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handoutMasterIdLst>
    <p:handoutMasterId r:id="rId15"/>
  </p:handoutMasterIdLst>
  <p:sldIdLst>
    <p:sldId id="256" r:id="rId4"/>
    <p:sldId id="257" r:id="rId6"/>
    <p:sldId id="258" r:id="rId7"/>
    <p:sldId id="259" r:id="rId8"/>
    <p:sldId id="260" r:id="rId9"/>
    <p:sldId id="261" r:id="rId10"/>
    <p:sldId id="265" r:id="rId11"/>
    <p:sldId id="262" r:id="rId12"/>
    <p:sldId id="263" r:id="rId13"/>
    <p:sldId id="264" r:id="rId14"/>
  </p:sldIdLst>
  <p:sldSz cx="9144000" cy="5143500"/>
  <p:notesSz cx="6858000" cy="9144000"/>
  <p:embeddedFontLst>
    <p:embeddedFont>
      <p:font typeface="Lato Black" panose="020F0802020204030203"/>
      <p:bold r:id="rId19"/>
    </p:embeddedFont>
    <p:embeddedFont>
      <p:font typeface="Lato" panose="020F0502020204030203"/>
      <p:regular r:id="rId20"/>
      <p:bold r:id="rId21"/>
      <p:italic r:id="rId22"/>
    </p:embeddedFont>
    <p:embeddedFont>
      <p:font typeface="Trebuchet MS" panose="020B060302020202020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13157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35560" y="1635495"/>
            <a:ext cx="61923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US" alt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3GuysFromEdinburgh</a:t>
            </a: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07315" y="1995805"/>
            <a:ext cx="5379720" cy="268351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B</a:t>
            </a: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io :</a:t>
            </a:r>
            <a:endPar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Sivakumar Sankararaman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Post graduate Diploma from IIIT Bangalore having 12+ years of experience in IT and worked for clients of TCS such as  Microsoft (Hyderabad &amp; Redmond), Earthlink , Lloyds Banking Group (Chennai,Edinburgh, UK), Freelance architect / Lead in Azure , Google Cloud platform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Jeevananthmam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Pallavi R :</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endPar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endParaRPr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Jeevanatham M</a:t>
            </a:r>
            <a:endParaRPr lang="en-GB" sz="1500"/>
          </a:p>
          <a:p>
            <a:pPr marL="0" lvl="0" indent="0" algn="l" rtl="0">
              <a:lnSpc>
                <a:spcPct val="150000"/>
              </a:lnSpc>
              <a:spcBef>
                <a:spcPts val="0"/>
              </a:spcBef>
              <a:spcAft>
                <a:spcPts val="1600"/>
              </a:spcAft>
              <a:buSzPts val="1800"/>
              <a:buNone/>
            </a:pPr>
            <a:r>
              <a:rPr lang="en-GB" sz="1500"/>
              <a:t>Pallavi R</a:t>
            </a:r>
            <a:endParaRPr lang="en-GB" sz="1500"/>
          </a:p>
          <a:p>
            <a:pPr marL="0" lvl="0" indent="0" algn="l" rtl="0">
              <a:lnSpc>
                <a:spcPct val="150000"/>
              </a:lnSpc>
              <a:spcBef>
                <a:spcPts val="0"/>
              </a:spcBef>
              <a:spcAft>
                <a:spcPts val="1600"/>
              </a:spcAft>
              <a:buSzPts val="1800"/>
              <a:buNone/>
            </a:pPr>
            <a:r>
              <a:rPr lang="en-GB" sz="1500"/>
              <a:t>Sivakumar Sankararaman</a:t>
            </a:r>
            <a:endParaRPr lang="en-GB"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323145" y="77157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Automated Cheque Processing (ACP) allows for faster cheque clearing. Paper cheques used to be processed manually, a process that took up to days to clear. With ACP, deposited cheques are cleared in hours</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ACP benefits consumers by:</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Making funds available faster</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Allowing quicker access to the digital image of their processed cheques</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Detecting potential fraud sooner.</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With the availability of cloud based Azure technology , AI, improved OCR processing we can leverage computer vision API and extend the same for extracting data of hand filled application form with Azure Form Recognizer. This helps to provide technical solution for banking business problem. As technology enthuisaist, we three joined together to participate in this challenge to give technical working POC.</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&amp; Commercial Banking segment </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solution will help</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a:t>
            </a:r>
            <a:r>
              <a:rPr lang="en-US">
                <a:highlight>
                  <a:srgbClr val="FFFFFF"/>
                </a:highlight>
                <a:latin typeface="Lato" panose="020F0502020204030203"/>
                <a:ea typeface="Lato" panose="020F0502020204030203"/>
                <a:cs typeface="Lato" panose="020F0502020204030203"/>
                <a:sym typeface="Lato" panose="020F0502020204030203"/>
              </a:rPr>
              <a:t>Cheque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can scan and deposit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they had  received from mobile app as self service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No need to walk into ATM or Branch for depositing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Early detection of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Loan / Insurance processing</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data entry of manual form for storing data securely and electronically</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Process large amount of hand filled form</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42195" y="80586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What are the alternatives/competitive products for the problem you are solving?</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35564" y="195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251460" y="627380"/>
            <a:ext cx="8279765" cy="3514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a:t>
            </a:r>
            <a:r>
              <a:rPr lang="en-US" altLang="en-GB" sz="1400" b="0">
                <a:solidFill>
                  <a:srgbClr val="4A4548"/>
                </a:solidFill>
                <a:highlight>
                  <a:srgbClr val="FFFFFF"/>
                </a:highlight>
              </a:rPr>
              <a:t> to be used for Prototype are:</a:t>
            </a: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endParaRPr lang="en-US" altLang="en-GB" sz="1400" b="0">
              <a:solidFill>
                <a:srgbClr val="4A4548"/>
              </a:solidFill>
              <a:highlight>
                <a:srgbClr val="FFFFFF"/>
              </a:highlight>
            </a:endParaRPr>
          </a:p>
        </p:txBody>
      </p:sp>
      <p:graphicFrame>
        <p:nvGraphicFramePr>
          <p:cNvPr id="2" name="Table 1"/>
          <p:cNvGraphicFramePr/>
          <p:nvPr/>
        </p:nvGraphicFramePr>
        <p:xfrm>
          <a:off x="971550" y="1059815"/>
          <a:ext cx="6399530" cy="3383280"/>
        </p:xfrm>
        <a:graphic>
          <a:graphicData uri="http://schemas.openxmlformats.org/drawingml/2006/table">
            <a:tbl>
              <a:tblPr firstRow="1" bandRow="1">
                <a:tableStyleId>{5C22544A-7EE6-4342-B048-85BDC9FD1C3A}</a:tableStyleId>
              </a:tblPr>
              <a:tblGrid>
                <a:gridCol w="1172845"/>
                <a:gridCol w="2425373"/>
                <a:gridCol w="2801312"/>
              </a:tblGrid>
              <a:tr h="381000">
                <a:tc>
                  <a:txBody>
                    <a:bodyPr/>
                    <a:p>
                      <a:pPr>
                        <a:buNone/>
                      </a:pPr>
                      <a:r>
                        <a:rPr lang="en-US"/>
                        <a:t>Category </a:t>
                      </a:r>
                      <a:endParaRPr lang="en-US"/>
                    </a:p>
                  </a:txBody>
                  <a:tcPr/>
                </a:tc>
                <a:tc>
                  <a:txBody>
                    <a:bodyPr/>
                    <a:p>
                      <a:pPr>
                        <a:buNone/>
                      </a:pPr>
                      <a:r>
                        <a:rPr lang="en-US"/>
                        <a:t>Azure tool</a:t>
                      </a:r>
                      <a:endParaRPr lang="en-US"/>
                    </a:p>
                  </a:txBody>
                  <a:tcPr/>
                </a:tc>
                <a:tc>
                  <a:txBody>
                    <a:bodyPr/>
                    <a:p>
                      <a:pPr>
                        <a:buNone/>
                      </a:pPr>
                      <a:r>
                        <a:rPr lang="en-US"/>
                        <a:t>Purpose</a:t>
                      </a:r>
                      <a:endParaRPr lang="en-US"/>
                    </a:p>
                  </a:txBody>
                  <a:tcPr/>
                </a:tc>
              </a:tr>
              <a:tr h="381000">
                <a:tc>
                  <a:txBody>
                    <a:bodyPr/>
                    <a:p>
                      <a:pPr>
                        <a:buNone/>
                      </a:pPr>
                      <a:r>
                        <a:rPr lang="en-US"/>
                        <a:t>Storage</a:t>
                      </a:r>
                      <a:endParaRPr lang="en-US"/>
                    </a:p>
                  </a:txBody>
                  <a:tcPr/>
                </a:tc>
                <a:tc>
                  <a:txBody>
                    <a:bodyPr/>
                    <a:p>
                      <a:pPr>
                        <a:buNone/>
                      </a:pPr>
                      <a:r>
                        <a:rPr lang="en-US"/>
                        <a:t>Azure Blob Storage</a:t>
                      </a:r>
                      <a:endParaRPr lang="en-US"/>
                    </a:p>
                  </a:txBody>
                  <a:tcPr/>
                </a:tc>
                <a:tc>
                  <a:txBody>
                    <a:bodyPr/>
                    <a:p>
                      <a:pPr>
                        <a:buNone/>
                      </a:pPr>
                      <a:r>
                        <a:rPr lang="en-US"/>
                        <a:t>To store uploaded scanned image, processed of cheque</a:t>
                      </a:r>
                      <a:endParaRPr lang="en-US"/>
                    </a:p>
                  </a:txBody>
                  <a:tcPr/>
                </a:tc>
              </a:tr>
              <a:tr h="381000">
                <a:tc>
                  <a:txBody>
                    <a:bodyPr/>
                    <a:p>
                      <a:pPr>
                        <a:buNone/>
                      </a:pPr>
                      <a:r>
                        <a:rPr lang="en-US"/>
                        <a:t>Image Processing</a:t>
                      </a:r>
                      <a:endParaRPr lang="en-US"/>
                    </a:p>
                  </a:txBody>
                  <a:tcPr/>
                </a:tc>
                <a:tc>
                  <a:txBody>
                    <a:bodyPr/>
                    <a:p>
                      <a:pPr>
                        <a:buNone/>
                      </a:pPr>
                      <a:r>
                        <a:rPr lang="en-US"/>
                        <a:t>Azure Computer vision API</a:t>
                      </a:r>
                      <a:endParaRPr lang="en-US"/>
                    </a:p>
                    <a:p>
                      <a:pPr>
                        <a:buNone/>
                      </a:pPr>
                      <a:endParaRPr lang="en-US"/>
                    </a:p>
                    <a:p>
                      <a:pPr algn="ctr">
                        <a:buNone/>
                      </a:pPr>
                      <a:r>
                        <a:rPr lang="en-US"/>
                        <a:t>(OR)</a:t>
                      </a:r>
                      <a:endParaRPr lang="en-US"/>
                    </a:p>
                    <a:p>
                      <a:pPr>
                        <a:buNone/>
                      </a:pPr>
                      <a:endParaRPr lang="en-US"/>
                    </a:p>
                    <a:p>
                      <a:pPr>
                        <a:buNone/>
                      </a:pPr>
                      <a:r>
                        <a:rPr lang="en-US"/>
                        <a:t>Azure Form </a:t>
                      </a:r>
                      <a:r>
                        <a:rPr lang="en-GB" altLang="en-US"/>
                        <a:t>R</a:t>
                      </a:r>
                      <a:r>
                        <a:rPr lang="en-US"/>
                        <a:t>ecognizer</a:t>
                      </a:r>
                      <a:endParaRPr lang="en-US"/>
                    </a:p>
                  </a:txBody>
                  <a:tcPr/>
                </a:tc>
                <a:tc>
                  <a:txBody>
                    <a:bodyPr/>
                    <a:p>
                      <a:pPr>
                        <a:buNone/>
                      </a:pPr>
                      <a:r>
                        <a:rPr lang="en-US"/>
                        <a:t>To parse content of image, extract text from image</a:t>
                      </a:r>
                      <a:endParaRPr lang="en-US"/>
                    </a:p>
                  </a:txBody>
                  <a:tcPr/>
                </a:tc>
              </a:tr>
              <a:tr h="381000">
                <a:tc>
                  <a:txBody>
                    <a:bodyPr/>
                    <a:p>
                      <a:pPr>
                        <a:buNone/>
                      </a:pPr>
                      <a:r>
                        <a:rPr lang="en-US"/>
                        <a:t>Machine Learing for Fraud detection</a:t>
                      </a:r>
                      <a:endParaRPr lang="en-US"/>
                    </a:p>
                  </a:txBody>
                  <a:tcPr/>
                </a:tc>
                <a:tc>
                  <a:txBody>
                    <a:bodyPr/>
                    <a:p>
                      <a:pPr>
                        <a:buNone/>
                      </a:pPr>
                      <a:r>
                        <a:rPr lang="en-US"/>
                        <a:t>Azure ML Studio</a:t>
                      </a:r>
                      <a:endParaRPr lang="en-US"/>
                    </a:p>
                  </a:txBody>
                  <a:tcPr/>
                </a:tc>
                <a:tc>
                  <a:txBody>
                    <a:bodyPr/>
                    <a:p>
                      <a:pPr>
                        <a:buNone/>
                      </a:pPr>
                      <a:r>
                        <a:rPr lang="en-US"/>
                        <a:t>Build  and train model for fraud detection</a:t>
                      </a:r>
                      <a:endParaRPr lang="en-US"/>
                    </a:p>
                  </a:txBody>
                  <a:tcPr/>
                </a:tc>
              </a:tr>
              <a:tr h="381000">
                <a:tc>
                  <a:txBody>
                    <a:bodyPr/>
                    <a:p>
                      <a:pPr>
                        <a:buNone/>
                      </a:pPr>
                      <a:r>
                        <a:rPr lang="en-US"/>
                        <a:t>Datastorage</a:t>
                      </a:r>
                      <a:endParaRPr lang="en-US"/>
                    </a:p>
                  </a:txBody>
                  <a:tcPr/>
                </a:tc>
                <a:tc>
                  <a:txBody>
                    <a:bodyPr/>
                    <a:p>
                      <a:pPr>
                        <a:buNone/>
                      </a:pPr>
                      <a:r>
                        <a:rPr lang="en-US"/>
                        <a:t>Document DB / Azure Cosmos</a:t>
                      </a:r>
                      <a:endParaRPr lang="en-US"/>
                    </a:p>
                  </a:txBody>
                  <a:tcPr/>
                </a:tc>
                <a:tc>
                  <a:txBody>
                    <a:bodyPr/>
                    <a:p>
                      <a:pPr>
                        <a:buNone/>
                      </a:pPr>
                      <a:r>
                        <a:rPr lang="en-US"/>
                        <a:t> To store document in parsed and raw state. Reterive historical  latter for machine learning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t>Process Flow</a:t>
            </a:r>
            <a:endParaRPr lang="en-US" altLang="en-GB" sz="2000"/>
          </a:p>
        </p:txBody>
      </p:sp>
      <p:sp>
        <p:nvSpPr>
          <p:cNvPr id="8" name="Subtitle 2"/>
          <p:cNvSpPr>
            <a:spLocks noGrp="1"/>
          </p:cNvSpPr>
          <p:nvPr/>
        </p:nvSpPr>
        <p:spPr>
          <a:xfrm>
            <a:off x="107315" y="694055"/>
            <a:ext cx="4310380" cy="3907155"/>
          </a:xfrm>
          <a:prstGeom prst="rect">
            <a:avLst/>
          </a:prstGeom>
        </p:spPr>
        <p:txBody>
          <a:bodyPr vert="horz" lIns="91440" tIns="45720" rIns="91440" bIns="45720" rtlCol="0">
            <a:normAutofit fontScale="2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GB" sz="4000" b="1"/>
              <a:t>Process Flow </a:t>
            </a:r>
            <a:r>
              <a:rPr lang="en-GB" altLang="en-US" sz="4000" b="1"/>
              <a:t>diagram depicted in right side takes care of below process flow</a:t>
            </a:r>
            <a:endParaRPr lang="en-GB" altLang="en-US" sz="4000" b="1"/>
          </a:p>
          <a:p>
            <a:pPr marL="342900" indent="-342900" algn="l">
              <a:buFont typeface="+mj-lt"/>
              <a:buAutoNum type="arabicParenR"/>
            </a:pPr>
            <a:r>
              <a:rPr lang="en-GB" altLang="en-US" sz="3600"/>
              <a:t>Customer submits cheque </a:t>
            </a:r>
            <a:endParaRPr lang="en-GB" altLang="en-US" sz="3600"/>
          </a:p>
          <a:p>
            <a:pPr marL="342900" indent="-342900" algn="l">
              <a:buFont typeface="+mj-lt"/>
              <a:buAutoNum type="arabicParenR"/>
            </a:pPr>
            <a:r>
              <a:rPr lang="en-GB" altLang="en-US" sz="3600"/>
              <a:t>For offline check, scanner scans cheque and uploads check image to Azure blob</a:t>
            </a:r>
            <a:endParaRPr lang="en-GB" altLang="en-US" sz="3600"/>
          </a:p>
          <a:p>
            <a:pPr marL="342900" indent="-342900" algn="l">
              <a:buFont typeface="+mj-lt"/>
              <a:buAutoNum type="arabicParenR"/>
            </a:pPr>
            <a:r>
              <a:rPr lang="en-GB" altLang="en-US" sz="3600"/>
              <a:t>Azure function triggers once new image is uploaded to Azure Blob</a:t>
            </a:r>
            <a:endParaRPr lang="en-GB" altLang="en-US" sz="3600"/>
          </a:p>
          <a:p>
            <a:pPr marL="342900" indent="-342900" algn="l">
              <a:buFont typeface="+mj-lt"/>
              <a:buAutoNum type="arabicParenR"/>
            </a:pPr>
            <a:r>
              <a:rPr lang="en-GB" altLang="en-US" sz="3600"/>
              <a:t>Azure function calls OCR along with form recongonizer extracts signature,date, Pay or Bearer name,Account number, IFSC code,Amount </a:t>
            </a:r>
            <a:endParaRPr lang="en-GB" altLang="en-US" sz="3600"/>
          </a:p>
          <a:p>
            <a:pPr marL="342900" indent="-342900" algn="l">
              <a:buFont typeface="+mj-lt"/>
              <a:buAutoNum type="arabicParenR"/>
            </a:pPr>
            <a:r>
              <a:rPr lang="en-GB" altLang="en-US" sz="3600"/>
              <a:t>Extracted data is stored in Process folder a temporary blob folder or a storage document db</a:t>
            </a:r>
            <a:endParaRPr lang="en-GB" altLang="en-US" sz="3600"/>
          </a:p>
          <a:p>
            <a:pPr marL="342900" indent="-342900" algn="l">
              <a:buFont typeface="+mj-lt"/>
              <a:buAutoNum type="arabicParenR"/>
            </a:pPr>
            <a:r>
              <a:rPr lang="en-GB" altLang="en-US" sz="3600"/>
              <a:t>Same Azure function after getting  signature compares with speciment signature of customer and gives score to verify signature</a:t>
            </a:r>
            <a:endParaRPr lang="en-GB" altLang="en-US" sz="3600"/>
          </a:p>
          <a:p>
            <a:pPr marL="342900" indent="-342900" algn="l">
              <a:buFont typeface="+mj-lt"/>
              <a:buAutoNum type="arabicParenR"/>
            </a:pPr>
            <a:r>
              <a:rPr lang="en-GB" altLang="en-US" sz="3600"/>
              <a:t>This result will be send to Fraud detection Azure function which analyse based on historic data for fraud</a:t>
            </a:r>
            <a:endParaRPr lang="en-GB" altLang="en-US" sz="3600"/>
          </a:p>
          <a:p>
            <a:pPr marL="342900" indent="-342900" algn="l">
              <a:buFont typeface="+mj-lt"/>
              <a:buAutoNum type="arabicParenR"/>
            </a:pPr>
            <a:r>
              <a:rPr lang="en-GB" altLang="en-US" sz="3600"/>
              <a:t>Fraud detection alogirthm will be both rule based such as blocked account, money laundering, hawala fraud as well as </a:t>
            </a:r>
            <a:endParaRPr lang="en-GB" altLang="en-US" sz="3600"/>
          </a:p>
          <a:p>
            <a:pPr marL="342900" indent="-342900" algn="l">
              <a:buFont typeface="+mj-lt"/>
              <a:buAutoNum type="arabicParenR"/>
            </a:pPr>
            <a:r>
              <a:rPr lang="en-GB" altLang="en-US" sz="3600"/>
              <a:t>AI based which will be bogus cheque </a:t>
            </a:r>
            <a:endParaRPr lang="en-GB" altLang="en-US" sz="3600"/>
          </a:p>
          <a:p>
            <a:pPr marL="342900" indent="-342900" algn="l">
              <a:buFont typeface="+mj-lt"/>
              <a:buAutoNum type="arabicParenR"/>
            </a:pPr>
            <a:r>
              <a:rPr lang="en-GB" altLang="en-US" sz="3600"/>
              <a:t>Once signature verification and fraud detection cheques are passed , processed data will be stored in Staging Datastore for further processing along with verification results</a:t>
            </a:r>
            <a:endParaRPr lang="en-GB" altLang="en-US" sz="3600"/>
          </a:p>
          <a:p>
            <a:pPr marL="228600" indent="-228600" algn="l">
              <a:buFont typeface="Arial" panose="020B0604020202020204" pitchFamily="34" charset="0"/>
            </a:pPr>
            <a:endParaRPr lang="en-GB" altLang="en-US" sz="4665"/>
          </a:p>
          <a:p>
            <a:pPr algn="l">
              <a:buFont typeface="Arial" panose="020B0604020202020204" pitchFamily="34" charset="0"/>
            </a:pPr>
            <a:endParaRPr lang="en-GB" altLang="en-US" sz="4665"/>
          </a:p>
        </p:txBody>
      </p:sp>
      <p:pic>
        <p:nvPicPr>
          <p:cNvPr id="2" name="Picture 1" descr="Process flow"/>
          <p:cNvPicPr>
            <a:picLocks noChangeAspect="1"/>
          </p:cNvPicPr>
          <p:nvPr/>
        </p:nvPicPr>
        <p:blipFill>
          <a:blip r:embed="rId1"/>
          <a:stretch>
            <a:fillRect/>
          </a:stretch>
        </p:blipFill>
        <p:spPr>
          <a:xfrm>
            <a:off x="4490085" y="483235"/>
            <a:ext cx="4415790" cy="432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sym typeface="+mn-ea"/>
              </a:rPr>
              <a:t>S</a:t>
            </a:r>
            <a:r>
              <a:rPr lang="en-GB" altLang="en-US" sz="2000">
                <a:sym typeface="+mn-ea"/>
              </a:rPr>
              <a:t>olution</a:t>
            </a:r>
            <a:r>
              <a:rPr lang="en-US" altLang="en-GB" sz="2000">
                <a:sym typeface="+mn-ea"/>
              </a:rPr>
              <a:t> and Architecture</a:t>
            </a:r>
            <a:br>
              <a:rPr lang="en-GB" altLang="en-US" sz="2000"/>
            </a:br>
            <a:endParaRPr lang="en-US" altLang="en-GB" sz="2000"/>
          </a:p>
        </p:txBody>
      </p:sp>
      <p:pic>
        <p:nvPicPr>
          <p:cNvPr id="2" name="Picture 1" descr="Automated-Check"/>
          <p:cNvPicPr>
            <a:picLocks noChangeAspect="1"/>
          </p:cNvPicPr>
          <p:nvPr/>
        </p:nvPicPr>
        <p:blipFill>
          <a:blip r:embed="rId1"/>
          <a:stretch>
            <a:fillRect/>
          </a:stretch>
        </p:blipFill>
        <p:spPr>
          <a:xfrm>
            <a:off x="1331595" y="627380"/>
            <a:ext cx="6137910" cy="4258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graphicFrame>
        <p:nvGraphicFramePr>
          <p:cNvPr id="2" name="Table 1"/>
          <p:cNvGraphicFramePr/>
          <p:nvPr/>
        </p:nvGraphicFramePr>
        <p:xfrm>
          <a:off x="683895" y="771525"/>
          <a:ext cx="6399530" cy="2042160"/>
        </p:xfrm>
        <a:graphic>
          <a:graphicData uri="http://schemas.openxmlformats.org/drawingml/2006/table">
            <a:tbl>
              <a:tblPr firstRow="1" bandRow="1">
                <a:tableStyleId>{5C22544A-7EE6-4342-B048-85BDC9FD1C3A}</a:tableStyleId>
              </a:tblPr>
              <a:tblGrid>
                <a:gridCol w="3725545"/>
                <a:gridCol w="2673985"/>
              </a:tblGrid>
              <a:tr h="381000">
                <a:tc>
                  <a:txBody>
                    <a:bodyPr/>
                    <a:p>
                      <a:pPr>
                        <a:buNone/>
                      </a:pPr>
                      <a:r>
                        <a:rPr lang="en-US"/>
                        <a:t>Repo Path</a:t>
                      </a:r>
                      <a:endParaRPr lang="en-US"/>
                    </a:p>
                  </a:txBody>
                  <a:tcPr/>
                </a:tc>
                <a:tc>
                  <a:txBody>
                    <a:bodyPr/>
                    <a:p>
                      <a:pPr>
                        <a:buNone/>
                      </a:pPr>
                      <a:r>
                        <a:rPr lang="en-US"/>
                        <a:t>Notes</a:t>
                      </a:r>
                      <a:endParaRPr lang="en-US"/>
                    </a:p>
                  </a:txBody>
                  <a:tcPr/>
                </a:tc>
              </a:tr>
              <a:tr h="381000">
                <a:tc>
                  <a:txBody>
                    <a:bodyPr/>
                    <a:p>
                      <a:pPr>
                        <a:buNone/>
                      </a:pPr>
                      <a:r>
                        <a:rPr lang="en-US"/>
                        <a:t>https://github.com/siva-tcs/TG-Auto-check</a:t>
                      </a:r>
                      <a:endParaRPr lang="en-US"/>
                    </a:p>
                  </a:txBody>
                  <a:tcPr/>
                </a:tc>
                <a:tc>
                  <a:txBody>
                    <a:bodyPr/>
                    <a:p>
                      <a:pPr>
                        <a:buNone/>
                      </a:pPr>
                      <a:r>
                        <a:rPr lang="en-US"/>
                        <a:t>Root repo</a:t>
                      </a:r>
                      <a:endParaRPr lang="en-US"/>
                    </a:p>
                  </a:txBody>
                  <a:tcPr/>
                </a:tc>
              </a:tr>
              <a:tr h="381000">
                <a:tc>
                  <a:txBody>
                    <a:bodyPr/>
                    <a:p>
                      <a:pPr>
                        <a:buNone/>
                      </a:pPr>
                      <a:r>
                        <a:rPr lang="en-US"/>
                        <a:t>bob_automatedcheck_3GuysFromEdinburgh.pptx</a:t>
                      </a:r>
                      <a:endParaRPr lang="en-US"/>
                    </a:p>
                  </a:txBody>
                  <a:tcPr/>
                </a:tc>
                <a:tc>
                  <a:txBody>
                    <a:bodyPr/>
                    <a:p>
                      <a:pPr>
                        <a:buNone/>
                      </a:pPr>
                      <a:r>
                        <a:rPr lang="en-US"/>
                        <a:t>Idea submission</a:t>
                      </a:r>
                      <a:endParaRPr lang="en-US"/>
                    </a:p>
                  </a:txBody>
                  <a:tcPr/>
                </a:tc>
              </a:tr>
              <a:tr h="381000">
                <a:tc>
                  <a:txBody>
                    <a:bodyPr/>
                    <a:p>
                      <a:pPr>
                        <a:buNone/>
                      </a:pPr>
                      <a:r>
                        <a:rPr lang="en-US"/>
                        <a:t>Process flow.png</a:t>
                      </a:r>
                      <a:endParaRPr lang="en-US"/>
                    </a:p>
                  </a:txBody>
                  <a:tcPr/>
                </a:tc>
                <a:tc>
                  <a:txBody>
                    <a:bodyPr/>
                    <a:p>
                      <a:pPr>
                        <a:buNone/>
                      </a:pPr>
                      <a:r>
                        <a:rPr lang="en-US"/>
                        <a:t>Process Flow</a:t>
                      </a:r>
                      <a:endParaRPr lang="en-US"/>
                    </a:p>
                  </a:txBody>
                  <a:tcPr/>
                </a:tc>
              </a:tr>
              <a:tr h="381000">
                <a:tc>
                  <a:txBody>
                    <a:bodyPr/>
                    <a:p>
                      <a:pPr>
                        <a:buNone/>
                      </a:pPr>
                      <a:r>
                        <a:rPr lang="en-US"/>
                        <a:t>Automated-Check.png</a:t>
                      </a:r>
                      <a:endParaRPr lang="en-US"/>
                    </a:p>
                  </a:txBody>
                  <a:tcPr/>
                </a:tc>
                <a:tc>
                  <a:txBody>
                    <a:bodyPr/>
                    <a:p>
                      <a:pPr>
                        <a:buNone/>
                      </a:pPr>
                      <a:r>
                        <a:rPr lang="en-US" altLang="en-GB" sz="1400">
                          <a:sym typeface="+mn-ea"/>
                        </a:rPr>
                        <a:t>Architecture Diagram</a:t>
                      </a:r>
                      <a:endParaRPr lang="en-US"/>
                    </a:p>
                  </a:txBody>
                  <a:tcPr/>
                </a:tc>
              </a:tr>
            </a:tbl>
          </a:graphicData>
        </a:graphic>
      </p:graphicFrame>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3826</Words>
  <Application>WPS Presentation</Application>
  <PresentationFormat/>
  <Paragraphs>131</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Pre-Requisite</vt:lpstr>
      <vt:lpstr>Azure tools or resources to be used for Prototype are:    </vt:lpstr>
      <vt:lpstr>Process Flow</vt:lpstr>
      <vt:lpstr>Solution and Architecture </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cube-</cp:lastModifiedBy>
  <cp:revision>7</cp:revision>
  <dcterms:created xsi:type="dcterms:W3CDTF">2022-08-30T15:48:00Z</dcterms:created>
  <dcterms:modified xsi:type="dcterms:W3CDTF">2022-08-31T07:23:56Z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DA4AD37205CD4E49BD48512C61879CC9</vt:lpwstr>
  </property>
  <property fmtid="{D5CDD505-2E9C-101B-9397-08002B2CF9AE}" pid="3" name="KSOProductBuildVer">
    <vt:lpwstr>2057-11.2.0.11254</vt:lpwstr>
  </property>
</Properties>
</file>