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handoutMasterIdLst>
    <p:handoutMasterId r:id="rId15"/>
  </p:handoutMasterIdLst>
  <p:sldIdLst>
    <p:sldId id="256" r:id="rId4"/>
    <p:sldId id="257" r:id="rId6"/>
    <p:sldId id="258" r:id="rId7"/>
    <p:sldId id="259" r:id="rId8"/>
    <p:sldId id="260" r:id="rId9"/>
    <p:sldId id="261" r:id="rId10"/>
    <p:sldId id="265" r:id="rId11"/>
    <p:sldId id="262" r:id="rId12"/>
    <p:sldId id="263" r:id="rId13"/>
    <p:sldId id="264" r:id="rId14"/>
  </p:sldIdLst>
  <p:sldSz cx="9144000" cy="5143500"/>
  <p:notesSz cx="6858000" cy="9144000"/>
  <p:embeddedFontLst>
    <p:embeddedFont>
      <p:font typeface="Lato Black" panose="020F0802020204030203"/>
      <p:bold r:id="rId19"/>
    </p:embeddedFont>
    <p:embeddedFont>
      <p:font typeface="Lato" panose="020F0502020204030203"/>
      <p:regular r:id="rId20"/>
      <p:bold r:id="rId21"/>
      <p:italic r:id="rId22"/>
    </p:embeddedFont>
    <p:embeddedFont>
      <p:font typeface="Trebuchet MS" panose="020B0603020202020204"/>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9" name="Shape 379"/>
        <p:cNvGrpSpPr/>
        <p:nvPr/>
      </p:nvGrpSpPr>
      <p:grpSpPr>
        <a:xfrm>
          <a:off x="0" y="0"/>
          <a:ext cx="0" cy="0"/>
          <a:chOff x="0" y="0"/>
          <a:chExt cx="0" cy="0"/>
        </a:xfrm>
      </p:grpSpPr>
      <p:sp>
        <p:nvSpPr>
          <p:cNvPr id="380" name="Google Shape;380;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83" name="Shape 83"/>
        <p:cNvGrpSpPr/>
        <p:nvPr/>
      </p:nvGrpSpPr>
      <p:grpSpPr>
        <a:xfrm>
          <a:off x="0" y="0"/>
          <a:ext cx="0" cy="0"/>
          <a:chOff x="0" y="0"/>
          <a:chExt cx="0" cy="0"/>
        </a:xfrm>
      </p:grpSpPr>
      <p:sp>
        <p:nvSpPr>
          <p:cNvPr id="84" name="Google Shape;84;p24"/>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52" name="Shape 152"/>
        <p:cNvGrpSpPr/>
        <p:nvPr/>
      </p:nvGrpSpPr>
      <p:grpSpPr>
        <a:xfrm>
          <a:off x="0" y="0"/>
          <a:ext cx="0" cy="0"/>
          <a:chOff x="0" y="0"/>
          <a:chExt cx="0" cy="0"/>
        </a:xfrm>
      </p:grpSpPr>
      <p:sp>
        <p:nvSpPr>
          <p:cNvPr id="153" name="Google Shape;153;p35"/>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246" name="Shape 246"/>
        <p:cNvGrpSpPr/>
        <p:nvPr/>
      </p:nvGrpSpPr>
      <p:grpSpPr>
        <a:xfrm>
          <a:off x="0" y="0"/>
          <a:ext cx="0" cy="0"/>
          <a:chOff x="0" y="0"/>
          <a:chExt cx="0" cy="0"/>
        </a:xfrm>
      </p:grpSpPr>
      <p:sp>
        <p:nvSpPr>
          <p:cNvPr id="247" name="Google Shape;247;p49"/>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08" name="Shape 308"/>
        <p:cNvGrpSpPr/>
        <p:nvPr/>
      </p:nvGrpSpPr>
      <p:grpSpPr>
        <a:xfrm>
          <a:off x="0" y="0"/>
          <a:ext cx="0" cy="0"/>
          <a:chOff x="0" y="0"/>
          <a:chExt cx="0" cy="0"/>
        </a:xfrm>
      </p:grpSpPr>
      <p:sp>
        <p:nvSpPr>
          <p:cNvPr id="309" name="Google Shape;309;p59"/>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hyperlink" Target="https://www.linkedin.com/in/joseph-ajanth-rajan-03736419/" TargetMode="External"/><Relationship Id="rId2" Type="http://schemas.openxmlformats.org/officeDocument/2006/relationships/hyperlink" Target="https://www.linkedin.com/in/cubesiva/" TargetMode="Externa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hyperlink" Target="https://www.kofax.com/products/fraudone" TargetMode="External"/><Relationship Id="rId1" Type="http://schemas.openxmlformats.org/officeDocument/2006/relationships/hyperlink" Target="https://www.softtact.com/chequeread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13157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a:solidFill>
                  <a:schemeClr val="lt1"/>
                </a:solidFill>
                <a:latin typeface="Trebuchet MS" panose="020B0603020202020204"/>
                <a:ea typeface="Trebuchet MS" panose="020B0603020202020204"/>
                <a:cs typeface="Trebuchet MS" panose="020B0603020202020204"/>
                <a:sym typeface="Trebuchet MS" panose="020B0603020202020204"/>
              </a:rPr>
              <a:t>Bank of Baroda Hackathon - 2022                       </a:t>
            </a:r>
            <a:endParaRPr sz="2900" u="sng">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39" name="Google Shape;339;p1"/>
          <p:cNvSpPr txBox="1"/>
          <p:nvPr/>
        </p:nvSpPr>
        <p:spPr>
          <a:xfrm>
            <a:off x="35560" y="1635495"/>
            <a:ext cx="6192300" cy="39687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Your Team Name :</a:t>
            </a:r>
            <a:r>
              <a:rPr lang="en-US" alt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3GuysFromEdinburgh</a:t>
            </a: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endParaRPr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40" name="Google Shape;340;p1"/>
          <p:cNvSpPr txBox="1"/>
          <p:nvPr/>
        </p:nvSpPr>
        <p:spPr>
          <a:xfrm>
            <a:off x="107315" y="1995805"/>
            <a:ext cx="5379720" cy="268351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US" alt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B</a:t>
            </a:r>
            <a:r>
              <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io :</a:t>
            </a:r>
            <a:endPar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hlinkClick r:id="rId2" tooltip="" action="ppaction://hlinkfile"/>
              </a:rPr>
              <a:t>Sivakumar Sankararaman</a:t>
            </a: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Post graduate Diploma from IIIT Bangalore having 12+ years of experience in IT and worked for clients of TCS such as  Microsoft (Hyderabad &amp; Redmond), Earthlink , Lloyds Banking Group (Chennai,Edinburgh, UK), Freelance architect / Lead in Azure , Google Cloud platform</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a:solidFill>
                  <a:schemeClr val="lt1"/>
                </a:solidFill>
                <a:latin typeface="Trebuchet MS" panose="020B0603020202020204"/>
                <a:ea typeface="Trebuchet MS" panose="020B0603020202020204"/>
                <a:cs typeface="Trebuchet MS" panose="020B0603020202020204"/>
                <a:sym typeface="Trebuchet MS" panose="020B0603020202020204"/>
                <a:hlinkClick r:id="rId3" action="ppaction://hlinkfile"/>
              </a:rPr>
              <a:t>Joseph Ajanth Rajan</a:t>
            </a:r>
            <a:r>
              <a:rPr lang="en-US" altLang="en-GB" sz="1000">
                <a:solidFill>
                  <a:schemeClr val="lt1"/>
                </a:solidFill>
                <a:latin typeface="Trebuchet MS" panose="020B0603020202020204"/>
                <a:ea typeface="Trebuchet MS" panose="020B0603020202020204"/>
                <a:cs typeface="Trebuchet MS" panose="020B0603020202020204"/>
                <a:sym typeface="Trebuchet MS" panose="020B0603020202020204"/>
              </a:rPr>
              <a:t> : 12 Years of experience in IT worked for TCS, InfoSys. Now Founder of start up</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Jeevananthmam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Post graduate in </a:t>
            </a:r>
            <a:r>
              <a:rPr lang="en-US" altLang="en-GB" sz="1000" dirty="0" err="1">
                <a:solidFill>
                  <a:schemeClr val="lt1"/>
                </a:solidFill>
                <a:latin typeface="Trebuchet MS" panose="020B0603020202020204"/>
                <a:ea typeface="Trebuchet MS" panose="020B0603020202020204"/>
                <a:cs typeface="Trebuchet MS" panose="020B0603020202020204"/>
                <a:sym typeface="Trebuchet MS" panose="020B0603020202020204"/>
              </a:rPr>
              <a:t>Bannari</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 Amman institute of technology, </a:t>
            </a:r>
            <a:r>
              <a:rPr lang="en-US" altLang="en-GB" sz="1000" dirty="0" err="1">
                <a:solidFill>
                  <a:schemeClr val="lt1"/>
                </a:solidFill>
                <a:latin typeface="Trebuchet MS" panose="020B0603020202020204"/>
                <a:ea typeface="Trebuchet MS" panose="020B0603020202020204"/>
                <a:cs typeface="Trebuchet MS" panose="020B0603020202020204"/>
                <a:sym typeface="Trebuchet MS" panose="020B0603020202020204"/>
              </a:rPr>
              <a:t>Sathyamangalam</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 B-Tech – Computer Science and Business System.</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endPar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Date :</a:t>
            </a:r>
            <a:r>
              <a:rPr lang="en-US" alt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3/9/2022</a:t>
            </a:r>
            <a:endParaRPr lang="en-US" alt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41" name="Google Shape;341;p1"/>
          <p:cNvPicPr preferRelativeResize="0"/>
          <p:nvPr/>
        </p:nvPicPr>
        <p:blipFill>
          <a:blip r:embed="rId4"/>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Lato" panose="020F0502020204030203"/>
                <a:ea typeface="Lato" panose="020F0502020204030203"/>
                <a:cs typeface="Lato" panose="020F0502020204030203"/>
                <a:sym typeface="Lato" panose="020F0502020204030203"/>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9"/>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a:t>Jeevanatham M</a:t>
            </a:r>
            <a:endParaRPr lang="en-GB" sz="1500"/>
          </a:p>
          <a:p>
            <a:pPr marL="0" lvl="0" indent="0" algn="l" rtl="0">
              <a:lnSpc>
                <a:spcPct val="150000"/>
              </a:lnSpc>
              <a:spcBef>
                <a:spcPts val="0"/>
              </a:spcBef>
              <a:spcAft>
                <a:spcPts val="1600"/>
              </a:spcAft>
              <a:buSzPts val="1800"/>
              <a:buNone/>
            </a:pPr>
            <a:r>
              <a:rPr lang="en-US" altLang="en-GB" sz="1500">
                <a:solidFill>
                  <a:schemeClr val="lt1"/>
                </a:solidFill>
                <a:latin typeface="Trebuchet MS" panose="020B0603020202020204"/>
                <a:ea typeface="Trebuchet MS" panose="020B0603020202020204"/>
                <a:cs typeface="Trebuchet MS" panose="020B0603020202020204"/>
                <a:sym typeface="Trebuchet MS" panose="020B0603020202020204"/>
              </a:rPr>
              <a:t>Joseph Ajanth Rajan</a:t>
            </a:r>
            <a:endParaRPr lang="en-US" altLang="en-GB" sz="15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1600"/>
              </a:spcAft>
              <a:buSzPts val="1800"/>
              <a:buNone/>
            </a:pPr>
            <a:r>
              <a:rPr lang="en-GB" sz="1500"/>
              <a:t>Sivakumar Sankararaman</a:t>
            </a:r>
            <a:endParaRPr lang="en-GB"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323215" y="771525"/>
            <a:ext cx="8238490" cy="36601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atin typeface="Lato" panose="020F0502020204030203"/>
                <a:ea typeface="Lato" panose="020F0502020204030203"/>
                <a:cs typeface="Lato" panose="020F0502020204030203"/>
                <a:sym typeface="Lato" panose="020F0502020204030203"/>
              </a:rPr>
              <a:t>Our understanding is we have to come up with a comprehensive Proof Of Concept to address  below issues :</a:t>
            </a: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Paper cheques used to be processed manually, a process that took up to days to clear.  </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Large volume of cheque processing involves manual and strenuous human effort.  </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Requires a high human capital deployment and longer processing time. </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Cheques from consumer are mostly handwritten and in multilingual and of corporates are mostly printed, This makes more complication since most of OCR can recongize only English.</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latin typeface="Lato" panose="020F0502020204030203"/>
                <a:ea typeface="Lato" panose="020F0502020204030203"/>
                <a:cs typeface="Lato" panose="020F0502020204030203"/>
                <a:sym typeface="Lato" panose="020F0502020204030203"/>
              </a:rPr>
              <a:t> </a:t>
            </a: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395535" y="6998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Which user /advertiser segment would be early adopter of your product &amp; why?</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&amp; Commercial Banking segment </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This solution will help</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a:t>
            </a:r>
            <a:r>
              <a:rPr lang="en-US">
                <a:highlight>
                  <a:srgbClr val="FFFFFF"/>
                </a:highlight>
                <a:latin typeface="Lato" panose="020F0502020204030203"/>
                <a:ea typeface="Lato" panose="020F0502020204030203"/>
                <a:cs typeface="Lato" panose="020F0502020204030203"/>
                <a:sym typeface="Lato" panose="020F0502020204030203"/>
              </a:rPr>
              <a:t>Cheque</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rocessing</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can scan and deposit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a:t>
            </a:r>
            <a:r>
              <a:rPr lang="en-US">
                <a:highlight>
                  <a:srgbClr val="FFFFFF"/>
                </a:highlight>
                <a:latin typeface="Lato" panose="020F0502020204030203"/>
                <a:ea typeface="Lato" panose="020F0502020204030203"/>
                <a:cs typeface="Lato" panose="020F0502020204030203"/>
                <a:sym typeface="Lato" panose="020F0502020204030203"/>
              </a:rPr>
              <a:t>heque</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they had  received from mobile app as self service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No need to walk into ATM or Branch for depositing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a:t>
            </a:r>
            <a:r>
              <a:rPr lang="en-US">
                <a:highlight>
                  <a:srgbClr val="FFFFFF"/>
                </a:highlight>
                <a:latin typeface="Lato" panose="020F0502020204030203"/>
                <a:ea typeface="Lato" panose="020F0502020204030203"/>
                <a:cs typeface="Lato" panose="020F0502020204030203"/>
                <a:sym typeface="Lato" panose="020F0502020204030203"/>
              </a:rPr>
              <a:t>heque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Early detection of fraud</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Loan / Insurance processing</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data entry of manual form for storing data securely and electronically</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Process large amount of hand filled form</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4"/>
          <p:cNvSpPr txBox="1"/>
          <p:nvPr/>
        </p:nvSpPr>
        <p:spPr>
          <a:xfrm>
            <a:off x="362585" y="805815"/>
            <a:ext cx="3569970" cy="369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rPr>
              <a:t>Chequereader </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Amount ( bothprinted and Handwritten Both)</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Date (Printed and Handwritten Both)</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Account Number</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MICR Code</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Account Name</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Backside Account Number (Payee Account Number)</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Automatic UV Logo Verification (To Prevent Fraud)</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endParaRPr>
          </a:p>
          <a:p>
            <a:pPr marL="0" marR="0" lvl="0" indent="0" algn="l" rtl="0">
              <a:lnSpc>
                <a:spcPct val="115000"/>
              </a:lnSpc>
              <a:spcBef>
                <a:spcPts val="1000"/>
              </a:spcBef>
              <a:spcAft>
                <a:spcPts val="100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360" name="Google Shape;360;p4"/>
          <p:cNvSpPr txBox="1"/>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b="0">
                <a:solidFill>
                  <a:srgbClr val="222222"/>
                </a:solidFill>
                <a:highlight>
                  <a:srgbClr val="FFFFFF"/>
                </a:highlight>
                <a:sym typeface="Lato" panose="020F0502020204030203"/>
              </a:rPr>
              <a:t>A</a:t>
            </a:r>
            <a:r>
              <a:rPr lang="en-GB" sz="2000" b="0">
                <a:solidFill>
                  <a:srgbClr val="222222"/>
                </a:solidFill>
                <a:highlight>
                  <a:srgbClr val="FFFFFF"/>
                </a:highlight>
                <a:sym typeface="Lato" panose="020F0502020204030203"/>
              </a:rPr>
              <a:t>lternatives/</a:t>
            </a:r>
            <a:r>
              <a:rPr lang="en-US" altLang="en-GB" sz="2000" b="0">
                <a:solidFill>
                  <a:srgbClr val="222222"/>
                </a:solidFill>
                <a:highlight>
                  <a:srgbClr val="FFFFFF"/>
                </a:highlight>
                <a:sym typeface="Lato" panose="020F0502020204030203"/>
              </a:rPr>
              <a:t>C</a:t>
            </a:r>
            <a:r>
              <a:rPr lang="en-GB" sz="2000" b="0">
                <a:solidFill>
                  <a:srgbClr val="222222"/>
                </a:solidFill>
                <a:highlight>
                  <a:srgbClr val="FFFFFF"/>
                </a:highlight>
                <a:sym typeface="Lato" panose="020F0502020204030203"/>
              </a:rPr>
              <a:t>ompetitive products</a:t>
            </a:r>
            <a:endParaRPr lang="en-US" altLang="en-GB" sz="2000"/>
          </a:p>
        </p:txBody>
      </p:sp>
      <p:sp>
        <p:nvSpPr>
          <p:cNvPr id="2" name="Google Shape;359;p4"/>
          <p:cNvSpPr txBox="1"/>
          <p:nvPr/>
        </p:nvSpPr>
        <p:spPr>
          <a:xfrm>
            <a:off x="4787900" y="915670"/>
            <a:ext cx="3569970" cy="3695700"/>
          </a:xfrm>
          <a:prstGeom prst="rect">
            <a:avLst/>
          </a:prstGeom>
          <a:noFill/>
          <a:ln>
            <a:noFill/>
          </a:ln>
        </p:spPr>
        <p:txBody>
          <a:bodyPr spcFirstLastPara="1" wrap="square" lIns="91425" tIns="91425" rIns="91425" bIns="91425" anchor="t" anchorCtr="0">
            <a:noAutofit/>
          </a:bodyPr>
          <a:p>
            <a:pPr marL="0" marR="0" lvl="0" indent="0" algn="l" rtl="0">
              <a:lnSpc>
                <a:spcPct val="115000"/>
              </a:lnSpc>
              <a:spcBef>
                <a:spcPts val="1000"/>
              </a:spcBef>
              <a:spcAft>
                <a:spcPts val="1000"/>
              </a:spcAft>
              <a:buClr>
                <a:srgbClr val="000000"/>
              </a:buClr>
              <a:buSzPts val="1400"/>
              <a:buFont typeface="Arial" panose="020B0604020202020204"/>
              <a:buNone/>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2" action="ppaction://hlinkfile"/>
              </a:rPr>
              <a:t>Fraudone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Counterfeit Check Detection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Signature Forgery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Check Alteration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5" name="Google Shape;365;p5"/>
          <p:cNvSpPr txBox="1"/>
          <p:nvPr>
            <p:ph type="title"/>
          </p:nvPr>
        </p:nvSpPr>
        <p:spPr>
          <a:xfrm>
            <a:off x="35564" y="19566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4A4548"/>
                </a:solidFill>
                <a:highlight>
                  <a:srgbClr val="FFFFFF"/>
                </a:highlight>
              </a:rPr>
              <a:t>Azure tools or resources</a:t>
            </a:r>
            <a:endParaRPr sz="2000"/>
          </a:p>
        </p:txBody>
      </p:sp>
      <p:sp>
        <p:nvSpPr>
          <p:cNvPr id="366" name="Google Shape;366;p5"/>
          <p:cNvSpPr txBox="1"/>
          <p:nvPr>
            <p:ph type="title"/>
          </p:nvPr>
        </p:nvSpPr>
        <p:spPr>
          <a:xfrm>
            <a:off x="251460" y="627380"/>
            <a:ext cx="8279765" cy="35147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b="0">
                <a:solidFill>
                  <a:srgbClr val="4A4548"/>
                </a:solidFill>
                <a:highlight>
                  <a:srgbClr val="FFFFFF"/>
                </a:highlight>
              </a:rPr>
              <a:t>Azure tools or resources</a:t>
            </a:r>
            <a:r>
              <a:rPr lang="en-US" altLang="en-GB" sz="1400" b="0">
                <a:solidFill>
                  <a:srgbClr val="4A4548"/>
                </a:solidFill>
                <a:highlight>
                  <a:srgbClr val="FFFFFF"/>
                </a:highlight>
              </a:rPr>
              <a:t> to be used for Prototype are:</a:t>
            </a: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endParaRPr lang="en-US" altLang="en-GB" sz="1400" b="0">
              <a:solidFill>
                <a:srgbClr val="4A4548"/>
              </a:solidFill>
              <a:highlight>
                <a:srgbClr val="FFFFFF"/>
              </a:highlight>
            </a:endParaRPr>
          </a:p>
        </p:txBody>
      </p:sp>
      <p:graphicFrame>
        <p:nvGraphicFramePr>
          <p:cNvPr id="2" name="Table 1"/>
          <p:cNvGraphicFramePr/>
          <p:nvPr/>
        </p:nvGraphicFramePr>
        <p:xfrm>
          <a:off x="971550" y="1059815"/>
          <a:ext cx="6399530" cy="3383280"/>
        </p:xfrm>
        <a:graphic>
          <a:graphicData uri="http://schemas.openxmlformats.org/drawingml/2006/table">
            <a:tbl>
              <a:tblPr firstRow="1" bandRow="1">
                <a:tableStyleId>{5C22544A-7EE6-4342-B048-85BDC9FD1C3A}</a:tableStyleId>
              </a:tblPr>
              <a:tblGrid>
                <a:gridCol w="1172845"/>
                <a:gridCol w="2425373"/>
                <a:gridCol w="2801312"/>
              </a:tblGrid>
              <a:tr h="381000">
                <a:tc>
                  <a:txBody>
                    <a:bodyPr/>
                    <a:p>
                      <a:pPr>
                        <a:buNone/>
                      </a:pPr>
                      <a:r>
                        <a:rPr lang="en-US"/>
                        <a:t>Category </a:t>
                      </a:r>
                      <a:endParaRPr lang="en-US"/>
                    </a:p>
                  </a:txBody>
                  <a:tcPr/>
                </a:tc>
                <a:tc>
                  <a:txBody>
                    <a:bodyPr/>
                    <a:p>
                      <a:pPr>
                        <a:buNone/>
                      </a:pPr>
                      <a:r>
                        <a:rPr lang="en-US"/>
                        <a:t>Azure tool</a:t>
                      </a:r>
                      <a:endParaRPr lang="en-US"/>
                    </a:p>
                  </a:txBody>
                  <a:tcPr/>
                </a:tc>
                <a:tc>
                  <a:txBody>
                    <a:bodyPr/>
                    <a:p>
                      <a:pPr>
                        <a:buNone/>
                      </a:pPr>
                      <a:r>
                        <a:rPr lang="en-US"/>
                        <a:t>Purpose</a:t>
                      </a:r>
                      <a:endParaRPr lang="en-US"/>
                    </a:p>
                  </a:txBody>
                  <a:tcPr/>
                </a:tc>
              </a:tr>
              <a:tr h="381000">
                <a:tc>
                  <a:txBody>
                    <a:bodyPr/>
                    <a:p>
                      <a:pPr>
                        <a:buNone/>
                      </a:pPr>
                      <a:r>
                        <a:rPr lang="en-US"/>
                        <a:t>Storage</a:t>
                      </a:r>
                      <a:endParaRPr lang="en-US"/>
                    </a:p>
                  </a:txBody>
                  <a:tcPr/>
                </a:tc>
                <a:tc>
                  <a:txBody>
                    <a:bodyPr/>
                    <a:p>
                      <a:pPr>
                        <a:buNone/>
                      </a:pPr>
                      <a:r>
                        <a:rPr lang="en-US"/>
                        <a:t>Azure Blob Storage</a:t>
                      </a:r>
                      <a:endParaRPr lang="en-US"/>
                    </a:p>
                  </a:txBody>
                  <a:tcPr/>
                </a:tc>
                <a:tc>
                  <a:txBody>
                    <a:bodyPr/>
                    <a:p>
                      <a:pPr>
                        <a:buNone/>
                      </a:pPr>
                      <a:r>
                        <a:rPr lang="en-US"/>
                        <a:t>To store uploaded scanned image, processed of cheque</a:t>
                      </a:r>
                      <a:endParaRPr lang="en-US"/>
                    </a:p>
                  </a:txBody>
                  <a:tcPr/>
                </a:tc>
              </a:tr>
              <a:tr h="381000">
                <a:tc>
                  <a:txBody>
                    <a:bodyPr/>
                    <a:p>
                      <a:pPr>
                        <a:buNone/>
                      </a:pPr>
                      <a:r>
                        <a:rPr lang="en-US"/>
                        <a:t>Image Processing</a:t>
                      </a:r>
                      <a:endParaRPr lang="en-US"/>
                    </a:p>
                  </a:txBody>
                  <a:tcPr/>
                </a:tc>
                <a:tc>
                  <a:txBody>
                    <a:bodyPr/>
                    <a:p>
                      <a:pPr>
                        <a:buNone/>
                      </a:pPr>
                      <a:r>
                        <a:rPr lang="en-US"/>
                        <a:t>Azure Computer vision API</a:t>
                      </a:r>
                      <a:endParaRPr lang="en-US"/>
                    </a:p>
                    <a:p>
                      <a:pPr>
                        <a:buNone/>
                      </a:pPr>
                      <a:endParaRPr lang="en-US"/>
                    </a:p>
                    <a:p>
                      <a:pPr algn="ctr">
                        <a:buNone/>
                      </a:pPr>
                      <a:r>
                        <a:rPr lang="en-US"/>
                        <a:t>(OR)</a:t>
                      </a:r>
                      <a:endParaRPr lang="en-US"/>
                    </a:p>
                    <a:p>
                      <a:pPr>
                        <a:buNone/>
                      </a:pPr>
                      <a:endParaRPr lang="en-US"/>
                    </a:p>
                    <a:p>
                      <a:pPr>
                        <a:buNone/>
                      </a:pPr>
                      <a:r>
                        <a:rPr lang="en-US"/>
                        <a:t>Azure Form </a:t>
                      </a:r>
                      <a:r>
                        <a:rPr lang="en-GB" altLang="en-US"/>
                        <a:t>R</a:t>
                      </a:r>
                      <a:r>
                        <a:rPr lang="en-US"/>
                        <a:t>ecognizer</a:t>
                      </a:r>
                      <a:endParaRPr lang="en-US"/>
                    </a:p>
                  </a:txBody>
                  <a:tcPr/>
                </a:tc>
                <a:tc>
                  <a:txBody>
                    <a:bodyPr/>
                    <a:p>
                      <a:pPr>
                        <a:buNone/>
                      </a:pPr>
                      <a:r>
                        <a:rPr lang="en-US"/>
                        <a:t>To parse content of image, extract text from image</a:t>
                      </a:r>
                      <a:endParaRPr lang="en-US"/>
                    </a:p>
                  </a:txBody>
                  <a:tcPr/>
                </a:tc>
              </a:tr>
              <a:tr h="381000">
                <a:tc>
                  <a:txBody>
                    <a:bodyPr/>
                    <a:p>
                      <a:pPr>
                        <a:buNone/>
                      </a:pPr>
                      <a:r>
                        <a:rPr lang="en-US"/>
                        <a:t>Machine Learing for Fraud detection</a:t>
                      </a:r>
                      <a:endParaRPr lang="en-US"/>
                    </a:p>
                  </a:txBody>
                  <a:tcPr/>
                </a:tc>
                <a:tc>
                  <a:txBody>
                    <a:bodyPr/>
                    <a:p>
                      <a:pPr>
                        <a:buNone/>
                      </a:pPr>
                      <a:r>
                        <a:rPr lang="en-US"/>
                        <a:t>Azure ML Studio</a:t>
                      </a:r>
                      <a:endParaRPr lang="en-US"/>
                    </a:p>
                  </a:txBody>
                  <a:tcPr/>
                </a:tc>
                <a:tc>
                  <a:txBody>
                    <a:bodyPr/>
                    <a:p>
                      <a:pPr>
                        <a:buNone/>
                      </a:pPr>
                      <a:r>
                        <a:rPr lang="en-US"/>
                        <a:t>Build  and train model for fraud detection</a:t>
                      </a:r>
                      <a:endParaRPr lang="en-US"/>
                    </a:p>
                  </a:txBody>
                  <a:tcPr/>
                </a:tc>
              </a:tr>
              <a:tr h="381000">
                <a:tc>
                  <a:txBody>
                    <a:bodyPr/>
                    <a:p>
                      <a:pPr>
                        <a:buNone/>
                      </a:pPr>
                      <a:r>
                        <a:rPr lang="en-US"/>
                        <a:t>Datastorage</a:t>
                      </a:r>
                      <a:endParaRPr lang="en-US"/>
                    </a:p>
                  </a:txBody>
                  <a:tcPr/>
                </a:tc>
                <a:tc>
                  <a:txBody>
                    <a:bodyPr/>
                    <a:p>
                      <a:pPr>
                        <a:buNone/>
                      </a:pPr>
                      <a:r>
                        <a:rPr lang="en-US"/>
                        <a:t>Document DB / Azure Cosmos</a:t>
                      </a:r>
                      <a:endParaRPr lang="en-US"/>
                    </a:p>
                  </a:txBody>
                  <a:tcPr/>
                </a:tc>
                <a:tc>
                  <a:txBody>
                    <a:bodyPr/>
                    <a:p>
                      <a:pPr>
                        <a:buNone/>
                      </a:pPr>
                      <a:r>
                        <a:rPr lang="en-US"/>
                        <a:t> To store document in parsed and raw state. Reterive historical  latter for machine learning</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t>Process Flow</a:t>
            </a:r>
            <a:endParaRPr lang="en-US" altLang="en-GB" sz="2000"/>
          </a:p>
        </p:txBody>
      </p:sp>
      <p:sp>
        <p:nvSpPr>
          <p:cNvPr id="8" name="Subtitle 2"/>
          <p:cNvSpPr>
            <a:spLocks noGrp="1"/>
          </p:cNvSpPr>
          <p:nvPr/>
        </p:nvSpPr>
        <p:spPr>
          <a:xfrm>
            <a:off x="107315" y="694055"/>
            <a:ext cx="4310380" cy="3907155"/>
          </a:xfrm>
          <a:prstGeom prst="rect">
            <a:avLst/>
          </a:prstGeom>
        </p:spPr>
        <p:txBody>
          <a:bodyPr vert="horz" lIns="91440" tIns="45720" rIns="91440" bIns="45720" rtlCol="0">
            <a:normAutofit fontScale="25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en-GB" sz="4000" b="1"/>
              <a:t>Process Flow </a:t>
            </a:r>
            <a:r>
              <a:rPr lang="en-GB" altLang="en-US" sz="4000" b="1"/>
              <a:t>diagram depicted in right side takes care of below process flow</a:t>
            </a:r>
            <a:endParaRPr lang="en-GB" altLang="en-US" sz="4000" b="1"/>
          </a:p>
          <a:p>
            <a:pPr marL="342900" indent="-342900" algn="l">
              <a:buFont typeface="+mj-lt"/>
              <a:buAutoNum type="arabicParenR"/>
            </a:pPr>
            <a:r>
              <a:rPr lang="en-GB" altLang="en-US" sz="3600"/>
              <a:t>Customer submits cheque </a:t>
            </a:r>
            <a:endParaRPr lang="en-GB" altLang="en-US" sz="3600"/>
          </a:p>
          <a:p>
            <a:pPr marL="342900" indent="-342900" algn="l">
              <a:buFont typeface="+mj-lt"/>
              <a:buAutoNum type="arabicParenR"/>
            </a:pPr>
            <a:r>
              <a:rPr lang="en-GB" altLang="en-US" sz="3600"/>
              <a:t>For offline check, scanner scans cheque and uploads check image to Azure blob</a:t>
            </a:r>
            <a:endParaRPr lang="en-GB" altLang="en-US" sz="3600"/>
          </a:p>
          <a:p>
            <a:pPr marL="342900" indent="-342900" algn="l">
              <a:buFont typeface="+mj-lt"/>
              <a:buAutoNum type="arabicParenR"/>
            </a:pPr>
            <a:r>
              <a:rPr lang="en-GB" altLang="en-US" sz="3600"/>
              <a:t>Azure function triggers once new image is uploaded to Azure Blob</a:t>
            </a:r>
            <a:endParaRPr lang="en-GB" altLang="en-US" sz="3600"/>
          </a:p>
          <a:p>
            <a:pPr marL="342900" indent="-342900" algn="l">
              <a:buFont typeface="+mj-lt"/>
              <a:buAutoNum type="arabicParenR"/>
            </a:pPr>
            <a:r>
              <a:rPr lang="en-GB" altLang="en-US" sz="3600"/>
              <a:t>Azure function calls OCR along with form recongonizer extracts signature,date, Pay or Bearer name,Account number, IFSC code,Amount </a:t>
            </a:r>
            <a:endParaRPr lang="en-GB" altLang="en-US" sz="3600"/>
          </a:p>
          <a:p>
            <a:pPr marL="342900" indent="-342900" algn="l">
              <a:buFont typeface="+mj-lt"/>
              <a:buAutoNum type="arabicParenR"/>
            </a:pPr>
            <a:r>
              <a:rPr lang="en-GB" altLang="en-US" sz="3600"/>
              <a:t>Extracted data is stored in Process folder a temporary blob folder or a storage document db</a:t>
            </a:r>
            <a:endParaRPr lang="en-GB" altLang="en-US" sz="3600"/>
          </a:p>
          <a:p>
            <a:pPr marL="342900" indent="-342900" algn="l">
              <a:buFont typeface="+mj-lt"/>
              <a:buAutoNum type="arabicParenR"/>
            </a:pPr>
            <a:r>
              <a:rPr lang="en-GB" altLang="en-US" sz="3600"/>
              <a:t>Same Azure function after getting  signature compares with speciment signature of customer and gives score to verify signature</a:t>
            </a:r>
            <a:endParaRPr lang="en-GB" altLang="en-US" sz="3600"/>
          </a:p>
          <a:p>
            <a:pPr marL="342900" indent="-342900" algn="l">
              <a:buFont typeface="+mj-lt"/>
              <a:buAutoNum type="arabicParenR"/>
            </a:pPr>
            <a:r>
              <a:rPr lang="en-GB" altLang="en-US" sz="3600"/>
              <a:t>This result will be send to Fraud detection Azure function which analyse based on historic data for fraud</a:t>
            </a:r>
            <a:endParaRPr lang="en-GB" altLang="en-US" sz="3600"/>
          </a:p>
          <a:p>
            <a:pPr marL="342900" indent="-342900" algn="l">
              <a:buFont typeface="+mj-lt"/>
              <a:buAutoNum type="arabicParenR"/>
            </a:pPr>
            <a:r>
              <a:rPr lang="en-GB" altLang="en-US" sz="3600"/>
              <a:t>Fraud detection alogirthm will be both rule based such as blocked account, money laundering, hawala fraud as well as </a:t>
            </a:r>
            <a:endParaRPr lang="en-GB" altLang="en-US" sz="3600"/>
          </a:p>
          <a:p>
            <a:pPr marL="342900" indent="-342900" algn="l">
              <a:buFont typeface="+mj-lt"/>
              <a:buAutoNum type="arabicParenR"/>
            </a:pPr>
            <a:r>
              <a:rPr lang="en-GB" altLang="en-US" sz="3600"/>
              <a:t>AI based which will be bogus cheque </a:t>
            </a:r>
            <a:endParaRPr lang="en-GB" altLang="en-US" sz="3600"/>
          </a:p>
          <a:p>
            <a:pPr marL="342900" indent="-342900" algn="l">
              <a:buFont typeface="+mj-lt"/>
              <a:buAutoNum type="arabicParenR"/>
            </a:pPr>
            <a:r>
              <a:rPr lang="en-GB" altLang="en-US" sz="3600"/>
              <a:t>Once signature verification and fraud detection cheques are passed , processed data will be stored in Staging Datastore for further processing along with verification results</a:t>
            </a:r>
            <a:endParaRPr lang="en-GB" altLang="en-US" sz="3600"/>
          </a:p>
          <a:p>
            <a:pPr marL="228600" indent="-228600" algn="l">
              <a:buFont typeface="Arial" panose="020B0604020202020204" pitchFamily="34" charset="0"/>
            </a:pPr>
            <a:endParaRPr lang="en-GB" altLang="en-US" sz="4665"/>
          </a:p>
          <a:p>
            <a:pPr algn="l">
              <a:buFont typeface="Arial" panose="020B0604020202020204" pitchFamily="34" charset="0"/>
            </a:pPr>
            <a:endParaRPr lang="en-GB" altLang="en-US" sz="4665"/>
          </a:p>
        </p:txBody>
      </p:sp>
      <p:pic>
        <p:nvPicPr>
          <p:cNvPr id="2" name="Picture 1" descr="Process flow"/>
          <p:cNvPicPr>
            <a:picLocks noChangeAspect="1"/>
          </p:cNvPicPr>
          <p:nvPr/>
        </p:nvPicPr>
        <p:blipFill>
          <a:blip r:embed="rId1"/>
          <a:stretch>
            <a:fillRect/>
          </a:stretch>
        </p:blipFill>
        <p:spPr>
          <a:xfrm>
            <a:off x="4490085" y="483235"/>
            <a:ext cx="4415790" cy="4329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sym typeface="+mn-ea"/>
              </a:rPr>
              <a:t>S</a:t>
            </a:r>
            <a:r>
              <a:rPr lang="en-GB" altLang="en-US" sz="2000">
                <a:sym typeface="+mn-ea"/>
              </a:rPr>
              <a:t>olution</a:t>
            </a:r>
            <a:r>
              <a:rPr lang="en-US" altLang="en-GB" sz="2000">
                <a:sym typeface="+mn-ea"/>
              </a:rPr>
              <a:t> and Architecture</a:t>
            </a:r>
            <a:br>
              <a:rPr lang="en-GB" altLang="en-US" sz="2000"/>
            </a:br>
            <a:endParaRPr lang="en-US" altLang="en-GB" sz="2000"/>
          </a:p>
        </p:txBody>
      </p:sp>
      <p:pic>
        <p:nvPicPr>
          <p:cNvPr id="2" name="Picture 1" descr="Automated-Check"/>
          <p:cNvPicPr>
            <a:picLocks noChangeAspect="1"/>
          </p:cNvPicPr>
          <p:nvPr/>
        </p:nvPicPr>
        <p:blipFill>
          <a:blip r:embed="rId1"/>
          <a:stretch>
            <a:fillRect/>
          </a:stretch>
        </p:blipFill>
        <p:spPr>
          <a:xfrm>
            <a:off x="1331595" y="627380"/>
            <a:ext cx="6137910" cy="4258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7"/>
          <p:cNvSpPr txBox="1"/>
          <p:nvPr>
            <p:ph type="title"/>
          </p:nvPr>
        </p:nvSpPr>
        <p:spPr>
          <a:xfrm>
            <a:off x="375249" y="19589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395605" y="699770"/>
            <a:ext cx="8238490" cy="37566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highlight>
                  <a:srgbClr val="FFFFFF"/>
                </a:highlight>
                <a:latin typeface="Lato" panose="020F0502020204030203"/>
                <a:ea typeface="Lato" panose="020F0502020204030203"/>
                <a:cs typeface="Lato" panose="020F0502020204030203"/>
                <a:sym typeface="Lato" panose="020F0502020204030203"/>
              </a:rPr>
              <a:t>Automated Cheque Processing (ACP) allows for faster cheque clearing. With ACP, deposited cheques are cleared in hours</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highlight>
                  <a:srgbClr val="FFFFFF"/>
                </a:highlight>
                <a:latin typeface="Lato" panose="020F0502020204030203"/>
                <a:ea typeface="Lato" panose="020F0502020204030203"/>
                <a:cs typeface="Lato" panose="020F0502020204030203"/>
                <a:sym typeface="Lato" panose="020F0502020204030203"/>
              </a:rPr>
              <a:t>ACP benefits consumers by:</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Making funds available faster</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Allowing quicker access to the digital image of their processed cheques</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Detecting potential fraud sooner.</a:t>
            </a:r>
            <a:endParaRPr lang="en-US">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Helps reading Amount ,Date , customer Account Number, payee account number,MICR Code,</a:t>
            </a:r>
            <a:endParaRPr lang="en-US">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Automatic UV Logo Verification (To Prevent Fraud)</a:t>
            </a:r>
            <a:endParaRPr lang="en-US">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pitchFamily="34" charset="0"/>
              <a:buNone/>
            </a:pPr>
            <a:endParaRPr lang="en-US">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highlight>
                  <a:srgbClr val="FFFFFF"/>
                </a:highlight>
                <a:latin typeface="Lato" panose="020F0502020204030203"/>
                <a:ea typeface="Lato" panose="020F0502020204030203"/>
                <a:cs typeface="Lato" panose="020F0502020204030203"/>
                <a:sym typeface="Lato" panose="020F0502020204030203"/>
              </a:rPr>
              <a:t>With the availability of cloud based Azure technology , AI, improved OCR processing we can leverage computer vision API and extend the same for extracting data of hand filled application in multiple languages  form with Azure Form Recognizer and/or Azure computer vision servuce. This helps to provide technical solution for banking business problem. As technology enthuisaist, we three joined together to participate in this challenge to give technical working POC.</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2"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graphicFrame>
        <p:nvGraphicFramePr>
          <p:cNvPr id="2" name="Table 1"/>
          <p:cNvGraphicFramePr/>
          <p:nvPr/>
        </p:nvGraphicFramePr>
        <p:xfrm>
          <a:off x="683895" y="771525"/>
          <a:ext cx="6399530" cy="2042160"/>
        </p:xfrm>
        <a:graphic>
          <a:graphicData uri="http://schemas.openxmlformats.org/drawingml/2006/table">
            <a:tbl>
              <a:tblPr firstRow="1" bandRow="1">
                <a:tableStyleId>{5C22544A-7EE6-4342-B048-85BDC9FD1C3A}</a:tableStyleId>
              </a:tblPr>
              <a:tblGrid>
                <a:gridCol w="3725545"/>
                <a:gridCol w="2673985"/>
              </a:tblGrid>
              <a:tr h="381000">
                <a:tc>
                  <a:txBody>
                    <a:bodyPr/>
                    <a:p>
                      <a:pPr>
                        <a:buNone/>
                      </a:pPr>
                      <a:r>
                        <a:rPr lang="en-US"/>
                        <a:t>Repo Path</a:t>
                      </a:r>
                      <a:endParaRPr lang="en-US"/>
                    </a:p>
                  </a:txBody>
                  <a:tcPr/>
                </a:tc>
                <a:tc>
                  <a:txBody>
                    <a:bodyPr/>
                    <a:p>
                      <a:pPr>
                        <a:buNone/>
                      </a:pPr>
                      <a:r>
                        <a:rPr lang="en-US"/>
                        <a:t>Notes</a:t>
                      </a:r>
                      <a:endParaRPr lang="en-US"/>
                    </a:p>
                  </a:txBody>
                  <a:tcPr/>
                </a:tc>
              </a:tr>
              <a:tr h="381000">
                <a:tc>
                  <a:txBody>
                    <a:bodyPr/>
                    <a:p>
                      <a:pPr>
                        <a:buNone/>
                      </a:pPr>
                      <a:r>
                        <a:rPr lang="en-US"/>
                        <a:t>https://github.com/siva-tcs/TG-Auto-check</a:t>
                      </a:r>
                      <a:endParaRPr lang="en-US"/>
                    </a:p>
                  </a:txBody>
                  <a:tcPr/>
                </a:tc>
                <a:tc>
                  <a:txBody>
                    <a:bodyPr/>
                    <a:p>
                      <a:pPr>
                        <a:buNone/>
                      </a:pPr>
                      <a:r>
                        <a:rPr lang="en-US"/>
                        <a:t>Root repo</a:t>
                      </a:r>
                      <a:endParaRPr lang="en-US"/>
                    </a:p>
                  </a:txBody>
                  <a:tcPr/>
                </a:tc>
              </a:tr>
              <a:tr h="381000">
                <a:tc>
                  <a:txBody>
                    <a:bodyPr/>
                    <a:p>
                      <a:pPr>
                        <a:buNone/>
                      </a:pPr>
                      <a:r>
                        <a:rPr lang="en-US"/>
                        <a:t>bob_automatedcheck_3GuysFromEdinburgh.pptx</a:t>
                      </a:r>
                      <a:endParaRPr lang="en-US"/>
                    </a:p>
                  </a:txBody>
                  <a:tcPr/>
                </a:tc>
                <a:tc>
                  <a:txBody>
                    <a:bodyPr/>
                    <a:p>
                      <a:pPr>
                        <a:buNone/>
                      </a:pPr>
                      <a:r>
                        <a:rPr lang="en-US"/>
                        <a:t>Idea submission</a:t>
                      </a:r>
                      <a:endParaRPr lang="en-US"/>
                    </a:p>
                  </a:txBody>
                  <a:tcPr/>
                </a:tc>
              </a:tr>
              <a:tr h="381000">
                <a:tc>
                  <a:txBody>
                    <a:bodyPr/>
                    <a:p>
                      <a:pPr>
                        <a:buNone/>
                      </a:pPr>
                      <a:r>
                        <a:rPr lang="en-US"/>
                        <a:t>Process flow.png</a:t>
                      </a:r>
                      <a:endParaRPr lang="en-US"/>
                    </a:p>
                  </a:txBody>
                  <a:tcPr/>
                </a:tc>
                <a:tc>
                  <a:txBody>
                    <a:bodyPr/>
                    <a:p>
                      <a:pPr>
                        <a:buNone/>
                      </a:pPr>
                      <a:r>
                        <a:rPr lang="en-US"/>
                        <a:t>Process Flow</a:t>
                      </a:r>
                      <a:endParaRPr lang="en-US"/>
                    </a:p>
                  </a:txBody>
                  <a:tcPr/>
                </a:tc>
              </a:tr>
              <a:tr h="381000">
                <a:tc>
                  <a:txBody>
                    <a:bodyPr/>
                    <a:p>
                      <a:pPr>
                        <a:buNone/>
                      </a:pPr>
                      <a:r>
                        <a:rPr lang="en-US"/>
                        <a:t>Automated-Check.png</a:t>
                      </a:r>
                      <a:endParaRPr lang="en-US"/>
                    </a:p>
                  </a:txBody>
                  <a:tcPr/>
                </a:tc>
                <a:tc>
                  <a:txBody>
                    <a:bodyPr/>
                    <a:p>
                      <a:pPr>
                        <a:buNone/>
                      </a:pPr>
                      <a:r>
                        <a:rPr lang="en-US" altLang="en-GB" sz="1400">
                          <a:sym typeface="+mn-ea"/>
                        </a:rPr>
                        <a:t>Architecture Diagram</a:t>
                      </a:r>
                      <a:endParaRPr lang="en-US"/>
                    </a:p>
                  </a:txBody>
                  <a:tcPr/>
                </a:tc>
              </a:tr>
            </a:tbl>
          </a:graphicData>
        </a:graphic>
      </p:graphicFrame>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4826</Words>
  <Application>WPS Presentation</Application>
  <PresentationFormat/>
  <Paragraphs>158</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Arial</vt:lpstr>
      <vt:lpstr>SimSun</vt:lpstr>
      <vt:lpstr>Wingdings</vt:lpstr>
      <vt:lpstr>Arial</vt:lpstr>
      <vt:lpstr>Lato Black</vt:lpstr>
      <vt:lpstr>Lato</vt:lpstr>
      <vt:lpstr>Trebuchet MS</vt:lpstr>
      <vt:lpstr>Microsoft YaHei</vt:lpstr>
      <vt:lpstr>Arial Unicode MS</vt:lpstr>
      <vt:lpstr>TI Template</vt:lpstr>
      <vt:lpstr>TI Template</vt:lpstr>
      <vt:lpstr>Bank of Baroda Hackathon - 2022                       </vt:lpstr>
      <vt:lpstr>Problem Statement?</vt:lpstr>
      <vt:lpstr>User Segment &amp; Pain Points</vt:lpstr>
      <vt:lpstr>Alternatives/Competitive products</vt:lpstr>
      <vt:lpstr>Azure tools or resources to be used for Prototype are:    </vt:lpstr>
      <vt:lpstr>Process Flow</vt:lpstr>
      <vt:lpstr>Solution and Architecture </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ADMIN</cp:lastModifiedBy>
  <cp:revision>15</cp:revision>
  <dcterms:created xsi:type="dcterms:W3CDTF">2022-08-30T15:48:00Z</dcterms:created>
  <dcterms:modified xsi:type="dcterms:W3CDTF">2022-09-03T13:15:25Z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DA4AD37205CD4E49BD48512C61879CC9</vt:lpwstr>
  </property>
  <property fmtid="{D5CDD505-2E9C-101B-9397-08002B2CF9AE}" pid="3" name="KSOProductBuildVer">
    <vt:lpwstr>1033-11.2.0.11306</vt:lpwstr>
  </property>
</Properties>
</file>