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73" r:id="rId13"/>
    <p:sldId id="274" r:id="rId14"/>
    <p:sldId id="278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71" r:id="rId26"/>
    <p:sldId id="266" r:id="rId27"/>
    <p:sldId id="267" r:id="rId28"/>
    <p:sldId id="268" r:id="rId29"/>
    <p:sldId id="269" r:id="rId30"/>
    <p:sldId id="270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 Vardhan Reddy" initials="SVR" lastIdx="1" clrIdx="0">
    <p:extLst>
      <p:ext uri="{19B8F6BF-5375-455C-9EA6-DF929625EA0E}">
        <p15:presenceInfo xmlns:p15="http://schemas.microsoft.com/office/powerpoint/2012/main" userId="01104c636b15c6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1-29T08:33:06.053" idx="1">
    <p:pos x="6036" y="2525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86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10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2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42459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541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85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63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8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3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472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55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81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40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7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37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16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941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E7FD1-AFBD-4293-82F1-0B652047BE91}" type="datetimeFigureOut">
              <a:rPr lang="en-IN" smtClean="0"/>
              <a:t>29.11.19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98CB2-9479-489C-B7FA-B7B4F5F6AD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62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46DE8-BFB3-4F40-9347-85811BB6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499419"/>
            <a:ext cx="9448800" cy="1825096"/>
          </a:xfrm>
        </p:spPr>
        <p:txBody>
          <a:bodyPr>
            <a:normAutofit/>
          </a:bodyPr>
          <a:lstStyle/>
          <a:p>
            <a:pPr algn="ctr"/>
            <a:br>
              <a:rPr lang="en-US" sz="3600" b="1" dirty="0"/>
            </a:br>
            <a:r>
              <a:rPr lang="en-US" sz="3600" b="1" dirty="0"/>
              <a:t>Image CLEF 2019 Visual Question Answering in the Medical Domain</a:t>
            </a: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395EF-7F5F-489E-A6F5-441C77E22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653048"/>
            <a:ext cx="9448800" cy="315532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Under the Guidance of </a:t>
            </a:r>
            <a:r>
              <a:rPr lang="en-US" sz="2400" i="1" dirty="0" err="1">
                <a:latin typeface="Arial" panose="020B0604020202020204" pitchFamily="34" charset="0"/>
                <a:cs typeface="Arial" panose="020B0604020202020204" pitchFamily="34" charset="0"/>
              </a:rPr>
              <a:t>Lijiya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 A.</a:t>
            </a:r>
          </a:p>
          <a:p>
            <a:pPr algn="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 A Siva Vardhan - b160333cs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Maheswararao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 b160349cs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 Satyanarayana  - b160340cs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 Vamsi Krishna   - b160109cs</a:t>
            </a:r>
          </a:p>
          <a:p>
            <a:pPr marL="342900" indent="-342900" algn="r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505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70006-6975-407F-9AFD-55B5D283A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design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68BB-C975-4109-8D96-A86B8C981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model consists of four modules: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Image feature extraction.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Question semantic encoder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Feature fuse with co-attention mechanism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Answer prediction.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280A8-6E40-404A-B82A-F972C9765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13" y="4008670"/>
            <a:ext cx="8355349" cy="234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24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2FA3-428D-4527-9781-49C264B8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5F49-622E-4794-80E1-1969FE133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UNET architecture in order to extract image features.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5A295-481E-4CD1-AA8D-CD0315D4F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44" y="2763098"/>
            <a:ext cx="5872766" cy="390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B343-08B1-4FA2-99B8-7FB27C8F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430FA-1B76-45D7-9474-3605EA52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steps involved in UNET architecture are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Convolution operation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Max pooling operation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Transposed Convolution</a:t>
            </a:r>
          </a:p>
          <a:p>
            <a:pPr marL="457200" lvl="1" indent="0">
              <a:buNone/>
            </a:pPr>
            <a:r>
              <a:rPr lang="en-IN" b="1" u="sng" dirty="0"/>
              <a:t> </a:t>
            </a:r>
            <a:endParaRPr lang="en-IN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086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C08B-43EB-4609-8C22-C436A28F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2049F-2965-45C5-9C2F-7553B9AF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u="sng" dirty="0"/>
              <a:t>Convolution operation</a:t>
            </a:r>
          </a:p>
          <a:p>
            <a:r>
              <a:rPr lang="en-US" dirty="0"/>
              <a:t>There are two inputs to a convolution operation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Input image of size (</a:t>
            </a:r>
            <a:r>
              <a:rPr lang="en-US" dirty="0" err="1"/>
              <a:t>nin</a:t>
            </a:r>
            <a:r>
              <a:rPr lang="en-US" dirty="0"/>
              <a:t> x </a:t>
            </a:r>
            <a:r>
              <a:rPr lang="en-US" dirty="0" err="1"/>
              <a:t>nin</a:t>
            </a:r>
            <a:r>
              <a:rPr lang="en-US" dirty="0"/>
              <a:t>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A set of ‘k’ filters (also called as kernels) each one of size (f x f), where f is typically 3 or 5.</a:t>
            </a:r>
          </a:p>
          <a:p>
            <a:r>
              <a:rPr lang="en-IN" dirty="0"/>
              <a:t>The kernel</a:t>
            </a:r>
            <a:r>
              <a:rPr lang="en-US" dirty="0"/>
              <a:t> strides over the input matrix of numbers(pixels) moving horizontally column by column, sliding over the first rows in the matrix containing the images pixel values.</a:t>
            </a:r>
          </a:p>
          <a:p>
            <a:r>
              <a:rPr lang="en-US" dirty="0"/>
              <a:t> Then the kernel strides down vertically to subsequent rows. </a:t>
            </a:r>
          </a:p>
          <a:p>
            <a:r>
              <a:rPr lang="en-US" dirty="0"/>
              <a:t>Note, the filter may stride over one or several pixels at a time. </a:t>
            </a:r>
          </a:p>
          <a:p>
            <a:r>
              <a:rPr lang="en-US" dirty="0"/>
              <a:t>The output of a convolution operation is also an output image or feature map of size (</a:t>
            </a:r>
            <a:r>
              <a:rPr lang="en-US" dirty="0" err="1"/>
              <a:t>nout</a:t>
            </a:r>
            <a:r>
              <a:rPr lang="en-US" dirty="0"/>
              <a:t> x </a:t>
            </a:r>
            <a:r>
              <a:rPr lang="en-US" dirty="0" err="1"/>
              <a:t>nout</a:t>
            </a:r>
            <a:r>
              <a:rPr lang="en-US" dirty="0"/>
              <a:t> x k). </a:t>
            </a:r>
          </a:p>
          <a:p>
            <a:r>
              <a:rPr lang="en-IN" dirty="0" err="1"/>
              <a:t>nout</a:t>
            </a:r>
            <a:r>
              <a:rPr lang="en-IN" dirty="0"/>
              <a:t> = (</a:t>
            </a:r>
            <a:r>
              <a:rPr lang="en-IN" dirty="0" err="1"/>
              <a:t>nin</a:t>
            </a:r>
            <a:r>
              <a:rPr lang="en-IN" dirty="0"/>
              <a:t> + 2p − k)/s + 1</a:t>
            </a:r>
          </a:p>
        </p:txBody>
      </p:sp>
    </p:spTree>
    <p:extLst>
      <p:ext uri="{BB962C8B-B14F-4D97-AF65-F5344CB8AC3E}">
        <p14:creationId xmlns:p14="http://schemas.microsoft.com/office/powerpoint/2010/main" val="183991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E6B-3120-47D5-B953-71EE5186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83081-478F-44A1-93BF-CA66C28E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Max Pooling Operation</a:t>
            </a:r>
          </a:p>
          <a:p>
            <a:r>
              <a:rPr lang="en-US" sz="2000" dirty="0"/>
              <a:t>Function of pooling is to reduce the size of the feature map so that we have fewer parameters in the network.</a:t>
            </a:r>
          </a:p>
          <a:p>
            <a:r>
              <a:rPr lang="en-US" sz="2000" dirty="0"/>
              <a:t>The idea is to retain only the important features from each region and throw away the information which is not important. </a:t>
            </a:r>
          </a:p>
          <a:p>
            <a:pPr marL="0" indent="0">
              <a:buNone/>
            </a:pPr>
            <a:r>
              <a:rPr lang="en-IN" sz="2000" b="1" u="sng" dirty="0"/>
              <a:t>Transposed Convolution</a:t>
            </a:r>
          </a:p>
          <a:p>
            <a:r>
              <a:rPr lang="en-IN" sz="2000" dirty="0"/>
              <a:t>It</a:t>
            </a:r>
            <a:r>
              <a:rPr lang="en-US" sz="2000" dirty="0"/>
              <a:t> is a technique to perform up sampling of an image with learnable parameters. </a:t>
            </a:r>
          </a:p>
          <a:p>
            <a:r>
              <a:rPr lang="en-US" sz="2000" dirty="0"/>
              <a:t>It is exactly the opposite process of a normal convolution i.e., the input volume is a low resolution image and the output volume is a high resolution image.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5623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2DEA6-2817-4E43-9525-B040A79EC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90873-CA58-4625-B014-E3A17A9E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given question, we start with text normalization.</a:t>
            </a:r>
          </a:p>
          <a:p>
            <a:r>
              <a:rPr lang="en-US" dirty="0"/>
              <a:t> Text normalization includes: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Converting all letters to lower or upper case.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Removing punctuations.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Removing white spaces.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Removing stop words, sparse terms, and particular words.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341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B12C-569A-45B5-B69E-D3B7A1C0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Semantic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A4B3-20BC-4D76-8D65-7AC95B6EF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LSTM(Long Short Term Memory Networks) are a special kind of RNN, capable of learning long-term dependencies.</a:t>
            </a:r>
          </a:p>
          <a:p>
            <a:r>
              <a:rPr lang="en-US" dirty="0"/>
              <a:t>LSTMs have this chain like structure, with four neural network layers, interacting in a very special way.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338F3-7E2E-4FB8-8E6B-020B00F2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683358"/>
            <a:ext cx="10358101" cy="267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4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1307-2A6E-40E7-9277-C14F754A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Semantic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32ED6-64CC-42C6-B470-8C950511B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Different layers in LSTM</a:t>
            </a:r>
          </a:p>
          <a:p>
            <a:pPr marL="0" indent="0">
              <a:buNone/>
            </a:pPr>
            <a:r>
              <a:rPr lang="en-US" sz="2000" dirty="0"/>
              <a:t>LSTM does have the ability to remove or add information to the cell state, carefully regulated by structures called gates.</a:t>
            </a:r>
          </a:p>
          <a:p>
            <a:pPr marL="0" indent="0">
              <a:buNone/>
            </a:pPr>
            <a:endParaRPr lang="en-US" sz="2000" b="1" u="sng" dirty="0"/>
          </a:p>
          <a:p>
            <a:r>
              <a:rPr lang="en-US" sz="2000" dirty="0"/>
              <a:t>The key to LSTMs is the cell state, the horizontal line running through the top of the diagram.</a:t>
            </a:r>
            <a:endParaRPr lang="en-US" sz="2000" b="1" u="sng" dirty="0"/>
          </a:p>
          <a:p>
            <a:pPr marL="0" indent="0">
              <a:buNone/>
            </a:pPr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FD853-D9FB-4E05-B65C-B9896CBAE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890" y="4206622"/>
            <a:ext cx="7392473" cy="214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0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764F-A450-485B-B977-196E5A07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Semantic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660E-F0F8-40BE-8154-03617C8F2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Step1</a:t>
            </a:r>
          </a:p>
          <a:p>
            <a:r>
              <a:rPr lang="en-US" sz="2000" dirty="0"/>
              <a:t>The first step in our LSTM is to decide what information we’re going to throw away from the cell state. </a:t>
            </a:r>
          </a:p>
          <a:p>
            <a:r>
              <a:rPr lang="en-US" sz="2000" dirty="0"/>
              <a:t>This decision is made by a sigmoid layer called the “forget gate layer.”</a:t>
            </a:r>
          </a:p>
          <a:p>
            <a:r>
              <a:rPr lang="en-US" sz="2000" dirty="0"/>
              <a:t>It looks at ht-1 and </a:t>
            </a:r>
            <a:r>
              <a:rPr lang="en-US" sz="2000" dirty="0" err="1"/>
              <a:t>xt</a:t>
            </a:r>
            <a:r>
              <a:rPr lang="en-US" sz="2000" dirty="0"/>
              <a:t>, and outputs a number between 0 and 1 for each number in the cell state Ct-1. </a:t>
            </a:r>
          </a:p>
          <a:p>
            <a:endParaRPr lang="en-US" sz="2000" dirty="0"/>
          </a:p>
          <a:p>
            <a:endParaRPr lang="en-US" sz="2000" b="1" u="sng" dirty="0"/>
          </a:p>
          <a:p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0A477-8792-4D93-8459-EA1A388B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9484" y="4045766"/>
            <a:ext cx="8348489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51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1394-D167-430C-AC67-58708D8A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Semantic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A04D-9510-4FC2-ACA8-E35D6E6C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Step2</a:t>
            </a:r>
          </a:p>
          <a:p>
            <a:r>
              <a:rPr lang="en-US" sz="2000" dirty="0"/>
              <a:t>The next step is to decide what new information we’re going to store in the cell state. </a:t>
            </a:r>
          </a:p>
          <a:p>
            <a:r>
              <a:rPr lang="en-US" sz="2000" dirty="0"/>
              <a:t>This has two parts.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 sigmoid layer called the “input gate layer” decides which values we’ll update.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A tanh layer creates a vector of new candidate values, </a:t>
            </a:r>
            <a:r>
              <a:rPr lang="en-US" sz="1800" dirty="0" err="1"/>
              <a:t>C‘t</a:t>
            </a:r>
            <a:r>
              <a:rPr lang="en-US" sz="1800" dirty="0"/>
              <a:t>, that could be added to the state. </a:t>
            </a:r>
          </a:p>
          <a:p>
            <a:r>
              <a:rPr lang="en-US" sz="2000" dirty="0"/>
              <a:t>In the next step, we’ll combine these two to create an update to the state. </a:t>
            </a:r>
          </a:p>
          <a:p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698280-33ED-4ACB-A4E0-1483A444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938" y="4752304"/>
            <a:ext cx="8348489" cy="210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3D76C-2B7A-4E57-8861-F4DF547D6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Topics covered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C4ECF-922F-4F12-BF78-431DDE9F7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Abstract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Dataset Collection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Work to be done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437824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D750-2403-4C1D-A127-CC8F129D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Semantic 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ED13A-AB41-4502-8CE9-116518D4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Step3</a:t>
            </a:r>
          </a:p>
          <a:p>
            <a:r>
              <a:rPr lang="en-US" sz="2000" dirty="0"/>
              <a:t>It’s now time to update the old cell state, Ct-1, into the new cell state Ct.</a:t>
            </a:r>
          </a:p>
          <a:p>
            <a:r>
              <a:rPr lang="en-US" sz="2000" dirty="0"/>
              <a:t>We multiply the old state by ft, forgetting the things we decided to forget earlier. </a:t>
            </a:r>
          </a:p>
          <a:p>
            <a:r>
              <a:rPr lang="en-US" sz="2000" dirty="0"/>
              <a:t>Then we add it to </a:t>
            </a:r>
            <a:r>
              <a:rPr lang="en-US" sz="2000" dirty="0" err="1"/>
              <a:t>C‘t</a:t>
            </a:r>
            <a:r>
              <a:rPr lang="en-US" sz="2000" dirty="0"/>
              <a:t>. This is the new candidate values, scaled by how much we decided to update each state value. </a:t>
            </a:r>
            <a:endParaRPr lang="en-US" sz="2000" b="1" u="sng" dirty="0"/>
          </a:p>
          <a:p>
            <a:pPr marL="0" indent="0">
              <a:buNone/>
            </a:pPr>
            <a:endParaRPr lang="en-IN" sz="2000" b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C7D8C-1ED7-4343-85BC-CC945C39DB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755" y="4279387"/>
            <a:ext cx="8348489" cy="257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28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681F3-5934-41EF-B04F-FFFA0871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C88AA-6AD1-407B-B26F-545E574AC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u="sng" dirty="0"/>
              <a:t>Step4</a:t>
            </a:r>
          </a:p>
          <a:p>
            <a:r>
              <a:rPr lang="en-US" dirty="0"/>
              <a:t>Finally, the output will be based on our cell state, but will be a filtered version. </a:t>
            </a:r>
          </a:p>
          <a:p>
            <a:r>
              <a:rPr lang="en-US" dirty="0"/>
              <a:t>First, we run a sigmoid layer which decides what parts of the cell state we’re going to output. </a:t>
            </a:r>
          </a:p>
          <a:p>
            <a:r>
              <a:rPr lang="en-US" dirty="0"/>
              <a:t>Then, we put the cell state through tanh (range is [-1,1]) and multiply it by the output of the sigmoid gate, so that we only output the parts we decided to.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E0AF6-36A6-4942-A92D-A40ED33B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879" y="4597758"/>
            <a:ext cx="8348489" cy="226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6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6D95D-1CDA-42EE-A730-CA8D919A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7B9EA-51A5-48E4-92C9-DF94FB4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co-attention mechanisms that differ in the order in which image and question attention maps are generated.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Parallel co-attention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/>
              <a:t>Alternating co-attention </a:t>
            </a:r>
          </a:p>
          <a:p>
            <a:pPr marL="0" indent="0">
              <a:buNone/>
            </a:pPr>
            <a:r>
              <a:rPr lang="en-IN" sz="2000" b="1" u="sng" dirty="0"/>
              <a:t>Parallel co-attention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Parallel co-attention attends to the image and question simultaneously.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Here we connect the image and question by calculating the similarity between image and question features at all pairs of image-locations and question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9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976C2-857A-4F02-B693-C5EBAB9C3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FFE5-E399-4FD1-A682-74E6D3E4A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000" b="1" u="sng" dirty="0"/>
              <a:t>Alternating co-attention </a:t>
            </a:r>
            <a:endParaRPr lang="en-US" dirty="0"/>
          </a:p>
          <a:p>
            <a:r>
              <a:rPr lang="en-US" dirty="0"/>
              <a:t>In this attention mechanism, we sequentially alternate between generating image and question attention. Briefly, this consists of three steps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Summarize the question into a single vector q.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Attend to the image based on the question summary.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Attend to the question based on the attended image feature.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376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CE52-9B77-4C9E-B63E-A823521B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06B37-94EF-44EE-B647-178738FA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Parallel Co-attention mechanism                                          Alternating Co-attention mechanism</a:t>
            </a:r>
            <a:endParaRPr lang="en-IN" dirty="0"/>
          </a:p>
        </p:txBody>
      </p:sp>
      <p:pic>
        <p:nvPicPr>
          <p:cNvPr id="4" name="Content Placeholder 12">
            <a:extLst>
              <a:ext uri="{FF2B5EF4-FFF2-40B4-BE49-F238E27FC236}">
                <a16:creationId xmlns:a16="http://schemas.microsoft.com/office/drawing/2014/main" id="{06AD0D6C-A8A1-4FBD-AA34-54E8CD97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36" y="1761187"/>
            <a:ext cx="9547030" cy="40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441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8697-AEC0-407E-B33D-249B3A09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Work to be done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27AA0-5549-4F08-B1E2-89AC8A8E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are left with the implementation part which we will be doing in the coming semester.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the implementation we will be processing our data set.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mentioned above we will be using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UNET architecture for image feature extraction.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LSTM for question understanding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 attention mechanism with Simple multi layer perceptron for answer generation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will seek new models based on the accuracy of the present model and try to increase accuracy as much as possible.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199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79EB7-A0B7-40AE-8476-3FE53617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9D4FB-E971-4212-8EC0-748F4BB3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reviewed popular methods in deep learning, and are trying to build a VQA model for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ImageCLEF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2019.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will compare our model with the presently accurate model and try to make changes accordingly to increase accuracy.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Despite shortcomings of current practices in VQA, we identified a number of promising research avenues that could potentially bring future breakthroughs for both VQA and visual scene understanding.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Since deep learning techniques are significantly improving, we can expect that VQA is going to be more accurate in the next years.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55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0F676-719A-47B1-B9C6-0C571254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27E15-2382-4F64-B24B-BBCF48FD3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1. Y. Zhou, X. Kang, and F. Ren, “Employing inception-resnet-v2 and bi-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medical domain visual question answering.”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A. B. Abacha, S.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Gayen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J. J. Lau, S. Rajaraman, and D.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Demner-Fushman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“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Nlm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imageclef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2018 visual question answering in the medical domain,” 2018.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J. J. Lau, S.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Gayen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A. B. Abacha, and D.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Demner-Fushman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“A dataset of clinically generated visual questions and answers about radiology images,” Scientific data, vol. 5, p. 180251, 2018.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Talafha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M. Al-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Ayyoub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“Just at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vqamed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A vgg-seq2seq model.”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947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E030-419B-44CC-A31E-7B27471B8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45464"/>
            <a:ext cx="10820400" cy="46732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5.  Akira Fukui, Dong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Huk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Park, Daylen Yang and Anna Rohrbach ”Multimodal   Compact Bilinear Pooling for Visual Question Answering and Visual Grounding.”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6. 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Zichao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Yang,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Xiaodong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He,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Jianfeng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Gao, Li Deng, Alex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Smola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 Stacked Attention Networks for Image Question Answering. The IEEE Conference on Computer Vision and Pattern Recognition (CVPR), 2016, pp. 21-29.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7.  Damien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Teney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Peter Anderson,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Xiaodong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He, Anton van den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Hengel.Tips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and Tricks for Visual Question Answering: Learnings From the 2017 Challenge. The IEEE Conference on Computer Vision and Pattern Recognition (CVPR), 2018, pp. 4223-4232.</a:t>
            </a:r>
          </a:p>
        </p:txBody>
      </p:sp>
    </p:spTree>
    <p:extLst>
      <p:ext uri="{BB962C8B-B14F-4D97-AF65-F5344CB8AC3E}">
        <p14:creationId xmlns:p14="http://schemas.microsoft.com/office/powerpoint/2010/main" val="223802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C1EEE-BFC0-41B3-B471-88170A340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1222"/>
            <a:ext cx="10820400" cy="4647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8.  Peng Wang, Qi Wu,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Chunhua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Shen, Anton van den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Hengel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The VQA-Machine: Learning How to Use Existing Vision Algorithms to Answer New Questions. The IEEE Conference on Computer Vision and Pattern Recognition (CVPR), 2017, pp. 1173-1182.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9. 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Aisha Al-Sadi1, Bashar Talafha1, Mahmoud AlAyyoub1,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Yaser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Jararweh1 and Fumie Costen2 ”JUST at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ImageCLEF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2019 Visual Question Answering in the Medical Domain.”</a:t>
            </a:r>
          </a:p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10.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Jiasen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Lu,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Jianwei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Yang, Dhruv Batra, Devi Parikh ”Hierarchical Question-Image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CoAttention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for Visual Question Answering.” </a:t>
            </a:r>
          </a:p>
        </p:txBody>
      </p:sp>
    </p:spTree>
    <p:extLst>
      <p:ext uri="{BB962C8B-B14F-4D97-AF65-F5344CB8AC3E}">
        <p14:creationId xmlns:p14="http://schemas.microsoft.com/office/powerpoint/2010/main" val="126048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59DE-541E-499C-A8A6-7DEE51CF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Abstract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CAD2D-2E26-42E0-8836-F7707ECDB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Question Answering is a model in which questions are answered based on the given image.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 our project we will be focusing on medical domain.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use UNET architecture to extract image features, and use LSTM to encode the questions.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Finally, we concatenate the encoded questions with the image features to generate the answers.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1045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EDC6-8398-45E5-9CC6-6245069B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2782486"/>
            <a:ext cx="8610600" cy="1293028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B0F0"/>
                </a:solidFill>
              </a:rPr>
              <a:t>Thank you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6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243F7-9054-4374-8DA1-C82C886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</a:rPr>
              <a:t>Introduction</a:t>
            </a:r>
            <a:endParaRPr lang="en-IN" sz="3200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4CA3D-A193-4864-A473-671C1F526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project is about building a model where the input is an image and a question related to it written in a natural language and the output is the correct answer to the question.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image processing, we use UNET Architecture where Image features are extracted from the last pooling layer of the UNET architecture.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 question processing, we use LSTMs. Question vectors are extracted from the final hidden layer of the LSTMs.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These two are then concatenated to get the result.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698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2218-D5D9-4826-8106-A200D721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Literature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B0F0"/>
                </a:solidFill>
              </a:rPr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D198-0D3E-4043-B530-6C948D18E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NLM at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ImageCLEF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2018 VQA in the Medical Domain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Studied deep learning networks with state of-the-art performance in open-domain VQA.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Selected Stacked Attention Network (SAN) and Multimodal Compact Bilinear pooling (MCB) for their official runs.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32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0057-186D-49E7-8D76-7DFA7793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8039"/>
            <a:ext cx="10820400" cy="4840646"/>
          </a:xfrm>
        </p:spPr>
        <p:txBody>
          <a:bodyPr/>
          <a:lstStyle/>
          <a:p>
            <a:pPr marL="0" indent="0">
              <a:buNone/>
            </a:pPr>
            <a:r>
              <a:rPr lang="en-IN" sz="2800" b="1" u="sng" dirty="0">
                <a:latin typeface="Arial" panose="020B0604020202020204" pitchFamily="34" charset="0"/>
                <a:cs typeface="Arial" panose="020B0604020202020204" pitchFamily="34" charset="0"/>
              </a:rPr>
              <a:t>Stacked Attention Network(SAN)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Proposed to allow multi-step reasoning for answer prediction. 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Includes three components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Image model based on a CNN to extract high level image representations.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Question model using an LSTM to extract a semantic vector of the question.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Stacked attention model which locates the image regions that are relevant to answer the question.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236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CB12A-DF3C-4B4B-897C-BA149DBC0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00766"/>
            <a:ext cx="10820400" cy="4917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u="sng" dirty="0"/>
              <a:t>Multimodal Compact Bilinear pooling(MCB)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an attention mechanism that implicitly computes the outer product of visual and textual vectors.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MCB architecture contains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CNN image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LSTM question model.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MCB pooling that first predicts the spatial attention and then combines the attention representation with the textual representation to predict the answers.</a:t>
            </a:r>
            <a:endParaRPr lang="en-IN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42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212A-B588-4CC8-A082-7FF10333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Problem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B0F0"/>
                </a:solidFill>
              </a:rPr>
              <a:t>Statement</a:t>
            </a:r>
            <a:r>
              <a:rPr lang="en-IN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3D35-859F-427F-A811-EF4424215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Given a medical image accompanied with a clinically relevant question, our desired model is supposed to answer the question based on the visual image content.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may vary from simple problem such as classification of the image to a complex one such as answer generation.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2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C7642-01F4-4B19-8AE4-ABB025F3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dirty="0">
                <a:solidFill>
                  <a:srgbClr val="00B0F0"/>
                </a:solidFill>
              </a:rPr>
              <a:t>Dataset</a:t>
            </a:r>
            <a:r>
              <a:rPr lang="en-IN" sz="3200" dirty="0"/>
              <a:t> </a:t>
            </a:r>
            <a:r>
              <a:rPr lang="en-IN" sz="3200" dirty="0">
                <a:solidFill>
                  <a:srgbClr val="00B0F0"/>
                </a:solidFill>
              </a:rPr>
              <a:t>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84B8-B6C4-40AA-8306-5BBFD73D3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 the scope of the VQA-Med challenge, three datasets were provided: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training set contains 12792 question-answer pairs associated with 3200 training images.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validation set contains 2000 question-answer pairs associated with 500 validation images.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test set contains 500 questions associated with 500 test images.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626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220</TotalTime>
  <Words>1879</Words>
  <Application>Microsoft Office PowerPoint</Application>
  <PresentationFormat>Widescreen</PresentationFormat>
  <Paragraphs>173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Courier New</vt:lpstr>
      <vt:lpstr>Wingdings</vt:lpstr>
      <vt:lpstr>Vapor Trail</vt:lpstr>
      <vt:lpstr> Image CLEF 2019 Visual Question Answering in the Medical Domain</vt:lpstr>
      <vt:lpstr>Topics covered</vt:lpstr>
      <vt:lpstr>Abstract</vt:lpstr>
      <vt:lpstr>Introduction</vt:lpstr>
      <vt:lpstr>Literature Review</vt:lpstr>
      <vt:lpstr>PowerPoint Presentation</vt:lpstr>
      <vt:lpstr>PowerPoint Presentation</vt:lpstr>
      <vt:lpstr>Problem Statement </vt:lpstr>
      <vt:lpstr>Dataset Collection</vt:lpstr>
      <vt:lpstr>design</vt:lpstr>
      <vt:lpstr>Image feature Extraction</vt:lpstr>
      <vt:lpstr>Image feature Extraction</vt:lpstr>
      <vt:lpstr>Image feature Extraction</vt:lpstr>
      <vt:lpstr>Image feature Extraction</vt:lpstr>
      <vt:lpstr>Question Preprocessing</vt:lpstr>
      <vt:lpstr>Question Semantic Encoder</vt:lpstr>
      <vt:lpstr>Question Semantic Encoder</vt:lpstr>
      <vt:lpstr>Question Semantic Encoder</vt:lpstr>
      <vt:lpstr>Question Semantic Encoder</vt:lpstr>
      <vt:lpstr>Question Semantic Encoder</vt:lpstr>
      <vt:lpstr>PowerPoint Presentation</vt:lpstr>
      <vt:lpstr>Answer Generation</vt:lpstr>
      <vt:lpstr>Answer Generation</vt:lpstr>
      <vt:lpstr>Answer Generation</vt:lpstr>
      <vt:lpstr>Work to be done</vt:lpstr>
      <vt:lpstr>Conclusion</vt:lpstr>
      <vt:lpstr>Reference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ImageCLEF 2019 Visual Question Answering in the Medical Domain</dc:title>
  <dc:creator>Siva Vardhan Reddy</dc:creator>
  <cp:lastModifiedBy>Siva Vardhan Reddy</cp:lastModifiedBy>
  <cp:revision>22</cp:revision>
  <dcterms:created xsi:type="dcterms:W3CDTF">2019-11-28T19:31:17Z</dcterms:created>
  <dcterms:modified xsi:type="dcterms:W3CDTF">2019-11-29T04:20:29Z</dcterms:modified>
</cp:coreProperties>
</file>