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12C1-C6A0-C2D4-A581-09A9D95C1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ECDB7C-107E-F121-A526-0BDEEF351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FB876-73C6-16A8-544A-56C3A034CB67}"/>
              </a:ext>
            </a:extLst>
          </p:cNvPr>
          <p:cNvSpPr>
            <a:spLocks noGrp="1"/>
          </p:cNvSpPr>
          <p:nvPr>
            <p:ph type="dt" sz="half" idx="10"/>
          </p:nvPr>
        </p:nvSpPr>
        <p:spPr/>
        <p:txBody>
          <a:bodyPr/>
          <a:lstStyle/>
          <a:p>
            <a:fld id="{BB9BB1FD-1864-42BC-9A76-361554A7A4B5}" type="datetimeFigureOut">
              <a:rPr lang="en-US" smtClean="0"/>
              <a:t>4/1/2024</a:t>
            </a:fld>
            <a:endParaRPr lang="en-US"/>
          </a:p>
        </p:txBody>
      </p:sp>
      <p:sp>
        <p:nvSpPr>
          <p:cNvPr id="5" name="Footer Placeholder 4">
            <a:extLst>
              <a:ext uri="{FF2B5EF4-FFF2-40B4-BE49-F238E27FC236}">
                <a16:creationId xmlns:a16="http://schemas.microsoft.com/office/drawing/2014/main" id="{F70573F2-FF75-F6AB-B289-6CBD9A684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DCAA2-010D-2EEE-9D0A-B352414868D2}"/>
              </a:ext>
            </a:extLst>
          </p:cNvPr>
          <p:cNvSpPr>
            <a:spLocks noGrp="1"/>
          </p:cNvSpPr>
          <p:nvPr>
            <p:ph type="sldNum" sz="quarter" idx="12"/>
          </p:nvPr>
        </p:nvSpPr>
        <p:spPr/>
        <p:txBody>
          <a:bodyPr/>
          <a:lstStyle/>
          <a:p>
            <a:fld id="{9227843C-9370-4387-AD1E-D2DD3AA42543}" type="slidenum">
              <a:rPr lang="en-US" smtClean="0"/>
              <a:t>‹#›</a:t>
            </a:fld>
            <a:endParaRPr lang="en-US"/>
          </a:p>
        </p:txBody>
      </p:sp>
    </p:spTree>
    <p:extLst>
      <p:ext uri="{BB962C8B-B14F-4D97-AF65-F5344CB8AC3E}">
        <p14:creationId xmlns:p14="http://schemas.microsoft.com/office/powerpoint/2010/main" val="1730997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14CE-C870-A8CE-0C43-A96278EF1B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F333B-0FEB-F57A-005A-DBCF81FBE5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E0B6E-3B56-A4F4-2666-66A78E6518C4}"/>
              </a:ext>
            </a:extLst>
          </p:cNvPr>
          <p:cNvSpPr>
            <a:spLocks noGrp="1"/>
          </p:cNvSpPr>
          <p:nvPr>
            <p:ph type="dt" sz="half" idx="10"/>
          </p:nvPr>
        </p:nvSpPr>
        <p:spPr/>
        <p:txBody>
          <a:bodyPr/>
          <a:lstStyle/>
          <a:p>
            <a:fld id="{BB9BB1FD-1864-42BC-9A76-361554A7A4B5}" type="datetimeFigureOut">
              <a:rPr lang="en-US" smtClean="0"/>
              <a:t>4/1/2024</a:t>
            </a:fld>
            <a:endParaRPr lang="en-US"/>
          </a:p>
        </p:txBody>
      </p:sp>
      <p:sp>
        <p:nvSpPr>
          <p:cNvPr id="5" name="Footer Placeholder 4">
            <a:extLst>
              <a:ext uri="{FF2B5EF4-FFF2-40B4-BE49-F238E27FC236}">
                <a16:creationId xmlns:a16="http://schemas.microsoft.com/office/drawing/2014/main" id="{3F751FC1-FB3D-FC01-5528-816FF0618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032E1-C073-3A13-FDE7-729EBDE6C591}"/>
              </a:ext>
            </a:extLst>
          </p:cNvPr>
          <p:cNvSpPr>
            <a:spLocks noGrp="1"/>
          </p:cNvSpPr>
          <p:nvPr>
            <p:ph type="sldNum" sz="quarter" idx="12"/>
          </p:nvPr>
        </p:nvSpPr>
        <p:spPr/>
        <p:txBody>
          <a:bodyPr/>
          <a:lstStyle/>
          <a:p>
            <a:fld id="{9227843C-9370-4387-AD1E-D2DD3AA42543}" type="slidenum">
              <a:rPr lang="en-US" smtClean="0"/>
              <a:t>‹#›</a:t>
            </a:fld>
            <a:endParaRPr lang="en-US"/>
          </a:p>
        </p:txBody>
      </p:sp>
    </p:spTree>
    <p:extLst>
      <p:ext uri="{BB962C8B-B14F-4D97-AF65-F5344CB8AC3E}">
        <p14:creationId xmlns:p14="http://schemas.microsoft.com/office/powerpoint/2010/main" val="127530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A7F87-C200-C962-3CA1-E69BC963DB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737D8-0E84-4332-6416-62A057EFE1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D55D6-CD13-84DE-4426-FA43BDB6DAAA}"/>
              </a:ext>
            </a:extLst>
          </p:cNvPr>
          <p:cNvSpPr>
            <a:spLocks noGrp="1"/>
          </p:cNvSpPr>
          <p:nvPr>
            <p:ph type="dt" sz="half" idx="10"/>
          </p:nvPr>
        </p:nvSpPr>
        <p:spPr/>
        <p:txBody>
          <a:bodyPr/>
          <a:lstStyle/>
          <a:p>
            <a:fld id="{BB9BB1FD-1864-42BC-9A76-361554A7A4B5}" type="datetimeFigureOut">
              <a:rPr lang="en-US" smtClean="0"/>
              <a:t>4/1/2024</a:t>
            </a:fld>
            <a:endParaRPr lang="en-US"/>
          </a:p>
        </p:txBody>
      </p:sp>
      <p:sp>
        <p:nvSpPr>
          <p:cNvPr id="5" name="Footer Placeholder 4">
            <a:extLst>
              <a:ext uri="{FF2B5EF4-FFF2-40B4-BE49-F238E27FC236}">
                <a16:creationId xmlns:a16="http://schemas.microsoft.com/office/drawing/2014/main" id="{D4EB3AAA-0475-403D-7815-6685A22E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91B15-5A70-F5A9-9D9F-863913958362}"/>
              </a:ext>
            </a:extLst>
          </p:cNvPr>
          <p:cNvSpPr>
            <a:spLocks noGrp="1"/>
          </p:cNvSpPr>
          <p:nvPr>
            <p:ph type="sldNum" sz="quarter" idx="12"/>
          </p:nvPr>
        </p:nvSpPr>
        <p:spPr/>
        <p:txBody>
          <a:bodyPr/>
          <a:lstStyle/>
          <a:p>
            <a:fld id="{9227843C-9370-4387-AD1E-D2DD3AA42543}" type="slidenum">
              <a:rPr lang="en-US" smtClean="0"/>
              <a:t>‹#›</a:t>
            </a:fld>
            <a:endParaRPr lang="en-US"/>
          </a:p>
        </p:txBody>
      </p:sp>
    </p:spTree>
    <p:extLst>
      <p:ext uri="{BB962C8B-B14F-4D97-AF65-F5344CB8AC3E}">
        <p14:creationId xmlns:p14="http://schemas.microsoft.com/office/powerpoint/2010/main" val="4163999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C5FC-C6F1-CE10-BB85-9224ECD79F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182C0-B357-1BF2-10A7-20D9C9EC81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D434B-46D5-E155-4A33-34012A7F5A50}"/>
              </a:ext>
            </a:extLst>
          </p:cNvPr>
          <p:cNvSpPr>
            <a:spLocks noGrp="1"/>
          </p:cNvSpPr>
          <p:nvPr>
            <p:ph type="dt" sz="half" idx="10"/>
          </p:nvPr>
        </p:nvSpPr>
        <p:spPr/>
        <p:txBody>
          <a:bodyPr/>
          <a:lstStyle/>
          <a:p>
            <a:fld id="{BB9BB1FD-1864-42BC-9A76-361554A7A4B5}" type="datetimeFigureOut">
              <a:rPr lang="en-US" smtClean="0"/>
              <a:t>4/1/2024</a:t>
            </a:fld>
            <a:endParaRPr lang="en-US"/>
          </a:p>
        </p:txBody>
      </p:sp>
      <p:sp>
        <p:nvSpPr>
          <p:cNvPr id="5" name="Footer Placeholder 4">
            <a:extLst>
              <a:ext uri="{FF2B5EF4-FFF2-40B4-BE49-F238E27FC236}">
                <a16:creationId xmlns:a16="http://schemas.microsoft.com/office/drawing/2014/main" id="{CF8FA2A2-6021-83ED-3E8D-09C8D1811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26DAD-BBE8-9DD7-B99B-D5282890F3CA}"/>
              </a:ext>
            </a:extLst>
          </p:cNvPr>
          <p:cNvSpPr>
            <a:spLocks noGrp="1"/>
          </p:cNvSpPr>
          <p:nvPr>
            <p:ph type="sldNum" sz="quarter" idx="12"/>
          </p:nvPr>
        </p:nvSpPr>
        <p:spPr/>
        <p:txBody>
          <a:bodyPr/>
          <a:lstStyle/>
          <a:p>
            <a:fld id="{9227843C-9370-4387-AD1E-D2DD3AA42543}" type="slidenum">
              <a:rPr lang="en-US" smtClean="0"/>
              <a:t>‹#›</a:t>
            </a:fld>
            <a:endParaRPr lang="en-US"/>
          </a:p>
        </p:txBody>
      </p:sp>
    </p:spTree>
    <p:extLst>
      <p:ext uri="{BB962C8B-B14F-4D97-AF65-F5344CB8AC3E}">
        <p14:creationId xmlns:p14="http://schemas.microsoft.com/office/powerpoint/2010/main" val="3318643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E78F-B9D8-45AF-DE71-F7AD62BD51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B6BC9A-FB7E-6692-A282-1D29A91E69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CBCDA6-F8EB-1E56-5671-5186A16DCBD8}"/>
              </a:ext>
            </a:extLst>
          </p:cNvPr>
          <p:cNvSpPr>
            <a:spLocks noGrp="1"/>
          </p:cNvSpPr>
          <p:nvPr>
            <p:ph type="dt" sz="half" idx="10"/>
          </p:nvPr>
        </p:nvSpPr>
        <p:spPr/>
        <p:txBody>
          <a:bodyPr/>
          <a:lstStyle/>
          <a:p>
            <a:fld id="{BB9BB1FD-1864-42BC-9A76-361554A7A4B5}" type="datetimeFigureOut">
              <a:rPr lang="en-US" smtClean="0"/>
              <a:t>4/1/2024</a:t>
            </a:fld>
            <a:endParaRPr lang="en-US"/>
          </a:p>
        </p:txBody>
      </p:sp>
      <p:sp>
        <p:nvSpPr>
          <p:cNvPr id="5" name="Footer Placeholder 4">
            <a:extLst>
              <a:ext uri="{FF2B5EF4-FFF2-40B4-BE49-F238E27FC236}">
                <a16:creationId xmlns:a16="http://schemas.microsoft.com/office/drawing/2014/main" id="{27A8332F-D695-43B6-5AFC-D3C159A29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4567F-EAB0-867D-D140-63326FAAE60A}"/>
              </a:ext>
            </a:extLst>
          </p:cNvPr>
          <p:cNvSpPr>
            <a:spLocks noGrp="1"/>
          </p:cNvSpPr>
          <p:nvPr>
            <p:ph type="sldNum" sz="quarter" idx="12"/>
          </p:nvPr>
        </p:nvSpPr>
        <p:spPr/>
        <p:txBody>
          <a:bodyPr/>
          <a:lstStyle/>
          <a:p>
            <a:fld id="{9227843C-9370-4387-AD1E-D2DD3AA42543}" type="slidenum">
              <a:rPr lang="en-US" smtClean="0"/>
              <a:t>‹#›</a:t>
            </a:fld>
            <a:endParaRPr lang="en-US"/>
          </a:p>
        </p:txBody>
      </p:sp>
    </p:spTree>
    <p:extLst>
      <p:ext uri="{BB962C8B-B14F-4D97-AF65-F5344CB8AC3E}">
        <p14:creationId xmlns:p14="http://schemas.microsoft.com/office/powerpoint/2010/main" val="94789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89FF-7840-74C4-C85D-A74DB9E4A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138F54-4E8A-0016-44A3-3067BFD283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A86830-E50E-BDD2-EC3A-3018B59856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47C904-944D-7B6B-766A-1D9845BF8BF5}"/>
              </a:ext>
            </a:extLst>
          </p:cNvPr>
          <p:cNvSpPr>
            <a:spLocks noGrp="1"/>
          </p:cNvSpPr>
          <p:nvPr>
            <p:ph type="dt" sz="half" idx="10"/>
          </p:nvPr>
        </p:nvSpPr>
        <p:spPr/>
        <p:txBody>
          <a:bodyPr/>
          <a:lstStyle/>
          <a:p>
            <a:fld id="{BB9BB1FD-1864-42BC-9A76-361554A7A4B5}" type="datetimeFigureOut">
              <a:rPr lang="en-US" smtClean="0"/>
              <a:t>4/1/2024</a:t>
            </a:fld>
            <a:endParaRPr lang="en-US"/>
          </a:p>
        </p:txBody>
      </p:sp>
      <p:sp>
        <p:nvSpPr>
          <p:cNvPr id="6" name="Footer Placeholder 5">
            <a:extLst>
              <a:ext uri="{FF2B5EF4-FFF2-40B4-BE49-F238E27FC236}">
                <a16:creationId xmlns:a16="http://schemas.microsoft.com/office/drawing/2014/main" id="{53968443-6A15-3C47-B801-3B891C131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48C262-093B-4D44-2CCC-8A84319074A7}"/>
              </a:ext>
            </a:extLst>
          </p:cNvPr>
          <p:cNvSpPr>
            <a:spLocks noGrp="1"/>
          </p:cNvSpPr>
          <p:nvPr>
            <p:ph type="sldNum" sz="quarter" idx="12"/>
          </p:nvPr>
        </p:nvSpPr>
        <p:spPr/>
        <p:txBody>
          <a:bodyPr/>
          <a:lstStyle/>
          <a:p>
            <a:fld id="{9227843C-9370-4387-AD1E-D2DD3AA42543}" type="slidenum">
              <a:rPr lang="en-US" smtClean="0"/>
              <a:t>‹#›</a:t>
            </a:fld>
            <a:endParaRPr lang="en-US"/>
          </a:p>
        </p:txBody>
      </p:sp>
    </p:spTree>
    <p:extLst>
      <p:ext uri="{BB962C8B-B14F-4D97-AF65-F5344CB8AC3E}">
        <p14:creationId xmlns:p14="http://schemas.microsoft.com/office/powerpoint/2010/main" val="2311476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22A0-A6A9-1C38-EF01-C78D10A33A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8498A0-8CB3-A0A6-E828-407962860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AFC302-82FD-63DE-26CE-C019946469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51BAED-E108-E6B5-9416-8A35B3A7E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12740A-458C-CE74-F71F-E9035C901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87914E-4332-9016-5EC8-71225584EA1B}"/>
              </a:ext>
            </a:extLst>
          </p:cNvPr>
          <p:cNvSpPr>
            <a:spLocks noGrp="1"/>
          </p:cNvSpPr>
          <p:nvPr>
            <p:ph type="dt" sz="half" idx="10"/>
          </p:nvPr>
        </p:nvSpPr>
        <p:spPr/>
        <p:txBody>
          <a:bodyPr/>
          <a:lstStyle/>
          <a:p>
            <a:fld id="{BB9BB1FD-1864-42BC-9A76-361554A7A4B5}" type="datetimeFigureOut">
              <a:rPr lang="en-US" smtClean="0"/>
              <a:t>4/1/2024</a:t>
            </a:fld>
            <a:endParaRPr lang="en-US"/>
          </a:p>
        </p:txBody>
      </p:sp>
      <p:sp>
        <p:nvSpPr>
          <p:cNvPr id="8" name="Footer Placeholder 7">
            <a:extLst>
              <a:ext uri="{FF2B5EF4-FFF2-40B4-BE49-F238E27FC236}">
                <a16:creationId xmlns:a16="http://schemas.microsoft.com/office/drawing/2014/main" id="{7895095A-D09F-9898-C0E5-F7E1C12BBA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3E901D-83FA-12E8-1D89-C492E6A10BAD}"/>
              </a:ext>
            </a:extLst>
          </p:cNvPr>
          <p:cNvSpPr>
            <a:spLocks noGrp="1"/>
          </p:cNvSpPr>
          <p:nvPr>
            <p:ph type="sldNum" sz="quarter" idx="12"/>
          </p:nvPr>
        </p:nvSpPr>
        <p:spPr/>
        <p:txBody>
          <a:bodyPr/>
          <a:lstStyle/>
          <a:p>
            <a:fld id="{9227843C-9370-4387-AD1E-D2DD3AA42543}" type="slidenum">
              <a:rPr lang="en-US" smtClean="0"/>
              <a:t>‹#›</a:t>
            </a:fld>
            <a:endParaRPr lang="en-US"/>
          </a:p>
        </p:txBody>
      </p:sp>
    </p:spTree>
    <p:extLst>
      <p:ext uri="{BB962C8B-B14F-4D97-AF65-F5344CB8AC3E}">
        <p14:creationId xmlns:p14="http://schemas.microsoft.com/office/powerpoint/2010/main" val="350430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D054-F254-C3B9-6735-362A3A5F97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E04776-9C9F-F7F7-4D90-D93988C40037}"/>
              </a:ext>
            </a:extLst>
          </p:cNvPr>
          <p:cNvSpPr>
            <a:spLocks noGrp="1"/>
          </p:cNvSpPr>
          <p:nvPr>
            <p:ph type="dt" sz="half" idx="10"/>
          </p:nvPr>
        </p:nvSpPr>
        <p:spPr/>
        <p:txBody>
          <a:bodyPr/>
          <a:lstStyle/>
          <a:p>
            <a:fld id="{BB9BB1FD-1864-42BC-9A76-361554A7A4B5}" type="datetimeFigureOut">
              <a:rPr lang="en-US" smtClean="0"/>
              <a:t>4/1/2024</a:t>
            </a:fld>
            <a:endParaRPr lang="en-US"/>
          </a:p>
        </p:txBody>
      </p:sp>
      <p:sp>
        <p:nvSpPr>
          <p:cNvPr id="4" name="Footer Placeholder 3">
            <a:extLst>
              <a:ext uri="{FF2B5EF4-FFF2-40B4-BE49-F238E27FC236}">
                <a16:creationId xmlns:a16="http://schemas.microsoft.com/office/drawing/2014/main" id="{D1363AFE-8FA3-8956-1CF7-C708568CC2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19A557-F25A-C3B6-E558-55F13A0DC531}"/>
              </a:ext>
            </a:extLst>
          </p:cNvPr>
          <p:cNvSpPr>
            <a:spLocks noGrp="1"/>
          </p:cNvSpPr>
          <p:nvPr>
            <p:ph type="sldNum" sz="quarter" idx="12"/>
          </p:nvPr>
        </p:nvSpPr>
        <p:spPr/>
        <p:txBody>
          <a:bodyPr/>
          <a:lstStyle/>
          <a:p>
            <a:fld id="{9227843C-9370-4387-AD1E-D2DD3AA42543}" type="slidenum">
              <a:rPr lang="en-US" smtClean="0"/>
              <a:t>‹#›</a:t>
            </a:fld>
            <a:endParaRPr lang="en-US"/>
          </a:p>
        </p:txBody>
      </p:sp>
    </p:spTree>
    <p:extLst>
      <p:ext uri="{BB962C8B-B14F-4D97-AF65-F5344CB8AC3E}">
        <p14:creationId xmlns:p14="http://schemas.microsoft.com/office/powerpoint/2010/main" val="2310664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9CDD5-929E-DE07-3E88-A4B938021DC6}"/>
              </a:ext>
            </a:extLst>
          </p:cNvPr>
          <p:cNvSpPr>
            <a:spLocks noGrp="1"/>
          </p:cNvSpPr>
          <p:nvPr>
            <p:ph type="dt" sz="half" idx="10"/>
          </p:nvPr>
        </p:nvSpPr>
        <p:spPr/>
        <p:txBody>
          <a:bodyPr/>
          <a:lstStyle/>
          <a:p>
            <a:fld id="{BB9BB1FD-1864-42BC-9A76-361554A7A4B5}" type="datetimeFigureOut">
              <a:rPr lang="en-US" smtClean="0"/>
              <a:t>4/1/2024</a:t>
            </a:fld>
            <a:endParaRPr lang="en-US"/>
          </a:p>
        </p:txBody>
      </p:sp>
      <p:sp>
        <p:nvSpPr>
          <p:cNvPr id="3" name="Footer Placeholder 2">
            <a:extLst>
              <a:ext uri="{FF2B5EF4-FFF2-40B4-BE49-F238E27FC236}">
                <a16:creationId xmlns:a16="http://schemas.microsoft.com/office/drawing/2014/main" id="{2F45849E-6266-FC4D-4F84-AC14D3FC98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E29643-DEBD-F4DF-1D0A-8B0AB7B955C0}"/>
              </a:ext>
            </a:extLst>
          </p:cNvPr>
          <p:cNvSpPr>
            <a:spLocks noGrp="1"/>
          </p:cNvSpPr>
          <p:nvPr>
            <p:ph type="sldNum" sz="quarter" idx="12"/>
          </p:nvPr>
        </p:nvSpPr>
        <p:spPr/>
        <p:txBody>
          <a:bodyPr/>
          <a:lstStyle/>
          <a:p>
            <a:fld id="{9227843C-9370-4387-AD1E-D2DD3AA42543}" type="slidenum">
              <a:rPr lang="en-US" smtClean="0"/>
              <a:t>‹#›</a:t>
            </a:fld>
            <a:endParaRPr lang="en-US"/>
          </a:p>
        </p:txBody>
      </p:sp>
    </p:spTree>
    <p:extLst>
      <p:ext uri="{BB962C8B-B14F-4D97-AF65-F5344CB8AC3E}">
        <p14:creationId xmlns:p14="http://schemas.microsoft.com/office/powerpoint/2010/main" val="6915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18C7-30F4-9B99-92D8-F62C6164F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2DA03F-010E-38D2-69FB-2570A0F250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8003C1-B893-EE2B-F343-C652D8058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4EDDC-92BF-2391-18A4-C44F91A837ED}"/>
              </a:ext>
            </a:extLst>
          </p:cNvPr>
          <p:cNvSpPr>
            <a:spLocks noGrp="1"/>
          </p:cNvSpPr>
          <p:nvPr>
            <p:ph type="dt" sz="half" idx="10"/>
          </p:nvPr>
        </p:nvSpPr>
        <p:spPr/>
        <p:txBody>
          <a:bodyPr/>
          <a:lstStyle/>
          <a:p>
            <a:fld id="{BB9BB1FD-1864-42BC-9A76-361554A7A4B5}" type="datetimeFigureOut">
              <a:rPr lang="en-US" smtClean="0"/>
              <a:t>4/1/2024</a:t>
            </a:fld>
            <a:endParaRPr lang="en-US"/>
          </a:p>
        </p:txBody>
      </p:sp>
      <p:sp>
        <p:nvSpPr>
          <p:cNvPr id="6" name="Footer Placeholder 5">
            <a:extLst>
              <a:ext uri="{FF2B5EF4-FFF2-40B4-BE49-F238E27FC236}">
                <a16:creationId xmlns:a16="http://schemas.microsoft.com/office/drawing/2014/main" id="{A175787B-69F6-FDD3-975F-3FB6329B9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59530E-E2D0-D23F-2B81-07AB30A5C4A8}"/>
              </a:ext>
            </a:extLst>
          </p:cNvPr>
          <p:cNvSpPr>
            <a:spLocks noGrp="1"/>
          </p:cNvSpPr>
          <p:nvPr>
            <p:ph type="sldNum" sz="quarter" idx="12"/>
          </p:nvPr>
        </p:nvSpPr>
        <p:spPr/>
        <p:txBody>
          <a:bodyPr/>
          <a:lstStyle/>
          <a:p>
            <a:fld id="{9227843C-9370-4387-AD1E-D2DD3AA42543}" type="slidenum">
              <a:rPr lang="en-US" smtClean="0"/>
              <a:t>‹#›</a:t>
            </a:fld>
            <a:endParaRPr lang="en-US"/>
          </a:p>
        </p:txBody>
      </p:sp>
    </p:spTree>
    <p:extLst>
      <p:ext uri="{BB962C8B-B14F-4D97-AF65-F5344CB8AC3E}">
        <p14:creationId xmlns:p14="http://schemas.microsoft.com/office/powerpoint/2010/main" val="2871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110D-BC3E-7F28-BC56-FFDC52132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53D38D-424D-4920-180F-2171788C5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8A2081-F626-69E2-2C5D-7735958A5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FFA30-AF5E-6BD9-B6EC-FFAA557F0DB7}"/>
              </a:ext>
            </a:extLst>
          </p:cNvPr>
          <p:cNvSpPr>
            <a:spLocks noGrp="1"/>
          </p:cNvSpPr>
          <p:nvPr>
            <p:ph type="dt" sz="half" idx="10"/>
          </p:nvPr>
        </p:nvSpPr>
        <p:spPr/>
        <p:txBody>
          <a:bodyPr/>
          <a:lstStyle/>
          <a:p>
            <a:fld id="{BB9BB1FD-1864-42BC-9A76-361554A7A4B5}" type="datetimeFigureOut">
              <a:rPr lang="en-US" smtClean="0"/>
              <a:t>4/1/2024</a:t>
            </a:fld>
            <a:endParaRPr lang="en-US"/>
          </a:p>
        </p:txBody>
      </p:sp>
      <p:sp>
        <p:nvSpPr>
          <p:cNvPr id="6" name="Footer Placeholder 5">
            <a:extLst>
              <a:ext uri="{FF2B5EF4-FFF2-40B4-BE49-F238E27FC236}">
                <a16:creationId xmlns:a16="http://schemas.microsoft.com/office/drawing/2014/main" id="{3DB03C00-F02D-0384-5431-8B7BD4D16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DEB40-5E2F-968B-E3A0-39041F4C7F18}"/>
              </a:ext>
            </a:extLst>
          </p:cNvPr>
          <p:cNvSpPr>
            <a:spLocks noGrp="1"/>
          </p:cNvSpPr>
          <p:nvPr>
            <p:ph type="sldNum" sz="quarter" idx="12"/>
          </p:nvPr>
        </p:nvSpPr>
        <p:spPr/>
        <p:txBody>
          <a:bodyPr/>
          <a:lstStyle/>
          <a:p>
            <a:fld id="{9227843C-9370-4387-AD1E-D2DD3AA42543}" type="slidenum">
              <a:rPr lang="en-US" smtClean="0"/>
              <a:t>‹#›</a:t>
            </a:fld>
            <a:endParaRPr lang="en-US"/>
          </a:p>
        </p:txBody>
      </p:sp>
    </p:spTree>
    <p:extLst>
      <p:ext uri="{BB962C8B-B14F-4D97-AF65-F5344CB8AC3E}">
        <p14:creationId xmlns:p14="http://schemas.microsoft.com/office/powerpoint/2010/main" val="409380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8E350-37BB-F8F9-4525-F011D0B6B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81BF8-8DCE-54A3-9040-D24FA2BD2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3B2C8-D231-D016-9361-BF05121644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9BB1FD-1864-42BC-9A76-361554A7A4B5}" type="datetimeFigureOut">
              <a:rPr lang="en-US" smtClean="0"/>
              <a:t>4/1/2024</a:t>
            </a:fld>
            <a:endParaRPr lang="en-US"/>
          </a:p>
        </p:txBody>
      </p:sp>
      <p:sp>
        <p:nvSpPr>
          <p:cNvPr id="5" name="Footer Placeholder 4">
            <a:extLst>
              <a:ext uri="{FF2B5EF4-FFF2-40B4-BE49-F238E27FC236}">
                <a16:creationId xmlns:a16="http://schemas.microsoft.com/office/drawing/2014/main" id="{C3C8909A-1D1C-9C72-1FA2-E25807B2E3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9A23646-B847-E304-670C-15FB57A19F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7843C-9370-4387-AD1E-D2DD3AA42543}" type="slidenum">
              <a:rPr lang="en-US" smtClean="0"/>
              <a:t>‹#›</a:t>
            </a:fld>
            <a:endParaRPr lang="en-US"/>
          </a:p>
        </p:txBody>
      </p:sp>
    </p:spTree>
    <p:extLst>
      <p:ext uri="{BB962C8B-B14F-4D97-AF65-F5344CB8AC3E}">
        <p14:creationId xmlns:p14="http://schemas.microsoft.com/office/powerpoint/2010/main" val="2088325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user-datagram-protocol-ud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558A51-4363-17B3-0E1A-C9805040CD45}"/>
              </a:ext>
            </a:extLst>
          </p:cNvPr>
          <p:cNvSpPr>
            <a:spLocks noGrp="1"/>
          </p:cNvSpPr>
          <p:nvPr>
            <p:ph type="ctrTitle"/>
          </p:nvPr>
        </p:nvSpPr>
        <p:spPr>
          <a:xfrm>
            <a:off x="429768" y="411480"/>
            <a:ext cx="11201400" cy="1106424"/>
          </a:xfrm>
        </p:spPr>
        <p:txBody>
          <a:bodyPr vert="horz" lIns="91440" tIns="45720" rIns="91440" bIns="45720" rtlCol="0" anchor="ctr">
            <a:normAutofit/>
          </a:bodyPr>
          <a:lstStyle/>
          <a:p>
            <a:pPr algn="l"/>
            <a:r>
              <a:rPr lang="en-US" sz="4800" dirty="0" err="1"/>
              <a:t>BotNet</a:t>
            </a:r>
            <a:r>
              <a:rPr lang="en-US" sz="4800" dirty="0"/>
              <a:t> Attack And Detection </a:t>
            </a:r>
          </a:p>
        </p:txBody>
      </p:sp>
      <p:sp>
        <p:nvSpPr>
          <p:cNvPr id="2064" name="Rectangle 206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5" name="Rectangle 206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E9FA2C98-9D61-5A3F-2BD9-55E2F79695D1}"/>
              </a:ext>
            </a:extLst>
          </p:cNvPr>
          <p:cNvSpPr>
            <a:spLocks noGrp="1"/>
          </p:cNvSpPr>
          <p:nvPr>
            <p:ph type="subTitle" idx="1"/>
          </p:nvPr>
        </p:nvSpPr>
        <p:spPr>
          <a:xfrm>
            <a:off x="7907881" y="2020824"/>
            <a:ext cx="3455097" cy="3959352"/>
          </a:xfrm>
        </p:spPr>
        <p:txBody>
          <a:bodyPr vert="horz" lIns="91440" tIns="45720" rIns="91440" bIns="45720" rtlCol="0" anchor="ctr">
            <a:normAutofit/>
          </a:bodyPr>
          <a:lstStyle/>
          <a:p>
            <a:pPr indent="-228600" algn="l">
              <a:buFont typeface="Arial" panose="020B0604020202020204" pitchFamily="34" charset="0"/>
              <a:buChar char="•"/>
            </a:pPr>
            <a:r>
              <a:rPr lang="en-US" sz="1800"/>
              <a:t>Team – 4</a:t>
            </a:r>
          </a:p>
          <a:p>
            <a:pPr indent="-228600" algn="l">
              <a:buFont typeface="Arial" panose="020B0604020202020204" pitchFamily="34" charset="0"/>
              <a:buChar char="•"/>
            </a:pPr>
            <a:r>
              <a:rPr lang="en-US" sz="1800"/>
              <a:t>Harsha </a:t>
            </a:r>
            <a:r>
              <a:rPr lang="en-US" sz="1800">
                <a:sym typeface="Wingdings" panose="05000000000000000000" pitchFamily="2" charset="2"/>
              </a:rPr>
              <a:t> 12010324010</a:t>
            </a:r>
          </a:p>
          <a:p>
            <a:pPr indent="-228600" algn="l">
              <a:buFont typeface="Arial" panose="020B0604020202020204" pitchFamily="34" charset="0"/>
              <a:buChar char="•"/>
            </a:pPr>
            <a:r>
              <a:rPr lang="en-US" sz="1800">
                <a:sym typeface="Wingdings" panose="05000000000000000000" pitchFamily="2" charset="2"/>
              </a:rPr>
              <a:t>Siva 122010324014</a:t>
            </a:r>
          </a:p>
          <a:p>
            <a:pPr indent="-228600" algn="l">
              <a:buFont typeface="Arial" panose="020B0604020202020204" pitchFamily="34" charset="0"/>
              <a:buChar char="•"/>
            </a:pPr>
            <a:r>
              <a:rPr lang="en-US" sz="1800">
                <a:sym typeface="Wingdings" panose="05000000000000000000" pitchFamily="2" charset="2"/>
              </a:rPr>
              <a:t>Saleem 122010324018</a:t>
            </a:r>
          </a:p>
          <a:p>
            <a:pPr indent="-228600" algn="l">
              <a:buFont typeface="Arial" panose="020B0604020202020204" pitchFamily="34" charset="0"/>
              <a:buChar char="•"/>
            </a:pPr>
            <a:r>
              <a:rPr lang="en-US" sz="1800">
                <a:sym typeface="Wingdings" panose="05000000000000000000" pitchFamily="2" charset="2"/>
              </a:rPr>
              <a:t>Nikhita122010324021</a:t>
            </a:r>
            <a:endParaRPr lang="en-US" sz="1800"/>
          </a:p>
        </p:txBody>
      </p:sp>
      <p:pic>
        <p:nvPicPr>
          <p:cNvPr id="8" name="image2.jpeg">
            <a:extLst>
              <a:ext uri="{FF2B5EF4-FFF2-40B4-BE49-F238E27FC236}">
                <a16:creationId xmlns:a16="http://schemas.microsoft.com/office/drawing/2014/main" id="{F9F293B6-1A10-4C2E-A278-0F4C877EA9F2}"/>
              </a:ext>
            </a:extLst>
          </p:cNvPr>
          <p:cNvPicPr/>
          <p:nvPr/>
        </p:nvPicPr>
        <p:blipFill>
          <a:blip r:embed="rId2" cstate="print"/>
          <a:stretch>
            <a:fillRect/>
          </a:stretch>
        </p:blipFill>
        <p:spPr>
          <a:xfrm>
            <a:off x="2585047" y="1517904"/>
            <a:ext cx="1374140" cy="1374140"/>
          </a:xfrm>
          <a:prstGeom prst="rect">
            <a:avLst/>
          </a:prstGeom>
        </p:spPr>
      </p:pic>
      <p:sp>
        <p:nvSpPr>
          <p:cNvPr id="4" name="TextBox 3">
            <a:extLst>
              <a:ext uri="{FF2B5EF4-FFF2-40B4-BE49-F238E27FC236}">
                <a16:creationId xmlns:a16="http://schemas.microsoft.com/office/drawing/2014/main" id="{9439D6CE-A584-43CB-B38C-42E1A70F007F}"/>
              </a:ext>
            </a:extLst>
          </p:cNvPr>
          <p:cNvSpPr txBox="1"/>
          <p:nvPr/>
        </p:nvSpPr>
        <p:spPr>
          <a:xfrm>
            <a:off x="-807187" y="2999094"/>
            <a:ext cx="8506402" cy="1507720"/>
          </a:xfrm>
          <a:prstGeom prst="rect">
            <a:avLst/>
          </a:prstGeom>
          <a:noFill/>
        </p:spPr>
        <p:txBody>
          <a:bodyPr wrap="square" rtlCol="0">
            <a:spAutoFit/>
          </a:bodyPr>
          <a:lstStyle/>
          <a:p>
            <a:pPr marL="2811145" marR="650875" indent="-2252980" algn="ctr">
              <a:lnSpc>
                <a:spcPct val="137000"/>
              </a:lnSpc>
              <a:spcAft>
                <a:spcPts val="0"/>
              </a:spcAft>
            </a:pPr>
            <a:r>
              <a:rPr lang="en-US" sz="1800" b="1" dirty="0">
                <a:effectLst/>
                <a:latin typeface="Times New Roman" panose="02020603050405020304" pitchFamily="18" charset="0"/>
                <a:ea typeface="Times New Roman" panose="02020603050405020304" pitchFamily="18" charset="0"/>
              </a:rPr>
              <a:t>DEPARTMENT</a:t>
            </a:r>
            <a:r>
              <a:rPr lang="en-US" sz="1800" b="1" spc="5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6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COMPUTER</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SCIENCE</a:t>
            </a:r>
            <a:r>
              <a:rPr lang="en-US" sz="1800" b="1"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6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ENGINEERING</a:t>
            </a:r>
          </a:p>
          <a:p>
            <a:pPr marL="2811145" marR="650875" indent="-2252980" algn="ctr">
              <a:lnSpc>
                <a:spcPct val="137000"/>
              </a:lnSpc>
              <a:spcAft>
                <a:spcPts val="0"/>
              </a:spcAft>
            </a:pPr>
            <a:r>
              <a:rPr lang="en-US" sz="1800" b="1" dirty="0">
                <a:effectLst/>
                <a:latin typeface="Times New Roman" panose="02020603050405020304" pitchFamily="18" charset="0"/>
                <a:ea typeface="Times New Roman" panose="02020603050405020304" pitchFamily="18" charset="0"/>
              </a:rPr>
              <a:t>GITAM</a:t>
            </a:r>
            <a:endParaRPr lang="en-IN" dirty="0">
              <a:latin typeface="Times New Roman" panose="02020603050405020304" pitchFamily="18" charset="0"/>
              <a:ea typeface="Times New Roman" panose="02020603050405020304" pitchFamily="18" charset="0"/>
            </a:endParaRPr>
          </a:p>
          <a:p>
            <a:pPr marL="2811145" marR="650875" indent="-2252980" algn="ctr">
              <a:lnSpc>
                <a:spcPct val="137000"/>
              </a:lnSpc>
              <a:spcAft>
                <a:spcPts val="0"/>
              </a:spcAft>
            </a:pPr>
            <a:r>
              <a:rPr lang="en-US" sz="1800" b="1" dirty="0">
                <a:effectLst/>
                <a:latin typeface="Times New Roman" panose="02020603050405020304" pitchFamily="18" charset="0"/>
                <a:ea typeface="Times New Roman" panose="02020603050405020304" pitchFamily="18" charset="0"/>
              </a:rPr>
              <a:t>(Deemed</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be</a:t>
            </a:r>
            <a:r>
              <a:rPr lang="en-US" sz="1800" b="1"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University)</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VISAKHAPATNAM</a:t>
            </a:r>
            <a:r>
              <a:rPr lang="en-US" sz="1800" spc="-350" dirty="0">
                <a:effectLst/>
                <a:latin typeface="Times New Roman" panose="02020603050405020304" pitchFamily="18" charset="0"/>
                <a:ea typeface="Times New Roman" panose="02020603050405020304" pitchFamily="18" charset="0"/>
              </a:rPr>
              <a:t> </a:t>
            </a:r>
            <a:endParaRPr lang="en-IN" dirty="0"/>
          </a:p>
        </p:txBody>
      </p:sp>
      <p:pic>
        <p:nvPicPr>
          <p:cNvPr id="11" name="Picture 2" descr="What is a Team? – Blog EmGotas">
            <a:extLst>
              <a:ext uri="{FF2B5EF4-FFF2-40B4-BE49-F238E27FC236}">
                <a16:creationId xmlns:a16="http://schemas.microsoft.com/office/drawing/2014/main" id="{B3610063-669E-4622-B2E9-A659E038A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77" r="6275" b="5714"/>
          <a:stretch/>
        </p:blipFill>
        <p:spPr bwMode="auto">
          <a:xfrm>
            <a:off x="8506402" y="1758519"/>
            <a:ext cx="1951556" cy="12405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56B075-80B5-47AF-941D-724BC43CFFF5}"/>
              </a:ext>
            </a:extLst>
          </p:cNvPr>
          <p:cNvSpPr txBox="1"/>
          <p:nvPr/>
        </p:nvSpPr>
        <p:spPr>
          <a:xfrm>
            <a:off x="429767" y="4692194"/>
            <a:ext cx="2976820" cy="1754326"/>
          </a:xfrm>
          <a:prstGeom prst="rect">
            <a:avLst/>
          </a:prstGeom>
          <a:noFill/>
        </p:spPr>
        <p:txBody>
          <a:bodyPr wrap="square" rtlCol="0">
            <a:spAutoFit/>
          </a:bodyPr>
          <a:lstStyle/>
          <a:p>
            <a:r>
              <a:rPr lang="en-IN" b="1" dirty="0"/>
              <a:t>Project Guide:</a:t>
            </a:r>
          </a:p>
          <a:p>
            <a:r>
              <a:rPr lang="en-IN" dirty="0">
                <a:latin typeface="Times New Roman" panose="02020603050405020304" pitchFamily="18" charset="0"/>
                <a:cs typeface="Times New Roman" panose="02020603050405020304" pitchFamily="18" charset="0"/>
              </a:rPr>
              <a:t>K. Sandeep Varma</a:t>
            </a:r>
          </a:p>
          <a:p>
            <a:r>
              <a:rPr lang="en-IN" dirty="0"/>
              <a:t>Assistant Professor, Dept. of CSE, GITAM (Deemed to be University), Visakhapatnam. </a:t>
            </a:r>
          </a:p>
          <a:p>
            <a:endParaRPr lang="en-IN" dirty="0"/>
          </a:p>
        </p:txBody>
      </p:sp>
    </p:spTree>
    <p:extLst>
      <p:ext uri="{BB962C8B-B14F-4D97-AF65-F5344CB8AC3E}">
        <p14:creationId xmlns:p14="http://schemas.microsoft.com/office/powerpoint/2010/main" val="1302938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7D489-C138-F7DB-D877-E07849DB34BE}"/>
              </a:ext>
            </a:extLst>
          </p:cNvPr>
          <p:cNvSpPr>
            <a:spLocks noGrp="1"/>
          </p:cNvSpPr>
          <p:nvPr>
            <p:ph idx="1"/>
          </p:nvPr>
        </p:nvSpPr>
        <p:spPr>
          <a:xfrm>
            <a:off x="838200" y="394447"/>
            <a:ext cx="10515600" cy="5782516"/>
          </a:xfrm>
        </p:spPr>
        <p:txBody>
          <a:bodyPr/>
          <a:lstStyle/>
          <a:p>
            <a:r>
              <a:rPr lang="en-IN" b="0" i="0" dirty="0">
                <a:effectLst/>
                <a:latin typeface="Söhne"/>
              </a:rPr>
              <a:t>Overall, this slide highlights the primary objectives of the project: conducting a comprehensive analysis of botnet attacks and developing a machine learning-based detection system to enhance network security against evolving threats. It underscores the project's focus on proactive </a:t>
            </a:r>
            <a:r>
              <a:rPr lang="en-IN" b="0" i="0" dirty="0" err="1">
                <a:effectLst/>
                <a:latin typeface="Söhne"/>
              </a:rPr>
              <a:t>defense</a:t>
            </a:r>
            <a:r>
              <a:rPr lang="en-IN" b="0" i="0" dirty="0">
                <a:effectLst/>
                <a:latin typeface="Söhne"/>
              </a:rPr>
              <a:t> mechanisms and its contribution to strengthening cybersecurity practices</a:t>
            </a:r>
            <a:endParaRPr lang="en-US" dirty="0"/>
          </a:p>
        </p:txBody>
      </p:sp>
    </p:spTree>
    <p:extLst>
      <p:ext uri="{BB962C8B-B14F-4D97-AF65-F5344CB8AC3E}">
        <p14:creationId xmlns:p14="http://schemas.microsoft.com/office/powerpoint/2010/main" val="1223221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1E68-21AC-49C9-7002-33CF2F500279}"/>
              </a:ext>
            </a:extLst>
          </p:cNvPr>
          <p:cNvSpPr>
            <a:spLocks noGrp="1"/>
          </p:cNvSpPr>
          <p:nvPr>
            <p:ph type="title"/>
          </p:nvPr>
        </p:nvSpPr>
        <p:spPr/>
        <p:txBody>
          <a:bodyPr/>
          <a:lstStyle/>
          <a:p>
            <a:r>
              <a:rPr lang="en-US" dirty="0"/>
              <a:t>machine learning algorithms</a:t>
            </a:r>
          </a:p>
        </p:txBody>
      </p:sp>
      <p:sp>
        <p:nvSpPr>
          <p:cNvPr id="3" name="Content Placeholder 2">
            <a:extLst>
              <a:ext uri="{FF2B5EF4-FFF2-40B4-BE49-F238E27FC236}">
                <a16:creationId xmlns:a16="http://schemas.microsoft.com/office/drawing/2014/main" id="{DF8CF8E9-05FB-C400-DC67-D32D7493CAAD}"/>
              </a:ext>
            </a:extLst>
          </p:cNvPr>
          <p:cNvSpPr>
            <a:spLocks noGrp="1"/>
          </p:cNvSpPr>
          <p:nvPr>
            <p:ph idx="1"/>
          </p:nvPr>
        </p:nvSpPr>
        <p:spPr/>
        <p:txBody>
          <a:bodyPr/>
          <a:lstStyle/>
          <a:p>
            <a:r>
              <a:rPr lang="en-IN" b="0" i="0" dirty="0">
                <a:effectLst/>
                <a:latin typeface="Söhne"/>
              </a:rPr>
              <a:t>Supervised learning algorithms, such as support vector machines and random forests, are trained on </a:t>
            </a:r>
            <a:r>
              <a:rPr lang="en-IN" b="0" i="0" dirty="0" err="1">
                <a:effectLst/>
                <a:latin typeface="Söhne"/>
              </a:rPr>
              <a:t>labeled</a:t>
            </a:r>
            <a:r>
              <a:rPr lang="en-IN" b="0" i="0" dirty="0">
                <a:effectLst/>
                <a:latin typeface="Söhne"/>
              </a:rPr>
              <a:t> datasets to recognize known patterns of malicious </a:t>
            </a:r>
            <a:r>
              <a:rPr lang="en-IN" b="0" i="0" dirty="0" err="1">
                <a:effectLst/>
                <a:latin typeface="Söhne"/>
              </a:rPr>
              <a:t>behavior</a:t>
            </a:r>
            <a:r>
              <a:rPr lang="en-IN" b="0" i="0" dirty="0">
                <a:effectLst/>
                <a:latin typeface="Söhne"/>
              </a:rPr>
              <a:t>. </a:t>
            </a:r>
          </a:p>
          <a:p>
            <a:r>
              <a:rPr lang="en-IN" b="0" i="0" dirty="0">
                <a:effectLst/>
                <a:latin typeface="Söhne"/>
              </a:rPr>
              <a:t>Unsupervised learning algorithms, such as clustering and anomaly detection, can detect novel threats or anomalies in network traffic without the need for </a:t>
            </a:r>
            <a:r>
              <a:rPr lang="en-IN" b="0" i="0" dirty="0" err="1">
                <a:effectLst/>
                <a:latin typeface="Söhne"/>
              </a:rPr>
              <a:t>labeled</a:t>
            </a:r>
            <a:r>
              <a:rPr lang="en-IN" b="0" i="0" dirty="0">
                <a:effectLst/>
                <a:latin typeface="Söhne"/>
              </a:rPr>
              <a:t> data.</a:t>
            </a:r>
            <a:endParaRPr lang="en-US" dirty="0"/>
          </a:p>
        </p:txBody>
      </p:sp>
    </p:spTree>
    <p:extLst>
      <p:ext uri="{BB962C8B-B14F-4D97-AF65-F5344CB8AC3E}">
        <p14:creationId xmlns:p14="http://schemas.microsoft.com/office/powerpoint/2010/main" val="2470817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FF21-3A7E-D574-6CD2-118BE73E98EF}"/>
              </a:ext>
            </a:extLst>
          </p:cNvPr>
          <p:cNvSpPr>
            <a:spLocks noGrp="1"/>
          </p:cNvSpPr>
          <p:nvPr>
            <p:ph type="title"/>
          </p:nvPr>
        </p:nvSpPr>
        <p:spPr/>
        <p:txBody>
          <a:bodyPr/>
          <a:lstStyle/>
          <a:p>
            <a:r>
              <a:rPr lang="en-IN" dirty="0"/>
              <a:t>Motivation</a:t>
            </a:r>
            <a:endParaRPr lang="en-US" dirty="0"/>
          </a:p>
        </p:txBody>
      </p:sp>
      <p:sp>
        <p:nvSpPr>
          <p:cNvPr id="3" name="Content Placeholder 2">
            <a:extLst>
              <a:ext uri="{FF2B5EF4-FFF2-40B4-BE49-F238E27FC236}">
                <a16:creationId xmlns:a16="http://schemas.microsoft.com/office/drawing/2014/main" id="{B0AA65F9-C31F-A8E2-C5C1-2B9EB6B74B56}"/>
              </a:ext>
            </a:extLst>
          </p:cNvPr>
          <p:cNvSpPr>
            <a:spLocks noGrp="1"/>
          </p:cNvSpPr>
          <p:nvPr>
            <p:ph idx="1"/>
          </p:nvPr>
        </p:nvSpPr>
        <p:spPr/>
        <p:txBody>
          <a:bodyPr>
            <a:normAutofit fontScale="92500" lnSpcReduction="20000"/>
          </a:bodyPr>
          <a:lstStyle/>
          <a:p>
            <a:r>
              <a:rPr lang="en-IN" dirty="0"/>
              <a:t>Botnets signifies one of the most severe cybersecurity threats faced by everyone today.</a:t>
            </a:r>
          </a:p>
          <a:p>
            <a:r>
              <a:rPr lang="en-IN" dirty="0"/>
              <a:t>Botnets have been used as the main path in carrying many cybercrimes reported in the recent news.</a:t>
            </a:r>
          </a:p>
          <a:p>
            <a:r>
              <a:rPr lang="en-IN" dirty="0"/>
              <a:t>The Internet traffic consisted of up to 80% of botnets traffic related to spam e-mails originating from known botnets such as </a:t>
            </a:r>
            <a:r>
              <a:rPr lang="en-IN" dirty="0" err="1"/>
              <a:t>Grum</a:t>
            </a:r>
            <a:r>
              <a:rPr lang="en-IN" dirty="0"/>
              <a:t>, </a:t>
            </a:r>
            <a:r>
              <a:rPr lang="en-IN" dirty="0" err="1"/>
              <a:t>Cutwail</a:t>
            </a:r>
            <a:r>
              <a:rPr lang="en-IN" dirty="0"/>
              <a:t> and </a:t>
            </a:r>
            <a:r>
              <a:rPr lang="en-IN" dirty="0" err="1"/>
              <a:t>Rustock</a:t>
            </a:r>
            <a:r>
              <a:rPr lang="en-IN" dirty="0"/>
              <a:t>. </a:t>
            </a:r>
          </a:p>
          <a:p>
            <a:r>
              <a:rPr lang="en-IN" dirty="0"/>
              <a:t>Currently, a large scale of botnets can be more than one million PCs, launching cyber attacks.</a:t>
            </a:r>
          </a:p>
          <a:p>
            <a:r>
              <a:rPr lang="en-IN" dirty="0"/>
              <a:t>The FBI in 2023 reported that 10 international hackers were arrested for using botnets to steal more than $850 million through a group of compromised computers; they use the personal financial information of the people to steal such amount.</a:t>
            </a:r>
            <a:endParaRPr lang="en-US" dirty="0"/>
          </a:p>
        </p:txBody>
      </p:sp>
    </p:spTree>
    <p:extLst>
      <p:ext uri="{BB962C8B-B14F-4D97-AF65-F5344CB8AC3E}">
        <p14:creationId xmlns:p14="http://schemas.microsoft.com/office/powerpoint/2010/main" val="327411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8B16-E749-B9D3-6DB5-C17695882EFD}"/>
              </a:ext>
            </a:extLst>
          </p:cNvPr>
          <p:cNvSpPr>
            <a:spLocks noGrp="1"/>
          </p:cNvSpPr>
          <p:nvPr>
            <p:ph type="title"/>
          </p:nvPr>
        </p:nvSpPr>
        <p:spPr>
          <a:xfrm>
            <a:off x="629653" y="0"/>
            <a:ext cx="10515600" cy="1325563"/>
          </a:xfrm>
        </p:spPr>
        <p:txBody>
          <a:bodyPr/>
          <a:lstStyle/>
          <a:p>
            <a:r>
              <a:rPr lang="en-IN" dirty="0"/>
              <a:t>Table of Content</a:t>
            </a:r>
            <a:endParaRPr lang="en-US" dirty="0"/>
          </a:p>
        </p:txBody>
      </p:sp>
      <p:sp>
        <p:nvSpPr>
          <p:cNvPr id="3" name="Content Placeholder 2">
            <a:extLst>
              <a:ext uri="{FF2B5EF4-FFF2-40B4-BE49-F238E27FC236}">
                <a16:creationId xmlns:a16="http://schemas.microsoft.com/office/drawing/2014/main" id="{E846D0AA-1A17-A38B-B68E-6D97AABFD617}"/>
              </a:ext>
            </a:extLst>
          </p:cNvPr>
          <p:cNvSpPr>
            <a:spLocks noGrp="1"/>
          </p:cNvSpPr>
          <p:nvPr>
            <p:ph idx="1"/>
          </p:nvPr>
        </p:nvSpPr>
        <p:spPr/>
        <p:txBody>
          <a:bodyPr/>
          <a:lstStyle/>
          <a:p>
            <a:r>
              <a:rPr lang="en-IN" dirty="0"/>
              <a:t>1.Introduction</a:t>
            </a:r>
          </a:p>
          <a:p>
            <a:r>
              <a:rPr lang="en-IN" dirty="0"/>
              <a:t>2. Types of attack</a:t>
            </a:r>
          </a:p>
          <a:p>
            <a:r>
              <a:rPr lang="en-IN" dirty="0"/>
              <a:t>3. Most wanted bots</a:t>
            </a:r>
          </a:p>
          <a:p>
            <a:r>
              <a:rPr lang="en-IN" dirty="0"/>
              <a:t>4. Life cycle of bots</a:t>
            </a:r>
          </a:p>
          <a:p>
            <a:r>
              <a:rPr lang="en-IN" dirty="0"/>
              <a:t>5. Botnet topologies</a:t>
            </a:r>
          </a:p>
          <a:p>
            <a:r>
              <a:rPr lang="en-IN" dirty="0" err="1"/>
              <a:t>BotNet</a:t>
            </a:r>
            <a:r>
              <a:rPr lang="en-IN" dirty="0"/>
              <a:t> Creation </a:t>
            </a:r>
          </a:p>
          <a:p>
            <a:r>
              <a:rPr lang="en-IN" dirty="0"/>
              <a:t>Detection using Machine Learning Algorithms</a:t>
            </a:r>
          </a:p>
          <a:p>
            <a:r>
              <a:rPr lang="en-IN" dirty="0" err="1"/>
              <a:t>Predecting</a:t>
            </a:r>
            <a:r>
              <a:rPr lang="en-IN" dirty="0"/>
              <a:t> The Result Using </a:t>
            </a:r>
            <a:endParaRPr lang="en-US" dirty="0"/>
          </a:p>
        </p:txBody>
      </p:sp>
    </p:spTree>
    <p:extLst>
      <p:ext uri="{BB962C8B-B14F-4D97-AF65-F5344CB8AC3E}">
        <p14:creationId xmlns:p14="http://schemas.microsoft.com/office/powerpoint/2010/main" val="871242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521C-D3FE-0833-320C-DD31ACF1A7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021A7B-8DBB-DBC0-8EF7-DBC4162D8A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4693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1B932-C9DD-D4BC-4F92-A58F39CB81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0A6400-F2C1-FD16-A61E-0BF1AFB168F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079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F080-3893-9918-55FC-D8205DC093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438195-DB15-15AD-9580-7A7B897D00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0993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F17A1-CD3B-D5F8-66A7-6F46677449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198A65-C7A8-E503-F08E-09088C057A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0106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1144-39DE-169C-5B7C-46906AF274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2CBAD1-3E11-FA70-0CD6-3BAB7E6CE1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15767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1098-DC33-2668-63C8-F35763D55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645BE4-E4CC-D94F-BD07-1A9DD08E2F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2061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764B8-BDC6-4696-95D2-3D524ED7EC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6AA737-A9C9-4A87-A471-61B54E8E44C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29282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0322-6184-CD61-CE0F-05FA4E1F0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B9EEC6-5A4E-F8F3-987B-8C5BC6C17D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74442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87D9-C178-4E9C-7A20-7228DA85DC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D12580-16E0-DDAB-44B4-00E2A9BFE1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3191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5F73-67A6-18A1-4B04-8D65F9D37C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6EA8CD-B4F0-27AA-C8AD-B095AF74A5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3362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60D8-0728-9A47-46FD-A5D37AF16D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6126A7-C86B-CAC1-9269-C5028D3BD9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1894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6166-4F71-41A8-32CD-0E0BB1A67D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32E550-E0D7-443C-72F1-6EB8043EC1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9571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5A75-3A22-AE81-2093-0B82C7AA80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B0478B-64BB-00F9-ADA8-50B243587B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5620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8E6F-C5A7-ACD8-A2F6-62BFC33310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91F422-427A-BC1B-6A86-BC98C3900D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69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5B10A-3385-2D00-F107-1FE0CCAA79DE}"/>
              </a:ext>
            </a:extLst>
          </p:cNvPr>
          <p:cNvSpPr>
            <a:spLocks noGrp="1"/>
          </p:cNvSpPr>
          <p:nvPr>
            <p:ph type="title"/>
          </p:nvPr>
        </p:nvSpPr>
        <p:spPr>
          <a:xfrm>
            <a:off x="630936" y="639520"/>
            <a:ext cx="3429000" cy="1719072"/>
          </a:xfrm>
        </p:spPr>
        <p:txBody>
          <a:bodyPr anchor="b">
            <a:normAutofit/>
          </a:bodyPr>
          <a:lstStyle/>
          <a:p>
            <a:r>
              <a:rPr lang="en-US" sz="5000"/>
              <a:t>What is BotNet?.......</a:t>
            </a:r>
          </a:p>
        </p:txBody>
      </p:sp>
      <p:sp>
        <p:nvSpPr>
          <p:cNvPr id="104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F2B228-CE38-BADD-EC4B-D9124B3E2B3B}"/>
              </a:ext>
            </a:extLst>
          </p:cNvPr>
          <p:cNvSpPr>
            <a:spLocks noGrp="1"/>
          </p:cNvSpPr>
          <p:nvPr>
            <p:ph idx="1"/>
          </p:nvPr>
        </p:nvSpPr>
        <p:spPr>
          <a:xfrm>
            <a:off x="630936" y="2807208"/>
            <a:ext cx="3429000" cy="3410712"/>
          </a:xfrm>
        </p:spPr>
        <p:txBody>
          <a:bodyPr anchor="t">
            <a:normAutofit/>
          </a:bodyPr>
          <a:lstStyle/>
          <a:p>
            <a:r>
              <a:rPr lang="en-US" sz="2000" b="0" i="0">
                <a:effectLst/>
                <a:latin typeface="Google Sans"/>
              </a:rPr>
              <a:t>A botnet refers to a group of computers which have been infected by malware and have come under the control of a malicious actor.</a:t>
            </a:r>
          </a:p>
          <a:p>
            <a:r>
              <a:rPr lang="en-US" sz="2000" b="0" i="0">
                <a:effectLst/>
                <a:latin typeface="Google Sans"/>
              </a:rPr>
              <a:t>The term botnet is a portmanteau from the words robot and network and each infected device is called a bot.</a:t>
            </a:r>
            <a:endParaRPr lang="en-US" sz="2000"/>
          </a:p>
        </p:txBody>
      </p:sp>
      <p:pic>
        <p:nvPicPr>
          <p:cNvPr id="1030" name="Picture 6" descr="Botnets">
            <a:extLst>
              <a:ext uri="{FF2B5EF4-FFF2-40B4-BE49-F238E27FC236}">
                <a16:creationId xmlns:a16="http://schemas.microsoft.com/office/drawing/2014/main" id="{784E0DB4-2A50-36C8-12A4-8B66CFDE26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539107"/>
            <a:ext cx="6903720" cy="3779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32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CB3D-2C3F-A6DA-E3DF-461A0F351ED5}"/>
              </a:ext>
            </a:extLst>
          </p:cNvPr>
          <p:cNvSpPr>
            <a:spLocks noGrp="1"/>
          </p:cNvSpPr>
          <p:nvPr>
            <p:ph type="title"/>
          </p:nvPr>
        </p:nvSpPr>
        <p:spPr>
          <a:xfrm>
            <a:off x="7910285" y="741391"/>
            <a:ext cx="3443514" cy="1616203"/>
          </a:xfrm>
        </p:spPr>
        <p:txBody>
          <a:bodyPr anchor="b">
            <a:normAutofit/>
          </a:bodyPr>
          <a:lstStyle/>
          <a:p>
            <a:r>
              <a:rPr lang="en-US" sz="3200"/>
              <a:t>BotNets are mainly used for?....</a:t>
            </a:r>
          </a:p>
        </p:txBody>
      </p:sp>
      <p:pic>
        <p:nvPicPr>
          <p:cNvPr id="4" name="Picture 2" descr="What is a DDoS botnet? | Cloudflare">
            <a:extLst>
              <a:ext uri="{FF2B5EF4-FFF2-40B4-BE49-F238E27FC236}">
                <a16:creationId xmlns:a16="http://schemas.microsoft.com/office/drawing/2014/main" id="{3C3475A0-4272-F593-6B9E-E4611FDD1F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7114" y="1241142"/>
            <a:ext cx="6449549" cy="43050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5E07D96-15E3-F1B9-73C3-71B0EB8D4B54}"/>
              </a:ext>
            </a:extLst>
          </p:cNvPr>
          <p:cNvSpPr>
            <a:spLocks noGrp="1"/>
          </p:cNvSpPr>
          <p:nvPr>
            <p:ph idx="1"/>
          </p:nvPr>
        </p:nvSpPr>
        <p:spPr>
          <a:xfrm>
            <a:off x="7910285" y="2533476"/>
            <a:ext cx="3443514" cy="3447832"/>
          </a:xfrm>
        </p:spPr>
        <p:txBody>
          <a:bodyPr anchor="t">
            <a:normAutofit/>
          </a:bodyPr>
          <a:lstStyle/>
          <a:p>
            <a:r>
              <a:rPr lang="en-US" sz="2000" b="0" i="0">
                <a:effectLst/>
                <a:latin typeface="Google Sans"/>
              </a:rPr>
              <a:t>Botnets are commonly used to send spam emails, engage in click fraud campaigns and generate malicious traffic for distributed denial-of-service (DDoS) attacks.</a:t>
            </a:r>
            <a:endParaRPr lang="en-US" sz="2000"/>
          </a:p>
        </p:txBody>
      </p:sp>
      <p:grpSp>
        <p:nvGrpSpPr>
          <p:cNvPr id="9" name="Group 8">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765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6FF6-ECB2-0B1C-DA34-9CCB7FECABEB}"/>
              </a:ext>
            </a:extLst>
          </p:cNvPr>
          <p:cNvSpPr>
            <a:spLocks noGrp="1"/>
          </p:cNvSpPr>
          <p:nvPr>
            <p:ph type="title"/>
          </p:nvPr>
        </p:nvSpPr>
        <p:spPr>
          <a:xfrm>
            <a:off x="804672" y="802955"/>
            <a:ext cx="4977976" cy="1454051"/>
          </a:xfrm>
        </p:spPr>
        <p:txBody>
          <a:bodyPr>
            <a:normAutofit/>
          </a:bodyPr>
          <a:lstStyle/>
          <a:p>
            <a:pPr fontAlgn="base"/>
            <a:r>
              <a:rPr lang="en-US" sz="3300" b="1" i="0">
                <a:solidFill>
                  <a:schemeClr val="tx2"/>
                </a:solidFill>
                <a:effectLst/>
                <a:latin typeface="Nunito" panose="020F0502020204030204" pitchFamily="2" charset="0"/>
              </a:rPr>
              <a:t>How Does it Work?</a:t>
            </a:r>
            <a:br>
              <a:rPr lang="en-US" sz="3300" b="1" i="0">
                <a:solidFill>
                  <a:schemeClr val="tx2"/>
                </a:solidFill>
                <a:effectLst/>
                <a:latin typeface="Nunito" panose="020F0502020204030204" pitchFamily="2" charset="0"/>
              </a:rPr>
            </a:br>
            <a:br>
              <a:rPr lang="en-US" sz="3300">
                <a:solidFill>
                  <a:schemeClr val="tx2"/>
                </a:solidFill>
              </a:rPr>
            </a:br>
            <a:endParaRPr lang="en-US" sz="3300">
              <a:solidFill>
                <a:schemeClr val="tx2"/>
              </a:solidFill>
            </a:endParaRPr>
          </a:p>
        </p:txBody>
      </p:sp>
      <p:sp>
        <p:nvSpPr>
          <p:cNvPr id="3" name="Content Placeholder 2">
            <a:extLst>
              <a:ext uri="{FF2B5EF4-FFF2-40B4-BE49-F238E27FC236}">
                <a16:creationId xmlns:a16="http://schemas.microsoft.com/office/drawing/2014/main" id="{3FA0A540-B12B-4124-4087-FF1DCF764B70}"/>
              </a:ext>
            </a:extLst>
          </p:cNvPr>
          <p:cNvSpPr>
            <a:spLocks noGrp="1"/>
          </p:cNvSpPr>
          <p:nvPr>
            <p:ph idx="1"/>
          </p:nvPr>
        </p:nvSpPr>
        <p:spPr>
          <a:xfrm>
            <a:off x="804672" y="2421682"/>
            <a:ext cx="4977578" cy="3639289"/>
          </a:xfrm>
        </p:spPr>
        <p:txBody>
          <a:bodyPr anchor="ctr">
            <a:normAutofit/>
          </a:bodyPr>
          <a:lstStyle/>
          <a:p>
            <a:pPr fontAlgn="base"/>
            <a:r>
              <a:rPr lang="en-US" sz="1500" b="0" i="0">
                <a:solidFill>
                  <a:schemeClr val="tx2"/>
                </a:solidFill>
                <a:effectLst/>
                <a:latin typeface="Nunito" pitchFamily="2" charset="0"/>
              </a:rPr>
              <a:t>The working of the Botnet can be defined as either you writing code to build software or using it from the available (Leaked) botnet like ZEUS Botnet(king of all botnet), Mirai botnet, BASHLITE, etc. </a:t>
            </a:r>
          </a:p>
          <a:p>
            <a:pPr fontAlgn="base"/>
            <a:r>
              <a:rPr lang="en-US" sz="1500">
                <a:solidFill>
                  <a:schemeClr val="tx2"/>
                </a:solidFill>
                <a:latin typeface="Nunito" pitchFamily="2" charset="0"/>
              </a:rPr>
              <a:t>T</a:t>
            </a:r>
            <a:r>
              <a:rPr lang="en-US" sz="1500" b="0" i="0">
                <a:solidFill>
                  <a:schemeClr val="tx2"/>
                </a:solidFill>
                <a:effectLst/>
                <a:latin typeface="Nunito" pitchFamily="2" charset="0"/>
              </a:rPr>
              <a:t>hen finding the vulnerable system where you can install this software through some means like social engineering (e.g Phishing) soon that system becomes a part of a bot army. </a:t>
            </a:r>
          </a:p>
          <a:p>
            <a:pPr fontAlgn="base"/>
            <a:r>
              <a:rPr lang="en-US" sz="1500" b="0" i="0">
                <a:solidFill>
                  <a:schemeClr val="tx2"/>
                </a:solidFill>
                <a:effectLst/>
                <a:latin typeface="Nunito" pitchFamily="2" charset="0"/>
              </a:rPr>
              <a:t>Those who control it are called the </a:t>
            </a:r>
            <a:r>
              <a:rPr lang="en-US" sz="1500" b="1" i="0">
                <a:solidFill>
                  <a:schemeClr val="tx2"/>
                </a:solidFill>
                <a:effectLst/>
                <a:latin typeface="Nunito" pitchFamily="2" charset="0"/>
              </a:rPr>
              <a:t>botmaster</a:t>
            </a:r>
            <a:r>
              <a:rPr lang="en-US" sz="1500" b="0" i="0">
                <a:solidFill>
                  <a:schemeClr val="tx2"/>
                </a:solidFill>
                <a:effectLst/>
                <a:latin typeface="Nunito" pitchFamily="2" charset="0"/>
              </a:rPr>
              <a:t> which communicates its bot army using a command and control channel.</a:t>
            </a:r>
          </a:p>
          <a:p>
            <a:br>
              <a:rPr lang="en-US" sz="1500">
                <a:solidFill>
                  <a:schemeClr val="tx2"/>
                </a:solidFill>
              </a:rPr>
            </a:br>
            <a:endParaRPr lang="en-US" sz="15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Programmer">
            <a:extLst>
              <a:ext uri="{FF2B5EF4-FFF2-40B4-BE49-F238E27FC236}">
                <a16:creationId xmlns:a16="http://schemas.microsoft.com/office/drawing/2014/main" id="{D72C5E8F-17FB-6DF3-6DA3-2005B09BD9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69030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Lightbox">
            <a:extLst>
              <a:ext uri="{FF2B5EF4-FFF2-40B4-BE49-F238E27FC236}">
                <a16:creationId xmlns:a16="http://schemas.microsoft.com/office/drawing/2014/main" id="{4B11FB18-5DEC-5B95-336E-ADDEE3F550F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648"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96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5EE9-F231-C08F-6BE8-AAF59D0BCDFE}"/>
              </a:ext>
            </a:extLst>
          </p:cNvPr>
          <p:cNvSpPr>
            <a:spLocks noGrp="1"/>
          </p:cNvSpPr>
          <p:nvPr>
            <p:ph type="title"/>
          </p:nvPr>
        </p:nvSpPr>
        <p:spPr>
          <a:xfrm>
            <a:off x="838200" y="1190445"/>
            <a:ext cx="10515600" cy="500243"/>
          </a:xfrm>
        </p:spPr>
        <p:txBody>
          <a:bodyPr>
            <a:normAutofit fontScale="90000"/>
          </a:bodyPr>
          <a:lstStyle/>
          <a:p>
            <a:pPr fontAlgn="base"/>
            <a:r>
              <a:rPr lang="en-US" b="1" i="0" dirty="0">
                <a:effectLst/>
                <a:latin typeface="Nunito" pitchFamily="2" charset="0"/>
              </a:rPr>
              <a:t>Types of Botnet Attacks</a:t>
            </a:r>
            <a:br>
              <a:rPr lang="en-US" b="1" i="0" dirty="0">
                <a:effectLst/>
                <a:latin typeface="Nunito" pitchFamily="2" charset="0"/>
              </a:rPr>
            </a:br>
            <a:endParaRPr lang="en-US" dirty="0"/>
          </a:p>
        </p:txBody>
      </p:sp>
      <p:sp>
        <p:nvSpPr>
          <p:cNvPr id="3" name="Content Placeholder 2">
            <a:extLst>
              <a:ext uri="{FF2B5EF4-FFF2-40B4-BE49-F238E27FC236}">
                <a16:creationId xmlns:a16="http://schemas.microsoft.com/office/drawing/2014/main" id="{FD6BE76E-D2F2-610C-D7AF-F567719E804B}"/>
              </a:ext>
            </a:extLst>
          </p:cNvPr>
          <p:cNvSpPr>
            <a:spLocks noGrp="1"/>
          </p:cNvSpPr>
          <p:nvPr>
            <p:ph idx="1"/>
          </p:nvPr>
        </p:nvSpPr>
        <p:spPr/>
        <p:txBody>
          <a:bodyPr>
            <a:normAutofit fontScale="85000" lnSpcReduction="10000"/>
          </a:bodyPr>
          <a:lstStyle/>
          <a:p>
            <a:pPr algn="just" fontAlgn="base">
              <a:buFont typeface="Arial" panose="020B0604020202020204" pitchFamily="34" charset="0"/>
              <a:buChar char="•"/>
            </a:pPr>
            <a:r>
              <a:rPr lang="en-US" b="1" i="0" dirty="0">
                <a:effectLst/>
                <a:latin typeface="Nunito" pitchFamily="2" charset="0"/>
              </a:rPr>
              <a:t>Phishing: </a:t>
            </a:r>
            <a:r>
              <a:rPr lang="en-US" b="0" i="0" dirty="0">
                <a:effectLst/>
                <a:latin typeface="Nunito" pitchFamily="2" charset="0"/>
              </a:rPr>
              <a:t>Botnets help in distributing malware and suspicious activities via Phishing emails. These include a multiple number of bots and the whole process is automated and it is difficult to shut down.</a:t>
            </a:r>
          </a:p>
          <a:p>
            <a:pPr algn="just" fontAlgn="base">
              <a:buFont typeface="Arial" panose="020B0604020202020204" pitchFamily="34" charset="0"/>
              <a:buChar char="•"/>
            </a:pPr>
            <a:r>
              <a:rPr lang="en-US" b="1" i="0" dirty="0">
                <a:effectLst/>
                <a:latin typeface="Nunito" pitchFamily="2" charset="0"/>
              </a:rPr>
              <a:t>Distributed Denial-of-Service(DDoS) Attack: </a:t>
            </a:r>
            <a:r>
              <a:rPr lang="en-US" b="0" i="0" dirty="0">
                <a:effectLst/>
                <a:latin typeface="Nunito" pitchFamily="2" charset="0"/>
              </a:rPr>
              <a:t>DDoS Attack is a type of attack performed by the Botnets in which multiple requests are sent that leads to the crash of a particular application or server. DDoS Attacks by Network Layer use SYN Floods, </a:t>
            </a:r>
            <a:r>
              <a:rPr lang="en-US" b="0" i="0" u="sng" dirty="0">
                <a:effectLst/>
                <a:latin typeface="Nunito" pitchFamily="2" charset="0"/>
                <a:hlinkClick r:id="rId2">
                  <a:extLst>
                    <a:ext uri="{A12FA001-AC4F-418D-AE19-62706E023703}">
                      <ahyp:hlinkClr xmlns:ahyp="http://schemas.microsoft.com/office/drawing/2018/hyperlinkcolor" val="tx"/>
                    </a:ext>
                  </a:extLst>
                </a:hlinkClick>
              </a:rPr>
              <a:t>UDP Floods</a:t>
            </a:r>
            <a:r>
              <a:rPr lang="en-US" b="0" i="0" dirty="0">
                <a:effectLst/>
                <a:latin typeface="Nunito" pitchFamily="2" charset="0"/>
              </a:rPr>
              <a:t>, </a:t>
            </a:r>
            <a:r>
              <a:rPr lang="en-US" b="0" i="0" dirty="0" err="1">
                <a:effectLst/>
                <a:latin typeface="Nunito" pitchFamily="2" charset="0"/>
              </a:rPr>
              <a:t>etc</a:t>
            </a:r>
            <a:r>
              <a:rPr lang="en-US" b="0" i="0" dirty="0">
                <a:effectLst/>
                <a:latin typeface="Nunito" pitchFamily="2" charset="0"/>
              </a:rPr>
              <a:t> to grasp the target’s bandwidth and let them protect from being attacked.</a:t>
            </a:r>
          </a:p>
          <a:p>
            <a:pPr algn="just" fontAlgn="base">
              <a:buFont typeface="Arial" panose="020B0604020202020204" pitchFamily="34" charset="0"/>
              <a:buChar char="•"/>
            </a:pPr>
            <a:r>
              <a:rPr lang="en-US" b="1" i="0" dirty="0">
                <a:effectLst/>
                <a:latin typeface="Nunito" pitchFamily="2" charset="0"/>
              </a:rPr>
              <a:t>Spambots: </a:t>
            </a:r>
            <a:r>
              <a:rPr lang="en-US" b="0" i="0" dirty="0">
                <a:effectLst/>
                <a:latin typeface="Nunito" pitchFamily="2" charset="0"/>
              </a:rPr>
              <a:t>Spambots are a type of Botnet Attack, where they take emails from websites, guestbooks, or anywhere an email id is required to log in. This section covers more than 80 percent of spam.</a:t>
            </a:r>
          </a:p>
          <a:p>
            <a:pPr algn="just" fontAlgn="base">
              <a:buFont typeface="Arial" panose="020B0604020202020204" pitchFamily="34" charset="0"/>
              <a:buChar char="•"/>
            </a:pPr>
            <a:r>
              <a:rPr lang="en-US" b="1" i="0" dirty="0">
                <a:effectLst/>
                <a:latin typeface="Nunito" pitchFamily="2" charset="0"/>
              </a:rPr>
              <a:t>Targeted Intrusion: </a:t>
            </a:r>
            <a:r>
              <a:rPr lang="en-US" b="0" i="0" dirty="0">
                <a:effectLst/>
                <a:latin typeface="Nunito" pitchFamily="2" charset="0"/>
              </a:rPr>
              <a:t>This is one of the most dangerous attacks as they attack the most valuable thing or data, valuable property, etc.</a:t>
            </a:r>
          </a:p>
        </p:txBody>
      </p:sp>
    </p:spTree>
    <p:extLst>
      <p:ext uri="{BB962C8B-B14F-4D97-AF65-F5344CB8AC3E}">
        <p14:creationId xmlns:p14="http://schemas.microsoft.com/office/powerpoint/2010/main" val="1726345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EA162-1796-DE15-EBDF-C6CB3A4E9FF8}"/>
              </a:ext>
            </a:extLst>
          </p:cNvPr>
          <p:cNvSpPr>
            <a:spLocks noGrp="1"/>
          </p:cNvSpPr>
          <p:nvPr>
            <p:ph type="title"/>
          </p:nvPr>
        </p:nvSpPr>
        <p:spPr/>
        <p:txBody>
          <a:bodyPr/>
          <a:lstStyle/>
          <a:p>
            <a:r>
              <a:rPr lang="en-US" dirty="0"/>
              <a:t>Bulit Your Own </a:t>
            </a:r>
            <a:r>
              <a:rPr lang="en-US" dirty="0" err="1"/>
              <a:t>BotNet</a:t>
            </a:r>
            <a:endParaRPr lang="en-US" dirty="0"/>
          </a:p>
        </p:txBody>
      </p:sp>
      <p:sp>
        <p:nvSpPr>
          <p:cNvPr id="3" name="Content Placeholder 2">
            <a:extLst>
              <a:ext uri="{FF2B5EF4-FFF2-40B4-BE49-F238E27FC236}">
                <a16:creationId xmlns:a16="http://schemas.microsoft.com/office/drawing/2014/main" id="{FCDF7F74-BA1D-73E5-BF9A-15D65634545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1374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115C-5C06-34A2-B405-61FFBB004710}"/>
              </a:ext>
            </a:extLst>
          </p:cNvPr>
          <p:cNvSpPr>
            <a:spLocks noGrp="1"/>
          </p:cNvSpPr>
          <p:nvPr>
            <p:ph type="title"/>
          </p:nvPr>
        </p:nvSpPr>
        <p:spPr/>
        <p:txBody>
          <a:bodyPr>
            <a:normAutofit fontScale="90000"/>
          </a:bodyPr>
          <a:lstStyle/>
          <a:p>
            <a:r>
              <a:rPr lang="en-IN" b="1" i="0" dirty="0">
                <a:effectLst/>
                <a:latin typeface="Söhne"/>
              </a:rPr>
              <a:t>Objectives: Comprehensive analysis of botnet attacks and development of ML-based detection system:</a:t>
            </a:r>
            <a:br>
              <a:rPr lang="en-IN" b="0" i="0" dirty="0">
                <a:effectLst/>
                <a:latin typeface="Söhne"/>
              </a:rPr>
            </a:br>
            <a:endParaRPr lang="en-US" dirty="0"/>
          </a:p>
        </p:txBody>
      </p:sp>
      <p:sp>
        <p:nvSpPr>
          <p:cNvPr id="3" name="Content Placeholder 2">
            <a:extLst>
              <a:ext uri="{FF2B5EF4-FFF2-40B4-BE49-F238E27FC236}">
                <a16:creationId xmlns:a16="http://schemas.microsoft.com/office/drawing/2014/main" id="{A6E01989-3F27-530A-1CE3-8F55B744CC77}"/>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IN" b="0" i="0" dirty="0">
                <a:effectLst/>
                <a:latin typeface="Söhne"/>
              </a:rPr>
              <a:t>This part of the slide outlines the main objectives of the project. First, it aims to conduct a comprehensive analysis of botnet attacks. This includes understanding the various types of botnet attacks, their characteristics, propagation methods, and impacts on network security. By conducting this analysis, the project aims to gain deeper insights into the nature of botnet threats, which will inform the development of effective </a:t>
            </a:r>
            <a:r>
              <a:rPr lang="en-IN" b="0" i="0" dirty="0" err="1">
                <a:effectLst/>
                <a:latin typeface="Söhne"/>
              </a:rPr>
              <a:t>defense</a:t>
            </a:r>
            <a:r>
              <a:rPr lang="en-IN" b="0" i="0" dirty="0">
                <a:effectLst/>
                <a:latin typeface="Söhne"/>
              </a:rPr>
              <a:t> mechanisms.</a:t>
            </a:r>
          </a:p>
          <a:p>
            <a:pPr algn="l">
              <a:buFont typeface="Arial" panose="020B0604020202020204" pitchFamily="34" charset="0"/>
              <a:buChar char="•"/>
            </a:pPr>
            <a:r>
              <a:rPr lang="en-IN" b="0" i="0" dirty="0">
                <a:effectLst/>
                <a:latin typeface="Söhne"/>
              </a:rPr>
              <a:t>Secondly, the project aims to develop a machine learning-based detection system for botnet attacks. Leveraging machine learning algorithms, the system will be designed to </a:t>
            </a:r>
            <a:r>
              <a:rPr lang="en-IN" b="0" i="0" dirty="0" err="1">
                <a:effectLst/>
                <a:latin typeface="Söhne"/>
              </a:rPr>
              <a:t>analyze</a:t>
            </a:r>
            <a:r>
              <a:rPr lang="en-IN" b="0" i="0" dirty="0">
                <a:effectLst/>
                <a:latin typeface="Söhne"/>
              </a:rPr>
              <a:t> network traffic patterns and </a:t>
            </a:r>
            <a:r>
              <a:rPr lang="en-IN" b="0" i="0" dirty="0" err="1">
                <a:effectLst/>
                <a:latin typeface="Söhne"/>
              </a:rPr>
              <a:t>behaviors</a:t>
            </a:r>
            <a:r>
              <a:rPr lang="en-IN" b="0" i="0" dirty="0">
                <a:effectLst/>
                <a:latin typeface="Söhne"/>
              </a:rPr>
              <a:t> to identify potential botnet activities. By developing this detection system, the project aims to provide proactive </a:t>
            </a:r>
            <a:r>
              <a:rPr lang="en-IN" b="0" i="0" dirty="0" err="1">
                <a:effectLst/>
                <a:latin typeface="Söhne"/>
              </a:rPr>
              <a:t>defense</a:t>
            </a:r>
            <a:r>
              <a:rPr lang="en-IN" b="0" i="0" dirty="0">
                <a:effectLst/>
                <a:latin typeface="Söhne"/>
              </a:rPr>
              <a:t> against botnet attacks, helping to mitigate their impact on network security.</a:t>
            </a:r>
          </a:p>
          <a:p>
            <a:endParaRPr lang="en-US" dirty="0"/>
          </a:p>
        </p:txBody>
      </p:sp>
    </p:spTree>
    <p:extLst>
      <p:ext uri="{BB962C8B-B14F-4D97-AF65-F5344CB8AC3E}">
        <p14:creationId xmlns:p14="http://schemas.microsoft.com/office/powerpoint/2010/main" val="2477637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TotalTime>
  <Words>838</Words>
  <Application>Microsoft Office PowerPoint</Application>
  <PresentationFormat>Widescreen</PresentationFormat>
  <Paragraphs>51</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Aptos</vt:lpstr>
      <vt:lpstr>Aptos Display</vt:lpstr>
      <vt:lpstr>Arial</vt:lpstr>
      <vt:lpstr>Calibri</vt:lpstr>
      <vt:lpstr>Google Sans</vt:lpstr>
      <vt:lpstr>Nunito</vt:lpstr>
      <vt:lpstr>Söhne</vt:lpstr>
      <vt:lpstr>Times New Roman</vt:lpstr>
      <vt:lpstr>Office Theme</vt:lpstr>
      <vt:lpstr>BotNet Attack And Detection </vt:lpstr>
      <vt:lpstr>PowerPoint Presentation</vt:lpstr>
      <vt:lpstr>What is BotNet?.......</vt:lpstr>
      <vt:lpstr>BotNets are mainly used for?....</vt:lpstr>
      <vt:lpstr>How Does it Work?  </vt:lpstr>
      <vt:lpstr>PowerPoint Presentation</vt:lpstr>
      <vt:lpstr>Types of Botnet Attacks </vt:lpstr>
      <vt:lpstr>Bulit Your Own BotNet</vt:lpstr>
      <vt:lpstr>Objectives: Comprehensive analysis of botnet attacks and development of ML-based detection system: </vt:lpstr>
      <vt:lpstr>PowerPoint Presentation</vt:lpstr>
      <vt:lpstr>machine learning algorithms</vt:lpstr>
      <vt:lpstr>Motivation</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BotNet Attack And Detection </dc:title>
  <dc:creator>Nithin Pamarthi</dc:creator>
  <cp:lastModifiedBy>Siva Maddi Ramaiah Dokku</cp:lastModifiedBy>
  <cp:revision>7</cp:revision>
  <dcterms:created xsi:type="dcterms:W3CDTF">2024-03-11T18:11:42Z</dcterms:created>
  <dcterms:modified xsi:type="dcterms:W3CDTF">2024-04-01T08:14:59Z</dcterms:modified>
</cp:coreProperties>
</file>