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5" r:id="rId16"/>
    <p:sldId id="273" r:id="rId17"/>
    <p:sldId id="274"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2" autoAdjust="0"/>
    <p:restoredTop sz="94660"/>
  </p:normalViewPr>
  <p:slideViewPr>
    <p:cSldViewPr snapToGrid="0">
      <p:cViewPr varScale="1">
        <p:scale>
          <a:sx n="69" d="100"/>
          <a:sy n="69"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16</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dirty="0">
                <a:solidFill>
                  <a:srgbClr val="000000"/>
                </a:solidFill>
                <a:latin typeface="Times New Roman" panose="02020603050405020304" pitchFamily="18" charset="0"/>
                <a:cs typeface="Times New Roman" panose="02020603050405020304" pitchFamily="18" charset="0"/>
              </a:rPr>
              <a:t>05.12.2025</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buClr>
                <a:srgbClr val="FF0000"/>
              </a:buClr>
            </a:pPr>
            <a:r>
              <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rPr>
              <a:t>Data Collection and </a:t>
            </a:r>
            <a:r>
              <a:rPr lang="en-GB" sz="3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Preprocessing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024"/>
            <a:ext cx="10515600" cy="4351338"/>
          </a:xfrm>
        </p:spPr>
        <p:txBody>
          <a:bodyPr/>
          <a:lstStyle/>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a:p>
            <a:pPr marL="0" indent="0" algn="just">
              <a:buClr>
                <a:srgbClr val="FF0000"/>
              </a:buClr>
              <a:buNone/>
            </a:pPr>
            <a:r>
              <a:rPr lang="en-GB" dirty="0">
                <a:latin typeface="Times New Roman" panose="02020603050405020304" pitchFamily="18" charset="0"/>
                <a:cs typeface="Times New Roman" panose="02020603050405020304" pitchFamily="18" charset="0"/>
              </a:rPr>
              <a:t>1.To build a desktop voice assistant, collect diverse speech and text data, then preprocess it by normalizing, </a:t>
            </a:r>
          </a:p>
          <a:p>
            <a:pPr marL="0" indent="0" algn="just">
              <a:buClr>
                <a:srgbClr val="FF0000"/>
              </a:buClr>
              <a:buNone/>
            </a:pPr>
            <a:endParaRPr lang="en-GB" dirty="0">
              <a:latin typeface="Times New Roman" panose="02020603050405020304" pitchFamily="18" charset="0"/>
              <a:cs typeface="Times New Roman" panose="02020603050405020304" pitchFamily="18" charset="0"/>
            </a:endParaRPr>
          </a:p>
          <a:p>
            <a:pPr marL="0" indent="0" algn="just">
              <a:buClr>
                <a:srgbClr val="FF0000"/>
              </a:buClr>
              <a:buNone/>
            </a:pPr>
            <a:r>
              <a:rPr lang="en-GB" dirty="0">
                <a:latin typeface="Times New Roman" panose="02020603050405020304" pitchFamily="18" charset="0"/>
                <a:cs typeface="Times New Roman" panose="02020603050405020304" pitchFamily="18" charset="0"/>
              </a:rPr>
              <a:t>2.cleaning, and </a:t>
            </a:r>
            <a:r>
              <a:rPr lang="en-GB" dirty="0" err="1">
                <a:latin typeface="Times New Roman" panose="02020603050405020304" pitchFamily="18" charset="0"/>
                <a:cs typeface="Times New Roman" panose="02020603050405020304" pitchFamily="18" charset="0"/>
              </a:rPr>
              <a:t>labeling</a:t>
            </a:r>
            <a:r>
              <a:rPr lang="en-GB" dirty="0">
                <a:latin typeface="Times New Roman" panose="02020603050405020304" pitchFamily="18" charset="0"/>
                <a:cs typeface="Times New Roman" panose="02020603050405020304" pitchFamily="18" charset="0"/>
              </a:rPr>
              <a:t> to train accurate speech recognition and NLP models. Ensure continuous improvement by integrating user feedback and updating models regularly.</a:t>
            </a:r>
            <a:endParaRPr lang="en-US" dirty="0">
              <a:latin typeface="Times New Roman" panose="02020603050405020304" pitchFamily="18" charset="0"/>
              <a:cs typeface="Times New Roman" panose="02020603050405020304" pitchFamily="18" charset="0"/>
            </a:endParaRP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buClr>
                <a:srgbClr val="FF0000"/>
              </a:buClr>
            </a:pPr>
            <a:r>
              <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rPr>
              <a:t>Model Development</a:t>
            </a:r>
            <a:endPar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024"/>
            <a:ext cx="10515600" cy="4351338"/>
          </a:xfrm>
        </p:spPr>
        <p:txBody>
          <a:bodyPr/>
          <a:lstStyle/>
          <a:p>
            <a:pPr marL="514350" indent="-514350">
              <a:buClr>
                <a:srgbClr val="FF0000"/>
              </a:buClr>
              <a:buAutoNum type="arabicPeriod"/>
            </a:pPr>
            <a:r>
              <a:rPr lang="en-GB"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for a desktop voice assistant involves creating and fine-tuning models for speech recognition and natural language processing. </a:t>
            </a:r>
          </a:p>
          <a:p>
            <a:pPr marL="514350" indent="-514350">
              <a:buClr>
                <a:srgbClr val="FF0000"/>
              </a:buClr>
              <a:buAutoNum type="arabicPeriod"/>
            </a:pP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a speech recognition model to convert voice commands into text using techniques like acoustic </a:t>
            </a:r>
            <a:r>
              <a:rPr lang="en-GB"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modeling</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language </a:t>
            </a:r>
            <a:r>
              <a:rPr lang="en-GB"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modeling</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Simultaneously, train an NLP model to understand and interpret these commands, classifying intents and extracting entities to execute tasks effectively. Regularly test and refine these models using real-world data to improve accuracy and performance.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buClr>
                <a:srgbClr val="FF0000"/>
              </a:buClr>
            </a:pPr>
            <a:r>
              <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rPr>
              <a:t>User Interface</a:t>
            </a:r>
            <a:endPar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343024"/>
            <a:ext cx="10515600" cy="4351338"/>
          </a:xfrm>
        </p:spPr>
        <p:txBody>
          <a:bodyPr>
            <a:normAutofit fontScale="77500" lnSpcReduction="20000"/>
          </a:bodyPr>
          <a:lstStyle/>
          <a:p>
            <a:pPr marL="0" indent="0">
              <a:buClr>
                <a:srgbClr val="FF0000"/>
              </a:buClr>
              <a:buNone/>
            </a:pPr>
            <a:endParaRPr lang="en-GB" sz="2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Voice Interaction</a:t>
            </a:r>
            <a:r>
              <a:rPr kumimoji="0" lang="en-US" altLang="en-US" sz="2800" b="0" i="0" u="none" strike="noStrike" cap="none" normalizeH="0" baseline="0" dirty="0">
                <a:ln>
                  <a:noFill/>
                </a:ln>
                <a:solidFill>
                  <a:schemeClr val="tx1"/>
                </a:solidFill>
                <a:effectLst/>
                <a:latin typeface="Arial" panose="020B0604020202020204" pitchFamily="34" charset="0"/>
              </a:rPr>
              <a:t>: Activation button or command, with auditory feedback for listening and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Visual Feedback</a:t>
            </a:r>
            <a:r>
              <a:rPr kumimoji="0" lang="en-US" altLang="en-US" sz="2800" b="0" i="0" u="none" strike="noStrike" cap="none" normalizeH="0" baseline="0" dirty="0">
                <a:ln>
                  <a:noFill/>
                </a:ln>
                <a:solidFill>
                  <a:schemeClr val="tx1"/>
                </a:solidFill>
                <a:effectLst/>
                <a:latin typeface="Arial" panose="020B0604020202020204" pitchFamily="34" charset="0"/>
              </a:rPr>
              <a:t>: Status indicators and optional real-time transcription display.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Command Input</a:t>
            </a:r>
            <a:r>
              <a:rPr kumimoji="0" lang="en-US" altLang="en-US" sz="2800" b="0" i="0" u="none" strike="noStrike" cap="none" normalizeH="0" baseline="0" dirty="0">
                <a:ln>
                  <a:noFill/>
                </a:ln>
                <a:solidFill>
                  <a:schemeClr val="tx1"/>
                </a:solidFill>
                <a:effectLst/>
                <a:latin typeface="Arial" panose="020B0604020202020204" pitchFamily="34" charset="0"/>
              </a:rPr>
              <a:t>: Microphone button for voice input, with optional text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Response Output</a:t>
            </a:r>
            <a:r>
              <a:rPr kumimoji="0" lang="en-US" altLang="en-US" sz="2800" b="0" i="0" u="none" strike="noStrike" cap="none" normalizeH="0" baseline="0" dirty="0">
                <a:ln>
                  <a:noFill/>
                </a:ln>
                <a:solidFill>
                  <a:schemeClr val="tx1"/>
                </a:solidFill>
                <a:effectLst/>
                <a:latin typeface="Arial" panose="020B0604020202020204" pitchFamily="34" charset="0"/>
              </a:rPr>
              <a:t>: Clear text display and text-to-speech for spoken responses.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Settings</a:t>
            </a:r>
            <a:r>
              <a:rPr kumimoji="0" lang="en-US" altLang="en-US" sz="2800" b="0" i="0" u="none" strike="noStrike" cap="none" normalizeH="0" baseline="0" dirty="0">
                <a:ln>
                  <a:noFill/>
                </a:ln>
                <a:solidFill>
                  <a:schemeClr val="tx1"/>
                </a:solidFill>
                <a:effectLst/>
                <a:latin typeface="Arial" panose="020B0604020202020204" pitchFamily="34" charset="0"/>
              </a:rPr>
              <a:t>: Customization options and help instructions.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Accessibility</a:t>
            </a:r>
            <a:r>
              <a:rPr kumimoji="0" lang="en-US" altLang="en-US" sz="2800" b="0" i="0" u="none" strike="noStrike" cap="none" normalizeH="0" baseline="0" dirty="0">
                <a:ln>
                  <a:noFill/>
                </a:ln>
                <a:solidFill>
                  <a:schemeClr val="tx1"/>
                </a:solidFill>
                <a:effectLst/>
                <a:latin typeface="Arial" panose="020B0604020202020204" pitchFamily="34" charset="0"/>
              </a:rPr>
              <a:t>: Keyboard shortcuts and legible design for all users.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buClr>
                <a:srgbClr val="FF0000"/>
              </a:buClr>
            </a:pPr>
            <a:r>
              <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rPr>
              <a:t>Ethical Considerations</a:t>
            </a:r>
            <a:r>
              <a:rPr lang="en-GB" sz="3600" b="1" dirty="0">
                <a:latin typeface="Calibri" panose="020F0502020204030204" pitchFamily="34" charset="0"/>
                <a:ea typeface="Calibri" panose="020F0502020204030204" pitchFamily="34" charset="0"/>
                <a:cs typeface="Calibri" panose="020F0502020204030204" pitchFamily="34" charset="0"/>
              </a:rPr>
              <a:t> </a:t>
            </a:r>
            <a:endParaRPr lang="en-GB" sz="3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343024"/>
            <a:ext cx="10515600" cy="4351338"/>
          </a:xfrm>
        </p:spPr>
        <p:txBody>
          <a:bodyPr>
            <a:normAutofit fontScale="77500" lnSpcReduction="20000"/>
          </a:bodyPr>
          <a:lstStyle/>
          <a:p>
            <a:pPr marL="0" indent="0">
              <a:buClr>
                <a:srgbClr val="FF0000"/>
              </a:buClr>
              <a:buNone/>
            </a:pPr>
            <a:endParaRPr lang="en-GB"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Transparency</a:t>
            </a:r>
            <a:r>
              <a:rPr kumimoji="0" lang="en-US" altLang="en-US" sz="2800" b="0" i="0" u="none" strike="noStrike" cap="none" normalizeH="0" baseline="0" dirty="0">
                <a:ln>
                  <a:noFill/>
                </a:ln>
                <a:solidFill>
                  <a:schemeClr val="tx1"/>
                </a:solidFill>
                <a:effectLst/>
                <a:latin typeface="Arial" panose="020B0604020202020204" pitchFamily="34" charset="0"/>
              </a:rPr>
              <a:t>: Clearly disclose data usage and storage.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Privacy</a:t>
            </a:r>
            <a:r>
              <a:rPr kumimoji="0" lang="en-US" altLang="en-US" sz="2800" b="0" i="0" u="none" strike="noStrike" cap="none" normalizeH="0" baseline="0" dirty="0">
                <a:ln>
                  <a:noFill/>
                </a:ln>
                <a:solidFill>
                  <a:schemeClr val="tx1"/>
                </a:solidFill>
                <a:effectLst/>
                <a:latin typeface="Arial" panose="020B0604020202020204" pitchFamily="34" charset="0"/>
              </a:rPr>
              <a:t>: Securely handle and protect user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Consent</a:t>
            </a:r>
            <a:r>
              <a:rPr kumimoji="0" lang="en-US" altLang="en-US" sz="2800" b="0" i="0" u="none" strike="noStrike" cap="none" normalizeH="0" baseline="0" dirty="0">
                <a:ln>
                  <a:noFill/>
                </a:ln>
                <a:solidFill>
                  <a:schemeClr val="tx1"/>
                </a:solidFill>
                <a:effectLst/>
                <a:latin typeface="Arial" panose="020B0604020202020204" pitchFamily="34" charset="0"/>
              </a:rPr>
              <a:t>: Obtain and respect user consent for data collection.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Bias</a:t>
            </a:r>
            <a:r>
              <a:rPr kumimoji="0" lang="en-US" altLang="en-US" sz="2800" b="0" i="0" u="none" strike="noStrike" cap="none" normalizeH="0" baseline="0" dirty="0">
                <a:ln>
                  <a:noFill/>
                </a:ln>
                <a:solidFill>
                  <a:schemeClr val="tx1"/>
                </a:solidFill>
                <a:effectLst/>
                <a:latin typeface="Arial" panose="020B0604020202020204" pitchFamily="34" charset="0"/>
              </a:rPr>
              <a:t>: Avoid and address algorithmic biases.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Security</a:t>
            </a:r>
            <a:r>
              <a:rPr kumimoji="0" lang="en-US" altLang="en-US" sz="2800" b="0" i="0" u="none" strike="noStrike" cap="none" normalizeH="0" baseline="0" dirty="0">
                <a:ln>
                  <a:noFill/>
                </a:ln>
                <a:solidFill>
                  <a:schemeClr val="tx1"/>
                </a:solidFill>
                <a:effectLst/>
                <a:latin typeface="Arial" panose="020B0604020202020204" pitchFamily="34" charset="0"/>
              </a:rPr>
              <a:t>: Ensure robust protection against breaches.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Accessibility</a:t>
            </a:r>
            <a:r>
              <a:rPr kumimoji="0" lang="en-US" altLang="en-US" sz="2800" b="0" i="0" u="none" strike="noStrike" cap="none" normalizeH="0" baseline="0" dirty="0">
                <a:ln>
                  <a:noFill/>
                </a:ln>
                <a:solidFill>
                  <a:schemeClr val="tx1"/>
                </a:solidFill>
                <a:effectLst/>
                <a:latin typeface="Arial" panose="020B0604020202020204" pitchFamily="34" charset="0"/>
              </a:rPr>
              <a:t>: Make the assistant usable for all, including those with disabilities.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Control</a:t>
            </a:r>
            <a:r>
              <a:rPr kumimoji="0" lang="en-US" altLang="en-US" sz="2800" b="0" i="0" u="none" strike="noStrike" cap="none" normalizeH="0" baseline="0" dirty="0">
                <a:ln>
                  <a:noFill/>
                </a:ln>
                <a:solidFill>
                  <a:schemeClr val="tx1"/>
                </a:solidFill>
                <a:effectLst/>
                <a:latin typeface="Arial" panose="020B0604020202020204" pitchFamily="34" charset="0"/>
              </a:rPr>
              <a:t>: Allow users to manage their data easily.</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buClr>
                <a:srgbClr val="FF0000"/>
              </a:buClr>
            </a:pPr>
            <a:r>
              <a:rPr lang="en-GB" sz="3600" b="1" dirty="0">
                <a:solidFill>
                  <a:srgbClr val="FF0000"/>
                </a:solidFill>
                <a:latin typeface="Calibri" panose="020F0502020204030204" pitchFamily="34" charset="0"/>
                <a:ea typeface="Calibri" panose="020F0502020204030204" pitchFamily="34" charset="0"/>
                <a:cs typeface="Calibri" panose="020F0502020204030204" pitchFamily="34" charset="0"/>
              </a:rPr>
              <a:t>Deployment and Sustainability</a:t>
            </a:r>
            <a:endParaRPr lang="en-GB" sz="36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343024"/>
            <a:ext cx="10515600" cy="4351338"/>
          </a:xfrm>
        </p:spPr>
        <p:txBody>
          <a:bodyPr/>
          <a:lstStyle/>
          <a:p>
            <a:pPr marL="0" indent="0">
              <a:buClr>
                <a:srgbClr val="FF0000"/>
              </a:buClr>
              <a:buNone/>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Ensure easy installation, cross-platform compatibility,           and seamless updates.</a:t>
            </a:r>
          </a:p>
          <a:p>
            <a:pPr marL="0" indent="0">
              <a:buClr>
                <a:srgbClr val="FF0000"/>
              </a:buClr>
              <a:buNone/>
            </a:pPr>
            <a:endPar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Sustainability</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Monitor performance, optimize resource use, ensure scalability, and provide ongoing support and maintenance.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grpSp>
        <p:nvGrpSpPr>
          <p:cNvPr id="3" name="Group 2">
            <a:extLst>
              <a:ext uri="{FF2B5EF4-FFF2-40B4-BE49-F238E27FC236}">
                <a16:creationId xmlns:a16="http://schemas.microsoft.com/office/drawing/2014/main" id="{A479FCCF-2531-6175-D793-167898747B99}"/>
              </a:ext>
            </a:extLst>
          </p:cNvPr>
          <p:cNvGrpSpPr/>
          <p:nvPr/>
        </p:nvGrpSpPr>
        <p:grpSpPr>
          <a:xfrm>
            <a:off x="728761" y="1652091"/>
            <a:ext cx="4913783" cy="835200"/>
            <a:chOff x="2" y="236346"/>
            <a:chExt cx="4913783" cy="835200"/>
          </a:xfrm>
        </p:grpSpPr>
        <p:sp>
          <p:nvSpPr>
            <p:cNvPr id="4" name="Rectangle 3">
              <a:extLst>
                <a:ext uri="{FF2B5EF4-FFF2-40B4-BE49-F238E27FC236}">
                  <a16:creationId xmlns:a16="http://schemas.microsoft.com/office/drawing/2014/main" id="{466673B2-C9B8-6A57-3F90-0D47F678A2F5}"/>
                </a:ext>
              </a:extLst>
            </p:cNvPr>
            <p:cNvSpPr/>
            <p:nvPr/>
          </p:nvSpPr>
          <p:spPr>
            <a:xfrm>
              <a:off x="2" y="236346"/>
              <a:ext cx="4913783" cy="835200"/>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3652E84F-F281-8571-873F-763101155A2B}"/>
                </a:ext>
              </a:extLst>
            </p:cNvPr>
            <p:cNvSpPr txBox="1"/>
            <p:nvPr/>
          </p:nvSpPr>
          <p:spPr>
            <a:xfrm>
              <a:off x="2" y="236346"/>
              <a:ext cx="4913783" cy="835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Testing Outcomes:</a:t>
              </a:r>
              <a:endParaRPr lang="en-US" sz="2900" kern="1200" dirty="0"/>
            </a:p>
          </p:txBody>
        </p:sp>
      </p:grpSp>
      <p:grpSp>
        <p:nvGrpSpPr>
          <p:cNvPr id="7" name="Group 6">
            <a:extLst>
              <a:ext uri="{FF2B5EF4-FFF2-40B4-BE49-F238E27FC236}">
                <a16:creationId xmlns:a16="http://schemas.microsoft.com/office/drawing/2014/main" id="{307E9857-F0CA-E37B-D181-054CD2DBD79C}"/>
              </a:ext>
            </a:extLst>
          </p:cNvPr>
          <p:cNvGrpSpPr/>
          <p:nvPr/>
        </p:nvGrpSpPr>
        <p:grpSpPr>
          <a:xfrm>
            <a:off x="728759" y="2509143"/>
            <a:ext cx="4913784" cy="3168511"/>
            <a:chOff x="49" y="402680"/>
            <a:chExt cx="4913784" cy="3168511"/>
          </a:xfrm>
        </p:grpSpPr>
        <p:sp>
          <p:nvSpPr>
            <p:cNvPr id="8" name="Rectangle 7">
              <a:extLst>
                <a:ext uri="{FF2B5EF4-FFF2-40B4-BE49-F238E27FC236}">
                  <a16:creationId xmlns:a16="http://schemas.microsoft.com/office/drawing/2014/main" id="{BDC64FC8-CA6E-63B4-6159-7F5C6BE8682C}"/>
                </a:ext>
              </a:extLst>
            </p:cNvPr>
            <p:cNvSpPr/>
            <p:nvPr/>
          </p:nvSpPr>
          <p:spPr>
            <a:xfrm>
              <a:off x="49" y="402680"/>
              <a:ext cx="4913783" cy="3024990"/>
            </a:xfrm>
            <a:prstGeom prst="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9" name="TextBox 8">
              <a:extLst>
                <a:ext uri="{FF2B5EF4-FFF2-40B4-BE49-F238E27FC236}">
                  <a16:creationId xmlns:a16="http://schemas.microsoft.com/office/drawing/2014/main" id="{FBDD982C-23BB-1A49-3A1D-74555303C0D6}"/>
                </a:ext>
              </a:extLst>
            </p:cNvPr>
            <p:cNvSpPr txBox="1"/>
            <p:nvPr/>
          </p:nvSpPr>
          <p:spPr>
            <a:xfrm>
              <a:off x="50" y="402680"/>
              <a:ext cx="4913783" cy="31685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4686" tIns="154686" rIns="206248" bIns="232029" numCol="1" spcCol="1270" anchor="t" anchorCtr="0">
              <a:noAutofit/>
            </a:bodyPr>
            <a:lstStyle/>
            <a:p>
              <a:pPr algn="l">
                <a:buFont typeface="Arial" panose="020B0604020202020204" pitchFamily="34" charset="0"/>
                <a:buChar char="•"/>
              </a:pPr>
              <a:r>
                <a:rPr lang="en-GB" sz="2400" b="0" i="0" dirty="0">
                  <a:solidFill>
                    <a:srgbClr val="0D0D0D"/>
                  </a:solidFill>
                  <a:effectLst/>
                  <a:latin typeface="ui-sans-serif"/>
                </a:rPr>
                <a:t>Seamless integration of speech recognition and text-to-speech modules.</a:t>
              </a:r>
            </a:p>
            <a:p>
              <a:pPr algn="l">
                <a:buFont typeface="Arial" panose="020B0604020202020204" pitchFamily="34" charset="0"/>
                <a:buChar char="•"/>
              </a:pPr>
              <a:r>
                <a:rPr lang="en-GB" sz="2400" b="0" i="0" dirty="0">
                  <a:solidFill>
                    <a:srgbClr val="0D0D0D"/>
                  </a:solidFill>
                  <a:effectLst/>
                  <a:latin typeface="ui-sans-serif"/>
                </a:rPr>
                <a:t>Real-time voice command processing and accurate response generation.</a:t>
              </a:r>
            </a:p>
            <a:p>
              <a:pPr algn="l">
                <a:buFont typeface="Arial" panose="020B0604020202020204" pitchFamily="34" charset="0"/>
                <a:buChar char="•"/>
              </a:pPr>
              <a:r>
                <a:rPr lang="en-GB" sz="2400" b="0" i="0" dirty="0">
                  <a:solidFill>
                    <a:srgbClr val="0D0D0D"/>
                  </a:solidFill>
                  <a:effectLst/>
                  <a:latin typeface="ui-sans-serif"/>
                </a:rPr>
                <a:t>Efficient and responsive desktop interface performance</a:t>
              </a:r>
              <a:r>
                <a:rPr lang="en-GB" sz="2400" dirty="0">
                  <a:solidFill>
                    <a:srgbClr val="0D0D0D"/>
                  </a:solidFill>
                  <a:latin typeface="ui-sans-serif"/>
                </a:rPr>
                <a:t>.</a:t>
              </a:r>
              <a:endParaRPr lang="en-GB" sz="2400" b="0" i="0" dirty="0">
                <a:solidFill>
                  <a:srgbClr val="0D0D0D"/>
                </a:solidFill>
                <a:effectLst/>
                <a:latin typeface="ui-sans-serif"/>
              </a:endParaRPr>
            </a:p>
          </p:txBody>
        </p:sp>
      </p:grpSp>
      <p:grpSp>
        <p:nvGrpSpPr>
          <p:cNvPr id="10" name="Group 9">
            <a:extLst>
              <a:ext uri="{FF2B5EF4-FFF2-40B4-BE49-F238E27FC236}">
                <a16:creationId xmlns:a16="http://schemas.microsoft.com/office/drawing/2014/main" id="{2B8CBE7B-A795-3B0D-4B1D-941907257786}"/>
              </a:ext>
            </a:extLst>
          </p:cNvPr>
          <p:cNvGrpSpPr/>
          <p:nvPr/>
        </p:nvGrpSpPr>
        <p:grpSpPr>
          <a:xfrm>
            <a:off x="6440015" y="1647189"/>
            <a:ext cx="4913783" cy="835200"/>
            <a:chOff x="5601763" y="174416"/>
            <a:chExt cx="4913784" cy="906960"/>
          </a:xfrm>
        </p:grpSpPr>
        <p:sp>
          <p:nvSpPr>
            <p:cNvPr id="11" name="Rectangle 10">
              <a:extLst>
                <a:ext uri="{FF2B5EF4-FFF2-40B4-BE49-F238E27FC236}">
                  <a16:creationId xmlns:a16="http://schemas.microsoft.com/office/drawing/2014/main" id="{5F4D0D77-6D10-CD32-BE7E-1C772377EF02}"/>
                </a:ext>
              </a:extLst>
            </p:cNvPr>
            <p:cNvSpPr/>
            <p:nvPr/>
          </p:nvSpPr>
          <p:spPr>
            <a:xfrm>
              <a:off x="5601764" y="246176"/>
              <a:ext cx="4913783" cy="835200"/>
            </a:xfrm>
            <a:prstGeom prst="rect">
              <a:avLst/>
            </a:prstGeom>
          </p:spPr>
          <p:style>
            <a:lnRef idx="2">
              <a:schemeClr val="accent5">
                <a:hueOff val="-7353344"/>
                <a:satOff val="-10228"/>
                <a:lumOff val="-3922"/>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12" name="TextBox 11">
              <a:extLst>
                <a:ext uri="{FF2B5EF4-FFF2-40B4-BE49-F238E27FC236}">
                  <a16:creationId xmlns:a16="http://schemas.microsoft.com/office/drawing/2014/main" id="{17BB1DA8-E410-49C5-E8EF-132EDEA009BE}"/>
                </a:ext>
              </a:extLst>
            </p:cNvPr>
            <p:cNvSpPr txBox="1"/>
            <p:nvPr/>
          </p:nvSpPr>
          <p:spPr>
            <a:xfrm>
              <a:off x="5601763" y="174416"/>
              <a:ext cx="4913783" cy="835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User Feedback:</a:t>
              </a:r>
              <a:endParaRPr lang="en-US" sz="2900" kern="1200" dirty="0"/>
            </a:p>
          </p:txBody>
        </p:sp>
      </p:grpSp>
      <p:grpSp>
        <p:nvGrpSpPr>
          <p:cNvPr id="13" name="Group 12">
            <a:extLst>
              <a:ext uri="{FF2B5EF4-FFF2-40B4-BE49-F238E27FC236}">
                <a16:creationId xmlns:a16="http://schemas.microsoft.com/office/drawing/2014/main" id="{BC602092-99D5-87B9-E392-9F52B3076879}"/>
              </a:ext>
            </a:extLst>
          </p:cNvPr>
          <p:cNvGrpSpPr/>
          <p:nvPr/>
        </p:nvGrpSpPr>
        <p:grpSpPr>
          <a:xfrm>
            <a:off x="6440016" y="2482389"/>
            <a:ext cx="4913783" cy="3024990"/>
            <a:chOff x="5601764" y="1081376"/>
            <a:chExt cx="4913783" cy="3024990"/>
          </a:xfrm>
        </p:grpSpPr>
        <p:sp>
          <p:nvSpPr>
            <p:cNvPr id="14" name="Rectangle 13">
              <a:extLst>
                <a:ext uri="{FF2B5EF4-FFF2-40B4-BE49-F238E27FC236}">
                  <a16:creationId xmlns:a16="http://schemas.microsoft.com/office/drawing/2014/main" id="{6ACD6F18-F38F-A929-B86B-8420287C5984}"/>
                </a:ext>
              </a:extLst>
            </p:cNvPr>
            <p:cNvSpPr/>
            <p:nvPr/>
          </p:nvSpPr>
          <p:spPr>
            <a:xfrm>
              <a:off x="5601764" y="1081376"/>
              <a:ext cx="4913783" cy="3024990"/>
            </a:xfrm>
            <a:prstGeom prst="rect">
              <a:avLst/>
            </a:prstGeom>
          </p:spPr>
          <p:style>
            <a:lnRef idx="2">
              <a:schemeClr val="accent5">
                <a:tint val="40000"/>
                <a:alpha val="90000"/>
                <a:hueOff val="-7391755"/>
                <a:satOff val="-12816"/>
                <a:lumOff val="-1289"/>
                <a:alphaOff val="0"/>
              </a:schemeClr>
            </a:lnRef>
            <a:fillRef idx="1">
              <a:schemeClr val="accent5">
                <a:tint val="40000"/>
                <a:alpha val="90000"/>
                <a:hueOff val="-7391755"/>
                <a:satOff val="-12816"/>
                <a:lumOff val="-1289"/>
                <a:alphaOff val="0"/>
              </a:schemeClr>
            </a:fillRef>
            <a:effectRef idx="0">
              <a:schemeClr val="accent5">
                <a:tint val="40000"/>
                <a:alpha val="90000"/>
                <a:hueOff val="-7391755"/>
                <a:satOff val="-12816"/>
                <a:lumOff val="-1289"/>
                <a:alphaOff val="0"/>
              </a:schemeClr>
            </a:effectRef>
            <a:fontRef idx="minor">
              <a:schemeClr val="dk1">
                <a:hueOff val="0"/>
                <a:satOff val="0"/>
                <a:lumOff val="0"/>
                <a:alphaOff val="0"/>
              </a:schemeClr>
            </a:fontRef>
          </p:style>
        </p:sp>
        <p:sp>
          <p:nvSpPr>
            <p:cNvPr id="15" name="TextBox 14">
              <a:extLst>
                <a:ext uri="{FF2B5EF4-FFF2-40B4-BE49-F238E27FC236}">
                  <a16:creationId xmlns:a16="http://schemas.microsoft.com/office/drawing/2014/main" id="{C157C90C-38A5-FF4A-A6EC-9B21D095F810}"/>
                </a:ext>
              </a:extLst>
            </p:cNvPr>
            <p:cNvSpPr txBox="1"/>
            <p:nvPr/>
          </p:nvSpPr>
          <p:spPr>
            <a:xfrm>
              <a:off x="5601764" y="1081376"/>
              <a:ext cx="4913783" cy="30249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4686" tIns="154686" rIns="206248" bIns="232029" numCol="1" spcCol="1270" anchor="t" anchorCtr="0">
              <a:noAutofit/>
            </a:bodyPr>
            <a:lstStyle/>
            <a:p>
              <a:pPr algn="l">
                <a:buFont typeface="Arial" panose="020B0604020202020204" pitchFamily="34" charset="0"/>
                <a:buChar char="•"/>
              </a:pPr>
              <a:r>
                <a:rPr lang="en-GB" sz="2400" b="0" i="0" dirty="0">
                  <a:solidFill>
                    <a:srgbClr val="0D0D0D"/>
                  </a:solidFill>
                  <a:effectLst/>
                  <a:latin typeface="ui-sans-serif"/>
                </a:rPr>
                <a:t>Improved user experience with intuitive voice command navigation.</a:t>
              </a:r>
            </a:p>
            <a:p>
              <a:pPr algn="l">
                <a:buFont typeface="Arial" panose="020B0604020202020204" pitchFamily="34" charset="0"/>
                <a:buChar char="•"/>
              </a:pPr>
              <a:r>
                <a:rPr lang="en-GB" sz="2400" b="0" i="0" dirty="0">
                  <a:solidFill>
                    <a:srgbClr val="0D0D0D"/>
                  </a:solidFill>
                  <a:effectLst/>
                  <a:latin typeface="ui-sans-serif"/>
                </a:rPr>
                <a:t>High accuracy in recognizing and executing user instructions.</a:t>
              </a:r>
            </a:p>
            <a:p>
              <a:pPr algn="l">
                <a:buFont typeface="Arial" panose="020B0604020202020204" pitchFamily="34" charset="0"/>
                <a:buChar char="•"/>
              </a:pPr>
              <a:r>
                <a:rPr lang="en-GB" sz="2400" b="0" i="0" dirty="0">
                  <a:solidFill>
                    <a:srgbClr val="0D0D0D"/>
                  </a:solidFill>
                  <a:effectLst/>
                  <a:latin typeface="ui-sans-serif"/>
                </a:rPr>
                <a:t>Enhanced productivity with hands-free interaction capabilities.</a:t>
              </a:r>
            </a:p>
          </p:txBody>
        </p:sp>
      </p:grpSp>
    </p:spTree>
    <p:extLst>
      <p:ext uri="{BB962C8B-B14F-4D97-AF65-F5344CB8AC3E}">
        <p14:creationId xmlns:p14="http://schemas.microsoft.com/office/powerpoint/2010/main" val="247659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6E97-38DD-3FEE-563A-3BF5CB07C84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 of Modules</a:t>
            </a:r>
            <a:endParaRPr lang="en-IN" dirty="0"/>
          </a:p>
        </p:txBody>
      </p:sp>
      <p:sp>
        <p:nvSpPr>
          <p:cNvPr id="4" name="Date Placeholder 3">
            <a:extLst>
              <a:ext uri="{FF2B5EF4-FFF2-40B4-BE49-F238E27FC236}">
                <a16:creationId xmlns:a16="http://schemas.microsoft.com/office/drawing/2014/main" id="{31CDCDE4-48DC-C410-D8EC-0F9C569A822F}"/>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6AFB0DA2-C71C-A3A0-1812-94AEA15FDE92}"/>
              </a:ext>
            </a:extLst>
          </p:cNvPr>
          <p:cNvSpPr>
            <a:spLocks noGrp="1"/>
          </p:cNvSpPr>
          <p:nvPr>
            <p:ph type="sldNum" sz="quarter" idx="12"/>
          </p:nvPr>
        </p:nvSpPr>
        <p:spPr/>
        <p:txBody>
          <a:bodyPr/>
          <a:lstStyle/>
          <a:p>
            <a:fld id="{672DB9CA-C85A-4E11-ADC0-8193E41C1656}" type="slidenum">
              <a:rPr lang="en-IN" smtClean="0"/>
              <a:t>16</a:t>
            </a:fld>
            <a:endParaRPr lang="en-IN" dirty="0"/>
          </a:p>
        </p:txBody>
      </p:sp>
      <p:pic>
        <p:nvPicPr>
          <p:cNvPr id="6" name="Content Placeholder 5">
            <a:extLst>
              <a:ext uri="{FF2B5EF4-FFF2-40B4-BE49-F238E27FC236}">
                <a16:creationId xmlns:a16="http://schemas.microsoft.com/office/drawing/2014/main" id="{B6126F28-8AA6-6C69-BC14-6595C2E22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134" y="1473200"/>
            <a:ext cx="9025466" cy="4703763"/>
          </a:xfrm>
          <a:prstGeom prst="rect">
            <a:avLst/>
          </a:prstGeom>
        </p:spPr>
      </p:pic>
    </p:spTree>
    <p:extLst>
      <p:ext uri="{BB962C8B-B14F-4D97-AF65-F5344CB8AC3E}">
        <p14:creationId xmlns:p14="http://schemas.microsoft.com/office/powerpoint/2010/main" val="189985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6E97-38DD-3FEE-563A-3BF5CB07C84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 of Modules</a:t>
            </a:r>
            <a:endParaRPr lang="en-IN" dirty="0"/>
          </a:p>
        </p:txBody>
      </p:sp>
      <p:sp>
        <p:nvSpPr>
          <p:cNvPr id="4" name="Date Placeholder 3">
            <a:extLst>
              <a:ext uri="{FF2B5EF4-FFF2-40B4-BE49-F238E27FC236}">
                <a16:creationId xmlns:a16="http://schemas.microsoft.com/office/drawing/2014/main" id="{31CDCDE4-48DC-C410-D8EC-0F9C569A822F}"/>
              </a:ext>
            </a:extLst>
          </p:cNvPr>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Slide Number Placeholder 4">
            <a:extLst>
              <a:ext uri="{FF2B5EF4-FFF2-40B4-BE49-F238E27FC236}">
                <a16:creationId xmlns:a16="http://schemas.microsoft.com/office/drawing/2014/main" id="{6AFB0DA2-C71C-A3A0-1812-94AEA15FDE92}"/>
              </a:ext>
            </a:extLst>
          </p:cNvPr>
          <p:cNvSpPr>
            <a:spLocks noGrp="1"/>
          </p:cNvSpPr>
          <p:nvPr>
            <p:ph type="sldNum" sz="quarter" idx="12"/>
          </p:nvPr>
        </p:nvSpPr>
        <p:spPr/>
        <p:txBody>
          <a:bodyPr/>
          <a:lstStyle/>
          <a:p>
            <a:fld id="{672DB9CA-C85A-4E11-ADC0-8193E41C1656}" type="slidenum">
              <a:rPr lang="en-IN" smtClean="0"/>
              <a:t>17</a:t>
            </a:fld>
            <a:endParaRPr lang="en-IN" dirty="0"/>
          </a:p>
        </p:txBody>
      </p:sp>
      <p:pic>
        <p:nvPicPr>
          <p:cNvPr id="3" name="Picture 2"/>
          <p:cNvPicPr>
            <a:picLocks noChangeAspect="1"/>
          </p:cNvPicPr>
          <p:nvPr/>
        </p:nvPicPr>
        <p:blipFill>
          <a:blip r:embed="rId2"/>
          <a:stretch>
            <a:fillRect/>
          </a:stretch>
        </p:blipFill>
        <p:spPr>
          <a:xfrm>
            <a:off x="1660775" y="1502763"/>
            <a:ext cx="8870449" cy="4986960"/>
          </a:xfrm>
          <a:prstGeom prst="rect">
            <a:avLst/>
          </a:prstGeom>
        </p:spPr>
      </p:pic>
    </p:spTree>
    <p:extLst>
      <p:ext uri="{BB962C8B-B14F-4D97-AF65-F5344CB8AC3E}">
        <p14:creationId xmlns:p14="http://schemas.microsoft.com/office/powerpoint/2010/main" val="374791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9682"/>
            <a:ext cx="10515600" cy="4351338"/>
          </a:xfrm>
        </p:spPr>
        <p:txBody>
          <a:bodyPr>
            <a:normAutofit/>
          </a:bodyPr>
          <a:lstStyle/>
          <a:p>
            <a:pPr marL="0" indent="0">
              <a:buNone/>
            </a:pPr>
            <a:r>
              <a:rPr lang="en-GB" dirty="0"/>
              <a:t>In conclusion, developing a desktop voice assistant involves integrating effective speech recognition and natural language processing models with a user-friendly interface. Prioritizing ethical considerations, such as privacy and bias reduction, is crucial for user trust. Successful deployment requires ensuring compatibility, ease of installation, and robust update mechanisms, while sustainability depends on ongoing performance monitoring and efficient resource management. By addressing these aspects, you can create a reliable, responsive, and ethical desktop voice assistant that enhances user productivity and experience.</a:t>
            </a:r>
            <a:endParaRPr lang="en-IN" dirty="0"/>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Ms.P.Karthika,M.E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Deepak Madhu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kumar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N(811721104026)</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Fadheeluddeen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(811721104040)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Siva Saravanan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kkv</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(811721104307)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ASSISTANT FOR DESKTOP</a:t>
            </a:r>
          </a:p>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3370"/>
            <a:ext cx="12192000" cy="741679"/>
          </a:xfrm>
        </p:spPr>
        <p:txBody>
          <a:bodyPr>
            <a:normAutofit/>
          </a:bodyPr>
          <a:lstStyle/>
          <a:p>
            <a:pPr algn="ct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3600" dirty="0">
              <a:solidFill>
                <a:srgbClr val="FF0000"/>
              </a:solidFill>
            </a:endParaRPr>
          </a:p>
        </p:txBody>
      </p:sp>
      <p:sp>
        <p:nvSpPr>
          <p:cNvPr id="3" name="Content Placeholder 2"/>
          <p:cNvSpPr>
            <a:spLocks noGrp="1"/>
          </p:cNvSpPr>
          <p:nvPr>
            <p:ph idx="1"/>
          </p:nvPr>
        </p:nvSpPr>
        <p:spPr>
          <a:xfrm>
            <a:off x="690880" y="1290320"/>
            <a:ext cx="10662920" cy="4439920"/>
          </a:xfrm>
        </p:spPr>
        <p:txBody>
          <a:bodyPr>
            <a:normAutofit fontScale="85000" lnSpcReduction="10000"/>
          </a:bodyPr>
          <a:lstStyle/>
          <a:p>
            <a:pPr algn="just">
              <a:buClr>
                <a:srgbClr val="FF0000"/>
              </a:buClr>
            </a:pPr>
            <a:r>
              <a:rPr lang="en-IN" dirty="0"/>
              <a:t> </a:t>
            </a:r>
            <a:r>
              <a:rPr lang="en-GB" b="1" i="0" dirty="0">
                <a:solidFill>
                  <a:srgbClr val="0D0D0D"/>
                </a:solidFill>
                <a:effectLst/>
                <a:latin typeface="ui-sans-serif"/>
              </a:rPr>
              <a:t>Task Automation</a:t>
            </a:r>
            <a:r>
              <a:rPr lang="en-GB" b="0" i="0" dirty="0">
                <a:solidFill>
                  <a:srgbClr val="0D0D0D"/>
                </a:solidFill>
                <a:effectLst/>
                <a:latin typeface="ui-sans-serif"/>
              </a:rPr>
              <a:t>: Enable users to perform routine desktop operations such as opening </a:t>
            </a:r>
            <a:r>
              <a:rPr lang="en-GB" b="0" i="0" dirty="0" smtClean="0">
                <a:solidFill>
                  <a:srgbClr val="0D0D0D"/>
                </a:solidFill>
                <a:effectLst/>
                <a:latin typeface="ui-sans-serif"/>
              </a:rPr>
              <a:t>applications, and play videos </a:t>
            </a:r>
            <a:r>
              <a:rPr lang="en-GB" b="0" i="0" dirty="0">
                <a:solidFill>
                  <a:srgbClr val="0D0D0D"/>
                </a:solidFill>
                <a:effectLst/>
                <a:latin typeface="ui-sans-serif"/>
              </a:rPr>
              <a:t>using voice commands.</a:t>
            </a:r>
            <a:endParaRPr lang="en-IN" dirty="0"/>
          </a:p>
          <a:p>
            <a:pPr algn="just">
              <a:buClr>
                <a:srgbClr val="FF0000"/>
              </a:buClr>
            </a:pPr>
            <a:r>
              <a:rPr lang="en-IN" dirty="0"/>
              <a:t> </a:t>
            </a:r>
            <a:r>
              <a:rPr lang="en-GB" b="1" i="0" dirty="0">
                <a:solidFill>
                  <a:srgbClr val="0D0D0D"/>
                </a:solidFill>
                <a:effectLst/>
                <a:latin typeface="ui-sans-serif"/>
              </a:rPr>
              <a:t>Accessibility Enhancement</a:t>
            </a:r>
            <a:r>
              <a:rPr lang="en-GB" b="0" i="0" dirty="0">
                <a:solidFill>
                  <a:srgbClr val="0D0D0D"/>
                </a:solidFill>
                <a:effectLst/>
                <a:latin typeface="ui-sans-serif"/>
              </a:rPr>
              <a:t>: Provide an alternative input method to assist individuals with disabilities or those seeking hands-free interaction</a:t>
            </a:r>
            <a:endParaRPr lang="en-IN" dirty="0"/>
          </a:p>
          <a:p>
            <a:pPr algn="just">
              <a:buClr>
                <a:srgbClr val="FF0000"/>
              </a:buClr>
            </a:pPr>
            <a:r>
              <a:rPr lang="en-IN" dirty="0"/>
              <a:t> </a:t>
            </a:r>
            <a:r>
              <a:rPr lang="en-GB" b="1" i="0" dirty="0">
                <a:solidFill>
                  <a:srgbClr val="0D0D0D"/>
                </a:solidFill>
                <a:effectLst/>
                <a:latin typeface="ui-sans-serif"/>
              </a:rPr>
              <a:t>Integration with Applications</a:t>
            </a:r>
            <a:r>
              <a:rPr lang="en-GB" b="0" i="0" dirty="0">
                <a:solidFill>
                  <a:srgbClr val="0D0D0D"/>
                </a:solidFill>
                <a:effectLst/>
                <a:latin typeface="ui-sans-serif"/>
              </a:rPr>
              <a:t>: Facilitate seamless voice-based control of common desktop applications like browsers</a:t>
            </a:r>
            <a:r>
              <a:rPr lang="en-GB" b="0" i="0" dirty="0" smtClean="0">
                <a:solidFill>
                  <a:srgbClr val="0D0D0D"/>
                </a:solidFill>
                <a:effectLst/>
                <a:latin typeface="ui-sans-serif"/>
              </a:rPr>
              <a:t>, camera and calculator.</a:t>
            </a:r>
            <a:endParaRPr lang="en-IN" dirty="0"/>
          </a:p>
          <a:p>
            <a:pPr algn="just">
              <a:buClr>
                <a:srgbClr val="FF0000"/>
              </a:buClr>
            </a:pPr>
            <a:r>
              <a:rPr lang="en-IN" dirty="0"/>
              <a:t> </a:t>
            </a:r>
            <a:r>
              <a:rPr lang="en-GB" b="1" i="0" dirty="0">
                <a:solidFill>
                  <a:srgbClr val="0D0D0D"/>
                </a:solidFill>
                <a:effectLst/>
                <a:latin typeface="ui-sans-serif"/>
              </a:rPr>
              <a:t>Natural Language Understanding</a:t>
            </a:r>
            <a:r>
              <a:rPr lang="en-GB" b="0" i="0" dirty="0">
                <a:solidFill>
                  <a:srgbClr val="0D0D0D"/>
                </a:solidFill>
                <a:effectLst/>
                <a:latin typeface="ui-sans-serif"/>
              </a:rPr>
              <a:t>: Employ NLP to interpret user commands accurately, ensuring a conversational and intuitive user experience.</a:t>
            </a:r>
          </a:p>
          <a:p>
            <a:pPr algn="just">
              <a:buClr>
                <a:srgbClr val="FF0000"/>
              </a:buClr>
            </a:pPr>
            <a:r>
              <a:rPr lang="en-GB" b="1" dirty="0">
                <a:solidFill>
                  <a:srgbClr val="0D0D0D"/>
                </a:solidFill>
                <a:latin typeface="ui-sans-serif"/>
              </a:rPr>
              <a:t>Personalization and Efficiency</a:t>
            </a:r>
            <a:r>
              <a:rPr lang="en-GB" dirty="0">
                <a:solidFill>
                  <a:srgbClr val="0D0D0D"/>
                </a:solidFill>
                <a:latin typeface="ui-sans-serif"/>
              </a:rPr>
              <a:t>: Offer customizable voice commands and real-time responses to improve user productivity and cater to individual needs.</a:t>
            </a:r>
          </a:p>
          <a:p>
            <a:pPr marL="0" indent="0" algn="just">
              <a:buClr>
                <a:srgbClr val="FF0000"/>
              </a:buClr>
              <a:buNone/>
            </a:pP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4" name="Rectangle 1">
            <a:extLst>
              <a:ext uri="{FF2B5EF4-FFF2-40B4-BE49-F238E27FC236}">
                <a16:creationId xmlns:a16="http://schemas.microsoft.com/office/drawing/2014/main" id="{13112F14-49EF-AE90-A79F-98602DDB6A5C}"/>
              </a:ext>
            </a:extLst>
          </p:cNvPr>
          <p:cNvSpPr>
            <a:spLocks noChangeArrowheads="1"/>
          </p:cNvSpPr>
          <p:nvPr/>
        </p:nvSpPr>
        <p:spPr bwMode="auto">
          <a:xfrm>
            <a:off x="0" y="-230832"/>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D0D0D"/>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D21E808-EFB9-5BB7-B08F-1FB31D168311}"/>
              </a:ext>
            </a:extLst>
          </p:cNvPr>
          <p:cNvSpPr>
            <a:spLocks noChangeArrowheads="1"/>
          </p:cNvSpPr>
          <p:nvPr/>
        </p:nvSpPr>
        <p:spPr bwMode="auto">
          <a:xfrm>
            <a:off x="152400" y="139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0A118C-7E01-39A0-65A7-87EBE0BF1956}"/>
              </a:ext>
            </a:extLst>
          </p:cNvPr>
          <p:cNvSpPr>
            <a:spLocks noChangeArrowheads="1"/>
          </p:cNvSpPr>
          <p:nvPr/>
        </p:nvSpPr>
        <p:spPr bwMode="auto">
          <a:xfrm>
            <a:off x="0" y="-230832"/>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D0D0D"/>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709AE0A-6FCF-224F-DFAA-2DEB8C4015FF}"/>
              </a:ext>
            </a:extLst>
          </p:cNvPr>
          <p:cNvSpPr>
            <a:spLocks noChangeArrowheads="1"/>
          </p:cNvSpPr>
          <p:nvPr/>
        </p:nvSpPr>
        <p:spPr bwMode="auto">
          <a:xfrm>
            <a:off x="152400" y="139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0"/>
            <a:ext cx="12192000" cy="97535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a:extLst>
              <a:ext uri="{FF2B5EF4-FFF2-40B4-BE49-F238E27FC236}">
                <a16:creationId xmlns:a16="http://schemas.microsoft.com/office/drawing/2014/main" id="{30C0DFF1-E576-5CE4-46E0-4EEE63260512}"/>
              </a:ext>
            </a:extLst>
          </p:cNvPr>
          <p:cNvSpPr txBox="1"/>
          <p:nvPr/>
        </p:nvSpPr>
        <p:spPr>
          <a:xfrm>
            <a:off x="375920" y="1991360"/>
            <a:ext cx="11440160" cy="3139321"/>
          </a:xfrm>
          <a:prstGeom prst="rect">
            <a:avLst/>
          </a:prstGeom>
          <a:noFill/>
        </p:spPr>
        <p:txBody>
          <a:bodyPr wrap="square" rtlCol="0">
            <a:spAutoFit/>
          </a:bodyPr>
          <a:lstStyle/>
          <a:p>
            <a:pPr algn="l"/>
            <a:r>
              <a:rPr lang="en-GB" dirty="0" smtClean="0">
                <a:solidFill>
                  <a:srgbClr val="0D0D0D"/>
                </a:solidFill>
                <a:latin typeface="ui-sans-serif"/>
              </a:rPr>
              <a:t>A </a:t>
            </a:r>
            <a:r>
              <a:rPr lang="en-GB" b="1" i="0" dirty="0" smtClean="0">
                <a:solidFill>
                  <a:srgbClr val="0D0D0D"/>
                </a:solidFill>
                <a:effectLst/>
                <a:latin typeface="ui-sans-serif"/>
              </a:rPr>
              <a:t>Voice </a:t>
            </a:r>
            <a:r>
              <a:rPr lang="en-GB" b="1" i="0" dirty="0">
                <a:solidFill>
                  <a:srgbClr val="0D0D0D"/>
                </a:solidFill>
                <a:effectLst/>
                <a:latin typeface="ui-sans-serif"/>
              </a:rPr>
              <a:t>Assistant for Desktop</a:t>
            </a:r>
            <a:r>
              <a:rPr lang="en-GB" b="0" i="0" dirty="0">
                <a:solidFill>
                  <a:srgbClr val="0D0D0D"/>
                </a:solidFill>
                <a:effectLst/>
                <a:latin typeface="ui-sans-serif"/>
              </a:rPr>
              <a:t>, a software solution that enables users to interact with their desktop environment using voice commands. By leveraging Natural Language Processing (NLP) and speech recognition technologies, the assistant will facilitate seamless execution of routine tasks, such as opening </a:t>
            </a:r>
            <a:r>
              <a:rPr lang="en-GB" b="0" i="0" dirty="0" smtClean="0">
                <a:solidFill>
                  <a:srgbClr val="0D0D0D"/>
                </a:solidFill>
                <a:effectLst/>
                <a:latin typeface="ui-sans-serif"/>
              </a:rPr>
              <a:t>applications, </a:t>
            </a:r>
            <a:r>
              <a:rPr lang="en-GB" b="0" i="0" dirty="0">
                <a:solidFill>
                  <a:srgbClr val="0D0D0D"/>
                </a:solidFill>
                <a:effectLst/>
                <a:latin typeface="ui-sans-serif"/>
              </a:rPr>
              <a:t>searching the </a:t>
            </a:r>
            <a:r>
              <a:rPr lang="en-GB" b="0" i="0" dirty="0" smtClean="0">
                <a:solidFill>
                  <a:srgbClr val="0D0D0D"/>
                </a:solidFill>
                <a:effectLst/>
                <a:latin typeface="ui-sans-serif"/>
              </a:rPr>
              <a:t>web. The </a:t>
            </a:r>
            <a:r>
              <a:rPr lang="en-GB" b="0" i="0" dirty="0">
                <a:solidFill>
                  <a:srgbClr val="0D0D0D"/>
                </a:solidFill>
                <a:effectLst/>
                <a:latin typeface="ui-sans-serif"/>
              </a:rPr>
              <a:t>system is designed to improve </a:t>
            </a:r>
            <a:r>
              <a:rPr lang="en-GB" i="0" dirty="0">
                <a:solidFill>
                  <a:srgbClr val="0D0D0D"/>
                </a:solidFill>
                <a:effectLst/>
                <a:latin typeface="ui-sans-serif"/>
              </a:rPr>
              <a:t>accessibility</a:t>
            </a:r>
            <a:r>
              <a:rPr lang="en-GB" b="0" i="0" dirty="0">
                <a:solidFill>
                  <a:srgbClr val="0D0D0D"/>
                </a:solidFill>
                <a:effectLst/>
                <a:latin typeface="ui-sans-serif"/>
              </a:rPr>
              <a:t>, particularly for users with disabilities, by offering a hands-free alternative to traditional input methods. Additionally, it enhances productivity by streamlining multitasking and automating repetitive operations. The assistant integrates with commonly used desktop applications to provide a cohesive user experience and supports customization to accommodate individual </a:t>
            </a:r>
            <a:r>
              <a:rPr lang="en-GB" b="0" i="0" dirty="0" smtClean="0">
                <a:solidFill>
                  <a:srgbClr val="0D0D0D"/>
                </a:solidFill>
                <a:effectLst/>
                <a:latin typeface="ui-sans-serif"/>
              </a:rPr>
              <a:t>preferences. With </a:t>
            </a:r>
            <a:r>
              <a:rPr lang="en-GB" b="0" i="0" dirty="0">
                <a:solidFill>
                  <a:srgbClr val="0D0D0D"/>
                </a:solidFill>
                <a:effectLst/>
                <a:latin typeface="ui-sans-serif"/>
              </a:rPr>
              <a:t>real-time response capabilities and an intuitive interface, the </a:t>
            </a:r>
            <a:r>
              <a:rPr lang="en-GB" b="1" i="0" dirty="0">
                <a:solidFill>
                  <a:srgbClr val="0D0D0D"/>
                </a:solidFill>
                <a:effectLst/>
                <a:latin typeface="ui-sans-serif"/>
              </a:rPr>
              <a:t>Voice Assistant for Desktop</a:t>
            </a:r>
            <a:r>
              <a:rPr lang="en-GB" b="0" i="0" dirty="0">
                <a:solidFill>
                  <a:srgbClr val="0D0D0D"/>
                </a:solidFill>
                <a:effectLst/>
                <a:latin typeface="ui-sans-serif"/>
              </a:rPr>
              <a:t> promises to simplify user interactions with their computer while making technology more inclusive and efficient.</a:t>
            </a:r>
          </a:p>
          <a:p>
            <a:endParaRPr lang="en-IN"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410907" y="-60249"/>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098098395"/>
              </p:ext>
            </p:extLst>
          </p:nvPr>
        </p:nvGraphicFramePr>
        <p:xfrm>
          <a:off x="333851" y="446116"/>
          <a:ext cx="11353804" cy="6350416"/>
        </p:xfrm>
        <a:graphic>
          <a:graphicData uri="http://schemas.openxmlformats.org/drawingml/2006/table">
            <a:tbl>
              <a:tblPr firstRow="1" bandRow="1">
                <a:tableStyleId>{93296810-A885-4BE3-A3E7-6D5BEEA58F35}</a:tableStyleId>
              </a:tblPr>
              <a:tblGrid>
                <a:gridCol w="2838451">
                  <a:extLst>
                    <a:ext uri="{9D8B030D-6E8A-4147-A177-3AD203B41FA5}">
                      <a16:colId xmlns:a16="http://schemas.microsoft.com/office/drawing/2014/main" val="1458285663"/>
                    </a:ext>
                  </a:extLst>
                </a:gridCol>
                <a:gridCol w="2838451">
                  <a:extLst>
                    <a:ext uri="{9D8B030D-6E8A-4147-A177-3AD203B41FA5}">
                      <a16:colId xmlns:a16="http://schemas.microsoft.com/office/drawing/2014/main" val="109330403"/>
                    </a:ext>
                  </a:extLst>
                </a:gridCol>
                <a:gridCol w="2838451">
                  <a:extLst>
                    <a:ext uri="{9D8B030D-6E8A-4147-A177-3AD203B41FA5}">
                      <a16:colId xmlns:a16="http://schemas.microsoft.com/office/drawing/2014/main" val="2877018546"/>
                    </a:ext>
                  </a:extLst>
                </a:gridCol>
                <a:gridCol w="2838451">
                  <a:extLst>
                    <a:ext uri="{9D8B030D-6E8A-4147-A177-3AD203B41FA5}">
                      <a16:colId xmlns:a16="http://schemas.microsoft.com/office/drawing/2014/main" val="1421465586"/>
                    </a:ext>
                  </a:extLst>
                </a:gridCol>
              </a:tblGrid>
              <a:tr h="909518">
                <a:tc>
                  <a:txBody>
                    <a:bodyPr/>
                    <a:lstStyle/>
                    <a:p>
                      <a:pPr algn="ctr"/>
                      <a:r>
                        <a:rPr lang="en-US" sz="2800" dirty="0"/>
                        <a:t>TITLE OF THE </a:t>
                      </a:r>
                      <a:r>
                        <a:rPr lang="en-US" sz="2800" dirty="0" smtClean="0"/>
                        <a:t>PAPER (AUTHOR)</a:t>
                      </a:r>
                      <a:endParaRPr lang="en-US" sz="2800" dirty="0"/>
                    </a:p>
                  </a:txBody>
                  <a:tcPr anchor="ctr"/>
                </a:tc>
                <a:tc>
                  <a:txBody>
                    <a:bodyPr/>
                    <a:lstStyle/>
                    <a:p>
                      <a:pPr algn="ctr"/>
                      <a:r>
                        <a:rPr lang="en-US" sz="2800" dirty="0" smtClean="0"/>
                        <a:t>OBSERVATION</a:t>
                      </a:r>
                      <a:endParaRPr lang="en-US" sz="2800" dirty="0"/>
                    </a:p>
                  </a:txBody>
                  <a:tcPr anchor="ctr"/>
                </a:tc>
                <a:tc>
                  <a:txBody>
                    <a:bodyPr/>
                    <a:lstStyle/>
                    <a:p>
                      <a:pPr algn="ctr"/>
                      <a:r>
                        <a:rPr lang="en-US" sz="2800" dirty="0" smtClean="0"/>
                        <a:t>ADVANTAGES</a:t>
                      </a:r>
                      <a:endParaRPr lang="en-US" sz="2800" dirty="0"/>
                    </a:p>
                  </a:txBody>
                  <a:tcPr anchor="ctr"/>
                </a:tc>
                <a:tc>
                  <a:txBody>
                    <a:bodyPr/>
                    <a:lstStyle/>
                    <a:p>
                      <a:pPr algn="ctr"/>
                      <a:r>
                        <a:rPr lang="en-US" sz="2800" dirty="0" smtClean="0"/>
                        <a:t>DISADVANTAGES</a:t>
                      </a:r>
                      <a:endParaRPr lang="en-US" sz="2800" dirty="0"/>
                    </a:p>
                  </a:txBody>
                  <a:tcPr anchor="ctr"/>
                </a:tc>
                <a:extLst>
                  <a:ext uri="{0D108BD9-81ED-4DB2-BD59-A6C34878D82A}">
                    <a16:rowId xmlns:a16="http://schemas.microsoft.com/office/drawing/2014/main" val="583417673"/>
                  </a:ext>
                </a:extLst>
              </a:tr>
              <a:tr h="1408286">
                <a:tc>
                  <a:txBody>
                    <a:bodyPr/>
                    <a:lstStyle/>
                    <a:p>
                      <a:r>
                        <a:rPr lang="en-US" sz="1800" b="0" kern="1200" dirty="0" smtClean="0">
                          <a:solidFill>
                            <a:schemeClr val="dk1"/>
                          </a:solidFill>
                          <a:effectLst/>
                          <a:latin typeface="+mn-lt"/>
                          <a:ea typeface="+mn-ea"/>
                          <a:cs typeface="+mn-cs"/>
                        </a:rPr>
                        <a:t>Voice-Based Intelligent Personal Assistant Using Artificial Intelligence</a:t>
                      </a:r>
                      <a:endParaRPr lang="en-IN" sz="1800" b="0" kern="1200" dirty="0" smtClean="0">
                        <a:solidFill>
                          <a:schemeClr val="dk1"/>
                        </a:solidFill>
                        <a:effectLst/>
                        <a:latin typeface="+mn-lt"/>
                        <a:ea typeface="+mn-ea"/>
                        <a:cs typeface="+mn-cs"/>
                      </a:endParaRPr>
                    </a:p>
                    <a:p>
                      <a:r>
                        <a:rPr lang="en-IN" sz="1800" b="0" kern="1200" dirty="0" smtClean="0">
                          <a:solidFill>
                            <a:schemeClr val="dk1"/>
                          </a:solidFill>
                          <a:effectLst/>
                          <a:latin typeface="+mn-lt"/>
                          <a:ea typeface="+mn-ea"/>
                          <a:cs typeface="+mn-cs"/>
                        </a:rPr>
                        <a:t>P. </a:t>
                      </a:r>
                      <a:r>
                        <a:rPr lang="en-IN" sz="1800" b="0" kern="1200" dirty="0" err="1" smtClean="0">
                          <a:solidFill>
                            <a:schemeClr val="dk1"/>
                          </a:solidFill>
                          <a:effectLst/>
                          <a:latin typeface="+mn-lt"/>
                          <a:ea typeface="+mn-ea"/>
                          <a:cs typeface="+mn-cs"/>
                        </a:rPr>
                        <a:t>Rajasekhar</a:t>
                      </a:r>
                      <a:r>
                        <a:rPr lang="en-IN" sz="1800" b="0" kern="1200" dirty="0" smtClean="0">
                          <a:solidFill>
                            <a:schemeClr val="dk1"/>
                          </a:solidFill>
                          <a:effectLst/>
                          <a:latin typeface="+mn-lt"/>
                          <a:ea typeface="+mn-ea"/>
                          <a:cs typeface="+mn-cs"/>
                        </a:rPr>
                        <a:t>,</a:t>
                      </a:r>
                      <a:r>
                        <a:rPr lang="en-IN" sz="1800" b="0" kern="1200" baseline="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P. </a:t>
                      </a:r>
                      <a:r>
                        <a:rPr lang="en-IN" sz="1800" b="0" kern="1200" dirty="0" err="1" smtClean="0">
                          <a:solidFill>
                            <a:schemeClr val="dk1"/>
                          </a:solidFill>
                          <a:effectLst/>
                          <a:latin typeface="+mn-lt"/>
                          <a:ea typeface="+mn-ea"/>
                          <a:cs typeface="+mn-cs"/>
                        </a:rPr>
                        <a:t>Kalyani</a:t>
                      </a:r>
                      <a:endParaRPr lang="en-US" b="0" dirty="0"/>
                    </a:p>
                  </a:txBody>
                  <a:tcPr/>
                </a:tc>
                <a:tc>
                  <a:txBody>
                    <a:bodyPr/>
                    <a:lstStyle/>
                    <a:p>
                      <a:pPr algn="l"/>
                      <a:r>
                        <a:rPr lang="en-US" sz="1800" b="1" dirty="0" smtClean="0"/>
                        <a:t>CLI-based scripts </a:t>
                      </a:r>
                      <a:r>
                        <a:rPr lang="en-US" sz="1800" dirty="0" smtClean="0"/>
                        <a:t>to create a lightweight voice assistant by integrating system commands and simple scripting.</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t>Easy setup, no internet dependency</a:t>
                      </a:r>
                      <a:endParaRPr lang="en-US" dirty="0"/>
                    </a:p>
                  </a:txBody>
                  <a:tcPr/>
                </a:tc>
                <a:tc>
                  <a:txBody>
                    <a:bodyPr/>
                    <a:lstStyle/>
                    <a:p>
                      <a:pPr algn="l"/>
                      <a:r>
                        <a:rPr lang="en-US" sz="2000" dirty="0" smtClean="0"/>
                        <a:t>Limited functionality and no NLP capabilities.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724830"/>
                  </a:ext>
                </a:extLst>
              </a:tr>
              <a:tr h="1144233">
                <a:tc>
                  <a:txBody>
                    <a:bodyPr/>
                    <a:lstStyle/>
                    <a:p>
                      <a:pPr algn="l"/>
                      <a:r>
                        <a:rPr lang="en-US" sz="1800" b="0" kern="1200" dirty="0" smtClean="0">
                          <a:solidFill>
                            <a:schemeClr val="dk1"/>
                          </a:solidFill>
                          <a:effectLst/>
                          <a:latin typeface="+mn-lt"/>
                          <a:ea typeface="+mn-ea"/>
                          <a:cs typeface="+mn-cs"/>
                        </a:rPr>
                        <a:t>Customizable Voice Assistant for Task Automation</a:t>
                      </a:r>
                    </a:p>
                    <a:p>
                      <a:pPr algn="l"/>
                      <a:r>
                        <a:rPr lang="en-IN" sz="1800" b="0" kern="1200" dirty="0" smtClean="0">
                          <a:solidFill>
                            <a:schemeClr val="dk1"/>
                          </a:solidFill>
                          <a:effectLst/>
                          <a:latin typeface="+mn-lt"/>
                          <a:ea typeface="+mn-ea"/>
                          <a:cs typeface="+mn-cs"/>
                        </a:rPr>
                        <a:t>R. Prasad,</a:t>
                      </a:r>
                      <a:r>
                        <a:rPr lang="en-IN" sz="1800" b="0" kern="1200" baseline="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S. Nair</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b="1" dirty="0" smtClean="0"/>
                        <a:t>Cloud Services </a:t>
                      </a:r>
                      <a:r>
                        <a:rPr lang="en-US" dirty="0" smtClean="0"/>
                        <a:t>use APIs for speech-to-text and NLP, processing audio on external servers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t>High accuracy, scalable, easy to integrate</a:t>
                      </a:r>
                      <a:endParaRPr lang="en-US" dirty="0"/>
                    </a:p>
                  </a:txBody>
                  <a:tcPr/>
                </a:tc>
                <a:tc>
                  <a:txBody>
                    <a:bodyPr/>
                    <a:lstStyle/>
                    <a:p>
                      <a:pPr algn="l"/>
                      <a:r>
                        <a:rPr lang="en-US" sz="2000" dirty="0" smtClean="0"/>
                        <a:t>Internet required, cost, privacy concerns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0361405"/>
                  </a:ext>
                </a:extLst>
              </a:tr>
              <a:tr h="1408286">
                <a:tc>
                  <a:txBody>
                    <a:bodyPr/>
                    <a:lstStyle/>
                    <a:p>
                      <a:pPr algn="l"/>
                      <a:r>
                        <a:rPr lang="en-US" sz="1800" b="0" kern="1200" dirty="0" smtClean="0">
                          <a:solidFill>
                            <a:schemeClr val="dk1"/>
                          </a:solidFill>
                          <a:effectLst/>
                          <a:latin typeface="+mn-lt"/>
                          <a:ea typeface="+mn-ea"/>
                          <a:cs typeface="+mn-cs"/>
                        </a:rPr>
                        <a:t>A Review on AI-Powered Virtual Assistants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M. Krishnan,</a:t>
                      </a:r>
                      <a:r>
                        <a:rPr lang="en-US" sz="1800" b="0" kern="1200" baseline="0" dirty="0" smtClean="0">
                          <a:solidFill>
                            <a:schemeClr val="dk1"/>
                          </a:solidFill>
                          <a:effectLst/>
                          <a:latin typeface="+mn-lt"/>
                          <a:ea typeface="+mn-ea"/>
                          <a:cs typeface="+mn-cs"/>
                        </a:rPr>
                        <a:t> </a:t>
                      </a:r>
                      <a:r>
                        <a:rPr lang="en-US" sz="1800" b="0" kern="1200" dirty="0" smtClean="0">
                          <a:solidFill>
                            <a:schemeClr val="dk1"/>
                          </a:solidFill>
                          <a:effectLst/>
                          <a:latin typeface="+mn-lt"/>
                          <a:ea typeface="+mn-ea"/>
                          <a:cs typeface="+mn-cs"/>
                        </a:rPr>
                        <a:t>A. Gupta</a:t>
                      </a:r>
                      <a:endParaRPr lang="en-IN" sz="1800" b="0" kern="1200" dirty="0" smtClean="0">
                        <a:solidFill>
                          <a:schemeClr val="dk1"/>
                        </a:solidFill>
                        <a:effectLst/>
                        <a:latin typeface="+mn-lt"/>
                        <a:ea typeface="+mn-ea"/>
                        <a:cs typeface="+mn-cs"/>
                      </a:endParaRPr>
                    </a:p>
                  </a:txBody>
                  <a:tcPr/>
                </a:tc>
                <a:tc>
                  <a:txBody>
                    <a:bodyPr/>
                    <a:lstStyle/>
                    <a:p>
                      <a:pPr algn="l"/>
                      <a:r>
                        <a:rPr lang="en-US" sz="1800" b="1" dirty="0" smtClean="0"/>
                        <a:t>Prebuilt Frameworks </a:t>
                      </a:r>
                      <a:r>
                        <a:rPr lang="en-US" sz="1800" dirty="0" smtClean="0"/>
                        <a:t>like Mycroft AI and Rasa provide ready-made modules for quick voice assistant development.</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smtClean="0"/>
                        <a:t>Faster development, open-source flexibility</a:t>
                      </a:r>
                      <a:endParaRPr lang="en-US" dirty="0"/>
                    </a:p>
                  </a:txBody>
                  <a:tcPr/>
                </a:tc>
                <a:tc>
                  <a:txBody>
                    <a:bodyPr/>
                    <a:lstStyle/>
                    <a:p>
                      <a:pPr algn="l"/>
                      <a:r>
                        <a:rPr lang="en-IN" sz="2000" dirty="0" smtClean="0"/>
                        <a:t>Learning curve, framework limitations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881711"/>
                  </a:ext>
                </a:extLst>
              </a:tr>
              <a:tr h="1290736">
                <a:tc>
                  <a:txBody>
                    <a:bodyPr/>
                    <a:lstStyle/>
                    <a:p>
                      <a:r>
                        <a:rPr lang="en-IN" sz="1800" b="0" kern="1200" dirty="0" smtClean="0">
                          <a:solidFill>
                            <a:schemeClr val="dk1"/>
                          </a:solidFill>
                          <a:effectLst/>
                          <a:latin typeface="+mn-lt"/>
                          <a:ea typeface="+mn-ea"/>
                          <a:cs typeface="+mn-cs"/>
                        </a:rPr>
                        <a:t>Speech Recognition and Command Processing for Personal Assistants</a:t>
                      </a:r>
                    </a:p>
                    <a:p>
                      <a:r>
                        <a:rPr lang="en-IN" sz="1800" b="0" kern="1200" dirty="0" smtClean="0">
                          <a:solidFill>
                            <a:schemeClr val="dk1"/>
                          </a:solidFill>
                          <a:effectLst/>
                          <a:latin typeface="+mn-lt"/>
                          <a:ea typeface="+mn-ea"/>
                          <a:cs typeface="+mn-cs"/>
                        </a:rPr>
                        <a:t>T. </a:t>
                      </a:r>
                      <a:r>
                        <a:rPr lang="en-IN" sz="1800" b="0" kern="1200" dirty="0" err="1" smtClean="0">
                          <a:solidFill>
                            <a:schemeClr val="dk1"/>
                          </a:solidFill>
                          <a:effectLst/>
                          <a:latin typeface="+mn-lt"/>
                          <a:ea typeface="+mn-ea"/>
                          <a:cs typeface="+mn-cs"/>
                        </a:rPr>
                        <a:t>Deshmukh</a:t>
                      </a:r>
                      <a:r>
                        <a:rPr lang="en-IN" sz="1800" b="0" kern="1200" dirty="0" smtClean="0">
                          <a:solidFill>
                            <a:schemeClr val="dk1"/>
                          </a:solidFill>
                          <a:effectLst/>
                          <a:latin typeface="+mn-lt"/>
                          <a:ea typeface="+mn-ea"/>
                          <a:cs typeface="+mn-cs"/>
                        </a:rPr>
                        <a:t>, K. Ramesh</a:t>
                      </a:r>
                      <a:endParaRPr lang="en-IN" sz="1800" b="0" kern="1200" dirty="0">
                        <a:solidFill>
                          <a:schemeClr val="dk1"/>
                        </a:solidFill>
                        <a:effectLst/>
                        <a:latin typeface="+mn-lt"/>
                        <a:ea typeface="+mn-ea"/>
                        <a:cs typeface="+mn-cs"/>
                      </a:endParaRPr>
                    </a:p>
                  </a:txBody>
                  <a:tcPr/>
                </a:tc>
                <a:tc>
                  <a:txBody>
                    <a:bodyPr/>
                    <a:lstStyle/>
                    <a:p>
                      <a:pPr algn="l"/>
                      <a:r>
                        <a:rPr lang="en-US" sz="1800" b="1" dirty="0" smtClean="0"/>
                        <a:t>Machine Learning Models </a:t>
                      </a:r>
                      <a:r>
                        <a:rPr lang="en-US" sz="1800" dirty="0" smtClean="0"/>
                        <a:t>use custom models for speech, NLP, and text-to-speech.</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smtClean="0"/>
                        <a:t>Highly customizable, cutting-edge performance</a:t>
                      </a:r>
                      <a:endParaRPr lang="en-US" b="0" dirty="0"/>
                    </a:p>
                  </a:txBody>
                  <a:tcPr/>
                </a:tc>
                <a:tc>
                  <a:txBody>
                    <a:bodyPr/>
                    <a:lstStyle/>
                    <a:p>
                      <a:pPr algn="l"/>
                      <a:r>
                        <a:rPr lang="en-IN" sz="2000" dirty="0" smtClean="0"/>
                        <a:t>Requires expertise, resource-intensive</a:t>
                      </a:r>
                      <a:endParaRPr lang="en-IN"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027274"/>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pic>
        <p:nvPicPr>
          <p:cNvPr id="4" name="Content Placeholder 2">
            <a:extLst>
              <a:ext uri="{FF2B5EF4-FFF2-40B4-BE49-F238E27FC236}">
                <a16:creationId xmlns:a16="http://schemas.microsoft.com/office/drawing/2014/main" id="{5A80B91D-D9DC-6B07-C55D-987CE35CB1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95115" y="1049198"/>
            <a:ext cx="4601769" cy="5351901"/>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946" y="739041"/>
            <a:ext cx="8780162" cy="5982434"/>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938213" y="2093119"/>
            <a:ext cx="5157787" cy="3684588"/>
          </a:xfrm>
        </p:spPr>
        <p:txBody>
          <a:bodyPr>
            <a:normAutofit/>
          </a:bodyPr>
          <a:lstStyle/>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rPr>
              <a:t>Processor – Intel i3 or Higher.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effectLst>
                  <a:outerShdw blurRad="38100" dist="38100" dir="2700000" algn="tl">
                    <a:srgbClr val="000000">
                      <a:alpha val="43137"/>
                    </a:srgbClr>
                  </a:outerShdw>
                </a:effectLst>
              </a:rPr>
              <a:t>RAM – 4GB or Higher. </a:t>
            </a:r>
            <a:endParaRPr lang="en-IN" dirty="0" smtClean="0">
              <a:effectLst>
                <a:outerShdw blurRad="38100" dist="38100" dir="2700000" algn="tl">
                  <a:srgbClr val="000000">
                    <a:alpha val="43137"/>
                  </a:srgbClr>
                </a:outerShdw>
              </a:effectLst>
            </a:endParaRP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 </a:t>
            </a: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150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GB</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Microphone </a:t>
            </a:r>
            <a:endPar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Speakers or Headphones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Java </a:t>
            </a: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Script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543578"/>
            <a:ext cx="10515600" cy="4995334"/>
          </a:xfrm>
        </p:spPr>
        <p:txBody>
          <a:bodyPr/>
          <a:lstStyle/>
          <a:p>
            <a:pPr>
              <a:buClr>
                <a:srgbClr val="FF0000"/>
              </a:buClr>
            </a:pPr>
            <a:r>
              <a:rPr lang="en-GB" b="1" dirty="0">
                <a:latin typeface="Calibri" panose="020F0502020204030204" pitchFamily="34" charset="0"/>
                <a:ea typeface="Calibri" panose="020F0502020204030204" pitchFamily="34" charset="0"/>
                <a:cs typeface="Calibri" panose="020F0502020204030204" pitchFamily="34" charset="0"/>
              </a:rPr>
              <a:t> </a:t>
            </a:r>
            <a:r>
              <a:rPr lang="en-GB" sz="2800" b="1" dirty="0">
                <a:latin typeface="Calibri" panose="020F0502020204030204" pitchFamily="34" charset="0"/>
                <a:ea typeface="Calibri" panose="020F0502020204030204" pitchFamily="34" charset="0"/>
                <a:cs typeface="Calibri" panose="020F0502020204030204" pitchFamily="34" charset="0"/>
              </a:rPr>
              <a:t>Data Collection and Preprocessing</a:t>
            </a:r>
          </a:p>
          <a:p>
            <a:pPr>
              <a:buClr>
                <a:srgbClr val="FF0000"/>
              </a:buClr>
            </a:pPr>
            <a:endParaRPr lang="en-GB" sz="2800" b="1" dirty="0">
              <a:latin typeface="Calibri" panose="020F0502020204030204" pitchFamily="34" charset="0"/>
              <a:ea typeface="Calibri" panose="020F0502020204030204" pitchFamily="34" charset="0"/>
              <a:cs typeface="Calibri" panose="020F0502020204030204" pitchFamily="34" charset="0"/>
            </a:endParaRPr>
          </a:p>
          <a:p>
            <a:pPr>
              <a:buClr>
                <a:srgbClr val="FF0000"/>
              </a:buClr>
            </a:pPr>
            <a:r>
              <a:rPr lang="en-GB" sz="2800" b="1" dirty="0">
                <a:latin typeface="Calibri" panose="020F0502020204030204" pitchFamily="34" charset="0"/>
                <a:ea typeface="Calibri" panose="020F0502020204030204" pitchFamily="34" charset="0"/>
                <a:cs typeface="Calibri" panose="020F0502020204030204" pitchFamily="34" charset="0"/>
              </a:rPr>
              <a:t>Model Development</a:t>
            </a:r>
          </a:p>
          <a:p>
            <a:pPr>
              <a:buClr>
                <a:srgbClr val="FF0000"/>
              </a:buClr>
            </a:pPr>
            <a:endParaRPr lang="en-GB" sz="2800" b="1" dirty="0">
              <a:latin typeface="Calibri" panose="020F0502020204030204" pitchFamily="34" charset="0"/>
              <a:ea typeface="Calibri" panose="020F0502020204030204" pitchFamily="34" charset="0"/>
              <a:cs typeface="Calibri" panose="020F0502020204030204" pitchFamily="34" charset="0"/>
            </a:endParaRPr>
          </a:p>
          <a:p>
            <a:pPr>
              <a:buClr>
                <a:srgbClr val="FF0000"/>
              </a:buClr>
            </a:pPr>
            <a:r>
              <a:rPr lang="en-GB" b="1" dirty="0">
                <a:latin typeface="Calibri" panose="020F0502020204030204" pitchFamily="34" charset="0"/>
                <a:ea typeface="Calibri" panose="020F0502020204030204" pitchFamily="34" charset="0"/>
                <a:cs typeface="Calibri" panose="020F0502020204030204" pitchFamily="34" charset="0"/>
              </a:rPr>
              <a:t> </a:t>
            </a:r>
            <a:r>
              <a:rPr lang="en-GB" sz="2800" b="1" dirty="0">
                <a:latin typeface="Calibri" panose="020F0502020204030204" pitchFamily="34" charset="0"/>
                <a:ea typeface="Calibri" panose="020F0502020204030204" pitchFamily="34" charset="0"/>
                <a:cs typeface="Calibri" panose="020F0502020204030204" pitchFamily="34" charset="0"/>
              </a:rPr>
              <a:t>User Interface</a:t>
            </a:r>
          </a:p>
          <a:p>
            <a:pPr>
              <a:buClr>
                <a:srgbClr val="FF0000"/>
              </a:buClr>
            </a:pPr>
            <a:endParaRPr lang="en-GB" sz="2800" b="1" dirty="0">
              <a:latin typeface="Calibri" panose="020F0502020204030204" pitchFamily="34" charset="0"/>
              <a:ea typeface="Calibri" panose="020F0502020204030204" pitchFamily="34" charset="0"/>
              <a:cs typeface="Calibri" panose="020F0502020204030204" pitchFamily="34" charset="0"/>
            </a:endParaRPr>
          </a:p>
          <a:p>
            <a:pPr>
              <a:buClr>
                <a:srgbClr val="FF0000"/>
              </a:buClr>
            </a:pPr>
            <a:r>
              <a:rPr lang="en-GB" sz="2800" b="1" dirty="0">
                <a:latin typeface="Calibri" panose="020F0502020204030204" pitchFamily="34" charset="0"/>
                <a:ea typeface="Calibri" panose="020F0502020204030204" pitchFamily="34" charset="0"/>
                <a:cs typeface="Calibri" panose="020F0502020204030204" pitchFamily="34" charset="0"/>
              </a:rPr>
              <a:t>Ethical Considerations</a:t>
            </a:r>
          </a:p>
          <a:p>
            <a:pPr marL="0" indent="0">
              <a:buClr>
                <a:srgbClr val="FF0000"/>
              </a:buClr>
              <a:buNone/>
            </a:pPr>
            <a:endParaRPr lang="en-GB" b="1" dirty="0">
              <a:latin typeface="Calibri" panose="020F0502020204030204" pitchFamily="34" charset="0"/>
              <a:ea typeface="Calibri" panose="020F0502020204030204" pitchFamily="34" charset="0"/>
              <a:cs typeface="Calibri" panose="020F0502020204030204" pitchFamily="34" charset="0"/>
            </a:endParaRPr>
          </a:p>
          <a:p>
            <a:pPr>
              <a:buClr>
                <a:srgbClr val="FF0000"/>
              </a:buClr>
            </a:pPr>
            <a:r>
              <a:rPr lang="en-GB" sz="2800" b="1" dirty="0">
                <a:latin typeface="Calibri" panose="020F0502020204030204" pitchFamily="34" charset="0"/>
                <a:ea typeface="Calibri" panose="020F0502020204030204" pitchFamily="34" charset="0"/>
                <a:cs typeface="Calibri" panose="020F0502020204030204" pitchFamily="34" charset="0"/>
              </a:rPr>
              <a:t>Deployment and Sustainability</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1094</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Calibri Light</vt:lpstr>
      <vt:lpstr>Times New Roman</vt:lpstr>
      <vt:lpstr>ui-sans-serif</vt:lpstr>
      <vt:lpstr>Office Theme</vt:lpstr>
      <vt:lpstr>PowerPoint Presentation</vt:lpstr>
      <vt:lpstr>PowerPoint Presentation</vt:lpstr>
      <vt:lpstr>OBJECTIVE</vt:lpstr>
      <vt:lpstr>ABSTRACT</vt:lpstr>
      <vt:lpstr>PowerPoint Presentation</vt:lpstr>
      <vt:lpstr>PowerPoint Presentation</vt:lpstr>
      <vt:lpstr>PowerPoint Presentation</vt:lpstr>
      <vt:lpstr>SOFTWARE AND HARDWARE REQUIREMENTS </vt:lpstr>
      <vt:lpstr>MODULES </vt:lpstr>
      <vt:lpstr>Data Collection and Preprocessing</vt:lpstr>
      <vt:lpstr>Model Development</vt:lpstr>
      <vt:lpstr>User Interface</vt:lpstr>
      <vt:lpstr>Ethical Considerations </vt:lpstr>
      <vt:lpstr>Deployment and Sustainability</vt:lpstr>
      <vt:lpstr>RESULTS AND DISCUSSION</vt:lpstr>
      <vt:lpstr>Implementation of Modules</vt:lpstr>
      <vt:lpstr>Implementation of Modules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dc:creator>
  <cp:lastModifiedBy>Lenovo</cp:lastModifiedBy>
  <cp:revision>20</cp:revision>
  <dcterms:modified xsi:type="dcterms:W3CDTF">2024-12-05T06:05:24Z</dcterms:modified>
</cp:coreProperties>
</file>