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62" r:id="rId7"/>
    <p:sldId id="290" r:id="rId8"/>
    <p:sldId id="263" r:id="rId9"/>
    <p:sldId id="264" r:id="rId10"/>
    <p:sldId id="288" r:id="rId11"/>
    <p:sldId id="289" r:id="rId12"/>
    <p:sldId id="286" r:id="rId13"/>
    <p:sldId id="287" r:id="rId14"/>
    <p:sldId id="267" r:id="rId15"/>
    <p:sldId id="268" r:id="rId16"/>
    <p:sldId id="269" r:id="rId17"/>
    <p:sldId id="291"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577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04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0960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335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23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3106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013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8669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6542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002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123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1/3/2022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38300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2590800"/>
            <a:ext cx="6172200" cy="1371600"/>
          </a:xfrm>
        </p:spPr>
        <p:txBody>
          <a:bodyPr>
            <a:noAutofit/>
          </a:bodyPr>
          <a:lstStyle/>
          <a:p>
            <a:r>
              <a:rPr lang="en-US" sz="4000" dirty="0"/>
              <a:t>Digital Search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1000" y="533400"/>
            <a:ext cx="8290410" cy="6172200"/>
          </a:xfrm>
          <a:prstGeom prst="rect">
            <a:avLst/>
          </a:prstGeom>
        </p:spPr>
      </p:pic>
      <p:sp>
        <p:nvSpPr>
          <p:cNvPr id="5" name="TextBox 4"/>
          <p:cNvSpPr txBox="1"/>
          <p:nvPr/>
        </p:nvSpPr>
        <p:spPr>
          <a:xfrm>
            <a:off x="381000" y="0"/>
            <a:ext cx="6096000" cy="400110"/>
          </a:xfrm>
          <a:prstGeom prst="rect">
            <a:avLst/>
          </a:prstGeom>
          <a:noFill/>
        </p:spPr>
        <p:txBody>
          <a:bodyPr wrap="square" rtlCol="0">
            <a:spAutoFit/>
          </a:bodyPr>
          <a:lstStyle/>
          <a:p>
            <a:r>
              <a:rPr lang="en-US" sz="2000" b="1" dirty="0"/>
              <a:t>Algorithm for searching an element in a DST</a:t>
            </a:r>
          </a:p>
        </p:txBody>
      </p:sp>
    </p:spTree>
    <p:extLst>
      <p:ext uri="{BB962C8B-B14F-4D97-AF65-F5344CB8AC3E}">
        <p14:creationId xmlns:p14="http://schemas.microsoft.com/office/powerpoint/2010/main" val="3600570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1000" y="457200"/>
            <a:ext cx="8382000" cy="5638800"/>
          </a:xfrm>
          <a:prstGeom prst="rect">
            <a:avLst/>
          </a:prstGeom>
        </p:spPr>
      </p:pic>
    </p:spTree>
    <p:extLst>
      <p:ext uri="{BB962C8B-B14F-4D97-AF65-F5344CB8AC3E}">
        <p14:creationId xmlns:p14="http://schemas.microsoft.com/office/powerpoint/2010/main" val="3434207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28600"/>
            <a:ext cx="7886700" cy="5948363"/>
          </a:xfrm>
        </p:spPr>
        <p:txBody>
          <a:bodyPr/>
          <a:lstStyle/>
          <a:p>
            <a:pPr marL="0" indent="0">
              <a:buNone/>
            </a:pPr>
            <a:r>
              <a:rPr lang="en-US" dirty="0"/>
              <a:t>Example: Consider the DST shown. Search for the element 1010 in the tree. </a:t>
            </a:r>
          </a:p>
        </p:txBody>
      </p:sp>
      <p:pic>
        <p:nvPicPr>
          <p:cNvPr id="4" name="Picture 3"/>
          <p:cNvPicPr>
            <a:picLocks noChangeAspect="1"/>
          </p:cNvPicPr>
          <p:nvPr/>
        </p:nvPicPr>
        <p:blipFill>
          <a:blip r:embed="rId2"/>
          <a:stretch>
            <a:fillRect/>
          </a:stretch>
        </p:blipFill>
        <p:spPr>
          <a:xfrm>
            <a:off x="885375" y="1208249"/>
            <a:ext cx="7373250" cy="4441501"/>
          </a:xfrm>
          <a:prstGeom prst="rect">
            <a:avLst/>
          </a:prstGeom>
        </p:spPr>
      </p:pic>
    </p:spTree>
    <p:extLst>
      <p:ext uri="{BB962C8B-B14F-4D97-AF65-F5344CB8AC3E}">
        <p14:creationId xmlns:p14="http://schemas.microsoft.com/office/powerpoint/2010/main" val="3853261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5948363"/>
          </a:xfrm>
        </p:spPr>
        <p:txBody>
          <a:bodyPr>
            <a:normAutofit fontScale="85000" lnSpcReduction="20000"/>
          </a:bodyPr>
          <a:lstStyle/>
          <a:p>
            <a:endParaRPr lang="en-US" dirty="0"/>
          </a:p>
          <a:p>
            <a:r>
              <a:rPr lang="en-US" b="1" i="1" dirty="0"/>
              <a:t>Solution:  </a:t>
            </a:r>
            <a:r>
              <a:rPr lang="en-US" dirty="0"/>
              <a:t>Let the tree pointer t point to root node of Fig. 7.10 and the search key is 1010. The step-by-step process for searching the element is given below. </a:t>
            </a:r>
          </a:p>
          <a:p>
            <a:r>
              <a:rPr lang="en-US" b="1" i="1" dirty="0"/>
              <a:t>Step 1: </a:t>
            </a:r>
            <a:r>
              <a:rPr lang="en-US" dirty="0"/>
              <a:t>Check if t = = NULL </a:t>
            </a:r>
          </a:p>
          <a:p>
            <a:pPr marL="0" indent="0">
              <a:buNone/>
            </a:pPr>
            <a:r>
              <a:rPr lang="en-US" dirty="0"/>
              <a:t>	As t ! = NULL, </a:t>
            </a:r>
            <a:r>
              <a:rPr lang="en-US" dirty="0" err="1"/>
              <a:t>goto</a:t>
            </a:r>
            <a:r>
              <a:rPr lang="en-US" dirty="0"/>
              <a:t> Step 2 </a:t>
            </a:r>
          </a:p>
          <a:p>
            <a:r>
              <a:rPr lang="en-US" b="1" i="1" dirty="0"/>
              <a:t>Step 2: </a:t>
            </a:r>
            <a:r>
              <a:rPr lang="en-US" dirty="0"/>
              <a:t>Check if t -&gt; value = = Key </a:t>
            </a:r>
          </a:p>
          <a:p>
            <a:pPr marL="0" indent="0">
              <a:buNone/>
            </a:pPr>
            <a:r>
              <a:rPr lang="en-US" dirty="0"/>
              <a:t>	As t-&gt;value of 0111 != key value of 1010, </a:t>
            </a:r>
            <a:r>
              <a:rPr lang="en-US" dirty="0" err="1"/>
              <a:t>goto</a:t>
            </a:r>
            <a:r>
              <a:rPr lang="en-US" dirty="0"/>
              <a:t> Step 3 </a:t>
            </a:r>
          </a:p>
          <a:p>
            <a:r>
              <a:rPr lang="en-US" b="1" i="1" dirty="0"/>
              <a:t>Step 3: </a:t>
            </a:r>
            <a:r>
              <a:rPr lang="en-US" dirty="0"/>
              <a:t>Consider two variables </a:t>
            </a:r>
            <a:r>
              <a:rPr lang="en-US" dirty="0" err="1"/>
              <a:t>i</a:t>
            </a:r>
            <a:r>
              <a:rPr lang="en-US" dirty="0"/>
              <a:t> and temp; where, </a:t>
            </a:r>
            <a:r>
              <a:rPr lang="en-US" dirty="0" err="1"/>
              <a:t>i</a:t>
            </a:r>
            <a:r>
              <a:rPr lang="en-US" dirty="0"/>
              <a:t> is an integer variable and temp is a temporary tree pointer. </a:t>
            </a:r>
          </a:p>
          <a:p>
            <a:pPr marL="0" indent="0">
              <a:buNone/>
            </a:pPr>
            <a:r>
              <a:rPr lang="en-US" dirty="0"/>
              <a:t>	Let </a:t>
            </a:r>
            <a:r>
              <a:rPr lang="en-US" dirty="0" err="1"/>
              <a:t>i</a:t>
            </a:r>
            <a:r>
              <a:rPr lang="en-US" dirty="0"/>
              <a:t> = 1 and temp = t </a:t>
            </a:r>
          </a:p>
          <a:p>
            <a:r>
              <a:rPr lang="en-US" b="1" i="1" dirty="0"/>
              <a:t>Step 4: </a:t>
            </a:r>
            <a:endParaRPr lang="en-US" dirty="0"/>
          </a:p>
          <a:p>
            <a:r>
              <a:rPr lang="en-US" i="1" dirty="0"/>
              <a:t>Iteration 1: </a:t>
            </a:r>
            <a:r>
              <a:rPr lang="en-US" dirty="0"/>
              <a:t>Check if key[1] = =0. As the key value is 1010, key[1] !=0. In the “else” part check if temp-&gt;right! = NULL. Execute temp= temp-&gt;right. Therefore, temp is now pointing to 1001. As temp-&gt;value != key, </a:t>
            </a:r>
            <a:r>
              <a:rPr lang="en-US" dirty="0" err="1"/>
              <a:t>goto</a:t>
            </a:r>
            <a:r>
              <a:rPr lang="en-US" dirty="0"/>
              <a:t> else part and execute </a:t>
            </a:r>
            <a:r>
              <a:rPr lang="en-US" dirty="0" err="1"/>
              <a:t>i</a:t>
            </a:r>
            <a:r>
              <a:rPr lang="en-US" dirty="0"/>
              <a:t>++. Now, </a:t>
            </a:r>
            <a:r>
              <a:rPr lang="en-US" dirty="0" err="1"/>
              <a:t>i</a:t>
            </a:r>
            <a:r>
              <a:rPr lang="en-US" dirty="0"/>
              <a:t> = 2. </a:t>
            </a:r>
          </a:p>
          <a:p>
            <a:pPr marL="0" indent="0">
              <a:buNone/>
            </a:pPr>
            <a:r>
              <a:rPr lang="en-US" dirty="0"/>
              <a:t>	Repeat Step 4 </a:t>
            </a:r>
          </a:p>
          <a:p>
            <a:r>
              <a:rPr lang="en-US" i="1" dirty="0"/>
              <a:t>Iteration 2: </a:t>
            </a:r>
            <a:r>
              <a:rPr lang="en-US" dirty="0"/>
              <a:t>Check if key[2] = =0. As the key value is 1010, key[2] = =0. In the “if” part, check if temp-&gt; left != NULL. Execute temp = temp -&gt;left. Therefore, temp is now pointing to 1011. As temp-&gt;value != key, </a:t>
            </a:r>
            <a:r>
              <a:rPr lang="en-US" dirty="0" err="1"/>
              <a:t>goto</a:t>
            </a:r>
            <a:r>
              <a:rPr lang="en-US" dirty="0"/>
              <a:t> else part and execute </a:t>
            </a:r>
            <a:r>
              <a:rPr lang="en-US" dirty="0" err="1"/>
              <a:t>i</a:t>
            </a:r>
            <a:r>
              <a:rPr lang="en-US" dirty="0"/>
              <a:t>++. Now, </a:t>
            </a:r>
            <a:r>
              <a:rPr lang="en-US" dirty="0" err="1"/>
              <a:t>i</a:t>
            </a:r>
            <a:r>
              <a:rPr lang="en-US" dirty="0"/>
              <a:t> = 3. </a:t>
            </a:r>
          </a:p>
          <a:p>
            <a:pPr marL="0" indent="0">
              <a:buNone/>
            </a:pPr>
            <a:r>
              <a:rPr lang="en-US" dirty="0"/>
              <a:t>	Repeat Step 4 </a:t>
            </a:r>
          </a:p>
          <a:p>
            <a:r>
              <a:rPr lang="en-US" i="1" dirty="0"/>
              <a:t>Iteration 3: </a:t>
            </a:r>
            <a:r>
              <a:rPr lang="en-US" dirty="0"/>
              <a:t>Check if key[3] = =0. As the key value is 1010, key[3] = =1. In the “else” part check if temp-&gt; right != NULL. Execute temp = temp -&gt;right. Therefore, temp is now pointing to 1010. As temp-&gt;value = = key, write “Element Found” and Exit.</a:t>
            </a:r>
          </a:p>
        </p:txBody>
      </p:sp>
    </p:spTree>
    <p:extLst>
      <p:ext uri="{BB962C8B-B14F-4D97-AF65-F5344CB8AC3E}">
        <p14:creationId xmlns:p14="http://schemas.microsoft.com/office/powerpoint/2010/main" val="309630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Deletion</a:t>
            </a:r>
            <a:endParaRPr lang="en-US" dirty="0"/>
          </a:p>
        </p:txBody>
      </p:sp>
      <p:sp>
        <p:nvSpPr>
          <p:cNvPr id="3" name="Content Placeholder 2"/>
          <p:cNvSpPr>
            <a:spLocks noGrp="1"/>
          </p:cNvSpPr>
          <p:nvPr>
            <p:ph idx="1"/>
          </p:nvPr>
        </p:nvSpPr>
        <p:spPr>
          <a:xfrm>
            <a:off x="457200" y="1371600"/>
            <a:ext cx="8058150" cy="4805363"/>
          </a:xfrm>
        </p:spPr>
        <p:txBody>
          <a:bodyPr/>
          <a:lstStyle/>
          <a:p>
            <a:pPr>
              <a:buNone/>
            </a:pPr>
            <a:r>
              <a:rPr lang="en-US" dirty="0"/>
              <a:t> Deleting an element  from DST replaces the node with any leaf node in either of the nodes subtrees. Therefore deletion can be processed as two cases.</a:t>
            </a:r>
          </a:p>
          <a:p>
            <a:pPr>
              <a:buNone/>
            </a:pPr>
            <a:endParaRPr lang="en-US" dirty="0"/>
          </a:p>
          <a:p>
            <a:r>
              <a:rPr lang="en-US" dirty="0"/>
              <a:t>Case 1: The element to be deleted is a Leaf node.</a:t>
            </a:r>
          </a:p>
          <a:p>
            <a:endParaRPr lang="en-US" dirty="0"/>
          </a:p>
          <a:p>
            <a:r>
              <a:rPr lang="en-US" dirty="0"/>
              <a:t>Case 2: The element to be deleted has one or two children.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95963"/>
          </a:xfrm>
        </p:spPr>
        <p:txBody>
          <a:bodyPr/>
          <a:lstStyle/>
          <a:p>
            <a:r>
              <a:rPr lang="en-US" b="1" dirty="0"/>
              <a:t>Case 1: </a:t>
            </a:r>
          </a:p>
          <a:p>
            <a:pPr>
              <a:buNone/>
            </a:pPr>
            <a:r>
              <a:rPr lang="en-US" dirty="0"/>
              <a:t>   As the element to be removed is the leaf node, it can be deleted by just removing the link from its parent. The same process is followed even though the leaf node is either a left node or a right node. </a:t>
            </a:r>
          </a:p>
          <a:p>
            <a:pPr>
              <a:buNone/>
            </a:pPr>
            <a:r>
              <a:rPr lang="en-US" dirty="0"/>
              <a:t>Example: Consider the DST  shown and delete 1011</a:t>
            </a:r>
          </a:p>
          <a:p>
            <a:endParaRPr lang="en-US" dirty="0"/>
          </a:p>
        </p:txBody>
      </p:sp>
      <p:pic>
        <p:nvPicPr>
          <p:cNvPr id="4" name="Object 2"/>
          <p:cNvPicPr>
            <a:picLocks noChangeArrowheads="1"/>
          </p:cNvPicPr>
          <p:nvPr/>
        </p:nvPicPr>
        <p:blipFill>
          <a:blip r:embed="rId2" cstate="print"/>
          <a:srcRect t="-482" b="-482"/>
          <a:stretch>
            <a:fillRect/>
          </a:stretch>
        </p:blipFill>
        <p:spPr bwMode="auto">
          <a:xfrm>
            <a:off x="381001" y="2362200"/>
            <a:ext cx="3021106"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194" name="Object 3"/>
          <p:cNvPicPr>
            <a:picLocks noChangeArrowheads="1"/>
          </p:cNvPicPr>
          <p:nvPr/>
        </p:nvPicPr>
        <p:blipFill>
          <a:blip r:embed="rId3" cstate="print"/>
          <a:srcRect t="-436" b="-436"/>
          <a:stretch>
            <a:fillRect/>
          </a:stretch>
        </p:blipFill>
        <p:spPr bwMode="auto">
          <a:xfrm>
            <a:off x="4724400" y="4267200"/>
            <a:ext cx="3810000" cy="243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p:cNvCxnSpPr/>
          <p:nvPr/>
        </p:nvCxnSpPr>
        <p:spPr>
          <a:xfrm flipV="1">
            <a:off x="4495800" y="3581400"/>
            <a:ext cx="1905000" cy="53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19600" y="2819400"/>
            <a:ext cx="1981200" cy="923330"/>
          </a:xfrm>
          <a:prstGeom prst="rect">
            <a:avLst/>
          </a:prstGeom>
          <a:noFill/>
        </p:spPr>
        <p:txBody>
          <a:bodyPr wrap="square" rtlCol="0">
            <a:spAutoFit/>
          </a:bodyPr>
          <a:lstStyle/>
          <a:p>
            <a:pPr algn="ctr"/>
            <a:r>
              <a:rPr lang="en-US" dirty="0"/>
              <a:t>After deleting 1011 from the           DST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324600"/>
          </a:xfrm>
        </p:spPr>
        <p:txBody>
          <a:bodyPr>
            <a:normAutofit lnSpcReduction="10000"/>
          </a:bodyPr>
          <a:lstStyle/>
          <a:p>
            <a:r>
              <a:rPr lang="en-US" b="1" dirty="0"/>
              <a:t>Case 2:</a:t>
            </a:r>
          </a:p>
          <a:p>
            <a:pPr>
              <a:buNone/>
            </a:pPr>
            <a:r>
              <a:rPr lang="en-US" dirty="0"/>
              <a:t>   </a:t>
            </a:r>
            <a:r>
              <a:rPr lang="en-US" sz="2000" dirty="0"/>
              <a:t>When the node to be deleted contains one or two child nodes, then the deletion can be performed by replacing the deleted node with any leaf node in either of the subtrees.</a:t>
            </a:r>
          </a:p>
          <a:p>
            <a:pPr>
              <a:buNone/>
            </a:pPr>
            <a:r>
              <a:rPr lang="en-US" sz="2000" b="1" dirty="0"/>
              <a:t>Example : Consider the DST shown and delete 1001</a:t>
            </a:r>
          </a:p>
          <a:p>
            <a:pPr>
              <a:buNone/>
            </a:pPr>
            <a:r>
              <a:rPr lang="en-US" sz="2000" dirty="0"/>
              <a:t>Note: 1001 has one child</a:t>
            </a:r>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endParaRPr lang="en-US" sz="2000" dirty="0"/>
          </a:p>
          <a:p>
            <a:r>
              <a:rPr lang="en-US" sz="2000" dirty="0"/>
              <a:t>The element 1001 is in the node which has one right child. This node can be removed by just replacing the deleted node 1001 with the child node 1011 </a:t>
            </a:r>
          </a:p>
          <a:p>
            <a:pPr>
              <a:buNone/>
            </a:pPr>
            <a:endParaRPr lang="en-US" dirty="0"/>
          </a:p>
        </p:txBody>
      </p:sp>
      <p:pic>
        <p:nvPicPr>
          <p:cNvPr id="4" name="Object 2"/>
          <p:cNvPicPr>
            <a:picLocks noChangeArrowheads="1"/>
          </p:cNvPicPr>
          <p:nvPr/>
        </p:nvPicPr>
        <p:blipFill>
          <a:blip r:embed="rId2" cstate="print"/>
          <a:srcRect t="-482" b="-482"/>
          <a:stretch>
            <a:fillRect/>
          </a:stretch>
        </p:blipFill>
        <p:spPr bwMode="auto">
          <a:xfrm>
            <a:off x="457200" y="2514600"/>
            <a:ext cx="2828459"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Object 5"/>
          <p:cNvPicPr>
            <a:picLocks noChangeArrowheads="1"/>
          </p:cNvPicPr>
          <p:nvPr/>
        </p:nvPicPr>
        <p:blipFill>
          <a:blip r:embed="rId3" cstate="print"/>
          <a:srcRect t="-485" b="-485"/>
          <a:stretch>
            <a:fillRect/>
          </a:stretch>
        </p:blipFill>
        <p:spPr bwMode="auto">
          <a:xfrm>
            <a:off x="5562600" y="2601443"/>
            <a:ext cx="3276600" cy="25405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p:cNvCxnSpPr/>
          <p:nvPr/>
        </p:nvCxnSpPr>
        <p:spPr>
          <a:xfrm>
            <a:off x="3429000" y="38862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08131" y="3124200"/>
            <a:ext cx="2202069" cy="646331"/>
          </a:xfrm>
          <a:prstGeom prst="rect">
            <a:avLst/>
          </a:prstGeom>
          <a:noFill/>
        </p:spPr>
        <p:txBody>
          <a:bodyPr wrap="square" rtlCol="0">
            <a:spAutoFit/>
          </a:bodyPr>
          <a:lstStyle/>
          <a:p>
            <a:pPr algn="ctr"/>
            <a:r>
              <a:rPr lang="en-US" dirty="0"/>
              <a:t>After deleting 1001 from the           DST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8"/>
          <p:cNvPicPr>
            <a:picLocks noChangeArrowheads="1"/>
          </p:cNvPicPr>
          <p:nvPr/>
        </p:nvPicPr>
        <p:blipFill>
          <a:blip r:embed="rId2" cstate="print"/>
          <a:srcRect b="-244"/>
          <a:stretch>
            <a:fillRect/>
          </a:stretch>
        </p:blipFill>
        <p:spPr bwMode="auto">
          <a:xfrm>
            <a:off x="457200" y="838200"/>
            <a:ext cx="3516312" cy="31168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Object 9"/>
          <p:cNvPicPr>
            <a:picLocks noChangeArrowheads="1"/>
          </p:cNvPicPr>
          <p:nvPr/>
        </p:nvPicPr>
        <p:blipFill>
          <a:blip r:embed="rId3" cstate="print"/>
          <a:srcRect b="-296"/>
          <a:stretch>
            <a:fillRect/>
          </a:stretch>
        </p:blipFill>
        <p:spPr bwMode="auto">
          <a:xfrm>
            <a:off x="4800600" y="2971800"/>
            <a:ext cx="3886200"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p:cNvCxnSpPr/>
          <p:nvPr/>
        </p:nvCxnSpPr>
        <p:spPr>
          <a:xfrm>
            <a:off x="5334000" y="23622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95800" y="1905000"/>
            <a:ext cx="4038600" cy="369332"/>
          </a:xfrm>
          <a:prstGeom prst="rect">
            <a:avLst/>
          </a:prstGeom>
          <a:noFill/>
        </p:spPr>
        <p:txBody>
          <a:bodyPr wrap="square" rtlCol="0">
            <a:spAutoFit/>
          </a:bodyPr>
          <a:lstStyle/>
          <a:p>
            <a:pPr algn="ctr"/>
            <a:r>
              <a:rPr lang="en-US" dirty="0"/>
              <a:t>After deleting 1001 from the DST</a:t>
            </a:r>
          </a:p>
        </p:txBody>
      </p:sp>
      <p:sp>
        <p:nvSpPr>
          <p:cNvPr id="8" name="TextBox 7"/>
          <p:cNvSpPr txBox="1"/>
          <p:nvPr/>
        </p:nvSpPr>
        <p:spPr>
          <a:xfrm>
            <a:off x="304800" y="152400"/>
            <a:ext cx="8382000" cy="923330"/>
          </a:xfrm>
          <a:prstGeom prst="rect">
            <a:avLst/>
          </a:prstGeom>
          <a:noFill/>
        </p:spPr>
        <p:txBody>
          <a:bodyPr wrap="square" rtlCol="0">
            <a:spAutoFit/>
          </a:bodyPr>
          <a:lstStyle/>
          <a:p>
            <a:pPr>
              <a:buNone/>
            </a:pPr>
            <a:r>
              <a:rPr lang="en-US" b="1" dirty="0"/>
              <a:t>Example : Consider the DST shown and delete 1001</a:t>
            </a:r>
          </a:p>
          <a:p>
            <a:pPr>
              <a:buNone/>
            </a:pPr>
            <a:r>
              <a:rPr lang="en-US" dirty="0"/>
              <a:t>Note: 1001 has two children</a:t>
            </a:r>
          </a:p>
          <a:p>
            <a:endParaRPr lang="en-US" dirty="0"/>
          </a:p>
        </p:txBody>
      </p:sp>
      <p:sp>
        <p:nvSpPr>
          <p:cNvPr id="9" name="TextBox 8"/>
          <p:cNvSpPr txBox="1"/>
          <p:nvPr/>
        </p:nvSpPr>
        <p:spPr>
          <a:xfrm>
            <a:off x="152400" y="4267200"/>
            <a:ext cx="4343400" cy="1754326"/>
          </a:xfrm>
          <a:prstGeom prst="rect">
            <a:avLst/>
          </a:prstGeom>
          <a:noFill/>
        </p:spPr>
        <p:txBody>
          <a:bodyPr wrap="square" rtlCol="0">
            <a:spAutoFit/>
          </a:bodyPr>
          <a:lstStyle/>
          <a:p>
            <a:r>
              <a:rPr lang="en-US" dirty="0"/>
              <a:t>The element 1001  can be replaced with any leaf node from its sub-trees. From the Fig., it can be observed that 1001 can be replaced with either 1010 or 1110. Selecting 1010 to replace, the DST after deleting the element 1001 is shown.</a:t>
            </a:r>
          </a:p>
        </p:txBody>
      </p:sp>
    </p:spTree>
    <p:extLst>
      <p:ext uri="{BB962C8B-B14F-4D97-AF65-F5344CB8AC3E}">
        <p14:creationId xmlns:p14="http://schemas.microsoft.com/office/powerpoint/2010/main" val="1079673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7543800" cy="6473952"/>
          </a:xfrm>
        </p:spPr>
        <p:txBody>
          <a:bodyPr>
            <a:normAutofit fontScale="77500" lnSpcReduction="20000"/>
          </a:bodyPr>
          <a:lstStyle/>
          <a:p>
            <a:pPr>
              <a:buNone/>
            </a:pPr>
            <a:r>
              <a:rPr lang="en-US" b="1" dirty="0"/>
              <a:t>Algorithm for Deletion</a:t>
            </a:r>
            <a:endParaRPr lang="en-US" dirty="0"/>
          </a:p>
          <a:p>
            <a:pPr>
              <a:buNone/>
            </a:pPr>
            <a:r>
              <a:rPr lang="en-US" dirty="0" err="1"/>
              <a:t>delete_dst</a:t>
            </a:r>
            <a:r>
              <a:rPr lang="en-US" dirty="0"/>
              <a:t>(tree  *t, key)</a:t>
            </a:r>
          </a:p>
          <a:p>
            <a:pPr fontAlgn="base">
              <a:buNone/>
            </a:pPr>
            <a:r>
              <a:rPr lang="en-US" dirty="0"/>
              <a:t>Step 1: IF t = = Null</a:t>
            </a:r>
          </a:p>
          <a:p>
            <a:pPr>
              <a:buNone/>
            </a:pPr>
            <a:r>
              <a:rPr lang="en-US" dirty="0"/>
              <a:t>		Write “Tree is NULL, deletion not possible”</a:t>
            </a:r>
          </a:p>
          <a:p>
            <a:pPr>
              <a:buNone/>
            </a:pPr>
            <a:r>
              <a:rPr lang="en-US" dirty="0"/>
              <a:t>	[END OF IF]</a:t>
            </a:r>
          </a:p>
          <a:p>
            <a:pPr>
              <a:buNone/>
            </a:pPr>
            <a:r>
              <a:rPr lang="en-US" dirty="0"/>
              <a:t>	Go to Step 4</a:t>
            </a:r>
          </a:p>
          <a:p>
            <a:pPr>
              <a:buNone/>
            </a:pPr>
            <a:r>
              <a:rPr lang="en-US" dirty="0"/>
              <a:t>Step 2: Use the “</a:t>
            </a:r>
            <a:r>
              <a:rPr lang="en-US" dirty="0" err="1"/>
              <a:t>dst_search</a:t>
            </a:r>
            <a:r>
              <a:rPr lang="en-US" dirty="0"/>
              <a:t>(t, key)” algorithm and find the position of the node to</a:t>
            </a:r>
          </a:p>
          <a:p>
            <a:pPr>
              <a:buNone/>
            </a:pPr>
            <a:r>
              <a:rPr lang="en-US" dirty="0"/>
              <a:t> be deleted. Let the node to be deleted is represented as “temp” and its parent is </a:t>
            </a:r>
          </a:p>
          <a:p>
            <a:pPr>
              <a:buNone/>
            </a:pPr>
            <a:r>
              <a:rPr lang="en-US" dirty="0"/>
              <a:t>represented as “previous”.</a:t>
            </a:r>
          </a:p>
          <a:p>
            <a:pPr>
              <a:buNone/>
            </a:pPr>
            <a:r>
              <a:rPr lang="en-US" dirty="0"/>
              <a:t>Step 3:  IF temp -&gt;left = = NULL &amp;&amp; temp -&gt;right = = NULL</a:t>
            </a:r>
          </a:p>
          <a:p>
            <a:pPr>
              <a:buNone/>
            </a:pPr>
            <a:r>
              <a:rPr lang="en-US" dirty="0"/>
              <a:t>	 	     IF previous -&gt; left = = temp</a:t>
            </a:r>
          </a:p>
          <a:p>
            <a:pPr>
              <a:buNone/>
            </a:pPr>
            <a:r>
              <a:rPr lang="en-US" dirty="0"/>
              <a:t>                               SET previous -&gt;left = NULL</a:t>
            </a:r>
          </a:p>
          <a:p>
            <a:pPr>
              <a:buNone/>
            </a:pPr>
            <a:r>
              <a:rPr lang="en-US" dirty="0"/>
              <a:t>                               FREE temp</a:t>
            </a:r>
          </a:p>
          <a:p>
            <a:pPr>
              <a:buNone/>
            </a:pPr>
            <a:r>
              <a:rPr lang="en-US" dirty="0"/>
              <a:t>		      ELSE</a:t>
            </a:r>
          </a:p>
          <a:p>
            <a:pPr>
              <a:buNone/>
            </a:pPr>
            <a:r>
              <a:rPr lang="en-US" dirty="0"/>
              <a:t>			SET previous -&gt;right = NULL</a:t>
            </a:r>
          </a:p>
          <a:p>
            <a:pPr>
              <a:buNone/>
            </a:pPr>
            <a:r>
              <a:rPr lang="en-US" dirty="0"/>
              <a:t>                              FREE temp</a:t>
            </a:r>
          </a:p>
          <a:p>
            <a:pPr>
              <a:buNone/>
            </a:pPr>
            <a:r>
              <a:rPr lang="en-US" dirty="0"/>
              <a:t>		      [END of IF]</a:t>
            </a:r>
          </a:p>
          <a:p>
            <a:pPr>
              <a:buNone/>
            </a:pPr>
            <a:r>
              <a:rPr lang="en-US" dirty="0"/>
              <a:t>	           ELSE IF temp-&gt;left ! = NULL</a:t>
            </a:r>
          </a:p>
          <a:p>
            <a:pPr>
              <a:buNone/>
            </a:pPr>
            <a:r>
              <a:rPr lang="en-US" dirty="0"/>
              <a:t>		      Replace temp-&gt;value with any leaf node value of left sub tree</a:t>
            </a:r>
          </a:p>
          <a:p>
            <a:pPr>
              <a:buNone/>
            </a:pPr>
            <a:r>
              <a:rPr lang="en-US" dirty="0"/>
              <a:t>	           ELSE</a:t>
            </a:r>
          </a:p>
          <a:p>
            <a:pPr>
              <a:buNone/>
            </a:pPr>
            <a:r>
              <a:rPr lang="en-US" dirty="0"/>
              <a:t>		      Replace temp-&gt;value with any leaf node value of right sub tree</a:t>
            </a:r>
          </a:p>
          <a:p>
            <a:pPr>
              <a:buNone/>
            </a:pPr>
            <a:r>
              <a:rPr lang="en-US"/>
              <a:t>	           [</a:t>
            </a:r>
            <a:r>
              <a:rPr lang="en-US" dirty="0"/>
              <a:t>END of IF]</a:t>
            </a:r>
          </a:p>
          <a:p>
            <a:pPr>
              <a:buNone/>
            </a:pPr>
            <a:r>
              <a:rPr lang="en-US" dirty="0"/>
              <a:t>Step 4: EXIT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normAutofit fontScale="90000"/>
          </a:bodyPr>
          <a:lstStyle/>
          <a:p>
            <a:r>
              <a:rPr lang="en-US" b="1" dirty="0"/>
              <a:t>INTRODUCTION</a:t>
            </a:r>
            <a:endParaRPr lang="en-US" dirty="0"/>
          </a:p>
        </p:txBody>
      </p:sp>
      <p:sp>
        <p:nvSpPr>
          <p:cNvPr id="3" name="Content Placeholder 2"/>
          <p:cNvSpPr>
            <a:spLocks noGrp="1"/>
          </p:cNvSpPr>
          <p:nvPr>
            <p:ph idx="1"/>
          </p:nvPr>
        </p:nvSpPr>
        <p:spPr>
          <a:xfrm>
            <a:off x="457200" y="990600"/>
            <a:ext cx="7848600" cy="3352800"/>
          </a:xfrm>
        </p:spPr>
        <p:txBody>
          <a:bodyPr>
            <a:normAutofit fontScale="92500" lnSpcReduction="10000"/>
          </a:bodyPr>
          <a:lstStyle/>
          <a:p>
            <a:pPr algn="just"/>
            <a:r>
              <a:rPr lang="en-US" dirty="0"/>
              <a:t>A Digital Search Tree (DST) is a binary tree, where each node contains one unique element.</a:t>
            </a:r>
          </a:p>
          <a:p>
            <a:pPr algn="just"/>
            <a:r>
              <a:rPr lang="en-US" dirty="0"/>
              <a:t>The element assigned to node is in binary representation. </a:t>
            </a:r>
          </a:p>
          <a:p>
            <a:pPr algn="just"/>
            <a:r>
              <a:rPr lang="en-US" dirty="0"/>
              <a:t>The bits in the binary representation of a key are numbered from left to right. </a:t>
            </a:r>
          </a:p>
          <a:p>
            <a:pPr algn="just"/>
            <a:r>
              <a:rPr lang="en-US" dirty="0"/>
              <a:t>For example in the binary representation 1000, bit one is 1, and bits two, three and four are 0.</a:t>
            </a:r>
          </a:p>
          <a:p>
            <a:pPr algn="just"/>
            <a:r>
              <a:rPr lang="en-US" dirty="0"/>
              <a:t> All the keys in the left sub tree of a node at level </a:t>
            </a:r>
            <a:r>
              <a:rPr lang="en-US" dirty="0" err="1"/>
              <a:t>i</a:t>
            </a:r>
            <a:r>
              <a:rPr lang="en-US" dirty="0"/>
              <a:t> have bit </a:t>
            </a:r>
            <a:r>
              <a:rPr lang="en-US" dirty="0" err="1"/>
              <a:t>i</a:t>
            </a:r>
            <a:r>
              <a:rPr lang="en-US" dirty="0"/>
              <a:t> equal to zero whereas the nodes in the right sub tree at this level have bit </a:t>
            </a:r>
            <a:r>
              <a:rPr lang="en-US" dirty="0" err="1"/>
              <a:t>i</a:t>
            </a:r>
            <a:r>
              <a:rPr lang="en-US" dirty="0"/>
              <a:t> = 1.</a:t>
            </a:r>
          </a:p>
          <a:p>
            <a:pPr algn="just"/>
            <a:r>
              <a:rPr lang="en-US" dirty="0"/>
              <a:t>The nodes in the left sub tree of the tree starts with bit 0 and the nodes in the right sub tree starts with bit 1.</a:t>
            </a:r>
          </a:p>
          <a:p>
            <a:endParaRPr lang="en-US" dirty="0"/>
          </a:p>
        </p:txBody>
      </p:sp>
      <p:pic>
        <p:nvPicPr>
          <p:cNvPr id="4" name="Object 1"/>
          <p:cNvPicPr>
            <a:picLocks noChangeArrowheads="1"/>
          </p:cNvPicPr>
          <p:nvPr/>
        </p:nvPicPr>
        <p:blipFill>
          <a:blip r:embed="rId2" cstate="print"/>
          <a:srcRect l="-2414" r="-2254" b="-211"/>
          <a:stretch>
            <a:fillRect/>
          </a:stretch>
        </p:blipFill>
        <p:spPr bwMode="auto">
          <a:xfrm>
            <a:off x="2438400" y="4343400"/>
            <a:ext cx="3810000" cy="218757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Operations on Digital Search Trees</a:t>
            </a:r>
            <a:br>
              <a:rPr lang="en-US" dirty="0"/>
            </a:br>
            <a:endParaRPr lang="en-US" dirty="0"/>
          </a:p>
        </p:txBody>
      </p:sp>
      <p:sp>
        <p:nvSpPr>
          <p:cNvPr id="3" name="Content Placeholder 2"/>
          <p:cNvSpPr>
            <a:spLocks noGrp="1"/>
          </p:cNvSpPr>
          <p:nvPr>
            <p:ph idx="1"/>
          </p:nvPr>
        </p:nvSpPr>
        <p:spPr/>
        <p:txBody>
          <a:bodyPr/>
          <a:lstStyle/>
          <a:p>
            <a:pPr>
              <a:buNone/>
            </a:pPr>
            <a:r>
              <a:rPr lang="en-US" dirty="0"/>
              <a:t>   Similar to the Binary Search Tree (BST) operations, the Digital Search Tree also has three operations which could be performed on it.</a:t>
            </a:r>
          </a:p>
          <a:p>
            <a:pPr>
              <a:buNone/>
            </a:pPr>
            <a:endParaRPr lang="en-US" dirty="0"/>
          </a:p>
          <a:p>
            <a:pPr lvl="0"/>
            <a:r>
              <a:rPr lang="en-US" dirty="0"/>
              <a:t>Insertion</a:t>
            </a:r>
          </a:p>
          <a:p>
            <a:pPr lvl="0"/>
            <a:r>
              <a:rPr lang="en-US" dirty="0"/>
              <a:t>Searching</a:t>
            </a:r>
          </a:p>
          <a:p>
            <a:pPr lvl="0"/>
            <a:r>
              <a:rPr lang="en-US" dirty="0"/>
              <a:t>Deletion.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Insertion</a:t>
            </a:r>
            <a:endParaRPr lang="en-US" dirty="0"/>
          </a:p>
        </p:txBody>
      </p:sp>
      <p:sp>
        <p:nvSpPr>
          <p:cNvPr id="3" name="Content Placeholder 2"/>
          <p:cNvSpPr>
            <a:spLocks noGrp="1"/>
          </p:cNvSpPr>
          <p:nvPr>
            <p:ph idx="1"/>
          </p:nvPr>
        </p:nvSpPr>
        <p:spPr/>
        <p:txBody>
          <a:bodyPr>
            <a:normAutofit/>
          </a:bodyPr>
          <a:lstStyle/>
          <a:p>
            <a:r>
              <a:rPr lang="en-US" dirty="0"/>
              <a:t>For performing the operation of insertion, the first key inserted into the DST is considered as the root node.  </a:t>
            </a:r>
          </a:p>
          <a:p>
            <a:r>
              <a:rPr lang="en-US" dirty="0"/>
              <a:t>The consecutive keys to be inserted are compared with the root node.</a:t>
            </a:r>
          </a:p>
          <a:p>
            <a:r>
              <a:rPr lang="en-US" dirty="0"/>
              <a:t> If the first bit of the key is 0 (key starts with bit 0) then the key is inserted as a left child at Level 1 and if the key starts with bit ‘1’ then the key is inserted as a right child at Level 1.</a:t>
            </a:r>
          </a:p>
          <a:p>
            <a:r>
              <a:rPr lang="en-US" dirty="0"/>
              <a:t> If already a node exists at this level 1, the next bit is considered to decide the position of the key at next level. </a:t>
            </a:r>
          </a:p>
          <a:p>
            <a:r>
              <a:rPr lang="en-US" dirty="0"/>
              <a:t>The process is repeated until all the keys are inserted into the digital search tree.</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54037"/>
          </a:xfrm>
        </p:spPr>
        <p:txBody>
          <a:bodyPr/>
          <a:lstStyle/>
          <a:p>
            <a:r>
              <a:rPr lang="en-US" b="1" dirty="0"/>
              <a:t>Insertion</a:t>
            </a:r>
            <a:endParaRPr lang="en-US" dirty="0"/>
          </a:p>
        </p:txBody>
      </p:sp>
      <p:sp>
        <p:nvSpPr>
          <p:cNvPr id="3" name="Content Placeholder 2"/>
          <p:cNvSpPr>
            <a:spLocks noGrp="1"/>
          </p:cNvSpPr>
          <p:nvPr>
            <p:ph idx="1"/>
          </p:nvPr>
        </p:nvSpPr>
        <p:spPr>
          <a:xfrm>
            <a:off x="628650" y="990600"/>
            <a:ext cx="7886700" cy="5486400"/>
          </a:xfrm>
        </p:spPr>
        <p:txBody>
          <a:bodyPr/>
          <a:lstStyle/>
          <a:p>
            <a:r>
              <a:rPr lang="en-US" b="1" dirty="0"/>
              <a:t>Example : Construct a Digital Search Tree by inserting the keys in the given order </a:t>
            </a:r>
            <a:r>
              <a:rPr lang="en-US" dirty="0"/>
              <a:t>0111,1001,0101,0010,1011,1000,0110</a:t>
            </a:r>
          </a:p>
          <a:p>
            <a:r>
              <a:rPr lang="en-US" dirty="0"/>
              <a:t>Step 1: insert 0111          Step 2:insert 1001</a:t>
            </a:r>
          </a:p>
          <a:p>
            <a:endParaRPr lang="en-US" dirty="0"/>
          </a:p>
          <a:p>
            <a:endParaRPr lang="en-US" dirty="0"/>
          </a:p>
          <a:p>
            <a:endParaRPr lang="en-US" dirty="0"/>
          </a:p>
          <a:p>
            <a:endParaRPr lang="en-US" dirty="0"/>
          </a:p>
          <a:p>
            <a:r>
              <a:rPr lang="en-US" dirty="0"/>
              <a:t>Step 3: insert 0101          		Step 4: insert 0010</a:t>
            </a:r>
          </a:p>
          <a:p>
            <a:pPr>
              <a:buNone/>
            </a:pPr>
            <a:endParaRPr lang="en-US" dirty="0"/>
          </a:p>
          <a:p>
            <a:pPr>
              <a:buNone/>
            </a:pPr>
            <a:endParaRPr lang="en-US" dirty="0"/>
          </a:p>
        </p:txBody>
      </p:sp>
      <p:pic>
        <p:nvPicPr>
          <p:cNvPr id="5" name="Picture 3"/>
          <p:cNvPicPr>
            <a:picLocks noChangeAspect="1" noChangeArrowheads="1"/>
          </p:cNvPicPr>
          <p:nvPr/>
        </p:nvPicPr>
        <p:blipFill>
          <a:blip r:embed="rId2"/>
          <a:srcRect l="64542" t="37571" r="26693" b="54520"/>
          <a:stretch>
            <a:fillRect/>
          </a:stretch>
        </p:blipFill>
        <p:spPr bwMode="auto">
          <a:xfrm>
            <a:off x="1531620" y="2133600"/>
            <a:ext cx="1219200" cy="775855"/>
          </a:xfrm>
          <a:prstGeom prst="rect">
            <a:avLst/>
          </a:prstGeom>
          <a:noFill/>
          <a:ln w="9525">
            <a:noFill/>
            <a:miter lim="800000"/>
            <a:headEnd/>
            <a:tailEnd/>
          </a:ln>
          <a:effectLst/>
        </p:spPr>
      </p:pic>
      <p:pic>
        <p:nvPicPr>
          <p:cNvPr id="6" name="Picture 3"/>
          <p:cNvPicPr>
            <a:picLocks noChangeAspect="1" noChangeArrowheads="1"/>
          </p:cNvPicPr>
          <p:nvPr/>
        </p:nvPicPr>
        <p:blipFill>
          <a:blip r:embed="rId2"/>
          <a:srcRect l="24701" t="50000" r="55378" b="34181"/>
          <a:stretch>
            <a:fillRect/>
          </a:stretch>
        </p:blipFill>
        <p:spPr bwMode="auto">
          <a:xfrm>
            <a:off x="5625193" y="1600200"/>
            <a:ext cx="2756807" cy="1676400"/>
          </a:xfrm>
          <a:prstGeom prst="rect">
            <a:avLst/>
          </a:prstGeom>
          <a:noFill/>
          <a:ln w="9525">
            <a:noFill/>
            <a:miter lim="800000"/>
            <a:headEnd/>
            <a:tailEnd/>
          </a:ln>
          <a:effectLst/>
        </p:spPr>
      </p:pic>
      <p:pic>
        <p:nvPicPr>
          <p:cNvPr id="7" name="Picture 3"/>
          <p:cNvPicPr>
            <a:picLocks noChangeAspect="1" noChangeArrowheads="1"/>
          </p:cNvPicPr>
          <p:nvPr/>
        </p:nvPicPr>
        <p:blipFill>
          <a:blip r:embed="rId2"/>
          <a:srcRect l="50199" t="50000" r="28287" b="33051"/>
          <a:stretch>
            <a:fillRect/>
          </a:stretch>
        </p:blipFill>
        <p:spPr bwMode="auto">
          <a:xfrm>
            <a:off x="304800" y="4383461"/>
            <a:ext cx="3300413" cy="1833563"/>
          </a:xfrm>
          <a:prstGeom prst="rect">
            <a:avLst/>
          </a:prstGeom>
          <a:noFill/>
          <a:ln w="9525">
            <a:noFill/>
            <a:miter lim="800000"/>
            <a:headEnd/>
            <a:tailEnd/>
          </a:ln>
          <a:effectLst/>
        </p:spPr>
      </p:pic>
      <p:pic>
        <p:nvPicPr>
          <p:cNvPr id="2052" name="Object 4"/>
          <p:cNvPicPr>
            <a:picLocks noChangeArrowheads="1"/>
          </p:cNvPicPr>
          <p:nvPr/>
        </p:nvPicPr>
        <p:blipFill>
          <a:blip r:embed="rId3"/>
          <a:srcRect t="-447" b="-447"/>
          <a:stretch>
            <a:fillRect/>
          </a:stretch>
        </p:blipFill>
        <p:spPr bwMode="auto">
          <a:xfrm>
            <a:off x="4953000" y="4343400"/>
            <a:ext cx="3429000" cy="2133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05800" cy="5864352"/>
          </a:xfrm>
        </p:spPr>
        <p:txBody>
          <a:bodyPr/>
          <a:lstStyle/>
          <a:p>
            <a:r>
              <a:rPr lang="en-US" dirty="0"/>
              <a:t>Step 5: insert 1011          		Step 7:insert 0110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Step 6: insert 1000</a:t>
            </a:r>
          </a:p>
          <a:p>
            <a:pPr>
              <a:buNone/>
            </a:pPr>
            <a:endParaRPr lang="en-US" dirty="0"/>
          </a:p>
          <a:p>
            <a:pPr>
              <a:buNone/>
            </a:pPr>
            <a:endParaRPr lang="en-US" dirty="0"/>
          </a:p>
        </p:txBody>
      </p:sp>
      <p:pic>
        <p:nvPicPr>
          <p:cNvPr id="3076" name="Object 6"/>
          <p:cNvPicPr>
            <a:picLocks noChangeArrowheads="1"/>
          </p:cNvPicPr>
          <p:nvPr/>
        </p:nvPicPr>
        <p:blipFill>
          <a:blip r:embed="rId2"/>
          <a:srcRect t="-482" b="-482"/>
          <a:stretch>
            <a:fillRect/>
          </a:stretch>
        </p:blipFill>
        <p:spPr bwMode="auto">
          <a:xfrm>
            <a:off x="609600" y="990600"/>
            <a:ext cx="3276600" cy="243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8" name="Object 7"/>
          <p:cNvPicPr>
            <a:picLocks noChangeArrowheads="1"/>
          </p:cNvPicPr>
          <p:nvPr/>
        </p:nvPicPr>
        <p:blipFill>
          <a:blip r:embed="rId3"/>
          <a:srcRect t="-319" b="-319"/>
          <a:stretch>
            <a:fillRect/>
          </a:stretch>
        </p:blipFill>
        <p:spPr bwMode="auto">
          <a:xfrm>
            <a:off x="609600" y="4267200"/>
            <a:ext cx="3276600"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82" name="Object 8"/>
          <p:cNvPicPr>
            <a:picLocks noChangeArrowheads="1"/>
          </p:cNvPicPr>
          <p:nvPr/>
        </p:nvPicPr>
        <p:blipFill>
          <a:blip r:embed="rId4"/>
          <a:srcRect b="-230"/>
          <a:stretch>
            <a:fillRect/>
          </a:stretch>
        </p:blipFill>
        <p:spPr bwMode="auto">
          <a:xfrm>
            <a:off x="4953000" y="990600"/>
            <a:ext cx="3581400" cy="3962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396874"/>
          </a:xfrm>
        </p:spPr>
        <p:txBody>
          <a:bodyPr>
            <a:normAutofit fontScale="90000"/>
          </a:bodyPr>
          <a:lstStyle/>
          <a:p>
            <a:r>
              <a:rPr lang="en-US" dirty="0"/>
              <a:t>Algorithm for insertion in a DST</a:t>
            </a:r>
          </a:p>
        </p:txBody>
      </p:sp>
      <p:pic>
        <p:nvPicPr>
          <p:cNvPr id="4" name="Picture 3"/>
          <p:cNvPicPr>
            <a:picLocks noChangeAspect="1"/>
          </p:cNvPicPr>
          <p:nvPr/>
        </p:nvPicPr>
        <p:blipFill>
          <a:blip r:embed="rId2"/>
          <a:stretch>
            <a:fillRect/>
          </a:stretch>
        </p:blipFill>
        <p:spPr>
          <a:xfrm>
            <a:off x="461994" y="838200"/>
            <a:ext cx="8453406" cy="5410200"/>
          </a:xfrm>
          <a:prstGeom prst="rect">
            <a:avLst/>
          </a:prstGeom>
        </p:spPr>
      </p:pic>
    </p:spTree>
    <p:extLst>
      <p:ext uri="{BB962C8B-B14F-4D97-AF65-F5344CB8AC3E}">
        <p14:creationId xmlns:p14="http://schemas.microsoft.com/office/powerpoint/2010/main" val="1979831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685800" y="533400"/>
            <a:ext cx="7839792" cy="5638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754" y="365127"/>
            <a:ext cx="8154596" cy="549274"/>
          </a:xfrm>
        </p:spPr>
        <p:txBody>
          <a:bodyPr>
            <a:normAutofit fontScale="90000"/>
          </a:bodyPr>
          <a:lstStyle/>
          <a:p>
            <a:br>
              <a:rPr lang="en-US" sz="3200" b="1" dirty="0"/>
            </a:br>
            <a:r>
              <a:rPr lang="en-US" sz="3200" b="1" dirty="0"/>
              <a:t>Searching </a:t>
            </a:r>
            <a:br>
              <a:rPr lang="en-US" sz="3200" b="1" dirty="0"/>
            </a:br>
            <a:endParaRPr lang="en-US" sz="3200" b="1" dirty="0"/>
          </a:p>
        </p:txBody>
      </p:sp>
      <p:sp>
        <p:nvSpPr>
          <p:cNvPr id="3" name="Content Placeholder 2"/>
          <p:cNvSpPr>
            <a:spLocks noGrp="1"/>
          </p:cNvSpPr>
          <p:nvPr>
            <p:ph idx="1"/>
          </p:nvPr>
        </p:nvSpPr>
        <p:spPr>
          <a:xfrm>
            <a:off x="360754" y="914400"/>
            <a:ext cx="8402246" cy="5638799"/>
          </a:xfrm>
        </p:spPr>
        <p:txBody>
          <a:bodyPr>
            <a:noAutofit/>
          </a:bodyPr>
          <a:lstStyle/>
          <a:p>
            <a:r>
              <a:rPr lang="en-US" sz="2800" dirty="0">
                <a:latin typeface="+mj-lt"/>
              </a:rPr>
              <a:t>The process of searching for an element in a digital search tree is similar to insertion into a digital search tree.</a:t>
            </a:r>
          </a:p>
          <a:p>
            <a:r>
              <a:rPr lang="en-US" sz="2800" dirty="0">
                <a:latin typeface="+mj-lt"/>
              </a:rPr>
              <a:t> The process of searching for a key in a Digital Search Tree starts at the root node.</a:t>
            </a:r>
          </a:p>
          <a:p>
            <a:r>
              <a:rPr lang="en-US" sz="2800" dirty="0">
                <a:latin typeface="+mj-lt"/>
              </a:rPr>
              <a:t> If the key is same as the root node value, the search stops as the element is found in the tree.</a:t>
            </a:r>
          </a:p>
          <a:p>
            <a:r>
              <a:rPr lang="en-US" sz="2800" dirty="0">
                <a:latin typeface="+mj-lt"/>
              </a:rPr>
              <a:t> If it is not same, the first bit of the key is checked. </a:t>
            </a:r>
          </a:p>
          <a:p>
            <a:r>
              <a:rPr lang="en-US" sz="2800" dirty="0">
                <a:latin typeface="+mj-lt"/>
              </a:rPr>
              <a:t>If it is 0, the left child of the root is checked and if it is 1, the right child of the root is checked. </a:t>
            </a:r>
          </a:p>
          <a:p>
            <a:r>
              <a:rPr lang="en-US" sz="2800" dirty="0">
                <a:latin typeface="+mj-lt"/>
              </a:rPr>
              <a:t>The process continues till the leaf node is processed. </a:t>
            </a:r>
          </a:p>
          <a:p>
            <a:r>
              <a:rPr lang="en-US" sz="2800" dirty="0">
                <a:latin typeface="+mj-lt"/>
              </a:rPr>
              <a:t>Finally, the algorithm returns “Found” if the element is found or else returns “Not Found”.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1264</TotalTime>
  <Words>851</Words>
  <Application>Microsoft Office PowerPoint</Application>
  <PresentationFormat>On-screen Show (4:3)</PresentationFormat>
  <Paragraphs>116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INTRODUCTION</vt:lpstr>
      <vt:lpstr>Operations on Digital Search Trees </vt:lpstr>
      <vt:lpstr>Insertion</vt:lpstr>
      <vt:lpstr>Insertion</vt:lpstr>
      <vt:lpstr>PowerPoint Presentation</vt:lpstr>
      <vt:lpstr>Algorithm for insertion in a DST</vt:lpstr>
      <vt:lpstr>PowerPoint Presentation</vt:lpstr>
      <vt:lpstr> Searching  </vt:lpstr>
      <vt:lpstr>PowerPoint Presentation</vt:lpstr>
      <vt:lpstr>PowerPoint Presentation</vt:lpstr>
      <vt:lpstr>PowerPoint Presentation</vt:lpstr>
      <vt:lpstr>PowerPoint Presentation</vt:lpstr>
      <vt:lpstr>Deletion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Admin</dc:creator>
  <cp:lastModifiedBy>govindarajukynm@gmail.com</cp:lastModifiedBy>
  <cp:revision>120</cp:revision>
  <dcterms:created xsi:type="dcterms:W3CDTF">2006-08-16T00:00:00Z</dcterms:created>
  <dcterms:modified xsi:type="dcterms:W3CDTF">2022-01-03T06:29:04Z</dcterms:modified>
</cp:coreProperties>
</file>