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1" r:id="rId3"/>
    <p:sldId id="272" r:id="rId4"/>
    <p:sldId id="292" r:id="rId5"/>
    <p:sldId id="273" r:id="rId6"/>
    <p:sldId id="293" r:id="rId7"/>
    <p:sldId id="294" r:id="rId8"/>
    <p:sldId id="295" r:id="rId9"/>
    <p:sldId id="274" r:id="rId10"/>
    <p:sldId id="276" r:id="rId11"/>
    <p:sldId id="296" r:id="rId12"/>
    <p:sldId id="275" r:id="rId13"/>
    <p:sldId id="297" r:id="rId14"/>
    <p:sldId id="277" r:id="rId15"/>
    <p:sldId id="278" r:id="rId16"/>
    <p:sldId id="279" r:id="rId17"/>
    <p:sldId id="280" r:id="rId18"/>
    <p:sldId id="281" r:id="rId19"/>
    <p:sldId id="282" r:id="rId20"/>
    <p:sldId id="283" r:id="rId21"/>
    <p:sldId id="284" r:id="rId22"/>
    <p:sldId id="285" r:id="rId23"/>
    <p:sldId id="298" r:id="rId24"/>
    <p:sldId id="300" r:id="rId25"/>
    <p:sldId id="301" r:id="rId26"/>
    <p:sldId id="302" r:id="rId27"/>
    <p:sldId id="303" r:id="rId28"/>
    <p:sldId id="304" r:id="rId29"/>
    <p:sldId id="299" r:id="rId30"/>
    <p:sldId id="305" r:id="rId31"/>
    <p:sldId id="306" r:id="rId32"/>
    <p:sldId id="307" r:id="rId33"/>
    <p:sldId id="308"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577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048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0960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335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23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3106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013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8669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66542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002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123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1/8/2022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38300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81200"/>
            <a:ext cx="6172200" cy="609600"/>
          </a:xfrm>
        </p:spPr>
        <p:txBody>
          <a:bodyPr>
            <a:normAutofit fontScale="90000"/>
          </a:bodyPr>
          <a:lstStyle/>
          <a:p>
            <a:r>
              <a:rPr lang="en-US" dirty="0"/>
              <a:t>Chapter 6</a:t>
            </a:r>
          </a:p>
        </p:txBody>
      </p:sp>
      <p:sp>
        <p:nvSpPr>
          <p:cNvPr id="3" name="Subtitle 2"/>
          <p:cNvSpPr>
            <a:spLocks noGrp="1"/>
          </p:cNvSpPr>
          <p:nvPr>
            <p:ph type="subTitle" idx="1"/>
          </p:nvPr>
        </p:nvSpPr>
        <p:spPr>
          <a:xfrm>
            <a:off x="1600200" y="2590800"/>
            <a:ext cx="6172200" cy="1371600"/>
          </a:xfrm>
        </p:spPr>
        <p:txBody>
          <a:bodyPr>
            <a:noAutofit/>
          </a:bodyPr>
          <a:lstStyle/>
          <a:p>
            <a:r>
              <a:rPr lang="en-US" sz="4000" dirty="0"/>
              <a:t>Digital Search Structures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1674"/>
          </a:xfrm>
        </p:spPr>
        <p:txBody>
          <a:bodyPr/>
          <a:lstStyle/>
          <a:p>
            <a:r>
              <a:rPr lang="en-US" b="1" dirty="0"/>
              <a:t>Searching Patricia</a:t>
            </a:r>
            <a:endParaRPr lang="en-US" dirty="0"/>
          </a:p>
        </p:txBody>
      </p:sp>
      <p:sp>
        <p:nvSpPr>
          <p:cNvPr id="3" name="Content Placeholder 2"/>
          <p:cNvSpPr>
            <a:spLocks noGrp="1"/>
          </p:cNvSpPr>
          <p:nvPr>
            <p:ph idx="1"/>
          </p:nvPr>
        </p:nvSpPr>
        <p:spPr>
          <a:xfrm>
            <a:off x="628650" y="1295400"/>
            <a:ext cx="7886700" cy="4881563"/>
          </a:xfrm>
        </p:spPr>
        <p:txBody>
          <a:bodyPr>
            <a:normAutofit/>
          </a:bodyPr>
          <a:lstStyle/>
          <a:p>
            <a:pPr algn="just"/>
            <a:r>
              <a:rPr lang="en-US" dirty="0"/>
              <a:t>  To search for a key in Patricia, we start at the root and proceed down the tree, using the </a:t>
            </a:r>
            <a:r>
              <a:rPr lang="en-US" dirty="0" err="1"/>
              <a:t>BitNumber</a:t>
            </a:r>
            <a:r>
              <a:rPr lang="en-US" dirty="0"/>
              <a:t> in each node to tell us which bit to examine in the search key.  </a:t>
            </a:r>
          </a:p>
          <a:p>
            <a:pPr algn="just"/>
            <a:r>
              <a:rPr lang="en-US" dirty="0"/>
              <a:t>We proceed left if the bit is 0 and right if it is 1.</a:t>
            </a:r>
          </a:p>
          <a:p>
            <a:pPr algn="just"/>
            <a:r>
              <a:rPr lang="en-US" dirty="0"/>
              <a:t> The keys in the nodes are not examined at all on the way down the tree. </a:t>
            </a:r>
          </a:p>
          <a:p>
            <a:pPr algn="just"/>
            <a:r>
              <a:rPr lang="en-US" dirty="0"/>
              <a:t>Eventually, when an element pointer is encountered </a:t>
            </a:r>
            <a:r>
              <a:rPr lang="en-US" dirty="0" err="1"/>
              <a:t>i.e</a:t>
            </a:r>
            <a:r>
              <a:rPr lang="en-US" dirty="0"/>
              <a:t> pointer to node with a lesser </a:t>
            </a:r>
            <a:r>
              <a:rPr lang="en-US" dirty="0" err="1"/>
              <a:t>BitNumber</a:t>
            </a:r>
            <a:r>
              <a:rPr lang="en-US" dirty="0"/>
              <a:t>, the node value is checked with the search key. </a:t>
            </a:r>
          </a:p>
          <a:p>
            <a:pPr algn="just"/>
            <a:r>
              <a:rPr lang="en-US" dirty="0"/>
              <a:t>Thus, if the key at the node pointed to by this element pointer is equal to the search key, then the search is successful; otherwise, it is unsuccessful.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81000"/>
            <a:ext cx="7886700" cy="5795963"/>
          </a:xfrm>
        </p:spPr>
        <p:txBody>
          <a:bodyPr/>
          <a:lstStyle/>
          <a:p>
            <a:r>
              <a:rPr lang="en-US" dirty="0"/>
              <a:t>Example:  Search for 1001 in the Patricia</a:t>
            </a:r>
          </a:p>
          <a:p>
            <a:endParaRPr lang="en-US" dirty="0"/>
          </a:p>
          <a:p>
            <a:endParaRPr lang="en-US" dirty="0"/>
          </a:p>
        </p:txBody>
      </p:sp>
      <p:pic>
        <p:nvPicPr>
          <p:cNvPr id="4" name="Picture 3"/>
          <p:cNvPicPr>
            <a:picLocks noChangeAspect="1"/>
          </p:cNvPicPr>
          <p:nvPr/>
        </p:nvPicPr>
        <p:blipFill>
          <a:blip r:embed="rId2"/>
          <a:stretch>
            <a:fillRect/>
          </a:stretch>
        </p:blipFill>
        <p:spPr>
          <a:xfrm>
            <a:off x="1597275" y="1043279"/>
            <a:ext cx="5949450" cy="4771441"/>
          </a:xfrm>
          <a:prstGeom prst="rect">
            <a:avLst/>
          </a:prstGeom>
        </p:spPr>
      </p:pic>
    </p:spTree>
    <p:extLst>
      <p:ext uri="{BB962C8B-B14F-4D97-AF65-F5344CB8AC3E}">
        <p14:creationId xmlns:p14="http://schemas.microsoft.com/office/powerpoint/2010/main" val="95869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US" b="1" dirty="0"/>
              <a:t>Algorithm for Searching Patricia</a:t>
            </a:r>
            <a:endParaRPr lang="en-US" dirty="0"/>
          </a:p>
        </p:txBody>
      </p:sp>
      <p:sp>
        <p:nvSpPr>
          <p:cNvPr id="3" name="Content Placeholder 2"/>
          <p:cNvSpPr>
            <a:spLocks noGrp="1"/>
          </p:cNvSpPr>
          <p:nvPr>
            <p:ph idx="1"/>
          </p:nvPr>
        </p:nvSpPr>
        <p:spPr>
          <a:xfrm>
            <a:off x="304800" y="609600"/>
            <a:ext cx="7620000" cy="6248400"/>
          </a:xfrm>
        </p:spPr>
        <p:txBody>
          <a:bodyPr>
            <a:noAutofit/>
          </a:bodyPr>
          <a:lstStyle/>
          <a:p>
            <a:pPr>
              <a:buNone/>
            </a:pPr>
            <a:r>
              <a:rPr lang="en-US" sz="1100" b="1" dirty="0"/>
              <a:t>Patricia*  </a:t>
            </a:r>
            <a:r>
              <a:rPr lang="en-US" sz="1100" b="1" dirty="0" err="1"/>
              <a:t>patricia</a:t>
            </a:r>
            <a:r>
              <a:rPr lang="en-US" sz="1100" b="1" dirty="0"/>
              <a:t>_ search(Patricia *t, key)</a:t>
            </a:r>
          </a:p>
          <a:p>
            <a:pPr>
              <a:buNone/>
            </a:pPr>
            <a:r>
              <a:rPr lang="en-US" sz="1100" b="1" dirty="0"/>
              <a:t>// returns a pointer to node whose data is checked with key</a:t>
            </a:r>
          </a:p>
          <a:p>
            <a:pPr>
              <a:buNone/>
            </a:pPr>
            <a:r>
              <a:rPr lang="en-US" sz="1100" b="1" dirty="0"/>
              <a:t> Patricia p, y;</a:t>
            </a:r>
          </a:p>
          <a:p>
            <a:pPr>
              <a:buNone/>
            </a:pPr>
            <a:r>
              <a:rPr lang="en-US" sz="1100" b="1" dirty="0"/>
              <a:t>Step 1: IF t = = NULL</a:t>
            </a:r>
          </a:p>
          <a:p>
            <a:pPr>
              <a:buNone/>
            </a:pPr>
            <a:r>
              <a:rPr lang="en-US" sz="1100" b="1" dirty="0"/>
              <a:t>		Return t     // empty tree</a:t>
            </a:r>
          </a:p>
          <a:p>
            <a:pPr>
              <a:buNone/>
            </a:pPr>
            <a:r>
              <a:rPr lang="en-US" sz="1100" b="1" dirty="0"/>
              <a:t>[END of IF]</a:t>
            </a:r>
          </a:p>
          <a:p>
            <a:pPr>
              <a:buNone/>
            </a:pPr>
            <a:r>
              <a:rPr lang="en-US" sz="1100" b="1" dirty="0"/>
              <a:t>Step 2: SET y = t-&gt;</a:t>
            </a:r>
            <a:r>
              <a:rPr lang="en-US" sz="1100" b="1" dirty="0" err="1"/>
              <a:t>left_child</a:t>
            </a:r>
            <a:r>
              <a:rPr lang="en-US" sz="1100" b="1" dirty="0"/>
              <a:t>;	// move to left child</a:t>
            </a:r>
          </a:p>
          <a:p>
            <a:pPr>
              <a:buNone/>
            </a:pPr>
            <a:r>
              <a:rPr lang="en-US" sz="1100" b="1" dirty="0"/>
              <a:t>SET p = t;</a:t>
            </a:r>
          </a:p>
          <a:p>
            <a:pPr>
              <a:buNone/>
            </a:pPr>
            <a:r>
              <a:rPr lang="en-US" sz="1100" b="1" dirty="0"/>
              <a:t>Step 3:</a:t>
            </a:r>
          </a:p>
          <a:p>
            <a:pPr>
              <a:buNone/>
            </a:pPr>
            <a:r>
              <a:rPr lang="en-US" sz="1100" b="1" dirty="0"/>
              <a:t>WHILE y-&gt;</a:t>
            </a:r>
            <a:r>
              <a:rPr lang="en-US" sz="1100" b="1" dirty="0" err="1"/>
              <a:t>bit_number</a:t>
            </a:r>
            <a:r>
              <a:rPr lang="en-US" sz="1100" b="1" dirty="0"/>
              <a:t> &gt; p-&gt;</a:t>
            </a:r>
            <a:r>
              <a:rPr lang="en-US" sz="1100" b="1" dirty="0" err="1"/>
              <a:t>bit_number</a:t>
            </a:r>
            <a:endParaRPr lang="en-US" sz="1100" b="1" dirty="0"/>
          </a:p>
          <a:p>
            <a:pPr>
              <a:buNone/>
            </a:pPr>
            <a:r>
              <a:rPr lang="en-US" sz="1100" b="1" dirty="0"/>
              <a:t>do</a:t>
            </a:r>
          </a:p>
          <a:p>
            <a:pPr>
              <a:buNone/>
            </a:pPr>
            <a:r>
              <a:rPr lang="en-US" sz="1100" b="1" dirty="0"/>
              <a:t>		SET p = y;</a:t>
            </a:r>
          </a:p>
          <a:p>
            <a:pPr>
              <a:buNone/>
            </a:pPr>
            <a:r>
              <a:rPr lang="en-US" sz="1100" b="1" dirty="0"/>
              <a:t>		If key[y-&gt;</a:t>
            </a:r>
            <a:r>
              <a:rPr lang="en-US" sz="1100" b="1" dirty="0" err="1"/>
              <a:t>bit_number</a:t>
            </a:r>
            <a:r>
              <a:rPr lang="en-US" sz="1100" b="1" dirty="0"/>
              <a:t>]= =0</a:t>
            </a:r>
          </a:p>
          <a:p>
            <a:pPr>
              <a:buNone/>
            </a:pPr>
            <a:r>
              <a:rPr lang="en-US" sz="1100" b="1" dirty="0"/>
              <a:t>SET y = y-&gt;</a:t>
            </a:r>
            <a:r>
              <a:rPr lang="en-US" sz="1100" b="1" dirty="0" err="1"/>
              <a:t>left_child</a:t>
            </a:r>
            <a:r>
              <a:rPr lang="en-US" sz="1100" b="1" dirty="0"/>
              <a:t>;</a:t>
            </a:r>
          </a:p>
          <a:p>
            <a:pPr>
              <a:buNone/>
            </a:pPr>
            <a:r>
              <a:rPr lang="en-US" sz="1100" b="1" dirty="0"/>
              <a:t>ELSE</a:t>
            </a:r>
          </a:p>
          <a:p>
            <a:pPr>
              <a:buNone/>
            </a:pPr>
            <a:r>
              <a:rPr lang="en-US" sz="1100" b="1" dirty="0"/>
              <a:t>SET y = y-&gt;</a:t>
            </a:r>
            <a:r>
              <a:rPr lang="en-US" sz="1100" b="1" dirty="0" err="1"/>
              <a:t>right_child</a:t>
            </a:r>
            <a:r>
              <a:rPr lang="en-US" sz="1100" b="1" dirty="0"/>
              <a:t>;</a:t>
            </a:r>
          </a:p>
          <a:p>
            <a:pPr>
              <a:buNone/>
            </a:pPr>
            <a:r>
              <a:rPr lang="en-US" sz="1100" b="1" dirty="0"/>
              <a:t> [END of IF]</a:t>
            </a:r>
          </a:p>
          <a:p>
            <a:pPr>
              <a:buNone/>
            </a:pPr>
            <a:r>
              <a:rPr lang="en-US" sz="1100" b="1" dirty="0"/>
              <a:t>[END of  WHILE]</a:t>
            </a:r>
          </a:p>
          <a:p>
            <a:pPr>
              <a:buNone/>
            </a:pPr>
            <a:r>
              <a:rPr lang="en-US" sz="1100" b="1" dirty="0"/>
              <a:t>Step 4: IF  key =  = y -&gt;data</a:t>
            </a:r>
          </a:p>
          <a:p>
            <a:pPr>
              <a:buNone/>
            </a:pPr>
            <a:r>
              <a:rPr lang="en-US" sz="1100" b="1" dirty="0"/>
              <a:t>		Write “Element Found”</a:t>
            </a:r>
          </a:p>
          <a:p>
            <a:pPr>
              <a:buNone/>
            </a:pPr>
            <a:r>
              <a:rPr lang="en-US" sz="1100" b="1" dirty="0"/>
              <a:t>	ELSE</a:t>
            </a:r>
          </a:p>
          <a:p>
            <a:pPr>
              <a:buNone/>
            </a:pPr>
            <a:r>
              <a:rPr lang="en-US" sz="1100" b="1" dirty="0"/>
              <a:t>		Write “Element Not Found”</a:t>
            </a:r>
          </a:p>
          <a:p>
            <a:pPr>
              <a:buNone/>
            </a:pPr>
            <a:r>
              <a:rPr lang="en-US" sz="1100" b="1" dirty="0"/>
              <a:t> </a:t>
            </a:r>
          </a:p>
          <a:p>
            <a:pPr>
              <a:buNone/>
            </a:pPr>
            <a:r>
              <a:rPr lang="en-US" sz="1100" b="1" dirty="0"/>
              <a:t>	[END of IF]</a:t>
            </a:r>
          </a:p>
          <a:p>
            <a:pPr>
              <a:buNone/>
            </a:pPr>
            <a:r>
              <a:rPr lang="en-US" sz="1100" b="1" dirty="0"/>
              <a:t>	Return y</a:t>
            </a:r>
          </a:p>
          <a:p>
            <a:pPr>
              <a:buNone/>
            </a:pPr>
            <a:r>
              <a:rPr lang="en-US" sz="1100" b="1" dirty="0"/>
              <a:t>Step 5: EXIT</a:t>
            </a:r>
          </a:p>
          <a:p>
            <a:endParaRPr lang="en-US" sz="11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normAutofit fontScale="90000"/>
          </a:bodyPr>
          <a:lstStyle/>
          <a:p>
            <a:r>
              <a:rPr lang="en-US" b="1" dirty="0"/>
              <a:t>Inserting into Patricia</a:t>
            </a:r>
            <a:endParaRPr lang="en-US" dirty="0"/>
          </a:p>
        </p:txBody>
      </p:sp>
      <p:sp>
        <p:nvSpPr>
          <p:cNvPr id="3" name="Content Placeholder 2"/>
          <p:cNvSpPr>
            <a:spLocks noGrp="1"/>
          </p:cNvSpPr>
          <p:nvPr>
            <p:ph idx="1"/>
          </p:nvPr>
        </p:nvSpPr>
        <p:spPr>
          <a:xfrm>
            <a:off x="304800" y="838202"/>
            <a:ext cx="8610600" cy="5867398"/>
          </a:xfrm>
        </p:spPr>
        <p:txBody>
          <a:bodyPr>
            <a:normAutofit lnSpcReduction="10000"/>
          </a:bodyPr>
          <a:lstStyle/>
          <a:p>
            <a:endParaRPr lang="en-US" dirty="0"/>
          </a:p>
          <a:p>
            <a:r>
              <a:rPr lang="en-US" dirty="0"/>
              <a:t>Let key be the element to be inserted. Firstly, search for the key in Patricia. Let q be the node where the </a:t>
            </a:r>
            <a:r>
              <a:rPr lang="en-US" dirty="0" err="1"/>
              <a:t>patricia_search</a:t>
            </a:r>
            <a:r>
              <a:rPr lang="en-US" dirty="0"/>
              <a:t> algorithm terminates. Find the bit position j at which q and key differs. The </a:t>
            </a:r>
            <a:r>
              <a:rPr lang="en-US" dirty="0" err="1"/>
              <a:t>BitNumber</a:t>
            </a:r>
            <a:r>
              <a:rPr lang="en-US" dirty="0"/>
              <a:t> for the new node is j. The position for the new node has to be decided. The new node will be placed in between A and B where A and B can be obtained as follows. </a:t>
            </a:r>
          </a:p>
          <a:p>
            <a:r>
              <a:rPr lang="en-US" dirty="0"/>
              <a:t>Initially A points to the header node and B points to its left child. Move A and B down the Patricia until the condition A - </a:t>
            </a:r>
            <a:r>
              <a:rPr lang="en-US" dirty="0" err="1"/>
              <a:t>BitNumber</a:t>
            </a:r>
            <a:r>
              <a:rPr lang="en-US" dirty="0"/>
              <a:t> &lt; B - </a:t>
            </a:r>
            <a:r>
              <a:rPr lang="en-US" dirty="0" err="1"/>
              <a:t>BitNumber</a:t>
            </a:r>
            <a:r>
              <a:rPr lang="en-US" dirty="0"/>
              <a:t> &lt; j is satisfied and update the position of A and B. Set node A as B. B is updated based on the bit in the key at position specified by the B - </a:t>
            </a:r>
            <a:r>
              <a:rPr lang="en-US" dirty="0" err="1"/>
              <a:t>BitNumber</a:t>
            </a:r>
            <a:r>
              <a:rPr lang="en-US" dirty="0"/>
              <a:t>. If the bit is 0, update B as B's left child and otherwise as its right child. </a:t>
            </a:r>
          </a:p>
          <a:p>
            <a:r>
              <a:rPr lang="en-US" dirty="0"/>
              <a:t>As the condition fails, the positions of A and B are fixed and the new node is to be placed in between A and B. If B is a left child of A, the new node is inserted as a left child to A and otherwise new node is inserted as a right child to A. </a:t>
            </a:r>
          </a:p>
          <a:p>
            <a:r>
              <a:rPr lang="en-US" dirty="0"/>
              <a:t>If the </a:t>
            </a:r>
            <a:r>
              <a:rPr lang="en-US" dirty="0" err="1"/>
              <a:t>jth</a:t>
            </a:r>
            <a:r>
              <a:rPr lang="en-US" dirty="0"/>
              <a:t> bit in the key is 0 then the left link of new node will be self-pointed and right link of new node points to node B. Otherwise, the right link of new node will be self-pointed and left link points to node B. </a:t>
            </a:r>
          </a:p>
        </p:txBody>
      </p:sp>
    </p:spTree>
    <p:extLst>
      <p:ext uri="{BB962C8B-B14F-4D97-AF65-F5344CB8AC3E}">
        <p14:creationId xmlns:p14="http://schemas.microsoft.com/office/powerpoint/2010/main" val="4091143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82000" cy="5719763"/>
          </a:xfrm>
        </p:spPr>
        <p:txBody>
          <a:bodyPr/>
          <a:lstStyle/>
          <a:p>
            <a:pPr>
              <a:buNone/>
            </a:pPr>
            <a:r>
              <a:rPr lang="en-US" sz="1800" b="1" dirty="0"/>
              <a:t>Example 7: </a:t>
            </a:r>
            <a:r>
              <a:rPr lang="en-US" sz="1800" dirty="0"/>
              <a:t>Construct a Patricia by inserting elements in the order</a:t>
            </a:r>
          </a:p>
          <a:p>
            <a:pPr>
              <a:buNone/>
            </a:pPr>
            <a:r>
              <a:rPr lang="en-US" sz="1800" dirty="0"/>
              <a:t>1000, 0010,1001,1100,0000 and 0001</a:t>
            </a:r>
          </a:p>
          <a:p>
            <a:endParaRPr lang="en-US" dirty="0"/>
          </a:p>
        </p:txBody>
      </p:sp>
      <p:grpSp>
        <p:nvGrpSpPr>
          <p:cNvPr id="13314" name="Group 2"/>
          <p:cNvGrpSpPr>
            <a:grpSpLocks/>
          </p:cNvGrpSpPr>
          <p:nvPr/>
        </p:nvGrpSpPr>
        <p:grpSpPr bwMode="auto">
          <a:xfrm>
            <a:off x="990600" y="1828800"/>
            <a:ext cx="6288087" cy="1969532"/>
            <a:chOff x="1945" y="3896"/>
            <a:chExt cx="7580" cy="1832"/>
          </a:xfrm>
        </p:grpSpPr>
        <p:pic>
          <p:nvPicPr>
            <p:cNvPr id="13315" name="Picture 3" descr="a"/>
            <p:cNvPicPr>
              <a:picLocks noChangeAspect="1" noChangeArrowheads="1"/>
            </p:cNvPicPr>
            <p:nvPr/>
          </p:nvPicPr>
          <p:blipFill>
            <a:blip r:embed="rId2"/>
            <a:srcRect b="16000"/>
            <a:stretch>
              <a:fillRect/>
            </a:stretch>
          </p:blipFill>
          <p:spPr bwMode="auto">
            <a:xfrm>
              <a:off x="1945" y="3896"/>
              <a:ext cx="2709" cy="1832"/>
            </a:xfrm>
            <a:prstGeom prst="rect">
              <a:avLst/>
            </a:prstGeom>
            <a:noFill/>
            <a:ln w="9525">
              <a:noFill/>
              <a:miter lim="800000"/>
              <a:headEnd/>
              <a:tailEnd/>
            </a:ln>
          </p:spPr>
        </p:pic>
        <p:pic>
          <p:nvPicPr>
            <p:cNvPr id="13316" name="Picture 4" descr="b"/>
            <p:cNvPicPr>
              <a:picLocks noChangeAspect="1" noChangeArrowheads="1"/>
            </p:cNvPicPr>
            <p:nvPr/>
          </p:nvPicPr>
          <p:blipFill>
            <a:blip r:embed="rId3"/>
            <a:srcRect b="19678"/>
            <a:stretch>
              <a:fillRect/>
            </a:stretch>
          </p:blipFill>
          <p:spPr bwMode="auto">
            <a:xfrm>
              <a:off x="6091" y="3903"/>
              <a:ext cx="3434" cy="1587"/>
            </a:xfrm>
            <a:prstGeom prst="rect">
              <a:avLst/>
            </a:prstGeom>
            <a:noFill/>
            <a:ln w="9525">
              <a:noFill/>
              <a:miter lim="800000"/>
              <a:headEnd/>
              <a:tailEnd/>
            </a:ln>
          </p:spPr>
        </p:pic>
      </p:grpSp>
      <p:grpSp>
        <p:nvGrpSpPr>
          <p:cNvPr id="13317" name="Group 5"/>
          <p:cNvGrpSpPr>
            <a:grpSpLocks/>
          </p:cNvGrpSpPr>
          <p:nvPr/>
        </p:nvGrpSpPr>
        <p:grpSpPr bwMode="auto">
          <a:xfrm>
            <a:off x="533400" y="4419600"/>
            <a:ext cx="8229600" cy="2286000"/>
            <a:chOff x="1535" y="10921"/>
            <a:chExt cx="9214" cy="2685"/>
          </a:xfrm>
        </p:grpSpPr>
        <p:pic>
          <p:nvPicPr>
            <p:cNvPr id="13318" name="Picture 6" descr="c"/>
            <p:cNvPicPr>
              <a:picLocks noChangeAspect="1" noChangeArrowheads="1"/>
            </p:cNvPicPr>
            <p:nvPr/>
          </p:nvPicPr>
          <p:blipFill>
            <a:blip r:embed="rId4"/>
            <a:srcRect b="12914"/>
            <a:stretch>
              <a:fillRect/>
            </a:stretch>
          </p:blipFill>
          <p:spPr bwMode="auto">
            <a:xfrm>
              <a:off x="1535" y="11253"/>
              <a:ext cx="4241" cy="2353"/>
            </a:xfrm>
            <a:prstGeom prst="rect">
              <a:avLst/>
            </a:prstGeom>
            <a:noFill/>
            <a:ln w="9525">
              <a:noFill/>
              <a:miter lim="800000"/>
              <a:headEnd/>
              <a:tailEnd/>
            </a:ln>
          </p:spPr>
        </p:pic>
        <p:pic>
          <p:nvPicPr>
            <p:cNvPr id="13319" name="Picture 7" descr="d"/>
            <p:cNvPicPr>
              <a:picLocks noChangeAspect="1" noChangeArrowheads="1"/>
            </p:cNvPicPr>
            <p:nvPr/>
          </p:nvPicPr>
          <p:blipFill>
            <a:blip r:embed="rId5"/>
            <a:srcRect b="8191"/>
            <a:stretch>
              <a:fillRect/>
            </a:stretch>
          </p:blipFill>
          <p:spPr bwMode="auto">
            <a:xfrm>
              <a:off x="6588" y="10921"/>
              <a:ext cx="4161" cy="2307"/>
            </a:xfrm>
            <a:prstGeom prst="rect">
              <a:avLst/>
            </a:prstGeom>
            <a:noFill/>
            <a:ln w="9525">
              <a:noFill/>
              <a:miter lim="800000"/>
              <a:headEnd/>
              <a:tailEnd/>
            </a:ln>
          </p:spPr>
        </p:pic>
      </p:grpSp>
      <p:sp>
        <p:nvSpPr>
          <p:cNvPr id="10" name="TextBox 9"/>
          <p:cNvSpPr txBox="1"/>
          <p:nvPr/>
        </p:nvSpPr>
        <p:spPr>
          <a:xfrm>
            <a:off x="685800" y="1524000"/>
            <a:ext cx="2819400" cy="369332"/>
          </a:xfrm>
          <a:prstGeom prst="rect">
            <a:avLst/>
          </a:prstGeom>
          <a:noFill/>
        </p:spPr>
        <p:txBody>
          <a:bodyPr wrap="square" rtlCol="0">
            <a:spAutoFit/>
          </a:bodyPr>
          <a:lstStyle/>
          <a:p>
            <a:r>
              <a:rPr lang="en-US" dirty="0"/>
              <a:t>Step 1: insert 1000</a:t>
            </a:r>
          </a:p>
        </p:txBody>
      </p:sp>
      <p:sp>
        <p:nvSpPr>
          <p:cNvPr id="11" name="TextBox 10"/>
          <p:cNvSpPr txBox="1"/>
          <p:nvPr/>
        </p:nvSpPr>
        <p:spPr>
          <a:xfrm>
            <a:off x="4724400" y="1371600"/>
            <a:ext cx="2819400" cy="369332"/>
          </a:xfrm>
          <a:prstGeom prst="rect">
            <a:avLst/>
          </a:prstGeom>
          <a:noFill/>
        </p:spPr>
        <p:txBody>
          <a:bodyPr wrap="square" rtlCol="0">
            <a:spAutoFit/>
          </a:bodyPr>
          <a:lstStyle/>
          <a:p>
            <a:r>
              <a:rPr lang="en-US" dirty="0"/>
              <a:t>Step 2: insert 0010</a:t>
            </a:r>
          </a:p>
        </p:txBody>
      </p:sp>
      <p:sp>
        <p:nvSpPr>
          <p:cNvPr id="12" name="TextBox 11"/>
          <p:cNvSpPr txBox="1"/>
          <p:nvPr/>
        </p:nvSpPr>
        <p:spPr>
          <a:xfrm>
            <a:off x="609600" y="3821668"/>
            <a:ext cx="2819400" cy="369332"/>
          </a:xfrm>
          <a:prstGeom prst="rect">
            <a:avLst/>
          </a:prstGeom>
          <a:noFill/>
        </p:spPr>
        <p:txBody>
          <a:bodyPr wrap="square" rtlCol="0">
            <a:spAutoFit/>
          </a:bodyPr>
          <a:lstStyle/>
          <a:p>
            <a:r>
              <a:rPr lang="en-US" dirty="0"/>
              <a:t>Step 3: insert 1001</a:t>
            </a:r>
          </a:p>
        </p:txBody>
      </p:sp>
      <p:sp>
        <p:nvSpPr>
          <p:cNvPr id="13" name="TextBox 12"/>
          <p:cNvSpPr txBox="1"/>
          <p:nvPr/>
        </p:nvSpPr>
        <p:spPr>
          <a:xfrm>
            <a:off x="4724400" y="3669268"/>
            <a:ext cx="2819400" cy="369332"/>
          </a:xfrm>
          <a:prstGeom prst="rect">
            <a:avLst/>
          </a:prstGeom>
          <a:noFill/>
        </p:spPr>
        <p:txBody>
          <a:bodyPr wrap="square" rtlCol="0">
            <a:spAutoFit/>
          </a:bodyPr>
          <a:lstStyle/>
          <a:p>
            <a:r>
              <a:rPr lang="en-US" dirty="0"/>
              <a:t>Step 4: insert 1100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Inserting into Patricia</a:t>
            </a:r>
            <a:endParaRPr lang="en-US" dirty="0"/>
          </a:p>
        </p:txBody>
      </p:sp>
      <p:sp>
        <p:nvSpPr>
          <p:cNvPr id="10" name="TextBox 9"/>
          <p:cNvSpPr txBox="1"/>
          <p:nvPr/>
        </p:nvSpPr>
        <p:spPr>
          <a:xfrm>
            <a:off x="533400" y="1676400"/>
            <a:ext cx="2819400" cy="369332"/>
          </a:xfrm>
          <a:prstGeom prst="rect">
            <a:avLst/>
          </a:prstGeom>
          <a:noFill/>
        </p:spPr>
        <p:txBody>
          <a:bodyPr wrap="square" rtlCol="0">
            <a:spAutoFit/>
          </a:bodyPr>
          <a:lstStyle/>
          <a:p>
            <a:r>
              <a:rPr lang="en-US" dirty="0"/>
              <a:t>Step 5: insert 0000</a:t>
            </a:r>
          </a:p>
        </p:txBody>
      </p:sp>
      <p:sp>
        <p:nvSpPr>
          <p:cNvPr id="11" name="TextBox 10"/>
          <p:cNvSpPr txBox="1"/>
          <p:nvPr/>
        </p:nvSpPr>
        <p:spPr>
          <a:xfrm>
            <a:off x="4724400" y="1600200"/>
            <a:ext cx="2819400" cy="369332"/>
          </a:xfrm>
          <a:prstGeom prst="rect">
            <a:avLst/>
          </a:prstGeom>
          <a:noFill/>
        </p:spPr>
        <p:txBody>
          <a:bodyPr wrap="square" rtlCol="0">
            <a:spAutoFit/>
          </a:bodyPr>
          <a:lstStyle/>
          <a:p>
            <a:r>
              <a:rPr lang="en-US" dirty="0"/>
              <a:t>Step 6: insert 0001</a:t>
            </a:r>
          </a:p>
        </p:txBody>
      </p:sp>
      <p:grpSp>
        <p:nvGrpSpPr>
          <p:cNvPr id="14338" name="Group 2"/>
          <p:cNvGrpSpPr>
            <a:grpSpLocks/>
          </p:cNvGrpSpPr>
          <p:nvPr/>
        </p:nvGrpSpPr>
        <p:grpSpPr bwMode="auto">
          <a:xfrm>
            <a:off x="914400" y="2438400"/>
            <a:ext cx="6324600" cy="3200400"/>
            <a:chOff x="1447" y="6773"/>
            <a:chExt cx="9257" cy="3103"/>
          </a:xfrm>
        </p:grpSpPr>
        <p:pic>
          <p:nvPicPr>
            <p:cNvPr id="14339" name="Picture 3" descr="e"/>
            <p:cNvPicPr>
              <a:picLocks noChangeAspect="1" noChangeArrowheads="1"/>
            </p:cNvPicPr>
            <p:nvPr/>
          </p:nvPicPr>
          <p:blipFill>
            <a:blip r:embed="rId2"/>
            <a:srcRect b="10095"/>
            <a:stretch>
              <a:fillRect/>
            </a:stretch>
          </p:blipFill>
          <p:spPr bwMode="auto">
            <a:xfrm>
              <a:off x="1447" y="6773"/>
              <a:ext cx="3994" cy="3103"/>
            </a:xfrm>
            <a:prstGeom prst="rect">
              <a:avLst/>
            </a:prstGeom>
            <a:noFill/>
            <a:ln w="9525">
              <a:noFill/>
              <a:miter lim="800000"/>
              <a:headEnd/>
              <a:tailEnd/>
            </a:ln>
          </p:spPr>
        </p:pic>
        <p:pic>
          <p:nvPicPr>
            <p:cNvPr id="14340" name="Picture 4" descr="f"/>
            <p:cNvPicPr>
              <a:picLocks noChangeAspect="1" noChangeArrowheads="1"/>
            </p:cNvPicPr>
            <p:nvPr/>
          </p:nvPicPr>
          <p:blipFill>
            <a:blip r:embed="rId3"/>
            <a:srcRect b="11136"/>
            <a:stretch>
              <a:fillRect/>
            </a:stretch>
          </p:blipFill>
          <p:spPr bwMode="auto">
            <a:xfrm>
              <a:off x="6200" y="6901"/>
              <a:ext cx="4504" cy="2797"/>
            </a:xfrm>
            <a:prstGeom prst="rect">
              <a:avLst/>
            </a:prstGeom>
            <a:noFill/>
            <a:ln w="9525">
              <a:noFill/>
              <a:miter lim="800000"/>
              <a:headEnd/>
              <a:tailEnd/>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l="25498" t="22881" r="25100" b="3672"/>
          <a:stretch>
            <a:fillRect/>
          </a:stretch>
        </p:blipFill>
        <p:spPr bwMode="auto">
          <a:xfrm>
            <a:off x="990600" y="82345"/>
            <a:ext cx="7315200" cy="662325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normAutofit fontScale="90000"/>
          </a:bodyPr>
          <a:lstStyle/>
          <a:p>
            <a:r>
              <a:rPr lang="en-US" b="1" dirty="0"/>
              <a:t>Delete from Patricia</a:t>
            </a:r>
            <a:endParaRPr lang="en-US" dirty="0"/>
          </a:p>
        </p:txBody>
      </p:sp>
      <p:sp>
        <p:nvSpPr>
          <p:cNvPr id="3" name="Content Placeholder 2"/>
          <p:cNvSpPr>
            <a:spLocks noGrp="1"/>
          </p:cNvSpPr>
          <p:nvPr>
            <p:ph idx="1"/>
          </p:nvPr>
        </p:nvSpPr>
        <p:spPr>
          <a:xfrm>
            <a:off x="381000" y="990600"/>
            <a:ext cx="8534400" cy="5186363"/>
          </a:xfrm>
        </p:spPr>
        <p:txBody>
          <a:bodyPr/>
          <a:lstStyle/>
          <a:p>
            <a:r>
              <a:rPr lang="en-US" dirty="0"/>
              <a:t>The</a:t>
            </a:r>
            <a:r>
              <a:rPr lang="en-US" b="1" dirty="0"/>
              <a:t> </a:t>
            </a:r>
            <a:r>
              <a:rPr lang="en-US" dirty="0"/>
              <a:t>process of deleting a node from a Patricia can be done by updating the forward and backward pointer. </a:t>
            </a:r>
          </a:p>
          <a:p>
            <a:r>
              <a:rPr lang="en-US" dirty="0"/>
              <a:t>Let ‘p’ be the node which consists of the element to be deleted. </a:t>
            </a:r>
          </a:p>
          <a:p>
            <a:endParaRPr lang="en-US" dirty="0"/>
          </a:p>
          <a:p>
            <a:r>
              <a:rPr lang="en-US" dirty="0"/>
              <a:t>Deletion in Patricia can be handled as two different cases as listed below.</a:t>
            </a:r>
          </a:p>
          <a:p>
            <a:endParaRPr lang="en-US" dirty="0"/>
          </a:p>
          <a:p>
            <a:pPr>
              <a:buNone/>
            </a:pPr>
            <a:r>
              <a:rPr lang="en-US" dirty="0"/>
              <a:t>	Case 1: ‘p’ has a self-pointer </a:t>
            </a:r>
          </a:p>
          <a:p>
            <a:pPr>
              <a:buNone/>
            </a:pPr>
            <a:r>
              <a:rPr lang="en-US" dirty="0"/>
              <a:t>	Case 2: ‘p’ has no self-pointer.</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Delete from Patricia</a:t>
            </a:r>
            <a:endParaRPr lang="en-US" dirty="0"/>
          </a:p>
        </p:txBody>
      </p:sp>
      <p:sp>
        <p:nvSpPr>
          <p:cNvPr id="3" name="Content Placeholder 2"/>
          <p:cNvSpPr>
            <a:spLocks noGrp="1"/>
          </p:cNvSpPr>
          <p:nvPr>
            <p:ph idx="1"/>
          </p:nvPr>
        </p:nvSpPr>
        <p:spPr>
          <a:xfrm>
            <a:off x="533400" y="1600200"/>
            <a:ext cx="7467600" cy="4873752"/>
          </a:xfrm>
        </p:spPr>
        <p:txBody>
          <a:bodyPr/>
          <a:lstStyle/>
          <a:p>
            <a:pPr>
              <a:buNone/>
            </a:pPr>
            <a:r>
              <a:rPr lang="en-US" b="1" dirty="0"/>
              <a:t>Case 1: ‘p’ has a self-pointer </a:t>
            </a:r>
            <a:endParaRPr lang="en-US" dirty="0"/>
          </a:p>
          <a:p>
            <a:pPr>
              <a:buNone/>
            </a:pPr>
            <a:r>
              <a:rPr lang="en-US" dirty="0"/>
              <a:t>  There are again two possibilities in this case.</a:t>
            </a:r>
          </a:p>
          <a:p>
            <a:pPr lvl="0">
              <a:buNone/>
            </a:pPr>
            <a:r>
              <a:rPr lang="en-US" dirty="0"/>
              <a:t>     ‘p’ is a header node</a:t>
            </a:r>
          </a:p>
          <a:p>
            <a:pPr lvl="0">
              <a:buNone/>
            </a:pPr>
            <a:r>
              <a:rPr lang="en-US" dirty="0"/>
              <a:t>     ‘p’ is not a header node.</a:t>
            </a:r>
          </a:p>
          <a:p>
            <a:r>
              <a:rPr lang="en-US" dirty="0"/>
              <a:t>If ‘p’ is a header node and has a self-pointer, deleting ‘p’ from Patricia will set the Patricia ‘t’ to NULL. </a:t>
            </a:r>
          </a:p>
          <a:p>
            <a:r>
              <a:rPr lang="en-US" dirty="0"/>
              <a:t>If ‘p’ is not a header node and has a self-pointer, update the forward pointer of parent of ‘p’ to point to the child of ‘p’ and free the node ‘p’ from the Patricia.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f"/>
          <p:cNvPicPr>
            <a:picLocks noChangeAspect="1" noChangeArrowheads="1"/>
          </p:cNvPicPr>
          <p:nvPr/>
        </p:nvPicPr>
        <p:blipFill>
          <a:blip r:embed="rId2"/>
          <a:srcRect b="11136"/>
          <a:stretch>
            <a:fillRect/>
          </a:stretch>
        </p:blipFill>
        <p:spPr bwMode="auto">
          <a:xfrm>
            <a:off x="304800" y="1097975"/>
            <a:ext cx="4267200" cy="3778825"/>
          </a:xfrm>
          <a:prstGeom prst="rect">
            <a:avLst/>
          </a:prstGeom>
          <a:noFill/>
          <a:ln w="9525">
            <a:noFill/>
            <a:miter lim="800000"/>
            <a:headEnd/>
            <a:tailEnd/>
          </a:ln>
        </p:spPr>
      </p:pic>
      <p:pic>
        <p:nvPicPr>
          <p:cNvPr id="16389" name="Picture 5" descr="f1"/>
          <p:cNvPicPr>
            <a:picLocks noChangeAspect="1" noChangeArrowheads="1"/>
          </p:cNvPicPr>
          <p:nvPr/>
        </p:nvPicPr>
        <p:blipFill>
          <a:blip r:embed="rId3"/>
          <a:srcRect/>
          <a:stretch>
            <a:fillRect/>
          </a:stretch>
        </p:blipFill>
        <p:spPr bwMode="auto">
          <a:xfrm>
            <a:off x="4572000" y="3124200"/>
            <a:ext cx="4267200" cy="3581400"/>
          </a:xfrm>
          <a:prstGeom prst="rect">
            <a:avLst/>
          </a:prstGeom>
          <a:noFill/>
          <a:ln w="9525">
            <a:noFill/>
            <a:miter lim="800000"/>
            <a:headEnd/>
            <a:tailEnd/>
          </a:ln>
        </p:spPr>
      </p:pic>
      <p:sp>
        <p:nvSpPr>
          <p:cNvPr id="7" name="Title 1"/>
          <p:cNvSpPr txBox="1">
            <a:spLocks/>
          </p:cNvSpPr>
          <p:nvPr/>
        </p:nvSpPr>
        <p:spPr>
          <a:xfrm>
            <a:off x="457200" y="274638"/>
            <a:ext cx="7467600" cy="11430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small" spc="0" normalizeH="0" baseline="0" noProof="0" dirty="0">
                <a:ln>
                  <a:noFill/>
                </a:ln>
                <a:solidFill>
                  <a:schemeClr val="tx2"/>
                </a:solidFill>
                <a:effectLst/>
                <a:uLnTx/>
                <a:uFillTx/>
                <a:latin typeface="+mj-lt"/>
                <a:ea typeface="+mj-ea"/>
                <a:cs typeface="+mj-cs"/>
              </a:rPr>
              <a:t>Delete from Patricia</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cxnSp>
        <p:nvCxnSpPr>
          <p:cNvPr id="9" name="Straight Arrow Connector 8"/>
          <p:cNvCxnSpPr/>
          <p:nvPr/>
        </p:nvCxnSpPr>
        <p:spPr>
          <a:xfrm>
            <a:off x="4953000" y="19812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0" y="1295400"/>
            <a:ext cx="1752600" cy="646331"/>
          </a:xfrm>
          <a:prstGeom prst="rect">
            <a:avLst/>
          </a:prstGeom>
          <a:noFill/>
        </p:spPr>
        <p:txBody>
          <a:bodyPr wrap="square" rtlCol="0">
            <a:spAutoFit/>
          </a:bodyPr>
          <a:lstStyle/>
          <a:p>
            <a:r>
              <a:rPr lang="en-US" dirty="0"/>
              <a:t>Delete 1100 from the </a:t>
            </a:r>
            <a:r>
              <a:rPr lang="en-US" dirty="0" err="1"/>
              <a:t>patricia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b="1" dirty="0"/>
              <a:t>Binary Tries and Patricia</a:t>
            </a:r>
            <a:endParaRPr lang="en-US" dirty="0"/>
          </a:p>
        </p:txBody>
      </p:sp>
      <p:sp>
        <p:nvSpPr>
          <p:cNvPr id="3" name="Content Placeholder 2"/>
          <p:cNvSpPr>
            <a:spLocks noGrp="1"/>
          </p:cNvSpPr>
          <p:nvPr>
            <p:ph idx="1"/>
          </p:nvPr>
        </p:nvSpPr>
        <p:spPr>
          <a:xfrm>
            <a:off x="457200" y="990600"/>
            <a:ext cx="8229600" cy="5483352"/>
          </a:xfrm>
        </p:spPr>
        <p:txBody>
          <a:bodyPr>
            <a:normAutofit/>
          </a:bodyPr>
          <a:lstStyle/>
          <a:p>
            <a:r>
              <a:rPr lang="en-US" dirty="0"/>
              <a:t>   When the length of the key is very long, keys are of different length, digital search trees are inefficient. </a:t>
            </a:r>
          </a:p>
          <a:p>
            <a:r>
              <a:rPr lang="en-US" dirty="0"/>
              <a:t>   To reduce the number of comparisons for searching, an efficient related structure called PATRICIA (Practical Algorithm to Retrieve Information Coded in Alphanumeric) is used. </a:t>
            </a:r>
          </a:p>
          <a:p>
            <a:r>
              <a:rPr lang="en-US" dirty="0"/>
              <a:t>   By using Patricia, we can reduce the number of key comparisons done during a search to one.</a:t>
            </a:r>
          </a:p>
          <a:p>
            <a:pPr marL="0" indent="0">
              <a:buNone/>
            </a:pPr>
            <a:endParaRPr lang="en-US" dirty="0"/>
          </a:p>
          <a:p>
            <a:pPr>
              <a:buNone/>
            </a:pPr>
            <a:r>
              <a:rPr lang="en-US" dirty="0"/>
              <a:t>  The Patricia can be developed in three steps.</a:t>
            </a:r>
          </a:p>
          <a:p>
            <a:pPr>
              <a:buFont typeface="Arial" pitchFamily="34" charset="0"/>
              <a:buChar char="•"/>
            </a:pPr>
            <a:r>
              <a:rPr lang="en-US" dirty="0"/>
              <a:t>Step 1: Construct Binary </a:t>
            </a:r>
            <a:r>
              <a:rPr lang="en-US" dirty="0" err="1"/>
              <a:t>Trie</a:t>
            </a:r>
            <a:endParaRPr lang="en-US" dirty="0"/>
          </a:p>
          <a:p>
            <a:pPr>
              <a:buFont typeface="Arial" pitchFamily="34" charset="0"/>
              <a:buChar char="•"/>
            </a:pPr>
            <a:r>
              <a:rPr lang="en-US" dirty="0"/>
              <a:t>Step 2: Transform Binary </a:t>
            </a:r>
            <a:r>
              <a:rPr lang="en-US" dirty="0" err="1"/>
              <a:t>Trie</a:t>
            </a:r>
            <a:r>
              <a:rPr lang="en-US" dirty="0"/>
              <a:t> into Compressed Binary </a:t>
            </a:r>
            <a:r>
              <a:rPr lang="en-US" dirty="0" err="1"/>
              <a:t>Trie</a:t>
            </a:r>
            <a:r>
              <a:rPr lang="en-US" dirty="0"/>
              <a:t>.</a:t>
            </a:r>
          </a:p>
          <a:p>
            <a:pPr>
              <a:buFont typeface="Arial" pitchFamily="34" charset="0"/>
              <a:buChar char="•"/>
            </a:pPr>
            <a:r>
              <a:rPr lang="en-US" dirty="0"/>
              <a:t>Step 3: Obtain Patricia from compressed Binary </a:t>
            </a:r>
            <a:r>
              <a:rPr lang="en-US" dirty="0" err="1"/>
              <a:t>Trie</a:t>
            </a:r>
            <a:r>
              <a:rPr lang="en-US" dirty="0"/>
              <a:t>.</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Delete from Patricia</a:t>
            </a:r>
            <a:br>
              <a:rPr lang="en-US" dirty="0"/>
            </a:br>
            <a:endParaRPr lang="en-US" dirty="0"/>
          </a:p>
        </p:txBody>
      </p:sp>
      <p:sp>
        <p:nvSpPr>
          <p:cNvPr id="3" name="Content Placeholder 2"/>
          <p:cNvSpPr>
            <a:spLocks noGrp="1"/>
          </p:cNvSpPr>
          <p:nvPr>
            <p:ph idx="1"/>
          </p:nvPr>
        </p:nvSpPr>
        <p:spPr/>
        <p:txBody>
          <a:bodyPr/>
          <a:lstStyle/>
          <a:p>
            <a:pPr>
              <a:buNone/>
            </a:pPr>
            <a:r>
              <a:rPr lang="en-US" b="1" dirty="0"/>
              <a:t>Case 2: ‘p’ has no self-pointer </a:t>
            </a:r>
            <a:endParaRPr lang="en-US" dirty="0"/>
          </a:p>
          <a:p>
            <a:r>
              <a:rPr lang="en-US" dirty="0"/>
              <a:t>If the node ‘p’ has no self-pointer, then identify the nodes ‘q’ and ‘r’ in such a way that q has a back pointer to p and r has a back pointer to q.</a:t>
            </a:r>
          </a:p>
          <a:p>
            <a:r>
              <a:rPr lang="en-US" dirty="0"/>
              <a:t> Now copy the key value of node q into p.</a:t>
            </a:r>
          </a:p>
          <a:p>
            <a:r>
              <a:rPr lang="en-US" dirty="0"/>
              <a:t> The back pointer of r is pointed to p. </a:t>
            </a:r>
          </a:p>
          <a:p>
            <a:r>
              <a:rPr lang="en-US" dirty="0"/>
              <a:t>Set the forward pointer to q from its parent, to point to the child of q.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Delete from Patricia</a:t>
            </a:r>
            <a:endParaRPr lang="en-US" dirty="0"/>
          </a:p>
        </p:txBody>
      </p:sp>
      <p:pic>
        <p:nvPicPr>
          <p:cNvPr id="17410" name="Picture 2" descr="s1"/>
          <p:cNvPicPr>
            <a:picLocks noChangeAspect="1" noChangeArrowheads="1"/>
          </p:cNvPicPr>
          <p:nvPr/>
        </p:nvPicPr>
        <p:blipFill>
          <a:blip r:embed="rId2" cstate="print"/>
          <a:srcRect/>
          <a:stretch>
            <a:fillRect/>
          </a:stretch>
        </p:blipFill>
        <p:spPr bwMode="auto">
          <a:xfrm>
            <a:off x="533399" y="1690690"/>
            <a:ext cx="3417513" cy="3176586"/>
          </a:xfrm>
          <a:prstGeom prst="rect">
            <a:avLst/>
          </a:prstGeom>
          <a:noFill/>
          <a:ln w="9525">
            <a:noFill/>
            <a:miter lim="800000"/>
            <a:headEnd/>
            <a:tailEnd/>
          </a:ln>
        </p:spPr>
      </p:pic>
      <p:pic>
        <p:nvPicPr>
          <p:cNvPr id="17411" name="Picture 3" descr="Slide3"/>
          <p:cNvPicPr>
            <a:picLocks noChangeAspect="1" noChangeArrowheads="1"/>
          </p:cNvPicPr>
          <p:nvPr/>
        </p:nvPicPr>
        <p:blipFill>
          <a:blip r:embed="rId3"/>
          <a:srcRect l="27472" t="12535" r="32929" b="20891"/>
          <a:stretch>
            <a:fillRect/>
          </a:stretch>
        </p:blipFill>
        <p:spPr bwMode="auto">
          <a:xfrm>
            <a:off x="5181599" y="2057400"/>
            <a:ext cx="3733801" cy="3114675"/>
          </a:xfrm>
          <a:prstGeom prst="rect">
            <a:avLst/>
          </a:prstGeom>
          <a:noFill/>
          <a:ln w="9525">
            <a:noFill/>
            <a:miter lim="800000"/>
            <a:headEnd/>
            <a:tailEnd/>
          </a:ln>
        </p:spPr>
      </p:pic>
      <p:cxnSp>
        <p:nvCxnSpPr>
          <p:cNvPr id="8" name="Straight Arrow Connector 7"/>
          <p:cNvCxnSpPr/>
          <p:nvPr/>
        </p:nvCxnSpPr>
        <p:spPr>
          <a:xfrm>
            <a:off x="4191000" y="3581400"/>
            <a:ext cx="1295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67200" y="3200400"/>
            <a:ext cx="1524000" cy="923330"/>
          </a:xfrm>
          <a:prstGeom prst="rect">
            <a:avLst/>
          </a:prstGeom>
          <a:noFill/>
        </p:spPr>
        <p:txBody>
          <a:bodyPr wrap="square" rtlCol="0">
            <a:spAutoFit/>
          </a:bodyPr>
          <a:lstStyle/>
          <a:p>
            <a:r>
              <a:rPr lang="en-US" dirty="0"/>
              <a:t>After deleting 0010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b="1" dirty="0"/>
              <a:t>Delete from Patricia</a:t>
            </a:r>
            <a:endParaRPr lang="en-US" dirty="0"/>
          </a:p>
        </p:txBody>
      </p:sp>
      <p:pic>
        <p:nvPicPr>
          <p:cNvPr id="18434" name="Picture 2" descr="s3"/>
          <p:cNvPicPr>
            <a:picLocks noChangeAspect="1" noChangeArrowheads="1"/>
          </p:cNvPicPr>
          <p:nvPr/>
        </p:nvPicPr>
        <p:blipFill>
          <a:blip r:embed="rId2" cstate="print"/>
          <a:srcRect/>
          <a:stretch>
            <a:fillRect/>
          </a:stretch>
        </p:blipFill>
        <p:spPr bwMode="auto">
          <a:xfrm>
            <a:off x="457200" y="1447800"/>
            <a:ext cx="3733800" cy="3571875"/>
          </a:xfrm>
          <a:prstGeom prst="rect">
            <a:avLst/>
          </a:prstGeom>
          <a:noFill/>
          <a:ln w="9525">
            <a:noFill/>
            <a:miter lim="800000"/>
            <a:headEnd/>
            <a:tailEnd/>
          </a:ln>
        </p:spPr>
      </p:pic>
      <p:pic>
        <p:nvPicPr>
          <p:cNvPr id="18435" name="Picture 3" descr="s4"/>
          <p:cNvPicPr>
            <a:picLocks noChangeAspect="1" noChangeArrowheads="1"/>
          </p:cNvPicPr>
          <p:nvPr/>
        </p:nvPicPr>
        <p:blipFill>
          <a:blip r:embed="rId3" cstate="print"/>
          <a:srcRect/>
          <a:stretch>
            <a:fillRect/>
          </a:stretch>
        </p:blipFill>
        <p:spPr bwMode="auto">
          <a:xfrm>
            <a:off x="4572000" y="2819400"/>
            <a:ext cx="4267200" cy="3429000"/>
          </a:xfrm>
          <a:prstGeom prst="rect">
            <a:avLst/>
          </a:prstGeom>
          <a:noFill/>
          <a:ln w="9525">
            <a:noFill/>
            <a:miter lim="800000"/>
            <a:headEnd/>
            <a:tailEnd/>
          </a:ln>
        </p:spPr>
      </p:pic>
      <p:cxnSp>
        <p:nvCxnSpPr>
          <p:cNvPr id="7" name="Straight Arrow Connector 6"/>
          <p:cNvCxnSpPr/>
          <p:nvPr/>
        </p:nvCxnSpPr>
        <p:spPr>
          <a:xfrm flipV="1">
            <a:off x="5029200" y="2057400"/>
            <a:ext cx="1447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29200" y="1447800"/>
            <a:ext cx="1524000" cy="923330"/>
          </a:xfrm>
          <a:prstGeom prst="rect">
            <a:avLst/>
          </a:prstGeom>
          <a:noFill/>
        </p:spPr>
        <p:txBody>
          <a:bodyPr wrap="square" rtlCol="0">
            <a:spAutoFit/>
          </a:bodyPr>
          <a:lstStyle/>
          <a:p>
            <a:r>
              <a:rPr lang="en-US" dirty="0"/>
              <a:t>After deleting 1100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473074"/>
          </a:xfrm>
        </p:spPr>
        <p:txBody>
          <a:bodyPr>
            <a:normAutofit fontScale="90000"/>
          </a:bodyPr>
          <a:lstStyle/>
          <a:p>
            <a:r>
              <a:rPr lang="en-US" dirty="0"/>
              <a:t>MUTI-WAY TRIES </a:t>
            </a:r>
          </a:p>
        </p:txBody>
      </p:sp>
      <p:sp>
        <p:nvSpPr>
          <p:cNvPr id="3" name="Content Placeholder 2"/>
          <p:cNvSpPr>
            <a:spLocks noGrp="1"/>
          </p:cNvSpPr>
          <p:nvPr>
            <p:ph idx="1"/>
          </p:nvPr>
        </p:nvSpPr>
        <p:spPr>
          <a:xfrm>
            <a:off x="381000" y="549274"/>
            <a:ext cx="8458200" cy="5627689"/>
          </a:xfrm>
        </p:spPr>
        <p:txBody>
          <a:bodyPr>
            <a:normAutofit lnSpcReduction="10000"/>
          </a:bodyPr>
          <a:lstStyle/>
          <a:p>
            <a:r>
              <a:rPr lang="en-US" dirty="0"/>
              <a:t>A </a:t>
            </a:r>
            <a:r>
              <a:rPr lang="en-US" i="1" dirty="0"/>
              <a:t>multi-way </a:t>
            </a:r>
            <a:r>
              <a:rPr lang="en-US" i="1" dirty="0" err="1"/>
              <a:t>trie</a:t>
            </a:r>
            <a:r>
              <a:rPr lang="en-US" i="1" dirty="0"/>
              <a:t> </a:t>
            </a:r>
            <a:r>
              <a:rPr lang="en-US" dirty="0"/>
              <a:t>(or simply </a:t>
            </a:r>
            <a:r>
              <a:rPr lang="en-US" dirty="0" err="1"/>
              <a:t>trie</a:t>
            </a:r>
            <a:r>
              <a:rPr lang="en-US" dirty="0"/>
              <a:t>) is a tree data structure used to store strings of varying length. </a:t>
            </a:r>
          </a:p>
          <a:p>
            <a:r>
              <a:rPr lang="en-US" dirty="0"/>
              <a:t>The word ‘TRIE’ is extracted from the word ‘RETRIEVAL’. </a:t>
            </a:r>
          </a:p>
          <a:p>
            <a:r>
              <a:rPr lang="en-US" dirty="0"/>
              <a:t>A </a:t>
            </a:r>
            <a:r>
              <a:rPr lang="en-US" dirty="0" err="1"/>
              <a:t>trie</a:t>
            </a:r>
            <a:r>
              <a:rPr lang="en-US" dirty="0"/>
              <a:t> is used for efficient retrieval of the data, i.e., for performing efficient search on the data. </a:t>
            </a:r>
          </a:p>
          <a:p>
            <a:r>
              <a:rPr lang="en-US" dirty="0"/>
              <a:t>A </a:t>
            </a:r>
            <a:r>
              <a:rPr lang="en-US" dirty="0" err="1"/>
              <a:t>trie</a:t>
            </a:r>
            <a:r>
              <a:rPr lang="en-US" dirty="0"/>
              <a:t> is a tree of degree m&gt;=2 in which the branching at any level of the tree is determined not by entire key value, but by only a portion of it.</a:t>
            </a:r>
          </a:p>
          <a:p>
            <a:r>
              <a:rPr lang="en-US" dirty="0"/>
              <a:t>The </a:t>
            </a:r>
            <a:r>
              <a:rPr lang="en-US" dirty="0" err="1"/>
              <a:t>trie</a:t>
            </a:r>
            <a:r>
              <a:rPr lang="en-US" dirty="0"/>
              <a:t> consists of two types of nodes, i.e., element nodes and branch nodes. </a:t>
            </a:r>
          </a:p>
          <a:p>
            <a:r>
              <a:rPr lang="en-US" dirty="0"/>
              <a:t>The element node has only a data field which consists of the key which is being stored in the </a:t>
            </a:r>
            <a:r>
              <a:rPr lang="en-US" dirty="0" err="1"/>
              <a:t>trie</a:t>
            </a:r>
            <a:r>
              <a:rPr lang="en-US" dirty="0"/>
              <a:t>.</a:t>
            </a:r>
          </a:p>
          <a:p>
            <a:r>
              <a:rPr lang="en-US" dirty="0"/>
              <a:t>The branch node consists of the pointers to other sub-trees which may again contain pointers to other sub-trees or pointers to element nodes.</a:t>
            </a:r>
          </a:p>
          <a:p>
            <a:r>
              <a:rPr lang="en-US" dirty="0"/>
              <a:t>The elements or keys are stored in the leaf nodes. </a:t>
            </a:r>
          </a:p>
          <a:p>
            <a:r>
              <a:rPr lang="en-US" dirty="0"/>
              <a:t>The main advantage of </a:t>
            </a:r>
            <a:r>
              <a:rPr lang="en-US" dirty="0" err="1"/>
              <a:t>trie</a:t>
            </a:r>
            <a:r>
              <a:rPr lang="en-US" dirty="0"/>
              <a:t> data structure is that the strings of similar character prefixes can use the same prefix data and store only tails as separate data. </a:t>
            </a:r>
          </a:p>
        </p:txBody>
      </p:sp>
    </p:spTree>
    <p:extLst>
      <p:ext uri="{BB962C8B-B14F-4D97-AF65-F5344CB8AC3E}">
        <p14:creationId xmlns:p14="http://schemas.microsoft.com/office/powerpoint/2010/main" val="1718945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6200"/>
            <a:ext cx="7886700" cy="6100763"/>
          </a:xfrm>
        </p:spPr>
        <p:txBody>
          <a:bodyPr/>
          <a:lstStyle/>
          <a:p>
            <a:endParaRPr lang="en-US" dirty="0"/>
          </a:p>
          <a:p>
            <a:r>
              <a:rPr lang="en-US" dirty="0"/>
              <a:t>Example: Consider the </a:t>
            </a:r>
            <a:r>
              <a:rPr lang="en-US" dirty="0" err="1"/>
              <a:t>trie</a:t>
            </a:r>
            <a:r>
              <a:rPr lang="en-US" dirty="0"/>
              <a:t> which stores English words of different lengths. In this </a:t>
            </a:r>
            <a:r>
              <a:rPr lang="en-US" dirty="0" err="1"/>
              <a:t>trie</a:t>
            </a:r>
            <a:r>
              <a:rPr lang="en-US" dirty="0"/>
              <a:t>, each branch node contains 27 pointers, 26 pointers pointing to English alphabets and an extra pointer field which stores a blank character that is used to terminate the keys.</a:t>
            </a:r>
          </a:p>
          <a:p>
            <a:r>
              <a:rPr lang="en-US" dirty="0"/>
              <a:t>To access a key in the </a:t>
            </a:r>
            <a:r>
              <a:rPr lang="en-US" dirty="0" err="1"/>
              <a:t>trie</a:t>
            </a:r>
            <a:r>
              <a:rPr lang="en-US" dirty="0"/>
              <a:t>, we need to move down in a series of branch nodes following the appropriate branches based on the alphabetical characters forming the key.</a:t>
            </a:r>
          </a:p>
          <a:p>
            <a:r>
              <a:rPr lang="en-US" dirty="0"/>
              <a:t> All the nodes which neither point to branch nodes or element nodes are represented using NULL pointers. </a:t>
            </a:r>
          </a:p>
          <a:p>
            <a:r>
              <a:rPr lang="en-US" dirty="0"/>
              <a:t>Thus the depth of the information nodes or element nodes depends on the similarity of the first few characters (prefixes) with its fellow keys. </a:t>
            </a:r>
          </a:p>
          <a:p>
            <a:r>
              <a:rPr lang="en-US" dirty="0"/>
              <a:t>Operations:</a:t>
            </a:r>
          </a:p>
          <a:p>
            <a:pPr lvl="1"/>
            <a:r>
              <a:rPr lang="en-US" dirty="0"/>
              <a:t>Searching</a:t>
            </a:r>
          </a:p>
          <a:p>
            <a:pPr lvl="1"/>
            <a:r>
              <a:rPr lang="en-US" dirty="0"/>
              <a:t>Insertion</a:t>
            </a:r>
          </a:p>
          <a:p>
            <a:pPr lvl="1"/>
            <a:r>
              <a:rPr lang="en-US" dirty="0"/>
              <a:t>Deletion</a:t>
            </a:r>
          </a:p>
        </p:txBody>
      </p:sp>
    </p:spTree>
    <p:extLst>
      <p:ext uri="{BB962C8B-B14F-4D97-AF65-F5344CB8AC3E}">
        <p14:creationId xmlns:p14="http://schemas.microsoft.com/office/powerpoint/2010/main" val="1342060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553200"/>
          </a:xfrm>
        </p:spPr>
        <p:txBody>
          <a:bodyPr>
            <a:normAutofit/>
          </a:bodyPr>
          <a:lstStyle/>
          <a:p>
            <a:r>
              <a:rPr lang="en-US" dirty="0"/>
              <a:t>Example: Consider set of records consisting of names, </a:t>
            </a:r>
            <a:r>
              <a:rPr lang="en-US" dirty="0" err="1"/>
              <a:t>AadharID</a:t>
            </a:r>
            <a:r>
              <a:rPr lang="en-US" dirty="0"/>
              <a:t>, date of joining, and department name of the employees of an organization. Construct a </a:t>
            </a:r>
            <a:r>
              <a:rPr lang="en-US" dirty="0" err="1"/>
              <a:t>trie</a:t>
            </a:r>
            <a:r>
              <a:rPr lang="en-US" dirty="0"/>
              <a:t> using </a:t>
            </a:r>
            <a:r>
              <a:rPr lang="en-US" dirty="0" err="1"/>
              <a:t>Aadhar</a:t>
            </a:r>
            <a:r>
              <a:rPr lang="en-US" dirty="0"/>
              <a:t> ID as the key field. </a:t>
            </a:r>
          </a:p>
          <a:p>
            <a:endParaRPr lang="en-US" dirty="0"/>
          </a:p>
          <a:p>
            <a:endParaRPr lang="en-US" dirty="0"/>
          </a:p>
          <a:p>
            <a:endParaRPr lang="en-US" dirty="0"/>
          </a:p>
          <a:p>
            <a:endParaRPr lang="en-US" dirty="0"/>
          </a:p>
          <a:p>
            <a:endParaRPr lang="en-US" dirty="0"/>
          </a:p>
          <a:p>
            <a:endParaRPr lang="en-US" dirty="0"/>
          </a:p>
          <a:p>
            <a:endParaRPr lang="en-US" dirty="0"/>
          </a:p>
          <a:p>
            <a:r>
              <a:rPr lang="en-US" dirty="0"/>
              <a:t>Solution: </a:t>
            </a:r>
          </a:p>
          <a:p>
            <a:r>
              <a:rPr lang="en-US" dirty="0"/>
              <a:t>Let us consider radix 10, so that we will have 10 pointers for each branch node, from 0 to 9 . Examine the digits of the key </a:t>
            </a:r>
            <a:r>
              <a:rPr lang="en-US" dirty="0" err="1"/>
              <a:t>AadharID</a:t>
            </a:r>
            <a:r>
              <a:rPr lang="en-US" dirty="0"/>
              <a:t> from left to right. Using the first digit of </a:t>
            </a:r>
            <a:r>
              <a:rPr lang="en-US" dirty="0" err="1"/>
              <a:t>AadharID</a:t>
            </a:r>
            <a:r>
              <a:rPr lang="en-US" dirty="0"/>
              <a:t>, partition the records into three groups. First group whose </a:t>
            </a:r>
            <a:r>
              <a:rPr lang="en-US" dirty="0" err="1"/>
              <a:t>AadharID</a:t>
            </a:r>
            <a:r>
              <a:rPr lang="en-US" dirty="0"/>
              <a:t> begins with 5 (i.e., </a:t>
            </a:r>
            <a:r>
              <a:rPr lang="en-US" dirty="0" err="1"/>
              <a:t>Rajani</a:t>
            </a:r>
            <a:r>
              <a:rPr lang="en-US" dirty="0"/>
              <a:t>, </a:t>
            </a:r>
            <a:r>
              <a:rPr lang="en-US" dirty="0" err="1"/>
              <a:t>Arun</a:t>
            </a:r>
            <a:r>
              <a:rPr lang="en-US" dirty="0"/>
              <a:t>, and </a:t>
            </a:r>
            <a:r>
              <a:rPr lang="en-US" dirty="0" err="1"/>
              <a:t>Sushrut</a:t>
            </a:r>
            <a:r>
              <a:rPr lang="en-US" dirty="0"/>
              <a:t>), the second group whose </a:t>
            </a:r>
            <a:r>
              <a:rPr lang="en-US" dirty="0" err="1"/>
              <a:t>AadharID</a:t>
            </a:r>
            <a:r>
              <a:rPr lang="en-US" dirty="0"/>
              <a:t> begins with 2 (i.e., </a:t>
            </a:r>
            <a:r>
              <a:rPr lang="en-US" dirty="0" err="1"/>
              <a:t>Nirmal</a:t>
            </a:r>
            <a:r>
              <a:rPr lang="en-US" dirty="0"/>
              <a:t> and </a:t>
            </a:r>
            <a:r>
              <a:rPr lang="en-US" dirty="0" err="1"/>
              <a:t>Anshul</a:t>
            </a:r>
            <a:r>
              <a:rPr lang="en-US" dirty="0"/>
              <a:t>) and the third group that starts with 9 (i.e., Ram). Groups having more than one element are partitioned with the help of the next digit in the key. This process of partitioning is continued until every group has exactly one element in it. </a:t>
            </a:r>
          </a:p>
        </p:txBody>
      </p:sp>
      <p:pic>
        <p:nvPicPr>
          <p:cNvPr id="4" name="Picture 3"/>
          <p:cNvPicPr>
            <a:picLocks noChangeAspect="1"/>
          </p:cNvPicPr>
          <p:nvPr/>
        </p:nvPicPr>
        <p:blipFill>
          <a:blip r:embed="rId2"/>
          <a:stretch>
            <a:fillRect/>
          </a:stretch>
        </p:blipFill>
        <p:spPr>
          <a:xfrm>
            <a:off x="3352800" y="1371600"/>
            <a:ext cx="3864600" cy="2438400"/>
          </a:xfrm>
          <a:prstGeom prst="rect">
            <a:avLst/>
          </a:prstGeom>
        </p:spPr>
      </p:pic>
    </p:spTree>
    <p:extLst>
      <p:ext uri="{BB962C8B-B14F-4D97-AF65-F5344CB8AC3E}">
        <p14:creationId xmlns:p14="http://schemas.microsoft.com/office/powerpoint/2010/main" val="1966426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457200"/>
            <a:ext cx="8463731" cy="5638800"/>
          </a:xfrm>
          <a:prstGeom prst="rect">
            <a:avLst/>
          </a:prstGeom>
        </p:spPr>
      </p:pic>
    </p:spTree>
    <p:extLst>
      <p:ext uri="{BB962C8B-B14F-4D97-AF65-F5344CB8AC3E}">
        <p14:creationId xmlns:p14="http://schemas.microsoft.com/office/powerpoint/2010/main" val="1133879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normAutofit fontScale="90000"/>
          </a:bodyPr>
          <a:lstStyle/>
          <a:p>
            <a:r>
              <a:rPr lang="en-US" dirty="0"/>
              <a:t>Searching a </a:t>
            </a:r>
            <a:r>
              <a:rPr lang="en-US" dirty="0" err="1"/>
              <a:t>Trie</a:t>
            </a:r>
            <a:r>
              <a:rPr lang="en-US" dirty="0"/>
              <a:t> </a:t>
            </a:r>
          </a:p>
        </p:txBody>
      </p:sp>
      <p:sp>
        <p:nvSpPr>
          <p:cNvPr id="3" name="Content Placeholder 2"/>
          <p:cNvSpPr>
            <a:spLocks noGrp="1"/>
          </p:cNvSpPr>
          <p:nvPr>
            <p:ph idx="1"/>
          </p:nvPr>
        </p:nvSpPr>
        <p:spPr>
          <a:xfrm>
            <a:off x="304800" y="838201"/>
            <a:ext cx="8534400" cy="5338762"/>
          </a:xfrm>
        </p:spPr>
        <p:txBody>
          <a:bodyPr/>
          <a:lstStyle/>
          <a:p>
            <a:r>
              <a:rPr lang="en-US" dirty="0"/>
              <a:t>For searching an element in the </a:t>
            </a:r>
            <a:r>
              <a:rPr lang="en-US" dirty="0" err="1"/>
              <a:t>trie</a:t>
            </a:r>
            <a:r>
              <a:rPr lang="en-US" dirty="0"/>
              <a:t>, we start searching for the key from the root node which is a branch node. </a:t>
            </a:r>
          </a:p>
          <a:p>
            <a:r>
              <a:rPr lang="en-US" dirty="0"/>
              <a:t>Let us suppose the key k is made up of k1, k2, k3, </a:t>
            </a:r>
            <a:r>
              <a:rPr lang="en-US" dirty="0" err="1"/>
              <a:t>kn</a:t>
            </a:r>
            <a:r>
              <a:rPr lang="en-US" dirty="0"/>
              <a:t> characters. </a:t>
            </a:r>
          </a:p>
          <a:p>
            <a:r>
              <a:rPr lang="en-US" dirty="0"/>
              <a:t>The first character of the key k1 is extracted and the respective child pointer in the root node is identified. </a:t>
            </a:r>
          </a:p>
          <a:p>
            <a:r>
              <a:rPr lang="en-US" dirty="0"/>
              <a:t>If it is an element node, its value is compared with the key and otherwise if it is a branch node, the pointer at next character k2 is considered.</a:t>
            </a:r>
          </a:p>
          <a:p>
            <a:r>
              <a:rPr lang="en-US" dirty="0"/>
              <a:t>If this pointer points to an element node the key is compared with the element node value and otherwise if it is a branch node, the pointer at next character k3 is considered. </a:t>
            </a:r>
          </a:p>
          <a:p>
            <a:r>
              <a:rPr lang="en-US" dirty="0"/>
              <a:t>The process is repeated until we reach the element node which is equivalent to the key we are searching for. </a:t>
            </a:r>
          </a:p>
        </p:txBody>
      </p:sp>
    </p:spTree>
    <p:extLst>
      <p:ext uri="{BB962C8B-B14F-4D97-AF65-F5344CB8AC3E}">
        <p14:creationId xmlns:p14="http://schemas.microsoft.com/office/powerpoint/2010/main" val="1643067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20674"/>
          </a:xfrm>
        </p:spPr>
        <p:txBody>
          <a:bodyPr>
            <a:normAutofit fontScale="90000"/>
          </a:bodyPr>
          <a:lstStyle/>
          <a:p>
            <a:r>
              <a:rPr lang="en-US" dirty="0"/>
              <a:t>Sampling Strategies </a:t>
            </a:r>
          </a:p>
        </p:txBody>
      </p:sp>
      <p:sp>
        <p:nvSpPr>
          <p:cNvPr id="3" name="Content Placeholder 2"/>
          <p:cNvSpPr>
            <a:spLocks noGrp="1"/>
          </p:cNvSpPr>
          <p:nvPr>
            <p:ph idx="1"/>
          </p:nvPr>
        </p:nvSpPr>
        <p:spPr>
          <a:xfrm>
            <a:off x="381000" y="914400"/>
            <a:ext cx="8382000" cy="5262563"/>
          </a:xfrm>
        </p:spPr>
        <p:txBody>
          <a:bodyPr/>
          <a:lstStyle/>
          <a:p>
            <a:r>
              <a:rPr lang="en-US" dirty="0"/>
              <a:t>F1 : sample(</a:t>
            </a:r>
            <a:r>
              <a:rPr lang="en-US" dirty="0" err="1"/>
              <a:t>key,i</a:t>
            </a:r>
            <a:r>
              <a:rPr lang="en-US" dirty="0"/>
              <a:t>) = </a:t>
            </a:r>
            <a:r>
              <a:rPr lang="en-US" dirty="0" err="1"/>
              <a:t>keyi</a:t>
            </a:r>
            <a:r>
              <a:rPr lang="en-US" dirty="0"/>
              <a:t> </a:t>
            </a:r>
          </a:p>
          <a:p>
            <a:r>
              <a:rPr lang="en-US" dirty="0"/>
              <a:t>[Branching at level </a:t>
            </a:r>
            <a:r>
              <a:rPr lang="en-US" dirty="0" err="1"/>
              <a:t>i</a:t>
            </a:r>
            <a:r>
              <a:rPr lang="en-US" dirty="0"/>
              <a:t> is done basing on the </a:t>
            </a:r>
            <a:r>
              <a:rPr lang="en-US" dirty="0" err="1"/>
              <a:t>ith</a:t>
            </a:r>
            <a:r>
              <a:rPr lang="en-US" dirty="0"/>
              <a:t> character of the key] </a:t>
            </a:r>
          </a:p>
          <a:p>
            <a:r>
              <a:rPr lang="en-US" dirty="0"/>
              <a:t>F2 : sample(</a:t>
            </a:r>
            <a:r>
              <a:rPr lang="en-US" dirty="0" err="1"/>
              <a:t>key,i</a:t>
            </a:r>
            <a:r>
              <a:rPr lang="en-US" dirty="0"/>
              <a:t>)= keyn-i+1 where n is number of characters in key. </a:t>
            </a:r>
          </a:p>
          <a:p>
            <a:r>
              <a:rPr lang="en-US" dirty="0"/>
              <a:t>[Branching at level </a:t>
            </a:r>
            <a:r>
              <a:rPr lang="en-US" dirty="0" err="1"/>
              <a:t>i</a:t>
            </a:r>
            <a:r>
              <a:rPr lang="en-US" dirty="0"/>
              <a:t> is done basing on the n-i+1 character of the key] </a:t>
            </a:r>
          </a:p>
          <a:p>
            <a:r>
              <a:rPr lang="en-US" dirty="0"/>
              <a:t>F3 : sample(</a:t>
            </a:r>
            <a:r>
              <a:rPr lang="en-US" dirty="0" err="1"/>
              <a:t>key,i</a:t>
            </a:r>
            <a:r>
              <a:rPr lang="en-US" dirty="0"/>
              <a:t>)= </a:t>
            </a:r>
            <a:r>
              <a:rPr lang="en-US" dirty="0" err="1"/>
              <a:t>keyr</a:t>
            </a:r>
            <a:r>
              <a:rPr lang="en-US" dirty="0"/>
              <a:t>(</a:t>
            </a:r>
            <a:r>
              <a:rPr lang="en-US" dirty="0" err="1"/>
              <a:t>key,i</a:t>
            </a:r>
            <a:r>
              <a:rPr lang="en-US" dirty="0"/>
              <a:t>) for r(</a:t>
            </a:r>
            <a:r>
              <a:rPr lang="en-US" dirty="0" err="1"/>
              <a:t>key,i</a:t>
            </a:r>
            <a:r>
              <a:rPr lang="en-US" dirty="0"/>
              <a:t>) is a randomization function </a:t>
            </a:r>
          </a:p>
          <a:p>
            <a:r>
              <a:rPr lang="en-US" dirty="0"/>
              <a:t>[Branching at level </a:t>
            </a:r>
            <a:r>
              <a:rPr lang="en-US" dirty="0" err="1"/>
              <a:t>i</a:t>
            </a:r>
            <a:r>
              <a:rPr lang="en-US" dirty="0"/>
              <a:t> is done basing on the randomization function. The randomization function will yield any value from 1 to n where n is the no. of characters in key.] </a:t>
            </a:r>
          </a:p>
          <a:p>
            <a:r>
              <a:rPr lang="en-US" dirty="0"/>
              <a:t>F4 : sample(</a:t>
            </a:r>
            <a:r>
              <a:rPr lang="en-US" dirty="0" err="1"/>
              <a:t>key,i</a:t>
            </a:r>
            <a:r>
              <a:rPr lang="en-US" dirty="0"/>
              <a:t>)= </a:t>
            </a:r>
            <a:r>
              <a:rPr lang="en-US" dirty="0" err="1"/>
              <a:t>keyi</a:t>
            </a:r>
            <a:r>
              <a:rPr lang="en-US" dirty="0"/>
              <a:t>/2 if </a:t>
            </a:r>
            <a:r>
              <a:rPr lang="en-US" dirty="0" err="1"/>
              <a:t>i</a:t>
            </a:r>
            <a:r>
              <a:rPr lang="en-US" dirty="0"/>
              <a:t> is even otherwise </a:t>
            </a:r>
          </a:p>
          <a:p>
            <a:r>
              <a:rPr lang="en-US" dirty="0"/>
              <a:t>key n-(i-1)/2 if </a:t>
            </a:r>
            <a:r>
              <a:rPr lang="en-US" dirty="0" err="1"/>
              <a:t>i</a:t>
            </a:r>
            <a:r>
              <a:rPr lang="en-US" dirty="0"/>
              <a:t> is odd </a:t>
            </a:r>
          </a:p>
          <a:p>
            <a:r>
              <a:rPr lang="en-US" dirty="0"/>
              <a:t>[Branching at level </a:t>
            </a:r>
            <a:r>
              <a:rPr lang="en-US" dirty="0" err="1"/>
              <a:t>i</a:t>
            </a:r>
            <a:r>
              <a:rPr lang="en-US" dirty="0"/>
              <a:t> is done basing on the </a:t>
            </a:r>
            <a:r>
              <a:rPr lang="en-US" dirty="0" err="1"/>
              <a:t>i</a:t>
            </a:r>
            <a:r>
              <a:rPr lang="en-US" dirty="0"/>
              <a:t>/2th character if </a:t>
            </a:r>
            <a:r>
              <a:rPr lang="en-US" dirty="0" err="1"/>
              <a:t>i</a:t>
            </a:r>
            <a:r>
              <a:rPr lang="en-US" dirty="0"/>
              <a:t> is even and on n-(i-1)/2th character if </a:t>
            </a:r>
            <a:r>
              <a:rPr lang="en-US" dirty="0" err="1"/>
              <a:t>i</a:t>
            </a:r>
            <a:r>
              <a:rPr lang="en-US" dirty="0"/>
              <a:t> is odd.] </a:t>
            </a:r>
          </a:p>
        </p:txBody>
      </p:sp>
    </p:spTree>
    <p:extLst>
      <p:ext uri="{BB962C8B-B14F-4D97-AF65-F5344CB8AC3E}">
        <p14:creationId xmlns:p14="http://schemas.microsoft.com/office/powerpoint/2010/main" val="992592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3400" y="838200"/>
            <a:ext cx="8305800" cy="5491163"/>
          </a:xfrm>
          <a:prstGeom prst="rect">
            <a:avLst/>
          </a:prstGeom>
        </p:spPr>
      </p:pic>
      <p:sp>
        <p:nvSpPr>
          <p:cNvPr id="5" name="Title 1"/>
          <p:cNvSpPr>
            <a:spLocks noGrp="1"/>
          </p:cNvSpPr>
          <p:nvPr>
            <p:ph type="title"/>
          </p:nvPr>
        </p:nvSpPr>
        <p:spPr>
          <a:xfrm>
            <a:off x="228600" y="152400"/>
            <a:ext cx="8286750" cy="473074"/>
          </a:xfrm>
        </p:spPr>
        <p:txBody>
          <a:bodyPr>
            <a:normAutofit fontScale="90000"/>
          </a:bodyPr>
          <a:lstStyle/>
          <a:p>
            <a:r>
              <a:rPr lang="en-US" dirty="0" err="1"/>
              <a:t>Trie</a:t>
            </a:r>
            <a:r>
              <a:rPr lang="en-US" dirty="0"/>
              <a:t> obtained by applying sampling function F1</a:t>
            </a:r>
          </a:p>
        </p:txBody>
      </p:sp>
    </p:spTree>
    <p:extLst>
      <p:ext uri="{BB962C8B-B14F-4D97-AF65-F5344CB8AC3E}">
        <p14:creationId xmlns:p14="http://schemas.microsoft.com/office/powerpoint/2010/main" val="128777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normAutofit fontScale="90000"/>
          </a:bodyPr>
          <a:lstStyle/>
          <a:p>
            <a:r>
              <a:rPr lang="en-US" b="1" dirty="0"/>
              <a:t>Binary Tries</a:t>
            </a:r>
            <a:endParaRPr lang="en-US" dirty="0"/>
          </a:p>
        </p:txBody>
      </p:sp>
      <p:sp>
        <p:nvSpPr>
          <p:cNvPr id="3" name="Content Placeholder 2"/>
          <p:cNvSpPr>
            <a:spLocks noGrp="1"/>
          </p:cNvSpPr>
          <p:nvPr>
            <p:ph idx="1"/>
          </p:nvPr>
        </p:nvSpPr>
        <p:spPr>
          <a:xfrm>
            <a:off x="276644" y="914400"/>
            <a:ext cx="8238706" cy="5262563"/>
          </a:xfrm>
        </p:spPr>
        <p:txBody>
          <a:bodyPr/>
          <a:lstStyle/>
          <a:p>
            <a:r>
              <a:rPr lang="en-US" sz="1800" dirty="0"/>
              <a:t>A Binary </a:t>
            </a:r>
            <a:r>
              <a:rPr lang="en-US" sz="1800" dirty="0" err="1"/>
              <a:t>Trie</a:t>
            </a:r>
            <a:r>
              <a:rPr lang="en-US" sz="1800" dirty="0"/>
              <a:t> is a binary tree with two possible nodes namely Branch Node and Element Node.</a:t>
            </a:r>
          </a:p>
          <a:p>
            <a:r>
              <a:rPr lang="en-US" sz="1800" dirty="0"/>
              <a:t> A Branch Node has two link parts Left Child and Right Child and has no data part.</a:t>
            </a:r>
          </a:p>
          <a:p>
            <a:r>
              <a:rPr lang="en-US" sz="1800" dirty="0"/>
              <a:t> An Element Node has only the data part and has no link parts.</a:t>
            </a:r>
          </a:p>
          <a:p>
            <a:r>
              <a:rPr lang="en-US" sz="1800" dirty="0"/>
              <a:t>In binary </a:t>
            </a:r>
            <a:r>
              <a:rPr lang="en-US" sz="1800" dirty="0" err="1"/>
              <a:t>trie</a:t>
            </a:r>
            <a:r>
              <a:rPr lang="en-US" sz="1800" dirty="0"/>
              <a:t>, branch nodes are represented as </a:t>
            </a:r>
            <a:r>
              <a:rPr lang="en-US" sz="1800" i="1" dirty="0"/>
              <a:t>ellipses </a:t>
            </a:r>
            <a:r>
              <a:rPr lang="en-US" sz="1800" dirty="0"/>
              <a:t>and element nodes are represented using </a:t>
            </a:r>
            <a:r>
              <a:rPr lang="en-US" sz="1800" i="1" dirty="0"/>
              <a:t>rectangles</a:t>
            </a:r>
            <a:r>
              <a:rPr lang="en-US" sz="1800" dirty="0"/>
              <a:t>.</a:t>
            </a:r>
          </a:p>
          <a:p>
            <a:endParaRPr lang="en-US" sz="1800" dirty="0"/>
          </a:p>
          <a:p>
            <a:pPr>
              <a:buNone/>
            </a:pPr>
            <a:endParaRPr lang="en-US" dirty="0"/>
          </a:p>
        </p:txBody>
      </p:sp>
      <p:pic>
        <p:nvPicPr>
          <p:cNvPr id="10242" name="Picture 1" descr="C:\Users\CSE-STAFF\Desktop\fig10471.png"/>
          <p:cNvPicPr>
            <a:picLocks noChangeAspect="1" noChangeArrowheads="1"/>
          </p:cNvPicPr>
          <p:nvPr/>
        </p:nvPicPr>
        <p:blipFill>
          <a:blip r:embed="rId2"/>
          <a:srcRect/>
          <a:stretch>
            <a:fillRect/>
          </a:stretch>
        </p:blipFill>
        <p:spPr bwMode="auto">
          <a:xfrm>
            <a:off x="3343835" y="3532234"/>
            <a:ext cx="5428271" cy="3200400"/>
          </a:xfrm>
          <a:prstGeom prst="rect">
            <a:avLst/>
          </a:prstGeom>
          <a:noFill/>
          <a:ln w="9525">
            <a:noFill/>
            <a:miter lim="800000"/>
            <a:headEnd/>
            <a:tailEnd/>
          </a:ln>
        </p:spPr>
      </p:pic>
      <p:pic>
        <p:nvPicPr>
          <p:cNvPr id="4" name="Picture 3"/>
          <p:cNvPicPr>
            <a:picLocks noChangeAspect="1"/>
          </p:cNvPicPr>
          <p:nvPr/>
        </p:nvPicPr>
        <p:blipFill>
          <a:blip r:embed="rId3"/>
          <a:stretch>
            <a:fillRect/>
          </a:stretch>
        </p:blipFill>
        <p:spPr>
          <a:xfrm>
            <a:off x="276644" y="2819400"/>
            <a:ext cx="4322250" cy="189081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81000" y="1219200"/>
            <a:ext cx="8382000" cy="4800600"/>
          </a:xfrm>
          <a:prstGeom prst="rect">
            <a:avLst/>
          </a:prstGeom>
        </p:spPr>
      </p:pic>
      <p:sp>
        <p:nvSpPr>
          <p:cNvPr id="5" name="Title 1"/>
          <p:cNvSpPr>
            <a:spLocks noGrp="1"/>
          </p:cNvSpPr>
          <p:nvPr>
            <p:ph type="title"/>
          </p:nvPr>
        </p:nvSpPr>
        <p:spPr>
          <a:xfrm>
            <a:off x="228600" y="365127"/>
            <a:ext cx="8286750" cy="473074"/>
          </a:xfrm>
        </p:spPr>
        <p:txBody>
          <a:bodyPr>
            <a:normAutofit fontScale="90000"/>
          </a:bodyPr>
          <a:lstStyle/>
          <a:p>
            <a:r>
              <a:rPr lang="en-US" dirty="0" err="1"/>
              <a:t>Trie</a:t>
            </a:r>
            <a:r>
              <a:rPr lang="en-US" dirty="0"/>
              <a:t> obtained by applying sampling function F2</a:t>
            </a:r>
          </a:p>
        </p:txBody>
      </p:sp>
    </p:spTree>
    <p:extLst>
      <p:ext uri="{BB962C8B-B14F-4D97-AF65-F5344CB8AC3E}">
        <p14:creationId xmlns:p14="http://schemas.microsoft.com/office/powerpoint/2010/main" val="1138485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7"/>
            <a:ext cx="8286750" cy="473074"/>
          </a:xfrm>
        </p:spPr>
        <p:txBody>
          <a:bodyPr>
            <a:normAutofit fontScale="90000"/>
          </a:bodyPr>
          <a:lstStyle/>
          <a:p>
            <a:r>
              <a:rPr lang="en-US" dirty="0" err="1"/>
              <a:t>Trie</a:t>
            </a:r>
            <a:r>
              <a:rPr lang="en-US" dirty="0"/>
              <a:t> obtained by applying sampling function F3</a:t>
            </a:r>
          </a:p>
        </p:txBody>
      </p:sp>
      <p:pic>
        <p:nvPicPr>
          <p:cNvPr id="4" name="Content Placeholder 3"/>
          <p:cNvPicPr>
            <a:picLocks noGrp="1" noChangeAspect="1"/>
          </p:cNvPicPr>
          <p:nvPr>
            <p:ph idx="1"/>
          </p:nvPr>
        </p:nvPicPr>
        <p:blipFill>
          <a:blip r:embed="rId2"/>
          <a:stretch>
            <a:fillRect/>
          </a:stretch>
        </p:blipFill>
        <p:spPr>
          <a:xfrm>
            <a:off x="381000" y="1219200"/>
            <a:ext cx="8382000" cy="4644669"/>
          </a:xfrm>
          <a:prstGeom prst="rect">
            <a:avLst/>
          </a:prstGeom>
        </p:spPr>
      </p:pic>
      <p:sp>
        <p:nvSpPr>
          <p:cNvPr id="5" name="TextBox 4"/>
          <p:cNvSpPr txBox="1"/>
          <p:nvPr/>
        </p:nvSpPr>
        <p:spPr>
          <a:xfrm>
            <a:off x="1295400" y="6248400"/>
            <a:ext cx="5181600" cy="369332"/>
          </a:xfrm>
          <a:prstGeom prst="rect">
            <a:avLst/>
          </a:prstGeom>
          <a:noFill/>
        </p:spPr>
        <p:txBody>
          <a:bodyPr wrap="square" rtlCol="0">
            <a:spAutoFit/>
          </a:bodyPr>
          <a:lstStyle/>
          <a:p>
            <a:r>
              <a:rPr lang="en-US" dirty="0"/>
              <a:t>3</a:t>
            </a:r>
            <a:r>
              <a:rPr lang="en-US" baseline="30000" dirty="0"/>
              <a:t>rd</a:t>
            </a:r>
            <a:r>
              <a:rPr lang="en-US" dirty="0"/>
              <a:t> character at level 1, 2</a:t>
            </a:r>
            <a:r>
              <a:rPr lang="en-US" baseline="30000" dirty="0"/>
              <a:t>nd</a:t>
            </a:r>
            <a:r>
              <a:rPr lang="en-US" dirty="0"/>
              <a:t> character at Level 2 </a:t>
            </a:r>
          </a:p>
        </p:txBody>
      </p:sp>
    </p:spTree>
    <p:extLst>
      <p:ext uri="{BB962C8B-B14F-4D97-AF65-F5344CB8AC3E}">
        <p14:creationId xmlns:p14="http://schemas.microsoft.com/office/powerpoint/2010/main" val="743034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5872163"/>
          </a:xfrm>
        </p:spPr>
        <p:txBody>
          <a:bodyPr/>
          <a:lstStyle/>
          <a:p>
            <a:r>
              <a:rPr lang="en-US" dirty="0"/>
              <a:t>If the maximum number of levels is limited to 'L', then all the keys that are synonyms </a:t>
            </a:r>
            <a:r>
              <a:rPr lang="en-US" dirty="0" err="1"/>
              <a:t>upto</a:t>
            </a:r>
            <a:r>
              <a:rPr lang="en-US" dirty="0"/>
              <a:t> level L-1 are entered in the same element node.</a:t>
            </a:r>
          </a:p>
          <a:p>
            <a:pPr marL="0" indent="0">
              <a:buNone/>
            </a:pPr>
            <a:r>
              <a:rPr lang="en-US" b="1" dirty="0"/>
              <a:t>Example:</a:t>
            </a:r>
            <a:r>
              <a:rPr lang="en-US" dirty="0"/>
              <a:t> The </a:t>
            </a:r>
            <a:r>
              <a:rPr lang="en-US" dirty="0" err="1"/>
              <a:t>trie</a:t>
            </a:r>
            <a:r>
              <a:rPr lang="en-US" dirty="0"/>
              <a:t> obtained by restricting the number of levels to 3. The element nodes can hold more than one key value. </a:t>
            </a:r>
          </a:p>
        </p:txBody>
      </p:sp>
      <p:pic>
        <p:nvPicPr>
          <p:cNvPr id="4" name="Picture 3"/>
          <p:cNvPicPr>
            <a:picLocks noChangeAspect="1"/>
          </p:cNvPicPr>
          <p:nvPr/>
        </p:nvPicPr>
        <p:blipFill>
          <a:blip r:embed="rId2"/>
          <a:stretch>
            <a:fillRect/>
          </a:stretch>
        </p:blipFill>
        <p:spPr>
          <a:xfrm>
            <a:off x="228600" y="1798912"/>
            <a:ext cx="8610600" cy="4378051"/>
          </a:xfrm>
          <a:prstGeom prst="rect">
            <a:avLst/>
          </a:prstGeom>
        </p:spPr>
      </p:pic>
    </p:spTree>
    <p:extLst>
      <p:ext uri="{BB962C8B-B14F-4D97-AF65-F5344CB8AC3E}">
        <p14:creationId xmlns:p14="http://schemas.microsoft.com/office/powerpoint/2010/main" val="1250774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normAutofit fontScale="90000"/>
          </a:bodyPr>
          <a:lstStyle/>
          <a:p>
            <a:r>
              <a:rPr lang="en-US" dirty="0"/>
              <a:t>Inserting into a </a:t>
            </a:r>
            <a:r>
              <a:rPr lang="en-US" dirty="0" err="1"/>
              <a:t>Trie</a:t>
            </a:r>
            <a:r>
              <a:rPr lang="en-US" dirty="0"/>
              <a:t>.</a:t>
            </a:r>
          </a:p>
        </p:txBody>
      </p:sp>
      <p:sp>
        <p:nvSpPr>
          <p:cNvPr id="3" name="Content Placeholder 2"/>
          <p:cNvSpPr>
            <a:spLocks noGrp="1"/>
          </p:cNvSpPr>
          <p:nvPr>
            <p:ph idx="1"/>
          </p:nvPr>
        </p:nvSpPr>
        <p:spPr>
          <a:xfrm>
            <a:off x="304800" y="990600"/>
            <a:ext cx="8210550" cy="5186363"/>
          </a:xfrm>
        </p:spPr>
        <p:txBody>
          <a:bodyPr/>
          <a:lstStyle/>
          <a:p>
            <a:r>
              <a:rPr lang="en-US" dirty="0"/>
              <a:t> Inserting a key into the </a:t>
            </a:r>
            <a:r>
              <a:rPr lang="en-US" dirty="0" err="1"/>
              <a:t>trie</a:t>
            </a:r>
            <a:r>
              <a:rPr lang="en-US" dirty="0"/>
              <a:t> follows the same procedure as the search. Insert  telegram into the </a:t>
            </a:r>
            <a:r>
              <a:rPr lang="en-US" dirty="0" err="1"/>
              <a:t>trie</a:t>
            </a:r>
            <a:r>
              <a:rPr lang="en-US" dirty="0"/>
              <a:t>.</a:t>
            </a:r>
          </a:p>
        </p:txBody>
      </p:sp>
      <p:pic>
        <p:nvPicPr>
          <p:cNvPr id="4" name="Content Placeholder 3"/>
          <p:cNvPicPr>
            <a:picLocks noChangeAspect="1"/>
          </p:cNvPicPr>
          <p:nvPr/>
        </p:nvPicPr>
        <p:blipFill>
          <a:blip r:embed="rId2"/>
          <a:stretch>
            <a:fillRect/>
          </a:stretch>
        </p:blipFill>
        <p:spPr>
          <a:xfrm>
            <a:off x="2533245" y="2209800"/>
            <a:ext cx="4077510" cy="4351338"/>
          </a:xfrm>
          <a:prstGeom prst="rect">
            <a:avLst/>
          </a:prstGeom>
        </p:spPr>
      </p:pic>
    </p:spTree>
    <p:extLst>
      <p:ext uri="{BB962C8B-B14F-4D97-AF65-F5344CB8AC3E}">
        <p14:creationId xmlns:p14="http://schemas.microsoft.com/office/powerpoint/2010/main" val="298231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90600" y="1219200"/>
            <a:ext cx="7467599" cy="4957763"/>
          </a:xfrm>
          <a:prstGeom prst="rect">
            <a:avLst/>
          </a:prstGeom>
        </p:spPr>
      </p:pic>
      <p:sp>
        <p:nvSpPr>
          <p:cNvPr id="5" name="TextBox 4"/>
          <p:cNvSpPr txBox="1"/>
          <p:nvPr/>
        </p:nvSpPr>
        <p:spPr>
          <a:xfrm>
            <a:off x="990600" y="457200"/>
            <a:ext cx="5486400" cy="369332"/>
          </a:xfrm>
          <a:prstGeom prst="rect">
            <a:avLst/>
          </a:prstGeom>
          <a:noFill/>
        </p:spPr>
        <p:txBody>
          <a:bodyPr wrap="square" rtlCol="0">
            <a:spAutoFit/>
          </a:bodyPr>
          <a:lstStyle/>
          <a:p>
            <a:r>
              <a:rPr lang="en-US" dirty="0"/>
              <a:t>After inserting telegram, the </a:t>
            </a:r>
            <a:r>
              <a:rPr lang="en-US" dirty="0" err="1"/>
              <a:t>trie</a:t>
            </a:r>
            <a:r>
              <a:rPr lang="en-US" dirty="0"/>
              <a:t> is </a:t>
            </a:r>
          </a:p>
        </p:txBody>
      </p:sp>
    </p:spTree>
    <p:extLst>
      <p:ext uri="{BB962C8B-B14F-4D97-AF65-F5344CB8AC3E}">
        <p14:creationId xmlns:p14="http://schemas.microsoft.com/office/powerpoint/2010/main" val="3461620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dirty="0"/>
              <a:t>Deletion from a </a:t>
            </a:r>
            <a:r>
              <a:rPr lang="en-US" dirty="0" err="1"/>
              <a:t>trie</a:t>
            </a:r>
            <a:endParaRPr lang="en-US" dirty="0"/>
          </a:p>
        </p:txBody>
      </p:sp>
      <p:pic>
        <p:nvPicPr>
          <p:cNvPr id="4" name="Picture 3"/>
          <p:cNvPicPr>
            <a:picLocks noChangeAspect="1"/>
          </p:cNvPicPr>
          <p:nvPr/>
        </p:nvPicPr>
        <p:blipFill>
          <a:blip r:embed="rId2"/>
          <a:stretch>
            <a:fillRect/>
          </a:stretch>
        </p:blipFill>
        <p:spPr>
          <a:xfrm>
            <a:off x="1317600" y="1981200"/>
            <a:ext cx="6508800" cy="4226910"/>
          </a:xfrm>
          <a:prstGeom prst="rect">
            <a:avLst/>
          </a:prstGeom>
        </p:spPr>
      </p:pic>
      <p:sp>
        <p:nvSpPr>
          <p:cNvPr id="5" name="TextBox 4"/>
          <p:cNvSpPr txBox="1"/>
          <p:nvPr/>
        </p:nvSpPr>
        <p:spPr>
          <a:xfrm>
            <a:off x="628650" y="1066800"/>
            <a:ext cx="6381750" cy="369332"/>
          </a:xfrm>
          <a:prstGeom prst="rect">
            <a:avLst/>
          </a:prstGeom>
          <a:noFill/>
        </p:spPr>
        <p:txBody>
          <a:bodyPr wrap="square" rtlCol="0">
            <a:spAutoFit/>
          </a:bodyPr>
          <a:lstStyle/>
          <a:p>
            <a:r>
              <a:rPr lang="en-US" dirty="0"/>
              <a:t>Delete ‘torn’ from the previous </a:t>
            </a:r>
            <a:r>
              <a:rPr lang="en-US" dirty="0" err="1"/>
              <a:t>trie</a:t>
            </a:r>
            <a:r>
              <a:rPr lang="en-US" dirty="0"/>
              <a:t>. The resultant </a:t>
            </a:r>
            <a:r>
              <a:rPr lang="en-US" dirty="0" err="1"/>
              <a:t>trie</a:t>
            </a:r>
            <a:r>
              <a:rPr lang="en-US" dirty="0"/>
              <a:t> is..</a:t>
            </a:r>
          </a:p>
        </p:txBody>
      </p:sp>
    </p:spTree>
    <p:extLst>
      <p:ext uri="{BB962C8B-B14F-4D97-AF65-F5344CB8AC3E}">
        <p14:creationId xmlns:p14="http://schemas.microsoft.com/office/powerpoint/2010/main" val="987253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normAutofit fontScale="90000"/>
          </a:bodyPr>
          <a:lstStyle/>
          <a:p>
            <a:r>
              <a:rPr lang="en-US" dirty="0"/>
              <a:t>Keys with Different Length </a:t>
            </a:r>
          </a:p>
        </p:txBody>
      </p:sp>
      <p:sp>
        <p:nvSpPr>
          <p:cNvPr id="3" name="Content Placeholder 2"/>
          <p:cNvSpPr>
            <a:spLocks noGrp="1"/>
          </p:cNvSpPr>
          <p:nvPr>
            <p:ph idx="1"/>
          </p:nvPr>
        </p:nvSpPr>
        <p:spPr>
          <a:xfrm>
            <a:off x="304800" y="1066800"/>
            <a:ext cx="8458200" cy="5110163"/>
          </a:xfrm>
        </p:spPr>
        <p:txBody>
          <a:bodyPr/>
          <a:lstStyle/>
          <a:p>
            <a:r>
              <a:rPr lang="en-US" dirty="0"/>
              <a:t>When the keys are of different length one key may be a prefix of another key which is violating the no-prefix property. </a:t>
            </a:r>
          </a:p>
          <a:p>
            <a:r>
              <a:rPr lang="en-US" dirty="0"/>
              <a:t>There are two ways to handle this keys collection. They are: </a:t>
            </a:r>
          </a:p>
          <a:p>
            <a:endParaRPr lang="en-US" dirty="0"/>
          </a:p>
          <a:p>
            <a:pPr marL="0" indent="0">
              <a:buNone/>
            </a:pPr>
            <a:r>
              <a:rPr lang="en-US" dirty="0"/>
              <a:t>Case 1: Append a special character such as blank or # to the end of each key. </a:t>
            </a:r>
          </a:p>
          <a:p>
            <a:pPr marL="0" indent="0">
              <a:buNone/>
            </a:pPr>
            <a:r>
              <a:rPr lang="en-US" dirty="0"/>
              <a:t>Case 2: Attach to each branch node a data field, to store the element whose </a:t>
            </a:r>
          </a:p>
          <a:p>
            <a:pPr marL="0" indent="0">
              <a:buNone/>
            </a:pPr>
            <a:r>
              <a:rPr lang="en-US" dirty="0"/>
              <a:t>	  key exhausts at that node. </a:t>
            </a:r>
          </a:p>
        </p:txBody>
      </p:sp>
    </p:spTree>
    <p:extLst>
      <p:ext uri="{BB962C8B-B14F-4D97-AF65-F5344CB8AC3E}">
        <p14:creationId xmlns:p14="http://schemas.microsoft.com/office/powerpoint/2010/main" val="3738743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2400" y="533400"/>
            <a:ext cx="8839199" cy="5643563"/>
          </a:xfrm>
          <a:prstGeom prst="rect">
            <a:avLst/>
          </a:prstGeom>
        </p:spPr>
      </p:pic>
    </p:spTree>
    <p:extLst>
      <p:ext uri="{BB962C8B-B14F-4D97-AF65-F5344CB8AC3E}">
        <p14:creationId xmlns:p14="http://schemas.microsoft.com/office/powerpoint/2010/main" val="1220350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126"/>
            <a:ext cx="8763000" cy="1325563"/>
          </a:xfrm>
        </p:spPr>
        <p:txBody>
          <a:bodyPr>
            <a:normAutofit fontScale="90000"/>
          </a:bodyPr>
          <a:lstStyle/>
          <a:p>
            <a:r>
              <a:rPr lang="en-US" i="1" dirty="0"/>
              <a:t>Case 2: Attach to each branch node a data field to store the element whose key exhausts at that node. </a:t>
            </a:r>
            <a:br>
              <a:rPr lang="en-US" dirty="0"/>
            </a:br>
            <a:r>
              <a:rPr lang="en-US" sz="2200" dirty="0"/>
              <a:t>Each node attached with a data field </a:t>
            </a:r>
          </a:p>
        </p:txBody>
      </p:sp>
      <p:pic>
        <p:nvPicPr>
          <p:cNvPr id="4" name="Content Placeholder 3"/>
          <p:cNvPicPr>
            <a:picLocks noGrp="1" noChangeAspect="1"/>
          </p:cNvPicPr>
          <p:nvPr>
            <p:ph idx="1"/>
          </p:nvPr>
        </p:nvPicPr>
        <p:blipFill>
          <a:blip r:embed="rId2"/>
          <a:stretch>
            <a:fillRect/>
          </a:stretch>
        </p:blipFill>
        <p:spPr>
          <a:xfrm>
            <a:off x="1812488" y="1825625"/>
            <a:ext cx="5519024" cy="4351338"/>
          </a:xfrm>
          <a:prstGeom prst="rect">
            <a:avLst/>
          </a:prstGeom>
        </p:spPr>
      </p:pic>
    </p:spTree>
    <p:extLst>
      <p:ext uri="{BB962C8B-B14F-4D97-AF65-F5344CB8AC3E}">
        <p14:creationId xmlns:p14="http://schemas.microsoft.com/office/powerpoint/2010/main" val="997228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lstStyle/>
          <a:p>
            <a:r>
              <a:rPr lang="en-US" dirty="0"/>
              <a:t>Compressed Tries </a:t>
            </a:r>
          </a:p>
        </p:txBody>
      </p:sp>
      <p:sp>
        <p:nvSpPr>
          <p:cNvPr id="3" name="Content Placeholder 2"/>
          <p:cNvSpPr>
            <a:spLocks noGrp="1"/>
          </p:cNvSpPr>
          <p:nvPr>
            <p:ph idx="1"/>
          </p:nvPr>
        </p:nvSpPr>
        <p:spPr>
          <a:xfrm>
            <a:off x="381000" y="1143000"/>
            <a:ext cx="8534400" cy="5033963"/>
          </a:xfrm>
        </p:spPr>
        <p:txBody>
          <a:bodyPr/>
          <a:lstStyle/>
          <a:p>
            <a:r>
              <a:rPr lang="en-US" dirty="0"/>
              <a:t>A </a:t>
            </a:r>
            <a:r>
              <a:rPr lang="en-US" i="1" dirty="0"/>
              <a:t>compressed </a:t>
            </a:r>
            <a:r>
              <a:rPr lang="en-US" i="1" dirty="0" err="1"/>
              <a:t>trie</a:t>
            </a:r>
            <a:r>
              <a:rPr lang="en-US" i="1" dirty="0"/>
              <a:t> </a:t>
            </a:r>
            <a:r>
              <a:rPr lang="en-US" dirty="0"/>
              <a:t>can be obtained by eliminating all branch nodes that have only one child in the </a:t>
            </a:r>
            <a:r>
              <a:rPr lang="en-US" dirty="0" err="1"/>
              <a:t>trie</a:t>
            </a:r>
            <a:r>
              <a:rPr lang="en-US" dirty="0"/>
              <a:t>. </a:t>
            </a:r>
          </a:p>
          <a:p>
            <a:r>
              <a:rPr lang="en-US" dirty="0"/>
              <a:t>We can improve both time and space performance metrics of a </a:t>
            </a:r>
            <a:r>
              <a:rPr lang="en-US" dirty="0" err="1"/>
              <a:t>trie</a:t>
            </a:r>
            <a:r>
              <a:rPr lang="en-US" dirty="0"/>
              <a:t> with the compressed </a:t>
            </a:r>
            <a:r>
              <a:rPr lang="en-US" dirty="0" err="1"/>
              <a:t>trie</a:t>
            </a:r>
            <a:r>
              <a:rPr lang="en-US" dirty="0"/>
              <a:t>. </a:t>
            </a:r>
          </a:p>
          <a:p>
            <a:r>
              <a:rPr lang="en-US" dirty="0"/>
              <a:t>When branch nodes with a single child are removed from a </a:t>
            </a:r>
            <a:r>
              <a:rPr lang="en-US" dirty="0" err="1"/>
              <a:t>trie</a:t>
            </a:r>
            <a:r>
              <a:rPr lang="en-US" dirty="0"/>
              <a:t>, we need to keep additional information so that </a:t>
            </a:r>
            <a:r>
              <a:rPr lang="en-US" dirty="0" err="1"/>
              <a:t>trie</a:t>
            </a:r>
            <a:r>
              <a:rPr lang="en-US" dirty="0"/>
              <a:t> operations may be performed correctly. </a:t>
            </a:r>
          </a:p>
          <a:p>
            <a:r>
              <a:rPr lang="en-US" dirty="0"/>
              <a:t>The additional information stored in a compressed </a:t>
            </a:r>
            <a:r>
              <a:rPr lang="en-US" dirty="0" err="1"/>
              <a:t>trie</a:t>
            </a:r>
            <a:r>
              <a:rPr lang="en-US" dirty="0"/>
              <a:t> can be described by using the structures </a:t>
            </a:r>
          </a:p>
          <a:p>
            <a:pPr lvl="1"/>
            <a:r>
              <a:rPr lang="en-US" dirty="0"/>
              <a:t>compressed tries with digit numbers, </a:t>
            </a:r>
          </a:p>
          <a:p>
            <a:pPr lvl="1"/>
            <a:r>
              <a:rPr lang="en-US" dirty="0"/>
              <a:t>compressed tries with skip fields or</a:t>
            </a:r>
          </a:p>
          <a:p>
            <a:pPr lvl="1"/>
            <a:r>
              <a:rPr lang="en-US" dirty="0"/>
              <a:t>compressed tries with labeled edges. </a:t>
            </a:r>
          </a:p>
        </p:txBody>
      </p:sp>
    </p:spTree>
    <p:extLst>
      <p:ext uri="{BB962C8B-B14F-4D97-AF65-F5344CB8AC3E}">
        <p14:creationId xmlns:p14="http://schemas.microsoft.com/office/powerpoint/2010/main" val="201439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82000" cy="5872163"/>
          </a:xfrm>
        </p:spPr>
        <p:txBody>
          <a:bodyPr>
            <a:normAutofit/>
          </a:bodyPr>
          <a:lstStyle/>
          <a:p>
            <a:r>
              <a:rPr lang="en-US" sz="1800" dirty="0"/>
              <a:t>Searching in the binary </a:t>
            </a:r>
            <a:r>
              <a:rPr lang="en-US" sz="1800" dirty="0" err="1"/>
              <a:t>trie</a:t>
            </a:r>
            <a:r>
              <a:rPr lang="en-US" sz="1800" dirty="0"/>
              <a:t> is done based on the bit pattern of the search </a:t>
            </a:r>
          </a:p>
          <a:p>
            <a:endParaRPr lang="en-US" sz="1800" dirty="0"/>
          </a:p>
          <a:p>
            <a:r>
              <a:rPr lang="en-US" sz="1800" dirty="0"/>
              <a:t>If the bit is zero, the search moves to the left sub tree, otherwise it moves to the right sub tree.</a:t>
            </a:r>
          </a:p>
          <a:p>
            <a:endParaRPr lang="en-US" sz="1800" dirty="0"/>
          </a:p>
          <a:p>
            <a:r>
              <a:rPr lang="en-US" sz="1800" dirty="0"/>
              <a:t> In each branching, the </a:t>
            </a:r>
            <a:r>
              <a:rPr lang="en-US" sz="1800" dirty="0" err="1"/>
              <a:t>i</a:t>
            </a:r>
            <a:r>
              <a:rPr lang="en-US" sz="1800" baseline="30000" dirty="0" err="1"/>
              <a:t>th</a:t>
            </a:r>
            <a:r>
              <a:rPr lang="en-US" sz="1800" dirty="0"/>
              <a:t> bit of search key is used at level </a:t>
            </a:r>
            <a:r>
              <a:rPr lang="en-US" sz="1800" dirty="0" err="1"/>
              <a:t>i</a:t>
            </a:r>
            <a:r>
              <a:rPr lang="en-US" sz="1800" dirty="0"/>
              <a:t>. </a:t>
            </a:r>
          </a:p>
          <a:p>
            <a:endParaRPr lang="en-US" sz="1800" dirty="0"/>
          </a:p>
          <a:p>
            <a:r>
              <a:rPr lang="en-US" sz="1800" dirty="0"/>
              <a:t> Once the element node is reached, the key in this node is compared with the key we are searching for. This is the only key comparison that takes place. </a:t>
            </a:r>
          </a:p>
          <a:p>
            <a:endParaRPr lang="en-US" sz="1800" dirty="0"/>
          </a:p>
          <a:p>
            <a:r>
              <a:rPr lang="en-US" sz="1800" dirty="0"/>
              <a:t>Example:  Search for the key 0010 in the binary </a:t>
            </a:r>
            <a:r>
              <a:rPr lang="en-US" sz="1800" dirty="0" err="1"/>
              <a:t>trie</a:t>
            </a:r>
            <a:r>
              <a:rPr lang="en-US" sz="1800" dirty="0"/>
              <a:t> . </a:t>
            </a:r>
          </a:p>
          <a:p>
            <a:r>
              <a:rPr lang="en-US" sz="1800" b="1" dirty="0"/>
              <a:t>Solution: </a:t>
            </a:r>
            <a:r>
              <a:rPr lang="en-US" sz="1800" dirty="0"/>
              <a:t>First follow the left child, then again the left child and finally the right child. This node is now compared with the key.  </a:t>
            </a:r>
          </a:p>
        </p:txBody>
      </p:sp>
    </p:spTree>
    <p:extLst>
      <p:ext uri="{BB962C8B-B14F-4D97-AF65-F5344CB8AC3E}">
        <p14:creationId xmlns:p14="http://schemas.microsoft.com/office/powerpoint/2010/main" val="1467018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lstStyle/>
          <a:p>
            <a:r>
              <a:rPr lang="en-US" dirty="0"/>
              <a:t>Compressed Tries with Digit Numbers </a:t>
            </a:r>
          </a:p>
        </p:txBody>
      </p:sp>
      <p:sp>
        <p:nvSpPr>
          <p:cNvPr id="3" name="Content Placeholder 2"/>
          <p:cNvSpPr>
            <a:spLocks noGrp="1"/>
          </p:cNvSpPr>
          <p:nvPr>
            <p:ph idx="1"/>
          </p:nvPr>
        </p:nvSpPr>
        <p:spPr>
          <a:xfrm>
            <a:off x="304800" y="990601"/>
            <a:ext cx="8610600" cy="5186362"/>
          </a:xfrm>
        </p:spPr>
        <p:txBody>
          <a:bodyPr/>
          <a:lstStyle/>
          <a:p>
            <a:r>
              <a:rPr lang="en-US" dirty="0"/>
              <a:t>In a compressed </a:t>
            </a:r>
            <a:r>
              <a:rPr lang="en-US" dirty="0" err="1"/>
              <a:t>trie</a:t>
            </a:r>
            <a:r>
              <a:rPr lang="en-US" dirty="0"/>
              <a:t> with digit numbers, an additional field </a:t>
            </a:r>
            <a:r>
              <a:rPr lang="en-US" dirty="0" err="1"/>
              <a:t>digitNumber</a:t>
            </a:r>
            <a:r>
              <a:rPr lang="en-US" dirty="0"/>
              <a:t> is associated for every branch node that indicates which digit of the key is used to branch to the next node from this node. </a:t>
            </a:r>
          </a:p>
        </p:txBody>
      </p:sp>
      <p:pic>
        <p:nvPicPr>
          <p:cNvPr id="4" name="Picture 3"/>
          <p:cNvPicPr>
            <a:picLocks noChangeAspect="1"/>
          </p:cNvPicPr>
          <p:nvPr/>
        </p:nvPicPr>
        <p:blipFill>
          <a:blip r:embed="rId2"/>
          <a:stretch>
            <a:fillRect/>
          </a:stretch>
        </p:blipFill>
        <p:spPr>
          <a:xfrm>
            <a:off x="533400" y="2286000"/>
            <a:ext cx="8610600" cy="4390741"/>
          </a:xfrm>
          <a:prstGeom prst="rect">
            <a:avLst/>
          </a:prstGeom>
        </p:spPr>
      </p:pic>
    </p:spTree>
    <p:extLst>
      <p:ext uri="{BB962C8B-B14F-4D97-AF65-F5344CB8AC3E}">
        <p14:creationId xmlns:p14="http://schemas.microsoft.com/office/powerpoint/2010/main" val="1249521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normAutofit fontScale="90000"/>
          </a:bodyPr>
          <a:lstStyle/>
          <a:p>
            <a:r>
              <a:rPr lang="en-US" dirty="0"/>
              <a:t>Compressed Tries with Skip Fields </a:t>
            </a:r>
          </a:p>
        </p:txBody>
      </p:sp>
      <p:pic>
        <p:nvPicPr>
          <p:cNvPr id="4" name="Content Placeholder 3"/>
          <p:cNvPicPr>
            <a:picLocks noGrp="1" noChangeAspect="1"/>
          </p:cNvPicPr>
          <p:nvPr>
            <p:ph idx="1"/>
          </p:nvPr>
        </p:nvPicPr>
        <p:blipFill>
          <a:blip r:embed="rId2"/>
          <a:stretch>
            <a:fillRect/>
          </a:stretch>
        </p:blipFill>
        <p:spPr>
          <a:xfrm>
            <a:off x="628650" y="2196153"/>
            <a:ext cx="7886700" cy="3610281"/>
          </a:xfrm>
          <a:prstGeom prst="rect">
            <a:avLst/>
          </a:prstGeom>
        </p:spPr>
      </p:pic>
      <p:sp>
        <p:nvSpPr>
          <p:cNvPr id="5" name="TextBox 4"/>
          <p:cNvSpPr txBox="1"/>
          <p:nvPr/>
        </p:nvSpPr>
        <p:spPr>
          <a:xfrm>
            <a:off x="381000" y="1143000"/>
            <a:ext cx="8382000" cy="923330"/>
          </a:xfrm>
          <a:prstGeom prst="rect">
            <a:avLst/>
          </a:prstGeom>
          <a:noFill/>
        </p:spPr>
        <p:txBody>
          <a:bodyPr wrap="square" rtlCol="0">
            <a:spAutoFit/>
          </a:bodyPr>
          <a:lstStyle/>
          <a:p>
            <a:r>
              <a:rPr lang="en-US" dirty="0"/>
              <a:t>In a </a:t>
            </a:r>
            <a:r>
              <a:rPr lang="en-US" i="1" dirty="0"/>
              <a:t>compressed </a:t>
            </a:r>
            <a:r>
              <a:rPr lang="en-US" i="1" dirty="0" err="1"/>
              <a:t>trie</a:t>
            </a:r>
            <a:r>
              <a:rPr lang="en-US" i="1" dirty="0"/>
              <a:t> with skip fields</a:t>
            </a:r>
            <a:r>
              <a:rPr lang="en-US" dirty="0"/>
              <a:t>, each branch node has an additional field skip which tells us the number of branch nodes that were originally between the current branch node and its parent.</a:t>
            </a:r>
          </a:p>
        </p:txBody>
      </p:sp>
    </p:spTree>
    <p:extLst>
      <p:ext uri="{BB962C8B-B14F-4D97-AF65-F5344CB8AC3E}">
        <p14:creationId xmlns:p14="http://schemas.microsoft.com/office/powerpoint/2010/main" val="2349967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normAutofit fontScale="90000"/>
          </a:bodyPr>
          <a:lstStyle/>
          <a:p>
            <a:r>
              <a:rPr lang="en-US" dirty="0"/>
              <a:t>Compressed Tries with Labeled Edges </a:t>
            </a:r>
          </a:p>
        </p:txBody>
      </p:sp>
      <p:sp>
        <p:nvSpPr>
          <p:cNvPr id="3" name="Content Placeholder 2"/>
          <p:cNvSpPr>
            <a:spLocks noGrp="1"/>
          </p:cNvSpPr>
          <p:nvPr>
            <p:ph idx="1"/>
          </p:nvPr>
        </p:nvSpPr>
        <p:spPr>
          <a:xfrm>
            <a:off x="304800" y="914400"/>
            <a:ext cx="8458200" cy="5262563"/>
          </a:xfrm>
        </p:spPr>
        <p:txBody>
          <a:bodyPr/>
          <a:lstStyle/>
          <a:p>
            <a:r>
              <a:rPr lang="en-US" dirty="0"/>
              <a:t>In a compressed </a:t>
            </a:r>
            <a:r>
              <a:rPr lang="en-US" dirty="0" err="1"/>
              <a:t>trie</a:t>
            </a:r>
            <a:r>
              <a:rPr lang="en-US" dirty="0"/>
              <a:t> with labeled edges, each branch node has a label associated with it that includes an element field and a skip field. The element field consists of a pointer/reference name to an element node in the sub-</a:t>
            </a:r>
            <a:r>
              <a:rPr lang="en-US" dirty="0" err="1"/>
              <a:t>trie</a:t>
            </a:r>
            <a:r>
              <a:rPr lang="en-US" dirty="0"/>
              <a:t>. The skip field is the number of branch nodes eliminated between this branch node and its parent.</a:t>
            </a:r>
          </a:p>
        </p:txBody>
      </p:sp>
      <p:pic>
        <p:nvPicPr>
          <p:cNvPr id="4" name="Picture 3"/>
          <p:cNvPicPr>
            <a:picLocks noChangeAspect="1"/>
          </p:cNvPicPr>
          <p:nvPr/>
        </p:nvPicPr>
        <p:blipFill>
          <a:blip r:embed="rId2"/>
          <a:stretch>
            <a:fillRect/>
          </a:stretch>
        </p:blipFill>
        <p:spPr>
          <a:xfrm>
            <a:off x="97199" y="2708189"/>
            <a:ext cx="8949601" cy="3921211"/>
          </a:xfrm>
          <a:prstGeom prst="rect">
            <a:avLst/>
          </a:prstGeom>
        </p:spPr>
      </p:pic>
    </p:spTree>
    <p:extLst>
      <p:ext uri="{BB962C8B-B14F-4D97-AF65-F5344CB8AC3E}">
        <p14:creationId xmlns:p14="http://schemas.microsoft.com/office/powerpoint/2010/main" val="17585566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65127"/>
            <a:ext cx="8286750" cy="625474"/>
          </a:xfrm>
        </p:spPr>
        <p:txBody>
          <a:bodyPr>
            <a:normAutofit/>
          </a:bodyPr>
          <a:lstStyle/>
          <a:p>
            <a:r>
              <a:rPr lang="en-US" dirty="0"/>
              <a:t>TRIES AND INTERNET PACKET (IP) FORWARDING </a:t>
            </a:r>
          </a:p>
        </p:txBody>
      </p:sp>
      <p:sp>
        <p:nvSpPr>
          <p:cNvPr id="3" name="Content Placeholder 2"/>
          <p:cNvSpPr>
            <a:spLocks noGrp="1"/>
          </p:cNvSpPr>
          <p:nvPr>
            <p:ph idx="1"/>
          </p:nvPr>
        </p:nvSpPr>
        <p:spPr>
          <a:xfrm>
            <a:off x="228600" y="990601"/>
            <a:ext cx="8686800" cy="5186362"/>
          </a:xfrm>
        </p:spPr>
        <p:txBody>
          <a:bodyPr>
            <a:normAutofit/>
          </a:bodyPr>
          <a:lstStyle/>
          <a:p>
            <a:r>
              <a:rPr lang="en-US" dirty="0"/>
              <a:t>Generally, the data packets are transmitted from source to destination in the internet through a sequence of routers. </a:t>
            </a:r>
          </a:p>
          <a:p>
            <a:r>
              <a:rPr lang="en-US" dirty="0"/>
              <a:t>Each router moves a packet one step ahead to reach the destination. </a:t>
            </a:r>
          </a:p>
          <a:p>
            <a:r>
              <a:rPr lang="en-US" dirty="0"/>
              <a:t>Consider a packet which is to be transmitted from Delhi to Chennai. </a:t>
            </a:r>
          </a:p>
          <a:p>
            <a:r>
              <a:rPr lang="en-US" dirty="0"/>
              <a:t>Firstly, the router in Delhi will process the packet and forward it to the next </a:t>
            </a:r>
            <a:r>
              <a:rPr lang="en-US" dirty="0" err="1"/>
              <a:t>neighbouring</a:t>
            </a:r>
            <a:r>
              <a:rPr lang="en-US" dirty="0"/>
              <a:t> router Mumbai and then forwarded to the next </a:t>
            </a:r>
            <a:r>
              <a:rPr lang="en-US" dirty="0" err="1"/>
              <a:t>neighbouring</a:t>
            </a:r>
            <a:r>
              <a:rPr lang="en-US" dirty="0"/>
              <a:t> router Hyderabad and from there the packet is routed to Chennai, the destination. </a:t>
            </a:r>
          </a:p>
          <a:p>
            <a:r>
              <a:rPr lang="en-US" dirty="0"/>
              <a:t>A routing table with the </a:t>
            </a:r>
            <a:r>
              <a:rPr lang="en-US" dirty="0" err="1"/>
              <a:t>neighbouring</a:t>
            </a:r>
            <a:r>
              <a:rPr lang="en-US" dirty="0"/>
              <a:t> nodes information is used to frame the routing between the source and destination. </a:t>
            </a:r>
          </a:p>
          <a:p>
            <a:r>
              <a:rPr lang="en-US" dirty="0"/>
              <a:t>A </a:t>
            </a:r>
            <a:r>
              <a:rPr lang="en-US" i="1" dirty="0"/>
              <a:t>router table </a:t>
            </a:r>
            <a:r>
              <a:rPr lang="en-US" dirty="0"/>
              <a:t>is a collection of rules of the form (P,NH) where P is the prefix and NH is the next hop (i.e., the </a:t>
            </a:r>
            <a:r>
              <a:rPr lang="en-US" dirty="0" err="1"/>
              <a:t>neighbouring</a:t>
            </a:r>
            <a:r>
              <a:rPr lang="en-US" dirty="0"/>
              <a:t> node). </a:t>
            </a:r>
          </a:p>
          <a:p>
            <a:r>
              <a:rPr lang="en-US" dirty="0"/>
              <a:t>For example, the rule (10*, A1) states that the next hop for the packets whose destination address begins with 10 is A1. </a:t>
            </a:r>
          </a:p>
        </p:txBody>
      </p:sp>
    </p:spTree>
    <p:extLst>
      <p:ext uri="{BB962C8B-B14F-4D97-AF65-F5344CB8AC3E}">
        <p14:creationId xmlns:p14="http://schemas.microsoft.com/office/powerpoint/2010/main" val="3429641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024563"/>
          </a:xfrm>
        </p:spPr>
        <p:txBody>
          <a:bodyPr/>
          <a:lstStyle/>
          <a:p>
            <a:r>
              <a:rPr lang="en-US" dirty="0"/>
              <a:t>It is common that the router table has more than one rule that is matched with the destination address.</a:t>
            </a:r>
          </a:p>
          <a:p>
            <a:r>
              <a:rPr lang="en-US" dirty="0"/>
              <a:t> In this situation, the next hop is determined by the matching rule which has the longest prefix.</a:t>
            </a:r>
          </a:p>
          <a:p>
            <a:r>
              <a:rPr lang="en-US" dirty="0"/>
              <a:t> For example, consider there are only two rules (10*, A1) and (1011*, B1) in the routing table that matched with the destination address that begins with the sequence 1011. </a:t>
            </a:r>
          </a:p>
          <a:p>
            <a:r>
              <a:rPr lang="en-US" dirty="0"/>
              <a:t>By default, the next hop is B1, as the packet forwarding in the internet is done by finding the longest matching prefix.</a:t>
            </a:r>
          </a:p>
          <a:p>
            <a:pPr marL="0" indent="0">
              <a:buNone/>
            </a:pPr>
            <a:r>
              <a:rPr lang="en-US" sz="2400" b="1" dirty="0"/>
              <a:t>1-bit Tries </a:t>
            </a:r>
          </a:p>
          <a:p>
            <a:r>
              <a:rPr lang="en-US" dirty="0"/>
              <a:t>A 1-bit </a:t>
            </a:r>
            <a:r>
              <a:rPr lang="en-US" dirty="0" err="1"/>
              <a:t>trie</a:t>
            </a:r>
            <a:r>
              <a:rPr lang="en-US" dirty="0"/>
              <a:t> is similar to a binary tree where each node consists of a left child, left data, right child, and right data. </a:t>
            </a:r>
          </a:p>
          <a:p>
            <a:r>
              <a:rPr lang="en-US" dirty="0"/>
              <a:t>The prefix with the length ‘</a:t>
            </a:r>
            <a:r>
              <a:rPr lang="en-US" i="1" dirty="0"/>
              <a:t>l</a:t>
            </a:r>
            <a:r>
              <a:rPr lang="en-US" dirty="0"/>
              <a:t>’ will be stored in the level </a:t>
            </a:r>
            <a:r>
              <a:rPr lang="en-US" i="1" dirty="0"/>
              <a:t>l </a:t>
            </a:r>
            <a:r>
              <a:rPr lang="en-US" dirty="0"/>
              <a:t>of the </a:t>
            </a:r>
            <a:r>
              <a:rPr lang="en-US" dirty="0" err="1"/>
              <a:t>trie</a:t>
            </a:r>
            <a:r>
              <a:rPr lang="en-US" dirty="0"/>
              <a:t>.</a:t>
            </a:r>
          </a:p>
          <a:p>
            <a:r>
              <a:rPr lang="en-US"/>
              <a:t> </a:t>
            </a:r>
            <a:r>
              <a:rPr lang="en-US" dirty="0"/>
              <a:t>At level </a:t>
            </a:r>
            <a:r>
              <a:rPr lang="en-US" i="1" dirty="0"/>
              <a:t>l</a:t>
            </a:r>
            <a:r>
              <a:rPr lang="en-US" dirty="0"/>
              <a:t>, if the rightmost bit of the prefix with length </a:t>
            </a:r>
            <a:r>
              <a:rPr lang="en-US" i="1" dirty="0"/>
              <a:t>l </a:t>
            </a:r>
            <a:r>
              <a:rPr lang="en-US" dirty="0"/>
              <a:t>is 0, the prefix is stored in the left data field or else the prefix is stored in the right data </a:t>
            </a:r>
            <a:r>
              <a:rPr lang="en-US"/>
              <a:t>field.</a:t>
            </a:r>
          </a:p>
          <a:p>
            <a:r>
              <a:rPr lang="en-US"/>
              <a:t> </a:t>
            </a:r>
            <a:r>
              <a:rPr lang="en-US" dirty="0"/>
              <a:t>At level </a:t>
            </a:r>
            <a:r>
              <a:rPr lang="en-US" dirty="0" err="1"/>
              <a:t>i</a:t>
            </a:r>
            <a:r>
              <a:rPr lang="en-US" dirty="0"/>
              <a:t>, branching is done using bit </a:t>
            </a:r>
            <a:r>
              <a:rPr lang="en-US" dirty="0" err="1"/>
              <a:t>i</a:t>
            </a:r>
            <a:r>
              <a:rPr lang="en-US" dirty="0"/>
              <a:t>. When the bit </a:t>
            </a:r>
            <a:r>
              <a:rPr lang="en-US" dirty="0" err="1"/>
              <a:t>i</a:t>
            </a:r>
            <a:r>
              <a:rPr lang="en-US" dirty="0"/>
              <a:t> = 1, we move to the right sub-tree and else we move to the left sub-tree. </a:t>
            </a:r>
          </a:p>
        </p:txBody>
      </p:sp>
    </p:spTree>
    <p:extLst>
      <p:ext uri="{BB962C8B-B14F-4D97-AF65-F5344CB8AC3E}">
        <p14:creationId xmlns:p14="http://schemas.microsoft.com/office/powerpoint/2010/main" val="9460278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3657600" cy="5872163"/>
          </a:xfrm>
        </p:spPr>
        <p:txBody>
          <a:bodyPr>
            <a:normAutofit lnSpcReduction="10000"/>
          </a:bodyPr>
          <a:lstStyle/>
          <a:p>
            <a:r>
              <a:rPr lang="en-US" dirty="0"/>
              <a:t>Example: Consider the prefixes. Construct a 1-bit </a:t>
            </a:r>
            <a:r>
              <a:rPr lang="en-US" dirty="0" err="1"/>
              <a:t>trie</a:t>
            </a:r>
            <a:r>
              <a:rPr lang="en-US" dirty="0"/>
              <a:t>.</a:t>
            </a:r>
          </a:p>
          <a:p>
            <a:pPr marL="0" indent="0">
              <a:buNone/>
            </a:pPr>
            <a:r>
              <a:rPr lang="en-US" dirty="0"/>
              <a:t>A1 = 101*, </a:t>
            </a:r>
          </a:p>
          <a:p>
            <a:pPr marL="0" indent="0">
              <a:buNone/>
            </a:pPr>
            <a:r>
              <a:rPr lang="en-US" dirty="0"/>
              <a:t>A2 = 1*, </a:t>
            </a:r>
          </a:p>
          <a:p>
            <a:pPr marL="0" indent="0">
              <a:buNone/>
            </a:pPr>
            <a:r>
              <a:rPr lang="en-US" dirty="0"/>
              <a:t>A3 = 1001*, </a:t>
            </a:r>
          </a:p>
          <a:p>
            <a:pPr marL="0" indent="0">
              <a:buNone/>
            </a:pPr>
            <a:r>
              <a:rPr lang="en-US" dirty="0"/>
              <a:t>A4 = 10*, </a:t>
            </a:r>
          </a:p>
          <a:p>
            <a:pPr marL="0" indent="0">
              <a:buNone/>
            </a:pPr>
            <a:r>
              <a:rPr lang="en-US" dirty="0"/>
              <a:t>A5 = 10000*, </a:t>
            </a:r>
          </a:p>
          <a:p>
            <a:pPr marL="0" indent="0">
              <a:buNone/>
            </a:pPr>
            <a:r>
              <a:rPr lang="en-US" dirty="0"/>
              <a:t>A6 = 100001*. </a:t>
            </a:r>
          </a:p>
          <a:p>
            <a:pPr marL="0" indent="0">
              <a:buNone/>
            </a:pPr>
            <a:endParaRPr lang="en-US" dirty="0"/>
          </a:p>
          <a:p>
            <a:r>
              <a:rPr lang="en-US" dirty="0"/>
              <a:t>The height of the 1-bit </a:t>
            </a:r>
            <a:r>
              <a:rPr lang="en-US" dirty="0" err="1"/>
              <a:t>trie</a:t>
            </a:r>
            <a:r>
              <a:rPr lang="en-US" dirty="0"/>
              <a:t> is given as O(W), where W is the length of the longest prefix in the router table. </a:t>
            </a:r>
          </a:p>
          <a:p>
            <a:r>
              <a:rPr lang="en-US" dirty="0"/>
              <a:t>In the this example, the height of the tree is O(6), as the longest prefix 100001* is with the length 6. </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5790" r="9211"/>
          <a:stretch/>
        </p:blipFill>
        <p:spPr>
          <a:xfrm>
            <a:off x="4038601" y="268941"/>
            <a:ext cx="4343400" cy="5372850"/>
          </a:xfrm>
          <a:prstGeom prst="rect">
            <a:avLst/>
          </a:prstGeom>
        </p:spPr>
      </p:pic>
    </p:spTree>
    <p:extLst>
      <p:ext uri="{BB962C8B-B14F-4D97-AF65-F5344CB8AC3E}">
        <p14:creationId xmlns:p14="http://schemas.microsoft.com/office/powerpoint/2010/main" val="39650077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dirty="0"/>
              <a:t>Fixed–stride Tries </a:t>
            </a:r>
          </a:p>
        </p:txBody>
      </p:sp>
      <p:sp>
        <p:nvSpPr>
          <p:cNvPr id="3" name="Content Placeholder 2"/>
          <p:cNvSpPr>
            <a:spLocks noGrp="1"/>
          </p:cNvSpPr>
          <p:nvPr>
            <p:ph idx="1"/>
          </p:nvPr>
        </p:nvSpPr>
        <p:spPr>
          <a:xfrm>
            <a:off x="381000" y="914401"/>
            <a:ext cx="8134350" cy="5262562"/>
          </a:xfrm>
        </p:spPr>
        <p:txBody>
          <a:bodyPr>
            <a:normAutofit fontScale="92500"/>
          </a:bodyPr>
          <a:lstStyle/>
          <a:p>
            <a:r>
              <a:rPr lang="en-US" dirty="0"/>
              <a:t>We can reduce the access time in Fixed Stride Tries by constructing a </a:t>
            </a:r>
            <a:r>
              <a:rPr lang="en-US" dirty="0" err="1"/>
              <a:t>trie</a:t>
            </a:r>
            <a:r>
              <a:rPr lang="en-US" dirty="0"/>
              <a:t> with lesser height.</a:t>
            </a:r>
          </a:p>
          <a:p>
            <a:r>
              <a:rPr lang="en-US" dirty="0"/>
              <a:t>The stride of a node is defined to be the number of bits used at the node to determine which branch to take. A node whose stride is s has 2s child fields and 2s data fields. </a:t>
            </a:r>
          </a:p>
          <a:p>
            <a:r>
              <a:rPr lang="en-US" dirty="0"/>
              <a:t>Example: For the previous prefixes of A1 to A6, Consider the FST with three levels. Assume that the strides are 2, 3, and 2.</a:t>
            </a:r>
          </a:p>
          <a:p>
            <a:r>
              <a:rPr lang="en-US" dirty="0"/>
              <a:t>In the </a:t>
            </a:r>
            <a:r>
              <a:rPr lang="en-US" dirty="0" err="1"/>
              <a:t>trie</a:t>
            </a:r>
            <a:r>
              <a:rPr lang="en-US" dirty="0"/>
              <a:t>, the root stores the prefix with the length 2, the level 2 node stores the prefixes with the length of 5 (2+3), and the level 3 stores the prefix with 7, i.e., 2+3+2. </a:t>
            </a:r>
          </a:p>
          <a:p>
            <a:r>
              <a:rPr lang="en-US" dirty="0"/>
              <a:t>This poses a problem as the length of the prefixes is different from the storable length. </a:t>
            </a:r>
          </a:p>
          <a:p>
            <a:r>
              <a:rPr lang="en-US" dirty="0"/>
              <a:t>Consider the prefix A2 = 1* with the length of 1. To get rid of this problem, the prefix with the different length is expanded to the next admissible length. </a:t>
            </a:r>
          </a:p>
          <a:p>
            <a:r>
              <a:rPr lang="en-US" dirty="0"/>
              <a:t>In the above example, A2 = 1* is expanded to A2a = 10* and A2b = 11*. However, A4 = 10*, which is a longer match is selected instead of A2a, and it is removed.   </a:t>
            </a:r>
          </a:p>
        </p:txBody>
      </p:sp>
    </p:spTree>
    <p:extLst>
      <p:ext uri="{BB962C8B-B14F-4D97-AF65-F5344CB8AC3E}">
        <p14:creationId xmlns:p14="http://schemas.microsoft.com/office/powerpoint/2010/main" val="1228255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3105150" cy="4351338"/>
          </a:xfrm>
        </p:spPr>
        <p:txBody>
          <a:bodyPr>
            <a:normAutofit fontScale="92500" lnSpcReduction="10000"/>
          </a:bodyPr>
          <a:lstStyle/>
          <a:p>
            <a:r>
              <a:rPr lang="en-US" dirty="0"/>
              <a:t>The expanded strides are: </a:t>
            </a:r>
          </a:p>
          <a:p>
            <a:r>
              <a:rPr lang="en-US" dirty="0"/>
              <a:t>A1a = 10100* </a:t>
            </a:r>
          </a:p>
          <a:p>
            <a:r>
              <a:rPr lang="en-US" dirty="0"/>
              <a:t>A1b = 10101* </a:t>
            </a:r>
          </a:p>
          <a:p>
            <a:r>
              <a:rPr lang="en-US" dirty="0"/>
              <a:t>A1c = 10110* </a:t>
            </a:r>
          </a:p>
          <a:p>
            <a:r>
              <a:rPr lang="en-US" dirty="0"/>
              <a:t>A1d = 10111* </a:t>
            </a:r>
          </a:p>
          <a:p>
            <a:r>
              <a:rPr lang="en-US" dirty="0"/>
              <a:t>A2a = 10* ( same as A4) </a:t>
            </a:r>
          </a:p>
          <a:p>
            <a:r>
              <a:rPr lang="en-US" dirty="0"/>
              <a:t>A2b = 11* </a:t>
            </a:r>
          </a:p>
          <a:p>
            <a:r>
              <a:rPr lang="en-US" dirty="0"/>
              <a:t>A3a = 10010* </a:t>
            </a:r>
          </a:p>
          <a:p>
            <a:r>
              <a:rPr lang="en-US" dirty="0"/>
              <a:t>A3b = 10010* </a:t>
            </a:r>
          </a:p>
          <a:p>
            <a:r>
              <a:rPr lang="en-US" dirty="0"/>
              <a:t>A4 = 10* </a:t>
            </a:r>
          </a:p>
          <a:p>
            <a:r>
              <a:rPr lang="en-US" dirty="0"/>
              <a:t>A5 = 10000* </a:t>
            </a:r>
          </a:p>
          <a:p>
            <a:r>
              <a:rPr lang="en-US" dirty="0"/>
              <a:t>A6a = 1000010* </a:t>
            </a:r>
          </a:p>
          <a:p>
            <a:r>
              <a:rPr lang="en-US" dirty="0"/>
              <a:t>A6b = 1000011* </a:t>
            </a:r>
          </a:p>
        </p:txBody>
      </p:sp>
      <p:pic>
        <p:nvPicPr>
          <p:cNvPr id="4" name="Picture 3"/>
          <p:cNvPicPr>
            <a:picLocks noChangeAspect="1"/>
          </p:cNvPicPr>
          <p:nvPr/>
        </p:nvPicPr>
        <p:blipFill>
          <a:blip r:embed="rId2"/>
          <a:stretch>
            <a:fillRect/>
          </a:stretch>
        </p:blipFill>
        <p:spPr>
          <a:xfrm>
            <a:off x="3733800" y="152400"/>
            <a:ext cx="5410200" cy="6461462"/>
          </a:xfrm>
          <a:prstGeom prst="rect">
            <a:avLst/>
          </a:prstGeom>
        </p:spPr>
      </p:pic>
    </p:spTree>
    <p:extLst>
      <p:ext uri="{BB962C8B-B14F-4D97-AF65-F5344CB8AC3E}">
        <p14:creationId xmlns:p14="http://schemas.microsoft.com/office/powerpoint/2010/main" val="38576841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648200" y="381000"/>
            <a:ext cx="4104811" cy="5875338"/>
          </a:xfrm>
          <a:prstGeom prst="rect">
            <a:avLst/>
          </a:prstGeom>
        </p:spPr>
      </p:pic>
      <p:sp>
        <p:nvSpPr>
          <p:cNvPr id="5" name="TextBox 4"/>
          <p:cNvSpPr txBox="1"/>
          <p:nvPr/>
        </p:nvSpPr>
        <p:spPr>
          <a:xfrm>
            <a:off x="228600" y="381000"/>
            <a:ext cx="4343400" cy="3016210"/>
          </a:xfrm>
          <a:prstGeom prst="rect">
            <a:avLst/>
          </a:prstGeom>
          <a:noFill/>
        </p:spPr>
        <p:txBody>
          <a:bodyPr wrap="square" rtlCol="0">
            <a:spAutoFit/>
          </a:bodyPr>
          <a:lstStyle/>
          <a:p>
            <a:r>
              <a:rPr lang="en-US" sz="2800" dirty="0"/>
              <a:t>Variable – stride Tries </a:t>
            </a:r>
          </a:p>
          <a:p>
            <a:endParaRPr lang="en-US" dirty="0"/>
          </a:p>
          <a:p>
            <a:r>
              <a:rPr lang="en-US" dirty="0"/>
              <a:t>In a variable–stride </a:t>
            </a:r>
            <a:r>
              <a:rPr lang="en-US" dirty="0" err="1"/>
              <a:t>trie</a:t>
            </a:r>
            <a:r>
              <a:rPr lang="en-US" dirty="0"/>
              <a:t> (VST), nodes at the same level may have different strides. </a:t>
            </a:r>
          </a:p>
          <a:p>
            <a:r>
              <a:rPr lang="en-US" dirty="0"/>
              <a:t>The stride for the root is 2, the left child of root node is 5 and that for the root’s right child is 3. </a:t>
            </a:r>
          </a:p>
          <a:p>
            <a:r>
              <a:rPr lang="en-US" dirty="0"/>
              <a:t>As a result, the memory required by this VST is 4(root) + 32(left child of root) + 8 (right child of root) = 44. </a:t>
            </a:r>
          </a:p>
        </p:txBody>
      </p:sp>
    </p:spTree>
    <p:extLst>
      <p:ext uri="{BB962C8B-B14F-4D97-AF65-F5344CB8AC3E}">
        <p14:creationId xmlns:p14="http://schemas.microsoft.com/office/powerpoint/2010/main" val="247808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886700" cy="396874"/>
          </a:xfrm>
        </p:spPr>
        <p:txBody>
          <a:bodyPr>
            <a:normAutofit fontScale="90000"/>
          </a:bodyPr>
          <a:lstStyle/>
          <a:p>
            <a:r>
              <a:rPr lang="en-US" b="1" dirty="0"/>
              <a:t>Compressed Binary </a:t>
            </a:r>
            <a:r>
              <a:rPr lang="en-US" b="1" dirty="0" err="1"/>
              <a:t>Trie</a:t>
            </a:r>
            <a:endParaRPr lang="en-US" dirty="0"/>
          </a:p>
        </p:txBody>
      </p:sp>
      <p:sp>
        <p:nvSpPr>
          <p:cNvPr id="3" name="Content Placeholder 2"/>
          <p:cNvSpPr>
            <a:spLocks noGrp="1"/>
          </p:cNvSpPr>
          <p:nvPr>
            <p:ph idx="1"/>
          </p:nvPr>
        </p:nvSpPr>
        <p:spPr>
          <a:xfrm>
            <a:off x="628650" y="762001"/>
            <a:ext cx="7886700" cy="5414962"/>
          </a:xfrm>
        </p:spPr>
        <p:txBody>
          <a:bodyPr/>
          <a:lstStyle/>
          <a:p>
            <a:pPr lvl="0"/>
            <a:r>
              <a:rPr lang="en-US" dirty="0"/>
              <a:t>A Compressed binary </a:t>
            </a:r>
            <a:r>
              <a:rPr lang="en-US" dirty="0" err="1"/>
              <a:t>trie</a:t>
            </a:r>
            <a:r>
              <a:rPr lang="en-US" dirty="0"/>
              <a:t> is a binary </a:t>
            </a:r>
            <a:r>
              <a:rPr lang="en-US" dirty="0" err="1"/>
              <a:t>trie</a:t>
            </a:r>
            <a:r>
              <a:rPr lang="en-US" dirty="0"/>
              <a:t> that is modified by removing all the nodes with degree one. </a:t>
            </a:r>
          </a:p>
          <a:p>
            <a:pPr lvl="0"/>
            <a:r>
              <a:rPr lang="en-US" dirty="0"/>
              <a:t>There is no branch node whose degree is 1</a:t>
            </a:r>
          </a:p>
          <a:p>
            <a:pPr lvl="0"/>
            <a:r>
              <a:rPr lang="en-US" dirty="0"/>
              <a:t> A </a:t>
            </a:r>
            <a:r>
              <a:rPr lang="en-US" dirty="0" err="1"/>
              <a:t>BitNumber</a:t>
            </a:r>
            <a:r>
              <a:rPr lang="en-US" dirty="0"/>
              <a:t> is added to each branch node, so it consists three fields Left child, Right child and bit field.</a:t>
            </a:r>
          </a:p>
          <a:p>
            <a:pPr lvl="0"/>
            <a:r>
              <a:rPr lang="en-US" dirty="0"/>
              <a:t>The </a:t>
            </a:r>
            <a:r>
              <a:rPr lang="en-US" dirty="0" err="1"/>
              <a:t>BitNumber</a:t>
            </a:r>
            <a:r>
              <a:rPr lang="en-US" dirty="0"/>
              <a:t> tells which bit of the key to be used to decide whether to move to the left or right </a:t>
            </a:r>
            <a:r>
              <a:rPr lang="en-US" dirty="0" err="1"/>
              <a:t>subtrie</a:t>
            </a:r>
            <a:r>
              <a:rPr lang="en-US" dirty="0"/>
              <a:t>.</a:t>
            </a:r>
          </a:p>
          <a:p>
            <a:pPr>
              <a:buNone/>
            </a:pPr>
            <a:endParaRPr lang="en-US" dirty="0"/>
          </a:p>
        </p:txBody>
      </p:sp>
      <p:pic>
        <p:nvPicPr>
          <p:cNvPr id="11266" name="Picture 3" descr="C:\Users\CSE-STAFF\Desktop\fig10481.png"/>
          <p:cNvPicPr>
            <a:picLocks noChangeAspect="1" noChangeArrowheads="1"/>
          </p:cNvPicPr>
          <p:nvPr/>
        </p:nvPicPr>
        <p:blipFill>
          <a:blip r:embed="rId2"/>
          <a:srcRect/>
          <a:stretch>
            <a:fillRect/>
          </a:stretch>
        </p:blipFill>
        <p:spPr bwMode="auto">
          <a:xfrm>
            <a:off x="660026" y="3465000"/>
            <a:ext cx="7509741" cy="3200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81000"/>
            <a:ext cx="7886700" cy="5795963"/>
          </a:xfrm>
        </p:spPr>
        <p:txBody>
          <a:bodyPr>
            <a:normAutofit lnSpcReduction="10000"/>
          </a:bodyPr>
          <a:lstStyle/>
          <a:p>
            <a:r>
              <a:rPr lang="en-US" dirty="0"/>
              <a:t>Example:  Search  the key 1001 in the Compressed </a:t>
            </a:r>
            <a:r>
              <a:rPr lang="en-US" dirty="0" err="1"/>
              <a:t>Trie</a:t>
            </a:r>
            <a:r>
              <a:rPr lang="en-US" dirty="0"/>
              <a:t>. </a:t>
            </a:r>
          </a:p>
          <a:p>
            <a:pPr marL="0" indent="0">
              <a:buNone/>
            </a:pPr>
            <a:r>
              <a:rPr lang="en-US" b="1" dirty="0"/>
              <a:t>Solution: </a:t>
            </a:r>
          </a:p>
          <a:p>
            <a:r>
              <a:rPr lang="en-US" dirty="0"/>
              <a:t>Compare the search key with root node (branch node). It consists of </a:t>
            </a:r>
            <a:r>
              <a:rPr lang="en-US" dirty="0" err="1"/>
              <a:t>BitNumber</a:t>
            </a:r>
            <a:r>
              <a:rPr lang="en-US" dirty="0"/>
              <a:t> 1, which indicates the branching is to be done depending on the first bit of the data. Since the first bit in the search key is 1, move to the right child of the root. </a:t>
            </a:r>
          </a:p>
          <a:p>
            <a:r>
              <a:rPr lang="en-US" dirty="0"/>
              <a:t>The right child is the branch node with </a:t>
            </a:r>
            <a:r>
              <a:rPr lang="en-US" dirty="0" err="1"/>
              <a:t>BitNumber</a:t>
            </a:r>
            <a:r>
              <a:rPr lang="en-US" dirty="0"/>
              <a:t> 2, which indicates that the branching is done depending on the second bit of the data. </a:t>
            </a:r>
          </a:p>
          <a:p>
            <a:r>
              <a:rPr lang="en-US" dirty="0"/>
              <a:t>In the search key, the second bit is 0 and so move to the left branch. Observe that this branch node has </a:t>
            </a:r>
            <a:r>
              <a:rPr lang="en-US" dirty="0" err="1"/>
              <a:t>BitNumber</a:t>
            </a:r>
            <a:r>
              <a:rPr lang="en-US" dirty="0"/>
              <a:t> 4.</a:t>
            </a:r>
          </a:p>
          <a:p>
            <a:r>
              <a:rPr lang="en-US" dirty="0"/>
              <a:t>The 4th bit in the search key is 1, so move to the right branch. </a:t>
            </a:r>
          </a:p>
          <a:p>
            <a:r>
              <a:rPr lang="en-US" dirty="0"/>
              <a:t>Finally the element node is reached. Compare the data in the element node with the search key. </a:t>
            </a:r>
          </a:p>
          <a:p>
            <a:r>
              <a:rPr lang="en-US" dirty="0"/>
              <a:t>The search key is matched with the data in the element node. Hence, the search is successful. </a:t>
            </a:r>
          </a:p>
          <a:p>
            <a:r>
              <a:rPr lang="en-US" dirty="0"/>
              <a:t>Note: The number of moves for searching 1001 are reduced from 4 in binary </a:t>
            </a:r>
            <a:r>
              <a:rPr lang="en-US" dirty="0" err="1"/>
              <a:t>trie</a:t>
            </a:r>
            <a:r>
              <a:rPr lang="en-US" dirty="0"/>
              <a:t> to 3 in compressed binary </a:t>
            </a:r>
            <a:r>
              <a:rPr lang="en-US" dirty="0" err="1"/>
              <a:t>trie</a:t>
            </a:r>
            <a:r>
              <a:rPr lang="en-US" dirty="0"/>
              <a:t>.</a:t>
            </a:r>
          </a:p>
        </p:txBody>
      </p:sp>
    </p:spTree>
    <p:extLst>
      <p:ext uri="{BB962C8B-B14F-4D97-AF65-F5344CB8AC3E}">
        <p14:creationId xmlns:p14="http://schemas.microsoft.com/office/powerpoint/2010/main" val="59210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normAutofit fontScale="90000"/>
          </a:bodyPr>
          <a:lstStyle/>
          <a:p>
            <a:r>
              <a:rPr lang="en-US" b="1" dirty="0"/>
              <a:t>Patricia</a:t>
            </a:r>
            <a:endParaRPr lang="en-US" dirty="0"/>
          </a:p>
        </p:txBody>
      </p:sp>
      <p:sp>
        <p:nvSpPr>
          <p:cNvPr id="3" name="Content Placeholder 2"/>
          <p:cNvSpPr>
            <a:spLocks noGrp="1"/>
          </p:cNvSpPr>
          <p:nvPr>
            <p:ph idx="1"/>
          </p:nvPr>
        </p:nvSpPr>
        <p:spPr>
          <a:xfrm>
            <a:off x="628650" y="914400"/>
            <a:ext cx="7886700" cy="5262563"/>
          </a:xfrm>
        </p:spPr>
        <p:txBody>
          <a:bodyPr/>
          <a:lstStyle/>
          <a:p>
            <a:r>
              <a:rPr lang="en-US" dirty="0"/>
              <a:t>Compressed binary </a:t>
            </a:r>
            <a:r>
              <a:rPr lang="en-US" dirty="0" err="1"/>
              <a:t>trie</a:t>
            </a:r>
            <a:r>
              <a:rPr lang="en-US" dirty="0"/>
              <a:t> may be restructured using a type of node called augmented branch node instead of two nodes—branch node and element node. </a:t>
            </a:r>
          </a:p>
          <a:p>
            <a:r>
              <a:rPr lang="en-US" dirty="0"/>
              <a:t>The new structure formed, is called a </a:t>
            </a:r>
            <a:r>
              <a:rPr lang="en-US" i="1" dirty="0"/>
              <a:t>Patricia</a:t>
            </a:r>
            <a:r>
              <a:rPr lang="en-US" dirty="0"/>
              <a:t>. </a:t>
            </a:r>
          </a:p>
          <a:p>
            <a:r>
              <a:rPr lang="en-US" dirty="0"/>
              <a:t>An augmented branch node is a compressed </a:t>
            </a:r>
            <a:r>
              <a:rPr lang="en-US" dirty="0" err="1"/>
              <a:t>trie</a:t>
            </a:r>
            <a:r>
              <a:rPr lang="en-US" dirty="0"/>
              <a:t> branch node augmented by another field ‘data’ .</a:t>
            </a:r>
          </a:p>
          <a:p>
            <a:r>
              <a:rPr lang="en-US" dirty="0"/>
              <a:t>The augmented branch node consists of</a:t>
            </a:r>
          </a:p>
          <a:p>
            <a:endParaRPr lang="en-US" dirty="0"/>
          </a:p>
          <a:p>
            <a:endParaRPr lang="en-US" dirty="0"/>
          </a:p>
          <a:p>
            <a:endParaRPr lang="en-US" dirty="0"/>
          </a:p>
          <a:p>
            <a:r>
              <a:rPr lang="en-US" dirty="0"/>
              <a:t> </a:t>
            </a:r>
            <a:r>
              <a:rPr lang="en-US" sz="2400" dirty="0"/>
              <a:t>The root is 0 </a:t>
            </a:r>
            <a:r>
              <a:rPr lang="en-US" sz="2400" dirty="0" err="1"/>
              <a:t>iff</a:t>
            </a:r>
            <a:r>
              <a:rPr lang="en-US" sz="2400" dirty="0"/>
              <a:t> </a:t>
            </a:r>
            <a:r>
              <a:rPr lang="en-US" sz="2400" dirty="0" err="1"/>
              <a:t>Particia</a:t>
            </a:r>
            <a:r>
              <a:rPr lang="en-US" sz="2400" dirty="0"/>
              <a:t> is empty</a:t>
            </a:r>
            <a:endParaRPr lang="en-US" dirty="0"/>
          </a:p>
        </p:txBody>
      </p:sp>
      <p:pic>
        <p:nvPicPr>
          <p:cNvPr id="4" name="Picture 3"/>
          <p:cNvPicPr>
            <a:picLocks noChangeAspect="1"/>
          </p:cNvPicPr>
          <p:nvPr/>
        </p:nvPicPr>
        <p:blipFill>
          <a:blip r:embed="rId2"/>
          <a:stretch>
            <a:fillRect/>
          </a:stretch>
        </p:blipFill>
        <p:spPr>
          <a:xfrm>
            <a:off x="732825" y="3352800"/>
            <a:ext cx="7678350" cy="977130"/>
          </a:xfrm>
          <a:prstGeom prst="rect">
            <a:avLst/>
          </a:prstGeom>
        </p:spPr>
      </p:pic>
    </p:spTree>
    <p:extLst>
      <p:ext uri="{BB962C8B-B14F-4D97-AF65-F5344CB8AC3E}">
        <p14:creationId xmlns:p14="http://schemas.microsoft.com/office/powerpoint/2010/main" val="3879388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324600"/>
          </a:xfrm>
        </p:spPr>
        <p:txBody>
          <a:bodyPr>
            <a:normAutofit lnSpcReduction="10000"/>
          </a:bodyPr>
          <a:lstStyle/>
          <a:p>
            <a:endParaRPr lang="en-US" dirty="0"/>
          </a:p>
          <a:p>
            <a:pPr marL="0" indent="0">
              <a:buNone/>
            </a:pPr>
            <a:r>
              <a:rPr lang="en-US" dirty="0"/>
              <a:t>The Patricia is obtained from a compressed binary </a:t>
            </a:r>
            <a:r>
              <a:rPr lang="en-US" dirty="0" err="1"/>
              <a:t>trie</a:t>
            </a:r>
            <a:r>
              <a:rPr lang="en-US" dirty="0"/>
              <a:t> by using the rules:</a:t>
            </a:r>
          </a:p>
          <a:p>
            <a:pPr marL="0" indent="0">
              <a:lnSpc>
                <a:spcPct val="110000"/>
              </a:lnSpc>
              <a:buNone/>
            </a:pPr>
            <a:endParaRPr lang="en-US" sz="900" dirty="0"/>
          </a:p>
          <a:p>
            <a:pPr marL="0" indent="0">
              <a:buNone/>
            </a:pPr>
            <a:r>
              <a:rPr lang="en-US" dirty="0"/>
              <a:t>1. Branch nodes are replaced by the augmented branch nodes. </a:t>
            </a:r>
          </a:p>
          <a:p>
            <a:pPr marL="0" indent="0">
              <a:buNone/>
            </a:pPr>
            <a:r>
              <a:rPr lang="en-US" dirty="0"/>
              <a:t>2. Remove all the element nodes. </a:t>
            </a:r>
          </a:p>
          <a:p>
            <a:pPr marL="0" indent="0">
              <a:buNone/>
            </a:pPr>
            <a:r>
              <a:rPr lang="en-US" dirty="0"/>
              <a:t>3. Store the data previously in the element node in the ‘data’ part of the augmented branch nodes. </a:t>
            </a:r>
          </a:p>
          <a:p>
            <a:pPr marL="0" indent="0">
              <a:buNone/>
            </a:pPr>
            <a:r>
              <a:rPr lang="en-US" dirty="0"/>
              <a:t>4. The total number of element nodes in the non-empty compressed binary </a:t>
            </a:r>
            <a:r>
              <a:rPr lang="en-US" dirty="0" err="1"/>
              <a:t>trie</a:t>
            </a:r>
            <a:r>
              <a:rPr lang="en-US" dirty="0"/>
              <a:t> is equal to one more than the total number of branch nodes in it. So, it is necessary to add one extra augmented branch node called header node in the Patricia. </a:t>
            </a:r>
          </a:p>
          <a:p>
            <a:pPr marL="0" indent="0">
              <a:buNone/>
            </a:pPr>
            <a:r>
              <a:rPr lang="en-US" dirty="0"/>
              <a:t>5. For the header node, </a:t>
            </a:r>
            <a:r>
              <a:rPr lang="en-US" dirty="0" err="1"/>
              <a:t>BitNumber</a:t>
            </a:r>
            <a:r>
              <a:rPr lang="en-US" dirty="0"/>
              <a:t> is set to zero, right child link is not used and by using the left child link the remaining structure is set as the left sub-tree to the header node. </a:t>
            </a:r>
          </a:p>
          <a:p>
            <a:pPr marL="0" indent="0">
              <a:buNone/>
            </a:pPr>
            <a:r>
              <a:rPr lang="en-US" dirty="0"/>
              <a:t>6. The assignment of data to augmented branch node is done in such a way that the </a:t>
            </a:r>
            <a:r>
              <a:rPr lang="en-US" dirty="0" err="1"/>
              <a:t>BitNumber</a:t>
            </a:r>
            <a:r>
              <a:rPr lang="en-US" dirty="0"/>
              <a:t> in the augmented branch node is less than or equal to that in the parent of the element node that contained this data. </a:t>
            </a:r>
          </a:p>
          <a:p>
            <a:pPr marL="0" indent="0">
              <a:buNone/>
            </a:pPr>
            <a:r>
              <a:rPr lang="en-US" dirty="0"/>
              <a:t>7. Replace the pointers to element nodes in compressed binary </a:t>
            </a:r>
            <a:r>
              <a:rPr lang="en-US" dirty="0" err="1"/>
              <a:t>trie</a:t>
            </a:r>
            <a:r>
              <a:rPr lang="en-US" dirty="0"/>
              <a:t> by pointers to the respective augmented branch nodes.</a:t>
            </a:r>
            <a:endParaRPr lang="en-US" b="1" dirty="0"/>
          </a:p>
        </p:txBody>
      </p:sp>
    </p:spTree>
    <p:extLst>
      <p:ext uri="{BB962C8B-B14F-4D97-AF65-F5344CB8AC3E}">
        <p14:creationId xmlns:p14="http://schemas.microsoft.com/office/powerpoint/2010/main" val="339385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10600" cy="6250781"/>
          </a:xfrm>
        </p:spPr>
        <p:txBody>
          <a:bodyPr>
            <a:normAutofit/>
          </a:bodyPr>
          <a:lstStyle/>
          <a:p>
            <a:pPr marL="0" indent="0" algn="just">
              <a:buNone/>
            </a:pPr>
            <a:endParaRPr lang="en-US" sz="2000" dirty="0"/>
          </a:p>
          <a:p>
            <a:pPr algn="just"/>
            <a:r>
              <a:rPr lang="en-US" sz="2000" dirty="0"/>
              <a:t> The Patricia obtained from the compressed </a:t>
            </a:r>
            <a:r>
              <a:rPr lang="en-US" sz="2000" dirty="0" err="1"/>
              <a:t>trie</a:t>
            </a:r>
            <a:r>
              <a:rPr lang="en-US" sz="2000" dirty="0"/>
              <a:t> is</a:t>
            </a:r>
            <a:endParaRPr lang="en-US" sz="2800" dirty="0"/>
          </a:p>
        </p:txBody>
      </p:sp>
      <p:pic>
        <p:nvPicPr>
          <p:cNvPr id="12290" name="Picture 2" descr="f"/>
          <p:cNvPicPr>
            <a:picLocks noChangeAspect="1" noChangeArrowheads="1"/>
          </p:cNvPicPr>
          <p:nvPr/>
        </p:nvPicPr>
        <p:blipFill>
          <a:blip r:embed="rId2"/>
          <a:srcRect b="11136"/>
          <a:stretch>
            <a:fillRect/>
          </a:stretch>
        </p:blipFill>
        <p:spPr bwMode="auto">
          <a:xfrm>
            <a:off x="990600" y="1524000"/>
            <a:ext cx="6934200" cy="3505200"/>
          </a:xfrm>
          <a:prstGeom prst="rect">
            <a:avLst/>
          </a:prstGeom>
          <a:noFill/>
          <a:ln w="9525">
            <a:noFill/>
            <a:miter lim="800000"/>
            <a:headEnd/>
            <a:tailEnd/>
          </a:ln>
        </p:spPr>
      </p:pic>
      <p:sp>
        <p:nvSpPr>
          <p:cNvPr id="5" name="TextBox 4"/>
          <p:cNvSpPr txBox="1"/>
          <p:nvPr/>
        </p:nvSpPr>
        <p:spPr>
          <a:xfrm>
            <a:off x="457200" y="5410200"/>
            <a:ext cx="7924800" cy="1200329"/>
          </a:xfrm>
          <a:prstGeom prst="rect">
            <a:avLst/>
          </a:prstGeom>
          <a:noFill/>
        </p:spPr>
        <p:txBody>
          <a:bodyPr wrap="square" rtlCol="0">
            <a:spAutoFit/>
          </a:bodyPr>
          <a:lstStyle/>
          <a:p>
            <a:r>
              <a:rPr lang="en-US" dirty="0"/>
              <a:t>Operations on Patricia:</a:t>
            </a:r>
          </a:p>
          <a:p>
            <a:r>
              <a:rPr lang="en-US" dirty="0"/>
              <a:t>1) Search</a:t>
            </a:r>
          </a:p>
          <a:p>
            <a:r>
              <a:rPr lang="en-US" dirty="0"/>
              <a:t>2) Insert</a:t>
            </a:r>
          </a:p>
          <a:p>
            <a:r>
              <a:rPr lang="en-US" dirty="0"/>
              <a:t>3) Delete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1157</TotalTime>
  <Words>3876</Words>
  <Application>Microsoft Office PowerPoint</Application>
  <PresentationFormat>On-screen Show (4:3)</PresentationFormat>
  <Paragraphs>273</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Chapter 6</vt:lpstr>
      <vt:lpstr>Binary Tries and Patricia</vt:lpstr>
      <vt:lpstr>Binary Tries</vt:lpstr>
      <vt:lpstr>PowerPoint Presentation</vt:lpstr>
      <vt:lpstr>Compressed Binary Trie</vt:lpstr>
      <vt:lpstr>PowerPoint Presentation</vt:lpstr>
      <vt:lpstr>Patricia</vt:lpstr>
      <vt:lpstr>PowerPoint Presentation</vt:lpstr>
      <vt:lpstr>PowerPoint Presentation</vt:lpstr>
      <vt:lpstr>Searching Patricia</vt:lpstr>
      <vt:lpstr>PowerPoint Presentation</vt:lpstr>
      <vt:lpstr>Algorithm for Searching Patricia</vt:lpstr>
      <vt:lpstr>Inserting into Patricia</vt:lpstr>
      <vt:lpstr>PowerPoint Presentation</vt:lpstr>
      <vt:lpstr>Inserting into Patricia</vt:lpstr>
      <vt:lpstr>PowerPoint Presentation</vt:lpstr>
      <vt:lpstr>Delete from Patricia</vt:lpstr>
      <vt:lpstr>Delete from Patricia</vt:lpstr>
      <vt:lpstr>PowerPoint Presentation</vt:lpstr>
      <vt:lpstr>Delete from Patricia </vt:lpstr>
      <vt:lpstr>Delete from Patricia</vt:lpstr>
      <vt:lpstr>Delete from Patricia</vt:lpstr>
      <vt:lpstr>MUTI-WAY TRIES </vt:lpstr>
      <vt:lpstr>PowerPoint Presentation</vt:lpstr>
      <vt:lpstr>PowerPoint Presentation</vt:lpstr>
      <vt:lpstr>PowerPoint Presentation</vt:lpstr>
      <vt:lpstr>Searching a Trie </vt:lpstr>
      <vt:lpstr>Sampling Strategies </vt:lpstr>
      <vt:lpstr>Trie obtained by applying sampling function F1</vt:lpstr>
      <vt:lpstr>Trie obtained by applying sampling function F2</vt:lpstr>
      <vt:lpstr>Trie obtained by applying sampling function F3</vt:lpstr>
      <vt:lpstr>PowerPoint Presentation</vt:lpstr>
      <vt:lpstr>Inserting into a Trie.</vt:lpstr>
      <vt:lpstr>PowerPoint Presentation</vt:lpstr>
      <vt:lpstr>Deletion from a trie</vt:lpstr>
      <vt:lpstr>Keys with Different Length </vt:lpstr>
      <vt:lpstr>PowerPoint Presentation</vt:lpstr>
      <vt:lpstr>Case 2: Attach to each branch node a data field to store the element whose key exhausts at that node.  Each node attached with a data field </vt:lpstr>
      <vt:lpstr>Compressed Tries </vt:lpstr>
      <vt:lpstr>Compressed Tries with Digit Numbers </vt:lpstr>
      <vt:lpstr>Compressed Tries with Skip Fields </vt:lpstr>
      <vt:lpstr>Compressed Tries with Labeled Edges </vt:lpstr>
      <vt:lpstr>TRIES AND INTERNET PACKET (IP) FORWARDING </vt:lpstr>
      <vt:lpstr>PowerPoint Presentation</vt:lpstr>
      <vt:lpstr>PowerPoint Presentation</vt:lpstr>
      <vt:lpstr>Fixed–stride Tries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Admin</dc:creator>
  <cp:lastModifiedBy>govindarajukynm@gmail.com</cp:lastModifiedBy>
  <cp:revision>119</cp:revision>
  <dcterms:created xsi:type="dcterms:W3CDTF">2006-08-16T00:00:00Z</dcterms:created>
  <dcterms:modified xsi:type="dcterms:W3CDTF">2022-01-08T05:31:38Z</dcterms:modified>
</cp:coreProperties>
</file>