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slide" Target="slides/slide13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image" Target="../media/image4.tif" /><Relationship Id="rId1" Type="http://schemas.openxmlformats.org/officeDocument/2006/relationships/slideLayout" Target="../slideLayouts/slideLayout15.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8.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r. M. Vamsi Krishna, Asso. Prof, Aditya Engineering College (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Dr. M. Vamsi Krishna, Asso. Prof, Aditya Engineering College (A)</a:t>
            </a:r>
          </a:p>
        </p:txBody>
      </p:sp>
      <p:sp>
        <p:nvSpPr>
          <p:cNvPr id="152" name="UNIT - III"/>
          <p:cNvSpPr txBox="1">
            <a:spLocks noGrp="1"/>
          </p:cNvSpPr>
          <p:nvPr>
            <p:ph type="ctrTitle"/>
          </p:nvPr>
        </p:nvSpPr>
        <p:spPr>
          <a:prstGeom prst="rect">
            <a:avLst/>
          </a:prstGeom>
        </p:spPr>
        <p:txBody>
          <a:bodyPr/>
          <a:lstStyle/>
          <a:p>
            <a:r>
              <a:t>UNIT - III</a:t>
            </a:r>
          </a:p>
        </p:txBody>
      </p:sp>
      <p:sp>
        <p:nvSpPr>
          <p:cNvPr id="153" name="Operator Overloading"/>
          <p:cNvSpPr txBox="1">
            <a:spLocks noGrp="1"/>
          </p:cNvSpPr>
          <p:nvPr>
            <p:ph type="subTitle" sz="quarter" idx="1"/>
          </p:nvPr>
        </p:nvSpPr>
        <p:spPr>
          <a:prstGeom prst="rect">
            <a:avLst/>
          </a:prstGeom>
        </p:spPr>
        <p:txBody>
          <a:bodyPr/>
          <a:lstStyle/>
          <a:p>
            <a:r>
              <a:t>Operator Overloading</a:t>
            </a:r>
          </a:p>
        </p:txBody>
      </p:sp>
      <p:sp>
        <p:nvSpPr>
          <p:cNvPr id="154"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What is Operator Overloading?"/>
          <p:cNvSpPr txBox="1">
            <a:spLocks noGrp="1"/>
          </p:cNvSpPr>
          <p:nvPr>
            <p:ph type="title"/>
          </p:nvPr>
        </p:nvSpPr>
        <p:spPr>
          <a:prstGeom prst="rect">
            <a:avLst/>
          </a:prstGeom>
        </p:spPr>
        <p:txBody>
          <a:bodyPr/>
          <a:lstStyle/>
          <a:p>
            <a:r>
              <a:t>What is Operator Overloading?</a:t>
            </a:r>
          </a:p>
        </p:txBody>
      </p:sp>
      <p:sp>
        <p:nvSpPr>
          <p:cNvPr id="211" name="Slide Subtitle"/>
          <p:cNvSpPr txBox="1">
            <a:spLocks noGrp="1"/>
          </p:cNvSpPr>
          <p:nvPr>
            <p:ph type="body" idx="21"/>
          </p:nvPr>
        </p:nvSpPr>
        <p:spPr>
          <a:prstGeom prst="rect">
            <a:avLst/>
          </a:prstGeom>
        </p:spPr>
        <p:txBody>
          <a:bodyPr/>
          <a:lstStyle/>
          <a:p>
            <a:endParaRPr/>
          </a:p>
        </p:txBody>
      </p:sp>
      <p:sp>
        <p:nvSpPr>
          <p:cNvPr id="212" name="Allows us to define the behaviour of operators when applied to objects of a class.…"/>
          <p:cNvSpPr txBox="1">
            <a:spLocks noGrp="1"/>
          </p:cNvSpPr>
          <p:nvPr>
            <p:ph type="body" idx="1"/>
          </p:nvPr>
        </p:nvSpPr>
        <p:spPr>
          <a:prstGeom prst="rect">
            <a:avLst/>
          </a:prstGeom>
        </p:spPr>
        <p:txBody>
          <a:bodyPr/>
          <a:lstStyle/>
          <a:p>
            <a:pPr marL="585215" indent="-585215" defTabSz="2340805">
              <a:spcBef>
                <a:spcPts val="4300"/>
              </a:spcBef>
              <a:defRPr sz="4608"/>
            </a:pPr>
            <a:r>
              <a:t>Allows us to define the behaviour of operators when applied to objects of a class.</a:t>
            </a:r>
          </a:p>
          <a:p>
            <a:pPr marL="585215" indent="-585215" defTabSz="2340805">
              <a:spcBef>
                <a:spcPts val="4300"/>
              </a:spcBef>
              <a:defRPr sz="4608"/>
            </a:pPr>
            <a:r>
              <a:t>Overload the operators in such a way that they make some sense.</a:t>
            </a:r>
          </a:p>
          <a:p>
            <a:pPr marL="585215" indent="-585215" defTabSz="2340805">
              <a:spcBef>
                <a:spcPts val="4300"/>
              </a:spcBef>
              <a:defRPr sz="4608"/>
            </a:pPr>
            <a:r>
              <a:t>Operator Overloading does not allow us to alter the meaning of operators when applied to built-in types.</a:t>
            </a:r>
          </a:p>
          <a:p>
            <a:pPr marL="1170431" lvl="1" indent="-585215" defTabSz="2340805">
              <a:spcBef>
                <a:spcPts val="4300"/>
              </a:spcBef>
              <a:defRPr sz="4608"/>
            </a:pPr>
            <a:r>
              <a:t>One of the operand must be an object of a class.</a:t>
            </a:r>
          </a:p>
          <a:p>
            <a:pPr marL="585215" indent="-585215" defTabSz="2340805">
              <a:spcBef>
                <a:spcPts val="4300"/>
              </a:spcBef>
              <a:defRPr sz="4608"/>
            </a:pPr>
            <a:r>
              <a:t>Operator Overloading does not allow us to define new operator symbols.</a:t>
            </a:r>
          </a:p>
          <a:p>
            <a:pPr marL="1170431" lvl="1" indent="-585215" defTabSz="2340805">
              <a:spcBef>
                <a:spcPts val="4300"/>
              </a:spcBef>
              <a:defRPr sz="4608"/>
            </a:pPr>
            <a:r>
              <a:t>we overload those provided for in the language to have meaning for a new type of data...and there are very specific rules!</a:t>
            </a:r>
          </a:p>
        </p:txBody>
      </p:sp>
      <p:sp>
        <p:nvSpPr>
          <p:cNvPr id="21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ointer to a Class"/>
          <p:cNvSpPr txBox="1">
            <a:spLocks noGrp="1"/>
          </p:cNvSpPr>
          <p:nvPr>
            <p:ph type="title"/>
          </p:nvPr>
        </p:nvSpPr>
        <p:spPr>
          <a:prstGeom prst="rect">
            <a:avLst/>
          </a:prstGeom>
        </p:spPr>
        <p:txBody>
          <a:bodyPr/>
          <a:lstStyle/>
          <a:p>
            <a:r>
              <a:t>Pointer to a Class</a:t>
            </a:r>
          </a:p>
        </p:txBody>
      </p:sp>
      <p:sp>
        <p:nvSpPr>
          <p:cNvPr id="702" name="Slide Subtitle"/>
          <p:cNvSpPr txBox="1">
            <a:spLocks noGrp="1"/>
          </p:cNvSpPr>
          <p:nvPr>
            <p:ph type="body" idx="21"/>
          </p:nvPr>
        </p:nvSpPr>
        <p:spPr>
          <a:prstGeom prst="rect">
            <a:avLst/>
          </a:prstGeom>
        </p:spPr>
        <p:txBody>
          <a:bodyPr/>
          <a:lstStyle/>
          <a:p>
            <a:endParaRPr/>
          </a:p>
        </p:txBody>
      </p:sp>
      <p:sp>
        <p:nvSpPr>
          <p:cNvPr id="703" name="To access members of a class using pointer, we have to use the member access operator -&gt; operator.…"/>
          <p:cNvSpPr txBox="1">
            <a:spLocks noGrp="1"/>
          </p:cNvSpPr>
          <p:nvPr>
            <p:ph type="body" idx="1"/>
          </p:nvPr>
        </p:nvSpPr>
        <p:spPr>
          <a:prstGeom prst="rect">
            <a:avLst/>
          </a:prstGeom>
        </p:spPr>
        <p:txBody>
          <a:bodyPr/>
          <a:lstStyle/>
          <a:p>
            <a:r>
              <a:t>To access members of a class using pointer, we have to use the member access operator -&gt; operator.</a:t>
            </a:r>
          </a:p>
          <a:p>
            <a:r>
              <a:t>We can define a pointer of type class, which can be used to point to class objects.</a:t>
            </a:r>
          </a:p>
        </p:txBody>
      </p:sp>
      <p:sp>
        <p:nvSpPr>
          <p:cNvPr id="704"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100</a:t>
            </a:fld>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101</a:t>
            </a:fld>
            <a:endParaRPr/>
          </a:p>
        </p:txBody>
      </p:sp>
      <p:sp>
        <p:nvSpPr>
          <p:cNvPr id="707" name="#include&lt;iostream&gt;…"/>
          <p:cNvSpPr txBox="1"/>
          <p:nvPr/>
        </p:nvSpPr>
        <p:spPr>
          <a:xfrm>
            <a:off x="365911" y="298450"/>
            <a:ext cx="16111785" cy="1311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600">
                <a:solidFill>
                  <a:srgbClr val="D12F1B"/>
                </a:solidFill>
                <a:latin typeface="Menlo Regular"/>
                <a:ea typeface="Menlo Regular"/>
                <a:cs typeface="Menlo Regular"/>
                <a:sym typeface="Menlo Regular"/>
              </a:defRPr>
            </a:pPr>
            <a:r>
              <a:rPr>
                <a:solidFill>
                  <a:srgbClr val="78492A"/>
                </a:solidFill>
              </a:rPr>
              <a:t>#include</a:t>
            </a:r>
            <a:r>
              <a:t>&lt;iostream&gt;</a:t>
            </a:r>
            <a:endParaRPr>
              <a:solidFill>
                <a:srgbClr val="000000">
                  <a:alpha val="85000"/>
                </a:srgbClr>
              </a:solidFill>
            </a:endParaRPr>
          </a:p>
          <a:p>
            <a:pPr algn="l" defTabSz="439419">
              <a:tabLst>
                <a:tab pos="431800" algn="l"/>
              </a:tabLst>
              <a:defRPr sz="36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6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ssample</a:t>
            </a:r>
            <a:endParaRPr>
              <a:solidFill>
                <a:srgbClr val="000000">
                  <a:alpha val="85000"/>
                </a:srgbClr>
              </a:solidFill>
            </a:endParaRP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b="1">
                <a:solidFill>
                  <a:srgbClr val="AD3DA4"/>
                </a:solidFill>
                <a:latin typeface="Menlo Regular"/>
                <a:ea typeface="Menlo Regular"/>
                <a:cs typeface="Menlo Regular"/>
                <a:sym typeface="Menlo Regular"/>
              </a:defRPr>
            </a:pPr>
            <a:r>
              <a:rPr b="0">
                <a:solidFill>
                  <a:srgbClr val="000000">
                    <a:alpha val="85000"/>
                  </a:srgbClr>
                </a:solidFill>
              </a:rPr>
              <a:t>    </a:t>
            </a:r>
            <a:r>
              <a:t>public</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int</a:t>
            </a:r>
            <a:r>
              <a:t> x,y;</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void</a:t>
            </a:r>
            <a:r>
              <a:t> </a:t>
            </a:r>
            <a:r>
              <a:rPr>
                <a:solidFill>
                  <a:srgbClr val="057CB0"/>
                </a:solidFill>
              </a:rPr>
              <a:t>getdata</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x=</a:t>
            </a:r>
            <a:r>
              <a:rPr>
                <a:solidFill>
                  <a:srgbClr val="272AD8"/>
                </a:solidFill>
              </a:rPr>
              <a:t>10</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y=</a:t>
            </a:r>
            <a:r>
              <a:rPr>
                <a:solidFill>
                  <a:srgbClr val="272AD8"/>
                </a:solidFill>
              </a:rPr>
              <a:t>20</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void</a:t>
            </a:r>
            <a:r>
              <a:t> </a:t>
            </a:r>
            <a:r>
              <a:rPr>
                <a:solidFill>
                  <a:srgbClr val="057CB0"/>
                </a:solidFill>
              </a:rPr>
              <a:t>print</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cout&lt;&lt;</a:t>
            </a:r>
            <a:r>
              <a:rPr>
                <a:solidFill>
                  <a:srgbClr val="D12F1B"/>
                </a:solidFill>
              </a:rPr>
              <a:t>"x="</a:t>
            </a:r>
            <a:r>
              <a:t>&lt;&lt;x&lt;&lt;endl&lt;&lt;</a:t>
            </a:r>
            <a:r>
              <a:rPr>
                <a:solidFill>
                  <a:srgbClr val="D12F1B"/>
                </a:solidFill>
              </a:rPr>
              <a:t>"y="</a:t>
            </a:r>
            <a:r>
              <a:t>&lt;&lt;y&lt;&lt;endl;</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ssample s;</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ssample *ptr;</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ptr=&amp;s;</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ptr-&gt;getdata();</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ptr-&gt;print();</a:t>
            </a:r>
          </a:p>
          <a:p>
            <a:pPr algn="l" defTabSz="439419">
              <a:tabLst>
                <a:tab pos="431800" algn="l"/>
              </a:tabLst>
              <a:defRPr sz="36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Pointer Objects"/>
          <p:cNvSpPr txBox="1">
            <a:spLocks noGrp="1"/>
          </p:cNvSpPr>
          <p:nvPr>
            <p:ph type="title"/>
          </p:nvPr>
        </p:nvSpPr>
        <p:spPr>
          <a:prstGeom prst="rect">
            <a:avLst/>
          </a:prstGeom>
        </p:spPr>
        <p:txBody>
          <a:bodyPr/>
          <a:lstStyle/>
          <a:p>
            <a:r>
              <a:t>Pointer Objects</a:t>
            </a:r>
          </a:p>
        </p:txBody>
      </p:sp>
      <p:sp>
        <p:nvSpPr>
          <p:cNvPr id="710" name="Slide Subtitle"/>
          <p:cNvSpPr txBox="1">
            <a:spLocks noGrp="1"/>
          </p:cNvSpPr>
          <p:nvPr>
            <p:ph type="body" idx="21"/>
          </p:nvPr>
        </p:nvSpPr>
        <p:spPr>
          <a:prstGeom prst="rect">
            <a:avLst/>
          </a:prstGeom>
        </p:spPr>
        <p:txBody>
          <a:bodyPr/>
          <a:lstStyle/>
          <a:p>
            <a:endParaRPr/>
          </a:p>
        </p:txBody>
      </p:sp>
      <p:sp>
        <p:nvSpPr>
          <p:cNvPr id="711" name="Object of a class can be a pointer.…"/>
          <p:cNvSpPr txBox="1">
            <a:spLocks noGrp="1"/>
          </p:cNvSpPr>
          <p:nvPr>
            <p:ph type="body" idx="1"/>
          </p:nvPr>
        </p:nvSpPr>
        <p:spPr>
          <a:prstGeom prst="rect">
            <a:avLst/>
          </a:prstGeom>
        </p:spPr>
        <p:txBody>
          <a:bodyPr/>
          <a:lstStyle/>
          <a:p>
            <a:pPr marL="566927" indent="-566927" defTabSz="2267655">
              <a:spcBef>
                <a:spcPts val="4100"/>
              </a:spcBef>
              <a:defRPr sz="4464"/>
            </a:pPr>
            <a:r>
              <a:t>Object of a class can be a pointer.</a:t>
            </a:r>
          </a:p>
          <a:p>
            <a:pPr marL="566927" indent="-566927" defTabSz="2267655">
              <a:spcBef>
                <a:spcPts val="4100"/>
              </a:spcBef>
              <a:defRPr sz="4464"/>
            </a:pPr>
            <a:r>
              <a:t>When an object is a pointer to the class, the member functions of that class are accessed by using an arrow (-&gt;) operator.</a:t>
            </a:r>
          </a:p>
          <a:p>
            <a:pPr marL="566927" indent="-566927" defTabSz="2267655">
              <a:spcBef>
                <a:spcPts val="4100"/>
              </a:spcBef>
              <a:defRPr sz="4464"/>
            </a:pPr>
            <a:r>
              <a:t>The usage is similar to how the dot (.) operator is used.</a:t>
            </a:r>
          </a:p>
          <a:p>
            <a:pPr marL="566927" indent="-566927" defTabSz="2267655">
              <a:spcBef>
                <a:spcPts val="4100"/>
              </a:spcBef>
              <a:defRPr sz="4464"/>
            </a:pPr>
            <a:r>
              <a:t>All public members are accessible by -&gt; operator.</a:t>
            </a:r>
          </a:p>
          <a:p>
            <a:pPr marL="566927" indent="-566927" defTabSz="2267655">
              <a:spcBef>
                <a:spcPts val="4100"/>
              </a:spcBef>
              <a:defRPr sz="4464"/>
            </a:pPr>
            <a:r>
              <a:t>Eg:</a:t>
            </a:r>
          </a:p>
          <a:p>
            <a:pPr marL="566927" indent="-566927" defTabSz="2267655">
              <a:spcBef>
                <a:spcPts val="4100"/>
              </a:spcBef>
              <a:defRPr sz="4464"/>
            </a:pPr>
            <a:r>
              <a:t>classname *var = new classname;</a:t>
            </a:r>
          </a:p>
          <a:p>
            <a:pPr marL="566927" indent="-566927" defTabSz="2267655">
              <a:spcBef>
                <a:spcPts val="4100"/>
              </a:spcBef>
              <a:defRPr sz="4464"/>
            </a:pPr>
            <a:r>
              <a:t>Var-&gt; member function; </a:t>
            </a:r>
          </a:p>
        </p:txBody>
      </p:sp>
      <p:sp>
        <p:nvSpPr>
          <p:cNvPr id="71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102</a:t>
            </a:fld>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103</a:t>
            </a:fld>
            <a:endParaRPr/>
          </a:p>
        </p:txBody>
      </p:sp>
      <p:sp>
        <p:nvSpPr>
          <p:cNvPr id="715" name="class ssample…"/>
          <p:cNvSpPr txBox="1"/>
          <p:nvPr/>
        </p:nvSpPr>
        <p:spPr>
          <a:xfrm>
            <a:off x="302280" y="728833"/>
            <a:ext cx="23268654" cy="129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41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ssample</a:t>
            </a:r>
            <a:endParaRPr>
              <a:solidFill>
                <a:srgbClr val="000000">
                  <a:alpha val="85000"/>
                </a:srgbClr>
              </a:solidFill>
            </a:endParaRPr>
          </a:p>
          <a:p>
            <a:pPr algn="l" defTabSz="439419">
              <a:tabLst>
                <a:tab pos="431800" algn="l"/>
              </a:tabLst>
              <a:defRPr sz="41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a:t>
            </a:r>
            <a:r>
              <a:rPr b="1">
                <a:solidFill>
                  <a:srgbClr val="AD3DA4"/>
                </a:solidFill>
              </a:rPr>
              <a:t>int</a:t>
            </a:r>
            <a:r>
              <a:t> val1, val2;</a:t>
            </a:r>
          </a:p>
          <a:p>
            <a:pPr algn="l" defTabSz="439419">
              <a:tabLst>
                <a:tab pos="431800" algn="l"/>
              </a:tabLst>
              <a:defRPr sz="41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41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setValues</a:t>
            </a:r>
            <a:r>
              <a:rPr>
                <a:solidFill>
                  <a:srgbClr val="000000">
                    <a:alpha val="85000"/>
                  </a:srgbClr>
                </a:solidFill>
              </a:rPr>
              <a:t>(</a:t>
            </a:r>
            <a:r>
              <a:rPr b="1">
                <a:solidFill>
                  <a:srgbClr val="AD3DA4"/>
                </a:solidFill>
              </a:rPr>
              <a:t>int</a:t>
            </a:r>
            <a:r>
              <a:rPr>
                <a:solidFill>
                  <a:srgbClr val="000000">
                    <a:alpha val="85000"/>
                  </a:srgbClr>
                </a:solidFill>
              </a:rPr>
              <a:t> a, </a:t>
            </a:r>
            <a:r>
              <a:rPr b="1">
                <a:solidFill>
                  <a:srgbClr val="AD3DA4"/>
                </a:solidFill>
              </a:rPr>
              <a:t>int</a:t>
            </a:r>
            <a:r>
              <a:rPr>
                <a:solidFill>
                  <a:srgbClr val="000000">
                    <a:alpha val="85000"/>
                  </a:srgbClr>
                </a:solidFill>
              </a:rPr>
              <a:t> b)</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a:t>
            </a:r>
            <a:r>
              <a:rPr>
                <a:solidFill>
                  <a:srgbClr val="3E8087"/>
                </a:solidFill>
              </a:rPr>
              <a:t>val1</a:t>
            </a:r>
            <a:r>
              <a:t> = a;</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a:t>
            </a:r>
            <a:r>
              <a:rPr>
                <a:solidFill>
                  <a:srgbClr val="3E8087"/>
                </a:solidFill>
              </a:rPr>
              <a:t>val2</a:t>
            </a:r>
            <a:r>
              <a:t> = b;</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1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display</a:t>
            </a:r>
            <a:r>
              <a:rPr>
                <a:solidFill>
                  <a:srgbClr val="000000">
                    <a:alpha val="85000"/>
                  </a:srgbClr>
                </a:solidFill>
              </a:rPr>
              <a:t>()</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"The Values are Val1: "</a:t>
            </a:r>
            <a:r>
              <a:rPr>
                <a:solidFill>
                  <a:srgbClr val="000000">
                    <a:alpha val="85000"/>
                  </a:srgbClr>
                </a:solidFill>
              </a:rPr>
              <a:t>&lt;&lt;</a:t>
            </a:r>
            <a:r>
              <a:rPr>
                <a:solidFill>
                  <a:srgbClr val="3E8087"/>
                </a:solidFill>
              </a:rPr>
              <a:t>val1</a:t>
            </a:r>
            <a:r>
              <a:rPr>
                <a:solidFill>
                  <a:srgbClr val="000000">
                    <a:alpha val="85000"/>
                  </a:srgbClr>
                </a:solidFill>
              </a:rPr>
              <a:t>&lt;&lt;</a:t>
            </a:r>
            <a:r>
              <a:t>" and Val2: "</a:t>
            </a:r>
            <a:r>
              <a:rPr>
                <a:solidFill>
                  <a:srgbClr val="000000">
                    <a:alpha val="85000"/>
                  </a:srgbClr>
                </a:solidFill>
              </a:rPr>
              <a:t>&lt;&lt;</a:t>
            </a:r>
            <a:r>
              <a:rPr>
                <a:solidFill>
                  <a:srgbClr val="3E8087"/>
                </a:solidFill>
              </a:rPr>
              <a:t>val2</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1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100">
                <a:solidFill>
                  <a:srgbClr val="23575C"/>
                </a:solidFill>
                <a:latin typeface="Menlo Regular"/>
                <a:ea typeface="Menlo Regular"/>
                <a:cs typeface="Menlo Regular"/>
                <a:sym typeface="Menlo Regular"/>
              </a:defRPr>
            </a:pPr>
            <a:r>
              <a:rPr>
                <a:solidFill>
                  <a:srgbClr val="000000">
                    <a:alpha val="85000"/>
                  </a:srgbClr>
                </a:solidFill>
              </a:rPr>
              <a:t>    </a:t>
            </a:r>
            <a:r>
              <a:t>ssample</a:t>
            </a:r>
            <a:r>
              <a:rPr>
                <a:solidFill>
                  <a:srgbClr val="000000">
                    <a:alpha val="85000"/>
                  </a:srgbClr>
                </a:solidFill>
              </a:rPr>
              <a:t> *s = </a:t>
            </a:r>
            <a:r>
              <a:rPr b="1">
                <a:solidFill>
                  <a:srgbClr val="AD3DA4"/>
                </a:solidFill>
              </a:rPr>
              <a:t>new</a:t>
            </a:r>
            <a:r>
              <a:rPr>
                <a:solidFill>
                  <a:srgbClr val="000000">
                    <a:alpha val="85000"/>
                  </a:srgbClr>
                </a:solidFill>
              </a:rPr>
              <a:t> </a:t>
            </a:r>
            <a:r>
              <a:t>ssample</a:t>
            </a:r>
            <a:r>
              <a:rPr>
                <a:solidFill>
                  <a:srgbClr val="000000">
                    <a:alpha val="85000"/>
                  </a:srgbClr>
                </a:solidFill>
              </a:rPr>
              <a:t>;</a:t>
            </a:r>
          </a:p>
          <a:p>
            <a:pPr algn="l" defTabSz="439419">
              <a:tabLst>
                <a:tab pos="431800" algn="l"/>
              </a:tabLst>
              <a:defRPr sz="4100">
                <a:solidFill>
                  <a:srgbClr val="3E8087"/>
                </a:solidFill>
                <a:latin typeface="Menlo Regular"/>
                <a:ea typeface="Menlo Regular"/>
                <a:cs typeface="Menlo Regular"/>
                <a:sym typeface="Menlo Regular"/>
              </a:defRPr>
            </a:pPr>
            <a:r>
              <a:rPr>
                <a:solidFill>
                  <a:srgbClr val="000000">
                    <a:alpha val="85000"/>
                  </a:srgbClr>
                </a:solidFill>
              </a:rPr>
              <a:t>    s-&gt;</a:t>
            </a:r>
            <a:r>
              <a:t>setValues</a:t>
            </a:r>
            <a:r>
              <a:rPr>
                <a:solidFill>
                  <a:srgbClr val="000000">
                    <a:alpha val="85000"/>
                  </a:srgbClr>
                </a:solidFill>
              </a:rPr>
              <a:t>(</a:t>
            </a:r>
            <a:r>
              <a:rPr>
                <a:solidFill>
                  <a:srgbClr val="272AD8"/>
                </a:solidFill>
              </a:rPr>
              <a:t>20</a:t>
            </a:r>
            <a:r>
              <a:rPr>
                <a:solidFill>
                  <a:srgbClr val="000000">
                    <a:alpha val="85000"/>
                  </a:srgbClr>
                </a:solidFill>
              </a:rPr>
              <a:t>,</a:t>
            </a:r>
            <a:r>
              <a:rPr>
                <a:solidFill>
                  <a:srgbClr val="272AD8"/>
                </a:solidFill>
              </a:rPr>
              <a:t>30</a:t>
            </a:r>
            <a:r>
              <a:rPr>
                <a:solidFill>
                  <a:srgbClr val="000000">
                    <a:alpha val="85000"/>
                  </a:srgbClr>
                </a:solidFill>
              </a:rPr>
              <a:t>);</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    s-&gt;</a:t>
            </a:r>
            <a:r>
              <a:rPr>
                <a:solidFill>
                  <a:srgbClr val="3E8087"/>
                </a:solidFill>
              </a:rPr>
              <a:t>display</a:t>
            </a:r>
            <a:r>
              <a:t>();</a:t>
            </a:r>
          </a:p>
          <a:p>
            <a:pPr algn="l" defTabSz="439419">
              <a:tabLst>
                <a:tab pos="431800" algn="l"/>
              </a:tabLst>
              <a:defRPr sz="41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41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Pointers and Inheritance"/>
          <p:cNvSpPr txBox="1">
            <a:spLocks noGrp="1"/>
          </p:cNvSpPr>
          <p:nvPr>
            <p:ph type="title"/>
          </p:nvPr>
        </p:nvSpPr>
        <p:spPr>
          <a:prstGeom prst="rect">
            <a:avLst/>
          </a:prstGeom>
        </p:spPr>
        <p:txBody>
          <a:bodyPr/>
          <a:lstStyle/>
          <a:p>
            <a:r>
              <a:t>Pointers and Inheritance</a:t>
            </a:r>
          </a:p>
        </p:txBody>
      </p:sp>
      <p:sp>
        <p:nvSpPr>
          <p:cNvPr id="718" name="Slide Subtitle"/>
          <p:cNvSpPr txBox="1">
            <a:spLocks noGrp="1"/>
          </p:cNvSpPr>
          <p:nvPr>
            <p:ph type="body" idx="21"/>
          </p:nvPr>
        </p:nvSpPr>
        <p:spPr>
          <a:prstGeom prst="rect">
            <a:avLst/>
          </a:prstGeom>
        </p:spPr>
        <p:txBody>
          <a:bodyPr/>
          <a:lstStyle/>
          <a:p>
            <a:endParaRPr/>
          </a:p>
        </p:txBody>
      </p:sp>
      <p:sp>
        <p:nvSpPr>
          <p:cNvPr id="719" name="One of the key features of class inheritance is that a pointer to a derived class is type-compatible with a pointer to its base class."/>
          <p:cNvSpPr txBox="1">
            <a:spLocks noGrp="1"/>
          </p:cNvSpPr>
          <p:nvPr>
            <p:ph type="body" idx="1"/>
          </p:nvPr>
        </p:nvSpPr>
        <p:spPr>
          <a:prstGeom prst="rect">
            <a:avLst/>
          </a:prstGeom>
        </p:spPr>
        <p:txBody>
          <a:bodyPr/>
          <a:lstStyle/>
          <a:p>
            <a:r>
              <a:t>One of the key features of class inheritance is that a pointer to a derived class is type-compatible with a pointer to its base class.</a:t>
            </a:r>
          </a:p>
        </p:txBody>
      </p:sp>
      <p:sp>
        <p:nvSpPr>
          <p:cNvPr id="720"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104</a:t>
            </a:fld>
            <a:endParaRP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105</a:t>
            </a:fld>
            <a:endParaRPr/>
          </a:p>
        </p:txBody>
      </p:sp>
      <p:sp>
        <p:nvSpPr>
          <p:cNvPr id="723" name="class polygon…"/>
          <p:cNvSpPr txBox="1"/>
          <p:nvPr/>
        </p:nvSpPr>
        <p:spPr>
          <a:xfrm>
            <a:off x="1269580" y="361950"/>
            <a:ext cx="10789378" cy="1299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0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polygon</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b="1">
                <a:solidFill>
                  <a:srgbClr val="AD3DA4"/>
                </a:solidFill>
                <a:latin typeface="Menlo Regular"/>
                <a:ea typeface="Menlo Regular"/>
                <a:cs typeface="Menlo Regular"/>
                <a:sym typeface="Menlo Regular"/>
              </a:defRPr>
            </a:pPr>
            <a:r>
              <a:t>protected</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width, height;</a:t>
            </a:r>
          </a:p>
          <a:p>
            <a:pPr algn="l" defTabSz="439419">
              <a:tabLst>
                <a:tab pos="431800" algn="l"/>
              </a:tabLst>
              <a:defRPr sz="30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0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setvalues</a:t>
            </a:r>
            <a:r>
              <a:rPr>
                <a:solidFill>
                  <a:srgbClr val="000000">
                    <a:alpha val="85000"/>
                  </a:srgbClr>
                </a:solidFill>
              </a:rPr>
              <a:t>(</a:t>
            </a:r>
            <a:r>
              <a:rPr b="1">
                <a:solidFill>
                  <a:srgbClr val="AD3DA4"/>
                </a:solidFill>
              </a:rPr>
              <a:t>int</a:t>
            </a:r>
            <a:r>
              <a:rPr>
                <a:solidFill>
                  <a:srgbClr val="000000">
                    <a:alpha val="85000"/>
                  </a:srgbClr>
                </a:solidFill>
              </a:rPr>
              <a:t> a, </a:t>
            </a:r>
            <a:r>
              <a:rPr b="1">
                <a:solidFill>
                  <a:srgbClr val="AD3DA4"/>
                </a:solidFill>
              </a:rPr>
              <a:t>int</a:t>
            </a:r>
            <a:r>
              <a:rPr>
                <a:solidFill>
                  <a:srgbClr val="000000">
                    <a:alpha val="85000"/>
                  </a:srgbClr>
                </a:solidFill>
              </a:rPr>
              <a:t> 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3E8087"/>
                </a:solidFill>
              </a:rPr>
              <a:t>width</a:t>
            </a:r>
            <a:r>
              <a:t> = a;</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3E8087"/>
                </a:solidFill>
              </a:rPr>
              <a:t>height</a:t>
            </a:r>
            <a:r>
              <a:t> = 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rectangle</a:t>
            </a:r>
            <a:r>
              <a:rPr>
                <a:solidFill>
                  <a:srgbClr val="000000">
                    <a:alpha val="85000"/>
                  </a:srgbClr>
                </a:solidFill>
              </a:rPr>
              <a:t>: </a:t>
            </a:r>
            <a:r>
              <a:rPr b="1">
                <a:solidFill>
                  <a:srgbClr val="AD3DA4"/>
                </a:solidFill>
              </a:rPr>
              <a:t>public</a:t>
            </a:r>
            <a:r>
              <a:rPr>
                <a:solidFill>
                  <a:srgbClr val="000000">
                    <a:alpha val="85000"/>
                  </a:srgbClr>
                </a:solidFill>
              </a:rPr>
              <a:t> </a:t>
            </a:r>
            <a:r>
              <a:rPr>
                <a:solidFill>
                  <a:srgbClr val="23575C"/>
                </a:solidFill>
              </a:rPr>
              <a:t>polygon</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a:t>
            </a:r>
            <a:r>
              <a:rPr>
                <a:solidFill>
                  <a:srgbClr val="057CB0"/>
                </a:solidFill>
              </a:rPr>
              <a:t>area</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return</a:t>
            </a:r>
            <a:r>
              <a:t> </a:t>
            </a:r>
            <a:r>
              <a:rPr>
                <a:solidFill>
                  <a:srgbClr val="3E8087"/>
                </a:solidFill>
              </a:rPr>
              <a:t>width</a:t>
            </a:r>
            <a:r>
              <a:t> * </a:t>
            </a:r>
            <a:r>
              <a:rPr>
                <a:solidFill>
                  <a:srgbClr val="3E8087"/>
                </a:solidFill>
              </a:rPr>
              <a:t>height</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triangle</a:t>
            </a:r>
            <a:r>
              <a:rPr>
                <a:solidFill>
                  <a:srgbClr val="000000">
                    <a:alpha val="85000"/>
                  </a:srgbClr>
                </a:solidFill>
              </a:rPr>
              <a:t>: </a:t>
            </a:r>
            <a:r>
              <a:rPr b="1">
                <a:solidFill>
                  <a:srgbClr val="AD3DA4"/>
                </a:solidFill>
              </a:rPr>
              <a:t>public</a:t>
            </a:r>
            <a:r>
              <a:rPr>
                <a:solidFill>
                  <a:srgbClr val="000000">
                    <a:alpha val="85000"/>
                  </a:srgbClr>
                </a:solidFill>
              </a:rPr>
              <a:t> </a:t>
            </a:r>
            <a:r>
              <a:rPr>
                <a:solidFill>
                  <a:srgbClr val="23575C"/>
                </a:solidFill>
              </a:rPr>
              <a:t>polygon</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a:t>
            </a:r>
            <a:r>
              <a:rPr>
                <a:solidFill>
                  <a:srgbClr val="057CB0"/>
                </a:solidFill>
              </a:rPr>
              <a:t>area</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return</a:t>
            </a:r>
            <a:r>
              <a:t> </a:t>
            </a:r>
            <a:r>
              <a:rPr>
                <a:solidFill>
                  <a:srgbClr val="3E8087"/>
                </a:solidFill>
              </a:rPr>
              <a:t>width</a:t>
            </a:r>
            <a:r>
              <a:t>*</a:t>
            </a:r>
            <a:r>
              <a:rPr>
                <a:solidFill>
                  <a:srgbClr val="3E8087"/>
                </a:solidFill>
              </a:rPr>
              <a:t>height</a:t>
            </a:r>
            <a:r>
              <a:t>/</a:t>
            </a:r>
            <a:r>
              <a:rPr>
                <a:solidFill>
                  <a:srgbClr val="272AD8"/>
                </a:solidFill>
              </a:rPr>
              <a:t>2</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724" name="int main()…"/>
          <p:cNvSpPr txBox="1"/>
          <p:nvPr/>
        </p:nvSpPr>
        <p:spPr>
          <a:xfrm>
            <a:off x="11616745" y="501348"/>
            <a:ext cx="11812750" cy="676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23575C"/>
                </a:solidFill>
                <a:latin typeface="Menlo Regular"/>
                <a:ea typeface="Menlo Regular"/>
                <a:cs typeface="Menlo Regular"/>
                <a:sym typeface="Menlo Regular"/>
              </a:defRPr>
            </a:pPr>
            <a:r>
              <a:rPr>
                <a:solidFill>
                  <a:srgbClr val="000000">
                    <a:alpha val="85000"/>
                  </a:srgbClr>
                </a:solidFill>
              </a:rPr>
              <a:t>    </a:t>
            </a:r>
            <a:r>
              <a:t>rectangle</a:t>
            </a:r>
            <a:r>
              <a:rPr>
                <a:solidFill>
                  <a:srgbClr val="000000">
                    <a:alpha val="85000"/>
                  </a:srgbClr>
                </a:solidFill>
              </a:rPr>
              <a:t> rect;</a:t>
            </a:r>
          </a:p>
          <a:p>
            <a:pPr algn="l" defTabSz="439419">
              <a:tabLst>
                <a:tab pos="431800" algn="l"/>
              </a:tabLst>
              <a:defRPr sz="3000">
                <a:solidFill>
                  <a:srgbClr val="23575C"/>
                </a:solidFill>
                <a:latin typeface="Menlo Regular"/>
                <a:ea typeface="Menlo Regular"/>
                <a:cs typeface="Menlo Regular"/>
                <a:sym typeface="Menlo Regular"/>
              </a:defRPr>
            </a:pPr>
            <a:r>
              <a:rPr>
                <a:solidFill>
                  <a:srgbClr val="000000">
                    <a:alpha val="85000"/>
                  </a:srgbClr>
                </a:solidFill>
              </a:rPr>
              <a:t>    </a:t>
            </a:r>
            <a:r>
              <a:t>triangle</a:t>
            </a:r>
            <a:r>
              <a:rPr>
                <a:solidFill>
                  <a:srgbClr val="000000">
                    <a:alpha val="85000"/>
                  </a:srgbClr>
                </a:solidFill>
              </a:rPr>
              <a:t> tgle;</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23575C"/>
                </a:solidFill>
              </a:rPr>
              <a:t>polygon</a:t>
            </a:r>
            <a:r>
              <a:t> *p1,*p2;</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p1=&amp;rect;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p2=&amp;tgle;</a:t>
            </a:r>
          </a:p>
          <a:p>
            <a:pPr algn="l" defTabSz="439419">
              <a:tabLst>
                <a:tab pos="431800" algn="l"/>
              </a:tabLst>
              <a:defRPr sz="3000">
                <a:solidFill>
                  <a:srgbClr val="3E8087"/>
                </a:solidFill>
                <a:latin typeface="Menlo Regular"/>
                <a:ea typeface="Menlo Regular"/>
                <a:cs typeface="Menlo Regular"/>
                <a:sym typeface="Menlo Regular"/>
              </a:defRPr>
            </a:pPr>
            <a:r>
              <a:rPr>
                <a:solidFill>
                  <a:srgbClr val="000000">
                    <a:alpha val="85000"/>
                  </a:srgbClr>
                </a:solidFill>
              </a:rPr>
              <a:t>    p1-&gt;</a:t>
            </a:r>
            <a:r>
              <a:t>setvalues</a:t>
            </a:r>
            <a:r>
              <a:rPr>
                <a:solidFill>
                  <a:srgbClr val="000000">
                    <a:alpha val="85000"/>
                  </a:srgbClr>
                </a:solidFill>
              </a:rPr>
              <a:t>(</a:t>
            </a:r>
            <a:r>
              <a:rPr>
                <a:solidFill>
                  <a:srgbClr val="272AD8"/>
                </a:solidFill>
              </a:rPr>
              <a:t>10</a:t>
            </a:r>
            <a:r>
              <a:rPr>
                <a:solidFill>
                  <a:srgbClr val="000000">
                    <a:alpha val="85000"/>
                  </a:srgbClr>
                </a:solidFill>
              </a:rPr>
              <a:t>,</a:t>
            </a:r>
            <a:r>
              <a:rPr>
                <a:solidFill>
                  <a:srgbClr val="272AD8"/>
                </a:solidFill>
              </a:rPr>
              <a:t>20</a:t>
            </a:r>
            <a:r>
              <a:rPr>
                <a:solidFill>
                  <a:srgbClr val="000000">
                    <a:alpha val="85000"/>
                  </a:srgbClr>
                </a:solidFill>
              </a:rPr>
              <a:t>);</a:t>
            </a:r>
          </a:p>
          <a:p>
            <a:pPr algn="l" defTabSz="439419">
              <a:tabLst>
                <a:tab pos="431800" algn="l"/>
              </a:tabLst>
              <a:defRPr sz="3000">
                <a:solidFill>
                  <a:srgbClr val="3E8087"/>
                </a:solidFill>
                <a:latin typeface="Menlo Regular"/>
                <a:ea typeface="Menlo Regular"/>
                <a:cs typeface="Menlo Regular"/>
                <a:sym typeface="Menlo Regular"/>
              </a:defRPr>
            </a:pPr>
            <a:r>
              <a:rPr>
                <a:solidFill>
                  <a:srgbClr val="000000">
                    <a:alpha val="85000"/>
                  </a:srgbClr>
                </a:solidFill>
              </a:rPr>
              <a:t>    p2-&gt;</a:t>
            </a:r>
            <a:r>
              <a:t>setvalues</a:t>
            </a:r>
            <a:r>
              <a:rPr>
                <a:solidFill>
                  <a:srgbClr val="000000">
                    <a:alpha val="85000"/>
                  </a:srgbClr>
                </a:solidFill>
              </a:rPr>
              <a:t>(</a:t>
            </a:r>
            <a:r>
              <a:rPr>
                <a:solidFill>
                  <a:srgbClr val="272AD8"/>
                </a:solidFill>
              </a:rPr>
              <a:t>10</a:t>
            </a:r>
            <a:r>
              <a:rPr>
                <a:solidFill>
                  <a:srgbClr val="000000">
                    <a:alpha val="85000"/>
                  </a:srgbClr>
                </a:solidFill>
              </a:rPr>
              <a:t>,</a:t>
            </a:r>
            <a:r>
              <a:rPr>
                <a:solidFill>
                  <a:srgbClr val="272AD8"/>
                </a:solidFill>
              </a:rPr>
              <a:t>20</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"Area of Rectangle: "</a:t>
            </a:r>
            <a:r>
              <a:rPr>
                <a:solidFill>
                  <a:srgbClr val="000000">
                    <a:alpha val="85000"/>
                  </a:srgbClr>
                </a:solidFill>
              </a:rPr>
              <a:t>&lt;&lt;rect.</a:t>
            </a:r>
            <a:r>
              <a:rPr>
                <a:solidFill>
                  <a:srgbClr val="3E8087"/>
                </a:solidFill>
              </a:rPr>
              <a:t>area</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"Area of Triangle: "</a:t>
            </a:r>
            <a:r>
              <a:rPr>
                <a:solidFill>
                  <a:srgbClr val="000000">
                    <a:alpha val="85000"/>
                  </a:srgbClr>
                </a:solidFill>
              </a:rPr>
              <a:t>&lt;&lt;tgle.</a:t>
            </a:r>
            <a:r>
              <a:rPr>
                <a:solidFill>
                  <a:srgbClr val="3E8087"/>
                </a:solidFill>
              </a:rPr>
              <a:t>area</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725" name="Line"/>
          <p:cNvSpPr/>
          <p:nvPr/>
        </p:nvSpPr>
        <p:spPr>
          <a:xfrm flipH="1" flipV="1">
            <a:off x="11061699" y="131"/>
            <a:ext cx="133770" cy="13715738"/>
          </a:xfrm>
          <a:prstGeom prst="line">
            <a:avLst/>
          </a:prstGeom>
          <a:ln w="25400">
            <a:solidFill>
              <a:srgbClr val="000000"/>
            </a:solidFill>
            <a:miter lim="400000"/>
          </a:ln>
        </p:spPr>
        <p:txBody>
          <a:bodyPr lIns="50800" tIns="50800" rIns="50800" bIns="50800" anchor="ctr"/>
          <a:lstStyle/>
          <a:p>
            <a:endParaRPr/>
          </a:p>
        </p:txBody>
      </p:sp>
      <p:sp>
        <p:nvSpPr>
          <p:cNvPr id="726" name="Output:…"/>
          <p:cNvSpPr txBox="1"/>
          <p:nvPr/>
        </p:nvSpPr>
        <p:spPr>
          <a:xfrm>
            <a:off x="12254087" y="7379906"/>
            <a:ext cx="7347460" cy="201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300"/>
            </a:pPr>
            <a:r>
              <a:t>Output:</a:t>
            </a:r>
          </a:p>
          <a:p>
            <a:pPr algn="l" defTabSz="376554">
              <a:tabLst>
                <a:tab pos="368300" algn="l"/>
              </a:tabLst>
              <a:defRPr sz="4300" b="1">
                <a:solidFill>
                  <a:srgbClr val="000000"/>
                </a:solidFill>
                <a:latin typeface="Menlo Regular"/>
                <a:ea typeface="Menlo Regular"/>
                <a:cs typeface="Menlo Regular"/>
                <a:sym typeface="Menlo Regular"/>
              </a:defRPr>
            </a:pPr>
            <a:r>
              <a:t>Area of Rectangle: 200</a:t>
            </a:r>
          </a:p>
          <a:p>
            <a:pPr algn="l" defTabSz="376554">
              <a:tabLst>
                <a:tab pos="368300" algn="l"/>
              </a:tabLst>
              <a:defRPr sz="4300" b="1">
                <a:solidFill>
                  <a:srgbClr val="000000"/>
                </a:solidFill>
                <a:latin typeface="Menlo Regular"/>
                <a:ea typeface="Menlo Regular"/>
                <a:cs typeface="Menlo Regular"/>
                <a:sym typeface="Menlo Regular"/>
              </a:defRPr>
            </a:pPr>
            <a:r>
              <a:t>Area of Triangle: 100</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In the above example,"/>
          <p:cNvSpPr txBox="1">
            <a:spLocks noGrp="1"/>
          </p:cNvSpPr>
          <p:nvPr>
            <p:ph type="body" idx="21"/>
          </p:nvPr>
        </p:nvSpPr>
        <p:spPr>
          <a:xfrm>
            <a:off x="1206500" y="1326551"/>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In the above example,</a:t>
            </a:r>
          </a:p>
        </p:txBody>
      </p:sp>
      <p:sp>
        <p:nvSpPr>
          <p:cNvPr id="729" name="Function main declares two pointers to Polygon (named p1 and p2).…"/>
          <p:cNvSpPr txBox="1">
            <a:spLocks noGrp="1"/>
          </p:cNvSpPr>
          <p:nvPr>
            <p:ph type="body" idx="1"/>
          </p:nvPr>
        </p:nvSpPr>
        <p:spPr>
          <a:xfrm>
            <a:off x="1206500" y="2837814"/>
            <a:ext cx="21971000" cy="9666702"/>
          </a:xfrm>
          <a:prstGeom prst="rect">
            <a:avLst/>
          </a:prstGeom>
        </p:spPr>
        <p:txBody>
          <a:bodyPr/>
          <a:lstStyle/>
          <a:p>
            <a:pPr marL="518160" indent="-518160" defTabSz="2072588">
              <a:spcBef>
                <a:spcPts val="3800"/>
              </a:spcBef>
              <a:defRPr sz="4080"/>
            </a:pPr>
            <a:r>
              <a:t>Function main declares two pointers to Polygon (named p1 and p2).</a:t>
            </a:r>
          </a:p>
          <a:p>
            <a:pPr marL="518160" indent="-518160" defTabSz="2072588">
              <a:spcBef>
                <a:spcPts val="3800"/>
              </a:spcBef>
              <a:defRPr sz="4080"/>
            </a:pPr>
            <a:r>
              <a:t>These are assigned the address of objects of rectangle class and triangle class respectively.</a:t>
            </a:r>
          </a:p>
          <a:p>
            <a:pPr marL="518160" indent="-518160" defTabSz="2072588">
              <a:spcBef>
                <a:spcPts val="3800"/>
              </a:spcBef>
              <a:defRPr sz="4080"/>
            </a:pPr>
            <a:r>
              <a:t>These are valid assignments because both rectangle and triangle classes are derived classes to class polygon.</a:t>
            </a:r>
          </a:p>
          <a:p>
            <a:pPr marL="518160" indent="-518160" defTabSz="2072588">
              <a:spcBef>
                <a:spcPts val="3800"/>
              </a:spcBef>
              <a:defRPr sz="4080"/>
            </a:pPr>
            <a:r>
              <a:t>Dereferencing p1 and p2 (with p1-&gt; and p2-&gt;) is valid and allows us to access the members of their pointed objects.</a:t>
            </a:r>
          </a:p>
          <a:p>
            <a:pPr marL="518160" indent="-518160" defTabSz="2072588">
              <a:spcBef>
                <a:spcPts val="3800"/>
              </a:spcBef>
              <a:defRPr sz="4080"/>
            </a:pPr>
            <a:r>
              <a:t>Eg: </a:t>
            </a:r>
          </a:p>
          <a:p>
            <a:pPr marL="1036320" lvl="1" indent="-518160" defTabSz="2072588">
              <a:spcBef>
                <a:spcPts val="3800"/>
              </a:spcBef>
              <a:defRPr sz="4080"/>
            </a:pPr>
            <a:r>
              <a:t>p1-&gt; setvalues(10,20);</a:t>
            </a:r>
          </a:p>
          <a:p>
            <a:pPr marL="1036320" lvl="1" indent="-518160" defTabSz="2072588">
              <a:spcBef>
                <a:spcPts val="3800"/>
              </a:spcBef>
              <a:defRPr sz="4080"/>
            </a:pPr>
            <a:r>
              <a:t>rect.setvalues(10,20); </a:t>
            </a:r>
          </a:p>
          <a:p>
            <a:pPr marL="518160" indent="-518160" defTabSz="2072588">
              <a:spcBef>
                <a:spcPts val="3800"/>
              </a:spcBef>
              <a:defRPr sz="4080"/>
            </a:pPr>
            <a:r>
              <a:t>Both the above statements are equivalent.</a:t>
            </a:r>
          </a:p>
        </p:txBody>
      </p:sp>
      <p:sp>
        <p:nvSpPr>
          <p:cNvPr id="730"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106</a:t>
            </a:fld>
            <a:endParaRP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Slide Title"/>
          <p:cNvSpPr txBox="1">
            <a:spLocks noGrp="1"/>
          </p:cNvSpPr>
          <p:nvPr>
            <p:ph type="title"/>
          </p:nvPr>
        </p:nvSpPr>
        <p:spPr>
          <a:prstGeom prst="rect">
            <a:avLst/>
          </a:prstGeom>
        </p:spPr>
        <p:txBody>
          <a:bodyPr/>
          <a:lstStyle/>
          <a:p>
            <a:endParaRPr/>
          </a:p>
        </p:txBody>
      </p:sp>
      <p:sp>
        <p:nvSpPr>
          <p:cNvPr id="733" name="Slide Subtitle"/>
          <p:cNvSpPr txBox="1">
            <a:spLocks noGrp="1"/>
          </p:cNvSpPr>
          <p:nvPr>
            <p:ph type="body" idx="21"/>
          </p:nvPr>
        </p:nvSpPr>
        <p:spPr>
          <a:prstGeom prst="rect">
            <a:avLst/>
          </a:prstGeom>
        </p:spPr>
        <p:txBody>
          <a:bodyPr/>
          <a:lstStyle/>
          <a:p>
            <a:endParaRPr/>
          </a:p>
        </p:txBody>
      </p:sp>
      <p:sp>
        <p:nvSpPr>
          <p:cNvPr id="734" name="But, because the type of both p1 and p2 is pointer to polygon and not pointer to rectangle or triangle, only the members inherited from polygon class can be accessed  and not those of the derived class members.…"/>
          <p:cNvSpPr txBox="1">
            <a:spLocks noGrp="1"/>
          </p:cNvSpPr>
          <p:nvPr>
            <p:ph type="body" idx="1"/>
          </p:nvPr>
        </p:nvSpPr>
        <p:spPr>
          <a:prstGeom prst="rect">
            <a:avLst/>
          </a:prstGeom>
        </p:spPr>
        <p:txBody>
          <a:bodyPr/>
          <a:lstStyle/>
          <a:p>
            <a:r>
              <a:t>But, because the type of both p1 and p2 is pointer to polygon and not pointer to rectangle or triangle, only the members inherited from polygon class can be accessed  and not those of the derived class members.</a:t>
            </a:r>
          </a:p>
          <a:p>
            <a:r>
              <a:t>Hence, in the program, the member function area in both the classes are accessed using the objects of its respective classes instead of pointers.</a:t>
            </a:r>
          </a:p>
          <a:p>
            <a:r>
              <a:t>The pointers to the base class cannot access the derived class member function area().</a:t>
            </a:r>
          </a:p>
        </p:txBody>
      </p:sp>
      <p:sp>
        <p:nvSpPr>
          <p:cNvPr id="735"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107</a:t>
            </a:fld>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Pointer to Derived Class"/>
          <p:cNvSpPr txBox="1">
            <a:spLocks noGrp="1"/>
          </p:cNvSpPr>
          <p:nvPr>
            <p:ph type="title"/>
          </p:nvPr>
        </p:nvSpPr>
        <p:spPr>
          <a:prstGeom prst="rect">
            <a:avLst/>
          </a:prstGeom>
        </p:spPr>
        <p:txBody>
          <a:bodyPr/>
          <a:lstStyle/>
          <a:p>
            <a:r>
              <a:t>Pointer to Derived Class</a:t>
            </a:r>
          </a:p>
        </p:txBody>
      </p:sp>
      <p:sp>
        <p:nvSpPr>
          <p:cNvPr id="738" name="Slide Subtitle"/>
          <p:cNvSpPr txBox="1">
            <a:spLocks noGrp="1"/>
          </p:cNvSpPr>
          <p:nvPr>
            <p:ph type="body" idx="21"/>
          </p:nvPr>
        </p:nvSpPr>
        <p:spPr>
          <a:prstGeom prst="rect">
            <a:avLst/>
          </a:prstGeom>
        </p:spPr>
        <p:txBody>
          <a:bodyPr/>
          <a:lstStyle/>
          <a:p>
            <a:endParaRPr/>
          </a:p>
        </p:txBody>
      </p:sp>
      <p:sp>
        <p:nvSpPr>
          <p:cNvPr id="739" name="Just like how, a pointer is used to declare a base class object, it can be used to declare a derived class object."/>
          <p:cNvSpPr txBox="1">
            <a:spLocks noGrp="1"/>
          </p:cNvSpPr>
          <p:nvPr>
            <p:ph type="body" idx="1"/>
          </p:nvPr>
        </p:nvSpPr>
        <p:spPr>
          <a:prstGeom prst="rect">
            <a:avLst/>
          </a:prstGeom>
        </p:spPr>
        <p:txBody>
          <a:bodyPr/>
          <a:lstStyle/>
          <a:p>
            <a:r>
              <a:t>Just like how, a pointer is used to declare a base class object, it can be used to declare a derived class object.</a:t>
            </a:r>
          </a:p>
        </p:txBody>
      </p:sp>
      <p:sp>
        <p:nvSpPr>
          <p:cNvPr id="740"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108</a:t>
            </a:fld>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109</a:t>
            </a:fld>
            <a:endParaRPr/>
          </a:p>
        </p:txBody>
      </p:sp>
      <p:sp>
        <p:nvSpPr>
          <p:cNvPr id="743" name="#include &lt;iostream&gt;…"/>
          <p:cNvSpPr txBox="1"/>
          <p:nvPr/>
        </p:nvSpPr>
        <p:spPr>
          <a:xfrm>
            <a:off x="584547" y="917505"/>
            <a:ext cx="11124606" cy="1311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6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6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endParaRPr b="0">
              <a:solidFill>
                <a:srgbClr val="000000">
                  <a:alpha val="85000"/>
                </a:srgbClr>
              </a:solidFill>
            </a:endParaRPr>
          </a:p>
          <a:p>
            <a:pPr algn="l" defTabSz="439419">
              <a:tabLst>
                <a:tab pos="431800" algn="l"/>
              </a:tabLst>
              <a:defRPr sz="36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int</a:t>
            </a:r>
            <a:r>
              <a:t> n1;</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void</a:t>
            </a:r>
            <a:r>
              <a:t> </a:t>
            </a:r>
            <a:r>
              <a:rPr>
                <a:solidFill>
                  <a:srgbClr val="057CB0"/>
                </a:solidFill>
              </a:rPr>
              <a:t>show</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"Value of n1: "</a:t>
            </a:r>
            <a:r>
              <a:rPr>
                <a:solidFill>
                  <a:srgbClr val="000000">
                    <a:alpha val="85000"/>
                  </a:srgbClr>
                </a:solidFill>
              </a:rPr>
              <a:t>&lt;&lt;</a:t>
            </a:r>
            <a:r>
              <a:rPr>
                <a:solidFill>
                  <a:srgbClr val="3E8087"/>
                </a:solidFill>
              </a:rPr>
              <a:t>n1</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6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a:t>
            </a:r>
            <a:r>
              <a:rPr>
                <a:solidFill>
                  <a:srgbClr val="000000">
                    <a:alpha val="85000"/>
                  </a:srgbClr>
                </a:solidFill>
              </a:rPr>
              <a:t>: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int</a:t>
            </a:r>
            <a:r>
              <a:t> n2;</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void</a:t>
            </a:r>
            <a:r>
              <a:t> </a:t>
            </a:r>
            <a:r>
              <a:rPr>
                <a:solidFill>
                  <a:srgbClr val="057CB0"/>
                </a:solidFill>
              </a:rPr>
              <a:t>show</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"Value of n1: "</a:t>
            </a:r>
            <a:r>
              <a:rPr>
                <a:solidFill>
                  <a:srgbClr val="000000">
                    <a:alpha val="85000"/>
                  </a:srgbClr>
                </a:solidFill>
              </a:rPr>
              <a:t>&lt;&lt;</a:t>
            </a:r>
            <a:r>
              <a:rPr>
                <a:solidFill>
                  <a:srgbClr val="3E8087"/>
                </a:solidFill>
              </a:rPr>
              <a:t>n1</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"Value of n2: "</a:t>
            </a:r>
            <a:r>
              <a:rPr>
                <a:solidFill>
                  <a:srgbClr val="000000">
                    <a:alpha val="85000"/>
                  </a:srgbClr>
                </a:solidFill>
              </a:rPr>
              <a:t>&lt;&lt;</a:t>
            </a:r>
            <a:r>
              <a:rPr>
                <a:solidFill>
                  <a:srgbClr val="3E8087"/>
                </a:solidFill>
              </a:rPr>
              <a:t>n2</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endParaRPr/>
          </a:p>
        </p:txBody>
      </p:sp>
      <p:sp>
        <p:nvSpPr>
          <p:cNvPr id="744" name="int main()…"/>
          <p:cNvSpPr txBox="1"/>
          <p:nvPr/>
        </p:nvSpPr>
        <p:spPr>
          <a:xfrm>
            <a:off x="11683781" y="819149"/>
            <a:ext cx="14702955" cy="1207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6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a:solidFill>
                  <a:srgbClr val="23575C"/>
                </a:solidFill>
              </a:rPr>
              <a:t>base</a:t>
            </a:r>
            <a:r>
              <a:t> b;</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a:solidFill>
                  <a:srgbClr val="23575C"/>
                </a:solidFill>
              </a:rPr>
              <a:t>base</a:t>
            </a:r>
            <a:r>
              <a:t> *bptr;</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 = &amp;b;</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"Pointer of Base Class points to it"</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a:t>
            </a:r>
            <a:r>
              <a:rPr>
                <a:solidFill>
                  <a:srgbClr val="3E8087"/>
                </a:solidFill>
              </a:rPr>
              <a:t>n1</a:t>
            </a:r>
            <a:r>
              <a:t>=</a:t>
            </a:r>
            <a:r>
              <a:rPr>
                <a:solidFill>
                  <a:srgbClr val="272AD8"/>
                </a:solidFill>
              </a:rPr>
              <a:t>44</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a:t>
            </a:r>
            <a:r>
              <a:rPr>
                <a:solidFill>
                  <a:srgbClr val="3E8087"/>
                </a:solidFill>
              </a:rPr>
              <a:t>show</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23575C"/>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 d;</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 = &amp;d;</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a:t>
            </a:r>
            <a:r>
              <a:rPr>
                <a:solidFill>
                  <a:srgbClr val="3E8087"/>
                </a:solidFill>
              </a:rPr>
              <a:t>n1</a:t>
            </a:r>
            <a:r>
              <a:t>= </a:t>
            </a:r>
            <a:r>
              <a:rPr>
                <a:solidFill>
                  <a:srgbClr val="272AD8"/>
                </a:solidFill>
              </a:rPr>
              <a:t>66</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a:t>
            </a:r>
            <a:r>
              <a:rPr>
                <a:solidFill>
                  <a:srgbClr val="3E8087"/>
                </a:solidFill>
              </a:rPr>
              <a:t>show</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23575C"/>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 *d1;</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d1 = &amp;d;</a:t>
            </a:r>
          </a:p>
          <a:p>
            <a:pPr algn="l" defTabSz="439419">
              <a:tabLst>
                <a:tab pos="431800" algn="l"/>
              </a:tabLst>
              <a:defRPr sz="3600">
                <a:solidFill>
                  <a:srgbClr val="707F8C"/>
                </a:solidFill>
                <a:latin typeface="Menlo Regular"/>
                <a:ea typeface="Menlo Regular"/>
                <a:cs typeface="Menlo Regular"/>
                <a:sym typeface="Menlo Regular"/>
              </a:defRPr>
            </a:pPr>
            <a:r>
              <a:rPr>
                <a:solidFill>
                  <a:srgbClr val="000000">
                    <a:alpha val="85000"/>
                  </a:srgbClr>
                </a:solidFill>
              </a:rPr>
              <a:t>    </a:t>
            </a:r>
            <a:r>
              <a:t>//d1= &amp;b;</a:t>
            </a:r>
            <a:endParaRPr>
              <a:solidFill>
                <a:srgbClr val="000000">
                  <a:alpha val="85000"/>
                </a:srgbClr>
              </a:solidFill>
            </a:endParaRP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"Pointer to Derived Class"</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d1-&gt;</a:t>
            </a:r>
            <a:r>
              <a:rPr>
                <a:solidFill>
                  <a:srgbClr val="3E8087"/>
                </a:solidFill>
              </a:rPr>
              <a:t>n1</a:t>
            </a:r>
            <a:r>
              <a:t> = </a:t>
            </a:r>
            <a:r>
              <a:rPr>
                <a:solidFill>
                  <a:srgbClr val="272AD8"/>
                </a:solidFill>
              </a:rPr>
              <a:t>100</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d1-&gt;</a:t>
            </a:r>
            <a:r>
              <a:rPr>
                <a:solidFill>
                  <a:srgbClr val="3E8087"/>
                </a:solidFill>
              </a:rPr>
              <a:t>n2</a:t>
            </a:r>
            <a:r>
              <a:t>=</a:t>
            </a:r>
            <a:r>
              <a:rPr>
                <a:solidFill>
                  <a:srgbClr val="272AD8"/>
                </a:solidFill>
              </a:rPr>
              <a:t>200</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d1-&gt;</a:t>
            </a:r>
            <a:r>
              <a:rPr>
                <a:solidFill>
                  <a:srgbClr val="3E8087"/>
                </a:solidFill>
              </a:rPr>
              <a:t>show</a:t>
            </a:r>
            <a:r>
              <a:t>();</a:t>
            </a:r>
          </a:p>
          <a:p>
            <a:pPr algn="l" defTabSz="439419">
              <a:tabLst>
                <a:tab pos="431800" algn="l"/>
              </a:tabLst>
              <a:defRPr sz="36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Operator Overloading"/>
          <p:cNvSpPr txBox="1">
            <a:spLocks noGrp="1"/>
          </p:cNvSpPr>
          <p:nvPr>
            <p:ph type="title"/>
          </p:nvPr>
        </p:nvSpPr>
        <p:spPr>
          <a:prstGeom prst="rect">
            <a:avLst/>
          </a:prstGeom>
        </p:spPr>
        <p:txBody>
          <a:bodyPr/>
          <a:lstStyle/>
          <a:p>
            <a:r>
              <a:t>Operator Overloading</a:t>
            </a:r>
          </a:p>
        </p:txBody>
      </p:sp>
      <p:sp>
        <p:nvSpPr>
          <p:cNvPr id="216" name="Slide Subtitle"/>
          <p:cNvSpPr txBox="1">
            <a:spLocks noGrp="1"/>
          </p:cNvSpPr>
          <p:nvPr>
            <p:ph type="body" idx="21"/>
          </p:nvPr>
        </p:nvSpPr>
        <p:spPr>
          <a:prstGeom prst="rect">
            <a:avLst/>
          </a:prstGeom>
        </p:spPr>
        <p:txBody>
          <a:bodyPr/>
          <a:lstStyle/>
          <a:p>
            <a:endParaRPr/>
          </a:p>
        </p:txBody>
      </p:sp>
      <p:sp>
        <p:nvSpPr>
          <p:cNvPr id="217" name="It is similar to overloading functions…"/>
          <p:cNvSpPr txBox="1">
            <a:spLocks noGrp="1"/>
          </p:cNvSpPr>
          <p:nvPr>
            <p:ph type="body" idx="1"/>
          </p:nvPr>
        </p:nvSpPr>
        <p:spPr>
          <a:prstGeom prst="rect">
            <a:avLst/>
          </a:prstGeom>
        </p:spPr>
        <p:txBody>
          <a:bodyPr/>
          <a:lstStyle/>
          <a:p>
            <a:r>
              <a:t>It is similar to overloading functions</a:t>
            </a:r>
          </a:p>
          <a:p>
            <a:pPr lvl="1"/>
            <a:r>
              <a:t>except the function name is replaced by the keyword operator followed by the operator’s symbol.</a:t>
            </a:r>
          </a:p>
          <a:p>
            <a:pPr lvl="1"/>
            <a:r>
              <a:t>the return type represents the type of the residual value resulting from the operation </a:t>
            </a:r>
          </a:p>
          <a:p>
            <a:pPr lvl="1"/>
            <a:r>
              <a:t>the arguments represent the 1 or 2 operands expected by the operator.</a:t>
            </a:r>
          </a:p>
        </p:txBody>
      </p:sp>
      <p:sp>
        <p:nvSpPr>
          <p:cNvPr id="2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lide Title"/>
          <p:cNvSpPr txBox="1">
            <a:spLocks noGrp="1"/>
          </p:cNvSpPr>
          <p:nvPr>
            <p:ph type="title"/>
          </p:nvPr>
        </p:nvSpPr>
        <p:spPr>
          <a:prstGeom prst="rect">
            <a:avLst/>
          </a:prstGeom>
        </p:spPr>
        <p:txBody>
          <a:bodyPr/>
          <a:lstStyle/>
          <a:p>
            <a:endParaRPr/>
          </a:p>
        </p:txBody>
      </p:sp>
      <p:sp>
        <p:nvSpPr>
          <p:cNvPr id="747" name="Slide Subtitle"/>
          <p:cNvSpPr txBox="1">
            <a:spLocks noGrp="1"/>
          </p:cNvSpPr>
          <p:nvPr>
            <p:ph type="body" idx="21"/>
          </p:nvPr>
        </p:nvSpPr>
        <p:spPr>
          <a:prstGeom prst="rect">
            <a:avLst/>
          </a:prstGeom>
        </p:spPr>
        <p:txBody>
          <a:bodyPr/>
          <a:lstStyle/>
          <a:p>
            <a:endParaRPr/>
          </a:p>
        </p:txBody>
      </p:sp>
      <p:sp>
        <p:nvSpPr>
          <p:cNvPr id="748" name="In the Program, the show() method is overridden in the derived class.…"/>
          <p:cNvSpPr txBox="1">
            <a:spLocks noGrp="1"/>
          </p:cNvSpPr>
          <p:nvPr>
            <p:ph type="body" idx="1"/>
          </p:nvPr>
        </p:nvSpPr>
        <p:spPr>
          <a:prstGeom prst="rect">
            <a:avLst/>
          </a:prstGeom>
        </p:spPr>
        <p:txBody>
          <a:bodyPr/>
          <a:lstStyle/>
          <a:p>
            <a:pPr marL="603504" indent="-603504" defTabSz="2413955">
              <a:spcBef>
                <a:spcPts val="4400"/>
              </a:spcBef>
              <a:defRPr sz="4752"/>
            </a:pPr>
            <a:r>
              <a:t>In the Program, the show() method is overridden in the derived class.</a:t>
            </a:r>
          </a:p>
          <a:p>
            <a:pPr marL="603504" indent="-603504" defTabSz="2413955">
              <a:spcBef>
                <a:spcPts val="4400"/>
              </a:spcBef>
              <a:defRPr sz="4752"/>
            </a:pPr>
            <a:r>
              <a:t>Even though bptr first points to base class, second time it points to derived class.</a:t>
            </a:r>
          </a:p>
          <a:p>
            <a:pPr marL="603504" indent="-603504" defTabSz="2413955">
              <a:spcBef>
                <a:spcPts val="4400"/>
              </a:spcBef>
              <a:defRPr sz="4752"/>
            </a:pPr>
            <a:r>
              <a:t>But the expression bptr-&gt;show() executes the base method show() in both the occasions.</a:t>
            </a:r>
          </a:p>
          <a:p>
            <a:pPr marL="603504" indent="-603504" defTabSz="2413955">
              <a:spcBef>
                <a:spcPts val="4400"/>
              </a:spcBef>
              <a:defRPr sz="4752"/>
            </a:pPr>
            <a:r>
              <a:t>So, if we create a pointer for derived class and assign derived class object then, we access derived class members only.</a:t>
            </a:r>
          </a:p>
          <a:p>
            <a:pPr marL="603504" indent="-603504" defTabSz="2413955">
              <a:spcBef>
                <a:spcPts val="4400"/>
              </a:spcBef>
              <a:defRPr sz="4752"/>
            </a:pPr>
            <a:r>
              <a:t>if we create a pointer for base class and assign derived class object, then we access base class members only.</a:t>
            </a:r>
          </a:p>
        </p:txBody>
      </p:sp>
      <p:sp>
        <p:nvSpPr>
          <p:cNvPr id="749"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110</a:t>
            </a:fld>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his Pointer"/>
          <p:cNvSpPr txBox="1">
            <a:spLocks noGrp="1"/>
          </p:cNvSpPr>
          <p:nvPr>
            <p:ph type="title"/>
          </p:nvPr>
        </p:nvSpPr>
        <p:spPr>
          <a:prstGeom prst="rect">
            <a:avLst/>
          </a:prstGeom>
        </p:spPr>
        <p:txBody>
          <a:bodyPr/>
          <a:lstStyle/>
          <a:p>
            <a:r>
              <a:t>This Pointer</a:t>
            </a:r>
          </a:p>
        </p:txBody>
      </p:sp>
      <p:sp>
        <p:nvSpPr>
          <p:cNvPr id="752" name="Slide Subtitle"/>
          <p:cNvSpPr txBox="1">
            <a:spLocks noGrp="1"/>
          </p:cNvSpPr>
          <p:nvPr>
            <p:ph type="body" idx="21"/>
          </p:nvPr>
        </p:nvSpPr>
        <p:spPr>
          <a:prstGeom prst="rect">
            <a:avLst/>
          </a:prstGeom>
        </p:spPr>
        <p:txBody>
          <a:bodyPr/>
          <a:lstStyle/>
          <a:p>
            <a:endParaRPr/>
          </a:p>
        </p:txBody>
      </p:sp>
      <p:sp>
        <p:nvSpPr>
          <p:cNvPr id="753" name="Normally, each and every object of a class gets its own copy of data members and all objects share a single copy of member functions.…"/>
          <p:cNvSpPr txBox="1">
            <a:spLocks noGrp="1"/>
          </p:cNvSpPr>
          <p:nvPr>
            <p:ph type="body" idx="1"/>
          </p:nvPr>
        </p:nvSpPr>
        <p:spPr>
          <a:prstGeom prst="rect">
            <a:avLst/>
          </a:prstGeom>
        </p:spPr>
        <p:txBody>
          <a:bodyPr/>
          <a:lstStyle/>
          <a:p>
            <a:pPr marL="597408" indent="-597408" defTabSz="2389572">
              <a:spcBef>
                <a:spcPts val="4400"/>
              </a:spcBef>
              <a:defRPr sz="4704"/>
            </a:pPr>
            <a:r>
              <a:t>Normally, each and every object of a class gets its own copy of data members and all objects share a single copy of member functions.</a:t>
            </a:r>
          </a:p>
          <a:p>
            <a:pPr marL="597408" indent="-597408" defTabSz="2389572">
              <a:spcBef>
                <a:spcPts val="4400"/>
              </a:spcBef>
              <a:defRPr sz="4704"/>
            </a:pPr>
            <a:r>
              <a:t>Then, the question now to be answered is if only one copy of each member function exists and is used by multiple objects, how are the proper data members accessed and updated?</a:t>
            </a:r>
          </a:p>
          <a:p>
            <a:pPr marL="597408" indent="-597408" defTabSz="2389572">
              <a:spcBef>
                <a:spcPts val="4400"/>
              </a:spcBef>
              <a:defRPr sz="4704"/>
            </a:pPr>
            <a:r>
              <a:t>The compiler supplies an implicit pointer along with the manes f the functions as this.</a:t>
            </a:r>
          </a:p>
          <a:p>
            <a:pPr marL="597408" indent="-597408" defTabSz="2389572">
              <a:spcBef>
                <a:spcPts val="4400"/>
              </a:spcBef>
              <a:defRPr sz="4704"/>
            </a:pPr>
            <a:r>
              <a:t>The this pointer is passed as a hidden argument to all non static member function calls and is available as a local variable within the body of all non static functions.</a:t>
            </a:r>
          </a:p>
        </p:txBody>
      </p:sp>
      <p:sp>
        <p:nvSpPr>
          <p:cNvPr id="754"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111</a:t>
            </a:fld>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Slide Title"/>
          <p:cNvSpPr txBox="1">
            <a:spLocks noGrp="1"/>
          </p:cNvSpPr>
          <p:nvPr>
            <p:ph type="title"/>
          </p:nvPr>
        </p:nvSpPr>
        <p:spPr>
          <a:prstGeom prst="rect">
            <a:avLst/>
          </a:prstGeom>
        </p:spPr>
        <p:txBody>
          <a:bodyPr/>
          <a:lstStyle/>
          <a:p>
            <a:endParaRPr/>
          </a:p>
        </p:txBody>
      </p:sp>
      <p:sp>
        <p:nvSpPr>
          <p:cNvPr id="757" name="Slide Subtitle"/>
          <p:cNvSpPr txBox="1">
            <a:spLocks noGrp="1"/>
          </p:cNvSpPr>
          <p:nvPr>
            <p:ph type="body" idx="21"/>
          </p:nvPr>
        </p:nvSpPr>
        <p:spPr>
          <a:prstGeom prst="rect">
            <a:avLst/>
          </a:prstGeom>
        </p:spPr>
        <p:txBody>
          <a:bodyPr/>
          <a:lstStyle/>
          <a:p>
            <a:endParaRPr/>
          </a:p>
        </p:txBody>
      </p:sp>
      <p:sp>
        <p:nvSpPr>
          <p:cNvPr id="758" name="Every object in c++ has access to its own address through an important pointer called this.…"/>
          <p:cNvSpPr txBox="1">
            <a:spLocks noGrp="1"/>
          </p:cNvSpPr>
          <p:nvPr>
            <p:ph type="body" idx="1"/>
          </p:nvPr>
        </p:nvSpPr>
        <p:spPr>
          <a:prstGeom prst="rect">
            <a:avLst/>
          </a:prstGeom>
        </p:spPr>
        <p:txBody>
          <a:bodyPr/>
          <a:lstStyle/>
          <a:p>
            <a:r>
              <a:t>Every object in c++ has access to its own address through an important pointer called this.</a:t>
            </a:r>
          </a:p>
          <a:p>
            <a:r>
              <a:t>Uses of this</a:t>
            </a:r>
          </a:p>
          <a:p>
            <a:pPr lvl="1"/>
            <a:r>
              <a:t>When local variables name is same as members variable name.</a:t>
            </a:r>
          </a:p>
          <a:p>
            <a:pPr lvl="1"/>
            <a:r>
              <a:t>To return reference to the calling object.</a:t>
            </a:r>
          </a:p>
        </p:txBody>
      </p:sp>
      <p:sp>
        <p:nvSpPr>
          <p:cNvPr id="759"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112</a:t>
            </a:fld>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Binding"/>
          <p:cNvSpPr txBox="1">
            <a:spLocks noGrp="1"/>
          </p:cNvSpPr>
          <p:nvPr>
            <p:ph type="body" sz="half" idx="1"/>
          </p:nvPr>
        </p:nvSpPr>
        <p:spPr>
          <a:prstGeom prst="rect">
            <a:avLst/>
          </a:prstGeom>
        </p:spPr>
        <p:txBody>
          <a:bodyPr/>
          <a:lstStyle/>
          <a:p>
            <a:r>
              <a:t>Binding</a:t>
            </a:r>
          </a:p>
        </p:txBody>
      </p:sp>
      <p:sp>
        <p:nvSpPr>
          <p:cNvPr id="76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113</a:t>
            </a:fld>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Binding"/>
          <p:cNvSpPr txBox="1">
            <a:spLocks noGrp="1"/>
          </p:cNvSpPr>
          <p:nvPr>
            <p:ph type="title"/>
          </p:nvPr>
        </p:nvSpPr>
        <p:spPr>
          <a:prstGeom prst="rect">
            <a:avLst/>
          </a:prstGeom>
        </p:spPr>
        <p:txBody>
          <a:bodyPr/>
          <a:lstStyle/>
          <a:p>
            <a:r>
              <a:t>Binding </a:t>
            </a:r>
          </a:p>
        </p:txBody>
      </p:sp>
      <p:sp>
        <p:nvSpPr>
          <p:cNvPr id="765" name="Binding Polymorphisms and Virtual Function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Binding Polymorphisms and Virtual Functions</a:t>
            </a:r>
          </a:p>
        </p:txBody>
      </p:sp>
      <p:sp>
        <p:nvSpPr>
          <p:cNvPr id="766" name="Introduction.…"/>
          <p:cNvSpPr txBox="1">
            <a:spLocks noGrp="1"/>
          </p:cNvSpPr>
          <p:nvPr>
            <p:ph type="body" idx="1"/>
          </p:nvPr>
        </p:nvSpPr>
        <p:spPr>
          <a:prstGeom prst="rect">
            <a:avLst/>
          </a:prstGeom>
        </p:spPr>
        <p:txBody>
          <a:bodyPr/>
          <a:lstStyle/>
          <a:p>
            <a:r>
              <a:t>Introduction.</a:t>
            </a:r>
          </a:p>
          <a:p>
            <a:r>
              <a:t>Binding in C++.</a:t>
            </a:r>
          </a:p>
          <a:p>
            <a:r>
              <a:t>Virtual Functions.</a:t>
            </a:r>
          </a:p>
          <a:p>
            <a:r>
              <a:t>Rules for Virtual Functions.</a:t>
            </a:r>
          </a:p>
          <a:p>
            <a:r>
              <a:t>Abstract Classes.</a:t>
            </a:r>
          </a:p>
          <a:p>
            <a:r>
              <a:t>Virtual Destructor.</a:t>
            </a:r>
          </a:p>
        </p:txBody>
      </p:sp>
      <p:sp>
        <p:nvSpPr>
          <p:cNvPr id="767"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114</a:t>
            </a:fld>
            <a:endParaRP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Polymorphism"/>
          <p:cNvSpPr txBox="1">
            <a:spLocks noGrp="1"/>
          </p:cNvSpPr>
          <p:nvPr>
            <p:ph type="title"/>
          </p:nvPr>
        </p:nvSpPr>
        <p:spPr>
          <a:prstGeom prst="rect">
            <a:avLst/>
          </a:prstGeom>
        </p:spPr>
        <p:txBody>
          <a:bodyPr/>
          <a:lstStyle/>
          <a:p>
            <a:r>
              <a:t>Polymorphism</a:t>
            </a:r>
          </a:p>
        </p:txBody>
      </p:sp>
      <p:sp>
        <p:nvSpPr>
          <p:cNvPr id="770" name="Slide Subtitle"/>
          <p:cNvSpPr txBox="1">
            <a:spLocks noGrp="1"/>
          </p:cNvSpPr>
          <p:nvPr>
            <p:ph type="body" idx="21"/>
          </p:nvPr>
        </p:nvSpPr>
        <p:spPr>
          <a:prstGeom prst="rect">
            <a:avLst/>
          </a:prstGeom>
        </p:spPr>
        <p:txBody>
          <a:bodyPr/>
          <a:lstStyle/>
          <a:p>
            <a:endParaRPr/>
          </a:p>
        </p:txBody>
      </p:sp>
      <p:sp>
        <p:nvSpPr>
          <p:cNvPr id="771" name="Polymorphism is derived from two greek words poly and morph.…"/>
          <p:cNvSpPr txBox="1">
            <a:spLocks noGrp="1"/>
          </p:cNvSpPr>
          <p:nvPr>
            <p:ph type="body" idx="1"/>
          </p:nvPr>
        </p:nvSpPr>
        <p:spPr>
          <a:prstGeom prst="rect">
            <a:avLst/>
          </a:prstGeom>
        </p:spPr>
        <p:txBody>
          <a:bodyPr/>
          <a:lstStyle/>
          <a:p>
            <a:pPr marL="536447" indent="-536447" defTabSz="2145738">
              <a:spcBef>
                <a:spcPts val="3900"/>
              </a:spcBef>
              <a:defRPr sz="4224"/>
            </a:pPr>
            <a:r>
              <a:t>Polymorphism is derived from two greek words poly and morph.</a:t>
            </a:r>
          </a:p>
          <a:p>
            <a:pPr marL="1072895" lvl="1" indent="-536447" defTabSz="2145738">
              <a:spcBef>
                <a:spcPts val="3900"/>
              </a:spcBef>
              <a:defRPr sz="4224"/>
            </a:pPr>
            <a:r>
              <a:t>Poly means many.</a:t>
            </a:r>
          </a:p>
          <a:p>
            <a:pPr marL="1072895" lvl="1" indent="-536447" defTabSz="2145738">
              <a:spcBef>
                <a:spcPts val="3900"/>
              </a:spcBef>
              <a:defRPr sz="4224"/>
            </a:pPr>
            <a:r>
              <a:t>Morph means forms.</a:t>
            </a:r>
          </a:p>
          <a:p>
            <a:pPr marL="536447" indent="-536447" defTabSz="2145738">
              <a:spcBef>
                <a:spcPts val="3900"/>
              </a:spcBef>
              <a:defRPr sz="4224"/>
            </a:pPr>
            <a:r>
              <a:t>In C++, Polymorphism is divided into two types:</a:t>
            </a:r>
          </a:p>
          <a:p>
            <a:pPr marL="1072895" lvl="1" indent="-536447" defTabSz="2145738">
              <a:spcBef>
                <a:spcPts val="3900"/>
              </a:spcBef>
              <a:defRPr sz="4224"/>
            </a:pPr>
            <a:r>
              <a:t>Compile Time / Static Binding / Early Binding</a:t>
            </a:r>
          </a:p>
          <a:p>
            <a:pPr marL="1609344" lvl="2" indent="-536447" defTabSz="2145738">
              <a:spcBef>
                <a:spcPts val="3900"/>
              </a:spcBef>
              <a:defRPr sz="4224"/>
            </a:pPr>
            <a:r>
              <a:t>Achieved using Function Overloading or Operator Overloading.</a:t>
            </a:r>
          </a:p>
          <a:p>
            <a:pPr marL="1072895" lvl="1" indent="-536447" defTabSz="2145738">
              <a:spcBef>
                <a:spcPts val="3900"/>
              </a:spcBef>
              <a:defRPr sz="4224"/>
            </a:pPr>
            <a:r>
              <a:t>Run Time / Dynamic Binding / Late Binding</a:t>
            </a:r>
          </a:p>
          <a:p>
            <a:pPr marL="1609344" lvl="2" indent="-536447" defTabSz="2145738">
              <a:spcBef>
                <a:spcPts val="3900"/>
              </a:spcBef>
              <a:defRPr sz="4224"/>
            </a:pPr>
            <a:r>
              <a:t>Achieved using Function Overriding.</a:t>
            </a:r>
          </a:p>
        </p:txBody>
      </p:sp>
      <p:sp>
        <p:nvSpPr>
          <p:cNvPr id="77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115</a:t>
            </a:fld>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Binding"/>
          <p:cNvSpPr txBox="1">
            <a:spLocks noGrp="1"/>
          </p:cNvSpPr>
          <p:nvPr>
            <p:ph type="title"/>
          </p:nvPr>
        </p:nvSpPr>
        <p:spPr>
          <a:prstGeom prst="rect">
            <a:avLst/>
          </a:prstGeom>
        </p:spPr>
        <p:txBody>
          <a:bodyPr/>
          <a:lstStyle/>
          <a:p>
            <a:r>
              <a:t>Binding</a:t>
            </a:r>
          </a:p>
        </p:txBody>
      </p:sp>
      <p:sp>
        <p:nvSpPr>
          <p:cNvPr id="775" name="Binding refers to the process that is to be used for converting functions and variables into machine language addresses.…"/>
          <p:cNvSpPr txBox="1">
            <a:spLocks noGrp="1"/>
          </p:cNvSpPr>
          <p:nvPr>
            <p:ph type="body" idx="1"/>
          </p:nvPr>
        </p:nvSpPr>
        <p:spPr>
          <a:xfrm>
            <a:off x="1206500" y="2740038"/>
            <a:ext cx="21971000" cy="9764478"/>
          </a:xfrm>
          <a:prstGeom prst="rect">
            <a:avLst/>
          </a:prstGeom>
        </p:spPr>
        <p:txBody>
          <a:bodyPr/>
          <a:lstStyle/>
          <a:p>
            <a:pPr marL="566927" indent="-566927" defTabSz="2267655">
              <a:spcBef>
                <a:spcPts val="4100"/>
              </a:spcBef>
              <a:defRPr sz="4464"/>
            </a:pPr>
            <a:r>
              <a:t>Binding refers to the process that is to be used for converting functions and variables into machine language addresses.</a:t>
            </a:r>
          </a:p>
          <a:p>
            <a:pPr marL="566927" indent="-566927" defTabSz="2267655">
              <a:spcBef>
                <a:spcPts val="4100"/>
              </a:spcBef>
              <a:defRPr sz="4464"/>
            </a:pPr>
            <a:r>
              <a:t>Binding means matching the function call with the correct function definition by the compiler.</a:t>
            </a:r>
          </a:p>
          <a:p>
            <a:pPr marL="566927" indent="-566927" defTabSz="2267655">
              <a:spcBef>
                <a:spcPts val="4100"/>
              </a:spcBef>
              <a:defRPr sz="4464"/>
            </a:pPr>
            <a:r>
              <a:t>It takes place either at compile time or at run time.</a:t>
            </a:r>
          </a:p>
          <a:p>
            <a:pPr marL="566927" indent="-566927" defTabSz="2267655">
              <a:spcBef>
                <a:spcPts val="4100"/>
              </a:spcBef>
              <a:defRPr sz="4464"/>
            </a:pPr>
            <a:r>
              <a:t>In Early binding, the compiler matches the function call with the correct function definition at compile time. It is also known as static binding or compile time binding.</a:t>
            </a:r>
          </a:p>
          <a:p>
            <a:pPr marL="566927" indent="-566927" defTabSz="2267655">
              <a:spcBef>
                <a:spcPts val="4100"/>
              </a:spcBef>
              <a:defRPr sz="4464"/>
            </a:pPr>
            <a:r>
              <a:t>In Late Binding, the compiler matches the function call with the correct function definition at runtime. It is also known as dynamic Binding or runtime binding.</a:t>
            </a:r>
          </a:p>
          <a:p>
            <a:pPr marL="566927" indent="-566927" defTabSz="2267655">
              <a:spcBef>
                <a:spcPts val="4100"/>
              </a:spcBef>
              <a:defRPr sz="4464"/>
            </a:pPr>
            <a:r>
              <a:t>By default, binding takes place early. Dynamic binding can be achieved by declaring virtual functions.</a:t>
            </a:r>
          </a:p>
        </p:txBody>
      </p:sp>
      <p:sp>
        <p:nvSpPr>
          <p:cNvPr id="776"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116</a:t>
            </a:fld>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Virtual Functions"/>
          <p:cNvSpPr txBox="1">
            <a:spLocks noGrp="1"/>
          </p:cNvSpPr>
          <p:nvPr>
            <p:ph type="title"/>
          </p:nvPr>
        </p:nvSpPr>
        <p:spPr>
          <a:prstGeom prst="rect">
            <a:avLst/>
          </a:prstGeom>
        </p:spPr>
        <p:txBody>
          <a:bodyPr/>
          <a:lstStyle/>
          <a:p>
            <a:r>
              <a:t>Virtual Functions</a:t>
            </a:r>
          </a:p>
        </p:txBody>
      </p:sp>
      <p:sp>
        <p:nvSpPr>
          <p:cNvPr id="779" name="In c++, when a derived class inherited from a base class, an object of the derived class may be referred to via a pointer of the base class type instead of the derived class type.…"/>
          <p:cNvSpPr txBox="1">
            <a:spLocks noGrp="1"/>
          </p:cNvSpPr>
          <p:nvPr>
            <p:ph type="body" idx="1"/>
          </p:nvPr>
        </p:nvSpPr>
        <p:spPr>
          <a:xfrm>
            <a:off x="1206500" y="3089146"/>
            <a:ext cx="21971000" cy="9415370"/>
          </a:xfrm>
          <a:prstGeom prst="rect">
            <a:avLst/>
          </a:prstGeom>
        </p:spPr>
        <p:txBody>
          <a:bodyPr/>
          <a:lstStyle/>
          <a:p>
            <a:pPr marL="542544" indent="-542544" defTabSz="2170121">
              <a:spcBef>
                <a:spcPts val="4000"/>
              </a:spcBef>
              <a:defRPr sz="4272"/>
            </a:pPr>
            <a:r>
              <a:t>In c++, when a derived class inherited from a base class, an object of the derived class may be referred to via a pointer of the base class type instead of the derived class type.</a:t>
            </a:r>
          </a:p>
          <a:p>
            <a:pPr marL="542544" indent="-542544" defTabSz="2170121">
              <a:spcBef>
                <a:spcPts val="4000"/>
              </a:spcBef>
              <a:defRPr sz="4272"/>
            </a:pPr>
            <a:r>
              <a:t>If there are base class methods overridden by the derived class, the method actually called by such a pointer can be bound either early, according to the declared type of the pointer or reference or late, according to the actual type of the object referred to.</a:t>
            </a:r>
          </a:p>
          <a:p>
            <a:pPr marL="542544" indent="-542544" defTabSz="2170121">
              <a:spcBef>
                <a:spcPts val="4000"/>
              </a:spcBef>
              <a:defRPr sz="4272"/>
            </a:pPr>
            <a:r>
              <a:t>When a base and derived classes have the member functions with the same name, at the time of compilation, the compiler does not know which function is to be executed for the function call.</a:t>
            </a:r>
          </a:p>
          <a:p>
            <a:pPr marL="542544" indent="-542544" defTabSz="2170121">
              <a:spcBef>
                <a:spcPts val="4000"/>
              </a:spcBef>
              <a:defRPr sz="4272"/>
            </a:pPr>
            <a:r>
              <a:t>To avoid such problems, user need to use the runtime polymorphism depending on the virtual functions by using the keyword virtual.</a:t>
            </a:r>
          </a:p>
          <a:p>
            <a:pPr marL="542544" indent="-542544" defTabSz="2170121">
              <a:spcBef>
                <a:spcPts val="4000"/>
              </a:spcBef>
              <a:defRPr sz="4272"/>
            </a:pPr>
            <a:r>
              <a:t>The virtual function is a member function that is declared within the base class and redefined in the derived class.</a:t>
            </a:r>
          </a:p>
        </p:txBody>
      </p:sp>
      <p:sp>
        <p:nvSpPr>
          <p:cNvPr id="780"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117</a:t>
            </a:fld>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If the function is virtual in the base class, the method is resolved late and the derived class implementation of the function is called according to the actual type of the object referred to, regardless of the declared type of pointer.…"/>
          <p:cNvSpPr txBox="1">
            <a:spLocks noGrp="1"/>
          </p:cNvSpPr>
          <p:nvPr>
            <p:ph type="body" idx="1"/>
          </p:nvPr>
        </p:nvSpPr>
        <p:spPr>
          <a:xfrm>
            <a:off x="1206500" y="741031"/>
            <a:ext cx="21971000" cy="12122229"/>
          </a:xfrm>
          <a:prstGeom prst="rect">
            <a:avLst/>
          </a:prstGeom>
        </p:spPr>
        <p:txBody>
          <a:bodyPr/>
          <a:lstStyle/>
          <a:p>
            <a:pPr marL="445008" indent="-445008" defTabSz="1779987">
              <a:spcBef>
                <a:spcPts val="3200"/>
              </a:spcBef>
              <a:defRPr sz="3504"/>
            </a:pPr>
            <a:r>
              <a:t>If the function is virtual in the base class, the method is resolved late and the derived class implementation of the function is called according to the actual type of the object referred to, regardless of the declared type of pointer.</a:t>
            </a:r>
          </a:p>
          <a:p>
            <a:pPr marL="445008" indent="-445008" defTabSz="1779987">
              <a:spcBef>
                <a:spcPts val="3200"/>
              </a:spcBef>
              <a:defRPr sz="3504"/>
            </a:pPr>
            <a:r>
              <a:t>If the function is not virtual, the method is resolved early and the function called is selected according to the declared type of pointer.</a:t>
            </a:r>
          </a:p>
          <a:p>
            <a:pPr marL="445008" indent="-445008" defTabSz="1779987">
              <a:spcBef>
                <a:spcPts val="3200"/>
              </a:spcBef>
              <a:defRPr sz="3504"/>
            </a:pPr>
            <a:r>
              <a:t>The general format of defining virtual functions is:</a:t>
            </a:r>
          </a:p>
          <a:p>
            <a:pPr marL="0" lvl="2" indent="667512" defTabSz="1779987">
              <a:lnSpc>
                <a:spcPct val="100000"/>
              </a:lnSpc>
              <a:spcBef>
                <a:spcPts val="0"/>
              </a:spcBef>
              <a:buSzTx/>
              <a:buNone/>
              <a:defRPr sz="3504"/>
            </a:pPr>
            <a:r>
              <a:t>class base </a:t>
            </a:r>
          </a:p>
          <a:p>
            <a:pPr marL="0" lvl="2" indent="667512" defTabSz="1779987">
              <a:lnSpc>
                <a:spcPct val="100000"/>
              </a:lnSpc>
              <a:spcBef>
                <a:spcPts val="0"/>
              </a:spcBef>
              <a:buSzTx/>
              <a:buNone/>
              <a:defRPr sz="3504"/>
            </a:pPr>
            <a:r>
              <a:t>{</a:t>
            </a:r>
          </a:p>
          <a:p>
            <a:pPr marL="0" lvl="2" indent="667512" defTabSz="1779987">
              <a:lnSpc>
                <a:spcPct val="100000"/>
              </a:lnSpc>
              <a:spcBef>
                <a:spcPts val="0"/>
              </a:spcBef>
              <a:buSzTx/>
              <a:buNone/>
              <a:defRPr sz="3504"/>
            </a:pPr>
            <a:r>
              <a:t>public:</a:t>
            </a:r>
          </a:p>
          <a:p>
            <a:pPr marL="0" lvl="3" indent="1001268" defTabSz="1779987">
              <a:lnSpc>
                <a:spcPct val="100000"/>
              </a:lnSpc>
              <a:spcBef>
                <a:spcPts val="0"/>
              </a:spcBef>
              <a:buSzTx/>
              <a:buNone/>
              <a:defRPr sz="3504"/>
            </a:pPr>
            <a:r>
              <a:t>virtual return-type functionName() </a:t>
            </a:r>
          </a:p>
          <a:p>
            <a:pPr marL="0" lvl="3" indent="1001268" defTabSz="1779987">
              <a:lnSpc>
                <a:spcPct val="100000"/>
              </a:lnSpc>
              <a:spcBef>
                <a:spcPts val="0"/>
              </a:spcBef>
              <a:buSzTx/>
              <a:buNone/>
              <a:defRPr sz="3504"/>
            </a:pPr>
            <a:r>
              <a:t>{ </a:t>
            </a:r>
          </a:p>
          <a:p>
            <a:pPr marL="0" lvl="4" indent="1335024" defTabSz="1779987">
              <a:lnSpc>
                <a:spcPct val="100000"/>
              </a:lnSpc>
              <a:spcBef>
                <a:spcPts val="0"/>
              </a:spcBef>
              <a:buSzTx/>
              <a:buNone/>
              <a:defRPr sz="3504"/>
            </a:pPr>
            <a:r>
              <a:t>//function body</a:t>
            </a:r>
          </a:p>
          <a:p>
            <a:pPr marL="0" lvl="3" indent="1001268" defTabSz="1779987">
              <a:lnSpc>
                <a:spcPct val="100000"/>
              </a:lnSpc>
              <a:spcBef>
                <a:spcPts val="0"/>
              </a:spcBef>
              <a:buSzTx/>
              <a:buNone/>
              <a:defRPr sz="3504"/>
            </a:pPr>
            <a:r>
              <a:t>}</a:t>
            </a:r>
          </a:p>
          <a:p>
            <a:pPr marL="0" lvl="2" indent="667512" defTabSz="1779987">
              <a:lnSpc>
                <a:spcPct val="100000"/>
              </a:lnSpc>
              <a:spcBef>
                <a:spcPts val="0"/>
              </a:spcBef>
              <a:buSzTx/>
              <a:buNone/>
              <a:defRPr sz="3504"/>
            </a:pPr>
            <a:r>
              <a:t>}; </a:t>
            </a:r>
          </a:p>
          <a:p>
            <a:pPr marL="0" lvl="2" indent="667512" defTabSz="1779987">
              <a:lnSpc>
                <a:spcPct val="100000"/>
              </a:lnSpc>
              <a:spcBef>
                <a:spcPts val="0"/>
              </a:spcBef>
              <a:buSzTx/>
              <a:buNone/>
              <a:defRPr sz="3504"/>
            </a:pPr>
            <a:r>
              <a:t>class derived: visibility-mode base </a:t>
            </a:r>
          </a:p>
          <a:p>
            <a:pPr marL="0" lvl="2" indent="667512" defTabSz="1779987">
              <a:lnSpc>
                <a:spcPct val="100000"/>
              </a:lnSpc>
              <a:spcBef>
                <a:spcPts val="0"/>
              </a:spcBef>
              <a:buSzTx/>
              <a:buNone/>
              <a:defRPr sz="3504"/>
            </a:pPr>
            <a:r>
              <a:t>{</a:t>
            </a:r>
          </a:p>
          <a:p>
            <a:pPr marL="0" lvl="2" indent="667512" defTabSz="1779987">
              <a:lnSpc>
                <a:spcPct val="100000"/>
              </a:lnSpc>
              <a:spcBef>
                <a:spcPts val="0"/>
              </a:spcBef>
              <a:buSzTx/>
              <a:buNone/>
              <a:defRPr sz="3504"/>
            </a:pPr>
            <a:r>
              <a:t>public:</a:t>
            </a:r>
          </a:p>
          <a:p>
            <a:pPr marL="0" lvl="3" indent="1001268" defTabSz="1779987">
              <a:lnSpc>
                <a:spcPct val="100000"/>
              </a:lnSpc>
              <a:spcBef>
                <a:spcPts val="0"/>
              </a:spcBef>
              <a:buSzTx/>
              <a:buNone/>
              <a:defRPr sz="3504"/>
            </a:pPr>
            <a:r>
              <a:t>return-type functionName() </a:t>
            </a:r>
          </a:p>
          <a:p>
            <a:pPr marL="0" lvl="3" indent="1001268" defTabSz="1779987">
              <a:lnSpc>
                <a:spcPct val="100000"/>
              </a:lnSpc>
              <a:spcBef>
                <a:spcPts val="0"/>
              </a:spcBef>
              <a:buSzTx/>
              <a:buNone/>
              <a:defRPr sz="3504"/>
            </a:pPr>
            <a:r>
              <a:t>{ </a:t>
            </a:r>
          </a:p>
          <a:p>
            <a:pPr marL="0" lvl="4" indent="1335024" defTabSz="1779987">
              <a:lnSpc>
                <a:spcPct val="100000"/>
              </a:lnSpc>
              <a:spcBef>
                <a:spcPts val="0"/>
              </a:spcBef>
              <a:buSzTx/>
              <a:buNone/>
              <a:defRPr sz="3504"/>
            </a:pPr>
            <a:r>
              <a:t>//function body</a:t>
            </a:r>
          </a:p>
          <a:p>
            <a:pPr marL="0" lvl="3" indent="1001268" defTabSz="1779987">
              <a:lnSpc>
                <a:spcPct val="100000"/>
              </a:lnSpc>
              <a:spcBef>
                <a:spcPts val="0"/>
              </a:spcBef>
              <a:buSzTx/>
              <a:buNone/>
              <a:defRPr sz="3504"/>
            </a:pPr>
            <a:r>
              <a:t>}</a:t>
            </a:r>
          </a:p>
          <a:p>
            <a:pPr marL="0" lvl="2" indent="667512" defTabSz="1779987">
              <a:lnSpc>
                <a:spcPct val="100000"/>
              </a:lnSpc>
              <a:spcBef>
                <a:spcPts val="0"/>
              </a:spcBef>
              <a:buSzTx/>
              <a:buNone/>
              <a:defRPr sz="3504"/>
            </a:pPr>
            <a:r>
              <a:t>};  </a:t>
            </a:r>
          </a:p>
        </p:txBody>
      </p:sp>
      <p:sp>
        <p:nvSpPr>
          <p:cNvPr id="783"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118</a:t>
            </a:fld>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119</a:t>
            </a:fld>
            <a:endParaRPr/>
          </a:p>
        </p:txBody>
      </p:sp>
      <p:sp>
        <p:nvSpPr>
          <p:cNvPr id="786" name="class base…"/>
          <p:cNvSpPr txBox="1"/>
          <p:nvPr/>
        </p:nvSpPr>
        <p:spPr>
          <a:xfrm>
            <a:off x="1043847" y="425450"/>
            <a:ext cx="12225636" cy="1311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6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6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display</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"Base Class Display"</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void</a:t>
            </a:r>
            <a:r>
              <a:rPr b="0">
                <a:solidFill>
                  <a:srgbClr val="000000">
                    <a:alpha val="85000"/>
                  </a:srgbClr>
                </a:solidFill>
              </a:rPr>
              <a:t> </a:t>
            </a:r>
            <a:r>
              <a:rPr b="0">
                <a:solidFill>
                  <a:srgbClr val="057CB0"/>
                </a:solidFill>
              </a:rPr>
              <a:t>show</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"Base Class Show"</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6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a:t>
            </a:r>
            <a:r>
              <a:rPr>
                <a:solidFill>
                  <a:srgbClr val="000000">
                    <a:alpha val="85000"/>
                  </a:srgbClr>
                </a:solidFill>
              </a:rPr>
              <a:t>: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6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display</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"Derived Class Display"</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void</a:t>
            </a:r>
            <a:r>
              <a:t> </a:t>
            </a:r>
            <a:r>
              <a:rPr>
                <a:solidFill>
                  <a:srgbClr val="057CB0"/>
                </a:solidFill>
              </a:rPr>
              <a:t>show</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"Derived Class Show"</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p:txBody>
      </p:sp>
      <p:sp>
        <p:nvSpPr>
          <p:cNvPr id="787" name="int main()…"/>
          <p:cNvSpPr txBox="1"/>
          <p:nvPr/>
        </p:nvSpPr>
        <p:spPr>
          <a:xfrm>
            <a:off x="14973825" y="528438"/>
            <a:ext cx="7758652" cy="9994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6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a:solidFill>
                  <a:srgbClr val="23575C"/>
                </a:solidFill>
              </a:rPr>
              <a:t>base</a:t>
            </a:r>
            <a:r>
              <a:t> b;</a:t>
            </a:r>
          </a:p>
          <a:p>
            <a:pPr algn="l" defTabSz="439419">
              <a:tabLst>
                <a:tab pos="431800" algn="l"/>
              </a:tabLst>
              <a:defRPr sz="3600">
                <a:solidFill>
                  <a:srgbClr val="23575C"/>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 d;</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a:solidFill>
                  <a:srgbClr val="23575C"/>
                </a:solidFill>
              </a:rPr>
              <a:t>base</a:t>
            </a:r>
            <a:r>
              <a:t> * bptr;</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 &amp;b;</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 </a:t>
            </a:r>
            <a:r>
              <a:rPr>
                <a:solidFill>
                  <a:srgbClr val="3E8087"/>
                </a:solidFill>
              </a:rPr>
              <a:t>display</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a:t>
            </a:r>
            <a:r>
              <a:rPr>
                <a:solidFill>
                  <a:srgbClr val="3E8087"/>
                </a:solidFill>
              </a:rPr>
              <a:t>show</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bptr=&amp;d;</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 </a:t>
            </a:r>
            <a:r>
              <a:rPr>
                <a:solidFill>
                  <a:srgbClr val="3E8087"/>
                </a:solidFill>
              </a:rPr>
              <a:t>display</a:t>
            </a: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bptr-&gt;</a:t>
            </a:r>
            <a:r>
              <a:rPr>
                <a:solidFill>
                  <a:srgbClr val="3E8087"/>
                </a:solidFill>
              </a:rPr>
              <a:t>show</a:t>
            </a:r>
            <a:r>
              <a:t>();</a:t>
            </a:r>
          </a:p>
          <a:p>
            <a:pPr algn="l" defTabSz="439419">
              <a:tabLst>
                <a:tab pos="431800" algn="l"/>
              </a:tabLst>
              <a:defRPr sz="36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600">
                <a:solidFill>
                  <a:srgbClr val="000000">
                    <a:alpha val="85000"/>
                  </a:srgbClr>
                </a:solidFill>
                <a:latin typeface="Menlo Regular"/>
                <a:ea typeface="Menlo Regular"/>
                <a:cs typeface="Menlo Regular"/>
                <a:sym typeface="Menlo Regular"/>
              </a:defRPr>
            </a:pPr>
            <a:r>
              <a:t>Output: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Base Class Display</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Base Class Show</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Base Class Display</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Derived Class Show</a:t>
            </a:r>
          </a:p>
        </p:txBody>
      </p:sp>
      <p:sp>
        <p:nvSpPr>
          <p:cNvPr id="788" name="Line"/>
          <p:cNvSpPr/>
          <p:nvPr/>
        </p:nvSpPr>
        <p:spPr>
          <a:xfrm flipH="1" flipV="1">
            <a:off x="14054769" y="131"/>
            <a:ext cx="133769" cy="13715738"/>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lide Title"/>
          <p:cNvSpPr txBox="1">
            <a:spLocks noGrp="1"/>
          </p:cNvSpPr>
          <p:nvPr>
            <p:ph type="title"/>
          </p:nvPr>
        </p:nvSpPr>
        <p:spPr>
          <a:prstGeom prst="rect">
            <a:avLst/>
          </a:prstGeom>
        </p:spPr>
        <p:txBody>
          <a:bodyPr/>
          <a:lstStyle/>
          <a:p>
            <a:endParaRPr/>
          </a:p>
        </p:txBody>
      </p:sp>
      <p:sp>
        <p:nvSpPr>
          <p:cNvPr id="221" name="We cannot change the…"/>
          <p:cNvSpPr txBox="1">
            <a:spLocks noGrp="1"/>
          </p:cNvSpPr>
          <p:nvPr>
            <p:ph type="body" idx="1"/>
          </p:nvPr>
        </p:nvSpPr>
        <p:spPr>
          <a:xfrm>
            <a:off x="1206500" y="2788011"/>
            <a:ext cx="21971000" cy="9716505"/>
          </a:xfrm>
          <a:prstGeom prst="rect">
            <a:avLst/>
          </a:prstGeom>
        </p:spPr>
        <p:txBody>
          <a:bodyPr/>
          <a:lstStyle/>
          <a:p>
            <a:pPr marL="499872" indent="-499872" defTabSz="1999437">
              <a:spcBef>
                <a:spcPts val="3600"/>
              </a:spcBef>
              <a:defRPr sz="3936"/>
            </a:pPr>
            <a:r>
              <a:t>We cannot change the</a:t>
            </a:r>
          </a:p>
          <a:p>
            <a:pPr marL="999744" lvl="1" indent="-499872" defTabSz="1999437">
              <a:spcBef>
                <a:spcPts val="3600"/>
              </a:spcBef>
              <a:defRPr sz="3936"/>
            </a:pPr>
            <a:r>
              <a:t>number of operands an operator expects</a:t>
            </a:r>
          </a:p>
          <a:p>
            <a:pPr marL="999744" lvl="1" indent="-499872" defTabSz="1999437">
              <a:spcBef>
                <a:spcPts val="3600"/>
              </a:spcBef>
              <a:defRPr sz="3936"/>
            </a:pPr>
            <a:r>
              <a:t>precedence and associativity of operators</a:t>
            </a:r>
          </a:p>
          <a:p>
            <a:pPr marL="999744" lvl="1" indent="-499872" defTabSz="1999437">
              <a:spcBef>
                <a:spcPts val="3600"/>
              </a:spcBef>
              <a:defRPr sz="3936"/>
            </a:pPr>
            <a:r>
              <a:t>or use default arguments with operators</a:t>
            </a:r>
          </a:p>
          <a:p>
            <a:pPr marL="499872" indent="-499872" defTabSz="1999437">
              <a:spcBef>
                <a:spcPts val="3600"/>
              </a:spcBef>
              <a:defRPr sz="3936"/>
            </a:pPr>
            <a:r>
              <a:t>We should not change</a:t>
            </a:r>
          </a:p>
          <a:p>
            <a:pPr marL="999744" lvl="1" indent="-499872" defTabSz="1999437">
              <a:spcBef>
                <a:spcPts val="3600"/>
              </a:spcBef>
              <a:defRPr sz="3936"/>
            </a:pPr>
            <a:r>
              <a:t>the meaning of the operator (+ does not mean subtraction!)</a:t>
            </a:r>
          </a:p>
          <a:p>
            <a:pPr marL="999744" lvl="1" indent="-499872" defTabSz="1999437">
              <a:spcBef>
                <a:spcPts val="3600"/>
              </a:spcBef>
              <a:defRPr sz="3936"/>
            </a:pPr>
            <a:r>
              <a:t>the nature of the operator (3+4 == 4+3)</a:t>
            </a:r>
          </a:p>
          <a:p>
            <a:pPr marL="999744" lvl="1" indent="-499872" defTabSz="1999437">
              <a:spcBef>
                <a:spcPts val="3600"/>
              </a:spcBef>
              <a:defRPr sz="3936"/>
            </a:pPr>
            <a:r>
              <a:t>the data types and residual value expected</a:t>
            </a:r>
          </a:p>
          <a:p>
            <a:pPr marL="999744" lvl="1" indent="-499872" defTabSz="1999437">
              <a:spcBef>
                <a:spcPts val="3600"/>
              </a:spcBef>
              <a:defRPr sz="3936"/>
            </a:pPr>
            <a:r>
              <a:t>whether it is an rvalued or lvalued result</a:t>
            </a:r>
          </a:p>
          <a:p>
            <a:pPr marL="999744" lvl="1" indent="-499872" defTabSz="1999437">
              <a:spcBef>
                <a:spcPts val="3600"/>
              </a:spcBef>
              <a:defRPr sz="3936"/>
            </a:pPr>
            <a:r>
              <a:t>provide consistent definitions (if + is overloaded, then += should also be) </a:t>
            </a:r>
          </a:p>
        </p:txBody>
      </p:sp>
      <p:sp>
        <p:nvSpPr>
          <p:cNvPr id="2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120</a:t>
            </a:fld>
            <a:endParaRPr/>
          </a:p>
        </p:txBody>
      </p:sp>
      <p:sp>
        <p:nvSpPr>
          <p:cNvPr id="791" name="class base…"/>
          <p:cNvSpPr txBox="1"/>
          <p:nvPr/>
        </p:nvSpPr>
        <p:spPr>
          <a:xfrm>
            <a:off x="629763" y="368299"/>
            <a:ext cx="12225636" cy="129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void</a:t>
            </a:r>
            <a:r>
              <a:rPr b="0">
                <a:solidFill>
                  <a:srgbClr val="000000">
                    <a:alpha val="85000"/>
                  </a:srgbClr>
                </a:solidFill>
              </a:rPr>
              <a:t> </a:t>
            </a:r>
            <a:r>
              <a:rPr b="0">
                <a:solidFill>
                  <a:srgbClr val="057CB0"/>
                </a:solidFill>
              </a:rPr>
              <a:t>vfunc</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base's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derived1</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vfunc</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derived1's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derived2</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vfunc</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derived2's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792" name="int main()…"/>
          <p:cNvSpPr txBox="1"/>
          <p:nvPr/>
        </p:nvSpPr>
        <p:spPr>
          <a:xfrm>
            <a:off x="13087002" y="376805"/>
            <a:ext cx="11216358" cy="1099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23575C"/>
                </a:solidFill>
              </a:rPr>
              <a:t>base</a:t>
            </a:r>
            <a:r>
              <a:t> *p, b;</a:t>
            </a:r>
          </a:p>
          <a:p>
            <a:pPr algn="l" defTabSz="439419">
              <a:tabLst>
                <a:tab pos="431800" algn="l"/>
              </a:tabLst>
              <a:defRPr sz="3300">
                <a:solidFill>
                  <a:srgbClr val="23575C"/>
                </a:solidFill>
                <a:latin typeface="Menlo Regular"/>
                <a:ea typeface="Menlo Regular"/>
                <a:cs typeface="Menlo Regular"/>
                <a:sym typeface="Menlo Regular"/>
              </a:defRPr>
            </a:pPr>
            <a:r>
              <a:rPr>
                <a:solidFill>
                  <a:srgbClr val="000000">
                    <a:alpha val="85000"/>
                  </a:srgbClr>
                </a:solidFill>
              </a:rPr>
              <a:t>    </a:t>
            </a:r>
            <a:r>
              <a:t>derived1</a:t>
            </a:r>
            <a:r>
              <a:rPr>
                <a:solidFill>
                  <a:srgbClr val="000000">
                    <a:alpha val="85000"/>
                  </a:srgbClr>
                </a:solidFill>
              </a:rPr>
              <a:t> d1;</a:t>
            </a:r>
          </a:p>
          <a:p>
            <a:pPr algn="l" defTabSz="439419">
              <a:tabLst>
                <a:tab pos="431800" algn="l"/>
              </a:tabLst>
              <a:defRPr sz="3300">
                <a:solidFill>
                  <a:srgbClr val="23575C"/>
                </a:solidFill>
                <a:latin typeface="Menlo Regular"/>
                <a:ea typeface="Menlo Regular"/>
                <a:cs typeface="Menlo Regular"/>
                <a:sym typeface="Menlo Regular"/>
              </a:defRPr>
            </a:pPr>
            <a:r>
              <a:rPr>
                <a:solidFill>
                  <a:srgbClr val="000000">
                    <a:alpha val="85000"/>
                  </a:srgbClr>
                </a:solidFill>
              </a:rPr>
              <a:t>    </a:t>
            </a:r>
            <a:r>
              <a:t>derived2</a:t>
            </a:r>
            <a:r>
              <a:rPr>
                <a:solidFill>
                  <a:srgbClr val="000000">
                    <a:alpha val="85000"/>
                  </a:srgbClr>
                </a:solidFill>
              </a:rPr>
              <a:t> d2;</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&amp;b;</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p-&gt;</a:t>
            </a:r>
            <a:r>
              <a:rPr>
                <a:solidFill>
                  <a:srgbClr val="3E8087"/>
                </a:solidFill>
              </a:rPr>
              <a:t>vfunc</a:t>
            </a:r>
            <a:r>
              <a:rPr>
                <a:solidFill>
                  <a:srgbClr val="000000">
                    <a:alpha val="85000"/>
                  </a:srgbClr>
                </a:solidFill>
              </a:rPr>
              <a:t>(); </a:t>
            </a:r>
            <a:r>
              <a:t>// access base's vfunc()</a:t>
            </a:r>
            <a:endParaRPr>
              <a:solidFill>
                <a:srgbClr val="000000">
                  <a:alpha val="85000"/>
                </a:srgbClr>
              </a:solidFill>
            </a:endParaRP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derived1</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&amp;d1;</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p-&gt;</a:t>
            </a:r>
            <a:r>
              <a:rPr>
                <a:solidFill>
                  <a:srgbClr val="3E8087"/>
                </a:solidFill>
              </a:rPr>
              <a:t>vfunc</a:t>
            </a:r>
            <a:r>
              <a:rPr>
                <a:solidFill>
                  <a:srgbClr val="000000">
                    <a:alpha val="85000"/>
                  </a:srgbClr>
                </a:solidFill>
              </a:rPr>
              <a:t>(); </a:t>
            </a:r>
            <a:r>
              <a:t>// access derived1's vfunc()</a:t>
            </a:r>
            <a:endParaRPr>
              <a:solidFill>
                <a:srgbClr val="000000">
                  <a:alpha val="85000"/>
                </a:srgbClr>
              </a:solidFill>
            </a:endParaRP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derived2</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&amp;d2;</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p-&gt;</a:t>
            </a:r>
            <a:r>
              <a:rPr>
                <a:solidFill>
                  <a:srgbClr val="3E8087"/>
                </a:solidFill>
              </a:rPr>
              <a:t>vfunc</a:t>
            </a:r>
            <a:r>
              <a:rPr>
                <a:solidFill>
                  <a:srgbClr val="000000">
                    <a:alpha val="85000"/>
                  </a:srgbClr>
                </a:solidFill>
              </a:rPr>
              <a:t>(); </a:t>
            </a:r>
            <a:r>
              <a:t>// access derived2's vfunc()</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Output:</a:t>
            </a:r>
          </a:p>
          <a:p>
            <a:pPr algn="l" defTabSz="376554">
              <a:tabLst>
                <a:tab pos="368300" algn="l"/>
              </a:tabLst>
              <a:defRPr sz="3300" b="1">
                <a:solidFill>
                  <a:srgbClr val="000000"/>
                </a:solidFill>
                <a:latin typeface="Menlo Regular"/>
                <a:ea typeface="Menlo Regular"/>
                <a:cs typeface="Menlo Regular"/>
                <a:sym typeface="Menlo Regular"/>
              </a:defRPr>
            </a:pPr>
            <a:r>
              <a:t>This is base's vfunc().</a:t>
            </a:r>
          </a:p>
          <a:p>
            <a:pPr algn="l" defTabSz="376554">
              <a:tabLst>
                <a:tab pos="368300" algn="l"/>
              </a:tabLst>
              <a:defRPr sz="3300" b="1">
                <a:solidFill>
                  <a:srgbClr val="000000"/>
                </a:solidFill>
                <a:latin typeface="Menlo Regular"/>
                <a:ea typeface="Menlo Regular"/>
                <a:cs typeface="Menlo Regular"/>
                <a:sym typeface="Menlo Regular"/>
              </a:defRPr>
            </a:pPr>
            <a:r>
              <a:t>This is derived1's vfunc().</a:t>
            </a:r>
          </a:p>
          <a:p>
            <a:pPr algn="l" defTabSz="376554">
              <a:tabLst>
                <a:tab pos="368300" algn="l"/>
              </a:tabLst>
              <a:defRPr sz="3300" b="1">
                <a:solidFill>
                  <a:srgbClr val="000000"/>
                </a:solidFill>
                <a:latin typeface="Menlo Regular"/>
                <a:ea typeface="Menlo Regular"/>
                <a:cs typeface="Menlo Regular"/>
                <a:sym typeface="Menlo Regular"/>
              </a:defRPr>
            </a:pPr>
            <a:r>
              <a:t>This is derived2's vfunc().</a:t>
            </a:r>
          </a:p>
        </p:txBody>
      </p:sp>
      <p:sp>
        <p:nvSpPr>
          <p:cNvPr id="793" name="Line"/>
          <p:cNvSpPr/>
          <p:nvPr/>
        </p:nvSpPr>
        <p:spPr>
          <a:xfrm flipH="1" flipV="1">
            <a:off x="12904316" y="131"/>
            <a:ext cx="133769" cy="13715738"/>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Overloading vs Virtual Functions"/>
          <p:cNvSpPr txBox="1">
            <a:spLocks noGrp="1"/>
          </p:cNvSpPr>
          <p:nvPr>
            <p:ph type="title"/>
          </p:nvPr>
        </p:nvSpPr>
        <p:spPr>
          <a:prstGeom prst="rect">
            <a:avLst/>
          </a:prstGeom>
        </p:spPr>
        <p:txBody>
          <a:bodyPr/>
          <a:lstStyle/>
          <a:p>
            <a:r>
              <a:t>Overloading vs Virtual Functions </a:t>
            </a:r>
          </a:p>
        </p:txBody>
      </p:sp>
      <p:sp>
        <p:nvSpPr>
          <p:cNvPr id="796" name="Slide Subtitle"/>
          <p:cNvSpPr txBox="1">
            <a:spLocks noGrp="1"/>
          </p:cNvSpPr>
          <p:nvPr>
            <p:ph type="body" idx="21"/>
          </p:nvPr>
        </p:nvSpPr>
        <p:spPr>
          <a:prstGeom prst="rect">
            <a:avLst/>
          </a:prstGeom>
        </p:spPr>
        <p:txBody>
          <a:bodyPr/>
          <a:lstStyle/>
          <a:p>
            <a:endParaRPr/>
          </a:p>
        </p:txBody>
      </p:sp>
      <p:sp>
        <p:nvSpPr>
          <p:cNvPr id="797" name="Most important point is that the prototype for a redefined virtual function must match exactly the prototype specified in the base class. This differs from overloading a normal function, in which return types and number  and type of parameters may differ"/>
          <p:cNvSpPr txBox="1">
            <a:spLocks noGrp="1"/>
          </p:cNvSpPr>
          <p:nvPr>
            <p:ph type="body" idx="1"/>
          </p:nvPr>
        </p:nvSpPr>
        <p:spPr>
          <a:prstGeom prst="rect">
            <a:avLst/>
          </a:prstGeom>
        </p:spPr>
        <p:txBody>
          <a:bodyPr/>
          <a:lstStyle/>
          <a:p>
            <a:pPr marL="487680" indent="-487680" defTabSz="1950671">
              <a:spcBef>
                <a:spcPts val="3600"/>
              </a:spcBef>
              <a:defRPr sz="3840"/>
            </a:pPr>
            <a:r>
              <a:t>Most important point is that the prototype for a redefined virtual function must match exactly the prototype specified in the base class. This differs from overloading a normal function, in which return types and number  and type of parameters may differ.</a:t>
            </a:r>
          </a:p>
          <a:p>
            <a:pPr marL="487680" indent="-487680" defTabSz="1950671">
              <a:spcBef>
                <a:spcPts val="3600"/>
              </a:spcBef>
              <a:defRPr sz="3840"/>
            </a:pPr>
            <a:r>
              <a:t>when a virtual function is redefined, all aspects of its prototype must be the same. If you change the prototype when you attempt to redefine a virtual function, the function will simply be considered overloaded by the C++ compiler, and its virtual nature will be lost. </a:t>
            </a:r>
          </a:p>
          <a:p>
            <a:pPr marL="487680" indent="-487680" defTabSz="1950671">
              <a:spcBef>
                <a:spcPts val="3600"/>
              </a:spcBef>
              <a:defRPr sz="3840"/>
            </a:pPr>
            <a:r>
              <a:t>Another important restriction is that virtual functions must be nonstatic members of the classes of which they are part. They cannot be friends. </a:t>
            </a:r>
          </a:p>
          <a:p>
            <a:pPr marL="487680" indent="-487680" defTabSz="1950671">
              <a:spcBef>
                <a:spcPts val="3600"/>
              </a:spcBef>
              <a:defRPr sz="3840"/>
            </a:pPr>
            <a:r>
              <a:t>Finally, constructor functions cannot be virtual, but destructor functions can.</a:t>
            </a:r>
          </a:p>
          <a:p>
            <a:pPr marL="487680" indent="-487680" defTabSz="1950671">
              <a:spcBef>
                <a:spcPts val="3600"/>
              </a:spcBef>
              <a:defRPr sz="3840"/>
            </a:pPr>
            <a:r>
              <a:t>Because of the restrictions and differences between function overloading and virtual function redefinition, the term overriding is used to describe virtual function redefinition by a derived class.</a:t>
            </a:r>
          </a:p>
        </p:txBody>
      </p:sp>
      <p:sp>
        <p:nvSpPr>
          <p:cNvPr id="798"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121</a:t>
            </a:fld>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Calling Virtual Function using Base Class Ref"/>
          <p:cNvSpPr txBox="1">
            <a:spLocks noGrp="1"/>
          </p:cNvSpPr>
          <p:nvPr>
            <p:ph type="title"/>
          </p:nvPr>
        </p:nvSpPr>
        <p:spPr>
          <a:prstGeom prst="rect">
            <a:avLst/>
          </a:prstGeom>
        </p:spPr>
        <p:txBody>
          <a:bodyPr/>
          <a:lstStyle>
            <a:lvl1pPr defTabSz="2389572">
              <a:defRPr sz="8330" spc="-166"/>
            </a:lvl1pPr>
          </a:lstStyle>
          <a:p>
            <a:r>
              <a:t>Calling Virtual Function using Base Class Ref</a:t>
            </a:r>
          </a:p>
        </p:txBody>
      </p:sp>
      <p:sp>
        <p:nvSpPr>
          <p:cNvPr id="801" name="Slide Subtitle"/>
          <p:cNvSpPr txBox="1">
            <a:spLocks noGrp="1"/>
          </p:cNvSpPr>
          <p:nvPr>
            <p:ph type="body" idx="21"/>
          </p:nvPr>
        </p:nvSpPr>
        <p:spPr>
          <a:prstGeom prst="rect">
            <a:avLst/>
          </a:prstGeom>
        </p:spPr>
        <p:txBody>
          <a:bodyPr/>
          <a:lstStyle/>
          <a:p>
            <a:endParaRPr/>
          </a:p>
        </p:txBody>
      </p:sp>
      <p:sp>
        <p:nvSpPr>
          <p:cNvPr id="802" name="In the preceding example, a virtual function was called through a base-class pointer, but the polymorphic nature of a virtual function is also available when called through a base-class reference, a reference is an implicit pointer.…"/>
          <p:cNvSpPr txBox="1">
            <a:spLocks noGrp="1"/>
          </p:cNvSpPr>
          <p:nvPr>
            <p:ph type="body" idx="1"/>
          </p:nvPr>
        </p:nvSpPr>
        <p:spPr>
          <a:prstGeom prst="rect">
            <a:avLst/>
          </a:prstGeom>
        </p:spPr>
        <p:txBody>
          <a:bodyPr/>
          <a:lstStyle/>
          <a:p>
            <a:pPr marL="597408" indent="-597408" defTabSz="2389572">
              <a:spcBef>
                <a:spcPts val="4400"/>
              </a:spcBef>
              <a:defRPr sz="4704"/>
            </a:pPr>
            <a:r>
              <a:t>In the preceding example, a virtual function was called through a base-class pointer, but the polymorphic nature of a virtual function is also available when called through a base-class reference, a reference is an implicit pointer.</a:t>
            </a:r>
          </a:p>
          <a:p>
            <a:pPr marL="597408" indent="-597408" defTabSz="2389572">
              <a:spcBef>
                <a:spcPts val="4400"/>
              </a:spcBef>
              <a:defRPr sz="4704"/>
            </a:pPr>
            <a:r>
              <a:t>Thus, a base-class reference can be used to refer to an object of the base class or any object derived from that base. </a:t>
            </a:r>
          </a:p>
          <a:p>
            <a:pPr marL="597408" indent="-597408" defTabSz="2389572">
              <a:spcBef>
                <a:spcPts val="4400"/>
              </a:spcBef>
              <a:defRPr sz="4704"/>
            </a:pPr>
            <a:r>
              <a:t>When a virtual function is called through a base-class reference, the version of the function executed is determined by the object being referred to at the time of the call.</a:t>
            </a:r>
          </a:p>
          <a:p>
            <a:pPr marL="597408" indent="-597408" defTabSz="2389572">
              <a:spcBef>
                <a:spcPts val="4400"/>
              </a:spcBef>
              <a:defRPr sz="4704"/>
            </a:pPr>
            <a:r>
              <a:t>The most common situation in which a virtual function is invoked through a base class reference is when the reference is a function parameter. </a:t>
            </a:r>
          </a:p>
        </p:txBody>
      </p:sp>
      <p:sp>
        <p:nvSpPr>
          <p:cNvPr id="803"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122</a:t>
            </a:fld>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123</a:t>
            </a:fld>
            <a:endParaRPr/>
          </a:p>
        </p:txBody>
      </p:sp>
      <p:sp>
        <p:nvSpPr>
          <p:cNvPr id="806" name="class base…"/>
          <p:cNvSpPr txBox="1"/>
          <p:nvPr/>
        </p:nvSpPr>
        <p:spPr>
          <a:xfrm>
            <a:off x="567449" y="711199"/>
            <a:ext cx="12959657" cy="1229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5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void</a:t>
            </a:r>
            <a:r>
              <a:rPr b="0">
                <a:solidFill>
                  <a:srgbClr val="000000">
                    <a:alpha val="85000"/>
                  </a:srgbClr>
                </a:solidFill>
              </a:rPr>
              <a:t> </a:t>
            </a:r>
            <a:r>
              <a:rPr b="0">
                <a:solidFill>
                  <a:srgbClr val="057CB0"/>
                </a:solidFill>
              </a:rPr>
              <a:t>vfunc</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base's vfunc().\n"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derived1</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5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vfunc</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derived1's vfunc().\n"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derived2</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5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vfunc</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derived2's vfunc().\n"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p:txBody>
      </p:sp>
      <p:sp>
        <p:nvSpPr>
          <p:cNvPr id="807" name="// Use a base class reference parameter.…"/>
          <p:cNvSpPr txBox="1"/>
          <p:nvPr/>
        </p:nvSpPr>
        <p:spPr>
          <a:xfrm>
            <a:off x="13871844" y="881898"/>
            <a:ext cx="10818764" cy="1127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500">
                <a:solidFill>
                  <a:srgbClr val="707F8C"/>
                </a:solidFill>
                <a:latin typeface="Menlo Regular"/>
                <a:ea typeface="Menlo Regular"/>
                <a:cs typeface="Menlo Regular"/>
                <a:sym typeface="Menlo Regular"/>
              </a:defRPr>
            </a:pPr>
            <a:r>
              <a:t>// Use a base class reference parameter.</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rPr b="1">
                <a:solidFill>
                  <a:srgbClr val="AD3DA4"/>
                </a:solidFill>
              </a:rPr>
              <a:t>void</a:t>
            </a:r>
            <a:r>
              <a:t> </a:t>
            </a:r>
            <a:r>
              <a:rPr>
                <a:solidFill>
                  <a:srgbClr val="057CB0"/>
                </a:solidFill>
              </a:rPr>
              <a:t>f</a:t>
            </a:r>
            <a:r>
              <a:t>(</a:t>
            </a:r>
            <a:r>
              <a:rPr>
                <a:solidFill>
                  <a:srgbClr val="23575C"/>
                </a:solidFill>
              </a:rPr>
              <a:t>base</a:t>
            </a:r>
            <a:r>
              <a:t> &amp;r)</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r.</a:t>
            </a:r>
            <a:r>
              <a:rPr>
                <a:solidFill>
                  <a:srgbClr val="3E8087"/>
                </a:solidFill>
              </a:rPr>
              <a:t>vfunc</a:t>
            </a: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23575C"/>
                </a:solidFill>
              </a:rPr>
              <a:t>base</a:t>
            </a:r>
            <a:r>
              <a:t> b;</a:t>
            </a:r>
          </a:p>
          <a:p>
            <a:pPr algn="l" defTabSz="439419">
              <a:tabLst>
                <a:tab pos="431800" algn="l"/>
              </a:tabLst>
              <a:defRPr sz="3500">
                <a:solidFill>
                  <a:srgbClr val="23575C"/>
                </a:solidFill>
                <a:latin typeface="Menlo Regular"/>
                <a:ea typeface="Menlo Regular"/>
                <a:cs typeface="Menlo Regular"/>
                <a:sym typeface="Menlo Regular"/>
              </a:defRPr>
            </a:pPr>
            <a:r>
              <a:rPr>
                <a:solidFill>
                  <a:srgbClr val="000000">
                    <a:alpha val="85000"/>
                  </a:srgbClr>
                </a:solidFill>
              </a:rPr>
              <a:t>    </a:t>
            </a:r>
            <a:r>
              <a:t>derived1</a:t>
            </a:r>
            <a:r>
              <a:rPr>
                <a:solidFill>
                  <a:srgbClr val="000000">
                    <a:alpha val="85000"/>
                  </a:srgbClr>
                </a:solidFill>
              </a:rPr>
              <a:t> d1;</a:t>
            </a:r>
          </a:p>
          <a:p>
            <a:pPr algn="l" defTabSz="439419">
              <a:tabLst>
                <a:tab pos="431800" algn="l"/>
              </a:tabLst>
              <a:defRPr sz="3500">
                <a:solidFill>
                  <a:srgbClr val="23575C"/>
                </a:solidFill>
                <a:latin typeface="Menlo Regular"/>
                <a:ea typeface="Menlo Regular"/>
                <a:cs typeface="Menlo Regular"/>
                <a:sym typeface="Menlo Regular"/>
              </a:defRPr>
            </a:pPr>
            <a:r>
              <a:rPr>
                <a:solidFill>
                  <a:srgbClr val="000000">
                    <a:alpha val="85000"/>
                  </a:srgbClr>
                </a:solidFill>
              </a:rPr>
              <a:t>    </a:t>
            </a:r>
            <a:r>
              <a:t>derived2</a:t>
            </a:r>
            <a:r>
              <a:rPr>
                <a:solidFill>
                  <a:srgbClr val="000000">
                    <a:alpha val="85000"/>
                  </a:srgbClr>
                </a:solidFill>
              </a:rPr>
              <a:t> d2;</a:t>
            </a: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3E8087"/>
                </a:solidFill>
              </a:rPr>
              <a:t>f</a:t>
            </a:r>
            <a:r>
              <a:rPr>
                <a:solidFill>
                  <a:srgbClr val="000000">
                    <a:alpha val="85000"/>
                  </a:srgbClr>
                </a:solidFill>
              </a:rPr>
              <a:t>(b); </a:t>
            </a:r>
            <a:r>
              <a:t>// pass a base object to f()</a:t>
            </a:r>
            <a:endParaRPr>
              <a:solidFill>
                <a:srgbClr val="000000">
                  <a:alpha val="85000"/>
                </a:srgbClr>
              </a:solidFill>
            </a:endParaRPr>
          </a:p>
          <a:p>
            <a:pPr algn="l" defTabSz="439419">
              <a:tabLst>
                <a:tab pos="431800" algn="l"/>
              </a:tabLst>
              <a:defRPr sz="3500">
                <a:solidFill>
                  <a:srgbClr val="707F8C"/>
                </a:solidFill>
                <a:latin typeface="Menlo Regular"/>
                <a:ea typeface="Menlo Regular"/>
                <a:cs typeface="Menlo Regular"/>
                <a:sym typeface="Menlo Regular"/>
              </a:defRPr>
            </a:pPr>
            <a:r>
              <a:t>// pass a derived1 object to f()</a:t>
            </a:r>
            <a:endParaRPr>
              <a:solidFill>
                <a:srgbClr val="000000">
                  <a:alpha val="85000"/>
                </a:srgbClr>
              </a:solidFill>
            </a:endParaRP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3E8087"/>
                </a:solidFill>
              </a:rPr>
              <a:t>f</a:t>
            </a:r>
            <a:r>
              <a:rPr>
                <a:solidFill>
                  <a:srgbClr val="000000">
                    <a:alpha val="85000"/>
                  </a:srgbClr>
                </a:solidFill>
              </a:rPr>
              <a:t>(d1); </a:t>
            </a:r>
          </a:p>
          <a:p>
            <a:pPr algn="l" defTabSz="439419">
              <a:tabLst>
                <a:tab pos="431800" algn="l"/>
              </a:tabLst>
              <a:defRPr sz="3500">
                <a:solidFill>
                  <a:srgbClr val="707F8C"/>
                </a:solidFill>
                <a:latin typeface="Menlo Regular"/>
                <a:ea typeface="Menlo Regular"/>
                <a:cs typeface="Menlo Regular"/>
                <a:sym typeface="Menlo Regular"/>
              </a:defRPr>
            </a:pPr>
            <a:r>
              <a:t>// pass a derived2 object to f()</a:t>
            </a:r>
          </a:p>
          <a:p>
            <a:pPr lvl="2" algn="l" defTabSz="439419">
              <a:tabLst>
                <a:tab pos="431800" algn="l"/>
              </a:tabLst>
              <a:defRPr sz="3500">
                <a:solidFill>
                  <a:srgbClr val="707F8C"/>
                </a:solidFill>
                <a:latin typeface="Menlo Regular"/>
                <a:ea typeface="Menlo Regular"/>
                <a:cs typeface="Menlo Regular"/>
                <a:sym typeface="Menlo Regular"/>
              </a:defRPr>
            </a:pPr>
            <a:r>
              <a:t> </a:t>
            </a:r>
            <a:r>
              <a:rPr>
                <a:solidFill>
                  <a:srgbClr val="3E8087"/>
                </a:solidFill>
              </a:rPr>
              <a:t>f</a:t>
            </a:r>
            <a:r>
              <a:rPr>
                <a:solidFill>
                  <a:srgbClr val="000000">
                    <a:alpha val="85000"/>
                  </a:srgbClr>
                </a:solidFill>
              </a:rPr>
              <a:t>(d2);</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Output: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This is base's vfunc().</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This is derived1's vfunc().</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This is derived2's vfunc().</a:t>
            </a:r>
          </a:p>
        </p:txBody>
      </p:sp>
      <p:sp>
        <p:nvSpPr>
          <p:cNvPr id="808" name="Line"/>
          <p:cNvSpPr/>
          <p:nvPr/>
        </p:nvSpPr>
        <p:spPr>
          <a:xfrm flipH="1" flipV="1">
            <a:off x="13521632" y="131"/>
            <a:ext cx="133770" cy="13715738"/>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Virtual attribute and Inheritance"/>
          <p:cNvSpPr txBox="1">
            <a:spLocks noGrp="1"/>
          </p:cNvSpPr>
          <p:nvPr>
            <p:ph type="title"/>
          </p:nvPr>
        </p:nvSpPr>
        <p:spPr>
          <a:prstGeom prst="rect">
            <a:avLst/>
          </a:prstGeom>
        </p:spPr>
        <p:txBody>
          <a:bodyPr/>
          <a:lstStyle/>
          <a:p>
            <a:r>
              <a:t>Virtual attribute and Inheritance</a:t>
            </a:r>
          </a:p>
        </p:txBody>
      </p:sp>
      <p:sp>
        <p:nvSpPr>
          <p:cNvPr id="811" name="Slide Subtitle"/>
          <p:cNvSpPr txBox="1">
            <a:spLocks noGrp="1"/>
          </p:cNvSpPr>
          <p:nvPr>
            <p:ph type="body" idx="21"/>
          </p:nvPr>
        </p:nvSpPr>
        <p:spPr>
          <a:prstGeom prst="rect">
            <a:avLst/>
          </a:prstGeom>
        </p:spPr>
        <p:txBody>
          <a:bodyPr/>
          <a:lstStyle/>
          <a:p>
            <a:endParaRPr/>
          </a:p>
        </p:txBody>
      </p:sp>
      <p:sp>
        <p:nvSpPr>
          <p:cNvPr id="812" name="When a virtual function is inherited, its virtual nature is also inherited.…"/>
          <p:cNvSpPr txBox="1">
            <a:spLocks noGrp="1"/>
          </p:cNvSpPr>
          <p:nvPr>
            <p:ph type="body" idx="1"/>
          </p:nvPr>
        </p:nvSpPr>
        <p:spPr>
          <a:prstGeom prst="rect">
            <a:avLst/>
          </a:prstGeom>
        </p:spPr>
        <p:txBody>
          <a:bodyPr/>
          <a:lstStyle/>
          <a:p>
            <a:r>
              <a:t>When a virtual function is inherited, its virtual nature is also inherited. </a:t>
            </a:r>
          </a:p>
          <a:p>
            <a:r>
              <a:t>This means that when a derived class that has inherited a virtual function is itself used as a base class for another derived class, the virtual function can still be overridden. </a:t>
            </a:r>
          </a:p>
          <a:p>
            <a:r>
              <a:t>Put differently, no matter how many times a virtual function is inherited, it remains virtual.</a:t>
            </a:r>
          </a:p>
        </p:txBody>
      </p:sp>
      <p:sp>
        <p:nvSpPr>
          <p:cNvPr id="813"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124</a:t>
            </a:fld>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125</a:t>
            </a:fld>
            <a:endParaRPr/>
          </a:p>
        </p:txBody>
      </p:sp>
      <p:sp>
        <p:nvSpPr>
          <p:cNvPr id="816" name="class base…"/>
          <p:cNvSpPr txBox="1"/>
          <p:nvPr/>
        </p:nvSpPr>
        <p:spPr>
          <a:xfrm>
            <a:off x="1045822" y="76879"/>
            <a:ext cx="12225637" cy="139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void</a:t>
            </a:r>
            <a:r>
              <a:rPr b="0">
                <a:solidFill>
                  <a:srgbClr val="000000">
                    <a:alpha val="85000"/>
                  </a:srgbClr>
                </a:solidFill>
              </a:rPr>
              <a:t> </a:t>
            </a:r>
            <a:r>
              <a:rPr b="0">
                <a:solidFill>
                  <a:srgbClr val="057CB0"/>
                </a:solidFill>
              </a:rPr>
              <a:t>vfunc</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base's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derived1</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vfunc</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derived1's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707F8C"/>
                </a:solidFill>
                <a:latin typeface="Menlo Regular"/>
                <a:ea typeface="Menlo Regular"/>
                <a:cs typeface="Menlo Regular"/>
                <a:sym typeface="Menlo Regular"/>
              </a:defRPr>
            </a:pPr>
            <a:r>
              <a:t>/* derived2 inherits virtual function</a:t>
            </a:r>
          </a:p>
          <a:p>
            <a:pPr algn="l" defTabSz="439419">
              <a:tabLst>
                <a:tab pos="431800" algn="l"/>
              </a:tabLst>
              <a:defRPr sz="3300">
                <a:solidFill>
                  <a:srgbClr val="707F8C"/>
                </a:solidFill>
                <a:latin typeface="Menlo Regular"/>
                <a:ea typeface="Menlo Regular"/>
                <a:cs typeface="Menlo Regular"/>
                <a:sym typeface="Menlo Regular"/>
              </a:defRPr>
            </a:pPr>
            <a:r>
              <a:t> vfunc() from derived1. */</a:t>
            </a:r>
            <a:endParaRPr>
              <a:solidFill>
                <a:srgbClr val="000000">
                  <a:alpha val="85000"/>
                </a:srgbClr>
              </a:solidFill>
            </a:endParaRPr>
          </a:p>
          <a:p>
            <a:pPr algn="l" defTabSz="439419">
              <a:tabLst>
                <a:tab pos="431800" algn="l"/>
              </a:tabLst>
              <a:defRPr sz="33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derived2</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derived1</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t>// vfunc() is still virtual</a:t>
            </a:r>
            <a:endParaRPr>
              <a:solidFill>
                <a:srgbClr val="000000">
                  <a:alpha val="85000"/>
                </a:srgbClr>
              </a:solidFill>
            </a:endParaRPr>
          </a:p>
          <a:p>
            <a:pPr algn="l" defTabSz="439419">
              <a:tabLst>
                <a:tab pos="431800" algn="l"/>
              </a:tabLst>
              <a:defRPr sz="33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vfunc</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derived2's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817" name="int main()…"/>
          <p:cNvSpPr txBox="1"/>
          <p:nvPr/>
        </p:nvSpPr>
        <p:spPr>
          <a:xfrm>
            <a:off x="15343829" y="1854199"/>
            <a:ext cx="7636446" cy="1000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23575C"/>
                </a:solidFill>
              </a:rPr>
              <a:t>base</a:t>
            </a:r>
            <a:r>
              <a:t> *p, b;</a:t>
            </a:r>
          </a:p>
          <a:p>
            <a:pPr algn="l" defTabSz="439419">
              <a:tabLst>
                <a:tab pos="431800" algn="l"/>
              </a:tabLst>
              <a:defRPr sz="3300">
                <a:solidFill>
                  <a:srgbClr val="23575C"/>
                </a:solidFill>
                <a:latin typeface="Menlo Regular"/>
                <a:ea typeface="Menlo Regular"/>
                <a:cs typeface="Menlo Regular"/>
                <a:sym typeface="Menlo Regular"/>
              </a:defRPr>
            </a:pPr>
            <a:r>
              <a:rPr>
                <a:solidFill>
                  <a:srgbClr val="000000">
                    <a:alpha val="85000"/>
                  </a:srgbClr>
                </a:solidFill>
              </a:rPr>
              <a:t>    </a:t>
            </a:r>
            <a:r>
              <a:t>derived1</a:t>
            </a:r>
            <a:r>
              <a:rPr>
                <a:solidFill>
                  <a:srgbClr val="000000">
                    <a:alpha val="85000"/>
                  </a:srgbClr>
                </a:solidFill>
              </a:rPr>
              <a:t> d1;</a:t>
            </a:r>
          </a:p>
          <a:p>
            <a:pPr algn="l" defTabSz="439419">
              <a:tabLst>
                <a:tab pos="431800" algn="l"/>
              </a:tabLst>
              <a:defRPr sz="3300">
                <a:solidFill>
                  <a:srgbClr val="23575C"/>
                </a:solidFill>
                <a:latin typeface="Menlo Regular"/>
                <a:ea typeface="Menlo Regular"/>
                <a:cs typeface="Menlo Regular"/>
                <a:sym typeface="Menlo Regular"/>
              </a:defRPr>
            </a:pPr>
            <a:r>
              <a:rPr>
                <a:solidFill>
                  <a:srgbClr val="000000">
                    <a:alpha val="85000"/>
                  </a:srgbClr>
                </a:solidFill>
              </a:rPr>
              <a:t>    </a:t>
            </a:r>
            <a:r>
              <a:t>derived2</a:t>
            </a:r>
            <a:r>
              <a:rPr>
                <a:solidFill>
                  <a:srgbClr val="000000">
                    <a:alpha val="85000"/>
                  </a:srgbClr>
                </a:solidFill>
              </a:rPr>
              <a:t> d2;</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&amp;b;</a:t>
            </a:r>
          </a:p>
          <a:p>
            <a:pPr lvl="1" algn="l" defTabSz="439419">
              <a:tabLst>
                <a:tab pos="431800" algn="l"/>
              </a:tabLst>
              <a:defRPr sz="3300">
                <a:solidFill>
                  <a:srgbClr val="707F8C"/>
                </a:solidFill>
                <a:latin typeface="Menlo Regular"/>
                <a:ea typeface="Menlo Regular"/>
                <a:cs typeface="Menlo Regular"/>
                <a:sym typeface="Menlo Regular"/>
              </a:defRPr>
            </a:pPr>
            <a:r>
              <a:t>// access base's vfunc()</a:t>
            </a:r>
            <a:endParaRPr>
              <a:solidFill>
                <a:srgbClr val="000000">
                  <a:alpha val="85000"/>
                </a:srgbClr>
              </a:solidFill>
            </a:endParaRPr>
          </a:p>
          <a:p>
            <a:pPr lvl="1"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p-&gt;</a:t>
            </a:r>
            <a:r>
              <a:rPr>
                <a:solidFill>
                  <a:srgbClr val="3E8087"/>
                </a:solidFill>
              </a:rPr>
              <a:t>vfunc</a:t>
            </a:r>
            <a:r>
              <a:rPr>
                <a:solidFill>
                  <a:srgbClr val="000000">
                    <a:alpha val="85000"/>
                  </a:srgbClr>
                </a:solidFill>
              </a:rPr>
              <a:t>(); </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derived1</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&amp;d1; </a:t>
            </a:r>
          </a:p>
          <a:p>
            <a:pPr lvl="1" algn="l" defTabSz="439419">
              <a:tabLst>
                <a:tab pos="431800" algn="l"/>
              </a:tabLst>
              <a:defRPr sz="3300">
                <a:solidFill>
                  <a:srgbClr val="707F8C"/>
                </a:solidFill>
                <a:latin typeface="Menlo Regular"/>
                <a:ea typeface="Menlo Regular"/>
                <a:cs typeface="Menlo Regular"/>
                <a:sym typeface="Menlo Regular"/>
              </a:defRPr>
            </a:pPr>
            <a:r>
              <a:t>// access derived1's vfunc()</a:t>
            </a:r>
          </a:p>
          <a:p>
            <a:pPr lvl="2"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p-&gt;</a:t>
            </a:r>
            <a:r>
              <a:rPr>
                <a:solidFill>
                  <a:srgbClr val="3E8087"/>
                </a:solidFill>
              </a:rPr>
              <a:t>vfunc</a:t>
            </a:r>
            <a:r>
              <a:rPr>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derived2</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&amp;d2;</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p>
          <a:p>
            <a:pPr lvl="1" algn="l" defTabSz="439419">
              <a:tabLst>
                <a:tab pos="431800" algn="l"/>
              </a:tabLst>
              <a:defRPr sz="3300">
                <a:solidFill>
                  <a:srgbClr val="707F8C"/>
                </a:solidFill>
                <a:latin typeface="Menlo Regular"/>
                <a:ea typeface="Menlo Regular"/>
                <a:cs typeface="Menlo Regular"/>
                <a:sym typeface="Menlo Regular"/>
              </a:defRPr>
            </a:pPr>
            <a:r>
              <a:t>// access derived2's vfunc()</a:t>
            </a:r>
          </a:p>
          <a:p>
            <a:pPr lvl="2"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p-&gt;</a:t>
            </a:r>
            <a:r>
              <a:rPr>
                <a:solidFill>
                  <a:srgbClr val="3E8087"/>
                </a:solidFill>
              </a:rPr>
              <a:t>vfunc</a:t>
            </a:r>
            <a:r>
              <a:rPr>
                <a:solidFill>
                  <a:srgbClr val="000000">
                    <a:alpha val="85000"/>
                  </a:srgbClr>
                </a:solidFill>
              </a:rP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818" name="Line"/>
          <p:cNvSpPr/>
          <p:nvPr/>
        </p:nvSpPr>
        <p:spPr>
          <a:xfrm flipH="1" flipV="1">
            <a:off x="14026709" y="131"/>
            <a:ext cx="133770" cy="13715738"/>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Virtual Functions are Hierarchical"/>
          <p:cNvSpPr txBox="1">
            <a:spLocks noGrp="1"/>
          </p:cNvSpPr>
          <p:nvPr>
            <p:ph type="title"/>
          </p:nvPr>
        </p:nvSpPr>
        <p:spPr>
          <a:prstGeom prst="rect">
            <a:avLst/>
          </a:prstGeom>
        </p:spPr>
        <p:txBody>
          <a:bodyPr/>
          <a:lstStyle/>
          <a:p>
            <a:r>
              <a:t>Virtual Functions are Hierarchical</a:t>
            </a:r>
          </a:p>
        </p:txBody>
      </p:sp>
      <p:sp>
        <p:nvSpPr>
          <p:cNvPr id="821" name="Slide Subtitle"/>
          <p:cNvSpPr txBox="1">
            <a:spLocks noGrp="1"/>
          </p:cNvSpPr>
          <p:nvPr>
            <p:ph type="body" idx="21"/>
          </p:nvPr>
        </p:nvSpPr>
        <p:spPr>
          <a:prstGeom prst="rect">
            <a:avLst/>
          </a:prstGeom>
        </p:spPr>
        <p:txBody>
          <a:bodyPr/>
          <a:lstStyle/>
          <a:p>
            <a:endParaRPr/>
          </a:p>
        </p:txBody>
      </p:sp>
      <p:sp>
        <p:nvSpPr>
          <p:cNvPr id="822" name="When a function is declared as virtual by a base class, it may be overridden by a derived class.…"/>
          <p:cNvSpPr txBox="1">
            <a:spLocks noGrp="1"/>
          </p:cNvSpPr>
          <p:nvPr>
            <p:ph type="body" idx="1"/>
          </p:nvPr>
        </p:nvSpPr>
        <p:spPr>
          <a:prstGeom prst="rect">
            <a:avLst/>
          </a:prstGeom>
        </p:spPr>
        <p:txBody>
          <a:bodyPr/>
          <a:lstStyle/>
          <a:p>
            <a:r>
              <a:t>When a function is declared as virtual by a base class, it may be overridden by a derived class. </a:t>
            </a:r>
          </a:p>
          <a:p>
            <a:r>
              <a:t>However, the function does not have to be overridden.</a:t>
            </a:r>
          </a:p>
          <a:p>
            <a:r>
              <a:t>When a derived class fails to override a virtual function, then when an object of that derived class accesses that function, the function defined by the base class is used.</a:t>
            </a:r>
          </a:p>
        </p:txBody>
      </p:sp>
      <p:sp>
        <p:nvSpPr>
          <p:cNvPr id="823"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126</a:t>
            </a:fld>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127</a:t>
            </a:fld>
            <a:endParaRPr/>
          </a:p>
        </p:txBody>
      </p:sp>
      <p:sp>
        <p:nvSpPr>
          <p:cNvPr id="826" name="class base…"/>
          <p:cNvSpPr txBox="1"/>
          <p:nvPr/>
        </p:nvSpPr>
        <p:spPr>
          <a:xfrm>
            <a:off x="484557" y="1111249"/>
            <a:ext cx="12225636" cy="11493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void</a:t>
            </a:r>
            <a:r>
              <a:rPr b="0">
                <a:solidFill>
                  <a:srgbClr val="000000">
                    <a:alpha val="85000"/>
                  </a:srgbClr>
                </a:solidFill>
              </a:rPr>
              <a:t> </a:t>
            </a:r>
            <a:r>
              <a:rPr b="0">
                <a:solidFill>
                  <a:srgbClr val="057CB0"/>
                </a:solidFill>
              </a:rPr>
              <a:t>vfunc</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base's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derived1</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vfunc</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is derived1's vfunc().\n"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derived2</a:t>
            </a:r>
            <a:r>
              <a:rPr>
                <a:solidFill>
                  <a:srgbClr val="000000">
                    <a:alpha val="85000"/>
                  </a:srgbClr>
                </a:solidFill>
              </a:rPr>
              <a:t>: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vfunc() not overridden by derived2, </a:t>
            </a:r>
          </a:p>
          <a:p>
            <a:pPr lvl="1" algn="l" defTabSz="439419">
              <a:tabLst>
                <a:tab pos="431800" algn="l"/>
              </a:tabLst>
              <a:defRPr sz="3300">
                <a:solidFill>
                  <a:srgbClr val="707F8C"/>
                </a:solidFill>
                <a:latin typeface="Menlo Regular"/>
                <a:ea typeface="Menlo Regular"/>
                <a:cs typeface="Menlo Regular"/>
                <a:sym typeface="Menlo Regular"/>
              </a:defRPr>
            </a:pPr>
            <a:r>
              <a:t>base's is used</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827" name="int main()…"/>
          <p:cNvSpPr txBox="1"/>
          <p:nvPr/>
        </p:nvSpPr>
        <p:spPr>
          <a:xfrm>
            <a:off x="12951610" y="1831028"/>
            <a:ext cx="11216359" cy="1050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23575C"/>
                </a:solidFill>
              </a:rPr>
              <a:t>base</a:t>
            </a:r>
            <a:r>
              <a:t> *p, b;</a:t>
            </a:r>
          </a:p>
          <a:p>
            <a:pPr algn="l" defTabSz="439419">
              <a:tabLst>
                <a:tab pos="431800" algn="l"/>
              </a:tabLst>
              <a:defRPr sz="3300">
                <a:solidFill>
                  <a:srgbClr val="23575C"/>
                </a:solidFill>
                <a:latin typeface="Menlo Regular"/>
                <a:ea typeface="Menlo Regular"/>
                <a:cs typeface="Menlo Regular"/>
                <a:sym typeface="Menlo Regular"/>
              </a:defRPr>
            </a:pPr>
            <a:r>
              <a:rPr>
                <a:solidFill>
                  <a:srgbClr val="000000">
                    <a:alpha val="85000"/>
                  </a:srgbClr>
                </a:solidFill>
              </a:rPr>
              <a:t>    </a:t>
            </a:r>
            <a:r>
              <a:t>derived1</a:t>
            </a:r>
            <a:r>
              <a:rPr>
                <a:solidFill>
                  <a:srgbClr val="000000">
                    <a:alpha val="85000"/>
                  </a:srgbClr>
                </a:solidFill>
              </a:rPr>
              <a:t> d1;</a:t>
            </a:r>
          </a:p>
          <a:p>
            <a:pPr algn="l" defTabSz="439419">
              <a:tabLst>
                <a:tab pos="431800" algn="l"/>
              </a:tabLst>
              <a:defRPr sz="3300">
                <a:solidFill>
                  <a:srgbClr val="23575C"/>
                </a:solidFill>
                <a:latin typeface="Menlo Regular"/>
                <a:ea typeface="Menlo Regular"/>
                <a:cs typeface="Menlo Regular"/>
                <a:sym typeface="Menlo Regular"/>
              </a:defRPr>
            </a:pPr>
            <a:r>
              <a:rPr>
                <a:solidFill>
                  <a:srgbClr val="000000">
                    <a:alpha val="85000"/>
                  </a:srgbClr>
                </a:solidFill>
              </a:rPr>
              <a:t>    </a:t>
            </a:r>
            <a:r>
              <a:t>derived2</a:t>
            </a:r>
            <a:r>
              <a:rPr>
                <a:solidFill>
                  <a:srgbClr val="000000">
                    <a:alpha val="85000"/>
                  </a:srgbClr>
                </a:solidFill>
              </a:rPr>
              <a:t> d2;</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&amp;b;</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p-&gt;</a:t>
            </a:r>
            <a:r>
              <a:rPr>
                <a:solidFill>
                  <a:srgbClr val="3E8087"/>
                </a:solidFill>
              </a:rPr>
              <a:t>vfunc</a:t>
            </a:r>
            <a:r>
              <a:rPr>
                <a:solidFill>
                  <a:srgbClr val="000000">
                    <a:alpha val="85000"/>
                  </a:srgbClr>
                </a:solidFill>
              </a:rPr>
              <a:t>(); </a:t>
            </a:r>
            <a:r>
              <a:t>// access base's vfunc()</a:t>
            </a:r>
            <a:endParaRPr>
              <a:solidFill>
                <a:srgbClr val="000000">
                  <a:alpha val="85000"/>
                </a:srgbClr>
              </a:solidFill>
            </a:endParaRP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derived1</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&amp;d1;</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p-&gt;</a:t>
            </a:r>
            <a:r>
              <a:rPr>
                <a:solidFill>
                  <a:srgbClr val="3E8087"/>
                </a:solidFill>
              </a:rPr>
              <a:t>vfunc</a:t>
            </a:r>
            <a:r>
              <a:rPr>
                <a:solidFill>
                  <a:srgbClr val="000000">
                    <a:alpha val="85000"/>
                  </a:srgbClr>
                </a:solidFill>
              </a:rPr>
              <a:t>(); </a:t>
            </a:r>
            <a:r>
              <a:t>// access derived1's vfunc()</a:t>
            </a:r>
            <a:endParaRPr>
              <a:solidFill>
                <a:srgbClr val="000000">
                  <a:alpha val="85000"/>
                </a:srgbClr>
              </a:solidFill>
            </a:endParaRP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point to derived2</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&amp;d2;</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p-&gt;</a:t>
            </a:r>
            <a:r>
              <a:rPr>
                <a:solidFill>
                  <a:srgbClr val="3E8087"/>
                </a:solidFill>
              </a:rPr>
              <a:t>vfunc</a:t>
            </a:r>
            <a:r>
              <a:rPr>
                <a:solidFill>
                  <a:srgbClr val="000000">
                    <a:alpha val="85000"/>
                  </a:srgbClr>
                </a:solidFill>
              </a:rPr>
              <a:t>(); </a:t>
            </a:r>
            <a:r>
              <a:t>// use base's vfunc()</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Output: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This is base's vfunc().</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This is derived1's vfunc().</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This is base's vfunc().</a:t>
            </a:r>
          </a:p>
        </p:txBody>
      </p:sp>
      <p:sp>
        <p:nvSpPr>
          <p:cNvPr id="828" name="Line"/>
          <p:cNvSpPr/>
          <p:nvPr/>
        </p:nvSpPr>
        <p:spPr>
          <a:xfrm flipH="1" flipV="1">
            <a:off x="12631097" y="131"/>
            <a:ext cx="133770" cy="13715738"/>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Rules for Virtual Functions:"/>
          <p:cNvSpPr txBox="1">
            <a:spLocks noGrp="1"/>
          </p:cNvSpPr>
          <p:nvPr>
            <p:ph type="title"/>
          </p:nvPr>
        </p:nvSpPr>
        <p:spPr>
          <a:prstGeom prst="rect">
            <a:avLst/>
          </a:prstGeom>
        </p:spPr>
        <p:txBody>
          <a:bodyPr/>
          <a:lstStyle/>
          <a:p>
            <a:r>
              <a:t>Rules for Virtual Functions:</a:t>
            </a:r>
          </a:p>
        </p:txBody>
      </p:sp>
      <p:sp>
        <p:nvSpPr>
          <p:cNvPr id="831" name="The virtual functions must be members of some class.…"/>
          <p:cNvSpPr txBox="1">
            <a:spLocks noGrp="1"/>
          </p:cNvSpPr>
          <p:nvPr>
            <p:ph type="body" idx="1"/>
          </p:nvPr>
        </p:nvSpPr>
        <p:spPr>
          <a:xfrm>
            <a:off x="1206500" y="2639491"/>
            <a:ext cx="21971000" cy="9865025"/>
          </a:xfrm>
          <a:prstGeom prst="rect">
            <a:avLst/>
          </a:prstGeom>
        </p:spPr>
        <p:txBody>
          <a:bodyPr/>
          <a:lstStyle/>
          <a:p>
            <a:pPr marL="764540" indent="-764540" algn="just" defTabSz="2096971">
              <a:spcBef>
                <a:spcPts val="3800"/>
              </a:spcBef>
              <a:buSzPct val="100000"/>
              <a:buAutoNum type="arabicPeriod"/>
              <a:defRPr sz="4128"/>
            </a:pPr>
            <a:r>
              <a:t>The virtual functions must be members of some class.</a:t>
            </a:r>
          </a:p>
          <a:p>
            <a:pPr marL="764540" indent="-764540" algn="just" defTabSz="2096971">
              <a:spcBef>
                <a:spcPts val="3800"/>
              </a:spcBef>
              <a:buSzPct val="100000"/>
              <a:buAutoNum type="arabicPeriod"/>
              <a:defRPr sz="4128"/>
            </a:pPr>
            <a:r>
              <a:t>They cannot be static members.</a:t>
            </a:r>
          </a:p>
          <a:p>
            <a:pPr marL="764540" indent="-764540" algn="just" defTabSz="2096971">
              <a:spcBef>
                <a:spcPts val="3800"/>
              </a:spcBef>
              <a:buSzPct val="100000"/>
              <a:buAutoNum type="arabicPeriod"/>
              <a:defRPr sz="4128"/>
            </a:pPr>
            <a:r>
              <a:t>They are accessed by using object pointers.</a:t>
            </a:r>
          </a:p>
          <a:p>
            <a:pPr marL="764540" indent="-764540" algn="just" defTabSz="2096971">
              <a:spcBef>
                <a:spcPts val="3800"/>
              </a:spcBef>
              <a:buSzPct val="100000"/>
              <a:buAutoNum type="arabicPeriod"/>
              <a:defRPr sz="4128"/>
            </a:pPr>
            <a:r>
              <a:t>A virtual function can be a friend of another class.</a:t>
            </a:r>
          </a:p>
          <a:p>
            <a:pPr marL="764540" indent="-764540" algn="just" defTabSz="2096971">
              <a:spcBef>
                <a:spcPts val="3800"/>
              </a:spcBef>
              <a:buSzPct val="100000"/>
              <a:buAutoNum type="arabicPeriod"/>
              <a:defRPr sz="4128"/>
            </a:pPr>
            <a:r>
              <a:t>A virtual function in a base class must be defined, even though it may not be used.</a:t>
            </a:r>
          </a:p>
          <a:p>
            <a:pPr marL="764540" indent="-764540" algn="just" defTabSz="2096971">
              <a:spcBef>
                <a:spcPts val="3800"/>
              </a:spcBef>
              <a:buSzPct val="100000"/>
              <a:buAutoNum type="arabicPeriod"/>
              <a:defRPr sz="4128"/>
            </a:pPr>
            <a:r>
              <a:t>The prototypes of the base class version of a virtual function and all the derived class versions must be identical. If two functions with the same name have different prototypes, c++ considers them as overloaded functions.</a:t>
            </a:r>
          </a:p>
          <a:p>
            <a:pPr marL="764540" indent="-764540" algn="just" defTabSz="2096971">
              <a:spcBef>
                <a:spcPts val="3800"/>
              </a:spcBef>
              <a:buSzPct val="100000"/>
              <a:buAutoNum type="arabicPeriod"/>
              <a:defRPr sz="4128"/>
            </a:pPr>
            <a:r>
              <a:t>We cannot have virtual constructors, but we can have virtual destructors.</a:t>
            </a:r>
          </a:p>
          <a:p>
            <a:pPr marL="764540" indent="-764540" algn="just" defTabSz="2096971">
              <a:spcBef>
                <a:spcPts val="3800"/>
              </a:spcBef>
              <a:buSzPct val="100000"/>
              <a:buAutoNum type="arabicPeriod"/>
              <a:defRPr sz="4128"/>
            </a:pPr>
            <a:r>
              <a:t>While a base pointer can point to any type of the derived object, the reverse is not true.  i.e. we cannot use a pointer to a derived class to access an object of the base type.</a:t>
            </a:r>
          </a:p>
        </p:txBody>
      </p:sp>
      <p:sp>
        <p:nvSpPr>
          <p:cNvPr id="83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128</a:t>
            </a:fld>
            <a:endParaRP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Slide Title"/>
          <p:cNvSpPr txBox="1">
            <a:spLocks noGrp="1"/>
          </p:cNvSpPr>
          <p:nvPr>
            <p:ph type="title"/>
          </p:nvPr>
        </p:nvSpPr>
        <p:spPr>
          <a:prstGeom prst="rect">
            <a:avLst/>
          </a:prstGeom>
        </p:spPr>
        <p:txBody>
          <a:bodyPr/>
          <a:lstStyle/>
          <a:p>
            <a:endParaRPr/>
          </a:p>
        </p:txBody>
      </p:sp>
      <p:sp>
        <p:nvSpPr>
          <p:cNvPr id="835" name="Slide Subtitle"/>
          <p:cNvSpPr txBox="1">
            <a:spLocks noGrp="1"/>
          </p:cNvSpPr>
          <p:nvPr>
            <p:ph type="body" idx="21"/>
          </p:nvPr>
        </p:nvSpPr>
        <p:spPr>
          <a:prstGeom prst="rect">
            <a:avLst/>
          </a:prstGeom>
        </p:spPr>
        <p:txBody>
          <a:bodyPr/>
          <a:lstStyle/>
          <a:p>
            <a:endParaRPr/>
          </a:p>
        </p:txBody>
      </p:sp>
      <p:sp>
        <p:nvSpPr>
          <p:cNvPr id="836" name="9. When a base pointer points to a derived class, incrementing or decrementing it will not make it to point to the next object of the derived class. It is incremented or decremented only relative to its base type. Therefore, we should not use this method"/>
          <p:cNvSpPr txBox="1">
            <a:spLocks noGrp="1"/>
          </p:cNvSpPr>
          <p:nvPr>
            <p:ph type="body" idx="1"/>
          </p:nvPr>
        </p:nvSpPr>
        <p:spPr>
          <a:prstGeom prst="rect">
            <a:avLst/>
          </a:prstGeom>
        </p:spPr>
        <p:txBody>
          <a:bodyPr/>
          <a:lstStyle/>
          <a:p>
            <a:pPr marL="0" indent="0">
              <a:buSzTx/>
              <a:buNone/>
            </a:pPr>
            <a:r>
              <a:t>9. When a base pointer points to a derived class, incrementing or decrementing it will not make it to point to the next object of the derived class. It is incremented or decremented only relative to its base type. Therefore, we should not use this method to move the pointer to the next object.</a:t>
            </a:r>
          </a:p>
          <a:p>
            <a:pPr marL="0" indent="0">
              <a:buSzTx/>
              <a:buNone/>
            </a:pPr>
            <a:r>
              <a:t>10. If a virtual function is defined in the base class, it need not be necessarily redefined in the derived class. In such cases, calls will invoke the base function.</a:t>
            </a:r>
          </a:p>
        </p:txBody>
      </p:sp>
      <p:sp>
        <p:nvSpPr>
          <p:cNvPr id="837"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129</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lide Title"/>
          <p:cNvSpPr txBox="1">
            <a:spLocks noGrp="1"/>
          </p:cNvSpPr>
          <p:nvPr>
            <p:ph type="title"/>
          </p:nvPr>
        </p:nvSpPr>
        <p:spPr>
          <a:prstGeom prst="rect">
            <a:avLst/>
          </a:prstGeom>
        </p:spPr>
        <p:txBody>
          <a:bodyPr/>
          <a:lstStyle/>
          <a:p>
            <a:endParaRPr/>
          </a:p>
        </p:txBody>
      </p:sp>
      <p:sp>
        <p:nvSpPr>
          <p:cNvPr id="225" name="Slide Subtitle"/>
          <p:cNvSpPr txBox="1">
            <a:spLocks noGrp="1"/>
          </p:cNvSpPr>
          <p:nvPr>
            <p:ph type="body" idx="21"/>
          </p:nvPr>
        </p:nvSpPr>
        <p:spPr>
          <a:prstGeom prst="rect">
            <a:avLst/>
          </a:prstGeom>
        </p:spPr>
        <p:txBody>
          <a:bodyPr/>
          <a:lstStyle/>
          <a:p>
            <a:endParaRPr/>
          </a:p>
        </p:txBody>
      </p:sp>
      <p:sp>
        <p:nvSpPr>
          <p:cNvPr id="226" name="An overloaded operator's operands are defined the same as arguments are defined for functions.…"/>
          <p:cNvSpPr txBox="1">
            <a:spLocks noGrp="1"/>
          </p:cNvSpPr>
          <p:nvPr>
            <p:ph type="body" idx="1"/>
          </p:nvPr>
        </p:nvSpPr>
        <p:spPr>
          <a:prstGeom prst="rect">
            <a:avLst/>
          </a:prstGeom>
        </p:spPr>
        <p:txBody>
          <a:bodyPr/>
          <a:lstStyle/>
          <a:p>
            <a:pPr marL="524255" indent="-524255" defTabSz="2096971">
              <a:spcBef>
                <a:spcPts val="3800"/>
              </a:spcBef>
              <a:defRPr sz="4128"/>
            </a:pPr>
            <a:r>
              <a:t>An overloaded operator's operands are defined the same as arguments are defined for functions. </a:t>
            </a:r>
          </a:p>
          <a:p>
            <a:pPr marL="524255" indent="-524255" defTabSz="2096971">
              <a:spcBef>
                <a:spcPts val="3800"/>
              </a:spcBef>
              <a:defRPr sz="4128"/>
            </a:pPr>
            <a:r>
              <a:t>The arguments represent the operator's operands. </a:t>
            </a:r>
          </a:p>
          <a:p>
            <a:pPr marL="524255" indent="-524255" defTabSz="2096971">
              <a:spcBef>
                <a:spcPts val="3800"/>
              </a:spcBef>
              <a:defRPr sz="4128"/>
            </a:pPr>
            <a:r>
              <a:t>Unary operators have a single argument and binary operators have two arguments. </a:t>
            </a:r>
          </a:p>
          <a:p>
            <a:pPr marL="524255" indent="-524255" defTabSz="2096971">
              <a:spcBef>
                <a:spcPts val="3800"/>
              </a:spcBef>
              <a:defRPr sz="4128"/>
            </a:pPr>
            <a:r>
              <a:t>When an operator is used, the operands become the actual arguments of the "function call". </a:t>
            </a:r>
          </a:p>
          <a:p>
            <a:pPr marL="524255" indent="-524255" defTabSz="2096971">
              <a:spcBef>
                <a:spcPts val="3800"/>
              </a:spcBef>
              <a:defRPr sz="4128"/>
            </a:pPr>
            <a:r>
              <a:t>Therefore, the formal arguments must match the data type(s) expected as operands or a conversion to those types must exist.</a:t>
            </a:r>
          </a:p>
          <a:p>
            <a:pPr marL="524255" indent="-524255" defTabSz="2096971">
              <a:spcBef>
                <a:spcPts val="3800"/>
              </a:spcBef>
              <a:defRPr sz="4128"/>
            </a:pPr>
            <a:r>
              <a:t>recommend that unary operators always be overloaded as members, since the first argument mustbe an object of a class.</a:t>
            </a:r>
          </a:p>
        </p:txBody>
      </p:sp>
      <p:sp>
        <p:nvSpPr>
          <p:cNvPr id="2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an Private Functions be accessed ?"/>
          <p:cNvSpPr txBox="1">
            <a:spLocks noGrp="1"/>
          </p:cNvSpPr>
          <p:nvPr>
            <p:ph type="title"/>
          </p:nvPr>
        </p:nvSpPr>
        <p:spPr>
          <a:prstGeom prst="rect">
            <a:avLst/>
          </a:prstGeom>
        </p:spPr>
        <p:txBody>
          <a:bodyPr/>
          <a:lstStyle/>
          <a:p>
            <a:r>
              <a:t>Can Private Functions be accessed ?</a:t>
            </a:r>
          </a:p>
        </p:txBody>
      </p:sp>
      <p:sp>
        <p:nvSpPr>
          <p:cNvPr id="840" name="Slide Subtitle"/>
          <p:cNvSpPr txBox="1">
            <a:spLocks noGrp="1"/>
          </p:cNvSpPr>
          <p:nvPr>
            <p:ph type="body" idx="21"/>
          </p:nvPr>
        </p:nvSpPr>
        <p:spPr>
          <a:prstGeom prst="rect">
            <a:avLst/>
          </a:prstGeom>
        </p:spPr>
        <p:txBody>
          <a:bodyPr/>
          <a:lstStyle/>
          <a:p>
            <a:endParaRPr/>
          </a:p>
        </p:txBody>
      </p:sp>
      <p:sp>
        <p:nvSpPr>
          <p:cNvPr id="841" name="Yes.…"/>
          <p:cNvSpPr txBox="1">
            <a:spLocks noGrp="1"/>
          </p:cNvSpPr>
          <p:nvPr>
            <p:ph type="body" idx="1"/>
          </p:nvPr>
        </p:nvSpPr>
        <p:spPr>
          <a:prstGeom prst="rect">
            <a:avLst/>
          </a:prstGeom>
        </p:spPr>
        <p:txBody>
          <a:bodyPr/>
          <a:lstStyle/>
          <a:p>
            <a:r>
              <a:t>Yes.</a:t>
            </a:r>
          </a:p>
          <a:p>
            <a:r>
              <a:t>A user can call private member function of the derived class from the base class pointer with the help of virtual keyword.</a:t>
            </a:r>
          </a:p>
          <a:p>
            <a:r>
              <a:t>The compiler checks for access specifier only at compile time. So at runtime when late binding occurs, it does not check whether it is calling the private function or the public function.</a:t>
            </a:r>
          </a:p>
        </p:txBody>
      </p:sp>
      <p:sp>
        <p:nvSpPr>
          <p:cNvPr id="84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130</a:t>
            </a:fld>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131</a:t>
            </a:fld>
            <a:endParaRPr/>
          </a:p>
        </p:txBody>
      </p:sp>
      <p:sp>
        <p:nvSpPr>
          <p:cNvPr id="845" name="class base…"/>
          <p:cNvSpPr txBox="1"/>
          <p:nvPr/>
        </p:nvSpPr>
        <p:spPr>
          <a:xfrm>
            <a:off x="841328" y="368299"/>
            <a:ext cx="11216358" cy="129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void</a:t>
            </a:r>
            <a:r>
              <a:rPr b="0">
                <a:solidFill>
                  <a:srgbClr val="000000">
                    <a:alpha val="85000"/>
                  </a:srgbClr>
                </a:solidFill>
              </a:rPr>
              <a:t> </a:t>
            </a:r>
            <a:r>
              <a:rPr b="0">
                <a:solidFill>
                  <a:srgbClr val="057CB0"/>
                </a:solidFill>
              </a:rPr>
              <a:t>display</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"Base Class Display"</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b="1">
                <a:solidFill>
                  <a:srgbClr val="AD3DA4"/>
                </a:solidFill>
                <a:latin typeface="Menlo Regular"/>
                <a:ea typeface="Menlo Regular"/>
                <a:cs typeface="Menlo Regular"/>
                <a:sym typeface="Menlo Regular"/>
              </a:defRPr>
            </a:pPr>
            <a:r>
              <a:t>private</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display</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"Derived Class Display"</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23575C"/>
                </a:solidFill>
              </a:rPr>
              <a:t>base</a:t>
            </a:r>
            <a:r>
              <a:t> *bptr;</a:t>
            </a:r>
          </a:p>
          <a:p>
            <a:pPr algn="l" defTabSz="439419">
              <a:tabLst>
                <a:tab pos="431800" algn="l"/>
              </a:tabLst>
              <a:defRPr sz="3300">
                <a:solidFill>
                  <a:srgbClr val="23575C"/>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 d;</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bptr = &amp;d;</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bptr-&gt;</a:t>
            </a:r>
            <a:r>
              <a:rPr>
                <a:solidFill>
                  <a:srgbClr val="3E8087"/>
                </a:solidFill>
              </a:rPr>
              <a:t>display</a:t>
            </a:r>
            <a: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846" name="Output:…"/>
          <p:cNvSpPr txBox="1"/>
          <p:nvPr/>
        </p:nvSpPr>
        <p:spPr>
          <a:xfrm>
            <a:off x="13732774" y="9772143"/>
            <a:ext cx="4444175" cy="1130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500"/>
            </a:pPr>
            <a:r>
              <a:t>Output: </a:t>
            </a:r>
          </a:p>
          <a:p>
            <a:pPr algn="l">
              <a:defRPr sz="3500"/>
            </a:pPr>
            <a:r>
              <a:t>Derived Class Display</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Virtual Destructors"/>
          <p:cNvSpPr txBox="1">
            <a:spLocks noGrp="1"/>
          </p:cNvSpPr>
          <p:nvPr>
            <p:ph type="title"/>
          </p:nvPr>
        </p:nvSpPr>
        <p:spPr>
          <a:prstGeom prst="rect">
            <a:avLst/>
          </a:prstGeom>
        </p:spPr>
        <p:txBody>
          <a:bodyPr/>
          <a:lstStyle/>
          <a:p>
            <a:r>
              <a:t>Virtual Destructors</a:t>
            </a:r>
          </a:p>
        </p:txBody>
      </p:sp>
      <p:sp>
        <p:nvSpPr>
          <p:cNvPr id="849" name="A destructor is used to destroy the objects that have been created by a constructor.…"/>
          <p:cNvSpPr txBox="1">
            <a:spLocks noGrp="1"/>
          </p:cNvSpPr>
          <p:nvPr>
            <p:ph type="body" idx="1"/>
          </p:nvPr>
        </p:nvSpPr>
        <p:spPr>
          <a:xfrm>
            <a:off x="1206500" y="2709359"/>
            <a:ext cx="21971000" cy="9795157"/>
          </a:xfrm>
          <a:prstGeom prst="rect">
            <a:avLst/>
          </a:prstGeom>
        </p:spPr>
        <p:txBody>
          <a:bodyPr/>
          <a:lstStyle/>
          <a:p>
            <a:pPr marL="573023" indent="-573023" defTabSz="2292038">
              <a:spcBef>
                <a:spcPts val="4200"/>
              </a:spcBef>
              <a:defRPr sz="4512"/>
            </a:pPr>
            <a:r>
              <a:t>A destructor is used to destroy the objects that have been created by a constructor.</a:t>
            </a:r>
          </a:p>
          <a:p>
            <a:pPr marL="573023" indent="-573023" defTabSz="2292038">
              <a:spcBef>
                <a:spcPts val="4200"/>
              </a:spcBef>
              <a:defRPr sz="4512"/>
            </a:pPr>
            <a:r>
              <a:t>A destructor cleans up the storage ( memory area of the object) that is no longer accessible.</a:t>
            </a:r>
          </a:p>
          <a:p>
            <a:pPr marL="573023" indent="-573023" defTabSz="2292038">
              <a:spcBef>
                <a:spcPts val="4200"/>
              </a:spcBef>
              <a:defRPr sz="4512"/>
            </a:pPr>
            <a:r>
              <a:t>The compiler automatically invokes the destructor when the object goes out of scope.</a:t>
            </a:r>
          </a:p>
          <a:p>
            <a:pPr marL="573023" indent="-573023" defTabSz="2292038">
              <a:spcBef>
                <a:spcPts val="4200"/>
              </a:spcBef>
              <a:defRPr sz="4512"/>
            </a:pPr>
            <a:r>
              <a:t>Destructors can also be used in inheritance concept.</a:t>
            </a:r>
          </a:p>
          <a:p>
            <a:pPr marL="573023" indent="-573023" defTabSz="2292038">
              <a:spcBef>
                <a:spcPts val="4200"/>
              </a:spcBef>
              <a:defRPr sz="4512"/>
            </a:pPr>
            <a:r>
              <a:t>Destructors are invoked in the order opposite to the order in which constructors are called.</a:t>
            </a:r>
          </a:p>
          <a:p>
            <a:pPr marL="573023" indent="-573023" defTabSz="2292038">
              <a:spcBef>
                <a:spcPts val="4200"/>
              </a:spcBef>
              <a:defRPr sz="4512"/>
            </a:pPr>
            <a:r>
              <a:t>While using polymorphism concept, deleting a derived class object using a pointer to a base class that has non-virtual destructor results in undefined behaviour.</a:t>
            </a:r>
          </a:p>
        </p:txBody>
      </p:sp>
      <p:sp>
        <p:nvSpPr>
          <p:cNvPr id="850"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132</a:t>
            </a:fld>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133</a:t>
            </a:fld>
            <a:endParaRPr/>
          </a:p>
        </p:txBody>
      </p:sp>
      <p:sp>
        <p:nvSpPr>
          <p:cNvPr id="853" name="class base…"/>
          <p:cNvSpPr txBox="1"/>
          <p:nvPr/>
        </p:nvSpPr>
        <p:spPr>
          <a:xfrm>
            <a:off x="1153219" y="101599"/>
            <a:ext cx="10176497" cy="135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28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r>
              <a:rPr>
                <a:solidFill>
                  <a:srgbClr val="057CB0"/>
                </a:solidFill>
              </a:rPr>
              <a:t>base</a:t>
            </a: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"Base Class Constructor"</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r>
              <a:rPr>
                <a:solidFill>
                  <a:srgbClr val="057CB0"/>
                </a:solidFill>
              </a:rPr>
              <a:t>base</a:t>
            </a: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"Base Class Destructor"</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28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a:t>
            </a:r>
            <a:r>
              <a:rPr>
                <a:solidFill>
                  <a:srgbClr val="000000">
                    <a:alpha val="85000"/>
                  </a:srgbClr>
                </a:solidFill>
              </a:rPr>
              <a:t>: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2800">
                <a:solidFill>
                  <a:srgbClr val="057CB0"/>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"Derived Class Constructo"</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57CB0"/>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"Derived Class Destructor"</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28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a:solidFill>
                  <a:srgbClr val="23575C"/>
                </a:solidFill>
                <a:latin typeface="Menlo Regular"/>
                <a:ea typeface="Menlo Regular"/>
                <a:cs typeface="Menlo Regular"/>
                <a:sym typeface="Menlo Regular"/>
              </a:defRPr>
            </a:pPr>
            <a:r>
              <a:rPr>
                <a:solidFill>
                  <a:srgbClr val="000000">
                    <a:alpha val="85000"/>
                  </a:srgbClr>
                </a:solidFill>
              </a:rPr>
              <a:t>    </a:t>
            </a:r>
            <a:r>
              <a:t>base</a:t>
            </a:r>
            <a:r>
              <a:rPr>
                <a:solidFill>
                  <a:srgbClr val="000000">
                    <a:alpha val="85000"/>
                  </a:srgbClr>
                </a:solidFill>
              </a:rPr>
              <a:t> *b = </a:t>
            </a:r>
            <a:r>
              <a:rPr b="1">
                <a:solidFill>
                  <a:srgbClr val="AD3DA4"/>
                </a:solidFill>
              </a:rPr>
              <a:t>new</a:t>
            </a:r>
            <a:r>
              <a:rPr>
                <a:solidFill>
                  <a:srgbClr val="000000">
                    <a:alpha val="85000"/>
                  </a:srgbClr>
                </a:solidFill>
              </a:rPr>
              <a:t> </a:t>
            </a:r>
            <a:r>
              <a:t>derived</a:t>
            </a:r>
            <a:r>
              <a:rPr>
                <a:solidFill>
                  <a:srgbClr val="000000">
                    <a:alpha val="85000"/>
                  </a:srgbClr>
                </a:solidFill>
              </a:rPr>
              <a:t>;</a:t>
            </a:r>
          </a:p>
          <a:p>
            <a:pPr algn="l" defTabSz="439419">
              <a:tabLst>
                <a:tab pos="431800" algn="l"/>
              </a:tabLst>
              <a:defRPr sz="2800" b="1">
                <a:solidFill>
                  <a:srgbClr val="AD3DA4"/>
                </a:solidFill>
                <a:latin typeface="Menlo Regular"/>
                <a:ea typeface="Menlo Regular"/>
                <a:cs typeface="Menlo Regular"/>
                <a:sym typeface="Menlo Regular"/>
              </a:defRPr>
            </a:pPr>
            <a:r>
              <a:rPr b="0">
                <a:solidFill>
                  <a:srgbClr val="000000">
                    <a:alpha val="85000"/>
                  </a:srgbClr>
                </a:solidFill>
              </a:rPr>
              <a:t>    </a:t>
            </a:r>
            <a:r>
              <a:t>delete</a:t>
            </a:r>
            <a:r>
              <a:rPr b="0">
                <a:solidFill>
                  <a:srgbClr val="000000">
                    <a:alpha val="85000"/>
                  </a:srgbClr>
                </a:solidFill>
              </a:rPr>
              <a:t> b;</a:t>
            </a:r>
          </a:p>
          <a:p>
            <a:pPr algn="l" defTabSz="439419">
              <a:tabLst>
                <a:tab pos="431800" algn="l"/>
              </a:tabLst>
              <a:defRPr sz="28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p:txBody>
      </p:sp>
      <p:sp>
        <p:nvSpPr>
          <p:cNvPr id="854" name="Output:…"/>
          <p:cNvSpPr txBox="1"/>
          <p:nvPr/>
        </p:nvSpPr>
        <p:spPr>
          <a:xfrm>
            <a:off x="16058484" y="5822467"/>
            <a:ext cx="6629142" cy="2071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300"/>
            </a:pPr>
            <a:r>
              <a:t>Output:</a:t>
            </a:r>
          </a:p>
          <a:p>
            <a:pPr algn="l">
              <a:defRPr sz="3300"/>
            </a:pPr>
            <a:r>
              <a:t>Base Class Constructor</a:t>
            </a:r>
          </a:p>
          <a:p>
            <a:pPr algn="l">
              <a:defRPr sz="3300"/>
            </a:pPr>
            <a:r>
              <a:t>Derived Class Constructor</a:t>
            </a:r>
          </a:p>
          <a:p>
            <a:pPr algn="l">
              <a:defRPr sz="3300"/>
            </a:pPr>
            <a:r>
              <a:t>Base Class Destructor</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Slide Title"/>
          <p:cNvSpPr txBox="1">
            <a:spLocks noGrp="1"/>
          </p:cNvSpPr>
          <p:nvPr>
            <p:ph type="title"/>
          </p:nvPr>
        </p:nvSpPr>
        <p:spPr>
          <a:prstGeom prst="rect">
            <a:avLst/>
          </a:prstGeom>
        </p:spPr>
        <p:txBody>
          <a:bodyPr/>
          <a:lstStyle/>
          <a:p>
            <a:endParaRPr/>
          </a:p>
        </p:txBody>
      </p:sp>
      <p:sp>
        <p:nvSpPr>
          <p:cNvPr id="857" name="Slide Subtitle"/>
          <p:cNvSpPr txBox="1">
            <a:spLocks noGrp="1"/>
          </p:cNvSpPr>
          <p:nvPr>
            <p:ph type="body" idx="21"/>
          </p:nvPr>
        </p:nvSpPr>
        <p:spPr>
          <a:prstGeom prst="rect">
            <a:avLst/>
          </a:prstGeom>
        </p:spPr>
        <p:txBody>
          <a:bodyPr/>
          <a:lstStyle/>
          <a:p>
            <a:endParaRPr/>
          </a:p>
        </p:txBody>
      </p:sp>
      <p:sp>
        <p:nvSpPr>
          <p:cNvPr id="858" name="In the example, delete p will only call the Base class destructor, which is undesirable because, the object of Derived class remains unrestricted as its destructor is never called which results in memory leak.…"/>
          <p:cNvSpPr txBox="1">
            <a:spLocks noGrp="1"/>
          </p:cNvSpPr>
          <p:nvPr>
            <p:ph type="body" idx="1"/>
          </p:nvPr>
        </p:nvSpPr>
        <p:spPr>
          <a:prstGeom prst="rect">
            <a:avLst/>
          </a:prstGeom>
        </p:spPr>
        <p:txBody>
          <a:bodyPr/>
          <a:lstStyle/>
          <a:p>
            <a:pPr marL="560831" indent="-560831" defTabSz="2243271">
              <a:spcBef>
                <a:spcPts val="4100"/>
              </a:spcBef>
              <a:defRPr sz="4416"/>
            </a:pPr>
            <a:r>
              <a:t>In the example, delete p will only call the Base class destructor, which is undesirable because, the object of Derived class remains unrestricted as its destructor is never called which results in memory leak.</a:t>
            </a:r>
          </a:p>
          <a:p>
            <a:pPr marL="560831" indent="-560831" defTabSz="2243271">
              <a:spcBef>
                <a:spcPts val="4100"/>
              </a:spcBef>
              <a:defRPr sz="4416"/>
            </a:pPr>
            <a:r>
              <a:t>A constructor cannot be virtual because the constructors are always called in an order of base constructor and derived constructor respectively.</a:t>
            </a:r>
          </a:p>
          <a:p>
            <a:pPr marL="560831" indent="-560831" defTabSz="2243271">
              <a:spcBef>
                <a:spcPts val="4100"/>
              </a:spcBef>
              <a:defRPr sz="4416"/>
            </a:pPr>
            <a:r>
              <a:t>So there is no necessity of making constructor as virtual.</a:t>
            </a:r>
          </a:p>
          <a:p>
            <a:pPr marL="560831" indent="-560831" defTabSz="2243271">
              <a:spcBef>
                <a:spcPts val="4100"/>
              </a:spcBef>
              <a:defRPr sz="4416"/>
            </a:pPr>
            <a:r>
              <a:t>The destructors can be declared as virtual because in polymorphism the correct execution of destructors is only done by using virtual for base class destructor.</a:t>
            </a:r>
          </a:p>
          <a:p>
            <a:pPr marL="560831" indent="-560831" defTabSz="2243271">
              <a:spcBef>
                <a:spcPts val="4100"/>
              </a:spcBef>
              <a:defRPr sz="4416"/>
            </a:pPr>
            <a:r>
              <a:t>Destructors of the base and derived class are called when a derived class object address pointed by a base class pointer object is deleted.</a:t>
            </a:r>
          </a:p>
        </p:txBody>
      </p:sp>
      <p:sp>
        <p:nvSpPr>
          <p:cNvPr id="859"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134</a:t>
            </a:fld>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135</a:t>
            </a:fld>
            <a:endParaRPr/>
          </a:p>
        </p:txBody>
      </p:sp>
      <p:sp>
        <p:nvSpPr>
          <p:cNvPr id="862" name="class base…"/>
          <p:cNvSpPr txBox="1"/>
          <p:nvPr/>
        </p:nvSpPr>
        <p:spPr>
          <a:xfrm>
            <a:off x="1153219" y="101599"/>
            <a:ext cx="10176497" cy="135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28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r>
              <a:rPr>
                <a:solidFill>
                  <a:srgbClr val="057CB0"/>
                </a:solidFill>
              </a:rPr>
              <a:t>base</a:t>
            </a: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"Base Class Constructor"</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r>
              <a:rPr b="1">
                <a:solidFill>
                  <a:srgbClr val="AD3DA4"/>
                </a:solidFill>
              </a:rPr>
              <a:t>virtual</a:t>
            </a:r>
            <a:r>
              <a:t> ~</a:t>
            </a:r>
            <a:r>
              <a:rPr>
                <a:solidFill>
                  <a:srgbClr val="057CB0"/>
                </a:solidFill>
              </a:rPr>
              <a:t>base</a:t>
            </a: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"Base Class Destructor"</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28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a:t>
            </a:r>
            <a:r>
              <a:rPr>
                <a:solidFill>
                  <a:srgbClr val="000000">
                    <a:alpha val="85000"/>
                  </a:srgbClr>
                </a:solidFill>
              </a:rPr>
              <a:t>: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2800">
                <a:solidFill>
                  <a:srgbClr val="057CB0"/>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"Derived Class Constructo"</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57CB0"/>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"Derived Class Destructor"</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28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800">
                <a:solidFill>
                  <a:srgbClr val="23575C"/>
                </a:solidFill>
                <a:latin typeface="Menlo Regular"/>
                <a:ea typeface="Menlo Regular"/>
                <a:cs typeface="Menlo Regular"/>
                <a:sym typeface="Menlo Regular"/>
              </a:defRPr>
            </a:pPr>
            <a:r>
              <a:rPr>
                <a:solidFill>
                  <a:srgbClr val="000000">
                    <a:alpha val="85000"/>
                  </a:srgbClr>
                </a:solidFill>
              </a:rPr>
              <a:t>    </a:t>
            </a:r>
            <a:r>
              <a:t>base</a:t>
            </a:r>
            <a:r>
              <a:rPr>
                <a:solidFill>
                  <a:srgbClr val="000000">
                    <a:alpha val="85000"/>
                  </a:srgbClr>
                </a:solidFill>
              </a:rPr>
              <a:t> *b = </a:t>
            </a:r>
            <a:r>
              <a:rPr b="1">
                <a:solidFill>
                  <a:srgbClr val="AD3DA4"/>
                </a:solidFill>
              </a:rPr>
              <a:t>new</a:t>
            </a:r>
            <a:r>
              <a:rPr>
                <a:solidFill>
                  <a:srgbClr val="000000">
                    <a:alpha val="85000"/>
                  </a:srgbClr>
                </a:solidFill>
              </a:rPr>
              <a:t> </a:t>
            </a:r>
            <a:r>
              <a:t>derived</a:t>
            </a:r>
            <a:r>
              <a:rPr>
                <a:solidFill>
                  <a:srgbClr val="000000">
                    <a:alpha val="85000"/>
                  </a:srgbClr>
                </a:solidFill>
              </a:rPr>
              <a:t>;</a:t>
            </a:r>
          </a:p>
          <a:p>
            <a:pPr algn="l" defTabSz="439419">
              <a:tabLst>
                <a:tab pos="431800" algn="l"/>
              </a:tabLst>
              <a:defRPr sz="2800" b="1">
                <a:solidFill>
                  <a:srgbClr val="AD3DA4"/>
                </a:solidFill>
                <a:latin typeface="Menlo Regular"/>
                <a:ea typeface="Menlo Regular"/>
                <a:cs typeface="Menlo Regular"/>
                <a:sym typeface="Menlo Regular"/>
              </a:defRPr>
            </a:pPr>
            <a:r>
              <a:rPr b="0">
                <a:solidFill>
                  <a:srgbClr val="000000">
                    <a:alpha val="85000"/>
                  </a:srgbClr>
                </a:solidFill>
              </a:rPr>
              <a:t>    </a:t>
            </a:r>
            <a:r>
              <a:t>delete</a:t>
            </a:r>
            <a:r>
              <a:rPr b="0">
                <a:solidFill>
                  <a:srgbClr val="000000">
                    <a:alpha val="85000"/>
                  </a:srgbClr>
                </a:solidFill>
              </a:rPr>
              <a:t> b;</a:t>
            </a:r>
          </a:p>
          <a:p>
            <a:pPr algn="l" defTabSz="439419">
              <a:tabLst>
                <a:tab pos="431800" algn="l"/>
              </a:tabLst>
              <a:defRPr sz="28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2800">
                <a:solidFill>
                  <a:srgbClr val="000000">
                    <a:alpha val="85000"/>
                  </a:srgbClr>
                </a:solidFill>
                <a:latin typeface="Menlo Regular"/>
                <a:ea typeface="Menlo Regular"/>
                <a:cs typeface="Menlo Regular"/>
                <a:sym typeface="Menlo Regular"/>
              </a:defRPr>
            </a:pPr>
            <a:r>
              <a:t>}</a:t>
            </a:r>
          </a:p>
        </p:txBody>
      </p:sp>
      <p:sp>
        <p:nvSpPr>
          <p:cNvPr id="863" name="Output:…"/>
          <p:cNvSpPr txBox="1"/>
          <p:nvPr/>
        </p:nvSpPr>
        <p:spPr>
          <a:xfrm>
            <a:off x="16058484" y="5574817"/>
            <a:ext cx="6629142" cy="2566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300"/>
            </a:pPr>
            <a:r>
              <a:t>Output:</a:t>
            </a:r>
          </a:p>
          <a:p>
            <a:pPr algn="l">
              <a:defRPr sz="3300"/>
            </a:pPr>
            <a:r>
              <a:t>Base Class Constructor</a:t>
            </a:r>
          </a:p>
          <a:p>
            <a:pPr algn="l">
              <a:defRPr sz="3300"/>
            </a:pPr>
            <a:r>
              <a:t>Derived Class Constructor</a:t>
            </a:r>
          </a:p>
          <a:p>
            <a:pPr algn="l">
              <a:defRPr sz="3300"/>
            </a:pPr>
            <a:r>
              <a:t>Derived Class Destructor</a:t>
            </a:r>
          </a:p>
          <a:p>
            <a:pPr algn="l">
              <a:defRPr sz="3300"/>
            </a:pPr>
            <a:r>
              <a:t>Base Class Destructor</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Slide Title"/>
          <p:cNvSpPr txBox="1">
            <a:spLocks noGrp="1"/>
          </p:cNvSpPr>
          <p:nvPr>
            <p:ph type="title"/>
          </p:nvPr>
        </p:nvSpPr>
        <p:spPr>
          <a:prstGeom prst="rect">
            <a:avLst/>
          </a:prstGeom>
        </p:spPr>
        <p:txBody>
          <a:bodyPr/>
          <a:lstStyle/>
          <a:p>
            <a:endParaRPr/>
          </a:p>
        </p:txBody>
      </p:sp>
      <p:sp>
        <p:nvSpPr>
          <p:cNvPr id="866" name="Slide Subtitle"/>
          <p:cNvSpPr txBox="1">
            <a:spLocks noGrp="1"/>
          </p:cNvSpPr>
          <p:nvPr>
            <p:ph type="body" idx="21"/>
          </p:nvPr>
        </p:nvSpPr>
        <p:spPr>
          <a:prstGeom prst="rect">
            <a:avLst/>
          </a:prstGeom>
        </p:spPr>
        <p:txBody>
          <a:bodyPr/>
          <a:lstStyle/>
          <a:p>
            <a:endParaRPr/>
          </a:p>
        </p:txBody>
      </p:sp>
      <p:sp>
        <p:nvSpPr>
          <p:cNvPr id="867" name="In the example, *b is a pointer object of the base class.…"/>
          <p:cNvSpPr txBox="1">
            <a:spLocks noGrp="1"/>
          </p:cNvSpPr>
          <p:nvPr>
            <p:ph type="body" idx="1"/>
          </p:nvPr>
        </p:nvSpPr>
        <p:spPr>
          <a:prstGeom prst="rect">
            <a:avLst/>
          </a:prstGeom>
        </p:spPr>
        <p:txBody>
          <a:bodyPr/>
          <a:lstStyle/>
          <a:p>
            <a:r>
              <a:t>In the example, *b is a pointer object of the base class.</a:t>
            </a:r>
          </a:p>
          <a:p>
            <a:r>
              <a:t>The new operator allocates dynamic memory to the class derived and then the anonymous object address is assigned to the base class pointer b.</a:t>
            </a:r>
          </a:p>
          <a:p>
            <a:r>
              <a:t>When the memory is allocated to the object of class derived, it calls the constructors of base and derived respectively.</a:t>
            </a:r>
          </a:p>
          <a:p>
            <a:r>
              <a:t>While deleting the memory it calls destructors, they are called in the order of derived class destructor and base class destructor only by placing virtual at the base class destructor.</a:t>
            </a:r>
          </a:p>
        </p:txBody>
      </p:sp>
      <p:sp>
        <p:nvSpPr>
          <p:cNvPr id="868"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136</a:t>
            </a:fld>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Early binding refers to events that occur at compile time. In essence, early binding occurs when all information needed to call a function is known at compile time.…"/>
          <p:cNvSpPr txBox="1">
            <a:spLocks noGrp="1"/>
          </p:cNvSpPr>
          <p:nvPr>
            <p:ph type="body" idx="1"/>
          </p:nvPr>
        </p:nvSpPr>
        <p:spPr>
          <a:xfrm>
            <a:off x="1206500" y="2662655"/>
            <a:ext cx="21971000" cy="9841861"/>
          </a:xfrm>
          <a:prstGeom prst="rect">
            <a:avLst/>
          </a:prstGeom>
        </p:spPr>
        <p:txBody>
          <a:bodyPr/>
          <a:lstStyle/>
          <a:p>
            <a:pPr marL="445008" indent="-445008" defTabSz="1779987">
              <a:spcBef>
                <a:spcPts val="3200"/>
              </a:spcBef>
              <a:defRPr sz="3504"/>
            </a:pPr>
            <a:r>
              <a:t>Early binding refers to events that occur at compile time. In essence, early binding occurs when all information needed to call a function is known at compile time. </a:t>
            </a:r>
          </a:p>
          <a:p>
            <a:pPr marL="445008" indent="-445008" defTabSz="1779987">
              <a:spcBef>
                <a:spcPts val="3200"/>
              </a:spcBef>
              <a:defRPr sz="3504"/>
            </a:pPr>
            <a:r>
              <a:t>early binding means that an object and a function call are bound during compilation. </a:t>
            </a:r>
          </a:p>
          <a:p>
            <a:pPr marL="445008" indent="-445008" defTabSz="1779987">
              <a:spcBef>
                <a:spcPts val="3200"/>
              </a:spcBef>
              <a:defRPr sz="3504"/>
            </a:pPr>
            <a:r>
              <a:t>Examples of early binding include normal function calls (including standard library functions), overloaded function calls, and overloaded operators. </a:t>
            </a:r>
          </a:p>
          <a:p>
            <a:pPr marL="445008" indent="-445008" defTabSz="1779987">
              <a:spcBef>
                <a:spcPts val="3200"/>
              </a:spcBef>
              <a:defRPr sz="3504"/>
            </a:pPr>
            <a:r>
              <a:t>The main advantage to early binding is efficiency. Because all information necessary to call a function is determined at compile time, these types of function calls are very fast.</a:t>
            </a:r>
          </a:p>
          <a:p>
            <a:pPr marL="445008" indent="-445008" defTabSz="1779987">
              <a:spcBef>
                <a:spcPts val="3200"/>
              </a:spcBef>
              <a:defRPr sz="3504"/>
            </a:pPr>
            <a:r>
              <a:t>The opposite of early binding is late binding. As it relates to C++, late binding refers to function calls that are not resolved until run time. </a:t>
            </a:r>
          </a:p>
          <a:p>
            <a:pPr marL="445008" indent="-445008" defTabSz="1779987">
              <a:spcBef>
                <a:spcPts val="3200"/>
              </a:spcBef>
              <a:defRPr sz="3504"/>
            </a:pPr>
            <a:r>
              <a:t>Virtual functions are used to achieve late binding. As you know, when access is via a base pointer or reference, the virtual function actually called is determined by the type of object pointed to by the pointer. </a:t>
            </a:r>
          </a:p>
          <a:p>
            <a:pPr marL="445008" indent="-445008" defTabSz="1779987">
              <a:spcBef>
                <a:spcPts val="3200"/>
              </a:spcBef>
              <a:defRPr sz="3504"/>
            </a:pPr>
            <a:r>
              <a:t>In most cases, this cannot be determined at compile time, the object and the function are not linked until run time. </a:t>
            </a:r>
          </a:p>
          <a:p>
            <a:pPr marL="445008" indent="-445008" defTabSz="1779987">
              <a:spcBef>
                <a:spcPts val="3200"/>
              </a:spcBef>
              <a:defRPr sz="3504"/>
            </a:pPr>
            <a:r>
              <a:t>The main advantage to late binding is flexibility. </a:t>
            </a:r>
          </a:p>
          <a:p>
            <a:pPr marL="445008" indent="-445008" defTabSz="1779987">
              <a:spcBef>
                <a:spcPts val="3200"/>
              </a:spcBef>
              <a:defRPr sz="3504"/>
            </a:pPr>
            <a:r>
              <a:t>Unlike early binding, late binding allows you to create programs that can respond to events occurring while the program executes without having to create a large amount of "contingency code." </a:t>
            </a:r>
          </a:p>
          <a:p>
            <a:pPr marL="445008" indent="-445008" defTabSz="1779987">
              <a:spcBef>
                <a:spcPts val="3200"/>
              </a:spcBef>
              <a:defRPr sz="3504"/>
            </a:pPr>
            <a:r>
              <a:t>Keep in mind that because a function call is not resolved until run time, late binding can make for somewhat slower execution times.</a:t>
            </a:r>
          </a:p>
        </p:txBody>
      </p:sp>
      <p:sp>
        <p:nvSpPr>
          <p:cNvPr id="871"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137</a:t>
            </a:fld>
            <a:endParaRPr/>
          </a:p>
        </p:txBody>
      </p:sp>
      <p:sp>
        <p:nvSpPr>
          <p:cNvPr id="872" name="Early Binding vs. Late Binding"/>
          <p:cNvSpPr txBox="1"/>
          <p:nvPr/>
        </p:nvSpPr>
        <p:spPr>
          <a:xfrm>
            <a:off x="5470106" y="778071"/>
            <a:ext cx="13443788" cy="130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7900">
                <a:solidFill>
                  <a:srgbClr val="2F2A2B"/>
                </a:solidFill>
                <a:latin typeface="Helvetica"/>
                <a:ea typeface="Helvetica"/>
                <a:cs typeface="Helvetica"/>
                <a:sym typeface="Helvetica"/>
              </a:defRPr>
            </a:lvl1pPr>
          </a:lstStyle>
          <a:p>
            <a:r>
              <a:t>Early Binding vs. Late Binding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lide Title"/>
          <p:cNvSpPr txBox="1">
            <a:spLocks noGrp="1"/>
          </p:cNvSpPr>
          <p:nvPr>
            <p:ph type="title"/>
          </p:nvPr>
        </p:nvSpPr>
        <p:spPr>
          <a:prstGeom prst="rect">
            <a:avLst/>
          </a:prstGeom>
        </p:spPr>
        <p:txBody>
          <a:bodyPr/>
          <a:lstStyle/>
          <a:p>
            <a:endParaRPr/>
          </a:p>
        </p:txBody>
      </p:sp>
      <p:sp>
        <p:nvSpPr>
          <p:cNvPr id="230" name="Slide Subtitle"/>
          <p:cNvSpPr txBox="1">
            <a:spLocks noGrp="1"/>
          </p:cNvSpPr>
          <p:nvPr>
            <p:ph type="body" idx="21"/>
          </p:nvPr>
        </p:nvSpPr>
        <p:spPr>
          <a:prstGeom prst="rect">
            <a:avLst/>
          </a:prstGeom>
        </p:spPr>
        <p:txBody>
          <a:bodyPr/>
          <a:lstStyle/>
          <a:p>
            <a:endParaRPr/>
          </a:p>
        </p:txBody>
      </p:sp>
      <p:sp>
        <p:nvSpPr>
          <p:cNvPr id="231" name="The return type of overloaded operators is also defined the same as it is for overloaded functions.…"/>
          <p:cNvSpPr txBox="1">
            <a:spLocks noGrp="1"/>
          </p:cNvSpPr>
          <p:nvPr>
            <p:ph type="body" idx="1"/>
          </p:nvPr>
        </p:nvSpPr>
        <p:spPr>
          <a:prstGeom prst="rect">
            <a:avLst/>
          </a:prstGeom>
        </p:spPr>
        <p:txBody>
          <a:bodyPr/>
          <a:lstStyle/>
          <a:p>
            <a:pPr marL="560831" indent="-560831" defTabSz="2243271">
              <a:spcBef>
                <a:spcPts val="4100"/>
              </a:spcBef>
              <a:defRPr sz="4416"/>
            </a:pPr>
            <a:r>
              <a:t>The return type of overloaded operators is also defined the same as it is for overloaded functions. </a:t>
            </a:r>
          </a:p>
          <a:p>
            <a:pPr marL="560831" indent="-560831" defTabSz="2243271">
              <a:spcBef>
                <a:spcPts val="4100"/>
              </a:spcBef>
              <a:defRPr sz="4416"/>
            </a:pPr>
            <a:r>
              <a:t>The value returned from an overloaded operator is the residual value of the expression containing that operator and its operands. </a:t>
            </a:r>
          </a:p>
          <a:p>
            <a:pPr marL="560831" indent="-560831" defTabSz="2243271">
              <a:spcBef>
                <a:spcPts val="4100"/>
              </a:spcBef>
              <a:defRPr sz="4416"/>
            </a:pPr>
            <a:r>
              <a:t>It is extremely important that we pay close attention to the type and value returned. </a:t>
            </a:r>
          </a:p>
          <a:p>
            <a:pPr marL="560831" indent="-560831" defTabSz="2243271">
              <a:spcBef>
                <a:spcPts val="4100"/>
              </a:spcBef>
              <a:defRPr sz="4416"/>
            </a:pPr>
            <a:r>
              <a:t>It is the returned value that allows an operator to be used within a larger expression. </a:t>
            </a:r>
          </a:p>
          <a:p>
            <a:pPr marL="560831" indent="-560831" defTabSz="2243271">
              <a:spcBef>
                <a:spcPts val="4100"/>
              </a:spcBef>
              <a:defRPr sz="4416"/>
            </a:pPr>
            <a:r>
              <a:t>It allows the result of some operation to become the operand for another operator. </a:t>
            </a:r>
          </a:p>
          <a:p>
            <a:pPr marL="560831" indent="-560831" defTabSz="2243271">
              <a:spcBef>
                <a:spcPts val="4100"/>
              </a:spcBef>
              <a:defRPr sz="4416"/>
            </a:pPr>
            <a:r>
              <a:t>A return type of void would render an operator useless when used within an expression. (It is better we never have an operator return void!)</a:t>
            </a:r>
          </a:p>
        </p:txBody>
      </p:sp>
      <p:sp>
        <p:nvSpPr>
          <p:cNvPr id="2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Title"/>
          <p:cNvSpPr txBox="1">
            <a:spLocks noGrp="1"/>
          </p:cNvSpPr>
          <p:nvPr>
            <p:ph type="title"/>
          </p:nvPr>
        </p:nvSpPr>
        <p:spPr>
          <a:prstGeom prst="rect">
            <a:avLst/>
          </a:prstGeom>
        </p:spPr>
        <p:txBody>
          <a:bodyPr/>
          <a:lstStyle/>
          <a:p>
            <a:endParaRPr/>
          </a:p>
        </p:txBody>
      </p:sp>
      <p:sp>
        <p:nvSpPr>
          <p:cNvPr id="235" name="Slide Subtitle"/>
          <p:cNvSpPr txBox="1">
            <a:spLocks noGrp="1"/>
          </p:cNvSpPr>
          <p:nvPr>
            <p:ph type="body" idx="21"/>
          </p:nvPr>
        </p:nvSpPr>
        <p:spPr>
          <a:prstGeom prst="rect">
            <a:avLst/>
          </a:prstGeom>
        </p:spPr>
        <p:txBody>
          <a:bodyPr/>
          <a:lstStyle/>
          <a:p>
            <a:endParaRPr/>
          </a:p>
        </p:txBody>
      </p:sp>
      <p:sp>
        <p:nvSpPr>
          <p:cNvPr id="236" name="Binary operators have either a single argument if they are overloaded as members (the first operand corresponds to the implicit this pointer and is therefore an object of the class in which it is defined)…"/>
          <p:cNvSpPr txBox="1">
            <a:spLocks noGrp="1"/>
          </p:cNvSpPr>
          <p:nvPr>
            <p:ph type="body" idx="1"/>
          </p:nvPr>
        </p:nvSpPr>
        <p:spPr>
          <a:prstGeom prst="rect">
            <a:avLst/>
          </a:prstGeom>
        </p:spPr>
        <p:txBody>
          <a:bodyPr/>
          <a:lstStyle/>
          <a:p>
            <a:r>
              <a:t>Binary operators have either a single argument if they are overloaded as members (the first operand corresponds to the implicit this pointer and is therefore an object of the class in which it is defined)</a:t>
            </a:r>
          </a:p>
          <a:p>
            <a:r>
              <a:t>Or, binary operators have two operands if they are overloaded as non-members</a:t>
            </a:r>
          </a:p>
          <a:p>
            <a:pPr lvl="1"/>
            <a:r>
              <a:t>(where there is no implicit first operand)</a:t>
            </a:r>
          </a:p>
          <a:p>
            <a:r>
              <a:t>In this latter case, it is typical to declare the operators as friends of the class(es) they apply to -- so that they can have access privileges to the private/protected data without going through the public client interface.</a:t>
            </a:r>
          </a:p>
        </p:txBody>
      </p:sp>
      <p:sp>
        <p:nvSpPr>
          <p:cNvPr id="23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As Non - Members"/>
          <p:cNvSpPr txBox="1">
            <a:spLocks noGrp="1"/>
          </p:cNvSpPr>
          <p:nvPr>
            <p:ph type="title"/>
          </p:nvPr>
        </p:nvSpPr>
        <p:spPr>
          <a:prstGeom prst="rect">
            <a:avLst/>
          </a:prstGeom>
        </p:spPr>
        <p:txBody>
          <a:bodyPr/>
          <a:lstStyle/>
          <a:p>
            <a:r>
              <a:t>As Non - Members</a:t>
            </a:r>
          </a:p>
        </p:txBody>
      </p:sp>
      <p:sp>
        <p:nvSpPr>
          <p:cNvPr id="240" name="Slide Subtitle"/>
          <p:cNvSpPr txBox="1">
            <a:spLocks noGrp="1"/>
          </p:cNvSpPr>
          <p:nvPr>
            <p:ph type="body" idx="21"/>
          </p:nvPr>
        </p:nvSpPr>
        <p:spPr>
          <a:prstGeom prst="rect">
            <a:avLst/>
          </a:prstGeom>
        </p:spPr>
        <p:txBody>
          <a:bodyPr/>
          <a:lstStyle/>
          <a:p>
            <a:endParaRPr/>
          </a:p>
        </p:txBody>
      </p:sp>
      <p:sp>
        <p:nvSpPr>
          <p:cNvPr id="241" name="Overloading operators as non-member functions is like defining regular C++ functions.…"/>
          <p:cNvSpPr txBox="1">
            <a:spLocks noGrp="1"/>
          </p:cNvSpPr>
          <p:nvPr>
            <p:ph type="body" idx="1"/>
          </p:nvPr>
        </p:nvSpPr>
        <p:spPr>
          <a:prstGeom prst="rect">
            <a:avLst/>
          </a:prstGeom>
        </p:spPr>
        <p:txBody>
          <a:bodyPr/>
          <a:lstStyle/>
          <a:p>
            <a:r>
              <a:t>Overloading operators as non-member functions is like defining regular C++ functions. </a:t>
            </a:r>
          </a:p>
          <a:p>
            <a:r>
              <a:t>Since they are not part of a class' definition, they can only access the public members. Because of this, non-member overloaded operators are often declared to be friends of the class. </a:t>
            </a:r>
          </a:p>
          <a:p>
            <a:r>
              <a:t>When we overload operators as non-member functions, all operands must be explicitly specified as formal arguments. </a:t>
            </a:r>
          </a:p>
          <a:p>
            <a:r>
              <a:t>For binary operators, either the first or the second must be an object of a class; the other operand can be any type.</a:t>
            </a:r>
          </a:p>
        </p:txBody>
      </p:sp>
      <p:sp>
        <p:nvSpPr>
          <p:cNvPr id="24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lide Title"/>
          <p:cNvSpPr txBox="1">
            <a:spLocks noGrp="1"/>
          </p:cNvSpPr>
          <p:nvPr>
            <p:ph type="title"/>
          </p:nvPr>
        </p:nvSpPr>
        <p:spPr>
          <a:prstGeom prst="rect">
            <a:avLst/>
          </a:prstGeom>
        </p:spPr>
        <p:txBody>
          <a:bodyPr/>
          <a:lstStyle/>
          <a:p>
            <a:endParaRPr/>
          </a:p>
        </p:txBody>
      </p:sp>
      <p:sp>
        <p:nvSpPr>
          <p:cNvPr id="245" name="All arithmetic, bitwise, relational, equality, logical, and compound assignment operators can be overloaded.…"/>
          <p:cNvSpPr txBox="1">
            <a:spLocks noGrp="1"/>
          </p:cNvSpPr>
          <p:nvPr>
            <p:ph type="body" idx="1"/>
          </p:nvPr>
        </p:nvSpPr>
        <p:spPr>
          <a:xfrm>
            <a:off x="1206500" y="2703923"/>
            <a:ext cx="21971000" cy="9800593"/>
          </a:xfrm>
          <a:prstGeom prst="rect">
            <a:avLst/>
          </a:prstGeom>
        </p:spPr>
        <p:txBody>
          <a:bodyPr/>
          <a:lstStyle/>
          <a:p>
            <a:pPr marL="469391" indent="-469391" defTabSz="1877520">
              <a:spcBef>
                <a:spcPts val="3400"/>
              </a:spcBef>
              <a:defRPr sz="3696"/>
            </a:pPr>
            <a:r>
              <a:t>All arithmetic, bitwise, relational, equality, logical, and compound assignment operators can be overloaded.</a:t>
            </a:r>
          </a:p>
          <a:p>
            <a:pPr marL="469391" indent="-469391" defTabSz="1877520">
              <a:spcBef>
                <a:spcPts val="3400"/>
              </a:spcBef>
              <a:defRPr sz="3696"/>
            </a:pPr>
            <a:r>
              <a:t>In addition, the address-of, dereference, increment, decrement, and comma operators can be overloaded.</a:t>
            </a:r>
          </a:p>
          <a:p>
            <a:pPr marL="469391" indent="-469391" defTabSz="1877520">
              <a:spcBef>
                <a:spcPts val="3400"/>
              </a:spcBef>
              <a:defRPr sz="3696"/>
            </a:pPr>
            <a:r>
              <a:t>Operators that cannot be overloaded include</a:t>
            </a:r>
          </a:p>
          <a:p>
            <a:pPr marL="938783" lvl="1" indent="-469391" defTabSz="1877520">
              <a:spcBef>
                <a:spcPts val="3400"/>
              </a:spcBef>
              <a:defRPr sz="3696"/>
            </a:pPr>
            <a:r>
              <a:t>:: scope resolution operator</a:t>
            </a:r>
          </a:p>
          <a:p>
            <a:pPr marL="938783" lvl="1" indent="-469391" defTabSz="1877520">
              <a:spcBef>
                <a:spcPts val="3400"/>
              </a:spcBef>
              <a:defRPr sz="3696"/>
            </a:pPr>
            <a:r>
              <a:t>. direct member access operator.</a:t>
            </a:r>
          </a:p>
          <a:p>
            <a:pPr marL="938783" lvl="1" indent="-469391" defTabSz="1877520">
              <a:spcBef>
                <a:spcPts val="3400"/>
              </a:spcBef>
              <a:defRPr sz="3696"/>
            </a:pPr>
            <a:r>
              <a:t>* direct pointer to member access operator</a:t>
            </a:r>
          </a:p>
          <a:p>
            <a:pPr marL="938783" lvl="1" indent="-469391" defTabSz="1877520">
              <a:spcBef>
                <a:spcPts val="3400"/>
              </a:spcBef>
              <a:defRPr sz="3696"/>
            </a:pPr>
            <a:r>
              <a:t>?: conditional operator</a:t>
            </a:r>
          </a:p>
          <a:p>
            <a:pPr marL="938783" lvl="1" indent="-469391" defTabSz="1877520">
              <a:spcBef>
                <a:spcPts val="3400"/>
              </a:spcBef>
              <a:defRPr sz="3696"/>
            </a:pPr>
            <a:r>
              <a:t>sizeof size of object operator</a:t>
            </a:r>
          </a:p>
          <a:p>
            <a:pPr marL="469391" indent="-469391" defTabSz="1877520">
              <a:spcBef>
                <a:spcPts val="3400"/>
              </a:spcBef>
              <a:defRPr sz="3696"/>
            </a:pPr>
            <a:r>
              <a:t>Operators that must be overloaded as members:= assignment operator[] subscript operator() function call operator-&gt; indirect member access operator-&gt;* indirect pointer to member access operator</a:t>
            </a:r>
          </a:p>
        </p:txBody>
      </p:sp>
      <p:sp>
        <p:nvSpPr>
          <p:cNvPr id="2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lide Title"/>
          <p:cNvSpPr txBox="1">
            <a:spLocks noGrp="1"/>
          </p:cNvSpPr>
          <p:nvPr>
            <p:ph type="title"/>
          </p:nvPr>
        </p:nvSpPr>
        <p:spPr>
          <a:prstGeom prst="rect">
            <a:avLst/>
          </a:prstGeom>
        </p:spPr>
        <p:txBody>
          <a:bodyPr/>
          <a:lstStyle/>
          <a:p>
            <a:endParaRPr/>
          </a:p>
        </p:txBody>
      </p:sp>
      <p:sp>
        <p:nvSpPr>
          <p:cNvPr id="249" name="Slide Subtitle"/>
          <p:cNvSpPr txBox="1">
            <a:spLocks noGrp="1"/>
          </p:cNvSpPr>
          <p:nvPr>
            <p:ph type="body" idx="21"/>
          </p:nvPr>
        </p:nvSpPr>
        <p:spPr>
          <a:prstGeom prst="rect">
            <a:avLst/>
          </a:prstGeom>
        </p:spPr>
        <p:txBody>
          <a:bodyPr/>
          <a:lstStyle/>
          <a:p>
            <a:endParaRPr/>
          </a:p>
        </p:txBody>
      </p:sp>
      <p:sp>
        <p:nvSpPr>
          <p:cNvPr id="250" name="Operators that must be overloaded as members:…"/>
          <p:cNvSpPr txBox="1">
            <a:spLocks noGrp="1"/>
          </p:cNvSpPr>
          <p:nvPr>
            <p:ph type="body" idx="1"/>
          </p:nvPr>
        </p:nvSpPr>
        <p:spPr>
          <a:prstGeom prst="rect">
            <a:avLst/>
          </a:prstGeom>
        </p:spPr>
        <p:txBody>
          <a:bodyPr/>
          <a:lstStyle/>
          <a:p>
            <a:r>
              <a:t>Operators that must be overloaded as members:</a:t>
            </a:r>
          </a:p>
          <a:p>
            <a:pPr lvl="1"/>
            <a:r>
              <a:t>= assignment operator</a:t>
            </a:r>
          </a:p>
          <a:p>
            <a:pPr lvl="1"/>
            <a:r>
              <a:t>[] subscript operator</a:t>
            </a:r>
          </a:p>
          <a:p>
            <a:pPr lvl="1"/>
            <a:r>
              <a:t>() function call operator</a:t>
            </a:r>
          </a:p>
          <a:p>
            <a:pPr lvl="1"/>
            <a:r>
              <a:t>-&gt; indirect member access operator</a:t>
            </a:r>
          </a:p>
          <a:p>
            <a:pPr lvl="1"/>
            <a:r>
              <a:t>-&gt;* indirect pointer to member access operator</a:t>
            </a:r>
          </a:p>
        </p:txBody>
      </p:sp>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uidelines"/>
          <p:cNvSpPr txBox="1">
            <a:spLocks noGrp="1"/>
          </p:cNvSpPr>
          <p:nvPr>
            <p:ph type="title"/>
          </p:nvPr>
        </p:nvSpPr>
        <p:spPr>
          <a:prstGeom prst="rect">
            <a:avLst/>
          </a:prstGeom>
        </p:spPr>
        <p:txBody>
          <a:bodyPr/>
          <a:lstStyle/>
          <a:p>
            <a:r>
              <a:t>Guidelines</a:t>
            </a:r>
          </a:p>
        </p:txBody>
      </p:sp>
      <p:sp>
        <p:nvSpPr>
          <p:cNvPr id="254" name="Slide Subtitle"/>
          <p:cNvSpPr txBox="1">
            <a:spLocks noGrp="1"/>
          </p:cNvSpPr>
          <p:nvPr>
            <p:ph type="body" idx="21"/>
          </p:nvPr>
        </p:nvSpPr>
        <p:spPr>
          <a:prstGeom prst="rect">
            <a:avLst/>
          </a:prstGeom>
        </p:spPr>
        <p:txBody>
          <a:bodyPr/>
          <a:lstStyle/>
          <a:p>
            <a:endParaRPr/>
          </a:p>
        </p:txBody>
      </p:sp>
      <p:sp>
        <p:nvSpPr>
          <p:cNvPr id="255" name="Determine if any of the class operations should be implemented as overloaded operators: does an operator exists that performs behaviour similar in nature to our operations? If so, consider overloading those operators. If not, use member functions.…"/>
          <p:cNvSpPr txBox="1">
            <a:spLocks noGrp="1"/>
          </p:cNvSpPr>
          <p:nvPr>
            <p:ph type="body" idx="1"/>
          </p:nvPr>
        </p:nvSpPr>
        <p:spPr>
          <a:prstGeom prst="rect">
            <a:avLst/>
          </a:prstGeom>
        </p:spPr>
        <p:txBody>
          <a:bodyPr/>
          <a:lstStyle/>
          <a:p>
            <a:r>
              <a:t>Determine if any of the class operations should be implemented as overloaded operators: does an operator exists that performs behaviour similar in nature to our operations? If so, consider overloading those operators. If not, use member functions.</a:t>
            </a:r>
          </a:p>
          <a:p>
            <a:r>
              <a:t>Consider what data types are allowed as operands, what conversions can be applied to the operands, whether or not the operands are modified by the operation that takes place, what data type is returned as the residual value, and whether the residual value is an rvalue (an object returned by value), a non-modifiable lvalue (a const reference to an object), or a modifiable lvalue (a reference to an object)</a:t>
            </a:r>
          </a:p>
        </p:txBody>
      </p:sp>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yllabus"/>
          <p:cNvSpPr txBox="1">
            <a:spLocks noGrp="1"/>
          </p:cNvSpPr>
          <p:nvPr>
            <p:ph type="title"/>
          </p:nvPr>
        </p:nvSpPr>
        <p:spPr>
          <a:prstGeom prst="rect">
            <a:avLst/>
          </a:prstGeom>
        </p:spPr>
        <p:txBody>
          <a:bodyPr/>
          <a:lstStyle/>
          <a:p>
            <a:r>
              <a:t>Syllabus</a:t>
            </a:r>
          </a:p>
        </p:txBody>
      </p:sp>
      <p:sp>
        <p:nvSpPr>
          <p:cNvPr id="157" name="Operator Overloading"/>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Operator Overloading</a:t>
            </a:r>
          </a:p>
        </p:txBody>
      </p:sp>
      <p:sp>
        <p:nvSpPr>
          <p:cNvPr id="158" name="Introduction.…"/>
          <p:cNvSpPr txBox="1">
            <a:spLocks noGrp="1"/>
          </p:cNvSpPr>
          <p:nvPr>
            <p:ph type="body" idx="1"/>
          </p:nvPr>
        </p:nvSpPr>
        <p:spPr>
          <a:prstGeom prst="rect">
            <a:avLst/>
          </a:prstGeom>
        </p:spPr>
        <p:txBody>
          <a:bodyPr/>
          <a:lstStyle/>
          <a:p>
            <a:r>
              <a:t>Introduction.</a:t>
            </a:r>
          </a:p>
          <a:p>
            <a:r>
              <a:t>Overloading Unary Operator.</a:t>
            </a:r>
          </a:p>
          <a:p>
            <a:r>
              <a:t>Operator Return Type.</a:t>
            </a:r>
          </a:p>
          <a:p>
            <a:r>
              <a:t>Overloading Binary Operator.</a:t>
            </a:r>
          </a:p>
          <a:p>
            <a:r>
              <a:t>Overloading using Friend Function.</a:t>
            </a:r>
          </a:p>
          <a:p>
            <a:r>
              <a:t>Overloading Assignment operator (=).</a:t>
            </a:r>
          </a:p>
          <a:p>
            <a:r>
              <a:t>Rules for Overloading Operators.</a:t>
            </a:r>
          </a:p>
        </p:txBody>
      </p:sp>
      <p:sp>
        <p:nvSpPr>
          <p:cNvPr id="159"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Guidelines"/>
          <p:cNvSpPr txBox="1">
            <a:spLocks noGrp="1"/>
          </p:cNvSpPr>
          <p:nvPr>
            <p:ph type="title"/>
          </p:nvPr>
        </p:nvSpPr>
        <p:spPr>
          <a:prstGeom prst="rect">
            <a:avLst/>
          </a:prstGeom>
        </p:spPr>
        <p:txBody>
          <a:bodyPr/>
          <a:lstStyle/>
          <a:p>
            <a:r>
              <a:t>Guidelines</a:t>
            </a:r>
          </a:p>
        </p:txBody>
      </p:sp>
      <p:sp>
        <p:nvSpPr>
          <p:cNvPr id="259" name="If the first operand is not an object of the class in all usages: (e.g., + )…"/>
          <p:cNvSpPr txBox="1">
            <a:spLocks noGrp="1"/>
          </p:cNvSpPr>
          <p:nvPr>
            <p:ph type="body" idx="1"/>
          </p:nvPr>
        </p:nvSpPr>
        <p:spPr>
          <a:xfrm>
            <a:off x="1206500" y="3089146"/>
            <a:ext cx="21971000" cy="9415370"/>
          </a:xfrm>
          <a:prstGeom prst="rect">
            <a:avLst/>
          </a:prstGeom>
        </p:spPr>
        <p:txBody>
          <a:bodyPr/>
          <a:lstStyle/>
          <a:p>
            <a:pPr marL="536447" indent="-536447" defTabSz="2145738">
              <a:spcBef>
                <a:spcPts val="3900"/>
              </a:spcBef>
              <a:defRPr sz="4224"/>
            </a:pPr>
            <a:r>
              <a:t>If the first operand is not an object of the class in all usages: (e.g., + )</a:t>
            </a:r>
          </a:p>
          <a:p>
            <a:pPr marL="1072895" lvl="1" indent="-536447" defTabSz="2145738">
              <a:spcBef>
                <a:spcPts val="3900"/>
              </a:spcBef>
              <a:defRPr sz="4224"/>
            </a:pPr>
            <a:r>
              <a:t>overload it as a friend non-member</a:t>
            </a:r>
          </a:p>
          <a:p>
            <a:pPr marL="536447" indent="-536447" defTabSz="2145738">
              <a:spcBef>
                <a:spcPts val="3900"/>
              </a:spcBef>
              <a:defRPr sz="4224"/>
            </a:pPr>
            <a:r>
              <a:t>As a non-member, if the operands are not modified by the operator (and are objects of a class)</a:t>
            </a:r>
          </a:p>
          <a:p>
            <a:pPr marL="1072895" lvl="1" indent="-536447" defTabSz="2145738">
              <a:spcBef>
                <a:spcPts val="3900"/>
              </a:spcBef>
              <a:defRPr sz="4224"/>
            </a:pPr>
            <a:r>
              <a:t>the arguments should be const references</a:t>
            </a:r>
          </a:p>
          <a:p>
            <a:pPr marL="536447" indent="-536447" defTabSz="2145738">
              <a:spcBef>
                <a:spcPts val="3900"/>
              </a:spcBef>
              <a:defRPr sz="4224"/>
            </a:pPr>
            <a:r>
              <a:t>If the first operand is always an object of the class: (+=)</a:t>
            </a:r>
          </a:p>
          <a:p>
            <a:pPr marL="1072895" lvl="1" indent="-536447" defTabSz="2145738">
              <a:spcBef>
                <a:spcPts val="3900"/>
              </a:spcBef>
              <a:defRPr sz="4224"/>
            </a:pPr>
            <a:r>
              <a:t>overload it as a member</a:t>
            </a:r>
          </a:p>
          <a:p>
            <a:pPr marL="536447" indent="-536447" defTabSz="2145738">
              <a:spcBef>
                <a:spcPts val="3900"/>
              </a:spcBef>
              <a:defRPr sz="4224"/>
            </a:pPr>
            <a:r>
              <a:t>As a member, if the operator does not modify the current object (i.e., data members are not modified)</a:t>
            </a:r>
          </a:p>
          <a:p>
            <a:pPr marL="1072895" lvl="1" indent="-536447" defTabSz="2145738">
              <a:spcBef>
                <a:spcPts val="3900"/>
              </a:spcBef>
              <a:defRPr sz="4224"/>
            </a:pPr>
            <a:r>
              <a:t>overload it as a const member</a:t>
            </a:r>
          </a:p>
        </p:txBody>
      </p:sp>
      <p:sp>
        <p:nvSpPr>
          <p:cNvPr id="2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lide Title"/>
          <p:cNvSpPr txBox="1">
            <a:spLocks noGrp="1"/>
          </p:cNvSpPr>
          <p:nvPr>
            <p:ph type="title"/>
          </p:nvPr>
        </p:nvSpPr>
        <p:spPr>
          <a:prstGeom prst="rect">
            <a:avLst/>
          </a:prstGeom>
        </p:spPr>
        <p:txBody>
          <a:bodyPr/>
          <a:lstStyle/>
          <a:p>
            <a:endParaRPr/>
          </a:p>
        </p:txBody>
      </p:sp>
      <p:sp>
        <p:nvSpPr>
          <p:cNvPr id="263" name="Slide Subtitle"/>
          <p:cNvSpPr txBox="1">
            <a:spLocks noGrp="1"/>
          </p:cNvSpPr>
          <p:nvPr>
            <p:ph type="body" idx="21"/>
          </p:nvPr>
        </p:nvSpPr>
        <p:spPr>
          <a:prstGeom prst="rect">
            <a:avLst/>
          </a:prstGeom>
        </p:spPr>
        <p:txBody>
          <a:bodyPr/>
          <a:lstStyle/>
          <a:p>
            <a:endParaRPr/>
          </a:p>
        </p:txBody>
      </p:sp>
      <p:sp>
        <p:nvSpPr>
          <p:cNvPr id="264" name="If the operator results in an lvalued expression…"/>
          <p:cNvSpPr txBox="1">
            <a:spLocks noGrp="1"/>
          </p:cNvSpPr>
          <p:nvPr>
            <p:ph type="body" idx="1"/>
          </p:nvPr>
        </p:nvSpPr>
        <p:spPr>
          <a:prstGeom prst="rect">
            <a:avLst/>
          </a:prstGeom>
        </p:spPr>
        <p:txBody>
          <a:bodyPr/>
          <a:lstStyle/>
          <a:p>
            <a:r>
              <a:t>If the operator results in an lvalued expression</a:t>
            </a:r>
          </a:p>
          <a:p>
            <a:pPr lvl="1"/>
            <a:r>
              <a:t>the return type should be returned by referenced</a:t>
            </a:r>
          </a:p>
          <a:p>
            <a:pPr lvl="1"/>
            <a:r>
              <a:t>for example -= results in an lvalued expression</a:t>
            </a:r>
          </a:p>
          <a:p>
            <a:r>
              <a:t>If the operator results in an rvalued expression</a:t>
            </a:r>
          </a:p>
          <a:p>
            <a:pPr lvl="1"/>
            <a:r>
              <a:t>the return type should be returned by reference if possible but usually we are “stuck” returning by value (causing the copy constructor to be invoked when we use these operators..........)</a:t>
            </a:r>
          </a:p>
          <a:p>
            <a:pPr lvl="1"/>
            <a:r>
              <a:t>for example - results in an rvalued expression</a:t>
            </a:r>
          </a:p>
        </p:txBody>
      </p:sp>
      <p:sp>
        <p:nvSpPr>
          <p:cNvPr id="2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Member Operators Function"/>
          <p:cNvSpPr txBox="1">
            <a:spLocks noGrp="1"/>
          </p:cNvSpPr>
          <p:nvPr>
            <p:ph type="title"/>
          </p:nvPr>
        </p:nvSpPr>
        <p:spPr>
          <a:prstGeom prst="rect">
            <a:avLst/>
          </a:prstGeom>
        </p:spPr>
        <p:txBody>
          <a:bodyPr/>
          <a:lstStyle/>
          <a:p>
            <a:r>
              <a:t>Member Operators Function</a:t>
            </a:r>
          </a:p>
        </p:txBody>
      </p:sp>
      <p:sp>
        <p:nvSpPr>
          <p:cNvPr id="268" name="Slide Subtitle"/>
          <p:cNvSpPr txBox="1">
            <a:spLocks noGrp="1"/>
          </p:cNvSpPr>
          <p:nvPr>
            <p:ph type="body" idx="21"/>
          </p:nvPr>
        </p:nvSpPr>
        <p:spPr>
          <a:prstGeom prst="rect">
            <a:avLst/>
          </a:prstGeom>
        </p:spPr>
        <p:txBody>
          <a:bodyPr/>
          <a:lstStyle/>
          <a:p>
            <a:endParaRPr/>
          </a:p>
        </p:txBody>
      </p:sp>
      <p:sp>
        <p:nvSpPr>
          <p:cNvPr id="269" name="A member operator function for binary operators can be :…"/>
          <p:cNvSpPr txBox="1">
            <a:spLocks noGrp="1"/>
          </p:cNvSpPr>
          <p:nvPr>
            <p:ph type="body" idx="1"/>
          </p:nvPr>
        </p:nvSpPr>
        <p:spPr>
          <a:prstGeom prst="rect">
            <a:avLst/>
          </a:prstGeom>
        </p:spPr>
        <p:txBody>
          <a:bodyPr/>
          <a:lstStyle/>
          <a:p>
            <a:r>
              <a:t>A member operator function for binary operators can be :</a:t>
            </a:r>
          </a:p>
          <a:p>
            <a:pPr marL="0" indent="0">
              <a:spcBef>
                <a:spcPts val="2000"/>
              </a:spcBef>
              <a:buSzTx/>
              <a:buNone/>
            </a:pPr>
            <a:endParaRPr/>
          </a:p>
          <a:p>
            <a:pPr marL="0" lvl="2" indent="914400">
              <a:spcBef>
                <a:spcPts val="600"/>
              </a:spcBef>
              <a:buSzTx/>
              <a:buNone/>
            </a:pPr>
            <a:r>
              <a:t>ret_type class_name :: operator #(arg_list)</a:t>
            </a:r>
          </a:p>
          <a:p>
            <a:pPr marL="0" lvl="2" indent="914400">
              <a:spcBef>
                <a:spcPts val="600"/>
              </a:spcBef>
              <a:buSzTx/>
              <a:buNone/>
            </a:pPr>
            <a:r>
              <a:t>{</a:t>
            </a:r>
          </a:p>
          <a:p>
            <a:pPr marL="0" lvl="3" indent="1371600">
              <a:spcBef>
                <a:spcPts val="600"/>
              </a:spcBef>
              <a:buSzTx/>
              <a:buNone/>
            </a:pPr>
            <a:r>
              <a:t>//Operations</a:t>
            </a:r>
          </a:p>
          <a:p>
            <a:pPr marL="0" lvl="2" indent="914400">
              <a:spcBef>
                <a:spcPts val="600"/>
              </a:spcBef>
              <a:buSzTx/>
              <a:buNone/>
            </a:pPr>
            <a:r>
              <a:t>}</a:t>
            </a:r>
          </a:p>
          <a:p>
            <a:pPr>
              <a:spcBef>
                <a:spcPts val="600"/>
              </a:spcBef>
            </a:pPr>
            <a:r>
              <a:t>Often, operator functions return an object of the class they operate on, but ret_type can be any valid type.</a:t>
            </a:r>
          </a:p>
          <a:p>
            <a:pPr>
              <a:spcBef>
                <a:spcPts val="600"/>
              </a:spcBef>
            </a:pPr>
            <a:r>
              <a:t>The # is a place holder. When we create an operator function, substitute the operator for the #.</a:t>
            </a:r>
          </a:p>
        </p:txBody>
      </p:sp>
      <p:sp>
        <p:nvSpPr>
          <p:cNvPr id="2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lide Title"/>
          <p:cNvSpPr txBox="1">
            <a:spLocks noGrp="1"/>
          </p:cNvSpPr>
          <p:nvPr>
            <p:ph type="title"/>
          </p:nvPr>
        </p:nvSpPr>
        <p:spPr>
          <a:prstGeom prst="rect">
            <a:avLst/>
          </a:prstGeom>
        </p:spPr>
        <p:txBody>
          <a:bodyPr/>
          <a:lstStyle/>
          <a:p>
            <a:endParaRPr/>
          </a:p>
        </p:txBody>
      </p:sp>
      <p:sp>
        <p:nvSpPr>
          <p:cNvPr id="273" name="Slide Subtitle"/>
          <p:cNvSpPr txBox="1">
            <a:spLocks noGrp="1"/>
          </p:cNvSpPr>
          <p:nvPr>
            <p:ph type="body" idx="21"/>
          </p:nvPr>
        </p:nvSpPr>
        <p:spPr>
          <a:prstGeom prst="rect">
            <a:avLst/>
          </a:prstGeom>
        </p:spPr>
        <p:txBody>
          <a:bodyPr/>
          <a:lstStyle/>
          <a:p>
            <a:endParaRPr/>
          </a:p>
        </p:txBody>
      </p:sp>
      <p:sp>
        <p:nvSpPr>
          <p:cNvPr id="274" name="For example, if we are overloading the + operator, use operator+…"/>
          <p:cNvSpPr txBox="1">
            <a:spLocks noGrp="1"/>
          </p:cNvSpPr>
          <p:nvPr>
            <p:ph type="body" idx="1"/>
          </p:nvPr>
        </p:nvSpPr>
        <p:spPr>
          <a:prstGeom prst="rect">
            <a:avLst/>
          </a:prstGeom>
        </p:spPr>
        <p:txBody>
          <a:bodyPr/>
          <a:lstStyle/>
          <a:p>
            <a:r>
              <a:t>For example, if we are overloading the + operator, use operator+</a:t>
            </a:r>
          </a:p>
          <a:p>
            <a:r>
              <a:t>While overloading binary operators using member functions, the arg_list will contain one parameter.</a:t>
            </a:r>
          </a:p>
        </p:txBody>
      </p:sp>
      <p:sp>
        <p:nvSpPr>
          <p:cNvPr id="2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Overloading Unary Operators"/>
          <p:cNvSpPr txBox="1">
            <a:spLocks noGrp="1"/>
          </p:cNvSpPr>
          <p:nvPr>
            <p:ph type="title"/>
          </p:nvPr>
        </p:nvSpPr>
        <p:spPr>
          <a:prstGeom prst="rect">
            <a:avLst/>
          </a:prstGeom>
        </p:spPr>
        <p:txBody>
          <a:bodyPr/>
          <a:lstStyle/>
          <a:p>
            <a:r>
              <a:t>Overloading Unary Operators</a:t>
            </a:r>
          </a:p>
        </p:txBody>
      </p:sp>
      <p:sp>
        <p:nvSpPr>
          <p:cNvPr id="278" name="Slide Subtitle"/>
          <p:cNvSpPr txBox="1">
            <a:spLocks noGrp="1"/>
          </p:cNvSpPr>
          <p:nvPr>
            <p:ph type="body" idx="21"/>
          </p:nvPr>
        </p:nvSpPr>
        <p:spPr>
          <a:prstGeom prst="rect">
            <a:avLst/>
          </a:prstGeom>
        </p:spPr>
        <p:txBody>
          <a:bodyPr/>
          <a:lstStyle/>
          <a:p>
            <a:endParaRPr/>
          </a:p>
        </p:txBody>
      </p:sp>
      <p:sp>
        <p:nvSpPr>
          <p:cNvPr id="279" name="A Member operator function for unary operators…"/>
          <p:cNvSpPr txBox="1">
            <a:spLocks noGrp="1"/>
          </p:cNvSpPr>
          <p:nvPr>
            <p:ph type="body" idx="1"/>
          </p:nvPr>
        </p:nvSpPr>
        <p:spPr>
          <a:prstGeom prst="rect">
            <a:avLst/>
          </a:prstGeom>
        </p:spPr>
        <p:txBody>
          <a:bodyPr/>
          <a:lstStyle/>
          <a:p>
            <a:r>
              <a:t>A Member operator function for unary operators</a:t>
            </a:r>
          </a:p>
          <a:p>
            <a:pPr marL="0" lvl="2" indent="914400">
              <a:spcBef>
                <a:spcPts val="600"/>
              </a:spcBef>
              <a:buSzTx/>
              <a:buNone/>
            </a:pPr>
            <a:endParaRPr/>
          </a:p>
          <a:p>
            <a:pPr marL="0" lvl="2" indent="914400">
              <a:spcBef>
                <a:spcPts val="600"/>
              </a:spcBef>
              <a:buSzTx/>
              <a:buNone/>
            </a:pPr>
            <a:r>
              <a:t>ret_type class_name :: operator #()</a:t>
            </a:r>
          </a:p>
          <a:p>
            <a:pPr marL="0" lvl="2" indent="914400">
              <a:spcBef>
                <a:spcPts val="600"/>
              </a:spcBef>
              <a:buSzTx/>
              <a:buNone/>
            </a:pPr>
            <a:r>
              <a:t>{</a:t>
            </a:r>
          </a:p>
          <a:p>
            <a:pPr marL="0" lvl="3" indent="1371600">
              <a:spcBef>
                <a:spcPts val="600"/>
              </a:spcBef>
              <a:buSzTx/>
              <a:buNone/>
            </a:pPr>
            <a:r>
              <a:t>//Operations</a:t>
            </a:r>
          </a:p>
          <a:p>
            <a:pPr marL="0" lvl="2" indent="914400">
              <a:spcBef>
                <a:spcPts val="600"/>
              </a:spcBef>
              <a:buSzTx/>
              <a:buNone/>
            </a:pPr>
            <a:r>
              <a:t>}</a:t>
            </a:r>
          </a:p>
          <a:p>
            <a:pPr>
              <a:spcBef>
                <a:spcPts val="600"/>
              </a:spcBef>
            </a:pPr>
            <a:endParaRPr/>
          </a:p>
          <a:p>
            <a:pPr>
              <a:spcBef>
                <a:spcPts val="600"/>
              </a:spcBef>
            </a:pPr>
            <a:r>
              <a:t>While overloading unary operators, the argument list will be empty.</a:t>
            </a:r>
          </a:p>
        </p:txBody>
      </p:sp>
      <p:sp>
        <p:nvSpPr>
          <p:cNvPr id="2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Rules for Overloading Operators"/>
          <p:cNvSpPr txBox="1">
            <a:spLocks noGrp="1"/>
          </p:cNvSpPr>
          <p:nvPr>
            <p:ph type="title"/>
          </p:nvPr>
        </p:nvSpPr>
        <p:spPr>
          <a:prstGeom prst="rect">
            <a:avLst/>
          </a:prstGeom>
        </p:spPr>
        <p:txBody>
          <a:bodyPr/>
          <a:lstStyle/>
          <a:p>
            <a:r>
              <a:t>Rules for Overloading Operators</a:t>
            </a:r>
          </a:p>
        </p:txBody>
      </p:sp>
      <p:sp>
        <p:nvSpPr>
          <p:cNvPr id="283" name="Slide Subtitle"/>
          <p:cNvSpPr txBox="1">
            <a:spLocks noGrp="1"/>
          </p:cNvSpPr>
          <p:nvPr>
            <p:ph type="body" idx="21"/>
          </p:nvPr>
        </p:nvSpPr>
        <p:spPr>
          <a:prstGeom prst="rect">
            <a:avLst/>
          </a:prstGeom>
        </p:spPr>
        <p:txBody>
          <a:bodyPr/>
          <a:lstStyle/>
          <a:p>
            <a:endParaRPr/>
          </a:p>
        </p:txBody>
      </p:sp>
      <p:sp>
        <p:nvSpPr>
          <p:cNvPr id="284" name="Only existing operators can be overloaded. New operators cannot be created.…"/>
          <p:cNvSpPr txBox="1">
            <a:spLocks noGrp="1"/>
          </p:cNvSpPr>
          <p:nvPr>
            <p:ph type="body" idx="1"/>
          </p:nvPr>
        </p:nvSpPr>
        <p:spPr>
          <a:prstGeom prst="rect">
            <a:avLst/>
          </a:prstGeom>
        </p:spPr>
        <p:txBody>
          <a:bodyPr/>
          <a:lstStyle/>
          <a:p>
            <a:pPr marL="560831" indent="-560831" defTabSz="2243271">
              <a:spcBef>
                <a:spcPts val="4100"/>
              </a:spcBef>
              <a:defRPr sz="4416"/>
            </a:pPr>
            <a:r>
              <a:t>Only existing operators can be overloaded. New operators cannot be created.</a:t>
            </a:r>
          </a:p>
          <a:p>
            <a:pPr marL="560831" indent="-560831" defTabSz="2243271">
              <a:spcBef>
                <a:spcPts val="4100"/>
              </a:spcBef>
              <a:defRPr sz="4416"/>
            </a:pPr>
            <a:r>
              <a:t>The overloaded operator must have at-least one operand that is of user defined type.</a:t>
            </a:r>
          </a:p>
          <a:p>
            <a:pPr marL="560831" indent="-560831" defTabSz="2243271">
              <a:spcBef>
                <a:spcPts val="4100"/>
              </a:spcBef>
              <a:defRPr sz="4416"/>
            </a:pPr>
            <a:r>
              <a:t>We cannot change the basic meaning of an operator.</a:t>
            </a:r>
          </a:p>
          <a:p>
            <a:pPr marL="560831" indent="-560831" defTabSz="2243271">
              <a:spcBef>
                <a:spcPts val="4100"/>
              </a:spcBef>
              <a:defRPr sz="4416"/>
            </a:pPr>
            <a:r>
              <a:t>Operator precedence cannot be changed.</a:t>
            </a:r>
          </a:p>
          <a:p>
            <a:pPr marL="560831" indent="-560831" defTabSz="2243271">
              <a:spcBef>
                <a:spcPts val="4100"/>
              </a:spcBef>
              <a:defRPr sz="4416"/>
            </a:pPr>
            <a:r>
              <a:t>Overloaded operators follow the syntax rules of the original operators.</a:t>
            </a:r>
          </a:p>
          <a:p>
            <a:pPr marL="560831" indent="-560831" defTabSz="2243271">
              <a:spcBef>
                <a:spcPts val="4100"/>
              </a:spcBef>
              <a:defRPr sz="4416"/>
            </a:pPr>
            <a:r>
              <a:t>Binary operators overloaded through a member function take one explicit argument and those which are overloaded through a friend function take two explicit arguments.</a:t>
            </a:r>
          </a:p>
        </p:txBody>
      </p:sp>
      <p:sp>
        <p:nvSpPr>
          <p:cNvPr id="28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lide Title"/>
          <p:cNvSpPr txBox="1">
            <a:spLocks noGrp="1"/>
          </p:cNvSpPr>
          <p:nvPr>
            <p:ph type="title"/>
          </p:nvPr>
        </p:nvSpPr>
        <p:spPr>
          <a:xfrm>
            <a:off x="1206500" y="1066800"/>
            <a:ext cx="21971000" cy="1433163"/>
          </a:xfrm>
          <a:prstGeom prst="rect">
            <a:avLst/>
          </a:prstGeom>
        </p:spPr>
        <p:txBody>
          <a:bodyPr/>
          <a:lstStyle/>
          <a:p>
            <a:endParaRPr/>
          </a:p>
        </p:txBody>
      </p:sp>
      <p:sp>
        <p:nvSpPr>
          <p:cNvPr id="288" name="Slide Subtitle"/>
          <p:cNvSpPr txBox="1">
            <a:spLocks noGrp="1"/>
          </p:cNvSpPr>
          <p:nvPr>
            <p:ph type="body" idx="21"/>
          </p:nvPr>
        </p:nvSpPr>
        <p:spPr>
          <a:prstGeom prst="rect">
            <a:avLst/>
          </a:prstGeom>
        </p:spPr>
        <p:txBody>
          <a:bodyPr/>
          <a:lstStyle/>
          <a:p>
            <a:endParaRPr/>
          </a:p>
        </p:txBody>
      </p:sp>
      <p:sp>
        <p:nvSpPr>
          <p:cNvPr id="289" name="When using binary operators overloaded through a member function, the left hand operand must be an object of the relevant class.…"/>
          <p:cNvSpPr txBox="1">
            <a:spLocks noGrp="1"/>
          </p:cNvSpPr>
          <p:nvPr>
            <p:ph type="body" idx="1"/>
          </p:nvPr>
        </p:nvSpPr>
        <p:spPr>
          <a:prstGeom prst="rect">
            <a:avLst/>
          </a:prstGeom>
        </p:spPr>
        <p:txBody>
          <a:bodyPr/>
          <a:lstStyle/>
          <a:p>
            <a:r>
              <a:t>When using binary operators overloaded through a member function, the left hand operand must be an object of the relevant class.</a:t>
            </a:r>
          </a:p>
          <a:p>
            <a:r>
              <a:t>Binary arithmetic operators such as +, -, *, and / must explicitly return a value. They must not attempt to change their own arguments. </a:t>
            </a:r>
          </a:p>
          <a:p>
            <a:r>
              <a:t>You cannot overload ternary operator.</a:t>
            </a:r>
          </a:p>
          <a:p>
            <a:r>
              <a:t>Binary and unary operators can be overloaded by both approaches </a:t>
            </a:r>
          </a:p>
          <a:p>
            <a:pPr lvl="1"/>
            <a:r>
              <a:t>Member Functions approach</a:t>
            </a:r>
          </a:p>
          <a:p>
            <a:pPr lvl="1"/>
            <a:r>
              <a:t>Friend Function Approach</a:t>
            </a:r>
          </a:p>
        </p:txBody>
      </p:sp>
      <p:sp>
        <p:nvSpPr>
          <p:cNvPr id="29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pic>
        <p:nvPicPr>
          <p:cNvPr id="293" name="Image" descr="Image"/>
          <p:cNvPicPr>
            <a:picLocks noChangeAspect="1"/>
          </p:cNvPicPr>
          <p:nvPr/>
        </p:nvPicPr>
        <p:blipFill>
          <a:blip r:embed="rId2"/>
          <a:stretch>
            <a:fillRect/>
          </a:stretch>
        </p:blipFill>
        <p:spPr>
          <a:xfrm>
            <a:off x="4923000" y="333240"/>
            <a:ext cx="14400717" cy="13343037"/>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Non - Overloadable Operators"/>
          <p:cNvSpPr txBox="1">
            <a:spLocks noGrp="1"/>
          </p:cNvSpPr>
          <p:nvPr>
            <p:ph type="title"/>
          </p:nvPr>
        </p:nvSpPr>
        <p:spPr>
          <a:prstGeom prst="rect">
            <a:avLst/>
          </a:prstGeom>
        </p:spPr>
        <p:txBody>
          <a:bodyPr/>
          <a:lstStyle/>
          <a:p>
            <a:r>
              <a:t>Non - Overloadable Operators</a:t>
            </a:r>
          </a:p>
        </p:txBody>
      </p:sp>
      <p:sp>
        <p:nvSpPr>
          <p:cNvPr id="296" name="Slide Subtitle"/>
          <p:cNvSpPr txBox="1">
            <a:spLocks noGrp="1"/>
          </p:cNvSpPr>
          <p:nvPr>
            <p:ph type="body" idx="21"/>
          </p:nvPr>
        </p:nvSpPr>
        <p:spPr>
          <a:prstGeom prst="rect">
            <a:avLst/>
          </a:prstGeom>
        </p:spPr>
        <p:txBody>
          <a:bodyPr/>
          <a:lstStyle/>
          <a:p>
            <a:endParaRPr/>
          </a:p>
        </p:txBody>
      </p:sp>
      <p:sp>
        <p:nvSpPr>
          <p:cNvPr id="297" name="Operators that cannot be overloaded due to safety reasons are :…"/>
          <p:cNvSpPr txBox="1">
            <a:spLocks noGrp="1"/>
          </p:cNvSpPr>
          <p:nvPr>
            <p:ph type="body" idx="1"/>
          </p:nvPr>
        </p:nvSpPr>
        <p:spPr>
          <a:prstGeom prst="rect">
            <a:avLst/>
          </a:prstGeom>
        </p:spPr>
        <p:txBody>
          <a:bodyPr/>
          <a:lstStyle/>
          <a:p>
            <a:r>
              <a:t>Operators that cannot be overloaded due to safety reasons are :</a:t>
            </a:r>
          </a:p>
          <a:p>
            <a:pPr lvl="2"/>
            <a:r>
              <a:t>Member Selection “.” Operator.</a:t>
            </a:r>
          </a:p>
          <a:p>
            <a:pPr lvl="2"/>
            <a:r>
              <a:t>Member dereference “.*” Operator.</a:t>
            </a:r>
          </a:p>
          <a:p>
            <a:pPr lvl="2"/>
            <a:r>
              <a:t>Exponential Operator “**”</a:t>
            </a:r>
          </a:p>
          <a:p>
            <a:pPr lvl="2"/>
            <a:r>
              <a:t>User defined operators.</a:t>
            </a:r>
          </a:p>
          <a:p>
            <a:pPr lvl="2"/>
            <a:r>
              <a:t>Size Operator</a:t>
            </a:r>
          </a:p>
          <a:p>
            <a:pPr lvl="2"/>
            <a:r>
              <a:t>Operator Precedence rules </a:t>
            </a:r>
          </a:p>
        </p:txBody>
      </p:sp>
      <p:sp>
        <p:nvSpPr>
          <p:cNvPr id="29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Overloading using Friend Function"/>
          <p:cNvSpPr txBox="1">
            <a:spLocks noGrp="1"/>
          </p:cNvSpPr>
          <p:nvPr>
            <p:ph type="title"/>
          </p:nvPr>
        </p:nvSpPr>
        <p:spPr>
          <a:prstGeom prst="rect">
            <a:avLst/>
          </a:prstGeom>
        </p:spPr>
        <p:txBody>
          <a:bodyPr/>
          <a:lstStyle/>
          <a:p>
            <a:r>
              <a:t>Overloading using Friend Function</a:t>
            </a:r>
          </a:p>
        </p:txBody>
      </p:sp>
      <p:sp>
        <p:nvSpPr>
          <p:cNvPr id="301" name="Slide Subtitle"/>
          <p:cNvSpPr txBox="1">
            <a:spLocks noGrp="1"/>
          </p:cNvSpPr>
          <p:nvPr>
            <p:ph type="body" idx="21"/>
          </p:nvPr>
        </p:nvSpPr>
        <p:spPr>
          <a:prstGeom prst="rect">
            <a:avLst/>
          </a:prstGeom>
        </p:spPr>
        <p:txBody>
          <a:bodyPr/>
          <a:lstStyle/>
          <a:p>
            <a:endParaRPr/>
          </a:p>
        </p:txBody>
      </p:sp>
      <p:sp>
        <p:nvSpPr>
          <p:cNvPr id="302" name="You can overload an operator for a class by using a nonmember function, which is usually a friend of the class.…"/>
          <p:cNvSpPr txBox="1">
            <a:spLocks noGrp="1"/>
          </p:cNvSpPr>
          <p:nvPr>
            <p:ph type="body" idx="1"/>
          </p:nvPr>
        </p:nvSpPr>
        <p:spPr>
          <a:prstGeom prst="rect">
            <a:avLst/>
          </a:prstGeom>
        </p:spPr>
        <p:txBody>
          <a:bodyPr/>
          <a:lstStyle/>
          <a:p>
            <a:pPr marL="560831" indent="-560831" defTabSz="2243271">
              <a:spcBef>
                <a:spcPts val="4100"/>
              </a:spcBef>
              <a:defRPr sz="4416"/>
            </a:pPr>
            <a:r>
              <a:t>You can overload an operator for a class by using a nonmember function, which is usually a friend of the class. </a:t>
            </a:r>
          </a:p>
          <a:p>
            <a:pPr marL="560831" indent="-560831" defTabSz="2243271">
              <a:spcBef>
                <a:spcPts val="4100"/>
              </a:spcBef>
              <a:defRPr sz="4416"/>
            </a:pPr>
            <a:r>
              <a:t>Since a friend function is not a member of the class, it does not have a this pointer. Therefore, an overloaded friend operator function is passed to the operands explicitly. </a:t>
            </a:r>
          </a:p>
          <a:p>
            <a:pPr marL="560831" indent="-560831" defTabSz="2243271">
              <a:spcBef>
                <a:spcPts val="4100"/>
              </a:spcBef>
              <a:defRPr sz="4416"/>
            </a:pPr>
            <a:r>
              <a:t>This means that a friend function that overloads a binary operator has two parameters, and a friend function that overloads a unary operator has one parameter. </a:t>
            </a:r>
          </a:p>
          <a:p>
            <a:pPr marL="560831" indent="-560831" defTabSz="2243271">
              <a:spcBef>
                <a:spcPts val="4100"/>
              </a:spcBef>
              <a:defRPr sz="4416"/>
            </a:pPr>
            <a:r>
              <a:t>When overloading a binary operator using a friend function, the left operand is passed in the first parameter and the right operand is passed in the second parameter.</a:t>
            </a:r>
          </a:p>
        </p:txBody>
      </p:sp>
      <p:sp>
        <p:nvSpPr>
          <p:cNvPr id="30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Unit - III"/>
          <p:cNvSpPr txBox="1">
            <a:spLocks noGrp="1"/>
          </p:cNvSpPr>
          <p:nvPr>
            <p:ph type="title"/>
          </p:nvPr>
        </p:nvSpPr>
        <p:spPr>
          <a:prstGeom prst="rect">
            <a:avLst/>
          </a:prstGeom>
        </p:spPr>
        <p:txBody>
          <a:bodyPr/>
          <a:lstStyle/>
          <a:p>
            <a:r>
              <a:t>Unit - III</a:t>
            </a:r>
          </a:p>
        </p:txBody>
      </p:sp>
      <p:sp>
        <p:nvSpPr>
          <p:cNvPr id="162" name="Inheritan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Inheritance</a:t>
            </a:r>
          </a:p>
        </p:txBody>
      </p:sp>
      <p:sp>
        <p:nvSpPr>
          <p:cNvPr id="163" name="Introduction.…"/>
          <p:cNvSpPr txBox="1">
            <a:spLocks noGrp="1"/>
          </p:cNvSpPr>
          <p:nvPr>
            <p:ph type="body" idx="1"/>
          </p:nvPr>
        </p:nvSpPr>
        <p:spPr>
          <a:prstGeom prst="rect">
            <a:avLst/>
          </a:prstGeom>
        </p:spPr>
        <p:txBody>
          <a:bodyPr/>
          <a:lstStyle/>
          <a:p>
            <a:r>
              <a:t>Introduction.</a:t>
            </a:r>
          </a:p>
          <a:p>
            <a:r>
              <a:t>Reusability.</a:t>
            </a:r>
          </a:p>
          <a:p>
            <a:r>
              <a:t>Types of Inheritance.</a:t>
            </a:r>
          </a:p>
          <a:p>
            <a:r>
              <a:t>Virtual Base Classes.</a:t>
            </a:r>
          </a:p>
          <a:p>
            <a:r>
              <a:t>Object as a Class Member</a:t>
            </a:r>
          </a:p>
          <a:p>
            <a:r>
              <a:t>Abstract Classes</a:t>
            </a:r>
          </a:p>
          <a:p>
            <a:r>
              <a:t>Advantages and Disadvantages of Inheritance</a:t>
            </a:r>
          </a:p>
        </p:txBody>
      </p:sp>
      <p:sp>
        <p:nvSpPr>
          <p:cNvPr id="164"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Friend Operators Function"/>
          <p:cNvSpPr txBox="1">
            <a:spLocks noGrp="1"/>
          </p:cNvSpPr>
          <p:nvPr>
            <p:ph type="title"/>
          </p:nvPr>
        </p:nvSpPr>
        <p:spPr>
          <a:prstGeom prst="rect">
            <a:avLst/>
          </a:prstGeom>
        </p:spPr>
        <p:txBody>
          <a:bodyPr/>
          <a:lstStyle/>
          <a:p>
            <a:r>
              <a:t>Friend Operators Function</a:t>
            </a:r>
          </a:p>
        </p:txBody>
      </p:sp>
      <p:sp>
        <p:nvSpPr>
          <p:cNvPr id="306" name="Slide Subtitle"/>
          <p:cNvSpPr txBox="1">
            <a:spLocks noGrp="1"/>
          </p:cNvSpPr>
          <p:nvPr>
            <p:ph type="body" idx="21"/>
          </p:nvPr>
        </p:nvSpPr>
        <p:spPr>
          <a:prstGeom prst="rect">
            <a:avLst/>
          </a:prstGeom>
        </p:spPr>
        <p:txBody>
          <a:bodyPr/>
          <a:lstStyle/>
          <a:p>
            <a:endParaRPr/>
          </a:p>
        </p:txBody>
      </p:sp>
      <p:sp>
        <p:nvSpPr>
          <p:cNvPr id="307" name="Instead of Member function, you can define operator functions that will be friend to the class we have created.…"/>
          <p:cNvSpPr txBox="1">
            <a:spLocks noGrp="1"/>
          </p:cNvSpPr>
          <p:nvPr>
            <p:ph type="body" idx="1"/>
          </p:nvPr>
        </p:nvSpPr>
        <p:spPr>
          <a:prstGeom prst="rect">
            <a:avLst/>
          </a:prstGeom>
        </p:spPr>
        <p:txBody>
          <a:bodyPr/>
          <a:lstStyle/>
          <a:p>
            <a:pPr marL="463295" indent="-463295" defTabSz="1853137">
              <a:spcBef>
                <a:spcPts val="3400"/>
              </a:spcBef>
              <a:defRPr sz="3648"/>
            </a:pPr>
            <a:r>
              <a:t>Instead of Member function, you can define operator functions that will be friend to the class we have created.</a:t>
            </a:r>
          </a:p>
          <a:p>
            <a:pPr marL="463295" indent="-463295" defTabSz="1853137">
              <a:spcBef>
                <a:spcPts val="3400"/>
              </a:spcBef>
              <a:defRPr sz="3648"/>
            </a:pPr>
            <a:r>
              <a:t>A friend operator function for binary operators </a:t>
            </a:r>
          </a:p>
          <a:p>
            <a:pPr marL="0" lvl="2" indent="694944" defTabSz="1853137">
              <a:spcBef>
                <a:spcPts val="3400"/>
              </a:spcBef>
              <a:buSzTx/>
              <a:buNone/>
              <a:defRPr sz="3648"/>
            </a:pPr>
            <a:r>
              <a:t>ret_type operator# (arg_list)</a:t>
            </a:r>
          </a:p>
          <a:p>
            <a:pPr marL="0" lvl="2" indent="694944" defTabSz="1853137">
              <a:spcBef>
                <a:spcPts val="3400"/>
              </a:spcBef>
              <a:buSzTx/>
              <a:buNone/>
              <a:defRPr sz="3648"/>
            </a:pPr>
            <a:r>
              <a:t>{</a:t>
            </a:r>
          </a:p>
          <a:p>
            <a:pPr marL="0" lvl="2" indent="694944" defTabSz="1853137">
              <a:spcBef>
                <a:spcPts val="3400"/>
              </a:spcBef>
              <a:buSzTx/>
              <a:buNone/>
              <a:defRPr sz="3648"/>
            </a:pPr>
            <a:r>
              <a:t>//Operations</a:t>
            </a:r>
          </a:p>
          <a:p>
            <a:pPr marL="0" lvl="2" indent="694944" defTabSz="1853137">
              <a:spcBef>
                <a:spcPts val="3400"/>
              </a:spcBef>
              <a:buSzTx/>
              <a:buNone/>
              <a:defRPr sz="3648"/>
            </a:pPr>
            <a:r>
              <a:t>}</a:t>
            </a:r>
          </a:p>
          <a:p>
            <a:pPr marL="463295" indent="-463295" defTabSz="1853137">
              <a:spcBef>
                <a:spcPts val="3400"/>
              </a:spcBef>
              <a:defRPr sz="3648"/>
            </a:pPr>
            <a:r>
              <a:t>While overloading a binary operator using friend function; argument list must take 2 arguments, one of them must be of user defined type.</a:t>
            </a:r>
          </a:p>
        </p:txBody>
      </p:sp>
      <p:sp>
        <p:nvSpPr>
          <p:cNvPr id="30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lide Subtitle"/>
          <p:cNvSpPr txBox="1">
            <a:spLocks noGrp="1"/>
          </p:cNvSpPr>
          <p:nvPr>
            <p:ph type="body" idx="21"/>
          </p:nvPr>
        </p:nvSpPr>
        <p:spPr>
          <a:prstGeom prst="rect">
            <a:avLst/>
          </a:prstGeom>
        </p:spPr>
        <p:txBody>
          <a:bodyPr/>
          <a:lstStyle/>
          <a:p>
            <a:endParaRPr/>
          </a:p>
        </p:txBody>
      </p:sp>
      <p:sp>
        <p:nvSpPr>
          <p:cNvPr id="3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312" name="Slide Title"/>
          <p:cNvSpPr txBox="1">
            <a:spLocks noGrp="1"/>
          </p:cNvSpPr>
          <p:nvPr>
            <p:ph type="title"/>
          </p:nvPr>
        </p:nvSpPr>
        <p:spPr>
          <a:prstGeom prst="rect">
            <a:avLst/>
          </a:prstGeom>
        </p:spPr>
        <p:txBody>
          <a:bodyPr/>
          <a:lstStyle/>
          <a:p>
            <a:endParaRPr/>
          </a:p>
        </p:txBody>
      </p:sp>
      <p:sp>
        <p:nvSpPr>
          <p:cNvPr id="313" name="A friend operator function for unary operators…"/>
          <p:cNvSpPr txBox="1">
            <a:spLocks noGrp="1"/>
          </p:cNvSpPr>
          <p:nvPr>
            <p:ph type="body" idx="1"/>
          </p:nvPr>
        </p:nvSpPr>
        <p:spPr>
          <a:prstGeom prst="rect">
            <a:avLst/>
          </a:prstGeom>
        </p:spPr>
        <p:txBody>
          <a:bodyPr/>
          <a:lstStyle/>
          <a:p>
            <a:r>
              <a:t>A friend operator function for unary operators </a:t>
            </a:r>
          </a:p>
          <a:p>
            <a:pPr marL="0" indent="0">
              <a:buSzTx/>
              <a:buNone/>
            </a:pPr>
            <a:r>
              <a:t>ret_type operator# (arg_list)</a:t>
            </a:r>
          </a:p>
          <a:p>
            <a:pPr marL="0" indent="0">
              <a:buSzTx/>
              <a:buNone/>
            </a:pPr>
            <a:r>
              <a:t>{</a:t>
            </a:r>
          </a:p>
          <a:p>
            <a:pPr marL="0" indent="0">
              <a:buSzTx/>
              <a:buNone/>
            </a:pPr>
            <a:r>
              <a:t>//Operations</a:t>
            </a:r>
          </a:p>
          <a:p>
            <a:pPr marL="0" indent="0">
              <a:buSzTx/>
              <a:buNone/>
            </a:pPr>
            <a:r>
              <a:t>}</a:t>
            </a:r>
          </a:p>
          <a:p>
            <a:r>
              <a:t>While overloading an unary operator using friend function; argument list must have 1 argument as reference to the object.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Overloading New and Delete Operator"/>
          <p:cNvSpPr txBox="1">
            <a:spLocks noGrp="1"/>
          </p:cNvSpPr>
          <p:nvPr>
            <p:ph type="title"/>
          </p:nvPr>
        </p:nvSpPr>
        <p:spPr>
          <a:prstGeom prst="rect">
            <a:avLst/>
          </a:prstGeom>
        </p:spPr>
        <p:txBody>
          <a:bodyPr/>
          <a:lstStyle/>
          <a:p>
            <a:r>
              <a:t>Overloading New and Delete Operator</a:t>
            </a:r>
          </a:p>
        </p:txBody>
      </p:sp>
      <p:sp>
        <p:nvSpPr>
          <p:cNvPr id="316" name="Slide Subtitle"/>
          <p:cNvSpPr txBox="1">
            <a:spLocks noGrp="1"/>
          </p:cNvSpPr>
          <p:nvPr>
            <p:ph type="body" idx="21"/>
          </p:nvPr>
        </p:nvSpPr>
        <p:spPr>
          <a:prstGeom prst="rect">
            <a:avLst/>
          </a:prstGeom>
        </p:spPr>
        <p:txBody>
          <a:bodyPr/>
          <a:lstStyle/>
          <a:p>
            <a:endParaRPr/>
          </a:p>
        </p:txBody>
      </p:sp>
      <p:sp>
        <p:nvSpPr>
          <p:cNvPr id="317" name="It is possible to overload new and delete.…"/>
          <p:cNvSpPr txBox="1">
            <a:spLocks noGrp="1"/>
          </p:cNvSpPr>
          <p:nvPr>
            <p:ph type="body" idx="1"/>
          </p:nvPr>
        </p:nvSpPr>
        <p:spPr>
          <a:prstGeom prst="rect">
            <a:avLst/>
          </a:prstGeom>
        </p:spPr>
        <p:txBody>
          <a:bodyPr/>
          <a:lstStyle/>
          <a:p>
            <a:r>
              <a:t>It is possible to overload new and delete. </a:t>
            </a:r>
          </a:p>
          <a:p>
            <a:r>
              <a:t>You might choose to do this if you want to use some special allocation method. </a:t>
            </a:r>
          </a:p>
          <a:p>
            <a:r>
              <a:t>For example, you may want allocation routines that automatically begin using a disk file as virtual memory when the heap has been exhausted. </a:t>
            </a:r>
          </a:p>
          <a:p>
            <a:r>
              <a:t>Whatever the reason, it is a very simple matter to overload these operators.</a:t>
            </a:r>
          </a:p>
          <a:p>
            <a:r>
              <a:t>The skeletons for the functions that overload new and delete are shown here:</a:t>
            </a:r>
          </a:p>
        </p:txBody>
      </p:sp>
      <p:sp>
        <p:nvSpPr>
          <p:cNvPr id="3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321" name="// Allocate an object.…"/>
          <p:cNvSpPr txBox="1"/>
          <p:nvPr/>
        </p:nvSpPr>
        <p:spPr>
          <a:xfrm>
            <a:off x="530086" y="450849"/>
            <a:ext cx="19254076" cy="12814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6400">
                <a:solidFill>
                  <a:srgbClr val="2F2A2B"/>
                </a:solidFill>
                <a:latin typeface="Helvetica"/>
                <a:ea typeface="Helvetica"/>
                <a:cs typeface="Helvetica"/>
                <a:sym typeface="Helvetica"/>
              </a:defRPr>
            </a:pPr>
            <a:r>
              <a:t>// Allocate an object.</a:t>
            </a:r>
          </a:p>
          <a:p>
            <a:pPr algn="l" defTabSz="457200">
              <a:defRPr sz="6400">
                <a:solidFill>
                  <a:srgbClr val="2F2A2B"/>
                </a:solidFill>
                <a:latin typeface="Helvetica"/>
                <a:ea typeface="Helvetica"/>
                <a:cs typeface="Helvetica"/>
                <a:sym typeface="Helvetica"/>
              </a:defRPr>
            </a:pPr>
            <a:r>
              <a:t>void *operator new(size_t size)</a:t>
            </a:r>
          </a:p>
          <a:p>
            <a:pPr algn="l" defTabSz="457200">
              <a:defRPr sz="6400">
                <a:solidFill>
                  <a:srgbClr val="2F2A2B"/>
                </a:solidFill>
                <a:latin typeface="Helvetica"/>
                <a:ea typeface="Helvetica"/>
                <a:cs typeface="Helvetica"/>
                <a:sym typeface="Helvetica"/>
              </a:defRPr>
            </a:pPr>
            <a:r>
              <a:t>{</a:t>
            </a:r>
          </a:p>
          <a:p>
            <a:pPr algn="l" defTabSz="457200">
              <a:defRPr sz="6400">
                <a:solidFill>
                  <a:srgbClr val="2F2A2B"/>
                </a:solidFill>
                <a:latin typeface="Helvetica"/>
                <a:ea typeface="Helvetica"/>
                <a:cs typeface="Helvetica"/>
                <a:sym typeface="Helvetica"/>
              </a:defRPr>
            </a:pPr>
            <a:r>
              <a:t>/* Perform allocation. Throw bad_alloc on failure.</a:t>
            </a:r>
          </a:p>
          <a:p>
            <a:pPr algn="l" defTabSz="457200">
              <a:defRPr sz="6400">
                <a:solidFill>
                  <a:srgbClr val="2F2A2B"/>
                </a:solidFill>
                <a:latin typeface="Helvetica"/>
                <a:ea typeface="Helvetica"/>
                <a:cs typeface="Helvetica"/>
                <a:sym typeface="Helvetica"/>
              </a:defRPr>
            </a:pPr>
            <a:r>
              <a:t>Constructor called automatically. */</a:t>
            </a:r>
          </a:p>
          <a:p>
            <a:pPr algn="l" defTabSz="457200">
              <a:defRPr sz="6400">
                <a:solidFill>
                  <a:srgbClr val="2F2A2B"/>
                </a:solidFill>
                <a:latin typeface="Helvetica"/>
                <a:ea typeface="Helvetica"/>
                <a:cs typeface="Helvetica"/>
                <a:sym typeface="Helvetica"/>
              </a:defRPr>
            </a:pPr>
            <a:r>
              <a:t>return pointer_to_memory;</a:t>
            </a:r>
          </a:p>
          <a:p>
            <a:pPr algn="l" defTabSz="457200">
              <a:defRPr sz="6400">
                <a:solidFill>
                  <a:srgbClr val="2F2A2B"/>
                </a:solidFill>
                <a:latin typeface="Helvetica"/>
                <a:ea typeface="Helvetica"/>
                <a:cs typeface="Helvetica"/>
                <a:sym typeface="Helvetica"/>
              </a:defRPr>
            </a:pPr>
            <a:r>
              <a:t>}</a:t>
            </a:r>
          </a:p>
          <a:p>
            <a:pPr algn="l" defTabSz="457200">
              <a:defRPr sz="6400">
                <a:solidFill>
                  <a:srgbClr val="2F2A2B"/>
                </a:solidFill>
                <a:latin typeface="Helvetica"/>
                <a:ea typeface="Helvetica"/>
                <a:cs typeface="Helvetica"/>
                <a:sym typeface="Helvetica"/>
              </a:defRPr>
            </a:pPr>
            <a:r>
              <a:t>// Delete an object.</a:t>
            </a:r>
          </a:p>
          <a:p>
            <a:pPr algn="l" defTabSz="457200">
              <a:defRPr sz="6400">
                <a:solidFill>
                  <a:srgbClr val="2F2A2B"/>
                </a:solidFill>
                <a:latin typeface="Helvetica"/>
                <a:ea typeface="Helvetica"/>
                <a:cs typeface="Helvetica"/>
                <a:sym typeface="Helvetica"/>
              </a:defRPr>
            </a:pPr>
            <a:r>
              <a:t>void operator delete(void *p)</a:t>
            </a:r>
          </a:p>
          <a:p>
            <a:pPr algn="l" defTabSz="457200">
              <a:defRPr sz="6400">
                <a:solidFill>
                  <a:srgbClr val="2F2A2B"/>
                </a:solidFill>
                <a:latin typeface="Helvetica"/>
                <a:ea typeface="Helvetica"/>
                <a:cs typeface="Helvetica"/>
                <a:sym typeface="Helvetica"/>
              </a:defRPr>
            </a:pPr>
            <a:r>
              <a:t>{</a:t>
            </a:r>
          </a:p>
          <a:p>
            <a:pPr algn="l" defTabSz="457200">
              <a:defRPr sz="6400">
                <a:solidFill>
                  <a:srgbClr val="2F2A2B"/>
                </a:solidFill>
                <a:latin typeface="Helvetica"/>
                <a:ea typeface="Helvetica"/>
                <a:cs typeface="Helvetica"/>
                <a:sym typeface="Helvetica"/>
              </a:defRPr>
            </a:pPr>
            <a:r>
              <a:t>/* Free memory pointed to by p.</a:t>
            </a:r>
          </a:p>
          <a:p>
            <a:pPr algn="l" defTabSz="457200">
              <a:defRPr sz="6400">
                <a:solidFill>
                  <a:srgbClr val="2F2A2B"/>
                </a:solidFill>
                <a:latin typeface="Helvetica"/>
                <a:ea typeface="Helvetica"/>
                <a:cs typeface="Helvetica"/>
                <a:sym typeface="Helvetica"/>
              </a:defRPr>
            </a:pPr>
            <a:r>
              <a:t>Destructor called automatically. */</a:t>
            </a:r>
          </a:p>
          <a:p>
            <a:pPr algn="l" defTabSz="457200">
              <a:defRPr sz="6400">
                <a:solidFill>
                  <a:srgbClr val="2F2A2B"/>
                </a:solidFill>
                <a:latin typeface="Helvetica"/>
                <a:ea typeface="Helvetica"/>
                <a:cs typeface="Helvetica"/>
                <a:sym typeface="Helvetica"/>
              </a:defRPr>
            </a:pPr>
            <a: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type size_t is a defined type capable of containing the largest single piece of memory that can be allocated.…"/>
          <p:cNvSpPr txBox="1">
            <a:spLocks noGrp="1"/>
          </p:cNvSpPr>
          <p:nvPr>
            <p:ph type="body" idx="1"/>
          </p:nvPr>
        </p:nvSpPr>
        <p:spPr>
          <a:xfrm>
            <a:off x="1206500" y="1102723"/>
            <a:ext cx="21971000" cy="11401793"/>
          </a:xfrm>
          <a:prstGeom prst="rect">
            <a:avLst/>
          </a:prstGeom>
        </p:spPr>
        <p:txBody>
          <a:bodyPr/>
          <a:lstStyle/>
          <a:p>
            <a:pPr marL="512063" indent="-512063" defTabSz="2048204">
              <a:spcBef>
                <a:spcPts val="3700"/>
              </a:spcBef>
              <a:defRPr sz="4032"/>
            </a:pPr>
            <a:r>
              <a:t>The type size_t is a defined type capable of containing the largest single piece of memory that can be allocated. </a:t>
            </a:r>
          </a:p>
          <a:p>
            <a:pPr marL="512063" indent="-512063" defTabSz="2048204">
              <a:spcBef>
                <a:spcPts val="3700"/>
              </a:spcBef>
              <a:defRPr sz="4032"/>
            </a:pPr>
            <a:r>
              <a:t>(size_t is essentially an unsigned integer.) </a:t>
            </a:r>
          </a:p>
          <a:p>
            <a:pPr marL="512063" indent="-512063" defTabSz="2048204">
              <a:spcBef>
                <a:spcPts val="3700"/>
              </a:spcBef>
              <a:defRPr sz="4032"/>
            </a:pPr>
            <a:r>
              <a:t>The parameter size will contain the number of bytes needed to hold the object being allocated. </a:t>
            </a:r>
          </a:p>
          <a:p>
            <a:pPr marL="512063" indent="-512063" defTabSz="2048204">
              <a:spcBef>
                <a:spcPts val="3700"/>
              </a:spcBef>
              <a:defRPr sz="4032"/>
            </a:pPr>
            <a:r>
              <a:t>This is the amount of memory that your version of new must allocate. </a:t>
            </a:r>
          </a:p>
          <a:p>
            <a:pPr marL="512063" indent="-512063" defTabSz="2048204">
              <a:spcBef>
                <a:spcPts val="3700"/>
              </a:spcBef>
              <a:defRPr sz="4032"/>
            </a:pPr>
            <a:r>
              <a:t>The overloaded new function must return a pointer to the memory that it allocates, or</a:t>
            </a:r>
          </a:p>
          <a:p>
            <a:pPr marL="512063" indent="-512063" defTabSz="2048204">
              <a:spcBef>
                <a:spcPts val="3700"/>
              </a:spcBef>
              <a:defRPr sz="4032"/>
            </a:pPr>
            <a:r>
              <a:t>throw a bad_alloc exception if an allocation error occurs. </a:t>
            </a:r>
          </a:p>
          <a:p>
            <a:pPr marL="512063" indent="-512063" defTabSz="2048204">
              <a:spcBef>
                <a:spcPts val="3700"/>
              </a:spcBef>
              <a:defRPr sz="4032"/>
            </a:pPr>
            <a:r>
              <a:t>Beyond these constraints, the overloaded new function can do anything else you require. </a:t>
            </a:r>
          </a:p>
          <a:p>
            <a:pPr marL="512063" indent="-512063" defTabSz="2048204">
              <a:spcBef>
                <a:spcPts val="3700"/>
              </a:spcBef>
              <a:defRPr sz="4032"/>
            </a:pPr>
            <a:r>
              <a:t>When you allocate an object using new (whether your own version or not), the object's constructor is automatically called.</a:t>
            </a:r>
          </a:p>
          <a:p>
            <a:pPr marL="512063" indent="-512063" defTabSz="2048204">
              <a:spcBef>
                <a:spcPts val="3700"/>
              </a:spcBef>
              <a:defRPr sz="4032"/>
            </a:pPr>
            <a:r>
              <a:t>The delete function receives a pointer to the region of memory to be freed. </a:t>
            </a:r>
          </a:p>
          <a:p>
            <a:pPr marL="512063" indent="-512063" defTabSz="2048204">
              <a:spcBef>
                <a:spcPts val="3700"/>
              </a:spcBef>
              <a:defRPr sz="4032"/>
            </a:pPr>
            <a:r>
              <a:t>It then releases the previously allocated memory back to the system. </a:t>
            </a:r>
          </a:p>
          <a:p>
            <a:pPr marL="512063" indent="-512063" defTabSz="2048204">
              <a:spcBef>
                <a:spcPts val="3700"/>
              </a:spcBef>
              <a:defRPr sz="4032"/>
            </a:pPr>
            <a:r>
              <a:t>When an object is deleted, its destructor is automatically called.</a:t>
            </a:r>
          </a:p>
          <a:p>
            <a:pPr marL="512063" indent="-512063" defTabSz="2048204">
              <a:spcBef>
                <a:spcPts val="3700"/>
              </a:spcBef>
              <a:defRPr sz="4032"/>
            </a:pPr>
            <a:r>
              <a:t>The new and delete operators may be overloaded globally so that all uses these operators call your custom versions</a:t>
            </a:r>
          </a:p>
        </p:txBody>
      </p:sp>
      <p:sp>
        <p:nvSpPr>
          <p:cNvPr id="3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Overloading Assignment Operator (=)"/>
          <p:cNvSpPr txBox="1">
            <a:spLocks noGrp="1"/>
          </p:cNvSpPr>
          <p:nvPr>
            <p:ph type="title"/>
          </p:nvPr>
        </p:nvSpPr>
        <p:spPr>
          <a:prstGeom prst="rect">
            <a:avLst/>
          </a:prstGeom>
        </p:spPr>
        <p:txBody>
          <a:bodyPr/>
          <a:lstStyle/>
          <a:p>
            <a:r>
              <a:t>Overloading Assignment Operator (=)</a:t>
            </a:r>
          </a:p>
        </p:txBody>
      </p:sp>
      <p:sp>
        <p:nvSpPr>
          <p:cNvPr id="327" name="Slide Subtitle"/>
          <p:cNvSpPr txBox="1">
            <a:spLocks noGrp="1"/>
          </p:cNvSpPr>
          <p:nvPr>
            <p:ph type="body" idx="21"/>
          </p:nvPr>
        </p:nvSpPr>
        <p:spPr>
          <a:prstGeom prst="rect">
            <a:avLst/>
          </a:prstGeom>
        </p:spPr>
        <p:txBody>
          <a:bodyPr/>
          <a:lstStyle/>
          <a:p>
            <a:endParaRPr/>
          </a:p>
        </p:txBody>
      </p:sp>
      <p:sp>
        <p:nvSpPr>
          <p:cNvPr id="328" name="The assignment operator (operator=) is used to copy values from one object to another already existing object.…"/>
          <p:cNvSpPr txBox="1">
            <a:spLocks noGrp="1"/>
          </p:cNvSpPr>
          <p:nvPr>
            <p:ph type="body" idx="1"/>
          </p:nvPr>
        </p:nvSpPr>
        <p:spPr>
          <a:prstGeom prst="rect">
            <a:avLst/>
          </a:prstGeom>
        </p:spPr>
        <p:txBody>
          <a:bodyPr/>
          <a:lstStyle/>
          <a:p>
            <a:pPr marL="603504" indent="-603504" defTabSz="2413955">
              <a:spcBef>
                <a:spcPts val="4400"/>
              </a:spcBef>
              <a:defRPr sz="4752"/>
            </a:pPr>
            <a:r>
              <a:t>The assignment operator (operator=) is used to copy values from one object to another already existing object.</a:t>
            </a:r>
          </a:p>
          <a:p>
            <a:pPr marL="603504" indent="-603504" defTabSz="2413955">
              <a:spcBef>
                <a:spcPts val="4400"/>
              </a:spcBef>
              <a:defRPr sz="4752"/>
            </a:pPr>
            <a:r>
              <a:t>The assignment operator (=) may be used with every class without explicit overloading.</a:t>
            </a:r>
          </a:p>
          <a:p>
            <a:pPr marL="603504" indent="-603504" defTabSz="2413955">
              <a:spcBef>
                <a:spcPts val="4400"/>
              </a:spcBef>
              <a:defRPr sz="4752"/>
            </a:pPr>
            <a:r>
              <a:t>The default behavior of the assignment operator is a memberwise assignment of the data members of the class.</a:t>
            </a:r>
          </a:p>
          <a:p>
            <a:pPr marL="603504" indent="-603504" defTabSz="2413955">
              <a:spcBef>
                <a:spcPts val="4400"/>
              </a:spcBef>
              <a:defRPr sz="4752"/>
            </a:pPr>
            <a:r>
              <a:t>The address operator (&amp;) may also be used with objects of any class without explicit overloading.</a:t>
            </a:r>
          </a:p>
          <a:p>
            <a:pPr marL="603504" indent="-603504" defTabSz="2413955">
              <a:spcBef>
                <a:spcPts val="4400"/>
              </a:spcBef>
              <a:defRPr sz="4752"/>
            </a:pPr>
            <a:r>
              <a:t>It returns the address of the object in memory. </a:t>
            </a:r>
          </a:p>
        </p:txBody>
      </p:sp>
      <p:sp>
        <p:nvSpPr>
          <p:cNvPr id="32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Assignment vs Copy constructor"/>
          <p:cNvSpPr txBox="1">
            <a:spLocks noGrp="1"/>
          </p:cNvSpPr>
          <p:nvPr>
            <p:ph type="title"/>
          </p:nvPr>
        </p:nvSpPr>
        <p:spPr>
          <a:prstGeom prst="rect">
            <a:avLst/>
          </a:prstGeom>
        </p:spPr>
        <p:txBody>
          <a:bodyPr/>
          <a:lstStyle/>
          <a:p>
            <a:r>
              <a:t>Assignment vs Copy constructor</a:t>
            </a:r>
          </a:p>
        </p:txBody>
      </p:sp>
      <p:sp>
        <p:nvSpPr>
          <p:cNvPr id="332" name="Slide Subtitle"/>
          <p:cNvSpPr txBox="1">
            <a:spLocks noGrp="1"/>
          </p:cNvSpPr>
          <p:nvPr>
            <p:ph type="body" idx="21"/>
          </p:nvPr>
        </p:nvSpPr>
        <p:spPr>
          <a:prstGeom prst="rect">
            <a:avLst/>
          </a:prstGeom>
        </p:spPr>
        <p:txBody>
          <a:bodyPr/>
          <a:lstStyle/>
          <a:p>
            <a:endParaRPr/>
          </a:p>
        </p:txBody>
      </p:sp>
      <p:sp>
        <p:nvSpPr>
          <p:cNvPr id="333" name="The purpose of the copy constructor and the assignment operator are almost equivalent -- both copy one object to another.…"/>
          <p:cNvSpPr txBox="1">
            <a:spLocks noGrp="1"/>
          </p:cNvSpPr>
          <p:nvPr>
            <p:ph type="body" idx="1"/>
          </p:nvPr>
        </p:nvSpPr>
        <p:spPr>
          <a:prstGeom prst="rect">
            <a:avLst/>
          </a:prstGeom>
        </p:spPr>
        <p:txBody>
          <a:bodyPr/>
          <a:lstStyle/>
          <a:p>
            <a:r>
              <a:t>The purpose of the copy constructor and the assignment operator are almost equivalent -- both copy one object to another. </a:t>
            </a:r>
          </a:p>
          <a:p>
            <a:r>
              <a:t>However, the copy constructor initializes new objects, whereas the assignment operator replaces the contents of existing objects.</a:t>
            </a:r>
          </a:p>
          <a:p>
            <a:r>
              <a:t>The copy constructor creates a new object.</a:t>
            </a:r>
          </a:p>
          <a:p>
            <a:r>
              <a:t>The assignment operator works on an already valid object.</a:t>
            </a:r>
          </a:p>
        </p:txBody>
      </p:sp>
      <p:sp>
        <p:nvSpPr>
          <p:cNvPr id="3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lide Title"/>
          <p:cNvSpPr txBox="1">
            <a:spLocks noGrp="1"/>
          </p:cNvSpPr>
          <p:nvPr>
            <p:ph type="title"/>
          </p:nvPr>
        </p:nvSpPr>
        <p:spPr>
          <a:prstGeom prst="rect">
            <a:avLst/>
          </a:prstGeom>
        </p:spPr>
        <p:txBody>
          <a:bodyPr/>
          <a:lstStyle/>
          <a:p>
            <a:endParaRPr/>
          </a:p>
        </p:txBody>
      </p:sp>
      <p:sp>
        <p:nvSpPr>
          <p:cNvPr id="337" name="Slide Subtitle"/>
          <p:cNvSpPr txBox="1">
            <a:spLocks noGrp="1"/>
          </p:cNvSpPr>
          <p:nvPr>
            <p:ph type="body" idx="21"/>
          </p:nvPr>
        </p:nvSpPr>
        <p:spPr>
          <a:prstGeom prst="rect">
            <a:avLst/>
          </a:prstGeom>
        </p:spPr>
        <p:txBody>
          <a:bodyPr/>
          <a:lstStyle/>
          <a:p>
            <a:endParaRPr/>
          </a:p>
        </p:txBody>
      </p:sp>
      <p:sp>
        <p:nvSpPr>
          <p:cNvPr id="338" name="The difference between the copy constructor and the assignment operator causes a lot of confusion for new programmers, but it’s really not all that difficult.…"/>
          <p:cNvSpPr txBox="1">
            <a:spLocks noGrp="1"/>
          </p:cNvSpPr>
          <p:nvPr>
            <p:ph type="body" idx="1"/>
          </p:nvPr>
        </p:nvSpPr>
        <p:spPr>
          <a:prstGeom prst="rect">
            <a:avLst/>
          </a:prstGeom>
        </p:spPr>
        <p:txBody>
          <a:bodyPr/>
          <a:lstStyle/>
          <a:p>
            <a:r>
              <a:t>The difference between the copy constructor and the assignment operator causes a lot of confusion for new programmers, but it’s really not all that difficult. </a:t>
            </a:r>
          </a:p>
          <a:p>
            <a:r>
              <a:t>Summarizing:</a:t>
            </a:r>
          </a:p>
          <a:p>
            <a:pPr lvl="1"/>
            <a:r>
              <a:t>If a new object has to be created before the copying can occur, the copy constructor is used (note: this includes passing or returning objects by value).</a:t>
            </a:r>
          </a:p>
          <a:p>
            <a:pPr lvl="1"/>
            <a:r>
              <a:t>If a new object does not have to be created before the copying can occur, the assignment operator is used.</a:t>
            </a:r>
          </a:p>
        </p:txBody>
      </p:sp>
      <p:sp>
        <p:nvSpPr>
          <p:cNvPr id="3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ype Conversion"/>
          <p:cNvSpPr txBox="1">
            <a:spLocks noGrp="1"/>
          </p:cNvSpPr>
          <p:nvPr>
            <p:ph type="title"/>
          </p:nvPr>
        </p:nvSpPr>
        <p:spPr>
          <a:prstGeom prst="rect">
            <a:avLst/>
          </a:prstGeom>
        </p:spPr>
        <p:txBody>
          <a:bodyPr/>
          <a:lstStyle/>
          <a:p>
            <a:r>
              <a:t>Type Conversion</a:t>
            </a:r>
          </a:p>
        </p:txBody>
      </p:sp>
      <p:sp>
        <p:nvSpPr>
          <p:cNvPr id="342" name="Slide Subtitle"/>
          <p:cNvSpPr txBox="1">
            <a:spLocks noGrp="1"/>
          </p:cNvSpPr>
          <p:nvPr>
            <p:ph type="body" idx="21"/>
          </p:nvPr>
        </p:nvSpPr>
        <p:spPr>
          <a:prstGeom prst="rect">
            <a:avLst/>
          </a:prstGeom>
        </p:spPr>
        <p:txBody>
          <a:bodyPr/>
          <a:lstStyle/>
          <a:p>
            <a:endParaRPr/>
          </a:p>
        </p:txBody>
      </p:sp>
      <p:sp>
        <p:nvSpPr>
          <p:cNvPr id="343" name="C++ allows to convert one data type to another e.g. int to float.…"/>
          <p:cNvSpPr txBox="1">
            <a:spLocks noGrp="1"/>
          </p:cNvSpPr>
          <p:nvPr>
            <p:ph type="body" idx="1"/>
          </p:nvPr>
        </p:nvSpPr>
        <p:spPr>
          <a:prstGeom prst="rect">
            <a:avLst/>
          </a:prstGeom>
        </p:spPr>
        <p:txBody>
          <a:bodyPr/>
          <a:lstStyle/>
          <a:p>
            <a:r>
              <a:t>C++ allows to convert one data type to another e.g. int to float.</a:t>
            </a:r>
          </a:p>
          <a:p>
            <a:r>
              <a:t>For eg: converting a float to an integer will loose some data but the vice verca is ok. </a:t>
            </a:r>
          </a:p>
          <a:p>
            <a:r>
              <a:t>c++ already knows how to convert between built in data types.</a:t>
            </a:r>
          </a:p>
          <a:p>
            <a:r>
              <a:t>However, it does not know how to convert any user defined classes.</a:t>
            </a:r>
          </a:p>
        </p:txBody>
      </p:sp>
      <p:sp>
        <p:nvSpPr>
          <p:cNvPr id="3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ype Conversion"/>
          <p:cNvSpPr txBox="1">
            <a:spLocks noGrp="1"/>
          </p:cNvSpPr>
          <p:nvPr>
            <p:ph type="title"/>
          </p:nvPr>
        </p:nvSpPr>
        <p:spPr>
          <a:prstGeom prst="rect">
            <a:avLst/>
          </a:prstGeom>
        </p:spPr>
        <p:txBody>
          <a:bodyPr/>
          <a:lstStyle/>
          <a:p>
            <a:r>
              <a:t>Type Conversion</a:t>
            </a:r>
          </a:p>
        </p:txBody>
      </p:sp>
      <p:sp>
        <p:nvSpPr>
          <p:cNvPr id="347" name="Slide Subtitle"/>
          <p:cNvSpPr txBox="1">
            <a:spLocks noGrp="1"/>
          </p:cNvSpPr>
          <p:nvPr>
            <p:ph type="body" idx="21"/>
          </p:nvPr>
        </p:nvSpPr>
        <p:spPr>
          <a:prstGeom prst="rect">
            <a:avLst/>
          </a:prstGeom>
        </p:spPr>
        <p:txBody>
          <a:bodyPr/>
          <a:lstStyle/>
          <a:p>
            <a:endParaRPr/>
          </a:p>
        </p:txBody>
      </p:sp>
      <p:sp>
        <p:nvSpPr>
          <p:cNvPr id="348" name="There are three possibilities of data conversion as given below:…"/>
          <p:cNvSpPr txBox="1">
            <a:spLocks noGrp="1"/>
          </p:cNvSpPr>
          <p:nvPr>
            <p:ph type="body" idx="1"/>
          </p:nvPr>
        </p:nvSpPr>
        <p:spPr>
          <a:prstGeom prst="rect">
            <a:avLst/>
          </a:prstGeom>
        </p:spPr>
        <p:txBody>
          <a:bodyPr/>
          <a:lstStyle/>
          <a:p>
            <a:r>
              <a:t>There are three possibilities of data conversion as given below:</a:t>
            </a:r>
          </a:p>
          <a:p>
            <a:pPr marL="1778000" lvl="1" indent="-889000">
              <a:buSzPct val="100000"/>
              <a:buAutoNum type="arabicPeriod"/>
            </a:pPr>
            <a:r>
              <a:t>Conversion from basic - data type to user -defined data type.</a:t>
            </a:r>
          </a:p>
          <a:p>
            <a:pPr marL="1778000" lvl="1" indent="-889000">
              <a:buSzPct val="100000"/>
              <a:buAutoNum type="arabicPeriod"/>
            </a:pPr>
            <a:r>
              <a:t>Conversion from class type to basic-data type.</a:t>
            </a:r>
          </a:p>
          <a:p>
            <a:pPr marL="1778000" lvl="1" indent="-889000">
              <a:buSzPct val="100000"/>
              <a:buAutoNum type="arabicPeriod"/>
            </a:pPr>
            <a:r>
              <a:t>Conversion from one class type to another class type.</a:t>
            </a:r>
          </a:p>
        </p:txBody>
      </p:sp>
      <p:sp>
        <p:nvSpPr>
          <p:cNvPr id="3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Unit - III"/>
          <p:cNvSpPr txBox="1">
            <a:spLocks noGrp="1"/>
          </p:cNvSpPr>
          <p:nvPr>
            <p:ph type="title"/>
          </p:nvPr>
        </p:nvSpPr>
        <p:spPr>
          <a:prstGeom prst="rect">
            <a:avLst/>
          </a:prstGeom>
        </p:spPr>
        <p:txBody>
          <a:bodyPr/>
          <a:lstStyle/>
          <a:p>
            <a:r>
              <a:t>Unit - III</a:t>
            </a:r>
          </a:p>
        </p:txBody>
      </p:sp>
      <p:sp>
        <p:nvSpPr>
          <p:cNvPr id="167" name="Pointer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Pointers</a:t>
            </a:r>
          </a:p>
        </p:txBody>
      </p:sp>
      <p:sp>
        <p:nvSpPr>
          <p:cNvPr id="168" name="Pointer to Class.…"/>
          <p:cNvSpPr txBox="1">
            <a:spLocks noGrp="1"/>
          </p:cNvSpPr>
          <p:nvPr>
            <p:ph type="body" idx="1"/>
          </p:nvPr>
        </p:nvSpPr>
        <p:spPr>
          <a:prstGeom prst="rect">
            <a:avLst/>
          </a:prstGeom>
        </p:spPr>
        <p:txBody>
          <a:bodyPr/>
          <a:lstStyle/>
          <a:p>
            <a:r>
              <a:t>Pointer to Class.</a:t>
            </a:r>
          </a:p>
          <a:p>
            <a:r>
              <a:t>Pointer Object.</a:t>
            </a:r>
          </a:p>
          <a:p>
            <a:r>
              <a:t>This Pointer.</a:t>
            </a:r>
          </a:p>
          <a:p>
            <a:r>
              <a:t>Pointer to Derived Classes.</a:t>
            </a:r>
          </a:p>
          <a:p>
            <a:r>
              <a:t>Base Class.</a:t>
            </a:r>
          </a:p>
        </p:txBody>
      </p:sp>
      <p:sp>
        <p:nvSpPr>
          <p:cNvPr id="169"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ype Conversion"/>
          <p:cNvSpPr txBox="1">
            <a:spLocks noGrp="1"/>
          </p:cNvSpPr>
          <p:nvPr>
            <p:ph type="title"/>
          </p:nvPr>
        </p:nvSpPr>
        <p:spPr>
          <a:prstGeom prst="rect">
            <a:avLst/>
          </a:prstGeom>
        </p:spPr>
        <p:txBody>
          <a:bodyPr/>
          <a:lstStyle/>
          <a:p>
            <a:r>
              <a:t>Type Conversion</a:t>
            </a:r>
          </a:p>
        </p:txBody>
      </p:sp>
      <p:sp>
        <p:nvSpPr>
          <p:cNvPr id="352" name="Slide Subtitle"/>
          <p:cNvSpPr txBox="1">
            <a:spLocks noGrp="1"/>
          </p:cNvSpPr>
          <p:nvPr>
            <p:ph type="body" idx="21"/>
          </p:nvPr>
        </p:nvSpPr>
        <p:spPr>
          <a:prstGeom prst="rect">
            <a:avLst/>
          </a:prstGeom>
        </p:spPr>
        <p:txBody>
          <a:bodyPr/>
          <a:lstStyle/>
          <a:p>
            <a:endParaRPr/>
          </a:p>
        </p:txBody>
      </p:sp>
      <p:sp>
        <p:nvSpPr>
          <p:cNvPr id="353" name="Basic to class data type conversion:…"/>
          <p:cNvSpPr txBox="1">
            <a:spLocks noGrp="1"/>
          </p:cNvSpPr>
          <p:nvPr>
            <p:ph type="body" idx="1"/>
          </p:nvPr>
        </p:nvSpPr>
        <p:spPr>
          <a:prstGeom prst="rect">
            <a:avLst/>
          </a:prstGeom>
        </p:spPr>
        <p:txBody>
          <a:bodyPr/>
          <a:lstStyle/>
          <a:p>
            <a:r>
              <a:t>Basic to class data type conversion:</a:t>
            </a:r>
          </a:p>
          <a:p>
            <a:pPr lvl="1"/>
            <a:r>
              <a:t>Conversion from basic to class type is easily carried out.</a:t>
            </a:r>
          </a:p>
          <a:p>
            <a:pPr lvl="1"/>
            <a:r>
              <a:t>It is automatically done by compiler with the help of in-built routines or by typecasting.</a:t>
            </a:r>
          </a:p>
          <a:p>
            <a:pPr lvl="1"/>
            <a:r>
              <a:t>Left-hand operand of = sign is always class type and right-hand operand is always basic type.</a:t>
            </a:r>
          </a:p>
        </p:txBody>
      </p:sp>
      <p:sp>
        <p:nvSpPr>
          <p:cNvPr id="35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ype Conversion"/>
          <p:cNvSpPr txBox="1">
            <a:spLocks noGrp="1"/>
          </p:cNvSpPr>
          <p:nvPr>
            <p:ph type="title"/>
          </p:nvPr>
        </p:nvSpPr>
        <p:spPr>
          <a:prstGeom prst="rect">
            <a:avLst/>
          </a:prstGeom>
        </p:spPr>
        <p:txBody>
          <a:bodyPr/>
          <a:lstStyle/>
          <a:p>
            <a:r>
              <a:t>Type Conversion</a:t>
            </a:r>
          </a:p>
        </p:txBody>
      </p:sp>
      <p:sp>
        <p:nvSpPr>
          <p:cNvPr id="357" name="Slide Subtitle"/>
          <p:cNvSpPr txBox="1">
            <a:spLocks noGrp="1"/>
          </p:cNvSpPr>
          <p:nvPr>
            <p:ph type="body" idx="21"/>
          </p:nvPr>
        </p:nvSpPr>
        <p:spPr>
          <a:prstGeom prst="rect">
            <a:avLst/>
          </a:prstGeom>
        </p:spPr>
        <p:txBody>
          <a:bodyPr/>
          <a:lstStyle/>
          <a:p>
            <a:endParaRPr/>
          </a:p>
        </p:txBody>
      </p:sp>
      <p:sp>
        <p:nvSpPr>
          <p:cNvPr id="358" name="Class to basic-data type conversion:…"/>
          <p:cNvSpPr txBox="1">
            <a:spLocks noGrp="1"/>
          </p:cNvSpPr>
          <p:nvPr>
            <p:ph type="body" idx="1"/>
          </p:nvPr>
        </p:nvSpPr>
        <p:spPr>
          <a:prstGeom prst="rect">
            <a:avLst/>
          </a:prstGeom>
        </p:spPr>
        <p:txBody>
          <a:bodyPr/>
          <a:lstStyle/>
          <a:p>
            <a:r>
              <a:t>Class to basic-data type conversion:</a:t>
            </a:r>
          </a:p>
          <a:p>
            <a:pPr lvl="1"/>
            <a:r>
              <a:t>In this conversion, the programmer explicitly tell the compiler how to perform conversion from class to basic type.</a:t>
            </a:r>
          </a:p>
          <a:p>
            <a:pPr lvl="1"/>
            <a:r>
              <a:t>These instructions are written in a member function.</a:t>
            </a:r>
          </a:p>
          <a:p>
            <a:pPr lvl="1"/>
            <a:r>
              <a:t>Such function is known as overloading of type cast operators.</a:t>
            </a:r>
          </a:p>
          <a:p>
            <a:pPr lvl="1"/>
            <a:r>
              <a:t>Left-hand operand is always Basic type and right-hand operand is always class type.</a:t>
            </a:r>
          </a:p>
        </p:txBody>
      </p:sp>
      <p:sp>
        <p:nvSpPr>
          <p:cNvPr id="3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lass-type to basic-data type conversion:"/>
          <p:cNvSpPr txBox="1">
            <a:spLocks noGrp="1"/>
          </p:cNvSpPr>
          <p:nvPr>
            <p:ph type="title"/>
          </p:nvPr>
        </p:nvSpPr>
        <p:spPr>
          <a:prstGeom prst="rect">
            <a:avLst/>
          </a:prstGeom>
        </p:spPr>
        <p:txBody>
          <a:bodyPr/>
          <a:lstStyle/>
          <a:p>
            <a:r>
              <a:t>Class-type to basic-data type conversion:</a:t>
            </a:r>
          </a:p>
        </p:txBody>
      </p:sp>
      <p:sp>
        <p:nvSpPr>
          <p:cNvPr id="362" name="Slide Subtitle"/>
          <p:cNvSpPr txBox="1">
            <a:spLocks noGrp="1"/>
          </p:cNvSpPr>
          <p:nvPr>
            <p:ph type="body" idx="21"/>
          </p:nvPr>
        </p:nvSpPr>
        <p:spPr>
          <a:prstGeom prst="rect">
            <a:avLst/>
          </a:prstGeom>
        </p:spPr>
        <p:txBody>
          <a:bodyPr/>
          <a:lstStyle/>
          <a:p>
            <a:endParaRPr/>
          </a:p>
        </p:txBody>
      </p:sp>
      <p:sp>
        <p:nvSpPr>
          <p:cNvPr id="363" name="While carrying this conversion, the statement should satisfy the following conditions:…"/>
          <p:cNvSpPr txBox="1">
            <a:spLocks noGrp="1"/>
          </p:cNvSpPr>
          <p:nvPr>
            <p:ph type="body" idx="1"/>
          </p:nvPr>
        </p:nvSpPr>
        <p:spPr>
          <a:prstGeom prst="rect">
            <a:avLst/>
          </a:prstGeom>
        </p:spPr>
        <p:txBody>
          <a:bodyPr/>
          <a:lstStyle/>
          <a:p>
            <a:r>
              <a:t>While carrying this conversion, the statement should satisfy the following conditions:</a:t>
            </a:r>
          </a:p>
          <a:p>
            <a:pPr lvl="1"/>
            <a:r>
              <a:t>The conversion function should not have any argument.</a:t>
            </a:r>
          </a:p>
          <a:p>
            <a:pPr lvl="1"/>
            <a:r>
              <a:t>Do not mention return type.</a:t>
            </a:r>
          </a:p>
          <a:p>
            <a:pPr lvl="1"/>
            <a:r>
              <a:t>It should be class member function.</a:t>
            </a:r>
          </a:p>
        </p:txBody>
      </p:sp>
      <p:sp>
        <p:nvSpPr>
          <p:cNvPr id="3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ype Conversion"/>
          <p:cNvSpPr txBox="1">
            <a:spLocks noGrp="1"/>
          </p:cNvSpPr>
          <p:nvPr>
            <p:ph type="title"/>
          </p:nvPr>
        </p:nvSpPr>
        <p:spPr>
          <a:prstGeom prst="rect">
            <a:avLst/>
          </a:prstGeom>
        </p:spPr>
        <p:txBody>
          <a:bodyPr/>
          <a:lstStyle/>
          <a:p>
            <a:r>
              <a:t>Type Conversion</a:t>
            </a:r>
          </a:p>
        </p:txBody>
      </p:sp>
      <p:sp>
        <p:nvSpPr>
          <p:cNvPr id="367" name="Slide Subtitle"/>
          <p:cNvSpPr txBox="1">
            <a:spLocks noGrp="1"/>
          </p:cNvSpPr>
          <p:nvPr>
            <p:ph type="body" idx="21"/>
          </p:nvPr>
        </p:nvSpPr>
        <p:spPr>
          <a:prstGeom prst="rect">
            <a:avLst/>
          </a:prstGeom>
        </p:spPr>
        <p:txBody>
          <a:bodyPr/>
          <a:lstStyle/>
          <a:p>
            <a:endParaRPr/>
          </a:p>
        </p:txBody>
      </p:sp>
      <p:sp>
        <p:nvSpPr>
          <p:cNvPr id="368" name="Conversion from one class to another class type:…"/>
          <p:cNvSpPr txBox="1">
            <a:spLocks noGrp="1"/>
          </p:cNvSpPr>
          <p:nvPr>
            <p:ph type="body" idx="1"/>
          </p:nvPr>
        </p:nvSpPr>
        <p:spPr>
          <a:prstGeom prst="rect">
            <a:avLst/>
          </a:prstGeom>
        </p:spPr>
        <p:txBody>
          <a:bodyPr/>
          <a:lstStyle/>
          <a:p>
            <a:r>
              <a:t>Conversion from one class to another class type:</a:t>
            </a:r>
          </a:p>
          <a:p>
            <a:pPr lvl="1"/>
            <a:r>
              <a:t>When an object of one class is passed to another class, it is necessary clear-cut instructions to the compiler,</a:t>
            </a:r>
          </a:p>
          <a:p>
            <a:pPr lvl="1"/>
            <a:r>
              <a:t>How to make conversion between these two user defined data types?</a:t>
            </a:r>
          </a:p>
        </p:txBody>
      </p:sp>
      <p:sp>
        <p:nvSpPr>
          <p:cNvPr id="36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ules for Operator Overloading"/>
          <p:cNvSpPr txBox="1">
            <a:spLocks noGrp="1"/>
          </p:cNvSpPr>
          <p:nvPr>
            <p:ph type="title"/>
          </p:nvPr>
        </p:nvSpPr>
        <p:spPr>
          <a:prstGeom prst="rect">
            <a:avLst/>
          </a:prstGeom>
        </p:spPr>
        <p:txBody>
          <a:bodyPr/>
          <a:lstStyle/>
          <a:p>
            <a:r>
              <a:t>Rules for Operator Overloading</a:t>
            </a:r>
          </a:p>
        </p:txBody>
      </p:sp>
      <p:sp>
        <p:nvSpPr>
          <p:cNvPr id="372" name="1) Only built-in operators can be overloaded. New operators can not be created.…"/>
          <p:cNvSpPr txBox="1">
            <a:spLocks noGrp="1"/>
          </p:cNvSpPr>
          <p:nvPr>
            <p:ph type="body" idx="1"/>
          </p:nvPr>
        </p:nvSpPr>
        <p:spPr>
          <a:xfrm>
            <a:off x="1206500" y="3254718"/>
            <a:ext cx="21971000" cy="9249798"/>
          </a:xfrm>
          <a:prstGeom prst="rect">
            <a:avLst/>
          </a:prstGeom>
        </p:spPr>
        <p:txBody>
          <a:bodyPr/>
          <a:lstStyle/>
          <a:p>
            <a:pPr marL="0" indent="0" defTabSz="1853137">
              <a:spcBef>
                <a:spcPts val="3400"/>
              </a:spcBef>
              <a:buSzTx/>
              <a:buNone/>
              <a:defRPr sz="3648"/>
            </a:pPr>
            <a:r>
              <a:t>1) Only built-in operators can be overloaded. New operators can not be created.</a:t>
            </a:r>
          </a:p>
          <a:p>
            <a:pPr marL="0" indent="0" defTabSz="1853137">
              <a:spcBef>
                <a:spcPts val="3400"/>
              </a:spcBef>
              <a:buSzTx/>
              <a:buNone/>
              <a:defRPr sz="3648"/>
            </a:pPr>
            <a:r>
              <a:t>2) Arity of the operators cannot be changed.</a:t>
            </a:r>
          </a:p>
          <a:p>
            <a:pPr marL="0" indent="0" defTabSz="1853137">
              <a:spcBef>
                <a:spcPts val="3400"/>
              </a:spcBef>
              <a:buSzTx/>
              <a:buNone/>
              <a:defRPr sz="3648"/>
            </a:pPr>
            <a:r>
              <a:t>3) Precedence and associativity of the operators cannot be changed.</a:t>
            </a:r>
          </a:p>
          <a:p>
            <a:pPr marL="0" indent="0" defTabSz="1853137">
              <a:spcBef>
                <a:spcPts val="3400"/>
              </a:spcBef>
              <a:buSzTx/>
              <a:buNone/>
              <a:defRPr sz="3648"/>
            </a:pPr>
            <a:r>
              <a:t>4) Overloaded operators cannot have default arguments except the function call operator () which can have default arguments.</a:t>
            </a:r>
          </a:p>
          <a:p>
            <a:pPr marL="0" indent="0" defTabSz="1853137">
              <a:spcBef>
                <a:spcPts val="3400"/>
              </a:spcBef>
              <a:buSzTx/>
              <a:buNone/>
              <a:defRPr sz="3648"/>
            </a:pPr>
            <a:r>
              <a:t>5) Operators cannot be overloaded for built in types only. At least one operand must be user defined type.</a:t>
            </a:r>
          </a:p>
          <a:p>
            <a:pPr marL="0" indent="0" defTabSz="1853137">
              <a:spcBef>
                <a:spcPts val="3400"/>
              </a:spcBef>
              <a:buSzTx/>
              <a:buNone/>
              <a:defRPr sz="3648"/>
            </a:pPr>
            <a:r>
              <a:t>6) Assignment (=), subscript ([]), function call (“()”), and member selection (-&gt;) operators must be defined as member functions.</a:t>
            </a:r>
          </a:p>
          <a:p>
            <a:pPr marL="0" indent="0" defTabSz="1853137">
              <a:spcBef>
                <a:spcPts val="3400"/>
              </a:spcBef>
              <a:buSzTx/>
              <a:buNone/>
              <a:defRPr sz="3648"/>
            </a:pPr>
            <a:r>
              <a:t>7) Except the operators specified in point 6, all other operators can be either member functions or a non member functions.</a:t>
            </a:r>
          </a:p>
          <a:p>
            <a:pPr marL="0" indent="0" defTabSz="1853137">
              <a:spcBef>
                <a:spcPts val="3400"/>
              </a:spcBef>
              <a:buSzTx/>
              <a:buNone/>
              <a:defRPr sz="3648"/>
            </a:pPr>
            <a:r>
              <a:t>8 ) Some operators like (assignment)=, (address)&amp; and comma (,) are by default overloaded.</a:t>
            </a:r>
          </a:p>
        </p:txBody>
      </p:sp>
      <p:sp>
        <p:nvSpPr>
          <p:cNvPr id="37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lide Title"/>
          <p:cNvSpPr txBox="1">
            <a:spLocks noGrp="1"/>
          </p:cNvSpPr>
          <p:nvPr>
            <p:ph type="title"/>
          </p:nvPr>
        </p:nvSpPr>
        <p:spPr>
          <a:prstGeom prst="rect">
            <a:avLst/>
          </a:prstGeom>
        </p:spPr>
        <p:txBody>
          <a:bodyPr/>
          <a:lstStyle/>
          <a:p>
            <a:endParaRPr/>
          </a:p>
        </p:txBody>
      </p:sp>
      <p:sp>
        <p:nvSpPr>
          <p:cNvPr id="376" name="Overloaded operators must either be a non static class member function or a global function. A global function that needs access to private or protected class members must be declared as a friend of that class. A global function must take at least one ar"/>
          <p:cNvSpPr txBox="1">
            <a:spLocks noGrp="1"/>
          </p:cNvSpPr>
          <p:nvPr>
            <p:ph type="body" idx="1"/>
          </p:nvPr>
        </p:nvSpPr>
        <p:spPr>
          <a:xfrm>
            <a:off x="1206500" y="3345280"/>
            <a:ext cx="21971000" cy="9159236"/>
          </a:xfrm>
          <a:prstGeom prst="rect">
            <a:avLst/>
          </a:prstGeom>
        </p:spPr>
        <p:txBody>
          <a:bodyPr/>
          <a:lstStyle/>
          <a:p>
            <a:pPr marL="512063" indent="-512063" defTabSz="2048204">
              <a:spcBef>
                <a:spcPts val="3700"/>
              </a:spcBef>
              <a:defRPr sz="4032"/>
            </a:pPr>
            <a:r>
              <a:t>Overloaded operators must either be a non static class member function or a global function. A global function that needs access to private or protected class members must be declared as a friend of that class. A global function must take at least one argument that is of class or enumerated type or that is a reference to a class or enumerated type. </a:t>
            </a:r>
          </a:p>
          <a:p>
            <a:pPr marL="512063" indent="-512063" defTabSz="2048204">
              <a:spcBef>
                <a:spcPts val="3700"/>
              </a:spcBef>
              <a:defRPr sz="4032"/>
            </a:pPr>
            <a:r>
              <a:t>Unary operators declared as member functions take no arguments; if declared as global functions, they take one argument.</a:t>
            </a:r>
          </a:p>
          <a:p>
            <a:pPr marL="512063" indent="-512063" defTabSz="2048204">
              <a:spcBef>
                <a:spcPts val="3700"/>
              </a:spcBef>
              <a:defRPr sz="4032"/>
            </a:pPr>
            <a:r>
              <a:t>Binary operators declared as member functions take one argument; if declared as global functions, they take two arguments.</a:t>
            </a:r>
          </a:p>
          <a:p>
            <a:pPr marL="512063" indent="-512063" defTabSz="2048204">
              <a:spcBef>
                <a:spcPts val="3700"/>
              </a:spcBef>
              <a:defRPr sz="4032"/>
            </a:pPr>
            <a:r>
              <a:t>If an operator can be used as either a unary or a binary operator (&amp;, *, +, and -), you can overload each use separately.</a:t>
            </a:r>
          </a:p>
          <a:p>
            <a:pPr marL="512063" indent="-512063" defTabSz="2048204">
              <a:spcBef>
                <a:spcPts val="3700"/>
              </a:spcBef>
              <a:defRPr sz="4032"/>
            </a:pPr>
            <a:r>
              <a:t>Overloaded operators cannot have default arguments.</a:t>
            </a:r>
          </a:p>
          <a:p>
            <a:pPr marL="512063" indent="-512063" defTabSz="2048204">
              <a:spcBef>
                <a:spcPts val="3700"/>
              </a:spcBef>
              <a:defRPr sz="4032"/>
            </a:pPr>
            <a:r>
              <a:t>All overloaded operators except assignment (operator=) are inherited by derived classes.</a:t>
            </a:r>
          </a:p>
        </p:txBody>
      </p:sp>
      <p:sp>
        <p:nvSpPr>
          <p:cNvPr id="37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Dr. M. Vamsi Krishna, Asso. Prof, Aditya Engineering College (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Dr. M. Vamsi Krishna, Asso. Prof, Aditya Engineering College (A)</a:t>
            </a:r>
          </a:p>
        </p:txBody>
      </p:sp>
      <p:sp>
        <p:nvSpPr>
          <p:cNvPr id="380" name="Inheritance"/>
          <p:cNvSpPr txBox="1">
            <a:spLocks noGrp="1"/>
          </p:cNvSpPr>
          <p:nvPr>
            <p:ph type="ctrTitle"/>
          </p:nvPr>
        </p:nvSpPr>
        <p:spPr>
          <a:prstGeom prst="rect">
            <a:avLst/>
          </a:prstGeom>
        </p:spPr>
        <p:txBody>
          <a:bodyPr/>
          <a:lstStyle/>
          <a:p>
            <a:r>
              <a:t>Inheritance</a:t>
            </a:r>
          </a:p>
        </p:txBody>
      </p:sp>
      <p:sp>
        <p:nvSpPr>
          <p:cNvPr id="38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Inheritance"/>
          <p:cNvSpPr txBox="1">
            <a:spLocks noGrp="1"/>
          </p:cNvSpPr>
          <p:nvPr>
            <p:ph type="title"/>
          </p:nvPr>
        </p:nvSpPr>
        <p:spPr>
          <a:prstGeom prst="rect">
            <a:avLst/>
          </a:prstGeom>
        </p:spPr>
        <p:txBody>
          <a:bodyPr/>
          <a:lstStyle/>
          <a:p>
            <a:r>
              <a:t>Inheritance</a:t>
            </a:r>
          </a:p>
        </p:txBody>
      </p:sp>
      <p:sp>
        <p:nvSpPr>
          <p:cNvPr id="384" name="Content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Contents</a:t>
            </a:r>
          </a:p>
        </p:txBody>
      </p:sp>
      <p:sp>
        <p:nvSpPr>
          <p:cNvPr id="385" name="Introduction.…"/>
          <p:cNvSpPr txBox="1">
            <a:spLocks noGrp="1"/>
          </p:cNvSpPr>
          <p:nvPr>
            <p:ph type="body" idx="1"/>
          </p:nvPr>
        </p:nvSpPr>
        <p:spPr>
          <a:prstGeom prst="rect">
            <a:avLst/>
          </a:prstGeom>
        </p:spPr>
        <p:txBody>
          <a:bodyPr/>
          <a:lstStyle/>
          <a:p>
            <a:r>
              <a:t>Introduction.</a:t>
            </a:r>
          </a:p>
          <a:p>
            <a:r>
              <a:t>Reusability.</a:t>
            </a:r>
          </a:p>
          <a:p>
            <a:r>
              <a:t>Types of Inheritance.</a:t>
            </a:r>
          </a:p>
          <a:p>
            <a:r>
              <a:t>Virtual Base Classes.</a:t>
            </a:r>
          </a:p>
          <a:p>
            <a:r>
              <a:t>Object as a Class Member</a:t>
            </a:r>
          </a:p>
          <a:p>
            <a:r>
              <a:t>Abstract Classes</a:t>
            </a:r>
          </a:p>
          <a:p>
            <a:r>
              <a:t>Advantages and Disadvantages of Inheritance</a:t>
            </a:r>
          </a:p>
        </p:txBody>
      </p:sp>
      <p:sp>
        <p:nvSpPr>
          <p:cNvPr id="38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Introduction"/>
          <p:cNvSpPr txBox="1">
            <a:spLocks noGrp="1"/>
          </p:cNvSpPr>
          <p:nvPr>
            <p:ph type="title"/>
          </p:nvPr>
        </p:nvSpPr>
        <p:spPr>
          <a:prstGeom prst="rect">
            <a:avLst/>
          </a:prstGeom>
        </p:spPr>
        <p:txBody>
          <a:bodyPr/>
          <a:lstStyle/>
          <a:p>
            <a:r>
              <a:t>Introduction</a:t>
            </a:r>
          </a:p>
        </p:txBody>
      </p:sp>
      <p:sp>
        <p:nvSpPr>
          <p:cNvPr id="389" name="Slide Subtitle"/>
          <p:cNvSpPr txBox="1">
            <a:spLocks noGrp="1"/>
          </p:cNvSpPr>
          <p:nvPr>
            <p:ph type="body" idx="21"/>
          </p:nvPr>
        </p:nvSpPr>
        <p:spPr>
          <a:prstGeom prst="rect">
            <a:avLst/>
          </a:prstGeom>
        </p:spPr>
        <p:txBody>
          <a:bodyPr/>
          <a:lstStyle/>
          <a:p>
            <a:endParaRPr/>
          </a:p>
        </p:txBody>
      </p:sp>
      <p:sp>
        <p:nvSpPr>
          <p:cNvPr id="390" name="Inheritance in OOP can be described as a process of creating new class from an existing class.…"/>
          <p:cNvSpPr txBox="1">
            <a:spLocks noGrp="1"/>
          </p:cNvSpPr>
          <p:nvPr>
            <p:ph type="body" idx="1"/>
          </p:nvPr>
        </p:nvSpPr>
        <p:spPr>
          <a:prstGeom prst="rect">
            <a:avLst/>
          </a:prstGeom>
        </p:spPr>
        <p:txBody>
          <a:bodyPr/>
          <a:lstStyle/>
          <a:p>
            <a:pPr marL="499872" indent="-499872" defTabSz="1999437">
              <a:spcBef>
                <a:spcPts val="3600"/>
              </a:spcBef>
              <a:defRPr sz="3936"/>
            </a:pPr>
            <a:r>
              <a:t>Inheritance in OOP can be described as a process of creating new class from an existing class.</a:t>
            </a:r>
          </a:p>
          <a:p>
            <a:pPr marL="499872" indent="-499872" defTabSz="1999437">
              <a:spcBef>
                <a:spcPts val="3600"/>
              </a:spcBef>
              <a:defRPr sz="3936"/>
            </a:pPr>
            <a:r>
              <a:t>The process of obtaining the data members and the methods from one class to another class is known as inheritance. It is one of the fundamental features of OOP.</a:t>
            </a:r>
          </a:p>
          <a:p>
            <a:pPr marL="499872" indent="-499872" defTabSz="1999437">
              <a:spcBef>
                <a:spcPts val="3600"/>
              </a:spcBef>
              <a:defRPr sz="3936"/>
            </a:pPr>
            <a:r>
              <a:t>It is the capability of one class to acquire the properties and characteristics from another class.</a:t>
            </a:r>
          </a:p>
          <a:p>
            <a:pPr marL="499872" indent="-499872" defTabSz="1999437">
              <a:spcBef>
                <a:spcPts val="3600"/>
              </a:spcBef>
              <a:defRPr sz="3936"/>
            </a:pPr>
            <a:r>
              <a:t>The class whose properties are inherited by other class is called the Parent or Base or Super class. </a:t>
            </a:r>
          </a:p>
          <a:p>
            <a:pPr marL="499872" indent="-499872" defTabSz="1999437">
              <a:spcBef>
                <a:spcPts val="3600"/>
              </a:spcBef>
              <a:defRPr sz="3936"/>
            </a:pPr>
            <a:r>
              <a:t>The other class is called as Child or Derived or Sub Class.</a:t>
            </a:r>
          </a:p>
          <a:p>
            <a:pPr marL="499872" indent="-499872" defTabSz="1999437">
              <a:spcBef>
                <a:spcPts val="3600"/>
              </a:spcBef>
              <a:defRPr sz="3936"/>
            </a:pPr>
            <a:r>
              <a:t>Inheritance makes the code reusable. When we inherit an existing class, all its methods and fields become available in the new class, hence code is reused.</a:t>
            </a:r>
          </a:p>
          <a:p>
            <a:pPr marL="499872" indent="-499872" defTabSz="1999437">
              <a:spcBef>
                <a:spcPts val="3600"/>
              </a:spcBef>
              <a:defRPr sz="3936"/>
            </a:pPr>
            <a:r>
              <a:t>All members of a class except private, are inherited.</a:t>
            </a:r>
          </a:p>
        </p:txBody>
      </p:sp>
      <p:sp>
        <p:nvSpPr>
          <p:cNvPr id="3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Slide Title"/>
          <p:cNvSpPr txBox="1">
            <a:spLocks noGrp="1"/>
          </p:cNvSpPr>
          <p:nvPr>
            <p:ph type="title"/>
          </p:nvPr>
        </p:nvSpPr>
        <p:spPr>
          <a:prstGeom prst="rect">
            <a:avLst/>
          </a:prstGeom>
        </p:spPr>
        <p:txBody>
          <a:bodyPr/>
          <a:lstStyle/>
          <a:p>
            <a:endParaRPr/>
          </a:p>
        </p:txBody>
      </p:sp>
      <p:sp>
        <p:nvSpPr>
          <p:cNvPr id="394" name="Slide Subtitle"/>
          <p:cNvSpPr txBox="1">
            <a:spLocks noGrp="1"/>
          </p:cNvSpPr>
          <p:nvPr>
            <p:ph type="body" idx="21"/>
          </p:nvPr>
        </p:nvSpPr>
        <p:spPr>
          <a:prstGeom prst="rect">
            <a:avLst/>
          </a:prstGeom>
        </p:spPr>
        <p:txBody>
          <a:bodyPr/>
          <a:lstStyle/>
          <a:p>
            <a:endParaRPr/>
          </a:p>
        </p:txBody>
      </p:sp>
      <p:sp>
        <p:nvSpPr>
          <p:cNvPr id="395" name="If we develop any application using this concept, then that application have following advantages:…"/>
          <p:cNvSpPr txBox="1">
            <a:spLocks noGrp="1"/>
          </p:cNvSpPr>
          <p:nvPr>
            <p:ph type="body" idx="1"/>
          </p:nvPr>
        </p:nvSpPr>
        <p:spPr>
          <a:prstGeom prst="rect">
            <a:avLst/>
          </a:prstGeom>
        </p:spPr>
        <p:txBody>
          <a:bodyPr/>
          <a:lstStyle/>
          <a:p>
            <a:pPr marL="524255" indent="-524255" defTabSz="2096971">
              <a:spcBef>
                <a:spcPts val="3800"/>
              </a:spcBef>
              <a:defRPr sz="4128"/>
            </a:pPr>
            <a:r>
              <a:t>If we develop any application using this concept, then that application have following advantages:</a:t>
            </a:r>
          </a:p>
          <a:p>
            <a:pPr marL="1048511" lvl="1" indent="-524255" defTabSz="2096971">
              <a:spcBef>
                <a:spcPts val="3800"/>
              </a:spcBef>
              <a:defRPr sz="4128"/>
            </a:pPr>
            <a:r>
              <a:t>Application development time is less.</a:t>
            </a:r>
          </a:p>
          <a:p>
            <a:pPr marL="1048511" lvl="1" indent="-524255" defTabSz="2096971">
              <a:spcBef>
                <a:spcPts val="3800"/>
              </a:spcBef>
              <a:defRPr sz="4128"/>
            </a:pPr>
            <a:r>
              <a:t>Application takes less memory.</a:t>
            </a:r>
          </a:p>
          <a:p>
            <a:pPr marL="1048511" lvl="1" indent="-524255" defTabSz="2096971">
              <a:spcBef>
                <a:spcPts val="3800"/>
              </a:spcBef>
              <a:defRPr sz="4128"/>
            </a:pPr>
            <a:r>
              <a:t>Application execution time is less.</a:t>
            </a:r>
          </a:p>
          <a:p>
            <a:pPr marL="1048511" lvl="1" indent="-524255" defTabSz="2096971">
              <a:spcBef>
                <a:spcPts val="3800"/>
              </a:spcBef>
              <a:defRPr sz="4128"/>
            </a:pPr>
            <a:r>
              <a:t>Application performance is enhanced.</a:t>
            </a:r>
          </a:p>
          <a:p>
            <a:pPr marL="1048511" lvl="1" indent="-524255" defTabSz="2096971">
              <a:spcBef>
                <a:spcPts val="3800"/>
              </a:spcBef>
              <a:defRPr sz="4128"/>
            </a:pPr>
            <a:r>
              <a:t>Redundancy of the code is reduced or minimised so that we get consistence results and less storage cost.</a:t>
            </a:r>
          </a:p>
          <a:p>
            <a:pPr marL="1048511" lvl="1" indent="-524255" defTabSz="2096971">
              <a:spcBef>
                <a:spcPts val="3800"/>
              </a:spcBef>
              <a:defRPr sz="4128"/>
            </a:pPr>
            <a:r>
              <a:t>Use of virtual keyword.</a:t>
            </a:r>
          </a:p>
        </p:txBody>
      </p:sp>
      <p:sp>
        <p:nvSpPr>
          <p:cNvPr id="3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Binding"/>
          <p:cNvSpPr txBox="1">
            <a:spLocks noGrp="1"/>
          </p:cNvSpPr>
          <p:nvPr>
            <p:ph type="title"/>
          </p:nvPr>
        </p:nvSpPr>
        <p:spPr>
          <a:prstGeom prst="rect">
            <a:avLst/>
          </a:prstGeom>
        </p:spPr>
        <p:txBody>
          <a:bodyPr/>
          <a:lstStyle/>
          <a:p>
            <a:r>
              <a:t>Binding </a:t>
            </a:r>
          </a:p>
        </p:txBody>
      </p:sp>
      <p:sp>
        <p:nvSpPr>
          <p:cNvPr id="172" name="Binding Polymorphisms and Virtual Function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Binding Polymorphisms and Virtual Functions</a:t>
            </a:r>
          </a:p>
        </p:txBody>
      </p:sp>
      <p:sp>
        <p:nvSpPr>
          <p:cNvPr id="173" name="Introduction.…"/>
          <p:cNvSpPr txBox="1">
            <a:spLocks noGrp="1"/>
          </p:cNvSpPr>
          <p:nvPr>
            <p:ph type="body" idx="1"/>
          </p:nvPr>
        </p:nvSpPr>
        <p:spPr>
          <a:prstGeom prst="rect">
            <a:avLst/>
          </a:prstGeom>
        </p:spPr>
        <p:txBody>
          <a:bodyPr/>
          <a:lstStyle/>
          <a:p>
            <a:r>
              <a:t>Introduction.</a:t>
            </a:r>
          </a:p>
          <a:p>
            <a:r>
              <a:t>Binding in C++.</a:t>
            </a:r>
          </a:p>
          <a:p>
            <a:r>
              <a:t>Virtual Functions.</a:t>
            </a:r>
          </a:p>
          <a:p>
            <a:r>
              <a:t>Rules for Virtual Functions.</a:t>
            </a:r>
          </a:p>
          <a:p>
            <a:r>
              <a:t>Abstract Classes.</a:t>
            </a:r>
          </a:p>
          <a:p>
            <a:r>
              <a:t>Virtual Destructor.</a:t>
            </a:r>
          </a:p>
        </p:txBody>
      </p:sp>
      <p:sp>
        <p:nvSpPr>
          <p:cNvPr id="174"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Advantages of Inheritance"/>
          <p:cNvSpPr txBox="1">
            <a:spLocks noGrp="1"/>
          </p:cNvSpPr>
          <p:nvPr>
            <p:ph type="title"/>
          </p:nvPr>
        </p:nvSpPr>
        <p:spPr>
          <a:prstGeom prst="rect">
            <a:avLst/>
          </a:prstGeom>
        </p:spPr>
        <p:txBody>
          <a:bodyPr/>
          <a:lstStyle/>
          <a:p>
            <a:r>
              <a:t>Advantages of Inheritance</a:t>
            </a:r>
          </a:p>
        </p:txBody>
      </p:sp>
      <p:sp>
        <p:nvSpPr>
          <p:cNvPr id="399" name="Slide Subtitle"/>
          <p:cNvSpPr txBox="1">
            <a:spLocks noGrp="1"/>
          </p:cNvSpPr>
          <p:nvPr>
            <p:ph type="body" idx="21"/>
          </p:nvPr>
        </p:nvSpPr>
        <p:spPr>
          <a:prstGeom prst="rect">
            <a:avLst/>
          </a:prstGeom>
        </p:spPr>
        <p:txBody>
          <a:bodyPr/>
          <a:lstStyle/>
          <a:p>
            <a:endParaRPr/>
          </a:p>
        </p:txBody>
      </p:sp>
      <p:sp>
        <p:nvSpPr>
          <p:cNvPr id="400" name="Code Reusability…"/>
          <p:cNvSpPr txBox="1">
            <a:spLocks noGrp="1"/>
          </p:cNvSpPr>
          <p:nvPr>
            <p:ph type="body" idx="1"/>
          </p:nvPr>
        </p:nvSpPr>
        <p:spPr>
          <a:prstGeom prst="rect">
            <a:avLst/>
          </a:prstGeom>
        </p:spPr>
        <p:txBody>
          <a:bodyPr/>
          <a:lstStyle/>
          <a:p>
            <a:pPr marL="499872" indent="-499872" defTabSz="1999437">
              <a:spcBef>
                <a:spcPts val="3600"/>
              </a:spcBef>
              <a:defRPr sz="3936"/>
            </a:pPr>
            <a:r>
              <a:t>Code Reusability</a:t>
            </a:r>
          </a:p>
          <a:p>
            <a:pPr marL="499872" indent="-499872" defTabSz="1999437">
              <a:spcBef>
                <a:spcPts val="3600"/>
              </a:spcBef>
              <a:defRPr sz="3936"/>
            </a:pPr>
            <a:r>
              <a:t>Saves Time and Effort</a:t>
            </a:r>
          </a:p>
          <a:p>
            <a:pPr marL="499872" indent="-499872" defTabSz="1999437">
              <a:spcBef>
                <a:spcPts val="3600"/>
              </a:spcBef>
              <a:defRPr sz="3936"/>
            </a:pPr>
            <a:r>
              <a:t>Faster Development, easier maintenance and easy to extend</a:t>
            </a:r>
          </a:p>
          <a:p>
            <a:pPr marL="499872" indent="-499872" defTabSz="1999437">
              <a:spcBef>
                <a:spcPts val="3600"/>
              </a:spcBef>
              <a:defRPr sz="3936"/>
            </a:pPr>
            <a:r>
              <a:t>Capable of expressing the inheritance relationship and its transitive nature which ensures closeness with real world problems.</a:t>
            </a:r>
          </a:p>
          <a:p>
            <a:pPr marL="499872" indent="-499872" defTabSz="1999437">
              <a:spcBef>
                <a:spcPts val="3600"/>
              </a:spcBef>
              <a:defRPr sz="3936"/>
            </a:pPr>
            <a:r>
              <a:t>The derived class can also extend the properties of base class to generate more dominant objects. </a:t>
            </a:r>
          </a:p>
          <a:p>
            <a:pPr marL="499872" indent="-499872" defTabSz="1999437">
              <a:spcBef>
                <a:spcPts val="3600"/>
              </a:spcBef>
              <a:defRPr sz="3936"/>
            </a:pPr>
            <a:r>
              <a:t>The same base class is used for more derived classes. </a:t>
            </a:r>
          </a:p>
          <a:p>
            <a:pPr marL="499872" indent="-499872" defTabSz="1999437">
              <a:spcBef>
                <a:spcPts val="3600"/>
              </a:spcBef>
              <a:defRPr sz="3936"/>
            </a:pPr>
            <a:r>
              <a:t>When a class is derived from more than one class, the derived classes have similar properties to those of base classes</a:t>
            </a:r>
          </a:p>
        </p:txBody>
      </p:sp>
      <p:sp>
        <p:nvSpPr>
          <p:cNvPr id="4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Disadvantages"/>
          <p:cNvSpPr txBox="1">
            <a:spLocks noGrp="1"/>
          </p:cNvSpPr>
          <p:nvPr>
            <p:ph type="title"/>
          </p:nvPr>
        </p:nvSpPr>
        <p:spPr>
          <a:prstGeom prst="rect">
            <a:avLst/>
          </a:prstGeom>
        </p:spPr>
        <p:txBody>
          <a:bodyPr/>
          <a:lstStyle/>
          <a:p>
            <a:r>
              <a:t>Disadvantages</a:t>
            </a:r>
          </a:p>
        </p:txBody>
      </p:sp>
      <p:sp>
        <p:nvSpPr>
          <p:cNvPr id="404" name="Slide Subtitle"/>
          <p:cNvSpPr txBox="1">
            <a:spLocks noGrp="1"/>
          </p:cNvSpPr>
          <p:nvPr>
            <p:ph type="body" idx="21"/>
          </p:nvPr>
        </p:nvSpPr>
        <p:spPr>
          <a:prstGeom prst="rect">
            <a:avLst/>
          </a:prstGeom>
        </p:spPr>
        <p:txBody>
          <a:bodyPr/>
          <a:lstStyle/>
          <a:p>
            <a:endParaRPr/>
          </a:p>
        </p:txBody>
      </p:sp>
      <p:sp>
        <p:nvSpPr>
          <p:cNvPr id="405" name="Complicated.…"/>
          <p:cNvSpPr txBox="1">
            <a:spLocks noGrp="1"/>
          </p:cNvSpPr>
          <p:nvPr>
            <p:ph type="body" idx="1"/>
          </p:nvPr>
        </p:nvSpPr>
        <p:spPr>
          <a:prstGeom prst="rect">
            <a:avLst/>
          </a:prstGeom>
        </p:spPr>
        <p:txBody>
          <a:bodyPr/>
          <a:lstStyle/>
          <a:p>
            <a:r>
              <a:t>Complicated. </a:t>
            </a:r>
          </a:p>
          <a:p>
            <a:r>
              <a:t>Invoking member functions creates overhead to the compiler. </a:t>
            </a:r>
          </a:p>
          <a:p>
            <a:r>
              <a:t>In class hierarchy, various data elements remains unused, and the memory allocated to them is not utilised.</a:t>
            </a:r>
          </a:p>
        </p:txBody>
      </p:sp>
      <p:sp>
        <p:nvSpPr>
          <p:cNvPr id="40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51</a:t>
            </a:fld>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Slide Title"/>
          <p:cNvSpPr txBox="1">
            <a:spLocks noGrp="1"/>
          </p:cNvSpPr>
          <p:nvPr>
            <p:ph type="title"/>
          </p:nvPr>
        </p:nvSpPr>
        <p:spPr>
          <a:prstGeom prst="rect">
            <a:avLst/>
          </a:prstGeom>
        </p:spPr>
        <p:txBody>
          <a:bodyPr/>
          <a:lstStyle/>
          <a:p>
            <a:endParaRPr/>
          </a:p>
        </p:txBody>
      </p:sp>
      <p:sp>
        <p:nvSpPr>
          <p:cNvPr id="409" name="Syntax:…"/>
          <p:cNvSpPr txBox="1">
            <a:spLocks noGrp="1"/>
          </p:cNvSpPr>
          <p:nvPr>
            <p:ph type="body" idx="1"/>
          </p:nvPr>
        </p:nvSpPr>
        <p:spPr>
          <a:xfrm>
            <a:off x="1206500" y="2926879"/>
            <a:ext cx="21971000" cy="9866263"/>
          </a:xfrm>
          <a:prstGeom prst="rect">
            <a:avLst/>
          </a:prstGeom>
        </p:spPr>
        <p:txBody>
          <a:bodyPr/>
          <a:lstStyle/>
          <a:p>
            <a:pPr marL="560831" indent="-560831" defTabSz="2243271">
              <a:spcBef>
                <a:spcPts val="4100"/>
              </a:spcBef>
              <a:defRPr sz="4416"/>
            </a:pPr>
            <a:r>
              <a:t>Syntax:</a:t>
            </a:r>
          </a:p>
          <a:p>
            <a:pPr marL="0" indent="0" defTabSz="2243271">
              <a:spcBef>
                <a:spcPts val="4100"/>
              </a:spcBef>
              <a:buSzTx/>
              <a:buNone/>
              <a:defRPr sz="4416"/>
            </a:pPr>
            <a:r>
              <a:t>  class DerivedClassName : access-level BaseClassName</a:t>
            </a:r>
          </a:p>
          <a:p>
            <a:pPr marL="560831" indent="-560831" defTabSz="2243271">
              <a:spcBef>
                <a:spcPts val="4100"/>
              </a:spcBef>
              <a:defRPr sz="4416"/>
            </a:pPr>
            <a:r>
              <a:t>where </a:t>
            </a:r>
          </a:p>
          <a:p>
            <a:pPr marL="0" lvl="1" indent="420623" defTabSz="2243271">
              <a:spcBef>
                <a:spcPts val="4100"/>
              </a:spcBef>
              <a:buSzTx/>
              <a:buNone/>
              <a:defRPr sz="4416"/>
            </a:pPr>
            <a:r>
              <a:t>–access-level specifies the type of derivation</a:t>
            </a:r>
          </a:p>
          <a:p>
            <a:pPr marL="0" lvl="1" indent="420623" defTabSz="2243271">
              <a:spcBef>
                <a:spcPts val="4100"/>
              </a:spcBef>
              <a:buSzTx/>
              <a:buNone/>
              <a:defRPr sz="4416"/>
            </a:pPr>
            <a:r>
              <a:t>•private by default, or public</a:t>
            </a:r>
          </a:p>
          <a:p>
            <a:pPr marL="0" lvl="1" indent="420623" defTabSz="2243271">
              <a:spcBef>
                <a:spcPts val="4100"/>
              </a:spcBef>
              <a:buSzTx/>
              <a:buNone/>
              <a:defRPr sz="4416"/>
            </a:pPr>
            <a:r>
              <a:t>•Any class can serve as a base class</a:t>
            </a:r>
          </a:p>
          <a:p>
            <a:pPr marL="0" lvl="1" indent="420623" defTabSz="2243271">
              <a:spcBef>
                <a:spcPts val="4100"/>
              </a:spcBef>
              <a:buSzTx/>
              <a:buNone/>
              <a:defRPr sz="4416"/>
            </a:pPr>
            <a:r>
              <a:t>–Thus a derived class can also be a base class</a:t>
            </a:r>
          </a:p>
          <a:p>
            <a:pPr marL="560831" indent="-560831" defTabSz="2243271">
              <a:spcBef>
                <a:spcPts val="4100"/>
              </a:spcBef>
              <a:defRPr sz="4416"/>
            </a:pPr>
            <a:r>
              <a:t>In principle, every member of a base class is inherited by a derived class</a:t>
            </a:r>
          </a:p>
          <a:p>
            <a:pPr marL="0" lvl="2" indent="841247" defTabSz="2243271">
              <a:spcBef>
                <a:spcPts val="4100"/>
              </a:spcBef>
              <a:buSzTx/>
              <a:buNone/>
              <a:defRPr sz="4416"/>
            </a:pPr>
            <a:r>
              <a:t>– just with different access permission</a:t>
            </a:r>
          </a:p>
        </p:txBody>
      </p:sp>
      <p:sp>
        <p:nvSpPr>
          <p:cNvPr id="41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52</a:t>
            </a:fld>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Access Rights of Derived Classes"/>
          <p:cNvSpPr txBox="1">
            <a:spLocks noGrp="1"/>
          </p:cNvSpPr>
          <p:nvPr>
            <p:ph type="title"/>
          </p:nvPr>
        </p:nvSpPr>
        <p:spPr>
          <a:prstGeom prst="rect">
            <a:avLst/>
          </a:prstGeom>
        </p:spPr>
        <p:txBody>
          <a:bodyPr/>
          <a:lstStyle/>
          <a:p>
            <a:r>
              <a:t>Access Rights of Derived Classes</a:t>
            </a:r>
          </a:p>
        </p:txBody>
      </p:sp>
      <p:sp>
        <p:nvSpPr>
          <p:cNvPr id="413" name="Slide Subtitle"/>
          <p:cNvSpPr txBox="1">
            <a:spLocks noGrp="1"/>
          </p:cNvSpPr>
          <p:nvPr>
            <p:ph type="body" idx="21"/>
          </p:nvPr>
        </p:nvSpPr>
        <p:spPr>
          <a:prstGeom prst="rect">
            <a:avLst/>
          </a:prstGeom>
        </p:spPr>
        <p:txBody>
          <a:bodyPr/>
          <a:lstStyle/>
          <a:p>
            <a:endParaRPr/>
          </a:p>
        </p:txBody>
      </p:sp>
      <p:sp>
        <p:nvSpPr>
          <p:cNvPr id="414" name="The type of inheritance defines the minimum access level for the members of derived class that are inherited from the base class.…"/>
          <p:cNvSpPr txBox="1">
            <a:spLocks noGrp="1"/>
          </p:cNvSpPr>
          <p:nvPr>
            <p:ph type="body" idx="1"/>
          </p:nvPr>
        </p:nvSpPr>
        <p:spPr>
          <a:prstGeom prst="rect">
            <a:avLst/>
          </a:prstGeom>
        </p:spPr>
        <p:txBody>
          <a:bodyPr/>
          <a:lstStyle/>
          <a:p>
            <a:r>
              <a:t>The type of inheritance defines the minimum access level for the members of derived class that are inherited from the base class.</a:t>
            </a:r>
          </a:p>
          <a:p>
            <a:r>
              <a:t>With public inheritance, the derived class follow the same access permission as in the base class.</a:t>
            </a:r>
          </a:p>
          <a:p>
            <a:r>
              <a:t>With protected inheritance, only the public members inherited from the base class can be accessed in the derived class as protected members.</a:t>
            </a:r>
          </a:p>
          <a:p>
            <a:r>
              <a:t>With private inheritance, none of the members of base class is accessible by the derived class.</a:t>
            </a:r>
          </a:p>
        </p:txBody>
      </p:sp>
      <p:sp>
        <p:nvSpPr>
          <p:cNvPr id="4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53</a:t>
            </a:fld>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lide Title"/>
          <p:cNvSpPr txBox="1">
            <a:spLocks noGrp="1"/>
          </p:cNvSpPr>
          <p:nvPr>
            <p:ph type="title"/>
          </p:nvPr>
        </p:nvSpPr>
        <p:spPr>
          <a:prstGeom prst="rect">
            <a:avLst/>
          </a:prstGeom>
        </p:spPr>
        <p:txBody>
          <a:bodyPr/>
          <a:lstStyle/>
          <a:p>
            <a:endParaRPr/>
          </a:p>
        </p:txBody>
      </p:sp>
      <p:sp>
        <p:nvSpPr>
          <p:cNvPr id="418" name="Slide Subtitle"/>
          <p:cNvSpPr txBox="1">
            <a:spLocks noGrp="1"/>
          </p:cNvSpPr>
          <p:nvPr>
            <p:ph type="body" idx="21"/>
          </p:nvPr>
        </p:nvSpPr>
        <p:spPr>
          <a:prstGeom prst="rect">
            <a:avLst/>
          </a:prstGeom>
        </p:spPr>
        <p:txBody>
          <a:bodyPr/>
          <a:lstStyle/>
          <a:p>
            <a:endParaRPr/>
          </a:p>
        </p:txBody>
      </p:sp>
      <p:sp>
        <p:nvSpPr>
          <p:cNvPr id="41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54</a:t>
            </a:fld>
            <a:endParaRPr/>
          </a:p>
        </p:txBody>
      </p:sp>
      <p:graphicFrame>
        <p:nvGraphicFramePr>
          <p:cNvPr id="420" name="Table"/>
          <p:cNvGraphicFramePr/>
          <p:nvPr/>
        </p:nvGraphicFramePr>
        <p:xfrm>
          <a:off x="4138826" y="4339414"/>
          <a:ext cx="17195450" cy="5807487"/>
        </p:xfrm>
        <a:graphic>
          <a:graphicData uri="http://schemas.openxmlformats.org/drawingml/2006/table">
            <a:tbl>
              <a:tblPr>
                <a:tableStyleId>{4C3C2611-4C71-4FC5-86AE-919BDF0F9419}</a:tableStyleId>
              </a:tblPr>
              <a:tblGrid>
                <a:gridCol w="4295687">
                  <a:extLst>
                    <a:ext uri="{9D8B030D-6E8A-4147-A177-3AD203B41FA5}">
                      <a16:colId xmlns:a16="http://schemas.microsoft.com/office/drawing/2014/main" val="20000"/>
                    </a:ext>
                  </a:extLst>
                </a:gridCol>
                <a:gridCol w="4295687">
                  <a:extLst>
                    <a:ext uri="{9D8B030D-6E8A-4147-A177-3AD203B41FA5}">
                      <a16:colId xmlns:a16="http://schemas.microsoft.com/office/drawing/2014/main" val="20001"/>
                    </a:ext>
                  </a:extLst>
                </a:gridCol>
                <a:gridCol w="4295687">
                  <a:extLst>
                    <a:ext uri="{9D8B030D-6E8A-4147-A177-3AD203B41FA5}">
                      <a16:colId xmlns:a16="http://schemas.microsoft.com/office/drawing/2014/main" val="20002"/>
                    </a:ext>
                  </a:extLst>
                </a:gridCol>
                <a:gridCol w="4295687">
                  <a:extLst>
                    <a:ext uri="{9D8B030D-6E8A-4147-A177-3AD203B41FA5}">
                      <a16:colId xmlns:a16="http://schemas.microsoft.com/office/drawing/2014/main" val="20003"/>
                    </a:ext>
                  </a:extLst>
                </a:gridCol>
              </a:tblGrid>
              <a:tr h="1482811">
                <a:tc>
                  <a:txBody>
                    <a:bodyPr/>
                    <a:lstStyle/>
                    <a:p>
                      <a:pPr defTabSz="914400">
                        <a:defRPr sz="4800"/>
                      </a:pPr>
                      <a:endParaRP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protected</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public</a:t>
                      </a:r>
                    </a:p>
                  </a:txBody>
                  <a:tcPr marL="121920" marR="121920" marT="60960" marB="60960" anchor="ctr" horzOverflow="overflow"/>
                </a:tc>
                <a:extLst>
                  <a:ext uri="{0D108BD9-81ED-4DB2-BD59-A6C34878D82A}">
                    <a16:rowId xmlns:a16="http://schemas.microsoft.com/office/drawing/2014/main" val="10000"/>
                  </a:ext>
                </a:extLst>
              </a:tr>
              <a:tr h="1437324">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extLst>
                  <a:ext uri="{0D108BD9-81ED-4DB2-BD59-A6C34878D82A}">
                    <a16:rowId xmlns:a16="http://schemas.microsoft.com/office/drawing/2014/main" val="10001"/>
                  </a:ext>
                </a:extLst>
              </a:tr>
              <a:tr h="1437324">
                <a:tc>
                  <a:txBody>
                    <a:bodyPr/>
                    <a:lstStyle/>
                    <a:p>
                      <a:pPr defTabSz="457200"/>
                      <a:r>
                        <a:rPr sz="4800">
                          <a:latin typeface="Times New Roman"/>
                          <a:ea typeface="Times New Roman"/>
                          <a:cs typeface="Times New Roman"/>
                          <a:sym typeface="Times New Roman"/>
                        </a:rPr>
                        <a:t>protected</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protected</a:t>
                      </a:r>
                    </a:p>
                  </a:txBody>
                  <a:tcPr marL="121920" marR="121920" marT="60960" marB="60960" anchor="ctr" horzOverflow="overflow"/>
                </a:tc>
                <a:extLst>
                  <a:ext uri="{0D108BD9-81ED-4DB2-BD59-A6C34878D82A}">
                    <a16:rowId xmlns:a16="http://schemas.microsoft.com/office/drawing/2014/main" val="10002"/>
                  </a:ext>
                </a:extLst>
              </a:tr>
              <a:tr h="1437324">
                <a:tc>
                  <a:txBody>
                    <a:bodyPr/>
                    <a:lstStyle/>
                    <a:p>
                      <a:pPr defTabSz="457200"/>
                      <a:r>
                        <a:rPr sz="4800">
                          <a:latin typeface="Times New Roman"/>
                          <a:ea typeface="Times New Roman"/>
                          <a:cs typeface="Times New Roman"/>
                          <a:sym typeface="Times New Roman"/>
                        </a:rPr>
                        <a:t>public</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private</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protected</a:t>
                      </a:r>
                    </a:p>
                  </a:txBody>
                  <a:tcPr marL="121920" marR="121920" marT="60960" marB="60960" anchor="ctr" horzOverflow="overflow"/>
                </a:tc>
                <a:tc>
                  <a:txBody>
                    <a:bodyPr/>
                    <a:lstStyle/>
                    <a:p>
                      <a:pPr defTabSz="457200"/>
                      <a:r>
                        <a:rPr sz="4800">
                          <a:latin typeface="Times New Roman"/>
                          <a:ea typeface="Times New Roman"/>
                          <a:cs typeface="Times New Roman"/>
                          <a:sym typeface="Times New Roman"/>
                        </a:rPr>
                        <a:t>public</a:t>
                      </a:r>
                    </a:p>
                  </a:txBody>
                  <a:tcPr marL="121920" marR="121920" marT="60960" marB="60960" anchor="ctr" horzOverflow="overflow"/>
                </a:tc>
                <a:extLst>
                  <a:ext uri="{0D108BD9-81ED-4DB2-BD59-A6C34878D82A}">
                    <a16:rowId xmlns:a16="http://schemas.microsoft.com/office/drawing/2014/main" val="10003"/>
                  </a:ext>
                </a:extLst>
              </a:tr>
            </a:tbl>
          </a:graphicData>
        </a:graphic>
      </p:graphicFrame>
      <p:pic>
        <p:nvPicPr>
          <p:cNvPr id="421" name="Image" descr="Image"/>
          <p:cNvPicPr>
            <a:picLocks noChangeAspect="1"/>
          </p:cNvPicPr>
          <p:nvPr/>
        </p:nvPicPr>
        <p:blipFill>
          <a:blip r:embed="rId2"/>
          <a:stretch>
            <a:fillRect/>
          </a:stretch>
        </p:blipFill>
        <p:spPr>
          <a:xfrm>
            <a:off x="9867675" y="2990719"/>
            <a:ext cx="6977669" cy="1672069"/>
          </a:xfrm>
          <a:prstGeom prst="rect">
            <a:avLst/>
          </a:prstGeom>
          <a:ln w="12700">
            <a:miter lim="400000"/>
          </a:ln>
        </p:spPr>
      </p:pic>
      <p:pic>
        <p:nvPicPr>
          <p:cNvPr id="422" name="Image" descr="Image"/>
          <p:cNvPicPr>
            <a:picLocks noChangeAspect="1"/>
          </p:cNvPicPr>
          <p:nvPr/>
        </p:nvPicPr>
        <p:blipFill>
          <a:blip r:embed="rId3"/>
          <a:stretch>
            <a:fillRect/>
          </a:stretch>
        </p:blipFill>
        <p:spPr>
          <a:xfrm>
            <a:off x="1388335" y="4136661"/>
            <a:ext cx="2590390" cy="5807486"/>
          </a:xfrm>
          <a:prstGeom prst="rect">
            <a:avLst/>
          </a:prstGeom>
          <a:ln w="12700">
            <a:miter lim="400000"/>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ode Reusability"/>
          <p:cNvSpPr txBox="1">
            <a:spLocks noGrp="1"/>
          </p:cNvSpPr>
          <p:nvPr>
            <p:ph type="title"/>
          </p:nvPr>
        </p:nvSpPr>
        <p:spPr>
          <a:prstGeom prst="rect">
            <a:avLst/>
          </a:prstGeom>
        </p:spPr>
        <p:txBody>
          <a:bodyPr/>
          <a:lstStyle/>
          <a:p>
            <a:r>
              <a:t>Code Reusability</a:t>
            </a:r>
          </a:p>
        </p:txBody>
      </p:sp>
      <p:sp>
        <p:nvSpPr>
          <p:cNvPr id="425" name="In programming, reusable code is the use of similar code in multiple functions.…"/>
          <p:cNvSpPr txBox="1">
            <a:spLocks noGrp="1"/>
          </p:cNvSpPr>
          <p:nvPr>
            <p:ph type="body" idx="1"/>
          </p:nvPr>
        </p:nvSpPr>
        <p:spPr>
          <a:xfrm>
            <a:off x="1206500" y="2752098"/>
            <a:ext cx="21971000" cy="9752418"/>
          </a:xfrm>
          <a:prstGeom prst="rect">
            <a:avLst/>
          </a:prstGeom>
        </p:spPr>
        <p:txBody>
          <a:bodyPr/>
          <a:lstStyle/>
          <a:p>
            <a:pPr marL="408431" indent="-408431" defTabSz="1633687">
              <a:spcBef>
                <a:spcPts val="3000"/>
              </a:spcBef>
              <a:defRPr sz="3216"/>
            </a:pPr>
            <a:r>
              <a:t>In programming, reusable code is the use of similar code in multiple functions. </a:t>
            </a:r>
          </a:p>
          <a:p>
            <a:pPr marL="408431" indent="-408431" defTabSz="1633687">
              <a:spcBef>
                <a:spcPts val="3000"/>
              </a:spcBef>
              <a:defRPr sz="3216"/>
            </a:pPr>
            <a:r>
              <a:t>No, not by copying and then pasting the same code from one block to another and from there to another and so on. </a:t>
            </a:r>
          </a:p>
          <a:p>
            <a:pPr marL="408431" indent="-408431" defTabSz="1633687">
              <a:spcBef>
                <a:spcPts val="3000"/>
              </a:spcBef>
              <a:defRPr sz="3216"/>
            </a:pPr>
            <a:r>
              <a:t>Instead, code reusability defines the methodology you can use to use similar code, without having to re-write it everywhere. </a:t>
            </a:r>
          </a:p>
          <a:p>
            <a:pPr marL="408431" indent="-408431" defTabSz="1633687">
              <a:spcBef>
                <a:spcPts val="3000"/>
              </a:spcBef>
              <a:defRPr sz="3216"/>
            </a:pPr>
            <a:r>
              <a:t>There are many techniques to make code reusable in your applications. </a:t>
            </a:r>
          </a:p>
          <a:p>
            <a:pPr marL="408431" indent="-408431" defTabSz="1633687">
              <a:spcBef>
                <a:spcPts val="3000"/>
              </a:spcBef>
              <a:defRPr sz="3216"/>
            </a:pPr>
            <a:r>
              <a:t>This technique follows the general programming philosophy of Don't Repeat Yourself (DRY) that states, “Every piece of knowledge must have a single, unambiguous, authoritative representation within a system” and helps developers to maintain the structure of their applications from being messed up and frustrating when debugging the applications. </a:t>
            </a:r>
          </a:p>
          <a:p>
            <a:pPr marL="408431" indent="-408431" defTabSz="1633687">
              <a:spcBef>
                <a:spcPts val="3000"/>
              </a:spcBef>
              <a:defRPr sz="3216"/>
            </a:pPr>
            <a:r>
              <a:t>There are many scenarios and methods to do that.</a:t>
            </a:r>
          </a:p>
          <a:p>
            <a:pPr marL="816863" lvl="1" indent="-408431" defTabSz="1633687">
              <a:spcBef>
                <a:spcPts val="3000"/>
              </a:spcBef>
              <a:defRPr sz="3216"/>
            </a:pPr>
            <a:r>
              <a:t>Inheritance </a:t>
            </a:r>
          </a:p>
          <a:p>
            <a:pPr marL="816863" lvl="1" indent="-408431" defTabSz="1633687">
              <a:spcBef>
                <a:spcPts val="3000"/>
              </a:spcBef>
              <a:defRPr sz="3216"/>
            </a:pPr>
            <a:r>
              <a:t>Functions </a:t>
            </a:r>
          </a:p>
          <a:p>
            <a:pPr marL="816863" lvl="1" indent="-408431" defTabSz="1633687">
              <a:spcBef>
                <a:spcPts val="3000"/>
              </a:spcBef>
              <a:defRPr sz="3216"/>
            </a:pPr>
            <a:r>
              <a:t>Libraries </a:t>
            </a:r>
          </a:p>
          <a:p>
            <a:pPr marL="816863" lvl="1" indent="-408431" defTabSz="1633687">
              <a:spcBef>
                <a:spcPts val="3000"/>
              </a:spcBef>
              <a:defRPr sz="3216"/>
            </a:pPr>
            <a:r>
              <a:t>Forking</a:t>
            </a:r>
          </a:p>
        </p:txBody>
      </p:sp>
      <p:sp>
        <p:nvSpPr>
          <p:cNvPr id="42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55</a:t>
            </a:fld>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ypes of Inheritance"/>
          <p:cNvSpPr txBox="1">
            <a:spLocks noGrp="1"/>
          </p:cNvSpPr>
          <p:nvPr>
            <p:ph type="title"/>
          </p:nvPr>
        </p:nvSpPr>
        <p:spPr>
          <a:prstGeom prst="rect">
            <a:avLst/>
          </a:prstGeom>
        </p:spPr>
        <p:txBody>
          <a:bodyPr/>
          <a:lstStyle/>
          <a:p>
            <a:r>
              <a:t>Types of Inheritance</a:t>
            </a:r>
          </a:p>
        </p:txBody>
      </p:sp>
      <p:sp>
        <p:nvSpPr>
          <p:cNvPr id="429" name="Slide Subtitle"/>
          <p:cNvSpPr txBox="1">
            <a:spLocks noGrp="1"/>
          </p:cNvSpPr>
          <p:nvPr>
            <p:ph type="body" idx="21"/>
          </p:nvPr>
        </p:nvSpPr>
        <p:spPr>
          <a:prstGeom prst="rect">
            <a:avLst/>
          </a:prstGeom>
        </p:spPr>
        <p:txBody>
          <a:bodyPr/>
          <a:lstStyle/>
          <a:p>
            <a:endParaRPr/>
          </a:p>
        </p:txBody>
      </p:sp>
      <p:sp>
        <p:nvSpPr>
          <p:cNvPr id="430" name="Deriving a new class from an existing one is called as inheritance.…"/>
          <p:cNvSpPr txBox="1">
            <a:spLocks noGrp="1"/>
          </p:cNvSpPr>
          <p:nvPr>
            <p:ph type="body" idx="1"/>
          </p:nvPr>
        </p:nvSpPr>
        <p:spPr>
          <a:prstGeom prst="rect">
            <a:avLst/>
          </a:prstGeom>
        </p:spPr>
        <p:txBody>
          <a:bodyPr/>
          <a:lstStyle/>
          <a:p>
            <a:r>
              <a:t>Deriving a new class from an existing one is called as inheritance. </a:t>
            </a:r>
          </a:p>
          <a:p>
            <a:r>
              <a:t>Types: </a:t>
            </a:r>
          </a:p>
          <a:p>
            <a:pPr marL="0" lvl="2" indent="914400">
              <a:buSzTx/>
              <a:buNone/>
            </a:pPr>
            <a:r>
              <a:t>1. Single Inheritance </a:t>
            </a:r>
          </a:p>
          <a:p>
            <a:pPr marL="0" lvl="2" indent="914400">
              <a:buSzTx/>
              <a:buNone/>
            </a:pPr>
            <a:r>
              <a:t>2. Multiple Inheritance </a:t>
            </a:r>
          </a:p>
          <a:p>
            <a:pPr marL="0" lvl="2" indent="914400">
              <a:buSzTx/>
              <a:buNone/>
            </a:pPr>
            <a:r>
              <a:t>3. Hierarchical Inheritance </a:t>
            </a:r>
          </a:p>
          <a:p>
            <a:pPr marL="0" lvl="2" indent="914400">
              <a:buSzTx/>
              <a:buNone/>
            </a:pPr>
            <a:r>
              <a:t>4. Multilevel Inheritance </a:t>
            </a:r>
          </a:p>
          <a:p>
            <a:pPr marL="0" lvl="2" indent="914400">
              <a:buSzTx/>
              <a:buNone/>
            </a:pPr>
            <a:r>
              <a:t>5. Hybrid Inheritance </a:t>
            </a:r>
          </a:p>
        </p:txBody>
      </p:sp>
      <p:sp>
        <p:nvSpPr>
          <p:cNvPr id="4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56</a:t>
            </a:fld>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ingle Inheritance"/>
          <p:cNvSpPr txBox="1">
            <a:spLocks noGrp="1"/>
          </p:cNvSpPr>
          <p:nvPr>
            <p:ph type="title"/>
          </p:nvPr>
        </p:nvSpPr>
        <p:spPr>
          <a:prstGeom prst="rect">
            <a:avLst/>
          </a:prstGeom>
        </p:spPr>
        <p:txBody>
          <a:bodyPr/>
          <a:lstStyle/>
          <a:p>
            <a:r>
              <a:t>Single Inheritance</a:t>
            </a:r>
          </a:p>
        </p:txBody>
      </p:sp>
      <p:sp>
        <p:nvSpPr>
          <p:cNvPr id="434" name="Slide Subtitle"/>
          <p:cNvSpPr txBox="1">
            <a:spLocks noGrp="1"/>
          </p:cNvSpPr>
          <p:nvPr>
            <p:ph type="body" idx="21"/>
          </p:nvPr>
        </p:nvSpPr>
        <p:spPr>
          <a:prstGeom prst="rect">
            <a:avLst/>
          </a:prstGeom>
        </p:spPr>
        <p:txBody>
          <a:bodyPr/>
          <a:lstStyle/>
          <a:p>
            <a:endParaRPr/>
          </a:p>
        </p:txBody>
      </p:sp>
      <p:sp>
        <p:nvSpPr>
          <p:cNvPr id="435" name="In this type of inheritance one derived class inherits from only one base class. It is the simplest form of Inheritance.…"/>
          <p:cNvSpPr txBox="1">
            <a:spLocks noGrp="1"/>
          </p:cNvSpPr>
          <p:nvPr>
            <p:ph type="body" idx="1"/>
          </p:nvPr>
        </p:nvSpPr>
        <p:spPr>
          <a:prstGeom prst="rect">
            <a:avLst/>
          </a:prstGeom>
        </p:spPr>
        <p:txBody>
          <a:bodyPr/>
          <a:lstStyle/>
          <a:p>
            <a:r>
              <a:t>In this type of inheritance one derived class inherits from only one base class. It is the simplest form of Inheritance.</a:t>
            </a:r>
          </a:p>
          <a:p>
            <a:r>
              <a:t>Where A is Base Class</a:t>
            </a:r>
          </a:p>
          <a:p>
            <a:r>
              <a:t>And B is Derived Class</a:t>
            </a:r>
          </a:p>
        </p:txBody>
      </p:sp>
      <p:sp>
        <p:nvSpPr>
          <p:cNvPr id="4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57</a:t>
            </a:fld>
            <a:endParaRPr/>
          </a:p>
        </p:txBody>
      </p:sp>
      <p:grpSp>
        <p:nvGrpSpPr>
          <p:cNvPr id="440" name="Group"/>
          <p:cNvGrpSpPr/>
          <p:nvPr/>
        </p:nvGrpSpPr>
        <p:grpSpPr>
          <a:xfrm>
            <a:off x="13604169" y="6271627"/>
            <a:ext cx="3824967" cy="4209766"/>
            <a:chOff x="0" y="0"/>
            <a:chExt cx="3824966" cy="4209764"/>
          </a:xfrm>
        </p:grpSpPr>
        <p:sp>
          <p:nvSpPr>
            <p:cNvPr id="437" name="A"/>
            <p:cNvSpPr/>
            <p:nvPr/>
          </p:nvSpPr>
          <p:spPr>
            <a:xfrm>
              <a:off x="0" y="0"/>
              <a:ext cx="3824967" cy="1270000"/>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A</a:t>
              </a:r>
            </a:p>
          </p:txBody>
        </p:sp>
        <p:sp>
          <p:nvSpPr>
            <p:cNvPr id="438" name="B"/>
            <p:cNvSpPr/>
            <p:nvPr/>
          </p:nvSpPr>
          <p:spPr>
            <a:xfrm>
              <a:off x="0" y="2939764"/>
              <a:ext cx="3824967"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B</a:t>
              </a:r>
            </a:p>
          </p:txBody>
        </p:sp>
        <p:sp>
          <p:nvSpPr>
            <p:cNvPr id="439" name="Line"/>
            <p:cNvSpPr/>
            <p:nvPr/>
          </p:nvSpPr>
          <p:spPr>
            <a:xfrm flipH="1">
              <a:off x="1912483" y="1228878"/>
              <a:ext cx="1" cy="1849263"/>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gr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58</a:t>
            </a:fld>
            <a:endParaRPr/>
          </a:p>
        </p:txBody>
      </p:sp>
      <p:sp>
        <p:nvSpPr>
          <p:cNvPr id="443" name="class base…"/>
          <p:cNvSpPr txBox="1"/>
          <p:nvPr/>
        </p:nvSpPr>
        <p:spPr>
          <a:xfrm>
            <a:off x="1223277" y="88900"/>
            <a:ext cx="8829000" cy="135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800">
                <a:solidFill>
                  <a:srgbClr val="2F2A2B"/>
                </a:solidFill>
                <a:latin typeface="Helvetica"/>
                <a:ea typeface="Helvetica"/>
                <a:cs typeface="Helvetica"/>
                <a:sym typeface="Helvetica"/>
              </a:defRPr>
            </a:pPr>
            <a:endParaRPr/>
          </a:p>
          <a:p>
            <a:pPr algn="l" defTabSz="457200">
              <a:defRPr sz="3800">
                <a:solidFill>
                  <a:srgbClr val="2F2A2B"/>
                </a:solidFill>
                <a:latin typeface="Helvetica"/>
                <a:ea typeface="Helvetica"/>
                <a:cs typeface="Helvetica"/>
                <a:sym typeface="Helvetica"/>
              </a:defRPr>
            </a:pPr>
            <a:r>
              <a:t>class base </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int i, j;</a:t>
            </a:r>
          </a:p>
          <a:p>
            <a:pPr lvl="1" algn="l" defTabSz="457200">
              <a:defRPr sz="3800">
                <a:solidFill>
                  <a:srgbClr val="2F2A2B"/>
                </a:solidFill>
                <a:latin typeface="Helvetica"/>
                <a:ea typeface="Helvetica"/>
                <a:cs typeface="Helvetica"/>
                <a:sym typeface="Helvetica"/>
              </a:defRPr>
            </a:pPr>
            <a:r>
              <a:t>public:</a:t>
            </a:r>
          </a:p>
          <a:p>
            <a:pPr lvl="2" algn="l" defTabSz="457200">
              <a:defRPr sz="3800">
                <a:solidFill>
                  <a:srgbClr val="2F2A2B"/>
                </a:solidFill>
                <a:latin typeface="Helvetica"/>
                <a:ea typeface="Helvetica"/>
                <a:cs typeface="Helvetica"/>
                <a:sym typeface="Helvetica"/>
              </a:defRPr>
            </a:pPr>
            <a:r>
              <a:t>void set(int a, int b)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i=a; j=b; </a:t>
            </a:r>
          </a:p>
          <a:p>
            <a:pPr lvl="2" algn="l" defTabSz="457200">
              <a:defRPr sz="3800">
                <a:solidFill>
                  <a:srgbClr val="2F2A2B"/>
                </a:solidFill>
                <a:latin typeface="Helvetica"/>
                <a:ea typeface="Helvetica"/>
                <a:cs typeface="Helvetica"/>
                <a:sym typeface="Helvetica"/>
              </a:defRPr>
            </a:pPr>
            <a:r>
              <a:t>}</a:t>
            </a:r>
          </a:p>
          <a:p>
            <a:pPr lvl="2" algn="l" defTabSz="457200">
              <a:defRPr sz="3800">
                <a:solidFill>
                  <a:srgbClr val="2F2A2B"/>
                </a:solidFill>
                <a:latin typeface="Helvetica"/>
                <a:ea typeface="Helvetica"/>
                <a:cs typeface="Helvetica"/>
                <a:sym typeface="Helvetica"/>
              </a:defRPr>
            </a:pPr>
            <a:r>
              <a:t>void show()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cout &lt;&lt; i &lt;&lt; " " &lt;&lt; j &lt;&lt; "\n"; </a:t>
            </a:r>
          </a:p>
          <a:p>
            <a:pPr lvl="2"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r>
              <a:t>class derived : public base </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int k;</a:t>
            </a:r>
          </a:p>
          <a:p>
            <a:pPr lvl="1" algn="l" defTabSz="457200">
              <a:defRPr sz="3800">
                <a:solidFill>
                  <a:srgbClr val="2F2A2B"/>
                </a:solidFill>
                <a:latin typeface="Helvetica"/>
                <a:ea typeface="Helvetica"/>
                <a:cs typeface="Helvetica"/>
                <a:sym typeface="Helvetica"/>
              </a:defRPr>
            </a:pPr>
            <a:r>
              <a:t>public:</a:t>
            </a:r>
          </a:p>
          <a:p>
            <a:pPr lvl="2" algn="l" defTabSz="457200">
              <a:defRPr sz="3800">
                <a:solidFill>
                  <a:srgbClr val="2F2A2B"/>
                </a:solidFill>
                <a:latin typeface="Helvetica"/>
                <a:ea typeface="Helvetica"/>
                <a:cs typeface="Helvetica"/>
                <a:sym typeface="Helvetica"/>
              </a:defRPr>
            </a:pPr>
            <a:r>
              <a:t>derived(int x) </a:t>
            </a:r>
          </a:p>
          <a:p>
            <a:pPr lvl="2" algn="l" defTabSz="457200">
              <a:defRPr sz="3800">
                <a:solidFill>
                  <a:srgbClr val="2F2A2B"/>
                </a:solidFill>
                <a:latin typeface="Helvetica"/>
                <a:ea typeface="Helvetica"/>
                <a:cs typeface="Helvetica"/>
                <a:sym typeface="Helvetica"/>
              </a:defRPr>
            </a:pPr>
            <a:r>
              <a:t>{</a:t>
            </a:r>
          </a:p>
          <a:p>
            <a:pPr lvl="3" algn="l" defTabSz="457200">
              <a:defRPr sz="3800">
                <a:solidFill>
                  <a:srgbClr val="2F2A2B"/>
                </a:solidFill>
                <a:latin typeface="Helvetica"/>
                <a:ea typeface="Helvetica"/>
                <a:cs typeface="Helvetica"/>
                <a:sym typeface="Helvetica"/>
              </a:defRPr>
            </a:pPr>
            <a:r>
              <a:t> k=x; </a:t>
            </a:r>
          </a:p>
          <a:p>
            <a:pPr lvl="2" algn="l" defTabSz="457200">
              <a:defRPr sz="3800">
                <a:solidFill>
                  <a:srgbClr val="2F2A2B"/>
                </a:solidFill>
                <a:latin typeface="Helvetica"/>
                <a:ea typeface="Helvetica"/>
                <a:cs typeface="Helvetica"/>
                <a:sym typeface="Helvetica"/>
              </a:defRPr>
            </a:pPr>
            <a:r>
              <a:t>}</a:t>
            </a:r>
          </a:p>
        </p:txBody>
      </p:sp>
      <p:sp>
        <p:nvSpPr>
          <p:cNvPr id="444" name="void showk()…"/>
          <p:cNvSpPr txBox="1"/>
          <p:nvPr/>
        </p:nvSpPr>
        <p:spPr>
          <a:xfrm>
            <a:off x="12163940" y="1146449"/>
            <a:ext cx="11494747" cy="828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lvl="2" algn="l" defTabSz="457200">
              <a:defRPr sz="3800">
                <a:solidFill>
                  <a:srgbClr val="2F2A2B"/>
                </a:solidFill>
                <a:latin typeface="Helvetica"/>
                <a:ea typeface="Helvetica"/>
                <a:cs typeface="Helvetica"/>
                <a:sym typeface="Helvetica"/>
              </a:defRPr>
            </a:pPr>
            <a:r>
              <a:t>void showk()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cout &lt;&lt; k &lt;&lt; "\n"; </a:t>
            </a:r>
          </a:p>
          <a:p>
            <a:pPr lvl="2"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endParaRPr/>
          </a:p>
          <a:p>
            <a:pPr algn="l" defTabSz="457200">
              <a:defRPr sz="3800">
                <a:solidFill>
                  <a:srgbClr val="2F2A2B"/>
                </a:solidFill>
                <a:latin typeface="Helvetica"/>
                <a:ea typeface="Helvetica"/>
                <a:cs typeface="Helvetica"/>
                <a:sym typeface="Helvetica"/>
              </a:defRPr>
            </a:pPr>
            <a:r>
              <a:t>int main()</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derived ob(3);</a:t>
            </a:r>
          </a:p>
          <a:p>
            <a:pPr lvl="1" algn="l" defTabSz="457200">
              <a:defRPr sz="3800">
                <a:solidFill>
                  <a:srgbClr val="2F2A2B"/>
                </a:solidFill>
                <a:latin typeface="Helvetica"/>
                <a:ea typeface="Helvetica"/>
                <a:cs typeface="Helvetica"/>
                <a:sym typeface="Helvetica"/>
              </a:defRPr>
            </a:pPr>
            <a:r>
              <a:t>ob.set(1, 2); // access member of base</a:t>
            </a:r>
          </a:p>
          <a:p>
            <a:pPr lvl="1" algn="l" defTabSz="457200">
              <a:defRPr sz="3800">
                <a:solidFill>
                  <a:srgbClr val="2F2A2B"/>
                </a:solidFill>
                <a:latin typeface="Helvetica"/>
                <a:ea typeface="Helvetica"/>
                <a:cs typeface="Helvetica"/>
                <a:sym typeface="Helvetica"/>
              </a:defRPr>
            </a:pPr>
            <a:r>
              <a:t>ob.show(); // access member of base</a:t>
            </a:r>
          </a:p>
          <a:p>
            <a:pPr lvl="1" algn="l" defTabSz="457200">
              <a:defRPr sz="3800">
                <a:solidFill>
                  <a:srgbClr val="2F2A2B"/>
                </a:solidFill>
                <a:latin typeface="Helvetica"/>
                <a:ea typeface="Helvetica"/>
                <a:cs typeface="Helvetica"/>
                <a:sym typeface="Helvetica"/>
              </a:defRPr>
            </a:pPr>
            <a:r>
              <a:t>ob.showk(); // uses member of derived class</a:t>
            </a:r>
          </a:p>
          <a:p>
            <a:pPr lvl="1" algn="l" defTabSz="457200">
              <a:defRPr sz="3800">
                <a:solidFill>
                  <a:srgbClr val="2F2A2B"/>
                </a:solidFill>
                <a:latin typeface="Helvetica"/>
                <a:ea typeface="Helvetica"/>
                <a:cs typeface="Helvetica"/>
                <a:sym typeface="Helvetica"/>
              </a:defRPr>
            </a:pPr>
            <a:r>
              <a:t>return 0;</a:t>
            </a:r>
          </a:p>
          <a:p>
            <a:pPr algn="l" defTabSz="457200">
              <a:defRPr sz="3800">
                <a:solidFill>
                  <a:srgbClr val="2F2A2B"/>
                </a:solidFill>
                <a:latin typeface="Helvetica"/>
                <a:ea typeface="Helvetica"/>
                <a:cs typeface="Helvetica"/>
                <a:sym typeface="Helvetica"/>
              </a:defRPr>
            </a:pPr>
            <a:r>
              <a:t>}</a:t>
            </a:r>
          </a:p>
        </p:txBody>
      </p:sp>
      <p:sp>
        <p:nvSpPr>
          <p:cNvPr id="445" name="Line"/>
          <p:cNvSpPr/>
          <p:nvPr/>
        </p:nvSpPr>
        <p:spPr>
          <a:xfrm flipH="1" flipV="1">
            <a:off x="11149175" y="46016"/>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Inheritance and Protected Members"/>
          <p:cNvSpPr txBox="1">
            <a:spLocks noGrp="1"/>
          </p:cNvSpPr>
          <p:nvPr>
            <p:ph type="title"/>
          </p:nvPr>
        </p:nvSpPr>
        <p:spPr>
          <a:prstGeom prst="rect">
            <a:avLst/>
          </a:prstGeom>
        </p:spPr>
        <p:txBody>
          <a:bodyPr/>
          <a:lstStyle/>
          <a:p>
            <a:r>
              <a:t>Inheritance and Protected Members</a:t>
            </a:r>
          </a:p>
        </p:txBody>
      </p:sp>
      <p:sp>
        <p:nvSpPr>
          <p:cNvPr id="448" name="The protected keyword is included in C++ to provide greater flexibility in the inheritance mechanism.…"/>
          <p:cNvSpPr txBox="1">
            <a:spLocks noGrp="1"/>
          </p:cNvSpPr>
          <p:nvPr>
            <p:ph type="body" idx="1"/>
          </p:nvPr>
        </p:nvSpPr>
        <p:spPr>
          <a:xfrm>
            <a:off x="1206500" y="2887605"/>
            <a:ext cx="21971000" cy="9616911"/>
          </a:xfrm>
          <a:prstGeom prst="rect">
            <a:avLst/>
          </a:prstGeom>
        </p:spPr>
        <p:txBody>
          <a:bodyPr/>
          <a:lstStyle/>
          <a:p>
            <a:pPr marL="438912" indent="-438912" defTabSz="1755604">
              <a:spcBef>
                <a:spcPts val="3200"/>
              </a:spcBef>
              <a:defRPr sz="3456"/>
            </a:pPr>
            <a:r>
              <a:t>The protected keyword is included in C++ to provide greater flexibility in the inheritance mechanism. </a:t>
            </a:r>
          </a:p>
          <a:p>
            <a:pPr marL="438912" indent="-438912" defTabSz="1755604">
              <a:spcBef>
                <a:spcPts val="3200"/>
              </a:spcBef>
              <a:defRPr sz="3456"/>
            </a:pPr>
            <a:r>
              <a:t>When a member of a class is declared as protected, that member is not accessible by other, nonmember elements of the program. </a:t>
            </a:r>
          </a:p>
          <a:p>
            <a:pPr marL="438912" indent="-438912" defTabSz="1755604">
              <a:spcBef>
                <a:spcPts val="3200"/>
              </a:spcBef>
              <a:defRPr sz="3456"/>
            </a:pPr>
            <a:r>
              <a:t>With one important exception, access to a protected member is the same as access to a private member—it can be accessed only by other members of its class. </a:t>
            </a:r>
          </a:p>
          <a:p>
            <a:pPr marL="438912" indent="-438912" defTabSz="1755604">
              <a:spcBef>
                <a:spcPts val="3200"/>
              </a:spcBef>
              <a:defRPr sz="3456"/>
            </a:pPr>
            <a:r>
              <a:t>The sole exception to this is when a protected member is inherited. </a:t>
            </a:r>
          </a:p>
          <a:p>
            <a:pPr marL="438912" indent="-438912" defTabSz="1755604">
              <a:spcBef>
                <a:spcPts val="3200"/>
              </a:spcBef>
              <a:defRPr sz="3456"/>
            </a:pPr>
            <a:r>
              <a:t>In this case, a protected member differs substantially from a private one.</a:t>
            </a:r>
          </a:p>
          <a:p>
            <a:pPr marL="438912" indent="-438912" defTabSz="1755604">
              <a:spcBef>
                <a:spcPts val="3200"/>
              </a:spcBef>
              <a:defRPr sz="3456"/>
            </a:pPr>
            <a:r>
              <a:t>As explained in the preceding section, a private member of a base class is not accessible by other parts of your program, including any derived class. </a:t>
            </a:r>
          </a:p>
          <a:p>
            <a:pPr marL="438912" indent="-438912" defTabSz="1755604">
              <a:spcBef>
                <a:spcPts val="3200"/>
              </a:spcBef>
              <a:defRPr sz="3456"/>
            </a:pPr>
            <a:r>
              <a:t>However, protected members behave differently. If the base class is inherited as public, then the base class' protected members become protected members of the derived class and are, therefore, accessible by the derived class. </a:t>
            </a:r>
          </a:p>
          <a:p>
            <a:pPr marL="438912" indent="-438912" defTabSz="1755604">
              <a:spcBef>
                <a:spcPts val="3200"/>
              </a:spcBef>
              <a:defRPr sz="3456"/>
            </a:pPr>
            <a:r>
              <a:t>By using protected, you can create class members that are private to their class but that can still be inherited and accessed by a derived class.</a:t>
            </a:r>
          </a:p>
        </p:txBody>
      </p:sp>
      <p:sp>
        <p:nvSpPr>
          <p:cNvPr id="4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59</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Introduction"/>
          <p:cNvSpPr txBox="1">
            <a:spLocks noGrp="1"/>
          </p:cNvSpPr>
          <p:nvPr>
            <p:ph type="title"/>
          </p:nvPr>
        </p:nvSpPr>
        <p:spPr>
          <a:prstGeom prst="rect">
            <a:avLst/>
          </a:prstGeom>
        </p:spPr>
        <p:txBody>
          <a:bodyPr/>
          <a:lstStyle/>
          <a:p>
            <a:r>
              <a:t>Introduction</a:t>
            </a:r>
          </a:p>
        </p:txBody>
      </p:sp>
      <p:sp>
        <p:nvSpPr>
          <p:cNvPr id="177" name="Slide Subtitle"/>
          <p:cNvSpPr txBox="1">
            <a:spLocks noGrp="1"/>
          </p:cNvSpPr>
          <p:nvPr>
            <p:ph type="body" idx="21"/>
          </p:nvPr>
        </p:nvSpPr>
        <p:spPr>
          <a:prstGeom prst="rect">
            <a:avLst/>
          </a:prstGeom>
        </p:spPr>
        <p:txBody>
          <a:bodyPr/>
          <a:lstStyle/>
          <a:p>
            <a:endParaRPr/>
          </a:p>
        </p:txBody>
      </p:sp>
      <p:sp>
        <p:nvSpPr>
          <p:cNvPr id="178" name="Operator Overloading is one of the important branch of Polymorphism in C++."/>
          <p:cNvSpPr txBox="1">
            <a:spLocks noGrp="1"/>
          </p:cNvSpPr>
          <p:nvPr>
            <p:ph type="body" idx="1"/>
          </p:nvPr>
        </p:nvSpPr>
        <p:spPr>
          <a:prstGeom prst="rect">
            <a:avLst/>
          </a:prstGeom>
        </p:spPr>
        <p:txBody>
          <a:bodyPr/>
          <a:lstStyle/>
          <a:p>
            <a:r>
              <a:t>Operator Overloading is one of the important branch of Polymorphism in C++.</a:t>
            </a:r>
          </a:p>
        </p:txBody>
      </p:sp>
      <p:sp>
        <p:nvSpPr>
          <p:cNvPr id="179" name="Polymorphism"/>
          <p:cNvSpPr/>
          <p:nvPr/>
        </p:nvSpPr>
        <p:spPr>
          <a:xfrm>
            <a:off x="9825591" y="5669911"/>
            <a:ext cx="4073898"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Polymorphism</a:t>
            </a:r>
          </a:p>
        </p:txBody>
      </p:sp>
      <p:sp>
        <p:nvSpPr>
          <p:cNvPr id="180" name="Run Time"/>
          <p:cNvSpPr/>
          <p:nvPr/>
        </p:nvSpPr>
        <p:spPr>
          <a:xfrm>
            <a:off x="12453515" y="7577240"/>
            <a:ext cx="4073898"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Run Time</a:t>
            </a:r>
          </a:p>
        </p:txBody>
      </p:sp>
      <p:sp>
        <p:nvSpPr>
          <p:cNvPr id="181" name="Compile Time"/>
          <p:cNvSpPr/>
          <p:nvPr/>
        </p:nvSpPr>
        <p:spPr>
          <a:xfrm>
            <a:off x="6063686" y="7577240"/>
            <a:ext cx="4073898"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Compile Time</a:t>
            </a:r>
          </a:p>
        </p:txBody>
      </p:sp>
      <p:pic>
        <p:nvPicPr>
          <p:cNvPr id="182" name="Line Line" descr="Line Line"/>
          <p:cNvPicPr>
            <a:picLocks/>
          </p:cNvPicPr>
          <p:nvPr/>
        </p:nvPicPr>
        <p:blipFill>
          <a:blip r:embed="rId2"/>
          <a:stretch>
            <a:fillRect/>
          </a:stretch>
        </p:blipFill>
        <p:spPr>
          <a:xfrm rot="9159650">
            <a:off x="8948030" y="7271563"/>
            <a:ext cx="2813315" cy="76201"/>
          </a:xfrm>
          <a:prstGeom prst="rect">
            <a:avLst/>
          </a:prstGeom>
        </p:spPr>
      </p:pic>
      <p:pic>
        <p:nvPicPr>
          <p:cNvPr id="184" name="Line Line" descr="Line Line"/>
          <p:cNvPicPr>
            <a:picLocks/>
          </p:cNvPicPr>
          <p:nvPr/>
        </p:nvPicPr>
        <p:blipFill>
          <a:blip r:embed="rId3"/>
          <a:stretch>
            <a:fillRect/>
          </a:stretch>
        </p:blipFill>
        <p:spPr>
          <a:xfrm rot="1527574">
            <a:off x="11428248" y="7271563"/>
            <a:ext cx="2853293" cy="76201"/>
          </a:xfrm>
          <a:prstGeom prst="rect">
            <a:avLst/>
          </a:prstGeom>
        </p:spPr>
      </p:pic>
      <p:pic>
        <p:nvPicPr>
          <p:cNvPr id="186" name="Line Line" descr="Line Line"/>
          <p:cNvPicPr>
            <a:picLocks/>
          </p:cNvPicPr>
          <p:nvPr/>
        </p:nvPicPr>
        <p:blipFill>
          <a:blip r:embed="rId2"/>
          <a:stretch>
            <a:fillRect/>
          </a:stretch>
        </p:blipFill>
        <p:spPr>
          <a:xfrm rot="9159650">
            <a:off x="5646030" y="9290863"/>
            <a:ext cx="2813315" cy="76201"/>
          </a:xfrm>
          <a:prstGeom prst="rect">
            <a:avLst/>
          </a:prstGeom>
        </p:spPr>
      </p:pic>
      <p:pic>
        <p:nvPicPr>
          <p:cNvPr id="188" name="Line Line" descr="Line Line"/>
          <p:cNvPicPr>
            <a:picLocks/>
          </p:cNvPicPr>
          <p:nvPr/>
        </p:nvPicPr>
        <p:blipFill>
          <a:blip r:embed="rId3"/>
          <a:stretch>
            <a:fillRect/>
          </a:stretch>
        </p:blipFill>
        <p:spPr>
          <a:xfrm rot="1527574">
            <a:off x="8126248" y="9290863"/>
            <a:ext cx="2853293" cy="76201"/>
          </a:xfrm>
          <a:prstGeom prst="rect">
            <a:avLst/>
          </a:prstGeom>
        </p:spPr>
      </p:pic>
      <p:sp>
        <p:nvSpPr>
          <p:cNvPr id="190" name="Function Overloading"/>
          <p:cNvSpPr/>
          <p:nvPr/>
        </p:nvSpPr>
        <p:spPr>
          <a:xfrm>
            <a:off x="3713810" y="9892548"/>
            <a:ext cx="4073898"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Function Overloading</a:t>
            </a:r>
          </a:p>
        </p:txBody>
      </p:sp>
      <p:sp>
        <p:nvSpPr>
          <p:cNvPr id="191" name="Operator Overloading"/>
          <p:cNvSpPr/>
          <p:nvPr/>
        </p:nvSpPr>
        <p:spPr>
          <a:xfrm>
            <a:off x="8938846" y="9892548"/>
            <a:ext cx="3324235"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Operator Overloading</a:t>
            </a:r>
          </a:p>
        </p:txBody>
      </p:sp>
      <p:sp>
        <p:nvSpPr>
          <p:cNvPr id="192" name="Virtual Functions"/>
          <p:cNvSpPr/>
          <p:nvPr/>
        </p:nvSpPr>
        <p:spPr>
          <a:xfrm>
            <a:off x="13414218" y="9706933"/>
            <a:ext cx="3324234"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Virtual Functions</a:t>
            </a:r>
          </a:p>
        </p:txBody>
      </p:sp>
      <p:pic>
        <p:nvPicPr>
          <p:cNvPr id="193" name="Line Line" descr="Line Line"/>
          <p:cNvPicPr>
            <a:picLocks/>
          </p:cNvPicPr>
          <p:nvPr/>
        </p:nvPicPr>
        <p:blipFill>
          <a:blip r:embed="rId4"/>
          <a:stretch>
            <a:fillRect/>
          </a:stretch>
        </p:blipFill>
        <p:spPr>
          <a:xfrm rot="5400000">
            <a:off x="13735781" y="9104977"/>
            <a:ext cx="1509364" cy="76201"/>
          </a:xfrm>
          <a:prstGeom prst="rect">
            <a:avLst/>
          </a:prstGeom>
        </p:spPr>
      </p:pic>
      <p:sp>
        <p:nvSpPr>
          <p:cNvPr id="195"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60</a:t>
            </a:fld>
            <a:endParaRPr/>
          </a:p>
        </p:txBody>
      </p:sp>
      <p:sp>
        <p:nvSpPr>
          <p:cNvPr id="452" name="class base…"/>
          <p:cNvSpPr txBox="1"/>
          <p:nvPr/>
        </p:nvSpPr>
        <p:spPr>
          <a:xfrm>
            <a:off x="1223277" y="-203200"/>
            <a:ext cx="8829000" cy="1412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800">
                <a:solidFill>
                  <a:srgbClr val="2F2A2B"/>
                </a:solidFill>
                <a:latin typeface="Helvetica"/>
                <a:ea typeface="Helvetica"/>
                <a:cs typeface="Helvetica"/>
                <a:sym typeface="Helvetica"/>
              </a:defRPr>
            </a:pPr>
            <a:endParaRPr/>
          </a:p>
          <a:p>
            <a:pPr algn="l" defTabSz="457200">
              <a:defRPr sz="3800">
                <a:solidFill>
                  <a:srgbClr val="2F2A2B"/>
                </a:solidFill>
                <a:latin typeface="Helvetica"/>
                <a:ea typeface="Helvetica"/>
                <a:cs typeface="Helvetica"/>
                <a:sym typeface="Helvetica"/>
              </a:defRPr>
            </a:pPr>
            <a:r>
              <a:t>class base </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protected:</a:t>
            </a:r>
          </a:p>
          <a:p>
            <a:pPr lvl="2" algn="l" defTabSz="457200">
              <a:defRPr sz="3800">
                <a:solidFill>
                  <a:srgbClr val="2F2A2B"/>
                </a:solidFill>
                <a:latin typeface="Helvetica"/>
                <a:ea typeface="Helvetica"/>
                <a:cs typeface="Helvetica"/>
                <a:sym typeface="Helvetica"/>
              </a:defRPr>
            </a:pPr>
            <a:r>
              <a:t>int i, j;</a:t>
            </a:r>
          </a:p>
          <a:p>
            <a:pPr lvl="1" algn="l" defTabSz="457200">
              <a:defRPr sz="3800">
                <a:solidFill>
                  <a:srgbClr val="2F2A2B"/>
                </a:solidFill>
                <a:latin typeface="Helvetica"/>
                <a:ea typeface="Helvetica"/>
                <a:cs typeface="Helvetica"/>
                <a:sym typeface="Helvetica"/>
              </a:defRPr>
            </a:pPr>
            <a:r>
              <a:t>public:</a:t>
            </a:r>
          </a:p>
          <a:p>
            <a:pPr lvl="2" algn="l" defTabSz="457200">
              <a:defRPr sz="3800">
                <a:solidFill>
                  <a:srgbClr val="2F2A2B"/>
                </a:solidFill>
                <a:latin typeface="Helvetica"/>
                <a:ea typeface="Helvetica"/>
                <a:cs typeface="Helvetica"/>
                <a:sym typeface="Helvetica"/>
              </a:defRPr>
            </a:pPr>
            <a:r>
              <a:t>void set(int a, int b)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i=a; j=b; </a:t>
            </a:r>
          </a:p>
          <a:p>
            <a:pPr lvl="2" algn="l" defTabSz="457200">
              <a:defRPr sz="3800">
                <a:solidFill>
                  <a:srgbClr val="2F2A2B"/>
                </a:solidFill>
                <a:latin typeface="Helvetica"/>
                <a:ea typeface="Helvetica"/>
                <a:cs typeface="Helvetica"/>
                <a:sym typeface="Helvetica"/>
              </a:defRPr>
            </a:pPr>
            <a:r>
              <a:t>}</a:t>
            </a:r>
          </a:p>
          <a:p>
            <a:pPr lvl="2" algn="l" defTabSz="457200">
              <a:defRPr sz="3800">
                <a:solidFill>
                  <a:srgbClr val="2F2A2B"/>
                </a:solidFill>
                <a:latin typeface="Helvetica"/>
                <a:ea typeface="Helvetica"/>
                <a:cs typeface="Helvetica"/>
                <a:sym typeface="Helvetica"/>
              </a:defRPr>
            </a:pPr>
            <a:r>
              <a:t>void show()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cout &lt;&lt; i &lt;&lt; " " &lt;&lt; j &lt;&lt; "\n"; </a:t>
            </a:r>
          </a:p>
          <a:p>
            <a:pPr lvl="2"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r>
              <a:t>class derived : public base </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int k;</a:t>
            </a:r>
          </a:p>
          <a:p>
            <a:pPr lvl="1" algn="l" defTabSz="457200">
              <a:defRPr sz="3800">
                <a:solidFill>
                  <a:srgbClr val="2F2A2B"/>
                </a:solidFill>
                <a:latin typeface="Helvetica"/>
                <a:ea typeface="Helvetica"/>
                <a:cs typeface="Helvetica"/>
                <a:sym typeface="Helvetica"/>
              </a:defRPr>
            </a:pPr>
            <a:r>
              <a:t>public:</a:t>
            </a:r>
          </a:p>
          <a:p>
            <a:pPr lvl="2" algn="l" defTabSz="457200">
              <a:defRPr sz="3800">
                <a:solidFill>
                  <a:srgbClr val="2F2A2B"/>
                </a:solidFill>
                <a:latin typeface="Helvetica"/>
                <a:ea typeface="Helvetica"/>
                <a:cs typeface="Helvetica"/>
                <a:sym typeface="Helvetica"/>
              </a:defRPr>
            </a:pPr>
            <a:r>
              <a:t>void set () </a:t>
            </a:r>
          </a:p>
          <a:p>
            <a:pPr lvl="2" algn="l" defTabSz="457200">
              <a:defRPr sz="3800">
                <a:solidFill>
                  <a:srgbClr val="2F2A2B"/>
                </a:solidFill>
                <a:latin typeface="Helvetica"/>
                <a:ea typeface="Helvetica"/>
                <a:cs typeface="Helvetica"/>
                <a:sym typeface="Helvetica"/>
              </a:defRPr>
            </a:pPr>
            <a:r>
              <a:t>{</a:t>
            </a:r>
          </a:p>
          <a:p>
            <a:pPr lvl="3" algn="l" defTabSz="457200">
              <a:defRPr sz="3800">
                <a:solidFill>
                  <a:srgbClr val="2F2A2B"/>
                </a:solidFill>
                <a:latin typeface="Helvetica"/>
                <a:ea typeface="Helvetica"/>
                <a:cs typeface="Helvetica"/>
                <a:sym typeface="Helvetica"/>
              </a:defRPr>
            </a:pPr>
            <a:r>
              <a:t> k=I*j; </a:t>
            </a:r>
          </a:p>
          <a:p>
            <a:pPr lvl="2" algn="l" defTabSz="457200">
              <a:defRPr sz="3800">
                <a:solidFill>
                  <a:srgbClr val="2F2A2B"/>
                </a:solidFill>
                <a:latin typeface="Helvetica"/>
                <a:ea typeface="Helvetica"/>
                <a:cs typeface="Helvetica"/>
                <a:sym typeface="Helvetica"/>
              </a:defRPr>
            </a:pPr>
            <a:r>
              <a:t>}</a:t>
            </a:r>
          </a:p>
        </p:txBody>
      </p:sp>
      <p:sp>
        <p:nvSpPr>
          <p:cNvPr id="453" name="void showk()…"/>
          <p:cNvSpPr txBox="1"/>
          <p:nvPr/>
        </p:nvSpPr>
        <p:spPr>
          <a:xfrm>
            <a:off x="12163940" y="1146449"/>
            <a:ext cx="11494747" cy="828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lvl="2" algn="l" defTabSz="457200">
              <a:defRPr sz="3800">
                <a:solidFill>
                  <a:srgbClr val="2F2A2B"/>
                </a:solidFill>
                <a:latin typeface="Helvetica"/>
                <a:ea typeface="Helvetica"/>
                <a:cs typeface="Helvetica"/>
                <a:sym typeface="Helvetica"/>
              </a:defRPr>
            </a:pPr>
            <a:r>
              <a:t>void showk()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cout &lt;&lt; k &lt;&lt; "\n"; </a:t>
            </a:r>
          </a:p>
          <a:p>
            <a:pPr lvl="2"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endParaRPr/>
          </a:p>
          <a:p>
            <a:pPr algn="l" defTabSz="457200">
              <a:defRPr sz="3800">
                <a:solidFill>
                  <a:srgbClr val="2F2A2B"/>
                </a:solidFill>
                <a:latin typeface="Helvetica"/>
                <a:ea typeface="Helvetica"/>
                <a:cs typeface="Helvetica"/>
                <a:sym typeface="Helvetica"/>
              </a:defRPr>
            </a:pPr>
            <a:r>
              <a:t>int main()</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derived ob();</a:t>
            </a:r>
          </a:p>
          <a:p>
            <a:pPr lvl="1" algn="l" defTabSz="457200">
              <a:defRPr sz="3800">
                <a:solidFill>
                  <a:srgbClr val="2F2A2B"/>
                </a:solidFill>
                <a:latin typeface="Helvetica"/>
                <a:ea typeface="Helvetica"/>
                <a:cs typeface="Helvetica"/>
                <a:sym typeface="Helvetica"/>
              </a:defRPr>
            </a:pPr>
            <a:r>
              <a:t>ob.set(1, 2); // access member of base</a:t>
            </a:r>
          </a:p>
          <a:p>
            <a:pPr lvl="1" algn="l" defTabSz="457200">
              <a:defRPr sz="3800">
                <a:solidFill>
                  <a:srgbClr val="2F2A2B"/>
                </a:solidFill>
                <a:latin typeface="Helvetica"/>
                <a:ea typeface="Helvetica"/>
                <a:cs typeface="Helvetica"/>
                <a:sym typeface="Helvetica"/>
              </a:defRPr>
            </a:pPr>
            <a:r>
              <a:t>ob.show(); // access member of base</a:t>
            </a:r>
          </a:p>
          <a:p>
            <a:pPr lvl="1" algn="l" defTabSz="457200">
              <a:defRPr sz="3800">
                <a:solidFill>
                  <a:srgbClr val="2F2A2B"/>
                </a:solidFill>
                <a:latin typeface="Helvetica"/>
                <a:ea typeface="Helvetica"/>
                <a:cs typeface="Helvetica"/>
                <a:sym typeface="Helvetica"/>
              </a:defRPr>
            </a:pPr>
            <a:r>
              <a:t>ob.showk(); // uses member of derived class</a:t>
            </a:r>
          </a:p>
          <a:p>
            <a:pPr lvl="1" algn="l" defTabSz="457200">
              <a:defRPr sz="3800">
                <a:solidFill>
                  <a:srgbClr val="2F2A2B"/>
                </a:solidFill>
                <a:latin typeface="Helvetica"/>
                <a:ea typeface="Helvetica"/>
                <a:cs typeface="Helvetica"/>
                <a:sym typeface="Helvetica"/>
              </a:defRPr>
            </a:pPr>
            <a:r>
              <a:t>return 0;</a:t>
            </a:r>
          </a:p>
          <a:p>
            <a:pPr algn="l" defTabSz="457200">
              <a:defRPr sz="3800">
                <a:solidFill>
                  <a:srgbClr val="2F2A2B"/>
                </a:solidFill>
                <a:latin typeface="Helvetica"/>
                <a:ea typeface="Helvetica"/>
                <a:cs typeface="Helvetica"/>
                <a:sym typeface="Helvetica"/>
              </a:defRPr>
            </a:pPr>
            <a:r>
              <a:t>}</a:t>
            </a:r>
          </a:p>
        </p:txBody>
      </p:sp>
      <p:sp>
        <p:nvSpPr>
          <p:cNvPr id="454" name="Line"/>
          <p:cNvSpPr/>
          <p:nvPr/>
        </p:nvSpPr>
        <p:spPr>
          <a:xfrm flipH="1" flipV="1">
            <a:off x="11149175" y="46016"/>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61</a:t>
            </a:fld>
            <a:endParaRPr/>
          </a:p>
        </p:txBody>
      </p:sp>
      <p:sp>
        <p:nvSpPr>
          <p:cNvPr id="457" name="class base…"/>
          <p:cNvSpPr txBox="1"/>
          <p:nvPr/>
        </p:nvSpPr>
        <p:spPr>
          <a:xfrm>
            <a:off x="769584" y="93883"/>
            <a:ext cx="11678185" cy="129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3800">
                <a:solidFill>
                  <a:srgbClr val="2F2A2B"/>
                </a:solidFill>
                <a:latin typeface="Helvetica"/>
                <a:ea typeface="Helvetica"/>
                <a:cs typeface="Helvetica"/>
                <a:sym typeface="Helvetica"/>
              </a:defRPr>
            </a:pPr>
            <a:r>
              <a:t>class base </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protected:</a:t>
            </a:r>
          </a:p>
          <a:p>
            <a:pPr lvl="2" algn="l" defTabSz="457200">
              <a:defRPr sz="3800">
                <a:solidFill>
                  <a:srgbClr val="2F2A2B"/>
                </a:solidFill>
                <a:latin typeface="Helvetica"/>
                <a:ea typeface="Helvetica"/>
                <a:cs typeface="Helvetica"/>
                <a:sym typeface="Helvetica"/>
              </a:defRPr>
            </a:pPr>
            <a:r>
              <a:t>int i, j; // private to base, but accessible by derived</a:t>
            </a:r>
          </a:p>
          <a:p>
            <a:pPr lvl="1" algn="l" defTabSz="457200">
              <a:defRPr sz="3800">
                <a:solidFill>
                  <a:srgbClr val="2F2A2B"/>
                </a:solidFill>
                <a:latin typeface="Helvetica"/>
                <a:ea typeface="Helvetica"/>
                <a:cs typeface="Helvetica"/>
                <a:sym typeface="Helvetica"/>
              </a:defRPr>
            </a:pPr>
            <a:r>
              <a:t>public:</a:t>
            </a:r>
          </a:p>
          <a:p>
            <a:pPr lvl="2" algn="l" defTabSz="457200">
              <a:defRPr sz="3800">
                <a:solidFill>
                  <a:srgbClr val="2F2A2B"/>
                </a:solidFill>
                <a:latin typeface="Helvetica"/>
                <a:ea typeface="Helvetica"/>
                <a:cs typeface="Helvetica"/>
                <a:sym typeface="Helvetica"/>
              </a:defRPr>
            </a:pPr>
            <a:r>
              <a:t>void setij(int a, int b)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i=a; </a:t>
            </a:r>
          </a:p>
          <a:p>
            <a:pPr lvl="3" algn="l" defTabSz="457200">
              <a:defRPr sz="3800">
                <a:solidFill>
                  <a:srgbClr val="2F2A2B"/>
                </a:solidFill>
                <a:latin typeface="Helvetica"/>
                <a:ea typeface="Helvetica"/>
                <a:cs typeface="Helvetica"/>
                <a:sym typeface="Helvetica"/>
              </a:defRPr>
            </a:pPr>
            <a:r>
              <a:t>j=b; </a:t>
            </a:r>
          </a:p>
          <a:p>
            <a:pPr lvl="2" algn="l" defTabSz="457200">
              <a:defRPr sz="3800">
                <a:solidFill>
                  <a:srgbClr val="2F2A2B"/>
                </a:solidFill>
                <a:latin typeface="Helvetica"/>
                <a:ea typeface="Helvetica"/>
                <a:cs typeface="Helvetica"/>
                <a:sym typeface="Helvetica"/>
              </a:defRPr>
            </a:pPr>
            <a:r>
              <a:t>}</a:t>
            </a:r>
          </a:p>
          <a:p>
            <a:pPr lvl="2" algn="l" defTabSz="457200">
              <a:defRPr sz="3800">
                <a:solidFill>
                  <a:srgbClr val="2F2A2B"/>
                </a:solidFill>
                <a:latin typeface="Helvetica"/>
                <a:ea typeface="Helvetica"/>
                <a:cs typeface="Helvetica"/>
                <a:sym typeface="Helvetica"/>
              </a:defRPr>
            </a:pPr>
            <a:r>
              <a:t>void showij() { cout &lt;&lt; i &lt;&lt; " " &lt;&lt; j &lt;&lt; "\n"; }</a:t>
            </a:r>
          </a:p>
          <a:p>
            <a:pPr algn="l" defTabSz="457200">
              <a:defRPr sz="3800">
                <a:solidFill>
                  <a:srgbClr val="2F2A2B"/>
                </a:solidFill>
                <a:latin typeface="Helvetica"/>
                <a:ea typeface="Helvetica"/>
                <a:cs typeface="Helvetica"/>
                <a:sym typeface="Helvetica"/>
              </a:defRPr>
            </a:pPr>
            <a:r>
              <a:t>};</a:t>
            </a:r>
          </a:p>
          <a:p>
            <a:pPr algn="l" defTabSz="457200">
              <a:defRPr sz="3800">
                <a:solidFill>
                  <a:srgbClr val="2F2A2B"/>
                </a:solidFill>
                <a:latin typeface="Helvetica"/>
                <a:ea typeface="Helvetica"/>
                <a:cs typeface="Helvetica"/>
                <a:sym typeface="Helvetica"/>
              </a:defRPr>
            </a:pPr>
            <a:r>
              <a:t>class derived : protected base</a:t>
            </a:r>
          </a:p>
          <a:p>
            <a:pPr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int k;</a:t>
            </a:r>
          </a:p>
          <a:p>
            <a:pPr lvl="1" algn="l" defTabSz="457200">
              <a:defRPr sz="3800">
                <a:solidFill>
                  <a:srgbClr val="2F2A2B"/>
                </a:solidFill>
                <a:latin typeface="Helvetica"/>
                <a:ea typeface="Helvetica"/>
                <a:cs typeface="Helvetica"/>
                <a:sym typeface="Helvetica"/>
              </a:defRPr>
            </a:pPr>
            <a:r>
              <a:t>public:</a:t>
            </a:r>
          </a:p>
          <a:p>
            <a:pPr lvl="2" algn="l" defTabSz="457200">
              <a:defRPr sz="3800">
                <a:solidFill>
                  <a:srgbClr val="2F2A2B"/>
                </a:solidFill>
                <a:latin typeface="Helvetica"/>
                <a:ea typeface="Helvetica"/>
                <a:cs typeface="Helvetica"/>
                <a:sym typeface="Helvetica"/>
              </a:defRPr>
            </a:pPr>
            <a:r>
              <a:t>// derived may access base's i and j and setij().</a:t>
            </a:r>
          </a:p>
          <a:p>
            <a:pPr lvl="2" algn="l" defTabSz="457200">
              <a:defRPr sz="3800">
                <a:solidFill>
                  <a:srgbClr val="2F2A2B"/>
                </a:solidFill>
                <a:latin typeface="Helvetica"/>
                <a:ea typeface="Helvetica"/>
                <a:cs typeface="Helvetica"/>
                <a:sym typeface="Helvetica"/>
              </a:defRPr>
            </a:pPr>
            <a:r>
              <a:t>void setk()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setij(10, 12); </a:t>
            </a:r>
          </a:p>
          <a:p>
            <a:pPr lvl="3" algn="l" defTabSz="457200">
              <a:defRPr sz="3800">
                <a:solidFill>
                  <a:srgbClr val="2F2A2B"/>
                </a:solidFill>
                <a:latin typeface="Helvetica"/>
                <a:ea typeface="Helvetica"/>
                <a:cs typeface="Helvetica"/>
                <a:sym typeface="Helvetica"/>
              </a:defRPr>
            </a:pPr>
            <a:r>
              <a:t>k = i*j; </a:t>
            </a:r>
          </a:p>
          <a:p>
            <a:pPr lvl="2" algn="l" defTabSz="457200">
              <a:defRPr sz="3800">
                <a:solidFill>
                  <a:srgbClr val="2F2A2B"/>
                </a:solidFill>
                <a:latin typeface="Helvetica"/>
                <a:ea typeface="Helvetica"/>
                <a:cs typeface="Helvetica"/>
                <a:sym typeface="Helvetica"/>
              </a:defRPr>
            </a:pPr>
            <a:r>
              <a:t>}</a:t>
            </a:r>
          </a:p>
        </p:txBody>
      </p:sp>
      <p:sp>
        <p:nvSpPr>
          <p:cNvPr id="458" name="// may access showij() here…"/>
          <p:cNvSpPr txBox="1"/>
          <p:nvPr/>
        </p:nvSpPr>
        <p:spPr>
          <a:xfrm>
            <a:off x="12574614" y="1549400"/>
            <a:ext cx="10911166" cy="1061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lvl="2" algn="l" defTabSz="457200">
              <a:defRPr sz="3800">
                <a:solidFill>
                  <a:srgbClr val="2F2A2B"/>
                </a:solidFill>
                <a:latin typeface="Helvetica"/>
                <a:ea typeface="Helvetica"/>
                <a:cs typeface="Helvetica"/>
                <a:sym typeface="Helvetica"/>
              </a:defRPr>
            </a:pPr>
            <a:r>
              <a:t>// may access showij() here</a:t>
            </a:r>
          </a:p>
          <a:p>
            <a:pPr lvl="2" algn="l" defTabSz="457200">
              <a:defRPr sz="3800">
                <a:solidFill>
                  <a:srgbClr val="2F2A2B"/>
                </a:solidFill>
                <a:latin typeface="Helvetica"/>
                <a:ea typeface="Helvetica"/>
                <a:cs typeface="Helvetica"/>
                <a:sym typeface="Helvetica"/>
              </a:defRPr>
            </a:pPr>
            <a:r>
              <a:t>void showall() </a:t>
            </a:r>
          </a:p>
          <a:p>
            <a:pPr lvl="2" algn="l" defTabSz="457200">
              <a:defRPr sz="3800">
                <a:solidFill>
                  <a:srgbClr val="2F2A2B"/>
                </a:solidFill>
                <a:latin typeface="Helvetica"/>
                <a:ea typeface="Helvetica"/>
                <a:cs typeface="Helvetica"/>
                <a:sym typeface="Helvetica"/>
              </a:defRPr>
            </a:pPr>
            <a:r>
              <a:t>{ </a:t>
            </a:r>
          </a:p>
          <a:p>
            <a:pPr lvl="3" algn="l" defTabSz="457200">
              <a:defRPr sz="3800">
                <a:solidFill>
                  <a:srgbClr val="2F2A2B"/>
                </a:solidFill>
                <a:latin typeface="Helvetica"/>
                <a:ea typeface="Helvetica"/>
                <a:cs typeface="Helvetica"/>
                <a:sym typeface="Helvetica"/>
              </a:defRPr>
            </a:pPr>
            <a:r>
              <a:t>cout &lt;&lt; k &lt;&lt; " "; </a:t>
            </a:r>
          </a:p>
          <a:p>
            <a:pPr lvl="3" algn="l" defTabSz="457200">
              <a:defRPr sz="3800">
                <a:solidFill>
                  <a:srgbClr val="2F2A2B"/>
                </a:solidFill>
                <a:latin typeface="Helvetica"/>
                <a:ea typeface="Helvetica"/>
                <a:cs typeface="Helvetica"/>
                <a:sym typeface="Helvetica"/>
              </a:defRPr>
            </a:pPr>
            <a:r>
              <a:t>showij(); </a:t>
            </a:r>
          </a:p>
          <a:p>
            <a:pPr lvl="2"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a:t>
            </a:r>
          </a:p>
          <a:p>
            <a:pPr lvl="1" algn="l" defTabSz="457200">
              <a:defRPr sz="3800">
                <a:solidFill>
                  <a:srgbClr val="2F2A2B"/>
                </a:solidFill>
                <a:latin typeface="Helvetica"/>
                <a:ea typeface="Helvetica"/>
                <a:cs typeface="Helvetica"/>
                <a:sym typeface="Helvetica"/>
              </a:defRPr>
            </a:pPr>
            <a:r>
              <a:t>int main()</a:t>
            </a:r>
          </a:p>
          <a:p>
            <a:pPr lvl="1" algn="l" defTabSz="457200">
              <a:defRPr sz="3800">
                <a:solidFill>
                  <a:srgbClr val="2F2A2B"/>
                </a:solidFill>
                <a:latin typeface="Helvetica"/>
                <a:ea typeface="Helvetica"/>
                <a:cs typeface="Helvetica"/>
                <a:sym typeface="Helvetica"/>
              </a:defRPr>
            </a:pPr>
            <a:r>
              <a:t>{</a:t>
            </a:r>
          </a:p>
          <a:p>
            <a:pPr lvl="2" algn="l" defTabSz="457200">
              <a:defRPr sz="3800">
                <a:solidFill>
                  <a:srgbClr val="2F2A2B"/>
                </a:solidFill>
                <a:latin typeface="Helvetica"/>
                <a:ea typeface="Helvetica"/>
                <a:cs typeface="Helvetica"/>
                <a:sym typeface="Helvetica"/>
              </a:defRPr>
            </a:pPr>
            <a:r>
              <a:t>derived ob;</a:t>
            </a:r>
          </a:p>
          <a:p>
            <a:pPr lvl="2" algn="l" defTabSz="457200">
              <a:defRPr sz="3800">
                <a:solidFill>
                  <a:srgbClr val="2F2A2B"/>
                </a:solidFill>
                <a:latin typeface="Helvetica"/>
                <a:ea typeface="Helvetica"/>
                <a:cs typeface="Helvetica"/>
                <a:sym typeface="Helvetica"/>
              </a:defRPr>
            </a:pPr>
            <a:r>
              <a:t>// ob.setij(2, 3); // illegal, setij() is</a:t>
            </a:r>
          </a:p>
          <a:p>
            <a:pPr lvl="2" algn="l" defTabSz="457200">
              <a:defRPr sz="3800">
                <a:solidFill>
                  <a:srgbClr val="2F2A2B"/>
                </a:solidFill>
                <a:latin typeface="Helvetica"/>
                <a:ea typeface="Helvetica"/>
                <a:cs typeface="Helvetica"/>
                <a:sym typeface="Helvetica"/>
              </a:defRPr>
            </a:pPr>
            <a:r>
              <a:t>// protected member of derived</a:t>
            </a:r>
          </a:p>
          <a:p>
            <a:pPr lvl="2" algn="l" defTabSz="457200">
              <a:defRPr sz="3800">
                <a:solidFill>
                  <a:srgbClr val="2F2A2B"/>
                </a:solidFill>
                <a:latin typeface="Helvetica"/>
                <a:ea typeface="Helvetica"/>
                <a:cs typeface="Helvetica"/>
                <a:sym typeface="Helvetica"/>
              </a:defRPr>
            </a:pPr>
            <a:r>
              <a:t>ob.setk(); // OK, public member of derived</a:t>
            </a:r>
          </a:p>
          <a:p>
            <a:pPr lvl="2" algn="l" defTabSz="457200">
              <a:defRPr sz="3800">
                <a:solidFill>
                  <a:srgbClr val="2F2A2B"/>
                </a:solidFill>
                <a:latin typeface="Helvetica"/>
                <a:ea typeface="Helvetica"/>
                <a:cs typeface="Helvetica"/>
                <a:sym typeface="Helvetica"/>
              </a:defRPr>
            </a:pPr>
            <a:r>
              <a:t>ob.showall(); // OK, public member of derived</a:t>
            </a:r>
          </a:p>
          <a:p>
            <a:pPr lvl="2" algn="l" defTabSz="457200">
              <a:defRPr sz="3800">
                <a:solidFill>
                  <a:srgbClr val="2F2A2B"/>
                </a:solidFill>
                <a:latin typeface="Helvetica"/>
                <a:ea typeface="Helvetica"/>
                <a:cs typeface="Helvetica"/>
                <a:sym typeface="Helvetica"/>
              </a:defRPr>
            </a:pPr>
            <a:r>
              <a:t>// ob.showij(); // illegal, showij() is protected</a:t>
            </a:r>
          </a:p>
          <a:p>
            <a:pPr lvl="2" algn="l" defTabSz="457200">
              <a:defRPr sz="3800">
                <a:solidFill>
                  <a:srgbClr val="2F2A2B"/>
                </a:solidFill>
                <a:latin typeface="Helvetica"/>
                <a:ea typeface="Helvetica"/>
                <a:cs typeface="Helvetica"/>
                <a:sym typeface="Helvetica"/>
              </a:defRPr>
            </a:pPr>
            <a:r>
              <a:t>// member of derived</a:t>
            </a:r>
          </a:p>
          <a:p>
            <a:pPr lvl="2" algn="l" defTabSz="457200">
              <a:defRPr sz="3800">
                <a:solidFill>
                  <a:srgbClr val="2F2A2B"/>
                </a:solidFill>
                <a:latin typeface="Helvetica"/>
                <a:ea typeface="Helvetica"/>
                <a:cs typeface="Helvetica"/>
                <a:sym typeface="Helvetica"/>
              </a:defRPr>
            </a:pPr>
            <a:r>
              <a:t>return 0;</a:t>
            </a:r>
          </a:p>
          <a:p>
            <a:pPr lvl="1" algn="l" defTabSz="457200">
              <a:defRPr sz="3800">
                <a:solidFill>
                  <a:srgbClr val="2F2A2B"/>
                </a:solidFill>
                <a:latin typeface="Helvetica"/>
                <a:ea typeface="Helvetica"/>
                <a:cs typeface="Helvetica"/>
                <a:sym typeface="Helvetica"/>
              </a:defRPr>
            </a:pPr>
            <a:r>
              <a:t>}</a:t>
            </a:r>
          </a:p>
        </p:txBody>
      </p:sp>
      <p:sp>
        <p:nvSpPr>
          <p:cNvPr id="459" name="Line"/>
          <p:cNvSpPr/>
          <p:nvPr/>
        </p:nvSpPr>
        <p:spPr>
          <a:xfrm flipH="1" flipV="1">
            <a:off x="12636346"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Multiple Inheritance"/>
          <p:cNvSpPr txBox="1">
            <a:spLocks noGrp="1"/>
          </p:cNvSpPr>
          <p:nvPr>
            <p:ph type="title"/>
          </p:nvPr>
        </p:nvSpPr>
        <p:spPr>
          <a:prstGeom prst="rect">
            <a:avLst/>
          </a:prstGeom>
        </p:spPr>
        <p:txBody>
          <a:bodyPr/>
          <a:lstStyle/>
          <a:p>
            <a:r>
              <a:t>Multiple Inheritance</a:t>
            </a:r>
          </a:p>
        </p:txBody>
      </p:sp>
      <p:sp>
        <p:nvSpPr>
          <p:cNvPr id="462" name="Slide Subtitle"/>
          <p:cNvSpPr txBox="1">
            <a:spLocks noGrp="1"/>
          </p:cNvSpPr>
          <p:nvPr>
            <p:ph type="body" idx="21"/>
          </p:nvPr>
        </p:nvSpPr>
        <p:spPr>
          <a:prstGeom prst="rect">
            <a:avLst/>
          </a:prstGeom>
        </p:spPr>
        <p:txBody>
          <a:bodyPr/>
          <a:lstStyle/>
          <a:p>
            <a:endParaRPr/>
          </a:p>
        </p:txBody>
      </p:sp>
      <p:sp>
        <p:nvSpPr>
          <p:cNvPr id="463" name="In this type of inheritance a class may derive from two or more base classes. (or) When a class is derived from more than one base class, is called as multiple inheritance.…"/>
          <p:cNvSpPr txBox="1">
            <a:spLocks noGrp="1"/>
          </p:cNvSpPr>
          <p:nvPr>
            <p:ph type="body" idx="1"/>
          </p:nvPr>
        </p:nvSpPr>
        <p:spPr>
          <a:prstGeom prst="rect">
            <a:avLst/>
          </a:prstGeom>
        </p:spPr>
        <p:txBody>
          <a:bodyPr/>
          <a:lstStyle/>
          <a:p>
            <a:r>
              <a:t>In this type of inheritance a class may derive from two or more base classes. (or) When a class is derived from more than one base class, is called as multiple inheritance. </a:t>
            </a:r>
          </a:p>
          <a:p>
            <a:r>
              <a:t>Where A and B are Base Classes</a:t>
            </a:r>
          </a:p>
          <a:p>
            <a:r>
              <a:t>And C is Derived Class</a:t>
            </a:r>
          </a:p>
        </p:txBody>
      </p:sp>
      <p:sp>
        <p:nvSpPr>
          <p:cNvPr id="4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62</a:t>
            </a:fld>
            <a:endParaRPr/>
          </a:p>
        </p:txBody>
      </p:sp>
      <p:grpSp>
        <p:nvGrpSpPr>
          <p:cNvPr id="472" name="Group"/>
          <p:cNvGrpSpPr/>
          <p:nvPr/>
        </p:nvGrpSpPr>
        <p:grpSpPr>
          <a:xfrm>
            <a:off x="12231897" y="6728076"/>
            <a:ext cx="9007458" cy="5100189"/>
            <a:chOff x="0" y="0"/>
            <a:chExt cx="9007456" cy="5100187"/>
          </a:xfrm>
        </p:grpSpPr>
        <p:sp>
          <p:nvSpPr>
            <p:cNvPr id="465" name="A"/>
            <p:cNvSpPr/>
            <p:nvPr/>
          </p:nvSpPr>
          <p:spPr>
            <a:xfrm>
              <a:off x="0" y="0"/>
              <a:ext cx="3824967" cy="1270000"/>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A</a:t>
              </a:r>
            </a:p>
          </p:txBody>
        </p:sp>
        <p:sp>
          <p:nvSpPr>
            <p:cNvPr id="466" name="C"/>
            <p:cNvSpPr/>
            <p:nvPr/>
          </p:nvSpPr>
          <p:spPr>
            <a:xfrm>
              <a:off x="2343434" y="3830187"/>
              <a:ext cx="3824967"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a:t>
              </a:r>
            </a:p>
          </p:txBody>
        </p:sp>
        <p:sp>
          <p:nvSpPr>
            <p:cNvPr id="467" name="Line"/>
            <p:cNvSpPr/>
            <p:nvPr/>
          </p:nvSpPr>
          <p:spPr>
            <a:xfrm>
              <a:off x="4255917" y="2188639"/>
              <a:ext cx="1" cy="1667685"/>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468" name="B"/>
            <p:cNvSpPr/>
            <p:nvPr/>
          </p:nvSpPr>
          <p:spPr>
            <a:xfrm>
              <a:off x="5182490" y="0"/>
              <a:ext cx="3824967" cy="1270000"/>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B</a:t>
              </a:r>
            </a:p>
          </p:txBody>
        </p:sp>
        <p:sp>
          <p:nvSpPr>
            <p:cNvPr id="469" name="Line"/>
            <p:cNvSpPr/>
            <p:nvPr/>
          </p:nvSpPr>
          <p:spPr>
            <a:xfrm flipV="1">
              <a:off x="1912483" y="1277452"/>
              <a:ext cx="1" cy="9347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70" name="Line"/>
            <p:cNvSpPr/>
            <p:nvPr/>
          </p:nvSpPr>
          <p:spPr>
            <a:xfrm flipV="1">
              <a:off x="7094974" y="1277452"/>
              <a:ext cx="1" cy="9347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71" name="Line"/>
            <p:cNvSpPr/>
            <p:nvPr/>
          </p:nvSpPr>
          <p:spPr>
            <a:xfrm>
              <a:off x="1909267" y="2200792"/>
              <a:ext cx="5155180"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63</a:t>
            </a:fld>
            <a:endParaRPr/>
          </a:p>
        </p:txBody>
      </p:sp>
      <p:sp>
        <p:nvSpPr>
          <p:cNvPr id="475" name="class base1…"/>
          <p:cNvSpPr txBox="1"/>
          <p:nvPr/>
        </p:nvSpPr>
        <p:spPr>
          <a:xfrm>
            <a:off x="547166" y="523096"/>
            <a:ext cx="5618703" cy="1379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4100">
                <a:solidFill>
                  <a:srgbClr val="2F2A2B"/>
                </a:solidFill>
                <a:latin typeface="Helvetica"/>
                <a:ea typeface="Helvetica"/>
                <a:cs typeface="Helvetica"/>
                <a:sym typeface="Helvetica"/>
              </a:defRPr>
            </a:pPr>
            <a:r>
              <a:t>class base1 </a:t>
            </a:r>
          </a:p>
          <a:p>
            <a:pPr algn="l" defTabSz="457200">
              <a:defRPr sz="4100">
                <a:solidFill>
                  <a:srgbClr val="2F2A2B"/>
                </a:solidFill>
                <a:latin typeface="Helvetica"/>
                <a:ea typeface="Helvetica"/>
                <a:cs typeface="Helvetica"/>
                <a:sym typeface="Helvetica"/>
              </a:defRPr>
            </a:pPr>
            <a:r>
              <a:t>{</a:t>
            </a:r>
          </a:p>
          <a:p>
            <a:pPr lvl="1" algn="l" defTabSz="457200">
              <a:defRPr sz="4100">
                <a:solidFill>
                  <a:srgbClr val="2F2A2B"/>
                </a:solidFill>
                <a:latin typeface="Helvetica"/>
                <a:ea typeface="Helvetica"/>
                <a:cs typeface="Helvetica"/>
                <a:sym typeface="Helvetica"/>
              </a:defRPr>
            </a:pPr>
            <a:r>
              <a:t>protected:</a:t>
            </a:r>
          </a:p>
          <a:p>
            <a:pPr lvl="2" algn="l" defTabSz="457200">
              <a:defRPr sz="4100">
                <a:solidFill>
                  <a:srgbClr val="2F2A2B"/>
                </a:solidFill>
                <a:latin typeface="Helvetica"/>
                <a:ea typeface="Helvetica"/>
                <a:cs typeface="Helvetica"/>
                <a:sym typeface="Helvetica"/>
              </a:defRPr>
            </a:pPr>
            <a:r>
              <a:t>int x;</a:t>
            </a:r>
          </a:p>
          <a:p>
            <a:pPr lvl="1" algn="l" defTabSz="457200">
              <a:defRPr sz="4100">
                <a:solidFill>
                  <a:srgbClr val="2F2A2B"/>
                </a:solidFill>
                <a:latin typeface="Helvetica"/>
                <a:ea typeface="Helvetica"/>
                <a:cs typeface="Helvetica"/>
                <a:sym typeface="Helvetica"/>
              </a:defRPr>
            </a:pPr>
            <a:r>
              <a:t>public:</a:t>
            </a:r>
          </a:p>
          <a:p>
            <a:pPr lvl="2" algn="l" defTabSz="457200">
              <a:defRPr sz="4100">
                <a:solidFill>
                  <a:srgbClr val="2F2A2B"/>
                </a:solidFill>
                <a:latin typeface="Helvetica"/>
                <a:ea typeface="Helvetica"/>
                <a:cs typeface="Helvetica"/>
                <a:sym typeface="Helvetica"/>
              </a:defRPr>
            </a:pPr>
            <a:r>
              <a:t>void showx() </a:t>
            </a:r>
          </a:p>
          <a:p>
            <a:pPr lvl="2" algn="l" defTabSz="457200">
              <a:defRPr sz="4100">
                <a:solidFill>
                  <a:srgbClr val="2F2A2B"/>
                </a:solidFill>
                <a:latin typeface="Helvetica"/>
                <a:ea typeface="Helvetica"/>
                <a:cs typeface="Helvetica"/>
                <a:sym typeface="Helvetica"/>
              </a:defRPr>
            </a:pPr>
            <a:r>
              <a:t>{ </a:t>
            </a:r>
          </a:p>
          <a:p>
            <a:pPr lvl="3" algn="l" defTabSz="457200">
              <a:defRPr sz="4100">
                <a:solidFill>
                  <a:srgbClr val="2F2A2B"/>
                </a:solidFill>
                <a:latin typeface="Helvetica"/>
                <a:ea typeface="Helvetica"/>
                <a:cs typeface="Helvetica"/>
                <a:sym typeface="Helvetica"/>
              </a:defRPr>
            </a:pPr>
            <a:r>
              <a:t>cout &lt;&lt; x &lt;&lt; "\n"; </a:t>
            </a:r>
          </a:p>
          <a:p>
            <a:pPr lvl="2"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class base2 </a:t>
            </a:r>
          </a:p>
          <a:p>
            <a:pPr algn="l" defTabSz="457200">
              <a:defRPr sz="4100">
                <a:solidFill>
                  <a:srgbClr val="2F2A2B"/>
                </a:solidFill>
                <a:latin typeface="Helvetica"/>
                <a:ea typeface="Helvetica"/>
                <a:cs typeface="Helvetica"/>
                <a:sym typeface="Helvetica"/>
              </a:defRPr>
            </a:pPr>
            <a:r>
              <a:t>{</a:t>
            </a:r>
          </a:p>
          <a:p>
            <a:pPr lvl="1" algn="l" defTabSz="457200">
              <a:defRPr sz="4100">
                <a:solidFill>
                  <a:srgbClr val="2F2A2B"/>
                </a:solidFill>
                <a:latin typeface="Helvetica"/>
                <a:ea typeface="Helvetica"/>
                <a:cs typeface="Helvetica"/>
                <a:sym typeface="Helvetica"/>
              </a:defRPr>
            </a:pPr>
            <a:r>
              <a:t>protected:</a:t>
            </a:r>
          </a:p>
          <a:p>
            <a:pPr lvl="2" algn="l" defTabSz="457200">
              <a:defRPr sz="4100">
                <a:solidFill>
                  <a:srgbClr val="2F2A2B"/>
                </a:solidFill>
                <a:latin typeface="Helvetica"/>
                <a:ea typeface="Helvetica"/>
                <a:cs typeface="Helvetica"/>
                <a:sym typeface="Helvetica"/>
              </a:defRPr>
            </a:pPr>
            <a:r>
              <a:t>int y;</a:t>
            </a:r>
          </a:p>
          <a:p>
            <a:pPr lvl="1" algn="l" defTabSz="457200">
              <a:defRPr sz="4100">
                <a:solidFill>
                  <a:srgbClr val="2F2A2B"/>
                </a:solidFill>
                <a:latin typeface="Helvetica"/>
                <a:ea typeface="Helvetica"/>
                <a:cs typeface="Helvetica"/>
                <a:sym typeface="Helvetica"/>
              </a:defRPr>
            </a:pPr>
            <a:r>
              <a:t>public:</a:t>
            </a:r>
          </a:p>
          <a:p>
            <a:pPr lvl="2" algn="l" defTabSz="457200">
              <a:defRPr sz="4100">
                <a:solidFill>
                  <a:srgbClr val="2F2A2B"/>
                </a:solidFill>
                <a:latin typeface="Helvetica"/>
                <a:ea typeface="Helvetica"/>
                <a:cs typeface="Helvetica"/>
                <a:sym typeface="Helvetica"/>
              </a:defRPr>
            </a:pPr>
            <a:r>
              <a:t>void showy() </a:t>
            </a:r>
          </a:p>
          <a:p>
            <a:pPr lvl="2" algn="l" defTabSz="457200">
              <a:defRPr sz="4100">
                <a:solidFill>
                  <a:srgbClr val="2F2A2B"/>
                </a:solidFill>
                <a:latin typeface="Helvetica"/>
                <a:ea typeface="Helvetica"/>
                <a:cs typeface="Helvetica"/>
                <a:sym typeface="Helvetica"/>
              </a:defRPr>
            </a:pPr>
            <a:r>
              <a:t>{</a:t>
            </a:r>
          </a:p>
          <a:p>
            <a:pPr lvl="3" algn="l" defTabSz="457200">
              <a:defRPr sz="4100">
                <a:solidFill>
                  <a:srgbClr val="2F2A2B"/>
                </a:solidFill>
                <a:latin typeface="Helvetica"/>
                <a:ea typeface="Helvetica"/>
                <a:cs typeface="Helvetica"/>
                <a:sym typeface="Helvetica"/>
              </a:defRPr>
            </a:pPr>
            <a:r>
              <a:t>cout &lt;&lt; y &lt;&lt; “\n";</a:t>
            </a:r>
          </a:p>
          <a:p>
            <a:pPr lvl="2"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endParaRPr/>
          </a:p>
        </p:txBody>
      </p:sp>
      <p:sp>
        <p:nvSpPr>
          <p:cNvPr id="476" name="// Inherit multiple base classes.…"/>
          <p:cNvSpPr txBox="1"/>
          <p:nvPr/>
        </p:nvSpPr>
        <p:spPr>
          <a:xfrm>
            <a:off x="12893495" y="701423"/>
            <a:ext cx="9579448" cy="1130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4100">
                <a:solidFill>
                  <a:srgbClr val="2F2A2B"/>
                </a:solidFill>
                <a:latin typeface="Helvetica"/>
                <a:ea typeface="Helvetica"/>
                <a:cs typeface="Helvetica"/>
                <a:sym typeface="Helvetica"/>
              </a:defRPr>
            </a:pPr>
            <a:r>
              <a:t>// Inherit multiple base classes.</a:t>
            </a:r>
          </a:p>
          <a:p>
            <a:pPr algn="l" defTabSz="457200">
              <a:defRPr sz="4100">
                <a:solidFill>
                  <a:srgbClr val="2F2A2B"/>
                </a:solidFill>
                <a:latin typeface="Helvetica"/>
                <a:ea typeface="Helvetica"/>
                <a:cs typeface="Helvetica"/>
                <a:sym typeface="Helvetica"/>
              </a:defRPr>
            </a:pPr>
            <a:r>
              <a:t>class derived: public base1, public base2</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public:</a:t>
            </a:r>
          </a:p>
          <a:p>
            <a:pPr lvl="1" algn="l" defTabSz="457200">
              <a:defRPr sz="4100">
                <a:solidFill>
                  <a:srgbClr val="2F2A2B"/>
                </a:solidFill>
                <a:latin typeface="Helvetica"/>
                <a:ea typeface="Helvetica"/>
                <a:cs typeface="Helvetica"/>
                <a:sym typeface="Helvetica"/>
              </a:defRPr>
            </a:pPr>
            <a:r>
              <a:t>void set(int i, int j) </a:t>
            </a:r>
          </a:p>
          <a:p>
            <a:pPr lvl="1" algn="l" defTabSz="457200">
              <a:defRPr sz="4100">
                <a:solidFill>
                  <a:srgbClr val="2F2A2B"/>
                </a:solidFill>
                <a:latin typeface="Helvetica"/>
                <a:ea typeface="Helvetica"/>
                <a:cs typeface="Helvetica"/>
                <a:sym typeface="Helvetica"/>
              </a:defRPr>
            </a:pPr>
            <a:r>
              <a:t>{ </a:t>
            </a:r>
          </a:p>
          <a:p>
            <a:pPr lvl="2" algn="l" defTabSz="457200">
              <a:defRPr sz="4100">
                <a:solidFill>
                  <a:srgbClr val="2F2A2B"/>
                </a:solidFill>
                <a:latin typeface="Helvetica"/>
                <a:ea typeface="Helvetica"/>
                <a:cs typeface="Helvetica"/>
                <a:sym typeface="Helvetica"/>
              </a:defRPr>
            </a:pPr>
            <a:r>
              <a:t>x=i; </a:t>
            </a:r>
          </a:p>
          <a:p>
            <a:pPr lvl="2" algn="l" defTabSz="457200">
              <a:defRPr sz="4100">
                <a:solidFill>
                  <a:srgbClr val="2F2A2B"/>
                </a:solidFill>
                <a:latin typeface="Helvetica"/>
                <a:ea typeface="Helvetica"/>
                <a:cs typeface="Helvetica"/>
                <a:sym typeface="Helvetica"/>
              </a:defRPr>
            </a:pPr>
            <a:r>
              <a:t>y=j; </a:t>
            </a:r>
          </a:p>
          <a:p>
            <a:pPr lvl="1"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int main()</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derived ob;</a:t>
            </a:r>
          </a:p>
          <a:p>
            <a:pPr algn="l" defTabSz="457200">
              <a:defRPr sz="4100">
                <a:solidFill>
                  <a:srgbClr val="2F2A2B"/>
                </a:solidFill>
                <a:latin typeface="Helvetica"/>
                <a:ea typeface="Helvetica"/>
                <a:cs typeface="Helvetica"/>
                <a:sym typeface="Helvetica"/>
              </a:defRPr>
            </a:pPr>
            <a:r>
              <a:t>ob.set(10, 20); // provided by derived</a:t>
            </a:r>
          </a:p>
          <a:p>
            <a:pPr algn="l" defTabSz="457200">
              <a:defRPr sz="4100">
                <a:solidFill>
                  <a:srgbClr val="2F2A2B"/>
                </a:solidFill>
                <a:latin typeface="Helvetica"/>
                <a:ea typeface="Helvetica"/>
                <a:cs typeface="Helvetica"/>
                <a:sym typeface="Helvetica"/>
              </a:defRPr>
            </a:pPr>
            <a:r>
              <a:t>ob.showx(); // from base1</a:t>
            </a:r>
          </a:p>
          <a:p>
            <a:pPr algn="l" defTabSz="457200">
              <a:defRPr sz="4100">
                <a:solidFill>
                  <a:srgbClr val="2F2A2B"/>
                </a:solidFill>
                <a:latin typeface="Helvetica"/>
                <a:ea typeface="Helvetica"/>
                <a:cs typeface="Helvetica"/>
                <a:sym typeface="Helvetica"/>
              </a:defRPr>
            </a:pPr>
            <a:r>
              <a:t>ob.showy(); // from base2</a:t>
            </a:r>
          </a:p>
          <a:p>
            <a:pPr algn="l" defTabSz="457200">
              <a:defRPr sz="4100">
                <a:solidFill>
                  <a:srgbClr val="2F2A2B"/>
                </a:solidFill>
                <a:latin typeface="Helvetica"/>
                <a:ea typeface="Helvetica"/>
                <a:cs typeface="Helvetica"/>
                <a:sym typeface="Helvetica"/>
              </a:defRPr>
            </a:pPr>
            <a:r>
              <a:t>return 0;</a:t>
            </a:r>
          </a:p>
          <a:p>
            <a:pPr algn="l" defTabSz="457200">
              <a:defRPr sz="4100">
                <a:solidFill>
                  <a:srgbClr val="2F2A2B"/>
                </a:solidFill>
                <a:latin typeface="Helvetica"/>
                <a:ea typeface="Helvetica"/>
                <a:cs typeface="Helvetica"/>
                <a:sym typeface="Helvetica"/>
              </a:defRPr>
            </a:pPr>
            <a:r>
              <a:t>}</a:t>
            </a:r>
          </a:p>
        </p:txBody>
      </p:sp>
      <p:sp>
        <p:nvSpPr>
          <p:cNvPr id="477" name="Line"/>
          <p:cNvSpPr/>
          <p:nvPr/>
        </p:nvSpPr>
        <p:spPr>
          <a:xfrm flipH="1" flipV="1">
            <a:off x="10812457"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Hierarchical Inheritance"/>
          <p:cNvSpPr txBox="1">
            <a:spLocks noGrp="1"/>
          </p:cNvSpPr>
          <p:nvPr>
            <p:ph type="title"/>
          </p:nvPr>
        </p:nvSpPr>
        <p:spPr>
          <a:prstGeom prst="rect">
            <a:avLst/>
          </a:prstGeom>
        </p:spPr>
        <p:txBody>
          <a:bodyPr/>
          <a:lstStyle/>
          <a:p>
            <a:r>
              <a:t>Hierarchical Inheritance</a:t>
            </a:r>
          </a:p>
        </p:txBody>
      </p:sp>
      <p:sp>
        <p:nvSpPr>
          <p:cNvPr id="480" name="Slide Subtitle"/>
          <p:cNvSpPr txBox="1">
            <a:spLocks noGrp="1"/>
          </p:cNvSpPr>
          <p:nvPr>
            <p:ph type="body" idx="21"/>
          </p:nvPr>
        </p:nvSpPr>
        <p:spPr>
          <a:prstGeom prst="rect">
            <a:avLst/>
          </a:prstGeom>
        </p:spPr>
        <p:txBody>
          <a:bodyPr/>
          <a:lstStyle/>
          <a:p>
            <a:endParaRPr/>
          </a:p>
        </p:txBody>
      </p:sp>
      <p:sp>
        <p:nvSpPr>
          <p:cNvPr id="481" name="In this type of inheritance, multiple classes are derived from a single base class.…"/>
          <p:cNvSpPr txBox="1">
            <a:spLocks noGrp="1"/>
          </p:cNvSpPr>
          <p:nvPr>
            <p:ph type="body" idx="1"/>
          </p:nvPr>
        </p:nvSpPr>
        <p:spPr>
          <a:prstGeom prst="rect">
            <a:avLst/>
          </a:prstGeom>
        </p:spPr>
        <p:txBody>
          <a:bodyPr/>
          <a:lstStyle/>
          <a:p>
            <a:r>
              <a:t>In this type of inheritance, multiple classes are derived from a single base class. </a:t>
            </a:r>
          </a:p>
          <a:p>
            <a:r>
              <a:t>Where A is the Base Class</a:t>
            </a:r>
          </a:p>
          <a:p>
            <a:r>
              <a:t>And B, C and D are Derived Class</a:t>
            </a:r>
          </a:p>
        </p:txBody>
      </p:sp>
      <p:sp>
        <p:nvSpPr>
          <p:cNvPr id="4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64</a:t>
            </a:fld>
            <a:endParaRPr/>
          </a:p>
        </p:txBody>
      </p:sp>
      <p:grpSp>
        <p:nvGrpSpPr>
          <p:cNvPr id="492" name="Group"/>
          <p:cNvGrpSpPr/>
          <p:nvPr/>
        </p:nvGrpSpPr>
        <p:grpSpPr>
          <a:xfrm>
            <a:off x="12956160" y="6335238"/>
            <a:ext cx="8564367" cy="5072130"/>
            <a:chOff x="0" y="0"/>
            <a:chExt cx="8564365" cy="5072128"/>
          </a:xfrm>
        </p:grpSpPr>
        <p:sp>
          <p:nvSpPr>
            <p:cNvPr id="483" name="A"/>
            <p:cNvSpPr/>
            <p:nvPr/>
          </p:nvSpPr>
          <p:spPr>
            <a:xfrm>
              <a:off x="2362201" y="0"/>
              <a:ext cx="3824967" cy="1270000"/>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A</a:t>
              </a:r>
            </a:p>
          </p:txBody>
        </p:sp>
        <p:sp>
          <p:nvSpPr>
            <p:cNvPr id="484" name="C"/>
            <p:cNvSpPr/>
            <p:nvPr/>
          </p:nvSpPr>
          <p:spPr>
            <a:xfrm>
              <a:off x="3122022" y="3802128"/>
              <a:ext cx="2320322"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a:t>
              </a:r>
            </a:p>
          </p:txBody>
        </p:sp>
        <p:sp>
          <p:nvSpPr>
            <p:cNvPr id="485" name="Line"/>
            <p:cNvSpPr/>
            <p:nvPr/>
          </p:nvSpPr>
          <p:spPr>
            <a:xfrm>
              <a:off x="4274684" y="1267649"/>
              <a:ext cx="1" cy="1667685"/>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486" name="B"/>
            <p:cNvSpPr/>
            <p:nvPr/>
          </p:nvSpPr>
          <p:spPr>
            <a:xfrm>
              <a:off x="0" y="3802128"/>
              <a:ext cx="2320321"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B</a:t>
              </a:r>
            </a:p>
          </p:txBody>
        </p:sp>
        <p:sp>
          <p:nvSpPr>
            <p:cNvPr id="487" name="Line"/>
            <p:cNvSpPr/>
            <p:nvPr/>
          </p:nvSpPr>
          <p:spPr>
            <a:xfrm flipV="1">
              <a:off x="1160160" y="2961043"/>
              <a:ext cx="1" cy="93477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88" name="Line"/>
            <p:cNvSpPr/>
            <p:nvPr/>
          </p:nvSpPr>
          <p:spPr>
            <a:xfrm flipV="1">
              <a:off x="4282182" y="2961043"/>
              <a:ext cx="1" cy="93477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89" name="Line"/>
            <p:cNvSpPr/>
            <p:nvPr/>
          </p:nvSpPr>
          <p:spPr>
            <a:xfrm>
              <a:off x="1156944" y="2930349"/>
              <a:ext cx="6235480"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90" name="Line"/>
            <p:cNvSpPr/>
            <p:nvPr/>
          </p:nvSpPr>
          <p:spPr>
            <a:xfrm flipV="1">
              <a:off x="7404204" y="2961043"/>
              <a:ext cx="1" cy="93477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91" name="D"/>
            <p:cNvSpPr/>
            <p:nvPr/>
          </p:nvSpPr>
          <p:spPr>
            <a:xfrm>
              <a:off x="6244045" y="3802128"/>
              <a:ext cx="2320321"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D</a:t>
              </a:r>
            </a:p>
          </p:txBody>
        </p:sp>
      </p:gr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Multilevel Inheritance"/>
          <p:cNvSpPr txBox="1">
            <a:spLocks noGrp="1"/>
          </p:cNvSpPr>
          <p:nvPr>
            <p:ph type="title"/>
          </p:nvPr>
        </p:nvSpPr>
        <p:spPr>
          <a:prstGeom prst="rect">
            <a:avLst/>
          </a:prstGeom>
        </p:spPr>
        <p:txBody>
          <a:bodyPr/>
          <a:lstStyle/>
          <a:p>
            <a:r>
              <a:t>Multilevel Inheritance</a:t>
            </a:r>
          </a:p>
        </p:txBody>
      </p:sp>
      <p:sp>
        <p:nvSpPr>
          <p:cNvPr id="495" name="Slide Subtitle"/>
          <p:cNvSpPr txBox="1">
            <a:spLocks noGrp="1"/>
          </p:cNvSpPr>
          <p:nvPr>
            <p:ph type="body" idx="21"/>
          </p:nvPr>
        </p:nvSpPr>
        <p:spPr>
          <a:prstGeom prst="rect">
            <a:avLst/>
          </a:prstGeom>
        </p:spPr>
        <p:txBody>
          <a:bodyPr/>
          <a:lstStyle/>
          <a:p>
            <a:endParaRPr/>
          </a:p>
        </p:txBody>
      </p:sp>
      <p:sp>
        <p:nvSpPr>
          <p:cNvPr id="496" name="In this type of inheritance, the derived class inherits from a class, which in turn inherits from some other class.…"/>
          <p:cNvSpPr txBox="1">
            <a:spLocks noGrp="1"/>
          </p:cNvSpPr>
          <p:nvPr>
            <p:ph type="body" idx="1"/>
          </p:nvPr>
        </p:nvSpPr>
        <p:spPr>
          <a:prstGeom prst="rect">
            <a:avLst/>
          </a:prstGeom>
        </p:spPr>
        <p:txBody>
          <a:bodyPr/>
          <a:lstStyle/>
          <a:p>
            <a:r>
              <a:t>In this type of inheritance, the derived class inherits from a class, which in turn inherits from some other class. </a:t>
            </a:r>
          </a:p>
          <a:p>
            <a:r>
              <a:t>Where A is the Base Class.</a:t>
            </a:r>
          </a:p>
          <a:p>
            <a:r>
              <a:t>B is the Derived Class for A and Base Class for C</a:t>
            </a:r>
          </a:p>
          <a:p>
            <a:r>
              <a:t>C is the Derived Class for B.</a:t>
            </a:r>
          </a:p>
        </p:txBody>
      </p:sp>
      <p:sp>
        <p:nvSpPr>
          <p:cNvPr id="49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65</a:t>
            </a:fld>
            <a:endParaRPr/>
          </a:p>
        </p:txBody>
      </p:sp>
      <p:grpSp>
        <p:nvGrpSpPr>
          <p:cNvPr id="503" name="Group"/>
          <p:cNvGrpSpPr/>
          <p:nvPr/>
        </p:nvGrpSpPr>
        <p:grpSpPr>
          <a:xfrm>
            <a:off x="16662691" y="5401772"/>
            <a:ext cx="3824967" cy="7214774"/>
            <a:chOff x="0" y="0"/>
            <a:chExt cx="3824966" cy="7214773"/>
          </a:xfrm>
        </p:grpSpPr>
        <p:sp>
          <p:nvSpPr>
            <p:cNvPr id="498" name="A"/>
            <p:cNvSpPr/>
            <p:nvPr/>
          </p:nvSpPr>
          <p:spPr>
            <a:xfrm>
              <a:off x="0" y="0"/>
              <a:ext cx="3824967" cy="1270000"/>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A</a:t>
              </a:r>
            </a:p>
          </p:txBody>
        </p:sp>
        <p:sp>
          <p:nvSpPr>
            <p:cNvPr id="499" name="B"/>
            <p:cNvSpPr/>
            <p:nvPr/>
          </p:nvSpPr>
          <p:spPr>
            <a:xfrm>
              <a:off x="0" y="2939765"/>
              <a:ext cx="3824967"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B</a:t>
              </a:r>
            </a:p>
          </p:txBody>
        </p:sp>
        <p:sp>
          <p:nvSpPr>
            <p:cNvPr id="500" name="Line"/>
            <p:cNvSpPr/>
            <p:nvPr/>
          </p:nvSpPr>
          <p:spPr>
            <a:xfrm flipH="1">
              <a:off x="1912482" y="1228878"/>
              <a:ext cx="1" cy="1849263"/>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501" name="C"/>
            <p:cNvSpPr/>
            <p:nvPr/>
          </p:nvSpPr>
          <p:spPr>
            <a:xfrm>
              <a:off x="0" y="5944773"/>
              <a:ext cx="3824967"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a:t>
              </a:r>
            </a:p>
          </p:txBody>
        </p:sp>
        <p:sp>
          <p:nvSpPr>
            <p:cNvPr id="502" name="Line"/>
            <p:cNvSpPr/>
            <p:nvPr/>
          </p:nvSpPr>
          <p:spPr>
            <a:xfrm flipH="1">
              <a:off x="1912482" y="4233886"/>
              <a:ext cx="1" cy="1849263"/>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gr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Hybrid Inheritance"/>
          <p:cNvSpPr txBox="1">
            <a:spLocks noGrp="1"/>
          </p:cNvSpPr>
          <p:nvPr>
            <p:ph type="title"/>
          </p:nvPr>
        </p:nvSpPr>
        <p:spPr>
          <a:prstGeom prst="rect">
            <a:avLst/>
          </a:prstGeom>
        </p:spPr>
        <p:txBody>
          <a:bodyPr/>
          <a:lstStyle/>
          <a:p>
            <a:r>
              <a:t>Hybrid Inheritance</a:t>
            </a:r>
          </a:p>
        </p:txBody>
      </p:sp>
      <p:sp>
        <p:nvSpPr>
          <p:cNvPr id="506" name="Slide Subtitle"/>
          <p:cNvSpPr txBox="1">
            <a:spLocks noGrp="1"/>
          </p:cNvSpPr>
          <p:nvPr>
            <p:ph type="body" idx="21"/>
          </p:nvPr>
        </p:nvSpPr>
        <p:spPr>
          <a:prstGeom prst="rect">
            <a:avLst/>
          </a:prstGeom>
        </p:spPr>
        <p:txBody>
          <a:bodyPr/>
          <a:lstStyle/>
          <a:p>
            <a:endParaRPr/>
          </a:p>
        </p:txBody>
      </p:sp>
      <p:sp>
        <p:nvSpPr>
          <p:cNvPr id="507" name="Hybrid Inheritance is combination of one or more types of inheritance.…"/>
          <p:cNvSpPr txBox="1">
            <a:spLocks noGrp="1"/>
          </p:cNvSpPr>
          <p:nvPr>
            <p:ph type="body" idx="1"/>
          </p:nvPr>
        </p:nvSpPr>
        <p:spPr>
          <a:prstGeom prst="rect">
            <a:avLst/>
          </a:prstGeom>
        </p:spPr>
        <p:txBody>
          <a:bodyPr/>
          <a:lstStyle/>
          <a:p>
            <a:r>
              <a:t>Hybrid Inheritance is combination of one or more types of inheritance. </a:t>
            </a:r>
          </a:p>
          <a:p>
            <a:r>
              <a:t>Where class A to class C forms Single inheritance </a:t>
            </a:r>
          </a:p>
          <a:p>
            <a:r>
              <a:t>Class B,C to Class D form </a:t>
            </a:r>
          </a:p>
          <a:p>
            <a:r>
              <a:t>Multiple inheritance.</a:t>
            </a:r>
          </a:p>
        </p:txBody>
      </p:sp>
      <p:sp>
        <p:nvSpPr>
          <p:cNvPr id="50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66</a:t>
            </a:fld>
            <a:endParaRPr/>
          </a:p>
        </p:txBody>
      </p:sp>
      <p:sp>
        <p:nvSpPr>
          <p:cNvPr id="509" name="A"/>
          <p:cNvSpPr/>
          <p:nvPr/>
        </p:nvSpPr>
        <p:spPr>
          <a:xfrm>
            <a:off x="17945879" y="5605370"/>
            <a:ext cx="2896824" cy="127000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A</a:t>
            </a:r>
          </a:p>
        </p:txBody>
      </p:sp>
      <p:sp>
        <p:nvSpPr>
          <p:cNvPr id="510" name="Line"/>
          <p:cNvSpPr/>
          <p:nvPr/>
        </p:nvSpPr>
        <p:spPr>
          <a:xfrm>
            <a:off x="19394291" y="6713698"/>
            <a:ext cx="1" cy="1643921"/>
          </a:xfrm>
          <a:prstGeom prst="line">
            <a:avLst/>
          </a:prstGeom>
          <a:ln w="101600">
            <a:solidFill>
              <a:srgbClr val="000000"/>
            </a:solidFill>
            <a:miter lim="400000"/>
            <a:tailEnd type="triangle"/>
          </a:ln>
        </p:spPr>
        <p:txBody>
          <a:bodyPr lIns="50800" tIns="50800" rIns="50800" bIns="50800" anchor="ctr"/>
          <a:lstStyle/>
          <a:p>
            <a:endParaRPr/>
          </a:p>
        </p:txBody>
      </p:sp>
      <p:sp>
        <p:nvSpPr>
          <p:cNvPr id="511" name="B"/>
          <p:cNvSpPr/>
          <p:nvPr/>
        </p:nvSpPr>
        <p:spPr>
          <a:xfrm>
            <a:off x="15032587" y="8213968"/>
            <a:ext cx="2320322" cy="127000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B</a:t>
            </a:r>
          </a:p>
        </p:txBody>
      </p:sp>
      <p:sp>
        <p:nvSpPr>
          <p:cNvPr id="512" name="C"/>
          <p:cNvSpPr/>
          <p:nvPr/>
        </p:nvSpPr>
        <p:spPr>
          <a:xfrm>
            <a:off x="18414528" y="8213968"/>
            <a:ext cx="2320322" cy="127000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C</a:t>
            </a:r>
          </a:p>
        </p:txBody>
      </p:sp>
      <p:sp>
        <p:nvSpPr>
          <p:cNvPr id="513" name="Line"/>
          <p:cNvSpPr/>
          <p:nvPr/>
        </p:nvSpPr>
        <p:spPr>
          <a:xfrm flipV="1">
            <a:off x="16192748" y="9172999"/>
            <a:ext cx="1" cy="934780"/>
          </a:xfrm>
          <a:prstGeom prst="line">
            <a:avLst/>
          </a:prstGeom>
          <a:ln w="25400">
            <a:solidFill>
              <a:srgbClr val="000000"/>
            </a:solidFill>
            <a:miter lim="400000"/>
          </a:ln>
        </p:spPr>
        <p:txBody>
          <a:bodyPr lIns="50800" tIns="50800" rIns="50800" bIns="50800" anchor="ctr"/>
          <a:lstStyle/>
          <a:p>
            <a:endParaRPr/>
          </a:p>
        </p:txBody>
      </p:sp>
      <p:sp>
        <p:nvSpPr>
          <p:cNvPr id="514" name="Line"/>
          <p:cNvSpPr/>
          <p:nvPr/>
        </p:nvSpPr>
        <p:spPr>
          <a:xfrm flipV="1">
            <a:off x="19574689" y="9172999"/>
            <a:ext cx="1" cy="934780"/>
          </a:xfrm>
          <a:prstGeom prst="line">
            <a:avLst/>
          </a:prstGeom>
          <a:ln w="25400">
            <a:solidFill>
              <a:srgbClr val="000000"/>
            </a:solidFill>
            <a:miter lim="400000"/>
          </a:ln>
        </p:spPr>
        <p:txBody>
          <a:bodyPr lIns="50800" tIns="50800" rIns="50800" bIns="50800" anchor="ctr"/>
          <a:lstStyle/>
          <a:p>
            <a:endParaRPr/>
          </a:p>
        </p:txBody>
      </p:sp>
      <p:sp>
        <p:nvSpPr>
          <p:cNvPr id="515" name="Line"/>
          <p:cNvSpPr/>
          <p:nvPr/>
        </p:nvSpPr>
        <p:spPr>
          <a:xfrm>
            <a:off x="16177102" y="10155701"/>
            <a:ext cx="3398239" cy="1"/>
          </a:xfrm>
          <a:prstGeom prst="line">
            <a:avLst/>
          </a:prstGeom>
          <a:ln w="25400">
            <a:solidFill>
              <a:srgbClr val="000000"/>
            </a:solidFill>
            <a:miter lim="400000"/>
          </a:ln>
        </p:spPr>
        <p:txBody>
          <a:bodyPr lIns="50800" tIns="50800" rIns="50800" bIns="50800" anchor="ctr"/>
          <a:lstStyle/>
          <a:p>
            <a:endParaRPr/>
          </a:p>
        </p:txBody>
      </p:sp>
      <p:sp>
        <p:nvSpPr>
          <p:cNvPr id="516" name="Line"/>
          <p:cNvSpPr/>
          <p:nvPr/>
        </p:nvSpPr>
        <p:spPr>
          <a:xfrm>
            <a:off x="17876220" y="10190924"/>
            <a:ext cx="1" cy="736955"/>
          </a:xfrm>
          <a:prstGeom prst="line">
            <a:avLst/>
          </a:prstGeom>
          <a:ln w="101600">
            <a:solidFill>
              <a:srgbClr val="000000"/>
            </a:solidFill>
            <a:miter lim="400000"/>
            <a:tailEnd type="triangle"/>
          </a:ln>
        </p:spPr>
        <p:txBody>
          <a:bodyPr lIns="50800" tIns="50800" rIns="50800" bIns="50800" anchor="ctr"/>
          <a:lstStyle/>
          <a:p>
            <a:endParaRPr/>
          </a:p>
        </p:txBody>
      </p:sp>
      <p:sp>
        <p:nvSpPr>
          <p:cNvPr id="517" name="D"/>
          <p:cNvSpPr/>
          <p:nvPr/>
        </p:nvSpPr>
        <p:spPr>
          <a:xfrm>
            <a:off x="16818681" y="10935490"/>
            <a:ext cx="2115080" cy="1110027"/>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D</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Multi Path Inheritance"/>
          <p:cNvSpPr txBox="1">
            <a:spLocks noGrp="1"/>
          </p:cNvSpPr>
          <p:nvPr>
            <p:ph type="title"/>
          </p:nvPr>
        </p:nvSpPr>
        <p:spPr>
          <a:prstGeom prst="rect">
            <a:avLst/>
          </a:prstGeom>
        </p:spPr>
        <p:txBody>
          <a:bodyPr/>
          <a:lstStyle/>
          <a:p>
            <a:r>
              <a:t>Multi Path Inheritance</a:t>
            </a:r>
          </a:p>
        </p:txBody>
      </p:sp>
      <p:sp>
        <p:nvSpPr>
          <p:cNvPr id="520" name="Slide Subtitle"/>
          <p:cNvSpPr txBox="1">
            <a:spLocks noGrp="1"/>
          </p:cNvSpPr>
          <p:nvPr>
            <p:ph type="body" idx="21"/>
          </p:nvPr>
        </p:nvSpPr>
        <p:spPr>
          <a:prstGeom prst="rect">
            <a:avLst/>
          </a:prstGeom>
        </p:spPr>
        <p:txBody>
          <a:bodyPr/>
          <a:lstStyle/>
          <a:p>
            <a:endParaRPr/>
          </a:p>
        </p:txBody>
      </p:sp>
      <p:sp>
        <p:nvSpPr>
          <p:cNvPr id="521" name="In this, one class is derived from two base classes and in turn these two classes are derived from a single base class in known as Multi-path Inheritance."/>
          <p:cNvSpPr txBox="1">
            <a:spLocks noGrp="1"/>
          </p:cNvSpPr>
          <p:nvPr>
            <p:ph type="body" idx="1"/>
          </p:nvPr>
        </p:nvSpPr>
        <p:spPr>
          <a:prstGeom prst="rect">
            <a:avLst/>
          </a:prstGeom>
        </p:spPr>
        <p:txBody>
          <a:bodyPr/>
          <a:lstStyle/>
          <a:p>
            <a:r>
              <a:t>In this, one class is derived from two base classes and in turn these two classes are derived from a single base class in known as Multi-path Inheritance. </a:t>
            </a:r>
          </a:p>
        </p:txBody>
      </p:sp>
      <p:sp>
        <p:nvSpPr>
          <p:cNvPr id="5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67</a:t>
            </a:fld>
            <a:endParaRPr/>
          </a:p>
        </p:txBody>
      </p:sp>
      <p:grpSp>
        <p:nvGrpSpPr>
          <p:cNvPr id="535" name="Group"/>
          <p:cNvGrpSpPr/>
          <p:nvPr/>
        </p:nvGrpSpPr>
        <p:grpSpPr>
          <a:xfrm>
            <a:off x="15060648" y="6060269"/>
            <a:ext cx="5702262" cy="6546445"/>
            <a:chOff x="0" y="0"/>
            <a:chExt cx="5702261" cy="6546443"/>
          </a:xfrm>
        </p:grpSpPr>
        <p:sp>
          <p:nvSpPr>
            <p:cNvPr id="523" name="A"/>
            <p:cNvSpPr/>
            <p:nvPr/>
          </p:nvSpPr>
          <p:spPr>
            <a:xfrm>
              <a:off x="1395221" y="0"/>
              <a:ext cx="2896824" cy="1270000"/>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A</a:t>
              </a:r>
            </a:p>
          </p:txBody>
        </p:sp>
        <p:sp>
          <p:nvSpPr>
            <p:cNvPr id="524" name="Line"/>
            <p:cNvSpPr/>
            <p:nvPr/>
          </p:nvSpPr>
          <p:spPr>
            <a:xfrm>
              <a:off x="2843633" y="1269999"/>
              <a:ext cx="1" cy="934780"/>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525" name="B"/>
            <p:cNvSpPr/>
            <p:nvPr/>
          </p:nvSpPr>
          <p:spPr>
            <a:xfrm>
              <a:off x="0" y="2714895"/>
              <a:ext cx="2320321"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B</a:t>
              </a:r>
            </a:p>
          </p:txBody>
        </p:sp>
        <p:sp>
          <p:nvSpPr>
            <p:cNvPr id="526" name="Line"/>
            <p:cNvSpPr/>
            <p:nvPr/>
          </p:nvSpPr>
          <p:spPr>
            <a:xfrm flipV="1">
              <a:off x="1160161" y="2257628"/>
              <a:ext cx="1" cy="93477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7" name="Line"/>
            <p:cNvSpPr/>
            <p:nvPr/>
          </p:nvSpPr>
          <p:spPr>
            <a:xfrm>
              <a:off x="1123069" y="2231203"/>
              <a:ext cx="344112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8" name="Line"/>
            <p:cNvSpPr/>
            <p:nvPr/>
          </p:nvSpPr>
          <p:spPr>
            <a:xfrm flipV="1">
              <a:off x="4542101" y="2257628"/>
              <a:ext cx="1" cy="93477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9" name="C"/>
            <p:cNvSpPr/>
            <p:nvPr/>
          </p:nvSpPr>
          <p:spPr>
            <a:xfrm>
              <a:off x="3381940" y="2714895"/>
              <a:ext cx="2320322"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a:t>
              </a:r>
            </a:p>
          </p:txBody>
        </p:sp>
        <p:sp>
          <p:nvSpPr>
            <p:cNvPr id="530" name="Line"/>
            <p:cNvSpPr/>
            <p:nvPr/>
          </p:nvSpPr>
          <p:spPr>
            <a:xfrm flipV="1">
              <a:off x="1160161" y="3673926"/>
              <a:ext cx="1" cy="9347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1" name="Line"/>
            <p:cNvSpPr/>
            <p:nvPr/>
          </p:nvSpPr>
          <p:spPr>
            <a:xfrm flipV="1">
              <a:off x="4542101" y="3673926"/>
              <a:ext cx="1" cy="9347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2" name="Line"/>
            <p:cNvSpPr/>
            <p:nvPr/>
          </p:nvSpPr>
          <p:spPr>
            <a:xfrm>
              <a:off x="1144514" y="4656628"/>
              <a:ext cx="33982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3" name="Line"/>
            <p:cNvSpPr/>
            <p:nvPr/>
          </p:nvSpPr>
          <p:spPr>
            <a:xfrm>
              <a:off x="2843632" y="4691851"/>
              <a:ext cx="1" cy="736955"/>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534" name="D"/>
            <p:cNvSpPr/>
            <p:nvPr/>
          </p:nvSpPr>
          <p:spPr>
            <a:xfrm>
              <a:off x="1786094" y="5436417"/>
              <a:ext cx="2115079" cy="1110027"/>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D</a:t>
              </a:r>
            </a:p>
          </p:txBody>
        </p:sp>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onstructors, Destructors, and Inheritance"/>
          <p:cNvSpPr txBox="1">
            <a:spLocks noGrp="1"/>
          </p:cNvSpPr>
          <p:nvPr>
            <p:ph type="title"/>
          </p:nvPr>
        </p:nvSpPr>
        <p:spPr>
          <a:prstGeom prst="rect">
            <a:avLst/>
          </a:prstGeom>
        </p:spPr>
        <p:txBody>
          <a:bodyPr/>
          <a:lstStyle/>
          <a:p>
            <a:r>
              <a:t>Constructors, Destructors, and Inheritance</a:t>
            </a:r>
          </a:p>
        </p:txBody>
      </p:sp>
      <p:sp>
        <p:nvSpPr>
          <p:cNvPr id="538" name="Slide Subtitle"/>
          <p:cNvSpPr txBox="1">
            <a:spLocks noGrp="1"/>
          </p:cNvSpPr>
          <p:nvPr>
            <p:ph type="body" idx="21"/>
          </p:nvPr>
        </p:nvSpPr>
        <p:spPr>
          <a:prstGeom prst="rect">
            <a:avLst/>
          </a:prstGeom>
        </p:spPr>
        <p:txBody>
          <a:bodyPr/>
          <a:lstStyle/>
          <a:p>
            <a:endParaRPr/>
          </a:p>
        </p:txBody>
      </p:sp>
      <p:sp>
        <p:nvSpPr>
          <p:cNvPr id="539" name="There are two major questions that arise relative to constructors and destructors when inheritance is involved.…"/>
          <p:cNvSpPr txBox="1">
            <a:spLocks noGrp="1"/>
          </p:cNvSpPr>
          <p:nvPr>
            <p:ph type="body" idx="1"/>
          </p:nvPr>
        </p:nvSpPr>
        <p:spPr>
          <a:prstGeom prst="rect">
            <a:avLst/>
          </a:prstGeom>
        </p:spPr>
        <p:txBody>
          <a:bodyPr/>
          <a:lstStyle/>
          <a:p>
            <a:r>
              <a:t>There are two major questions that arise relative to constructors and destructors when inheritance is involved. </a:t>
            </a:r>
          </a:p>
          <a:p>
            <a:r>
              <a:t>First, when are base-class and derived-class constructors and destructors called? </a:t>
            </a:r>
          </a:p>
          <a:p>
            <a:r>
              <a:t>Second, how can parameters be passed to base-class constructors?</a:t>
            </a:r>
          </a:p>
        </p:txBody>
      </p:sp>
      <p:sp>
        <p:nvSpPr>
          <p:cNvPr id="5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68</a:t>
            </a:fld>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When Constructors and Destructors Are Executed"/>
          <p:cNvSpPr txBox="1">
            <a:spLocks noGrp="1"/>
          </p:cNvSpPr>
          <p:nvPr>
            <p:ph type="title"/>
          </p:nvPr>
        </p:nvSpPr>
        <p:spPr>
          <a:prstGeom prst="rect">
            <a:avLst/>
          </a:prstGeom>
        </p:spPr>
        <p:txBody>
          <a:bodyPr/>
          <a:lstStyle>
            <a:lvl1pPr defTabSz="2145738">
              <a:defRPr sz="7480" spc="-149"/>
            </a:lvl1pPr>
          </a:lstStyle>
          <a:p>
            <a:r>
              <a:t>When Constructors and Destructors Are Executed</a:t>
            </a:r>
          </a:p>
        </p:txBody>
      </p:sp>
      <p:sp>
        <p:nvSpPr>
          <p:cNvPr id="543" name="Slide Subtitle"/>
          <p:cNvSpPr txBox="1">
            <a:spLocks noGrp="1"/>
          </p:cNvSpPr>
          <p:nvPr>
            <p:ph type="body" idx="21"/>
          </p:nvPr>
        </p:nvSpPr>
        <p:spPr>
          <a:prstGeom prst="rect">
            <a:avLst/>
          </a:prstGeom>
        </p:spPr>
        <p:txBody>
          <a:bodyPr/>
          <a:lstStyle/>
          <a:p>
            <a:endParaRPr/>
          </a:p>
        </p:txBody>
      </p:sp>
      <p:sp>
        <p:nvSpPr>
          <p:cNvPr id="544" name="It is possible for a base class, a derived class, or both to contain constructors and/or destructors.…"/>
          <p:cNvSpPr txBox="1">
            <a:spLocks noGrp="1"/>
          </p:cNvSpPr>
          <p:nvPr>
            <p:ph type="body" idx="1"/>
          </p:nvPr>
        </p:nvSpPr>
        <p:spPr>
          <a:prstGeom prst="rect">
            <a:avLst/>
          </a:prstGeom>
        </p:spPr>
        <p:txBody>
          <a:bodyPr/>
          <a:lstStyle/>
          <a:p>
            <a:r>
              <a:t>It is possible for a base class, a derived class, or both to contain constructors and/or destructors. </a:t>
            </a:r>
          </a:p>
          <a:p>
            <a:r>
              <a:t>It is important to understand the order in which these functions are executed.</a:t>
            </a:r>
          </a:p>
          <a:p>
            <a:r>
              <a:t>When an object of a derived class comes into existence and when it goes out of existence.</a:t>
            </a:r>
          </a:p>
        </p:txBody>
      </p:sp>
      <p:sp>
        <p:nvSpPr>
          <p:cNvPr id="54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69</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Introduction"/>
          <p:cNvSpPr txBox="1">
            <a:spLocks noGrp="1"/>
          </p:cNvSpPr>
          <p:nvPr>
            <p:ph type="title"/>
          </p:nvPr>
        </p:nvSpPr>
        <p:spPr>
          <a:prstGeom prst="rect">
            <a:avLst/>
          </a:prstGeom>
        </p:spPr>
        <p:txBody>
          <a:bodyPr/>
          <a:lstStyle/>
          <a:p>
            <a:r>
              <a:t>Introduction</a:t>
            </a:r>
          </a:p>
        </p:txBody>
      </p:sp>
      <p:sp>
        <p:nvSpPr>
          <p:cNvPr id="198" name="Slide Subtitle"/>
          <p:cNvSpPr txBox="1">
            <a:spLocks noGrp="1"/>
          </p:cNvSpPr>
          <p:nvPr>
            <p:ph type="body" idx="21"/>
          </p:nvPr>
        </p:nvSpPr>
        <p:spPr>
          <a:prstGeom prst="rect">
            <a:avLst/>
          </a:prstGeom>
        </p:spPr>
        <p:txBody>
          <a:bodyPr/>
          <a:lstStyle/>
          <a:p>
            <a:endParaRPr/>
          </a:p>
        </p:txBody>
      </p:sp>
      <p:sp>
        <p:nvSpPr>
          <p:cNvPr id="199" name="One of the great features of C++ is its extensibility, Operator Overloading is major functionality related to extensibility.…"/>
          <p:cNvSpPr txBox="1">
            <a:spLocks noGrp="1"/>
          </p:cNvSpPr>
          <p:nvPr>
            <p:ph type="body" idx="1"/>
          </p:nvPr>
        </p:nvSpPr>
        <p:spPr>
          <a:prstGeom prst="rect">
            <a:avLst/>
          </a:prstGeom>
        </p:spPr>
        <p:txBody>
          <a:bodyPr/>
          <a:lstStyle/>
          <a:p>
            <a:pPr marL="603504" indent="-603504" defTabSz="2413955">
              <a:spcBef>
                <a:spcPts val="4400"/>
              </a:spcBef>
              <a:defRPr sz="4752"/>
            </a:pPr>
            <a:r>
              <a:t>One of the great features of C++ is its extensibility, Operator Overloading is major functionality related to extensibility.</a:t>
            </a:r>
          </a:p>
          <a:p>
            <a:pPr marL="603504" indent="-603504" defTabSz="2413955">
              <a:spcBef>
                <a:spcPts val="4400"/>
              </a:spcBef>
              <a:defRPr sz="4752"/>
            </a:pPr>
            <a:r>
              <a:t>In C++, most of operators can be overloaded so that they can perform special operations relative to the classes we create.</a:t>
            </a:r>
          </a:p>
          <a:p>
            <a:pPr marL="603504" indent="-603504" defTabSz="2413955">
              <a:spcBef>
                <a:spcPts val="4400"/>
              </a:spcBef>
              <a:defRPr sz="4752"/>
            </a:pPr>
            <a:r>
              <a:t>For example, + operator can be overloaded to perform an operation of string concatenation along with its pre-defined job of adding two numeric values.</a:t>
            </a:r>
          </a:p>
          <a:p>
            <a:pPr marL="603504" indent="-603504" defTabSz="2413955">
              <a:spcBef>
                <a:spcPts val="4400"/>
              </a:spcBef>
              <a:defRPr sz="4752"/>
            </a:pPr>
            <a:r>
              <a:t>When an operator is overloaded, none of its original meaning will be lost.</a:t>
            </a:r>
          </a:p>
          <a:p>
            <a:pPr marL="603504" indent="-603504" defTabSz="2413955">
              <a:spcBef>
                <a:spcPts val="4400"/>
              </a:spcBef>
              <a:defRPr sz="4752"/>
            </a:pPr>
            <a:r>
              <a:t>After overloading the appropriate operators, we can use objects in expressions in just the same way we use the built-in data types. </a:t>
            </a:r>
          </a:p>
        </p:txBody>
      </p:sp>
      <p:sp>
        <p:nvSpPr>
          <p:cNvPr id="200"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70</a:t>
            </a:fld>
            <a:endParaRPr/>
          </a:p>
        </p:txBody>
      </p:sp>
      <p:sp>
        <p:nvSpPr>
          <p:cNvPr id="548" name="class base…"/>
          <p:cNvSpPr txBox="1"/>
          <p:nvPr/>
        </p:nvSpPr>
        <p:spPr>
          <a:xfrm>
            <a:off x="598031" y="869115"/>
            <a:ext cx="8997220" cy="1254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4100">
                <a:solidFill>
                  <a:srgbClr val="2F2A2B"/>
                </a:solidFill>
                <a:latin typeface="Helvetica"/>
                <a:ea typeface="Helvetica"/>
                <a:cs typeface="Helvetica"/>
                <a:sym typeface="Helvetica"/>
              </a:defRPr>
            </a:pPr>
            <a:r>
              <a:t>class base </a:t>
            </a:r>
          </a:p>
          <a:p>
            <a:pPr algn="l" defTabSz="457200">
              <a:defRPr sz="4100">
                <a:solidFill>
                  <a:srgbClr val="2F2A2B"/>
                </a:solidFill>
                <a:latin typeface="Helvetica"/>
                <a:ea typeface="Helvetica"/>
                <a:cs typeface="Helvetica"/>
                <a:sym typeface="Helvetica"/>
              </a:defRPr>
            </a:pPr>
            <a:r>
              <a:t>{</a:t>
            </a:r>
          </a:p>
          <a:p>
            <a:pPr lvl="1" algn="l" defTabSz="457200">
              <a:defRPr sz="4100">
                <a:solidFill>
                  <a:srgbClr val="2F2A2B"/>
                </a:solidFill>
                <a:latin typeface="Helvetica"/>
                <a:ea typeface="Helvetica"/>
                <a:cs typeface="Helvetica"/>
                <a:sym typeface="Helvetica"/>
              </a:defRPr>
            </a:pPr>
            <a:r>
              <a:t>public:</a:t>
            </a:r>
          </a:p>
          <a:p>
            <a:pPr lvl="2" algn="l" defTabSz="457200">
              <a:defRPr sz="4100">
                <a:solidFill>
                  <a:srgbClr val="2F2A2B"/>
                </a:solidFill>
                <a:latin typeface="Helvetica"/>
                <a:ea typeface="Helvetica"/>
                <a:cs typeface="Helvetica"/>
                <a:sym typeface="Helvetica"/>
              </a:defRPr>
            </a:pPr>
            <a:r>
              <a:t>base() </a:t>
            </a:r>
          </a:p>
          <a:p>
            <a:pPr lvl="2" algn="l" defTabSz="457200">
              <a:defRPr sz="4100">
                <a:solidFill>
                  <a:srgbClr val="2F2A2B"/>
                </a:solidFill>
                <a:latin typeface="Helvetica"/>
                <a:ea typeface="Helvetica"/>
                <a:cs typeface="Helvetica"/>
                <a:sym typeface="Helvetica"/>
              </a:defRPr>
            </a:pPr>
            <a:r>
              <a:t>{ </a:t>
            </a:r>
          </a:p>
          <a:p>
            <a:pPr lvl="3" algn="l" defTabSz="457200">
              <a:defRPr sz="4100">
                <a:solidFill>
                  <a:srgbClr val="2F2A2B"/>
                </a:solidFill>
                <a:latin typeface="Helvetica"/>
                <a:ea typeface="Helvetica"/>
                <a:cs typeface="Helvetica"/>
                <a:sym typeface="Helvetica"/>
              </a:defRPr>
            </a:pPr>
            <a:r>
              <a:t>cout &lt;&lt; "Constructing base\n"; </a:t>
            </a:r>
          </a:p>
          <a:p>
            <a:pPr lvl="2" algn="l" defTabSz="457200">
              <a:defRPr sz="4100">
                <a:solidFill>
                  <a:srgbClr val="2F2A2B"/>
                </a:solidFill>
                <a:latin typeface="Helvetica"/>
                <a:ea typeface="Helvetica"/>
                <a:cs typeface="Helvetica"/>
                <a:sym typeface="Helvetica"/>
              </a:defRPr>
            </a:pPr>
            <a:r>
              <a:t>}</a:t>
            </a:r>
          </a:p>
          <a:p>
            <a:pPr lvl="2" algn="l" defTabSz="457200">
              <a:defRPr sz="4100">
                <a:solidFill>
                  <a:srgbClr val="2F2A2B"/>
                </a:solidFill>
                <a:latin typeface="Helvetica"/>
                <a:ea typeface="Helvetica"/>
                <a:cs typeface="Helvetica"/>
                <a:sym typeface="Helvetica"/>
              </a:defRPr>
            </a:pPr>
            <a:r>
              <a:t>~base() </a:t>
            </a:r>
          </a:p>
          <a:p>
            <a:pPr lvl="2" algn="l" defTabSz="457200">
              <a:defRPr sz="4100">
                <a:solidFill>
                  <a:srgbClr val="2F2A2B"/>
                </a:solidFill>
                <a:latin typeface="Helvetica"/>
                <a:ea typeface="Helvetica"/>
                <a:cs typeface="Helvetica"/>
                <a:sym typeface="Helvetica"/>
              </a:defRPr>
            </a:pPr>
            <a:r>
              <a:t>{ </a:t>
            </a:r>
          </a:p>
          <a:p>
            <a:pPr lvl="3" algn="l" defTabSz="457200">
              <a:defRPr sz="4100">
                <a:solidFill>
                  <a:srgbClr val="2F2A2B"/>
                </a:solidFill>
                <a:latin typeface="Helvetica"/>
                <a:ea typeface="Helvetica"/>
                <a:cs typeface="Helvetica"/>
                <a:sym typeface="Helvetica"/>
              </a:defRPr>
            </a:pPr>
            <a:r>
              <a:t>cout &lt;&lt; "Destructing base\n"; </a:t>
            </a:r>
          </a:p>
          <a:p>
            <a:pPr lvl="2"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class derived: public base </a:t>
            </a:r>
          </a:p>
          <a:p>
            <a:pPr algn="l" defTabSz="457200">
              <a:defRPr sz="4100">
                <a:solidFill>
                  <a:srgbClr val="2F2A2B"/>
                </a:solidFill>
                <a:latin typeface="Helvetica"/>
                <a:ea typeface="Helvetica"/>
                <a:cs typeface="Helvetica"/>
                <a:sym typeface="Helvetica"/>
              </a:defRPr>
            </a:pPr>
            <a:r>
              <a:t>{</a:t>
            </a:r>
          </a:p>
          <a:p>
            <a:pPr lvl="1" algn="l" defTabSz="457200">
              <a:defRPr sz="4100">
                <a:solidFill>
                  <a:srgbClr val="2F2A2B"/>
                </a:solidFill>
                <a:latin typeface="Helvetica"/>
                <a:ea typeface="Helvetica"/>
                <a:cs typeface="Helvetica"/>
                <a:sym typeface="Helvetica"/>
              </a:defRPr>
            </a:pPr>
            <a:r>
              <a:t>public:</a:t>
            </a:r>
          </a:p>
          <a:p>
            <a:pPr lvl="2" algn="l" defTabSz="457200">
              <a:defRPr sz="4100">
                <a:solidFill>
                  <a:srgbClr val="2F2A2B"/>
                </a:solidFill>
                <a:latin typeface="Helvetica"/>
                <a:ea typeface="Helvetica"/>
                <a:cs typeface="Helvetica"/>
                <a:sym typeface="Helvetica"/>
              </a:defRPr>
            </a:pPr>
            <a:r>
              <a:t>derived() </a:t>
            </a:r>
          </a:p>
          <a:p>
            <a:pPr lvl="2" algn="l" defTabSz="457200">
              <a:defRPr sz="4100">
                <a:solidFill>
                  <a:srgbClr val="2F2A2B"/>
                </a:solidFill>
                <a:latin typeface="Helvetica"/>
                <a:ea typeface="Helvetica"/>
                <a:cs typeface="Helvetica"/>
                <a:sym typeface="Helvetica"/>
              </a:defRPr>
            </a:pPr>
            <a:r>
              <a:t>{ </a:t>
            </a:r>
          </a:p>
          <a:p>
            <a:pPr lvl="2" algn="l" defTabSz="457200">
              <a:defRPr sz="4100">
                <a:solidFill>
                  <a:srgbClr val="2F2A2B"/>
                </a:solidFill>
                <a:latin typeface="Helvetica"/>
                <a:ea typeface="Helvetica"/>
                <a:cs typeface="Helvetica"/>
                <a:sym typeface="Helvetica"/>
              </a:defRPr>
            </a:pPr>
            <a:r>
              <a:t>cout &lt;&lt; "Constructing derived\n"; </a:t>
            </a:r>
          </a:p>
          <a:p>
            <a:pPr lvl="2" algn="l" defTabSz="457200">
              <a:defRPr sz="4100">
                <a:solidFill>
                  <a:srgbClr val="2F2A2B"/>
                </a:solidFill>
                <a:latin typeface="Helvetica"/>
                <a:ea typeface="Helvetica"/>
                <a:cs typeface="Helvetica"/>
                <a:sym typeface="Helvetica"/>
              </a:defRPr>
            </a:pPr>
            <a:r>
              <a:t>}</a:t>
            </a:r>
          </a:p>
        </p:txBody>
      </p:sp>
      <p:sp>
        <p:nvSpPr>
          <p:cNvPr id="549" name="~derived()…"/>
          <p:cNvSpPr txBox="1"/>
          <p:nvPr/>
        </p:nvSpPr>
        <p:spPr>
          <a:xfrm>
            <a:off x="12753196" y="785602"/>
            <a:ext cx="9840306" cy="1130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lvl="2" algn="l" defTabSz="457200">
              <a:defRPr sz="4100">
                <a:solidFill>
                  <a:srgbClr val="2F2A2B"/>
                </a:solidFill>
                <a:latin typeface="Helvetica"/>
                <a:ea typeface="Helvetica"/>
                <a:cs typeface="Helvetica"/>
                <a:sym typeface="Helvetica"/>
              </a:defRPr>
            </a:pPr>
            <a:r>
              <a:t>~derived() </a:t>
            </a:r>
          </a:p>
          <a:p>
            <a:pPr lvl="2" algn="l" defTabSz="457200">
              <a:defRPr sz="4100">
                <a:solidFill>
                  <a:srgbClr val="2F2A2B"/>
                </a:solidFill>
                <a:latin typeface="Helvetica"/>
                <a:ea typeface="Helvetica"/>
                <a:cs typeface="Helvetica"/>
                <a:sym typeface="Helvetica"/>
              </a:defRPr>
            </a:pPr>
            <a:r>
              <a:t>{ </a:t>
            </a:r>
          </a:p>
          <a:p>
            <a:pPr lvl="2" algn="l" defTabSz="457200">
              <a:defRPr sz="4100">
                <a:solidFill>
                  <a:srgbClr val="2F2A2B"/>
                </a:solidFill>
                <a:latin typeface="Helvetica"/>
                <a:ea typeface="Helvetica"/>
                <a:cs typeface="Helvetica"/>
                <a:sym typeface="Helvetica"/>
              </a:defRPr>
            </a:pPr>
            <a:r>
              <a:t>cout &lt;&lt; "Destructing derived\n"; </a:t>
            </a:r>
          </a:p>
          <a:p>
            <a:pPr lvl="2"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endParaRPr/>
          </a:p>
          <a:p>
            <a:pPr algn="l" defTabSz="457200">
              <a:defRPr sz="4100">
                <a:solidFill>
                  <a:srgbClr val="2F2A2B"/>
                </a:solidFill>
                <a:latin typeface="Helvetica"/>
                <a:ea typeface="Helvetica"/>
                <a:cs typeface="Helvetica"/>
                <a:sym typeface="Helvetica"/>
              </a:defRPr>
            </a:pPr>
            <a:r>
              <a:t>int main()</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r>
              <a:t>derived ob;</a:t>
            </a:r>
          </a:p>
          <a:p>
            <a:pPr algn="l" defTabSz="457200">
              <a:defRPr sz="4100">
                <a:solidFill>
                  <a:srgbClr val="2F2A2B"/>
                </a:solidFill>
                <a:latin typeface="Helvetica"/>
                <a:ea typeface="Helvetica"/>
                <a:cs typeface="Helvetica"/>
                <a:sym typeface="Helvetica"/>
              </a:defRPr>
            </a:pPr>
            <a:r>
              <a:t>// do nothing but construct and destruct ob</a:t>
            </a:r>
          </a:p>
          <a:p>
            <a:pPr algn="l" defTabSz="457200">
              <a:defRPr sz="4100">
                <a:solidFill>
                  <a:srgbClr val="2F2A2B"/>
                </a:solidFill>
                <a:latin typeface="Helvetica"/>
                <a:ea typeface="Helvetica"/>
                <a:cs typeface="Helvetica"/>
                <a:sym typeface="Helvetica"/>
              </a:defRPr>
            </a:pPr>
            <a:r>
              <a:t>return 0;</a:t>
            </a:r>
          </a:p>
          <a:p>
            <a:pPr algn="l" defTabSz="457200">
              <a:defRPr sz="4100">
                <a:solidFill>
                  <a:srgbClr val="2F2A2B"/>
                </a:solidFill>
                <a:latin typeface="Helvetica"/>
                <a:ea typeface="Helvetica"/>
                <a:cs typeface="Helvetica"/>
                <a:sym typeface="Helvetica"/>
              </a:defRPr>
            </a:pPr>
            <a:r>
              <a:t>}</a:t>
            </a:r>
          </a:p>
          <a:p>
            <a:pPr algn="l" defTabSz="457200">
              <a:defRPr sz="4100">
                <a:solidFill>
                  <a:srgbClr val="2F2A2B"/>
                </a:solidFill>
                <a:latin typeface="Helvetica"/>
                <a:ea typeface="Helvetica"/>
                <a:cs typeface="Helvetica"/>
                <a:sym typeface="Helvetica"/>
              </a:defRPr>
            </a:pPr>
            <a:endParaRPr/>
          </a:p>
          <a:p>
            <a:pPr algn="l" defTabSz="457200">
              <a:defRPr sz="4100">
                <a:solidFill>
                  <a:srgbClr val="2F2A2B"/>
                </a:solidFill>
                <a:latin typeface="Helvetica"/>
                <a:ea typeface="Helvetica"/>
                <a:cs typeface="Helvetica"/>
                <a:sym typeface="Helvetica"/>
              </a:defRPr>
            </a:pPr>
            <a:r>
              <a:t>Output:</a:t>
            </a:r>
          </a:p>
          <a:p>
            <a:pPr algn="l" defTabSz="457200">
              <a:defRPr sz="4100">
                <a:solidFill>
                  <a:srgbClr val="2F2A2B"/>
                </a:solidFill>
                <a:latin typeface="Helvetica"/>
                <a:ea typeface="Helvetica"/>
                <a:cs typeface="Helvetica"/>
                <a:sym typeface="Helvetica"/>
              </a:defRPr>
            </a:pPr>
            <a:r>
              <a:t>Constructing base</a:t>
            </a:r>
          </a:p>
          <a:p>
            <a:pPr algn="l" defTabSz="457200">
              <a:defRPr sz="4100">
                <a:solidFill>
                  <a:srgbClr val="2F2A2B"/>
                </a:solidFill>
                <a:latin typeface="Helvetica"/>
                <a:ea typeface="Helvetica"/>
                <a:cs typeface="Helvetica"/>
                <a:sym typeface="Helvetica"/>
              </a:defRPr>
            </a:pPr>
            <a:r>
              <a:t>Constructing derived</a:t>
            </a:r>
          </a:p>
          <a:p>
            <a:pPr algn="l" defTabSz="457200">
              <a:defRPr sz="4100">
                <a:solidFill>
                  <a:srgbClr val="2F2A2B"/>
                </a:solidFill>
                <a:latin typeface="Helvetica"/>
                <a:ea typeface="Helvetica"/>
                <a:cs typeface="Helvetica"/>
                <a:sym typeface="Helvetica"/>
              </a:defRPr>
            </a:pPr>
            <a:r>
              <a:t>Destructing derived</a:t>
            </a:r>
          </a:p>
          <a:p>
            <a:pPr algn="l" defTabSz="457200">
              <a:defRPr sz="4100">
                <a:solidFill>
                  <a:srgbClr val="2F2A2B"/>
                </a:solidFill>
                <a:latin typeface="Helvetica"/>
                <a:ea typeface="Helvetica"/>
                <a:cs typeface="Helvetica"/>
                <a:sym typeface="Helvetica"/>
              </a:defRPr>
            </a:pPr>
            <a:r>
              <a:t>Destructing base</a:t>
            </a:r>
          </a:p>
        </p:txBody>
      </p:sp>
      <p:sp>
        <p:nvSpPr>
          <p:cNvPr id="550" name="Line"/>
          <p:cNvSpPr/>
          <p:nvPr/>
        </p:nvSpPr>
        <p:spPr>
          <a:xfrm flipH="1" flipV="1">
            <a:off x="11028357"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lide Title"/>
          <p:cNvSpPr txBox="1">
            <a:spLocks noGrp="1"/>
          </p:cNvSpPr>
          <p:nvPr>
            <p:ph type="title"/>
          </p:nvPr>
        </p:nvSpPr>
        <p:spPr>
          <a:prstGeom prst="rect">
            <a:avLst/>
          </a:prstGeom>
        </p:spPr>
        <p:txBody>
          <a:bodyPr/>
          <a:lstStyle/>
          <a:p>
            <a:endParaRPr/>
          </a:p>
        </p:txBody>
      </p:sp>
      <p:sp>
        <p:nvSpPr>
          <p:cNvPr id="553" name="Slide Subtitle"/>
          <p:cNvSpPr txBox="1">
            <a:spLocks noGrp="1"/>
          </p:cNvSpPr>
          <p:nvPr>
            <p:ph type="body" idx="21"/>
          </p:nvPr>
        </p:nvSpPr>
        <p:spPr>
          <a:prstGeom prst="rect">
            <a:avLst/>
          </a:prstGeom>
        </p:spPr>
        <p:txBody>
          <a:bodyPr/>
          <a:lstStyle/>
          <a:p>
            <a:endParaRPr/>
          </a:p>
        </p:txBody>
      </p:sp>
      <p:sp>
        <p:nvSpPr>
          <p:cNvPr id="554" name="When an object of a derived class is created, the base class’ constructor will be called first, followed by the derived class’ constructor.…"/>
          <p:cNvSpPr txBox="1">
            <a:spLocks noGrp="1"/>
          </p:cNvSpPr>
          <p:nvPr>
            <p:ph type="body" idx="1"/>
          </p:nvPr>
        </p:nvSpPr>
        <p:spPr>
          <a:prstGeom prst="rect">
            <a:avLst/>
          </a:prstGeom>
        </p:spPr>
        <p:txBody>
          <a:bodyPr/>
          <a:lstStyle/>
          <a:p>
            <a:r>
              <a:t>When an object of a derived class is created, the base class’ constructor will be called first, followed by the derived class’ constructor. </a:t>
            </a:r>
          </a:p>
          <a:p>
            <a:r>
              <a:t>When a derived object is destroyed, its destructor is called first, followed by the base class' destructor. </a:t>
            </a:r>
          </a:p>
          <a:p>
            <a:r>
              <a:t>Put differently, constructors are executed in their order of derivation.</a:t>
            </a:r>
          </a:p>
          <a:p>
            <a:r>
              <a:t>Destructors are executed in reverse order of derivation.</a:t>
            </a:r>
          </a:p>
        </p:txBody>
      </p:sp>
      <p:sp>
        <p:nvSpPr>
          <p:cNvPr id="55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71</a:t>
            </a:fld>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72</a:t>
            </a:fld>
            <a:endParaRPr/>
          </a:p>
        </p:txBody>
      </p:sp>
      <p:sp>
        <p:nvSpPr>
          <p:cNvPr id="558" name="class base1…"/>
          <p:cNvSpPr txBox="1"/>
          <p:nvPr/>
        </p:nvSpPr>
        <p:spPr>
          <a:xfrm>
            <a:off x="631346" y="406400"/>
            <a:ext cx="7855404" cy="129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3500">
                <a:solidFill>
                  <a:srgbClr val="2F2A2B"/>
                </a:solidFill>
                <a:latin typeface="Helvetica"/>
                <a:ea typeface="Helvetica"/>
                <a:cs typeface="Helvetica"/>
                <a:sym typeface="Helvetica"/>
              </a:defRPr>
            </a:pPr>
            <a:r>
              <a:t>class base1 </a:t>
            </a:r>
          </a:p>
          <a:p>
            <a:pPr algn="l" defTabSz="457200">
              <a:defRPr sz="3500">
                <a:solidFill>
                  <a:srgbClr val="2F2A2B"/>
                </a:solidFill>
                <a:latin typeface="Helvetica"/>
                <a:ea typeface="Helvetica"/>
                <a:cs typeface="Helvetica"/>
                <a:sym typeface="Helvetica"/>
              </a:defRPr>
            </a:pPr>
            <a:r>
              <a:t>{</a:t>
            </a:r>
          </a:p>
          <a:p>
            <a:pPr lvl="1" algn="l" defTabSz="457200">
              <a:defRPr sz="3500">
                <a:solidFill>
                  <a:srgbClr val="2F2A2B"/>
                </a:solidFill>
                <a:latin typeface="Helvetica"/>
                <a:ea typeface="Helvetica"/>
                <a:cs typeface="Helvetica"/>
                <a:sym typeface="Helvetica"/>
              </a:defRPr>
            </a:pPr>
            <a:r>
              <a:t>public:</a:t>
            </a:r>
          </a:p>
          <a:p>
            <a:pPr lvl="2" algn="l" defTabSz="457200">
              <a:defRPr sz="3500">
                <a:solidFill>
                  <a:srgbClr val="2F2A2B"/>
                </a:solidFill>
                <a:latin typeface="Helvetica"/>
                <a:ea typeface="Helvetica"/>
                <a:cs typeface="Helvetica"/>
                <a:sym typeface="Helvetica"/>
              </a:defRPr>
            </a:pPr>
            <a:r>
              <a:t>base1() </a:t>
            </a:r>
          </a:p>
          <a:p>
            <a:pPr lvl="2" algn="l" defTabSz="457200">
              <a:defRPr sz="3500">
                <a:solidFill>
                  <a:srgbClr val="2F2A2B"/>
                </a:solidFill>
                <a:latin typeface="Helvetica"/>
                <a:ea typeface="Helvetica"/>
                <a:cs typeface="Helvetica"/>
                <a:sym typeface="Helvetica"/>
              </a:defRPr>
            </a:pPr>
            <a:r>
              <a:t>{ </a:t>
            </a:r>
          </a:p>
          <a:p>
            <a:pPr lvl="3" algn="l" defTabSz="457200">
              <a:defRPr sz="3500">
                <a:solidFill>
                  <a:srgbClr val="2F2A2B"/>
                </a:solidFill>
                <a:latin typeface="Helvetica"/>
                <a:ea typeface="Helvetica"/>
                <a:cs typeface="Helvetica"/>
                <a:sym typeface="Helvetica"/>
              </a:defRPr>
            </a:pPr>
            <a:r>
              <a:t>cout &lt;&lt; "Constructing base1\n"; </a:t>
            </a:r>
          </a:p>
          <a:p>
            <a:pPr lvl="2" algn="l" defTabSz="457200">
              <a:defRPr sz="3500">
                <a:solidFill>
                  <a:srgbClr val="2F2A2B"/>
                </a:solidFill>
                <a:latin typeface="Helvetica"/>
                <a:ea typeface="Helvetica"/>
                <a:cs typeface="Helvetica"/>
                <a:sym typeface="Helvetica"/>
              </a:defRPr>
            </a:pPr>
            <a:r>
              <a:t>}</a:t>
            </a:r>
          </a:p>
          <a:p>
            <a:pPr lvl="2" algn="l" defTabSz="457200">
              <a:defRPr sz="3500">
                <a:solidFill>
                  <a:srgbClr val="2F2A2B"/>
                </a:solidFill>
                <a:latin typeface="Helvetica"/>
                <a:ea typeface="Helvetica"/>
                <a:cs typeface="Helvetica"/>
                <a:sym typeface="Helvetica"/>
              </a:defRPr>
            </a:pPr>
            <a:r>
              <a:t>~base1() </a:t>
            </a:r>
          </a:p>
          <a:p>
            <a:pPr lvl="2" algn="l" defTabSz="457200">
              <a:defRPr sz="3500">
                <a:solidFill>
                  <a:srgbClr val="2F2A2B"/>
                </a:solidFill>
                <a:latin typeface="Helvetica"/>
                <a:ea typeface="Helvetica"/>
                <a:cs typeface="Helvetica"/>
                <a:sym typeface="Helvetica"/>
              </a:defRPr>
            </a:pPr>
            <a:r>
              <a:t>{ </a:t>
            </a:r>
          </a:p>
          <a:p>
            <a:pPr lvl="3" algn="l" defTabSz="457200">
              <a:defRPr sz="3500">
                <a:solidFill>
                  <a:srgbClr val="2F2A2B"/>
                </a:solidFill>
                <a:latin typeface="Helvetica"/>
                <a:ea typeface="Helvetica"/>
                <a:cs typeface="Helvetica"/>
                <a:sym typeface="Helvetica"/>
              </a:defRPr>
            </a:pPr>
            <a:r>
              <a:t>cout &lt;&lt; "Destructing base1\n"; </a:t>
            </a:r>
          </a:p>
          <a:p>
            <a:pPr lvl="2" algn="l" defTabSz="457200">
              <a:defRPr sz="3500">
                <a:solidFill>
                  <a:srgbClr val="2F2A2B"/>
                </a:solidFill>
                <a:latin typeface="Helvetica"/>
                <a:ea typeface="Helvetica"/>
                <a:cs typeface="Helvetica"/>
                <a:sym typeface="Helvetica"/>
              </a:defRPr>
            </a:pPr>
            <a:r>
              <a:t>}</a:t>
            </a:r>
          </a:p>
          <a:p>
            <a:pPr algn="l" defTabSz="457200">
              <a:defRPr sz="3500">
                <a:solidFill>
                  <a:srgbClr val="2F2A2B"/>
                </a:solidFill>
                <a:latin typeface="Helvetica"/>
                <a:ea typeface="Helvetica"/>
                <a:cs typeface="Helvetica"/>
                <a:sym typeface="Helvetica"/>
              </a:defRPr>
            </a:pPr>
            <a:r>
              <a:t>};</a:t>
            </a:r>
          </a:p>
          <a:p>
            <a:pPr algn="l" defTabSz="457200">
              <a:defRPr sz="3500">
                <a:solidFill>
                  <a:srgbClr val="2F2A2B"/>
                </a:solidFill>
                <a:latin typeface="Helvetica"/>
                <a:ea typeface="Helvetica"/>
                <a:cs typeface="Helvetica"/>
                <a:sym typeface="Helvetica"/>
              </a:defRPr>
            </a:pPr>
            <a:r>
              <a:t>class base2 </a:t>
            </a:r>
          </a:p>
          <a:p>
            <a:pPr algn="l" defTabSz="457200">
              <a:defRPr sz="3500">
                <a:solidFill>
                  <a:srgbClr val="2F2A2B"/>
                </a:solidFill>
                <a:latin typeface="Helvetica"/>
                <a:ea typeface="Helvetica"/>
                <a:cs typeface="Helvetica"/>
                <a:sym typeface="Helvetica"/>
              </a:defRPr>
            </a:pPr>
            <a:r>
              <a:t>{</a:t>
            </a:r>
          </a:p>
          <a:p>
            <a:pPr lvl="1" algn="l" defTabSz="457200">
              <a:defRPr sz="3500">
                <a:solidFill>
                  <a:srgbClr val="2F2A2B"/>
                </a:solidFill>
                <a:latin typeface="Helvetica"/>
                <a:ea typeface="Helvetica"/>
                <a:cs typeface="Helvetica"/>
                <a:sym typeface="Helvetica"/>
              </a:defRPr>
            </a:pPr>
            <a:r>
              <a:t>public:</a:t>
            </a:r>
          </a:p>
          <a:p>
            <a:pPr lvl="2" algn="l" defTabSz="457200">
              <a:defRPr sz="3500">
                <a:solidFill>
                  <a:srgbClr val="2F2A2B"/>
                </a:solidFill>
                <a:latin typeface="Helvetica"/>
                <a:ea typeface="Helvetica"/>
                <a:cs typeface="Helvetica"/>
                <a:sym typeface="Helvetica"/>
              </a:defRPr>
            </a:pPr>
            <a:r>
              <a:t>base2() </a:t>
            </a:r>
          </a:p>
          <a:p>
            <a:pPr lvl="2" algn="l" defTabSz="457200">
              <a:defRPr sz="3500">
                <a:solidFill>
                  <a:srgbClr val="2F2A2B"/>
                </a:solidFill>
                <a:latin typeface="Helvetica"/>
                <a:ea typeface="Helvetica"/>
                <a:cs typeface="Helvetica"/>
                <a:sym typeface="Helvetica"/>
              </a:defRPr>
            </a:pPr>
            <a:r>
              <a:t>{ </a:t>
            </a:r>
          </a:p>
          <a:p>
            <a:pPr lvl="2" algn="l" defTabSz="457200">
              <a:defRPr sz="3500">
                <a:solidFill>
                  <a:srgbClr val="2F2A2B"/>
                </a:solidFill>
                <a:latin typeface="Helvetica"/>
                <a:ea typeface="Helvetica"/>
                <a:cs typeface="Helvetica"/>
                <a:sym typeface="Helvetica"/>
              </a:defRPr>
            </a:pPr>
            <a:r>
              <a:t>cout &lt;&lt; "Constructing base2\n"; </a:t>
            </a:r>
          </a:p>
          <a:p>
            <a:pPr lvl="2" algn="l" defTabSz="457200">
              <a:defRPr sz="3500">
                <a:solidFill>
                  <a:srgbClr val="2F2A2B"/>
                </a:solidFill>
                <a:latin typeface="Helvetica"/>
                <a:ea typeface="Helvetica"/>
                <a:cs typeface="Helvetica"/>
                <a:sym typeface="Helvetica"/>
              </a:defRPr>
            </a:pPr>
            <a:r>
              <a:t>}</a:t>
            </a:r>
          </a:p>
          <a:p>
            <a:pPr lvl="2" algn="l" defTabSz="457200">
              <a:defRPr sz="3500">
                <a:solidFill>
                  <a:srgbClr val="2F2A2B"/>
                </a:solidFill>
                <a:latin typeface="Helvetica"/>
                <a:ea typeface="Helvetica"/>
                <a:cs typeface="Helvetica"/>
                <a:sym typeface="Helvetica"/>
              </a:defRPr>
            </a:pPr>
            <a:r>
              <a:t>~base2() </a:t>
            </a:r>
          </a:p>
          <a:p>
            <a:pPr lvl="2" algn="l" defTabSz="457200">
              <a:defRPr sz="3500">
                <a:solidFill>
                  <a:srgbClr val="2F2A2B"/>
                </a:solidFill>
                <a:latin typeface="Helvetica"/>
                <a:ea typeface="Helvetica"/>
                <a:cs typeface="Helvetica"/>
                <a:sym typeface="Helvetica"/>
              </a:defRPr>
            </a:pPr>
            <a:r>
              <a:t>{ </a:t>
            </a:r>
          </a:p>
          <a:p>
            <a:pPr lvl="3" algn="l" defTabSz="457200">
              <a:defRPr sz="3500">
                <a:solidFill>
                  <a:srgbClr val="2F2A2B"/>
                </a:solidFill>
                <a:latin typeface="Helvetica"/>
                <a:ea typeface="Helvetica"/>
                <a:cs typeface="Helvetica"/>
                <a:sym typeface="Helvetica"/>
              </a:defRPr>
            </a:pPr>
            <a:r>
              <a:t>cout &lt;&lt; "Destructing base2\n"; </a:t>
            </a:r>
          </a:p>
          <a:p>
            <a:pPr lvl="2" algn="l" defTabSz="457200">
              <a:defRPr sz="3500">
                <a:solidFill>
                  <a:srgbClr val="2F2A2B"/>
                </a:solidFill>
                <a:latin typeface="Helvetica"/>
                <a:ea typeface="Helvetica"/>
                <a:cs typeface="Helvetica"/>
                <a:sym typeface="Helvetica"/>
              </a:defRPr>
            </a:pPr>
            <a:r>
              <a:t>}</a:t>
            </a:r>
          </a:p>
          <a:p>
            <a:pPr algn="l" defTabSz="457200">
              <a:defRPr sz="3500">
                <a:solidFill>
                  <a:srgbClr val="2F2A2B"/>
                </a:solidFill>
                <a:latin typeface="Helvetica"/>
                <a:ea typeface="Helvetica"/>
                <a:cs typeface="Helvetica"/>
                <a:sym typeface="Helvetica"/>
              </a:defRPr>
            </a:pPr>
            <a:r>
              <a:t>};</a:t>
            </a:r>
          </a:p>
        </p:txBody>
      </p:sp>
      <p:sp>
        <p:nvSpPr>
          <p:cNvPr id="559" name="class derived: public base1, public base2…"/>
          <p:cNvSpPr txBox="1"/>
          <p:nvPr/>
        </p:nvSpPr>
        <p:spPr>
          <a:xfrm>
            <a:off x="12672321" y="238830"/>
            <a:ext cx="10312423" cy="970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class derived: public base1, public base2 </a:t>
            </a:r>
          </a:p>
          <a:p>
            <a:pPr algn="l" defTabSz="457200">
              <a:defRPr sz="3500">
                <a:solidFill>
                  <a:srgbClr val="2F2A2B"/>
                </a:solidFill>
                <a:latin typeface="Helvetica"/>
                <a:ea typeface="Helvetica"/>
                <a:cs typeface="Helvetica"/>
                <a:sym typeface="Helvetica"/>
              </a:defRPr>
            </a:pPr>
            <a:r>
              <a:t>{</a:t>
            </a:r>
          </a:p>
          <a:p>
            <a:pPr lvl="1" algn="l" defTabSz="457200">
              <a:defRPr sz="3500">
                <a:solidFill>
                  <a:srgbClr val="2F2A2B"/>
                </a:solidFill>
                <a:latin typeface="Helvetica"/>
                <a:ea typeface="Helvetica"/>
                <a:cs typeface="Helvetica"/>
                <a:sym typeface="Helvetica"/>
              </a:defRPr>
            </a:pPr>
            <a:r>
              <a:t>public:</a:t>
            </a:r>
          </a:p>
          <a:p>
            <a:pPr lvl="2" algn="l" defTabSz="457200">
              <a:defRPr sz="3500">
                <a:solidFill>
                  <a:srgbClr val="2F2A2B"/>
                </a:solidFill>
                <a:latin typeface="Helvetica"/>
                <a:ea typeface="Helvetica"/>
                <a:cs typeface="Helvetica"/>
                <a:sym typeface="Helvetica"/>
              </a:defRPr>
            </a:pPr>
            <a:r>
              <a:t>derived() </a:t>
            </a:r>
          </a:p>
          <a:p>
            <a:pPr lvl="2" algn="l" defTabSz="457200">
              <a:defRPr sz="3500">
                <a:solidFill>
                  <a:srgbClr val="2F2A2B"/>
                </a:solidFill>
                <a:latin typeface="Helvetica"/>
                <a:ea typeface="Helvetica"/>
                <a:cs typeface="Helvetica"/>
                <a:sym typeface="Helvetica"/>
              </a:defRPr>
            </a:pPr>
            <a:r>
              <a:t>{ </a:t>
            </a:r>
          </a:p>
          <a:p>
            <a:pPr lvl="3" algn="l" defTabSz="457200">
              <a:defRPr sz="3500">
                <a:solidFill>
                  <a:srgbClr val="2F2A2B"/>
                </a:solidFill>
                <a:latin typeface="Helvetica"/>
                <a:ea typeface="Helvetica"/>
                <a:cs typeface="Helvetica"/>
                <a:sym typeface="Helvetica"/>
              </a:defRPr>
            </a:pPr>
            <a:r>
              <a:t>cout &lt;&lt; "Constructing derived\n"; </a:t>
            </a:r>
          </a:p>
          <a:p>
            <a:pPr lvl="2" algn="l" defTabSz="457200">
              <a:defRPr sz="3500">
                <a:solidFill>
                  <a:srgbClr val="2F2A2B"/>
                </a:solidFill>
                <a:latin typeface="Helvetica"/>
                <a:ea typeface="Helvetica"/>
                <a:cs typeface="Helvetica"/>
                <a:sym typeface="Helvetica"/>
              </a:defRPr>
            </a:pPr>
            <a:r>
              <a:t>}</a:t>
            </a:r>
          </a:p>
          <a:p>
            <a:pPr lvl="2" algn="l" defTabSz="457200">
              <a:defRPr sz="3500">
                <a:solidFill>
                  <a:srgbClr val="2F2A2B"/>
                </a:solidFill>
                <a:latin typeface="Helvetica"/>
                <a:ea typeface="Helvetica"/>
                <a:cs typeface="Helvetica"/>
                <a:sym typeface="Helvetica"/>
              </a:defRPr>
            </a:pPr>
            <a:r>
              <a:t>~derived() </a:t>
            </a:r>
          </a:p>
          <a:p>
            <a:pPr lvl="2" algn="l" defTabSz="457200">
              <a:defRPr sz="3500">
                <a:solidFill>
                  <a:srgbClr val="2F2A2B"/>
                </a:solidFill>
                <a:latin typeface="Helvetica"/>
                <a:ea typeface="Helvetica"/>
                <a:cs typeface="Helvetica"/>
                <a:sym typeface="Helvetica"/>
              </a:defRPr>
            </a:pPr>
            <a:r>
              <a:t>{ </a:t>
            </a:r>
          </a:p>
          <a:p>
            <a:pPr lvl="3" algn="l" defTabSz="457200">
              <a:defRPr sz="3500">
                <a:solidFill>
                  <a:srgbClr val="2F2A2B"/>
                </a:solidFill>
                <a:latin typeface="Helvetica"/>
                <a:ea typeface="Helvetica"/>
                <a:cs typeface="Helvetica"/>
                <a:sym typeface="Helvetica"/>
              </a:defRPr>
            </a:pPr>
            <a:r>
              <a:t>cout &lt;&lt; "Destructing derived\n"; </a:t>
            </a:r>
          </a:p>
          <a:p>
            <a:pPr lvl="2" algn="l" defTabSz="457200">
              <a:defRPr sz="3500">
                <a:solidFill>
                  <a:srgbClr val="2F2A2B"/>
                </a:solidFill>
                <a:latin typeface="Helvetica"/>
                <a:ea typeface="Helvetica"/>
                <a:cs typeface="Helvetica"/>
                <a:sym typeface="Helvetica"/>
              </a:defRPr>
            </a:pPr>
            <a:r>
              <a:t>}</a:t>
            </a:r>
          </a:p>
          <a:p>
            <a:pPr algn="l" defTabSz="457200">
              <a:defRPr sz="3500">
                <a:solidFill>
                  <a:srgbClr val="2F2A2B"/>
                </a:solidFill>
                <a:latin typeface="Helvetica"/>
                <a:ea typeface="Helvetica"/>
                <a:cs typeface="Helvetica"/>
                <a:sym typeface="Helvetica"/>
              </a:defRPr>
            </a:pPr>
            <a:r>
              <a:t>};</a:t>
            </a:r>
          </a:p>
          <a:p>
            <a:pPr algn="l" defTabSz="457200">
              <a:defRPr sz="3500">
                <a:solidFill>
                  <a:srgbClr val="2F2A2B"/>
                </a:solidFill>
                <a:latin typeface="Helvetica"/>
                <a:ea typeface="Helvetica"/>
                <a:cs typeface="Helvetica"/>
                <a:sym typeface="Helvetica"/>
              </a:defRPr>
            </a:pPr>
            <a:r>
              <a:t>int main()</a:t>
            </a:r>
          </a:p>
          <a:p>
            <a:pPr algn="l" defTabSz="457200">
              <a:defRPr sz="3500">
                <a:solidFill>
                  <a:srgbClr val="2F2A2B"/>
                </a:solidFill>
                <a:latin typeface="Helvetica"/>
                <a:ea typeface="Helvetica"/>
                <a:cs typeface="Helvetica"/>
                <a:sym typeface="Helvetica"/>
              </a:defRPr>
            </a:pPr>
            <a:r>
              <a:t>{</a:t>
            </a:r>
          </a:p>
          <a:p>
            <a:pPr lvl="1" algn="l" defTabSz="457200">
              <a:defRPr sz="3500">
                <a:solidFill>
                  <a:srgbClr val="2F2A2B"/>
                </a:solidFill>
                <a:latin typeface="Helvetica"/>
                <a:ea typeface="Helvetica"/>
                <a:cs typeface="Helvetica"/>
                <a:sym typeface="Helvetica"/>
              </a:defRPr>
            </a:pPr>
            <a:r>
              <a:t>derived ob;</a:t>
            </a:r>
          </a:p>
          <a:p>
            <a:pPr lvl="1" algn="l" defTabSz="457200">
              <a:defRPr sz="3500">
                <a:solidFill>
                  <a:srgbClr val="2F2A2B"/>
                </a:solidFill>
                <a:latin typeface="Helvetica"/>
                <a:ea typeface="Helvetica"/>
                <a:cs typeface="Helvetica"/>
                <a:sym typeface="Helvetica"/>
              </a:defRPr>
            </a:pPr>
            <a:r>
              <a:t>// construct and destruct ob</a:t>
            </a:r>
          </a:p>
          <a:p>
            <a:pPr lvl="1" algn="l" defTabSz="457200">
              <a:defRPr sz="3500">
                <a:solidFill>
                  <a:srgbClr val="2F2A2B"/>
                </a:solidFill>
                <a:latin typeface="Helvetica"/>
                <a:ea typeface="Helvetica"/>
                <a:cs typeface="Helvetica"/>
                <a:sym typeface="Helvetica"/>
              </a:defRPr>
            </a:pPr>
            <a:r>
              <a:t>return 0;</a:t>
            </a:r>
          </a:p>
          <a:p>
            <a:pPr algn="l" defTabSz="457200">
              <a:defRPr sz="3500">
                <a:solidFill>
                  <a:srgbClr val="2F2A2B"/>
                </a:solidFill>
                <a:latin typeface="Helvetica"/>
                <a:ea typeface="Helvetica"/>
                <a:cs typeface="Helvetica"/>
                <a:sym typeface="Helvetica"/>
              </a:defRPr>
            </a:pPr>
            <a:r>
              <a:t>}</a:t>
            </a:r>
          </a:p>
        </p:txBody>
      </p:sp>
      <p:sp>
        <p:nvSpPr>
          <p:cNvPr id="560" name="Line"/>
          <p:cNvSpPr/>
          <p:nvPr/>
        </p:nvSpPr>
        <p:spPr>
          <a:xfrm flipH="1" flipV="1">
            <a:off x="11028357" y="119121"/>
            <a:ext cx="56645" cy="13477757"/>
          </a:xfrm>
          <a:prstGeom prst="line">
            <a:avLst/>
          </a:prstGeom>
          <a:ln w="25400">
            <a:solidFill>
              <a:srgbClr val="000000"/>
            </a:solidFill>
            <a:miter lim="400000"/>
          </a:ln>
        </p:spPr>
        <p:txBody>
          <a:bodyPr lIns="50800" tIns="50800" rIns="50800" bIns="50800" anchor="ctr"/>
          <a:lstStyle/>
          <a:p>
            <a:endParaRPr/>
          </a:p>
        </p:txBody>
      </p:sp>
      <p:sp>
        <p:nvSpPr>
          <p:cNvPr id="561" name="Output:…"/>
          <p:cNvSpPr txBox="1"/>
          <p:nvPr/>
        </p:nvSpPr>
        <p:spPr>
          <a:xfrm>
            <a:off x="18997418" y="9106862"/>
            <a:ext cx="4628059" cy="4088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800"/>
            </a:pPr>
            <a:r>
              <a:t>Output: </a:t>
            </a:r>
          </a:p>
          <a:p>
            <a:pPr algn="l">
              <a:defRPr sz="3800"/>
            </a:pPr>
            <a:r>
              <a:t>Constructing base1</a:t>
            </a:r>
          </a:p>
          <a:p>
            <a:pPr algn="l">
              <a:defRPr sz="3800"/>
            </a:pPr>
            <a:r>
              <a:t>Constructing base2</a:t>
            </a:r>
          </a:p>
          <a:p>
            <a:pPr algn="l">
              <a:defRPr sz="3800"/>
            </a:pPr>
            <a:r>
              <a:t>Constructing derived</a:t>
            </a:r>
          </a:p>
          <a:p>
            <a:pPr algn="l">
              <a:defRPr sz="3800"/>
            </a:pPr>
            <a:r>
              <a:t>Destructing derived</a:t>
            </a:r>
          </a:p>
          <a:p>
            <a:pPr algn="l">
              <a:defRPr sz="3800"/>
            </a:pPr>
            <a:r>
              <a:t>Destructing base2</a:t>
            </a:r>
          </a:p>
          <a:p>
            <a:pPr algn="l">
              <a:defRPr sz="3800"/>
            </a:pPr>
            <a:r>
              <a:t>Destructing base1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0"/>
                                  </p:iterate>
                                  <p:childTnLst>
                                    <p:set>
                                      <p:cBhvr>
                                        <p:cTn id="6" fill="hold"/>
                                        <p:tgtEl>
                                          <p:spTgt spid="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0"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73</a:t>
            </a:fld>
            <a:endParaRPr/>
          </a:p>
        </p:txBody>
      </p:sp>
      <p:sp>
        <p:nvSpPr>
          <p:cNvPr id="564" name="Output:…"/>
          <p:cNvSpPr txBox="1"/>
          <p:nvPr/>
        </p:nvSpPr>
        <p:spPr>
          <a:xfrm>
            <a:off x="2384398" y="5258548"/>
            <a:ext cx="5103191" cy="453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200"/>
            </a:pPr>
            <a:r>
              <a:t>Output: </a:t>
            </a:r>
          </a:p>
          <a:p>
            <a:pPr algn="l">
              <a:defRPr sz="4200"/>
            </a:pPr>
            <a:r>
              <a:t>Constructing base2</a:t>
            </a:r>
          </a:p>
          <a:p>
            <a:pPr algn="l">
              <a:defRPr sz="4200"/>
            </a:pPr>
            <a:r>
              <a:t>Constructing base1</a:t>
            </a:r>
          </a:p>
          <a:p>
            <a:pPr algn="l">
              <a:defRPr sz="4200"/>
            </a:pPr>
            <a:r>
              <a:t>Constructing derived</a:t>
            </a:r>
          </a:p>
          <a:p>
            <a:pPr algn="l">
              <a:defRPr sz="4200"/>
            </a:pPr>
            <a:r>
              <a:t>Destructing derived</a:t>
            </a:r>
          </a:p>
          <a:p>
            <a:pPr algn="l">
              <a:defRPr sz="4200"/>
            </a:pPr>
            <a:r>
              <a:t>Destructing base1</a:t>
            </a:r>
          </a:p>
          <a:p>
            <a:pPr algn="l">
              <a:defRPr sz="4200"/>
            </a:pPr>
            <a:r>
              <a:t>Destructing base2</a:t>
            </a:r>
          </a:p>
        </p:txBody>
      </p:sp>
      <p:sp>
        <p:nvSpPr>
          <p:cNvPr id="565" name="class derived: public base2, public base1 {"/>
          <p:cNvSpPr txBox="1"/>
          <p:nvPr/>
        </p:nvSpPr>
        <p:spPr>
          <a:xfrm>
            <a:off x="1518215" y="1997015"/>
            <a:ext cx="10658618" cy="7340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300"/>
            </a:lvl1pPr>
          </a:lstStyle>
          <a:p>
            <a:r>
              <a:t>class derived: public base2, public base1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0"/>
                                  </p:iterate>
                                  <p:childTnLst>
                                    <p:set>
                                      <p:cBhvr>
                                        <p:cTn id="6" fill="hold"/>
                                        <p:tgtEl>
                                          <p:spTgt spid="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assing Parameters to Base Class Constructors"/>
          <p:cNvSpPr txBox="1">
            <a:spLocks noGrp="1"/>
          </p:cNvSpPr>
          <p:nvPr>
            <p:ph type="title"/>
          </p:nvPr>
        </p:nvSpPr>
        <p:spPr>
          <a:prstGeom prst="rect">
            <a:avLst/>
          </a:prstGeom>
        </p:spPr>
        <p:txBody>
          <a:bodyPr/>
          <a:lstStyle>
            <a:lvl1pPr defTabSz="2218888">
              <a:defRPr sz="7735" spc="-154"/>
            </a:lvl1pPr>
          </a:lstStyle>
          <a:p>
            <a:r>
              <a:t>Passing Parameters to Base Class Constructors</a:t>
            </a:r>
          </a:p>
        </p:txBody>
      </p:sp>
      <p:sp>
        <p:nvSpPr>
          <p:cNvPr id="568" name="How do you pass arguments to a constructor in a base class?…"/>
          <p:cNvSpPr txBox="1">
            <a:spLocks noGrp="1"/>
          </p:cNvSpPr>
          <p:nvPr>
            <p:ph type="body" idx="1"/>
          </p:nvPr>
        </p:nvSpPr>
        <p:spPr>
          <a:xfrm>
            <a:off x="1206500" y="2783040"/>
            <a:ext cx="21971000" cy="9721476"/>
          </a:xfrm>
          <a:prstGeom prst="rect">
            <a:avLst/>
          </a:prstGeom>
        </p:spPr>
        <p:txBody>
          <a:bodyPr/>
          <a:lstStyle/>
          <a:p>
            <a:pPr marL="585215" indent="-585215" defTabSz="2340805">
              <a:spcBef>
                <a:spcPts val="4300"/>
              </a:spcBef>
              <a:defRPr sz="4608"/>
            </a:pPr>
            <a:r>
              <a:t>How do you pass arguments to a constructor in a base class?</a:t>
            </a:r>
          </a:p>
          <a:p>
            <a:pPr marL="585215" indent="-585215" defTabSz="2340805">
              <a:spcBef>
                <a:spcPts val="4300"/>
              </a:spcBef>
              <a:defRPr sz="4608"/>
            </a:pPr>
            <a:r>
              <a:t>The answer is to use an expanded form of the derived class's constructor declaration that passes along arguments to one or more base-class constructors. </a:t>
            </a:r>
          </a:p>
          <a:p>
            <a:pPr marL="585215" indent="-585215" defTabSz="2340805">
              <a:spcBef>
                <a:spcPts val="4300"/>
              </a:spcBef>
              <a:defRPr sz="4608"/>
            </a:pPr>
            <a:r>
              <a:t>The general form of this expanded derived-class constructor declaration is shown here:</a:t>
            </a:r>
          </a:p>
          <a:p>
            <a:pPr marL="0" indent="0" defTabSz="2340805">
              <a:spcBef>
                <a:spcPts val="4300"/>
              </a:spcBef>
              <a:buSzTx/>
              <a:buNone/>
              <a:defRPr sz="4608"/>
            </a:pPr>
            <a:r>
              <a:t>derived-constructor(arg-list) : base1(arg-list), base2(arg-list), // … baseN(arg-list)</a:t>
            </a:r>
          </a:p>
          <a:p>
            <a:pPr marL="0" indent="0" defTabSz="2340805">
              <a:spcBef>
                <a:spcPts val="4300"/>
              </a:spcBef>
              <a:buSzTx/>
              <a:buNone/>
              <a:defRPr sz="4608"/>
            </a:pPr>
            <a:r>
              <a:t>{</a:t>
            </a:r>
          </a:p>
          <a:p>
            <a:pPr marL="0" lvl="1" indent="438911" defTabSz="2340805">
              <a:spcBef>
                <a:spcPts val="4300"/>
              </a:spcBef>
              <a:buSzTx/>
              <a:buNone/>
              <a:defRPr sz="4608"/>
            </a:pPr>
            <a:r>
              <a:t>// body of derived constructor</a:t>
            </a:r>
          </a:p>
          <a:p>
            <a:pPr marL="0" indent="0" defTabSz="2340805">
              <a:spcBef>
                <a:spcPts val="4300"/>
              </a:spcBef>
              <a:buSzTx/>
              <a:buNone/>
              <a:defRPr sz="4608"/>
            </a:pPr>
            <a:r>
              <a:t>}</a:t>
            </a:r>
          </a:p>
        </p:txBody>
      </p:sp>
      <p:sp>
        <p:nvSpPr>
          <p:cNvPr id="56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74</a:t>
            </a:fld>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75</a:t>
            </a:fld>
            <a:endParaRPr/>
          </a:p>
        </p:txBody>
      </p:sp>
      <p:sp>
        <p:nvSpPr>
          <p:cNvPr id="572" name="class base…"/>
          <p:cNvSpPr txBox="1"/>
          <p:nvPr/>
        </p:nvSpPr>
        <p:spPr>
          <a:xfrm>
            <a:off x="1375947" y="582477"/>
            <a:ext cx="10055074" cy="12089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800"/>
            </a:pPr>
            <a:r>
              <a:t>class base </a:t>
            </a:r>
          </a:p>
          <a:p>
            <a:pPr algn="l">
              <a:defRPr sz="3800"/>
            </a:pPr>
            <a:r>
              <a:t>{</a:t>
            </a:r>
          </a:p>
          <a:p>
            <a:pPr lvl="1" algn="l">
              <a:defRPr sz="3800"/>
            </a:pPr>
            <a:r>
              <a:t>protected:</a:t>
            </a:r>
          </a:p>
          <a:p>
            <a:pPr lvl="2" algn="l">
              <a:defRPr sz="3800"/>
            </a:pPr>
            <a:r>
              <a:t>int i;</a:t>
            </a:r>
          </a:p>
          <a:p>
            <a:pPr lvl="1" algn="l">
              <a:defRPr sz="3800"/>
            </a:pPr>
            <a:r>
              <a:t>public:</a:t>
            </a:r>
          </a:p>
          <a:p>
            <a:pPr lvl="2" algn="l">
              <a:defRPr sz="3800"/>
            </a:pPr>
            <a:r>
              <a:t>base(int x) </a:t>
            </a:r>
          </a:p>
          <a:p>
            <a:pPr lvl="2" algn="l">
              <a:defRPr sz="3800"/>
            </a:pPr>
            <a:r>
              <a:t>{ </a:t>
            </a:r>
          </a:p>
          <a:p>
            <a:pPr lvl="3" algn="l">
              <a:defRPr sz="3800"/>
            </a:pPr>
            <a:r>
              <a:t>i=x; </a:t>
            </a:r>
          </a:p>
          <a:p>
            <a:pPr lvl="3" algn="l">
              <a:defRPr sz="3800"/>
            </a:pPr>
            <a:r>
              <a:t>cout &lt;&lt; "Constructing base\n"; </a:t>
            </a:r>
          </a:p>
          <a:p>
            <a:pPr lvl="2" algn="l">
              <a:defRPr sz="3800"/>
            </a:pPr>
            <a:r>
              <a:t>}</a:t>
            </a:r>
          </a:p>
          <a:p>
            <a:pPr lvl="2" algn="l">
              <a:defRPr sz="3800"/>
            </a:pPr>
            <a:r>
              <a:t>~base() </a:t>
            </a:r>
          </a:p>
          <a:p>
            <a:pPr lvl="2" algn="l">
              <a:defRPr sz="3800"/>
            </a:pPr>
            <a:r>
              <a:t>{ </a:t>
            </a:r>
          </a:p>
          <a:p>
            <a:pPr lvl="3" algn="l">
              <a:defRPr sz="3800"/>
            </a:pPr>
            <a:r>
              <a:t>cout &lt;&lt; "Destructing base\n"; </a:t>
            </a:r>
          </a:p>
          <a:p>
            <a:pPr lvl="2" algn="l">
              <a:defRPr sz="3800"/>
            </a:pPr>
            <a:r>
              <a:t>}</a:t>
            </a:r>
          </a:p>
          <a:p>
            <a:pPr algn="l">
              <a:defRPr sz="3800"/>
            </a:pPr>
            <a:r>
              <a:t>};</a:t>
            </a:r>
          </a:p>
          <a:p>
            <a:pPr algn="l">
              <a:defRPr sz="3800"/>
            </a:pPr>
            <a:r>
              <a:t>class derived: public base </a:t>
            </a:r>
          </a:p>
          <a:p>
            <a:pPr algn="l">
              <a:defRPr sz="3800"/>
            </a:pPr>
            <a:r>
              <a:t>{</a:t>
            </a:r>
          </a:p>
          <a:p>
            <a:pPr lvl="1" algn="l">
              <a:defRPr sz="3800"/>
            </a:pPr>
            <a:r>
              <a:t>int j;</a:t>
            </a:r>
          </a:p>
          <a:p>
            <a:pPr lvl="1" algn="l">
              <a:defRPr sz="3800"/>
            </a:pPr>
            <a:r>
              <a:t>public:</a:t>
            </a:r>
          </a:p>
          <a:p>
            <a:pPr lvl="1" algn="l">
              <a:defRPr sz="3800"/>
            </a:pPr>
            <a:r>
              <a:t>// derived uses x; y is passed along to base.</a:t>
            </a:r>
          </a:p>
        </p:txBody>
      </p:sp>
      <p:sp>
        <p:nvSpPr>
          <p:cNvPr id="573" name="derived(int x, int y): base(y)…"/>
          <p:cNvSpPr txBox="1"/>
          <p:nvPr/>
        </p:nvSpPr>
        <p:spPr>
          <a:xfrm>
            <a:off x="14203170" y="1098956"/>
            <a:ext cx="8912150" cy="11518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lvl="2" algn="l">
              <a:defRPr sz="3800"/>
            </a:pPr>
            <a:r>
              <a:t>derived(int x, int y): base(y)</a:t>
            </a:r>
          </a:p>
          <a:p>
            <a:pPr lvl="2" algn="l">
              <a:defRPr sz="3800"/>
            </a:pPr>
            <a:r>
              <a:t>{ </a:t>
            </a:r>
          </a:p>
          <a:p>
            <a:pPr lvl="3" algn="l">
              <a:defRPr sz="3800"/>
            </a:pPr>
            <a:r>
              <a:t>j=x; </a:t>
            </a:r>
          </a:p>
          <a:p>
            <a:pPr lvl="3" algn="l">
              <a:defRPr sz="3800"/>
            </a:pPr>
            <a:r>
              <a:t>cout &lt;&lt; "Constructing derived\n"; </a:t>
            </a:r>
          </a:p>
          <a:p>
            <a:pPr lvl="2" algn="l">
              <a:defRPr sz="3800"/>
            </a:pPr>
            <a:r>
              <a:t>}</a:t>
            </a:r>
          </a:p>
          <a:p>
            <a:pPr lvl="2" algn="l">
              <a:defRPr sz="3800"/>
            </a:pPr>
            <a:r>
              <a:t>~derived() </a:t>
            </a:r>
          </a:p>
          <a:p>
            <a:pPr lvl="2" algn="l">
              <a:defRPr sz="3800"/>
            </a:pPr>
            <a:r>
              <a:t>{ </a:t>
            </a:r>
          </a:p>
          <a:p>
            <a:pPr lvl="3" algn="l">
              <a:defRPr sz="3800"/>
            </a:pPr>
            <a:r>
              <a:t>cout &lt;&lt; "Destructing derived\n"; </a:t>
            </a:r>
          </a:p>
          <a:p>
            <a:pPr lvl="2" algn="l">
              <a:defRPr sz="3800"/>
            </a:pPr>
            <a:r>
              <a:t>}</a:t>
            </a:r>
          </a:p>
          <a:p>
            <a:pPr lvl="2" algn="l">
              <a:defRPr sz="3800"/>
            </a:pPr>
            <a:r>
              <a:t>void show() </a:t>
            </a:r>
          </a:p>
          <a:p>
            <a:pPr lvl="2" algn="l">
              <a:defRPr sz="3800"/>
            </a:pPr>
            <a:r>
              <a:t>{ </a:t>
            </a:r>
          </a:p>
          <a:p>
            <a:pPr lvl="3" algn="l">
              <a:defRPr sz="3800"/>
            </a:pPr>
            <a:r>
              <a:t>cout &lt;&lt; i &lt;&lt; " " &lt;&lt; j &lt;&lt; "\n"; </a:t>
            </a:r>
          </a:p>
          <a:p>
            <a:pPr lvl="2" algn="l">
              <a:defRPr sz="3800"/>
            </a:pPr>
            <a:r>
              <a:t>}</a:t>
            </a:r>
          </a:p>
          <a:p>
            <a:pPr algn="l">
              <a:defRPr sz="3800"/>
            </a:pPr>
            <a:r>
              <a:t>};</a:t>
            </a:r>
          </a:p>
          <a:p>
            <a:pPr algn="l">
              <a:defRPr sz="3800"/>
            </a:pPr>
            <a:r>
              <a:t>int main()</a:t>
            </a:r>
          </a:p>
          <a:p>
            <a:pPr algn="l">
              <a:defRPr sz="3800"/>
            </a:pPr>
            <a:r>
              <a:t>{</a:t>
            </a:r>
          </a:p>
          <a:p>
            <a:pPr lvl="1" algn="l">
              <a:defRPr sz="3800"/>
            </a:pPr>
            <a:r>
              <a:t>derived ob(3, 4);</a:t>
            </a:r>
          </a:p>
          <a:p>
            <a:pPr lvl="1" algn="l">
              <a:defRPr sz="3800"/>
            </a:pPr>
            <a:r>
              <a:t>ob.show(); // displays 4 3</a:t>
            </a:r>
          </a:p>
          <a:p>
            <a:pPr lvl="1" algn="l">
              <a:defRPr sz="3800"/>
            </a:pPr>
            <a:r>
              <a:t>return 0;</a:t>
            </a:r>
          </a:p>
          <a:p>
            <a:pPr algn="l">
              <a:defRPr sz="3800"/>
            </a:pPr>
            <a:r>
              <a:t>}</a:t>
            </a:r>
          </a:p>
        </p:txBody>
      </p:sp>
      <p:sp>
        <p:nvSpPr>
          <p:cNvPr id="574" name="Line"/>
          <p:cNvSpPr/>
          <p:nvPr/>
        </p:nvSpPr>
        <p:spPr>
          <a:xfrm flipH="1" flipV="1">
            <a:off x="12563014"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Virtual Base Classes"/>
          <p:cNvSpPr txBox="1">
            <a:spLocks noGrp="1"/>
          </p:cNvSpPr>
          <p:nvPr>
            <p:ph type="title"/>
          </p:nvPr>
        </p:nvSpPr>
        <p:spPr>
          <a:prstGeom prst="rect">
            <a:avLst/>
          </a:prstGeom>
        </p:spPr>
        <p:txBody>
          <a:bodyPr/>
          <a:lstStyle/>
          <a:p>
            <a:r>
              <a:t>Virtual Base Classes</a:t>
            </a:r>
          </a:p>
        </p:txBody>
      </p:sp>
      <p:sp>
        <p:nvSpPr>
          <p:cNvPr id="577" name="Slide Subtitle"/>
          <p:cNvSpPr txBox="1">
            <a:spLocks noGrp="1"/>
          </p:cNvSpPr>
          <p:nvPr>
            <p:ph type="body" idx="21"/>
          </p:nvPr>
        </p:nvSpPr>
        <p:spPr>
          <a:prstGeom prst="rect">
            <a:avLst/>
          </a:prstGeom>
        </p:spPr>
        <p:txBody>
          <a:bodyPr/>
          <a:lstStyle/>
          <a:p>
            <a:endParaRPr/>
          </a:p>
        </p:txBody>
      </p:sp>
      <p:sp>
        <p:nvSpPr>
          <p:cNvPr id="578" name="An element of ambiguity can be introduced into a C++ program when multiple base classes are inherited.…"/>
          <p:cNvSpPr txBox="1">
            <a:spLocks noGrp="1"/>
          </p:cNvSpPr>
          <p:nvPr>
            <p:ph type="body" idx="1"/>
          </p:nvPr>
        </p:nvSpPr>
        <p:spPr>
          <a:prstGeom prst="rect">
            <a:avLst/>
          </a:prstGeom>
        </p:spPr>
        <p:txBody>
          <a:bodyPr/>
          <a:lstStyle/>
          <a:p>
            <a:r>
              <a:t>An element of ambiguity can be introduced into a C++ program when multiple base classes are inherited.</a:t>
            </a:r>
          </a:p>
          <a:p>
            <a:r>
              <a:t>Consider the following scenario:</a:t>
            </a:r>
          </a:p>
        </p:txBody>
      </p:sp>
      <p:sp>
        <p:nvSpPr>
          <p:cNvPr id="5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76</a:t>
            </a:fld>
            <a:endParaRPr/>
          </a:p>
        </p:txBody>
      </p:sp>
      <p:grpSp>
        <p:nvGrpSpPr>
          <p:cNvPr id="592" name="Group"/>
          <p:cNvGrpSpPr/>
          <p:nvPr/>
        </p:nvGrpSpPr>
        <p:grpSpPr>
          <a:xfrm>
            <a:off x="15032587" y="5499072"/>
            <a:ext cx="5702263" cy="6546445"/>
            <a:chOff x="0" y="0"/>
            <a:chExt cx="5702261" cy="6546443"/>
          </a:xfrm>
        </p:grpSpPr>
        <p:sp>
          <p:nvSpPr>
            <p:cNvPr id="580" name="A"/>
            <p:cNvSpPr/>
            <p:nvPr/>
          </p:nvSpPr>
          <p:spPr>
            <a:xfrm>
              <a:off x="1395221" y="0"/>
              <a:ext cx="2896824" cy="1270000"/>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A</a:t>
              </a:r>
            </a:p>
          </p:txBody>
        </p:sp>
        <p:sp>
          <p:nvSpPr>
            <p:cNvPr id="581" name="Line"/>
            <p:cNvSpPr/>
            <p:nvPr/>
          </p:nvSpPr>
          <p:spPr>
            <a:xfrm>
              <a:off x="2843633" y="1269999"/>
              <a:ext cx="1" cy="934780"/>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582" name="B"/>
            <p:cNvSpPr/>
            <p:nvPr/>
          </p:nvSpPr>
          <p:spPr>
            <a:xfrm>
              <a:off x="0" y="2714895"/>
              <a:ext cx="2320321"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B</a:t>
              </a:r>
            </a:p>
          </p:txBody>
        </p:sp>
        <p:sp>
          <p:nvSpPr>
            <p:cNvPr id="583" name="Line"/>
            <p:cNvSpPr/>
            <p:nvPr/>
          </p:nvSpPr>
          <p:spPr>
            <a:xfrm flipV="1">
              <a:off x="1160161" y="2257628"/>
              <a:ext cx="1" cy="93477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4" name="Line"/>
            <p:cNvSpPr/>
            <p:nvPr/>
          </p:nvSpPr>
          <p:spPr>
            <a:xfrm>
              <a:off x="1123069" y="2231203"/>
              <a:ext cx="344112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5" name="Line"/>
            <p:cNvSpPr/>
            <p:nvPr/>
          </p:nvSpPr>
          <p:spPr>
            <a:xfrm flipV="1">
              <a:off x="4542101" y="2257628"/>
              <a:ext cx="1" cy="93477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6" name="C"/>
            <p:cNvSpPr/>
            <p:nvPr/>
          </p:nvSpPr>
          <p:spPr>
            <a:xfrm>
              <a:off x="3381940" y="2714895"/>
              <a:ext cx="2320322" cy="1270001"/>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a:t>
              </a:r>
            </a:p>
          </p:txBody>
        </p:sp>
        <p:sp>
          <p:nvSpPr>
            <p:cNvPr id="587" name="Line"/>
            <p:cNvSpPr/>
            <p:nvPr/>
          </p:nvSpPr>
          <p:spPr>
            <a:xfrm flipV="1">
              <a:off x="1160161" y="3673926"/>
              <a:ext cx="1" cy="9347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8" name="Line"/>
            <p:cNvSpPr/>
            <p:nvPr/>
          </p:nvSpPr>
          <p:spPr>
            <a:xfrm flipV="1">
              <a:off x="4542101" y="3673926"/>
              <a:ext cx="1" cy="93478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9" name="Line"/>
            <p:cNvSpPr/>
            <p:nvPr/>
          </p:nvSpPr>
          <p:spPr>
            <a:xfrm>
              <a:off x="1144514" y="4656628"/>
              <a:ext cx="33982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0" name="Line"/>
            <p:cNvSpPr/>
            <p:nvPr/>
          </p:nvSpPr>
          <p:spPr>
            <a:xfrm>
              <a:off x="2843632" y="4691851"/>
              <a:ext cx="1" cy="736955"/>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591" name="D"/>
            <p:cNvSpPr/>
            <p:nvPr/>
          </p:nvSpPr>
          <p:spPr>
            <a:xfrm>
              <a:off x="1786094" y="5436417"/>
              <a:ext cx="2115079" cy="1110027"/>
            </a:xfrm>
            <a:prstGeom prst="rect">
              <a:avLst/>
            </a:prstGeom>
            <a:solidFill>
              <a:srgbClr val="00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D</a:t>
              </a:r>
            </a:p>
          </p:txBody>
        </p:sp>
      </p:gr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77</a:t>
            </a:fld>
            <a:endParaRPr/>
          </a:p>
        </p:txBody>
      </p:sp>
      <p:sp>
        <p:nvSpPr>
          <p:cNvPr id="595" name="class base {…"/>
          <p:cNvSpPr txBox="1"/>
          <p:nvPr/>
        </p:nvSpPr>
        <p:spPr>
          <a:xfrm>
            <a:off x="740742" y="1479245"/>
            <a:ext cx="11504005" cy="10757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400"/>
            </a:pPr>
            <a:r>
              <a:t>class base {</a:t>
            </a:r>
          </a:p>
          <a:p>
            <a:pPr algn="l">
              <a:defRPr sz="3400"/>
            </a:pPr>
            <a:r>
              <a:t>public:</a:t>
            </a:r>
          </a:p>
          <a:p>
            <a:pPr algn="l">
              <a:defRPr sz="3400"/>
            </a:pPr>
            <a:r>
              <a:t>int I;</a:t>
            </a:r>
          </a:p>
          <a:p>
            <a:pPr algn="l">
              <a:defRPr sz="3400"/>
            </a:pPr>
            <a:r>
              <a:t>};</a:t>
            </a:r>
          </a:p>
          <a:p>
            <a:pPr algn="l">
              <a:defRPr sz="3400"/>
            </a:pPr>
            <a:r>
              <a:t>// derived1 inherits base.</a:t>
            </a:r>
          </a:p>
          <a:p>
            <a:pPr algn="l">
              <a:defRPr sz="3400"/>
            </a:pPr>
            <a:r>
              <a:t>class derived1 : public base {</a:t>
            </a:r>
          </a:p>
          <a:p>
            <a:pPr algn="l">
              <a:defRPr sz="3400"/>
            </a:pPr>
            <a:r>
              <a:t>public:</a:t>
            </a:r>
          </a:p>
          <a:p>
            <a:pPr algn="l">
              <a:defRPr sz="3400"/>
            </a:pPr>
            <a:r>
              <a:t>int j;</a:t>
            </a:r>
          </a:p>
          <a:p>
            <a:pPr algn="l">
              <a:defRPr sz="3400"/>
            </a:pPr>
            <a:r>
              <a:t>};</a:t>
            </a:r>
          </a:p>
          <a:p>
            <a:pPr algn="l">
              <a:defRPr sz="3400"/>
            </a:pPr>
            <a:r>
              <a:t>// derived2 inherits base.</a:t>
            </a:r>
          </a:p>
          <a:p>
            <a:pPr algn="l">
              <a:defRPr sz="3400"/>
            </a:pPr>
            <a:r>
              <a:t>class derived2 : public base {</a:t>
            </a:r>
          </a:p>
          <a:p>
            <a:pPr algn="l">
              <a:defRPr sz="3400"/>
            </a:pPr>
            <a:r>
              <a:t>public:</a:t>
            </a:r>
          </a:p>
          <a:p>
            <a:pPr algn="l">
              <a:defRPr sz="3400"/>
            </a:pPr>
            <a:r>
              <a:t>int k;</a:t>
            </a:r>
          </a:p>
          <a:p>
            <a:pPr algn="l">
              <a:defRPr sz="3400"/>
            </a:pPr>
            <a:r>
              <a:t>};</a:t>
            </a:r>
          </a:p>
          <a:p>
            <a:pPr algn="l">
              <a:defRPr sz="3400"/>
            </a:pPr>
            <a:r>
              <a:t>/* derived3 inherits both derived1 and derived2.</a:t>
            </a:r>
          </a:p>
          <a:p>
            <a:pPr algn="l">
              <a:defRPr sz="3400"/>
            </a:pPr>
            <a:r>
              <a:t>This means that there are two copies of base</a:t>
            </a:r>
          </a:p>
          <a:p>
            <a:pPr algn="l">
              <a:defRPr sz="3400"/>
            </a:pPr>
            <a:r>
              <a:t>in derived3! */</a:t>
            </a:r>
          </a:p>
          <a:p>
            <a:pPr algn="l">
              <a:defRPr sz="3400"/>
            </a:pPr>
            <a:r>
              <a:t>class derived3 : public derived1, public derived2 {</a:t>
            </a:r>
          </a:p>
          <a:p>
            <a:pPr algn="l">
              <a:defRPr sz="3400"/>
            </a:pPr>
            <a:r>
              <a:t>public:</a:t>
            </a:r>
          </a:p>
          <a:p>
            <a:pPr algn="l">
              <a:defRPr sz="3400"/>
            </a:pPr>
            <a:r>
              <a:t>int sum;</a:t>
            </a:r>
          </a:p>
          <a:p>
            <a:pPr algn="l">
              <a:defRPr sz="3400"/>
            </a:pPr>
            <a:r>
              <a:t>};</a:t>
            </a:r>
          </a:p>
        </p:txBody>
      </p:sp>
      <p:sp>
        <p:nvSpPr>
          <p:cNvPr id="596" name="int main()…"/>
          <p:cNvSpPr txBox="1"/>
          <p:nvPr/>
        </p:nvSpPr>
        <p:spPr>
          <a:xfrm>
            <a:off x="13679569" y="3063121"/>
            <a:ext cx="9559444" cy="8089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800"/>
            </a:pPr>
            <a:r>
              <a:t>int main()</a:t>
            </a:r>
          </a:p>
          <a:p>
            <a:pPr algn="l">
              <a:defRPr sz="3800"/>
            </a:pPr>
            <a:r>
              <a:t>{ </a:t>
            </a:r>
          </a:p>
          <a:p>
            <a:pPr lvl="1" algn="l">
              <a:defRPr sz="3800"/>
            </a:pPr>
            <a:r>
              <a:t>derived3 ob;</a:t>
            </a:r>
          </a:p>
          <a:p>
            <a:pPr lvl="1" algn="l">
              <a:defRPr sz="3800"/>
            </a:pPr>
            <a:r>
              <a:t>ob.i = 10; // this is ambiguous, which i???</a:t>
            </a:r>
          </a:p>
          <a:p>
            <a:pPr lvl="1" algn="l">
              <a:defRPr sz="3800"/>
            </a:pPr>
            <a:r>
              <a:t>ob.j = 20;</a:t>
            </a:r>
          </a:p>
          <a:p>
            <a:pPr lvl="1" algn="l">
              <a:defRPr sz="3800"/>
            </a:pPr>
            <a:r>
              <a:t>ob.k = 30;</a:t>
            </a:r>
          </a:p>
          <a:p>
            <a:pPr lvl="1" algn="l">
              <a:defRPr sz="3800"/>
            </a:pPr>
            <a:r>
              <a:t>// i ambiguous here, too</a:t>
            </a:r>
          </a:p>
          <a:p>
            <a:pPr lvl="1" algn="l">
              <a:defRPr sz="3800"/>
            </a:pPr>
            <a:r>
              <a:t>ob.sum = ob.i + ob.j + ob.k;</a:t>
            </a:r>
          </a:p>
          <a:p>
            <a:pPr lvl="1" algn="l">
              <a:defRPr sz="3800"/>
            </a:pPr>
            <a:r>
              <a:t>// also ambiguous, which i?</a:t>
            </a:r>
          </a:p>
          <a:p>
            <a:pPr lvl="1" algn="l">
              <a:defRPr sz="3800"/>
            </a:pPr>
            <a:r>
              <a:t>cout &lt;&lt; ob.i &lt;&lt; " ";</a:t>
            </a:r>
          </a:p>
          <a:p>
            <a:pPr lvl="1" algn="l">
              <a:defRPr sz="3800"/>
            </a:pPr>
            <a:r>
              <a:t>cout &lt;&lt; ob.j &lt;&lt; " " &lt;&lt; ob.k &lt;&lt; " ";</a:t>
            </a:r>
          </a:p>
          <a:p>
            <a:pPr lvl="1" algn="l">
              <a:defRPr sz="3800"/>
            </a:pPr>
            <a:r>
              <a:t>cout &lt;&lt; ob.sum;</a:t>
            </a:r>
          </a:p>
          <a:p>
            <a:pPr lvl="1" algn="l">
              <a:defRPr sz="3800"/>
            </a:pPr>
            <a:r>
              <a:t>return 0;</a:t>
            </a:r>
          </a:p>
          <a:p>
            <a:pPr algn="l">
              <a:defRPr sz="3800"/>
            </a:pPr>
            <a:r>
              <a:t>}</a:t>
            </a:r>
          </a:p>
        </p:txBody>
      </p:sp>
      <p:sp>
        <p:nvSpPr>
          <p:cNvPr id="597" name="Line"/>
          <p:cNvSpPr/>
          <p:nvPr/>
        </p:nvSpPr>
        <p:spPr>
          <a:xfrm flipH="1" flipV="1">
            <a:off x="11418111"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Slide Title"/>
          <p:cNvSpPr txBox="1">
            <a:spLocks noGrp="1"/>
          </p:cNvSpPr>
          <p:nvPr>
            <p:ph type="title"/>
          </p:nvPr>
        </p:nvSpPr>
        <p:spPr>
          <a:prstGeom prst="rect">
            <a:avLst/>
          </a:prstGeom>
        </p:spPr>
        <p:txBody>
          <a:bodyPr/>
          <a:lstStyle/>
          <a:p>
            <a:endParaRPr/>
          </a:p>
        </p:txBody>
      </p:sp>
      <p:sp>
        <p:nvSpPr>
          <p:cNvPr id="600" name="One Solution is to use Scope Resolution Operator along with Variable name.…"/>
          <p:cNvSpPr txBox="1">
            <a:spLocks noGrp="1"/>
          </p:cNvSpPr>
          <p:nvPr>
            <p:ph type="body" idx="1"/>
          </p:nvPr>
        </p:nvSpPr>
        <p:spPr>
          <a:xfrm>
            <a:off x="1206500" y="3089146"/>
            <a:ext cx="21971000" cy="9415370"/>
          </a:xfrm>
          <a:prstGeom prst="rect">
            <a:avLst/>
          </a:prstGeom>
        </p:spPr>
        <p:txBody>
          <a:bodyPr/>
          <a:lstStyle/>
          <a:p>
            <a:pPr marL="566927" indent="-566927" defTabSz="2267655">
              <a:spcBef>
                <a:spcPts val="4100"/>
              </a:spcBef>
              <a:defRPr sz="4464"/>
            </a:pPr>
            <a:r>
              <a:t>One Solution is to use Scope Resolution Operator along with Variable name.</a:t>
            </a:r>
          </a:p>
          <a:p>
            <a:pPr marL="566927" indent="-566927" defTabSz="2267655">
              <a:spcBef>
                <a:spcPts val="4100"/>
              </a:spcBef>
              <a:defRPr sz="4464"/>
            </a:pPr>
            <a:r>
              <a:t>So instead of saying </a:t>
            </a:r>
          </a:p>
          <a:p>
            <a:pPr marL="566927" indent="-566927" defTabSz="2267655">
              <a:spcBef>
                <a:spcPts val="4100"/>
              </a:spcBef>
              <a:defRPr sz="4464"/>
            </a:pPr>
            <a:r>
              <a:t>i=10</a:t>
            </a:r>
          </a:p>
          <a:p>
            <a:pPr marL="566927" indent="-566927" defTabSz="2267655">
              <a:spcBef>
                <a:spcPts val="4100"/>
              </a:spcBef>
              <a:defRPr sz="4464"/>
            </a:pPr>
            <a:r>
              <a:t>Use, </a:t>
            </a:r>
          </a:p>
          <a:p>
            <a:pPr marL="566927" indent="-566927" defTabSz="2267655">
              <a:spcBef>
                <a:spcPts val="4100"/>
              </a:spcBef>
              <a:defRPr sz="4464"/>
            </a:pPr>
            <a:r>
              <a:t>ob.derived1::i = 10;</a:t>
            </a:r>
          </a:p>
          <a:p>
            <a:pPr marL="566927" indent="-566927" defTabSz="2267655">
              <a:spcBef>
                <a:spcPts val="4100"/>
              </a:spcBef>
              <a:defRPr sz="4464"/>
            </a:pPr>
            <a:r>
              <a:t>However, this solution raises a deeper issue: What if only one copy of base is actually required?</a:t>
            </a:r>
          </a:p>
          <a:p>
            <a:pPr marL="566927" indent="-566927" defTabSz="2267655">
              <a:spcBef>
                <a:spcPts val="4100"/>
              </a:spcBef>
              <a:defRPr sz="4464"/>
            </a:pPr>
            <a:r>
              <a:t>Is there some way to prevent two copies from being included in derived3?</a:t>
            </a:r>
          </a:p>
          <a:p>
            <a:pPr marL="566927" indent="-566927" defTabSz="2267655">
              <a:spcBef>
                <a:spcPts val="4100"/>
              </a:spcBef>
              <a:defRPr sz="4464"/>
            </a:pPr>
            <a:r>
              <a:t>yes. This solution is achieved using virtual base classes.</a:t>
            </a:r>
          </a:p>
        </p:txBody>
      </p:sp>
      <p:sp>
        <p:nvSpPr>
          <p:cNvPr id="6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78</a:t>
            </a:fld>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lide Title"/>
          <p:cNvSpPr txBox="1">
            <a:spLocks noGrp="1"/>
          </p:cNvSpPr>
          <p:nvPr>
            <p:ph type="title"/>
          </p:nvPr>
        </p:nvSpPr>
        <p:spPr>
          <a:prstGeom prst="rect">
            <a:avLst/>
          </a:prstGeom>
        </p:spPr>
        <p:txBody>
          <a:bodyPr/>
          <a:lstStyle/>
          <a:p>
            <a:endParaRPr/>
          </a:p>
        </p:txBody>
      </p:sp>
      <p:sp>
        <p:nvSpPr>
          <p:cNvPr id="604" name="Slide Subtitle"/>
          <p:cNvSpPr txBox="1">
            <a:spLocks noGrp="1"/>
          </p:cNvSpPr>
          <p:nvPr>
            <p:ph type="body" idx="21"/>
          </p:nvPr>
        </p:nvSpPr>
        <p:spPr>
          <a:prstGeom prst="rect">
            <a:avLst/>
          </a:prstGeom>
        </p:spPr>
        <p:txBody>
          <a:bodyPr/>
          <a:lstStyle/>
          <a:p>
            <a:endParaRPr/>
          </a:p>
        </p:txBody>
      </p:sp>
      <p:sp>
        <p:nvSpPr>
          <p:cNvPr id="605" name="When two or more objects are derived from a common base class, you can prevent multiple copies of the base class from being present in an object derived from those objects by declaring the base class as virtual when it is inherited.…"/>
          <p:cNvSpPr txBox="1">
            <a:spLocks noGrp="1"/>
          </p:cNvSpPr>
          <p:nvPr>
            <p:ph type="body" idx="1"/>
          </p:nvPr>
        </p:nvSpPr>
        <p:spPr>
          <a:prstGeom prst="rect">
            <a:avLst/>
          </a:prstGeom>
        </p:spPr>
        <p:txBody>
          <a:bodyPr/>
          <a:lstStyle/>
          <a:p>
            <a:pPr algn="just"/>
            <a:r>
              <a:t>When two or more objects are derived from a common base class, you can prevent multiple copies of the base class from being present in an object derived from those objects by declaring the base class as virtual when it is inherited. </a:t>
            </a:r>
          </a:p>
          <a:p>
            <a:pPr algn="just"/>
            <a:r>
              <a:t>We accomplish this by preceding the base class' name with the keyword virtual when it is inherited.</a:t>
            </a:r>
          </a:p>
        </p:txBody>
      </p:sp>
      <p:sp>
        <p:nvSpPr>
          <p:cNvPr id="60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79</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Overloading Operators"/>
          <p:cNvSpPr txBox="1">
            <a:spLocks noGrp="1"/>
          </p:cNvSpPr>
          <p:nvPr>
            <p:ph type="title"/>
          </p:nvPr>
        </p:nvSpPr>
        <p:spPr>
          <a:prstGeom prst="rect">
            <a:avLst/>
          </a:prstGeom>
        </p:spPr>
        <p:txBody>
          <a:bodyPr/>
          <a:lstStyle/>
          <a:p>
            <a:r>
              <a:t>Overloading Operators</a:t>
            </a:r>
          </a:p>
        </p:txBody>
      </p:sp>
      <p:sp>
        <p:nvSpPr>
          <p:cNvPr id="203" name="Slide Subtitle"/>
          <p:cNvSpPr txBox="1">
            <a:spLocks noGrp="1"/>
          </p:cNvSpPr>
          <p:nvPr>
            <p:ph type="body" idx="21"/>
          </p:nvPr>
        </p:nvSpPr>
        <p:spPr>
          <a:prstGeom prst="rect">
            <a:avLst/>
          </a:prstGeom>
        </p:spPr>
        <p:txBody>
          <a:bodyPr/>
          <a:lstStyle/>
          <a:p>
            <a:endParaRPr/>
          </a:p>
        </p:txBody>
      </p:sp>
      <p:sp>
        <p:nvSpPr>
          <p:cNvPr id="204" name="Operators comes in three forms…"/>
          <p:cNvSpPr txBox="1">
            <a:spLocks noGrp="1"/>
          </p:cNvSpPr>
          <p:nvPr>
            <p:ph type="body" idx="1"/>
          </p:nvPr>
        </p:nvSpPr>
        <p:spPr>
          <a:prstGeom prst="rect">
            <a:avLst/>
          </a:prstGeom>
        </p:spPr>
        <p:txBody>
          <a:bodyPr/>
          <a:lstStyle/>
          <a:p>
            <a:pPr marL="518160" indent="-518160" defTabSz="2072588">
              <a:spcBef>
                <a:spcPts val="3800"/>
              </a:spcBef>
              <a:defRPr sz="4080"/>
            </a:pPr>
            <a:r>
              <a:t>Operators comes in three forms</a:t>
            </a:r>
          </a:p>
          <a:p>
            <a:pPr marL="1036320" lvl="1" indent="-518160" defTabSz="2072588">
              <a:spcBef>
                <a:spcPts val="3800"/>
              </a:spcBef>
              <a:defRPr sz="4080"/>
            </a:pPr>
            <a:r>
              <a:t>Unary</a:t>
            </a:r>
          </a:p>
          <a:p>
            <a:pPr marL="1036320" lvl="1" indent="-518160" defTabSz="2072588">
              <a:spcBef>
                <a:spcPts val="3800"/>
              </a:spcBef>
              <a:defRPr sz="4080"/>
            </a:pPr>
            <a:r>
              <a:t>Binary</a:t>
            </a:r>
          </a:p>
          <a:p>
            <a:pPr marL="1036320" lvl="1" indent="-518160" defTabSz="2072588">
              <a:spcBef>
                <a:spcPts val="3800"/>
              </a:spcBef>
              <a:defRPr sz="4080"/>
            </a:pPr>
            <a:r>
              <a:t>Ternary</a:t>
            </a:r>
          </a:p>
          <a:p>
            <a:pPr marL="518160" indent="-518160" defTabSz="2072588">
              <a:spcBef>
                <a:spcPts val="3800"/>
              </a:spcBef>
              <a:defRPr sz="4080"/>
            </a:pPr>
            <a:r>
              <a:t>We can overload most of the built-in operators in C++. But we cannot create new operators.</a:t>
            </a:r>
          </a:p>
          <a:p>
            <a:pPr marL="518160" indent="-518160" defTabSz="2072588">
              <a:spcBef>
                <a:spcPts val="3800"/>
              </a:spcBef>
              <a:defRPr sz="4080"/>
            </a:pPr>
            <a:r>
              <a:t>We can overload these operators to do anything, but its a good programming practice for them to make sense.</a:t>
            </a:r>
          </a:p>
          <a:p>
            <a:pPr marL="518160" indent="-518160" defTabSz="2072588">
              <a:spcBef>
                <a:spcPts val="3800"/>
              </a:spcBef>
              <a:defRPr sz="4080"/>
            </a:pPr>
            <a:r>
              <a:t>That means, ++ operator can be overloaded to decrement value but it does not make good sense.</a:t>
            </a:r>
          </a:p>
        </p:txBody>
      </p:sp>
      <p:sp>
        <p:nvSpPr>
          <p:cNvPr id="205"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lide Title"/>
          <p:cNvSpPr txBox="1">
            <a:spLocks noGrp="1"/>
          </p:cNvSpPr>
          <p:nvPr>
            <p:ph type="title"/>
          </p:nvPr>
        </p:nvSpPr>
        <p:spPr>
          <a:prstGeom prst="rect">
            <a:avLst/>
          </a:prstGeom>
        </p:spPr>
        <p:txBody>
          <a:bodyPr/>
          <a:lstStyle/>
          <a:p>
            <a:endParaRPr/>
          </a:p>
        </p:txBody>
      </p:sp>
      <p:sp>
        <p:nvSpPr>
          <p:cNvPr id="609" name="One further point to keep in mind: Even though both derived1 and derived2 specify base as virtual, base is still present in objects of either type.…"/>
          <p:cNvSpPr txBox="1">
            <a:spLocks noGrp="1"/>
          </p:cNvSpPr>
          <p:nvPr>
            <p:ph type="body" idx="1"/>
          </p:nvPr>
        </p:nvSpPr>
        <p:spPr>
          <a:xfrm>
            <a:off x="1206500" y="2764872"/>
            <a:ext cx="21971000" cy="9739644"/>
          </a:xfrm>
          <a:prstGeom prst="rect">
            <a:avLst/>
          </a:prstGeom>
        </p:spPr>
        <p:txBody>
          <a:bodyPr/>
          <a:lstStyle/>
          <a:p>
            <a:pPr marL="585215" indent="-585215" defTabSz="2340805">
              <a:spcBef>
                <a:spcPts val="4300"/>
              </a:spcBef>
              <a:defRPr sz="4608"/>
            </a:pPr>
            <a:r>
              <a:t>One further point to keep in mind: Even though both derived1 and derived2 specify base as virtual, base is still present in objects of either type. </a:t>
            </a:r>
          </a:p>
          <a:p>
            <a:pPr marL="585215" indent="-585215" defTabSz="2340805">
              <a:spcBef>
                <a:spcPts val="4300"/>
              </a:spcBef>
              <a:defRPr sz="4608"/>
            </a:pPr>
            <a:r>
              <a:t>For example, the following sequence is perfectly valid:</a:t>
            </a:r>
          </a:p>
          <a:p>
            <a:pPr marL="0" lvl="2" indent="877823" defTabSz="2340805">
              <a:lnSpc>
                <a:spcPct val="100000"/>
              </a:lnSpc>
              <a:spcBef>
                <a:spcPts val="1200"/>
              </a:spcBef>
              <a:buSzTx/>
              <a:buNone/>
              <a:defRPr sz="4608"/>
            </a:pPr>
            <a:r>
              <a:t>// define a class of type derived1</a:t>
            </a:r>
          </a:p>
          <a:p>
            <a:pPr marL="0" lvl="2" indent="877823" defTabSz="2340805">
              <a:lnSpc>
                <a:spcPct val="100000"/>
              </a:lnSpc>
              <a:spcBef>
                <a:spcPts val="1200"/>
              </a:spcBef>
              <a:buSzTx/>
              <a:buNone/>
              <a:defRPr sz="4608"/>
            </a:pPr>
            <a:r>
              <a:t>derived1 myclass;</a:t>
            </a:r>
          </a:p>
          <a:p>
            <a:pPr marL="0" lvl="2" indent="877823" defTabSz="2340805">
              <a:lnSpc>
                <a:spcPct val="100000"/>
              </a:lnSpc>
              <a:spcBef>
                <a:spcPts val="1200"/>
              </a:spcBef>
              <a:buSzTx/>
              <a:buNone/>
              <a:defRPr sz="4608"/>
            </a:pPr>
            <a:r>
              <a:t>myclass.i = 88;</a:t>
            </a:r>
          </a:p>
          <a:p>
            <a:pPr marL="585215" indent="-585215" defTabSz="2340805">
              <a:spcBef>
                <a:spcPts val="4300"/>
              </a:spcBef>
              <a:defRPr sz="4608"/>
            </a:pPr>
            <a:r>
              <a:t>The only difference between a normal base class and a virtual one is what occurs when an object inherits the base more than once. </a:t>
            </a:r>
          </a:p>
          <a:p>
            <a:pPr marL="585215" indent="-585215" defTabSz="2340805">
              <a:spcBef>
                <a:spcPts val="4300"/>
              </a:spcBef>
              <a:defRPr sz="4608"/>
            </a:pPr>
            <a:r>
              <a:t>If virtual base classes are used, then only one base class is present in the object. </a:t>
            </a:r>
          </a:p>
          <a:p>
            <a:pPr marL="585215" indent="-585215" defTabSz="2340805">
              <a:spcBef>
                <a:spcPts val="4300"/>
              </a:spcBef>
              <a:defRPr sz="4608"/>
            </a:pPr>
            <a:r>
              <a:t>Otherwise, multiple copies will be found.</a:t>
            </a:r>
          </a:p>
        </p:txBody>
      </p:sp>
      <p:sp>
        <p:nvSpPr>
          <p:cNvPr id="61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80</a:t>
            </a:fld>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Abstract Classes"/>
          <p:cNvSpPr txBox="1">
            <a:spLocks noGrp="1"/>
          </p:cNvSpPr>
          <p:nvPr>
            <p:ph type="title"/>
          </p:nvPr>
        </p:nvSpPr>
        <p:spPr>
          <a:prstGeom prst="rect">
            <a:avLst/>
          </a:prstGeom>
        </p:spPr>
        <p:txBody>
          <a:bodyPr/>
          <a:lstStyle/>
          <a:p>
            <a:r>
              <a:t>Abstract Classes</a:t>
            </a:r>
          </a:p>
        </p:txBody>
      </p:sp>
      <p:sp>
        <p:nvSpPr>
          <p:cNvPr id="613" name="Slide Subtitle"/>
          <p:cNvSpPr txBox="1">
            <a:spLocks noGrp="1"/>
          </p:cNvSpPr>
          <p:nvPr>
            <p:ph type="body" idx="21"/>
          </p:nvPr>
        </p:nvSpPr>
        <p:spPr>
          <a:prstGeom prst="rect">
            <a:avLst/>
          </a:prstGeom>
        </p:spPr>
        <p:txBody>
          <a:bodyPr/>
          <a:lstStyle/>
          <a:p>
            <a:endParaRPr/>
          </a:p>
        </p:txBody>
      </p:sp>
      <p:sp>
        <p:nvSpPr>
          <p:cNvPr id="614" name="An abstract class is a class that is not used to create objects.…"/>
          <p:cNvSpPr txBox="1">
            <a:spLocks noGrp="1"/>
          </p:cNvSpPr>
          <p:nvPr>
            <p:ph type="body" idx="1"/>
          </p:nvPr>
        </p:nvSpPr>
        <p:spPr>
          <a:prstGeom prst="rect">
            <a:avLst/>
          </a:prstGeom>
        </p:spPr>
        <p:txBody>
          <a:bodyPr/>
          <a:lstStyle/>
          <a:p>
            <a:r>
              <a:t>An abstract class is a class that is not used to create objects.</a:t>
            </a:r>
          </a:p>
          <a:p>
            <a:r>
              <a:t>An abstract class is designed only to act as a base class ( to be inherited by other classes). </a:t>
            </a:r>
          </a:p>
          <a:p>
            <a:r>
              <a:t>It is a design concept in the program development and provides a base upon which other classes may be built.</a:t>
            </a:r>
          </a:p>
        </p:txBody>
      </p:sp>
      <p:sp>
        <p:nvSpPr>
          <p:cNvPr id="6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81</a:t>
            </a:fld>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Restrictions"/>
          <p:cNvSpPr txBox="1">
            <a:spLocks noGrp="1"/>
          </p:cNvSpPr>
          <p:nvPr>
            <p:ph type="title"/>
          </p:nvPr>
        </p:nvSpPr>
        <p:spPr>
          <a:prstGeom prst="rect">
            <a:avLst/>
          </a:prstGeom>
        </p:spPr>
        <p:txBody>
          <a:bodyPr/>
          <a:lstStyle/>
          <a:p>
            <a:r>
              <a:t>Restrictions</a:t>
            </a:r>
          </a:p>
        </p:txBody>
      </p:sp>
      <p:sp>
        <p:nvSpPr>
          <p:cNvPr id="618" name="Slide Subtitle"/>
          <p:cNvSpPr txBox="1">
            <a:spLocks noGrp="1"/>
          </p:cNvSpPr>
          <p:nvPr>
            <p:ph type="body" idx="21"/>
          </p:nvPr>
        </p:nvSpPr>
        <p:spPr>
          <a:prstGeom prst="rect">
            <a:avLst/>
          </a:prstGeom>
        </p:spPr>
        <p:txBody>
          <a:bodyPr/>
          <a:lstStyle/>
          <a:p>
            <a:endParaRPr/>
          </a:p>
        </p:txBody>
      </p:sp>
      <p:sp>
        <p:nvSpPr>
          <p:cNvPr id="619" name="Abstract classes can't be used for:…"/>
          <p:cNvSpPr txBox="1">
            <a:spLocks noGrp="1"/>
          </p:cNvSpPr>
          <p:nvPr>
            <p:ph type="body" idx="1"/>
          </p:nvPr>
        </p:nvSpPr>
        <p:spPr>
          <a:prstGeom prst="rect">
            <a:avLst/>
          </a:prstGeom>
        </p:spPr>
        <p:txBody>
          <a:bodyPr/>
          <a:lstStyle/>
          <a:p>
            <a:r>
              <a:t>Abstract classes can't be used for:</a:t>
            </a:r>
          </a:p>
          <a:p>
            <a:pPr lvl="1"/>
            <a:r>
              <a:t>Variables or member data</a:t>
            </a:r>
          </a:p>
          <a:p>
            <a:pPr lvl="1"/>
            <a:r>
              <a:t>Argument types</a:t>
            </a:r>
          </a:p>
          <a:p>
            <a:pPr lvl="1"/>
            <a:r>
              <a:t>Function return types</a:t>
            </a:r>
          </a:p>
          <a:p>
            <a:pPr lvl="1"/>
            <a:r>
              <a:t>Types of explicit conversions</a:t>
            </a:r>
          </a:p>
        </p:txBody>
      </p:sp>
      <p:sp>
        <p:nvSpPr>
          <p:cNvPr id="6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82</a:t>
            </a:fld>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haracteristics"/>
          <p:cNvSpPr txBox="1">
            <a:spLocks noGrp="1"/>
          </p:cNvSpPr>
          <p:nvPr>
            <p:ph type="title"/>
          </p:nvPr>
        </p:nvSpPr>
        <p:spPr>
          <a:prstGeom prst="rect">
            <a:avLst/>
          </a:prstGeom>
        </p:spPr>
        <p:txBody>
          <a:bodyPr/>
          <a:lstStyle/>
          <a:p>
            <a:r>
              <a:t>Characteristics</a:t>
            </a:r>
          </a:p>
        </p:txBody>
      </p:sp>
      <p:sp>
        <p:nvSpPr>
          <p:cNvPr id="623" name="Slide Subtitle"/>
          <p:cNvSpPr txBox="1">
            <a:spLocks noGrp="1"/>
          </p:cNvSpPr>
          <p:nvPr>
            <p:ph type="body" idx="21"/>
          </p:nvPr>
        </p:nvSpPr>
        <p:spPr>
          <a:prstGeom prst="rect">
            <a:avLst/>
          </a:prstGeom>
        </p:spPr>
        <p:txBody>
          <a:bodyPr/>
          <a:lstStyle/>
          <a:p>
            <a:endParaRPr/>
          </a:p>
        </p:txBody>
      </p:sp>
      <p:sp>
        <p:nvSpPr>
          <p:cNvPr id="624" name="The Abstract class type cannot be instantiated, but pointers and references to it can be generated.…"/>
          <p:cNvSpPr txBox="1">
            <a:spLocks noGrp="1"/>
          </p:cNvSpPr>
          <p:nvPr>
            <p:ph type="body" idx="1"/>
          </p:nvPr>
        </p:nvSpPr>
        <p:spPr>
          <a:prstGeom prst="rect">
            <a:avLst/>
          </a:prstGeom>
        </p:spPr>
        <p:txBody>
          <a:bodyPr/>
          <a:lstStyle/>
          <a:p>
            <a:r>
              <a:t>The Abstract class type cannot be instantiated, but pointers and references to it can be generated.</a:t>
            </a:r>
          </a:p>
          <a:p>
            <a:r>
              <a:t>In addition to normal functions and variables, an abstract class may have a pure virtual function.</a:t>
            </a:r>
          </a:p>
          <a:p>
            <a:r>
              <a:t>Abstract classes are mostly used for up casting, allowing derived classes to access their interface. All pure virtues must be implemented by classes that inherit from an Abstract Class.</a:t>
            </a:r>
          </a:p>
        </p:txBody>
      </p:sp>
      <p:sp>
        <p:nvSpPr>
          <p:cNvPr id="6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83</a:t>
            </a:fld>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ure Virtual Function"/>
          <p:cNvSpPr txBox="1">
            <a:spLocks noGrp="1"/>
          </p:cNvSpPr>
          <p:nvPr>
            <p:ph type="title"/>
          </p:nvPr>
        </p:nvSpPr>
        <p:spPr>
          <a:prstGeom prst="rect">
            <a:avLst/>
          </a:prstGeom>
        </p:spPr>
        <p:txBody>
          <a:bodyPr/>
          <a:lstStyle/>
          <a:p>
            <a:r>
              <a:t>Pure Virtual Function</a:t>
            </a:r>
          </a:p>
        </p:txBody>
      </p:sp>
      <p:sp>
        <p:nvSpPr>
          <p:cNvPr id="628" name="A pure virtual function is a virtual function that has no body and is assigned as 0.…"/>
          <p:cNvSpPr txBox="1">
            <a:spLocks noGrp="1"/>
          </p:cNvSpPr>
          <p:nvPr>
            <p:ph type="body" idx="1"/>
          </p:nvPr>
        </p:nvSpPr>
        <p:spPr>
          <a:xfrm>
            <a:off x="1206500" y="2749266"/>
            <a:ext cx="21971000" cy="9755250"/>
          </a:xfrm>
          <a:prstGeom prst="rect">
            <a:avLst/>
          </a:prstGeom>
        </p:spPr>
        <p:txBody>
          <a:bodyPr/>
          <a:lstStyle/>
          <a:p>
            <a:pPr marL="591312" indent="-591312" defTabSz="2365188">
              <a:spcBef>
                <a:spcPts val="4300"/>
              </a:spcBef>
              <a:defRPr sz="4656"/>
            </a:pPr>
            <a:r>
              <a:t>A pure virtual function is a virtual function that has no body and is assigned as 0.</a:t>
            </a:r>
          </a:p>
          <a:p>
            <a:pPr marL="0" lvl="1" indent="443484" defTabSz="2365188">
              <a:spcBef>
                <a:spcPts val="4300"/>
              </a:spcBef>
              <a:buSzTx/>
              <a:buNone/>
              <a:defRPr sz="4656"/>
            </a:pPr>
            <a:r>
              <a:t>virtual void func() = 0; </a:t>
            </a:r>
          </a:p>
          <a:p>
            <a:pPr marL="591312" indent="-591312" defTabSz="2365188">
              <a:spcBef>
                <a:spcPts val="4300"/>
              </a:spcBef>
              <a:defRPr sz="4656"/>
            </a:pPr>
            <a:r>
              <a:t>This type of function is implemented when we need a function, but we do not currently know what its function is. </a:t>
            </a:r>
          </a:p>
          <a:p>
            <a:pPr marL="591312" indent="-591312" defTabSz="2365188">
              <a:spcBef>
                <a:spcPts val="4300"/>
              </a:spcBef>
              <a:defRPr sz="4656"/>
            </a:pPr>
            <a:r>
              <a:t>Therefore, this function needs to be implemented or defined in the derived class. </a:t>
            </a:r>
          </a:p>
          <a:p>
            <a:pPr marL="591312" indent="-591312" defTabSz="2365188">
              <a:spcBef>
                <a:spcPts val="4300"/>
              </a:spcBef>
              <a:defRPr sz="4656"/>
            </a:pPr>
            <a:r>
              <a:t>If not, then the derived class also becomes an abstract class.</a:t>
            </a:r>
          </a:p>
          <a:p>
            <a:pPr marL="591312" indent="-591312" defTabSz="2365188">
              <a:spcBef>
                <a:spcPts val="4300"/>
              </a:spcBef>
              <a:defRPr sz="4656"/>
            </a:pPr>
            <a:r>
              <a:t>Pure virtual functions are used :</a:t>
            </a:r>
          </a:p>
          <a:p>
            <a:pPr marL="1182624" lvl="1" indent="-591312" defTabSz="2365188">
              <a:spcBef>
                <a:spcPts val="4300"/>
              </a:spcBef>
              <a:defRPr sz="4656"/>
            </a:pPr>
            <a:r>
              <a:t>if a function doesn't have any use in the base class</a:t>
            </a:r>
          </a:p>
          <a:p>
            <a:pPr marL="1182624" lvl="1" indent="-591312" defTabSz="2365188">
              <a:spcBef>
                <a:spcPts val="4300"/>
              </a:spcBef>
              <a:defRPr sz="4656"/>
            </a:pPr>
            <a:r>
              <a:t>but the function must be implemented by all its derived classes</a:t>
            </a:r>
          </a:p>
        </p:txBody>
      </p:sp>
      <p:sp>
        <p:nvSpPr>
          <p:cNvPr id="62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84</a:t>
            </a:fld>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85</a:t>
            </a:fld>
            <a:endParaRPr/>
          </a:p>
        </p:txBody>
      </p:sp>
      <p:sp>
        <p:nvSpPr>
          <p:cNvPr id="632" name="class shapes…"/>
          <p:cNvSpPr txBox="1"/>
          <p:nvPr/>
        </p:nvSpPr>
        <p:spPr>
          <a:xfrm>
            <a:off x="676731" y="254000"/>
            <a:ext cx="9100488" cy="132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7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shapes</a:t>
            </a:r>
            <a:endParaRPr>
              <a:solidFill>
                <a:srgbClr val="000000">
                  <a:alpha val="85000"/>
                </a:srgbClr>
              </a:solidFill>
            </a:endParaRP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700" b="1">
                <a:solidFill>
                  <a:srgbClr val="AD3DA4"/>
                </a:solidFill>
                <a:latin typeface="Menlo Regular"/>
                <a:ea typeface="Menlo Regular"/>
                <a:cs typeface="Menlo Regular"/>
                <a:sym typeface="Menlo Regular"/>
              </a:defRPr>
            </a:pPr>
            <a:r>
              <a:t>protected</a:t>
            </a:r>
            <a:r>
              <a:rPr b="0">
                <a:solidFill>
                  <a:srgbClr val="000000">
                    <a:alpha val="85000"/>
                  </a:srgbClr>
                </a:solidFill>
              </a:rP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r>
              <a:rPr b="1">
                <a:solidFill>
                  <a:srgbClr val="AD3DA4"/>
                </a:solidFill>
              </a:rPr>
              <a:t>int</a:t>
            </a:r>
            <a:r>
              <a:t> width, height;</a:t>
            </a:r>
          </a:p>
          <a:p>
            <a:pPr algn="l" defTabSz="439419">
              <a:tabLst>
                <a:tab pos="431800" algn="l"/>
              </a:tabLst>
              <a:defRPr sz="37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7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int</a:t>
            </a:r>
            <a:r>
              <a:rPr b="0">
                <a:solidFill>
                  <a:srgbClr val="000000">
                    <a:alpha val="85000"/>
                  </a:srgbClr>
                </a:solidFill>
              </a:rPr>
              <a:t> </a:t>
            </a:r>
            <a:r>
              <a:rPr b="0">
                <a:solidFill>
                  <a:srgbClr val="057CB0"/>
                </a:solidFill>
              </a:rPr>
              <a:t>area</a:t>
            </a:r>
            <a:r>
              <a:rPr b="0">
                <a:solidFill>
                  <a:srgbClr val="000000">
                    <a:alpha val="85000"/>
                  </a:srgbClr>
                </a:solidFill>
              </a:rPr>
              <a:t>() = </a:t>
            </a:r>
            <a:r>
              <a:rPr b="0">
                <a:solidFill>
                  <a:srgbClr val="272AD8"/>
                </a:solidFill>
              </a:rPr>
              <a:t>0</a:t>
            </a:r>
            <a:r>
              <a:rPr b="0">
                <a:solidFill>
                  <a:srgbClr val="000000">
                    <a:alpha val="85000"/>
                  </a:srgbClr>
                </a:solidFill>
              </a:rPr>
              <a:t>;</a:t>
            </a:r>
          </a:p>
          <a:p>
            <a:pPr algn="l" defTabSz="439419">
              <a:tabLst>
                <a:tab pos="431800" algn="l"/>
              </a:tabLst>
              <a:defRPr sz="37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setval_height</a:t>
            </a:r>
            <a:r>
              <a:rPr>
                <a:solidFill>
                  <a:srgbClr val="000000">
                    <a:alpha val="85000"/>
                  </a:srgbClr>
                </a:solidFill>
              </a:rPr>
              <a:t>(</a:t>
            </a:r>
            <a:r>
              <a:rPr b="1">
                <a:solidFill>
                  <a:srgbClr val="AD3DA4"/>
                </a:solidFill>
              </a:rPr>
              <a:t>int</a:t>
            </a:r>
            <a:r>
              <a:rPr>
                <a:solidFill>
                  <a:srgbClr val="000000">
                    <a:alpha val="85000"/>
                  </a:srgbClr>
                </a:solidFill>
              </a:rPr>
              <a:t> h)</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r>
              <a:rPr>
                <a:solidFill>
                  <a:srgbClr val="3E8087"/>
                </a:solidFill>
              </a:rPr>
              <a:t>height</a:t>
            </a:r>
            <a:r>
              <a:t> = h;</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setval_width</a:t>
            </a:r>
            <a:r>
              <a:rPr>
                <a:solidFill>
                  <a:srgbClr val="000000">
                    <a:alpha val="85000"/>
                  </a:srgbClr>
                </a:solidFill>
              </a:rPr>
              <a:t>(</a:t>
            </a:r>
            <a:r>
              <a:rPr b="1">
                <a:solidFill>
                  <a:srgbClr val="AD3DA4"/>
                </a:solidFill>
              </a:rPr>
              <a:t>int</a:t>
            </a:r>
            <a:r>
              <a:rPr>
                <a:solidFill>
                  <a:srgbClr val="000000">
                    <a:alpha val="85000"/>
                  </a:srgbClr>
                </a:solidFill>
              </a:rPr>
              <a:t> w)</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r>
              <a:rPr>
                <a:solidFill>
                  <a:srgbClr val="3E8087"/>
                </a:solidFill>
              </a:rPr>
              <a:t>width</a:t>
            </a:r>
            <a:r>
              <a:t> = w;</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7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rectangle</a:t>
            </a:r>
            <a:r>
              <a:rPr>
                <a:solidFill>
                  <a:srgbClr val="000000">
                    <a:alpha val="85000"/>
                  </a:srgbClr>
                </a:solidFill>
              </a:rPr>
              <a:t>:</a:t>
            </a:r>
            <a:r>
              <a:rPr b="1">
                <a:solidFill>
                  <a:srgbClr val="AD3DA4"/>
                </a:solidFill>
              </a:rPr>
              <a:t>public</a:t>
            </a:r>
            <a:r>
              <a:rPr>
                <a:solidFill>
                  <a:srgbClr val="000000">
                    <a:alpha val="85000"/>
                  </a:srgbClr>
                </a:solidFill>
              </a:rPr>
              <a:t> </a:t>
            </a:r>
            <a:r>
              <a:rPr>
                <a:solidFill>
                  <a:srgbClr val="23575C"/>
                </a:solidFill>
              </a:rPr>
              <a:t>shapes</a:t>
            </a:r>
            <a:endParaRPr>
              <a:solidFill>
                <a:srgbClr val="000000">
                  <a:alpha val="85000"/>
                </a:srgbClr>
              </a:solidFill>
            </a:endParaRP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7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r>
              <a:rPr b="1">
                <a:solidFill>
                  <a:srgbClr val="AD3DA4"/>
                </a:solidFill>
              </a:rPr>
              <a:t>int</a:t>
            </a:r>
            <a:r>
              <a:t> </a:t>
            </a:r>
            <a:r>
              <a:rPr>
                <a:solidFill>
                  <a:srgbClr val="057CB0"/>
                </a:solidFill>
              </a:rPr>
              <a:t>area</a:t>
            </a:r>
            <a: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r>
              <a:rPr b="1">
                <a:solidFill>
                  <a:srgbClr val="AD3DA4"/>
                </a:solidFill>
              </a:rPr>
              <a:t>return</a:t>
            </a:r>
            <a:r>
              <a:t> </a:t>
            </a:r>
            <a:r>
              <a:rPr>
                <a:solidFill>
                  <a:srgbClr val="3E8087"/>
                </a:solidFill>
              </a:rPr>
              <a:t>width</a:t>
            </a:r>
            <a:r>
              <a:t> * </a:t>
            </a:r>
            <a:r>
              <a:rPr>
                <a:solidFill>
                  <a:srgbClr val="3E8087"/>
                </a:solidFill>
              </a:rPr>
              <a:t>height</a:t>
            </a:r>
            <a: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p:txBody>
      </p:sp>
      <p:sp>
        <p:nvSpPr>
          <p:cNvPr id="633" name="class triangle:public shapes…"/>
          <p:cNvSpPr txBox="1"/>
          <p:nvPr/>
        </p:nvSpPr>
        <p:spPr>
          <a:xfrm>
            <a:off x="10403141" y="527049"/>
            <a:ext cx="13693677" cy="12661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7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triangle</a:t>
            </a:r>
            <a:r>
              <a:rPr>
                <a:solidFill>
                  <a:srgbClr val="000000">
                    <a:alpha val="85000"/>
                  </a:srgbClr>
                </a:solidFill>
              </a:rPr>
              <a:t>:</a:t>
            </a:r>
            <a:r>
              <a:rPr b="1">
                <a:solidFill>
                  <a:srgbClr val="AD3DA4"/>
                </a:solidFill>
              </a:rPr>
              <a:t>public</a:t>
            </a:r>
            <a:r>
              <a:rPr>
                <a:solidFill>
                  <a:srgbClr val="000000">
                    <a:alpha val="85000"/>
                  </a:srgbClr>
                </a:solidFill>
              </a:rPr>
              <a:t> </a:t>
            </a:r>
            <a:r>
              <a:rPr>
                <a:solidFill>
                  <a:srgbClr val="23575C"/>
                </a:solidFill>
              </a:rPr>
              <a:t>shapes</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7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r>
              <a:rPr b="1">
                <a:solidFill>
                  <a:srgbClr val="AD3DA4"/>
                </a:solidFill>
              </a:rPr>
              <a:t>int</a:t>
            </a:r>
            <a:r>
              <a:t> </a:t>
            </a:r>
            <a:r>
              <a:rPr>
                <a:solidFill>
                  <a:srgbClr val="057CB0"/>
                </a:solidFill>
              </a:rPr>
              <a:t>area</a:t>
            </a:r>
            <a: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r>
              <a:rPr b="1">
                <a:solidFill>
                  <a:srgbClr val="AD3DA4"/>
                </a:solidFill>
              </a:rPr>
              <a:t>return</a:t>
            </a:r>
            <a:r>
              <a:t> (</a:t>
            </a:r>
            <a:r>
              <a:rPr>
                <a:solidFill>
                  <a:srgbClr val="3E8087"/>
                </a:solidFill>
              </a:rPr>
              <a:t>width</a:t>
            </a:r>
            <a:r>
              <a:t> * </a:t>
            </a:r>
            <a:r>
              <a:rPr>
                <a:solidFill>
                  <a:srgbClr val="3E8087"/>
                </a:solidFill>
              </a:rPr>
              <a:t>height</a:t>
            </a:r>
            <a:r>
              <a:t>)/</a:t>
            </a:r>
            <a:r>
              <a:rPr>
                <a:solidFill>
                  <a:srgbClr val="272AD8"/>
                </a:solidFill>
              </a:rPr>
              <a:t>2</a:t>
            </a:r>
            <a: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7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700">
                <a:solidFill>
                  <a:srgbClr val="23575C"/>
                </a:solidFill>
                <a:latin typeface="Menlo Regular"/>
                <a:ea typeface="Menlo Regular"/>
                <a:cs typeface="Menlo Regular"/>
                <a:sym typeface="Menlo Regular"/>
              </a:defRPr>
            </a:pPr>
            <a:r>
              <a:rPr>
                <a:solidFill>
                  <a:srgbClr val="000000">
                    <a:alpha val="85000"/>
                  </a:srgbClr>
                </a:solidFill>
              </a:rPr>
              <a:t>    </a:t>
            </a:r>
            <a:r>
              <a:t>rectangle</a:t>
            </a:r>
            <a:r>
              <a:rPr>
                <a:solidFill>
                  <a:srgbClr val="000000">
                    <a:alpha val="85000"/>
                  </a:srgbClr>
                </a:solidFill>
              </a:rPr>
              <a:t> r;</a:t>
            </a:r>
          </a:p>
          <a:p>
            <a:pPr algn="l" defTabSz="439419">
              <a:tabLst>
                <a:tab pos="431800" algn="l"/>
              </a:tabLst>
              <a:defRPr sz="3700">
                <a:solidFill>
                  <a:srgbClr val="23575C"/>
                </a:solidFill>
                <a:latin typeface="Menlo Regular"/>
                <a:ea typeface="Menlo Regular"/>
                <a:cs typeface="Menlo Regular"/>
                <a:sym typeface="Menlo Regular"/>
              </a:defRPr>
            </a:pPr>
            <a:r>
              <a:rPr>
                <a:solidFill>
                  <a:srgbClr val="000000">
                    <a:alpha val="85000"/>
                  </a:srgbClr>
                </a:solidFill>
              </a:rPr>
              <a:t>    </a:t>
            </a:r>
            <a:r>
              <a:t>triangle</a:t>
            </a:r>
            <a:r>
              <a:rPr>
                <a:solidFill>
                  <a:srgbClr val="000000">
                    <a:alpha val="85000"/>
                  </a:srgbClr>
                </a:solidFill>
              </a:rPr>
              <a:t> 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3E8087"/>
                </a:solidFill>
                <a:latin typeface="Menlo Regular"/>
                <a:ea typeface="Menlo Regular"/>
                <a:cs typeface="Menlo Regular"/>
                <a:sym typeface="Menlo Regular"/>
              </a:defRPr>
            </a:pPr>
            <a:r>
              <a:rPr>
                <a:solidFill>
                  <a:srgbClr val="000000">
                    <a:alpha val="85000"/>
                  </a:srgbClr>
                </a:solidFill>
              </a:rPr>
              <a:t>    r.</a:t>
            </a:r>
            <a:r>
              <a:t>setval_width</a:t>
            </a:r>
            <a:r>
              <a:rPr>
                <a:solidFill>
                  <a:srgbClr val="000000">
                    <a:alpha val="85000"/>
                  </a:srgbClr>
                </a:solidFill>
              </a:rPr>
              <a:t>(</a:t>
            </a:r>
            <a:r>
              <a:rPr>
                <a:solidFill>
                  <a:srgbClr val="272AD8"/>
                </a:solidFill>
              </a:rPr>
              <a:t>5</a:t>
            </a:r>
            <a:r>
              <a:rPr>
                <a:solidFill>
                  <a:srgbClr val="000000">
                    <a:alpha val="85000"/>
                  </a:srgbClr>
                </a:solidFill>
              </a:rPr>
              <a:t>);</a:t>
            </a:r>
          </a:p>
          <a:p>
            <a:pPr algn="l" defTabSz="439419">
              <a:tabLst>
                <a:tab pos="431800" algn="l"/>
              </a:tabLst>
              <a:defRPr sz="3700">
                <a:solidFill>
                  <a:srgbClr val="3E8087"/>
                </a:solidFill>
                <a:latin typeface="Menlo Regular"/>
                <a:ea typeface="Menlo Regular"/>
                <a:cs typeface="Menlo Regular"/>
                <a:sym typeface="Menlo Regular"/>
              </a:defRPr>
            </a:pPr>
            <a:r>
              <a:rPr>
                <a:solidFill>
                  <a:srgbClr val="000000">
                    <a:alpha val="85000"/>
                  </a:srgbClr>
                </a:solidFill>
              </a:rPr>
              <a:t>    r.</a:t>
            </a:r>
            <a:r>
              <a:t>setval_height</a:t>
            </a:r>
            <a:r>
              <a:rPr>
                <a:solidFill>
                  <a:srgbClr val="000000">
                    <a:alpha val="85000"/>
                  </a:srgbClr>
                </a:solidFill>
              </a:rPr>
              <a:t>(</a:t>
            </a:r>
            <a:r>
              <a:rPr>
                <a:solidFill>
                  <a:srgbClr val="272AD8"/>
                </a:solidFill>
              </a:rPr>
              <a:t>10</a:t>
            </a:r>
            <a:r>
              <a:rPr>
                <a:solidFill>
                  <a:srgbClr val="000000">
                    <a:alpha val="85000"/>
                  </a:srgbClr>
                </a:solidFill>
              </a:rP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3E8087"/>
                </a:solidFill>
                <a:latin typeface="Menlo Regular"/>
                <a:ea typeface="Menlo Regular"/>
                <a:cs typeface="Menlo Regular"/>
                <a:sym typeface="Menlo Regular"/>
              </a:defRPr>
            </a:pPr>
            <a:r>
              <a:rPr>
                <a:solidFill>
                  <a:srgbClr val="000000">
                    <a:alpha val="85000"/>
                  </a:srgbClr>
                </a:solidFill>
              </a:rPr>
              <a:t>    t.</a:t>
            </a:r>
            <a:r>
              <a:t>setval_width</a:t>
            </a:r>
            <a:r>
              <a:rPr>
                <a:solidFill>
                  <a:srgbClr val="000000">
                    <a:alpha val="85000"/>
                  </a:srgbClr>
                </a:solidFill>
              </a:rPr>
              <a:t>(</a:t>
            </a:r>
            <a:r>
              <a:rPr>
                <a:solidFill>
                  <a:srgbClr val="272AD8"/>
                </a:solidFill>
              </a:rPr>
              <a:t>15</a:t>
            </a:r>
            <a:r>
              <a:rPr>
                <a:solidFill>
                  <a:srgbClr val="000000">
                    <a:alpha val="85000"/>
                  </a:srgbClr>
                </a:solidFill>
              </a:rPr>
              <a:t>);</a:t>
            </a:r>
          </a:p>
          <a:p>
            <a:pPr algn="l" defTabSz="439419">
              <a:tabLst>
                <a:tab pos="431800" algn="l"/>
              </a:tabLst>
              <a:defRPr sz="3700">
                <a:solidFill>
                  <a:srgbClr val="3E8087"/>
                </a:solidFill>
                <a:latin typeface="Menlo Regular"/>
                <a:ea typeface="Menlo Regular"/>
                <a:cs typeface="Menlo Regular"/>
                <a:sym typeface="Menlo Regular"/>
              </a:defRPr>
            </a:pPr>
            <a:r>
              <a:rPr>
                <a:solidFill>
                  <a:srgbClr val="000000">
                    <a:alpha val="85000"/>
                  </a:srgbClr>
                </a:solidFill>
              </a:rPr>
              <a:t>    t.</a:t>
            </a:r>
            <a:r>
              <a:t>setval_height</a:t>
            </a:r>
            <a:r>
              <a:rPr>
                <a:solidFill>
                  <a:srgbClr val="000000">
                    <a:alpha val="85000"/>
                  </a:srgbClr>
                </a:solidFill>
              </a:rPr>
              <a:t>(</a:t>
            </a:r>
            <a:r>
              <a:rPr>
                <a:solidFill>
                  <a:srgbClr val="272AD8"/>
                </a:solidFill>
              </a:rPr>
              <a:t>20</a:t>
            </a:r>
            <a:r>
              <a:rPr>
                <a:solidFill>
                  <a:srgbClr val="000000">
                    <a:alpha val="85000"/>
                  </a:srgbClr>
                </a:solidFill>
              </a:rP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7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"Area of Rectangle: "</a:t>
            </a:r>
            <a:r>
              <a:rPr>
                <a:solidFill>
                  <a:srgbClr val="000000">
                    <a:alpha val="85000"/>
                  </a:srgbClr>
                </a:solidFill>
              </a:rPr>
              <a:t>&lt;&lt;r.</a:t>
            </a:r>
            <a:r>
              <a:rPr>
                <a:solidFill>
                  <a:srgbClr val="3E8087"/>
                </a:solidFill>
              </a:rPr>
              <a:t>area</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7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"Area of Triangle: "</a:t>
            </a:r>
            <a:r>
              <a:rPr>
                <a:solidFill>
                  <a:srgbClr val="000000">
                    <a:alpha val="85000"/>
                  </a:srgbClr>
                </a:solidFill>
              </a:rPr>
              <a:t>&lt;&lt;t.</a:t>
            </a:r>
            <a:r>
              <a:rPr>
                <a:solidFill>
                  <a:srgbClr val="3E8087"/>
                </a:solidFill>
              </a:rPr>
              <a:t>area</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700">
                <a:solidFill>
                  <a:srgbClr val="000000">
                    <a:alpha val="85000"/>
                  </a:srgbClr>
                </a:solidFill>
                <a:latin typeface="Menlo Regular"/>
                <a:ea typeface="Menlo Regular"/>
                <a:cs typeface="Menlo Regular"/>
                <a:sym typeface="Menlo Regular"/>
              </a:defRPr>
            </a:pPr>
            <a:r>
              <a:t>}</a:t>
            </a:r>
          </a:p>
        </p:txBody>
      </p:sp>
      <p:sp>
        <p:nvSpPr>
          <p:cNvPr id="634" name="Line"/>
          <p:cNvSpPr/>
          <p:nvPr/>
        </p:nvSpPr>
        <p:spPr>
          <a:xfrm flipH="1" flipV="1">
            <a:off x="10061858"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86</a:t>
            </a:fld>
            <a:endParaRPr/>
          </a:p>
        </p:txBody>
      </p:sp>
      <p:sp>
        <p:nvSpPr>
          <p:cNvPr id="637" name="class Derived : public Base…"/>
          <p:cNvSpPr txBox="1"/>
          <p:nvPr/>
        </p:nvSpPr>
        <p:spPr>
          <a:xfrm>
            <a:off x="12184107" y="511336"/>
            <a:ext cx="12592646" cy="131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Derived</a:t>
            </a:r>
            <a:r>
              <a:rPr>
                <a:solidFill>
                  <a:srgbClr val="000000">
                    <a:alpha val="85000"/>
                  </a:srgbClr>
                </a:solidFill>
              </a:rPr>
              <a:t> : </a:t>
            </a:r>
            <a:r>
              <a:rPr b="1">
                <a:solidFill>
                  <a:srgbClr val="AD3DA4"/>
                </a:solidFill>
              </a:rPr>
              <a:t>public</a:t>
            </a:r>
            <a:r>
              <a:rPr>
                <a:solidFill>
                  <a:srgbClr val="000000">
                    <a:alpha val="85000"/>
                  </a:srgbClr>
                </a:solidFill>
              </a:rPr>
              <a:t> </a:t>
            </a:r>
            <a:r>
              <a:rPr>
                <a:solidFill>
                  <a:srgbClr val="23575C"/>
                </a:solidFill>
              </a:rPr>
              <a:t>Base</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int</a:t>
            </a:r>
            <a:r>
              <a:t> b;</a:t>
            </a:r>
          </a:p>
          <a:p>
            <a:pPr algn="l" defTabSz="439419">
              <a:tabLst>
                <a:tab pos="431800" algn="l"/>
              </a:tabLst>
              <a:defRPr sz="32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200">
                <a:solidFill>
                  <a:srgbClr val="707F8C"/>
                </a:solidFill>
                <a:latin typeface="Menlo Regular"/>
                <a:ea typeface="Menlo Regular"/>
                <a:cs typeface="Menlo Regular"/>
                <a:sym typeface="Menlo Regular"/>
              </a:defRPr>
            </a:pPr>
            <a:r>
              <a:t>// Constructor of derived class</a:t>
            </a:r>
            <a:endParaRPr>
              <a:solidFill>
                <a:srgbClr val="000000">
                  <a:alpha val="85000"/>
                </a:srgbClr>
              </a:solidFill>
            </a:endParaRPr>
          </a:p>
          <a:p>
            <a:pPr algn="l" defTabSz="439419">
              <a:tabLst>
                <a:tab pos="431800" algn="l"/>
              </a:tabLst>
              <a:defRPr sz="3200">
                <a:solidFill>
                  <a:srgbClr val="057CB0"/>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a:t>
            </a:r>
            <a:r>
              <a:rPr b="1">
                <a:solidFill>
                  <a:srgbClr val="AD3DA4"/>
                </a:solidFill>
              </a:rPr>
              <a:t>int</a:t>
            </a:r>
            <a:r>
              <a:rPr>
                <a:solidFill>
                  <a:srgbClr val="000000">
                    <a:alpha val="85000"/>
                  </a:srgbClr>
                </a:solidFill>
              </a:rPr>
              <a:t> x, </a:t>
            </a:r>
            <a:r>
              <a:rPr b="1">
                <a:solidFill>
                  <a:srgbClr val="AD3DA4"/>
                </a:solidFill>
              </a:rPr>
              <a:t>int</a:t>
            </a:r>
            <a:r>
              <a:rPr>
                <a:solidFill>
                  <a:srgbClr val="000000">
                    <a:alpha val="85000"/>
                  </a:srgbClr>
                </a:solidFill>
              </a:rPr>
              <a:t> y) : </a:t>
            </a:r>
            <a:r>
              <a:rPr>
                <a:solidFill>
                  <a:srgbClr val="23575C"/>
                </a:solidFill>
              </a:rPr>
              <a:t>Base</a:t>
            </a:r>
            <a:r>
              <a:rPr>
                <a:solidFill>
                  <a:srgbClr val="000000">
                    <a:alpha val="85000"/>
                  </a:srgbClr>
                </a:solidFill>
              </a:rPr>
              <a:t>(y)</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3E8087"/>
                </a:solidFill>
              </a:rPr>
              <a:t>b</a:t>
            </a:r>
            <a:r>
              <a:t> = x;</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707F8C"/>
                </a:solidFill>
                <a:latin typeface="Menlo Regular"/>
                <a:ea typeface="Menlo Regular"/>
                <a:cs typeface="Menlo Regular"/>
                <a:sym typeface="Menlo Regular"/>
              </a:defRPr>
            </a:pPr>
            <a:r>
              <a:t>// Destructor of derived class</a:t>
            </a:r>
            <a:endParaRPr>
              <a:solidFill>
                <a:srgbClr val="000000">
                  <a:alpha val="85000"/>
                </a:srgbClr>
              </a:solidFill>
            </a:endParaRPr>
          </a:p>
          <a:p>
            <a:pPr algn="l" defTabSz="439419">
              <a:tabLst>
                <a:tab pos="431800" algn="l"/>
              </a:tabLst>
              <a:defRPr sz="3200">
                <a:solidFill>
                  <a:srgbClr val="057CB0"/>
                </a:solidFill>
                <a:latin typeface="Menlo Regular"/>
                <a:ea typeface="Menlo Regular"/>
                <a:cs typeface="Menlo Regular"/>
                <a:sym typeface="Menlo Regular"/>
              </a:defRPr>
            </a:pPr>
            <a:r>
              <a:rPr>
                <a:solidFill>
                  <a:srgbClr val="000000">
                    <a:alpha val="85000"/>
                  </a:srgbClr>
                </a:solidFill>
              </a:rPr>
              <a:t>    ~</a:t>
            </a:r>
            <a:r>
              <a:t>Derived</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"Derived class destructor"</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707F8C"/>
                </a:solidFill>
                <a:latin typeface="Menlo Regular"/>
                <a:ea typeface="Menlo Regular"/>
                <a:cs typeface="Menlo Regular"/>
                <a:sym typeface="Menlo Regular"/>
              </a:defRPr>
            </a:pPr>
            <a:r>
              <a:t>//Definition for pure virtual function</a:t>
            </a:r>
            <a:endParaRPr>
              <a:solidFill>
                <a:srgbClr val="000000">
                  <a:alpha val="85000"/>
                </a:srgbClr>
              </a:solidFill>
            </a:endParaRPr>
          </a:p>
          <a:p>
            <a:pPr algn="l" defTabSz="439419">
              <a:tabLst>
                <a:tab pos="431800" algn="l"/>
              </a:tabLst>
              <a:defRPr sz="3200">
                <a:solidFill>
                  <a:srgbClr val="057CB0"/>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void</a:t>
            </a:r>
            <a:r>
              <a:rPr>
                <a:solidFill>
                  <a:srgbClr val="000000">
                    <a:alpha val="85000"/>
                  </a:srgbClr>
                </a:solidFill>
              </a:rPr>
              <a:t> </a:t>
            </a:r>
            <a:r>
              <a:t>func1</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"The value of a is "</a:t>
            </a:r>
            <a:r>
              <a:rPr>
                <a:solidFill>
                  <a:srgbClr val="000000">
                    <a:alpha val="85000"/>
                  </a:srgbClr>
                </a:solidFill>
              </a:rPr>
              <a:t> &lt;&lt; </a:t>
            </a:r>
            <a:r>
              <a:rPr>
                <a:solidFill>
                  <a:srgbClr val="3E8087"/>
                </a:solidFill>
              </a:rPr>
              <a:t>a</a:t>
            </a:r>
            <a:r>
              <a:rPr>
                <a:solidFill>
                  <a:srgbClr val="000000">
                    <a:alpha val="85000"/>
                  </a:srgbClr>
                </a:solidFill>
              </a:rPr>
              <a:t> </a:t>
            </a:r>
          </a:p>
          <a:p>
            <a:pPr lvl="4"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&lt;&lt; </a:t>
            </a:r>
            <a:r>
              <a:t>" and b is "</a:t>
            </a:r>
            <a:r>
              <a:rPr>
                <a:solidFill>
                  <a:srgbClr val="000000">
                    <a:alpha val="85000"/>
                  </a:srgbClr>
                </a:solidFill>
              </a:rPr>
              <a:t> &lt;&lt; </a:t>
            </a:r>
            <a:r>
              <a:rPr>
                <a:solidFill>
                  <a:srgbClr val="3E8087"/>
                </a:solidFill>
              </a:rPr>
              <a:t>b</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23575C"/>
                </a:solidFill>
                <a:latin typeface="Menlo Regular"/>
                <a:ea typeface="Menlo Regular"/>
                <a:cs typeface="Menlo Regular"/>
                <a:sym typeface="Menlo Regular"/>
              </a:defRPr>
            </a:pPr>
            <a:r>
              <a:rPr>
                <a:solidFill>
                  <a:srgbClr val="000000">
                    <a:alpha val="85000"/>
                  </a:srgbClr>
                </a:solidFill>
              </a:rPr>
              <a:t>    </a:t>
            </a:r>
            <a:r>
              <a:t>Base</a:t>
            </a:r>
            <a:r>
              <a:rPr>
                <a:solidFill>
                  <a:srgbClr val="000000">
                    <a:alpha val="85000"/>
                  </a:srgbClr>
                </a:solidFill>
              </a:rPr>
              <a:t> *b = </a:t>
            </a:r>
            <a:r>
              <a:rPr b="1">
                <a:solidFill>
                  <a:srgbClr val="AD3DA4"/>
                </a:solidFill>
              </a:rPr>
              <a:t>new</a:t>
            </a:r>
            <a:r>
              <a:rPr>
                <a:solidFill>
                  <a:srgbClr val="000000">
                    <a:alpha val="85000"/>
                  </a:srgbClr>
                </a:solidFill>
              </a:rPr>
              <a:t> </a:t>
            </a:r>
            <a:r>
              <a:t>Derived</a:t>
            </a:r>
            <a:r>
              <a:rPr>
                <a:solidFill>
                  <a:srgbClr val="000000">
                    <a:alpha val="85000"/>
                  </a:srgbClr>
                </a:solidFill>
              </a:rPr>
              <a:t>(</a:t>
            </a:r>
            <a:r>
              <a:rPr>
                <a:solidFill>
                  <a:srgbClr val="272AD8"/>
                </a:solidFill>
              </a:rPr>
              <a:t>5</a:t>
            </a:r>
            <a:r>
              <a:rPr>
                <a:solidFill>
                  <a:srgbClr val="000000">
                    <a:alpha val="85000"/>
                  </a:srgbClr>
                </a:solidFill>
              </a:rPr>
              <a:t>,</a:t>
            </a:r>
            <a:r>
              <a:rPr>
                <a:solidFill>
                  <a:srgbClr val="272AD8"/>
                </a:solidFill>
              </a:rPr>
              <a:t>10</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b-&gt;</a:t>
            </a:r>
            <a:r>
              <a:rPr>
                <a:solidFill>
                  <a:srgbClr val="3E8087"/>
                </a:solidFill>
              </a:rPr>
              <a:t>func1</a:t>
            </a:r>
            <a:r>
              <a:t>();</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delete</a:t>
            </a:r>
            <a:r>
              <a:rPr b="0">
                <a:solidFill>
                  <a:srgbClr val="000000">
                    <a:alpha val="85000"/>
                  </a:srgbClr>
                </a:solidFill>
              </a:rPr>
              <a:t> b;</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p:txBody>
      </p:sp>
      <p:sp>
        <p:nvSpPr>
          <p:cNvPr id="638" name="#include &lt;iostream&gt;…"/>
          <p:cNvSpPr txBox="1"/>
          <p:nvPr/>
        </p:nvSpPr>
        <p:spPr>
          <a:xfrm>
            <a:off x="237935" y="673100"/>
            <a:ext cx="11276361" cy="1236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4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0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Base</a:t>
            </a:r>
            <a:endParaRPr b="0">
              <a:solidFill>
                <a:srgbClr val="000000">
                  <a:alpha val="85000"/>
                </a:srgbClr>
              </a:solidFill>
            </a:endParaRP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int</a:t>
            </a:r>
            <a:r>
              <a:t> a;</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t>void</a:t>
            </a:r>
            <a:r>
              <a:rPr b="0">
                <a:solidFill>
                  <a:srgbClr val="000000">
                    <a:alpha val="85000"/>
                  </a:srgbClr>
                </a:solidFill>
              </a:rPr>
              <a:t> </a:t>
            </a:r>
            <a:r>
              <a:rPr b="0">
                <a:solidFill>
                  <a:srgbClr val="057CB0"/>
                </a:solidFill>
              </a:rPr>
              <a:t>func1</a:t>
            </a:r>
            <a:r>
              <a:rPr b="0">
                <a:solidFill>
                  <a:srgbClr val="000000">
                    <a:alpha val="85000"/>
                  </a:srgbClr>
                </a:solidFill>
              </a:rPr>
              <a:t>() = </a:t>
            </a:r>
            <a:r>
              <a:rPr b="0">
                <a:solidFill>
                  <a:srgbClr val="272AD8"/>
                </a:solidFill>
              </a:rPr>
              <a:t>0</a:t>
            </a:r>
            <a:r>
              <a:rPr b="0">
                <a:solidFill>
                  <a:srgbClr val="000000">
                    <a:alpha val="85000"/>
                  </a:srgbClr>
                </a:solidFill>
              </a:rPr>
              <a:t>;</a:t>
            </a:r>
            <a:endParaRPr>
              <a:solidFill>
                <a:srgbClr val="000000">
                  <a:alpha val="85000"/>
                </a:srgbClr>
              </a:solidFill>
            </a:endParaRP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057CB0"/>
                </a:solidFill>
              </a:rPr>
              <a:t>Base</a:t>
            </a:r>
            <a:r>
              <a:t>(</a:t>
            </a:r>
            <a:r>
              <a:rPr b="1">
                <a:solidFill>
                  <a:srgbClr val="AD3DA4"/>
                </a:solidFill>
              </a:rPr>
              <a:t>int</a:t>
            </a:r>
            <a:r>
              <a:t> i)</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3E8087"/>
                </a:solidFill>
              </a:rPr>
              <a:t>a</a:t>
            </a:r>
            <a:r>
              <a:t> = i;</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707F8C"/>
                </a:solidFill>
                <a:latin typeface="Menlo Regular"/>
                <a:ea typeface="Menlo Regular"/>
                <a:cs typeface="Menlo Regular"/>
                <a:sym typeface="Menlo Regular"/>
              </a:defRPr>
            </a:pPr>
            <a:r>
              <a:t>// Pure Virtual destructor</a:t>
            </a:r>
            <a:endParaRPr>
              <a:solidFill>
                <a:srgbClr val="000000">
                  <a:alpha val="85000"/>
                </a:srgbClr>
              </a:solidFill>
            </a:endParaRP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virtual</a:t>
            </a:r>
            <a:r>
              <a:rPr b="0">
                <a:solidFill>
                  <a:srgbClr val="000000">
                    <a:alpha val="85000"/>
                  </a:srgbClr>
                </a:solidFill>
              </a:rPr>
              <a:t> ~</a:t>
            </a:r>
            <a:r>
              <a:rPr b="0">
                <a:solidFill>
                  <a:srgbClr val="057CB0"/>
                </a:solidFill>
              </a:rPr>
              <a:t>Base</a:t>
            </a:r>
            <a:r>
              <a:rPr b="0">
                <a:solidFill>
                  <a:srgbClr val="000000">
                    <a:alpha val="85000"/>
                  </a:srgbClr>
                </a:solidFill>
              </a:rPr>
              <a:t>() = </a:t>
            </a:r>
            <a:r>
              <a:rPr b="0">
                <a:solidFill>
                  <a:srgbClr val="272AD8"/>
                </a:solidFill>
              </a:rPr>
              <a:t>0</a:t>
            </a:r>
            <a:r>
              <a:rPr b="0">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707F8C"/>
                </a:solidFill>
                <a:latin typeface="Menlo Regular"/>
                <a:ea typeface="Menlo Regular"/>
                <a:cs typeface="Menlo Regular"/>
                <a:sym typeface="Menlo Regular"/>
              </a:defRPr>
            </a:pPr>
            <a:r>
              <a:t>// Pure virtual destructor is defined</a:t>
            </a:r>
            <a:endParaRPr>
              <a:solidFill>
                <a:srgbClr val="000000">
                  <a:alpha val="85000"/>
                </a:srgbClr>
              </a:solidFill>
            </a:endParaRPr>
          </a:p>
          <a:p>
            <a:pPr algn="l" defTabSz="439419">
              <a:tabLst>
                <a:tab pos="431800" algn="l"/>
              </a:tabLst>
              <a:defRPr sz="4000">
                <a:solidFill>
                  <a:srgbClr val="000000">
                    <a:alpha val="85000"/>
                  </a:srgbClr>
                </a:solidFill>
                <a:latin typeface="Menlo Regular"/>
                <a:ea typeface="Menlo Regular"/>
                <a:cs typeface="Menlo Regular"/>
                <a:sym typeface="Menlo Regular"/>
              </a:defRPr>
            </a:pPr>
            <a:r>
              <a:rPr>
                <a:solidFill>
                  <a:srgbClr val="23575C"/>
                </a:solidFill>
              </a:rPr>
              <a:t>Base</a:t>
            </a:r>
            <a:r>
              <a:t> :: ~</a:t>
            </a:r>
            <a:r>
              <a:rPr>
                <a:solidFill>
                  <a:srgbClr val="057CB0"/>
                </a:solidFill>
              </a:rPr>
              <a:t>Base</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 </a:t>
            </a:r>
            <a:r>
              <a:t>"Pure virtual destructor</a:t>
            </a:r>
          </a:p>
          <a:p>
            <a:pPr lvl="2" algn="l" defTabSz="439419">
              <a:tabLst>
                <a:tab pos="431800" algn="l"/>
              </a:tabLst>
              <a:defRPr sz="4000">
                <a:solidFill>
                  <a:srgbClr val="D12F1B"/>
                </a:solidFill>
                <a:latin typeface="Menlo Regular"/>
                <a:ea typeface="Menlo Regular"/>
                <a:cs typeface="Menlo Regular"/>
                <a:sym typeface="Menlo Regular"/>
              </a:defRPr>
            </a:pPr>
            <a:r>
              <a:t> is defined here"</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p:txBody>
      </p:sp>
      <p:sp>
        <p:nvSpPr>
          <p:cNvPr id="639" name="Line"/>
          <p:cNvSpPr/>
          <p:nvPr/>
        </p:nvSpPr>
        <p:spPr>
          <a:xfrm flipH="1" flipV="1">
            <a:off x="11729575"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lide Title"/>
          <p:cNvSpPr txBox="1">
            <a:spLocks noGrp="1"/>
          </p:cNvSpPr>
          <p:nvPr>
            <p:ph type="title"/>
          </p:nvPr>
        </p:nvSpPr>
        <p:spPr>
          <a:prstGeom prst="rect">
            <a:avLst/>
          </a:prstGeom>
        </p:spPr>
        <p:txBody>
          <a:bodyPr/>
          <a:lstStyle/>
          <a:p>
            <a:endParaRPr/>
          </a:p>
        </p:txBody>
      </p:sp>
      <p:sp>
        <p:nvSpPr>
          <p:cNvPr id="642" name="Here, in the above example, Base class is an abstract class with pure virtual function func1(), a constructor and a pure virtual destructor.…"/>
          <p:cNvSpPr txBox="1">
            <a:spLocks noGrp="1"/>
          </p:cNvSpPr>
          <p:nvPr>
            <p:ph type="body" idx="1"/>
          </p:nvPr>
        </p:nvSpPr>
        <p:spPr>
          <a:xfrm>
            <a:off x="1206500" y="3089146"/>
            <a:ext cx="21971000" cy="9415370"/>
          </a:xfrm>
          <a:prstGeom prst="rect">
            <a:avLst/>
          </a:prstGeom>
        </p:spPr>
        <p:txBody>
          <a:bodyPr/>
          <a:lstStyle/>
          <a:p>
            <a:pPr marL="603504" indent="-603504" defTabSz="2413955">
              <a:spcBef>
                <a:spcPts val="4400"/>
              </a:spcBef>
              <a:defRPr sz="4752"/>
            </a:pPr>
            <a:r>
              <a:t>Here, in the above example, Base class is an abstract class with pure virtual function func1(), a constructor and a pure virtual destructor. </a:t>
            </a:r>
          </a:p>
          <a:p>
            <a:pPr marL="603504" indent="-603504" defTabSz="2413955">
              <a:spcBef>
                <a:spcPts val="4400"/>
              </a:spcBef>
              <a:defRPr sz="4752"/>
            </a:pPr>
            <a:r>
              <a:t>The pure virtual function is defined in the derived class, preventing the derived class from becoming an abstract class. </a:t>
            </a:r>
          </a:p>
          <a:p>
            <a:pPr marL="603504" indent="-603504" defTabSz="2413955">
              <a:spcBef>
                <a:spcPts val="4400"/>
              </a:spcBef>
              <a:defRPr sz="4752"/>
            </a:pPr>
            <a:r>
              <a:t>The Base class outside the class defines the pure virtual destructor. </a:t>
            </a:r>
          </a:p>
          <a:p>
            <a:pPr marL="603504" indent="-603504" defTabSz="2413955">
              <a:spcBef>
                <a:spcPts val="4400"/>
              </a:spcBef>
              <a:defRPr sz="4752"/>
            </a:pPr>
            <a:r>
              <a:t>If we want to define the member function of a class outside the class, the scope resolution operator should be used. </a:t>
            </a:r>
          </a:p>
          <a:p>
            <a:pPr marL="603504" indent="-603504" defTabSz="2413955">
              <a:spcBef>
                <a:spcPts val="4400"/>
              </a:spcBef>
              <a:defRPr sz="4752"/>
            </a:pPr>
            <a:r>
              <a:t>A pointer of base class type is created and pointed to the derived class. </a:t>
            </a:r>
          </a:p>
          <a:p>
            <a:pPr marL="603504" indent="-603504" defTabSz="2413955">
              <a:spcBef>
                <a:spcPts val="4400"/>
              </a:spcBef>
              <a:defRPr sz="4752"/>
            </a:pPr>
            <a:r>
              <a:t>When the destructor is called using ‘delete’, first the derived class destructor is called, and then the base class destructor is called.</a:t>
            </a:r>
          </a:p>
        </p:txBody>
      </p:sp>
      <p:sp>
        <p:nvSpPr>
          <p:cNvPr id="6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87</a:t>
            </a:fld>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ointers"/>
          <p:cNvSpPr txBox="1">
            <a:spLocks noGrp="1"/>
          </p:cNvSpPr>
          <p:nvPr>
            <p:ph type="body" sz="half" idx="1"/>
          </p:nvPr>
        </p:nvSpPr>
        <p:spPr>
          <a:prstGeom prst="rect">
            <a:avLst/>
          </a:prstGeom>
        </p:spPr>
        <p:txBody>
          <a:bodyPr/>
          <a:lstStyle/>
          <a:p>
            <a:r>
              <a:t>Pointers</a:t>
            </a:r>
          </a:p>
        </p:txBody>
      </p:sp>
      <p:sp>
        <p:nvSpPr>
          <p:cNvPr id="6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88</a:t>
            </a:fld>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ointers"/>
          <p:cNvSpPr txBox="1">
            <a:spLocks noGrp="1"/>
          </p:cNvSpPr>
          <p:nvPr>
            <p:ph type="title"/>
          </p:nvPr>
        </p:nvSpPr>
        <p:spPr>
          <a:prstGeom prst="rect">
            <a:avLst/>
          </a:prstGeom>
        </p:spPr>
        <p:txBody>
          <a:bodyPr/>
          <a:lstStyle/>
          <a:p>
            <a:r>
              <a:t>Pointers</a:t>
            </a:r>
          </a:p>
        </p:txBody>
      </p:sp>
      <p:sp>
        <p:nvSpPr>
          <p:cNvPr id="649" name="Content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Contents</a:t>
            </a:r>
          </a:p>
        </p:txBody>
      </p:sp>
      <p:sp>
        <p:nvSpPr>
          <p:cNvPr id="650" name="Pointer to Class.…"/>
          <p:cNvSpPr txBox="1">
            <a:spLocks noGrp="1"/>
          </p:cNvSpPr>
          <p:nvPr>
            <p:ph type="body" idx="1"/>
          </p:nvPr>
        </p:nvSpPr>
        <p:spPr>
          <a:prstGeom prst="rect">
            <a:avLst/>
          </a:prstGeom>
        </p:spPr>
        <p:txBody>
          <a:bodyPr/>
          <a:lstStyle/>
          <a:p>
            <a:r>
              <a:t>Pointer to Class.</a:t>
            </a:r>
          </a:p>
          <a:p>
            <a:r>
              <a:t>Pointer Object.</a:t>
            </a:r>
          </a:p>
          <a:p>
            <a:r>
              <a:t>This Pointer.</a:t>
            </a:r>
          </a:p>
          <a:p>
            <a:r>
              <a:t>Pointer to Derived Classes.</a:t>
            </a:r>
          </a:p>
          <a:p>
            <a:r>
              <a:t>Pointer to Base Class.</a:t>
            </a:r>
          </a:p>
        </p:txBody>
      </p:sp>
      <p:sp>
        <p:nvSpPr>
          <p:cNvPr id="6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89</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Operators are overloaded by creating operator functions.…"/>
          <p:cNvSpPr txBox="1">
            <a:spLocks noGrp="1"/>
          </p:cNvSpPr>
          <p:nvPr>
            <p:ph type="body" idx="1"/>
          </p:nvPr>
        </p:nvSpPr>
        <p:spPr>
          <a:xfrm>
            <a:off x="1206500" y="1855823"/>
            <a:ext cx="21971000" cy="10648693"/>
          </a:xfrm>
          <a:prstGeom prst="rect">
            <a:avLst/>
          </a:prstGeom>
        </p:spPr>
        <p:txBody>
          <a:bodyPr/>
          <a:lstStyle/>
          <a:p>
            <a:r>
              <a:t>Operators are overloaded by creating operator functions.</a:t>
            </a:r>
          </a:p>
          <a:p>
            <a:r>
              <a:t>An operator function defines the operations that the overloaded operator will perform relative to the class upon which it will work.</a:t>
            </a:r>
          </a:p>
          <a:p>
            <a:r>
              <a:t>An Operator function is created using the keyword operator.</a:t>
            </a:r>
          </a:p>
          <a:p>
            <a:r>
              <a:t>Operator functions can be either</a:t>
            </a:r>
          </a:p>
          <a:p>
            <a:pPr lvl="1"/>
            <a:r>
              <a:t>Member function of a class</a:t>
            </a:r>
          </a:p>
          <a:p>
            <a:pPr lvl="1"/>
            <a:r>
              <a:t>Non - Member function of a class</a:t>
            </a:r>
          </a:p>
          <a:p>
            <a:r>
              <a:t>The way operator functions are written differs between member and non-member functions.</a:t>
            </a:r>
          </a:p>
        </p:txBody>
      </p:sp>
      <p:sp>
        <p:nvSpPr>
          <p:cNvPr id="208"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Introduction"/>
          <p:cNvSpPr txBox="1">
            <a:spLocks noGrp="1"/>
          </p:cNvSpPr>
          <p:nvPr>
            <p:ph type="title"/>
          </p:nvPr>
        </p:nvSpPr>
        <p:spPr>
          <a:prstGeom prst="rect">
            <a:avLst/>
          </a:prstGeom>
        </p:spPr>
        <p:txBody>
          <a:bodyPr/>
          <a:lstStyle/>
          <a:p>
            <a:r>
              <a:t>Introduction</a:t>
            </a:r>
          </a:p>
        </p:txBody>
      </p:sp>
      <p:sp>
        <p:nvSpPr>
          <p:cNvPr id="654" name="Slide Subtitle"/>
          <p:cNvSpPr txBox="1">
            <a:spLocks noGrp="1"/>
          </p:cNvSpPr>
          <p:nvPr>
            <p:ph type="body" idx="21"/>
          </p:nvPr>
        </p:nvSpPr>
        <p:spPr>
          <a:prstGeom prst="rect">
            <a:avLst/>
          </a:prstGeom>
        </p:spPr>
        <p:txBody>
          <a:bodyPr/>
          <a:lstStyle/>
          <a:p>
            <a:endParaRPr/>
          </a:p>
        </p:txBody>
      </p:sp>
      <p:sp>
        <p:nvSpPr>
          <p:cNvPr id="655" name="A pointer is a variable whose value is the address of another variable.…"/>
          <p:cNvSpPr txBox="1">
            <a:spLocks noGrp="1"/>
          </p:cNvSpPr>
          <p:nvPr>
            <p:ph type="body" idx="1"/>
          </p:nvPr>
        </p:nvSpPr>
        <p:spPr>
          <a:prstGeom prst="rect">
            <a:avLst/>
          </a:prstGeom>
        </p:spPr>
        <p:txBody>
          <a:bodyPr/>
          <a:lstStyle/>
          <a:p>
            <a:pPr marL="560831" indent="-560831" defTabSz="2243271">
              <a:spcBef>
                <a:spcPts val="4100"/>
              </a:spcBef>
              <a:defRPr sz="4416"/>
            </a:pPr>
            <a:r>
              <a:t>A pointer is a variable whose value is the address of another variable. </a:t>
            </a:r>
          </a:p>
          <a:p>
            <a:pPr marL="560831" indent="-560831" defTabSz="2243271">
              <a:spcBef>
                <a:spcPts val="4100"/>
              </a:spcBef>
              <a:defRPr sz="4416"/>
            </a:pPr>
            <a:r>
              <a:t>Like any variable or constant, you must declare a pointer before you can work with it. </a:t>
            </a:r>
          </a:p>
          <a:p>
            <a:pPr marL="560831" indent="-560831" defTabSz="2243271">
              <a:spcBef>
                <a:spcPts val="4100"/>
              </a:spcBef>
              <a:defRPr sz="4416"/>
            </a:pPr>
            <a:r>
              <a:t>The general form of a pointer variable declaration is −</a:t>
            </a:r>
          </a:p>
          <a:p>
            <a:pPr marL="560831" indent="-560831" defTabSz="2243271">
              <a:spcBef>
                <a:spcPts val="4100"/>
              </a:spcBef>
              <a:defRPr sz="4416"/>
            </a:pPr>
            <a:r>
              <a:t>type *var-name;</a:t>
            </a:r>
          </a:p>
          <a:p>
            <a:pPr marL="560831" indent="-560831" defTabSz="2243271">
              <a:spcBef>
                <a:spcPts val="4100"/>
              </a:spcBef>
              <a:defRPr sz="4416"/>
            </a:pPr>
            <a:r>
              <a:t>Here, type is the pointer's base type; </a:t>
            </a:r>
          </a:p>
          <a:p>
            <a:pPr marL="560831" indent="-560831" defTabSz="2243271">
              <a:spcBef>
                <a:spcPts val="4100"/>
              </a:spcBef>
              <a:defRPr sz="4416"/>
            </a:pPr>
            <a:r>
              <a:t>it must be a valid C++ type and var-name is the name of the pointer variable. </a:t>
            </a:r>
          </a:p>
          <a:p>
            <a:pPr marL="560831" indent="-560831" defTabSz="2243271">
              <a:spcBef>
                <a:spcPts val="4100"/>
              </a:spcBef>
              <a:defRPr sz="4416"/>
            </a:pPr>
            <a:r>
              <a:t>The asterisk is used to declare a pointer is the same asterisk that you use for multiplication.</a:t>
            </a:r>
          </a:p>
        </p:txBody>
      </p:sp>
      <p:sp>
        <p:nvSpPr>
          <p:cNvPr id="6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90</a:t>
            </a:fld>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Slide Title"/>
          <p:cNvSpPr txBox="1">
            <a:spLocks noGrp="1"/>
          </p:cNvSpPr>
          <p:nvPr>
            <p:ph type="title"/>
          </p:nvPr>
        </p:nvSpPr>
        <p:spPr>
          <a:prstGeom prst="rect">
            <a:avLst/>
          </a:prstGeom>
        </p:spPr>
        <p:txBody>
          <a:bodyPr/>
          <a:lstStyle/>
          <a:p>
            <a:endParaRPr/>
          </a:p>
        </p:txBody>
      </p:sp>
      <p:sp>
        <p:nvSpPr>
          <p:cNvPr id="659" name="Following are the valid pointer declaration:…"/>
          <p:cNvSpPr txBox="1">
            <a:spLocks noGrp="1"/>
          </p:cNvSpPr>
          <p:nvPr>
            <p:ph type="body" idx="1"/>
          </p:nvPr>
        </p:nvSpPr>
        <p:spPr>
          <a:xfrm>
            <a:off x="1206500" y="2847350"/>
            <a:ext cx="21971000" cy="9657166"/>
          </a:xfrm>
          <a:prstGeom prst="rect">
            <a:avLst/>
          </a:prstGeom>
        </p:spPr>
        <p:txBody>
          <a:bodyPr/>
          <a:lstStyle/>
          <a:p>
            <a:pPr marL="579119" indent="-579119" defTabSz="2316421">
              <a:spcBef>
                <a:spcPts val="4200"/>
              </a:spcBef>
              <a:defRPr sz="4560"/>
            </a:pPr>
            <a:r>
              <a:t>Following are the valid pointer declaration:</a:t>
            </a:r>
          </a:p>
          <a:p>
            <a:pPr marL="0" indent="0" defTabSz="2316421">
              <a:spcBef>
                <a:spcPts val="4200"/>
              </a:spcBef>
              <a:buSzTx/>
              <a:buNone/>
              <a:defRPr sz="4560"/>
            </a:pPr>
            <a:r>
              <a:t>int    *ip;    // pointer to an integer</a:t>
            </a:r>
          </a:p>
          <a:p>
            <a:pPr marL="0" indent="0" defTabSz="2316421">
              <a:spcBef>
                <a:spcPts val="4200"/>
              </a:spcBef>
              <a:buSzTx/>
              <a:buNone/>
              <a:defRPr sz="4560"/>
            </a:pPr>
            <a:r>
              <a:t>double *dp;    // pointer to a double</a:t>
            </a:r>
          </a:p>
          <a:p>
            <a:pPr marL="0" indent="0" defTabSz="2316421">
              <a:spcBef>
                <a:spcPts val="4200"/>
              </a:spcBef>
              <a:buSzTx/>
              <a:buNone/>
              <a:defRPr sz="4560"/>
            </a:pPr>
            <a:r>
              <a:t>float  *fp;    // pointer to a float</a:t>
            </a:r>
          </a:p>
          <a:p>
            <a:pPr marL="0" indent="0" defTabSz="2316421">
              <a:spcBef>
                <a:spcPts val="4200"/>
              </a:spcBef>
              <a:buSzTx/>
              <a:buNone/>
              <a:defRPr sz="4560"/>
            </a:pPr>
            <a:r>
              <a:t>char   *ch     // pointer to character</a:t>
            </a:r>
          </a:p>
          <a:p>
            <a:pPr marL="579119" indent="-579119" defTabSz="2316421">
              <a:spcBef>
                <a:spcPts val="4200"/>
              </a:spcBef>
              <a:defRPr sz="4560"/>
            </a:pPr>
            <a:r>
              <a:t>The actual data type of the value of all pointers, whether integer, float, character, or otherwise, is the same, a long hexadecimal number that represents a memory address. </a:t>
            </a:r>
          </a:p>
          <a:p>
            <a:pPr marL="579119" indent="-579119" defTabSz="2316421">
              <a:spcBef>
                <a:spcPts val="4200"/>
              </a:spcBef>
              <a:defRPr sz="4560"/>
            </a:pPr>
            <a:r>
              <a:t>The only difference between pointers of different data types is the data type of the variable or constant that the pointer points to.</a:t>
            </a:r>
          </a:p>
        </p:txBody>
      </p:sp>
      <p:sp>
        <p:nvSpPr>
          <p:cNvPr id="6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91</a:t>
            </a:fld>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Pointers in C++"/>
          <p:cNvSpPr txBox="1">
            <a:spLocks noGrp="1"/>
          </p:cNvSpPr>
          <p:nvPr>
            <p:ph type="title"/>
          </p:nvPr>
        </p:nvSpPr>
        <p:spPr>
          <a:prstGeom prst="rect">
            <a:avLst/>
          </a:prstGeom>
        </p:spPr>
        <p:txBody>
          <a:bodyPr/>
          <a:lstStyle/>
          <a:p>
            <a:r>
              <a:t>Pointers in C++</a:t>
            </a:r>
          </a:p>
        </p:txBody>
      </p:sp>
      <p:sp>
        <p:nvSpPr>
          <p:cNvPr id="663" name="Slide Subtitle"/>
          <p:cNvSpPr txBox="1">
            <a:spLocks noGrp="1"/>
          </p:cNvSpPr>
          <p:nvPr>
            <p:ph type="body" idx="21"/>
          </p:nvPr>
        </p:nvSpPr>
        <p:spPr>
          <a:prstGeom prst="rect">
            <a:avLst/>
          </a:prstGeom>
        </p:spPr>
        <p:txBody>
          <a:bodyPr/>
          <a:lstStyle/>
          <a:p>
            <a:endParaRPr/>
          </a:p>
        </p:txBody>
      </p:sp>
      <p:sp>
        <p:nvSpPr>
          <p:cNvPr id="664" name="There are few important operations, which we will do with the pointers very frequently.…"/>
          <p:cNvSpPr txBox="1">
            <a:spLocks noGrp="1"/>
          </p:cNvSpPr>
          <p:nvPr>
            <p:ph type="body" idx="1"/>
          </p:nvPr>
        </p:nvSpPr>
        <p:spPr>
          <a:prstGeom prst="rect">
            <a:avLst/>
          </a:prstGeom>
        </p:spPr>
        <p:txBody>
          <a:bodyPr/>
          <a:lstStyle/>
          <a:p>
            <a:r>
              <a:t>There are few important operations, which we will do with the pointers very frequently. </a:t>
            </a:r>
          </a:p>
          <a:p>
            <a:pPr marL="0" indent="0">
              <a:buSzTx/>
              <a:buNone/>
            </a:pPr>
            <a:r>
              <a:t>(a) We define a pointer variable. </a:t>
            </a:r>
          </a:p>
          <a:p>
            <a:pPr marL="0" indent="0">
              <a:buSzTx/>
              <a:buNone/>
            </a:pPr>
            <a:r>
              <a:t>(b) Assign the address of a variable to a pointer. </a:t>
            </a:r>
          </a:p>
          <a:p>
            <a:pPr marL="0" indent="0">
              <a:buSzTx/>
              <a:buNone/>
            </a:pPr>
            <a:r>
              <a:t>(c) Finally access the value at the address available in the pointer variable. </a:t>
            </a:r>
          </a:p>
          <a:p>
            <a:r>
              <a:t>This is done by using unary operator * that returns the value of the variable located at the address specified by its operand.</a:t>
            </a:r>
          </a:p>
          <a:p>
            <a:r>
              <a:t>* operator is called the indirection operator.</a:t>
            </a:r>
          </a:p>
        </p:txBody>
      </p:sp>
      <p:sp>
        <p:nvSpPr>
          <p:cNvPr id="6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92</a:t>
            </a:fld>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93</a:t>
            </a:fld>
            <a:endParaRPr/>
          </a:p>
        </p:txBody>
      </p:sp>
      <p:sp>
        <p:nvSpPr>
          <p:cNvPr id="668" name="#include &lt;iostream&gt;…"/>
          <p:cNvSpPr txBox="1"/>
          <p:nvPr/>
        </p:nvSpPr>
        <p:spPr>
          <a:xfrm>
            <a:off x="683074" y="482325"/>
            <a:ext cx="12203124" cy="13195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600"/>
            </a:pPr>
            <a:r>
              <a:t>#include &lt;iostream&gt;</a:t>
            </a:r>
          </a:p>
          <a:p>
            <a:pPr algn="l">
              <a:defRPr sz="3600"/>
            </a:pPr>
            <a:endParaRPr/>
          </a:p>
          <a:p>
            <a:pPr algn="l">
              <a:defRPr sz="3600"/>
            </a:pPr>
            <a:r>
              <a:t>using namespace std;</a:t>
            </a:r>
          </a:p>
          <a:p>
            <a:pPr algn="l">
              <a:defRPr sz="3600"/>
            </a:pPr>
            <a:endParaRPr/>
          </a:p>
          <a:p>
            <a:pPr algn="l">
              <a:defRPr sz="3600"/>
            </a:pPr>
            <a:r>
              <a:t>int main () {</a:t>
            </a:r>
          </a:p>
          <a:p>
            <a:pPr algn="l">
              <a:defRPr sz="3600"/>
            </a:pPr>
            <a:r>
              <a:t>   int  var = 20;   // actual variable declaration.</a:t>
            </a:r>
          </a:p>
          <a:p>
            <a:pPr algn="l">
              <a:defRPr sz="3600"/>
            </a:pPr>
            <a:r>
              <a:t>   int  *ip;        // pointer variable </a:t>
            </a:r>
          </a:p>
          <a:p>
            <a:pPr algn="l">
              <a:defRPr sz="3600"/>
            </a:pPr>
            <a:endParaRPr/>
          </a:p>
          <a:p>
            <a:pPr algn="l">
              <a:defRPr sz="3600"/>
            </a:pPr>
            <a:r>
              <a:t>   ip = &amp;var;       // store address of var in pointer variable</a:t>
            </a:r>
          </a:p>
          <a:p>
            <a:pPr algn="l">
              <a:defRPr sz="3600"/>
            </a:pPr>
            <a:endParaRPr/>
          </a:p>
          <a:p>
            <a:pPr algn="l">
              <a:defRPr sz="3600"/>
            </a:pPr>
            <a:r>
              <a:t>   cout &lt;&lt; "Value of var variable: ";</a:t>
            </a:r>
          </a:p>
          <a:p>
            <a:pPr algn="l">
              <a:defRPr sz="3600"/>
            </a:pPr>
            <a:r>
              <a:t>   cout &lt;&lt; var &lt;&lt; endl;</a:t>
            </a:r>
          </a:p>
          <a:p>
            <a:pPr algn="l">
              <a:defRPr sz="3600"/>
            </a:pPr>
            <a:endParaRPr/>
          </a:p>
          <a:p>
            <a:pPr algn="l">
              <a:defRPr sz="3600"/>
            </a:pPr>
            <a:r>
              <a:t>   // print the address stored in ip pointer variable</a:t>
            </a:r>
          </a:p>
          <a:p>
            <a:pPr algn="l">
              <a:defRPr sz="3600"/>
            </a:pPr>
            <a:r>
              <a:t>   cout &lt;&lt; "Address stored in ip variable: ";</a:t>
            </a:r>
          </a:p>
          <a:p>
            <a:pPr algn="l">
              <a:defRPr sz="3600"/>
            </a:pPr>
            <a:r>
              <a:t>   cout &lt;&lt; ip &lt;&lt; endl;</a:t>
            </a:r>
          </a:p>
          <a:p>
            <a:pPr algn="l">
              <a:defRPr sz="3600"/>
            </a:pPr>
            <a:endParaRPr/>
          </a:p>
          <a:p>
            <a:pPr algn="l">
              <a:defRPr sz="3600"/>
            </a:pPr>
            <a:r>
              <a:t>   // access the value at the address available in pointer</a:t>
            </a:r>
          </a:p>
          <a:p>
            <a:pPr algn="l">
              <a:defRPr sz="3600"/>
            </a:pPr>
            <a:r>
              <a:t>   cout &lt;&lt; "Value of *ip variable: ";</a:t>
            </a:r>
          </a:p>
          <a:p>
            <a:pPr algn="l">
              <a:defRPr sz="3600"/>
            </a:pPr>
            <a:r>
              <a:t>   cout &lt;&lt; *ip &lt;&lt; endl;</a:t>
            </a:r>
          </a:p>
          <a:p>
            <a:pPr algn="l">
              <a:defRPr sz="3600"/>
            </a:pPr>
            <a:endParaRPr/>
          </a:p>
          <a:p>
            <a:pPr algn="l">
              <a:defRPr sz="3600"/>
            </a:pPr>
            <a:r>
              <a:t>   return 0;</a:t>
            </a:r>
          </a:p>
          <a:p>
            <a:pPr algn="l">
              <a:defRPr sz="3600"/>
            </a:pPr>
            <a:r>
              <a:t>}</a:t>
            </a:r>
          </a:p>
        </p:txBody>
      </p:sp>
      <p:sp>
        <p:nvSpPr>
          <p:cNvPr id="669" name="Output:…"/>
          <p:cNvSpPr txBox="1"/>
          <p:nvPr/>
        </p:nvSpPr>
        <p:spPr>
          <a:xfrm>
            <a:off x="13485674" y="3082735"/>
            <a:ext cx="10513078" cy="2945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800"/>
            </a:pPr>
            <a:r>
              <a:t>Output: </a:t>
            </a:r>
          </a:p>
          <a:p>
            <a:pPr algn="l">
              <a:defRPr sz="3800"/>
            </a:pPr>
            <a:r>
              <a:t>Value of var variable: 20</a:t>
            </a:r>
          </a:p>
          <a:p>
            <a:pPr algn="l">
              <a:defRPr sz="3800"/>
            </a:pPr>
            <a:r>
              <a:t>Address stored in ip variable: 0x7fff9cea4214</a:t>
            </a:r>
          </a:p>
          <a:p>
            <a:pPr algn="l">
              <a:defRPr sz="3800"/>
            </a:pPr>
            <a:r>
              <a:t>Value of *ip variable: 20</a:t>
            </a:r>
          </a:p>
        </p:txBody>
      </p:sp>
      <p:sp>
        <p:nvSpPr>
          <p:cNvPr id="670" name="Line"/>
          <p:cNvSpPr/>
          <p:nvPr/>
        </p:nvSpPr>
        <p:spPr>
          <a:xfrm flipH="1" flipV="1">
            <a:off x="12831497" y="119121"/>
            <a:ext cx="56645" cy="13477757"/>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Features of Pointers"/>
          <p:cNvSpPr txBox="1">
            <a:spLocks noGrp="1"/>
          </p:cNvSpPr>
          <p:nvPr>
            <p:ph type="title"/>
          </p:nvPr>
        </p:nvSpPr>
        <p:spPr>
          <a:prstGeom prst="rect">
            <a:avLst/>
          </a:prstGeom>
        </p:spPr>
        <p:txBody>
          <a:bodyPr/>
          <a:lstStyle/>
          <a:p>
            <a:r>
              <a:t>Features of Pointers</a:t>
            </a:r>
          </a:p>
        </p:txBody>
      </p:sp>
      <p:sp>
        <p:nvSpPr>
          <p:cNvPr id="673" name="Pointers save memory space.…"/>
          <p:cNvSpPr txBox="1">
            <a:spLocks noGrp="1"/>
          </p:cNvSpPr>
          <p:nvPr>
            <p:ph type="body" idx="1"/>
          </p:nvPr>
        </p:nvSpPr>
        <p:spPr>
          <a:xfrm>
            <a:off x="1206500" y="2947091"/>
            <a:ext cx="21971000" cy="9557425"/>
          </a:xfrm>
          <a:prstGeom prst="rect">
            <a:avLst/>
          </a:prstGeom>
        </p:spPr>
        <p:txBody>
          <a:bodyPr/>
          <a:lstStyle/>
          <a:p>
            <a:pPr marL="463295" indent="-463295" defTabSz="1853137">
              <a:spcBef>
                <a:spcPts val="3400"/>
              </a:spcBef>
              <a:defRPr sz="3648"/>
            </a:pPr>
            <a:r>
              <a:t>Pointers save memory space.</a:t>
            </a:r>
          </a:p>
          <a:p>
            <a:pPr marL="463295" indent="-463295" defTabSz="1853137">
              <a:spcBef>
                <a:spcPts val="3400"/>
              </a:spcBef>
              <a:defRPr sz="3648"/>
            </a:pPr>
            <a:r>
              <a:t>Execution time with pointers is faster because data are manipulated with the address, that is direct access to memory location.</a:t>
            </a:r>
          </a:p>
          <a:p>
            <a:pPr marL="463295" indent="-463295" defTabSz="1853137">
              <a:spcBef>
                <a:spcPts val="3400"/>
              </a:spcBef>
              <a:defRPr sz="3648"/>
            </a:pPr>
            <a:r>
              <a:t>Memory is accessed efficiently with the pointers. The pointer assigns and releases the memory as well. Hence it can be said the memory to pointers is dynamically allocated.</a:t>
            </a:r>
          </a:p>
          <a:p>
            <a:pPr marL="463295" indent="-463295" defTabSz="1853137">
              <a:spcBef>
                <a:spcPts val="3400"/>
              </a:spcBef>
              <a:defRPr sz="3648"/>
            </a:pPr>
            <a:r>
              <a:t>Pointers are used with data structures. They are useful for representing two-dimensional and multi-dimensional arrays.</a:t>
            </a:r>
          </a:p>
          <a:p>
            <a:pPr marL="463295" indent="-463295" defTabSz="1853137">
              <a:spcBef>
                <a:spcPts val="3400"/>
              </a:spcBef>
              <a:defRPr sz="3648"/>
            </a:pPr>
            <a:r>
              <a:t>An array of any type can be accessed with the help of pointers, without considering its subscript range.</a:t>
            </a:r>
          </a:p>
          <a:p>
            <a:pPr marL="463295" indent="-463295" defTabSz="1853137">
              <a:spcBef>
                <a:spcPts val="3400"/>
              </a:spcBef>
              <a:defRPr sz="3648"/>
            </a:pPr>
            <a:r>
              <a:t>Pointers are used for file handling.</a:t>
            </a:r>
          </a:p>
          <a:p>
            <a:pPr marL="463295" indent="-463295" defTabSz="1853137">
              <a:spcBef>
                <a:spcPts val="3400"/>
              </a:spcBef>
              <a:defRPr sz="3648"/>
            </a:pPr>
            <a:r>
              <a:t>Pointers are used to allocate memory dynamically.</a:t>
            </a:r>
          </a:p>
          <a:p>
            <a:pPr marL="463295" indent="-463295" defTabSz="1853137">
              <a:spcBef>
                <a:spcPts val="3400"/>
              </a:spcBef>
              <a:defRPr sz="3648"/>
            </a:pPr>
            <a:r>
              <a:t>In C++, a pointer declared to a base class could access the object of a derived class. However, a pointer to a derived class cannot access the object of a base class.</a:t>
            </a:r>
          </a:p>
        </p:txBody>
      </p:sp>
      <p:sp>
        <p:nvSpPr>
          <p:cNvPr id="6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94</a:t>
            </a:fld>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ypes of Pointers"/>
          <p:cNvSpPr txBox="1">
            <a:spLocks noGrp="1"/>
          </p:cNvSpPr>
          <p:nvPr>
            <p:ph type="title"/>
          </p:nvPr>
        </p:nvSpPr>
        <p:spPr>
          <a:prstGeom prst="rect">
            <a:avLst/>
          </a:prstGeom>
        </p:spPr>
        <p:txBody>
          <a:bodyPr/>
          <a:lstStyle/>
          <a:p>
            <a:r>
              <a:t>Types of Pointers</a:t>
            </a:r>
          </a:p>
        </p:txBody>
      </p:sp>
      <p:sp>
        <p:nvSpPr>
          <p:cNvPr id="677" name="Slide Subtitle"/>
          <p:cNvSpPr txBox="1">
            <a:spLocks noGrp="1"/>
          </p:cNvSpPr>
          <p:nvPr>
            <p:ph type="body" idx="21"/>
          </p:nvPr>
        </p:nvSpPr>
        <p:spPr>
          <a:prstGeom prst="rect">
            <a:avLst/>
          </a:prstGeom>
        </p:spPr>
        <p:txBody>
          <a:bodyPr/>
          <a:lstStyle/>
          <a:p>
            <a:endParaRPr/>
          </a:p>
        </p:txBody>
      </p:sp>
      <p:sp>
        <p:nvSpPr>
          <p:cNvPr id="678" name="Null Pointer…"/>
          <p:cNvSpPr txBox="1">
            <a:spLocks noGrp="1"/>
          </p:cNvSpPr>
          <p:nvPr>
            <p:ph type="body" idx="1"/>
          </p:nvPr>
        </p:nvSpPr>
        <p:spPr>
          <a:prstGeom prst="rect">
            <a:avLst/>
          </a:prstGeom>
        </p:spPr>
        <p:txBody>
          <a:bodyPr/>
          <a:lstStyle/>
          <a:p>
            <a:r>
              <a:t>Null Pointer</a:t>
            </a:r>
          </a:p>
          <a:p>
            <a:r>
              <a:t>Generic or Void Pointer</a:t>
            </a:r>
          </a:p>
          <a:p>
            <a:r>
              <a:t>Const Pointer</a:t>
            </a:r>
          </a:p>
          <a:p>
            <a:r>
              <a:t>Dangling Pointer</a:t>
            </a:r>
          </a:p>
          <a:p>
            <a:r>
              <a:t>This Pointer</a:t>
            </a:r>
          </a:p>
        </p:txBody>
      </p:sp>
      <p:sp>
        <p:nvSpPr>
          <p:cNvPr id="6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95</a:t>
            </a:fld>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Null Pointer"/>
          <p:cNvSpPr txBox="1">
            <a:spLocks noGrp="1"/>
          </p:cNvSpPr>
          <p:nvPr>
            <p:ph type="title"/>
          </p:nvPr>
        </p:nvSpPr>
        <p:spPr>
          <a:prstGeom prst="rect">
            <a:avLst/>
          </a:prstGeom>
        </p:spPr>
        <p:txBody>
          <a:bodyPr/>
          <a:lstStyle/>
          <a:p>
            <a:r>
              <a:t>Null Pointer</a:t>
            </a:r>
          </a:p>
        </p:txBody>
      </p:sp>
      <p:sp>
        <p:nvSpPr>
          <p:cNvPr id="682" name="Null pointer is a type of pointer of any data type and generally takes a value as zero.…"/>
          <p:cNvSpPr txBox="1">
            <a:spLocks noGrp="1"/>
          </p:cNvSpPr>
          <p:nvPr>
            <p:ph type="body" idx="1"/>
          </p:nvPr>
        </p:nvSpPr>
        <p:spPr>
          <a:xfrm>
            <a:off x="1206500" y="3089146"/>
            <a:ext cx="21971000" cy="9415370"/>
          </a:xfrm>
          <a:prstGeom prst="rect">
            <a:avLst/>
          </a:prstGeom>
        </p:spPr>
        <p:txBody>
          <a:bodyPr/>
          <a:lstStyle/>
          <a:p>
            <a:r>
              <a:t>Null pointer is a type of pointer of any data type and generally takes a value as zero.</a:t>
            </a:r>
          </a:p>
          <a:p>
            <a:r>
              <a:t>This denotes that Null pointer does not point to any valid memory address.</a:t>
            </a:r>
          </a:p>
          <a:p>
            <a:r>
              <a:t>Eg:</a:t>
            </a:r>
          </a:p>
        </p:txBody>
      </p:sp>
      <p:sp>
        <p:nvSpPr>
          <p:cNvPr id="6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96</a:t>
            </a:fld>
            <a:endParaRPr/>
          </a:p>
        </p:txBody>
      </p:sp>
      <p:sp>
        <p:nvSpPr>
          <p:cNvPr id="684" name="#include&lt;iostream&gt;…"/>
          <p:cNvSpPr txBox="1"/>
          <p:nvPr/>
        </p:nvSpPr>
        <p:spPr>
          <a:xfrm>
            <a:off x="3535123" y="7181588"/>
            <a:ext cx="16293332" cy="558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600">
                <a:solidFill>
                  <a:srgbClr val="D12F1B"/>
                </a:solidFill>
                <a:latin typeface="Menlo Regular"/>
                <a:ea typeface="Menlo Regular"/>
                <a:cs typeface="Menlo Regular"/>
                <a:sym typeface="Menlo Regular"/>
              </a:defRPr>
            </a:pPr>
            <a:r>
              <a:rPr>
                <a:solidFill>
                  <a:srgbClr val="78492A"/>
                </a:solidFill>
              </a:rPr>
              <a:t>#include</a:t>
            </a:r>
            <a:r>
              <a:t>&lt;iostream&gt;</a:t>
            </a:r>
            <a:endParaRPr>
              <a:solidFill>
                <a:srgbClr val="000000">
                  <a:alpha val="85000"/>
                </a:srgbClr>
              </a:solidFill>
            </a:endParaRPr>
          </a:p>
          <a:p>
            <a:pPr algn="l" defTabSz="439419">
              <a:tabLst>
                <a:tab pos="431800" algn="l"/>
              </a:tabLst>
              <a:defRPr sz="46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6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4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600">
                <a:solidFill>
                  <a:srgbClr val="000000">
                    <a:alpha val="85000"/>
                  </a:srgbClr>
                </a:solidFill>
                <a:latin typeface="Menlo Regular"/>
                <a:ea typeface="Menlo Regular"/>
                <a:cs typeface="Menlo Regular"/>
                <a:sym typeface="Menlo Regular"/>
              </a:defRPr>
            </a:pPr>
            <a:r>
              <a:t>    </a:t>
            </a:r>
            <a:r>
              <a:rPr b="1">
                <a:solidFill>
                  <a:srgbClr val="AD3DA4"/>
                </a:solidFill>
              </a:rPr>
              <a:t>int</a:t>
            </a:r>
            <a:r>
              <a:t> *ptr = </a:t>
            </a:r>
            <a:r>
              <a:rPr b="1">
                <a:solidFill>
                  <a:srgbClr val="AD3DA4"/>
                </a:solidFill>
              </a:rPr>
              <a:t>NULL</a:t>
            </a:r>
            <a:r>
              <a:t>;</a:t>
            </a:r>
          </a:p>
          <a:p>
            <a:pPr algn="l" defTabSz="439419">
              <a:tabLst>
                <a:tab pos="431800" algn="l"/>
              </a:tabLst>
              <a:defRPr sz="4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"The value of ptr is : "</a:t>
            </a:r>
            <a:r>
              <a:rPr>
                <a:solidFill>
                  <a:srgbClr val="000000">
                    <a:alpha val="85000"/>
                  </a:srgbClr>
                </a:solidFill>
              </a:rPr>
              <a:t>&lt;&lt;ptr&lt;&lt;</a:t>
            </a:r>
            <a:r>
              <a:rPr>
                <a:solidFill>
                  <a:srgbClr val="804FB8"/>
                </a:solidFill>
              </a:rPr>
              <a:t>endl</a:t>
            </a:r>
            <a:r>
              <a:rPr>
                <a:solidFill>
                  <a:srgbClr val="000000">
                    <a:alpha val="85000"/>
                  </a:srgbClr>
                </a:solidFill>
              </a:rPr>
              <a:t>;</a:t>
            </a:r>
          </a:p>
          <a:p>
            <a:pPr algn="l" defTabSz="439419">
              <a:tabLst>
                <a:tab pos="431800" algn="l"/>
              </a:tabLst>
              <a:defRPr sz="46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46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Void Pointer"/>
          <p:cNvSpPr txBox="1">
            <a:spLocks noGrp="1"/>
          </p:cNvSpPr>
          <p:nvPr>
            <p:ph type="title"/>
          </p:nvPr>
        </p:nvSpPr>
        <p:spPr>
          <a:prstGeom prst="rect">
            <a:avLst/>
          </a:prstGeom>
        </p:spPr>
        <p:txBody>
          <a:bodyPr/>
          <a:lstStyle/>
          <a:p>
            <a:r>
              <a:t>Void Pointer</a:t>
            </a:r>
          </a:p>
        </p:txBody>
      </p:sp>
      <p:sp>
        <p:nvSpPr>
          <p:cNvPr id="687" name="Slide Subtitle"/>
          <p:cNvSpPr txBox="1">
            <a:spLocks noGrp="1"/>
          </p:cNvSpPr>
          <p:nvPr>
            <p:ph type="body" idx="21"/>
          </p:nvPr>
        </p:nvSpPr>
        <p:spPr>
          <a:prstGeom prst="rect">
            <a:avLst/>
          </a:prstGeom>
        </p:spPr>
        <p:txBody>
          <a:bodyPr/>
          <a:lstStyle/>
          <a:p>
            <a:endParaRPr/>
          </a:p>
        </p:txBody>
      </p:sp>
      <p:sp>
        <p:nvSpPr>
          <p:cNvPr id="688" name="The type of pointer which can store the address of all types of data types is called void pointer.…"/>
          <p:cNvSpPr txBox="1">
            <a:spLocks noGrp="1"/>
          </p:cNvSpPr>
          <p:nvPr>
            <p:ph type="body" idx="1"/>
          </p:nvPr>
        </p:nvSpPr>
        <p:spPr>
          <a:prstGeom prst="rect">
            <a:avLst/>
          </a:prstGeom>
        </p:spPr>
        <p:txBody>
          <a:bodyPr/>
          <a:lstStyle/>
          <a:p>
            <a:r>
              <a:t>The type of pointer which can store the address of all types of data types is called void pointer.</a:t>
            </a:r>
          </a:p>
          <a:p>
            <a:r>
              <a:t>It is declared by the keyword void before the name of a pointer.</a:t>
            </a:r>
          </a:p>
          <a:p>
            <a:r>
              <a:t>Eg: void *ptr;</a:t>
            </a:r>
          </a:p>
          <a:p>
            <a:r>
              <a:t>The above statement will declare the void pointer ptr which can store the address of all the variable of different data types.</a:t>
            </a:r>
          </a:p>
        </p:txBody>
      </p:sp>
      <p:sp>
        <p:nvSpPr>
          <p:cNvPr id="68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97</a:t>
            </a:fld>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Const Pointer"/>
          <p:cNvSpPr txBox="1">
            <a:spLocks noGrp="1"/>
          </p:cNvSpPr>
          <p:nvPr>
            <p:ph type="title"/>
          </p:nvPr>
        </p:nvSpPr>
        <p:spPr>
          <a:prstGeom prst="rect">
            <a:avLst/>
          </a:prstGeom>
        </p:spPr>
        <p:txBody>
          <a:bodyPr/>
          <a:lstStyle/>
          <a:p>
            <a:r>
              <a:t>Const Pointer</a:t>
            </a:r>
          </a:p>
        </p:txBody>
      </p:sp>
      <p:sp>
        <p:nvSpPr>
          <p:cNvPr id="692" name="Pointer to a Constant"/>
          <p:cNvSpPr txBox="1">
            <a:spLocks noGrp="1"/>
          </p:cNvSpPr>
          <p:nvPr>
            <p:ph type="body" idx="21"/>
          </p:nvPr>
        </p:nvSpPr>
        <p:spPr>
          <a:xfrm>
            <a:off x="1206500" y="9137017"/>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Pointer to a Constant</a:t>
            </a:r>
          </a:p>
        </p:txBody>
      </p:sp>
      <p:sp>
        <p:nvSpPr>
          <p:cNvPr id="693" name="Const pointer is a pointer which you don’t want to be pointed to a different value. That is, the location stored in the pointer can not change.…"/>
          <p:cNvSpPr txBox="1">
            <a:spLocks noGrp="1"/>
          </p:cNvSpPr>
          <p:nvPr>
            <p:ph type="body" idx="1"/>
          </p:nvPr>
        </p:nvSpPr>
        <p:spPr>
          <a:prstGeom prst="rect">
            <a:avLst/>
          </a:prstGeom>
        </p:spPr>
        <p:txBody>
          <a:bodyPr/>
          <a:lstStyle/>
          <a:p>
            <a:r>
              <a:t>Const pointer is a pointer which you don’t want to be pointed to a different value. That is, the location stored in the pointer can not change. </a:t>
            </a:r>
          </a:p>
          <a:p>
            <a:r>
              <a:t>We can not change where the pointer points.</a:t>
            </a:r>
          </a:p>
          <a:p>
            <a:r>
              <a:t>Eg: char * const p;</a:t>
            </a:r>
          </a:p>
          <a:p>
            <a:endParaRPr/>
          </a:p>
          <a:p>
            <a:endParaRPr/>
          </a:p>
          <a:p>
            <a:r>
              <a:t>It cannot change the value that it is pointed to. </a:t>
            </a:r>
          </a:p>
        </p:txBody>
      </p:sp>
      <p:sp>
        <p:nvSpPr>
          <p:cNvPr id="6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98</a:t>
            </a:fld>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Dangling Pointer and Memory Leak"/>
          <p:cNvSpPr txBox="1">
            <a:spLocks noGrp="1"/>
          </p:cNvSpPr>
          <p:nvPr>
            <p:ph type="title"/>
          </p:nvPr>
        </p:nvSpPr>
        <p:spPr>
          <a:prstGeom prst="rect">
            <a:avLst/>
          </a:prstGeom>
        </p:spPr>
        <p:txBody>
          <a:bodyPr/>
          <a:lstStyle/>
          <a:p>
            <a:r>
              <a:t>Dangling Pointer and Memory Leak</a:t>
            </a:r>
          </a:p>
        </p:txBody>
      </p:sp>
      <p:sp>
        <p:nvSpPr>
          <p:cNvPr id="697" name="Slide Subtitle"/>
          <p:cNvSpPr txBox="1">
            <a:spLocks noGrp="1"/>
          </p:cNvSpPr>
          <p:nvPr>
            <p:ph type="body" idx="21"/>
          </p:nvPr>
        </p:nvSpPr>
        <p:spPr>
          <a:prstGeom prst="rect">
            <a:avLst/>
          </a:prstGeom>
        </p:spPr>
        <p:txBody>
          <a:bodyPr/>
          <a:lstStyle/>
          <a:p>
            <a:endParaRPr/>
          </a:p>
        </p:txBody>
      </p:sp>
      <p:sp>
        <p:nvSpPr>
          <p:cNvPr id="698" name="•A pointer is dangling if it contains the address of memory that has been freed by a call to delete.…"/>
          <p:cNvSpPr txBox="1">
            <a:spLocks noGrp="1"/>
          </p:cNvSpPr>
          <p:nvPr>
            <p:ph type="body" idx="1"/>
          </p:nvPr>
        </p:nvSpPr>
        <p:spPr>
          <a:prstGeom prst="rect">
            <a:avLst/>
          </a:prstGeom>
        </p:spPr>
        <p:txBody>
          <a:bodyPr/>
          <a:lstStyle/>
          <a:p>
            <a:r>
              <a:t>•A pointer is dangling if it contains the address of memory that has been freed by a call to delete.</a:t>
            </a:r>
          </a:p>
          <a:p>
            <a:r>
              <a:t>•Solution: set such pointers to 0 as soon as memory is freed.</a:t>
            </a:r>
          </a:p>
          <a:p>
            <a:r>
              <a:t>•A memory leak occurs if no-longer-needed dynamic memory is not freed.  The memory is unavailable for reuse within the program.</a:t>
            </a:r>
          </a:p>
          <a:p>
            <a:r>
              <a:t>•Solution:  free up dynamic memory after use</a:t>
            </a:r>
          </a:p>
        </p:txBody>
      </p:sp>
      <p:sp>
        <p:nvSpPr>
          <p:cNvPr id="6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99</a:t>
            </a:fld>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137</Slides>
  <Notes>0</Notes>
  <HiddenSlides>0</HiddenSlide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21_BasicWhite</vt:lpstr>
      <vt:lpstr>UNIT - III</vt:lpstr>
      <vt:lpstr>Syllabus</vt:lpstr>
      <vt:lpstr>Unit - III</vt:lpstr>
      <vt:lpstr>Unit - III</vt:lpstr>
      <vt:lpstr>Binding </vt:lpstr>
      <vt:lpstr>Introduction</vt:lpstr>
      <vt:lpstr>Introduction</vt:lpstr>
      <vt:lpstr>Overloading Operators</vt:lpstr>
      <vt:lpstr>PowerPoint Presentation</vt:lpstr>
      <vt:lpstr>What is Operator Overloading?</vt:lpstr>
      <vt:lpstr>Operator Overloading</vt:lpstr>
      <vt:lpstr>PowerPoint Presentation</vt:lpstr>
      <vt:lpstr>PowerPoint Presentation</vt:lpstr>
      <vt:lpstr>PowerPoint Presentation</vt:lpstr>
      <vt:lpstr>PowerPoint Presentation</vt:lpstr>
      <vt:lpstr>As Non - Members</vt:lpstr>
      <vt:lpstr>PowerPoint Presentation</vt:lpstr>
      <vt:lpstr>PowerPoint Presentation</vt:lpstr>
      <vt:lpstr>Guidelines</vt:lpstr>
      <vt:lpstr>Guidelines</vt:lpstr>
      <vt:lpstr>PowerPoint Presentation</vt:lpstr>
      <vt:lpstr>Member Operators Function</vt:lpstr>
      <vt:lpstr>PowerPoint Presentation</vt:lpstr>
      <vt:lpstr>Overloading Unary Operators</vt:lpstr>
      <vt:lpstr>Rules for Overloading Operators</vt:lpstr>
      <vt:lpstr>PowerPoint Presentation</vt:lpstr>
      <vt:lpstr>PowerPoint Presentation</vt:lpstr>
      <vt:lpstr>Non - Overloadable Operators</vt:lpstr>
      <vt:lpstr>Overloading using Friend Function</vt:lpstr>
      <vt:lpstr>Friend Operators Function</vt:lpstr>
      <vt:lpstr>PowerPoint Presentation</vt:lpstr>
      <vt:lpstr>Overloading New and Delete Operator</vt:lpstr>
      <vt:lpstr>PowerPoint Presentation</vt:lpstr>
      <vt:lpstr>PowerPoint Presentation</vt:lpstr>
      <vt:lpstr>Overloading Assignment Operator (=)</vt:lpstr>
      <vt:lpstr>Assignment vs Copy constructor</vt:lpstr>
      <vt:lpstr>PowerPoint Presentation</vt:lpstr>
      <vt:lpstr>Type Conversion</vt:lpstr>
      <vt:lpstr>Type Conversion</vt:lpstr>
      <vt:lpstr>Type Conversion</vt:lpstr>
      <vt:lpstr>Type Conversion</vt:lpstr>
      <vt:lpstr>Class-type to basic-data type conversion:</vt:lpstr>
      <vt:lpstr>Type Conversion</vt:lpstr>
      <vt:lpstr>Rules for Operator Overloading</vt:lpstr>
      <vt:lpstr>PowerPoint Presentation</vt:lpstr>
      <vt:lpstr>Inheritance</vt:lpstr>
      <vt:lpstr>Inheritance</vt:lpstr>
      <vt:lpstr>Introduction</vt:lpstr>
      <vt:lpstr>PowerPoint Presentation</vt:lpstr>
      <vt:lpstr>Advantages of Inheritance</vt:lpstr>
      <vt:lpstr>Disadvantages</vt:lpstr>
      <vt:lpstr>PowerPoint Presentation</vt:lpstr>
      <vt:lpstr>Access Rights of Derived Classes</vt:lpstr>
      <vt:lpstr>PowerPoint Presentation</vt:lpstr>
      <vt:lpstr>Code Reusability</vt:lpstr>
      <vt:lpstr>Types of Inheritance</vt:lpstr>
      <vt:lpstr>Single Inheritance</vt:lpstr>
      <vt:lpstr>PowerPoint Presentation</vt:lpstr>
      <vt:lpstr>Inheritance and Protected Members</vt:lpstr>
      <vt:lpstr>PowerPoint Presentation</vt:lpstr>
      <vt:lpstr>PowerPoint Presentation</vt:lpstr>
      <vt:lpstr>Multiple Inheritance</vt:lpstr>
      <vt:lpstr>PowerPoint Presentation</vt:lpstr>
      <vt:lpstr>Hierarchical Inheritance</vt:lpstr>
      <vt:lpstr>Multilevel Inheritance</vt:lpstr>
      <vt:lpstr>Hybrid Inheritance</vt:lpstr>
      <vt:lpstr>Multi Path Inheritance</vt:lpstr>
      <vt:lpstr>Constructors, Destructors, and Inheritance</vt:lpstr>
      <vt:lpstr>When Constructors and Destructors Are Executed</vt:lpstr>
      <vt:lpstr>PowerPoint Presentation</vt:lpstr>
      <vt:lpstr>PowerPoint Presentation</vt:lpstr>
      <vt:lpstr>PowerPoint Presentation</vt:lpstr>
      <vt:lpstr>PowerPoint Presentation</vt:lpstr>
      <vt:lpstr>Passing Parameters to Base Class Constructors</vt:lpstr>
      <vt:lpstr>PowerPoint Presentation</vt:lpstr>
      <vt:lpstr>Virtual Base Classes</vt:lpstr>
      <vt:lpstr>PowerPoint Presentation</vt:lpstr>
      <vt:lpstr>PowerPoint Presentation</vt:lpstr>
      <vt:lpstr>PowerPoint Presentation</vt:lpstr>
      <vt:lpstr>PowerPoint Presentation</vt:lpstr>
      <vt:lpstr>Abstract Classes</vt:lpstr>
      <vt:lpstr>Restrictions</vt:lpstr>
      <vt:lpstr>Characteristics</vt:lpstr>
      <vt:lpstr>Pure Virtual Function</vt:lpstr>
      <vt:lpstr>PowerPoint Presentation</vt:lpstr>
      <vt:lpstr>PowerPoint Presentation</vt:lpstr>
      <vt:lpstr>PowerPoint Presentation</vt:lpstr>
      <vt:lpstr>PowerPoint Presentation</vt:lpstr>
      <vt:lpstr>Pointers</vt:lpstr>
      <vt:lpstr>Introduction</vt:lpstr>
      <vt:lpstr>PowerPoint Presentation</vt:lpstr>
      <vt:lpstr>Pointers in C++</vt:lpstr>
      <vt:lpstr>PowerPoint Presentation</vt:lpstr>
      <vt:lpstr>Features of Pointers</vt:lpstr>
      <vt:lpstr>Types of Pointers</vt:lpstr>
      <vt:lpstr>Null Pointer</vt:lpstr>
      <vt:lpstr>Void Pointer</vt:lpstr>
      <vt:lpstr>Const Pointer</vt:lpstr>
      <vt:lpstr>Dangling Pointer and Memory Leak</vt:lpstr>
      <vt:lpstr>Pointer to a Class</vt:lpstr>
      <vt:lpstr>PowerPoint Presentation</vt:lpstr>
      <vt:lpstr>Pointer Objects</vt:lpstr>
      <vt:lpstr>PowerPoint Presentation</vt:lpstr>
      <vt:lpstr>Pointers and Inheritance</vt:lpstr>
      <vt:lpstr>PowerPoint Presentation</vt:lpstr>
      <vt:lpstr>PowerPoint Presentation</vt:lpstr>
      <vt:lpstr>PowerPoint Presentation</vt:lpstr>
      <vt:lpstr>Pointer to Derived Class</vt:lpstr>
      <vt:lpstr>PowerPoint Presentation</vt:lpstr>
      <vt:lpstr>PowerPoint Presentation</vt:lpstr>
      <vt:lpstr>This Pointer</vt:lpstr>
      <vt:lpstr>PowerPoint Presentation</vt:lpstr>
      <vt:lpstr>PowerPoint Presentation</vt:lpstr>
      <vt:lpstr>Binding </vt:lpstr>
      <vt:lpstr>Polymorphism</vt:lpstr>
      <vt:lpstr>Binding</vt:lpstr>
      <vt:lpstr>Virtual Functions</vt:lpstr>
      <vt:lpstr>PowerPoint Presentation</vt:lpstr>
      <vt:lpstr>PowerPoint Presentation</vt:lpstr>
      <vt:lpstr>PowerPoint Presentation</vt:lpstr>
      <vt:lpstr>Overloading vs Virtual Functions </vt:lpstr>
      <vt:lpstr>Calling Virtual Function using Base Class Ref</vt:lpstr>
      <vt:lpstr>PowerPoint Presentation</vt:lpstr>
      <vt:lpstr>Virtual attribute and Inheritance</vt:lpstr>
      <vt:lpstr>PowerPoint Presentation</vt:lpstr>
      <vt:lpstr>Virtual Functions are Hierarchical</vt:lpstr>
      <vt:lpstr>PowerPoint Presentation</vt:lpstr>
      <vt:lpstr>Rules for Virtual Functions:</vt:lpstr>
      <vt:lpstr>PowerPoint Presentation</vt:lpstr>
      <vt:lpstr>Can Private Functions be accessed ?</vt:lpstr>
      <vt:lpstr>PowerPoint Presentation</vt:lpstr>
      <vt:lpstr>Virtual Destructors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cp:lastModifiedBy>Unknown User</cp:lastModifiedBy>
  <cp:revision>1</cp:revision>
  <dcterms:modified xsi:type="dcterms:W3CDTF">2022-01-09T09:50:40Z</dcterms:modified>
</cp:coreProperties>
</file>