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12"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6"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5"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4"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1"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2"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Unit - IV"/>
          <p:cNvSpPr txBox="1">
            <a:spLocks noGrp="1"/>
          </p:cNvSpPr>
          <p:nvPr>
            <p:ph type="ctrTitle"/>
          </p:nvPr>
        </p:nvSpPr>
        <p:spPr>
          <a:prstGeom prst="rect">
            <a:avLst/>
          </a:prstGeom>
        </p:spPr>
        <p:txBody>
          <a:bodyPr/>
          <a:lstStyle/>
          <a:p>
            <a:r>
              <a:t>Unit - IV</a:t>
            </a:r>
          </a:p>
        </p:txBody>
      </p:sp>
      <p:sp>
        <p:nvSpPr>
          <p:cNvPr id="152" name="Generic Programming With Templates"/>
          <p:cNvSpPr txBox="1">
            <a:spLocks noGrp="1"/>
          </p:cNvSpPr>
          <p:nvPr>
            <p:ph type="subTitle" sz="quarter" idx="1"/>
          </p:nvPr>
        </p:nvSpPr>
        <p:spPr>
          <a:prstGeom prst="rect">
            <a:avLst/>
          </a:prstGeom>
        </p:spPr>
        <p:txBody>
          <a:bodyPr/>
          <a:lstStyle/>
          <a:p>
            <a:r>
              <a:t>Generic Programming With Templates</a:t>
            </a:r>
          </a:p>
        </p:txBody>
      </p:sp>
      <p:sp>
        <p:nvSpPr>
          <p:cNvPr id="153"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lide Title"/>
          <p:cNvSpPr txBox="1">
            <a:spLocks noGrp="1"/>
          </p:cNvSpPr>
          <p:nvPr>
            <p:ph type="title"/>
          </p:nvPr>
        </p:nvSpPr>
        <p:spPr>
          <a:prstGeom prst="rect">
            <a:avLst/>
          </a:prstGeom>
        </p:spPr>
        <p:txBody>
          <a:bodyPr/>
          <a:lstStyle/>
          <a:p>
            <a:endParaRPr/>
          </a:p>
        </p:txBody>
      </p:sp>
      <p:sp>
        <p:nvSpPr>
          <p:cNvPr id="192" name="Slide Subtitle"/>
          <p:cNvSpPr txBox="1">
            <a:spLocks noGrp="1"/>
          </p:cNvSpPr>
          <p:nvPr>
            <p:ph type="body" idx="21"/>
          </p:nvPr>
        </p:nvSpPr>
        <p:spPr>
          <a:prstGeom prst="rect">
            <a:avLst/>
          </a:prstGeom>
        </p:spPr>
        <p:txBody>
          <a:bodyPr/>
          <a:lstStyle/>
          <a:p>
            <a:endParaRPr/>
          </a:p>
        </p:txBody>
      </p:sp>
      <p:sp>
        <p:nvSpPr>
          <p:cNvPr id="193" name="template &lt;class X&gt; void swapargs(X &amp;a, X &amp;b)…"/>
          <p:cNvSpPr txBox="1">
            <a:spLocks noGrp="1"/>
          </p:cNvSpPr>
          <p:nvPr>
            <p:ph type="body" idx="1"/>
          </p:nvPr>
        </p:nvSpPr>
        <p:spPr>
          <a:prstGeom prst="rect">
            <a:avLst/>
          </a:prstGeom>
        </p:spPr>
        <p:txBody>
          <a:bodyPr/>
          <a:lstStyle/>
          <a:p>
            <a:pPr marL="463295" indent="-463295" defTabSz="1853137">
              <a:spcBef>
                <a:spcPts val="3400"/>
              </a:spcBef>
              <a:defRPr sz="3648"/>
            </a:pPr>
            <a:r>
              <a:t>template &lt;class X&gt; void swapargs(X &amp;a, X &amp;b)</a:t>
            </a:r>
          </a:p>
          <a:p>
            <a:pPr marL="463295" indent="-463295" defTabSz="1853137">
              <a:spcBef>
                <a:spcPts val="3400"/>
              </a:spcBef>
              <a:defRPr sz="3648"/>
            </a:pPr>
            <a:r>
              <a:t>tells the compiler two things: that a template is being created and that a generic definition is beginning. </a:t>
            </a:r>
          </a:p>
          <a:p>
            <a:pPr marL="463295" indent="-463295" defTabSz="1853137">
              <a:spcBef>
                <a:spcPts val="3400"/>
              </a:spcBef>
              <a:defRPr sz="3648"/>
            </a:pPr>
            <a:r>
              <a:t>Here, X is a generic type that is used as a placeholder. After the template portion, the function swapargs( ) is declared, using X as the data type of the values that will be swapped. </a:t>
            </a:r>
          </a:p>
          <a:p>
            <a:pPr marL="463295" indent="-463295" defTabSz="1853137">
              <a:spcBef>
                <a:spcPts val="3400"/>
              </a:spcBef>
              <a:defRPr sz="3648"/>
            </a:pPr>
            <a:r>
              <a:t>In main( ), the swapargs( ) function is called using three different types of data: ints, doubles, and chars. </a:t>
            </a:r>
          </a:p>
          <a:p>
            <a:pPr marL="463295" indent="-463295" defTabSz="1853137">
              <a:spcBef>
                <a:spcPts val="3400"/>
              </a:spcBef>
              <a:defRPr sz="3648"/>
            </a:pPr>
            <a:r>
              <a:t>Because swapargs( ) is a generic function, the compiler automatically creates three versions of swapargs( ): </a:t>
            </a:r>
          </a:p>
          <a:p>
            <a:pPr marL="926591" lvl="1" indent="-463295" defTabSz="1853137">
              <a:spcBef>
                <a:spcPts val="3400"/>
              </a:spcBef>
              <a:defRPr sz="3648"/>
            </a:pPr>
            <a:r>
              <a:t>one that will exchange integer values, </a:t>
            </a:r>
          </a:p>
          <a:p>
            <a:pPr marL="926591" lvl="1" indent="-463295" defTabSz="1853137">
              <a:spcBef>
                <a:spcPts val="3400"/>
              </a:spcBef>
              <a:defRPr sz="3648"/>
            </a:pPr>
            <a:r>
              <a:t>one that will exchange floating-point values, </a:t>
            </a:r>
          </a:p>
          <a:p>
            <a:pPr marL="926591" lvl="1" indent="-463295" defTabSz="1853137">
              <a:spcBef>
                <a:spcPts val="3400"/>
              </a:spcBef>
              <a:defRPr sz="3648"/>
            </a:pPr>
            <a:r>
              <a:t>and one that will swap characters.</a:t>
            </a:r>
          </a:p>
        </p:txBody>
      </p:sp>
      <p:sp>
        <p:nvSpPr>
          <p:cNvPr id="19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lide Title"/>
          <p:cNvSpPr txBox="1">
            <a:spLocks noGrp="1"/>
          </p:cNvSpPr>
          <p:nvPr>
            <p:ph type="title"/>
          </p:nvPr>
        </p:nvSpPr>
        <p:spPr>
          <a:prstGeom prst="rect">
            <a:avLst/>
          </a:prstGeom>
        </p:spPr>
        <p:txBody>
          <a:bodyPr/>
          <a:lstStyle/>
          <a:p>
            <a:endParaRPr/>
          </a:p>
        </p:txBody>
      </p:sp>
      <p:sp>
        <p:nvSpPr>
          <p:cNvPr id="197" name="Slide Subtitle"/>
          <p:cNvSpPr txBox="1">
            <a:spLocks noGrp="1"/>
          </p:cNvSpPr>
          <p:nvPr>
            <p:ph type="body" idx="21"/>
          </p:nvPr>
        </p:nvSpPr>
        <p:spPr>
          <a:prstGeom prst="rect">
            <a:avLst/>
          </a:prstGeom>
        </p:spPr>
        <p:txBody>
          <a:bodyPr/>
          <a:lstStyle/>
          <a:p>
            <a:endParaRPr/>
          </a:p>
        </p:txBody>
      </p:sp>
      <p:sp>
        <p:nvSpPr>
          <p:cNvPr id="198" name="Here are some important terms related to templates.…"/>
          <p:cNvSpPr txBox="1">
            <a:spLocks noGrp="1"/>
          </p:cNvSpPr>
          <p:nvPr>
            <p:ph type="body" idx="1"/>
          </p:nvPr>
        </p:nvSpPr>
        <p:spPr>
          <a:prstGeom prst="rect">
            <a:avLst/>
          </a:prstGeom>
        </p:spPr>
        <p:txBody>
          <a:bodyPr/>
          <a:lstStyle/>
          <a:p>
            <a:pPr marL="560831" indent="-560831" defTabSz="2243271">
              <a:spcBef>
                <a:spcPts val="4100"/>
              </a:spcBef>
              <a:defRPr sz="4416"/>
            </a:pPr>
            <a:r>
              <a:t>Here are some important terms related to templates. </a:t>
            </a:r>
          </a:p>
          <a:p>
            <a:pPr marL="560831" indent="-560831" defTabSz="2243271">
              <a:spcBef>
                <a:spcPts val="4100"/>
              </a:spcBef>
              <a:defRPr sz="4416"/>
            </a:pPr>
            <a:r>
              <a:t>First, a generic function (that is, a function definition preceded by a template statement) is also called a template function.</a:t>
            </a:r>
          </a:p>
          <a:p>
            <a:pPr marL="560831" indent="-560831" defTabSz="2243271">
              <a:spcBef>
                <a:spcPts val="4100"/>
              </a:spcBef>
              <a:defRPr sz="4416"/>
            </a:pPr>
            <a:r>
              <a:t>Both terms will be used interchangeably in this book. </a:t>
            </a:r>
          </a:p>
          <a:p>
            <a:pPr marL="560831" indent="-560831" defTabSz="2243271">
              <a:spcBef>
                <a:spcPts val="4100"/>
              </a:spcBef>
              <a:defRPr sz="4416"/>
            </a:pPr>
            <a:r>
              <a:t>When the compiler creates a specific version of this function, it is said to have created a specialisation. </a:t>
            </a:r>
          </a:p>
          <a:p>
            <a:pPr marL="560831" indent="-560831" defTabSz="2243271">
              <a:spcBef>
                <a:spcPts val="4100"/>
              </a:spcBef>
              <a:defRPr sz="4416"/>
            </a:pPr>
            <a:r>
              <a:t>This is also called a generated function. The act of generating a function is referred to as instantiating it. </a:t>
            </a:r>
          </a:p>
          <a:p>
            <a:pPr marL="560831" indent="-560831" defTabSz="2243271">
              <a:spcBef>
                <a:spcPts val="4100"/>
              </a:spcBef>
              <a:defRPr sz="4416"/>
            </a:pPr>
            <a:r>
              <a:t>Put differently, a generated function is a specific instance of a template function.</a:t>
            </a:r>
          </a:p>
        </p:txBody>
      </p:sp>
      <p:sp>
        <p:nvSpPr>
          <p:cNvPr id="1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Title"/>
          <p:cNvSpPr txBox="1">
            <a:spLocks noGrp="1"/>
          </p:cNvSpPr>
          <p:nvPr>
            <p:ph type="title"/>
          </p:nvPr>
        </p:nvSpPr>
        <p:spPr>
          <a:prstGeom prst="rect">
            <a:avLst/>
          </a:prstGeom>
        </p:spPr>
        <p:txBody>
          <a:bodyPr/>
          <a:lstStyle/>
          <a:p>
            <a:endParaRPr/>
          </a:p>
        </p:txBody>
      </p:sp>
      <p:sp>
        <p:nvSpPr>
          <p:cNvPr id="202" name="Since C++ does not recognize end-of-line as a statement terminator, the template clause of a generic function definition does not have to be on the same line as the function's name.…"/>
          <p:cNvSpPr txBox="1">
            <a:spLocks noGrp="1"/>
          </p:cNvSpPr>
          <p:nvPr>
            <p:ph type="body" idx="1"/>
          </p:nvPr>
        </p:nvSpPr>
        <p:spPr>
          <a:xfrm>
            <a:off x="1206500" y="2998101"/>
            <a:ext cx="21971000" cy="9506415"/>
          </a:xfrm>
          <a:prstGeom prst="rect">
            <a:avLst/>
          </a:prstGeom>
        </p:spPr>
        <p:txBody>
          <a:bodyPr/>
          <a:lstStyle/>
          <a:p>
            <a:pPr marL="536447" indent="-536447" defTabSz="2145738">
              <a:spcBef>
                <a:spcPts val="3900"/>
              </a:spcBef>
              <a:defRPr sz="4224"/>
            </a:pPr>
            <a:r>
              <a:t>Since C++ does not recognize end-of-line as a statement terminator, the template clause of a generic function definition does not have to be on the same line as the function's name. </a:t>
            </a:r>
          </a:p>
          <a:p>
            <a:pPr marL="536447" indent="-536447" defTabSz="2145738">
              <a:spcBef>
                <a:spcPts val="3900"/>
              </a:spcBef>
              <a:defRPr sz="4224"/>
            </a:pPr>
            <a:r>
              <a:t>The following example shows another common way to format the swapargs( ) function.</a:t>
            </a:r>
          </a:p>
          <a:p>
            <a:pPr marL="0" lvl="2" indent="804672" defTabSz="2145738">
              <a:spcBef>
                <a:spcPts val="600"/>
              </a:spcBef>
              <a:buSzTx/>
              <a:buNone/>
              <a:defRPr sz="4224"/>
            </a:pPr>
            <a:r>
              <a:t>template &lt;class X&gt;</a:t>
            </a:r>
          </a:p>
          <a:p>
            <a:pPr marL="0" lvl="2" indent="804672" defTabSz="2145738">
              <a:spcBef>
                <a:spcPts val="600"/>
              </a:spcBef>
              <a:buSzTx/>
              <a:buNone/>
              <a:defRPr sz="4224"/>
            </a:pPr>
            <a:r>
              <a:t>void swapargs(X &amp;a, X &amp;b)</a:t>
            </a:r>
          </a:p>
          <a:p>
            <a:pPr marL="0" lvl="2" indent="804672" defTabSz="2145738">
              <a:spcBef>
                <a:spcPts val="600"/>
              </a:spcBef>
              <a:buSzTx/>
              <a:buNone/>
              <a:defRPr sz="4224"/>
            </a:pPr>
            <a:r>
              <a:t>{</a:t>
            </a:r>
          </a:p>
          <a:p>
            <a:pPr marL="0" lvl="2" indent="804672" defTabSz="2145738">
              <a:spcBef>
                <a:spcPts val="600"/>
              </a:spcBef>
              <a:buSzTx/>
              <a:buNone/>
              <a:defRPr sz="4224"/>
            </a:pPr>
            <a:r>
              <a:t>X temp;</a:t>
            </a:r>
          </a:p>
          <a:p>
            <a:pPr marL="0" lvl="2" indent="804672" defTabSz="2145738">
              <a:spcBef>
                <a:spcPts val="600"/>
              </a:spcBef>
              <a:buSzTx/>
              <a:buNone/>
              <a:defRPr sz="4224"/>
            </a:pPr>
            <a:r>
              <a:t>temp = a;</a:t>
            </a:r>
          </a:p>
          <a:p>
            <a:pPr marL="0" lvl="2" indent="804672" defTabSz="2145738">
              <a:spcBef>
                <a:spcPts val="600"/>
              </a:spcBef>
              <a:buSzTx/>
              <a:buNone/>
              <a:defRPr sz="4224"/>
            </a:pPr>
            <a:r>
              <a:t>a = b;</a:t>
            </a:r>
          </a:p>
          <a:p>
            <a:pPr marL="0" lvl="2" indent="804672" defTabSz="2145738">
              <a:spcBef>
                <a:spcPts val="600"/>
              </a:spcBef>
              <a:buSzTx/>
              <a:buNone/>
              <a:defRPr sz="4224"/>
            </a:pPr>
            <a:r>
              <a:t>b = temp;</a:t>
            </a:r>
          </a:p>
          <a:p>
            <a:pPr marL="0" lvl="2" indent="804672" defTabSz="2145738">
              <a:spcBef>
                <a:spcPts val="600"/>
              </a:spcBef>
              <a:buSzTx/>
              <a:buNone/>
              <a:defRPr sz="4224"/>
            </a:pPr>
            <a:r>
              <a:t>}</a:t>
            </a:r>
          </a:p>
          <a:p>
            <a:pPr marL="536447" indent="-536447" defTabSz="2145738">
              <a:spcBef>
                <a:spcPts val="600"/>
              </a:spcBef>
              <a:defRPr sz="4224"/>
            </a:pPr>
            <a:r>
              <a:t>If the above form, no other statements can occur between the template statement and the start of the generic function definition.</a:t>
            </a:r>
          </a:p>
        </p:txBody>
      </p:sp>
      <p:sp>
        <p:nvSpPr>
          <p:cNvPr id="20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Function with two Generic Types"/>
          <p:cNvSpPr txBox="1">
            <a:spLocks noGrp="1"/>
          </p:cNvSpPr>
          <p:nvPr>
            <p:ph type="title"/>
          </p:nvPr>
        </p:nvSpPr>
        <p:spPr>
          <a:prstGeom prst="rect">
            <a:avLst/>
          </a:prstGeom>
        </p:spPr>
        <p:txBody>
          <a:bodyPr/>
          <a:lstStyle/>
          <a:p>
            <a:r>
              <a:t>Function with two Generic Types</a:t>
            </a:r>
          </a:p>
        </p:txBody>
      </p:sp>
      <p:sp>
        <p:nvSpPr>
          <p:cNvPr id="206" name="We can define more than one generic data type in the template statement by using a comma-separated list."/>
          <p:cNvSpPr txBox="1">
            <a:spLocks noGrp="1"/>
          </p:cNvSpPr>
          <p:nvPr>
            <p:ph type="body" idx="1"/>
          </p:nvPr>
        </p:nvSpPr>
        <p:spPr>
          <a:prstGeom prst="rect">
            <a:avLst/>
          </a:prstGeom>
        </p:spPr>
        <p:txBody>
          <a:bodyPr/>
          <a:lstStyle/>
          <a:p>
            <a:r>
              <a:t>We can define more than one generic data type in the template statement by using a comma-separated list.</a:t>
            </a:r>
          </a:p>
        </p:txBody>
      </p:sp>
      <p:sp>
        <p:nvSpPr>
          <p:cNvPr id="20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08" name="#include &lt;iostream&gt;…"/>
          <p:cNvSpPr txBox="1"/>
          <p:nvPr/>
        </p:nvSpPr>
        <p:spPr>
          <a:xfrm>
            <a:off x="1660316" y="5970724"/>
            <a:ext cx="8945483" cy="654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3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3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300" b="1">
                <a:solidFill>
                  <a:srgbClr val="AD3DA4"/>
                </a:solidFill>
                <a:latin typeface="Menlo Regular"/>
                <a:ea typeface="Menlo Regular"/>
                <a:cs typeface="Menlo Regular"/>
                <a:sym typeface="Menlo Regular"/>
              </a:defRPr>
            </a:pPr>
            <a:r>
              <a:t>template</a:t>
            </a:r>
            <a:r>
              <a:rPr b="0">
                <a:solidFill>
                  <a:srgbClr val="000000">
                    <a:alpha val="85000"/>
                  </a:srgbClr>
                </a:solidFill>
              </a:rPr>
              <a:t> &lt;</a:t>
            </a:r>
            <a:r>
              <a:t>class</a:t>
            </a:r>
            <a:r>
              <a:rPr b="0">
                <a:solidFill>
                  <a:srgbClr val="000000">
                    <a:alpha val="85000"/>
                  </a:srgbClr>
                </a:solidFill>
              </a:rPr>
              <a:t> type1, </a:t>
            </a:r>
            <a:r>
              <a:t>class</a:t>
            </a:r>
            <a:r>
              <a:rPr b="0">
                <a:solidFill>
                  <a:srgbClr val="000000">
                    <a:alpha val="85000"/>
                  </a:srgbClr>
                </a:solidFill>
              </a:rPr>
              <a:t> type2&gt;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rPr b="1">
                <a:solidFill>
                  <a:srgbClr val="AD3DA4"/>
                </a:solidFill>
              </a:rPr>
              <a:t>void</a:t>
            </a:r>
            <a:r>
              <a:t> </a:t>
            </a:r>
            <a:r>
              <a:rPr>
                <a:solidFill>
                  <a:srgbClr val="057CB0"/>
                </a:solidFill>
              </a:rPr>
              <a:t>myfunc</a:t>
            </a:r>
            <a:r>
              <a:t>(type1 x, type2 y)</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cout &lt;&lt; x &lt;&lt; </a:t>
            </a:r>
            <a:r>
              <a:rPr>
                <a:solidFill>
                  <a:srgbClr val="272AD8"/>
                </a:solidFill>
              </a:rPr>
              <a:t>' '</a:t>
            </a:r>
            <a:r>
              <a:t> &lt;&lt; y &lt;&lt; </a:t>
            </a:r>
            <a:r>
              <a:rPr>
                <a:solidFill>
                  <a:srgbClr val="272AD8"/>
                </a:solidFill>
              </a:rPr>
              <a:t>'\n'</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myfunc(</a:t>
            </a:r>
            <a:r>
              <a:rPr>
                <a:solidFill>
                  <a:srgbClr val="272AD8"/>
                </a:solidFill>
              </a:rPr>
              <a:t>10</a:t>
            </a:r>
            <a:r>
              <a:rPr>
                <a:solidFill>
                  <a:srgbClr val="000000">
                    <a:alpha val="85000"/>
                  </a:srgbClr>
                </a:solidFill>
              </a:rPr>
              <a:t>, </a:t>
            </a:r>
            <a:r>
              <a:t>"I like C++"</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myfunc(</a:t>
            </a:r>
            <a:r>
              <a:rPr>
                <a:solidFill>
                  <a:srgbClr val="272AD8"/>
                </a:solidFill>
              </a:rPr>
              <a:t>98.6</a:t>
            </a:r>
            <a:r>
              <a:t>, </a:t>
            </a:r>
            <a:r>
              <a:rPr>
                <a:solidFill>
                  <a:srgbClr val="272AD8"/>
                </a:solidFill>
              </a:rPr>
              <a:t>19L</a:t>
            </a:r>
            <a:r>
              <a:t>);</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
        <p:nvSpPr>
          <p:cNvPr id="209" name="Output:…"/>
          <p:cNvSpPr txBox="1"/>
          <p:nvPr/>
        </p:nvSpPr>
        <p:spPr>
          <a:xfrm>
            <a:off x="13741485" y="9869789"/>
            <a:ext cx="4289041" cy="1968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376554">
              <a:tabLst>
                <a:tab pos="368300" algn="l"/>
              </a:tabLst>
              <a:defRPr sz="4200" b="1">
                <a:solidFill>
                  <a:srgbClr val="000000"/>
                </a:solidFill>
                <a:latin typeface="Menlo Regular"/>
                <a:ea typeface="Menlo Regular"/>
                <a:cs typeface="Menlo Regular"/>
                <a:sym typeface="Menlo Regular"/>
              </a:defRPr>
            </a:pPr>
            <a:r>
              <a:t>Output:</a:t>
            </a:r>
          </a:p>
          <a:p>
            <a:pPr algn="l" defTabSz="376554">
              <a:tabLst>
                <a:tab pos="368300" algn="l"/>
              </a:tabLst>
              <a:defRPr sz="4200" b="1">
                <a:solidFill>
                  <a:srgbClr val="000000"/>
                </a:solidFill>
                <a:latin typeface="Menlo Regular"/>
                <a:ea typeface="Menlo Regular"/>
                <a:cs typeface="Menlo Regular"/>
                <a:sym typeface="Menlo Regular"/>
              </a:defRPr>
            </a:pPr>
            <a:r>
              <a:t>10 I like C++</a:t>
            </a:r>
          </a:p>
          <a:p>
            <a:pPr algn="l" defTabSz="376554">
              <a:tabLst>
                <a:tab pos="368300" algn="l"/>
              </a:tabLst>
              <a:defRPr sz="4200" b="1">
                <a:solidFill>
                  <a:srgbClr val="000000"/>
                </a:solidFill>
                <a:latin typeface="Menlo Regular"/>
                <a:ea typeface="Menlo Regular"/>
                <a:cs typeface="Menlo Regular"/>
                <a:sym typeface="Menlo Regular"/>
              </a:defRPr>
            </a:pPr>
            <a:r>
              <a:t>98.6 19</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lide Title"/>
          <p:cNvSpPr txBox="1">
            <a:spLocks noGrp="1"/>
          </p:cNvSpPr>
          <p:nvPr>
            <p:ph type="title"/>
          </p:nvPr>
        </p:nvSpPr>
        <p:spPr>
          <a:prstGeom prst="rect">
            <a:avLst/>
          </a:prstGeom>
        </p:spPr>
        <p:txBody>
          <a:bodyPr/>
          <a:lstStyle/>
          <a:p>
            <a:endParaRPr/>
          </a:p>
        </p:txBody>
      </p:sp>
      <p:sp>
        <p:nvSpPr>
          <p:cNvPr id="212" name="Slide Subtitle"/>
          <p:cNvSpPr txBox="1">
            <a:spLocks noGrp="1"/>
          </p:cNvSpPr>
          <p:nvPr>
            <p:ph type="body" idx="21"/>
          </p:nvPr>
        </p:nvSpPr>
        <p:spPr>
          <a:prstGeom prst="rect">
            <a:avLst/>
          </a:prstGeom>
        </p:spPr>
        <p:txBody>
          <a:bodyPr/>
          <a:lstStyle/>
          <a:p>
            <a:endParaRPr/>
          </a:p>
        </p:txBody>
      </p:sp>
      <p:sp>
        <p:nvSpPr>
          <p:cNvPr id="213" name="In this example, the placeholder types type1 and type2 are replaced by the compiler with the data types int and char *, and double and long, respectively, when the compiler generates the specific instances of myfunc( ) within main( ).…"/>
          <p:cNvSpPr txBox="1">
            <a:spLocks noGrp="1"/>
          </p:cNvSpPr>
          <p:nvPr>
            <p:ph type="body" idx="1"/>
          </p:nvPr>
        </p:nvSpPr>
        <p:spPr>
          <a:prstGeom prst="rect">
            <a:avLst/>
          </a:prstGeom>
        </p:spPr>
        <p:txBody>
          <a:bodyPr/>
          <a:lstStyle/>
          <a:p>
            <a:r>
              <a:t>In this example, the placeholder types type1 and type2 are replaced by the compiler with the data types int and char *, and double and long, respectively, when the compiler generates the specific instances of myfunc( ) within main( ).</a:t>
            </a:r>
          </a:p>
          <a:p>
            <a:r>
              <a:t>When you create a template function, you are, in essence, allowing the compiler to generate as many different versions of that function as are necessary for handling the various ways that your program calls the function.</a:t>
            </a:r>
          </a:p>
        </p:txBody>
      </p:sp>
      <p:sp>
        <p:nvSpPr>
          <p:cNvPr id="21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Explicitly Overloading a Generic Function"/>
          <p:cNvSpPr txBox="1">
            <a:spLocks noGrp="1"/>
          </p:cNvSpPr>
          <p:nvPr>
            <p:ph type="title"/>
          </p:nvPr>
        </p:nvSpPr>
        <p:spPr>
          <a:prstGeom prst="rect">
            <a:avLst/>
          </a:prstGeom>
        </p:spPr>
        <p:txBody>
          <a:bodyPr/>
          <a:lstStyle/>
          <a:p>
            <a:r>
              <a:t>Explicitly Overloading a Generic Function</a:t>
            </a:r>
          </a:p>
        </p:txBody>
      </p:sp>
      <p:sp>
        <p:nvSpPr>
          <p:cNvPr id="217" name="Slide Subtitle"/>
          <p:cNvSpPr txBox="1">
            <a:spLocks noGrp="1"/>
          </p:cNvSpPr>
          <p:nvPr>
            <p:ph type="body" idx="21"/>
          </p:nvPr>
        </p:nvSpPr>
        <p:spPr>
          <a:prstGeom prst="rect">
            <a:avLst/>
          </a:prstGeom>
        </p:spPr>
        <p:txBody>
          <a:bodyPr/>
          <a:lstStyle/>
          <a:p>
            <a:endParaRPr/>
          </a:p>
        </p:txBody>
      </p:sp>
      <p:sp>
        <p:nvSpPr>
          <p:cNvPr id="218" name="A generic function overloads itself as needed. (Implicit Overloading)…"/>
          <p:cNvSpPr txBox="1">
            <a:spLocks noGrp="1"/>
          </p:cNvSpPr>
          <p:nvPr>
            <p:ph type="body" idx="1"/>
          </p:nvPr>
        </p:nvSpPr>
        <p:spPr>
          <a:prstGeom prst="rect">
            <a:avLst/>
          </a:prstGeom>
        </p:spPr>
        <p:txBody>
          <a:bodyPr/>
          <a:lstStyle/>
          <a:p>
            <a:r>
              <a:t>A generic function overloads itself as needed. (Implicit Overloading)</a:t>
            </a:r>
          </a:p>
          <a:p>
            <a:r>
              <a:t>We can overload one when required. This is formally called explicit specialization. </a:t>
            </a:r>
          </a:p>
          <a:p>
            <a:r>
              <a:t>If you overload a generic function, that overloaded function overrides (or "hides") the generic function relative to that specific version.</a:t>
            </a:r>
          </a:p>
        </p:txBody>
      </p:sp>
      <p:sp>
        <p:nvSpPr>
          <p:cNvPr id="21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22" name="template &lt;class X&gt; void swapargs(X &amp;a, X &amp;b)…"/>
          <p:cNvSpPr txBox="1"/>
          <p:nvPr/>
        </p:nvSpPr>
        <p:spPr>
          <a:xfrm>
            <a:off x="602214" y="942986"/>
            <a:ext cx="10951016" cy="975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3200">
                <a:solidFill>
                  <a:srgbClr val="000000">
                    <a:alpha val="85000"/>
                  </a:srgbClr>
                </a:solidFill>
                <a:latin typeface="Menlo Regular"/>
                <a:ea typeface="Menlo Regular"/>
                <a:cs typeface="Menlo Regular"/>
                <a:sym typeface="Menlo Regular"/>
              </a:defRPr>
            </a:pPr>
            <a:r>
              <a:rPr b="1">
                <a:solidFill>
                  <a:srgbClr val="AD3DA4"/>
                </a:solidFill>
              </a:rPr>
              <a:t>template</a:t>
            </a:r>
            <a:r>
              <a:t> &lt;</a:t>
            </a:r>
            <a:r>
              <a:rPr b="1">
                <a:solidFill>
                  <a:srgbClr val="AD3DA4"/>
                </a:solidFill>
              </a:rPr>
              <a:t>class</a:t>
            </a:r>
            <a:r>
              <a:t> X&gt; </a:t>
            </a:r>
            <a:r>
              <a:rPr b="1">
                <a:solidFill>
                  <a:srgbClr val="AD3DA4"/>
                </a:solidFill>
              </a:rPr>
              <a:t>void</a:t>
            </a:r>
            <a:r>
              <a:t> </a:t>
            </a:r>
            <a:r>
              <a:rPr>
                <a:solidFill>
                  <a:srgbClr val="057CB0"/>
                </a:solidFill>
              </a:rPr>
              <a:t>swapargs</a:t>
            </a:r>
            <a:r>
              <a:t>(X &amp;a, X &amp;b)</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X temp;</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temp = a;</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 = b;</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b = temp;</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"Inside template swapargs.\n"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707F8C"/>
                </a:solidFill>
                <a:latin typeface="Menlo Regular"/>
                <a:ea typeface="Menlo Regular"/>
                <a:cs typeface="Menlo Regular"/>
                <a:sym typeface="Menlo Regular"/>
              </a:defRPr>
            </a:pPr>
            <a:r>
              <a:t>// This overrides the generic version of</a:t>
            </a:r>
          </a:p>
          <a:p>
            <a:pPr algn="l" defTabSz="439419">
              <a:tabLst>
                <a:tab pos="431800" algn="l"/>
              </a:tabLst>
              <a:defRPr sz="3200">
                <a:solidFill>
                  <a:srgbClr val="707F8C"/>
                </a:solidFill>
                <a:latin typeface="Menlo Regular"/>
                <a:ea typeface="Menlo Regular"/>
                <a:cs typeface="Menlo Regular"/>
                <a:sym typeface="Menlo Regular"/>
              </a:defRPr>
            </a:pPr>
            <a:r>
              <a:t> swapargs() for ints.</a:t>
            </a:r>
          </a:p>
          <a:p>
            <a:pPr algn="l" defTabSz="439419">
              <a:tabLst>
                <a:tab pos="431800" algn="l"/>
              </a:tabLst>
              <a:defRPr sz="3200">
                <a:solidFill>
                  <a:srgbClr val="707F8C"/>
                </a:solidFill>
                <a:latin typeface="Menlo Regular"/>
                <a:ea typeface="Menlo Regular"/>
                <a:cs typeface="Menlo Regular"/>
                <a:sym typeface="Menlo Regular"/>
              </a:defRPr>
            </a:pPr>
            <a:endParaRPr>
              <a:solidFill>
                <a:srgbClr val="000000">
                  <a:alpha val="85000"/>
                </a:srgbClr>
              </a:solidFill>
            </a:endParaRPr>
          </a:p>
          <a:p>
            <a:pPr algn="l" defTabSz="439419">
              <a:tabLst>
                <a:tab pos="431800" algn="l"/>
              </a:tabLst>
              <a:defRPr sz="3200">
                <a:solidFill>
                  <a:srgbClr val="057CB0"/>
                </a:solidFill>
                <a:latin typeface="Menlo Regular"/>
                <a:ea typeface="Menlo Regular"/>
                <a:cs typeface="Menlo Regular"/>
                <a:sym typeface="Menlo Regular"/>
              </a:defRPr>
            </a:pPr>
            <a:r>
              <a:rPr b="1">
                <a:solidFill>
                  <a:srgbClr val="AD3DA4"/>
                </a:solidFill>
              </a:rPr>
              <a:t>void</a:t>
            </a:r>
            <a:r>
              <a:rPr>
                <a:solidFill>
                  <a:srgbClr val="000000">
                    <a:alpha val="85000"/>
                  </a:srgbClr>
                </a:solidFill>
              </a:rPr>
              <a:t> </a:t>
            </a:r>
            <a:r>
              <a:t>swapargs</a:t>
            </a:r>
            <a:r>
              <a:rPr>
                <a:solidFill>
                  <a:srgbClr val="000000">
                    <a:alpha val="85000"/>
                  </a:srgbClr>
                </a:solidFill>
              </a:rPr>
              <a:t>(</a:t>
            </a:r>
            <a:r>
              <a:rPr b="1">
                <a:solidFill>
                  <a:srgbClr val="AD3DA4"/>
                </a:solidFill>
              </a:rPr>
              <a:t>int</a:t>
            </a:r>
            <a:r>
              <a:rPr>
                <a:solidFill>
                  <a:srgbClr val="000000">
                    <a:alpha val="85000"/>
                  </a:srgbClr>
                </a:solidFill>
              </a:rPr>
              <a:t> &amp;a, </a:t>
            </a:r>
            <a:r>
              <a:rPr b="1">
                <a:solidFill>
                  <a:srgbClr val="AD3DA4"/>
                </a:solidFill>
              </a:rPr>
              <a:t>int</a:t>
            </a:r>
            <a:r>
              <a:rPr>
                <a:solidFill>
                  <a:srgbClr val="000000">
                    <a:alpha val="85000"/>
                  </a:srgbClr>
                </a:solidFill>
              </a:rPr>
              <a:t> &amp;b)</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int</a:t>
            </a:r>
            <a:r>
              <a:t> temp;</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temp = a;</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 = b;</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b = temp;</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"Inside swapargs int specialization.\n"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p:txBody>
      </p:sp>
      <p:sp>
        <p:nvSpPr>
          <p:cNvPr id="223" name="int main()…"/>
          <p:cNvSpPr txBox="1"/>
          <p:nvPr/>
        </p:nvSpPr>
        <p:spPr>
          <a:xfrm>
            <a:off x="11766618" y="2053541"/>
            <a:ext cx="12295287" cy="8991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r>
              <a:rPr>
                <a:solidFill>
                  <a:srgbClr val="272AD8"/>
                </a:solidFill>
              </a:rPr>
              <a:t>10</a:t>
            </a:r>
            <a:r>
              <a:t>, j=</a:t>
            </a:r>
            <a:r>
              <a:rPr>
                <a:solidFill>
                  <a:srgbClr val="272AD8"/>
                </a:solidFill>
              </a:rPr>
              <a:t>20</a:t>
            </a:r>
            <a: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double</a:t>
            </a:r>
            <a:r>
              <a:rPr b="0">
                <a:solidFill>
                  <a:srgbClr val="000000">
                    <a:alpha val="85000"/>
                  </a:srgbClr>
                </a:solidFill>
              </a:rPr>
              <a:t> x=</a:t>
            </a:r>
            <a:r>
              <a:rPr b="0">
                <a:solidFill>
                  <a:srgbClr val="272AD8"/>
                </a:solidFill>
              </a:rPr>
              <a:t>10.1</a:t>
            </a:r>
            <a:r>
              <a:rPr b="0">
                <a:solidFill>
                  <a:srgbClr val="000000">
                    <a:alpha val="85000"/>
                  </a:srgbClr>
                </a:solidFill>
              </a:rPr>
              <a:t>, y=</a:t>
            </a:r>
            <a:r>
              <a:rPr b="0">
                <a:solidFill>
                  <a:srgbClr val="272AD8"/>
                </a:solidFill>
              </a:rPr>
              <a:t>23.3</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char</a:t>
            </a:r>
            <a:r>
              <a:t> a=</a:t>
            </a:r>
            <a:r>
              <a:rPr>
                <a:solidFill>
                  <a:srgbClr val="272AD8"/>
                </a:solidFill>
              </a:rPr>
              <a:t>'x'</a:t>
            </a:r>
            <a:r>
              <a:t>, b=</a:t>
            </a:r>
            <a:r>
              <a:rPr>
                <a:solidFill>
                  <a:srgbClr val="272AD8"/>
                </a:solidFill>
              </a:rPr>
              <a:t>'z'</a:t>
            </a:r>
            <a: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"Original i, j: "</a:t>
            </a:r>
            <a:r>
              <a:rPr>
                <a:solidFill>
                  <a:srgbClr val="000000">
                    <a:alpha val="85000"/>
                  </a:srgbClr>
                </a:solidFill>
              </a:rPr>
              <a:t> &lt;&lt; i &lt;&lt; </a:t>
            </a:r>
            <a:r>
              <a:rPr>
                <a:solidFill>
                  <a:srgbClr val="272AD8"/>
                </a:solidFill>
              </a:rPr>
              <a:t>' '</a:t>
            </a:r>
            <a:r>
              <a:rPr>
                <a:solidFill>
                  <a:srgbClr val="000000">
                    <a:alpha val="85000"/>
                  </a:srgbClr>
                </a:solidFill>
              </a:rPr>
              <a:t> &lt;&lt; j &lt;&lt; </a:t>
            </a:r>
            <a:r>
              <a:rPr>
                <a:solidFill>
                  <a:srgbClr val="272AD8"/>
                </a:solidFill>
              </a:rPr>
              <a:t>'\n'</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"Original x, y: "</a:t>
            </a:r>
            <a:r>
              <a:rPr>
                <a:solidFill>
                  <a:srgbClr val="000000">
                    <a:alpha val="85000"/>
                  </a:srgbClr>
                </a:solidFill>
              </a:rPr>
              <a:t> &lt;&lt; x &lt;&lt; </a:t>
            </a:r>
            <a:r>
              <a:rPr>
                <a:solidFill>
                  <a:srgbClr val="272AD8"/>
                </a:solidFill>
              </a:rPr>
              <a:t>' '</a:t>
            </a:r>
            <a:r>
              <a:rPr>
                <a:solidFill>
                  <a:srgbClr val="000000">
                    <a:alpha val="85000"/>
                  </a:srgbClr>
                </a:solidFill>
              </a:rPr>
              <a:t> &lt;&lt; y &lt;&lt; </a:t>
            </a:r>
            <a:r>
              <a:rPr>
                <a:solidFill>
                  <a:srgbClr val="272AD8"/>
                </a:solidFill>
              </a:rPr>
              <a:t>'\n'</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"Original a, b: "</a:t>
            </a:r>
            <a:r>
              <a:rPr>
                <a:solidFill>
                  <a:srgbClr val="000000">
                    <a:alpha val="85000"/>
                  </a:srgbClr>
                </a:solidFill>
              </a:rPr>
              <a:t> &lt;&lt; a &lt;&lt; </a:t>
            </a:r>
            <a:r>
              <a:rPr>
                <a:solidFill>
                  <a:srgbClr val="272AD8"/>
                </a:solidFill>
              </a:rPr>
              <a:t>' '</a:t>
            </a:r>
            <a:r>
              <a:rPr>
                <a:solidFill>
                  <a:srgbClr val="000000">
                    <a:alpha val="85000"/>
                  </a:srgbClr>
                </a:solidFill>
              </a:rPr>
              <a:t> &lt;&lt; b &lt;&lt; </a:t>
            </a:r>
            <a:r>
              <a:rPr>
                <a:solidFill>
                  <a:srgbClr val="272AD8"/>
                </a:solidFill>
              </a:rPr>
              <a:t>'\n'</a:t>
            </a:r>
            <a:r>
              <a:rPr>
                <a:solidFill>
                  <a:srgbClr val="000000">
                    <a:alpha val="85000"/>
                  </a:srgbClr>
                </a:solidFill>
              </a:rP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calls explicitly overloaded swapargs()</a:t>
            </a:r>
          </a:p>
          <a:p>
            <a:pPr lvl="1" algn="l" defTabSz="439419">
              <a:tabLst>
                <a:tab pos="431800" algn="l"/>
              </a:tabLst>
              <a:defRPr sz="3000">
                <a:solidFill>
                  <a:srgbClr val="707F8C"/>
                </a:solidFill>
                <a:latin typeface="Menlo Regular"/>
                <a:ea typeface="Menlo Regular"/>
                <a:cs typeface="Menlo Regular"/>
                <a:sym typeface="Menlo Regular"/>
              </a:defRPr>
            </a:pPr>
            <a:r>
              <a:rPr>
                <a:solidFill>
                  <a:srgbClr val="3E8087"/>
                </a:solidFill>
              </a:rPr>
              <a:t>swapargs</a:t>
            </a:r>
            <a:r>
              <a:rPr>
                <a:solidFill>
                  <a:srgbClr val="000000">
                    <a:alpha val="85000"/>
                  </a:srgbClr>
                </a:solidFill>
              </a:rPr>
              <a:t>(i, j);</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calls generic swapargs()</a:t>
            </a:r>
          </a:p>
          <a:p>
            <a:pPr lvl="1" algn="l" defTabSz="439419">
              <a:tabLst>
                <a:tab pos="431800" algn="l"/>
              </a:tabLst>
              <a:defRPr sz="3000">
                <a:solidFill>
                  <a:srgbClr val="707F8C"/>
                </a:solidFill>
                <a:latin typeface="Menlo Regular"/>
                <a:ea typeface="Menlo Regular"/>
                <a:cs typeface="Menlo Regular"/>
                <a:sym typeface="Menlo Regular"/>
              </a:defRPr>
            </a:pPr>
            <a:r>
              <a:rPr>
                <a:solidFill>
                  <a:srgbClr val="3E8087"/>
                </a:solidFill>
              </a:rPr>
              <a:t>swapargs</a:t>
            </a:r>
            <a:r>
              <a:rPr>
                <a:solidFill>
                  <a:srgbClr val="000000">
                    <a:alpha val="85000"/>
                  </a:srgbClr>
                </a:solidFill>
              </a:rPr>
              <a:t>(x, y);</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calls generic swapargs()</a:t>
            </a:r>
          </a:p>
          <a:p>
            <a:pPr lvl="1" algn="l" defTabSz="439419">
              <a:tabLst>
                <a:tab pos="431800" algn="l"/>
              </a:tabLst>
              <a:defRPr sz="3000">
                <a:solidFill>
                  <a:srgbClr val="707F8C"/>
                </a:solidFill>
                <a:latin typeface="Menlo Regular"/>
                <a:ea typeface="Menlo Regular"/>
                <a:cs typeface="Menlo Regular"/>
                <a:sym typeface="Menlo Regular"/>
              </a:defRPr>
            </a:pPr>
            <a:r>
              <a:t> </a:t>
            </a:r>
            <a:r>
              <a:rPr>
                <a:solidFill>
                  <a:srgbClr val="3E8087"/>
                </a:solidFill>
              </a:rPr>
              <a:t>swapargs</a:t>
            </a:r>
            <a:r>
              <a:rPr>
                <a:solidFill>
                  <a:srgbClr val="000000">
                    <a:alpha val="85000"/>
                  </a:srgbClr>
                </a:solidFill>
              </a:rPr>
              <a:t>(a, b);</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"Swapped i, j: "</a:t>
            </a:r>
            <a:r>
              <a:rPr>
                <a:solidFill>
                  <a:srgbClr val="000000">
                    <a:alpha val="85000"/>
                  </a:srgbClr>
                </a:solidFill>
              </a:rPr>
              <a:t> &lt;&lt; i &lt;&lt; </a:t>
            </a:r>
            <a:r>
              <a:rPr>
                <a:solidFill>
                  <a:srgbClr val="272AD8"/>
                </a:solidFill>
              </a:rPr>
              <a:t>' '</a:t>
            </a:r>
            <a:r>
              <a:rPr>
                <a:solidFill>
                  <a:srgbClr val="000000">
                    <a:alpha val="85000"/>
                  </a:srgbClr>
                </a:solidFill>
              </a:rPr>
              <a:t> &lt;&lt; j &lt;&lt; </a:t>
            </a:r>
            <a:r>
              <a:rPr>
                <a:solidFill>
                  <a:srgbClr val="272AD8"/>
                </a:solidFill>
              </a:rPr>
              <a:t>'\n'</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"Swapped x, y: "</a:t>
            </a:r>
            <a:r>
              <a:rPr>
                <a:solidFill>
                  <a:srgbClr val="000000">
                    <a:alpha val="85000"/>
                  </a:srgbClr>
                </a:solidFill>
              </a:rPr>
              <a:t> &lt;&lt; x &lt;&lt; </a:t>
            </a:r>
            <a:r>
              <a:rPr>
                <a:solidFill>
                  <a:srgbClr val="272AD8"/>
                </a:solidFill>
              </a:rPr>
              <a:t>' '</a:t>
            </a:r>
            <a:r>
              <a:rPr>
                <a:solidFill>
                  <a:srgbClr val="000000">
                    <a:alpha val="85000"/>
                  </a:srgbClr>
                </a:solidFill>
              </a:rPr>
              <a:t> &lt;&lt; y &lt;&lt; </a:t>
            </a:r>
            <a:r>
              <a:rPr>
                <a:solidFill>
                  <a:srgbClr val="272AD8"/>
                </a:solidFill>
              </a:rPr>
              <a:t>'\n'</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"Swapped a, b: "</a:t>
            </a:r>
            <a:r>
              <a:rPr>
                <a:solidFill>
                  <a:srgbClr val="000000">
                    <a:alpha val="85000"/>
                  </a:srgbClr>
                </a:solidFill>
              </a:rPr>
              <a:t> &lt;&lt; a &lt;&lt; </a:t>
            </a:r>
            <a:r>
              <a:rPr>
                <a:solidFill>
                  <a:srgbClr val="272AD8"/>
                </a:solidFill>
              </a:rPr>
              <a:t>' '</a:t>
            </a:r>
            <a:r>
              <a:rPr>
                <a:solidFill>
                  <a:srgbClr val="000000">
                    <a:alpha val="85000"/>
                  </a:srgbClr>
                </a:solidFill>
              </a:rPr>
              <a:t> &lt;&lt; b &lt;&lt; </a:t>
            </a:r>
            <a:r>
              <a:rPr>
                <a:solidFill>
                  <a:srgbClr val="272AD8"/>
                </a:solidFill>
              </a:rPr>
              <a:t>'\n'</a:t>
            </a:r>
            <a:r>
              <a:rPr>
                <a:solidFill>
                  <a:srgbClr val="000000">
                    <a:alpha val="85000"/>
                  </a:srgbClr>
                </a:solidFill>
              </a:rP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
        <p:nvSpPr>
          <p:cNvPr id="224" name="Line"/>
          <p:cNvSpPr/>
          <p:nvPr/>
        </p:nvSpPr>
        <p:spPr>
          <a:xfrm flipV="1">
            <a:off x="11659923" y="-65019"/>
            <a:ext cx="1" cy="13716001"/>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lide Title"/>
          <p:cNvSpPr txBox="1">
            <a:spLocks noGrp="1"/>
          </p:cNvSpPr>
          <p:nvPr>
            <p:ph type="title"/>
          </p:nvPr>
        </p:nvSpPr>
        <p:spPr>
          <a:prstGeom prst="rect">
            <a:avLst/>
          </a:prstGeom>
        </p:spPr>
        <p:txBody>
          <a:bodyPr/>
          <a:lstStyle/>
          <a:p>
            <a:endParaRPr/>
          </a:p>
        </p:txBody>
      </p:sp>
      <p:sp>
        <p:nvSpPr>
          <p:cNvPr id="227" name="Recently, a new-style syntax was introduced to denote the explicit specialization of a function.…"/>
          <p:cNvSpPr txBox="1">
            <a:spLocks noGrp="1"/>
          </p:cNvSpPr>
          <p:nvPr>
            <p:ph type="body" idx="1"/>
          </p:nvPr>
        </p:nvSpPr>
        <p:spPr>
          <a:xfrm>
            <a:off x="1206500" y="2792998"/>
            <a:ext cx="21971000" cy="9711518"/>
          </a:xfrm>
          <a:prstGeom prst="rect">
            <a:avLst/>
          </a:prstGeom>
        </p:spPr>
        <p:txBody>
          <a:bodyPr/>
          <a:lstStyle/>
          <a:p>
            <a:r>
              <a:t>Recently, a new-style syntax was introduced to denote the explicit specialization of a function. </a:t>
            </a:r>
          </a:p>
          <a:p>
            <a:r>
              <a:t>This new method uses the template keyword. </a:t>
            </a:r>
          </a:p>
          <a:p>
            <a:r>
              <a:t>For example, using the new-style specialization syntax, the overloaded swapargs( ) function from the preceding program looks like this.</a:t>
            </a:r>
          </a:p>
        </p:txBody>
      </p:sp>
      <p:sp>
        <p:nvSpPr>
          <p:cNvPr id="2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29" name="template&lt;&gt; void swapargs&lt;int&gt;(int &amp;a, int &amp;b)…"/>
          <p:cNvSpPr txBox="1"/>
          <p:nvPr/>
        </p:nvSpPr>
        <p:spPr>
          <a:xfrm>
            <a:off x="5802355" y="7900681"/>
            <a:ext cx="14030103" cy="416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500" b="1">
                <a:solidFill>
                  <a:srgbClr val="AD3DA4"/>
                </a:solidFill>
                <a:latin typeface="Menlo Regular"/>
                <a:ea typeface="Menlo Regular"/>
                <a:cs typeface="Menlo Regular"/>
                <a:sym typeface="Menlo Regular"/>
              </a:defRPr>
            </a:pPr>
            <a:r>
              <a:t>template</a:t>
            </a:r>
            <a:r>
              <a:rPr b="0">
                <a:solidFill>
                  <a:srgbClr val="000000">
                    <a:alpha val="85000"/>
                  </a:srgbClr>
                </a:solidFill>
              </a:rPr>
              <a:t>&lt;&gt; </a:t>
            </a:r>
            <a:r>
              <a:t>void</a:t>
            </a:r>
            <a:r>
              <a:rPr b="0">
                <a:solidFill>
                  <a:srgbClr val="000000">
                    <a:alpha val="85000"/>
                  </a:srgbClr>
                </a:solidFill>
              </a:rPr>
              <a:t> </a:t>
            </a:r>
            <a:r>
              <a:rPr b="0">
                <a:solidFill>
                  <a:srgbClr val="057CB0"/>
                </a:solidFill>
              </a:rPr>
              <a:t>swapargs</a:t>
            </a:r>
            <a:r>
              <a:rPr b="0">
                <a:solidFill>
                  <a:srgbClr val="000000">
                    <a:alpha val="85000"/>
                  </a:srgbClr>
                </a:solidFill>
              </a:rPr>
              <a:t>&lt;</a:t>
            </a:r>
            <a:r>
              <a:t>int</a:t>
            </a:r>
            <a:r>
              <a:rPr b="0">
                <a:solidFill>
                  <a:srgbClr val="000000">
                    <a:alpha val="85000"/>
                  </a:srgbClr>
                </a:solidFill>
              </a:rPr>
              <a:t>&gt;(</a:t>
            </a:r>
            <a:r>
              <a:t>int</a:t>
            </a:r>
            <a:r>
              <a:rPr b="0">
                <a:solidFill>
                  <a:srgbClr val="000000">
                    <a:alpha val="85000"/>
                  </a:srgbClr>
                </a:solidFill>
              </a:rPr>
              <a:t> &amp;a, </a:t>
            </a:r>
            <a:r>
              <a:t>int</a:t>
            </a:r>
            <a:r>
              <a:rPr b="0">
                <a:solidFill>
                  <a:srgbClr val="000000">
                    <a:alpha val="85000"/>
                  </a:srgbClr>
                </a:solidFill>
              </a:rPr>
              <a:t> &amp;b)</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r>
              <a:rPr b="1">
                <a:solidFill>
                  <a:srgbClr val="AD3DA4"/>
                </a:solidFill>
              </a:rPr>
              <a:t>int</a:t>
            </a:r>
            <a:r>
              <a:t> temp;</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temp = a;</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 = b;</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b = temp;</a:t>
            </a: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cout &lt;&lt; </a:t>
            </a:r>
            <a:r>
              <a:t>"Inside swapargs int specialization.\n"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lide Title"/>
          <p:cNvSpPr txBox="1">
            <a:spLocks noGrp="1"/>
          </p:cNvSpPr>
          <p:nvPr>
            <p:ph type="title"/>
          </p:nvPr>
        </p:nvSpPr>
        <p:spPr>
          <a:prstGeom prst="rect">
            <a:avLst/>
          </a:prstGeom>
        </p:spPr>
        <p:txBody>
          <a:bodyPr/>
          <a:lstStyle/>
          <a:p>
            <a:endParaRPr/>
          </a:p>
        </p:txBody>
      </p:sp>
      <p:sp>
        <p:nvSpPr>
          <p:cNvPr id="232" name="Slide Subtitle"/>
          <p:cNvSpPr txBox="1">
            <a:spLocks noGrp="1"/>
          </p:cNvSpPr>
          <p:nvPr>
            <p:ph type="body" idx="21"/>
          </p:nvPr>
        </p:nvSpPr>
        <p:spPr>
          <a:prstGeom prst="rect">
            <a:avLst/>
          </a:prstGeom>
        </p:spPr>
        <p:txBody>
          <a:bodyPr/>
          <a:lstStyle/>
          <a:p>
            <a:endParaRPr/>
          </a:p>
        </p:txBody>
      </p:sp>
      <p:sp>
        <p:nvSpPr>
          <p:cNvPr id="233" name="The new-style syntax uses the template&lt;&gt; construct to indicate specialization. The type of data for which the specialization is being created is placed inside the angle brackets following the function name.…"/>
          <p:cNvSpPr txBox="1">
            <a:spLocks noGrp="1"/>
          </p:cNvSpPr>
          <p:nvPr>
            <p:ph type="body" idx="1"/>
          </p:nvPr>
        </p:nvSpPr>
        <p:spPr>
          <a:prstGeom prst="rect">
            <a:avLst/>
          </a:prstGeom>
        </p:spPr>
        <p:txBody>
          <a:bodyPr/>
          <a:lstStyle/>
          <a:p>
            <a:pPr marL="512063" indent="-512063" defTabSz="2048204">
              <a:spcBef>
                <a:spcPts val="3700"/>
              </a:spcBef>
              <a:defRPr sz="4032"/>
            </a:pPr>
            <a:r>
              <a:t>The new-style syntax uses the template&lt;&gt; construct to indicate specialization. The type of data for which the specialization is being created is placed inside the angle brackets following the function name. </a:t>
            </a:r>
          </a:p>
          <a:p>
            <a:pPr marL="512063" indent="-512063" defTabSz="2048204">
              <a:spcBef>
                <a:spcPts val="3700"/>
              </a:spcBef>
              <a:defRPr sz="4032"/>
            </a:pPr>
            <a:r>
              <a:t>This same syntax is used to specialize any type of generic function. </a:t>
            </a:r>
          </a:p>
          <a:p>
            <a:pPr marL="512063" indent="-512063" defTabSz="2048204">
              <a:spcBef>
                <a:spcPts val="3700"/>
              </a:spcBef>
              <a:defRPr sz="4032"/>
            </a:pPr>
            <a:r>
              <a:t>While there is no advantage to using one specialization syntax over the other at this time, the new-style is probably a better approach for the long term.</a:t>
            </a:r>
          </a:p>
          <a:p>
            <a:pPr marL="512063" indent="-512063" defTabSz="2048204">
              <a:spcBef>
                <a:spcPts val="3700"/>
              </a:spcBef>
              <a:defRPr sz="4032"/>
            </a:pPr>
            <a:r>
              <a:t>Explicit specialization of a template allows you to tailor a version of a generic function to accommodate a unique situation—perhaps to take advantage of some performance boost that applies to only one type of data, for example. </a:t>
            </a:r>
          </a:p>
          <a:p>
            <a:pPr marL="512063" indent="-512063" defTabSz="2048204">
              <a:spcBef>
                <a:spcPts val="3700"/>
              </a:spcBef>
              <a:defRPr sz="4032"/>
            </a:pPr>
            <a:r>
              <a:t>However, as a general rule, if you need to have different versions of a function for different data types, you should use overloaded functions rather than templates.</a:t>
            </a:r>
          </a:p>
        </p:txBody>
      </p:sp>
      <p:sp>
        <p:nvSpPr>
          <p:cNvPr id="23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Overloading a Function Template"/>
          <p:cNvSpPr txBox="1">
            <a:spLocks noGrp="1"/>
          </p:cNvSpPr>
          <p:nvPr>
            <p:ph type="title"/>
          </p:nvPr>
        </p:nvSpPr>
        <p:spPr>
          <a:prstGeom prst="rect">
            <a:avLst/>
          </a:prstGeom>
        </p:spPr>
        <p:txBody>
          <a:bodyPr/>
          <a:lstStyle/>
          <a:p>
            <a:r>
              <a:t>Overloading a Function Template</a:t>
            </a:r>
          </a:p>
        </p:txBody>
      </p:sp>
      <p:sp>
        <p:nvSpPr>
          <p:cNvPr id="237" name="In addition to creating explicit, overloaded versions of a generic function, we can also overload the template specification itself.…"/>
          <p:cNvSpPr txBox="1">
            <a:spLocks noGrp="1"/>
          </p:cNvSpPr>
          <p:nvPr>
            <p:ph type="body" idx="1"/>
          </p:nvPr>
        </p:nvSpPr>
        <p:spPr>
          <a:xfrm>
            <a:off x="1206500" y="2715312"/>
            <a:ext cx="21971000" cy="9789204"/>
          </a:xfrm>
          <a:prstGeom prst="rect">
            <a:avLst/>
          </a:prstGeom>
        </p:spPr>
        <p:txBody>
          <a:bodyPr/>
          <a:lstStyle/>
          <a:p>
            <a:r>
              <a:t>In addition to creating explicit, overloaded versions of a generic function, we can also overload the template specification itself. </a:t>
            </a:r>
          </a:p>
          <a:p>
            <a:r>
              <a:t>To do so, simply create another version of the template that differs from any others in its parameter list.</a:t>
            </a:r>
          </a:p>
        </p:txBody>
      </p:sp>
      <p:sp>
        <p:nvSpPr>
          <p:cNvPr id="23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39" name="#include &lt;iostream&gt;…"/>
          <p:cNvSpPr txBox="1"/>
          <p:nvPr/>
        </p:nvSpPr>
        <p:spPr>
          <a:xfrm>
            <a:off x="13513226" y="5380177"/>
            <a:ext cx="9870654" cy="787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29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29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2900">
                <a:solidFill>
                  <a:srgbClr val="707F8C"/>
                </a:solidFill>
                <a:latin typeface="Menlo Regular"/>
                <a:ea typeface="Menlo Regular"/>
                <a:cs typeface="Menlo Regular"/>
                <a:sym typeface="Menlo Regular"/>
              </a:defRPr>
            </a:pPr>
            <a:r>
              <a:t>// First version of f() template.</a:t>
            </a:r>
            <a:endParaRPr>
              <a:solidFill>
                <a:srgbClr val="000000">
                  <a:alpha val="85000"/>
                </a:srgbClr>
              </a:solidFill>
            </a:endParaRPr>
          </a:p>
          <a:p>
            <a:pPr algn="l" defTabSz="439419">
              <a:tabLst>
                <a:tab pos="431800" algn="l"/>
              </a:tabLst>
              <a:defRPr sz="2900" b="1">
                <a:solidFill>
                  <a:srgbClr val="AD3DA4"/>
                </a:solidFill>
                <a:latin typeface="Menlo Regular"/>
                <a:ea typeface="Menlo Regular"/>
                <a:cs typeface="Menlo Regular"/>
                <a:sym typeface="Menlo Regular"/>
              </a:defRPr>
            </a:pPr>
            <a:r>
              <a:t>template</a:t>
            </a:r>
            <a:r>
              <a:rPr b="0">
                <a:solidFill>
                  <a:srgbClr val="000000">
                    <a:alpha val="85000"/>
                  </a:srgbClr>
                </a:solidFill>
              </a:rPr>
              <a:t> &lt;</a:t>
            </a:r>
            <a:r>
              <a:t>class</a:t>
            </a:r>
            <a:r>
              <a:rPr b="0">
                <a:solidFill>
                  <a:srgbClr val="000000">
                    <a:alpha val="85000"/>
                  </a:srgbClr>
                </a:solidFill>
              </a:rPr>
              <a:t> X&gt; </a:t>
            </a:r>
            <a:r>
              <a:t>void</a:t>
            </a:r>
            <a:r>
              <a:rPr b="0">
                <a:solidFill>
                  <a:srgbClr val="000000">
                    <a:alpha val="85000"/>
                  </a:srgbClr>
                </a:solidFill>
              </a:rPr>
              <a:t> </a:t>
            </a:r>
            <a:r>
              <a:rPr b="0">
                <a:solidFill>
                  <a:srgbClr val="057CB0"/>
                </a:solidFill>
              </a:rPr>
              <a:t>f</a:t>
            </a:r>
            <a:r>
              <a:rPr b="0">
                <a:solidFill>
                  <a:srgbClr val="000000">
                    <a:alpha val="85000"/>
                  </a:srgbClr>
                </a:solidFill>
              </a:rPr>
              <a:t>(X a)</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900">
                <a:solidFill>
                  <a:srgbClr val="D12F1B"/>
                </a:solidFill>
                <a:latin typeface="Menlo Regular"/>
                <a:ea typeface="Menlo Regular"/>
                <a:cs typeface="Menlo Regular"/>
                <a:sym typeface="Menlo Regular"/>
              </a:defRPr>
            </a:pPr>
            <a:r>
              <a:rPr>
                <a:solidFill>
                  <a:srgbClr val="000000">
                    <a:alpha val="85000"/>
                  </a:srgbClr>
                </a:solidFill>
              </a:rPr>
              <a:t>    cout &lt;&lt; </a:t>
            </a:r>
            <a:r>
              <a:t>"Inside f(X a)\n"</a:t>
            </a:r>
            <a:r>
              <a:rPr>
                <a:solidFill>
                  <a:srgbClr val="000000">
                    <a:alpha val="85000"/>
                  </a:srgbClr>
                </a:solidFill>
              </a:rP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900">
                <a:solidFill>
                  <a:srgbClr val="707F8C"/>
                </a:solidFill>
                <a:latin typeface="Menlo Regular"/>
                <a:ea typeface="Menlo Regular"/>
                <a:cs typeface="Menlo Regular"/>
                <a:sym typeface="Menlo Regular"/>
              </a:defRPr>
            </a:pPr>
            <a:r>
              <a:t>// Second version of f() template.</a:t>
            </a:r>
            <a:endParaRPr>
              <a:solidFill>
                <a:srgbClr val="000000">
                  <a:alpha val="85000"/>
                </a:srgbClr>
              </a:solidFill>
            </a:endParaRPr>
          </a:p>
          <a:p>
            <a:pPr algn="l" defTabSz="439419">
              <a:tabLst>
                <a:tab pos="431800" algn="l"/>
              </a:tabLst>
              <a:defRPr sz="2900">
                <a:solidFill>
                  <a:srgbClr val="000000">
                    <a:alpha val="85000"/>
                  </a:srgbClr>
                </a:solidFill>
                <a:latin typeface="Menlo Regular"/>
                <a:ea typeface="Menlo Regular"/>
                <a:cs typeface="Menlo Regular"/>
                <a:sym typeface="Menlo Regular"/>
              </a:defRPr>
            </a:pPr>
            <a:r>
              <a:rPr b="1">
                <a:solidFill>
                  <a:srgbClr val="AD3DA4"/>
                </a:solidFill>
              </a:rPr>
              <a:t>template</a:t>
            </a:r>
            <a:r>
              <a:t> &lt;</a:t>
            </a:r>
            <a:r>
              <a:rPr b="1">
                <a:solidFill>
                  <a:srgbClr val="AD3DA4"/>
                </a:solidFill>
              </a:rPr>
              <a:t>class</a:t>
            </a:r>
            <a:r>
              <a:t> X, </a:t>
            </a:r>
            <a:r>
              <a:rPr b="1">
                <a:solidFill>
                  <a:srgbClr val="AD3DA4"/>
                </a:solidFill>
              </a:rPr>
              <a:t>class</a:t>
            </a:r>
            <a:r>
              <a:t> Y&gt; </a:t>
            </a:r>
            <a:r>
              <a:rPr b="1">
                <a:solidFill>
                  <a:srgbClr val="AD3DA4"/>
                </a:solidFill>
              </a:rPr>
              <a:t>void</a:t>
            </a:r>
            <a:r>
              <a:t> </a:t>
            </a:r>
            <a:r>
              <a:rPr>
                <a:solidFill>
                  <a:srgbClr val="057CB0"/>
                </a:solidFill>
              </a:rPr>
              <a:t>f</a:t>
            </a:r>
            <a:r>
              <a:t>(X a, Y b)</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900">
                <a:solidFill>
                  <a:srgbClr val="D12F1B"/>
                </a:solidFill>
                <a:latin typeface="Menlo Regular"/>
                <a:ea typeface="Menlo Regular"/>
                <a:cs typeface="Menlo Regular"/>
                <a:sym typeface="Menlo Regular"/>
              </a:defRPr>
            </a:pPr>
            <a:r>
              <a:rPr>
                <a:solidFill>
                  <a:srgbClr val="000000">
                    <a:alpha val="85000"/>
                  </a:srgbClr>
                </a:solidFill>
              </a:rPr>
              <a:t>    cout &lt;&lt; </a:t>
            </a:r>
            <a:r>
              <a:t>"Inside f(X a, Y b)\n"</a:t>
            </a:r>
            <a:r>
              <a:rPr>
                <a:solidFill>
                  <a:srgbClr val="000000">
                    <a:alpha val="85000"/>
                  </a:srgbClr>
                </a:solidFill>
              </a:rP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9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2900">
                <a:solidFill>
                  <a:srgbClr val="707F8C"/>
                </a:solidFill>
                <a:latin typeface="Menlo Regular"/>
                <a:ea typeface="Menlo Regular"/>
                <a:cs typeface="Menlo Regular"/>
                <a:sym typeface="Menlo Regular"/>
              </a:defRPr>
            </a:pPr>
            <a:r>
              <a:rPr>
                <a:solidFill>
                  <a:srgbClr val="000000">
                    <a:alpha val="85000"/>
                  </a:srgbClr>
                </a:solidFill>
              </a:rPr>
              <a:t>    f(</a:t>
            </a:r>
            <a:r>
              <a:rPr>
                <a:solidFill>
                  <a:srgbClr val="272AD8"/>
                </a:solidFill>
              </a:rPr>
              <a:t>10</a:t>
            </a:r>
            <a:r>
              <a:rPr>
                <a:solidFill>
                  <a:srgbClr val="000000">
                    <a:alpha val="85000"/>
                  </a:srgbClr>
                </a:solidFill>
              </a:rPr>
              <a:t>); </a:t>
            </a:r>
            <a:r>
              <a:t>// calls f(X)</a:t>
            </a:r>
            <a:endParaRPr>
              <a:solidFill>
                <a:srgbClr val="000000">
                  <a:alpha val="85000"/>
                </a:srgbClr>
              </a:solidFill>
            </a:endParaRPr>
          </a:p>
          <a:p>
            <a:pPr algn="l" defTabSz="439419">
              <a:tabLst>
                <a:tab pos="431800" algn="l"/>
              </a:tabLst>
              <a:defRPr sz="2900">
                <a:solidFill>
                  <a:srgbClr val="707F8C"/>
                </a:solidFill>
                <a:latin typeface="Menlo Regular"/>
                <a:ea typeface="Menlo Regular"/>
                <a:cs typeface="Menlo Regular"/>
                <a:sym typeface="Menlo Regular"/>
              </a:defRPr>
            </a:pPr>
            <a:r>
              <a:rPr>
                <a:solidFill>
                  <a:srgbClr val="000000">
                    <a:alpha val="85000"/>
                  </a:srgbClr>
                </a:solidFill>
              </a:rPr>
              <a:t>    f(</a:t>
            </a:r>
            <a:r>
              <a:rPr>
                <a:solidFill>
                  <a:srgbClr val="272AD8"/>
                </a:solidFill>
              </a:rPr>
              <a:t>10</a:t>
            </a:r>
            <a:r>
              <a:rPr>
                <a:solidFill>
                  <a:srgbClr val="000000">
                    <a:alpha val="85000"/>
                  </a:srgbClr>
                </a:solidFill>
              </a:rPr>
              <a:t>, </a:t>
            </a:r>
            <a:r>
              <a:rPr>
                <a:solidFill>
                  <a:srgbClr val="272AD8"/>
                </a:solidFill>
              </a:rPr>
              <a:t>20</a:t>
            </a:r>
            <a:r>
              <a:rPr>
                <a:solidFill>
                  <a:srgbClr val="000000">
                    <a:alpha val="85000"/>
                  </a:srgbClr>
                </a:solidFill>
              </a:rPr>
              <a:t>); </a:t>
            </a:r>
            <a:r>
              <a:t>// calls f(X, Y)</a:t>
            </a:r>
            <a:endParaRPr>
              <a:solidFill>
                <a:srgbClr val="000000">
                  <a:alpha val="85000"/>
                </a:srgbClr>
              </a:solidFill>
            </a:endParaRPr>
          </a:p>
          <a:p>
            <a:pPr algn="l" defTabSz="439419">
              <a:tabLst>
                <a:tab pos="431800" algn="l"/>
              </a:tabLst>
              <a:defRPr sz="29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29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eneric Programming With Templates"/>
          <p:cNvSpPr txBox="1">
            <a:spLocks noGrp="1"/>
          </p:cNvSpPr>
          <p:nvPr>
            <p:ph type="title"/>
          </p:nvPr>
        </p:nvSpPr>
        <p:spPr>
          <a:prstGeom prst="rect">
            <a:avLst/>
          </a:prstGeom>
        </p:spPr>
        <p:txBody>
          <a:bodyPr/>
          <a:lstStyle/>
          <a:p>
            <a:r>
              <a:t>Generic Programming With Templates</a:t>
            </a:r>
          </a:p>
        </p:txBody>
      </p:sp>
      <p:sp>
        <p:nvSpPr>
          <p:cNvPr id="156" name="Contents"/>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Contents</a:t>
            </a:r>
          </a:p>
        </p:txBody>
      </p:sp>
      <p:sp>
        <p:nvSpPr>
          <p:cNvPr id="157" name="Introduction.…"/>
          <p:cNvSpPr txBox="1">
            <a:spLocks noGrp="1"/>
          </p:cNvSpPr>
          <p:nvPr>
            <p:ph type="body" idx="1"/>
          </p:nvPr>
        </p:nvSpPr>
        <p:spPr>
          <a:prstGeom prst="rect">
            <a:avLst/>
          </a:prstGeom>
        </p:spPr>
        <p:txBody>
          <a:bodyPr/>
          <a:lstStyle/>
          <a:p>
            <a:pPr marL="536447" indent="-536447" defTabSz="2145738">
              <a:spcBef>
                <a:spcPts val="3900"/>
              </a:spcBef>
              <a:defRPr sz="4224"/>
            </a:pPr>
            <a:r>
              <a:t>Introduction.</a:t>
            </a:r>
          </a:p>
          <a:p>
            <a:pPr marL="536447" indent="-536447" defTabSz="2145738">
              <a:spcBef>
                <a:spcPts val="3900"/>
              </a:spcBef>
              <a:defRPr sz="4224"/>
            </a:pPr>
            <a:r>
              <a:t>Need for Templates.</a:t>
            </a:r>
          </a:p>
          <a:p>
            <a:pPr marL="536447" indent="-536447" defTabSz="2145738">
              <a:spcBef>
                <a:spcPts val="3900"/>
              </a:spcBef>
              <a:defRPr sz="4224"/>
            </a:pPr>
            <a:r>
              <a:t>Definition of Class Templates.</a:t>
            </a:r>
          </a:p>
          <a:p>
            <a:pPr marL="536447" indent="-536447" defTabSz="2145738">
              <a:spcBef>
                <a:spcPts val="3900"/>
              </a:spcBef>
              <a:defRPr sz="4224"/>
            </a:pPr>
            <a:r>
              <a:t>Normal Function Templates.</a:t>
            </a:r>
          </a:p>
          <a:p>
            <a:pPr marL="536447" indent="-536447" defTabSz="2145738">
              <a:spcBef>
                <a:spcPts val="3900"/>
              </a:spcBef>
              <a:defRPr sz="4224"/>
            </a:pPr>
            <a:r>
              <a:t>Overloading of Template Function.</a:t>
            </a:r>
          </a:p>
          <a:p>
            <a:pPr marL="536447" indent="-536447" defTabSz="2145738">
              <a:spcBef>
                <a:spcPts val="3900"/>
              </a:spcBef>
              <a:defRPr sz="4224"/>
            </a:pPr>
            <a:r>
              <a:t>Bubble Sort using Function Templates.</a:t>
            </a:r>
          </a:p>
          <a:p>
            <a:pPr marL="536447" indent="-536447" defTabSz="2145738">
              <a:spcBef>
                <a:spcPts val="3900"/>
              </a:spcBef>
              <a:defRPr sz="4224"/>
            </a:pPr>
            <a:r>
              <a:t>Differences between Templates and Macros.</a:t>
            </a:r>
          </a:p>
          <a:p>
            <a:pPr marL="536447" indent="-536447" defTabSz="2145738">
              <a:spcBef>
                <a:spcPts val="3900"/>
              </a:spcBef>
              <a:defRPr sz="4224"/>
            </a:pPr>
            <a:r>
              <a:t>Linked List with Templates.</a:t>
            </a:r>
          </a:p>
        </p:txBody>
      </p:sp>
      <p:sp>
        <p:nvSpPr>
          <p:cNvPr id="158"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Using Standard Parameters with Template Functions"/>
          <p:cNvSpPr txBox="1">
            <a:spLocks noGrp="1"/>
          </p:cNvSpPr>
          <p:nvPr>
            <p:ph type="title"/>
          </p:nvPr>
        </p:nvSpPr>
        <p:spPr>
          <a:prstGeom prst="rect">
            <a:avLst/>
          </a:prstGeom>
        </p:spPr>
        <p:txBody>
          <a:bodyPr/>
          <a:lstStyle>
            <a:lvl1pPr defTabSz="2048204">
              <a:defRPr sz="7140" spc="-142"/>
            </a:lvl1pPr>
          </a:lstStyle>
          <a:p>
            <a:r>
              <a:t>Using Standard Parameters with Template Functions</a:t>
            </a:r>
          </a:p>
        </p:txBody>
      </p:sp>
      <p:sp>
        <p:nvSpPr>
          <p:cNvPr id="242" name="We can mix standard parameters with generic type parameters in a template function.…"/>
          <p:cNvSpPr txBox="1">
            <a:spLocks noGrp="1"/>
          </p:cNvSpPr>
          <p:nvPr>
            <p:ph type="body" idx="1"/>
          </p:nvPr>
        </p:nvSpPr>
        <p:spPr>
          <a:xfrm>
            <a:off x="1206500" y="2921253"/>
            <a:ext cx="21971000" cy="9583263"/>
          </a:xfrm>
          <a:prstGeom prst="rect">
            <a:avLst/>
          </a:prstGeom>
        </p:spPr>
        <p:txBody>
          <a:bodyPr/>
          <a:lstStyle/>
          <a:p>
            <a:r>
              <a:t>We can mix standard parameters with generic type parameters in a template function.</a:t>
            </a:r>
          </a:p>
          <a:p>
            <a:r>
              <a:t>These nongeneric parameters work just like they do with any other function.</a:t>
            </a:r>
          </a:p>
        </p:txBody>
      </p:sp>
      <p:sp>
        <p:nvSpPr>
          <p:cNvPr id="24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44" name="const int TABWIDTH = 8;…"/>
          <p:cNvSpPr txBox="1"/>
          <p:nvPr/>
        </p:nvSpPr>
        <p:spPr>
          <a:xfrm>
            <a:off x="7409764" y="5596834"/>
            <a:ext cx="11858626" cy="782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200">
                <a:solidFill>
                  <a:srgbClr val="000000">
                    <a:alpha val="85000"/>
                  </a:srgbClr>
                </a:solidFill>
                <a:latin typeface="Menlo Regular"/>
                <a:ea typeface="Menlo Regular"/>
                <a:cs typeface="Menlo Regular"/>
                <a:sym typeface="Menlo Regular"/>
              </a:defRPr>
            </a:pPr>
            <a:r>
              <a:rPr b="1">
                <a:solidFill>
                  <a:srgbClr val="AD3DA4"/>
                </a:solidFill>
              </a:rPr>
              <a:t>const</a:t>
            </a:r>
            <a:r>
              <a:t> </a:t>
            </a:r>
            <a:r>
              <a:rPr b="1">
                <a:solidFill>
                  <a:srgbClr val="AD3DA4"/>
                </a:solidFill>
              </a:rPr>
              <a:t>int</a:t>
            </a:r>
            <a:r>
              <a:t> TABWIDTH = </a:t>
            </a:r>
            <a:r>
              <a:rPr>
                <a:solidFill>
                  <a:srgbClr val="272AD8"/>
                </a:solidFill>
              </a:rPr>
              <a:t>8</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rPr b="1">
                <a:solidFill>
                  <a:srgbClr val="AD3DA4"/>
                </a:solidFill>
              </a:rPr>
              <a:t>template</a:t>
            </a:r>
            <a:r>
              <a:t>&lt;</a:t>
            </a:r>
            <a:r>
              <a:rPr b="1">
                <a:solidFill>
                  <a:srgbClr val="AD3DA4"/>
                </a:solidFill>
              </a:rPr>
              <a:t>class</a:t>
            </a:r>
            <a:r>
              <a:t> X&gt; </a:t>
            </a:r>
            <a:r>
              <a:rPr b="1">
                <a:solidFill>
                  <a:srgbClr val="AD3DA4"/>
                </a:solidFill>
              </a:rPr>
              <a:t>void</a:t>
            </a:r>
            <a:r>
              <a:t> </a:t>
            </a:r>
            <a:r>
              <a:rPr>
                <a:solidFill>
                  <a:srgbClr val="057CB0"/>
                </a:solidFill>
              </a:rPr>
              <a:t>tabOut</a:t>
            </a:r>
            <a:r>
              <a:t>(X data, </a:t>
            </a:r>
            <a:r>
              <a:rPr b="1">
                <a:solidFill>
                  <a:srgbClr val="AD3DA4"/>
                </a:solidFill>
              </a:rPr>
              <a:t>int</a:t>
            </a:r>
            <a:r>
              <a:t> tab)</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for</a:t>
            </a:r>
            <a:r>
              <a:t>(; tab; tab--)</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b="1">
                <a:solidFill>
                  <a:srgbClr val="AD3DA4"/>
                </a:solidFill>
              </a:rPr>
              <a:t>for</a:t>
            </a:r>
            <a:r>
              <a:t>(</a:t>
            </a:r>
            <a:r>
              <a:rPr b="1">
                <a:solidFill>
                  <a:srgbClr val="AD3DA4"/>
                </a:solidFill>
              </a:rPr>
              <a:t>int</a:t>
            </a:r>
            <a:r>
              <a:t> i=</a:t>
            </a:r>
            <a:r>
              <a:rPr>
                <a:solidFill>
                  <a:srgbClr val="272AD8"/>
                </a:solidFill>
              </a:rPr>
              <a:t>0</a:t>
            </a:r>
            <a:r>
              <a:t>; i&lt;</a:t>
            </a:r>
            <a:r>
              <a:rPr>
                <a:solidFill>
                  <a:srgbClr val="3E8087"/>
                </a:solidFill>
              </a:rPr>
              <a:t>TABWIDTH</a:t>
            </a:r>
            <a:r>
              <a:t>; i++) </a:t>
            </a:r>
            <a:r>
              <a:rPr>
                <a:solidFill>
                  <a:srgbClr val="804FB8"/>
                </a:solidFill>
              </a:rPr>
              <a:t>cout</a:t>
            </a:r>
            <a:r>
              <a:t>&lt;&lt;</a:t>
            </a:r>
            <a:r>
              <a:rPr>
                <a:solidFill>
                  <a:srgbClr val="272AD8"/>
                </a:solidFill>
              </a:rPr>
              <a:t>' '</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200">
                <a:solidFill>
                  <a:srgbClr val="000000">
                    <a:alpha val="85000"/>
                  </a:srgbClr>
                </a:solidFill>
                <a:latin typeface="Menlo Regular"/>
                <a:ea typeface="Menlo Regular"/>
                <a:cs typeface="Menlo Regular"/>
                <a:sym typeface="Menlo Regular"/>
              </a:defRPr>
            </a:pPr>
            <a:r>
              <a:t>    </a:t>
            </a:r>
            <a:r>
              <a:rPr>
                <a:solidFill>
                  <a:srgbClr val="804FB8"/>
                </a:solidFill>
              </a:rPr>
              <a:t>cout</a:t>
            </a:r>
            <a:r>
              <a:t> &lt;&lt;data&lt;&lt;</a:t>
            </a:r>
            <a:r>
              <a:rPr>
                <a:solidFill>
                  <a:srgbClr val="D12F1B"/>
                </a:solidFill>
              </a:rPr>
              <a:t>"\n"</a:t>
            </a:r>
            <a: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2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3E8087"/>
                </a:solidFill>
              </a:rPr>
              <a:t>tabOut</a:t>
            </a:r>
            <a:r>
              <a:rPr>
                <a:solidFill>
                  <a:srgbClr val="000000">
                    <a:alpha val="85000"/>
                  </a:srgbClr>
                </a:solidFill>
              </a:rPr>
              <a:t>(</a:t>
            </a:r>
            <a:r>
              <a:t>"This is a test"</a:t>
            </a:r>
            <a:r>
              <a:rPr>
                <a:solidFill>
                  <a:srgbClr val="000000">
                    <a:alpha val="85000"/>
                  </a:srgbClr>
                </a:solidFill>
              </a:rPr>
              <a:t>, </a:t>
            </a:r>
            <a:r>
              <a:rPr>
                <a:solidFill>
                  <a:srgbClr val="272AD8"/>
                </a:solidFill>
              </a:rPr>
              <a:t>0</a:t>
            </a:r>
            <a:r>
              <a:rPr>
                <a:solidFill>
                  <a:srgbClr val="000000">
                    <a:alpha val="85000"/>
                  </a:srgbClr>
                </a:solidFill>
              </a:rPr>
              <a:t>);</a:t>
            </a:r>
          </a:p>
          <a:p>
            <a:pPr algn="l" defTabSz="439419">
              <a:tabLst>
                <a:tab pos="431800" algn="l"/>
              </a:tabLst>
              <a:defRPr sz="3200">
                <a:solidFill>
                  <a:srgbClr val="3E8087"/>
                </a:solidFill>
                <a:latin typeface="Menlo Regular"/>
                <a:ea typeface="Menlo Regular"/>
                <a:cs typeface="Menlo Regular"/>
                <a:sym typeface="Menlo Regular"/>
              </a:defRPr>
            </a:pPr>
            <a:r>
              <a:rPr>
                <a:solidFill>
                  <a:srgbClr val="000000">
                    <a:alpha val="85000"/>
                  </a:srgbClr>
                </a:solidFill>
              </a:rPr>
              <a:t>    </a:t>
            </a:r>
            <a:r>
              <a:t>tabOut</a:t>
            </a:r>
            <a:r>
              <a:rPr>
                <a:solidFill>
                  <a:srgbClr val="000000">
                    <a:alpha val="85000"/>
                  </a:srgbClr>
                </a:solidFill>
              </a:rPr>
              <a:t>(</a:t>
            </a:r>
            <a:r>
              <a:rPr>
                <a:solidFill>
                  <a:srgbClr val="272AD8"/>
                </a:solidFill>
              </a:rPr>
              <a:t>100</a:t>
            </a:r>
            <a:r>
              <a:rPr>
                <a:solidFill>
                  <a:srgbClr val="000000">
                    <a:alpha val="85000"/>
                  </a:srgbClr>
                </a:solidFill>
              </a:rPr>
              <a:t>, </a:t>
            </a:r>
            <a:r>
              <a:rPr>
                <a:solidFill>
                  <a:srgbClr val="272AD8"/>
                </a:solidFill>
              </a:rPr>
              <a:t>1</a:t>
            </a:r>
            <a:r>
              <a:rPr>
                <a:solidFill>
                  <a:srgbClr val="000000">
                    <a:alpha val="85000"/>
                  </a:srgbClr>
                </a:solidFill>
              </a:rPr>
              <a:t>);</a:t>
            </a:r>
          </a:p>
          <a:p>
            <a:pPr algn="l" defTabSz="439419">
              <a:tabLst>
                <a:tab pos="431800" algn="l"/>
              </a:tabLst>
              <a:defRPr sz="3200">
                <a:solidFill>
                  <a:srgbClr val="3E8087"/>
                </a:solidFill>
                <a:latin typeface="Menlo Regular"/>
                <a:ea typeface="Menlo Regular"/>
                <a:cs typeface="Menlo Regular"/>
                <a:sym typeface="Menlo Regular"/>
              </a:defRPr>
            </a:pPr>
            <a:r>
              <a:rPr>
                <a:solidFill>
                  <a:srgbClr val="000000">
                    <a:alpha val="85000"/>
                  </a:srgbClr>
                </a:solidFill>
              </a:rPr>
              <a:t>    </a:t>
            </a:r>
            <a:r>
              <a:t>tabOut</a:t>
            </a:r>
            <a:r>
              <a:rPr>
                <a:solidFill>
                  <a:srgbClr val="000000">
                    <a:alpha val="85000"/>
                  </a:srgbClr>
                </a:solidFill>
              </a:rPr>
              <a:t>(</a:t>
            </a:r>
            <a:r>
              <a:rPr>
                <a:solidFill>
                  <a:srgbClr val="272AD8"/>
                </a:solidFill>
              </a:rPr>
              <a:t>'X'</a:t>
            </a:r>
            <a:r>
              <a:rPr>
                <a:solidFill>
                  <a:srgbClr val="000000">
                    <a:alpha val="85000"/>
                  </a:srgbClr>
                </a:solidFill>
              </a:rPr>
              <a:t>, </a:t>
            </a:r>
            <a:r>
              <a:rPr>
                <a:solidFill>
                  <a:srgbClr val="272AD8"/>
                </a:solidFill>
              </a:rPr>
              <a:t>2</a:t>
            </a:r>
            <a:r>
              <a:rPr>
                <a:solidFill>
                  <a:srgbClr val="000000">
                    <a:alpha val="85000"/>
                  </a:srgbClr>
                </a:solidFill>
              </a:rPr>
              <a:t>);</a:t>
            </a:r>
          </a:p>
          <a:p>
            <a:pPr algn="l" defTabSz="439419">
              <a:tabLst>
                <a:tab pos="431800" algn="l"/>
              </a:tabLst>
              <a:defRPr sz="3200">
                <a:solidFill>
                  <a:srgbClr val="3E8087"/>
                </a:solidFill>
                <a:latin typeface="Menlo Regular"/>
                <a:ea typeface="Menlo Regular"/>
                <a:cs typeface="Menlo Regular"/>
                <a:sym typeface="Menlo Regular"/>
              </a:defRPr>
            </a:pPr>
            <a:r>
              <a:rPr>
                <a:solidFill>
                  <a:srgbClr val="000000">
                    <a:alpha val="85000"/>
                  </a:srgbClr>
                </a:solidFill>
              </a:rPr>
              <a:t>    </a:t>
            </a:r>
            <a:r>
              <a:t>tabOut</a:t>
            </a:r>
            <a:r>
              <a:rPr>
                <a:solidFill>
                  <a:srgbClr val="000000">
                    <a:alpha val="85000"/>
                  </a:srgbClr>
                </a:solidFill>
              </a:rPr>
              <a:t>(</a:t>
            </a:r>
            <a:r>
              <a:rPr>
                <a:solidFill>
                  <a:srgbClr val="272AD8"/>
                </a:solidFill>
              </a:rPr>
              <a:t>10</a:t>
            </a:r>
            <a:r>
              <a:rPr>
                <a:solidFill>
                  <a:srgbClr val="000000">
                    <a:alpha val="85000"/>
                  </a:srgbClr>
                </a:solidFill>
              </a:rPr>
              <a:t>/</a:t>
            </a:r>
            <a:r>
              <a:rPr>
                <a:solidFill>
                  <a:srgbClr val="272AD8"/>
                </a:solidFill>
              </a:rPr>
              <a:t>3</a:t>
            </a:r>
            <a:r>
              <a:rPr>
                <a:solidFill>
                  <a:srgbClr val="000000">
                    <a:alpha val="85000"/>
                  </a:srgbClr>
                </a:solidFill>
              </a:rPr>
              <a:t>, </a:t>
            </a:r>
            <a:r>
              <a:rPr>
                <a:solidFill>
                  <a:srgbClr val="272AD8"/>
                </a:solidFill>
              </a:rPr>
              <a:t>3</a:t>
            </a:r>
            <a:r>
              <a:rPr>
                <a:solidFill>
                  <a:srgbClr val="000000">
                    <a:alpha val="85000"/>
                  </a:srgbClr>
                </a:solidFill>
              </a:rPr>
              <a:t>);</a:t>
            </a:r>
          </a:p>
          <a:p>
            <a:pPr algn="l" defTabSz="439419">
              <a:tabLst>
                <a:tab pos="431800" algn="l"/>
              </a:tabLst>
              <a:defRPr sz="32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2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eneric Functions Restrictions"/>
          <p:cNvSpPr txBox="1">
            <a:spLocks noGrp="1"/>
          </p:cNvSpPr>
          <p:nvPr>
            <p:ph type="title"/>
          </p:nvPr>
        </p:nvSpPr>
        <p:spPr>
          <a:prstGeom prst="rect">
            <a:avLst/>
          </a:prstGeom>
        </p:spPr>
        <p:txBody>
          <a:bodyPr/>
          <a:lstStyle/>
          <a:p>
            <a:r>
              <a:t>Generic Functions Restrictions</a:t>
            </a:r>
          </a:p>
        </p:txBody>
      </p:sp>
      <p:sp>
        <p:nvSpPr>
          <p:cNvPr id="247" name="Slide Subtitle"/>
          <p:cNvSpPr txBox="1">
            <a:spLocks noGrp="1"/>
          </p:cNvSpPr>
          <p:nvPr>
            <p:ph type="body" idx="21"/>
          </p:nvPr>
        </p:nvSpPr>
        <p:spPr>
          <a:prstGeom prst="rect">
            <a:avLst/>
          </a:prstGeom>
        </p:spPr>
        <p:txBody>
          <a:bodyPr/>
          <a:lstStyle/>
          <a:p>
            <a:endParaRPr/>
          </a:p>
        </p:txBody>
      </p:sp>
      <p:sp>
        <p:nvSpPr>
          <p:cNvPr id="248" name="Generic functions are similar to overloaded functions except that they are more restrictive.…"/>
          <p:cNvSpPr txBox="1">
            <a:spLocks noGrp="1"/>
          </p:cNvSpPr>
          <p:nvPr>
            <p:ph type="body" idx="1"/>
          </p:nvPr>
        </p:nvSpPr>
        <p:spPr>
          <a:prstGeom prst="rect">
            <a:avLst/>
          </a:prstGeom>
        </p:spPr>
        <p:txBody>
          <a:bodyPr/>
          <a:lstStyle/>
          <a:p>
            <a:r>
              <a:t>Generic functions are similar to overloaded functions except that they are more restrictive. </a:t>
            </a:r>
          </a:p>
          <a:p>
            <a:r>
              <a:t>When functions are overloaded, you may have different actions performed within the body of each function. </a:t>
            </a:r>
          </a:p>
          <a:p>
            <a:r>
              <a:t>But a generic function must perform the same general action for all versions—only the type of data can differ.</a:t>
            </a:r>
          </a:p>
          <a:p>
            <a:r>
              <a:t>Consider the overloaded function example here. The functions could not be replaced by a generic function because they do not do the same things.</a:t>
            </a:r>
          </a:p>
        </p:txBody>
      </p:sp>
      <p:sp>
        <p:nvSpPr>
          <p:cNvPr id="24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52" name="#include &lt;iostream&gt;…"/>
          <p:cNvSpPr txBox="1"/>
          <p:nvPr/>
        </p:nvSpPr>
        <p:spPr>
          <a:xfrm>
            <a:off x="763298" y="381000"/>
            <a:ext cx="13479588" cy="1295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8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800">
                <a:solidFill>
                  <a:srgbClr val="78492A"/>
                </a:solidFill>
                <a:latin typeface="Menlo Regular"/>
                <a:ea typeface="Menlo Regular"/>
                <a:cs typeface="Menlo Regular"/>
                <a:sym typeface="Menlo Regular"/>
              </a:defRPr>
            </a:pPr>
            <a:r>
              <a:t>#include </a:t>
            </a:r>
            <a:r>
              <a:rPr>
                <a:solidFill>
                  <a:srgbClr val="D12F1B"/>
                </a:solidFill>
              </a:rPr>
              <a:t>&lt;cmath&gt;</a:t>
            </a:r>
            <a:endParaRPr>
              <a:solidFill>
                <a:srgbClr val="000000">
                  <a:alpha val="85000"/>
                </a:srgbClr>
              </a:solidFill>
            </a:endParaRPr>
          </a:p>
          <a:p>
            <a:pPr algn="l" defTabSz="439419">
              <a:tabLst>
                <a:tab pos="431800" algn="l"/>
              </a:tabLst>
              <a:defRPr sz="38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800">
                <a:solidFill>
                  <a:srgbClr val="057CB0"/>
                </a:solidFill>
                <a:latin typeface="Menlo Regular"/>
                <a:ea typeface="Menlo Regular"/>
                <a:cs typeface="Menlo Regular"/>
                <a:sym typeface="Menlo Regular"/>
              </a:defRPr>
            </a:pPr>
            <a:r>
              <a:rPr b="1">
                <a:solidFill>
                  <a:srgbClr val="AD3DA4"/>
                </a:solidFill>
              </a:rPr>
              <a:t>void</a:t>
            </a:r>
            <a:r>
              <a:rPr>
                <a:solidFill>
                  <a:srgbClr val="000000">
                    <a:alpha val="85000"/>
                  </a:srgbClr>
                </a:solidFill>
              </a:rPr>
              <a:t> </a:t>
            </a:r>
            <a:r>
              <a:t>myfunc</a:t>
            </a:r>
            <a:r>
              <a:rPr>
                <a:solidFill>
                  <a:srgbClr val="000000">
                    <a:alpha val="85000"/>
                  </a:srgbClr>
                </a:solidFill>
              </a:rPr>
              <a:t>(</a:t>
            </a:r>
            <a:r>
              <a:rPr b="1">
                <a:solidFill>
                  <a:srgbClr val="AD3DA4"/>
                </a:solidFill>
              </a:rPr>
              <a:t>int</a:t>
            </a:r>
            <a:r>
              <a:rPr>
                <a:solidFill>
                  <a:srgbClr val="000000">
                    <a:alpha val="85000"/>
                  </a:srgbClr>
                </a:solidFill>
              </a:rPr>
              <a:t> i)</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"value is: "</a:t>
            </a:r>
            <a:r>
              <a:rPr>
                <a:solidFill>
                  <a:srgbClr val="000000">
                    <a:alpha val="85000"/>
                  </a:srgbClr>
                </a:solidFill>
              </a:rPr>
              <a:t> &lt;&lt; i &lt;&lt; </a:t>
            </a:r>
            <a:r>
              <a:t>"\n"</a:t>
            </a:r>
            <a:r>
              <a:rPr>
                <a:solidFill>
                  <a:srgbClr val="000000">
                    <a:alpha val="85000"/>
                  </a:srgbClr>
                </a:solidFill>
              </a:rPr>
              <a:t>;</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800">
                <a:solidFill>
                  <a:srgbClr val="057CB0"/>
                </a:solidFill>
                <a:latin typeface="Menlo Regular"/>
                <a:ea typeface="Menlo Regular"/>
                <a:cs typeface="Menlo Regular"/>
                <a:sym typeface="Menlo Regular"/>
              </a:defRPr>
            </a:pPr>
            <a:r>
              <a:rPr b="1">
                <a:solidFill>
                  <a:srgbClr val="AD3DA4"/>
                </a:solidFill>
              </a:rPr>
              <a:t>void</a:t>
            </a:r>
            <a:r>
              <a:rPr>
                <a:solidFill>
                  <a:srgbClr val="000000">
                    <a:alpha val="85000"/>
                  </a:srgbClr>
                </a:solidFill>
              </a:rPr>
              <a:t> </a:t>
            </a:r>
            <a:r>
              <a:t>myfunc</a:t>
            </a:r>
            <a:r>
              <a:rPr>
                <a:solidFill>
                  <a:srgbClr val="000000">
                    <a:alpha val="85000"/>
                  </a:srgbClr>
                </a:solidFill>
              </a:rPr>
              <a:t>(</a:t>
            </a:r>
            <a:r>
              <a:rPr b="1">
                <a:solidFill>
                  <a:srgbClr val="AD3DA4"/>
                </a:solidFill>
              </a:rPr>
              <a:t>double</a:t>
            </a:r>
            <a:r>
              <a:rPr>
                <a:solidFill>
                  <a:srgbClr val="000000">
                    <a:alpha val="85000"/>
                  </a:srgbClr>
                </a:solidFill>
              </a:rPr>
              <a:t> d)</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    </a:t>
            </a:r>
            <a:r>
              <a:rPr b="1">
                <a:solidFill>
                  <a:srgbClr val="AD3DA4"/>
                </a:solidFill>
              </a:rPr>
              <a:t>double</a:t>
            </a:r>
            <a:r>
              <a:t> intpart;</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    </a:t>
            </a:r>
            <a:r>
              <a:rPr b="1">
                <a:solidFill>
                  <a:srgbClr val="AD3DA4"/>
                </a:solidFill>
              </a:rPr>
              <a:t>double</a:t>
            </a:r>
            <a:r>
              <a:t> fracpart;</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    fracpart = </a:t>
            </a:r>
            <a:r>
              <a:rPr>
                <a:solidFill>
                  <a:srgbClr val="804FB8"/>
                </a:solidFill>
              </a:rPr>
              <a:t>modf</a:t>
            </a:r>
            <a:r>
              <a:t>(d, &amp;intpart);</a:t>
            </a:r>
          </a:p>
          <a:p>
            <a:pPr algn="l" defTabSz="439419">
              <a:tabLst>
                <a:tab pos="431800" algn="l"/>
              </a:tabLst>
              <a:defRPr sz="3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"Fractional part: "</a:t>
            </a:r>
            <a:r>
              <a:rPr>
                <a:solidFill>
                  <a:srgbClr val="000000">
                    <a:alpha val="85000"/>
                  </a:srgbClr>
                </a:solidFill>
              </a:rPr>
              <a:t> &lt;&lt; fracpart;</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D12F1B"/>
                </a:solidFill>
              </a:rPr>
              <a:t>"\n"</a:t>
            </a:r>
            <a:r>
              <a:t>;</a:t>
            </a:r>
          </a:p>
          <a:p>
            <a:pPr algn="l" defTabSz="439419">
              <a:tabLst>
                <a:tab pos="431800" algn="l"/>
              </a:tabLst>
              <a:defRPr sz="38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"Integer part: "</a:t>
            </a:r>
            <a:r>
              <a:rPr>
                <a:solidFill>
                  <a:srgbClr val="000000">
                    <a:alpha val="85000"/>
                  </a:srgbClr>
                </a:solidFill>
              </a:rPr>
              <a:t> &lt;&lt; intpart&lt;&lt;</a:t>
            </a:r>
            <a:r>
              <a:rPr>
                <a:solidFill>
                  <a:srgbClr val="804FB8"/>
                </a:solidFill>
              </a:rPr>
              <a:t>endl</a:t>
            </a:r>
            <a:r>
              <a:rPr>
                <a:solidFill>
                  <a:srgbClr val="000000">
                    <a:alpha val="85000"/>
                  </a:srgbClr>
                </a:solidFill>
              </a:rPr>
              <a:t>;</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8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800">
                <a:solidFill>
                  <a:srgbClr val="3E8087"/>
                </a:solidFill>
                <a:latin typeface="Menlo Regular"/>
                <a:ea typeface="Menlo Regular"/>
                <a:cs typeface="Menlo Regular"/>
                <a:sym typeface="Menlo Regular"/>
              </a:defRPr>
            </a:pPr>
            <a:r>
              <a:rPr>
                <a:solidFill>
                  <a:srgbClr val="000000">
                    <a:alpha val="85000"/>
                  </a:srgbClr>
                </a:solidFill>
              </a:rPr>
              <a:t>    </a:t>
            </a:r>
            <a:r>
              <a:t>myfunc</a:t>
            </a:r>
            <a:r>
              <a:rPr>
                <a:solidFill>
                  <a:srgbClr val="000000">
                    <a:alpha val="85000"/>
                  </a:srgbClr>
                </a:solidFill>
              </a:rPr>
              <a:t>(</a:t>
            </a:r>
            <a:r>
              <a:rPr>
                <a:solidFill>
                  <a:srgbClr val="272AD8"/>
                </a:solidFill>
              </a:rPr>
              <a:t>1</a:t>
            </a:r>
            <a:r>
              <a:rPr>
                <a:solidFill>
                  <a:srgbClr val="000000">
                    <a:alpha val="85000"/>
                  </a:srgbClr>
                </a:solidFill>
              </a:rPr>
              <a:t>);</a:t>
            </a:r>
          </a:p>
          <a:p>
            <a:pPr algn="l" defTabSz="439419">
              <a:tabLst>
                <a:tab pos="431800" algn="l"/>
              </a:tabLst>
              <a:defRPr sz="3800">
                <a:solidFill>
                  <a:srgbClr val="3E8087"/>
                </a:solidFill>
                <a:latin typeface="Menlo Regular"/>
                <a:ea typeface="Menlo Regular"/>
                <a:cs typeface="Menlo Regular"/>
                <a:sym typeface="Menlo Regular"/>
              </a:defRPr>
            </a:pPr>
            <a:r>
              <a:rPr>
                <a:solidFill>
                  <a:srgbClr val="000000">
                    <a:alpha val="85000"/>
                  </a:srgbClr>
                </a:solidFill>
              </a:rPr>
              <a:t>    </a:t>
            </a:r>
            <a:r>
              <a:t>myfunc</a:t>
            </a:r>
            <a:r>
              <a:rPr>
                <a:solidFill>
                  <a:srgbClr val="000000">
                    <a:alpha val="85000"/>
                  </a:srgbClr>
                </a:solidFill>
              </a:rPr>
              <a:t>(</a:t>
            </a:r>
            <a:r>
              <a:rPr>
                <a:solidFill>
                  <a:srgbClr val="272AD8"/>
                </a:solidFill>
              </a:rPr>
              <a:t>12.2</a:t>
            </a:r>
            <a:r>
              <a:rPr>
                <a:solidFill>
                  <a:srgbClr val="000000">
                    <a:alpha val="85000"/>
                  </a:srgbClr>
                </a:solidFill>
              </a:rPr>
              <a:t>);</a:t>
            </a:r>
          </a:p>
          <a:p>
            <a:pPr algn="l" defTabSz="439419">
              <a:tabLst>
                <a:tab pos="431800" algn="l"/>
              </a:tabLst>
              <a:defRPr sz="38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8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Generic Functions"/>
          <p:cNvSpPr txBox="1">
            <a:spLocks noGrp="1"/>
          </p:cNvSpPr>
          <p:nvPr>
            <p:ph type="title"/>
          </p:nvPr>
        </p:nvSpPr>
        <p:spPr>
          <a:xfrm>
            <a:off x="1206500" y="1079500"/>
            <a:ext cx="21971000" cy="1302833"/>
          </a:xfrm>
          <a:prstGeom prst="rect">
            <a:avLst/>
          </a:prstGeom>
        </p:spPr>
        <p:txBody>
          <a:bodyPr/>
          <a:lstStyle>
            <a:lvl1pPr defTabSz="2292038">
              <a:defRPr sz="7990" spc="-159"/>
            </a:lvl1pPr>
          </a:lstStyle>
          <a:p>
            <a:r>
              <a:t>Generic Functions</a:t>
            </a:r>
          </a:p>
        </p:txBody>
      </p:sp>
      <p:sp>
        <p:nvSpPr>
          <p:cNvPr id="255" name="Generic functions are one of C++'s most useful features.…"/>
          <p:cNvSpPr txBox="1">
            <a:spLocks noGrp="1"/>
          </p:cNvSpPr>
          <p:nvPr>
            <p:ph type="body" idx="1"/>
          </p:nvPr>
        </p:nvSpPr>
        <p:spPr>
          <a:xfrm>
            <a:off x="1206500" y="2958816"/>
            <a:ext cx="21971000" cy="9545700"/>
          </a:xfrm>
          <a:prstGeom prst="rect">
            <a:avLst/>
          </a:prstGeom>
        </p:spPr>
        <p:txBody>
          <a:bodyPr/>
          <a:lstStyle/>
          <a:p>
            <a:pPr marL="609600" indent="-609600">
              <a:defRPr sz="5800"/>
            </a:pPr>
            <a:r>
              <a:t>Generic functions are one of C++'s most useful features. </a:t>
            </a:r>
          </a:p>
          <a:p>
            <a:pPr marL="609600" indent="-609600">
              <a:defRPr sz="5800"/>
            </a:pPr>
            <a:r>
              <a:t>They can be applied to all types of situations. </a:t>
            </a:r>
          </a:p>
          <a:p>
            <a:pPr marL="609600" indent="-609600">
              <a:defRPr sz="5800"/>
            </a:pPr>
            <a:r>
              <a:t>If we have a function that defines a generalizable algorithm, it can be made into a template function. </a:t>
            </a:r>
          </a:p>
          <a:p>
            <a:pPr marL="609600" indent="-609600">
              <a:defRPr sz="5800"/>
            </a:pPr>
            <a:r>
              <a:t>Once done, it may be used with any type of data without having to recode it. </a:t>
            </a:r>
          </a:p>
        </p:txBody>
      </p:sp>
      <p:sp>
        <p:nvSpPr>
          <p:cNvPr id="25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
        <p:nvSpPr>
          <p:cNvPr id="259" name="template &lt;class X&gt; void bubble(X *items,int count)…"/>
          <p:cNvSpPr txBox="1"/>
          <p:nvPr/>
        </p:nvSpPr>
        <p:spPr>
          <a:xfrm>
            <a:off x="1287948" y="806450"/>
            <a:ext cx="12042131" cy="1210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000000">
                    <a:alpha val="85000"/>
                  </a:srgbClr>
                </a:solidFill>
                <a:latin typeface="Menlo Regular"/>
                <a:ea typeface="Menlo Regular"/>
                <a:cs typeface="Menlo Regular"/>
                <a:sym typeface="Menlo Regular"/>
              </a:defRPr>
            </a:pPr>
            <a:r>
              <a:rPr b="1">
                <a:solidFill>
                  <a:srgbClr val="AD3DA4"/>
                </a:solidFill>
              </a:rPr>
              <a:t>template</a:t>
            </a:r>
            <a:r>
              <a:t> &lt;</a:t>
            </a:r>
            <a:r>
              <a:rPr b="1">
                <a:solidFill>
                  <a:srgbClr val="AD3DA4"/>
                </a:solidFill>
              </a:rPr>
              <a:t>class</a:t>
            </a:r>
            <a:r>
              <a:t> X&gt; </a:t>
            </a:r>
            <a:r>
              <a:rPr b="1">
                <a:solidFill>
                  <a:srgbClr val="AD3DA4"/>
                </a:solidFill>
              </a:rPr>
              <a:t>void</a:t>
            </a:r>
            <a:r>
              <a:t> </a:t>
            </a:r>
            <a:r>
              <a:rPr>
                <a:solidFill>
                  <a:srgbClr val="057CB0"/>
                </a:solidFill>
              </a:rPr>
              <a:t>bubble</a:t>
            </a:r>
            <a:r>
              <a:t>(X *items,</a:t>
            </a:r>
            <a:r>
              <a:rPr b="1">
                <a:solidFill>
                  <a:srgbClr val="AD3DA4"/>
                </a:solidFill>
              </a:rPr>
              <a:t>int</a:t>
            </a:r>
            <a:r>
              <a:t> count)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rPr b="1">
                <a:solidFill>
                  <a:srgbClr val="AD3DA4"/>
                </a:solidFill>
              </a:rPr>
              <a:t>int</a:t>
            </a:r>
            <a:r>
              <a:t> a, b;</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X 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rPr b="1">
                <a:solidFill>
                  <a:srgbClr val="AD3DA4"/>
                </a:solidFill>
              </a:rPr>
              <a:t>for</a:t>
            </a:r>
            <a:r>
              <a:t>(a=</a:t>
            </a:r>
            <a:r>
              <a:rPr>
                <a:solidFill>
                  <a:srgbClr val="272AD8"/>
                </a:solidFill>
              </a:rPr>
              <a:t>1</a:t>
            </a:r>
            <a:r>
              <a:t>; a&lt;count; a++)</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(b=count-</a:t>
            </a:r>
            <a:r>
              <a:rPr>
                <a:solidFill>
                  <a:srgbClr val="272AD8"/>
                </a:solidFill>
              </a:rPr>
              <a:t>1</a:t>
            </a:r>
            <a:r>
              <a:t>; b&gt;=a; b--)</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if</a:t>
            </a:r>
            <a:r>
              <a:t>(items[b-</a:t>
            </a:r>
            <a:r>
              <a:rPr>
                <a:solidFill>
                  <a:srgbClr val="272AD8"/>
                </a:solidFill>
              </a:rPr>
              <a:t>1</a:t>
            </a:r>
            <a:r>
              <a:t>] &gt; items[b])</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exchange elements</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            t = items[b-</a:t>
            </a:r>
            <a:r>
              <a:rPr>
                <a:solidFill>
                  <a:srgbClr val="272AD8"/>
                </a:solidFill>
              </a:rPr>
              <a:t>1</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items[b-</a:t>
            </a:r>
            <a:r>
              <a:rPr>
                <a:solidFill>
                  <a:srgbClr val="272AD8"/>
                </a:solidFill>
              </a:rPr>
              <a:t>1</a:t>
            </a:r>
            <a:r>
              <a:t>] = items[b];</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items[b] = 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iarray[</a:t>
            </a:r>
            <a:r>
              <a:rPr>
                <a:solidFill>
                  <a:srgbClr val="272AD8"/>
                </a:solidFill>
              </a:rPr>
              <a:t>7</a:t>
            </a:r>
            <a:r>
              <a:t>] = {</a:t>
            </a:r>
            <a:r>
              <a:rPr>
                <a:solidFill>
                  <a:srgbClr val="272AD8"/>
                </a:solidFill>
              </a:rPr>
              <a:t>7</a:t>
            </a:r>
            <a:r>
              <a:t>, </a:t>
            </a:r>
            <a:r>
              <a:rPr>
                <a:solidFill>
                  <a:srgbClr val="272AD8"/>
                </a:solidFill>
              </a:rPr>
              <a:t>5</a:t>
            </a:r>
            <a:r>
              <a:t>, </a:t>
            </a:r>
            <a:r>
              <a:rPr>
                <a:solidFill>
                  <a:srgbClr val="272AD8"/>
                </a:solidFill>
              </a:rPr>
              <a:t>4</a:t>
            </a:r>
            <a:r>
              <a:t>, </a:t>
            </a:r>
            <a:r>
              <a:rPr>
                <a:solidFill>
                  <a:srgbClr val="272AD8"/>
                </a:solidFill>
              </a:rPr>
              <a:t>3</a:t>
            </a:r>
            <a:r>
              <a:t>, </a:t>
            </a:r>
            <a:r>
              <a:rPr>
                <a:solidFill>
                  <a:srgbClr val="272AD8"/>
                </a:solidFill>
              </a:rPr>
              <a:t>9</a:t>
            </a:r>
            <a:r>
              <a:t>, </a:t>
            </a:r>
            <a:r>
              <a:rPr>
                <a:solidFill>
                  <a:srgbClr val="272AD8"/>
                </a:solidFill>
              </a:rPr>
              <a:t>8</a:t>
            </a:r>
            <a:r>
              <a:t>, </a:t>
            </a:r>
            <a:r>
              <a:rPr>
                <a:solidFill>
                  <a:srgbClr val="272AD8"/>
                </a:solidFill>
              </a:rPr>
              <a:t>6</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double</a:t>
            </a:r>
            <a:r>
              <a:t> darray[</a:t>
            </a:r>
            <a:r>
              <a:rPr>
                <a:solidFill>
                  <a:srgbClr val="272AD8"/>
                </a:solidFill>
              </a:rPr>
              <a:t>5</a:t>
            </a:r>
            <a:r>
              <a:t>] = {</a:t>
            </a:r>
            <a:r>
              <a:rPr>
                <a:solidFill>
                  <a:srgbClr val="272AD8"/>
                </a:solidFill>
              </a:rPr>
              <a:t>4.3</a:t>
            </a:r>
            <a:r>
              <a:t>, </a:t>
            </a:r>
            <a:r>
              <a:rPr>
                <a:solidFill>
                  <a:srgbClr val="272AD8"/>
                </a:solidFill>
              </a:rPr>
              <a:t>2.5</a:t>
            </a:r>
            <a:r>
              <a:t>, -</a:t>
            </a:r>
            <a:r>
              <a:rPr>
                <a:solidFill>
                  <a:srgbClr val="272AD8"/>
                </a:solidFill>
              </a:rPr>
              <a:t>0.9</a:t>
            </a:r>
            <a:r>
              <a:t>, </a:t>
            </a:r>
            <a:r>
              <a:rPr>
                <a:solidFill>
                  <a:srgbClr val="272AD8"/>
                </a:solidFill>
              </a:rPr>
              <a:t>100.2</a:t>
            </a:r>
            <a:r>
              <a:t>, </a:t>
            </a:r>
            <a:r>
              <a:rPr>
                <a:solidFill>
                  <a:srgbClr val="272AD8"/>
                </a:solidFill>
              </a:rPr>
              <a:t>3.0</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"Here is unsorted integer array: "</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7</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iarray[i] &lt;&lt; </a:t>
            </a:r>
            <a:r>
              <a:rPr>
                <a:solidFill>
                  <a:srgbClr val="272AD8"/>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"Here is unsorted double array: "</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5</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darray[i] &lt;&lt; </a:t>
            </a:r>
            <a:r>
              <a:rPr>
                <a:solidFill>
                  <a:srgbClr val="272AD8"/>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p:txBody>
      </p:sp>
      <p:sp>
        <p:nvSpPr>
          <p:cNvPr id="260" name="bubble(iarray, 7);…"/>
          <p:cNvSpPr txBox="1"/>
          <p:nvPr/>
        </p:nvSpPr>
        <p:spPr>
          <a:xfrm>
            <a:off x="13798436" y="800609"/>
            <a:ext cx="10436462" cy="6324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3E8087"/>
                </a:solidFill>
              </a:rPr>
              <a:t>bubble</a:t>
            </a:r>
            <a:r>
              <a:t>(iarray, </a:t>
            </a:r>
            <a:r>
              <a:rPr>
                <a:solidFill>
                  <a:srgbClr val="272AD8"/>
                </a:solidFill>
              </a:rPr>
              <a:t>7</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3E8087"/>
                </a:solidFill>
              </a:rPr>
              <a:t>bubble</a:t>
            </a:r>
            <a:r>
              <a:t>(darray, </a:t>
            </a:r>
            <a:r>
              <a:rPr>
                <a:solidFill>
                  <a:srgbClr val="272AD8"/>
                </a:solidFill>
              </a:rPr>
              <a:t>5</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"Here is sorted integer array: "</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7</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iarray[i] &lt;&lt; </a:t>
            </a:r>
            <a:r>
              <a:rPr>
                <a:solidFill>
                  <a:srgbClr val="272AD8"/>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"Here is sorted double array: "</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5</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darray[i] &lt;&lt; </a:t>
            </a:r>
            <a:r>
              <a:rPr>
                <a:solidFill>
                  <a:srgbClr val="272AD8"/>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
        <p:nvSpPr>
          <p:cNvPr id="261" name="Line"/>
          <p:cNvSpPr/>
          <p:nvPr/>
        </p:nvSpPr>
        <p:spPr>
          <a:xfrm flipV="1">
            <a:off x="13564257" y="0"/>
            <a:ext cx="1" cy="13716000"/>
          </a:xfrm>
          <a:prstGeom prst="line">
            <a:avLst/>
          </a:prstGeom>
          <a:ln w="25400">
            <a:solidFill>
              <a:srgbClr val="000000"/>
            </a:solidFill>
            <a:miter lim="400000"/>
          </a:ln>
        </p:spPr>
        <p:txBody>
          <a:bodyPr lIns="50800" tIns="50800" rIns="50800" bIns="50800" anchor="ctr"/>
          <a:lstStyle/>
          <a:p>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ompacting Arrays"/>
          <p:cNvSpPr txBox="1">
            <a:spLocks noGrp="1"/>
          </p:cNvSpPr>
          <p:nvPr>
            <p:ph type="title"/>
          </p:nvPr>
        </p:nvSpPr>
        <p:spPr>
          <a:prstGeom prst="rect">
            <a:avLst/>
          </a:prstGeom>
        </p:spPr>
        <p:txBody>
          <a:bodyPr/>
          <a:lstStyle/>
          <a:p>
            <a:r>
              <a:t>Compacting Arrays</a:t>
            </a:r>
          </a:p>
        </p:txBody>
      </p:sp>
      <p:sp>
        <p:nvSpPr>
          <p:cNvPr id="264" name="Slide Subtitle"/>
          <p:cNvSpPr txBox="1">
            <a:spLocks noGrp="1"/>
          </p:cNvSpPr>
          <p:nvPr>
            <p:ph type="body" idx="21"/>
          </p:nvPr>
        </p:nvSpPr>
        <p:spPr>
          <a:prstGeom prst="rect">
            <a:avLst/>
          </a:prstGeom>
        </p:spPr>
        <p:txBody>
          <a:bodyPr/>
          <a:lstStyle/>
          <a:p>
            <a:endParaRPr/>
          </a:p>
        </p:txBody>
      </p:sp>
      <p:sp>
        <p:nvSpPr>
          <p:cNvPr id="265" name="Another function that benefits from being made into a template is called compact( ).…"/>
          <p:cNvSpPr txBox="1">
            <a:spLocks noGrp="1"/>
          </p:cNvSpPr>
          <p:nvPr>
            <p:ph type="body" idx="1"/>
          </p:nvPr>
        </p:nvSpPr>
        <p:spPr>
          <a:prstGeom prst="rect">
            <a:avLst/>
          </a:prstGeom>
        </p:spPr>
        <p:txBody>
          <a:bodyPr/>
          <a:lstStyle/>
          <a:p>
            <a:r>
              <a:t>Another function that benefits from being made into a template is called compact( ).</a:t>
            </a:r>
          </a:p>
          <a:p>
            <a:r>
              <a:t>This function compacts the elements in an array. </a:t>
            </a:r>
          </a:p>
          <a:p>
            <a:r>
              <a:t>It is not uncommon to want to remove elements from the middle of an array and then move the remaining elements down so that all unused elements are at the end. </a:t>
            </a:r>
          </a:p>
          <a:p>
            <a:r>
              <a:t>This sort of operation is the same for all types of arrays because it is independent of the type data actually being operated upon.</a:t>
            </a:r>
          </a:p>
        </p:txBody>
      </p:sp>
      <p:sp>
        <p:nvSpPr>
          <p:cNvPr id="26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269" name="#include &lt;iostream&gt;…"/>
          <p:cNvSpPr txBox="1"/>
          <p:nvPr/>
        </p:nvSpPr>
        <p:spPr>
          <a:xfrm>
            <a:off x="294361" y="335509"/>
            <a:ext cx="12821698" cy="1165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3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000" b="1">
                <a:solidFill>
                  <a:srgbClr val="AD3DA4"/>
                </a:solidFill>
                <a:latin typeface="Menlo Regular"/>
                <a:ea typeface="Menlo Regular"/>
                <a:cs typeface="Menlo Regular"/>
                <a:sym typeface="Menlo Regular"/>
              </a:defRPr>
            </a:pPr>
            <a:r>
              <a:t>template</a:t>
            </a:r>
            <a:r>
              <a:rPr b="0">
                <a:solidFill>
                  <a:srgbClr val="000000">
                    <a:alpha val="85000"/>
                  </a:srgbClr>
                </a:solidFill>
              </a:rPr>
              <a:t> &lt;</a:t>
            </a:r>
            <a:r>
              <a:t>class</a:t>
            </a:r>
            <a:r>
              <a:rPr b="0">
                <a:solidFill>
                  <a:srgbClr val="000000">
                    <a:alpha val="85000"/>
                  </a:srgbClr>
                </a:solidFill>
              </a:rPr>
              <a:t> X&gt; </a:t>
            </a:r>
            <a:r>
              <a:t>void</a:t>
            </a:r>
            <a:r>
              <a:rPr b="0">
                <a:solidFill>
                  <a:srgbClr val="000000">
                    <a:alpha val="85000"/>
                  </a:srgbClr>
                </a:solidFill>
              </a:rPr>
              <a:t> </a:t>
            </a:r>
            <a:r>
              <a:rPr b="0">
                <a:solidFill>
                  <a:srgbClr val="057CB0"/>
                </a:solidFill>
              </a:rPr>
              <a:t>compact</a:t>
            </a:r>
            <a:r>
              <a:rPr b="0">
                <a:solidFill>
                  <a:srgbClr val="000000">
                    <a:alpha val="85000"/>
                  </a:srgbClr>
                </a:solidFill>
              </a:rP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X *items, </a:t>
            </a:r>
            <a:r>
              <a:t>// pointer to array to be compacted</a:t>
            </a:r>
            <a:endParaRPr>
              <a:solidFill>
                <a:srgbClr val="000000">
                  <a:alpha val="85000"/>
                </a:srgbClr>
              </a:solidFill>
            </a:endParaRPr>
          </a:p>
          <a:p>
            <a:pPr algn="l" defTabSz="439419">
              <a:tabLst>
                <a:tab pos="431800" algn="l"/>
              </a:tabLst>
              <a:defRPr sz="3000">
                <a:solidFill>
                  <a:srgbClr val="707F8C"/>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count, </a:t>
            </a:r>
            <a:r>
              <a:t>// number of items in array</a:t>
            </a:r>
            <a:endParaRPr>
              <a:solidFill>
                <a:srgbClr val="000000">
                  <a:alpha val="85000"/>
                </a:srgbClr>
              </a:solidFill>
            </a:endParaRPr>
          </a:p>
          <a:p>
            <a:pPr algn="l" defTabSz="439419">
              <a:tabLst>
                <a:tab pos="431800" algn="l"/>
              </a:tabLst>
              <a:defRPr sz="3000">
                <a:solidFill>
                  <a:srgbClr val="707F8C"/>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start, </a:t>
            </a:r>
            <a:r>
              <a:t>// starting index of compacted region</a:t>
            </a:r>
            <a:endParaRPr>
              <a:solidFill>
                <a:srgbClr val="000000">
                  <a:alpha val="85000"/>
                </a:srgbClr>
              </a:solidFill>
            </a:endParaRPr>
          </a:p>
          <a:p>
            <a:pPr algn="l" defTabSz="439419">
              <a:tabLst>
                <a:tab pos="431800" algn="l"/>
              </a:tabLst>
              <a:defRPr sz="3000">
                <a:solidFill>
                  <a:srgbClr val="707F8C"/>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end) </a:t>
            </a:r>
            <a:r>
              <a:t>// ending index of compacted region</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(i=end+</a:t>
            </a:r>
            <a:r>
              <a:rPr>
                <a:solidFill>
                  <a:srgbClr val="272AD8"/>
                </a:solidFill>
              </a:rPr>
              <a:t>1</a:t>
            </a:r>
            <a:r>
              <a:t>; i&lt;count; i++, start++)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items[start] = items[i];</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For the sake of illustration, the remainder of</a:t>
            </a:r>
            <a:endParaRPr>
              <a:solidFill>
                <a:srgbClr val="000000">
                  <a:alpha val="85000"/>
                </a:srgbClr>
              </a:solidFill>
            </a:endParaRPr>
          </a:p>
          <a:p>
            <a:pPr algn="l" defTabSz="439419">
              <a:tabLst>
                <a:tab pos="431800" algn="l"/>
              </a:tabLst>
              <a:defRPr sz="3000">
                <a:solidFill>
                  <a:srgbClr val="707F8C"/>
                </a:solidFill>
                <a:latin typeface="Menlo Regular"/>
                <a:ea typeface="Menlo Regular"/>
                <a:cs typeface="Menlo Regular"/>
                <a:sym typeface="Menlo Regular"/>
              </a:defRPr>
            </a:pPr>
            <a:r>
              <a:t>     the array will be zeroed. */</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 ; start&lt;count; start++)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items[start] = (X) </a:t>
            </a:r>
            <a:r>
              <a:rPr>
                <a:solidFill>
                  <a:srgbClr val="272AD8"/>
                </a:solidFill>
              </a:rPr>
              <a:t>0</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nums[</a:t>
            </a:r>
            <a:r>
              <a:rPr>
                <a:solidFill>
                  <a:srgbClr val="272AD8"/>
                </a:solidFill>
              </a:rPr>
              <a:t>7</a:t>
            </a:r>
            <a:r>
              <a:t>] = {</a:t>
            </a:r>
            <a:r>
              <a:rPr>
                <a:solidFill>
                  <a:srgbClr val="272AD8"/>
                </a:solidFill>
              </a:rPr>
              <a:t>0</a:t>
            </a:r>
            <a:r>
              <a:t>, </a:t>
            </a:r>
            <a:r>
              <a:rPr>
                <a:solidFill>
                  <a:srgbClr val="272AD8"/>
                </a:solidFill>
              </a:rPr>
              <a:t>1</a:t>
            </a:r>
            <a:r>
              <a:t>, </a:t>
            </a:r>
            <a:r>
              <a:rPr>
                <a:solidFill>
                  <a:srgbClr val="272AD8"/>
                </a:solidFill>
              </a:rPr>
              <a:t>2</a:t>
            </a:r>
            <a:r>
              <a:t>, </a:t>
            </a:r>
            <a:r>
              <a:rPr>
                <a:solidFill>
                  <a:srgbClr val="272AD8"/>
                </a:solidFill>
              </a:rPr>
              <a:t>3</a:t>
            </a:r>
            <a:r>
              <a:t>, </a:t>
            </a:r>
            <a:r>
              <a:rPr>
                <a:solidFill>
                  <a:srgbClr val="272AD8"/>
                </a:solidFill>
              </a:rPr>
              <a:t>4</a:t>
            </a:r>
            <a:r>
              <a:t>, </a:t>
            </a:r>
            <a:r>
              <a:rPr>
                <a:solidFill>
                  <a:srgbClr val="272AD8"/>
                </a:solidFill>
              </a:rPr>
              <a:t>5</a:t>
            </a:r>
            <a:r>
              <a:t>, </a:t>
            </a:r>
            <a:r>
              <a:rPr>
                <a:solidFill>
                  <a:srgbClr val="272AD8"/>
                </a:solidFill>
              </a:rPr>
              <a:t>6</a:t>
            </a:r>
            <a: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b="1">
                <a:solidFill>
                  <a:srgbClr val="AD3DA4"/>
                </a:solidFill>
              </a:rPr>
              <a:t>char</a:t>
            </a:r>
            <a:r>
              <a:rPr>
                <a:solidFill>
                  <a:srgbClr val="000000">
                    <a:alpha val="85000"/>
                  </a:srgbClr>
                </a:solidFill>
              </a:rPr>
              <a:t> str[</a:t>
            </a:r>
            <a:r>
              <a:rPr>
                <a:solidFill>
                  <a:srgbClr val="272AD8"/>
                </a:solidFill>
              </a:rPr>
              <a:t>18</a:t>
            </a:r>
            <a:r>
              <a:rPr>
                <a:solidFill>
                  <a:srgbClr val="000000">
                    <a:alpha val="85000"/>
                  </a:srgbClr>
                </a:solidFill>
              </a:rPr>
              <a:t>] = </a:t>
            </a:r>
            <a:r>
              <a:t>"Generic Functions"</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int</a:t>
            </a:r>
            <a:r>
              <a:t> i;</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"Here is uncompacted integer array: "</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7</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nums[i] &lt;&lt; </a:t>
            </a:r>
            <a:r>
              <a:rPr>
                <a:solidFill>
                  <a:srgbClr val="272AD8"/>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p:txBody>
      </p:sp>
      <p:sp>
        <p:nvSpPr>
          <p:cNvPr id="270" name="cout &lt;&lt; endl;…"/>
          <p:cNvSpPr txBox="1"/>
          <p:nvPr/>
        </p:nvSpPr>
        <p:spPr>
          <a:xfrm>
            <a:off x="12956495" y="3028949"/>
            <a:ext cx="11124606" cy="765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"Here is uncompacted string: "</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18</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str[i] &lt;&lt; </a:t>
            </a:r>
            <a:r>
              <a:rPr>
                <a:solidFill>
                  <a:srgbClr val="272AD8"/>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000">
                <a:solidFill>
                  <a:srgbClr val="3E8087"/>
                </a:solidFill>
                <a:latin typeface="Menlo Regular"/>
                <a:ea typeface="Menlo Regular"/>
                <a:cs typeface="Menlo Regular"/>
                <a:sym typeface="Menlo Regular"/>
              </a:defRPr>
            </a:pPr>
            <a:r>
              <a:rPr>
                <a:solidFill>
                  <a:srgbClr val="000000">
                    <a:alpha val="85000"/>
                  </a:srgbClr>
                </a:solidFill>
              </a:rPr>
              <a:t>    </a:t>
            </a:r>
            <a:r>
              <a:t>compact</a:t>
            </a:r>
            <a:r>
              <a:rPr>
                <a:solidFill>
                  <a:srgbClr val="000000">
                    <a:alpha val="85000"/>
                  </a:srgbClr>
                </a:solidFill>
              </a:rPr>
              <a:t>(nums, </a:t>
            </a:r>
            <a:r>
              <a:rPr>
                <a:solidFill>
                  <a:srgbClr val="272AD8"/>
                </a:solidFill>
              </a:rPr>
              <a:t>7</a:t>
            </a:r>
            <a:r>
              <a:rPr>
                <a:solidFill>
                  <a:srgbClr val="000000">
                    <a:alpha val="85000"/>
                  </a:srgbClr>
                </a:solidFill>
              </a:rPr>
              <a:t>, </a:t>
            </a:r>
            <a:r>
              <a:rPr>
                <a:solidFill>
                  <a:srgbClr val="272AD8"/>
                </a:solidFill>
              </a:rPr>
              <a:t>2</a:t>
            </a:r>
            <a:r>
              <a:rPr>
                <a:solidFill>
                  <a:srgbClr val="000000">
                    <a:alpha val="85000"/>
                  </a:srgbClr>
                </a:solidFill>
              </a:rPr>
              <a:t>, </a:t>
            </a:r>
            <a:r>
              <a:rPr>
                <a:solidFill>
                  <a:srgbClr val="272AD8"/>
                </a:solidFill>
              </a:rPr>
              <a:t>4</a:t>
            </a:r>
            <a:r>
              <a:rPr>
                <a:solidFill>
                  <a:srgbClr val="000000">
                    <a:alpha val="85000"/>
                  </a:srgbClr>
                </a:solidFill>
              </a:rPr>
              <a:t>);</a:t>
            </a:r>
          </a:p>
          <a:p>
            <a:pPr algn="l" defTabSz="439419">
              <a:tabLst>
                <a:tab pos="431800" algn="l"/>
              </a:tabLst>
              <a:defRPr sz="3000">
                <a:solidFill>
                  <a:srgbClr val="3E8087"/>
                </a:solidFill>
                <a:latin typeface="Menlo Regular"/>
                <a:ea typeface="Menlo Regular"/>
                <a:cs typeface="Menlo Regular"/>
                <a:sym typeface="Menlo Regular"/>
              </a:defRPr>
            </a:pPr>
            <a:r>
              <a:rPr>
                <a:solidFill>
                  <a:srgbClr val="000000">
                    <a:alpha val="85000"/>
                  </a:srgbClr>
                </a:solidFill>
              </a:rPr>
              <a:t>    </a:t>
            </a:r>
            <a:r>
              <a:t>compact</a:t>
            </a:r>
            <a:r>
              <a:rPr>
                <a:solidFill>
                  <a:srgbClr val="000000">
                    <a:alpha val="85000"/>
                  </a:srgbClr>
                </a:solidFill>
              </a:rPr>
              <a:t>(str, </a:t>
            </a:r>
            <a:r>
              <a:rPr>
                <a:solidFill>
                  <a:srgbClr val="272AD8"/>
                </a:solidFill>
              </a:rPr>
              <a:t>18</a:t>
            </a:r>
            <a:r>
              <a:rPr>
                <a:solidFill>
                  <a:srgbClr val="000000">
                    <a:alpha val="85000"/>
                  </a:srgbClr>
                </a:solidFill>
              </a:rPr>
              <a:t>, </a:t>
            </a:r>
            <a:r>
              <a:rPr>
                <a:solidFill>
                  <a:srgbClr val="272AD8"/>
                </a:solidFill>
              </a:rPr>
              <a:t>6</a:t>
            </a:r>
            <a:r>
              <a:rPr>
                <a:solidFill>
                  <a:srgbClr val="000000">
                    <a:alpha val="85000"/>
                  </a:srgbClr>
                </a:solidFill>
              </a:rPr>
              <a:t>, </a:t>
            </a:r>
            <a:r>
              <a:rPr>
                <a:solidFill>
                  <a:srgbClr val="272AD8"/>
                </a:solidFill>
              </a:rPr>
              <a:t>10</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"Here is compacted integer array: "</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7</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nums[i] &lt;&lt; </a:t>
            </a:r>
            <a:r>
              <a:rPr>
                <a:solidFill>
                  <a:srgbClr val="272AD8"/>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"Here is compacted string: "</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for</a:t>
            </a:r>
            <a:r>
              <a:t>(i=</a:t>
            </a:r>
            <a:r>
              <a:rPr>
                <a:solidFill>
                  <a:srgbClr val="272AD8"/>
                </a:solidFill>
              </a:rPr>
              <a:t>0</a:t>
            </a:r>
            <a:r>
              <a:t>; i&lt;</a:t>
            </a:r>
            <a:r>
              <a:rPr>
                <a:solidFill>
                  <a:srgbClr val="272AD8"/>
                </a:solidFill>
              </a:rPr>
              <a:t>18</a:t>
            </a:r>
            <a:r>
              <a:t>;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str[i] &lt;&lt; </a:t>
            </a:r>
            <a:r>
              <a:rPr>
                <a:solidFill>
                  <a:srgbClr val="272AD8"/>
                </a:solidFill>
              </a:rPr>
              <a:t>' '</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804FB8"/>
                </a:solidFill>
              </a:rPr>
              <a:t>cout</a:t>
            </a:r>
            <a:r>
              <a:t> &lt;&lt; </a:t>
            </a:r>
            <a:r>
              <a:rPr>
                <a:solidFill>
                  <a:srgbClr val="804FB8"/>
                </a:solidFill>
              </a:rPr>
              <a:t>endl</a:t>
            </a:r>
            <a: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
        <p:nvSpPr>
          <p:cNvPr id="271" name="Line"/>
          <p:cNvSpPr/>
          <p:nvPr/>
        </p:nvSpPr>
        <p:spPr>
          <a:xfrm flipV="1">
            <a:off x="12806641" y="0"/>
            <a:ext cx="1" cy="13716000"/>
          </a:xfrm>
          <a:prstGeom prst="line">
            <a:avLst/>
          </a:prstGeom>
          <a:ln w="25400">
            <a:solidFill>
              <a:srgbClr val="000000"/>
            </a:solidFill>
            <a:miter lim="400000"/>
          </a:ln>
        </p:spPr>
        <p:txBody>
          <a:bodyPr lIns="50800" tIns="50800" rIns="50800" bIns="50800" anchor="ctr"/>
          <a:lstStyle/>
          <a:p>
            <a:endParaRPr/>
          </a:p>
        </p:txBody>
      </p:sp>
      <p:sp>
        <p:nvSpPr>
          <p:cNvPr id="272" name="Output:…"/>
          <p:cNvSpPr txBox="1"/>
          <p:nvPr/>
        </p:nvSpPr>
        <p:spPr>
          <a:xfrm>
            <a:off x="9623117" y="10752163"/>
            <a:ext cx="14335944" cy="2324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000000">
                    <a:alpha val="85000"/>
                  </a:srgbClr>
                </a:solidFill>
                <a:latin typeface="Menlo Regular"/>
                <a:ea typeface="Menlo Regular"/>
                <a:cs typeface="Menlo Regular"/>
                <a:sym typeface="Menlo Regular"/>
              </a:defRPr>
            </a:pPr>
            <a:r>
              <a:t>Output: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Here is uncompacted integer array: 0 1 2 3 4 5 6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Here is uncompacted string: G e n e r i c   F u n c t i o n s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Here is compacted integer array: 0 1 5 6 0 0 0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Here is compacted string: G e n e r i c t i o n s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lide Title"/>
          <p:cNvSpPr txBox="1">
            <a:spLocks noGrp="1"/>
          </p:cNvSpPr>
          <p:nvPr>
            <p:ph type="title"/>
          </p:nvPr>
        </p:nvSpPr>
        <p:spPr>
          <a:prstGeom prst="rect">
            <a:avLst/>
          </a:prstGeom>
        </p:spPr>
        <p:txBody>
          <a:bodyPr/>
          <a:lstStyle/>
          <a:p>
            <a:endParaRPr/>
          </a:p>
        </p:txBody>
      </p:sp>
      <p:sp>
        <p:nvSpPr>
          <p:cNvPr id="275" name="Slide Subtitle"/>
          <p:cNvSpPr txBox="1">
            <a:spLocks noGrp="1"/>
          </p:cNvSpPr>
          <p:nvPr>
            <p:ph type="body" idx="21"/>
          </p:nvPr>
        </p:nvSpPr>
        <p:spPr>
          <a:prstGeom prst="rect">
            <a:avLst/>
          </a:prstGeom>
        </p:spPr>
        <p:txBody>
          <a:bodyPr/>
          <a:lstStyle/>
          <a:p>
            <a:endParaRPr/>
          </a:p>
        </p:txBody>
      </p:sp>
      <p:sp>
        <p:nvSpPr>
          <p:cNvPr id="276" name="The generic compact( ) function shown in the following program is called with a pointer to the first element in the array, the number of elements in the array, and the starting and ending indexes of the elements to be removed.…"/>
          <p:cNvSpPr txBox="1">
            <a:spLocks noGrp="1"/>
          </p:cNvSpPr>
          <p:nvPr>
            <p:ph type="body" idx="1"/>
          </p:nvPr>
        </p:nvSpPr>
        <p:spPr>
          <a:prstGeom prst="rect">
            <a:avLst/>
          </a:prstGeom>
        </p:spPr>
        <p:txBody>
          <a:bodyPr/>
          <a:lstStyle/>
          <a:p>
            <a:r>
              <a:t>The generic compact( ) function shown in the following program is called with a pointer to the first element in the array, the number of elements in the array, and the starting and ending indexes of the elements to be removed. </a:t>
            </a:r>
          </a:p>
          <a:p>
            <a:r>
              <a:t>The function then removes those elements and compacts the array.</a:t>
            </a:r>
          </a:p>
        </p:txBody>
      </p:sp>
      <p:sp>
        <p:nvSpPr>
          <p:cNvPr id="27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Generic Classes"/>
          <p:cNvSpPr txBox="1">
            <a:spLocks noGrp="1"/>
          </p:cNvSpPr>
          <p:nvPr>
            <p:ph type="title"/>
          </p:nvPr>
        </p:nvSpPr>
        <p:spPr>
          <a:prstGeom prst="rect">
            <a:avLst/>
          </a:prstGeom>
        </p:spPr>
        <p:txBody>
          <a:bodyPr/>
          <a:lstStyle/>
          <a:p>
            <a:r>
              <a:t>Generic Classes</a:t>
            </a:r>
          </a:p>
        </p:txBody>
      </p:sp>
      <p:sp>
        <p:nvSpPr>
          <p:cNvPr id="280" name="Slide Subtitle"/>
          <p:cNvSpPr txBox="1">
            <a:spLocks noGrp="1"/>
          </p:cNvSpPr>
          <p:nvPr>
            <p:ph type="body" idx="21"/>
          </p:nvPr>
        </p:nvSpPr>
        <p:spPr>
          <a:prstGeom prst="rect">
            <a:avLst/>
          </a:prstGeom>
        </p:spPr>
        <p:txBody>
          <a:bodyPr/>
          <a:lstStyle/>
          <a:p>
            <a:endParaRPr/>
          </a:p>
        </p:txBody>
      </p:sp>
      <p:sp>
        <p:nvSpPr>
          <p:cNvPr id="281" name="When a generic class is defined, a class that defines all the algorithms used by that class is created;…"/>
          <p:cNvSpPr txBox="1">
            <a:spLocks noGrp="1"/>
          </p:cNvSpPr>
          <p:nvPr>
            <p:ph type="body" idx="1"/>
          </p:nvPr>
        </p:nvSpPr>
        <p:spPr>
          <a:prstGeom prst="rect">
            <a:avLst/>
          </a:prstGeom>
        </p:spPr>
        <p:txBody>
          <a:bodyPr/>
          <a:lstStyle/>
          <a:p>
            <a:pPr marL="487680" indent="-487680" defTabSz="1950671">
              <a:spcBef>
                <a:spcPts val="3600"/>
              </a:spcBef>
              <a:defRPr sz="3840"/>
            </a:pPr>
            <a:r>
              <a:t>When a generic class is defined, a class that defines all the algorithms used by that class is created; </a:t>
            </a:r>
          </a:p>
          <a:p>
            <a:pPr marL="487680" indent="-487680" defTabSz="1950671">
              <a:spcBef>
                <a:spcPts val="3600"/>
              </a:spcBef>
              <a:defRPr sz="3840"/>
            </a:pPr>
            <a:r>
              <a:t>However, the actual type of the data being manipulated will be specified as a parameter when objects of that class are created.</a:t>
            </a:r>
          </a:p>
          <a:p>
            <a:pPr marL="487680" indent="-487680" defTabSz="1950671">
              <a:spcBef>
                <a:spcPts val="3600"/>
              </a:spcBef>
              <a:defRPr sz="3840"/>
            </a:pPr>
            <a:r>
              <a:t>Generic classes are useful when a class uses logic that can be generalized. </a:t>
            </a:r>
          </a:p>
          <a:p>
            <a:pPr marL="487680" indent="-487680" defTabSz="1950671">
              <a:spcBef>
                <a:spcPts val="3600"/>
              </a:spcBef>
              <a:defRPr sz="3840"/>
            </a:pPr>
            <a:r>
              <a:t>For example, the same algorithms that maintain a queue of integers will also work for a queue of characters, and the same mechanism that maintains a linked list of mailing addresses will also maintain a linked list of auto part information. </a:t>
            </a:r>
          </a:p>
          <a:p>
            <a:pPr marL="487680" indent="-487680" defTabSz="1950671">
              <a:spcBef>
                <a:spcPts val="3600"/>
              </a:spcBef>
              <a:defRPr sz="3840"/>
            </a:pPr>
            <a:r>
              <a:t>When a generic class is created, it can perform the operation we define, such as maintaining a queue or a linked list, for any type of data. </a:t>
            </a:r>
          </a:p>
          <a:p>
            <a:pPr marL="487680" indent="-487680" defTabSz="1950671">
              <a:spcBef>
                <a:spcPts val="3600"/>
              </a:spcBef>
              <a:defRPr sz="3840"/>
            </a:pPr>
            <a:r>
              <a:t>The compiler will automatically generate the correct type of object, based upon the type specified.</a:t>
            </a:r>
          </a:p>
        </p:txBody>
      </p:sp>
      <p:sp>
        <p:nvSpPr>
          <p:cNvPr id="282"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285" name="template &lt;class Ttype&gt; class class-name…"/>
          <p:cNvSpPr txBox="1"/>
          <p:nvPr/>
        </p:nvSpPr>
        <p:spPr>
          <a:xfrm>
            <a:off x="2079922" y="888999"/>
            <a:ext cx="10322224" cy="279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4400">
                <a:solidFill>
                  <a:srgbClr val="2F2A2B"/>
                </a:solidFill>
                <a:latin typeface="Helvetica"/>
                <a:ea typeface="Helvetica"/>
                <a:cs typeface="Helvetica"/>
                <a:sym typeface="Helvetica"/>
              </a:defRPr>
            </a:pPr>
            <a:r>
              <a:t>template &lt;class Ttype&gt; class class-name</a:t>
            </a:r>
          </a:p>
          <a:p>
            <a:pPr algn="l" defTabSz="457200">
              <a:defRPr sz="4400">
                <a:solidFill>
                  <a:srgbClr val="2F2A2B"/>
                </a:solidFill>
                <a:latin typeface="Helvetica"/>
                <a:ea typeface="Helvetica"/>
                <a:cs typeface="Helvetica"/>
                <a:sym typeface="Helvetica"/>
              </a:defRPr>
            </a:pPr>
            <a:r>
              <a:t>{</a:t>
            </a:r>
          </a:p>
          <a:p>
            <a:pPr algn="l" defTabSz="457200">
              <a:defRPr sz="4400">
                <a:solidFill>
                  <a:srgbClr val="2F2A2B"/>
                </a:solidFill>
                <a:latin typeface="Helvetica"/>
                <a:ea typeface="Helvetica"/>
                <a:cs typeface="Helvetica"/>
                <a:sym typeface="Helvetica"/>
              </a:defRPr>
            </a:pPr>
            <a:r>
              <a:t>// body of class</a:t>
            </a:r>
          </a:p>
          <a:p>
            <a:pPr algn="l" defTabSz="457200">
              <a:defRPr sz="4400">
                <a:solidFill>
                  <a:srgbClr val="2F2A2B"/>
                </a:solidFill>
                <a:latin typeface="Helvetica"/>
                <a:ea typeface="Helvetica"/>
                <a:cs typeface="Helvetica"/>
                <a:sym typeface="Helvetica"/>
              </a:defRPr>
            </a:pPr>
            <a:r>
              <a:t>}</a:t>
            </a:r>
          </a:p>
        </p:txBody>
      </p:sp>
      <p:sp>
        <p:nvSpPr>
          <p:cNvPr id="286" name="Once you have created a generic class, you create a specific instance of that class…"/>
          <p:cNvSpPr txBox="1"/>
          <p:nvPr/>
        </p:nvSpPr>
        <p:spPr>
          <a:xfrm>
            <a:off x="2082800" y="4940300"/>
            <a:ext cx="19709452" cy="3835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4100">
                <a:solidFill>
                  <a:srgbClr val="2F2A2B"/>
                </a:solidFill>
                <a:latin typeface="Helvetica"/>
                <a:ea typeface="Helvetica"/>
                <a:cs typeface="Helvetica"/>
                <a:sym typeface="Helvetica"/>
              </a:defRPr>
            </a:pPr>
            <a:r>
              <a:t>Once you have created a generic class, you create a specific instance of that class</a:t>
            </a:r>
          </a:p>
          <a:p>
            <a:pPr algn="l" defTabSz="457200">
              <a:defRPr sz="4100">
                <a:solidFill>
                  <a:srgbClr val="2F2A2B"/>
                </a:solidFill>
                <a:latin typeface="Helvetica"/>
                <a:ea typeface="Helvetica"/>
                <a:cs typeface="Helvetica"/>
                <a:sym typeface="Helvetica"/>
              </a:defRPr>
            </a:pPr>
            <a:r>
              <a:t>using the following general form:</a:t>
            </a:r>
          </a:p>
          <a:p>
            <a:pPr algn="l" defTabSz="457200">
              <a:defRPr sz="4100">
                <a:solidFill>
                  <a:srgbClr val="2F2A2B"/>
                </a:solidFill>
                <a:latin typeface="Helvetica"/>
                <a:ea typeface="Helvetica"/>
                <a:cs typeface="Helvetica"/>
                <a:sym typeface="Helvetica"/>
              </a:defRPr>
            </a:pPr>
            <a:r>
              <a:t>class-name &lt;type&gt; ob;</a:t>
            </a:r>
          </a:p>
          <a:p>
            <a:pPr algn="l" defTabSz="457200">
              <a:defRPr sz="4100">
                <a:solidFill>
                  <a:srgbClr val="2F2A2B"/>
                </a:solidFill>
                <a:latin typeface="Helvetica"/>
                <a:ea typeface="Helvetica"/>
                <a:cs typeface="Helvetica"/>
                <a:sym typeface="Helvetica"/>
              </a:defRPr>
            </a:pPr>
            <a:endParaRPr/>
          </a:p>
          <a:p>
            <a:pPr algn="l" defTabSz="457200">
              <a:defRPr sz="4100">
                <a:solidFill>
                  <a:srgbClr val="2F2A2B"/>
                </a:solidFill>
                <a:latin typeface="Helvetica"/>
                <a:ea typeface="Helvetica"/>
                <a:cs typeface="Helvetica"/>
                <a:sym typeface="Helvetica"/>
              </a:defRPr>
            </a:pPr>
            <a:r>
              <a:t>Here, type is the type name of the data that the class will be operating upon. Member</a:t>
            </a:r>
          </a:p>
          <a:p>
            <a:pPr algn="l" defTabSz="457200">
              <a:defRPr sz="4100">
                <a:solidFill>
                  <a:srgbClr val="2F2A2B"/>
                </a:solidFill>
                <a:latin typeface="Helvetica"/>
                <a:ea typeface="Helvetica"/>
                <a:cs typeface="Helvetica"/>
                <a:sym typeface="Helvetica"/>
              </a:defRPr>
            </a:pPr>
            <a:r>
              <a:t>functions of a generic class are themselves automatically generic.</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Introduction"/>
          <p:cNvSpPr txBox="1">
            <a:spLocks noGrp="1"/>
          </p:cNvSpPr>
          <p:nvPr>
            <p:ph type="title"/>
          </p:nvPr>
        </p:nvSpPr>
        <p:spPr>
          <a:prstGeom prst="rect">
            <a:avLst/>
          </a:prstGeom>
        </p:spPr>
        <p:txBody>
          <a:bodyPr/>
          <a:lstStyle/>
          <a:p>
            <a:r>
              <a:t>Introduction</a:t>
            </a:r>
          </a:p>
        </p:txBody>
      </p:sp>
      <p:sp>
        <p:nvSpPr>
          <p:cNvPr id="161" name="Slide Subtitle"/>
          <p:cNvSpPr txBox="1">
            <a:spLocks noGrp="1"/>
          </p:cNvSpPr>
          <p:nvPr>
            <p:ph type="body" idx="21"/>
          </p:nvPr>
        </p:nvSpPr>
        <p:spPr>
          <a:prstGeom prst="rect">
            <a:avLst/>
          </a:prstGeom>
        </p:spPr>
        <p:txBody>
          <a:bodyPr/>
          <a:lstStyle/>
          <a:p>
            <a:endParaRPr/>
          </a:p>
        </p:txBody>
      </p:sp>
      <p:sp>
        <p:nvSpPr>
          <p:cNvPr id="162" name="Templates are a feature of the c++ programming language that allow functions and classes to operate with generic types.…"/>
          <p:cNvSpPr txBox="1">
            <a:spLocks noGrp="1"/>
          </p:cNvSpPr>
          <p:nvPr>
            <p:ph type="body" idx="1"/>
          </p:nvPr>
        </p:nvSpPr>
        <p:spPr>
          <a:prstGeom prst="rect">
            <a:avLst/>
          </a:prstGeom>
        </p:spPr>
        <p:txBody>
          <a:bodyPr/>
          <a:lstStyle/>
          <a:p>
            <a:r>
              <a:t>Templates are a feature of the c++ programming language that allow functions and classes to operate with generic types. </a:t>
            </a:r>
          </a:p>
          <a:p>
            <a:r>
              <a:t>This allows a function or class to work on many different data types without being rewritten for each one.</a:t>
            </a:r>
          </a:p>
          <a:p>
            <a:r>
              <a:t>C++ provides two kinds of templates:</a:t>
            </a:r>
          </a:p>
          <a:p>
            <a:pPr lvl="1"/>
            <a:r>
              <a:t>Class Templates</a:t>
            </a:r>
          </a:p>
          <a:p>
            <a:pPr lvl="1"/>
            <a:r>
              <a:t>Function Templates</a:t>
            </a:r>
          </a:p>
        </p:txBody>
      </p:sp>
      <p:sp>
        <p:nvSpPr>
          <p:cNvPr id="163"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289" name="template &lt;class T&gt;…"/>
          <p:cNvSpPr txBox="1"/>
          <p:nvPr/>
        </p:nvSpPr>
        <p:spPr>
          <a:xfrm>
            <a:off x="1334095" y="501650"/>
            <a:ext cx="10207080" cy="676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b="1">
                <a:solidFill>
                  <a:srgbClr val="AD3DA4"/>
                </a:solidFill>
                <a:latin typeface="Menlo Regular"/>
                <a:ea typeface="Menlo Regular"/>
                <a:cs typeface="Menlo Regular"/>
                <a:sym typeface="Menlo Regular"/>
              </a:defRPr>
            </a:pPr>
            <a:r>
              <a:t>template</a:t>
            </a:r>
            <a:r>
              <a:rPr b="0">
                <a:solidFill>
                  <a:srgbClr val="000000">
                    <a:alpha val="85000"/>
                  </a:srgbClr>
                </a:solidFill>
              </a:rPr>
              <a:t> &lt;</a:t>
            </a:r>
            <a:r>
              <a:t>class</a:t>
            </a:r>
            <a:r>
              <a:rPr b="0">
                <a:solidFill>
                  <a:srgbClr val="000000">
                    <a:alpha val="85000"/>
                  </a:srgbClr>
                </a:solidFill>
              </a:rPr>
              <a:t> T&gt;</a:t>
            </a:r>
          </a:p>
          <a:p>
            <a:pPr algn="l" defTabSz="439419">
              <a:tabLst>
                <a:tab pos="431800" algn="l"/>
              </a:tabLst>
              <a:defRPr sz="3000">
                <a:solidFill>
                  <a:srgbClr val="02638C"/>
                </a:solidFill>
                <a:latin typeface="Menlo Regular"/>
                <a:ea typeface="Menlo Regular"/>
                <a:cs typeface="Menlo Regular"/>
                <a:sym typeface="Menlo Regular"/>
              </a:defRPr>
            </a:pPr>
            <a:r>
              <a:rPr b="1">
                <a:solidFill>
                  <a:srgbClr val="AD3DA4"/>
                </a:solidFill>
              </a:rPr>
              <a:t>class</a:t>
            </a:r>
            <a:r>
              <a:rPr>
                <a:solidFill>
                  <a:srgbClr val="000000">
                    <a:alpha val="85000"/>
                  </a:srgbClr>
                </a:solidFill>
              </a:rPr>
              <a:t> </a:t>
            </a:r>
            <a:r>
              <a:t>Number</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private</a:t>
            </a:r>
            <a:r>
              <a:rPr b="0">
                <a:solidFill>
                  <a:srgbClr val="000000">
                    <a:alpha val="85000"/>
                  </a:srgbClr>
                </a:solidFill>
              </a:rP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Variable of type T</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    T num;</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public</a:t>
            </a:r>
            <a:r>
              <a:rPr b="0">
                <a:solidFill>
                  <a:srgbClr val="000000">
                    <a:alpha val="85000"/>
                  </a:srgbClr>
                </a:solidFill>
              </a:rP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rPr>
                <a:solidFill>
                  <a:srgbClr val="057CB0"/>
                </a:solidFill>
              </a:rPr>
              <a:t>Number</a:t>
            </a:r>
            <a:r>
              <a:rPr>
                <a:solidFill>
                  <a:srgbClr val="000000">
                    <a:alpha val="85000"/>
                  </a:srgbClr>
                </a:solidFill>
              </a:rPr>
              <a:t>(T n) : </a:t>
            </a:r>
            <a:r>
              <a:rPr>
                <a:solidFill>
                  <a:srgbClr val="3E8087"/>
                </a:solidFill>
              </a:rPr>
              <a:t>num</a:t>
            </a:r>
            <a:r>
              <a:rPr>
                <a:solidFill>
                  <a:srgbClr val="000000">
                    <a:alpha val="85000"/>
                  </a:srgbClr>
                </a:solidFill>
              </a:rPr>
              <a:t>(n) {}   </a:t>
            </a:r>
            <a:r>
              <a:t>// constructor</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    T </a:t>
            </a:r>
            <a:r>
              <a:rPr>
                <a:solidFill>
                  <a:srgbClr val="057CB0"/>
                </a:solidFill>
              </a:rPr>
              <a:t>getNum</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return</a:t>
            </a:r>
            <a:r>
              <a:t> </a:t>
            </a:r>
            <a:r>
              <a:rPr>
                <a:solidFill>
                  <a:srgbClr val="3E8087"/>
                </a:solidFill>
              </a:rPr>
              <a:t>num</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
        <p:nvSpPr>
          <p:cNvPr id="290" name="int main()…"/>
          <p:cNvSpPr txBox="1"/>
          <p:nvPr/>
        </p:nvSpPr>
        <p:spPr>
          <a:xfrm>
            <a:off x="1181695" y="7346949"/>
            <a:ext cx="14794707" cy="5880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create object with int type</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23575C"/>
                </a:solidFill>
              </a:rPr>
              <a:t>Number</a:t>
            </a:r>
            <a:r>
              <a:t>&lt;</a:t>
            </a:r>
            <a:r>
              <a:rPr b="1">
                <a:solidFill>
                  <a:srgbClr val="AD3DA4"/>
                </a:solidFill>
              </a:rPr>
              <a:t>int</a:t>
            </a:r>
            <a:r>
              <a:t>&gt; numberInt(</a:t>
            </a:r>
            <a:r>
              <a:rPr>
                <a:solidFill>
                  <a:srgbClr val="272AD8"/>
                </a:solidFill>
              </a:rPr>
              <a:t>7</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a:t>
            </a:r>
            <a:r>
              <a:t>// create object with double type</a:t>
            </a:r>
            <a:endParaRPr>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23575C"/>
                </a:solidFill>
              </a:rPr>
              <a:t>Number</a:t>
            </a:r>
            <a:r>
              <a:t>&lt;</a:t>
            </a:r>
            <a:r>
              <a:rPr b="1">
                <a:solidFill>
                  <a:srgbClr val="AD3DA4"/>
                </a:solidFill>
              </a:rPr>
              <a:t>double</a:t>
            </a:r>
            <a:r>
              <a:t>&gt; numberDouble(</a:t>
            </a:r>
            <a:r>
              <a:rPr>
                <a:solidFill>
                  <a:srgbClr val="272AD8"/>
                </a:solidFill>
              </a:rPr>
              <a:t>7.7</a:t>
            </a: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"int Number = "</a:t>
            </a:r>
            <a:r>
              <a:rPr>
                <a:solidFill>
                  <a:srgbClr val="000000">
                    <a:alpha val="85000"/>
                  </a:srgbClr>
                </a:solidFill>
              </a:rPr>
              <a:t> &lt;&lt; numberInt.</a:t>
            </a:r>
            <a:r>
              <a:rPr>
                <a:solidFill>
                  <a:srgbClr val="3E8087"/>
                </a:solidFill>
              </a:rPr>
              <a:t>getNum</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804FB8"/>
                </a:solidFill>
              </a:rPr>
              <a:t>cout</a:t>
            </a:r>
            <a:r>
              <a:rPr>
                <a:solidFill>
                  <a:srgbClr val="000000">
                    <a:alpha val="85000"/>
                  </a:srgbClr>
                </a:solidFill>
              </a:rPr>
              <a:t> &lt;&lt; </a:t>
            </a:r>
            <a:r>
              <a:t>"double Number = "</a:t>
            </a:r>
            <a:r>
              <a:rPr>
                <a:solidFill>
                  <a:srgbClr val="000000">
                    <a:alpha val="85000"/>
                  </a:srgbClr>
                </a:solidFill>
              </a:rPr>
              <a:t> &lt;&lt; numberDouble.</a:t>
            </a:r>
            <a:r>
              <a:rPr>
                <a:solidFill>
                  <a:srgbClr val="3E8087"/>
                </a:solidFill>
              </a:rPr>
              <a:t>getNum</a:t>
            </a:r>
            <a:r>
              <a:rPr>
                <a:solidFill>
                  <a:srgbClr val="000000">
                    <a:alpha val="85000"/>
                  </a:srgbClr>
                </a:solidFill>
              </a:rPr>
              <a:t>() &lt;&lt; </a:t>
            </a:r>
            <a:r>
              <a:rPr>
                <a:solidFill>
                  <a:srgbClr val="804FB8"/>
                </a:solidFill>
              </a:rPr>
              <a:t>endl</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solidFill>
                <a:srgbClr val="000000">
                  <a:alpha val="85000"/>
                </a:srgbClr>
              </a:solidFill>
            </a:endParaRP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
        <p:nvSpPr>
          <p:cNvPr id="291" name="Output:…"/>
          <p:cNvSpPr txBox="1"/>
          <p:nvPr/>
        </p:nvSpPr>
        <p:spPr>
          <a:xfrm>
            <a:off x="17546116" y="10033050"/>
            <a:ext cx="4454501" cy="1727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600"/>
            </a:pPr>
            <a:r>
              <a:t>Output:</a:t>
            </a:r>
          </a:p>
          <a:p>
            <a:pPr algn="l">
              <a:defRPr sz="3600"/>
            </a:pPr>
            <a:r>
              <a:t>int Number = 7</a:t>
            </a:r>
          </a:p>
          <a:p>
            <a:pPr algn="l">
              <a:defRPr sz="3600"/>
            </a:pPr>
            <a:r>
              <a:t>double Number = 7.7</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mplete Class with 2 Data Types"/>
          <p:cNvSpPr txBox="1">
            <a:spLocks noGrp="1"/>
          </p:cNvSpPr>
          <p:nvPr>
            <p:ph type="title"/>
          </p:nvPr>
        </p:nvSpPr>
        <p:spPr>
          <a:prstGeom prst="rect">
            <a:avLst/>
          </a:prstGeom>
        </p:spPr>
        <p:txBody>
          <a:bodyPr/>
          <a:lstStyle/>
          <a:p>
            <a:r>
              <a:t>Templete Class with 2 Data Types</a:t>
            </a:r>
          </a:p>
        </p:txBody>
      </p:sp>
      <p:sp>
        <p:nvSpPr>
          <p:cNvPr id="294" name="A template class can have more than one generic data type.…"/>
          <p:cNvSpPr txBox="1">
            <a:spLocks noGrp="1"/>
          </p:cNvSpPr>
          <p:nvPr>
            <p:ph type="body" idx="1"/>
          </p:nvPr>
        </p:nvSpPr>
        <p:spPr>
          <a:xfrm>
            <a:off x="1206500" y="2479000"/>
            <a:ext cx="21971000" cy="10025516"/>
          </a:xfrm>
          <a:prstGeom prst="rect">
            <a:avLst/>
          </a:prstGeom>
        </p:spPr>
        <p:txBody>
          <a:bodyPr/>
          <a:lstStyle/>
          <a:p>
            <a:r>
              <a:t>A template class can have more than one generic data type. </a:t>
            </a:r>
          </a:p>
          <a:p>
            <a:r>
              <a:t>Simply declare all the data types required by the class in a comma-separated list within the template specification.</a:t>
            </a:r>
          </a:p>
        </p:txBody>
      </p:sp>
      <p:sp>
        <p:nvSpPr>
          <p:cNvPr id="29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296" name="#include &lt;iostream&gt;…"/>
          <p:cNvSpPr txBox="1"/>
          <p:nvPr/>
        </p:nvSpPr>
        <p:spPr>
          <a:xfrm>
            <a:off x="4863275" y="5175249"/>
            <a:ext cx="13647800" cy="854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0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000" b="1">
                <a:solidFill>
                  <a:srgbClr val="AD3DA4"/>
                </a:solidFill>
                <a:latin typeface="Menlo Regular"/>
                <a:ea typeface="Menlo Regular"/>
                <a:cs typeface="Menlo Regular"/>
                <a:sym typeface="Menlo Regular"/>
              </a:defRPr>
            </a:pPr>
            <a:r>
              <a:t>template</a:t>
            </a:r>
            <a:r>
              <a:rPr b="0">
                <a:solidFill>
                  <a:srgbClr val="000000">
                    <a:alpha val="85000"/>
                  </a:srgbClr>
                </a:solidFill>
              </a:rPr>
              <a:t> &lt;</a:t>
            </a:r>
            <a:r>
              <a:t>class</a:t>
            </a:r>
            <a:r>
              <a:rPr b="0">
                <a:solidFill>
                  <a:srgbClr val="000000">
                    <a:alpha val="85000"/>
                  </a:srgbClr>
                </a:solidFill>
              </a:rPr>
              <a:t> Type1, </a:t>
            </a:r>
            <a:r>
              <a:t>class</a:t>
            </a:r>
            <a:r>
              <a:rPr b="0">
                <a:solidFill>
                  <a:srgbClr val="000000">
                    <a:alpha val="85000"/>
                  </a:srgbClr>
                </a:solidFill>
              </a:rPr>
              <a:t> Type2&gt; </a:t>
            </a:r>
            <a:r>
              <a:t>class</a:t>
            </a:r>
            <a:r>
              <a:rPr b="0">
                <a:solidFill>
                  <a:srgbClr val="000000">
                    <a:alpha val="85000"/>
                  </a:srgbClr>
                </a:solidFill>
              </a:rPr>
              <a:t> </a:t>
            </a:r>
            <a:r>
              <a:rPr b="0">
                <a:solidFill>
                  <a:srgbClr val="02638C"/>
                </a:solidFill>
              </a:rPr>
              <a:t>myclass</a:t>
            </a:r>
            <a:endParaRPr b="0">
              <a:solidFill>
                <a:srgbClr val="000000">
                  <a:alpha val="85000"/>
                </a:srgbClr>
              </a:solidFill>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Type1 i;</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Type2 j;</a:t>
            </a:r>
          </a:p>
          <a:p>
            <a:pPr algn="l" defTabSz="439419">
              <a:tabLst>
                <a:tab pos="431800" algn="l"/>
              </a:tabLst>
              <a:defRPr sz="3000" b="1">
                <a:solidFill>
                  <a:srgbClr val="AD3DA4"/>
                </a:solidFill>
                <a:latin typeface="Menlo Regular"/>
                <a:ea typeface="Menlo Regular"/>
                <a:cs typeface="Menlo Regular"/>
                <a:sym typeface="Menlo Regular"/>
              </a:defRPr>
            </a:pPr>
            <a:r>
              <a:t>public</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a:solidFill>
                  <a:srgbClr val="057CB0"/>
                </a:solidFill>
              </a:rPr>
              <a:t>myclass</a:t>
            </a:r>
            <a:r>
              <a:t>(Type1 a, Type2 b) { </a:t>
            </a:r>
            <a:r>
              <a:rPr>
                <a:solidFill>
                  <a:srgbClr val="3E8087"/>
                </a:solidFill>
              </a:rPr>
              <a:t>i</a:t>
            </a:r>
            <a:r>
              <a:t> = a; </a:t>
            </a:r>
            <a:r>
              <a:rPr>
                <a:solidFill>
                  <a:srgbClr val="3E8087"/>
                </a:solidFill>
              </a:rPr>
              <a:t>j</a:t>
            </a:r>
            <a:r>
              <a:t> = b;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t>
            </a:r>
            <a:r>
              <a:rPr b="1">
                <a:solidFill>
                  <a:srgbClr val="AD3DA4"/>
                </a:solidFill>
              </a:rPr>
              <a:t>void</a:t>
            </a:r>
            <a:r>
              <a:t> </a:t>
            </a:r>
            <a:r>
              <a:rPr>
                <a:solidFill>
                  <a:srgbClr val="057CB0"/>
                </a:solidFill>
              </a:rPr>
              <a:t>show</a:t>
            </a:r>
            <a:r>
              <a:t>() { </a:t>
            </a:r>
            <a:r>
              <a:rPr>
                <a:solidFill>
                  <a:srgbClr val="804FB8"/>
                </a:solidFill>
              </a:rPr>
              <a:t>cout</a:t>
            </a:r>
            <a:r>
              <a:t> &lt;&lt; </a:t>
            </a:r>
            <a:r>
              <a:rPr>
                <a:solidFill>
                  <a:srgbClr val="3E8087"/>
                </a:solidFill>
              </a:rPr>
              <a:t>i</a:t>
            </a:r>
            <a:r>
              <a:t> &lt;&lt; </a:t>
            </a:r>
            <a:r>
              <a:rPr>
                <a:solidFill>
                  <a:srgbClr val="272AD8"/>
                </a:solidFill>
              </a:rPr>
              <a:t>' '</a:t>
            </a:r>
            <a:r>
              <a:t> &lt;&lt; </a:t>
            </a:r>
            <a:r>
              <a:rPr>
                <a:solidFill>
                  <a:srgbClr val="3E8087"/>
                </a:solidFill>
              </a:rPr>
              <a:t>j</a:t>
            </a:r>
            <a:r>
              <a:t> &lt;&lt; </a:t>
            </a:r>
            <a:r>
              <a:rPr>
                <a:solidFill>
                  <a:srgbClr val="272AD8"/>
                </a:solidFill>
              </a:rPr>
              <a:t>'\n'</a:t>
            </a:r>
            <a:r>
              <a:t>;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23575C"/>
                </a:solidFill>
                <a:latin typeface="Menlo Regular"/>
                <a:ea typeface="Menlo Regular"/>
                <a:cs typeface="Menlo Regular"/>
                <a:sym typeface="Menlo Regular"/>
              </a:defRPr>
            </a:pPr>
            <a:r>
              <a:rPr>
                <a:solidFill>
                  <a:srgbClr val="000000">
                    <a:alpha val="85000"/>
                  </a:srgbClr>
                </a:solidFill>
              </a:rPr>
              <a:t>    </a:t>
            </a:r>
            <a:r>
              <a:t>myclass</a:t>
            </a:r>
            <a:r>
              <a:rPr>
                <a:solidFill>
                  <a:srgbClr val="000000">
                    <a:alpha val="85000"/>
                  </a:srgbClr>
                </a:solidFill>
              </a:rPr>
              <a:t>&lt;</a:t>
            </a:r>
            <a:r>
              <a:rPr b="1">
                <a:solidFill>
                  <a:srgbClr val="AD3DA4"/>
                </a:solidFill>
              </a:rPr>
              <a:t>int</a:t>
            </a:r>
            <a:r>
              <a:rPr>
                <a:solidFill>
                  <a:srgbClr val="000000">
                    <a:alpha val="85000"/>
                  </a:srgbClr>
                </a:solidFill>
              </a:rPr>
              <a:t>, </a:t>
            </a:r>
            <a:r>
              <a:rPr b="1">
                <a:solidFill>
                  <a:srgbClr val="AD3DA4"/>
                </a:solidFill>
              </a:rPr>
              <a:t>double</a:t>
            </a:r>
            <a:r>
              <a:rPr>
                <a:solidFill>
                  <a:srgbClr val="000000">
                    <a:alpha val="85000"/>
                  </a:srgbClr>
                </a:solidFill>
              </a:rPr>
              <a:t>&gt; ob1(</a:t>
            </a:r>
            <a:r>
              <a:rPr>
                <a:solidFill>
                  <a:srgbClr val="272AD8"/>
                </a:solidFill>
              </a:rPr>
              <a:t>10</a:t>
            </a:r>
            <a:r>
              <a:rPr>
                <a:solidFill>
                  <a:srgbClr val="000000">
                    <a:alpha val="85000"/>
                  </a:srgbClr>
                </a:solidFill>
              </a:rPr>
              <a:t>, </a:t>
            </a:r>
            <a:r>
              <a:rPr>
                <a:solidFill>
                  <a:srgbClr val="272AD8"/>
                </a:solidFill>
              </a:rPr>
              <a:t>0.23</a:t>
            </a:r>
            <a:r>
              <a:rPr>
                <a:solidFill>
                  <a:srgbClr val="000000">
                    <a:alpha val="85000"/>
                  </a:srgbClr>
                </a:solidFill>
              </a:rPr>
              <a:t>);</a:t>
            </a:r>
          </a:p>
          <a:p>
            <a:pPr algn="l" defTabSz="439419">
              <a:tabLst>
                <a:tab pos="431800" algn="l"/>
              </a:tabLst>
              <a:defRPr sz="3000">
                <a:solidFill>
                  <a:srgbClr val="D12F1B"/>
                </a:solidFill>
                <a:latin typeface="Menlo Regular"/>
                <a:ea typeface="Menlo Regular"/>
                <a:cs typeface="Menlo Regular"/>
                <a:sym typeface="Menlo Regular"/>
              </a:defRPr>
            </a:pPr>
            <a:r>
              <a:rPr>
                <a:solidFill>
                  <a:srgbClr val="000000">
                    <a:alpha val="85000"/>
                  </a:srgbClr>
                </a:solidFill>
              </a:rPr>
              <a:t>    </a:t>
            </a:r>
            <a:r>
              <a:rPr>
                <a:solidFill>
                  <a:srgbClr val="23575C"/>
                </a:solidFill>
              </a:rPr>
              <a:t>myclass</a:t>
            </a:r>
            <a:r>
              <a:rPr>
                <a:solidFill>
                  <a:srgbClr val="000000">
                    <a:alpha val="85000"/>
                  </a:srgbClr>
                </a:solidFill>
              </a:rPr>
              <a:t>&lt;</a:t>
            </a:r>
            <a:r>
              <a:rPr b="1">
                <a:solidFill>
                  <a:srgbClr val="AD3DA4"/>
                </a:solidFill>
              </a:rPr>
              <a:t>char</a:t>
            </a:r>
            <a:r>
              <a:rPr>
                <a:solidFill>
                  <a:srgbClr val="000000">
                    <a:alpha val="85000"/>
                  </a:srgbClr>
                </a:solidFill>
              </a:rPr>
              <a:t>, </a:t>
            </a:r>
            <a:r>
              <a:rPr b="1">
                <a:solidFill>
                  <a:srgbClr val="AD3DA4"/>
                </a:solidFill>
              </a:rPr>
              <a:t>char</a:t>
            </a:r>
            <a:r>
              <a:rPr>
                <a:solidFill>
                  <a:srgbClr val="000000">
                    <a:alpha val="85000"/>
                  </a:srgbClr>
                </a:solidFill>
              </a:rPr>
              <a:t> *&gt; ob2(</a:t>
            </a:r>
            <a:r>
              <a:rPr>
                <a:solidFill>
                  <a:srgbClr val="272AD8"/>
                </a:solidFill>
              </a:rPr>
              <a:t>'X'</a:t>
            </a:r>
            <a:r>
              <a:rPr>
                <a:solidFill>
                  <a:srgbClr val="000000">
                    <a:alpha val="85000"/>
                  </a:srgbClr>
                </a:solidFill>
              </a:rPr>
              <a:t>, </a:t>
            </a:r>
            <a:r>
              <a:t>"Templates add power."</a:t>
            </a:r>
            <a:r>
              <a:rPr>
                <a:solidFill>
                  <a:srgbClr val="000000">
                    <a:alpha val="85000"/>
                  </a:srgbClr>
                </a:solidFill>
              </a:rPr>
              <a:t>);</a:t>
            </a: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ob1.</a:t>
            </a:r>
            <a:r>
              <a:rPr>
                <a:solidFill>
                  <a:srgbClr val="3E8087"/>
                </a:solidFill>
              </a:rPr>
              <a:t>show</a:t>
            </a:r>
            <a:r>
              <a:rPr>
                <a:solidFill>
                  <a:srgbClr val="000000">
                    <a:alpha val="85000"/>
                  </a:srgbClr>
                </a:solidFill>
              </a:rPr>
              <a:t>(); </a:t>
            </a:r>
            <a:r>
              <a:t>// show int, double</a:t>
            </a:r>
            <a:endParaRPr>
              <a:solidFill>
                <a:srgbClr val="000000">
                  <a:alpha val="85000"/>
                </a:srgbClr>
              </a:solidFill>
            </a:endParaRPr>
          </a:p>
          <a:p>
            <a:pPr algn="l" defTabSz="439419">
              <a:tabLst>
                <a:tab pos="431800" algn="l"/>
              </a:tabLst>
              <a:defRPr sz="3000">
                <a:solidFill>
                  <a:srgbClr val="707F8C"/>
                </a:solidFill>
                <a:latin typeface="Menlo Regular"/>
                <a:ea typeface="Menlo Regular"/>
                <a:cs typeface="Menlo Regular"/>
                <a:sym typeface="Menlo Regular"/>
              </a:defRPr>
            </a:pPr>
            <a:r>
              <a:rPr>
                <a:solidFill>
                  <a:srgbClr val="000000">
                    <a:alpha val="85000"/>
                  </a:srgbClr>
                </a:solidFill>
              </a:rPr>
              <a:t>    ob2.</a:t>
            </a:r>
            <a:r>
              <a:rPr>
                <a:solidFill>
                  <a:srgbClr val="3E8087"/>
                </a:solidFill>
              </a:rPr>
              <a:t>show</a:t>
            </a:r>
            <a:r>
              <a:rPr>
                <a:solidFill>
                  <a:srgbClr val="000000">
                    <a:alpha val="85000"/>
                  </a:srgbClr>
                </a:solidFill>
              </a:rPr>
              <a:t>(); </a:t>
            </a:r>
            <a:r>
              <a:t>// show char, char *</a:t>
            </a:r>
            <a:endParaRPr>
              <a:solidFill>
                <a:srgbClr val="000000">
                  <a:alpha val="85000"/>
                </a:srgbClr>
              </a:solidFill>
            </a:endParaRPr>
          </a:p>
          <a:p>
            <a:pPr algn="l" defTabSz="439419">
              <a:tabLst>
                <a:tab pos="431800" algn="l"/>
              </a:tabLst>
              <a:defRPr sz="30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Application of Template class : Generic Array…"/>
          <p:cNvSpPr txBox="1">
            <a:spLocks noGrp="1"/>
          </p:cNvSpPr>
          <p:nvPr>
            <p:ph type="body" idx="1"/>
          </p:nvPr>
        </p:nvSpPr>
        <p:spPr>
          <a:xfrm>
            <a:off x="1206500" y="1040632"/>
            <a:ext cx="21971000" cy="11463884"/>
          </a:xfrm>
          <a:prstGeom prst="rect">
            <a:avLst/>
          </a:prstGeom>
        </p:spPr>
        <p:txBody>
          <a:bodyPr/>
          <a:lstStyle/>
          <a:p>
            <a:r>
              <a:t>Application of Template class : Generic Array</a:t>
            </a:r>
          </a:p>
          <a:p>
            <a:pPr lvl="1"/>
            <a:r>
              <a:t>By combining operator overloading with a template class, it is possible to create a generic safe-array type that can be used for creating safe arrays of any data type.</a:t>
            </a:r>
          </a:p>
          <a:p>
            <a:r>
              <a:t>Application using Non - Type Arguments : Generic Array</a:t>
            </a:r>
          </a:p>
          <a:p>
            <a:pPr lvl="1"/>
            <a:r>
              <a:t>In the template specification for a generic class, you may also specify non-type arguments. </a:t>
            </a:r>
          </a:p>
          <a:p>
            <a:pPr lvl="1"/>
            <a:r>
              <a:t>That is, in a template specification you can specify what you would normally think of as a standard argument, such as an integer or a pointer. </a:t>
            </a:r>
          </a:p>
          <a:p>
            <a:pPr lvl="1"/>
            <a:r>
              <a:t>The syntax to accomplish this is simply include the type and name of the argument.</a:t>
            </a:r>
          </a:p>
          <a:p>
            <a:r>
              <a:t>Default Arguments with Template Class</a:t>
            </a:r>
          </a:p>
        </p:txBody>
      </p:sp>
      <p:sp>
        <p:nvSpPr>
          <p:cNvPr id="29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Explicit Class Specializations"/>
          <p:cNvSpPr txBox="1">
            <a:spLocks noGrp="1"/>
          </p:cNvSpPr>
          <p:nvPr>
            <p:ph type="title"/>
          </p:nvPr>
        </p:nvSpPr>
        <p:spPr>
          <a:prstGeom prst="rect">
            <a:avLst/>
          </a:prstGeom>
        </p:spPr>
        <p:txBody>
          <a:bodyPr/>
          <a:lstStyle/>
          <a:p>
            <a:r>
              <a:t>Explicit Class Specializations</a:t>
            </a:r>
          </a:p>
        </p:txBody>
      </p:sp>
      <p:sp>
        <p:nvSpPr>
          <p:cNvPr id="302" name="Slide Subtitle"/>
          <p:cNvSpPr txBox="1">
            <a:spLocks noGrp="1"/>
          </p:cNvSpPr>
          <p:nvPr>
            <p:ph type="body" idx="21"/>
          </p:nvPr>
        </p:nvSpPr>
        <p:spPr>
          <a:prstGeom prst="rect">
            <a:avLst/>
          </a:prstGeom>
        </p:spPr>
        <p:txBody>
          <a:bodyPr/>
          <a:lstStyle/>
          <a:p>
            <a:endParaRPr/>
          </a:p>
        </p:txBody>
      </p:sp>
      <p:sp>
        <p:nvSpPr>
          <p:cNvPr id="303" name="As with template functions, you can create an explicit specialization of a generic class.…"/>
          <p:cNvSpPr txBox="1">
            <a:spLocks noGrp="1"/>
          </p:cNvSpPr>
          <p:nvPr>
            <p:ph type="body" idx="1"/>
          </p:nvPr>
        </p:nvSpPr>
        <p:spPr>
          <a:prstGeom prst="rect">
            <a:avLst/>
          </a:prstGeom>
        </p:spPr>
        <p:txBody>
          <a:bodyPr/>
          <a:lstStyle/>
          <a:p>
            <a:r>
              <a:t>As with template functions, you can create an explicit specialization of a generic class.</a:t>
            </a:r>
          </a:p>
          <a:p>
            <a:r>
              <a:t>To do so, use the template&lt;&gt; construct, which works the same as it does for explicit function specializations.</a:t>
            </a:r>
          </a:p>
        </p:txBody>
      </p:sp>
      <p:sp>
        <p:nvSpPr>
          <p:cNvPr id="304"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he typename and export Keywords"/>
          <p:cNvSpPr txBox="1">
            <a:spLocks noGrp="1"/>
          </p:cNvSpPr>
          <p:nvPr>
            <p:ph type="title"/>
          </p:nvPr>
        </p:nvSpPr>
        <p:spPr>
          <a:prstGeom prst="rect">
            <a:avLst/>
          </a:prstGeom>
        </p:spPr>
        <p:txBody>
          <a:bodyPr/>
          <a:lstStyle/>
          <a:p>
            <a:r>
              <a:t>The typename and export Keywords</a:t>
            </a:r>
          </a:p>
        </p:txBody>
      </p:sp>
      <p:sp>
        <p:nvSpPr>
          <p:cNvPr id="307" name="Slide Subtitle"/>
          <p:cNvSpPr txBox="1">
            <a:spLocks noGrp="1"/>
          </p:cNvSpPr>
          <p:nvPr>
            <p:ph type="body" idx="21"/>
          </p:nvPr>
        </p:nvSpPr>
        <p:spPr>
          <a:prstGeom prst="rect">
            <a:avLst/>
          </a:prstGeom>
        </p:spPr>
        <p:txBody>
          <a:bodyPr/>
          <a:lstStyle/>
          <a:p>
            <a:endParaRPr/>
          </a:p>
        </p:txBody>
      </p:sp>
      <p:sp>
        <p:nvSpPr>
          <p:cNvPr id="308" name="Recently, two keywords were added to C++ that relate specifically to templates: typename and export.…"/>
          <p:cNvSpPr txBox="1">
            <a:spLocks noGrp="1"/>
          </p:cNvSpPr>
          <p:nvPr>
            <p:ph type="body" idx="1"/>
          </p:nvPr>
        </p:nvSpPr>
        <p:spPr>
          <a:prstGeom prst="rect">
            <a:avLst/>
          </a:prstGeom>
        </p:spPr>
        <p:txBody>
          <a:bodyPr/>
          <a:lstStyle/>
          <a:p>
            <a:r>
              <a:t>Recently, two keywords were added to C++ that relate specifically to templates: typename and export. </a:t>
            </a:r>
          </a:p>
          <a:p>
            <a:r>
              <a:t>Both play specialized roles in C++ programming.</a:t>
            </a:r>
          </a:p>
          <a:p>
            <a:r>
              <a:t>The typename keyword has two uses.</a:t>
            </a:r>
          </a:p>
          <a:p>
            <a:pPr lvl="1"/>
            <a:r>
              <a:t>First, it can be substituted for the keyword class in a template declaration.</a:t>
            </a:r>
          </a:p>
          <a:p>
            <a:pPr lvl="1"/>
            <a:r>
              <a:t>Second, is to inform the compiler that a name used in a template declaration is a type name rather than an object name.</a:t>
            </a:r>
          </a:p>
        </p:txBody>
      </p:sp>
      <p:sp>
        <p:nvSpPr>
          <p:cNvPr id="30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312" name="First Use of Typename:…"/>
          <p:cNvSpPr txBox="1"/>
          <p:nvPr/>
        </p:nvSpPr>
        <p:spPr>
          <a:xfrm>
            <a:off x="1248190" y="1308099"/>
            <a:ext cx="20988004" cy="810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3000">
                <a:solidFill>
                  <a:srgbClr val="000000">
                    <a:alpha val="85000"/>
                  </a:srgbClr>
                </a:solidFill>
                <a:latin typeface="Menlo Regular"/>
                <a:ea typeface="Menlo Regular"/>
                <a:cs typeface="Menlo Regular"/>
                <a:sym typeface="Menlo Regular"/>
              </a:defRPr>
            </a:pPr>
            <a:r>
              <a:t>First Use of Typename:</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rPr b="1">
                <a:solidFill>
                  <a:srgbClr val="AD3DA4"/>
                </a:solidFill>
              </a:rPr>
              <a:t>template</a:t>
            </a:r>
            <a:r>
              <a:t> &lt;</a:t>
            </a:r>
            <a:r>
              <a:rPr b="1">
                <a:solidFill>
                  <a:srgbClr val="AD3DA4"/>
                </a:solidFill>
              </a:rPr>
              <a:t>typename</a:t>
            </a:r>
            <a:r>
              <a:t> X&gt; </a:t>
            </a:r>
            <a:r>
              <a:rPr b="1">
                <a:solidFill>
                  <a:srgbClr val="AD3DA4"/>
                </a:solidFill>
              </a:rPr>
              <a:t>void</a:t>
            </a:r>
            <a:r>
              <a:t> </a:t>
            </a:r>
            <a:r>
              <a:rPr>
                <a:solidFill>
                  <a:srgbClr val="057CB0"/>
                </a:solidFill>
              </a:rPr>
              <a:t>swapargs</a:t>
            </a:r>
            <a:r>
              <a:t>(X &amp;a, X &amp;b)</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X temp;</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temp = a;</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a = b;</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    b = temp;</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Second Use of Typename: </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typename X::Name someObject;</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t>ensures that X::Name is treated as a type name.</a:t>
            </a:r>
          </a:p>
          <a:p>
            <a:pPr algn="l" defTabSz="439419">
              <a:tabLst>
                <a:tab pos="431800" algn="l"/>
              </a:tabLst>
              <a:defRPr sz="3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3000">
                <a:solidFill>
                  <a:srgbClr val="000000">
                    <a:alpha val="85000"/>
                  </a:srgbClr>
                </a:solidFill>
                <a:latin typeface="Menlo Regular"/>
                <a:ea typeface="Menlo Regular"/>
                <a:cs typeface="Menlo Regular"/>
                <a:sym typeface="Menlo Regular"/>
              </a:defRPr>
            </a:pPr>
            <a:r>
              <a:rPr b="1"/>
              <a:t>Export: </a:t>
            </a:r>
            <a:r>
              <a:t>The export keyword can precede a template declaration. It allows other files to use</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a template declared in a different file by specifying only its declaration rather than</a:t>
            </a:r>
          </a:p>
          <a:p>
            <a:pPr algn="l" defTabSz="439419">
              <a:tabLst>
                <a:tab pos="431800" algn="l"/>
              </a:tabLst>
              <a:defRPr sz="3000">
                <a:solidFill>
                  <a:srgbClr val="000000">
                    <a:alpha val="85000"/>
                  </a:srgbClr>
                </a:solidFill>
                <a:latin typeface="Menlo Regular"/>
                <a:ea typeface="Menlo Regular"/>
                <a:cs typeface="Menlo Regular"/>
                <a:sym typeface="Menlo Regular"/>
              </a:defRPr>
            </a:pPr>
            <a:r>
              <a:t>duplicating its entire definition.</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mplates help you achieve one of the most elusive goals in programming: the creation of reusable code.…"/>
          <p:cNvSpPr txBox="1">
            <a:spLocks noGrp="1"/>
          </p:cNvSpPr>
          <p:nvPr>
            <p:ph type="body" idx="1"/>
          </p:nvPr>
        </p:nvSpPr>
        <p:spPr>
          <a:xfrm>
            <a:off x="1206500" y="3141800"/>
            <a:ext cx="21971000" cy="9362716"/>
          </a:xfrm>
          <a:prstGeom prst="rect">
            <a:avLst/>
          </a:prstGeom>
        </p:spPr>
        <p:txBody>
          <a:bodyPr/>
          <a:lstStyle/>
          <a:p>
            <a:pPr marL="445008" indent="-445008" defTabSz="1779987">
              <a:spcBef>
                <a:spcPts val="3200"/>
              </a:spcBef>
              <a:defRPr sz="3504"/>
            </a:pPr>
            <a:r>
              <a:t>Templates help you achieve one of the most elusive goals in programming: the creation of reusable code. </a:t>
            </a:r>
          </a:p>
          <a:p>
            <a:pPr marL="445008" indent="-445008" defTabSz="1779987">
              <a:spcBef>
                <a:spcPts val="3200"/>
              </a:spcBef>
              <a:defRPr sz="3504"/>
            </a:pPr>
            <a:r>
              <a:t>Through the use of template classes you can create frameworks that can be applied over and over again to a variety of programming situations. </a:t>
            </a:r>
          </a:p>
          <a:p>
            <a:pPr marL="445008" indent="-445008" defTabSz="1779987">
              <a:spcBef>
                <a:spcPts val="3200"/>
              </a:spcBef>
              <a:defRPr sz="3504"/>
            </a:pPr>
            <a:r>
              <a:t>Generic functions and classes provide a powerful tool that you can use to amplify your programming efforts. </a:t>
            </a:r>
          </a:p>
          <a:p>
            <a:pPr marL="445008" indent="-445008" defTabSz="1779987">
              <a:spcBef>
                <a:spcPts val="3200"/>
              </a:spcBef>
              <a:defRPr sz="3504"/>
            </a:pPr>
            <a:r>
              <a:t>Once you have written and debugged a template class, you have a solid software component that you can use with confidence in a variety of different situations. </a:t>
            </a:r>
          </a:p>
          <a:p>
            <a:pPr marL="445008" indent="-445008" defTabSz="1779987">
              <a:spcBef>
                <a:spcPts val="3200"/>
              </a:spcBef>
              <a:defRPr sz="3504"/>
            </a:pPr>
            <a:r>
              <a:t>You are saved from the tedium of creating separate implementations for each data type with which you want the class to work.</a:t>
            </a:r>
          </a:p>
          <a:p>
            <a:pPr marL="445008" indent="-445008" defTabSz="1779987">
              <a:spcBef>
                <a:spcPts val="3200"/>
              </a:spcBef>
              <a:defRPr sz="3504"/>
            </a:pPr>
            <a:r>
              <a:t>While it is true that the template syntax can seem a bit intimidating at first, the rewards are well worth the time it takes to become comfortable with it. </a:t>
            </a:r>
          </a:p>
          <a:p>
            <a:pPr marL="445008" indent="-445008" defTabSz="1779987">
              <a:spcBef>
                <a:spcPts val="3200"/>
              </a:spcBef>
              <a:defRPr sz="3504"/>
            </a:pPr>
            <a:r>
              <a:t>Template functions and classes are already becoming commonplace in programming, and this trend is expected to continue. </a:t>
            </a:r>
          </a:p>
          <a:p>
            <a:pPr marL="445008" indent="-445008" defTabSz="1779987">
              <a:spcBef>
                <a:spcPts val="3200"/>
              </a:spcBef>
              <a:defRPr sz="3504"/>
            </a:pPr>
            <a:r>
              <a:t>For example, the STL (Standard Template Library) defined by C++ is, as its name implies, built upon templates. </a:t>
            </a:r>
          </a:p>
          <a:p>
            <a:pPr marL="445008" indent="-445008" defTabSz="1779987">
              <a:spcBef>
                <a:spcPts val="3200"/>
              </a:spcBef>
              <a:defRPr sz="3504"/>
            </a:pPr>
            <a:r>
              <a:t>One last point: although templates add a layer of abstraction, they still ultimately compile down to the same, high-performance object code that you have come to expect from C++.</a:t>
            </a:r>
          </a:p>
        </p:txBody>
      </p:sp>
      <p:sp>
        <p:nvSpPr>
          <p:cNvPr id="31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316" name="The Power of Templates"/>
          <p:cNvSpPr txBox="1"/>
          <p:nvPr/>
        </p:nvSpPr>
        <p:spPr>
          <a:xfrm>
            <a:off x="8506234" y="1295399"/>
            <a:ext cx="7371532"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defTabSz="457200">
              <a:defRPr sz="5000" b="1">
                <a:solidFill>
                  <a:srgbClr val="2F2A2B"/>
                </a:solidFill>
                <a:latin typeface="Helvetica"/>
                <a:ea typeface="Helvetica"/>
                <a:cs typeface="Helvetica"/>
                <a:sym typeface="Helvetica"/>
              </a:defRPr>
            </a:lvl1pPr>
          </a:lstStyle>
          <a:p>
            <a:r>
              <a:t>The Power of Templates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Macros"/>
          <p:cNvSpPr txBox="1">
            <a:spLocks noGrp="1"/>
          </p:cNvSpPr>
          <p:nvPr>
            <p:ph type="title"/>
          </p:nvPr>
        </p:nvSpPr>
        <p:spPr>
          <a:prstGeom prst="rect">
            <a:avLst/>
          </a:prstGeom>
        </p:spPr>
        <p:txBody>
          <a:bodyPr/>
          <a:lstStyle/>
          <a:p>
            <a:r>
              <a:t>Macros</a:t>
            </a:r>
          </a:p>
        </p:txBody>
      </p:sp>
      <p:sp>
        <p:nvSpPr>
          <p:cNvPr id="319" name="Slide Subtitle"/>
          <p:cNvSpPr txBox="1">
            <a:spLocks noGrp="1"/>
          </p:cNvSpPr>
          <p:nvPr>
            <p:ph type="body" idx="21"/>
          </p:nvPr>
        </p:nvSpPr>
        <p:spPr>
          <a:prstGeom prst="rect">
            <a:avLst/>
          </a:prstGeom>
        </p:spPr>
        <p:txBody>
          <a:bodyPr/>
          <a:lstStyle/>
          <a:p>
            <a:endParaRPr/>
          </a:p>
        </p:txBody>
      </p:sp>
      <p:sp>
        <p:nvSpPr>
          <p:cNvPr id="320" name="A macro is a piece of code in a program that is replaced by the value of the macro.…"/>
          <p:cNvSpPr txBox="1">
            <a:spLocks noGrp="1"/>
          </p:cNvSpPr>
          <p:nvPr>
            <p:ph type="body" idx="1"/>
          </p:nvPr>
        </p:nvSpPr>
        <p:spPr>
          <a:prstGeom prst="rect">
            <a:avLst/>
          </a:prstGeom>
        </p:spPr>
        <p:txBody>
          <a:bodyPr/>
          <a:lstStyle/>
          <a:p>
            <a:r>
              <a:t>A macro is a piece of code in a program that is replaced by the value of the macro. </a:t>
            </a:r>
          </a:p>
          <a:p>
            <a:r>
              <a:t>Macro is defined by #define directive. </a:t>
            </a:r>
          </a:p>
          <a:p>
            <a:r>
              <a:t>Whenever a macro name is encountered by the compiler, it replaces the name with the definition of the macro. </a:t>
            </a:r>
          </a:p>
          <a:p>
            <a:r>
              <a:t>Macro definitions need not be terminated by semi-colon(;).</a:t>
            </a:r>
          </a:p>
        </p:txBody>
      </p:sp>
      <p:sp>
        <p:nvSpPr>
          <p:cNvPr id="32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324" name="#include &lt;iostream&gt;…"/>
          <p:cNvSpPr txBox="1"/>
          <p:nvPr/>
        </p:nvSpPr>
        <p:spPr>
          <a:xfrm>
            <a:off x="1221891" y="2743199"/>
            <a:ext cx="11038676" cy="822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35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5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707F8C"/>
                </a:solidFill>
                <a:latin typeface="Menlo Regular"/>
                <a:ea typeface="Menlo Regular"/>
                <a:cs typeface="Menlo Regular"/>
                <a:sym typeface="Menlo Regular"/>
              </a:defRPr>
            </a:pPr>
            <a:r>
              <a:t>// Macro definition</a:t>
            </a:r>
            <a:endParaRPr>
              <a:solidFill>
                <a:srgbClr val="000000">
                  <a:alpha val="85000"/>
                </a:srgbClr>
              </a:solidFill>
            </a:endParaRPr>
          </a:p>
          <a:p>
            <a:pPr algn="l" defTabSz="439419">
              <a:tabLst>
                <a:tab pos="431800" algn="l"/>
              </a:tabLst>
              <a:defRPr sz="3500">
                <a:solidFill>
                  <a:srgbClr val="78492A"/>
                </a:solidFill>
                <a:latin typeface="Menlo Regular"/>
                <a:ea typeface="Menlo Regular"/>
                <a:cs typeface="Menlo Regular"/>
                <a:sym typeface="Menlo Regular"/>
              </a:defRPr>
            </a:pPr>
            <a:r>
              <a:t>#define LIMIT </a:t>
            </a:r>
            <a:r>
              <a:rPr>
                <a:solidFill>
                  <a:srgbClr val="272AD8"/>
                </a:solidFill>
              </a:rPr>
              <a:t>5</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a:solidFill>
                  <a:srgbClr val="707F8C"/>
                </a:solidFill>
                <a:latin typeface="Menlo Regular"/>
                <a:ea typeface="Menlo Regular"/>
                <a:cs typeface="Menlo Regular"/>
                <a:sym typeface="Menlo Regular"/>
              </a:defRPr>
            </a:pPr>
            <a:r>
              <a:t>// Driver Code</a:t>
            </a:r>
            <a:endParaRPr>
              <a:solidFill>
                <a:srgbClr val="000000">
                  <a:alpha val="85000"/>
                </a:srgbClr>
              </a:solidFill>
            </a:endParaRPr>
          </a:p>
          <a:p>
            <a:pPr algn="l" defTabSz="439419">
              <a:tabLst>
                <a:tab pos="431800" algn="l"/>
              </a:tabLst>
              <a:defRPr sz="35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500">
                <a:solidFill>
                  <a:srgbClr val="707F8C"/>
                </a:solidFill>
                <a:latin typeface="Menlo Regular"/>
                <a:ea typeface="Menlo Regular"/>
                <a:cs typeface="Menlo Regular"/>
                <a:sym typeface="Menlo Regular"/>
              </a:defRPr>
            </a:pPr>
            <a:r>
              <a:rPr>
                <a:solidFill>
                  <a:srgbClr val="000000">
                    <a:alpha val="85000"/>
                  </a:srgbClr>
                </a:solidFill>
              </a:rPr>
              <a:t>    </a:t>
            </a:r>
            <a:r>
              <a:t>// Print the value of macro defined</a:t>
            </a:r>
            <a:endParaRPr>
              <a:solidFill>
                <a:srgbClr val="000000">
                  <a:alpha val="85000"/>
                </a:srgbClr>
              </a:solidFill>
            </a:endParaRPr>
          </a:p>
          <a:p>
            <a:pPr algn="l" defTabSz="439419">
              <a:tabLst>
                <a:tab pos="431800" algn="l"/>
              </a:tabLst>
              <a:defRPr sz="3500">
                <a:solidFill>
                  <a:srgbClr val="D12F1B"/>
                </a:solidFill>
                <a:latin typeface="Menlo Regular"/>
                <a:ea typeface="Menlo Regular"/>
                <a:cs typeface="Menlo Regular"/>
                <a:sym typeface="Menlo Regular"/>
              </a:defRPr>
            </a:pPr>
            <a:r>
              <a:rPr>
                <a:solidFill>
                  <a:srgbClr val="000000">
                    <a:alpha val="85000"/>
                  </a:srgbClr>
                </a:solidFill>
              </a:rPr>
              <a:t>    cout &lt;&lt; </a:t>
            </a:r>
            <a:r>
              <a:t>"The value of LIMIT"</a:t>
            </a:r>
            <a:endParaRPr>
              <a:solidFill>
                <a:srgbClr val="000000">
                  <a:alpha val="85000"/>
                </a:srgbClr>
              </a:solidFill>
            </a:endParaRPr>
          </a:p>
          <a:p>
            <a:pPr algn="l" defTabSz="439419">
              <a:tabLst>
                <a:tab pos="431800" algn="l"/>
              </a:tabLst>
              <a:defRPr sz="3500">
                <a:solidFill>
                  <a:srgbClr val="000000">
                    <a:alpha val="85000"/>
                  </a:srgbClr>
                </a:solidFill>
                <a:latin typeface="Menlo Regular"/>
                <a:ea typeface="Menlo Regular"/>
                <a:cs typeface="Menlo Regular"/>
                <a:sym typeface="Menlo Regular"/>
              </a:defRPr>
            </a:pPr>
            <a:r>
              <a:t>         &lt;&lt; </a:t>
            </a:r>
            <a:r>
              <a:rPr>
                <a:solidFill>
                  <a:srgbClr val="D12F1B"/>
                </a:solidFill>
              </a:rPr>
              <a:t>" is "</a:t>
            </a:r>
            <a:r>
              <a:t> &lt;&lt; LIMIT;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5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500">
                <a:solidFill>
                  <a:srgbClr val="000000">
                    <a:alpha val="85000"/>
                  </a:srgbClr>
                </a:solidFill>
                <a:latin typeface="Menlo Regular"/>
                <a:ea typeface="Menlo Regular"/>
                <a:cs typeface="Menlo Regular"/>
                <a:sym typeface="Menlo Regular"/>
              </a:defRPr>
            </a:pPr>
            <a:r>
              <a:t>}</a:t>
            </a:r>
          </a:p>
        </p:txBody>
      </p:sp>
      <p:sp>
        <p:nvSpPr>
          <p:cNvPr id="325" name="#include &lt;iostream&gt;…"/>
          <p:cNvSpPr txBox="1"/>
          <p:nvPr/>
        </p:nvSpPr>
        <p:spPr>
          <a:xfrm>
            <a:off x="13353550" y="1111249"/>
            <a:ext cx="9523150" cy="11493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defTabSz="439419">
              <a:tabLst>
                <a:tab pos="431800" algn="l"/>
              </a:tabLst>
              <a:defRPr sz="3300">
                <a:solidFill>
                  <a:srgbClr val="D12F1B"/>
                </a:solidFill>
                <a:latin typeface="Menlo Regular"/>
                <a:ea typeface="Menlo Regular"/>
                <a:cs typeface="Menlo Regular"/>
                <a:sym typeface="Menlo Regular"/>
              </a:defRPr>
            </a:pPr>
            <a:r>
              <a:rPr>
                <a:solidFill>
                  <a:srgbClr val="78492A"/>
                </a:solidFill>
              </a:rPr>
              <a:t>#include </a:t>
            </a:r>
            <a:r>
              <a:t>&lt;iostream&gt;</a:t>
            </a:r>
            <a:endParaRPr>
              <a:solidFill>
                <a:srgbClr val="000000">
                  <a:alpha val="85000"/>
                </a:srgbClr>
              </a:solidFill>
            </a:endParaRPr>
          </a:p>
          <a:p>
            <a:pPr algn="l" defTabSz="439419">
              <a:tabLst>
                <a:tab pos="431800" algn="l"/>
              </a:tabLst>
              <a:defRPr sz="3300" b="1">
                <a:solidFill>
                  <a:srgbClr val="AD3DA4"/>
                </a:solidFill>
                <a:latin typeface="Menlo Regular"/>
                <a:ea typeface="Menlo Regular"/>
                <a:cs typeface="Menlo Regular"/>
                <a:sym typeface="Menlo Regular"/>
              </a:defRPr>
            </a:pPr>
            <a:r>
              <a:t>using</a:t>
            </a:r>
            <a:r>
              <a:rPr b="0">
                <a:solidFill>
                  <a:srgbClr val="000000">
                    <a:alpha val="85000"/>
                  </a:srgbClr>
                </a:solidFill>
              </a:rPr>
              <a:t> </a:t>
            </a:r>
            <a:r>
              <a:t>namespace</a:t>
            </a:r>
            <a:r>
              <a:rPr b="0">
                <a:solidFill>
                  <a:srgbClr val="000000">
                    <a:alpha val="85000"/>
                  </a:srgbClr>
                </a:solidFill>
              </a:rPr>
              <a:t> </a:t>
            </a:r>
            <a:r>
              <a:rPr b="0">
                <a:solidFill>
                  <a:srgbClr val="02638C"/>
                </a:solidFill>
              </a:rPr>
              <a:t>std</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707F8C"/>
                </a:solidFill>
                <a:latin typeface="Menlo Regular"/>
                <a:ea typeface="Menlo Regular"/>
                <a:cs typeface="Menlo Regular"/>
                <a:sym typeface="Menlo Regular"/>
              </a:defRPr>
            </a:pPr>
            <a:r>
              <a:t>// Macro definition</a:t>
            </a:r>
            <a:endParaRPr>
              <a:solidFill>
                <a:srgbClr val="000000">
                  <a:alpha val="85000"/>
                </a:srgbClr>
              </a:solidFill>
            </a:endParaRPr>
          </a:p>
          <a:p>
            <a:pPr algn="l" defTabSz="439419">
              <a:tabLst>
                <a:tab pos="431800" algn="l"/>
              </a:tabLst>
              <a:defRPr sz="3300">
                <a:solidFill>
                  <a:srgbClr val="78492A"/>
                </a:solidFill>
                <a:latin typeface="Menlo Regular"/>
                <a:ea typeface="Menlo Regular"/>
                <a:cs typeface="Menlo Regular"/>
                <a:sym typeface="Menlo Regular"/>
              </a:defRPr>
            </a:pPr>
            <a:r>
              <a:t>#define AREA(l, b) (l * b)</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707F8C"/>
                </a:solidFill>
                <a:latin typeface="Menlo Regular"/>
                <a:ea typeface="Menlo Regular"/>
                <a:cs typeface="Menlo Regular"/>
                <a:sym typeface="Menlo Regular"/>
              </a:defRPr>
            </a:pPr>
            <a:r>
              <a:t>// Driver Code</a:t>
            </a:r>
            <a:endParaRPr>
              <a:solidFill>
                <a:srgbClr val="000000">
                  <a:alpha val="85000"/>
                </a:srgbClr>
              </a:solidFill>
            </a:endParaRPr>
          </a:p>
          <a:p>
            <a:pPr algn="l" defTabSz="439419">
              <a:tabLst>
                <a:tab pos="431800" algn="l"/>
              </a:tabLst>
              <a:defRPr sz="3300">
                <a:solidFill>
                  <a:srgbClr val="057CB0"/>
                </a:solidFill>
                <a:latin typeface="Menlo Regular"/>
                <a:ea typeface="Menlo Regular"/>
                <a:cs typeface="Menlo Regular"/>
                <a:sym typeface="Menlo Regular"/>
              </a:defRPr>
            </a:pPr>
            <a:r>
              <a:rPr b="1">
                <a:solidFill>
                  <a:srgbClr val="AD3DA4"/>
                </a:solidFill>
              </a:rPr>
              <a:t>int</a:t>
            </a:r>
            <a:r>
              <a:rPr>
                <a:solidFill>
                  <a:srgbClr val="000000">
                    <a:alpha val="85000"/>
                  </a:srgbClr>
                </a:solidFill>
              </a:rPr>
              <a:t> </a:t>
            </a:r>
            <a:r>
              <a:t>main</a:t>
            </a:r>
            <a:r>
              <a:rPr>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Given lengths l1 and l2</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r>
              <a:rPr b="1">
                <a:solidFill>
                  <a:srgbClr val="AD3DA4"/>
                </a:solidFill>
              </a:rPr>
              <a:t>int</a:t>
            </a:r>
            <a:r>
              <a:t> l1 = </a:t>
            </a:r>
            <a:r>
              <a:rPr>
                <a:solidFill>
                  <a:srgbClr val="272AD8"/>
                </a:solidFill>
              </a:rPr>
              <a:t>10</a:t>
            </a:r>
            <a:r>
              <a:t>, l2 = </a:t>
            </a:r>
            <a:r>
              <a:rPr>
                <a:solidFill>
                  <a:srgbClr val="272AD8"/>
                </a:solidFill>
              </a:rPr>
              <a:t>5</a:t>
            </a:r>
            <a:r>
              <a:t>, area;</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Find the area using macros</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area = AREA(l1, l2);</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a:solidFill>
                  <a:srgbClr val="707F8C"/>
                </a:solidFill>
                <a:latin typeface="Menlo Regular"/>
                <a:ea typeface="Menlo Regular"/>
                <a:cs typeface="Menlo Regular"/>
                <a:sym typeface="Menlo Regular"/>
              </a:defRPr>
            </a:pPr>
            <a:r>
              <a:rPr>
                <a:solidFill>
                  <a:srgbClr val="000000">
                    <a:alpha val="85000"/>
                  </a:srgbClr>
                </a:solidFill>
              </a:rPr>
              <a:t>    </a:t>
            </a:r>
            <a:r>
              <a:t>// Print the area</a:t>
            </a:r>
            <a:endParaRPr>
              <a:solidFill>
                <a:srgbClr val="000000">
                  <a:alpha val="85000"/>
                </a:srgbClr>
              </a:solidFill>
            </a:endParaRPr>
          </a:p>
          <a:p>
            <a:pPr algn="l" defTabSz="439419">
              <a:tabLst>
                <a:tab pos="431800" algn="l"/>
              </a:tabLst>
              <a:defRPr sz="3300">
                <a:solidFill>
                  <a:srgbClr val="D12F1B"/>
                </a:solidFill>
                <a:latin typeface="Menlo Regular"/>
                <a:ea typeface="Menlo Regular"/>
                <a:cs typeface="Menlo Regular"/>
                <a:sym typeface="Menlo Regular"/>
              </a:defRPr>
            </a:pPr>
            <a:r>
              <a:rPr>
                <a:solidFill>
                  <a:srgbClr val="000000">
                    <a:alpha val="85000"/>
                  </a:srgbClr>
                </a:solidFill>
              </a:rPr>
              <a:t>    cout &lt;&lt; </a:t>
            </a:r>
            <a:r>
              <a:t>"Area of rectangle"</a:t>
            </a:r>
            <a:endParaRPr>
              <a:solidFill>
                <a:srgbClr val="000000">
                  <a:alpha val="85000"/>
                </a:srgbClr>
              </a:solidFill>
            </a:endParaRPr>
          </a:p>
          <a:p>
            <a:pPr algn="l" defTabSz="439419">
              <a:tabLst>
                <a:tab pos="431800" algn="l"/>
              </a:tabLst>
              <a:defRPr sz="3300">
                <a:solidFill>
                  <a:srgbClr val="000000">
                    <a:alpha val="85000"/>
                  </a:srgbClr>
                </a:solidFill>
                <a:latin typeface="Menlo Regular"/>
                <a:ea typeface="Menlo Regular"/>
                <a:cs typeface="Menlo Regular"/>
                <a:sym typeface="Menlo Regular"/>
              </a:defRPr>
            </a:pPr>
            <a:r>
              <a:t>         &lt;&lt; </a:t>
            </a:r>
            <a:r>
              <a:rPr>
                <a:solidFill>
                  <a:srgbClr val="D12F1B"/>
                </a:solidFill>
              </a:rPr>
              <a:t>" is: "</a:t>
            </a:r>
            <a: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area;</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 </a:t>
            </a:r>
          </a:p>
          <a:p>
            <a:pPr algn="l" defTabSz="439419">
              <a:tabLst>
                <a:tab pos="431800" algn="l"/>
              </a:tabLst>
              <a:defRPr sz="3300" b="1">
                <a:solidFill>
                  <a:srgbClr val="AD3DA4"/>
                </a:solidFill>
                <a:latin typeface="Menlo Regular"/>
                <a:ea typeface="Menlo Regular"/>
                <a:cs typeface="Menlo Regular"/>
                <a:sym typeface="Menlo Regular"/>
              </a:defRPr>
            </a:pPr>
            <a:r>
              <a:rPr b="0">
                <a:solidFill>
                  <a:srgbClr val="000000">
                    <a:alpha val="85000"/>
                  </a:srgbClr>
                </a:solidFill>
              </a:rPr>
              <a:t>    </a:t>
            </a:r>
            <a:r>
              <a:t>return</a:t>
            </a:r>
            <a:r>
              <a:rPr b="0">
                <a:solidFill>
                  <a:srgbClr val="000000">
                    <a:alpha val="85000"/>
                  </a:srgbClr>
                </a:solidFill>
              </a:rPr>
              <a:t> </a:t>
            </a:r>
            <a:r>
              <a:rPr b="0">
                <a:solidFill>
                  <a:srgbClr val="272AD8"/>
                </a:solidFill>
              </a:rPr>
              <a:t>0</a:t>
            </a:r>
            <a:r>
              <a:rPr b="0">
                <a:solidFill>
                  <a:srgbClr val="000000">
                    <a:alpha val="85000"/>
                  </a:srgbClr>
                </a:solidFill>
              </a:rPr>
              <a:t>;</a:t>
            </a:r>
          </a:p>
          <a:p>
            <a:pPr algn="l" defTabSz="439419">
              <a:tabLst>
                <a:tab pos="431800" algn="l"/>
              </a:tabLst>
              <a:defRPr sz="3300">
                <a:solidFill>
                  <a:srgbClr val="000000">
                    <a:alpha val="85000"/>
                  </a:srgbClr>
                </a:solidFill>
                <a:latin typeface="Menlo Regular"/>
                <a:ea typeface="Menlo Regular"/>
                <a:cs typeface="Menlo Regular"/>
                <a:sym typeface="Menlo Regular"/>
              </a:defRPr>
            </a:pPr>
            <a:r>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Difference between Templates and Macros"/>
          <p:cNvSpPr txBox="1">
            <a:spLocks noGrp="1"/>
          </p:cNvSpPr>
          <p:nvPr>
            <p:ph type="title"/>
          </p:nvPr>
        </p:nvSpPr>
        <p:spPr>
          <a:prstGeom prst="rect">
            <a:avLst/>
          </a:prstGeom>
        </p:spPr>
        <p:txBody>
          <a:bodyPr/>
          <a:lstStyle/>
          <a:p>
            <a:r>
              <a:t>Difference between Templates and Macros</a:t>
            </a:r>
          </a:p>
        </p:txBody>
      </p:sp>
      <p:sp>
        <p:nvSpPr>
          <p:cNvPr id="328" name="Linked Lists With Templates"/>
          <p:cNvSpPr txBox="1">
            <a:spLocks noGrp="1"/>
          </p:cNvSpPr>
          <p:nvPr>
            <p:ph type="body" idx="21"/>
          </p:nvPr>
        </p:nvSpPr>
        <p:spPr>
          <a:xfrm>
            <a:off x="2197100" y="8519762"/>
            <a:ext cx="21971000"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Linked Lists With Templates</a:t>
            </a:r>
          </a:p>
        </p:txBody>
      </p:sp>
      <p:sp>
        <p:nvSpPr>
          <p:cNvPr id="329" name="Macros are preprocessing statements and not type safe that is a macro defined for integer operation can’t accept the float data.…"/>
          <p:cNvSpPr txBox="1">
            <a:spLocks noGrp="1"/>
          </p:cNvSpPr>
          <p:nvPr>
            <p:ph type="body" idx="1"/>
          </p:nvPr>
        </p:nvSpPr>
        <p:spPr>
          <a:xfrm>
            <a:off x="2552700" y="3668825"/>
            <a:ext cx="21971000" cy="8256012"/>
          </a:xfrm>
          <a:prstGeom prst="rect">
            <a:avLst/>
          </a:prstGeom>
        </p:spPr>
        <p:txBody>
          <a:bodyPr/>
          <a:lstStyle/>
          <a:p>
            <a:r>
              <a:t>Macros are preprocessing statements and not type safe that is a macro defined for integer operation can’t accept the float data.</a:t>
            </a:r>
          </a:p>
          <a:p>
            <a:r>
              <a:t>It is difficult to find out errors in macros.</a:t>
            </a:r>
          </a:p>
        </p:txBody>
      </p:sp>
      <p:sp>
        <p:nvSpPr>
          <p:cNvPr id="330"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Function Template"/>
          <p:cNvSpPr txBox="1">
            <a:spLocks noGrp="1"/>
          </p:cNvSpPr>
          <p:nvPr>
            <p:ph type="title"/>
          </p:nvPr>
        </p:nvSpPr>
        <p:spPr>
          <a:prstGeom prst="rect">
            <a:avLst/>
          </a:prstGeom>
        </p:spPr>
        <p:txBody>
          <a:bodyPr/>
          <a:lstStyle/>
          <a:p>
            <a:r>
              <a:t>Function Template</a:t>
            </a:r>
          </a:p>
        </p:txBody>
      </p:sp>
      <p:sp>
        <p:nvSpPr>
          <p:cNvPr id="166" name="Slide Subtitle"/>
          <p:cNvSpPr txBox="1">
            <a:spLocks noGrp="1"/>
          </p:cNvSpPr>
          <p:nvPr>
            <p:ph type="body" idx="21"/>
          </p:nvPr>
        </p:nvSpPr>
        <p:spPr>
          <a:prstGeom prst="rect">
            <a:avLst/>
          </a:prstGeom>
        </p:spPr>
        <p:txBody>
          <a:bodyPr/>
          <a:lstStyle/>
          <a:p>
            <a:endParaRPr/>
          </a:p>
        </p:txBody>
      </p:sp>
      <p:sp>
        <p:nvSpPr>
          <p:cNvPr id="167" name="Function templates are special functions that can operate with generic types.…"/>
          <p:cNvSpPr txBox="1">
            <a:spLocks noGrp="1"/>
          </p:cNvSpPr>
          <p:nvPr>
            <p:ph type="body" idx="1"/>
          </p:nvPr>
        </p:nvSpPr>
        <p:spPr>
          <a:prstGeom prst="rect">
            <a:avLst/>
          </a:prstGeom>
        </p:spPr>
        <p:txBody>
          <a:bodyPr/>
          <a:lstStyle/>
          <a:p>
            <a:r>
              <a:t>Function templates are special functions that can operate with generic types. </a:t>
            </a:r>
          </a:p>
          <a:p>
            <a:r>
              <a:t>This allows us to create a function template whose functionality can be adapted to more than one type or class without repeating the entire code for each type.</a:t>
            </a:r>
          </a:p>
          <a:p>
            <a:r>
              <a:t>In C++, this can be achieved using template parameters.</a:t>
            </a:r>
          </a:p>
        </p:txBody>
      </p:sp>
      <p:sp>
        <p:nvSpPr>
          <p:cNvPr id="168"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mplate Parameter"/>
          <p:cNvSpPr txBox="1">
            <a:spLocks noGrp="1"/>
          </p:cNvSpPr>
          <p:nvPr>
            <p:ph type="title"/>
          </p:nvPr>
        </p:nvSpPr>
        <p:spPr>
          <a:prstGeom prst="rect">
            <a:avLst/>
          </a:prstGeom>
        </p:spPr>
        <p:txBody>
          <a:bodyPr/>
          <a:lstStyle/>
          <a:p>
            <a:r>
              <a:t>Template Parameter</a:t>
            </a:r>
          </a:p>
        </p:txBody>
      </p:sp>
      <p:sp>
        <p:nvSpPr>
          <p:cNvPr id="171" name="Slide Subtitle"/>
          <p:cNvSpPr txBox="1">
            <a:spLocks noGrp="1"/>
          </p:cNvSpPr>
          <p:nvPr>
            <p:ph type="body" idx="21"/>
          </p:nvPr>
        </p:nvSpPr>
        <p:spPr>
          <a:prstGeom prst="rect">
            <a:avLst/>
          </a:prstGeom>
        </p:spPr>
        <p:txBody>
          <a:bodyPr/>
          <a:lstStyle/>
          <a:p>
            <a:endParaRPr/>
          </a:p>
        </p:txBody>
      </p:sp>
      <p:sp>
        <p:nvSpPr>
          <p:cNvPr id="172" name="It is a special kind of parameter that can be used to pass a type as argument: just like regular function parameters can be used to pass values to a function, template parameters allow to pass values and also types to a function."/>
          <p:cNvSpPr txBox="1">
            <a:spLocks noGrp="1"/>
          </p:cNvSpPr>
          <p:nvPr>
            <p:ph type="body" idx="1"/>
          </p:nvPr>
        </p:nvSpPr>
        <p:spPr>
          <a:prstGeom prst="rect">
            <a:avLst/>
          </a:prstGeom>
        </p:spPr>
        <p:txBody>
          <a:bodyPr/>
          <a:lstStyle/>
          <a:p>
            <a:r>
              <a:t>It is a special kind of parameter that can be used to pass a type as argument: just like regular function parameters can be used to pass values to a function, template parameters allow to pass values and also types to a function.</a:t>
            </a:r>
          </a:p>
        </p:txBody>
      </p:sp>
      <p:sp>
        <p:nvSpPr>
          <p:cNvPr id="173"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mplate Instantiation"/>
          <p:cNvSpPr txBox="1">
            <a:spLocks noGrp="1"/>
          </p:cNvSpPr>
          <p:nvPr>
            <p:ph type="title"/>
          </p:nvPr>
        </p:nvSpPr>
        <p:spPr>
          <a:prstGeom prst="rect">
            <a:avLst/>
          </a:prstGeom>
        </p:spPr>
        <p:txBody>
          <a:bodyPr/>
          <a:lstStyle/>
          <a:p>
            <a:r>
              <a:t>Template Instantiation</a:t>
            </a:r>
          </a:p>
        </p:txBody>
      </p:sp>
      <p:sp>
        <p:nvSpPr>
          <p:cNvPr id="176" name="From Compiler’s Point of View"/>
          <p:cNvSpPr txBox="1">
            <a:spLocks noGrp="1"/>
          </p:cNvSpPr>
          <p:nvPr>
            <p:ph type="body" idx="21"/>
          </p:nvPr>
        </p:nvSpPr>
        <p:spPr>
          <a:xfrm>
            <a:off x="1206500" y="7909120"/>
            <a:ext cx="21971000" cy="93478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From Compiler’s Point of View</a:t>
            </a:r>
          </a:p>
        </p:txBody>
      </p:sp>
      <p:sp>
        <p:nvSpPr>
          <p:cNvPr id="177" name="When the compiler generates a class, function or static data members from a template, it is referred to as template instantiation.…"/>
          <p:cNvSpPr txBox="1">
            <a:spLocks noGrp="1"/>
          </p:cNvSpPr>
          <p:nvPr>
            <p:ph type="body" idx="1"/>
          </p:nvPr>
        </p:nvSpPr>
        <p:spPr>
          <a:xfrm>
            <a:off x="1206500" y="4248504"/>
            <a:ext cx="21971000" cy="8256012"/>
          </a:xfrm>
          <a:prstGeom prst="rect">
            <a:avLst/>
          </a:prstGeom>
        </p:spPr>
        <p:txBody>
          <a:bodyPr/>
          <a:lstStyle/>
          <a:p>
            <a:r>
              <a:t>When the compiler generates a class, function or static data members from a template, it is referred to as template instantiation.</a:t>
            </a:r>
          </a:p>
          <a:p>
            <a:pPr lvl="1"/>
            <a:r>
              <a:t>A function generated from a function template is called a generated function.</a:t>
            </a:r>
          </a:p>
          <a:p>
            <a:pPr lvl="1"/>
            <a:endParaRPr/>
          </a:p>
          <a:p>
            <a:pPr lvl="1"/>
            <a:r>
              <a:t>Templates are not normal functions or classes. At that moment, when an instantiation is required, the compiler generates a function specifically for those arguments from the template.</a:t>
            </a:r>
          </a:p>
        </p:txBody>
      </p:sp>
      <p:sp>
        <p:nvSpPr>
          <p:cNvPr id="178"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mplate &lt;class myType&gt;…"/>
          <p:cNvSpPr txBox="1"/>
          <p:nvPr/>
        </p:nvSpPr>
        <p:spPr>
          <a:xfrm>
            <a:off x="692721" y="712661"/>
            <a:ext cx="22642910" cy="1178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39419">
              <a:tabLst>
                <a:tab pos="431800" algn="l"/>
              </a:tabLst>
              <a:defRPr sz="4000">
                <a:solidFill>
                  <a:srgbClr val="000000">
                    <a:alpha val="85000"/>
                  </a:srgbClr>
                </a:solidFill>
                <a:latin typeface="Menlo Regular"/>
                <a:ea typeface="Menlo Regular"/>
                <a:cs typeface="Menlo Regular"/>
                <a:sym typeface="Menlo Regular"/>
              </a:defRPr>
            </a:pPr>
            <a:r>
              <a:rPr b="1">
                <a:solidFill>
                  <a:srgbClr val="AD3DA4"/>
                </a:solidFill>
              </a:rPr>
              <a:t>template</a:t>
            </a:r>
            <a:r>
              <a:t> &lt;</a:t>
            </a:r>
            <a:r>
              <a:rPr b="1">
                <a:solidFill>
                  <a:srgbClr val="AD3DA4"/>
                </a:solidFill>
              </a:rPr>
              <a:t>class</a:t>
            </a:r>
            <a:r>
              <a:t> myType&gt;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myType </a:t>
            </a:r>
            <a:r>
              <a:rPr>
                <a:solidFill>
                  <a:srgbClr val="057CB0"/>
                </a:solidFill>
              </a:rPr>
              <a:t>getMax</a:t>
            </a:r>
            <a:r>
              <a:t>(myType a, myType b)</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return</a:t>
            </a:r>
            <a:r>
              <a:t> (a&gt;b?a:b);</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4000">
                <a:solidFill>
                  <a:srgbClr val="000000">
                    <a:alpha val="85000"/>
                  </a:srgbClr>
                </a:solidFill>
                <a:latin typeface="Menlo Regular"/>
                <a:ea typeface="Menlo Regular"/>
                <a:cs typeface="Menlo Regular"/>
                <a:sym typeface="Menlo Regular"/>
              </a:defRPr>
            </a:pPr>
            <a:r>
              <a:t>Template function with two arguments of same type</a:t>
            </a:r>
          </a:p>
          <a:p>
            <a:pPr algn="l" defTabSz="439419">
              <a:tabLst>
                <a:tab pos="431800" algn="l"/>
              </a:tabLst>
              <a:defRPr sz="4000">
                <a:solidFill>
                  <a:srgbClr val="000000">
                    <a:alpha val="85000"/>
                  </a:srgbClr>
                </a:solidFill>
                <a:latin typeface="Menlo Regular"/>
                <a:ea typeface="Menlo Regular"/>
                <a:cs typeface="Menlo Regular"/>
                <a:sym typeface="Menlo Regular"/>
              </a:defRPr>
            </a:pPr>
            <a:endParaRPr/>
          </a:p>
          <a:p>
            <a:pPr algn="l" defTabSz="439419">
              <a:tabLst>
                <a:tab pos="431800" algn="l"/>
              </a:tabLst>
              <a:defRPr sz="4000" b="1">
                <a:solidFill>
                  <a:srgbClr val="AD3DA4"/>
                </a:solidFill>
                <a:latin typeface="Menlo Regular"/>
                <a:ea typeface="Menlo Regular"/>
                <a:cs typeface="Menlo Regular"/>
                <a:sym typeface="Menlo Regular"/>
              </a:defRPr>
            </a:pPr>
            <a:r>
              <a:t>template</a:t>
            </a:r>
            <a:r>
              <a:rPr b="0">
                <a:solidFill>
                  <a:srgbClr val="000000">
                    <a:alpha val="85000"/>
                  </a:srgbClr>
                </a:solidFill>
              </a:rPr>
              <a:t> &lt;</a:t>
            </a:r>
            <a:r>
              <a:t>class</a:t>
            </a:r>
            <a:r>
              <a:rPr b="0">
                <a:solidFill>
                  <a:srgbClr val="000000">
                    <a:alpha val="85000"/>
                  </a:srgbClr>
                </a:solidFill>
              </a:rPr>
              <a:t> T, </a:t>
            </a:r>
            <a:r>
              <a:t>class</a:t>
            </a:r>
            <a:r>
              <a:rPr b="0">
                <a:solidFill>
                  <a:srgbClr val="000000">
                    <a:alpha val="85000"/>
                  </a:srgbClr>
                </a:solidFill>
              </a:rPr>
              <a:t> U&gt;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T </a:t>
            </a:r>
            <a:r>
              <a:rPr>
                <a:solidFill>
                  <a:srgbClr val="057CB0"/>
                </a:solidFill>
              </a:rPr>
              <a:t>getMin</a:t>
            </a:r>
            <a:r>
              <a:t>(T a, U b)</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    </a:t>
            </a:r>
            <a:r>
              <a:rPr b="1">
                <a:solidFill>
                  <a:srgbClr val="AD3DA4"/>
                </a:solidFill>
              </a:rPr>
              <a:t>return</a:t>
            </a:r>
            <a:r>
              <a:t> (a&gt;b?a:b);</a:t>
            </a:r>
          </a:p>
          <a:p>
            <a:pPr algn="l" defTabSz="439419">
              <a:tabLst>
                <a:tab pos="431800" algn="l"/>
              </a:tabLst>
              <a:defRPr sz="4000">
                <a:solidFill>
                  <a:srgbClr val="000000">
                    <a:alpha val="85000"/>
                  </a:srgbClr>
                </a:solidFill>
                <a:latin typeface="Menlo Regular"/>
                <a:ea typeface="Menlo Regular"/>
                <a:cs typeface="Menlo Regular"/>
                <a:sym typeface="Menlo Regular"/>
              </a:defRPr>
            </a:pPr>
            <a:r>
              <a:t>}</a:t>
            </a:r>
          </a:p>
          <a:p>
            <a:pPr algn="l" defTabSz="439419">
              <a:tabLst>
                <a:tab pos="431800" algn="l"/>
              </a:tabLst>
              <a:defRPr sz="4000">
                <a:solidFill>
                  <a:srgbClr val="000000">
                    <a:alpha val="85000"/>
                  </a:srgbClr>
                </a:solidFill>
                <a:latin typeface="Menlo Regular"/>
                <a:ea typeface="Menlo Regular"/>
                <a:cs typeface="Menlo Regular"/>
                <a:sym typeface="Menlo Regular"/>
              </a:defRPr>
            </a:pPr>
            <a:endParaRPr/>
          </a:p>
          <a:p>
            <a:pPr marL="508000" indent="-508000" algn="l" defTabSz="439419">
              <a:buSzPct val="123000"/>
              <a:buChar char="•"/>
              <a:tabLst>
                <a:tab pos="431800" algn="l"/>
              </a:tabLst>
              <a:defRPr sz="4000">
                <a:solidFill>
                  <a:srgbClr val="000000">
                    <a:alpha val="85000"/>
                  </a:srgbClr>
                </a:solidFill>
                <a:latin typeface="Menlo Regular"/>
                <a:ea typeface="Menlo Regular"/>
                <a:cs typeface="Menlo Regular"/>
                <a:sym typeface="Menlo Regular"/>
              </a:defRPr>
            </a:pPr>
            <a:r>
              <a:t>Template function with two arguments of different type or same type. </a:t>
            </a:r>
          </a:p>
          <a:p>
            <a:pPr marL="508000" indent="-508000" algn="l" defTabSz="439419">
              <a:buSzPct val="123000"/>
              <a:buChar char="•"/>
              <a:tabLst>
                <a:tab pos="431800" algn="l"/>
              </a:tabLst>
              <a:defRPr sz="4000">
                <a:solidFill>
                  <a:srgbClr val="000000">
                    <a:alpha val="85000"/>
                  </a:srgbClr>
                </a:solidFill>
                <a:latin typeface="Menlo Regular"/>
                <a:ea typeface="Menlo Regular"/>
                <a:cs typeface="Menlo Regular"/>
                <a:sym typeface="Menlo Regular"/>
              </a:defRPr>
            </a:pPr>
            <a:r>
              <a:t>It depends on the argument passed.</a:t>
            </a:r>
          </a:p>
          <a:p>
            <a:pPr marL="508000" indent="-508000" algn="l" defTabSz="439419">
              <a:buSzPct val="123000"/>
              <a:buChar char="•"/>
              <a:tabLst>
                <a:tab pos="431800" algn="l"/>
              </a:tabLst>
              <a:defRPr sz="4000">
                <a:solidFill>
                  <a:srgbClr val="000000">
                    <a:alpha val="85000"/>
                  </a:srgbClr>
                </a:solidFill>
                <a:latin typeface="Menlo Regular"/>
                <a:ea typeface="Menlo Regular"/>
                <a:cs typeface="Menlo Regular"/>
                <a:sym typeface="Menlo Regular"/>
              </a:defRPr>
            </a:pPr>
            <a:r>
              <a:t>We can also overload a Function Template as well as Override a Function Template.</a:t>
            </a:r>
          </a:p>
          <a:p>
            <a:pPr marL="508000" indent="-508000" algn="l" defTabSz="439419">
              <a:buSzPct val="123000"/>
              <a:buChar char="•"/>
              <a:tabLst>
                <a:tab pos="431800" algn="l"/>
              </a:tabLst>
              <a:defRPr sz="4000">
                <a:solidFill>
                  <a:srgbClr val="000000">
                    <a:alpha val="85000"/>
                  </a:srgbClr>
                </a:solidFill>
                <a:latin typeface="Menlo Regular"/>
                <a:ea typeface="Menlo Regular"/>
                <a:cs typeface="Menlo Regular"/>
                <a:sym typeface="Menlo Regular"/>
              </a:defRPr>
            </a:pPr>
            <a:r>
              <a:t>Overloading and Overriding can be achieved through Functions as well as Template Functions.</a:t>
            </a:r>
          </a:p>
        </p:txBody>
      </p:sp>
      <p:sp>
        <p:nvSpPr>
          <p:cNvPr id="181"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Generic Functions"/>
          <p:cNvSpPr txBox="1">
            <a:spLocks noGrp="1"/>
          </p:cNvSpPr>
          <p:nvPr>
            <p:ph type="title"/>
          </p:nvPr>
        </p:nvSpPr>
        <p:spPr>
          <a:xfrm>
            <a:off x="1206500" y="977900"/>
            <a:ext cx="21971000" cy="1433163"/>
          </a:xfrm>
          <a:prstGeom prst="rect">
            <a:avLst/>
          </a:prstGeom>
        </p:spPr>
        <p:txBody>
          <a:bodyPr/>
          <a:lstStyle/>
          <a:p>
            <a:r>
              <a:t>Generic Functions</a:t>
            </a:r>
          </a:p>
        </p:txBody>
      </p:sp>
      <p:sp>
        <p:nvSpPr>
          <p:cNvPr id="184" name="A generic function defines a general set of operations that will be applied to various types of data. The type of data that the function will operate upon is passed to it as a parameter.…"/>
          <p:cNvSpPr txBox="1">
            <a:spLocks noGrp="1"/>
          </p:cNvSpPr>
          <p:nvPr>
            <p:ph type="body" idx="1"/>
          </p:nvPr>
        </p:nvSpPr>
        <p:spPr>
          <a:xfrm>
            <a:off x="1206500" y="2616729"/>
            <a:ext cx="21971000" cy="9887787"/>
          </a:xfrm>
          <a:prstGeom prst="rect">
            <a:avLst/>
          </a:prstGeom>
        </p:spPr>
        <p:txBody>
          <a:bodyPr/>
          <a:lstStyle/>
          <a:p>
            <a:pPr marL="445008" indent="-445008" defTabSz="1779987">
              <a:spcBef>
                <a:spcPts val="3200"/>
              </a:spcBef>
              <a:defRPr sz="3504"/>
            </a:pPr>
            <a:r>
              <a:t>A generic function defines a general set of operations that will be applied to various types of data. The type of data that the function will operate upon is passed to it as a parameter.</a:t>
            </a:r>
          </a:p>
          <a:p>
            <a:pPr marL="445008" indent="-445008" defTabSz="1779987">
              <a:spcBef>
                <a:spcPts val="3200"/>
              </a:spcBef>
              <a:defRPr sz="3504"/>
            </a:pPr>
            <a:r>
              <a:t>Through a generic function, a single general procedure can be applied to a wide range of data. </a:t>
            </a:r>
          </a:p>
          <a:p>
            <a:pPr marL="445008" indent="-445008" defTabSz="1779987">
              <a:spcBef>
                <a:spcPts val="3200"/>
              </a:spcBef>
              <a:defRPr sz="3504"/>
            </a:pPr>
            <a:r>
              <a:t>As you probably know, many algorithms are logically the same no matter what type of data is being operated upon. For example, the Quick sort sorting algorithm is the same whether it is applied to an array of integers or an array of floats. It is just that the type of the data being sorted is different. </a:t>
            </a:r>
          </a:p>
          <a:p>
            <a:pPr marL="445008" indent="-445008" defTabSz="1779987">
              <a:spcBef>
                <a:spcPts val="3200"/>
              </a:spcBef>
              <a:defRPr sz="3504"/>
            </a:pPr>
            <a:r>
              <a:t>By creating a generic function, you can define the nature of the algorithm, independent of any data. Once you have done this, the compiler will automatically generate the correct code for the type of data that is actually used when you execute the function. </a:t>
            </a:r>
          </a:p>
          <a:p>
            <a:pPr marL="445008" indent="-445008" defTabSz="1779987">
              <a:spcBef>
                <a:spcPts val="3200"/>
              </a:spcBef>
              <a:defRPr sz="3504"/>
            </a:pPr>
            <a:r>
              <a:t>In essence, when you create a generic function you are creating a function that can automatically overload itself.</a:t>
            </a:r>
          </a:p>
          <a:p>
            <a:pPr marL="445008" indent="-445008" defTabSz="1779987">
              <a:spcBef>
                <a:spcPts val="3200"/>
              </a:spcBef>
              <a:defRPr sz="3504"/>
            </a:pPr>
            <a:r>
              <a:t>A generic function is created using the keyword template. The normal meaning of the word "template" accurately reflects its use in C++. </a:t>
            </a:r>
          </a:p>
          <a:p>
            <a:pPr marL="445008" indent="-445008" defTabSz="1779987">
              <a:spcBef>
                <a:spcPts val="3200"/>
              </a:spcBef>
              <a:defRPr sz="3504"/>
            </a:pPr>
            <a:r>
              <a:t>It is used to create a template (or framework) that describes what a function will do, leaving it to the compiler to fill in the details as needed.</a:t>
            </a:r>
          </a:p>
        </p:txBody>
      </p:sp>
      <p:sp>
        <p:nvSpPr>
          <p:cNvPr id="185"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Here, Ttype is a placeholder name for a data type used by the function. This name may be used within the function definition.…"/>
          <p:cNvSpPr txBox="1">
            <a:spLocks noGrp="1"/>
          </p:cNvSpPr>
          <p:nvPr>
            <p:ph type="body" idx="1"/>
          </p:nvPr>
        </p:nvSpPr>
        <p:spPr>
          <a:prstGeom prst="rect">
            <a:avLst/>
          </a:prstGeom>
        </p:spPr>
        <p:txBody>
          <a:bodyPr/>
          <a:lstStyle/>
          <a:p>
            <a:pPr marL="603504" indent="-603504" defTabSz="2413955">
              <a:spcBef>
                <a:spcPts val="4400"/>
              </a:spcBef>
              <a:defRPr sz="4752"/>
            </a:pPr>
            <a:r>
              <a:t>Here, Ttype is a placeholder name for a data type used by the function. This name may be used within the function definition. </a:t>
            </a:r>
          </a:p>
          <a:p>
            <a:pPr marL="603504" indent="-603504" defTabSz="2413955">
              <a:spcBef>
                <a:spcPts val="4400"/>
              </a:spcBef>
              <a:defRPr sz="4752"/>
            </a:pPr>
            <a:r>
              <a:t>However, it is only a placeholder that the compiler will automatically replace with an actual data type when it creates a specific version of the function. </a:t>
            </a:r>
          </a:p>
          <a:p>
            <a:pPr marL="603504" indent="-603504" defTabSz="2413955">
              <a:spcBef>
                <a:spcPts val="4400"/>
              </a:spcBef>
              <a:defRPr sz="4752"/>
            </a:pPr>
            <a:r>
              <a:t>Although the use of the keyword class to specify a generic type in a template declaration is traditional, you may also use the keyword typename.</a:t>
            </a:r>
          </a:p>
          <a:p>
            <a:pPr marL="603504" indent="-603504" defTabSz="2413955">
              <a:spcBef>
                <a:spcPts val="4400"/>
              </a:spcBef>
              <a:defRPr sz="4752"/>
            </a:pPr>
            <a:r>
              <a:t>Because the general process of exchanging two values is independent of the type of the variables, it is a good candidate for being made into a</a:t>
            </a:r>
          </a:p>
          <a:p>
            <a:pPr marL="603504" indent="-603504" defTabSz="2413955">
              <a:spcBef>
                <a:spcPts val="4400"/>
              </a:spcBef>
              <a:defRPr sz="4752"/>
            </a:pPr>
            <a:r>
              <a:t>generic function.</a:t>
            </a:r>
          </a:p>
        </p:txBody>
      </p:sp>
      <p:sp>
        <p:nvSpPr>
          <p:cNvPr id="188" name="Slide Number"/>
          <p:cNvSpPr txBox="1">
            <a:spLocks noGrp="1"/>
          </p:cNvSpPr>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89" name="template &lt;class Ttype&gt; ret-type func-name(parameter list)…"/>
          <p:cNvSpPr txBox="1"/>
          <p:nvPr/>
        </p:nvSpPr>
        <p:spPr>
          <a:xfrm>
            <a:off x="1922098" y="1157420"/>
            <a:ext cx="14483756" cy="2794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defTabSz="457200">
              <a:defRPr sz="4400">
                <a:solidFill>
                  <a:srgbClr val="2F2A2B"/>
                </a:solidFill>
                <a:latin typeface="Helvetica"/>
                <a:ea typeface="Helvetica"/>
                <a:cs typeface="Helvetica"/>
                <a:sym typeface="Helvetica"/>
              </a:defRPr>
            </a:pPr>
            <a:r>
              <a:t>template &lt;class Ttype&gt; ret-type func-name(parameter list)</a:t>
            </a:r>
          </a:p>
          <a:p>
            <a:pPr algn="l" defTabSz="457200">
              <a:defRPr sz="4400">
                <a:solidFill>
                  <a:srgbClr val="2F2A2B"/>
                </a:solidFill>
                <a:latin typeface="Helvetica"/>
                <a:ea typeface="Helvetica"/>
                <a:cs typeface="Helvetica"/>
                <a:sym typeface="Helvetica"/>
              </a:defRPr>
            </a:pPr>
            <a:r>
              <a:t>{</a:t>
            </a:r>
          </a:p>
          <a:p>
            <a:pPr algn="l" defTabSz="457200">
              <a:defRPr sz="4400">
                <a:solidFill>
                  <a:srgbClr val="2F2A2B"/>
                </a:solidFill>
                <a:latin typeface="Helvetica"/>
                <a:ea typeface="Helvetica"/>
                <a:cs typeface="Helvetica"/>
                <a:sym typeface="Helvetica"/>
              </a:defRPr>
            </a:pPr>
            <a:r>
              <a:t>// body of function</a:t>
            </a:r>
          </a:p>
          <a:p>
            <a:pPr algn="l" defTabSz="457200">
              <a:defRPr sz="4400">
                <a:solidFill>
                  <a:srgbClr val="2F2A2B"/>
                </a:solidFill>
                <a:latin typeface="Helvetica"/>
                <a:ea typeface="Helvetica"/>
                <a:cs typeface="Helvetica"/>
                <a:sym typeface="Helvetica"/>
              </a:defRPr>
            </a:pPr>
            <a:r>
              <a:t>}</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39</Slides>
  <Notes>0</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21_BasicWhite</vt:lpstr>
      <vt:lpstr>Unit - IV</vt:lpstr>
      <vt:lpstr>Generic Programming With Templates</vt:lpstr>
      <vt:lpstr>Introduction</vt:lpstr>
      <vt:lpstr>Function Template</vt:lpstr>
      <vt:lpstr>Template Parameter</vt:lpstr>
      <vt:lpstr>Template Instantiation</vt:lpstr>
      <vt:lpstr>PowerPoint Presentation</vt:lpstr>
      <vt:lpstr>Generic Functions</vt:lpstr>
      <vt:lpstr>PowerPoint Presentation</vt:lpstr>
      <vt:lpstr>PowerPoint Presentation</vt:lpstr>
      <vt:lpstr>PowerPoint Presentation</vt:lpstr>
      <vt:lpstr>PowerPoint Presentation</vt:lpstr>
      <vt:lpstr>Function with two Generic Types</vt:lpstr>
      <vt:lpstr>PowerPoint Presentation</vt:lpstr>
      <vt:lpstr>Explicitly Overloading a Generic Function</vt:lpstr>
      <vt:lpstr>PowerPoint Presentation</vt:lpstr>
      <vt:lpstr>PowerPoint Presentation</vt:lpstr>
      <vt:lpstr>PowerPoint Presentation</vt:lpstr>
      <vt:lpstr>Overloading a Function Template</vt:lpstr>
      <vt:lpstr>Using Standard Parameters with Template Functions</vt:lpstr>
      <vt:lpstr>Generic Functions Restrictions</vt:lpstr>
      <vt:lpstr>PowerPoint Presentation</vt:lpstr>
      <vt:lpstr>Generic Functions</vt:lpstr>
      <vt:lpstr>PowerPoint Presentation</vt:lpstr>
      <vt:lpstr>Compacting Arrays</vt:lpstr>
      <vt:lpstr>PowerPoint Presentation</vt:lpstr>
      <vt:lpstr>PowerPoint Presentation</vt:lpstr>
      <vt:lpstr>Generic Classes</vt:lpstr>
      <vt:lpstr>PowerPoint Presentation</vt:lpstr>
      <vt:lpstr>PowerPoint Presentation</vt:lpstr>
      <vt:lpstr>Templete Class with 2 Data Types</vt:lpstr>
      <vt:lpstr>PowerPoint Presentation</vt:lpstr>
      <vt:lpstr>Explicit Class Specializations</vt:lpstr>
      <vt:lpstr>The typename and export Keywords</vt:lpstr>
      <vt:lpstr>PowerPoint Presentation</vt:lpstr>
      <vt:lpstr>PowerPoint Presentation</vt:lpstr>
      <vt:lpstr>Macros</vt:lpstr>
      <vt:lpstr>PowerPoint Presentation</vt:lpstr>
      <vt:lpstr>Difference between Templates and Macros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cp:lastModifiedBy>Unknown User</cp:lastModifiedBy>
  <cp:revision>1</cp:revision>
  <dcterms:modified xsi:type="dcterms:W3CDTF">2022-01-09T09:51:29Z</dcterms:modified>
</cp:coreProperties>
</file>