
<file path=[Content_Types].xml><?xml version="1.0" encoding="utf-8"?>
<Types xmlns="http://schemas.openxmlformats.org/package/2006/content-types">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presProps" Target="presProps.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102" Type="http://schemas.openxmlformats.org/officeDocument/2006/relationships/slide" Target="slides/slide101.xml" /><Relationship Id="rId110" Type="http://schemas.openxmlformats.org/officeDocument/2006/relationships/slide" Target="slides/slide109.xml" /><Relationship Id="rId115" Type="http://schemas.openxmlformats.org/officeDocument/2006/relationships/slide" Target="slides/slide114.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slide" Target="slides/slide94.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13" Type="http://schemas.openxmlformats.org/officeDocument/2006/relationships/slide" Target="slides/slide112.xml" /><Relationship Id="rId118" Type="http://schemas.openxmlformats.org/officeDocument/2006/relationships/viewProps" Target="viewProps.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slide" Target="slides/slide102.xml" /><Relationship Id="rId108" Type="http://schemas.openxmlformats.org/officeDocument/2006/relationships/slide" Target="slides/slide107.xml" /><Relationship Id="rId116" Type="http://schemas.openxmlformats.org/officeDocument/2006/relationships/notesMaster" Target="notesMasters/notesMaster1.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11" Type="http://schemas.openxmlformats.org/officeDocument/2006/relationships/slide" Target="slides/slide110.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slide" Target="slides/slide113.xml" /><Relationship Id="rId119" Type="http://schemas.openxmlformats.org/officeDocument/2006/relationships/theme" Target="theme/theme1.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tableStyles" Target="tableStyles.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29" Type="http://schemas.openxmlformats.org/officeDocument/2006/relationships/slide" Target="slides/slide28.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Bowl of salad with fried rice, boiled eggs and chopsticks"/>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Bowl with salmon cakes, salad and houmo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Bowl of pappardelle pasta with parsley butter, roasted hazelnuts and shaved parmesan chees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bowl of salad with fried rice, boiled eggs and chopsticks"/>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Avocados and limes"/>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Bowl with salmon cakes, salad and houmo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Bowl of pappardelle pasta with parsley butter, roasted hazelnuts and shaved parmesan cheese"/>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6"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tif" /><Relationship Id="rId1" Type="http://schemas.openxmlformats.org/officeDocument/2006/relationships/slideLayout" Target="../slideLayouts/slideLayout15.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8.xml.rels><?xml version="1.0" encoding="UTF-8" standalone="yes"?>
<Relationships xmlns="http://schemas.openxmlformats.org/package/2006/relationships"><Relationship Id="rId2" Type="http://schemas.openxmlformats.org/officeDocument/2006/relationships/image" Target="../media/image2.tif" /><Relationship Id="rId1" Type="http://schemas.openxmlformats.org/officeDocument/2006/relationships/slideLayout" Target="../slideLayouts/slideLayout15.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2.xml.rels><?xml version="1.0" encoding="UTF-8" standalone="yes"?>
<Relationships xmlns="http://schemas.openxmlformats.org/package/2006/relationships"><Relationship Id="rId2" Type="http://schemas.openxmlformats.org/officeDocument/2006/relationships/image" Target="../media/image3.tif" /><Relationship Id="rId1" Type="http://schemas.openxmlformats.org/officeDocument/2006/relationships/slideLayout" Target="../slideLayouts/slideLayout15.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Exception Handling"/>
          <p:cNvSpPr txBox="1">
            <a:spLocks noGrp="1"/>
          </p:cNvSpPr>
          <p:nvPr>
            <p:ph type="ctrTitle"/>
          </p:nvPr>
        </p:nvSpPr>
        <p:spPr>
          <a:prstGeom prst="rect">
            <a:avLst/>
          </a:prstGeom>
        </p:spPr>
        <p:txBody>
          <a:bodyPr/>
          <a:lstStyle/>
          <a:p>
            <a:r>
              <a:t>Exception Handling</a:t>
            </a:r>
          </a:p>
        </p:txBody>
      </p:sp>
      <p:sp>
        <p:nvSpPr>
          <p:cNvPr id="152" name="Unit - V"/>
          <p:cNvSpPr txBox="1">
            <a:spLocks noGrp="1"/>
          </p:cNvSpPr>
          <p:nvPr>
            <p:ph type="subTitle" sz="quarter" idx="1"/>
          </p:nvPr>
        </p:nvSpPr>
        <p:spPr>
          <a:prstGeom prst="rect">
            <a:avLst/>
          </a:prstGeom>
        </p:spPr>
        <p:txBody>
          <a:bodyPr/>
          <a:lstStyle/>
          <a:p>
            <a:r>
              <a:t>Unit - V</a:t>
            </a:r>
          </a:p>
        </p:txBody>
      </p:sp>
      <p:sp>
        <p:nvSpPr>
          <p:cNvPr id="153" name="Slide Number"/>
          <p:cNvSpPr txBox="1">
            <a:spLocks noGrp="1"/>
          </p:cNvSpPr>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lide Title"/>
          <p:cNvSpPr txBox="1">
            <a:spLocks noGrp="1"/>
          </p:cNvSpPr>
          <p:nvPr>
            <p:ph type="title"/>
          </p:nvPr>
        </p:nvSpPr>
        <p:spPr>
          <a:xfrm>
            <a:off x="1206500" y="1079500"/>
            <a:ext cx="21971000" cy="724064"/>
          </a:xfrm>
          <a:prstGeom prst="rect">
            <a:avLst/>
          </a:prstGeom>
        </p:spPr>
        <p:txBody>
          <a:bodyPr/>
          <a:lstStyle/>
          <a:p>
            <a:pPr defTabSz="1170402">
              <a:defRPr sz="4080" spc="-81"/>
            </a:pPr>
            <a:endParaRPr/>
          </a:p>
        </p:txBody>
      </p:sp>
      <p:sp>
        <p:nvSpPr>
          <p:cNvPr id="193" name="When an exception is thrown, it is caught by its corresponding catch statement, which processes the exception.…"/>
          <p:cNvSpPr txBox="1">
            <a:spLocks noGrp="1"/>
          </p:cNvSpPr>
          <p:nvPr>
            <p:ph type="body" idx="1"/>
          </p:nvPr>
        </p:nvSpPr>
        <p:spPr>
          <a:xfrm>
            <a:off x="1206500" y="1940871"/>
            <a:ext cx="21971000" cy="10563645"/>
          </a:xfrm>
          <a:prstGeom prst="rect">
            <a:avLst/>
          </a:prstGeom>
        </p:spPr>
        <p:txBody>
          <a:bodyPr/>
          <a:lstStyle/>
          <a:p>
            <a:pPr marL="445008" indent="-445008" defTabSz="1779987">
              <a:spcBef>
                <a:spcPts val="3200"/>
              </a:spcBef>
              <a:defRPr sz="3504"/>
            </a:pPr>
            <a:r>
              <a:t>When an exception is thrown, it is caught by its corresponding catch statement, which processes the exception. </a:t>
            </a:r>
          </a:p>
          <a:p>
            <a:pPr marL="445008" indent="-445008" defTabSz="1779987">
              <a:spcBef>
                <a:spcPts val="3200"/>
              </a:spcBef>
              <a:defRPr sz="3504"/>
            </a:pPr>
            <a:r>
              <a:t>There can be more than one catch statement associated with a try. </a:t>
            </a:r>
          </a:p>
          <a:p>
            <a:pPr marL="445008" indent="-445008" defTabSz="1779987">
              <a:spcBef>
                <a:spcPts val="3200"/>
              </a:spcBef>
              <a:defRPr sz="3504"/>
            </a:pPr>
            <a:r>
              <a:t>Which catch statement is used is determined by the type of the exception.</a:t>
            </a:r>
          </a:p>
          <a:p>
            <a:pPr marL="445008" indent="-445008" defTabSz="1779987">
              <a:spcBef>
                <a:spcPts val="3200"/>
              </a:spcBef>
              <a:defRPr sz="3504"/>
            </a:pPr>
            <a:r>
              <a:t>That is, if the data type specified by a catch matches that of the exception, then that catch statement is executed (and all others are bypassed). </a:t>
            </a:r>
          </a:p>
          <a:p>
            <a:pPr marL="445008" indent="-445008" defTabSz="1779987">
              <a:spcBef>
                <a:spcPts val="3200"/>
              </a:spcBef>
              <a:defRPr sz="3504"/>
            </a:pPr>
            <a:r>
              <a:t>When an exception is caught, arg will receive its value. Any type of data may be caught, including classes that you create. </a:t>
            </a:r>
          </a:p>
          <a:p>
            <a:pPr marL="445008" indent="-445008" defTabSz="1779987">
              <a:spcBef>
                <a:spcPts val="3200"/>
              </a:spcBef>
              <a:defRPr sz="3504"/>
            </a:pPr>
            <a:r>
              <a:t>If no exception is thrown (that is, no error occurs within the try block), then no catch statement is executed.</a:t>
            </a:r>
          </a:p>
          <a:p>
            <a:pPr marL="445008" indent="-445008" defTabSz="1779987">
              <a:spcBef>
                <a:spcPts val="3200"/>
              </a:spcBef>
              <a:defRPr sz="3504"/>
            </a:pPr>
            <a:r>
              <a:t>The general form of the throw statement is shown here:</a:t>
            </a:r>
          </a:p>
          <a:p>
            <a:pPr marL="890016" lvl="1" indent="-445008" defTabSz="1779987">
              <a:spcBef>
                <a:spcPts val="3200"/>
              </a:spcBef>
              <a:defRPr sz="3504"/>
            </a:pPr>
            <a:r>
              <a:t>throw exception;</a:t>
            </a:r>
          </a:p>
          <a:p>
            <a:pPr marL="445008" indent="-445008" defTabSz="1779987">
              <a:spcBef>
                <a:spcPts val="3200"/>
              </a:spcBef>
              <a:defRPr sz="3504"/>
            </a:pPr>
            <a:r>
              <a:t>throw generates the exception specified by exception. </a:t>
            </a:r>
          </a:p>
          <a:p>
            <a:pPr marL="445008" indent="-445008" defTabSz="1779987">
              <a:spcBef>
                <a:spcPts val="3200"/>
              </a:spcBef>
              <a:defRPr sz="3504"/>
            </a:pPr>
            <a:r>
              <a:t>If this exception is to be caught, then throw must be executed either from within a try block itself, or from any function called from within the try block (directly or indirectly).</a:t>
            </a:r>
          </a:p>
        </p:txBody>
      </p:sp>
      <p:sp>
        <p:nvSpPr>
          <p:cNvPr id="19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 name="Slide Title"/>
          <p:cNvSpPr txBox="1">
            <a:spLocks noGrp="1"/>
          </p:cNvSpPr>
          <p:nvPr>
            <p:ph type="title"/>
          </p:nvPr>
        </p:nvSpPr>
        <p:spPr>
          <a:prstGeom prst="rect">
            <a:avLst/>
          </a:prstGeom>
        </p:spPr>
        <p:txBody>
          <a:bodyPr/>
          <a:lstStyle/>
          <a:p>
            <a:endParaRPr/>
          </a:p>
        </p:txBody>
      </p:sp>
      <p:sp>
        <p:nvSpPr>
          <p:cNvPr id="585" name="Slide Subtitle"/>
          <p:cNvSpPr txBox="1">
            <a:spLocks noGrp="1"/>
          </p:cNvSpPr>
          <p:nvPr>
            <p:ph type="body" idx="21"/>
          </p:nvPr>
        </p:nvSpPr>
        <p:spPr>
          <a:prstGeom prst="rect">
            <a:avLst/>
          </a:prstGeom>
        </p:spPr>
        <p:txBody>
          <a:bodyPr/>
          <a:lstStyle/>
          <a:p>
            <a:endParaRPr/>
          </a:p>
        </p:txBody>
      </p:sp>
      <p:sp>
        <p:nvSpPr>
          <p:cNvPr id="586" name="Here, Key is the data type of the keys, T is the data type of the values being stored (mapped), and Comp is a function that compares two keys.…"/>
          <p:cNvSpPr txBox="1">
            <a:spLocks noGrp="1"/>
          </p:cNvSpPr>
          <p:nvPr>
            <p:ph type="body" idx="1"/>
          </p:nvPr>
        </p:nvSpPr>
        <p:spPr>
          <a:prstGeom prst="rect">
            <a:avLst/>
          </a:prstGeom>
        </p:spPr>
        <p:txBody>
          <a:bodyPr/>
          <a:lstStyle/>
          <a:p>
            <a:pPr marL="524255" indent="-524255" defTabSz="2096971">
              <a:spcBef>
                <a:spcPts val="3800"/>
              </a:spcBef>
              <a:defRPr sz="4128"/>
            </a:pPr>
            <a:r>
              <a:t>Here, Key is the data type of the keys, T is the data type of the values being stored (mapped), and Comp is a function that compares two keys. </a:t>
            </a:r>
          </a:p>
          <a:p>
            <a:pPr marL="524255" indent="-524255" defTabSz="2096971">
              <a:spcBef>
                <a:spcPts val="3800"/>
              </a:spcBef>
              <a:defRPr sz="4128"/>
            </a:pPr>
            <a:r>
              <a:t>This defaults to the standard less( ) utility function object. </a:t>
            </a:r>
          </a:p>
          <a:p>
            <a:pPr marL="524255" indent="-524255" defTabSz="2096971">
              <a:spcBef>
                <a:spcPts val="3800"/>
              </a:spcBef>
              <a:defRPr sz="4128"/>
            </a:pPr>
            <a:r>
              <a:t>Allocator is the allocator (which defaults to allocator).</a:t>
            </a:r>
          </a:p>
          <a:p>
            <a:pPr marL="524255" indent="-524255" defTabSz="2096971">
              <a:spcBef>
                <a:spcPts val="3800"/>
              </a:spcBef>
              <a:defRPr sz="4128"/>
            </a:pPr>
            <a:r>
              <a:t>A map has the following constructors:</a:t>
            </a:r>
          </a:p>
          <a:p>
            <a:pPr marL="1048511" lvl="1" indent="-524255" defTabSz="2096971">
              <a:spcBef>
                <a:spcPts val="3800"/>
              </a:spcBef>
              <a:defRPr sz="4128"/>
            </a:pPr>
            <a:r>
              <a:t>explicit map(const Comp &amp;cmpfn = Comp( ), const Allocator &amp;a = Allocator( ) );</a:t>
            </a:r>
          </a:p>
          <a:p>
            <a:pPr marL="1048511" lvl="1" indent="-524255" defTabSz="2096971">
              <a:spcBef>
                <a:spcPts val="3800"/>
              </a:spcBef>
              <a:defRPr sz="4128"/>
            </a:pPr>
            <a:r>
              <a:t>map(const map&lt;Key, T, Comp, Allocator&gt; &amp;ob);</a:t>
            </a:r>
          </a:p>
          <a:p>
            <a:pPr marL="1048511" lvl="1" indent="-524255" defTabSz="2096971">
              <a:spcBef>
                <a:spcPts val="3800"/>
              </a:spcBef>
              <a:defRPr sz="4128"/>
            </a:pPr>
            <a:r>
              <a:t>template &lt;class InIter&gt; map(InIter start, InIter end, const Comp &amp;cmpfn = Comp( ), const Allocator &amp;a = Allocator( ));</a:t>
            </a:r>
          </a:p>
        </p:txBody>
      </p:sp>
      <p:sp>
        <p:nvSpPr>
          <p:cNvPr id="587"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100</a:t>
            </a:fld>
            <a:endParaRP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 name="Slide Title"/>
          <p:cNvSpPr txBox="1">
            <a:spLocks noGrp="1"/>
          </p:cNvSpPr>
          <p:nvPr>
            <p:ph type="title"/>
          </p:nvPr>
        </p:nvSpPr>
        <p:spPr>
          <a:prstGeom prst="rect">
            <a:avLst/>
          </a:prstGeom>
        </p:spPr>
        <p:txBody>
          <a:bodyPr/>
          <a:lstStyle/>
          <a:p>
            <a:endParaRPr/>
          </a:p>
        </p:txBody>
      </p:sp>
      <p:sp>
        <p:nvSpPr>
          <p:cNvPr id="590" name="Slide Subtitle"/>
          <p:cNvSpPr txBox="1">
            <a:spLocks noGrp="1"/>
          </p:cNvSpPr>
          <p:nvPr>
            <p:ph type="body" idx="21"/>
          </p:nvPr>
        </p:nvSpPr>
        <p:spPr>
          <a:prstGeom prst="rect">
            <a:avLst/>
          </a:prstGeom>
        </p:spPr>
        <p:txBody>
          <a:bodyPr/>
          <a:lstStyle/>
          <a:p>
            <a:endParaRPr/>
          </a:p>
        </p:txBody>
      </p:sp>
      <p:sp>
        <p:nvSpPr>
          <p:cNvPr id="591" name="The first form constructs an empty map.…"/>
          <p:cNvSpPr txBox="1">
            <a:spLocks noGrp="1"/>
          </p:cNvSpPr>
          <p:nvPr>
            <p:ph type="body" idx="1"/>
          </p:nvPr>
        </p:nvSpPr>
        <p:spPr>
          <a:prstGeom prst="rect">
            <a:avLst/>
          </a:prstGeom>
        </p:spPr>
        <p:txBody>
          <a:bodyPr/>
          <a:lstStyle/>
          <a:p>
            <a:pPr marL="463295" indent="-463295" defTabSz="1853137">
              <a:spcBef>
                <a:spcPts val="3400"/>
              </a:spcBef>
              <a:defRPr sz="3648"/>
            </a:pPr>
            <a:r>
              <a:t>The first form constructs an empty map. </a:t>
            </a:r>
          </a:p>
          <a:p>
            <a:pPr marL="463295" indent="-463295" defTabSz="1853137">
              <a:spcBef>
                <a:spcPts val="3400"/>
              </a:spcBef>
              <a:defRPr sz="3648"/>
            </a:pPr>
            <a:r>
              <a:t>The second form constructs a map that contains the same elements as ob. </a:t>
            </a:r>
          </a:p>
          <a:p>
            <a:pPr marL="463295" indent="-463295" defTabSz="1853137">
              <a:spcBef>
                <a:spcPts val="3400"/>
              </a:spcBef>
              <a:defRPr sz="3648"/>
            </a:pPr>
            <a:r>
              <a:t>The third form constructs a map that contains the elements in the range specified by the iterators start and end. </a:t>
            </a:r>
          </a:p>
          <a:p>
            <a:pPr marL="463295" indent="-463295" defTabSz="1853137">
              <a:spcBef>
                <a:spcPts val="3400"/>
              </a:spcBef>
              <a:defRPr sz="3648"/>
            </a:pPr>
            <a:r>
              <a:t>The function specified by cmpfn, if present, determines the ordering of the map.</a:t>
            </a:r>
          </a:p>
          <a:p>
            <a:pPr marL="463295" indent="-463295" defTabSz="1853137">
              <a:spcBef>
                <a:spcPts val="3400"/>
              </a:spcBef>
              <a:defRPr sz="3648"/>
            </a:pPr>
            <a:r>
              <a:t>In general, any object used as a key should define a default constructor and overload the &lt; operator and any other necessary comparison operators. </a:t>
            </a:r>
          </a:p>
          <a:p>
            <a:pPr marL="463295" indent="-463295" defTabSz="1853137">
              <a:spcBef>
                <a:spcPts val="3400"/>
              </a:spcBef>
              <a:defRPr sz="3648"/>
            </a:pPr>
            <a:r>
              <a:t>The specific requirements vary from compiler to compiler.</a:t>
            </a:r>
          </a:p>
          <a:p>
            <a:pPr marL="463295" indent="-463295" defTabSz="1853137">
              <a:spcBef>
                <a:spcPts val="3400"/>
              </a:spcBef>
              <a:defRPr sz="3648"/>
            </a:pPr>
            <a:r>
              <a:t>The following comparison operators are defined for map.</a:t>
            </a:r>
          </a:p>
          <a:p>
            <a:pPr marL="926591" lvl="1" indent="-463295" defTabSz="1853137">
              <a:spcBef>
                <a:spcPts val="3400"/>
              </a:spcBef>
              <a:defRPr sz="3648"/>
            </a:pPr>
            <a:r>
              <a:t>==, &lt;, &lt;=, !=, &gt;, &gt;=</a:t>
            </a:r>
          </a:p>
        </p:txBody>
      </p:sp>
      <p:sp>
        <p:nvSpPr>
          <p:cNvPr id="592"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101</a:t>
            </a:fld>
            <a:endParaRP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102</a:t>
            </a:fld>
            <a:endParaRPr/>
          </a:p>
        </p:txBody>
      </p:sp>
      <p:sp>
        <p:nvSpPr>
          <p:cNvPr id="595" name="// A simple map demonstration.…"/>
          <p:cNvSpPr txBox="1"/>
          <p:nvPr/>
        </p:nvSpPr>
        <p:spPr>
          <a:xfrm>
            <a:off x="589985" y="507320"/>
            <a:ext cx="13762491" cy="1229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500">
                <a:solidFill>
                  <a:srgbClr val="707F8C"/>
                </a:solidFill>
                <a:latin typeface="Menlo Regular"/>
                <a:ea typeface="Menlo Regular"/>
                <a:cs typeface="Menlo Regular"/>
                <a:sym typeface="Menlo Regular"/>
              </a:defRPr>
            </a:pPr>
            <a:r>
              <a:t>// A simple map demonstration.</a:t>
            </a:r>
            <a:endParaRPr>
              <a:solidFill>
                <a:srgbClr val="000000">
                  <a:alpha val="85000"/>
                </a:srgbClr>
              </a:solidFill>
            </a:endParaRPr>
          </a:p>
          <a:p>
            <a:pPr algn="l" defTabSz="439419">
              <a:tabLst>
                <a:tab pos="431800" algn="l"/>
              </a:tabLst>
              <a:defRPr sz="3500">
                <a:solidFill>
                  <a:srgbClr val="D12F1B"/>
                </a:solidFill>
                <a:latin typeface="Menlo Regular"/>
                <a:ea typeface="Menlo Regular"/>
                <a:cs typeface="Menlo Regular"/>
                <a:sym typeface="Menlo Regular"/>
              </a:defRPr>
            </a:pPr>
            <a:r>
              <a:rPr>
                <a:solidFill>
                  <a:srgbClr val="78492A"/>
                </a:solidFill>
              </a:rPr>
              <a:t>#include </a:t>
            </a:r>
            <a:r>
              <a:t>&lt;iostream&gt;</a:t>
            </a:r>
            <a:endParaRPr>
              <a:solidFill>
                <a:srgbClr val="000000">
                  <a:alpha val="85000"/>
                </a:srgbClr>
              </a:solidFill>
            </a:endParaRPr>
          </a:p>
          <a:p>
            <a:pPr algn="l" defTabSz="439419">
              <a:tabLst>
                <a:tab pos="431800" algn="l"/>
              </a:tabLst>
              <a:defRPr sz="3500">
                <a:solidFill>
                  <a:srgbClr val="78492A"/>
                </a:solidFill>
                <a:latin typeface="Menlo Regular"/>
                <a:ea typeface="Menlo Regular"/>
                <a:cs typeface="Menlo Regular"/>
                <a:sym typeface="Menlo Regular"/>
              </a:defRPr>
            </a:pPr>
            <a:r>
              <a:t>#include </a:t>
            </a:r>
            <a:r>
              <a:rPr>
                <a:solidFill>
                  <a:srgbClr val="D12F1B"/>
                </a:solidFill>
              </a:rPr>
              <a:t>&lt;map&gt;</a:t>
            </a:r>
            <a:endParaRPr>
              <a:solidFill>
                <a:srgbClr val="000000">
                  <a:alpha val="85000"/>
                </a:srgbClr>
              </a:solidFill>
            </a:endParaRPr>
          </a:p>
          <a:p>
            <a:pPr algn="l" defTabSz="439419">
              <a:tabLst>
                <a:tab pos="431800" algn="l"/>
              </a:tabLst>
              <a:defRPr sz="35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35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r>
              <a:rPr>
                <a:solidFill>
                  <a:srgbClr val="4B21B0"/>
                </a:solidFill>
              </a:rPr>
              <a:t>map</a:t>
            </a:r>
            <a:r>
              <a:t>&lt;</a:t>
            </a:r>
            <a:r>
              <a:rPr b="1">
                <a:solidFill>
                  <a:srgbClr val="AD3DA4"/>
                </a:solidFill>
              </a:rPr>
              <a:t>char</a:t>
            </a:r>
            <a:r>
              <a:t>, </a:t>
            </a:r>
            <a:r>
              <a:rPr b="1">
                <a:solidFill>
                  <a:srgbClr val="AD3DA4"/>
                </a:solidFill>
              </a:rPr>
              <a:t>int</a:t>
            </a:r>
            <a:r>
              <a:t>&gt; m;</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r>
              <a:rPr b="1">
                <a:solidFill>
                  <a:srgbClr val="AD3DA4"/>
                </a:solidFill>
              </a:rPr>
              <a:t>int</a:t>
            </a:r>
            <a:r>
              <a:t> i;</a:t>
            </a:r>
          </a:p>
          <a:p>
            <a:pPr algn="l" defTabSz="439419">
              <a:tabLst>
                <a:tab pos="431800" algn="l"/>
              </a:tabLst>
              <a:defRPr sz="3500">
                <a:solidFill>
                  <a:srgbClr val="707F8C"/>
                </a:solidFill>
                <a:latin typeface="Menlo Regular"/>
                <a:ea typeface="Menlo Regular"/>
                <a:cs typeface="Menlo Regular"/>
                <a:sym typeface="Menlo Regular"/>
              </a:defRPr>
            </a:pPr>
            <a:r>
              <a:rPr>
                <a:solidFill>
                  <a:srgbClr val="000000">
                    <a:alpha val="85000"/>
                  </a:srgbClr>
                </a:solidFill>
              </a:rPr>
              <a:t>    </a:t>
            </a:r>
            <a:r>
              <a:t>// put pairs into map</a:t>
            </a:r>
            <a:endParaRPr>
              <a:solidFill>
                <a:srgbClr val="000000">
                  <a:alpha val="85000"/>
                </a:srgbClr>
              </a:solidFill>
            </a:endParaRP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i&lt;</a:t>
            </a:r>
            <a:r>
              <a:rPr>
                <a:solidFill>
                  <a:srgbClr val="272AD8"/>
                </a:solidFill>
              </a:rPr>
              <a:t>26</a:t>
            </a:r>
            <a:r>
              <a:t>; i++) {</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m.</a:t>
            </a:r>
            <a:r>
              <a:rPr>
                <a:solidFill>
                  <a:srgbClr val="804FB8"/>
                </a:solidFill>
              </a:rPr>
              <a:t>insert</a:t>
            </a:r>
            <a:r>
              <a:t>(</a:t>
            </a:r>
            <a:r>
              <a:rPr>
                <a:solidFill>
                  <a:srgbClr val="4B21B0"/>
                </a:solidFill>
              </a:rPr>
              <a:t>pair</a:t>
            </a:r>
            <a:r>
              <a:t>&lt;</a:t>
            </a:r>
            <a:r>
              <a:rPr b="1">
                <a:solidFill>
                  <a:srgbClr val="AD3DA4"/>
                </a:solidFill>
              </a:rPr>
              <a:t>char</a:t>
            </a:r>
            <a:r>
              <a:t>, </a:t>
            </a:r>
            <a:r>
              <a:rPr b="1">
                <a:solidFill>
                  <a:srgbClr val="AD3DA4"/>
                </a:solidFill>
              </a:rPr>
              <a:t>int</a:t>
            </a:r>
            <a:r>
              <a:t>&gt;(</a:t>
            </a:r>
            <a:r>
              <a:rPr>
                <a:solidFill>
                  <a:srgbClr val="272AD8"/>
                </a:solidFill>
              </a:rPr>
              <a:t>'A'</a:t>
            </a:r>
            <a:r>
              <a:t>+i, </a:t>
            </a:r>
            <a:r>
              <a:rPr>
                <a:solidFill>
                  <a:srgbClr val="272AD8"/>
                </a:solidFill>
              </a:rPr>
              <a:t>65</a:t>
            </a:r>
            <a:r>
              <a:t>+i));</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r>
              <a:rPr b="1">
                <a:solidFill>
                  <a:srgbClr val="AD3DA4"/>
                </a:solidFill>
              </a:rPr>
              <a:t>char</a:t>
            </a:r>
            <a:r>
              <a:t> ch;</a:t>
            </a:r>
          </a:p>
          <a:p>
            <a:pPr algn="l" defTabSz="439419">
              <a:tabLst>
                <a:tab pos="431800" algn="l"/>
              </a:tabLst>
              <a:defRPr sz="35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"Enter key: "</a:t>
            </a:r>
            <a:r>
              <a:rPr>
                <a:solidFill>
                  <a:srgbClr val="000000">
                    <a:alpha val="85000"/>
                  </a:srgbClr>
                </a:solidFill>
              </a:rP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r>
              <a:rPr>
                <a:solidFill>
                  <a:srgbClr val="804FB8"/>
                </a:solidFill>
              </a:rPr>
              <a:t>cin</a:t>
            </a:r>
            <a:r>
              <a:t> &gt;&gt; ch;</a:t>
            </a:r>
          </a:p>
          <a:p>
            <a:pPr algn="l" defTabSz="439419">
              <a:tabLst>
                <a:tab pos="431800" algn="l"/>
              </a:tabLst>
              <a:defRPr sz="3500">
                <a:solidFill>
                  <a:srgbClr val="4B21B0"/>
                </a:solidFill>
                <a:latin typeface="Menlo Regular"/>
                <a:ea typeface="Menlo Regular"/>
                <a:cs typeface="Menlo Regular"/>
                <a:sym typeface="Menlo Regular"/>
              </a:defRPr>
            </a:pPr>
            <a:r>
              <a:rPr>
                <a:solidFill>
                  <a:srgbClr val="000000">
                    <a:alpha val="85000"/>
                  </a:srgbClr>
                </a:solidFill>
              </a:rPr>
              <a:t>    </a:t>
            </a:r>
            <a:r>
              <a:t>map</a:t>
            </a:r>
            <a:r>
              <a:rPr>
                <a:solidFill>
                  <a:srgbClr val="000000">
                    <a:alpha val="85000"/>
                  </a:srgbClr>
                </a:solidFill>
              </a:rPr>
              <a:t>&lt;</a:t>
            </a:r>
            <a:r>
              <a:rPr b="1">
                <a:solidFill>
                  <a:srgbClr val="AD3DA4"/>
                </a:solidFill>
              </a:rPr>
              <a:t>char</a:t>
            </a:r>
            <a:r>
              <a:rPr>
                <a:solidFill>
                  <a:srgbClr val="000000">
                    <a:alpha val="85000"/>
                  </a:srgbClr>
                </a:solidFill>
              </a:rPr>
              <a:t>, </a:t>
            </a:r>
            <a:r>
              <a:rPr b="1">
                <a:solidFill>
                  <a:srgbClr val="AD3DA4"/>
                </a:solidFill>
              </a:rPr>
              <a:t>int</a:t>
            </a:r>
            <a:r>
              <a:rPr>
                <a:solidFill>
                  <a:srgbClr val="000000">
                    <a:alpha val="85000"/>
                  </a:srgbClr>
                </a:solidFill>
              </a:rPr>
              <a:t>&gt;::</a:t>
            </a:r>
            <a:r>
              <a:t>iterator</a:t>
            </a:r>
            <a:r>
              <a:rPr>
                <a:solidFill>
                  <a:srgbClr val="000000">
                    <a:alpha val="85000"/>
                  </a:srgbClr>
                </a:solidFill>
              </a:rPr>
              <a:t> p;</a:t>
            </a:r>
          </a:p>
          <a:p>
            <a:pPr algn="l" defTabSz="439419">
              <a:tabLst>
                <a:tab pos="431800" algn="l"/>
              </a:tabLst>
              <a:defRPr sz="3500">
                <a:solidFill>
                  <a:srgbClr val="707F8C"/>
                </a:solidFill>
                <a:latin typeface="Menlo Regular"/>
                <a:ea typeface="Menlo Regular"/>
                <a:cs typeface="Menlo Regular"/>
                <a:sym typeface="Menlo Regular"/>
              </a:defRPr>
            </a:pPr>
            <a:r>
              <a:rPr>
                <a:solidFill>
                  <a:srgbClr val="000000">
                    <a:alpha val="85000"/>
                  </a:srgbClr>
                </a:solidFill>
              </a:rPr>
              <a:t>    </a:t>
            </a:r>
            <a:r>
              <a:t>// find value given key</a:t>
            </a:r>
            <a:endParaRPr>
              <a:solidFill>
                <a:srgbClr val="000000">
                  <a:alpha val="85000"/>
                </a:srgbClr>
              </a:solidFill>
            </a:endParaRPr>
          </a:p>
          <a:p>
            <a:pPr algn="l" defTabSz="439419">
              <a:tabLst>
                <a:tab pos="431800" algn="l"/>
              </a:tabLst>
              <a:defRPr sz="3500">
                <a:solidFill>
                  <a:srgbClr val="000000">
                    <a:alpha val="85000"/>
                  </a:srgbClr>
                </a:solidFill>
                <a:latin typeface="Menlo Regular"/>
                <a:ea typeface="Menlo Regular"/>
                <a:cs typeface="Menlo Regular"/>
                <a:sym typeface="Menlo Regular"/>
              </a:defRPr>
            </a:pPr>
            <a:r>
              <a:t>    p = m.</a:t>
            </a:r>
            <a:r>
              <a:rPr>
                <a:solidFill>
                  <a:srgbClr val="804FB8"/>
                </a:solidFill>
              </a:rPr>
              <a:t>find</a:t>
            </a:r>
            <a:r>
              <a:t>(ch);</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r>
              <a:rPr b="1">
                <a:solidFill>
                  <a:srgbClr val="AD3DA4"/>
                </a:solidFill>
              </a:rPr>
              <a:t>if</a:t>
            </a:r>
            <a:r>
              <a:t>(p != m.</a:t>
            </a:r>
            <a:r>
              <a:rPr>
                <a:solidFill>
                  <a:srgbClr val="804FB8"/>
                </a:solidFill>
              </a:rPr>
              <a:t>end</a:t>
            </a:r>
            <a:r>
              <a:t>())</a:t>
            </a:r>
          </a:p>
          <a:p>
            <a:pPr algn="l" defTabSz="439419">
              <a:tabLst>
                <a:tab pos="431800" algn="l"/>
              </a:tabLst>
              <a:defRPr sz="35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"Its ASCII value is "</a:t>
            </a:r>
            <a:r>
              <a:rPr>
                <a:solidFill>
                  <a:srgbClr val="000000">
                    <a:alpha val="85000"/>
                  </a:srgbClr>
                </a:solidFill>
              </a:rPr>
              <a:t> &lt;&lt; p-&gt;</a:t>
            </a:r>
            <a:r>
              <a:rPr>
                <a:solidFill>
                  <a:srgbClr val="804FB8"/>
                </a:solidFill>
              </a:rPr>
              <a:t>second</a:t>
            </a:r>
            <a:r>
              <a:rPr>
                <a:solidFill>
                  <a:srgbClr val="000000">
                    <a:alpha val="85000"/>
                  </a:srgbClr>
                </a:solidFill>
              </a:rP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r>
              <a:rPr b="1">
                <a:solidFill>
                  <a:srgbClr val="AD3DA4"/>
                </a:solidFill>
              </a:rPr>
              <a:t>else</a:t>
            </a:r>
          </a:p>
          <a:p>
            <a:pPr algn="l" defTabSz="439419">
              <a:tabLst>
                <a:tab pos="431800" algn="l"/>
              </a:tabLst>
              <a:defRPr sz="35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"Key not in map.\n"</a:t>
            </a:r>
            <a:r>
              <a:rPr>
                <a:solidFill>
                  <a:srgbClr val="000000">
                    <a:alpha val="85000"/>
                  </a:srgbClr>
                </a:solidFill>
              </a:rPr>
              <a:t>;</a:t>
            </a:r>
          </a:p>
          <a:p>
            <a:pPr algn="l" defTabSz="439419">
              <a:tabLst>
                <a:tab pos="431800" algn="l"/>
              </a:tabLst>
              <a:defRPr sz="35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a:t>
            </a:r>
          </a:p>
        </p:txBody>
      </p:sp>
      <p:sp>
        <p:nvSpPr>
          <p:cNvPr id="596" name="Output:…"/>
          <p:cNvSpPr txBox="1"/>
          <p:nvPr/>
        </p:nvSpPr>
        <p:spPr>
          <a:xfrm>
            <a:off x="15284206" y="7183717"/>
            <a:ext cx="8417973" cy="3302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3500">
                <a:solidFill>
                  <a:srgbClr val="2F2A2B"/>
                </a:solidFill>
                <a:latin typeface="Helvetica"/>
                <a:ea typeface="Helvetica"/>
                <a:cs typeface="Helvetica"/>
                <a:sym typeface="Helvetica"/>
              </a:defRPr>
            </a:pPr>
            <a:r>
              <a:t>Output: </a:t>
            </a:r>
          </a:p>
          <a:p>
            <a:pPr algn="l" defTabSz="457200">
              <a:defRPr sz="3500">
                <a:solidFill>
                  <a:srgbClr val="2F2A2B"/>
                </a:solidFill>
                <a:latin typeface="Helvetica"/>
                <a:ea typeface="Helvetica"/>
                <a:cs typeface="Helvetica"/>
                <a:sym typeface="Helvetica"/>
              </a:defRPr>
            </a:pPr>
            <a:r>
              <a:t>Enter key: r</a:t>
            </a:r>
          </a:p>
          <a:p>
            <a:pPr algn="l" defTabSz="457200">
              <a:defRPr sz="3500">
                <a:solidFill>
                  <a:srgbClr val="2F2A2B"/>
                </a:solidFill>
                <a:latin typeface="Helvetica"/>
                <a:ea typeface="Helvetica"/>
                <a:cs typeface="Helvetica"/>
                <a:sym typeface="Helvetica"/>
              </a:defRPr>
            </a:pPr>
            <a:r>
              <a:t>Key not in map.</a:t>
            </a:r>
          </a:p>
          <a:p>
            <a:pPr algn="l" defTabSz="457200">
              <a:defRPr sz="3500">
                <a:solidFill>
                  <a:srgbClr val="2F2A2B"/>
                </a:solidFill>
                <a:latin typeface="Helvetica"/>
                <a:ea typeface="Helvetica"/>
                <a:cs typeface="Helvetica"/>
                <a:sym typeface="Helvetica"/>
              </a:defRPr>
            </a:pPr>
            <a:endParaRPr/>
          </a:p>
          <a:p>
            <a:pPr algn="l" defTabSz="457200">
              <a:defRPr sz="3500">
                <a:solidFill>
                  <a:srgbClr val="2F2A2B"/>
                </a:solidFill>
                <a:latin typeface="Helvetica"/>
                <a:ea typeface="Helvetica"/>
                <a:cs typeface="Helvetica"/>
                <a:sym typeface="Helvetica"/>
              </a:defRPr>
            </a:pPr>
            <a:r>
              <a:t>Enter key: R</a:t>
            </a:r>
          </a:p>
          <a:p>
            <a:pPr algn="l" defTabSz="457200">
              <a:defRPr sz="3500">
                <a:solidFill>
                  <a:srgbClr val="2F2A2B"/>
                </a:solidFill>
                <a:latin typeface="Helvetica"/>
                <a:ea typeface="Helvetica"/>
                <a:cs typeface="Helvetica"/>
                <a:sym typeface="Helvetica"/>
              </a:defRPr>
            </a:pPr>
            <a:r>
              <a:t>Its ASCII value is 82</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 grpId="0" animBg="1" advAuto="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103</a:t>
            </a:fld>
            <a:endParaRPr/>
          </a:p>
        </p:txBody>
      </p:sp>
      <p:sp>
        <p:nvSpPr>
          <p:cNvPr id="599" name="#include &lt;iostream&gt;…"/>
          <p:cNvSpPr txBox="1"/>
          <p:nvPr/>
        </p:nvSpPr>
        <p:spPr>
          <a:xfrm>
            <a:off x="375824" y="139700"/>
            <a:ext cx="18464809" cy="13436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000">
                <a:solidFill>
                  <a:srgbClr val="D12F1B"/>
                </a:solidFill>
                <a:latin typeface="Menlo Regular"/>
                <a:ea typeface="Menlo Regular"/>
                <a:cs typeface="Menlo Regular"/>
                <a:sym typeface="Menlo Regular"/>
              </a:defRPr>
            </a:pPr>
            <a:r>
              <a:rPr>
                <a:solidFill>
                  <a:srgbClr val="78492A"/>
                </a:solidFill>
              </a:rPr>
              <a:t>#include </a:t>
            </a:r>
            <a:r>
              <a:t>&lt;iostream&gt;</a:t>
            </a:r>
            <a:endParaRPr>
              <a:solidFill>
                <a:srgbClr val="000000">
                  <a:alpha val="85000"/>
                </a:srgbClr>
              </a:solidFill>
            </a:endParaRPr>
          </a:p>
          <a:p>
            <a:pPr algn="l" defTabSz="439419">
              <a:tabLst>
                <a:tab pos="431800" algn="l"/>
              </a:tabLst>
              <a:defRPr sz="3000">
                <a:solidFill>
                  <a:srgbClr val="78492A"/>
                </a:solidFill>
                <a:latin typeface="Menlo Regular"/>
                <a:ea typeface="Menlo Regular"/>
                <a:cs typeface="Menlo Regular"/>
                <a:sym typeface="Menlo Regular"/>
              </a:defRPr>
            </a:pPr>
            <a:r>
              <a:t>#include </a:t>
            </a:r>
            <a:r>
              <a:rPr>
                <a:solidFill>
                  <a:srgbClr val="D12F1B"/>
                </a:solidFill>
              </a:rPr>
              <a:t>&lt;map&gt;</a:t>
            </a:r>
            <a:endParaRPr>
              <a:solidFill>
                <a:srgbClr val="000000">
                  <a:alpha val="85000"/>
                </a:srgbClr>
              </a:solidFill>
            </a:endParaRPr>
          </a:p>
          <a:p>
            <a:pPr algn="l" defTabSz="439419">
              <a:tabLst>
                <a:tab pos="431800" algn="l"/>
              </a:tabLst>
              <a:defRPr sz="3000">
                <a:solidFill>
                  <a:srgbClr val="78492A"/>
                </a:solidFill>
                <a:latin typeface="Menlo Regular"/>
                <a:ea typeface="Menlo Regular"/>
                <a:cs typeface="Menlo Regular"/>
                <a:sym typeface="Menlo Regular"/>
              </a:defRPr>
            </a:pPr>
            <a:r>
              <a:t>#include </a:t>
            </a:r>
            <a:r>
              <a:rPr>
                <a:solidFill>
                  <a:srgbClr val="D12F1B"/>
                </a:solidFill>
              </a:rPr>
              <a:t>&lt;string&gt;</a:t>
            </a:r>
            <a:endParaRPr>
              <a:solidFill>
                <a:srgbClr val="000000">
                  <a:alpha val="85000"/>
                </a:srgbClr>
              </a:solidFill>
            </a:endParaRPr>
          </a:p>
          <a:p>
            <a:pPr algn="l" defTabSz="439419">
              <a:tabLst>
                <a:tab pos="431800" algn="l"/>
              </a:tabLst>
              <a:defRPr sz="30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30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000">
                <a:solidFill>
                  <a:srgbClr val="707F8C"/>
                </a:solidFill>
                <a:latin typeface="Menlo Regular"/>
                <a:ea typeface="Menlo Regular"/>
                <a:cs typeface="Menlo Regular"/>
                <a:sym typeface="Menlo Regular"/>
              </a:defRPr>
            </a:pPr>
            <a:r>
              <a:rPr>
                <a:solidFill>
                  <a:srgbClr val="000000">
                    <a:alpha val="85000"/>
                  </a:srgbClr>
                </a:solidFill>
              </a:rPr>
              <a:t>    </a:t>
            </a:r>
            <a:r>
              <a:t>// type of the collection</a:t>
            </a:r>
            <a:endParaRPr>
              <a:solidFill>
                <a:srgbClr val="000000">
                  <a:alpha val="85000"/>
                </a:srgbClr>
              </a:solidFill>
            </a:endParaRPr>
          </a:p>
          <a:p>
            <a:pPr algn="l" defTabSz="439419">
              <a:tabLst>
                <a:tab pos="431800" algn="l"/>
              </a:tabLst>
              <a:defRPr sz="3000">
                <a:solidFill>
                  <a:srgbClr val="4B21B0"/>
                </a:solidFill>
                <a:latin typeface="Menlo Regular"/>
                <a:ea typeface="Menlo Regular"/>
                <a:cs typeface="Menlo Regular"/>
                <a:sym typeface="Menlo Regular"/>
              </a:defRPr>
            </a:pPr>
            <a:r>
              <a:rPr>
                <a:solidFill>
                  <a:srgbClr val="000000">
                    <a:alpha val="85000"/>
                  </a:srgbClr>
                </a:solidFill>
              </a:rPr>
              <a:t>    </a:t>
            </a:r>
            <a:r>
              <a:t>map</a:t>
            </a:r>
            <a:r>
              <a:rPr>
                <a:solidFill>
                  <a:srgbClr val="000000">
                    <a:alpha val="85000"/>
                  </a:srgbClr>
                </a:solidFill>
              </a:rPr>
              <a:t>&lt;</a:t>
            </a:r>
            <a:r>
              <a:rPr b="1">
                <a:solidFill>
                  <a:srgbClr val="AD3DA4"/>
                </a:solidFill>
              </a:rPr>
              <a:t>int</a:t>
            </a:r>
            <a:r>
              <a:rPr>
                <a:solidFill>
                  <a:srgbClr val="000000">
                    <a:alpha val="85000"/>
                  </a:srgbClr>
                </a:solidFill>
              </a:rPr>
              <a:t>, </a:t>
            </a:r>
            <a:r>
              <a:t>string</a:t>
            </a:r>
            <a:r>
              <a:rPr>
                <a:solidFill>
                  <a:srgbClr val="000000">
                    <a:alpha val="85000"/>
                  </a:srgbClr>
                </a:solidFill>
              </a:rPr>
              <a:t>&gt; mp;</a:t>
            </a:r>
          </a:p>
          <a:p>
            <a:pPr algn="l" defTabSz="439419">
              <a:tabLst>
                <a:tab pos="431800" algn="l"/>
              </a:tabLst>
              <a:defRPr sz="3000">
                <a:solidFill>
                  <a:srgbClr val="707F8C"/>
                </a:solidFill>
                <a:latin typeface="Menlo Regular"/>
                <a:ea typeface="Menlo Regular"/>
                <a:cs typeface="Menlo Regular"/>
                <a:sym typeface="Menlo Regular"/>
              </a:defRPr>
            </a:pPr>
            <a:r>
              <a:rPr>
                <a:solidFill>
                  <a:srgbClr val="000000">
                    <a:alpha val="85000"/>
                  </a:srgbClr>
                </a:solidFill>
              </a:rPr>
              <a:t>  </a:t>
            </a:r>
            <a:r>
              <a:t>// set container for int/string values insert some elements in arbitrary order</a:t>
            </a:r>
            <a:endParaRPr>
              <a:solidFill>
                <a:srgbClr val="000000">
                  <a:alpha val="85000"/>
                </a:srgbClr>
              </a:solidFill>
            </a:endParaRPr>
          </a:p>
          <a:p>
            <a:pPr algn="l" defTabSz="439419">
              <a:tabLst>
                <a:tab pos="431800" algn="l"/>
              </a:tabLst>
              <a:defRPr sz="3000">
                <a:solidFill>
                  <a:srgbClr val="804FB8"/>
                </a:solidFill>
                <a:latin typeface="Menlo Regular"/>
                <a:ea typeface="Menlo Regular"/>
                <a:cs typeface="Menlo Regular"/>
                <a:sym typeface="Menlo Regular"/>
              </a:defRPr>
            </a:pPr>
            <a:r>
              <a:rPr>
                <a:solidFill>
                  <a:srgbClr val="000000">
                    <a:alpha val="85000"/>
                  </a:srgbClr>
                </a:solidFill>
              </a:rPr>
              <a:t>    mp.</a:t>
            </a:r>
            <a:r>
              <a:t>insert</a:t>
            </a:r>
            <a:r>
              <a:rPr>
                <a:solidFill>
                  <a:srgbClr val="000000">
                    <a:alpha val="85000"/>
                  </a:srgbClr>
                </a:solidFill>
              </a:rPr>
              <a:t>(</a:t>
            </a:r>
            <a:r>
              <a:t>make_pair</a:t>
            </a:r>
            <a:r>
              <a:rPr>
                <a:solidFill>
                  <a:srgbClr val="000000">
                    <a:alpha val="85000"/>
                  </a:srgbClr>
                </a:solidFill>
              </a:rPr>
              <a:t>(</a:t>
            </a:r>
            <a:r>
              <a:rPr>
                <a:solidFill>
                  <a:srgbClr val="272AD8"/>
                </a:solidFill>
              </a:rPr>
              <a:t>2805</a:t>
            </a:r>
            <a:r>
              <a:rPr>
                <a:solidFill>
                  <a:srgbClr val="000000">
                    <a:alpha val="85000"/>
                  </a:srgbClr>
                </a:solidFill>
              </a:rPr>
              <a:t>,</a:t>
            </a:r>
            <a:r>
              <a:rPr>
                <a:solidFill>
                  <a:srgbClr val="D12F1B"/>
                </a:solidFill>
              </a:rPr>
              <a:t>"JAMES"</a:t>
            </a:r>
            <a:r>
              <a:rPr>
                <a:solidFill>
                  <a:srgbClr val="000000">
                    <a:alpha val="85000"/>
                  </a:srgbClr>
                </a:solidFill>
              </a:rPr>
              <a:t>));</a:t>
            </a:r>
          </a:p>
          <a:p>
            <a:pPr algn="l" defTabSz="439419">
              <a:tabLst>
                <a:tab pos="431800" algn="l"/>
              </a:tabLst>
              <a:defRPr sz="3000">
                <a:solidFill>
                  <a:srgbClr val="804FB8"/>
                </a:solidFill>
                <a:latin typeface="Menlo Regular"/>
                <a:ea typeface="Menlo Regular"/>
                <a:cs typeface="Menlo Regular"/>
                <a:sym typeface="Menlo Regular"/>
              </a:defRPr>
            </a:pPr>
            <a:r>
              <a:rPr>
                <a:solidFill>
                  <a:srgbClr val="000000">
                    <a:alpha val="85000"/>
                  </a:srgbClr>
                </a:solidFill>
              </a:rPr>
              <a:t>    mp.</a:t>
            </a:r>
            <a:r>
              <a:t>insert</a:t>
            </a:r>
            <a:r>
              <a:rPr>
                <a:solidFill>
                  <a:srgbClr val="000000">
                    <a:alpha val="85000"/>
                  </a:srgbClr>
                </a:solidFill>
              </a:rPr>
              <a:t>(</a:t>
            </a:r>
            <a:r>
              <a:t>make_pair</a:t>
            </a:r>
            <a:r>
              <a:rPr>
                <a:solidFill>
                  <a:srgbClr val="000000">
                    <a:alpha val="85000"/>
                  </a:srgbClr>
                </a:solidFill>
              </a:rPr>
              <a:t>(</a:t>
            </a:r>
            <a:r>
              <a:rPr>
                <a:solidFill>
                  <a:srgbClr val="272AD8"/>
                </a:solidFill>
              </a:rPr>
              <a:t>2802</a:t>
            </a:r>
            <a:r>
              <a:rPr>
                <a:solidFill>
                  <a:srgbClr val="000000">
                    <a:alpha val="85000"/>
                  </a:srgbClr>
                </a:solidFill>
              </a:rPr>
              <a:t>,</a:t>
            </a:r>
            <a:r>
              <a:rPr>
                <a:solidFill>
                  <a:srgbClr val="D12F1B"/>
                </a:solidFill>
              </a:rPr>
              <a:t>"SMITH"</a:t>
            </a:r>
            <a:r>
              <a:rPr>
                <a:solidFill>
                  <a:srgbClr val="000000">
                    <a:alpha val="85000"/>
                  </a:srgbClr>
                </a:solidFill>
              </a:rPr>
              <a:t>));</a:t>
            </a:r>
          </a:p>
          <a:p>
            <a:pPr algn="l" defTabSz="439419">
              <a:tabLst>
                <a:tab pos="431800" algn="l"/>
              </a:tabLst>
              <a:defRPr sz="3000">
                <a:solidFill>
                  <a:srgbClr val="804FB8"/>
                </a:solidFill>
                <a:latin typeface="Menlo Regular"/>
                <a:ea typeface="Menlo Regular"/>
                <a:cs typeface="Menlo Regular"/>
                <a:sym typeface="Menlo Regular"/>
              </a:defRPr>
            </a:pPr>
            <a:r>
              <a:rPr>
                <a:solidFill>
                  <a:srgbClr val="000000">
                    <a:alpha val="85000"/>
                  </a:srgbClr>
                </a:solidFill>
              </a:rPr>
              <a:t>    mp.</a:t>
            </a:r>
            <a:r>
              <a:t>insert</a:t>
            </a:r>
            <a:r>
              <a:rPr>
                <a:solidFill>
                  <a:srgbClr val="000000">
                    <a:alpha val="85000"/>
                  </a:srgbClr>
                </a:solidFill>
              </a:rPr>
              <a:t>(</a:t>
            </a:r>
            <a:r>
              <a:t>make_pair</a:t>
            </a:r>
            <a:r>
              <a:rPr>
                <a:solidFill>
                  <a:srgbClr val="000000">
                    <a:alpha val="85000"/>
                  </a:srgbClr>
                </a:solidFill>
              </a:rPr>
              <a:t>(</a:t>
            </a:r>
            <a:r>
              <a:rPr>
                <a:solidFill>
                  <a:srgbClr val="272AD8"/>
                </a:solidFill>
              </a:rPr>
              <a:t>2801</a:t>
            </a:r>
            <a:r>
              <a:rPr>
                <a:solidFill>
                  <a:srgbClr val="000000">
                    <a:alpha val="85000"/>
                  </a:srgbClr>
                </a:solidFill>
              </a:rPr>
              <a:t>,</a:t>
            </a:r>
            <a:r>
              <a:rPr>
                <a:solidFill>
                  <a:srgbClr val="D12F1B"/>
                </a:solidFill>
              </a:rPr>
              <a:t>"SCOTT"</a:t>
            </a:r>
            <a:r>
              <a:rPr>
                <a:solidFill>
                  <a:srgbClr val="000000">
                    <a:alpha val="85000"/>
                  </a:srgbClr>
                </a:solidFill>
              </a:rPr>
              <a:t>));</a:t>
            </a:r>
          </a:p>
          <a:p>
            <a:pPr algn="l" defTabSz="439419">
              <a:tabLst>
                <a:tab pos="431800" algn="l"/>
              </a:tabLst>
              <a:defRPr sz="3000">
                <a:solidFill>
                  <a:srgbClr val="804FB8"/>
                </a:solidFill>
                <a:latin typeface="Menlo Regular"/>
                <a:ea typeface="Menlo Regular"/>
                <a:cs typeface="Menlo Regular"/>
                <a:sym typeface="Menlo Regular"/>
              </a:defRPr>
            </a:pPr>
            <a:r>
              <a:rPr>
                <a:solidFill>
                  <a:srgbClr val="000000">
                    <a:alpha val="85000"/>
                  </a:srgbClr>
                </a:solidFill>
              </a:rPr>
              <a:t>    mp.</a:t>
            </a:r>
            <a:r>
              <a:t>insert</a:t>
            </a:r>
            <a:r>
              <a:rPr>
                <a:solidFill>
                  <a:srgbClr val="000000">
                    <a:alpha val="85000"/>
                  </a:srgbClr>
                </a:solidFill>
              </a:rPr>
              <a:t>(</a:t>
            </a:r>
            <a:r>
              <a:t>make_pair</a:t>
            </a:r>
            <a:r>
              <a:rPr>
                <a:solidFill>
                  <a:srgbClr val="000000">
                    <a:alpha val="85000"/>
                  </a:srgbClr>
                </a:solidFill>
              </a:rPr>
              <a:t>(</a:t>
            </a:r>
            <a:r>
              <a:rPr>
                <a:solidFill>
                  <a:srgbClr val="272AD8"/>
                </a:solidFill>
              </a:rPr>
              <a:t>2807</a:t>
            </a:r>
            <a:r>
              <a:rPr>
                <a:solidFill>
                  <a:srgbClr val="000000">
                    <a:alpha val="85000"/>
                  </a:srgbClr>
                </a:solidFill>
              </a:rPr>
              <a:t>,</a:t>
            </a:r>
            <a:r>
              <a:rPr>
                <a:solidFill>
                  <a:srgbClr val="D12F1B"/>
                </a:solidFill>
              </a:rPr>
              <a:t>"MILLER"</a:t>
            </a:r>
            <a:r>
              <a:rPr>
                <a:solidFill>
                  <a:srgbClr val="000000">
                    <a:alpha val="85000"/>
                  </a:srgbClr>
                </a:solidFill>
              </a:rPr>
              <a:t>));</a:t>
            </a:r>
          </a:p>
          <a:p>
            <a:pPr algn="l" defTabSz="439419">
              <a:tabLst>
                <a:tab pos="431800" algn="l"/>
              </a:tabLst>
              <a:defRPr sz="3000">
                <a:solidFill>
                  <a:srgbClr val="804FB8"/>
                </a:solidFill>
                <a:latin typeface="Menlo Regular"/>
                <a:ea typeface="Menlo Regular"/>
                <a:cs typeface="Menlo Regular"/>
                <a:sym typeface="Menlo Regular"/>
              </a:defRPr>
            </a:pPr>
            <a:r>
              <a:rPr>
                <a:solidFill>
                  <a:srgbClr val="000000">
                    <a:alpha val="85000"/>
                  </a:srgbClr>
                </a:solidFill>
              </a:rPr>
              <a:t>    mp.</a:t>
            </a:r>
            <a:r>
              <a:t>insert</a:t>
            </a:r>
            <a:r>
              <a:rPr>
                <a:solidFill>
                  <a:srgbClr val="000000">
                    <a:alpha val="85000"/>
                  </a:srgbClr>
                </a:solidFill>
              </a:rPr>
              <a:t>(</a:t>
            </a:r>
            <a:r>
              <a:t>make_pair</a:t>
            </a:r>
            <a:r>
              <a:rPr>
                <a:solidFill>
                  <a:srgbClr val="000000">
                    <a:alpha val="85000"/>
                  </a:srgbClr>
                </a:solidFill>
              </a:rPr>
              <a:t>(</a:t>
            </a:r>
            <a:r>
              <a:rPr>
                <a:solidFill>
                  <a:srgbClr val="272AD8"/>
                </a:solidFill>
              </a:rPr>
              <a:t>2804</a:t>
            </a:r>
            <a:r>
              <a:rPr>
                <a:solidFill>
                  <a:srgbClr val="000000">
                    <a:alpha val="85000"/>
                  </a:srgbClr>
                </a:solidFill>
              </a:rPr>
              <a:t>,</a:t>
            </a:r>
            <a:r>
              <a:rPr>
                <a:solidFill>
                  <a:srgbClr val="D12F1B"/>
                </a:solidFill>
              </a:rPr>
              <a:t>"JOY"</a:t>
            </a:r>
            <a:r>
              <a:rPr>
                <a:solidFill>
                  <a:srgbClr val="000000">
                    <a:alpha val="85000"/>
                  </a:srgbClr>
                </a:solidFill>
              </a:rPr>
              <a:t>));</a:t>
            </a:r>
          </a:p>
          <a:p>
            <a:pPr algn="l" defTabSz="439419">
              <a:tabLst>
                <a:tab pos="431800" algn="l"/>
              </a:tabLst>
              <a:defRPr sz="3000">
                <a:solidFill>
                  <a:srgbClr val="804FB8"/>
                </a:solidFill>
                <a:latin typeface="Menlo Regular"/>
                <a:ea typeface="Menlo Regular"/>
                <a:cs typeface="Menlo Regular"/>
                <a:sym typeface="Menlo Regular"/>
              </a:defRPr>
            </a:pPr>
            <a:r>
              <a:rPr>
                <a:solidFill>
                  <a:srgbClr val="000000">
                    <a:alpha val="85000"/>
                  </a:srgbClr>
                </a:solidFill>
              </a:rPr>
              <a:t>    mp.</a:t>
            </a:r>
            <a:r>
              <a:t>insert</a:t>
            </a:r>
            <a:r>
              <a:rPr>
                <a:solidFill>
                  <a:srgbClr val="000000">
                    <a:alpha val="85000"/>
                  </a:srgbClr>
                </a:solidFill>
              </a:rPr>
              <a:t>(</a:t>
            </a:r>
            <a:r>
              <a:t>make_pair</a:t>
            </a:r>
            <a:r>
              <a:rPr>
                <a:solidFill>
                  <a:srgbClr val="000000">
                    <a:alpha val="85000"/>
                  </a:srgbClr>
                </a:solidFill>
              </a:rPr>
              <a:t>(</a:t>
            </a:r>
            <a:r>
              <a:rPr>
                <a:solidFill>
                  <a:srgbClr val="272AD8"/>
                </a:solidFill>
              </a:rPr>
              <a:t>2806</a:t>
            </a:r>
            <a:r>
              <a:rPr>
                <a:solidFill>
                  <a:srgbClr val="000000">
                    <a:alpha val="85000"/>
                  </a:srgbClr>
                </a:solidFill>
              </a:rPr>
              <a:t>,</a:t>
            </a:r>
            <a:r>
              <a:rPr>
                <a:solidFill>
                  <a:srgbClr val="D12F1B"/>
                </a:solidFill>
              </a:rPr>
              <a:t>"JOHN"</a:t>
            </a:r>
            <a:r>
              <a:rPr>
                <a:solidFill>
                  <a:srgbClr val="000000">
                    <a:alpha val="85000"/>
                  </a:srgbClr>
                </a:solidFill>
              </a:rPr>
              <a:t>));</a:t>
            </a:r>
          </a:p>
          <a:p>
            <a:pPr algn="l" defTabSz="439419">
              <a:tabLst>
                <a:tab pos="431800" algn="l"/>
              </a:tabLst>
              <a:defRPr sz="3000">
                <a:solidFill>
                  <a:srgbClr val="804FB8"/>
                </a:solidFill>
                <a:latin typeface="Menlo Regular"/>
                <a:ea typeface="Menlo Regular"/>
                <a:cs typeface="Menlo Regular"/>
                <a:sym typeface="Menlo Regular"/>
              </a:defRPr>
            </a:pPr>
            <a:r>
              <a:rPr>
                <a:solidFill>
                  <a:srgbClr val="000000">
                    <a:alpha val="85000"/>
                  </a:srgbClr>
                </a:solidFill>
              </a:rPr>
              <a:t>    mp.</a:t>
            </a:r>
            <a:r>
              <a:t>insert</a:t>
            </a:r>
            <a:r>
              <a:rPr>
                <a:solidFill>
                  <a:srgbClr val="000000">
                    <a:alpha val="85000"/>
                  </a:srgbClr>
                </a:solidFill>
              </a:rPr>
              <a:t>(</a:t>
            </a:r>
            <a:r>
              <a:t>make_pair</a:t>
            </a:r>
            <a:r>
              <a:rPr>
                <a:solidFill>
                  <a:srgbClr val="000000">
                    <a:alpha val="85000"/>
                  </a:srgbClr>
                </a:solidFill>
              </a:rPr>
              <a:t>(</a:t>
            </a:r>
            <a:r>
              <a:rPr>
                <a:solidFill>
                  <a:srgbClr val="272AD8"/>
                </a:solidFill>
              </a:rPr>
              <a:t>2801</a:t>
            </a:r>
            <a:r>
              <a:rPr>
                <a:solidFill>
                  <a:srgbClr val="000000">
                    <a:alpha val="85000"/>
                  </a:srgbClr>
                </a:solidFill>
              </a:rPr>
              <a:t>,</a:t>
            </a:r>
            <a:r>
              <a:rPr>
                <a:solidFill>
                  <a:srgbClr val="D12F1B"/>
                </a:solidFill>
              </a:rPr>
              <a:t>"SAM"</a:t>
            </a:r>
            <a:r>
              <a:rPr>
                <a:solidFill>
                  <a:srgbClr val="000000">
                    <a:alpha val="85000"/>
                  </a:srgbClr>
                </a:solidFill>
              </a:rPr>
              <a:t>));</a:t>
            </a:r>
          </a:p>
          <a:p>
            <a:pPr algn="l" defTabSz="439419">
              <a:tabLst>
                <a:tab pos="431800" algn="l"/>
              </a:tabLst>
              <a:defRPr sz="3000">
                <a:solidFill>
                  <a:srgbClr val="804FB8"/>
                </a:solidFill>
                <a:latin typeface="Menlo Regular"/>
                <a:ea typeface="Menlo Regular"/>
                <a:cs typeface="Menlo Regular"/>
                <a:sym typeface="Menlo Regular"/>
              </a:defRPr>
            </a:pPr>
            <a:r>
              <a:rPr>
                <a:solidFill>
                  <a:srgbClr val="000000">
                    <a:alpha val="85000"/>
                  </a:srgbClr>
                </a:solidFill>
              </a:rPr>
              <a:t>    mp.</a:t>
            </a:r>
            <a:r>
              <a:t>insert</a:t>
            </a:r>
            <a:r>
              <a:rPr>
                <a:solidFill>
                  <a:srgbClr val="000000">
                    <a:alpha val="85000"/>
                  </a:srgbClr>
                </a:solidFill>
              </a:rPr>
              <a:t>(</a:t>
            </a:r>
            <a:r>
              <a:t>make_pair</a:t>
            </a:r>
            <a:r>
              <a:rPr>
                <a:solidFill>
                  <a:srgbClr val="000000">
                    <a:alpha val="85000"/>
                  </a:srgbClr>
                </a:solidFill>
              </a:rPr>
              <a:t>(</a:t>
            </a:r>
            <a:r>
              <a:rPr>
                <a:solidFill>
                  <a:srgbClr val="272AD8"/>
                </a:solidFill>
              </a:rPr>
              <a:t>2803</a:t>
            </a:r>
            <a:r>
              <a:rPr>
                <a:solidFill>
                  <a:srgbClr val="000000">
                    <a:alpha val="85000"/>
                  </a:srgbClr>
                </a:solidFill>
              </a:rPr>
              <a:t>,</a:t>
            </a:r>
            <a:r>
              <a:rPr>
                <a:solidFill>
                  <a:srgbClr val="D12F1B"/>
                </a:solidFill>
              </a:rPr>
              <a:t>"BOB"</a:t>
            </a:r>
            <a:r>
              <a:rPr>
                <a:solidFill>
                  <a:srgbClr val="000000">
                    <a:alpha val="85000"/>
                  </a:srgbClr>
                </a:solidFill>
              </a:rPr>
              <a:t>));</a:t>
            </a:r>
          </a:p>
          <a:p>
            <a:pPr algn="l" defTabSz="439419">
              <a:tabLst>
                <a:tab pos="431800" algn="l"/>
              </a:tabLst>
              <a:defRPr sz="3000">
                <a:solidFill>
                  <a:srgbClr val="707F8C"/>
                </a:solidFill>
                <a:latin typeface="Menlo Regular"/>
                <a:ea typeface="Menlo Regular"/>
                <a:cs typeface="Menlo Regular"/>
                <a:sym typeface="Menlo Regular"/>
              </a:defRPr>
            </a:pPr>
            <a:r>
              <a:rPr>
                <a:solidFill>
                  <a:srgbClr val="000000">
                    <a:alpha val="85000"/>
                  </a:srgbClr>
                </a:solidFill>
              </a:rPr>
              <a:t>    </a:t>
            </a:r>
            <a:r>
              <a:t>// iterate over all elements and print, element member second is the value</a:t>
            </a:r>
            <a:endParaRPr>
              <a:solidFill>
                <a:srgbClr val="000000">
                  <a:alpha val="85000"/>
                </a:srgbClr>
              </a:solidFill>
            </a:endParaRPr>
          </a:p>
          <a:p>
            <a:pPr algn="l" defTabSz="439419">
              <a:tabLst>
                <a:tab pos="431800" algn="l"/>
              </a:tabLst>
              <a:defRPr sz="3000">
                <a:solidFill>
                  <a:srgbClr val="4B21B0"/>
                </a:solidFill>
                <a:latin typeface="Menlo Regular"/>
                <a:ea typeface="Menlo Regular"/>
                <a:cs typeface="Menlo Regular"/>
                <a:sym typeface="Menlo Regular"/>
              </a:defRPr>
            </a:pPr>
            <a:r>
              <a:rPr>
                <a:solidFill>
                  <a:srgbClr val="000000">
                    <a:alpha val="85000"/>
                  </a:srgbClr>
                </a:solidFill>
              </a:rPr>
              <a:t>    </a:t>
            </a:r>
            <a:r>
              <a:t>map</a:t>
            </a:r>
            <a:r>
              <a:rPr>
                <a:solidFill>
                  <a:srgbClr val="000000">
                    <a:alpha val="85000"/>
                  </a:srgbClr>
                </a:solidFill>
              </a:rPr>
              <a:t>&lt;</a:t>
            </a:r>
            <a:r>
              <a:rPr b="1">
                <a:solidFill>
                  <a:srgbClr val="AD3DA4"/>
                </a:solidFill>
              </a:rPr>
              <a:t>int</a:t>
            </a:r>
            <a:r>
              <a:rPr>
                <a:solidFill>
                  <a:srgbClr val="000000">
                    <a:alpha val="85000"/>
                  </a:srgbClr>
                </a:solidFill>
              </a:rPr>
              <a:t>, </a:t>
            </a:r>
            <a:r>
              <a:t>string</a:t>
            </a:r>
            <a:r>
              <a:rPr>
                <a:solidFill>
                  <a:srgbClr val="000000">
                    <a:alpha val="85000"/>
                  </a:srgbClr>
                </a:solidFill>
              </a:rPr>
              <a:t>&gt;::</a:t>
            </a:r>
            <a:r>
              <a:t>iterator</a:t>
            </a:r>
            <a:r>
              <a:rPr>
                <a:solidFill>
                  <a:srgbClr val="000000">
                    <a:alpha val="85000"/>
                  </a:srgbClr>
                </a:solidFill>
              </a:rPr>
              <a:t> pos;</a:t>
            </a:r>
          </a:p>
          <a:p>
            <a:pPr algn="l" defTabSz="439419">
              <a:tabLst>
                <a:tab pos="431800" algn="l"/>
              </a:tabLst>
              <a:defRPr sz="30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&lt;&lt;</a:t>
            </a:r>
            <a:r>
              <a:t>"EMPID"</a:t>
            </a:r>
            <a:r>
              <a:rPr>
                <a:solidFill>
                  <a:srgbClr val="000000">
                    <a:alpha val="85000"/>
                  </a:srgbClr>
                </a:solidFill>
              </a:rPr>
              <a:t>&lt;&lt;</a:t>
            </a:r>
            <a:r>
              <a:t>"\t"</a:t>
            </a:r>
            <a:r>
              <a:rPr>
                <a:solidFill>
                  <a:srgbClr val="000000">
                    <a:alpha val="85000"/>
                  </a:srgbClr>
                </a:solidFill>
              </a:rPr>
              <a:t>&lt;&lt;</a:t>
            </a:r>
            <a:r>
              <a:t>"NAME"</a:t>
            </a:r>
            <a:r>
              <a:rPr>
                <a:solidFill>
                  <a:srgbClr val="000000">
                    <a:alpha val="85000"/>
                  </a:srgbClr>
                </a:solidFill>
              </a:rPr>
              <a:t>&lt;&lt;</a:t>
            </a:r>
            <a:r>
              <a:rPr>
                <a:solidFill>
                  <a:srgbClr val="804FB8"/>
                </a:solidFill>
              </a:rPr>
              <a:t>endl</a:t>
            </a:r>
            <a:r>
              <a:rPr>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for</a:t>
            </a:r>
            <a:r>
              <a:t>(pos = mp.</a:t>
            </a:r>
            <a:r>
              <a:rPr>
                <a:solidFill>
                  <a:srgbClr val="804FB8"/>
                </a:solidFill>
              </a:rPr>
              <a:t>begin</a:t>
            </a:r>
            <a:r>
              <a:t>(); pos != mp.</a:t>
            </a:r>
            <a:r>
              <a:rPr>
                <a:solidFill>
                  <a:srgbClr val="804FB8"/>
                </a:solidFill>
              </a:rPr>
              <a:t>end</a:t>
            </a:r>
            <a:r>
              <a:t>(); ++pos)</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804FB8"/>
                </a:solidFill>
              </a:rPr>
              <a:t>cout</a:t>
            </a:r>
            <a:r>
              <a:t>&lt;&lt;pos-&gt;</a:t>
            </a:r>
            <a:r>
              <a:rPr>
                <a:solidFill>
                  <a:srgbClr val="804FB8"/>
                </a:solidFill>
              </a:rPr>
              <a:t>first</a:t>
            </a:r>
            <a:r>
              <a:t>&lt;&lt;</a:t>
            </a:r>
            <a:r>
              <a:rPr>
                <a:solidFill>
                  <a:srgbClr val="D12F1B"/>
                </a:solidFill>
              </a:rPr>
              <a:t>" "</a:t>
            </a:r>
            <a:r>
              <a:t>&lt;&lt;pos-&gt;</a:t>
            </a:r>
            <a:r>
              <a:rPr>
                <a:solidFill>
                  <a:srgbClr val="804FB8"/>
                </a:solidFill>
              </a:rPr>
              <a:t>second</a:t>
            </a:r>
            <a:r>
              <a:t>&lt;&lt;</a:t>
            </a:r>
            <a:r>
              <a:rPr>
                <a:solidFill>
                  <a:srgbClr val="804FB8"/>
                </a:solidFill>
              </a:rPr>
              <a:t>endl</a:t>
            </a:r>
            <a:r>
              <a:t>;</a:t>
            </a:r>
          </a:p>
          <a:p>
            <a:pPr algn="l" defTabSz="439419">
              <a:tabLst>
                <a:tab pos="431800" algn="l"/>
              </a:tabLst>
              <a:defRPr sz="3000">
                <a:solidFill>
                  <a:srgbClr val="707F8C"/>
                </a:solidFill>
                <a:latin typeface="Menlo Regular"/>
                <a:ea typeface="Menlo Regular"/>
                <a:cs typeface="Menlo Regular"/>
                <a:sym typeface="Menlo Regular"/>
              </a:defRPr>
            </a:pPr>
            <a:r>
              <a:rPr>
                <a:solidFill>
                  <a:srgbClr val="000000">
                    <a:alpha val="85000"/>
                  </a:srgbClr>
                </a:solidFill>
              </a:rPr>
              <a:t>    pos=mp.</a:t>
            </a:r>
            <a:r>
              <a:rPr>
                <a:solidFill>
                  <a:srgbClr val="804FB8"/>
                </a:solidFill>
              </a:rPr>
              <a:t>find</a:t>
            </a:r>
            <a:r>
              <a:rPr>
                <a:solidFill>
                  <a:srgbClr val="000000">
                    <a:alpha val="85000"/>
                  </a:srgbClr>
                </a:solidFill>
              </a:rPr>
              <a:t>(</a:t>
            </a:r>
            <a:r>
              <a:rPr>
                <a:solidFill>
                  <a:srgbClr val="272AD8"/>
                </a:solidFill>
              </a:rPr>
              <a:t>2803</a:t>
            </a:r>
            <a:r>
              <a:rPr>
                <a:solidFill>
                  <a:srgbClr val="000000">
                    <a:alpha val="85000"/>
                  </a:srgbClr>
                </a:solidFill>
              </a:rPr>
              <a:t>);       </a:t>
            </a:r>
            <a:r>
              <a:t>//finding element at key 2803</a:t>
            </a:r>
            <a:endParaRPr>
              <a:solidFill>
                <a:srgbClr val="000000">
                  <a:alpha val="85000"/>
                </a:srgbClr>
              </a:solidFill>
            </a:endParaRPr>
          </a:p>
          <a:p>
            <a:pPr algn="l" defTabSz="439419">
              <a:tabLst>
                <a:tab pos="431800" algn="l"/>
              </a:tabLst>
              <a:defRPr sz="30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&lt;&lt;</a:t>
            </a:r>
            <a:r>
              <a:t>"Value at key 2803 is"</a:t>
            </a:r>
            <a:r>
              <a:rPr>
                <a:solidFill>
                  <a:srgbClr val="000000">
                    <a:alpha val="85000"/>
                  </a:srgbClr>
                </a:solidFill>
              </a:rPr>
              <a:t>&lt;&lt;pos-&gt;</a:t>
            </a:r>
            <a:r>
              <a:rPr>
                <a:solidFill>
                  <a:srgbClr val="804FB8"/>
                </a:solidFill>
              </a:rPr>
              <a:t>second</a:t>
            </a:r>
            <a:r>
              <a:rPr>
                <a:solidFill>
                  <a:srgbClr val="000000">
                    <a:alpha val="85000"/>
                  </a:srgbClr>
                </a:solidFill>
              </a:rPr>
              <a:t>&lt;&lt;</a:t>
            </a:r>
            <a:r>
              <a:rPr>
                <a:solidFill>
                  <a:srgbClr val="804FB8"/>
                </a:solidFill>
              </a:rPr>
              <a:t>endl</a:t>
            </a:r>
            <a:r>
              <a:rPr>
                <a:solidFill>
                  <a:srgbClr val="000000">
                    <a:alpha val="85000"/>
                  </a:srgbClr>
                </a:solidFill>
              </a:rPr>
              <a:t>;</a:t>
            </a:r>
          </a:p>
          <a:p>
            <a:pPr algn="l" defTabSz="439419">
              <a:tabLst>
                <a:tab pos="431800" algn="l"/>
              </a:tabLst>
              <a:defRPr sz="3000">
                <a:solidFill>
                  <a:srgbClr val="707F8C"/>
                </a:solidFill>
                <a:latin typeface="Menlo Regular"/>
                <a:ea typeface="Menlo Regular"/>
                <a:cs typeface="Menlo Regular"/>
                <a:sym typeface="Menlo Regular"/>
              </a:defRPr>
            </a:pPr>
            <a:r>
              <a:rPr>
                <a:solidFill>
                  <a:srgbClr val="000000">
                    <a:alpha val="85000"/>
                  </a:srgbClr>
                </a:solidFill>
              </a:rPr>
              <a:t>    mp.</a:t>
            </a:r>
            <a:r>
              <a:rPr>
                <a:solidFill>
                  <a:srgbClr val="804FB8"/>
                </a:solidFill>
              </a:rPr>
              <a:t>erase</a:t>
            </a:r>
            <a:r>
              <a:rPr>
                <a:solidFill>
                  <a:srgbClr val="000000">
                    <a:alpha val="85000"/>
                  </a:srgbClr>
                </a:solidFill>
              </a:rPr>
              <a:t>(</a:t>
            </a:r>
            <a:r>
              <a:rPr>
                <a:solidFill>
                  <a:srgbClr val="272AD8"/>
                </a:solidFill>
              </a:rPr>
              <a:t>2805</a:t>
            </a:r>
            <a:r>
              <a:rPr>
                <a:solidFill>
                  <a:srgbClr val="000000">
                    <a:alpha val="85000"/>
                  </a:srgbClr>
                </a:solidFill>
              </a:rPr>
              <a:t>);              </a:t>
            </a:r>
            <a:r>
              <a:t>//deleting value at key position 2805</a:t>
            </a:r>
            <a:endParaRPr>
              <a:solidFill>
                <a:srgbClr val="000000">
                  <a:alpha val="85000"/>
                </a:srgbClr>
              </a:solidFill>
            </a:endParaRPr>
          </a:p>
          <a:p>
            <a:pPr algn="l" defTabSz="439419">
              <a:tabLst>
                <a:tab pos="431800" algn="l"/>
              </a:tabLst>
              <a:defRPr sz="30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&lt;&lt;</a:t>
            </a:r>
            <a:r>
              <a:t>"map after deletion"</a:t>
            </a:r>
            <a:r>
              <a:rPr>
                <a:solidFill>
                  <a:srgbClr val="000000">
                    <a:alpha val="85000"/>
                  </a:srgbClr>
                </a:solidFill>
              </a:rPr>
              <a:t>&lt;&lt;</a:t>
            </a:r>
            <a:r>
              <a:rPr>
                <a:solidFill>
                  <a:srgbClr val="804FB8"/>
                </a:solidFill>
              </a:rPr>
              <a:t>endl</a:t>
            </a:r>
            <a:r>
              <a:rPr>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for</a:t>
            </a:r>
            <a:r>
              <a:t>(pos = mp.</a:t>
            </a:r>
            <a:r>
              <a:rPr>
                <a:solidFill>
                  <a:srgbClr val="804FB8"/>
                </a:solidFill>
              </a:rPr>
              <a:t>begin</a:t>
            </a:r>
            <a:r>
              <a:t>(); pos != mp.</a:t>
            </a:r>
            <a:r>
              <a:rPr>
                <a:solidFill>
                  <a:srgbClr val="804FB8"/>
                </a:solidFill>
              </a:rPr>
              <a:t>end</a:t>
            </a:r>
            <a:r>
              <a:t>(); ++pos)</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804FB8"/>
                </a:solidFill>
              </a:rPr>
              <a:t>cout</a:t>
            </a:r>
            <a:r>
              <a:t>&lt;&lt;pos-&gt;</a:t>
            </a:r>
            <a:r>
              <a:rPr>
                <a:solidFill>
                  <a:srgbClr val="804FB8"/>
                </a:solidFill>
              </a:rPr>
              <a:t>first</a:t>
            </a:r>
            <a:r>
              <a:t>&lt;&lt;</a:t>
            </a:r>
            <a:r>
              <a:rPr>
                <a:solidFill>
                  <a:srgbClr val="D12F1B"/>
                </a:solidFill>
              </a:rPr>
              <a:t>" "</a:t>
            </a:r>
            <a:r>
              <a:t>&lt;&lt;pos-&gt;</a:t>
            </a:r>
            <a:r>
              <a:rPr>
                <a:solidFill>
                  <a:srgbClr val="804FB8"/>
                </a:solidFill>
              </a:rPr>
              <a:t>second</a:t>
            </a:r>
            <a:r>
              <a:t>&lt;&lt;</a:t>
            </a:r>
            <a:r>
              <a:rPr>
                <a:solidFill>
                  <a:srgbClr val="804FB8"/>
                </a:solidFill>
              </a:rPr>
              <a:t>endl</a:t>
            </a:r>
            <a:r>
              <a:t>;</a:t>
            </a:r>
          </a:p>
          <a:p>
            <a:pPr algn="l" defTabSz="439419">
              <a:tabLst>
                <a:tab pos="431800" algn="l"/>
              </a:tabLst>
              <a:defRPr sz="30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Attribution"/>
          <p:cNvSpPr txBox="1">
            <a:spLocks noGrp="1"/>
          </p:cNvSpPr>
          <p:nvPr>
            <p:ph type="body" idx="21"/>
          </p:nvPr>
        </p:nvSpPr>
        <p:spPr>
          <a:prstGeom prst="rect">
            <a:avLst/>
          </a:prstGeom>
        </p:spPr>
        <p:txBody>
          <a:bodyPr/>
          <a:lstStyle/>
          <a:p>
            <a:endParaRPr/>
          </a:p>
        </p:txBody>
      </p:sp>
      <p:sp>
        <p:nvSpPr>
          <p:cNvPr id="602" name="Algorithms"/>
          <p:cNvSpPr txBox="1">
            <a:spLocks noGrp="1"/>
          </p:cNvSpPr>
          <p:nvPr>
            <p:ph type="body" sz="half" idx="1"/>
          </p:nvPr>
        </p:nvSpPr>
        <p:spPr>
          <a:prstGeom prst="rect">
            <a:avLst/>
          </a:prstGeom>
        </p:spPr>
        <p:txBody>
          <a:bodyPr/>
          <a:lstStyle/>
          <a:p>
            <a:r>
              <a:t>Algorithms</a:t>
            </a:r>
          </a:p>
        </p:txBody>
      </p:sp>
      <p:sp>
        <p:nvSpPr>
          <p:cNvPr id="603"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104</a:t>
            </a:fld>
            <a:endParaRP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Algorithms"/>
          <p:cNvSpPr txBox="1">
            <a:spLocks noGrp="1"/>
          </p:cNvSpPr>
          <p:nvPr>
            <p:ph type="title"/>
          </p:nvPr>
        </p:nvSpPr>
        <p:spPr>
          <a:prstGeom prst="rect">
            <a:avLst/>
          </a:prstGeom>
        </p:spPr>
        <p:txBody>
          <a:bodyPr/>
          <a:lstStyle/>
          <a:p>
            <a:r>
              <a:t>Algorithms</a:t>
            </a:r>
          </a:p>
        </p:txBody>
      </p:sp>
      <p:sp>
        <p:nvSpPr>
          <p:cNvPr id="606" name="Slide Subtitle"/>
          <p:cNvSpPr txBox="1">
            <a:spLocks noGrp="1"/>
          </p:cNvSpPr>
          <p:nvPr>
            <p:ph type="body" idx="21"/>
          </p:nvPr>
        </p:nvSpPr>
        <p:spPr>
          <a:prstGeom prst="rect">
            <a:avLst/>
          </a:prstGeom>
        </p:spPr>
        <p:txBody>
          <a:bodyPr/>
          <a:lstStyle/>
          <a:p>
            <a:endParaRPr/>
          </a:p>
        </p:txBody>
      </p:sp>
      <p:sp>
        <p:nvSpPr>
          <p:cNvPr id="607" name="algorithms act on containers. Although each container provides support for its own basic operations, the standard algorithms provide more extended or complex actions.…"/>
          <p:cNvSpPr txBox="1">
            <a:spLocks noGrp="1"/>
          </p:cNvSpPr>
          <p:nvPr>
            <p:ph type="body" idx="1"/>
          </p:nvPr>
        </p:nvSpPr>
        <p:spPr>
          <a:prstGeom prst="rect">
            <a:avLst/>
          </a:prstGeom>
        </p:spPr>
        <p:txBody>
          <a:bodyPr/>
          <a:lstStyle/>
          <a:p>
            <a:r>
              <a:t>algorithms act on containers. Although each container provides support for its own basic operations, the standard algorithms provide more extended or complex actions. </a:t>
            </a:r>
          </a:p>
          <a:p>
            <a:r>
              <a:t>They also allow you to work with two different types of containers at the same time. To have access to the STL algorithms, we must include &lt;algorithm&gt; in our program.</a:t>
            </a:r>
          </a:p>
          <a:p>
            <a:r>
              <a:t>The STL defines a large number of algorithms.</a:t>
            </a:r>
          </a:p>
          <a:p>
            <a:r>
              <a:t>All of the algorithms are template functions. This means that they can be applied to any type of container.</a:t>
            </a:r>
          </a:p>
        </p:txBody>
      </p:sp>
      <p:sp>
        <p:nvSpPr>
          <p:cNvPr id="608"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105</a:t>
            </a:fld>
            <a:endParaRP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106</a:t>
            </a:fld>
            <a:endParaRPr/>
          </a:p>
        </p:txBody>
      </p:sp>
      <p:sp>
        <p:nvSpPr>
          <p:cNvPr id="611" name="#include &lt;iostream&gt;…"/>
          <p:cNvSpPr txBox="1"/>
          <p:nvPr/>
        </p:nvSpPr>
        <p:spPr>
          <a:xfrm>
            <a:off x="384586" y="463615"/>
            <a:ext cx="12653814" cy="1236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4000">
                <a:solidFill>
                  <a:srgbClr val="D12F1B"/>
                </a:solidFill>
                <a:latin typeface="Menlo Regular"/>
                <a:ea typeface="Menlo Regular"/>
                <a:cs typeface="Menlo Regular"/>
                <a:sym typeface="Menlo Regular"/>
              </a:defRPr>
            </a:pPr>
            <a:r>
              <a:rPr>
                <a:solidFill>
                  <a:srgbClr val="78492A"/>
                </a:solidFill>
              </a:rPr>
              <a:t>#include </a:t>
            </a:r>
            <a:r>
              <a:t>&lt;iostream&gt;</a:t>
            </a:r>
            <a:endParaRPr>
              <a:solidFill>
                <a:srgbClr val="000000">
                  <a:alpha val="85000"/>
                </a:srgbClr>
              </a:solidFill>
            </a:endParaRPr>
          </a:p>
          <a:p>
            <a:pPr algn="l" defTabSz="439419">
              <a:tabLst>
                <a:tab pos="431800" algn="l"/>
              </a:tabLst>
              <a:defRPr sz="4000">
                <a:solidFill>
                  <a:srgbClr val="78492A"/>
                </a:solidFill>
                <a:latin typeface="Menlo Regular"/>
                <a:ea typeface="Menlo Regular"/>
                <a:cs typeface="Menlo Regular"/>
                <a:sym typeface="Menlo Regular"/>
              </a:defRPr>
            </a:pPr>
            <a:r>
              <a:t>#include </a:t>
            </a:r>
            <a:r>
              <a:rPr>
                <a:solidFill>
                  <a:srgbClr val="D12F1B"/>
                </a:solidFill>
              </a:rPr>
              <a:t>&lt;vector&gt;</a:t>
            </a:r>
            <a:endParaRPr>
              <a:solidFill>
                <a:srgbClr val="000000">
                  <a:alpha val="85000"/>
                </a:srgbClr>
              </a:solidFill>
            </a:endParaRPr>
          </a:p>
          <a:p>
            <a:pPr algn="l" defTabSz="439419">
              <a:tabLst>
                <a:tab pos="431800" algn="l"/>
              </a:tabLst>
              <a:defRPr sz="4000">
                <a:solidFill>
                  <a:srgbClr val="78492A"/>
                </a:solidFill>
                <a:latin typeface="Menlo Regular"/>
                <a:ea typeface="Menlo Regular"/>
                <a:cs typeface="Menlo Regular"/>
                <a:sym typeface="Menlo Regular"/>
              </a:defRPr>
            </a:pPr>
            <a:r>
              <a:t>#include </a:t>
            </a:r>
            <a:r>
              <a:rPr>
                <a:solidFill>
                  <a:srgbClr val="D12F1B"/>
                </a:solidFill>
              </a:rPr>
              <a:t>&lt;cstdlib&gt;</a:t>
            </a:r>
            <a:endParaRPr>
              <a:solidFill>
                <a:srgbClr val="000000">
                  <a:alpha val="85000"/>
                </a:srgbClr>
              </a:solidFill>
            </a:endParaRPr>
          </a:p>
          <a:p>
            <a:pPr algn="l" defTabSz="439419">
              <a:tabLst>
                <a:tab pos="431800" algn="l"/>
              </a:tabLst>
              <a:defRPr sz="4000">
                <a:solidFill>
                  <a:srgbClr val="D12F1B"/>
                </a:solidFill>
                <a:latin typeface="Menlo Regular"/>
                <a:ea typeface="Menlo Regular"/>
                <a:cs typeface="Menlo Regular"/>
                <a:sym typeface="Menlo Regular"/>
              </a:defRPr>
            </a:pPr>
            <a:r>
              <a:rPr>
                <a:solidFill>
                  <a:srgbClr val="78492A"/>
                </a:solidFill>
              </a:rPr>
              <a:t>#include </a:t>
            </a:r>
            <a:r>
              <a:t>&lt;algorithm&gt;</a:t>
            </a:r>
            <a:endParaRPr>
              <a:solidFill>
                <a:srgbClr val="000000">
                  <a:alpha val="85000"/>
                </a:srgbClr>
              </a:solidFill>
            </a:endParaRPr>
          </a:p>
          <a:p>
            <a:pPr algn="l" defTabSz="439419">
              <a:tabLst>
                <a:tab pos="431800" algn="l"/>
              </a:tabLst>
              <a:defRPr sz="40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40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4000">
                <a:solidFill>
                  <a:srgbClr val="4B21B0"/>
                </a:solidFill>
                <a:latin typeface="Menlo Regular"/>
                <a:ea typeface="Menlo Regular"/>
                <a:cs typeface="Menlo Regular"/>
                <a:sym typeface="Menlo Regular"/>
              </a:defRPr>
            </a:pPr>
            <a:r>
              <a:rPr>
                <a:solidFill>
                  <a:srgbClr val="000000">
                    <a:alpha val="85000"/>
                  </a:srgbClr>
                </a:solidFill>
              </a:rPr>
              <a:t>    </a:t>
            </a:r>
            <a:r>
              <a:t>vector</a:t>
            </a:r>
            <a:r>
              <a:rPr>
                <a:solidFill>
                  <a:srgbClr val="000000">
                    <a:alpha val="85000"/>
                  </a:srgbClr>
                </a:solidFill>
              </a:rPr>
              <a:t>&lt;</a:t>
            </a:r>
            <a:r>
              <a:rPr b="1">
                <a:solidFill>
                  <a:srgbClr val="AD3DA4"/>
                </a:solidFill>
              </a:rPr>
              <a:t>bool</a:t>
            </a:r>
            <a:r>
              <a:rPr>
                <a:solidFill>
                  <a:srgbClr val="000000">
                    <a:alpha val="85000"/>
                  </a:srgbClr>
                </a:solidFill>
              </a:rPr>
              <a:t>&gt; v;</a:t>
            </a:r>
          </a:p>
          <a:p>
            <a:pPr algn="l" defTabSz="439419">
              <a:tabLst>
                <a:tab pos="431800" algn="l"/>
              </a:tabLst>
              <a:defRPr sz="4000" b="1">
                <a:solidFill>
                  <a:srgbClr val="AD3DA4"/>
                </a:solidFill>
                <a:latin typeface="Menlo Regular"/>
                <a:ea typeface="Menlo Regular"/>
                <a:cs typeface="Menlo Regular"/>
                <a:sym typeface="Menlo Regular"/>
              </a:defRPr>
            </a:pPr>
            <a:r>
              <a:rPr b="0">
                <a:solidFill>
                  <a:srgbClr val="000000">
                    <a:alpha val="85000"/>
                  </a:srgbClr>
                </a:solidFill>
              </a:rPr>
              <a:t>    </a:t>
            </a:r>
            <a:r>
              <a:t>unsigned</a:t>
            </a:r>
            <a:r>
              <a:rPr b="0">
                <a:solidFill>
                  <a:srgbClr val="000000">
                    <a:alpha val="85000"/>
                  </a:srgbClr>
                </a:solidFill>
              </a:rPr>
              <a:t> </a:t>
            </a:r>
            <a:r>
              <a:t>int</a:t>
            </a:r>
            <a:r>
              <a:rPr b="0">
                <a:solidFill>
                  <a:srgbClr val="000000">
                    <a:alpha val="85000"/>
                  </a:srgbClr>
                </a:solidFill>
              </a:rPr>
              <a:t> i;</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i &lt; </a:t>
            </a:r>
            <a:r>
              <a:rPr>
                <a:solidFill>
                  <a:srgbClr val="272AD8"/>
                </a:solidFill>
              </a:rPr>
              <a:t>10</a:t>
            </a:r>
            <a:r>
              <a:t>; i++) {</a:t>
            </a:r>
          </a:p>
          <a:p>
            <a:pPr algn="l" defTabSz="439419">
              <a:tabLst>
                <a:tab pos="431800" algn="l"/>
              </a:tabLst>
              <a:defRPr sz="4000">
                <a:solidFill>
                  <a:srgbClr val="804FB8"/>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if</a:t>
            </a:r>
            <a:r>
              <a:rPr>
                <a:solidFill>
                  <a:srgbClr val="000000">
                    <a:alpha val="85000"/>
                  </a:srgbClr>
                </a:solidFill>
              </a:rPr>
              <a:t>(</a:t>
            </a:r>
            <a:r>
              <a:t>rand</a:t>
            </a:r>
            <a:r>
              <a:rPr>
                <a:solidFill>
                  <a:srgbClr val="000000">
                    <a:alpha val="85000"/>
                  </a:srgbClr>
                </a:solidFill>
              </a:rPr>
              <a:t>() % </a:t>
            </a:r>
            <a:r>
              <a:rPr>
                <a:solidFill>
                  <a:srgbClr val="272AD8"/>
                </a:solidFill>
              </a:rPr>
              <a:t>2</a:t>
            </a:r>
            <a:r>
              <a:rPr>
                <a:solidFill>
                  <a:srgbClr val="000000">
                    <a:alpha val="85000"/>
                  </a:srgbClr>
                </a:solidFill>
              </a:rPr>
              <a:t>) v.</a:t>
            </a:r>
            <a:r>
              <a:t>push_back</a:t>
            </a:r>
            <a:r>
              <a:rPr>
                <a:solidFill>
                  <a:srgbClr val="000000">
                    <a:alpha val="85000"/>
                  </a:srgbClr>
                </a:solidFill>
              </a:rPr>
              <a:t>(</a:t>
            </a:r>
            <a:r>
              <a:rPr b="1">
                <a:solidFill>
                  <a:srgbClr val="AD3DA4"/>
                </a:solidFill>
              </a:rPr>
              <a:t>true</a:t>
            </a:r>
            <a:r>
              <a:rPr>
                <a:solidFill>
                  <a:srgbClr val="000000">
                    <a:alpha val="85000"/>
                  </a:srgbClr>
                </a:solidFill>
              </a:rPr>
              <a:t>);</a:t>
            </a:r>
          </a:p>
          <a:p>
            <a:pPr algn="l" defTabSz="439419">
              <a:tabLst>
                <a:tab pos="431800" algn="l"/>
              </a:tabLst>
              <a:defRPr sz="4000">
                <a:solidFill>
                  <a:srgbClr val="804FB8"/>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else</a:t>
            </a:r>
            <a:r>
              <a:rPr>
                <a:solidFill>
                  <a:srgbClr val="000000">
                    <a:alpha val="85000"/>
                  </a:srgbClr>
                </a:solidFill>
              </a:rPr>
              <a:t> v.</a:t>
            </a:r>
            <a:r>
              <a:t>push_back</a:t>
            </a:r>
            <a:r>
              <a:rPr>
                <a:solidFill>
                  <a:srgbClr val="000000">
                    <a:alpha val="85000"/>
                  </a:srgbClr>
                </a:solidFill>
              </a:rPr>
              <a:t>(</a:t>
            </a:r>
            <a:r>
              <a:rPr b="1">
                <a:solidFill>
                  <a:srgbClr val="AD3DA4"/>
                </a:solidFill>
              </a:rPr>
              <a:t>false</a:t>
            </a:r>
            <a:r>
              <a:rPr>
                <a:solidFill>
                  <a:srgbClr val="000000">
                    <a:alpha val="85000"/>
                  </a:srgbClr>
                </a:solidFill>
              </a:rP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40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"Sequence:\n"</a:t>
            </a:r>
            <a:r>
              <a:rPr>
                <a:solidFill>
                  <a:srgbClr val="000000">
                    <a:alpha val="85000"/>
                  </a:srgbClr>
                </a:solidFill>
              </a:rP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i&lt;v.</a:t>
            </a:r>
            <a:r>
              <a:rPr>
                <a:solidFill>
                  <a:srgbClr val="804FB8"/>
                </a:solidFill>
              </a:rPr>
              <a:t>size</a:t>
            </a:r>
            <a:r>
              <a:t>(); i++)</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a:t>
            </a:r>
            <a:r>
              <a:rPr>
                <a:solidFill>
                  <a:srgbClr val="804FB8"/>
                </a:solidFill>
              </a:rPr>
              <a:t>cout</a:t>
            </a:r>
            <a:r>
              <a:t> &lt;&lt; </a:t>
            </a:r>
            <a:r>
              <a:rPr>
                <a:solidFill>
                  <a:srgbClr val="804FB8"/>
                </a:solidFill>
              </a:rPr>
              <a:t>boolalpha</a:t>
            </a:r>
            <a:r>
              <a:t> &lt;&lt; v[i] &lt;&lt; </a:t>
            </a:r>
            <a:r>
              <a:rPr>
                <a:solidFill>
                  <a:srgbClr val="D12F1B"/>
                </a:solidFill>
              </a:rPr>
              <a:t>" "</a:t>
            </a:r>
            <a: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a:t>
            </a:r>
            <a:r>
              <a:rPr>
                <a:solidFill>
                  <a:srgbClr val="804FB8"/>
                </a:solidFill>
              </a:rPr>
              <a:t>cout</a:t>
            </a:r>
            <a:r>
              <a:t> &lt;&lt; </a:t>
            </a:r>
            <a:r>
              <a:rPr>
                <a:solidFill>
                  <a:srgbClr val="804FB8"/>
                </a:solidFill>
              </a:rPr>
              <a:t>endl</a:t>
            </a:r>
            <a: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i = </a:t>
            </a:r>
            <a:r>
              <a:rPr>
                <a:solidFill>
                  <a:srgbClr val="804FB8"/>
                </a:solidFill>
              </a:rPr>
              <a:t>count</a:t>
            </a:r>
            <a:r>
              <a:t>(v.</a:t>
            </a:r>
            <a:r>
              <a:rPr>
                <a:solidFill>
                  <a:srgbClr val="804FB8"/>
                </a:solidFill>
              </a:rPr>
              <a:t>begin</a:t>
            </a:r>
            <a:r>
              <a:t>(), v.</a:t>
            </a:r>
            <a:r>
              <a:rPr>
                <a:solidFill>
                  <a:srgbClr val="804FB8"/>
                </a:solidFill>
              </a:rPr>
              <a:t>end</a:t>
            </a:r>
            <a:r>
              <a:t>(), </a:t>
            </a:r>
            <a:r>
              <a:rPr b="1">
                <a:solidFill>
                  <a:srgbClr val="AD3DA4"/>
                </a:solidFill>
              </a:rPr>
              <a:t>true</a:t>
            </a:r>
            <a:r>
              <a:t>);</a:t>
            </a:r>
          </a:p>
          <a:p>
            <a:pPr algn="l" defTabSz="439419">
              <a:tabLst>
                <a:tab pos="431800" algn="l"/>
              </a:tabLst>
              <a:defRPr sz="40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i &lt;&lt; </a:t>
            </a:r>
            <a:r>
              <a:t>" elements are true.\n"</a:t>
            </a:r>
            <a:r>
              <a:rPr>
                <a:solidFill>
                  <a:srgbClr val="000000">
                    <a:alpha val="85000"/>
                  </a:srgbClr>
                </a:solidFill>
              </a:rPr>
              <a:t>;</a:t>
            </a:r>
          </a:p>
          <a:p>
            <a:pPr algn="l" defTabSz="439419">
              <a:tabLst>
                <a:tab pos="431800" algn="l"/>
              </a:tabLst>
              <a:defRPr sz="40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a:t>
            </a:r>
          </a:p>
        </p:txBody>
      </p:sp>
      <p:sp>
        <p:nvSpPr>
          <p:cNvPr id="612" name="Output:…"/>
          <p:cNvSpPr txBox="1"/>
          <p:nvPr/>
        </p:nvSpPr>
        <p:spPr>
          <a:xfrm>
            <a:off x="12704679" y="1010815"/>
            <a:ext cx="10857201" cy="223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3500">
                <a:solidFill>
                  <a:srgbClr val="2F2A2B"/>
                </a:solidFill>
                <a:latin typeface="Helvetica"/>
                <a:ea typeface="Helvetica"/>
                <a:cs typeface="Helvetica"/>
                <a:sym typeface="Helvetica"/>
              </a:defRPr>
            </a:pPr>
            <a:r>
              <a:t>Output: </a:t>
            </a:r>
          </a:p>
          <a:p>
            <a:pPr algn="l" defTabSz="457200">
              <a:defRPr sz="3500">
                <a:solidFill>
                  <a:srgbClr val="2F2A2B"/>
                </a:solidFill>
                <a:latin typeface="Helvetica"/>
                <a:ea typeface="Helvetica"/>
                <a:cs typeface="Helvetica"/>
                <a:sym typeface="Helvetica"/>
              </a:defRPr>
            </a:pPr>
            <a:r>
              <a:t>Sequence:</a:t>
            </a:r>
          </a:p>
          <a:p>
            <a:pPr algn="l" defTabSz="457200">
              <a:defRPr sz="3500">
                <a:solidFill>
                  <a:srgbClr val="2F2A2B"/>
                </a:solidFill>
                <a:latin typeface="Helvetica"/>
                <a:ea typeface="Helvetica"/>
                <a:cs typeface="Helvetica"/>
                <a:sym typeface="Helvetica"/>
              </a:defRPr>
            </a:pPr>
            <a:r>
              <a:t>true true true false false false false false true true </a:t>
            </a:r>
          </a:p>
          <a:p>
            <a:pPr algn="l" defTabSz="457200">
              <a:defRPr sz="3500">
                <a:solidFill>
                  <a:srgbClr val="2F2A2B"/>
                </a:solidFill>
                <a:latin typeface="Helvetica"/>
                <a:ea typeface="Helvetica"/>
                <a:cs typeface="Helvetica"/>
                <a:sym typeface="Helvetica"/>
              </a:defRPr>
            </a:pPr>
            <a:r>
              <a:t>5 elements are true.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 grpId="0" animBg="1" advAuto="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107</a:t>
            </a:fld>
            <a:endParaRPr/>
          </a:p>
        </p:txBody>
      </p:sp>
      <p:sp>
        <p:nvSpPr>
          <p:cNvPr id="615" name="#include &lt;iostream&gt;…"/>
          <p:cNvSpPr txBox="1"/>
          <p:nvPr/>
        </p:nvSpPr>
        <p:spPr>
          <a:xfrm>
            <a:off x="740351" y="711199"/>
            <a:ext cx="13494880" cy="1229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500">
                <a:solidFill>
                  <a:srgbClr val="D12F1B"/>
                </a:solidFill>
                <a:latin typeface="Menlo Regular"/>
                <a:ea typeface="Menlo Regular"/>
                <a:cs typeface="Menlo Regular"/>
                <a:sym typeface="Menlo Regular"/>
              </a:defRPr>
            </a:pPr>
            <a:r>
              <a:rPr>
                <a:solidFill>
                  <a:srgbClr val="78492A"/>
                </a:solidFill>
              </a:rPr>
              <a:t>#include </a:t>
            </a:r>
            <a:r>
              <a:t>&lt;iostream&gt;</a:t>
            </a:r>
            <a:endParaRPr>
              <a:solidFill>
                <a:srgbClr val="000000">
                  <a:alpha val="85000"/>
                </a:srgbClr>
              </a:solidFill>
            </a:endParaRPr>
          </a:p>
          <a:p>
            <a:pPr algn="l" defTabSz="439419">
              <a:tabLst>
                <a:tab pos="431800" algn="l"/>
              </a:tabLst>
              <a:defRPr sz="3500">
                <a:solidFill>
                  <a:srgbClr val="78492A"/>
                </a:solidFill>
                <a:latin typeface="Menlo Regular"/>
                <a:ea typeface="Menlo Regular"/>
                <a:cs typeface="Menlo Regular"/>
                <a:sym typeface="Menlo Regular"/>
              </a:defRPr>
            </a:pPr>
            <a:r>
              <a:t>#include </a:t>
            </a:r>
            <a:r>
              <a:rPr>
                <a:solidFill>
                  <a:srgbClr val="D12F1B"/>
                </a:solidFill>
              </a:rPr>
              <a:t>&lt;vector&gt;</a:t>
            </a:r>
            <a:endParaRPr>
              <a:solidFill>
                <a:srgbClr val="000000">
                  <a:alpha val="85000"/>
                </a:srgbClr>
              </a:solidFill>
            </a:endParaRPr>
          </a:p>
          <a:p>
            <a:pPr algn="l" defTabSz="439419">
              <a:tabLst>
                <a:tab pos="431800" algn="l"/>
              </a:tabLst>
              <a:defRPr sz="3500">
                <a:solidFill>
                  <a:srgbClr val="D12F1B"/>
                </a:solidFill>
                <a:latin typeface="Menlo Regular"/>
                <a:ea typeface="Menlo Regular"/>
                <a:cs typeface="Menlo Regular"/>
                <a:sym typeface="Menlo Regular"/>
              </a:defRPr>
            </a:pPr>
            <a:r>
              <a:rPr>
                <a:solidFill>
                  <a:srgbClr val="78492A"/>
                </a:solidFill>
              </a:rPr>
              <a:t>#include </a:t>
            </a:r>
            <a:r>
              <a:t>&lt;algorithm&gt;</a:t>
            </a:r>
            <a:endParaRPr>
              <a:solidFill>
                <a:srgbClr val="000000">
                  <a:alpha val="85000"/>
                </a:srgbClr>
              </a:solidFill>
            </a:endParaRPr>
          </a:p>
          <a:p>
            <a:pPr algn="l" defTabSz="439419">
              <a:tabLst>
                <a:tab pos="431800" algn="l"/>
              </a:tabLst>
              <a:defRPr sz="35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3500">
                <a:solidFill>
                  <a:srgbClr val="707F8C"/>
                </a:solidFill>
                <a:latin typeface="Menlo Regular"/>
                <a:ea typeface="Menlo Regular"/>
                <a:cs typeface="Menlo Regular"/>
                <a:sym typeface="Menlo Regular"/>
              </a:defRPr>
            </a:pPr>
            <a:r>
              <a:t>/* This is a unary predicate that determines</a:t>
            </a:r>
            <a:endParaRPr>
              <a:solidFill>
                <a:srgbClr val="000000">
                  <a:alpha val="85000"/>
                </a:srgbClr>
              </a:solidFill>
            </a:endParaRPr>
          </a:p>
          <a:p>
            <a:pPr algn="l" defTabSz="439419">
              <a:tabLst>
                <a:tab pos="431800" algn="l"/>
              </a:tabLst>
              <a:defRPr sz="3500">
                <a:solidFill>
                  <a:srgbClr val="707F8C"/>
                </a:solidFill>
                <a:latin typeface="Menlo Regular"/>
                <a:ea typeface="Menlo Regular"/>
                <a:cs typeface="Menlo Regular"/>
                <a:sym typeface="Menlo Regular"/>
              </a:defRPr>
            </a:pPr>
            <a:r>
              <a:t>if number is divisible by 3. */</a:t>
            </a:r>
            <a:endParaRPr>
              <a:solidFill>
                <a:srgbClr val="000000">
                  <a:alpha val="85000"/>
                </a:srgbClr>
              </a:solidFill>
            </a:endParaRPr>
          </a:p>
          <a:p>
            <a:pPr algn="l" defTabSz="439419">
              <a:tabLst>
                <a:tab pos="431800" algn="l"/>
              </a:tabLst>
              <a:defRPr sz="3500">
                <a:solidFill>
                  <a:srgbClr val="057CB0"/>
                </a:solidFill>
                <a:latin typeface="Menlo Regular"/>
                <a:ea typeface="Menlo Regular"/>
                <a:cs typeface="Menlo Regular"/>
                <a:sym typeface="Menlo Regular"/>
              </a:defRPr>
            </a:pPr>
            <a:r>
              <a:rPr b="1">
                <a:solidFill>
                  <a:srgbClr val="AD3DA4"/>
                </a:solidFill>
              </a:rPr>
              <a:t>bool</a:t>
            </a:r>
            <a:r>
              <a:rPr>
                <a:solidFill>
                  <a:srgbClr val="000000">
                    <a:alpha val="85000"/>
                  </a:srgbClr>
                </a:solidFill>
              </a:rPr>
              <a:t> </a:t>
            </a:r>
            <a:r>
              <a:t>dividesBy3</a:t>
            </a:r>
            <a:r>
              <a:rPr>
                <a:solidFill>
                  <a:srgbClr val="000000">
                    <a:alpha val="85000"/>
                  </a:srgbClr>
                </a:solidFill>
              </a:rPr>
              <a:t>(</a:t>
            </a:r>
            <a:r>
              <a:rPr b="1">
                <a:solidFill>
                  <a:srgbClr val="AD3DA4"/>
                </a:solidFill>
              </a:rPr>
              <a:t>int</a:t>
            </a:r>
            <a:r>
              <a:rPr>
                <a:solidFill>
                  <a:srgbClr val="000000">
                    <a:alpha val="85000"/>
                  </a:srgbClr>
                </a:solidFill>
              </a:rPr>
              <a:t> i)</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500" b="1">
                <a:solidFill>
                  <a:srgbClr val="AD3DA4"/>
                </a:solidFill>
                <a:latin typeface="Menlo Regular"/>
                <a:ea typeface="Menlo Regular"/>
                <a:cs typeface="Menlo Regular"/>
                <a:sym typeface="Menlo Regular"/>
              </a:defRPr>
            </a:pPr>
            <a:r>
              <a:rPr b="0">
                <a:solidFill>
                  <a:srgbClr val="000000">
                    <a:alpha val="85000"/>
                  </a:srgbClr>
                </a:solidFill>
              </a:rPr>
              <a:t>    </a:t>
            </a:r>
            <a:r>
              <a:t>if</a:t>
            </a:r>
            <a:r>
              <a:rPr b="0">
                <a:solidFill>
                  <a:srgbClr val="000000">
                    <a:alpha val="85000"/>
                  </a:srgbClr>
                </a:solidFill>
              </a:rPr>
              <a:t>((i%</a:t>
            </a:r>
            <a:r>
              <a:rPr b="0">
                <a:solidFill>
                  <a:srgbClr val="272AD8"/>
                </a:solidFill>
              </a:rPr>
              <a:t>3</a:t>
            </a:r>
            <a:r>
              <a:rPr b="0">
                <a:solidFill>
                  <a:srgbClr val="000000">
                    <a:alpha val="85000"/>
                  </a:srgbClr>
                </a:solidFill>
              </a:rPr>
              <a:t>) == </a:t>
            </a:r>
            <a:r>
              <a:rPr b="0">
                <a:solidFill>
                  <a:srgbClr val="272AD8"/>
                </a:solidFill>
              </a:rPr>
              <a:t>0</a:t>
            </a:r>
            <a:r>
              <a:rPr b="0">
                <a:solidFill>
                  <a:srgbClr val="000000">
                    <a:alpha val="85000"/>
                  </a:srgbClr>
                </a:solidFill>
              </a:rPr>
              <a:t>) </a:t>
            </a:r>
            <a:r>
              <a:t>return</a:t>
            </a:r>
            <a:r>
              <a:rPr b="0">
                <a:solidFill>
                  <a:srgbClr val="000000">
                    <a:alpha val="85000"/>
                  </a:srgbClr>
                </a:solidFill>
              </a:rPr>
              <a:t> </a:t>
            </a:r>
            <a:r>
              <a:t>true</a:t>
            </a:r>
            <a:r>
              <a:rPr b="0">
                <a:solidFill>
                  <a:srgbClr val="000000">
                    <a:alpha val="85000"/>
                  </a:srgbClr>
                </a:solidFill>
              </a:rPr>
              <a:t>;</a:t>
            </a:r>
          </a:p>
          <a:p>
            <a:pPr algn="l" defTabSz="439419">
              <a:tabLst>
                <a:tab pos="431800" algn="l"/>
              </a:tabLst>
              <a:defRPr sz="35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t>false</a:t>
            </a:r>
            <a:r>
              <a:rPr b="0">
                <a:solidFill>
                  <a:srgbClr val="000000">
                    <a:alpha val="85000"/>
                  </a:srgbClr>
                </a:solidFill>
              </a:rP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5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500">
                <a:solidFill>
                  <a:srgbClr val="4B21B0"/>
                </a:solidFill>
                <a:latin typeface="Menlo Regular"/>
                <a:ea typeface="Menlo Regular"/>
                <a:cs typeface="Menlo Regular"/>
                <a:sym typeface="Menlo Regular"/>
              </a:defRPr>
            </a:pPr>
            <a:r>
              <a:rPr>
                <a:solidFill>
                  <a:srgbClr val="000000">
                    <a:alpha val="85000"/>
                  </a:srgbClr>
                </a:solidFill>
              </a:rPr>
              <a:t>    </a:t>
            </a:r>
            <a:r>
              <a:t>vector</a:t>
            </a:r>
            <a:r>
              <a:rPr>
                <a:solidFill>
                  <a:srgbClr val="000000">
                    <a:alpha val="85000"/>
                  </a:srgbClr>
                </a:solidFill>
              </a:rPr>
              <a:t>&lt;</a:t>
            </a:r>
            <a:r>
              <a:rPr b="1">
                <a:solidFill>
                  <a:srgbClr val="AD3DA4"/>
                </a:solidFill>
              </a:rPr>
              <a:t>int</a:t>
            </a:r>
            <a:r>
              <a:rPr>
                <a:solidFill>
                  <a:srgbClr val="000000">
                    <a:alpha val="85000"/>
                  </a:srgbClr>
                </a:solidFill>
              </a:rPr>
              <a:t>&gt; v;</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r>
              <a:rPr b="1">
                <a:solidFill>
                  <a:srgbClr val="AD3DA4"/>
                </a:solidFill>
              </a:rPr>
              <a:t>int</a:t>
            </a:r>
            <a:r>
              <a:t> i;</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1</a:t>
            </a:r>
            <a:r>
              <a:t>; i &lt; </a:t>
            </a:r>
            <a:r>
              <a:rPr>
                <a:solidFill>
                  <a:srgbClr val="272AD8"/>
                </a:solidFill>
              </a:rPr>
              <a:t>20</a:t>
            </a:r>
            <a:r>
              <a:t>; i++) v.</a:t>
            </a:r>
            <a:r>
              <a:rPr>
                <a:solidFill>
                  <a:srgbClr val="804FB8"/>
                </a:solidFill>
              </a:rPr>
              <a:t>push_back</a:t>
            </a:r>
            <a:r>
              <a:t>(i);</a:t>
            </a:r>
          </a:p>
          <a:p>
            <a:pPr algn="l" defTabSz="439419">
              <a:tabLst>
                <a:tab pos="431800" algn="l"/>
              </a:tabLst>
              <a:defRPr sz="35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"Sequence:\n"</a:t>
            </a:r>
            <a:r>
              <a:rPr>
                <a:solidFill>
                  <a:srgbClr val="000000">
                    <a:alpha val="85000"/>
                  </a:srgbClr>
                </a:solidFill>
              </a:rP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i&lt;v.</a:t>
            </a:r>
            <a:r>
              <a:rPr>
                <a:solidFill>
                  <a:srgbClr val="804FB8"/>
                </a:solidFill>
              </a:rPr>
              <a:t>size</a:t>
            </a:r>
            <a:r>
              <a:t>(); i++)</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r>
              <a:rPr>
                <a:solidFill>
                  <a:srgbClr val="804FB8"/>
                </a:solidFill>
              </a:rPr>
              <a:t>cout</a:t>
            </a:r>
            <a:r>
              <a:t> &lt;&lt; v[i] &lt;&lt; </a:t>
            </a:r>
            <a:r>
              <a:rPr>
                <a:solidFill>
                  <a:srgbClr val="D12F1B"/>
                </a:solidFill>
              </a:rPr>
              <a:t>" "</a:t>
            </a:r>
            <a: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r>
              <a:rPr>
                <a:solidFill>
                  <a:srgbClr val="804FB8"/>
                </a:solidFill>
              </a:rPr>
              <a:t>cout</a:t>
            </a:r>
            <a:r>
              <a:t> &lt;&lt; </a:t>
            </a:r>
            <a:r>
              <a:rPr>
                <a:solidFill>
                  <a:srgbClr val="804FB8"/>
                </a:solidFill>
              </a:rPr>
              <a:t>endl</a:t>
            </a:r>
            <a:r>
              <a:t>;</a:t>
            </a:r>
          </a:p>
          <a:p>
            <a:pPr algn="l" defTabSz="439419">
              <a:tabLst>
                <a:tab pos="431800" algn="l"/>
              </a:tabLst>
              <a:defRPr sz="3500">
                <a:solidFill>
                  <a:srgbClr val="3E8087"/>
                </a:solidFill>
                <a:latin typeface="Menlo Regular"/>
                <a:ea typeface="Menlo Regular"/>
                <a:cs typeface="Menlo Regular"/>
                <a:sym typeface="Menlo Regular"/>
              </a:defRPr>
            </a:pPr>
            <a:r>
              <a:rPr>
                <a:solidFill>
                  <a:srgbClr val="000000">
                    <a:alpha val="85000"/>
                  </a:srgbClr>
                </a:solidFill>
              </a:rPr>
              <a:t>    i = </a:t>
            </a:r>
            <a:r>
              <a:rPr>
                <a:solidFill>
                  <a:srgbClr val="804FB8"/>
                </a:solidFill>
              </a:rPr>
              <a:t>count_if</a:t>
            </a:r>
            <a:r>
              <a:rPr>
                <a:solidFill>
                  <a:srgbClr val="000000">
                    <a:alpha val="85000"/>
                  </a:srgbClr>
                </a:solidFill>
              </a:rPr>
              <a:t>(v.</a:t>
            </a:r>
            <a:r>
              <a:rPr>
                <a:solidFill>
                  <a:srgbClr val="804FB8"/>
                </a:solidFill>
              </a:rPr>
              <a:t>begin</a:t>
            </a:r>
            <a:r>
              <a:rPr>
                <a:solidFill>
                  <a:srgbClr val="000000">
                    <a:alpha val="85000"/>
                  </a:srgbClr>
                </a:solidFill>
              </a:rPr>
              <a:t>(), v.</a:t>
            </a:r>
            <a:r>
              <a:rPr>
                <a:solidFill>
                  <a:srgbClr val="804FB8"/>
                </a:solidFill>
              </a:rPr>
              <a:t>end</a:t>
            </a:r>
            <a:r>
              <a:rPr>
                <a:solidFill>
                  <a:srgbClr val="000000">
                    <a:alpha val="85000"/>
                  </a:srgbClr>
                </a:solidFill>
              </a:rPr>
              <a:t>(), </a:t>
            </a:r>
            <a:r>
              <a:t>dividesBy3</a:t>
            </a:r>
            <a:r>
              <a:rPr>
                <a:solidFill>
                  <a:srgbClr val="000000">
                    <a:alpha val="85000"/>
                  </a:srgbClr>
                </a:solidFill>
              </a:rPr>
              <a:t>);</a:t>
            </a:r>
          </a:p>
          <a:p>
            <a:pPr algn="l" defTabSz="439419">
              <a:tabLst>
                <a:tab pos="431800" algn="l"/>
              </a:tabLst>
              <a:defRPr sz="35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i &lt;&lt; </a:t>
            </a:r>
            <a:r>
              <a:t>" numbers are divisible by 3.\n"</a:t>
            </a:r>
            <a:r>
              <a:rPr>
                <a:solidFill>
                  <a:srgbClr val="000000">
                    <a:alpha val="85000"/>
                  </a:srgbClr>
                </a:solidFill>
              </a:rPr>
              <a:t>;</a:t>
            </a:r>
          </a:p>
          <a:p>
            <a:pPr algn="l" defTabSz="439419">
              <a:tabLst>
                <a:tab pos="431800" algn="l"/>
              </a:tabLst>
              <a:defRPr sz="35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a:t>
            </a:r>
          </a:p>
        </p:txBody>
      </p:sp>
      <p:sp>
        <p:nvSpPr>
          <p:cNvPr id="616" name="Output:…"/>
          <p:cNvSpPr txBox="1"/>
          <p:nvPr/>
        </p:nvSpPr>
        <p:spPr>
          <a:xfrm>
            <a:off x="14234831" y="6946888"/>
            <a:ext cx="9743735" cy="2768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3500">
                <a:solidFill>
                  <a:srgbClr val="2F2A2B"/>
                </a:solidFill>
                <a:latin typeface="Helvetica"/>
                <a:ea typeface="Helvetica"/>
                <a:cs typeface="Helvetica"/>
                <a:sym typeface="Helvetica"/>
              </a:defRPr>
            </a:pPr>
            <a:r>
              <a:t>Output: </a:t>
            </a:r>
          </a:p>
          <a:p>
            <a:pPr algn="l" defTabSz="457200">
              <a:defRPr sz="3500">
                <a:solidFill>
                  <a:srgbClr val="2F2A2B"/>
                </a:solidFill>
                <a:latin typeface="Helvetica"/>
                <a:ea typeface="Helvetica"/>
                <a:cs typeface="Helvetica"/>
                <a:sym typeface="Helvetica"/>
              </a:defRPr>
            </a:pPr>
            <a:endParaRPr/>
          </a:p>
          <a:p>
            <a:pPr algn="l" defTabSz="457200">
              <a:defRPr sz="3500">
                <a:solidFill>
                  <a:srgbClr val="2F2A2B"/>
                </a:solidFill>
                <a:latin typeface="Helvetica"/>
                <a:ea typeface="Helvetica"/>
                <a:cs typeface="Helvetica"/>
                <a:sym typeface="Helvetica"/>
              </a:defRPr>
            </a:pPr>
            <a:r>
              <a:t>Sequence:</a:t>
            </a:r>
          </a:p>
          <a:p>
            <a:pPr algn="l" defTabSz="457200">
              <a:defRPr sz="3500">
                <a:solidFill>
                  <a:srgbClr val="2F2A2B"/>
                </a:solidFill>
                <a:latin typeface="Helvetica"/>
                <a:ea typeface="Helvetica"/>
                <a:cs typeface="Helvetica"/>
                <a:sym typeface="Helvetica"/>
              </a:defRPr>
            </a:pPr>
            <a:r>
              <a:t>1 2 3 4 5 6 7 8 9 10 11 12 13 14 15 16 17 18 19 </a:t>
            </a:r>
          </a:p>
          <a:p>
            <a:pPr algn="l" defTabSz="457200">
              <a:defRPr sz="3500">
                <a:solidFill>
                  <a:srgbClr val="2F2A2B"/>
                </a:solidFill>
                <a:latin typeface="Helvetica"/>
                <a:ea typeface="Helvetica"/>
                <a:cs typeface="Helvetica"/>
                <a:sym typeface="Helvetica"/>
              </a:defRPr>
            </a:pPr>
            <a:r>
              <a:t>6 numbers are divisible by 3.</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 grpId="0" animBg="1" advAuto="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Removing and Replacing Elements"/>
          <p:cNvSpPr txBox="1">
            <a:spLocks noGrp="1"/>
          </p:cNvSpPr>
          <p:nvPr>
            <p:ph type="title"/>
          </p:nvPr>
        </p:nvSpPr>
        <p:spPr>
          <a:prstGeom prst="rect">
            <a:avLst/>
          </a:prstGeom>
        </p:spPr>
        <p:txBody>
          <a:bodyPr/>
          <a:lstStyle/>
          <a:p>
            <a:r>
              <a:t>Removing and Replacing Elements</a:t>
            </a:r>
          </a:p>
        </p:txBody>
      </p:sp>
      <p:sp>
        <p:nvSpPr>
          <p:cNvPr id="619" name="Slide Subtitle"/>
          <p:cNvSpPr txBox="1">
            <a:spLocks noGrp="1"/>
          </p:cNvSpPr>
          <p:nvPr>
            <p:ph type="body" idx="21"/>
          </p:nvPr>
        </p:nvSpPr>
        <p:spPr>
          <a:prstGeom prst="rect">
            <a:avLst/>
          </a:prstGeom>
        </p:spPr>
        <p:txBody>
          <a:bodyPr/>
          <a:lstStyle/>
          <a:p>
            <a:endParaRPr/>
          </a:p>
        </p:txBody>
      </p:sp>
      <p:sp>
        <p:nvSpPr>
          <p:cNvPr id="620" name="Sometimes it is useful to generate a new sequence that consists of only certain items from an original sequence. One algorithm that does this is remove_copy( ).…"/>
          <p:cNvSpPr txBox="1">
            <a:spLocks noGrp="1"/>
          </p:cNvSpPr>
          <p:nvPr>
            <p:ph type="body" idx="1"/>
          </p:nvPr>
        </p:nvSpPr>
        <p:spPr>
          <a:prstGeom prst="rect">
            <a:avLst/>
          </a:prstGeom>
        </p:spPr>
        <p:txBody>
          <a:bodyPr/>
          <a:lstStyle/>
          <a:p>
            <a:pPr marL="603504" indent="-603504" defTabSz="2413955">
              <a:spcBef>
                <a:spcPts val="4400"/>
              </a:spcBef>
              <a:defRPr sz="4752"/>
            </a:pPr>
            <a:r>
              <a:t>Sometimes it is useful to generate a new sequence that consists of only certain items from an original sequence. One algorithm that does this is remove_copy( ). </a:t>
            </a:r>
          </a:p>
          <a:p>
            <a:pPr marL="1207008" lvl="1" indent="-603504" defTabSz="2413955">
              <a:spcBef>
                <a:spcPts val="4400"/>
              </a:spcBef>
              <a:defRPr sz="4752"/>
            </a:pPr>
            <a:r>
              <a:t>template &lt;class InIter, class OutIter, class T&gt;</a:t>
            </a:r>
          </a:p>
          <a:p>
            <a:pPr marL="1810511" lvl="2" indent="-603504" defTabSz="2413955">
              <a:spcBef>
                <a:spcPts val="4400"/>
              </a:spcBef>
              <a:defRPr sz="4752"/>
            </a:pPr>
            <a:r>
              <a:t>OutIter remove_copy(InIter start, InIter end, OutIter result, const T &amp;val);</a:t>
            </a:r>
          </a:p>
          <a:p>
            <a:pPr marL="603504" indent="-603504" defTabSz="2413955">
              <a:spcBef>
                <a:spcPts val="4400"/>
              </a:spcBef>
              <a:defRPr sz="4752"/>
            </a:pPr>
            <a:r>
              <a:t>The remove_copy( ) algorithm copies elements from the specified range, removing those that are equal to val. It puts the result into the sequence pointed to by result and returns an iterator to the end of the result. </a:t>
            </a:r>
          </a:p>
          <a:p>
            <a:pPr marL="603504" indent="-603504" defTabSz="2413955">
              <a:spcBef>
                <a:spcPts val="4400"/>
              </a:spcBef>
              <a:defRPr sz="4752"/>
            </a:pPr>
            <a:r>
              <a:t>The output container must be large enough to hold the result.</a:t>
            </a:r>
          </a:p>
        </p:txBody>
      </p:sp>
      <p:sp>
        <p:nvSpPr>
          <p:cNvPr id="621"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108</a:t>
            </a:fld>
            <a:endParaRP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 name="Slide Title"/>
          <p:cNvSpPr txBox="1">
            <a:spLocks noGrp="1"/>
          </p:cNvSpPr>
          <p:nvPr>
            <p:ph type="title"/>
          </p:nvPr>
        </p:nvSpPr>
        <p:spPr>
          <a:prstGeom prst="rect">
            <a:avLst/>
          </a:prstGeom>
        </p:spPr>
        <p:txBody>
          <a:bodyPr/>
          <a:lstStyle/>
          <a:p>
            <a:endParaRPr/>
          </a:p>
        </p:txBody>
      </p:sp>
      <p:sp>
        <p:nvSpPr>
          <p:cNvPr id="624" name="Slide Subtitle"/>
          <p:cNvSpPr txBox="1">
            <a:spLocks noGrp="1"/>
          </p:cNvSpPr>
          <p:nvPr>
            <p:ph type="body" idx="21"/>
          </p:nvPr>
        </p:nvSpPr>
        <p:spPr>
          <a:prstGeom prst="rect">
            <a:avLst/>
          </a:prstGeom>
        </p:spPr>
        <p:txBody>
          <a:bodyPr/>
          <a:lstStyle/>
          <a:p>
            <a:endParaRPr/>
          </a:p>
        </p:txBody>
      </p:sp>
      <p:sp>
        <p:nvSpPr>
          <p:cNvPr id="625" name="To replace one element in a sequence with another when a copy is made, use replace_copy( ).…"/>
          <p:cNvSpPr txBox="1">
            <a:spLocks noGrp="1"/>
          </p:cNvSpPr>
          <p:nvPr>
            <p:ph type="body" idx="1"/>
          </p:nvPr>
        </p:nvSpPr>
        <p:spPr>
          <a:prstGeom prst="rect">
            <a:avLst/>
          </a:prstGeom>
        </p:spPr>
        <p:txBody>
          <a:bodyPr/>
          <a:lstStyle/>
          <a:p>
            <a:pPr marL="603504" indent="-603504" defTabSz="2413955">
              <a:spcBef>
                <a:spcPts val="4400"/>
              </a:spcBef>
              <a:defRPr sz="4752"/>
            </a:pPr>
            <a:r>
              <a:t>To replace one element in a sequence with another when a copy is made, use replace_copy( ). </a:t>
            </a:r>
          </a:p>
          <a:p>
            <a:pPr marL="1207008" lvl="1" indent="-603504" defTabSz="2413955">
              <a:spcBef>
                <a:spcPts val="4400"/>
              </a:spcBef>
              <a:defRPr sz="4752"/>
            </a:pPr>
            <a:r>
              <a:t>template &lt;class InIter, class OutIter, class T&gt;</a:t>
            </a:r>
          </a:p>
          <a:p>
            <a:pPr marL="1207008" lvl="1" indent="-603504" defTabSz="2413955">
              <a:spcBef>
                <a:spcPts val="4400"/>
              </a:spcBef>
              <a:defRPr sz="4752"/>
            </a:pPr>
            <a:r>
              <a:t>OutIter replace_copy(InIter start, InIter end, OutIter result, const T &amp;old, const T &amp;new);</a:t>
            </a:r>
          </a:p>
          <a:p>
            <a:pPr marL="603504" indent="-603504" defTabSz="2413955">
              <a:spcBef>
                <a:spcPts val="4400"/>
              </a:spcBef>
              <a:defRPr sz="4752"/>
            </a:pPr>
            <a:r>
              <a:t>The replace_copy( ) algorithm copies elements from the specified range, replacing elements equal to old with new. It puts the result into the sequence pointed to by result and returns an iterator to the end of the result. </a:t>
            </a:r>
          </a:p>
          <a:p>
            <a:pPr marL="603504" indent="-603504" defTabSz="2413955">
              <a:spcBef>
                <a:spcPts val="4400"/>
              </a:spcBef>
              <a:defRPr sz="4752"/>
            </a:pPr>
            <a:r>
              <a:t>The output container must be large enough to hold the result.</a:t>
            </a:r>
          </a:p>
        </p:txBody>
      </p:sp>
      <p:sp>
        <p:nvSpPr>
          <p:cNvPr id="626"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109</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lide Title"/>
          <p:cNvSpPr txBox="1">
            <a:spLocks noGrp="1"/>
          </p:cNvSpPr>
          <p:nvPr>
            <p:ph type="title"/>
          </p:nvPr>
        </p:nvSpPr>
        <p:spPr>
          <a:prstGeom prst="rect">
            <a:avLst/>
          </a:prstGeom>
        </p:spPr>
        <p:txBody>
          <a:bodyPr/>
          <a:lstStyle/>
          <a:p>
            <a:endParaRPr/>
          </a:p>
        </p:txBody>
      </p:sp>
      <p:sp>
        <p:nvSpPr>
          <p:cNvPr id="197" name="Slide Subtitle"/>
          <p:cNvSpPr txBox="1">
            <a:spLocks noGrp="1"/>
          </p:cNvSpPr>
          <p:nvPr>
            <p:ph type="body" idx="21"/>
          </p:nvPr>
        </p:nvSpPr>
        <p:spPr>
          <a:prstGeom prst="rect">
            <a:avLst/>
          </a:prstGeom>
        </p:spPr>
        <p:txBody>
          <a:bodyPr/>
          <a:lstStyle/>
          <a:p>
            <a:endParaRPr/>
          </a:p>
        </p:txBody>
      </p:sp>
      <p:sp>
        <p:nvSpPr>
          <p:cNvPr id="198" name="If you throw an exception for which there is no applicable catch statement, an abnormal program termination may occur.…"/>
          <p:cNvSpPr txBox="1">
            <a:spLocks noGrp="1"/>
          </p:cNvSpPr>
          <p:nvPr>
            <p:ph type="body" idx="1"/>
          </p:nvPr>
        </p:nvSpPr>
        <p:spPr>
          <a:prstGeom prst="rect">
            <a:avLst/>
          </a:prstGeom>
        </p:spPr>
        <p:txBody>
          <a:bodyPr/>
          <a:lstStyle/>
          <a:p>
            <a:r>
              <a:t>If you throw an exception for which there is no applicable catch statement, an abnormal program termination may occur. </a:t>
            </a:r>
          </a:p>
          <a:p>
            <a:r>
              <a:t>Throwing an unhandled exception causes the standard library function terminate( ) to be invoked. </a:t>
            </a:r>
          </a:p>
          <a:p>
            <a:r>
              <a:t>By default, terminate( ) calls abort( ) to stop your program, but you can specify your own termination handler.</a:t>
            </a:r>
          </a:p>
        </p:txBody>
      </p:sp>
      <p:sp>
        <p:nvSpPr>
          <p:cNvPr id="19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110</a:t>
            </a:fld>
            <a:endParaRPr/>
          </a:p>
        </p:txBody>
      </p:sp>
      <p:sp>
        <p:nvSpPr>
          <p:cNvPr id="629" name="#include &lt;iostream&gt;…"/>
          <p:cNvSpPr txBox="1"/>
          <p:nvPr/>
        </p:nvSpPr>
        <p:spPr>
          <a:xfrm>
            <a:off x="732669" y="139700"/>
            <a:ext cx="13647801" cy="13436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000">
                <a:solidFill>
                  <a:srgbClr val="D12F1B"/>
                </a:solidFill>
                <a:latin typeface="Menlo Regular"/>
                <a:ea typeface="Menlo Regular"/>
                <a:cs typeface="Menlo Regular"/>
                <a:sym typeface="Menlo Regular"/>
              </a:defRPr>
            </a:pPr>
            <a:r>
              <a:rPr>
                <a:solidFill>
                  <a:srgbClr val="78492A"/>
                </a:solidFill>
              </a:rPr>
              <a:t>#include </a:t>
            </a:r>
            <a:r>
              <a:t>&lt;iostream&gt;</a:t>
            </a:r>
            <a:endParaRPr>
              <a:solidFill>
                <a:srgbClr val="000000">
                  <a:alpha val="85000"/>
                </a:srgbClr>
              </a:solidFill>
            </a:endParaRPr>
          </a:p>
          <a:p>
            <a:pPr algn="l" defTabSz="439419">
              <a:tabLst>
                <a:tab pos="431800" algn="l"/>
              </a:tabLst>
              <a:defRPr sz="3000">
                <a:solidFill>
                  <a:srgbClr val="78492A"/>
                </a:solidFill>
                <a:latin typeface="Menlo Regular"/>
                <a:ea typeface="Menlo Regular"/>
                <a:cs typeface="Menlo Regular"/>
                <a:sym typeface="Menlo Regular"/>
              </a:defRPr>
            </a:pPr>
            <a:r>
              <a:t>#include </a:t>
            </a:r>
            <a:r>
              <a:rPr>
                <a:solidFill>
                  <a:srgbClr val="D12F1B"/>
                </a:solidFill>
              </a:rPr>
              <a:t>&lt;vector&gt;</a:t>
            </a:r>
            <a:endParaRPr>
              <a:solidFill>
                <a:srgbClr val="000000">
                  <a:alpha val="85000"/>
                </a:srgbClr>
              </a:solidFill>
            </a:endParaRPr>
          </a:p>
          <a:p>
            <a:pPr algn="l" defTabSz="439419">
              <a:tabLst>
                <a:tab pos="431800" algn="l"/>
              </a:tabLst>
              <a:defRPr sz="3000">
                <a:solidFill>
                  <a:srgbClr val="D12F1B"/>
                </a:solidFill>
                <a:latin typeface="Menlo Regular"/>
                <a:ea typeface="Menlo Regular"/>
                <a:cs typeface="Menlo Regular"/>
                <a:sym typeface="Menlo Regular"/>
              </a:defRPr>
            </a:pPr>
            <a:r>
              <a:rPr>
                <a:solidFill>
                  <a:srgbClr val="78492A"/>
                </a:solidFill>
              </a:rPr>
              <a:t>#include </a:t>
            </a:r>
            <a:r>
              <a:t>&lt;algorithm&gt;</a:t>
            </a:r>
            <a:endParaRPr>
              <a:solidFill>
                <a:srgbClr val="000000">
                  <a:alpha val="85000"/>
                </a:srgbClr>
              </a:solidFill>
            </a:endParaRPr>
          </a:p>
          <a:p>
            <a:pPr algn="l" defTabSz="439419">
              <a:tabLst>
                <a:tab pos="431800" algn="l"/>
              </a:tabLst>
              <a:defRPr sz="30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30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000">
                <a:solidFill>
                  <a:srgbClr val="D12F1B"/>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char</a:t>
            </a:r>
            <a:r>
              <a:rPr>
                <a:solidFill>
                  <a:srgbClr val="000000">
                    <a:alpha val="85000"/>
                  </a:srgbClr>
                </a:solidFill>
              </a:rPr>
              <a:t> str[] = </a:t>
            </a:r>
            <a:r>
              <a:t>"The STL is power programming."</a:t>
            </a:r>
            <a:r>
              <a:rPr>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4B21B0"/>
                </a:solidFill>
              </a:rPr>
              <a:t>vector</a:t>
            </a:r>
            <a:r>
              <a:t>&lt;</a:t>
            </a:r>
            <a:r>
              <a:rPr b="1">
                <a:solidFill>
                  <a:srgbClr val="AD3DA4"/>
                </a:solidFill>
              </a:rPr>
              <a:t>char</a:t>
            </a:r>
            <a:r>
              <a:t>&gt; v, v2(</a:t>
            </a:r>
            <a:r>
              <a:rPr>
                <a:solidFill>
                  <a:srgbClr val="272AD8"/>
                </a:solidFill>
              </a:rPr>
              <a:t>30</a:t>
            </a:r>
            <a:r>
              <a:t>);</a:t>
            </a:r>
          </a:p>
          <a:p>
            <a:pPr algn="l" defTabSz="439419">
              <a:tabLst>
                <a:tab pos="431800" algn="l"/>
              </a:tabLst>
              <a:defRPr sz="3000" b="1">
                <a:solidFill>
                  <a:srgbClr val="AD3DA4"/>
                </a:solidFill>
                <a:latin typeface="Menlo Regular"/>
                <a:ea typeface="Menlo Regular"/>
                <a:cs typeface="Menlo Regular"/>
                <a:sym typeface="Menlo Regular"/>
              </a:defRPr>
            </a:pPr>
            <a:r>
              <a:rPr b="0">
                <a:solidFill>
                  <a:srgbClr val="000000">
                    <a:alpha val="85000"/>
                  </a:srgbClr>
                </a:solidFill>
              </a:rPr>
              <a:t>    </a:t>
            </a:r>
            <a:r>
              <a:t>unsigned</a:t>
            </a:r>
            <a:r>
              <a:rPr b="0">
                <a:solidFill>
                  <a:srgbClr val="000000">
                    <a:alpha val="85000"/>
                  </a:srgbClr>
                </a:solidFill>
              </a:rPr>
              <a:t> </a:t>
            </a:r>
            <a:r>
              <a:t>int</a:t>
            </a:r>
            <a:r>
              <a:rPr b="0">
                <a:solidFill>
                  <a:srgbClr val="000000">
                    <a:alpha val="85000"/>
                  </a:srgbClr>
                </a:solidFill>
              </a:rPr>
              <a:t> i;</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str[i]; i++) v.</a:t>
            </a:r>
            <a:r>
              <a:rPr>
                <a:solidFill>
                  <a:srgbClr val="804FB8"/>
                </a:solidFill>
              </a:rPr>
              <a:t>push_back</a:t>
            </a:r>
            <a:r>
              <a:t>(str[i]);</a:t>
            </a:r>
          </a:p>
          <a:p>
            <a:pPr algn="l" defTabSz="439419">
              <a:tabLst>
                <a:tab pos="431800" algn="l"/>
              </a:tabLst>
              <a:defRPr sz="3000">
                <a:solidFill>
                  <a:srgbClr val="707F8C"/>
                </a:solidFill>
                <a:latin typeface="Menlo Regular"/>
                <a:ea typeface="Menlo Regular"/>
                <a:cs typeface="Menlo Regular"/>
                <a:sym typeface="Menlo Regular"/>
              </a:defRPr>
            </a:pPr>
            <a:r>
              <a:rPr>
                <a:solidFill>
                  <a:srgbClr val="000000">
                    <a:alpha val="85000"/>
                  </a:srgbClr>
                </a:solidFill>
              </a:rPr>
              <a:t>    </a:t>
            </a:r>
            <a:r>
              <a:t>// **** demonstrate remove_copy ****</a:t>
            </a:r>
            <a:endParaRPr>
              <a:solidFill>
                <a:srgbClr val="000000">
                  <a:alpha val="85000"/>
                </a:srgbClr>
              </a:solidFill>
            </a:endParaRPr>
          </a:p>
          <a:p>
            <a:pPr algn="l" defTabSz="439419">
              <a:tabLst>
                <a:tab pos="431800" algn="l"/>
              </a:tabLst>
              <a:defRPr sz="30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"Input sequence:\n"</a:t>
            </a:r>
            <a:r>
              <a:rPr>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i&lt;v.</a:t>
            </a:r>
            <a:r>
              <a:rPr>
                <a:solidFill>
                  <a:srgbClr val="804FB8"/>
                </a:solidFill>
              </a:rPr>
              <a:t>size</a:t>
            </a:r>
            <a:r>
              <a:t>(); i++) </a:t>
            </a:r>
            <a:r>
              <a:rPr>
                <a:solidFill>
                  <a:srgbClr val="804FB8"/>
                </a:solidFill>
              </a:rPr>
              <a:t>cout</a:t>
            </a:r>
            <a:r>
              <a:t> &lt;&lt; v[i];</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804FB8"/>
                </a:solidFill>
              </a:rPr>
              <a:t>cout</a:t>
            </a:r>
            <a:r>
              <a:t> &lt;&lt; </a:t>
            </a:r>
            <a:r>
              <a:rPr>
                <a:solidFill>
                  <a:srgbClr val="804FB8"/>
                </a:solidFill>
              </a:rPr>
              <a:t>endl</a:t>
            </a:r>
            <a:r>
              <a:t>;</a:t>
            </a:r>
          </a:p>
          <a:p>
            <a:pPr algn="l" defTabSz="439419">
              <a:tabLst>
                <a:tab pos="431800" algn="l"/>
              </a:tabLst>
              <a:defRPr sz="3000">
                <a:solidFill>
                  <a:srgbClr val="707F8C"/>
                </a:solidFill>
                <a:latin typeface="Menlo Regular"/>
                <a:ea typeface="Menlo Regular"/>
                <a:cs typeface="Menlo Regular"/>
                <a:sym typeface="Menlo Regular"/>
              </a:defRPr>
            </a:pPr>
            <a:r>
              <a:rPr>
                <a:solidFill>
                  <a:srgbClr val="000000">
                    <a:alpha val="85000"/>
                  </a:srgbClr>
                </a:solidFill>
              </a:rPr>
              <a:t>    </a:t>
            </a:r>
            <a:r>
              <a:t>// remove all spaces</a:t>
            </a:r>
            <a:endParaRPr>
              <a:solidFill>
                <a:srgbClr val="000000">
                  <a:alpha val="85000"/>
                </a:srgbClr>
              </a:solidFill>
            </a:endParaRPr>
          </a:p>
          <a:p>
            <a:pPr algn="l" defTabSz="439419">
              <a:tabLst>
                <a:tab pos="431800" algn="l"/>
              </a:tabLst>
              <a:defRPr sz="3000">
                <a:solidFill>
                  <a:srgbClr val="804FB8"/>
                </a:solidFill>
                <a:latin typeface="Menlo Regular"/>
                <a:ea typeface="Menlo Regular"/>
                <a:cs typeface="Menlo Regular"/>
                <a:sym typeface="Menlo Regular"/>
              </a:defRPr>
            </a:pPr>
            <a:r>
              <a:rPr>
                <a:solidFill>
                  <a:srgbClr val="000000">
                    <a:alpha val="85000"/>
                  </a:srgbClr>
                </a:solidFill>
              </a:rPr>
              <a:t>    </a:t>
            </a:r>
            <a:r>
              <a:t>remove_copy</a:t>
            </a:r>
            <a:r>
              <a:rPr>
                <a:solidFill>
                  <a:srgbClr val="000000">
                    <a:alpha val="85000"/>
                  </a:srgbClr>
                </a:solidFill>
              </a:rPr>
              <a:t>(v.</a:t>
            </a:r>
            <a:r>
              <a:t>begin</a:t>
            </a:r>
            <a:r>
              <a:rPr>
                <a:solidFill>
                  <a:srgbClr val="000000">
                    <a:alpha val="85000"/>
                  </a:srgbClr>
                </a:solidFill>
              </a:rPr>
              <a:t>(), v.</a:t>
            </a:r>
            <a:r>
              <a:t>end</a:t>
            </a:r>
            <a:r>
              <a:rPr>
                <a:solidFill>
                  <a:srgbClr val="000000">
                    <a:alpha val="85000"/>
                  </a:srgbClr>
                </a:solidFill>
              </a:rPr>
              <a:t>(), v2.</a:t>
            </a:r>
            <a:r>
              <a:t>begin</a:t>
            </a:r>
            <a:r>
              <a:rPr>
                <a:solidFill>
                  <a:srgbClr val="000000">
                    <a:alpha val="85000"/>
                  </a:srgbClr>
                </a:solidFill>
              </a:rPr>
              <a:t>(), </a:t>
            </a:r>
            <a:r>
              <a:rPr>
                <a:solidFill>
                  <a:srgbClr val="272AD8"/>
                </a:solidFill>
              </a:rPr>
              <a:t>' '</a:t>
            </a:r>
            <a:r>
              <a:rPr>
                <a:solidFill>
                  <a:srgbClr val="000000">
                    <a:alpha val="85000"/>
                  </a:srgbClr>
                </a:solidFill>
              </a:rPr>
              <a:t>);</a:t>
            </a:r>
          </a:p>
          <a:p>
            <a:pPr algn="l" defTabSz="439419">
              <a:tabLst>
                <a:tab pos="431800" algn="l"/>
              </a:tabLst>
              <a:defRPr sz="30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"Result after removing spaces:\n"</a:t>
            </a:r>
            <a:r>
              <a:rPr>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i&lt;v2.</a:t>
            </a:r>
            <a:r>
              <a:rPr>
                <a:solidFill>
                  <a:srgbClr val="804FB8"/>
                </a:solidFill>
              </a:rPr>
              <a:t>size</a:t>
            </a:r>
            <a:r>
              <a:t>(); i++) </a:t>
            </a:r>
            <a:r>
              <a:rPr>
                <a:solidFill>
                  <a:srgbClr val="804FB8"/>
                </a:solidFill>
              </a:rPr>
              <a:t>cout</a:t>
            </a:r>
            <a:r>
              <a:t> &lt;&lt; v2[i];</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804FB8"/>
                </a:solidFill>
              </a:rPr>
              <a:t>cout</a:t>
            </a:r>
            <a:r>
              <a:t> &lt;&lt; </a:t>
            </a:r>
            <a:r>
              <a:rPr>
                <a:solidFill>
                  <a:srgbClr val="804FB8"/>
                </a:solidFill>
              </a:rPr>
              <a:t>endl</a:t>
            </a:r>
            <a:r>
              <a:t> &lt;&lt; </a:t>
            </a:r>
            <a:r>
              <a:rPr>
                <a:solidFill>
                  <a:srgbClr val="804FB8"/>
                </a:solidFill>
              </a:rPr>
              <a:t>endl</a:t>
            </a:r>
            <a:r>
              <a:t>;</a:t>
            </a:r>
          </a:p>
          <a:p>
            <a:pPr algn="l" defTabSz="439419">
              <a:tabLst>
                <a:tab pos="431800" algn="l"/>
              </a:tabLst>
              <a:defRPr sz="3000">
                <a:solidFill>
                  <a:srgbClr val="707F8C"/>
                </a:solidFill>
                <a:latin typeface="Menlo Regular"/>
                <a:ea typeface="Menlo Regular"/>
                <a:cs typeface="Menlo Regular"/>
                <a:sym typeface="Menlo Regular"/>
              </a:defRPr>
            </a:pPr>
            <a:r>
              <a:rPr>
                <a:solidFill>
                  <a:srgbClr val="000000">
                    <a:alpha val="85000"/>
                  </a:srgbClr>
                </a:solidFill>
              </a:rPr>
              <a:t>    </a:t>
            </a:r>
            <a:r>
              <a:t>// **** now, demonstrate replace_copy ****</a:t>
            </a:r>
            <a:endParaRPr>
              <a:solidFill>
                <a:srgbClr val="000000">
                  <a:alpha val="85000"/>
                </a:srgbClr>
              </a:solidFill>
            </a:endParaRPr>
          </a:p>
          <a:p>
            <a:pPr algn="l" defTabSz="439419">
              <a:tabLst>
                <a:tab pos="431800" algn="l"/>
              </a:tabLst>
              <a:defRPr sz="30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"Input sequence:\n"</a:t>
            </a:r>
            <a:r>
              <a:rPr>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i&lt;v.</a:t>
            </a:r>
            <a:r>
              <a:rPr>
                <a:solidFill>
                  <a:srgbClr val="804FB8"/>
                </a:solidFill>
              </a:rPr>
              <a:t>size</a:t>
            </a:r>
            <a:r>
              <a:t>(); i++) </a:t>
            </a:r>
            <a:r>
              <a:rPr>
                <a:solidFill>
                  <a:srgbClr val="804FB8"/>
                </a:solidFill>
              </a:rPr>
              <a:t>cout</a:t>
            </a:r>
            <a:r>
              <a:t> &lt;&lt; v[i];</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804FB8"/>
                </a:solidFill>
              </a:rPr>
              <a:t>cout</a:t>
            </a:r>
            <a:r>
              <a:t> &lt;&lt; </a:t>
            </a:r>
            <a:r>
              <a:rPr>
                <a:solidFill>
                  <a:srgbClr val="804FB8"/>
                </a:solidFill>
              </a:rPr>
              <a:t>endl</a:t>
            </a:r>
            <a:r>
              <a:t>;</a:t>
            </a:r>
          </a:p>
          <a:p>
            <a:pPr algn="l" defTabSz="439419">
              <a:tabLst>
                <a:tab pos="431800" algn="l"/>
              </a:tabLst>
              <a:defRPr sz="3000">
                <a:solidFill>
                  <a:srgbClr val="707F8C"/>
                </a:solidFill>
                <a:latin typeface="Menlo Regular"/>
                <a:ea typeface="Menlo Regular"/>
                <a:cs typeface="Menlo Regular"/>
                <a:sym typeface="Menlo Regular"/>
              </a:defRPr>
            </a:pPr>
            <a:r>
              <a:rPr>
                <a:solidFill>
                  <a:srgbClr val="000000">
                    <a:alpha val="85000"/>
                  </a:srgbClr>
                </a:solidFill>
              </a:rPr>
              <a:t>    </a:t>
            </a:r>
            <a:r>
              <a:t>// replace spaces with colons</a:t>
            </a:r>
            <a:endParaRPr>
              <a:solidFill>
                <a:srgbClr val="000000">
                  <a:alpha val="85000"/>
                </a:srgbClr>
              </a:solidFill>
            </a:endParaRPr>
          </a:p>
          <a:p>
            <a:pPr algn="l" defTabSz="439419">
              <a:tabLst>
                <a:tab pos="431800" algn="l"/>
              </a:tabLst>
              <a:defRPr sz="3000">
                <a:solidFill>
                  <a:srgbClr val="804FB8"/>
                </a:solidFill>
                <a:latin typeface="Menlo Regular"/>
                <a:ea typeface="Menlo Regular"/>
                <a:cs typeface="Menlo Regular"/>
                <a:sym typeface="Menlo Regular"/>
              </a:defRPr>
            </a:pPr>
            <a:r>
              <a:rPr>
                <a:solidFill>
                  <a:srgbClr val="000000">
                    <a:alpha val="85000"/>
                  </a:srgbClr>
                </a:solidFill>
              </a:rPr>
              <a:t>    </a:t>
            </a:r>
            <a:r>
              <a:t>replace_copy</a:t>
            </a:r>
            <a:r>
              <a:rPr>
                <a:solidFill>
                  <a:srgbClr val="000000">
                    <a:alpha val="85000"/>
                  </a:srgbClr>
                </a:solidFill>
              </a:rPr>
              <a:t>(v.</a:t>
            </a:r>
            <a:r>
              <a:t>begin</a:t>
            </a:r>
            <a:r>
              <a:rPr>
                <a:solidFill>
                  <a:srgbClr val="000000">
                    <a:alpha val="85000"/>
                  </a:srgbClr>
                </a:solidFill>
              </a:rPr>
              <a:t>(), v.</a:t>
            </a:r>
            <a:r>
              <a:t>end</a:t>
            </a:r>
            <a:r>
              <a:rPr>
                <a:solidFill>
                  <a:srgbClr val="000000">
                    <a:alpha val="85000"/>
                  </a:srgbClr>
                </a:solidFill>
              </a:rPr>
              <a:t>(), v2.</a:t>
            </a:r>
            <a:r>
              <a:t>begin</a:t>
            </a:r>
            <a:r>
              <a:rPr>
                <a:solidFill>
                  <a:srgbClr val="000000">
                    <a:alpha val="85000"/>
                  </a:srgbClr>
                </a:solidFill>
              </a:rPr>
              <a:t>(), </a:t>
            </a:r>
            <a:r>
              <a:rPr>
                <a:solidFill>
                  <a:srgbClr val="272AD8"/>
                </a:solidFill>
              </a:rPr>
              <a:t>' '</a:t>
            </a:r>
            <a:r>
              <a:rPr>
                <a:solidFill>
                  <a:srgbClr val="000000">
                    <a:alpha val="85000"/>
                  </a:srgbClr>
                </a:solidFill>
              </a:rPr>
              <a:t>, </a:t>
            </a:r>
            <a:r>
              <a:rPr>
                <a:solidFill>
                  <a:srgbClr val="272AD8"/>
                </a:solidFill>
              </a:rPr>
              <a:t>':'</a:t>
            </a:r>
            <a:r>
              <a:rPr>
                <a:solidFill>
                  <a:srgbClr val="000000">
                    <a:alpha val="85000"/>
                  </a:srgbClr>
                </a:solidFill>
              </a:rPr>
              <a:t>);</a:t>
            </a:r>
          </a:p>
          <a:p>
            <a:pPr algn="l" defTabSz="439419">
              <a:tabLst>
                <a:tab pos="431800" algn="l"/>
              </a:tabLst>
              <a:defRPr sz="30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"Result after replacing spaces with colons:\n"</a:t>
            </a:r>
            <a:r>
              <a:rPr>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i&lt;v2.</a:t>
            </a:r>
            <a:r>
              <a:rPr>
                <a:solidFill>
                  <a:srgbClr val="804FB8"/>
                </a:solidFill>
              </a:rPr>
              <a:t>size</a:t>
            </a:r>
            <a:r>
              <a:t>(); i++) </a:t>
            </a:r>
            <a:r>
              <a:rPr>
                <a:solidFill>
                  <a:srgbClr val="804FB8"/>
                </a:solidFill>
              </a:rPr>
              <a:t>cout</a:t>
            </a:r>
            <a:r>
              <a:t> &lt;&lt; v2[i];</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804FB8"/>
                </a:solidFill>
              </a:rPr>
              <a:t>cout</a:t>
            </a:r>
            <a:r>
              <a:t> &lt;&lt; </a:t>
            </a:r>
            <a:r>
              <a:rPr>
                <a:solidFill>
                  <a:srgbClr val="804FB8"/>
                </a:solidFill>
              </a:rPr>
              <a:t>endl</a:t>
            </a:r>
            <a:r>
              <a:t> &lt;&lt; </a:t>
            </a:r>
            <a:r>
              <a:rPr>
                <a:solidFill>
                  <a:srgbClr val="804FB8"/>
                </a:solidFill>
              </a:rPr>
              <a:t>endl</a:t>
            </a:r>
            <a:r>
              <a:t>;</a:t>
            </a:r>
          </a:p>
          <a:p>
            <a:pPr algn="l" defTabSz="439419">
              <a:tabLst>
                <a:tab pos="431800" algn="l"/>
              </a:tabLst>
              <a:defRPr sz="30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p:txBody>
      </p:sp>
      <p:sp>
        <p:nvSpPr>
          <p:cNvPr id="630" name="Output:…"/>
          <p:cNvSpPr txBox="1"/>
          <p:nvPr/>
        </p:nvSpPr>
        <p:spPr>
          <a:xfrm>
            <a:off x="15384481" y="4368066"/>
            <a:ext cx="8512532" cy="5969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3500">
                <a:solidFill>
                  <a:srgbClr val="2F2A2B"/>
                </a:solidFill>
                <a:latin typeface="Helvetica"/>
                <a:ea typeface="Helvetica"/>
                <a:cs typeface="Helvetica"/>
                <a:sym typeface="Helvetica"/>
              </a:defRPr>
            </a:pPr>
            <a:r>
              <a:t>Output: </a:t>
            </a:r>
          </a:p>
          <a:p>
            <a:pPr algn="l" defTabSz="457200">
              <a:defRPr sz="3500">
                <a:solidFill>
                  <a:srgbClr val="2F2A2B"/>
                </a:solidFill>
                <a:latin typeface="Helvetica"/>
                <a:ea typeface="Helvetica"/>
                <a:cs typeface="Helvetica"/>
                <a:sym typeface="Helvetica"/>
              </a:defRPr>
            </a:pPr>
            <a:endParaRPr/>
          </a:p>
          <a:p>
            <a:pPr algn="l" defTabSz="457200">
              <a:defRPr sz="3500">
                <a:solidFill>
                  <a:srgbClr val="2F2A2B"/>
                </a:solidFill>
                <a:latin typeface="Helvetica"/>
                <a:ea typeface="Helvetica"/>
                <a:cs typeface="Helvetica"/>
                <a:sym typeface="Helvetica"/>
              </a:defRPr>
            </a:pPr>
            <a:r>
              <a:t>Input sequence:</a:t>
            </a:r>
          </a:p>
          <a:p>
            <a:pPr algn="l" defTabSz="457200">
              <a:defRPr sz="3500">
                <a:solidFill>
                  <a:srgbClr val="2F2A2B"/>
                </a:solidFill>
                <a:latin typeface="Helvetica"/>
                <a:ea typeface="Helvetica"/>
                <a:cs typeface="Helvetica"/>
                <a:sym typeface="Helvetica"/>
              </a:defRPr>
            </a:pPr>
            <a:r>
              <a:t>The STL is power programming.</a:t>
            </a:r>
          </a:p>
          <a:p>
            <a:pPr algn="l" defTabSz="457200">
              <a:defRPr sz="3500">
                <a:solidFill>
                  <a:srgbClr val="2F2A2B"/>
                </a:solidFill>
                <a:latin typeface="Helvetica"/>
                <a:ea typeface="Helvetica"/>
                <a:cs typeface="Helvetica"/>
                <a:sym typeface="Helvetica"/>
              </a:defRPr>
            </a:pPr>
            <a:r>
              <a:t>Result after removing spaces:</a:t>
            </a:r>
          </a:p>
          <a:p>
            <a:pPr algn="l" defTabSz="457200">
              <a:defRPr sz="3500">
                <a:solidFill>
                  <a:srgbClr val="2F2A2B"/>
                </a:solidFill>
                <a:latin typeface="Helvetica"/>
                <a:ea typeface="Helvetica"/>
                <a:cs typeface="Helvetica"/>
                <a:sym typeface="Helvetica"/>
              </a:defRPr>
            </a:pPr>
            <a:r>
              <a:t>TheSTLispowerprogramming.</a:t>
            </a:r>
          </a:p>
          <a:p>
            <a:pPr algn="l" defTabSz="457200">
              <a:defRPr sz="3500">
                <a:solidFill>
                  <a:srgbClr val="2F2A2B"/>
                </a:solidFill>
                <a:latin typeface="Helvetica"/>
                <a:ea typeface="Helvetica"/>
                <a:cs typeface="Helvetica"/>
                <a:sym typeface="Helvetica"/>
              </a:defRPr>
            </a:pPr>
            <a:endParaRPr/>
          </a:p>
          <a:p>
            <a:pPr algn="l" defTabSz="457200">
              <a:defRPr sz="3500">
                <a:solidFill>
                  <a:srgbClr val="2F2A2B"/>
                </a:solidFill>
                <a:latin typeface="Helvetica"/>
                <a:ea typeface="Helvetica"/>
                <a:cs typeface="Helvetica"/>
                <a:sym typeface="Helvetica"/>
              </a:defRPr>
            </a:pPr>
            <a:r>
              <a:t>Input sequence:</a:t>
            </a:r>
          </a:p>
          <a:p>
            <a:pPr algn="l" defTabSz="457200">
              <a:defRPr sz="3500">
                <a:solidFill>
                  <a:srgbClr val="2F2A2B"/>
                </a:solidFill>
                <a:latin typeface="Helvetica"/>
                <a:ea typeface="Helvetica"/>
                <a:cs typeface="Helvetica"/>
                <a:sym typeface="Helvetica"/>
              </a:defRPr>
            </a:pPr>
            <a:r>
              <a:t>The STL is power programming.</a:t>
            </a:r>
          </a:p>
          <a:p>
            <a:pPr algn="l" defTabSz="457200">
              <a:defRPr sz="3500">
                <a:solidFill>
                  <a:srgbClr val="2F2A2B"/>
                </a:solidFill>
                <a:latin typeface="Helvetica"/>
                <a:ea typeface="Helvetica"/>
                <a:cs typeface="Helvetica"/>
                <a:sym typeface="Helvetica"/>
              </a:defRPr>
            </a:pPr>
            <a:r>
              <a:t>Result after replacing spaces with colons:</a:t>
            </a:r>
          </a:p>
          <a:p>
            <a:pPr algn="l" defTabSz="457200">
              <a:defRPr sz="3500">
                <a:solidFill>
                  <a:srgbClr val="2F2A2B"/>
                </a:solidFill>
                <a:latin typeface="Helvetica"/>
                <a:ea typeface="Helvetica"/>
                <a:cs typeface="Helvetica"/>
                <a:sym typeface="Helvetica"/>
              </a:defRPr>
            </a:pPr>
            <a:r>
              <a:t>The:STL:is:power:programming.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 grpId="0" animBg="1" advAuto="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Reversing a Sequence"/>
          <p:cNvSpPr txBox="1">
            <a:spLocks noGrp="1"/>
          </p:cNvSpPr>
          <p:nvPr>
            <p:ph type="title"/>
          </p:nvPr>
        </p:nvSpPr>
        <p:spPr>
          <a:prstGeom prst="rect">
            <a:avLst/>
          </a:prstGeom>
        </p:spPr>
        <p:txBody>
          <a:bodyPr/>
          <a:lstStyle/>
          <a:p>
            <a:r>
              <a:t>Reversing a Sequence</a:t>
            </a:r>
          </a:p>
        </p:txBody>
      </p:sp>
      <p:sp>
        <p:nvSpPr>
          <p:cNvPr id="633" name="Slide Subtitle"/>
          <p:cNvSpPr txBox="1">
            <a:spLocks noGrp="1"/>
          </p:cNvSpPr>
          <p:nvPr>
            <p:ph type="body" idx="21"/>
          </p:nvPr>
        </p:nvSpPr>
        <p:spPr>
          <a:prstGeom prst="rect">
            <a:avLst/>
          </a:prstGeom>
        </p:spPr>
        <p:txBody>
          <a:bodyPr/>
          <a:lstStyle/>
          <a:p>
            <a:endParaRPr/>
          </a:p>
        </p:txBody>
      </p:sp>
      <p:sp>
        <p:nvSpPr>
          <p:cNvPr id="634" name="An often useful algorithm is reverse( ), which reverses a sequence.…"/>
          <p:cNvSpPr txBox="1">
            <a:spLocks noGrp="1"/>
          </p:cNvSpPr>
          <p:nvPr>
            <p:ph type="body" idx="1"/>
          </p:nvPr>
        </p:nvSpPr>
        <p:spPr>
          <a:prstGeom prst="rect">
            <a:avLst/>
          </a:prstGeom>
        </p:spPr>
        <p:txBody>
          <a:bodyPr/>
          <a:lstStyle/>
          <a:p>
            <a:r>
              <a:t>An often useful algorithm is reverse( ), which reverses a sequence. </a:t>
            </a:r>
          </a:p>
          <a:p>
            <a:r>
              <a:t>Its general form is</a:t>
            </a:r>
          </a:p>
          <a:p>
            <a:pPr lvl="1"/>
            <a:r>
              <a:t>template &lt;class BiIter&gt; void reverse(BiIter start, BiIter end);</a:t>
            </a:r>
          </a:p>
          <a:p>
            <a:r>
              <a:t>The reverse( ) algorithm reverses the order of the range specified by start and end.</a:t>
            </a:r>
          </a:p>
        </p:txBody>
      </p:sp>
      <p:sp>
        <p:nvSpPr>
          <p:cNvPr id="635"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111</a:t>
            </a:fld>
            <a:endParaRP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112</a:t>
            </a:fld>
            <a:endParaRPr/>
          </a:p>
        </p:txBody>
      </p:sp>
      <p:sp>
        <p:nvSpPr>
          <p:cNvPr id="638" name="#include &lt;iostream&gt;…"/>
          <p:cNvSpPr txBox="1"/>
          <p:nvPr/>
        </p:nvSpPr>
        <p:spPr>
          <a:xfrm>
            <a:off x="561946" y="815433"/>
            <a:ext cx="15406391" cy="1061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4000">
                <a:solidFill>
                  <a:srgbClr val="D12F1B"/>
                </a:solidFill>
                <a:latin typeface="Menlo Regular"/>
                <a:ea typeface="Menlo Regular"/>
                <a:cs typeface="Menlo Regular"/>
                <a:sym typeface="Menlo Regular"/>
              </a:defRPr>
            </a:pPr>
            <a:r>
              <a:rPr>
                <a:solidFill>
                  <a:srgbClr val="78492A"/>
                </a:solidFill>
              </a:rPr>
              <a:t>#include </a:t>
            </a:r>
            <a:r>
              <a:t>&lt;iostream&gt;</a:t>
            </a:r>
            <a:endParaRPr>
              <a:solidFill>
                <a:srgbClr val="000000">
                  <a:alpha val="85000"/>
                </a:srgbClr>
              </a:solidFill>
            </a:endParaRPr>
          </a:p>
          <a:p>
            <a:pPr algn="l" defTabSz="439419">
              <a:tabLst>
                <a:tab pos="431800" algn="l"/>
              </a:tabLst>
              <a:defRPr sz="4000">
                <a:solidFill>
                  <a:srgbClr val="78492A"/>
                </a:solidFill>
                <a:latin typeface="Menlo Regular"/>
                <a:ea typeface="Menlo Regular"/>
                <a:cs typeface="Menlo Regular"/>
                <a:sym typeface="Menlo Regular"/>
              </a:defRPr>
            </a:pPr>
            <a:r>
              <a:t>#include </a:t>
            </a:r>
            <a:r>
              <a:rPr>
                <a:solidFill>
                  <a:srgbClr val="D12F1B"/>
                </a:solidFill>
              </a:rPr>
              <a:t>&lt;vector&gt;</a:t>
            </a:r>
            <a:endParaRPr>
              <a:solidFill>
                <a:srgbClr val="000000">
                  <a:alpha val="85000"/>
                </a:srgbClr>
              </a:solidFill>
            </a:endParaRPr>
          </a:p>
          <a:p>
            <a:pPr algn="l" defTabSz="439419">
              <a:tabLst>
                <a:tab pos="431800" algn="l"/>
              </a:tabLst>
              <a:defRPr sz="4000">
                <a:solidFill>
                  <a:srgbClr val="D12F1B"/>
                </a:solidFill>
                <a:latin typeface="Menlo Regular"/>
                <a:ea typeface="Menlo Regular"/>
                <a:cs typeface="Menlo Regular"/>
                <a:sym typeface="Menlo Regular"/>
              </a:defRPr>
            </a:pPr>
            <a:r>
              <a:rPr>
                <a:solidFill>
                  <a:srgbClr val="78492A"/>
                </a:solidFill>
              </a:rPr>
              <a:t>#include </a:t>
            </a:r>
            <a:r>
              <a:t>&lt;algorithm&gt;</a:t>
            </a:r>
            <a:endParaRPr>
              <a:solidFill>
                <a:srgbClr val="000000">
                  <a:alpha val="85000"/>
                </a:srgbClr>
              </a:solidFill>
            </a:endParaRPr>
          </a:p>
          <a:p>
            <a:pPr algn="l" defTabSz="439419">
              <a:tabLst>
                <a:tab pos="431800" algn="l"/>
              </a:tabLst>
              <a:defRPr sz="40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40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4000">
                <a:solidFill>
                  <a:srgbClr val="4B21B0"/>
                </a:solidFill>
                <a:latin typeface="Menlo Regular"/>
                <a:ea typeface="Menlo Regular"/>
                <a:cs typeface="Menlo Regular"/>
                <a:sym typeface="Menlo Regular"/>
              </a:defRPr>
            </a:pPr>
            <a:r>
              <a:rPr>
                <a:solidFill>
                  <a:srgbClr val="000000">
                    <a:alpha val="85000"/>
                  </a:srgbClr>
                </a:solidFill>
              </a:rPr>
              <a:t>    </a:t>
            </a:r>
            <a:r>
              <a:t>vector</a:t>
            </a:r>
            <a:r>
              <a:rPr>
                <a:solidFill>
                  <a:srgbClr val="000000">
                    <a:alpha val="85000"/>
                  </a:srgbClr>
                </a:solidFill>
              </a:rPr>
              <a:t>&lt;</a:t>
            </a:r>
            <a:r>
              <a:rPr b="1">
                <a:solidFill>
                  <a:srgbClr val="AD3DA4"/>
                </a:solidFill>
              </a:rPr>
              <a:t>int</a:t>
            </a:r>
            <a:r>
              <a:rPr>
                <a:solidFill>
                  <a:srgbClr val="000000">
                    <a:alpha val="85000"/>
                  </a:srgbClr>
                </a:solidFill>
              </a:rPr>
              <a:t>&gt; v;</a:t>
            </a:r>
          </a:p>
          <a:p>
            <a:pPr algn="l" defTabSz="439419">
              <a:tabLst>
                <a:tab pos="431800" algn="l"/>
              </a:tabLst>
              <a:defRPr sz="4000" b="1">
                <a:solidFill>
                  <a:srgbClr val="AD3DA4"/>
                </a:solidFill>
                <a:latin typeface="Menlo Regular"/>
                <a:ea typeface="Menlo Regular"/>
                <a:cs typeface="Menlo Regular"/>
                <a:sym typeface="Menlo Regular"/>
              </a:defRPr>
            </a:pPr>
            <a:r>
              <a:rPr b="0">
                <a:solidFill>
                  <a:srgbClr val="000000">
                    <a:alpha val="85000"/>
                  </a:srgbClr>
                </a:solidFill>
              </a:rPr>
              <a:t>    </a:t>
            </a:r>
            <a:r>
              <a:t>unsigned</a:t>
            </a:r>
            <a:r>
              <a:rPr b="0">
                <a:solidFill>
                  <a:srgbClr val="000000">
                    <a:alpha val="85000"/>
                  </a:srgbClr>
                </a:solidFill>
              </a:rPr>
              <a:t> </a:t>
            </a:r>
            <a:r>
              <a:t>int</a:t>
            </a:r>
            <a:r>
              <a:rPr b="0">
                <a:solidFill>
                  <a:srgbClr val="000000">
                    <a:alpha val="85000"/>
                  </a:srgbClr>
                </a:solidFill>
              </a:rPr>
              <a:t> i;</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i&lt;</a:t>
            </a:r>
            <a:r>
              <a:rPr>
                <a:solidFill>
                  <a:srgbClr val="272AD8"/>
                </a:solidFill>
              </a:rPr>
              <a:t>10</a:t>
            </a:r>
            <a:r>
              <a:t>; i++) v.</a:t>
            </a:r>
            <a:r>
              <a:rPr>
                <a:solidFill>
                  <a:srgbClr val="804FB8"/>
                </a:solidFill>
              </a:rPr>
              <a:t>push_back</a:t>
            </a:r>
            <a:r>
              <a:t>(i);</a:t>
            </a:r>
          </a:p>
          <a:p>
            <a:pPr algn="l" defTabSz="439419">
              <a:tabLst>
                <a:tab pos="431800" algn="l"/>
              </a:tabLst>
              <a:defRPr sz="40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"Initial: "</a:t>
            </a:r>
            <a:r>
              <a:rPr>
                <a:solidFill>
                  <a:srgbClr val="000000">
                    <a:alpha val="85000"/>
                  </a:srgbClr>
                </a:solidFill>
              </a:rP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i&lt;v.</a:t>
            </a:r>
            <a:r>
              <a:rPr>
                <a:solidFill>
                  <a:srgbClr val="804FB8"/>
                </a:solidFill>
              </a:rPr>
              <a:t>size</a:t>
            </a:r>
            <a:r>
              <a:t>(); i++) </a:t>
            </a:r>
            <a:r>
              <a:rPr>
                <a:solidFill>
                  <a:srgbClr val="804FB8"/>
                </a:solidFill>
              </a:rPr>
              <a:t>cout</a:t>
            </a:r>
            <a:r>
              <a:t> &lt;&lt; v[i] &lt;&lt; </a:t>
            </a:r>
            <a:r>
              <a:rPr>
                <a:solidFill>
                  <a:srgbClr val="D12F1B"/>
                </a:solidFill>
              </a:rPr>
              <a:t>" "</a:t>
            </a:r>
            <a: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a:t>
            </a:r>
            <a:r>
              <a:rPr>
                <a:solidFill>
                  <a:srgbClr val="804FB8"/>
                </a:solidFill>
              </a:rPr>
              <a:t>cout</a:t>
            </a:r>
            <a:r>
              <a:t> &lt;&lt; </a:t>
            </a:r>
            <a:r>
              <a:rPr>
                <a:solidFill>
                  <a:srgbClr val="804FB8"/>
                </a:solidFill>
              </a:rPr>
              <a:t>endl</a:t>
            </a:r>
            <a:r>
              <a:t>;</a:t>
            </a:r>
          </a:p>
          <a:p>
            <a:pPr algn="l" defTabSz="439419">
              <a:tabLst>
                <a:tab pos="431800" algn="l"/>
              </a:tabLst>
              <a:defRPr sz="4000">
                <a:solidFill>
                  <a:srgbClr val="804FB8"/>
                </a:solidFill>
                <a:latin typeface="Menlo Regular"/>
                <a:ea typeface="Menlo Regular"/>
                <a:cs typeface="Menlo Regular"/>
                <a:sym typeface="Menlo Regular"/>
              </a:defRPr>
            </a:pPr>
            <a:r>
              <a:rPr>
                <a:solidFill>
                  <a:srgbClr val="000000">
                    <a:alpha val="85000"/>
                  </a:srgbClr>
                </a:solidFill>
              </a:rPr>
              <a:t>    </a:t>
            </a:r>
            <a:r>
              <a:t>reverse</a:t>
            </a:r>
            <a:r>
              <a:rPr>
                <a:solidFill>
                  <a:srgbClr val="000000">
                    <a:alpha val="85000"/>
                  </a:srgbClr>
                </a:solidFill>
              </a:rPr>
              <a:t>(v.</a:t>
            </a:r>
            <a:r>
              <a:t>begin</a:t>
            </a:r>
            <a:r>
              <a:rPr>
                <a:solidFill>
                  <a:srgbClr val="000000">
                    <a:alpha val="85000"/>
                  </a:srgbClr>
                </a:solidFill>
              </a:rPr>
              <a:t>(), v.</a:t>
            </a:r>
            <a:r>
              <a:t>end</a:t>
            </a:r>
            <a:r>
              <a:rPr>
                <a:solidFill>
                  <a:srgbClr val="000000">
                    <a:alpha val="85000"/>
                  </a:srgbClr>
                </a:solidFill>
              </a:rPr>
              <a:t>());</a:t>
            </a:r>
          </a:p>
          <a:p>
            <a:pPr algn="l" defTabSz="439419">
              <a:tabLst>
                <a:tab pos="431800" algn="l"/>
              </a:tabLst>
              <a:defRPr sz="40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"Reversed: "</a:t>
            </a:r>
            <a:r>
              <a:rPr>
                <a:solidFill>
                  <a:srgbClr val="000000">
                    <a:alpha val="85000"/>
                  </a:srgbClr>
                </a:solidFill>
              </a:rP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i&lt;v.</a:t>
            </a:r>
            <a:r>
              <a:rPr>
                <a:solidFill>
                  <a:srgbClr val="804FB8"/>
                </a:solidFill>
              </a:rPr>
              <a:t>size</a:t>
            </a:r>
            <a:r>
              <a:t>(); i++) </a:t>
            </a:r>
            <a:r>
              <a:rPr>
                <a:solidFill>
                  <a:srgbClr val="804FB8"/>
                </a:solidFill>
              </a:rPr>
              <a:t>cout</a:t>
            </a:r>
            <a:r>
              <a:t> &lt;&lt; v[i] &lt;&lt; </a:t>
            </a:r>
            <a:r>
              <a:rPr>
                <a:solidFill>
                  <a:srgbClr val="D12F1B"/>
                </a:solidFill>
              </a:rPr>
              <a:t>" "</a:t>
            </a:r>
            <a:r>
              <a:t>;</a:t>
            </a:r>
          </a:p>
          <a:p>
            <a:pPr algn="l" defTabSz="439419">
              <a:tabLst>
                <a:tab pos="431800" algn="l"/>
              </a:tabLst>
              <a:defRPr sz="40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a:t>
            </a:r>
          </a:p>
        </p:txBody>
      </p:sp>
      <p:sp>
        <p:nvSpPr>
          <p:cNvPr id="639" name="Output:…"/>
          <p:cNvSpPr txBox="1"/>
          <p:nvPr/>
        </p:nvSpPr>
        <p:spPr>
          <a:xfrm>
            <a:off x="16366576" y="10051105"/>
            <a:ext cx="8512532" cy="223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3500">
                <a:solidFill>
                  <a:srgbClr val="2F2A2B"/>
                </a:solidFill>
                <a:latin typeface="Helvetica"/>
                <a:ea typeface="Helvetica"/>
                <a:cs typeface="Helvetica"/>
                <a:sym typeface="Helvetica"/>
              </a:defRPr>
            </a:pPr>
            <a:r>
              <a:t>Output: </a:t>
            </a:r>
          </a:p>
          <a:p>
            <a:pPr algn="l" defTabSz="457200">
              <a:defRPr sz="3500">
                <a:solidFill>
                  <a:srgbClr val="2F2A2B"/>
                </a:solidFill>
                <a:latin typeface="Helvetica"/>
                <a:ea typeface="Helvetica"/>
                <a:cs typeface="Helvetica"/>
                <a:sym typeface="Helvetica"/>
              </a:defRPr>
            </a:pPr>
            <a:endParaRPr/>
          </a:p>
          <a:p>
            <a:pPr algn="l" defTabSz="457200">
              <a:defRPr sz="3500">
                <a:solidFill>
                  <a:srgbClr val="2F2A2B"/>
                </a:solidFill>
                <a:latin typeface="Helvetica"/>
                <a:ea typeface="Helvetica"/>
                <a:cs typeface="Helvetica"/>
                <a:sym typeface="Helvetica"/>
              </a:defRPr>
            </a:pPr>
            <a:r>
              <a:t>Initial: 0 1 2 3 4 5 6 7 8 9 </a:t>
            </a:r>
          </a:p>
          <a:p>
            <a:pPr algn="l" defTabSz="457200">
              <a:defRPr sz="3500">
                <a:solidFill>
                  <a:srgbClr val="2F2A2B"/>
                </a:solidFill>
                <a:latin typeface="Helvetica"/>
                <a:ea typeface="Helvetica"/>
                <a:cs typeface="Helvetica"/>
                <a:sym typeface="Helvetica"/>
              </a:defRPr>
            </a:pPr>
            <a:r>
              <a:t>Reversed: 9 8 7 6 5 4 3 2 1 0</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9" grpId="0" animBg="1" advAuto="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Transforming a Sequence"/>
          <p:cNvSpPr txBox="1">
            <a:spLocks noGrp="1"/>
          </p:cNvSpPr>
          <p:nvPr>
            <p:ph type="title"/>
          </p:nvPr>
        </p:nvSpPr>
        <p:spPr>
          <a:prstGeom prst="rect">
            <a:avLst/>
          </a:prstGeom>
        </p:spPr>
        <p:txBody>
          <a:bodyPr/>
          <a:lstStyle/>
          <a:p>
            <a:r>
              <a:t>Transforming a Sequence</a:t>
            </a:r>
          </a:p>
        </p:txBody>
      </p:sp>
      <p:sp>
        <p:nvSpPr>
          <p:cNvPr id="642" name="One of the more interesting algorithms is transform( ) because it modifies each element in a range according to a function that you provide.…"/>
          <p:cNvSpPr txBox="1">
            <a:spLocks noGrp="1"/>
          </p:cNvSpPr>
          <p:nvPr>
            <p:ph type="body" idx="1"/>
          </p:nvPr>
        </p:nvSpPr>
        <p:spPr>
          <a:xfrm>
            <a:off x="1206500" y="2886418"/>
            <a:ext cx="21971000" cy="9618098"/>
          </a:xfrm>
          <a:prstGeom prst="rect">
            <a:avLst/>
          </a:prstGeom>
        </p:spPr>
        <p:txBody>
          <a:bodyPr/>
          <a:lstStyle/>
          <a:p>
            <a:pPr marL="396239" indent="-396239" defTabSz="1584920">
              <a:spcBef>
                <a:spcPts val="2900"/>
              </a:spcBef>
              <a:defRPr sz="3120"/>
            </a:pPr>
            <a:r>
              <a:t>One of the more interesting algorithms is transform( ) because it modifies each element in a range according to a function that you provide. </a:t>
            </a:r>
          </a:p>
          <a:p>
            <a:pPr marL="396239" indent="-396239" defTabSz="1584920">
              <a:spcBef>
                <a:spcPts val="2900"/>
              </a:spcBef>
              <a:defRPr sz="3120"/>
            </a:pPr>
            <a:r>
              <a:t>The transform( ) algorithm has these two general forms:</a:t>
            </a:r>
          </a:p>
          <a:p>
            <a:pPr marL="792479" lvl="1" indent="-396239" defTabSz="1584920">
              <a:spcBef>
                <a:spcPts val="2900"/>
              </a:spcBef>
              <a:defRPr sz="3120"/>
            </a:pPr>
            <a:r>
              <a:t>template &lt;class InIter, class OutIter, class Func)</a:t>
            </a:r>
          </a:p>
          <a:p>
            <a:pPr marL="792479" lvl="1" indent="-396239" defTabSz="1584920">
              <a:spcBef>
                <a:spcPts val="2900"/>
              </a:spcBef>
              <a:defRPr sz="3120"/>
            </a:pPr>
            <a:r>
              <a:t>OutIter transform(InIter start, InIter end, OutIter result, Func unaryfunc);</a:t>
            </a:r>
          </a:p>
          <a:p>
            <a:pPr marL="792479" lvl="1" indent="-396239" defTabSz="1584920">
              <a:spcBef>
                <a:spcPts val="2900"/>
              </a:spcBef>
              <a:defRPr sz="3120"/>
            </a:pPr>
            <a:r>
              <a:t>template &lt;class InIter1, class InIter2, class OutIter, class Func)</a:t>
            </a:r>
          </a:p>
          <a:p>
            <a:pPr marL="792479" lvl="1" indent="-396239" defTabSz="1584920">
              <a:spcBef>
                <a:spcPts val="2900"/>
              </a:spcBef>
              <a:defRPr sz="3120"/>
            </a:pPr>
            <a:r>
              <a:t>OutIter transform(InIter1 start1, InIter1 end1, InIter2 start2, OutIter result, Func binaryfunc);</a:t>
            </a:r>
          </a:p>
          <a:p>
            <a:pPr marL="396239" indent="-396239" defTabSz="1584920">
              <a:spcBef>
                <a:spcPts val="2900"/>
              </a:spcBef>
              <a:defRPr sz="3120"/>
            </a:pPr>
            <a:r>
              <a:t>The transform( ) algorithm applies a function to a range of elements and stores the outcome in result. </a:t>
            </a:r>
          </a:p>
          <a:p>
            <a:pPr marL="396239" indent="-396239" defTabSz="1584920">
              <a:spcBef>
                <a:spcPts val="2900"/>
              </a:spcBef>
              <a:defRPr sz="3120"/>
            </a:pPr>
            <a:r>
              <a:t>In the first form, the range is specified by start and end. The function to be applied is specified unaryfunc. This function receives the value of an element in its parameter, and it must return its transformation. </a:t>
            </a:r>
          </a:p>
          <a:p>
            <a:pPr marL="396239" indent="-396239" defTabSz="1584920">
              <a:spcBef>
                <a:spcPts val="2900"/>
              </a:spcBef>
              <a:defRPr sz="3120"/>
            </a:pPr>
            <a:r>
              <a:t>In the second form, the transformation is applied using a binary operator function that receives the value of an element from the sequence to be transformed in its first parameter and an element from the second sequence as its second parameter. </a:t>
            </a:r>
          </a:p>
          <a:p>
            <a:pPr marL="396239" indent="-396239" defTabSz="1584920">
              <a:spcBef>
                <a:spcPts val="2900"/>
              </a:spcBef>
              <a:defRPr sz="3120"/>
            </a:pPr>
            <a:r>
              <a:t>Both versions return an iterator to the end of the resulting sequence.</a:t>
            </a:r>
          </a:p>
        </p:txBody>
      </p:sp>
      <p:sp>
        <p:nvSpPr>
          <p:cNvPr id="643"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113</a:t>
            </a:fld>
            <a:endParaRP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Slide Number"/>
          <p:cNvSpPr txBox="1">
            <a:spLocks noGrp="1"/>
          </p:cNvSpPr>
          <p:nvPr>
            <p:ph type="sldNum" sz="quarter" idx="2"/>
          </p:nvPr>
        </p:nvSpPr>
        <p:spPr>
          <a:xfrm>
            <a:off x="11937949" y="13080999"/>
            <a:ext cx="495605"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114</a:t>
            </a:fld>
            <a:endParaRPr/>
          </a:p>
        </p:txBody>
      </p:sp>
      <p:sp>
        <p:nvSpPr>
          <p:cNvPr id="646" name="#include &lt;iostream&gt;…"/>
          <p:cNvSpPr txBox="1"/>
          <p:nvPr/>
        </p:nvSpPr>
        <p:spPr>
          <a:xfrm>
            <a:off x="396225" y="114300"/>
            <a:ext cx="15635772" cy="134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2900">
                <a:solidFill>
                  <a:srgbClr val="D12F1B"/>
                </a:solidFill>
                <a:latin typeface="Menlo Regular"/>
                <a:ea typeface="Menlo Regular"/>
                <a:cs typeface="Menlo Regular"/>
                <a:sym typeface="Menlo Regular"/>
              </a:defRPr>
            </a:pPr>
            <a:r>
              <a:rPr>
                <a:solidFill>
                  <a:srgbClr val="78492A"/>
                </a:solidFill>
              </a:rPr>
              <a:t>#include </a:t>
            </a:r>
            <a:r>
              <a:t>&lt;iostream&gt;</a:t>
            </a:r>
            <a:endParaRPr>
              <a:solidFill>
                <a:srgbClr val="000000">
                  <a:alpha val="85000"/>
                </a:srgbClr>
              </a:solidFill>
            </a:endParaRPr>
          </a:p>
          <a:p>
            <a:pPr algn="l" defTabSz="439419">
              <a:tabLst>
                <a:tab pos="431800" algn="l"/>
              </a:tabLst>
              <a:defRPr sz="2900">
                <a:solidFill>
                  <a:srgbClr val="78492A"/>
                </a:solidFill>
                <a:latin typeface="Menlo Regular"/>
                <a:ea typeface="Menlo Regular"/>
                <a:cs typeface="Menlo Regular"/>
                <a:sym typeface="Menlo Regular"/>
              </a:defRPr>
            </a:pPr>
            <a:r>
              <a:t>#include </a:t>
            </a:r>
            <a:r>
              <a:rPr>
                <a:solidFill>
                  <a:srgbClr val="D12F1B"/>
                </a:solidFill>
              </a:rPr>
              <a:t>&lt;list&gt;</a:t>
            </a:r>
            <a:endParaRPr>
              <a:solidFill>
                <a:srgbClr val="000000">
                  <a:alpha val="85000"/>
                </a:srgbClr>
              </a:solidFill>
            </a:endParaRPr>
          </a:p>
          <a:p>
            <a:pPr algn="l" defTabSz="439419">
              <a:tabLst>
                <a:tab pos="431800" algn="l"/>
              </a:tabLst>
              <a:defRPr sz="2900">
                <a:solidFill>
                  <a:srgbClr val="D12F1B"/>
                </a:solidFill>
                <a:latin typeface="Menlo Regular"/>
                <a:ea typeface="Menlo Regular"/>
                <a:cs typeface="Menlo Regular"/>
                <a:sym typeface="Menlo Regular"/>
              </a:defRPr>
            </a:pPr>
            <a:r>
              <a:rPr>
                <a:solidFill>
                  <a:srgbClr val="78492A"/>
                </a:solidFill>
              </a:rPr>
              <a:t>#include </a:t>
            </a:r>
            <a:r>
              <a:t>&lt;algorithm&gt;</a:t>
            </a:r>
            <a:endParaRPr>
              <a:solidFill>
                <a:srgbClr val="000000">
                  <a:alpha val="85000"/>
                </a:srgbClr>
              </a:solidFill>
            </a:endParaRPr>
          </a:p>
          <a:p>
            <a:pPr algn="l" defTabSz="439419">
              <a:tabLst>
                <a:tab pos="431800" algn="l"/>
              </a:tabLst>
              <a:defRPr sz="29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2900">
                <a:solidFill>
                  <a:srgbClr val="707F8C"/>
                </a:solidFill>
                <a:latin typeface="Menlo Regular"/>
                <a:ea typeface="Menlo Regular"/>
                <a:cs typeface="Menlo Regular"/>
                <a:sym typeface="Menlo Regular"/>
              </a:defRPr>
            </a:pPr>
            <a:r>
              <a:t>// A simple transformation function.</a:t>
            </a:r>
            <a:endParaRPr>
              <a:solidFill>
                <a:srgbClr val="000000">
                  <a:alpha val="85000"/>
                </a:srgbClr>
              </a:solidFill>
            </a:endParaRPr>
          </a:p>
          <a:p>
            <a:pPr algn="l" defTabSz="439419">
              <a:tabLst>
                <a:tab pos="431800" algn="l"/>
              </a:tabLst>
              <a:defRPr sz="2900">
                <a:solidFill>
                  <a:srgbClr val="057CB0"/>
                </a:solidFill>
                <a:latin typeface="Menlo Regular"/>
                <a:ea typeface="Menlo Regular"/>
                <a:cs typeface="Menlo Regular"/>
                <a:sym typeface="Menlo Regular"/>
              </a:defRPr>
            </a:pPr>
            <a:r>
              <a:rPr b="1">
                <a:solidFill>
                  <a:srgbClr val="AD3DA4"/>
                </a:solidFill>
              </a:rPr>
              <a:t>double</a:t>
            </a:r>
            <a:r>
              <a:rPr>
                <a:solidFill>
                  <a:srgbClr val="000000">
                    <a:alpha val="85000"/>
                  </a:srgbClr>
                </a:solidFill>
              </a:rPr>
              <a:t> </a:t>
            </a:r>
            <a:r>
              <a:t>reciprocal</a:t>
            </a:r>
            <a:r>
              <a:rPr>
                <a:solidFill>
                  <a:srgbClr val="000000">
                    <a:alpha val="85000"/>
                  </a:srgbClr>
                </a:solidFill>
              </a:rPr>
              <a:t>(</a:t>
            </a:r>
            <a:r>
              <a:rPr b="1">
                <a:solidFill>
                  <a:srgbClr val="AD3DA4"/>
                </a:solidFill>
              </a:rPr>
              <a:t>double</a:t>
            </a:r>
            <a:r>
              <a:rPr>
                <a:solidFill>
                  <a:srgbClr val="000000">
                    <a:alpha val="85000"/>
                  </a:srgbClr>
                </a:solidFill>
              </a:rPr>
              <a:t> i) {</a:t>
            </a:r>
          </a:p>
          <a:p>
            <a:pPr algn="l" defTabSz="439419">
              <a:tabLst>
                <a:tab pos="431800" algn="l"/>
              </a:tabLst>
              <a:defRPr sz="2900">
                <a:solidFill>
                  <a:srgbClr val="707F8C"/>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return</a:t>
            </a:r>
            <a:r>
              <a:rPr>
                <a:solidFill>
                  <a:srgbClr val="000000">
                    <a:alpha val="85000"/>
                  </a:srgbClr>
                </a:solidFill>
              </a:rPr>
              <a:t> </a:t>
            </a:r>
            <a:r>
              <a:rPr>
                <a:solidFill>
                  <a:srgbClr val="272AD8"/>
                </a:solidFill>
              </a:rPr>
              <a:t>1.0</a:t>
            </a:r>
            <a:r>
              <a:rPr>
                <a:solidFill>
                  <a:srgbClr val="000000">
                    <a:alpha val="85000"/>
                  </a:srgbClr>
                </a:solidFill>
              </a:rPr>
              <a:t>/i; </a:t>
            </a:r>
            <a:r>
              <a:t>// return reciprocal</a:t>
            </a:r>
            <a:endParaRPr>
              <a:solidFill>
                <a:srgbClr val="000000">
                  <a:alpha val="85000"/>
                </a:srgbClr>
              </a:solidFill>
            </a:endParaRPr>
          </a:p>
          <a:p>
            <a:pPr algn="l" defTabSz="439419">
              <a:tabLst>
                <a:tab pos="431800" algn="l"/>
              </a:tabLst>
              <a:defRPr sz="29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29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29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2900">
                <a:solidFill>
                  <a:srgbClr val="000000">
                    <a:alpha val="85000"/>
                  </a:srgbClr>
                </a:solidFill>
                <a:latin typeface="Menlo Regular"/>
                <a:ea typeface="Menlo Regular"/>
                <a:cs typeface="Menlo Regular"/>
                <a:sym typeface="Menlo Regular"/>
              </a:defRPr>
            </a:pPr>
            <a:r>
              <a:t>    </a:t>
            </a:r>
            <a:r>
              <a:rPr>
                <a:solidFill>
                  <a:srgbClr val="4B21B0"/>
                </a:solidFill>
              </a:rPr>
              <a:t>list</a:t>
            </a:r>
            <a:r>
              <a:t>&lt;</a:t>
            </a:r>
            <a:r>
              <a:rPr b="1">
                <a:solidFill>
                  <a:srgbClr val="AD3DA4"/>
                </a:solidFill>
              </a:rPr>
              <a:t>double</a:t>
            </a:r>
            <a:r>
              <a:t>&gt; vals;</a:t>
            </a:r>
          </a:p>
          <a:p>
            <a:pPr algn="l" defTabSz="439419">
              <a:tabLst>
                <a:tab pos="431800" algn="l"/>
              </a:tabLst>
              <a:defRPr sz="2900">
                <a:solidFill>
                  <a:srgbClr val="000000">
                    <a:alpha val="85000"/>
                  </a:srgbClr>
                </a:solidFill>
                <a:latin typeface="Menlo Regular"/>
                <a:ea typeface="Menlo Regular"/>
                <a:cs typeface="Menlo Regular"/>
                <a:sym typeface="Menlo Regular"/>
              </a:defRPr>
            </a:pPr>
            <a:r>
              <a:t>    </a:t>
            </a:r>
            <a:r>
              <a:rPr b="1">
                <a:solidFill>
                  <a:srgbClr val="AD3DA4"/>
                </a:solidFill>
              </a:rPr>
              <a:t>int</a:t>
            </a:r>
            <a:r>
              <a:t> i;</a:t>
            </a:r>
          </a:p>
          <a:p>
            <a:pPr algn="l" defTabSz="439419">
              <a:tabLst>
                <a:tab pos="431800" algn="l"/>
              </a:tabLst>
              <a:defRPr sz="2900">
                <a:solidFill>
                  <a:srgbClr val="707F8C"/>
                </a:solidFill>
                <a:latin typeface="Menlo Regular"/>
                <a:ea typeface="Menlo Regular"/>
                <a:cs typeface="Menlo Regular"/>
                <a:sym typeface="Menlo Regular"/>
              </a:defRPr>
            </a:pPr>
            <a:r>
              <a:rPr>
                <a:solidFill>
                  <a:srgbClr val="000000">
                    <a:alpha val="85000"/>
                  </a:srgbClr>
                </a:solidFill>
              </a:rPr>
              <a:t>    </a:t>
            </a:r>
            <a:r>
              <a:t>// put values into list</a:t>
            </a:r>
            <a:endParaRPr>
              <a:solidFill>
                <a:srgbClr val="000000">
                  <a:alpha val="85000"/>
                </a:srgbClr>
              </a:solidFill>
            </a:endParaRPr>
          </a:p>
          <a:p>
            <a:pPr algn="l" defTabSz="439419">
              <a:tabLst>
                <a:tab pos="431800" algn="l"/>
              </a:tabLst>
              <a:defRPr sz="29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1</a:t>
            </a:r>
            <a:r>
              <a:t>; i&lt;</a:t>
            </a:r>
            <a:r>
              <a:rPr>
                <a:solidFill>
                  <a:srgbClr val="272AD8"/>
                </a:solidFill>
              </a:rPr>
              <a:t>10</a:t>
            </a:r>
            <a:r>
              <a:t>; i++) vals.</a:t>
            </a:r>
            <a:r>
              <a:rPr>
                <a:solidFill>
                  <a:srgbClr val="804FB8"/>
                </a:solidFill>
              </a:rPr>
              <a:t>push_back</a:t>
            </a:r>
            <a:r>
              <a:t>((</a:t>
            </a:r>
            <a:r>
              <a:rPr b="1">
                <a:solidFill>
                  <a:srgbClr val="AD3DA4"/>
                </a:solidFill>
              </a:rPr>
              <a:t>double</a:t>
            </a:r>
            <a:r>
              <a:t>)i);</a:t>
            </a:r>
          </a:p>
          <a:p>
            <a:pPr algn="l" defTabSz="439419">
              <a:tabLst>
                <a:tab pos="431800" algn="l"/>
              </a:tabLst>
              <a:defRPr sz="29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"Original contents of vals:\n"</a:t>
            </a:r>
            <a:r>
              <a:rPr>
                <a:solidFill>
                  <a:srgbClr val="000000">
                    <a:alpha val="85000"/>
                  </a:srgbClr>
                </a:solidFill>
              </a:rPr>
              <a:t>;</a:t>
            </a:r>
          </a:p>
          <a:p>
            <a:pPr algn="l" defTabSz="439419">
              <a:tabLst>
                <a:tab pos="431800" algn="l"/>
              </a:tabLst>
              <a:defRPr sz="2900">
                <a:solidFill>
                  <a:srgbClr val="000000">
                    <a:alpha val="85000"/>
                  </a:srgbClr>
                </a:solidFill>
                <a:latin typeface="Menlo Regular"/>
                <a:ea typeface="Menlo Regular"/>
                <a:cs typeface="Menlo Regular"/>
                <a:sym typeface="Menlo Regular"/>
              </a:defRPr>
            </a:pPr>
            <a:r>
              <a:t>    </a:t>
            </a:r>
            <a:r>
              <a:rPr>
                <a:solidFill>
                  <a:srgbClr val="4B21B0"/>
                </a:solidFill>
              </a:rPr>
              <a:t>list</a:t>
            </a:r>
            <a:r>
              <a:t>&lt;</a:t>
            </a:r>
            <a:r>
              <a:rPr b="1">
                <a:solidFill>
                  <a:srgbClr val="AD3DA4"/>
                </a:solidFill>
              </a:rPr>
              <a:t>double</a:t>
            </a:r>
            <a:r>
              <a:t>&gt;::</a:t>
            </a:r>
            <a:r>
              <a:rPr>
                <a:solidFill>
                  <a:srgbClr val="4B21B0"/>
                </a:solidFill>
              </a:rPr>
              <a:t>iterator</a:t>
            </a:r>
            <a:r>
              <a:t> p = vals.</a:t>
            </a:r>
            <a:r>
              <a:rPr>
                <a:solidFill>
                  <a:srgbClr val="804FB8"/>
                </a:solidFill>
              </a:rPr>
              <a:t>begin</a:t>
            </a:r>
            <a:r>
              <a:t>();</a:t>
            </a:r>
          </a:p>
          <a:p>
            <a:pPr algn="l" defTabSz="439419">
              <a:tabLst>
                <a:tab pos="431800" algn="l"/>
              </a:tabLst>
              <a:defRPr sz="2900">
                <a:solidFill>
                  <a:srgbClr val="000000">
                    <a:alpha val="85000"/>
                  </a:srgbClr>
                </a:solidFill>
                <a:latin typeface="Menlo Regular"/>
                <a:ea typeface="Menlo Regular"/>
                <a:cs typeface="Menlo Regular"/>
                <a:sym typeface="Menlo Regular"/>
              </a:defRPr>
            </a:pPr>
            <a:r>
              <a:t>    </a:t>
            </a:r>
            <a:r>
              <a:rPr b="1">
                <a:solidFill>
                  <a:srgbClr val="AD3DA4"/>
                </a:solidFill>
              </a:rPr>
              <a:t>while</a:t>
            </a:r>
            <a:r>
              <a:t>(p != vals.</a:t>
            </a:r>
            <a:r>
              <a:rPr>
                <a:solidFill>
                  <a:srgbClr val="804FB8"/>
                </a:solidFill>
              </a:rPr>
              <a:t>end</a:t>
            </a:r>
            <a:r>
              <a:t>()) {</a:t>
            </a:r>
          </a:p>
          <a:p>
            <a:pPr algn="l" defTabSz="439419">
              <a:tabLst>
                <a:tab pos="431800" algn="l"/>
              </a:tabLst>
              <a:defRPr sz="2900">
                <a:solidFill>
                  <a:srgbClr val="000000">
                    <a:alpha val="85000"/>
                  </a:srgbClr>
                </a:solidFill>
                <a:latin typeface="Menlo Regular"/>
                <a:ea typeface="Menlo Regular"/>
                <a:cs typeface="Menlo Regular"/>
                <a:sym typeface="Menlo Regular"/>
              </a:defRPr>
            </a:pPr>
            <a:r>
              <a:t>        </a:t>
            </a:r>
            <a:r>
              <a:rPr>
                <a:solidFill>
                  <a:srgbClr val="804FB8"/>
                </a:solidFill>
              </a:rPr>
              <a:t>cout</a:t>
            </a:r>
            <a:r>
              <a:t> &lt;&lt; *p &lt;&lt; </a:t>
            </a:r>
            <a:r>
              <a:rPr>
                <a:solidFill>
                  <a:srgbClr val="D12F1B"/>
                </a:solidFill>
              </a:rPr>
              <a:t>" "</a:t>
            </a:r>
            <a:r>
              <a:t>;</a:t>
            </a:r>
          </a:p>
          <a:p>
            <a:pPr algn="l" defTabSz="439419">
              <a:tabLst>
                <a:tab pos="431800" algn="l"/>
              </a:tabLst>
              <a:defRPr sz="2900">
                <a:solidFill>
                  <a:srgbClr val="000000">
                    <a:alpha val="85000"/>
                  </a:srgbClr>
                </a:solidFill>
                <a:latin typeface="Menlo Regular"/>
                <a:ea typeface="Menlo Regular"/>
                <a:cs typeface="Menlo Regular"/>
                <a:sym typeface="Menlo Regular"/>
              </a:defRPr>
            </a:pPr>
            <a:r>
              <a:t>        p++;</a:t>
            </a:r>
          </a:p>
          <a:p>
            <a:pPr algn="l" defTabSz="439419">
              <a:tabLst>
                <a:tab pos="431800" algn="l"/>
              </a:tabLst>
              <a:defRPr sz="29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2900">
                <a:solidFill>
                  <a:srgbClr val="000000">
                    <a:alpha val="85000"/>
                  </a:srgbClr>
                </a:solidFill>
                <a:latin typeface="Menlo Regular"/>
                <a:ea typeface="Menlo Regular"/>
                <a:cs typeface="Menlo Regular"/>
                <a:sym typeface="Menlo Regular"/>
              </a:defRPr>
            </a:pPr>
            <a:r>
              <a:t>    </a:t>
            </a:r>
            <a:r>
              <a:rPr>
                <a:solidFill>
                  <a:srgbClr val="804FB8"/>
                </a:solidFill>
              </a:rPr>
              <a:t>cout</a:t>
            </a:r>
            <a:r>
              <a:t> &lt;&lt; </a:t>
            </a:r>
            <a:r>
              <a:rPr>
                <a:solidFill>
                  <a:srgbClr val="804FB8"/>
                </a:solidFill>
              </a:rPr>
              <a:t>endl</a:t>
            </a:r>
            <a:r>
              <a:t>;</a:t>
            </a:r>
          </a:p>
          <a:p>
            <a:pPr algn="l" defTabSz="439419">
              <a:tabLst>
                <a:tab pos="431800" algn="l"/>
              </a:tabLst>
              <a:defRPr sz="2900">
                <a:solidFill>
                  <a:srgbClr val="707F8C"/>
                </a:solidFill>
                <a:latin typeface="Menlo Regular"/>
                <a:ea typeface="Menlo Regular"/>
                <a:cs typeface="Menlo Regular"/>
                <a:sym typeface="Menlo Regular"/>
              </a:defRPr>
            </a:pPr>
            <a:r>
              <a:rPr>
                <a:solidFill>
                  <a:srgbClr val="000000">
                    <a:alpha val="85000"/>
                  </a:srgbClr>
                </a:solidFill>
              </a:rPr>
              <a:t>    </a:t>
            </a:r>
            <a:r>
              <a:t>// transform vals</a:t>
            </a:r>
            <a:endParaRPr>
              <a:solidFill>
                <a:srgbClr val="000000">
                  <a:alpha val="85000"/>
                </a:srgbClr>
              </a:solidFill>
            </a:endParaRPr>
          </a:p>
          <a:p>
            <a:pPr algn="l" defTabSz="439419">
              <a:tabLst>
                <a:tab pos="431800" algn="l"/>
              </a:tabLst>
              <a:defRPr sz="2900">
                <a:solidFill>
                  <a:srgbClr val="3E8087"/>
                </a:solidFill>
                <a:latin typeface="Menlo Regular"/>
                <a:ea typeface="Menlo Regular"/>
                <a:cs typeface="Menlo Regular"/>
                <a:sym typeface="Menlo Regular"/>
              </a:defRPr>
            </a:pPr>
            <a:r>
              <a:rPr>
                <a:solidFill>
                  <a:srgbClr val="000000">
                    <a:alpha val="85000"/>
                  </a:srgbClr>
                </a:solidFill>
              </a:rPr>
              <a:t>    p = </a:t>
            </a:r>
            <a:r>
              <a:rPr>
                <a:solidFill>
                  <a:srgbClr val="804FB8"/>
                </a:solidFill>
              </a:rPr>
              <a:t>transform</a:t>
            </a:r>
            <a:r>
              <a:rPr>
                <a:solidFill>
                  <a:srgbClr val="000000">
                    <a:alpha val="85000"/>
                  </a:srgbClr>
                </a:solidFill>
              </a:rPr>
              <a:t>(vals.</a:t>
            </a:r>
            <a:r>
              <a:rPr>
                <a:solidFill>
                  <a:srgbClr val="804FB8"/>
                </a:solidFill>
              </a:rPr>
              <a:t>begin</a:t>
            </a:r>
            <a:r>
              <a:rPr>
                <a:solidFill>
                  <a:srgbClr val="000000">
                    <a:alpha val="85000"/>
                  </a:srgbClr>
                </a:solidFill>
              </a:rPr>
              <a:t>(), vals.</a:t>
            </a:r>
            <a:r>
              <a:rPr>
                <a:solidFill>
                  <a:srgbClr val="804FB8"/>
                </a:solidFill>
              </a:rPr>
              <a:t>end</a:t>
            </a:r>
            <a:r>
              <a:rPr>
                <a:solidFill>
                  <a:srgbClr val="000000">
                    <a:alpha val="85000"/>
                  </a:srgbClr>
                </a:solidFill>
              </a:rPr>
              <a:t>(), vals.</a:t>
            </a:r>
            <a:r>
              <a:rPr>
                <a:solidFill>
                  <a:srgbClr val="804FB8"/>
                </a:solidFill>
              </a:rPr>
              <a:t>begin</a:t>
            </a:r>
            <a:r>
              <a:rPr>
                <a:solidFill>
                  <a:srgbClr val="000000">
                    <a:alpha val="85000"/>
                  </a:srgbClr>
                </a:solidFill>
              </a:rPr>
              <a:t>(), </a:t>
            </a:r>
            <a:r>
              <a:t>reciprocal</a:t>
            </a:r>
            <a:r>
              <a:rPr>
                <a:solidFill>
                  <a:srgbClr val="000000">
                    <a:alpha val="85000"/>
                  </a:srgbClr>
                </a:solidFill>
              </a:rPr>
              <a:t>);</a:t>
            </a:r>
          </a:p>
          <a:p>
            <a:pPr algn="l" defTabSz="439419">
              <a:tabLst>
                <a:tab pos="431800" algn="l"/>
              </a:tabLst>
              <a:defRPr sz="29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"Transformed contents of vals:\n"</a:t>
            </a:r>
            <a:r>
              <a:rPr>
                <a:solidFill>
                  <a:srgbClr val="000000">
                    <a:alpha val="85000"/>
                  </a:srgbClr>
                </a:solidFill>
              </a:rPr>
              <a:t>;</a:t>
            </a:r>
          </a:p>
          <a:p>
            <a:pPr algn="l" defTabSz="439419">
              <a:tabLst>
                <a:tab pos="431800" algn="l"/>
              </a:tabLst>
              <a:defRPr sz="2900">
                <a:solidFill>
                  <a:srgbClr val="000000">
                    <a:alpha val="85000"/>
                  </a:srgbClr>
                </a:solidFill>
                <a:latin typeface="Menlo Regular"/>
                <a:ea typeface="Menlo Regular"/>
                <a:cs typeface="Menlo Regular"/>
                <a:sym typeface="Menlo Regular"/>
              </a:defRPr>
            </a:pPr>
            <a:r>
              <a:t>    p = vals.</a:t>
            </a:r>
            <a:r>
              <a:rPr>
                <a:solidFill>
                  <a:srgbClr val="804FB8"/>
                </a:solidFill>
              </a:rPr>
              <a:t>begin</a:t>
            </a:r>
            <a:r>
              <a:t>();</a:t>
            </a:r>
          </a:p>
          <a:p>
            <a:pPr algn="l" defTabSz="439419">
              <a:tabLst>
                <a:tab pos="431800" algn="l"/>
              </a:tabLst>
              <a:defRPr sz="2900">
                <a:solidFill>
                  <a:srgbClr val="000000">
                    <a:alpha val="85000"/>
                  </a:srgbClr>
                </a:solidFill>
                <a:latin typeface="Menlo Regular"/>
                <a:ea typeface="Menlo Regular"/>
                <a:cs typeface="Menlo Regular"/>
                <a:sym typeface="Menlo Regular"/>
              </a:defRPr>
            </a:pPr>
            <a:r>
              <a:t>    </a:t>
            </a:r>
            <a:r>
              <a:rPr b="1">
                <a:solidFill>
                  <a:srgbClr val="AD3DA4"/>
                </a:solidFill>
              </a:rPr>
              <a:t>while</a:t>
            </a:r>
            <a:r>
              <a:t>(p != vals.</a:t>
            </a:r>
            <a:r>
              <a:rPr>
                <a:solidFill>
                  <a:srgbClr val="804FB8"/>
                </a:solidFill>
              </a:rPr>
              <a:t>end</a:t>
            </a:r>
            <a:r>
              <a:t>()) {</a:t>
            </a:r>
          </a:p>
          <a:p>
            <a:pPr algn="l" defTabSz="439419">
              <a:tabLst>
                <a:tab pos="431800" algn="l"/>
              </a:tabLst>
              <a:defRPr sz="2900">
                <a:solidFill>
                  <a:srgbClr val="000000">
                    <a:alpha val="85000"/>
                  </a:srgbClr>
                </a:solidFill>
                <a:latin typeface="Menlo Regular"/>
                <a:ea typeface="Menlo Regular"/>
                <a:cs typeface="Menlo Regular"/>
                <a:sym typeface="Menlo Regular"/>
              </a:defRPr>
            </a:pPr>
            <a:r>
              <a:t>        </a:t>
            </a:r>
            <a:r>
              <a:rPr>
                <a:solidFill>
                  <a:srgbClr val="804FB8"/>
                </a:solidFill>
              </a:rPr>
              <a:t>cout</a:t>
            </a:r>
            <a:r>
              <a:t> &lt;&lt; *p &lt;&lt; </a:t>
            </a:r>
            <a:r>
              <a:rPr>
                <a:solidFill>
                  <a:srgbClr val="D12F1B"/>
                </a:solidFill>
              </a:rPr>
              <a:t>" "</a:t>
            </a:r>
            <a:r>
              <a:t>;</a:t>
            </a:r>
          </a:p>
          <a:p>
            <a:pPr algn="l" defTabSz="439419">
              <a:tabLst>
                <a:tab pos="431800" algn="l"/>
              </a:tabLst>
              <a:defRPr sz="2900">
                <a:solidFill>
                  <a:srgbClr val="000000">
                    <a:alpha val="85000"/>
                  </a:srgbClr>
                </a:solidFill>
                <a:latin typeface="Menlo Regular"/>
                <a:ea typeface="Menlo Regular"/>
                <a:cs typeface="Menlo Regular"/>
                <a:sym typeface="Menlo Regular"/>
              </a:defRPr>
            </a:pPr>
            <a:r>
              <a:t>        p++;</a:t>
            </a:r>
          </a:p>
          <a:p>
            <a:pPr algn="l" defTabSz="439419">
              <a:tabLst>
                <a:tab pos="431800" algn="l"/>
              </a:tabLst>
              <a:defRPr sz="29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29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2900">
                <a:solidFill>
                  <a:srgbClr val="000000">
                    <a:alpha val="85000"/>
                  </a:srgbClr>
                </a:solidFill>
                <a:latin typeface="Menlo Regular"/>
                <a:ea typeface="Menlo Regular"/>
                <a:cs typeface="Menlo Regular"/>
                <a:sym typeface="Menlo Regular"/>
              </a:defRPr>
            </a:pPr>
            <a:r>
              <a:t>}</a:t>
            </a:r>
          </a:p>
        </p:txBody>
      </p:sp>
      <p:sp>
        <p:nvSpPr>
          <p:cNvPr id="647" name="Output:…"/>
          <p:cNvSpPr txBox="1"/>
          <p:nvPr/>
        </p:nvSpPr>
        <p:spPr>
          <a:xfrm>
            <a:off x="12118377" y="1155873"/>
            <a:ext cx="11964474" cy="3302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3500">
                <a:solidFill>
                  <a:srgbClr val="2F2A2B"/>
                </a:solidFill>
                <a:latin typeface="Helvetica"/>
                <a:ea typeface="Helvetica"/>
                <a:cs typeface="Helvetica"/>
                <a:sym typeface="Helvetica"/>
              </a:defRPr>
            </a:pPr>
            <a:r>
              <a:t>Output: </a:t>
            </a:r>
          </a:p>
          <a:p>
            <a:pPr algn="l" defTabSz="457200">
              <a:defRPr sz="3500">
                <a:solidFill>
                  <a:srgbClr val="2F2A2B"/>
                </a:solidFill>
                <a:latin typeface="Helvetica"/>
                <a:ea typeface="Helvetica"/>
                <a:cs typeface="Helvetica"/>
                <a:sym typeface="Helvetica"/>
              </a:defRPr>
            </a:pPr>
            <a:endParaRPr/>
          </a:p>
          <a:p>
            <a:pPr algn="l" defTabSz="457200">
              <a:defRPr sz="3500">
                <a:solidFill>
                  <a:srgbClr val="2F2A2B"/>
                </a:solidFill>
                <a:latin typeface="Helvetica"/>
                <a:ea typeface="Helvetica"/>
                <a:cs typeface="Helvetica"/>
                <a:sym typeface="Helvetica"/>
              </a:defRPr>
            </a:pPr>
            <a:r>
              <a:t>Original contents of vals:</a:t>
            </a:r>
          </a:p>
          <a:p>
            <a:pPr algn="l" defTabSz="457200">
              <a:defRPr sz="3500">
                <a:solidFill>
                  <a:srgbClr val="2F2A2B"/>
                </a:solidFill>
                <a:latin typeface="Helvetica"/>
                <a:ea typeface="Helvetica"/>
                <a:cs typeface="Helvetica"/>
                <a:sym typeface="Helvetica"/>
              </a:defRPr>
            </a:pPr>
            <a:r>
              <a:t>1 2 3 4 5 6 7 8 9 </a:t>
            </a:r>
          </a:p>
          <a:p>
            <a:pPr algn="l" defTabSz="457200">
              <a:defRPr sz="3500">
                <a:solidFill>
                  <a:srgbClr val="2F2A2B"/>
                </a:solidFill>
                <a:latin typeface="Helvetica"/>
                <a:ea typeface="Helvetica"/>
                <a:cs typeface="Helvetica"/>
                <a:sym typeface="Helvetica"/>
              </a:defRPr>
            </a:pPr>
            <a:r>
              <a:t>Transformed contents of vals:</a:t>
            </a:r>
          </a:p>
          <a:p>
            <a:pPr algn="l" defTabSz="457200">
              <a:defRPr sz="3500">
                <a:solidFill>
                  <a:srgbClr val="2F2A2B"/>
                </a:solidFill>
                <a:latin typeface="Helvetica"/>
                <a:ea typeface="Helvetica"/>
                <a:cs typeface="Helvetica"/>
                <a:sym typeface="Helvetica"/>
              </a:defRPr>
            </a:pPr>
            <a:r>
              <a:t>1 0.5 0.333333 0.25 0.2 0.166667 0.142857 0.125 0.111111</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lide Title"/>
          <p:cNvSpPr txBox="1">
            <a:spLocks noGrp="1"/>
          </p:cNvSpPr>
          <p:nvPr>
            <p:ph type="title"/>
          </p:nvPr>
        </p:nvSpPr>
        <p:spPr>
          <a:prstGeom prst="rect">
            <a:avLst/>
          </a:prstGeom>
        </p:spPr>
        <p:txBody>
          <a:bodyPr/>
          <a:lstStyle/>
          <a:p>
            <a:endParaRPr/>
          </a:p>
        </p:txBody>
      </p:sp>
      <p:sp>
        <p:nvSpPr>
          <p:cNvPr id="202" name="Slide Subtitle"/>
          <p:cNvSpPr txBox="1">
            <a:spLocks noGrp="1"/>
          </p:cNvSpPr>
          <p:nvPr>
            <p:ph type="body" idx="21"/>
          </p:nvPr>
        </p:nvSpPr>
        <p:spPr>
          <a:prstGeom prst="rect">
            <a:avLst/>
          </a:prstGeom>
        </p:spPr>
        <p:txBody>
          <a:bodyPr/>
          <a:lstStyle/>
          <a:p>
            <a:endParaRPr/>
          </a:p>
        </p:txBody>
      </p:sp>
      <p:sp>
        <p:nvSpPr>
          <p:cNvPr id="203" name="C++ provides a list of standard exceptions defined in &lt;exception&gt; which we can use in our programs.…"/>
          <p:cNvSpPr txBox="1">
            <a:spLocks noGrp="1"/>
          </p:cNvSpPr>
          <p:nvPr>
            <p:ph type="body" idx="1"/>
          </p:nvPr>
        </p:nvSpPr>
        <p:spPr>
          <a:prstGeom prst="rect">
            <a:avLst/>
          </a:prstGeom>
        </p:spPr>
        <p:txBody>
          <a:bodyPr/>
          <a:lstStyle/>
          <a:p>
            <a:r>
              <a:t>C++ provides a list of standard exceptions defined in &lt;exception&gt; which we can use in our programs. </a:t>
            </a:r>
          </a:p>
          <a:p>
            <a:r>
              <a:t>These are arranged in a parent-child class hierarchy shown below</a:t>
            </a:r>
          </a:p>
        </p:txBody>
      </p:sp>
      <p:sp>
        <p:nvSpPr>
          <p:cNvPr id="20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 name="Image" descr="Image"/>
          <p:cNvPicPr>
            <a:picLocks noChangeAspect="1"/>
          </p:cNvPicPr>
          <p:nvPr/>
        </p:nvPicPr>
        <p:blipFill>
          <a:blip r:embed="rId2"/>
          <a:stretch>
            <a:fillRect/>
          </a:stretch>
        </p:blipFill>
        <p:spPr>
          <a:xfrm>
            <a:off x="6265692" y="601471"/>
            <a:ext cx="10142062" cy="12795813"/>
          </a:xfrm>
          <a:prstGeom prst="rect">
            <a:avLst/>
          </a:prstGeom>
          <a:ln w="12700">
            <a:miter lim="400000"/>
          </a:ln>
        </p:spPr>
      </p:pic>
      <p:sp>
        <p:nvSpPr>
          <p:cNvPr id="20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9" name="Table"/>
          <p:cNvGraphicFramePr/>
          <p:nvPr/>
        </p:nvGraphicFramePr>
        <p:xfrm>
          <a:off x="2976642" y="1596207"/>
          <a:ext cx="19700200" cy="11200512"/>
        </p:xfrm>
        <a:graphic>
          <a:graphicData uri="http://schemas.openxmlformats.org/drawingml/2006/table">
            <a:tbl>
              <a:tblPr>
                <a:tableStyleId>{4C3C2611-4C71-4FC5-86AE-919BDF0F9419}</a:tableStyleId>
              </a:tblPr>
              <a:tblGrid>
                <a:gridCol w="1595886">
                  <a:extLst>
                    <a:ext uri="{9D8B030D-6E8A-4147-A177-3AD203B41FA5}">
                      <a16:colId xmlns:a16="http://schemas.microsoft.com/office/drawing/2014/main" val="20000"/>
                    </a:ext>
                  </a:extLst>
                </a:gridCol>
                <a:gridCol w="18091612">
                  <a:extLst>
                    <a:ext uri="{9D8B030D-6E8A-4147-A177-3AD203B41FA5}">
                      <a16:colId xmlns:a16="http://schemas.microsoft.com/office/drawing/2014/main" val="20001"/>
                    </a:ext>
                  </a:extLst>
                </a:gridCol>
              </a:tblGrid>
              <a:tr h="1398476">
                <a:tc>
                  <a:txBody>
                    <a:bodyPr/>
                    <a:lstStyle/>
                    <a:p>
                      <a:pPr defTabSz="914400"/>
                      <a:r>
                        <a:rPr sz="3200" b="1"/>
                        <a:t>Sr.No</a:t>
                      </a:r>
                    </a:p>
                  </a:txBody>
                  <a:tcPr marL="50800" marR="50800" marT="50800" marB="50800" anchor="ctr" horzOverflow="overflow"/>
                </a:tc>
                <a:tc>
                  <a:txBody>
                    <a:bodyPr/>
                    <a:lstStyle/>
                    <a:p>
                      <a:pPr defTabSz="914400"/>
                      <a:r>
                        <a:rPr sz="4000" b="1"/>
                        <a:t>Exception &amp; Description</a:t>
                      </a:r>
                    </a:p>
                  </a:txBody>
                  <a:tcPr marL="50800" marR="50800" marT="50800" marB="50800" anchor="ctr" horzOverflow="overflow"/>
                </a:tc>
                <a:extLst>
                  <a:ext uri="{0D108BD9-81ED-4DB2-BD59-A6C34878D82A}">
                    <a16:rowId xmlns:a16="http://schemas.microsoft.com/office/drawing/2014/main" val="10000"/>
                  </a:ext>
                </a:extLst>
              </a:tr>
              <a:tr h="1398476">
                <a:tc>
                  <a:txBody>
                    <a:bodyPr/>
                    <a:lstStyle/>
                    <a:p>
                      <a:pPr defTabSz="914400"/>
                      <a:r>
                        <a:rPr sz="3200"/>
                        <a:t>1</a:t>
                      </a:r>
                    </a:p>
                  </a:txBody>
                  <a:tcPr marL="50800" marR="50800" marT="50800" marB="50800" anchor="ctr" horzOverflow="overflow"/>
                </a:tc>
                <a:tc>
                  <a:txBody>
                    <a:bodyPr/>
                    <a:lstStyle/>
                    <a:p>
                      <a:pPr algn="l" defTabSz="914400"/>
                      <a:r>
                        <a:rPr sz="4000"/>
                        <a:t>std::exception
An exception and parent class of all the standard C++ exceptions.</a:t>
                      </a:r>
                    </a:p>
                  </a:txBody>
                  <a:tcPr marL="50800" marR="50800" marT="50800" marB="50800" anchor="ctr" horzOverflow="overflow"/>
                </a:tc>
                <a:extLst>
                  <a:ext uri="{0D108BD9-81ED-4DB2-BD59-A6C34878D82A}">
                    <a16:rowId xmlns:a16="http://schemas.microsoft.com/office/drawing/2014/main" val="10001"/>
                  </a:ext>
                </a:extLst>
              </a:tr>
              <a:tr h="1398476">
                <a:tc>
                  <a:txBody>
                    <a:bodyPr/>
                    <a:lstStyle/>
                    <a:p>
                      <a:pPr defTabSz="914400"/>
                      <a:r>
                        <a:rPr sz="3200"/>
                        <a:t>2</a:t>
                      </a:r>
                    </a:p>
                  </a:txBody>
                  <a:tcPr marL="50800" marR="50800" marT="50800" marB="50800" anchor="ctr" horzOverflow="overflow"/>
                </a:tc>
                <a:tc>
                  <a:txBody>
                    <a:bodyPr/>
                    <a:lstStyle/>
                    <a:p>
                      <a:pPr algn="l" defTabSz="914400"/>
                      <a:r>
                        <a:rPr sz="4000"/>
                        <a:t>std::bad_alloc
This can be thrown by new.</a:t>
                      </a:r>
                    </a:p>
                  </a:txBody>
                  <a:tcPr marL="50800" marR="50800" marT="50800" marB="50800" anchor="ctr" horzOverflow="overflow"/>
                </a:tc>
                <a:extLst>
                  <a:ext uri="{0D108BD9-81ED-4DB2-BD59-A6C34878D82A}">
                    <a16:rowId xmlns:a16="http://schemas.microsoft.com/office/drawing/2014/main" val="10002"/>
                  </a:ext>
                </a:extLst>
              </a:tr>
              <a:tr h="1398476">
                <a:tc>
                  <a:txBody>
                    <a:bodyPr/>
                    <a:lstStyle/>
                    <a:p>
                      <a:pPr defTabSz="914400"/>
                      <a:r>
                        <a:rPr sz="3200"/>
                        <a:t>3</a:t>
                      </a:r>
                    </a:p>
                  </a:txBody>
                  <a:tcPr marL="50800" marR="50800" marT="50800" marB="50800" anchor="ctr" horzOverflow="overflow"/>
                </a:tc>
                <a:tc>
                  <a:txBody>
                    <a:bodyPr/>
                    <a:lstStyle/>
                    <a:p>
                      <a:pPr algn="l" defTabSz="914400"/>
                      <a:r>
                        <a:rPr sz="4000"/>
                        <a:t>std::bad_cast
This can be thrown by dynamic_cast.</a:t>
                      </a:r>
                    </a:p>
                  </a:txBody>
                  <a:tcPr marL="50800" marR="50800" marT="50800" marB="50800" anchor="ctr" horzOverflow="overflow"/>
                </a:tc>
                <a:extLst>
                  <a:ext uri="{0D108BD9-81ED-4DB2-BD59-A6C34878D82A}">
                    <a16:rowId xmlns:a16="http://schemas.microsoft.com/office/drawing/2014/main" val="10003"/>
                  </a:ext>
                </a:extLst>
              </a:tr>
              <a:tr h="1398476">
                <a:tc>
                  <a:txBody>
                    <a:bodyPr/>
                    <a:lstStyle/>
                    <a:p>
                      <a:pPr defTabSz="914400"/>
                      <a:r>
                        <a:rPr sz="3200"/>
                        <a:t>4</a:t>
                      </a:r>
                    </a:p>
                  </a:txBody>
                  <a:tcPr marL="50800" marR="50800" marT="50800" marB="50800" anchor="ctr" horzOverflow="overflow"/>
                </a:tc>
                <a:tc>
                  <a:txBody>
                    <a:bodyPr/>
                    <a:lstStyle/>
                    <a:p>
                      <a:pPr algn="l" defTabSz="914400"/>
                      <a:r>
                        <a:rPr sz="4000"/>
                        <a:t>std::bad_exception
This is useful device to handle unexpected exceptions in a C++ program.</a:t>
                      </a:r>
                    </a:p>
                  </a:txBody>
                  <a:tcPr marL="50800" marR="50800" marT="50800" marB="50800" anchor="ctr" horzOverflow="overflow"/>
                </a:tc>
                <a:extLst>
                  <a:ext uri="{0D108BD9-81ED-4DB2-BD59-A6C34878D82A}">
                    <a16:rowId xmlns:a16="http://schemas.microsoft.com/office/drawing/2014/main" val="10004"/>
                  </a:ext>
                </a:extLst>
              </a:tr>
              <a:tr h="1398476">
                <a:tc>
                  <a:txBody>
                    <a:bodyPr/>
                    <a:lstStyle/>
                    <a:p>
                      <a:pPr defTabSz="914400"/>
                      <a:r>
                        <a:rPr sz="3200"/>
                        <a:t>5</a:t>
                      </a:r>
                    </a:p>
                  </a:txBody>
                  <a:tcPr marL="50800" marR="50800" marT="50800" marB="50800" anchor="ctr" horzOverflow="overflow"/>
                </a:tc>
                <a:tc>
                  <a:txBody>
                    <a:bodyPr/>
                    <a:lstStyle/>
                    <a:p>
                      <a:pPr algn="l" defTabSz="914400"/>
                      <a:r>
                        <a:rPr sz="4000"/>
                        <a:t>std::bad_typeid
This can be thrown by typeid.
</a:t>
                      </a:r>
                    </a:p>
                  </a:txBody>
                  <a:tcPr marL="50800" marR="50800" marT="50800" marB="50800" anchor="ctr" horzOverflow="overflow"/>
                </a:tc>
                <a:extLst>
                  <a:ext uri="{0D108BD9-81ED-4DB2-BD59-A6C34878D82A}">
                    <a16:rowId xmlns:a16="http://schemas.microsoft.com/office/drawing/2014/main" val="10005"/>
                  </a:ext>
                </a:extLst>
              </a:tr>
              <a:tr h="1398476">
                <a:tc>
                  <a:txBody>
                    <a:bodyPr/>
                    <a:lstStyle/>
                    <a:p>
                      <a:pPr defTabSz="914400"/>
                      <a:r>
                        <a:rPr sz="3200"/>
                        <a:t>6</a:t>
                      </a:r>
                    </a:p>
                  </a:txBody>
                  <a:tcPr marL="50800" marR="50800" marT="50800" marB="50800" anchor="ctr" horzOverflow="overflow"/>
                </a:tc>
                <a:tc>
                  <a:txBody>
                    <a:bodyPr/>
                    <a:lstStyle/>
                    <a:p>
                      <a:pPr algn="l" defTabSz="914400"/>
                      <a:r>
                        <a:rPr sz="4000"/>
                        <a:t>std::logic_error
An exception that theoretically can be detected by reading the code.
</a:t>
                      </a:r>
                    </a:p>
                  </a:txBody>
                  <a:tcPr marL="50800" marR="50800" marT="50800" marB="50800" anchor="ctr" horzOverflow="overflow"/>
                </a:tc>
                <a:extLst>
                  <a:ext uri="{0D108BD9-81ED-4DB2-BD59-A6C34878D82A}">
                    <a16:rowId xmlns:a16="http://schemas.microsoft.com/office/drawing/2014/main" val="10006"/>
                  </a:ext>
                </a:extLst>
              </a:tr>
              <a:tr h="1398476">
                <a:tc>
                  <a:txBody>
                    <a:bodyPr/>
                    <a:lstStyle/>
                    <a:p>
                      <a:pPr defTabSz="914400"/>
                      <a:r>
                        <a:rPr sz="3200"/>
                        <a:t>7</a:t>
                      </a:r>
                    </a:p>
                  </a:txBody>
                  <a:tcPr marL="50800" marR="50800" marT="50800" marB="50800" anchor="ctr" horzOverflow="overflow"/>
                </a:tc>
                <a:tc>
                  <a:txBody>
                    <a:bodyPr/>
                    <a:lstStyle/>
                    <a:p>
                      <a:pPr algn="l" defTabSz="914400"/>
                      <a:r>
                        <a:rPr sz="4000"/>
                        <a:t>std::domain_error
This is an exception thrown when a mathematically invalid domain is used.
</a:t>
                      </a:r>
                    </a:p>
                  </a:txBody>
                  <a:tcPr marL="50800" marR="50800" marT="50800" marB="50800" anchor="ctr" horzOverflow="overflow"/>
                </a:tc>
                <a:extLst>
                  <a:ext uri="{0D108BD9-81ED-4DB2-BD59-A6C34878D82A}">
                    <a16:rowId xmlns:a16="http://schemas.microsoft.com/office/drawing/2014/main" val="10007"/>
                  </a:ext>
                </a:extLst>
              </a:tr>
            </a:tbl>
          </a:graphicData>
        </a:graphic>
      </p:graphicFrame>
      <p:sp>
        <p:nvSpPr>
          <p:cNvPr id="21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2" name="Table"/>
          <p:cNvGraphicFramePr/>
          <p:nvPr/>
        </p:nvGraphicFramePr>
        <p:xfrm>
          <a:off x="2976642" y="1596207"/>
          <a:ext cx="19700200" cy="11200512"/>
        </p:xfrm>
        <a:graphic>
          <a:graphicData uri="http://schemas.openxmlformats.org/drawingml/2006/table">
            <a:tbl>
              <a:tblPr>
                <a:tableStyleId>{4C3C2611-4C71-4FC5-86AE-919BDF0F9419}</a:tableStyleId>
              </a:tblPr>
              <a:tblGrid>
                <a:gridCol w="1595886">
                  <a:extLst>
                    <a:ext uri="{9D8B030D-6E8A-4147-A177-3AD203B41FA5}">
                      <a16:colId xmlns:a16="http://schemas.microsoft.com/office/drawing/2014/main" val="20000"/>
                    </a:ext>
                  </a:extLst>
                </a:gridCol>
                <a:gridCol w="18091612">
                  <a:extLst>
                    <a:ext uri="{9D8B030D-6E8A-4147-A177-3AD203B41FA5}">
                      <a16:colId xmlns:a16="http://schemas.microsoft.com/office/drawing/2014/main" val="20001"/>
                    </a:ext>
                  </a:extLst>
                </a:gridCol>
              </a:tblGrid>
              <a:tr h="1398476">
                <a:tc>
                  <a:txBody>
                    <a:bodyPr/>
                    <a:lstStyle/>
                    <a:p>
                      <a:pPr defTabSz="914400"/>
                      <a:r>
                        <a:rPr sz="3200" b="1"/>
                        <a:t>Sr.No</a:t>
                      </a:r>
                    </a:p>
                  </a:txBody>
                  <a:tcPr marL="50800" marR="50800" marT="50800" marB="50800" anchor="ctr" horzOverflow="overflow"/>
                </a:tc>
                <a:tc>
                  <a:txBody>
                    <a:bodyPr/>
                    <a:lstStyle/>
                    <a:p>
                      <a:pPr defTabSz="914400"/>
                      <a:r>
                        <a:rPr sz="4000" b="1"/>
                        <a:t>Exception &amp; Description</a:t>
                      </a:r>
                    </a:p>
                  </a:txBody>
                  <a:tcPr marL="50800" marR="50800" marT="50800" marB="50800" anchor="ctr" horzOverflow="overflow"/>
                </a:tc>
                <a:extLst>
                  <a:ext uri="{0D108BD9-81ED-4DB2-BD59-A6C34878D82A}">
                    <a16:rowId xmlns:a16="http://schemas.microsoft.com/office/drawing/2014/main" val="10000"/>
                  </a:ext>
                </a:extLst>
              </a:tr>
              <a:tr h="1398476">
                <a:tc>
                  <a:txBody>
                    <a:bodyPr/>
                    <a:lstStyle/>
                    <a:p>
                      <a:pPr defTabSz="914400"/>
                      <a:r>
                        <a:rPr sz="4000"/>
                        <a:t>8</a:t>
                      </a:r>
                    </a:p>
                  </a:txBody>
                  <a:tcPr marL="50800" marR="50800" marT="50800" marB="50800" anchor="ctr" horzOverflow="overflow"/>
                </a:tc>
                <a:tc>
                  <a:txBody>
                    <a:bodyPr/>
                    <a:lstStyle/>
                    <a:p>
                      <a:pPr algn="l" defTabSz="457200">
                        <a:spcBef>
                          <a:spcPts val="1200"/>
                        </a:spcBef>
                      </a:pPr>
                      <a:r>
                        <a:rPr sz="4000">
                          <a:latin typeface="Times Roman"/>
                          <a:ea typeface="Times Roman"/>
                          <a:cs typeface="Times Roman"/>
                          <a:sym typeface="Times Roman"/>
                        </a:rPr>
                        <a:t>std::invalid_argument
This is thrown due to invalid arguments.</a:t>
                      </a:r>
                    </a:p>
                  </a:txBody>
                  <a:tcPr marL="12700" marR="12700" marT="12700" marB="12700" anchor="ctr" horzOverflow="overflow"/>
                </a:tc>
                <a:extLst>
                  <a:ext uri="{0D108BD9-81ED-4DB2-BD59-A6C34878D82A}">
                    <a16:rowId xmlns:a16="http://schemas.microsoft.com/office/drawing/2014/main" val="10001"/>
                  </a:ext>
                </a:extLst>
              </a:tr>
              <a:tr h="1398476">
                <a:tc>
                  <a:txBody>
                    <a:bodyPr/>
                    <a:lstStyle/>
                    <a:p>
                      <a:pPr defTabSz="457200"/>
                      <a:r>
                        <a:rPr sz="4000">
                          <a:latin typeface="Times Roman"/>
                          <a:ea typeface="Times Roman"/>
                          <a:cs typeface="Times Roman"/>
                          <a:sym typeface="Times Roman"/>
                        </a:rPr>
                        <a:t>9</a:t>
                      </a:r>
                    </a:p>
                  </a:txBody>
                  <a:tcPr marL="12700" marR="12700" marT="12700" marB="12700" anchor="ctr" horzOverflow="overflow"/>
                </a:tc>
                <a:tc>
                  <a:txBody>
                    <a:bodyPr/>
                    <a:lstStyle/>
                    <a:p>
                      <a:pPr algn="l" defTabSz="457200">
                        <a:spcBef>
                          <a:spcPts val="1200"/>
                        </a:spcBef>
                      </a:pPr>
                      <a:r>
                        <a:rPr sz="4000">
                          <a:latin typeface="Times Roman"/>
                          <a:ea typeface="Times Roman"/>
                          <a:cs typeface="Times Roman"/>
                          <a:sym typeface="Times Roman"/>
                        </a:rPr>
                        <a:t>std::length_error
This is thrown when a too big std::string is created.</a:t>
                      </a:r>
                    </a:p>
                  </a:txBody>
                  <a:tcPr marL="12700" marR="12700" marT="12700" marB="12700" anchor="ctr" horzOverflow="overflow"/>
                </a:tc>
                <a:extLst>
                  <a:ext uri="{0D108BD9-81ED-4DB2-BD59-A6C34878D82A}">
                    <a16:rowId xmlns:a16="http://schemas.microsoft.com/office/drawing/2014/main" val="10002"/>
                  </a:ext>
                </a:extLst>
              </a:tr>
              <a:tr h="1398476">
                <a:tc>
                  <a:txBody>
                    <a:bodyPr/>
                    <a:lstStyle/>
                    <a:p>
                      <a:pPr defTabSz="457200"/>
                      <a:r>
                        <a:rPr sz="4000">
                          <a:latin typeface="Times Roman"/>
                          <a:ea typeface="Times Roman"/>
                          <a:cs typeface="Times Roman"/>
                          <a:sym typeface="Times Roman"/>
                        </a:rPr>
                        <a:t>10</a:t>
                      </a:r>
                    </a:p>
                  </a:txBody>
                  <a:tcPr marL="12700" marR="12700" marT="12700" marB="12700" anchor="ctr" horzOverflow="overflow"/>
                </a:tc>
                <a:tc>
                  <a:txBody>
                    <a:bodyPr/>
                    <a:lstStyle/>
                    <a:p>
                      <a:pPr algn="l" defTabSz="457200">
                        <a:spcBef>
                          <a:spcPts val="1200"/>
                        </a:spcBef>
                      </a:pPr>
                      <a:r>
                        <a:rPr sz="4000">
                          <a:latin typeface="Times Roman"/>
                          <a:ea typeface="Times Roman"/>
                          <a:cs typeface="Times Roman"/>
                          <a:sym typeface="Times Roman"/>
                        </a:rPr>
                        <a:t>std::out_of_range
This can be thrown by the 'at' method, for example a std::vector and std::bitset&lt;&gt;::operator[]().</a:t>
                      </a:r>
                    </a:p>
                  </a:txBody>
                  <a:tcPr marL="12700" marR="12700" marT="12700" marB="12700" anchor="ctr" horzOverflow="overflow"/>
                </a:tc>
                <a:extLst>
                  <a:ext uri="{0D108BD9-81ED-4DB2-BD59-A6C34878D82A}">
                    <a16:rowId xmlns:a16="http://schemas.microsoft.com/office/drawing/2014/main" val="10003"/>
                  </a:ext>
                </a:extLst>
              </a:tr>
              <a:tr h="1398476">
                <a:tc>
                  <a:txBody>
                    <a:bodyPr/>
                    <a:lstStyle/>
                    <a:p>
                      <a:pPr defTabSz="457200"/>
                      <a:r>
                        <a:rPr sz="4000">
                          <a:latin typeface="Times Roman"/>
                          <a:ea typeface="Times Roman"/>
                          <a:cs typeface="Times Roman"/>
                          <a:sym typeface="Times Roman"/>
                        </a:rPr>
                        <a:t>11</a:t>
                      </a:r>
                    </a:p>
                  </a:txBody>
                  <a:tcPr marL="12700" marR="12700" marT="12700" marB="12700" anchor="ctr" horzOverflow="overflow"/>
                </a:tc>
                <a:tc>
                  <a:txBody>
                    <a:bodyPr/>
                    <a:lstStyle/>
                    <a:p>
                      <a:pPr algn="l" defTabSz="457200">
                        <a:spcBef>
                          <a:spcPts val="1200"/>
                        </a:spcBef>
                      </a:pPr>
                      <a:r>
                        <a:rPr sz="4000">
                          <a:latin typeface="Times Roman"/>
                          <a:ea typeface="Times Roman"/>
                          <a:cs typeface="Times Roman"/>
                          <a:sym typeface="Times Roman"/>
                        </a:rPr>
                        <a:t>std::runtime_error
An exception that theoretically cannot be detected by reading the code.</a:t>
                      </a:r>
                    </a:p>
                  </a:txBody>
                  <a:tcPr marL="12700" marR="12700" marT="12700" marB="12700" anchor="ctr" horzOverflow="overflow"/>
                </a:tc>
                <a:extLst>
                  <a:ext uri="{0D108BD9-81ED-4DB2-BD59-A6C34878D82A}">
                    <a16:rowId xmlns:a16="http://schemas.microsoft.com/office/drawing/2014/main" val="10004"/>
                  </a:ext>
                </a:extLst>
              </a:tr>
              <a:tr h="1398476">
                <a:tc>
                  <a:txBody>
                    <a:bodyPr/>
                    <a:lstStyle/>
                    <a:p>
                      <a:pPr defTabSz="457200"/>
                      <a:r>
                        <a:rPr sz="4000">
                          <a:latin typeface="Times Roman"/>
                          <a:ea typeface="Times Roman"/>
                          <a:cs typeface="Times Roman"/>
                          <a:sym typeface="Times Roman"/>
                        </a:rPr>
                        <a:t>12</a:t>
                      </a:r>
                    </a:p>
                  </a:txBody>
                  <a:tcPr marL="12700" marR="12700" marT="12700" marB="12700" anchor="ctr" horzOverflow="overflow"/>
                </a:tc>
                <a:tc>
                  <a:txBody>
                    <a:bodyPr/>
                    <a:lstStyle/>
                    <a:p>
                      <a:pPr algn="l" defTabSz="457200">
                        <a:spcBef>
                          <a:spcPts val="1200"/>
                        </a:spcBef>
                      </a:pPr>
                      <a:r>
                        <a:rPr sz="4000">
                          <a:latin typeface="Times Roman"/>
                          <a:ea typeface="Times Roman"/>
                          <a:cs typeface="Times Roman"/>
                          <a:sym typeface="Times Roman"/>
                        </a:rPr>
                        <a:t>std::overflow_error
This is thrown if a mathematical overflow occurs.</a:t>
                      </a:r>
                    </a:p>
                  </a:txBody>
                  <a:tcPr marL="12700" marR="12700" marT="12700" marB="12700" anchor="ctr" horzOverflow="overflow"/>
                </a:tc>
                <a:extLst>
                  <a:ext uri="{0D108BD9-81ED-4DB2-BD59-A6C34878D82A}">
                    <a16:rowId xmlns:a16="http://schemas.microsoft.com/office/drawing/2014/main" val="10005"/>
                  </a:ext>
                </a:extLst>
              </a:tr>
              <a:tr h="1398476">
                <a:tc>
                  <a:txBody>
                    <a:bodyPr/>
                    <a:lstStyle/>
                    <a:p>
                      <a:pPr defTabSz="457200"/>
                      <a:r>
                        <a:rPr sz="4000">
                          <a:latin typeface="Times Roman"/>
                          <a:ea typeface="Times Roman"/>
                          <a:cs typeface="Times Roman"/>
                          <a:sym typeface="Times Roman"/>
                        </a:rPr>
                        <a:t>13</a:t>
                      </a:r>
                    </a:p>
                  </a:txBody>
                  <a:tcPr marL="12700" marR="12700" marT="12700" marB="12700" anchor="ctr" horzOverflow="overflow"/>
                </a:tc>
                <a:tc>
                  <a:txBody>
                    <a:bodyPr/>
                    <a:lstStyle/>
                    <a:p>
                      <a:pPr algn="l" defTabSz="457200">
                        <a:spcBef>
                          <a:spcPts val="1200"/>
                        </a:spcBef>
                      </a:pPr>
                      <a:r>
                        <a:rPr sz="4000">
                          <a:latin typeface="Times Roman"/>
                          <a:ea typeface="Times Roman"/>
                          <a:cs typeface="Times Roman"/>
                          <a:sym typeface="Times Roman"/>
                        </a:rPr>
                        <a:t>std::range_error
This is occurred when you try to store a value which is out of range.</a:t>
                      </a:r>
                    </a:p>
                  </a:txBody>
                  <a:tcPr marL="12700" marR="12700" marT="12700" marB="12700" anchor="ctr" horzOverflow="overflow"/>
                </a:tc>
                <a:extLst>
                  <a:ext uri="{0D108BD9-81ED-4DB2-BD59-A6C34878D82A}">
                    <a16:rowId xmlns:a16="http://schemas.microsoft.com/office/drawing/2014/main" val="10006"/>
                  </a:ext>
                </a:extLst>
              </a:tr>
              <a:tr h="1398476">
                <a:tc>
                  <a:txBody>
                    <a:bodyPr/>
                    <a:lstStyle/>
                    <a:p>
                      <a:pPr defTabSz="457200"/>
                      <a:r>
                        <a:rPr sz="4000">
                          <a:latin typeface="Times Roman"/>
                          <a:ea typeface="Times Roman"/>
                          <a:cs typeface="Times Roman"/>
                          <a:sym typeface="Times Roman"/>
                        </a:rPr>
                        <a:t>14</a:t>
                      </a:r>
                    </a:p>
                  </a:txBody>
                  <a:tcPr marL="12700" marR="12700" marT="12700" marB="12700" anchor="ctr" horzOverflow="overflow"/>
                </a:tc>
                <a:tc>
                  <a:txBody>
                    <a:bodyPr/>
                    <a:lstStyle/>
                    <a:p>
                      <a:pPr algn="l" defTabSz="457200">
                        <a:spcBef>
                          <a:spcPts val="1200"/>
                        </a:spcBef>
                      </a:pPr>
                      <a:r>
                        <a:rPr sz="4000">
                          <a:latin typeface="Times Roman"/>
                          <a:ea typeface="Times Roman"/>
                          <a:cs typeface="Times Roman"/>
                          <a:sym typeface="Times Roman"/>
                        </a:rPr>
                        <a:t>std::underflow_error
This is thrown if a mathematical underflow occurs.</a:t>
                      </a:r>
                    </a:p>
                  </a:txBody>
                  <a:tcPr marL="12700" marR="12700" marT="12700" marB="12700" anchor="ctr" horzOverflow="overflow"/>
                </a:tc>
                <a:extLst>
                  <a:ext uri="{0D108BD9-81ED-4DB2-BD59-A6C34878D82A}">
                    <a16:rowId xmlns:a16="http://schemas.microsoft.com/office/drawing/2014/main" val="10007"/>
                  </a:ext>
                </a:extLst>
              </a:tr>
            </a:tbl>
          </a:graphicData>
        </a:graphic>
      </p:graphicFrame>
      <p:sp>
        <p:nvSpPr>
          <p:cNvPr id="21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rinciples of Exception Handling"/>
          <p:cNvSpPr txBox="1">
            <a:spLocks noGrp="1"/>
          </p:cNvSpPr>
          <p:nvPr>
            <p:ph type="title"/>
          </p:nvPr>
        </p:nvSpPr>
        <p:spPr>
          <a:prstGeom prst="rect">
            <a:avLst/>
          </a:prstGeom>
        </p:spPr>
        <p:txBody>
          <a:bodyPr/>
          <a:lstStyle/>
          <a:p>
            <a:r>
              <a:t>Principles of Exception Handling</a:t>
            </a:r>
          </a:p>
        </p:txBody>
      </p:sp>
      <p:sp>
        <p:nvSpPr>
          <p:cNvPr id="216" name="Slide Subtitle"/>
          <p:cNvSpPr txBox="1">
            <a:spLocks noGrp="1"/>
          </p:cNvSpPr>
          <p:nvPr>
            <p:ph type="body" idx="21"/>
          </p:nvPr>
        </p:nvSpPr>
        <p:spPr>
          <a:prstGeom prst="rect">
            <a:avLst/>
          </a:prstGeom>
        </p:spPr>
        <p:txBody>
          <a:bodyPr/>
          <a:lstStyle/>
          <a:p>
            <a:endParaRPr/>
          </a:p>
        </p:txBody>
      </p:sp>
      <p:sp>
        <p:nvSpPr>
          <p:cNvPr id="217" name="The goal of exception handling is to create a routine that identifies and sends an exception in order to execute program properly.…"/>
          <p:cNvSpPr txBox="1">
            <a:spLocks noGrp="1"/>
          </p:cNvSpPr>
          <p:nvPr>
            <p:ph type="body" idx="1"/>
          </p:nvPr>
        </p:nvSpPr>
        <p:spPr>
          <a:prstGeom prst="rect">
            <a:avLst/>
          </a:prstGeom>
        </p:spPr>
        <p:txBody>
          <a:bodyPr/>
          <a:lstStyle/>
          <a:p>
            <a:r>
              <a:t>The goal of exception handling is to create a routine that identifies and sends an exception in order to execute program properly.</a:t>
            </a:r>
          </a:p>
          <a:p>
            <a:r>
              <a:t>The routine needs to carry the following responsibilities</a:t>
            </a:r>
          </a:p>
          <a:p>
            <a:pPr lvl="1"/>
            <a:r>
              <a:t>Indentify an exception or identify a problem</a:t>
            </a:r>
          </a:p>
          <a:p>
            <a:pPr lvl="1"/>
            <a:r>
              <a:t>Warn that an error has come</a:t>
            </a:r>
          </a:p>
          <a:p>
            <a:pPr lvl="1"/>
            <a:r>
              <a:t>Accept the error message</a:t>
            </a:r>
          </a:p>
          <a:p>
            <a:pPr lvl="1"/>
            <a:r>
              <a:t>Handling the error message</a:t>
            </a:r>
          </a:p>
        </p:txBody>
      </p:sp>
      <p:sp>
        <p:nvSpPr>
          <p:cNvPr id="21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include &lt;iostream&gt;…"/>
          <p:cNvSpPr txBox="1"/>
          <p:nvPr/>
        </p:nvSpPr>
        <p:spPr>
          <a:xfrm>
            <a:off x="1341789" y="890316"/>
            <a:ext cx="16018074" cy="11201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4000">
                <a:solidFill>
                  <a:srgbClr val="D12F1B"/>
                </a:solidFill>
                <a:latin typeface="Menlo Regular"/>
                <a:ea typeface="Menlo Regular"/>
                <a:cs typeface="Menlo Regular"/>
                <a:sym typeface="Menlo Regular"/>
              </a:defRPr>
            </a:pPr>
            <a:r>
              <a:rPr>
                <a:solidFill>
                  <a:srgbClr val="78492A"/>
                </a:solidFill>
              </a:rPr>
              <a:t>#include </a:t>
            </a:r>
            <a:r>
              <a:t>&lt;iostream&gt;</a:t>
            </a:r>
            <a:endParaRPr>
              <a:solidFill>
                <a:srgbClr val="000000">
                  <a:alpha val="85000"/>
                </a:srgbClr>
              </a:solidFill>
            </a:endParaRPr>
          </a:p>
          <a:p>
            <a:pPr algn="l" defTabSz="439419">
              <a:tabLst>
                <a:tab pos="431800" algn="l"/>
              </a:tabLst>
              <a:defRPr sz="40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40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cout &lt;&lt; </a:t>
            </a:r>
            <a:r>
              <a:rPr>
                <a:solidFill>
                  <a:srgbClr val="D12F1B"/>
                </a:solidFill>
              </a:rPr>
              <a:t>"Start\n"</a:t>
            </a:r>
            <a: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a:t>
            </a:r>
            <a:r>
              <a:rPr b="1">
                <a:solidFill>
                  <a:srgbClr val="AD3DA4"/>
                </a:solidFill>
              </a:rPr>
              <a:t>try</a:t>
            </a:r>
          </a:p>
          <a:p>
            <a:pPr algn="l" defTabSz="439419">
              <a:tabLst>
                <a:tab pos="431800" algn="l"/>
              </a:tabLst>
              <a:defRPr sz="4000">
                <a:solidFill>
                  <a:srgbClr val="707F8C"/>
                </a:solidFill>
                <a:latin typeface="Menlo Regular"/>
                <a:ea typeface="Menlo Regular"/>
                <a:cs typeface="Menlo Regular"/>
                <a:sym typeface="Menlo Regular"/>
              </a:defRPr>
            </a:pPr>
            <a:r>
              <a:rPr>
                <a:solidFill>
                  <a:srgbClr val="000000">
                    <a:alpha val="85000"/>
                  </a:srgbClr>
                </a:solidFill>
              </a:rPr>
              <a:t>    { </a:t>
            </a:r>
            <a:r>
              <a:t>// start a try block</a:t>
            </a:r>
            <a:endParaRPr>
              <a:solidFill>
                <a:srgbClr val="000000">
                  <a:alpha val="85000"/>
                </a:srgbClr>
              </a:solidFill>
            </a:endParaRPr>
          </a:p>
          <a:p>
            <a:pPr algn="l" defTabSz="439419">
              <a:tabLst>
                <a:tab pos="431800" algn="l"/>
              </a:tabLst>
              <a:defRPr sz="4000">
                <a:solidFill>
                  <a:srgbClr val="D12F1B"/>
                </a:solidFill>
                <a:latin typeface="Menlo Regular"/>
                <a:ea typeface="Menlo Regular"/>
                <a:cs typeface="Menlo Regular"/>
                <a:sym typeface="Menlo Regular"/>
              </a:defRPr>
            </a:pPr>
            <a:r>
              <a:rPr>
                <a:solidFill>
                  <a:srgbClr val="000000">
                    <a:alpha val="85000"/>
                  </a:srgbClr>
                </a:solidFill>
              </a:rPr>
              <a:t>        cout &lt;&lt; </a:t>
            </a:r>
            <a:r>
              <a:t>"Inside try block\n"</a:t>
            </a:r>
            <a:r>
              <a:rPr>
                <a:solidFill>
                  <a:srgbClr val="000000">
                    <a:alpha val="85000"/>
                  </a:srgbClr>
                </a:solidFill>
              </a:rPr>
              <a:t>;</a:t>
            </a:r>
          </a:p>
          <a:p>
            <a:pPr algn="l" defTabSz="439419">
              <a:tabLst>
                <a:tab pos="431800" algn="l"/>
              </a:tabLst>
              <a:defRPr sz="4000">
                <a:solidFill>
                  <a:srgbClr val="707F8C"/>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throw</a:t>
            </a:r>
            <a:r>
              <a:rPr>
                <a:solidFill>
                  <a:srgbClr val="000000">
                    <a:alpha val="85000"/>
                  </a:srgbClr>
                </a:solidFill>
              </a:rPr>
              <a:t> </a:t>
            </a:r>
            <a:r>
              <a:rPr>
                <a:solidFill>
                  <a:srgbClr val="272AD8"/>
                </a:solidFill>
              </a:rPr>
              <a:t>100</a:t>
            </a:r>
            <a:r>
              <a:rPr>
                <a:solidFill>
                  <a:srgbClr val="000000">
                    <a:alpha val="85000"/>
                  </a:srgbClr>
                </a:solidFill>
              </a:rPr>
              <a:t>; </a:t>
            </a:r>
            <a:r>
              <a:t>// throw an error</a:t>
            </a:r>
            <a:endParaRPr>
              <a:solidFill>
                <a:srgbClr val="000000">
                  <a:alpha val="85000"/>
                </a:srgbClr>
              </a:solidFill>
            </a:endParaRPr>
          </a:p>
          <a:p>
            <a:pPr algn="l" defTabSz="439419">
              <a:tabLst>
                <a:tab pos="431800" algn="l"/>
              </a:tabLst>
              <a:defRPr sz="4000">
                <a:solidFill>
                  <a:srgbClr val="D12F1B"/>
                </a:solidFill>
                <a:latin typeface="Menlo Regular"/>
                <a:ea typeface="Menlo Regular"/>
                <a:cs typeface="Menlo Regular"/>
                <a:sym typeface="Menlo Regular"/>
              </a:defRPr>
            </a:pPr>
            <a:r>
              <a:rPr>
                <a:solidFill>
                  <a:srgbClr val="000000">
                    <a:alpha val="85000"/>
                  </a:srgbClr>
                </a:solidFill>
              </a:rPr>
              <a:t>        cout &lt;&lt; </a:t>
            </a:r>
            <a:r>
              <a:t>"This will not execute"</a:t>
            </a:r>
            <a:r>
              <a:rPr>
                <a:solidFill>
                  <a:srgbClr val="000000">
                    <a:alpha val="85000"/>
                  </a:srgbClr>
                </a:solidFill>
              </a:rP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4000" b="1">
                <a:solidFill>
                  <a:srgbClr val="AD3DA4"/>
                </a:solidFill>
                <a:latin typeface="Menlo Regular"/>
                <a:ea typeface="Menlo Regular"/>
                <a:cs typeface="Menlo Regular"/>
                <a:sym typeface="Menlo Regular"/>
              </a:defRPr>
            </a:pPr>
            <a:r>
              <a:rPr b="0">
                <a:solidFill>
                  <a:srgbClr val="000000">
                    <a:alpha val="85000"/>
                  </a:srgbClr>
                </a:solidFill>
              </a:rPr>
              <a:t>    </a:t>
            </a:r>
            <a:r>
              <a:t>catch</a:t>
            </a:r>
            <a:r>
              <a:rPr b="0">
                <a:solidFill>
                  <a:srgbClr val="000000">
                    <a:alpha val="85000"/>
                  </a:srgbClr>
                </a:solidFill>
              </a:rPr>
              <a:t> (</a:t>
            </a:r>
            <a:r>
              <a:t>int</a:t>
            </a:r>
            <a:r>
              <a:rPr b="0">
                <a:solidFill>
                  <a:srgbClr val="000000">
                    <a:alpha val="85000"/>
                  </a:srgbClr>
                </a:solidFill>
              </a:rPr>
              <a:t> i)</a:t>
            </a:r>
          </a:p>
          <a:p>
            <a:pPr algn="l" defTabSz="439419">
              <a:tabLst>
                <a:tab pos="431800" algn="l"/>
              </a:tabLst>
              <a:defRPr sz="4000">
                <a:solidFill>
                  <a:srgbClr val="707F8C"/>
                </a:solidFill>
                <a:latin typeface="Menlo Regular"/>
                <a:ea typeface="Menlo Regular"/>
                <a:cs typeface="Menlo Regular"/>
                <a:sym typeface="Menlo Regular"/>
              </a:defRPr>
            </a:pPr>
            <a:r>
              <a:rPr>
                <a:solidFill>
                  <a:srgbClr val="000000">
                    <a:alpha val="85000"/>
                  </a:srgbClr>
                </a:solidFill>
              </a:rPr>
              <a:t>    { </a:t>
            </a:r>
            <a:r>
              <a:t>// catch an error</a:t>
            </a:r>
            <a:endParaRPr>
              <a:solidFill>
                <a:srgbClr val="000000">
                  <a:alpha val="85000"/>
                </a:srgbClr>
              </a:solidFill>
            </a:endParaRPr>
          </a:p>
          <a:p>
            <a:pPr algn="l" defTabSz="439419">
              <a:tabLst>
                <a:tab pos="431800" algn="l"/>
              </a:tabLst>
              <a:defRPr sz="4000">
                <a:solidFill>
                  <a:srgbClr val="D12F1B"/>
                </a:solidFill>
                <a:latin typeface="Menlo Regular"/>
                <a:ea typeface="Menlo Regular"/>
                <a:cs typeface="Menlo Regular"/>
                <a:sym typeface="Menlo Regular"/>
              </a:defRPr>
            </a:pPr>
            <a:r>
              <a:rPr>
                <a:solidFill>
                  <a:srgbClr val="000000">
                    <a:alpha val="85000"/>
                  </a:srgbClr>
                </a:solidFill>
              </a:rPr>
              <a:t>        cout &lt;&lt; </a:t>
            </a:r>
            <a:r>
              <a:t>"Caught an exception -- value is: "</a:t>
            </a:r>
            <a:r>
              <a:rPr>
                <a:solidFill>
                  <a:srgbClr val="000000">
                    <a:alpha val="85000"/>
                  </a:srgbClr>
                </a:solidFill>
              </a:rP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cout &lt;&lt; i &lt;&lt; </a:t>
            </a:r>
            <a:r>
              <a:rPr>
                <a:solidFill>
                  <a:srgbClr val="D12F1B"/>
                </a:solidFill>
              </a:rPr>
              <a:t>"\n"</a:t>
            </a:r>
            <a: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cout &lt;&lt; </a:t>
            </a:r>
            <a:r>
              <a:rPr>
                <a:solidFill>
                  <a:srgbClr val="D12F1B"/>
                </a:solidFill>
              </a:rPr>
              <a:t>"End"</a:t>
            </a:r>
            <a:r>
              <a:t>;</a:t>
            </a:r>
          </a:p>
          <a:p>
            <a:pPr algn="l" defTabSz="439419">
              <a:tabLst>
                <a:tab pos="431800" algn="l"/>
              </a:tabLst>
              <a:defRPr sz="40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a:t>
            </a:r>
          </a:p>
        </p:txBody>
      </p:sp>
      <p:sp>
        <p:nvSpPr>
          <p:cNvPr id="22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include &lt;iostream&gt;…"/>
          <p:cNvSpPr txBox="1"/>
          <p:nvPr/>
        </p:nvSpPr>
        <p:spPr>
          <a:xfrm>
            <a:off x="1341789" y="890316"/>
            <a:ext cx="16018074" cy="11201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4000">
                <a:solidFill>
                  <a:srgbClr val="D12F1B"/>
                </a:solidFill>
                <a:latin typeface="Menlo Regular"/>
                <a:ea typeface="Menlo Regular"/>
                <a:cs typeface="Menlo Regular"/>
                <a:sym typeface="Menlo Regular"/>
              </a:defRPr>
            </a:pPr>
            <a:r>
              <a:rPr>
                <a:solidFill>
                  <a:srgbClr val="78492A"/>
                </a:solidFill>
              </a:rPr>
              <a:t>#include </a:t>
            </a:r>
            <a:r>
              <a:t>&lt;iostream&gt;</a:t>
            </a:r>
            <a:endParaRPr>
              <a:solidFill>
                <a:srgbClr val="000000">
                  <a:alpha val="85000"/>
                </a:srgbClr>
              </a:solidFill>
            </a:endParaRPr>
          </a:p>
          <a:p>
            <a:pPr algn="l" defTabSz="439419">
              <a:tabLst>
                <a:tab pos="431800" algn="l"/>
              </a:tabLst>
              <a:defRPr sz="40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40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cout &lt;&lt; </a:t>
            </a:r>
            <a:r>
              <a:rPr>
                <a:solidFill>
                  <a:srgbClr val="D12F1B"/>
                </a:solidFill>
              </a:rPr>
              <a:t>"Start\n"</a:t>
            </a:r>
            <a: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a:t>
            </a:r>
            <a:r>
              <a:rPr b="1">
                <a:solidFill>
                  <a:srgbClr val="AD3DA4"/>
                </a:solidFill>
              </a:rPr>
              <a:t>try</a:t>
            </a:r>
          </a:p>
          <a:p>
            <a:pPr algn="l" defTabSz="439419">
              <a:tabLst>
                <a:tab pos="431800" algn="l"/>
              </a:tabLst>
              <a:defRPr sz="4000">
                <a:solidFill>
                  <a:srgbClr val="707F8C"/>
                </a:solidFill>
                <a:latin typeface="Menlo Regular"/>
                <a:ea typeface="Menlo Regular"/>
                <a:cs typeface="Menlo Regular"/>
                <a:sym typeface="Menlo Regular"/>
              </a:defRPr>
            </a:pPr>
            <a:r>
              <a:rPr>
                <a:solidFill>
                  <a:srgbClr val="000000">
                    <a:alpha val="85000"/>
                  </a:srgbClr>
                </a:solidFill>
              </a:rPr>
              <a:t>    { </a:t>
            </a:r>
            <a:r>
              <a:t>// start a try block</a:t>
            </a:r>
            <a:endParaRPr>
              <a:solidFill>
                <a:srgbClr val="000000">
                  <a:alpha val="85000"/>
                </a:srgbClr>
              </a:solidFill>
            </a:endParaRPr>
          </a:p>
          <a:p>
            <a:pPr algn="l" defTabSz="439419">
              <a:tabLst>
                <a:tab pos="431800" algn="l"/>
              </a:tabLst>
              <a:defRPr sz="4000">
                <a:solidFill>
                  <a:srgbClr val="D12F1B"/>
                </a:solidFill>
                <a:latin typeface="Menlo Regular"/>
                <a:ea typeface="Menlo Regular"/>
                <a:cs typeface="Menlo Regular"/>
                <a:sym typeface="Menlo Regular"/>
              </a:defRPr>
            </a:pPr>
            <a:r>
              <a:rPr>
                <a:solidFill>
                  <a:srgbClr val="000000">
                    <a:alpha val="85000"/>
                  </a:srgbClr>
                </a:solidFill>
              </a:rPr>
              <a:t>        cout &lt;&lt; </a:t>
            </a:r>
            <a:r>
              <a:t>"Inside try block\n"</a:t>
            </a:r>
            <a:r>
              <a:rPr>
                <a:solidFill>
                  <a:srgbClr val="000000">
                    <a:alpha val="85000"/>
                  </a:srgbClr>
                </a:solidFill>
              </a:rPr>
              <a:t>;</a:t>
            </a:r>
          </a:p>
          <a:p>
            <a:pPr algn="l" defTabSz="439419">
              <a:tabLst>
                <a:tab pos="431800" algn="l"/>
              </a:tabLst>
              <a:defRPr sz="4000">
                <a:solidFill>
                  <a:srgbClr val="707F8C"/>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throw</a:t>
            </a:r>
            <a:r>
              <a:rPr>
                <a:solidFill>
                  <a:srgbClr val="000000">
                    <a:alpha val="85000"/>
                  </a:srgbClr>
                </a:solidFill>
              </a:rPr>
              <a:t> </a:t>
            </a:r>
            <a:r>
              <a:rPr>
                <a:solidFill>
                  <a:srgbClr val="272AD8"/>
                </a:solidFill>
              </a:rPr>
              <a:t>100</a:t>
            </a:r>
            <a:r>
              <a:rPr>
                <a:solidFill>
                  <a:srgbClr val="000000">
                    <a:alpha val="85000"/>
                  </a:srgbClr>
                </a:solidFill>
              </a:rPr>
              <a:t>; </a:t>
            </a:r>
            <a:r>
              <a:t>// throw an error</a:t>
            </a:r>
            <a:endParaRPr>
              <a:solidFill>
                <a:srgbClr val="000000">
                  <a:alpha val="85000"/>
                </a:srgbClr>
              </a:solidFill>
            </a:endParaRPr>
          </a:p>
          <a:p>
            <a:pPr algn="l" defTabSz="439419">
              <a:tabLst>
                <a:tab pos="431800" algn="l"/>
              </a:tabLst>
              <a:defRPr sz="4000">
                <a:solidFill>
                  <a:srgbClr val="D12F1B"/>
                </a:solidFill>
                <a:latin typeface="Menlo Regular"/>
                <a:ea typeface="Menlo Regular"/>
                <a:cs typeface="Menlo Regular"/>
                <a:sym typeface="Menlo Regular"/>
              </a:defRPr>
            </a:pPr>
            <a:r>
              <a:rPr>
                <a:solidFill>
                  <a:srgbClr val="000000">
                    <a:alpha val="85000"/>
                  </a:srgbClr>
                </a:solidFill>
              </a:rPr>
              <a:t>        cout &lt;&lt; </a:t>
            </a:r>
            <a:r>
              <a:t>"This will not execute"</a:t>
            </a:r>
            <a:r>
              <a:rPr>
                <a:solidFill>
                  <a:srgbClr val="000000">
                    <a:alpha val="85000"/>
                  </a:srgbClr>
                </a:solidFill>
              </a:rP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4000" b="1">
                <a:solidFill>
                  <a:srgbClr val="AD3DA4"/>
                </a:solidFill>
                <a:latin typeface="Menlo Regular"/>
                <a:ea typeface="Menlo Regular"/>
                <a:cs typeface="Menlo Regular"/>
                <a:sym typeface="Menlo Regular"/>
              </a:defRPr>
            </a:pPr>
            <a:r>
              <a:rPr b="0">
                <a:solidFill>
                  <a:srgbClr val="000000">
                    <a:alpha val="85000"/>
                  </a:srgbClr>
                </a:solidFill>
              </a:rPr>
              <a:t>    </a:t>
            </a:r>
            <a:r>
              <a:t>catch</a:t>
            </a:r>
            <a:r>
              <a:rPr b="0">
                <a:solidFill>
                  <a:srgbClr val="000000">
                    <a:alpha val="85000"/>
                  </a:srgbClr>
                </a:solidFill>
              </a:rPr>
              <a:t> (</a:t>
            </a:r>
            <a:r>
              <a:t>double</a:t>
            </a:r>
            <a:r>
              <a:rPr b="0">
                <a:solidFill>
                  <a:srgbClr val="000000">
                    <a:alpha val="85000"/>
                  </a:srgbClr>
                </a:solidFill>
              </a:rPr>
              <a:t> i)</a:t>
            </a:r>
          </a:p>
          <a:p>
            <a:pPr algn="l" defTabSz="439419">
              <a:tabLst>
                <a:tab pos="431800" algn="l"/>
              </a:tabLst>
              <a:defRPr sz="4000">
                <a:solidFill>
                  <a:srgbClr val="707F8C"/>
                </a:solidFill>
                <a:latin typeface="Menlo Regular"/>
                <a:ea typeface="Menlo Regular"/>
                <a:cs typeface="Menlo Regular"/>
                <a:sym typeface="Menlo Regular"/>
              </a:defRPr>
            </a:pPr>
            <a:r>
              <a:rPr>
                <a:solidFill>
                  <a:srgbClr val="000000">
                    <a:alpha val="85000"/>
                  </a:srgbClr>
                </a:solidFill>
              </a:rPr>
              <a:t>    { </a:t>
            </a:r>
            <a:r>
              <a:t>// catch an error</a:t>
            </a:r>
            <a:endParaRPr>
              <a:solidFill>
                <a:srgbClr val="000000">
                  <a:alpha val="85000"/>
                </a:srgbClr>
              </a:solidFill>
            </a:endParaRPr>
          </a:p>
          <a:p>
            <a:pPr algn="l" defTabSz="439419">
              <a:tabLst>
                <a:tab pos="431800" algn="l"/>
              </a:tabLst>
              <a:defRPr sz="4000">
                <a:solidFill>
                  <a:srgbClr val="D12F1B"/>
                </a:solidFill>
                <a:latin typeface="Menlo Regular"/>
                <a:ea typeface="Menlo Regular"/>
                <a:cs typeface="Menlo Regular"/>
                <a:sym typeface="Menlo Regular"/>
              </a:defRPr>
            </a:pPr>
            <a:r>
              <a:rPr>
                <a:solidFill>
                  <a:srgbClr val="000000">
                    <a:alpha val="85000"/>
                  </a:srgbClr>
                </a:solidFill>
              </a:rPr>
              <a:t>        cout &lt;&lt; </a:t>
            </a:r>
            <a:r>
              <a:t>"Caught an exception -- value is: "</a:t>
            </a:r>
            <a:r>
              <a:rPr>
                <a:solidFill>
                  <a:srgbClr val="000000">
                    <a:alpha val="85000"/>
                  </a:srgbClr>
                </a:solidFill>
              </a:rP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cout &lt;&lt; i &lt;&lt; </a:t>
            </a:r>
            <a:r>
              <a:rPr>
                <a:solidFill>
                  <a:srgbClr val="D12F1B"/>
                </a:solidFill>
              </a:rPr>
              <a:t>"\n"</a:t>
            </a:r>
            <a: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cout &lt;&lt; </a:t>
            </a:r>
            <a:r>
              <a:rPr>
                <a:solidFill>
                  <a:srgbClr val="D12F1B"/>
                </a:solidFill>
              </a:rPr>
              <a:t>"End"</a:t>
            </a:r>
            <a:r>
              <a:t>;</a:t>
            </a:r>
          </a:p>
          <a:p>
            <a:pPr algn="l" defTabSz="439419">
              <a:tabLst>
                <a:tab pos="431800" algn="l"/>
              </a:tabLst>
              <a:defRPr sz="40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a:t>
            </a:r>
          </a:p>
        </p:txBody>
      </p:sp>
      <p:sp>
        <p:nvSpPr>
          <p:cNvPr id="224" name="Output:…"/>
          <p:cNvSpPr txBox="1"/>
          <p:nvPr/>
        </p:nvSpPr>
        <p:spPr>
          <a:xfrm>
            <a:off x="17803967" y="10089674"/>
            <a:ext cx="6117656" cy="223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defRPr sz="3500">
                <a:solidFill>
                  <a:srgbClr val="2F2A2B"/>
                </a:solidFill>
                <a:latin typeface="Helvetica"/>
                <a:ea typeface="Helvetica"/>
                <a:cs typeface="Helvetica"/>
                <a:sym typeface="Helvetica"/>
              </a:defRPr>
            </a:pPr>
            <a:r>
              <a:t>Output: </a:t>
            </a:r>
          </a:p>
          <a:p>
            <a:pPr algn="l" defTabSz="457200">
              <a:defRPr sz="3500">
                <a:solidFill>
                  <a:srgbClr val="2F2A2B"/>
                </a:solidFill>
                <a:latin typeface="Helvetica"/>
                <a:ea typeface="Helvetica"/>
                <a:cs typeface="Helvetica"/>
                <a:sym typeface="Helvetica"/>
              </a:defRPr>
            </a:pPr>
            <a:r>
              <a:t>Start</a:t>
            </a:r>
          </a:p>
          <a:p>
            <a:pPr algn="l" defTabSz="457200">
              <a:defRPr sz="3500">
                <a:solidFill>
                  <a:srgbClr val="2F2A2B"/>
                </a:solidFill>
                <a:latin typeface="Helvetica"/>
                <a:ea typeface="Helvetica"/>
                <a:cs typeface="Helvetica"/>
                <a:sym typeface="Helvetica"/>
              </a:defRPr>
            </a:pPr>
            <a:r>
              <a:t>Inside try block</a:t>
            </a:r>
          </a:p>
          <a:p>
            <a:pPr algn="l" defTabSz="457200">
              <a:defRPr sz="3500">
                <a:solidFill>
                  <a:srgbClr val="2F2A2B"/>
                </a:solidFill>
                <a:latin typeface="Helvetica"/>
                <a:ea typeface="Helvetica"/>
                <a:cs typeface="Helvetica"/>
                <a:sym typeface="Helvetica"/>
              </a:defRPr>
            </a:pPr>
            <a:r>
              <a:t>Abnormal program termination</a:t>
            </a:r>
          </a:p>
        </p:txBody>
      </p:sp>
      <p:sp>
        <p:nvSpPr>
          <p:cNvPr id="22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Attribution"/>
          <p:cNvSpPr txBox="1">
            <a:spLocks noGrp="1"/>
          </p:cNvSpPr>
          <p:nvPr>
            <p:ph type="body" idx="21"/>
          </p:nvPr>
        </p:nvSpPr>
        <p:spPr>
          <a:prstGeom prst="rect">
            <a:avLst/>
          </a:prstGeom>
        </p:spPr>
        <p:txBody>
          <a:bodyPr/>
          <a:lstStyle/>
          <a:p>
            <a:endParaRPr/>
          </a:p>
        </p:txBody>
      </p:sp>
      <p:sp>
        <p:nvSpPr>
          <p:cNvPr id="228" name="An exception can be thrown from outside the try block as long as it is thrown by…"/>
          <p:cNvSpPr txBox="1">
            <a:spLocks noGrp="1"/>
          </p:cNvSpPr>
          <p:nvPr>
            <p:ph type="body" sz="half" idx="1"/>
          </p:nvPr>
        </p:nvSpPr>
        <p:spPr>
          <a:prstGeom prst="rect">
            <a:avLst/>
          </a:prstGeom>
        </p:spPr>
        <p:txBody>
          <a:bodyPr/>
          <a:lstStyle/>
          <a:p>
            <a:pPr marL="613366" indent="-451104" defTabSz="2340805">
              <a:defRPr sz="8160" spc="-163"/>
            </a:pPr>
            <a:r>
              <a:t>An exception can be thrown from outside the try block as long as it is thrown by</a:t>
            </a:r>
          </a:p>
          <a:p>
            <a:pPr marL="613366" indent="-451104" defTabSz="2340805">
              <a:defRPr sz="8160" spc="-163"/>
            </a:pPr>
            <a:r>
              <a:t>a function that is called from within try block.</a:t>
            </a:r>
          </a:p>
        </p:txBody>
      </p:sp>
      <p:sp>
        <p:nvSpPr>
          <p:cNvPr id="22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Unit - V"/>
          <p:cNvSpPr txBox="1">
            <a:spLocks noGrp="1"/>
          </p:cNvSpPr>
          <p:nvPr>
            <p:ph type="title"/>
          </p:nvPr>
        </p:nvSpPr>
        <p:spPr>
          <a:prstGeom prst="rect">
            <a:avLst/>
          </a:prstGeom>
        </p:spPr>
        <p:txBody>
          <a:bodyPr/>
          <a:lstStyle/>
          <a:p>
            <a:r>
              <a:t>Unit - V</a:t>
            </a:r>
          </a:p>
        </p:txBody>
      </p:sp>
      <p:sp>
        <p:nvSpPr>
          <p:cNvPr id="156" name="Exception Handling"/>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Exception Handling</a:t>
            </a:r>
          </a:p>
        </p:txBody>
      </p:sp>
      <p:sp>
        <p:nvSpPr>
          <p:cNvPr id="157" name="Introduction…"/>
          <p:cNvSpPr txBox="1">
            <a:spLocks noGrp="1"/>
          </p:cNvSpPr>
          <p:nvPr>
            <p:ph type="body" idx="1"/>
          </p:nvPr>
        </p:nvSpPr>
        <p:spPr>
          <a:prstGeom prst="rect">
            <a:avLst/>
          </a:prstGeom>
        </p:spPr>
        <p:txBody>
          <a:bodyPr/>
          <a:lstStyle/>
          <a:p>
            <a:r>
              <a:t>Introduction</a:t>
            </a:r>
          </a:p>
          <a:p>
            <a:r>
              <a:t>Principles of Exception Handling.</a:t>
            </a:r>
          </a:p>
          <a:p>
            <a:r>
              <a:t>The Keywords try, throw and Catch.</a:t>
            </a:r>
          </a:p>
          <a:p>
            <a:r>
              <a:t>Multiple Catch Statements.</a:t>
            </a:r>
          </a:p>
          <a:p>
            <a:r>
              <a:t>Specifying Exceptions.</a:t>
            </a:r>
          </a:p>
        </p:txBody>
      </p:sp>
      <p:sp>
        <p:nvSpPr>
          <p:cNvPr id="158" name="Slide Number"/>
          <p:cNvSpPr txBox="1">
            <a:spLocks noGrp="1"/>
          </p:cNvSpPr>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include &lt;iostream&gt;…"/>
          <p:cNvSpPr txBox="1"/>
          <p:nvPr/>
        </p:nvSpPr>
        <p:spPr>
          <a:xfrm>
            <a:off x="1025764" y="253320"/>
            <a:ext cx="14152440" cy="12801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400">
                <a:solidFill>
                  <a:srgbClr val="D12F1B"/>
                </a:solidFill>
                <a:latin typeface="Menlo Regular"/>
                <a:ea typeface="Menlo Regular"/>
                <a:cs typeface="Menlo Regular"/>
                <a:sym typeface="Menlo Regular"/>
              </a:defRPr>
            </a:pPr>
            <a:r>
              <a:rPr>
                <a:solidFill>
                  <a:srgbClr val="78492A"/>
                </a:solidFill>
              </a:rPr>
              <a:t>#include </a:t>
            </a:r>
            <a:r>
              <a:t>&lt;iostream&gt;</a:t>
            </a:r>
            <a:endParaRPr>
              <a:solidFill>
                <a:srgbClr val="000000">
                  <a:alpha val="85000"/>
                </a:srgbClr>
              </a:solidFill>
            </a:endParaRPr>
          </a:p>
          <a:p>
            <a:pPr algn="l" defTabSz="439419">
              <a:tabLst>
                <a:tab pos="431800" algn="l"/>
              </a:tabLst>
              <a:defRPr sz="34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3400">
                <a:solidFill>
                  <a:srgbClr val="000000">
                    <a:alpha val="85000"/>
                  </a:srgbClr>
                </a:solidFill>
                <a:latin typeface="Menlo Regular"/>
                <a:ea typeface="Menlo Regular"/>
                <a:cs typeface="Menlo Regular"/>
                <a:sym typeface="Menlo Regular"/>
              </a:defRPr>
            </a:pPr>
            <a:r>
              <a:rPr b="1">
                <a:solidFill>
                  <a:srgbClr val="AD3DA4"/>
                </a:solidFill>
              </a:rPr>
              <a:t>void</a:t>
            </a:r>
            <a:r>
              <a:t> </a:t>
            </a:r>
            <a:r>
              <a:rPr>
                <a:solidFill>
                  <a:srgbClr val="057CB0"/>
                </a:solidFill>
              </a:rPr>
              <a:t>Xtest</a:t>
            </a:r>
            <a:r>
              <a:t>(</a:t>
            </a:r>
            <a:r>
              <a:rPr b="1">
                <a:solidFill>
                  <a:srgbClr val="AD3DA4"/>
                </a:solidFill>
              </a:rPr>
              <a:t>int</a:t>
            </a:r>
            <a:r>
              <a:t> test)</a:t>
            </a:r>
          </a:p>
          <a:p>
            <a:pPr algn="l" defTabSz="439419">
              <a:tabLst>
                <a:tab pos="431800" algn="l"/>
              </a:tabLst>
              <a:defRPr sz="34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400">
                <a:solidFill>
                  <a:srgbClr val="D12F1B"/>
                </a:solidFill>
                <a:latin typeface="Menlo Regular"/>
                <a:ea typeface="Menlo Regular"/>
                <a:cs typeface="Menlo Regular"/>
                <a:sym typeface="Menlo Regular"/>
              </a:defRPr>
            </a:pPr>
            <a:r>
              <a:rPr>
                <a:solidFill>
                  <a:srgbClr val="000000">
                    <a:alpha val="85000"/>
                  </a:srgbClr>
                </a:solidFill>
              </a:rPr>
              <a:t>    cout &lt;&lt; </a:t>
            </a:r>
            <a:r>
              <a:t>"Inside Xtest, test is: "</a:t>
            </a:r>
            <a:r>
              <a:rPr>
                <a:solidFill>
                  <a:srgbClr val="000000">
                    <a:alpha val="85000"/>
                  </a:srgbClr>
                </a:solidFill>
              </a:rPr>
              <a:t> &lt;&lt; test &lt;&lt; </a:t>
            </a:r>
            <a:r>
              <a:t>"\n"</a:t>
            </a:r>
            <a:r>
              <a:rPr>
                <a:solidFill>
                  <a:srgbClr val="000000">
                    <a:alpha val="85000"/>
                  </a:srgbClr>
                </a:solidFill>
              </a:rPr>
              <a:t>;</a:t>
            </a:r>
          </a:p>
          <a:p>
            <a:pPr algn="l" defTabSz="439419">
              <a:tabLst>
                <a:tab pos="431800" algn="l"/>
              </a:tabLst>
              <a:defRPr sz="3400">
                <a:solidFill>
                  <a:srgbClr val="000000">
                    <a:alpha val="85000"/>
                  </a:srgbClr>
                </a:solidFill>
                <a:latin typeface="Menlo Regular"/>
                <a:ea typeface="Menlo Regular"/>
                <a:cs typeface="Menlo Regular"/>
                <a:sym typeface="Menlo Regular"/>
              </a:defRPr>
            </a:pPr>
            <a:r>
              <a:t>    </a:t>
            </a:r>
            <a:r>
              <a:rPr b="1">
                <a:solidFill>
                  <a:srgbClr val="AD3DA4"/>
                </a:solidFill>
              </a:rPr>
              <a:t>if</a:t>
            </a:r>
            <a:r>
              <a:t>(test) </a:t>
            </a:r>
            <a:r>
              <a:rPr b="1">
                <a:solidFill>
                  <a:srgbClr val="AD3DA4"/>
                </a:solidFill>
              </a:rPr>
              <a:t>throw</a:t>
            </a:r>
            <a:r>
              <a:t> test;</a:t>
            </a:r>
          </a:p>
          <a:p>
            <a:pPr algn="l" defTabSz="439419">
              <a:tabLst>
                <a:tab pos="431800" algn="l"/>
              </a:tabLst>
              <a:defRPr sz="34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4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4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400">
                <a:solidFill>
                  <a:srgbClr val="000000">
                    <a:alpha val="85000"/>
                  </a:srgbClr>
                </a:solidFill>
                <a:latin typeface="Menlo Regular"/>
                <a:ea typeface="Menlo Regular"/>
                <a:cs typeface="Menlo Regular"/>
                <a:sym typeface="Menlo Regular"/>
              </a:defRPr>
            </a:pPr>
            <a:r>
              <a:t>    cout &lt;&lt; </a:t>
            </a:r>
            <a:r>
              <a:rPr>
                <a:solidFill>
                  <a:srgbClr val="D12F1B"/>
                </a:solidFill>
              </a:rPr>
              <a:t>"Start\n"</a:t>
            </a:r>
            <a:r>
              <a:t>;</a:t>
            </a:r>
          </a:p>
          <a:p>
            <a:pPr algn="l" defTabSz="439419">
              <a:tabLst>
                <a:tab pos="431800" algn="l"/>
              </a:tabLst>
              <a:defRPr sz="3400">
                <a:solidFill>
                  <a:srgbClr val="000000">
                    <a:alpha val="85000"/>
                  </a:srgbClr>
                </a:solidFill>
                <a:latin typeface="Menlo Regular"/>
                <a:ea typeface="Menlo Regular"/>
                <a:cs typeface="Menlo Regular"/>
                <a:sym typeface="Menlo Regular"/>
              </a:defRPr>
            </a:pPr>
            <a:r>
              <a:t>    </a:t>
            </a:r>
            <a:r>
              <a:rPr b="1">
                <a:solidFill>
                  <a:srgbClr val="AD3DA4"/>
                </a:solidFill>
              </a:rPr>
              <a:t>try</a:t>
            </a:r>
          </a:p>
          <a:p>
            <a:pPr algn="l" defTabSz="439419">
              <a:tabLst>
                <a:tab pos="431800" algn="l"/>
              </a:tabLst>
              <a:defRPr sz="3400">
                <a:solidFill>
                  <a:srgbClr val="707F8C"/>
                </a:solidFill>
                <a:latin typeface="Menlo Regular"/>
                <a:ea typeface="Menlo Regular"/>
                <a:cs typeface="Menlo Regular"/>
                <a:sym typeface="Menlo Regular"/>
              </a:defRPr>
            </a:pPr>
            <a:r>
              <a:rPr>
                <a:solidFill>
                  <a:srgbClr val="000000">
                    <a:alpha val="85000"/>
                  </a:srgbClr>
                </a:solidFill>
              </a:rPr>
              <a:t>    { </a:t>
            </a:r>
            <a:r>
              <a:t>// start a try block</a:t>
            </a:r>
            <a:endParaRPr>
              <a:solidFill>
                <a:srgbClr val="000000">
                  <a:alpha val="85000"/>
                </a:srgbClr>
              </a:solidFill>
            </a:endParaRPr>
          </a:p>
          <a:p>
            <a:pPr algn="l" defTabSz="439419">
              <a:tabLst>
                <a:tab pos="431800" algn="l"/>
              </a:tabLst>
              <a:defRPr sz="3400">
                <a:solidFill>
                  <a:srgbClr val="D12F1B"/>
                </a:solidFill>
                <a:latin typeface="Menlo Regular"/>
                <a:ea typeface="Menlo Regular"/>
                <a:cs typeface="Menlo Regular"/>
                <a:sym typeface="Menlo Regular"/>
              </a:defRPr>
            </a:pPr>
            <a:r>
              <a:rPr>
                <a:solidFill>
                  <a:srgbClr val="000000">
                    <a:alpha val="85000"/>
                  </a:srgbClr>
                </a:solidFill>
              </a:rPr>
              <a:t>        cout &lt;&lt; </a:t>
            </a:r>
            <a:r>
              <a:t>"Inside try block\n"</a:t>
            </a:r>
            <a:r>
              <a:rPr>
                <a:solidFill>
                  <a:srgbClr val="000000">
                    <a:alpha val="85000"/>
                  </a:srgbClr>
                </a:solidFill>
              </a:rPr>
              <a:t>;</a:t>
            </a:r>
          </a:p>
          <a:p>
            <a:pPr algn="l" defTabSz="439419">
              <a:tabLst>
                <a:tab pos="431800" algn="l"/>
              </a:tabLst>
              <a:defRPr sz="3400">
                <a:solidFill>
                  <a:srgbClr val="000000">
                    <a:alpha val="85000"/>
                  </a:srgbClr>
                </a:solidFill>
                <a:latin typeface="Menlo Regular"/>
                <a:ea typeface="Menlo Regular"/>
                <a:cs typeface="Menlo Regular"/>
                <a:sym typeface="Menlo Regular"/>
              </a:defRPr>
            </a:pPr>
            <a:r>
              <a:t>        Xtest(</a:t>
            </a:r>
            <a:r>
              <a:rPr>
                <a:solidFill>
                  <a:srgbClr val="272AD8"/>
                </a:solidFill>
              </a:rPr>
              <a:t>0</a:t>
            </a:r>
            <a:r>
              <a:t>);</a:t>
            </a:r>
          </a:p>
          <a:p>
            <a:pPr algn="l" defTabSz="439419">
              <a:tabLst>
                <a:tab pos="431800" algn="l"/>
              </a:tabLst>
              <a:defRPr sz="3400">
                <a:solidFill>
                  <a:srgbClr val="000000">
                    <a:alpha val="85000"/>
                  </a:srgbClr>
                </a:solidFill>
                <a:latin typeface="Menlo Regular"/>
                <a:ea typeface="Menlo Regular"/>
                <a:cs typeface="Menlo Regular"/>
                <a:sym typeface="Menlo Regular"/>
              </a:defRPr>
            </a:pPr>
            <a:r>
              <a:t>        Xtest(</a:t>
            </a:r>
            <a:r>
              <a:rPr>
                <a:solidFill>
                  <a:srgbClr val="272AD8"/>
                </a:solidFill>
              </a:rPr>
              <a:t>1</a:t>
            </a:r>
            <a:r>
              <a:t>);</a:t>
            </a:r>
          </a:p>
          <a:p>
            <a:pPr algn="l" defTabSz="439419">
              <a:tabLst>
                <a:tab pos="431800" algn="l"/>
              </a:tabLst>
              <a:defRPr sz="3400">
                <a:solidFill>
                  <a:srgbClr val="000000">
                    <a:alpha val="85000"/>
                  </a:srgbClr>
                </a:solidFill>
                <a:latin typeface="Menlo Regular"/>
                <a:ea typeface="Menlo Regular"/>
                <a:cs typeface="Menlo Regular"/>
                <a:sym typeface="Menlo Regular"/>
              </a:defRPr>
            </a:pPr>
            <a:r>
              <a:t>        Xtest(</a:t>
            </a:r>
            <a:r>
              <a:rPr>
                <a:solidFill>
                  <a:srgbClr val="272AD8"/>
                </a:solidFill>
              </a:rPr>
              <a:t>2</a:t>
            </a:r>
            <a:r>
              <a:t>);</a:t>
            </a:r>
          </a:p>
          <a:p>
            <a:pPr algn="l" defTabSz="439419">
              <a:tabLst>
                <a:tab pos="431800" algn="l"/>
              </a:tabLst>
              <a:defRPr sz="34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400" b="1">
                <a:solidFill>
                  <a:srgbClr val="AD3DA4"/>
                </a:solidFill>
                <a:latin typeface="Menlo Regular"/>
                <a:ea typeface="Menlo Regular"/>
                <a:cs typeface="Menlo Regular"/>
                <a:sym typeface="Menlo Regular"/>
              </a:defRPr>
            </a:pPr>
            <a:r>
              <a:rPr b="0">
                <a:solidFill>
                  <a:srgbClr val="000000">
                    <a:alpha val="85000"/>
                  </a:srgbClr>
                </a:solidFill>
              </a:rPr>
              <a:t>    </a:t>
            </a:r>
            <a:r>
              <a:t>catch</a:t>
            </a:r>
            <a:r>
              <a:rPr b="0">
                <a:solidFill>
                  <a:srgbClr val="000000">
                    <a:alpha val="85000"/>
                  </a:srgbClr>
                </a:solidFill>
              </a:rPr>
              <a:t> (</a:t>
            </a:r>
            <a:r>
              <a:t>int</a:t>
            </a:r>
            <a:r>
              <a:rPr b="0">
                <a:solidFill>
                  <a:srgbClr val="000000">
                    <a:alpha val="85000"/>
                  </a:srgbClr>
                </a:solidFill>
              </a:rPr>
              <a:t> i)</a:t>
            </a:r>
          </a:p>
          <a:p>
            <a:pPr algn="l" defTabSz="439419">
              <a:tabLst>
                <a:tab pos="431800" algn="l"/>
              </a:tabLst>
              <a:defRPr sz="3400">
                <a:solidFill>
                  <a:srgbClr val="707F8C"/>
                </a:solidFill>
                <a:latin typeface="Menlo Regular"/>
                <a:ea typeface="Menlo Regular"/>
                <a:cs typeface="Menlo Regular"/>
                <a:sym typeface="Menlo Regular"/>
              </a:defRPr>
            </a:pPr>
            <a:r>
              <a:rPr>
                <a:solidFill>
                  <a:srgbClr val="000000">
                    <a:alpha val="85000"/>
                  </a:srgbClr>
                </a:solidFill>
              </a:rPr>
              <a:t>    { </a:t>
            </a:r>
            <a:r>
              <a:t>// catch an error</a:t>
            </a:r>
            <a:endParaRPr>
              <a:solidFill>
                <a:srgbClr val="000000">
                  <a:alpha val="85000"/>
                </a:srgbClr>
              </a:solidFill>
            </a:endParaRPr>
          </a:p>
          <a:p>
            <a:pPr algn="l" defTabSz="439419">
              <a:tabLst>
                <a:tab pos="431800" algn="l"/>
              </a:tabLst>
              <a:defRPr sz="3400">
                <a:solidFill>
                  <a:srgbClr val="D12F1B"/>
                </a:solidFill>
                <a:latin typeface="Menlo Regular"/>
                <a:ea typeface="Menlo Regular"/>
                <a:cs typeface="Menlo Regular"/>
                <a:sym typeface="Menlo Regular"/>
              </a:defRPr>
            </a:pPr>
            <a:r>
              <a:rPr>
                <a:solidFill>
                  <a:srgbClr val="000000">
                    <a:alpha val="85000"/>
                  </a:srgbClr>
                </a:solidFill>
              </a:rPr>
              <a:t>        cout &lt;&lt; </a:t>
            </a:r>
            <a:r>
              <a:t>"Caught an exception -- value is: "</a:t>
            </a:r>
            <a:r>
              <a:rPr>
                <a:solidFill>
                  <a:srgbClr val="000000">
                    <a:alpha val="85000"/>
                  </a:srgbClr>
                </a:solidFill>
              </a:rPr>
              <a:t>;</a:t>
            </a:r>
          </a:p>
          <a:p>
            <a:pPr algn="l" defTabSz="439419">
              <a:tabLst>
                <a:tab pos="431800" algn="l"/>
              </a:tabLst>
              <a:defRPr sz="3400">
                <a:solidFill>
                  <a:srgbClr val="000000">
                    <a:alpha val="85000"/>
                  </a:srgbClr>
                </a:solidFill>
                <a:latin typeface="Menlo Regular"/>
                <a:ea typeface="Menlo Regular"/>
                <a:cs typeface="Menlo Regular"/>
                <a:sym typeface="Menlo Regular"/>
              </a:defRPr>
            </a:pPr>
            <a:r>
              <a:t>        cout &lt;&lt; i &lt;&lt; </a:t>
            </a:r>
            <a:r>
              <a:rPr>
                <a:solidFill>
                  <a:srgbClr val="D12F1B"/>
                </a:solidFill>
              </a:rPr>
              <a:t>"\n"</a:t>
            </a:r>
            <a:r>
              <a:t>;</a:t>
            </a:r>
          </a:p>
          <a:p>
            <a:pPr algn="l" defTabSz="439419">
              <a:tabLst>
                <a:tab pos="431800" algn="l"/>
              </a:tabLst>
              <a:defRPr sz="34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400">
                <a:solidFill>
                  <a:srgbClr val="000000">
                    <a:alpha val="85000"/>
                  </a:srgbClr>
                </a:solidFill>
                <a:latin typeface="Menlo Regular"/>
                <a:ea typeface="Menlo Regular"/>
                <a:cs typeface="Menlo Regular"/>
                <a:sym typeface="Menlo Regular"/>
              </a:defRPr>
            </a:pPr>
            <a:r>
              <a:t>    cout &lt;&lt; </a:t>
            </a:r>
            <a:r>
              <a:rPr>
                <a:solidFill>
                  <a:srgbClr val="D12F1B"/>
                </a:solidFill>
              </a:rPr>
              <a:t>"End"</a:t>
            </a:r>
            <a:r>
              <a:t>;</a:t>
            </a:r>
          </a:p>
          <a:p>
            <a:pPr algn="l" defTabSz="439419">
              <a:tabLst>
                <a:tab pos="431800" algn="l"/>
              </a:tabLst>
              <a:defRPr sz="34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400">
                <a:solidFill>
                  <a:srgbClr val="000000">
                    <a:alpha val="85000"/>
                  </a:srgbClr>
                </a:solidFill>
                <a:latin typeface="Menlo Regular"/>
                <a:ea typeface="Menlo Regular"/>
                <a:cs typeface="Menlo Regular"/>
                <a:sym typeface="Menlo Regular"/>
              </a:defRPr>
            </a:pPr>
            <a:r>
              <a:t>}</a:t>
            </a:r>
          </a:p>
        </p:txBody>
      </p:sp>
      <p:sp>
        <p:nvSpPr>
          <p:cNvPr id="232" name="Output:…"/>
          <p:cNvSpPr txBox="1"/>
          <p:nvPr/>
        </p:nvSpPr>
        <p:spPr>
          <a:xfrm>
            <a:off x="16499138" y="9248799"/>
            <a:ext cx="6736223" cy="383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defRPr sz="3500">
                <a:solidFill>
                  <a:srgbClr val="2F2A2B"/>
                </a:solidFill>
                <a:latin typeface="Helvetica"/>
                <a:ea typeface="Helvetica"/>
                <a:cs typeface="Helvetica"/>
                <a:sym typeface="Helvetica"/>
              </a:defRPr>
            </a:pPr>
            <a:r>
              <a:t>Output: </a:t>
            </a:r>
          </a:p>
          <a:p>
            <a:pPr algn="l" defTabSz="457200">
              <a:defRPr sz="3500">
                <a:solidFill>
                  <a:srgbClr val="2F2A2B"/>
                </a:solidFill>
                <a:latin typeface="Helvetica"/>
                <a:ea typeface="Helvetica"/>
                <a:cs typeface="Helvetica"/>
                <a:sym typeface="Helvetica"/>
              </a:defRPr>
            </a:pPr>
            <a:r>
              <a:t>Start</a:t>
            </a:r>
          </a:p>
          <a:p>
            <a:pPr algn="l" defTabSz="457200">
              <a:defRPr sz="3500">
                <a:solidFill>
                  <a:srgbClr val="2F2A2B"/>
                </a:solidFill>
                <a:latin typeface="Helvetica"/>
                <a:ea typeface="Helvetica"/>
                <a:cs typeface="Helvetica"/>
                <a:sym typeface="Helvetica"/>
              </a:defRPr>
            </a:pPr>
            <a:r>
              <a:t>Inside try block</a:t>
            </a:r>
          </a:p>
          <a:p>
            <a:pPr algn="l" defTabSz="457200">
              <a:defRPr sz="3500">
                <a:solidFill>
                  <a:srgbClr val="2F2A2B"/>
                </a:solidFill>
                <a:latin typeface="Helvetica"/>
                <a:ea typeface="Helvetica"/>
                <a:cs typeface="Helvetica"/>
                <a:sym typeface="Helvetica"/>
              </a:defRPr>
            </a:pPr>
            <a:r>
              <a:t>Inside Xtest, test is: 0</a:t>
            </a:r>
          </a:p>
          <a:p>
            <a:pPr algn="l" defTabSz="457200">
              <a:defRPr sz="3500">
                <a:solidFill>
                  <a:srgbClr val="2F2A2B"/>
                </a:solidFill>
                <a:latin typeface="Helvetica"/>
                <a:ea typeface="Helvetica"/>
                <a:cs typeface="Helvetica"/>
                <a:sym typeface="Helvetica"/>
              </a:defRPr>
            </a:pPr>
            <a:r>
              <a:t>Inside Xtest, test is: 1</a:t>
            </a:r>
          </a:p>
          <a:p>
            <a:pPr algn="l" defTabSz="457200">
              <a:defRPr sz="3500">
                <a:solidFill>
                  <a:srgbClr val="2F2A2B"/>
                </a:solidFill>
                <a:latin typeface="Helvetica"/>
                <a:ea typeface="Helvetica"/>
                <a:cs typeface="Helvetica"/>
                <a:sym typeface="Helvetica"/>
              </a:defRPr>
            </a:pPr>
            <a:r>
              <a:t>Caught an exception -- value is: 1</a:t>
            </a:r>
          </a:p>
          <a:p>
            <a:pPr algn="l" defTabSz="457200">
              <a:defRPr sz="3500">
                <a:solidFill>
                  <a:srgbClr val="2F2A2B"/>
                </a:solidFill>
                <a:latin typeface="Helvetica"/>
                <a:ea typeface="Helvetica"/>
                <a:cs typeface="Helvetica"/>
                <a:sym typeface="Helvetica"/>
              </a:defRPr>
            </a:pPr>
            <a:r>
              <a:t>End</a:t>
            </a:r>
          </a:p>
        </p:txBody>
      </p:sp>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atching Class Types"/>
          <p:cNvSpPr txBox="1">
            <a:spLocks noGrp="1"/>
          </p:cNvSpPr>
          <p:nvPr>
            <p:ph type="title"/>
          </p:nvPr>
        </p:nvSpPr>
        <p:spPr>
          <a:prstGeom prst="rect">
            <a:avLst/>
          </a:prstGeom>
        </p:spPr>
        <p:txBody>
          <a:bodyPr/>
          <a:lstStyle/>
          <a:p>
            <a:r>
              <a:t>Catching Class Types</a:t>
            </a:r>
          </a:p>
        </p:txBody>
      </p:sp>
      <p:sp>
        <p:nvSpPr>
          <p:cNvPr id="236" name="Slide Subtitle"/>
          <p:cNvSpPr txBox="1">
            <a:spLocks noGrp="1"/>
          </p:cNvSpPr>
          <p:nvPr>
            <p:ph type="body" idx="21"/>
          </p:nvPr>
        </p:nvSpPr>
        <p:spPr>
          <a:prstGeom prst="rect">
            <a:avLst/>
          </a:prstGeom>
        </p:spPr>
        <p:txBody>
          <a:bodyPr/>
          <a:lstStyle/>
          <a:p>
            <a:endParaRPr/>
          </a:p>
        </p:txBody>
      </p:sp>
      <p:sp>
        <p:nvSpPr>
          <p:cNvPr id="237" name="An exception can be of any type, including class types that you create.…"/>
          <p:cNvSpPr txBox="1">
            <a:spLocks noGrp="1"/>
          </p:cNvSpPr>
          <p:nvPr>
            <p:ph type="body" idx="1"/>
          </p:nvPr>
        </p:nvSpPr>
        <p:spPr>
          <a:prstGeom prst="rect">
            <a:avLst/>
          </a:prstGeom>
        </p:spPr>
        <p:txBody>
          <a:bodyPr/>
          <a:lstStyle/>
          <a:p>
            <a:r>
              <a:t>An exception can be of any type, including class types that you create. </a:t>
            </a:r>
          </a:p>
          <a:p>
            <a:r>
              <a:t>Actually, in real-world programs, most exceptions will be class types rather than built-in types.</a:t>
            </a:r>
          </a:p>
          <a:p>
            <a:r>
              <a:t>Perhaps the most common reason that you will want to define a class type for an exception is to create an object that describes the error that occurred. </a:t>
            </a:r>
          </a:p>
          <a:p>
            <a:r>
              <a:t>This information can be used by the exception handler to help it process the error.</a:t>
            </a:r>
          </a:p>
        </p:txBody>
      </p:sp>
      <p:sp>
        <p:nvSpPr>
          <p:cNvPr id="23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include &lt;iostream&gt;…"/>
          <p:cNvSpPr txBox="1"/>
          <p:nvPr/>
        </p:nvSpPr>
        <p:spPr>
          <a:xfrm>
            <a:off x="453831" y="1268801"/>
            <a:ext cx="9901238" cy="1061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4000">
                <a:solidFill>
                  <a:srgbClr val="D12F1B"/>
                </a:solidFill>
                <a:latin typeface="Menlo Regular"/>
                <a:ea typeface="Menlo Regular"/>
                <a:cs typeface="Menlo Regular"/>
                <a:sym typeface="Menlo Regular"/>
              </a:defRPr>
            </a:pPr>
            <a:r>
              <a:rPr>
                <a:solidFill>
                  <a:srgbClr val="78492A"/>
                </a:solidFill>
              </a:rPr>
              <a:t>#include </a:t>
            </a:r>
            <a:r>
              <a:t>&lt;iostream&gt;</a:t>
            </a:r>
            <a:endParaRPr>
              <a:solidFill>
                <a:srgbClr val="000000">
                  <a:alpha val="85000"/>
                </a:srgbClr>
              </a:solidFill>
            </a:endParaRPr>
          </a:p>
          <a:p>
            <a:pPr algn="l" defTabSz="439419">
              <a:tabLst>
                <a:tab pos="431800" algn="l"/>
              </a:tabLst>
              <a:defRPr sz="4000">
                <a:solidFill>
                  <a:srgbClr val="78492A"/>
                </a:solidFill>
                <a:latin typeface="Menlo Regular"/>
                <a:ea typeface="Menlo Regular"/>
                <a:cs typeface="Menlo Regular"/>
                <a:sym typeface="Menlo Regular"/>
              </a:defRPr>
            </a:pPr>
            <a:r>
              <a:t>#include </a:t>
            </a:r>
            <a:r>
              <a:rPr>
                <a:solidFill>
                  <a:srgbClr val="D12F1B"/>
                </a:solidFill>
              </a:rPr>
              <a:t>&lt;cstring&gt;</a:t>
            </a:r>
            <a:endParaRPr>
              <a:solidFill>
                <a:srgbClr val="000000">
                  <a:alpha val="85000"/>
                </a:srgbClr>
              </a:solidFill>
            </a:endParaRPr>
          </a:p>
          <a:p>
            <a:pPr algn="l" defTabSz="439419">
              <a:tabLst>
                <a:tab pos="431800" algn="l"/>
              </a:tabLst>
              <a:defRPr sz="40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4000">
                <a:solidFill>
                  <a:srgbClr val="02638C"/>
                </a:solidFill>
                <a:latin typeface="Menlo Regular"/>
                <a:ea typeface="Menlo Regular"/>
                <a:cs typeface="Menlo Regular"/>
                <a:sym typeface="Menlo Regular"/>
              </a:defRPr>
            </a:pPr>
            <a:r>
              <a:rPr b="1">
                <a:solidFill>
                  <a:srgbClr val="AD3DA4"/>
                </a:solidFill>
              </a:rPr>
              <a:t>class</a:t>
            </a:r>
            <a:r>
              <a:rPr>
                <a:solidFill>
                  <a:srgbClr val="000000">
                    <a:alpha val="85000"/>
                  </a:srgbClr>
                </a:solidFill>
              </a:rPr>
              <a:t> </a:t>
            </a:r>
            <a:r>
              <a:t>MyException</a:t>
            </a:r>
            <a:endParaRPr>
              <a:solidFill>
                <a:srgbClr val="000000">
                  <a:alpha val="85000"/>
                </a:srgbClr>
              </a:solidFill>
            </a:endParaRPr>
          </a:p>
          <a:p>
            <a:pPr algn="l" defTabSz="439419">
              <a:tabLst>
                <a:tab pos="431800" algn="l"/>
              </a:tabLst>
              <a:defRPr sz="4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4000" b="1">
                <a:solidFill>
                  <a:srgbClr val="AD3DA4"/>
                </a:solidFill>
                <a:latin typeface="Menlo Regular"/>
                <a:ea typeface="Menlo Regular"/>
                <a:cs typeface="Menlo Regular"/>
                <a:sym typeface="Menlo Regular"/>
              </a:defRPr>
            </a:pPr>
            <a:r>
              <a:t>public</a:t>
            </a:r>
            <a:r>
              <a:rPr b="0">
                <a:solidFill>
                  <a:srgbClr val="000000">
                    <a:alpha val="85000"/>
                  </a:srgbClr>
                </a:solidFill>
              </a:rP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a:t>
            </a:r>
            <a:r>
              <a:rPr b="1">
                <a:solidFill>
                  <a:srgbClr val="AD3DA4"/>
                </a:solidFill>
              </a:rPr>
              <a:t>char</a:t>
            </a:r>
            <a:r>
              <a:t> str_what[</a:t>
            </a:r>
            <a:r>
              <a:rPr>
                <a:solidFill>
                  <a:srgbClr val="272AD8"/>
                </a:solidFill>
              </a:rPr>
              <a:t>80</a:t>
            </a:r>
            <a: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a:t>
            </a:r>
            <a:r>
              <a:rPr b="1">
                <a:solidFill>
                  <a:srgbClr val="AD3DA4"/>
                </a:solidFill>
              </a:rPr>
              <a:t>int</a:t>
            </a:r>
            <a:r>
              <a:t> what;</a:t>
            </a:r>
          </a:p>
          <a:p>
            <a:pPr algn="l" defTabSz="439419">
              <a:tabLst>
                <a:tab pos="431800" algn="l"/>
              </a:tabLst>
              <a:defRPr sz="4000">
                <a:solidFill>
                  <a:srgbClr val="057CB0"/>
                </a:solidFill>
                <a:latin typeface="Menlo Regular"/>
                <a:ea typeface="Menlo Regular"/>
                <a:cs typeface="Menlo Regular"/>
                <a:sym typeface="Menlo Regular"/>
              </a:defRPr>
            </a:pPr>
            <a:r>
              <a:rPr>
                <a:solidFill>
                  <a:srgbClr val="000000">
                    <a:alpha val="85000"/>
                  </a:srgbClr>
                </a:solidFill>
              </a:rPr>
              <a:t>    </a:t>
            </a:r>
            <a:r>
              <a:t>MyException</a:t>
            </a:r>
            <a:r>
              <a:rPr>
                <a:solidFill>
                  <a:srgbClr val="000000">
                    <a:alpha val="85000"/>
                  </a:srgbClr>
                </a:solidFill>
              </a:rP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a:t>
            </a:r>
            <a:r>
              <a:rPr>
                <a:solidFill>
                  <a:srgbClr val="3E8087"/>
                </a:solidFill>
              </a:rPr>
              <a:t>str_what</a:t>
            </a:r>
            <a:r>
              <a:t> = </a:t>
            </a:r>
            <a:r>
              <a:rPr>
                <a:solidFill>
                  <a:srgbClr val="272AD8"/>
                </a:solidFill>
              </a:rPr>
              <a:t>0</a:t>
            </a:r>
            <a:r>
              <a:t>; </a:t>
            </a:r>
            <a:r>
              <a:rPr>
                <a:solidFill>
                  <a:srgbClr val="3E8087"/>
                </a:solidFill>
              </a:rPr>
              <a:t>what</a:t>
            </a:r>
            <a:r>
              <a:t> = </a:t>
            </a:r>
            <a:r>
              <a:rPr>
                <a:solidFill>
                  <a:srgbClr val="272AD8"/>
                </a:solidFill>
              </a:rPr>
              <a:t>0</a:t>
            </a:r>
            <a: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4000">
                <a:solidFill>
                  <a:srgbClr val="057CB0"/>
                </a:solidFill>
                <a:latin typeface="Menlo Regular"/>
                <a:ea typeface="Menlo Regular"/>
                <a:cs typeface="Menlo Regular"/>
                <a:sym typeface="Menlo Regular"/>
              </a:defRPr>
            </a:pPr>
            <a:r>
              <a:rPr>
                <a:solidFill>
                  <a:srgbClr val="000000">
                    <a:alpha val="85000"/>
                  </a:srgbClr>
                </a:solidFill>
              </a:rPr>
              <a:t>    </a:t>
            </a:r>
            <a:r>
              <a:t>MyException</a:t>
            </a:r>
            <a:r>
              <a:rPr>
                <a:solidFill>
                  <a:srgbClr val="000000">
                    <a:alpha val="85000"/>
                  </a:srgbClr>
                </a:solidFill>
              </a:rPr>
              <a:t>(</a:t>
            </a:r>
            <a:r>
              <a:rPr b="1">
                <a:solidFill>
                  <a:srgbClr val="AD3DA4"/>
                </a:solidFill>
              </a:rPr>
              <a:t>char</a:t>
            </a:r>
            <a:r>
              <a:rPr>
                <a:solidFill>
                  <a:srgbClr val="000000">
                    <a:alpha val="85000"/>
                  </a:srgbClr>
                </a:solidFill>
              </a:rPr>
              <a:t> *s, </a:t>
            </a:r>
            <a:r>
              <a:rPr b="1">
                <a:solidFill>
                  <a:srgbClr val="AD3DA4"/>
                </a:solidFill>
              </a:rPr>
              <a:t>int</a:t>
            </a:r>
            <a:r>
              <a:rPr>
                <a:solidFill>
                  <a:srgbClr val="000000">
                    <a:alpha val="85000"/>
                  </a:srgbClr>
                </a:solidFill>
              </a:rPr>
              <a:t> e)</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a:t>
            </a:r>
            <a:r>
              <a:rPr>
                <a:solidFill>
                  <a:srgbClr val="804FB8"/>
                </a:solidFill>
              </a:rPr>
              <a:t>strcpy</a:t>
            </a:r>
            <a:r>
              <a:t>(</a:t>
            </a:r>
            <a:r>
              <a:rPr>
                <a:solidFill>
                  <a:srgbClr val="3E8087"/>
                </a:solidFill>
              </a:rPr>
              <a:t>str_what</a:t>
            </a:r>
            <a:r>
              <a:t>, s);</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a:t>
            </a:r>
            <a:r>
              <a:rPr>
                <a:solidFill>
                  <a:srgbClr val="3E8087"/>
                </a:solidFill>
              </a:rPr>
              <a:t>what</a:t>
            </a:r>
            <a:r>
              <a:t> = e;</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a:t>
            </a:r>
          </a:p>
        </p:txBody>
      </p:sp>
      <p:sp>
        <p:nvSpPr>
          <p:cNvPr id="241" name="int main()…"/>
          <p:cNvSpPr txBox="1"/>
          <p:nvPr/>
        </p:nvSpPr>
        <p:spPr>
          <a:xfrm>
            <a:off x="10643541" y="1424514"/>
            <a:ext cx="13227268" cy="924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5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r>
              <a:rPr b="1">
                <a:solidFill>
                  <a:srgbClr val="AD3DA4"/>
                </a:solidFill>
              </a:rPr>
              <a:t>int</a:t>
            </a:r>
            <a:r>
              <a:t> i;</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r>
              <a:rPr b="1">
                <a:solidFill>
                  <a:srgbClr val="AD3DA4"/>
                </a:solidFill>
              </a:rPr>
              <a:t>try</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5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"Enter a positive number: "</a:t>
            </a:r>
            <a:r>
              <a:rPr>
                <a:solidFill>
                  <a:srgbClr val="000000">
                    <a:alpha val="85000"/>
                  </a:srgbClr>
                </a:solidFill>
              </a:rP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r>
              <a:rPr>
                <a:solidFill>
                  <a:srgbClr val="804FB8"/>
                </a:solidFill>
              </a:rPr>
              <a:t>cin</a:t>
            </a:r>
            <a:r>
              <a:t> &gt;&gt; i;</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r>
              <a:rPr b="1">
                <a:solidFill>
                  <a:srgbClr val="AD3DA4"/>
                </a:solidFill>
              </a:rPr>
              <a:t>if</a:t>
            </a:r>
            <a:r>
              <a:t>(i&lt;</a:t>
            </a:r>
            <a:r>
              <a:rPr>
                <a:solidFill>
                  <a:srgbClr val="272AD8"/>
                </a:solidFill>
              </a:rPr>
              <a:t>0</a:t>
            </a:r>
            <a:r>
              <a:t>)</a:t>
            </a:r>
          </a:p>
          <a:p>
            <a:pPr algn="l" defTabSz="439419">
              <a:tabLst>
                <a:tab pos="431800" algn="l"/>
              </a:tabLst>
              <a:defRPr sz="3500">
                <a:solidFill>
                  <a:srgbClr val="D12F1B"/>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throw</a:t>
            </a:r>
            <a:r>
              <a:rPr>
                <a:solidFill>
                  <a:srgbClr val="000000">
                    <a:alpha val="85000"/>
                  </a:srgbClr>
                </a:solidFill>
              </a:rPr>
              <a:t> </a:t>
            </a:r>
            <a:r>
              <a:rPr>
                <a:solidFill>
                  <a:srgbClr val="23575C"/>
                </a:solidFill>
              </a:rPr>
              <a:t>MyException</a:t>
            </a:r>
            <a:r>
              <a:rPr>
                <a:solidFill>
                  <a:srgbClr val="000000">
                    <a:alpha val="85000"/>
                  </a:srgbClr>
                </a:solidFill>
              </a:rPr>
              <a:t>(</a:t>
            </a:r>
            <a:r>
              <a:t>"Not Positive"</a:t>
            </a:r>
            <a:r>
              <a:rPr>
                <a:solidFill>
                  <a:srgbClr val="000000">
                    <a:alpha val="85000"/>
                  </a:srgbClr>
                </a:solidFill>
              </a:rPr>
              <a:t>, i);</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500">
                <a:solidFill>
                  <a:srgbClr val="23575C"/>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catch</a:t>
            </a:r>
            <a:r>
              <a:rPr>
                <a:solidFill>
                  <a:srgbClr val="000000">
                    <a:alpha val="85000"/>
                  </a:srgbClr>
                </a:solidFill>
              </a:rPr>
              <a:t> (</a:t>
            </a:r>
            <a:r>
              <a:t>MyException</a:t>
            </a:r>
            <a:r>
              <a:rPr>
                <a:solidFill>
                  <a:srgbClr val="000000">
                    <a:alpha val="85000"/>
                  </a:srgbClr>
                </a:solidFill>
              </a:rPr>
              <a:t> e)</a:t>
            </a:r>
          </a:p>
          <a:p>
            <a:pPr algn="l" defTabSz="439419">
              <a:tabLst>
                <a:tab pos="431800" algn="l"/>
              </a:tabLst>
              <a:defRPr sz="3500">
                <a:solidFill>
                  <a:srgbClr val="707F8C"/>
                </a:solidFill>
                <a:latin typeface="Menlo Regular"/>
                <a:ea typeface="Menlo Regular"/>
                <a:cs typeface="Menlo Regular"/>
                <a:sym typeface="Menlo Regular"/>
              </a:defRPr>
            </a:pPr>
            <a:r>
              <a:rPr>
                <a:solidFill>
                  <a:srgbClr val="000000">
                    <a:alpha val="85000"/>
                  </a:srgbClr>
                </a:solidFill>
              </a:rPr>
              <a:t>    { </a:t>
            </a:r>
            <a:r>
              <a:t>// catch an error</a:t>
            </a:r>
            <a:endParaRPr>
              <a:solidFill>
                <a:srgbClr val="000000">
                  <a:alpha val="85000"/>
                </a:srgbClr>
              </a:solidFill>
            </a:endParaRP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r>
              <a:rPr>
                <a:solidFill>
                  <a:srgbClr val="804FB8"/>
                </a:solidFill>
              </a:rPr>
              <a:t>cout</a:t>
            </a:r>
            <a:r>
              <a:t> &lt;&lt; e.</a:t>
            </a:r>
            <a:r>
              <a:rPr>
                <a:solidFill>
                  <a:srgbClr val="3E8087"/>
                </a:solidFill>
              </a:rPr>
              <a:t>str_what</a:t>
            </a:r>
            <a:r>
              <a:t> &lt;&lt; </a:t>
            </a:r>
            <a:r>
              <a:rPr>
                <a:solidFill>
                  <a:srgbClr val="D12F1B"/>
                </a:solidFill>
              </a:rPr>
              <a:t>": "</a:t>
            </a:r>
            <a: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r>
              <a:rPr>
                <a:solidFill>
                  <a:srgbClr val="804FB8"/>
                </a:solidFill>
              </a:rPr>
              <a:t>cout</a:t>
            </a:r>
            <a:r>
              <a:t> &lt;&lt; e.</a:t>
            </a:r>
            <a:r>
              <a:rPr>
                <a:solidFill>
                  <a:srgbClr val="3E8087"/>
                </a:solidFill>
              </a:rPr>
              <a:t>what</a:t>
            </a:r>
            <a:r>
              <a:t> &lt;&lt; </a:t>
            </a:r>
            <a:r>
              <a:rPr>
                <a:solidFill>
                  <a:srgbClr val="D12F1B"/>
                </a:solidFill>
              </a:rPr>
              <a:t>"\n"</a:t>
            </a:r>
            <a: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5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a:t>
            </a:r>
          </a:p>
        </p:txBody>
      </p:sp>
      <p:sp>
        <p:nvSpPr>
          <p:cNvPr id="24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Using Multiple Catch Statements"/>
          <p:cNvSpPr txBox="1">
            <a:spLocks noGrp="1"/>
          </p:cNvSpPr>
          <p:nvPr>
            <p:ph type="title"/>
          </p:nvPr>
        </p:nvSpPr>
        <p:spPr>
          <a:prstGeom prst="rect">
            <a:avLst/>
          </a:prstGeom>
        </p:spPr>
        <p:txBody>
          <a:bodyPr/>
          <a:lstStyle/>
          <a:p>
            <a:r>
              <a:t>Using Multiple Catch Statements</a:t>
            </a:r>
          </a:p>
        </p:txBody>
      </p:sp>
      <p:sp>
        <p:nvSpPr>
          <p:cNvPr id="245" name="Slide Subtitle"/>
          <p:cNvSpPr txBox="1">
            <a:spLocks noGrp="1"/>
          </p:cNvSpPr>
          <p:nvPr>
            <p:ph type="body" idx="21"/>
          </p:nvPr>
        </p:nvSpPr>
        <p:spPr>
          <a:prstGeom prst="rect">
            <a:avLst/>
          </a:prstGeom>
        </p:spPr>
        <p:txBody>
          <a:bodyPr/>
          <a:lstStyle/>
          <a:p>
            <a:endParaRPr/>
          </a:p>
        </p:txBody>
      </p:sp>
      <p:sp>
        <p:nvSpPr>
          <p:cNvPr id="246" name="As stated, we can have more than one catch associated with a try.…"/>
          <p:cNvSpPr txBox="1">
            <a:spLocks noGrp="1"/>
          </p:cNvSpPr>
          <p:nvPr>
            <p:ph type="body" idx="1"/>
          </p:nvPr>
        </p:nvSpPr>
        <p:spPr>
          <a:prstGeom prst="rect">
            <a:avLst/>
          </a:prstGeom>
        </p:spPr>
        <p:txBody>
          <a:bodyPr/>
          <a:lstStyle/>
          <a:p>
            <a:r>
              <a:t>As stated, we can have more than one catch associated with a try. </a:t>
            </a:r>
          </a:p>
          <a:p>
            <a:r>
              <a:t>In fact, it is common to do so. However, each catch must catch a different type of exception. </a:t>
            </a:r>
          </a:p>
          <a:p>
            <a:r>
              <a:t>For example, this program catches both integers and strings.</a:t>
            </a:r>
          </a:p>
        </p:txBody>
      </p:sp>
      <p:sp>
        <p:nvSpPr>
          <p:cNvPr id="24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sp>
        <p:nvSpPr>
          <p:cNvPr id="250" name="#include &lt;iostream&gt;…"/>
          <p:cNvSpPr txBox="1"/>
          <p:nvPr/>
        </p:nvSpPr>
        <p:spPr>
          <a:xfrm>
            <a:off x="967187" y="1409700"/>
            <a:ext cx="14580618" cy="10896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4300">
                <a:solidFill>
                  <a:srgbClr val="D12F1B"/>
                </a:solidFill>
                <a:latin typeface="Menlo Regular"/>
                <a:ea typeface="Menlo Regular"/>
                <a:cs typeface="Menlo Regular"/>
                <a:sym typeface="Menlo Regular"/>
              </a:defRPr>
            </a:pPr>
            <a:r>
              <a:rPr>
                <a:solidFill>
                  <a:srgbClr val="78492A"/>
                </a:solidFill>
              </a:rPr>
              <a:t>#include </a:t>
            </a:r>
            <a:r>
              <a:t>&lt;iostream&gt;</a:t>
            </a:r>
            <a:endParaRPr>
              <a:solidFill>
                <a:srgbClr val="000000">
                  <a:alpha val="85000"/>
                </a:srgbClr>
              </a:solidFill>
            </a:endParaRPr>
          </a:p>
          <a:p>
            <a:pPr algn="l" defTabSz="439419">
              <a:tabLst>
                <a:tab pos="431800" algn="l"/>
              </a:tabLst>
              <a:defRPr sz="43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4300">
                <a:solidFill>
                  <a:srgbClr val="000000">
                    <a:alpha val="85000"/>
                  </a:srgbClr>
                </a:solidFill>
                <a:latin typeface="Menlo Regular"/>
                <a:ea typeface="Menlo Regular"/>
                <a:cs typeface="Menlo Regular"/>
                <a:sym typeface="Menlo Regular"/>
              </a:defRPr>
            </a:pPr>
            <a:endParaRPr b="0">
              <a:solidFill>
                <a:srgbClr val="000000">
                  <a:alpha val="85000"/>
                </a:srgbClr>
              </a:solidFill>
            </a:endParaRPr>
          </a:p>
          <a:p>
            <a:pPr algn="l" defTabSz="439419">
              <a:tabLst>
                <a:tab pos="431800" algn="l"/>
              </a:tabLst>
              <a:defRPr sz="4300">
                <a:solidFill>
                  <a:srgbClr val="057CB0"/>
                </a:solidFill>
                <a:latin typeface="Menlo Regular"/>
                <a:ea typeface="Menlo Regular"/>
                <a:cs typeface="Menlo Regular"/>
                <a:sym typeface="Menlo Regular"/>
              </a:defRPr>
            </a:pPr>
            <a:r>
              <a:rPr b="1">
                <a:solidFill>
                  <a:srgbClr val="AD3DA4"/>
                </a:solidFill>
              </a:rPr>
              <a:t>void</a:t>
            </a:r>
            <a:r>
              <a:rPr>
                <a:solidFill>
                  <a:srgbClr val="000000">
                    <a:alpha val="85000"/>
                  </a:srgbClr>
                </a:solidFill>
              </a:rPr>
              <a:t> </a:t>
            </a:r>
            <a:r>
              <a:t>Xhandler</a:t>
            </a:r>
            <a:r>
              <a:rPr>
                <a:solidFill>
                  <a:srgbClr val="000000">
                    <a:alpha val="85000"/>
                  </a:srgbClr>
                </a:solidFill>
              </a:rPr>
              <a:t>(</a:t>
            </a:r>
            <a:r>
              <a:rPr b="1">
                <a:solidFill>
                  <a:srgbClr val="AD3DA4"/>
                </a:solidFill>
              </a:rPr>
              <a:t>int</a:t>
            </a:r>
            <a:r>
              <a:rPr>
                <a:solidFill>
                  <a:srgbClr val="000000">
                    <a:alpha val="85000"/>
                  </a:srgbClr>
                </a:solidFill>
              </a:rPr>
              <a:t> test)</a:t>
            </a:r>
          </a:p>
          <a:p>
            <a:pPr algn="l" defTabSz="439419">
              <a:tabLst>
                <a:tab pos="431800" algn="l"/>
              </a:tabLst>
              <a:defRPr sz="4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4300" b="1">
                <a:solidFill>
                  <a:srgbClr val="AD3DA4"/>
                </a:solidFill>
                <a:latin typeface="Menlo Regular"/>
                <a:ea typeface="Menlo Regular"/>
                <a:cs typeface="Menlo Regular"/>
                <a:sym typeface="Menlo Regular"/>
              </a:defRPr>
            </a:pPr>
            <a:r>
              <a:t>try</a:t>
            </a:r>
            <a:r>
              <a:rPr b="0">
                <a:solidFill>
                  <a:srgbClr val="000000">
                    <a:alpha val="85000"/>
                  </a:srgbClr>
                </a:solidFill>
              </a:rPr>
              <a:t>{</a:t>
            </a:r>
          </a:p>
          <a:p>
            <a:pPr algn="l" defTabSz="439419">
              <a:tabLst>
                <a:tab pos="431800" algn="l"/>
              </a:tabLst>
              <a:defRPr sz="4300">
                <a:solidFill>
                  <a:srgbClr val="000000">
                    <a:alpha val="85000"/>
                  </a:srgbClr>
                </a:solidFill>
                <a:latin typeface="Menlo Regular"/>
                <a:ea typeface="Menlo Regular"/>
                <a:cs typeface="Menlo Regular"/>
                <a:sym typeface="Menlo Regular"/>
              </a:defRPr>
            </a:pPr>
            <a:r>
              <a:rPr b="1">
                <a:solidFill>
                  <a:srgbClr val="AD3DA4"/>
                </a:solidFill>
              </a:rPr>
              <a:t>if</a:t>
            </a:r>
            <a:r>
              <a:t>(test) </a:t>
            </a:r>
            <a:r>
              <a:rPr b="1">
                <a:solidFill>
                  <a:srgbClr val="AD3DA4"/>
                </a:solidFill>
              </a:rPr>
              <a:t>throw</a:t>
            </a:r>
            <a:r>
              <a:t> test;</a:t>
            </a:r>
          </a:p>
          <a:p>
            <a:pPr algn="l" defTabSz="439419">
              <a:tabLst>
                <a:tab pos="431800" algn="l"/>
              </a:tabLst>
              <a:defRPr sz="4300">
                <a:solidFill>
                  <a:srgbClr val="D12F1B"/>
                </a:solidFill>
                <a:latin typeface="Menlo Regular"/>
                <a:ea typeface="Menlo Regular"/>
                <a:cs typeface="Menlo Regular"/>
                <a:sym typeface="Menlo Regular"/>
              </a:defRPr>
            </a:pPr>
            <a:r>
              <a:rPr b="1">
                <a:solidFill>
                  <a:srgbClr val="AD3DA4"/>
                </a:solidFill>
              </a:rPr>
              <a:t>else</a:t>
            </a:r>
            <a:r>
              <a:rPr>
                <a:solidFill>
                  <a:srgbClr val="000000">
                    <a:alpha val="85000"/>
                  </a:srgbClr>
                </a:solidFill>
              </a:rPr>
              <a:t> </a:t>
            </a:r>
            <a:r>
              <a:rPr b="1">
                <a:solidFill>
                  <a:srgbClr val="AD3DA4"/>
                </a:solidFill>
              </a:rPr>
              <a:t>throw</a:t>
            </a:r>
            <a:r>
              <a:rPr>
                <a:solidFill>
                  <a:srgbClr val="000000">
                    <a:alpha val="85000"/>
                  </a:srgbClr>
                </a:solidFill>
              </a:rPr>
              <a:t> </a:t>
            </a:r>
            <a:r>
              <a:t>"Value is zero"</a:t>
            </a:r>
            <a:r>
              <a:rPr>
                <a:solidFill>
                  <a:srgbClr val="000000">
                    <a:alpha val="85000"/>
                  </a:srgbClr>
                </a:solidFill>
              </a:rPr>
              <a:t>;</a:t>
            </a:r>
          </a:p>
          <a:p>
            <a:pPr algn="l" defTabSz="439419">
              <a:tabLst>
                <a:tab pos="431800" algn="l"/>
              </a:tabLst>
              <a:defRPr sz="4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4300">
                <a:solidFill>
                  <a:srgbClr val="000000">
                    <a:alpha val="85000"/>
                  </a:srgbClr>
                </a:solidFill>
                <a:latin typeface="Menlo Regular"/>
                <a:ea typeface="Menlo Regular"/>
                <a:cs typeface="Menlo Regular"/>
                <a:sym typeface="Menlo Regular"/>
              </a:defRPr>
            </a:pPr>
            <a:r>
              <a:rPr b="1">
                <a:solidFill>
                  <a:srgbClr val="AD3DA4"/>
                </a:solidFill>
              </a:rPr>
              <a:t>catch</a:t>
            </a:r>
            <a:r>
              <a:t>(</a:t>
            </a:r>
            <a:r>
              <a:rPr b="1">
                <a:solidFill>
                  <a:srgbClr val="AD3DA4"/>
                </a:solidFill>
              </a:rPr>
              <a:t>int</a:t>
            </a:r>
            <a:r>
              <a:t> i) {</a:t>
            </a:r>
          </a:p>
          <a:p>
            <a:pPr algn="l" defTabSz="439419">
              <a:tabLst>
                <a:tab pos="431800" algn="l"/>
              </a:tabLst>
              <a:defRPr sz="4300">
                <a:solidFill>
                  <a:srgbClr val="D12F1B"/>
                </a:solidFill>
                <a:latin typeface="Menlo Regular"/>
                <a:ea typeface="Menlo Regular"/>
                <a:cs typeface="Menlo Regular"/>
                <a:sym typeface="Menlo Regular"/>
              </a:defRPr>
            </a:pPr>
            <a:r>
              <a:rPr>
                <a:solidFill>
                  <a:srgbClr val="000000">
                    <a:alpha val="85000"/>
                  </a:srgbClr>
                </a:solidFill>
              </a:rPr>
              <a:t>cout &lt;&lt; </a:t>
            </a:r>
            <a:r>
              <a:t>"Caught Exception #: "</a:t>
            </a:r>
            <a:r>
              <a:rPr>
                <a:solidFill>
                  <a:srgbClr val="000000">
                    <a:alpha val="85000"/>
                  </a:srgbClr>
                </a:solidFill>
              </a:rPr>
              <a:t> &lt;&lt; i &lt;&lt; </a:t>
            </a:r>
            <a:r>
              <a:rPr>
                <a:solidFill>
                  <a:srgbClr val="272AD8"/>
                </a:solidFill>
              </a:rPr>
              <a:t>'\n'</a:t>
            </a:r>
            <a:r>
              <a:rPr>
                <a:solidFill>
                  <a:srgbClr val="000000">
                    <a:alpha val="85000"/>
                  </a:srgbClr>
                </a:solidFill>
              </a:rPr>
              <a:t>;</a:t>
            </a:r>
          </a:p>
          <a:p>
            <a:pPr algn="l" defTabSz="439419">
              <a:tabLst>
                <a:tab pos="431800" algn="l"/>
              </a:tabLst>
              <a:defRPr sz="4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4300">
                <a:solidFill>
                  <a:srgbClr val="000000">
                    <a:alpha val="85000"/>
                  </a:srgbClr>
                </a:solidFill>
                <a:latin typeface="Menlo Regular"/>
                <a:ea typeface="Menlo Regular"/>
                <a:cs typeface="Menlo Regular"/>
                <a:sym typeface="Menlo Regular"/>
              </a:defRPr>
            </a:pPr>
            <a:r>
              <a:rPr b="1">
                <a:solidFill>
                  <a:srgbClr val="AD3DA4"/>
                </a:solidFill>
              </a:rPr>
              <a:t>catch</a:t>
            </a:r>
            <a:r>
              <a:t>(</a:t>
            </a:r>
            <a:r>
              <a:rPr b="1">
                <a:solidFill>
                  <a:srgbClr val="AD3DA4"/>
                </a:solidFill>
              </a:rPr>
              <a:t>const</a:t>
            </a:r>
            <a:r>
              <a:t> </a:t>
            </a:r>
            <a:r>
              <a:rPr b="1">
                <a:solidFill>
                  <a:srgbClr val="AD3DA4"/>
                </a:solidFill>
              </a:rPr>
              <a:t>char</a:t>
            </a:r>
            <a:r>
              <a:t> *str) {</a:t>
            </a:r>
          </a:p>
          <a:p>
            <a:pPr algn="l" defTabSz="439419">
              <a:tabLst>
                <a:tab pos="431800" algn="l"/>
              </a:tabLst>
              <a:defRPr sz="4300">
                <a:solidFill>
                  <a:srgbClr val="D12F1B"/>
                </a:solidFill>
                <a:latin typeface="Menlo Regular"/>
                <a:ea typeface="Menlo Regular"/>
                <a:cs typeface="Menlo Regular"/>
                <a:sym typeface="Menlo Regular"/>
              </a:defRPr>
            </a:pPr>
            <a:r>
              <a:rPr>
                <a:solidFill>
                  <a:srgbClr val="000000">
                    <a:alpha val="85000"/>
                  </a:srgbClr>
                </a:solidFill>
              </a:rPr>
              <a:t>cout &lt;&lt; </a:t>
            </a:r>
            <a:r>
              <a:t>"Caught a string: "</a:t>
            </a:r>
            <a:r>
              <a:rPr>
                <a:solidFill>
                  <a:srgbClr val="000000">
                    <a:alpha val="85000"/>
                  </a:srgbClr>
                </a:solidFill>
              </a:rPr>
              <a:t>;</a:t>
            </a:r>
          </a:p>
          <a:p>
            <a:pPr algn="l" defTabSz="439419">
              <a:tabLst>
                <a:tab pos="431800" algn="l"/>
              </a:tabLst>
              <a:defRPr sz="4300">
                <a:solidFill>
                  <a:srgbClr val="000000">
                    <a:alpha val="85000"/>
                  </a:srgbClr>
                </a:solidFill>
                <a:latin typeface="Menlo Regular"/>
                <a:ea typeface="Menlo Regular"/>
                <a:cs typeface="Menlo Regular"/>
                <a:sym typeface="Menlo Regular"/>
              </a:defRPr>
            </a:pPr>
            <a:r>
              <a:t>cout &lt;&lt; str &lt;&lt; </a:t>
            </a:r>
            <a:r>
              <a:rPr>
                <a:solidFill>
                  <a:srgbClr val="272AD8"/>
                </a:solidFill>
              </a:rPr>
              <a:t>'\n'</a:t>
            </a:r>
            <a:r>
              <a:t>;</a:t>
            </a:r>
          </a:p>
          <a:p>
            <a:pPr algn="l" defTabSz="439419">
              <a:tabLst>
                <a:tab pos="431800" algn="l"/>
              </a:tabLst>
              <a:defRPr sz="4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4300">
                <a:solidFill>
                  <a:srgbClr val="000000">
                    <a:alpha val="85000"/>
                  </a:srgbClr>
                </a:solidFill>
                <a:latin typeface="Menlo Regular"/>
                <a:ea typeface="Menlo Regular"/>
                <a:cs typeface="Menlo Regular"/>
                <a:sym typeface="Menlo Regular"/>
              </a:defRPr>
            </a:pPr>
            <a:r>
              <a:t>}</a:t>
            </a:r>
          </a:p>
        </p:txBody>
      </p:sp>
      <p:sp>
        <p:nvSpPr>
          <p:cNvPr id="251" name="int main()…"/>
          <p:cNvSpPr txBox="1"/>
          <p:nvPr/>
        </p:nvSpPr>
        <p:spPr>
          <a:xfrm>
            <a:off x="17320547" y="3105150"/>
            <a:ext cx="6307597" cy="7505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45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45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4500">
                <a:solidFill>
                  <a:srgbClr val="D12F1B"/>
                </a:solidFill>
                <a:latin typeface="Menlo Regular"/>
                <a:ea typeface="Menlo Regular"/>
                <a:cs typeface="Menlo Regular"/>
                <a:sym typeface="Menlo Regular"/>
              </a:defRPr>
            </a:pPr>
            <a:r>
              <a:rPr>
                <a:solidFill>
                  <a:srgbClr val="000000">
                    <a:alpha val="85000"/>
                  </a:srgbClr>
                </a:solidFill>
              </a:rPr>
              <a:t>cout &lt;&lt; </a:t>
            </a:r>
            <a:r>
              <a:t>"Start\n"</a:t>
            </a:r>
            <a:r>
              <a:rPr>
                <a:solidFill>
                  <a:srgbClr val="000000">
                    <a:alpha val="85000"/>
                  </a:srgbClr>
                </a:solidFill>
              </a:rPr>
              <a:t>;</a:t>
            </a:r>
          </a:p>
          <a:p>
            <a:pPr algn="l" defTabSz="439419">
              <a:tabLst>
                <a:tab pos="431800" algn="l"/>
              </a:tabLst>
              <a:defRPr sz="4500">
                <a:solidFill>
                  <a:srgbClr val="000000">
                    <a:alpha val="85000"/>
                  </a:srgbClr>
                </a:solidFill>
                <a:latin typeface="Menlo Regular"/>
                <a:ea typeface="Menlo Regular"/>
                <a:cs typeface="Menlo Regular"/>
                <a:sym typeface="Menlo Regular"/>
              </a:defRPr>
            </a:pPr>
            <a:r>
              <a:t>Xhandler(</a:t>
            </a:r>
            <a:r>
              <a:rPr>
                <a:solidFill>
                  <a:srgbClr val="272AD8"/>
                </a:solidFill>
              </a:rPr>
              <a:t>1</a:t>
            </a:r>
            <a:r>
              <a:t>);</a:t>
            </a:r>
          </a:p>
          <a:p>
            <a:pPr algn="l" defTabSz="439419">
              <a:tabLst>
                <a:tab pos="431800" algn="l"/>
              </a:tabLst>
              <a:defRPr sz="4500">
                <a:solidFill>
                  <a:srgbClr val="000000">
                    <a:alpha val="85000"/>
                  </a:srgbClr>
                </a:solidFill>
                <a:latin typeface="Menlo Regular"/>
                <a:ea typeface="Menlo Regular"/>
                <a:cs typeface="Menlo Regular"/>
                <a:sym typeface="Menlo Regular"/>
              </a:defRPr>
            </a:pPr>
            <a:r>
              <a:t>Xhandler(</a:t>
            </a:r>
            <a:r>
              <a:rPr>
                <a:solidFill>
                  <a:srgbClr val="272AD8"/>
                </a:solidFill>
              </a:rPr>
              <a:t>2</a:t>
            </a:r>
            <a:r>
              <a:t>);</a:t>
            </a:r>
          </a:p>
          <a:p>
            <a:pPr algn="l" defTabSz="439419">
              <a:tabLst>
                <a:tab pos="431800" algn="l"/>
              </a:tabLst>
              <a:defRPr sz="4500">
                <a:solidFill>
                  <a:srgbClr val="000000">
                    <a:alpha val="85000"/>
                  </a:srgbClr>
                </a:solidFill>
                <a:latin typeface="Menlo Regular"/>
                <a:ea typeface="Menlo Regular"/>
                <a:cs typeface="Menlo Regular"/>
                <a:sym typeface="Menlo Regular"/>
              </a:defRPr>
            </a:pPr>
            <a:r>
              <a:t>Xhandler(</a:t>
            </a:r>
            <a:r>
              <a:rPr>
                <a:solidFill>
                  <a:srgbClr val="272AD8"/>
                </a:solidFill>
              </a:rPr>
              <a:t>0</a:t>
            </a:r>
            <a:r>
              <a:t>);</a:t>
            </a:r>
          </a:p>
          <a:p>
            <a:pPr algn="l" defTabSz="439419">
              <a:tabLst>
                <a:tab pos="431800" algn="l"/>
              </a:tabLst>
              <a:defRPr sz="4500">
                <a:solidFill>
                  <a:srgbClr val="000000">
                    <a:alpha val="85000"/>
                  </a:srgbClr>
                </a:solidFill>
                <a:latin typeface="Menlo Regular"/>
                <a:ea typeface="Menlo Regular"/>
                <a:cs typeface="Menlo Regular"/>
                <a:sym typeface="Menlo Regular"/>
              </a:defRPr>
            </a:pPr>
            <a:r>
              <a:t>Xhandler(</a:t>
            </a:r>
            <a:r>
              <a:rPr>
                <a:solidFill>
                  <a:srgbClr val="272AD8"/>
                </a:solidFill>
              </a:rPr>
              <a:t>3</a:t>
            </a:r>
            <a:r>
              <a:t>);</a:t>
            </a:r>
          </a:p>
          <a:p>
            <a:pPr algn="l" defTabSz="439419">
              <a:tabLst>
                <a:tab pos="431800" algn="l"/>
              </a:tabLst>
              <a:defRPr sz="4500">
                <a:solidFill>
                  <a:srgbClr val="000000">
                    <a:alpha val="85000"/>
                  </a:srgbClr>
                </a:solidFill>
                <a:latin typeface="Menlo Regular"/>
                <a:ea typeface="Menlo Regular"/>
                <a:cs typeface="Menlo Regular"/>
                <a:sym typeface="Menlo Regular"/>
              </a:defRPr>
            </a:pPr>
            <a:r>
              <a:t>cout &lt;&lt; </a:t>
            </a:r>
            <a:r>
              <a:rPr>
                <a:solidFill>
                  <a:srgbClr val="D12F1B"/>
                </a:solidFill>
              </a:rPr>
              <a:t>"End"</a:t>
            </a:r>
            <a:r>
              <a:t>;</a:t>
            </a:r>
          </a:p>
          <a:p>
            <a:pPr algn="l" defTabSz="439419">
              <a:tabLst>
                <a:tab pos="431800" algn="l"/>
              </a:tabLst>
              <a:defRPr sz="4500" b="1">
                <a:solidFill>
                  <a:srgbClr val="AD3DA4"/>
                </a:solidFill>
                <a:latin typeface="Menlo Regular"/>
                <a:ea typeface="Menlo Regular"/>
                <a:cs typeface="Menlo Regular"/>
                <a:sym typeface="Menlo Regular"/>
              </a:defRPr>
            </a:pP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4500">
                <a:solidFill>
                  <a:srgbClr val="000000">
                    <a:alpha val="85000"/>
                  </a:srgbClr>
                </a:solidFill>
                <a:latin typeface="Menlo Regular"/>
                <a:ea typeface="Menlo Regular"/>
                <a:cs typeface="Menlo Regular"/>
                <a:sym typeface="Menlo Regular"/>
              </a:defRPr>
            </a:pPr>
            <a:r>
              <a:t>}</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Handling Derived Class Exceptions"/>
          <p:cNvSpPr txBox="1">
            <a:spLocks noGrp="1"/>
          </p:cNvSpPr>
          <p:nvPr>
            <p:ph type="title"/>
          </p:nvPr>
        </p:nvSpPr>
        <p:spPr>
          <a:prstGeom prst="rect">
            <a:avLst/>
          </a:prstGeom>
        </p:spPr>
        <p:txBody>
          <a:bodyPr/>
          <a:lstStyle/>
          <a:p>
            <a:r>
              <a:t>Handling Derived Class Exceptions</a:t>
            </a:r>
          </a:p>
        </p:txBody>
      </p:sp>
      <p:sp>
        <p:nvSpPr>
          <p:cNvPr id="254" name="Slide Subtitle"/>
          <p:cNvSpPr txBox="1">
            <a:spLocks noGrp="1"/>
          </p:cNvSpPr>
          <p:nvPr>
            <p:ph type="body" idx="21"/>
          </p:nvPr>
        </p:nvSpPr>
        <p:spPr>
          <a:prstGeom prst="rect">
            <a:avLst/>
          </a:prstGeom>
        </p:spPr>
        <p:txBody>
          <a:bodyPr/>
          <a:lstStyle/>
          <a:p>
            <a:endParaRPr/>
          </a:p>
        </p:txBody>
      </p:sp>
      <p:sp>
        <p:nvSpPr>
          <p:cNvPr id="255" name="We need to be careful how to order the catch statements when trying to catch exception types that involve base and derived classes because a catch clause for a base class will also match any class derived from that base.…"/>
          <p:cNvSpPr txBox="1">
            <a:spLocks noGrp="1"/>
          </p:cNvSpPr>
          <p:nvPr>
            <p:ph type="body" idx="1"/>
          </p:nvPr>
        </p:nvSpPr>
        <p:spPr>
          <a:prstGeom prst="rect">
            <a:avLst/>
          </a:prstGeom>
        </p:spPr>
        <p:txBody>
          <a:bodyPr/>
          <a:lstStyle/>
          <a:p>
            <a:r>
              <a:t>We need to be careful how to order the catch statements when trying to catch exception types that involve base and derived classes because a catch clause for a base class will also match any class derived from that base. </a:t>
            </a:r>
          </a:p>
          <a:p>
            <a:r>
              <a:t>Thus, if we want to catch exceptions of both a base class type and a derived class type, put the derived class first in the catch sequence. </a:t>
            </a:r>
          </a:p>
          <a:p>
            <a:r>
              <a:t>If we don't do this, the base class catch will also catch all derived classes.</a:t>
            </a:r>
          </a:p>
        </p:txBody>
      </p:sp>
      <p:sp>
        <p:nvSpPr>
          <p:cNvPr id="25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sp>
        <p:nvSpPr>
          <p:cNvPr id="259" name="#include &lt;iostream&gt;…"/>
          <p:cNvSpPr txBox="1"/>
          <p:nvPr/>
        </p:nvSpPr>
        <p:spPr>
          <a:xfrm>
            <a:off x="1224597" y="457200"/>
            <a:ext cx="10772888" cy="12801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400">
                <a:solidFill>
                  <a:srgbClr val="D12F1B"/>
                </a:solidFill>
                <a:latin typeface="Menlo Regular"/>
                <a:ea typeface="Menlo Regular"/>
                <a:cs typeface="Menlo Regular"/>
                <a:sym typeface="Menlo Regular"/>
              </a:defRPr>
            </a:pPr>
            <a:r>
              <a:rPr>
                <a:solidFill>
                  <a:srgbClr val="78492A"/>
                </a:solidFill>
              </a:rPr>
              <a:t>#include </a:t>
            </a:r>
            <a:r>
              <a:t>&lt;iostream&gt;</a:t>
            </a:r>
            <a:endParaRPr>
              <a:solidFill>
                <a:srgbClr val="000000">
                  <a:alpha val="85000"/>
                </a:srgbClr>
              </a:solidFill>
            </a:endParaRPr>
          </a:p>
          <a:p>
            <a:pPr algn="l" defTabSz="439419">
              <a:tabLst>
                <a:tab pos="431800" algn="l"/>
              </a:tabLst>
              <a:defRPr sz="34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3400" b="1">
                <a:solidFill>
                  <a:srgbClr val="AD3DA4"/>
                </a:solidFill>
                <a:latin typeface="Menlo Regular"/>
                <a:ea typeface="Menlo Regular"/>
                <a:cs typeface="Menlo Regular"/>
                <a:sym typeface="Menlo Regular"/>
              </a:defRPr>
            </a:pPr>
            <a:r>
              <a:t>class</a:t>
            </a:r>
            <a:r>
              <a:rPr b="0">
                <a:solidFill>
                  <a:srgbClr val="000000">
                    <a:alpha val="85000"/>
                  </a:srgbClr>
                </a:solidFill>
              </a:rPr>
              <a:t> </a:t>
            </a:r>
            <a:r>
              <a:rPr b="0">
                <a:solidFill>
                  <a:srgbClr val="02638C"/>
                </a:solidFill>
              </a:rPr>
              <a:t>B</a:t>
            </a:r>
            <a:endParaRPr b="0">
              <a:solidFill>
                <a:srgbClr val="000000">
                  <a:alpha val="85000"/>
                </a:srgbClr>
              </a:solidFill>
            </a:endParaRPr>
          </a:p>
          <a:p>
            <a:pPr algn="l" defTabSz="439419">
              <a:tabLst>
                <a:tab pos="431800" algn="l"/>
              </a:tabLst>
              <a:defRPr sz="34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4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400" b="1">
                <a:solidFill>
                  <a:srgbClr val="AD3DA4"/>
                </a:solidFill>
                <a:latin typeface="Menlo Regular"/>
                <a:ea typeface="Menlo Regular"/>
                <a:cs typeface="Menlo Regular"/>
                <a:sym typeface="Menlo Regular"/>
              </a:defRPr>
            </a:pPr>
            <a:r>
              <a:t>class</a:t>
            </a:r>
            <a:r>
              <a:rPr b="0">
                <a:solidFill>
                  <a:srgbClr val="000000">
                    <a:alpha val="85000"/>
                  </a:srgbClr>
                </a:solidFill>
              </a:rPr>
              <a:t> </a:t>
            </a:r>
            <a:r>
              <a:rPr b="0">
                <a:solidFill>
                  <a:srgbClr val="02638C"/>
                </a:solidFill>
              </a:rPr>
              <a:t>D</a:t>
            </a:r>
            <a:r>
              <a:rPr b="0">
                <a:solidFill>
                  <a:srgbClr val="000000">
                    <a:alpha val="85000"/>
                  </a:srgbClr>
                </a:solidFill>
              </a:rPr>
              <a:t>: </a:t>
            </a:r>
            <a:r>
              <a:t>public</a:t>
            </a:r>
            <a:r>
              <a:rPr b="0">
                <a:solidFill>
                  <a:srgbClr val="000000">
                    <a:alpha val="85000"/>
                  </a:srgbClr>
                </a:solidFill>
              </a:rPr>
              <a:t> </a:t>
            </a:r>
            <a:r>
              <a:rPr b="0">
                <a:solidFill>
                  <a:srgbClr val="23575C"/>
                </a:solidFill>
              </a:rPr>
              <a:t>B</a:t>
            </a:r>
            <a:endParaRPr b="0">
              <a:solidFill>
                <a:srgbClr val="000000">
                  <a:alpha val="85000"/>
                </a:srgbClr>
              </a:solidFill>
            </a:endParaRPr>
          </a:p>
          <a:p>
            <a:pPr algn="l" defTabSz="439419">
              <a:tabLst>
                <a:tab pos="431800" algn="l"/>
              </a:tabLst>
              <a:defRPr sz="34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4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4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4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400">
                <a:solidFill>
                  <a:srgbClr val="000000">
                    <a:alpha val="85000"/>
                  </a:srgbClr>
                </a:solidFill>
                <a:latin typeface="Menlo Regular"/>
                <a:ea typeface="Menlo Regular"/>
                <a:cs typeface="Menlo Regular"/>
                <a:sym typeface="Menlo Regular"/>
              </a:defRPr>
            </a:pPr>
            <a:r>
              <a:t>    </a:t>
            </a:r>
            <a:r>
              <a:rPr>
                <a:solidFill>
                  <a:srgbClr val="23575C"/>
                </a:solidFill>
              </a:rPr>
              <a:t>D</a:t>
            </a:r>
            <a:r>
              <a:t> derived;</a:t>
            </a:r>
          </a:p>
          <a:p>
            <a:pPr algn="l" defTabSz="439419">
              <a:tabLst>
                <a:tab pos="431800" algn="l"/>
              </a:tabLst>
              <a:defRPr sz="3400">
                <a:solidFill>
                  <a:srgbClr val="000000">
                    <a:alpha val="85000"/>
                  </a:srgbClr>
                </a:solidFill>
                <a:latin typeface="Menlo Regular"/>
                <a:ea typeface="Menlo Regular"/>
                <a:cs typeface="Menlo Regular"/>
                <a:sym typeface="Menlo Regular"/>
              </a:defRPr>
            </a:pPr>
            <a:r>
              <a:t>    </a:t>
            </a:r>
            <a:r>
              <a:rPr b="1">
                <a:solidFill>
                  <a:srgbClr val="AD3DA4"/>
                </a:solidFill>
              </a:rPr>
              <a:t>try</a:t>
            </a:r>
          </a:p>
          <a:p>
            <a:pPr algn="l" defTabSz="439419">
              <a:tabLst>
                <a:tab pos="431800" algn="l"/>
              </a:tabLst>
              <a:defRPr sz="34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400">
                <a:solidFill>
                  <a:srgbClr val="000000">
                    <a:alpha val="85000"/>
                  </a:srgbClr>
                </a:solidFill>
                <a:latin typeface="Menlo Regular"/>
                <a:ea typeface="Menlo Regular"/>
                <a:cs typeface="Menlo Regular"/>
                <a:sym typeface="Menlo Regular"/>
              </a:defRPr>
            </a:pPr>
            <a:r>
              <a:t>        </a:t>
            </a:r>
            <a:r>
              <a:rPr b="1">
                <a:solidFill>
                  <a:srgbClr val="AD3DA4"/>
                </a:solidFill>
              </a:rPr>
              <a:t>throw</a:t>
            </a:r>
            <a:r>
              <a:t> derived;</a:t>
            </a:r>
          </a:p>
          <a:p>
            <a:pPr algn="l" defTabSz="439419">
              <a:tabLst>
                <a:tab pos="431800" algn="l"/>
              </a:tabLst>
              <a:defRPr sz="34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400" b="1">
                <a:solidFill>
                  <a:srgbClr val="AD3DA4"/>
                </a:solidFill>
                <a:latin typeface="Menlo Regular"/>
                <a:ea typeface="Menlo Regular"/>
                <a:cs typeface="Menlo Regular"/>
                <a:sym typeface="Menlo Regular"/>
              </a:defRPr>
            </a:pPr>
            <a:r>
              <a:rPr b="0">
                <a:solidFill>
                  <a:srgbClr val="000000">
                    <a:alpha val="85000"/>
                  </a:srgbClr>
                </a:solidFill>
              </a:rPr>
              <a:t>    </a:t>
            </a:r>
            <a:r>
              <a:t>catch</a:t>
            </a:r>
            <a:r>
              <a:rPr b="0">
                <a:solidFill>
                  <a:srgbClr val="000000">
                    <a:alpha val="85000"/>
                  </a:srgbClr>
                </a:solidFill>
              </a:rPr>
              <a:t>(</a:t>
            </a:r>
            <a:r>
              <a:rPr b="0">
                <a:solidFill>
                  <a:srgbClr val="23575C"/>
                </a:solidFill>
              </a:rPr>
              <a:t>B</a:t>
            </a:r>
            <a:r>
              <a:rPr b="0">
                <a:solidFill>
                  <a:srgbClr val="000000">
                    <a:alpha val="85000"/>
                  </a:srgbClr>
                </a:solidFill>
              </a:rPr>
              <a:t> b)</a:t>
            </a:r>
          </a:p>
          <a:p>
            <a:pPr algn="l" defTabSz="439419">
              <a:tabLst>
                <a:tab pos="431800" algn="l"/>
              </a:tabLst>
              <a:defRPr sz="34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4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"Caught a base class.\n"</a:t>
            </a:r>
            <a:r>
              <a:rPr>
                <a:solidFill>
                  <a:srgbClr val="000000">
                    <a:alpha val="85000"/>
                  </a:srgbClr>
                </a:solidFill>
              </a:rPr>
              <a:t>;</a:t>
            </a:r>
          </a:p>
          <a:p>
            <a:pPr algn="l" defTabSz="439419">
              <a:tabLst>
                <a:tab pos="431800" algn="l"/>
              </a:tabLst>
              <a:defRPr sz="34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400" b="1">
                <a:solidFill>
                  <a:srgbClr val="AD3DA4"/>
                </a:solidFill>
                <a:latin typeface="Menlo Regular"/>
                <a:ea typeface="Menlo Regular"/>
                <a:cs typeface="Menlo Regular"/>
                <a:sym typeface="Menlo Regular"/>
              </a:defRPr>
            </a:pPr>
            <a:r>
              <a:rPr b="0">
                <a:solidFill>
                  <a:srgbClr val="000000">
                    <a:alpha val="85000"/>
                  </a:srgbClr>
                </a:solidFill>
              </a:rPr>
              <a:t>    </a:t>
            </a:r>
            <a:r>
              <a:t>catch</a:t>
            </a:r>
            <a:r>
              <a:rPr b="0">
                <a:solidFill>
                  <a:srgbClr val="000000">
                    <a:alpha val="85000"/>
                  </a:srgbClr>
                </a:solidFill>
              </a:rPr>
              <a:t>(</a:t>
            </a:r>
            <a:r>
              <a:rPr b="0">
                <a:solidFill>
                  <a:srgbClr val="23575C"/>
                </a:solidFill>
              </a:rPr>
              <a:t>D</a:t>
            </a:r>
            <a:r>
              <a:rPr b="0">
                <a:solidFill>
                  <a:srgbClr val="000000">
                    <a:alpha val="85000"/>
                  </a:srgbClr>
                </a:solidFill>
              </a:rPr>
              <a:t> d)</a:t>
            </a:r>
          </a:p>
          <a:p>
            <a:pPr algn="l" defTabSz="439419">
              <a:tabLst>
                <a:tab pos="431800" algn="l"/>
              </a:tabLst>
              <a:defRPr sz="34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4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"This won't execute.\n"</a:t>
            </a:r>
            <a:r>
              <a:rPr>
                <a:solidFill>
                  <a:srgbClr val="000000">
                    <a:alpha val="85000"/>
                  </a:srgbClr>
                </a:solidFill>
              </a:rPr>
              <a:t>;</a:t>
            </a:r>
          </a:p>
          <a:p>
            <a:pPr algn="l" defTabSz="439419">
              <a:tabLst>
                <a:tab pos="431800" algn="l"/>
              </a:tabLst>
              <a:defRPr sz="34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4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400">
                <a:solidFill>
                  <a:srgbClr val="000000">
                    <a:alpha val="85000"/>
                  </a:srgbClr>
                </a:solidFill>
                <a:latin typeface="Menlo Regular"/>
                <a:ea typeface="Menlo Regular"/>
                <a:cs typeface="Menlo Regular"/>
                <a:sym typeface="Menlo Regular"/>
              </a:defRPr>
            </a:pPr>
            <a:r>
              <a:t>}</a:t>
            </a:r>
          </a:p>
        </p:txBody>
      </p:sp>
      <p:sp>
        <p:nvSpPr>
          <p:cNvPr id="260" name="Output:…"/>
          <p:cNvSpPr txBox="1"/>
          <p:nvPr/>
        </p:nvSpPr>
        <p:spPr>
          <a:xfrm>
            <a:off x="16499138" y="10582299"/>
            <a:ext cx="4265428"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defRPr sz="3500">
                <a:solidFill>
                  <a:srgbClr val="2F2A2B"/>
                </a:solidFill>
                <a:latin typeface="Helvetica"/>
                <a:ea typeface="Helvetica"/>
                <a:cs typeface="Helvetica"/>
                <a:sym typeface="Helvetica"/>
              </a:defRPr>
            </a:pPr>
            <a:r>
              <a:t>Output: </a:t>
            </a:r>
          </a:p>
          <a:p>
            <a:pPr algn="l" defTabSz="457200">
              <a:defRPr sz="3500">
                <a:solidFill>
                  <a:srgbClr val="2F2A2B"/>
                </a:solidFill>
                <a:latin typeface="Helvetica"/>
                <a:ea typeface="Helvetica"/>
                <a:cs typeface="Helvetica"/>
                <a:sym typeface="Helvetica"/>
              </a:defRPr>
            </a:pPr>
            <a:r>
              <a:t>Caught a base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Attribution"/>
          <p:cNvSpPr txBox="1">
            <a:spLocks noGrp="1"/>
          </p:cNvSpPr>
          <p:nvPr>
            <p:ph type="body" idx="21"/>
          </p:nvPr>
        </p:nvSpPr>
        <p:spPr>
          <a:prstGeom prst="rect">
            <a:avLst/>
          </a:prstGeom>
        </p:spPr>
        <p:txBody>
          <a:bodyPr/>
          <a:lstStyle/>
          <a:p>
            <a:endParaRPr/>
          </a:p>
        </p:txBody>
      </p:sp>
      <p:sp>
        <p:nvSpPr>
          <p:cNvPr id="263" name="Catching All Exceptions"/>
          <p:cNvSpPr txBox="1">
            <a:spLocks noGrp="1"/>
          </p:cNvSpPr>
          <p:nvPr>
            <p:ph type="body" sz="half" idx="1"/>
          </p:nvPr>
        </p:nvSpPr>
        <p:spPr>
          <a:prstGeom prst="rect">
            <a:avLst/>
          </a:prstGeom>
        </p:spPr>
        <p:txBody>
          <a:bodyPr/>
          <a:lstStyle/>
          <a:p>
            <a:r>
              <a:t>Catching All Exceptions</a:t>
            </a:r>
          </a:p>
        </p:txBody>
      </p:sp>
      <p:sp>
        <p:nvSpPr>
          <p:cNvPr id="26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28</a:t>
            </a:fld>
            <a:endParaRPr/>
          </a:p>
        </p:txBody>
      </p:sp>
      <p:sp>
        <p:nvSpPr>
          <p:cNvPr id="267" name="#include &lt;iostream&gt;…"/>
          <p:cNvSpPr txBox="1"/>
          <p:nvPr/>
        </p:nvSpPr>
        <p:spPr>
          <a:xfrm>
            <a:off x="763289" y="558799"/>
            <a:ext cx="13601924" cy="1259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600">
                <a:solidFill>
                  <a:srgbClr val="D12F1B"/>
                </a:solidFill>
                <a:latin typeface="Menlo Regular"/>
                <a:ea typeface="Menlo Regular"/>
                <a:cs typeface="Menlo Regular"/>
                <a:sym typeface="Menlo Regular"/>
              </a:defRPr>
            </a:pPr>
            <a:r>
              <a:rPr>
                <a:solidFill>
                  <a:srgbClr val="78492A"/>
                </a:solidFill>
              </a:rPr>
              <a:t>#include </a:t>
            </a:r>
            <a:r>
              <a:t>&lt;iostream&gt;</a:t>
            </a:r>
            <a:endParaRPr>
              <a:solidFill>
                <a:srgbClr val="000000">
                  <a:alpha val="85000"/>
                </a:srgbClr>
              </a:solidFill>
            </a:endParaRPr>
          </a:p>
          <a:p>
            <a:pPr algn="l" defTabSz="439419">
              <a:tabLst>
                <a:tab pos="431800" algn="l"/>
              </a:tabLst>
              <a:defRPr sz="36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3600">
                <a:solidFill>
                  <a:srgbClr val="057CB0"/>
                </a:solidFill>
                <a:latin typeface="Menlo Regular"/>
                <a:ea typeface="Menlo Regular"/>
                <a:cs typeface="Menlo Regular"/>
                <a:sym typeface="Menlo Regular"/>
              </a:defRPr>
            </a:pPr>
            <a:r>
              <a:rPr b="1">
                <a:solidFill>
                  <a:srgbClr val="AD3DA4"/>
                </a:solidFill>
              </a:rPr>
              <a:t>void</a:t>
            </a:r>
            <a:r>
              <a:rPr>
                <a:solidFill>
                  <a:srgbClr val="000000">
                    <a:alpha val="85000"/>
                  </a:srgbClr>
                </a:solidFill>
              </a:rPr>
              <a:t> </a:t>
            </a:r>
            <a:r>
              <a:t>Xhandler</a:t>
            </a:r>
            <a:r>
              <a:rPr>
                <a:solidFill>
                  <a:srgbClr val="000000">
                    <a:alpha val="85000"/>
                  </a:srgbClr>
                </a:solidFill>
              </a:rPr>
              <a:t>(</a:t>
            </a:r>
            <a:r>
              <a:rPr b="1">
                <a:solidFill>
                  <a:srgbClr val="AD3DA4"/>
                </a:solidFill>
              </a:rPr>
              <a:t>int</a:t>
            </a:r>
            <a:r>
              <a:rPr>
                <a:solidFill>
                  <a:srgbClr val="000000">
                    <a:alpha val="85000"/>
                  </a:srgbClr>
                </a:solidFill>
              </a:rPr>
              <a:t> test)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a:t>
            </a:r>
            <a:r>
              <a:rPr b="1">
                <a:solidFill>
                  <a:srgbClr val="AD3DA4"/>
                </a:solidFill>
              </a:rPr>
              <a:t>try</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600">
                <a:solidFill>
                  <a:srgbClr val="707F8C"/>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if</a:t>
            </a:r>
            <a:r>
              <a:rPr>
                <a:solidFill>
                  <a:srgbClr val="000000">
                    <a:alpha val="85000"/>
                  </a:srgbClr>
                </a:solidFill>
              </a:rPr>
              <a:t>(test==</a:t>
            </a:r>
            <a:r>
              <a:rPr>
                <a:solidFill>
                  <a:srgbClr val="272AD8"/>
                </a:solidFill>
              </a:rPr>
              <a:t>0</a:t>
            </a:r>
            <a:r>
              <a:rPr>
                <a:solidFill>
                  <a:srgbClr val="000000">
                    <a:alpha val="85000"/>
                  </a:srgbClr>
                </a:solidFill>
              </a:rPr>
              <a:t>) </a:t>
            </a:r>
            <a:r>
              <a:rPr b="1">
                <a:solidFill>
                  <a:srgbClr val="AD3DA4"/>
                </a:solidFill>
              </a:rPr>
              <a:t>throw</a:t>
            </a:r>
            <a:r>
              <a:rPr>
                <a:solidFill>
                  <a:srgbClr val="000000">
                    <a:alpha val="85000"/>
                  </a:srgbClr>
                </a:solidFill>
              </a:rPr>
              <a:t> test; </a:t>
            </a:r>
            <a:r>
              <a:t>// throw int</a:t>
            </a:r>
            <a:endParaRPr>
              <a:solidFill>
                <a:srgbClr val="000000">
                  <a:alpha val="85000"/>
                </a:srgbClr>
              </a:solidFill>
            </a:endParaRPr>
          </a:p>
          <a:p>
            <a:pPr algn="l" defTabSz="439419">
              <a:tabLst>
                <a:tab pos="431800" algn="l"/>
              </a:tabLst>
              <a:defRPr sz="3600">
                <a:solidFill>
                  <a:srgbClr val="707F8C"/>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if</a:t>
            </a:r>
            <a:r>
              <a:rPr>
                <a:solidFill>
                  <a:srgbClr val="000000">
                    <a:alpha val="85000"/>
                  </a:srgbClr>
                </a:solidFill>
              </a:rPr>
              <a:t>(test==</a:t>
            </a:r>
            <a:r>
              <a:rPr>
                <a:solidFill>
                  <a:srgbClr val="272AD8"/>
                </a:solidFill>
              </a:rPr>
              <a:t>1</a:t>
            </a:r>
            <a:r>
              <a:rPr>
                <a:solidFill>
                  <a:srgbClr val="000000">
                    <a:alpha val="85000"/>
                  </a:srgbClr>
                </a:solidFill>
              </a:rPr>
              <a:t>) </a:t>
            </a:r>
            <a:r>
              <a:rPr b="1">
                <a:solidFill>
                  <a:srgbClr val="AD3DA4"/>
                </a:solidFill>
              </a:rPr>
              <a:t>throw</a:t>
            </a:r>
            <a:r>
              <a:rPr>
                <a:solidFill>
                  <a:srgbClr val="000000">
                    <a:alpha val="85000"/>
                  </a:srgbClr>
                </a:solidFill>
              </a:rPr>
              <a:t> </a:t>
            </a:r>
            <a:r>
              <a:rPr>
                <a:solidFill>
                  <a:srgbClr val="272AD8"/>
                </a:solidFill>
              </a:rPr>
              <a:t>'a'</a:t>
            </a:r>
            <a:r>
              <a:rPr>
                <a:solidFill>
                  <a:srgbClr val="000000">
                    <a:alpha val="85000"/>
                  </a:srgbClr>
                </a:solidFill>
              </a:rPr>
              <a:t>; </a:t>
            </a:r>
            <a:r>
              <a:t>// throw char</a:t>
            </a:r>
            <a:endParaRPr>
              <a:solidFill>
                <a:srgbClr val="000000">
                  <a:alpha val="85000"/>
                </a:srgbClr>
              </a:solidFill>
            </a:endParaRPr>
          </a:p>
          <a:p>
            <a:pPr algn="l" defTabSz="439419">
              <a:tabLst>
                <a:tab pos="431800" algn="l"/>
              </a:tabLst>
              <a:defRPr sz="3600">
                <a:solidFill>
                  <a:srgbClr val="707F8C"/>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if</a:t>
            </a:r>
            <a:r>
              <a:rPr>
                <a:solidFill>
                  <a:srgbClr val="000000">
                    <a:alpha val="85000"/>
                  </a:srgbClr>
                </a:solidFill>
              </a:rPr>
              <a:t>(test==</a:t>
            </a:r>
            <a:r>
              <a:rPr>
                <a:solidFill>
                  <a:srgbClr val="272AD8"/>
                </a:solidFill>
              </a:rPr>
              <a:t>2</a:t>
            </a:r>
            <a:r>
              <a:rPr>
                <a:solidFill>
                  <a:srgbClr val="000000">
                    <a:alpha val="85000"/>
                  </a:srgbClr>
                </a:solidFill>
              </a:rPr>
              <a:t>) </a:t>
            </a:r>
            <a:r>
              <a:rPr b="1">
                <a:solidFill>
                  <a:srgbClr val="AD3DA4"/>
                </a:solidFill>
              </a:rPr>
              <a:t>throw</a:t>
            </a:r>
            <a:r>
              <a:rPr>
                <a:solidFill>
                  <a:srgbClr val="000000">
                    <a:alpha val="85000"/>
                  </a:srgbClr>
                </a:solidFill>
              </a:rPr>
              <a:t> </a:t>
            </a:r>
            <a:r>
              <a:rPr>
                <a:solidFill>
                  <a:srgbClr val="272AD8"/>
                </a:solidFill>
              </a:rPr>
              <a:t>123.23</a:t>
            </a:r>
            <a:r>
              <a:rPr>
                <a:solidFill>
                  <a:srgbClr val="000000">
                    <a:alpha val="85000"/>
                  </a:srgbClr>
                </a:solidFill>
              </a:rPr>
              <a:t>; </a:t>
            </a:r>
            <a:r>
              <a:t>// throw double</a:t>
            </a:r>
            <a:endParaRPr>
              <a:solidFill>
                <a:srgbClr val="000000">
                  <a:alpha val="85000"/>
                </a:srgbClr>
              </a:solidFill>
            </a:endParaRPr>
          </a:p>
          <a:p>
            <a:pPr algn="l" defTabSz="439419">
              <a:tabLst>
                <a:tab pos="431800" algn="l"/>
              </a:tabLst>
              <a:defRPr sz="36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a:t>
            </a:r>
            <a:r>
              <a:rPr b="1">
                <a:solidFill>
                  <a:srgbClr val="AD3DA4"/>
                </a:solidFill>
              </a:rPr>
              <a:t>catch</a:t>
            </a:r>
            <a:r>
              <a:t>(...)</a:t>
            </a:r>
          </a:p>
          <a:p>
            <a:pPr algn="l" defTabSz="439419">
              <a:tabLst>
                <a:tab pos="431800" algn="l"/>
              </a:tabLst>
              <a:defRPr sz="3600">
                <a:solidFill>
                  <a:srgbClr val="707F8C"/>
                </a:solidFill>
                <a:latin typeface="Menlo Regular"/>
                <a:ea typeface="Menlo Regular"/>
                <a:cs typeface="Menlo Regular"/>
                <a:sym typeface="Menlo Regular"/>
              </a:defRPr>
            </a:pPr>
            <a:r>
              <a:rPr>
                <a:solidFill>
                  <a:srgbClr val="000000">
                    <a:alpha val="85000"/>
                  </a:srgbClr>
                </a:solidFill>
              </a:rPr>
              <a:t>    { </a:t>
            </a:r>
            <a:r>
              <a:t>// catch all exceptions</a:t>
            </a:r>
            <a:endParaRPr>
              <a:solidFill>
                <a:srgbClr val="000000">
                  <a:alpha val="85000"/>
                </a:srgbClr>
              </a:solidFill>
            </a:endParaRPr>
          </a:p>
          <a:p>
            <a:pPr algn="l" defTabSz="439419">
              <a:tabLst>
                <a:tab pos="431800" algn="l"/>
              </a:tabLst>
              <a:defRPr sz="36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"Caught One!\n"</a:t>
            </a:r>
            <a:r>
              <a:rPr>
                <a:solidFill>
                  <a:srgbClr val="000000">
                    <a:alpha val="85000"/>
                  </a:srgbClr>
                </a:solidFill>
              </a:rP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6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6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"Start\n"</a:t>
            </a:r>
            <a:r>
              <a:rPr>
                <a:solidFill>
                  <a:srgbClr val="000000">
                    <a:alpha val="85000"/>
                  </a:srgbClr>
                </a:solidFill>
              </a:rPr>
              <a:t>;</a:t>
            </a:r>
          </a:p>
          <a:p>
            <a:pPr algn="l" defTabSz="439419">
              <a:tabLst>
                <a:tab pos="431800" algn="l"/>
              </a:tabLst>
              <a:defRPr sz="3600">
                <a:solidFill>
                  <a:srgbClr val="3E8087"/>
                </a:solidFill>
                <a:latin typeface="Menlo Regular"/>
                <a:ea typeface="Menlo Regular"/>
                <a:cs typeface="Menlo Regular"/>
                <a:sym typeface="Menlo Regular"/>
              </a:defRPr>
            </a:pPr>
            <a:r>
              <a:rPr>
                <a:solidFill>
                  <a:srgbClr val="000000">
                    <a:alpha val="85000"/>
                  </a:srgbClr>
                </a:solidFill>
              </a:rPr>
              <a:t>    </a:t>
            </a:r>
            <a:r>
              <a:t>Xhandler</a:t>
            </a:r>
            <a:r>
              <a:rPr>
                <a:solidFill>
                  <a:srgbClr val="000000">
                    <a:alpha val="85000"/>
                  </a:srgbClr>
                </a:solidFill>
              </a:rPr>
              <a:t>(</a:t>
            </a:r>
            <a:r>
              <a:rPr>
                <a:solidFill>
                  <a:srgbClr val="272AD8"/>
                </a:solidFill>
              </a:rPr>
              <a:t>0</a:t>
            </a:r>
            <a:r>
              <a:rPr>
                <a:solidFill>
                  <a:srgbClr val="000000">
                    <a:alpha val="85000"/>
                  </a:srgbClr>
                </a:solidFill>
              </a:rPr>
              <a:t>);</a:t>
            </a:r>
          </a:p>
          <a:p>
            <a:pPr algn="l" defTabSz="439419">
              <a:tabLst>
                <a:tab pos="431800" algn="l"/>
              </a:tabLst>
              <a:defRPr sz="3600">
                <a:solidFill>
                  <a:srgbClr val="3E8087"/>
                </a:solidFill>
                <a:latin typeface="Menlo Regular"/>
                <a:ea typeface="Menlo Regular"/>
                <a:cs typeface="Menlo Regular"/>
                <a:sym typeface="Menlo Regular"/>
              </a:defRPr>
            </a:pPr>
            <a:r>
              <a:rPr>
                <a:solidFill>
                  <a:srgbClr val="000000">
                    <a:alpha val="85000"/>
                  </a:srgbClr>
                </a:solidFill>
              </a:rPr>
              <a:t>    </a:t>
            </a:r>
            <a:r>
              <a:t>Xhandler</a:t>
            </a:r>
            <a:r>
              <a:rPr>
                <a:solidFill>
                  <a:srgbClr val="000000">
                    <a:alpha val="85000"/>
                  </a:srgbClr>
                </a:solidFill>
              </a:rPr>
              <a:t>(</a:t>
            </a:r>
            <a:r>
              <a:rPr>
                <a:solidFill>
                  <a:srgbClr val="272AD8"/>
                </a:solidFill>
              </a:rPr>
              <a:t>1</a:t>
            </a:r>
            <a:r>
              <a:rPr>
                <a:solidFill>
                  <a:srgbClr val="000000">
                    <a:alpha val="85000"/>
                  </a:srgbClr>
                </a:solidFill>
              </a:rPr>
              <a:t>);</a:t>
            </a:r>
          </a:p>
          <a:p>
            <a:pPr algn="l" defTabSz="439419">
              <a:tabLst>
                <a:tab pos="431800" algn="l"/>
              </a:tabLst>
              <a:defRPr sz="3600">
                <a:solidFill>
                  <a:srgbClr val="3E8087"/>
                </a:solidFill>
                <a:latin typeface="Menlo Regular"/>
                <a:ea typeface="Menlo Regular"/>
                <a:cs typeface="Menlo Regular"/>
                <a:sym typeface="Menlo Regular"/>
              </a:defRPr>
            </a:pPr>
            <a:r>
              <a:rPr>
                <a:solidFill>
                  <a:srgbClr val="000000">
                    <a:alpha val="85000"/>
                  </a:srgbClr>
                </a:solidFill>
              </a:rPr>
              <a:t>    </a:t>
            </a:r>
            <a:r>
              <a:t>Xhandler</a:t>
            </a:r>
            <a:r>
              <a:rPr>
                <a:solidFill>
                  <a:srgbClr val="000000">
                    <a:alpha val="85000"/>
                  </a:srgbClr>
                </a:solidFill>
              </a:rPr>
              <a:t>(</a:t>
            </a:r>
            <a:r>
              <a:rPr>
                <a:solidFill>
                  <a:srgbClr val="272AD8"/>
                </a:solidFill>
              </a:rPr>
              <a:t>2</a:t>
            </a:r>
            <a:r>
              <a:rPr>
                <a:solidFill>
                  <a:srgbClr val="000000">
                    <a:alpha val="85000"/>
                  </a:srgbClr>
                </a:solidFill>
              </a:rPr>
              <a:t>);</a:t>
            </a:r>
          </a:p>
          <a:p>
            <a:pPr algn="l" defTabSz="439419">
              <a:tabLst>
                <a:tab pos="431800" algn="l"/>
              </a:tabLst>
              <a:defRPr sz="36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"End"</a:t>
            </a:r>
            <a:r>
              <a:rPr>
                <a:solidFill>
                  <a:srgbClr val="000000">
                    <a:alpha val="85000"/>
                  </a:srgbClr>
                </a:solidFill>
              </a:rPr>
              <a:t>&lt;&lt;</a:t>
            </a:r>
            <a:r>
              <a:rPr>
                <a:solidFill>
                  <a:srgbClr val="804FB8"/>
                </a:solidFill>
              </a:rPr>
              <a:t>endl</a:t>
            </a:r>
            <a:r>
              <a:rPr>
                <a:solidFill>
                  <a:srgbClr val="000000">
                    <a:alpha val="85000"/>
                  </a:srgbClr>
                </a:solidFill>
              </a:rPr>
              <a:t>;;</a:t>
            </a:r>
          </a:p>
          <a:p>
            <a:pPr algn="l" defTabSz="439419">
              <a:tabLst>
                <a:tab pos="431800" algn="l"/>
              </a:tabLst>
              <a:defRPr sz="36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600">
                <a:solidFill>
                  <a:srgbClr val="000000">
                    <a:alpha val="85000"/>
                  </a:srgbClr>
                </a:solidFill>
                <a:latin typeface="Menlo Regular"/>
                <a:ea typeface="Menlo Regular"/>
                <a:cs typeface="Menlo Regular"/>
                <a:sym typeface="Menlo Regular"/>
              </a:defRPr>
            </a:pPr>
            <a:r>
              <a:t>}</a:t>
            </a:r>
          </a:p>
        </p:txBody>
      </p:sp>
      <p:sp>
        <p:nvSpPr>
          <p:cNvPr id="268" name="Output:…"/>
          <p:cNvSpPr txBox="1"/>
          <p:nvPr/>
        </p:nvSpPr>
        <p:spPr>
          <a:xfrm>
            <a:off x="16499138" y="9515499"/>
            <a:ext cx="3626317" cy="3302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3500">
                <a:solidFill>
                  <a:srgbClr val="2F2A2B"/>
                </a:solidFill>
                <a:latin typeface="Helvetica"/>
                <a:ea typeface="Helvetica"/>
                <a:cs typeface="Helvetica"/>
                <a:sym typeface="Helvetica"/>
              </a:defRPr>
            </a:pPr>
            <a:r>
              <a:t>Output: </a:t>
            </a:r>
          </a:p>
          <a:p>
            <a:pPr algn="l" defTabSz="457200">
              <a:defRPr sz="3500">
                <a:solidFill>
                  <a:srgbClr val="2F2A2B"/>
                </a:solidFill>
                <a:latin typeface="Helvetica"/>
                <a:ea typeface="Helvetica"/>
                <a:cs typeface="Helvetica"/>
                <a:sym typeface="Helvetica"/>
              </a:defRPr>
            </a:pPr>
            <a:r>
              <a:t>Start</a:t>
            </a:r>
          </a:p>
          <a:p>
            <a:pPr algn="l" defTabSz="457200">
              <a:defRPr sz="3500">
                <a:solidFill>
                  <a:srgbClr val="2F2A2B"/>
                </a:solidFill>
                <a:latin typeface="Helvetica"/>
                <a:ea typeface="Helvetica"/>
                <a:cs typeface="Helvetica"/>
                <a:sym typeface="Helvetica"/>
              </a:defRPr>
            </a:pPr>
            <a:r>
              <a:t>Caught One!</a:t>
            </a:r>
          </a:p>
          <a:p>
            <a:pPr algn="l" defTabSz="457200">
              <a:defRPr sz="3500">
                <a:solidFill>
                  <a:srgbClr val="2F2A2B"/>
                </a:solidFill>
                <a:latin typeface="Helvetica"/>
                <a:ea typeface="Helvetica"/>
                <a:cs typeface="Helvetica"/>
                <a:sym typeface="Helvetica"/>
              </a:defRPr>
            </a:pPr>
            <a:r>
              <a:t>Caught One!</a:t>
            </a:r>
          </a:p>
          <a:p>
            <a:pPr algn="l" defTabSz="457200">
              <a:defRPr sz="3500">
                <a:solidFill>
                  <a:srgbClr val="2F2A2B"/>
                </a:solidFill>
                <a:latin typeface="Helvetica"/>
                <a:ea typeface="Helvetica"/>
                <a:cs typeface="Helvetica"/>
                <a:sym typeface="Helvetica"/>
              </a:defRPr>
            </a:pPr>
            <a:r>
              <a:t>Caught One!</a:t>
            </a:r>
          </a:p>
          <a:p>
            <a:pPr algn="l" defTabSz="457200">
              <a:defRPr sz="3500">
                <a:solidFill>
                  <a:srgbClr val="2F2A2B"/>
                </a:solidFill>
                <a:latin typeface="Helvetica"/>
                <a:ea typeface="Helvetica"/>
                <a:cs typeface="Helvetica"/>
                <a:sym typeface="Helvetica"/>
              </a:defRPr>
            </a:pPr>
            <a:r>
              <a:t>End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29</a:t>
            </a:fld>
            <a:endParaRPr/>
          </a:p>
        </p:txBody>
      </p:sp>
      <p:sp>
        <p:nvSpPr>
          <p:cNvPr id="271" name="#include &lt;iostream&gt;…"/>
          <p:cNvSpPr txBox="1"/>
          <p:nvPr/>
        </p:nvSpPr>
        <p:spPr>
          <a:xfrm>
            <a:off x="681737" y="406400"/>
            <a:ext cx="11728643" cy="129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100">
                <a:solidFill>
                  <a:srgbClr val="D12F1B"/>
                </a:solidFill>
                <a:latin typeface="Menlo Regular"/>
                <a:ea typeface="Menlo Regular"/>
                <a:cs typeface="Menlo Regular"/>
                <a:sym typeface="Menlo Regular"/>
              </a:defRPr>
            </a:pPr>
            <a:r>
              <a:rPr>
                <a:solidFill>
                  <a:srgbClr val="78492A"/>
                </a:solidFill>
              </a:rPr>
              <a:t>#include </a:t>
            </a:r>
            <a:r>
              <a:t>&lt;iostream&gt;</a:t>
            </a:r>
            <a:endParaRPr>
              <a:solidFill>
                <a:srgbClr val="000000">
                  <a:alpha val="85000"/>
                </a:srgbClr>
              </a:solidFill>
            </a:endParaRPr>
          </a:p>
          <a:p>
            <a:pPr algn="l" defTabSz="439419">
              <a:tabLst>
                <a:tab pos="431800" algn="l"/>
              </a:tabLst>
              <a:defRPr sz="31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3100">
                <a:solidFill>
                  <a:srgbClr val="057CB0"/>
                </a:solidFill>
                <a:latin typeface="Menlo Regular"/>
                <a:ea typeface="Menlo Regular"/>
                <a:cs typeface="Menlo Regular"/>
                <a:sym typeface="Menlo Regular"/>
              </a:defRPr>
            </a:pPr>
            <a:r>
              <a:rPr b="1">
                <a:solidFill>
                  <a:srgbClr val="AD3DA4"/>
                </a:solidFill>
              </a:rPr>
              <a:t>void</a:t>
            </a:r>
            <a:r>
              <a:rPr>
                <a:solidFill>
                  <a:srgbClr val="000000">
                    <a:alpha val="85000"/>
                  </a:srgbClr>
                </a:solidFill>
              </a:rPr>
              <a:t> </a:t>
            </a:r>
            <a:r>
              <a:t>Xhandler</a:t>
            </a:r>
            <a:r>
              <a:rPr>
                <a:solidFill>
                  <a:srgbClr val="000000">
                    <a:alpha val="85000"/>
                  </a:srgbClr>
                </a:solidFill>
              </a:rPr>
              <a:t>(</a:t>
            </a:r>
            <a:r>
              <a:rPr b="1">
                <a:solidFill>
                  <a:srgbClr val="AD3DA4"/>
                </a:solidFill>
              </a:rPr>
              <a:t>int</a:t>
            </a:r>
            <a:r>
              <a:rPr>
                <a:solidFill>
                  <a:srgbClr val="000000">
                    <a:alpha val="85000"/>
                  </a:srgbClr>
                </a:solidFill>
              </a:rPr>
              <a:t> test)</a:t>
            </a:r>
          </a:p>
          <a:p>
            <a:pPr algn="l" defTabSz="439419">
              <a:tabLst>
                <a:tab pos="431800" algn="l"/>
              </a:tabLst>
              <a:defRPr sz="31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100">
                <a:solidFill>
                  <a:srgbClr val="000000">
                    <a:alpha val="85000"/>
                  </a:srgbClr>
                </a:solidFill>
                <a:latin typeface="Menlo Regular"/>
                <a:ea typeface="Menlo Regular"/>
                <a:cs typeface="Menlo Regular"/>
                <a:sym typeface="Menlo Regular"/>
              </a:defRPr>
            </a:pPr>
            <a:r>
              <a:t>    </a:t>
            </a:r>
            <a:r>
              <a:rPr b="1">
                <a:solidFill>
                  <a:srgbClr val="AD3DA4"/>
                </a:solidFill>
              </a:rPr>
              <a:t>try</a:t>
            </a:r>
          </a:p>
          <a:p>
            <a:pPr algn="l" defTabSz="439419">
              <a:tabLst>
                <a:tab pos="431800" algn="l"/>
              </a:tabLst>
              <a:defRPr sz="31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100">
                <a:solidFill>
                  <a:srgbClr val="707F8C"/>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if</a:t>
            </a:r>
            <a:r>
              <a:rPr>
                <a:solidFill>
                  <a:srgbClr val="000000">
                    <a:alpha val="85000"/>
                  </a:srgbClr>
                </a:solidFill>
              </a:rPr>
              <a:t>(test==</a:t>
            </a:r>
            <a:r>
              <a:rPr>
                <a:solidFill>
                  <a:srgbClr val="272AD8"/>
                </a:solidFill>
              </a:rPr>
              <a:t>0</a:t>
            </a:r>
            <a:r>
              <a:rPr>
                <a:solidFill>
                  <a:srgbClr val="000000">
                    <a:alpha val="85000"/>
                  </a:srgbClr>
                </a:solidFill>
              </a:rPr>
              <a:t>) </a:t>
            </a:r>
            <a:r>
              <a:rPr b="1">
                <a:solidFill>
                  <a:srgbClr val="AD3DA4"/>
                </a:solidFill>
              </a:rPr>
              <a:t>throw</a:t>
            </a:r>
            <a:r>
              <a:rPr>
                <a:solidFill>
                  <a:srgbClr val="000000">
                    <a:alpha val="85000"/>
                  </a:srgbClr>
                </a:solidFill>
              </a:rPr>
              <a:t> test; </a:t>
            </a:r>
            <a:r>
              <a:t>// throw int</a:t>
            </a:r>
            <a:endParaRPr>
              <a:solidFill>
                <a:srgbClr val="000000">
                  <a:alpha val="85000"/>
                </a:srgbClr>
              </a:solidFill>
            </a:endParaRPr>
          </a:p>
          <a:p>
            <a:pPr algn="l" defTabSz="439419">
              <a:tabLst>
                <a:tab pos="431800" algn="l"/>
              </a:tabLst>
              <a:defRPr sz="3100">
                <a:solidFill>
                  <a:srgbClr val="707F8C"/>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if</a:t>
            </a:r>
            <a:r>
              <a:rPr>
                <a:solidFill>
                  <a:srgbClr val="000000">
                    <a:alpha val="85000"/>
                  </a:srgbClr>
                </a:solidFill>
              </a:rPr>
              <a:t>(test==</a:t>
            </a:r>
            <a:r>
              <a:rPr>
                <a:solidFill>
                  <a:srgbClr val="272AD8"/>
                </a:solidFill>
              </a:rPr>
              <a:t>1</a:t>
            </a:r>
            <a:r>
              <a:rPr>
                <a:solidFill>
                  <a:srgbClr val="000000">
                    <a:alpha val="85000"/>
                  </a:srgbClr>
                </a:solidFill>
              </a:rPr>
              <a:t>) </a:t>
            </a:r>
            <a:r>
              <a:rPr b="1">
                <a:solidFill>
                  <a:srgbClr val="AD3DA4"/>
                </a:solidFill>
              </a:rPr>
              <a:t>throw</a:t>
            </a:r>
            <a:r>
              <a:rPr>
                <a:solidFill>
                  <a:srgbClr val="000000">
                    <a:alpha val="85000"/>
                  </a:srgbClr>
                </a:solidFill>
              </a:rPr>
              <a:t> </a:t>
            </a:r>
            <a:r>
              <a:rPr>
                <a:solidFill>
                  <a:srgbClr val="272AD8"/>
                </a:solidFill>
              </a:rPr>
              <a:t>'a'</a:t>
            </a:r>
            <a:r>
              <a:rPr>
                <a:solidFill>
                  <a:srgbClr val="000000">
                    <a:alpha val="85000"/>
                  </a:srgbClr>
                </a:solidFill>
              </a:rPr>
              <a:t>; </a:t>
            </a:r>
            <a:r>
              <a:t>// throw char</a:t>
            </a:r>
            <a:endParaRPr>
              <a:solidFill>
                <a:srgbClr val="000000">
                  <a:alpha val="85000"/>
                </a:srgbClr>
              </a:solidFill>
            </a:endParaRPr>
          </a:p>
          <a:p>
            <a:pPr algn="l" defTabSz="439419">
              <a:tabLst>
                <a:tab pos="431800" algn="l"/>
              </a:tabLst>
              <a:defRPr sz="3100">
                <a:solidFill>
                  <a:srgbClr val="707F8C"/>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if</a:t>
            </a:r>
            <a:r>
              <a:rPr>
                <a:solidFill>
                  <a:srgbClr val="000000">
                    <a:alpha val="85000"/>
                  </a:srgbClr>
                </a:solidFill>
              </a:rPr>
              <a:t>(test==</a:t>
            </a:r>
            <a:r>
              <a:rPr>
                <a:solidFill>
                  <a:srgbClr val="272AD8"/>
                </a:solidFill>
              </a:rPr>
              <a:t>2</a:t>
            </a:r>
            <a:r>
              <a:rPr>
                <a:solidFill>
                  <a:srgbClr val="000000">
                    <a:alpha val="85000"/>
                  </a:srgbClr>
                </a:solidFill>
              </a:rPr>
              <a:t>) </a:t>
            </a:r>
            <a:r>
              <a:rPr b="1">
                <a:solidFill>
                  <a:srgbClr val="AD3DA4"/>
                </a:solidFill>
              </a:rPr>
              <a:t>throw</a:t>
            </a:r>
            <a:r>
              <a:rPr>
                <a:solidFill>
                  <a:srgbClr val="000000">
                    <a:alpha val="85000"/>
                  </a:srgbClr>
                </a:solidFill>
              </a:rPr>
              <a:t> </a:t>
            </a:r>
            <a:r>
              <a:rPr>
                <a:solidFill>
                  <a:srgbClr val="272AD8"/>
                </a:solidFill>
              </a:rPr>
              <a:t>123.23</a:t>
            </a:r>
            <a:r>
              <a:rPr>
                <a:solidFill>
                  <a:srgbClr val="000000">
                    <a:alpha val="85000"/>
                  </a:srgbClr>
                </a:solidFill>
              </a:rPr>
              <a:t>; </a:t>
            </a:r>
            <a:r>
              <a:t>// throw double</a:t>
            </a:r>
            <a:endParaRPr>
              <a:solidFill>
                <a:srgbClr val="000000">
                  <a:alpha val="85000"/>
                </a:srgbClr>
              </a:solidFill>
            </a:endParaRPr>
          </a:p>
          <a:p>
            <a:pPr algn="l" defTabSz="439419">
              <a:tabLst>
                <a:tab pos="431800" algn="l"/>
              </a:tabLst>
              <a:defRPr sz="31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100" b="1">
                <a:solidFill>
                  <a:srgbClr val="AD3DA4"/>
                </a:solidFill>
                <a:latin typeface="Menlo Regular"/>
                <a:ea typeface="Menlo Regular"/>
                <a:cs typeface="Menlo Regular"/>
                <a:sym typeface="Menlo Regular"/>
              </a:defRPr>
            </a:pPr>
            <a:r>
              <a:rPr b="0">
                <a:solidFill>
                  <a:srgbClr val="000000">
                    <a:alpha val="85000"/>
                  </a:srgbClr>
                </a:solidFill>
              </a:rPr>
              <a:t>    </a:t>
            </a:r>
            <a:r>
              <a:t>catch</a:t>
            </a:r>
            <a:r>
              <a:rPr b="0">
                <a:solidFill>
                  <a:srgbClr val="000000">
                    <a:alpha val="85000"/>
                  </a:srgbClr>
                </a:solidFill>
              </a:rPr>
              <a:t>(</a:t>
            </a:r>
            <a:r>
              <a:t>int</a:t>
            </a:r>
            <a:r>
              <a:rPr b="0">
                <a:solidFill>
                  <a:srgbClr val="000000">
                    <a:alpha val="85000"/>
                  </a:srgbClr>
                </a:solidFill>
              </a:rPr>
              <a:t> i)</a:t>
            </a:r>
          </a:p>
          <a:p>
            <a:pPr algn="l" defTabSz="439419">
              <a:tabLst>
                <a:tab pos="431800" algn="l"/>
              </a:tabLst>
              <a:defRPr sz="3100">
                <a:solidFill>
                  <a:srgbClr val="707F8C"/>
                </a:solidFill>
                <a:latin typeface="Menlo Regular"/>
                <a:ea typeface="Menlo Regular"/>
                <a:cs typeface="Menlo Regular"/>
                <a:sym typeface="Menlo Regular"/>
              </a:defRPr>
            </a:pPr>
            <a:r>
              <a:rPr>
                <a:solidFill>
                  <a:srgbClr val="000000">
                    <a:alpha val="85000"/>
                  </a:srgbClr>
                </a:solidFill>
              </a:rPr>
              <a:t>    { </a:t>
            </a:r>
            <a:r>
              <a:t>// catch an int exception</a:t>
            </a:r>
            <a:endParaRPr>
              <a:solidFill>
                <a:srgbClr val="000000">
                  <a:alpha val="85000"/>
                </a:srgbClr>
              </a:solidFill>
            </a:endParaRPr>
          </a:p>
          <a:p>
            <a:pPr algn="l" defTabSz="439419">
              <a:tabLst>
                <a:tab pos="431800" algn="l"/>
              </a:tabLst>
              <a:defRPr sz="31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"Caught an integer\n"</a:t>
            </a:r>
            <a:r>
              <a:rPr>
                <a:solidFill>
                  <a:srgbClr val="000000">
                    <a:alpha val="85000"/>
                  </a:srgbClr>
                </a:solidFill>
              </a:rPr>
              <a:t>;</a:t>
            </a:r>
          </a:p>
          <a:p>
            <a:pPr algn="l" defTabSz="439419">
              <a:tabLst>
                <a:tab pos="431800" algn="l"/>
              </a:tabLst>
              <a:defRPr sz="31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100">
                <a:solidFill>
                  <a:srgbClr val="000000">
                    <a:alpha val="85000"/>
                  </a:srgbClr>
                </a:solidFill>
                <a:latin typeface="Menlo Regular"/>
                <a:ea typeface="Menlo Regular"/>
                <a:cs typeface="Menlo Regular"/>
                <a:sym typeface="Menlo Regular"/>
              </a:defRPr>
            </a:pPr>
            <a:r>
              <a:t>    </a:t>
            </a:r>
            <a:r>
              <a:rPr b="1">
                <a:solidFill>
                  <a:srgbClr val="AD3DA4"/>
                </a:solidFill>
              </a:rPr>
              <a:t>catch</a:t>
            </a:r>
            <a:r>
              <a:t>(...)</a:t>
            </a:r>
          </a:p>
          <a:p>
            <a:pPr algn="l" defTabSz="439419">
              <a:tabLst>
                <a:tab pos="431800" algn="l"/>
              </a:tabLst>
              <a:defRPr sz="3100">
                <a:solidFill>
                  <a:srgbClr val="707F8C"/>
                </a:solidFill>
                <a:latin typeface="Menlo Regular"/>
                <a:ea typeface="Menlo Regular"/>
                <a:cs typeface="Menlo Regular"/>
                <a:sym typeface="Menlo Regular"/>
              </a:defRPr>
            </a:pPr>
            <a:r>
              <a:rPr>
                <a:solidFill>
                  <a:srgbClr val="000000">
                    <a:alpha val="85000"/>
                  </a:srgbClr>
                </a:solidFill>
              </a:rPr>
              <a:t>    { </a:t>
            </a:r>
            <a:r>
              <a:t>// catch all other exceptions</a:t>
            </a:r>
            <a:endParaRPr>
              <a:solidFill>
                <a:srgbClr val="000000">
                  <a:alpha val="85000"/>
                </a:srgbClr>
              </a:solidFill>
            </a:endParaRPr>
          </a:p>
          <a:p>
            <a:pPr algn="l" defTabSz="439419">
              <a:tabLst>
                <a:tab pos="431800" algn="l"/>
              </a:tabLst>
              <a:defRPr sz="31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"Caught One!\n"</a:t>
            </a:r>
            <a:r>
              <a:rPr>
                <a:solidFill>
                  <a:srgbClr val="000000">
                    <a:alpha val="85000"/>
                  </a:srgbClr>
                </a:solidFill>
              </a:rPr>
              <a:t>;</a:t>
            </a:r>
          </a:p>
          <a:p>
            <a:pPr algn="l" defTabSz="439419">
              <a:tabLst>
                <a:tab pos="431800" algn="l"/>
              </a:tabLst>
              <a:defRPr sz="31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1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1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1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1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"Start\n"</a:t>
            </a:r>
            <a:r>
              <a:rPr>
                <a:solidFill>
                  <a:srgbClr val="000000">
                    <a:alpha val="85000"/>
                  </a:srgbClr>
                </a:solidFill>
              </a:rPr>
              <a:t>;</a:t>
            </a:r>
          </a:p>
          <a:p>
            <a:pPr algn="l" defTabSz="439419">
              <a:tabLst>
                <a:tab pos="431800" algn="l"/>
              </a:tabLst>
              <a:defRPr sz="3100">
                <a:solidFill>
                  <a:srgbClr val="3E8087"/>
                </a:solidFill>
                <a:latin typeface="Menlo Regular"/>
                <a:ea typeface="Menlo Regular"/>
                <a:cs typeface="Menlo Regular"/>
                <a:sym typeface="Menlo Regular"/>
              </a:defRPr>
            </a:pPr>
            <a:r>
              <a:rPr>
                <a:solidFill>
                  <a:srgbClr val="000000">
                    <a:alpha val="85000"/>
                  </a:srgbClr>
                </a:solidFill>
              </a:rPr>
              <a:t>    </a:t>
            </a:r>
            <a:r>
              <a:t>Xhandler</a:t>
            </a:r>
            <a:r>
              <a:rPr>
                <a:solidFill>
                  <a:srgbClr val="000000">
                    <a:alpha val="85000"/>
                  </a:srgbClr>
                </a:solidFill>
              </a:rPr>
              <a:t>(</a:t>
            </a:r>
            <a:r>
              <a:rPr>
                <a:solidFill>
                  <a:srgbClr val="272AD8"/>
                </a:solidFill>
              </a:rPr>
              <a:t>0</a:t>
            </a:r>
            <a:r>
              <a:rPr>
                <a:solidFill>
                  <a:srgbClr val="000000">
                    <a:alpha val="85000"/>
                  </a:srgbClr>
                </a:solidFill>
              </a:rPr>
              <a:t>);</a:t>
            </a:r>
          </a:p>
          <a:p>
            <a:pPr algn="l" defTabSz="439419">
              <a:tabLst>
                <a:tab pos="431800" algn="l"/>
              </a:tabLst>
              <a:defRPr sz="3100">
                <a:solidFill>
                  <a:srgbClr val="3E8087"/>
                </a:solidFill>
                <a:latin typeface="Menlo Regular"/>
                <a:ea typeface="Menlo Regular"/>
                <a:cs typeface="Menlo Regular"/>
                <a:sym typeface="Menlo Regular"/>
              </a:defRPr>
            </a:pPr>
            <a:r>
              <a:rPr>
                <a:solidFill>
                  <a:srgbClr val="000000">
                    <a:alpha val="85000"/>
                  </a:srgbClr>
                </a:solidFill>
              </a:rPr>
              <a:t>    </a:t>
            </a:r>
            <a:r>
              <a:t>Xhandler</a:t>
            </a:r>
            <a:r>
              <a:rPr>
                <a:solidFill>
                  <a:srgbClr val="000000">
                    <a:alpha val="85000"/>
                  </a:srgbClr>
                </a:solidFill>
              </a:rPr>
              <a:t>(</a:t>
            </a:r>
            <a:r>
              <a:rPr>
                <a:solidFill>
                  <a:srgbClr val="272AD8"/>
                </a:solidFill>
              </a:rPr>
              <a:t>1</a:t>
            </a:r>
            <a:r>
              <a:rPr>
                <a:solidFill>
                  <a:srgbClr val="000000">
                    <a:alpha val="85000"/>
                  </a:srgbClr>
                </a:solidFill>
              </a:rPr>
              <a:t>);</a:t>
            </a:r>
          </a:p>
          <a:p>
            <a:pPr algn="l" defTabSz="439419">
              <a:tabLst>
                <a:tab pos="431800" algn="l"/>
              </a:tabLst>
              <a:defRPr sz="3100">
                <a:solidFill>
                  <a:srgbClr val="3E8087"/>
                </a:solidFill>
                <a:latin typeface="Menlo Regular"/>
                <a:ea typeface="Menlo Regular"/>
                <a:cs typeface="Menlo Regular"/>
                <a:sym typeface="Menlo Regular"/>
              </a:defRPr>
            </a:pPr>
            <a:r>
              <a:rPr>
                <a:solidFill>
                  <a:srgbClr val="000000">
                    <a:alpha val="85000"/>
                  </a:srgbClr>
                </a:solidFill>
              </a:rPr>
              <a:t>    </a:t>
            </a:r>
            <a:r>
              <a:t>Xhandler</a:t>
            </a:r>
            <a:r>
              <a:rPr>
                <a:solidFill>
                  <a:srgbClr val="000000">
                    <a:alpha val="85000"/>
                  </a:srgbClr>
                </a:solidFill>
              </a:rPr>
              <a:t>(</a:t>
            </a:r>
            <a:r>
              <a:rPr>
                <a:solidFill>
                  <a:srgbClr val="272AD8"/>
                </a:solidFill>
              </a:rPr>
              <a:t>2</a:t>
            </a:r>
            <a:r>
              <a:rPr>
                <a:solidFill>
                  <a:srgbClr val="000000">
                    <a:alpha val="85000"/>
                  </a:srgbClr>
                </a:solidFill>
              </a:rPr>
              <a:t>);</a:t>
            </a:r>
          </a:p>
          <a:p>
            <a:pPr algn="l" defTabSz="439419">
              <a:tabLst>
                <a:tab pos="431800" algn="l"/>
              </a:tabLst>
              <a:defRPr sz="31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"End"</a:t>
            </a:r>
            <a:r>
              <a:rPr>
                <a:solidFill>
                  <a:srgbClr val="000000">
                    <a:alpha val="85000"/>
                  </a:srgbClr>
                </a:solidFill>
              </a:rPr>
              <a:t>;</a:t>
            </a:r>
          </a:p>
          <a:p>
            <a:pPr algn="l" defTabSz="439419">
              <a:tabLst>
                <a:tab pos="431800" algn="l"/>
              </a:tabLst>
              <a:defRPr sz="31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100">
                <a:solidFill>
                  <a:srgbClr val="000000">
                    <a:alpha val="85000"/>
                  </a:srgbClr>
                </a:solidFill>
                <a:latin typeface="Menlo Regular"/>
                <a:ea typeface="Menlo Regular"/>
                <a:cs typeface="Menlo Regular"/>
                <a:sym typeface="Menlo Regular"/>
              </a:defRPr>
            </a:pPr>
            <a:r>
              <a:t>}</a:t>
            </a:r>
          </a:p>
        </p:txBody>
      </p:sp>
      <p:sp>
        <p:nvSpPr>
          <p:cNvPr id="272" name="Output:…"/>
          <p:cNvSpPr txBox="1"/>
          <p:nvPr/>
        </p:nvSpPr>
        <p:spPr>
          <a:xfrm>
            <a:off x="16499138" y="9515499"/>
            <a:ext cx="5153709" cy="3302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3500">
                <a:solidFill>
                  <a:srgbClr val="2F2A2B"/>
                </a:solidFill>
                <a:latin typeface="Helvetica"/>
                <a:ea typeface="Helvetica"/>
                <a:cs typeface="Helvetica"/>
                <a:sym typeface="Helvetica"/>
              </a:defRPr>
            </a:pPr>
            <a:r>
              <a:t>Output: </a:t>
            </a:r>
          </a:p>
          <a:p>
            <a:pPr algn="l" defTabSz="457200">
              <a:defRPr sz="3500">
                <a:solidFill>
                  <a:srgbClr val="2F2A2B"/>
                </a:solidFill>
                <a:latin typeface="Helvetica"/>
                <a:ea typeface="Helvetica"/>
                <a:cs typeface="Helvetica"/>
                <a:sym typeface="Helvetica"/>
              </a:defRPr>
            </a:pPr>
            <a:r>
              <a:t>Start</a:t>
            </a:r>
          </a:p>
          <a:p>
            <a:pPr algn="l" defTabSz="457200">
              <a:defRPr sz="3500">
                <a:solidFill>
                  <a:srgbClr val="2F2A2B"/>
                </a:solidFill>
                <a:latin typeface="Helvetica"/>
                <a:ea typeface="Helvetica"/>
                <a:cs typeface="Helvetica"/>
                <a:sym typeface="Helvetica"/>
              </a:defRPr>
            </a:pPr>
            <a:r>
              <a:t>Caught an integer</a:t>
            </a:r>
          </a:p>
          <a:p>
            <a:pPr algn="l" defTabSz="457200">
              <a:defRPr sz="3500">
                <a:solidFill>
                  <a:srgbClr val="2F2A2B"/>
                </a:solidFill>
                <a:latin typeface="Helvetica"/>
                <a:ea typeface="Helvetica"/>
                <a:cs typeface="Helvetica"/>
                <a:sym typeface="Helvetica"/>
              </a:defRPr>
            </a:pPr>
            <a:r>
              <a:t>Caught One!</a:t>
            </a:r>
          </a:p>
          <a:p>
            <a:pPr algn="l" defTabSz="457200">
              <a:defRPr sz="3500">
                <a:solidFill>
                  <a:srgbClr val="2F2A2B"/>
                </a:solidFill>
                <a:latin typeface="Helvetica"/>
                <a:ea typeface="Helvetica"/>
                <a:cs typeface="Helvetica"/>
                <a:sym typeface="Helvetica"/>
              </a:defRPr>
            </a:pPr>
            <a:r>
              <a:t>Caught One!</a:t>
            </a:r>
          </a:p>
          <a:p>
            <a:pPr algn="l" defTabSz="457200">
              <a:defRPr sz="3500">
                <a:solidFill>
                  <a:srgbClr val="2F2A2B"/>
                </a:solidFill>
                <a:latin typeface="Helvetica"/>
                <a:ea typeface="Helvetica"/>
                <a:cs typeface="Helvetica"/>
                <a:sym typeface="Helvetica"/>
              </a:defRPr>
            </a:pPr>
            <a:r>
              <a:t>End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Unit - V"/>
          <p:cNvSpPr txBox="1">
            <a:spLocks noGrp="1"/>
          </p:cNvSpPr>
          <p:nvPr>
            <p:ph type="title"/>
          </p:nvPr>
        </p:nvSpPr>
        <p:spPr>
          <a:prstGeom prst="rect">
            <a:avLst/>
          </a:prstGeom>
        </p:spPr>
        <p:txBody>
          <a:bodyPr/>
          <a:lstStyle/>
          <a:p>
            <a:r>
              <a:t>Unit - V</a:t>
            </a:r>
          </a:p>
        </p:txBody>
      </p:sp>
      <p:sp>
        <p:nvSpPr>
          <p:cNvPr id="161" name="Overview of Standard Template Library"/>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Overview of Standard Template Library</a:t>
            </a:r>
          </a:p>
        </p:txBody>
      </p:sp>
      <p:sp>
        <p:nvSpPr>
          <p:cNvPr id="162" name="Introduction.…"/>
          <p:cNvSpPr txBox="1">
            <a:spLocks noGrp="1"/>
          </p:cNvSpPr>
          <p:nvPr>
            <p:ph type="body" idx="1"/>
          </p:nvPr>
        </p:nvSpPr>
        <p:spPr>
          <a:prstGeom prst="rect">
            <a:avLst/>
          </a:prstGeom>
        </p:spPr>
        <p:txBody>
          <a:bodyPr/>
          <a:lstStyle/>
          <a:p>
            <a:pPr marL="536447" indent="-536447" defTabSz="2145738">
              <a:spcBef>
                <a:spcPts val="3900"/>
              </a:spcBef>
              <a:defRPr sz="4224"/>
            </a:pPr>
            <a:r>
              <a:t>Introduction.</a:t>
            </a:r>
          </a:p>
          <a:p>
            <a:pPr marL="536447" indent="-536447" defTabSz="2145738">
              <a:spcBef>
                <a:spcPts val="3900"/>
              </a:spcBef>
              <a:defRPr sz="4224"/>
            </a:pPr>
            <a:r>
              <a:t>STL Programming Model.</a:t>
            </a:r>
          </a:p>
          <a:p>
            <a:pPr marL="536447" indent="-536447" defTabSz="2145738">
              <a:spcBef>
                <a:spcPts val="3900"/>
              </a:spcBef>
              <a:defRPr sz="4224"/>
            </a:pPr>
            <a:r>
              <a:t>Containers.</a:t>
            </a:r>
          </a:p>
          <a:p>
            <a:pPr marL="536447" indent="-536447" defTabSz="2145738">
              <a:spcBef>
                <a:spcPts val="3900"/>
              </a:spcBef>
              <a:defRPr sz="4224"/>
            </a:pPr>
            <a:r>
              <a:t>Algorithms</a:t>
            </a:r>
          </a:p>
          <a:p>
            <a:pPr marL="536447" indent="-536447" defTabSz="2145738">
              <a:spcBef>
                <a:spcPts val="3900"/>
              </a:spcBef>
              <a:defRPr sz="4224"/>
            </a:pPr>
            <a:r>
              <a:t>Iterators.</a:t>
            </a:r>
          </a:p>
          <a:p>
            <a:pPr marL="536447" indent="-536447" defTabSz="2145738">
              <a:spcBef>
                <a:spcPts val="3900"/>
              </a:spcBef>
              <a:defRPr sz="4224"/>
            </a:pPr>
            <a:r>
              <a:t>Vectors.</a:t>
            </a:r>
          </a:p>
          <a:p>
            <a:pPr marL="536447" indent="-536447" defTabSz="2145738">
              <a:spcBef>
                <a:spcPts val="3900"/>
              </a:spcBef>
              <a:defRPr sz="4224"/>
            </a:pPr>
            <a:r>
              <a:t>Lists.</a:t>
            </a:r>
          </a:p>
          <a:p>
            <a:pPr marL="536447" indent="-536447" defTabSz="2145738">
              <a:spcBef>
                <a:spcPts val="3900"/>
              </a:spcBef>
              <a:defRPr sz="4224"/>
            </a:pPr>
            <a:r>
              <a:t>Maps</a:t>
            </a:r>
          </a:p>
        </p:txBody>
      </p:sp>
      <p:sp>
        <p:nvSpPr>
          <p:cNvPr id="163" name="Slide Number"/>
          <p:cNvSpPr txBox="1">
            <a:spLocks noGrp="1"/>
          </p:cNvSpPr>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Restricting Exceptions"/>
          <p:cNvSpPr txBox="1">
            <a:spLocks noGrp="1"/>
          </p:cNvSpPr>
          <p:nvPr>
            <p:ph type="title"/>
          </p:nvPr>
        </p:nvSpPr>
        <p:spPr>
          <a:prstGeom prst="rect">
            <a:avLst/>
          </a:prstGeom>
        </p:spPr>
        <p:txBody>
          <a:bodyPr/>
          <a:lstStyle/>
          <a:p>
            <a:r>
              <a:t>Restricting Exceptions</a:t>
            </a:r>
          </a:p>
        </p:txBody>
      </p:sp>
      <p:sp>
        <p:nvSpPr>
          <p:cNvPr id="275" name="We can restrict the type of exceptions that a function can throw outside of itself.…"/>
          <p:cNvSpPr txBox="1">
            <a:spLocks noGrp="1"/>
          </p:cNvSpPr>
          <p:nvPr>
            <p:ph type="body" idx="1"/>
          </p:nvPr>
        </p:nvSpPr>
        <p:spPr>
          <a:xfrm>
            <a:off x="1206500" y="3272988"/>
            <a:ext cx="21971000" cy="9231528"/>
          </a:xfrm>
          <a:prstGeom prst="rect">
            <a:avLst/>
          </a:prstGeom>
        </p:spPr>
        <p:txBody>
          <a:bodyPr/>
          <a:lstStyle/>
          <a:p>
            <a:pPr marL="560831" indent="-560831" defTabSz="2243271">
              <a:spcBef>
                <a:spcPts val="4100"/>
              </a:spcBef>
              <a:defRPr sz="4416"/>
            </a:pPr>
            <a:r>
              <a:t>We can restrict the type of exceptions that a function can throw outside of itself. </a:t>
            </a:r>
          </a:p>
          <a:p>
            <a:pPr marL="560831" indent="-560831" defTabSz="2243271">
              <a:spcBef>
                <a:spcPts val="4100"/>
              </a:spcBef>
              <a:defRPr sz="4416"/>
            </a:pPr>
            <a:r>
              <a:t>In fact, we can also prevent a function from throwing any exceptions whatsoever. </a:t>
            </a:r>
          </a:p>
          <a:p>
            <a:pPr marL="560831" indent="-560831" defTabSz="2243271">
              <a:spcBef>
                <a:spcPts val="4100"/>
              </a:spcBef>
              <a:defRPr sz="4416"/>
            </a:pPr>
            <a:r>
              <a:t>To accomplish these restrictions, we must add a throw clause to a function definition.</a:t>
            </a:r>
          </a:p>
          <a:p>
            <a:pPr marL="560831" indent="-560831" defTabSz="2243271">
              <a:spcBef>
                <a:spcPts val="4100"/>
              </a:spcBef>
              <a:defRPr sz="4416"/>
            </a:pPr>
            <a:r>
              <a:t>The general form of this is shown here:</a:t>
            </a:r>
          </a:p>
          <a:p>
            <a:pPr marL="0" lvl="2" indent="841247" defTabSz="2243271">
              <a:spcBef>
                <a:spcPts val="4100"/>
              </a:spcBef>
              <a:buSzTx/>
              <a:buNone/>
              <a:defRPr sz="4416"/>
            </a:pPr>
            <a:r>
              <a:t>ret-type func-name(arg-list) throw(type-list)</a:t>
            </a:r>
          </a:p>
          <a:p>
            <a:pPr marL="0" lvl="2" indent="841247" defTabSz="2243271">
              <a:spcBef>
                <a:spcPts val="4100"/>
              </a:spcBef>
              <a:buSzTx/>
              <a:buNone/>
              <a:defRPr sz="4416"/>
            </a:pPr>
            <a:r>
              <a:t>{</a:t>
            </a:r>
          </a:p>
          <a:p>
            <a:pPr marL="0" lvl="2" indent="841247" defTabSz="2243271">
              <a:spcBef>
                <a:spcPts val="4100"/>
              </a:spcBef>
              <a:buSzTx/>
              <a:buNone/>
              <a:defRPr sz="4416"/>
            </a:pPr>
            <a:r>
              <a:t>// ...</a:t>
            </a:r>
          </a:p>
          <a:p>
            <a:pPr marL="0" lvl="2" indent="841247" defTabSz="2243271">
              <a:spcBef>
                <a:spcPts val="4100"/>
              </a:spcBef>
              <a:buSzTx/>
              <a:buNone/>
              <a:defRPr sz="4416"/>
            </a:pPr>
            <a:r>
              <a:t>}</a:t>
            </a:r>
          </a:p>
        </p:txBody>
      </p:sp>
      <p:sp>
        <p:nvSpPr>
          <p:cNvPr id="27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lide Title"/>
          <p:cNvSpPr txBox="1">
            <a:spLocks noGrp="1"/>
          </p:cNvSpPr>
          <p:nvPr>
            <p:ph type="title"/>
          </p:nvPr>
        </p:nvSpPr>
        <p:spPr>
          <a:prstGeom prst="rect">
            <a:avLst/>
          </a:prstGeom>
        </p:spPr>
        <p:txBody>
          <a:bodyPr/>
          <a:lstStyle/>
          <a:p>
            <a:endParaRPr/>
          </a:p>
        </p:txBody>
      </p:sp>
      <p:sp>
        <p:nvSpPr>
          <p:cNvPr id="279" name="Slide Subtitle"/>
          <p:cNvSpPr txBox="1">
            <a:spLocks noGrp="1"/>
          </p:cNvSpPr>
          <p:nvPr>
            <p:ph type="body" idx="21"/>
          </p:nvPr>
        </p:nvSpPr>
        <p:spPr>
          <a:prstGeom prst="rect">
            <a:avLst/>
          </a:prstGeom>
        </p:spPr>
        <p:txBody>
          <a:bodyPr/>
          <a:lstStyle/>
          <a:p>
            <a:endParaRPr/>
          </a:p>
        </p:txBody>
      </p:sp>
      <p:sp>
        <p:nvSpPr>
          <p:cNvPr id="280" name="Here, only those data types contained in the comma-separated type-list may be thrown by the function.…"/>
          <p:cNvSpPr txBox="1">
            <a:spLocks noGrp="1"/>
          </p:cNvSpPr>
          <p:nvPr>
            <p:ph type="body" idx="1"/>
          </p:nvPr>
        </p:nvSpPr>
        <p:spPr>
          <a:prstGeom prst="rect">
            <a:avLst/>
          </a:prstGeom>
        </p:spPr>
        <p:txBody>
          <a:bodyPr/>
          <a:lstStyle/>
          <a:p>
            <a:pPr marL="554736" indent="-554736" defTabSz="2218888">
              <a:spcBef>
                <a:spcPts val="4000"/>
              </a:spcBef>
              <a:defRPr sz="4368"/>
            </a:pPr>
            <a:r>
              <a:t>Here, only those data types contained in the comma-separated type-list may be thrown by the function. </a:t>
            </a:r>
          </a:p>
          <a:p>
            <a:pPr marL="554736" indent="-554736" defTabSz="2218888">
              <a:spcBef>
                <a:spcPts val="4000"/>
              </a:spcBef>
              <a:defRPr sz="4368"/>
            </a:pPr>
            <a:r>
              <a:t>Throwing any other type of expression will cause abnormal program termination. </a:t>
            </a:r>
          </a:p>
          <a:p>
            <a:pPr marL="554736" indent="-554736" defTabSz="2218888">
              <a:spcBef>
                <a:spcPts val="4000"/>
              </a:spcBef>
              <a:defRPr sz="4368"/>
            </a:pPr>
            <a:r>
              <a:t>If we don't want a function to be able to throw any exceptions, then use an empty list.</a:t>
            </a:r>
          </a:p>
          <a:p>
            <a:pPr marL="554736" indent="-554736" defTabSz="2218888">
              <a:spcBef>
                <a:spcPts val="4000"/>
              </a:spcBef>
              <a:defRPr sz="4368"/>
            </a:pPr>
            <a:r>
              <a:t>Attempting to throw an exception that is not supported by a function will cause the standard library function unexpected( ) to be called. </a:t>
            </a:r>
          </a:p>
          <a:p>
            <a:pPr marL="554736" indent="-554736" defTabSz="2218888">
              <a:spcBef>
                <a:spcPts val="4000"/>
              </a:spcBef>
              <a:defRPr sz="4368"/>
            </a:pPr>
            <a:r>
              <a:t>By default, this causes abort( ) to be called, which causes abnormal program termination. </a:t>
            </a:r>
          </a:p>
          <a:p>
            <a:pPr marL="554736" indent="-554736" defTabSz="2218888">
              <a:spcBef>
                <a:spcPts val="4000"/>
              </a:spcBef>
              <a:defRPr sz="4368"/>
            </a:pPr>
            <a:r>
              <a:t>However, we can specify our own unexpected handler if we like.</a:t>
            </a:r>
          </a:p>
        </p:txBody>
      </p:sp>
      <p:sp>
        <p:nvSpPr>
          <p:cNvPr id="28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31</a:t>
            </a:fld>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32</a:t>
            </a:fld>
            <a:endParaRPr/>
          </a:p>
        </p:txBody>
      </p:sp>
      <p:sp>
        <p:nvSpPr>
          <p:cNvPr id="284" name="void Xhandler(int test) throw(int, char, double)…"/>
          <p:cNvSpPr txBox="1"/>
          <p:nvPr/>
        </p:nvSpPr>
        <p:spPr>
          <a:xfrm>
            <a:off x="630725" y="50799"/>
            <a:ext cx="15528727" cy="13614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200">
                <a:solidFill>
                  <a:srgbClr val="057CB0"/>
                </a:solidFill>
                <a:latin typeface="Menlo Regular"/>
                <a:ea typeface="Menlo Regular"/>
                <a:cs typeface="Menlo Regular"/>
                <a:sym typeface="Menlo Regular"/>
              </a:defRPr>
            </a:pPr>
            <a:r>
              <a:rPr b="1">
                <a:solidFill>
                  <a:srgbClr val="AD3DA4"/>
                </a:solidFill>
              </a:rPr>
              <a:t>void</a:t>
            </a:r>
            <a:r>
              <a:rPr>
                <a:solidFill>
                  <a:srgbClr val="000000">
                    <a:alpha val="85000"/>
                  </a:srgbClr>
                </a:solidFill>
              </a:rPr>
              <a:t> </a:t>
            </a:r>
            <a:r>
              <a:t>Xhandler</a:t>
            </a:r>
            <a:r>
              <a:rPr>
                <a:solidFill>
                  <a:srgbClr val="000000">
                    <a:alpha val="85000"/>
                  </a:srgbClr>
                </a:solidFill>
              </a:rPr>
              <a:t>(</a:t>
            </a:r>
            <a:r>
              <a:rPr b="1">
                <a:solidFill>
                  <a:srgbClr val="AD3DA4"/>
                </a:solidFill>
              </a:rPr>
              <a:t>int</a:t>
            </a:r>
            <a:r>
              <a:rPr>
                <a:solidFill>
                  <a:srgbClr val="000000">
                    <a:alpha val="85000"/>
                  </a:srgbClr>
                </a:solidFill>
              </a:rPr>
              <a:t> test) </a:t>
            </a:r>
            <a:r>
              <a:rPr b="1">
                <a:solidFill>
                  <a:srgbClr val="AD3DA4"/>
                </a:solidFill>
              </a:rPr>
              <a:t>throw</a:t>
            </a:r>
            <a:r>
              <a:rPr>
                <a:solidFill>
                  <a:srgbClr val="000000">
                    <a:alpha val="85000"/>
                  </a:srgbClr>
                </a:solidFill>
              </a:rPr>
              <a:t>(</a:t>
            </a:r>
            <a:r>
              <a:rPr b="1">
                <a:solidFill>
                  <a:srgbClr val="AD3DA4"/>
                </a:solidFill>
              </a:rPr>
              <a:t>int</a:t>
            </a:r>
            <a:r>
              <a:rPr>
                <a:solidFill>
                  <a:srgbClr val="000000">
                    <a:alpha val="85000"/>
                  </a:srgbClr>
                </a:solidFill>
              </a:rPr>
              <a:t>, </a:t>
            </a:r>
            <a:r>
              <a:rPr b="1">
                <a:solidFill>
                  <a:srgbClr val="AD3DA4"/>
                </a:solidFill>
              </a:rPr>
              <a:t>char</a:t>
            </a:r>
            <a:r>
              <a:rPr>
                <a:solidFill>
                  <a:srgbClr val="000000">
                    <a:alpha val="85000"/>
                  </a:srgbClr>
                </a:solidFill>
              </a:rPr>
              <a:t>, </a:t>
            </a:r>
            <a:r>
              <a:rPr b="1">
                <a:solidFill>
                  <a:srgbClr val="AD3DA4"/>
                </a:solidFill>
              </a:rPr>
              <a:t>double</a:t>
            </a:r>
            <a:r>
              <a:rPr>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200">
                <a:solidFill>
                  <a:srgbClr val="707F8C"/>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if</a:t>
            </a:r>
            <a:r>
              <a:rPr>
                <a:solidFill>
                  <a:srgbClr val="000000">
                    <a:alpha val="85000"/>
                  </a:srgbClr>
                </a:solidFill>
              </a:rPr>
              <a:t>(test==</a:t>
            </a:r>
            <a:r>
              <a:rPr>
                <a:solidFill>
                  <a:srgbClr val="272AD8"/>
                </a:solidFill>
              </a:rPr>
              <a:t>0</a:t>
            </a:r>
            <a:r>
              <a:rPr>
                <a:solidFill>
                  <a:srgbClr val="000000">
                    <a:alpha val="85000"/>
                  </a:srgbClr>
                </a:solidFill>
              </a:rPr>
              <a:t>) </a:t>
            </a:r>
            <a:r>
              <a:rPr b="1">
                <a:solidFill>
                  <a:srgbClr val="AD3DA4"/>
                </a:solidFill>
              </a:rPr>
              <a:t>throw</a:t>
            </a:r>
            <a:r>
              <a:rPr>
                <a:solidFill>
                  <a:srgbClr val="000000">
                    <a:alpha val="85000"/>
                  </a:srgbClr>
                </a:solidFill>
              </a:rPr>
              <a:t> test; </a:t>
            </a:r>
            <a:r>
              <a:t>// throw int</a:t>
            </a:r>
            <a:endParaRPr>
              <a:solidFill>
                <a:srgbClr val="000000">
                  <a:alpha val="85000"/>
                </a:srgbClr>
              </a:solidFill>
            </a:endParaRPr>
          </a:p>
          <a:p>
            <a:pPr algn="l" defTabSz="439419">
              <a:tabLst>
                <a:tab pos="431800" algn="l"/>
              </a:tabLst>
              <a:defRPr sz="3200">
                <a:solidFill>
                  <a:srgbClr val="707F8C"/>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if</a:t>
            </a:r>
            <a:r>
              <a:rPr>
                <a:solidFill>
                  <a:srgbClr val="000000">
                    <a:alpha val="85000"/>
                  </a:srgbClr>
                </a:solidFill>
              </a:rPr>
              <a:t>(test==</a:t>
            </a:r>
            <a:r>
              <a:rPr>
                <a:solidFill>
                  <a:srgbClr val="272AD8"/>
                </a:solidFill>
              </a:rPr>
              <a:t>1</a:t>
            </a:r>
            <a:r>
              <a:rPr>
                <a:solidFill>
                  <a:srgbClr val="000000">
                    <a:alpha val="85000"/>
                  </a:srgbClr>
                </a:solidFill>
              </a:rPr>
              <a:t>) </a:t>
            </a:r>
            <a:r>
              <a:rPr b="1">
                <a:solidFill>
                  <a:srgbClr val="AD3DA4"/>
                </a:solidFill>
              </a:rPr>
              <a:t>throw</a:t>
            </a:r>
            <a:r>
              <a:rPr>
                <a:solidFill>
                  <a:srgbClr val="000000">
                    <a:alpha val="85000"/>
                  </a:srgbClr>
                </a:solidFill>
              </a:rPr>
              <a:t> </a:t>
            </a:r>
            <a:r>
              <a:rPr>
                <a:solidFill>
                  <a:srgbClr val="272AD8"/>
                </a:solidFill>
              </a:rPr>
              <a:t>'a'</a:t>
            </a:r>
            <a:r>
              <a:rPr>
                <a:solidFill>
                  <a:srgbClr val="000000">
                    <a:alpha val="85000"/>
                  </a:srgbClr>
                </a:solidFill>
              </a:rPr>
              <a:t>; </a:t>
            </a:r>
            <a:r>
              <a:t>// throw char</a:t>
            </a:r>
            <a:endParaRPr>
              <a:solidFill>
                <a:srgbClr val="000000">
                  <a:alpha val="85000"/>
                </a:srgbClr>
              </a:solidFill>
            </a:endParaRPr>
          </a:p>
          <a:p>
            <a:pPr algn="l" defTabSz="439419">
              <a:tabLst>
                <a:tab pos="431800" algn="l"/>
              </a:tabLst>
              <a:defRPr sz="3200">
                <a:solidFill>
                  <a:srgbClr val="707F8C"/>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if</a:t>
            </a:r>
            <a:r>
              <a:rPr>
                <a:solidFill>
                  <a:srgbClr val="000000">
                    <a:alpha val="85000"/>
                  </a:srgbClr>
                </a:solidFill>
              </a:rPr>
              <a:t>(test==</a:t>
            </a:r>
            <a:r>
              <a:rPr>
                <a:solidFill>
                  <a:srgbClr val="272AD8"/>
                </a:solidFill>
              </a:rPr>
              <a:t>2</a:t>
            </a:r>
            <a:r>
              <a:rPr>
                <a:solidFill>
                  <a:srgbClr val="000000">
                    <a:alpha val="85000"/>
                  </a:srgbClr>
                </a:solidFill>
              </a:rPr>
              <a:t>) </a:t>
            </a:r>
            <a:r>
              <a:rPr b="1">
                <a:solidFill>
                  <a:srgbClr val="AD3DA4"/>
                </a:solidFill>
              </a:rPr>
              <a:t>throw</a:t>
            </a:r>
            <a:r>
              <a:rPr>
                <a:solidFill>
                  <a:srgbClr val="000000">
                    <a:alpha val="85000"/>
                  </a:srgbClr>
                </a:solidFill>
              </a:rPr>
              <a:t> </a:t>
            </a:r>
            <a:r>
              <a:rPr>
                <a:solidFill>
                  <a:srgbClr val="272AD8"/>
                </a:solidFill>
              </a:rPr>
              <a:t>123.23</a:t>
            </a:r>
            <a:r>
              <a:rPr>
                <a:solidFill>
                  <a:srgbClr val="000000">
                    <a:alpha val="85000"/>
                  </a:srgbClr>
                </a:solidFill>
              </a:rPr>
              <a:t>; </a:t>
            </a:r>
            <a:r>
              <a:t>// throw double</a:t>
            </a:r>
            <a:endParaRPr>
              <a:solidFill>
                <a:srgbClr val="000000">
                  <a:alpha val="85000"/>
                </a:srgbClr>
              </a:solidFill>
            </a:endParaRPr>
          </a:p>
          <a:p>
            <a:pPr algn="l" defTabSz="439419">
              <a:tabLst>
                <a:tab pos="431800" algn="l"/>
              </a:tabLst>
              <a:defRPr sz="32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2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2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"start\n"</a:t>
            </a:r>
            <a:r>
              <a:rPr>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r>
              <a:rPr b="1">
                <a:solidFill>
                  <a:srgbClr val="AD3DA4"/>
                </a:solidFill>
              </a:rPr>
              <a:t>try</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a:solidFill>
                  <a:srgbClr val="707F8C"/>
                </a:solidFill>
                <a:latin typeface="Menlo Regular"/>
                <a:ea typeface="Menlo Regular"/>
                <a:cs typeface="Menlo Regular"/>
                <a:sym typeface="Menlo Regular"/>
              </a:defRPr>
            </a:pPr>
            <a:r>
              <a:rPr>
                <a:solidFill>
                  <a:srgbClr val="000000">
                    <a:alpha val="85000"/>
                  </a:srgbClr>
                </a:solidFill>
              </a:rPr>
              <a:t>        </a:t>
            </a:r>
            <a:r>
              <a:rPr>
                <a:solidFill>
                  <a:srgbClr val="3E8087"/>
                </a:solidFill>
              </a:rPr>
              <a:t>Xhandler</a:t>
            </a:r>
            <a:r>
              <a:rPr>
                <a:solidFill>
                  <a:srgbClr val="000000">
                    <a:alpha val="85000"/>
                  </a:srgbClr>
                </a:solidFill>
              </a:rPr>
              <a:t>(</a:t>
            </a:r>
            <a:r>
              <a:rPr>
                <a:solidFill>
                  <a:srgbClr val="272AD8"/>
                </a:solidFill>
              </a:rPr>
              <a:t>0</a:t>
            </a:r>
            <a:r>
              <a:rPr>
                <a:solidFill>
                  <a:srgbClr val="000000">
                    <a:alpha val="85000"/>
                  </a:srgbClr>
                </a:solidFill>
              </a:rPr>
              <a:t>); </a:t>
            </a:r>
            <a:r>
              <a:t>// also, try passing 1 and 2 to Xhandler()</a:t>
            </a:r>
            <a:endParaRPr>
              <a:solidFill>
                <a:srgbClr val="000000">
                  <a:alpha val="85000"/>
                </a:srgbClr>
              </a:solidFill>
            </a:endParaRP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b="1">
                <a:solidFill>
                  <a:srgbClr val="AD3DA4"/>
                </a:solidFill>
                <a:latin typeface="Menlo Regular"/>
                <a:ea typeface="Menlo Regular"/>
                <a:cs typeface="Menlo Regular"/>
                <a:sym typeface="Menlo Regular"/>
              </a:defRPr>
            </a:pPr>
            <a:r>
              <a:rPr b="0">
                <a:solidFill>
                  <a:srgbClr val="000000">
                    <a:alpha val="85000"/>
                  </a:srgbClr>
                </a:solidFill>
              </a:rPr>
              <a:t>    </a:t>
            </a:r>
            <a:r>
              <a:t>catch</a:t>
            </a:r>
            <a:r>
              <a:rPr b="0">
                <a:solidFill>
                  <a:srgbClr val="000000">
                    <a:alpha val="85000"/>
                  </a:srgbClr>
                </a:solidFill>
              </a:rPr>
              <a:t>(</a:t>
            </a:r>
            <a:r>
              <a:t>int</a:t>
            </a:r>
            <a:r>
              <a:rPr b="0">
                <a:solidFill>
                  <a:srgbClr val="000000">
                    <a:alpha val="85000"/>
                  </a:srgbClr>
                </a:solidFill>
              </a:rPr>
              <a:t> i)</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"Caught an integer\n"</a:t>
            </a:r>
            <a:r>
              <a:rPr>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b="1">
                <a:solidFill>
                  <a:srgbClr val="AD3DA4"/>
                </a:solidFill>
                <a:latin typeface="Menlo Regular"/>
                <a:ea typeface="Menlo Regular"/>
                <a:cs typeface="Menlo Regular"/>
                <a:sym typeface="Menlo Regular"/>
              </a:defRPr>
            </a:pPr>
            <a:r>
              <a:rPr b="0">
                <a:solidFill>
                  <a:srgbClr val="000000">
                    <a:alpha val="85000"/>
                  </a:srgbClr>
                </a:solidFill>
              </a:rPr>
              <a:t>    </a:t>
            </a:r>
            <a:r>
              <a:t>catch</a:t>
            </a:r>
            <a:r>
              <a:rPr b="0">
                <a:solidFill>
                  <a:srgbClr val="000000">
                    <a:alpha val="85000"/>
                  </a:srgbClr>
                </a:solidFill>
              </a:rPr>
              <a:t>(</a:t>
            </a:r>
            <a:r>
              <a:t>char</a:t>
            </a:r>
            <a:r>
              <a:rPr b="0">
                <a:solidFill>
                  <a:srgbClr val="000000">
                    <a:alpha val="85000"/>
                  </a:srgbClr>
                </a:solidFill>
              </a:rPr>
              <a:t> c)</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"Caught char\n"</a:t>
            </a:r>
            <a:r>
              <a:rPr>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b="1">
                <a:solidFill>
                  <a:srgbClr val="AD3DA4"/>
                </a:solidFill>
                <a:latin typeface="Menlo Regular"/>
                <a:ea typeface="Menlo Regular"/>
                <a:cs typeface="Menlo Regular"/>
                <a:sym typeface="Menlo Regular"/>
              </a:defRPr>
            </a:pPr>
            <a:r>
              <a:rPr b="0">
                <a:solidFill>
                  <a:srgbClr val="000000">
                    <a:alpha val="85000"/>
                  </a:srgbClr>
                </a:solidFill>
              </a:rPr>
              <a:t>    </a:t>
            </a:r>
            <a:r>
              <a:t>catch</a:t>
            </a:r>
            <a:r>
              <a:rPr b="0">
                <a:solidFill>
                  <a:srgbClr val="000000">
                    <a:alpha val="85000"/>
                  </a:srgbClr>
                </a:solidFill>
              </a:rPr>
              <a:t>(</a:t>
            </a:r>
            <a:r>
              <a:t>double</a:t>
            </a:r>
            <a:r>
              <a:rPr b="0">
                <a:solidFill>
                  <a:srgbClr val="000000">
                    <a:alpha val="85000"/>
                  </a:srgbClr>
                </a:solidFill>
              </a:rPr>
              <a:t> d)</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"Caught double\n"</a:t>
            </a:r>
            <a:r>
              <a:rPr>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"end"</a:t>
            </a:r>
            <a:r>
              <a:rPr>
                <a:solidFill>
                  <a:srgbClr val="000000">
                    <a:alpha val="85000"/>
                  </a:srgbClr>
                </a:solidFill>
              </a:rPr>
              <a:t>;</a:t>
            </a:r>
          </a:p>
          <a:p>
            <a:pPr algn="l" defTabSz="439419">
              <a:tabLst>
                <a:tab pos="431800" algn="l"/>
              </a:tabLst>
              <a:defRPr sz="32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a:t>
            </a:r>
          </a:p>
        </p:txBody>
      </p:sp>
      <p:sp>
        <p:nvSpPr>
          <p:cNvPr id="285" name="Output:…"/>
          <p:cNvSpPr txBox="1"/>
          <p:nvPr/>
        </p:nvSpPr>
        <p:spPr>
          <a:xfrm>
            <a:off x="17926296" y="9926571"/>
            <a:ext cx="5153709" cy="223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3500">
                <a:solidFill>
                  <a:srgbClr val="2F2A2B"/>
                </a:solidFill>
                <a:latin typeface="Helvetica"/>
                <a:ea typeface="Helvetica"/>
                <a:cs typeface="Helvetica"/>
                <a:sym typeface="Helvetica"/>
              </a:defRPr>
            </a:pPr>
            <a:r>
              <a:t>Output: </a:t>
            </a:r>
          </a:p>
          <a:p>
            <a:pPr algn="l" defTabSz="457200">
              <a:defRPr sz="3500">
                <a:solidFill>
                  <a:srgbClr val="2F2A2B"/>
                </a:solidFill>
                <a:latin typeface="Helvetica"/>
                <a:ea typeface="Helvetica"/>
                <a:cs typeface="Helvetica"/>
                <a:sym typeface="Helvetica"/>
              </a:defRPr>
            </a:pPr>
            <a:r>
              <a:t>start</a:t>
            </a:r>
          </a:p>
          <a:p>
            <a:pPr algn="l" defTabSz="457200">
              <a:defRPr sz="3500">
                <a:solidFill>
                  <a:srgbClr val="2F2A2B"/>
                </a:solidFill>
                <a:latin typeface="Helvetica"/>
                <a:ea typeface="Helvetica"/>
                <a:cs typeface="Helvetica"/>
                <a:sym typeface="Helvetica"/>
              </a:defRPr>
            </a:pPr>
            <a:r>
              <a:t>Caught an integer</a:t>
            </a:r>
          </a:p>
          <a:p>
            <a:pPr algn="l" defTabSz="457200">
              <a:defRPr sz="3500">
                <a:solidFill>
                  <a:srgbClr val="2F2A2B"/>
                </a:solidFill>
                <a:latin typeface="Helvetica"/>
                <a:ea typeface="Helvetica"/>
                <a:cs typeface="Helvetica"/>
                <a:sym typeface="Helvetica"/>
              </a:defRPr>
            </a:pPr>
            <a:r>
              <a:t>end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 grpId="0"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lide Number"/>
          <p:cNvSpPr txBox="1">
            <a:spLocks noGrp="1"/>
          </p:cNvSpPr>
          <p:nvPr>
            <p:ph type="sldNum" sz="quarter" idx="2"/>
          </p:nvPr>
        </p:nvSpPr>
        <p:spPr>
          <a:xfrm>
            <a:off x="11846153" y="12758622"/>
            <a:ext cx="679197" cy="69697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sz="4000"/>
            </a:lvl1pPr>
          </a:lstStyle>
          <a:p>
            <a:fld id="{86CB4B4D-7CA3-9044-876B-883B54F8677D}" type="slidenum">
              <a:t>33</a:t>
            </a:fld>
            <a:endParaRPr/>
          </a:p>
        </p:txBody>
      </p:sp>
      <p:sp>
        <p:nvSpPr>
          <p:cNvPr id="288" name="// This function can throw NO exceptions!…"/>
          <p:cNvSpPr txBox="1"/>
          <p:nvPr/>
        </p:nvSpPr>
        <p:spPr>
          <a:xfrm>
            <a:off x="2260944" y="1698996"/>
            <a:ext cx="15608742" cy="5588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4000">
                <a:solidFill>
                  <a:srgbClr val="2F2A2B"/>
                </a:solidFill>
                <a:latin typeface="Helvetica"/>
                <a:ea typeface="Helvetica"/>
                <a:cs typeface="Helvetica"/>
                <a:sym typeface="Helvetica"/>
              </a:defRPr>
            </a:pPr>
            <a:r>
              <a:t>// This function can throw NO exceptions!</a:t>
            </a:r>
          </a:p>
          <a:p>
            <a:pPr algn="l" defTabSz="457200">
              <a:defRPr sz="4000">
                <a:solidFill>
                  <a:srgbClr val="2F2A2B"/>
                </a:solidFill>
                <a:latin typeface="Helvetica"/>
                <a:ea typeface="Helvetica"/>
                <a:cs typeface="Helvetica"/>
                <a:sym typeface="Helvetica"/>
              </a:defRPr>
            </a:pPr>
            <a:r>
              <a:t>void Xhandler(int test) throw()</a:t>
            </a:r>
          </a:p>
          <a:p>
            <a:pPr algn="l" defTabSz="457200">
              <a:defRPr sz="4000">
                <a:solidFill>
                  <a:srgbClr val="2F2A2B"/>
                </a:solidFill>
                <a:latin typeface="Helvetica"/>
                <a:ea typeface="Helvetica"/>
                <a:cs typeface="Helvetica"/>
                <a:sym typeface="Helvetica"/>
              </a:defRPr>
            </a:pPr>
            <a:r>
              <a:t>{</a:t>
            </a:r>
          </a:p>
          <a:p>
            <a:pPr algn="l" defTabSz="457200">
              <a:defRPr sz="4000">
                <a:solidFill>
                  <a:srgbClr val="2F2A2B"/>
                </a:solidFill>
                <a:latin typeface="Helvetica"/>
                <a:ea typeface="Helvetica"/>
                <a:cs typeface="Helvetica"/>
                <a:sym typeface="Helvetica"/>
              </a:defRPr>
            </a:pPr>
            <a:r>
              <a:t>/* The following statements no longer work. Instead,</a:t>
            </a:r>
          </a:p>
          <a:p>
            <a:pPr algn="l" defTabSz="457200">
              <a:defRPr sz="4000">
                <a:solidFill>
                  <a:srgbClr val="2F2A2B"/>
                </a:solidFill>
                <a:latin typeface="Helvetica"/>
                <a:ea typeface="Helvetica"/>
                <a:cs typeface="Helvetica"/>
                <a:sym typeface="Helvetica"/>
              </a:defRPr>
            </a:pPr>
            <a:r>
              <a:t>they will cause an abnormal program termination. */</a:t>
            </a:r>
          </a:p>
          <a:p>
            <a:pPr algn="l" defTabSz="457200">
              <a:defRPr sz="4000">
                <a:solidFill>
                  <a:srgbClr val="2F2A2B"/>
                </a:solidFill>
                <a:latin typeface="Helvetica"/>
                <a:ea typeface="Helvetica"/>
                <a:cs typeface="Helvetica"/>
                <a:sym typeface="Helvetica"/>
              </a:defRPr>
            </a:pPr>
            <a:r>
              <a:t>if(test==0) throw test;</a:t>
            </a:r>
          </a:p>
          <a:p>
            <a:pPr algn="l" defTabSz="457200">
              <a:defRPr sz="4000">
                <a:solidFill>
                  <a:srgbClr val="2F2A2B"/>
                </a:solidFill>
                <a:latin typeface="Helvetica"/>
                <a:ea typeface="Helvetica"/>
                <a:cs typeface="Helvetica"/>
                <a:sym typeface="Helvetica"/>
              </a:defRPr>
            </a:pPr>
            <a:r>
              <a:t>if(test==1) throw 'a';</a:t>
            </a:r>
          </a:p>
          <a:p>
            <a:pPr algn="l" defTabSz="457200">
              <a:defRPr sz="4000">
                <a:solidFill>
                  <a:srgbClr val="2F2A2B"/>
                </a:solidFill>
                <a:latin typeface="Helvetica"/>
                <a:ea typeface="Helvetica"/>
                <a:cs typeface="Helvetica"/>
                <a:sym typeface="Helvetica"/>
              </a:defRPr>
            </a:pPr>
            <a:r>
              <a:t>if(test==2) throw 123.23;</a:t>
            </a:r>
          </a:p>
          <a:p>
            <a:pPr algn="l" defTabSz="457200">
              <a:defRPr sz="4000">
                <a:solidFill>
                  <a:srgbClr val="2F2A2B"/>
                </a:solidFill>
                <a:latin typeface="Helvetica"/>
                <a:ea typeface="Helvetica"/>
                <a:cs typeface="Helvetica"/>
                <a:sym typeface="Helvetica"/>
              </a:defRPr>
            </a:pPr>
            <a:r>
              <a:t>}</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Rethrowing an Exception"/>
          <p:cNvSpPr txBox="1">
            <a:spLocks noGrp="1"/>
          </p:cNvSpPr>
          <p:nvPr>
            <p:ph type="title"/>
          </p:nvPr>
        </p:nvSpPr>
        <p:spPr>
          <a:prstGeom prst="rect">
            <a:avLst/>
          </a:prstGeom>
        </p:spPr>
        <p:txBody>
          <a:bodyPr/>
          <a:lstStyle/>
          <a:p>
            <a:r>
              <a:t>Rethrowing an Exception</a:t>
            </a:r>
          </a:p>
        </p:txBody>
      </p:sp>
      <p:sp>
        <p:nvSpPr>
          <p:cNvPr id="291" name="Slide Subtitle"/>
          <p:cNvSpPr txBox="1">
            <a:spLocks noGrp="1"/>
          </p:cNvSpPr>
          <p:nvPr>
            <p:ph type="body" idx="21"/>
          </p:nvPr>
        </p:nvSpPr>
        <p:spPr>
          <a:prstGeom prst="rect">
            <a:avLst/>
          </a:prstGeom>
        </p:spPr>
        <p:txBody>
          <a:bodyPr/>
          <a:lstStyle/>
          <a:p>
            <a:endParaRPr/>
          </a:p>
        </p:txBody>
      </p:sp>
      <p:sp>
        <p:nvSpPr>
          <p:cNvPr id="292" name="If you wish to rethrow an expression from within an exception handler, you may do so by calling throw, by itself, with no exception.…"/>
          <p:cNvSpPr txBox="1">
            <a:spLocks noGrp="1"/>
          </p:cNvSpPr>
          <p:nvPr>
            <p:ph type="body" idx="1"/>
          </p:nvPr>
        </p:nvSpPr>
        <p:spPr>
          <a:prstGeom prst="rect">
            <a:avLst/>
          </a:prstGeom>
        </p:spPr>
        <p:txBody>
          <a:bodyPr/>
          <a:lstStyle/>
          <a:p>
            <a:pPr marL="524255" indent="-524255" defTabSz="2096971">
              <a:spcBef>
                <a:spcPts val="3800"/>
              </a:spcBef>
              <a:defRPr sz="4128"/>
            </a:pPr>
            <a:r>
              <a:t>If you wish to rethrow an expression from within an exception handler, you may do so by calling throw, by itself, with no exception. </a:t>
            </a:r>
          </a:p>
          <a:p>
            <a:pPr marL="524255" indent="-524255" defTabSz="2096971">
              <a:spcBef>
                <a:spcPts val="3800"/>
              </a:spcBef>
              <a:defRPr sz="4128"/>
            </a:pPr>
            <a:r>
              <a:t>This causes the current exception to be passed on to an outer try/catch sequence. </a:t>
            </a:r>
          </a:p>
          <a:p>
            <a:pPr marL="524255" indent="-524255" defTabSz="2096971">
              <a:spcBef>
                <a:spcPts val="3800"/>
              </a:spcBef>
              <a:defRPr sz="4128"/>
            </a:pPr>
            <a:r>
              <a:t>The most likely reason for doing so is to allow multiple handlers access to the exception. </a:t>
            </a:r>
          </a:p>
          <a:p>
            <a:pPr marL="524255" indent="-524255" defTabSz="2096971">
              <a:spcBef>
                <a:spcPts val="3800"/>
              </a:spcBef>
              <a:defRPr sz="4128"/>
            </a:pPr>
            <a:r>
              <a:t>For example, perhaps one exception handler manages one aspect of an exception and a second handler copes with another.</a:t>
            </a:r>
          </a:p>
          <a:p>
            <a:pPr marL="524255" indent="-524255" defTabSz="2096971">
              <a:spcBef>
                <a:spcPts val="3800"/>
              </a:spcBef>
              <a:defRPr sz="4128"/>
            </a:pPr>
            <a:r>
              <a:t>An exception can only be rethrown from within a catch block (or from any function called from within that block). </a:t>
            </a:r>
          </a:p>
          <a:p>
            <a:pPr marL="524255" indent="-524255" defTabSz="2096971">
              <a:spcBef>
                <a:spcPts val="3800"/>
              </a:spcBef>
              <a:defRPr sz="4128"/>
            </a:pPr>
            <a:r>
              <a:t>When you rethrow an exception, it will not be recaught by the same catch statement. It will propagate outward to the next catch statement.</a:t>
            </a:r>
          </a:p>
        </p:txBody>
      </p:sp>
      <p:sp>
        <p:nvSpPr>
          <p:cNvPr id="29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34</a:t>
            </a:fld>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35</a:t>
            </a:fld>
            <a:endParaRPr/>
          </a:p>
        </p:txBody>
      </p:sp>
      <p:sp>
        <p:nvSpPr>
          <p:cNvPr id="296" name="#include &lt;iostream&gt;…"/>
          <p:cNvSpPr txBox="1"/>
          <p:nvPr/>
        </p:nvSpPr>
        <p:spPr>
          <a:xfrm>
            <a:off x="811711" y="50799"/>
            <a:ext cx="12347973" cy="13614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200">
                <a:solidFill>
                  <a:srgbClr val="D12F1B"/>
                </a:solidFill>
                <a:latin typeface="Menlo Regular"/>
                <a:ea typeface="Menlo Regular"/>
                <a:cs typeface="Menlo Regular"/>
                <a:sym typeface="Menlo Regular"/>
              </a:defRPr>
            </a:pPr>
            <a:r>
              <a:rPr>
                <a:solidFill>
                  <a:srgbClr val="78492A"/>
                </a:solidFill>
              </a:rPr>
              <a:t>#include </a:t>
            </a:r>
            <a:r>
              <a:t>&lt;iostream&gt;</a:t>
            </a:r>
            <a:endParaRPr>
              <a:solidFill>
                <a:srgbClr val="000000">
                  <a:alpha val="85000"/>
                </a:srgbClr>
              </a:solidFill>
            </a:endParaRPr>
          </a:p>
          <a:p>
            <a:pPr algn="l" defTabSz="439419">
              <a:tabLst>
                <a:tab pos="431800" algn="l"/>
              </a:tabLst>
              <a:defRPr sz="32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3200">
                <a:solidFill>
                  <a:srgbClr val="057CB0"/>
                </a:solidFill>
                <a:latin typeface="Menlo Regular"/>
                <a:ea typeface="Menlo Regular"/>
                <a:cs typeface="Menlo Regular"/>
                <a:sym typeface="Menlo Regular"/>
              </a:defRPr>
            </a:pPr>
            <a:r>
              <a:rPr b="1">
                <a:solidFill>
                  <a:srgbClr val="AD3DA4"/>
                </a:solidFill>
              </a:rPr>
              <a:t>void</a:t>
            </a:r>
            <a:r>
              <a:rPr>
                <a:solidFill>
                  <a:srgbClr val="000000">
                    <a:alpha val="85000"/>
                  </a:srgbClr>
                </a:solidFill>
              </a:rPr>
              <a:t> </a:t>
            </a:r>
            <a:r>
              <a:t>Xhandler</a:t>
            </a:r>
            <a:r>
              <a:rPr>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r>
              <a:rPr b="1">
                <a:solidFill>
                  <a:srgbClr val="AD3DA4"/>
                </a:solidFill>
              </a:rPr>
              <a:t>try</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a:solidFill>
                  <a:srgbClr val="707F8C"/>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throw</a:t>
            </a:r>
            <a:r>
              <a:rPr>
                <a:solidFill>
                  <a:srgbClr val="000000">
                    <a:alpha val="85000"/>
                  </a:srgbClr>
                </a:solidFill>
              </a:rPr>
              <a:t> </a:t>
            </a:r>
            <a:r>
              <a:rPr>
                <a:solidFill>
                  <a:srgbClr val="D12F1B"/>
                </a:solidFill>
              </a:rPr>
              <a:t>"hello"</a:t>
            </a:r>
            <a:r>
              <a:rPr>
                <a:solidFill>
                  <a:srgbClr val="000000">
                    <a:alpha val="85000"/>
                  </a:srgbClr>
                </a:solidFill>
              </a:rPr>
              <a:t>; </a:t>
            </a:r>
            <a:r>
              <a:t>// throw a char *</a:t>
            </a:r>
            <a:endParaRPr>
              <a:solidFill>
                <a:srgbClr val="000000">
                  <a:alpha val="85000"/>
                </a:srgbClr>
              </a:solidFill>
            </a:endParaRP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b="1">
                <a:solidFill>
                  <a:srgbClr val="AD3DA4"/>
                </a:solidFill>
                <a:latin typeface="Menlo Regular"/>
                <a:ea typeface="Menlo Regular"/>
                <a:cs typeface="Menlo Regular"/>
                <a:sym typeface="Menlo Regular"/>
              </a:defRPr>
            </a:pPr>
            <a:r>
              <a:rPr b="0">
                <a:solidFill>
                  <a:srgbClr val="000000">
                    <a:alpha val="85000"/>
                  </a:srgbClr>
                </a:solidFill>
              </a:rPr>
              <a:t>    </a:t>
            </a:r>
            <a:r>
              <a:t>catch</a:t>
            </a:r>
            <a:r>
              <a:rPr b="0">
                <a:solidFill>
                  <a:srgbClr val="000000">
                    <a:alpha val="85000"/>
                  </a:srgbClr>
                </a:solidFill>
              </a:rPr>
              <a:t>(</a:t>
            </a:r>
            <a:r>
              <a:t>const</a:t>
            </a:r>
            <a:r>
              <a:rPr b="0">
                <a:solidFill>
                  <a:srgbClr val="000000">
                    <a:alpha val="85000"/>
                  </a:srgbClr>
                </a:solidFill>
              </a:rPr>
              <a:t> </a:t>
            </a:r>
            <a:r>
              <a:t>char</a:t>
            </a:r>
            <a:r>
              <a:rPr b="0">
                <a:solidFill>
                  <a:srgbClr val="000000">
                    <a:alpha val="85000"/>
                  </a:srgbClr>
                </a:solidFill>
              </a:rPr>
              <a:t> *)</a:t>
            </a:r>
          </a:p>
          <a:p>
            <a:pPr algn="l" defTabSz="439419">
              <a:tabLst>
                <a:tab pos="431800" algn="l"/>
              </a:tabLst>
              <a:defRPr sz="3200">
                <a:solidFill>
                  <a:srgbClr val="707F8C"/>
                </a:solidFill>
                <a:latin typeface="Menlo Regular"/>
                <a:ea typeface="Menlo Regular"/>
                <a:cs typeface="Menlo Regular"/>
                <a:sym typeface="Menlo Regular"/>
              </a:defRPr>
            </a:pPr>
            <a:r>
              <a:rPr>
                <a:solidFill>
                  <a:srgbClr val="000000">
                    <a:alpha val="85000"/>
                  </a:srgbClr>
                </a:solidFill>
              </a:rPr>
              <a:t>    { </a:t>
            </a:r>
            <a:r>
              <a:t>// catch a char *</a:t>
            </a:r>
            <a:endParaRPr>
              <a:solidFill>
                <a:srgbClr val="000000">
                  <a:alpha val="85000"/>
                </a:srgbClr>
              </a:solidFill>
            </a:endParaRPr>
          </a:p>
          <a:p>
            <a:pPr algn="l" defTabSz="439419">
              <a:tabLst>
                <a:tab pos="431800" algn="l"/>
              </a:tabLst>
              <a:defRPr sz="32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"Caught char * inside Xhandler\n"</a:t>
            </a:r>
            <a:r>
              <a:rPr>
                <a:solidFill>
                  <a:srgbClr val="000000">
                    <a:alpha val="85000"/>
                  </a:srgbClr>
                </a:solidFill>
              </a:rPr>
              <a:t>;</a:t>
            </a:r>
          </a:p>
          <a:p>
            <a:pPr algn="l" defTabSz="439419">
              <a:tabLst>
                <a:tab pos="431800" algn="l"/>
              </a:tabLst>
              <a:defRPr sz="3200">
                <a:solidFill>
                  <a:srgbClr val="707F8C"/>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throw</a:t>
            </a:r>
            <a:r>
              <a:rPr>
                <a:solidFill>
                  <a:srgbClr val="000000">
                    <a:alpha val="85000"/>
                  </a:srgbClr>
                </a:solidFill>
              </a:rPr>
              <a:t> ; </a:t>
            </a:r>
            <a:r>
              <a:t>// rethrow char * out of function</a:t>
            </a:r>
            <a:endParaRPr>
              <a:solidFill>
                <a:srgbClr val="000000">
                  <a:alpha val="85000"/>
                </a:srgbClr>
              </a:solidFill>
            </a:endParaRP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2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2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"Start\n"</a:t>
            </a:r>
            <a:r>
              <a:rPr>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r>
              <a:rPr b="1">
                <a:solidFill>
                  <a:srgbClr val="AD3DA4"/>
                </a:solidFill>
              </a:rPr>
              <a:t>try</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r>
              <a:rPr>
                <a:solidFill>
                  <a:srgbClr val="3E8087"/>
                </a:solidFill>
              </a:rPr>
              <a:t>Xhandler</a:t>
            </a:r>
            <a: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b="1">
                <a:solidFill>
                  <a:srgbClr val="AD3DA4"/>
                </a:solidFill>
                <a:latin typeface="Menlo Regular"/>
                <a:ea typeface="Menlo Regular"/>
                <a:cs typeface="Menlo Regular"/>
                <a:sym typeface="Menlo Regular"/>
              </a:defRPr>
            </a:pPr>
            <a:r>
              <a:rPr b="0">
                <a:solidFill>
                  <a:srgbClr val="000000">
                    <a:alpha val="85000"/>
                  </a:srgbClr>
                </a:solidFill>
              </a:rPr>
              <a:t>    </a:t>
            </a:r>
            <a:r>
              <a:t>catch</a:t>
            </a:r>
            <a:r>
              <a:rPr b="0">
                <a:solidFill>
                  <a:srgbClr val="000000">
                    <a:alpha val="85000"/>
                  </a:srgbClr>
                </a:solidFill>
              </a:rPr>
              <a:t>(</a:t>
            </a:r>
            <a:r>
              <a:t>const</a:t>
            </a:r>
            <a:r>
              <a:rPr b="0">
                <a:solidFill>
                  <a:srgbClr val="000000">
                    <a:alpha val="85000"/>
                  </a:srgbClr>
                </a:solidFill>
              </a:rPr>
              <a:t> </a:t>
            </a:r>
            <a:r>
              <a:t>char</a:t>
            </a:r>
            <a:r>
              <a:rPr b="0">
                <a:solidFill>
                  <a:srgbClr val="000000">
                    <a:alpha val="85000"/>
                  </a:srgbClr>
                </a:solidFill>
              </a:rPr>
              <a:t> *)</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"Caught char * inside main\n"</a:t>
            </a:r>
            <a:r>
              <a:rPr>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"End"</a:t>
            </a:r>
            <a:r>
              <a:rPr>
                <a:solidFill>
                  <a:srgbClr val="000000">
                    <a:alpha val="85000"/>
                  </a:srgbClr>
                </a:solidFill>
              </a:rPr>
              <a:t>;</a:t>
            </a:r>
          </a:p>
          <a:p>
            <a:pPr algn="l" defTabSz="439419">
              <a:tabLst>
                <a:tab pos="431800" algn="l"/>
              </a:tabLst>
              <a:defRPr sz="32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a:t>
            </a:r>
          </a:p>
        </p:txBody>
      </p:sp>
      <p:sp>
        <p:nvSpPr>
          <p:cNvPr id="297" name="Output:…"/>
          <p:cNvSpPr txBox="1"/>
          <p:nvPr/>
        </p:nvSpPr>
        <p:spPr>
          <a:xfrm>
            <a:off x="16423782" y="9932586"/>
            <a:ext cx="6556786" cy="2768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3500">
                <a:solidFill>
                  <a:srgbClr val="2F2A2B"/>
                </a:solidFill>
                <a:latin typeface="Helvetica"/>
                <a:ea typeface="Helvetica"/>
                <a:cs typeface="Helvetica"/>
                <a:sym typeface="Helvetica"/>
              </a:defRPr>
            </a:pPr>
            <a:r>
              <a:t>Output: </a:t>
            </a:r>
          </a:p>
          <a:p>
            <a:pPr algn="l" defTabSz="457200">
              <a:defRPr sz="3500">
                <a:solidFill>
                  <a:srgbClr val="2F2A2B"/>
                </a:solidFill>
                <a:latin typeface="Helvetica"/>
                <a:ea typeface="Helvetica"/>
                <a:cs typeface="Helvetica"/>
                <a:sym typeface="Helvetica"/>
              </a:defRPr>
            </a:pPr>
            <a:r>
              <a:t>Start</a:t>
            </a:r>
          </a:p>
          <a:p>
            <a:pPr algn="l" defTabSz="457200">
              <a:defRPr sz="3500">
                <a:solidFill>
                  <a:srgbClr val="2F2A2B"/>
                </a:solidFill>
                <a:latin typeface="Helvetica"/>
                <a:ea typeface="Helvetica"/>
                <a:cs typeface="Helvetica"/>
                <a:sym typeface="Helvetica"/>
              </a:defRPr>
            </a:pPr>
            <a:r>
              <a:t>Caught char * inside Xhandler</a:t>
            </a:r>
          </a:p>
          <a:p>
            <a:pPr algn="l" defTabSz="457200">
              <a:defRPr sz="3500">
                <a:solidFill>
                  <a:srgbClr val="2F2A2B"/>
                </a:solidFill>
                <a:latin typeface="Helvetica"/>
                <a:ea typeface="Helvetica"/>
                <a:cs typeface="Helvetica"/>
                <a:sym typeface="Helvetica"/>
              </a:defRPr>
            </a:pPr>
            <a:r>
              <a:t>Caught char * inside main</a:t>
            </a:r>
          </a:p>
          <a:p>
            <a:pPr algn="l" defTabSz="457200">
              <a:defRPr sz="3500">
                <a:solidFill>
                  <a:srgbClr val="2F2A2B"/>
                </a:solidFill>
                <a:latin typeface="Helvetica"/>
                <a:ea typeface="Helvetica"/>
                <a:cs typeface="Helvetica"/>
                <a:sym typeface="Helvetica"/>
              </a:defRPr>
            </a:pPr>
            <a:r>
              <a:t>End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 grpId="0"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Understanding terminate( ) and unexpected( )"/>
          <p:cNvSpPr txBox="1">
            <a:spLocks noGrp="1"/>
          </p:cNvSpPr>
          <p:nvPr>
            <p:ph type="title"/>
          </p:nvPr>
        </p:nvSpPr>
        <p:spPr>
          <a:xfrm>
            <a:off x="1206500" y="1079500"/>
            <a:ext cx="21971000" cy="1290065"/>
          </a:xfrm>
          <a:prstGeom prst="rect">
            <a:avLst/>
          </a:prstGeom>
        </p:spPr>
        <p:txBody>
          <a:bodyPr/>
          <a:lstStyle>
            <a:lvl1pPr defTabSz="2267655">
              <a:defRPr sz="7905" spc="-158"/>
            </a:lvl1pPr>
          </a:lstStyle>
          <a:p>
            <a:r>
              <a:t>Understanding terminate( ) and unexpected( )</a:t>
            </a:r>
          </a:p>
        </p:txBody>
      </p:sp>
      <p:sp>
        <p:nvSpPr>
          <p:cNvPr id="300" name="terminate( ) and unexpected( ) are called when something goes wrong during the exception handling process.…"/>
          <p:cNvSpPr txBox="1">
            <a:spLocks noGrp="1"/>
          </p:cNvSpPr>
          <p:nvPr>
            <p:ph type="body" idx="1"/>
          </p:nvPr>
        </p:nvSpPr>
        <p:spPr>
          <a:xfrm>
            <a:off x="1206500" y="2452865"/>
            <a:ext cx="21971000" cy="10051651"/>
          </a:xfrm>
          <a:prstGeom prst="rect">
            <a:avLst/>
          </a:prstGeom>
        </p:spPr>
        <p:txBody>
          <a:bodyPr/>
          <a:lstStyle/>
          <a:p>
            <a:pPr marL="420623" indent="-420623" defTabSz="1682453">
              <a:spcBef>
                <a:spcPts val="3100"/>
              </a:spcBef>
              <a:defRPr sz="3312"/>
            </a:pPr>
            <a:r>
              <a:t>terminate( ) and unexpected( ) are called when something goes wrong during the exception handling process. </a:t>
            </a:r>
          </a:p>
          <a:p>
            <a:pPr marL="420623" indent="-420623" defTabSz="1682453">
              <a:spcBef>
                <a:spcPts val="3100"/>
              </a:spcBef>
              <a:defRPr sz="3312"/>
            </a:pPr>
            <a:r>
              <a:t>These functions are supplied by the Standard C++ library. Their prototypes are shown here:</a:t>
            </a:r>
          </a:p>
          <a:p>
            <a:pPr marL="0" lvl="2" indent="630936" defTabSz="1682453">
              <a:spcBef>
                <a:spcPts val="3100"/>
              </a:spcBef>
              <a:buSzTx/>
              <a:buNone/>
              <a:defRPr sz="3312"/>
            </a:pPr>
            <a:r>
              <a:t>void terminate( );</a:t>
            </a:r>
          </a:p>
          <a:p>
            <a:pPr marL="0" lvl="2" indent="630936" defTabSz="1682453">
              <a:spcBef>
                <a:spcPts val="3100"/>
              </a:spcBef>
              <a:buSzTx/>
              <a:buNone/>
              <a:defRPr sz="3312"/>
            </a:pPr>
            <a:r>
              <a:t>void unexpected( );</a:t>
            </a:r>
          </a:p>
          <a:p>
            <a:pPr marL="420623" indent="-420623" defTabSz="1682453">
              <a:spcBef>
                <a:spcPts val="3100"/>
              </a:spcBef>
              <a:defRPr sz="3312"/>
            </a:pPr>
            <a:r>
              <a:t>These functions require the header &lt;exception&gt;.</a:t>
            </a:r>
          </a:p>
          <a:p>
            <a:pPr marL="420623" indent="-420623" defTabSz="1682453">
              <a:spcBef>
                <a:spcPts val="3100"/>
              </a:spcBef>
              <a:defRPr sz="3312"/>
            </a:pPr>
            <a:r>
              <a:t>The terminate( ) function is called whenever the exception handling subsystem fails to find a matching catch statement for an exception. </a:t>
            </a:r>
          </a:p>
          <a:p>
            <a:pPr marL="420623" indent="-420623" defTabSz="1682453">
              <a:spcBef>
                <a:spcPts val="3100"/>
              </a:spcBef>
              <a:defRPr sz="3312"/>
            </a:pPr>
            <a:r>
              <a:t>It is also called if your program attempts to rethrow an exception when no exception was originally thrown. </a:t>
            </a:r>
          </a:p>
          <a:p>
            <a:pPr marL="420623" indent="-420623" defTabSz="1682453">
              <a:spcBef>
                <a:spcPts val="3100"/>
              </a:spcBef>
              <a:defRPr sz="3312"/>
            </a:pPr>
            <a:r>
              <a:t>In general, terminate( ) is the handler of last resort when no other handlers for an exception are available. </a:t>
            </a:r>
          </a:p>
          <a:p>
            <a:pPr marL="420623" indent="-420623" defTabSz="1682453">
              <a:spcBef>
                <a:spcPts val="3100"/>
              </a:spcBef>
              <a:defRPr sz="3312"/>
            </a:pPr>
            <a:r>
              <a:t>By default, terminate( ) calls abort( ).</a:t>
            </a:r>
          </a:p>
          <a:p>
            <a:pPr marL="420623" indent="-420623" defTabSz="1682453">
              <a:spcBef>
                <a:spcPts val="3100"/>
              </a:spcBef>
              <a:defRPr sz="3312"/>
            </a:pPr>
            <a:r>
              <a:t>The unexpected( ) function is called when a function attempts to throw an exception that is not allowed by its throw list. </a:t>
            </a:r>
          </a:p>
          <a:p>
            <a:pPr marL="420623" indent="-420623" defTabSz="1682453">
              <a:spcBef>
                <a:spcPts val="3100"/>
              </a:spcBef>
              <a:defRPr sz="3312"/>
            </a:pPr>
            <a:r>
              <a:t>By default, unexpected( ) calls terminate( ).</a:t>
            </a:r>
          </a:p>
        </p:txBody>
      </p:sp>
      <p:sp>
        <p:nvSpPr>
          <p:cNvPr id="30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36</a:t>
            </a:fld>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Setting the Terminate and Unexpected Handlers"/>
          <p:cNvSpPr txBox="1">
            <a:spLocks noGrp="1"/>
          </p:cNvSpPr>
          <p:nvPr>
            <p:ph type="title"/>
          </p:nvPr>
        </p:nvSpPr>
        <p:spPr>
          <a:prstGeom prst="rect">
            <a:avLst/>
          </a:prstGeom>
        </p:spPr>
        <p:txBody>
          <a:bodyPr/>
          <a:lstStyle>
            <a:lvl1pPr defTabSz="2243271">
              <a:defRPr sz="7820" spc="-156"/>
            </a:lvl1pPr>
          </a:lstStyle>
          <a:p>
            <a:r>
              <a:t>Setting the Terminate and Unexpected Handlers</a:t>
            </a:r>
          </a:p>
        </p:txBody>
      </p:sp>
      <p:sp>
        <p:nvSpPr>
          <p:cNvPr id="304" name="Slide Subtitle"/>
          <p:cNvSpPr txBox="1">
            <a:spLocks noGrp="1"/>
          </p:cNvSpPr>
          <p:nvPr>
            <p:ph type="body" idx="21"/>
          </p:nvPr>
        </p:nvSpPr>
        <p:spPr>
          <a:prstGeom prst="rect">
            <a:avLst/>
          </a:prstGeom>
        </p:spPr>
        <p:txBody>
          <a:bodyPr/>
          <a:lstStyle/>
          <a:p>
            <a:endParaRPr/>
          </a:p>
        </p:txBody>
      </p:sp>
      <p:sp>
        <p:nvSpPr>
          <p:cNvPr id="305" name="The terminate( ) and unexpected( ) functions simply call other functions to actually handle an error.…"/>
          <p:cNvSpPr txBox="1">
            <a:spLocks noGrp="1"/>
          </p:cNvSpPr>
          <p:nvPr>
            <p:ph type="body" idx="1"/>
          </p:nvPr>
        </p:nvSpPr>
        <p:spPr>
          <a:prstGeom prst="rect">
            <a:avLst/>
          </a:prstGeom>
        </p:spPr>
        <p:txBody>
          <a:bodyPr/>
          <a:lstStyle/>
          <a:p>
            <a:pPr marL="603504" indent="-603504" defTabSz="2413955">
              <a:spcBef>
                <a:spcPts val="4400"/>
              </a:spcBef>
              <a:defRPr sz="4752"/>
            </a:pPr>
            <a:r>
              <a:t>The terminate( ) and unexpected( ) functions simply call other functions to actually handle an error. </a:t>
            </a:r>
          </a:p>
          <a:p>
            <a:pPr marL="603504" indent="-603504" defTabSz="2413955">
              <a:spcBef>
                <a:spcPts val="4400"/>
              </a:spcBef>
              <a:defRPr sz="4752"/>
            </a:pPr>
            <a:r>
              <a:t>By default terminate( ) calls abort( ), and unexpected( ) calls terminate( ). </a:t>
            </a:r>
          </a:p>
          <a:p>
            <a:pPr marL="603504" indent="-603504" defTabSz="2413955">
              <a:spcBef>
                <a:spcPts val="4400"/>
              </a:spcBef>
              <a:defRPr sz="4752"/>
            </a:pPr>
            <a:r>
              <a:t>Thus, by default, both functions halt program execution when an exception handling error occurs. </a:t>
            </a:r>
          </a:p>
          <a:p>
            <a:pPr marL="603504" indent="-603504" defTabSz="2413955">
              <a:spcBef>
                <a:spcPts val="4400"/>
              </a:spcBef>
              <a:defRPr sz="4752"/>
            </a:pPr>
            <a:r>
              <a:t>However, you can change the functions that are called by terminate( ) and unexpected( ). </a:t>
            </a:r>
          </a:p>
          <a:p>
            <a:pPr marL="603504" indent="-603504" defTabSz="2413955">
              <a:spcBef>
                <a:spcPts val="4400"/>
              </a:spcBef>
              <a:defRPr sz="4752"/>
            </a:pPr>
            <a:r>
              <a:t>Doing so allows your program to take full control of the exception handling subsystem.</a:t>
            </a:r>
          </a:p>
        </p:txBody>
      </p:sp>
      <p:sp>
        <p:nvSpPr>
          <p:cNvPr id="30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37</a:t>
            </a:fld>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Slide Title"/>
          <p:cNvSpPr txBox="1">
            <a:spLocks noGrp="1"/>
          </p:cNvSpPr>
          <p:nvPr>
            <p:ph type="title"/>
          </p:nvPr>
        </p:nvSpPr>
        <p:spPr>
          <a:prstGeom prst="rect">
            <a:avLst/>
          </a:prstGeom>
        </p:spPr>
        <p:txBody>
          <a:bodyPr/>
          <a:lstStyle/>
          <a:p>
            <a:endParaRPr/>
          </a:p>
        </p:txBody>
      </p:sp>
      <p:sp>
        <p:nvSpPr>
          <p:cNvPr id="309" name="Slide Subtitle"/>
          <p:cNvSpPr txBox="1">
            <a:spLocks noGrp="1"/>
          </p:cNvSpPr>
          <p:nvPr>
            <p:ph type="body" idx="21"/>
          </p:nvPr>
        </p:nvSpPr>
        <p:spPr>
          <a:prstGeom prst="rect">
            <a:avLst/>
          </a:prstGeom>
        </p:spPr>
        <p:txBody>
          <a:bodyPr/>
          <a:lstStyle/>
          <a:p>
            <a:endParaRPr/>
          </a:p>
        </p:txBody>
      </p:sp>
      <p:sp>
        <p:nvSpPr>
          <p:cNvPr id="310" name="To change the terminate handler, use set_terminate( ), shown here:…"/>
          <p:cNvSpPr txBox="1">
            <a:spLocks noGrp="1"/>
          </p:cNvSpPr>
          <p:nvPr>
            <p:ph type="body" idx="1"/>
          </p:nvPr>
        </p:nvSpPr>
        <p:spPr>
          <a:prstGeom prst="rect">
            <a:avLst/>
          </a:prstGeom>
        </p:spPr>
        <p:txBody>
          <a:bodyPr/>
          <a:lstStyle/>
          <a:p>
            <a:pPr marL="536447" indent="-536447" defTabSz="2145738">
              <a:spcBef>
                <a:spcPts val="3900"/>
              </a:spcBef>
              <a:defRPr sz="4224"/>
            </a:pPr>
            <a:r>
              <a:t>To change the terminate handler, use set_terminate( ), shown here:</a:t>
            </a:r>
          </a:p>
          <a:p>
            <a:pPr marL="1072895" lvl="1" indent="-536447" defTabSz="2145738">
              <a:spcBef>
                <a:spcPts val="3900"/>
              </a:spcBef>
              <a:defRPr sz="4224"/>
            </a:pPr>
            <a:r>
              <a:t>terminate_handler set_terminate(terminate_handler newhandler) throw( );</a:t>
            </a:r>
          </a:p>
          <a:p>
            <a:pPr marL="536447" indent="-536447" defTabSz="2145738">
              <a:spcBef>
                <a:spcPts val="3900"/>
              </a:spcBef>
              <a:defRPr sz="4224"/>
            </a:pPr>
            <a:r>
              <a:t>Here, newhandler is a pointer to the new terminate handler. </a:t>
            </a:r>
          </a:p>
          <a:p>
            <a:pPr marL="536447" indent="-536447" defTabSz="2145738">
              <a:spcBef>
                <a:spcPts val="3900"/>
              </a:spcBef>
              <a:defRPr sz="4224"/>
            </a:pPr>
            <a:r>
              <a:t>The function returns a pointer to the old terminate handler. </a:t>
            </a:r>
          </a:p>
          <a:p>
            <a:pPr marL="536447" indent="-536447" defTabSz="2145738">
              <a:spcBef>
                <a:spcPts val="3900"/>
              </a:spcBef>
              <a:defRPr sz="4224"/>
            </a:pPr>
            <a:r>
              <a:t>The new terminate handler must be of type terminate_handler, which is defined like this:</a:t>
            </a:r>
          </a:p>
          <a:p>
            <a:pPr marL="1072895" lvl="1" indent="-536447" defTabSz="2145738">
              <a:spcBef>
                <a:spcPts val="3900"/>
              </a:spcBef>
              <a:defRPr sz="4224"/>
            </a:pPr>
            <a:r>
              <a:t>typedef void (*terminate_handler) ( );</a:t>
            </a:r>
          </a:p>
          <a:p>
            <a:pPr marL="536447" indent="-536447" defTabSz="2145738">
              <a:spcBef>
                <a:spcPts val="3900"/>
              </a:spcBef>
              <a:defRPr sz="4224"/>
            </a:pPr>
            <a:r>
              <a:t>The only thing that your terminate handler must do is stop program execution. </a:t>
            </a:r>
          </a:p>
          <a:p>
            <a:pPr marL="536447" indent="-536447" defTabSz="2145738">
              <a:spcBef>
                <a:spcPts val="3900"/>
              </a:spcBef>
              <a:defRPr sz="4224"/>
            </a:pPr>
            <a:r>
              <a:t>It must not return to the program or resume it in any way.</a:t>
            </a:r>
          </a:p>
        </p:txBody>
      </p:sp>
      <p:sp>
        <p:nvSpPr>
          <p:cNvPr id="31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38</a:t>
            </a:fld>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Slide Title"/>
          <p:cNvSpPr txBox="1">
            <a:spLocks noGrp="1"/>
          </p:cNvSpPr>
          <p:nvPr>
            <p:ph type="title"/>
          </p:nvPr>
        </p:nvSpPr>
        <p:spPr>
          <a:prstGeom prst="rect">
            <a:avLst/>
          </a:prstGeom>
        </p:spPr>
        <p:txBody>
          <a:bodyPr/>
          <a:lstStyle/>
          <a:p>
            <a:endParaRPr/>
          </a:p>
        </p:txBody>
      </p:sp>
      <p:sp>
        <p:nvSpPr>
          <p:cNvPr id="314" name="To change the unexpected handler, use set_unexpected( ), shown here:…"/>
          <p:cNvSpPr txBox="1">
            <a:spLocks noGrp="1"/>
          </p:cNvSpPr>
          <p:nvPr>
            <p:ph type="body" idx="1"/>
          </p:nvPr>
        </p:nvSpPr>
        <p:spPr>
          <a:xfrm>
            <a:off x="1206500" y="3089146"/>
            <a:ext cx="21971000" cy="9415370"/>
          </a:xfrm>
          <a:prstGeom prst="rect">
            <a:avLst/>
          </a:prstGeom>
        </p:spPr>
        <p:txBody>
          <a:bodyPr/>
          <a:lstStyle/>
          <a:p>
            <a:pPr marL="512063" indent="-512063" defTabSz="2048204">
              <a:spcBef>
                <a:spcPts val="3700"/>
              </a:spcBef>
              <a:defRPr sz="4032"/>
            </a:pPr>
            <a:r>
              <a:t>To change the unexpected handler, use set_unexpected( ), shown here:</a:t>
            </a:r>
          </a:p>
          <a:p>
            <a:pPr marL="1024127" lvl="1" indent="-512063" defTabSz="2048204">
              <a:spcBef>
                <a:spcPts val="3700"/>
              </a:spcBef>
              <a:defRPr sz="4032"/>
            </a:pPr>
            <a:r>
              <a:t>unexpected_handler set_unexpected(unexpected_handler newhandler) throw( );</a:t>
            </a:r>
          </a:p>
          <a:p>
            <a:pPr marL="512063" indent="-512063" defTabSz="2048204">
              <a:spcBef>
                <a:spcPts val="3700"/>
              </a:spcBef>
              <a:defRPr sz="4032"/>
            </a:pPr>
            <a:r>
              <a:t>Here, newhandler is a pointer to the new unexpected handler. </a:t>
            </a:r>
          </a:p>
          <a:p>
            <a:pPr marL="512063" indent="-512063" defTabSz="2048204">
              <a:spcBef>
                <a:spcPts val="3700"/>
              </a:spcBef>
              <a:defRPr sz="4032"/>
            </a:pPr>
            <a:r>
              <a:t>The function returns a pointer to the old unexpected handler. </a:t>
            </a:r>
          </a:p>
          <a:p>
            <a:pPr marL="512063" indent="-512063" defTabSz="2048204">
              <a:spcBef>
                <a:spcPts val="3700"/>
              </a:spcBef>
              <a:defRPr sz="4032"/>
            </a:pPr>
            <a:r>
              <a:t>The new unexpected handler must be of type unexpected_handler, which is defined like this:</a:t>
            </a:r>
          </a:p>
          <a:p>
            <a:pPr marL="1024127" lvl="1" indent="-512063" defTabSz="2048204">
              <a:spcBef>
                <a:spcPts val="3700"/>
              </a:spcBef>
              <a:defRPr sz="4032"/>
            </a:pPr>
            <a:r>
              <a:t>typedef void (*unexpected_handler) ( );</a:t>
            </a:r>
          </a:p>
          <a:p>
            <a:pPr marL="512063" indent="-512063" defTabSz="2048204">
              <a:spcBef>
                <a:spcPts val="3700"/>
              </a:spcBef>
              <a:defRPr sz="4032"/>
            </a:pPr>
            <a:r>
              <a:t>This handler may itself throw an exception, stop the program, or call terminate( ).</a:t>
            </a:r>
          </a:p>
          <a:p>
            <a:pPr marL="512063" indent="-512063" defTabSz="2048204">
              <a:spcBef>
                <a:spcPts val="3700"/>
              </a:spcBef>
              <a:defRPr sz="4032"/>
            </a:pPr>
            <a:r>
              <a:t>However, it must not return to the program.</a:t>
            </a:r>
          </a:p>
          <a:p>
            <a:pPr marL="512063" indent="-512063" defTabSz="2048204">
              <a:spcBef>
                <a:spcPts val="3700"/>
              </a:spcBef>
              <a:defRPr sz="4032"/>
            </a:pPr>
            <a:r>
              <a:t>Both set_terminate( ) and set_unexpected( ) require the header &lt;exception&gt;.</a:t>
            </a:r>
          </a:p>
        </p:txBody>
      </p:sp>
      <p:sp>
        <p:nvSpPr>
          <p:cNvPr id="31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39</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Attribution"/>
          <p:cNvSpPr txBox="1">
            <a:spLocks noGrp="1"/>
          </p:cNvSpPr>
          <p:nvPr>
            <p:ph type="body" idx="21"/>
          </p:nvPr>
        </p:nvSpPr>
        <p:spPr>
          <a:prstGeom prst="rect">
            <a:avLst/>
          </a:prstGeom>
        </p:spPr>
        <p:txBody>
          <a:bodyPr/>
          <a:lstStyle/>
          <a:p>
            <a:endParaRPr/>
          </a:p>
        </p:txBody>
      </p:sp>
      <p:sp>
        <p:nvSpPr>
          <p:cNvPr id="166" name="Exception Handling"/>
          <p:cNvSpPr txBox="1">
            <a:spLocks noGrp="1"/>
          </p:cNvSpPr>
          <p:nvPr>
            <p:ph type="body" sz="half" idx="1"/>
          </p:nvPr>
        </p:nvSpPr>
        <p:spPr>
          <a:prstGeom prst="rect">
            <a:avLst/>
          </a:prstGeom>
        </p:spPr>
        <p:txBody>
          <a:bodyPr/>
          <a:lstStyle/>
          <a:p>
            <a:r>
              <a:t>Exception Handling</a:t>
            </a:r>
          </a:p>
        </p:txBody>
      </p:sp>
      <p:sp>
        <p:nvSpPr>
          <p:cNvPr id="167" name="Slide Number"/>
          <p:cNvSpPr txBox="1">
            <a:spLocks noGrp="1"/>
          </p:cNvSpPr>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40</a:t>
            </a:fld>
            <a:endParaRPr/>
          </a:p>
        </p:txBody>
      </p:sp>
      <p:sp>
        <p:nvSpPr>
          <p:cNvPr id="318" name="#include &lt;iostream&gt;…"/>
          <p:cNvSpPr txBox="1"/>
          <p:nvPr/>
        </p:nvSpPr>
        <p:spPr>
          <a:xfrm>
            <a:off x="1194004" y="384992"/>
            <a:ext cx="12156822" cy="1229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500">
                <a:solidFill>
                  <a:srgbClr val="D12F1B"/>
                </a:solidFill>
                <a:latin typeface="Menlo Regular"/>
                <a:ea typeface="Menlo Regular"/>
                <a:cs typeface="Menlo Regular"/>
                <a:sym typeface="Menlo Regular"/>
              </a:defRPr>
            </a:pPr>
            <a:r>
              <a:rPr>
                <a:solidFill>
                  <a:srgbClr val="78492A"/>
                </a:solidFill>
              </a:rPr>
              <a:t>#include </a:t>
            </a:r>
            <a:r>
              <a:t>&lt;iostream&gt;</a:t>
            </a:r>
            <a:endParaRPr>
              <a:solidFill>
                <a:srgbClr val="000000">
                  <a:alpha val="85000"/>
                </a:srgbClr>
              </a:solidFill>
            </a:endParaRPr>
          </a:p>
          <a:p>
            <a:pPr algn="l" defTabSz="439419">
              <a:tabLst>
                <a:tab pos="431800" algn="l"/>
              </a:tabLst>
              <a:defRPr sz="3500">
                <a:solidFill>
                  <a:srgbClr val="78492A"/>
                </a:solidFill>
                <a:latin typeface="Menlo Regular"/>
                <a:ea typeface="Menlo Regular"/>
                <a:cs typeface="Menlo Regular"/>
                <a:sym typeface="Menlo Regular"/>
              </a:defRPr>
            </a:pPr>
            <a:r>
              <a:t>#include </a:t>
            </a:r>
            <a:r>
              <a:rPr>
                <a:solidFill>
                  <a:srgbClr val="D12F1B"/>
                </a:solidFill>
              </a:rPr>
              <a:t>&lt;cstdlib&gt;</a:t>
            </a:r>
            <a:endParaRPr>
              <a:solidFill>
                <a:srgbClr val="000000">
                  <a:alpha val="85000"/>
                </a:srgbClr>
              </a:solidFill>
            </a:endParaRPr>
          </a:p>
          <a:p>
            <a:pPr algn="l" defTabSz="439419">
              <a:tabLst>
                <a:tab pos="431800" algn="l"/>
              </a:tabLst>
              <a:defRPr sz="3500">
                <a:solidFill>
                  <a:srgbClr val="D12F1B"/>
                </a:solidFill>
                <a:latin typeface="Menlo Regular"/>
                <a:ea typeface="Menlo Regular"/>
                <a:cs typeface="Menlo Regular"/>
                <a:sym typeface="Menlo Regular"/>
              </a:defRPr>
            </a:pPr>
            <a:r>
              <a:rPr>
                <a:solidFill>
                  <a:srgbClr val="78492A"/>
                </a:solidFill>
              </a:rPr>
              <a:t>#include </a:t>
            </a:r>
            <a:r>
              <a:t>&lt;exception&gt;</a:t>
            </a:r>
            <a:endParaRPr>
              <a:solidFill>
                <a:srgbClr val="000000">
                  <a:alpha val="85000"/>
                </a:srgbClr>
              </a:solidFill>
            </a:endParaRPr>
          </a:p>
          <a:p>
            <a:pPr algn="l" defTabSz="439419">
              <a:tabLst>
                <a:tab pos="431800" algn="l"/>
              </a:tabLst>
              <a:defRPr sz="35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3500">
                <a:solidFill>
                  <a:srgbClr val="057CB0"/>
                </a:solidFill>
                <a:latin typeface="Menlo Regular"/>
                <a:ea typeface="Menlo Regular"/>
                <a:cs typeface="Menlo Regular"/>
                <a:sym typeface="Menlo Regular"/>
              </a:defRPr>
            </a:pPr>
            <a:r>
              <a:rPr b="1">
                <a:solidFill>
                  <a:srgbClr val="AD3DA4"/>
                </a:solidFill>
              </a:rPr>
              <a:t>void</a:t>
            </a:r>
            <a:r>
              <a:rPr>
                <a:solidFill>
                  <a:srgbClr val="000000">
                    <a:alpha val="85000"/>
                  </a:srgbClr>
                </a:solidFill>
              </a:rPr>
              <a:t> </a:t>
            </a:r>
            <a:r>
              <a:t>my_Thandler</a:t>
            </a:r>
            <a:r>
              <a:rPr>
                <a:solidFill>
                  <a:srgbClr val="000000">
                    <a:alpha val="85000"/>
                  </a:srgbClr>
                </a:solidFill>
              </a:rP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5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"Inside new terminate handler\n"</a:t>
            </a:r>
            <a:r>
              <a:rPr>
                <a:solidFill>
                  <a:srgbClr val="000000">
                    <a:alpha val="85000"/>
                  </a:srgbClr>
                </a:solidFill>
              </a:rPr>
              <a:t>;</a:t>
            </a:r>
          </a:p>
          <a:p>
            <a:pPr algn="l" defTabSz="439419">
              <a:tabLst>
                <a:tab pos="431800" algn="l"/>
              </a:tabLst>
              <a:defRPr sz="3500">
                <a:solidFill>
                  <a:srgbClr val="804FB8"/>
                </a:solidFill>
                <a:latin typeface="Menlo Regular"/>
                <a:ea typeface="Menlo Regular"/>
                <a:cs typeface="Menlo Regular"/>
                <a:sym typeface="Menlo Regular"/>
              </a:defRPr>
            </a:pPr>
            <a:r>
              <a:rPr>
                <a:solidFill>
                  <a:srgbClr val="000000">
                    <a:alpha val="85000"/>
                  </a:srgbClr>
                </a:solidFill>
              </a:rPr>
              <a:t>    </a:t>
            </a:r>
            <a:r>
              <a:t>abort</a:t>
            </a:r>
            <a:r>
              <a:rPr>
                <a:solidFill>
                  <a:srgbClr val="000000">
                    <a:alpha val="85000"/>
                  </a:srgbClr>
                </a:solidFill>
              </a:rP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5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500">
                <a:solidFill>
                  <a:srgbClr val="707F8C"/>
                </a:solidFill>
                <a:latin typeface="Menlo Regular"/>
                <a:ea typeface="Menlo Regular"/>
                <a:cs typeface="Menlo Regular"/>
                <a:sym typeface="Menlo Regular"/>
              </a:defRPr>
            </a:pPr>
            <a:r>
              <a:t>// set a new terminate handler</a:t>
            </a:r>
            <a:endParaRPr>
              <a:solidFill>
                <a:srgbClr val="000000">
                  <a:alpha val="85000"/>
                </a:srgbClr>
              </a:solidFill>
            </a:endParaRPr>
          </a:p>
          <a:p>
            <a:pPr algn="l" defTabSz="439419">
              <a:tabLst>
                <a:tab pos="431800" algn="l"/>
              </a:tabLst>
              <a:defRPr sz="3500">
                <a:solidFill>
                  <a:srgbClr val="804FB8"/>
                </a:solidFill>
                <a:latin typeface="Menlo Regular"/>
                <a:ea typeface="Menlo Regular"/>
                <a:cs typeface="Menlo Regular"/>
                <a:sym typeface="Menlo Regular"/>
              </a:defRPr>
            </a:pPr>
            <a:r>
              <a:rPr>
                <a:solidFill>
                  <a:srgbClr val="000000">
                    <a:alpha val="85000"/>
                  </a:srgbClr>
                </a:solidFill>
              </a:rPr>
              <a:t>    </a:t>
            </a:r>
            <a:r>
              <a:t>set_terminate</a:t>
            </a:r>
            <a:r>
              <a:rPr>
                <a:solidFill>
                  <a:srgbClr val="000000">
                    <a:alpha val="85000"/>
                  </a:srgbClr>
                </a:solidFill>
              </a:rPr>
              <a:t>(</a:t>
            </a:r>
            <a:r>
              <a:rPr>
                <a:solidFill>
                  <a:srgbClr val="3E8087"/>
                </a:solidFill>
              </a:rPr>
              <a:t>my_Thandler</a:t>
            </a:r>
            <a:r>
              <a:rPr>
                <a:solidFill>
                  <a:srgbClr val="000000">
                    <a:alpha val="85000"/>
                  </a:srgbClr>
                </a:solidFill>
              </a:rP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r>
              <a:rPr b="1">
                <a:solidFill>
                  <a:srgbClr val="AD3DA4"/>
                </a:solidFill>
              </a:rPr>
              <a:t>try</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5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"Inside try block\n"</a:t>
            </a:r>
            <a:r>
              <a:rPr>
                <a:solidFill>
                  <a:srgbClr val="000000">
                    <a:alpha val="85000"/>
                  </a:srgbClr>
                </a:solidFill>
              </a:rPr>
              <a:t>;</a:t>
            </a:r>
          </a:p>
          <a:p>
            <a:pPr algn="l" defTabSz="439419">
              <a:tabLst>
                <a:tab pos="431800" algn="l"/>
              </a:tabLst>
              <a:defRPr sz="3500">
                <a:solidFill>
                  <a:srgbClr val="707F8C"/>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throw</a:t>
            </a:r>
            <a:r>
              <a:rPr>
                <a:solidFill>
                  <a:srgbClr val="000000">
                    <a:alpha val="85000"/>
                  </a:srgbClr>
                </a:solidFill>
              </a:rPr>
              <a:t> </a:t>
            </a:r>
            <a:r>
              <a:rPr>
                <a:solidFill>
                  <a:srgbClr val="272AD8"/>
                </a:solidFill>
              </a:rPr>
              <a:t>100</a:t>
            </a:r>
            <a:r>
              <a:rPr>
                <a:solidFill>
                  <a:srgbClr val="000000">
                    <a:alpha val="85000"/>
                  </a:srgbClr>
                </a:solidFill>
              </a:rPr>
              <a:t>; </a:t>
            </a:r>
            <a:r>
              <a:t>// throw an error</a:t>
            </a:r>
            <a:endParaRPr>
              <a:solidFill>
                <a:srgbClr val="000000">
                  <a:alpha val="85000"/>
                </a:srgbClr>
              </a:solidFill>
            </a:endParaRP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500" b="1">
                <a:solidFill>
                  <a:srgbClr val="AD3DA4"/>
                </a:solidFill>
                <a:latin typeface="Menlo Regular"/>
                <a:ea typeface="Menlo Regular"/>
                <a:cs typeface="Menlo Regular"/>
                <a:sym typeface="Menlo Regular"/>
              </a:defRPr>
            </a:pPr>
            <a:r>
              <a:rPr b="0">
                <a:solidFill>
                  <a:srgbClr val="000000">
                    <a:alpha val="85000"/>
                  </a:srgbClr>
                </a:solidFill>
              </a:rPr>
              <a:t>    </a:t>
            </a:r>
            <a:r>
              <a:t>catch</a:t>
            </a:r>
            <a:r>
              <a:rPr b="0">
                <a:solidFill>
                  <a:srgbClr val="000000">
                    <a:alpha val="85000"/>
                  </a:srgbClr>
                </a:solidFill>
              </a:rPr>
              <a:t> (</a:t>
            </a:r>
            <a:r>
              <a:t>double</a:t>
            </a:r>
            <a:r>
              <a:rPr b="0">
                <a:solidFill>
                  <a:srgbClr val="000000">
                    <a:alpha val="85000"/>
                  </a:srgbClr>
                </a:solidFill>
              </a:rPr>
              <a:t> i)</a:t>
            </a:r>
          </a:p>
          <a:p>
            <a:pPr algn="l" defTabSz="439419">
              <a:tabLst>
                <a:tab pos="431800" algn="l"/>
              </a:tabLst>
              <a:defRPr sz="3500">
                <a:solidFill>
                  <a:srgbClr val="707F8C"/>
                </a:solidFill>
                <a:latin typeface="Menlo Regular"/>
                <a:ea typeface="Menlo Regular"/>
                <a:cs typeface="Menlo Regular"/>
                <a:sym typeface="Menlo Regular"/>
              </a:defRPr>
            </a:pPr>
            <a:r>
              <a:rPr>
                <a:solidFill>
                  <a:srgbClr val="000000">
                    <a:alpha val="85000"/>
                  </a:srgbClr>
                </a:solidFill>
              </a:rPr>
              <a:t>    { </a:t>
            </a:r>
            <a:r>
              <a:t>// won't catch an int exception</a:t>
            </a:r>
            <a:endParaRPr>
              <a:solidFill>
                <a:srgbClr val="000000">
                  <a:alpha val="85000"/>
                </a:srgbClr>
              </a:solidFill>
            </a:endParaRP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r>
              <a:rPr>
                <a:solidFill>
                  <a:srgbClr val="707F8C"/>
                </a:solidFill>
              </a:rPr>
              <a:t>// ...</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5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a:t>
            </a:r>
          </a:p>
        </p:txBody>
      </p:sp>
      <p:sp>
        <p:nvSpPr>
          <p:cNvPr id="319" name="Output:…"/>
          <p:cNvSpPr txBox="1"/>
          <p:nvPr/>
        </p:nvSpPr>
        <p:spPr>
          <a:xfrm>
            <a:off x="16668436" y="8772129"/>
            <a:ext cx="6556787" cy="223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3500">
                <a:solidFill>
                  <a:srgbClr val="2F2A2B"/>
                </a:solidFill>
                <a:latin typeface="Helvetica"/>
                <a:ea typeface="Helvetica"/>
                <a:cs typeface="Helvetica"/>
                <a:sym typeface="Helvetica"/>
              </a:defRPr>
            </a:pPr>
            <a:r>
              <a:t>Output: </a:t>
            </a:r>
          </a:p>
          <a:p>
            <a:pPr algn="l" defTabSz="457200">
              <a:defRPr sz="3500">
                <a:solidFill>
                  <a:srgbClr val="2F2A2B"/>
                </a:solidFill>
                <a:latin typeface="Helvetica"/>
                <a:ea typeface="Helvetica"/>
                <a:cs typeface="Helvetica"/>
                <a:sym typeface="Helvetica"/>
              </a:defRPr>
            </a:pPr>
            <a:r>
              <a:t>Inside try block</a:t>
            </a:r>
          </a:p>
          <a:p>
            <a:pPr algn="l" defTabSz="457200">
              <a:defRPr sz="3500">
                <a:solidFill>
                  <a:srgbClr val="2F2A2B"/>
                </a:solidFill>
                <a:latin typeface="Helvetica"/>
                <a:ea typeface="Helvetica"/>
                <a:cs typeface="Helvetica"/>
                <a:sym typeface="Helvetica"/>
              </a:defRPr>
            </a:pPr>
            <a:r>
              <a:t>Inside new terminate handler</a:t>
            </a:r>
          </a:p>
          <a:p>
            <a:pPr algn="l" defTabSz="457200">
              <a:defRPr sz="3500">
                <a:solidFill>
                  <a:srgbClr val="2F2A2B"/>
                </a:solidFill>
                <a:latin typeface="Helvetica"/>
                <a:ea typeface="Helvetica"/>
                <a:cs typeface="Helvetica"/>
                <a:sym typeface="Helvetica"/>
              </a:defRPr>
            </a:pPr>
            <a:r>
              <a:t>abnormal program termination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 grpId="0" animBg="1"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The uncaught_exception( ) Function"/>
          <p:cNvSpPr txBox="1">
            <a:spLocks noGrp="1"/>
          </p:cNvSpPr>
          <p:nvPr>
            <p:ph type="title"/>
          </p:nvPr>
        </p:nvSpPr>
        <p:spPr>
          <a:prstGeom prst="rect">
            <a:avLst/>
          </a:prstGeom>
        </p:spPr>
        <p:txBody>
          <a:bodyPr/>
          <a:lstStyle/>
          <a:p>
            <a:r>
              <a:t>The uncaught_exception( ) Function</a:t>
            </a:r>
          </a:p>
        </p:txBody>
      </p:sp>
      <p:sp>
        <p:nvSpPr>
          <p:cNvPr id="322" name="Slide Subtitle"/>
          <p:cNvSpPr txBox="1">
            <a:spLocks noGrp="1"/>
          </p:cNvSpPr>
          <p:nvPr>
            <p:ph type="body" idx="21"/>
          </p:nvPr>
        </p:nvSpPr>
        <p:spPr>
          <a:prstGeom prst="rect">
            <a:avLst/>
          </a:prstGeom>
        </p:spPr>
        <p:txBody>
          <a:bodyPr/>
          <a:lstStyle/>
          <a:p>
            <a:endParaRPr/>
          </a:p>
        </p:txBody>
      </p:sp>
      <p:sp>
        <p:nvSpPr>
          <p:cNvPr id="323" name="The C++ exception handling subsystem supplies one other function that you may find useful: uncaught_exception( ).…"/>
          <p:cNvSpPr txBox="1">
            <a:spLocks noGrp="1"/>
          </p:cNvSpPr>
          <p:nvPr>
            <p:ph type="body" idx="1"/>
          </p:nvPr>
        </p:nvSpPr>
        <p:spPr>
          <a:prstGeom prst="rect">
            <a:avLst/>
          </a:prstGeom>
        </p:spPr>
        <p:txBody>
          <a:bodyPr/>
          <a:lstStyle/>
          <a:p>
            <a:r>
              <a:t>The C++ exception handling subsystem supplies one other function that you may find useful: uncaught_exception( ). </a:t>
            </a:r>
          </a:p>
          <a:p>
            <a:r>
              <a:t>Its prototype is shown here:</a:t>
            </a:r>
          </a:p>
          <a:p>
            <a:pPr lvl="1"/>
            <a:r>
              <a:t>bool uncaught_exception( );</a:t>
            </a:r>
          </a:p>
          <a:p>
            <a:r>
              <a:t>This function returns true if an exception has been thrown but not yet caught. </a:t>
            </a:r>
          </a:p>
          <a:p>
            <a:r>
              <a:t>Once caught, the function returns false.</a:t>
            </a:r>
          </a:p>
        </p:txBody>
      </p:sp>
      <p:sp>
        <p:nvSpPr>
          <p:cNvPr id="32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41</a:t>
            </a:fld>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Specifying Exceptions"/>
          <p:cNvSpPr txBox="1">
            <a:spLocks noGrp="1"/>
          </p:cNvSpPr>
          <p:nvPr>
            <p:ph type="title"/>
          </p:nvPr>
        </p:nvSpPr>
        <p:spPr>
          <a:prstGeom prst="rect">
            <a:avLst/>
          </a:prstGeom>
        </p:spPr>
        <p:txBody>
          <a:bodyPr/>
          <a:lstStyle/>
          <a:p>
            <a:r>
              <a:t>Specifying Exceptions</a:t>
            </a:r>
          </a:p>
        </p:txBody>
      </p:sp>
      <p:sp>
        <p:nvSpPr>
          <p:cNvPr id="327" name="It is possible to restrict a function to throw only certain specified exceptions.…"/>
          <p:cNvSpPr txBox="1">
            <a:spLocks noGrp="1"/>
          </p:cNvSpPr>
          <p:nvPr>
            <p:ph type="body" idx="1"/>
          </p:nvPr>
        </p:nvSpPr>
        <p:spPr>
          <a:xfrm>
            <a:off x="1206500" y="2995764"/>
            <a:ext cx="21971000" cy="9508752"/>
          </a:xfrm>
          <a:prstGeom prst="rect">
            <a:avLst/>
          </a:prstGeom>
        </p:spPr>
        <p:txBody>
          <a:bodyPr/>
          <a:lstStyle/>
          <a:p>
            <a:pPr marL="512063" indent="-512063" defTabSz="2048204">
              <a:spcBef>
                <a:spcPts val="3700"/>
              </a:spcBef>
              <a:defRPr sz="4032"/>
            </a:pPr>
            <a:r>
              <a:t>It is possible to restrict a function to throw only certain specified exceptions. </a:t>
            </a:r>
          </a:p>
          <a:p>
            <a:pPr marL="512063" indent="-512063" defTabSz="2048204">
              <a:spcBef>
                <a:spcPts val="3700"/>
              </a:spcBef>
              <a:defRPr sz="4032"/>
            </a:pPr>
            <a:r>
              <a:t>This is achieved by adding a throw list clause to the function definition.</a:t>
            </a:r>
          </a:p>
          <a:p>
            <a:pPr marL="512063" indent="-512063" defTabSz="2048204">
              <a:spcBef>
                <a:spcPts val="3700"/>
              </a:spcBef>
              <a:defRPr sz="4032"/>
            </a:pPr>
            <a:r>
              <a:t>The general form of using an exception specification is:</a:t>
            </a:r>
          </a:p>
          <a:p>
            <a:pPr marL="0" lvl="2" indent="768095" defTabSz="2048204">
              <a:spcBef>
                <a:spcPts val="1700"/>
              </a:spcBef>
              <a:buSzTx/>
              <a:buNone/>
              <a:defRPr sz="4032"/>
            </a:pPr>
            <a:r>
              <a:t>type function (arg-list) throw (type-list)</a:t>
            </a:r>
          </a:p>
          <a:p>
            <a:pPr marL="0" lvl="2" indent="768095" defTabSz="2048204">
              <a:spcBef>
                <a:spcPts val="1700"/>
              </a:spcBef>
              <a:buSzTx/>
              <a:buNone/>
              <a:defRPr sz="4032"/>
            </a:pPr>
            <a:r>
              <a:t>{</a:t>
            </a:r>
          </a:p>
          <a:p>
            <a:pPr marL="0" lvl="2" indent="768095" defTabSz="2048204">
              <a:spcBef>
                <a:spcPts val="1700"/>
              </a:spcBef>
              <a:buSzTx/>
              <a:buNone/>
              <a:defRPr sz="4032"/>
            </a:pPr>
            <a:r>
              <a:t>//function body</a:t>
            </a:r>
          </a:p>
          <a:p>
            <a:pPr marL="0" lvl="2" indent="768095" defTabSz="2048204">
              <a:spcBef>
                <a:spcPts val="1700"/>
              </a:spcBef>
              <a:buSzTx/>
              <a:buNone/>
              <a:defRPr sz="4032"/>
            </a:pPr>
            <a:r>
              <a:t>} </a:t>
            </a:r>
          </a:p>
          <a:p>
            <a:pPr marL="512063" indent="-512063" defTabSz="2048204">
              <a:spcBef>
                <a:spcPts val="3700"/>
              </a:spcBef>
              <a:defRPr sz="4032"/>
            </a:pPr>
            <a:r>
              <a:t>The type-list specifies the type of exceptions that may be thrown.</a:t>
            </a:r>
          </a:p>
          <a:p>
            <a:pPr marL="512063" indent="-512063" defTabSz="2048204">
              <a:spcBef>
                <a:spcPts val="3700"/>
              </a:spcBef>
              <a:defRPr sz="4032"/>
            </a:pPr>
            <a:r>
              <a:t>Throwing any other type of exception will cause abnormal program termination.</a:t>
            </a:r>
          </a:p>
          <a:p>
            <a:pPr marL="512063" indent="-512063" defTabSz="2048204">
              <a:spcBef>
                <a:spcPts val="3700"/>
              </a:spcBef>
              <a:defRPr sz="4032"/>
            </a:pPr>
            <a:r>
              <a:t>If we wish to prevent a function from throwing any exception, we do so by making type-list empty.</a:t>
            </a:r>
          </a:p>
        </p:txBody>
      </p:sp>
      <p:sp>
        <p:nvSpPr>
          <p:cNvPr id="32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42</a:t>
            </a:fld>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43</a:t>
            </a:fld>
            <a:endParaRPr/>
          </a:p>
        </p:txBody>
      </p:sp>
      <p:sp>
        <p:nvSpPr>
          <p:cNvPr id="331" name="#include&lt;iostream&gt;…"/>
          <p:cNvSpPr txBox="1"/>
          <p:nvPr/>
        </p:nvSpPr>
        <p:spPr>
          <a:xfrm>
            <a:off x="832095" y="50799"/>
            <a:ext cx="12592646" cy="13614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200">
                <a:solidFill>
                  <a:srgbClr val="D12F1B"/>
                </a:solidFill>
                <a:latin typeface="Menlo Regular"/>
                <a:ea typeface="Menlo Regular"/>
                <a:cs typeface="Menlo Regular"/>
                <a:sym typeface="Menlo Regular"/>
              </a:defRPr>
            </a:pPr>
            <a:r>
              <a:rPr>
                <a:solidFill>
                  <a:srgbClr val="78492A"/>
                </a:solidFill>
              </a:rPr>
              <a:t>#include</a:t>
            </a:r>
            <a:r>
              <a:t>&lt;iostream&gt;</a:t>
            </a:r>
            <a:endParaRPr>
              <a:solidFill>
                <a:srgbClr val="000000">
                  <a:alpha val="85000"/>
                </a:srgbClr>
              </a:solidFill>
            </a:endParaRPr>
          </a:p>
          <a:p>
            <a:pPr algn="l" defTabSz="439419">
              <a:tabLst>
                <a:tab pos="431800" algn="l"/>
              </a:tabLst>
              <a:defRPr sz="32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endParaRPr b="0">
              <a:solidFill>
                <a:srgbClr val="000000">
                  <a:alpha val="85000"/>
                </a:srgbClr>
              </a:solidFill>
            </a:endParaRPr>
          </a:p>
          <a:p>
            <a:pPr algn="l" defTabSz="439419">
              <a:tabLst>
                <a:tab pos="431800" algn="l"/>
              </a:tabLst>
              <a:defRPr sz="3200" b="1">
                <a:solidFill>
                  <a:srgbClr val="AD3DA4"/>
                </a:solidFill>
                <a:latin typeface="Menlo Regular"/>
                <a:ea typeface="Menlo Regular"/>
                <a:cs typeface="Menlo Regular"/>
                <a:sym typeface="Menlo Regular"/>
              </a:defRPr>
            </a:pPr>
            <a:r>
              <a:t>void</a:t>
            </a:r>
            <a:r>
              <a:rPr b="0">
                <a:solidFill>
                  <a:srgbClr val="000000">
                    <a:alpha val="85000"/>
                  </a:srgbClr>
                </a:solidFill>
              </a:rPr>
              <a:t> </a:t>
            </a:r>
            <a:r>
              <a:rPr b="0">
                <a:solidFill>
                  <a:srgbClr val="057CB0"/>
                </a:solidFill>
              </a:rPr>
              <a:t>test</a:t>
            </a:r>
            <a:r>
              <a:rPr b="0">
                <a:solidFill>
                  <a:srgbClr val="000000">
                    <a:alpha val="85000"/>
                  </a:srgbClr>
                </a:solidFill>
              </a:rPr>
              <a:t>(</a:t>
            </a:r>
            <a:r>
              <a:t>int</a:t>
            </a:r>
            <a:r>
              <a:rPr b="0">
                <a:solidFill>
                  <a:srgbClr val="000000">
                    <a:alpha val="85000"/>
                  </a:srgbClr>
                </a:solidFill>
              </a:rPr>
              <a:t> x) </a:t>
            </a:r>
            <a:r>
              <a:t>throw</a:t>
            </a:r>
            <a:r>
              <a:rPr b="0">
                <a:solidFill>
                  <a:srgbClr val="000000">
                    <a:alpha val="85000"/>
                  </a:srgbClr>
                </a:solidFill>
              </a:rPr>
              <a:t> (</a:t>
            </a:r>
            <a:r>
              <a:t>int</a:t>
            </a:r>
            <a:r>
              <a:rPr b="0">
                <a:solidFill>
                  <a:srgbClr val="000000">
                    <a:alpha val="85000"/>
                  </a:srgbClr>
                </a:solidFill>
              </a:rPr>
              <a:t>,</a:t>
            </a:r>
            <a:r>
              <a:t>double</a:t>
            </a:r>
            <a:r>
              <a:rPr b="0">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r>
              <a:rPr b="1">
                <a:solidFill>
                  <a:srgbClr val="AD3DA4"/>
                </a:solidFill>
              </a:rPr>
              <a:t>if</a:t>
            </a:r>
            <a:r>
              <a:t> (x==</a:t>
            </a:r>
            <a:r>
              <a:rPr>
                <a:solidFill>
                  <a:srgbClr val="272AD8"/>
                </a:solidFill>
              </a:rPr>
              <a:t>0</a:t>
            </a:r>
            <a:r>
              <a:t>) </a:t>
            </a:r>
            <a:r>
              <a:rPr b="1">
                <a:solidFill>
                  <a:srgbClr val="AD3DA4"/>
                </a:solidFill>
              </a:rPr>
              <a:t>throw</a:t>
            </a:r>
            <a:r>
              <a:t> </a:t>
            </a:r>
            <a:r>
              <a:rPr>
                <a:solidFill>
                  <a:srgbClr val="272AD8"/>
                </a:solidFill>
              </a:rPr>
              <a:t>'x'</a:t>
            </a:r>
            <a: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r>
              <a:rPr b="1">
                <a:solidFill>
                  <a:srgbClr val="AD3DA4"/>
                </a:solidFill>
              </a:rPr>
              <a:t>else</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r>
              <a:rPr b="1">
                <a:solidFill>
                  <a:srgbClr val="AD3DA4"/>
                </a:solidFill>
              </a:rPr>
              <a:t>if</a:t>
            </a:r>
            <a:r>
              <a:t> (x==</a:t>
            </a:r>
            <a:r>
              <a:rPr>
                <a:solidFill>
                  <a:srgbClr val="272AD8"/>
                </a:solidFill>
              </a:rPr>
              <a:t>1</a:t>
            </a:r>
            <a:r>
              <a:t>) </a:t>
            </a:r>
            <a:r>
              <a:rPr b="1">
                <a:solidFill>
                  <a:srgbClr val="AD3DA4"/>
                </a:solidFill>
              </a:rPr>
              <a:t>throw</a:t>
            </a:r>
            <a:r>
              <a:t> x;</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r>
              <a:rPr b="1">
                <a:solidFill>
                  <a:srgbClr val="AD3DA4"/>
                </a:solidFill>
              </a:rPr>
              <a:t>else</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r>
              <a:rPr b="1">
                <a:solidFill>
                  <a:srgbClr val="AD3DA4"/>
                </a:solidFill>
              </a:rPr>
              <a:t>if</a:t>
            </a:r>
            <a:r>
              <a:t> (x==-</a:t>
            </a:r>
            <a:r>
              <a:rPr>
                <a:solidFill>
                  <a:srgbClr val="272AD8"/>
                </a:solidFill>
              </a:rPr>
              <a:t>1</a:t>
            </a:r>
            <a:r>
              <a:t>) </a:t>
            </a:r>
            <a:r>
              <a:rPr b="1">
                <a:solidFill>
                  <a:srgbClr val="AD3DA4"/>
                </a:solidFill>
              </a:rPr>
              <a:t>throw</a:t>
            </a:r>
            <a:r>
              <a:t> </a:t>
            </a:r>
            <a:r>
              <a:rPr>
                <a:solidFill>
                  <a:srgbClr val="272AD8"/>
                </a:solidFill>
              </a:rPr>
              <a:t>1.0</a:t>
            </a:r>
            <a:r>
              <a:t>;</a:t>
            </a:r>
          </a:p>
          <a:p>
            <a:pPr algn="l" defTabSz="439419">
              <a:tabLst>
                <a:tab pos="431800" algn="l"/>
              </a:tabLst>
              <a:defRPr sz="32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&lt;&lt; </a:t>
            </a:r>
            <a:r>
              <a:t>"End of function block"</a:t>
            </a:r>
            <a:r>
              <a:rPr>
                <a:solidFill>
                  <a:srgbClr val="000000">
                    <a:alpha val="85000"/>
                  </a:srgbClr>
                </a:solidFill>
              </a:rPr>
              <a:t>&lt;&lt;</a:t>
            </a:r>
            <a:r>
              <a:rPr>
                <a:solidFill>
                  <a:srgbClr val="804FB8"/>
                </a:solidFill>
              </a:rPr>
              <a:t>endl</a:t>
            </a:r>
            <a:r>
              <a:rPr>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endParaRPr/>
          </a:p>
          <a:p>
            <a:pPr algn="l" defTabSz="439419">
              <a:tabLst>
                <a:tab pos="431800" algn="l"/>
              </a:tabLst>
              <a:defRPr sz="32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r>
              <a:rPr b="1">
                <a:solidFill>
                  <a:srgbClr val="AD3DA4"/>
                </a:solidFill>
              </a:rPr>
              <a:t>try</a:t>
            </a:r>
            <a:r>
              <a:t> {</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&lt;&lt;</a:t>
            </a:r>
            <a:r>
              <a:t>"Testing throw Restrictions. \n"</a:t>
            </a:r>
            <a:r>
              <a:rPr>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r>
              <a:rPr>
                <a:solidFill>
                  <a:srgbClr val="804FB8"/>
                </a:solidFill>
              </a:rPr>
              <a:t>cout</a:t>
            </a:r>
            <a:r>
              <a:t>&lt;&lt;</a:t>
            </a:r>
            <a:r>
              <a:rPr>
                <a:solidFill>
                  <a:srgbClr val="D12F1B"/>
                </a:solidFill>
              </a:rPr>
              <a:t>"X == 0 \n"</a:t>
            </a:r>
            <a: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r>
              <a:rPr>
                <a:solidFill>
                  <a:srgbClr val="3E8087"/>
                </a:solidFill>
              </a:rPr>
              <a:t>test</a:t>
            </a:r>
            <a:r>
              <a:t> (</a:t>
            </a:r>
            <a:r>
              <a:rPr>
                <a:solidFill>
                  <a:srgbClr val="272AD8"/>
                </a:solidFill>
              </a:rPr>
              <a:t>0</a:t>
            </a:r>
            <a: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r>
              <a:rPr>
                <a:solidFill>
                  <a:srgbClr val="804FB8"/>
                </a:solidFill>
              </a:rPr>
              <a:t>cout</a:t>
            </a:r>
            <a:r>
              <a:t>&lt;&lt;</a:t>
            </a:r>
            <a:r>
              <a:rPr>
                <a:solidFill>
                  <a:srgbClr val="D12F1B"/>
                </a:solidFill>
              </a:rPr>
              <a:t>"X == 1 \n"</a:t>
            </a:r>
            <a: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r>
              <a:rPr>
                <a:solidFill>
                  <a:srgbClr val="3E8087"/>
                </a:solidFill>
              </a:rPr>
              <a:t>test</a:t>
            </a:r>
            <a:r>
              <a:t> (</a:t>
            </a:r>
            <a:r>
              <a:rPr>
                <a:solidFill>
                  <a:srgbClr val="272AD8"/>
                </a:solidFill>
              </a:rPr>
              <a:t>1</a:t>
            </a:r>
            <a: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r>
              <a:rPr>
                <a:solidFill>
                  <a:srgbClr val="804FB8"/>
                </a:solidFill>
              </a:rPr>
              <a:t>cout</a:t>
            </a:r>
            <a:r>
              <a:t>&lt;&lt;</a:t>
            </a:r>
            <a:r>
              <a:rPr>
                <a:solidFill>
                  <a:srgbClr val="D12F1B"/>
                </a:solidFill>
              </a:rPr>
              <a:t>"X == -1 \n"</a:t>
            </a:r>
            <a: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r>
              <a:rPr>
                <a:solidFill>
                  <a:srgbClr val="3E8087"/>
                </a:solidFill>
              </a:rPr>
              <a:t>test</a:t>
            </a:r>
            <a:r>
              <a:t> (-</a:t>
            </a:r>
            <a:r>
              <a:rPr>
                <a:solidFill>
                  <a:srgbClr val="272AD8"/>
                </a:solidFill>
              </a:rPr>
              <a:t>1</a:t>
            </a:r>
            <a: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r>
              <a:rPr>
                <a:solidFill>
                  <a:srgbClr val="804FB8"/>
                </a:solidFill>
              </a:rPr>
              <a:t>cout</a:t>
            </a:r>
            <a:r>
              <a:t>&lt;&lt;</a:t>
            </a:r>
            <a:r>
              <a:rPr>
                <a:solidFill>
                  <a:srgbClr val="D12F1B"/>
                </a:solidFill>
              </a:rPr>
              <a:t>"X == 2 \n"</a:t>
            </a:r>
            <a: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r>
              <a:rPr>
                <a:solidFill>
                  <a:srgbClr val="3E8087"/>
                </a:solidFill>
              </a:rPr>
              <a:t>test</a:t>
            </a:r>
            <a:r>
              <a:t> (</a:t>
            </a:r>
            <a:r>
              <a:rPr>
                <a:solidFill>
                  <a:srgbClr val="272AD8"/>
                </a:solidFill>
              </a:rPr>
              <a:t>2</a:t>
            </a:r>
            <a: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p:txBody>
      </p:sp>
      <p:sp>
        <p:nvSpPr>
          <p:cNvPr id="332" name="catch (char c)…"/>
          <p:cNvSpPr txBox="1"/>
          <p:nvPr/>
        </p:nvSpPr>
        <p:spPr>
          <a:xfrm>
            <a:off x="13543598" y="744500"/>
            <a:ext cx="10390585" cy="782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200" b="1">
                <a:solidFill>
                  <a:srgbClr val="AD3DA4"/>
                </a:solidFill>
                <a:latin typeface="Menlo Regular"/>
                <a:ea typeface="Menlo Regular"/>
                <a:cs typeface="Menlo Regular"/>
                <a:sym typeface="Menlo Regular"/>
              </a:defRPr>
            </a:pPr>
            <a:r>
              <a:rPr b="0">
                <a:solidFill>
                  <a:srgbClr val="000000">
                    <a:alpha val="85000"/>
                  </a:srgbClr>
                </a:solidFill>
              </a:rPr>
              <a:t>    </a:t>
            </a:r>
            <a:r>
              <a:t>catch</a:t>
            </a:r>
            <a:r>
              <a:rPr b="0">
                <a:solidFill>
                  <a:srgbClr val="000000">
                    <a:alpha val="85000"/>
                  </a:srgbClr>
                </a:solidFill>
              </a:rPr>
              <a:t> (</a:t>
            </a:r>
            <a:r>
              <a:t>char</a:t>
            </a:r>
            <a:r>
              <a:rPr b="0">
                <a:solidFill>
                  <a:srgbClr val="000000">
                    <a:alpha val="85000"/>
                  </a:srgbClr>
                </a:solidFill>
              </a:rPr>
              <a:t> c)</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&lt;&lt;</a:t>
            </a:r>
            <a:r>
              <a:t>"Caught a Character. \n"</a:t>
            </a:r>
            <a:r>
              <a:rPr>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b="1">
                <a:solidFill>
                  <a:srgbClr val="AD3DA4"/>
                </a:solidFill>
                <a:latin typeface="Menlo Regular"/>
                <a:ea typeface="Menlo Regular"/>
                <a:cs typeface="Menlo Regular"/>
                <a:sym typeface="Menlo Regular"/>
              </a:defRPr>
            </a:pPr>
            <a:r>
              <a:rPr b="0">
                <a:solidFill>
                  <a:srgbClr val="000000">
                    <a:alpha val="85000"/>
                  </a:srgbClr>
                </a:solidFill>
              </a:rPr>
              <a:t>    </a:t>
            </a:r>
            <a:r>
              <a:t>catch</a:t>
            </a:r>
            <a:r>
              <a:rPr b="0">
                <a:solidFill>
                  <a:srgbClr val="000000">
                    <a:alpha val="85000"/>
                  </a:srgbClr>
                </a:solidFill>
              </a:rPr>
              <a:t>(</a:t>
            </a:r>
            <a:r>
              <a:t>int</a:t>
            </a:r>
            <a:r>
              <a:rPr b="0">
                <a:solidFill>
                  <a:srgbClr val="000000">
                    <a:alpha val="85000"/>
                  </a:srgbClr>
                </a:solidFill>
              </a:rPr>
              <a:t> m)</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&lt;&lt;</a:t>
            </a:r>
            <a:r>
              <a:t>"Caught an Integer. \n"</a:t>
            </a:r>
            <a:r>
              <a:rPr>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b="1">
                <a:solidFill>
                  <a:srgbClr val="AD3DA4"/>
                </a:solidFill>
                <a:latin typeface="Menlo Regular"/>
                <a:ea typeface="Menlo Regular"/>
                <a:cs typeface="Menlo Regular"/>
                <a:sym typeface="Menlo Regular"/>
              </a:defRPr>
            </a:pPr>
            <a:r>
              <a:rPr b="0">
                <a:solidFill>
                  <a:srgbClr val="000000">
                    <a:alpha val="85000"/>
                  </a:srgbClr>
                </a:solidFill>
              </a:rPr>
              <a:t>    </a:t>
            </a:r>
            <a:r>
              <a:t>catch</a:t>
            </a:r>
            <a:r>
              <a:rPr b="0">
                <a:solidFill>
                  <a:srgbClr val="000000">
                    <a:alpha val="85000"/>
                  </a:srgbClr>
                </a:solidFill>
              </a:rPr>
              <a:t> (</a:t>
            </a:r>
            <a:r>
              <a:t>double</a:t>
            </a:r>
            <a:r>
              <a:rPr b="0">
                <a:solidFill>
                  <a:srgbClr val="000000">
                    <a:alpha val="85000"/>
                  </a:srgbClr>
                </a:solidFill>
              </a:rPr>
              <a:t> d)</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&lt;&lt;</a:t>
            </a:r>
            <a:r>
              <a:t>"Caught a Double. \n"</a:t>
            </a:r>
            <a:r>
              <a:rPr>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&lt;&lt;</a:t>
            </a:r>
            <a:r>
              <a:t>"Eng of try - catch Blocks. \n"</a:t>
            </a:r>
            <a:r>
              <a:rPr>
                <a:solidFill>
                  <a:srgbClr val="000000">
                    <a:alpha val="85000"/>
                  </a:srgbClr>
                </a:solidFill>
              </a:rPr>
              <a:t>;</a:t>
            </a:r>
          </a:p>
          <a:p>
            <a:pPr algn="l" defTabSz="439419">
              <a:tabLst>
                <a:tab pos="431800" algn="l"/>
              </a:tabLst>
              <a:defRPr sz="32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a:t>
            </a:r>
          </a:p>
        </p:txBody>
      </p:sp>
      <p:sp>
        <p:nvSpPr>
          <p:cNvPr id="333" name="Output:…"/>
          <p:cNvSpPr txBox="1"/>
          <p:nvPr/>
        </p:nvSpPr>
        <p:spPr>
          <a:xfrm>
            <a:off x="13160846" y="9954631"/>
            <a:ext cx="10390585" cy="223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3500">
                <a:solidFill>
                  <a:srgbClr val="2F2A2B"/>
                </a:solidFill>
                <a:latin typeface="Helvetica"/>
                <a:ea typeface="Helvetica"/>
                <a:cs typeface="Helvetica"/>
                <a:sym typeface="Helvetica"/>
              </a:defRPr>
            </a:pPr>
            <a:r>
              <a:t>Output: </a:t>
            </a:r>
          </a:p>
          <a:p>
            <a:pPr algn="l" defTabSz="457200">
              <a:defRPr sz="3500">
                <a:solidFill>
                  <a:srgbClr val="2F2A2B"/>
                </a:solidFill>
                <a:latin typeface="Helvetica"/>
                <a:ea typeface="Helvetica"/>
                <a:cs typeface="Helvetica"/>
                <a:sym typeface="Helvetica"/>
              </a:defRPr>
            </a:pPr>
            <a:r>
              <a:t>Testing throw Restrictions. </a:t>
            </a:r>
          </a:p>
          <a:p>
            <a:pPr algn="l" defTabSz="457200">
              <a:defRPr sz="3500">
                <a:solidFill>
                  <a:srgbClr val="2F2A2B"/>
                </a:solidFill>
                <a:latin typeface="Helvetica"/>
                <a:ea typeface="Helvetica"/>
                <a:cs typeface="Helvetica"/>
                <a:sym typeface="Helvetica"/>
              </a:defRPr>
            </a:pPr>
            <a:r>
              <a:t>X == 0 </a:t>
            </a:r>
          </a:p>
          <a:p>
            <a:pPr algn="l" defTabSz="457200">
              <a:defRPr sz="3500">
                <a:solidFill>
                  <a:srgbClr val="2F2A2B"/>
                </a:solidFill>
                <a:latin typeface="Helvetica"/>
                <a:ea typeface="Helvetica"/>
                <a:cs typeface="Helvetica"/>
                <a:sym typeface="Helvetica"/>
              </a:defRPr>
            </a:pPr>
            <a:r>
              <a:t>terminate called after throwing an instance of 'char'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 grpId="0" animBg="1" advAuto="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Attribution"/>
          <p:cNvSpPr txBox="1">
            <a:spLocks noGrp="1"/>
          </p:cNvSpPr>
          <p:nvPr>
            <p:ph type="body" idx="21"/>
          </p:nvPr>
        </p:nvSpPr>
        <p:spPr>
          <a:prstGeom prst="rect">
            <a:avLst/>
          </a:prstGeom>
        </p:spPr>
        <p:txBody>
          <a:bodyPr/>
          <a:lstStyle/>
          <a:p>
            <a:endParaRPr/>
          </a:p>
        </p:txBody>
      </p:sp>
      <p:sp>
        <p:nvSpPr>
          <p:cNvPr id="336" name="Standard Template Library (STL)"/>
          <p:cNvSpPr txBox="1">
            <a:spLocks noGrp="1"/>
          </p:cNvSpPr>
          <p:nvPr>
            <p:ph type="body" sz="half" idx="1"/>
          </p:nvPr>
        </p:nvSpPr>
        <p:spPr>
          <a:prstGeom prst="rect">
            <a:avLst/>
          </a:prstGeom>
        </p:spPr>
        <p:txBody>
          <a:bodyPr/>
          <a:lstStyle/>
          <a:p>
            <a:r>
              <a:t>Standard Template Library (STL)</a:t>
            </a:r>
          </a:p>
        </p:txBody>
      </p:sp>
      <p:sp>
        <p:nvSpPr>
          <p:cNvPr id="33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44</a:t>
            </a:fld>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Overview of Standard Template Library"/>
          <p:cNvSpPr txBox="1">
            <a:spLocks noGrp="1"/>
          </p:cNvSpPr>
          <p:nvPr>
            <p:ph type="title"/>
          </p:nvPr>
        </p:nvSpPr>
        <p:spPr>
          <a:prstGeom prst="rect">
            <a:avLst/>
          </a:prstGeom>
        </p:spPr>
        <p:txBody>
          <a:bodyPr/>
          <a:lstStyle/>
          <a:p>
            <a:r>
              <a:t>Overview of Standard Template Library</a:t>
            </a:r>
          </a:p>
        </p:txBody>
      </p:sp>
      <p:sp>
        <p:nvSpPr>
          <p:cNvPr id="340" name="Introduction.…"/>
          <p:cNvSpPr txBox="1">
            <a:spLocks noGrp="1"/>
          </p:cNvSpPr>
          <p:nvPr>
            <p:ph type="body" idx="1"/>
          </p:nvPr>
        </p:nvSpPr>
        <p:spPr>
          <a:xfrm>
            <a:off x="1206500" y="2908936"/>
            <a:ext cx="21971000" cy="9595580"/>
          </a:xfrm>
          <a:prstGeom prst="rect">
            <a:avLst/>
          </a:prstGeom>
        </p:spPr>
        <p:txBody>
          <a:bodyPr/>
          <a:lstStyle/>
          <a:p>
            <a:r>
              <a:t>Introduction.</a:t>
            </a:r>
          </a:p>
          <a:p>
            <a:r>
              <a:t>STL Programming Model.</a:t>
            </a:r>
          </a:p>
          <a:p>
            <a:r>
              <a:t>Containers.</a:t>
            </a:r>
          </a:p>
          <a:p>
            <a:r>
              <a:t>Algorithms</a:t>
            </a:r>
          </a:p>
          <a:p>
            <a:r>
              <a:t>Iterators.</a:t>
            </a:r>
          </a:p>
          <a:p>
            <a:r>
              <a:t>Vectors.</a:t>
            </a:r>
          </a:p>
          <a:p>
            <a:r>
              <a:t>Lists.</a:t>
            </a:r>
          </a:p>
          <a:p>
            <a:r>
              <a:t>Maps</a:t>
            </a:r>
          </a:p>
        </p:txBody>
      </p:sp>
      <p:sp>
        <p:nvSpPr>
          <p:cNvPr id="34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45</a:t>
            </a:fld>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Introduction"/>
          <p:cNvSpPr txBox="1">
            <a:spLocks noGrp="1"/>
          </p:cNvSpPr>
          <p:nvPr>
            <p:ph type="title"/>
          </p:nvPr>
        </p:nvSpPr>
        <p:spPr>
          <a:prstGeom prst="rect">
            <a:avLst/>
          </a:prstGeom>
        </p:spPr>
        <p:txBody>
          <a:bodyPr/>
          <a:lstStyle/>
          <a:p>
            <a:r>
              <a:t>Introduction</a:t>
            </a:r>
          </a:p>
        </p:txBody>
      </p:sp>
      <p:sp>
        <p:nvSpPr>
          <p:cNvPr id="344" name="Slide Subtitle"/>
          <p:cNvSpPr txBox="1">
            <a:spLocks noGrp="1"/>
          </p:cNvSpPr>
          <p:nvPr>
            <p:ph type="body" idx="21"/>
          </p:nvPr>
        </p:nvSpPr>
        <p:spPr>
          <a:prstGeom prst="rect">
            <a:avLst/>
          </a:prstGeom>
        </p:spPr>
        <p:txBody>
          <a:bodyPr/>
          <a:lstStyle/>
          <a:p>
            <a:endParaRPr/>
          </a:p>
        </p:txBody>
      </p:sp>
      <p:sp>
        <p:nvSpPr>
          <p:cNvPr id="345" name="We have seen how templates can be used to create generic classes and functions that could extend support for generic programming.…"/>
          <p:cNvSpPr txBox="1">
            <a:spLocks noGrp="1"/>
          </p:cNvSpPr>
          <p:nvPr>
            <p:ph type="body" idx="1"/>
          </p:nvPr>
        </p:nvSpPr>
        <p:spPr>
          <a:prstGeom prst="rect">
            <a:avLst/>
          </a:prstGeom>
        </p:spPr>
        <p:txBody>
          <a:bodyPr/>
          <a:lstStyle/>
          <a:p>
            <a:r>
              <a:t>We have seen how templates can be used to create generic classes and functions that could extend support for generic programming.</a:t>
            </a:r>
          </a:p>
          <a:p>
            <a:r>
              <a:t>In order to help the users in generic programming, Alexander Stepanov and Meng Lee of HP developed a set of general-purpose templatized classes (data structures) and functions (algorithms) that could be used as a standard approach for storing and processing of data.</a:t>
            </a:r>
          </a:p>
          <a:p>
            <a:r>
              <a:t>The collection of these generic classes and functions is called the Standard Template Library (STL).</a:t>
            </a:r>
          </a:p>
          <a:p>
            <a:r>
              <a:t>STL components are defined in the namespace std.</a:t>
            </a:r>
          </a:p>
        </p:txBody>
      </p:sp>
      <p:sp>
        <p:nvSpPr>
          <p:cNvPr id="34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46</a:t>
            </a:fld>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Components of STL"/>
          <p:cNvSpPr txBox="1">
            <a:spLocks noGrp="1"/>
          </p:cNvSpPr>
          <p:nvPr>
            <p:ph type="title"/>
          </p:nvPr>
        </p:nvSpPr>
        <p:spPr>
          <a:prstGeom prst="rect">
            <a:avLst/>
          </a:prstGeom>
        </p:spPr>
        <p:txBody>
          <a:bodyPr/>
          <a:lstStyle/>
          <a:p>
            <a:r>
              <a:t>Components of STL</a:t>
            </a:r>
          </a:p>
        </p:txBody>
      </p:sp>
      <p:sp>
        <p:nvSpPr>
          <p:cNvPr id="349" name="Slide Subtitle"/>
          <p:cNvSpPr txBox="1">
            <a:spLocks noGrp="1"/>
          </p:cNvSpPr>
          <p:nvPr>
            <p:ph type="body" idx="21"/>
          </p:nvPr>
        </p:nvSpPr>
        <p:spPr>
          <a:prstGeom prst="rect">
            <a:avLst/>
          </a:prstGeom>
        </p:spPr>
        <p:txBody>
          <a:bodyPr/>
          <a:lstStyle/>
          <a:p>
            <a:endParaRPr/>
          </a:p>
        </p:txBody>
      </p:sp>
      <p:sp>
        <p:nvSpPr>
          <p:cNvPr id="350" name="The STL contains several components. But at its core are three key components. They are:…"/>
          <p:cNvSpPr txBox="1">
            <a:spLocks noGrp="1"/>
          </p:cNvSpPr>
          <p:nvPr>
            <p:ph type="body" idx="1"/>
          </p:nvPr>
        </p:nvSpPr>
        <p:spPr>
          <a:prstGeom prst="rect">
            <a:avLst/>
          </a:prstGeom>
        </p:spPr>
        <p:txBody>
          <a:bodyPr/>
          <a:lstStyle/>
          <a:p>
            <a:r>
              <a:t>The STL contains several components. But at its core are three key components. They are:</a:t>
            </a:r>
          </a:p>
          <a:p>
            <a:r>
              <a:t>Containers</a:t>
            </a:r>
          </a:p>
          <a:p>
            <a:r>
              <a:t>Algorithms</a:t>
            </a:r>
          </a:p>
          <a:p>
            <a:r>
              <a:t>Iterators</a:t>
            </a:r>
          </a:p>
          <a:p>
            <a:r>
              <a:t>These three components work in conjunction with one another to provide support to a variety of programming solutions.</a:t>
            </a:r>
          </a:p>
        </p:txBody>
      </p:sp>
      <p:sp>
        <p:nvSpPr>
          <p:cNvPr id="35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47</a:t>
            </a:fld>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48</a:t>
            </a:fld>
            <a:endParaRPr/>
          </a:p>
        </p:txBody>
      </p:sp>
      <p:pic>
        <p:nvPicPr>
          <p:cNvPr id="354" name="Image" descr="Image"/>
          <p:cNvPicPr>
            <a:picLocks noChangeAspect="1"/>
          </p:cNvPicPr>
          <p:nvPr/>
        </p:nvPicPr>
        <p:blipFill>
          <a:blip r:embed="rId2"/>
          <a:srcRect l="5239" t="15603" r="7137" b="5865"/>
          <a:stretch>
            <a:fillRect/>
          </a:stretch>
        </p:blipFill>
        <p:spPr>
          <a:xfrm>
            <a:off x="2136635" y="462737"/>
            <a:ext cx="17082566" cy="11494532"/>
          </a:xfrm>
          <a:prstGeom prst="rect">
            <a:avLst/>
          </a:prstGeom>
          <a:ln w="12700">
            <a:miter lim="400000"/>
          </a:ln>
        </p:spPr>
      </p:pic>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Slide Title"/>
          <p:cNvSpPr txBox="1">
            <a:spLocks noGrp="1"/>
          </p:cNvSpPr>
          <p:nvPr>
            <p:ph type="title"/>
          </p:nvPr>
        </p:nvSpPr>
        <p:spPr>
          <a:prstGeom prst="rect">
            <a:avLst/>
          </a:prstGeom>
        </p:spPr>
        <p:txBody>
          <a:bodyPr/>
          <a:lstStyle/>
          <a:p>
            <a:endParaRPr/>
          </a:p>
        </p:txBody>
      </p:sp>
      <p:sp>
        <p:nvSpPr>
          <p:cNvPr id="357" name="Slide Subtitle"/>
          <p:cNvSpPr txBox="1">
            <a:spLocks noGrp="1"/>
          </p:cNvSpPr>
          <p:nvPr>
            <p:ph type="body" idx="21"/>
          </p:nvPr>
        </p:nvSpPr>
        <p:spPr>
          <a:prstGeom prst="rect">
            <a:avLst/>
          </a:prstGeom>
        </p:spPr>
        <p:txBody>
          <a:bodyPr/>
          <a:lstStyle/>
          <a:p>
            <a:endParaRPr/>
          </a:p>
        </p:txBody>
      </p:sp>
      <p:sp>
        <p:nvSpPr>
          <p:cNvPr id="358" name="STL provides numerous containers and algorithms which are very useful in completive programming , for example you can very easily define a linked list in a single statement by using list container of container library in STL , saving your time and effort"/>
          <p:cNvSpPr txBox="1">
            <a:spLocks noGrp="1"/>
          </p:cNvSpPr>
          <p:nvPr>
            <p:ph type="body" idx="1"/>
          </p:nvPr>
        </p:nvSpPr>
        <p:spPr>
          <a:prstGeom prst="rect">
            <a:avLst/>
          </a:prstGeom>
        </p:spPr>
        <p:txBody>
          <a:bodyPr/>
          <a:lstStyle/>
          <a:p>
            <a:r>
              <a:t>STL provides numerous containers and algorithms which are very useful in completive programming , for example you can very easily define a linked list in a single statement by using list container of container library in STL , saving your time and effort.</a:t>
            </a:r>
          </a:p>
          <a:p>
            <a:r>
              <a:t>STL is a generic library , i.e a same container or algorithm can be operated on any data types, you don’t have to define the same algorithm for different type of elements.</a:t>
            </a:r>
          </a:p>
          <a:p>
            <a:r>
              <a:t>For example, sort algorithm will sort the elements in the given range irrespective of their data type, we don’t have to implement different sort algorithms for different datatypes.</a:t>
            </a:r>
          </a:p>
        </p:txBody>
      </p:sp>
      <p:sp>
        <p:nvSpPr>
          <p:cNvPr id="35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49</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Introduction"/>
          <p:cNvSpPr txBox="1">
            <a:spLocks noGrp="1"/>
          </p:cNvSpPr>
          <p:nvPr>
            <p:ph type="title"/>
          </p:nvPr>
        </p:nvSpPr>
        <p:spPr>
          <a:prstGeom prst="rect">
            <a:avLst/>
          </a:prstGeom>
        </p:spPr>
        <p:txBody>
          <a:bodyPr/>
          <a:lstStyle/>
          <a:p>
            <a:r>
              <a:t>Introduction</a:t>
            </a:r>
          </a:p>
        </p:txBody>
      </p:sp>
      <p:sp>
        <p:nvSpPr>
          <p:cNvPr id="170" name="Slide Subtitle"/>
          <p:cNvSpPr txBox="1">
            <a:spLocks noGrp="1"/>
          </p:cNvSpPr>
          <p:nvPr>
            <p:ph type="body" idx="21"/>
          </p:nvPr>
        </p:nvSpPr>
        <p:spPr>
          <a:prstGeom prst="rect">
            <a:avLst/>
          </a:prstGeom>
        </p:spPr>
        <p:txBody>
          <a:bodyPr/>
          <a:lstStyle/>
          <a:p>
            <a:endParaRPr/>
          </a:p>
        </p:txBody>
      </p:sp>
      <p:sp>
        <p:nvSpPr>
          <p:cNvPr id="171" name="Exception handling allows you to manage run-time errors in an orderly fashion.…"/>
          <p:cNvSpPr txBox="1">
            <a:spLocks noGrp="1"/>
          </p:cNvSpPr>
          <p:nvPr>
            <p:ph type="body" idx="1"/>
          </p:nvPr>
        </p:nvSpPr>
        <p:spPr>
          <a:prstGeom prst="rect">
            <a:avLst/>
          </a:prstGeom>
        </p:spPr>
        <p:txBody>
          <a:bodyPr/>
          <a:lstStyle/>
          <a:p>
            <a:r>
              <a:t>Exception handling allows you to manage run-time errors in an orderly fashion. </a:t>
            </a:r>
          </a:p>
          <a:p>
            <a:r>
              <a:t>Using exception handling, your program can automatically invoke an error-handling routine when an error occurs. </a:t>
            </a:r>
          </a:p>
          <a:p>
            <a:r>
              <a:t>The principal advantage of exception handling is that it automates much of the error-handling code that previously had to be coded "by hand" in any large program.</a:t>
            </a:r>
          </a:p>
        </p:txBody>
      </p:sp>
      <p:sp>
        <p:nvSpPr>
          <p:cNvPr id="172" name="Slide Number"/>
          <p:cNvSpPr txBox="1">
            <a:spLocks noGrp="1"/>
          </p:cNvSpPr>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C++: Containers in STL"/>
          <p:cNvSpPr txBox="1">
            <a:spLocks noGrp="1"/>
          </p:cNvSpPr>
          <p:nvPr>
            <p:ph type="title"/>
          </p:nvPr>
        </p:nvSpPr>
        <p:spPr>
          <a:prstGeom prst="rect">
            <a:avLst/>
          </a:prstGeom>
        </p:spPr>
        <p:txBody>
          <a:bodyPr/>
          <a:lstStyle/>
          <a:p>
            <a:r>
              <a:t>C++: Containers in STL</a:t>
            </a:r>
          </a:p>
        </p:txBody>
      </p:sp>
      <p:sp>
        <p:nvSpPr>
          <p:cNvPr id="362" name="Slide Subtitle"/>
          <p:cNvSpPr txBox="1">
            <a:spLocks noGrp="1"/>
          </p:cNvSpPr>
          <p:nvPr>
            <p:ph type="body" idx="21"/>
          </p:nvPr>
        </p:nvSpPr>
        <p:spPr>
          <a:prstGeom prst="rect">
            <a:avLst/>
          </a:prstGeom>
        </p:spPr>
        <p:txBody>
          <a:bodyPr/>
          <a:lstStyle/>
          <a:p>
            <a:endParaRPr/>
          </a:p>
        </p:txBody>
      </p:sp>
      <p:sp>
        <p:nvSpPr>
          <p:cNvPr id="363" name="Container library in STL provide containers that are used to create data structures like arrays, linked list, trees etc.…"/>
          <p:cNvSpPr txBox="1">
            <a:spLocks noGrp="1"/>
          </p:cNvSpPr>
          <p:nvPr>
            <p:ph type="body" idx="1"/>
          </p:nvPr>
        </p:nvSpPr>
        <p:spPr>
          <a:prstGeom prst="rect">
            <a:avLst/>
          </a:prstGeom>
        </p:spPr>
        <p:txBody>
          <a:bodyPr/>
          <a:lstStyle/>
          <a:p>
            <a:r>
              <a:t>Container library in STL provide containers that are used to create data structures like arrays, linked list, trees etc.</a:t>
            </a:r>
          </a:p>
          <a:p>
            <a:r>
              <a:t>These container are generic.</a:t>
            </a:r>
          </a:p>
          <a:p>
            <a:r>
              <a:t>They can hold elements of any data types, for example: vector can be used for creating dynamic arrays of char, integer, float and other types.</a:t>
            </a:r>
          </a:p>
        </p:txBody>
      </p:sp>
      <p:sp>
        <p:nvSpPr>
          <p:cNvPr id="36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50</a:t>
            </a:fld>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C++: Algorithms in STL"/>
          <p:cNvSpPr txBox="1">
            <a:spLocks noGrp="1"/>
          </p:cNvSpPr>
          <p:nvPr>
            <p:ph type="title"/>
          </p:nvPr>
        </p:nvSpPr>
        <p:spPr>
          <a:prstGeom prst="rect">
            <a:avLst/>
          </a:prstGeom>
        </p:spPr>
        <p:txBody>
          <a:bodyPr/>
          <a:lstStyle/>
          <a:p>
            <a:r>
              <a:t>C++: Algorithms in STL</a:t>
            </a:r>
          </a:p>
        </p:txBody>
      </p:sp>
      <p:sp>
        <p:nvSpPr>
          <p:cNvPr id="367" name="Slide Subtitle"/>
          <p:cNvSpPr txBox="1">
            <a:spLocks noGrp="1"/>
          </p:cNvSpPr>
          <p:nvPr>
            <p:ph type="body" idx="21"/>
          </p:nvPr>
        </p:nvSpPr>
        <p:spPr>
          <a:prstGeom prst="rect">
            <a:avLst/>
          </a:prstGeom>
        </p:spPr>
        <p:txBody>
          <a:bodyPr/>
          <a:lstStyle/>
          <a:p>
            <a:endParaRPr/>
          </a:p>
        </p:txBody>
      </p:sp>
      <p:sp>
        <p:nvSpPr>
          <p:cNvPr id="368" name="STL provide number of algorithms that can be used of any container, irrespective of their type.…"/>
          <p:cNvSpPr txBox="1">
            <a:spLocks noGrp="1"/>
          </p:cNvSpPr>
          <p:nvPr>
            <p:ph type="body" idx="1"/>
          </p:nvPr>
        </p:nvSpPr>
        <p:spPr>
          <a:prstGeom prst="rect">
            <a:avLst/>
          </a:prstGeom>
        </p:spPr>
        <p:txBody>
          <a:bodyPr/>
          <a:lstStyle/>
          <a:p>
            <a:pPr marL="603504" indent="-603504" defTabSz="2413955">
              <a:spcBef>
                <a:spcPts val="4400"/>
              </a:spcBef>
              <a:defRPr sz="4752"/>
            </a:pPr>
            <a:r>
              <a:t>STL provide number of algorithms that can be used of any container, irrespective of their type. </a:t>
            </a:r>
          </a:p>
          <a:p>
            <a:pPr marL="603504" indent="-603504" defTabSz="2413955">
              <a:spcBef>
                <a:spcPts val="4400"/>
              </a:spcBef>
              <a:defRPr sz="4752"/>
            </a:pPr>
            <a:r>
              <a:t>Algorithms library contains built in functions that performs complex algorithms on the data structures.</a:t>
            </a:r>
          </a:p>
          <a:p>
            <a:pPr marL="603504" indent="-603504" defTabSz="2413955">
              <a:spcBef>
                <a:spcPts val="4400"/>
              </a:spcBef>
              <a:defRPr sz="4752"/>
            </a:pPr>
            <a:r>
              <a:t>For example: one can reverse a range with reverse() function, sort a range with sort() function, search in a range with binary_search() and so on.</a:t>
            </a:r>
          </a:p>
          <a:p>
            <a:pPr marL="603504" indent="-603504" defTabSz="2413955">
              <a:spcBef>
                <a:spcPts val="4400"/>
              </a:spcBef>
              <a:defRPr sz="4752"/>
            </a:pPr>
            <a:r>
              <a:t>Algorithm library provides abstraction, i.e you don't necessarily need to know how the the algorithm works.</a:t>
            </a:r>
          </a:p>
        </p:txBody>
      </p:sp>
      <p:sp>
        <p:nvSpPr>
          <p:cNvPr id="36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51</a:t>
            </a:fld>
            <a:endParaRP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C++: Iterators in STL"/>
          <p:cNvSpPr txBox="1">
            <a:spLocks noGrp="1"/>
          </p:cNvSpPr>
          <p:nvPr>
            <p:ph type="title"/>
          </p:nvPr>
        </p:nvSpPr>
        <p:spPr>
          <a:prstGeom prst="rect">
            <a:avLst/>
          </a:prstGeom>
        </p:spPr>
        <p:txBody>
          <a:bodyPr/>
          <a:lstStyle/>
          <a:p>
            <a:r>
              <a:t>C++: Iterators in STL</a:t>
            </a:r>
          </a:p>
        </p:txBody>
      </p:sp>
      <p:sp>
        <p:nvSpPr>
          <p:cNvPr id="372" name="Slide Subtitle"/>
          <p:cNvSpPr txBox="1">
            <a:spLocks noGrp="1"/>
          </p:cNvSpPr>
          <p:nvPr>
            <p:ph type="body" idx="21"/>
          </p:nvPr>
        </p:nvSpPr>
        <p:spPr>
          <a:prstGeom prst="rect">
            <a:avLst/>
          </a:prstGeom>
        </p:spPr>
        <p:txBody>
          <a:bodyPr/>
          <a:lstStyle/>
          <a:p>
            <a:endParaRPr/>
          </a:p>
        </p:txBody>
      </p:sp>
      <p:sp>
        <p:nvSpPr>
          <p:cNvPr id="373" name="Iterators in STL are used to point to the containers.…"/>
          <p:cNvSpPr txBox="1">
            <a:spLocks noGrp="1"/>
          </p:cNvSpPr>
          <p:nvPr>
            <p:ph type="body" idx="1"/>
          </p:nvPr>
        </p:nvSpPr>
        <p:spPr>
          <a:prstGeom prst="rect">
            <a:avLst/>
          </a:prstGeom>
        </p:spPr>
        <p:txBody>
          <a:bodyPr/>
          <a:lstStyle/>
          <a:p>
            <a:r>
              <a:t>Iterators in STL are used to point to the containers. </a:t>
            </a:r>
          </a:p>
          <a:p>
            <a:r>
              <a:t>Iterators actually acts as a bridge between containers and algorithms.</a:t>
            </a:r>
          </a:p>
          <a:p>
            <a:r>
              <a:t>For example: sort() algorithm have two parameters, starting iterator and ending iterator, now sort() compare the elements pointed by each of these iterators and arrange them in sorted order, thus it does not matter what is the type of the container and same sort() can be used on different types of containers.</a:t>
            </a:r>
          </a:p>
        </p:txBody>
      </p:sp>
      <p:sp>
        <p:nvSpPr>
          <p:cNvPr id="37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52</a:t>
            </a:fld>
            <a:endParaRP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53</a:t>
            </a:fld>
            <a:endParaRPr/>
          </a:p>
        </p:txBody>
      </p:sp>
      <p:graphicFrame>
        <p:nvGraphicFramePr>
          <p:cNvPr id="377" name="Table"/>
          <p:cNvGraphicFramePr/>
          <p:nvPr/>
        </p:nvGraphicFramePr>
        <p:xfrm>
          <a:off x="1193604" y="1936516"/>
          <a:ext cx="22680877" cy="7572702"/>
        </p:xfrm>
        <a:graphic>
          <a:graphicData uri="http://schemas.openxmlformats.org/drawingml/2006/table">
            <a:tbl>
              <a:tblPr>
                <a:tableStyleId>{4C3C2611-4C71-4FC5-86AE-919BDF0F9419}</a:tableStyleId>
              </a:tblPr>
              <a:tblGrid>
                <a:gridCol w="4581938">
                  <a:extLst>
                    <a:ext uri="{9D8B030D-6E8A-4147-A177-3AD203B41FA5}">
                      <a16:colId xmlns:a16="http://schemas.microsoft.com/office/drawing/2014/main" val="20000"/>
                    </a:ext>
                  </a:extLst>
                </a:gridCol>
                <a:gridCol w="18086238">
                  <a:extLst>
                    <a:ext uri="{9D8B030D-6E8A-4147-A177-3AD203B41FA5}">
                      <a16:colId xmlns:a16="http://schemas.microsoft.com/office/drawing/2014/main" val="20001"/>
                    </a:ext>
                  </a:extLst>
                </a:gridCol>
              </a:tblGrid>
              <a:tr h="1260000">
                <a:tc>
                  <a:txBody>
                    <a:bodyPr/>
                    <a:lstStyle/>
                    <a:p>
                      <a:pPr defTabSz="914400"/>
                      <a:r>
                        <a:rPr sz="4400" b="1"/>
                        <a:t>Iterator</a:t>
                      </a:r>
                    </a:p>
                  </a:txBody>
                  <a:tcPr marL="50800" marR="50800" marT="50800" marB="50800" anchor="ctr" horzOverflow="overflow"/>
                </a:tc>
                <a:tc>
                  <a:txBody>
                    <a:bodyPr/>
                    <a:lstStyle/>
                    <a:p>
                      <a:pPr defTabSz="914400"/>
                      <a:r>
                        <a:rPr sz="4400" b="1"/>
                        <a:t>Access Allowed</a:t>
                      </a:r>
                    </a:p>
                  </a:txBody>
                  <a:tcPr marL="50800" marR="50800" marT="50800" marB="50800" anchor="ctr" horzOverflow="overflow"/>
                </a:tc>
                <a:extLst>
                  <a:ext uri="{0D108BD9-81ED-4DB2-BD59-A6C34878D82A}">
                    <a16:rowId xmlns:a16="http://schemas.microsoft.com/office/drawing/2014/main" val="10000"/>
                  </a:ext>
                </a:extLst>
              </a:tr>
              <a:tr h="1260000">
                <a:tc>
                  <a:txBody>
                    <a:bodyPr/>
                    <a:lstStyle/>
                    <a:p>
                      <a:pPr algn="l" defTabSz="914400"/>
                      <a:r>
                        <a:rPr sz="4400"/>
                        <a:t>Random Access</a:t>
                      </a:r>
                    </a:p>
                  </a:txBody>
                  <a:tcPr marL="50800" marR="50800" marT="50800" marB="50800" anchor="ctr" horzOverflow="overflow"/>
                </a:tc>
                <a:tc>
                  <a:txBody>
                    <a:bodyPr/>
                    <a:lstStyle/>
                    <a:p>
                      <a:pPr algn="l" defTabSz="914400"/>
                      <a:r>
                        <a:rPr sz="4400"/>
                        <a:t>Store and retrieve values. Elements may be accessed randomly.</a:t>
                      </a:r>
                    </a:p>
                  </a:txBody>
                  <a:tcPr marL="50800" marR="50800" marT="50800" marB="50800" anchor="ctr" horzOverflow="overflow"/>
                </a:tc>
                <a:extLst>
                  <a:ext uri="{0D108BD9-81ED-4DB2-BD59-A6C34878D82A}">
                    <a16:rowId xmlns:a16="http://schemas.microsoft.com/office/drawing/2014/main" val="10001"/>
                  </a:ext>
                </a:extLst>
              </a:tr>
              <a:tr h="1260000">
                <a:tc>
                  <a:txBody>
                    <a:bodyPr/>
                    <a:lstStyle/>
                    <a:p>
                      <a:pPr algn="l" defTabSz="914400"/>
                      <a:r>
                        <a:rPr sz="4400"/>
                        <a:t>Bidirectional</a:t>
                      </a:r>
                    </a:p>
                  </a:txBody>
                  <a:tcPr marL="50800" marR="50800" marT="50800" marB="50800" anchor="ctr" horzOverflow="overflow"/>
                </a:tc>
                <a:tc>
                  <a:txBody>
                    <a:bodyPr/>
                    <a:lstStyle/>
                    <a:p>
                      <a:pPr algn="l" defTabSz="914400"/>
                      <a:r>
                        <a:rPr sz="4400"/>
                        <a:t>Store and retrieve values. Forward and backward moving.</a:t>
                      </a:r>
                    </a:p>
                  </a:txBody>
                  <a:tcPr marL="50800" marR="50800" marT="50800" marB="50800" anchor="ctr" horzOverflow="overflow"/>
                </a:tc>
                <a:extLst>
                  <a:ext uri="{0D108BD9-81ED-4DB2-BD59-A6C34878D82A}">
                    <a16:rowId xmlns:a16="http://schemas.microsoft.com/office/drawing/2014/main" val="10002"/>
                  </a:ext>
                </a:extLst>
              </a:tr>
              <a:tr h="1260000">
                <a:tc>
                  <a:txBody>
                    <a:bodyPr/>
                    <a:lstStyle/>
                    <a:p>
                      <a:pPr algn="l" defTabSz="914400"/>
                      <a:r>
                        <a:rPr sz="4400"/>
                        <a:t>Forward</a:t>
                      </a:r>
                    </a:p>
                  </a:txBody>
                  <a:tcPr marL="50800" marR="50800" marT="50800" marB="50800" anchor="ctr" horzOverflow="overflow"/>
                </a:tc>
                <a:tc>
                  <a:txBody>
                    <a:bodyPr/>
                    <a:lstStyle/>
                    <a:p>
                      <a:pPr algn="l" defTabSz="914400"/>
                      <a:r>
                        <a:rPr sz="4400"/>
                        <a:t>Store and retrieve values. Forward moving only.</a:t>
                      </a:r>
                    </a:p>
                  </a:txBody>
                  <a:tcPr marL="50800" marR="50800" marT="50800" marB="50800" anchor="ctr" horzOverflow="overflow"/>
                </a:tc>
                <a:extLst>
                  <a:ext uri="{0D108BD9-81ED-4DB2-BD59-A6C34878D82A}">
                    <a16:rowId xmlns:a16="http://schemas.microsoft.com/office/drawing/2014/main" val="10003"/>
                  </a:ext>
                </a:extLst>
              </a:tr>
              <a:tr h="1260000">
                <a:tc>
                  <a:txBody>
                    <a:bodyPr/>
                    <a:lstStyle/>
                    <a:p>
                      <a:pPr algn="l" defTabSz="914400"/>
                      <a:r>
                        <a:rPr sz="4400"/>
                        <a:t>Input</a:t>
                      </a:r>
                    </a:p>
                  </a:txBody>
                  <a:tcPr marL="50800" marR="50800" marT="50800" marB="50800" anchor="ctr" horzOverflow="overflow"/>
                </a:tc>
                <a:tc>
                  <a:txBody>
                    <a:bodyPr/>
                    <a:lstStyle/>
                    <a:p>
                      <a:pPr algn="l" defTabSz="914400"/>
                      <a:r>
                        <a:rPr sz="4400"/>
                        <a:t>Retrieve, but not store values. Forward moving only.</a:t>
                      </a:r>
                    </a:p>
                  </a:txBody>
                  <a:tcPr marL="50800" marR="50800" marT="50800" marB="50800" anchor="ctr" horzOverflow="overflow"/>
                </a:tc>
                <a:extLst>
                  <a:ext uri="{0D108BD9-81ED-4DB2-BD59-A6C34878D82A}">
                    <a16:rowId xmlns:a16="http://schemas.microsoft.com/office/drawing/2014/main" val="10004"/>
                  </a:ext>
                </a:extLst>
              </a:tr>
              <a:tr h="1260000">
                <a:tc>
                  <a:txBody>
                    <a:bodyPr/>
                    <a:lstStyle/>
                    <a:p>
                      <a:pPr algn="l" defTabSz="914400"/>
                      <a:r>
                        <a:rPr sz="4400"/>
                        <a:t>Output</a:t>
                      </a:r>
                    </a:p>
                  </a:txBody>
                  <a:tcPr marL="50800" marR="50800" marT="50800" marB="50800" anchor="ctr" horzOverflow="overflow"/>
                </a:tc>
                <a:tc>
                  <a:txBody>
                    <a:bodyPr/>
                    <a:lstStyle/>
                    <a:p>
                      <a:pPr algn="l" defTabSz="914400"/>
                      <a:r>
                        <a:rPr sz="4400"/>
                        <a:t>Store, but not retrieve values. Forward moving only.</a:t>
                      </a:r>
                    </a:p>
                  </a:txBody>
                  <a:tcPr marL="50800" marR="50800" marT="50800" marB="50800" anchor="ctr" horzOverflow="overflow"/>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Slide Title"/>
          <p:cNvSpPr txBox="1">
            <a:spLocks noGrp="1"/>
          </p:cNvSpPr>
          <p:nvPr>
            <p:ph type="title"/>
          </p:nvPr>
        </p:nvSpPr>
        <p:spPr>
          <a:prstGeom prst="rect">
            <a:avLst/>
          </a:prstGeom>
        </p:spPr>
        <p:txBody>
          <a:bodyPr/>
          <a:lstStyle/>
          <a:p>
            <a:endParaRPr/>
          </a:p>
        </p:txBody>
      </p:sp>
      <p:sp>
        <p:nvSpPr>
          <p:cNvPr id="380" name="In general, an iterator that has greater access capabilities can be used in place of one that has lesser capabilities.…"/>
          <p:cNvSpPr txBox="1">
            <a:spLocks noGrp="1"/>
          </p:cNvSpPr>
          <p:nvPr>
            <p:ph type="body" idx="1"/>
          </p:nvPr>
        </p:nvSpPr>
        <p:spPr>
          <a:xfrm>
            <a:off x="1206500" y="3389069"/>
            <a:ext cx="21971000" cy="9115447"/>
          </a:xfrm>
          <a:prstGeom prst="rect">
            <a:avLst/>
          </a:prstGeom>
        </p:spPr>
        <p:txBody>
          <a:bodyPr/>
          <a:lstStyle/>
          <a:p>
            <a:pPr marL="548639" indent="-548639" defTabSz="2194505">
              <a:spcBef>
                <a:spcPts val="4000"/>
              </a:spcBef>
              <a:defRPr sz="4319"/>
            </a:pPr>
            <a:r>
              <a:t>In general, an iterator that has greater access capabilities can be used in place of one that has lesser capabilities. </a:t>
            </a:r>
          </a:p>
          <a:p>
            <a:pPr marL="548639" indent="-548639" defTabSz="2194505">
              <a:spcBef>
                <a:spcPts val="4000"/>
              </a:spcBef>
              <a:defRPr sz="4319"/>
            </a:pPr>
            <a:r>
              <a:t>For example, a forward iterator can be used in place of an input iterator.</a:t>
            </a:r>
          </a:p>
          <a:p>
            <a:pPr marL="548639" indent="-548639" defTabSz="2194505">
              <a:spcBef>
                <a:spcPts val="4000"/>
              </a:spcBef>
              <a:defRPr sz="4319"/>
            </a:pPr>
            <a:r>
              <a:t>Iterators are handled just like pointers. You can increment and decrement them. </a:t>
            </a:r>
          </a:p>
          <a:p>
            <a:pPr marL="548639" indent="-548639" defTabSz="2194505">
              <a:spcBef>
                <a:spcPts val="4000"/>
              </a:spcBef>
              <a:defRPr sz="4319"/>
            </a:pPr>
            <a:r>
              <a:t>You can apply the * operator to them. </a:t>
            </a:r>
          </a:p>
          <a:p>
            <a:pPr marL="548639" indent="-548639" defTabSz="2194505">
              <a:spcBef>
                <a:spcPts val="4000"/>
              </a:spcBef>
              <a:defRPr sz="4319"/>
            </a:pPr>
            <a:r>
              <a:t>Iterators are declared using the iterator type defined by the various containers.</a:t>
            </a:r>
          </a:p>
          <a:p>
            <a:pPr marL="548639" indent="-548639" defTabSz="2194505">
              <a:spcBef>
                <a:spcPts val="4000"/>
              </a:spcBef>
              <a:defRPr sz="4319"/>
            </a:pPr>
            <a:r>
              <a:t>The STL also supports reverse iterators. Reverse iterators are either bidirectional or random-access iterators that move through a sequence in the reverse direction. </a:t>
            </a:r>
          </a:p>
          <a:p>
            <a:pPr marL="548639" indent="-548639" defTabSz="2194505">
              <a:spcBef>
                <a:spcPts val="4000"/>
              </a:spcBef>
              <a:defRPr sz="4319"/>
            </a:pPr>
            <a:r>
              <a:t>Thus, if a reverse iterator points to the end of a sequence, incrementing that iterator will cause it to point to one element before the end.</a:t>
            </a:r>
          </a:p>
        </p:txBody>
      </p:sp>
      <p:sp>
        <p:nvSpPr>
          <p:cNvPr id="38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54</a:t>
            </a:fld>
            <a:endParaRP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Uses and Applications of STL"/>
          <p:cNvSpPr txBox="1">
            <a:spLocks noGrp="1"/>
          </p:cNvSpPr>
          <p:nvPr>
            <p:ph type="title"/>
          </p:nvPr>
        </p:nvSpPr>
        <p:spPr>
          <a:prstGeom prst="rect">
            <a:avLst/>
          </a:prstGeom>
        </p:spPr>
        <p:txBody>
          <a:bodyPr/>
          <a:lstStyle/>
          <a:p>
            <a:r>
              <a:t>Uses and Applications of STL</a:t>
            </a:r>
          </a:p>
        </p:txBody>
      </p:sp>
      <p:sp>
        <p:nvSpPr>
          <p:cNvPr id="384" name="STL being generic library provide containers and algorithms which can be used to store and manipulate different types of data.…"/>
          <p:cNvSpPr txBox="1">
            <a:spLocks noGrp="1"/>
          </p:cNvSpPr>
          <p:nvPr>
            <p:ph type="body" idx="1"/>
          </p:nvPr>
        </p:nvSpPr>
        <p:spPr>
          <a:xfrm>
            <a:off x="1206500" y="3296754"/>
            <a:ext cx="21971000" cy="9207762"/>
          </a:xfrm>
          <a:prstGeom prst="rect">
            <a:avLst/>
          </a:prstGeom>
        </p:spPr>
        <p:txBody>
          <a:bodyPr/>
          <a:lstStyle/>
          <a:p>
            <a:r>
              <a:t>STL being generic library provide containers and algorithms which can be used to store and manipulate different types of data.</a:t>
            </a:r>
          </a:p>
          <a:p>
            <a:r>
              <a:t>Thus it saves us from defining these data structures and algorithms from the scratch. </a:t>
            </a:r>
          </a:p>
          <a:p>
            <a:r>
              <a:t>Because of STL, now we do not have to define our sort function every time we make a new program or define same function twice for the different data types, instead we can just use the generic container and algorithms in STL.</a:t>
            </a:r>
          </a:p>
          <a:p>
            <a:r>
              <a:t>This saves a lot of time, code and effort during programming.</a:t>
            </a:r>
          </a:p>
          <a:p>
            <a:r>
              <a:t>Thus STL is heavily used in the competitive programming, plus it is reliable and fast.</a:t>
            </a:r>
          </a:p>
        </p:txBody>
      </p:sp>
      <p:sp>
        <p:nvSpPr>
          <p:cNvPr id="38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55</a:t>
            </a:fld>
            <a:endParaRP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STL Components Overview"/>
          <p:cNvSpPr txBox="1">
            <a:spLocks noGrp="1"/>
          </p:cNvSpPr>
          <p:nvPr>
            <p:ph type="title"/>
          </p:nvPr>
        </p:nvSpPr>
        <p:spPr>
          <a:prstGeom prst="rect">
            <a:avLst/>
          </a:prstGeom>
        </p:spPr>
        <p:txBody>
          <a:bodyPr/>
          <a:lstStyle/>
          <a:p>
            <a:r>
              <a:t>STL Components Overview</a:t>
            </a:r>
          </a:p>
        </p:txBody>
      </p:sp>
      <p:sp>
        <p:nvSpPr>
          <p:cNvPr id="388" name="Slide Subtitle"/>
          <p:cNvSpPr txBox="1">
            <a:spLocks noGrp="1"/>
          </p:cNvSpPr>
          <p:nvPr>
            <p:ph type="body" idx="21"/>
          </p:nvPr>
        </p:nvSpPr>
        <p:spPr>
          <a:prstGeom prst="rect">
            <a:avLst/>
          </a:prstGeom>
        </p:spPr>
        <p:txBody>
          <a:bodyPr/>
          <a:lstStyle/>
          <a:p>
            <a:endParaRPr/>
          </a:p>
        </p:txBody>
      </p:sp>
      <p:sp>
        <p:nvSpPr>
          <p:cNvPr id="389" name="Data storage, data access and algorithms are separated.…"/>
          <p:cNvSpPr txBox="1">
            <a:spLocks noGrp="1"/>
          </p:cNvSpPr>
          <p:nvPr>
            <p:ph type="body" idx="1"/>
          </p:nvPr>
        </p:nvSpPr>
        <p:spPr>
          <a:prstGeom prst="rect">
            <a:avLst/>
          </a:prstGeom>
        </p:spPr>
        <p:txBody>
          <a:bodyPr/>
          <a:lstStyle/>
          <a:p>
            <a:r>
              <a:t>Data storage, data access and algorithms are separated.</a:t>
            </a:r>
          </a:p>
          <a:p>
            <a:r>
              <a:t>Containers: Hold Data</a:t>
            </a:r>
          </a:p>
          <a:p>
            <a:r>
              <a:t>Iterators: Access Data</a:t>
            </a:r>
          </a:p>
          <a:p>
            <a:r>
              <a:t>Algorithms, function objects: manipulate Data</a:t>
            </a:r>
          </a:p>
          <a:p>
            <a:r>
              <a:t>Allocators: Allocate Data. (Mostly, we ignore them).</a:t>
            </a:r>
          </a:p>
        </p:txBody>
      </p:sp>
      <p:sp>
        <p:nvSpPr>
          <p:cNvPr id="39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56</a:t>
            </a:fld>
            <a:endParaRP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Attribution"/>
          <p:cNvSpPr txBox="1">
            <a:spLocks noGrp="1"/>
          </p:cNvSpPr>
          <p:nvPr>
            <p:ph type="body" idx="21"/>
          </p:nvPr>
        </p:nvSpPr>
        <p:spPr>
          <a:prstGeom prst="rect">
            <a:avLst/>
          </a:prstGeom>
        </p:spPr>
        <p:txBody>
          <a:bodyPr/>
          <a:lstStyle/>
          <a:p>
            <a:endParaRPr/>
          </a:p>
        </p:txBody>
      </p:sp>
      <p:sp>
        <p:nvSpPr>
          <p:cNvPr id="393" name="Containers"/>
          <p:cNvSpPr txBox="1">
            <a:spLocks noGrp="1"/>
          </p:cNvSpPr>
          <p:nvPr>
            <p:ph type="body" sz="half" idx="1"/>
          </p:nvPr>
        </p:nvSpPr>
        <p:spPr>
          <a:prstGeom prst="rect">
            <a:avLst/>
          </a:prstGeom>
        </p:spPr>
        <p:txBody>
          <a:bodyPr/>
          <a:lstStyle/>
          <a:p>
            <a:r>
              <a:t>Containers</a:t>
            </a:r>
          </a:p>
        </p:txBody>
      </p:sp>
      <p:sp>
        <p:nvSpPr>
          <p:cNvPr id="39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57</a:t>
            </a:fld>
            <a:endParaRP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Containers in C++"/>
          <p:cNvSpPr txBox="1">
            <a:spLocks noGrp="1"/>
          </p:cNvSpPr>
          <p:nvPr>
            <p:ph type="title"/>
          </p:nvPr>
        </p:nvSpPr>
        <p:spPr>
          <a:prstGeom prst="rect">
            <a:avLst/>
          </a:prstGeom>
        </p:spPr>
        <p:txBody>
          <a:bodyPr/>
          <a:lstStyle/>
          <a:p>
            <a:r>
              <a:t>Containers in C++</a:t>
            </a:r>
          </a:p>
        </p:txBody>
      </p:sp>
      <p:sp>
        <p:nvSpPr>
          <p:cNvPr id="397" name="Slide Subtitle"/>
          <p:cNvSpPr txBox="1">
            <a:spLocks noGrp="1"/>
          </p:cNvSpPr>
          <p:nvPr>
            <p:ph type="body" idx="21"/>
          </p:nvPr>
        </p:nvSpPr>
        <p:spPr>
          <a:prstGeom prst="rect">
            <a:avLst/>
          </a:prstGeom>
        </p:spPr>
        <p:txBody>
          <a:bodyPr/>
          <a:lstStyle/>
          <a:p>
            <a:endParaRPr/>
          </a:p>
        </p:txBody>
      </p:sp>
      <p:sp>
        <p:nvSpPr>
          <p:cNvPr id="398" name="Containers Library in STL gives us the Containers, which in simplest words, can be described as the objects used to contain data or rather collection of object.…"/>
          <p:cNvSpPr txBox="1">
            <a:spLocks noGrp="1"/>
          </p:cNvSpPr>
          <p:nvPr>
            <p:ph type="body" idx="1"/>
          </p:nvPr>
        </p:nvSpPr>
        <p:spPr>
          <a:prstGeom prst="rect">
            <a:avLst/>
          </a:prstGeom>
        </p:spPr>
        <p:txBody>
          <a:bodyPr/>
          <a:lstStyle/>
          <a:p>
            <a:r>
              <a:t>Containers Library in STL gives us the Containers, which in simplest words, can be described as the objects used to contain data or rather collection of object. </a:t>
            </a:r>
          </a:p>
          <a:p>
            <a:r>
              <a:t>Containers help us to implement and replicate simple and complex data structures very easily like arrays, list, trees, associative arrays and many more.</a:t>
            </a:r>
          </a:p>
          <a:p>
            <a:r>
              <a:t>The containers are implemented as generic class templates, means that a container can be used to hold different kind of objects and they are dynamic in nature.</a:t>
            </a:r>
          </a:p>
        </p:txBody>
      </p:sp>
      <p:sp>
        <p:nvSpPr>
          <p:cNvPr id="39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58</a:t>
            </a:fld>
            <a:endParaRP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benefits of container classes over arrays"/>
          <p:cNvSpPr txBox="1">
            <a:spLocks noGrp="1"/>
          </p:cNvSpPr>
          <p:nvPr>
            <p:ph type="title"/>
          </p:nvPr>
        </p:nvSpPr>
        <p:spPr>
          <a:prstGeom prst="rect">
            <a:avLst/>
          </a:prstGeom>
        </p:spPr>
        <p:txBody>
          <a:bodyPr/>
          <a:lstStyle/>
          <a:p>
            <a:r>
              <a:t>benefits of container classes over arrays</a:t>
            </a:r>
          </a:p>
        </p:txBody>
      </p:sp>
      <p:sp>
        <p:nvSpPr>
          <p:cNvPr id="402" name="Slide Subtitle"/>
          <p:cNvSpPr txBox="1">
            <a:spLocks noGrp="1"/>
          </p:cNvSpPr>
          <p:nvPr>
            <p:ph type="body" idx="21"/>
          </p:nvPr>
        </p:nvSpPr>
        <p:spPr>
          <a:prstGeom prst="rect">
            <a:avLst/>
          </a:prstGeom>
        </p:spPr>
        <p:txBody>
          <a:bodyPr/>
          <a:lstStyle/>
          <a:p>
            <a:endParaRPr/>
          </a:p>
        </p:txBody>
      </p:sp>
      <p:sp>
        <p:nvSpPr>
          <p:cNvPr id="403" name="Container classes handle all sizing and memory allocation issues. You can't write past the end of a container class like you can with an array…"/>
          <p:cNvSpPr txBox="1">
            <a:spLocks noGrp="1"/>
          </p:cNvSpPr>
          <p:nvPr>
            <p:ph type="body" idx="1"/>
          </p:nvPr>
        </p:nvSpPr>
        <p:spPr>
          <a:prstGeom prst="rect">
            <a:avLst/>
          </a:prstGeom>
        </p:spPr>
        <p:txBody>
          <a:bodyPr/>
          <a:lstStyle/>
          <a:p>
            <a:pPr marL="560831" indent="-560831" defTabSz="2243271">
              <a:spcBef>
                <a:spcPts val="4100"/>
              </a:spcBef>
              <a:defRPr sz="4416"/>
            </a:pPr>
            <a:r>
              <a:t>Container classes handle all sizing and memory allocation issues. You can't write past the end of a container class like you can with an array </a:t>
            </a:r>
          </a:p>
          <a:p>
            <a:pPr marL="560831" indent="-560831" defTabSz="2243271">
              <a:spcBef>
                <a:spcPts val="4100"/>
              </a:spcBef>
              <a:defRPr sz="4416"/>
            </a:pPr>
            <a:r>
              <a:t>Container classes are optimized for their intended use. They contain utility methods such as empty(), size() and clear() that can simplify programming. </a:t>
            </a:r>
          </a:p>
          <a:p>
            <a:pPr marL="560831" indent="-560831" defTabSz="2243271">
              <a:spcBef>
                <a:spcPts val="4100"/>
              </a:spcBef>
              <a:defRPr sz="4416"/>
            </a:pPr>
            <a:r>
              <a:t>They contain other methods that all insertion, deletion and copying. </a:t>
            </a:r>
          </a:p>
          <a:p>
            <a:pPr marL="560831" indent="-560831" defTabSz="2243271">
              <a:spcBef>
                <a:spcPts val="4100"/>
              </a:spcBef>
              <a:defRPr sz="4416"/>
            </a:pPr>
            <a:r>
              <a:t>They have equality, inequality and assignment operators. You can directly compare two containers or assign on to another. </a:t>
            </a:r>
          </a:p>
          <a:p>
            <a:pPr marL="560831" indent="-560831" defTabSz="2243271">
              <a:spcBef>
                <a:spcPts val="4100"/>
              </a:spcBef>
              <a:defRPr sz="4416"/>
            </a:pPr>
            <a:r>
              <a:t>They provide iterators. Iterators are an abstraction of pointers. They allow similar syntax and use, but also have some built-in methods and checks that increase their utility. </a:t>
            </a:r>
          </a:p>
        </p:txBody>
      </p:sp>
      <p:sp>
        <p:nvSpPr>
          <p:cNvPr id="40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59</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Introduction"/>
          <p:cNvSpPr txBox="1">
            <a:spLocks noGrp="1"/>
          </p:cNvSpPr>
          <p:nvPr>
            <p:ph type="title"/>
          </p:nvPr>
        </p:nvSpPr>
        <p:spPr>
          <a:prstGeom prst="rect">
            <a:avLst/>
          </a:prstGeom>
        </p:spPr>
        <p:txBody>
          <a:bodyPr/>
          <a:lstStyle/>
          <a:p>
            <a:r>
              <a:t>Introduction</a:t>
            </a:r>
          </a:p>
        </p:txBody>
      </p:sp>
      <p:sp>
        <p:nvSpPr>
          <p:cNvPr id="175" name="Slide Subtitle"/>
          <p:cNvSpPr txBox="1">
            <a:spLocks noGrp="1"/>
          </p:cNvSpPr>
          <p:nvPr>
            <p:ph type="body" idx="21"/>
          </p:nvPr>
        </p:nvSpPr>
        <p:spPr>
          <a:prstGeom prst="rect">
            <a:avLst/>
          </a:prstGeom>
        </p:spPr>
        <p:txBody>
          <a:bodyPr/>
          <a:lstStyle/>
          <a:p>
            <a:endParaRPr/>
          </a:p>
        </p:txBody>
      </p:sp>
      <p:sp>
        <p:nvSpPr>
          <p:cNvPr id="176" name="C++ exception handling is built upon three keywords: try, catch, and throw.…"/>
          <p:cNvSpPr txBox="1">
            <a:spLocks noGrp="1"/>
          </p:cNvSpPr>
          <p:nvPr>
            <p:ph type="body" idx="1"/>
          </p:nvPr>
        </p:nvSpPr>
        <p:spPr>
          <a:prstGeom prst="rect">
            <a:avLst/>
          </a:prstGeom>
        </p:spPr>
        <p:txBody>
          <a:bodyPr/>
          <a:lstStyle/>
          <a:p>
            <a:pPr marL="542544" indent="-542544" defTabSz="2170121">
              <a:spcBef>
                <a:spcPts val="4000"/>
              </a:spcBef>
              <a:defRPr sz="4272"/>
            </a:pPr>
            <a:r>
              <a:t>C++ exception handling is built upon three keywords: try, catch, and throw. </a:t>
            </a:r>
          </a:p>
          <a:p>
            <a:pPr marL="542544" indent="-542544" defTabSz="2170121">
              <a:spcBef>
                <a:spcPts val="4000"/>
              </a:spcBef>
              <a:defRPr sz="4272"/>
            </a:pPr>
            <a:r>
              <a:t>In the most general terms, program statements that you want to monitor for exceptions are contained in a try block. </a:t>
            </a:r>
          </a:p>
          <a:p>
            <a:pPr marL="542544" indent="-542544" defTabSz="2170121">
              <a:spcBef>
                <a:spcPts val="4000"/>
              </a:spcBef>
              <a:defRPr sz="4272"/>
            </a:pPr>
            <a:r>
              <a:t>If an exception (i.e., an error) occurs within the try block, it is thrown (using throw). </a:t>
            </a:r>
          </a:p>
          <a:p>
            <a:pPr marL="542544" indent="-542544" defTabSz="2170121">
              <a:spcBef>
                <a:spcPts val="4000"/>
              </a:spcBef>
              <a:defRPr sz="4272"/>
            </a:pPr>
            <a:r>
              <a:t>The exception is caught, using catch, and processed. </a:t>
            </a:r>
          </a:p>
          <a:p>
            <a:pPr marL="542544" indent="-542544" defTabSz="2170121">
              <a:spcBef>
                <a:spcPts val="4000"/>
              </a:spcBef>
              <a:defRPr sz="4272"/>
            </a:pPr>
            <a:r>
              <a:t>Code that you want to monitor for exceptions must have been executed from within a try block. (Functions called from within a try block may also throw an exception.) </a:t>
            </a:r>
          </a:p>
          <a:p>
            <a:pPr marL="542544" indent="-542544" defTabSz="2170121">
              <a:spcBef>
                <a:spcPts val="4000"/>
              </a:spcBef>
              <a:defRPr sz="4272"/>
            </a:pPr>
            <a:r>
              <a:t>Exceptions that can be thrown by the monitored code are caught by a catch statement, which immediately follows the try statement in which the exception was thrown.</a:t>
            </a:r>
          </a:p>
        </p:txBody>
      </p:sp>
      <p:sp>
        <p:nvSpPr>
          <p:cNvPr id="177" name="Slide Number"/>
          <p:cNvSpPr txBox="1">
            <a:spLocks noGrp="1"/>
          </p:cNvSpPr>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Commonly Used Containers"/>
          <p:cNvSpPr txBox="1">
            <a:spLocks noGrp="1"/>
          </p:cNvSpPr>
          <p:nvPr>
            <p:ph type="title"/>
          </p:nvPr>
        </p:nvSpPr>
        <p:spPr>
          <a:prstGeom prst="rect">
            <a:avLst/>
          </a:prstGeom>
        </p:spPr>
        <p:txBody>
          <a:bodyPr/>
          <a:lstStyle/>
          <a:p>
            <a:r>
              <a:t>Commonly Used Containers</a:t>
            </a:r>
          </a:p>
        </p:txBody>
      </p:sp>
      <p:sp>
        <p:nvSpPr>
          <p:cNvPr id="407" name="Following are some common containers :"/>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Following are some common containers :</a:t>
            </a:r>
          </a:p>
        </p:txBody>
      </p:sp>
      <p:sp>
        <p:nvSpPr>
          <p:cNvPr id="408" name="vector : replicates arrays…"/>
          <p:cNvSpPr txBox="1">
            <a:spLocks noGrp="1"/>
          </p:cNvSpPr>
          <p:nvPr>
            <p:ph type="body" idx="1"/>
          </p:nvPr>
        </p:nvSpPr>
        <p:spPr>
          <a:prstGeom prst="rect">
            <a:avLst/>
          </a:prstGeom>
        </p:spPr>
        <p:txBody>
          <a:bodyPr/>
          <a:lstStyle/>
          <a:p>
            <a:r>
              <a:t>vector : replicates arrays</a:t>
            </a:r>
          </a:p>
          <a:p>
            <a:r>
              <a:t>queue : replicates queues</a:t>
            </a:r>
          </a:p>
          <a:p>
            <a:r>
              <a:t>stack : replicates stack</a:t>
            </a:r>
          </a:p>
          <a:p>
            <a:r>
              <a:t>priority_queue : replicates heaps</a:t>
            </a:r>
          </a:p>
          <a:p>
            <a:r>
              <a:t>list : replicates linked list</a:t>
            </a:r>
          </a:p>
          <a:p>
            <a:r>
              <a:t>set : replicates trees</a:t>
            </a:r>
          </a:p>
          <a:p>
            <a:r>
              <a:t>map : associative arrays</a:t>
            </a:r>
          </a:p>
        </p:txBody>
      </p:sp>
      <p:sp>
        <p:nvSpPr>
          <p:cNvPr id="40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60</a:t>
            </a:fld>
            <a:endParaRP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Classification of Containers in STL"/>
          <p:cNvSpPr txBox="1">
            <a:spLocks noGrp="1"/>
          </p:cNvSpPr>
          <p:nvPr>
            <p:ph type="title"/>
          </p:nvPr>
        </p:nvSpPr>
        <p:spPr>
          <a:prstGeom prst="rect">
            <a:avLst/>
          </a:prstGeom>
        </p:spPr>
        <p:txBody>
          <a:bodyPr/>
          <a:lstStyle/>
          <a:p>
            <a:r>
              <a:t>Classification of Containers in STL</a:t>
            </a:r>
          </a:p>
        </p:txBody>
      </p:sp>
      <p:sp>
        <p:nvSpPr>
          <p:cNvPr id="412" name="Containers are classified into four categories :"/>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Containers are classified into four categories :</a:t>
            </a:r>
          </a:p>
        </p:txBody>
      </p:sp>
      <p:sp>
        <p:nvSpPr>
          <p:cNvPr id="413" name="Sequence Containers : Used to implement data structures that are sequential in nature like arrays(array) and linked list(list).…"/>
          <p:cNvSpPr txBox="1">
            <a:spLocks noGrp="1"/>
          </p:cNvSpPr>
          <p:nvPr>
            <p:ph type="body" idx="1"/>
          </p:nvPr>
        </p:nvSpPr>
        <p:spPr>
          <a:prstGeom prst="rect">
            <a:avLst/>
          </a:prstGeom>
        </p:spPr>
        <p:txBody>
          <a:bodyPr/>
          <a:lstStyle/>
          <a:p>
            <a:r>
              <a:rPr b="1">
                <a:latin typeface="Bookman Old Style"/>
                <a:ea typeface="Bookman Old Style"/>
                <a:cs typeface="Bookman Old Style"/>
                <a:sym typeface="Bookman Old Style"/>
              </a:rPr>
              <a:t>Sequence Containers :</a:t>
            </a:r>
            <a:r>
              <a:t> Used to implement data structures that are sequential in nature like arrays(array) and linked list(list).</a:t>
            </a:r>
          </a:p>
          <a:p>
            <a:r>
              <a:rPr b="1">
                <a:latin typeface="Bookman Old Style"/>
                <a:ea typeface="Bookman Old Style"/>
                <a:cs typeface="Bookman Old Style"/>
                <a:sym typeface="Bookman Old Style"/>
              </a:rPr>
              <a:t>Associative containers :</a:t>
            </a:r>
            <a:r>
              <a:t> Used to implement sorted data structures such as map, set etc. They allow efficient retrieval of values based on keys.</a:t>
            </a:r>
          </a:p>
          <a:p>
            <a:r>
              <a:rPr b="1">
                <a:latin typeface="Bookman Old Style"/>
                <a:ea typeface="Bookman Old Style"/>
                <a:cs typeface="Bookman Old Style"/>
                <a:sym typeface="Bookman Old Style"/>
              </a:rPr>
              <a:t>Unordered associative containers :</a:t>
            </a:r>
            <a:r>
              <a:t> Used to implement unsorted data structures.</a:t>
            </a:r>
          </a:p>
          <a:p>
            <a:r>
              <a:rPr b="1">
                <a:latin typeface="Bookman Old Style"/>
                <a:ea typeface="Bookman Old Style"/>
                <a:cs typeface="Bookman Old Style"/>
                <a:sym typeface="Bookman Old Style"/>
              </a:rPr>
              <a:t>Containers adaptors :</a:t>
            </a:r>
            <a:r>
              <a:t> Used to provide different interface to the sequence containers.</a:t>
            </a:r>
          </a:p>
        </p:txBody>
      </p:sp>
      <p:sp>
        <p:nvSpPr>
          <p:cNvPr id="41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61</a:t>
            </a:fld>
            <a:endParaRP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62</a:t>
            </a:fld>
            <a:endParaRPr/>
          </a:p>
        </p:txBody>
      </p:sp>
      <p:pic>
        <p:nvPicPr>
          <p:cNvPr id="417" name="Image" descr="Image"/>
          <p:cNvPicPr>
            <a:picLocks noChangeAspect="1"/>
          </p:cNvPicPr>
          <p:nvPr/>
        </p:nvPicPr>
        <p:blipFill>
          <a:blip r:embed="rId2"/>
          <a:stretch>
            <a:fillRect/>
          </a:stretch>
        </p:blipFill>
        <p:spPr>
          <a:xfrm>
            <a:off x="4057669" y="1385209"/>
            <a:ext cx="15490429" cy="10421986"/>
          </a:xfrm>
          <a:prstGeom prst="rect">
            <a:avLst/>
          </a:prstGeom>
          <a:ln w="12700">
            <a:miter lim="400000"/>
          </a:ln>
        </p:spPr>
      </p:pic>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Using Container Library in STL"/>
          <p:cNvSpPr txBox="1">
            <a:spLocks noGrp="1"/>
          </p:cNvSpPr>
          <p:nvPr>
            <p:ph type="title"/>
          </p:nvPr>
        </p:nvSpPr>
        <p:spPr>
          <a:prstGeom prst="rect">
            <a:avLst/>
          </a:prstGeom>
        </p:spPr>
        <p:txBody>
          <a:bodyPr/>
          <a:lstStyle/>
          <a:p>
            <a:r>
              <a:t>Using Container Library in STL</a:t>
            </a:r>
          </a:p>
        </p:txBody>
      </p:sp>
      <p:sp>
        <p:nvSpPr>
          <p:cNvPr id="420" name="Slide Subtitle"/>
          <p:cNvSpPr txBox="1">
            <a:spLocks noGrp="1"/>
          </p:cNvSpPr>
          <p:nvPr>
            <p:ph type="body" idx="21"/>
          </p:nvPr>
        </p:nvSpPr>
        <p:spPr>
          <a:prstGeom prst="rect">
            <a:avLst/>
          </a:prstGeom>
        </p:spPr>
        <p:txBody>
          <a:bodyPr/>
          <a:lstStyle/>
          <a:p>
            <a:endParaRPr/>
          </a:p>
        </p:txBody>
      </p:sp>
      <p:sp>
        <p:nvSpPr>
          <p:cNvPr id="421" name="Below is an example of implementing linked list, first by using structures and then by list containers.…"/>
          <p:cNvSpPr txBox="1">
            <a:spLocks noGrp="1"/>
          </p:cNvSpPr>
          <p:nvPr>
            <p:ph type="body" idx="1"/>
          </p:nvPr>
        </p:nvSpPr>
        <p:spPr>
          <a:prstGeom prst="rect">
            <a:avLst/>
          </a:prstGeom>
        </p:spPr>
        <p:txBody>
          <a:bodyPr/>
          <a:lstStyle/>
          <a:p>
            <a:r>
              <a:t>Below is an example of implementing linked list, first by using structures and then by list containers.</a:t>
            </a:r>
          </a:p>
          <a:p>
            <a:endParaRPr/>
          </a:p>
          <a:p>
            <a:endParaRPr/>
          </a:p>
          <a:p>
            <a:endParaRPr/>
          </a:p>
          <a:p>
            <a:r>
              <a:t>The above program is only creating a list node, no insertion and deletion functions are defined, to do that, you will have to write more line of code.</a:t>
            </a:r>
          </a:p>
        </p:txBody>
      </p:sp>
      <p:sp>
        <p:nvSpPr>
          <p:cNvPr id="42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63</a:t>
            </a:fld>
            <a:endParaRPr/>
          </a:p>
        </p:txBody>
      </p:sp>
      <p:sp>
        <p:nvSpPr>
          <p:cNvPr id="423" name="#include &lt;iostream&gt;…"/>
          <p:cNvSpPr txBox="1"/>
          <p:nvPr/>
        </p:nvSpPr>
        <p:spPr>
          <a:xfrm>
            <a:off x="2358713" y="6066649"/>
            <a:ext cx="5848835" cy="3784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2500">
                <a:solidFill>
                  <a:srgbClr val="D12F1B"/>
                </a:solidFill>
                <a:latin typeface="Menlo Regular"/>
                <a:ea typeface="Menlo Regular"/>
                <a:cs typeface="Menlo Regular"/>
                <a:sym typeface="Menlo Regular"/>
              </a:defRPr>
            </a:pPr>
            <a:r>
              <a:rPr>
                <a:solidFill>
                  <a:srgbClr val="78492A"/>
                </a:solidFill>
              </a:rPr>
              <a:t>#include </a:t>
            </a:r>
            <a:r>
              <a:t>&lt;iostream&gt;</a:t>
            </a:r>
            <a:endParaRPr>
              <a:solidFill>
                <a:srgbClr val="000000">
                  <a:alpha val="85000"/>
                </a:srgbClr>
              </a:solidFill>
            </a:endParaRPr>
          </a:p>
          <a:p>
            <a:pPr algn="l" defTabSz="439419">
              <a:tabLst>
                <a:tab pos="431800" algn="l"/>
              </a:tabLst>
              <a:defRPr sz="2500" b="1">
                <a:solidFill>
                  <a:srgbClr val="AD3DA4"/>
                </a:solidFill>
                <a:latin typeface="Menlo Regular"/>
                <a:ea typeface="Menlo Regular"/>
                <a:cs typeface="Menlo Regular"/>
                <a:sym typeface="Menlo Regular"/>
              </a:defRPr>
            </a:pPr>
            <a:r>
              <a:t>struct</a:t>
            </a:r>
            <a:r>
              <a:rPr b="0">
                <a:solidFill>
                  <a:srgbClr val="000000">
                    <a:alpha val="85000"/>
                  </a:srgbClr>
                </a:solidFill>
              </a:rPr>
              <a:t> </a:t>
            </a:r>
            <a:r>
              <a:rPr b="0">
                <a:solidFill>
                  <a:srgbClr val="02638C"/>
                </a:solidFill>
              </a:rPr>
              <a:t>node</a:t>
            </a:r>
            <a:endParaRPr b="0">
              <a:solidFill>
                <a:srgbClr val="000000">
                  <a:alpha val="85000"/>
                </a:srgbClr>
              </a:solidFill>
            </a:endParaRPr>
          </a:p>
          <a:p>
            <a:pPr algn="l" defTabSz="439419">
              <a:tabLst>
                <a:tab pos="431800" algn="l"/>
              </a:tabLst>
              <a:defRPr sz="25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2500">
                <a:solidFill>
                  <a:srgbClr val="000000">
                    <a:alpha val="85000"/>
                  </a:srgbClr>
                </a:solidFill>
                <a:latin typeface="Menlo Regular"/>
                <a:ea typeface="Menlo Regular"/>
                <a:cs typeface="Menlo Regular"/>
                <a:sym typeface="Menlo Regular"/>
              </a:defRPr>
            </a:pPr>
            <a:r>
              <a:t>    </a:t>
            </a:r>
            <a:r>
              <a:rPr b="1">
                <a:solidFill>
                  <a:srgbClr val="AD3DA4"/>
                </a:solidFill>
              </a:rPr>
              <a:t>int</a:t>
            </a:r>
            <a:r>
              <a:t> data;</a:t>
            </a:r>
          </a:p>
          <a:p>
            <a:pPr algn="l" defTabSz="439419">
              <a:tabLst>
                <a:tab pos="431800" algn="l"/>
              </a:tabLst>
              <a:defRPr sz="2500">
                <a:solidFill>
                  <a:srgbClr val="000000">
                    <a:alpha val="85000"/>
                  </a:srgbClr>
                </a:solidFill>
                <a:latin typeface="Menlo Regular"/>
                <a:ea typeface="Menlo Regular"/>
                <a:cs typeface="Menlo Regular"/>
                <a:sym typeface="Menlo Regular"/>
              </a:defRPr>
            </a:pPr>
            <a:r>
              <a:t>    </a:t>
            </a:r>
            <a:r>
              <a:rPr b="1">
                <a:solidFill>
                  <a:srgbClr val="AD3DA4"/>
                </a:solidFill>
              </a:rPr>
              <a:t>struct</a:t>
            </a:r>
            <a:r>
              <a:t> </a:t>
            </a:r>
            <a:r>
              <a:rPr>
                <a:solidFill>
                  <a:srgbClr val="23575C"/>
                </a:solidFill>
              </a:rPr>
              <a:t>node</a:t>
            </a:r>
            <a:r>
              <a:t> * next;</a:t>
            </a:r>
          </a:p>
          <a:p>
            <a:pPr algn="l" defTabSz="439419">
              <a:tabLst>
                <a:tab pos="431800" algn="l"/>
              </a:tabLst>
              <a:defRPr sz="25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25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 ()</a:t>
            </a:r>
          </a:p>
          <a:p>
            <a:pPr algn="l" defTabSz="439419">
              <a:tabLst>
                <a:tab pos="431800" algn="l"/>
              </a:tabLst>
              <a:defRPr sz="25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2500">
                <a:solidFill>
                  <a:srgbClr val="000000">
                    <a:alpha val="85000"/>
                  </a:srgbClr>
                </a:solidFill>
                <a:latin typeface="Menlo Regular"/>
                <a:ea typeface="Menlo Regular"/>
                <a:cs typeface="Menlo Regular"/>
                <a:sym typeface="Menlo Regular"/>
              </a:defRPr>
            </a:pPr>
            <a:r>
              <a:t>    </a:t>
            </a:r>
            <a:r>
              <a:rPr b="1">
                <a:solidFill>
                  <a:srgbClr val="AD3DA4"/>
                </a:solidFill>
              </a:rPr>
              <a:t>struct</a:t>
            </a:r>
            <a:r>
              <a:t> </a:t>
            </a:r>
            <a:r>
              <a:rPr>
                <a:solidFill>
                  <a:srgbClr val="23575C"/>
                </a:solidFill>
              </a:rPr>
              <a:t>node</a:t>
            </a:r>
            <a:r>
              <a:t> *list1 = </a:t>
            </a:r>
            <a:r>
              <a:rPr b="1">
                <a:solidFill>
                  <a:srgbClr val="AD3DA4"/>
                </a:solidFill>
              </a:rPr>
              <a:t>NULL</a:t>
            </a:r>
            <a:r>
              <a:t>;</a:t>
            </a:r>
          </a:p>
          <a:p>
            <a:pPr algn="l" defTabSz="439419">
              <a:tabLst>
                <a:tab pos="431800" algn="l"/>
              </a:tabLst>
              <a:defRPr sz="2500">
                <a:solidFill>
                  <a:srgbClr val="000000">
                    <a:alpha val="85000"/>
                  </a:srgbClr>
                </a:solidFill>
                <a:latin typeface="Menlo Regular"/>
                <a:ea typeface="Menlo Regular"/>
                <a:cs typeface="Menlo Regular"/>
                <a:sym typeface="Menlo Regular"/>
              </a:defRPr>
            </a:pPr>
            <a:r>
              <a:t>}</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Slide Title"/>
          <p:cNvSpPr txBox="1">
            <a:spLocks noGrp="1"/>
          </p:cNvSpPr>
          <p:nvPr>
            <p:ph type="title"/>
          </p:nvPr>
        </p:nvSpPr>
        <p:spPr>
          <a:prstGeom prst="rect">
            <a:avLst/>
          </a:prstGeom>
        </p:spPr>
        <p:txBody>
          <a:bodyPr/>
          <a:lstStyle/>
          <a:p>
            <a:endParaRPr/>
          </a:p>
        </p:txBody>
      </p:sp>
      <p:sp>
        <p:nvSpPr>
          <p:cNvPr id="426" name="Now lets see how using Container Library simplifies it. When we use list containers to implement linked list we just have to include the list header file and use list constructor to initialize the list.…"/>
          <p:cNvSpPr txBox="1">
            <a:spLocks noGrp="1"/>
          </p:cNvSpPr>
          <p:nvPr>
            <p:ph type="body" idx="1"/>
          </p:nvPr>
        </p:nvSpPr>
        <p:spPr>
          <a:xfrm>
            <a:off x="1206500" y="3089146"/>
            <a:ext cx="21971000" cy="9415370"/>
          </a:xfrm>
          <a:prstGeom prst="rect">
            <a:avLst/>
          </a:prstGeom>
        </p:spPr>
        <p:txBody>
          <a:bodyPr/>
          <a:lstStyle/>
          <a:p>
            <a:r>
              <a:t>Now lets see how using Container Library simplifies it. When we use list containers to implement linked list we just have to include the list header file and use list constructor to initialize the list.</a:t>
            </a:r>
          </a:p>
          <a:p>
            <a:endParaRPr/>
          </a:p>
          <a:p>
            <a:endParaRPr/>
          </a:p>
          <a:p>
            <a:r>
              <a:t>And that's it! we have a list, and not just that, the containers library also give all the different methods which can be used to perform different operations on list such as insertion, deletion, traversal etc.</a:t>
            </a:r>
          </a:p>
          <a:p>
            <a:r>
              <a:t>Thus you can see that it is incredibly easy to implement data structures by using Container library.</a:t>
            </a:r>
          </a:p>
        </p:txBody>
      </p:sp>
      <p:sp>
        <p:nvSpPr>
          <p:cNvPr id="42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64</a:t>
            </a:fld>
            <a:endParaRPr/>
          </a:p>
        </p:txBody>
      </p:sp>
      <p:sp>
        <p:nvSpPr>
          <p:cNvPr id="428" name="#include &lt;iostream&gt;…"/>
          <p:cNvSpPr txBox="1"/>
          <p:nvPr/>
        </p:nvSpPr>
        <p:spPr>
          <a:xfrm>
            <a:off x="14869310" y="4549690"/>
            <a:ext cx="4701928" cy="365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000">
                <a:solidFill>
                  <a:srgbClr val="D12F1B"/>
                </a:solidFill>
                <a:latin typeface="Menlo Regular"/>
                <a:ea typeface="Menlo Regular"/>
                <a:cs typeface="Menlo Regular"/>
                <a:sym typeface="Menlo Regular"/>
              </a:defRPr>
            </a:pPr>
            <a:r>
              <a:rPr>
                <a:solidFill>
                  <a:srgbClr val="78492A"/>
                </a:solidFill>
              </a:rPr>
              <a:t>#include </a:t>
            </a:r>
            <a:r>
              <a:t>&lt;iostream&gt;</a:t>
            </a:r>
            <a:endParaRPr>
              <a:solidFill>
                <a:srgbClr val="000000">
                  <a:alpha val="85000"/>
                </a:srgbClr>
              </a:solidFill>
            </a:endParaRPr>
          </a:p>
          <a:p>
            <a:pPr algn="l" defTabSz="439419">
              <a:tabLst>
                <a:tab pos="431800" algn="l"/>
              </a:tabLst>
              <a:defRPr sz="3000">
                <a:solidFill>
                  <a:srgbClr val="78492A"/>
                </a:solidFill>
                <a:latin typeface="Menlo Regular"/>
                <a:ea typeface="Menlo Regular"/>
                <a:cs typeface="Menlo Regular"/>
                <a:sym typeface="Menlo Regular"/>
              </a:defRPr>
            </a:pPr>
            <a:r>
              <a:t>#include </a:t>
            </a:r>
            <a:r>
              <a:rPr>
                <a:solidFill>
                  <a:srgbClr val="D12F1B"/>
                </a:solidFill>
              </a:rPr>
              <a:t>&lt;list&gt;</a:t>
            </a:r>
          </a:p>
          <a:p>
            <a:pPr algn="l" defTabSz="439419">
              <a:tabLst>
                <a:tab pos="431800" algn="l"/>
              </a:tabLst>
              <a:defRPr sz="30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endParaRPr>
              <a:solidFill>
                <a:srgbClr val="000000">
                  <a:alpha val="85000"/>
                </a:srgbClr>
              </a:solidFill>
            </a:endParaRPr>
          </a:p>
          <a:p>
            <a:pPr algn="l" defTabSz="439419">
              <a:tabLst>
                <a:tab pos="431800" algn="l"/>
              </a:tabLst>
              <a:defRPr sz="30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 ()</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4B21B0"/>
                </a:solidFill>
              </a:rPr>
              <a:t>list</a:t>
            </a:r>
            <a:r>
              <a:t>&lt;</a:t>
            </a:r>
            <a:r>
              <a:rPr b="1">
                <a:solidFill>
                  <a:srgbClr val="AD3DA4"/>
                </a:solidFill>
              </a:rPr>
              <a:t>int</a:t>
            </a:r>
            <a:r>
              <a:t>&gt; list1;</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General Theory of Operations"/>
          <p:cNvSpPr txBox="1">
            <a:spLocks noGrp="1"/>
          </p:cNvSpPr>
          <p:nvPr>
            <p:ph type="title"/>
          </p:nvPr>
        </p:nvSpPr>
        <p:spPr>
          <a:prstGeom prst="rect">
            <a:avLst/>
          </a:prstGeom>
        </p:spPr>
        <p:txBody>
          <a:bodyPr/>
          <a:lstStyle/>
          <a:p>
            <a:r>
              <a:t>General Theory of Operations</a:t>
            </a:r>
          </a:p>
        </p:txBody>
      </p:sp>
      <p:sp>
        <p:nvSpPr>
          <p:cNvPr id="431" name="Slide Subtitle"/>
          <p:cNvSpPr txBox="1">
            <a:spLocks noGrp="1"/>
          </p:cNvSpPr>
          <p:nvPr>
            <p:ph type="body" idx="21"/>
          </p:nvPr>
        </p:nvSpPr>
        <p:spPr>
          <a:prstGeom prst="rect">
            <a:avLst/>
          </a:prstGeom>
        </p:spPr>
        <p:txBody>
          <a:bodyPr/>
          <a:lstStyle/>
          <a:p>
            <a:endParaRPr/>
          </a:p>
        </p:txBody>
      </p:sp>
      <p:sp>
        <p:nvSpPr>
          <p:cNvPr id="432" name="Although the internal operation of the STL is highly sophisticated, to use the STL is actually quite easy.…"/>
          <p:cNvSpPr txBox="1">
            <a:spLocks noGrp="1"/>
          </p:cNvSpPr>
          <p:nvPr>
            <p:ph type="body" idx="1"/>
          </p:nvPr>
        </p:nvSpPr>
        <p:spPr>
          <a:xfrm>
            <a:off x="1206500" y="3884225"/>
            <a:ext cx="21971000" cy="8620291"/>
          </a:xfrm>
          <a:prstGeom prst="rect">
            <a:avLst/>
          </a:prstGeom>
        </p:spPr>
        <p:txBody>
          <a:bodyPr/>
          <a:lstStyle/>
          <a:p>
            <a:pPr marL="591312" indent="-591312" defTabSz="2365188">
              <a:spcBef>
                <a:spcPts val="4300"/>
              </a:spcBef>
              <a:defRPr sz="4656"/>
            </a:pPr>
            <a:r>
              <a:t>Although the internal operation of the STL is highly sophisticated, to use the STL is actually quite easy. </a:t>
            </a:r>
          </a:p>
          <a:p>
            <a:pPr marL="591312" indent="-591312" defTabSz="2365188">
              <a:spcBef>
                <a:spcPts val="4300"/>
              </a:spcBef>
              <a:defRPr sz="4656"/>
            </a:pPr>
            <a:r>
              <a:t>First, you must decide on the type of container that you wish to use. </a:t>
            </a:r>
          </a:p>
          <a:p>
            <a:pPr marL="591312" indent="-591312" defTabSz="2365188">
              <a:spcBef>
                <a:spcPts val="4300"/>
              </a:spcBef>
              <a:defRPr sz="4656"/>
            </a:pPr>
            <a:r>
              <a:t>Each offers certain benefits and trade-offs. </a:t>
            </a:r>
          </a:p>
          <a:p>
            <a:pPr marL="591312" indent="-591312" defTabSz="2365188">
              <a:spcBef>
                <a:spcPts val="4300"/>
              </a:spcBef>
              <a:defRPr sz="4656"/>
            </a:pPr>
            <a:r>
              <a:t>For example, a vector is very good when a random-access, array-like object is required and not too many insertions or deletions are needed. </a:t>
            </a:r>
          </a:p>
          <a:p>
            <a:pPr marL="591312" indent="-591312" defTabSz="2365188">
              <a:spcBef>
                <a:spcPts val="4300"/>
              </a:spcBef>
              <a:defRPr sz="4656"/>
            </a:pPr>
            <a:r>
              <a:t>A list offers low-cost insertion and deletion but trades away speed. </a:t>
            </a:r>
          </a:p>
          <a:p>
            <a:pPr marL="591312" indent="-591312" defTabSz="2365188">
              <a:spcBef>
                <a:spcPts val="4300"/>
              </a:spcBef>
              <a:defRPr sz="4656"/>
            </a:pPr>
            <a:r>
              <a:t>A map provides an associative container, but of course incurs additional overhead.</a:t>
            </a:r>
          </a:p>
        </p:txBody>
      </p:sp>
      <p:sp>
        <p:nvSpPr>
          <p:cNvPr id="4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65</a:t>
            </a:fld>
            <a:endParaRP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Slide Title"/>
          <p:cNvSpPr txBox="1">
            <a:spLocks noGrp="1"/>
          </p:cNvSpPr>
          <p:nvPr>
            <p:ph type="title"/>
          </p:nvPr>
        </p:nvSpPr>
        <p:spPr>
          <a:prstGeom prst="rect">
            <a:avLst/>
          </a:prstGeom>
        </p:spPr>
        <p:txBody>
          <a:bodyPr/>
          <a:lstStyle/>
          <a:p>
            <a:endParaRPr/>
          </a:p>
        </p:txBody>
      </p:sp>
      <p:sp>
        <p:nvSpPr>
          <p:cNvPr id="436" name="Slide Subtitle"/>
          <p:cNvSpPr txBox="1">
            <a:spLocks noGrp="1"/>
          </p:cNvSpPr>
          <p:nvPr>
            <p:ph type="body" idx="21"/>
          </p:nvPr>
        </p:nvSpPr>
        <p:spPr>
          <a:prstGeom prst="rect">
            <a:avLst/>
          </a:prstGeom>
        </p:spPr>
        <p:txBody>
          <a:bodyPr/>
          <a:lstStyle/>
          <a:p>
            <a:endParaRPr/>
          </a:p>
        </p:txBody>
      </p:sp>
      <p:sp>
        <p:nvSpPr>
          <p:cNvPr id="437" name="Once you have chosen a container, you will use its member functions to add elements to the container, access or modify those elements, and delete elements.…"/>
          <p:cNvSpPr txBox="1">
            <a:spLocks noGrp="1"/>
          </p:cNvSpPr>
          <p:nvPr>
            <p:ph type="body" idx="1"/>
          </p:nvPr>
        </p:nvSpPr>
        <p:spPr>
          <a:prstGeom prst="rect">
            <a:avLst/>
          </a:prstGeom>
        </p:spPr>
        <p:txBody>
          <a:bodyPr/>
          <a:lstStyle/>
          <a:p>
            <a:pPr marL="457200" indent="-457200" defTabSz="1828754">
              <a:spcBef>
                <a:spcPts val="3300"/>
              </a:spcBef>
              <a:defRPr sz="3600"/>
            </a:pPr>
            <a:r>
              <a:t>Once you have chosen a container, you will use its member functions to add elements to the container, access or modify those elements, and delete elements. </a:t>
            </a:r>
          </a:p>
          <a:p>
            <a:pPr marL="457200" indent="-457200" defTabSz="1828754">
              <a:spcBef>
                <a:spcPts val="3300"/>
              </a:spcBef>
              <a:defRPr sz="3600"/>
            </a:pPr>
            <a:r>
              <a:t>Except for bitset, a container will automatically grow as needed when elements are added to it and shrink when elements are removed.</a:t>
            </a:r>
          </a:p>
          <a:p>
            <a:pPr marL="457200" indent="-457200" defTabSz="1828754">
              <a:spcBef>
                <a:spcPts val="3300"/>
              </a:spcBef>
              <a:defRPr sz="3600"/>
            </a:pPr>
            <a:r>
              <a:t>Elements can be added to and removed from a container a number of different ways. </a:t>
            </a:r>
          </a:p>
          <a:p>
            <a:pPr marL="457200" indent="-457200" defTabSz="1828754">
              <a:spcBef>
                <a:spcPts val="3300"/>
              </a:spcBef>
              <a:defRPr sz="3600"/>
            </a:pPr>
            <a:r>
              <a:t>For example, both the sequence containers (vector, list, and deque) and the associative containers (map, multimap, set, and multiset) provide a member function called insert( ), which inserts elements into a container, and erase( ), which removes elements from a container. </a:t>
            </a:r>
          </a:p>
          <a:p>
            <a:pPr marL="457200" indent="-457200" defTabSz="1828754">
              <a:spcBef>
                <a:spcPts val="3300"/>
              </a:spcBef>
              <a:defRPr sz="3600"/>
            </a:pPr>
            <a:r>
              <a:t>The sequence containers also provide push_back( ) and pop_back( ), which add an element to or remove an element from the end, respectively. </a:t>
            </a:r>
          </a:p>
          <a:p>
            <a:pPr marL="457200" indent="-457200" defTabSz="1828754">
              <a:spcBef>
                <a:spcPts val="3300"/>
              </a:spcBef>
              <a:defRPr sz="3600"/>
            </a:pPr>
            <a:r>
              <a:t>These functions are probably the most common way that individual elements are added to or removed from a sequence container.</a:t>
            </a:r>
          </a:p>
        </p:txBody>
      </p:sp>
      <p:sp>
        <p:nvSpPr>
          <p:cNvPr id="43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66</a:t>
            </a:fld>
            <a:endParaRP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Slide Title"/>
          <p:cNvSpPr txBox="1">
            <a:spLocks noGrp="1"/>
          </p:cNvSpPr>
          <p:nvPr>
            <p:ph type="title"/>
          </p:nvPr>
        </p:nvSpPr>
        <p:spPr>
          <a:prstGeom prst="rect">
            <a:avLst/>
          </a:prstGeom>
        </p:spPr>
        <p:txBody>
          <a:bodyPr/>
          <a:lstStyle/>
          <a:p>
            <a:endParaRPr/>
          </a:p>
        </p:txBody>
      </p:sp>
      <p:sp>
        <p:nvSpPr>
          <p:cNvPr id="441" name="Slide Subtitle"/>
          <p:cNvSpPr txBox="1">
            <a:spLocks noGrp="1"/>
          </p:cNvSpPr>
          <p:nvPr>
            <p:ph type="body" idx="21"/>
          </p:nvPr>
        </p:nvSpPr>
        <p:spPr>
          <a:prstGeom prst="rect">
            <a:avLst/>
          </a:prstGeom>
        </p:spPr>
        <p:txBody>
          <a:bodyPr/>
          <a:lstStyle/>
          <a:p>
            <a:endParaRPr/>
          </a:p>
        </p:txBody>
      </p:sp>
      <p:sp>
        <p:nvSpPr>
          <p:cNvPr id="442" name="The list and deque containers also include push_front( ) and pop_front( ), which add and remove elements from the start of the container.…"/>
          <p:cNvSpPr txBox="1">
            <a:spLocks noGrp="1"/>
          </p:cNvSpPr>
          <p:nvPr>
            <p:ph type="body" idx="1"/>
          </p:nvPr>
        </p:nvSpPr>
        <p:spPr>
          <a:prstGeom prst="rect">
            <a:avLst/>
          </a:prstGeom>
        </p:spPr>
        <p:txBody>
          <a:bodyPr/>
          <a:lstStyle/>
          <a:p>
            <a:pPr marL="560831" indent="-560831" defTabSz="2243271">
              <a:spcBef>
                <a:spcPts val="4100"/>
              </a:spcBef>
              <a:defRPr sz="4416"/>
            </a:pPr>
            <a:r>
              <a:t>The list and deque containers also include push_front( ) and pop_front( ), which add and remove elements from the start of the container.</a:t>
            </a:r>
          </a:p>
          <a:p>
            <a:pPr marL="560831" indent="-560831" defTabSz="2243271">
              <a:spcBef>
                <a:spcPts val="4100"/>
              </a:spcBef>
              <a:defRPr sz="4416"/>
            </a:pPr>
            <a:r>
              <a:t>One of the most common ways to access the elements within a container is through an iterator. </a:t>
            </a:r>
          </a:p>
          <a:p>
            <a:pPr marL="560831" indent="-560831" defTabSz="2243271">
              <a:spcBef>
                <a:spcPts val="4100"/>
              </a:spcBef>
              <a:defRPr sz="4416"/>
            </a:pPr>
            <a:r>
              <a:t>The sequence and the associative containers provide the member functions begin( ) and end( ), which return iterators to the start and end of the container, respectively.</a:t>
            </a:r>
          </a:p>
          <a:p>
            <a:pPr marL="560831" indent="-560831" defTabSz="2243271">
              <a:spcBef>
                <a:spcPts val="4100"/>
              </a:spcBef>
              <a:defRPr sz="4416"/>
            </a:pPr>
            <a:r>
              <a:t>These iterators are very useful when accessing the contents of a container. </a:t>
            </a:r>
          </a:p>
          <a:p>
            <a:pPr marL="560831" indent="-560831" defTabSz="2243271">
              <a:spcBef>
                <a:spcPts val="4100"/>
              </a:spcBef>
              <a:defRPr sz="4416"/>
            </a:pPr>
            <a:r>
              <a:t>For example, to cycle through a container, you can obtain an iterator to its beginning using begin( ) and then increment that iterator until its value is equal to end( ).</a:t>
            </a:r>
          </a:p>
        </p:txBody>
      </p:sp>
      <p:sp>
        <p:nvSpPr>
          <p:cNvPr id="44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67</a:t>
            </a:fld>
            <a:endParaRP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Slide Title"/>
          <p:cNvSpPr txBox="1">
            <a:spLocks noGrp="1"/>
          </p:cNvSpPr>
          <p:nvPr>
            <p:ph type="title"/>
          </p:nvPr>
        </p:nvSpPr>
        <p:spPr>
          <a:prstGeom prst="rect">
            <a:avLst/>
          </a:prstGeom>
        </p:spPr>
        <p:txBody>
          <a:bodyPr/>
          <a:lstStyle/>
          <a:p>
            <a:endParaRPr/>
          </a:p>
        </p:txBody>
      </p:sp>
      <p:sp>
        <p:nvSpPr>
          <p:cNvPr id="446" name="Slide Subtitle"/>
          <p:cNvSpPr txBox="1">
            <a:spLocks noGrp="1"/>
          </p:cNvSpPr>
          <p:nvPr>
            <p:ph type="body" idx="21"/>
          </p:nvPr>
        </p:nvSpPr>
        <p:spPr>
          <a:prstGeom prst="rect">
            <a:avLst/>
          </a:prstGeom>
        </p:spPr>
        <p:txBody>
          <a:bodyPr/>
          <a:lstStyle/>
          <a:p>
            <a:endParaRPr/>
          </a:p>
        </p:txBody>
      </p:sp>
      <p:sp>
        <p:nvSpPr>
          <p:cNvPr id="447" name="The associative containers provide the function find( ), which is used to locate an element in an associative container given its key.…"/>
          <p:cNvSpPr txBox="1">
            <a:spLocks noGrp="1"/>
          </p:cNvSpPr>
          <p:nvPr>
            <p:ph type="body" idx="1"/>
          </p:nvPr>
        </p:nvSpPr>
        <p:spPr>
          <a:prstGeom prst="rect">
            <a:avLst/>
          </a:prstGeom>
        </p:spPr>
        <p:txBody>
          <a:bodyPr/>
          <a:lstStyle/>
          <a:p>
            <a:pPr marL="554736" indent="-554736" defTabSz="2218888">
              <a:spcBef>
                <a:spcPts val="4000"/>
              </a:spcBef>
              <a:defRPr sz="4368"/>
            </a:pPr>
            <a:r>
              <a:t>The associative containers provide the function find( ), which is used to locate an element in an associative container given its key. </a:t>
            </a:r>
          </a:p>
          <a:p>
            <a:pPr marL="554736" indent="-554736" defTabSz="2218888">
              <a:spcBef>
                <a:spcPts val="4000"/>
              </a:spcBef>
              <a:defRPr sz="4368"/>
            </a:pPr>
            <a:r>
              <a:t>Since associative containers link a key with its value, find( ) is how most elements in such a container are located.</a:t>
            </a:r>
          </a:p>
          <a:p>
            <a:pPr marL="554736" indent="-554736" defTabSz="2218888">
              <a:spcBef>
                <a:spcPts val="4000"/>
              </a:spcBef>
              <a:defRPr sz="4368"/>
            </a:pPr>
            <a:r>
              <a:t>Since a vector is a dynamic array, it also supports the standard array-indexing syntax for accessing its elements.</a:t>
            </a:r>
          </a:p>
          <a:p>
            <a:pPr marL="554736" indent="-554736" defTabSz="2218888">
              <a:spcBef>
                <a:spcPts val="4000"/>
              </a:spcBef>
              <a:defRPr sz="4368"/>
            </a:pPr>
            <a:r>
              <a:t>Once you have a container that holds information, it can be manipulated using one or more algorithms. </a:t>
            </a:r>
          </a:p>
          <a:p>
            <a:pPr marL="554736" indent="-554736" defTabSz="2218888">
              <a:spcBef>
                <a:spcPts val="4000"/>
              </a:spcBef>
              <a:defRPr sz="4368"/>
            </a:pPr>
            <a:r>
              <a:t>The algorithms not only allow you to alter the contents of a container in some prescribed fashion, but they also let you transform one type of sequence into another.</a:t>
            </a:r>
          </a:p>
        </p:txBody>
      </p:sp>
      <p:sp>
        <p:nvSpPr>
          <p:cNvPr id="44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68</a:t>
            </a:fld>
            <a:endParaRP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Attribution"/>
          <p:cNvSpPr txBox="1">
            <a:spLocks noGrp="1"/>
          </p:cNvSpPr>
          <p:nvPr>
            <p:ph type="body" idx="21"/>
          </p:nvPr>
        </p:nvSpPr>
        <p:spPr>
          <a:prstGeom prst="rect">
            <a:avLst/>
          </a:prstGeom>
        </p:spPr>
        <p:txBody>
          <a:bodyPr/>
          <a:lstStyle/>
          <a:p>
            <a:endParaRPr/>
          </a:p>
        </p:txBody>
      </p:sp>
      <p:sp>
        <p:nvSpPr>
          <p:cNvPr id="451" name="Sequential Containers"/>
          <p:cNvSpPr txBox="1">
            <a:spLocks noGrp="1"/>
          </p:cNvSpPr>
          <p:nvPr>
            <p:ph type="body" sz="half" idx="1"/>
          </p:nvPr>
        </p:nvSpPr>
        <p:spPr>
          <a:prstGeom prst="rect">
            <a:avLst/>
          </a:prstGeom>
        </p:spPr>
        <p:txBody>
          <a:bodyPr/>
          <a:lstStyle/>
          <a:p>
            <a:r>
              <a:t>Sequential Containers</a:t>
            </a:r>
          </a:p>
        </p:txBody>
      </p:sp>
      <p:sp>
        <p:nvSpPr>
          <p:cNvPr id="45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69</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lide Title"/>
          <p:cNvSpPr txBox="1">
            <a:spLocks noGrp="1"/>
          </p:cNvSpPr>
          <p:nvPr>
            <p:ph type="title"/>
          </p:nvPr>
        </p:nvSpPr>
        <p:spPr>
          <a:prstGeom prst="rect">
            <a:avLst/>
          </a:prstGeom>
        </p:spPr>
        <p:txBody>
          <a:bodyPr/>
          <a:lstStyle/>
          <a:p>
            <a:endParaRPr/>
          </a:p>
        </p:txBody>
      </p:sp>
      <p:sp>
        <p:nvSpPr>
          <p:cNvPr id="180" name="Slide Subtitle"/>
          <p:cNvSpPr txBox="1">
            <a:spLocks noGrp="1"/>
          </p:cNvSpPr>
          <p:nvPr>
            <p:ph type="body" idx="21"/>
          </p:nvPr>
        </p:nvSpPr>
        <p:spPr>
          <a:prstGeom prst="rect">
            <a:avLst/>
          </a:prstGeom>
        </p:spPr>
        <p:txBody>
          <a:bodyPr/>
          <a:lstStyle/>
          <a:p>
            <a:endParaRPr/>
          </a:p>
        </p:txBody>
      </p:sp>
      <p:sp>
        <p:nvSpPr>
          <p:cNvPr id="181" name="An exception is a problem that arises during the execution of a program.…"/>
          <p:cNvSpPr txBox="1">
            <a:spLocks noGrp="1"/>
          </p:cNvSpPr>
          <p:nvPr>
            <p:ph type="body" idx="1"/>
          </p:nvPr>
        </p:nvSpPr>
        <p:spPr>
          <a:prstGeom prst="rect">
            <a:avLst/>
          </a:prstGeom>
        </p:spPr>
        <p:txBody>
          <a:bodyPr/>
          <a:lstStyle/>
          <a:p>
            <a:r>
              <a:t>An exception is a problem that arises during the execution of a program. </a:t>
            </a:r>
          </a:p>
          <a:p>
            <a:r>
              <a:t>A C++ exception is a response to an exceptional circumstance that arises while a program is running, such as an attempt to divide by zero.</a:t>
            </a:r>
          </a:p>
          <a:p>
            <a:r>
              <a:t>Exceptions provide a way to transfer control from one part of a program to another. </a:t>
            </a:r>
          </a:p>
          <a:p>
            <a:r>
              <a:t>C++ exception handling is built upon three keywords: try, catch, and throw.</a:t>
            </a:r>
          </a:p>
        </p:txBody>
      </p:sp>
      <p:sp>
        <p:nvSpPr>
          <p:cNvPr id="182" name="Slide Number"/>
          <p:cNvSpPr txBox="1">
            <a:spLocks noGrp="1"/>
          </p:cNvSpPr>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equential Container"/>
          <p:cNvSpPr txBox="1">
            <a:spLocks noGrp="1"/>
          </p:cNvSpPr>
          <p:nvPr>
            <p:ph type="title"/>
          </p:nvPr>
        </p:nvSpPr>
        <p:spPr>
          <a:prstGeom prst="rect">
            <a:avLst/>
          </a:prstGeom>
        </p:spPr>
        <p:txBody>
          <a:bodyPr/>
          <a:lstStyle/>
          <a:p>
            <a:r>
              <a:t>Sequential Container</a:t>
            </a:r>
          </a:p>
        </p:txBody>
      </p:sp>
      <p:sp>
        <p:nvSpPr>
          <p:cNvPr id="455" name="vector &lt;T&gt; - Dynamic Array…"/>
          <p:cNvSpPr txBox="1">
            <a:spLocks noGrp="1"/>
          </p:cNvSpPr>
          <p:nvPr>
            <p:ph type="body" idx="1"/>
          </p:nvPr>
        </p:nvSpPr>
        <p:spPr>
          <a:xfrm>
            <a:off x="1206500" y="2921872"/>
            <a:ext cx="21971000" cy="9582644"/>
          </a:xfrm>
          <a:prstGeom prst="rect">
            <a:avLst/>
          </a:prstGeom>
        </p:spPr>
        <p:txBody>
          <a:bodyPr/>
          <a:lstStyle/>
          <a:p>
            <a:pPr marL="548639" indent="-548639" defTabSz="2194505">
              <a:spcBef>
                <a:spcPts val="4000"/>
              </a:spcBef>
              <a:defRPr sz="4319"/>
            </a:pPr>
            <a:r>
              <a:t>vector &lt;T&gt; - Dynamic Array</a:t>
            </a:r>
          </a:p>
          <a:p>
            <a:pPr marL="1097279" lvl="1" indent="-548639" defTabSz="2194505">
              <a:spcBef>
                <a:spcPts val="4000"/>
              </a:spcBef>
              <a:defRPr sz="4319"/>
            </a:pPr>
            <a:r>
              <a:t>Offers random access, back insertion</a:t>
            </a:r>
          </a:p>
          <a:p>
            <a:pPr marL="1097279" lvl="1" indent="-548639" defTabSz="2194505">
              <a:spcBef>
                <a:spcPts val="4000"/>
              </a:spcBef>
              <a:defRPr sz="4319"/>
            </a:pPr>
            <a:r>
              <a:t>Should be your default choice.</a:t>
            </a:r>
          </a:p>
          <a:p>
            <a:pPr marL="1097279" lvl="1" indent="-548639" defTabSz="2194505">
              <a:spcBef>
                <a:spcPts val="4000"/>
              </a:spcBef>
              <a:defRPr sz="4319"/>
            </a:pPr>
            <a:r>
              <a:t>Backward compatible with C: &amp;v[0] points to the first element.</a:t>
            </a:r>
          </a:p>
          <a:p>
            <a:pPr marL="548639" indent="-548639" defTabSz="2194505">
              <a:spcBef>
                <a:spcPts val="4000"/>
              </a:spcBef>
              <a:defRPr sz="4319"/>
            </a:pPr>
            <a:r>
              <a:t>deque&lt;T&gt; - Double ended queue (Usually array of arrays)</a:t>
            </a:r>
          </a:p>
          <a:p>
            <a:pPr marL="1097279" lvl="1" indent="-548639" defTabSz="2194505">
              <a:spcBef>
                <a:spcPts val="4000"/>
              </a:spcBef>
              <a:defRPr sz="4319"/>
            </a:pPr>
            <a:r>
              <a:t>Offers random access, back and front insertion</a:t>
            </a:r>
          </a:p>
          <a:p>
            <a:pPr marL="1097279" lvl="1" indent="-548639" defTabSz="2194505">
              <a:spcBef>
                <a:spcPts val="4000"/>
              </a:spcBef>
              <a:defRPr sz="4319"/>
            </a:pPr>
            <a:r>
              <a:t>Slower than vectors, no C compatibility</a:t>
            </a:r>
          </a:p>
          <a:p>
            <a:pPr marL="548639" indent="-548639" defTabSz="2194505">
              <a:spcBef>
                <a:spcPts val="4000"/>
              </a:spcBef>
              <a:defRPr sz="4319"/>
            </a:pPr>
            <a:r>
              <a:t>List&lt;T&gt; - traditional doubly linked list</a:t>
            </a:r>
          </a:p>
          <a:p>
            <a:pPr marL="1097279" lvl="1" indent="-548639" defTabSz="2194505">
              <a:spcBef>
                <a:spcPts val="4000"/>
              </a:spcBef>
              <a:defRPr sz="4319"/>
            </a:pPr>
            <a:r>
              <a:t>Don’t expect random access, you can insert anywhere though</a:t>
            </a:r>
          </a:p>
        </p:txBody>
      </p:sp>
      <p:sp>
        <p:nvSpPr>
          <p:cNvPr id="45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70</a:t>
            </a:fld>
            <a:endParaRP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Attribution"/>
          <p:cNvSpPr txBox="1">
            <a:spLocks noGrp="1"/>
          </p:cNvSpPr>
          <p:nvPr>
            <p:ph type="body" idx="21"/>
          </p:nvPr>
        </p:nvSpPr>
        <p:spPr>
          <a:prstGeom prst="rect">
            <a:avLst/>
          </a:prstGeom>
        </p:spPr>
        <p:txBody>
          <a:bodyPr/>
          <a:lstStyle/>
          <a:p>
            <a:endParaRPr/>
          </a:p>
        </p:txBody>
      </p:sp>
      <p:sp>
        <p:nvSpPr>
          <p:cNvPr id="459" name="Vectors"/>
          <p:cNvSpPr txBox="1">
            <a:spLocks noGrp="1"/>
          </p:cNvSpPr>
          <p:nvPr>
            <p:ph type="body" sz="half" idx="1"/>
          </p:nvPr>
        </p:nvSpPr>
        <p:spPr>
          <a:prstGeom prst="rect">
            <a:avLst/>
          </a:prstGeom>
        </p:spPr>
        <p:txBody>
          <a:bodyPr/>
          <a:lstStyle/>
          <a:p>
            <a:r>
              <a:t>Vectors</a:t>
            </a:r>
          </a:p>
        </p:txBody>
      </p:sp>
      <p:sp>
        <p:nvSpPr>
          <p:cNvPr id="46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71</a:t>
            </a:fld>
            <a:endParaRP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Vector"/>
          <p:cNvSpPr txBox="1">
            <a:spLocks noGrp="1"/>
          </p:cNvSpPr>
          <p:nvPr>
            <p:ph type="title"/>
          </p:nvPr>
        </p:nvSpPr>
        <p:spPr>
          <a:prstGeom prst="rect">
            <a:avLst/>
          </a:prstGeom>
        </p:spPr>
        <p:txBody>
          <a:bodyPr/>
          <a:lstStyle/>
          <a:p>
            <a:r>
              <a:t>Vector</a:t>
            </a:r>
          </a:p>
        </p:txBody>
      </p:sp>
      <p:sp>
        <p:nvSpPr>
          <p:cNvPr id="463" name="The vector class supports a dynamic array.…"/>
          <p:cNvSpPr txBox="1">
            <a:spLocks noGrp="1"/>
          </p:cNvSpPr>
          <p:nvPr>
            <p:ph type="body" idx="1"/>
          </p:nvPr>
        </p:nvSpPr>
        <p:spPr>
          <a:xfrm>
            <a:off x="1206500" y="3426512"/>
            <a:ext cx="21971000" cy="9078004"/>
          </a:xfrm>
          <a:prstGeom prst="rect">
            <a:avLst/>
          </a:prstGeom>
        </p:spPr>
        <p:txBody>
          <a:bodyPr/>
          <a:lstStyle/>
          <a:p>
            <a:pPr marL="548639" indent="-548639" defTabSz="2194505">
              <a:spcBef>
                <a:spcPts val="4000"/>
              </a:spcBef>
              <a:defRPr sz="4319"/>
            </a:pPr>
            <a:r>
              <a:t>The vector class supports a dynamic array. </a:t>
            </a:r>
          </a:p>
          <a:p>
            <a:pPr marL="548639" indent="-548639" defTabSz="2194505">
              <a:spcBef>
                <a:spcPts val="4000"/>
              </a:spcBef>
              <a:defRPr sz="4319"/>
            </a:pPr>
            <a:r>
              <a:t>This is an array that can grow as needed.</a:t>
            </a:r>
          </a:p>
          <a:p>
            <a:pPr marL="548639" indent="-548639" defTabSz="2194505">
              <a:spcBef>
                <a:spcPts val="4000"/>
              </a:spcBef>
              <a:defRPr sz="4319"/>
            </a:pPr>
            <a:r>
              <a:t>While this is by far the most efficient way to implement arrays, it is also the most restrictive because the size of the array cannot be adjusted at run time to accommodate changing program conditions. </a:t>
            </a:r>
          </a:p>
          <a:p>
            <a:pPr marL="548639" indent="-548639" defTabSz="2194505">
              <a:spcBef>
                <a:spcPts val="4000"/>
              </a:spcBef>
              <a:defRPr sz="4319"/>
            </a:pPr>
            <a:r>
              <a:t>A vector solves this problem by allocating memory as needed. </a:t>
            </a:r>
          </a:p>
          <a:p>
            <a:pPr marL="548639" indent="-548639" defTabSz="2194505">
              <a:spcBef>
                <a:spcPts val="4000"/>
              </a:spcBef>
              <a:defRPr sz="4319"/>
            </a:pPr>
            <a:r>
              <a:t>Although a vector is dynamic, we can still use the standard array subscript notation to access its elements.</a:t>
            </a:r>
          </a:p>
          <a:p>
            <a:pPr marL="548639" indent="-548639" defTabSz="2194505">
              <a:spcBef>
                <a:spcPts val="4000"/>
              </a:spcBef>
              <a:defRPr sz="4319"/>
            </a:pPr>
            <a:r>
              <a:t>The template specification for vector is shown here:</a:t>
            </a:r>
          </a:p>
          <a:p>
            <a:pPr marL="548639" indent="-548639" defTabSz="2194505">
              <a:spcBef>
                <a:spcPts val="4000"/>
              </a:spcBef>
              <a:defRPr sz="4319"/>
            </a:pPr>
            <a:r>
              <a:t>template &lt;class T, class Allocator = allocator&lt;T&gt; &gt; class vector</a:t>
            </a:r>
          </a:p>
        </p:txBody>
      </p:sp>
      <p:sp>
        <p:nvSpPr>
          <p:cNvPr id="46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72</a:t>
            </a:fld>
            <a:endParaRP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73</a:t>
            </a:fld>
            <a:endParaRPr/>
          </a:p>
        </p:txBody>
      </p:sp>
      <p:sp>
        <p:nvSpPr>
          <p:cNvPr id="467" name="vector&lt;int&gt; iv; // create zero-length int vector…"/>
          <p:cNvSpPr txBox="1"/>
          <p:nvPr/>
        </p:nvSpPr>
        <p:spPr>
          <a:xfrm>
            <a:off x="1415382" y="1688369"/>
            <a:ext cx="18283364" cy="3896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4200"/>
            </a:pPr>
            <a:r>
              <a:t>vector&lt;int&gt; iv; // create zero-length int vector</a:t>
            </a:r>
          </a:p>
          <a:p>
            <a:pPr algn="l">
              <a:defRPr sz="4200"/>
            </a:pPr>
            <a:r>
              <a:t>vector&lt;char&gt; cv(5); // create 5-element char vector</a:t>
            </a:r>
          </a:p>
          <a:p>
            <a:pPr algn="l">
              <a:defRPr sz="4200"/>
            </a:pPr>
            <a:r>
              <a:t>vector&lt;char&gt; cv(5, 'x'); // initialize a 5-element char vector</a:t>
            </a:r>
          </a:p>
          <a:p>
            <a:pPr algn="l">
              <a:defRPr sz="4200"/>
            </a:pPr>
            <a:r>
              <a:t>vector&lt;int&gt; iv2(iv); // create int vector from an int vector</a:t>
            </a:r>
          </a:p>
          <a:p>
            <a:pPr algn="l">
              <a:defRPr sz="4200"/>
            </a:pPr>
            <a:r>
              <a:t>The following comparison operators are defined for vector:</a:t>
            </a:r>
          </a:p>
          <a:p>
            <a:pPr algn="l">
              <a:defRPr sz="4200"/>
            </a:pPr>
            <a:r>
              <a:t>==, &lt;, &lt;=, !=, &gt;, &gt;=</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Functions of Vector Class"/>
          <p:cNvSpPr txBox="1">
            <a:spLocks noGrp="1"/>
          </p:cNvSpPr>
          <p:nvPr>
            <p:ph type="title"/>
          </p:nvPr>
        </p:nvSpPr>
        <p:spPr>
          <a:prstGeom prst="rect">
            <a:avLst/>
          </a:prstGeom>
        </p:spPr>
        <p:txBody>
          <a:bodyPr/>
          <a:lstStyle/>
          <a:p>
            <a:r>
              <a:t>Functions of Vector Class</a:t>
            </a:r>
          </a:p>
        </p:txBody>
      </p:sp>
      <p:sp>
        <p:nvSpPr>
          <p:cNvPr id="470" name="size()…"/>
          <p:cNvSpPr txBox="1">
            <a:spLocks noGrp="1"/>
          </p:cNvSpPr>
          <p:nvPr>
            <p:ph type="body" idx="1"/>
          </p:nvPr>
        </p:nvSpPr>
        <p:spPr>
          <a:xfrm>
            <a:off x="1206500" y="2736860"/>
            <a:ext cx="21971000" cy="9767656"/>
          </a:xfrm>
          <a:prstGeom prst="rect">
            <a:avLst/>
          </a:prstGeom>
        </p:spPr>
        <p:txBody>
          <a:bodyPr/>
          <a:lstStyle/>
          <a:p>
            <a:pPr marL="499872" indent="-499872" defTabSz="1999437">
              <a:spcBef>
                <a:spcPts val="3600"/>
              </a:spcBef>
              <a:defRPr sz="3936"/>
            </a:pPr>
            <a:r>
              <a:t>size()</a:t>
            </a:r>
          </a:p>
          <a:p>
            <a:pPr marL="999744" lvl="1" indent="-499872" defTabSz="1999437">
              <a:spcBef>
                <a:spcPts val="3600"/>
              </a:spcBef>
              <a:defRPr sz="3936"/>
            </a:pPr>
            <a:r>
              <a:t>Provides the number of elements.</a:t>
            </a:r>
          </a:p>
          <a:p>
            <a:pPr marL="499872" indent="-499872" defTabSz="1999437">
              <a:spcBef>
                <a:spcPts val="3600"/>
              </a:spcBef>
              <a:defRPr sz="3936"/>
            </a:pPr>
            <a:r>
              <a:t>push_back()</a:t>
            </a:r>
          </a:p>
          <a:p>
            <a:pPr marL="999744" lvl="1" indent="-499872" defTabSz="1999437">
              <a:spcBef>
                <a:spcPts val="3600"/>
              </a:spcBef>
              <a:defRPr sz="3936"/>
            </a:pPr>
            <a:r>
              <a:t>Appends an element to the end.</a:t>
            </a:r>
          </a:p>
          <a:p>
            <a:pPr marL="499872" indent="-499872" defTabSz="1999437">
              <a:spcBef>
                <a:spcPts val="3600"/>
              </a:spcBef>
              <a:defRPr sz="3936"/>
            </a:pPr>
            <a:r>
              <a:t>pop_back()</a:t>
            </a:r>
          </a:p>
          <a:p>
            <a:pPr marL="999744" lvl="1" indent="-499872" defTabSz="1999437">
              <a:spcBef>
                <a:spcPts val="3600"/>
              </a:spcBef>
              <a:defRPr sz="3936"/>
            </a:pPr>
            <a:r>
              <a:t>Erases the last element.</a:t>
            </a:r>
          </a:p>
          <a:p>
            <a:pPr marL="499872" indent="-499872" defTabSz="1999437">
              <a:spcBef>
                <a:spcPts val="3600"/>
              </a:spcBef>
              <a:defRPr sz="3936"/>
            </a:pPr>
            <a:r>
              <a:t>begin()</a:t>
            </a:r>
          </a:p>
          <a:p>
            <a:pPr marL="999744" lvl="1" indent="-499872" defTabSz="1999437">
              <a:spcBef>
                <a:spcPts val="3600"/>
              </a:spcBef>
              <a:defRPr sz="3936"/>
            </a:pPr>
            <a:r>
              <a:t>Provides reference to last element.</a:t>
            </a:r>
          </a:p>
          <a:p>
            <a:pPr marL="499872" indent="-499872" defTabSz="1999437">
              <a:spcBef>
                <a:spcPts val="3600"/>
              </a:spcBef>
              <a:defRPr sz="3936"/>
            </a:pPr>
            <a:r>
              <a:t>end()</a:t>
            </a:r>
          </a:p>
          <a:p>
            <a:pPr marL="999744" lvl="1" indent="-499872" defTabSz="1999437">
              <a:spcBef>
                <a:spcPts val="3600"/>
              </a:spcBef>
              <a:defRPr sz="3936"/>
            </a:pPr>
            <a:r>
              <a:t>Provides reference to end of vector.</a:t>
            </a:r>
          </a:p>
        </p:txBody>
      </p:sp>
      <p:sp>
        <p:nvSpPr>
          <p:cNvPr id="47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74</a:t>
            </a:fld>
            <a:endParaRP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int array[5]  = {12, 7, 9, 21, 13};…"/>
          <p:cNvSpPr txBox="1">
            <a:spLocks noGrp="1"/>
          </p:cNvSpPr>
          <p:nvPr>
            <p:ph type="body" idx="1"/>
          </p:nvPr>
        </p:nvSpPr>
        <p:spPr>
          <a:xfrm>
            <a:off x="1206500" y="1211484"/>
            <a:ext cx="21971000" cy="11293032"/>
          </a:xfrm>
          <a:prstGeom prst="rect">
            <a:avLst/>
          </a:prstGeom>
        </p:spPr>
        <p:txBody>
          <a:bodyPr/>
          <a:lstStyle/>
          <a:p>
            <a:pPr marL="579119" indent="-579119" defTabSz="2316421">
              <a:spcBef>
                <a:spcPts val="4200"/>
              </a:spcBef>
              <a:defRPr sz="4560"/>
            </a:pPr>
            <a:r>
              <a:t>int array[5]  = {12, 7, 9, 21, 13};</a:t>
            </a:r>
          </a:p>
          <a:p>
            <a:pPr marL="579119" indent="-579119" defTabSz="2316421">
              <a:spcBef>
                <a:spcPts val="4200"/>
              </a:spcBef>
              <a:defRPr sz="4560"/>
            </a:pPr>
            <a:r>
              <a:t>vector &lt;int&gt; v(array,array+5);</a:t>
            </a:r>
          </a:p>
          <a:p>
            <a:pPr marL="579119" indent="-579119" defTabSz="2316421">
              <a:spcBef>
                <a:spcPts val="4200"/>
              </a:spcBef>
              <a:defRPr sz="4560"/>
            </a:pPr>
            <a:r>
              <a:t>v.pop_back(); </a:t>
            </a:r>
          </a:p>
          <a:p>
            <a:pPr marL="1158239" lvl="1" indent="-579119" defTabSz="2316421">
              <a:spcBef>
                <a:spcPts val="4200"/>
              </a:spcBef>
              <a:defRPr sz="4560"/>
            </a:pPr>
            <a:r>
              <a:t>This will remove 13 from the array.</a:t>
            </a:r>
          </a:p>
          <a:p>
            <a:pPr marL="579119" indent="-579119" defTabSz="2316421">
              <a:spcBef>
                <a:spcPts val="4200"/>
              </a:spcBef>
              <a:defRPr sz="4560"/>
            </a:pPr>
            <a:r>
              <a:t>v.push_back(15)</a:t>
            </a:r>
          </a:p>
          <a:p>
            <a:pPr marL="1158239" lvl="1" indent="-579119" defTabSz="2316421">
              <a:spcBef>
                <a:spcPts val="4200"/>
              </a:spcBef>
              <a:defRPr sz="4560"/>
            </a:pPr>
            <a:r>
              <a:t>This will append 15 to the ending of the list.</a:t>
            </a:r>
          </a:p>
          <a:p>
            <a:pPr marL="579119" indent="-579119" defTabSz="2316421">
              <a:spcBef>
                <a:spcPts val="4200"/>
              </a:spcBef>
              <a:defRPr sz="4560"/>
            </a:pPr>
            <a:r>
              <a:t>  v.begin();</a:t>
            </a:r>
          </a:p>
          <a:p>
            <a:pPr marL="1158239" lvl="1" indent="-579119" defTabSz="2316421">
              <a:spcBef>
                <a:spcPts val="4200"/>
              </a:spcBef>
              <a:defRPr sz="4560"/>
            </a:pPr>
            <a:r>
              <a:t>This will point to 12</a:t>
            </a:r>
          </a:p>
          <a:p>
            <a:pPr marL="579119" indent="-579119" defTabSz="2316421">
              <a:spcBef>
                <a:spcPts val="4200"/>
              </a:spcBef>
              <a:defRPr sz="4560"/>
            </a:pPr>
            <a:r>
              <a:t>v[3];</a:t>
            </a:r>
          </a:p>
          <a:p>
            <a:pPr marL="1158239" lvl="1" indent="-579119" defTabSz="2316421">
              <a:spcBef>
                <a:spcPts val="4200"/>
              </a:spcBef>
              <a:defRPr sz="4560"/>
            </a:pPr>
            <a:r>
              <a:t>This will give the element 21.</a:t>
            </a:r>
          </a:p>
        </p:txBody>
      </p:sp>
      <p:sp>
        <p:nvSpPr>
          <p:cNvPr id="47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75</a:t>
            </a:fld>
            <a:endParaRP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76</a:t>
            </a:fld>
            <a:endParaRPr/>
          </a:p>
        </p:txBody>
      </p:sp>
      <p:sp>
        <p:nvSpPr>
          <p:cNvPr id="477" name="#include &lt;iostream&gt;…"/>
          <p:cNvSpPr txBox="1"/>
          <p:nvPr/>
        </p:nvSpPr>
        <p:spPr>
          <a:xfrm>
            <a:off x="305608" y="672859"/>
            <a:ext cx="12730275" cy="1198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300">
                <a:solidFill>
                  <a:srgbClr val="D12F1B"/>
                </a:solidFill>
                <a:latin typeface="Menlo Regular"/>
                <a:ea typeface="Menlo Regular"/>
                <a:cs typeface="Menlo Regular"/>
                <a:sym typeface="Menlo Regular"/>
              </a:defRPr>
            </a:pPr>
            <a:r>
              <a:rPr>
                <a:solidFill>
                  <a:srgbClr val="78492A"/>
                </a:solidFill>
              </a:rPr>
              <a:t>#include </a:t>
            </a:r>
            <a:r>
              <a:t>&lt;iostream&gt;</a:t>
            </a:r>
            <a:endParaRPr>
              <a:solidFill>
                <a:srgbClr val="000000">
                  <a:alpha val="85000"/>
                </a:srgbClr>
              </a:solidFill>
            </a:endParaRPr>
          </a:p>
          <a:p>
            <a:pPr algn="l" defTabSz="439419">
              <a:tabLst>
                <a:tab pos="431800" algn="l"/>
              </a:tabLst>
              <a:defRPr sz="3300">
                <a:solidFill>
                  <a:srgbClr val="78492A"/>
                </a:solidFill>
                <a:latin typeface="Menlo Regular"/>
                <a:ea typeface="Menlo Regular"/>
                <a:cs typeface="Menlo Regular"/>
                <a:sym typeface="Menlo Regular"/>
              </a:defRPr>
            </a:pPr>
            <a:r>
              <a:t>#include </a:t>
            </a:r>
            <a:r>
              <a:rPr>
                <a:solidFill>
                  <a:srgbClr val="D12F1B"/>
                </a:solidFill>
              </a:rPr>
              <a:t>&lt;vector&gt;</a:t>
            </a:r>
            <a:endParaRPr>
              <a:solidFill>
                <a:srgbClr val="000000">
                  <a:alpha val="85000"/>
                </a:srgbClr>
              </a:solidFill>
            </a:endParaRPr>
          </a:p>
          <a:p>
            <a:pPr algn="l" defTabSz="439419">
              <a:tabLst>
                <a:tab pos="431800" algn="l"/>
              </a:tabLst>
              <a:defRPr sz="3300">
                <a:solidFill>
                  <a:srgbClr val="78492A"/>
                </a:solidFill>
                <a:latin typeface="Menlo Regular"/>
                <a:ea typeface="Menlo Regular"/>
                <a:cs typeface="Menlo Regular"/>
                <a:sym typeface="Menlo Regular"/>
              </a:defRPr>
            </a:pPr>
            <a:r>
              <a:t>#include </a:t>
            </a:r>
            <a:r>
              <a:rPr>
                <a:solidFill>
                  <a:srgbClr val="D12F1B"/>
                </a:solidFill>
              </a:rPr>
              <a:t>&lt;cctype&gt;</a:t>
            </a:r>
            <a:endParaRPr>
              <a:solidFill>
                <a:srgbClr val="000000">
                  <a:alpha val="85000"/>
                </a:srgbClr>
              </a:solidFill>
            </a:endParaRPr>
          </a:p>
          <a:p>
            <a:pPr algn="l" defTabSz="439419">
              <a:tabLst>
                <a:tab pos="431800" algn="l"/>
              </a:tabLst>
              <a:defRPr sz="33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33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300">
                <a:solidFill>
                  <a:srgbClr val="707F8C"/>
                </a:solidFill>
                <a:latin typeface="Menlo Regular"/>
                <a:ea typeface="Menlo Regular"/>
                <a:cs typeface="Menlo Regular"/>
                <a:sym typeface="Menlo Regular"/>
              </a:defRPr>
            </a:pPr>
            <a:r>
              <a:rPr>
                <a:solidFill>
                  <a:srgbClr val="000000">
                    <a:alpha val="85000"/>
                  </a:srgbClr>
                </a:solidFill>
              </a:rPr>
              <a:t>    </a:t>
            </a:r>
            <a:r>
              <a:rPr>
                <a:solidFill>
                  <a:srgbClr val="4B21B0"/>
                </a:solidFill>
              </a:rPr>
              <a:t>vector</a:t>
            </a:r>
            <a:r>
              <a:rPr>
                <a:solidFill>
                  <a:srgbClr val="000000">
                    <a:alpha val="85000"/>
                  </a:srgbClr>
                </a:solidFill>
              </a:rPr>
              <a:t>&lt;</a:t>
            </a:r>
            <a:r>
              <a:rPr b="1">
                <a:solidFill>
                  <a:srgbClr val="AD3DA4"/>
                </a:solidFill>
              </a:rPr>
              <a:t>char</a:t>
            </a:r>
            <a:r>
              <a:rPr>
                <a:solidFill>
                  <a:srgbClr val="000000">
                    <a:alpha val="85000"/>
                  </a:srgbClr>
                </a:solidFill>
              </a:rPr>
              <a:t>&gt; v(</a:t>
            </a:r>
            <a:r>
              <a:rPr>
                <a:solidFill>
                  <a:srgbClr val="272AD8"/>
                </a:solidFill>
              </a:rPr>
              <a:t>10</a:t>
            </a:r>
            <a:r>
              <a:rPr>
                <a:solidFill>
                  <a:srgbClr val="000000">
                    <a:alpha val="85000"/>
                  </a:srgbClr>
                </a:solidFill>
              </a:rPr>
              <a:t>);</a:t>
            </a:r>
          </a:p>
          <a:p>
            <a:pPr lvl="2" algn="l" defTabSz="439419">
              <a:tabLst>
                <a:tab pos="431800" algn="l"/>
              </a:tabLst>
              <a:defRPr sz="3300">
                <a:solidFill>
                  <a:srgbClr val="707F8C"/>
                </a:solidFill>
                <a:latin typeface="Menlo Regular"/>
                <a:ea typeface="Menlo Regular"/>
                <a:cs typeface="Menlo Regular"/>
                <a:sym typeface="Menlo Regular"/>
              </a:defRPr>
            </a:pPr>
            <a:r>
              <a:rPr>
                <a:solidFill>
                  <a:srgbClr val="000000">
                    <a:alpha val="85000"/>
                  </a:srgbClr>
                </a:solidFill>
              </a:rPr>
              <a:t> </a:t>
            </a:r>
            <a:r>
              <a:t>// create a vector of length 10</a:t>
            </a:r>
            <a:endParaRPr>
              <a:solidFill>
                <a:srgbClr val="000000">
                  <a:alpha val="85000"/>
                </a:srgbClr>
              </a:solidFill>
            </a:endParaRPr>
          </a:p>
          <a:p>
            <a:pPr algn="l" defTabSz="439419">
              <a:tabLst>
                <a:tab pos="431800" algn="l"/>
              </a:tabLst>
              <a:defRPr sz="3300" b="1">
                <a:solidFill>
                  <a:srgbClr val="AD3DA4"/>
                </a:solidFill>
                <a:latin typeface="Menlo Regular"/>
                <a:ea typeface="Menlo Regular"/>
                <a:cs typeface="Menlo Regular"/>
                <a:sym typeface="Menlo Regular"/>
              </a:defRPr>
            </a:pPr>
            <a:r>
              <a:rPr b="0">
                <a:solidFill>
                  <a:srgbClr val="000000">
                    <a:alpha val="85000"/>
                  </a:srgbClr>
                </a:solidFill>
              </a:rPr>
              <a:t>    </a:t>
            </a:r>
            <a:r>
              <a:t>unsigned</a:t>
            </a:r>
            <a:r>
              <a:rPr b="0">
                <a:solidFill>
                  <a:srgbClr val="000000">
                    <a:alpha val="85000"/>
                  </a:srgbClr>
                </a:solidFill>
              </a:rPr>
              <a:t> </a:t>
            </a:r>
            <a:r>
              <a:t>int</a:t>
            </a:r>
            <a:r>
              <a:rPr b="0">
                <a:solidFill>
                  <a:srgbClr val="000000">
                    <a:alpha val="85000"/>
                  </a:srgbClr>
                </a:solidFill>
              </a:rPr>
              <a:t> i;</a:t>
            </a:r>
          </a:p>
          <a:p>
            <a:pPr algn="l" defTabSz="439419">
              <a:tabLst>
                <a:tab pos="431800" algn="l"/>
              </a:tabLst>
              <a:defRPr sz="3300">
                <a:solidFill>
                  <a:srgbClr val="707F8C"/>
                </a:solidFill>
                <a:latin typeface="Menlo Regular"/>
                <a:ea typeface="Menlo Regular"/>
                <a:cs typeface="Menlo Regular"/>
                <a:sym typeface="Menlo Regular"/>
              </a:defRPr>
            </a:pPr>
            <a:r>
              <a:rPr>
                <a:solidFill>
                  <a:srgbClr val="000000">
                    <a:alpha val="85000"/>
                  </a:srgbClr>
                </a:solidFill>
              </a:rPr>
              <a:t>    </a:t>
            </a:r>
            <a:r>
              <a:t>// display original size of v</a:t>
            </a:r>
            <a:endParaRPr>
              <a:solidFill>
                <a:srgbClr val="000000">
                  <a:alpha val="85000"/>
                </a:srgbClr>
              </a:solidFill>
            </a:endParaRPr>
          </a:p>
          <a:p>
            <a:pPr algn="l" defTabSz="439419">
              <a:tabLst>
                <a:tab pos="431800" algn="l"/>
              </a:tabLst>
              <a:defRPr sz="33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"Size = "</a:t>
            </a:r>
            <a:r>
              <a:rPr>
                <a:solidFill>
                  <a:srgbClr val="000000">
                    <a:alpha val="85000"/>
                  </a:srgbClr>
                </a:solidFill>
              </a:rPr>
              <a:t> &lt;&lt; v.</a:t>
            </a:r>
            <a:r>
              <a:rPr>
                <a:solidFill>
                  <a:srgbClr val="804FB8"/>
                </a:solidFill>
              </a:rPr>
              <a:t>size</a:t>
            </a:r>
            <a:r>
              <a:rPr>
                <a:solidFill>
                  <a:srgbClr val="000000">
                    <a:alpha val="85000"/>
                  </a:srgbClr>
                </a:solidFill>
              </a:rPr>
              <a:t>() &lt;&lt; </a:t>
            </a:r>
            <a:r>
              <a:rPr>
                <a:solidFill>
                  <a:srgbClr val="804FB8"/>
                </a:solidFill>
              </a:rPr>
              <a:t>endl</a:t>
            </a:r>
            <a:r>
              <a:rPr>
                <a:solidFill>
                  <a:srgbClr val="000000">
                    <a:alpha val="85000"/>
                  </a:srgbClr>
                </a:solidFill>
              </a:rPr>
              <a:t>;</a:t>
            </a:r>
          </a:p>
          <a:p>
            <a:pPr algn="l" defTabSz="439419">
              <a:tabLst>
                <a:tab pos="431800" algn="l"/>
              </a:tabLst>
              <a:defRPr sz="3300">
                <a:solidFill>
                  <a:srgbClr val="707F8C"/>
                </a:solidFill>
                <a:latin typeface="Menlo Regular"/>
                <a:ea typeface="Menlo Regular"/>
                <a:cs typeface="Menlo Regular"/>
                <a:sym typeface="Menlo Regular"/>
              </a:defRPr>
            </a:pPr>
            <a:r>
              <a:rPr>
                <a:solidFill>
                  <a:srgbClr val="000000">
                    <a:alpha val="85000"/>
                  </a:srgbClr>
                </a:solidFill>
              </a:rPr>
              <a:t>    </a:t>
            </a:r>
            <a:r>
              <a:t>// assign the elements of the vector </a:t>
            </a:r>
          </a:p>
          <a:p>
            <a:pPr lvl="2" algn="l" defTabSz="439419">
              <a:tabLst>
                <a:tab pos="431800" algn="l"/>
              </a:tabLst>
              <a:defRPr sz="3300">
                <a:solidFill>
                  <a:srgbClr val="707F8C"/>
                </a:solidFill>
                <a:latin typeface="Menlo Regular"/>
                <a:ea typeface="Menlo Regular"/>
                <a:cs typeface="Menlo Regular"/>
                <a:sym typeface="Menlo Regular"/>
              </a:defRPr>
            </a:pPr>
            <a:r>
              <a:t>some values</a:t>
            </a:r>
            <a:endParaRPr>
              <a:solidFill>
                <a:srgbClr val="000000">
                  <a:alpha val="85000"/>
                </a:srgbClr>
              </a:solidFill>
            </a:endParaRP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i&lt;</a:t>
            </a:r>
            <a:r>
              <a:rPr>
                <a:solidFill>
                  <a:srgbClr val="272AD8"/>
                </a:solidFill>
              </a:rPr>
              <a:t>10</a:t>
            </a:r>
            <a:r>
              <a:t>; i++) v[i] = i + </a:t>
            </a:r>
            <a:r>
              <a:rPr>
                <a:solidFill>
                  <a:srgbClr val="272AD8"/>
                </a:solidFill>
              </a:rPr>
              <a:t>'a'</a:t>
            </a:r>
            <a:r>
              <a:t>;</a:t>
            </a:r>
          </a:p>
          <a:p>
            <a:pPr algn="l" defTabSz="439419">
              <a:tabLst>
                <a:tab pos="431800" algn="l"/>
              </a:tabLst>
              <a:defRPr sz="3300">
                <a:solidFill>
                  <a:srgbClr val="707F8C"/>
                </a:solidFill>
                <a:latin typeface="Menlo Regular"/>
                <a:ea typeface="Menlo Regular"/>
                <a:cs typeface="Menlo Regular"/>
                <a:sym typeface="Menlo Regular"/>
              </a:defRPr>
            </a:pPr>
            <a:r>
              <a:rPr>
                <a:solidFill>
                  <a:srgbClr val="000000">
                    <a:alpha val="85000"/>
                  </a:srgbClr>
                </a:solidFill>
              </a:rPr>
              <a:t>    </a:t>
            </a:r>
            <a:r>
              <a:t>// display contents of vector</a:t>
            </a:r>
            <a:endParaRPr>
              <a:solidFill>
                <a:srgbClr val="000000">
                  <a:alpha val="85000"/>
                </a:srgbClr>
              </a:solidFill>
            </a:endParaRPr>
          </a:p>
          <a:p>
            <a:pPr algn="l" defTabSz="439419">
              <a:tabLst>
                <a:tab pos="431800" algn="l"/>
              </a:tabLst>
              <a:defRPr sz="33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"Current Contents:\n"</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i&lt;v.</a:t>
            </a:r>
            <a:r>
              <a:rPr>
                <a:solidFill>
                  <a:srgbClr val="804FB8"/>
                </a:solidFill>
              </a:rPr>
              <a:t>size</a:t>
            </a:r>
            <a:r>
              <a:t>(); i++) </a:t>
            </a:r>
            <a:r>
              <a:rPr>
                <a:solidFill>
                  <a:srgbClr val="804FB8"/>
                </a:solidFill>
              </a:rPr>
              <a:t>cout</a:t>
            </a:r>
            <a:r>
              <a:t> &lt;&lt; v[i] &lt;&lt; </a:t>
            </a:r>
            <a:r>
              <a:rPr>
                <a:solidFill>
                  <a:srgbClr val="D12F1B"/>
                </a:solidFill>
              </a:rPr>
              <a:t>" "</a:t>
            </a:r>
            <a:r>
              <a:t>;</a:t>
            </a:r>
          </a:p>
          <a:p>
            <a:pPr algn="l" defTabSz="439419">
              <a:tabLst>
                <a:tab pos="431800" algn="l"/>
              </a:tabLst>
              <a:defRPr sz="33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"\n\n"</a:t>
            </a:r>
            <a:r>
              <a:rPr>
                <a:solidFill>
                  <a:srgbClr val="000000">
                    <a:alpha val="85000"/>
                  </a:srgbClr>
                </a:solidFill>
              </a:rPr>
              <a:t>;</a:t>
            </a:r>
          </a:p>
          <a:p>
            <a:pPr algn="l" defTabSz="439419">
              <a:tabLst>
                <a:tab pos="431800" algn="l"/>
              </a:tabLst>
              <a:defRPr sz="33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"Expanding vector\n"</a:t>
            </a:r>
            <a:r>
              <a:rPr>
                <a:solidFill>
                  <a:srgbClr val="000000">
                    <a:alpha val="85000"/>
                  </a:srgbClr>
                </a:solidFill>
              </a:rPr>
              <a:t>;</a:t>
            </a:r>
          </a:p>
          <a:p>
            <a:pPr algn="l" defTabSz="439419">
              <a:tabLst>
                <a:tab pos="431800" algn="l"/>
              </a:tabLst>
              <a:defRPr sz="3300">
                <a:solidFill>
                  <a:srgbClr val="707F8C"/>
                </a:solidFill>
                <a:latin typeface="Menlo Regular"/>
                <a:ea typeface="Menlo Regular"/>
                <a:cs typeface="Menlo Regular"/>
                <a:sym typeface="Menlo Regular"/>
              </a:defRPr>
            </a:pPr>
            <a:r>
              <a:rPr>
                <a:solidFill>
                  <a:srgbClr val="000000">
                    <a:alpha val="85000"/>
                  </a:srgbClr>
                </a:solidFill>
              </a:rPr>
              <a:t>    </a:t>
            </a:r>
            <a:r>
              <a:t>/* put more values onto the end of the vector,</a:t>
            </a:r>
            <a:endParaRPr>
              <a:solidFill>
                <a:srgbClr val="000000">
                  <a:alpha val="85000"/>
                </a:srgbClr>
              </a:solidFill>
            </a:endParaRPr>
          </a:p>
          <a:p>
            <a:pPr algn="l" defTabSz="439419">
              <a:tabLst>
                <a:tab pos="431800" algn="l"/>
              </a:tabLst>
              <a:defRPr sz="3300">
                <a:solidFill>
                  <a:srgbClr val="707F8C"/>
                </a:solidFill>
                <a:latin typeface="Menlo Regular"/>
                <a:ea typeface="Menlo Regular"/>
                <a:cs typeface="Menlo Regular"/>
                <a:sym typeface="Menlo Regular"/>
              </a:defRPr>
            </a:pPr>
            <a:r>
              <a:t>     it will grow as needed */</a:t>
            </a:r>
            <a:endParaRPr>
              <a:solidFill>
                <a:srgbClr val="000000">
                  <a:alpha val="85000"/>
                </a:srgbClr>
              </a:solidFill>
            </a:endParaRP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i&lt;</a:t>
            </a:r>
            <a:r>
              <a:rPr>
                <a:solidFill>
                  <a:srgbClr val="272AD8"/>
                </a:solidFill>
              </a:rPr>
              <a:t>10</a:t>
            </a:r>
            <a:r>
              <a:t>; i++) v.</a:t>
            </a:r>
            <a:r>
              <a:rPr>
                <a:solidFill>
                  <a:srgbClr val="804FB8"/>
                </a:solidFill>
              </a:rPr>
              <a:t>push_back</a:t>
            </a:r>
            <a:r>
              <a:t>(i + </a:t>
            </a:r>
            <a:r>
              <a:rPr>
                <a:solidFill>
                  <a:srgbClr val="272AD8"/>
                </a:solidFill>
              </a:rPr>
              <a:t>10</a:t>
            </a:r>
            <a:r>
              <a:t> + </a:t>
            </a:r>
            <a:r>
              <a:rPr>
                <a:solidFill>
                  <a:srgbClr val="272AD8"/>
                </a:solidFill>
              </a:rPr>
              <a:t>'a'</a:t>
            </a:r>
            <a:r>
              <a:t>);</a:t>
            </a:r>
          </a:p>
          <a:p>
            <a:pPr algn="l" defTabSz="439419">
              <a:tabLst>
                <a:tab pos="431800" algn="l"/>
              </a:tabLst>
              <a:defRPr sz="3300">
                <a:solidFill>
                  <a:srgbClr val="707F8C"/>
                </a:solidFill>
                <a:latin typeface="Menlo Regular"/>
                <a:ea typeface="Menlo Regular"/>
                <a:cs typeface="Menlo Regular"/>
                <a:sym typeface="Menlo Regular"/>
              </a:defRPr>
            </a:pPr>
            <a:r>
              <a:rPr>
                <a:solidFill>
                  <a:srgbClr val="000000">
                    <a:alpha val="85000"/>
                  </a:srgbClr>
                </a:solidFill>
              </a:rPr>
              <a:t>    </a:t>
            </a:r>
            <a:r>
              <a:t>// display current size of v</a:t>
            </a:r>
            <a:endParaRPr>
              <a:solidFill>
                <a:srgbClr val="000000">
                  <a:alpha val="85000"/>
                </a:srgbClr>
              </a:solidFill>
            </a:endParaRPr>
          </a:p>
          <a:p>
            <a:pPr algn="l" defTabSz="439419">
              <a:tabLst>
                <a:tab pos="431800" algn="l"/>
              </a:tabLst>
              <a:defRPr sz="3300">
                <a:solidFill>
                  <a:srgbClr val="D12F1B"/>
                </a:solidFill>
                <a:latin typeface="Menlo Regular"/>
                <a:ea typeface="Menlo Regular"/>
                <a:cs typeface="Menlo Regular"/>
                <a:sym typeface="Menlo Regular"/>
              </a:defRPr>
            </a:pPr>
            <a:r>
              <a:rPr>
                <a:solidFill>
                  <a:srgbClr val="000000">
                    <a:alpha val="85000"/>
                  </a:srgbClr>
                </a:solidFill>
              </a:rPr>
              <a:t>   </a:t>
            </a:r>
          </a:p>
        </p:txBody>
      </p:sp>
      <p:sp>
        <p:nvSpPr>
          <p:cNvPr id="478" name="cout &lt;&lt; &quot;Size now = &quot; &lt;&lt; v.size() &lt;&lt; endl;…"/>
          <p:cNvSpPr txBox="1"/>
          <p:nvPr/>
        </p:nvSpPr>
        <p:spPr>
          <a:xfrm>
            <a:off x="11027157" y="299860"/>
            <a:ext cx="12982595" cy="604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300">
                <a:solidFill>
                  <a:srgbClr val="D12F1B"/>
                </a:solidFill>
                <a:latin typeface="Menlo Regular"/>
                <a:ea typeface="Menlo Regular"/>
                <a:cs typeface="Menlo Regular"/>
                <a:sym typeface="Menlo Regular"/>
              </a:defRPr>
            </a:pPr>
            <a:r>
              <a:rPr>
                <a:solidFill>
                  <a:srgbClr val="804FB8"/>
                </a:solidFill>
              </a:rPr>
              <a:t>cout</a:t>
            </a:r>
            <a:r>
              <a:rPr>
                <a:solidFill>
                  <a:srgbClr val="000000">
                    <a:alpha val="85000"/>
                  </a:srgbClr>
                </a:solidFill>
              </a:rPr>
              <a:t> &lt;&lt; </a:t>
            </a:r>
            <a:r>
              <a:t>"Size now = "</a:t>
            </a:r>
            <a:r>
              <a:rPr>
                <a:solidFill>
                  <a:srgbClr val="000000">
                    <a:alpha val="85000"/>
                  </a:srgbClr>
                </a:solidFill>
              </a:rPr>
              <a:t> &lt;&lt; v.</a:t>
            </a:r>
            <a:r>
              <a:rPr>
                <a:solidFill>
                  <a:srgbClr val="804FB8"/>
                </a:solidFill>
              </a:rPr>
              <a:t>size</a:t>
            </a:r>
            <a:r>
              <a:rPr>
                <a:solidFill>
                  <a:srgbClr val="000000">
                    <a:alpha val="85000"/>
                  </a:srgbClr>
                </a:solidFill>
              </a:rPr>
              <a:t>() &lt;&lt; </a:t>
            </a:r>
            <a:r>
              <a:rPr>
                <a:solidFill>
                  <a:srgbClr val="804FB8"/>
                </a:solidFill>
              </a:rPr>
              <a:t>endl</a:t>
            </a:r>
            <a:r>
              <a:rPr>
                <a:solidFill>
                  <a:srgbClr val="000000">
                    <a:alpha val="85000"/>
                  </a:srgbClr>
                </a:solidFill>
              </a:rPr>
              <a:t>;</a:t>
            </a:r>
          </a:p>
          <a:p>
            <a:pPr algn="l" defTabSz="439419">
              <a:tabLst>
                <a:tab pos="431800" algn="l"/>
              </a:tabLst>
              <a:defRPr sz="3300">
                <a:solidFill>
                  <a:srgbClr val="707F8C"/>
                </a:solidFill>
                <a:latin typeface="Menlo Regular"/>
                <a:ea typeface="Menlo Regular"/>
                <a:cs typeface="Menlo Regular"/>
                <a:sym typeface="Menlo Regular"/>
              </a:defRPr>
            </a:pPr>
            <a:r>
              <a:rPr>
                <a:solidFill>
                  <a:srgbClr val="000000">
                    <a:alpha val="85000"/>
                  </a:srgbClr>
                </a:solidFill>
              </a:rPr>
              <a:t>    </a:t>
            </a:r>
            <a:r>
              <a:t>// display contents of vector</a:t>
            </a:r>
            <a:endParaRPr>
              <a:solidFill>
                <a:srgbClr val="000000">
                  <a:alpha val="85000"/>
                </a:srgbClr>
              </a:solidFill>
            </a:endParaRPr>
          </a:p>
          <a:p>
            <a:pPr algn="l" defTabSz="439419">
              <a:tabLst>
                <a:tab pos="431800" algn="l"/>
              </a:tabLst>
              <a:defRPr sz="33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"Current contents:\n"</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i&lt;v.</a:t>
            </a:r>
            <a:r>
              <a:rPr>
                <a:solidFill>
                  <a:srgbClr val="804FB8"/>
                </a:solidFill>
              </a:rPr>
              <a:t>size</a:t>
            </a:r>
            <a:r>
              <a:t>(); i++) </a:t>
            </a:r>
            <a:r>
              <a:rPr>
                <a:solidFill>
                  <a:srgbClr val="804FB8"/>
                </a:solidFill>
              </a:rPr>
              <a:t>cout</a:t>
            </a:r>
            <a:r>
              <a:t> &lt;&lt; v[i] &lt;&lt; </a:t>
            </a:r>
            <a:r>
              <a:rPr>
                <a:solidFill>
                  <a:srgbClr val="D12F1B"/>
                </a:solidFill>
              </a:rPr>
              <a:t>" "</a:t>
            </a:r>
            <a:r>
              <a:t>;</a:t>
            </a:r>
          </a:p>
          <a:p>
            <a:pPr algn="l" defTabSz="439419">
              <a:tabLst>
                <a:tab pos="431800" algn="l"/>
              </a:tabLst>
              <a:defRPr sz="33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"\n\n"</a:t>
            </a:r>
            <a:r>
              <a:rPr>
                <a:solidFill>
                  <a:srgbClr val="000000">
                    <a:alpha val="85000"/>
                  </a:srgbClr>
                </a:solidFill>
              </a:rPr>
              <a:t>;</a:t>
            </a:r>
          </a:p>
          <a:p>
            <a:pPr algn="l" defTabSz="439419">
              <a:tabLst>
                <a:tab pos="431800" algn="l"/>
              </a:tabLst>
              <a:defRPr sz="3300">
                <a:solidFill>
                  <a:srgbClr val="707F8C"/>
                </a:solidFill>
                <a:latin typeface="Menlo Regular"/>
                <a:ea typeface="Menlo Regular"/>
                <a:cs typeface="Menlo Regular"/>
                <a:sym typeface="Menlo Regular"/>
              </a:defRPr>
            </a:pPr>
            <a:r>
              <a:rPr>
                <a:solidFill>
                  <a:srgbClr val="000000">
                    <a:alpha val="85000"/>
                  </a:srgbClr>
                </a:solidFill>
              </a:rPr>
              <a:t>    </a:t>
            </a:r>
            <a:r>
              <a:t>// change contents of vector</a:t>
            </a:r>
            <a:endParaRPr>
              <a:solidFill>
                <a:srgbClr val="000000">
                  <a:alpha val="85000"/>
                </a:srgbClr>
              </a:solidFill>
            </a:endParaRP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i&lt;v.</a:t>
            </a:r>
            <a:r>
              <a:rPr>
                <a:solidFill>
                  <a:srgbClr val="804FB8"/>
                </a:solidFill>
              </a:rPr>
              <a:t>size</a:t>
            </a:r>
            <a:r>
              <a:t>(); i++) v[i] = </a:t>
            </a:r>
            <a:r>
              <a:rPr>
                <a:solidFill>
                  <a:srgbClr val="804FB8"/>
                </a:solidFill>
              </a:rPr>
              <a:t>toupper</a:t>
            </a:r>
            <a:r>
              <a:t>(v[i]);</a:t>
            </a:r>
          </a:p>
          <a:p>
            <a:pPr algn="l" defTabSz="439419">
              <a:tabLst>
                <a:tab pos="431800" algn="l"/>
              </a:tabLst>
              <a:defRPr sz="33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"Modified Contents:\n"</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i&lt;v.</a:t>
            </a:r>
            <a:r>
              <a:rPr>
                <a:solidFill>
                  <a:srgbClr val="804FB8"/>
                </a:solidFill>
              </a:rPr>
              <a:t>size</a:t>
            </a:r>
            <a:r>
              <a:t>(); i++) </a:t>
            </a:r>
            <a:r>
              <a:rPr>
                <a:solidFill>
                  <a:srgbClr val="804FB8"/>
                </a:solidFill>
              </a:rPr>
              <a:t>cout</a:t>
            </a:r>
            <a:r>
              <a:t> &lt;&lt; v[i] &lt;&lt; </a:t>
            </a:r>
            <a:r>
              <a:rPr>
                <a:solidFill>
                  <a:srgbClr val="D12F1B"/>
                </a:solidFill>
              </a:rPr>
              <a:t>" "</a:t>
            </a:r>
            <a: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a:solidFill>
                  <a:srgbClr val="804FB8"/>
                </a:solidFill>
              </a:rPr>
              <a:t>cout</a:t>
            </a:r>
            <a:r>
              <a:t> &lt;&lt; </a:t>
            </a:r>
            <a:r>
              <a:rPr>
                <a:solidFill>
                  <a:srgbClr val="804FB8"/>
                </a:solidFill>
              </a:rPr>
              <a:t>endl</a:t>
            </a:r>
            <a:r>
              <a:t>;</a:t>
            </a:r>
          </a:p>
          <a:p>
            <a:pPr algn="l" defTabSz="439419">
              <a:tabLst>
                <a:tab pos="431800" algn="l"/>
              </a:tabLst>
              <a:defRPr sz="33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p:txBody>
      </p:sp>
      <p:sp>
        <p:nvSpPr>
          <p:cNvPr id="479" name="Output:…"/>
          <p:cNvSpPr txBox="1"/>
          <p:nvPr/>
        </p:nvSpPr>
        <p:spPr>
          <a:xfrm>
            <a:off x="15405633" y="6642517"/>
            <a:ext cx="10390585" cy="650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3500">
                <a:solidFill>
                  <a:srgbClr val="2F2A2B"/>
                </a:solidFill>
                <a:latin typeface="Helvetica"/>
                <a:ea typeface="Helvetica"/>
                <a:cs typeface="Helvetica"/>
                <a:sym typeface="Helvetica"/>
              </a:defRPr>
            </a:pPr>
            <a:r>
              <a:t>Output: </a:t>
            </a:r>
          </a:p>
          <a:p>
            <a:pPr algn="l" defTabSz="457200">
              <a:defRPr sz="3500">
                <a:solidFill>
                  <a:srgbClr val="2F2A2B"/>
                </a:solidFill>
                <a:latin typeface="Helvetica"/>
                <a:ea typeface="Helvetica"/>
                <a:cs typeface="Helvetica"/>
                <a:sym typeface="Helvetica"/>
              </a:defRPr>
            </a:pPr>
            <a:r>
              <a:t>Size = 10</a:t>
            </a:r>
          </a:p>
          <a:p>
            <a:pPr algn="l" defTabSz="457200">
              <a:defRPr sz="3500">
                <a:solidFill>
                  <a:srgbClr val="2F2A2B"/>
                </a:solidFill>
                <a:latin typeface="Helvetica"/>
                <a:ea typeface="Helvetica"/>
                <a:cs typeface="Helvetica"/>
                <a:sym typeface="Helvetica"/>
              </a:defRPr>
            </a:pPr>
            <a:r>
              <a:t>Current Contents:</a:t>
            </a:r>
          </a:p>
          <a:p>
            <a:pPr algn="l" defTabSz="457200">
              <a:defRPr sz="3500">
                <a:solidFill>
                  <a:srgbClr val="2F2A2B"/>
                </a:solidFill>
                <a:latin typeface="Helvetica"/>
                <a:ea typeface="Helvetica"/>
                <a:cs typeface="Helvetica"/>
                <a:sym typeface="Helvetica"/>
              </a:defRPr>
            </a:pPr>
            <a:r>
              <a:t>a b c d e f g h i j </a:t>
            </a:r>
          </a:p>
          <a:p>
            <a:pPr algn="l" defTabSz="457200">
              <a:defRPr sz="3500">
                <a:solidFill>
                  <a:srgbClr val="2F2A2B"/>
                </a:solidFill>
                <a:latin typeface="Helvetica"/>
                <a:ea typeface="Helvetica"/>
                <a:cs typeface="Helvetica"/>
                <a:sym typeface="Helvetica"/>
              </a:defRPr>
            </a:pPr>
            <a:endParaRPr/>
          </a:p>
          <a:p>
            <a:pPr algn="l" defTabSz="457200">
              <a:defRPr sz="3500">
                <a:solidFill>
                  <a:srgbClr val="2F2A2B"/>
                </a:solidFill>
                <a:latin typeface="Helvetica"/>
                <a:ea typeface="Helvetica"/>
                <a:cs typeface="Helvetica"/>
                <a:sym typeface="Helvetica"/>
              </a:defRPr>
            </a:pPr>
            <a:r>
              <a:t>Expanding vector</a:t>
            </a:r>
          </a:p>
          <a:p>
            <a:pPr algn="l" defTabSz="457200">
              <a:defRPr sz="3500">
                <a:solidFill>
                  <a:srgbClr val="2F2A2B"/>
                </a:solidFill>
                <a:latin typeface="Helvetica"/>
                <a:ea typeface="Helvetica"/>
                <a:cs typeface="Helvetica"/>
                <a:sym typeface="Helvetica"/>
              </a:defRPr>
            </a:pPr>
            <a:r>
              <a:t>Size now = 20</a:t>
            </a:r>
          </a:p>
          <a:p>
            <a:pPr algn="l" defTabSz="457200">
              <a:defRPr sz="3500">
                <a:solidFill>
                  <a:srgbClr val="2F2A2B"/>
                </a:solidFill>
                <a:latin typeface="Helvetica"/>
                <a:ea typeface="Helvetica"/>
                <a:cs typeface="Helvetica"/>
                <a:sym typeface="Helvetica"/>
              </a:defRPr>
            </a:pPr>
            <a:r>
              <a:t>Current contents:</a:t>
            </a:r>
          </a:p>
          <a:p>
            <a:pPr algn="l" defTabSz="457200">
              <a:defRPr sz="3500">
                <a:solidFill>
                  <a:srgbClr val="2F2A2B"/>
                </a:solidFill>
                <a:latin typeface="Helvetica"/>
                <a:ea typeface="Helvetica"/>
                <a:cs typeface="Helvetica"/>
                <a:sym typeface="Helvetica"/>
              </a:defRPr>
            </a:pPr>
            <a:r>
              <a:t>a b c d e f g h i j k l m n o p q r s t </a:t>
            </a:r>
          </a:p>
          <a:p>
            <a:pPr algn="l" defTabSz="457200">
              <a:defRPr sz="3500">
                <a:solidFill>
                  <a:srgbClr val="2F2A2B"/>
                </a:solidFill>
                <a:latin typeface="Helvetica"/>
                <a:ea typeface="Helvetica"/>
                <a:cs typeface="Helvetica"/>
                <a:sym typeface="Helvetica"/>
              </a:defRPr>
            </a:pPr>
            <a:endParaRPr/>
          </a:p>
          <a:p>
            <a:pPr algn="l" defTabSz="457200">
              <a:defRPr sz="3500">
                <a:solidFill>
                  <a:srgbClr val="2F2A2B"/>
                </a:solidFill>
                <a:latin typeface="Helvetica"/>
                <a:ea typeface="Helvetica"/>
                <a:cs typeface="Helvetica"/>
                <a:sym typeface="Helvetica"/>
              </a:defRPr>
            </a:pPr>
            <a:r>
              <a:t>Modified Contents:</a:t>
            </a:r>
          </a:p>
          <a:p>
            <a:pPr algn="l" defTabSz="457200">
              <a:defRPr sz="3500">
                <a:solidFill>
                  <a:srgbClr val="2F2A2B"/>
                </a:solidFill>
                <a:latin typeface="Helvetica"/>
                <a:ea typeface="Helvetica"/>
                <a:cs typeface="Helvetica"/>
                <a:sym typeface="Helvetica"/>
              </a:defRPr>
            </a:pPr>
            <a:r>
              <a:t>A B C D E F G H I J K L M N O P Q R S 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 grpId="0" animBg="1" advAuto="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 name="Slide Title"/>
          <p:cNvSpPr txBox="1">
            <a:spLocks noGrp="1"/>
          </p:cNvSpPr>
          <p:nvPr>
            <p:ph type="title"/>
          </p:nvPr>
        </p:nvSpPr>
        <p:spPr>
          <a:prstGeom prst="rect">
            <a:avLst/>
          </a:prstGeom>
        </p:spPr>
        <p:txBody>
          <a:bodyPr/>
          <a:lstStyle/>
          <a:p>
            <a:endParaRPr/>
          </a:p>
        </p:txBody>
      </p:sp>
      <p:sp>
        <p:nvSpPr>
          <p:cNvPr id="482" name="In main( ), a character vector called v is created with an initial capacity of 10.…"/>
          <p:cNvSpPr txBox="1">
            <a:spLocks noGrp="1"/>
          </p:cNvSpPr>
          <p:nvPr>
            <p:ph type="body" idx="1"/>
          </p:nvPr>
        </p:nvSpPr>
        <p:spPr>
          <a:xfrm>
            <a:off x="1206500" y="2665502"/>
            <a:ext cx="21971000" cy="9839014"/>
          </a:xfrm>
          <a:prstGeom prst="rect">
            <a:avLst/>
          </a:prstGeom>
        </p:spPr>
        <p:txBody>
          <a:bodyPr/>
          <a:lstStyle/>
          <a:p>
            <a:pPr marL="524255" indent="-524255" defTabSz="2096971">
              <a:spcBef>
                <a:spcPts val="3800"/>
              </a:spcBef>
              <a:defRPr sz="4128"/>
            </a:pPr>
            <a:r>
              <a:t>In main( ), a character vector called v is created with an initial capacity of 10. </a:t>
            </a:r>
          </a:p>
          <a:p>
            <a:pPr marL="524255" indent="-524255" defTabSz="2096971">
              <a:spcBef>
                <a:spcPts val="3800"/>
              </a:spcBef>
              <a:defRPr sz="4128"/>
            </a:pPr>
            <a:r>
              <a:t>That is, v initially contains 10 elements. This is confirmed by calling the size( ) member function. </a:t>
            </a:r>
          </a:p>
          <a:p>
            <a:pPr marL="524255" indent="-524255" defTabSz="2096971">
              <a:spcBef>
                <a:spcPts val="3800"/>
              </a:spcBef>
              <a:defRPr sz="4128"/>
            </a:pPr>
            <a:r>
              <a:t>Next, 10 more elements are added to the end of v using the push_back( ) function. </a:t>
            </a:r>
          </a:p>
          <a:p>
            <a:pPr marL="524255" indent="-524255" defTabSz="2096971">
              <a:spcBef>
                <a:spcPts val="3800"/>
              </a:spcBef>
              <a:defRPr sz="4128"/>
            </a:pPr>
            <a:r>
              <a:t>This causes v to grow in order to accommodate the new elements.  As the output shows, its size after these additions is 20. </a:t>
            </a:r>
          </a:p>
          <a:p>
            <a:pPr marL="524255" indent="-524255" defTabSz="2096971">
              <a:spcBef>
                <a:spcPts val="3800"/>
              </a:spcBef>
              <a:defRPr sz="4128"/>
            </a:pPr>
            <a:r>
              <a:t>Finally, the values of v's elements are altered using standard subscripting notation.</a:t>
            </a:r>
          </a:p>
          <a:p>
            <a:pPr marL="524255" indent="-524255" defTabSz="2096971">
              <a:spcBef>
                <a:spcPts val="3800"/>
              </a:spcBef>
              <a:defRPr sz="4128"/>
            </a:pPr>
            <a:r>
              <a:t>There is one other point of interest in this program. Notice that the loops that display the contents of v use as their target value v.size( ). </a:t>
            </a:r>
          </a:p>
          <a:p>
            <a:pPr marL="524255" indent="-524255" defTabSz="2096971">
              <a:spcBef>
                <a:spcPts val="3800"/>
              </a:spcBef>
              <a:defRPr sz="4128"/>
            </a:pPr>
            <a:r>
              <a:t>One of the advantages that vectors have over arrays is that it is possible to find the current size of a vector. As you can imagine, this can be quite useful in a variety of situations.</a:t>
            </a:r>
          </a:p>
        </p:txBody>
      </p:sp>
      <p:sp>
        <p:nvSpPr>
          <p:cNvPr id="48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77</a:t>
            </a:fld>
            <a:endParaRP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Accessing Vector through Iterator"/>
          <p:cNvSpPr txBox="1">
            <a:spLocks noGrp="1"/>
          </p:cNvSpPr>
          <p:nvPr>
            <p:ph type="title"/>
          </p:nvPr>
        </p:nvSpPr>
        <p:spPr>
          <a:prstGeom prst="rect">
            <a:avLst/>
          </a:prstGeom>
        </p:spPr>
        <p:txBody>
          <a:bodyPr/>
          <a:lstStyle/>
          <a:p>
            <a:r>
              <a:t>Accessing Vector through Iterator</a:t>
            </a:r>
          </a:p>
        </p:txBody>
      </p:sp>
      <p:sp>
        <p:nvSpPr>
          <p:cNvPr id="486" name="Slide Subtitle"/>
          <p:cNvSpPr txBox="1">
            <a:spLocks noGrp="1"/>
          </p:cNvSpPr>
          <p:nvPr>
            <p:ph type="body" idx="21"/>
          </p:nvPr>
        </p:nvSpPr>
        <p:spPr>
          <a:prstGeom prst="rect">
            <a:avLst/>
          </a:prstGeom>
        </p:spPr>
        <p:txBody>
          <a:bodyPr/>
          <a:lstStyle/>
          <a:p>
            <a:endParaRPr/>
          </a:p>
        </p:txBody>
      </p:sp>
      <p:sp>
        <p:nvSpPr>
          <p:cNvPr id="487" name="An array can be accessed either through subscripting or through a pointer.…"/>
          <p:cNvSpPr txBox="1">
            <a:spLocks noGrp="1"/>
          </p:cNvSpPr>
          <p:nvPr>
            <p:ph type="body" idx="1"/>
          </p:nvPr>
        </p:nvSpPr>
        <p:spPr>
          <a:prstGeom prst="rect">
            <a:avLst/>
          </a:prstGeom>
        </p:spPr>
        <p:txBody>
          <a:bodyPr/>
          <a:lstStyle/>
          <a:p>
            <a:r>
              <a:t>An array can be accessed either through subscripting or through a pointer. </a:t>
            </a:r>
          </a:p>
          <a:p>
            <a:r>
              <a:t>The parallel to this in the STL is the link between vectors and iterators. </a:t>
            </a:r>
          </a:p>
          <a:p>
            <a:r>
              <a:t>We can access the members of a vector using subscripting or through the use of an iterator.</a:t>
            </a:r>
          </a:p>
        </p:txBody>
      </p:sp>
      <p:sp>
        <p:nvSpPr>
          <p:cNvPr id="48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78</a:t>
            </a:fld>
            <a:endParaRP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79</a:t>
            </a:fld>
            <a:endParaRPr/>
          </a:p>
        </p:txBody>
      </p:sp>
      <p:sp>
        <p:nvSpPr>
          <p:cNvPr id="491" name="#include &lt;iostream&gt;…"/>
          <p:cNvSpPr txBox="1"/>
          <p:nvPr/>
        </p:nvSpPr>
        <p:spPr>
          <a:xfrm>
            <a:off x="700542" y="292099"/>
            <a:ext cx="13571340" cy="1313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200">
                <a:solidFill>
                  <a:srgbClr val="D12F1B"/>
                </a:solidFill>
                <a:latin typeface="Menlo Regular"/>
                <a:ea typeface="Menlo Regular"/>
                <a:cs typeface="Menlo Regular"/>
                <a:sym typeface="Menlo Regular"/>
              </a:defRPr>
            </a:pPr>
            <a:r>
              <a:rPr>
                <a:solidFill>
                  <a:srgbClr val="78492A"/>
                </a:solidFill>
              </a:rPr>
              <a:t>#include </a:t>
            </a:r>
            <a:r>
              <a:t>&lt;iostream&gt;</a:t>
            </a:r>
            <a:endParaRPr>
              <a:solidFill>
                <a:srgbClr val="000000">
                  <a:alpha val="85000"/>
                </a:srgbClr>
              </a:solidFill>
            </a:endParaRPr>
          </a:p>
          <a:p>
            <a:pPr algn="l" defTabSz="439419">
              <a:tabLst>
                <a:tab pos="431800" algn="l"/>
              </a:tabLst>
              <a:defRPr sz="3200">
                <a:solidFill>
                  <a:srgbClr val="78492A"/>
                </a:solidFill>
                <a:latin typeface="Menlo Regular"/>
                <a:ea typeface="Menlo Regular"/>
                <a:cs typeface="Menlo Regular"/>
                <a:sym typeface="Menlo Regular"/>
              </a:defRPr>
            </a:pPr>
            <a:r>
              <a:t>#include </a:t>
            </a:r>
            <a:r>
              <a:rPr>
                <a:solidFill>
                  <a:srgbClr val="D12F1B"/>
                </a:solidFill>
              </a:rPr>
              <a:t>&lt;vector&gt;</a:t>
            </a:r>
            <a:endParaRPr>
              <a:solidFill>
                <a:srgbClr val="000000">
                  <a:alpha val="85000"/>
                </a:srgbClr>
              </a:solidFill>
            </a:endParaRPr>
          </a:p>
          <a:p>
            <a:pPr algn="l" defTabSz="439419">
              <a:tabLst>
                <a:tab pos="431800" algn="l"/>
              </a:tabLst>
              <a:defRPr sz="3200">
                <a:solidFill>
                  <a:srgbClr val="78492A"/>
                </a:solidFill>
                <a:latin typeface="Menlo Regular"/>
                <a:ea typeface="Menlo Regular"/>
                <a:cs typeface="Menlo Regular"/>
                <a:sym typeface="Menlo Regular"/>
              </a:defRPr>
            </a:pPr>
            <a:r>
              <a:t>#include </a:t>
            </a:r>
            <a:r>
              <a:rPr>
                <a:solidFill>
                  <a:srgbClr val="D12F1B"/>
                </a:solidFill>
              </a:rPr>
              <a:t>&lt;cctype&gt;</a:t>
            </a:r>
            <a:endParaRPr>
              <a:solidFill>
                <a:srgbClr val="000000">
                  <a:alpha val="85000"/>
                </a:srgbClr>
              </a:solidFill>
            </a:endParaRPr>
          </a:p>
          <a:p>
            <a:pPr algn="l" defTabSz="439419">
              <a:tabLst>
                <a:tab pos="431800" algn="l"/>
              </a:tabLst>
              <a:defRPr sz="32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endParaRPr b="0">
              <a:solidFill>
                <a:srgbClr val="000000">
                  <a:alpha val="85000"/>
                </a:srgbClr>
              </a:solidFill>
            </a:endParaRPr>
          </a:p>
          <a:p>
            <a:pPr algn="l" defTabSz="439419">
              <a:tabLst>
                <a:tab pos="431800" algn="l"/>
              </a:tabLst>
              <a:defRPr sz="32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200">
                <a:solidFill>
                  <a:srgbClr val="707F8C"/>
                </a:solidFill>
                <a:latin typeface="Menlo Regular"/>
                <a:ea typeface="Menlo Regular"/>
                <a:cs typeface="Menlo Regular"/>
                <a:sym typeface="Menlo Regular"/>
              </a:defRPr>
            </a:pPr>
            <a:r>
              <a:rPr>
                <a:solidFill>
                  <a:srgbClr val="000000">
                    <a:alpha val="85000"/>
                  </a:srgbClr>
                </a:solidFill>
              </a:rPr>
              <a:t>    </a:t>
            </a:r>
            <a:r>
              <a:rPr>
                <a:solidFill>
                  <a:srgbClr val="4B21B0"/>
                </a:solidFill>
              </a:rPr>
              <a:t>vector</a:t>
            </a:r>
            <a:r>
              <a:rPr>
                <a:solidFill>
                  <a:srgbClr val="000000">
                    <a:alpha val="85000"/>
                  </a:srgbClr>
                </a:solidFill>
              </a:rPr>
              <a:t>&lt;</a:t>
            </a:r>
            <a:r>
              <a:rPr b="1">
                <a:solidFill>
                  <a:srgbClr val="AD3DA4"/>
                </a:solidFill>
              </a:rPr>
              <a:t>char</a:t>
            </a:r>
            <a:r>
              <a:rPr>
                <a:solidFill>
                  <a:srgbClr val="000000">
                    <a:alpha val="85000"/>
                  </a:srgbClr>
                </a:solidFill>
              </a:rPr>
              <a:t>&gt; v(</a:t>
            </a:r>
            <a:r>
              <a:rPr>
                <a:solidFill>
                  <a:srgbClr val="272AD8"/>
                </a:solidFill>
              </a:rPr>
              <a:t>10</a:t>
            </a:r>
            <a:r>
              <a:rPr>
                <a:solidFill>
                  <a:srgbClr val="000000">
                    <a:alpha val="85000"/>
                  </a:srgbClr>
                </a:solidFill>
              </a:rPr>
              <a:t>); </a:t>
            </a:r>
            <a:r>
              <a:t>// create a vector of length 10</a:t>
            </a:r>
            <a:endParaRPr>
              <a:solidFill>
                <a:srgbClr val="000000">
                  <a:alpha val="85000"/>
                </a:srgbClr>
              </a:solidFill>
            </a:endParaRPr>
          </a:p>
          <a:p>
            <a:pPr algn="l" defTabSz="439419">
              <a:tabLst>
                <a:tab pos="431800" algn="l"/>
              </a:tabLst>
              <a:defRPr sz="3200">
                <a:solidFill>
                  <a:srgbClr val="707F8C"/>
                </a:solidFill>
                <a:latin typeface="Menlo Regular"/>
                <a:ea typeface="Menlo Regular"/>
                <a:cs typeface="Menlo Regular"/>
                <a:sym typeface="Menlo Regular"/>
              </a:defRPr>
            </a:pPr>
            <a:r>
              <a:rPr>
                <a:solidFill>
                  <a:srgbClr val="000000">
                    <a:alpha val="85000"/>
                  </a:srgbClr>
                </a:solidFill>
              </a:rPr>
              <a:t>    </a:t>
            </a:r>
            <a:r>
              <a:rPr>
                <a:solidFill>
                  <a:srgbClr val="4B21B0"/>
                </a:solidFill>
              </a:rPr>
              <a:t>vector</a:t>
            </a:r>
            <a:r>
              <a:rPr>
                <a:solidFill>
                  <a:srgbClr val="000000">
                    <a:alpha val="85000"/>
                  </a:srgbClr>
                </a:solidFill>
              </a:rPr>
              <a:t>&lt;</a:t>
            </a:r>
            <a:r>
              <a:rPr b="1">
                <a:solidFill>
                  <a:srgbClr val="AD3DA4"/>
                </a:solidFill>
              </a:rPr>
              <a:t>char</a:t>
            </a:r>
            <a:r>
              <a:rPr>
                <a:solidFill>
                  <a:srgbClr val="000000">
                    <a:alpha val="85000"/>
                  </a:srgbClr>
                </a:solidFill>
              </a:rPr>
              <a:t>&gt;::</a:t>
            </a:r>
            <a:r>
              <a:rPr>
                <a:solidFill>
                  <a:srgbClr val="4B21B0"/>
                </a:solidFill>
              </a:rPr>
              <a:t>iterator</a:t>
            </a:r>
            <a:r>
              <a:rPr>
                <a:solidFill>
                  <a:srgbClr val="000000">
                    <a:alpha val="85000"/>
                  </a:srgbClr>
                </a:solidFill>
              </a:rPr>
              <a:t> p; </a:t>
            </a:r>
            <a:r>
              <a:t>// create an iterator</a:t>
            </a:r>
            <a:endParaRPr>
              <a:solidFill>
                <a:srgbClr val="000000">
                  <a:alpha val="85000"/>
                </a:srgbClr>
              </a:solidFill>
            </a:endParaRP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r>
              <a:rPr b="1">
                <a:solidFill>
                  <a:srgbClr val="AD3DA4"/>
                </a:solidFill>
              </a:rPr>
              <a:t>int</a:t>
            </a:r>
            <a:r>
              <a:t> i;</a:t>
            </a:r>
          </a:p>
          <a:p>
            <a:pPr algn="l" defTabSz="439419">
              <a:tabLst>
                <a:tab pos="431800" algn="l"/>
              </a:tabLst>
              <a:defRPr sz="3200">
                <a:solidFill>
                  <a:srgbClr val="707F8C"/>
                </a:solidFill>
                <a:latin typeface="Menlo Regular"/>
                <a:ea typeface="Menlo Regular"/>
                <a:cs typeface="Menlo Regular"/>
                <a:sym typeface="Menlo Regular"/>
              </a:defRPr>
            </a:pPr>
            <a:r>
              <a:rPr>
                <a:solidFill>
                  <a:srgbClr val="000000">
                    <a:alpha val="85000"/>
                  </a:srgbClr>
                </a:solidFill>
              </a:rPr>
              <a:t>    </a:t>
            </a:r>
            <a:r>
              <a:t>// assign elements in vector a value</a:t>
            </a:r>
            <a:endParaRPr>
              <a:solidFill>
                <a:srgbClr val="000000">
                  <a:alpha val="85000"/>
                </a:srgbClr>
              </a:solidFill>
            </a:endParaRPr>
          </a:p>
          <a:p>
            <a:pPr algn="l" defTabSz="439419">
              <a:tabLst>
                <a:tab pos="431800" algn="l"/>
              </a:tabLst>
              <a:defRPr sz="3200">
                <a:solidFill>
                  <a:srgbClr val="000000">
                    <a:alpha val="85000"/>
                  </a:srgbClr>
                </a:solidFill>
                <a:latin typeface="Menlo Regular"/>
                <a:ea typeface="Menlo Regular"/>
                <a:cs typeface="Menlo Regular"/>
                <a:sym typeface="Menlo Regular"/>
              </a:defRPr>
            </a:pPr>
            <a:r>
              <a:t>    p = v.</a:t>
            </a:r>
            <a:r>
              <a:rPr>
                <a:solidFill>
                  <a:srgbClr val="804FB8"/>
                </a:solidFill>
              </a:rPr>
              <a:t>begin</a:t>
            </a:r>
            <a: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i = </a:t>
            </a:r>
            <a:r>
              <a:rPr>
                <a:solidFill>
                  <a:srgbClr val="272AD8"/>
                </a:solidFill>
              </a:rPr>
              <a:t>0</a:t>
            </a:r>
            <a: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r>
              <a:rPr b="1">
                <a:solidFill>
                  <a:srgbClr val="AD3DA4"/>
                </a:solidFill>
              </a:rPr>
              <a:t>while</a:t>
            </a:r>
            <a:r>
              <a:t>(p != v.</a:t>
            </a:r>
            <a:r>
              <a:rPr>
                <a:solidFill>
                  <a:srgbClr val="804FB8"/>
                </a:solidFill>
              </a:rPr>
              <a:t>end</a:t>
            </a:r>
            <a: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*p = i + </a:t>
            </a:r>
            <a:r>
              <a:rPr>
                <a:solidFill>
                  <a:srgbClr val="272AD8"/>
                </a:solidFill>
              </a:rPr>
              <a:t>'a'</a:t>
            </a:r>
            <a: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p++;</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i++;</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a:solidFill>
                  <a:srgbClr val="707F8C"/>
                </a:solidFill>
                <a:latin typeface="Menlo Regular"/>
                <a:ea typeface="Menlo Regular"/>
                <a:cs typeface="Menlo Regular"/>
                <a:sym typeface="Menlo Regular"/>
              </a:defRPr>
            </a:pPr>
            <a:r>
              <a:rPr>
                <a:solidFill>
                  <a:srgbClr val="000000">
                    <a:alpha val="85000"/>
                  </a:srgbClr>
                </a:solidFill>
              </a:rPr>
              <a:t>    </a:t>
            </a:r>
            <a:r>
              <a:t>// display contents of vector</a:t>
            </a:r>
            <a:endParaRPr>
              <a:solidFill>
                <a:srgbClr val="000000">
                  <a:alpha val="85000"/>
                </a:srgbClr>
              </a:solidFill>
            </a:endParaRPr>
          </a:p>
          <a:p>
            <a:pPr algn="l" defTabSz="439419">
              <a:tabLst>
                <a:tab pos="431800" algn="l"/>
              </a:tabLst>
              <a:defRPr sz="32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"Original contents:\n"</a:t>
            </a:r>
            <a:r>
              <a:rPr>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p = v.</a:t>
            </a:r>
            <a:r>
              <a:rPr>
                <a:solidFill>
                  <a:srgbClr val="804FB8"/>
                </a:solidFill>
              </a:rPr>
              <a:t>begin</a:t>
            </a:r>
            <a: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r>
              <a:rPr b="1">
                <a:solidFill>
                  <a:srgbClr val="AD3DA4"/>
                </a:solidFill>
              </a:rPr>
              <a:t>while</a:t>
            </a:r>
            <a:r>
              <a:t>(p != v.</a:t>
            </a:r>
            <a:r>
              <a:rPr>
                <a:solidFill>
                  <a:srgbClr val="804FB8"/>
                </a:solidFill>
              </a:rPr>
              <a:t>end</a:t>
            </a:r>
            <a: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r>
              <a:rPr>
                <a:solidFill>
                  <a:srgbClr val="804FB8"/>
                </a:solidFill>
              </a:rPr>
              <a:t>cout</a:t>
            </a:r>
            <a:r>
              <a:t> &lt;&lt; *p &lt;&lt; </a:t>
            </a:r>
            <a:r>
              <a:rPr>
                <a:solidFill>
                  <a:srgbClr val="D12F1B"/>
                </a:solidFill>
              </a:rPr>
              <a:t>" "</a:t>
            </a:r>
            <a: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p++;</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p:txBody>
      </p:sp>
      <p:sp>
        <p:nvSpPr>
          <p:cNvPr id="492" name="cout &lt;&lt; &quot;\n\n&quot;;…"/>
          <p:cNvSpPr txBox="1"/>
          <p:nvPr/>
        </p:nvSpPr>
        <p:spPr>
          <a:xfrm>
            <a:off x="14876955" y="437909"/>
            <a:ext cx="8677871" cy="975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2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"\n\n"</a:t>
            </a:r>
            <a:r>
              <a:rPr>
                <a:solidFill>
                  <a:srgbClr val="000000">
                    <a:alpha val="85000"/>
                  </a:srgbClr>
                </a:solidFill>
              </a:rPr>
              <a:t>;</a:t>
            </a:r>
          </a:p>
          <a:p>
            <a:pPr algn="l" defTabSz="439419">
              <a:tabLst>
                <a:tab pos="431800" algn="l"/>
              </a:tabLst>
              <a:defRPr sz="3200">
                <a:solidFill>
                  <a:srgbClr val="707F8C"/>
                </a:solidFill>
                <a:latin typeface="Menlo Regular"/>
                <a:ea typeface="Menlo Regular"/>
                <a:cs typeface="Menlo Regular"/>
                <a:sym typeface="Menlo Regular"/>
              </a:defRPr>
            </a:pPr>
            <a:r>
              <a:rPr>
                <a:solidFill>
                  <a:srgbClr val="000000">
                    <a:alpha val="85000"/>
                  </a:srgbClr>
                </a:solidFill>
              </a:rPr>
              <a:t>    </a:t>
            </a:r>
            <a:r>
              <a:t>// change contents of vector</a:t>
            </a:r>
            <a:endParaRPr>
              <a:solidFill>
                <a:srgbClr val="000000">
                  <a:alpha val="85000"/>
                </a:srgbClr>
              </a:solidFill>
            </a:endParaRPr>
          </a:p>
          <a:p>
            <a:pPr algn="l" defTabSz="439419">
              <a:tabLst>
                <a:tab pos="431800" algn="l"/>
              </a:tabLst>
              <a:defRPr sz="3200">
                <a:solidFill>
                  <a:srgbClr val="000000">
                    <a:alpha val="85000"/>
                  </a:srgbClr>
                </a:solidFill>
                <a:latin typeface="Menlo Regular"/>
                <a:ea typeface="Menlo Regular"/>
                <a:cs typeface="Menlo Regular"/>
                <a:sym typeface="Menlo Regular"/>
              </a:defRPr>
            </a:pPr>
            <a:r>
              <a:t>    p = v.</a:t>
            </a:r>
            <a:r>
              <a:rPr>
                <a:solidFill>
                  <a:srgbClr val="804FB8"/>
                </a:solidFill>
              </a:rPr>
              <a:t>begin</a:t>
            </a:r>
            <a: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r>
              <a:rPr b="1">
                <a:solidFill>
                  <a:srgbClr val="AD3DA4"/>
                </a:solidFill>
              </a:rPr>
              <a:t>while</a:t>
            </a:r>
            <a:r>
              <a:t>(p != v.</a:t>
            </a:r>
            <a:r>
              <a:rPr>
                <a:solidFill>
                  <a:srgbClr val="804FB8"/>
                </a:solidFill>
              </a:rPr>
              <a:t>end</a:t>
            </a:r>
            <a: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*p = </a:t>
            </a:r>
            <a:r>
              <a:rPr>
                <a:solidFill>
                  <a:srgbClr val="804FB8"/>
                </a:solidFill>
              </a:rPr>
              <a:t>toupper</a:t>
            </a:r>
            <a:r>
              <a:t>(*p);</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p++;</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a:solidFill>
                  <a:srgbClr val="707F8C"/>
                </a:solidFill>
                <a:latin typeface="Menlo Regular"/>
                <a:ea typeface="Menlo Regular"/>
                <a:cs typeface="Menlo Regular"/>
                <a:sym typeface="Menlo Regular"/>
              </a:defRPr>
            </a:pPr>
            <a:r>
              <a:rPr>
                <a:solidFill>
                  <a:srgbClr val="000000">
                    <a:alpha val="85000"/>
                  </a:srgbClr>
                </a:solidFill>
              </a:rPr>
              <a:t>    </a:t>
            </a:r>
            <a:r>
              <a:t>// display contents of vector</a:t>
            </a:r>
            <a:endParaRPr>
              <a:solidFill>
                <a:srgbClr val="000000">
                  <a:alpha val="85000"/>
                </a:srgbClr>
              </a:solidFill>
            </a:endParaRPr>
          </a:p>
          <a:p>
            <a:pPr algn="l" defTabSz="439419">
              <a:tabLst>
                <a:tab pos="431800" algn="l"/>
              </a:tabLst>
              <a:defRPr sz="32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"Modified Contents:\n"</a:t>
            </a:r>
            <a:r>
              <a:rPr>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p = v.</a:t>
            </a:r>
            <a:r>
              <a:rPr>
                <a:solidFill>
                  <a:srgbClr val="804FB8"/>
                </a:solidFill>
              </a:rPr>
              <a:t>begin</a:t>
            </a:r>
            <a: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r>
              <a:rPr b="1">
                <a:solidFill>
                  <a:srgbClr val="AD3DA4"/>
                </a:solidFill>
              </a:rPr>
              <a:t>while</a:t>
            </a:r>
            <a:r>
              <a:t>(p != v.</a:t>
            </a:r>
            <a:r>
              <a:rPr>
                <a:solidFill>
                  <a:srgbClr val="804FB8"/>
                </a:solidFill>
              </a:rPr>
              <a:t>end</a:t>
            </a:r>
            <a: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r>
              <a:rPr>
                <a:solidFill>
                  <a:srgbClr val="804FB8"/>
                </a:solidFill>
              </a:rPr>
              <a:t>cout</a:t>
            </a:r>
            <a:r>
              <a:t> &lt;&lt; *p &lt;&lt; </a:t>
            </a:r>
            <a:r>
              <a:rPr>
                <a:solidFill>
                  <a:srgbClr val="D12F1B"/>
                </a:solidFill>
              </a:rPr>
              <a:t>" "</a:t>
            </a:r>
            <a: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p++;</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r>
              <a:rPr>
                <a:solidFill>
                  <a:srgbClr val="804FB8"/>
                </a:solidFill>
              </a:rPr>
              <a:t>cout</a:t>
            </a:r>
            <a:r>
              <a:t> &lt;&lt; </a:t>
            </a:r>
            <a:r>
              <a:rPr>
                <a:solidFill>
                  <a:srgbClr val="804FB8"/>
                </a:solidFill>
              </a:rPr>
              <a:t>endl</a:t>
            </a:r>
            <a:r>
              <a:t>;</a:t>
            </a:r>
          </a:p>
          <a:p>
            <a:pPr algn="l" defTabSz="439419">
              <a:tabLst>
                <a:tab pos="431800" algn="l"/>
              </a:tabLst>
              <a:defRPr sz="32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a:t>
            </a:r>
          </a:p>
        </p:txBody>
      </p:sp>
      <p:sp>
        <p:nvSpPr>
          <p:cNvPr id="493" name="Line"/>
          <p:cNvSpPr/>
          <p:nvPr/>
        </p:nvSpPr>
        <p:spPr>
          <a:xfrm flipV="1">
            <a:off x="14574418" y="-77828"/>
            <a:ext cx="1" cy="13871656"/>
          </a:xfrm>
          <a:prstGeom prst="line">
            <a:avLst/>
          </a:prstGeom>
          <a:ln w="25400">
            <a:solidFill>
              <a:srgbClr val="000000"/>
            </a:solidFill>
            <a:miter lim="400000"/>
          </a:ln>
        </p:spPr>
        <p:txBody>
          <a:bodyPr lIns="50800" tIns="50800" rIns="50800" bIns="50800" anchor="ctr"/>
          <a:lstStyle/>
          <a:p>
            <a:endParaRPr/>
          </a:p>
        </p:txBody>
      </p:sp>
      <p:sp>
        <p:nvSpPr>
          <p:cNvPr id="494" name="Output:…"/>
          <p:cNvSpPr txBox="1"/>
          <p:nvPr/>
        </p:nvSpPr>
        <p:spPr>
          <a:xfrm>
            <a:off x="14876955" y="10094667"/>
            <a:ext cx="10390585" cy="3302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3500">
                <a:solidFill>
                  <a:srgbClr val="2F2A2B"/>
                </a:solidFill>
                <a:latin typeface="Helvetica"/>
                <a:ea typeface="Helvetica"/>
                <a:cs typeface="Helvetica"/>
                <a:sym typeface="Helvetica"/>
              </a:defRPr>
            </a:pPr>
            <a:r>
              <a:t>Output: </a:t>
            </a:r>
          </a:p>
          <a:p>
            <a:pPr algn="l" defTabSz="457200">
              <a:defRPr sz="3500">
                <a:solidFill>
                  <a:srgbClr val="2F2A2B"/>
                </a:solidFill>
                <a:latin typeface="Helvetica"/>
                <a:ea typeface="Helvetica"/>
                <a:cs typeface="Helvetica"/>
                <a:sym typeface="Helvetica"/>
              </a:defRPr>
            </a:pPr>
            <a:r>
              <a:t>Original contents:</a:t>
            </a:r>
          </a:p>
          <a:p>
            <a:pPr algn="l" defTabSz="457200">
              <a:defRPr sz="3500">
                <a:solidFill>
                  <a:srgbClr val="2F2A2B"/>
                </a:solidFill>
                <a:latin typeface="Helvetica"/>
                <a:ea typeface="Helvetica"/>
                <a:cs typeface="Helvetica"/>
                <a:sym typeface="Helvetica"/>
              </a:defRPr>
            </a:pPr>
            <a:r>
              <a:t>a b c d e f g h i j </a:t>
            </a:r>
          </a:p>
          <a:p>
            <a:pPr algn="l" defTabSz="457200">
              <a:defRPr sz="3500">
                <a:solidFill>
                  <a:srgbClr val="2F2A2B"/>
                </a:solidFill>
                <a:latin typeface="Helvetica"/>
                <a:ea typeface="Helvetica"/>
                <a:cs typeface="Helvetica"/>
                <a:sym typeface="Helvetica"/>
              </a:defRPr>
            </a:pPr>
            <a:endParaRPr/>
          </a:p>
          <a:p>
            <a:pPr algn="l" defTabSz="457200">
              <a:defRPr sz="3500">
                <a:solidFill>
                  <a:srgbClr val="2F2A2B"/>
                </a:solidFill>
                <a:latin typeface="Helvetica"/>
                <a:ea typeface="Helvetica"/>
                <a:cs typeface="Helvetica"/>
                <a:sym typeface="Helvetica"/>
              </a:defRPr>
            </a:pPr>
            <a:r>
              <a:t>Modified Contents:</a:t>
            </a:r>
          </a:p>
          <a:p>
            <a:pPr algn="l" defTabSz="457200">
              <a:defRPr sz="3500">
                <a:solidFill>
                  <a:srgbClr val="2F2A2B"/>
                </a:solidFill>
                <a:latin typeface="Helvetica"/>
                <a:ea typeface="Helvetica"/>
                <a:cs typeface="Helvetica"/>
                <a:sym typeface="Helvetica"/>
              </a:defRPr>
            </a:pPr>
            <a:r>
              <a:t>A B C D E F G H I J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lide Title"/>
          <p:cNvSpPr txBox="1">
            <a:spLocks noGrp="1"/>
          </p:cNvSpPr>
          <p:nvPr>
            <p:ph type="title"/>
          </p:nvPr>
        </p:nvSpPr>
        <p:spPr>
          <a:prstGeom prst="rect">
            <a:avLst/>
          </a:prstGeom>
        </p:spPr>
        <p:txBody>
          <a:bodyPr/>
          <a:lstStyle/>
          <a:p>
            <a:endParaRPr/>
          </a:p>
        </p:txBody>
      </p:sp>
      <p:sp>
        <p:nvSpPr>
          <p:cNvPr id="185" name="throw − A program throws an exception when a problem shows up. This is done using a throw keyword.…"/>
          <p:cNvSpPr txBox="1">
            <a:spLocks noGrp="1"/>
          </p:cNvSpPr>
          <p:nvPr>
            <p:ph type="body" idx="1"/>
          </p:nvPr>
        </p:nvSpPr>
        <p:spPr>
          <a:xfrm>
            <a:off x="1206500" y="3205985"/>
            <a:ext cx="21971000" cy="9298531"/>
          </a:xfrm>
          <a:prstGeom prst="rect">
            <a:avLst/>
          </a:prstGeom>
        </p:spPr>
        <p:txBody>
          <a:bodyPr/>
          <a:lstStyle/>
          <a:p>
            <a:r>
              <a:t>throw − A program throws an exception when a problem shows up. This is done using a throw keyword.</a:t>
            </a:r>
          </a:p>
          <a:p>
            <a:r>
              <a:t>catch − A program catches an exception with an exception handler at the place in a program where you want to handle the problem. The catch keyword indicates the catching of an exception.</a:t>
            </a:r>
          </a:p>
          <a:p>
            <a:r>
              <a:t>try − A try block identifies a block of code for which particular exceptions will be activated. It's followed by one or more catch blocks.</a:t>
            </a:r>
          </a:p>
          <a:p>
            <a:r>
              <a:t>Assuming a block will raise an exception, a method catches an exception using a combination of the try and catch keywords. </a:t>
            </a:r>
          </a:p>
          <a:p>
            <a:r>
              <a:t>A try/catch block is placed around the code that might generate an exception.</a:t>
            </a:r>
          </a:p>
        </p:txBody>
      </p:sp>
      <p:sp>
        <p:nvSpPr>
          <p:cNvPr id="186" name="Slide Number"/>
          <p:cNvSpPr txBox="1">
            <a:spLocks noGrp="1"/>
          </p:cNvSpPr>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80</a:t>
            </a:fld>
            <a:endParaRPr/>
          </a:p>
        </p:txBody>
      </p:sp>
      <p:sp>
        <p:nvSpPr>
          <p:cNvPr id="497" name="#include &lt;iostream&gt;…"/>
          <p:cNvSpPr txBox="1"/>
          <p:nvPr/>
        </p:nvSpPr>
        <p:spPr>
          <a:xfrm>
            <a:off x="263045" y="298281"/>
            <a:ext cx="14809999" cy="1244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100">
                <a:solidFill>
                  <a:srgbClr val="D12F1B"/>
                </a:solidFill>
                <a:latin typeface="Menlo Regular"/>
                <a:ea typeface="Menlo Regular"/>
                <a:cs typeface="Menlo Regular"/>
                <a:sym typeface="Menlo Regular"/>
              </a:defRPr>
            </a:pPr>
            <a:r>
              <a:rPr>
                <a:solidFill>
                  <a:srgbClr val="78492A"/>
                </a:solidFill>
              </a:rPr>
              <a:t>#include </a:t>
            </a:r>
            <a:r>
              <a:t>&lt;iostream&gt;</a:t>
            </a:r>
            <a:endParaRPr>
              <a:solidFill>
                <a:srgbClr val="000000">
                  <a:alpha val="85000"/>
                </a:srgbClr>
              </a:solidFill>
            </a:endParaRPr>
          </a:p>
          <a:p>
            <a:pPr algn="l" defTabSz="439419">
              <a:tabLst>
                <a:tab pos="431800" algn="l"/>
              </a:tabLst>
              <a:defRPr sz="3100">
                <a:solidFill>
                  <a:srgbClr val="78492A"/>
                </a:solidFill>
                <a:latin typeface="Menlo Regular"/>
                <a:ea typeface="Menlo Regular"/>
                <a:cs typeface="Menlo Regular"/>
                <a:sym typeface="Menlo Regular"/>
              </a:defRPr>
            </a:pPr>
            <a:r>
              <a:t>#include </a:t>
            </a:r>
            <a:r>
              <a:rPr>
                <a:solidFill>
                  <a:srgbClr val="D12F1B"/>
                </a:solidFill>
              </a:rPr>
              <a:t>&lt;vector&gt;</a:t>
            </a:r>
            <a:endParaRPr>
              <a:solidFill>
                <a:srgbClr val="000000">
                  <a:alpha val="85000"/>
                </a:srgbClr>
              </a:solidFill>
            </a:endParaRPr>
          </a:p>
          <a:p>
            <a:pPr algn="l" defTabSz="439419">
              <a:tabLst>
                <a:tab pos="431800" algn="l"/>
              </a:tabLst>
              <a:defRPr sz="31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31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1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100">
                <a:solidFill>
                  <a:srgbClr val="4B21B0"/>
                </a:solidFill>
                <a:latin typeface="Menlo Regular"/>
                <a:ea typeface="Menlo Regular"/>
                <a:cs typeface="Menlo Regular"/>
                <a:sym typeface="Menlo Regular"/>
              </a:defRPr>
            </a:pPr>
            <a:r>
              <a:rPr>
                <a:solidFill>
                  <a:srgbClr val="000000">
                    <a:alpha val="85000"/>
                  </a:srgbClr>
                </a:solidFill>
              </a:rPr>
              <a:t>    </a:t>
            </a:r>
            <a:r>
              <a:t>vector</a:t>
            </a:r>
            <a:r>
              <a:rPr>
                <a:solidFill>
                  <a:srgbClr val="000000">
                    <a:alpha val="85000"/>
                  </a:srgbClr>
                </a:solidFill>
              </a:rPr>
              <a:t>&lt;</a:t>
            </a:r>
            <a:r>
              <a:rPr b="1">
                <a:solidFill>
                  <a:srgbClr val="AD3DA4"/>
                </a:solidFill>
              </a:rPr>
              <a:t>char</a:t>
            </a:r>
            <a:r>
              <a:rPr>
                <a:solidFill>
                  <a:srgbClr val="000000">
                    <a:alpha val="85000"/>
                  </a:srgbClr>
                </a:solidFill>
              </a:rPr>
              <a:t>&gt; v(</a:t>
            </a:r>
            <a:r>
              <a:rPr>
                <a:solidFill>
                  <a:srgbClr val="272AD8"/>
                </a:solidFill>
              </a:rPr>
              <a:t>10</a:t>
            </a:r>
            <a:r>
              <a:rPr>
                <a:solidFill>
                  <a:srgbClr val="000000">
                    <a:alpha val="85000"/>
                  </a:srgbClr>
                </a:solidFill>
              </a:rPr>
              <a:t>);</a:t>
            </a:r>
          </a:p>
          <a:p>
            <a:pPr algn="l" defTabSz="439419">
              <a:tabLst>
                <a:tab pos="431800" algn="l"/>
              </a:tabLst>
              <a:defRPr sz="3100">
                <a:solidFill>
                  <a:srgbClr val="4B21B0"/>
                </a:solidFill>
                <a:latin typeface="Menlo Regular"/>
                <a:ea typeface="Menlo Regular"/>
                <a:cs typeface="Menlo Regular"/>
                <a:sym typeface="Menlo Regular"/>
              </a:defRPr>
            </a:pPr>
            <a:r>
              <a:rPr>
                <a:solidFill>
                  <a:srgbClr val="000000">
                    <a:alpha val="85000"/>
                  </a:srgbClr>
                </a:solidFill>
              </a:rPr>
              <a:t>    </a:t>
            </a:r>
            <a:r>
              <a:t>vector</a:t>
            </a:r>
            <a:r>
              <a:rPr>
                <a:solidFill>
                  <a:srgbClr val="000000">
                    <a:alpha val="85000"/>
                  </a:srgbClr>
                </a:solidFill>
              </a:rPr>
              <a:t>&lt;</a:t>
            </a:r>
            <a:r>
              <a:rPr b="1">
                <a:solidFill>
                  <a:srgbClr val="AD3DA4"/>
                </a:solidFill>
              </a:rPr>
              <a:t>char</a:t>
            </a:r>
            <a:r>
              <a:rPr>
                <a:solidFill>
                  <a:srgbClr val="000000">
                    <a:alpha val="85000"/>
                  </a:srgbClr>
                </a:solidFill>
              </a:rPr>
              <a:t>&gt; v2;</a:t>
            </a:r>
          </a:p>
          <a:p>
            <a:pPr algn="l" defTabSz="439419">
              <a:tabLst>
                <a:tab pos="431800" algn="l"/>
              </a:tabLst>
              <a:defRPr sz="3100">
                <a:solidFill>
                  <a:srgbClr val="D12F1B"/>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char</a:t>
            </a:r>
            <a:r>
              <a:rPr>
                <a:solidFill>
                  <a:srgbClr val="000000">
                    <a:alpha val="85000"/>
                  </a:srgbClr>
                </a:solidFill>
              </a:rPr>
              <a:t> str[] = </a:t>
            </a:r>
            <a:r>
              <a:t>"&lt;Vector&gt;"</a:t>
            </a:r>
            <a:r>
              <a:rPr>
                <a:solidFill>
                  <a:srgbClr val="000000">
                    <a:alpha val="85000"/>
                  </a:srgbClr>
                </a:solidFill>
              </a:rPr>
              <a:t>;</a:t>
            </a:r>
          </a:p>
          <a:p>
            <a:pPr algn="l" defTabSz="439419">
              <a:tabLst>
                <a:tab pos="431800" algn="l"/>
              </a:tabLst>
              <a:defRPr sz="3100" b="1">
                <a:solidFill>
                  <a:srgbClr val="AD3DA4"/>
                </a:solidFill>
                <a:latin typeface="Menlo Regular"/>
                <a:ea typeface="Menlo Regular"/>
                <a:cs typeface="Menlo Regular"/>
                <a:sym typeface="Menlo Regular"/>
              </a:defRPr>
            </a:pPr>
            <a:r>
              <a:rPr b="0">
                <a:solidFill>
                  <a:srgbClr val="000000">
                    <a:alpha val="85000"/>
                  </a:srgbClr>
                </a:solidFill>
              </a:rPr>
              <a:t>    </a:t>
            </a:r>
            <a:r>
              <a:t>unsigned</a:t>
            </a:r>
            <a:r>
              <a:rPr b="0">
                <a:solidFill>
                  <a:srgbClr val="000000">
                    <a:alpha val="85000"/>
                  </a:srgbClr>
                </a:solidFill>
              </a:rPr>
              <a:t> </a:t>
            </a:r>
            <a:r>
              <a:t>int</a:t>
            </a:r>
            <a:r>
              <a:rPr b="0">
                <a:solidFill>
                  <a:srgbClr val="000000">
                    <a:alpha val="85000"/>
                  </a:srgbClr>
                </a:solidFill>
              </a:rPr>
              <a:t> i;</a:t>
            </a:r>
          </a:p>
          <a:p>
            <a:pPr algn="l" defTabSz="439419">
              <a:tabLst>
                <a:tab pos="431800" algn="l"/>
              </a:tabLst>
              <a:defRPr sz="3100">
                <a:solidFill>
                  <a:srgbClr val="707F8C"/>
                </a:solidFill>
                <a:latin typeface="Menlo Regular"/>
                <a:ea typeface="Menlo Regular"/>
                <a:cs typeface="Menlo Regular"/>
                <a:sym typeface="Menlo Regular"/>
              </a:defRPr>
            </a:pPr>
            <a:r>
              <a:rPr>
                <a:solidFill>
                  <a:srgbClr val="000000">
                    <a:alpha val="85000"/>
                  </a:srgbClr>
                </a:solidFill>
              </a:rPr>
              <a:t>    </a:t>
            </a:r>
            <a:r>
              <a:t>// initialize v</a:t>
            </a:r>
            <a:endParaRPr>
              <a:solidFill>
                <a:srgbClr val="000000">
                  <a:alpha val="85000"/>
                </a:srgbClr>
              </a:solidFill>
            </a:endParaRPr>
          </a:p>
          <a:p>
            <a:pPr algn="l" defTabSz="439419">
              <a:tabLst>
                <a:tab pos="431800" algn="l"/>
              </a:tabLst>
              <a:defRPr sz="31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i&lt;</a:t>
            </a:r>
            <a:r>
              <a:rPr>
                <a:solidFill>
                  <a:srgbClr val="272AD8"/>
                </a:solidFill>
              </a:rPr>
              <a:t>10</a:t>
            </a:r>
            <a:r>
              <a:t>; i++) v[i] = i + </a:t>
            </a:r>
            <a:r>
              <a:rPr>
                <a:solidFill>
                  <a:srgbClr val="272AD8"/>
                </a:solidFill>
              </a:rPr>
              <a:t>'a'</a:t>
            </a:r>
            <a:r>
              <a:t>;</a:t>
            </a:r>
          </a:p>
          <a:p>
            <a:pPr algn="l" defTabSz="439419">
              <a:tabLst>
                <a:tab pos="431800" algn="l"/>
              </a:tabLst>
              <a:defRPr sz="3100">
                <a:solidFill>
                  <a:srgbClr val="707F8C"/>
                </a:solidFill>
                <a:latin typeface="Menlo Regular"/>
                <a:ea typeface="Menlo Regular"/>
                <a:cs typeface="Menlo Regular"/>
                <a:sym typeface="Menlo Regular"/>
              </a:defRPr>
            </a:pPr>
            <a:r>
              <a:rPr>
                <a:solidFill>
                  <a:srgbClr val="000000">
                    <a:alpha val="85000"/>
                  </a:srgbClr>
                </a:solidFill>
              </a:rPr>
              <a:t>    </a:t>
            </a:r>
            <a:r>
              <a:t>// copy characters in str into v2</a:t>
            </a:r>
            <a:endParaRPr>
              <a:solidFill>
                <a:srgbClr val="000000">
                  <a:alpha val="85000"/>
                </a:srgbClr>
              </a:solidFill>
            </a:endParaRPr>
          </a:p>
          <a:p>
            <a:pPr algn="l" defTabSz="439419">
              <a:tabLst>
                <a:tab pos="431800" algn="l"/>
              </a:tabLst>
              <a:defRPr sz="31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str[i]; i++) </a:t>
            </a:r>
          </a:p>
          <a:p>
            <a:pPr lvl="3" algn="l" defTabSz="439419">
              <a:tabLst>
                <a:tab pos="431800" algn="l"/>
              </a:tabLst>
              <a:defRPr sz="3100">
                <a:solidFill>
                  <a:srgbClr val="000000">
                    <a:alpha val="85000"/>
                  </a:srgbClr>
                </a:solidFill>
                <a:latin typeface="Menlo Regular"/>
                <a:ea typeface="Menlo Regular"/>
                <a:cs typeface="Menlo Regular"/>
                <a:sym typeface="Menlo Regular"/>
              </a:defRPr>
            </a:pPr>
            <a:r>
              <a:t>v2.</a:t>
            </a:r>
            <a:r>
              <a:rPr>
                <a:solidFill>
                  <a:srgbClr val="804FB8"/>
                </a:solidFill>
              </a:rPr>
              <a:t>push_back</a:t>
            </a:r>
            <a:r>
              <a:t>(str[i]);</a:t>
            </a:r>
          </a:p>
          <a:p>
            <a:pPr algn="l" defTabSz="439419">
              <a:tabLst>
                <a:tab pos="431800" algn="l"/>
              </a:tabLst>
              <a:defRPr sz="3100">
                <a:solidFill>
                  <a:srgbClr val="707F8C"/>
                </a:solidFill>
                <a:latin typeface="Menlo Regular"/>
                <a:ea typeface="Menlo Regular"/>
                <a:cs typeface="Menlo Regular"/>
                <a:sym typeface="Menlo Regular"/>
              </a:defRPr>
            </a:pPr>
            <a:r>
              <a:rPr>
                <a:solidFill>
                  <a:srgbClr val="000000">
                    <a:alpha val="85000"/>
                  </a:srgbClr>
                </a:solidFill>
              </a:rPr>
              <a:t>    </a:t>
            </a:r>
            <a:r>
              <a:t>// display original contents of vector</a:t>
            </a:r>
            <a:endParaRPr>
              <a:solidFill>
                <a:srgbClr val="000000">
                  <a:alpha val="85000"/>
                </a:srgbClr>
              </a:solidFill>
            </a:endParaRPr>
          </a:p>
          <a:p>
            <a:pPr algn="l" defTabSz="439419">
              <a:tabLst>
                <a:tab pos="431800" algn="l"/>
              </a:tabLst>
              <a:defRPr sz="31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"Original contents of v:\n"</a:t>
            </a:r>
            <a:r>
              <a:rPr>
                <a:solidFill>
                  <a:srgbClr val="000000">
                    <a:alpha val="85000"/>
                  </a:srgbClr>
                </a:solidFill>
              </a:rPr>
              <a:t>;</a:t>
            </a:r>
          </a:p>
          <a:p>
            <a:pPr algn="l" defTabSz="439419">
              <a:tabLst>
                <a:tab pos="431800" algn="l"/>
              </a:tabLst>
              <a:defRPr sz="31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i&lt;v.</a:t>
            </a:r>
            <a:r>
              <a:rPr>
                <a:solidFill>
                  <a:srgbClr val="804FB8"/>
                </a:solidFill>
              </a:rPr>
              <a:t>size</a:t>
            </a:r>
            <a:r>
              <a:t>(); i++) </a:t>
            </a:r>
          </a:p>
          <a:p>
            <a:pPr lvl="3" algn="l" defTabSz="439419">
              <a:tabLst>
                <a:tab pos="431800" algn="l"/>
              </a:tabLst>
              <a:defRPr sz="3100">
                <a:solidFill>
                  <a:srgbClr val="000000">
                    <a:alpha val="85000"/>
                  </a:srgbClr>
                </a:solidFill>
                <a:latin typeface="Menlo Regular"/>
                <a:ea typeface="Menlo Regular"/>
                <a:cs typeface="Menlo Regular"/>
                <a:sym typeface="Menlo Regular"/>
              </a:defRPr>
            </a:pPr>
            <a:r>
              <a:rPr>
                <a:solidFill>
                  <a:srgbClr val="804FB8"/>
                </a:solidFill>
              </a:rPr>
              <a:t>cout</a:t>
            </a:r>
            <a:r>
              <a:t> &lt;&lt; v[i] &lt;&lt; </a:t>
            </a:r>
            <a:r>
              <a:rPr>
                <a:solidFill>
                  <a:srgbClr val="D12F1B"/>
                </a:solidFill>
              </a:rPr>
              <a:t>" "</a:t>
            </a:r>
            <a:r>
              <a:t>;</a:t>
            </a:r>
          </a:p>
          <a:p>
            <a:pPr algn="l" defTabSz="439419">
              <a:tabLst>
                <a:tab pos="431800" algn="l"/>
              </a:tabLst>
              <a:defRPr sz="31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"\n\n"</a:t>
            </a:r>
            <a:r>
              <a:rPr>
                <a:solidFill>
                  <a:srgbClr val="000000">
                    <a:alpha val="85000"/>
                  </a:srgbClr>
                </a:solidFill>
              </a:rPr>
              <a:t>;</a:t>
            </a:r>
          </a:p>
          <a:p>
            <a:pPr algn="l" defTabSz="439419">
              <a:tabLst>
                <a:tab pos="431800" algn="l"/>
              </a:tabLst>
              <a:defRPr sz="3100">
                <a:solidFill>
                  <a:srgbClr val="4B21B0"/>
                </a:solidFill>
                <a:latin typeface="Menlo Regular"/>
                <a:ea typeface="Menlo Regular"/>
                <a:cs typeface="Menlo Regular"/>
                <a:sym typeface="Menlo Regular"/>
              </a:defRPr>
            </a:pPr>
            <a:r>
              <a:rPr>
                <a:solidFill>
                  <a:srgbClr val="000000">
                    <a:alpha val="85000"/>
                  </a:srgbClr>
                </a:solidFill>
              </a:rPr>
              <a:t>    </a:t>
            </a:r>
            <a:r>
              <a:t>vector</a:t>
            </a:r>
            <a:r>
              <a:rPr>
                <a:solidFill>
                  <a:srgbClr val="000000">
                    <a:alpha val="85000"/>
                  </a:srgbClr>
                </a:solidFill>
              </a:rPr>
              <a:t>&lt;</a:t>
            </a:r>
            <a:r>
              <a:rPr b="1">
                <a:solidFill>
                  <a:srgbClr val="AD3DA4"/>
                </a:solidFill>
              </a:rPr>
              <a:t>char</a:t>
            </a:r>
            <a:r>
              <a:rPr>
                <a:solidFill>
                  <a:srgbClr val="000000">
                    <a:alpha val="85000"/>
                  </a:srgbClr>
                </a:solidFill>
              </a:rPr>
              <a:t>&gt;::</a:t>
            </a:r>
            <a:r>
              <a:t>iterator</a:t>
            </a:r>
            <a:r>
              <a:rPr>
                <a:solidFill>
                  <a:srgbClr val="000000">
                    <a:alpha val="85000"/>
                  </a:srgbClr>
                </a:solidFill>
              </a:rPr>
              <a:t> p = v.</a:t>
            </a:r>
            <a:r>
              <a:rPr>
                <a:solidFill>
                  <a:srgbClr val="804FB8"/>
                </a:solidFill>
              </a:rPr>
              <a:t>begin</a:t>
            </a:r>
            <a:r>
              <a:rPr>
                <a:solidFill>
                  <a:srgbClr val="000000">
                    <a:alpha val="85000"/>
                  </a:srgbClr>
                </a:solidFill>
              </a:rPr>
              <a:t>();</a:t>
            </a:r>
          </a:p>
          <a:p>
            <a:pPr algn="l" defTabSz="439419">
              <a:tabLst>
                <a:tab pos="431800" algn="l"/>
              </a:tabLst>
              <a:defRPr sz="3100">
                <a:solidFill>
                  <a:srgbClr val="707F8C"/>
                </a:solidFill>
                <a:latin typeface="Menlo Regular"/>
                <a:ea typeface="Menlo Regular"/>
                <a:cs typeface="Menlo Regular"/>
                <a:sym typeface="Menlo Regular"/>
              </a:defRPr>
            </a:pPr>
            <a:r>
              <a:rPr>
                <a:solidFill>
                  <a:srgbClr val="000000">
                    <a:alpha val="85000"/>
                  </a:srgbClr>
                </a:solidFill>
              </a:rPr>
              <a:t>    p += </a:t>
            </a:r>
            <a:r>
              <a:rPr>
                <a:solidFill>
                  <a:srgbClr val="272AD8"/>
                </a:solidFill>
              </a:rPr>
              <a:t>2</a:t>
            </a:r>
            <a:r>
              <a:rPr>
                <a:solidFill>
                  <a:srgbClr val="000000">
                    <a:alpha val="85000"/>
                  </a:srgbClr>
                </a:solidFill>
              </a:rPr>
              <a:t>; </a:t>
            </a:r>
            <a:r>
              <a:t>// point to 3rd element</a:t>
            </a:r>
            <a:endParaRPr>
              <a:solidFill>
                <a:srgbClr val="000000">
                  <a:alpha val="85000"/>
                </a:srgbClr>
              </a:solidFill>
            </a:endParaRPr>
          </a:p>
          <a:p>
            <a:pPr algn="l" defTabSz="439419">
              <a:tabLst>
                <a:tab pos="431800" algn="l"/>
              </a:tabLst>
              <a:defRPr sz="3100">
                <a:solidFill>
                  <a:srgbClr val="707F8C"/>
                </a:solidFill>
                <a:latin typeface="Menlo Regular"/>
                <a:ea typeface="Menlo Regular"/>
                <a:cs typeface="Menlo Regular"/>
                <a:sym typeface="Menlo Regular"/>
              </a:defRPr>
            </a:pPr>
            <a:r>
              <a:rPr>
                <a:solidFill>
                  <a:srgbClr val="000000">
                    <a:alpha val="85000"/>
                  </a:srgbClr>
                </a:solidFill>
              </a:rPr>
              <a:t>    </a:t>
            </a:r>
            <a:r>
              <a:t>// insert 10 X's into v</a:t>
            </a:r>
            <a:endParaRPr>
              <a:solidFill>
                <a:srgbClr val="000000">
                  <a:alpha val="85000"/>
                </a:srgbClr>
              </a:solidFill>
            </a:endParaRPr>
          </a:p>
          <a:p>
            <a:pPr algn="l" defTabSz="439419">
              <a:tabLst>
                <a:tab pos="431800" algn="l"/>
              </a:tabLst>
              <a:defRPr sz="3100">
                <a:solidFill>
                  <a:srgbClr val="000000">
                    <a:alpha val="85000"/>
                  </a:srgbClr>
                </a:solidFill>
                <a:latin typeface="Menlo Regular"/>
                <a:ea typeface="Menlo Regular"/>
                <a:cs typeface="Menlo Regular"/>
                <a:sym typeface="Menlo Regular"/>
              </a:defRPr>
            </a:pPr>
            <a:r>
              <a:t>    v.</a:t>
            </a:r>
            <a:r>
              <a:rPr>
                <a:solidFill>
                  <a:srgbClr val="804FB8"/>
                </a:solidFill>
              </a:rPr>
              <a:t>insert</a:t>
            </a:r>
            <a:r>
              <a:t>(p, </a:t>
            </a:r>
            <a:r>
              <a:rPr>
                <a:solidFill>
                  <a:srgbClr val="272AD8"/>
                </a:solidFill>
              </a:rPr>
              <a:t>10</a:t>
            </a:r>
            <a:r>
              <a:t>, </a:t>
            </a:r>
            <a:r>
              <a:rPr>
                <a:solidFill>
                  <a:srgbClr val="272AD8"/>
                </a:solidFill>
              </a:rPr>
              <a:t>'X'</a:t>
            </a:r>
            <a:r>
              <a:t>);</a:t>
            </a:r>
          </a:p>
          <a:p>
            <a:pPr algn="l" defTabSz="439419">
              <a:tabLst>
                <a:tab pos="431800" algn="l"/>
              </a:tabLst>
              <a:defRPr sz="3100">
                <a:solidFill>
                  <a:srgbClr val="707F8C"/>
                </a:solidFill>
                <a:latin typeface="Menlo Regular"/>
                <a:ea typeface="Menlo Regular"/>
                <a:cs typeface="Menlo Regular"/>
                <a:sym typeface="Menlo Regular"/>
              </a:defRPr>
            </a:pPr>
            <a:r>
              <a:rPr>
                <a:solidFill>
                  <a:srgbClr val="000000">
                    <a:alpha val="85000"/>
                  </a:srgbClr>
                </a:solidFill>
              </a:rPr>
              <a:t>    </a:t>
            </a:r>
            <a:r>
              <a:t>// display contents after insertion</a:t>
            </a:r>
          </a:p>
          <a:p>
            <a:pPr algn="l" defTabSz="439419">
              <a:tabLst>
                <a:tab pos="431800" algn="l"/>
              </a:tabLst>
              <a:defRPr sz="31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"Size after inserting X's = "</a:t>
            </a:r>
            <a:r>
              <a:rPr>
                <a:solidFill>
                  <a:srgbClr val="000000">
                    <a:alpha val="85000"/>
                  </a:srgbClr>
                </a:solidFill>
              </a:rPr>
              <a:t> &lt;&lt; v.</a:t>
            </a:r>
            <a:r>
              <a:rPr>
                <a:solidFill>
                  <a:srgbClr val="804FB8"/>
                </a:solidFill>
              </a:rPr>
              <a:t>size</a:t>
            </a:r>
            <a:r>
              <a:rPr>
                <a:solidFill>
                  <a:srgbClr val="000000">
                    <a:alpha val="85000"/>
                  </a:srgbClr>
                </a:solidFill>
              </a:rPr>
              <a:t>() &lt;&lt; </a:t>
            </a:r>
            <a:r>
              <a:rPr>
                <a:solidFill>
                  <a:srgbClr val="804FB8"/>
                </a:solidFill>
              </a:rPr>
              <a:t>endl</a:t>
            </a:r>
            <a:r>
              <a:rPr>
                <a:solidFill>
                  <a:srgbClr val="000000">
                    <a:alpha val="85000"/>
                  </a:srgbClr>
                </a:solidFill>
              </a:rPr>
              <a:t>;</a:t>
            </a:r>
          </a:p>
          <a:p>
            <a:pPr algn="l" defTabSz="439419">
              <a:tabLst>
                <a:tab pos="431800" algn="l"/>
              </a:tabLst>
              <a:defRPr sz="3100">
                <a:solidFill>
                  <a:srgbClr val="D12F1B"/>
                </a:solidFill>
                <a:latin typeface="Menlo Regular"/>
                <a:ea typeface="Menlo Regular"/>
                <a:cs typeface="Menlo Regular"/>
                <a:sym typeface="Menlo Regular"/>
              </a:defRPr>
            </a:pPr>
            <a:endParaRPr>
              <a:solidFill>
                <a:srgbClr val="000000">
                  <a:alpha val="85000"/>
                </a:srgbClr>
              </a:solidFill>
            </a:endParaRPr>
          </a:p>
        </p:txBody>
      </p:sp>
      <p:sp>
        <p:nvSpPr>
          <p:cNvPr id="498" name="cout &lt;&lt; &quot;Contents after insert:\n&quot;;…"/>
          <p:cNvSpPr txBox="1"/>
          <p:nvPr/>
        </p:nvSpPr>
        <p:spPr>
          <a:xfrm>
            <a:off x="11234442" y="182710"/>
            <a:ext cx="12913780" cy="970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1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"Contents after insert:\n"</a:t>
            </a:r>
            <a:r>
              <a:rPr>
                <a:solidFill>
                  <a:srgbClr val="000000">
                    <a:alpha val="85000"/>
                  </a:srgbClr>
                </a:solidFill>
              </a:rPr>
              <a:t>;</a:t>
            </a:r>
          </a:p>
          <a:p>
            <a:pPr algn="l" defTabSz="439419">
              <a:tabLst>
                <a:tab pos="431800" algn="l"/>
              </a:tabLst>
              <a:defRPr sz="31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i&lt;v.</a:t>
            </a:r>
            <a:r>
              <a:rPr>
                <a:solidFill>
                  <a:srgbClr val="804FB8"/>
                </a:solidFill>
              </a:rPr>
              <a:t>size</a:t>
            </a:r>
            <a:r>
              <a:t>(); i++) </a:t>
            </a:r>
            <a:r>
              <a:rPr>
                <a:solidFill>
                  <a:srgbClr val="804FB8"/>
                </a:solidFill>
              </a:rPr>
              <a:t>cout</a:t>
            </a:r>
            <a:r>
              <a:t> &lt;&lt; v[i] &lt;&lt; </a:t>
            </a:r>
            <a:r>
              <a:rPr>
                <a:solidFill>
                  <a:srgbClr val="D12F1B"/>
                </a:solidFill>
              </a:rPr>
              <a:t>" "</a:t>
            </a:r>
            <a:r>
              <a:t>;</a:t>
            </a:r>
          </a:p>
          <a:p>
            <a:pPr algn="l" defTabSz="439419">
              <a:tabLst>
                <a:tab pos="431800" algn="l"/>
              </a:tabLst>
              <a:defRPr sz="31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"\n\n"</a:t>
            </a:r>
            <a:r>
              <a:rPr>
                <a:solidFill>
                  <a:srgbClr val="000000">
                    <a:alpha val="85000"/>
                  </a:srgbClr>
                </a:solidFill>
              </a:rPr>
              <a:t>;</a:t>
            </a:r>
          </a:p>
          <a:p>
            <a:pPr algn="l" defTabSz="439419">
              <a:tabLst>
                <a:tab pos="431800" algn="l"/>
              </a:tabLst>
              <a:defRPr sz="3100">
                <a:solidFill>
                  <a:srgbClr val="707F8C"/>
                </a:solidFill>
                <a:latin typeface="Menlo Regular"/>
                <a:ea typeface="Menlo Regular"/>
                <a:cs typeface="Menlo Regular"/>
                <a:sym typeface="Menlo Regular"/>
              </a:defRPr>
            </a:pPr>
            <a:r>
              <a:rPr>
                <a:solidFill>
                  <a:srgbClr val="000000">
                    <a:alpha val="85000"/>
                  </a:srgbClr>
                </a:solidFill>
              </a:rPr>
              <a:t>    </a:t>
            </a:r>
            <a:r>
              <a:t>// remove those elements</a:t>
            </a:r>
            <a:endParaRPr>
              <a:solidFill>
                <a:srgbClr val="000000">
                  <a:alpha val="85000"/>
                </a:srgbClr>
              </a:solidFill>
            </a:endParaRPr>
          </a:p>
          <a:p>
            <a:pPr algn="l" defTabSz="439419">
              <a:tabLst>
                <a:tab pos="431800" algn="l"/>
              </a:tabLst>
              <a:defRPr sz="3100">
                <a:solidFill>
                  <a:srgbClr val="000000">
                    <a:alpha val="85000"/>
                  </a:srgbClr>
                </a:solidFill>
                <a:latin typeface="Menlo Regular"/>
                <a:ea typeface="Menlo Regular"/>
                <a:cs typeface="Menlo Regular"/>
                <a:sym typeface="Menlo Regular"/>
              </a:defRPr>
            </a:pPr>
            <a:r>
              <a:t>    p = v.</a:t>
            </a:r>
            <a:r>
              <a:rPr>
                <a:solidFill>
                  <a:srgbClr val="804FB8"/>
                </a:solidFill>
              </a:rPr>
              <a:t>begin</a:t>
            </a:r>
            <a:r>
              <a:t>();</a:t>
            </a:r>
          </a:p>
          <a:p>
            <a:pPr algn="l" defTabSz="439419">
              <a:tabLst>
                <a:tab pos="431800" algn="l"/>
              </a:tabLst>
              <a:defRPr sz="3100">
                <a:solidFill>
                  <a:srgbClr val="707F8C"/>
                </a:solidFill>
                <a:latin typeface="Menlo Regular"/>
                <a:ea typeface="Menlo Regular"/>
                <a:cs typeface="Menlo Regular"/>
                <a:sym typeface="Menlo Regular"/>
              </a:defRPr>
            </a:pPr>
            <a:r>
              <a:rPr>
                <a:solidFill>
                  <a:srgbClr val="000000">
                    <a:alpha val="85000"/>
                  </a:srgbClr>
                </a:solidFill>
              </a:rPr>
              <a:t>    p += </a:t>
            </a:r>
            <a:r>
              <a:rPr>
                <a:solidFill>
                  <a:srgbClr val="272AD8"/>
                </a:solidFill>
              </a:rPr>
              <a:t>2</a:t>
            </a:r>
            <a:r>
              <a:rPr>
                <a:solidFill>
                  <a:srgbClr val="000000">
                    <a:alpha val="85000"/>
                  </a:srgbClr>
                </a:solidFill>
              </a:rPr>
              <a:t>; </a:t>
            </a:r>
            <a:r>
              <a:t>// point to 3rd element</a:t>
            </a:r>
            <a:endParaRPr>
              <a:solidFill>
                <a:srgbClr val="000000">
                  <a:alpha val="85000"/>
                </a:srgbClr>
              </a:solidFill>
            </a:endParaRPr>
          </a:p>
          <a:p>
            <a:pPr algn="l" defTabSz="439419">
              <a:tabLst>
                <a:tab pos="431800" algn="l"/>
              </a:tabLst>
              <a:defRPr sz="3100">
                <a:solidFill>
                  <a:srgbClr val="707F8C"/>
                </a:solidFill>
                <a:latin typeface="Menlo Regular"/>
                <a:ea typeface="Menlo Regular"/>
                <a:cs typeface="Menlo Regular"/>
                <a:sym typeface="Menlo Regular"/>
              </a:defRPr>
            </a:pPr>
            <a:r>
              <a:rPr>
                <a:solidFill>
                  <a:srgbClr val="000000">
                    <a:alpha val="85000"/>
                  </a:srgbClr>
                </a:solidFill>
              </a:rPr>
              <a:t>    v.</a:t>
            </a:r>
            <a:r>
              <a:rPr>
                <a:solidFill>
                  <a:srgbClr val="804FB8"/>
                </a:solidFill>
              </a:rPr>
              <a:t>erase</a:t>
            </a:r>
            <a:r>
              <a:rPr>
                <a:solidFill>
                  <a:srgbClr val="000000">
                    <a:alpha val="85000"/>
                  </a:srgbClr>
                </a:solidFill>
              </a:rPr>
              <a:t>(p, p+</a:t>
            </a:r>
            <a:r>
              <a:rPr>
                <a:solidFill>
                  <a:srgbClr val="272AD8"/>
                </a:solidFill>
              </a:rPr>
              <a:t>10</a:t>
            </a:r>
            <a:r>
              <a:rPr>
                <a:solidFill>
                  <a:srgbClr val="000000">
                    <a:alpha val="85000"/>
                  </a:srgbClr>
                </a:solidFill>
              </a:rPr>
              <a:t>); </a:t>
            </a:r>
            <a:r>
              <a:t>// remove next 10 elements</a:t>
            </a:r>
            <a:endParaRPr>
              <a:solidFill>
                <a:srgbClr val="000000">
                  <a:alpha val="85000"/>
                </a:srgbClr>
              </a:solidFill>
            </a:endParaRPr>
          </a:p>
          <a:p>
            <a:pPr algn="l" defTabSz="439419">
              <a:tabLst>
                <a:tab pos="431800" algn="l"/>
              </a:tabLst>
              <a:defRPr sz="3100">
                <a:solidFill>
                  <a:srgbClr val="707F8C"/>
                </a:solidFill>
                <a:latin typeface="Menlo Regular"/>
                <a:ea typeface="Menlo Regular"/>
                <a:cs typeface="Menlo Regular"/>
                <a:sym typeface="Menlo Regular"/>
              </a:defRPr>
            </a:pPr>
            <a:r>
              <a:rPr>
                <a:solidFill>
                  <a:srgbClr val="000000">
                    <a:alpha val="85000"/>
                  </a:srgbClr>
                </a:solidFill>
              </a:rPr>
              <a:t>    </a:t>
            </a:r>
            <a:r>
              <a:t>// display contents after deletion</a:t>
            </a:r>
            <a:endParaRPr>
              <a:solidFill>
                <a:srgbClr val="000000">
                  <a:alpha val="85000"/>
                </a:srgbClr>
              </a:solidFill>
            </a:endParaRPr>
          </a:p>
          <a:p>
            <a:pPr algn="l" defTabSz="439419">
              <a:tabLst>
                <a:tab pos="431800" algn="l"/>
              </a:tabLst>
              <a:defRPr sz="31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"Size after erase = "</a:t>
            </a:r>
            <a:r>
              <a:rPr>
                <a:solidFill>
                  <a:srgbClr val="000000">
                    <a:alpha val="85000"/>
                  </a:srgbClr>
                </a:solidFill>
              </a:rPr>
              <a:t> &lt;&lt; v.</a:t>
            </a:r>
            <a:r>
              <a:rPr>
                <a:solidFill>
                  <a:srgbClr val="804FB8"/>
                </a:solidFill>
              </a:rPr>
              <a:t>size</a:t>
            </a:r>
            <a:r>
              <a:rPr>
                <a:solidFill>
                  <a:srgbClr val="000000">
                    <a:alpha val="85000"/>
                  </a:srgbClr>
                </a:solidFill>
              </a:rPr>
              <a:t>() &lt;&lt; </a:t>
            </a:r>
            <a:r>
              <a:rPr>
                <a:solidFill>
                  <a:srgbClr val="804FB8"/>
                </a:solidFill>
              </a:rPr>
              <a:t>endl</a:t>
            </a:r>
            <a:r>
              <a:rPr>
                <a:solidFill>
                  <a:srgbClr val="000000">
                    <a:alpha val="85000"/>
                  </a:srgbClr>
                </a:solidFill>
              </a:rPr>
              <a:t>;</a:t>
            </a:r>
          </a:p>
          <a:p>
            <a:pPr algn="l" defTabSz="439419">
              <a:tabLst>
                <a:tab pos="431800" algn="l"/>
              </a:tabLst>
              <a:defRPr sz="31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"Contents after erase:\n"</a:t>
            </a:r>
            <a:r>
              <a:rPr>
                <a:solidFill>
                  <a:srgbClr val="000000">
                    <a:alpha val="85000"/>
                  </a:srgbClr>
                </a:solidFill>
              </a:rPr>
              <a:t>;</a:t>
            </a:r>
          </a:p>
          <a:p>
            <a:pPr algn="l" defTabSz="439419">
              <a:tabLst>
                <a:tab pos="431800" algn="l"/>
              </a:tabLst>
              <a:defRPr sz="31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i&lt;v.</a:t>
            </a:r>
            <a:r>
              <a:rPr>
                <a:solidFill>
                  <a:srgbClr val="804FB8"/>
                </a:solidFill>
              </a:rPr>
              <a:t>size</a:t>
            </a:r>
            <a:r>
              <a:t>(); i++) </a:t>
            </a:r>
            <a:r>
              <a:rPr>
                <a:solidFill>
                  <a:srgbClr val="804FB8"/>
                </a:solidFill>
              </a:rPr>
              <a:t>cout</a:t>
            </a:r>
            <a:r>
              <a:t> &lt;&lt; v[i] &lt;&lt; </a:t>
            </a:r>
            <a:r>
              <a:rPr>
                <a:solidFill>
                  <a:srgbClr val="D12F1B"/>
                </a:solidFill>
              </a:rPr>
              <a:t>" "</a:t>
            </a:r>
            <a:r>
              <a:t>;</a:t>
            </a:r>
          </a:p>
          <a:p>
            <a:pPr algn="l" defTabSz="439419">
              <a:tabLst>
                <a:tab pos="431800" algn="l"/>
              </a:tabLst>
              <a:defRPr sz="31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"\n\n"</a:t>
            </a:r>
            <a:r>
              <a:rPr>
                <a:solidFill>
                  <a:srgbClr val="000000">
                    <a:alpha val="85000"/>
                  </a:srgbClr>
                </a:solidFill>
              </a:rPr>
              <a:t>;</a:t>
            </a:r>
          </a:p>
          <a:p>
            <a:pPr algn="l" defTabSz="439419">
              <a:tabLst>
                <a:tab pos="431800" algn="l"/>
              </a:tabLst>
              <a:defRPr sz="3100">
                <a:solidFill>
                  <a:srgbClr val="707F8C"/>
                </a:solidFill>
                <a:latin typeface="Menlo Regular"/>
                <a:ea typeface="Menlo Regular"/>
                <a:cs typeface="Menlo Regular"/>
                <a:sym typeface="Menlo Regular"/>
              </a:defRPr>
            </a:pPr>
            <a:r>
              <a:rPr>
                <a:solidFill>
                  <a:srgbClr val="000000">
                    <a:alpha val="85000"/>
                  </a:srgbClr>
                </a:solidFill>
              </a:rPr>
              <a:t>    </a:t>
            </a:r>
            <a:r>
              <a:t>// Insert v2 into v</a:t>
            </a:r>
            <a:endParaRPr>
              <a:solidFill>
                <a:srgbClr val="000000">
                  <a:alpha val="85000"/>
                </a:srgbClr>
              </a:solidFill>
            </a:endParaRPr>
          </a:p>
          <a:p>
            <a:pPr algn="l" defTabSz="439419">
              <a:tabLst>
                <a:tab pos="431800" algn="l"/>
              </a:tabLst>
              <a:defRPr sz="3100">
                <a:solidFill>
                  <a:srgbClr val="000000">
                    <a:alpha val="85000"/>
                  </a:srgbClr>
                </a:solidFill>
                <a:latin typeface="Menlo Regular"/>
                <a:ea typeface="Menlo Regular"/>
                <a:cs typeface="Menlo Regular"/>
                <a:sym typeface="Menlo Regular"/>
              </a:defRPr>
            </a:pPr>
            <a:r>
              <a:t>    v.</a:t>
            </a:r>
            <a:r>
              <a:rPr>
                <a:solidFill>
                  <a:srgbClr val="804FB8"/>
                </a:solidFill>
              </a:rPr>
              <a:t>insert</a:t>
            </a:r>
            <a:r>
              <a:t>(p, v2.</a:t>
            </a:r>
            <a:r>
              <a:rPr>
                <a:solidFill>
                  <a:srgbClr val="804FB8"/>
                </a:solidFill>
              </a:rPr>
              <a:t>begin</a:t>
            </a:r>
            <a:r>
              <a:t>(), v2.</a:t>
            </a:r>
            <a:r>
              <a:rPr>
                <a:solidFill>
                  <a:srgbClr val="804FB8"/>
                </a:solidFill>
              </a:rPr>
              <a:t>end</a:t>
            </a:r>
            <a:r>
              <a:t>());</a:t>
            </a:r>
          </a:p>
          <a:p>
            <a:pPr algn="l" defTabSz="439419">
              <a:tabLst>
                <a:tab pos="431800" algn="l"/>
              </a:tabLst>
              <a:defRPr sz="31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"Size after v2's insertion = "</a:t>
            </a:r>
            <a:r>
              <a:rPr>
                <a:solidFill>
                  <a:srgbClr val="000000">
                    <a:alpha val="85000"/>
                  </a:srgbClr>
                </a:solidFill>
              </a:rPr>
              <a:t>;</a:t>
            </a:r>
          </a:p>
          <a:p>
            <a:pPr algn="l" defTabSz="439419">
              <a:tabLst>
                <a:tab pos="431800" algn="l"/>
              </a:tabLst>
              <a:defRPr sz="3100">
                <a:solidFill>
                  <a:srgbClr val="000000">
                    <a:alpha val="85000"/>
                  </a:srgbClr>
                </a:solidFill>
                <a:latin typeface="Menlo Regular"/>
                <a:ea typeface="Menlo Regular"/>
                <a:cs typeface="Menlo Regular"/>
                <a:sym typeface="Menlo Regular"/>
              </a:defRPr>
            </a:pPr>
            <a:r>
              <a:t>    </a:t>
            </a:r>
            <a:r>
              <a:rPr>
                <a:solidFill>
                  <a:srgbClr val="804FB8"/>
                </a:solidFill>
              </a:rPr>
              <a:t>cout</a:t>
            </a:r>
            <a:r>
              <a:t> &lt;&lt; v.</a:t>
            </a:r>
            <a:r>
              <a:rPr>
                <a:solidFill>
                  <a:srgbClr val="804FB8"/>
                </a:solidFill>
              </a:rPr>
              <a:t>size</a:t>
            </a:r>
            <a:r>
              <a:t>() &lt;&lt; </a:t>
            </a:r>
            <a:r>
              <a:rPr>
                <a:solidFill>
                  <a:srgbClr val="804FB8"/>
                </a:solidFill>
              </a:rPr>
              <a:t>endl</a:t>
            </a:r>
            <a:r>
              <a:t>;</a:t>
            </a:r>
          </a:p>
          <a:p>
            <a:pPr algn="l" defTabSz="439419">
              <a:tabLst>
                <a:tab pos="431800" algn="l"/>
              </a:tabLst>
              <a:defRPr sz="31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"Contents after insert:\n"</a:t>
            </a:r>
            <a:r>
              <a:rPr>
                <a:solidFill>
                  <a:srgbClr val="000000">
                    <a:alpha val="85000"/>
                  </a:srgbClr>
                </a:solidFill>
              </a:rPr>
              <a:t>;</a:t>
            </a:r>
          </a:p>
          <a:p>
            <a:pPr algn="l" defTabSz="439419">
              <a:tabLst>
                <a:tab pos="431800" algn="l"/>
              </a:tabLst>
              <a:defRPr sz="31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i&lt;v.</a:t>
            </a:r>
            <a:r>
              <a:rPr>
                <a:solidFill>
                  <a:srgbClr val="804FB8"/>
                </a:solidFill>
              </a:rPr>
              <a:t>size</a:t>
            </a:r>
            <a:r>
              <a:t>(); i++) </a:t>
            </a:r>
            <a:r>
              <a:rPr>
                <a:solidFill>
                  <a:srgbClr val="804FB8"/>
                </a:solidFill>
              </a:rPr>
              <a:t>cout</a:t>
            </a:r>
            <a:r>
              <a:t> &lt;&lt; v[i] &lt;&lt; </a:t>
            </a:r>
            <a:r>
              <a:rPr>
                <a:solidFill>
                  <a:srgbClr val="D12F1B"/>
                </a:solidFill>
              </a:rPr>
              <a:t>" "</a:t>
            </a:r>
            <a:r>
              <a:t>;</a:t>
            </a:r>
          </a:p>
          <a:p>
            <a:pPr algn="l" defTabSz="439419">
              <a:tabLst>
                <a:tab pos="431800" algn="l"/>
              </a:tabLst>
              <a:defRPr sz="3100">
                <a:solidFill>
                  <a:srgbClr val="000000">
                    <a:alpha val="85000"/>
                  </a:srgbClr>
                </a:solidFill>
                <a:latin typeface="Menlo Regular"/>
                <a:ea typeface="Menlo Regular"/>
                <a:cs typeface="Menlo Regular"/>
                <a:sym typeface="Menlo Regular"/>
              </a:defRPr>
            </a:pPr>
            <a:r>
              <a:t>    </a:t>
            </a:r>
            <a:r>
              <a:rPr>
                <a:solidFill>
                  <a:srgbClr val="804FB8"/>
                </a:solidFill>
              </a:rPr>
              <a:t>cout</a:t>
            </a:r>
            <a:r>
              <a:t> &lt;&lt; </a:t>
            </a:r>
            <a:r>
              <a:rPr>
                <a:solidFill>
                  <a:srgbClr val="804FB8"/>
                </a:solidFill>
              </a:rPr>
              <a:t>endl</a:t>
            </a:r>
            <a:r>
              <a:t>;</a:t>
            </a:r>
          </a:p>
          <a:p>
            <a:pPr algn="l" defTabSz="439419">
              <a:tabLst>
                <a:tab pos="431800" algn="l"/>
              </a:tabLst>
              <a:defRPr sz="31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100">
                <a:solidFill>
                  <a:srgbClr val="000000">
                    <a:alpha val="85000"/>
                  </a:srgbClr>
                </a:solidFill>
                <a:latin typeface="Menlo Regular"/>
                <a:ea typeface="Menlo Regular"/>
                <a:cs typeface="Menlo Regular"/>
                <a:sym typeface="Menlo Regular"/>
              </a:defRPr>
            </a:pPr>
            <a:r>
              <a:t>}</a:t>
            </a:r>
          </a:p>
        </p:txBody>
      </p:sp>
      <p:sp>
        <p:nvSpPr>
          <p:cNvPr id="499" name="Output:…"/>
          <p:cNvSpPr txBox="1"/>
          <p:nvPr/>
        </p:nvSpPr>
        <p:spPr>
          <a:xfrm>
            <a:off x="17262042" y="8519499"/>
            <a:ext cx="10390585" cy="5054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2200">
                <a:solidFill>
                  <a:srgbClr val="2F2A2B"/>
                </a:solidFill>
                <a:latin typeface="Helvetica"/>
                <a:ea typeface="Helvetica"/>
                <a:cs typeface="Helvetica"/>
                <a:sym typeface="Helvetica"/>
              </a:defRPr>
            </a:pPr>
            <a:r>
              <a:t>Output: </a:t>
            </a:r>
          </a:p>
          <a:p>
            <a:pPr algn="l" defTabSz="457200">
              <a:defRPr sz="2200">
                <a:solidFill>
                  <a:srgbClr val="2F2A2B"/>
                </a:solidFill>
                <a:latin typeface="Helvetica"/>
                <a:ea typeface="Helvetica"/>
                <a:cs typeface="Helvetica"/>
                <a:sym typeface="Helvetica"/>
              </a:defRPr>
            </a:pPr>
            <a:r>
              <a:t>Original contents of v:</a:t>
            </a:r>
          </a:p>
          <a:p>
            <a:pPr algn="l" defTabSz="457200">
              <a:defRPr sz="2200">
                <a:solidFill>
                  <a:srgbClr val="2F2A2B"/>
                </a:solidFill>
                <a:latin typeface="Helvetica"/>
                <a:ea typeface="Helvetica"/>
                <a:cs typeface="Helvetica"/>
                <a:sym typeface="Helvetica"/>
              </a:defRPr>
            </a:pPr>
            <a:r>
              <a:t>a b c d e f g h i j </a:t>
            </a:r>
          </a:p>
          <a:p>
            <a:pPr algn="l" defTabSz="457200">
              <a:defRPr sz="2200">
                <a:solidFill>
                  <a:srgbClr val="2F2A2B"/>
                </a:solidFill>
                <a:latin typeface="Helvetica"/>
                <a:ea typeface="Helvetica"/>
                <a:cs typeface="Helvetica"/>
                <a:sym typeface="Helvetica"/>
              </a:defRPr>
            </a:pPr>
            <a:endParaRPr/>
          </a:p>
          <a:p>
            <a:pPr algn="l" defTabSz="457200">
              <a:defRPr sz="2200">
                <a:solidFill>
                  <a:srgbClr val="2F2A2B"/>
                </a:solidFill>
                <a:latin typeface="Helvetica"/>
                <a:ea typeface="Helvetica"/>
                <a:cs typeface="Helvetica"/>
                <a:sym typeface="Helvetica"/>
              </a:defRPr>
            </a:pPr>
            <a:r>
              <a:t>Size after inserting X's = 20</a:t>
            </a:r>
          </a:p>
          <a:p>
            <a:pPr algn="l" defTabSz="457200">
              <a:defRPr sz="2200">
                <a:solidFill>
                  <a:srgbClr val="2F2A2B"/>
                </a:solidFill>
                <a:latin typeface="Helvetica"/>
                <a:ea typeface="Helvetica"/>
                <a:cs typeface="Helvetica"/>
                <a:sym typeface="Helvetica"/>
              </a:defRPr>
            </a:pPr>
            <a:r>
              <a:t>Contents after insert:</a:t>
            </a:r>
          </a:p>
          <a:p>
            <a:pPr algn="l" defTabSz="457200">
              <a:defRPr sz="2200">
                <a:solidFill>
                  <a:srgbClr val="2F2A2B"/>
                </a:solidFill>
                <a:latin typeface="Helvetica"/>
                <a:ea typeface="Helvetica"/>
                <a:cs typeface="Helvetica"/>
                <a:sym typeface="Helvetica"/>
              </a:defRPr>
            </a:pPr>
            <a:r>
              <a:t>a b X X X X X X X X X X c d e f g h i j </a:t>
            </a:r>
          </a:p>
          <a:p>
            <a:pPr algn="l" defTabSz="457200">
              <a:defRPr sz="2200">
                <a:solidFill>
                  <a:srgbClr val="2F2A2B"/>
                </a:solidFill>
                <a:latin typeface="Helvetica"/>
                <a:ea typeface="Helvetica"/>
                <a:cs typeface="Helvetica"/>
                <a:sym typeface="Helvetica"/>
              </a:defRPr>
            </a:pPr>
            <a:endParaRPr/>
          </a:p>
          <a:p>
            <a:pPr algn="l" defTabSz="457200">
              <a:defRPr sz="2200">
                <a:solidFill>
                  <a:srgbClr val="2F2A2B"/>
                </a:solidFill>
                <a:latin typeface="Helvetica"/>
                <a:ea typeface="Helvetica"/>
                <a:cs typeface="Helvetica"/>
                <a:sym typeface="Helvetica"/>
              </a:defRPr>
            </a:pPr>
            <a:r>
              <a:t>Size after erase = 10</a:t>
            </a:r>
          </a:p>
          <a:p>
            <a:pPr algn="l" defTabSz="457200">
              <a:defRPr sz="2200">
                <a:solidFill>
                  <a:srgbClr val="2F2A2B"/>
                </a:solidFill>
                <a:latin typeface="Helvetica"/>
                <a:ea typeface="Helvetica"/>
                <a:cs typeface="Helvetica"/>
                <a:sym typeface="Helvetica"/>
              </a:defRPr>
            </a:pPr>
            <a:r>
              <a:t>Contents after erase:</a:t>
            </a:r>
          </a:p>
          <a:p>
            <a:pPr algn="l" defTabSz="457200">
              <a:defRPr sz="2200">
                <a:solidFill>
                  <a:srgbClr val="2F2A2B"/>
                </a:solidFill>
                <a:latin typeface="Helvetica"/>
                <a:ea typeface="Helvetica"/>
                <a:cs typeface="Helvetica"/>
                <a:sym typeface="Helvetica"/>
              </a:defRPr>
            </a:pPr>
            <a:r>
              <a:t>a b c d e f g h i j </a:t>
            </a:r>
          </a:p>
          <a:p>
            <a:pPr algn="l" defTabSz="457200">
              <a:defRPr sz="2200">
                <a:solidFill>
                  <a:srgbClr val="2F2A2B"/>
                </a:solidFill>
                <a:latin typeface="Helvetica"/>
                <a:ea typeface="Helvetica"/>
                <a:cs typeface="Helvetica"/>
                <a:sym typeface="Helvetica"/>
              </a:defRPr>
            </a:pPr>
            <a:endParaRPr/>
          </a:p>
          <a:p>
            <a:pPr algn="l" defTabSz="457200">
              <a:defRPr sz="2200">
                <a:solidFill>
                  <a:srgbClr val="2F2A2B"/>
                </a:solidFill>
                <a:latin typeface="Helvetica"/>
                <a:ea typeface="Helvetica"/>
                <a:cs typeface="Helvetica"/>
                <a:sym typeface="Helvetica"/>
              </a:defRPr>
            </a:pPr>
            <a:r>
              <a:t>Size after v2's insertion = 18</a:t>
            </a:r>
          </a:p>
          <a:p>
            <a:pPr algn="l" defTabSz="457200">
              <a:defRPr sz="2200">
                <a:solidFill>
                  <a:srgbClr val="2F2A2B"/>
                </a:solidFill>
                <a:latin typeface="Helvetica"/>
                <a:ea typeface="Helvetica"/>
                <a:cs typeface="Helvetica"/>
                <a:sym typeface="Helvetica"/>
              </a:defRPr>
            </a:pPr>
            <a:r>
              <a:t>Contents after insert:</a:t>
            </a:r>
          </a:p>
          <a:p>
            <a:pPr algn="l" defTabSz="457200">
              <a:defRPr sz="2200">
                <a:solidFill>
                  <a:srgbClr val="2F2A2B"/>
                </a:solidFill>
                <a:latin typeface="Helvetica"/>
                <a:ea typeface="Helvetica"/>
                <a:cs typeface="Helvetica"/>
                <a:sym typeface="Helvetica"/>
              </a:defRPr>
            </a:pPr>
            <a:r>
              <a:t>a b &lt; V e c t o r &gt; c d e f g h i j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 grpId="0" animBg="1" advAuto="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Attribution"/>
          <p:cNvSpPr txBox="1">
            <a:spLocks noGrp="1"/>
          </p:cNvSpPr>
          <p:nvPr>
            <p:ph type="body" idx="21"/>
          </p:nvPr>
        </p:nvSpPr>
        <p:spPr>
          <a:prstGeom prst="rect">
            <a:avLst/>
          </a:prstGeom>
        </p:spPr>
        <p:txBody>
          <a:bodyPr/>
          <a:lstStyle/>
          <a:p>
            <a:endParaRPr/>
          </a:p>
        </p:txBody>
      </p:sp>
      <p:sp>
        <p:nvSpPr>
          <p:cNvPr id="502" name="Lists"/>
          <p:cNvSpPr txBox="1">
            <a:spLocks noGrp="1"/>
          </p:cNvSpPr>
          <p:nvPr>
            <p:ph type="body" sz="half" idx="1"/>
          </p:nvPr>
        </p:nvSpPr>
        <p:spPr>
          <a:prstGeom prst="rect">
            <a:avLst/>
          </a:prstGeom>
        </p:spPr>
        <p:txBody>
          <a:bodyPr/>
          <a:lstStyle/>
          <a:p>
            <a:r>
              <a:t>Lists</a:t>
            </a:r>
          </a:p>
        </p:txBody>
      </p:sp>
      <p:sp>
        <p:nvSpPr>
          <p:cNvPr id="50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81</a:t>
            </a:fld>
            <a:endParaRP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Lists"/>
          <p:cNvSpPr txBox="1">
            <a:spLocks noGrp="1"/>
          </p:cNvSpPr>
          <p:nvPr>
            <p:ph type="title"/>
          </p:nvPr>
        </p:nvSpPr>
        <p:spPr>
          <a:prstGeom prst="rect">
            <a:avLst/>
          </a:prstGeom>
        </p:spPr>
        <p:txBody>
          <a:bodyPr/>
          <a:lstStyle/>
          <a:p>
            <a:r>
              <a:t>Lists</a:t>
            </a:r>
          </a:p>
        </p:txBody>
      </p:sp>
      <p:sp>
        <p:nvSpPr>
          <p:cNvPr id="506" name="The list class supports a bidirectional, linear list.…"/>
          <p:cNvSpPr txBox="1">
            <a:spLocks noGrp="1"/>
          </p:cNvSpPr>
          <p:nvPr>
            <p:ph type="body" idx="1"/>
          </p:nvPr>
        </p:nvSpPr>
        <p:spPr>
          <a:xfrm>
            <a:off x="1206500" y="2654711"/>
            <a:ext cx="21971000" cy="9849805"/>
          </a:xfrm>
          <a:prstGeom prst="rect">
            <a:avLst/>
          </a:prstGeom>
        </p:spPr>
        <p:txBody>
          <a:bodyPr/>
          <a:lstStyle/>
          <a:p>
            <a:pPr marL="432815" indent="-432815" defTabSz="1731220">
              <a:spcBef>
                <a:spcPts val="3100"/>
              </a:spcBef>
              <a:defRPr sz="3407"/>
            </a:pPr>
            <a:r>
              <a:t>The list class supports a bidirectional, linear list. </a:t>
            </a:r>
          </a:p>
          <a:p>
            <a:pPr marL="432815" indent="-432815" defTabSz="1731220">
              <a:spcBef>
                <a:spcPts val="3100"/>
              </a:spcBef>
              <a:defRPr sz="3407"/>
            </a:pPr>
            <a:r>
              <a:t>Unlike a vector, which supports random access, a list can be accessed sequentially only. </a:t>
            </a:r>
          </a:p>
          <a:p>
            <a:pPr marL="432815" indent="-432815" defTabSz="1731220">
              <a:spcBef>
                <a:spcPts val="3100"/>
              </a:spcBef>
              <a:defRPr sz="3407"/>
            </a:pPr>
            <a:r>
              <a:t>Since lists are bidirectional, they may be accessed front to back or back to front.</a:t>
            </a:r>
          </a:p>
          <a:p>
            <a:pPr marL="432815" indent="-432815" defTabSz="1731220">
              <a:spcBef>
                <a:spcPts val="3100"/>
              </a:spcBef>
              <a:defRPr sz="3407"/>
            </a:pPr>
            <a:r>
              <a:t>A list has this template specification:</a:t>
            </a:r>
          </a:p>
          <a:p>
            <a:pPr marL="865631" lvl="1" indent="-432815" defTabSz="1731220">
              <a:spcBef>
                <a:spcPts val="3100"/>
              </a:spcBef>
              <a:defRPr sz="3407"/>
            </a:pPr>
            <a:r>
              <a:t>template &lt;class T, class Allocator = allocator&lt;T&gt; &gt; class list</a:t>
            </a:r>
          </a:p>
          <a:p>
            <a:pPr marL="432815" indent="-432815" defTabSz="1731220">
              <a:spcBef>
                <a:spcPts val="3100"/>
              </a:spcBef>
              <a:defRPr sz="3407"/>
            </a:pPr>
            <a:r>
              <a:t>Here, T is the type of data stored in the list. The allocator is specified by Allocator, which defaults to the standard allocator. </a:t>
            </a:r>
          </a:p>
          <a:p>
            <a:pPr marL="432815" indent="-432815" defTabSz="1731220">
              <a:spcBef>
                <a:spcPts val="3100"/>
              </a:spcBef>
              <a:defRPr sz="3407"/>
            </a:pPr>
            <a:r>
              <a:t>It has the following constructors:</a:t>
            </a:r>
          </a:p>
          <a:p>
            <a:pPr marL="865631" lvl="1" indent="-432815" defTabSz="1731220">
              <a:spcBef>
                <a:spcPts val="3100"/>
              </a:spcBef>
              <a:defRPr sz="3407"/>
            </a:pPr>
            <a:r>
              <a:t>explicit list(const Allocator &amp;a = Allocator( ) );</a:t>
            </a:r>
          </a:p>
          <a:p>
            <a:pPr marL="865631" lvl="1" indent="-432815" defTabSz="1731220">
              <a:spcBef>
                <a:spcPts val="3100"/>
              </a:spcBef>
              <a:defRPr sz="3407"/>
            </a:pPr>
            <a:r>
              <a:t>explicit list(size_type num, const T &amp;val = T ( ), const Allocator &amp;a = Allocator( ));</a:t>
            </a:r>
          </a:p>
          <a:p>
            <a:pPr marL="865631" lvl="1" indent="-432815" defTabSz="1731220">
              <a:spcBef>
                <a:spcPts val="3100"/>
              </a:spcBef>
              <a:defRPr sz="3407"/>
            </a:pPr>
            <a:r>
              <a:t>list(const list&lt;T, Allocator&gt; &amp;ob);</a:t>
            </a:r>
          </a:p>
          <a:p>
            <a:pPr marL="865631" lvl="1" indent="-432815" defTabSz="1731220">
              <a:spcBef>
                <a:spcPts val="3100"/>
              </a:spcBef>
              <a:defRPr sz="3407"/>
            </a:pPr>
            <a:r>
              <a:t>template &lt;class InIter&gt;list(InIter start, InIter end, const Allocator &amp;a = Allocator( ));</a:t>
            </a:r>
          </a:p>
        </p:txBody>
      </p:sp>
      <p:sp>
        <p:nvSpPr>
          <p:cNvPr id="50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82</a:t>
            </a:fld>
            <a:endParaRP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Slide Title"/>
          <p:cNvSpPr txBox="1">
            <a:spLocks noGrp="1"/>
          </p:cNvSpPr>
          <p:nvPr>
            <p:ph type="title"/>
          </p:nvPr>
        </p:nvSpPr>
        <p:spPr>
          <a:prstGeom prst="rect">
            <a:avLst/>
          </a:prstGeom>
        </p:spPr>
        <p:txBody>
          <a:bodyPr/>
          <a:lstStyle/>
          <a:p>
            <a:endParaRPr/>
          </a:p>
        </p:txBody>
      </p:sp>
      <p:sp>
        <p:nvSpPr>
          <p:cNvPr id="510" name="Slide Subtitle"/>
          <p:cNvSpPr txBox="1">
            <a:spLocks noGrp="1"/>
          </p:cNvSpPr>
          <p:nvPr>
            <p:ph type="body" idx="21"/>
          </p:nvPr>
        </p:nvSpPr>
        <p:spPr>
          <a:prstGeom prst="rect">
            <a:avLst/>
          </a:prstGeom>
        </p:spPr>
        <p:txBody>
          <a:bodyPr/>
          <a:lstStyle/>
          <a:p>
            <a:endParaRPr/>
          </a:p>
        </p:txBody>
      </p:sp>
      <p:sp>
        <p:nvSpPr>
          <p:cNvPr id="511" name="The first form constructs an empty list.…"/>
          <p:cNvSpPr txBox="1">
            <a:spLocks noGrp="1"/>
          </p:cNvSpPr>
          <p:nvPr>
            <p:ph type="body" idx="1"/>
          </p:nvPr>
        </p:nvSpPr>
        <p:spPr>
          <a:prstGeom prst="rect">
            <a:avLst/>
          </a:prstGeom>
        </p:spPr>
        <p:txBody>
          <a:bodyPr/>
          <a:lstStyle/>
          <a:p>
            <a:r>
              <a:t>The first form constructs an empty list. </a:t>
            </a:r>
          </a:p>
          <a:p>
            <a:r>
              <a:t>The second form constructs a list that has num elements with the value val, which can be allowed to default. </a:t>
            </a:r>
          </a:p>
          <a:p>
            <a:r>
              <a:t>The third form constructs a list that contains the same elements as ob. </a:t>
            </a:r>
          </a:p>
          <a:p>
            <a:r>
              <a:t>The fourth form constructs a list that contains the elements in the range specified by the iterators start and end.</a:t>
            </a:r>
          </a:p>
          <a:p>
            <a:r>
              <a:t>The following comparison operators are defined for list:</a:t>
            </a:r>
          </a:p>
          <a:p>
            <a:pPr lvl="1"/>
            <a:r>
              <a:t>==, &lt;, &lt;=, !=, &gt;, &gt;=</a:t>
            </a:r>
          </a:p>
        </p:txBody>
      </p:sp>
      <p:sp>
        <p:nvSpPr>
          <p:cNvPr id="51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83</a:t>
            </a:fld>
            <a:endParaRP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Functions of List class"/>
          <p:cNvSpPr txBox="1">
            <a:spLocks noGrp="1"/>
          </p:cNvSpPr>
          <p:nvPr>
            <p:ph type="title"/>
          </p:nvPr>
        </p:nvSpPr>
        <p:spPr>
          <a:prstGeom prst="rect">
            <a:avLst/>
          </a:prstGeom>
        </p:spPr>
        <p:txBody>
          <a:bodyPr/>
          <a:lstStyle/>
          <a:p>
            <a:r>
              <a:t>Functions of List class</a:t>
            </a:r>
          </a:p>
        </p:txBody>
      </p:sp>
      <p:sp>
        <p:nvSpPr>
          <p:cNvPr id="515" name="Slide Subtitle"/>
          <p:cNvSpPr txBox="1">
            <a:spLocks noGrp="1"/>
          </p:cNvSpPr>
          <p:nvPr>
            <p:ph type="body" idx="21"/>
          </p:nvPr>
        </p:nvSpPr>
        <p:spPr>
          <a:prstGeom prst="rect">
            <a:avLst/>
          </a:prstGeom>
        </p:spPr>
        <p:txBody>
          <a:bodyPr/>
          <a:lstStyle/>
          <a:p>
            <a:endParaRPr/>
          </a:p>
        </p:txBody>
      </p:sp>
      <p:sp>
        <p:nvSpPr>
          <p:cNvPr id="516" name="t.sort()…"/>
          <p:cNvSpPr txBox="1">
            <a:spLocks noGrp="1"/>
          </p:cNvSpPr>
          <p:nvPr>
            <p:ph type="body" idx="1"/>
          </p:nvPr>
        </p:nvSpPr>
        <p:spPr>
          <a:prstGeom prst="rect">
            <a:avLst/>
          </a:prstGeom>
        </p:spPr>
        <p:txBody>
          <a:bodyPr/>
          <a:lstStyle/>
          <a:p>
            <a:pPr marL="536447" indent="-536447" defTabSz="2145738">
              <a:spcBef>
                <a:spcPts val="3900"/>
              </a:spcBef>
              <a:defRPr sz="4224"/>
            </a:pPr>
            <a:r>
              <a:t>t.sort()</a:t>
            </a:r>
          </a:p>
          <a:p>
            <a:pPr marL="1072895" lvl="1" indent="-536447" defTabSz="2145738">
              <a:spcBef>
                <a:spcPts val="3900"/>
              </a:spcBef>
              <a:defRPr sz="4224"/>
            </a:pPr>
            <a:r>
              <a:t>Sorts in ascending order</a:t>
            </a:r>
          </a:p>
          <a:p>
            <a:pPr marL="536447" indent="-536447" defTabSz="2145738">
              <a:spcBef>
                <a:spcPts val="3900"/>
              </a:spcBef>
              <a:defRPr sz="4224"/>
            </a:pPr>
            <a:r>
              <a:t>t.splice(iterator, otherObject)</a:t>
            </a:r>
          </a:p>
          <a:p>
            <a:pPr marL="1072895" lvl="1" indent="-536447" defTabSz="2145738">
              <a:spcBef>
                <a:spcPts val="3900"/>
              </a:spcBef>
              <a:defRPr sz="4224"/>
            </a:pPr>
            <a:r>
              <a:t>Inserts values from otherObject before iterator</a:t>
            </a:r>
          </a:p>
          <a:p>
            <a:pPr marL="536447" indent="-536447" defTabSz="2145738">
              <a:spcBef>
                <a:spcPts val="3900"/>
              </a:spcBef>
              <a:defRPr sz="4224"/>
            </a:pPr>
            <a:r>
              <a:t>t.merge(otherObject)</a:t>
            </a:r>
          </a:p>
          <a:p>
            <a:pPr marL="1072895" lvl="1" indent="-536447" defTabSz="2145738">
              <a:spcBef>
                <a:spcPts val="3900"/>
              </a:spcBef>
              <a:defRPr sz="4224"/>
            </a:pPr>
            <a:r>
              <a:t>Removes otherObject and inserts it into t, sorted</a:t>
            </a:r>
          </a:p>
          <a:p>
            <a:pPr marL="536447" indent="-536447" defTabSz="2145738">
              <a:spcBef>
                <a:spcPts val="3900"/>
              </a:spcBef>
              <a:defRPr sz="4224"/>
            </a:pPr>
            <a:r>
              <a:t>t.unique()</a:t>
            </a:r>
          </a:p>
          <a:p>
            <a:pPr marL="1072895" lvl="1" indent="-536447" defTabSz="2145738">
              <a:spcBef>
                <a:spcPts val="3900"/>
              </a:spcBef>
              <a:defRPr sz="4224"/>
            </a:pPr>
            <a:r>
              <a:t>Removes duplicate elements.</a:t>
            </a:r>
          </a:p>
        </p:txBody>
      </p:sp>
      <p:sp>
        <p:nvSpPr>
          <p:cNvPr id="51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84</a:t>
            </a:fld>
            <a:endParaRP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Slide Title"/>
          <p:cNvSpPr txBox="1">
            <a:spLocks noGrp="1"/>
          </p:cNvSpPr>
          <p:nvPr>
            <p:ph type="title"/>
          </p:nvPr>
        </p:nvSpPr>
        <p:spPr>
          <a:prstGeom prst="rect">
            <a:avLst/>
          </a:prstGeom>
        </p:spPr>
        <p:txBody>
          <a:bodyPr/>
          <a:lstStyle/>
          <a:p>
            <a:endParaRPr/>
          </a:p>
        </p:txBody>
      </p:sp>
      <p:sp>
        <p:nvSpPr>
          <p:cNvPr id="520" name="Slide Subtitle"/>
          <p:cNvSpPr txBox="1">
            <a:spLocks noGrp="1"/>
          </p:cNvSpPr>
          <p:nvPr>
            <p:ph type="body" idx="21"/>
          </p:nvPr>
        </p:nvSpPr>
        <p:spPr>
          <a:prstGeom prst="rect">
            <a:avLst/>
          </a:prstGeom>
        </p:spPr>
        <p:txBody>
          <a:bodyPr/>
          <a:lstStyle/>
          <a:p>
            <a:endParaRPr/>
          </a:p>
        </p:txBody>
      </p:sp>
      <p:sp>
        <p:nvSpPr>
          <p:cNvPr id="521" name="t.swap(otherObject)…"/>
          <p:cNvSpPr txBox="1">
            <a:spLocks noGrp="1"/>
          </p:cNvSpPr>
          <p:nvPr>
            <p:ph type="body" idx="1"/>
          </p:nvPr>
        </p:nvSpPr>
        <p:spPr>
          <a:prstGeom prst="rect">
            <a:avLst/>
          </a:prstGeom>
        </p:spPr>
        <p:txBody>
          <a:bodyPr/>
          <a:lstStyle/>
          <a:p>
            <a:r>
              <a:t>t.swap(otherObject)</a:t>
            </a:r>
          </a:p>
          <a:p>
            <a:pPr lvl="1"/>
            <a:r>
              <a:t>Exchange Contents</a:t>
            </a:r>
          </a:p>
          <a:p>
            <a:r>
              <a:t>t.assign(iterator1, iterator2)</a:t>
            </a:r>
          </a:p>
          <a:p>
            <a:pPr lvl="1"/>
            <a:r>
              <a:t>Replaces contents with elements in range of iterators</a:t>
            </a:r>
          </a:p>
          <a:p>
            <a:r>
              <a:t>t.remove(value)</a:t>
            </a:r>
          </a:p>
          <a:p>
            <a:pPr lvl="1"/>
            <a:r>
              <a:t>Erases all instances of value.</a:t>
            </a:r>
          </a:p>
        </p:txBody>
      </p:sp>
      <p:sp>
        <p:nvSpPr>
          <p:cNvPr id="52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85</a:t>
            </a:fld>
            <a:endParaRP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int array[5]  = {12, 7, 9, 21, 13};…"/>
          <p:cNvSpPr txBox="1">
            <a:spLocks noGrp="1"/>
          </p:cNvSpPr>
          <p:nvPr>
            <p:ph type="body" idx="1"/>
          </p:nvPr>
        </p:nvSpPr>
        <p:spPr>
          <a:xfrm>
            <a:off x="1206500" y="1211484"/>
            <a:ext cx="21971000" cy="11293032"/>
          </a:xfrm>
          <a:prstGeom prst="rect">
            <a:avLst/>
          </a:prstGeom>
        </p:spPr>
        <p:txBody>
          <a:bodyPr/>
          <a:lstStyle/>
          <a:p>
            <a:pPr marL="475487" indent="-475487" defTabSz="1901904">
              <a:spcBef>
                <a:spcPts val="3500"/>
              </a:spcBef>
              <a:defRPr sz="3743"/>
            </a:pPr>
            <a:r>
              <a:t>int array[5]  = {12, 7, 9, 21, 13};</a:t>
            </a:r>
          </a:p>
          <a:p>
            <a:pPr marL="475487" indent="-475487" defTabSz="1901904">
              <a:spcBef>
                <a:spcPts val="3500"/>
              </a:spcBef>
              <a:defRPr sz="3743"/>
            </a:pPr>
            <a:r>
              <a:t>list &lt;int&gt; li(array,array+5);</a:t>
            </a:r>
          </a:p>
          <a:p>
            <a:pPr marL="475487" indent="-475487" defTabSz="1901904">
              <a:spcBef>
                <a:spcPts val="3500"/>
              </a:spcBef>
              <a:defRPr sz="3743"/>
            </a:pPr>
            <a:r>
              <a:t>li.pop_back(); </a:t>
            </a:r>
          </a:p>
          <a:p>
            <a:pPr marL="950975" lvl="1" indent="-475487" defTabSz="1901904">
              <a:spcBef>
                <a:spcPts val="3500"/>
              </a:spcBef>
              <a:defRPr sz="3743"/>
            </a:pPr>
            <a:r>
              <a:t>This will remove 13 from the array.</a:t>
            </a:r>
          </a:p>
          <a:p>
            <a:pPr marL="475487" indent="-475487" defTabSz="1901904">
              <a:spcBef>
                <a:spcPts val="3500"/>
              </a:spcBef>
              <a:defRPr sz="3743"/>
            </a:pPr>
            <a:r>
              <a:t>li.push_back(15)</a:t>
            </a:r>
          </a:p>
          <a:p>
            <a:pPr marL="950975" lvl="1" indent="-475487" defTabSz="1901904">
              <a:spcBef>
                <a:spcPts val="3500"/>
              </a:spcBef>
              <a:defRPr sz="3743"/>
            </a:pPr>
            <a:r>
              <a:t>This will append 15 to the ending of the list.</a:t>
            </a:r>
          </a:p>
          <a:p>
            <a:pPr marL="475487" indent="-475487" defTabSz="1901904">
              <a:spcBef>
                <a:spcPts val="3500"/>
              </a:spcBef>
              <a:defRPr sz="3743"/>
            </a:pPr>
            <a:r>
              <a:t>  li.pop_front(12);</a:t>
            </a:r>
          </a:p>
          <a:p>
            <a:pPr marL="950975" lvl="1" indent="-475487" defTabSz="1901904">
              <a:spcBef>
                <a:spcPts val="3500"/>
              </a:spcBef>
              <a:defRPr sz="3743"/>
            </a:pPr>
            <a:r>
              <a:t>This will pop 12</a:t>
            </a:r>
          </a:p>
          <a:p>
            <a:pPr marL="475487" indent="-475487" defTabSz="1901904">
              <a:spcBef>
                <a:spcPts val="3500"/>
              </a:spcBef>
              <a:defRPr sz="3743"/>
            </a:pPr>
            <a:r>
              <a:t> li.push_front(8);</a:t>
            </a:r>
          </a:p>
          <a:p>
            <a:pPr marL="950975" lvl="1" indent="-475487" defTabSz="1901904">
              <a:spcBef>
                <a:spcPts val="3500"/>
              </a:spcBef>
              <a:defRPr sz="3743"/>
            </a:pPr>
            <a:r>
              <a:t>This will push 8 into front.</a:t>
            </a:r>
          </a:p>
          <a:p>
            <a:pPr marL="475487" indent="-475487" defTabSz="1901904">
              <a:spcBef>
                <a:spcPts val="3500"/>
              </a:spcBef>
              <a:defRPr sz="3743"/>
            </a:pPr>
            <a:r>
              <a:t>li.insert();</a:t>
            </a:r>
          </a:p>
          <a:p>
            <a:pPr marL="950975" lvl="1" indent="-475487" defTabSz="1901904">
              <a:spcBef>
                <a:spcPts val="3500"/>
              </a:spcBef>
              <a:defRPr sz="3743"/>
            </a:pPr>
            <a:r>
              <a:t>This will insert an element.</a:t>
            </a:r>
          </a:p>
        </p:txBody>
      </p:sp>
      <p:sp>
        <p:nvSpPr>
          <p:cNvPr id="52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86</a:t>
            </a:fld>
            <a:endParaRP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87</a:t>
            </a:fld>
            <a:endParaRPr/>
          </a:p>
        </p:txBody>
      </p:sp>
      <p:sp>
        <p:nvSpPr>
          <p:cNvPr id="528" name="#include &lt;iostream&gt;…"/>
          <p:cNvSpPr txBox="1"/>
          <p:nvPr/>
        </p:nvSpPr>
        <p:spPr>
          <a:xfrm>
            <a:off x="838255" y="1358900"/>
            <a:ext cx="11216358" cy="10998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300">
                <a:solidFill>
                  <a:srgbClr val="D12F1B"/>
                </a:solidFill>
                <a:latin typeface="Menlo Regular"/>
                <a:ea typeface="Menlo Regular"/>
                <a:cs typeface="Menlo Regular"/>
                <a:sym typeface="Menlo Regular"/>
              </a:defRPr>
            </a:pPr>
            <a:r>
              <a:rPr>
                <a:solidFill>
                  <a:srgbClr val="78492A"/>
                </a:solidFill>
              </a:rPr>
              <a:t>#include </a:t>
            </a:r>
            <a:r>
              <a:t>&lt;iostream&gt;</a:t>
            </a:r>
            <a:endParaRPr>
              <a:solidFill>
                <a:srgbClr val="000000">
                  <a:alpha val="85000"/>
                </a:srgbClr>
              </a:solidFill>
            </a:endParaRPr>
          </a:p>
          <a:p>
            <a:pPr algn="l" defTabSz="439419">
              <a:tabLst>
                <a:tab pos="431800" algn="l"/>
              </a:tabLst>
              <a:defRPr sz="3300">
                <a:solidFill>
                  <a:srgbClr val="78492A"/>
                </a:solidFill>
                <a:latin typeface="Menlo Regular"/>
                <a:ea typeface="Menlo Regular"/>
                <a:cs typeface="Menlo Regular"/>
                <a:sym typeface="Menlo Regular"/>
              </a:defRPr>
            </a:pPr>
            <a:r>
              <a:t>#include </a:t>
            </a:r>
            <a:r>
              <a:rPr>
                <a:solidFill>
                  <a:srgbClr val="D12F1B"/>
                </a:solidFill>
              </a:rPr>
              <a:t>&lt;list&gt;</a:t>
            </a:r>
            <a:endParaRPr>
              <a:solidFill>
                <a:srgbClr val="000000">
                  <a:alpha val="85000"/>
                </a:srgbClr>
              </a:solidFill>
            </a:endParaRPr>
          </a:p>
          <a:p>
            <a:pPr algn="l" defTabSz="439419">
              <a:tabLst>
                <a:tab pos="431800" algn="l"/>
              </a:tabLst>
              <a:defRPr sz="33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33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300">
                <a:solidFill>
                  <a:srgbClr val="707F8C"/>
                </a:solidFill>
                <a:latin typeface="Menlo Regular"/>
                <a:ea typeface="Menlo Regular"/>
                <a:cs typeface="Menlo Regular"/>
                <a:sym typeface="Menlo Regular"/>
              </a:defRPr>
            </a:pPr>
            <a:r>
              <a:rPr>
                <a:solidFill>
                  <a:srgbClr val="000000">
                    <a:alpha val="85000"/>
                  </a:srgbClr>
                </a:solidFill>
              </a:rPr>
              <a:t>    </a:t>
            </a:r>
            <a:r>
              <a:rPr>
                <a:solidFill>
                  <a:srgbClr val="4B21B0"/>
                </a:solidFill>
              </a:rPr>
              <a:t>list</a:t>
            </a:r>
            <a:r>
              <a:rPr>
                <a:solidFill>
                  <a:srgbClr val="000000">
                    <a:alpha val="85000"/>
                  </a:srgbClr>
                </a:solidFill>
              </a:rPr>
              <a:t>&lt;</a:t>
            </a:r>
            <a:r>
              <a:rPr b="1">
                <a:solidFill>
                  <a:srgbClr val="AD3DA4"/>
                </a:solidFill>
              </a:rPr>
              <a:t>int</a:t>
            </a:r>
            <a:r>
              <a:rPr>
                <a:solidFill>
                  <a:srgbClr val="000000">
                    <a:alpha val="85000"/>
                  </a:srgbClr>
                </a:solidFill>
              </a:rPr>
              <a:t>&gt; lst; </a:t>
            </a:r>
            <a:r>
              <a:t>// create an empty list</a:t>
            </a:r>
            <a:endParaRPr>
              <a:solidFill>
                <a:srgbClr val="000000">
                  <a:alpha val="85000"/>
                </a:srgbClr>
              </a:solidFill>
            </a:endParaRP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b="1">
                <a:solidFill>
                  <a:srgbClr val="AD3DA4"/>
                </a:solidFill>
              </a:rPr>
              <a:t>int</a:t>
            </a:r>
            <a:r>
              <a:t> i;</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i&lt;</a:t>
            </a:r>
            <a:r>
              <a:rPr>
                <a:solidFill>
                  <a:srgbClr val="272AD8"/>
                </a:solidFill>
              </a:rPr>
              <a:t>10</a:t>
            </a:r>
            <a:r>
              <a:t>; i++) lst.</a:t>
            </a:r>
            <a:r>
              <a:rPr>
                <a:solidFill>
                  <a:srgbClr val="804FB8"/>
                </a:solidFill>
              </a:rPr>
              <a:t>push_back</a:t>
            </a:r>
            <a:r>
              <a:t>(i);</a:t>
            </a:r>
          </a:p>
          <a:p>
            <a:pPr algn="l" defTabSz="439419">
              <a:tabLst>
                <a:tab pos="431800" algn="l"/>
              </a:tabLst>
              <a:defRPr sz="33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"Size = "</a:t>
            </a:r>
            <a:r>
              <a:rPr>
                <a:solidFill>
                  <a:srgbClr val="000000">
                    <a:alpha val="85000"/>
                  </a:srgbClr>
                </a:solidFill>
              </a:rPr>
              <a:t> &lt;&lt; lst.</a:t>
            </a:r>
            <a:r>
              <a:rPr>
                <a:solidFill>
                  <a:srgbClr val="804FB8"/>
                </a:solidFill>
              </a:rPr>
              <a:t>size</a:t>
            </a:r>
            <a:r>
              <a:rPr>
                <a:solidFill>
                  <a:srgbClr val="000000">
                    <a:alpha val="85000"/>
                  </a:srgbClr>
                </a:solidFill>
              </a:rPr>
              <a:t>() &lt;&lt; </a:t>
            </a:r>
            <a:r>
              <a:rPr>
                <a:solidFill>
                  <a:srgbClr val="804FB8"/>
                </a:solidFill>
              </a:rPr>
              <a:t>endl</a:t>
            </a:r>
            <a:r>
              <a:rPr>
                <a:solidFill>
                  <a:srgbClr val="000000">
                    <a:alpha val="85000"/>
                  </a:srgbClr>
                </a:solidFill>
              </a:rPr>
              <a:t>;</a:t>
            </a:r>
          </a:p>
          <a:p>
            <a:pPr algn="l" defTabSz="439419">
              <a:tabLst>
                <a:tab pos="431800" algn="l"/>
              </a:tabLst>
              <a:defRPr sz="33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"Contents: "</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a:solidFill>
                  <a:srgbClr val="4B21B0"/>
                </a:solidFill>
              </a:rPr>
              <a:t>list</a:t>
            </a:r>
            <a:r>
              <a:t>&lt;</a:t>
            </a:r>
            <a:r>
              <a:rPr b="1">
                <a:solidFill>
                  <a:srgbClr val="AD3DA4"/>
                </a:solidFill>
              </a:rPr>
              <a:t>int</a:t>
            </a:r>
            <a:r>
              <a:t>&gt;::</a:t>
            </a:r>
            <a:r>
              <a:rPr>
                <a:solidFill>
                  <a:srgbClr val="4B21B0"/>
                </a:solidFill>
              </a:rPr>
              <a:t>iterator</a:t>
            </a:r>
            <a:r>
              <a:t> p = lst.</a:t>
            </a:r>
            <a:r>
              <a:rPr>
                <a:solidFill>
                  <a:srgbClr val="804FB8"/>
                </a:solidFill>
              </a:rPr>
              <a:t>begin</a:t>
            </a:r>
            <a: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b="1">
                <a:solidFill>
                  <a:srgbClr val="AD3DA4"/>
                </a:solidFill>
              </a:rPr>
              <a:t>while</a:t>
            </a:r>
            <a:r>
              <a:t>(p != lst.</a:t>
            </a:r>
            <a:r>
              <a:rPr>
                <a:solidFill>
                  <a:srgbClr val="804FB8"/>
                </a:solidFill>
              </a:rPr>
              <a:t>end</a:t>
            </a:r>
            <a:r>
              <a:t>()) {</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a:solidFill>
                  <a:srgbClr val="804FB8"/>
                </a:solidFill>
              </a:rPr>
              <a:t>cout</a:t>
            </a:r>
            <a:r>
              <a:t> &lt;&lt; *p &lt;&lt; </a:t>
            </a:r>
            <a:r>
              <a:rPr>
                <a:solidFill>
                  <a:srgbClr val="D12F1B"/>
                </a:solidFill>
              </a:rPr>
              <a:t>" "</a:t>
            </a:r>
            <a: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p++;</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3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"\n\n"</a:t>
            </a:r>
            <a:r>
              <a:rPr>
                <a:solidFill>
                  <a:srgbClr val="000000">
                    <a:alpha val="85000"/>
                  </a:srgbClr>
                </a:solidFill>
              </a:rPr>
              <a:t>;</a:t>
            </a:r>
          </a:p>
          <a:p>
            <a:pPr algn="l" defTabSz="439419">
              <a:tabLst>
                <a:tab pos="431800" algn="l"/>
              </a:tabLst>
              <a:defRPr sz="3300">
                <a:solidFill>
                  <a:srgbClr val="707F8C"/>
                </a:solidFill>
                <a:latin typeface="Menlo Regular"/>
                <a:ea typeface="Menlo Regular"/>
                <a:cs typeface="Menlo Regular"/>
                <a:sym typeface="Menlo Regular"/>
              </a:defRPr>
            </a:pPr>
            <a:r>
              <a:rPr>
                <a:solidFill>
                  <a:srgbClr val="000000">
                    <a:alpha val="85000"/>
                  </a:srgbClr>
                </a:solidFill>
              </a:rPr>
              <a:t>    </a:t>
            </a:r>
            <a:r>
              <a:t>// change contents of list</a:t>
            </a:r>
            <a:endParaRPr>
              <a:solidFill>
                <a:srgbClr val="000000">
                  <a:alpha val="85000"/>
                </a:srgbClr>
              </a:solidFill>
            </a:endParaRPr>
          </a:p>
          <a:p>
            <a:pPr algn="l" defTabSz="439419">
              <a:tabLst>
                <a:tab pos="431800" algn="l"/>
              </a:tabLst>
              <a:defRPr sz="3300">
                <a:solidFill>
                  <a:srgbClr val="000000">
                    <a:alpha val="85000"/>
                  </a:srgbClr>
                </a:solidFill>
                <a:latin typeface="Menlo Regular"/>
                <a:ea typeface="Menlo Regular"/>
                <a:cs typeface="Menlo Regular"/>
                <a:sym typeface="Menlo Regular"/>
              </a:defRPr>
            </a:pPr>
            <a:r>
              <a:t>    p = lst.</a:t>
            </a:r>
            <a:r>
              <a:rPr>
                <a:solidFill>
                  <a:srgbClr val="804FB8"/>
                </a:solidFill>
              </a:rPr>
              <a:t>begin</a:t>
            </a:r>
            <a: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b="1">
                <a:solidFill>
                  <a:srgbClr val="AD3DA4"/>
                </a:solidFill>
              </a:rPr>
              <a:t>while</a:t>
            </a:r>
            <a:r>
              <a:t>(p != lst.</a:t>
            </a:r>
            <a:r>
              <a:rPr>
                <a:solidFill>
                  <a:srgbClr val="804FB8"/>
                </a:solidFill>
              </a:rPr>
              <a:t>end</a:t>
            </a:r>
            <a:r>
              <a:t>()) {</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*p = *p + </a:t>
            </a:r>
            <a:r>
              <a:rPr>
                <a:solidFill>
                  <a:srgbClr val="272AD8"/>
                </a:solidFill>
              </a:rPr>
              <a:t>100</a:t>
            </a:r>
            <a: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p++;</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p>
        </p:txBody>
      </p:sp>
      <p:sp>
        <p:nvSpPr>
          <p:cNvPr id="529" name="cout &lt;&lt; &quot;Contents modified: &quot;;…"/>
          <p:cNvSpPr txBox="1"/>
          <p:nvPr/>
        </p:nvSpPr>
        <p:spPr>
          <a:xfrm>
            <a:off x="15381389" y="1598713"/>
            <a:ext cx="7936205" cy="5054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3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"Contents modified: "</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p = lst.</a:t>
            </a:r>
            <a:r>
              <a:rPr>
                <a:solidFill>
                  <a:srgbClr val="804FB8"/>
                </a:solidFill>
              </a:rPr>
              <a:t>begin</a:t>
            </a:r>
            <a: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b="1">
                <a:solidFill>
                  <a:srgbClr val="AD3DA4"/>
                </a:solidFill>
              </a:rPr>
              <a:t>while</a:t>
            </a:r>
            <a:r>
              <a:t>(p != lst.</a:t>
            </a:r>
            <a:r>
              <a:rPr>
                <a:solidFill>
                  <a:srgbClr val="804FB8"/>
                </a:solidFill>
              </a:rPr>
              <a:t>end</a:t>
            </a:r>
            <a:r>
              <a:t>()) {</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a:solidFill>
                  <a:srgbClr val="804FB8"/>
                </a:solidFill>
              </a:rPr>
              <a:t>cout</a:t>
            </a:r>
            <a:r>
              <a:t> &lt;&lt; *p &lt;&lt; </a:t>
            </a:r>
            <a:r>
              <a:rPr>
                <a:solidFill>
                  <a:srgbClr val="D12F1B"/>
                </a:solidFill>
              </a:rPr>
              <a:t>" "</a:t>
            </a:r>
            <a: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p++;</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a:solidFill>
                  <a:srgbClr val="804FB8"/>
                </a:solidFill>
              </a:rPr>
              <a:t>cout</a:t>
            </a:r>
            <a:r>
              <a:t>&lt;&lt;</a:t>
            </a:r>
            <a:r>
              <a:rPr>
                <a:solidFill>
                  <a:srgbClr val="804FB8"/>
                </a:solidFill>
              </a:rPr>
              <a:t>endl</a:t>
            </a:r>
            <a:r>
              <a:t>;</a:t>
            </a:r>
          </a:p>
          <a:p>
            <a:pPr algn="l" defTabSz="439419">
              <a:tabLst>
                <a:tab pos="431800" algn="l"/>
              </a:tabLst>
              <a:defRPr sz="33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p:txBody>
      </p:sp>
      <p:sp>
        <p:nvSpPr>
          <p:cNvPr id="530" name="Output:…"/>
          <p:cNvSpPr txBox="1"/>
          <p:nvPr/>
        </p:nvSpPr>
        <p:spPr>
          <a:xfrm>
            <a:off x="9779637" y="9774645"/>
            <a:ext cx="13459658" cy="2768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3500">
                <a:solidFill>
                  <a:srgbClr val="2F2A2B"/>
                </a:solidFill>
                <a:latin typeface="Helvetica"/>
                <a:ea typeface="Helvetica"/>
                <a:cs typeface="Helvetica"/>
                <a:sym typeface="Helvetica"/>
              </a:defRPr>
            </a:pPr>
            <a:r>
              <a:t>Output: </a:t>
            </a:r>
          </a:p>
          <a:p>
            <a:pPr algn="l" defTabSz="457200">
              <a:defRPr sz="3500">
                <a:solidFill>
                  <a:srgbClr val="2F2A2B"/>
                </a:solidFill>
                <a:latin typeface="Helvetica"/>
                <a:ea typeface="Helvetica"/>
                <a:cs typeface="Helvetica"/>
                <a:sym typeface="Helvetica"/>
              </a:defRPr>
            </a:pPr>
            <a:r>
              <a:t>Size = 10</a:t>
            </a:r>
          </a:p>
          <a:p>
            <a:pPr algn="l" defTabSz="457200">
              <a:defRPr sz="3500">
                <a:solidFill>
                  <a:srgbClr val="2F2A2B"/>
                </a:solidFill>
                <a:latin typeface="Helvetica"/>
                <a:ea typeface="Helvetica"/>
                <a:cs typeface="Helvetica"/>
                <a:sym typeface="Helvetica"/>
              </a:defRPr>
            </a:pPr>
            <a:r>
              <a:t>Contents: 0 1 2 3 4 5 6 7 8 9 </a:t>
            </a:r>
          </a:p>
          <a:p>
            <a:pPr algn="l" defTabSz="457200">
              <a:defRPr sz="3500">
                <a:solidFill>
                  <a:srgbClr val="2F2A2B"/>
                </a:solidFill>
                <a:latin typeface="Helvetica"/>
                <a:ea typeface="Helvetica"/>
                <a:cs typeface="Helvetica"/>
                <a:sym typeface="Helvetica"/>
              </a:defRPr>
            </a:pPr>
            <a:endParaRPr/>
          </a:p>
          <a:p>
            <a:pPr algn="l" defTabSz="457200">
              <a:defRPr sz="3500">
                <a:solidFill>
                  <a:srgbClr val="2F2A2B"/>
                </a:solidFill>
                <a:latin typeface="Helvetica"/>
                <a:ea typeface="Helvetica"/>
                <a:cs typeface="Helvetica"/>
                <a:sym typeface="Helvetica"/>
              </a:defRPr>
            </a:pPr>
            <a:r>
              <a:t>Contents modified: 100 101 102 103 104 105 106 107 108 109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 grpId="0" animBg="1" advAuto="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88</a:t>
            </a:fld>
            <a:endParaRPr/>
          </a:p>
        </p:txBody>
      </p:sp>
      <p:sp>
        <p:nvSpPr>
          <p:cNvPr id="533" name="/* Demonstrating the difference between…"/>
          <p:cNvSpPr txBox="1"/>
          <p:nvPr/>
        </p:nvSpPr>
        <p:spPr>
          <a:xfrm>
            <a:off x="821921" y="120650"/>
            <a:ext cx="10964038" cy="1347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300">
                <a:solidFill>
                  <a:srgbClr val="707F8C"/>
                </a:solidFill>
                <a:latin typeface="Menlo Regular"/>
                <a:ea typeface="Menlo Regular"/>
                <a:cs typeface="Menlo Regular"/>
                <a:sym typeface="Menlo Regular"/>
              </a:defRPr>
            </a:pPr>
            <a:r>
              <a:t>/* Demonstrating the difference between</a:t>
            </a:r>
            <a:endParaRPr>
              <a:solidFill>
                <a:srgbClr val="000000">
                  <a:alpha val="85000"/>
                </a:srgbClr>
              </a:solidFill>
            </a:endParaRPr>
          </a:p>
          <a:p>
            <a:pPr algn="l" defTabSz="439419">
              <a:tabLst>
                <a:tab pos="431800" algn="l"/>
              </a:tabLst>
              <a:defRPr sz="3300">
                <a:solidFill>
                  <a:srgbClr val="707F8C"/>
                </a:solidFill>
                <a:latin typeface="Menlo Regular"/>
                <a:ea typeface="Menlo Regular"/>
                <a:cs typeface="Menlo Regular"/>
                <a:sym typeface="Menlo Regular"/>
              </a:defRPr>
            </a:pPr>
            <a:r>
              <a:t>push_back() and push_front(). */</a:t>
            </a:r>
            <a:endParaRPr>
              <a:solidFill>
                <a:srgbClr val="000000">
                  <a:alpha val="85000"/>
                </a:srgbClr>
              </a:solidFill>
            </a:endParaRPr>
          </a:p>
          <a:p>
            <a:pPr algn="l" defTabSz="439419">
              <a:tabLst>
                <a:tab pos="431800" algn="l"/>
              </a:tabLst>
              <a:defRPr sz="3300">
                <a:solidFill>
                  <a:srgbClr val="D12F1B"/>
                </a:solidFill>
                <a:latin typeface="Menlo Regular"/>
                <a:ea typeface="Menlo Regular"/>
                <a:cs typeface="Menlo Regular"/>
                <a:sym typeface="Menlo Regular"/>
              </a:defRPr>
            </a:pPr>
            <a:r>
              <a:rPr>
                <a:solidFill>
                  <a:srgbClr val="78492A"/>
                </a:solidFill>
              </a:rPr>
              <a:t>#include </a:t>
            </a:r>
            <a:r>
              <a:t>&lt;iostream&gt;</a:t>
            </a:r>
            <a:endParaRPr>
              <a:solidFill>
                <a:srgbClr val="000000">
                  <a:alpha val="85000"/>
                </a:srgbClr>
              </a:solidFill>
            </a:endParaRPr>
          </a:p>
          <a:p>
            <a:pPr algn="l" defTabSz="439419">
              <a:tabLst>
                <a:tab pos="431800" algn="l"/>
              </a:tabLst>
              <a:defRPr sz="3300">
                <a:solidFill>
                  <a:srgbClr val="78492A"/>
                </a:solidFill>
                <a:latin typeface="Menlo Regular"/>
                <a:ea typeface="Menlo Regular"/>
                <a:cs typeface="Menlo Regular"/>
                <a:sym typeface="Menlo Regular"/>
              </a:defRPr>
            </a:pPr>
            <a:r>
              <a:t>#include </a:t>
            </a:r>
            <a:r>
              <a:rPr>
                <a:solidFill>
                  <a:srgbClr val="D12F1B"/>
                </a:solidFill>
              </a:rPr>
              <a:t>&lt;list&gt;</a:t>
            </a:r>
            <a:endParaRPr>
              <a:solidFill>
                <a:srgbClr val="000000">
                  <a:alpha val="85000"/>
                </a:srgbClr>
              </a:solidFill>
            </a:endParaRPr>
          </a:p>
          <a:p>
            <a:pPr algn="l" defTabSz="439419">
              <a:tabLst>
                <a:tab pos="431800" algn="l"/>
              </a:tabLst>
              <a:defRPr sz="33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33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a:solidFill>
                  <a:srgbClr val="4B21B0"/>
                </a:solidFill>
              </a:rPr>
              <a:t>list</a:t>
            </a:r>
            <a:r>
              <a:t>&lt;</a:t>
            </a:r>
            <a:r>
              <a:rPr b="1">
                <a:solidFill>
                  <a:srgbClr val="AD3DA4"/>
                </a:solidFill>
              </a:rPr>
              <a:t>int</a:t>
            </a:r>
            <a:r>
              <a:t>&gt; lst1, lst2;</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b="1">
                <a:solidFill>
                  <a:srgbClr val="AD3DA4"/>
                </a:solidFill>
              </a:rPr>
              <a:t>int</a:t>
            </a:r>
            <a:r>
              <a:t> i;</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i&lt;</a:t>
            </a:r>
            <a:r>
              <a:rPr>
                <a:solidFill>
                  <a:srgbClr val="272AD8"/>
                </a:solidFill>
              </a:rPr>
              <a:t>10</a:t>
            </a:r>
            <a:r>
              <a:t>; i++) lst1.</a:t>
            </a:r>
            <a:r>
              <a:rPr>
                <a:solidFill>
                  <a:srgbClr val="804FB8"/>
                </a:solidFill>
              </a:rPr>
              <a:t>push_back</a:t>
            </a:r>
            <a:r>
              <a:t>(i);</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i&lt;</a:t>
            </a:r>
            <a:r>
              <a:rPr>
                <a:solidFill>
                  <a:srgbClr val="272AD8"/>
                </a:solidFill>
              </a:rPr>
              <a:t>10</a:t>
            </a:r>
            <a:r>
              <a:t>; i++) lst2.</a:t>
            </a:r>
            <a:r>
              <a:rPr>
                <a:solidFill>
                  <a:srgbClr val="804FB8"/>
                </a:solidFill>
              </a:rPr>
              <a:t>push_front</a:t>
            </a:r>
            <a:r>
              <a:t>(i);</a:t>
            </a:r>
          </a:p>
          <a:p>
            <a:pPr algn="l" defTabSz="439419">
              <a:tabLst>
                <a:tab pos="431800" algn="l"/>
              </a:tabLst>
              <a:defRPr sz="3300">
                <a:solidFill>
                  <a:srgbClr val="4B21B0"/>
                </a:solidFill>
                <a:latin typeface="Menlo Regular"/>
                <a:ea typeface="Menlo Regular"/>
                <a:cs typeface="Menlo Regular"/>
                <a:sym typeface="Menlo Regular"/>
              </a:defRPr>
            </a:pPr>
            <a:r>
              <a:rPr>
                <a:solidFill>
                  <a:srgbClr val="000000">
                    <a:alpha val="85000"/>
                  </a:srgbClr>
                </a:solidFill>
              </a:rPr>
              <a:t>    </a:t>
            </a:r>
            <a:r>
              <a:t>list</a:t>
            </a:r>
            <a:r>
              <a:rPr>
                <a:solidFill>
                  <a:srgbClr val="000000">
                    <a:alpha val="85000"/>
                  </a:srgbClr>
                </a:solidFill>
              </a:rPr>
              <a:t>&lt;</a:t>
            </a:r>
            <a:r>
              <a:rPr b="1">
                <a:solidFill>
                  <a:srgbClr val="AD3DA4"/>
                </a:solidFill>
              </a:rPr>
              <a:t>int</a:t>
            </a:r>
            <a:r>
              <a:rPr>
                <a:solidFill>
                  <a:srgbClr val="000000">
                    <a:alpha val="85000"/>
                  </a:srgbClr>
                </a:solidFill>
              </a:rPr>
              <a:t>&gt;::</a:t>
            </a:r>
            <a:r>
              <a:t>iterator</a:t>
            </a:r>
            <a:r>
              <a:rPr>
                <a:solidFill>
                  <a:srgbClr val="000000">
                    <a:alpha val="85000"/>
                  </a:srgbClr>
                </a:solidFill>
              </a:rPr>
              <a:t> p;</a:t>
            </a:r>
          </a:p>
          <a:p>
            <a:pPr algn="l" defTabSz="439419">
              <a:tabLst>
                <a:tab pos="431800" algn="l"/>
              </a:tabLst>
              <a:defRPr sz="33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"Contents of lst1:\n"</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p = lst1.</a:t>
            </a:r>
            <a:r>
              <a:rPr>
                <a:solidFill>
                  <a:srgbClr val="804FB8"/>
                </a:solidFill>
              </a:rPr>
              <a:t>begin</a:t>
            </a:r>
            <a: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b="1">
                <a:solidFill>
                  <a:srgbClr val="AD3DA4"/>
                </a:solidFill>
              </a:rPr>
              <a:t>while</a:t>
            </a:r>
            <a:r>
              <a:t>(p != lst1.</a:t>
            </a:r>
            <a:r>
              <a:rPr>
                <a:solidFill>
                  <a:srgbClr val="804FB8"/>
                </a:solidFill>
              </a:rPr>
              <a:t>end</a:t>
            </a:r>
            <a:r>
              <a:t>()) {</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a:solidFill>
                  <a:srgbClr val="804FB8"/>
                </a:solidFill>
              </a:rPr>
              <a:t>cout</a:t>
            </a:r>
            <a:r>
              <a:t> &lt;&lt; *p &lt;&lt; </a:t>
            </a:r>
            <a:r>
              <a:rPr>
                <a:solidFill>
                  <a:srgbClr val="D12F1B"/>
                </a:solidFill>
              </a:rPr>
              <a:t>" "</a:t>
            </a:r>
            <a: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p++;</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3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"\n\n"</a:t>
            </a:r>
            <a:r>
              <a:rPr>
                <a:solidFill>
                  <a:srgbClr val="000000">
                    <a:alpha val="85000"/>
                  </a:srgbClr>
                </a:solidFill>
              </a:rPr>
              <a:t>;</a:t>
            </a:r>
          </a:p>
          <a:p>
            <a:pPr algn="l" defTabSz="439419">
              <a:tabLst>
                <a:tab pos="431800" algn="l"/>
              </a:tabLst>
              <a:defRPr sz="33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"Contents of lst2:\n"</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p = lst2.</a:t>
            </a:r>
            <a:r>
              <a:rPr>
                <a:solidFill>
                  <a:srgbClr val="804FB8"/>
                </a:solidFill>
              </a:rPr>
              <a:t>begin</a:t>
            </a:r>
            <a: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b="1">
                <a:solidFill>
                  <a:srgbClr val="AD3DA4"/>
                </a:solidFill>
              </a:rPr>
              <a:t>while</a:t>
            </a:r>
            <a:r>
              <a:t>(p != lst2.</a:t>
            </a:r>
            <a:r>
              <a:rPr>
                <a:solidFill>
                  <a:srgbClr val="804FB8"/>
                </a:solidFill>
              </a:rPr>
              <a:t>end</a:t>
            </a:r>
            <a:r>
              <a:t>()) {</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a:solidFill>
                  <a:srgbClr val="804FB8"/>
                </a:solidFill>
              </a:rPr>
              <a:t>cout</a:t>
            </a:r>
            <a:r>
              <a:t> &lt;&lt; *p &lt;&lt; </a:t>
            </a:r>
            <a:r>
              <a:rPr>
                <a:solidFill>
                  <a:srgbClr val="D12F1B"/>
                </a:solidFill>
              </a:rPr>
              <a:t>" "</a:t>
            </a:r>
            <a: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p++;</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3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p:txBody>
      </p:sp>
      <p:sp>
        <p:nvSpPr>
          <p:cNvPr id="534" name="Output:…"/>
          <p:cNvSpPr txBox="1"/>
          <p:nvPr/>
        </p:nvSpPr>
        <p:spPr>
          <a:xfrm>
            <a:off x="17689986" y="8488547"/>
            <a:ext cx="4247867" cy="3302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3500">
                <a:solidFill>
                  <a:srgbClr val="2F2A2B"/>
                </a:solidFill>
                <a:latin typeface="Helvetica"/>
                <a:ea typeface="Helvetica"/>
                <a:cs typeface="Helvetica"/>
                <a:sym typeface="Helvetica"/>
              </a:defRPr>
            </a:pPr>
            <a:r>
              <a:t>Output: </a:t>
            </a:r>
          </a:p>
          <a:p>
            <a:pPr algn="l" defTabSz="457200">
              <a:defRPr sz="3500">
                <a:solidFill>
                  <a:srgbClr val="2F2A2B"/>
                </a:solidFill>
                <a:latin typeface="Helvetica"/>
                <a:ea typeface="Helvetica"/>
                <a:cs typeface="Helvetica"/>
                <a:sym typeface="Helvetica"/>
              </a:defRPr>
            </a:pPr>
            <a:r>
              <a:t>Contents of lst1:</a:t>
            </a:r>
          </a:p>
          <a:p>
            <a:pPr algn="l" defTabSz="457200">
              <a:defRPr sz="3500">
                <a:solidFill>
                  <a:srgbClr val="2F2A2B"/>
                </a:solidFill>
                <a:latin typeface="Helvetica"/>
                <a:ea typeface="Helvetica"/>
                <a:cs typeface="Helvetica"/>
                <a:sym typeface="Helvetica"/>
              </a:defRPr>
            </a:pPr>
            <a:r>
              <a:t>0 1 2 3 4 5 6 7 8 9 </a:t>
            </a:r>
          </a:p>
          <a:p>
            <a:pPr algn="l" defTabSz="457200">
              <a:defRPr sz="3500">
                <a:solidFill>
                  <a:srgbClr val="2F2A2B"/>
                </a:solidFill>
                <a:latin typeface="Helvetica"/>
                <a:ea typeface="Helvetica"/>
                <a:cs typeface="Helvetica"/>
                <a:sym typeface="Helvetica"/>
              </a:defRPr>
            </a:pPr>
            <a:endParaRPr/>
          </a:p>
          <a:p>
            <a:pPr algn="l" defTabSz="457200">
              <a:defRPr sz="3500">
                <a:solidFill>
                  <a:srgbClr val="2F2A2B"/>
                </a:solidFill>
                <a:latin typeface="Helvetica"/>
                <a:ea typeface="Helvetica"/>
                <a:cs typeface="Helvetica"/>
                <a:sym typeface="Helvetica"/>
              </a:defRPr>
            </a:pPr>
            <a:r>
              <a:t>Contents of lst2:</a:t>
            </a:r>
          </a:p>
          <a:p>
            <a:pPr algn="l" defTabSz="457200">
              <a:defRPr sz="3500">
                <a:solidFill>
                  <a:srgbClr val="2F2A2B"/>
                </a:solidFill>
                <a:latin typeface="Helvetica"/>
                <a:ea typeface="Helvetica"/>
                <a:cs typeface="Helvetica"/>
                <a:sym typeface="Helvetica"/>
              </a:defRPr>
            </a:pPr>
            <a:r>
              <a:t>9 8 7 6 5 4 3 2 1 0</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 grpId="0" animBg="1" advAuto="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89</a:t>
            </a:fld>
            <a:endParaRPr/>
          </a:p>
        </p:txBody>
      </p:sp>
      <p:sp>
        <p:nvSpPr>
          <p:cNvPr id="537" name="// Sort a list.…"/>
          <p:cNvSpPr txBox="1"/>
          <p:nvPr/>
        </p:nvSpPr>
        <p:spPr>
          <a:xfrm>
            <a:off x="646089" y="139700"/>
            <a:ext cx="9289554" cy="13436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000">
                <a:solidFill>
                  <a:srgbClr val="707F8C"/>
                </a:solidFill>
                <a:latin typeface="Menlo Regular"/>
                <a:ea typeface="Menlo Regular"/>
                <a:cs typeface="Menlo Regular"/>
                <a:sym typeface="Menlo Regular"/>
              </a:defRPr>
            </a:pPr>
            <a:r>
              <a:t>// Sort a list.</a:t>
            </a:r>
            <a:endParaRPr>
              <a:solidFill>
                <a:srgbClr val="000000">
                  <a:alpha val="85000"/>
                </a:srgbClr>
              </a:solidFill>
            </a:endParaRPr>
          </a:p>
          <a:p>
            <a:pPr algn="l" defTabSz="439419">
              <a:tabLst>
                <a:tab pos="431800" algn="l"/>
              </a:tabLst>
              <a:defRPr sz="3000">
                <a:solidFill>
                  <a:srgbClr val="D12F1B"/>
                </a:solidFill>
                <a:latin typeface="Menlo Regular"/>
                <a:ea typeface="Menlo Regular"/>
                <a:cs typeface="Menlo Regular"/>
                <a:sym typeface="Menlo Regular"/>
              </a:defRPr>
            </a:pPr>
            <a:r>
              <a:rPr>
                <a:solidFill>
                  <a:srgbClr val="78492A"/>
                </a:solidFill>
              </a:rPr>
              <a:t>#include </a:t>
            </a:r>
            <a:r>
              <a:t>&lt;iostream&gt;</a:t>
            </a:r>
            <a:endParaRPr>
              <a:solidFill>
                <a:srgbClr val="000000">
                  <a:alpha val="85000"/>
                </a:srgbClr>
              </a:solidFill>
            </a:endParaRPr>
          </a:p>
          <a:p>
            <a:pPr algn="l" defTabSz="439419">
              <a:tabLst>
                <a:tab pos="431800" algn="l"/>
              </a:tabLst>
              <a:defRPr sz="3000">
                <a:solidFill>
                  <a:srgbClr val="78492A"/>
                </a:solidFill>
                <a:latin typeface="Menlo Regular"/>
                <a:ea typeface="Menlo Regular"/>
                <a:cs typeface="Menlo Regular"/>
                <a:sym typeface="Menlo Regular"/>
              </a:defRPr>
            </a:pPr>
            <a:r>
              <a:t>#include </a:t>
            </a:r>
            <a:r>
              <a:rPr>
                <a:solidFill>
                  <a:srgbClr val="D12F1B"/>
                </a:solidFill>
              </a:rPr>
              <a:t>&lt;list&gt;</a:t>
            </a:r>
            <a:endParaRPr>
              <a:solidFill>
                <a:srgbClr val="000000">
                  <a:alpha val="85000"/>
                </a:srgbClr>
              </a:solidFill>
            </a:endParaRPr>
          </a:p>
          <a:p>
            <a:pPr algn="l" defTabSz="439419">
              <a:tabLst>
                <a:tab pos="431800" algn="l"/>
              </a:tabLst>
              <a:defRPr sz="3000">
                <a:solidFill>
                  <a:srgbClr val="78492A"/>
                </a:solidFill>
                <a:latin typeface="Menlo Regular"/>
                <a:ea typeface="Menlo Regular"/>
                <a:cs typeface="Menlo Regular"/>
                <a:sym typeface="Menlo Regular"/>
              </a:defRPr>
            </a:pPr>
            <a:r>
              <a:t>#include </a:t>
            </a:r>
            <a:r>
              <a:rPr>
                <a:solidFill>
                  <a:srgbClr val="D12F1B"/>
                </a:solidFill>
              </a:rPr>
              <a:t>&lt;cstdlib&gt;</a:t>
            </a:r>
            <a:endParaRPr>
              <a:solidFill>
                <a:srgbClr val="000000">
                  <a:alpha val="85000"/>
                </a:srgbClr>
              </a:solidFill>
            </a:endParaRPr>
          </a:p>
          <a:p>
            <a:pPr algn="l" defTabSz="439419">
              <a:tabLst>
                <a:tab pos="431800" algn="l"/>
              </a:tabLst>
              <a:defRPr sz="30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30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4B21B0"/>
                </a:solidFill>
              </a:rPr>
              <a:t>list</a:t>
            </a:r>
            <a:r>
              <a:t>&lt;</a:t>
            </a:r>
            <a:r>
              <a:rPr b="1">
                <a:solidFill>
                  <a:srgbClr val="AD3DA4"/>
                </a:solidFill>
              </a:rPr>
              <a:t>int</a:t>
            </a:r>
            <a:r>
              <a:t>&gt; lst;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int</a:t>
            </a:r>
            <a:r>
              <a:t> i;</a:t>
            </a:r>
          </a:p>
          <a:p>
            <a:pPr algn="l" defTabSz="439419">
              <a:tabLst>
                <a:tab pos="431800" algn="l"/>
              </a:tabLst>
              <a:defRPr sz="3000">
                <a:solidFill>
                  <a:srgbClr val="707F8C"/>
                </a:solidFill>
                <a:latin typeface="Menlo Regular"/>
                <a:ea typeface="Menlo Regular"/>
                <a:cs typeface="Menlo Regular"/>
                <a:sym typeface="Menlo Regular"/>
              </a:defRPr>
            </a:pPr>
            <a:r>
              <a:rPr>
                <a:solidFill>
                  <a:srgbClr val="000000">
                    <a:alpha val="85000"/>
                  </a:srgbClr>
                </a:solidFill>
              </a:rPr>
              <a:t>    </a:t>
            </a:r>
            <a:r>
              <a:t>// create a list of random integers</a:t>
            </a:r>
            <a:endParaRPr>
              <a:solidFill>
                <a:srgbClr val="000000">
                  <a:alpha val="85000"/>
                </a:srgbClr>
              </a:solidFill>
            </a:endParaRP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i&lt;</a:t>
            </a:r>
            <a:r>
              <a:rPr>
                <a:solidFill>
                  <a:srgbClr val="272AD8"/>
                </a:solidFill>
              </a:rPr>
              <a:t>10</a:t>
            </a:r>
            <a:r>
              <a:t>; i++)</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lst.</a:t>
            </a:r>
            <a:r>
              <a:rPr>
                <a:solidFill>
                  <a:srgbClr val="804FB8"/>
                </a:solidFill>
              </a:rPr>
              <a:t>push_back</a:t>
            </a:r>
            <a:r>
              <a:t>(</a:t>
            </a:r>
            <a:r>
              <a:rPr>
                <a:solidFill>
                  <a:srgbClr val="804FB8"/>
                </a:solidFill>
              </a:rPr>
              <a:t>rand</a:t>
            </a:r>
            <a:r>
              <a:t>());</a:t>
            </a:r>
          </a:p>
          <a:p>
            <a:pPr algn="l" defTabSz="439419">
              <a:tabLst>
                <a:tab pos="431800" algn="l"/>
              </a:tabLst>
              <a:defRPr sz="30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"Original contents:\n"</a:t>
            </a:r>
            <a:r>
              <a:rPr>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4B21B0"/>
                </a:solidFill>
              </a:rPr>
              <a:t>list</a:t>
            </a:r>
            <a:r>
              <a:t>&lt;</a:t>
            </a:r>
            <a:r>
              <a:rPr b="1">
                <a:solidFill>
                  <a:srgbClr val="AD3DA4"/>
                </a:solidFill>
              </a:rPr>
              <a:t>int</a:t>
            </a:r>
            <a:r>
              <a:t>&gt;::</a:t>
            </a:r>
            <a:r>
              <a:rPr>
                <a:solidFill>
                  <a:srgbClr val="4B21B0"/>
                </a:solidFill>
              </a:rPr>
              <a:t>iterator</a:t>
            </a:r>
            <a:r>
              <a:t> p = lst.</a:t>
            </a:r>
            <a:r>
              <a:rPr>
                <a:solidFill>
                  <a:srgbClr val="804FB8"/>
                </a:solidFill>
              </a:rPr>
              <a:t>begin</a:t>
            </a: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while</a:t>
            </a:r>
            <a:r>
              <a:t>(p != lst.</a:t>
            </a:r>
            <a:r>
              <a:rPr>
                <a:solidFill>
                  <a:srgbClr val="804FB8"/>
                </a:solidFill>
              </a:rPr>
              <a:t>end</a:t>
            </a:r>
            <a:r>
              <a:t>()) {</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804FB8"/>
                </a:solidFill>
              </a:rPr>
              <a:t>cout</a:t>
            </a:r>
            <a:r>
              <a:t> &lt;&lt; *p &lt;&lt; </a:t>
            </a:r>
            <a:r>
              <a:rPr>
                <a:solidFill>
                  <a:srgbClr val="D12F1B"/>
                </a:solidFill>
              </a:rPr>
              <a:t>" "</a:t>
            </a: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p++;</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804FB8"/>
                </a:solidFill>
              </a:rPr>
              <a:t>cout</a:t>
            </a:r>
            <a:r>
              <a:t> &lt;&lt; </a:t>
            </a:r>
            <a:r>
              <a:rPr>
                <a:solidFill>
                  <a:srgbClr val="804FB8"/>
                </a:solidFill>
              </a:rPr>
              <a:t>endl</a:t>
            </a:r>
            <a:r>
              <a:t> &lt;&lt; </a:t>
            </a:r>
            <a:r>
              <a:rPr>
                <a:solidFill>
                  <a:srgbClr val="804FB8"/>
                </a:solidFill>
              </a:rPr>
              <a:t>endl</a:t>
            </a:r>
            <a:r>
              <a:t>;</a:t>
            </a:r>
          </a:p>
          <a:p>
            <a:pPr algn="l" defTabSz="439419">
              <a:tabLst>
                <a:tab pos="431800" algn="l"/>
              </a:tabLst>
              <a:defRPr sz="3000">
                <a:solidFill>
                  <a:srgbClr val="707F8C"/>
                </a:solidFill>
                <a:latin typeface="Menlo Regular"/>
                <a:ea typeface="Menlo Regular"/>
                <a:cs typeface="Menlo Regular"/>
                <a:sym typeface="Menlo Regular"/>
              </a:defRPr>
            </a:pPr>
            <a:r>
              <a:rPr>
                <a:solidFill>
                  <a:srgbClr val="000000">
                    <a:alpha val="85000"/>
                  </a:srgbClr>
                </a:solidFill>
              </a:rPr>
              <a:t>    </a:t>
            </a:r>
            <a:r>
              <a:t>// sort the list</a:t>
            </a:r>
            <a:endParaRPr>
              <a:solidFill>
                <a:srgbClr val="000000">
                  <a:alpha val="85000"/>
                </a:srgbClr>
              </a:solidFill>
            </a:endParaRPr>
          </a:p>
          <a:p>
            <a:pPr algn="l" defTabSz="439419">
              <a:tabLst>
                <a:tab pos="431800" algn="l"/>
              </a:tabLst>
              <a:defRPr sz="3000">
                <a:solidFill>
                  <a:srgbClr val="000000">
                    <a:alpha val="85000"/>
                  </a:srgbClr>
                </a:solidFill>
                <a:latin typeface="Menlo Regular"/>
                <a:ea typeface="Menlo Regular"/>
                <a:cs typeface="Menlo Regular"/>
                <a:sym typeface="Menlo Regular"/>
              </a:defRPr>
            </a:pPr>
            <a:r>
              <a:t>    lst.</a:t>
            </a:r>
            <a:r>
              <a:rPr>
                <a:solidFill>
                  <a:srgbClr val="804FB8"/>
                </a:solidFill>
              </a:rPr>
              <a:t>sort</a:t>
            </a:r>
            <a:r>
              <a:t>();</a:t>
            </a:r>
          </a:p>
          <a:p>
            <a:pPr algn="l" defTabSz="439419">
              <a:tabLst>
                <a:tab pos="431800" algn="l"/>
              </a:tabLst>
              <a:defRPr sz="30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"Sorted contents:\n"</a:t>
            </a:r>
            <a:r>
              <a:rPr>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p = lst.</a:t>
            </a:r>
            <a:r>
              <a:rPr>
                <a:solidFill>
                  <a:srgbClr val="804FB8"/>
                </a:solidFill>
              </a:rPr>
              <a:t>begin</a:t>
            </a: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while</a:t>
            </a:r>
            <a:r>
              <a:t>(p != lst.</a:t>
            </a:r>
            <a:r>
              <a:rPr>
                <a:solidFill>
                  <a:srgbClr val="804FB8"/>
                </a:solidFill>
              </a:rPr>
              <a:t>end</a:t>
            </a:r>
            <a:r>
              <a:t>()) {</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804FB8"/>
                </a:solidFill>
              </a:rPr>
              <a:t>cout</a:t>
            </a:r>
            <a:r>
              <a:t> &lt;&lt; *p &lt;&lt; </a:t>
            </a:r>
            <a:r>
              <a:rPr>
                <a:solidFill>
                  <a:srgbClr val="D12F1B"/>
                </a:solidFill>
              </a:rPr>
              <a:t>" "</a:t>
            </a: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p++;</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804FB8"/>
                </a:solidFill>
              </a:rPr>
              <a:t>cout</a:t>
            </a:r>
            <a:r>
              <a:t>&lt;&lt;</a:t>
            </a:r>
            <a:r>
              <a:rPr>
                <a:solidFill>
                  <a:srgbClr val="804FB8"/>
                </a:solidFill>
              </a:rPr>
              <a:t>endl</a:t>
            </a:r>
            <a:r>
              <a:t>;</a:t>
            </a:r>
          </a:p>
          <a:p>
            <a:pPr algn="l" defTabSz="439419">
              <a:tabLst>
                <a:tab pos="431800" algn="l"/>
              </a:tabLst>
              <a:defRPr sz="30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ry…"/>
          <p:cNvSpPr txBox="1"/>
          <p:nvPr/>
        </p:nvSpPr>
        <p:spPr>
          <a:xfrm>
            <a:off x="1900286" y="987225"/>
            <a:ext cx="7517411" cy="11074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4500">
                <a:solidFill>
                  <a:srgbClr val="2F2A2B"/>
                </a:solidFill>
                <a:latin typeface="Helvetica"/>
                <a:ea typeface="Helvetica"/>
                <a:cs typeface="Helvetica"/>
                <a:sym typeface="Helvetica"/>
              </a:defRPr>
            </a:pPr>
            <a:r>
              <a:t>try </a:t>
            </a:r>
          </a:p>
          <a:p>
            <a:pPr algn="l" defTabSz="457200">
              <a:defRPr sz="4500">
                <a:solidFill>
                  <a:srgbClr val="2F2A2B"/>
                </a:solidFill>
                <a:latin typeface="Helvetica"/>
                <a:ea typeface="Helvetica"/>
                <a:cs typeface="Helvetica"/>
                <a:sym typeface="Helvetica"/>
              </a:defRPr>
            </a:pPr>
            <a:r>
              <a:t>{</a:t>
            </a:r>
          </a:p>
          <a:p>
            <a:pPr lvl="1" algn="l" defTabSz="457200">
              <a:defRPr sz="4500">
                <a:solidFill>
                  <a:srgbClr val="2F2A2B"/>
                </a:solidFill>
                <a:latin typeface="Helvetica"/>
                <a:ea typeface="Helvetica"/>
                <a:cs typeface="Helvetica"/>
                <a:sym typeface="Helvetica"/>
              </a:defRPr>
            </a:pPr>
            <a:r>
              <a:t>// try block</a:t>
            </a:r>
          </a:p>
          <a:p>
            <a:pPr algn="l" defTabSz="457200">
              <a:defRPr sz="4500">
                <a:solidFill>
                  <a:srgbClr val="2F2A2B"/>
                </a:solidFill>
                <a:latin typeface="Helvetica"/>
                <a:ea typeface="Helvetica"/>
                <a:cs typeface="Helvetica"/>
                <a:sym typeface="Helvetica"/>
              </a:defRPr>
            </a:pPr>
            <a:r>
              <a:t>}</a:t>
            </a:r>
          </a:p>
          <a:p>
            <a:pPr algn="l" defTabSz="457200">
              <a:defRPr sz="4500">
                <a:solidFill>
                  <a:srgbClr val="2F2A2B"/>
                </a:solidFill>
                <a:latin typeface="Helvetica"/>
                <a:ea typeface="Helvetica"/>
                <a:cs typeface="Helvetica"/>
                <a:sym typeface="Helvetica"/>
              </a:defRPr>
            </a:pPr>
            <a:r>
              <a:t>catch (type1 arg) </a:t>
            </a:r>
          </a:p>
          <a:p>
            <a:pPr algn="l" defTabSz="457200">
              <a:defRPr sz="4500">
                <a:solidFill>
                  <a:srgbClr val="2F2A2B"/>
                </a:solidFill>
                <a:latin typeface="Helvetica"/>
                <a:ea typeface="Helvetica"/>
                <a:cs typeface="Helvetica"/>
                <a:sym typeface="Helvetica"/>
              </a:defRPr>
            </a:pPr>
            <a:r>
              <a:t>{</a:t>
            </a:r>
          </a:p>
          <a:p>
            <a:pPr lvl="1" algn="l" defTabSz="457200">
              <a:defRPr sz="4500">
                <a:solidFill>
                  <a:srgbClr val="2F2A2B"/>
                </a:solidFill>
                <a:latin typeface="Helvetica"/>
                <a:ea typeface="Helvetica"/>
                <a:cs typeface="Helvetica"/>
                <a:sym typeface="Helvetica"/>
              </a:defRPr>
            </a:pPr>
            <a:r>
              <a:t>// catch block</a:t>
            </a:r>
          </a:p>
          <a:p>
            <a:pPr algn="l" defTabSz="457200">
              <a:defRPr sz="4500">
                <a:solidFill>
                  <a:srgbClr val="2F2A2B"/>
                </a:solidFill>
                <a:latin typeface="Helvetica"/>
                <a:ea typeface="Helvetica"/>
                <a:cs typeface="Helvetica"/>
                <a:sym typeface="Helvetica"/>
              </a:defRPr>
            </a:pPr>
            <a:r>
              <a:t>}</a:t>
            </a:r>
          </a:p>
          <a:p>
            <a:pPr algn="l" defTabSz="457200">
              <a:defRPr sz="4500">
                <a:solidFill>
                  <a:srgbClr val="2F2A2B"/>
                </a:solidFill>
                <a:latin typeface="Helvetica"/>
                <a:ea typeface="Helvetica"/>
                <a:cs typeface="Helvetica"/>
                <a:sym typeface="Helvetica"/>
              </a:defRPr>
            </a:pPr>
            <a:r>
              <a:t>catch (type2 arg) </a:t>
            </a:r>
          </a:p>
          <a:p>
            <a:pPr algn="l" defTabSz="457200">
              <a:defRPr sz="4500">
                <a:solidFill>
                  <a:srgbClr val="2F2A2B"/>
                </a:solidFill>
                <a:latin typeface="Helvetica"/>
                <a:ea typeface="Helvetica"/>
                <a:cs typeface="Helvetica"/>
                <a:sym typeface="Helvetica"/>
              </a:defRPr>
            </a:pPr>
            <a:r>
              <a:t>{</a:t>
            </a:r>
          </a:p>
          <a:p>
            <a:pPr lvl="1" algn="l" defTabSz="457200">
              <a:defRPr sz="4500">
                <a:solidFill>
                  <a:srgbClr val="2F2A2B"/>
                </a:solidFill>
                <a:latin typeface="Helvetica"/>
                <a:ea typeface="Helvetica"/>
                <a:cs typeface="Helvetica"/>
                <a:sym typeface="Helvetica"/>
              </a:defRPr>
            </a:pPr>
            <a:r>
              <a:t>// catch block</a:t>
            </a:r>
          </a:p>
          <a:p>
            <a:pPr algn="l" defTabSz="457200">
              <a:defRPr sz="4500">
                <a:solidFill>
                  <a:srgbClr val="2F2A2B"/>
                </a:solidFill>
                <a:latin typeface="Helvetica"/>
                <a:ea typeface="Helvetica"/>
                <a:cs typeface="Helvetica"/>
                <a:sym typeface="Helvetica"/>
              </a:defRPr>
            </a:pPr>
            <a:r>
              <a:t>}...</a:t>
            </a:r>
          </a:p>
          <a:p>
            <a:pPr algn="l" defTabSz="457200">
              <a:defRPr sz="4500">
                <a:solidFill>
                  <a:srgbClr val="2F2A2B"/>
                </a:solidFill>
                <a:latin typeface="Helvetica"/>
                <a:ea typeface="Helvetica"/>
                <a:cs typeface="Helvetica"/>
                <a:sym typeface="Helvetica"/>
              </a:defRPr>
            </a:pPr>
            <a:r>
              <a:t>catch (typeN arg) </a:t>
            </a:r>
          </a:p>
          <a:p>
            <a:pPr algn="l" defTabSz="457200">
              <a:defRPr sz="4500">
                <a:solidFill>
                  <a:srgbClr val="2F2A2B"/>
                </a:solidFill>
                <a:latin typeface="Helvetica"/>
                <a:ea typeface="Helvetica"/>
                <a:cs typeface="Helvetica"/>
                <a:sym typeface="Helvetica"/>
              </a:defRPr>
            </a:pPr>
            <a:r>
              <a:t>{</a:t>
            </a:r>
          </a:p>
          <a:p>
            <a:pPr algn="l" defTabSz="457200">
              <a:defRPr sz="4500">
                <a:solidFill>
                  <a:srgbClr val="2F2A2B"/>
                </a:solidFill>
                <a:latin typeface="Helvetica"/>
                <a:ea typeface="Helvetica"/>
                <a:cs typeface="Helvetica"/>
                <a:sym typeface="Helvetica"/>
              </a:defRPr>
            </a:pPr>
            <a:r>
              <a:t>// catch block</a:t>
            </a:r>
          </a:p>
          <a:p>
            <a:pPr algn="l" defTabSz="457200">
              <a:defRPr sz="4500">
                <a:solidFill>
                  <a:srgbClr val="2F2A2B"/>
                </a:solidFill>
                <a:latin typeface="Helvetica"/>
                <a:ea typeface="Helvetica"/>
                <a:cs typeface="Helvetica"/>
                <a:sym typeface="Helvetica"/>
              </a:defRPr>
            </a:pPr>
            <a:r>
              <a:t>}</a:t>
            </a:r>
          </a:p>
        </p:txBody>
      </p:sp>
      <p:sp>
        <p:nvSpPr>
          <p:cNvPr id="189" name="The try can be as short as a few statements within one…"/>
          <p:cNvSpPr txBox="1"/>
          <p:nvPr/>
        </p:nvSpPr>
        <p:spPr>
          <a:xfrm>
            <a:off x="8249451" y="4046304"/>
            <a:ext cx="15295762" cy="254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defRPr sz="4000">
                <a:solidFill>
                  <a:srgbClr val="2F2A2B"/>
                </a:solidFill>
                <a:latin typeface="Helvetica"/>
                <a:ea typeface="Helvetica"/>
                <a:cs typeface="Helvetica"/>
                <a:sym typeface="Helvetica"/>
              </a:defRPr>
            </a:pPr>
            <a:r>
              <a:t>The try can be as short as a few statements within one </a:t>
            </a:r>
          </a:p>
          <a:p>
            <a:pPr algn="l" defTabSz="457200">
              <a:defRPr sz="4000">
                <a:solidFill>
                  <a:srgbClr val="2F2A2B"/>
                </a:solidFill>
                <a:latin typeface="Helvetica"/>
                <a:ea typeface="Helvetica"/>
                <a:cs typeface="Helvetica"/>
                <a:sym typeface="Helvetica"/>
              </a:defRPr>
            </a:pPr>
            <a:r>
              <a:t>function or as all encompassing as enclosing the main( ) function </a:t>
            </a:r>
          </a:p>
          <a:p>
            <a:pPr algn="l" defTabSz="457200">
              <a:defRPr sz="4000">
                <a:solidFill>
                  <a:srgbClr val="2F2A2B"/>
                </a:solidFill>
                <a:latin typeface="Helvetica"/>
                <a:ea typeface="Helvetica"/>
                <a:cs typeface="Helvetica"/>
                <a:sym typeface="Helvetica"/>
              </a:defRPr>
            </a:pPr>
            <a:r>
              <a:t>code within a try block (which effectively causes the entire program </a:t>
            </a:r>
          </a:p>
          <a:p>
            <a:pPr algn="l" defTabSz="457200">
              <a:defRPr sz="4000">
                <a:solidFill>
                  <a:srgbClr val="2F2A2B"/>
                </a:solidFill>
                <a:latin typeface="Helvetica"/>
                <a:ea typeface="Helvetica"/>
                <a:cs typeface="Helvetica"/>
                <a:sym typeface="Helvetica"/>
              </a:defRPr>
            </a:pPr>
            <a:r>
              <a:t>to be monitored).</a:t>
            </a:r>
          </a:p>
        </p:txBody>
      </p:sp>
      <p:sp>
        <p:nvSpPr>
          <p:cNvPr id="190" name="Slide Number"/>
          <p:cNvSpPr txBox="1">
            <a:spLocks noGrp="1"/>
          </p:cNvSpPr>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90</a:t>
            </a:fld>
            <a:endParaRPr/>
          </a:p>
        </p:txBody>
      </p:sp>
      <p:sp>
        <p:nvSpPr>
          <p:cNvPr id="540" name="// Merge two lists.…"/>
          <p:cNvSpPr txBox="1"/>
          <p:nvPr/>
        </p:nvSpPr>
        <p:spPr>
          <a:xfrm>
            <a:off x="658817" y="863600"/>
            <a:ext cx="10964039" cy="1198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300">
                <a:solidFill>
                  <a:srgbClr val="707F8C"/>
                </a:solidFill>
                <a:latin typeface="Menlo Regular"/>
                <a:ea typeface="Menlo Regular"/>
                <a:cs typeface="Menlo Regular"/>
                <a:sym typeface="Menlo Regular"/>
              </a:defRPr>
            </a:pPr>
            <a:r>
              <a:t>// Merge two lists.</a:t>
            </a:r>
            <a:endParaRPr>
              <a:solidFill>
                <a:srgbClr val="000000">
                  <a:alpha val="85000"/>
                </a:srgbClr>
              </a:solidFill>
            </a:endParaRPr>
          </a:p>
          <a:p>
            <a:pPr algn="l" defTabSz="439419">
              <a:tabLst>
                <a:tab pos="431800" algn="l"/>
              </a:tabLst>
              <a:defRPr sz="3300">
                <a:solidFill>
                  <a:srgbClr val="D12F1B"/>
                </a:solidFill>
                <a:latin typeface="Menlo Regular"/>
                <a:ea typeface="Menlo Regular"/>
                <a:cs typeface="Menlo Regular"/>
                <a:sym typeface="Menlo Regular"/>
              </a:defRPr>
            </a:pPr>
            <a:r>
              <a:rPr>
                <a:solidFill>
                  <a:srgbClr val="78492A"/>
                </a:solidFill>
              </a:rPr>
              <a:t>#include </a:t>
            </a:r>
            <a:r>
              <a:t>&lt;iostream&gt;</a:t>
            </a:r>
            <a:endParaRPr>
              <a:solidFill>
                <a:srgbClr val="000000">
                  <a:alpha val="85000"/>
                </a:srgbClr>
              </a:solidFill>
            </a:endParaRPr>
          </a:p>
          <a:p>
            <a:pPr algn="l" defTabSz="439419">
              <a:tabLst>
                <a:tab pos="431800" algn="l"/>
              </a:tabLst>
              <a:defRPr sz="3300">
                <a:solidFill>
                  <a:srgbClr val="78492A"/>
                </a:solidFill>
                <a:latin typeface="Menlo Regular"/>
                <a:ea typeface="Menlo Regular"/>
                <a:cs typeface="Menlo Regular"/>
                <a:sym typeface="Menlo Regular"/>
              </a:defRPr>
            </a:pPr>
            <a:r>
              <a:t>#include </a:t>
            </a:r>
            <a:r>
              <a:rPr>
                <a:solidFill>
                  <a:srgbClr val="D12F1B"/>
                </a:solidFill>
              </a:rPr>
              <a:t>&lt;list&gt;</a:t>
            </a:r>
            <a:endParaRPr>
              <a:solidFill>
                <a:srgbClr val="000000">
                  <a:alpha val="85000"/>
                </a:srgbClr>
              </a:solidFill>
            </a:endParaRPr>
          </a:p>
          <a:p>
            <a:pPr algn="l" defTabSz="439419">
              <a:tabLst>
                <a:tab pos="431800" algn="l"/>
              </a:tabLst>
              <a:defRPr sz="33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33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a:solidFill>
                  <a:srgbClr val="4B21B0"/>
                </a:solidFill>
              </a:rPr>
              <a:t>list</a:t>
            </a:r>
            <a:r>
              <a:t>&lt;</a:t>
            </a:r>
            <a:r>
              <a:rPr b="1">
                <a:solidFill>
                  <a:srgbClr val="AD3DA4"/>
                </a:solidFill>
              </a:rPr>
              <a:t>int</a:t>
            </a:r>
            <a:r>
              <a:t>&gt; lst1, lst2;</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b="1">
                <a:solidFill>
                  <a:srgbClr val="AD3DA4"/>
                </a:solidFill>
              </a:rPr>
              <a:t>int</a:t>
            </a:r>
            <a:r>
              <a:t> i;</a:t>
            </a:r>
          </a:p>
          <a:p>
            <a:pPr algn="l" defTabSz="439419">
              <a:tabLst>
                <a:tab pos="431800" algn="l"/>
              </a:tabLst>
              <a:defRPr sz="3300">
                <a:solidFill>
                  <a:srgbClr val="804FB8"/>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for</a:t>
            </a:r>
            <a:r>
              <a:rPr>
                <a:solidFill>
                  <a:srgbClr val="000000">
                    <a:alpha val="85000"/>
                  </a:srgbClr>
                </a:solidFill>
              </a:rPr>
              <a:t>(i=</a:t>
            </a:r>
            <a:r>
              <a:rPr>
                <a:solidFill>
                  <a:srgbClr val="272AD8"/>
                </a:solidFill>
              </a:rPr>
              <a:t>0</a:t>
            </a:r>
            <a:r>
              <a:rPr>
                <a:solidFill>
                  <a:srgbClr val="000000">
                    <a:alpha val="85000"/>
                  </a:srgbClr>
                </a:solidFill>
              </a:rPr>
              <a:t>; i&lt;</a:t>
            </a:r>
            <a:r>
              <a:rPr>
                <a:solidFill>
                  <a:srgbClr val="272AD8"/>
                </a:solidFill>
              </a:rPr>
              <a:t>10</a:t>
            </a:r>
            <a:r>
              <a:rPr>
                <a:solidFill>
                  <a:srgbClr val="000000">
                    <a:alpha val="85000"/>
                  </a:srgbClr>
                </a:solidFill>
              </a:rPr>
              <a:t>; i+=</a:t>
            </a:r>
            <a:r>
              <a:rPr>
                <a:solidFill>
                  <a:srgbClr val="272AD8"/>
                </a:solidFill>
              </a:rPr>
              <a:t>2</a:t>
            </a:r>
            <a:r>
              <a:rPr>
                <a:solidFill>
                  <a:srgbClr val="000000">
                    <a:alpha val="85000"/>
                  </a:srgbClr>
                </a:solidFill>
              </a:rPr>
              <a:t>) lst1.</a:t>
            </a:r>
            <a:r>
              <a:t>push_back</a:t>
            </a:r>
            <a:r>
              <a:rPr>
                <a:solidFill>
                  <a:srgbClr val="000000">
                    <a:alpha val="85000"/>
                  </a:srgbClr>
                </a:solidFill>
              </a:rPr>
              <a:t>(i);</a:t>
            </a:r>
          </a:p>
          <a:p>
            <a:pPr algn="l" defTabSz="439419">
              <a:tabLst>
                <a:tab pos="431800" algn="l"/>
              </a:tabLst>
              <a:defRPr sz="3300">
                <a:solidFill>
                  <a:srgbClr val="804FB8"/>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for</a:t>
            </a:r>
            <a:r>
              <a:rPr>
                <a:solidFill>
                  <a:srgbClr val="000000">
                    <a:alpha val="85000"/>
                  </a:srgbClr>
                </a:solidFill>
              </a:rPr>
              <a:t>(i=</a:t>
            </a:r>
            <a:r>
              <a:rPr>
                <a:solidFill>
                  <a:srgbClr val="272AD8"/>
                </a:solidFill>
              </a:rPr>
              <a:t>1</a:t>
            </a:r>
            <a:r>
              <a:rPr>
                <a:solidFill>
                  <a:srgbClr val="000000">
                    <a:alpha val="85000"/>
                  </a:srgbClr>
                </a:solidFill>
              </a:rPr>
              <a:t>; i&lt;</a:t>
            </a:r>
            <a:r>
              <a:rPr>
                <a:solidFill>
                  <a:srgbClr val="272AD8"/>
                </a:solidFill>
              </a:rPr>
              <a:t>11</a:t>
            </a:r>
            <a:r>
              <a:rPr>
                <a:solidFill>
                  <a:srgbClr val="000000">
                    <a:alpha val="85000"/>
                  </a:srgbClr>
                </a:solidFill>
              </a:rPr>
              <a:t>; i+=</a:t>
            </a:r>
            <a:r>
              <a:rPr>
                <a:solidFill>
                  <a:srgbClr val="272AD8"/>
                </a:solidFill>
              </a:rPr>
              <a:t>2</a:t>
            </a:r>
            <a:r>
              <a:rPr>
                <a:solidFill>
                  <a:srgbClr val="000000">
                    <a:alpha val="85000"/>
                  </a:srgbClr>
                </a:solidFill>
              </a:rPr>
              <a:t>) lst2.</a:t>
            </a:r>
            <a:r>
              <a:t>push_back</a:t>
            </a:r>
            <a:r>
              <a:rPr>
                <a:solidFill>
                  <a:srgbClr val="000000">
                    <a:alpha val="85000"/>
                  </a:srgbClr>
                </a:solidFill>
              </a:rPr>
              <a:t>(i);</a:t>
            </a:r>
          </a:p>
          <a:p>
            <a:pPr algn="l" defTabSz="439419">
              <a:tabLst>
                <a:tab pos="431800" algn="l"/>
              </a:tabLst>
              <a:defRPr sz="33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"Contents of lst1:\n"</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a:solidFill>
                  <a:srgbClr val="4B21B0"/>
                </a:solidFill>
              </a:rPr>
              <a:t>list</a:t>
            </a:r>
            <a:r>
              <a:t>&lt;</a:t>
            </a:r>
            <a:r>
              <a:rPr b="1">
                <a:solidFill>
                  <a:srgbClr val="AD3DA4"/>
                </a:solidFill>
              </a:rPr>
              <a:t>int</a:t>
            </a:r>
            <a:r>
              <a:t>&gt;::</a:t>
            </a:r>
            <a:r>
              <a:rPr>
                <a:solidFill>
                  <a:srgbClr val="4B21B0"/>
                </a:solidFill>
              </a:rPr>
              <a:t>iterator</a:t>
            </a:r>
            <a:r>
              <a:t> p = lst1.</a:t>
            </a:r>
            <a:r>
              <a:rPr>
                <a:solidFill>
                  <a:srgbClr val="804FB8"/>
                </a:solidFill>
              </a:rPr>
              <a:t>begin</a:t>
            </a:r>
            <a: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b="1">
                <a:solidFill>
                  <a:srgbClr val="AD3DA4"/>
                </a:solidFill>
              </a:rPr>
              <a:t>while</a:t>
            </a:r>
            <a:r>
              <a:t>(p != lst1.</a:t>
            </a:r>
            <a:r>
              <a:rPr>
                <a:solidFill>
                  <a:srgbClr val="804FB8"/>
                </a:solidFill>
              </a:rPr>
              <a:t>end</a:t>
            </a:r>
            <a:r>
              <a:t>()) {</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a:solidFill>
                  <a:srgbClr val="804FB8"/>
                </a:solidFill>
              </a:rPr>
              <a:t>cout</a:t>
            </a:r>
            <a:r>
              <a:t> &lt;&lt; *p &lt;&lt; </a:t>
            </a:r>
            <a:r>
              <a:rPr>
                <a:solidFill>
                  <a:srgbClr val="D12F1B"/>
                </a:solidFill>
              </a:rPr>
              <a:t>" "</a:t>
            </a:r>
            <a: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p++;</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a:solidFill>
                  <a:srgbClr val="804FB8"/>
                </a:solidFill>
              </a:rPr>
              <a:t>cout</a:t>
            </a:r>
            <a:r>
              <a:t> &lt;&lt; </a:t>
            </a:r>
            <a:r>
              <a:rPr>
                <a:solidFill>
                  <a:srgbClr val="804FB8"/>
                </a:solidFill>
              </a:rPr>
              <a:t>endl</a:t>
            </a:r>
            <a:r>
              <a:t> &lt;&lt; </a:t>
            </a:r>
            <a:r>
              <a:rPr>
                <a:solidFill>
                  <a:srgbClr val="804FB8"/>
                </a:solidFill>
              </a:rPr>
              <a:t>endl</a:t>
            </a:r>
            <a:r>
              <a:t>;</a:t>
            </a:r>
          </a:p>
          <a:p>
            <a:pPr algn="l" defTabSz="439419">
              <a:tabLst>
                <a:tab pos="431800" algn="l"/>
              </a:tabLst>
              <a:defRPr sz="33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"Contents of lst2:\n"</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p = lst2.</a:t>
            </a:r>
            <a:r>
              <a:rPr>
                <a:solidFill>
                  <a:srgbClr val="804FB8"/>
                </a:solidFill>
              </a:rPr>
              <a:t>begin</a:t>
            </a:r>
            <a: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b="1">
                <a:solidFill>
                  <a:srgbClr val="AD3DA4"/>
                </a:solidFill>
              </a:rPr>
              <a:t>while</a:t>
            </a:r>
            <a:r>
              <a:t>(p != lst2.</a:t>
            </a:r>
            <a:r>
              <a:rPr>
                <a:solidFill>
                  <a:srgbClr val="804FB8"/>
                </a:solidFill>
              </a:rPr>
              <a:t>end</a:t>
            </a:r>
            <a:r>
              <a:t>()) {</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a:solidFill>
                  <a:srgbClr val="804FB8"/>
                </a:solidFill>
              </a:rPr>
              <a:t>cout</a:t>
            </a:r>
            <a:r>
              <a:t> &lt;&lt; *p &lt;&lt; </a:t>
            </a:r>
            <a:r>
              <a:rPr>
                <a:solidFill>
                  <a:srgbClr val="D12F1B"/>
                </a:solidFill>
              </a:rPr>
              <a:t>" "</a:t>
            </a:r>
            <a: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p++;</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p>
        </p:txBody>
      </p:sp>
      <p:sp>
        <p:nvSpPr>
          <p:cNvPr id="541" name="cout &lt;&lt; endl &lt;&lt; endl;…"/>
          <p:cNvSpPr txBox="1"/>
          <p:nvPr/>
        </p:nvSpPr>
        <p:spPr>
          <a:xfrm>
            <a:off x="12113640" y="266562"/>
            <a:ext cx="11720997" cy="703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a:solidFill>
                  <a:srgbClr val="804FB8"/>
                </a:solidFill>
              </a:rPr>
              <a:t>cout</a:t>
            </a:r>
            <a:r>
              <a:t> &lt;&lt; </a:t>
            </a:r>
            <a:r>
              <a:rPr>
                <a:solidFill>
                  <a:srgbClr val="804FB8"/>
                </a:solidFill>
              </a:rPr>
              <a:t>endl</a:t>
            </a:r>
            <a:r>
              <a:t> &lt;&lt; </a:t>
            </a:r>
            <a:r>
              <a:rPr>
                <a:solidFill>
                  <a:srgbClr val="804FB8"/>
                </a:solidFill>
              </a:rPr>
              <a:t>endl</a:t>
            </a:r>
            <a:r>
              <a:t>;</a:t>
            </a:r>
          </a:p>
          <a:p>
            <a:pPr algn="l" defTabSz="439419">
              <a:tabLst>
                <a:tab pos="431800" algn="l"/>
              </a:tabLst>
              <a:defRPr sz="3300">
                <a:solidFill>
                  <a:srgbClr val="707F8C"/>
                </a:solidFill>
                <a:latin typeface="Menlo Regular"/>
                <a:ea typeface="Menlo Regular"/>
                <a:cs typeface="Menlo Regular"/>
                <a:sym typeface="Menlo Regular"/>
              </a:defRPr>
            </a:pPr>
            <a:r>
              <a:rPr>
                <a:solidFill>
                  <a:srgbClr val="000000">
                    <a:alpha val="85000"/>
                  </a:srgbClr>
                </a:solidFill>
              </a:rPr>
              <a:t>    </a:t>
            </a:r>
            <a:r>
              <a:t>// now, merge the two lists</a:t>
            </a:r>
            <a:endParaRPr>
              <a:solidFill>
                <a:srgbClr val="000000">
                  <a:alpha val="85000"/>
                </a:srgbClr>
              </a:solidFill>
            </a:endParaRPr>
          </a:p>
          <a:p>
            <a:pPr algn="l" defTabSz="439419">
              <a:tabLst>
                <a:tab pos="431800" algn="l"/>
              </a:tabLst>
              <a:defRPr sz="3300">
                <a:solidFill>
                  <a:srgbClr val="000000">
                    <a:alpha val="85000"/>
                  </a:srgbClr>
                </a:solidFill>
                <a:latin typeface="Menlo Regular"/>
                <a:ea typeface="Menlo Regular"/>
                <a:cs typeface="Menlo Regular"/>
                <a:sym typeface="Menlo Regular"/>
              </a:defRPr>
            </a:pPr>
            <a:r>
              <a:t>    lst1.</a:t>
            </a:r>
            <a:r>
              <a:rPr>
                <a:solidFill>
                  <a:srgbClr val="804FB8"/>
                </a:solidFill>
              </a:rPr>
              <a:t>merge</a:t>
            </a:r>
            <a:r>
              <a:t>(lst2);</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b="1">
                <a:solidFill>
                  <a:srgbClr val="AD3DA4"/>
                </a:solidFill>
              </a:rPr>
              <a:t>if</a:t>
            </a:r>
            <a:r>
              <a:t>(lst2.</a:t>
            </a:r>
            <a:r>
              <a:rPr>
                <a:solidFill>
                  <a:srgbClr val="804FB8"/>
                </a:solidFill>
              </a:rPr>
              <a:t>empty</a:t>
            </a:r>
            <a:r>
              <a:t>())</a:t>
            </a:r>
          </a:p>
          <a:p>
            <a:pPr algn="l" defTabSz="439419">
              <a:tabLst>
                <a:tab pos="431800" algn="l"/>
              </a:tabLst>
              <a:defRPr sz="33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"lst2 is now empty\n"</a:t>
            </a:r>
            <a:r>
              <a:rPr>
                <a:solidFill>
                  <a:srgbClr val="000000">
                    <a:alpha val="85000"/>
                  </a:srgbClr>
                </a:solidFill>
              </a:rPr>
              <a:t>;</a:t>
            </a:r>
          </a:p>
          <a:p>
            <a:pPr algn="l" defTabSz="439419">
              <a:tabLst>
                <a:tab pos="431800" algn="l"/>
              </a:tabLst>
              <a:defRPr sz="33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"Contents of lst1 after merge:\n"</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p = lst1.</a:t>
            </a:r>
            <a:r>
              <a:rPr>
                <a:solidFill>
                  <a:srgbClr val="804FB8"/>
                </a:solidFill>
              </a:rPr>
              <a:t>begin</a:t>
            </a:r>
            <a: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b="1">
                <a:solidFill>
                  <a:srgbClr val="AD3DA4"/>
                </a:solidFill>
              </a:rPr>
              <a:t>while</a:t>
            </a:r>
            <a:r>
              <a:t>(p != lst1.</a:t>
            </a:r>
            <a:r>
              <a:rPr>
                <a:solidFill>
                  <a:srgbClr val="804FB8"/>
                </a:solidFill>
              </a:rPr>
              <a:t>end</a:t>
            </a:r>
            <a:r>
              <a:t>()) {</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a:solidFill>
                  <a:srgbClr val="804FB8"/>
                </a:solidFill>
              </a:rPr>
              <a:t>cout</a:t>
            </a:r>
            <a:r>
              <a:t> &lt;&lt; *p &lt;&lt; </a:t>
            </a:r>
            <a:r>
              <a:rPr>
                <a:solidFill>
                  <a:srgbClr val="D12F1B"/>
                </a:solidFill>
              </a:rPr>
              <a:t>" "</a:t>
            </a:r>
            <a: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p++;</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a:solidFill>
                  <a:srgbClr val="804FB8"/>
                </a:solidFill>
              </a:rPr>
              <a:t>cout</a:t>
            </a:r>
            <a:r>
              <a:t>&lt;&lt;</a:t>
            </a:r>
            <a:r>
              <a:rPr>
                <a:solidFill>
                  <a:srgbClr val="804FB8"/>
                </a:solidFill>
              </a:rPr>
              <a:t>endl</a:t>
            </a:r>
            <a:r>
              <a:t>;</a:t>
            </a:r>
          </a:p>
          <a:p>
            <a:pPr algn="l" defTabSz="439419">
              <a:tabLst>
                <a:tab pos="431800" algn="l"/>
              </a:tabLst>
              <a:defRPr sz="33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p:txBody>
      </p:sp>
      <p:sp>
        <p:nvSpPr>
          <p:cNvPr id="542" name="Line"/>
          <p:cNvSpPr/>
          <p:nvPr/>
        </p:nvSpPr>
        <p:spPr>
          <a:xfrm flipV="1">
            <a:off x="11868247" y="-77828"/>
            <a:ext cx="1" cy="13871656"/>
          </a:xfrm>
          <a:prstGeom prst="line">
            <a:avLst/>
          </a:prstGeom>
          <a:ln w="25400">
            <a:solidFill>
              <a:srgbClr val="000000"/>
            </a:solidFill>
            <a:miter lim="400000"/>
          </a:ln>
        </p:spPr>
        <p:txBody>
          <a:bodyPr lIns="50800" tIns="50800" rIns="50800" bIns="50800" anchor="ctr"/>
          <a:lstStyle/>
          <a:p>
            <a:endParaRPr/>
          </a:p>
        </p:txBody>
      </p:sp>
      <p:sp>
        <p:nvSpPr>
          <p:cNvPr id="543" name="Output:…"/>
          <p:cNvSpPr txBox="1"/>
          <p:nvPr/>
        </p:nvSpPr>
        <p:spPr>
          <a:xfrm>
            <a:off x="15651190" y="7462522"/>
            <a:ext cx="8417973" cy="543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3500">
                <a:solidFill>
                  <a:srgbClr val="2F2A2B"/>
                </a:solidFill>
                <a:latin typeface="Helvetica"/>
                <a:ea typeface="Helvetica"/>
                <a:cs typeface="Helvetica"/>
                <a:sym typeface="Helvetica"/>
              </a:defRPr>
            </a:pPr>
            <a:r>
              <a:t>Output: </a:t>
            </a:r>
          </a:p>
          <a:p>
            <a:pPr algn="l" defTabSz="457200">
              <a:defRPr sz="3500">
                <a:solidFill>
                  <a:srgbClr val="2F2A2B"/>
                </a:solidFill>
                <a:latin typeface="Helvetica"/>
                <a:ea typeface="Helvetica"/>
                <a:cs typeface="Helvetica"/>
                <a:sym typeface="Helvetica"/>
              </a:defRPr>
            </a:pPr>
            <a:r>
              <a:t>Contents of lst1:</a:t>
            </a:r>
          </a:p>
          <a:p>
            <a:pPr algn="l" defTabSz="457200">
              <a:defRPr sz="3500">
                <a:solidFill>
                  <a:srgbClr val="2F2A2B"/>
                </a:solidFill>
                <a:latin typeface="Helvetica"/>
                <a:ea typeface="Helvetica"/>
                <a:cs typeface="Helvetica"/>
                <a:sym typeface="Helvetica"/>
              </a:defRPr>
            </a:pPr>
            <a:r>
              <a:t>0 2 4 6 8 </a:t>
            </a:r>
          </a:p>
          <a:p>
            <a:pPr algn="l" defTabSz="457200">
              <a:defRPr sz="3500">
                <a:solidFill>
                  <a:srgbClr val="2F2A2B"/>
                </a:solidFill>
                <a:latin typeface="Helvetica"/>
                <a:ea typeface="Helvetica"/>
                <a:cs typeface="Helvetica"/>
                <a:sym typeface="Helvetica"/>
              </a:defRPr>
            </a:pPr>
            <a:endParaRPr/>
          </a:p>
          <a:p>
            <a:pPr algn="l" defTabSz="457200">
              <a:defRPr sz="3500">
                <a:solidFill>
                  <a:srgbClr val="2F2A2B"/>
                </a:solidFill>
                <a:latin typeface="Helvetica"/>
                <a:ea typeface="Helvetica"/>
                <a:cs typeface="Helvetica"/>
                <a:sym typeface="Helvetica"/>
              </a:defRPr>
            </a:pPr>
            <a:r>
              <a:t>Contents of lst2:</a:t>
            </a:r>
          </a:p>
          <a:p>
            <a:pPr algn="l" defTabSz="457200">
              <a:defRPr sz="3500">
                <a:solidFill>
                  <a:srgbClr val="2F2A2B"/>
                </a:solidFill>
                <a:latin typeface="Helvetica"/>
                <a:ea typeface="Helvetica"/>
                <a:cs typeface="Helvetica"/>
                <a:sym typeface="Helvetica"/>
              </a:defRPr>
            </a:pPr>
            <a:r>
              <a:t>1 3 5 7 9 </a:t>
            </a:r>
          </a:p>
          <a:p>
            <a:pPr algn="l" defTabSz="457200">
              <a:defRPr sz="3500">
                <a:solidFill>
                  <a:srgbClr val="2F2A2B"/>
                </a:solidFill>
                <a:latin typeface="Helvetica"/>
                <a:ea typeface="Helvetica"/>
                <a:cs typeface="Helvetica"/>
                <a:sym typeface="Helvetica"/>
              </a:defRPr>
            </a:pPr>
            <a:endParaRPr/>
          </a:p>
          <a:p>
            <a:pPr algn="l" defTabSz="457200">
              <a:defRPr sz="3500">
                <a:solidFill>
                  <a:srgbClr val="2F2A2B"/>
                </a:solidFill>
                <a:latin typeface="Helvetica"/>
                <a:ea typeface="Helvetica"/>
                <a:cs typeface="Helvetica"/>
                <a:sym typeface="Helvetica"/>
              </a:defRPr>
            </a:pPr>
            <a:r>
              <a:t>lst2 is now empty</a:t>
            </a:r>
          </a:p>
          <a:p>
            <a:pPr algn="l" defTabSz="457200">
              <a:defRPr sz="3500">
                <a:solidFill>
                  <a:srgbClr val="2F2A2B"/>
                </a:solidFill>
                <a:latin typeface="Helvetica"/>
                <a:ea typeface="Helvetica"/>
                <a:cs typeface="Helvetica"/>
                <a:sym typeface="Helvetica"/>
              </a:defRPr>
            </a:pPr>
            <a:r>
              <a:t>Contents of lst1 after merge:</a:t>
            </a:r>
          </a:p>
          <a:p>
            <a:pPr algn="l" defTabSz="457200">
              <a:defRPr sz="3500">
                <a:solidFill>
                  <a:srgbClr val="2F2A2B"/>
                </a:solidFill>
                <a:latin typeface="Helvetica"/>
                <a:ea typeface="Helvetica"/>
                <a:cs typeface="Helvetica"/>
                <a:sym typeface="Helvetica"/>
              </a:defRPr>
            </a:pPr>
            <a:r>
              <a:t>0 1 2 3 4 5 6 7 8 9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 grpId="0" animBg="1" advAuto="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Attribution"/>
          <p:cNvSpPr txBox="1">
            <a:spLocks noGrp="1"/>
          </p:cNvSpPr>
          <p:nvPr>
            <p:ph type="body" idx="21"/>
          </p:nvPr>
        </p:nvSpPr>
        <p:spPr>
          <a:prstGeom prst="rect">
            <a:avLst/>
          </a:prstGeom>
        </p:spPr>
        <p:txBody>
          <a:bodyPr/>
          <a:lstStyle/>
          <a:p>
            <a:endParaRPr/>
          </a:p>
        </p:txBody>
      </p:sp>
      <p:sp>
        <p:nvSpPr>
          <p:cNvPr id="546" name="Deques"/>
          <p:cNvSpPr txBox="1">
            <a:spLocks noGrp="1"/>
          </p:cNvSpPr>
          <p:nvPr>
            <p:ph type="body" sz="half" idx="1"/>
          </p:nvPr>
        </p:nvSpPr>
        <p:spPr>
          <a:prstGeom prst="rect">
            <a:avLst/>
          </a:prstGeom>
        </p:spPr>
        <p:txBody>
          <a:bodyPr/>
          <a:lstStyle/>
          <a:p>
            <a:r>
              <a:t>Deques</a:t>
            </a:r>
          </a:p>
        </p:txBody>
      </p:sp>
      <p:sp>
        <p:nvSpPr>
          <p:cNvPr id="54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91</a:t>
            </a:fld>
            <a:endParaRP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Functions of a Dequeue class"/>
          <p:cNvSpPr txBox="1">
            <a:spLocks noGrp="1"/>
          </p:cNvSpPr>
          <p:nvPr>
            <p:ph type="title"/>
          </p:nvPr>
        </p:nvSpPr>
        <p:spPr>
          <a:prstGeom prst="rect">
            <a:avLst/>
          </a:prstGeom>
        </p:spPr>
        <p:txBody>
          <a:bodyPr/>
          <a:lstStyle/>
          <a:p>
            <a:r>
              <a:t>Functions of a Dequeue class</a:t>
            </a:r>
          </a:p>
        </p:txBody>
      </p:sp>
      <p:sp>
        <p:nvSpPr>
          <p:cNvPr id="550" name="Slide Subtitle"/>
          <p:cNvSpPr txBox="1">
            <a:spLocks noGrp="1"/>
          </p:cNvSpPr>
          <p:nvPr>
            <p:ph type="body" idx="21"/>
          </p:nvPr>
        </p:nvSpPr>
        <p:spPr>
          <a:prstGeom prst="rect">
            <a:avLst/>
          </a:prstGeom>
        </p:spPr>
        <p:txBody>
          <a:bodyPr/>
          <a:lstStyle/>
          <a:p>
            <a:endParaRPr/>
          </a:p>
        </p:txBody>
      </p:sp>
      <p:sp>
        <p:nvSpPr>
          <p:cNvPr id="551" name="d.front()…"/>
          <p:cNvSpPr txBox="1">
            <a:spLocks noGrp="1"/>
          </p:cNvSpPr>
          <p:nvPr>
            <p:ph type="body" idx="1"/>
          </p:nvPr>
        </p:nvSpPr>
        <p:spPr>
          <a:prstGeom prst="rect">
            <a:avLst/>
          </a:prstGeom>
        </p:spPr>
        <p:txBody>
          <a:bodyPr/>
          <a:lstStyle/>
          <a:p>
            <a:r>
              <a:t>d.front()</a:t>
            </a:r>
          </a:p>
          <a:p>
            <a:pPr lvl="1"/>
            <a:r>
              <a:t>Return a reference (or const_reference) to the first component of d.</a:t>
            </a:r>
          </a:p>
          <a:p>
            <a:r>
              <a:t>d.back()</a:t>
            </a:r>
          </a:p>
          <a:p>
            <a:pPr lvl="1"/>
            <a:r>
              <a:t>Return a reference (or const_reference) to the last component of d.</a:t>
            </a:r>
          </a:p>
          <a:p>
            <a:r>
              <a:t>d.size()</a:t>
            </a:r>
          </a:p>
          <a:p>
            <a:pPr lvl="1"/>
            <a:r>
              <a:t>Return a value of type size_type giving the number of values currently in d</a:t>
            </a:r>
          </a:p>
        </p:txBody>
      </p:sp>
      <p:sp>
        <p:nvSpPr>
          <p:cNvPr id="55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92</a:t>
            </a:fld>
            <a:endParaRP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Slide Title"/>
          <p:cNvSpPr txBox="1">
            <a:spLocks noGrp="1"/>
          </p:cNvSpPr>
          <p:nvPr>
            <p:ph type="title"/>
          </p:nvPr>
        </p:nvSpPr>
        <p:spPr>
          <a:prstGeom prst="rect">
            <a:avLst/>
          </a:prstGeom>
        </p:spPr>
        <p:txBody>
          <a:bodyPr/>
          <a:lstStyle/>
          <a:p>
            <a:endParaRPr/>
          </a:p>
        </p:txBody>
      </p:sp>
      <p:sp>
        <p:nvSpPr>
          <p:cNvPr id="555" name="Slide Subtitle"/>
          <p:cNvSpPr txBox="1">
            <a:spLocks noGrp="1"/>
          </p:cNvSpPr>
          <p:nvPr>
            <p:ph type="body" idx="21"/>
          </p:nvPr>
        </p:nvSpPr>
        <p:spPr>
          <a:prstGeom prst="rect">
            <a:avLst/>
          </a:prstGeom>
        </p:spPr>
        <p:txBody>
          <a:bodyPr/>
          <a:lstStyle/>
          <a:p>
            <a:endParaRPr/>
          </a:p>
        </p:txBody>
      </p:sp>
      <p:sp>
        <p:nvSpPr>
          <p:cNvPr id="556" name="d.push_back(val)…"/>
          <p:cNvSpPr txBox="1">
            <a:spLocks noGrp="1"/>
          </p:cNvSpPr>
          <p:nvPr>
            <p:ph type="body" idx="1"/>
          </p:nvPr>
        </p:nvSpPr>
        <p:spPr>
          <a:prstGeom prst="rect">
            <a:avLst/>
          </a:prstGeom>
        </p:spPr>
        <p:txBody>
          <a:bodyPr/>
          <a:lstStyle/>
          <a:p>
            <a:pPr marL="536447" indent="-536447" defTabSz="2145738">
              <a:spcBef>
                <a:spcPts val="3900"/>
              </a:spcBef>
              <a:defRPr sz="4224"/>
            </a:pPr>
            <a:r>
              <a:t>d.push_back(val)</a:t>
            </a:r>
          </a:p>
          <a:p>
            <a:pPr marL="1072895" lvl="1" indent="-536447" defTabSz="2145738">
              <a:spcBef>
                <a:spcPts val="3900"/>
              </a:spcBef>
              <a:defRPr sz="4224"/>
            </a:pPr>
            <a:r>
              <a:t>Add val to the end of d, increasing the size of d by one.</a:t>
            </a:r>
          </a:p>
          <a:p>
            <a:pPr marL="536447" indent="-536447" defTabSz="2145738">
              <a:spcBef>
                <a:spcPts val="3900"/>
              </a:spcBef>
              <a:defRPr sz="4224"/>
            </a:pPr>
            <a:r>
              <a:t>d.push_front(val)</a:t>
            </a:r>
          </a:p>
          <a:p>
            <a:pPr marL="1072895" lvl="1" indent="-536447" defTabSz="2145738">
              <a:spcBef>
                <a:spcPts val="3900"/>
              </a:spcBef>
              <a:defRPr sz="4224"/>
            </a:pPr>
            <a:r>
              <a:t>Add val to the front of d, increasing the size of d by one.</a:t>
            </a:r>
          </a:p>
          <a:p>
            <a:pPr marL="536447" indent="-536447" defTabSz="2145738">
              <a:spcBef>
                <a:spcPts val="3900"/>
              </a:spcBef>
              <a:defRPr sz="4224"/>
            </a:pPr>
            <a:r>
              <a:t>d.pop_back()</a:t>
            </a:r>
          </a:p>
          <a:p>
            <a:pPr marL="1072895" lvl="1" indent="-536447" defTabSz="2145738">
              <a:spcBef>
                <a:spcPts val="3900"/>
              </a:spcBef>
              <a:defRPr sz="4224"/>
            </a:pPr>
            <a:r>
              <a:t>Delete the last value of d. The size of d is reduced by one.</a:t>
            </a:r>
          </a:p>
          <a:p>
            <a:pPr marL="536447" indent="-536447" defTabSz="2145738">
              <a:spcBef>
                <a:spcPts val="3900"/>
              </a:spcBef>
              <a:defRPr sz="4224"/>
            </a:pPr>
            <a:r>
              <a:t>d.pop_front()</a:t>
            </a:r>
          </a:p>
          <a:p>
            <a:pPr marL="1072895" lvl="1" indent="-536447" defTabSz="2145738">
              <a:spcBef>
                <a:spcPts val="3900"/>
              </a:spcBef>
              <a:defRPr sz="4224"/>
            </a:pPr>
            <a:r>
              <a:t>Delete the first value of d. The size of d is reduced by one.</a:t>
            </a:r>
          </a:p>
        </p:txBody>
      </p:sp>
      <p:sp>
        <p:nvSpPr>
          <p:cNvPr id="55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93</a:t>
            </a:fld>
            <a:endParaRP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Attribution"/>
          <p:cNvSpPr txBox="1">
            <a:spLocks noGrp="1"/>
          </p:cNvSpPr>
          <p:nvPr>
            <p:ph type="body" idx="21"/>
          </p:nvPr>
        </p:nvSpPr>
        <p:spPr>
          <a:prstGeom prst="rect">
            <a:avLst/>
          </a:prstGeom>
        </p:spPr>
        <p:txBody>
          <a:bodyPr/>
          <a:lstStyle/>
          <a:p>
            <a:endParaRPr/>
          </a:p>
        </p:txBody>
      </p:sp>
      <p:sp>
        <p:nvSpPr>
          <p:cNvPr id="560" name="Associative Containers"/>
          <p:cNvSpPr txBox="1">
            <a:spLocks noGrp="1"/>
          </p:cNvSpPr>
          <p:nvPr>
            <p:ph type="body" sz="half" idx="1"/>
          </p:nvPr>
        </p:nvSpPr>
        <p:spPr>
          <a:prstGeom prst="rect">
            <a:avLst/>
          </a:prstGeom>
        </p:spPr>
        <p:txBody>
          <a:bodyPr/>
          <a:lstStyle/>
          <a:p>
            <a:r>
              <a:t>Associative Containers</a:t>
            </a:r>
          </a:p>
        </p:txBody>
      </p:sp>
      <p:sp>
        <p:nvSpPr>
          <p:cNvPr id="5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94</a:t>
            </a:fld>
            <a:endParaRP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Associative Containers"/>
          <p:cNvSpPr txBox="1">
            <a:spLocks noGrp="1"/>
          </p:cNvSpPr>
          <p:nvPr>
            <p:ph type="title"/>
          </p:nvPr>
        </p:nvSpPr>
        <p:spPr>
          <a:prstGeom prst="rect">
            <a:avLst/>
          </a:prstGeom>
        </p:spPr>
        <p:txBody>
          <a:bodyPr/>
          <a:lstStyle/>
          <a:p>
            <a:r>
              <a:t>Associative Containers</a:t>
            </a:r>
          </a:p>
        </p:txBody>
      </p:sp>
      <p:sp>
        <p:nvSpPr>
          <p:cNvPr id="564" name="Slide Subtitle"/>
          <p:cNvSpPr txBox="1">
            <a:spLocks noGrp="1"/>
          </p:cNvSpPr>
          <p:nvPr>
            <p:ph type="body" idx="21"/>
          </p:nvPr>
        </p:nvSpPr>
        <p:spPr>
          <a:prstGeom prst="rect">
            <a:avLst/>
          </a:prstGeom>
        </p:spPr>
        <p:txBody>
          <a:bodyPr/>
          <a:lstStyle/>
          <a:p>
            <a:endParaRPr/>
          </a:p>
        </p:txBody>
      </p:sp>
      <p:sp>
        <p:nvSpPr>
          <p:cNvPr id="565" name="Offer O(log n) insertion, suppression and access…"/>
          <p:cNvSpPr txBox="1">
            <a:spLocks noGrp="1"/>
          </p:cNvSpPr>
          <p:nvPr>
            <p:ph type="body" idx="1"/>
          </p:nvPr>
        </p:nvSpPr>
        <p:spPr>
          <a:prstGeom prst="rect">
            <a:avLst/>
          </a:prstGeom>
        </p:spPr>
        <p:txBody>
          <a:bodyPr/>
          <a:lstStyle/>
          <a:p>
            <a:pPr marL="536447" indent="-536447" defTabSz="2145738">
              <a:spcBef>
                <a:spcPts val="3900"/>
              </a:spcBef>
              <a:defRPr sz="4224"/>
            </a:pPr>
            <a:r>
              <a:t>Offer O(log n) insertion, suppression and access</a:t>
            </a:r>
          </a:p>
          <a:p>
            <a:pPr marL="536447" indent="-536447" defTabSz="2145738">
              <a:spcBef>
                <a:spcPts val="3900"/>
              </a:spcBef>
              <a:defRPr sz="4224"/>
            </a:pPr>
            <a:r>
              <a:t>Store only weakly strict ordered types (eg. Numeric types)</a:t>
            </a:r>
          </a:p>
          <a:p>
            <a:pPr marL="1072895" lvl="1" indent="-536447" defTabSz="2145738">
              <a:spcBef>
                <a:spcPts val="3900"/>
              </a:spcBef>
              <a:defRPr sz="4224"/>
            </a:pPr>
            <a:r>
              <a:t>Must have operator&lt;() and operator==() defined and !(a&lt;b) &amp;&amp; !(b&lt;a) </a:t>
            </a:r>
            <a:r>
              <a:rPr u="sng"/>
              <a:t>=</a:t>
            </a:r>
            <a:r>
              <a:t> (a==b)</a:t>
            </a:r>
          </a:p>
          <a:p>
            <a:pPr marL="536447" indent="-536447" defTabSz="2145738">
              <a:spcBef>
                <a:spcPts val="3900"/>
              </a:spcBef>
              <a:defRPr sz="4224"/>
            </a:pPr>
            <a:r>
              <a:t>The sorting criterion is also a template parameter.</a:t>
            </a:r>
          </a:p>
          <a:p>
            <a:pPr marL="536447" indent="-536447" defTabSz="2145738">
              <a:spcBef>
                <a:spcPts val="3900"/>
              </a:spcBef>
              <a:defRPr sz="4224"/>
            </a:pPr>
            <a:r>
              <a:t>set&lt;T&gt;: The item stored act as key, no duplicates.</a:t>
            </a:r>
          </a:p>
          <a:p>
            <a:pPr marL="536447" indent="-536447" defTabSz="2145738">
              <a:spcBef>
                <a:spcPts val="3900"/>
              </a:spcBef>
              <a:defRPr sz="4224"/>
            </a:pPr>
            <a:r>
              <a:t>multiset&lt;T&gt;: set allowing duplicate items.</a:t>
            </a:r>
          </a:p>
          <a:p>
            <a:pPr marL="536447" indent="-536447" defTabSz="2145738">
              <a:spcBef>
                <a:spcPts val="3900"/>
              </a:spcBef>
              <a:defRPr sz="4224"/>
            </a:pPr>
            <a:r>
              <a:t>map&lt;K,V&gt;: separate key and value, no duplicates.</a:t>
            </a:r>
          </a:p>
          <a:p>
            <a:pPr marL="536447" indent="-536447" defTabSz="2145738">
              <a:spcBef>
                <a:spcPts val="3900"/>
              </a:spcBef>
              <a:defRPr sz="4224"/>
            </a:pPr>
            <a:r>
              <a:t>multimap&lt;K,V&gt;: map allowing duplicate keys.</a:t>
            </a:r>
          </a:p>
        </p:txBody>
      </p:sp>
      <p:sp>
        <p:nvSpPr>
          <p:cNvPr id="56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95</a:t>
            </a:fld>
            <a:endParaRP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Attribution"/>
          <p:cNvSpPr txBox="1">
            <a:spLocks noGrp="1"/>
          </p:cNvSpPr>
          <p:nvPr>
            <p:ph type="body" idx="21"/>
          </p:nvPr>
        </p:nvSpPr>
        <p:spPr>
          <a:prstGeom prst="rect">
            <a:avLst/>
          </a:prstGeom>
        </p:spPr>
        <p:txBody>
          <a:bodyPr/>
          <a:lstStyle/>
          <a:p>
            <a:endParaRPr/>
          </a:p>
        </p:txBody>
      </p:sp>
      <p:sp>
        <p:nvSpPr>
          <p:cNvPr id="569" name="Sets"/>
          <p:cNvSpPr txBox="1">
            <a:spLocks noGrp="1"/>
          </p:cNvSpPr>
          <p:nvPr>
            <p:ph type="body" sz="half" idx="1"/>
          </p:nvPr>
        </p:nvSpPr>
        <p:spPr>
          <a:prstGeom prst="rect">
            <a:avLst/>
          </a:prstGeom>
        </p:spPr>
        <p:txBody>
          <a:bodyPr/>
          <a:lstStyle/>
          <a:p>
            <a:r>
              <a:t>Sets</a:t>
            </a:r>
          </a:p>
        </p:txBody>
      </p:sp>
      <p:sp>
        <p:nvSpPr>
          <p:cNvPr id="57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96</a:t>
            </a:fld>
            <a:endParaRP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Sets"/>
          <p:cNvSpPr txBox="1">
            <a:spLocks noGrp="1"/>
          </p:cNvSpPr>
          <p:nvPr>
            <p:ph type="title"/>
          </p:nvPr>
        </p:nvSpPr>
        <p:spPr>
          <a:prstGeom prst="rect">
            <a:avLst/>
          </a:prstGeom>
        </p:spPr>
        <p:txBody>
          <a:bodyPr/>
          <a:lstStyle/>
          <a:p>
            <a:r>
              <a:t>Sets</a:t>
            </a:r>
          </a:p>
        </p:txBody>
      </p:sp>
      <p:sp>
        <p:nvSpPr>
          <p:cNvPr id="573" name="The set class supports a set containing unique keys.…"/>
          <p:cNvSpPr txBox="1">
            <a:spLocks noGrp="1"/>
          </p:cNvSpPr>
          <p:nvPr>
            <p:ph type="body" idx="1"/>
          </p:nvPr>
        </p:nvSpPr>
        <p:spPr>
          <a:xfrm>
            <a:off x="1206500" y="2706766"/>
            <a:ext cx="21971000" cy="9797750"/>
          </a:xfrm>
          <a:prstGeom prst="rect">
            <a:avLst/>
          </a:prstGeom>
        </p:spPr>
        <p:txBody>
          <a:bodyPr/>
          <a:lstStyle/>
          <a:p>
            <a:pPr marL="390143" indent="-390143" defTabSz="1560536">
              <a:spcBef>
                <a:spcPts val="2800"/>
              </a:spcBef>
              <a:defRPr sz="3072"/>
            </a:pPr>
            <a:r>
              <a:t>The set class supports a set containing unique keys.</a:t>
            </a:r>
          </a:p>
          <a:p>
            <a:pPr marL="780287" lvl="1" indent="-390143" defTabSz="1560536">
              <a:spcBef>
                <a:spcPts val="2800"/>
              </a:spcBef>
              <a:defRPr sz="3072"/>
            </a:pPr>
            <a:r>
              <a:t>template &lt;class Key, class Comp = less&lt;Key&gt;, class Allocator = allocator&lt;Key&gt; &gt; class set</a:t>
            </a:r>
          </a:p>
          <a:p>
            <a:pPr marL="390143" indent="-390143" defTabSz="1560536">
              <a:spcBef>
                <a:spcPts val="2800"/>
              </a:spcBef>
              <a:defRPr sz="3072"/>
            </a:pPr>
            <a:r>
              <a:t>Here, Key is the data of the keys and Comp is a function that compares two keys. </a:t>
            </a:r>
          </a:p>
          <a:p>
            <a:pPr marL="390143" indent="-390143" defTabSz="1560536">
              <a:spcBef>
                <a:spcPts val="2800"/>
              </a:spcBef>
              <a:defRPr sz="3072"/>
            </a:pPr>
            <a:r>
              <a:t>It has the following constructors:</a:t>
            </a:r>
          </a:p>
          <a:p>
            <a:pPr marL="780287" lvl="1" indent="-390143" defTabSz="1560536">
              <a:spcBef>
                <a:spcPts val="2800"/>
              </a:spcBef>
              <a:defRPr sz="3072"/>
            </a:pPr>
            <a:r>
              <a:t>explicit set(const Comp &amp;cmpfn = Comp( ), const Allocator &amp;a = Allocator( ) );</a:t>
            </a:r>
          </a:p>
          <a:p>
            <a:pPr marL="780287" lvl="1" indent="-390143" defTabSz="1560536">
              <a:spcBef>
                <a:spcPts val="2800"/>
              </a:spcBef>
              <a:defRPr sz="3072"/>
            </a:pPr>
            <a:r>
              <a:t>set(const set&lt;Key, Comp, Allocator&gt; &amp;ob);</a:t>
            </a:r>
          </a:p>
          <a:p>
            <a:pPr marL="780287" lvl="1" indent="-390143" defTabSz="1560536">
              <a:spcBef>
                <a:spcPts val="2800"/>
              </a:spcBef>
              <a:defRPr sz="3072"/>
            </a:pPr>
            <a:r>
              <a:t>template &lt;class InIter&gt; set(InIter start, InIter end, const Comp &amp;cmpfn = Comp( ), const Allocator &amp;a = Allocator( ));</a:t>
            </a:r>
          </a:p>
          <a:p>
            <a:pPr marL="390143" indent="-390143" defTabSz="1560536">
              <a:spcBef>
                <a:spcPts val="2800"/>
              </a:spcBef>
              <a:defRPr sz="3072"/>
            </a:pPr>
            <a:r>
              <a:t>The first form constructs an empty set. </a:t>
            </a:r>
          </a:p>
          <a:p>
            <a:pPr marL="390143" indent="-390143" defTabSz="1560536">
              <a:spcBef>
                <a:spcPts val="2800"/>
              </a:spcBef>
              <a:defRPr sz="3072"/>
            </a:pPr>
            <a:r>
              <a:t>The second form constructs a set that contains the same elements as ob. </a:t>
            </a:r>
          </a:p>
          <a:p>
            <a:pPr marL="390143" indent="-390143" defTabSz="1560536">
              <a:spcBef>
                <a:spcPts val="2800"/>
              </a:spcBef>
              <a:defRPr sz="3072"/>
            </a:pPr>
            <a:r>
              <a:t>The third form constructs a set that contains the elements in the range specified by start and end. The function specified by cmpfn, if present, determines the ordering of the set.</a:t>
            </a:r>
          </a:p>
          <a:p>
            <a:pPr marL="390143" indent="-390143" defTabSz="1560536">
              <a:spcBef>
                <a:spcPts val="2800"/>
              </a:spcBef>
              <a:defRPr sz="3072"/>
            </a:pPr>
            <a:r>
              <a:t>The following comparison operators are defined for set:</a:t>
            </a:r>
          </a:p>
          <a:p>
            <a:pPr marL="780287" lvl="1" indent="-390143" defTabSz="1560536">
              <a:spcBef>
                <a:spcPts val="2800"/>
              </a:spcBef>
              <a:defRPr sz="3072"/>
            </a:pPr>
            <a:r>
              <a:t>==, &lt;, &lt;=, !=, &gt;, &gt;=</a:t>
            </a:r>
          </a:p>
        </p:txBody>
      </p:sp>
      <p:sp>
        <p:nvSpPr>
          <p:cNvPr id="57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97</a:t>
            </a:fld>
            <a:endParaRP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Attribution"/>
          <p:cNvSpPr txBox="1">
            <a:spLocks noGrp="1"/>
          </p:cNvSpPr>
          <p:nvPr>
            <p:ph type="body" idx="21"/>
          </p:nvPr>
        </p:nvSpPr>
        <p:spPr>
          <a:prstGeom prst="rect">
            <a:avLst/>
          </a:prstGeom>
        </p:spPr>
        <p:txBody>
          <a:bodyPr/>
          <a:lstStyle/>
          <a:p>
            <a:endParaRPr/>
          </a:p>
        </p:txBody>
      </p:sp>
      <p:sp>
        <p:nvSpPr>
          <p:cNvPr id="577" name="MAPS"/>
          <p:cNvSpPr txBox="1">
            <a:spLocks noGrp="1"/>
          </p:cNvSpPr>
          <p:nvPr>
            <p:ph type="body" sz="half" idx="1"/>
          </p:nvPr>
        </p:nvSpPr>
        <p:spPr>
          <a:prstGeom prst="rect">
            <a:avLst/>
          </a:prstGeom>
        </p:spPr>
        <p:txBody>
          <a:bodyPr/>
          <a:lstStyle/>
          <a:p>
            <a:r>
              <a:t>MAPS</a:t>
            </a:r>
          </a:p>
        </p:txBody>
      </p:sp>
      <p:sp>
        <p:nvSpPr>
          <p:cNvPr id="5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98</a:t>
            </a:fld>
            <a:endParaRP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Maps"/>
          <p:cNvSpPr txBox="1">
            <a:spLocks noGrp="1"/>
          </p:cNvSpPr>
          <p:nvPr>
            <p:ph type="title"/>
          </p:nvPr>
        </p:nvSpPr>
        <p:spPr>
          <a:prstGeom prst="rect">
            <a:avLst/>
          </a:prstGeom>
        </p:spPr>
        <p:txBody>
          <a:bodyPr/>
          <a:lstStyle/>
          <a:p>
            <a:r>
              <a:t>Maps</a:t>
            </a:r>
          </a:p>
        </p:txBody>
      </p:sp>
      <p:sp>
        <p:nvSpPr>
          <p:cNvPr id="581" name="The map class supports an associative container in which unique keys are mapped with values.…"/>
          <p:cNvSpPr txBox="1">
            <a:spLocks noGrp="1"/>
          </p:cNvSpPr>
          <p:nvPr>
            <p:ph type="body" idx="1"/>
          </p:nvPr>
        </p:nvSpPr>
        <p:spPr>
          <a:xfrm>
            <a:off x="1206500" y="2880543"/>
            <a:ext cx="21971000" cy="9623973"/>
          </a:xfrm>
          <a:prstGeom prst="rect">
            <a:avLst/>
          </a:prstGeom>
        </p:spPr>
        <p:txBody>
          <a:bodyPr/>
          <a:lstStyle/>
          <a:p>
            <a:pPr marL="505968" indent="-505968" defTabSz="2023821">
              <a:spcBef>
                <a:spcPts val="3700"/>
              </a:spcBef>
              <a:defRPr sz="3984"/>
            </a:pPr>
            <a:r>
              <a:t>The map class supports an associative container in which unique keys are mapped with values. </a:t>
            </a:r>
          </a:p>
          <a:p>
            <a:pPr marL="505968" indent="-505968" defTabSz="2023821">
              <a:spcBef>
                <a:spcPts val="3700"/>
              </a:spcBef>
              <a:defRPr sz="3984"/>
            </a:pPr>
            <a:r>
              <a:t>In essence, a key is simply a name that you give to a value. Once a value has been stored, we can retrieve it by using its key. </a:t>
            </a:r>
          </a:p>
          <a:p>
            <a:pPr marL="505968" indent="-505968" defTabSz="2023821">
              <a:spcBef>
                <a:spcPts val="3700"/>
              </a:spcBef>
              <a:defRPr sz="3984"/>
            </a:pPr>
            <a:r>
              <a:t>Thus, in its most general sense, a map is a list of key/value pairs. The power of a map is that you can look up a value given its key. </a:t>
            </a:r>
          </a:p>
          <a:p>
            <a:pPr marL="505968" indent="-505968" defTabSz="2023821">
              <a:spcBef>
                <a:spcPts val="3700"/>
              </a:spcBef>
              <a:defRPr sz="3984"/>
            </a:pPr>
            <a:r>
              <a:t>For example, you could define a map that uses a person's name as its key and stores that person's telephone number as its value. </a:t>
            </a:r>
          </a:p>
          <a:p>
            <a:pPr marL="505968" indent="-505968" defTabSz="2023821">
              <a:spcBef>
                <a:spcPts val="3700"/>
              </a:spcBef>
              <a:defRPr sz="3984"/>
            </a:pPr>
            <a:r>
              <a:t>Associative containers are becoming more popular in programming.</a:t>
            </a:r>
          </a:p>
          <a:p>
            <a:pPr marL="505968" indent="-505968" defTabSz="2023821">
              <a:spcBef>
                <a:spcPts val="3700"/>
              </a:spcBef>
              <a:defRPr sz="3984"/>
            </a:pPr>
            <a:r>
              <a:t>The map container has the following template specification:</a:t>
            </a:r>
          </a:p>
          <a:p>
            <a:pPr marL="1011936" lvl="1" indent="-505968" defTabSz="2023821">
              <a:spcBef>
                <a:spcPts val="3700"/>
              </a:spcBef>
              <a:defRPr sz="3984"/>
            </a:pPr>
            <a:r>
              <a:t>template &lt;class Key, class T, class Comp = less&lt;Key&gt;, class Allocator = allocator&lt;pair&lt;const key, T&gt; &gt; class map</a:t>
            </a:r>
          </a:p>
        </p:txBody>
      </p:sp>
      <p:sp>
        <p:nvSpPr>
          <p:cNvPr id="58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99</a:t>
            </a:fld>
            <a:endParaRP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114</Slides>
  <Notes>0</Notes>
  <HiddenSlides>0</HiddenSlides>
  <ScaleCrop>false</ScaleCrop>
  <HeadingPairs>
    <vt:vector size="4" baseType="variant">
      <vt:variant>
        <vt:lpstr>Theme</vt:lpstr>
      </vt:variant>
      <vt:variant>
        <vt:i4>1</vt:i4>
      </vt:variant>
      <vt:variant>
        <vt:lpstr>Slide Titles</vt:lpstr>
      </vt:variant>
      <vt:variant>
        <vt:i4>114</vt:i4>
      </vt:variant>
    </vt:vector>
  </HeadingPairs>
  <TitlesOfParts>
    <vt:vector size="115" baseType="lpstr">
      <vt:lpstr>21_BasicWhite</vt:lpstr>
      <vt:lpstr>Exception Handling</vt:lpstr>
      <vt:lpstr>Unit - V</vt:lpstr>
      <vt:lpstr>Unit - V</vt:lpstr>
      <vt:lpstr>PowerPoint Presentation</vt:lpstr>
      <vt:lpstr>Introduction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Principles of Exception Handling</vt:lpstr>
      <vt:lpstr>PowerPoint Presentation</vt:lpstr>
      <vt:lpstr>PowerPoint Presentation</vt:lpstr>
      <vt:lpstr>PowerPoint Presentation</vt:lpstr>
      <vt:lpstr>PowerPoint Presentation</vt:lpstr>
      <vt:lpstr>Catching Class Types</vt:lpstr>
      <vt:lpstr>PowerPoint Presentation</vt:lpstr>
      <vt:lpstr>Using Multiple Catch Statements</vt:lpstr>
      <vt:lpstr>PowerPoint Presentation</vt:lpstr>
      <vt:lpstr>Handling Derived Class Exceptions</vt:lpstr>
      <vt:lpstr>PowerPoint Presentation</vt:lpstr>
      <vt:lpstr>PowerPoint Presentation</vt:lpstr>
      <vt:lpstr>PowerPoint Presentation</vt:lpstr>
      <vt:lpstr>PowerPoint Presentation</vt:lpstr>
      <vt:lpstr>Restricting Exceptions</vt:lpstr>
      <vt:lpstr>PowerPoint Presentation</vt:lpstr>
      <vt:lpstr>PowerPoint Presentation</vt:lpstr>
      <vt:lpstr>PowerPoint Presentation</vt:lpstr>
      <vt:lpstr>Rethrowing an Exception</vt:lpstr>
      <vt:lpstr>PowerPoint Presentation</vt:lpstr>
      <vt:lpstr>Understanding terminate( ) and unexpected( )</vt:lpstr>
      <vt:lpstr>Setting the Terminate and Unexpected Handlers</vt:lpstr>
      <vt:lpstr>PowerPoint Presentation</vt:lpstr>
      <vt:lpstr>PowerPoint Presentation</vt:lpstr>
      <vt:lpstr>PowerPoint Presentation</vt:lpstr>
      <vt:lpstr>The uncaught_exception( ) Function</vt:lpstr>
      <vt:lpstr>Specifying Exceptions</vt:lpstr>
      <vt:lpstr>PowerPoint Presentation</vt:lpstr>
      <vt:lpstr>PowerPoint Presentation</vt:lpstr>
      <vt:lpstr>Overview of Standard Template Library</vt:lpstr>
      <vt:lpstr>Introduction</vt:lpstr>
      <vt:lpstr>Components of STL</vt:lpstr>
      <vt:lpstr>PowerPoint Presentation</vt:lpstr>
      <vt:lpstr>PowerPoint Presentation</vt:lpstr>
      <vt:lpstr>C++: Containers in STL</vt:lpstr>
      <vt:lpstr>C++: Algorithms in STL</vt:lpstr>
      <vt:lpstr>C++: Iterators in STL</vt:lpstr>
      <vt:lpstr>PowerPoint Presentation</vt:lpstr>
      <vt:lpstr>PowerPoint Presentation</vt:lpstr>
      <vt:lpstr>Uses and Applications of STL</vt:lpstr>
      <vt:lpstr>STL Components Overview</vt:lpstr>
      <vt:lpstr>PowerPoint Presentation</vt:lpstr>
      <vt:lpstr>Containers in C++</vt:lpstr>
      <vt:lpstr>benefits of container classes over arrays</vt:lpstr>
      <vt:lpstr>Commonly Used Containers</vt:lpstr>
      <vt:lpstr>Classification of Containers in STL</vt:lpstr>
      <vt:lpstr>PowerPoint Presentation</vt:lpstr>
      <vt:lpstr>Using Container Library in STL</vt:lpstr>
      <vt:lpstr>PowerPoint Presentation</vt:lpstr>
      <vt:lpstr>General Theory of Operations</vt:lpstr>
      <vt:lpstr>PowerPoint Presentation</vt:lpstr>
      <vt:lpstr>PowerPoint Presentation</vt:lpstr>
      <vt:lpstr>PowerPoint Presentation</vt:lpstr>
      <vt:lpstr>PowerPoint Presentation</vt:lpstr>
      <vt:lpstr>Sequential Container</vt:lpstr>
      <vt:lpstr>PowerPoint Presentation</vt:lpstr>
      <vt:lpstr>Vector</vt:lpstr>
      <vt:lpstr>PowerPoint Presentation</vt:lpstr>
      <vt:lpstr>Functions of Vector Class</vt:lpstr>
      <vt:lpstr>PowerPoint Presentation</vt:lpstr>
      <vt:lpstr>PowerPoint Presentation</vt:lpstr>
      <vt:lpstr>PowerPoint Presentation</vt:lpstr>
      <vt:lpstr>Accessing Vector through Iterator</vt:lpstr>
      <vt:lpstr>PowerPoint Presentation</vt:lpstr>
      <vt:lpstr>PowerPoint Presentation</vt:lpstr>
      <vt:lpstr>PowerPoint Presentation</vt:lpstr>
      <vt:lpstr>Lists</vt:lpstr>
      <vt:lpstr>PowerPoint Presentation</vt:lpstr>
      <vt:lpstr>Functions of List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Functions of a Dequeue class</vt:lpstr>
      <vt:lpstr>PowerPoint Presentation</vt:lpstr>
      <vt:lpstr>PowerPoint Presentation</vt:lpstr>
      <vt:lpstr>Associative Containers</vt:lpstr>
      <vt:lpstr>PowerPoint Presentation</vt:lpstr>
      <vt:lpstr>Sets</vt:lpstr>
      <vt:lpstr>PowerPoint Presentation</vt:lpstr>
      <vt:lpstr>Maps</vt:lpstr>
      <vt:lpstr>PowerPoint Presentation</vt:lpstr>
      <vt:lpstr>PowerPoint Presentation</vt:lpstr>
      <vt:lpstr>PowerPoint Presentation</vt:lpstr>
      <vt:lpstr>PowerPoint Presentation</vt:lpstr>
      <vt:lpstr>PowerPoint Presentation</vt:lpstr>
      <vt:lpstr>Algorithms</vt:lpstr>
      <vt:lpstr>PowerPoint Presentation</vt:lpstr>
      <vt:lpstr>PowerPoint Presentation</vt:lpstr>
      <vt:lpstr>Removing and Replacing Elements</vt:lpstr>
      <vt:lpstr>PowerPoint Presentation</vt:lpstr>
      <vt:lpstr>PowerPoint Presentation</vt:lpstr>
      <vt:lpstr>Reversing a Sequence</vt:lpstr>
      <vt:lpstr>PowerPoint Presentation</vt:lpstr>
      <vt:lpstr>Transforming a Sequence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cp:lastModifiedBy>Unknown User</cp:lastModifiedBy>
  <cp:revision>1</cp:revision>
  <dcterms:modified xsi:type="dcterms:W3CDTF">2022-01-09T09:51:46Z</dcterms:modified>
</cp:coreProperties>
</file>