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4" r:id="rId2"/>
    <p:sldId id="256" r:id="rId3"/>
    <p:sldId id="261" r:id="rId4"/>
    <p:sldId id="285" r:id="rId5"/>
    <p:sldId id="257" r:id="rId6"/>
    <p:sldId id="259" r:id="rId7"/>
    <p:sldId id="260" r:id="rId8"/>
    <p:sldId id="258" r:id="rId9"/>
    <p:sldId id="262" r:id="rId10"/>
    <p:sldId id="263" r:id="rId11"/>
    <p:sldId id="286" r:id="rId12"/>
    <p:sldId id="279" r:id="rId13"/>
    <p:sldId id="264" r:id="rId14"/>
    <p:sldId id="265" r:id="rId15"/>
    <p:sldId id="266" r:id="rId16"/>
    <p:sldId id="278" r:id="rId17"/>
    <p:sldId id="277" r:id="rId18"/>
    <p:sldId id="267" r:id="rId19"/>
    <p:sldId id="268" r:id="rId20"/>
    <p:sldId id="269" r:id="rId21"/>
    <p:sldId id="280" r:id="rId22"/>
    <p:sldId id="270" r:id="rId23"/>
    <p:sldId id="271" r:id="rId24"/>
    <p:sldId id="272" r:id="rId25"/>
    <p:sldId id="273" r:id="rId26"/>
    <p:sldId id="274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7E20-29B4-4B93-9D44-FED0745E923E}" type="datetimeFigureOut">
              <a:rPr lang="en-US" smtClean="0"/>
              <a:pPr/>
              <a:t>10/20/2021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8C8C2-29BE-4E69-9CB5-14257904B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C8C2-29BE-4E69-9CB5-14257904B3B7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4744" y="6215082"/>
            <a:ext cx="1601559" cy="365125"/>
          </a:xfrm>
        </p:spPr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" y="214290"/>
            <a:ext cx="1357322" cy="93610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5786" y="6286520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OOPS</a:t>
            </a:r>
            <a:r>
              <a:rPr lang="en-IN" sz="1400" baseline="0" dirty="0" smtClean="0"/>
              <a:t> Through JAVA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5429256" y="357166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768" y="62865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58DEE7B-8E14-4334-BE73-32208EDC21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 dirty="0" smtClean="0"/>
              <a:t>N.AKHILA</a:t>
            </a:r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43306" y="6248206"/>
            <a:ext cx="2387377" cy="365125"/>
          </a:xfrm>
        </p:spPr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14348" y="6286520"/>
            <a:ext cx="1775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OOP Through JAVA</a:t>
            </a:r>
            <a:endParaRPr lang="en-IN" sz="1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A4CCBC-3545-40DE-B6E8-E5C0091F7F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214291"/>
            <a:ext cx="8215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  <a:endParaRPr lang="en-IN" sz="4000" dirty="0">
              <a:solidFill>
                <a:srgbClr val="00206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" y="116632"/>
            <a:ext cx="1428760" cy="9361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42282911-4A61-4A42-8E73-D723BEBE2DB8}"/>
              </a:ext>
            </a:extLst>
          </p:cNvPr>
          <p:cNvSpPr txBox="1">
            <a:spLocks/>
          </p:cNvSpPr>
          <p:nvPr/>
        </p:nvSpPr>
        <p:spPr>
          <a:xfrm>
            <a:off x="1246046" y="1988840"/>
            <a:ext cx="7183606" cy="930313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dirty="0" smtClean="0">
                <a:solidFill>
                  <a:schemeClr val="tx2"/>
                </a:solidFill>
                <a:latin typeface="Eras Bold ITC" panose="020B0907030504020204" pitchFamily="34" charset="0"/>
                <a:ea typeface="+mj-ea"/>
                <a:cs typeface="Times New Roman" panose="02020603050405020304" pitchFamily="18" charset="0"/>
              </a:rPr>
              <a:t>   OOPS  Through JAVA 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ras Bold ITC" panose="020B0907030504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374C6B0C-371A-41E0-BF7D-B301E36AAB91}"/>
              </a:ext>
            </a:extLst>
          </p:cNvPr>
          <p:cNvSpPr txBox="1">
            <a:spLocks/>
          </p:cNvSpPr>
          <p:nvPr/>
        </p:nvSpPr>
        <p:spPr>
          <a:xfrm>
            <a:off x="857224" y="3286124"/>
            <a:ext cx="7758224" cy="292895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IN" sz="4300" b="1" dirty="0" smtClean="0">
                <a:solidFill>
                  <a:srgbClr val="7030A0"/>
                </a:solidFill>
              </a:rPr>
              <a:t>N.Akhila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IN" sz="4300" b="1" dirty="0" smtClean="0">
                <a:solidFill>
                  <a:srgbClr val="7030A0"/>
                </a:solidFill>
              </a:rPr>
              <a:t>Sr.Asst.Professor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Computer Science and Engineering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Aditya Engineering College(A)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Surampalem.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EX:</a:t>
            </a:r>
          </a:p>
          <a:p>
            <a:pPr>
              <a:buNone/>
            </a:pPr>
            <a:r>
              <a:rPr lang="en-IN" dirty="0" smtClean="0"/>
              <a:t>   Pen is an object. Its name is Reynolds, </a:t>
            </a:r>
            <a:r>
              <a:rPr lang="en-IN" dirty="0" err="1" smtClean="0"/>
              <a:t>color</a:t>
            </a:r>
            <a:r>
              <a:rPr lang="en-IN" dirty="0" smtClean="0"/>
              <a:t> is white etc. known as its state. It is used to write, so writing is its behaviour.</a:t>
            </a:r>
          </a:p>
          <a:p>
            <a:pPr>
              <a:buNone/>
            </a:pPr>
            <a:r>
              <a:rPr lang="en-IN" dirty="0" smtClean="0"/>
              <a:t>program is made up of too </a:t>
            </a:r>
            <a:r>
              <a:rPr lang="en-IN" smtClean="0"/>
              <a:t>small programs </a:t>
            </a:r>
            <a:r>
              <a:rPr lang="en-IN" dirty="0" smtClean="0"/>
              <a:t>called object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286256"/>
            <a:ext cx="3857652" cy="15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N.AKHILA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7983" t="39089" r="53256" b="32309"/>
          <a:stretch>
            <a:fillRect/>
          </a:stretch>
        </p:blipFill>
        <p:spPr bwMode="auto">
          <a:xfrm>
            <a:off x="571472" y="1500174"/>
            <a:ext cx="792961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5122" name="Picture 2" descr="C:\Users\Lenovo\Desktop\class-and-object-in-java-6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3208" y="1600200"/>
            <a:ext cx="7992534" cy="44958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err="1" smtClean="0"/>
              <a:t>contd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076" t="16843" r="1440" b="14830"/>
          <a:stretch>
            <a:fillRect/>
          </a:stretch>
        </p:blipFill>
        <p:spPr bwMode="auto">
          <a:xfrm>
            <a:off x="857224" y="1571612"/>
            <a:ext cx="771530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CLASS</a:t>
            </a:r>
            <a:endParaRPr lang="en-IN" dirty="0"/>
          </a:p>
        </p:txBody>
      </p:sp>
      <p:pic>
        <p:nvPicPr>
          <p:cNvPr id="10242" name="Picture 2" descr="C:\Users\Lenovo\Desktop\classes-object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4480" y="2000240"/>
            <a:ext cx="3895238" cy="197142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2214554"/>
            <a:ext cx="42862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A class is a group of objects that has common properties. It is a template or blueprint from which objects are created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Ex: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182" t="21610" r="38068" b="14830"/>
          <a:stretch>
            <a:fillRect/>
          </a:stretch>
        </p:blipFill>
        <p:spPr bwMode="auto">
          <a:xfrm>
            <a:off x="285720" y="1643050"/>
            <a:ext cx="885828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4098" name="Picture 2" descr="C:\Users\Lenovo\Desktop\maxresdefault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0837" t="31144" r="52362" b="41843"/>
          <a:stretch>
            <a:fillRect/>
          </a:stretch>
        </p:blipFill>
        <p:spPr bwMode="auto">
          <a:xfrm>
            <a:off x="285720" y="1500174"/>
            <a:ext cx="82153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OOPS Concepts</a:t>
            </a:r>
            <a:endParaRPr lang="en-IN" dirty="0"/>
          </a:p>
        </p:txBody>
      </p:sp>
      <p:pic>
        <p:nvPicPr>
          <p:cNvPr id="7170" name="Picture 2" descr="C:\Users\Lenovo\Desktop\oops-concept-basic-cpp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572428" cy="4929222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Key Concepts of 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ENCAPSULATION: is a process of wrapping of data and methods in a single unit is called encapsulation, and that keeps both safe from outside interference and misuse</a:t>
            </a:r>
          </a:p>
          <a:p>
            <a:pPr>
              <a:buNone/>
            </a:pPr>
            <a:r>
              <a:rPr lang="en-IN" dirty="0" smtClean="0"/>
              <a:t>Ex:</a:t>
            </a:r>
          </a:p>
          <a:p>
            <a:pPr>
              <a:buNone/>
            </a:pPr>
            <a:r>
              <a:rPr lang="en-IN" dirty="0" smtClean="0"/>
              <a:t>Class Sample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private int  x;</a:t>
            </a:r>
          </a:p>
          <a:p>
            <a:pPr>
              <a:buNone/>
            </a:pPr>
            <a:r>
              <a:rPr lang="en-IN" dirty="0" smtClean="0"/>
              <a:t>private show();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4" name="Picture 2" descr="C:\Users\Lenovo\Desktop\encapsul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000372"/>
            <a:ext cx="4043018" cy="3214710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r="2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IN" sz="5400" b="1" dirty="0" smtClean="0">
                <a:solidFill>
                  <a:srgbClr val="FF0000"/>
                </a:solidFill>
              </a:rPr>
              <a:t>Why do we need OOP?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CCBC-3545-40DE-B6E8-E5C0091F7FB2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/>
          <a:lstStyle/>
          <a:p>
            <a:r>
              <a:rPr lang="en-IN" b="1" dirty="0" smtClean="0"/>
              <a:t>POLYMORPHISM</a:t>
            </a:r>
            <a:r>
              <a:rPr lang="en-IN" dirty="0" smtClean="0"/>
              <a:t> is derived from 2 Greek words: </a:t>
            </a:r>
            <a:r>
              <a:rPr lang="en-IN" b="1" dirty="0" smtClean="0"/>
              <a:t>poly</a:t>
            </a:r>
            <a:r>
              <a:rPr lang="en-IN" dirty="0" smtClean="0"/>
              <a:t> and </a:t>
            </a:r>
            <a:r>
              <a:rPr lang="en-IN" b="1" dirty="0" err="1" smtClean="0"/>
              <a:t>morphs</a:t>
            </a:r>
            <a:r>
              <a:rPr lang="en-IN" dirty="0" err="1" smtClean="0"/>
              <a:t>.The</a:t>
            </a:r>
            <a:r>
              <a:rPr lang="en-IN" dirty="0" smtClean="0"/>
              <a:t> word "poly" means many and "morphs" means forms. 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 descr="C:\Users\Lenovo\Desktop\polymorphism-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14620"/>
            <a:ext cx="7000924" cy="3857652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0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86446" y="2357430"/>
            <a:ext cx="9286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Inheritance: where one class acquires the properties (methods and fields) of another</a:t>
            </a:r>
          </a:p>
          <a:p>
            <a:endParaRPr lang="en-IN" dirty="0"/>
          </a:p>
        </p:txBody>
      </p:sp>
      <p:pic>
        <p:nvPicPr>
          <p:cNvPr id="4" name="Picture 3" descr="C:\Users\Lenovo\Desktop\DJJkO.jpg"/>
          <p:cNvPicPr>
            <a:picLocks noChangeAspect="1" noChangeArrowheads="1"/>
          </p:cNvPicPr>
          <p:nvPr/>
        </p:nvPicPr>
        <p:blipFill>
          <a:blip r:embed="rId2"/>
          <a:srcRect l="4716" t="2542" r="8551" b="18008"/>
          <a:stretch>
            <a:fillRect/>
          </a:stretch>
        </p:blipFill>
        <p:spPr bwMode="auto">
          <a:xfrm>
            <a:off x="1857356" y="2643182"/>
            <a:ext cx="4643470" cy="3786214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class which inherits the properties of other is known as </a:t>
            </a:r>
            <a:r>
              <a:rPr lang="en-IN" b="1" dirty="0" smtClean="0"/>
              <a:t>subclass (derived class, child class) </a:t>
            </a:r>
            <a:r>
              <a:rPr lang="en-IN" dirty="0" smtClean="0"/>
              <a:t>and the class whose properties are inherited is known as </a:t>
            </a:r>
            <a:r>
              <a:rPr lang="en-IN" b="1" dirty="0" err="1" smtClean="0"/>
              <a:t>superclass</a:t>
            </a:r>
            <a:r>
              <a:rPr lang="en-IN" b="1" dirty="0" smtClean="0"/>
              <a:t> (base class, parent class).</a:t>
            </a:r>
            <a:endParaRPr lang="en-IN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Data abstraction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Data abstraction </a:t>
            </a:r>
            <a:r>
              <a:rPr lang="en-IN" dirty="0" smtClean="0"/>
              <a:t>providing only essential information to the outside world and hiding their background details, i.e., to represent the needed information in program without presenting the details.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Example:</a:t>
            </a:r>
            <a:endParaRPr lang="en-IN" dirty="0"/>
          </a:p>
        </p:txBody>
      </p:sp>
      <p:pic>
        <p:nvPicPr>
          <p:cNvPr id="5122" name="Picture 2" descr="C:\Users\Lenovo\Desktop\OOP7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7225" y="2571750"/>
            <a:ext cx="8064500" cy="25527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5918" y="714356"/>
            <a:ext cx="6980130" cy="7143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 smtClean="0"/>
              <a:t>Object Oriented Programming vs. Procedural Programming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1009" t="24788" r="36282" b="18008"/>
          <a:stretch>
            <a:fillRect/>
          </a:stretch>
        </p:blipFill>
        <p:spPr bwMode="auto">
          <a:xfrm>
            <a:off x="285720" y="1643050"/>
            <a:ext cx="864399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2786058"/>
            <a:ext cx="221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POP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15272" y="1785926"/>
            <a:ext cx="1714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  OOP</a:t>
            </a:r>
            <a:endParaRPr lang="en-IN" sz="48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/>
          <a:lstStyle/>
          <a:p>
            <a:endParaRPr lang="en-IN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Procedure Oriented Programming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Object Oriented Programming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In POP, program is divided into small parts called functions.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In OOP, program is divided into parts called objects.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In </a:t>
                      </a:r>
                      <a:r>
                        <a:rPr lang="en-IN" dirty="0"/>
                        <a:t>POP</a:t>
                      </a:r>
                      <a:r>
                        <a:rPr lang="en-IN" dirty="0" smtClean="0"/>
                        <a:t>, Importance </a:t>
                      </a:r>
                      <a:r>
                        <a:rPr lang="en-IN" dirty="0"/>
                        <a:t>is not given to data but to functions as well as sequence of actions to be done.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In OOP, Importance is given to the data rather than procedures or functions because it works as a real world.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POP follows Top Down approach.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OOP follows Bottom Up approach.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POP does not have any access </a:t>
                      </a:r>
                      <a:r>
                        <a:rPr lang="en-IN" dirty="0" err="1"/>
                        <a:t>specifier</a:t>
                      </a:r>
                      <a:r>
                        <a:rPr lang="en-IN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OOP has access </a:t>
                      </a:r>
                      <a:r>
                        <a:rPr lang="en-IN" dirty="0" err="1"/>
                        <a:t>specifiers</a:t>
                      </a:r>
                      <a:r>
                        <a:rPr lang="en-IN" dirty="0"/>
                        <a:t> named Public, Private, Protected, etc.</a:t>
                      </a:r>
                    </a:p>
                  </a:txBody>
                  <a:tcPr marL="76200" marR="76200" marT="76200" marB="76200"/>
                </a:tc>
              </a:tr>
              <a:tr h="455308"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In POP, Data can move freely from function to function in the system.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In OOP, objects can move and communicate with each other through member functions.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To add new data and function in POP is not so easy.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OOP provides an easy way to add new data and function.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To add new data and function in POP is not so easy.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OOP provides an easy way to add new data and function.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Example of POP are : C, VB, FORTRAN, Pascal.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Example of OOP are : C++, JAVA, VB.NET, C#.NET.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 to POP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A program in a procedural language is a list of instruction where each statement tells the computer to do something. It focuses on procedure (function) &amp; algorithm is needed to perform the derived computation.</a:t>
            </a:r>
          </a:p>
          <a:p>
            <a:pPr algn="just"/>
            <a:r>
              <a:rPr lang="en-IN" dirty="0" smtClean="0"/>
              <a:t>When program become larger, it is divided into function &amp; each function has clearly defined purpose. Dividing the program into functions is one of the cornerstones of structured programming.</a:t>
            </a:r>
          </a:p>
          <a:p>
            <a:r>
              <a:rPr lang="en-IN" b="1" dirty="0" smtClean="0"/>
              <a:t>Examples of Procedural languages </a:t>
            </a:r>
            <a:r>
              <a:rPr lang="en-IN" dirty="0" smtClean="0"/>
              <a:t>BASIC, C, Pascal, FORTRAN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N.AKHILA</a:t>
            </a:r>
            <a:endParaRPr lang="en-IN" dirty="0"/>
          </a:p>
        </p:txBody>
      </p:sp>
      <p:pic>
        <p:nvPicPr>
          <p:cNvPr id="1027" name="Picture 3" descr="C:\Users\admin\Downloads\Basic-structure-of-C-with-Exampl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1071546"/>
            <a:ext cx="8153400" cy="521497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2648" y="500042"/>
            <a:ext cx="8153400" cy="71915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     </a:t>
            </a:r>
            <a:br>
              <a:rPr lang="en-IN" b="1" dirty="0" smtClean="0"/>
            </a:br>
            <a:r>
              <a:rPr lang="en-IN" b="1" dirty="0" smtClean="0"/>
              <a:t>      Characteristics of POP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43050"/>
            <a:ext cx="8229600" cy="4483113"/>
          </a:xfrm>
        </p:spPr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focuses on </a:t>
            </a:r>
            <a:r>
              <a:rPr lang="en-IN" dirty="0" smtClean="0"/>
              <a:t>functions </a:t>
            </a:r>
            <a:r>
              <a:rPr lang="en-IN" dirty="0"/>
              <a:t>rather than data.</a:t>
            </a:r>
          </a:p>
          <a:p>
            <a:r>
              <a:rPr lang="en-IN" dirty="0" smtClean="0"/>
              <a:t>A </a:t>
            </a:r>
            <a:r>
              <a:rPr lang="en-IN" dirty="0"/>
              <a:t>program is divided into a number of functions and each function has clearly defined purpose.</a:t>
            </a:r>
          </a:p>
          <a:p>
            <a:r>
              <a:rPr lang="en-IN" dirty="0"/>
              <a:t>Most of the functions share global data.</a:t>
            </a:r>
          </a:p>
          <a:p>
            <a:r>
              <a:rPr lang="en-IN" dirty="0"/>
              <a:t>Data moves openly around the system from function to function.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32450" t="36102" r="33602" b="2118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30663" t="42267" r="30922" b="2754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b="1" dirty="0" smtClean="0"/>
              <a:t>Drawback of POP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81014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Concentrates mainly on functions, but not data.</a:t>
            </a:r>
          </a:p>
          <a:p>
            <a:r>
              <a:rPr lang="en-IN" dirty="0" smtClean="0"/>
              <a:t>Functions shares global data.</a:t>
            </a:r>
          </a:p>
          <a:p>
            <a:r>
              <a:rPr lang="en-IN" dirty="0" smtClean="0"/>
              <a:t>No security to data- data moves openly among the functions.</a:t>
            </a:r>
          </a:p>
          <a:p>
            <a:r>
              <a:rPr lang="en-IN" dirty="0" smtClean="0"/>
              <a:t>Function transforms data from one form to another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28" y="0"/>
            <a:ext cx="8215370" cy="1204890"/>
          </a:xfrm>
        </p:spPr>
        <p:txBody>
          <a:bodyPr>
            <a:norm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Object is a instance of class,</a:t>
            </a:r>
          </a:p>
          <a:p>
            <a:r>
              <a:rPr lang="en-IN" dirty="0" smtClean="0"/>
              <a:t>Object means a real world entity such as pen, chair, table etc.</a:t>
            </a:r>
          </a:p>
          <a:p>
            <a:r>
              <a:rPr lang="en-IN" dirty="0" smtClean="0"/>
              <a:t>Object has state and behaviours.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/>
              <a:t>state:</a:t>
            </a:r>
            <a:r>
              <a:rPr lang="en-IN" dirty="0" smtClean="0"/>
              <a:t> represents data (value) of an object.</a:t>
            </a:r>
          </a:p>
          <a:p>
            <a:pPr>
              <a:buFont typeface="Wingdings" pitchFamily="2" charset="2"/>
              <a:buChar char="v"/>
            </a:pPr>
            <a:r>
              <a:rPr lang="en-IN" b="1" dirty="0" err="1" smtClean="0"/>
              <a:t>behavior</a:t>
            </a:r>
            <a:r>
              <a:rPr lang="en-IN" b="1" dirty="0" smtClean="0"/>
              <a:t>:</a:t>
            </a:r>
            <a:r>
              <a:rPr lang="en-IN" dirty="0" smtClean="0"/>
              <a:t> represents the functionality.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N.AKHILA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A4CCBC-3545-40DE-B6E8-E5C0091F7FB2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920</TotalTime>
  <Words>655</Words>
  <Application>Microsoft Office PowerPoint</Application>
  <PresentationFormat>On-screen Show (4:3)</PresentationFormat>
  <Paragraphs>131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Slide 1</vt:lpstr>
      <vt:lpstr>Slide 2</vt:lpstr>
      <vt:lpstr>Introduction to POP</vt:lpstr>
      <vt:lpstr>Slide 4</vt:lpstr>
      <vt:lpstr>            Characteristics of POP </vt:lpstr>
      <vt:lpstr>Slide 6</vt:lpstr>
      <vt:lpstr>Slide 7</vt:lpstr>
      <vt:lpstr>Drawback of POP</vt:lpstr>
      <vt:lpstr>OBJECT</vt:lpstr>
      <vt:lpstr>Examples</vt:lpstr>
      <vt:lpstr>Slide 11</vt:lpstr>
      <vt:lpstr>Slide 12</vt:lpstr>
      <vt:lpstr>contd</vt:lpstr>
      <vt:lpstr>CLASS</vt:lpstr>
      <vt:lpstr>Ex:</vt:lpstr>
      <vt:lpstr>Slide 16</vt:lpstr>
      <vt:lpstr>Slide 17</vt:lpstr>
      <vt:lpstr>OOPS Concepts</vt:lpstr>
      <vt:lpstr>Key Concepts of OOPS</vt:lpstr>
      <vt:lpstr>POLYMORPHISM</vt:lpstr>
      <vt:lpstr>Slide 21</vt:lpstr>
      <vt:lpstr>Inheritance</vt:lpstr>
      <vt:lpstr>Slide 23</vt:lpstr>
      <vt:lpstr>Data abstraction</vt:lpstr>
      <vt:lpstr>Example:</vt:lpstr>
      <vt:lpstr> Object Oriented Programming vs. Procedural Programming </vt:lpstr>
      <vt:lpstr>Slide 27</vt:lpstr>
      <vt:lpstr>Slide 28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oop</dc:title>
  <dc:creator>Microsoft</dc:creator>
  <cp:lastModifiedBy>admin</cp:lastModifiedBy>
  <cp:revision>32</cp:revision>
  <dcterms:created xsi:type="dcterms:W3CDTF">2018-06-17T14:58:37Z</dcterms:created>
  <dcterms:modified xsi:type="dcterms:W3CDTF">2021-10-20T05:22:49Z</dcterms:modified>
</cp:coreProperties>
</file>