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302" r:id="rId1"/>
  </p:sldMasterIdLst>
  <p:notesMasterIdLst>
    <p:notesMasterId r:id="rId115"/>
  </p:notesMasterIdLst>
  <p:handoutMasterIdLst>
    <p:handoutMasterId r:id="rId116"/>
  </p:handoutMasterIdLst>
  <p:sldIdLst>
    <p:sldId id="428" r:id="rId2"/>
    <p:sldId id="332" r:id="rId3"/>
    <p:sldId id="333" r:id="rId4"/>
    <p:sldId id="420" r:id="rId5"/>
    <p:sldId id="677" r:id="rId6"/>
    <p:sldId id="680" r:id="rId7"/>
    <p:sldId id="421" r:id="rId8"/>
    <p:sldId id="422" r:id="rId9"/>
    <p:sldId id="678" r:id="rId10"/>
    <p:sldId id="679" r:id="rId11"/>
    <p:sldId id="337" r:id="rId12"/>
    <p:sldId id="338" r:id="rId13"/>
    <p:sldId id="339" r:id="rId14"/>
    <p:sldId id="340" r:id="rId15"/>
    <p:sldId id="553" r:id="rId16"/>
    <p:sldId id="341" r:id="rId17"/>
    <p:sldId id="342" r:id="rId18"/>
    <p:sldId id="684" r:id="rId19"/>
    <p:sldId id="407" r:id="rId20"/>
    <p:sldId id="681" r:id="rId21"/>
    <p:sldId id="682" r:id="rId22"/>
    <p:sldId id="683" r:id="rId23"/>
    <p:sldId id="343" r:id="rId24"/>
    <p:sldId id="344" r:id="rId25"/>
    <p:sldId id="345" r:id="rId26"/>
    <p:sldId id="346" r:id="rId27"/>
    <p:sldId id="417" r:id="rId28"/>
    <p:sldId id="348" r:id="rId29"/>
    <p:sldId id="350" r:id="rId30"/>
    <p:sldId id="351" r:id="rId31"/>
    <p:sldId id="352" r:id="rId32"/>
    <p:sldId id="275" r:id="rId33"/>
    <p:sldId id="685" r:id="rId34"/>
    <p:sldId id="353" r:id="rId35"/>
    <p:sldId id="686" r:id="rId36"/>
    <p:sldId id="687" r:id="rId37"/>
    <p:sldId id="355" r:id="rId38"/>
    <p:sldId id="356" r:id="rId39"/>
    <p:sldId id="688" r:id="rId40"/>
    <p:sldId id="357" r:id="rId41"/>
    <p:sldId id="689" r:id="rId42"/>
    <p:sldId id="358" r:id="rId43"/>
    <p:sldId id="359" r:id="rId44"/>
    <p:sldId id="691" r:id="rId45"/>
    <p:sldId id="360" r:id="rId46"/>
    <p:sldId id="361" r:id="rId47"/>
    <p:sldId id="362" r:id="rId48"/>
    <p:sldId id="363" r:id="rId49"/>
    <p:sldId id="364" r:id="rId50"/>
    <p:sldId id="690" r:id="rId51"/>
    <p:sldId id="366" r:id="rId52"/>
    <p:sldId id="692" r:id="rId53"/>
    <p:sldId id="367" r:id="rId54"/>
    <p:sldId id="368" r:id="rId55"/>
    <p:sldId id="418" r:id="rId56"/>
    <p:sldId id="369" r:id="rId57"/>
    <p:sldId id="693" r:id="rId58"/>
    <p:sldId id="370" r:id="rId59"/>
    <p:sldId id="371" r:id="rId60"/>
    <p:sldId id="372" r:id="rId61"/>
    <p:sldId id="373" r:id="rId62"/>
    <p:sldId id="694" r:id="rId63"/>
    <p:sldId id="374" r:id="rId64"/>
    <p:sldId id="375" r:id="rId65"/>
    <p:sldId id="376" r:id="rId66"/>
    <p:sldId id="430" r:id="rId67"/>
    <p:sldId id="695" r:id="rId68"/>
    <p:sldId id="674" r:id="rId69"/>
    <p:sldId id="675" r:id="rId70"/>
    <p:sldId id="432" r:id="rId71"/>
    <p:sldId id="696" r:id="rId72"/>
    <p:sldId id="433" r:id="rId73"/>
    <p:sldId id="697" r:id="rId74"/>
    <p:sldId id="435" r:id="rId75"/>
    <p:sldId id="436" r:id="rId76"/>
    <p:sldId id="698" r:id="rId77"/>
    <p:sldId id="437" r:id="rId78"/>
    <p:sldId id="438" r:id="rId79"/>
    <p:sldId id="700" r:id="rId80"/>
    <p:sldId id="439" r:id="rId81"/>
    <p:sldId id="440" r:id="rId82"/>
    <p:sldId id="441" r:id="rId83"/>
    <p:sldId id="442" r:id="rId84"/>
    <p:sldId id="443" r:id="rId85"/>
    <p:sldId id="446" r:id="rId86"/>
    <p:sldId id="447" r:id="rId87"/>
    <p:sldId id="448" r:id="rId88"/>
    <p:sldId id="449" r:id="rId89"/>
    <p:sldId id="450" r:id="rId90"/>
    <p:sldId id="701" r:id="rId91"/>
    <p:sldId id="451" r:id="rId92"/>
    <p:sldId id="452" r:id="rId93"/>
    <p:sldId id="453" r:id="rId94"/>
    <p:sldId id="454" r:id="rId95"/>
    <p:sldId id="455" r:id="rId96"/>
    <p:sldId id="456" r:id="rId97"/>
    <p:sldId id="457" r:id="rId98"/>
    <p:sldId id="458" r:id="rId99"/>
    <p:sldId id="459" r:id="rId100"/>
    <p:sldId id="460" r:id="rId101"/>
    <p:sldId id="702" r:id="rId102"/>
    <p:sldId id="462" r:id="rId103"/>
    <p:sldId id="463" r:id="rId104"/>
    <p:sldId id="464" r:id="rId105"/>
    <p:sldId id="465" r:id="rId106"/>
    <p:sldId id="466" r:id="rId107"/>
    <p:sldId id="467" r:id="rId108"/>
    <p:sldId id="468" r:id="rId109"/>
    <p:sldId id="703" r:id="rId110"/>
    <p:sldId id="676" r:id="rId111"/>
    <p:sldId id="470" r:id="rId112"/>
    <p:sldId id="471" r:id="rId113"/>
    <p:sldId id="472" r:id="rId11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FF0000"/>
    <a:srgbClr val="CCE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82" autoAdjust="0"/>
  </p:normalViewPr>
  <p:slideViewPr>
    <p:cSldViewPr snapToGrid="0">
      <p:cViewPr varScale="1">
        <p:scale>
          <a:sx n="81" d="100"/>
          <a:sy n="81" d="100"/>
        </p:scale>
        <p:origin x="1498" y="8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0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44A3D4C-A8F0-4F35-A82C-B78383FA90B9}"/>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B9500CBA-06F6-46C9-BB32-50B32F74AAEA}"/>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3169">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5F940305-BA8B-40E3-8A97-8CFCA2085D83}"/>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1A2196FE-D918-4A1F-A78B-1847A9B3E21C}"/>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defRPr>
            </a:lvl1pPr>
          </a:lstStyle>
          <a:p>
            <a:pPr>
              <a:defRPr/>
            </a:pPr>
            <a:fld id="{5F77BD93-4240-4BCC-9DE7-D9D0A9124D1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6C77F87-8F4C-47EF-88E5-8B7B6ACEAEFC}"/>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E1FABEAD-EED0-45D2-B94E-246B38C7C5C0}"/>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1168">
              <a:defRPr sz="1200">
                <a:latin typeface="Times New Roman" charset="0"/>
                <a:ea typeface="ＭＳ Ｐゴシック" charset="-128"/>
                <a:cs typeface="ＭＳ Ｐゴシック" charset="-128"/>
              </a:defRPr>
            </a:lvl1pPr>
          </a:lstStyle>
          <a:p>
            <a:pPr>
              <a:defRPr/>
            </a:pPr>
            <a:endParaRPr lang="en-US"/>
          </a:p>
        </p:txBody>
      </p:sp>
      <p:sp>
        <p:nvSpPr>
          <p:cNvPr id="6148" name="Rectangle 4">
            <a:extLst>
              <a:ext uri="{FF2B5EF4-FFF2-40B4-BE49-F238E27FC236}">
                <a16:creationId xmlns:a16="http://schemas.microsoft.com/office/drawing/2014/main" id="{CE089B3D-9C3D-4228-A46D-3FFDA0F1C2AB}"/>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CE684331-9018-45A2-9DE4-BE4358B5DB59}"/>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461F8ECA-A532-4451-A679-5F92524AF925}"/>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A4A3EB86-0FE5-422B-9B73-4861B874E03E}"/>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defRPr>
            </a:lvl1pPr>
          </a:lstStyle>
          <a:p>
            <a:pPr>
              <a:defRPr/>
            </a:pPr>
            <a:fld id="{89A622C8-49E6-4132-ABD9-FB87D7BF709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DA2BEC5A-4381-4422-9666-AB30F4F9F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BE7A5AA-7151-40ED-8E97-D1FCEBD0DC42}"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9219" name="Rectangle 2">
            <a:extLst>
              <a:ext uri="{FF2B5EF4-FFF2-40B4-BE49-F238E27FC236}">
                <a16:creationId xmlns:a16="http://schemas.microsoft.com/office/drawing/2014/main" id="{AC76CF56-A357-4520-AE5F-67E78F2E774F}"/>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84EA5BD2-2BBB-4335-B090-2571901A21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5E0762C3-FAA9-415F-B3AF-0A797CD3CC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58428A1-B78A-484A-A26C-8E51A251E660}"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31747" name="Rectangle 2">
            <a:extLst>
              <a:ext uri="{FF2B5EF4-FFF2-40B4-BE49-F238E27FC236}">
                <a16:creationId xmlns:a16="http://schemas.microsoft.com/office/drawing/2014/main" id="{8661D049-72D4-4BD7-925D-A1A2A2E9A6A8}"/>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A533DE13-AE7C-477B-90E8-C1860AB589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086F8651-FDBD-4CC8-9BC2-6DBB90AB22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5BAEE6E-E368-4586-915C-237639C01FCF}"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33795" name="Rectangle 2">
            <a:extLst>
              <a:ext uri="{FF2B5EF4-FFF2-40B4-BE49-F238E27FC236}">
                <a16:creationId xmlns:a16="http://schemas.microsoft.com/office/drawing/2014/main" id="{B65964E1-2740-47F0-A534-BC2E06B16B6F}"/>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CD0881B5-4197-4F67-B5AC-35995BBCC5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234B749-9BB3-4229-B3E7-86F07C51E1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F90AC16-85AF-4632-827E-01146DB9C723}"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5843" name="Rectangle 2">
            <a:extLst>
              <a:ext uri="{FF2B5EF4-FFF2-40B4-BE49-F238E27FC236}">
                <a16:creationId xmlns:a16="http://schemas.microsoft.com/office/drawing/2014/main" id="{6511E870-2AED-4073-B0AC-3DADDA80D163}"/>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58325E8D-2069-45D1-B204-CFDB38A626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D6CE49E-4E64-4627-8A6B-D230D1FD44E1}"/>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730193EE-B6F6-48ED-9370-D4CB8339DB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0C060D70-40BE-46A4-99BD-8D2A593D9E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60C6059-7100-4B52-8737-66CF7AA85A84}"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39939" name="Rectangle 2">
            <a:extLst>
              <a:ext uri="{FF2B5EF4-FFF2-40B4-BE49-F238E27FC236}">
                <a16:creationId xmlns:a16="http://schemas.microsoft.com/office/drawing/2014/main" id="{42289F31-3CCD-44CC-98EF-E311C707A620}"/>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D27A2D31-D70F-4ADB-81E0-322AD61A79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555587F-06B8-4C52-AB2C-5418240583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9561796-24D7-4FEC-BF2C-73480CA80DDE}"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41987" name="Rectangle 2">
            <a:extLst>
              <a:ext uri="{FF2B5EF4-FFF2-40B4-BE49-F238E27FC236}">
                <a16:creationId xmlns:a16="http://schemas.microsoft.com/office/drawing/2014/main" id="{93C8E09B-C7CC-4021-81E2-4BCD976C7AC0}"/>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DCB37F55-6D0B-454C-9867-3A0ECCE28B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638AF7B1-DFDA-4948-A665-8194C4D7DB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2E325DC-03BB-4E1B-84D7-8870F9B3A20E}"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44035" name="Rectangle 2">
            <a:extLst>
              <a:ext uri="{FF2B5EF4-FFF2-40B4-BE49-F238E27FC236}">
                <a16:creationId xmlns:a16="http://schemas.microsoft.com/office/drawing/2014/main" id="{4A0D0DFB-BC74-4130-83EF-A54DA9DE0043}"/>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620B41C5-3891-434C-8B77-33D763E6BE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702C0DE-825C-43B4-82AF-9352F7B85D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9E09FA5-1A0A-4DE8-951C-5C06443D9681}"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46083" name="Rectangle 2">
            <a:extLst>
              <a:ext uri="{FF2B5EF4-FFF2-40B4-BE49-F238E27FC236}">
                <a16:creationId xmlns:a16="http://schemas.microsoft.com/office/drawing/2014/main" id="{B5EAB01C-139A-4511-8E2C-CBD4BE50354E}"/>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8CF7E555-A255-4F7D-8AC5-F88E97D842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C43AEEF9-3A94-4D17-AF69-D0565ED862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AFB2BA0-D5CE-4E89-B350-659979C278FA}"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48131" name="Rectangle 2">
            <a:extLst>
              <a:ext uri="{FF2B5EF4-FFF2-40B4-BE49-F238E27FC236}">
                <a16:creationId xmlns:a16="http://schemas.microsoft.com/office/drawing/2014/main" id="{73DD6643-E522-43A3-840C-5043EFD1FEBC}"/>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3747ACD0-69C8-4054-87E3-0E37842F0E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936871D-2E8E-4A39-8E15-B1E05DC591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F78AA5D-4641-47E6-B2D8-71F39C1DADF1}"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51203" name="Rectangle 2">
            <a:extLst>
              <a:ext uri="{FF2B5EF4-FFF2-40B4-BE49-F238E27FC236}">
                <a16:creationId xmlns:a16="http://schemas.microsoft.com/office/drawing/2014/main" id="{8A42E032-8AB8-4CE4-ABC7-49E250F55D6A}"/>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4A6468AF-40A2-465B-AB7D-51B67C2BCC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F65A9C2A-EB1F-4E44-981B-731F986299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356BCE7-05AC-44F4-8536-6AF20B9A8651}"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11267" name="Rectangle 2">
            <a:extLst>
              <a:ext uri="{FF2B5EF4-FFF2-40B4-BE49-F238E27FC236}">
                <a16:creationId xmlns:a16="http://schemas.microsoft.com/office/drawing/2014/main" id="{451CEBEF-30D3-44CC-8761-A9D930F76848}"/>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86FE941D-9B36-4F97-82F5-487FCC672B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57F6907-736F-48A7-B1EA-BC47C57ADACA}" type="slidenum">
              <a:rPr lang="en-IN" smtClean="0"/>
              <a:t>32</a:t>
            </a:fld>
            <a:endParaRPr lang="en-IN"/>
          </a:p>
        </p:txBody>
      </p:sp>
    </p:spTree>
    <p:extLst>
      <p:ext uri="{BB962C8B-B14F-4D97-AF65-F5344CB8AC3E}">
        <p14:creationId xmlns:p14="http://schemas.microsoft.com/office/powerpoint/2010/main" val="4253004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8DE158B0-4D12-4FC5-8BD8-40E0831B3E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74F0E3E-030D-4DF5-A7AE-0573E951B56B}"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53251" name="Rectangle 2">
            <a:extLst>
              <a:ext uri="{FF2B5EF4-FFF2-40B4-BE49-F238E27FC236}">
                <a16:creationId xmlns:a16="http://schemas.microsoft.com/office/drawing/2014/main" id="{6501E459-B695-4D70-92B9-C416030AF5A7}"/>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C7E7F4AA-2C7D-4684-B754-B84861B46E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89A622C8-49E6-4132-ABD9-FB87D7BF7093}" type="slidenum">
              <a:rPr lang="en-US" altLang="en-US" smtClean="0"/>
              <a:pPr>
                <a:defRPr/>
              </a:pPr>
              <a:t>35</a:t>
            </a:fld>
            <a:endParaRPr lang="en-US" altLang="en-US"/>
          </a:p>
        </p:txBody>
      </p:sp>
    </p:spTree>
    <p:extLst>
      <p:ext uri="{BB962C8B-B14F-4D97-AF65-F5344CB8AC3E}">
        <p14:creationId xmlns:p14="http://schemas.microsoft.com/office/powerpoint/2010/main" val="1660337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D38540D2-1207-4FA8-AD78-5657513BCF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5DD1749-E771-4B7F-8D60-A6434555EAC7}"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97283" name="Rectangle 2">
            <a:extLst>
              <a:ext uri="{FF2B5EF4-FFF2-40B4-BE49-F238E27FC236}">
                <a16:creationId xmlns:a16="http://schemas.microsoft.com/office/drawing/2014/main" id="{F77BC0C9-5366-4F2F-ABB5-09444BB69638}"/>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F042AD53-6821-4D99-B8C9-1C2ACC99E8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F35D4409-C511-40C6-9C19-10B9AB56DD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348902-CFBE-437C-BF05-A00BFA74F578}"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7347" name="Rectangle 2">
            <a:extLst>
              <a:ext uri="{FF2B5EF4-FFF2-40B4-BE49-F238E27FC236}">
                <a16:creationId xmlns:a16="http://schemas.microsoft.com/office/drawing/2014/main" id="{63D9CBA6-4B9D-4841-85BD-693DFF710F21}"/>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15C82714-A195-41D1-B5DD-4690F8A1BD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1DDA20ED-66FE-4516-BBFF-DBF6CDEEE9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A34149-B52B-490B-9040-BCF4DAE828D1}"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9395" name="Rectangle 2">
            <a:extLst>
              <a:ext uri="{FF2B5EF4-FFF2-40B4-BE49-F238E27FC236}">
                <a16:creationId xmlns:a16="http://schemas.microsoft.com/office/drawing/2014/main" id="{2E547B13-F528-4B1E-891D-D56F8E798F03}"/>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6785901B-1A16-4167-893E-0715AA2E04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FFD6A9F9-BE17-4E2C-88B3-3E5F0EDB11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C4C102-1098-408A-80E5-81631C7FAF9B}"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61443" name="Rectangle 2">
            <a:extLst>
              <a:ext uri="{FF2B5EF4-FFF2-40B4-BE49-F238E27FC236}">
                <a16:creationId xmlns:a16="http://schemas.microsoft.com/office/drawing/2014/main" id="{F5C6F3E7-1A99-442C-89D1-1E3C94979E8E}"/>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26121F61-C0F8-49A6-96E2-810B93D9C5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F5314E57-B852-47A8-8F3B-C9B6AFD8C1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F9D4A1-A315-40C5-B65E-FEBDC9961669}"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63491" name="Rectangle 2">
            <a:extLst>
              <a:ext uri="{FF2B5EF4-FFF2-40B4-BE49-F238E27FC236}">
                <a16:creationId xmlns:a16="http://schemas.microsoft.com/office/drawing/2014/main" id="{44846820-2F5C-46B1-95BA-626D7A5E4E4A}"/>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9D7AF6EB-ED40-4D2A-A54F-63EAB383F0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31EC489F-F337-46F2-AB9D-4102145C1D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9E4CE72-25FC-43B7-9680-E6A1F79CF0DF}"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5539" name="Rectangle 2">
            <a:extLst>
              <a:ext uri="{FF2B5EF4-FFF2-40B4-BE49-F238E27FC236}">
                <a16:creationId xmlns:a16="http://schemas.microsoft.com/office/drawing/2014/main" id="{102DA92F-0336-43D8-B027-52384A6E9392}"/>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D7693112-BAA2-487B-9FE7-09871A5A49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55CD683C-D174-4E03-8D35-C899B6C46A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4433B84-D4CA-4792-85A1-C152069FA6ED}"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7587" name="Rectangle 2">
            <a:extLst>
              <a:ext uri="{FF2B5EF4-FFF2-40B4-BE49-F238E27FC236}">
                <a16:creationId xmlns:a16="http://schemas.microsoft.com/office/drawing/2014/main" id="{F0B2CE50-F6F6-4C8F-82F6-5285A4902E56}"/>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B223B13F-FE3A-4693-BA0D-11EC00EBCB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3AF7E99-DECA-4886-AF9E-F83DFE089DC1}"/>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C3EB9806-5F18-487D-AF93-A1CD1FF181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9DA477F3-609E-4126-8592-16A740A8CE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2EC2B6-B4E2-4DCE-A481-AB3D933477E7}"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9635" name="Rectangle 2">
            <a:extLst>
              <a:ext uri="{FF2B5EF4-FFF2-40B4-BE49-F238E27FC236}">
                <a16:creationId xmlns:a16="http://schemas.microsoft.com/office/drawing/2014/main" id="{DCC7806A-2E85-450B-AFCC-71DC2335FC29}"/>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C07CF403-E7CD-4ABD-A098-541476969B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21065196-7C4F-40FA-9E4B-276C12AE35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43918CF-7D66-407A-AC5C-603425BC82F2}"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71683" name="Rectangle 2">
            <a:extLst>
              <a:ext uri="{FF2B5EF4-FFF2-40B4-BE49-F238E27FC236}">
                <a16:creationId xmlns:a16="http://schemas.microsoft.com/office/drawing/2014/main" id="{B9CD57FB-B446-4056-A94A-FDD1DD6CAB4C}"/>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636EEB3A-1E9F-4303-B08A-3213328824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F3CF2D20-6210-499C-A29A-A0628A4347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4447ACB-FBC5-449F-8CAB-2CA8E01D6438}"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73731" name="Rectangle 2">
            <a:extLst>
              <a:ext uri="{FF2B5EF4-FFF2-40B4-BE49-F238E27FC236}">
                <a16:creationId xmlns:a16="http://schemas.microsoft.com/office/drawing/2014/main" id="{7DCF4056-7028-4988-B9BE-E242FD8D76C7}"/>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E166EAAC-42B4-4E78-B871-493DBA38A1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A9530E50-0F2A-4991-B7E7-20680AC3D5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79524CE-9161-4452-8908-2781D0B91D80}"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5779" name="Rectangle 2">
            <a:extLst>
              <a:ext uri="{FF2B5EF4-FFF2-40B4-BE49-F238E27FC236}">
                <a16:creationId xmlns:a16="http://schemas.microsoft.com/office/drawing/2014/main" id="{F990FFD8-1F96-4FA9-89DA-53314275C0E5}"/>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223C937B-AEDC-4B15-B349-00D3FD8396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658BDB4A-6EEF-4346-8118-79CCA057BB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1F4C1C-FA71-4892-8231-6E03CE277454}"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77827" name="Rectangle 2">
            <a:extLst>
              <a:ext uri="{FF2B5EF4-FFF2-40B4-BE49-F238E27FC236}">
                <a16:creationId xmlns:a16="http://schemas.microsoft.com/office/drawing/2014/main" id="{B3F46CED-76C7-438B-A136-3C341400AC35}"/>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9A5FB9EB-C222-4ECA-AB96-752C7A1EAF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1D461075-F47B-4FF3-9BB2-2259FE64D6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717B98-D7B7-49BC-B6C3-015BD793642B}"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9875" name="Rectangle 2">
            <a:extLst>
              <a:ext uri="{FF2B5EF4-FFF2-40B4-BE49-F238E27FC236}">
                <a16:creationId xmlns:a16="http://schemas.microsoft.com/office/drawing/2014/main" id="{EA1E8426-1C78-4A74-BC2D-C988F8026076}"/>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CE6AE961-4A3C-440F-8261-D3D76677A9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138E38EB-C986-4BBC-861F-B5A9885AD2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45B1040-16F7-4E57-9514-474AA3BF7FEC}"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81923" name="Rectangle 2">
            <a:extLst>
              <a:ext uri="{FF2B5EF4-FFF2-40B4-BE49-F238E27FC236}">
                <a16:creationId xmlns:a16="http://schemas.microsoft.com/office/drawing/2014/main" id="{59C51D41-1809-4B59-9EA8-9FAF60F294FF}"/>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CEEC2A8E-F785-4B03-BCD2-45D03599A8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238EB546-AD12-47CA-A9BB-7AD11E2DBC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64731E-BC65-4531-B8E8-E75523A2440C}"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83971" name="Rectangle 2">
            <a:extLst>
              <a:ext uri="{FF2B5EF4-FFF2-40B4-BE49-F238E27FC236}">
                <a16:creationId xmlns:a16="http://schemas.microsoft.com/office/drawing/2014/main" id="{EFD352B7-2D3F-4188-AF75-E99040582549}"/>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E963D512-6BE7-4E86-B334-E1392B8BEF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5644B7AC-8AD4-4800-921E-B586ADBAFB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774201E-E404-4864-8F02-6D6851EB0627}"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86019" name="Rectangle 2">
            <a:extLst>
              <a:ext uri="{FF2B5EF4-FFF2-40B4-BE49-F238E27FC236}">
                <a16:creationId xmlns:a16="http://schemas.microsoft.com/office/drawing/2014/main" id="{EC971151-5E57-426F-A275-4A072F2BB79A}"/>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4A656731-C65E-48B6-98DB-45831629AC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994FB082-684F-4F2A-B378-C94E7BD350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4B2992-2D39-44DE-8EB1-D6EA48A1BBBF}"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88067" name="Rectangle 2">
            <a:extLst>
              <a:ext uri="{FF2B5EF4-FFF2-40B4-BE49-F238E27FC236}">
                <a16:creationId xmlns:a16="http://schemas.microsoft.com/office/drawing/2014/main" id="{0994FC8A-1A56-4507-917E-C4C702D6C5F8}"/>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B2BE1616-679A-4C79-BBCD-F5473AF1B9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E58BADB0-B990-4025-8E93-B41A548056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35B5D61-BB1E-4571-B17E-5036B433C677}"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5363" name="Rectangle 2">
            <a:extLst>
              <a:ext uri="{FF2B5EF4-FFF2-40B4-BE49-F238E27FC236}">
                <a16:creationId xmlns:a16="http://schemas.microsoft.com/office/drawing/2014/main" id="{34D93304-EE51-49E5-9CFC-A83E07F1E275}"/>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56F770EB-2D2B-469E-A731-1DBA1A730D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3DAC9427-7041-4342-A669-1E553ACAC5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46BE58A-5A0C-414A-BCC1-D6CD75C760DD}"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90115" name="Rectangle 2">
            <a:extLst>
              <a:ext uri="{FF2B5EF4-FFF2-40B4-BE49-F238E27FC236}">
                <a16:creationId xmlns:a16="http://schemas.microsoft.com/office/drawing/2014/main" id="{4841F5D5-CAAD-41B8-8366-7DFFF233B728}"/>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037E5169-F9AF-4D74-9774-AB6DD78123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9BBDAE04-6A8F-482C-9FCB-A29CF98DAD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6DAEABC-4484-4B50-BE0E-46CDB806886C}"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92163" name="Rectangle 2">
            <a:extLst>
              <a:ext uri="{FF2B5EF4-FFF2-40B4-BE49-F238E27FC236}">
                <a16:creationId xmlns:a16="http://schemas.microsoft.com/office/drawing/2014/main" id="{0CAE209B-68B3-4BDA-A995-D815D4D38F8F}"/>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9858AF05-06D7-402F-8141-7C0808F3F1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548EA28B-4F0E-4A84-A319-2A22155539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EA652C1-10DB-48BE-95FB-9C2F57B9321F}" type="slidenum">
              <a:rPr lang="en-US" altLang="en-US" smtClean="0">
                <a:latin typeface="Times New Roman" panose="02020603050405020304" pitchFamily="18" charset="0"/>
              </a:rPr>
              <a:pPr/>
              <a:t>61</a:t>
            </a:fld>
            <a:endParaRPr lang="en-US" altLang="en-US">
              <a:latin typeface="Times New Roman" panose="02020603050405020304" pitchFamily="18" charset="0"/>
            </a:endParaRPr>
          </a:p>
        </p:txBody>
      </p:sp>
      <p:sp>
        <p:nvSpPr>
          <p:cNvPr id="94211" name="Rectangle 2">
            <a:extLst>
              <a:ext uri="{FF2B5EF4-FFF2-40B4-BE49-F238E27FC236}">
                <a16:creationId xmlns:a16="http://schemas.microsoft.com/office/drawing/2014/main" id="{1DA46E63-0BE8-4EA9-A5E4-EB6192885FD2}"/>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0CB44B3D-ED9D-4B83-8F25-63FAB754FB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119126E6-D47C-4793-B3BA-EE13326AEE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182EC6-325E-47CC-8633-2DDB44FA3261}" type="slidenum">
              <a:rPr lang="en-US" altLang="en-US" smtClean="0">
                <a:latin typeface="Times New Roman" panose="02020603050405020304" pitchFamily="18" charset="0"/>
              </a:rPr>
              <a:pPr/>
              <a:t>63</a:t>
            </a:fld>
            <a:endParaRPr lang="en-US" altLang="en-US">
              <a:latin typeface="Times New Roman" panose="02020603050405020304" pitchFamily="18" charset="0"/>
            </a:endParaRPr>
          </a:p>
        </p:txBody>
      </p:sp>
      <p:sp>
        <p:nvSpPr>
          <p:cNvPr id="96259" name="Rectangle 2">
            <a:extLst>
              <a:ext uri="{FF2B5EF4-FFF2-40B4-BE49-F238E27FC236}">
                <a16:creationId xmlns:a16="http://schemas.microsoft.com/office/drawing/2014/main" id="{9BA71B5B-C61F-4291-B2BC-FBD32592961D}"/>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C153A194-E6D6-483D-87CF-D9B748980A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00970A34-E07E-4B34-B256-B774D48BF8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1AADE12-82D1-467A-AB87-F5ADF3F755FA}" type="slidenum">
              <a:rPr lang="en-US" altLang="en-US" smtClean="0">
                <a:latin typeface="Times New Roman" panose="02020603050405020304" pitchFamily="18" charset="0"/>
              </a:rPr>
              <a:pPr/>
              <a:t>64</a:t>
            </a:fld>
            <a:endParaRPr lang="en-US" altLang="en-US">
              <a:latin typeface="Times New Roman" panose="02020603050405020304" pitchFamily="18" charset="0"/>
            </a:endParaRPr>
          </a:p>
        </p:txBody>
      </p:sp>
      <p:sp>
        <p:nvSpPr>
          <p:cNvPr id="98307" name="Rectangle 2">
            <a:extLst>
              <a:ext uri="{FF2B5EF4-FFF2-40B4-BE49-F238E27FC236}">
                <a16:creationId xmlns:a16="http://schemas.microsoft.com/office/drawing/2014/main" id="{4DFA1EB4-94EB-4F57-9340-295BF1A4A94F}"/>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949AE536-6048-4FD1-A99E-DEF410F3DA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AA9163F1-965C-40C2-94CB-41BC2298A2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C7436EA-42B0-4410-B524-88C9CC688F45}" type="slidenum">
              <a:rPr lang="en-US" altLang="en-US" smtClean="0">
                <a:latin typeface="Times New Roman" panose="02020603050405020304" pitchFamily="18" charset="0"/>
              </a:rPr>
              <a:pPr/>
              <a:t>65</a:t>
            </a:fld>
            <a:endParaRPr lang="en-US" altLang="en-US">
              <a:latin typeface="Times New Roman" panose="02020603050405020304" pitchFamily="18" charset="0"/>
            </a:endParaRPr>
          </a:p>
        </p:txBody>
      </p:sp>
      <p:sp>
        <p:nvSpPr>
          <p:cNvPr id="100355" name="Rectangle 2">
            <a:extLst>
              <a:ext uri="{FF2B5EF4-FFF2-40B4-BE49-F238E27FC236}">
                <a16:creationId xmlns:a16="http://schemas.microsoft.com/office/drawing/2014/main" id="{F2E30C2B-0E0E-4BD0-95B4-E459F98E4F5E}"/>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4072E409-3FF3-44CA-B4D5-5D16BF0A08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F3D5A60A-3E60-4A23-8DE0-CBC1D1B14E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40AB1CD-DC44-4CDB-8B9E-E009F339CCF7}" type="slidenum">
              <a:rPr lang="en-US" altLang="en-US" smtClean="0">
                <a:latin typeface="Times New Roman" panose="02020603050405020304" pitchFamily="18" charset="0"/>
              </a:rPr>
              <a:pPr/>
              <a:t>66</a:t>
            </a:fld>
            <a:endParaRPr lang="en-US" altLang="en-US">
              <a:latin typeface="Times New Roman" panose="02020603050405020304" pitchFamily="18" charset="0"/>
            </a:endParaRPr>
          </a:p>
        </p:txBody>
      </p:sp>
      <p:sp>
        <p:nvSpPr>
          <p:cNvPr id="102403" name="Rectangle 2">
            <a:extLst>
              <a:ext uri="{FF2B5EF4-FFF2-40B4-BE49-F238E27FC236}">
                <a16:creationId xmlns:a16="http://schemas.microsoft.com/office/drawing/2014/main" id="{40AE4709-1083-49AB-A64E-E6FE971FA2AA}"/>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DAE45F7D-8C9A-43BD-A6B6-DD9897EC19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03766847-7E2C-47AD-8365-23ADB4ED00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defTabSz="930275">
              <a:defRPr>
                <a:solidFill>
                  <a:schemeClr val="tx1"/>
                </a:solidFill>
                <a:latin typeface="Verdana" panose="020B0604030504040204" pitchFamily="34" charset="0"/>
                <a:ea typeface="MS PGothic" panose="020B0600070205080204" pitchFamily="34" charset="-128"/>
              </a:defRPr>
            </a:lvl2pPr>
            <a:lvl3pPr defTabSz="930275">
              <a:defRPr>
                <a:solidFill>
                  <a:schemeClr val="tx1"/>
                </a:solidFill>
                <a:latin typeface="Verdana" panose="020B0604030504040204" pitchFamily="34" charset="0"/>
                <a:ea typeface="MS PGothic" panose="020B0600070205080204" pitchFamily="34" charset="-128"/>
              </a:defRPr>
            </a:lvl3pPr>
            <a:lvl4pPr defTabSz="930275">
              <a:defRPr>
                <a:solidFill>
                  <a:schemeClr val="tx1"/>
                </a:solidFill>
                <a:latin typeface="Verdana" panose="020B0604030504040204" pitchFamily="34" charset="0"/>
                <a:ea typeface="MS PGothic" panose="020B0600070205080204" pitchFamily="34" charset="-128"/>
              </a:defRPr>
            </a:lvl4pPr>
            <a:lvl5pPr defTabSz="930275">
              <a:defRPr>
                <a:solidFill>
                  <a:schemeClr val="tx1"/>
                </a:solidFill>
                <a:latin typeface="Verdana" panose="020B0604030504040204" pitchFamily="34" charset="0"/>
                <a:ea typeface="MS PGothic" panose="020B0600070205080204" pitchFamily="34" charset="-128"/>
              </a:defRPr>
            </a:lvl5pPr>
            <a:lvl6pPr marL="2284413" indent="1588"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741613" indent="1588"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198813" indent="1588"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656013" indent="1588"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433AAF-E91A-42AC-85A8-F1C774741C6E}" type="slidenum">
              <a:rPr lang="en-US" altLang="en-US" smtClean="0">
                <a:latin typeface="Times New Roman" panose="02020603050405020304" pitchFamily="18" charset="0"/>
              </a:rPr>
              <a:pPr/>
              <a:t>69</a:t>
            </a:fld>
            <a:endParaRPr lang="en-US" altLang="en-US">
              <a:latin typeface="Times New Roman" panose="02020603050405020304" pitchFamily="18" charset="0"/>
            </a:endParaRPr>
          </a:p>
        </p:txBody>
      </p:sp>
      <p:sp>
        <p:nvSpPr>
          <p:cNvPr id="105475" name="Rectangle 2">
            <a:extLst>
              <a:ext uri="{FF2B5EF4-FFF2-40B4-BE49-F238E27FC236}">
                <a16:creationId xmlns:a16="http://schemas.microsoft.com/office/drawing/2014/main" id="{FBD1B9E8-2F5C-4B0D-A737-85883433D8C5}"/>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7EABBE84-3E52-4391-8EF6-EEFC44BDBF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AF581170-12A3-4595-A201-7231DCC728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98B035-92EF-482C-BA63-C446D3F041E9}" type="slidenum">
              <a:rPr lang="en-US" altLang="en-US" smtClean="0">
                <a:latin typeface="Times New Roman" panose="02020603050405020304" pitchFamily="18" charset="0"/>
              </a:rPr>
              <a:pPr/>
              <a:t>70</a:t>
            </a:fld>
            <a:endParaRPr lang="en-US" altLang="en-US">
              <a:latin typeface="Times New Roman" panose="02020603050405020304" pitchFamily="18" charset="0"/>
            </a:endParaRPr>
          </a:p>
        </p:txBody>
      </p:sp>
      <p:sp>
        <p:nvSpPr>
          <p:cNvPr id="107523" name="Rectangle 2">
            <a:extLst>
              <a:ext uri="{FF2B5EF4-FFF2-40B4-BE49-F238E27FC236}">
                <a16:creationId xmlns:a16="http://schemas.microsoft.com/office/drawing/2014/main" id="{5D9593B2-8976-43E9-A548-6077C634BC1B}"/>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437BC784-96CA-4D76-82BA-25A809E7FD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D39BC920-AF54-4EC1-BCAC-6B8A415258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F93ED64-070A-4FF8-BDBA-5056DF5AF938}" type="slidenum">
              <a:rPr lang="en-US" altLang="en-US" smtClean="0">
                <a:latin typeface="Times New Roman" panose="02020603050405020304" pitchFamily="18" charset="0"/>
              </a:rPr>
              <a:pPr/>
              <a:t>72</a:t>
            </a:fld>
            <a:endParaRPr lang="en-US" altLang="en-US">
              <a:latin typeface="Times New Roman" panose="02020603050405020304" pitchFamily="18" charset="0"/>
            </a:endParaRPr>
          </a:p>
        </p:txBody>
      </p:sp>
      <p:sp>
        <p:nvSpPr>
          <p:cNvPr id="109571" name="Rectangle 2">
            <a:extLst>
              <a:ext uri="{FF2B5EF4-FFF2-40B4-BE49-F238E27FC236}">
                <a16:creationId xmlns:a16="http://schemas.microsoft.com/office/drawing/2014/main" id="{A2CB267A-E1EA-4FA6-920B-292E165929DD}"/>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6CBEB191-CB82-4450-8EEF-90D8F92D74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BCADA6F6-FEA3-4534-B1D0-1BB57A5AE9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3718E8-96DA-440C-8D56-4C4803E4FB50}"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7411" name="Rectangle 2">
            <a:extLst>
              <a:ext uri="{FF2B5EF4-FFF2-40B4-BE49-F238E27FC236}">
                <a16:creationId xmlns:a16="http://schemas.microsoft.com/office/drawing/2014/main" id="{8D73AF9F-5126-4AF5-A088-F5DF7CC68234}"/>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87138B5A-B37A-4F3E-8469-49FDBBD2BA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3B81027F-222F-430B-A0C3-517E2A89B0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120FAE-90AF-4B64-9984-9D3B75EE9739}" type="slidenum">
              <a:rPr lang="en-US" altLang="en-US" smtClean="0">
                <a:latin typeface="Times New Roman" panose="02020603050405020304" pitchFamily="18" charset="0"/>
              </a:rPr>
              <a:pPr/>
              <a:t>74</a:t>
            </a:fld>
            <a:endParaRPr lang="en-US" altLang="en-US">
              <a:latin typeface="Times New Roman" panose="02020603050405020304" pitchFamily="18" charset="0"/>
            </a:endParaRPr>
          </a:p>
        </p:txBody>
      </p:sp>
      <p:sp>
        <p:nvSpPr>
          <p:cNvPr id="111619" name="Rectangle 2">
            <a:extLst>
              <a:ext uri="{FF2B5EF4-FFF2-40B4-BE49-F238E27FC236}">
                <a16:creationId xmlns:a16="http://schemas.microsoft.com/office/drawing/2014/main" id="{92204365-BBD3-4DDE-AF06-FD49ECBA3673}"/>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7ABC9186-AF5C-4115-8EC8-16EA5F9A24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24B2C31A-D861-402B-B3F9-55EF00154E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7E9F5CE-1331-4105-86D9-5D7D3286387A}" type="slidenum">
              <a:rPr lang="en-US" altLang="en-US" smtClean="0">
                <a:latin typeface="Times New Roman" panose="02020603050405020304" pitchFamily="18" charset="0"/>
              </a:rPr>
              <a:pPr/>
              <a:t>75</a:t>
            </a:fld>
            <a:endParaRPr lang="en-US" altLang="en-US">
              <a:latin typeface="Times New Roman" panose="02020603050405020304" pitchFamily="18" charset="0"/>
            </a:endParaRPr>
          </a:p>
        </p:txBody>
      </p:sp>
      <p:sp>
        <p:nvSpPr>
          <p:cNvPr id="113667" name="Rectangle 2">
            <a:extLst>
              <a:ext uri="{FF2B5EF4-FFF2-40B4-BE49-F238E27FC236}">
                <a16:creationId xmlns:a16="http://schemas.microsoft.com/office/drawing/2014/main" id="{3572013F-0F7E-4FAC-B57C-13A3ABD2F17E}"/>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12626C5E-8369-4F91-9271-F088C19480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3BE1A9BB-DBAD-46B7-892C-D0FB7CA945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61A33F-73B8-47CF-808F-C9692C891263}" type="slidenum">
              <a:rPr lang="en-US" altLang="en-US" smtClean="0">
                <a:latin typeface="Times New Roman" panose="02020603050405020304" pitchFamily="18" charset="0"/>
              </a:rPr>
              <a:pPr/>
              <a:t>77</a:t>
            </a:fld>
            <a:endParaRPr lang="en-US" altLang="en-US">
              <a:latin typeface="Times New Roman" panose="02020603050405020304" pitchFamily="18" charset="0"/>
            </a:endParaRPr>
          </a:p>
        </p:txBody>
      </p:sp>
      <p:sp>
        <p:nvSpPr>
          <p:cNvPr id="115715" name="Rectangle 2">
            <a:extLst>
              <a:ext uri="{FF2B5EF4-FFF2-40B4-BE49-F238E27FC236}">
                <a16:creationId xmlns:a16="http://schemas.microsoft.com/office/drawing/2014/main" id="{67933E93-1556-4C1A-8B7D-4D8C07312317}"/>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04CB790E-9997-4490-BF14-1BE170B5CA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F1AA5C17-2B15-4BD8-942E-67FCF8993E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750F5C4-AC94-4BEA-9567-A56A9ACF14BC}" type="slidenum">
              <a:rPr lang="en-US" altLang="en-US" smtClean="0">
                <a:latin typeface="Times New Roman" panose="02020603050405020304" pitchFamily="18" charset="0"/>
              </a:rPr>
              <a:pPr/>
              <a:t>78</a:t>
            </a:fld>
            <a:endParaRPr lang="en-US" altLang="en-US">
              <a:latin typeface="Times New Roman" panose="02020603050405020304" pitchFamily="18" charset="0"/>
            </a:endParaRPr>
          </a:p>
        </p:txBody>
      </p:sp>
      <p:sp>
        <p:nvSpPr>
          <p:cNvPr id="117763" name="Rectangle 2">
            <a:extLst>
              <a:ext uri="{FF2B5EF4-FFF2-40B4-BE49-F238E27FC236}">
                <a16:creationId xmlns:a16="http://schemas.microsoft.com/office/drawing/2014/main" id="{E582D8E3-D137-4F3A-87E2-CCAA77164F3F}"/>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38B77693-C208-4580-9768-730121739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F618959F-9EE0-4121-849E-1EE1851711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1C1C9EE-C1E0-4681-9AAC-9D2453EFDDC8}" type="slidenum">
              <a:rPr lang="en-US" altLang="en-US" smtClean="0">
                <a:latin typeface="Times New Roman" panose="02020603050405020304" pitchFamily="18" charset="0"/>
              </a:rPr>
              <a:pPr/>
              <a:t>80</a:t>
            </a:fld>
            <a:endParaRPr lang="en-US" altLang="en-US">
              <a:latin typeface="Times New Roman" panose="02020603050405020304" pitchFamily="18" charset="0"/>
            </a:endParaRPr>
          </a:p>
        </p:txBody>
      </p:sp>
      <p:sp>
        <p:nvSpPr>
          <p:cNvPr id="119811" name="Rectangle 2">
            <a:extLst>
              <a:ext uri="{FF2B5EF4-FFF2-40B4-BE49-F238E27FC236}">
                <a16:creationId xmlns:a16="http://schemas.microsoft.com/office/drawing/2014/main" id="{5CA9833F-859A-43E4-8F3B-3205356F8C58}"/>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44FEEB52-652C-455B-8D46-294863F760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76AF74EC-3E75-4465-A487-5F20B677B5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77E1850-5D47-4E81-9D10-E8BE4DB0A0C1}" type="slidenum">
              <a:rPr lang="en-US" altLang="en-US" smtClean="0">
                <a:latin typeface="Times New Roman" panose="02020603050405020304" pitchFamily="18" charset="0"/>
              </a:rPr>
              <a:pPr/>
              <a:t>81</a:t>
            </a:fld>
            <a:endParaRPr lang="en-US" altLang="en-US">
              <a:latin typeface="Times New Roman" panose="02020603050405020304" pitchFamily="18" charset="0"/>
            </a:endParaRPr>
          </a:p>
        </p:txBody>
      </p:sp>
      <p:sp>
        <p:nvSpPr>
          <p:cNvPr id="121859" name="Rectangle 2">
            <a:extLst>
              <a:ext uri="{FF2B5EF4-FFF2-40B4-BE49-F238E27FC236}">
                <a16:creationId xmlns:a16="http://schemas.microsoft.com/office/drawing/2014/main" id="{C55CD3BA-BC33-4345-BA27-394EEBFB3918}"/>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E3AD6981-BEE5-4C6F-AC03-B2BBFF1782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95A917E5-2283-4B12-A9CC-3A34FEAA17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C29A55-FA40-4247-AD78-2F3D0D3EFCA4}" type="slidenum">
              <a:rPr lang="en-US" altLang="en-US" smtClean="0">
                <a:latin typeface="Times New Roman" panose="02020603050405020304" pitchFamily="18" charset="0"/>
              </a:rPr>
              <a:pPr/>
              <a:t>82</a:t>
            </a:fld>
            <a:endParaRPr lang="en-US" altLang="en-US">
              <a:latin typeface="Times New Roman" panose="02020603050405020304" pitchFamily="18" charset="0"/>
            </a:endParaRPr>
          </a:p>
        </p:txBody>
      </p:sp>
      <p:sp>
        <p:nvSpPr>
          <p:cNvPr id="123907" name="Rectangle 2">
            <a:extLst>
              <a:ext uri="{FF2B5EF4-FFF2-40B4-BE49-F238E27FC236}">
                <a16:creationId xmlns:a16="http://schemas.microsoft.com/office/drawing/2014/main" id="{D9152D0A-8B18-460F-B971-362F505D1358}"/>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8FBEB234-A76C-4112-A2D4-1DA48A71CA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BEB30B8D-E6BA-43A1-B38C-2DCB57FCE9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E30D9B6-80D7-4396-899D-31A5D5B08B78}" type="slidenum">
              <a:rPr lang="en-US" altLang="en-US" smtClean="0">
                <a:latin typeface="Times New Roman" panose="02020603050405020304" pitchFamily="18" charset="0"/>
              </a:rPr>
              <a:pPr/>
              <a:t>83</a:t>
            </a:fld>
            <a:endParaRPr lang="en-US" altLang="en-US">
              <a:latin typeface="Times New Roman" panose="02020603050405020304" pitchFamily="18" charset="0"/>
            </a:endParaRPr>
          </a:p>
        </p:txBody>
      </p:sp>
      <p:sp>
        <p:nvSpPr>
          <p:cNvPr id="125955" name="Rectangle 2">
            <a:extLst>
              <a:ext uri="{FF2B5EF4-FFF2-40B4-BE49-F238E27FC236}">
                <a16:creationId xmlns:a16="http://schemas.microsoft.com/office/drawing/2014/main" id="{88EB5781-E0FE-4715-B2B1-2BAA377B2922}"/>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D8C5D82C-0C6D-4370-96DD-AE7AAEF4B2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0879AEBA-3565-4F38-953F-D668DAFE97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3BC229-B22D-433D-8A72-A350DD459048}" type="slidenum">
              <a:rPr lang="en-US" altLang="en-US" smtClean="0">
                <a:latin typeface="Times New Roman" panose="02020603050405020304" pitchFamily="18" charset="0"/>
              </a:rPr>
              <a:pPr/>
              <a:t>84</a:t>
            </a:fld>
            <a:endParaRPr lang="en-US" altLang="en-US">
              <a:latin typeface="Times New Roman" panose="02020603050405020304" pitchFamily="18" charset="0"/>
            </a:endParaRPr>
          </a:p>
        </p:txBody>
      </p:sp>
      <p:sp>
        <p:nvSpPr>
          <p:cNvPr id="128003" name="Rectangle 2">
            <a:extLst>
              <a:ext uri="{FF2B5EF4-FFF2-40B4-BE49-F238E27FC236}">
                <a16:creationId xmlns:a16="http://schemas.microsoft.com/office/drawing/2014/main" id="{21C986D8-57A0-4572-BDB4-D52C8EA4B255}"/>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30C7FCFC-BD97-49F8-A4F3-FEDD695C16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B6359DB3-DB11-4609-B1D6-E426450892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07BB05-9846-4A17-8AEF-C9E894A1C8E6}" type="slidenum">
              <a:rPr lang="en-US" altLang="en-US" smtClean="0">
                <a:latin typeface="Times New Roman" panose="02020603050405020304" pitchFamily="18" charset="0"/>
              </a:rPr>
              <a:pPr/>
              <a:t>85</a:t>
            </a:fld>
            <a:endParaRPr lang="en-US" altLang="en-US">
              <a:latin typeface="Times New Roman" panose="02020603050405020304" pitchFamily="18" charset="0"/>
            </a:endParaRPr>
          </a:p>
        </p:txBody>
      </p:sp>
      <p:sp>
        <p:nvSpPr>
          <p:cNvPr id="130051" name="Rectangle 2">
            <a:extLst>
              <a:ext uri="{FF2B5EF4-FFF2-40B4-BE49-F238E27FC236}">
                <a16:creationId xmlns:a16="http://schemas.microsoft.com/office/drawing/2014/main" id="{7ABC27D6-90CA-4DDF-BF8B-59FCEAB02D84}"/>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69661925-B6D5-4B98-A67F-A6CB7761C1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418315A-1FE6-47CA-ADB1-209269CDB4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65A197-C111-4116-9818-D9DDD17F514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9459" name="Rectangle 2">
            <a:extLst>
              <a:ext uri="{FF2B5EF4-FFF2-40B4-BE49-F238E27FC236}">
                <a16:creationId xmlns:a16="http://schemas.microsoft.com/office/drawing/2014/main" id="{D00EB2A9-82E7-4ABA-A023-D2066D1B21F7}"/>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2DF29839-FEAE-4356-8B3D-E585BE2D8A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96653689-00C6-4A45-83C9-EDDFB10183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7562FC0-0B13-4ED3-96E9-995E5818BAD9}" type="slidenum">
              <a:rPr lang="en-US" altLang="en-US" smtClean="0">
                <a:latin typeface="Times New Roman" panose="02020603050405020304" pitchFamily="18" charset="0"/>
              </a:rPr>
              <a:pPr/>
              <a:t>86</a:t>
            </a:fld>
            <a:endParaRPr lang="en-US" altLang="en-US">
              <a:latin typeface="Times New Roman" panose="02020603050405020304" pitchFamily="18" charset="0"/>
            </a:endParaRPr>
          </a:p>
        </p:txBody>
      </p:sp>
      <p:sp>
        <p:nvSpPr>
          <p:cNvPr id="132099" name="Rectangle 2">
            <a:extLst>
              <a:ext uri="{FF2B5EF4-FFF2-40B4-BE49-F238E27FC236}">
                <a16:creationId xmlns:a16="http://schemas.microsoft.com/office/drawing/2014/main" id="{333ED259-D17B-4F2F-86D9-76E24E5B4454}"/>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49522327-447B-4C4E-A260-09FCCD145A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38157734-50D6-4E1A-8DE9-A540E101C7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5AF0EF3-9599-429B-BAD4-34F3502939A4}" type="slidenum">
              <a:rPr lang="en-US" altLang="en-US" smtClean="0">
                <a:latin typeface="Times New Roman" panose="02020603050405020304" pitchFamily="18" charset="0"/>
              </a:rPr>
              <a:pPr/>
              <a:t>87</a:t>
            </a:fld>
            <a:endParaRPr lang="en-US" altLang="en-US">
              <a:latin typeface="Times New Roman" panose="02020603050405020304" pitchFamily="18" charset="0"/>
            </a:endParaRPr>
          </a:p>
        </p:txBody>
      </p:sp>
      <p:sp>
        <p:nvSpPr>
          <p:cNvPr id="134147" name="Rectangle 2">
            <a:extLst>
              <a:ext uri="{FF2B5EF4-FFF2-40B4-BE49-F238E27FC236}">
                <a16:creationId xmlns:a16="http://schemas.microsoft.com/office/drawing/2014/main" id="{9C797F53-062B-4331-960C-FD9C51D24FD6}"/>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FF4A99F9-3F95-4EEE-BE1C-6AA4DE29FF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E01D48BC-2B0B-401C-9FDF-B3F9462862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7A86B89-C0F8-4AB3-85C1-AC9F11E6CCA2}" type="slidenum">
              <a:rPr lang="en-US" altLang="en-US" smtClean="0">
                <a:latin typeface="Times New Roman" panose="02020603050405020304" pitchFamily="18" charset="0"/>
              </a:rPr>
              <a:pPr/>
              <a:t>88</a:t>
            </a:fld>
            <a:endParaRPr lang="en-US" altLang="en-US">
              <a:latin typeface="Times New Roman" panose="02020603050405020304" pitchFamily="18" charset="0"/>
            </a:endParaRPr>
          </a:p>
        </p:txBody>
      </p:sp>
      <p:sp>
        <p:nvSpPr>
          <p:cNvPr id="136195" name="Rectangle 2">
            <a:extLst>
              <a:ext uri="{FF2B5EF4-FFF2-40B4-BE49-F238E27FC236}">
                <a16:creationId xmlns:a16="http://schemas.microsoft.com/office/drawing/2014/main" id="{7B96DFDE-444D-4023-A70B-216518F12E46}"/>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9FF73712-D3DC-4A85-924E-3ADF4AAF94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1C3B0091-D89B-48B9-AF4B-620E54E5DF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BAD4E3B-E95A-499E-A049-CF80F56F35B0}" type="slidenum">
              <a:rPr lang="en-US" altLang="en-US" smtClean="0">
                <a:latin typeface="Times New Roman" panose="02020603050405020304" pitchFamily="18" charset="0"/>
              </a:rPr>
              <a:pPr/>
              <a:t>89</a:t>
            </a:fld>
            <a:endParaRPr lang="en-US" altLang="en-US">
              <a:latin typeface="Times New Roman" panose="02020603050405020304" pitchFamily="18" charset="0"/>
            </a:endParaRPr>
          </a:p>
        </p:txBody>
      </p:sp>
      <p:sp>
        <p:nvSpPr>
          <p:cNvPr id="138243" name="Rectangle 2">
            <a:extLst>
              <a:ext uri="{FF2B5EF4-FFF2-40B4-BE49-F238E27FC236}">
                <a16:creationId xmlns:a16="http://schemas.microsoft.com/office/drawing/2014/main" id="{6107C9EB-E63D-456F-9C00-254048E98198}"/>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C3AFBEA7-A979-4499-BB86-6E6655BFA6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AD863127-32A2-4ADE-94A1-5299A6DB20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9BCC51D-47BA-46B3-A75C-C8745DF3343C}" type="slidenum">
              <a:rPr lang="en-US" altLang="en-US" smtClean="0">
                <a:latin typeface="Times New Roman" panose="02020603050405020304" pitchFamily="18" charset="0"/>
              </a:rPr>
              <a:pPr/>
              <a:t>91</a:t>
            </a:fld>
            <a:endParaRPr lang="en-US" altLang="en-US">
              <a:latin typeface="Times New Roman" panose="02020603050405020304" pitchFamily="18" charset="0"/>
            </a:endParaRPr>
          </a:p>
        </p:txBody>
      </p:sp>
      <p:sp>
        <p:nvSpPr>
          <p:cNvPr id="140291" name="Rectangle 2">
            <a:extLst>
              <a:ext uri="{FF2B5EF4-FFF2-40B4-BE49-F238E27FC236}">
                <a16:creationId xmlns:a16="http://schemas.microsoft.com/office/drawing/2014/main" id="{3F7A9A8A-7A56-478C-BC1F-151AB37CA4D4}"/>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207C94D5-627B-43EE-A371-8EC35C6C47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5D7F979E-119C-4AD8-8200-C3872793D0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606863-A716-439D-B6F8-DC40269DFAD1}" type="slidenum">
              <a:rPr lang="en-US" altLang="en-US" smtClean="0">
                <a:latin typeface="Times New Roman" panose="02020603050405020304" pitchFamily="18" charset="0"/>
              </a:rPr>
              <a:pPr/>
              <a:t>92</a:t>
            </a:fld>
            <a:endParaRPr lang="en-US" altLang="en-US">
              <a:latin typeface="Times New Roman" panose="02020603050405020304" pitchFamily="18" charset="0"/>
            </a:endParaRPr>
          </a:p>
        </p:txBody>
      </p:sp>
      <p:sp>
        <p:nvSpPr>
          <p:cNvPr id="142339" name="Rectangle 2">
            <a:extLst>
              <a:ext uri="{FF2B5EF4-FFF2-40B4-BE49-F238E27FC236}">
                <a16:creationId xmlns:a16="http://schemas.microsoft.com/office/drawing/2014/main" id="{9A059CBA-DC14-4225-81BD-C174917C94ED}"/>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E2147ED3-1ED5-416E-A5D4-DED9E056AF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016A2FF3-A8C6-44EE-9D97-9ECB54FA4A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620874-0BFD-4002-BACA-054680E336E4}" type="slidenum">
              <a:rPr lang="en-US" altLang="en-US" smtClean="0">
                <a:latin typeface="Times New Roman" panose="02020603050405020304" pitchFamily="18" charset="0"/>
              </a:rPr>
              <a:pPr/>
              <a:t>93</a:t>
            </a:fld>
            <a:endParaRPr lang="en-US" altLang="en-US">
              <a:latin typeface="Times New Roman" panose="02020603050405020304" pitchFamily="18" charset="0"/>
            </a:endParaRPr>
          </a:p>
        </p:txBody>
      </p:sp>
      <p:sp>
        <p:nvSpPr>
          <p:cNvPr id="144387" name="Rectangle 2">
            <a:extLst>
              <a:ext uri="{FF2B5EF4-FFF2-40B4-BE49-F238E27FC236}">
                <a16:creationId xmlns:a16="http://schemas.microsoft.com/office/drawing/2014/main" id="{B2ECE69F-99EA-410F-831D-5F9B2582EDB3}"/>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03AE193E-B503-4C72-8A47-24CF44C5E0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F16B9A7F-6E36-428A-BA35-EA64EDF30D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5FBF0D1-D822-481C-B2CA-3AB771F59D7B}" type="slidenum">
              <a:rPr lang="en-US" altLang="en-US" smtClean="0">
                <a:latin typeface="Times New Roman" panose="02020603050405020304" pitchFamily="18" charset="0"/>
              </a:rPr>
              <a:pPr/>
              <a:t>94</a:t>
            </a:fld>
            <a:endParaRPr lang="en-US" altLang="en-US">
              <a:latin typeface="Times New Roman" panose="02020603050405020304" pitchFamily="18" charset="0"/>
            </a:endParaRPr>
          </a:p>
        </p:txBody>
      </p:sp>
      <p:sp>
        <p:nvSpPr>
          <p:cNvPr id="146435" name="Rectangle 2">
            <a:extLst>
              <a:ext uri="{FF2B5EF4-FFF2-40B4-BE49-F238E27FC236}">
                <a16:creationId xmlns:a16="http://schemas.microsoft.com/office/drawing/2014/main" id="{12642948-4ECD-4D08-88A4-7A64520BF37E}"/>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EC5682D7-CCE1-4375-B98C-0367797384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CABD5395-8FAB-4D9E-9B86-AEB849D051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79B8A5-9174-42FE-89F6-5C7BE890FB8A}" type="slidenum">
              <a:rPr lang="en-US" altLang="en-US" smtClean="0">
                <a:latin typeface="Times New Roman" panose="02020603050405020304" pitchFamily="18" charset="0"/>
              </a:rPr>
              <a:pPr/>
              <a:t>95</a:t>
            </a:fld>
            <a:endParaRPr lang="en-US" altLang="en-US">
              <a:latin typeface="Times New Roman" panose="02020603050405020304" pitchFamily="18" charset="0"/>
            </a:endParaRPr>
          </a:p>
        </p:txBody>
      </p:sp>
      <p:sp>
        <p:nvSpPr>
          <p:cNvPr id="148483" name="Rectangle 2">
            <a:extLst>
              <a:ext uri="{FF2B5EF4-FFF2-40B4-BE49-F238E27FC236}">
                <a16:creationId xmlns:a16="http://schemas.microsoft.com/office/drawing/2014/main" id="{19B27AE3-D2FA-42B3-9EB8-46EEF1A2F3F5}"/>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B3C47C37-DAA0-4B57-93AC-5C03F93F3D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259F60CA-E8EB-4905-9633-AEF05706CF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B242A4B-0E6E-4314-BB94-2AE2EE41BA6C}" type="slidenum">
              <a:rPr lang="en-US" altLang="en-US" smtClean="0">
                <a:latin typeface="Times New Roman" panose="02020603050405020304" pitchFamily="18" charset="0"/>
              </a:rPr>
              <a:pPr/>
              <a:t>96</a:t>
            </a:fld>
            <a:endParaRPr lang="en-US" altLang="en-US">
              <a:latin typeface="Times New Roman" panose="02020603050405020304" pitchFamily="18" charset="0"/>
            </a:endParaRPr>
          </a:p>
        </p:txBody>
      </p:sp>
      <p:sp>
        <p:nvSpPr>
          <p:cNvPr id="150531" name="Rectangle 2">
            <a:extLst>
              <a:ext uri="{FF2B5EF4-FFF2-40B4-BE49-F238E27FC236}">
                <a16:creationId xmlns:a16="http://schemas.microsoft.com/office/drawing/2014/main" id="{F2B814BD-5E4A-4CE6-9030-E89BC5726842}"/>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1855B0F2-2EDC-49D1-9790-F815D3CFA0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E8205A3C-0E45-4489-99BA-D6B8C5E561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21FAE0E-2CD5-442D-9285-E9937FD4B9E2}"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1507" name="Rectangle 2">
            <a:extLst>
              <a:ext uri="{FF2B5EF4-FFF2-40B4-BE49-F238E27FC236}">
                <a16:creationId xmlns:a16="http://schemas.microsoft.com/office/drawing/2014/main" id="{684D257B-15E4-4B72-A9A3-F89A20D25531}"/>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97C042B5-CDD3-4A91-BADD-83617BC40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CD2E6C3F-1DB3-4519-84D0-1BE9DA98C5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D4C1F2-5565-4DC1-B332-D1065B00452F}" type="slidenum">
              <a:rPr lang="en-US" altLang="en-US" smtClean="0">
                <a:latin typeface="Times New Roman" panose="02020603050405020304" pitchFamily="18" charset="0"/>
              </a:rPr>
              <a:pPr/>
              <a:t>97</a:t>
            </a:fld>
            <a:endParaRPr lang="en-US" altLang="en-US">
              <a:latin typeface="Times New Roman" panose="02020603050405020304" pitchFamily="18" charset="0"/>
            </a:endParaRPr>
          </a:p>
        </p:txBody>
      </p:sp>
      <p:sp>
        <p:nvSpPr>
          <p:cNvPr id="152579" name="Rectangle 2">
            <a:extLst>
              <a:ext uri="{FF2B5EF4-FFF2-40B4-BE49-F238E27FC236}">
                <a16:creationId xmlns:a16="http://schemas.microsoft.com/office/drawing/2014/main" id="{C6716711-013B-4CFF-B415-F4E1BD1BF3BA}"/>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5E99B16E-2178-40EE-95F6-B00721967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BD785679-5370-42A3-9A45-277B93DE6F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EA1ECE5-F0BC-4F42-A19A-E519E64CCD4C}" type="slidenum">
              <a:rPr lang="en-US" altLang="en-US" smtClean="0">
                <a:latin typeface="Times New Roman" panose="02020603050405020304" pitchFamily="18" charset="0"/>
              </a:rPr>
              <a:pPr/>
              <a:t>98</a:t>
            </a:fld>
            <a:endParaRPr lang="en-US" altLang="en-US">
              <a:latin typeface="Times New Roman" panose="02020603050405020304" pitchFamily="18" charset="0"/>
            </a:endParaRPr>
          </a:p>
        </p:txBody>
      </p:sp>
      <p:sp>
        <p:nvSpPr>
          <p:cNvPr id="154627" name="Rectangle 2">
            <a:extLst>
              <a:ext uri="{FF2B5EF4-FFF2-40B4-BE49-F238E27FC236}">
                <a16:creationId xmlns:a16="http://schemas.microsoft.com/office/drawing/2014/main" id="{BBE8B509-8869-4C73-BB4B-187535FAD470}"/>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60D8D848-4931-4B0F-AE8F-5E28D0B0E4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F104EA16-A809-46BF-AB8C-7680CA888A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DDB921A-C471-43CE-8135-E2EF668C539E}" type="slidenum">
              <a:rPr lang="en-US" altLang="en-US" smtClean="0">
                <a:latin typeface="Times New Roman" panose="02020603050405020304" pitchFamily="18" charset="0"/>
              </a:rPr>
              <a:pPr/>
              <a:t>99</a:t>
            </a:fld>
            <a:endParaRPr lang="en-US" altLang="en-US">
              <a:latin typeface="Times New Roman" panose="02020603050405020304" pitchFamily="18" charset="0"/>
            </a:endParaRPr>
          </a:p>
        </p:txBody>
      </p:sp>
      <p:sp>
        <p:nvSpPr>
          <p:cNvPr id="156675" name="Rectangle 2">
            <a:extLst>
              <a:ext uri="{FF2B5EF4-FFF2-40B4-BE49-F238E27FC236}">
                <a16:creationId xmlns:a16="http://schemas.microsoft.com/office/drawing/2014/main" id="{9FB0CF45-D819-4C66-B7AC-AB1F7793C848}"/>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4976FCEA-0C85-4F5C-BEB6-F257778D62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D0F9DA0B-8F64-4205-90BB-6E696DB6A1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B5C4D3-7047-4BF5-BA87-BF057B0C56DD}" type="slidenum">
              <a:rPr lang="en-US" altLang="en-US" smtClean="0">
                <a:latin typeface="Times New Roman" panose="02020603050405020304" pitchFamily="18" charset="0"/>
              </a:rPr>
              <a:pPr/>
              <a:t>100</a:t>
            </a:fld>
            <a:endParaRPr lang="en-US" altLang="en-US">
              <a:latin typeface="Times New Roman" panose="02020603050405020304" pitchFamily="18" charset="0"/>
            </a:endParaRPr>
          </a:p>
        </p:txBody>
      </p:sp>
      <p:sp>
        <p:nvSpPr>
          <p:cNvPr id="158723" name="Rectangle 2">
            <a:extLst>
              <a:ext uri="{FF2B5EF4-FFF2-40B4-BE49-F238E27FC236}">
                <a16:creationId xmlns:a16="http://schemas.microsoft.com/office/drawing/2014/main" id="{FCAB4BD4-E42E-464D-9B69-8BF43161E40D}"/>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4596199E-294D-483E-A963-12FE6633C0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4C91C122-9B79-4051-B08A-F0BDE977E6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7071070-DF5D-4188-BEA0-DF00718DAC33}" type="slidenum">
              <a:rPr lang="en-US" altLang="en-US" smtClean="0">
                <a:latin typeface="Times New Roman" panose="02020603050405020304" pitchFamily="18" charset="0"/>
              </a:rPr>
              <a:pPr/>
              <a:t>102</a:t>
            </a:fld>
            <a:endParaRPr lang="en-US" altLang="en-US">
              <a:latin typeface="Times New Roman" panose="02020603050405020304" pitchFamily="18" charset="0"/>
            </a:endParaRPr>
          </a:p>
        </p:txBody>
      </p:sp>
      <p:sp>
        <p:nvSpPr>
          <p:cNvPr id="160771" name="Rectangle 2">
            <a:extLst>
              <a:ext uri="{FF2B5EF4-FFF2-40B4-BE49-F238E27FC236}">
                <a16:creationId xmlns:a16="http://schemas.microsoft.com/office/drawing/2014/main" id="{AB7C1A7B-C832-4976-ABB6-5BDC01E65027}"/>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BBBD1165-CD0F-4C54-8B2C-FC040CE7E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4D8E963E-19BD-4881-B431-4CB231572A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918455-FC7F-4B3E-8D42-EE5AC016519E}" type="slidenum">
              <a:rPr lang="en-US" altLang="en-US" smtClean="0">
                <a:latin typeface="Times New Roman" panose="02020603050405020304" pitchFamily="18" charset="0"/>
              </a:rPr>
              <a:pPr/>
              <a:t>103</a:t>
            </a:fld>
            <a:endParaRPr lang="en-US" altLang="en-US">
              <a:latin typeface="Times New Roman" panose="02020603050405020304" pitchFamily="18" charset="0"/>
            </a:endParaRPr>
          </a:p>
        </p:txBody>
      </p:sp>
      <p:sp>
        <p:nvSpPr>
          <p:cNvPr id="162819" name="Rectangle 2">
            <a:extLst>
              <a:ext uri="{FF2B5EF4-FFF2-40B4-BE49-F238E27FC236}">
                <a16:creationId xmlns:a16="http://schemas.microsoft.com/office/drawing/2014/main" id="{13B0C9D4-A45C-4446-8A2F-99121A9271CE}"/>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796D7D79-F079-4833-9B73-DA953860C3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9AAC04B3-F530-4EA0-B7D0-4C991A3BB6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9F22EBE-648A-469E-88E0-C782B52AE2D6}" type="slidenum">
              <a:rPr lang="en-US" altLang="en-US" smtClean="0">
                <a:latin typeface="Times New Roman" panose="02020603050405020304" pitchFamily="18" charset="0"/>
              </a:rPr>
              <a:pPr/>
              <a:t>104</a:t>
            </a:fld>
            <a:endParaRPr lang="en-US" altLang="en-US">
              <a:latin typeface="Times New Roman" panose="02020603050405020304" pitchFamily="18" charset="0"/>
            </a:endParaRPr>
          </a:p>
        </p:txBody>
      </p:sp>
      <p:sp>
        <p:nvSpPr>
          <p:cNvPr id="164867" name="Rectangle 2">
            <a:extLst>
              <a:ext uri="{FF2B5EF4-FFF2-40B4-BE49-F238E27FC236}">
                <a16:creationId xmlns:a16="http://schemas.microsoft.com/office/drawing/2014/main" id="{106D1997-7E47-4D03-A822-08CD34FD4FD4}"/>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A6C67E7B-5225-4EE6-9355-A59750AE80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3CE27FC1-AB49-43AB-B69F-B71690E242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791945F-690B-4B22-88B4-CC874D6CD8A3}" type="slidenum">
              <a:rPr lang="en-US" altLang="en-US" smtClean="0">
                <a:latin typeface="Times New Roman" panose="02020603050405020304" pitchFamily="18" charset="0"/>
              </a:rPr>
              <a:pPr/>
              <a:t>105</a:t>
            </a:fld>
            <a:endParaRPr lang="en-US" altLang="en-US">
              <a:latin typeface="Times New Roman" panose="02020603050405020304" pitchFamily="18" charset="0"/>
            </a:endParaRPr>
          </a:p>
        </p:txBody>
      </p:sp>
      <p:sp>
        <p:nvSpPr>
          <p:cNvPr id="166915" name="Rectangle 2">
            <a:extLst>
              <a:ext uri="{FF2B5EF4-FFF2-40B4-BE49-F238E27FC236}">
                <a16:creationId xmlns:a16="http://schemas.microsoft.com/office/drawing/2014/main" id="{B710DAF2-7E3B-4929-AB0D-501E4DB9CCA3}"/>
              </a:ext>
            </a:extLst>
          </p:cNvPr>
          <p:cNvSpPr>
            <a:spLocks noGrp="1" noRot="1" noChangeAspect="1" noChangeArrowheads="1" noTextEdit="1"/>
          </p:cNvSpPr>
          <p:nvPr>
            <p:ph type="sldImg"/>
          </p:nvPr>
        </p:nvSpPr>
        <p:spPr>
          <a:ln/>
        </p:spPr>
      </p:sp>
      <p:sp>
        <p:nvSpPr>
          <p:cNvPr id="166916" name="Rectangle 3">
            <a:extLst>
              <a:ext uri="{FF2B5EF4-FFF2-40B4-BE49-F238E27FC236}">
                <a16:creationId xmlns:a16="http://schemas.microsoft.com/office/drawing/2014/main" id="{CF8DB8B2-AA65-49C0-8F53-A986CB3306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CB886834-AEB0-4ADA-B70A-0932FE57E2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AE2586D-3517-4F83-BFA3-936E612D376C}" type="slidenum">
              <a:rPr lang="en-US" altLang="en-US" smtClean="0">
                <a:latin typeface="Times New Roman" panose="02020603050405020304" pitchFamily="18" charset="0"/>
              </a:rPr>
              <a:pPr/>
              <a:t>106</a:t>
            </a:fld>
            <a:endParaRPr lang="en-US" altLang="en-US">
              <a:latin typeface="Times New Roman" panose="02020603050405020304" pitchFamily="18" charset="0"/>
            </a:endParaRPr>
          </a:p>
        </p:txBody>
      </p:sp>
      <p:sp>
        <p:nvSpPr>
          <p:cNvPr id="168963" name="Rectangle 2">
            <a:extLst>
              <a:ext uri="{FF2B5EF4-FFF2-40B4-BE49-F238E27FC236}">
                <a16:creationId xmlns:a16="http://schemas.microsoft.com/office/drawing/2014/main" id="{B6906077-193D-4989-B7CA-2A8CE75DA7C3}"/>
              </a:ext>
            </a:extLst>
          </p:cNvPr>
          <p:cNvSpPr>
            <a:spLocks noGrp="1" noRot="1" noChangeAspect="1" noChangeArrowheads="1" noTextEdit="1"/>
          </p:cNvSpPr>
          <p:nvPr>
            <p:ph type="sldImg"/>
          </p:nvPr>
        </p:nvSpPr>
        <p:spPr>
          <a:ln/>
        </p:spPr>
      </p:sp>
      <p:sp>
        <p:nvSpPr>
          <p:cNvPr id="168964" name="Rectangle 3">
            <a:extLst>
              <a:ext uri="{FF2B5EF4-FFF2-40B4-BE49-F238E27FC236}">
                <a16:creationId xmlns:a16="http://schemas.microsoft.com/office/drawing/2014/main" id="{D3DA7EB1-7DAC-41F5-B953-25621DEF24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F25A60E6-4081-4322-9CD2-F93B7C59BD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EC42F9-9F14-432A-88FB-8854BB4B586D}" type="slidenum">
              <a:rPr lang="en-US" altLang="en-US" smtClean="0">
                <a:latin typeface="Times New Roman" panose="02020603050405020304" pitchFamily="18" charset="0"/>
              </a:rPr>
              <a:pPr/>
              <a:t>107</a:t>
            </a:fld>
            <a:endParaRPr lang="en-US" altLang="en-US">
              <a:latin typeface="Times New Roman" panose="02020603050405020304" pitchFamily="18" charset="0"/>
            </a:endParaRPr>
          </a:p>
        </p:txBody>
      </p:sp>
      <p:sp>
        <p:nvSpPr>
          <p:cNvPr id="171011" name="Rectangle 2">
            <a:extLst>
              <a:ext uri="{FF2B5EF4-FFF2-40B4-BE49-F238E27FC236}">
                <a16:creationId xmlns:a16="http://schemas.microsoft.com/office/drawing/2014/main" id="{D54B112E-8E69-4FCB-8593-51F55F64276D}"/>
              </a:ext>
            </a:extLst>
          </p:cNvPr>
          <p:cNvSpPr>
            <a:spLocks noGrp="1" noRot="1" noChangeAspect="1" noChangeArrowheads="1" noTextEdit="1"/>
          </p:cNvSpPr>
          <p:nvPr>
            <p:ph type="sldImg"/>
          </p:nvPr>
        </p:nvSpPr>
        <p:spPr>
          <a:ln/>
        </p:spPr>
      </p:sp>
      <p:sp>
        <p:nvSpPr>
          <p:cNvPr id="171012" name="Rectangle 3">
            <a:extLst>
              <a:ext uri="{FF2B5EF4-FFF2-40B4-BE49-F238E27FC236}">
                <a16:creationId xmlns:a16="http://schemas.microsoft.com/office/drawing/2014/main" id="{9D003DFB-AFFC-4A5B-96C3-3196AF77F1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D496C80C-A009-4530-80C8-F4F6A35E9B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1943D0-B7AA-4443-983E-E66CF810D37D}"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7651" name="Rectangle 2">
            <a:extLst>
              <a:ext uri="{FF2B5EF4-FFF2-40B4-BE49-F238E27FC236}">
                <a16:creationId xmlns:a16="http://schemas.microsoft.com/office/drawing/2014/main" id="{BB6CEB82-CCC5-4C32-A1B2-D45CE778DA84}"/>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89D1D6EE-664E-48C9-8A28-394BC2914B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BCE47936-C2A8-430D-8F98-1B0B14D061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7982256-2BF7-458E-B80D-B3FBFC2BC33A}" type="slidenum">
              <a:rPr lang="en-US" altLang="en-US" smtClean="0">
                <a:latin typeface="Times New Roman" panose="02020603050405020304" pitchFamily="18" charset="0"/>
              </a:rPr>
              <a:pPr/>
              <a:t>108</a:t>
            </a:fld>
            <a:endParaRPr lang="en-US" altLang="en-US">
              <a:latin typeface="Times New Roman" panose="02020603050405020304" pitchFamily="18" charset="0"/>
            </a:endParaRPr>
          </a:p>
        </p:txBody>
      </p:sp>
      <p:sp>
        <p:nvSpPr>
          <p:cNvPr id="173059" name="Rectangle 2">
            <a:extLst>
              <a:ext uri="{FF2B5EF4-FFF2-40B4-BE49-F238E27FC236}">
                <a16:creationId xmlns:a16="http://schemas.microsoft.com/office/drawing/2014/main" id="{01730209-1EED-473B-A635-005DC215B82F}"/>
              </a:ext>
            </a:extLst>
          </p:cNvPr>
          <p:cNvSpPr>
            <a:spLocks noGrp="1" noRot="1" noChangeAspect="1" noChangeArrowheads="1" noTextEdit="1"/>
          </p:cNvSpPr>
          <p:nvPr>
            <p:ph type="sldImg"/>
          </p:nvPr>
        </p:nvSpPr>
        <p:spPr>
          <a:ln/>
        </p:spPr>
      </p:sp>
      <p:sp>
        <p:nvSpPr>
          <p:cNvPr id="173060" name="Rectangle 3">
            <a:extLst>
              <a:ext uri="{FF2B5EF4-FFF2-40B4-BE49-F238E27FC236}">
                <a16:creationId xmlns:a16="http://schemas.microsoft.com/office/drawing/2014/main" id="{3C6473B7-FC94-447D-9018-4BB0FDEA36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C1F4AD0A-274D-4A66-9D09-DC46767C82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B553A1B-6281-421E-9D8E-B01BAD377837}" type="slidenum">
              <a:rPr lang="en-US" altLang="en-US" smtClean="0">
                <a:latin typeface="Times New Roman" panose="02020603050405020304" pitchFamily="18" charset="0"/>
              </a:rPr>
              <a:pPr/>
              <a:t>111</a:t>
            </a:fld>
            <a:endParaRPr lang="en-US" altLang="en-US">
              <a:latin typeface="Times New Roman" panose="02020603050405020304" pitchFamily="18" charset="0"/>
            </a:endParaRPr>
          </a:p>
        </p:txBody>
      </p:sp>
      <p:sp>
        <p:nvSpPr>
          <p:cNvPr id="176131" name="Rectangle 2">
            <a:extLst>
              <a:ext uri="{FF2B5EF4-FFF2-40B4-BE49-F238E27FC236}">
                <a16:creationId xmlns:a16="http://schemas.microsoft.com/office/drawing/2014/main" id="{23A98B8F-C1C7-47A0-BA21-09A9C23649F6}"/>
              </a:ext>
            </a:extLst>
          </p:cNvPr>
          <p:cNvSpPr>
            <a:spLocks noGrp="1" noRot="1" noChangeAspect="1" noChangeArrowheads="1" noTextEdit="1"/>
          </p:cNvSpPr>
          <p:nvPr>
            <p:ph type="sldImg"/>
          </p:nvPr>
        </p:nvSpPr>
        <p:spPr>
          <a:ln/>
        </p:spPr>
      </p:sp>
      <p:sp>
        <p:nvSpPr>
          <p:cNvPr id="176132" name="Rectangle 3">
            <a:extLst>
              <a:ext uri="{FF2B5EF4-FFF2-40B4-BE49-F238E27FC236}">
                <a16:creationId xmlns:a16="http://schemas.microsoft.com/office/drawing/2014/main" id="{C57CE276-6593-4DD5-BC9B-2DAC1EE380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C5BE00B3-D671-431A-A954-360360E545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DB70B7E-61A5-4361-B1B1-ABAB5B3C7096}" type="slidenum">
              <a:rPr lang="en-US" altLang="en-US" smtClean="0">
                <a:latin typeface="Times New Roman" panose="02020603050405020304" pitchFamily="18" charset="0"/>
              </a:rPr>
              <a:pPr/>
              <a:t>112</a:t>
            </a:fld>
            <a:endParaRPr lang="en-US" altLang="en-US">
              <a:latin typeface="Times New Roman" panose="02020603050405020304" pitchFamily="18" charset="0"/>
            </a:endParaRPr>
          </a:p>
        </p:txBody>
      </p:sp>
      <p:sp>
        <p:nvSpPr>
          <p:cNvPr id="178179" name="Rectangle 2">
            <a:extLst>
              <a:ext uri="{FF2B5EF4-FFF2-40B4-BE49-F238E27FC236}">
                <a16:creationId xmlns:a16="http://schemas.microsoft.com/office/drawing/2014/main" id="{43054108-E45A-43D2-8C8E-3A2A646F8F19}"/>
              </a:ext>
            </a:extLst>
          </p:cNvPr>
          <p:cNvSpPr>
            <a:spLocks noGrp="1" noRot="1" noChangeAspect="1" noChangeArrowheads="1" noTextEdit="1"/>
          </p:cNvSpPr>
          <p:nvPr>
            <p:ph type="sldImg"/>
          </p:nvPr>
        </p:nvSpPr>
        <p:spPr>
          <a:ln/>
        </p:spPr>
      </p:sp>
      <p:sp>
        <p:nvSpPr>
          <p:cNvPr id="178180" name="Rectangle 3">
            <a:extLst>
              <a:ext uri="{FF2B5EF4-FFF2-40B4-BE49-F238E27FC236}">
                <a16:creationId xmlns:a16="http://schemas.microsoft.com/office/drawing/2014/main" id="{72A3EC92-1927-4C64-9679-5ACC0A654F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62C05B2C-1476-4234-9FF1-D50440B142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F0C5AEF-6C5F-473C-9B7C-0334D9A514CE}" type="slidenum">
              <a:rPr lang="en-US" altLang="en-US" smtClean="0">
                <a:latin typeface="Times New Roman" panose="02020603050405020304" pitchFamily="18" charset="0"/>
              </a:rPr>
              <a:pPr/>
              <a:t>113</a:t>
            </a:fld>
            <a:endParaRPr lang="en-US" altLang="en-US">
              <a:latin typeface="Times New Roman" panose="02020603050405020304" pitchFamily="18" charset="0"/>
            </a:endParaRPr>
          </a:p>
        </p:txBody>
      </p:sp>
      <p:sp>
        <p:nvSpPr>
          <p:cNvPr id="180227" name="Rectangle 2">
            <a:extLst>
              <a:ext uri="{FF2B5EF4-FFF2-40B4-BE49-F238E27FC236}">
                <a16:creationId xmlns:a16="http://schemas.microsoft.com/office/drawing/2014/main" id="{F8AFA0C0-E063-4E11-A5B9-2BA1F95A1AC8}"/>
              </a:ext>
            </a:extLst>
          </p:cNvPr>
          <p:cNvSpPr>
            <a:spLocks noGrp="1" noRot="1" noChangeAspect="1" noChangeArrowheads="1" noTextEdit="1"/>
          </p:cNvSpPr>
          <p:nvPr>
            <p:ph type="sldImg"/>
          </p:nvPr>
        </p:nvSpPr>
        <p:spPr>
          <a:ln/>
        </p:spPr>
      </p:sp>
      <p:sp>
        <p:nvSpPr>
          <p:cNvPr id="180228" name="Rectangle 3">
            <a:extLst>
              <a:ext uri="{FF2B5EF4-FFF2-40B4-BE49-F238E27FC236}">
                <a16:creationId xmlns:a16="http://schemas.microsoft.com/office/drawing/2014/main" id="{90403042-2FC5-4D6A-A760-229B31F65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A08AFD3A-BAA1-495B-96B6-EF8FA9EBB4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5716B4-44AE-4224-BAF9-AA077F88D9B1}"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29699" name="Rectangle 2">
            <a:extLst>
              <a:ext uri="{FF2B5EF4-FFF2-40B4-BE49-F238E27FC236}">
                <a16:creationId xmlns:a16="http://schemas.microsoft.com/office/drawing/2014/main" id="{4B3839FD-6F9C-4B80-AB82-9C8D79FE6220}"/>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680D344C-DB32-451B-AA2A-9C82767F03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D0DEA23-AF38-467F-B790-1AB1D0691875}"/>
              </a:ext>
            </a:extLst>
          </p:cNvPr>
          <p:cNvSpPr>
            <a:spLocks noGrp="1"/>
          </p:cNvSpPr>
          <p:nvPr>
            <p:ph type="dt" sz="half" idx="10"/>
          </p:nvPr>
        </p:nvSpPr>
        <p:spPr/>
        <p:txBody>
          <a:bodyPr/>
          <a:lstStyle>
            <a:lvl1pPr>
              <a:defRPr/>
            </a:lvl1pPr>
          </a:lstStyle>
          <a:p>
            <a:pPr>
              <a:defRPr/>
            </a:pPr>
            <a:fld id="{BE11090E-066D-4A83-B1F5-96FC50EC0888}" type="datetimeFigureOut">
              <a:rPr lang="en-US"/>
              <a:pPr>
                <a:defRPr/>
              </a:pPr>
              <a:t>12/25/2021</a:t>
            </a:fld>
            <a:endParaRPr lang="en-US"/>
          </a:p>
        </p:txBody>
      </p:sp>
      <p:sp>
        <p:nvSpPr>
          <p:cNvPr id="5" name="Footer Placeholder 4">
            <a:extLst>
              <a:ext uri="{FF2B5EF4-FFF2-40B4-BE49-F238E27FC236}">
                <a16:creationId xmlns:a16="http://schemas.microsoft.com/office/drawing/2014/main" id="{40560433-4863-4E36-8657-3F4DECE2476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B2F7425-568A-42E9-B69A-20AD48C0807A}"/>
              </a:ext>
            </a:extLst>
          </p:cNvPr>
          <p:cNvSpPr>
            <a:spLocks noGrp="1"/>
          </p:cNvSpPr>
          <p:nvPr>
            <p:ph type="sldNum" sz="quarter" idx="12"/>
          </p:nvPr>
        </p:nvSpPr>
        <p:spPr/>
        <p:txBody>
          <a:bodyPr/>
          <a:lstStyle>
            <a:lvl1pPr>
              <a:defRPr/>
            </a:lvl1pPr>
          </a:lstStyle>
          <a:p>
            <a:pPr>
              <a:defRPr/>
            </a:pPr>
            <a:fld id="{8E721DC9-A875-476D-91F0-F5CD8F90136E}" type="slidenum">
              <a:rPr lang="en-US" altLang="en-US"/>
              <a:pPr>
                <a:defRPr/>
              </a:pPr>
              <a:t>‹#›</a:t>
            </a:fld>
            <a:endParaRPr lang="en-US" altLang="en-US"/>
          </a:p>
        </p:txBody>
      </p:sp>
    </p:spTree>
    <p:extLst>
      <p:ext uri="{BB962C8B-B14F-4D97-AF65-F5344CB8AC3E}">
        <p14:creationId xmlns:p14="http://schemas.microsoft.com/office/powerpoint/2010/main" val="161125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853DE-28D1-479A-A299-4E5D5C423A26}"/>
              </a:ext>
            </a:extLst>
          </p:cNvPr>
          <p:cNvSpPr>
            <a:spLocks noGrp="1"/>
          </p:cNvSpPr>
          <p:nvPr>
            <p:ph type="dt" sz="half" idx="10"/>
          </p:nvPr>
        </p:nvSpPr>
        <p:spPr/>
        <p:txBody>
          <a:bodyPr/>
          <a:lstStyle>
            <a:lvl1pPr>
              <a:defRPr/>
            </a:lvl1pPr>
          </a:lstStyle>
          <a:p>
            <a:pPr>
              <a:defRPr/>
            </a:pPr>
            <a:fld id="{612585A3-D1AF-4488-99DC-995B563AA44D}" type="datetimeFigureOut">
              <a:rPr lang="en-US"/>
              <a:pPr>
                <a:defRPr/>
              </a:pPr>
              <a:t>12/25/2021</a:t>
            </a:fld>
            <a:endParaRPr lang="en-US"/>
          </a:p>
        </p:txBody>
      </p:sp>
      <p:sp>
        <p:nvSpPr>
          <p:cNvPr id="5" name="Footer Placeholder 4">
            <a:extLst>
              <a:ext uri="{FF2B5EF4-FFF2-40B4-BE49-F238E27FC236}">
                <a16:creationId xmlns:a16="http://schemas.microsoft.com/office/drawing/2014/main" id="{08DD1C2F-6C56-4B27-B23E-11233CC9DDF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114DD39-A6B1-4585-9E97-FC53CD7B60CC}"/>
              </a:ext>
            </a:extLst>
          </p:cNvPr>
          <p:cNvSpPr>
            <a:spLocks noGrp="1"/>
          </p:cNvSpPr>
          <p:nvPr>
            <p:ph type="sldNum" sz="quarter" idx="12"/>
          </p:nvPr>
        </p:nvSpPr>
        <p:spPr/>
        <p:txBody>
          <a:bodyPr/>
          <a:lstStyle>
            <a:lvl1pPr>
              <a:defRPr/>
            </a:lvl1pPr>
          </a:lstStyle>
          <a:p>
            <a:pPr>
              <a:defRPr/>
            </a:pPr>
            <a:fld id="{E21F95A5-F3E7-4436-BA66-C699ABE331FB}" type="slidenum">
              <a:rPr lang="en-US" altLang="en-US"/>
              <a:pPr>
                <a:defRPr/>
              </a:pPr>
              <a:t>‹#›</a:t>
            </a:fld>
            <a:endParaRPr lang="en-US" altLang="en-US"/>
          </a:p>
        </p:txBody>
      </p:sp>
    </p:spTree>
    <p:extLst>
      <p:ext uri="{BB962C8B-B14F-4D97-AF65-F5344CB8AC3E}">
        <p14:creationId xmlns:p14="http://schemas.microsoft.com/office/powerpoint/2010/main" val="4051653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011FE-E3B4-4E48-B433-E66BC4F022E5}"/>
              </a:ext>
            </a:extLst>
          </p:cNvPr>
          <p:cNvSpPr>
            <a:spLocks noGrp="1"/>
          </p:cNvSpPr>
          <p:nvPr>
            <p:ph type="dt" sz="half" idx="10"/>
          </p:nvPr>
        </p:nvSpPr>
        <p:spPr/>
        <p:txBody>
          <a:bodyPr/>
          <a:lstStyle>
            <a:lvl1pPr>
              <a:defRPr/>
            </a:lvl1pPr>
          </a:lstStyle>
          <a:p>
            <a:pPr>
              <a:defRPr/>
            </a:pPr>
            <a:fld id="{F58A2A6A-6577-4F65-9E88-7D345069374C}" type="datetimeFigureOut">
              <a:rPr lang="en-US"/>
              <a:pPr>
                <a:defRPr/>
              </a:pPr>
              <a:t>12/25/2021</a:t>
            </a:fld>
            <a:endParaRPr lang="en-US"/>
          </a:p>
        </p:txBody>
      </p:sp>
      <p:sp>
        <p:nvSpPr>
          <p:cNvPr id="5" name="Footer Placeholder 4">
            <a:extLst>
              <a:ext uri="{FF2B5EF4-FFF2-40B4-BE49-F238E27FC236}">
                <a16:creationId xmlns:a16="http://schemas.microsoft.com/office/drawing/2014/main" id="{87B06A92-F769-46A6-912D-9BE58078163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B7B06F3-06BC-4722-BCDB-0746145BB56F}"/>
              </a:ext>
            </a:extLst>
          </p:cNvPr>
          <p:cNvSpPr>
            <a:spLocks noGrp="1"/>
          </p:cNvSpPr>
          <p:nvPr>
            <p:ph type="sldNum" sz="quarter" idx="12"/>
          </p:nvPr>
        </p:nvSpPr>
        <p:spPr/>
        <p:txBody>
          <a:bodyPr/>
          <a:lstStyle>
            <a:lvl1pPr>
              <a:defRPr/>
            </a:lvl1pPr>
          </a:lstStyle>
          <a:p>
            <a:pPr>
              <a:defRPr/>
            </a:pPr>
            <a:fld id="{C1385174-5F65-4A15-9C42-11ECE08D17C8}" type="slidenum">
              <a:rPr lang="en-US" altLang="en-US"/>
              <a:pPr>
                <a:defRPr/>
              </a:pPr>
              <a:t>‹#›</a:t>
            </a:fld>
            <a:endParaRPr lang="en-US" altLang="en-US"/>
          </a:p>
        </p:txBody>
      </p:sp>
    </p:spTree>
    <p:extLst>
      <p:ext uri="{BB962C8B-B14F-4D97-AF65-F5344CB8AC3E}">
        <p14:creationId xmlns:p14="http://schemas.microsoft.com/office/powerpoint/2010/main" val="2581163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41EBBEA-B00B-4145-B113-0D796BC16D1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28" y="100879"/>
            <a:ext cx="811493"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351167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E251BAB0-7452-4FFF-93BD-07E930CFEC2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38650" cy="4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a:extLst>
              <a:ext uri="{FF2B5EF4-FFF2-40B4-BE49-F238E27FC236}">
                <a16:creationId xmlns:a16="http://schemas.microsoft.com/office/drawing/2014/main" id="{03AE3AF0-C7FC-4E1D-9C18-18D2FC4C1DB4}"/>
              </a:ext>
            </a:extLst>
          </p:cNvPr>
          <p:cNvSpPr txBox="1">
            <a:spLocks noChangeArrowheads="1"/>
          </p:cNvSpPr>
          <p:nvPr userDrawn="1"/>
        </p:nvSpPr>
        <p:spPr bwMode="auto">
          <a:xfrm>
            <a:off x="5985163" y="-41843"/>
            <a:ext cx="32327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IN" altLang="en-US" b="1" dirty="0">
                <a:solidFill>
                  <a:srgbClr val="376092"/>
                </a:solidFill>
                <a:latin typeface="Times New Roman" panose="02020603050405020304" pitchFamily="18" charset="0"/>
                <a:cs typeface="Times New Roman" panose="02020603050405020304" pitchFamily="18" charset="0"/>
              </a:rPr>
              <a:t>Aditya Engineering College(A)</a:t>
            </a:r>
          </a:p>
        </p:txBody>
      </p:sp>
      <p:sp>
        <p:nvSpPr>
          <p:cNvPr id="6" name="TextBox 8">
            <a:extLst>
              <a:ext uri="{FF2B5EF4-FFF2-40B4-BE49-F238E27FC236}">
                <a16:creationId xmlns:a16="http://schemas.microsoft.com/office/drawing/2014/main" id="{D0A5775B-9B8C-4316-863C-72221E11CFD6}"/>
              </a:ext>
            </a:extLst>
          </p:cNvPr>
          <p:cNvSpPr txBox="1">
            <a:spLocks noChangeArrowheads="1"/>
          </p:cNvSpPr>
          <p:nvPr userDrawn="1"/>
        </p:nvSpPr>
        <p:spPr bwMode="auto">
          <a:xfrm>
            <a:off x="344488" y="6413500"/>
            <a:ext cx="1635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IN" altLang="en-US" sz="1400" b="1">
                <a:solidFill>
                  <a:srgbClr val="7F7F7F"/>
                </a:solidFill>
                <a:latin typeface="Times New Roman" panose="02020603050405020304" pitchFamily="18" charset="0"/>
                <a:cs typeface="Times New Roman" panose="02020603050405020304" pitchFamily="18" charset="0"/>
              </a:rPr>
              <a:t>Operating Systems</a:t>
            </a:r>
          </a:p>
        </p:txBody>
      </p:sp>
      <p:sp>
        <p:nvSpPr>
          <p:cNvPr id="7" name="TextBox 9">
            <a:extLst>
              <a:ext uri="{FF2B5EF4-FFF2-40B4-BE49-F238E27FC236}">
                <a16:creationId xmlns:a16="http://schemas.microsoft.com/office/drawing/2014/main" id="{402A9017-72D3-40B0-AB51-0E20AE1E718E}"/>
              </a:ext>
            </a:extLst>
          </p:cNvPr>
          <p:cNvSpPr txBox="1">
            <a:spLocks noChangeArrowheads="1"/>
          </p:cNvSpPr>
          <p:nvPr userDrawn="1"/>
        </p:nvSpPr>
        <p:spPr bwMode="auto">
          <a:xfrm>
            <a:off x="3657600" y="6410325"/>
            <a:ext cx="9813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400" b="1" dirty="0">
                <a:solidFill>
                  <a:srgbClr val="7F7F7F"/>
                </a:solidFill>
                <a:latin typeface="Times New Roman" panose="02020603050405020304" pitchFamily="18" charset="0"/>
                <a:cs typeface="Times New Roman" panose="02020603050405020304" pitchFamily="18" charset="0"/>
              </a:rPr>
              <a:t>K</a:t>
            </a:r>
            <a:r>
              <a:rPr lang="en-IN" altLang="en-US" sz="1400" b="1" dirty="0">
                <a:solidFill>
                  <a:srgbClr val="7F7F7F"/>
                </a:solidFill>
                <a:latin typeface="Times New Roman" panose="02020603050405020304" pitchFamily="18" charset="0"/>
                <a:cs typeface="Times New Roman" panose="02020603050405020304" pitchFamily="18" charset="0"/>
              </a:rPr>
              <a:t>. Saritha</a:t>
            </a:r>
          </a:p>
        </p:txBody>
      </p:sp>
      <p:sp>
        <p:nvSpPr>
          <p:cNvPr id="8" name="TextBox 10">
            <a:extLst>
              <a:ext uri="{FF2B5EF4-FFF2-40B4-BE49-F238E27FC236}">
                <a16:creationId xmlns:a16="http://schemas.microsoft.com/office/drawing/2014/main" id="{03F41F93-7199-49AE-8FB1-DFA4160B7318}"/>
              </a:ext>
            </a:extLst>
          </p:cNvPr>
          <p:cNvSpPr txBox="1">
            <a:spLocks noChangeArrowheads="1"/>
          </p:cNvSpPr>
          <p:nvPr userDrawn="1"/>
        </p:nvSpPr>
        <p:spPr bwMode="auto">
          <a:xfrm>
            <a:off x="6615113" y="6384925"/>
            <a:ext cx="2349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6819804C-9C62-40F6-8E08-0C402BF81CCB}" type="datetime2">
              <a:rPr lang="en-IN" altLang="en-US" sz="1400" b="1">
                <a:solidFill>
                  <a:srgbClr val="7F7F7F"/>
                </a:solidFill>
                <a:latin typeface="Times New Roman" panose="02020603050405020304" pitchFamily="18" charset="0"/>
                <a:cs typeface="Times New Roman" panose="02020603050405020304" pitchFamily="18" charset="0"/>
              </a:rPr>
              <a:pPr/>
              <a:t>Saturday, 25 December 2021</a:t>
            </a:fld>
            <a:endParaRPr lang="en-IN" altLang="en-US" sz="1400" b="1">
              <a:solidFill>
                <a:srgbClr val="7F7F7F"/>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72050" y="526034"/>
            <a:ext cx="8229600" cy="1143000"/>
          </a:xfrm>
        </p:spPr>
        <p:txBody>
          <a:bodyPr/>
          <a:lstStyle/>
          <a:p>
            <a:r>
              <a:rPr lang="en-US" dirty="0"/>
              <a:t>Click to edit Master title style</a:t>
            </a:r>
          </a:p>
        </p:txBody>
      </p:sp>
      <p:sp>
        <p:nvSpPr>
          <p:cNvPr id="3" name="Content Placeholder 2"/>
          <p:cNvSpPr>
            <a:spLocks noGrp="1"/>
          </p:cNvSpPr>
          <p:nvPr>
            <p:ph idx="1"/>
          </p:nvPr>
        </p:nvSpPr>
        <p:spPr>
          <a:xfrm>
            <a:off x="495837" y="1741868"/>
            <a:ext cx="82296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705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68F06E-73CB-4929-80CA-84BD125F0BAD}"/>
              </a:ext>
            </a:extLst>
          </p:cNvPr>
          <p:cNvSpPr>
            <a:spLocks noGrp="1"/>
          </p:cNvSpPr>
          <p:nvPr>
            <p:ph type="dt" sz="half" idx="10"/>
          </p:nvPr>
        </p:nvSpPr>
        <p:spPr/>
        <p:txBody>
          <a:bodyPr/>
          <a:lstStyle>
            <a:lvl1pPr>
              <a:defRPr/>
            </a:lvl1pPr>
          </a:lstStyle>
          <a:p>
            <a:pPr>
              <a:defRPr/>
            </a:pPr>
            <a:fld id="{6A497CE8-0C9D-46DB-AC25-FBA8B0D4C8AC}" type="datetimeFigureOut">
              <a:rPr lang="en-US"/>
              <a:pPr>
                <a:defRPr/>
              </a:pPr>
              <a:t>12/25/2021</a:t>
            </a:fld>
            <a:endParaRPr lang="en-US"/>
          </a:p>
        </p:txBody>
      </p:sp>
      <p:sp>
        <p:nvSpPr>
          <p:cNvPr id="5" name="Footer Placeholder 4">
            <a:extLst>
              <a:ext uri="{FF2B5EF4-FFF2-40B4-BE49-F238E27FC236}">
                <a16:creationId xmlns:a16="http://schemas.microsoft.com/office/drawing/2014/main" id="{C5E820E3-9CDF-4666-8D27-6CECC945ED5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1B19A3D-610A-46AB-8BC3-AE819B5CA6B4}"/>
              </a:ext>
            </a:extLst>
          </p:cNvPr>
          <p:cNvSpPr>
            <a:spLocks noGrp="1"/>
          </p:cNvSpPr>
          <p:nvPr>
            <p:ph type="sldNum" sz="quarter" idx="12"/>
          </p:nvPr>
        </p:nvSpPr>
        <p:spPr/>
        <p:txBody>
          <a:bodyPr/>
          <a:lstStyle>
            <a:lvl1pPr>
              <a:defRPr/>
            </a:lvl1pPr>
          </a:lstStyle>
          <a:p>
            <a:pPr>
              <a:defRPr/>
            </a:pPr>
            <a:fld id="{913E3478-9BB2-4F34-BEC4-3C2E27E4565F}" type="slidenum">
              <a:rPr lang="en-US" altLang="en-US"/>
              <a:pPr>
                <a:defRPr/>
              </a:pPr>
              <a:t>‹#›</a:t>
            </a:fld>
            <a:endParaRPr lang="en-US" altLang="en-US"/>
          </a:p>
        </p:txBody>
      </p:sp>
    </p:spTree>
    <p:extLst>
      <p:ext uri="{BB962C8B-B14F-4D97-AF65-F5344CB8AC3E}">
        <p14:creationId xmlns:p14="http://schemas.microsoft.com/office/powerpoint/2010/main" val="42779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30275A5-1E8D-4705-BD9A-3B7DB677D5D9}"/>
              </a:ext>
            </a:extLst>
          </p:cNvPr>
          <p:cNvSpPr>
            <a:spLocks noGrp="1"/>
          </p:cNvSpPr>
          <p:nvPr>
            <p:ph type="dt" sz="half" idx="10"/>
          </p:nvPr>
        </p:nvSpPr>
        <p:spPr/>
        <p:txBody>
          <a:bodyPr/>
          <a:lstStyle>
            <a:lvl1pPr>
              <a:defRPr/>
            </a:lvl1pPr>
          </a:lstStyle>
          <a:p>
            <a:pPr>
              <a:defRPr/>
            </a:pPr>
            <a:fld id="{D88F7B67-4E19-436B-9B10-6B1A4BF781B0}" type="datetimeFigureOut">
              <a:rPr lang="en-US"/>
              <a:pPr>
                <a:defRPr/>
              </a:pPr>
              <a:t>12/25/2021</a:t>
            </a:fld>
            <a:endParaRPr lang="en-US"/>
          </a:p>
        </p:txBody>
      </p:sp>
      <p:sp>
        <p:nvSpPr>
          <p:cNvPr id="6" name="Footer Placeholder 4">
            <a:extLst>
              <a:ext uri="{FF2B5EF4-FFF2-40B4-BE49-F238E27FC236}">
                <a16:creationId xmlns:a16="http://schemas.microsoft.com/office/drawing/2014/main" id="{47882443-CBD7-4A25-83FE-DCD7CDDBDBF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A49810F-1AA2-455C-B77D-4AAD8B92E693}"/>
              </a:ext>
            </a:extLst>
          </p:cNvPr>
          <p:cNvSpPr>
            <a:spLocks noGrp="1"/>
          </p:cNvSpPr>
          <p:nvPr>
            <p:ph type="sldNum" sz="quarter" idx="12"/>
          </p:nvPr>
        </p:nvSpPr>
        <p:spPr/>
        <p:txBody>
          <a:bodyPr/>
          <a:lstStyle>
            <a:lvl1pPr>
              <a:defRPr/>
            </a:lvl1pPr>
          </a:lstStyle>
          <a:p>
            <a:pPr>
              <a:defRPr/>
            </a:pPr>
            <a:fld id="{554C71D8-2572-43B7-A3FC-E056EC633952}" type="slidenum">
              <a:rPr lang="en-US" altLang="en-US"/>
              <a:pPr>
                <a:defRPr/>
              </a:pPr>
              <a:t>‹#›</a:t>
            </a:fld>
            <a:endParaRPr lang="en-US" altLang="en-US"/>
          </a:p>
        </p:txBody>
      </p:sp>
    </p:spTree>
    <p:extLst>
      <p:ext uri="{BB962C8B-B14F-4D97-AF65-F5344CB8AC3E}">
        <p14:creationId xmlns:p14="http://schemas.microsoft.com/office/powerpoint/2010/main" val="2830796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5A6B46E-AF27-4EF6-A0CA-72F8AB6D1B78}"/>
              </a:ext>
            </a:extLst>
          </p:cNvPr>
          <p:cNvSpPr>
            <a:spLocks noGrp="1"/>
          </p:cNvSpPr>
          <p:nvPr>
            <p:ph type="dt" sz="half" idx="10"/>
          </p:nvPr>
        </p:nvSpPr>
        <p:spPr/>
        <p:txBody>
          <a:bodyPr/>
          <a:lstStyle>
            <a:lvl1pPr>
              <a:defRPr/>
            </a:lvl1pPr>
          </a:lstStyle>
          <a:p>
            <a:pPr>
              <a:defRPr/>
            </a:pPr>
            <a:fld id="{8751AF14-CECE-4194-83FF-BC57B937C1BD}" type="datetimeFigureOut">
              <a:rPr lang="en-US"/>
              <a:pPr>
                <a:defRPr/>
              </a:pPr>
              <a:t>12/25/2021</a:t>
            </a:fld>
            <a:endParaRPr lang="en-US"/>
          </a:p>
        </p:txBody>
      </p:sp>
      <p:sp>
        <p:nvSpPr>
          <p:cNvPr id="8" name="Footer Placeholder 4">
            <a:extLst>
              <a:ext uri="{FF2B5EF4-FFF2-40B4-BE49-F238E27FC236}">
                <a16:creationId xmlns:a16="http://schemas.microsoft.com/office/drawing/2014/main" id="{73C7E76E-DEEA-4367-BC84-D3851F51A9B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118ABD6A-FB11-4BB4-B7F4-D091BBA0AAD3}"/>
              </a:ext>
            </a:extLst>
          </p:cNvPr>
          <p:cNvSpPr>
            <a:spLocks noGrp="1"/>
          </p:cNvSpPr>
          <p:nvPr>
            <p:ph type="sldNum" sz="quarter" idx="12"/>
          </p:nvPr>
        </p:nvSpPr>
        <p:spPr/>
        <p:txBody>
          <a:bodyPr/>
          <a:lstStyle>
            <a:lvl1pPr>
              <a:defRPr/>
            </a:lvl1pPr>
          </a:lstStyle>
          <a:p>
            <a:pPr>
              <a:defRPr/>
            </a:pPr>
            <a:fld id="{F0F98817-536B-42BA-9102-3F9D07AA2944}" type="slidenum">
              <a:rPr lang="en-US" altLang="en-US"/>
              <a:pPr>
                <a:defRPr/>
              </a:pPr>
              <a:t>‹#›</a:t>
            </a:fld>
            <a:endParaRPr lang="en-US" altLang="en-US"/>
          </a:p>
        </p:txBody>
      </p:sp>
    </p:spTree>
    <p:extLst>
      <p:ext uri="{BB962C8B-B14F-4D97-AF65-F5344CB8AC3E}">
        <p14:creationId xmlns:p14="http://schemas.microsoft.com/office/powerpoint/2010/main" val="2327836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19AD6B1-D530-40B0-803B-1185677F691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4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7">
            <a:extLst>
              <a:ext uri="{FF2B5EF4-FFF2-40B4-BE49-F238E27FC236}">
                <a16:creationId xmlns:a16="http://schemas.microsoft.com/office/drawing/2014/main" id="{D48A4494-5EC1-4ECF-8C56-E2D8AFC6CA81}"/>
              </a:ext>
            </a:extLst>
          </p:cNvPr>
          <p:cNvSpPr txBox="1">
            <a:spLocks noChangeArrowheads="1"/>
          </p:cNvSpPr>
          <p:nvPr userDrawn="1"/>
        </p:nvSpPr>
        <p:spPr bwMode="auto">
          <a:xfrm>
            <a:off x="5757863" y="215900"/>
            <a:ext cx="3224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IN" altLang="en-US" b="1">
                <a:solidFill>
                  <a:srgbClr val="376092"/>
                </a:solidFill>
                <a:latin typeface="Times New Roman" panose="02020603050405020304" pitchFamily="18" charset="0"/>
                <a:cs typeface="Times New Roman" panose="02020603050405020304" pitchFamily="18" charset="0"/>
              </a:rPr>
              <a:t>Aditya Engineering College(A)</a:t>
            </a:r>
          </a:p>
        </p:txBody>
      </p:sp>
      <p:sp>
        <p:nvSpPr>
          <p:cNvPr id="5" name="TextBox 8">
            <a:extLst>
              <a:ext uri="{FF2B5EF4-FFF2-40B4-BE49-F238E27FC236}">
                <a16:creationId xmlns:a16="http://schemas.microsoft.com/office/drawing/2014/main" id="{A3A0BF9C-E367-496C-93FD-3E413E96D963}"/>
              </a:ext>
            </a:extLst>
          </p:cNvPr>
          <p:cNvSpPr txBox="1">
            <a:spLocks noChangeArrowheads="1"/>
          </p:cNvSpPr>
          <p:nvPr userDrawn="1"/>
        </p:nvSpPr>
        <p:spPr bwMode="auto">
          <a:xfrm>
            <a:off x="344488" y="6413500"/>
            <a:ext cx="1635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IN" altLang="en-US" sz="1400" b="1">
                <a:solidFill>
                  <a:srgbClr val="7F7F7F"/>
                </a:solidFill>
                <a:latin typeface="Times New Roman" panose="02020603050405020304" pitchFamily="18" charset="0"/>
                <a:cs typeface="Times New Roman" panose="02020603050405020304" pitchFamily="18" charset="0"/>
              </a:rPr>
              <a:t>Operating Systems</a:t>
            </a:r>
          </a:p>
        </p:txBody>
      </p:sp>
      <p:sp>
        <p:nvSpPr>
          <p:cNvPr id="6" name="TextBox 9">
            <a:extLst>
              <a:ext uri="{FF2B5EF4-FFF2-40B4-BE49-F238E27FC236}">
                <a16:creationId xmlns:a16="http://schemas.microsoft.com/office/drawing/2014/main" id="{B3275D5E-DF9C-4F8B-9C50-4DEAAD814088}"/>
              </a:ext>
            </a:extLst>
          </p:cNvPr>
          <p:cNvSpPr txBox="1">
            <a:spLocks noChangeArrowheads="1"/>
          </p:cNvSpPr>
          <p:nvPr userDrawn="1"/>
        </p:nvSpPr>
        <p:spPr bwMode="auto">
          <a:xfrm>
            <a:off x="3657600" y="6410325"/>
            <a:ext cx="1504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IN" altLang="en-US" sz="1400" b="1">
                <a:solidFill>
                  <a:srgbClr val="7F7F7F"/>
                </a:solidFill>
                <a:latin typeface="Times New Roman" panose="02020603050405020304" pitchFamily="18" charset="0"/>
                <a:cs typeface="Times New Roman" panose="02020603050405020304" pitchFamily="18" charset="0"/>
              </a:rPr>
              <a:t>G. Swarna Latha</a:t>
            </a:r>
          </a:p>
        </p:txBody>
      </p:sp>
      <p:sp>
        <p:nvSpPr>
          <p:cNvPr id="7" name="TextBox 10">
            <a:extLst>
              <a:ext uri="{FF2B5EF4-FFF2-40B4-BE49-F238E27FC236}">
                <a16:creationId xmlns:a16="http://schemas.microsoft.com/office/drawing/2014/main" id="{134E55B7-6A16-481C-8099-A2216045A4EF}"/>
              </a:ext>
            </a:extLst>
          </p:cNvPr>
          <p:cNvSpPr txBox="1">
            <a:spLocks noChangeArrowheads="1"/>
          </p:cNvSpPr>
          <p:nvPr userDrawn="1"/>
        </p:nvSpPr>
        <p:spPr bwMode="auto">
          <a:xfrm>
            <a:off x="6615113" y="6384925"/>
            <a:ext cx="2349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3E9FF9FE-F213-412F-B291-E6DC3FA37B7E}" type="datetime2">
              <a:rPr lang="en-IN" altLang="en-US" sz="1400" b="1">
                <a:solidFill>
                  <a:srgbClr val="7F7F7F"/>
                </a:solidFill>
                <a:latin typeface="Times New Roman" panose="02020603050405020304" pitchFamily="18" charset="0"/>
                <a:cs typeface="Times New Roman" panose="02020603050405020304" pitchFamily="18" charset="0"/>
              </a:rPr>
              <a:pPr/>
              <a:t>Saturday, 25 December 2021</a:t>
            </a:fld>
            <a:endParaRPr lang="en-IN" altLang="en-US" sz="1400" b="1">
              <a:solidFill>
                <a:srgbClr val="7F7F7F"/>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509954"/>
            <a:ext cx="8229600" cy="907684"/>
          </a:xfrm>
        </p:spPr>
        <p:txBody>
          <a:bodyPr/>
          <a:lstStyle/>
          <a:p>
            <a:r>
              <a:rPr lang="en-US" dirty="0"/>
              <a:t>Click to edit Master title style</a:t>
            </a:r>
          </a:p>
        </p:txBody>
      </p:sp>
    </p:spTree>
    <p:extLst>
      <p:ext uri="{BB962C8B-B14F-4D97-AF65-F5344CB8AC3E}">
        <p14:creationId xmlns:p14="http://schemas.microsoft.com/office/powerpoint/2010/main" val="275302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F8E49DA7-3342-46B5-B4D4-1255FD498C0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82796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7">
            <a:extLst>
              <a:ext uri="{FF2B5EF4-FFF2-40B4-BE49-F238E27FC236}">
                <a16:creationId xmlns:a16="http://schemas.microsoft.com/office/drawing/2014/main" id="{48D121F4-3DA0-49EF-84A1-8BF73DBB2C32}"/>
              </a:ext>
            </a:extLst>
          </p:cNvPr>
          <p:cNvSpPr txBox="1">
            <a:spLocks noChangeArrowheads="1"/>
          </p:cNvSpPr>
          <p:nvPr userDrawn="1"/>
        </p:nvSpPr>
        <p:spPr bwMode="auto">
          <a:xfrm>
            <a:off x="6255068" y="77202"/>
            <a:ext cx="28889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IN" altLang="en-US" sz="1600" b="1" dirty="0">
                <a:solidFill>
                  <a:srgbClr val="376092"/>
                </a:solidFill>
                <a:latin typeface="Times New Roman" panose="02020603050405020304" pitchFamily="18" charset="0"/>
                <a:cs typeface="Times New Roman" panose="02020603050405020304" pitchFamily="18" charset="0"/>
              </a:rPr>
              <a:t>Aditya Engineering College(A)</a:t>
            </a:r>
          </a:p>
        </p:txBody>
      </p:sp>
      <p:sp>
        <p:nvSpPr>
          <p:cNvPr id="4" name="TextBox 8">
            <a:extLst>
              <a:ext uri="{FF2B5EF4-FFF2-40B4-BE49-F238E27FC236}">
                <a16:creationId xmlns:a16="http://schemas.microsoft.com/office/drawing/2014/main" id="{C34FCBAE-DFE3-4186-884B-49A74A723B80}"/>
              </a:ext>
            </a:extLst>
          </p:cNvPr>
          <p:cNvSpPr txBox="1">
            <a:spLocks noChangeArrowheads="1"/>
          </p:cNvSpPr>
          <p:nvPr userDrawn="1"/>
        </p:nvSpPr>
        <p:spPr bwMode="auto">
          <a:xfrm>
            <a:off x="344488" y="6413500"/>
            <a:ext cx="1635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IN" altLang="en-US" sz="1400" b="1">
                <a:solidFill>
                  <a:srgbClr val="7F7F7F"/>
                </a:solidFill>
                <a:latin typeface="Times New Roman" panose="02020603050405020304" pitchFamily="18" charset="0"/>
                <a:cs typeface="Times New Roman" panose="02020603050405020304" pitchFamily="18" charset="0"/>
              </a:rPr>
              <a:t>Operating Systems</a:t>
            </a:r>
          </a:p>
        </p:txBody>
      </p:sp>
      <p:sp>
        <p:nvSpPr>
          <p:cNvPr id="5" name="TextBox 9">
            <a:extLst>
              <a:ext uri="{FF2B5EF4-FFF2-40B4-BE49-F238E27FC236}">
                <a16:creationId xmlns:a16="http://schemas.microsoft.com/office/drawing/2014/main" id="{58A7F247-65E3-495E-AB95-BC7E2860B34E}"/>
              </a:ext>
            </a:extLst>
          </p:cNvPr>
          <p:cNvSpPr txBox="1">
            <a:spLocks noChangeArrowheads="1"/>
          </p:cNvSpPr>
          <p:nvPr userDrawn="1"/>
        </p:nvSpPr>
        <p:spPr bwMode="auto">
          <a:xfrm>
            <a:off x="3657600" y="6410325"/>
            <a:ext cx="1504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IN" altLang="en-US" sz="1400" b="1">
                <a:solidFill>
                  <a:srgbClr val="7F7F7F"/>
                </a:solidFill>
                <a:latin typeface="Times New Roman" panose="02020603050405020304" pitchFamily="18" charset="0"/>
                <a:cs typeface="Times New Roman" panose="02020603050405020304" pitchFamily="18" charset="0"/>
              </a:rPr>
              <a:t>G. Swarna Latha</a:t>
            </a:r>
          </a:p>
        </p:txBody>
      </p:sp>
      <p:sp>
        <p:nvSpPr>
          <p:cNvPr id="6" name="TextBox 10">
            <a:extLst>
              <a:ext uri="{FF2B5EF4-FFF2-40B4-BE49-F238E27FC236}">
                <a16:creationId xmlns:a16="http://schemas.microsoft.com/office/drawing/2014/main" id="{D4901A88-A701-4AB6-9B8A-E3A77B776945}"/>
              </a:ext>
            </a:extLst>
          </p:cNvPr>
          <p:cNvSpPr txBox="1">
            <a:spLocks noChangeArrowheads="1"/>
          </p:cNvSpPr>
          <p:nvPr userDrawn="1"/>
        </p:nvSpPr>
        <p:spPr bwMode="auto">
          <a:xfrm>
            <a:off x="6615113" y="6384925"/>
            <a:ext cx="2349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09F4EF58-2B65-4FE2-B589-BF1EC36CE769}" type="datetime2">
              <a:rPr lang="en-IN" altLang="en-US" sz="1400" b="1">
                <a:solidFill>
                  <a:srgbClr val="7F7F7F"/>
                </a:solidFill>
                <a:latin typeface="Times New Roman" panose="02020603050405020304" pitchFamily="18" charset="0"/>
                <a:cs typeface="Times New Roman" panose="02020603050405020304" pitchFamily="18" charset="0"/>
              </a:rPr>
              <a:pPr/>
              <a:t>Saturday, 25 December 2021</a:t>
            </a:fld>
            <a:endParaRPr lang="en-IN" altLang="en-US" sz="1400" b="1">
              <a:solidFill>
                <a:srgbClr val="7F7F7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99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9C322CD-EDEE-4400-9B68-962290109369}"/>
              </a:ext>
            </a:extLst>
          </p:cNvPr>
          <p:cNvSpPr>
            <a:spLocks noGrp="1"/>
          </p:cNvSpPr>
          <p:nvPr>
            <p:ph type="dt" sz="half" idx="10"/>
          </p:nvPr>
        </p:nvSpPr>
        <p:spPr/>
        <p:txBody>
          <a:bodyPr/>
          <a:lstStyle>
            <a:lvl1pPr>
              <a:defRPr/>
            </a:lvl1pPr>
          </a:lstStyle>
          <a:p>
            <a:pPr>
              <a:defRPr/>
            </a:pPr>
            <a:fld id="{2A43763A-989B-40B7-939D-5117026DB0CD}" type="datetimeFigureOut">
              <a:rPr lang="en-US"/>
              <a:pPr>
                <a:defRPr/>
              </a:pPr>
              <a:t>12/25/2021</a:t>
            </a:fld>
            <a:endParaRPr lang="en-US"/>
          </a:p>
        </p:txBody>
      </p:sp>
      <p:sp>
        <p:nvSpPr>
          <p:cNvPr id="6" name="Footer Placeholder 4">
            <a:extLst>
              <a:ext uri="{FF2B5EF4-FFF2-40B4-BE49-F238E27FC236}">
                <a16:creationId xmlns:a16="http://schemas.microsoft.com/office/drawing/2014/main" id="{F9235353-B876-41B3-ABFE-7E510FD211E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ABC7823-4ADF-46EE-84F0-0CC48F70CBC2}"/>
              </a:ext>
            </a:extLst>
          </p:cNvPr>
          <p:cNvSpPr>
            <a:spLocks noGrp="1"/>
          </p:cNvSpPr>
          <p:nvPr>
            <p:ph type="sldNum" sz="quarter" idx="12"/>
          </p:nvPr>
        </p:nvSpPr>
        <p:spPr/>
        <p:txBody>
          <a:bodyPr/>
          <a:lstStyle>
            <a:lvl1pPr>
              <a:defRPr/>
            </a:lvl1pPr>
          </a:lstStyle>
          <a:p>
            <a:pPr>
              <a:defRPr/>
            </a:pPr>
            <a:fld id="{113C095D-DB05-4A52-878C-2CC69280FA4E}" type="slidenum">
              <a:rPr lang="en-US" altLang="en-US"/>
              <a:pPr>
                <a:defRPr/>
              </a:pPr>
              <a:t>‹#›</a:t>
            </a:fld>
            <a:endParaRPr lang="en-US" altLang="en-US"/>
          </a:p>
        </p:txBody>
      </p:sp>
    </p:spTree>
    <p:extLst>
      <p:ext uri="{BB962C8B-B14F-4D97-AF65-F5344CB8AC3E}">
        <p14:creationId xmlns:p14="http://schemas.microsoft.com/office/powerpoint/2010/main" val="205335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A40102A-8E59-4D5C-B349-E4F2CFA553C8}"/>
              </a:ext>
            </a:extLst>
          </p:cNvPr>
          <p:cNvSpPr>
            <a:spLocks noGrp="1"/>
          </p:cNvSpPr>
          <p:nvPr>
            <p:ph type="dt" sz="half" idx="10"/>
          </p:nvPr>
        </p:nvSpPr>
        <p:spPr/>
        <p:txBody>
          <a:bodyPr/>
          <a:lstStyle>
            <a:lvl1pPr>
              <a:defRPr/>
            </a:lvl1pPr>
          </a:lstStyle>
          <a:p>
            <a:pPr>
              <a:defRPr/>
            </a:pPr>
            <a:fld id="{34186CD9-A60F-48CC-93EC-C6A5535C2D5D}" type="datetimeFigureOut">
              <a:rPr lang="en-US"/>
              <a:pPr>
                <a:defRPr/>
              </a:pPr>
              <a:t>12/25/2021</a:t>
            </a:fld>
            <a:endParaRPr lang="en-US"/>
          </a:p>
        </p:txBody>
      </p:sp>
      <p:sp>
        <p:nvSpPr>
          <p:cNvPr id="6" name="Footer Placeholder 4">
            <a:extLst>
              <a:ext uri="{FF2B5EF4-FFF2-40B4-BE49-F238E27FC236}">
                <a16:creationId xmlns:a16="http://schemas.microsoft.com/office/drawing/2014/main" id="{ECF6717C-EEB1-44F2-A4D4-E4762123183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E831268-A164-48D9-B1E0-5F78AF37A350}"/>
              </a:ext>
            </a:extLst>
          </p:cNvPr>
          <p:cNvSpPr>
            <a:spLocks noGrp="1"/>
          </p:cNvSpPr>
          <p:nvPr>
            <p:ph type="sldNum" sz="quarter" idx="12"/>
          </p:nvPr>
        </p:nvSpPr>
        <p:spPr/>
        <p:txBody>
          <a:bodyPr/>
          <a:lstStyle>
            <a:lvl1pPr>
              <a:defRPr/>
            </a:lvl1pPr>
          </a:lstStyle>
          <a:p>
            <a:pPr>
              <a:defRPr/>
            </a:pPr>
            <a:fld id="{EEA82265-02AC-4115-9CEC-3D922F4D5935}" type="slidenum">
              <a:rPr lang="en-US" altLang="en-US"/>
              <a:pPr>
                <a:defRPr/>
              </a:pPr>
              <a:t>‹#›</a:t>
            </a:fld>
            <a:endParaRPr lang="en-US" altLang="en-US"/>
          </a:p>
        </p:txBody>
      </p:sp>
    </p:spTree>
    <p:extLst>
      <p:ext uri="{BB962C8B-B14F-4D97-AF65-F5344CB8AC3E}">
        <p14:creationId xmlns:p14="http://schemas.microsoft.com/office/powerpoint/2010/main" val="69453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4119433-1A67-4039-B206-67A96F3C95A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4140896-BF7F-42F2-ABC6-7A87602FDBF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A9DB6C0-4A0E-49A3-945A-4B86A9E3885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43EE6EB-68A6-4EC4-B4B8-9159B15B5141}" type="datetimeFigureOut">
              <a:rPr lang="en-US"/>
              <a:pPr>
                <a:defRPr/>
              </a:pPr>
              <a:t>12/25/2021</a:t>
            </a:fld>
            <a:endParaRPr lang="en-US"/>
          </a:p>
        </p:txBody>
      </p:sp>
      <p:sp>
        <p:nvSpPr>
          <p:cNvPr id="5" name="Footer Placeholder 4">
            <a:extLst>
              <a:ext uri="{FF2B5EF4-FFF2-40B4-BE49-F238E27FC236}">
                <a16:creationId xmlns:a16="http://schemas.microsoft.com/office/drawing/2014/main" id="{EB785B02-6F6F-46C1-9356-11FCA45FEDF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375C27A5-A900-4F32-B3F4-FCC1F408431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748D76-4CAA-44FD-BF04-7EE6E147AA3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02" r:id="rId1"/>
    <p:sldLayoutId id="2147484510" r:id="rId2"/>
    <p:sldLayoutId id="2147484503" r:id="rId3"/>
    <p:sldLayoutId id="2147484504" r:id="rId4"/>
    <p:sldLayoutId id="2147484505" r:id="rId5"/>
    <p:sldLayoutId id="2147484511" r:id="rId6"/>
    <p:sldLayoutId id="2147484512" r:id="rId7"/>
    <p:sldLayoutId id="2147484506" r:id="rId8"/>
    <p:sldLayoutId id="2147484507" r:id="rId9"/>
    <p:sldLayoutId id="2147484508" r:id="rId10"/>
    <p:sldLayoutId id="2147484509" r:id="rId11"/>
    <p:sldLayoutId id="2147484513"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1E2B4564-17A8-4681-9CAA-C57C5BA1426D}"/>
              </a:ext>
            </a:extLst>
          </p:cNvPr>
          <p:cNvSpPr>
            <a:spLocks noGrp="1" noChangeArrowheads="1"/>
          </p:cNvSpPr>
          <p:nvPr>
            <p:ph type="ctrTitle"/>
          </p:nvPr>
        </p:nvSpPr>
        <p:spPr>
          <a:xfrm>
            <a:off x="371475" y="1762125"/>
            <a:ext cx="8458200" cy="1655763"/>
          </a:xfrm>
        </p:spPr>
        <p:txBody>
          <a:bodyPr rtlCol="0">
            <a:normAutofit fontScale="90000"/>
          </a:bodyPr>
          <a:lstStyle/>
          <a:p>
            <a:pPr eaLnBrk="1" fontAlgn="auto" hangingPunct="1">
              <a:spcAft>
                <a:spcPts val="0"/>
              </a:spcAft>
              <a:defRPr/>
            </a:pPr>
            <a:r>
              <a:rPr lang="en-IN" sz="4400" b="1" dirty="0">
                <a:solidFill>
                  <a:srgbClr val="C00000"/>
                </a:solidFill>
                <a:latin typeface="Times New Roman" pitchFamily="18" charset="0"/>
                <a:cs typeface="Times New Roman" pitchFamily="18" charset="0"/>
              </a:rPr>
              <a:t>OPERATING SYSTEMS</a:t>
            </a:r>
            <a:br>
              <a:rPr lang="en-IN" sz="4400" b="1" dirty="0">
                <a:solidFill>
                  <a:srgbClr val="C00000"/>
                </a:solidFill>
                <a:latin typeface="Times New Roman" pitchFamily="18" charset="0"/>
                <a:cs typeface="Times New Roman" pitchFamily="18" charset="0"/>
              </a:rPr>
            </a:br>
            <a:r>
              <a:rPr lang="en-US" dirty="0"/>
              <a:t>UNIT-III</a:t>
            </a:r>
            <a:br>
              <a:rPr lang="en-US" dirty="0"/>
            </a:br>
            <a:r>
              <a:rPr lang="en-US" dirty="0"/>
              <a:t>Inter Process Communication &amp;</a:t>
            </a:r>
            <a:br>
              <a:rPr lang="en-US" dirty="0"/>
            </a:br>
            <a:r>
              <a:rPr lang="en-US" dirty="0"/>
              <a:t>Deadlocks</a:t>
            </a:r>
            <a:br>
              <a:rPr lang="en-US" dirty="0"/>
            </a:br>
            <a:endParaRPr lang="en-US" altLang="en-US" b="1" dirty="0">
              <a:solidFill>
                <a:srgbClr val="00B050"/>
              </a:solidFill>
            </a:endParaRPr>
          </a:p>
        </p:txBody>
      </p:sp>
      <p:sp>
        <p:nvSpPr>
          <p:cNvPr id="2" name="TextBox 1">
            <a:extLst>
              <a:ext uri="{FF2B5EF4-FFF2-40B4-BE49-F238E27FC236}">
                <a16:creationId xmlns:a16="http://schemas.microsoft.com/office/drawing/2014/main" id="{6D5EC2F0-6B1F-49E9-9238-AD3CD8D8BB0D}"/>
              </a:ext>
            </a:extLst>
          </p:cNvPr>
          <p:cNvSpPr txBox="1"/>
          <p:nvPr/>
        </p:nvSpPr>
        <p:spPr>
          <a:xfrm>
            <a:off x="1398588" y="207963"/>
            <a:ext cx="6683375" cy="522287"/>
          </a:xfrm>
          <a:prstGeom prst="rect">
            <a:avLst/>
          </a:prstGeom>
          <a:noFill/>
        </p:spPr>
        <p:txBody>
          <a:bodyPr wrap="none">
            <a:spAutoFit/>
          </a:bodyPr>
          <a:lstStyle/>
          <a:p>
            <a:pPr>
              <a:defRPr/>
            </a:pPr>
            <a:r>
              <a:rPr lang="en-IN" sz="2800" b="1" dirty="0">
                <a:solidFill>
                  <a:schemeClr val="tx2">
                    <a:lumMod val="60000"/>
                    <a:lumOff val="40000"/>
                  </a:schemeClr>
                </a:solidFill>
                <a:latin typeface="Times New Roman" pitchFamily="18" charset="0"/>
                <a:ea typeface="ＭＳ Ｐゴシック" pitchFamily="34" charset="-128"/>
                <a:cs typeface="Times New Roman" pitchFamily="18" charset="0"/>
              </a:rPr>
              <a:t>ADITYA ENGINEERING COLLEGE (A)</a:t>
            </a:r>
          </a:p>
        </p:txBody>
      </p:sp>
      <p:sp>
        <p:nvSpPr>
          <p:cNvPr id="8196" name="Rectangle 2">
            <a:extLst>
              <a:ext uri="{FF2B5EF4-FFF2-40B4-BE49-F238E27FC236}">
                <a16:creationId xmlns:a16="http://schemas.microsoft.com/office/drawing/2014/main" id="{65593BB0-C421-44CD-8C1D-AAA2974B0D16}"/>
              </a:ext>
            </a:extLst>
          </p:cNvPr>
          <p:cNvSpPr>
            <a:spLocks noChangeArrowheads="1"/>
          </p:cNvSpPr>
          <p:nvPr/>
        </p:nvSpPr>
        <p:spPr bwMode="auto">
          <a:xfrm>
            <a:off x="1474237" y="3543300"/>
            <a:ext cx="635943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dirty="0">
                <a:solidFill>
                  <a:srgbClr val="FF0000"/>
                </a:solidFill>
                <a:latin typeface="Times New Roman" panose="02020603050405020304" pitchFamily="18" charset="0"/>
                <a:cs typeface="Times New Roman" panose="02020603050405020304" pitchFamily="18" charset="0"/>
              </a:rPr>
              <a:t>By</a:t>
            </a:r>
          </a:p>
          <a:p>
            <a:pPr algn="ctr">
              <a:spcBef>
                <a:spcPct val="0"/>
              </a:spcBef>
              <a:buFontTx/>
              <a:buNone/>
            </a:pPr>
            <a:r>
              <a:rPr lang="en-US" altLang="en-US" b="1" dirty="0">
                <a:solidFill>
                  <a:srgbClr val="002060"/>
                </a:solidFill>
                <a:latin typeface="Times New Roman" panose="02020603050405020304" pitchFamily="18" charset="0"/>
                <a:cs typeface="Times New Roman" panose="02020603050405020304" pitchFamily="18" charset="0"/>
              </a:rPr>
              <a:t>K. Saritha</a:t>
            </a:r>
          </a:p>
          <a:p>
            <a:pPr algn="ctr">
              <a:spcBef>
                <a:spcPct val="0"/>
              </a:spcBef>
              <a:buFontTx/>
              <a:buNone/>
            </a:pPr>
            <a:r>
              <a:rPr lang="en-US" altLang="en-US" sz="2800" b="1" dirty="0" err="1">
                <a:solidFill>
                  <a:srgbClr val="002060"/>
                </a:solidFill>
                <a:latin typeface="Times New Roman" panose="02020603050405020304" pitchFamily="18" charset="0"/>
                <a:cs typeface="Times New Roman" panose="02020603050405020304" pitchFamily="18" charset="0"/>
              </a:rPr>
              <a:t>Asst.Professor</a:t>
            </a:r>
            <a:endParaRPr lang="en-US" altLang="en-US" sz="2800" b="1" dirty="0">
              <a:solidFill>
                <a:srgbClr val="002060"/>
              </a:solidFill>
              <a:latin typeface="Times New Roman" panose="02020603050405020304" pitchFamily="18" charset="0"/>
              <a:cs typeface="Times New Roman" panose="02020603050405020304" pitchFamily="18" charset="0"/>
            </a:endParaRPr>
          </a:p>
          <a:p>
            <a:pPr algn="ctr">
              <a:spcBef>
                <a:spcPct val="0"/>
              </a:spcBef>
              <a:buFontTx/>
              <a:buNone/>
            </a:pPr>
            <a:endParaRPr lang="en-US" altLang="en-US" sz="1800" b="1" dirty="0">
              <a:solidFill>
                <a:srgbClr val="FF0000"/>
              </a:solidFill>
              <a:latin typeface="Times New Roman" panose="02020603050405020304" pitchFamily="18" charset="0"/>
              <a:cs typeface="Times New Roman" panose="02020603050405020304" pitchFamily="18" charset="0"/>
            </a:endParaRPr>
          </a:p>
          <a:p>
            <a:pPr algn="ctr">
              <a:spcBef>
                <a:spcPct val="0"/>
              </a:spcBef>
              <a:buFontTx/>
              <a:buNone/>
            </a:pPr>
            <a:r>
              <a:rPr lang="en-US" altLang="en-US" sz="1800" b="1" dirty="0">
                <a:solidFill>
                  <a:srgbClr val="FF0000"/>
                </a:solidFill>
                <a:latin typeface="Times New Roman" panose="02020603050405020304" pitchFamily="18" charset="0"/>
                <a:cs typeface="Times New Roman" panose="02020603050405020304" pitchFamily="18" charset="0"/>
              </a:rPr>
              <a:t>     Dept of Computer Science and Engineering</a:t>
            </a:r>
          </a:p>
          <a:p>
            <a:pPr algn="ctr">
              <a:spcBef>
                <a:spcPct val="0"/>
              </a:spcBef>
              <a:buFontTx/>
              <a:buNone/>
            </a:pPr>
            <a:r>
              <a:rPr lang="en-US" altLang="en-US" sz="1800" b="1" dirty="0">
                <a:solidFill>
                  <a:srgbClr val="FF0000"/>
                </a:solidFill>
                <a:latin typeface="Times New Roman" panose="02020603050405020304" pitchFamily="18" charset="0"/>
                <a:cs typeface="Times New Roman" panose="02020603050405020304" pitchFamily="18" charset="0"/>
              </a:rPr>
              <a:t>   Aditya Engineering College(A)</a:t>
            </a:r>
          </a:p>
          <a:p>
            <a:pPr algn="ctr">
              <a:spcBef>
                <a:spcPct val="0"/>
              </a:spcBef>
              <a:buFontTx/>
              <a:buNone/>
            </a:pPr>
            <a:r>
              <a:rPr lang="en-US" altLang="en-US" sz="1800" b="1" dirty="0">
                <a:solidFill>
                  <a:srgbClr val="FF0000"/>
                </a:solidFill>
                <a:latin typeface="Times New Roman" panose="02020603050405020304" pitchFamily="18" charset="0"/>
                <a:cs typeface="Times New Roman" panose="02020603050405020304" pitchFamily="18" charset="0"/>
              </a:rPr>
              <a:t>    </a:t>
            </a:r>
            <a:r>
              <a:rPr lang="en-US" altLang="en-US" sz="1800" b="1" dirty="0" err="1">
                <a:solidFill>
                  <a:srgbClr val="FF0000"/>
                </a:solidFill>
                <a:latin typeface="Times New Roman" panose="02020603050405020304" pitchFamily="18" charset="0"/>
                <a:cs typeface="Times New Roman" panose="02020603050405020304" pitchFamily="18" charset="0"/>
              </a:rPr>
              <a:t>Surampalem</a:t>
            </a:r>
            <a:r>
              <a:rPr lang="en-US" altLang="en-US" sz="1800" dirty="0">
                <a:latin typeface="Verdana" panose="020B0604030504040204" pitchFamily="34" charset="0"/>
                <a:cs typeface="Times New Roman" panose="02020603050405020304" pitchFamily="18" charset="0"/>
              </a:rPr>
              <a:t>.</a:t>
            </a:r>
            <a:endParaRPr lang="en-IN" altLang="en-US" sz="1800" dirty="0">
              <a:latin typeface="Verdana" panose="020B060403050404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E91E-D68B-45AE-A2A0-57B78F6C8FEB}"/>
              </a:ext>
            </a:extLst>
          </p:cNvPr>
          <p:cNvSpPr>
            <a:spLocks noGrp="1"/>
          </p:cNvSpPr>
          <p:nvPr>
            <p:ph type="title"/>
          </p:nvPr>
        </p:nvSpPr>
        <p:spPr/>
        <p:txBody>
          <a:bodyPr/>
          <a:lstStyle/>
          <a:p>
            <a:r>
              <a:rPr lang="en-US" dirty="0"/>
              <a:t>Race conditions</a:t>
            </a:r>
            <a:endParaRPr lang="en-IN" dirty="0"/>
          </a:p>
        </p:txBody>
      </p:sp>
      <p:sp>
        <p:nvSpPr>
          <p:cNvPr id="3" name="Content Placeholder 2">
            <a:extLst>
              <a:ext uri="{FF2B5EF4-FFF2-40B4-BE49-F238E27FC236}">
                <a16:creationId xmlns:a16="http://schemas.microsoft.com/office/drawing/2014/main" id="{221D5C4E-561E-4414-905B-7B44BF63ADF4}"/>
              </a:ext>
            </a:extLst>
          </p:cNvPr>
          <p:cNvSpPr>
            <a:spLocks noGrp="1"/>
          </p:cNvSpPr>
          <p:nvPr>
            <p:ph idx="1"/>
          </p:nvPr>
        </p:nvSpPr>
        <p:spPr/>
        <p:txBody>
          <a:bodyPr/>
          <a:lstStyle/>
          <a:p>
            <a:r>
              <a:rPr lang="en-US" sz="2400" dirty="0"/>
              <a:t>A situation where several processes access and manipulate the same data concurrently and the outcome of the execution depends on the particular order in which the access takes place, is called a Race condition.</a:t>
            </a:r>
          </a:p>
          <a:p>
            <a:r>
              <a:rPr lang="en-US" sz="2400" dirty="0"/>
              <a:t> A race condition is a situation in which two or more threads or processes are reading or writing some shared data, and the final result depends on the timing of how the threads are scheduled. Race conditions can lead to unpredictable results and subtle program bugs. </a:t>
            </a:r>
            <a:endParaRPr lang="en-IN" dirty="0"/>
          </a:p>
        </p:txBody>
      </p:sp>
    </p:spTree>
    <p:extLst>
      <p:ext uri="{BB962C8B-B14F-4D97-AF65-F5344CB8AC3E}">
        <p14:creationId xmlns:p14="http://schemas.microsoft.com/office/powerpoint/2010/main" val="24349661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C879ACD2-5F1F-49B0-85EC-DA422D8E59C0}"/>
              </a:ext>
            </a:extLst>
          </p:cNvPr>
          <p:cNvSpPr>
            <a:spLocks noGrp="1"/>
          </p:cNvSpPr>
          <p:nvPr>
            <p:ph type="title"/>
          </p:nvPr>
        </p:nvSpPr>
        <p:spPr>
          <a:xfrm>
            <a:off x="611188" y="673100"/>
            <a:ext cx="8229600" cy="677863"/>
          </a:xfrm>
        </p:spPr>
        <p:txBody>
          <a:bodyPr/>
          <a:lstStyle/>
          <a:p>
            <a:pPr eaLnBrk="1" hangingPunct="1"/>
            <a:r>
              <a:rPr lang="en-US" altLang="en-US"/>
              <a:t>Example (Cont.)</a:t>
            </a:r>
          </a:p>
        </p:txBody>
      </p:sp>
      <p:sp>
        <p:nvSpPr>
          <p:cNvPr id="157699" name="Rectangle 3">
            <a:extLst>
              <a:ext uri="{FF2B5EF4-FFF2-40B4-BE49-F238E27FC236}">
                <a16:creationId xmlns:a16="http://schemas.microsoft.com/office/drawing/2014/main" id="{F4B20A35-37C7-43E6-B78A-1C64773B25D0}"/>
              </a:ext>
            </a:extLst>
          </p:cNvPr>
          <p:cNvSpPr>
            <a:spLocks noGrp="1"/>
          </p:cNvSpPr>
          <p:nvPr>
            <p:ph type="body" idx="1"/>
          </p:nvPr>
        </p:nvSpPr>
        <p:spPr>
          <a:xfrm>
            <a:off x="931863" y="1463675"/>
            <a:ext cx="7724775" cy="4875213"/>
          </a:xfrm>
        </p:spPr>
        <p:txBody>
          <a:bodyPr/>
          <a:lstStyle/>
          <a:p>
            <a:pPr>
              <a:tabLst>
                <a:tab pos="2452688" algn="l"/>
                <a:tab pos="3492500" algn="ctr"/>
              </a:tabLst>
            </a:pPr>
            <a:r>
              <a:rPr lang="en-US" altLang="en-US" sz="2400" dirty="0"/>
              <a:t>The content of the matrix </a:t>
            </a:r>
            <a:r>
              <a:rPr lang="en-US" altLang="en-US" sz="2400" b="1" i="1" dirty="0"/>
              <a:t>Need</a:t>
            </a:r>
            <a:r>
              <a:rPr lang="en-US" altLang="en-US" sz="2400" dirty="0"/>
              <a:t> is defined to be </a:t>
            </a:r>
            <a:r>
              <a:rPr lang="en-US" altLang="en-US" sz="2400" b="1" i="1" dirty="0"/>
              <a:t>Max</a:t>
            </a:r>
            <a:r>
              <a:rPr lang="en-US" altLang="en-US" sz="2400" b="1" dirty="0"/>
              <a:t> – </a:t>
            </a:r>
            <a:r>
              <a:rPr lang="en-US" altLang="en-US" sz="2400" b="1" i="1" dirty="0"/>
              <a:t>Allocation</a:t>
            </a:r>
            <a:r>
              <a:rPr lang="en-US" altLang="en-US" dirty="0"/>
              <a:t>		</a:t>
            </a:r>
            <a:r>
              <a:rPr lang="en-US" altLang="en-US" sz="2400" i="1" u="sng" dirty="0"/>
              <a:t>Need</a:t>
            </a:r>
            <a:endParaRPr lang="en-US" altLang="en-US" sz="2400" u="sng" dirty="0"/>
          </a:p>
          <a:p>
            <a:pPr>
              <a:buFont typeface="Monotype Sorts" pitchFamily="-84" charset="2"/>
              <a:buNone/>
              <a:tabLst>
                <a:tab pos="2452688" algn="l"/>
                <a:tab pos="3492500" algn="ctr"/>
              </a:tabLst>
            </a:pPr>
            <a:r>
              <a:rPr lang="en-US" altLang="en-US" sz="2400" dirty="0"/>
              <a:t>			</a:t>
            </a:r>
            <a:r>
              <a:rPr lang="en-US" altLang="en-US" sz="2400" i="1" dirty="0"/>
              <a:t>A B C</a:t>
            </a:r>
          </a:p>
          <a:p>
            <a:pPr>
              <a:buFont typeface="Monotype Sorts" pitchFamily="-84" charset="2"/>
              <a:buNone/>
              <a:tabLst>
                <a:tab pos="2452688" algn="l"/>
                <a:tab pos="3492500" algn="ctr"/>
              </a:tabLst>
            </a:pPr>
            <a:r>
              <a:rPr lang="en-US" altLang="en-US" sz="2400" dirty="0"/>
              <a:t>		 </a:t>
            </a:r>
            <a:r>
              <a:rPr lang="en-US" altLang="en-US" sz="2400" i="1" dirty="0"/>
              <a:t>P</a:t>
            </a:r>
            <a:r>
              <a:rPr lang="en-US" altLang="en-US" sz="2400" baseline="-25000" dirty="0"/>
              <a:t>0	</a:t>
            </a:r>
            <a:r>
              <a:rPr lang="en-US" altLang="en-US" sz="2400" dirty="0"/>
              <a:t>7 4 3 </a:t>
            </a:r>
          </a:p>
          <a:p>
            <a:pPr>
              <a:buFont typeface="Monotype Sorts" pitchFamily="-84" charset="2"/>
              <a:buNone/>
              <a:tabLst>
                <a:tab pos="2452688" algn="l"/>
                <a:tab pos="3492500" algn="ctr"/>
              </a:tabLst>
            </a:pPr>
            <a:r>
              <a:rPr lang="en-US" altLang="en-US" sz="2400" dirty="0"/>
              <a:t>		 </a:t>
            </a:r>
            <a:r>
              <a:rPr lang="en-US" altLang="en-US" sz="2400" i="1" dirty="0"/>
              <a:t>P</a:t>
            </a:r>
            <a:r>
              <a:rPr lang="en-US" altLang="en-US" sz="2400" baseline="-25000" dirty="0"/>
              <a:t>1	</a:t>
            </a:r>
            <a:r>
              <a:rPr lang="en-US" altLang="en-US" sz="2400" dirty="0"/>
              <a:t>1 2 2 </a:t>
            </a:r>
          </a:p>
          <a:p>
            <a:pPr>
              <a:buFont typeface="Monotype Sorts" pitchFamily="-84" charset="2"/>
              <a:buNone/>
              <a:tabLst>
                <a:tab pos="2452688" algn="l"/>
                <a:tab pos="3492500" algn="ctr"/>
              </a:tabLst>
            </a:pPr>
            <a:r>
              <a:rPr lang="en-US" altLang="en-US" sz="2400" dirty="0"/>
              <a:t>		 </a:t>
            </a:r>
            <a:r>
              <a:rPr lang="en-US" altLang="en-US" sz="2400" i="1" dirty="0"/>
              <a:t>P</a:t>
            </a:r>
            <a:r>
              <a:rPr lang="en-US" altLang="en-US" sz="2400" baseline="-25000" dirty="0"/>
              <a:t>2</a:t>
            </a:r>
            <a:r>
              <a:rPr lang="en-US" altLang="en-US" sz="2400" dirty="0"/>
              <a:t>	6 0 0 </a:t>
            </a:r>
          </a:p>
          <a:p>
            <a:pPr>
              <a:buFont typeface="Monotype Sorts" pitchFamily="-84" charset="2"/>
              <a:buNone/>
              <a:tabLst>
                <a:tab pos="2452688" algn="l"/>
                <a:tab pos="3492500" algn="ctr"/>
              </a:tabLst>
            </a:pPr>
            <a:r>
              <a:rPr lang="en-US" altLang="en-US" sz="2400" dirty="0"/>
              <a:t>		 </a:t>
            </a:r>
            <a:r>
              <a:rPr lang="en-US" altLang="en-US" sz="2400" i="1" dirty="0"/>
              <a:t>P</a:t>
            </a:r>
            <a:r>
              <a:rPr lang="en-US" altLang="en-US" sz="2400" baseline="-25000" dirty="0"/>
              <a:t>3</a:t>
            </a:r>
            <a:r>
              <a:rPr lang="en-US" altLang="en-US" sz="2400" dirty="0"/>
              <a:t>	0 1 1</a:t>
            </a:r>
          </a:p>
          <a:p>
            <a:pPr>
              <a:buFont typeface="Monotype Sorts" pitchFamily="-84" charset="2"/>
              <a:buNone/>
              <a:tabLst>
                <a:tab pos="2452688" algn="l"/>
                <a:tab pos="3492500" algn="ctr"/>
              </a:tabLst>
            </a:pPr>
            <a:r>
              <a:rPr lang="en-US" altLang="en-US" sz="2400" dirty="0"/>
              <a:t>		 </a:t>
            </a:r>
            <a:r>
              <a:rPr lang="en-US" altLang="en-US" sz="2400" i="1" dirty="0"/>
              <a:t>P</a:t>
            </a:r>
            <a:r>
              <a:rPr lang="en-US" altLang="en-US" sz="2400" baseline="-25000" dirty="0"/>
              <a:t>4</a:t>
            </a:r>
            <a:r>
              <a:rPr lang="en-US" altLang="en-US" sz="2400" dirty="0"/>
              <a:t>	4 3 1 </a:t>
            </a:r>
            <a:br>
              <a:rPr lang="en-US" altLang="en-US" sz="2400" dirty="0"/>
            </a:br>
            <a:endParaRPr lang="en-US" altLang="en-US" sz="2400" dirty="0"/>
          </a:p>
          <a:p>
            <a:pPr>
              <a:tabLst>
                <a:tab pos="2452688" algn="l"/>
                <a:tab pos="3492500" algn="ctr"/>
              </a:tabLst>
            </a:pPr>
            <a:r>
              <a:rPr lang="en-US" altLang="en-US" sz="2400" dirty="0"/>
              <a:t>The system is in a safe state since the sequence &lt; </a:t>
            </a:r>
            <a:r>
              <a:rPr lang="en-US" altLang="en-US" sz="2400" i="1" dirty="0"/>
              <a:t>P</a:t>
            </a:r>
            <a:r>
              <a:rPr lang="en-US" altLang="en-US" sz="2400" baseline="-25000" dirty="0"/>
              <a:t>1</a:t>
            </a:r>
            <a:r>
              <a:rPr lang="en-US" altLang="en-US" sz="2400" dirty="0"/>
              <a:t>, </a:t>
            </a:r>
            <a:r>
              <a:rPr lang="en-US" altLang="en-US" sz="2400" i="1" dirty="0"/>
              <a:t>P</a:t>
            </a:r>
            <a:r>
              <a:rPr lang="en-US" altLang="en-US" sz="2400" baseline="-25000" dirty="0"/>
              <a:t>3</a:t>
            </a:r>
            <a:r>
              <a:rPr lang="en-US" altLang="en-US" sz="2400" dirty="0"/>
              <a:t>, </a:t>
            </a:r>
            <a:r>
              <a:rPr lang="en-US" altLang="en-US" sz="2400" i="1" dirty="0"/>
              <a:t>P</a:t>
            </a:r>
            <a:r>
              <a:rPr lang="en-US" altLang="en-US" sz="2400" baseline="-25000" dirty="0"/>
              <a:t>4</a:t>
            </a:r>
            <a:r>
              <a:rPr lang="en-US" altLang="en-US" sz="2400" dirty="0"/>
              <a:t>, </a:t>
            </a:r>
            <a:r>
              <a:rPr lang="en-US" altLang="en-US" sz="2400" i="1" dirty="0"/>
              <a:t>P</a:t>
            </a:r>
            <a:r>
              <a:rPr lang="en-US" altLang="en-US" sz="2400" baseline="-25000" dirty="0"/>
              <a:t>2</a:t>
            </a:r>
            <a:r>
              <a:rPr lang="en-US" altLang="en-US" sz="2400" dirty="0"/>
              <a:t>, </a:t>
            </a:r>
            <a:r>
              <a:rPr lang="en-US" altLang="en-US" sz="2400" i="1" dirty="0"/>
              <a:t>P</a:t>
            </a:r>
            <a:r>
              <a:rPr lang="en-US" altLang="en-US" sz="2400" baseline="-25000" dirty="0"/>
              <a:t>0</a:t>
            </a:r>
            <a:r>
              <a:rPr lang="en-US" altLang="en-US" sz="2400" dirty="0"/>
              <a:t>&gt; satisfies safety criteria</a:t>
            </a:r>
            <a:endParaRPr lang="en-US" altLang="en-US" sz="2400" baseline="-250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19A7-85A3-4B57-86D0-D865D38F45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49C29B-998B-4B6A-AC66-158DE56920AD}"/>
              </a:ext>
            </a:extLst>
          </p:cNvPr>
          <p:cNvSpPr>
            <a:spLocks noGrp="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371600" algn="l"/>
                <a:tab pos="2395538" algn="ctr"/>
                <a:tab pos="3594100" algn="ctr"/>
                <a:tab pos="4805363" algn="ctr"/>
              </a:tabLst>
              <a:defRPr/>
            </a:pPr>
            <a:r>
              <a:rPr kumimoji="0" lang="en-US" altLang="en-US" sz="2400" b="0"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sng" strike="noStrike" kern="1200" cap="none" spc="0" normalizeH="0" baseline="0" noProof="0" dirty="0">
                <a:ln>
                  <a:noFill/>
                </a:ln>
                <a:solidFill>
                  <a:prstClr val="black"/>
                </a:solidFill>
                <a:effectLst/>
                <a:uLnTx/>
                <a:uFillTx/>
                <a:latin typeface="Calibri"/>
                <a:ea typeface="+mn-ea"/>
                <a:cs typeface="+mn-cs"/>
              </a:rPr>
              <a:t>	Allocation</a:t>
            </a: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sng" strike="noStrike" kern="1200" cap="none" spc="0" normalizeH="0" baseline="0" noProof="0" dirty="0">
                <a:ln>
                  <a:noFill/>
                </a:ln>
                <a:solidFill>
                  <a:prstClr val="black"/>
                </a:solidFill>
                <a:effectLst/>
                <a:uLnTx/>
                <a:uFillTx/>
                <a:latin typeface="Calibri"/>
                <a:ea typeface="+mn-ea"/>
                <a:cs typeface="+mn-cs"/>
              </a:rPr>
              <a:t>Max</a:t>
            </a: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sng" strike="noStrike" kern="1200" cap="none" spc="0" normalizeH="0" baseline="0" noProof="0" dirty="0">
                <a:ln>
                  <a:noFill/>
                </a:ln>
                <a:solidFill>
                  <a:prstClr val="black"/>
                </a:solidFill>
                <a:effectLst/>
                <a:uLnTx/>
                <a:uFillTx/>
                <a:latin typeface="Calibri"/>
                <a:ea typeface="+mn-ea"/>
                <a:cs typeface="+mn-cs"/>
              </a:rPr>
              <a:t>Available    Need</a:t>
            </a:r>
            <a:endParaRPr kumimoji="0" lang="en-US" altLang="en-US" sz="2400" b="0" i="1"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371600" algn="l"/>
                <a:tab pos="2395538" algn="ctr"/>
                <a:tab pos="3594100" algn="ctr"/>
                <a:tab pos="4805363" algn="ctr"/>
              </a:tabLst>
              <a:defRPr/>
            </a:pP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			A B C	       A B C 	          A B C        A B  C</a:t>
            </a:r>
          </a:p>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371600" algn="l"/>
                <a:tab pos="2395538" algn="ctr"/>
                <a:tab pos="3594100" algn="ctr"/>
                <a:tab pos="4805363" algn="ctr"/>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P</a:t>
            </a:r>
            <a:r>
              <a:rPr kumimoji="0" lang="en-US" altLang="en-US" sz="2400" b="0" i="0" u="none" strike="noStrike" kern="1200" cap="none" spc="0" normalizeH="0" baseline="-25000" noProof="0" dirty="0">
                <a:ln>
                  <a:noFill/>
                </a:ln>
                <a:solidFill>
                  <a:prstClr val="black"/>
                </a:solidFill>
                <a:effectLst/>
                <a:uLnTx/>
                <a:uFillTx/>
                <a:latin typeface="Calibri"/>
                <a:ea typeface="+mn-ea"/>
                <a:cs typeface="+mn-cs"/>
              </a:rPr>
              <a:t>0	</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0 1 0	         7 5 3 	          3 3 2        7 4 3</a:t>
            </a:r>
          </a:p>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371600" algn="l"/>
                <a:tab pos="2395538" algn="ctr"/>
                <a:tab pos="3594100" algn="ctr"/>
                <a:tab pos="4805363" algn="ctr"/>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P</a:t>
            </a:r>
            <a:r>
              <a:rPr kumimoji="0" lang="en-US" altLang="en-US" sz="2400" b="0" i="0" u="none" strike="noStrike" kern="1200" cap="none" spc="0" normalizeH="0" baseline="-25000" noProof="0" dirty="0">
                <a:ln>
                  <a:noFill/>
                </a:ln>
                <a:solidFill>
                  <a:prstClr val="black"/>
                </a:solidFill>
                <a:effectLst/>
                <a:uLnTx/>
                <a:uFillTx/>
                <a:latin typeface="Calibri"/>
                <a:ea typeface="+mn-ea"/>
                <a:cs typeface="+mn-cs"/>
              </a:rPr>
              <a:t>1	</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2 0 0 	        3 2 2  	         5 3 2         1 2 2</a:t>
            </a:r>
          </a:p>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371600" algn="l"/>
                <a:tab pos="2395538" algn="ctr"/>
                <a:tab pos="3594100" algn="ctr"/>
                <a:tab pos="4805363" algn="ctr"/>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P</a:t>
            </a:r>
            <a:r>
              <a:rPr kumimoji="0" lang="en-US" altLang="en-US" sz="2400" b="0" i="0" u="none" strike="noStrike" kern="1200" cap="none" spc="0" normalizeH="0" baseline="-25000" noProof="0" dirty="0">
                <a:ln>
                  <a:noFill/>
                </a:ln>
                <a:solidFill>
                  <a:prstClr val="black"/>
                </a:solidFill>
                <a:effectLst/>
                <a:uLnTx/>
                <a:uFillTx/>
                <a:latin typeface="Calibri"/>
                <a:ea typeface="+mn-ea"/>
                <a:cs typeface="+mn-cs"/>
              </a:rPr>
              <a:t>2</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3 0 2 	        9 0 2	           7 4 3          6 0 0</a:t>
            </a:r>
          </a:p>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371600" algn="l"/>
                <a:tab pos="2395538" algn="ctr"/>
                <a:tab pos="3594100" algn="ctr"/>
                <a:tab pos="4805363" algn="ctr"/>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P</a:t>
            </a:r>
            <a:r>
              <a:rPr kumimoji="0" lang="en-US" altLang="en-US" sz="2400" b="0" i="0" u="none" strike="noStrike" kern="1200" cap="none" spc="0" normalizeH="0" baseline="-25000" noProof="0" dirty="0">
                <a:ln>
                  <a:noFill/>
                </a:ln>
                <a:solidFill>
                  <a:prstClr val="black"/>
                </a:solidFill>
                <a:effectLst/>
                <a:uLnTx/>
                <a:uFillTx/>
                <a:latin typeface="Calibri"/>
                <a:ea typeface="+mn-ea"/>
                <a:cs typeface="+mn-cs"/>
              </a:rPr>
              <a:t>3</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2 1 1 	        2 2 2	           7 4 5           0 1 1</a:t>
            </a:r>
          </a:p>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371600" algn="l"/>
                <a:tab pos="2395538" algn="ctr"/>
                <a:tab pos="3594100" algn="ctr"/>
                <a:tab pos="4805363" algn="ctr"/>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P</a:t>
            </a:r>
            <a:r>
              <a:rPr kumimoji="0" lang="en-US" altLang="en-US" sz="2400" b="0" i="0" u="none" strike="noStrike" kern="1200" cap="none" spc="0" normalizeH="0" baseline="-25000" noProof="0" dirty="0">
                <a:ln>
                  <a:noFill/>
                </a:ln>
                <a:solidFill>
                  <a:prstClr val="black"/>
                </a:solidFill>
                <a:effectLst/>
                <a:uLnTx/>
                <a:uFillTx/>
                <a:latin typeface="Calibri"/>
                <a:ea typeface="+mn-ea"/>
                <a:cs typeface="+mn-cs"/>
              </a:rPr>
              <a:t>4</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0 0 2	         4 3 3	          10 4 7         4 3 1</a:t>
            </a:r>
          </a:p>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371600" algn="l"/>
                <a:tab pos="2395538" algn="ctr"/>
                <a:tab pos="3594100" algn="ctr"/>
                <a:tab pos="4805363" algn="ctr"/>
              </a:tabLst>
              <a:defRPr/>
            </a:pPr>
            <a:r>
              <a:rPr lang="en-US" sz="2400" dirty="0">
                <a:solidFill>
                  <a:prstClr val="black"/>
                </a:solidFill>
                <a:latin typeface="Calibri"/>
              </a:rPr>
              <a:t>					             10 5 7</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tab pos="2452688" algn="l"/>
                <a:tab pos="3492500" algn="ctr"/>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The system is in a safe state since the sequence &lt; </a:t>
            </a: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P</a:t>
            </a:r>
            <a:r>
              <a:rPr kumimoji="0" lang="en-US" altLang="en-US" sz="2400" b="0" i="0" u="none" strike="noStrike" kern="1200" cap="none" spc="0" normalizeH="0" baseline="-25000" noProof="0" dirty="0">
                <a:ln>
                  <a:noFill/>
                </a:ln>
                <a:solidFill>
                  <a:prstClr val="black"/>
                </a:solidFill>
                <a:effectLst/>
                <a:uLnTx/>
                <a:uFillTx/>
                <a:latin typeface="Calibri"/>
                <a:ea typeface="+mn-ea"/>
                <a:cs typeface="+mn-cs"/>
              </a:rPr>
              <a:t>1</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P</a:t>
            </a:r>
            <a:r>
              <a:rPr kumimoji="0" lang="en-US" altLang="en-US" sz="2400" b="0" i="0" u="none" strike="noStrike" kern="1200" cap="none" spc="0" normalizeH="0" baseline="-25000" noProof="0" dirty="0">
                <a:ln>
                  <a:noFill/>
                </a:ln>
                <a:solidFill>
                  <a:prstClr val="black"/>
                </a:solidFill>
                <a:effectLst/>
                <a:uLnTx/>
                <a:uFillTx/>
                <a:latin typeface="Calibri"/>
                <a:ea typeface="+mn-ea"/>
                <a:cs typeface="+mn-cs"/>
              </a:rPr>
              <a:t>3</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P</a:t>
            </a:r>
            <a:r>
              <a:rPr kumimoji="0" lang="en-US" altLang="en-US" sz="2400" b="0" i="0" u="none" strike="noStrike" kern="1200" cap="none" spc="0" normalizeH="0" baseline="-25000" noProof="0" dirty="0">
                <a:ln>
                  <a:noFill/>
                </a:ln>
                <a:solidFill>
                  <a:prstClr val="black"/>
                </a:solidFill>
                <a:effectLst/>
                <a:uLnTx/>
                <a:uFillTx/>
                <a:latin typeface="Calibri"/>
                <a:ea typeface="+mn-ea"/>
                <a:cs typeface="+mn-cs"/>
              </a:rPr>
              <a:t>4</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P</a:t>
            </a:r>
            <a:r>
              <a:rPr kumimoji="0" lang="en-US" altLang="en-US" sz="2400" b="0" i="0" u="none" strike="noStrike" kern="1200" cap="none" spc="0" normalizeH="0" baseline="-25000" noProof="0" dirty="0">
                <a:ln>
                  <a:noFill/>
                </a:ln>
                <a:solidFill>
                  <a:prstClr val="black"/>
                </a:solidFill>
                <a:effectLst/>
                <a:uLnTx/>
                <a:uFillTx/>
                <a:latin typeface="Calibri"/>
                <a:ea typeface="+mn-ea"/>
                <a:cs typeface="+mn-cs"/>
              </a:rPr>
              <a:t>2</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P</a:t>
            </a:r>
            <a:r>
              <a:rPr kumimoji="0" lang="en-US" altLang="en-US" sz="2400" b="0" i="0" u="none" strike="noStrike" kern="1200" cap="none" spc="0" normalizeH="0" baseline="-25000" noProof="0" dirty="0">
                <a:ln>
                  <a:noFill/>
                </a:ln>
                <a:solidFill>
                  <a:prstClr val="black"/>
                </a:solidFill>
                <a:effectLst/>
                <a:uLnTx/>
                <a:uFillTx/>
                <a:latin typeface="Calibri"/>
                <a:ea typeface="+mn-ea"/>
                <a:cs typeface="+mn-cs"/>
              </a:rPr>
              <a:t>0</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&gt; satisfies safety criteria</a:t>
            </a:r>
            <a:endParaRPr kumimoji="0" lang="en-US" altLang="en-US" sz="2400" b="0" i="0" u="none" strike="noStrike" kern="1200" cap="none" spc="0" normalizeH="0" baseline="-25000" noProof="0" dirty="0">
              <a:ln>
                <a:noFill/>
              </a:ln>
              <a:solidFill>
                <a:prstClr val="black"/>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371600" algn="l"/>
                <a:tab pos="2395538" algn="ctr"/>
                <a:tab pos="3594100" algn="ctr"/>
                <a:tab pos="4805363" algn="ctr"/>
              </a:tabLst>
              <a:defRPr/>
            </a:pPr>
            <a:endParaRPr lang="en-IN" dirty="0"/>
          </a:p>
        </p:txBody>
      </p:sp>
    </p:spTree>
    <p:extLst>
      <p:ext uri="{BB962C8B-B14F-4D97-AF65-F5344CB8AC3E}">
        <p14:creationId xmlns:p14="http://schemas.microsoft.com/office/powerpoint/2010/main" val="37784332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1C12753A-ED50-4F3F-8242-123CAA8286F4}"/>
              </a:ext>
            </a:extLst>
          </p:cNvPr>
          <p:cNvSpPr>
            <a:spLocks noGrp="1"/>
          </p:cNvSpPr>
          <p:nvPr>
            <p:ph type="title"/>
          </p:nvPr>
        </p:nvSpPr>
        <p:spPr>
          <a:xfrm>
            <a:off x="1141413" y="635000"/>
            <a:ext cx="7421562" cy="576263"/>
          </a:xfrm>
        </p:spPr>
        <p:txBody>
          <a:bodyPr/>
          <a:lstStyle/>
          <a:p>
            <a:pPr eaLnBrk="1" hangingPunct="1"/>
            <a:r>
              <a:rPr lang="en-US" altLang="en-US"/>
              <a:t>Deadlock Detection</a:t>
            </a:r>
          </a:p>
        </p:txBody>
      </p:sp>
      <p:sp>
        <p:nvSpPr>
          <p:cNvPr id="159747" name="Rectangle 3">
            <a:extLst>
              <a:ext uri="{FF2B5EF4-FFF2-40B4-BE49-F238E27FC236}">
                <a16:creationId xmlns:a16="http://schemas.microsoft.com/office/drawing/2014/main" id="{38A2F4BA-2BDA-4521-B687-2F98FB8F27B3}"/>
              </a:ext>
            </a:extLst>
          </p:cNvPr>
          <p:cNvSpPr>
            <a:spLocks noGrp="1"/>
          </p:cNvSpPr>
          <p:nvPr>
            <p:ph type="body" idx="1"/>
          </p:nvPr>
        </p:nvSpPr>
        <p:spPr>
          <a:xfrm>
            <a:off x="901700" y="1828800"/>
            <a:ext cx="7391400" cy="3935413"/>
          </a:xfrm>
        </p:spPr>
        <p:txBody>
          <a:bodyPr/>
          <a:lstStyle/>
          <a:p>
            <a:r>
              <a:rPr lang="en-US" altLang="en-US" dirty="0"/>
              <a:t>Allow system to enter deadlock state </a:t>
            </a:r>
            <a:br>
              <a:rPr lang="en-US" altLang="en-US" dirty="0"/>
            </a:br>
            <a:endParaRPr lang="en-US" altLang="en-US" dirty="0"/>
          </a:p>
          <a:p>
            <a:r>
              <a:rPr lang="en-US" altLang="en-US" dirty="0"/>
              <a:t>Deadlock Detection algorithm</a:t>
            </a:r>
            <a:br>
              <a:rPr lang="en-US" altLang="en-US" dirty="0"/>
            </a:br>
            <a:endParaRPr lang="en-US" altLang="en-US" dirty="0"/>
          </a:p>
          <a:p>
            <a:r>
              <a:rPr lang="en-US" altLang="en-US" dirty="0"/>
              <a:t>Recovery scheme</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0AB3707B-1814-47C9-9E62-038BC97EE1E0}"/>
              </a:ext>
            </a:extLst>
          </p:cNvPr>
          <p:cNvSpPr>
            <a:spLocks noGrp="1"/>
          </p:cNvSpPr>
          <p:nvPr>
            <p:ph type="title"/>
          </p:nvPr>
        </p:nvSpPr>
        <p:spPr>
          <a:xfrm>
            <a:off x="931863" y="604838"/>
            <a:ext cx="7772400" cy="506412"/>
          </a:xfrm>
        </p:spPr>
        <p:txBody>
          <a:bodyPr/>
          <a:lstStyle/>
          <a:p>
            <a:pPr eaLnBrk="1" hangingPunct="1"/>
            <a:r>
              <a:rPr lang="en-US" altLang="en-US" sz="3200"/>
              <a:t>Single Instance of Each Resource Type</a:t>
            </a:r>
          </a:p>
        </p:txBody>
      </p:sp>
      <p:sp>
        <p:nvSpPr>
          <p:cNvPr id="161795" name="Rectangle 3">
            <a:extLst>
              <a:ext uri="{FF2B5EF4-FFF2-40B4-BE49-F238E27FC236}">
                <a16:creationId xmlns:a16="http://schemas.microsoft.com/office/drawing/2014/main" id="{F7E0E86F-9EB7-440D-9192-065D996033E4}"/>
              </a:ext>
            </a:extLst>
          </p:cNvPr>
          <p:cNvSpPr>
            <a:spLocks noGrp="1"/>
          </p:cNvSpPr>
          <p:nvPr>
            <p:ph type="body" idx="1"/>
          </p:nvPr>
        </p:nvSpPr>
        <p:spPr>
          <a:xfrm>
            <a:off x="827088" y="1617663"/>
            <a:ext cx="7585075" cy="4067175"/>
          </a:xfrm>
        </p:spPr>
        <p:txBody>
          <a:bodyPr/>
          <a:lstStyle/>
          <a:p>
            <a:pPr algn="just"/>
            <a:r>
              <a:rPr lang="en-US" altLang="en-US" sz="2400" dirty="0"/>
              <a:t>Maintain </a:t>
            </a:r>
            <a:r>
              <a:rPr lang="en-US" altLang="en-US" sz="2400" b="1" dirty="0">
                <a:solidFill>
                  <a:srgbClr val="3366FF"/>
                </a:solidFill>
              </a:rPr>
              <a:t>wait-for </a:t>
            </a:r>
            <a:r>
              <a:rPr lang="en-US" altLang="en-US" sz="2400" dirty="0"/>
              <a:t>graph</a:t>
            </a:r>
          </a:p>
          <a:p>
            <a:pPr lvl="1" algn="just"/>
            <a:r>
              <a:rPr lang="en-US" altLang="en-US" sz="2400" dirty="0"/>
              <a:t>Nodes are processes</a:t>
            </a:r>
          </a:p>
          <a:p>
            <a:pPr lvl="1" algn="just"/>
            <a:r>
              <a:rPr lang="en-US" altLang="en-US" sz="2400" b="1" i="1" dirty="0"/>
              <a:t>P</a:t>
            </a:r>
            <a:r>
              <a:rPr lang="en-US" altLang="en-US" sz="2400" b="1" i="1" baseline="-25000" dirty="0"/>
              <a:t>i</a:t>
            </a:r>
            <a:r>
              <a:rPr lang="en-US" altLang="en-US" sz="2400" b="1" dirty="0"/>
              <a:t> </a:t>
            </a:r>
            <a:r>
              <a:rPr lang="en-US" altLang="en-US" sz="2400" b="1" dirty="0">
                <a:sym typeface="Symbol" panose="05050102010706020507" pitchFamily="18" charset="2"/>
              </a:rPr>
              <a:t> </a:t>
            </a:r>
            <a:r>
              <a:rPr lang="en-US" altLang="en-US" sz="2400" b="1" i="1" dirty="0" err="1">
                <a:sym typeface="Symbol" panose="05050102010706020507" pitchFamily="18" charset="2"/>
              </a:rPr>
              <a:t>P</a:t>
            </a:r>
            <a:r>
              <a:rPr lang="en-US" altLang="en-US" sz="2400" b="1" i="1" baseline="-25000" dirty="0" err="1">
                <a:sym typeface="Symbol" panose="05050102010706020507" pitchFamily="18" charset="2"/>
              </a:rPr>
              <a:t>j</a:t>
            </a:r>
            <a:r>
              <a:rPr lang="en-US" altLang="en-US" sz="2400" b="1" i="1" baseline="-25000" dirty="0">
                <a:sym typeface="Symbol" panose="05050102010706020507" pitchFamily="18" charset="2"/>
              </a:rPr>
              <a:t>   </a:t>
            </a:r>
            <a:r>
              <a:rPr lang="en-US" altLang="en-US" sz="2400" dirty="0">
                <a:sym typeface="Symbol" panose="05050102010706020507" pitchFamily="18" charset="2"/>
              </a:rPr>
              <a:t>if </a:t>
            </a:r>
            <a:r>
              <a:rPr lang="en-US" altLang="en-US" sz="2400" b="1" i="1" dirty="0">
                <a:sym typeface="Symbol" panose="05050102010706020507" pitchFamily="18" charset="2"/>
              </a:rPr>
              <a:t>P</a:t>
            </a:r>
            <a:r>
              <a:rPr lang="en-US" altLang="en-US" sz="2400" b="1" i="1" baseline="-25000" dirty="0">
                <a:sym typeface="Symbol" panose="05050102010706020507" pitchFamily="18" charset="2"/>
              </a:rPr>
              <a:t>i</a:t>
            </a:r>
            <a:r>
              <a:rPr lang="en-US" altLang="en-US" sz="2400" i="1" dirty="0">
                <a:sym typeface="Symbol" panose="05050102010706020507" pitchFamily="18" charset="2"/>
              </a:rPr>
              <a:t> </a:t>
            </a:r>
            <a:r>
              <a:rPr lang="en-US" altLang="en-US" sz="2400" dirty="0">
                <a:sym typeface="Symbol" panose="05050102010706020507" pitchFamily="18" charset="2"/>
              </a:rPr>
              <a:t>is waiting for</a:t>
            </a:r>
            <a:r>
              <a:rPr lang="en-US" altLang="en-US" sz="2400" i="1" dirty="0">
                <a:sym typeface="Symbol" panose="05050102010706020507" pitchFamily="18" charset="2"/>
              </a:rPr>
              <a:t> </a:t>
            </a:r>
            <a:r>
              <a:rPr lang="en-US" altLang="en-US" sz="2400" b="1" i="1" dirty="0" err="1">
                <a:sym typeface="Symbol" panose="05050102010706020507" pitchFamily="18" charset="2"/>
              </a:rPr>
              <a:t>P</a:t>
            </a:r>
            <a:r>
              <a:rPr lang="en-US" altLang="en-US" sz="2400" b="1" i="1" baseline="-25000" dirty="0" err="1">
                <a:sym typeface="Symbol" panose="05050102010706020507" pitchFamily="18" charset="2"/>
              </a:rPr>
              <a:t>j</a:t>
            </a:r>
            <a:r>
              <a:rPr lang="en-US" altLang="en-US" sz="2400" b="1" i="1" baseline="-25000" dirty="0">
                <a:sym typeface="Symbol" panose="05050102010706020507" pitchFamily="18" charset="2"/>
              </a:rPr>
              <a:t>     </a:t>
            </a:r>
            <a:r>
              <a:rPr lang="en-US" altLang="en-US" sz="2400" dirty="0">
                <a:sym typeface="Symbol" panose="05050102010706020507" pitchFamily="18" charset="2"/>
              </a:rPr>
              <a:t>do release a resource that Pi needs.</a:t>
            </a:r>
          </a:p>
          <a:p>
            <a:pPr algn="just"/>
            <a:r>
              <a:rPr lang="en-US" altLang="en-US" sz="2400" dirty="0"/>
              <a:t>Periodically invoke an algorithm that searches for a cycle in the graph. If there is a cycle, there exists a deadlock</a:t>
            </a:r>
          </a:p>
          <a:p>
            <a:pPr algn="just"/>
            <a:r>
              <a:rPr lang="en-US" altLang="en-US" sz="2400" dirty="0"/>
              <a:t>An algorithm to detect a cycle in a graph requires an order of</a:t>
            </a:r>
            <a:r>
              <a:rPr lang="en-US" altLang="en-US" sz="2400" i="1" dirty="0"/>
              <a:t> </a:t>
            </a:r>
            <a:r>
              <a:rPr lang="en-US" altLang="en-US" sz="2400" b="1" i="1" dirty="0"/>
              <a:t>n</a:t>
            </a:r>
            <a:r>
              <a:rPr lang="en-US" altLang="en-US" sz="2400" b="1" baseline="30000" dirty="0"/>
              <a:t>2</a:t>
            </a:r>
            <a:r>
              <a:rPr lang="en-US" altLang="en-US" sz="2400" b="1" dirty="0"/>
              <a:t> </a:t>
            </a:r>
            <a:r>
              <a:rPr lang="en-US" altLang="en-US" sz="2400" dirty="0"/>
              <a:t>operations, where </a:t>
            </a:r>
            <a:r>
              <a:rPr lang="en-US" altLang="en-US" sz="2400" b="1" i="1" dirty="0"/>
              <a:t>n</a:t>
            </a:r>
            <a:r>
              <a:rPr lang="en-US" altLang="en-US" sz="2400" dirty="0"/>
              <a:t> is the number of vertices in the graph</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40194360-A3F5-46A0-8E6E-61D65DEEACA1}"/>
              </a:ext>
            </a:extLst>
          </p:cNvPr>
          <p:cNvSpPr>
            <a:spLocks noGrp="1"/>
          </p:cNvSpPr>
          <p:nvPr>
            <p:ph type="title"/>
          </p:nvPr>
        </p:nvSpPr>
        <p:spPr>
          <a:xfrm>
            <a:off x="1392238" y="547688"/>
            <a:ext cx="7751762" cy="457200"/>
          </a:xfrm>
        </p:spPr>
        <p:txBody>
          <a:bodyPr/>
          <a:lstStyle/>
          <a:p>
            <a:pPr eaLnBrk="1" hangingPunct="1"/>
            <a:r>
              <a:rPr lang="en-US" altLang="en-US" sz="2400"/>
              <a:t>Resource-Allocation Graph and  Wait-for Graph</a:t>
            </a:r>
          </a:p>
        </p:txBody>
      </p:sp>
      <p:sp>
        <p:nvSpPr>
          <p:cNvPr id="163843" name="Text Box 5">
            <a:extLst>
              <a:ext uri="{FF2B5EF4-FFF2-40B4-BE49-F238E27FC236}">
                <a16:creationId xmlns:a16="http://schemas.microsoft.com/office/drawing/2014/main" id="{6B72B684-49C4-41D2-A84F-88FFCF8B7936}"/>
              </a:ext>
            </a:extLst>
          </p:cNvPr>
          <p:cNvSpPr txBox="1">
            <a:spLocks noChangeArrowheads="1"/>
          </p:cNvSpPr>
          <p:nvPr/>
        </p:nvSpPr>
        <p:spPr bwMode="auto">
          <a:xfrm>
            <a:off x="1647825" y="5294313"/>
            <a:ext cx="292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a:latin typeface="Helvetica" panose="020B0604020202020204" pitchFamily="34" charset="0"/>
              </a:rPr>
              <a:t>Resource-Allocation Graph</a:t>
            </a:r>
          </a:p>
        </p:txBody>
      </p:sp>
      <p:sp>
        <p:nvSpPr>
          <p:cNvPr id="163844" name="Text Box 6">
            <a:extLst>
              <a:ext uri="{FF2B5EF4-FFF2-40B4-BE49-F238E27FC236}">
                <a16:creationId xmlns:a16="http://schemas.microsoft.com/office/drawing/2014/main" id="{5D433AA7-971C-4E79-8BC7-10BF58833BEE}"/>
              </a:ext>
            </a:extLst>
          </p:cNvPr>
          <p:cNvSpPr txBox="1">
            <a:spLocks noChangeArrowheads="1"/>
          </p:cNvSpPr>
          <p:nvPr/>
        </p:nvSpPr>
        <p:spPr bwMode="auto">
          <a:xfrm>
            <a:off x="4810125" y="5294313"/>
            <a:ext cx="314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a:latin typeface="Helvetica" panose="020B0604020202020204" pitchFamily="34" charset="0"/>
              </a:rPr>
              <a:t>Corresponding wait-for graph</a:t>
            </a:r>
          </a:p>
        </p:txBody>
      </p:sp>
      <p:pic>
        <p:nvPicPr>
          <p:cNvPr id="163845" name="Picture 6" descr="7">
            <a:extLst>
              <a:ext uri="{FF2B5EF4-FFF2-40B4-BE49-F238E27FC236}">
                <a16:creationId xmlns:a16="http://schemas.microsoft.com/office/drawing/2014/main" id="{5B3DDB57-55AB-4D52-AD10-EBF45D50E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1350963"/>
            <a:ext cx="5937250"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50CA28B1-70FD-4C85-902B-E0F1F3F4C942}"/>
              </a:ext>
            </a:extLst>
          </p:cNvPr>
          <p:cNvSpPr>
            <a:spLocks noGrp="1"/>
          </p:cNvSpPr>
          <p:nvPr>
            <p:ph type="title"/>
          </p:nvPr>
        </p:nvSpPr>
        <p:spPr>
          <a:xfrm>
            <a:off x="1371600" y="809625"/>
            <a:ext cx="7772400" cy="628650"/>
          </a:xfrm>
        </p:spPr>
        <p:txBody>
          <a:bodyPr/>
          <a:lstStyle/>
          <a:p>
            <a:pPr eaLnBrk="1" hangingPunct="1"/>
            <a:r>
              <a:rPr lang="en-US" altLang="en-US"/>
              <a:t>Several Instances of a Resource Type</a:t>
            </a:r>
          </a:p>
        </p:txBody>
      </p:sp>
      <p:sp>
        <p:nvSpPr>
          <p:cNvPr id="165891" name="Rectangle 3">
            <a:extLst>
              <a:ext uri="{FF2B5EF4-FFF2-40B4-BE49-F238E27FC236}">
                <a16:creationId xmlns:a16="http://schemas.microsoft.com/office/drawing/2014/main" id="{727C9514-6CB8-4ED5-9B39-9BD24BE7C214}"/>
              </a:ext>
            </a:extLst>
          </p:cNvPr>
          <p:cNvSpPr>
            <a:spLocks noGrp="1"/>
          </p:cNvSpPr>
          <p:nvPr>
            <p:ph type="body" idx="1"/>
          </p:nvPr>
        </p:nvSpPr>
        <p:spPr>
          <a:xfrm>
            <a:off x="925513" y="1708150"/>
            <a:ext cx="7486650" cy="3851275"/>
          </a:xfrm>
        </p:spPr>
        <p:txBody>
          <a:bodyPr/>
          <a:lstStyle/>
          <a:p>
            <a:pPr algn="just"/>
            <a:r>
              <a:rPr lang="en-US" altLang="en-US" sz="2800" b="1">
                <a:solidFill>
                  <a:srgbClr val="000000"/>
                </a:solidFill>
              </a:rPr>
              <a:t>Available</a:t>
            </a:r>
            <a:r>
              <a:rPr lang="en-US" altLang="en-US" sz="2800" i="1"/>
              <a:t>:</a:t>
            </a:r>
            <a:r>
              <a:rPr lang="en-US" altLang="en-US" sz="2800"/>
              <a:t>  A vector of length </a:t>
            </a:r>
            <a:r>
              <a:rPr lang="en-US" altLang="en-US" sz="2800" b="1" i="1"/>
              <a:t>m</a:t>
            </a:r>
            <a:r>
              <a:rPr lang="en-US" altLang="en-US" sz="2800"/>
              <a:t> indicates the number of available resources of each type</a:t>
            </a:r>
          </a:p>
          <a:p>
            <a:pPr algn="just"/>
            <a:r>
              <a:rPr lang="en-US" altLang="en-US" sz="2800" b="1">
                <a:solidFill>
                  <a:srgbClr val="000000"/>
                </a:solidFill>
              </a:rPr>
              <a:t>Allocation</a:t>
            </a:r>
            <a:r>
              <a:rPr lang="en-US" altLang="en-US" sz="2800" i="1"/>
              <a:t>:</a:t>
            </a:r>
            <a:r>
              <a:rPr lang="en-US" altLang="en-US" sz="2800"/>
              <a:t>  An </a:t>
            </a:r>
            <a:r>
              <a:rPr lang="en-US" altLang="en-US" sz="2800" b="1" i="1"/>
              <a:t>n </a:t>
            </a:r>
            <a:r>
              <a:rPr lang="en-US" altLang="en-US" sz="2800" b="1"/>
              <a:t>x</a:t>
            </a:r>
            <a:r>
              <a:rPr lang="en-US" altLang="en-US" sz="2800" b="1" i="1"/>
              <a:t> m</a:t>
            </a:r>
            <a:r>
              <a:rPr lang="en-US" altLang="en-US" sz="2800" b="1"/>
              <a:t> </a:t>
            </a:r>
            <a:r>
              <a:rPr lang="en-US" altLang="en-US" sz="2800"/>
              <a:t>matrix defines the number of resources of each type currently allocated to each process</a:t>
            </a:r>
          </a:p>
          <a:p>
            <a:pPr algn="just"/>
            <a:r>
              <a:rPr lang="en-US" altLang="en-US" sz="2800" b="1">
                <a:solidFill>
                  <a:srgbClr val="000000"/>
                </a:solidFill>
              </a:rPr>
              <a:t>Request</a:t>
            </a:r>
            <a:r>
              <a:rPr lang="en-US" altLang="en-US" sz="2800" i="1"/>
              <a:t>:</a:t>
            </a:r>
            <a:r>
              <a:rPr lang="en-US" altLang="en-US" sz="2800"/>
              <a:t>  An </a:t>
            </a:r>
            <a:r>
              <a:rPr lang="en-US" altLang="en-US" sz="2800" b="1" i="1"/>
              <a:t>n </a:t>
            </a:r>
            <a:r>
              <a:rPr lang="en-US" altLang="en-US" sz="2800" b="1"/>
              <a:t>x</a:t>
            </a:r>
            <a:r>
              <a:rPr lang="en-US" altLang="en-US" sz="2800" b="1" i="1"/>
              <a:t> m</a:t>
            </a:r>
            <a:r>
              <a:rPr lang="en-US" altLang="en-US" sz="2800" b="1"/>
              <a:t> </a:t>
            </a:r>
            <a:r>
              <a:rPr lang="en-US" altLang="en-US" sz="2800"/>
              <a:t>matrix indicates the current request  of each process.  If </a:t>
            </a:r>
            <a:r>
              <a:rPr lang="en-US" altLang="en-US" sz="2800" b="1" i="1"/>
              <a:t>Request </a:t>
            </a:r>
            <a:r>
              <a:rPr lang="en-US" altLang="en-US" sz="2800" b="1"/>
              <a:t>[</a:t>
            </a:r>
            <a:r>
              <a:rPr lang="en-US" altLang="en-US" sz="2800" b="1" i="1"/>
              <a:t>i</a:t>
            </a:r>
            <a:r>
              <a:rPr lang="en-US" altLang="en-US" sz="2800" b="1"/>
              <a:t>][</a:t>
            </a:r>
            <a:r>
              <a:rPr lang="en-US" altLang="en-US" sz="2800" b="1" i="1"/>
              <a:t>j</a:t>
            </a:r>
            <a:r>
              <a:rPr lang="en-US" altLang="en-US" sz="2800" b="1"/>
              <a:t>] = </a:t>
            </a:r>
            <a:r>
              <a:rPr lang="en-US" altLang="en-US" sz="2800" b="1" i="1"/>
              <a:t>k</a:t>
            </a:r>
            <a:r>
              <a:rPr lang="en-US" altLang="en-US" sz="2800"/>
              <a:t>, then process</a:t>
            </a:r>
            <a:r>
              <a:rPr lang="en-US" altLang="en-US" sz="2800" i="1"/>
              <a:t> </a:t>
            </a:r>
            <a:r>
              <a:rPr lang="en-US" altLang="en-US" sz="2800" b="1" i="1"/>
              <a:t>P</a:t>
            </a:r>
            <a:r>
              <a:rPr lang="en-US" altLang="en-US" sz="2800" b="1" i="1" baseline="-25000"/>
              <a:t>i</a:t>
            </a:r>
            <a:r>
              <a:rPr lang="en-US" altLang="en-US" sz="2800"/>
              <a:t> is requesting</a:t>
            </a:r>
            <a:r>
              <a:rPr lang="en-US" altLang="en-US" sz="2800" i="1"/>
              <a:t> </a:t>
            </a:r>
            <a:r>
              <a:rPr lang="en-US" altLang="en-US" sz="2800" b="1" i="1"/>
              <a:t>k</a:t>
            </a:r>
            <a:r>
              <a:rPr lang="en-US" altLang="en-US" sz="2800"/>
              <a:t> more instances of resource type </a:t>
            </a:r>
            <a:r>
              <a:rPr lang="en-US" altLang="en-US" sz="2800" b="1" i="1"/>
              <a:t>R</a:t>
            </a:r>
            <a:r>
              <a:rPr lang="en-US" altLang="en-US" sz="2800" b="1" i="1" baseline="-25000"/>
              <a:t>j</a:t>
            </a:r>
            <a:r>
              <a:rPr lang="en-US" altLang="en-US" sz="2800"/>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3A44BE17-C396-40E5-B62D-568FFDD5ECD9}"/>
              </a:ext>
            </a:extLst>
          </p:cNvPr>
          <p:cNvSpPr>
            <a:spLocks noGrp="1"/>
          </p:cNvSpPr>
          <p:nvPr>
            <p:ph type="title"/>
          </p:nvPr>
        </p:nvSpPr>
        <p:spPr>
          <a:xfrm>
            <a:off x="787400" y="504825"/>
            <a:ext cx="7899400" cy="576263"/>
          </a:xfrm>
        </p:spPr>
        <p:txBody>
          <a:bodyPr/>
          <a:lstStyle/>
          <a:p>
            <a:pPr eaLnBrk="1" hangingPunct="1"/>
            <a:r>
              <a:rPr lang="en-US" altLang="en-US"/>
              <a:t>Detection Algorithm</a:t>
            </a:r>
          </a:p>
        </p:txBody>
      </p:sp>
      <p:sp>
        <p:nvSpPr>
          <p:cNvPr id="40963" name="Rectangle 3">
            <a:extLst>
              <a:ext uri="{FF2B5EF4-FFF2-40B4-BE49-F238E27FC236}">
                <a16:creationId xmlns:a16="http://schemas.microsoft.com/office/drawing/2014/main" id="{4E8AAA8F-6A8E-4B0E-8091-31CF630FA82E}"/>
              </a:ext>
            </a:extLst>
          </p:cNvPr>
          <p:cNvSpPr>
            <a:spLocks noGrp="1" noChangeArrowheads="1"/>
          </p:cNvSpPr>
          <p:nvPr>
            <p:ph type="body" idx="1"/>
          </p:nvPr>
        </p:nvSpPr>
        <p:spPr>
          <a:xfrm>
            <a:off x="995363" y="1233488"/>
            <a:ext cx="7753350" cy="4530725"/>
          </a:xfrm>
        </p:spPr>
        <p:txBody>
          <a:bodyPr/>
          <a:lstStyle/>
          <a:p>
            <a:pPr>
              <a:buFont typeface="Monotype Sorts" pitchFamily="-84" charset="2"/>
              <a:buNone/>
              <a:defRPr/>
            </a:pPr>
            <a:r>
              <a:rPr lang="en-US" altLang="en-US" sz="2800" dirty="0"/>
              <a:t>1.	Let </a:t>
            </a:r>
            <a:r>
              <a:rPr lang="en-US" altLang="en-US" sz="2800" b="1" i="1" dirty="0"/>
              <a:t>Work</a:t>
            </a:r>
            <a:r>
              <a:rPr lang="en-US" altLang="en-US" sz="2800" dirty="0"/>
              <a:t> and </a:t>
            </a:r>
            <a:r>
              <a:rPr lang="en-US" altLang="en-US" sz="2800" b="1" i="1" dirty="0"/>
              <a:t>Finish</a:t>
            </a:r>
            <a:r>
              <a:rPr lang="en-US" altLang="en-US" sz="2800" dirty="0"/>
              <a:t> be vectors of length </a:t>
            </a:r>
            <a:r>
              <a:rPr lang="en-US" altLang="en-US" sz="2800" b="1" i="1" dirty="0"/>
              <a:t>m</a:t>
            </a:r>
            <a:r>
              <a:rPr lang="en-US" altLang="en-US" sz="2800" dirty="0"/>
              <a:t> and </a:t>
            </a:r>
            <a:r>
              <a:rPr lang="en-US" altLang="en-US" sz="2800" b="1" i="1" dirty="0"/>
              <a:t>n</a:t>
            </a:r>
            <a:r>
              <a:rPr lang="en-US" altLang="en-US" sz="2800" dirty="0"/>
              <a:t>, respectively Initialize:</a:t>
            </a:r>
          </a:p>
          <a:p>
            <a:pPr marL="850900" lvl="1" indent="-393700">
              <a:buFont typeface="Monotype Sorts" pitchFamily="-84" charset="2"/>
              <a:buNone/>
              <a:defRPr/>
            </a:pPr>
            <a:r>
              <a:rPr lang="en-US" altLang="en-US" dirty="0"/>
              <a:t>(a) </a:t>
            </a:r>
            <a:r>
              <a:rPr lang="en-US" altLang="en-US" b="1" i="1" dirty="0"/>
              <a:t>Work</a:t>
            </a:r>
            <a:r>
              <a:rPr lang="en-US" altLang="en-US" b="1" dirty="0"/>
              <a:t> = </a:t>
            </a:r>
            <a:r>
              <a:rPr lang="en-US" altLang="en-US" b="1" i="1" dirty="0"/>
              <a:t>Available</a:t>
            </a:r>
            <a:endParaRPr lang="en-US" altLang="en-US" b="1" dirty="0"/>
          </a:p>
          <a:p>
            <a:pPr marL="971550" lvl="1" indent="-514350">
              <a:buFont typeface="Monotype Sorts" pitchFamily="-84" charset="2"/>
              <a:buAutoNum type="alphaLcParenBoth" startAt="2"/>
              <a:defRPr/>
            </a:pPr>
            <a:r>
              <a:rPr lang="en-US" altLang="en-US" dirty="0"/>
              <a:t>For </a:t>
            </a:r>
            <a:r>
              <a:rPr lang="en-US" altLang="en-US" b="1" i="1" dirty="0" err="1"/>
              <a:t>i</a:t>
            </a:r>
            <a:r>
              <a:rPr lang="en-US" altLang="en-US" b="1" dirty="0"/>
              <a:t> = 1,2, …,</a:t>
            </a:r>
            <a:r>
              <a:rPr lang="en-US" altLang="en-US" b="1" i="1" dirty="0"/>
              <a:t> n</a:t>
            </a:r>
            <a:r>
              <a:rPr lang="en-US" altLang="en-US" dirty="0"/>
              <a:t>, if </a:t>
            </a:r>
            <a:r>
              <a:rPr lang="en-US" altLang="en-US" b="1" i="1" dirty="0" err="1"/>
              <a:t>Allocation</a:t>
            </a:r>
            <a:r>
              <a:rPr lang="en-US" altLang="en-US" b="1" i="1" baseline="-25000" dirty="0" err="1"/>
              <a:t>i</a:t>
            </a:r>
            <a:r>
              <a:rPr lang="en-US" altLang="en-US" b="1" dirty="0"/>
              <a:t> </a:t>
            </a:r>
            <a:r>
              <a:rPr lang="en-US" altLang="en-US" b="1" dirty="0">
                <a:sym typeface="Symbol" pitchFamily="18" charset="2"/>
              </a:rPr>
              <a:t> 0</a:t>
            </a:r>
            <a:r>
              <a:rPr lang="en-US" altLang="en-US" dirty="0">
                <a:sym typeface="Symbol" pitchFamily="18" charset="2"/>
              </a:rPr>
              <a:t>, then </a:t>
            </a:r>
            <a:br>
              <a:rPr lang="en-US" altLang="en-US" dirty="0">
                <a:sym typeface="Symbol" pitchFamily="18" charset="2"/>
              </a:rPr>
            </a:br>
            <a:r>
              <a:rPr lang="en-US" altLang="en-US" b="1" i="1" dirty="0">
                <a:sym typeface="Symbol" pitchFamily="18" charset="2"/>
              </a:rPr>
              <a:t>Finish</a:t>
            </a:r>
            <a:r>
              <a:rPr lang="en-US" altLang="en-US" b="1" dirty="0">
                <a:sym typeface="Symbol" pitchFamily="18" charset="2"/>
              </a:rPr>
              <a:t>[</a:t>
            </a:r>
            <a:r>
              <a:rPr lang="en-US" altLang="en-US" b="1" dirty="0" err="1">
                <a:sym typeface="Symbol" pitchFamily="18" charset="2"/>
              </a:rPr>
              <a:t>i</a:t>
            </a:r>
            <a:r>
              <a:rPr lang="en-US" altLang="en-US" b="1" dirty="0">
                <a:sym typeface="Symbol" pitchFamily="18" charset="2"/>
              </a:rPr>
              <a:t>] </a:t>
            </a:r>
            <a:r>
              <a:rPr lang="en-US" altLang="en-US" b="1" i="1" dirty="0">
                <a:sym typeface="Symbol" pitchFamily="18" charset="2"/>
              </a:rPr>
              <a:t>= false</a:t>
            </a:r>
            <a:r>
              <a:rPr lang="en-US" altLang="en-US" dirty="0">
                <a:sym typeface="Symbol" pitchFamily="18" charset="2"/>
              </a:rPr>
              <a:t>; otherwise, </a:t>
            </a:r>
            <a:r>
              <a:rPr lang="en-US" altLang="en-US" b="1" i="1" dirty="0">
                <a:sym typeface="Symbol" pitchFamily="18" charset="2"/>
              </a:rPr>
              <a:t>Finish</a:t>
            </a:r>
            <a:r>
              <a:rPr lang="en-US" altLang="en-US" b="1" dirty="0">
                <a:sym typeface="Symbol" pitchFamily="18" charset="2"/>
              </a:rPr>
              <a:t>[</a:t>
            </a:r>
            <a:r>
              <a:rPr lang="en-US" altLang="en-US" b="1" dirty="0" err="1">
                <a:sym typeface="Symbol" pitchFamily="18" charset="2"/>
              </a:rPr>
              <a:t>i</a:t>
            </a:r>
            <a:r>
              <a:rPr lang="en-US" altLang="en-US" b="1" dirty="0">
                <a:sym typeface="Symbol" pitchFamily="18" charset="2"/>
              </a:rPr>
              <a:t>] = </a:t>
            </a:r>
            <a:r>
              <a:rPr lang="en-US" altLang="en-US" b="1" i="1" dirty="0">
                <a:sym typeface="Symbol" pitchFamily="18" charset="2"/>
              </a:rPr>
              <a:t>true</a:t>
            </a:r>
          </a:p>
          <a:p>
            <a:pPr marL="514350" indent="-514350">
              <a:buFont typeface="Arial" panose="020B0604020202020204" pitchFamily="34" charset="0"/>
              <a:buNone/>
              <a:defRPr/>
            </a:pPr>
            <a:r>
              <a:rPr lang="en-US" altLang="en-US" sz="2800" dirty="0"/>
              <a:t>2.	Find an index </a:t>
            </a:r>
            <a:r>
              <a:rPr lang="en-US" altLang="en-US" sz="2800" b="1" i="1" dirty="0" err="1"/>
              <a:t>i</a:t>
            </a:r>
            <a:r>
              <a:rPr lang="en-US" altLang="en-US" sz="2800" i="1" dirty="0"/>
              <a:t> </a:t>
            </a:r>
            <a:r>
              <a:rPr lang="en-US" altLang="en-US" sz="2800" dirty="0"/>
              <a:t>such that both:</a:t>
            </a:r>
          </a:p>
          <a:p>
            <a:pPr marL="850900" lvl="1" indent="-393700">
              <a:buFont typeface="Monotype Sorts" pitchFamily="-84" charset="2"/>
              <a:buNone/>
              <a:defRPr/>
            </a:pPr>
            <a:r>
              <a:rPr lang="en-US" altLang="en-US" dirty="0"/>
              <a:t>(a)	</a:t>
            </a:r>
            <a:r>
              <a:rPr lang="en-US" altLang="en-US" b="1" i="1" dirty="0"/>
              <a:t>Finish</a:t>
            </a:r>
            <a:r>
              <a:rPr lang="en-US" altLang="en-US" b="1" dirty="0"/>
              <a:t>[</a:t>
            </a:r>
            <a:r>
              <a:rPr lang="en-US" altLang="en-US" b="1" i="1" dirty="0" err="1"/>
              <a:t>i</a:t>
            </a:r>
            <a:r>
              <a:rPr lang="en-US" altLang="en-US" b="1" dirty="0"/>
              <a:t>] == </a:t>
            </a:r>
            <a:r>
              <a:rPr lang="en-US" altLang="en-US" b="1" i="1" dirty="0"/>
              <a:t>false</a:t>
            </a:r>
            <a:endParaRPr lang="en-US" altLang="en-US" b="1" dirty="0"/>
          </a:p>
          <a:p>
            <a:pPr marL="971550" lvl="1" indent="-514350">
              <a:buFont typeface="Monotype Sorts" pitchFamily="-84" charset="2"/>
              <a:buAutoNum type="alphaLcParenBoth" startAt="2"/>
              <a:defRPr/>
            </a:pPr>
            <a:r>
              <a:rPr lang="en-US" altLang="en-US" b="1" i="1" dirty="0" err="1"/>
              <a:t>Request</a:t>
            </a:r>
            <a:r>
              <a:rPr lang="en-US" altLang="en-US" b="1" i="1" baseline="-25000" dirty="0" err="1"/>
              <a:t>i</a:t>
            </a:r>
            <a:r>
              <a:rPr lang="en-US" altLang="en-US" b="1" dirty="0"/>
              <a:t> </a:t>
            </a:r>
            <a:r>
              <a:rPr lang="en-US" altLang="en-US" b="1" dirty="0">
                <a:sym typeface="Symbol" pitchFamily="18" charset="2"/>
              </a:rPr>
              <a:t> </a:t>
            </a:r>
            <a:r>
              <a:rPr lang="en-US" altLang="en-US" b="1" i="1" dirty="0">
                <a:sym typeface="Symbol" pitchFamily="18" charset="2"/>
              </a:rPr>
              <a:t>Work</a:t>
            </a:r>
          </a:p>
          <a:p>
            <a:pPr marL="971550" lvl="1" indent="-514350">
              <a:buFont typeface="Arial" panose="020B0604020202020204" pitchFamily="34" charset="0"/>
              <a:buNone/>
              <a:defRPr/>
            </a:pPr>
            <a:r>
              <a:rPr lang="en-US" altLang="en-US" dirty="0">
                <a:sym typeface="Symbol" pitchFamily="18" charset="2"/>
              </a:rPr>
              <a:t>If no such </a:t>
            </a:r>
            <a:r>
              <a:rPr lang="en-US" altLang="en-US" b="1" i="1" dirty="0" err="1">
                <a:sym typeface="Symbol" pitchFamily="18" charset="2"/>
              </a:rPr>
              <a:t>i</a:t>
            </a:r>
            <a:r>
              <a:rPr lang="en-US" altLang="en-US" b="1" dirty="0">
                <a:sym typeface="Symbol" pitchFamily="18" charset="2"/>
              </a:rPr>
              <a:t> </a:t>
            </a:r>
            <a:r>
              <a:rPr lang="en-US" altLang="en-US" dirty="0">
                <a:sym typeface="Symbol" pitchFamily="18" charset="2"/>
              </a:rPr>
              <a:t>exists, go to step 4</a:t>
            </a:r>
            <a:endParaRPr lang="en-US"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F6D6AB4A-0C15-4671-9D2D-E24F4D34EC67}"/>
              </a:ext>
            </a:extLst>
          </p:cNvPr>
          <p:cNvSpPr>
            <a:spLocks noGrp="1"/>
          </p:cNvSpPr>
          <p:nvPr>
            <p:ph type="title"/>
          </p:nvPr>
        </p:nvSpPr>
        <p:spPr>
          <a:xfrm>
            <a:off x="1128713" y="593725"/>
            <a:ext cx="7558087" cy="576263"/>
          </a:xfrm>
        </p:spPr>
        <p:txBody>
          <a:bodyPr/>
          <a:lstStyle/>
          <a:p>
            <a:pPr eaLnBrk="1" hangingPunct="1"/>
            <a:r>
              <a:rPr lang="en-US" altLang="en-US"/>
              <a:t>Detection Algorithm (Cont.)</a:t>
            </a:r>
          </a:p>
        </p:txBody>
      </p:sp>
      <p:sp>
        <p:nvSpPr>
          <p:cNvPr id="41987" name="Rectangle 3">
            <a:extLst>
              <a:ext uri="{FF2B5EF4-FFF2-40B4-BE49-F238E27FC236}">
                <a16:creationId xmlns:a16="http://schemas.microsoft.com/office/drawing/2014/main" id="{D15BB86C-DD9F-4A1A-959B-1DD2FB00AED3}"/>
              </a:ext>
            </a:extLst>
          </p:cNvPr>
          <p:cNvSpPr>
            <a:spLocks noGrp="1" noChangeArrowheads="1"/>
          </p:cNvSpPr>
          <p:nvPr>
            <p:ph type="body" idx="1"/>
          </p:nvPr>
        </p:nvSpPr>
        <p:spPr>
          <a:xfrm>
            <a:off x="947738" y="1509713"/>
            <a:ext cx="7218362" cy="2297112"/>
          </a:xfrm>
        </p:spPr>
        <p:txBody>
          <a:bodyPr/>
          <a:lstStyle/>
          <a:p>
            <a:pPr marL="514350" indent="-514350">
              <a:lnSpc>
                <a:spcPct val="90000"/>
              </a:lnSpc>
              <a:buFont typeface="Monotype Sorts" pitchFamily="-84" charset="2"/>
              <a:buAutoNum type="arabicPeriod" startAt="3"/>
              <a:defRPr/>
            </a:pPr>
            <a:r>
              <a:rPr lang="en-US" altLang="en-US" b="1" i="1" dirty="0"/>
              <a:t>Work</a:t>
            </a:r>
            <a:r>
              <a:rPr lang="en-US" altLang="en-US" b="1" dirty="0"/>
              <a:t> = </a:t>
            </a:r>
            <a:r>
              <a:rPr lang="en-US" altLang="en-US" b="1" i="1" dirty="0"/>
              <a:t>Work</a:t>
            </a:r>
            <a:r>
              <a:rPr lang="en-US" altLang="en-US" b="1" dirty="0"/>
              <a:t> + </a:t>
            </a:r>
            <a:r>
              <a:rPr lang="en-US" altLang="en-US" b="1" i="1" dirty="0" err="1"/>
              <a:t>Allocation</a:t>
            </a:r>
            <a:r>
              <a:rPr lang="en-US" altLang="en-US" b="1" i="1" baseline="-25000" dirty="0" err="1"/>
              <a:t>i</a:t>
            </a:r>
            <a:br>
              <a:rPr lang="en-US" altLang="en-US" b="1" dirty="0"/>
            </a:br>
            <a:r>
              <a:rPr lang="en-US" altLang="en-US" b="1" i="1" dirty="0"/>
              <a:t>Finish</a:t>
            </a:r>
            <a:r>
              <a:rPr lang="en-US" altLang="en-US" b="1" dirty="0"/>
              <a:t>[</a:t>
            </a:r>
            <a:r>
              <a:rPr lang="en-US" altLang="en-US" b="1" i="1" dirty="0" err="1"/>
              <a:t>i</a:t>
            </a:r>
            <a:r>
              <a:rPr lang="en-US" altLang="en-US" b="1" dirty="0"/>
              <a:t>] = </a:t>
            </a:r>
            <a:r>
              <a:rPr lang="en-US" altLang="en-US" b="1" i="1" dirty="0"/>
              <a:t>true</a:t>
            </a:r>
            <a:br>
              <a:rPr lang="en-US" altLang="en-US" b="1" dirty="0"/>
            </a:br>
            <a:r>
              <a:rPr lang="en-US" altLang="en-US" dirty="0"/>
              <a:t>go to step 2</a:t>
            </a:r>
          </a:p>
          <a:p>
            <a:pPr marL="514350" indent="-514350">
              <a:lnSpc>
                <a:spcPct val="90000"/>
              </a:lnSpc>
              <a:buFont typeface="Monotype Sorts" pitchFamily="-84" charset="2"/>
              <a:buAutoNum type="arabicPeriod" startAt="3"/>
              <a:defRPr/>
            </a:pPr>
            <a:r>
              <a:rPr lang="en-US" altLang="en-US" dirty="0"/>
              <a:t>If </a:t>
            </a:r>
            <a:r>
              <a:rPr lang="en-US" altLang="en-US" b="1" i="1" dirty="0"/>
              <a:t>Finish[</a:t>
            </a:r>
            <a:r>
              <a:rPr lang="en-US" altLang="en-US" b="1" i="1" dirty="0" err="1"/>
              <a:t>i</a:t>
            </a:r>
            <a:r>
              <a:rPr lang="en-US" altLang="en-US" b="1" i="1" dirty="0"/>
              <a:t>] == false</a:t>
            </a:r>
            <a:r>
              <a:rPr lang="en-US" altLang="en-US" dirty="0"/>
              <a:t>, for some </a:t>
            </a:r>
            <a:r>
              <a:rPr lang="en-US" altLang="en-US" b="1" i="1" dirty="0" err="1"/>
              <a:t>i</a:t>
            </a:r>
            <a:r>
              <a:rPr lang="en-US" altLang="en-US" dirty="0"/>
              <a:t>, 1 </a:t>
            </a:r>
            <a:r>
              <a:rPr lang="en-US" altLang="en-US" dirty="0">
                <a:sym typeface="Symbol" pitchFamily="18" charset="2"/>
              </a:rPr>
              <a:t> </a:t>
            </a:r>
            <a:r>
              <a:rPr lang="en-US" altLang="en-US" b="1" i="1" dirty="0" err="1">
                <a:sym typeface="Symbol" pitchFamily="18" charset="2"/>
              </a:rPr>
              <a:t>i</a:t>
            </a:r>
            <a:r>
              <a:rPr lang="en-US" altLang="en-US" dirty="0">
                <a:sym typeface="Symbol" pitchFamily="18" charset="2"/>
              </a:rPr>
              <a:t>   </a:t>
            </a:r>
            <a:r>
              <a:rPr lang="en-US" altLang="en-US" b="1" i="1" dirty="0">
                <a:sym typeface="Symbol" pitchFamily="18" charset="2"/>
              </a:rPr>
              <a:t>n</a:t>
            </a:r>
            <a:r>
              <a:rPr lang="en-US" altLang="en-US" dirty="0">
                <a:sym typeface="Symbol" pitchFamily="18" charset="2"/>
              </a:rPr>
              <a:t>, then the system is in deadlock state. Moreover, if </a:t>
            </a:r>
            <a:r>
              <a:rPr lang="en-US" altLang="en-US" b="1" i="1" dirty="0">
                <a:sym typeface="Symbol" pitchFamily="18" charset="2"/>
              </a:rPr>
              <a:t>Finish</a:t>
            </a:r>
            <a:r>
              <a:rPr lang="en-US" altLang="en-US" b="1" dirty="0">
                <a:sym typeface="Symbol" pitchFamily="18" charset="2"/>
              </a:rPr>
              <a:t>[</a:t>
            </a:r>
            <a:r>
              <a:rPr lang="en-US" altLang="en-US" b="1" i="1" dirty="0" err="1">
                <a:sym typeface="Symbol" pitchFamily="18" charset="2"/>
              </a:rPr>
              <a:t>i</a:t>
            </a:r>
            <a:r>
              <a:rPr lang="en-US" altLang="en-US" b="1" dirty="0">
                <a:sym typeface="Symbol" pitchFamily="18" charset="2"/>
              </a:rPr>
              <a:t>] == </a:t>
            </a:r>
            <a:r>
              <a:rPr lang="en-US" altLang="en-US" b="1" i="1" dirty="0">
                <a:sym typeface="Symbol" pitchFamily="18" charset="2"/>
              </a:rPr>
              <a:t>false</a:t>
            </a:r>
            <a:r>
              <a:rPr lang="en-US" altLang="en-US" dirty="0">
                <a:sym typeface="Symbol" pitchFamily="18" charset="2"/>
              </a:rPr>
              <a:t>, then </a:t>
            </a:r>
            <a:r>
              <a:rPr lang="en-US" altLang="en-US" b="1" i="1" dirty="0">
                <a:sym typeface="Symbol" pitchFamily="18" charset="2"/>
              </a:rPr>
              <a:t>P</a:t>
            </a:r>
            <a:r>
              <a:rPr lang="en-US" altLang="en-US" b="1" i="1" baseline="-25000" dirty="0">
                <a:sym typeface="Symbol" pitchFamily="18" charset="2"/>
              </a:rPr>
              <a:t>i</a:t>
            </a:r>
            <a:r>
              <a:rPr lang="en-US" altLang="en-US" dirty="0">
                <a:sym typeface="Symbol" pitchFamily="18" charset="2"/>
              </a:rPr>
              <a:t> is deadlocked</a:t>
            </a:r>
          </a:p>
          <a:p>
            <a:pPr>
              <a:lnSpc>
                <a:spcPct val="90000"/>
              </a:lnSpc>
              <a:buFont typeface="Monotype Sorts" pitchFamily="-84" charset="2"/>
              <a:buNone/>
              <a:defRPr/>
            </a:pPr>
            <a:r>
              <a:rPr lang="en-US" altLang="en-US" dirty="0">
                <a:sym typeface="Symbol" pitchFamily="18" charset="2"/>
              </a:rPr>
              <a:t>	</a:t>
            </a:r>
            <a:endParaRPr lang="en-US" altLang="en-US" dirty="0"/>
          </a:p>
        </p:txBody>
      </p:sp>
      <p:sp>
        <p:nvSpPr>
          <p:cNvPr id="169988" name="Text Box 4">
            <a:extLst>
              <a:ext uri="{FF2B5EF4-FFF2-40B4-BE49-F238E27FC236}">
                <a16:creationId xmlns:a16="http://schemas.microsoft.com/office/drawing/2014/main" id="{68BCF917-73C0-442E-8CDE-18F091D802E7}"/>
              </a:ext>
            </a:extLst>
          </p:cNvPr>
          <p:cNvSpPr txBox="1">
            <a:spLocks noChangeArrowheads="1"/>
          </p:cNvSpPr>
          <p:nvPr/>
        </p:nvSpPr>
        <p:spPr bwMode="auto">
          <a:xfrm>
            <a:off x="881063" y="5175250"/>
            <a:ext cx="7694612"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solidFill>
                  <a:srgbClr val="FF0066"/>
                </a:solidFill>
                <a:latin typeface="Helvetica" panose="020B0604020202020204" pitchFamily="34" charset="0"/>
                <a:sym typeface="Symbol" panose="05050102010706020507" pitchFamily="18" charset="2"/>
              </a:rPr>
              <a:t>Algorithm requires an order of O(</a:t>
            </a:r>
            <a:r>
              <a:rPr lang="en-US" altLang="en-US" sz="1800" b="1" i="1">
                <a:solidFill>
                  <a:srgbClr val="FF0066"/>
                </a:solidFill>
                <a:latin typeface="Helvetica" panose="020B0604020202020204" pitchFamily="34" charset="0"/>
                <a:sym typeface="Symbol" panose="05050102010706020507" pitchFamily="18" charset="2"/>
              </a:rPr>
              <a:t>m </a:t>
            </a:r>
            <a:r>
              <a:rPr lang="en-US" altLang="en-US" sz="1800" b="1">
                <a:solidFill>
                  <a:srgbClr val="FF0066"/>
                </a:solidFill>
                <a:latin typeface="Helvetica" panose="020B0604020202020204" pitchFamily="34" charset="0"/>
                <a:sym typeface="Symbol" panose="05050102010706020507" pitchFamily="18" charset="2"/>
              </a:rPr>
              <a:t>x</a:t>
            </a:r>
            <a:r>
              <a:rPr lang="en-US" altLang="en-US" sz="1800" b="1" i="1">
                <a:solidFill>
                  <a:srgbClr val="FF0066"/>
                </a:solidFill>
                <a:latin typeface="Helvetica" panose="020B0604020202020204" pitchFamily="34" charset="0"/>
                <a:sym typeface="Symbol" panose="05050102010706020507" pitchFamily="18" charset="2"/>
              </a:rPr>
              <a:t> n</a:t>
            </a:r>
            <a:r>
              <a:rPr lang="en-US" altLang="en-US" sz="1800" b="1" baseline="30000">
                <a:solidFill>
                  <a:srgbClr val="FF0066"/>
                </a:solidFill>
                <a:latin typeface="Helvetica" panose="020B0604020202020204" pitchFamily="34" charset="0"/>
                <a:sym typeface="Symbol" panose="05050102010706020507" pitchFamily="18" charset="2"/>
              </a:rPr>
              <a:t>2</a:t>
            </a:r>
            <a:r>
              <a:rPr lang="en-US" altLang="en-US" sz="1800" b="1">
                <a:solidFill>
                  <a:srgbClr val="FF0066"/>
                </a:solidFill>
                <a:latin typeface="Helvetica" panose="020B0604020202020204" pitchFamily="34" charset="0"/>
                <a:sym typeface="Symbol" panose="05050102010706020507" pitchFamily="18" charset="2"/>
              </a:rPr>
              <a:t>) operations to detect whether the system is in deadlocked state</a:t>
            </a:r>
            <a:endParaRPr lang="en-US" altLang="en-US" sz="1800">
              <a:solidFill>
                <a:srgbClr val="FF0066"/>
              </a:solidFill>
              <a:latin typeface="Helvetica" panose="020B0604020202020204" pitchFamily="34" charset="0"/>
            </a:endParaRPr>
          </a:p>
          <a:p>
            <a:pPr>
              <a:spcBef>
                <a:spcPct val="50000"/>
              </a:spcBef>
              <a:buFontTx/>
              <a:buNone/>
            </a:pPr>
            <a:endParaRPr lang="en-US" altLang="en-US" sz="1800">
              <a:solidFill>
                <a:srgbClr val="FF0066"/>
              </a:solidFill>
              <a:latin typeface="Helvetica" panose="020B060402020202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72B16B53-5F6D-4969-9B7A-73C19CA2D6AC}"/>
              </a:ext>
            </a:extLst>
          </p:cNvPr>
          <p:cNvSpPr>
            <a:spLocks noGrp="1"/>
          </p:cNvSpPr>
          <p:nvPr>
            <p:ph type="title"/>
          </p:nvPr>
        </p:nvSpPr>
        <p:spPr>
          <a:xfrm>
            <a:off x="1022350" y="495300"/>
            <a:ext cx="7664450" cy="576263"/>
          </a:xfrm>
        </p:spPr>
        <p:txBody>
          <a:bodyPr/>
          <a:lstStyle/>
          <a:p>
            <a:pPr eaLnBrk="1" hangingPunct="1"/>
            <a:r>
              <a:rPr lang="en-US" altLang="en-US" dirty="0"/>
              <a:t>Example of Detection Algorithm</a:t>
            </a:r>
          </a:p>
        </p:txBody>
      </p:sp>
      <p:sp>
        <p:nvSpPr>
          <p:cNvPr id="172035" name="Rectangle 3">
            <a:extLst>
              <a:ext uri="{FF2B5EF4-FFF2-40B4-BE49-F238E27FC236}">
                <a16:creationId xmlns:a16="http://schemas.microsoft.com/office/drawing/2014/main" id="{E875ADD8-D596-45E5-AF22-DBFE50B024A3}"/>
              </a:ext>
            </a:extLst>
          </p:cNvPr>
          <p:cNvSpPr>
            <a:spLocks noGrp="1"/>
          </p:cNvSpPr>
          <p:nvPr>
            <p:ph type="body" idx="1"/>
          </p:nvPr>
        </p:nvSpPr>
        <p:spPr>
          <a:xfrm>
            <a:off x="901700" y="1108075"/>
            <a:ext cx="8037513" cy="5121275"/>
          </a:xfrm>
        </p:spPr>
        <p:txBody>
          <a:bodyPr/>
          <a:lstStyle/>
          <a:p>
            <a:pPr>
              <a:tabLst>
                <a:tab pos="1428750" algn="l"/>
                <a:tab pos="2338388" algn="ctr"/>
                <a:tab pos="3594100" algn="ctr"/>
                <a:tab pos="4921250" algn="ctr"/>
              </a:tabLst>
            </a:pPr>
            <a:r>
              <a:rPr lang="en-US" altLang="en-US" sz="2400" dirty="0"/>
              <a:t>Five processes </a:t>
            </a:r>
            <a:r>
              <a:rPr lang="en-US" altLang="en-US" sz="2400" b="1" i="1" dirty="0"/>
              <a:t>P</a:t>
            </a:r>
            <a:r>
              <a:rPr lang="en-US" altLang="en-US" sz="2400" b="1" baseline="-25000" dirty="0"/>
              <a:t>0</a:t>
            </a:r>
            <a:r>
              <a:rPr lang="en-US" altLang="en-US" sz="2400" dirty="0"/>
              <a:t> through </a:t>
            </a:r>
            <a:r>
              <a:rPr lang="en-US" altLang="en-US" sz="2400" b="1" i="1" dirty="0"/>
              <a:t>P</a:t>
            </a:r>
            <a:r>
              <a:rPr lang="en-US" altLang="en-US" sz="2400" b="1" baseline="-25000" dirty="0"/>
              <a:t>4</a:t>
            </a:r>
            <a:r>
              <a:rPr lang="en-US" altLang="en-US" sz="2400" dirty="0"/>
              <a:t>;</a:t>
            </a:r>
            <a:r>
              <a:rPr lang="en-US" altLang="en-US" sz="2400" baseline="-25000" dirty="0"/>
              <a:t> </a:t>
            </a:r>
            <a:r>
              <a:rPr lang="en-US" altLang="en-US" sz="2400" dirty="0"/>
              <a:t>three resource types </a:t>
            </a:r>
            <a:br>
              <a:rPr lang="en-US" altLang="en-US" sz="2400" dirty="0"/>
            </a:br>
            <a:r>
              <a:rPr lang="en-US" altLang="en-US" sz="2400" dirty="0"/>
              <a:t>A (7 instances), </a:t>
            </a:r>
            <a:r>
              <a:rPr lang="en-US" altLang="en-US" sz="2400" i="1" dirty="0"/>
              <a:t>B </a:t>
            </a:r>
            <a:r>
              <a:rPr lang="en-US" altLang="en-US" sz="2400" dirty="0"/>
              <a:t>(2 instances), and </a:t>
            </a:r>
            <a:r>
              <a:rPr lang="en-US" altLang="en-US" sz="2400" i="1" dirty="0"/>
              <a:t>C</a:t>
            </a:r>
            <a:r>
              <a:rPr lang="en-US" altLang="en-US" sz="2400" dirty="0"/>
              <a:t> (6 instances)</a:t>
            </a:r>
          </a:p>
          <a:p>
            <a:pPr>
              <a:tabLst>
                <a:tab pos="1428750" algn="l"/>
                <a:tab pos="2338388" algn="ctr"/>
                <a:tab pos="3594100" algn="ctr"/>
                <a:tab pos="4921250" algn="ctr"/>
              </a:tabLst>
            </a:pPr>
            <a:r>
              <a:rPr lang="en-US" altLang="en-US" sz="2400" dirty="0"/>
              <a:t>Snapshot at time </a:t>
            </a:r>
            <a:r>
              <a:rPr lang="en-US" altLang="en-US" sz="2400" b="1" i="1" dirty="0"/>
              <a:t>T</a:t>
            </a:r>
            <a:r>
              <a:rPr lang="en-US" altLang="en-US" sz="2400" b="1" baseline="-25000" dirty="0"/>
              <a:t>0</a:t>
            </a:r>
            <a:r>
              <a:rPr lang="en-US" altLang="en-US" sz="2400" dirty="0"/>
              <a:t>:</a:t>
            </a:r>
          </a:p>
          <a:p>
            <a:pPr>
              <a:buFont typeface="Monotype Sorts" pitchFamily="-84" charset="2"/>
              <a:buNone/>
              <a:tabLst>
                <a:tab pos="1428750" algn="l"/>
                <a:tab pos="2338388" algn="ctr"/>
                <a:tab pos="3594100" algn="ctr"/>
                <a:tab pos="4921250" algn="ctr"/>
              </a:tabLst>
            </a:pPr>
            <a:r>
              <a:rPr lang="en-US" altLang="en-US" sz="2400" dirty="0"/>
              <a:t>			 </a:t>
            </a:r>
            <a:r>
              <a:rPr lang="en-US" altLang="en-US" sz="2400" i="1" u="sng" dirty="0"/>
              <a:t>Allocation</a:t>
            </a:r>
            <a:r>
              <a:rPr lang="en-US" altLang="en-US" sz="2400" i="1" dirty="0"/>
              <a:t>  	  </a:t>
            </a:r>
            <a:r>
              <a:rPr lang="en-US" altLang="en-US" sz="2400" i="1" u="sng" dirty="0"/>
              <a:t>Request</a:t>
            </a:r>
            <a:r>
              <a:rPr lang="en-US" altLang="en-US" sz="2400" i="1" dirty="0"/>
              <a:t>	    </a:t>
            </a:r>
            <a:r>
              <a:rPr lang="en-US" altLang="en-US" sz="2400" i="1" u="sng" dirty="0"/>
              <a:t>Available</a:t>
            </a:r>
          </a:p>
          <a:p>
            <a:pPr>
              <a:buFont typeface="Monotype Sorts" pitchFamily="-84" charset="2"/>
              <a:buNone/>
              <a:tabLst>
                <a:tab pos="1428750" algn="l"/>
                <a:tab pos="2338388" algn="ctr"/>
                <a:tab pos="3594100" algn="ctr"/>
                <a:tab pos="4921250" algn="ctr"/>
              </a:tabLst>
            </a:pPr>
            <a:r>
              <a:rPr lang="en-US" altLang="en-US" sz="2400" dirty="0"/>
              <a:t>		      </a:t>
            </a:r>
            <a:r>
              <a:rPr lang="en-US" altLang="en-US" sz="2400" i="1" dirty="0"/>
              <a:t>A B C 	          A B C 	         A B C</a:t>
            </a:r>
          </a:p>
          <a:p>
            <a:pPr>
              <a:buFont typeface="Monotype Sorts" pitchFamily="-84" charset="2"/>
              <a:buNone/>
              <a:tabLst>
                <a:tab pos="1428750" algn="l"/>
                <a:tab pos="2338388" algn="ctr"/>
                <a:tab pos="3594100" algn="ctr"/>
                <a:tab pos="4921250" algn="ctr"/>
              </a:tabLst>
            </a:pPr>
            <a:r>
              <a:rPr lang="en-US" altLang="en-US" sz="2400" dirty="0"/>
              <a:t>	        </a:t>
            </a:r>
            <a:r>
              <a:rPr lang="en-US" altLang="en-US" sz="2400" i="1" dirty="0"/>
              <a:t>P</a:t>
            </a:r>
            <a:r>
              <a:rPr lang="en-US" altLang="en-US" sz="2400" baseline="-25000" dirty="0"/>
              <a:t>0</a:t>
            </a:r>
            <a:r>
              <a:rPr lang="en-US" altLang="en-US" sz="2400" dirty="0"/>
              <a:t>	       0 1 0                  0 0 0 	         0 0 0</a:t>
            </a:r>
          </a:p>
          <a:p>
            <a:pPr>
              <a:buFont typeface="Monotype Sorts" pitchFamily="-84" charset="2"/>
              <a:buNone/>
              <a:tabLst>
                <a:tab pos="1428750" algn="l"/>
                <a:tab pos="2338388" algn="ctr"/>
                <a:tab pos="3594100" algn="ctr"/>
                <a:tab pos="4921250" algn="ctr"/>
              </a:tabLst>
            </a:pPr>
            <a:r>
              <a:rPr lang="en-US" altLang="en-US" sz="2400" i="1" dirty="0"/>
              <a:t>            P</a:t>
            </a:r>
            <a:r>
              <a:rPr lang="en-US" altLang="en-US" sz="2400" baseline="-25000" dirty="0"/>
              <a:t>1</a:t>
            </a:r>
            <a:r>
              <a:rPr lang="en-US" altLang="en-US" sz="2400" dirty="0"/>
              <a:t>	       2 0 0 	            2 0 2</a:t>
            </a:r>
          </a:p>
          <a:p>
            <a:pPr>
              <a:buFont typeface="Monotype Sorts" pitchFamily="-84" charset="2"/>
              <a:buNone/>
              <a:tabLst>
                <a:tab pos="1428750" algn="l"/>
                <a:tab pos="2338388" algn="ctr"/>
                <a:tab pos="3594100" algn="ctr"/>
                <a:tab pos="4921250" algn="ctr"/>
              </a:tabLst>
            </a:pPr>
            <a:r>
              <a:rPr lang="en-US" altLang="en-US" sz="2400" i="1" dirty="0"/>
              <a:t>            P</a:t>
            </a:r>
            <a:r>
              <a:rPr lang="en-US" altLang="en-US" sz="2400" baseline="-25000" dirty="0"/>
              <a:t>2</a:t>
            </a:r>
            <a:r>
              <a:rPr lang="en-US" altLang="en-US" sz="2400" dirty="0"/>
              <a:t>             3 0 3                0 0 0 </a:t>
            </a:r>
          </a:p>
          <a:p>
            <a:pPr>
              <a:buFont typeface="Monotype Sorts" pitchFamily="-84" charset="2"/>
              <a:buNone/>
              <a:tabLst>
                <a:tab pos="1428750" algn="l"/>
                <a:tab pos="2338388" algn="ctr"/>
                <a:tab pos="3594100" algn="ctr"/>
                <a:tab pos="4921250" algn="ctr"/>
              </a:tabLst>
            </a:pPr>
            <a:r>
              <a:rPr lang="en-US" altLang="en-US" sz="2400" i="1" dirty="0"/>
              <a:t>            P</a:t>
            </a:r>
            <a:r>
              <a:rPr lang="en-US" altLang="en-US" sz="2400" baseline="-25000" dirty="0"/>
              <a:t>3</a:t>
            </a:r>
            <a:r>
              <a:rPr lang="en-US" altLang="en-US" sz="2400" dirty="0"/>
              <a:t>		2 1 1 	            1 0 0 </a:t>
            </a:r>
          </a:p>
          <a:p>
            <a:pPr>
              <a:buFont typeface="Monotype Sorts" pitchFamily="-84" charset="2"/>
              <a:buNone/>
              <a:tabLst>
                <a:tab pos="1428750" algn="l"/>
                <a:tab pos="2338388" algn="ctr"/>
                <a:tab pos="3594100" algn="ctr"/>
                <a:tab pos="4921250" algn="ctr"/>
              </a:tabLst>
            </a:pPr>
            <a:r>
              <a:rPr lang="en-US" altLang="en-US" sz="2400" dirty="0"/>
              <a:t>	       </a:t>
            </a:r>
            <a:r>
              <a:rPr lang="en-US" altLang="en-US" sz="2400" i="1" dirty="0"/>
              <a:t>P</a:t>
            </a:r>
            <a:r>
              <a:rPr lang="en-US" altLang="en-US" sz="2400" baseline="-25000" dirty="0"/>
              <a:t>4	</a:t>
            </a:r>
            <a:r>
              <a:rPr lang="en-US" altLang="en-US" sz="2400" dirty="0"/>
              <a:t>	0 0 2 	            0 0 2</a:t>
            </a:r>
          </a:p>
          <a:p>
            <a:pPr>
              <a:tabLst>
                <a:tab pos="1428750" algn="l"/>
                <a:tab pos="2338388" algn="ctr"/>
                <a:tab pos="3594100" algn="ctr"/>
                <a:tab pos="4921250" algn="ctr"/>
              </a:tabLst>
            </a:pPr>
            <a:r>
              <a:rPr lang="en-US" altLang="en-US" sz="2400" dirty="0"/>
              <a:t>Sequence &lt;</a:t>
            </a:r>
            <a:r>
              <a:rPr lang="en-US" altLang="en-US" sz="2400" b="1" dirty="0"/>
              <a:t>P</a:t>
            </a:r>
            <a:r>
              <a:rPr lang="en-US" altLang="en-US" sz="2400" b="1" baseline="-25000" dirty="0"/>
              <a:t>0</a:t>
            </a:r>
            <a:r>
              <a:rPr lang="en-US" altLang="en-US" sz="2400" b="1" dirty="0"/>
              <a:t>, P</a:t>
            </a:r>
            <a:r>
              <a:rPr lang="en-US" altLang="en-US" sz="2400" b="1" baseline="-25000" dirty="0"/>
              <a:t>2</a:t>
            </a:r>
            <a:r>
              <a:rPr lang="en-US" altLang="en-US" sz="2400" b="1" dirty="0"/>
              <a:t>, P</a:t>
            </a:r>
            <a:r>
              <a:rPr lang="en-US" altLang="en-US" sz="2400" b="1" baseline="-25000" dirty="0"/>
              <a:t>3</a:t>
            </a:r>
            <a:r>
              <a:rPr lang="en-US" altLang="en-US" sz="2400" b="1" dirty="0"/>
              <a:t>, P</a:t>
            </a:r>
            <a:r>
              <a:rPr lang="en-US" altLang="en-US" sz="2400" b="1" baseline="-25000" dirty="0"/>
              <a:t>1</a:t>
            </a:r>
            <a:r>
              <a:rPr lang="en-US" altLang="en-US" sz="2400" b="1" dirty="0"/>
              <a:t>, P</a:t>
            </a:r>
            <a:r>
              <a:rPr lang="en-US" altLang="en-US" sz="2400" b="1" baseline="-25000" dirty="0"/>
              <a:t>4</a:t>
            </a:r>
            <a:r>
              <a:rPr lang="en-US" altLang="en-US" sz="2400" dirty="0"/>
              <a:t>&gt; will result in </a:t>
            </a:r>
            <a:r>
              <a:rPr lang="en-US" altLang="en-US" sz="2400" b="1" i="1" dirty="0"/>
              <a:t>Finish[</a:t>
            </a:r>
            <a:r>
              <a:rPr lang="en-US" altLang="en-US" sz="2400" b="1" i="1" dirty="0" err="1"/>
              <a:t>i</a:t>
            </a:r>
            <a:r>
              <a:rPr lang="en-US" altLang="en-US" sz="2400" b="1" i="1" dirty="0"/>
              <a:t>] = true </a:t>
            </a:r>
            <a:r>
              <a:rPr lang="en-US" altLang="en-US" sz="2400" dirty="0"/>
              <a:t>for all </a:t>
            </a:r>
            <a:r>
              <a:rPr lang="en-US" altLang="en-US" sz="2400" b="1" i="1" dirty="0" err="1"/>
              <a:t>i</a:t>
            </a:r>
            <a:endParaRPr lang="en-US" altLang="en-US" sz="2400" b="1" dirty="0"/>
          </a:p>
          <a:p>
            <a:pPr>
              <a:buFont typeface="Monotype Sorts" pitchFamily="-84" charset="2"/>
              <a:buNone/>
              <a:tabLst>
                <a:tab pos="1428750" algn="l"/>
                <a:tab pos="2338388" algn="ctr"/>
                <a:tab pos="3594100" algn="ctr"/>
                <a:tab pos="4921250" algn="ctr"/>
              </a:tabLst>
            </a:pPr>
            <a:endParaRPr lang="en-US" altLang="en-US" sz="28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4797-B9D9-40F2-93FF-D0D7F7D878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C0509E-38DD-4D2C-AB5A-FABE60E0A9DE}"/>
              </a:ext>
            </a:extLst>
          </p:cNvPr>
          <p:cNvSpPr>
            <a:spLocks noGrp="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428750" algn="l"/>
                <a:tab pos="2338388" algn="ctr"/>
                <a:tab pos="3594100" algn="ctr"/>
                <a:tab pos="4921250" algn="ctr"/>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sng" strike="noStrike" kern="1200" cap="none" spc="0" normalizeH="0" baseline="0" noProof="0" dirty="0">
                <a:ln>
                  <a:noFill/>
                </a:ln>
                <a:solidFill>
                  <a:prstClr val="black"/>
                </a:solidFill>
                <a:effectLst/>
                <a:uLnTx/>
                <a:uFillTx/>
                <a:latin typeface="Calibri"/>
                <a:ea typeface="+mn-ea"/>
                <a:cs typeface="+mn-cs"/>
              </a:rPr>
              <a:t>Allocation</a:t>
            </a: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sng" strike="noStrike" kern="1200" cap="none" spc="0" normalizeH="0" baseline="0" noProof="0" dirty="0">
                <a:ln>
                  <a:noFill/>
                </a:ln>
                <a:solidFill>
                  <a:prstClr val="black"/>
                </a:solidFill>
                <a:effectLst/>
                <a:uLnTx/>
                <a:uFillTx/>
                <a:latin typeface="Calibri"/>
                <a:ea typeface="+mn-ea"/>
                <a:cs typeface="+mn-cs"/>
              </a:rPr>
              <a:t>Request</a:t>
            </a: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sng" strike="noStrike" kern="1200" cap="none" spc="0" normalizeH="0" baseline="0" noProof="0" dirty="0">
                <a:ln>
                  <a:noFill/>
                </a:ln>
                <a:solidFill>
                  <a:prstClr val="black"/>
                </a:solidFill>
                <a:effectLst/>
                <a:uLnTx/>
                <a:uFillTx/>
                <a:latin typeface="Calibri"/>
                <a:ea typeface="+mn-ea"/>
                <a:cs typeface="+mn-cs"/>
              </a:rPr>
              <a:t>Available</a:t>
            </a:r>
          </a:p>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428750" algn="l"/>
                <a:tab pos="2338388" algn="ctr"/>
                <a:tab pos="3594100" algn="ctr"/>
                <a:tab pos="4921250" algn="ctr"/>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A B C 	          A B C 	         A B C</a:t>
            </a:r>
          </a:p>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428750" algn="l"/>
                <a:tab pos="2338388" algn="ctr"/>
                <a:tab pos="3594100" algn="ctr"/>
                <a:tab pos="4921250" algn="ctr"/>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P</a:t>
            </a:r>
            <a:r>
              <a:rPr kumimoji="0" lang="en-US" altLang="en-US" sz="2400" b="0" i="0" u="none" strike="noStrike" kern="1200" cap="none" spc="0" normalizeH="0" baseline="-25000" noProof="0" dirty="0">
                <a:ln>
                  <a:noFill/>
                </a:ln>
                <a:solidFill>
                  <a:prstClr val="black"/>
                </a:solidFill>
                <a:effectLst/>
                <a:uLnTx/>
                <a:uFillTx/>
                <a:latin typeface="Calibri"/>
                <a:ea typeface="+mn-ea"/>
                <a:cs typeface="+mn-cs"/>
              </a:rPr>
              <a:t>0</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0 1 0                  0 0 0 	         0 0 0</a:t>
            </a:r>
          </a:p>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428750" algn="l"/>
                <a:tab pos="2338388" algn="ctr"/>
                <a:tab pos="3594100" algn="ctr"/>
                <a:tab pos="4921250" algn="ctr"/>
              </a:tabLst>
              <a:defRPr/>
            </a:pP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            P</a:t>
            </a:r>
            <a:r>
              <a:rPr kumimoji="0" lang="en-US" altLang="en-US" sz="2400" b="0" i="0" u="none" strike="noStrike" kern="1200" cap="none" spc="0" normalizeH="0" baseline="-25000" noProof="0" dirty="0">
                <a:ln>
                  <a:noFill/>
                </a:ln>
                <a:solidFill>
                  <a:prstClr val="black"/>
                </a:solidFill>
                <a:effectLst/>
                <a:uLnTx/>
                <a:uFillTx/>
                <a:latin typeface="Calibri"/>
                <a:ea typeface="+mn-ea"/>
                <a:cs typeface="+mn-cs"/>
              </a:rPr>
              <a:t>1</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2 0 0 	            2 0 2 	         0 1 0</a:t>
            </a:r>
          </a:p>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428750" algn="l"/>
                <a:tab pos="2338388" algn="ctr"/>
                <a:tab pos="3594100" algn="ctr"/>
                <a:tab pos="4921250" algn="ctr"/>
              </a:tabLst>
              <a:defRPr/>
            </a:pP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            P</a:t>
            </a:r>
            <a:r>
              <a:rPr kumimoji="0" lang="en-US" altLang="en-US" sz="2400" b="0" i="0" u="none" strike="noStrike" kern="1200" cap="none" spc="0" normalizeH="0" baseline="-25000" noProof="0" dirty="0">
                <a:ln>
                  <a:noFill/>
                </a:ln>
                <a:solidFill>
                  <a:prstClr val="black"/>
                </a:solidFill>
                <a:effectLst/>
                <a:uLnTx/>
                <a:uFillTx/>
                <a:latin typeface="Calibri"/>
                <a:ea typeface="+mn-ea"/>
                <a:cs typeface="+mn-cs"/>
              </a:rPr>
              <a:t>2</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3 0 3                0 0 0 	          3 1 3</a:t>
            </a:r>
          </a:p>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428750" algn="l"/>
                <a:tab pos="2338388" algn="ctr"/>
                <a:tab pos="3594100" algn="ctr"/>
                <a:tab pos="4921250" algn="ctr"/>
              </a:tabLst>
              <a:defRPr/>
            </a:pP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            P</a:t>
            </a:r>
            <a:r>
              <a:rPr kumimoji="0" lang="en-US" altLang="en-US" sz="2400" b="0" i="0" u="none" strike="noStrike" kern="1200" cap="none" spc="0" normalizeH="0" baseline="-25000" noProof="0" dirty="0">
                <a:ln>
                  <a:noFill/>
                </a:ln>
                <a:solidFill>
                  <a:prstClr val="black"/>
                </a:solidFill>
                <a:effectLst/>
                <a:uLnTx/>
                <a:uFillTx/>
                <a:latin typeface="Calibri"/>
                <a:ea typeface="+mn-ea"/>
                <a:cs typeface="+mn-cs"/>
              </a:rPr>
              <a:t>3</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2 1 1 	            1 0 0 	          5 2 4</a:t>
            </a:r>
          </a:p>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428750" algn="l"/>
                <a:tab pos="2338388" algn="ctr"/>
                <a:tab pos="3594100" algn="ctr"/>
                <a:tab pos="4921250" algn="ctr"/>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1" u="none" strike="noStrike" kern="1200" cap="none" spc="0" normalizeH="0" baseline="0" noProof="0" dirty="0">
                <a:ln>
                  <a:noFill/>
                </a:ln>
                <a:solidFill>
                  <a:prstClr val="black"/>
                </a:solidFill>
                <a:effectLst/>
                <a:uLnTx/>
                <a:uFillTx/>
                <a:latin typeface="Calibri"/>
                <a:ea typeface="+mn-ea"/>
                <a:cs typeface="+mn-cs"/>
              </a:rPr>
              <a:t>P</a:t>
            </a:r>
            <a:r>
              <a:rPr kumimoji="0" lang="en-US" altLang="en-US" sz="2400" b="0" i="0" u="none" strike="noStrike" kern="1200" cap="none" spc="0" normalizeH="0" baseline="-25000" noProof="0" dirty="0">
                <a:ln>
                  <a:noFill/>
                </a:ln>
                <a:solidFill>
                  <a:prstClr val="black"/>
                </a:solidFill>
                <a:effectLst/>
                <a:uLnTx/>
                <a:uFillTx/>
                <a:latin typeface="Calibri"/>
                <a:ea typeface="+mn-ea"/>
                <a:cs typeface="+mn-cs"/>
              </a:rPr>
              <a:t>4	</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0 0 2 	            0 0 2	           7 2 4</a:t>
            </a:r>
          </a:p>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428750" algn="l"/>
                <a:tab pos="2338388" algn="ctr"/>
                <a:tab pos="3594100" algn="ctr"/>
                <a:tab pos="4921250" algn="ctr"/>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7 2 6</a:t>
            </a:r>
          </a:p>
          <a:p>
            <a:pPr>
              <a:buNone/>
              <a:tabLst>
                <a:tab pos="1428750" algn="l"/>
                <a:tab pos="2338388" algn="ctr"/>
                <a:tab pos="3594100" algn="ctr"/>
                <a:tab pos="4921250" algn="ctr"/>
              </a:tabLst>
              <a:defRPr/>
            </a:pPr>
            <a:r>
              <a:rPr lang="en-US" altLang="en-US" sz="2400" dirty="0"/>
              <a:t> Safe Sequence &lt;</a:t>
            </a:r>
            <a:r>
              <a:rPr lang="en-US" altLang="en-US" sz="2400" b="1" dirty="0"/>
              <a:t>P</a:t>
            </a:r>
            <a:r>
              <a:rPr lang="en-US" altLang="en-US" sz="2400" b="1" baseline="-25000" dirty="0"/>
              <a:t>0</a:t>
            </a:r>
            <a:r>
              <a:rPr lang="en-US" altLang="en-US" sz="2400" b="1" dirty="0"/>
              <a:t>, P</a:t>
            </a:r>
            <a:r>
              <a:rPr lang="en-US" altLang="en-US" sz="2400" b="1" baseline="-25000" dirty="0"/>
              <a:t>2</a:t>
            </a:r>
            <a:r>
              <a:rPr lang="en-US" altLang="en-US" sz="2400" b="1" dirty="0"/>
              <a:t>, P</a:t>
            </a:r>
            <a:r>
              <a:rPr lang="en-US" altLang="en-US" sz="2400" b="1" baseline="-25000" dirty="0"/>
              <a:t>3</a:t>
            </a:r>
            <a:r>
              <a:rPr lang="en-US" altLang="en-US" sz="2400" b="1" dirty="0"/>
              <a:t>, P</a:t>
            </a:r>
            <a:r>
              <a:rPr lang="en-US" altLang="en-US" sz="2400" b="1" baseline="-25000" dirty="0"/>
              <a:t>1</a:t>
            </a:r>
            <a:r>
              <a:rPr lang="en-US" altLang="en-US" sz="2400" b="1" dirty="0"/>
              <a:t>, P</a:t>
            </a:r>
            <a:r>
              <a:rPr lang="en-US" altLang="en-US" sz="2400" b="1" baseline="-25000" dirty="0"/>
              <a:t>4</a:t>
            </a:r>
            <a:r>
              <a:rPr lang="en-US" altLang="en-US" sz="2400" dirty="0"/>
              <a:t>&gt; will result in </a:t>
            </a:r>
            <a:r>
              <a:rPr lang="en-US" altLang="en-US" sz="2400" b="1" i="1" dirty="0"/>
              <a:t>Finish[</a:t>
            </a:r>
            <a:r>
              <a:rPr lang="en-US" altLang="en-US" sz="2400" b="1" i="1" dirty="0" err="1"/>
              <a:t>i</a:t>
            </a:r>
            <a:r>
              <a:rPr lang="en-US" altLang="en-US" sz="2400" b="1" i="1" dirty="0"/>
              <a:t>] = true </a:t>
            </a:r>
            <a:r>
              <a:rPr lang="en-US" altLang="en-US" sz="2400" dirty="0"/>
              <a:t>for all </a:t>
            </a:r>
            <a:r>
              <a:rPr lang="en-US" altLang="en-US" sz="2400" b="1" i="1" dirty="0" err="1"/>
              <a:t>i</a:t>
            </a:r>
            <a:endParaRPr lang="en-US" altLang="en-US" sz="2400" b="1" dirty="0"/>
          </a:p>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428750" algn="l"/>
                <a:tab pos="2338388" algn="ctr"/>
                <a:tab pos="3594100" algn="ctr"/>
                <a:tab pos="4921250" algn="ctr"/>
              </a:tabLst>
              <a:defRPr/>
            </a:pPr>
            <a:endParaRPr kumimoji="0" lang="en-US" altLang="en-US"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Monotype Sorts" pitchFamily="-84" charset="2"/>
              <a:buNone/>
              <a:tabLst>
                <a:tab pos="1428750" algn="l"/>
                <a:tab pos="2338388" algn="ctr"/>
                <a:tab pos="3594100" algn="ctr"/>
                <a:tab pos="4921250" algn="ctr"/>
              </a:tabLst>
              <a:defRPr/>
            </a:pPr>
            <a:endParaRPr kumimoji="0" lang="en-US" altLang="en-US" sz="2400" b="0" i="0" u="none" strike="noStrike" kern="1200" cap="none" spc="0" normalizeH="0" baseline="0" noProof="0" dirty="0">
              <a:ln>
                <a:noFill/>
              </a:ln>
              <a:solidFill>
                <a:prstClr val="black"/>
              </a:solidFill>
              <a:effectLst/>
              <a:uLnTx/>
              <a:uFillTx/>
              <a:latin typeface="Calibri"/>
              <a:ea typeface="+mn-ea"/>
              <a:cs typeface="+mn-cs"/>
            </a:endParaRPr>
          </a:p>
          <a:p>
            <a:endParaRPr lang="en-IN" dirty="0"/>
          </a:p>
        </p:txBody>
      </p:sp>
    </p:spTree>
    <p:extLst>
      <p:ext uri="{BB962C8B-B14F-4D97-AF65-F5344CB8AC3E}">
        <p14:creationId xmlns:p14="http://schemas.microsoft.com/office/powerpoint/2010/main" val="408635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a:extLst>
              <a:ext uri="{FF2B5EF4-FFF2-40B4-BE49-F238E27FC236}">
                <a16:creationId xmlns:a16="http://schemas.microsoft.com/office/drawing/2014/main" id="{463BB9DA-045C-428F-A938-FD97D3C6E883}"/>
              </a:ext>
            </a:extLst>
          </p:cNvPr>
          <p:cNvSpPr>
            <a:spLocks noGrp="1" noChangeArrowheads="1"/>
          </p:cNvSpPr>
          <p:nvPr>
            <p:ph type="title"/>
          </p:nvPr>
        </p:nvSpPr>
        <p:spPr>
          <a:xfrm>
            <a:off x="358775" y="479425"/>
            <a:ext cx="8229600" cy="576263"/>
          </a:xfrm>
        </p:spPr>
        <p:txBody>
          <a:bodyPr rtlCol="0">
            <a:normAutofit fontScale="90000"/>
          </a:bodyPr>
          <a:lstStyle/>
          <a:p>
            <a:pPr eaLnBrk="1" fontAlgn="auto" hangingPunct="1">
              <a:spcAft>
                <a:spcPts val="0"/>
              </a:spcAft>
              <a:defRPr/>
            </a:pPr>
            <a:r>
              <a:rPr lang="en-US" dirty="0"/>
              <a:t>Race Condition</a:t>
            </a:r>
          </a:p>
        </p:txBody>
      </p:sp>
      <p:sp>
        <p:nvSpPr>
          <p:cNvPr id="20483" name="Rectangle 1027">
            <a:extLst>
              <a:ext uri="{FF2B5EF4-FFF2-40B4-BE49-F238E27FC236}">
                <a16:creationId xmlns:a16="http://schemas.microsoft.com/office/drawing/2014/main" id="{99726ADF-0432-403B-8231-2A7A82C61B8E}"/>
              </a:ext>
            </a:extLst>
          </p:cNvPr>
          <p:cNvSpPr>
            <a:spLocks noGrp="1"/>
          </p:cNvSpPr>
          <p:nvPr>
            <p:ph idx="1"/>
          </p:nvPr>
        </p:nvSpPr>
        <p:spPr>
          <a:xfrm>
            <a:off x="1004888" y="1177925"/>
            <a:ext cx="8067675" cy="5173663"/>
          </a:xfrm>
        </p:spPr>
        <p:txBody>
          <a:bodyPr/>
          <a:lstStyle/>
          <a:p>
            <a:pPr eaLnBrk="1" hangingPunct="1">
              <a:lnSpc>
                <a:spcPct val="90000"/>
              </a:lnSpc>
            </a:pPr>
            <a:r>
              <a:rPr lang="en-US" altLang="en-US" b="1">
                <a:solidFill>
                  <a:srgbClr val="000000"/>
                </a:solidFill>
                <a:latin typeface="Courier New" panose="02070309020205020404" pitchFamily="49" charset="0"/>
                <a:cs typeface="Courier New" panose="02070309020205020404" pitchFamily="49" charset="0"/>
              </a:rPr>
              <a:t>counter++ </a:t>
            </a:r>
            <a:r>
              <a:rPr lang="en-US" altLang="en-US" sz="1600"/>
              <a:t>could be implemented as</a:t>
            </a:r>
            <a:br>
              <a:rPr lang="en-US" altLang="en-US" sz="1600"/>
            </a:br>
            <a:br>
              <a:rPr lang="en-US" altLang="en-US" sz="1600"/>
            </a:br>
            <a:r>
              <a:rPr lang="en-US" altLang="en-US" sz="1600" b="1">
                <a:latin typeface="Courier New" panose="02070309020205020404" pitchFamily="49" charset="0"/>
                <a:cs typeface="Courier New" panose="02070309020205020404" pitchFamily="49" charset="0"/>
              </a:rPr>
              <a:t>     </a:t>
            </a:r>
            <a:r>
              <a:rPr lang="en-US" altLang="en-US" sz="1600" b="1">
                <a:solidFill>
                  <a:srgbClr val="0000FF"/>
                </a:solidFill>
                <a:latin typeface="Courier New" panose="02070309020205020404" pitchFamily="49" charset="0"/>
                <a:cs typeface="Courier New" panose="02070309020205020404" pitchFamily="49" charset="0"/>
              </a:rPr>
              <a:t>register1 = counter</a:t>
            </a:r>
            <a:br>
              <a:rPr lang="en-US" altLang="en-US" sz="1600" b="1">
                <a:solidFill>
                  <a:srgbClr val="0000FF"/>
                </a:solidFill>
                <a:latin typeface="Courier New" panose="02070309020205020404" pitchFamily="49" charset="0"/>
                <a:cs typeface="Courier New" panose="02070309020205020404" pitchFamily="49" charset="0"/>
              </a:rPr>
            </a:br>
            <a:r>
              <a:rPr lang="en-US" altLang="en-US" sz="1600" b="1">
                <a:solidFill>
                  <a:srgbClr val="0000FF"/>
                </a:solidFill>
                <a:latin typeface="Courier New" panose="02070309020205020404" pitchFamily="49" charset="0"/>
                <a:cs typeface="Courier New" panose="02070309020205020404" pitchFamily="49" charset="0"/>
              </a:rPr>
              <a:t>     register1 = register1 + 1</a:t>
            </a:r>
            <a:br>
              <a:rPr lang="en-US" altLang="en-US" sz="1600" b="1">
                <a:solidFill>
                  <a:srgbClr val="0000FF"/>
                </a:solidFill>
                <a:latin typeface="Courier New" panose="02070309020205020404" pitchFamily="49" charset="0"/>
                <a:cs typeface="Courier New" panose="02070309020205020404" pitchFamily="49" charset="0"/>
              </a:rPr>
            </a:br>
            <a:r>
              <a:rPr lang="en-US" altLang="en-US" sz="1600" b="1">
                <a:solidFill>
                  <a:srgbClr val="0000FF"/>
                </a:solidFill>
                <a:latin typeface="Courier New" panose="02070309020205020404" pitchFamily="49" charset="0"/>
                <a:cs typeface="Courier New" panose="02070309020205020404" pitchFamily="49" charset="0"/>
              </a:rPr>
              <a:t>     counter = register1</a:t>
            </a:r>
            <a:endParaRPr lang="en-US" altLang="en-US" sz="800">
              <a:solidFill>
                <a:srgbClr val="0000FF"/>
              </a:solidFill>
            </a:endParaRPr>
          </a:p>
          <a:p>
            <a:pPr eaLnBrk="1" hangingPunct="1">
              <a:lnSpc>
                <a:spcPct val="90000"/>
              </a:lnSpc>
            </a:pPr>
            <a:r>
              <a:rPr lang="en-US" altLang="en-US" b="1">
                <a:solidFill>
                  <a:srgbClr val="000000"/>
                </a:solidFill>
                <a:latin typeface="Courier New" panose="02070309020205020404" pitchFamily="49" charset="0"/>
                <a:cs typeface="Courier New" panose="02070309020205020404" pitchFamily="49" charset="0"/>
              </a:rPr>
              <a:t>counter--</a:t>
            </a:r>
            <a:r>
              <a:rPr lang="en-US" altLang="en-US" sz="1600" b="1">
                <a:solidFill>
                  <a:schemeClr val="tx2"/>
                </a:solidFill>
                <a:latin typeface="Courier New" panose="02070309020205020404" pitchFamily="49" charset="0"/>
                <a:cs typeface="Courier New" panose="02070309020205020404" pitchFamily="49" charset="0"/>
              </a:rPr>
              <a:t> </a:t>
            </a:r>
            <a:r>
              <a:rPr lang="en-US" altLang="en-US" sz="1600"/>
              <a:t>could be implemented as</a:t>
            </a:r>
            <a:br>
              <a:rPr lang="en-US" altLang="en-US" sz="1600"/>
            </a:br>
            <a:br>
              <a:rPr lang="en-US" altLang="en-US" sz="1600"/>
            </a:br>
            <a:r>
              <a:rPr lang="en-US" altLang="en-US" sz="1600" b="1">
                <a:latin typeface="Courier New" panose="02070309020205020404" pitchFamily="49" charset="0"/>
                <a:cs typeface="Courier New" panose="02070309020205020404" pitchFamily="49" charset="0"/>
              </a:rPr>
              <a:t>     </a:t>
            </a:r>
            <a:r>
              <a:rPr lang="en-US" altLang="en-US" sz="1600" b="1">
                <a:solidFill>
                  <a:schemeClr val="tx2"/>
                </a:solidFill>
                <a:latin typeface="Courier New" panose="02070309020205020404" pitchFamily="49" charset="0"/>
                <a:cs typeface="Courier New" panose="02070309020205020404" pitchFamily="49" charset="0"/>
              </a:rPr>
              <a:t>register2 = counter</a:t>
            </a:r>
            <a:br>
              <a:rPr lang="en-US" altLang="en-US" sz="1600" b="1">
                <a:solidFill>
                  <a:schemeClr val="tx2"/>
                </a:solidFill>
                <a:latin typeface="Courier New" panose="02070309020205020404" pitchFamily="49" charset="0"/>
                <a:cs typeface="Courier New" panose="02070309020205020404" pitchFamily="49" charset="0"/>
              </a:rPr>
            </a:br>
            <a:r>
              <a:rPr lang="en-US" altLang="en-US" sz="1600" b="1">
                <a:solidFill>
                  <a:schemeClr val="tx2"/>
                </a:solidFill>
                <a:latin typeface="Courier New" panose="02070309020205020404" pitchFamily="49" charset="0"/>
                <a:cs typeface="Courier New" panose="02070309020205020404" pitchFamily="49" charset="0"/>
              </a:rPr>
              <a:t>     register2 = register2 - 1</a:t>
            </a:r>
            <a:br>
              <a:rPr lang="en-US" altLang="en-US" sz="1600" b="1">
                <a:solidFill>
                  <a:schemeClr val="tx2"/>
                </a:solidFill>
                <a:latin typeface="Courier New" panose="02070309020205020404" pitchFamily="49" charset="0"/>
                <a:cs typeface="Courier New" panose="02070309020205020404" pitchFamily="49" charset="0"/>
              </a:rPr>
            </a:br>
            <a:r>
              <a:rPr lang="en-US" altLang="en-US" sz="1600" b="1">
                <a:solidFill>
                  <a:schemeClr val="tx2"/>
                </a:solidFill>
                <a:latin typeface="Courier New" panose="02070309020205020404" pitchFamily="49" charset="0"/>
                <a:cs typeface="Courier New" panose="02070309020205020404" pitchFamily="49" charset="0"/>
              </a:rPr>
              <a:t>     counter = register2</a:t>
            </a:r>
          </a:p>
          <a:p>
            <a:pPr eaLnBrk="1" hangingPunct="1">
              <a:lnSpc>
                <a:spcPct val="90000"/>
              </a:lnSpc>
              <a:buFont typeface="Monotype Sorts" pitchFamily="-84" charset="2"/>
              <a:buNone/>
            </a:pPr>
            <a:endParaRPr lang="en-US" altLang="en-US" sz="800">
              <a:solidFill>
                <a:schemeClr val="tx2"/>
              </a:solidFill>
            </a:endParaRPr>
          </a:p>
          <a:p>
            <a:pPr eaLnBrk="1" hangingPunct="1">
              <a:lnSpc>
                <a:spcPct val="90000"/>
              </a:lnSpc>
            </a:pPr>
            <a:r>
              <a:rPr lang="en-US" altLang="en-US" sz="1600"/>
              <a:t>Consider this execution interleaving with </a:t>
            </a:r>
            <a:r>
              <a:rPr lang="ja-JP" altLang="en-US" sz="1600"/>
              <a:t>“</a:t>
            </a:r>
            <a:r>
              <a:rPr lang="en-US" altLang="ja-JP" sz="1600"/>
              <a:t>count = 5</a:t>
            </a:r>
            <a:r>
              <a:rPr lang="ja-JP" altLang="en-US" sz="1600"/>
              <a:t>”</a:t>
            </a:r>
            <a:r>
              <a:rPr lang="en-US" altLang="ja-JP" sz="1600"/>
              <a:t> initially:</a:t>
            </a:r>
          </a:p>
          <a:p>
            <a:pPr lvl="1" eaLnBrk="1" hangingPunct="1">
              <a:lnSpc>
                <a:spcPct val="90000"/>
              </a:lnSpc>
              <a:buFont typeface="Monotype Sorts" pitchFamily="-84" charset="2"/>
              <a:buNone/>
            </a:pPr>
            <a:r>
              <a:rPr lang="en-US" altLang="en-US" sz="1600"/>
              <a:t>	S0: producer execute </a:t>
            </a:r>
            <a:r>
              <a:rPr lang="en-US" altLang="en-US" sz="1600" b="1">
                <a:solidFill>
                  <a:srgbClr val="0000FF"/>
                </a:solidFill>
                <a:latin typeface="Courier New" panose="02070309020205020404" pitchFamily="49" charset="0"/>
              </a:rPr>
              <a:t>register1 = counter</a:t>
            </a:r>
            <a:r>
              <a:rPr lang="en-US" altLang="en-US" sz="1600" b="1">
                <a:latin typeface="Courier New" panose="02070309020205020404" pitchFamily="49" charset="0"/>
              </a:rPr>
              <a:t>         </a:t>
            </a:r>
            <a:r>
              <a:rPr lang="en-US" altLang="en-US" sz="1600"/>
              <a:t>{register1 = 5}</a:t>
            </a:r>
            <a:br>
              <a:rPr lang="en-US" altLang="en-US" sz="1600"/>
            </a:br>
            <a:r>
              <a:rPr lang="en-US" altLang="en-US" sz="1600"/>
              <a:t>S1: producer execute </a:t>
            </a:r>
            <a:r>
              <a:rPr lang="en-US" altLang="en-US" sz="1600" b="1">
                <a:solidFill>
                  <a:srgbClr val="0000FF"/>
                </a:solidFill>
                <a:latin typeface="Courier New" panose="02070309020205020404" pitchFamily="49" charset="0"/>
              </a:rPr>
              <a:t>register1 = register1 + 1   </a:t>
            </a:r>
            <a:r>
              <a:rPr lang="en-US" altLang="en-US" sz="1600"/>
              <a:t>{register1 = 6} </a:t>
            </a:r>
            <a:br>
              <a:rPr lang="en-US" altLang="en-US" sz="1600"/>
            </a:br>
            <a:r>
              <a:rPr lang="en-US" altLang="en-US" sz="1600"/>
              <a:t>S2: consumer execute </a:t>
            </a:r>
            <a:r>
              <a:rPr lang="en-US" altLang="en-US" sz="1600" b="1">
                <a:solidFill>
                  <a:schemeClr val="tx2"/>
                </a:solidFill>
                <a:latin typeface="Courier New" panose="02070309020205020404" pitchFamily="49" charset="0"/>
              </a:rPr>
              <a:t>register2 = counter</a:t>
            </a:r>
            <a:r>
              <a:rPr lang="en-US" altLang="en-US" sz="1600" b="1">
                <a:latin typeface="Courier New" panose="02070309020205020404" pitchFamily="49" charset="0"/>
              </a:rPr>
              <a:t>        </a:t>
            </a:r>
            <a:r>
              <a:rPr lang="en-US" altLang="en-US" sz="1600"/>
              <a:t>{register2 = 5} </a:t>
            </a:r>
            <a:br>
              <a:rPr lang="en-US" altLang="en-US" sz="1600"/>
            </a:br>
            <a:r>
              <a:rPr lang="en-US" altLang="en-US" sz="1600"/>
              <a:t>S3: consumer execute </a:t>
            </a:r>
            <a:r>
              <a:rPr lang="en-US" altLang="en-US" sz="1600" b="1">
                <a:solidFill>
                  <a:schemeClr val="tx2"/>
                </a:solidFill>
                <a:latin typeface="Courier New" panose="02070309020205020404" pitchFamily="49" charset="0"/>
              </a:rPr>
              <a:t>register2 = register2 – 1  </a:t>
            </a:r>
            <a:r>
              <a:rPr lang="en-US" altLang="en-US" sz="1600"/>
              <a:t>{register2 = 4} </a:t>
            </a:r>
            <a:br>
              <a:rPr lang="en-US" altLang="en-US" sz="1600"/>
            </a:br>
            <a:r>
              <a:rPr lang="en-US" altLang="en-US" sz="1600"/>
              <a:t>S4: producer execute </a:t>
            </a:r>
            <a:r>
              <a:rPr lang="en-US" altLang="en-US" sz="1600" b="1">
                <a:solidFill>
                  <a:srgbClr val="0000FF"/>
                </a:solidFill>
                <a:latin typeface="Courier New" panose="02070309020205020404" pitchFamily="49" charset="0"/>
              </a:rPr>
              <a:t>counter = register1         </a:t>
            </a:r>
            <a:r>
              <a:rPr lang="en-US" altLang="en-US" sz="1600"/>
              <a:t>{counter = 6 } </a:t>
            </a:r>
            <a:br>
              <a:rPr lang="en-US" altLang="en-US" sz="1600"/>
            </a:br>
            <a:r>
              <a:rPr lang="en-US" altLang="en-US" sz="1600"/>
              <a:t>S5: consumer execute </a:t>
            </a:r>
            <a:r>
              <a:rPr lang="en-US" altLang="en-US" sz="1600" b="1">
                <a:solidFill>
                  <a:schemeClr val="tx2"/>
                </a:solidFill>
                <a:latin typeface="Courier New" panose="02070309020205020404" pitchFamily="49" charset="0"/>
              </a:rPr>
              <a:t>counter = register2        </a:t>
            </a:r>
            <a:r>
              <a:rPr lang="en-US" altLang="en-US" sz="1600"/>
              <a:t>{counter = 4}</a:t>
            </a:r>
          </a:p>
          <a:p>
            <a:pPr lvl="1" eaLnBrk="1" hangingPunct="1">
              <a:lnSpc>
                <a:spcPct val="90000"/>
              </a:lnSpc>
              <a:buFont typeface="Monotype Sorts" pitchFamily="-84" charset="2"/>
              <a:buNone/>
            </a:pPr>
            <a:endParaRPr lang="en-US"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71BFF-FF5B-4F24-BCDF-E110799028A7}"/>
              </a:ext>
            </a:extLst>
          </p:cNvPr>
          <p:cNvSpPr>
            <a:spLocks noGrp="1"/>
          </p:cNvSpPr>
          <p:nvPr>
            <p:ph idx="1"/>
          </p:nvPr>
        </p:nvSpPr>
        <p:spPr>
          <a:xfrm>
            <a:off x="552450" y="612775"/>
            <a:ext cx="8229600" cy="4525963"/>
          </a:xfrm>
        </p:spPr>
        <p:txBody>
          <a:bodyPr/>
          <a:lstStyle/>
          <a:p>
            <a:pPr marL="457200" lvl="1" indent="0">
              <a:buFont typeface="Arial" panose="020B0604020202020204" pitchFamily="34" charset="0"/>
              <a:buNone/>
              <a:defRPr/>
            </a:pPr>
            <a:r>
              <a:rPr lang="en-US" dirty="0"/>
              <a:t>   Allocation	Request	        Available</a:t>
            </a:r>
          </a:p>
          <a:p>
            <a:pPr>
              <a:defRPr/>
            </a:pPr>
            <a:r>
              <a:rPr lang="en-IN" dirty="0"/>
              <a:t>      A B C		A B C		A B C</a:t>
            </a:r>
          </a:p>
          <a:p>
            <a:pPr>
              <a:defRPr/>
            </a:pPr>
            <a:r>
              <a:rPr lang="en-IN" dirty="0"/>
              <a:t>P</a:t>
            </a:r>
            <a:r>
              <a:rPr lang="en-IN" baseline="-25000" dirty="0"/>
              <a:t>1</a:t>
            </a:r>
            <a:r>
              <a:rPr lang="en-IN" dirty="0"/>
              <a:t>   1 0 2 	2 2 3		4 3 3		</a:t>
            </a:r>
          </a:p>
          <a:p>
            <a:pPr>
              <a:defRPr/>
            </a:pPr>
            <a:r>
              <a:rPr lang="en-IN" dirty="0"/>
              <a:t>P</a:t>
            </a:r>
            <a:r>
              <a:rPr lang="en-IN" baseline="-25000" dirty="0"/>
              <a:t>2   </a:t>
            </a:r>
            <a:r>
              <a:rPr lang="en-IN" dirty="0"/>
              <a:t>0 1 1		1 1 1		</a:t>
            </a:r>
          </a:p>
          <a:p>
            <a:pPr>
              <a:defRPr/>
            </a:pPr>
            <a:r>
              <a:rPr lang="en-IN" dirty="0"/>
              <a:t>P</a:t>
            </a:r>
            <a:r>
              <a:rPr lang="en-IN" baseline="-25000" dirty="0"/>
              <a:t>3</a:t>
            </a:r>
            <a:r>
              <a:rPr lang="en-IN" dirty="0"/>
              <a:t>   1 1 0 	2 2 1</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1F28960A-0BE7-4E48-BD3F-5473C3E29606}"/>
              </a:ext>
            </a:extLst>
          </p:cNvPr>
          <p:cNvSpPr>
            <a:spLocks noGrp="1"/>
          </p:cNvSpPr>
          <p:nvPr>
            <p:ph type="title"/>
          </p:nvPr>
        </p:nvSpPr>
        <p:spPr>
          <a:xfrm>
            <a:off x="1114425" y="554038"/>
            <a:ext cx="7586663" cy="576262"/>
          </a:xfrm>
        </p:spPr>
        <p:txBody>
          <a:bodyPr/>
          <a:lstStyle/>
          <a:p>
            <a:pPr eaLnBrk="1" hangingPunct="1"/>
            <a:r>
              <a:rPr lang="en-US" altLang="en-US"/>
              <a:t>Detection-Algorithm Usage</a:t>
            </a:r>
          </a:p>
        </p:txBody>
      </p:sp>
      <p:sp>
        <p:nvSpPr>
          <p:cNvPr id="175107" name="Rectangle 3">
            <a:extLst>
              <a:ext uri="{FF2B5EF4-FFF2-40B4-BE49-F238E27FC236}">
                <a16:creationId xmlns:a16="http://schemas.microsoft.com/office/drawing/2014/main" id="{C78026EC-0B11-44B6-B404-E27DDD45F6BA}"/>
              </a:ext>
            </a:extLst>
          </p:cNvPr>
          <p:cNvSpPr>
            <a:spLocks noGrp="1"/>
          </p:cNvSpPr>
          <p:nvPr>
            <p:ph type="body" idx="1"/>
          </p:nvPr>
        </p:nvSpPr>
        <p:spPr>
          <a:xfrm>
            <a:off x="688157" y="1322388"/>
            <a:ext cx="7822431" cy="4823888"/>
          </a:xfrm>
        </p:spPr>
        <p:txBody>
          <a:bodyPr/>
          <a:lstStyle/>
          <a:p>
            <a:r>
              <a:rPr lang="en-US" altLang="en-US" sz="2000" dirty="0"/>
              <a:t>When, and how often, to invoke depends on:</a:t>
            </a:r>
          </a:p>
          <a:p>
            <a:pPr lvl="1"/>
            <a:r>
              <a:rPr lang="en-US" altLang="en-US" sz="2000" dirty="0"/>
              <a:t>How often a deadlock is likely to occur?</a:t>
            </a:r>
          </a:p>
          <a:p>
            <a:pPr lvl="1"/>
            <a:r>
              <a:rPr lang="en-US" altLang="en-US" sz="2000" dirty="0"/>
              <a:t>How many processes will need to be rolled back?</a:t>
            </a:r>
          </a:p>
          <a:p>
            <a:r>
              <a:rPr lang="en-US" altLang="en-US" sz="2000" dirty="0"/>
              <a:t>If deadlocks occur frequently, then the detection algorithm should be invoked frequently. </a:t>
            </a:r>
          </a:p>
          <a:p>
            <a:r>
              <a:rPr lang="en-US" sz="2000" dirty="0"/>
              <a:t>Invoking the deadlock-detection algorithm for every resource request will incur considerable overhead in computation time. </a:t>
            </a:r>
          </a:p>
          <a:p>
            <a:r>
              <a:rPr lang="en-US" sz="2000" dirty="0"/>
              <a:t>A less expensive alternative is simply to invoke the algorithm at defined intervals-for example, once per hour or whenever CPU utilization drops below 40 percent.</a:t>
            </a:r>
            <a:endParaRPr lang="en-US" altLang="en-US" sz="2000" dirty="0"/>
          </a:p>
          <a:p>
            <a:r>
              <a:rPr lang="en-US" altLang="en-US" sz="2000" dirty="0"/>
              <a:t>If detection algorithm is invoked arbitrarily, there may be many cycles in the resource graph and so we would not be able to tell which of the many deadlocked processes </a:t>
            </a:r>
            <a:r>
              <a:rPr lang="ja-JP" altLang="en-US" sz="2000" dirty="0"/>
              <a:t>“</a:t>
            </a:r>
            <a:r>
              <a:rPr lang="en-US" altLang="ja-JP" sz="2000" dirty="0"/>
              <a:t>caused</a:t>
            </a:r>
            <a:r>
              <a:rPr lang="ja-JP" altLang="en-US" sz="2000" dirty="0"/>
              <a:t>”</a:t>
            </a:r>
            <a:r>
              <a:rPr lang="en-US" altLang="ja-JP" sz="2000" dirty="0"/>
              <a:t> the deadlock.</a:t>
            </a:r>
            <a:endParaRPr lang="en-US" altLang="en-US" sz="20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300A2B8D-7527-46F5-8083-614AD067C6D3}"/>
              </a:ext>
            </a:extLst>
          </p:cNvPr>
          <p:cNvSpPr>
            <a:spLocks noGrp="1"/>
          </p:cNvSpPr>
          <p:nvPr>
            <p:ph type="title"/>
          </p:nvPr>
        </p:nvSpPr>
        <p:spPr>
          <a:xfrm>
            <a:off x="781050" y="593725"/>
            <a:ext cx="8588375" cy="457200"/>
          </a:xfrm>
        </p:spPr>
        <p:txBody>
          <a:bodyPr/>
          <a:lstStyle/>
          <a:p>
            <a:pPr eaLnBrk="1" hangingPunct="1"/>
            <a:r>
              <a:rPr lang="en-US" altLang="en-US" sz="3200"/>
              <a:t>Recovery from Deadlock:  Process Termination</a:t>
            </a:r>
          </a:p>
        </p:txBody>
      </p:sp>
      <p:sp>
        <p:nvSpPr>
          <p:cNvPr id="177155" name="Rectangle 3">
            <a:extLst>
              <a:ext uri="{FF2B5EF4-FFF2-40B4-BE49-F238E27FC236}">
                <a16:creationId xmlns:a16="http://schemas.microsoft.com/office/drawing/2014/main" id="{0DE26C88-28B0-42A9-99F0-EE3B3E48B299}"/>
              </a:ext>
            </a:extLst>
          </p:cNvPr>
          <p:cNvSpPr>
            <a:spLocks noGrp="1"/>
          </p:cNvSpPr>
          <p:nvPr>
            <p:ph type="body" idx="1"/>
          </p:nvPr>
        </p:nvSpPr>
        <p:spPr>
          <a:xfrm>
            <a:off x="963613" y="1290638"/>
            <a:ext cx="7694612" cy="4530725"/>
          </a:xfrm>
        </p:spPr>
        <p:txBody>
          <a:bodyPr/>
          <a:lstStyle/>
          <a:p>
            <a:r>
              <a:rPr lang="en-US" sz="2000" dirty="0"/>
              <a:t>When a detection algorithm determines that a deadlock exists, several alternatives are available. One possibility is to inform the operator that a deadlock has occurred and to let the operator deal with the deadlock manually. Another possibility is to let the system recover from the deadlock automatically. </a:t>
            </a:r>
          </a:p>
          <a:p>
            <a:pPr marL="457200" indent="-457200">
              <a:buFont typeface="+mj-lt"/>
              <a:buAutoNum type="arabicPeriod"/>
            </a:pPr>
            <a:r>
              <a:rPr lang="en-US" altLang="en-US" sz="2000" dirty="0"/>
              <a:t>Abort all deadlocked processes</a:t>
            </a:r>
          </a:p>
          <a:p>
            <a:pPr marL="457200" indent="-457200">
              <a:buFont typeface="+mj-lt"/>
              <a:buAutoNum type="arabicPeriod"/>
            </a:pPr>
            <a:r>
              <a:rPr lang="en-US" altLang="en-US" sz="2000" dirty="0"/>
              <a:t>Abort one process at a time until the deadlock cycle is eliminated</a:t>
            </a:r>
          </a:p>
          <a:p>
            <a:r>
              <a:rPr lang="en-US" altLang="en-US" sz="2000" dirty="0"/>
              <a:t>In which order should we choose to abort?</a:t>
            </a:r>
          </a:p>
          <a:p>
            <a:pPr marL="800100" lvl="1" indent="-342900">
              <a:buFont typeface="Arial" panose="020B0604020202020204" pitchFamily="34" charset="0"/>
              <a:buAutoNum type="arabicPeriod"/>
            </a:pPr>
            <a:r>
              <a:rPr lang="en-US" altLang="en-US" sz="2000" dirty="0"/>
              <a:t>What is the Priority of the process</a:t>
            </a:r>
          </a:p>
          <a:p>
            <a:pPr marL="800100" lvl="1" indent="-342900">
              <a:buFont typeface="Arial" panose="020B0604020202020204" pitchFamily="34" charset="0"/>
              <a:buAutoNum type="arabicPeriod"/>
            </a:pPr>
            <a:r>
              <a:rPr lang="en-US" altLang="en-US" sz="2000" dirty="0"/>
              <a:t>How long process has computed, and how much longer to completion</a:t>
            </a:r>
          </a:p>
          <a:p>
            <a:pPr marL="800100" lvl="1" indent="-342900">
              <a:buFont typeface="Arial" panose="020B0604020202020204" pitchFamily="34" charset="0"/>
              <a:buAutoNum type="arabicPeriod"/>
            </a:pPr>
            <a:r>
              <a:rPr lang="en-US" altLang="en-US" sz="2000" dirty="0"/>
              <a:t>Resources the process has used</a:t>
            </a:r>
          </a:p>
          <a:p>
            <a:pPr marL="800100" lvl="1" indent="-342900">
              <a:buFont typeface="Arial" panose="020B0604020202020204" pitchFamily="34" charset="0"/>
              <a:buAutoNum type="arabicPeriod"/>
            </a:pPr>
            <a:r>
              <a:rPr lang="en-US" altLang="en-US" sz="2000" dirty="0"/>
              <a:t>Resources process needs to complete</a:t>
            </a:r>
          </a:p>
          <a:p>
            <a:pPr marL="800100" lvl="1" indent="-342900">
              <a:buFont typeface="Arial" panose="020B0604020202020204" pitchFamily="34" charset="0"/>
              <a:buAutoNum type="arabicPeriod"/>
            </a:pPr>
            <a:r>
              <a:rPr lang="en-US" altLang="en-US" sz="2000" dirty="0"/>
              <a:t>How many processes will need to be terminated</a:t>
            </a:r>
          </a:p>
          <a:p>
            <a:pPr marL="800100" lvl="1" indent="-342900">
              <a:buFont typeface="Arial" panose="020B0604020202020204" pitchFamily="34" charset="0"/>
              <a:buAutoNum type="arabicPeriod"/>
            </a:pPr>
            <a:r>
              <a:rPr lang="en-US" altLang="en-US" sz="2000" dirty="0"/>
              <a:t>Is process interactive or batch?</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56299116-0E3B-4971-82FC-521EE6378B93}"/>
              </a:ext>
            </a:extLst>
          </p:cNvPr>
          <p:cNvSpPr>
            <a:spLocks noGrp="1"/>
          </p:cNvSpPr>
          <p:nvPr>
            <p:ph type="title"/>
          </p:nvPr>
        </p:nvSpPr>
        <p:spPr>
          <a:xfrm>
            <a:off x="678730" y="405353"/>
            <a:ext cx="8465270" cy="838985"/>
          </a:xfrm>
        </p:spPr>
        <p:txBody>
          <a:bodyPr/>
          <a:lstStyle/>
          <a:p>
            <a:pPr eaLnBrk="1" hangingPunct="1"/>
            <a:r>
              <a:rPr lang="en-US" altLang="en-US" sz="3200" dirty="0"/>
              <a:t>Recovery from Deadlock: </a:t>
            </a:r>
            <a:br>
              <a:rPr lang="en-US" altLang="en-US" sz="3200" dirty="0"/>
            </a:br>
            <a:r>
              <a:rPr lang="en-US" altLang="en-US" sz="3200" dirty="0"/>
              <a:t> Resource Preemption</a:t>
            </a:r>
          </a:p>
        </p:txBody>
      </p:sp>
      <p:sp>
        <p:nvSpPr>
          <p:cNvPr id="179203" name="Rectangle 3">
            <a:extLst>
              <a:ext uri="{FF2B5EF4-FFF2-40B4-BE49-F238E27FC236}">
                <a16:creationId xmlns:a16="http://schemas.microsoft.com/office/drawing/2014/main" id="{2B4BBC79-FE68-4A8F-A3A2-E390467760D2}"/>
              </a:ext>
            </a:extLst>
          </p:cNvPr>
          <p:cNvSpPr>
            <a:spLocks noGrp="1"/>
          </p:cNvSpPr>
          <p:nvPr>
            <p:ph type="body" idx="1"/>
          </p:nvPr>
        </p:nvSpPr>
        <p:spPr>
          <a:xfrm>
            <a:off x="873124" y="1244338"/>
            <a:ext cx="7893803" cy="4530987"/>
          </a:xfrm>
        </p:spPr>
        <p:txBody>
          <a:bodyPr/>
          <a:lstStyle/>
          <a:p>
            <a:pPr marL="0" indent="0" algn="just">
              <a:buNone/>
            </a:pPr>
            <a:r>
              <a:rPr lang="en-US" altLang="en-US" sz="2000" b="1" dirty="0"/>
              <a:t>1. Selecting a victim-</a:t>
            </a:r>
          </a:p>
          <a:p>
            <a:pPr marL="0" indent="0" algn="just">
              <a:buNone/>
            </a:pPr>
            <a:r>
              <a:rPr lang="en-US" sz="2000" dirty="0"/>
              <a:t>Which resources and which processes are to be preempted? As in process termination.</a:t>
            </a:r>
            <a:r>
              <a:rPr lang="en-US" altLang="en-US" sz="2000" dirty="0"/>
              <a:t> As in process termination, we must determine the order of  preemption to minimize cost.</a:t>
            </a:r>
          </a:p>
          <a:p>
            <a:pPr marL="0" indent="0" algn="just">
              <a:buNone/>
            </a:pPr>
            <a:r>
              <a:rPr lang="en-US" altLang="en-US" sz="2000" b="1" dirty="0"/>
              <a:t>2. Rollback</a:t>
            </a:r>
            <a:r>
              <a:rPr lang="en-US" altLang="en-US" sz="2000" dirty="0"/>
              <a:t> </a:t>
            </a:r>
          </a:p>
          <a:p>
            <a:pPr marL="0" indent="0">
              <a:buNone/>
            </a:pPr>
            <a:r>
              <a:rPr lang="en-US" altLang="en-US" sz="2000" dirty="0"/>
              <a:t>If we preempt a resource from a process, what should be done </a:t>
            </a:r>
          </a:p>
          <a:p>
            <a:pPr marL="0" indent="0">
              <a:buNone/>
            </a:pPr>
            <a:r>
              <a:rPr lang="en-US" altLang="en-US" sz="2000" dirty="0"/>
              <a:t>with that process? Clearly, it cannot continue with its normal execution; it is missing some needed resource. We must roll back the process to some  safe state and restart it from that state. </a:t>
            </a:r>
            <a:br>
              <a:rPr lang="en-US" altLang="en-US" sz="2000" dirty="0"/>
            </a:br>
            <a:r>
              <a:rPr lang="en-US" altLang="en-US" sz="2000" dirty="0"/>
              <a:t>3. </a:t>
            </a:r>
            <a:r>
              <a:rPr lang="en-US" altLang="en-US" sz="2000" b="1" dirty="0"/>
              <a:t>Starvation</a:t>
            </a:r>
            <a:r>
              <a:rPr lang="en-US" altLang="en-US" sz="2000" dirty="0"/>
              <a:t> – </a:t>
            </a:r>
          </a:p>
          <a:p>
            <a:pPr marL="0" indent="0">
              <a:buNone/>
            </a:pPr>
            <a:r>
              <a:rPr lang="en-US" sz="1800" dirty="0"/>
              <a:t>In a system where victim selection is based primarily on cost factors, it may happen that the same process is always picked as a victim. As a result, this process never completes its designated task, a starvation situation that must be dealt with in any practical system. Clearly, we must ensure that a process can be picked as a victim" only a (small) finite number of times. The most common solution is to include the number of rollbacks in the cost factor. </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2A8BEBD-537E-4993-87C6-834950D724B6}"/>
              </a:ext>
            </a:extLst>
          </p:cNvPr>
          <p:cNvSpPr>
            <a:spLocks noGrp="1"/>
          </p:cNvSpPr>
          <p:nvPr>
            <p:ph type="title"/>
          </p:nvPr>
        </p:nvSpPr>
        <p:spPr>
          <a:xfrm>
            <a:off x="428625" y="468313"/>
            <a:ext cx="8229600" cy="576262"/>
          </a:xfrm>
        </p:spPr>
        <p:txBody>
          <a:bodyPr rtlCol="0">
            <a:normAutofit fontScale="90000"/>
          </a:bodyPr>
          <a:lstStyle/>
          <a:p>
            <a:pPr eaLnBrk="1" fontAlgn="auto" hangingPunct="1">
              <a:spcAft>
                <a:spcPts val="0"/>
              </a:spcAft>
              <a:defRPr/>
            </a:pPr>
            <a:r>
              <a:rPr lang="en-US" dirty="0"/>
              <a:t>Critical Section Problem</a:t>
            </a:r>
          </a:p>
        </p:txBody>
      </p:sp>
      <p:sp>
        <p:nvSpPr>
          <p:cNvPr id="10243" name="Content Placeholder 2">
            <a:extLst>
              <a:ext uri="{FF2B5EF4-FFF2-40B4-BE49-F238E27FC236}">
                <a16:creationId xmlns:a16="http://schemas.microsoft.com/office/drawing/2014/main" id="{9F757675-0D3E-44AC-83BC-CB499D9ECC59}"/>
              </a:ext>
            </a:extLst>
          </p:cNvPr>
          <p:cNvSpPr>
            <a:spLocks noGrp="1"/>
          </p:cNvSpPr>
          <p:nvPr>
            <p:ph idx="1"/>
          </p:nvPr>
        </p:nvSpPr>
        <p:spPr>
          <a:xfrm>
            <a:off x="908049" y="1212981"/>
            <a:ext cx="7489501" cy="4857620"/>
          </a:xfrm>
        </p:spPr>
        <p:txBody>
          <a:bodyPr rtlCol="0">
            <a:normAutofit lnSpcReduction="10000"/>
          </a:bodyPr>
          <a:lstStyle/>
          <a:p>
            <a:pPr algn="just" eaLnBrk="1" fontAlgn="auto" hangingPunct="1">
              <a:spcAft>
                <a:spcPts val="0"/>
              </a:spcAft>
              <a:defRPr/>
            </a:pPr>
            <a:r>
              <a:rPr lang="en-US" sz="2400" dirty="0"/>
              <a:t>Consider system of </a:t>
            </a:r>
            <a:r>
              <a:rPr lang="en-US" sz="2400" b="1" i="1" dirty="0"/>
              <a:t>n</a:t>
            </a:r>
            <a:r>
              <a:rPr lang="en-US" sz="2400" b="1" dirty="0"/>
              <a:t> </a:t>
            </a:r>
            <a:r>
              <a:rPr lang="en-US" sz="2400" dirty="0"/>
              <a:t>processes {</a:t>
            </a:r>
            <a:r>
              <a:rPr lang="en-US" sz="2400" b="1" i="1" dirty="0"/>
              <a:t>p</a:t>
            </a:r>
            <a:r>
              <a:rPr lang="en-US" sz="2400" b="1" i="1" baseline="-25000" dirty="0"/>
              <a:t>0</a:t>
            </a:r>
            <a:r>
              <a:rPr lang="en-US" sz="2400" b="1" i="1" dirty="0"/>
              <a:t>, p</a:t>
            </a:r>
            <a:r>
              <a:rPr lang="en-US" sz="2400" b="1" i="1" baseline="-25000" dirty="0"/>
              <a:t>1</a:t>
            </a:r>
            <a:r>
              <a:rPr lang="en-US" sz="2400" b="1" i="1" dirty="0"/>
              <a:t>, … p</a:t>
            </a:r>
            <a:r>
              <a:rPr lang="en-US" sz="2400" b="1" i="1" baseline="-25000" dirty="0"/>
              <a:t>n-1</a:t>
            </a:r>
            <a:r>
              <a:rPr lang="en-US" sz="2400" dirty="0"/>
              <a:t>}</a:t>
            </a:r>
          </a:p>
          <a:p>
            <a:pPr algn="just" eaLnBrk="1" fontAlgn="auto" hangingPunct="1">
              <a:spcAft>
                <a:spcPts val="0"/>
              </a:spcAft>
              <a:defRPr/>
            </a:pPr>
            <a:r>
              <a:rPr lang="en-US" sz="2000" dirty="0"/>
              <a:t>Each</a:t>
            </a:r>
            <a:r>
              <a:rPr lang="en-US" sz="2400" dirty="0"/>
              <a:t> process has </a:t>
            </a:r>
            <a:r>
              <a:rPr lang="en-US" sz="2400" b="1" dirty="0">
                <a:solidFill>
                  <a:srgbClr val="3366FF"/>
                </a:solidFill>
              </a:rPr>
              <a:t>critical section </a:t>
            </a:r>
            <a:r>
              <a:rPr lang="en-US" sz="2400" dirty="0"/>
              <a:t>segment of code</a:t>
            </a:r>
          </a:p>
          <a:p>
            <a:pPr lvl="1" algn="just" eaLnBrk="1" fontAlgn="auto" hangingPunct="1">
              <a:spcAft>
                <a:spcPts val="0"/>
              </a:spcAft>
              <a:defRPr/>
            </a:pPr>
            <a:r>
              <a:rPr lang="en-US" sz="2000" dirty="0"/>
              <a:t>Process may be changing common variables, updating table, writing file, etc</a:t>
            </a:r>
          </a:p>
          <a:p>
            <a:pPr lvl="1" algn="just" eaLnBrk="1" fontAlgn="auto" hangingPunct="1">
              <a:spcAft>
                <a:spcPts val="0"/>
              </a:spcAft>
              <a:defRPr/>
            </a:pPr>
            <a:r>
              <a:rPr lang="en-US" sz="2000" dirty="0"/>
              <a:t>When one process in critical section, no other should be in its critical section</a:t>
            </a:r>
          </a:p>
          <a:p>
            <a:pPr algn="just" eaLnBrk="1" fontAlgn="auto" hangingPunct="1">
              <a:spcAft>
                <a:spcPts val="0"/>
              </a:spcAft>
              <a:defRPr/>
            </a:pPr>
            <a:r>
              <a:rPr lang="en-US" sz="2400" dirty="0"/>
              <a:t>That means no two processes are executing in their critical sections at the same time.</a:t>
            </a:r>
          </a:p>
          <a:p>
            <a:pPr algn="just" eaLnBrk="1" fontAlgn="auto" hangingPunct="1">
              <a:spcAft>
                <a:spcPts val="0"/>
              </a:spcAft>
              <a:defRPr/>
            </a:pPr>
            <a:r>
              <a:rPr lang="en-US" sz="2400" b="1" i="1" dirty="0"/>
              <a:t>The Critical section problem </a:t>
            </a:r>
            <a:r>
              <a:rPr lang="en-US" sz="2400" dirty="0"/>
              <a:t>is to design protocol to solve this and the processes can use to cooperate.</a:t>
            </a:r>
          </a:p>
          <a:p>
            <a:pPr algn="just" eaLnBrk="1" fontAlgn="auto" hangingPunct="1">
              <a:spcAft>
                <a:spcPts val="0"/>
              </a:spcAft>
              <a:defRPr/>
            </a:pPr>
            <a:r>
              <a:rPr lang="en-US" sz="2400" dirty="0"/>
              <a:t>Each process must ask permission to enter critical section in </a:t>
            </a:r>
            <a:r>
              <a:rPr lang="en-US" sz="2400" b="1" dirty="0">
                <a:solidFill>
                  <a:srgbClr val="3366FF"/>
                </a:solidFill>
              </a:rPr>
              <a:t>entry section</a:t>
            </a:r>
            <a:r>
              <a:rPr lang="en-US" sz="2400" dirty="0"/>
              <a:t>, may follow critical section with </a:t>
            </a:r>
            <a:r>
              <a:rPr lang="en-US" sz="2400" b="1" dirty="0">
                <a:solidFill>
                  <a:srgbClr val="3366FF"/>
                </a:solidFill>
              </a:rPr>
              <a:t>exit section</a:t>
            </a:r>
            <a:r>
              <a:rPr lang="en-US" sz="2400" dirty="0"/>
              <a:t>, then </a:t>
            </a:r>
            <a:r>
              <a:rPr lang="en-US" sz="2400" b="1" dirty="0">
                <a:solidFill>
                  <a:srgbClr val="3366FF"/>
                </a:solidFill>
              </a:rPr>
              <a:t>remainder section</a:t>
            </a:r>
          </a:p>
          <a:p>
            <a:pPr eaLnBrk="1" fontAlgn="auto" hangingPunct="1">
              <a:spcAft>
                <a:spcPts val="0"/>
              </a:spcAft>
              <a:defRPr/>
            </a:pPr>
            <a:endParaRPr lang="en-US" sz="3100" b="1" dirty="0">
              <a:solidFill>
                <a:srgbClr val="3366FF"/>
              </a:solidFill>
            </a:endParaRPr>
          </a:p>
          <a:p>
            <a:pPr eaLnBrk="1" fontAlgn="auto" hangingPunct="1">
              <a:spcAft>
                <a:spcPts val="0"/>
              </a:spcAft>
              <a:buFont typeface="Monotype Sorts" pitchFamily="-84" charset="2"/>
              <a:buNone/>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AA81CB8-939F-475C-9917-19821F872B71}"/>
              </a:ext>
            </a:extLst>
          </p:cNvPr>
          <p:cNvSpPr>
            <a:spLocks noGrp="1"/>
          </p:cNvSpPr>
          <p:nvPr>
            <p:ph type="title"/>
          </p:nvPr>
        </p:nvSpPr>
        <p:spPr>
          <a:xfrm>
            <a:off x="274638" y="568325"/>
            <a:ext cx="8229600" cy="576263"/>
          </a:xfrm>
        </p:spPr>
        <p:txBody>
          <a:bodyPr rtlCol="0">
            <a:normAutofit fontScale="90000"/>
          </a:bodyPr>
          <a:lstStyle/>
          <a:p>
            <a:pPr eaLnBrk="1" fontAlgn="auto" hangingPunct="1">
              <a:spcAft>
                <a:spcPts val="0"/>
              </a:spcAft>
              <a:defRPr/>
            </a:pPr>
            <a:r>
              <a:rPr lang="en-US" dirty="0"/>
              <a:t>Critical Section</a:t>
            </a:r>
          </a:p>
        </p:txBody>
      </p:sp>
      <p:sp>
        <p:nvSpPr>
          <p:cNvPr id="23555" name="Content Placeholder 2">
            <a:extLst>
              <a:ext uri="{FF2B5EF4-FFF2-40B4-BE49-F238E27FC236}">
                <a16:creationId xmlns:a16="http://schemas.microsoft.com/office/drawing/2014/main" id="{F76D7627-6918-4C5F-B9E2-0AB1D9380921}"/>
              </a:ext>
            </a:extLst>
          </p:cNvPr>
          <p:cNvSpPr>
            <a:spLocks noGrp="1"/>
          </p:cNvSpPr>
          <p:nvPr>
            <p:ph idx="1"/>
          </p:nvPr>
        </p:nvSpPr>
        <p:spPr>
          <a:xfrm>
            <a:off x="495300" y="1362269"/>
            <a:ext cx="8229600" cy="4905181"/>
          </a:xfrm>
        </p:spPr>
        <p:txBody>
          <a:bodyPr/>
          <a:lstStyle/>
          <a:p>
            <a:pPr eaLnBrk="1" hangingPunct="1"/>
            <a:r>
              <a:rPr lang="en-US" altLang="en-US" sz="2400" dirty="0"/>
              <a:t>General structure of process </a:t>
            </a:r>
            <a:r>
              <a:rPr lang="en-US" altLang="en-US" sz="2400" b="1" i="1" dirty="0"/>
              <a:t>P</a:t>
            </a:r>
            <a:r>
              <a:rPr lang="en-US" altLang="en-US" sz="2400" b="1" i="1" baseline="-25000" dirty="0"/>
              <a:t>i  </a:t>
            </a:r>
            <a:endParaRPr lang="en-US" altLang="en-US" sz="2400" dirty="0"/>
          </a:p>
          <a:p>
            <a:pPr eaLnBrk="1" hangingPunct="1"/>
            <a:endParaRPr lang="en-US" altLang="en-US" b="1" dirty="0">
              <a:solidFill>
                <a:srgbClr val="0000FF"/>
              </a:solidFill>
            </a:endParaRPr>
          </a:p>
        </p:txBody>
      </p:sp>
      <p:pic>
        <p:nvPicPr>
          <p:cNvPr id="23556" name="Picture 1">
            <a:extLst>
              <a:ext uri="{FF2B5EF4-FFF2-40B4-BE49-F238E27FC236}">
                <a16:creationId xmlns:a16="http://schemas.microsoft.com/office/drawing/2014/main" id="{71A5D8D3-7F4B-4E6C-A760-861BE80F97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3313" y="2406682"/>
            <a:ext cx="4585802" cy="313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791F28FD-8BDF-4C59-8AD8-54581FFD2098}"/>
              </a:ext>
            </a:extLst>
          </p:cNvPr>
          <p:cNvSpPr txBox="1"/>
          <p:nvPr/>
        </p:nvSpPr>
        <p:spPr>
          <a:xfrm>
            <a:off x="371086" y="2228671"/>
            <a:ext cx="3892228" cy="342247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Every process have  the sections . </a:t>
            </a:r>
            <a:r>
              <a:rPr kumimoji="0" lang="en-US" sz="2000" b="0" i="0" u="none" strike="noStrike" kern="1200" cap="none" spc="0" normalizeH="0" baseline="0" noProof="0" dirty="0">
                <a:ln>
                  <a:noFill/>
                </a:ln>
                <a:solidFill>
                  <a:prstClr val="black"/>
                </a:solidFill>
                <a:effectLst/>
                <a:uLnTx/>
                <a:uFillTx/>
                <a:latin typeface="Calibri"/>
                <a:ea typeface="+mn-ea"/>
                <a:cs typeface="+mn-cs"/>
              </a:rPr>
              <a:t>The structure consists of four sections </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prstClr val="black"/>
                </a:solidFill>
                <a:effectLst/>
                <a:uLnTx/>
                <a:uFillTx/>
                <a:latin typeface="Calibri"/>
                <a:ea typeface="+mn-ea"/>
                <a:cs typeface="+mn-cs"/>
              </a:rPr>
              <a:t>Entry section </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prstClr val="black"/>
                </a:solidFill>
                <a:effectLst/>
                <a:uLnTx/>
                <a:uFillTx/>
                <a:latin typeface="Calibri"/>
                <a:ea typeface="+mn-ea"/>
                <a:cs typeface="+mn-cs"/>
              </a:rPr>
              <a:t>Critical section </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prstClr val="black"/>
                </a:solidFill>
                <a:effectLst/>
                <a:uLnTx/>
                <a:uFillTx/>
                <a:latin typeface="Calibri"/>
                <a:ea typeface="+mn-ea"/>
                <a:cs typeface="+mn-cs"/>
              </a:rPr>
              <a:t>Exit section </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prstClr val="black"/>
                </a:solidFill>
                <a:effectLst/>
                <a:uLnTx/>
                <a:uFillTx/>
                <a:latin typeface="Calibri"/>
                <a:ea typeface="+mn-ea"/>
                <a:cs typeface="+mn-cs"/>
              </a:rPr>
              <a:t>Remainder section </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Each process must request to enter into critical section. That code is implemented in entry section.</a:t>
            </a:r>
            <a:endParaRPr lang="en-IN"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0C98DA3-97A2-4067-99F7-5A53982B6E1A}"/>
              </a:ext>
            </a:extLst>
          </p:cNvPr>
          <p:cNvSpPr>
            <a:spLocks noGrp="1" noChangeArrowheads="1"/>
          </p:cNvSpPr>
          <p:nvPr>
            <p:ph type="title"/>
          </p:nvPr>
        </p:nvSpPr>
        <p:spPr>
          <a:xfrm>
            <a:off x="1070332" y="406724"/>
            <a:ext cx="7724775" cy="576263"/>
          </a:xfrm>
        </p:spPr>
        <p:txBody>
          <a:bodyPr rtlCol="0">
            <a:noAutofit/>
          </a:bodyPr>
          <a:lstStyle/>
          <a:p>
            <a:pPr eaLnBrk="1" fontAlgn="auto" hangingPunct="1">
              <a:spcAft>
                <a:spcPts val="0"/>
              </a:spcAft>
              <a:defRPr/>
            </a:pPr>
            <a:r>
              <a:rPr lang="en-US" sz="3200" dirty="0"/>
              <a:t>Solution to Critical-Section Problem</a:t>
            </a:r>
          </a:p>
        </p:txBody>
      </p:sp>
      <p:sp>
        <p:nvSpPr>
          <p:cNvPr id="13315" name="Rectangle 3">
            <a:extLst>
              <a:ext uri="{FF2B5EF4-FFF2-40B4-BE49-F238E27FC236}">
                <a16:creationId xmlns:a16="http://schemas.microsoft.com/office/drawing/2014/main" id="{2097C1A8-D12F-445E-8FE9-FF44840D4139}"/>
              </a:ext>
            </a:extLst>
          </p:cNvPr>
          <p:cNvSpPr>
            <a:spLocks noGrp="1" noChangeArrowheads="1"/>
          </p:cNvSpPr>
          <p:nvPr>
            <p:ph idx="1"/>
          </p:nvPr>
        </p:nvSpPr>
        <p:spPr>
          <a:xfrm>
            <a:off x="756752" y="1073020"/>
            <a:ext cx="7724775" cy="4989644"/>
          </a:xfrm>
        </p:spPr>
        <p:txBody>
          <a:bodyPr rtlCol="0">
            <a:normAutofit/>
          </a:bodyPr>
          <a:lstStyle/>
          <a:p>
            <a:pPr algn="just" eaLnBrk="1" fontAlgn="auto" hangingPunct="1">
              <a:spcAft>
                <a:spcPts val="0"/>
              </a:spcAft>
              <a:buFont typeface="Monotype Sorts" pitchFamily="-84" charset="2"/>
              <a:buNone/>
              <a:defRPr/>
            </a:pPr>
            <a:r>
              <a:rPr lang="en-US" sz="1800" dirty="0">
                <a:solidFill>
                  <a:srgbClr val="000000"/>
                </a:solidFill>
              </a:rPr>
              <a:t>A Solution to the Critical-section problem must satisfy the following three requirements:</a:t>
            </a:r>
          </a:p>
          <a:p>
            <a:pPr algn="just" eaLnBrk="1" fontAlgn="auto" hangingPunct="1">
              <a:spcAft>
                <a:spcPts val="0"/>
              </a:spcAft>
              <a:buFont typeface="Monotype Sorts" pitchFamily="-84" charset="2"/>
              <a:buNone/>
              <a:defRPr/>
            </a:pPr>
            <a:r>
              <a:rPr lang="en-US" sz="1800" dirty="0">
                <a:solidFill>
                  <a:srgbClr val="000000"/>
                </a:solidFill>
              </a:rPr>
              <a:t>1.   </a:t>
            </a:r>
            <a:r>
              <a:rPr lang="en-US" sz="2000" b="1" dirty="0">
                <a:solidFill>
                  <a:srgbClr val="3366FF"/>
                </a:solidFill>
              </a:rPr>
              <a:t>Mutual Exclusion </a:t>
            </a:r>
            <a:r>
              <a:rPr lang="en-US" sz="2000" dirty="0"/>
              <a:t>- If process </a:t>
            </a:r>
            <a:r>
              <a:rPr lang="en-US" sz="2000" b="1" i="1" dirty="0"/>
              <a:t>P</a:t>
            </a:r>
            <a:r>
              <a:rPr lang="en-US" sz="2000" b="1" i="1" baseline="-25000" dirty="0"/>
              <a:t>i</a:t>
            </a:r>
            <a:r>
              <a:rPr lang="en-US" sz="2000" b="1" dirty="0"/>
              <a:t> </a:t>
            </a:r>
            <a:r>
              <a:rPr lang="en-US" sz="2000" dirty="0"/>
              <a:t>is executing in its critical section, then no other processes can be executing in their critical sections</a:t>
            </a:r>
          </a:p>
          <a:p>
            <a:pPr algn="just" eaLnBrk="1" fontAlgn="auto" hangingPunct="1">
              <a:spcAft>
                <a:spcPts val="0"/>
              </a:spcAft>
              <a:buFont typeface="Monotype Sorts" pitchFamily="-84" charset="2"/>
              <a:buNone/>
              <a:defRPr/>
            </a:pPr>
            <a:r>
              <a:rPr lang="en-US" sz="2000" dirty="0">
                <a:solidFill>
                  <a:srgbClr val="000000"/>
                </a:solidFill>
              </a:rPr>
              <a:t>2.  </a:t>
            </a:r>
            <a:r>
              <a:rPr lang="en-US" sz="2000" b="1" dirty="0">
                <a:solidFill>
                  <a:srgbClr val="3366FF"/>
                </a:solidFill>
              </a:rPr>
              <a:t>Progress</a:t>
            </a:r>
            <a:r>
              <a:rPr lang="en-US" sz="2000" b="1" dirty="0"/>
              <a:t> </a:t>
            </a:r>
            <a:r>
              <a:rPr lang="en-US" sz="2000" dirty="0"/>
              <a:t>- If no process is executing in its critical section and there exist some processes that wish to enter their critical section, then the selection of the processes that will enter the critical section next cannot be postponed indefinitely</a:t>
            </a:r>
          </a:p>
          <a:p>
            <a:pPr marL="457200" indent="-457200" algn="just" eaLnBrk="1" fontAlgn="auto" hangingPunct="1">
              <a:spcAft>
                <a:spcPts val="0"/>
              </a:spcAft>
              <a:buFont typeface="Monotype Sorts" pitchFamily="-84" charset="2"/>
              <a:buAutoNum type="arabicPeriod" startAt="3"/>
              <a:defRPr/>
            </a:pPr>
            <a:r>
              <a:rPr lang="en-US" sz="2000" b="1" dirty="0">
                <a:solidFill>
                  <a:srgbClr val="3366FF"/>
                </a:solidFill>
              </a:rPr>
              <a:t>Bounded Waiting </a:t>
            </a:r>
            <a:r>
              <a:rPr lang="en-US" sz="2000" dirty="0"/>
              <a:t>-  A bound must exist on the number of times that other processes are allowed to enter their critical sections after a process has made a request to enter its critical section and before that request is granted</a:t>
            </a:r>
          </a:p>
          <a:p>
            <a:pPr algn="just" eaLnBrk="1" fontAlgn="auto" hangingPunct="1">
              <a:spcAft>
                <a:spcPts val="0"/>
              </a:spcAft>
              <a:defRPr/>
            </a:pPr>
            <a:r>
              <a:rPr lang="en-US" sz="2000" dirty="0"/>
              <a:t> There is a race to execute critical sections </a:t>
            </a:r>
          </a:p>
          <a:p>
            <a:pPr algn="just" eaLnBrk="1" fontAlgn="auto" hangingPunct="1">
              <a:spcAft>
                <a:spcPts val="0"/>
              </a:spcAft>
              <a:defRPr/>
            </a:pPr>
            <a:r>
              <a:rPr lang="en-US" sz="2000" dirty="0"/>
              <a:t>Assume that each process executes at a nonzero speed </a:t>
            </a:r>
          </a:p>
          <a:p>
            <a:pPr algn="just" eaLnBrk="1" fontAlgn="auto" hangingPunct="1">
              <a:spcAft>
                <a:spcPts val="0"/>
              </a:spcAft>
              <a:defRPr/>
            </a:pPr>
            <a:r>
              <a:rPr lang="en-US" sz="2000" dirty="0"/>
              <a:t>No assumption concerning relative speed of the N processes</a:t>
            </a:r>
          </a:p>
          <a:p>
            <a:pPr algn="just" eaLnBrk="1" fontAlgn="auto" hangingPunct="1">
              <a:spcAft>
                <a:spcPts val="0"/>
              </a:spcAft>
              <a:buFont typeface="Monotype Sorts" pitchFamily="-84" charset="2"/>
              <a:buNone/>
              <a:defRPr/>
            </a:pPr>
            <a:endParaRPr lang="en-US" sz="2000" dirty="0"/>
          </a:p>
          <a:p>
            <a:pPr marL="795338" lvl="1" indent="-338138" algn="just" eaLnBrk="1" fontAlgn="auto" hangingPunct="1">
              <a:spcAft>
                <a:spcPts val="0"/>
              </a:spcAft>
              <a:buSzPct val="125000"/>
              <a:buFont typeface="Arial" panose="020B0604020202020204" pitchFamily="34" charset="0"/>
              <a:buNone/>
              <a:defRPr/>
            </a:pP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D841935D-13CB-4F67-8300-CA339DA27184}"/>
              </a:ext>
            </a:extLst>
          </p:cNvPr>
          <p:cNvSpPr>
            <a:spLocks noGrp="1"/>
          </p:cNvSpPr>
          <p:nvPr>
            <p:ph idx="1"/>
          </p:nvPr>
        </p:nvSpPr>
        <p:spPr>
          <a:xfrm>
            <a:off x="494522" y="793102"/>
            <a:ext cx="8230915" cy="5474730"/>
          </a:xfrm>
        </p:spPr>
        <p:txBody>
          <a:bodyPr/>
          <a:lstStyle/>
          <a:p>
            <a:pPr>
              <a:buSzPct val="125000"/>
            </a:pPr>
            <a:r>
              <a:rPr lang="en-US" altLang="en-US" sz="1800" dirty="0"/>
              <a:t>At any given point of time, several Kernel-mode processes may be active in the operating system. </a:t>
            </a:r>
          </a:p>
          <a:p>
            <a:pPr>
              <a:buSzPct val="125000"/>
            </a:pPr>
            <a:r>
              <a:rPr lang="en-US" altLang="en-US" sz="1800" dirty="0"/>
              <a:t>As a result, the code implementing the operating system is subject to several race conditions.</a:t>
            </a:r>
          </a:p>
          <a:p>
            <a:pPr>
              <a:buSzPct val="125000"/>
            </a:pPr>
            <a:r>
              <a:rPr lang="en-US" altLang="en-US" sz="1800" dirty="0"/>
              <a:t>For example: if two processes were to open files simultaneously, the separate updates could result in a race condition.</a:t>
            </a:r>
          </a:p>
          <a:p>
            <a:pPr>
              <a:buSzPct val="125000"/>
            </a:pPr>
            <a:r>
              <a:rPr lang="en-US" altLang="en-US" sz="1800" dirty="0"/>
              <a:t>Two approaches are used to handle critical sections in OS: depending on preemptive  kernel or non-preemptive kernel.</a:t>
            </a:r>
          </a:p>
          <a:p>
            <a:pPr marL="758863" lvl="1" indent="-323866">
              <a:buSzPct val="125000"/>
            </a:pPr>
            <a:r>
              <a:rPr lang="en-US" altLang="en-US" sz="1800" b="1" dirty="0">
                <a:solidFill>
                  <a:srgbClr val="3366FF"/>
                </a:solidFill>
              </a:rPr>
              <a:t>Preemptive</a:t>
            </a:r>
            <a:r>
              <a:rPr lang="en-US" altLang="en-US" sz="1800" dirty="0"/>
              <a:t>  kernel– it allows preemption of process when running in kernel mode</a:t>
            </a:r>
          </a:p>
          <a:p>
            <a:pPr marL="758863" lvl="1" indent="-323866">
              <a:buSzPct val="125000"/>
            </a:pPr>
            <a:r>
              <a:rPr lang="en-US" altLang="en-US" sz="1800" b="1" dirty="0">
                <a:solidFill>
                  <a:srgbClr val="3366FF"/>
                </a:solidFill>
              </a:rPr>
              <a:t>Non-preemptive kernel </a:t>
            </a:r>
            <a:r>
              <a:rPr lang="en-US" altLang="en-US" sz="1800" dirty="0"/>
              <a:t>– it does not allow a process running in kernel mode to preempted. A kernel mode process runs until exits kernel mode, blocks, or voluntarily yields control of the CPU.</a:t>
            </a:r>
          </a:p>
          <a:p>
            <a:pPr marL="950431" lvl="2" indent="-189451">
              <a:buSzPct val="125000"/>
            </a:pPr>
            <a:r>
              <a:rPr lang="en-US" altLang="en-US" sz="1800" dirty="0"/>
              <a:t>Essentially free of race conditions in kernel mode</a:t>
            </a:r>
          </a:p>
          <a:p>
            <a:pPr marL="0" indent="0">
              <a:buNone/>
            </a:pPr>
            <a:endParaRPr lang="en-US" altLang="en-US" sz="1733"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78E154A-24D2-4925-8F2A-1B9D71CC6D2E}"/>
              </a:ext>
            </a:extLst>
          </p:cNvPr>
          <p:cNvSpPr>
            <a:spLocks noGrp="1" noChangeArrowheads="1"/>
          </p:cNvSpPr>
          <p:nvPr>
            <p:ph type="title"/>
          </p:nvPr>
        </p:nvSpPr>
        <p:spPr>
          <a:xfrm>
            <a:off x="984250" y="509588"/>
            <a:ext cx="7688263" cy="576262"/>
          </a:xfrm>
        </p:spPr>
        <p:txBody>
          <a:bodyPr rtlCol="0">
            <a:normAutofit fontScale="90000"/>
          </a:bodyPr>
          <a:lstStyle/>
          <a:p>
            <a:pPr eaLnBrk="1" fontAlgn="auto" hangingPunct="1">
              <a:spcAft>
                <a:spcPts val="0"/>
              </a:spcAft>
              <a:defRPr/>
            </a:pPr>
            <a:r>
              <a:rPr lang="en-US" dirty="0"/>
              <a:t>Peterson</a:t>
            </a:r>
            <a:r>
              <a:rPr lang="ja-JP" altLang="en-US"/>
              <a:t>’</a:t>
            </a:r>
            <a:r>
              <a:rPr lang="en-US" altLang="ja-JP" dirty="0"/>
              <a:t>s Solution</a:t>
            </a:r>
            <a:endParaRPr lang="en-US" dirty="0"/>
          </a:p>
        </p:txBody>
      </p:sp>
      <p:sp>
        <p:nvSpPr>
          <p:cNvPr id="15363" name="Rectangle 3">
            <a:extLst>
              <a:ext uri="{FF2B5EF4-FFF2-40B4-BE49-F238E27FC236}">
                <a16:creationId xmlns:a16="http://schemas.microsoft.com/office/drawing/2014/main" id="{8CD66427-1D93-4FB8-8638-C5B4A96B40A1}"/>
              </a:ext>
            </a:extLst>
          </p:cNvPr>
          <p:cNvSpPr>
            <a:spLocks noGrp="1" noChangeArrowheads="1"/>
          </p:cNvSpPr>
          <p:nvPr>
            <p:ph idx="1"/>
          </p:nvPr>
        </p:nvSpPr>
        <p:spPr>
          <a:xfrm>
            <a:off x="662473" y="1399593"/>
            <a:ext cx="7884368" cy="4558296"/>
          </a:xfrm>
        </p:spPr>
        <p:txBody>
          <a:bodyPr rtlCol="0">
            <a:normAutofit/>
          </a:bodyPr>
          <a:lstStyle/>
          <a:p>
            <a:pPr eaLnBrk="1" fontAlgn="auto" hangingPunct="1">
              <a:lnSpc>
                <a:spcPct val="90000"/>
              </a:lnSpc>
              <a:spcAft>
                <a:spcPts val="0"/>
              </a:spcAft>
              <a:tabLst>
                <a:tab pos="739775" algn="l"/>
                <a:tab pos="1020763" algn="l"/>
                <a:tab pos="1257300" algn="l"/>
              </a:tabLst>
              <a:defRPr/>
            </a:pPr>
            <a:r>
              <a:rPr lang="en-US" sz="2000" dirty="0"/>
              <a:t>Good algorithmic  description of solving the problem</a:t>
            </a:r>
            <a:endParaRPr lang="en-US" sz="500" dirty="0"/>
          </a:p>
          <a:p>
            <a:pPr eaLnBrk="1" fontAlgn="auto" hangingPunct="1">
              <a:lnSpc>
                <a:spcPct val="90000"/>
              </a:lnSpc>
              <a:spcAft>
                <a:spcPts val="0"/>
              </a:spcAft>
              <a:tabLst>
                <a:tab pos="739775" algn="l"/>
                <a:tab pos="1020763" algn="l"/>
                <a:tab pos="1257300" algn="l"/>
              </a:tabLst>
              <a:defRPr/>
            </a:pPr>
            <a:r>
              <a:rPr lang="en-US" sz="2000" dirty="0"/>
              <a:t>It requires Two processes that alternate execution between their critical section and remainder section.</a:t>
            </a:r>
            <a:endParaRPr lang="en-US" sz="500" dirty="0"/>
          </a:p>
          <a:p>
            <a:pPr eaLnBrk="1" fontAlgn="auto" hangingPunct="1">
              <a:lnSpc>
                <a:spcPct val="90000"/>
              </a:lnSpc>
              <a:spcAft>
                <a:spcPts val="0"/>
              </a:spcAft>
              <a:tabLst>
                <a:tab pos="739775" algn="l"/>
                <a:tab pos="1020763" algn="l"/>
                <a:tab pos="1257300" algn="l"/>
              </a:tabLst>
              <a:defRPr/>
            </a:pPr>
            <a:r>
              <a:rPr lang="en-US" sz="2000" dirty="0"/>
              <a:t>Assume that </a:t>
            </a:r>
            <a:r>
              <a:rPr lang="en-US" sz="2400" dirty="0"/>
              <a:t>the </a:t>
            </a:r>
            <a:r>
              <a:rPr lang="en-US" sz="2000" b="1" dirty="0">
                <a:cs typeface="Courier New" pitchFamily="49" charset="0"/>
              </a:rPr>
              <a:t>load</a:t>
            </a:r>
            <a:r>
              <a:rPr lang="en-US" sz="2000" dirty="0">
                <a:cs typeface="Courier New" pitchFamily="49" charset="0"/>
              </a:rPr>
              <a:t> </a:t>
            </a:r>
            <a:r>
              <a:rPr lang="en-US" sz="2000" dirty="0"/>
              <a:t>and </a:t>
            </a:r>
            <a:r>
              <a:rPr lang="en-US" sz="2000" b="1" dirty="0">
                <a:cs typeface="Courier New" pitchFamily="49" charset="0"/>
              </a:rPr>
              <a:t>store</a:t>
            </a:r>
            <a:r>
              <a:rPr lang="en-US" sz="2000" dirty="0"/>
              <a:t> machine-language instructions are atomic; that is, cannot be interrupted</a:t>
            </a:r>
            <a:endParaRPr lang="en-US" sz="500" dirty="0"/>
          </a:p>
          <a:p>
            <a:pPr eaLnBrk="1" fontAlgn="auto" hangingPunct="1">
              <a:lnSpc>
                <a:spcPct val="90000"/>
              </a:lnSpc>
              <a:spcAft>
                <a:spcPts val="0"/>
              </a:spcAft>
              <a:tabLst>
                <a:tab pos="739775" algn="l"/>
                <a:tab pos="1020763" algn="l"/>
                <a:tab pos="1257300" algn="l"/>
              </a:tabLst>
              <a:defRPr/>
            </a:pPr>
            <a:r>
              <a:rPr lang="en-US" sz="2000" dirty="0">
                <a:solidFill>
                  <a:srgbClr val="000000"/>
                </a:solidFill>
              </a:rPr>
              <a:t>The two processes share two variables:</a:t>
            </a:r>
          </a:p>
          <a:p>
            <a:pPr lvl="1" eaLnBrk="1" fontAlgn="auto" hangingPunct="1">
              <a:lnSpc>
                <a:spcPct val="90000"/>
              </a:lnSpc>
              <a:spcAft>
                <a:spcPts val="0"/>
              </a:spcAft>
              <a:tabLst>
                <a:tab pos="739775" algn="l"/>
                <a:tab pos="1020763" algn="l"/>
                <a:tab pos="1257300" algn="l"/>
              </a:tabLst>
              <a:defRPr/>
            </a:pPr>
            <a:r>
              <a:rPr lang="en-US" sz="1800" b="1" dirty="0" err="1"/>
              <a:t>int</a:t>
            </a:r>
            <a:r>
              <a:rPr lang="en-US" sz="1800" b="1" dirty="0"/>
              <a:t> turn; </a:t>
            </a:r>
          </a:p>
          <a:p>
            <a:pPr lvl="1" eaLnBrk="1" fontAlgn="auto" hangingPunct="1">
              <a:lnSpc>
                <a:spcPct val="90000"/>
              </a:lnSpc>
              <a:spcAft>
                <a:spcPts val="0"/>
              </a:spcAft>
              <a:tabLst>
                <a:tab pos="739775" algn="l"/>
                <a:tab pos="1020763" algn="l"/>
                <a:tab pos="1257300" algn="l"/>
              </a:tabLst>
              <a:defRPr/>
            </a:pPr>
            <a:r>
              <a:rPr lang="en-US" sz="1800" b="1" dirty="0"/>
              <a:t>Boolean flag[2]</a:t>
            </a:r>
          </a:p>
          <a:p>
            <a:pPr lvl="1" eaLnBrk="1" fontAlgn="auto" hangingPunct="1">
              <a:lnSpc>
                <a:spcPct val="90000"/>
              </a:lnSpc>
              <a:spcAft>
                <a:spcPts val="0"/>
              </a:spcAft>
              <a:tabLst>
                <a:tab pos="739775" algn="l"/>
                <a:tab pos="1020763" algn="l"/>
                <a:tab pos="1257300" algn="l"/>
              </a:tabLst>
              <a:defRPr/>
            </a:pPr>
            <a:endParaRPr lang="en-US" sz="600" b="1" dirty="0">
              <a:solidFill>
                <a:srgbClr val="000000"/>
              </a:solidFill>
            </a:endParaRPr>
          </a:p>
          <a:p>
            <a:pPr eaLnBrk="1" fontAlgn="auto" hangingPunct="1">
              <a:lnSpc>
                <a:spcPct val="90000"/>
              </a:lnSpc>
              <a:spcAft>
                <a:spcPts val="0"/>
              </a:spcAft>
              <a:tabLst>
                <a:tab pos="739775" algn="l"/>
                <a:tab pos="1020763" algn="l"/>
                <a:tab pos="1257300" algn="l"/>
              </a:tabLst>
              <a:defRPr/>
            </a:pPr>
            <a:r>
              <a:rPr lang="en-US" sz="2000" dirty="0">
                <a:solidFill>
                  <a:srgbClr val="000000"/>
                </a:solidFill>
              </a:rPr>
              <a:t>The variable </a:t>
            </a:r>
            <a:r>
              <a:rPr lang="en-US" sz="2000" b="1" dirty="0">
                <a:cs typeface="Courier New" pitchFamily="49" charset="0"/>
              </a:rPr>
              <a:t>turn</a:t>
            </a:r>
            <a:r>
              <a:rPr lang="en-US" sz="2000" dirty="0">
                <a:solidFill>
                  <a:srgbClr val="000000"/>
                </a:solidFill>
              </a:rPr>
              <a:t> indicates whose turn it is to enter the critical section</a:t>
            </a:r>
          </a:p>
          <a:p>
            <a:pPr eaLnBrk="1" fontAlgn="auto" hangingPunct="1">
              <a:lnSpc>
                <a:spcPct val="90000"/>
              </a:lnSpc>
              <a:spcAft>
                <a:spcPts val="0"/>
              </a:spcAft>
              <a:tabLst>
                <a:tab pos="739775" algn="l"/>
                <a:tab pos="1020763" algn="l"/>
                <a:tab pos="1257300" algn="l"/>
              </a:tabLst>
              <a:defRPr/>
            </a:pPr>
            <a:r>
              <a:rPr lang="en-US" sz="2000" dirty="0">
                <a:solidFill>
                  <a:srgbClr val="000000"/>
                </a:solidFill>
              </a:rPr>
              <a:t>The </a:t>
            </a:r>
            <a:r>
              <a:rPr lang="en-US" sz="2000" b="1" dirty="0">
                <a:cs typeface="Courier New" pitchFamily="49" charset="0"/>
              </a:rPr>
              <a:t>flag </a:t>
            </a:r>
            <a:r>
              <a:rPr lang="en-US" sz="2000" dirty="0">
                <a:solidFill>
                  <a:srgbClr val="000000"/>
                </a:solidFill>
              </a:rPr>
              <a:t>array is used to indicate if a process is ready to enter the critical section. If </a:t>
            </a:r>
            <a:r>
              <a:rPr lang="en-US" sz="2000" b="1" dirty="0">
                <a:cs typeface="Courier New" pitchFamily="49" charset="0"/>
              </a:rPr>
              <a:t>flag[</a:t>
            </a:r>
            <a:r>
              <a:rPr lang="en-US" sz="2000" b="1" dirty="0" err="1">
                <a:cs typeface="Courier New" pitchFamily="49" charset="0"/>
              </a:rPr>
              <a:t>i</a:t>
            </a:r>
            <a:r>
              <a:rPr lang="en-US" sz="2000" b="1" dirty="0">
                <a:cs typeface="Courier New" pitchFamily="49" charset="0"/>
              </a:rPr>
              <a:t>] = </a:t>
            </a:r>
            <a:r>
              <a:rPr lang="en-US" sz="2000" b="1" i="1" dirty="0">
                <a:cs typeface="Courier New" pitchFamily="49" charset="0"/>
              </a:rPr>
              <a:t>true</a:t>
            </a:r>
            <a:r>
              <a:rPr lang="en-US" sz="2000" dirty="0">
                <a:solidFill>
                  <a:srgbClr val="000000"/>
                </a:solidFill>
              </a:rPr>
              <a:t>  implies that process </a:t>
            </a:r>
            <a:r>
              <a:rPr lang="en-US" sz="2000" b="1" dirty="0">
                <a:solidFill>
                  <a:srgbClr val="000000"/>
                </a:solidFill>
                <a:cs typeface="Courier New" pitchFamily="49" charset="0"/>
              </a:rPr>
              <a:t>P</a:t>
            </a:r>
            <a:r>
              <a:rPr lang="en-US" sz="2000" b="1" baseline="-25000" dirty="0">
                <a:solidFill>
                  <a:srgbClr val="000000"/>
                </a:solidFill>
                <a:cs typeface="Courier New" pitchFamily="49" charset="0"/>
              </a:rPr>
              <a:t>i</a:t>
            </a:r>
            <a:r>
              <a:rPr lang="en-US" sz="2000" dirty="0">
                <a:solidFill>
                  <a:srgbClr val="000000"/>
                </a:solidFill>
              </a:rPr>
              <a:t> is ready to enter critical section.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BAC52B97-E9DA-47BB-815A-A10513471335}"/>
              </a:ext>
            </a:extLst>
          </p:cNvPr>
          <p:cNvSpPr>
            <a:spLocks noGrp="1" noChangeArrowheads="1"/>
          </p:cNvSpPr>
          <p:nvPr>
            <p:ph type="title"/>
          </p:nvPr>
        </p:nvSpPr>
        <p:spPr>
          <a:xfrm>
            <a:off x="457200" y="630238"/>
            <a:ext cx="8291513" cy="576262"/>
          </a:xfrm>
        </p:spPr>
        <p:txBody>
          <a:bodyPr rtlCol="0">
            <a:normAutofit fontScale="90000"/>
          </a:bodyPr>
          <a:lstStyle/>
          <a:p>
            <a:pPr eaLnBrk="1" fontAlgn="auto" hangingPunct="1">
              <a:spcAft>
                <a:spcPts val="0"/>
              </a:spcAft>
              <a:defRPr/>
            </a:pPr>
            <a:r>
              <a:rPr lang="en-US" dirty="0"/>
              <a:t>Algorithm for Process </a:t>
            </a:r>
            <a:r>
              <a:rPr lang="en-US" dirty="0">
                <a:solidFill>
                  <a:srgbClr val="0000FF"/>
                </a:solidFill>
              </a:rPr>
              <a:t>P</a:t>
            </a:r>
            <a:r>
              <a:rPr lang="en-US" baseline="-25000" dirty="0">
                <a:solidFill>
                  <a:srgbClr val="0000FF"/>
                </a:solidFill>
              </a:rPr>
              <a:t>i</a:t>
            </a:r>
          </a:p>
        </p:txBody>
      </p:sp>
      <p:sp>
        <p:nvSpPr>
          <p:cNvPr id="30725" name="Rectangle 3">
            <a:extLst>
              <a:ext uri="{FF2B5EF4-FFF2-40B4-BE49-F238E27FC236}">
                <a16:creationId xmlns:a16="http://schemas.microsoft.com/office/drawing/2014/main" id="{3D4A2F88-A45E-4FE4-A793-57CC34523F9F}"/>
              </a:ext>
            </a:extLst>
          </p:cNvPr>
          <p:cNvSpPr>
            <a:spLocks noGrp="1"/>
          </p:cNvSpPr>
          <p:nvPr>
            <p:ph idx="1"/>
          </p:nvPr>
        </p:nvSpPr>
        <p:spPr>
          <a:xfrm>
            <a:off x="820738" y="1772528"/>
            <a:ext cx="7742237" cy="3995226"/>
          </a:xfrm>
        </p:spPr>
        <p:txBody>
          <a:bodyPr>
            <a:normAutofit/>
          </a:bodyPr>
          <a:lstStyle/>
          <a:p>
            <a:pPr eaLnBrk="1" hangingPunct="1">
              <a:buFont typeface="Monotype Sorts" pitchFamily="-84" charset="2"/>
              <a:buNone/>
            </a:pPr>
            <a:r>
              <a:rPr lang="en-US" altLang="en-US" sz="2800" b="1" dirty="0">
                <a:solidFill>
                  <a:srgbClr val="000000"/>
                </a:solidFill>
                <a:latin typeface="Courier New" panose="02070309020205020404" pitchFamily="49" charset="0"/>
                <a:cs typeface="Courier New" panose="02070309020205020404" pitchFamily="49" charset="0"/>
              </a:rPr>
              <a:t>	</a:t>
            </a:r>
            <a:r>
              <a:rPr lang="en-US" altLang="en-US" sz="4000" b="1" dirty="0">
                <a:solidFill>
                  <a:srgbClr val="000000"/>
                </a:solidFill>
                <a:latin typeface="Courier New" panose="02070309020205020404" pitchFamily="49" charset="0"/>
                <a:cs typeface="Courier New" panose="02070309020205020404" pitchFamily="49" charset="0"/>
              </a:rPr>
              <a:t>do </a:t>
            </a:r>
            <a:r>
              <a:rPr lang="en-US" altLang="en-US" sz="2000" b="1" dirty="0">
                <a:solidFill>
                  <a:srgbClr val="000000"/>
                </a:solidFill>
                <a:latin typeface="Courier New" panose="02070309020205020404" pitchFamily="49" charset="0"/>
                <a:cs typeface="Courier New" panose="02070309020205020404" pitchFamily="49" charset="0"/>
              </a:rPr>
              <a:t>{ </a:t>
            </a:r>
          </a:p>
          <a:p>
            <a:pPr eaLnBrk="1" hangingPunct="1">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 true; </a:t>
            </a:r>
          </a:p>
          <a:p>
            <a:pPr eaLnBrk="1" hangingPunct="1">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turn = j; </a:t>
            </a:r>
          </a:p>
          <a:p>
            <a:pPr eaLnBrk="1" hangingPunct="1">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while (flag[j] &amp;&amp; turn = = j); </a:t>
            </a:r>
          </a:p>
          <a:p>
            <a:pPr eaLnBrk="1" hangingPunct="1">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critical section </a:t>
            </a:r>
          </a:p>
          <a:p>
            <a:pPr eaLnBrk="1" hangingPunct="1">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 false; </a:t>
            </a:r>
          </a:p>
          <a:p>
            <a:pPr eaLnBrk="1" hangingPunct="1">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remainder section </a:t>
            </a:r>
          </a:p>
          <a:p>
            <a:pPr eaLnBrk="1" hangingPunct="1">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 while (true);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CC9C-ADCD-4B88-AA8E-A84760644D6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6E2DD510-1707-4094-BE69-CFF98D2F6B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940" y="1534861"/>
            <a:ext cx="6055566" cy="415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164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614A574-DC02-4EC8-85BF-9D6E35151C19}"/>
              </a:ext>
            </a:extLst>
          </p:cNvPr>
          <p:cNvSpPr>
            <a:spLocks noGrp="1" noChangeArrowheads="1"/>
          </p:cNvSpPr>
          <p:nvPr>
            <p:ph type="title"/>
          </p:nvPr>
        </p:nvSpPr>
        <p:spPr>
          <a:xfrm>
            <a:off x="1100138" y="615950"/>
            <a:ext cx="7586662" cy="576263"/>
          </a:xfrm>
        </p:spPr>
        <p:txBody>
          <a:bodyPr rtlCol="0">
            <a:normAutofit fontScale="90000"/>
          </a:bodyPr>
          <a:lstStyle/>
          <a:p>
            <a:pPr eaLnBrk="1" fontAlgn="auto" hangingPunct="1">
              <a:spcAft>
                <a:spcPts val="0"/>
              </a:spcAft>
              <a:defRPr/>
            </a:pPr>
            <a:r>
              <a:rPr lang="en-US" dirty="0"/>
              <a:t>Peterson</a:t>
            </a:r>
            <a:r>
              <a:rPr lang="ja-JP" altLang="en-US"/>
              <a:t>’</a:t>
            </a:r>
            <a:r>
              <a:rPr lang="en-US" altLang="ja-JP" dirty="0"/>
              <a:t>s Solution (Cont.)</a:t>
            </a:r>
            <a:endParaRPr lang="en-US" dirty="0"/>
          </a:p>
        </p:txBody>
      </p:sp>
      <p:sp>
        <p:nvSpPr>
          <p:cNvPr id="17411" name="Rectangle 3">
            <a:extLst>
              <a:ext uri="{FF2B5EF4-FFF2-40B4-BE49-F238E27FC236}">
                <a16:creationId xmlns:a16="http://schemas.microsoft.com/office/drawing/2014/main" id="{271130AC-9C3A-4B0B-805F-7B2595781331}"/>
              </a:ext>
            </a:extLst>
          </p:cNvPr>
          <p:cNvSpPr>
            <a:spLocks noGrp="1" noChangeArrowheads="1"/>
          </p:cNvSpPr>
          <p:nvPr>
            <p:ph idx="1"/>
          </p:nvPr>
        </p:nvSpPr>
        <p:spPr>
          <a:xfrm>
            <a:off x="806450" y="1463675"/>
            <a:ext cx="7623175" cy="4192588"/>
          </a:xfrm>
        </p:spPr>
        <p:txBody>
          <a:bodyPr rtlCol="0">
            <a:normAutofit/>
          </a:bodyPr>
          <a:lstStyle/>
          <a:p>
            <a:pPr eaLnBrk="1" fontAlgn="auto" hangingPunct="1">
              <a:spcAft>
                <a:spcPts val="0"/>
              </a:spcAft>
              <a:defRPr/>
            </a:pPr>
            <a:r>
              <a:rPr lang="en-US" sz="2400" dirty="0">
                <a:solidFill>
                  <a:srgbClr val="000000"/>
                </a:solidFill>
              </a:rPr>
              <a:t>Provable that the three  CS requirement are met:</a:t>
            </a:r>
          </a:p>
          <a:p>
            <a:pPr eaLnBrk="1" fontAlgn="auto" hangingPunct="1">
              <a:spcAft>
                <a:spcPts val="0"/>
              </a:spcAft>
              <a:buFont typeface="Monotype Sorts" pitchFamily="-84" charset="2"/>
              <a:buNone/>
              <a:defRPr/>
            </a:pPr>
            <a:r>
              <a:rPr lang="en-US" sz="2400" dirty="0">
                <a:solidFill>
                  <a:srgbClr val="000000"/>
                </a:solidFill>
              </a:rPr>
              <a:t>        1.   Mutual exclusion is preserved</a:t>
            </a:r>
          </a:p>
          <a:p>
            <a:pPr eaLnBrk="1" fontAlgn="auto" hangingPunct="1">
              <a:spcAft>
                <a:spcPts val="0"/>
              </a:spcAft>
              <a:buFont typeface="Monotype Sorts" pitchFamily="-84" charset="2"/>
              <a:buNone/>
              <a:defRPr/>
            </a:pPr>
            <a:r>
              <a:rPr lang="en-US" sz="2400" dirty="0">
                <a:solidFill>
                  <a:srgbClr val="000000"/>
                </a:solidFill>
              </a:rPr>
              <a:t>                </a:t>
            </a:r>
            <a:r>
              <a:rPr lang="en-US" sz="2400" b="1" dirty="0">
                <a:solidFill>
                  <a:srgbClr val="000000"/>
                </a:solidFill>
                <a:cs typeface="Courier New" pitchFamily="49" charset="0"/>
              </a:rPr>
              <a:t>P</a:t>
            </a:r>
            <a:r>
              <a:rPr lang="en-US" sz="2400" b="1" baseline="-25000" dirty="0">
                <a:solidFill>
                  <a:srgbClr val="000000"/>
                </a:solidFill>
                <a:cs typeface="Courier New" pitchFamily="49" charset="0"/>
              </a:rPr>
              <a:t>i</a:t>
            </a:r>
            <a:r>
              <a:rPr lang="en-US" sz="3600" b="1" dirty="0">
                <a:solidFill>
                  <a:srgbClr val="000000"/>
                </a:solidFill>
                <a:cs typeface="Courier New" pitchFamily="49" charset="0"/>
              </a:rPr>
              <a:t> </a:t>
            </a:r>
            <a:r>
              <a:rPr lang="en-US" sz="2400" dirty="0">
                <a:solidFill>
                  <a:srgbClr val="000000"/>
                </a:solidFill>
              </a:rPr>
              <a:t>enters CS only if:</a:t>
            </a:r>
          </a:p>
          <a:p>
            <a:pPr eaLnBrk="1" fontAlgn="auto" hangingPunct="1">
              <a:spcAft>
                <a:spcPts val="0"/>
              </a:spcAft>
              <a:buFont typeface="Monotype Sorts" pitchFamily="-84" charset="2"/>
              <a:buNone/>
              <a:defRPr/>
            </a:pPr>
            <a:r>
              <a:rPr lang="en-US" sz="2400" dirty="0">
                <a:solidFill>
                  <a:srgbClr val="000000"/>
                </a:solidFill>
              </a:rPr>
              <a:t>                      either </a:t>
            </a:r>
            <a:r>
              <a:rPr lang="en-US" sz="2400" b="1" dirty="0">
                <a:solidFill>
                  <a:srgbClr val="000000"/>
                </a:solidFill>
                <a:cs typeface="Courier New" pitchFamily="49" charset="0"/>
              </a:rPr>
              <a:t>flag[j] = false </a:t>
            </a:r>
            <a:r>
              <a:rPr lang="en-US" sz="2400" dirty="0">
                <a:solidFill>
                  <a:srgbClr val="000000"/>
                </a:solidFill>
              </a:rPr>
              <a:t>or</a:t>
            </a:r>
            <a:r>
              <a:rPr lang="en-US" sz="2400" b="1" dirty="0">
                <a:solidFill>
                  <a:srgbClr val="000000"/>
                </a:solidFill>
                <a:cs typeface="Courier New" pitchFamily="49" charset="0"/>
              </a:rPr>
              <a:t> turn = </a:t>
            </a:r>
            <a:r>
              <a:rPr lang="en-US" sz="2400" b="1" dirty="0" err="1">
                <a:solidFill>
                  <a:srgbClr val="000000"/>
                </a:solidFill>
                <a:cs typeface="Courier New" pitchFamily="49" charset="0"/>
              </a:rPr>
              <a:t>i</a:t>
            </a:r>
            <a:endParaRPr lang="en-US" sz="2400" dirty="0">
              <a:solidFill>
                <a:srgbClr val="000000"/>
              </a:solidFill>
            </a:endParaRPr>
          </a:p>
          <a:p>
            <a:pPr eaLnBrk="1" fontAlgn="auto" hangingPunct="1">
              <a:spcAft>
                <a:spcPts val="0"/>
              </a:spcAft>
              <a:buFont typeface="Monotype Sorts" pitchFamily="-84" charset="2"/>
              <a:buNone/>
              <a:defRPr/>
            </a:pPr>
            <a:r>
              <a:rPr lang="en-US" sz="2400" dirty="0">
                <a:solidFill>
                  <a:srgbClr val="000000"/>
                </a:solidFill>
              </a:rPr>
              <a:t>        2.   Progress requirement is satisfied</a:t>
            </a:r>
          </a:p>
          <a:p>
            <a:pPr eaLnBrk="1" fontAlgn="auto" hangingPunct="1">
              <a:spcAft>
                <a:spcPts val="0"/>
              </a:spcAft>
              <a:buFont typeface="Monotype Sorts" pitchFamily="-84" charset="2"/>
              <a:buNone/>
              <a:defRPr/>
            </a:pPr>
            <a:r>
              <a:rPr lang="en-US" sz="2400" dirty="0">
                <a:solidFill>
                  <a:srgbClr val="000000"/>
                </a:solidFill>
              </a:rPr>
              <a:t>        3.   Bounded-waiting requirement is met</a:t>
            </a:r>
            <a:endParaRPr lang="en-US" sz="1200" dirty="0">
              <a:solidFill>
                <a:srgbClr val="000000"/>
              </a:solidFill>
            </a:endParaRPr>
          </a:p>
          <a:p>
            <a:pPr eaLnBrk="1" fontAlgn="auto" hangingPunct="1">
              <a:lnSpc>
                <a:spcPct val="90000"/>
              </a:lnSpc>
              <a:spcAft>
                <a:spcPts val="0"/>
              </a:spcAft>
              <a:defRPr/>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791ECF6-B9D0-4202-BAAD-F0AD01B3479A}"/>
              </a:ext>
            </a:extLst>
          </p:cNvPr>
          <p:cNvSpPr>
            <a:spLocks noGrp="1" noChangeArrowheads="1"/>
          </p:cNvSpPr>
          <p:nvPr>
            <p:ph type="title"/>
          </p:nvPr>
        </p:nvSpPr>
        <p:spPr>
          <a:xfrm>
            <a:off x="919163" y="525463"/>
            <a:ext cx="7707312" cy="576262"/>
          </a:xfrm>
        </p:spPr>
        <p:txBody>
          <a:bodyPr rtlCol="0">
            <a:normAutofit fontScale="90000"/>
          </a:bodyPr>
          <a:lstStyle/>
          <a:p>
            <a:pPr eaLnBrk="1" fontAlgn="auto" hangingPunct="1">
              <a:spcAft>
                <a:spcPts val="0"/>
              </a:spcAft>
              <a:defRPr/>
            </a:pPr>
            <a:r>
              <a:rPr lang="en-US" dirty="0"/>
              <a:t> Process Synchronization</a:t>
            </a:r>
          </a:p>
        </p:txBody>
      </p:sp>
      <p:sp>
        <p:nvSpPr>
          <p:cNvPr id="4099" name="Rectangle 3">
            <a:extLst>
              <a:ext uri="{FF2B5EF4-FFF2-40B4-BE49-F238E27FC236}">
                <a16:creationId xmlns:a16="http://schemas.microsoft.com/office/drawing/2014/main" id="{E8BD1B29-F704-4F6F-A4B7-FF0B0AF09B1E}"/>
              </a:ext>
            </a:extLst>
          </p:cNvPr>
          <p:cNvSpPr>
            <a:spLocks noGrp="1" noChangeArrowheads="1"/>
          </p:cNvSpPr>
          <p:nvPr>
            <p:ph idx="1"/>
          </p:nvPr>
        </p:nvSpPr>
        <p:spPr>
          <a:xfrm>
            <a:off x="903288" y="1714500"/>
            <a:ext cx="6040437" cy="3617913"/>
          </a:xfrm>
        </p:spPr>
        <p:txBody>
          <a:bodyPr rtlCol="0">
            <a:normAutofit fontScale="92500" lnSpcReduction="10000"/>
          </a:bodyPr>
          <a:lstStyle/>
          <a:p>
            <a:pPr eaLnBrk="1" fontAlgn="auto" hangingPunct="1">
              <a:lnSpc>
                <a:spcPct val="80000"/>
              </a:lnSpc>
              <a:spcAft>
                <a:spcPts val="0"/>
              </a:spcAft>
              <a:defRPr/>
            </a:pPr>
            <a:r>
              <a:rPr lang="en-US" dirty="0"/>
              <a:t>Background</a:t>
            </a:r>
          </a:p>
          <a:p>
            <a:pPr eaLnBrk="1" fontAlgn="auto" hangingPunct="1">
              <a:lnSpc>
                <a:spcPct val="80000"/>
              </a:lnSpc>
              <a:spcAft>
                <a:spcPts val="0"/>
              </a:spcAft>
              <a:defRPr/>
            </a:pPr>
            <a:r>
              <a:rPr lang="en-US" dirty="0"/>
              <a:t>The Critical-Section Problem</a:t>
            </a:r>
          </a:p>
          <a:p>
            <a:pPr eaLnBrk="1" fontAlgn="auto" hangingPunct="1">
              <a:lnSpc>
                <a:spcPct val="80000"/>
              </a:lnSpc>
              <a:spcAft>
                <a:spcPts val="0"/>
              </a:spcAft>
              <a:defRPr/>
            </a:pPr>
            <a:r>
              <a:rPr lang="en-US" dirty="0"/>
              <a:t>Peterson</a:t>
            </a:r>
            <a:r>
              <a:rPr lang="ja-JP" altLang="en-US" dirty="0"/>
              <a:t>’</a:t>
            </a:r>
            <a:r>
              <a:rPr lang="en-US" altLang="ja-JP" dirty="0"/>
              <a:t>s Solution</a:t>
            </a:r>
          </a:p>
          <a:p>
            <a:pPr eaLnBrk="1" fontAlgn="auto" hangingPunct="1">
              <a:lnSpc>
                <a:spcPct val="80000"/>
              </a:lnSpc>
              <a:spcAft>
                <a:spcPts val="0"/>
              </a:spcAft>
              <a:defRPr/>
            </a:pPr>
            <a:r>
              <a:rPr lang="en-US" dirty="0"/>
              <a:t>Synchronization Hardware</a:t>
            </a:r>
          </a:p>
          <a:p>
            <a:pPr eaLnBrk="1" fontAlgn="auto" hangingPunct="1">
              <a:lnSpc>
                <a:spcPct val="80000"/>
              </a:lnSpc>
              <a:spcAft>
                <a:spcPts val="0"/>
              </a:spcAft>
              <a:defRPr/>
            </a:pPr>
            <a:r>
              <a:rPr lang="en-US" dirty="0" err="1"/>
              <a:t>Mutex</a:t>
            </a:r>
            <a:r>
              <a:rPr lang="en-US" dirty="0"/>
              <a:t> Locks</a:t>
            </a:r>
          </a:p>
          <a:p>
            <a:pPr eaLnBrk="1" fontAlgn="auto" hangingPunct="1">
              <a:lnSpc>
                <a:spcPct val="80000"/>
              </a:lnSpc>
              <a:spcAft>
                <a:spcPts val="0"/>
              </a:spcAft>
              <a:defRPr/>
            </a:pPr>
            <a:r>
              <a:rPr lang="en-US" dirty="0"/>
              <a:t>Semaphores</a:t>
            </a:r>
          </a:p>
          <a:p>
            <a:pPr eaLnBrk="1" fontAlgn="auto" hangingPunct="1">
              <a:lnSpc>
                <a:spcPct val="80000"/>
              </a:lnSpc>
              <a:spcAft>
                <a:spcPts val="0"/>
              </a:spcAft>
              <a:defRPr/>
            </a:pPr>
            <a:r>
              <a:rPr lang="en-US" dirty="0"/>
              <a:t>Classic Problems of Synchronization</a:t>
            </a:r>
          </a:p>
          <a:p>
            <a:pPr eaLnBrk="1" fontAlgn="auto" hangingPunct="1">
              <a:lnSpc>
                <a:spcPct val="80000"/>
              </a:lnSpc>
              <a:spcAft>
                <a:spcPts val="0"/>
              </a:spcAft>
              <a:defRPr/>
            </a:pPr>
            <a:r>
              <a:rPr lang="en-US" dirty="0"/>
              <a:t>Monitors</a:t>
            </a:r>
          </a:p>
        </p:txBody>
      </p:sp>
      <p:sp>
        <p:nvSpPr>
          <p:cNvPr id="10244" name="Rectangle 5">
            <a:extLst>
              <a:ext uri="{FF2B5EF4-FFF2-40B4-BE49-F238E27FC236}">
                <a16:creationId xmlns:a16="http://schemas.microsoft.com/office/drawing/2014/main" id="{C95C92EA-CD1C-4FAC-B166-567F1CB9FD88}"/>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kumimoji="1" lang="en-US" altLang="en-US" sz="1800">
              <a:latin typeface="Helvetica" panose="020B0604020202020204" pitchFamily="34" charset="0"/>
            </a:endParaRPr>
          </a:p>
          <a:p>
            <a:pPr>
              <a:spcBef>
                <a:spcPct val="0"/>
              </a:spcBef>
              <a:buFontTx/>
              <a:buNone/>
            </a:pPr>
            <a:endParaRPr kumimoji="1" lang="en-US" altLang="en-US" sz="1800">
              <a:latin typeface="Helvetica" panose="020B0604020202020204" pitchFamily="34" charset="0"/>
            </a:endParaRPr>
          </a:p>
          <a:p>
            <a:pPr>
              <a:spcBef>
                <a:spcPct val="0"/>
              </a:spcBef>
              <a:buFontTx/>
              <a:buNone/>
            </a:pPr>
            <a:endParaRPr kumimoji="1" lang="en-US" altLang="en-US" sz="1800">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2FB6-6DC5-47C4-8989-A45C81213B88}"/>
              </a:ext>
            </a:extLst>
          </p:cNvPr>
          <p:cNvSpPr>
            <a:spLocks noGrp="1"/>
          </p:cNvSpPr>
          <p:nvPr>
            <p:ph type="title"/>
          </p:nvPr>
        </p:nvSpPr>
        <p:spPr>
          <a:xfrm>
            <a:off x="472050" y="526034"/>
            <a:ext cx="8229600" cy="668284"/>
          </a:xfrm>
        </p:spPr>
        <p:txBody>
          <a:bodyPr/>
          <a:lstStyle/>
          <a:p>
            <a:r>
              <a:rPr lang="en-US" sz="3600" dirty="0"/>
              <a:t>Mutual Exclusion with Busy waiting</a:t>
            </a:r>
            <a:endParaRPr lang="en-IN" sz="3600" dirty="0"/>
          </a:p>
        </p:txBody>
      </p:sp>
      <p:sp>
        <p:nvSpPr>
          <p:cNvPr id="3" name="Content Placeholder 2">
            <a:extLst>
              <a:ext uri="{FF2B5EF4-FFF2-40B4-BE49-F238E27FC236}">
                <a16:creationId xmlns:a16="http://schemas.microsoft.com/office/drawing/2014/main" id="{37CE85F6-A5F5-495F-AECB-47B2664F3A48}"/>
              </a:ext>
            </a:extLst>
          </p:cNvPr>
          <p:cNvSpPr>
            <a:spLocks noGrp="1"/>
          </p:cNvSpPr>
          <p:nvPr>
            <p:ph idx="1"/>
          </p:nvPr>
        </p:nvSpPr>
        <p:spPr>
          <a:xfrm>
            <a:off x="495837" y="1352940"/>
            <a:ext cx="8229600" cy="4914892"/>
          </a:xfrm>
        </p:spPr>
        <p:txBody>
          <a:bodyPr/>
          <a:lstStyle/>
          <a:p>
            <a:r>
              <a:rPr lang="en-US" sz="2000" dirty="0"/>
              <a:t>Busy waiting, also known as spinning, or busy looping is a process synchronization technique in which a process/task waits and constantly checks for a condition to be satisfied before proceeding with its execution. </a:t>
            </a:r>
          </a:p>
          <a:p>
            <a:r>
              <a:rPr lang="en-US" sz="2000" dirty="0"/>
              <a:t>In busy waiting, a process executes instructions that test for the entry condition to be true, such as the availability of a lock or resource in the computer system. </a:t>
            </a:r>
          </a:p>
          <a:p>
            <a:r>
              <a:rPr lang="en-US" sz="2000" dirty="0"/>
              <a:t>For resource availability, consider a scenario where a process needs a resource for a specific program. </a:t>
            </a:r>
          </a:p>
          <a:p>
            <a:r>
              <a:rPr lang="en-US" sz="2000" dirty="0"/>
              <a:t>However, the resource is currently in use and unavailable at the moment, therefore the process has to wait for resource availability before it can continue. This is what is known as busy waiting as illustrated below: </a:t>
            </a:r>
            <a:endParaRPr lang="en-IN" sz="2000" dirty="0"/>
          </a:p>
        </p:txBody>
      </p:sp>
    </p:spTree>
    <p:extLst>
      <p:ext uri="{BB962C8B-B14F-4D97-AF65-F5344CB8AC3E}">
        <p14:creationId xmlns:p14="http://schemas.microsoft.com/office/powerpoint/2010/main" val="1747486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2">
            <a:extLst>
              <a:ext uri="{FF2B5EF4-FFF2-40B4-BE49-F238E27FC236}">
                <a16:creationId xmlns:a16="http://schemas.microsoft.com/office/drawing/2014/main" id="{D93BECD1-6FDB-4200-AB3D-E3649719732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780" y="1119674"/>
            <a:ext cx="7063273" cy="4214213"/>
          </a:xfrm>
          <a:prstGeom prst="rect">
            <a:avLst/>
          </a:prstGeom>
        </p:spPr>
      </p:pic>
    </p:spTree>
    <p:extLst>
      <p:ext uri="{BB962C8B-B14F-4D97-AF65-F5344CB8AC3E}">
        <p14:creationId xmlns:p14="http://schemas.microsoft.com/office/powerpoint/2010/main" val="1053252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24DD4-CDCC-47C6-B73E-243F5C7A6253}"/>
              </a:ext>
            </a:extLst>
          </p:cNvPr>
          <p:cNvSpPr>
            <a:spLocks noGrp="1"/>
          </p:cNvSpPr>
          <p:nvPr>
            <p:ph type="title"/>
          </p:nvPr>
        </p:nvSpPr>
        <p:spPr>
          <a:xfrm>
            <a:off x="472050" y="526034"/>
            <a:ext cx="8229600" cy="668284"/>
          </a:xfrm>
        </p:spPr>
        <p:txBody>
          <a:bodyPr/>
          <a:lstStyle/>
          <a:p>
            <a:r>
              <a:rPr lang="en-IN" sz="3600" dirty="0">
                <a:effectLst/>
                <a:latin typeface="Calibri" panose="020F0502020204030204" pitchFamily="34" charset="0"/>
                <a:ea typeface="Calibri" panose="020F0502020204030204" pitchFamily="34" charset="0"/>
                <a:cs typeface="Times New Roman" panose="02020603050405020304" pitchFamily="18" charset="0"/>
              </a:rPr>
              <a:t>Sleep and Wake up:</a:t>
            </a:r>
            <a:endParaRPr lang="en-IN" sz="3600" dirty="0"/>
          </a:p>
        </p:txBody>
      </p:sp>
      <p:sp>
        <p:nvSpPr>
          <p:cNvPr id="3" name="Content Placeholder 2">
            <a:extLst>
              <a:ext uri="{FF2B5EF4-FFF2-40B4-BE49-F238E27FC236}">
                <a16:creationId xmlns:a16="http://schemas.microsoft.com/office/drawing/2014/main" id="{0BE80857-1C16-42E2-AC10-33E3A6C9E51E}"/>
              </a:ext>
            </a:extLst>
          </p:cNvPr>
          <p:cNvSpPr>
            <a:spLocks noGrp="1"/>
          </p:cNvSpPr>
          <p:nvPr>
            <p:ph idx="1"/>
          </p:nvPr>
        </p:nvSpPr>
        <p:spPr>
          <a:xfrm>
            <a:off x="495837" y="1194318"/>
            <a:ext cx="8229600" cy="5073513"/>
          </a:xfrm>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Busy waiting can be wasteful. Processes waiting to enter their critical sections waste processor time checking to see if they can proceed.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better solution to the mutual exclusion problem, which can be implemented with the addition of some new primitives, would be to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block</a:t>
            </a:r>
            <a:r>
              <a:rPr lang="en-IN" sz="1800" dirty="0">
                <a:effectLst/>
                <a:latin typeface="Calibri" panose="020F0502020204030204" pitchFamily="34" charset="0"/>
                <a:ea typeface="Calibri" panose="020F0502020204030204" pitchFamily="34" charset="0"/>
                <a:cs typeface="Times New Roman" panose="02020603050405020304" pitchFamily="18" charset="0"/>
              </a:rPr>
              <a:t> processes when they are denied access to their critical sections. Two primitives,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Sleep</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Wakeup</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 often used to implement blocking in mutual exclusion.</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How do Sleep and Wakeup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Essentially, when a process is not permitted to access its critical section, it uses a system call known as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Sleep</a:t>
            </a:r>
            <a:r>
              <a:rPr lang="en-IN" sz="1800" dirty="0">
                <a:effectLst/>
                <a:latin typeface="Calibri" panose="020F0502020204030204" pitchFamily="34" charset="0"/>
                <a:ea typeface="Calibri" panose="020F0502020204030204" pitchFamily="34" charset="0"/>
                <a:cs typeface="Times New Roman" panose="02020603050405020304" pitchFamily="18" charset="0"/>
              </a:rPr>
              <a:t>, which causes that process to suspended.</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process will not be scheduled to run again, until another process uses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Wakeup</a:t>
            </a:r>
            <a:r>
              <a:rPr lang="en-IN" sz="1800" dirty="0">
                <a:effectLst/>
                <a:latin typeface="Calibri" panose="020F0502020204030204" pitchFamily="34" charset="0"/>
                <a:ea typeface="Calibri" panose="020F0502020204030204" pitchFamily="34" charset="0"/>
                <a:cs typeface="Times New Roman" panose="02020603050405020304" pitchFamily="18" charset="0"/>
              </a:rPr>
              <a:t> system call. In most cases,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Wakeup</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called by a process when it leaves its critical section if any other processes have blocked.</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suspended process is woken by other process calling wakeup().</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8074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56ECA03-D8F1-4817-A884-C4BD145F2781}"/>
              </a:ext>
            </a:extLst>
          </p:cNvPr>
          <p:cNvSpPr>
            <a:spLocks noGrp="1" noChangeArrowheads="1"/>
          </p:cNvSpPr>
          <p:nvPr>
            <p:ph type="title"/>
          </p:nvPr>
        </p:nvSpPr>
        <p:spPr>
          <a:xfrm>
            <a:off x="1100138" y="544513"/>
            <a:ext cx="7586662" cy="576262"/>
          </a:xfrm>
        </p:spPr>
        <p:txBody>
          <a:bodyPr rtlCol="0">
            <a:normAutofit fontScale="90000"/>
          </a:bodyPr>
          <a:lstStyle/>
          <a:p>
            <a:pPr eaLnBrk="1" fontAlgn="auto" hangingPunct="1">
              <a:spcAft>
                <a:spcPts val="0"/>
              </a:spcAft>
              <a:defRPr/>
            </a:pPr>
            <a:r>
              <a:rPr lang="en-US" dirty="0"/>
              <a:t>Synchronization Hardware</a:t>
            </a:r>
          </a:p>
        </p:txBody>
      </p:sp>
      <p:sp>
        <p:nvSpPr>
          <p:cNvPr id="18435" name="Rectangle 3">
            <a:extLst>
              <a:ext uri="{FF2B5EF4-FFF2-40B4-BE49-F238E27FC236}">
                <a16:creationId xmlns:a16="http://schemas.microsoft.com/office/drawing/2014/main" id="{4D5B18B5-8002-4953-B005-DBA882DF0B78}"/>
              </a:ext>
            </a:extLst>
          </p:cNvPr>
          <p:cNvSpPr>
            <a:spLocks noGrp="1" noChangeArrowheads="1"/>
          </p:cNvSpPr>
          <p:nvPr>
            <p:ph idx="1"/>
          </p:nvPr>
        </p:nvSpPr>
        <p:spPr>
          <a:xfrm>
            <a:off x="977900" y="1585913"/>
            <a:ext cx="7616825" cy="4422775"/>
          </a:xfrm>
        </p:spPr>
        <p:txBody>
          <a:bodyPr rtlCol="0">
            <a:normAutofit/>
          </a:bodyPr>
          <a:lstStyle/>
          <a:p>
            <a:pPr algn="just" eaLnBrk="1" fontAlgn="auto" hangingPunct="1">
              <a:lnSpc>
                <a:spcPct val="90000"/>
              </a:lnSpc>
              <a:spcAft>
                <a:spcPts val="0"/>
              </a:spcAft>
              <a:tabLst>
                <a:tab pos="739775" algn="l"/>
                <a:tab pos="1020763" algn="l"/>
                <a:tab pos="1257300" algn="l"/>
              </a:tabLst>
              <a:defRPr/>
            </a:pPr>
            <a:r>
              <a:rPr lang="en-US" sz="2400" dirty="0"/>
              <a:t>Many systems provide hardware support for implementing the critical section code.</a:t>
            </a:r>
          </a:p>
          <a:p>
            <a:pPr algn="just" eaLnBrk="1" fontAlgn="auto" hangingPunct="1">
              <a:lnSpc>
                <a:spcPct val="90000"/>
              </a:lnSpc>
              <a:spcAft>
                <a:spcPts val="0"/>
              </a:spcAft>
              <a:tabLst>
                <a:tab pos="739775" algn="l"/>
                <a:tab pos="1020763" algn="l"/>
                <a:tab pos="1257300" algn="l"/>
              </a:tabLst>
              <a:defRPr/>
            </a:pPr>
            <a:r>
              <a:rPr lang="en-US" sz="2400" dirty="0"/>
              <a:t>All solutions below based on idea of </a:t>
            </a:r>
            <a:r>
              <a:rPr lang="en-US" sz="2400" b="1" dirty="0">
                <a:solidFill>
                  <a:srgbClr val="3366FF"/>
                </a:solidFill>
              </a:rPr>
              <a:t>locking</a:t>
            </a:r>
          </a:p>
          <a:p>
            <a:pPr lvl="1" algn="just" eaLnBrk="1" fontAlgn="auto" hangingPunct="1">
              <a:lnSpc>
                <a:spcPct val="90000"/>
              </a:lnSpc>
              <a:spcAft>
                <a:spcPts val="0"/>
              </a:spcAft>
              <a:tabLst>
                <a:tab pos="739775" algn="l"/>
                <a:tab pos="1020763" algn="l"/>
                <a:tab pos="1257300" algn="l"/>
              </a:tabLst>
              <a:defRPr/>
            </a:pPr>
            <a:r>
              <a:rPr lang="en-US" sz="2000" dirty="0"/>
              <a:t>Protecting critical regions via locks</a:t>
            </a:r>
          </a:p>
          <a:p>
            <a:pPr algn="just" eaLnBrk="1" fontAlgn="auto" hangingPunct="1">
              <a:lnSpc>
                <a:spcPct val="90000"/>
              </a:lnSpc>
              <a:spcAft>
                <a:spcPts val="0"/>
              </a:spcAft>
              <a:tabLst>
                <a:tab pos="739775" algn="l"/>
                <a:tab pos="1020763" algn="l"/>
                <a:tab pos="1257300" algn="l"/>
              </a:tabLst>
              <a:defRPr/>
            </a:pPr>
            <a:r>
              <a:rPr lang="en-US" sz="2400" dirty="0" err="1"/>
              <a:t>Uniprocessors</a:t>
            </a:r>
            <a:r>
              <a:rPr lang="en-US" sz="2400" dirty="0"/>
              <a:t> – could disable interrupts</a:t>
            </a:r>
          </a:p>
          <a:p>
            <a:pPr lvl="1" algn="just" eaLnBrk="1" fontAlgn="auto" hangingPunct="1">
              <a:lnSpc>
                <a:spcPct val="90000"/>
              </a:lnSpc>
              <a:spcAft>
                <a:spcPts val="0"/>
              </a:spcAft>
              <a:tabLst>
                <a:tab pos="739775" algn="l"/>
                <a:tab pos="1020763" algn="l"/>
                <a:tab pos="1257300" algn="l"/>
              </a:tabLst>
              <a:defRPr/>
            </a:pPr>
            <a:r>
              <a:rPr lang="en-US" sz="2000" dirty="0"/>
              <a:t>Currently running code would execute without preemption</a:t>
            </a:r>
          </a:p>
          <a:p>
            <a:pPr lvl="1" algn="just" eaLnBrk="1" fontAlgn="auto" hangingPunct="1">
              <a:lnSpc>
                <a:spcPct val="90000"/>
              </a:lnSpc>
              <a:spcAft>
                <a:spcPts val="0"/>
              </a:spcAft>
              <a:tabLst>
                <a:tab pos="739775" algn="l"/>
                <a:tab pos="1020763" algn="l"/>
                <a:tab pos="1257300" algn="l"/>
              </a:tabLst>
              <a:defRPr/>
            </a:pPr>
            <a:r>
              <a:rPr lang="en-US" sz="2000" dirty="0"/>
              <a:t>Generally too inefficient on multiprocessor systems</a:t>
            </a:r>
          </a:p>
          <a:p>
            <a:pPr algn="just" eaLnBrk="1" fontAlgn="auto" hangingPunct="1">
              <a:lnSpc>
                <a:spcPct val="90000"/>
              </a:lnSpc>
              <a:spcAft>
                <a:spcPts val="0"/>
              </a:spcAft>
              <a:tabLst>
                <a:tab pos="739775" algn="l"/>
                <a:tab pos="1020763" algn="l"/>
                <a:tab pos="1257300" algn="l"/>
              </a:tabLst>
              <a:defRPr/>
            </a:pPr>
            <a:r>
              <a:rPr lang="en-US" sz="2400" dirty="0"/>
              <a:t>Modern machines provide special atomic hardware instructions</a:t>
            </a:r>
          </a:p>
          <a:p>
            <a:pPr lvl="1" algn="just" eaLnBrk="1" fontAlgn="auto" hangingPunct="1">
              <a:lnSpc>
                <a:spcPct val="90000"/>
              </a:lnSpc>
              <a:spcAft>
                <a:spcPts val="0"/>
              </a:spcAft>
              <a:tabLst>
                <a:tab pos="739775" algn="l"/>
                <a:tab pos="1020763" algn="l"/>
                <a:tab pos="1257300" algn="l"/>
              </a:tabLst>
              <a:defRPr/>
            </a:pPr>
            <a:r>
              <a:rPr lang="en-US" sz="2000" dirty="0"/>
              <a:t>Either test memory word and set value</a:t>
            </a:r>
          </a:p>
          <a:p>
            <a:pPr lvl="1" algn="just" eaLnBrk="1" fontAlgn="auto" hangingPunct="1">
              <a:lnSpc>
                <a:spcPct val="90000"/>
              </a:lnSpc>
              <a:spcAft>
                <a:spcPts val="0"/>
              </a:spcAft>
              <a:tabLst>
                <a:tab pos="739775" algn="l"/>
                <a:tab pos="1020763" algn="l"/>
                <a:tab pos="1257300" algn="l"/>
              </a:tabLst>
              <a:defRPr/>
            </a:pPr>
            <a:r>
              <a:rPr lang="en-US" sz="2000" dirty="0"/>
              <a:t>Or swap contents of two memory words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1E1FC6D-9D68-45C7-A86E-11B5834325A7}"/>
              </a:ext>
            </a:extLst>
          </p:cNvPr>
          <p:cNvSpPr/>
          <p:nvPr/>
        </p:nvSpPr>
        <p:spPr bwMode="auto">
          <a:xfrm>
            <a:off x="1898650" y="3227388"/>
            <a:ext cx="1889579" cy="39289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8D7E0076-1ECE-42E6-AEE1-28D1BE90FCA8}"/>
              </a:ext>
            </a:extLst>
          </p:cNvPr>
          <p:cNvSpPr/>
          <p:nvPr/>
        </p:nvSpPr>
        <p:spPr bwMode="auto">
          <a:xfrm>
            <a:off x="1898650" y="2406294"/>
            <a:ext cx="1740289" cy="39289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lIns="64002" tIns="32001" rIns="64002" bIns="32001"/>
          <a:lstStyle/>
          <a:p>
            <a:pPr>
              <a:defRPr/>
            </a:pPr>
            <a:endParaRPr lang="en-US" dirty="0">
              <a:solidFill>
                <a:schemeClr val="tx1"/>
              </a:solidFill>
              <a:highlight>
                <a:srgbClr val="FFFF00"/>
              </a:highlight>
              <a:latin typeface="Verdana" charset="0"/>
            </a:endParaRPr>
          </a:p>
        </p:txBody>
      </p:sp>
      <p:sp>
        <p:nvSpPr>
          <p:cNvPr id="36868" name="Title 1">
            <a:extLst>
              <a:ext uri="{FF2B5EF4-FFF2-40B4-BE49-F238E27FC236}">
                <a16:creationId xmlns:a16="http://schemas.microsoft.com/office/drawing/2014/main" id="{3B21A516-259C-4E28-9F2D-9BDAE0FF44C7}"/>
              </a:ext>
            </a:extLst>
          </p:cNvPr>
          <p:cNvSpPr>
            <a:spLocks noGrp="1"/>
          </p:cNvSpPr>
          <p:nvPr>
            <p:ph type="title"/>
          </p:nvPr>
        </p:nvSpPr>
        <p:spPr>
          <a:xfrm>
            <a:off x="989013" y="1089025"/>
            <a:ext cx="8154987" cy="576263"/>
          </a:xfrm>
        </p:spPr>
        <p:txBody>
          <a:bodyPr/>
          <a:lstStyle/>
          <a:p>
            <a:pPr eaLnBrk="1" hangingPunct="1"/>
            <a:r>
              <a:rPr lang="en-US" altLang="en-US" sz="2400" dirty="0"/>
              <a:t>Solution to Critical-section Problem Using Locks</a:t>
            </a:r>
          </a:p>
        </p:txBody>
      </p:sp>
      <p:sp>
        <p:nvSpPr>
          <p:cNvPr id="36869" name="Content Placeholder 2">
            <a:extLst>
              <a:ext uri="{FF2B5EF4-FFF2-40B4-BE49-F238E27FC236}">
                <a16:creationId xmlns:a16="http://schemas.microsoft.com/office/drawing/2014/main" id="{B61B7EC9-84EA-4EA2-BF64-86545A372C24}"/>
              </a:ext>
            </a:extLst>
          </p:cNvPr>
          <p:cNvSpPr>
            <a:spLocks noGrp="1"/>
          </p:cNvSpPr>
          <p:nvPr>
            <p:ph idx="1"/>
          </p:nvPr>
        </p:nvSpPr>
        <p:spPr>
          <a:xfrm>
            <a:off x="1039813" y="2071396"/>
            <a:ext cx="7727950" cy="4786604"/>
          </a:xfrm>
        </p:spPr>
        <p:txBody>
          <a:bodyPr/>
          <a:lstStyle/>
          <a:p>
            <a:pPr eaLnBrk="1" hangingPunct="1">
              <a:buFont typeface="Monotype Sorts" pitchFamily="-84" charset="2"/>
              <a:buNone/>
            </a:pPr>
            <a:r>
              <a:rPr lang="en-US" altLang="en-US" sz="1400" b="1" dirty="0">
                <a:solidFill>
                  <a:srgbClr val="000000"/>
                </a:solidFill>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 </a:t>
            </a:r>
          </a:p>
          <a:p>
            <a:pPr eaLnBrk="1" hangingPunct="1">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acquire lock </a:t>
            </a:r>
          </a:p>
          <a:p>
            <a:pPr eaLnBrk="1" hangingPunct="1">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a:t>
            </a:r>
          </a:p>
          <a:p>
            <a:pPr eaLnBrk="1" hangingPunct="1">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critical section </a:t>
            </a:r>
          </a:p>
          <a:p>
            <a:pPr eaLnBrk="1" hangingPunct="1">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release lock </a:t>
            </a:r>
          </a:p>
          <a:p>
            <a:pPr eaLnBrk="1" hangingPunct="1">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a:t>
            </a:r>
          </a:p>
          <a:p>
            <a:pPr eaLnBrk="1" hangingPunct="1">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remainder section </a:t>
            </a:r>
          </a:p>
          <a:p>
            <a:pPr eaLnBrk="1" hangingPunct="1">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 while (TRUE);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873A2FD-B394-4D44-97CB-7C444AB5F613}"/>
              </a:ext>
            </a:extLst>
          </p:cNvPr>
          <p:cNvSpPr>
            <a:spLocks noGrp="1" noChangeArrowheads="1"/>
          </p:cNvSpPr>
          <p:nvPr>
            <p:ph type="title"/>
          </p:nvPr>
        </p:nvSpPr>
        <p:spPr>
          <a:xfrm>
            <a:off x="1258888" y="766763"/>
            <a:ext cx="7399337" cy="576262"/>
          </a:xfrm>
        </p:spPr>
        <p:txBody>
          <a:bodyPr rtlCol="0">
            <a:normAutofit fontScale="90000"/>
          </a:bodyPr>
          <a:lstStyle/>
          <a:p>
            <a:pPr eaLnBrk="1" fontAlgn="auto" hangingPunct="1">
              <a:spcAft>
                <a:spcPts val="0"/>
              </a:spcAft>
              <a:defRPr/>
            </a:pPr>
            <a:r>
              <a:rPr lang="en-US" dirty="0" err="1"/>
              <a:t>test_and_set</a:t>
            </a:r>
            <a:r>
              <a:rPr lang="en-US" dirty="0"/>
              <a:t>  Instruction </a:t>
            </a:r>
          </a:p>
        </p:txBody>
      </p:sp>
      <p:sp>
        <p:nvSpPr>
          <p:cNvPr id="20483" name="Rectangle 3">
            <a:extLst>
              <a:ext uri="{FF2B5EF4-FFF2-40B4-BE49-F238E27FC236}">
                <a16:creationId xmlns:a16="http://schemas.microsoft.com/office/drawing/2014/main" id="{AC153B66-7028-4DA7-9321-0C8CAC72B34E}"/>
              </a:ext>
            </a:extLst>
          </p:cNvPr>
          <p:cNvSpPr>
            <a:spLocks noGrp="1" noChangeArrowheads="1"/>
          </p:cNvSpPr>
          <p:nvPr>
            <p:ph idx="1"/>
          </p:nvPr>
        </p:nvSpPr>
        <p:spPr>
          <a:xfrm>
            <a:off x="947738" y="1389063"/>
            <a:ext cx="7408862" cy="4422775"/>
          </a:xfrm>
        </p:spPr>
        <p:txBody>
          <a:bodyPr rtlCol="0">
            <a:normAutofit/>
          </a:bodyPr>
          <a:lstStyle/>
          <a:p>
            <a:pPr eaLnBrk="1" fontAlgn="auto" hangingPunct="1">
              <a:lnSpc>
                <a:spcPct val="90000"/>
              </a:lnSpc>
              <a:spcAft>
                <a:spcPts val="0"/>
              </a:spcAft>
              <a:buFont typeface="Monotype Sorts" pitchFamily="-84" charset="2"/>
              <a:buNone/>
              <a:tabLst>
                <a:tab pos="739775" algn="l"/>
                <a:tab pos="1020763" algn="l"/>
                <a:tab pos="1257300" algn="l"/>
              </a:tabLst>
              <a:defRPr/>
            </a:pPr>
            <a:endParaRPr lang="en-US" sz="2800" dirty="0"/>
          </a:p>
          <a:p>
            <a:pPr eaLnBrk="1" fontAlgn="auto" hangingPunct="1">
              <a:lnSpc>
                <a:spcPct val="90000"/>
              </a:lnSpc>
              <a:spcAft>
                <a:spcPts val="0"/>
              </a:spcAft>
              <a:buFont typeface="Monotype Sorts" pitchFamily="-84" charset="2"/>
              <a:buNone/>
              <a:tabLst>
                <a:tab pos="739775" algn="l"/>
                <a:tab pos="1020763" algn="l"/>
                <a:tab pos="1257300" algn="l"/>
              </a:tabLst>
              <a:defRPr/>
            </a:pPr>
            <a:r>
              <a:rPr lang="en-US" sz="2800" dirty="0"/>
              <a:t>   Definition:</a:t>
            </a:r>
            <a:endParaRPr lang="en-US" sz="2800" b="1" dirty="0">
              <a:solidFill>
                <a:srgbClr val="000000"/>
              </a:solidFill>
              <a:latin typeface="Courier New" pitchFamily="49" charset="0"/>
              <a:cs typeface="Courier New" pitchFamily="49" charset="0"/>
            </a:endParaRPr>
          </a:p>
          <a:p>
            <a:pPr eaLnBrk="1" fontAlgn="auto" hangingPunct="1">
              <a:lnSpc>
                <a:spcPct val="90000"/>
              </a:lnSpc>
              <a:spcAft>
                <a:spcPts val="0"/>
              </a:spcAft>
              <a:buFont typeface="Monotype Sorts" pitchFamily="-84" charset="2"/>
              <a:buNone/>
              <a:tabLst>
                <a:tab pos="739775" algn="l"/>
                <a:tab pos="1020763" algn="l"/>
                <a:tab pos="1257300" algn="l"/>
              </a:tabLst>
              <a:defRPr/>
            </a:pPr>
            <a:r>
              <a:rPr lang="en-US" sz="2800" b="1"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boolean</a:t>
            </a:r>
            <a:r>
              <a:rPr lang="en-US" sz="1400" b="1"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test_and_set</a:t>
            </a:r>
            <a:r>
              <a:rPr lang="en-US" sz="1400" b="1"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boolean</a:t>
            </a:r>
            <a:r>
              <a:rPr lang="en-US" sz="1400" b="1" dirty="0">
                <a:solidFill>
                  <a:srgbClr val="000000"/>
                </a:solidFill>
                <a:latin typeface="Courier New" pitchFamily="49" charset="0"/>
                <a:cs typeface="Courier New" pitchFamily="49" charset="0"/>
              </a:rPr>
              <a:t> *target)</a:t>
            </a:r>
          </a:p>
          <a:p>
            <a:pPr eaLnBrk="1" fontAlgn="auto" hangingPunct="1">
              <a:lnSpc>
                <a:spcPct val="90000"/>
              </a:lnSpc>
              <a:spcAft>
                <a:spcPts val="0"/>
              </a:spcAft>
              <a:buFont typeface="Monotype Sorts" pitchFamily="-84" charset="2"/>
              <a:buNone/>
              <a:tabLst>
                <a:tab pos="739775" algn="l"/>
                <a:tab pos="1020763" algn="l"/>
                <a:tab pos="1257300" algn="l"/>
              </a:tabLst>
              <a:defRPr/>
            </a:pPr>
            <a:r>
              <a:rPr lang="en-US" sz="1400" b="1" dirty="0">
                <a:solidFill>
                  <a:srgbClr val="000000"/>
                </a:solidFill>
                <a:latin typeface="Courier New" pitchFamily="49" charset="0"/>
                <a:cs typeface="Courier New" pitchFamily="49" charset="0"/>
              </a:rPr>
              <a:t>          {</a:t>
            </a:r>
          </a:p>
          <a:p>
            <a:pPr eaLnBrk="1" fontAlgn="auto" hangingPunct="1">
              <a:lnSpc>
                <a:spcPct val="90000"/>
              </a:lnSpc>
              <a:spcAft>
                <a:spcPts val="0"/>
              </a:spcAft>
              <a:buFont typeface="Monotype Sorts" pitchFamily="-84" charset="2"/>
              <a:buNone/>
              <a:tabLst>
                <a:tab pos="739775" algn="l"/>
                <a:tab pos="1020763" algn="l"/>
                <a:tab pos="1257300" algn="l"/>
              </a:tabLst>
              <a:defRPr/>
            </a:pPr>
            <a:r>
              <a:rPr lang="en-US" sz="1400" b="1"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boolean</a:t>
            </a:r>
            <a:r>
              <a:rPr lang="en-US" sz="1400" b="1"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rv</a:t>
            </a:r>
            <a:r>
              <a:rPr lang="en-US" sz="1400" b="1" dirty="0">
                <a:solidFill>
                  <a:srgbClr val="000000"/>
                </a:solidFill>
                <a:latin typeface="Courier New" pitchFamily="49" charset="0"/>
                <a:cs typeface="Courier New" pitchFamily="49" charset="0"/>
              </a:rPr>
              <a:t> = *target;</a:t>
            </a:r>
          </a:p>
          <a:p>
            <a:pPr eaLnBrk="1" fontAlgn="auto" hangingPunct="1">
              <a:lnSpc>
                <a:spcPct val="90000"/>
              </a:lnSpc>
              <a:spcAft>
                <a:spcPts val="0"/>
              </a:spcAft>
              <a:buFont typeface="Monotype Sorts" pitchFamily="-84" charset="2"/>
              <a:buNone/>
              <a:tabLst>
                <a:tab pos="739775" algn="l"/>
                <a:tab pos="1020763" algn="l"/>
                <a:tab pos="1257300" algn="l"/>
              </a:tabLst>
              <a:defRPr/>
            </a:pPr>
            <a:r>
              <a:rPr lang="en-US" sz="1400" b="1" dirty="0">
                <a:solidFill>
                  <a:srgbClr val="000000"/>
                </a:solidFill>
                <a:latin typeface="Courier New" pitchFamily="49" charset="0"/>
                <a:cs typeface="Courier New" pitchFamily="49" charset="0"/>
              </a:rPr>
              <a:t>               *target = TRUE;</a:t>
            </a:r>
          </a:p>
          <a:p>
            <a:pPr eaLnBrk="1" fontAlgn="auto" hangingPunct="1">
              <a:lnSpc>
                <a:spcPct val="90000"/>
              </a:lnSpc>
              <a:spcAft>
                <a:spcPts val="0"/>
              </a:spcAft>
              <a:buFont typeface="Monotype Sorts" pitchFamily="-84" charset="2"/>
              <a:buNone/>
              <a:tabLst>
                <a:tab pos="739775" algn="l"/>
                <a:tab pos="1020763" algn="l"/>
                <a:tab pos="1257300" algn="l"/>
              </a:tabLst>
              <a:defRPr/>
            </a:pPr>
            <a:r>
              <a:rPr lang="en-US" sz="1400" b="1" dirty="0">
                <a:solidFill>
                  <a:srgbClr val="000000"/>
                </a:solidFill>
                <a:latin typeface="Courier New" pitchFamily="49" charset="0"/>
                <a:cs typeface="Courier New" pitchFamily="49" charset="0"/>
              </a:rPr>
              <a:t>               return </a:t>
            </a:r>
            <a:r>
              <a:rPr lang="en-US" sz="1400" b="1" dirty="0" err="1">
                <a:solidFill>
                  <a:srgbClr val="000000"/>
                </a:solidFill>
                <a:latin typeface="Courier New" pitchFamily="49" charset="0"/>
                <a:cs typeface="Courier New" pitchFamily="49" charset="0"/>
              </a:rPr>
              <a:t>rv</a:t>
            </a:r>
            <a:r>
              <a:rPr lang="en-US" sz="1400" b="1" dirty="0">
                <a:solidFill>
                  <a:srgbClr val="000000"/>
                </a:solidFill>
                <a:latin typeface="Courier New" pitchFamily="49" charset="0"/>
                <a:cs typeface="Courier New" pitchFamily="49" charset="0"/>
              </a:rPr>
              <a:t>:</a:t>
            </a:r>
          </a:p>
          <a:p>
            <a:pPr eaLnBrk="1" fontAlgn="auto" hangingPunct="1">
              <a:lnSpc>
                <a:spcPct val="90000"/>
              </a:lnSpc>
              <a:spcAft>
                <a:spcPts val="0"/>
              </a:spcAft>
              <a:buFont typeface="Monotype Sorts" pitchFamily="-84" charset="2"/>
              <a:buNone/>
              <a:tabLst>
                <a:tab pos="739775" algn="l"/>
                <a:tab pos="1020763" algn="l"/>
                <a:tab pos="1257300" algn="l"/>
              </a:tabLst>
              <a:defRPr/>
            </a:pPr>
            <a:r>
              <a:rPr lang="en-US" sz="1400" b="1" dirty="0">
                <a:solidFill>
                  <a:srgbClr val="000000"/>
                </a:solidFill>
                <a:latin typeface="Courier New" pitchFamily="49" charset="0"/>
                <a:cs typeface="Courier New" pitchFamily="49" charset="0"/>
              </a:rPr>
              <a:t>          }</a:t>
            </a:r>
            <a:endParaRPr lang="en-US" sz="1400" dirty="0">
              <a:solidFill>
                <a:srgbClr val="0000FF"/>
              </a:solidFill>
            </a:endParaRPr>
          </a:p>
          <a:p>
            <a:pPr eaLnBrk="1" fontAlgn="auto" hangingPunct="1">
              <a:lnSpc>
                <a:spcPct val="90000"/>
              </a:lnSpc>
              <a:spcAft>
                <a:spcPts val="0"/>
              </a:spcAft>
              <a:buFont typeface="Monotype Sorts" pitchFamily="-84" charset="2"/>
              <a:buAutoNum type="arabicPeriod"/>
              <a:tabLst>
                <a:tab pos="739775" algn="l"/>
                <a:tab pos="1020763" algn="l"/>
                <a:tab pos="1257300" algn="l"/>
              </a:tabLst>
              <a:defRPr/>
            </a:pPr>
            <a:r>
              <a:rPr lang="en-US" sz="2000" dirty="0"/>
              <a:t>Executed atomically</a:t>
            </a:r>
          </a:p>
          <a:p>
            <a:pPr eaLnBrk="1" fontAlgn="auto" hangingPunct="1">
              <a:lnSpc>
                <a:spcPct val="90000"/>
              </a:lnSpc>
              <a:spcAft>
                <a:spcPts val="0"/>
              </a:spcAft>
              <a:buFont typeface="Monotype Sorts" pitchFamily="-84" charset="2"/>
              <a:buAutoNum type="arabicPeriod"/>
              <a:tabLst>
                <a:tab pos="739775" algn="l"/>
                <a:tab pos="1020763" algn="l"/>
                <a:tab pos="1257300" algn="l"/>
              </a:tabLst>
              <a:defRPr/>
            </a:pPr>
            <a:r>
              <a:rPr lang="en-US" sz="2000" dirty="0"/>
              <a:t>Returns the original value of passed parameter</a:t>
            </a:r>
          </a:p>
          <a:p>
            <a:pPr eaLnBrk="1" fontAlgn="auto" hangingPunct="1">
              <a:lnSpc>
                <a:spcPct val="90000"/>
              </a:lnSpc>
              <a:spcAft>
                <a:spcPts val="0"/>
              </a:spcAft>
              <a:buFont typeface="Monotype Sorts" pitchFamily="-84" charset="2"/>
              <a:buAutoNum type="arabicPeriod"/>
              <a:tabLst>
                <a:tab pos="739775" algn="l"/>
                <a:tab pos="1020763" algn="l"/>
                <a:tab pos="1257300" algn="l"/>
              </a:tabLst>
              <a:defRPr/>
            </a:pPr>
            <a:r>
              <a:rPr lang="en-US" sz="2000" dirty="0"/>
              <a:t>Set the new value of passed parameter to </a:t>
            </a:r>
            <a:r>
              <a:rPr lang="en-US" altLang="en-US" sz="2000" dirty="0"/>
              <a:t>“</a:t>
            </a:r>
            <a:r>
              <a:rPr lang="en-US" sz="2000" dirty="0"/>
              <a:t>TRUE</a:t>
            </a:r>
            <a:r>
              <a:rPr lang="en-US" altLang="en-US" sz="2000" dirty="0"/>
              <a:t>”</a:t>
            </a:r>
            <a:r>
              <a:rPr lang="en-US" sz="2000" dirty="0"/>
              <a:t>.</a:t>
            </a:r>
          </a:p>
          <a:p>
            <a:pPr eaLnBrk="1" fontAlgn="auto" hangingPunct="1">
              <a:lnSpc>
                <a:spcPct val="90000"/>
              </a:lnSpc>
              <a:spcAft>
                <a:spcPts val="0"/>
              </a:spcAft>
              <a:buFont typeface="Monotype Sorts" pitchFamily="-84" charset="2"/>
              <a:buAutoNum type="arabicPeriod"/>
              <a:tabLst>
                <a:tab pos="739775" algn="l"/>
                <a:tab pos="1020763" algn="l"/>
                <a:tab pos="1257300" algn="l"/>
              </a:tabLst>
              <a:defRPr/>
            </a:pPr>
            <a:endParaRPr lang="en-US" sz="2800" dirty="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935EE2C-9973-4E65-A726-D9F0028D1BC9}"/>
              </a:ext>
            </a:extLst>
          </p:cNvPr>
          <p:cNvSpPr>
            <a:spLocks noGrp="1" noChangeArrowheads="1"/>
          </p:cNvSpPr>
          <p:nvPr>
            <p:ph type="title"/>
          </p:nvPr>
        </p:nvSpPr>
        <p:spPr>
          <a:xfrm>
            <a:off x="793750" y="781050"/>
            <a:ext cx="7837488" cy="576263"/>
          </a:xfrm>
        </p:spPr>
        <p:txBody>
          <a:bodyPr rtlCol="0">
            <a:normAutofit fontScale="90000"/>
          </a:bodyPr>
          <a:lstStyle/>
          <a:p>
            <a:pPr eaLnBrk="1" fontAlgn="auto" hangingPunct="1">
              <a:spcAft>
                <a:spcPts val="0"/>
              </a:spcAft>
              <a:defRPr/>
            </a:pPr>
            <a:r>
              <a:rPr lang="en-US" dirty="0"/>
              <a:t>Solution using </a:t>
            </a:r>
            <a:r>
              <a:rPr lang="en-US" dirty="0" err="1"/>
              <a:t>test_and_set</a:t>
            </a:r>
            <a:r>
              <a:rPr lang="en-US" dirty="0"/>
              <a:t>()</a:t>
            </a:r>
          </a:p>
        </p:txBody>
      </p:sp>
      <p:sp>
        <p:nvSpPr>
          <p:cNvPr id="18435" name="Rectangle 3">
            <a:extLst>
              <a:ext uri="{FF2B5EF4-FFF2-40B4-BE49-F238E27FC236}">
                <a16:creationId xmlns:a16="http://schemas.microsoft.com/office/drawing/2014/main" id="{F1B0C460-7481-453F-A8B8-97695E8CE7B8}"/>
              </a:ext>
            </a:extLst>
          </p:cNvPr>
          <p:cNvSpPr>
            <a:spLocks noGrp="1" noChangeArrowheads="1"/>
          </p:cNvSpPr>
          <p:nvPr>
            <p:ph idx="1"/>
          </p:nvPr>
        </p:nvSpPr>
        <p:spPr>
          <a:xfrm>
            <a:off x="884238" y="2065338"/>
            <a:ext cx="6865937" cy="3319462"/>
          </a:xfrm>
        </p:spPr>
        <p:txBody>
          <a:bodyPr rtlCol="0">
            <a:normAutofit fontScale="70000" lnSpcReduction="20000"/>
          </a:bodyPr>
          <a:lstStyle/>
          <a:p>
            <a:pPr marL="342866" indent="-342866" eaLnBrk="1" fontAlgn="auto" hangingPunct="1">
              <a:lnSpc>
                <a:spcPct val="90000"/>
              </a:lnSpc>
              <a:spcAft>
                <a:spcPts val="0"/>
              </a:spcAft>
              <a:buFont typeface="Monotype Sorts" charset="0"/>
              <a:buChar char="n"/>
              <a:tabLst>
                <a:tab pos="742278" algn="l"/>
                <a:tab pos="1023411" algn="l"/>
                <a:tab pos="1258984" algn="l"/>
              </a:tabLst>
              <a:defRPr/>
            </a:pPr>
            <a:r>
              <a:rPr lang="en-US" dirty="0">
                <a:ea typeface="ＭＳ Ｐゴシック" charset="0"/>
                <a:cs typeface="ＭＳ Ｐゴシック" charset="0"/>
              </a:rPr>
              <a:t>Shared Boolean variable lock, initialized to FALSE</a:t>
            </a:r>
          </a:p>
          <a:p>
            <a:pPr marL="342866" indent="-342866" eaLnBrk="1" fontAlgn="auto" hangingPunct="1">
              <a:lnSpc>
                <a:spcPct val="90000"/>
              </a:lnSpc>
              <a:spcAft>
                <a:spcPts val="0"/>
              </a:spcAft>
              <a:buFont typeface="Monotype Sorts" charset="0"/>
              <a:buChar char="n"/>
              <a:tabLst>
                <a:tab pos="742278" algn="l"/>
                <a:tab pos="1023411" algn="l"/>
                <a:tab pos="1258984" algn="l"/>
              </a:tabLst>
              <a:defRPr/>
            </a:pPr>
            <a:r>
              <a:rPr lang="en-US" dirty="0">
                <a:ea typeface="ＭＳ Ｐゴシック" charset="0"/>
                <a:cs typeface="ＭＳ Ｐゴシック" charset="0"/>
              </a:rPr>
              <a:t>Solution:</a:t>
            </a:r>
            <a:endParaRPr lang="en-US" sz="1400" b="1" dirty="0">
              <a:latin typeface="Courier New"/>
              <a:ea typeface="ＭＳ Ｐゴシック" charset="0"/>
              <a:cs typeface="Courier New"/>
            </a:endParaRPr>
          </a:p>
          <a:p>
            <a:pPr marL="0" indent="0" eaLnBrk="1" fontAlgn="auto" hangingPunct="1">
              <a:spcAft>
                <a:spcPts val="0"/>
              </a:spcAft>
              <a:buFont typeface="Monotype Sorts" pitchFamily="-84" charset="2"/>
              <a:buNone/>
              <a:defRPr/>
            </a:pPr>
            <a:r>
              <a:rPr lang="en-US" sz="1400" b="1" dirty="0">
                <a:latin typeface="Courier New"/>
                <a:ea typeface="ＭＳ Ｐゴシック" pitchFamily="-84" charset="-128"/>
                <a:cs typeface="Courier New"/>
              </a:rPr>
              <a:t>       </a:t>
            </a:r>
            <a:r>
              <a:rPr lang="en-US" altLang="en-US" sz="2900" b="1" dirty="0">
                <a:solidFill>
                  <a:srgbClr val="000000"/>
                </a:solidFill>
                <a:latin typeface="Courier New" pitchFamily="49" charset="0"/>
                <a:cs typeface="Courier New" pitchFamily="49" charset="0"/>
              </a:rPr>
              <a:t>do {</a:t>
            </a:r>
            <a:br>
              <a:rPr lang="en-US" altLang="en-US" sz="2900" b="1" dirty="0">
                <a:solidFill>
                  <a:srgbClr val="000000"/>
                </a:solidFill>
                <a:latin typeface="Courier New" pitchFamily="49" charset="0"/>
                <a:cs typeface="Courier New" pitchFamily="49" charset="0"/>
              </a:rPr>
            </a:br>
            <a:r>
              <a:rPr lang="en-US" altLang="en-US" sz="2900" b="1" dirty="0">
                <a:solidFill>
                  <a:srgbClr val="000000"/>
                </a:solidFill>
                <a:latin typeface="Courier New" pitchFamily="49" charset="0"/>
                <a:cs typeface="Courier New" pitchFamily="49" charset="0"/>
              </a:rPr>
              <a:t>          while (</a:t>
            </a:r>
            <a:r>
              <a:rPr lang="en-US" altLang="en-US" sz="2900" b="1" dirty="0" err="1">
                <a:solidFill>
                  <a:srgbClr val="000000"/>
                </a:solidFill>
                <a:latin typeface="Courier New" pitchFamily="49" charset="0"/>
                <a:cs typeface="Courier New" pitchFamily="49" charset="0"/>
              </a:rPr>
              <a:t>test_and_set(&amp;lock)) </a:t>
            </a:r>
          </a:p>
          <a:p>
            <a:pPr marL="0" indent="0" eaLnBrk="1" fontAlgn="auto" hangingPunct="1">
              <a:spcAft>
                <a:spcPts val="0"/>
              </a:spcAft>
              <a:buFont typeface="Monotype Sorts" pitchFamily="-84" charset="2"/>
              <a:buNone/>
              <a:defRPr/>
            </a:pPr>
            <a:r>
              <a:rPr lang="en-US" altLang="en-US" sz="2900" b="1" dirty="0" err="1">
                <a:solidFill>
                  <a:srgbClr val="000000"/>
                </a:solidFill>
                <a:latin typeface="Courier New" pitchFamily="49" charset="0"/>
                <a:cs typeface="Courier New" pitchFamily="49" charset="0"/>
              </a:rPr>
              <a:t>             </a:t>
            </a:r>
            <a:r>
              <a:rPr lang="en-US" altLang="en-US" sz="2900" b="1" dirty="0">
                <a:solidFill>
                  <a:srgbClr val="000000"/>
                </a:solidFill>
                <a:latin typeface="Courier New" pitchFamily="49" charset="0"/>
                <a:cs typeface="Courier New" pitchFamily="49" charset="0"/>
              </a:rPr>
              <a:t>; /* do nothing */ </a:t>
            </a:r>
          </a:p>
          <a:p>
            <a:pPr marL="0" indent="0" eaLnBrk="1" fontAlgn="auto" hangingPunct="1">
              <a:spcAft>
                <a:spcPts val="0"/>
              </a:spcAft>
              <a:buFont typeface="Monotype Sorts" pitchFamily="-84" charset="2"/>
              <a:buNone/>
              <a:defRPr/>
            </a:pPr>
            <a:r>
              <a:rPr lang="en-US" altLang="en-US" sz="2900" b="1" dirty="0">
                <a:solidFill>
                  <a:srgbClr val="000000"/>
                </a:solidFill>
                <a:latin typeface="Courier New" pitchFamily="49" charset="0"/>
                <a:cs typeface="Courier New" pitchFamily="49" charset="0"/>
              </a:rPr>
              <a:t>                 /* critical section */ </a:t>
            </a:r>
          </a:p>
          <a:p>
            <a:pPr marL="0" indent="0" eaLnBrk="1" fontAlgn="auto" hangingPunct="1">
              <a:spcAft>
                <a:spcPts val="0"/>
              </a:spcAft>
              <a:buFont typeface="Monotype Sorts" pitchFamily="-84" charset="2"/>
              <a:buNone/>
              <a:defRPr/>
            </a:pPr>
            <a:r>
              <a:rPr lang="en-US" altLang="en-US" sz="2900" b="1" dirty="0">
                <a:solidFill>
                  <a:srgbClr val="000000"/>
                </a:solidFill>
                <a:latin typeface="Courier New" pitchFamily="49" charset="0"/>
                <a:cs typeface="Courier New" pitchFamily="49" charset="0"/>
              </a:rPr>
              <a:t>          lock = false; </a:t>
            </a:r>
          </a:p>
          <a:p>
            <a:pPr marL="0" indent="0" eaLnBrk="1" fontAlgn="auto" hangingPunct="1">
              <a:spcAft>
                <a:spcPts val="0"/>
              </a:spcAft>
              <a:buFont typeface="Monotype Sorts" pitchFamily="-84" charset="2"/>
              <a:buNone/>
              <a:defRPr/>
            </a:pPr>
            <a:r>
              <a:rPr lang="en-US" altLang="en-US" sz="2900" b="1" dirty="0">
                <a:solidFill>
                  <a:srgbClr val="000000"/>
                </a:solidFill>
                <a:latin typeface="Courier New" pitchFamily="49" charset="0"/>
                <a:cs typeface="Courier New" pitchFamily="49" charset="0"/>
              </a:rPr>
              <a:t>                 /* remainder section */ </a:t>
            </a:r>
          </a:p>
          <a:p>
            <a:pPr marL="0" indent="0" eaLnBrk="1" fontAlgn="auto" hangingPunct="1">
              <a:spcAft>
                <a:spcPts val="0"/>
              </a:spcAft>
              <a:buFont typeface="Monotype Sorts" pitchFamily="-84" charset="2"/>
              <a:buNone/>
              <a:defRPr/>
            </a:pPr>
            <a:r>
              <a:rPr lang="en-US" altLang="en-US" sz="2900" b="1" dirty="0">
                <a:solidFill>
                  <a:srgbClr val="000000"/>
                </a:solidFill>
                <a:latin typeface="Courier New" pitchFamily="49" charset="0"/>
                <a:cs typeface="Courier New" pitchFamily="49" charset="0"/>
              </a:rPr>
              <a:t>       } while (true); </a:t>
            </a:r>
          </a:p>
          <a:p>
            <a:pPr marL="0" indent="0" eaLnBrk="1" fontAlgn="auto" hangingPunct="1">
              <a:lnSpc>
                <a:spcPct val="90000"/>
              </a:lnSpc>
              <a:spcAft>
                <a:spcPts val="0"/>
              </a:spcAft>
              <a:buFont typeface="Monotype Sorts" pitchFamily="-84" charset="2"/>
              <a:buNone/>
              <a:tabLst>
                <a:tab pos="742278" algn="l"/>
                <a:tab pos="1023411" algn="l"/>
                <a:tab pos="1258984" algn="l"/>
              </a:tabLst>
              <a:defRPr/>
            </a:pPr>
            <a:endParaRPr lang="en-US" dirty="0">
              <a:solidFill>
                <a:srgbClr val="0000FF"/>
              </a:solidFill>
              <a:ea typeface="ＭＳ Ｐゴシック" charset="0"/>
              <a:cs typeface="ＭＳ Ｐゴシック" charset="0"/>
            </a:endParaRPr>
          </a:p>
          <a:p>
            <a:pPr marL="0" indent="0" eaLnBrk="1" fontAlgn="auto" hangingPunct="1">
              <a:lnSpc>
                <a:spcPct val="90000"/>
              </a:lnSpc>
              <a:spcAft>
                <a:spcPts val="0"/>
              </a:spcAft>
              <a:buFont typeface="Monotype Sorts" pitchFamily="-84" charset="2"/>
              <a:buNone/>
              <a:tabLst>
                <a:tab pos="742278" algn="l"/>
                <a:tab pos="1023411" algn="l"/>
                <a:tab pos="1258984" algn="l"/>
              </a:tabLst>
              <a:defRPr/>
            </a:pPr>
            <a:r>
              <a:rPr lang="en-US" dirty="0">
                <a:ea typeface="ＭＳ Ｐゴシック" charset="0"/>
                <a:cs typeface="ＭＳ Ｐゴシック"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68C80EA-26AC-412B-AB09-5E516C84B7AC}"/>
              </a:ext>
            </a:extLst>
          </p:cNvPr>
          <p:cNvSpPr>
            <a:spLocks noGrp="1" noChangeArrowheads="1"/>
          </p:cNvSpPr>
          <p:nvPr>
            <p:ph type="title"/>
          </p:nvPr>
        </p:nvSpPr>
        <p:spPr>
          <a:xfrm>
            <a:off x="1063625" y="503238"/>
            <a:ext cx="7623175" cy="576262"/>
          </a:xfrm>
        </p:spPr>
        <p:txBody>
          <a:bodyPr rtlCol="0">
            <a:normAutofit fontScale="90000"/>
          </a:bodyPr>
          <a:lstStyle/>
          <a:p>
            <a:pPr eaLnBrk="1" fontAlgn="auto" hangingPunct="1">
              <a:spcAft>
                <a:spcPts val="0"/>
              </a:spcAft>
              <a:defRPr/>
            </a:pPr>
            <a:r>
              <a:rPr lang="en-US" dirty="0" err="1"/>
              <a:t>compare_and_swap</a:t>
            </a:r>
            <a:r>
              <a:rPr lang="en-US" dirty="0"/>
              <a:t> Instruction</a:t>
            </a:r>
          </a:p>
        </p:txBody>
      </p:sp>
      <p:sp>
        <p:nvSpPr>
          <p:cNvPr id="22531" name="Rectangle 3">
            <a:extLst>
              <a:ext uri="{FF2B5EF4-FFF2-40B4-BE49-F238E27FC236}">
                <a16:creationId xmlns:a16="http://schemas.microsoft.com/office/drawing/2014/main" id="{FDA9B26D-AE19-4285-A061-B20D4CB060F0}"/>
              </a:ext>
            </a:extLst>
          </p:cNvPr>
          <p:cNvSpPr>
            <a:spLocks noGrp="1" noChangeArrowheads="1"/>
          </p:cNvSpPr>
          <p:nvPr>
            <p:ph idx="1"/>
          </p:nvPr>
        </p:nvSpPr>
        <p:spPr>
          <a:xfrm>
            <a:off x="806450" y="850900"/>
            <a:ext cx="7916863" cy="4867275"/>
          </a:xfrm>
        </p:spPr>
        <p:txBody>
          <a:bodyPr rtlCol="0">
            <a:normAutofit fontScale="92500" lnSpcReduction="10000"/>
          </a:bodyPr>
          <a:lstStyle/>
          <a:p>
            <a:pPr eaLnBrk="1" fontAlgn="auto" hangingPunct="1">
              <a:lnSpc>
                <a:spcPct val="90000"/>
              </a:lnSpc>
              <a:spcAft>
                <a:spcPts val="0"/>
              </a:spcAft>
              <a:buFont typeface="Monotype Sorts" pitchFamily="-84" charset="2"/>
              <a:buNone/>
              <a:tabLst>
                <a:tab pos="741363" algn="l"/>
                <a:tab pos="1022350" algn="l"/>
                <a:tab pos="1258888" algn="l"/>
              </a:tabLst>
              <a:defRPr/>
            </a:pPr>
            <a:endParaRPr lang="en-US" dirty="0"/>
          </a:p>
          <a:p>
            <a:pPr eaLnBrk="1" fontAlgn="auto" hangingPunct="1">
              <a:lnSpc>
                <a:spcPct val="90000"/>
              </a:lnSpc>
              <a:spcAft>
                <a:spcPts val="0"/>
              </a:spcAft>
              <a:buFont typeface="Monotype Sorts" pitchFamily="-84" charset="2"/>
              <a:buNone/>
              <a:tabLst>
                <a:tab pos="741363" algn="l"/>
                <a:tab pos="1022350" algn="l"/>
                <a:tab pos="1258888" algn="l"/>
              </a:tabLst>
              <a:defRPr/>
            </a:pPr>
            <a:r>
              <a:rPr lang="en-US" sz="2600" dirty="0"/>
              <a:t>Definition:</a:t>
            </a:r>
          </a:p>
          <a:p>
            <a:pPr eaLnBrk="1" fontAlgn="auto" hangingPunct="1">
              <a:spcAft>
                <a:spcPts val="0"/>
              </a:spcAft>
              <a:buFont typeface="Monotype Sorts" pitchFamily="-84" charset="2"/>
              <a:buNone/>
              <a:tabLst>
                <a:tab pos="741363" algn="l"/>
                <a:tab pos="1022350" algn="l"/>
                <a:tab pos="1258888" algn="l"/>
              </a:tabLst>
              <a:defRPr/>
            </a:pPr>
            <a:r>
              <a:rPr lang="en-US" sz="1400" b="1" dirty="0">
                <a:latin typeface="Courier New" pitchFamily="49" charset="0"/>
                <a:cs typeface="Courier New" pitchFamily="49" charset="0"/>
              </a:rPr>
              <a:t>    </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compare _</a:t>
            </a:r>
            <a:r>
              <a:rPr lang="en-US" sz="2200" b="1" dirty="0" err="1">
                <a:latin typeface="Courier New" pitchFamily="49" charset="0"/>
                <a:cs typeface="Courier New" pitchFamily="49" charset="0"/>
              </a:rPr>
              <a:t>and_swap</a:t>
            </a:r>
            <a:r>
              <a:rPr lang="en-US" sz="2200" b="1" dirty="0">
                <a:latin typeface="Courier New" pitchFamily="49" charset="0"/>
                <a:cs typeface="Courier New" pitchFamily="49" charset="0"/>
              </a:rPr>
              <a:t>(</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*value,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expected,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new_value</a:t>
            </a:r>
            <a:r>
              <a:rPr lang="en-US" sz="2200" b="1" dirty="0">
                <a:latin typeface="Courier New" pitchFamily="49" charset="0"/>
                <a:cs typeface="Courier New" pitchFamily="49" charset="0"/>
              </a:rPr>
              <a:t>) { </a:t>
            </a:r>
          </a:p>
          <a:p>
            <a:pPr eaLnBrk="1" fontAlgn="auto" hangingPunct="1">
              <a:spcAft>
                <a:spcPts val="0"/>
              </a:spcAft>
              <a:buFont typeface="Monotype Sorts" pitchFamily="-84" charset="2"/>
              <a:buNone/>
              <a:tabLst>
                <a:tab pos="741363" algn="l"/>
                <a:tab pos="1022350" algn="l"/>
                <a:tab pos="1258888" algn="l"/>
              </a:tabLst>
              <a:defRPr/>
            </a:pP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temp = *value; </a:t>
            </a:r>
          </a:p>
          <a:p>
            <a:pPr eaLnBrk="1" fontAlgn="auto" hangingPunct="1">
              <a:spcAft>
                <a:spcPts val="0"/>
              </a:spcAft>
              <a:buFont typeface="Monotype Sorts" pitchFamily="-84" charset="2"/>
              <a:buNone/>
              <a:tabLst>
                <a:tab pos="741363" algn="l"/>
                <a:tab pos="1022350" algn="l"/>
                <a:tab pos="1258888" algn="l"/>
              </a:tabLst>
              <a:defRPr/>
            </a:pPr>
            <a:endParaRPr lang="en-US" sz="2200" b="1" dirty="0">
              <a:latin typeface="Courier New" pitchFamily="49" charset="0"/>
              <a:cs typeface="Courier New" pitchFamily="49" charset="0"/>
            </a:endParaRPr>
          </a:p>
          <a:p>
            <a:pPr eaLnBrk="1" fontAlgn="auto" hangingPunct="1">
              <a:spcAft>
                <a:spcPts val="0"/>
              </a:spcAft>
              <a:buFont typeface="Monotype Sorts" pitchFamily="-84" charset="2"/>
              <a:buNone/>
              <a:tabLst>
                <a:tab pos="741363" algn="l"/>
                <a:tab pos="1022350" algn="l"/>
                <a:tab pos="1258888" algn="l"/>
              </a:tabLst>
              <a:defRPr/>
            </a:pPr>
            <a:r>
              <a:rPr lang="en-US" sz="2200" b="1" dirty="0">
                <a:latin typeface="Courier New" pitchFamily="49" charset="0"/>
                <a:cs typeface="Courier New" pitchFamily="49" charset="0"/>
              </a:rPr>
              <a:t>         if (*value == expected) </a:t>
            </a:r>
          </a:p>
          <a:p>
            <a:pPr eaLnBrk="1" fontAlgn="auto" hangingPunct="1">
              <a:spcAft>
                <a:spcPts val="0"/>
              </a:spcAft>
              <a:buFont typeface="Monotype Sorts" pitchFamily="-84" charset="2"/>
              <a:buNone/>
              <a:tabLst>
                <a:tab pos="741363" algn="l"/>
                <a:tab pos="1022350" algn="l"/>
                <a:tab pos="1258888" algn="l"/>
              </a:tabLst>
              <a:defRPr/>
            </a:pPr>
            <a:r>
              <a:rPr lang="en-US" sz="2200" b="1" dirty="0">
                <a:latin typeface="Courier New" pitchFamily="49" charset="0"/>
                <a:cs typeface="Courier New" pitchFamily="49" charset="0"/>
              </a:rPr>
              <a:t>            *value = </a:t>
            </a:r>
            <a:r>
              <a:rPr lang="en-US" sz="2200" b="1" dirty="0" err="1">
                <a:latin typeface="Courier New" pitchFamily="49" charset="0"/>
                <a:cs typeface="Courier New" pitchFamily="49" charset="0"/>
              </a:rPr>
              <a:t>new_value</a:t>
            </a:r>
            <a:r>
              <a:rPr lang="en-US" sz="2200" b="1" dirty="0">
                <a:latin typeface="Courier New" pitchFamily="49" charset="0"/>
                <a:cs typeface="Courier New" pitchFamily="49" charset="0"/>
              </a:rPr>
              <a:t>; </a:t>
            </a:r>
          </a:p>
          <a:p>
            <a:pPr eaLnBrk="1" fontAlgn="auto" hangingPunct="1">
              <a:spcAft>
                <a:spcPts val="0"/>
              </a:spcAft>
              <a:buFont typeface="Monotype Sorts" pitchFamily="-84" charset="2"/>
              <a:buNone/>
              <a:tabLst>
                <a:tab pos="741363" algn="l"/>
                <a:tab pos="1022350" algn="l"/>
                <a:tab pos="1258888" algn="l"/>
              </a:tabLst>
              <a:defRPr/>
            </a:pPr>
            <a:r>
              <a:rPr lang="en-US" sz="2200" b="1" dirty="0">
                <a:latin typeface="Courier New" pitchFamily="49" charset="0"/>
                <a:cs typeface="Courier New" pitchFamily="49" charset="0"/>
              </a:rPr>
              <a:t>      return temp; </a:t>
            </a:r>
          </a:p>
          <a:p>
            <a:pPr eaLnBrk="1" fontAlgn="auto" hangingPunct="1">
              <a:spcAft>
                <a:spcPts val="0"/>
              </a:spcAft>
              <a:buFont typeface="Monotype Sorts" pitchFamily="-84" charset="2"/>
              <a:buNone/>
              <a:tabLst>
                <a:tab pos="741363" algn="l"/>
                <a:tab pos="1022350" algn="l"/>
                <a:tab pos="1258888" algn="l"/>
              </a:tabLst>
              <a:defRPr/>
            </a:pPr>
            <a:r>
              <a:rPr lang="en-US" sz="2200" b="1" dirty="0">
                <a:latin typeface="Courier New" pitchFamily="49" charset="0"/>
                <a:cs typeface="Courier New" pitchFamily="49" charset="0"/>
              </a:rPr>
              <a:t>     } </a:t>
            </a:r>
          </a:p>
          <a:p>
            <a:pPr eaLnBrk="1" fontAlgn="auto" hangingPunct="1">
              <a:lnSpc>
                <a:spcPct val="90000"/>
              </a:lnSpc>
              <a:spcAft>
                <a:spcPts val="0"/>
              </a:spcAft>
              <a:buFont typeface="Monotype Sorts" pitchFamily="-84" charset="2"/>
              <a:buAutoNum type="arabicPeriod"/>
              <a:tabLst>
                <a:tab pos="741363" algn="l"/>
                <a:tab pos="1022350" algn="l"/>
                <a:tab pos="1258888" algn="l"/>
              </a:tabLst>
              <a:defRPr/>
            </a:pPr>
            <a:r>
              <a:rPr lang="en-US" sz="2200" dirty="0"/>
              <a:t>Executed atomically</a:t>
            </a:r>
          </a:p>
          <a:p>
            <a:pPr eaLnBrk="1" fontAlgn="auto" hangingPunct="1">
              <a:lnSpc>
                <a:spcPct val="90000"/>
              </a:lnSpc>
              <a:spcAft>
                <a:spcPts val="0"/>
              </a:spcAft>
              <a:buFont typeface="Monotype Sorts" pitchFamily="-84" charset="2"/>
              <a:buAutoNum type="arabicPeriod"/>
              <a:tabLst>
                <a:tab pos="741363" algn="l"/>
                <a:tab pos="1022350" algn="l"/>
                <a:tab pos="1258888" algn="l"/>
              </a:tabLst>
              <a:defRPr/>
            </a:pPr>
            <a:r>
              <a:rPr lang="en-US" sz="2200" dirty="0"/>
              <a:t>Returns the original value of passed parameter </a:t>
            </a:r>
            <a:r>
              <a:rPr lang="en-US" altLang="en-US" sz="2200" dirty="0"/>
              <a:t>“</a:t>
            </a:r>
            <a:r>
              <a:rPr lang="en-US" sz="2200" dirty="0"/>
              <a:t>value</a:t>
            </a:r>
            <a:r>
              <a:rPr lang="en-US" altLang="en-US" sz="2200" dirty="0"/>
              <a:t>”</a:t>
            </a:r>
            <a:endParaRPr lang="en-US" sz="2200" dirty="0"/>
          </a:p>
          <a:p>
            <a:pPr eaLnBrk="1" fontAlgn="auto" hangingPunct="1">
              <a:lnSpc>
                <a:spcPct val="90000"/>
              </a:lnSpc>
              <a:spcAft>
                <a:spcPts val="0"/>
              </a:spcAft>
              <a:buFont typeface="Monotype Sorts" pitchFamily="-84" charset="2"/>
              <a:buAutoNum type="arabicPeriod"/>
              <a:tabLst>
                <a:tab pos="741363" algn="l"/>
                <a:tab pos="1022350" algn="l"/>
                <a:tab pos="1258888" algn="l"/>
              </a:tabLst>
              <a:defRPr/>
            </a:pPr>
            <a:r>
              <a:rPr lang="en-US" sz="2200" dirty="0"/>
              <a:t>Set  the variable </a:t>
            </a:r>
            <a:r>
              <a:rPr lang="en-US" altLang="en-US" sz="2200" dirty="0"/>
              <a:t>“</a:t>
            </a:r>
            <a:r>
              <a:rPr lang="en-US" sz="2200" dirty="0"/>
              <a:t>value</a:t>
            </a:r>
            <a:r>
              <a:rPr lang="en-US" altLang="en-US" sz="2200" dirty="0"/>
              <a:t>”</a:t>
            </a:r>
            <a:r>
              <a:rPr lang="en-US" sz="2200" dirty="0"/>
              <a:t>  the value of the passed parameter </a:t>
            </a:r>
            <a:r>
              <a:rPr lang="en-US" altLang="en-US" sz="2200" dirty="0"/>
              <a:t>“</a:t>
            </a:r>
            <a:r>
              <a:rPr lang="en-US" sz="2200" dirty="0" err="1"/>
              <a:t>new_value</a:t>
            </a:r>
            <a:r>
              <a:rPr lang="en-US" altLang="en-US" sz="2200" dirty="0"/>
              <a:t>”</a:t>
            </a:r>
            <a:r>
              <a:rPr lang="en-US" sz="2200" dirty="0"/>
              <a:t> but only if </a:t>
            </a:r>
            <a:r>
              <a:rPr lang="en-US" altLang="en-US" sz="2200" dirty="0"/>
              <a:t>“</a:t>
            </a:r>
            <a:r>
              <a:rPr lang="en-US" sz="2200" dirty="0"/>
              <a:t>value</a:t>
            </a:r>
            <a:r>
              <a:rPr lang="en-US" altLang="en-US" sz="2200" dirty="0"/>
              <a:t>”</a:t>
            </a:r>
            <a:r>
              <a:rPr lang="en-US" sz="2200" dirty="0"/>
              <a:t> ==</a:t>
            </a:r>
            <a:r>
              <a:rPr lang="en-US" altLang="en-US" sz="2200" dirty="0"/>
              <a:t>“</a:t>
            </a:r>
            <a:r>
              <a:rPr lang="en-US" sz="2200" dirty="0"/>
              <a:t>expected</a:t>
            </a:r>
            <a:r>
              <a:rPr lang="en-US" altLang="en-US" sz="2200" dirty="0"/>
              <a:t>”</a:t>
            </a:r>
            <a:r>
              <a:rPr lang="en-US" sz="2200" dirty="0"/>
              <a:t>. That is, the swap takes place only under this condition.</a:t>
            </a:r>
          </a:p>
          <a:p>
            <a:pPr eaLnBrk="1" fontAlgn="auto" hangingPunct="1">
              <a:lnSpc>
                <a:spcPct val="90000"/>
              </a:lnSpc>
              <a:spcAft>
                <a:spcPts val="0"/>
              </a:spcAft>
              <a:buFont typeface="Monotype Sorts" pitchFamily="-84" charset="2"/>
              <a:buAutoNum type="arabicPeriod"/>
              <a:tabLst>
                <a:tab pos="741363" algn="l"/>
                <a:tab pos="1022350" algn="l"/>
                <a:tab pos="1258888" algn="l"/>
              </a:tabLst>
              <a:defRPr/>
            </a:pPr>
            <a:endParaRPr lang="en-US" sz="2200" dirty="0">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F1DDC1C-4A79-410C-9E2F-6838059EC696}"/>
              </a:ext>
            </a:extLst>
          </p:cNvPr>
          <p:cNvSpPr>
            <a:spLocks noGrp="1" noChangeArrowheads="1"/>
          </p:cNvSpPr>
          <p:nvPr>
            <p:ph type="title"/>
          </p:nvPr>
        </p:nvSpPr>
        <p:spPr>
          <a:xfrm>
            <a:off x="1192213" y="682625"/>
            <a:ext cx="7567612" cy="576263"/>
          </a:xfrm>
        </p:spPr>
        <p:txBody>
          <a:bodyPr rtlCol="0">
            <a:normAutofit fontScale="90000"/>
          </a:bodyPr>
          <a:lstStyle/>
          <a:p>
            <a:pPr eaLnBrk="1" fontAlgn="auto" hangingPunct="1">
              <a:spcAft>
                <a:spcPts val="0"/>
              </a:spcAft>
              <a:defRPr/>
            </a:pPr>
            <a:r>
              <a:rPr lang="en-US" dirty="0"/>
              <a:t>Solution using </a:t>
            </a:r>
            <a:r>
              <a:rPr lang="en-US" dirty="0" err="1"/>
              <a:t>compare_and_swap</a:t>
            </a:r>
            <a:endParaRPr lang="en-US" dirty="0"/>
          </a:p>
        </p:txBody>
      </p:sp>
      <p:sp>
        <p:nvSpPr>
          <p:cNvPr id="45059" name="Rectangle 3">
            <a:extLst>
              <a:ext uri="{FF2B5EF4-FFF2-40B4-BE49-F238E27FC236}">
                <a16:creationId xmlns:a16="http://schemas.microsoft.com/office/drawing/2014/main" id="{9F1B646D-71A0-4864-A58A-4BCCD03697F9}"/>
              </a:ext>
            </a:extLst>
          </p:cNvPr>
          <p:cNvSpPr>
            <a:spLocks noGrp="1"/>
          </p:cNvSpPr>
          <p:nvPr>
            <p:ph idx="1"/>
          </p:nvPr>
        </p:nvSpPr>
        <p:spPr>
          <a:xfrm>
            <a:off x="827088" y="1604963"/>
            <a:ext cx="7766050" cy="4333875"/>
          </a:xfrm>
        </p:spPr>
        <p:txBody>
          <a:bodyPr/>
          <a:lstStyle/>
          <a:p>
            <a:pPr eaLnBrk="1" hangingPunct="1">
              <a:lnSpc>
                <a:spcPct val="90000"/>
              </a:lnSpc>
              <a:tabLst>
                <a:tab pos="741363" algn="l"/>
                <a:tab pos="1022350" algn="l"/>
                <a:tab pos="1258888" algn="l"/>
              </a:tabLst>
            </a:pPr>
            <a:r>
              <a:rPr lang="en-US" altLang="en-US"/>
              <a:t>Shared integer  </a:t>
            </a:r>
            <a:r>
              <a:rPr lang="ja-JP" altLang="en-US"/>
              <a:t>“</a:t>
            </a:r>
            <a:r>
              <a:rPr lang="en-US" altLang="ja-JP"/>
              <a:t>lock</a:t>
            </a:r>
            <a:r>
              <a:rPr lang="ja-JP" altLang="en-US"/>
              <a:t>”</a:t>
            </a:r>
            <a:r>
              <a:rPr lang="en-US" altLang="ja-JP"/>
              <a:t>  initialized to 0; </a:t>
            </a:r>
          </a:p>
          <a:p>
            <a:pPr eaLnBrk="1" hangingPunct="1">
              <a:lnSpc>
                <a:spcPct val="90000"/>
              </a:lnSpc>
              <a:tabLst>
                <a:tab pos="741363" algn="l"/>
                <a:tab pos="1022350" algn="l"/>
                <a:tab pos="1258888" algn="l"/>
              </a:tabLst>
            </a:pPr>
            <a:r>
              <a:rPr lang="en-US" altLang="en-US"/>
              <a:t>Solution:</a:t>
            </a:r>
          </a:p>
          <a:p>
            <a:pPr eaLnBrk="1" hangingPunct="1">
              <a:buFont typeface="Monotype Sorts" pitchFamily="-84" charset="2"/>
              <a:buNone/>
              <a:tabLst>
                <a:tab pos="741363" algn="l"/>
                <a:tab pos="1022350" algn="l"/>
                <a:tab pos="1258888" algn="l"/>
              </a:tabLst>
            </a:pPr>
            <a:r>
              <a:rPr lang="en-US" altLang="en-US" b="1">
                <a:latin typeface="Courier New" panose="02070309020205020404" pitchFamily="49" charset="0"/>
                <a:cs typeface="Courier New" panose="02070309020205020404" pitchFamily="49" charset="0"/>
              </a:rPr>
              <a:t>      </a:t>
            </a:r>
            <a:r>
              <a:rPr lang="en-US" altLang="en-US" sz="1600" b="1">
                <a:latin typeface="Courier New" panose="02070309020205020404" pitchFamily="49" charset="0"/>
                <a:cs typeface="Courier New" panose="02070309020205020404" pitchFamily="49" charset="0"/>
              </a:rPr>
              <a:t>do {</a:t>
            </a:r>
            <a:br>
              <a:rPr lang="en-US" altLang="en-US" sz="1600" b="1">
                <a:latin typeface="Courier New" panose="02070309020205020404" pitchFamily="49" charset="0"/>
                <a:cs typeface="Courier New" panose="02070309020205020404" pitchFamily="49" charset="0"/>
              </a:rPr>
            </a:br>
            <a:r>
              <a:rPr lang="en-US" altLang="en-US" sz="1600" b="1">
                <a:latin typeface="Courier New" panose="02070309020205020404" pitchFamily="49" charset="0"/>
                <a:cs typeface="Courier New" panose="02070309020205020404" pitchFamily="49" charset="0"/>
              </a:rPr>
              <a:t>         while (compare_and_swap(&amp;lock, 0, 1) != 0) </a:t>
            </a:r>
          </a:p>
          <a:p>
            <a:pPr eaLnBrk="1" hangingPunct="1">
              <a:buFont typeface="Monotype Sorts" pitchFamily="-84" charset="2"/>
              <a:buNone/>
              <a:tabLst>
                <a:tab pos="741363" algn="l"/>
                <a:tab pos="1022350" algn="l"/>
                <a:tab pos="1258888" algn="l"/>
              </a:tabLst>
            </a:pPr>
            <a:r>
              <a:rPr lang="en-US" altLang="en-US" sz="1600" b="1">
                <a:latin typeface="Courier New" panose="02070309020205020404" pitchFamily="49" charset="0"/>
                <a:cs typeface="Courier New" panose="02070309020205020404" pitchFamily="49" charset="0"/>
              </a:rPr>
              <a:t>            ; /* do nothing */ </a:t>
            </a:r>
          </a:p>
          <a:p>
            <a:pPr eaLnBrk="1" hangingPunct="1">
              <a:buFont typeface="Monotype Sorts" pitchFamily="-84" charset="2"/>
              <a:buNone/>
              <a:tabLst>
                <a:tab pos="741363" algn="l"/>
                <a:tab pos="1022350" algn="l"/>
                <a:tab pos="1258888" algn="l"/>
              </a:tabLst>
            </a:pPr>
            <a:r>
              <a:rPr lang="en-US" altLang="en-US" sz="1600" b="1">
                <a:latin typeface="Courier New" panose="02070309020205020404" pitchFamily="49" charset="0"/>
                <a:cs typeface="Courier New" panose="02070309020205020404" pitchFamily="49" charset="0"/>
              </a:rPr>
              <a:t>          /* critical section */ </a:t>
            </a:r>
          </a:p>
          <a:p>
            <a:pPr eaLnBrk="1" hangingPunct="1">
              <a:buFont typeface="Monotype Sorts" pitchFamily="-84" charset="2"/>
              <a:buNone/>
              <a:tabLst>
                <a:tab pos="741363" algn="l"/>
                <a:tab pos="1022350" algn="l"/>
                <a:tab pos="1258888" algn="l"/>
              </a:tabLst>
            </a:pPr>
            <a:r>
              <a:rPr lang="en-US" altLang="en-US" sz="1600" b="1">
                <a:latin typeface="Courier New" panose="02070309020205020404" pitchFamily="49" charset="0"/>
                <a:cs typeface="Courier New" panose="02070309020205020404" pitchFamily="49" charset="0"/>
              </a:rPr>
              <a:t>       lock = 0; </a:t>
            </a:r>
          </a:p>
          <a:p>
            <a:pPr eaLnBrk="1" hangingPunct="1">
              <a:buFont typeface="Monotype Sorts" pitchFamily="-84" charset="2"/>
              <a:buNone/>
              <a:tabLst>
                <a:tab pos="741363" algn="l"/>
                <a:tab pos="1022350" algn="l"/>
                <a:tab pos="1258888" algn="l"/>
              </a:tabLst>
            </a:pPr>
            <a:r>
              <a:rPr lang="en-US" altLang="en-US" sz="1600" b="1">
                <a:latin typeface="Courier New" panose="02070309020205020404" pitchFamily="49" charset="0"/>
                <a:cs typeface="Courier New" panose="02070309020205020404" pitchFamily="49" charset="0"/>
              </a:rPr>
              <a:t>          /* remainder section */ </a:t>
            </a:r>
          </a:p>
          <a:p>
            <a:pPr eaLnBrk="1" hangingPunct="1">
              <a:buFont typeface="Monotype Sorts" pitchFamily="-84" charset="2"/>
              <a:buNone/>
              <a:tabLst>
                <a:tab pos="741363" algn="l"/>
                <a:tab pos="1022350" algn="l"/>
                <a:tab pos="1258888" algn="l"/>
              </a:tabLst>
            </a:pPr>
            <a:r>
              <a:rPr lang="en-US" altLang="en-US" sz="1600" b="1">
                <a:latin typeface="Courier New" panose="02070309020205020404" pitchFamily="49" charset="0"/>
                <a:cs typeface="Courier New" panose="02070309020205020404" pitchFamily="49" charset="0"/>
              </a:rPr>
              <a:t>      } while (true); </a:t>
            </a:r>
          </a:p>
          <a:p>
            <a:pPr eaLnBrk="1" hangingPunct="1">
              <a:lnSpc>
                <a:spcPct val="90000"/>
              </a:lnSpc>
              <a:buFont typeface="Monotype Sorts" pitchFamily="-84" charset="2"/>
              <a:buNone/>
              <a:tabLst>
                <a:tab pos="741363" algn="l"/>
                <a:tab pos="1022350" algn="l"/>
                <a:tab pos="1258888" algn="l"/>
              </a:tabLst>
            </a:pPr>
            <a:r>
              <a:rPr lang="en-US" altLang="en-US" sz="160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B66A8B9-38A0-4A86-BCE4-1BF623D3D119}"/>
              </a:ext>
            </a:extLst>
          </p:cNvPr>
          <p:cNvSpPr>
            <a:spLocks noGrp="1" noChangeArrowheads="1"/>
          </p:cNvSpPr>
          <p:nvPr>
            <p:ph type="title"/>
          </p:nvPr>
        </p:nvSpPr>
        <p:spPr>
          <a:xfrm>
            <a:off x="428625" y="344488"/>
            <a:ext cx="8229600" cy="576262"/>
          </a:xfrm>
        </p:spPr>
        <p:txBody>
          <a:bodyPr rtlCol="0">
            <a:normAutofit fontScale="90000"/>
          </a:bodyPr>
          <a:lstStyle/>
          <a:p>
            <a:pPr eaLnBrk="1" fontAlgn="auto" hangingPunct="1">
              <a:spcAft>
                <a:spcPts val="0"/>
              </a:spcAft>
              <a:defRPr/>
            </a:pPr>
            <a:r>
              <a:rPr lang="en-US" dirty="0" err="1"/>
              <a:t>Mutex</a:t>
            </a:r>
            <a:r>
              <a:rPr lang="en-US" dirty="0"/>
              <a:t> Locks</a:t>
            </a:r>
          </a:p>
        </p:txBody>
      </p:sp>
      <p:sp>
        <p:nvSpPr>
          <p:cNvPr id="22531" name="Rectangle 3">
            <a:extLst>
              <a:ext uri="{FF2B5EF4-FFF2-40B4-BE49-F238E27FC236}">
                <a16:creationId xmlns:a16="http://schemas.microsoft.com/office/drawing/2014/main" id="{408DFF14-F27B-4DB8-902A-3F0529F4DDE5}"/>
              </a:ext>
            </a:extLst>
          </p:cNvPr>
          <p:cNvSpPr>
            <a:spLocks noGrp="1" noChangeArrowheads="1"/>
          </p:cNvSpPr>
          <p:nvPr>
            <p:ph idx="1"/>
          </p:nvPr>
        </p:nvSpPr>
        <p:spPr>
          <a:xfrm>
            <a:off x="827088" y="1177925"/>
            <a:ext cx="7613650" cy="5254625"/>
          </a:xfrm>
        </p:spPr>
        <p:txBody>
          <a:bodyPr rtlCol="0">
            <a:normAutofit/>
          </a:bodyPr>
          <a:lstStyle/>
          <a:p>
            <a:pPr algn="just" eaLnBrk="1" fontAlgn="auto" hangingPunct="1">
              <a:lnSpc>
                <a:spcPct val="90000"/>
              </a:lnSpc>
              <a:spcAft>
                <a:spcPts val="0"/>
              </a:spcAft>
              <a:defRPr/>
            </a:pPr>
            <a:r>
              <a:rPr lang="en-US" sz="2000" dirty="0">
                <a:ea typeface="ＭＳ Ｐゴシック" charset="0"/>
                <a:cs typeface="ＭＳ Ｐゴシック" charset="0"/>
              </a:rPr>
              <a:t>Previous solutions are complicated and generally inaccessible to application programmers</a:t>
            </a:r>
          </a:p>
          <a:p>
            <a:pPr algn="just" eaLnBrk="1" fontAlgn="auto" hangingPunct="1">
              <a:lnSpc>
                <a:spcPct val="90000"/>
              </a:lnSpc>
              <a:spcAft>
                <a:spcPts val="0"/>
              </a:spcAft>
              <a:defRPr/>
            </a:pPr>
            <a:r>
              <a:rPr lang="en-US" sz="2000" dirty="0">
                <a:ea typeface="ＭＳ Ｐゴシック" charset="0"/>
                <a:cs typeface="ＭＳ Ｐゴシック" charset="0"/>
              </a:rPr>
              <a:t>OS designers build software tools to solve critical section problem</a:t>
            </a:r>
          </a:p>
          <a:p>
            <a:pPr algn="just" eaLnBrk="1" fontAlgn="auto" hangingPunct="1">
              <a:lnSpc>
                <a:spcPct val="90000"/>
              </a:lnSpc>
              <a:spcAft>
                <a:spcPts val="0"/>
              </a:spcAft>
              <a:defRPr/>
            </a:pPr>
            <a:r>
              <a:rPr lang="en-US" sz="2000" dirty="0">
                <a:ea typeface="ＭＳ Ｐゴシック" charset="0"/>
                <a:cs typeface="ＭＳ Ｐゴシック" charset="0"/>
              </a:rPr>
              <a:t>Simplest is mutex</a:t>
            </a:r>
            <a:r>
              <a:rPr lang="en-US" dirty="0">
                <a:ea typeface="ＭＳ Ｐゴシック" charset="0"/>
                <a:cs typeface="ＭＳ Ｐゴシック" charset="0"/>
              </a:rPr>
              <a:t> </a:t>
            </a:r>
            <a:r>
              <a:rPr lang="en-US" sz="2000" dirty="0">
                <a:ea typeface="ＭＳ Ｐゴシック" charset="0"/>
                <a:cs typeface="ＭＳ Ｐゴシック" charset="0"/>
              </a:rPr>
              <a:t>lock</a:t>
            </a:r>
          </a:p>
          <a:p>
            <a:pPr algn="just" eaLnBrk="1" fontAlgn="auto" hangingPunct="1">
              <a:lnSpc>
                <a:spcPct val="90000"/>
              </a:lnSpc>
              <a:spcAft>
                <a:spcPts val="0"/>
              </a:spcAft>
              <a:defRPr/>
            </a:pPr>
            <a:r>
              <a:rPr lang="en-US" sz="2000" dirty="0">
                <a:ea typeface="ＭＳ Ｐゴシック" charset="0"/>
                <a:cs typeface="ＭＳ Ｐゴシック" charset="0"/>
              </a:rPr>
              <a:t>Protect a critical section  by first </a:t>
            </a:r>
            <a:r>
              <a:rPr lang="en-US" sz="2000" b="1" u="sng" dirty="0">
                <a:ea typeface="ＭＳ Ｐゴシック" charset="0"/>
                <a:cs typeface="Courier New"/>
              </a:rPr>
              <a:t>acquire()</a:t>
            </a:r>
            <a:r>
              <a:rPr lang="en-US" sz="2000" b="1" u="sng" dirty="0">
                <a:ea typeface="ＭＳ Ｐゴシック" charset="0"/>
                <a:cs typeface="ＭＳ Ｐゴシック" charset="0"/>
              </a:rPr>
              <a:t> </a:t>
            </a:r>
            <a:r>
              <a:rPr lang="en-US" sz="2000" dirty="0">
                <a:ea typeface="ＭＳ Ｐゴシック" charset="0"/>
                <a:cs typeface="ＭＳ Ｐゴシック" charset="0"/>
              </a:rPr>
              <a:t>a lock then </a:t>
            </a:r>
            <a:r>
              <a:rPr lang="en-US" sz="2000" b="1" u="sng" dirty="0">
                <a:ea typeface="ＭＳ Ｐゴシック" charset="0"/>
                <a:cs typeface="Courier New"/>
              </a:rPr>
              <a:t>release()</a:t>
            </a:r>
            <a:r>
              <a:rPr lang="en-US" sz="2000" u="sng" dirty="0">
                <a:ea typeface="ＭＳ Ｐゴシック" charset="0"/>
                <a:cs typeface="ＭＳ Ｐゴシック" charset="0"/>
              </a:rPr>
              <a:t> </a:t>
            </a:r>
            <a:r>
              <a:rPr lang="en-US" sz="2000" dirty="0">
                <a:ea typeface="ＭＳ Ｐゴシック" charset="0"/>
                <a:cs typeface="ＭＳ Ｐゴシック" charset="0"/>
              </a:rPr>
              <a:t>the lock</a:t>
            </a:r>
          </a:p>
          <a:p>
            <a:pPr marL="914354" lvl="1" indent="-457200" algn="just" eaLnBrk="1" fontAlgn="auto" hangingPunct="1">
              <a:lnSpc>
                <a:spcPct val="90000"/>
              </a:lnSpc>
              <a:spcAft>
                <a:spcPts val="0"/>
              </a:spcAft>
              <a:defRPr/>
            </a:pPr>
            <a:r>
              <a:rPr lang="en-US" sz="1800" dirty="0">
                <a:ea typeface="ＭＳ Ｐゴシック" charset="0"/>
                <a:cs typeface="ＭＳ Ｐゴシック" charset="0"/>
              </a:rPr>
              <a:t>Boolean variable indicating if lock is available or not</a:t>
            </a:r>
          </a:p>
          <a:p>
            <a:pPr algn="just" eaLnBrk="1" fontAlgn="auto" hangingPunct="1">
              <a:lnSpc>
                <a:spcPct val="90000"/>
              </a:lnSpc>
              <a:spcAft>
                <a:spcPts val="0"/>
              </a:spcAft>
              <a:defRPr/>
            </a:pPr>
            <a:r>
              <a:rPr lang="en-US" sz="2400" dirty="0">
                <a:ea typeface="ＭＳ Ｐゴシック" charset="0"/>
                <a:cs typeface="ＭＳ Ｐゴシック" charset="0"/>
              </a:rPr>
              <a:t>Calls to </a:t>
            </a:r>
            <a:r>
              <a:rPr lang="en-US" sz="2000" b="1" dirty="0">
                <a:ea typeface="ＭＳ Ｐゴシック" charset="0"/>
                <a:cs typeface="Courier New"/>
              </a:rPr>
              <a:t>acquire()</a:t>
            </a:r>
            <a:r>
              <a:rPr lang="en-US" sz="2000" b="1" dirty="0">
                <a:ea typeface="ＭＳ Ｐゴシック" charset="0"/>
                <a:cs typeface="ＭＳ Ｐゴシック" charset="0"/>
              </a:rPr>
              <a:t> </a:t>
            </a:r>
            <a:r>
              <a:rPr lang="en-US" sz="2400" dirty="0">
                <a:ea typeface="ＭＳ Ｐゴシック" charset="0"/>
                <a:cs typeface="ＭＳ Ｐゴシック" charset="0"/>
              </a:rPr>
              <a:t>and</a:t>
            </a:r>
            <a:r>
              <a:rPr lang="en-US" b="1" dirty="0">
                <a:ea typeface="ＭＳ Ｐゴシック" charset="0"/>
                <a:cs typeface="ＭＳ Ｐゴシック" charset="0"/>
              </a:rPr>
              <a:t> </a:t>
            </a:r>
            <a:r>
              <a:rPr lang="en-US" sz="2000" b="1" dirty="0">
                <a:latin typeface="Calibri" panose="020F0502020204030204" pitchFamily="34" charset="0"/>
                <a:ea typeface="ＭＳ Ｐゴシック" charset="0"/>
                <a:cs typeface="Calibri" panose="020F0502020204030204" pitchFamily="34" charset="0"/>
              </a:rPr>
              <a:t>release()</a:t>
            </a:r>
            <a:r>
              <a:rPr lang="en-US" sz="1600" dirty="0">
                <a:ea typeface="ＭＳ Ｐゴシック" charset="0"/>
                <a:cs typeface="ＭＳ Ｐゴシック" charset="0"/>
              </a:rPr>
              <a:t> </a:t>
            </a:r>
            <a:r>
              <a:rPr lang="en-US" sz="2400" dirty="0">
                <a:ea typeface="ＭＳ Ｐゴシック" charset="0"/>
                <a:cs typeface="ＭＳ Ｐゴシック" charset="0"/>
              </a:rPr>
              <a:t>must be atomic</a:t>
            </a:r>
          </a:p>
          <a:p>
            <a:pPr lvl="1" algn="just" eaLnBrk="1" fontAlgn="auto" hangingPunct="1">
              <a:lnSpc>
                <a:spcPct val="90000"/>
              </a:lnSpc>
              <a:spcAft>
                <a:spcPts val="0"/>
              </a:spcAft>
              <a:defRPr/>
            </a:pPr>
            <a:r>
              <a:rPr lang="en-US" sz="2000" dirty="0">
                <a:ea typeface="ＭＳ Ｐゴシック" charset="0"/>
                <a:cs typeface="ＭＳ Ｐゴシック" charset="0"/>
              </a:rPr>
              <a:t>Usually implemented via hardware atomic instructions</a:t>
            </a:r>
          </a:p>
          <a:p>
            <a:pPr algn="just" eaLnBrk="1" fontAlgn="auto" hangingPunct="1">
              <a:lnSpc>
                <a:spcPct val="90000"/>
              </a:lnSpc>
              <a:spcAft>
                <a:spcPts val="0"/>
              </a:spcAft>
              <a:defRPr/>
            </a:pPr>
            <a:r>
              <a:rPr lang="en-US" sz="2400" dirty="0">
                <a:ea typeface="ＭＳ Ｐゴシック" charset="0"/>
                <a:cs typeface="ＭＳ Ｐゴシック" charset="0"/>
              </a:rPr>
              <a:t>But this solution requires </a:t>
            </a:r>
            <a:r>
              <a:rPr lang="en-US" sz="2400" b="1" dirty="0">
                <a:solidFill>
                  <a:srgbClr val="3366FF"/>
                </a:solidFill>
                <a:ea typeface="ＭＳ Ｐゴシック" charset="0"/>
                <a:cs typeface="ＭＳ Ｐゴシック" charset="-128"/>
              </a:rPr>
              <a:t>busy waiting</a:t>
            </a:r>
          </a:p>
          <a:p>
            <a:pPr lvl="1" algn="just" eaLnBrk="1" fontAlgn="auto" hangingPunct="1">
              <a:lnSpc>
                <a:spcPct val="90000"/>
              </a:lnSpc>
              <a:spcAft>
                <a:spcPts val="0"/>
              </a:spcAft>
              <a:defRPr/>
            </a:pPr>
            <a:r>
              <a:rPr lang="en-US" sz="2000" dirty="0">
                <a:ea typeface="ＭＳ Ｐゴシック" charset="0"/>
                <a:cs typeface="ＭＳ Ｐゴシック" charset="0"/>
              </a:rPr>
              <a:t>This lock therefore called a </a:t>
            </a:r>
            <a:r>
              <a:rPr lang="en-US" sz="2000" b="1" dirty="0">
                <a:solidFill>
                  <a:srgbClr val="3366FF"/>
                </a:solidFill>
                <a:ea typeface="ＭＳ Ｐゴシック" charset="0"/>
                <a:cs typeface="ＭＳ Ｐゴシック" charset="-128"/>
              </a:rPr>
              <a:t>spinlock</a:t>
            </a:r>
          </a:p>
          <a:p>
            <a:pPr marL="0" indent="0" algn="just" eaLnBrk="1" fontAlgn="auto" hangingPunct="1">
              <a:lnSpc>
                <a:spcPct val="90000"/>
              </a:lnSpc>
              <a:spcAft>
                <a:spcPts val="0"/>
              </a:spcAft>
              <a:buFont typeface="Monotype Sorts" pitchFamily="-84" charset="2"/>
              <a:buNone/>
              <a:defRPr/>
            </a:pPr>
            <a:endParaRPr lang="en-US" sz="1100" dirty="0">
              <a:ea typeface="ＭＳ Ｐゴシック" charset="0"/>
              <a:cs typeface="ＭＳ Ｐゴシック"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FBEC2CC-4602-4532-88DF-9642CF32C620}"/>
              </a:ext>
            </a:extLst>
          </p:cNvPr>
          <p:cNvSpPr>
            <a:spLocks noGrp="1"/>
          </p:cNvSpPr>
          <p:nvPr>
            <p:ph type="title"/>
          </p:nvPr>
        </p:nvSpPr>
        <p:spPr>
          <a:xfrm>
            <a:off x="387350" y="434975"/>
            <a:ext cx="8229600" cy="576263"/>
          </a:xfrm>
        </p:spPr>
        <p:txBody>
          <a:bodyPr rtlCol="0">
            <a:normAutofit fontScale="90000"/>
          </a:bodyPr>
          <a:lstStyle/>
          <a:p>
            <a:pPr eaLnBrk="1" fontAlgn="auto" hangingPunct="1">
              <a:spcAft>
                <a:spcPts val="0"/>
              </a:spcAft>
              <a:defRPr/>
            </a:pPr>
            <a:r>
              <a:rPr lang="en-US" dirty="0"/>
              <a:t>Objectives</a:t>
            </a:r>
          </a:p>
        </p:txBody>
      </p:sp>
      <p:sp>
        <p:nvSpPr>
          <p:cNvPr id="5123" name="Content Placeholder 2">
            <a:extLst>
              <a:ext uri="{FF2B5EF4-FFF2-40B4-BE49-F238E27FC236}">
                <a16:creationId xmlns:a16="http://schemas.microsoft.com/office/drawing/2014/main" id="{21B9E1FB-B0BE-4085-9D45-F6212CCE21CC}"/>
              </a:ext>
            </a:extLst>
          </p:cNvPr>
          <p:cNvSpPr>
            <a:spLocks noGrp="1"/>
          </p:cNvSpPr>
          <p:nvPr>
            <p:ph idx="1"/>
          </p:nvPr>
        </p:nvSpPr>
        <p:spPr>
          <a:xfrm>
            <a:off x="895349" y="1144588"/>
            <a:ext cx="7436887" cy="4530725"/>
          </a:xfrm>
        </p:spPr>
        <p:txBody>
          <a:bodyPr rtlCol="0">
            <a:normAutofit/>
          </a:bodyPr>
          <a:lstStyle/>
          <a:p>
            <a:pPr algn="just" eaLnBrk="1" fontAlgn="auto" hangingPunct="1">
              <a:spcAft>
                <a:spcPts val="0"/>
              </a:spcAft>
              <a:defRPr/>
            </a:pPr>
            <a:r>
              <a:rPr lang="en-US" sz="2400" dirty="0"/>
              <a:t>To present the concept of process synchronization.</a:t>
            </a:r>
          </a:p>
          <a:p>
            <a:pPr algn="just" eaLnBrk="1" fontAlgn="auto" hangingPunct="1">
              <a:spcAft>
                <a:spcPts val="0"/>
              </a:spcAft>
              <a:defRPr/>
            </a:pPr>
            <a:r>
              <a:rPr lang="en-US" sz="2400" dirty="0"/>
              <a:t>To introduce the critical-section problem, whose solutions can be used to ensure the consistency of shared data</a:t>
            </a:r>
          </a:p>
          <a:p>
            <a:pPr algn="just" eaLnBrk="1" fontAlgn="auto" hangingPunct="1">
              <a:spcAft>
                <a:spcPts val="0"/>
              </a:spcAft>
              <a:defRPr/>
            </a:pPr>
            <a:r>
              <a:rPr lang="en-US" sz="2400" dirty="0"/>
              <a:t>To present both software and hardware solutions of the critical-section problem</a:t>
            </a:r>
          </a:p>
          <a:p>
            <a:pPr algn="just" eaLnBrk="1" fontAlgn="auto" hangingPunct="1">
              <a:spcAft>
                <a:spcPts val="0"/>
              </a:spcAft>
              <a:defRPr/>
            </a:pPr>
            <a:r>
              <a:rPr lang="en-US" sz="2400" dirty="0"/>
              <a:t>To examine several classical process-synchronization problems</a:t>
            </a:r>
          </a:p>
          <a:p>
            <a:pPr algn="just" eaLnBrk="1" fontAlgn="auto" hangingPunct="1">
              <a:spcAft>
                <a:spcPts val="0"/>
              </a:spcAft>
              <a:defRPr/>
            </a:pPr>
            <a:r>
              <a:rPr lang="en-US" sz="2400" dirty="0"/>
              <a:t>To explore several tools that are used to solve process synchronization problems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017FFF-8894-47AD-91EF-053B87CED1AB}"/>
              </a:ext>
            </a:extLst>
          </p:cNvPr>
          <p:cNvSpPr/>
          <p:nvPr/>
        </p:nvSpPr>
        <p:spPr bwMode="auto">
          <a:xfrm>
            <a:off x="1764070" y="2365375"/>
            <a:ext cx="1589087" cy="376303"/>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4" name="Rectangle 3">
            <a:extLst>
              <a:ext uri="{FF2B5EF4-FFF2-40B4-BE49-F238E27FC236}">
                <a16:creationId xmlns:a16="http://schemas.microsoft.com/office/drawing/2014/main" id="{B8AABB9F-9308-4F5E-B983-56D1E7172A90}"/>
              </a:ext>
            </a:extLst>
          </p:cNvPr>
          <p:cNvSpPr/>
          <p:nvPr/>
        </p:nvSpPr>
        <p:spPr bwMode="auto">
          <a:xfrm>
            <a:off x="1765657" y="1887343"/>
            <a:ext cx="1589087" cy="285944"/>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26628" name="Title 1">
            <a:extLst>
              <a:ext uri="{FF2B5EF4-FFF2-40B4-BE49-F238E27FC236}">
                <a16:creationId xmlns:a16="http://schemas.microsoft.com/office/drawing/2014/main" id="{F9139E1B-E580-4597-AE4E-3248B3BA870D}"/>
              </a:ext>
            </a:extLst>
          </p:cNvPr>
          <p:cNvSpPr>
            <a:spLocks noGrp="1"/>
          </p:cNvSpPr>
          <p:nvPr>
            <p:ph type="title"/>
          </p:nvPr>
        </p:nvSpPr>
        <p:spPr>
          <a:xfrm>
            <a:off x="414338" y="766763"/>
            <a:ext cx="8229600" cy="576262"/>
          </a:xfrm>
        </p:spPr>
        <p:txBody>
          <a:bodyPr rtlCol="0">
            <a:normAutofit fontScale="90000"/>
          </a:bodyPr>
          <a:lstStyle/>
          <a:p>
            <a:pPr eaLnBrk="1" fontAlgn="auto" hangingPunct="1">
              <a:spcAft>
                <a:spcPts val="0"/>
              </a:spcAft>
              <a:defRPr/>
            </a:pPr>
            <a:r>
              <a:rPr lang="en-US" dirty="0"/>
              <a:t>acquire() and release()</a:t>
            </a:r>
          </a:p>
        </p:txBody>
      </p:sp>
      <p:sp>
        <p:nvSpPr>
          <p:cNvPr id="49157" name="Content Placeholder 2">
            <a:extLst>
              <a:ext uri="{FF2B5EF4-FFF2-40B4-BE49-F238E27FC236}">
                <a16:creationId xmlns:a16="http://schemas.microsoft.com/office/drawing/2014/main" id="{0F9B6D3B-2A82-4592-97E2-CB19DCD947AA}"/>
              </a:ext>
            </a:extLst>
          </p:cNvPr>
          <p:cNvSpPr>
            <a:spLocks noGrp="1"/>
          </p:cNvSpPr>
          <p:nvPr>
            <p:ph idx="1"/>
          </p:nvPr>
        </p:nvSpPr>
        <p:spPr>
          <a:xfrm>
            <a:off x="1231641" y="1535113"/>
            <a:ext cx="6885247" cy="4530725"/>
          </a:xfrm>
        </p:spPr>
        <p:txBody>
          <a:bodyPr/>
          <a:lstStyle/>
          <a:p>
            <a:pPr marL="0" indent="0" eaLnBrk="1" hangingPunct="1"/>
            <a:r>
              <a:rPr lang="en-US" altLang="en-US" sz="1600" b="1" dirty="0">
                <a:latin typeface="Courier New" panose="02070309020205020404" pitchFamily="49" charset="0"/>
                <a:cs typeface="Courier New" panose="02070309020205020404" pitchFamily="49" charset="0"/>
              </a:rPr>
              <a:t>do { </a:t>
            </a:r>
          </a:p>
          <a:p>
            <a:pPr marL="0" indent="0" eaLnBrk="1" hangingPunct="1">
              <a:buFont typeface="Monotype Sorts" pitchFamily="-84" charset="2"/>
              <a:buNone/>
            </a:pPr>
            <a:r>
              <a:rPr lang="en-US" altLang="en-US" sz="1600" b="1" i="1" dirty="0">
                <a:latin typeface="Courier New" panose="02070309020205020404" pitchFamily="49" charset="0"/>
                <a:cs typeface="Courier New" panose="02070309020205020404" pitchFamily="49" charset="0"/>
              </a:rPr>
              <a:t>    acquire lock</a:t>
            </a:r>
          </a:p>
          <a:p>
            <a:pPr marL="0" indent="0" eaLnBrk="1" hangingPunct="1">
              <a:buFont typeface="Monotype Sorts" pitchFamily="-84" charset="2"/>
              <a:buNone/>
            </a:pPr>
            <a:r>
              <a:rPr lang="en-US" altLang="en-US" sz="1600" b="1" dirty="0">
                <a:latin typeface="Courier New" panose="02070309020205020404" pitchFamily="49" charset="0"/>
                <a:cs typeface="Courier New" panose="02070309020205020404" pitchFamily="49" charset="0"/>
              </a:rPr>
              <a:t>       critical section</a:t>
            </a:r>
          </a:p>
          <a:p>
            <a:pPr marL="0" indent="0" eaLnBrk="1" hangingPunct="1">
              <a:buFont typeface="Monotype Sorts" pitchFamily="-84" charset="2"/>
              <a:buNone/>
            </a:pPr>
            <a:r>
              <a:rPr lang="en-US" altLang="en-US" sz="1600" b="1" i="1" dirty="0">
                <a:latin typeface="Courier New" panose="02070309020205020404" pitchFamily="49" charset="0"/>
                <a:cs typeface="Courier New" panose="02070309020205020404" pitchFamily="49" charset="0"/>
              </a:rPr>
              <a:t>    release lock </a:t>
            </a:r>
          </a:p>
          <a:p>
            <a:pPr marL="0" indent="0" eaLnBrk="1" hangingPunct="1">
              <a:buFont typeface="Monotype Sorts" pitchFamily="-84" charset="2"/>
              <a:buNone/>
            </a:pPr>
            <a:r>
              <a:rPr lang="en-US" altLang="en-US" sz="1600" b="1" dirty="0">
                <a:latin typeface="Courier New" panose="02070309020205020404" pitchFamily="49" charset="0"/>
                <a:cs typeface="Courier New" panose="02070309020205020404" pitchFamily="49" charset="0"/>
              </a:rPr>
              <a:t>      remainder section </a:t>
            </a:r>
          </a:p>
          <a:p>
            <a:pPr marL="0" indent="0" eaLnBrk="1" hangingPunct="1">
              <a:buFont typeface="Monotype Sorts" pitchFamily="-84" charset="2"/>
              <a:buNone/>
            </a:pPr>
            <a:r>
              <a:rPr lang="en-US" altLang="en-US" sz="1600" b="1" dirty="0">
                <a:latin typeface="Courier New" panose="02070309020205020404" pitchFamily="49" charset="0"/>
                <a:cs typeface="Courier New" panose="02070309020205020404" pitchFamily="49" charset="0"/>
              </a:rPr>
              <a:t> } while (true);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D9DFEB3-2E0C-47F3-883A-39A39D7A9B76}"/>
              </a:ext>
            </a:extLst>
          </p:cNvPr>
          <p:cNvSpPr>
            <a:spLocks noGrp="1" noChangeArrowheads="1"/>
          </p:cNvSpPr>
          <p:nvPr>
            <p:ph type="title"/>
          </p:nvPr>
        </p:nvSpPr>
        <p:spPr>
          <a:xfrm>
            <a:off x="457200" y="439737"/>
            <a:ext cx="8229600" cy="400019"/>
          </a:xfrm>
        </p:spPr>
        <p:txBody>
          <a:bodyPr rtlCol="0">
            <a:noAutofit/>
          </a:bodyPr>
          <a:lstStyle/>
          <a:p>
            <a:pPr eaLnBrk="1" fontAlgn="auto" hangingPunct="1">
              <a:spcAft>
                <a:spcPts val="0"/>
              </a:spcAft>
              <a:defRPr/>
            </a:pPr>
            <a:r>
              <a:rPr lang="en-US" sz="3600" dirty="0"/>
              <a:t>Semaphore</a:t>
            </a:r>
          </a:p>
        </p:txBody>
      </p:sp>
      <p:sp>
        <p:nvSpPr>
          <p:cNvPr id="50179" name="Rectangle 3">
            <a:extLst>
              <a:ext uri="{FF2B5EF4-FFF2-40B4-BE49-F238E27FC236}">
                <a16:creationId xmlns:a16="http://schemas.microsoft.com/office/drawing/2014/main" id="{AD0CF26B-36A3-4371-BFF2-78AD2E14E834}"/>
              </a:ext>
            </a:extLst>
          </p:cNvPr>
          <p:cNvSpPr>
            <a:spLocks noGrp="1"/>
          </p:cNvSpPr>
          <p:nvPr>
            <p:ph idx="1"/>
          </p:nvPr>
        </p:nvSpPr>
        <p:spPr>
          <a:xfrm>
            <a:off x="653144" y="923732"/>
            <a:ext cx="8095570" cy="5494532"/>
          </a:xfrm>
        </p:spPr>
        <p:txBody>
          <a:bodyPr/>
          <a:lstStyle/>
          <a:p>
            <a:pPr eaLnBrk="1" hangingPunct="1">
              <a:lnSpc>
                <a:spcPct val="90000"/>
              </a:lnSpc>
            </a:pPr>
            <a:r>
              <a:rPr lang="en-US" altLang="en-US" sz="1800" dirty="0"/>
              <a:t>Synchronization tool that provides more sophisticated ways (than Mutex locks)  for process to synchronize their activities.</a:t>
            </a:r>
          </a:p>
          <a:p>
            <a:pPr eaLnBrk="1" hangingPunct="1">
              <a:lnSpc>
                <a:spcPct val="90000"/>
              </a:lnSpc>
            </a:pPr>
            <a:r>
              <a:rPr lang="en-US" altLang="en-US" sz="1800" dirty="0"/>
              <a:t>Semaphore is introduced by Dijkstra.</a:t>
            </a:r>
          </a:p>
          <a:p>
            <a:pPr eaLnBrk="1" hangingPunct="1">
              <a:lnSpc>
                <a:spcPct val="90000"/>
              </a:lnSpc>
            </a:pPr>
            <a:r>
              <a:rPr lang="en-US" altLang="en-US" sz="1800" dirty="0"/>
              <a:t>A Semaphore </a:t>
            </a:r>
            <a:r>
              <a:rPr lang="en-US" altLang="en-US" sz="1800" b="1" i="1" dirty="0"/>
              <a:t>S</a:t>
            </a:r>
            <a:r>
              <a:rPr lang="en-US" altLang="en-US" sz="1800" dirty="0"/>
              <a:t> is an  integer variable that apart from initialization is accessed through two standard atomic operations</a:t>
            </a:r>
          </a:p>
          <a:p>
            <a:pPr eaLnBrk="1" hangingPunct="1">
              <a:lnSpc>
                <a:spcPct val="90000"/>
              </a:lnSpc>
            </a:pPr>
            <a:r>
              <a:rPr lang="en-US" altLang="en-US" sz="1800" dirty="0"/>
              <a:t>The  two indivisible (atomic) operations</a:t>
            </a:r>
          </a:p>
          <a:p>
            <a:pPr lvl="1" eaLnBrk="1" hangingPunct="1">
              <a:lnSpc>
                <a:spcPct val="90000"/>
              </a:lnSpc>
            </a:pPr>
            <a:r>
              <a:rPr lang="en-US" altLang="en-US" sz="2000" b="1" dirty="0">
                <a:solidFill>
                  <a:srgbClr val="000000"/>
                </a:solidFill>
                <a:latin typeface="Courier New" panose="02070309020205020404" pitchFamily="49" charset="0"/>
              </a:rPr>
              <a:t>wait()</a:t>
            </a:r>
            <a:r>
              <a:rPr lang="en-US" altLang="en-US" sz="2000" dirty="0">
                <a:solidFill>
                  <a:srgbClr val="000000"/>
                </a:solidFill>
              </a:rPr>
              <a:t> and </a:t>
            </a:r>
            <a:r>
              <a:rPr lang="en-US" altLang="en-US" sz="2000" b="1" dirty="0">
                <a:solidFill>
                  <a:srgbClr val="000000"/>
                </a:solidFill>
                <a:latin typeface="Courier New" panose="02070309020205020404" pitchFamily="49" charset="0"/>
              </a:rPr>
              <a:t>signal()</a:t>
            </a:r>
          </a:p>
          <a:p>
            <a:pPr lvl="2" eaLnBrk="1" hangingPunct="1">
              <a:lnSpc>
                <a:spcPct val="90000"/>
              </a:lnSpc>
            </a:pPr>
            <a:r>
              <a:rPr lang="en-US" altLang="en-US" sz="2000" dirty="0"/>
              <a:t>Originally called </a:t>
            </a:r>
            <a:r>
              <a:rPr lang="en-US" altLang="en-US" sz="2000" b="1" dirty="0">
                <a:solidFill>
                  <a:srgbClr val="000000"/>
                </a:solidFill>
                <a:latin typeface="Courier New" panose="02070309020205020404" pitchFamily="49" charset="0"/>
              </a:rPr>
              <a:t>P()</a:t>
            </a:r>
            <a:r>
              <a:rPr lang="en-US" altLang="en-US" sz="2000" dirty="0"/>
              <a:t> and </a:t>
            </a:r>
            <a:r>
              <a:rPr lang="en-US" altLang="en-US" sz="2000" b="1" dirty="0">
                <a:solidFill>
                  <a:srgbClr val="000000"/>
                </a:solidFill>
                <a:latin typeface="Courier New" panose="02070309020205020404" pitchFamily="49" charset="0"/>
              </a:rPr>
              <a:t>V()</a:t>
            </a:r>
          </a:p>
          <a:p>
            <a:pPr eaLnBrk="1" hangingPunct="1">
              <a:lnSpc>
                <a:spcPct val="90000"/>
              </a:lnSpc>
            </a:pPr>
            <a:r>
              <a:rPr lang="en-US" altLang="en-US" sz="2000" dirty="0"/>
              <a:t>Definition of  the </a:t>
            </a:r>
            <a:r>
              <a:rPr lang="en-US" altLang="en-US" sz="2000" b="1" dirty="0">
                <a:solidFill>
                  <a:srgbClr val="000000"/>
                </a:solidFill>
                <a:latin typeface="Courier New" panose="02070309020205020404" pitchFamily="49" charset="0"/>
                <a:cs typeface="Courier New" panose="02070309020205020404" pitchFamily="49" charset="0"/>
              </a:rPr>
              <a:t>wait() operation</a:t>
            </a:r>
          </a:p>
          <a:p>
            <a:pPr lvl="1" eaLnBrk="1" hangingPunct="1">
              <a:lnSpc>
                <a:spcPct val="90000"/>
              </a:lnSpc>
              <a:buFont typeface="Monotype Sorts" pitchFamily="-84" charset="2"/>
              <a:buNone/>
            </a:pPr>
            <a:r>
              <a:rPr lang="en-US" altLang="en-US" sz="1800" b="1" dirty="0">
                <a:sym typeface="Symbol" panose="05050102010706020507" pitchFamily="18" charset="2"/>
              </a:rPr>
              <a:t>wait(S)</a:t>
            </a:r>
          </a:p>
          <a:p>
            <a:pPr lvl="1" eaLnBrk="1" hangingPunct="1">
              <a:lnSpc>
                <a:spcPct val="90000"/>
              </a:lnSpc>
              <a:buFont typeface="Monotype Sorts" pitchFamily="-84" charset="2"/>
              <a:buNone/>
            </a:pPr>
            <a:r>
              <a:rPr lang="en-US" altLang="en-US" sz="1800" b="1" dirty="0">
                <a:sym typeface="Symbol" panose="05050102010706020507" pitchFamily="18" charset="2"/>
              </a:rPr>
              <a:t> { </a:t>
            </a:r>
          </a:p>
          <a:p>
            <a:pPr lvl="1" eaLnBrk="1" hangingPunct="1">
              <a:lnSpc>
                <a:spcPct val="90000"/>
              </a:lnSpc>
              <a:buFont typeface="Monotype Sorts" pitchFamily="-84" charset="2"/>
              <a:buNone/>
            </a:pPr>
            <a:r>
              <a:rPr lang="en-US" altLang="en-US" sz="1800" b="1" dirty="0">
                <a:sym typeface="Symbol" panose="05050102010706020507" pitchFamily="18" charset="2"/>
              </a:rPr>
              <a:t>    while (S &lt;= 0)</a:t>
            </a:r>
          </a:p>
          <a:p>
            <a:pPr lvl="1" eaLnBrk="1" hangingPunct="1">
              <a:lnSpc>
                <a:spcPct val="90000"/>
              </a:lnSpc>
              <a:buFont typeface="Monotype Sorts" pitchFamily="-84" charset="2"/>
              <a:buNone/>
            </a:pPr>
            <a:r>
              <a:rPr lang="en-US" altLang="en-US" sz="1800" b="1" dirty="0">
                <a:sym typeface="Symbol" panose="05050102010706020507" pitchFamily="18" charset="2"/>
              </a:rPr>
              <a:t>       ; // busy wait</a:t>
            </a:r>
          </a:p>
          <a:p>
            <a:pPr lvl="1" eaLnBrk="1" hangingPunct="1">
              <a:lnSpc>
                <a:spcPct val="90000"/>
              </a:lnSpc>
              <a:buFont typeface="Monotype Sorts" pitchFamily="-84" charset="2"/>
              <a:buNone/>
            </a:pPr>
            <a:r>
              <a:rPr lang="en-US" altLang="en-US" sz="1800" b="1" dirty="0">
                <a:sym typeface="Symbol" panose="05050102010706020507" pitchFamily="18" charset="2"/>
              </a:rPr>
              <a:t>    S--;</a:t>
            </a:r>
          </a:p>
          <a:p>
            <a:pPr lvl="1" eaLnBrk="1" hangingPunct="1">
              <a:lnSpc>
                <a:spcPct val="90000"/>
              </a:lnSpc>
              <a:buFont typeface="Monotype Sorts" pitchFamily="-84" charset="2"/>
              <a:buNone/>
            </a:pPr>
            <a:r>
              <a:rPr lang="en-US" altLang="en-US" sz="1800" b="1" dirty="0">
                <a:sym typeface="Symbol" panose="05050102010706020507" pitchFamily="18" charset="2"/>
              </a:rPr>
              <a:t>}</a:t>
            </a:r>
          </a:p>
          <a:p>
            <a:pPr eaLnBrk="1" hangingPunct="1">
              <a:lnSpc>
                <a:spcPct val="90000"/>
              </a:lnSpc>
            </a:pPr>
            <a:r>
              <a:rPr lang="en-US" altLang="en-US" sz="1800" dirty="0"/>
              <a:t>Definition of  the </a:t>
            </a:r>
            <a:r>
              <a:rPr lang="en-US" altLang="en-US" sz="1800" b="1" dirty="0">
                <a:solidFill>
                  <a:srgbClr val="000000"/>
                </a:solidFill>
                <a:cs typeface="Courier New" panose="02070309020205020404" pitchFamily="49" charset="0"/>
              </a:rPr>
              <a:t>signal() operation</a:t>
            </a:r>
            <a:endParaRPr lang="en-US" altLang="en-US" sz="1800" b="1" dirty="0">
              <a:cs typeface="Courier New" panose="02070309020205020404" pitchFamily="49" charset="0"/>
              <a:sym typeface="Symbol" panose="05050102010706020507" pitchFamily="18" charset="2"/>
            </a:endParaRPr>
          </a:p>
          <a:p>
            <a:pPr lvl="1" eaLnBrk="1" hangingPunct="1">
              <a:lnSpc>
                <a:spcPct val="90000"/>
              </a:lnSpc>
              <a:buFont typeface="Monotype Sorts" pitchFamily="-84" charset="2"/>
              <a:buNone/>
            </a:pPr>
            <a:r>
              <a:rPr lang="en-US" altLang="en-US" sz="1800" b="1" dirty="0">
                <a:sym typeface="Symbol" panose="05050102010706020507" pitchFamily="18" charset="2"/>
              </a:rPr>
              <a:t>signal(S) { </a:t>
            </a:r>
          </a:p>
          <a:p>
            <a:pPr lvl="1" eaLnBrk="1" hangingPunct="1">
              <a:lnSpc>
                <a:spcPct val="90000"/>
              </a:lnSpc>
              <a:buFont typeface="Monotype Sorts" pitchFamily="-84" charset="2"/>
              <a:buNone/>
            </a:pPr>
            <a:r>
              <a:rPr lang="en-US" altLang="en-US" sz="1800" b="1" dirty="0">
                <a:sym typeface="Symbol" panose="05050102010706020507" pitchFamily="18" charset="2"/>
              </a:rPr>
              <a:t>    S++;</a:t>
            </a:r>
          </a:p>
          <a:p>
            <a:pPr lvl="1" eaLnBrk="1" hangingPunct="1">
              <a:lnSpc>
                <a:spcPct val="90000"/>
              </a:lnSpc>
              <a:buFont typeface="Monotype Sorts" pitchFamily="-84" charset="2"/>
              <a:buNone/>
            </a:pPr>
            <a:r>
              <a:rPr lang="en-US" altLang="en-US" sz="1800" b="1" dirty="0">
                <a:sym typeface="Symbol" panose="05050102010706020507" pitchFamily="18" charset="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050" y="526034"/>
            <a:ext cx="8229600" cy="546986"/>
          </a:xfrm>
        </p:spPr>
        <p:txBody>
          <a:bodyPr/>
          <a:lstStyle/>
          <a:p>
            <a:r>
              <a:rPr lang="en-US" sz="3600" dirty="0"/>
              <a:t>Use of Semaphores</a:t>
            </a:r>
          </a:p>
        </p:txBody>
      </p:sp>
      <p:sp>
        <p:nvSpPr>
          <p:cNvPr id="3" name="Content Placeholder 2"/>
          <p:cNvSpPr>
            <a:spLocks noGrp="1"/>
          </p:cNvSpPr>
          <p:nvPr>
            <p:ph idx="1"/>
          </p:nvPr>
        </p:nvSpPr>
        <p:spPr>
          <a:xfrm>
            <a:off x="495837" y="1073020"/>
            <a:ext cx="8229600" cy="5194811"/>
          </a:xfrm>
        </p:spPr>
        <p:txBody>
          <a:bodyPr>
            <a:normAutofit fontScale="92500"/>
          </a:bodyPr>
          <a:lstStyle/>
          <a:p>
            <a:pPr algn="just"/>
            <a:r>
              <a:rPr lang="en-US" sz="2400" dirty="0"/>
              <a:t>Usually two types of semaphores </a:t>
            </a:r>
          </a:p>
          <a:p>
            <a:pPr lvl="1" algn="just"/>
            <a:r>
              <a:rPr lang="en-US" sz="2000" dirty="0"/>
              <a:t>Counting semaphore </a:t>
            </a:r>
          </a:p>
          <a:p>
            <a:pPr lvl="1" algn="just"/>
            <a:r>
              <a:rPr lang="en-US" sz="2000" dirty="0"/>
              <a:t>Binary semaphore (also called </a:t>
            </a:r>
            <a:r>
              <a:rPr lang="en-US" sz="2000" dirty="0" err="1"/>
              <a:t>mutex</a:t>
            </a:r>
            <a:r>
              <a:rPr lang="en-US" sz="2000" dirty="0"/>
              <a:t> locks) </a:t>
            </a:r>
          </a:p>
          <a:p>
            <a:pPr algn="just"/>
            <a:r>
              <a:rPr lang="en-US" sz="2400" dirty="0"/>
              <a:t>Binary semaphores can be used for: </a:t>
            </a:r>
          </a:p>
          <a:p>
            <a:pPr lvl="1" algn="just"/>
            <a:r>
              <a:rPr lang="en-US" altLang="en-US" sz="2000" dirty="0"/>
              <a:t>The binary semaphore is a integer value can range only between 0 and 1</a:t>
            </a:r>
          </a:p>
          <a:p>
            <a:pPr lvl="1" algn="just"/>
            <a:r>
              <a:rPr lang="en-US" altLang="en-US" sz="2000" dirty="0">
                <a:sym typeface="MT Extra" panose="05050102010205020202" pitchFamily="18" charset="2"/>
              </a:rPr>
              <a:t>On some systems binary semaphores are called,  </a:t>
            </a:r>
            <a:r>
              <a:rPr lang="en-US" altLang="en-US" sz="2000" b="1" dirty="0">
                <a:solidFill>
                  <a:srgbClr val="3366FF"/>
                </a:solidFill>
                <a:sym typeface="MT Extra" panose="05050102010205020202" pitchFamily="18" charset="2"/>
              </a:rPr>
              <a:t>mutex locks</a:t>
            </a:r>
            <a:r>
              <a:rPr lang="en-US" altLang="en-US" sz="2000" dirty="0">
                <a:solidFill>
                  <a:srgbClr val="3366FF"/>
                </a:solidFill>
                <a:sym typeface="MT Extra" panose="05050102010205020202" pitchFamily="18" charset="2"/>
              </a:rPr>
              <a:t>, </a:t>
            </a:r>
            <a:r>
              <a:rPr lang="en-US" altLang="en-US" sz="2000" dirty="0">
                <a:sym typeface="MT Extra" panose="05050102010205020202" pitchFamily="18" charset="2"/>
              </a:rPr>
              <a:t> as they are locks that provide mutual exclusion.</a:t>
            </a:r>
            <a:endParaRPr lang="en-US" sz="2000" dirty="0"/>
          </a:p>
          <a:p>
            <a:pPr lvl="1" algn="just"/>
            <a:r>
              <a:rPr lang="en-US" sz="2000" dirty="0"/>
              <a:t>We can use binary semaphores to Critical section problems for multiple processes </a:t>
            </a:r>
          </a:p>
          <a:p>
            <a:pPr algn="just"/>
            <a:r>
              <a:rPr lang="en-US" sz="2400" dirty="0"/>
              <a:t>Counting semaphores can be used for: </a:t>
            </a:r>
          </a:p>
          <a:p>
            <a:pPr lvl="1" algn="just"/>
            <a:r>
              <a:rPr lang="en-US" altLang="en-US" sz="2000" dirty="0"/>
              <a:t>The value of counting semaphore is integer value can range over an unrestricted domain</a:t>
            </a:r>
            <a:endParaRPr lang="en-US" sz="2000" dirty="0"/>
          </a:p>
          <a:p>
            <a:pPr lvl="1" algn="just"/>
            <a:r>
              <a:rPr lang="en-US" sz="2000" dirty="0"/>
              <a:t>They are used to Controlling access to multiple, but finite set of resources </a:t>
            </a:r>
          </a:p>
          <a:p>
            <a:pPr lvl="1" algn="just"/>
            <a:r>
              <a:rPr lang="en-US" sz="2000" dirty="0"/>
              <a:t>Ordering the running of critical sections </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FB92F5-B631-4BAA-9971-99729A81C528}" type="slidenum">
              <a:rPr lang="en-US" smtClean="0"/>
              <a:pPr/>
              <a:t>32</a:t>
            </a:fld>
            <a:endParaRPr lang="en-US"/>
          </a:p>
        </p:txBody>
      </p:sp>
    </p:spTree>
    <p:extLst>
      <p:ext uri="{BB962C8B-B14F-4D97-AF65-F5344CB8AC3E}">
        <p14:creationId xmlns:p14="http://schemas.microsoft.com/office/powerpoint/2010/main" val="1717365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4B0D-D625-4042-B949-B53BD9847579}"/>
              </a:ext>
            </a:extLst>
          </p:cNvPr>
          <p:cNvSpPr>
            <a:spLocks noGrp="1"/>
          </p:cNvSpPr>
          <p:nvPr>
            <p:ph type="title"/>
          </p:nvPr>
        </p:nvSpPr>
        <p:spPr>
          <a:xfrm>
            <a:off x="472050" y="526034"/>
            <a:ext cx="8229600" cy="565648"/>
          </a:xfrm>
        </p:spPr>
        <p:txBody>
          <a:bodyPr/>
          <a:lstStyle/>
          <a:p>
            <a:r>
              <a:rPr lang="en-US" sz="3600" dirty="0"/>
              <a:t>Binary Semaphore</a:t>
            </a:r>
            <a:endParaRPr lang="en-IN" sz="3600" dirty="0"/>
          </a:p>
        </p:txBody>
      </p:sp>
      <p:sp>
        <p:nvSpPr>
          <p:cNvPr id="3" name="Content Placeholder 2">
            <a:extLst>
              <a:ext uri="{FF2B5EF4-FFF2-40B4-BE49-F238E27FC236}">
                <a16:creationId xmlns:a16="http://schemas.microsoft.com/office/drawing/2014/main" id="{7752912E-A2D8-4574-AAE7-4D33E5584206}"/>
              </a:ext>
            </a:extLst>
          </p:cNvPr>
          <p:cNvSpPr>
            <a:spLocks noGrp="1"/>
          </p:cNvSpPr>
          <p:nvPr>
            <p:ph idx="1"/>
          </p:nvPr>
        </p:nvSpPr>
        <p:spPr>
          <a:xfrm>
            <a:off x="495837" y="1334278"/>
            <a:ext cx="8229600" cy="4933553"/>
          </a:xfrm>
        </p:spPr>
        <p:txBody>
          <a:bodyPr/>
          <a:lstStyle/>
          <a:p>
            <a:pPr>
              <a:tabLst>
                <a:tab pos="1907212" algn="ctr"/>
                <a:tab pos="4300224" algn="ctr"/>
              </a:tabLst>
            </a:pPr>
            <a:r>
              <a:rPr lang="en-US" altLang="en-US" sz="2000" dirty="0"/>
              <a:t>We can use binary semaphores to deal with critical section problem for multiple processes </a:t>
            </a:r>
          </a:p>
          <a:p>
            <a:pPr>
              <a:tabLst>
                <a:tab pos="1907212" algn="ctr"/>
                <a:tab pos="4300224" algn="ctr"/>
              </a:tabLst>
            </a:pPr>
            <a:r>
              <a:rPr lang="en-US" altLang="en-US" sz="2000" dirty="0"/>
              <a:t>The n Processes share a semaphore, mutex, initialized to 1.</a:t>
            </a:r>
          </a:p>
          <a:p>
            <a:pPr>
              <a:tabLst>
                <a:tab pos="1907212" algn="ctr"/>
                <a:tab pos="4300224" algn="ctr"/>
              </a:tabLst>
            </a:pPr>
            <a:r>
              <a:rPr lang="en-US" altLang="en-US" sz="2000" dirty="0"/>
              <a:t>Each process is organized as</a:t>
            </a:r>
          </a:p>
          <a:p>
            <a:pPr lvl="1">
              <a:buNone/>
              <a:tabLst>
                <a:tab pos="1907212" algn="ctr"/>
                <a:tab pos="4300224" algn="ctr"/>
              </a:tabLst>
            </a:pPr>
            <a:r>
              <a:rPr lang="en-US" altLang="en-US" sz="1600" dirty="0"/>
              <a:t>do</a:t>
            </a:r>
            <a:endParaRPr lang="en-US" altLang="en-US" sz="2000" dirty="0"/>
          </a:p>
          <a:p>
            <a:pPr lvl="1">
              <a:buNone/>
              <a:tabLst>
                <a:tab pos="1907212" algn="ctr"/>
                <a:tab pos="4300224" algn="ctr"/>
              </a:tabLst>
            </a:pPr>
            <a:r>
              <a:rPr lang="en-US" altLang="en-US" sz="2000" dirty="0"/>
              <a:t>  {</a:t>
            </a:r>
          </a:p>
          <a:p>
            <a:pPr lvl="1">
              <a:buNone/>
              <a:tabLst>
                <a:tab pos="1907212" algn="ctr"/>
                <a:tab pos="4300224" algn="ctr"/>
              </a:tabLst>
            </a:pPr>
            <a:r>
              <a:rPr lang="en-US" altLang="en-US" sz="2000" dirty="0"/>
              <a:t>       	wait(mutex);</a:t>
            </a:r>
          </a:p>
          <a:p>
            <a:pPr lvl="1">
              <a:buNone/>
              <a:tabLst>
                <a:tab pos="1907212" algn="ctr"/>
                <a:tab pos="4300224" algn="ctr"/>
              </a:tabLst>
            </a:pPr>
            <a:r>
              <a:rPr lang="en-US" altLang="en-US" sz="2000" dirty="0"/>
              <a:t>      	        // Critical section</a:t>
            </a:r>
          </a:p>
          <a:p>
            <a:pPr lvl="1">
              <a:buNone/>
              <a:tabLst>
                <a:tab pos="1907212" algn="ctr"/>
                <a:tab pos="4300224" algn="ctr"/>
              </a:tabLst>
            </a:pPr>
            <a:r>
              <a:rPr lang="en-US" altLang="en-US" sz="2000" dirty="0"/>
              <a:t>     	 signal(mutex);</a:t>
            </a:r>
          </a:p>
          <a:p>
            <a:pPr lvl="1">
              <a:buNone/>
              <a:tabLst>
                <a:tab pos="1907212" algn="ctr"/>
                <a:tab pos="4300224" algn="ctr"/>
              </a:tabLst>
            </a:pPr>
            <a:r>
              <a:rPr lang="en-US" altLang="en-US" sz="2000" dirty="0"/>
              <a:t>     	          // remainder section</a:t>
            </a:r>
          </a:p>
          <a:p>
            <a:pPr lvl="1">
              <a:buNone/>
              <a:tabLst>
                <a:tab pos="1907212" algn="ctr"/>
                <a:tab pos="4300224" algn="ctr"/>
              </a:tabLst>
            </a:pPr>
            <a:r>
              <a:rPr lang="en-US" altLang="en-US" sz="2000" dirty="0"/>
              <a:t>   }while(true);</a:t>
            </a:r>
          </a:p>
          <a:p>
            <a:endParaRPr lang="en-IN" dirty="0"/>
          </a:p>
        </p:txBody>
      </p:sp>
    </p:spTree>
    <p:extLst>
      <p:ext uri="{BB962C8B-B14F-4D97-AF65-F5344CB8AC3E}">
        <p14:creationId xmlns:p14="http://schemas.microsoft.com/office/powerpoint/2010/main" val="899885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2A2EC6A-8EC2-41F3-82DB-B3BE817AE5D5}"/>
              </a:ext>
            </a:extLst>
          </p:cNvPr>
          <p:cNvSpPr>
            <a:spLocks noGrp="1" noChangeArrowheads="1"/>
          </p:cNvSpPr>
          <p:nvPr>
            <p:ph type="title"/>
          </p:nvPr>
        </p:nvSpPr>
        <p:spPr>
          <a:xfrm>
            <a:off x="609600" y="500063"/>
            <a:ext cx="8534400" cy="457200"/>
          </a:xfrm>
        </p:spPr>
        <p:txBody>
          <a:bodyPr rtlCol="0">
            <a:normAutofit fontScale="90000"/>
          </a:bodyPr>
          <a:lstStyle/>
          <a:p>
            <a:pPr eaLnBrk="1" fontAlgn="auto" hangingPunct="1">
              <a:spcAft>
                <a:spcPts val="0"/>
              </a:spcAft>
              <a:defRPr/>
            </a:pPr>
            <a:r>
              <a:rPr lang="en-US" dirty="0"/>
              <a:t>Counting Semaphore</a:t>
            </a:r>
          </a:p>
        </p:txBody>
      </p:sp>
      <p:sp>
        <p:nvSpPr>
          <p:cNvPr id="52227" name="Rectangle 3">
            <a:extLst>
              <a:ext uri="{FF2B5EF4-FFF2-40B4-BE49-F238E27FC236}">
                <a16:creationId xmlns:a16="http://schemas.microsoft.com/office/drawing/2014/main" id="{A5A5AEE8-D79E-4B67-BF4C-6790D7E2E668}"/>
              </a:ext>
            </a:extLst>
          </p:cNvPr>
          <p:cNvSpPr>
            <a:spLocks noGrp="1"/>
          </p:cNvSpPr>
          <p:nvPr>
            <p:ph idx="1"/>
          </p:nvPr>
        </p:nvSpPr>
        <p:spPr>
          <a:xfrm>
            <a:off x="914400" y="1175658"/>
            <a:ext cx="7194550" cy="4955268"/>
          </a:xfrm>
        </p:spPr>
        <p:txBody>
          <a:bodyPr/>
          <a:lstStyle/>
          <a:p>
            <a:pPr eaLnBrk="1" hangingPunct="1">
              <a:tabLst>
                <a:tab pos="2001838" algn="ctr"/>
                <a:tab pos="4513263" algn="ctr"/>
              </a:tabLst>
            </a:pPr>
            <a:r>
              <a:rPr lang="en-US" sz="2000" dirty="0"/>
              <a:t>Counting semaphores can be used to control access to a given resource consisting of a finite number o£ instances. </a:t>
            </a:r>
          </a:p>
          <a:p>
            <a:pPr eaLnBrk="1" hangingPunct="1">
              <a:tabLst>
                <a:tab pos="2001838" algn="ctr"/>
                <a:tab pos="4513263" algn="ctr"/>
              </a:tabLst>
            </a:pPr>
            <a:r>
              <a:rPr lang="en-US" sz="2000" dirty="0"/>
              <a:t>The semaphore is initialized to the number of resources available. </a:t>
            </a:r>
          </a:p>
          <a:p>
            <a:pPr eaLnBrk="1" hangingPunct="1">
              <a:tabLst>
                <a:tab pos="2001838" algn="ctr"/>
                <a:tab pos="4513263" algn="ctr"/>
              </a:tabLst>
            </a:pPr>
            <a:r>
              <a:rPr lang="en-US" sz="2000" dirty="0"/>
              <a:t>Each process that wishes to use a resource performs a wait() operation on the semaphore (thereby decrementing the count). </a:t>
            </a:r>
          </a:p>
          <a:p>
            <a:pPr eaLnBrk="1" hangingPunct="1">
              <a:tabLst>
                <a:tab pos="2001838" algn="ctr"/>
                <a:tab pos="4513263" algn="ctr"/>
              </a:tabLst>
            </a:pPr>
            <a:r>
              <a:rPr lang="en-US" sz="2000" dirty="0"/>
              <a:t>When a process releases a resource, it performs a signal() operation (incrementing the count). </a:t>
            </a:r>
          </a:p>
          <a:p>
            <a:pPr eaLnBrk="1" hangingPunct="1">
              <a:tabLst>
                <a:tab pos="2001838" algn="ctr"/>
                <a:tab pos="4513263" algn="ctr"/>
              </a:tabLst>
            </a:pPr>
            <a:r>
              <a:rPr lang="en-US" sz="2000" dirty="0"/>
              <a:t>When the count for the semaphore goes to 0, all resources are being used. After that, processes that wish to use a resource will block until the count becomes greater than 0. </a:t>
            </a:r>
            <a:endParaRPr lang="en-US" altLang="en-US" sz="3600" dirty="0">
              <a:sym typeface="MT Extra" panose="05050102010205020202" pitchFamily="18" charset="2"/>
            </a:endParaRPr>
          </a:p>
          <a:p>
            <a:pPr eaLnBrk="1" hangingPunct="1">
              <a:tabLst>
                <a:tab pos="2001838" algn="ctr"/>
                <a:tab pos="4513263" algn="ctr"/>
              </a:tabLst>
            </a:pPr>
            <a:endParaRPr lang="en-US" altLang="en-US" sz="1800" b="1" i="1" baseline="-25000" dirty="0">
              <a:sym typeface="MT Extra" panose="05050102010205020202" pitchFamily="18" charset="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A75F-6937-4E5D-994B-65B6DD9EBC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2394DB-C678-432B-ABBA-1A9FAA26D6AC}"/>
              </a:ext>
            </a:extLst>
          </p:cNvPr>
          <p:cNvSpPr>
            <a:spLocks noGrp="1"/>
          </p:cNvSpPr>
          <p:nvPr>
            <p:ph idx="1"/>
          </p:nvPr>
        </p:nvSpPr>
        <p:spPr/>
        <p:txBody>
          <a:bodyPr/>
          <a:lstStyle/>
          <a:p>
            <a:pPr eaLnBrk="1" hangingPunct="1">
              <a:tabLst>
                <a:tab pos="2001838" algn="ctr"/>
                <a:tab pos="4513263" algn="ctr"/>
              </a:tabLst>
            </a:pPr>
            <a:r>
              <a:rPr lang="en-US" altLang="en-US" sz="1800" dirty="0">
                <a:sym typeface="MT Extra" panose="05050102010205020202" pitchFamily="18" charset="2"/>
              </a:rPr>
              <a:t>We can also use semaphores to solve various synchronization problems. </a:t>
            </a:r>
          </a:p>
          <a:p>
            <a:pPr eaLnBrk="1" hangingPunct="1">
              <a:tabLst>
                <a:tab pos="2001838" algn="ctr"/>
                <a:tab pos="4513263" algn="ctr"/>
              </a:tabLst>
            </a:pPr>
            <a:r>
              <a:rPr lang="en-US" altLang="en-US" sz="1800" dirty="0">
                <a:sym typeface="MT Extra" panose="05050102010205020202" pitchFamily="18" charset="2"/>
              </a:rPr>
              <a:t>For example, consider two concurrently running processes: P1 with a statement  S1 and P2 with a statement S2</a:t>
            </a:r>
          </a:p>
          <a:p>
            <a:pPr eaLnBrk="1" hangingPunct="1">
              <a:tabLst>
                <a:tab pos="2001838" algn="ctr"/>
                <a:tab pos="4513263" algn="ctr"/>
              </a:tabLst>
            </a:pPr>
            <a:r>
              <a:rPr lang="en-US" altLang="en-US" sz="1800" dirty="0">
                <a:sym typeface="MT Extra" panose="05050102010205020202" pitchFamily="18" charset="2"/>
              </a:rPr>
              <a:t>Consider </a:t>
            </a:r>
            <a:r>
              <a:rPr lang="en-US" altLang="en-US" sz="1800" b="1" i="1" dirty="0">
                <a:sym typeface="MT Extra" panose="05050102010205020202" pitchFamily="18" charset="2"/>
              </a:rPr>
              <a:t>P</a:t>
            </a:r>
            <a:r>
              <a:rPr lang="en-US" altLang="en-US" sz="1800" b="1" i="1" baseline="-25000" dirty="0">
                <a:sym typeface="MT Extra" panose="05050102010205020202" pitchFamily="18" charset="2"/>
              </a:rPr>
              <a:t>1</a:t>
            </a:r>
            <a:r>
              <a:rPr lang="en-US" altLang="en-US" sz="1800" b="1" i="1" dirty="0">
                <a:sym typeface="MT Extra" panose="05050102010205020202" pitchFamily="18" charset="2"/>
              </a:rPr>
              <a:t> </a:t>
            </a:r>
            <a:r>
              <a:rPr lang="en-US" altLang="en-US" sz="1800" dirty="0">
                <a:sym typeface="MT Extra" panose="05050102010205020202" pitchFamily="18" charset="2"/>
              </a:rPr>
              <a:t> and </a:t>
            </a:r>
            <a:r>
              <a:rPr lang="en-US" altLang="en-US" sz="1800" b="1" i="1" dirty="0">
                <a:sym typeface="MT Extra" panose="05050102010205020202" pitchFamily="18" charset="2"/>
              </a:rPr>
              <a:t>P</a:t>
            </a:r>
            <a:r>
              <a:rPr lang="en-US" altLang="en-US" sz="1800" b="1" i="1" baseline="-25000" dirty="0">
                <a:sym typeface="MT Extra" panose="05050102010205020202" pitchFamily="18" charset="2"/>
              </a:rPr>
              <a:t>2</a:t>
            </a:r>
            <a:r>
              <a:rPr lang="en-US" altLang="en-US" sz="1800" dirty="0">
                <a:sym typeface="MT Extra" panose="05050102010205020202" pitchFamily="18" charset="2"/>
              </a:rPr>
              <a:t> that require statements</a:t>
            </a:r>
            <a:r>
              <a:rPr lang="en-US" altLang="en-US" sz="1800" b="1" i="1" dirty="0">
                <a:sym typeface="MT Extra" panose="05050102010205020202" pitchFamily="18" charset="2"/>
              </a:rPr>
              <a:t> S</a:t>
            </a:r>
            <a:r>
              <a:rPr lang="en-US" altLang="en-US" sz="1800" b="1" i="1" baseline="-25000" dirty="0">
                <a:sym typeface="MT Extra" panose="05050102010205020202" pitchFamily="18" charset="2"/>
              </a:rPr>
              <a:t>1</a:t>
            </a:r>
            <a:r>
              <a:rPr lang="en-US" altLang="en-US" sz="1800" b="1" i="1" dirty="0">
                <a:sym typeface="MT Extra" panose="05050102010205020202" pitchFamily="18" charset="2"/>
              </a:rPr>
              <a:t> </a:t>
            </a:r>
            <a:r>
              <a:rPr lang="en-US" altLang="en-US" sz="1800" dirty="0">
                <a:sym typeface="MT Extra" panose="05050102010205020202" pitchFamily="18" charset="2"/>
              </a:rPr>
              <a:t>to happen before </a:t>
            </a:r>
            <a:r>
              <a:rPr lang="en-US" altLang="en-US" sz="1800" b="1" i="1" dirty="0">
                <a:sym typeface="MT Extra" panose="05050102010205020202" pitchFamily="18" charset="2"/>
              </a:rPr>
              <a:t>S</a:t>
            </a:r>
            <a:r>
              <a:rPr lang="en-US" altLang="en-US" sz="1800" b="1" i="1" baseline="-25000" dirty="0">
                <a:sym typeface="MT Extra" panose="05050102010205020202" pitchFamily="18" charset="2"/>
              </a:rPr>
              <a:t>2</a:t>
            </a:r>
          </a:p>
          <a:p>
            <a:pPr eaLnBrk="1" hangingPunct="1">
              <a:buFont typeface="Monotype Sorts" pitchFamily="-84" charset="2"/>
              <a:buNone/>
              <a:tabLst>
                <a:tab pos="2001838" algn="ctr"/>
                <a:tab pos="4513263" algn="ctr"/>
              </a:tabLst>
            </a:pPr>
            <a:r>
              <a:rPr lang="en-US" altLang="en-US" sz="1800" dirty="0">
                <a:sym typeface="MT Extra" panose="05050102010205020202" pitchFamily="18" charset="2"/>
              </a:rPr>
              <a:t>       Create a semaphore “</a:t>
            </a:r>
            <a:r>
              <a:rPr lang="en-US" altLang="ja-JP" sz="18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synch</a:t>
            </a:r>
            <a:r>
              <a:rPr lang="en-US" altLang="en-US" sz="1800" dirty="0">
                <a:sym typeface="MT Extra" panose="05050102010205020202" pitchFamily="18" charset="2"/>
              </a:rPr>
              <a:t>”</a:t>
            </a:r>
            <a:r>
              <a:rPr lang="en-US" altLang="ja-JP" sz="1800" dirty="0">
                <a:sym typeface="MT Extra" panose="05050102010205020202" pitchFamily="18" charset="2"/>
              </a:rPr>
              <a:t> initialized to 0 </a:t>
            </a:r>
          </a:p>
          <a:p>
            <a:pPr lvl="1" eaLnBrk="1" hangingPunct="1">
              <a:buFont typeface="Monotype Sorts" pitchFamily="-84" charset="2"/>
              <a:buNone/>
              <a:tabLst>
                <a:tab pos="2001838" algn="ctr"/>
                <a:tab pos="4513263" algn="ctr"/>
              </a:tabLst>
            </a:pPr>
            <a:r>
              <a:rPr lang="en-US" altLang="en-US" sz="18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P1:</a:t>
            </a:r>
          </a:p>
          <a:p>
            <a:pPr lvl="1" eaLnBrk="1" hangingPunct="1">
              <a:buFont typeface="Monotype Sorts" pitchFamily="-84" charset="2"/>
              <a:buNone/>
              <a:tabLst>
                <a:tab pos="2001838" algn="ctr"/>
                <a:tab pos="4513263" algn="ctr"/>
              </a:tabLst>
            </a:pPr>
            <a:r>
              <a:rPr lang="en-US" altLang="en-US" sz="18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S</a:t>
            </a:r>
            <a:r>
              <a:rPr lang="en-US" altLang="en-US" sz="1800" b="1" baseline="-2500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1</a:t>
            </a:r>
            <a:r>
              <a:rPr lang="en-US" altLang="en-US" sz="18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a:t>
            </a:r>
          </a:p>
          <a:p>
            <a:pPr lvl="1" eaLnBrk="1" hangingPunct="1">
              <a:buFont typeface="Monotype Sorts" pitchFamily="-84" charset="2"/>
              <a:buNone/>
              <a:tabLst>
                <a:tab pos="2001838" algn="ctr"/>
                <a:tab pos="4513263" algn="ctr"/>
              </a:tabLst>
            </a:pPr>
            <a:r>
              <a:rPr lang="en-US" altLang="en-US" sz="18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signal(synch);</a:t>
            </a:r>
          </a:p>
          <a:p>
            <a:pPr lvl="1" eaLnBrk="1" hangingPunct="1">
              <a:buFont typeface="Monotype Sorts" pitchFamily="-84" charset="2"/>
              <a:buNone/>
              <a:tabLst>
                <a:tab pos="2001838" algn="ctr"/>
                <a:tab pos="4513263" algn="ctr"/>
              </a:tabLst>
            </a:pPr>
            <a:r>
              <a:rPr lang="en-US" altLang="en-US" sz="18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P2:</a:t>
            </a:r>
          </a:p>
          <a:p>
            <a:pPr lvl="1" eaLnBrk="1" hangingPunct="1">
              <a:buFont typeface="Monotype Sorts" pitchFamily="-84" charset="2"/>
              <a:buNone/>
              <a:tabLst>
                <a:tab pos="2001838" algn="ctr"/>
                <a:tab pos="4513263" algn="ctr"/>
              </a:tabLst>
            </a:pPr>
            <a:r>
              <a:rPr lang="en-US" altLang="en-US" sz="18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wait(synch)</a:t>
            </a:r>
            <a:r>
              <a:rPr lang="en-US" altLang="en-US" sz="1600" dirty="0">
                <a:solidFill>
                  <a:srgbClr val="0000FF"/>
                </a:solidFill>
                <a:sym typeface="MT Extra" panose="05050102010205020202" pitchFamily="18" charset="2"/>
              </a:rPr>
              <a:t>;</a:t>
            </a:r>
            <a:endParaRPr lang="en-US" altLang="en-US" sz="1800" b="1" dirty="0">
              <a:solidFill>
                <a:srgbClr val="000000"/>
              </a:solidFill>
              <a:latin typeface="Courier New" panose="02070309020205020404" pitchFamily="49" charset="0"/>
              <a:cs typeface="Courier New" panose="02070309020205020404" pitchFamily="49" charset="0"/>
              <a:sym typeface="MT Extra" panose="05050102010205020202" pitchFamily="18" charset="2"/>
            </a:endParaRPr>
          </a:p>
          <a:p>
            <a:pPr lvl="1" eaLnBrk="1" hangingPunct="1">
              <a:buFont typeface="Monotype Sorts" pitchFamily="-84" charset="2"/>
              <a:buNone/>
              <a:tabLst>
                <a:tab pos="2001838" algn="ctr"/>
                <a:tab pos="4513263" algn="ctr"/>
              </a:tabLst>
            </a:pPr>
            <a:r>
              <a:rPr lang="en-US" altLang="en-US" sz="18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S</a:t>
            </a:r>
            <a:r>
              <a:rPr lang="en-US" altLang="en-US" sz="1800" b="1" baseline="-2500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2</a:t>
            </a:r>
            <a:r>
              <a:rPr lang="en-US" altLang="en-US" sz="18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a:t>
            </a:r>
            <a:endParaRPr lang="en-US" altLang="en-US" sz="1800" dirty="0">
              <a:sym typeface="MT Extra" panose="05050102010205020202" pitchFamily="18" charset="2"/>
            </a:endParaRPr>
          </a:p>
          <a:p>
            <a:pPr eaLnBrk="1" hangingPunct="1">
              <a:tabLst>
                <a:tab pos="2001838" algn="ctr"/>
                <a:tab pos="4513263" algn="ctr"/>
              </a:tabLst>
            </a:pPr>
            <a:r>
              <a:rPr lang="en-US" altLang="en-US" sz="1800" dirty="0"/>
              <a:t>Can implement a counting semaphore </a:t>
            </a:r>
            <a:r>
              <a:rPr lang="en-US" altLang="en-US" sz="1800" b="1" i="1" dirty="0">
                <a:solidFill>
                  <a:srgbClr val="000000"/>
                </a:solidFill>
              </a:rPr>
              <a:t>S</a:t>
            </a:r>
            <a:r>
              <a:rPr lang="en-US" altLang="en-US" sz="1800" dirty="0"/>
              <a:t> as a binary semaphore</a:t>
            </a:r>
          </a:p>
          <a:p>
            <a:endParaRPr lang="en-IN" dirty="0"/>
          </a:p>
        </p:txBody>
      </p:sp>
    </p:spTree>
    <p:extLst>
      <p:ext uri="{BB962C8B-B14F-4D97-AF65-F5344CB8AC3E}">
        <p14:creationId xmlns:p14="http://schemas.microsoft.com/office/powerpoint/2010/main" val="3831269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204338F-70D8-416F-81D3-1AE58C181A94}"/>
              </a:ext>
            </a:extLst>
          </p:cNvPr>
          <p:cNvSpPr>
            <a:spLocks noGrp="1" noChangeArrowheads="1"/>
          </p:cNvSpPr>
          <p:nvPr>
            <p:ph type="title"/>
          </p:nvPr>
        </p:nvSpPr>
        <p:spPr/>
        <p:txBody>
          <a:bodyPr/>
          <a:lstStyle/>
          <a:p>
            <a:pPr eaLnBrk="1" hangingPunct="1"/>
            <a:r>
              <a:rPr lang="en-US" altLang="en-US"/>
              <a:t>Semaphore Implementation</a:t>
            </a:r>
          </a:p>
        </p:txBody>
      </p:sp>
      <p:sp>
        <p:nvSpPr>
          <p:cNvPr id="34819" name="Rectangle 3">
            <a:extLst>
              <a:ext uri="{FF2B5EF4-FFF2-40B4-BE49-F238E27FC236}">
                <a16:creationId xmlns:a16="http://schemas.microsoft.com/office/drawing/2014/main" id="{E5646B3F-85EA-4190-BCA7-8056D2A18EF8}"/>
              </a:ext>
            </a:extLst>
          </p:cNvPr>
          <p:cNvSpPr>
            <a:spLocks noGrp="1" noChangeArrowheads="1"/>
          </p:cNvSpPr>
          <p:nvPr>
            <p:ph type="body" idx="1"/>
          </p:nvPr>
        </p:nvSpPr>
        <p:spPr>
          <a:xfrm>
            <a:off x="806451" y="1477433"/>
            <a:ext cx="7750175" cy="4026959"/>
          </a:xfrm>
        </p:spPr>
        <p:txBody>
          <a:bodyPr/>
          <a:lstStyle/>
          <a:p>
            <a:r>
              <a:rPr lang="en-US" altLang="en-US" sz="1800" dirty="0"/>
              <a:t>Must guarantee that no two processes can execute </a:t>
            </a:r>
            <a:r>
              <a:rPr lang="en-US" altLang="en-US" sz="1800" b="1" dirty="0">
                <a:latin typeface="Courier New" panose="02070309020205020404" pitchFamily="49" charset="0"/>
                <a:cs typeface="Courier New" panose="02070309020205020404" pitchFamily="49" charset="0"/>
              </a:rPr>
              <a:t>wait() </a:t>
            </a:r>
            <a:r>
              <a:rPr lang="en-US" altLang="en-US" sz="1800" dirty="0"/>
              <a:t>and </a:t>
            </a:r>
            <a:r>
              <a:rPr lang="en-US" altLang="en-US" sz="1800" b="1" dirty="0">
                <a:latin typeface="Courier New" panose="02070309020205020404" pitchFamily="49" charset="0"/>
                <a:cs typeface="Courier New" panose="02070309020205020404" pitchFamily="49" charset="0"/>
              </a:rPr>
              <a:t>signal() </a:t>
            </a:r>
            <a:r>
              <a:rPr lang="en-US" altLang="en-US" sz="1800" dirty="0"/>
              <a:t>on the same semaphore at the same time</a:t>
            </a:r>
          </a:p>
          <a:p>
            <a:r>
              <a:rPr lang="en-US" altLang="en-US" sz="1800" dirty="0"/>
              <a:t>The main disadvantage of the semaphore is that it requires busy waiting.</a:t>
            </a:r>
          </a:p>
          <a:p>
            <a:r>
              <a:rPr lang="en-US" altLang="en-US" sz="1800" dirty="0"/>
              <a:t>Thus, implementation becomes the critical section problem where the wait and signal code are placed in the critical section</a:t>
            </a:r>
          </a:p>
          <a:p>
            <a:pPr lvl="1"/>
            <a:r>
              <a:rPr lang="en-US" altLang="en-US" sz="1800" dirty="0"/>
              <a:t>Could now have </a:t>
            </a:r>
            <a:r>
              <a:rPr lang="en-US" altLang="en-US" sz="1800" b="1" dirty="0">
                <a:solidFill>
                  <a:srgbClr val="3366FF"/>
                </a:solidFill>
              </a:rPr>
              <a:t>busy waiting</a:t>
            </a:r>
            <a:r>
              <a:rPr lang="en-US" altLang="en-US" sz="1800" dirty="0">
                <a:solidFill>
                  <a:srgbClr val="3366FF"/>
                </a:solidFill>
              </a:rPr>
              <a:t> </a:t>
            </a:r>
            <a:r>
              <a:rPr lang="en-US" altLang="en-US" sz="1800" dirty="0"/>
              <a:t>in critical section implementation</a:t>
            </a:r>
          </a:p>
          <a:p>
            <a:pPr lvl="2"/>
            <a:r>
              <a:rPr lang="en-US" altLang="en-US" sz="1800" dirty="0"/>
              <a:t>But implementation code is short</a:t>
            </a:r>
          </a:p>
          <a:p>
            <a:pPr lvl="2"/>
            <a:r>
              <a:rPr lang="en-US" altLang="en-US" sz="1800" dirty="0"/>
              <a:t>Little busy waiting if critical section rarely occupied</a:t>
            </a:r>
          </a:p>
          <a:p>
            <a:pPr lvl="2"/>
            <a:r>
              <a:rPr lang="en-US" altLang="en-US" sz="1800" dirty="0"/>
              <a:t>Loop continuously in the entry code</a:t>
            </a:r>
          </a:p>
          <a:p>
            <a:pPr lvl="2"/>
            <a:r>
              <a:rPr lang="en-US" altLang="en-US" sz="1800" dirty="0"/>
              <a:t>Wastes CPU cycles</a:t>
            </a:r>
          </a:p>
          <a:p>
            <a:pPr lvl="2"/>
            <a:r>
              <a:rPr lang="en-US" altLang="en-US" sz="1800" dirty="0"/>
              <a:t>This type of semaphore is also called a </a:t>
            </a:r>
            <a:r>
              <a:rPr lang="en-US" altLang="en-US" sz="1800" b="1" dirty="0"/>
              <a:t>spin lock </a:t>
            </a:r>
            <a:r>
              <a:rPr lang="en-US" altLang="en-US" sz="1800" dirty="0"/>
              <a:t>as the process spins while waiting for the lock</a:t>
            </a:r>
          </a:p>
          <a:p>
            <a:r>
              <a:rPr lang="en-US" altLang="en-US" sz="1800" dirty="0"/>
              <a:t>Note that applications may spend lots of time in critical sections and therefore this is not a good solution</a:t>
            </a:r>
          </a:p>
          <a:p>
            <a:pPr>
              <a:buFont typeface="Monotype Sorts" pitchFamily="2" charset="2"/>
              <a:buNone/>
            </a:pPr>
            <a:r>
              <a:rPr lang="en-US" altLang="en-US" sz="1800" dirty="0"/>
              <a:t> </a:t>
            </a:r>
          </a:p>
          <a:p>
            <a:pPr lvl="1">
              <a:buFont typeface="Monotype Sorts" pitchFamily="2" charset="2"/>
              <a:buNone/>
            </a:pPr>
            <a:endParaRPr lang="en-US" altLang="en-US" sz="1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3D2349B-06B5-4341-B087-EF1FBB47E493}"/>
              </a:ext>
            </a:extLst>
          </p:cNvPr>
          <p:cNvSpPr>
            <a:spLocks noGrp="1"/>
          </p:cNvSpPr>
          <p:nvPr>
            <p:ph type="title"/>
          </p:nvPr>
        </p:nvSpPr>
        <p:spPr>
          <a:xfrm>
            <a:off x="879475" y="649288"/>
            <a:ext cx="8467725" cy="609600"/>
          </a:xfrm>
        </p:spPr>
        <p:txBody>
          <a:bodyPr/>
          <a:lstStyle/>
          <a:p>
            <a:pPr eaLnBrk="1" hangingPunct="1"/>
            <a:r>
              <a:rPr lang="en-US" altLang="en-US" sz="2800" dirty="0"/>
              <a:t>Semaphore Implementation with no Busy waiting </a:t>
            </a:r>
          </a:p>
        </p:txBody>
      </p:sp>
      <p:sp>
        <p:nvSpPr>
          <p:cNvPr id="30723" name="Rectangle 3">
            <a:extLst>
              <a:ext uri="{FF2B5EF4-FFF2-40B4-BE49-F238E27FC236}">
                <a16:creationId xmlns:a16="http://schemas.microsoft.com/office/drawing/2014/main" id="{571D4FE1-162D-4BF7-88B7-ED921E6D0135}"/>
              </a:ext>
            </a:extLst>
          </p:cNvPr>
          <p:cNvSpPr>
            <a:spLocks noGrp="1" noChangeArrowheads="1"/>
          </p:cNvSpPr>
          <p:nvPr>
            <p:ph idx="1"/>
          </p:nvPr>
        </p:nvSpPr>
        <p:spPr>
          <a:xfrm>
            <a:off x="1176338" y="1492250"/>
            <a:ext cx="6962775" cy="4700588"/>
          </a:xfrm>
        </p:spPr>
        <p:txBody>
          <a:bodyPr rtlCol="0">
            <a:normAutofit fontScale="55000" lnSpcReduction="20000"/>
          </a:bodyPr>
          <a:lstStyle/>
          <a:p>
            <a:pPr eaLnBrk="1" fontAlgn="auto" hangingPunct="1">
              <a:spcAft>
                <a:spcPts val="0"/>
              </a:spcAft>
              <a:defRPr/>
            </a:pPr>
            <a:r>
              <a:rPr lang="en-US" sz="3600" dirty="0"/>
              <a:t>To over come the need of busy waiting , we can modify definition of wait and signal operations.</a:t>
            </a:r>
          </a:p>
          <a:p>
            <a:pPr eaLnBrk="1" fontAlgn="auto" hangingPunct="1">
              <a:spcAft>
                <a:spcPts val="0"/>
              </a:spcAft>
              <a:defRPr/>
            </a:pPr>
            <a:r>
              <a:rPr lang="en-US" sz="3600" dirty="0"/>
              <a:t>The  each semaphore there is an associated waiting queue</a:t>
            </a:r>
          </a:p>
          <a:p>
            <a:pPr eaLnBrk="1" fontAlgn="auto" hangingPunct="1">
              <a:spcAft>
                <a:spcPts val="0"/>
              </a:spcAft>
              <a:defRPr/>
            </a:pPr>
            <a:r>
              <a:rPr lang="en-US" sz="3600" dirty="0"/>
              <a:t>Each entry in a waiting queue has two data items:</a:t>
            </a:r>
          </a:p>
          <a:p>
            <a:pPr lvl="1" eaLnBrk="1" fontAlgn="auto" hangingPunct="1">
              <a:spcAft>
                <a:spcPts val="0"/>
              </a:spcAft>
              <a:defRPr/>
            </a:pPr>
            <a:r>
              <a:rPr lang="en-US" sz="3600" dirty="0"/>
              <a:t> value (of type integer)</a:t>
            </a:r>
          </a:p>
          <a:p>
            <a:pPr lvl="1" eaLnBrk="1" fontAlgn="auto" hangingPunct="1">
              <a:spcAft>
                <a:spcPts val="0"/>
              </a:spcAft>
              <a:defRPr/>
            </a:pPr>
            <a:r>
              <a:rPr lang="en-US" sz="3600" dirty="0"/>
              <a:t> pointer to next record in the list</a:t>
            </a:r>
          </a:p>
          <a:p>
            <a:pPr eaLnBrk="1" fontAlgn="auto" hangingPunct="1">
              <a:spcAft>
                <a:spcPts val="0"/>
              </a:spcAft>
              <a:defRPr/>
            </a:pPr>
            <a:r>
              <a:rPr lang="en-US" sz="3600" dirty="0"/>
              <a:t>Two operations:</a:t>
            </a:r>
          </a:p>
          <a:p>
            <a:pPr lvl="1" eaLnBrk="1" fontAlgn="auto" hangingPunct="1">
              <a:spcAft>
                <a:spcPts val="0"/>
              </a:spcAft>
              <a:defRPr/>
            </a:pPr>
            <a:r>
              <a:rPr lang="en-US" sz="3600" b="1" dirty="0">
                <a:solidFill>
                  <a:srgbClr val="3366FF"/>
                </a:solidFill>
              </a:rPr>
              <a:t>block</a:t>
            </a:r>
            <a:r>
              <a:rPr lang="en-US" sz="3600" dirty="0">
                <a:solidFill>
                  <a:srgbClr val="3366FF"/>
                </a:solidFill>
              </a:rPr>
              <a:t> </a:t>
            </a:r>
            <a:r>
              <a:rPr lang="en-US" sz="3600" dirty="0"/>
              <a:t>– place the process invoking the operation on the appropriate waiting queue</a:t>
            </a:r>
          </a:p>
          <a:p>
            <a:pPr lvl="1" eaLnBrk="1" fontAlgn="auto" hangingPunct="1">
              <a:spcAft>
                <a:spcPts val="0"/>
              </a:spcAft>
              <a:defRPr/>
            </a:pPr>
            <a:r>
              <a:rPr lang="en-US" sz="3600" b="1" dirty="0">
                <a:solidFill>
                  <a:srgbClr val="3366FF"/>
                </a:solidFill>
              </a:rPr>
              <a:t>wakeup</a:t>
            </a:r>
            <a:r>
              <a:rPr lang="en-US" sz="3600" dirty="0">
                <a:solidFill>
                  <a:srgbClr val="3366FF"/>
                </a:solidFill>
              </a:rPr>
              <a:t> </a:t>
            </a:r>
            <a:r>
              <a:rPr lang="en-US" sz="3600" dirty="0"/>
              <a:t>– remove one of processes in the waiting queue and place it in the ready queue</a:t>
            </a:r>
          </a:p>
          <a:p>
            <a:pPr eaLnBrk="1" fontAlgn="auto" hangingPunct="1">
              <a:spcAft>
                <a:spcPts val="0"/>
              </a:spcAft>
              <a:defRPr/>
            </a:pPr>
            <a:r>
              <a:rPr lang="en-US" sz="3600" b="1" dirty="0" err="1">
                <a:latin typeface="Courier New" pitchFamily="49" charset="0"/>
                <a:cs typeface="Courier New" pitchFamily="49" charset="0"/>
              </a:rPr>
              <a:t>typedef</a:t>
            </a:r>
            <a:r>
              <a:rPr lang="en-US" sz="3600" b="1" dirty="0">
                <a:latin typeface="Courier New" pitchFamily="49" charset="0"/>
                <a:cs typeface="Courier New" pitchFamily="49" charset="0"/>
              </a:rPr>
              <a:t> </a:t>
            </a:r>
            <a:r>
              <a:rPr lang="en-US" sz="3600" b="1" dirty="0" err="1">
                <a:latin typeface="Courier New" pitchFamily="49" charset="0"/>
                <a:cs typeface="Courier New" pitchFamily="49" charset="0"/>
              </a:rPr>
              <a:t>struct</a:t>
            </a:r>
            <a:r>
              <a:rPr lang="en-US" sz="3600" b="1" dirty="0">
                <a:latin typeface="Courier New" pitchFamily="49" charset="0"/>
                <a:cs typeface="Courier New" pitchFamily="49" charset="0"/>
              </a:rPr>
              <a:t>{ </a:t>
            </a:r>
          </a:p>
          <a:p>
            <a:pPr eaLnBrk="1" fontAlgn="auto" hangingPunct="1">
              <a:spcAft>
                <a:spcPts val="0"/>
              </a:spcAft>
              <a:buFont typeface="Monotype Sorts" pitchFamily="-84" charset="2"/>
              <a:buNone/>
              <a:defRPr/>
            </a:pPr>
            <a:r>
              <a:rPr lang="en-US" sz="3600" b="1" dirty="0">
                <a:latin typeface="Courier New" pitchFamily="49" charset="0"/>
                <a:cs typeface="Courier New" pitchFamily="49" charset="0"/>
              </a:rPr>
              <a:t>   </a:t>
            </a:r>
            <a:r>
              <a:rPr lang="en-US" sz="3600" b="1" dirty="0" err="1">
                <a:latin typeface="Courier New" pitchFamily="49" charset="0"/>
                <a:cs typeface="Courier New" pitchFamily="49" charset="0"/>
              </a:rPr>
              <a:t>int</a:t>
            </a:r>
            <a:r>
              <a:rPr lang="en-US" sz="3600" b="1" dirty="0">
                <a:latin typeface="Courier New" pitchFamily="49" charset="0"/>
                <a:cs typeface="Courier New" pitchFamily="49" charset="0"/>
              </a:rPr>
              <a:t> value; </a:t>
            </a:r>
          </a:p>
          <a:p>
            <a:pPr eaLnBrk="1" fontAlgn="auto" hangingPunct="1">
              <a:spcAft>
                <a:spcPts val="0"/>
              </a:spcAft>
              <a:buFont typeface="Monotype Sorts" pitchFamily="-84" charset="2"/>
              <a:buNone/>
              <a:defRPr/>
            </a:pPr>
            <a:r>
              <a:rPr lang="en-US" sz="3600" b="1" dirty="0">
                <a:latin typeface="Courier New" pitchFamily="49" charset="0"/>
                <a:cs typeface="Courier New" pitchFamily="49" charset="0"/>
              </a:rPr>
              <a:t>   </a:t>
            </a:r>
            <a:r>
              <a:rPr lang="en-US" sz="3600" b="1" dirty="0" err="1">
                <a:latin typeface="Courier New" pitchFamily="49" charset="0"/>
                <a:cs typeface="Courier New" pitchFamily="49" charset="0"/>
              </a:rPr>
              <a:t>struct</a:t>
            </a:r>
            <a:r>
              <a:rPr lang="en-US" sz="3600" b="1" dirty="0">
                <a:latin typeface="Courier New" pitchFamily="49" charset="0"/>
                <a:cs typeface="Courier New" pitchFamily="49" charset="0"/>
              </a:rPr>
              <a:t> process *list; </a:t>
            </a:r>
          </a:p>
          <a:p>
            <a:pPr eaLnBrk="1" fontAlgn="auto" hangingPunct="1">
              <a:spcAft>
                <a:spcPts val="0"/>
              </a:spcAft>
              <a:buFont typeface="Monotype Sorts" pitchFamily="-84" charset="2"/>
              <a:buNone/>
              <a:defRPr/>
            </a:pPr>
            <a:r>
              <a:rPr lang="en-US" sz="3600" b="1" dirty="0">
                <a:latin typeface="Courier New" pitchFamily="49" charset="0"/>
                <a:cs typeface="Courier New" pitchFamily="49" charset="0"/>
              </a:rPr>
              <a:t>   } semaphore; </a:t>
            </a:r>
            <a:r>
              <a:rPr lang="en-US" dirty="0">
                <a:solidFill>
                  <a:srgbClr val="0000FF"/>
                </a:solidFill>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7F9FC94-7C7D-41DC-972D-EF48656AC65B}"/>
              </a:ext>
            </a:extLst>
          </p:cNvPr>
          <p:cNvSpPr>
            <a:spLocks noGrp="1"/>
          </p:cNvSpPr>
          <p:nvPr>
            <p:ph type="title"/>
          </p:nvPr>
        </p:nvSpPr>
        <p:spPr>
          <a:xfrm>
            <a:off x="787400" y="320320"/>
            <a:ext cx="8356600" cy="426130"/>
          </a:xfrm>
        </p:spPr>
        <p:txBody>
          <a:bodyPr/>
          <a:lstStyle/>
          <a:p>
            <a:pPr eaLnBrk="1" hangingPunct="1"/>
            <a:r>
              <a:rPr lang="en-US" altLang="en-US" sz="2800" dirty="0"/>
              <a:t>Implementation with no Busy waiting (Cont.)</a:t>
            </a:r>
          </a:p>
        </p:txBody>
      </p:sp>
      <p:sp>
        <p:nvSpPr>
          <p:cNvPr id="58371" name="Rectangle 3">
            <a:extLst>
              <a:ext uri="{FF2B5EF4-FFF2-40B4-BE49-F238E27FC236}">
                <a16:creationId xmlns:a16="http://schemas.microsoft.com/office/drawing/2014/main" id="{3480F8C2-E9D0-4413-A01A-C41A407270AE}"/>
              </a:ext>
            </a:extLst>
          </p:cNvPr>
          <p:cNvSpPr>
            <a:spLocks noGrp="1"/>
          </p:cNvSpPr>
          <p:nvPr>
            <p:ph idx="1"/>
          </p:nvPr>
        </p:nvSpPr>
        <p:spPr>
          <a:xfrm>
            <a:off x="559837" y="978580"/>
            <a:ext cx="7796763" cy="5422220"/>
          </a:xfrm>
        </p:spPr>
        <p:txBody>
          <a:bodyPr>
            <a:normAutofit fontScale="92500" lnSpcReduction="20000"/>
          </a:bodyPr>
          <a:lstStyle/>
          <a:p>
            <a:pPr marL="0" indent="0" eaLnBrk="1" hangingPunct="1">
              <a:buFont typeface="Monotype Sorts" pitchFamily="-84" charset="2"/>
              <a:buNone/>
            </a:pPr>
            <a:r>
              <a:rPr lang="en-US" altLang="en-US" sz="1800" b="1" dirty="0">
                <a:latin typeface="Courier New" panose="02070309020205020404" pitchFamily="49" charset="0"/>
                <a:cs typeface="Courier New" panose="02070309020205020404" pitchFamily="49" charset="0"/>
              </a:rPr>
              <a:t>wait(semaphore *S) { </a:t>
            </a:r>
          </a:p>
          <a:p>
            <a:pPr marL="0" indent="0" eaLnBrk="1" hangingPunct="1">
              <a:buFont typeface="Monotype Sorts" pitchFamily="-84" charset="2"/>
              <a:buNone/>
            </a:pPr>
            <a:r>
              <a:rPr lang="en-US" altLang="en-US" sz="1800" b="1" dirty="0">
                <a:latin typeface="Courier New" panose="02070309020205020404" pitchFamily="49" charset="0"/>
                <a:cs typeface="Courier New" panose="02070309020205020404" pitchFamily="49" charset="0"/>
              </a:rPr>
              <a:t>   S-&gt;value--; </a:t>
            </a:r>
          </a:p>
          <a:p>
            <a:pPr marL="0" indent="0" eaLnBrk="1" hangingPunct="1">
              <a:buFont typeface="Monotype Sorts" pitchFamily="-84" charset="2"/>
              <a:buNone/>
            </a:pPr>
            <a:r>
              <a:rPr lang="en-US" altLang="en-US" sz="1800" b="1" dirty="0">
                <a:latin typeface="Courier New" panose="02070309020205020404" pitchFamily="49" charset="0"/>
                <a:cs typeface="Courier New" panose="02070309020205020404" pitchFamily="49" charset="0"/>
              </a:rPr>
              <a:t>   if (S-&gt;value &lt; 0) {</a:t>
            </a:r>
            <a:br>
              <a:rPr lang="en-US" altLang="en-US" sz="1800" b="1" dirty="0">
                <a:latin typeface="Courier New" panose="02070309020205020404" pitchFamily="49" charset="0"/>
                <a:cs typeface="Courier New" panose="02070309020205020404" pitchFamily="49" charset="0"/>
              </a:rPr>
            </a:br>
            <a:r>
              <a:rPr lang="en-US" altLang="en-US" sz="1800" b="1" dirty="0">
                <a:latin typeface="Courier New" panose="02070309020205020404" pitchFamily="49" charset="0"/>
                <a:cs typeface="Courier New" panose="02070309020205020404" pitchFamily="49" charset="0"/>
              </a:rPr>
              <a:t>      add this process to S-&gt;list; </a:t>
            </a:r>
          </a:p>
          <a:p>
            <a:pPr marL="0" indent="0" eaLnBrk="1" hangingPunct="1">
              <a:buFont typeface="Monotype Sorts" pitchFamily="-84" charset="2"/>
              <a:buNone/>
            </a:pPr>
            <a:r>
              <a:rPr lang="en-US" altLang="en-US" sz="1800" b="1" dirty="0">
                <a:latin typeface="Courier New" panose="02070309020205020404" pitchFamily="49" charset="0"/>
                <a:cs typeface="Courier New" panose="02070309020205020404" pitchFamily="49" charset="0"/>
              </a:rPr>
              <a:t>      block(); </a:t>
            </a:r>
          </a:p>
          <a:p>
            <a:pPr marL="0" indent="0" eaLnBrk="1" hangingPunct="1">
              <a:buFont typeface="Monotype Sorts" pitchFamily="-84" charset="2"/>
              <a:buNone/>
            </a:pPr>
            <a:r>
              <a:rPr lang="en-US" altLang="en-US" sz="1800" b="1" dirty="0">
                <a:latin typeface="Courier New" panose="02070309020205020404" pitchFamily="49" charset="0"/>
                <a:cs typeface="Courier New" panose="02070309020205020404" pitchFamily="49" charset="0"/>
              </a:rPr>
              <a:t>   } </a:t>
            </a:r>
          </a:p>
          <a:p>
            <a:pPr marL="0" indent="0" eaLnBrk="1" hangingPunct="1">
              <a:buFont typeface="Monotype Sorts" pitchFamily="-84" charset="2"/>
              <a:buNone/>
            </a:pPr>
            <a:r>
              <a:rPr lang="en-US" altLang="en-US" sz="1800" b="1" dirty="0">
                <a:latin typeface="Courier New" panose="02070309020205020404" pitchFamily="49" charset="0"/>
                <a:cs typeface="Courier New" panose="02070309020205020404" pitchFamily="49" charset="0"/>
              </a:rPr>
              <a:t>}</a:t>
            </a:r>
          </a:p>
          <a:p>
            <a:pPr marL="0" indent="0" eaLnBrk="1" hangingPunct="1">
              <a:buFont typeface="Monotype Sorts" pitchFamily="-84" charset="2"/>
              <a:buNone/>
            </a:pPr>
            <a:r>
              <a:rPr lang="en-US" altLang="en-US" sz="1800" b="1" dirty="0">
                <a:latin typeface="Courier New" panose="02070309020205020404" pitchFamily="49" charset="0"/>
                <a:cs typeface="Courier New" panose="02070309020205020404" pitchFamily="49" charset="0"/>
              </a:rPr>
              <a:t>signal(semaphore *S) { </a:t>
            </a:r>
          </a:p>
          <a:p>
            <a:pPr marL="0" indent="0" eaLnBrk="1" hangingPunct="1">
              <a:buFont typeface="Monotype Sorts" pitchFamily="-84" charset="2"/>
              <a:buNone/>
            </a:pPr>
            <a:r>
              <a:rPr lang="en-US" altLang="en-US" sz="1800" b="1" dirty="0">
                <a:latin typeface="Courier New" panose="02070309020205020404" pitchFamily="49" charset="0"/>
                <a:cs typeface="Courier New" panose="02070309020205020404" pitchFamily="49" charset="0"/>
              </a:rPr>
              <a:t>   S-&gt;value++; </a:t>
            </a:r>
          </a:p>
          <a:p>
            <a:pPr marL="0" indent="0" eaLnBrk="1" hangingPunct="1">
              <a:buFont typeface="Monotype Sorts" pitchFamily="-84" charset="2"/>
              <a:buNone/>
            </a:pPr>
            <a:r>
              <a:rPr lang="en-US" altLang="en-US" sz="1800" b="1" dirty="0">
                <a:latin typeface="Courier New" panose="02070309020205020404" pitchFamily="49" charset="0"/>
                <a:cs typeface="Courier New" panose="02070309020205020404" pitchFamily="49" charset="0"/>
              </a:rPr>
              <a:t>   if (S-&gt;value &lt;= 0) {</a:t>
            </a:r>
            <a:br>
              <a:rPr lang="en-US" altLang="en-US" sz="1800" b="1" dirty="0">
                <a:latin typeface="Courier New" panose="02070309020205020404" pitchFamily="49" charset="0"/>
                <a:cs typeface="Courier New" panose="02070309020205020404" pitchFamily="49" charset="0"/>
              </a:rPr>
            </a:br>
            <a:r>
              <a:rPr lang="en-US" altLang="en-US" sz="1800" b="1" dirty="0">
                <a:latin typeface="Courier New" panose="02070309020205020404" pitchFamily="49" charset="0"/>
                <a:cs typeface="Courier New" panose="02070309020205020404" pitchFamily="49" charset="0"/>
              </a:rPr>
              <a:t>      remove a process P from S-&gt;list; </a:t>
            </a:r>
          </a:p>
          <a:p>
            <a:pPr marL="0" indent="0" eaLnBrk="1" hangingPunct="1">
              <a:buFont typeface="Monotype Sorts" pitchFamily="-84" charset="2"/>
              <a:buNone/>
            </a:pPr>
            <a:r>
              <a:rPr lang="en-US" altLang="en-US" sz="1800" b="1" dirty="0">
                <a:latin typeface="Courier New" panose="02070309020205020404" pitchFamily="49" charset="0"/>
                <a:cs typeface="Courier New" panose="02070309020205020404" pitchFamily="49" charset="0"/>
              </a:rPr>
              <a:t>      wakeup(P); </a:t>
            </a:r>
          </a:p>
          <a:p>
            <a:pPr marL="0" indent="0" eaLnBrk="1" hangingPunct="1">
              <a:buFont typeface="Monotype Sorts" pitchFamily="-84" charset="2"/>
              <a:buNone/>
            </a:pPr>
            <a:r>
              <a:rPr lang="en-US" altLang="en-US" sz="1800" b="1" dirty="0">
                <a:latin typeface="Courier New" panose="02070309020205020404" pitchFamily="49" charset="0"/>
                <a:cs typeface="Courier New" panose="02070309020205020404" pitchFamily="49" charset="0"/>
              </a:rPr>
              <a:t>   } </a:t>
            </a:r>
          </a:p>
          <a:p>
            <a:pPr marL="0" indent="0" eaLnBrk="1" hangingPunct="1">
              <a:buNone/>
            </a:pPr>
            <a:r>
              <a:rPr lang="en-US" altLang="en-US" sz="1800" b="1" dirty="0">
                <a:latin typeface="Courier New" panose="02070309020205020404" pitchFamily="49" charset="0"/>
                <a:cs typeface="Courier New" panose="02070309020205020404" pitchFamily="49" charset="0"/>
              </a:rPr>
              <a:t>} </a:t>
            </a:r>
          </a:p>
          <a:p>
            <a:pPr eaLnBrk="1" hangingPunct="1"/>
            <a:r>
              <a:rPr lang="en-US" altLang="en-US" sz="1800" b="1" dirty="0">
                <a:latin typeface="Courier New" panose="02070309020205020404" pitchFamily="49" charset="0"/>
                <a:cs typeface="Courier New" panose="02070309020205020404" pitchFamily="49" charset="0"/>
              </a:rPr>
              <a:t>The block() operations suspends the process that invokes it,</a:t>
            </a:r>
          </a:p>
          <a:p>
            <a:pPr eaLnBrk="1" hangingPunct="1"/>
            <a:r>
              <a:rPr lang="en-US" altLang="en-US" sz="1800" b="1" dirty="0">
                <a:latin typeface="Courier New" panose="02070309020205020404" pitchFamily="49" charset="0"/>
                <a:cs typeface="Courier New" panose="02070309020205020404" pitchFamily="49" charset="0"/>
              </a:rPr>
              <a:t>The wakeup() operation resumes the execution of blocked process. </a:t>
            </a:r>
          </a:p>
          <a:p>
            <a:pPr eaLnBrk="1" hangingPunct="1"/>
            <a:r>
              <a:rPr lang="en-US" altLang="en-US" sz="1800" b="1" dirty="0">
                <a:latin typeface="Courier New" panose="02070309020205020404" pitchFamily="49" charset="0"/>
                <a:cs typeface="Courier New" panose="02070309020205020404" pitchFamily="49" charset="0"/>
              </a:rPr>
              <a:t>These two operations are provided by the operating system as basic system calls. </a:t>
            </a:r>
          </a:p>
          <a:p>
            <a:pPr marL="0" indent="0" eaLnBrk="1" hangingPunct="1">
              <a:buNone/>
            </a:pPr>
            <a:endParaRPr lang="en-US" altLang="en-US" sz="1800" b="1" dirty="0">
              <a:latin typeface="Courier New" panose="02070309020205020404" pitchFamily="49" charset="0"/>
              <a:cs typeface="Courier New" panose="020703090202050204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86CFE7-BB5F-4C52-B5C1-87154A93AA29}"/>
              </a:ext>
            </a:extLst>
          </p:cNvPr>
          <p:cNvSpPr>
            <a:spLocks noGrp="1"/>
          </p:cNvSpPr>
          <p:nvPr>
            <p:ph idx="1"/>
          </p:nvPr>
        </p:nvSpPr>
        <p:spPr>
          <a:xfrm>
            <a:off x="495837" y="475862"/>
            <a:ext cx="8229600" cy="5791970"/>
          </a:xfrm>
        </p:spPr>
        <p:txBody>
          <a:bodyPr/>
          <a:lstStyle/>
          <a:p>
            <a:r>
              <a:rPr lang="en-US" sz="2000" dirty="0"/>
              <a:t>When a process executes the wait () operation and finds that the semaphore value is not positive, it must wait. However, rather than engaging in busy waiting, the process can block itself. </a:t>
            </a:r>
          </a:p>
          <a:p>
            <a:r>
              <a:rPr lang="en-US" sz="2000" dirty="0"/>
              <a:t>The block operation places a process into a waiting queue associated with the semaphore, and the state of the process is switched to the waiting state. Then control is transferred to the CPU scheduler, which selects another process to execute. </a:t>
            </a:r>
          </a:p>
          <a:p>
            <a:r>
              <a:rPr lang="en-US" sz="2000" dirty="0"/>
              <a:t>A process that is blocked, waiting on a semaphore S, should be restarted when some other process executes a signal() operation. </a:t>
            </a:r>
          </a:p>
          <a:p>
            <a:r>
              <a:rPr lang="en-US" sz="2000" dirty="0"/>
              <a:t>The process is restarted by a wakeup () operation, which changes the process from the waiting state to the ready state. The process is then placed in the ready queue. </a:t>
            </a:r>
            <a:endParaRPr lang="en-IN" sz="2000" dirty="0"/>
          </a:p>
        </p:txBody>
      </p:sp>
    </p:spTree>
    <p:extLst>
      <p:ext uri="{BB962C8B-B14F-4D97-AF65-F5344CB8AC3E}">
        <p14:creationId xmlns:p14="http://schemas.microsoft.com/office/powerpoint/2010/main" val="250426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E1FEBB7F-E150-4143-B6AA-807FAE8BC954}"/>
              </a:ext>
            </a:extLst>
          </p:cNvPr>
          <p:cNvSpPr>
            <a:spLocks noGrp="1" noChangeArrowheads="1"/>
          </p:cNvSpPr>
          <p:nvPr>
            <p:ph type="title"/>
          </p:nvPr>
        </p:nvSpPr>
        <p:spPr>
          <a:xfrm>
            <a:off x="630238" y="300038"/>
            <a:ext cx="7902575" cy="576262"/>
          </a:xfrm>
        </p:spPr>
        <p:txBody>
          <a:bodyPr rtlCol="0">
            <a:normAutofit fontScale="90000"/>
          </a:bodyPr>
          <a:lstStyle/>
          <a:p>
            <a:pPr eaLnBrk="1" fontAlgn="auto" hangingPunct="1">
              <a:spcAft>
                <a:spcPts val="0"/>
              </a:spcAft>
              <a:defRPr/>
            </a:pPr>
            <a:r>
              <a:rPr lang="en-US" dirty="0"/>
              <a:t>Background</a:t>
            </a:r>
          </a:p>
        </p:txBody>
      </p:sp>
      <p:sp>
        <p:nvSpPr>
          <p:cNvPr id="6147" name="Rectangle 5">
            <a:extLst>
              <a:ext uri="{FF2B5EF4-FFF2-40B4-BE49-F238E27FC236}">
                <a16:creationId xmlns:a16="http://schemas.microsoft.com/office/drawing/2014/main" id="{EF8D2658-8979-4163-AFD6-0661C814E689}"/>
              </a:ext>
            </a:extLst>
          </p:cNvPr>
          <p:cNvSpPr>
            <a:spLocks noGrp="1" noChangeArrowheads="1"/>
          </p:cNvSpPr>
          <p:nvPr>
            <p:ph idx="1"/>
          </p:nvPr>
        </p:nvSpPr>
        <p:spPr>
          <a:xfrm>
            <a:off x="707960" y="1134869"/>
            <a:ext cx="7726913" cy="4860925"/>
          </a:xfrm>
        </p:spPr>
        <p:txBody>
          <a:bodyPr rtlCol="0">
            <a:noAutofit/>
          </a:bodyPr>
          <a:lstStyle/>
          <a:p>
            <a:pPr algn="just" eaLnBrk="1" fontAlgn="auto" hangingPunct="1">
              <a:spcAft>
                <a:spcPts val="0"/>
              </a:spcAft>
              <a:defRPr/>
            </a:pPr>
            <a:r>
              <a:rPr lang="en-US" sz="2000" dirty="0"/>
              <a:t>Processes can execute concurrently</a:t>
            </a:r>
          </a:p>
          <a:p>
            <a:pPr lvl="1" algn="just" eaLnBrk="1" fontAlgn="auto" hangingPunct="1">
              <a:spcAft>
                <a:spcPts val="0"/>
              </a:spcAft>
              <a:defRPr/>
            </a:pPr>
            <a:r>
              <a:rPr lang="en-US" sz="2000" dirty="0"/>
              <a:t>May be interrupted at any time, partially completing execution</a:t>
            </a:r>
          </a:p>
          <a:p>
            <a:pPr algn="just" eaLnBrk="1" fontAlgn="auto" hangingPunct="1">
              <a:spcAft>
                <a:spcPts val="0"/>
              </a:spcAft>
              <a:defRPr/>
            </a:pPr>
            <a:r>
              <a:rPr lang="en-US" sz="2000" dirty="0"/>
              <a:t>Concurrent access to shared data may result in data inconsistency</a:t>
            </a:r>
          </a:p>
          <a:p>
            <a:pPr algn="just" eaLnBrk="1" fontAlgn="auto" hangingPunct="1">
              <a:spcAft>
                <a:spcPts val="0"/>
              </a:spcAft>
              <a:defRPr/>
            </a:pPr>
            <a:r>
              <a:rPr lang="en-US" sz="2000" dirty="0"/>
              <a:t>Maintaining data consistency requires mechanisms to ensure the orderly execution of cooperating processes</a:t>
            </a:r>
          </a:p>
          <a:p>
            <a:pPr eaLnBrk="1" fontAlgn="auto" hangingPunct="1">
              <a:spcAft>
                <a:spcPts val="0"/>
              </a:spcAft>
              <a:defRPr/>
            </a:pPr>
            <a:r>
              <a:rPr lang="en-US" sz="2000" dirty="0"/>
              <a:t>Illustration of the problem:</a:t>
            </a:r>
          </a:p>
          <a:p>
            <a:pPr algn="just" eaLnBrk="1" fontAlgn="auto" hangingPunct="1">
              <a:spcAft>
                <a:spcPts val="0"/>
              </a:spcAft>
              <a:buFont typeface="Arial" panose="020B0604020202020204" pitchFamily="34" charset="0"/>
              <a:buNone/>
              <a:defRPr/>
            </a:pPr>
            <a:r>
              <a:rPr lang="en-US" sz="2000" dirty="0"/>
              <a:t>	Suppose that we wanted to provide a solution to the consumer-producer problem that fills </a:t>
            </a:r>
            <a:r>
              <a:rPr lang="en-US" sz="2000" b="1" i="1" dirty="0">
                <a:solidFill>
                  <a:srgbClr val="000000"/>
                </a:solidFill>
              </a:rPr>
              <a:t>all</a:t>
            </a:r>
            <a:r>
              <a:rPr lang="en-US" sz="2000" dirty="0">
                <a:solidFill>
                  <a:srgbClr val="000000"/>
                </a:solidFill>
              </a:rPr>
              <a:t> </a:t>
            </a:r>
            <a:r>
              <a:rPr lang="en-US" sz="2000" dirty="0"/>
              <a:t>the buffers. We can do so by having an integer </a:t>
            </a:r>
            <a:r>
              <a:rPr lang="en-US" sz="2000" b="1" dirty="0"/>
              <a:t>counter</a:t>
            </a:r>
            <a:r>
              <a:rPr lang="en-US" sz="2000" b="1" dirty="0">
                <a:solidFill>
                  <a:srgbClr val="0000FF"/>
                </a:solidFill>
              </a:rPr>
              <a:t> </a:t>
            </a:r>
            <a:r>
              <a:rPr lang="en-US" sz="2000" dirty="0"/>
              <a:t>that keeps track of the number of full buffers.  Initially, </a:t>
            </a:r>
            <a:r>
              <a:rPr lang="en-US" sz="2000" b="1" dirty="0"/>
              <a:t>counter</a:t>
            </a:r>
            <a:r>
              <a:rPr lang="en-US" sz="2000" dirty="0"/>
              <a:t> is set to 0. It is incremented by the producer after it produces a new buffer and is decremented by the consumer after it consumes a buffer.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4AA8B14-F082-4590-B864-1AFDA1E34B1B}"/>
              </a:ext>
            </a:extLst>
          </p:cNvPr>
          <p:cNvSpPr>
            <a:spLocks noGrp="1" noChangeArrowheads="1"/>
          </p:cNvSpPr>
          <p:nvPr>
            <p:ph type="title"/>
          </p:nvPr>
        </p:nvSpPr>
        <p:spPr>
          <a:xfrm>
            <a:off x="969963" y="485775"/>
            <a:ext cx="7716837" cy="576263"/>
          </a:xfrm>
        </p:spPr>
        <p:txBody>
          <a:bodyPr rtlCol="0">
            <a:normAutofit fontScale="90000"/>
          </a:bodyPr>
          <a:lstStyle/>
          <a:p>
            <a:pPr eaLnBrk="1" fontAlgn="auto" hangingPunct="1">
              <a:spcAft>
                <a:spcPts val="0"/>
              </a:spcAft>
              <a:defRPr/>
            </a:pPr>
            <a:r>
              <a:rPr lang="en-US" dirty="0"/>
              <a:t>Deadlock and Starvation</a:t>
            </a:r>
          </a:p>
        </p:txBody>
      </p:sp>
      <p:sp>
        <p:nvSpPr>
          <p:cNvPr id="32771" name="Rectangle 3">
            <a:extLst>
              <a:ext uri="{FF2B5EF4-FFF2-40B4-BE49-F238E27FC236}">
                <a16:creationId xmlns:a16="http://schemas.microsoft.com/office/drawing/2014/main" id="{9EC2829E-CF26-4BF8-B9B9-9F3DB5F5C2E5}"/>
              </a:ext>
            </a:extLst>
          </p:cNvPr>
          <p:cNvSpPr>
            <a:spLocks noGrp="1" noChangeArrowheads="1"/>
          </p:cNvSpPr>
          <p:nvPr>
            <p:ph idx="1"/>
          </p:nvPr>
        </p:nvSpPr>
        <p:spPr>
          <a:xfrm>
            <a:off x="622170" y="1073150"/>
            <a:ext cx="7839206" cy="5082553"/>
          </a:xfrm>
        </p:spPr>
        <p:txBody>
          <a:bodyPr rtlCol="0">
            <a:noAutofit/>
          </a:bodyPr>
          <a:lstStyle/>
          <a:p>
            <a:pPr eaLnBrk="1" fontAlgn="auto" hangingPunct="1">
              <a:lnSpc>
                <a:spcPct val="90000"/>
              </a:lnSpc>
              <a:spcAft>
                <a:spcPts val="0"/>
              </a:spcAft>
              <a:tabLst>
                <a:tab pos="1882775" algn="ctr"/>
                <a:tab pos="4568825" algn="ctr"/>
              </a:tabLst>
              <a:defRPr/>
            </a:pPr>
            <a:r>
              <a:rPr lang="en-US" sz="2000" b="1" dirty="0">
                <a:solidFill>
                  <a:srgbClr val="3366FF"/>
                </a:solidFill>
              </a:rPr>
              <a:t>Deadlock </a:t>
            </a:r>
            <a:r>
              <a:rPr lang="en-US" sz="2000" dirty="0"/>
              <a:t>– </a:t>
            </a:r>
          </a:p>
          <a:p>
            <a:pPr eaLnBrk="1" fontAlgn="auto" hangingPunct="1">
              <a:lnSpc>
                <a:spcPct val="90000"/>
              </a:lnSpc>
              <a:spcAft>
                <a:spcPts val="0"/>
              </a:spcAft>
              <a:tabLst>
                <a:tab pos="1882775" algn="ctr"/>
                <a:tab pos="4568825" algn="ctr"/>
              </a:tabLst>
              <a:defRPr/>
            </a:pPr>
            <a:r>
              <a:rPr lang="en-US" sz="2000" dirty="0"/>
              <a:t>The implementation of a semaphore with a waiting queue may result in a situation where two or more processes are waiting indefinitely for an event that can be caused by only one of the waiting processes.</a:t>
            </a:r>
          </a:p>
          <a:p>
            <a:pPr eaLnBrk="1" fontAlgn="auto" hangingPunct="1">
              <a:lnSpc>
                <a:spcPct val="90000"/>
              </a:lnSpc>
              <a:spcAft>
                <a:spcPts val="0"/>
              </a:spcAft>
              <a:tabLst>
                <a:tab pos="1882775" algn="ctr"/>
                <a:tab pos="4568825" algn="ctr"/>
              </a:tabLst>
              <a:defRPr/>
            </a:pPr>
            <a:r>
              <a:rPr lang="en-US" sz="2000" dirty="0">
                <a:solidFill>
                  <a:srgbClr val="000000"/>
                </a:solidFill>
              </a:rPr>
              <a:t>Let </a:t>
            </a:r>
            <a:r>
              <a:rPr lang="en-US" sz="1400" b="1" i="1" dirty="0">
                <a:solidFill>
                  <a:srgbClr val="000000"/>
                </a:solidFill>
                <a:latin typeface="Courier New" pitchFamily="49" charset="0"/>
                <a:cs typeface="Courier New" pitchFamily="49" charset="0"/>
              </a:rPr>
              <a:t>S</a:t>
            </a:r>
            <a:r>
              <a:rPr lang="en-US" sz="2000" dirty="0">
                <a:solidFill>
                  <a:srgbClr val="000000"/>
                </a:solidFill>
              </a:rPr>
              <a:t> and</a:t>
            </a:r>
            <a:r>
              <a:rPr lang="en-US" sz="1100" b="1" dirty="0">
                <a:solidFill>
                  <a:srgbClr val="000000"/>
                </a:solidFill>
                <a:latin typeface="Courier New" pitchFamily="49" charset="0"/>
                <a:cs typeface="Courier New" pitchFamily="49" charset="0"/>
              </a:rPr>
              <a:t> </a:t>
            </a:r>
            <a:r>
              <a:rPr lang="en-US" sz="1400" b="1" i="1" dirty="0">
                <a:solidFill>
                  <a:srgbClr val="000000"/>
                </a:solidFill>
                <a:latin typeface="Courier New" pitchFamily="49" charset="0"/>
                <a:cs typeface="Courier New" pitchFamily="49" charset="0"/>
              </a:rPr>
              <a:t>Q</a:t>
            </a:r>
            <a:r>
              <a:rPr lang="en-US" sz="1100" b="1" dirty="0">
                <a:solidFill>
                  <a:srgbClr val="000000"/>
                </a:solidFill>
                <a:latin typeface="Courier New" pitchFamily="49" charset="0"/>
                <a:cs typeface="Courier New" pitchFamily="49" charset="0"/>
              </a:rPr>
              <a:t> </a:t>
            </a:r>
            <a:r>
              <a:rPr lang="en-US" sz="2000" dirty="0">
                <a:solidFill>
                  <a:srgbClr val="000000"/>
                </a:solidFill>
              </a:rPr>
              <a:t>be </a:t>
            </a:r>
            <a:r>
              <a:rPr lang="en-US" sz="2000" dirty="0"/>
              <a:t>two semaphores initialized to 1</a:t>
            </a:r>
          </a:p>
          <a:p>
            <a:pPr eaLnBrk="1" fontAlgn="auto" hangingPunct="1">
              <a:lnSpc>
                <a:spcPct val="90000"/>
              </a:lnSpc>
              <a:spcAft>
                <a:spcPts val="0"/>
              </a:spcAft>
              <a:buFont typeface="Monotype Sorts" pitchFamily="-84" charset="2"/>
              <a:buNone/>
              <a:tabLst>
                <a:tab pos="1882775" algn="ctr"/>
                <a:tab pos="4568825" algn="ctr"/>
              </a:tabLst>
              <a:defRPr/>
            </a:pPr>
            <a:r>
              <a:rPr lang="en-US" sz="2000" i="1" dirty="0">
                <a:solidFill>
                  <a:srgbClr val="000000"/>
                </a:solidFill>
              </a:rPr>
              <a:t>		        P</a:t>
            </a:r>
            <a:r>
              <a:rPr lang="en-US" sz="2000" baseline="-25000" dirty="0">
                <a:solidFill>
                  <a:srgbClr val="000000"/>
                </a:solidFill>
              </a:rPr>
              <a:t>0</a:t>
            </a:r>
            <a:r>
              <a:rPr lang="en-US" sz="2000" dirty="0">
                <a:solidFill>
                  <a:srgbClr val="000000"/>
                </a:solidFill>
              </a:rPr>
              <a:t>	                    </a:t>
            </a:r>
            <a:r>
              <a:rPr lang="en-US" sz="2000" i="1" dirty="0">
                <a:solidFill>
                  <a:srgbClr val="000000"/>
                </a:solidFill>
              </a:rPr>
              <a:t>P</a:t>
            </a:r>
            <a:r>
              <a:rPr lang="en-US" sz="2000" baseline="-25000" dirty="0">
                <a:solidFill>
                  <a:srgbClr val="000000"/>
                </a:solidFill>
              </a:rPr>
              <a:t>1</a:t>
            </a:r>
          </a:p>
          <a:p>
            <a:pPr eaLnBrk="1" fontAlgn="auto" hangingPunct="1">
              <a:lnSpc>
                <a:spcPct val="90000"/>
              </a:lnSpc>
              <a:spcAft>
                <a:spcPts val="0"/>
              </a:spcAft>
              <a:buFont typeface="Monotype Sorts" pitchFamily="-84" charset="2"/>
              <a:buNone/>
              <a:tabLst>
                <a:tab pos="1882775" algn="ctr"/>
                <a:tab pos="4568825" algn="ctr"/>
              </a:tabLst>
              <a:defRPr/>
            </a:pPr>
            <a:r>
              <a:rPr lang="en-US" sz="2000" b="1" dirty="0">
                <a:solidFill>
                  <a:srgbClr val="000000"/>
                </a:solidFill>
                <a:latin typeface="Courier New" pitchFamily="49" charset="0"/>
                <a:cs typeface="Courier New" pitchFamily="49" charset="0"/>
              </a:rPr>
              <a:t>	</a:t>
            </a:r>
            <a:r>
              <a:rPr lang="en-US" sz="2800" b="1" dirty="0">
                <a:solidFill>
                  <a:srgbClr val="000000"/>
                </a:solidFill>
                <a:latin typeface="Calibri" panose="020F0502020204030204" pitchFamily="34" charset="0"/>
                <a:cs typeface="Calibri" panose="020F0502020204030204" pitchFamily="34" charset="0"/>
              </a:rPr>
              <a:t>     	</a:t>
            </a:r>
            <a:r>
              <a:rPr lang="en-US" sz="1600" b="1" dirty="0">
                <a:solidFill>
                  <a:srgbClr val="000000"/>
                </a:solidFill>
                <a:latin typeface="Calibri" panose="020F0502020204030204" pitchFamily="34" charset="0"/>
                <a:cs typeface="Calibri" panose="020F0502020204030204" pitchFamily="34" charset="0"/>
              </a:rPr>
              <a:t>wait(S); 	              wait(Q);</a:t>
            </a:r>
          </a:p>
          <a:p>
            <a:pPr eaLnBrk="1" fontAlgn="auto" hangingPunct="1">
              <a:lnSpc>
                <a:spcPct val="90000"/>
              </a:lnSpc>
              <a:spcAft>
                <a:spcPts val="0"/>
              </a:spcAft>
              <a:buFont typeface="Monotype Sorts" pitchFamily="-84" charset="2"/>
              <a:buNone/>
              <a:tabLst>
                <a:tab pos="1882775" algn="ctr"/>
                <a:tab pos="4568825" algn="ctr"/>
              </a:tabLst>
              <a:defRPr/>
            </a:pPr>
            <a:r>
              <a:rPr lang="en-US" sz="1600" b="1" dirty="0">
                <a:solidFill>
                  <a:srgbClr val="000000"/>
                </a:solidFill>
                <a:latin typeface="Calibri" panose="020F0502020204030204" pitchFamily="34" charset="0"/>
                <a:cs typeface="Calibri" panose="020F0502020204030204" pitchFamily="34" charset="0"/>
              </a:rPr>
              <a:t>	           	wait(Q); 	              wait(S);</a:t>
            </a:r>
          </a:p>
          <a:p>
            <a:pPr eaLnBrk="1" fontAlgn="auto" hangingPunct="1">
              <a:lnSpc>
                <a:spcPct val="90000"/>
              </a:lnSpc>
              <a:spcAft>
                <a:spcPts val="0"/>
              </a:spcAft>
              <a:buFont typeface="Monotype Sorts" pitchFamily="-84" charset="2"/>
              <a:buNone/>
              <a:tabLst>
                <a:tab pos="1882775" algn="ctr"/>
                <a:tab pos="4568825" algn="ctr"/>
              </a:tabLst>
              <a:defRPr/>
            </a:pPr>
            <a:r>
              <a:rPr lang="en-US" sz="1600" b="1" dirty="0">
                <a:solidFill>
                  <a:srgbClr val="000000"/>
                </a:solidFill>
                <a:latin typeface="Calibri" panose="020F0502020204030204" pitchFamily="34" charset="0"/>
                <a:cs typeface="Calibri" panose="020F0502020204030204" pitchFamily="34" charset="0"/>
              </a:rPr>
              <a:t>		 ...		     ...</a:t>
            </a:r>
          </a:p>
          <a:p>
            <a:pPr eaLnBrk="1" fontAlgn="auto" hangingPunct="1">
              <a:lnSpc>
                <a:spcPct val="90000"/>
              </a:lnSpc>
              <a:spcAft>
                <a:spcPts val="0"/>
              </a:spcAft>
              <a:buFont typeface="Monotype Sorts" pitchFamily="-84" charset="2"/>
              <a:buNone/>
              <a:tabLst>
                <a:tab pos="1882775" algn="ctr"/>
                <a:tab pos="4568825" algn="ctr"/>
              </a:tabLst>
              <a:defRPr/>
            </a:pPr>
            <a:r>
              <a:rPr lang="en-US" sz="1600" b="1" dirty="0">
                <a:solidFill>
                  <a:srgbClr val="000000"/>
                </a:solidFill>
                <a:latin typeface="Calibri" panose="020F0502020204030204" pitchFamily="34" charset="0"/>
                <a:cs typeface="Calibri" panose="020F0502020204030204" pitchFamily="34" charset="0"/>
              </a:rPr>
              <a:t>	                          signal(S);                   	              signal(Q);</a:t>
            </a:r>
          </a:p>
          <a:p>
            <a:pPr eaLnBrk="1" fontAlgn="auto" hangingPunct="1">
              <a:lnSpc>
                <a:spcPct val="90000"/>
              </a:lnSpc>
              <a:spcAft>
                <a:spcPts val="0"/>
              </a:spcAft>
              <a:buFont typeface="Monotype Sorts" pitchFamily="-84" charset="2"/>
              <a:buNone/>
              <a:tabLst>
                <a:tab pos="1882775" algn="ctr"/>
                <a:tab pos="4568825" algn="ctr"/>
              </a:tabLst>
              <a:defRPr/>
            </a:pPr>
            <a:r>
              <a:rPr lang="en-US" sz="1600" b="1" dirty="0">
                <a:solidFill>
                  <a:srgbClr val="000000"/>
                </a:solidFill>
                <a:latin typeface="Calibri" panose="020F0502020204030204" pitchFamily="34" charset="0"/>
                <a:cs typeface="Calibri" panose="020F0502020204030204" pitchFamily="34" charset="0"/>
              </a:rPr>
              <a:t>                                 signal(Q);                	             signal(S);</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Suppose that Po executes wait (S) and then P1 executes wait (Q). When Po executes wait (Q), it must wait until P1 executes signal (Q). Similarly, when P1 executes wait (S), it must wait until Po executes signal(S). Since these signal() operations cannot be executed, Po and P1 are deadlocked. </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We say that a set of processes is in a deadlock state when every process in the set is waiting for an event that can be caused only by another process in the set.</a:t>
            </a:r>
          </a:p>
          <a:p>
            <a:pPr eaLnBrk="1" fontAlgn="auto" hangingPunct="1">
              <a:lnSpc>
                <a:spcPct val="90000"/>
              </a:lnSpc>
              <a:spcAft>
                <a:spcPts val="0"/>
              </a:spcAft>
              <a:buFont typeface="Monotype Sorts" pitchFamily="-84" charset="2"/>
              <a:buNone/>
              <a:tabLst>
                <a:tab pos="1882775" algn="ctr"/>
                <a:tab pos="4568825" algn="ctr"/>
              </a:tabLst>
              <a:defRPr/>
            </a:pPr>
            <a:endParaRPr lang="en-US" sz="1100" b="1" dirty="0">
              <a:solidFill>
                <a:srgbClr val="000000"/>
              </a:solidFill>
              <a:latin typeface="Courier New" pitchFamily="49" charset="0"/>
              <a:cs typeface="Courier New"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F3E2-F229-4C19-8B9A-095987AC6B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AA59BA-D0FF-4167-94BF-F5EB9DA364C8}"/>
              </a:ext>
            </a:extLst>
          </p:cNvPr>
          <p:cNvSpPr>
            <a:spLocks noGrp="1"/>
          </p:cNvSpPr>
          <p:nvPr>
            <p:ph idx="1"/>
          </p:nvPr>
        </p:nvSpPr>
        <p:spPr/>
        <p:txBody>
          <a:bodyPr/>
          <a:lstStyle/>
          <a:p>
            <a:r>
              <a:rPr lang="en-US" sz="2000" dirty="0"/>
              <a:t>Suppose that Po executes wait (S) and then P1 executes wait (Q). When Po executes wait (Q), it must wait until P1 executes signal (Q). Similarly, when P1 executes wait (S), it must wait until Po executes signal(S). Since these signal() operations cannot be executed, Po and P1 are deadlocked. </a:t>
            </a:r>
          </a:p>
          <a:p>
            <a:r>
              <a:rPr lang="en-US" sz="2000" dirty="0"/>
              <a:t>We say that a set of processes is in a deadlock state when every process in the set is waiting for an event that can be caused only by another process in the set.</a:t>
            </a:r>
          </a:p>
          <a:p>
            <a:pPr eaLnBrk="1" fontAlgn="auto" hangingPunct="1">
              <a:lnSpc>
                <a:spcPct val="90000"/>
              </a:lnSpc>
              <a:spcAft>
                <a:spcPts val="0"/>
              </a:spcAft>
              <a:tabLst>
                <a:tab pos="1882775" algn="ctr"/>
                <a:tab pos="4568825" algn="ctr"/>
              </a:tabLst>
              <a:defRPr/>
            </a:pPr>
            <a:r>
              <a:rPr lang="en-US" sz="2000" b="1" dirty="0">
                <a:solidFill>
                  <a:srgbClr val="3366FF"/>
                </a:solidFill>
                <a:sym typeface="MT Extra" pitchFamily="18" charset="2"/>
              </a:rPr>
              <a:t>Starvation</a:t>
            </a:r>
            <a:r>
              <a:rPr lang="en-US" sz="2000" dirty="0">
                <a:solidFill>
                  <a:srgbClr val="3366FF"/>
                </a:solidFill>
                <a:sym typeface="MT Extra" pitchFamily="18" charset="2"/>
              </a:rPr>
              <a:t> </a:t>
            </a:r>
            <a:r>
              <a:rPr lang="en-US" sz="2000" dirty="0"/>
              <a:t>– </a:t>
            </a:r>
            <a:r>
              <a:rPr lang="en-US" sz="2000" b="1" dirty="0">
                <a:solidFill>
                  <a:srgbClr val="3366FF"/>
                </a:solidFill>
              </a:rPr>
              <a:t>indefinite blocking  </a:t>
            </a:r>
          </a:p>
          <a:p>
            <a:pPr lvl="1" eaLnBrk="1" fontAlgn="auto" hangingPunct="1">
              <a:lnSpc>
                <a:spcPct val="90000"/>
              </a:lnSpc>
              <a:spcAft>
                <a:spcPts val="0"/>
              </a:spcAft>
              <a:tabLst>
                <a:tab pos="1882775" algn="ctr"/>
                <a:tab pos="4568825" algn="ctr"/>
              </a:tabLst>
              <a:defRPr/>
            </a:pPr>
            <a:r>
              <a:rPr lang="en-US" sz="1600" dirty="0"/>
              <a:t>A process may never be removed from the semaphore queue in which it is suspended</a:t>
            </a:r>
          </a:p>
          <a:p>
            <a:pPr eaLnBrk="1" fontAlgn="auto" hangingPunct="1">
              <a:lnSpc>
                <a:spcPct val="90000"/>
              </a:lnSpc>
              <a:spcAft>
                <a:spcPts val="0"/>
              </a:spcAft>
              <a:tabLst>
                <a:tab pos="1882775" algn="ctr"/>
                <a:tab pos="4568825" algn="ctr"/>
              </a:tabLst>
              <a:defRPr/>
            </a:pPr>
            <a:r>
              <a:rPr lang="en-US" sz="2000" b="1" dirty="0">
                <a:solidFill>
                  <a:srgbClr val="3366FF"/>
                </a:solidFill>
              </a:rPr>
              <a:t>Priority Inversion</a:t>
            </a:r>
            <a:r>
              <a:rPr lang="en-US" sz="2000" dirty="0">
                <a:solidFill>
                  <a:srgbClr val="3366FF"/>
                </a:solidFill>
              </a:rPr>
              <a:t> </a:t>
            </a:r>
            <a:r>
              <a:rPr lang="en-US" sz="2000" dirty="0"/>
              <a:t>– Scheduling problem when lower-priority process holds a lock needed by higher-priority process</a:t>
            </a:r>
          </a:p>
          <a:p>
            <a:pPr lvl="1" eaLnBrk="1" fontAlgn="auto" hangingPunct="1">
              <a:lnSpc>
                <a:spcPct val="90000"/>
              </a:lnSpc>
              <a:spcAft>
                <a:spcPts val="0"/>
              </a:spcAft>
              <a:tabLst>
                <a:tab pos="1882775" algn="ctr"/>
                <a:tab pos="4568825" algn="ctr"/>
              </a:tabLst>
              <a:defRPr/>
            </a:pPr>
            <a:r>
              <a:rPr lang="en-US" sz="1600" dirty="0"/>
              <a:t>Solved via </a:t>
            </a:r>
            <a:r>
              <a:rPr lang="en-US" sz="1600" dirty="0">
                <a:solidFill>
                  <a:srgbClr val="3366FF"/>
                </a:solidFill>
              </a:rPr>
              <a:t>priority-inheritance protocol</a:t>
            </a:r>
            <a:endParaRPr lang="en-US" sz="2000" dirty="0"/>
          </a:p>
          <a:p>
            <a:pPr eaLnBrk="1" fontAlgn="auto" hangingPunct="1">
              <a:lnSpc>
                <a:spcPct val="90000"/>
              </a:lnSpc>
              <a:spcAft>
                <a:spcPts val="0"/>
              </a:spcAft>
              <a:tabLst>
                <a:tab pos="1882775" algn="ctr"/>
                <a:tab pos="4568825" algn="ctr"/>
              </a:tabLst>
              <a:defRPr/>
            </a:pPr>
            <a:r>
              <a:rPr lang="en-US" sz="2000" b="1" dirty="0">
                <a:solidFill>
                  <a:srgbClr val="0070C0"/>
                </a:solidFill>
              </a:rPr>
              <a:t>Indefinite blocking- </a:t>
            </a:r>
            <a:r>
              <a:rPr lang="en-US" sz="2000" dirty="0"/>
              <a:t>may occur if we remove processes from the list associated with a semaphore in LIFO (last-in, first-out) order. </a:t>
            </a:r>
          </a:p>
        </p:txBody>
      </p:sp>
    </p:spTree>
    <p:extLst>
      <p:ext uri="{BB962C8B-B14F-4D97-AF65-F5344CB8AC3E}">
        <p14:creationId xmlns:p14="http://schemas.microsoft.com/office/powerpoint/2010/main" val="3493060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BD3AFAD-52F1-4F50-8E38-680B07219C95}"/>
              </a:ext>
            </a:extLst>
          </p:cNvPr>
          <p:cNvSpPr>
            <a:spLocks noGrp="1" noChangeArrowheads="1"/>
          </p:cNvSpPr>
          <p:nvPr>
            <p:ph type="title"/>
          </p:nvPr>
        </p:nvSpPr>
        <p:spPr>
          <a:xfrm>
            <a:off x="1066800" y="663575"/>
            <a:ext cx="8077200" cy="609600"/>
          </a:xfrm>
        </p:spPr>
        <p:txBody>
          <a:bodyPr rtlCol="0">
            <a:normAutofit fontScale="90000"/>
          </a:bodyPr>
          <a:lstStyle/>
          <a:p>
            <a:pPr eaLnBrk="1" fontAlgn="auto" hangingPunct="1">
              <a:spcAft>
                <a:spcPts val="0"/>
              </a:spcAft>
              <a:defRPr/>
            </a:pPr>
            <a:r>
              <a:rPr lang="en-US" dirty="0"/>
              <a:t>Classical Problems of Synchronization</a:t>
            </a:r>
          </a:p>
        </p:txBody>
      </p:sp>
      <p:sp>
        <p:nvSpPr>
          <p:cNvPr id="62467" name="Rectangle 3">
            <a:extLst>
              <a:ext uri="{FF2B5EF4-FFF2-40B4-BE49-F238E27FC236}">
                <a16:creationId xmlns:a16="http://schemas.microsoft.com/office/drawing/2014/main" id="{AB6907EA-3B37-4CE5-B955-227AFF4E52D3}"/>
              </a:ext>
            </a:extLst>
          </p:cNvPr>
          <p:cNvSpPr>
            <a:spLocks noGrp="1"/>
          </p:cNvSpPr>
          <p:nvPr>
            <p:ph idx="1"/>
          </p:nvPr>
        </p:nvSpPr>
        <p:spPr>
          <a:xfrm>
            <a:off x="1003300" y="1768475"/>
            <a:ext cx="7524750" cy="4530725"/>
          </a:xfrm>
        </p:spPr>
        <p:txBody>
          <a:bodyPr/>
          <a:lstStyle/>
          <a:p>
            <a:pPr eaLnBrk="1" hangingPunct="1"/>
            <a:r>
              <a:rPr lang="en-US" altLang="en-US"/>
              <a:t>Classical problems used to test newly-proposed synchronization schemes</a:t>
            </a:r>
          </a:p>
          <a:p>
            <a:pPr lvl="1" eaLnBrk="1" hangingPunct="1"/>
            <a:r>
              <a:rPr lang="en-US" altLang="en-US"/>
              <a:t>Bounded-Buffer Problem</a:t>
            </a:r>
          </a:p>
          <a:p>
            <a:pPr lvl="1" eaLnBrk="1" hangingPunct="1"/>
            <a:r>
              <a:rPr lang="en-US" altLang="en-US"/>
              <a:t>Readers and Writers Problem</a:t>
            </a:r>
          </a:p>
          <a:p>
            <a:pPr lvl="1" eaLnBrk="1" hangingPunct="1"/>
            <a:r>
              <a:rPr lang="en-US" altLang="en-US"/>
              <a:t>Dining-Philosophers Problem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85A89DE-4E9A-4A64-8B89-D13FDC695A9E}"/>
              </a:ext>
            </a:extLst>
          </p:cNvPr>
          <p:cNvSpPr>
            <a:spLocks noGrp="1" noChangeArrowheads="1"/>
          </p:cNvSpPr>
          <p:nvPr>
            <p:ph type="title"/>
          </p:nvPr>
        </p:nvSpPr>
        <p:spPr>
          <a:xfrm>
            <a:off x="1236663" y="573088"/>
            <a:ext cx="7407275" cy="313032"/>
          </a:xfrm>
        </p:spPr>
        <p:txBody>
          <a:bodyPr rtlCol="0">
            <a:noAutofit/>
          </a:bodyPr>
          <a:lstStyle/>
          <a:p>
            <a:pPr eaLnBrk="1" fontAlgn="auto" hangingPunct="1">
              <a:spcAft>
                <a:spcPts val="0"/>
              </a:spcAft>
              <a:defRPr/>
            </a:pPr>
            <a:r>
              <a:rPr lang="en-US" sz="3200" dirty="0"/>
              <a:t>Bounded-Buffer Problem</a:t>
            </a:r>
          </a:p>
        </p:txBody>
      </p:sp>
      <p:sp>
        <p:nvSpPr>
          <p:cNvPr id="64515" name="Rectangle 3">
            <a:extLst>
              <a:ext uri="{FF2B5EF4-FFF2-40B4-BE49-F238E27FC236}">
                <a16:creationId xmlns:a16="http://schemas.microsoft.com/office/drawing/2014/main" id="{A2D5880B-AFAC-44DD-8CED-72D4F32FED21}"/>
              </a:ext>
            </a:extLst>
          </p:cNvPr>
          <p:cNvSpPr>
            <a:spLocks noGrp="1"/>
          </p:cNvSpPr>
          <p:nvPr>
            <p:ph idx="1"/>
          </p:nvPr>
        </p:nvSpPr>
        <p:spPr>
          <a:xfrm>
            <a:off x="914400" y="1018095"/>
            <a:ext cx="7550870" cy="4001580"/>
          </a:xfrm>
        </p:spPr>
        <p:txBody>
          <a:bodyPr/>
          <a:lstStyle/>
          <a:p>
            <a:pPr eaLnBrk="1" hangingPunct="1"/>
            <a:r>
              <a:rPr lang="en-US" altLang="en-US" sz="1400" b="1" i="1" dirty="0"/>
              <a:t>n</a:t>
            </a:r>
            <a:r>
              <a:rPr lang="en-US" altLang="en-US" sz="2000" dirty="0"/>
              <a:t> buffers, each can hold one item</a:t>
            </a:r>
          </a:p>
          <a:p>
            <a:pPr eaLnBrk="1" hangingPunct="1"/>
            <a:r>
              <a:rPr lang="en-US" altLang="en-US" sz="2000" dirty="0"/>
              <a:t>Semaphore </a:t>
            </a:r>
            <a:r>
              <a:rPr lang="en-US" altLang="en-US" sz="1400" b="1" dirty="0">
                <a:solidFill>
                  <a:srgbClr val="000000"/>
                </a:solidFill>
                <a:latin typeface="Courier New" panose="02070309020205020404" pitchFamily="49" charset="0"/>
                <a:cs typeface="Courier New" panose="02070309020205020404" pitchFamily="49" charset="0"/>
              </a:rPr>
              <a:t>mutex</a:t>
            </a:r>
            <a:r>
              <a:rPr lang="en-US" altLang="en-US" sz="2000" dirty="0">
                <a:solidFill>
                  <a:srgbClr val="000000"/>
                </a:solidFill>
              </a:rPr>
              <a:t> i</a:t>
            </a:r>
            <a:r>
              <a:rPr lang="en-US" altLang="en-US" sz="2000" dirty="0"/>
              <a:t>nitialized to the value 1</a:t>
            </a:r>
          </a:p>
          <a:p>
            <a:pPr eaLnBrk="1" hangingPunct="1"/>
            <a:r>
              <a:rPr lang="en-US" altLang="en-US" sz="2000" dirty="0">
                <a:solidFill>
                  <a:srgbClr val="000000"/>
                </a:solidFill>
              </a:rPr>
              <a:t>Semaphore </a:t>
            </a:r>
            <a:r>
              <a:rPr lang="en-US" altLang="en-US" sz="1400" b="1" dirty="0">
                <a:solidFill>
                  <a:srgbClr val="000000"/>
                </a:solidFill>
                <a:latin typeface="Courier New" panose="02070309020205020404" pitchFamily="49" charset="0"/>
                <a:cs typeface="Courier New" panose="02070309020205020404" pitchFamily="49" charset="0"/>
              </a:rPr>
              <a:t>full</a:t>
            </a:r>
            <a:r>
              <a:rPr lang="en-US" altLang="en-US" sz="2000" dirty="0">
                <a:solidFill>
                  <a:srgbClr val="000000"/>
                </a:solidFill>
              </a:rPr>
              <a:t> initialized </a:t>
            </a:r>
            <a:r>
              <a:rPr lang="en-US" altLang="en-US" sz="2000" dirty="0"/>
              <a:t>to the value 0</a:t>
            </a:r>
          </a:p>
          <a:p>
            <a:pPr eaLnBrk="1" hangingPunct="1"/>
            <a:r>
              <a:rPr lang="en-US" altLang="en-US" sz="2000" dirty="0"/>
              <a:t>Semaphore </a:t>
            </a:r>
            <a:r>
              <a:rPr lang="en-US" altLang="en-US" sz="1400" b="1" dirty="0">
                <a:solidFill>
                  <a:srgbClr val="000000"/>
                </a:solidFill>
                <a:latin typeface="Courier New" panose="02070309020205020404" pitchFamily="49" charset="0"/>
                <a:cs typeface="Courier New" panose="02070309020205020404" pitchFamily="49" charset="0"/>
              </a:rPr>
              <a:t>empty</a:t>
            </a: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dirty="0">
                <a:solidFill>
                  <a:srgbClr val="000000"/>
                </a:solidFill>
              </a:rPr>
              <a:t>initialized </a:t>
            </a:r>
            <a:r>
              <a:rPr lang="en-US" altLang="en-US" sz="2000" dirty="0"/>
              <a:t>to the value n</a:t>
            </a:r>
          </a:p>
          <a:p>
            <a:pPr eaLnBrk="1" hangingPunct="1"/>
            <a:endParaRPr lang="en-US" sz="2000" dirty="0"/>
          </a:p>
          <a:p>
            <a:pPr eaLnBrk="1" hangingPunct="1"/>
            <a:r>
              <a:rPr lang="en-US" sz="2000" dirty="0"/>
              <a:t>We assume that the pool consists of n buffers, each capable of holding one item. </a:t>
            </a:r>
          </a:p>
          <a:p>
            <a:pPr eaLnBrk="1" hangingPunct="1"/>
            <a:r>
              <a:rPr lang="en-US" sz="2000" dirty="0"/>
              <a:t>The mutex semaphore provides mutual exclusion for accesses to the buffer pool and is initialized to the value 1. </a:t>
            </a:r>
          </a:p>
          <a:p>
            <a:pPr eaLnBrk="1" hangingPunct="1"/>
            <a:r>
              <a:rPr lang="en-US" sz="2000" dirty="0"/>
              <a:t>The empty and full semaphores count the number of empty and full buffers. </a:t>
            </a:r>
          </a:p>
          <a:p>
            <a:pPr eaLnBrk="1" hangingPunct="1"/>
            <a:r>
              <a:rPr lang="en-US" sz="2000" dirty="0"/>
              <a:t>The semaphore empty is initialized to the value n; the semaphore full is initialized to the value 0. </a:t>
            </a:r>
          </a:p>
          <a:p>
            <a:pPr eaLnBrk="1" hangingPunct="1"/>
            <a:r>
              <a:rPr lang="en-US" sz="2000" dirty="0"/>
              <a:t>We can interpret this code as the producer producing full buffers for the consumer or as the consumer producing empty buffers for the producer.</a:t>
            </a:r>
            <a:endParaRPr lang="en-US" altLang="en-US" sz="3600" dirty="0"/>
          </a:p>
        </p:txBody>
      </p:sp>
      <p:sp>
        <p:nvSpPr>
          <p:cNvPr id="64516" name="Rectangle 5">
            <a:extLst>
              <a:ext uri="{FF2B5EF4-FFF2-40B4-BE49-F238E27FC236}">
                <a16:creationId xmlns:a16="http://schemas.microsoft.com/office/drawing/2014/main" id="{F70EA588-CA12-4922-8556-7AB685AD2B82}"/>
              </a:ext>
            </a:extLst>
          </p:cNvPr>
          <p:cNvSpPr>
            <a:spLocks noChangeArrowheads="1"/>
          </p:cNvSpPr>
          <p:nvPr/>
        </p:nvSpPr>
        <p:spPr bwMode="auto">
          <a:xfrm>
            <a:off x="2492375" y="32464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4" rIns="91426" bIns="45714">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kumimoji="1" lang="en-US" altLang="en-US" sz="1800">
              <a:latin typeface="Helvetica"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1EB13-FC5D-4EC9-8A34-56482D21D36C}"/>
              </a:ext>
            </a:extLst>
          </p:cNvPr>
          <p:cNvSpPr>
            <a:spLocks noGrp="1"/>
          </p:cNvSpPr>
          <p:nvPr>
            <p:ph idx="1"/>
          </p:nvPr>
        </p:nvSpPr>
        <p:spPr>
          <a:xfrm>
            <a:off x="495837" y="603682"/>
            <a:ext cx="8229600" cy="5664149"/>
          </a:xfrm>
        </p:spPr>
        <p:txBody>
          <a:bodyPr/>
          <a:lstStyle/>
          <a:p>
            <a:r>
              <a:rPr lang="en-US" sz="2000" dirty="0"/>
              <a:t>We assume that the pool consists of n buffers, each capable of holding one item.</a:t>
            </a:r>
          </a:p>
          <a:p>
            <a:r>
              <a:rPr lang="en-US" sz="2000" dirty="0"/>
              <a:t>There are two processes running –Producer and Consumer</a:t>
            </a:r>
          </a:p>
          <a:p>
            <a:r>
              <a:rPr lang="en-US" sz="2000" dirty="0"/>
              <a:t>The  producer  produces the items and consumer consumes the items.</a:t>
            </a:r>
          </a:p>
          <a:p>
            <a:endParaRPr lang="en-US" sz="2000" dirty="0"/>
          </a:p>
          <a:p>
            <a:endParaRPr lang="en-US" sz="2000" dirty="0"/>
          </a:p>
          <a:p>
            <a:pPr marL="0" indent="0">
              <a:buNone/>
            </a:pPr>
            <a:r>
              <a:rPr lang="en-US" sz="2000" dirty="0"/>
              <a:t>The problem arises when</a:t>
            </a:r>
          </a:p>
          <a:p>
            <a:r>
              <a:rPr lang="en-US" sz="2000" dirty="0"/>
              <a:t>The producer must not insert data when a buffer is full</a:t>
            </a:r>
          </a:p>
          <a:p>
            <a:r>
              <a:rPr lang="en-US" sz="2000" dirty="0"/>
              <a:t>The consumer should not remove data when buffer is empty.</a:t>
            </a:r>
          </a:p>
          <a:p>
            <a:r>
              <a:rPr lang="en-US" sz="2000" dirty="0"/>
              <a:t>The producer and consumer should not insert and remove data at same time.</a:t>
            </a:r>
          </a:p>
          <a:p>
            <a:endParaRPr lang="en-IN" sz="2800" dirty="0"/>
          </a:p>
        </p:txBody>
      </p:sp>
      <p:graphicFrame>
        <p:nvGraphicFramePr>
          <p:cNvPr id="4" name="Table 4">
            <a:extLst>
              <a:ext uri="{FF2B5EF4-FFF2-40B4-BE49-F238E27FC236}">
                <a16:creationId xmlns:a16="http://schemas.microsoft.com/office/drawing/2014/main" id="{DFE84FE6-B333-4564-8B73-B834D6B0969D}"/>
              </a:ext>
            </a:extLst>
          </p:cNvPr>
          <p:cNvGraphicFramePr>
            <a:graphicFrameLocks noGrp="1"/>
          </p:cNvGraphicFramePr>
          <p:nvPr>
            <p:extLst>
              <p:ext uri="{D42A27DB-BD31-4B8C-83A1-F6EECF244321}">
                <p14:modId xmlns:p14="http://schemas.microsoft.com/office/powerpoint/2010/main" val="3203719073"/>
              </p:ext>
            </p:extLst>
          </p:nvPr>
        </p:nvGraphicFramePr>
        <p:xfrm>
          <a:off x="1242752" y="2239005"/>
          <a:ext cx="6075288" cy="564966"/>
        </p:xfrm>
        <a:graphic>
          <a:graphicData uri="http://schemas.openxmlformats.org/drawingml/2006/table">
            <a:tbl>
              <a:tblPr firstRow="1" bandRow="1">
                <a:tableStyleId>{5940675A-B579-460E-94D1-54222C63F5DA}</a:tableStyleId>
              </a:tblPr>
              <a:tblGrid>
                <a:gridCol w="1012548">
                  <a:extLst>
                    <a:ext uri="{9D8B030D-6E8A-4147-A177-3AD203B41FA5}">
                      <a16:colId xmlns:a16="http://schemas.microsoft.com/office/drawing/2014/main" val="3391271303"/>
                    </a:ext>
                  </a:extLst>
                </a:gridCol>
                <a:gridCol w="1012548">
                  <a:extLst>
                    <a:ext uri="{9D8B030D-6E8A-4147-A177-3AD203B41FA5}">
                      <a16:colId xmlns:a16="http://schemas.microsoft.com/office/drawing/2014/main" val="1495564000"/>
                    </a:ext>
                  </a:extLst>
                </a:gridCol>
                <a:gridCol w="1012548">
                  <a:extLst>
                    <a:ext uri="{9D8B030D-6E8A-4147-A177-3AD203B41FA5}">
                      <a16:colId xmlns:a16="http://schemas.microsoft.com/office/drawing/2014/main" val="298969843"/>
                    </a:ext>
                  </a:extLst>
                </a:gridCol>
                <a:gridCol w="1012548">
                  <a:extLst>
                    <a:ext uri="{9D8B030D-6E8A-4147-A177-3AD203B41FA5}">
                      <a16:colId xmlns:a16="http://schemas.microsoft.com/office/drawing/2014/main" val="3360140922"/>
                    </a:ext>
                  </a:extLst>
                </a:gridCol>
                <a:gridCol w="1012548">
                  <a:extLst>
                    <a:ext uri="{9D8B030D-6E8A-4147-A177-3AD203B41FA5}">
                      <a16:colId xmlns:a16="http://schemas.microsoft.com/office/drawing/2014/main" val="749177791"/>
                    </a:ext>
                  </a:extLst>
                </a:gridCol>
                <a:gridCol w="1012548">
                  <a:extLst>
                    <a:ext uri="{9D8B030D-6E8A-4147-A177-3AD203B41FA5}">
                      <a16:colId xmlns:a16="http://schemas.microsoft.com/office/drawing/2014/main" val="1840041059"/>
                    </a:ext>
                  </a:extLst>
                </a:gridCol>
              </a:tblGrid>
              <a:tr h="564966">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159938098"/>
                  </a:ext>
                </a:extLst>
              </a:tr>
            </a:tbl>
          </a:graphicData>
        </a:graphic>
      </p:graphicFrame>
    </p:spTree>
    <p:extLst>
      <p:ext uri="{BB962C8B-B14F-4D97-AF65-F5344CB8AC3E}">
        <p14:creationId xmlns:p14="http://schemas.microsoft.com/office/powerpoint/2010/main" val="3889453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322A7D3-8CEE-4D6B-8770-2E505027E937}"/>
              </a:ext>
            </a:extLst>
          </p:cNvPr>
          <p:cNvSpPr>
            <a:spLocks noGrp="1" noChangeArrowheads="1"/>
          </p:cNvSpPr>
          <p:nvPr>
            <p:ph type="title"/>
          </p:nvPr>
        </p:nvSpPr>
        <p:spPr>
          <a:xfrm>
            <a:off x="1111250" y="654050"/>
            <a:ext cx="7575550" cy="576263"/>
          </a:xfrm>
        </p:spPr>
        <p:txBody>
          <a:bodyPr rtlCol="0">
            <a:normAutofit fontScale="90000"/>
          </a:bodyPr>
          <a:lstStyle/>
          <a:p>
            <a:pPr eaLnBrk="1" fontAlgn="auto" hangingPunct="1">
              <a:spcAft>
                <a:spcPts val="0"/>
              </a:spcAft>
              <a:defRPr/>
            </a:pPr>
            <a:r>
              <a:rPr lang="en-US" dirty="0"/>
              <a:t>Bounded Buffer Problem (Cont.)</a:t>
            </a:r>
          </a:p>
        </p:txBody>
      </p:sp>
      <p:sp>
        <p:nvSpPr>
          <p:cNvPr id="66563" name="Rectangle 3">
            <a:extLst>
              <a:ext uri="{FF2B5EF4-FFF2-40B4-BE49-F238E27FC236}">
                <a16:creationId xmlns:a16="http://schemas.microsoft.com/office/drawing/2014/main" id="{91DA0FCA-FC81-4523-B808-86648213185E}"/>
              </a:ext>
            </a:extLst>
          </p:cNvPr>
          <p:cNvSpPr>
            <a:spLocks noGrp="1"/>
          </p:cNvSpPr>
          <p:nvPr>
            <p:ph idx="1"/>
          </p:nvPr>
        </p:nvSpPr>
        <p:spPr>
          <a:xfrm>
            <a:off x="559294" y="1327150"/>
            <a:ext cx="8291744" cy="4876800"/>
          </a:xfrm>
        </p:spPr>
        <p:txBody>
          <a:bodyPr/>
          <a:lstStyle/>
          <a:p>
            <a:pPr eaLnBrk="1" hangingPunct="1"/>
            <a:r>
              <a:rPr lang="en-US" altLang="en-US" sz="1600" dirty="0"/>
              <a:t>The structure of the producer process</a:t>
            </a:r>
          </a:p>
          <a:p>
            <a:pPr eaLnBrk="1" hangingPunct="1">
              <a:buFont typeface="Monotype Sorts" pitchFamily="-84" charset="2"/>
              <a:buNone/>
            </a:pPr>
            <a:endParaRPr lang="en-US" altLang="en-US" sz="1400" b="1" dirty="0">
              <a:latin typeface="Courier New" panose="02070309020205020404" pitchFamily="49" charset="0"/>
              <a:cs typeface="Courier New" panose="02070309020205020404" pitchFamily="49" charset="0"/>
            </a:endParaRPr>
          </a:p>
          <a:p>
            <a:pPr eaLnBrk="1" hangingPunct="1">
              <a:buFont typeface="Monotype Sorts" pitchFamily="-84" charset="2"/>
              <a:buNone/>
            </a:pPr>
            <a:r>
              <a:rPr lang="en-US" altLang="en-US" sz="14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do { </a:t>
            </a:r>
          </a:p>
          <a:p>
            <a:pPr eaLnBrk="1" hangingPunct="1">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 produce an item in </a:t>
            </a:r>
            <a:r>
              <a:rPr lang="en-US" altLang="en-US" sz="1600" b="1" dirty="0" err="1">
                <a:latin typeface="Courier New" panose="02070309020205020404" pitchFamily="49" charset="0"/>
                <a:cs typeface="Courier New" panose="02070309020205020404" pitchFamily="49" charset="0"/>
              </a:rPr>
              <a:t>next_produced</a:t>
            </a:r>
            <a:r>
              <a:rPr lang="en-US" altLang="en-US" sz="1600" b="1" dirty="0">
                <a:latin typeface="Courier New" panose="02070309020205020404" pitchFamily="49" charset="0"/>
                <a:cs typeface="Courier New" panose="02070309020205020404" pitchFamily="49" charset="0"/>
              </a:rPr>
              <a:t> */ </a:t>
            </a:r>
          </a:p>
          <a:p>
            <a:pPr eaLnBrk="1" hangingPunct="1">
              <a:buFont typeface="Monotype Sorts" pitchFamily="-84" charset="2"/>
              <a:buNone/>
            </a:pPr>
            <a:r>
              <a:rPr lang="en-US" altLang="en-US" sz="1600" b="1" dirty="0">
                <a:latin typeface="Courier New" panose="02070309020205020404" pitchFamily="49" charset="0"/>
                <a:cs typeface="Courier New" panose="02070309020205020404" pitchFamily="49" charset="0"/>
              </a:rPr>
              <a:t>          ... </a:t>
            </a:r>
          </a:p>
          <a:p>
            <a:pPr eaLnBrk="1" hangingPunct="1">
              <a:buFont typeface="Monotype Sorts" pitchFamily="-84" charset="2"/>
              <a:buNone/>
            </a:pPr>
            <a:r>
              <a:rPr lang="en-US" altLang="en-US" sz="1600" b="1" dirty="0">
                <a:latin typeface="Courier New" panose="02070309020205020404" pitchFamily="49" charset="0"/>
                <a:cs typeface="Courier New" panose="02070309020205020404" pitchFamily="49" charset="0"/>
              </a:rPr>
              <a:t>        wait(empty); 		</a:t>
            </a:r>
            <a:r>
              <a:rPr lang="en-US" altLang="en-US" sz="1600" b="1" dirty="0">
                <a:solidFill>
                  <a:srgbClr val="FF0000"/>
                </a:solidFill>
                <a:latin typeface="Courier New" panose="02070309020205020404" pitchFamily="49" charset="0"/>
                <a:cs typeface="Courier New" panose="02070309020205020404" pitchFamily="49" charset="0"/>
              </a:rPr>
              <a:t>//wait until empty&gt;0 and then 					decrement empty</a:t>
            </a:r>
          </a:p>
          <a:p>
            <a:pPr eaLnBrk="1" hangingPunct="1">
              <a:buFont typeface="Monotype Sorts" pitchFamily="-84" charset="2"/>
              <a:buNone/>
            </a:pPr>
            <a:r>
              <a:rPr lang="en-US" altLang="en-US" sz="1600" b="1" dirty="0">
                <a:latin typeface="Courier New" panose="02070309020205020404" pitchFamily="49" charset="0"/>
                <a:cs typeface="Courier New" panose="02070309020205020404" pitchFamily="49" charset="0"/>
              </a:rPr>
              <a:t>        wait(mutex); 		</a:t>
            </a:r>
            <a:r>
              <a:rPr lang="en-US" altLang="en-US" sz="1600" b="1" dirty="0">
                <a:solidFill>
                  <a:srgbClr val="FF0000"/>
                </a:solidFill>
                <a:latin typeface="Courier New" panose="02070309020205020404" pitchFamily="49" charset="0"/>
                <a:cs typeface="Courier New" panose="02070309020205020404" pitchFamily="49" charset="0"/>
              </a:rPr>
              <a:t>//acquire lock</a:t>
            </a:r>
          </a:p>
          <a:p>
            <a:pPr eaLnBrk="1" hangingPunct="1">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 add </a:t>
            </a:r>
            <a:r>
              <a:rPr lang="en-US" altLang="en-US" sz="1600" b="1" dirty="0" err="1">
                <a:latin typeface="Courier New" panose="02070309020205020404" pitchFamily="49" charset="0"/>
                <a:cs typeface="Courier New" panose="02070309020205020404" pitchFamily="49" charset="0"/>
              </a:rPr>
              <a:t>next_produced</a:t>
            </a:r>
            <a:r>
              <a:rPr lang="en-US" altLang="en-US" sz="1600" b="1" dirty="0">
                <a:latin typeface="Courier New" panose="02070309020205020404" pitchFamily="49" charset="0"/>
                <a:cs typeface="Courier New" panose="02070309020205020404" pitchFamily="49" charset="0"/>
              </a:rPr>
              <a:t> to the buffer */ </a:t>
            </a:r>
          </a:p>
          <a:p>
            <a:pPr eaLnBrk="1" hangingPunct="1">
              <a:buFont typeface="Monotype Sorts" pitchFamily="-84" charset="2"/>
              <a:buNone/>
            </a:pPr>
            <a:r>
              <a:rPr lang="en-US" altLang="en-US" sz="1600" b="1" dirty="0">
                <a:latin typeface="Courier New" panose="02070309020205020404" pitchFamily="49" charset="0"/>
                <a:cs typeface="Courier New" panose="02070309020205020404" pitchFamily="49" charset="0"/>
              </a:rPr>
              <a:t>           ... </a:t>
            </a:r>
          </a:p>
          <a:p>
            <a:pPr eaLnBrk="1" hangingPunct="1">
              <a:buFont typeface="Monotype Sorts" pitchFamily="-84" charset="2"/>
              <a:buNone/>
            </a:pPr>
            <a:r>
              <a:rPr lang="en-US" altLang="en-US" sz="1600" b="1" dirty="0">
                <a:latin typeface="Courier New" panose="02070309020205020404" pitchFamily="49" charset="0"/>
                <a:cs typeface="Courier New" panose="02070309020205020404" pitchFamily="49" charset="0"/>
              </a:rPr>
              <a:t>        signal(mutex);		</a:t>
            </a:r>
            <a:r>
              <a:rPr lang="en-US" altLang="en-US" sz="1600" b="1" dirty="0">
                <a:solidFill>
                  <a:srgbClr val="FF0000"/>
                </a:solidFill>
                <a:latin typeface="Courier New" panose="02070309020205020404" pitchFamily="49" charset="0"/>
                <a:cs typeface="Courier New" panose="02070309020205020404" pitchFamily="49" charset="0"/>
              </a:rPr>
              <a:t>//release lock </a:t>
            </a:r>
          </a:p>
          <a:p>
            <a:pPr eaLnBrk="1" hangingPunct="1">
              <a:buFont typeface="Monotype Sorts" pitchFamily="-84" charset="2"/>
              <a:buNone/>
            </a:pPr>
            <a:r>
              <a:rPr lang="en-US" altLang="en-US" sz="1600" b="1" dirty="0">
                <a:latin typeface="Courier New" panose="02070309020205020404" pitchFamily="49" charset="0"/>
                <a:cs typeface="Courier New" panose="02070309020205020404" pitchFamily="49" charset="0"/>
              </a:rPr>
              <a:t>        signal(full); 		</a:t>
            </a:r>
            <a:r>
              <a:rPr lang="en-US" altLang="en-US" sz="1600" b="1" dirty="0">
                <a:solidFill>
                  <a:srgbClr val="FF0000"/>
                </a:solidFill>
                <a:latin typeface="Courier New" panose="02070309020205020404" pitchFamily="49" charset="0"/>
                <a:cs typeface="Courier New" panose="02070309020205020404" pitchFamily="49" charset="0"/>
              </a:rPr>
              <a:t>//increment  full</a:t>
            </a:r>
          </a:p>
          <a:p>
            <a:pPr eaLnBrk="1" hangingPunct="1">
              <a:buFont typeface="Monotype Sorts" pitchFamily="-84" charset="2"/>
              <a:buNone/>
            </a:pPr>
            <a:r>
              <a:rPr lang="en-US" altLang="en-US" sz="1600" b="1" dirty="0">
                <a:latin typeface="Courier New" panose="02070309020205020404" pitchFamily="49" charset="0"/>
                <a:cs typeface="Courier New" panose="02070309020205020404" pitchFamily="49" charset="0"/>
              </a:rPr>
              <a:t>     } while (true);</a:t>
            </a:r>
            <a:br>
              <a:rPr lang="en-US" altLang="en-US" sz="1400" b="1" dirty="0">
                <a:latin typeface="Courier New" panose="02070309020205020404" pitchFamily="49" charset="0"/>
                <a:cs typeface="Courier New" panose="02070309020205020404" pitchFamily="49" charset="0"/>
              </a:rPr>
            </a:br>
            <a:endParaRPr lang="en-US" altLang="en-US" sz="1400" b="1" dirty="0">
              <a:latin typeface="Courier New" panose="02070309020205020404" pitchFamily="49" charset="0"/>
              <a:cs typeface="Courier New" panose="020703090202050204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BF74A3E-F231-4D53-916C-84749481A666}"/>
              </a:ext>
            </a:extLst>
          </p:cNvPr>
          <p:cNvSpPr>
            <a:spLocks noGrp="1" noChangeArrowheads="1"/>
          </p:cNvSpPr>
          <p:nvPr>
            <p:ph type="title"/>
          </p:nvPr>
        </p:nvSpPr>
        <p:spPr>
          <a:xfrm>
            <a:off x="1306513" y="541338"/>
            <a:ext cx="7156450" cy="576262"/>
          </a:xfrm>
        </p:spPr>
        <p:txBody>
          <a:bodyPr rtlCol="0">
            <a:normAutofit fontScale="90000"/>
          </a:bodyPr>
          <a:lstStyle/>
          <a:p>
            <a:pPr eaLnBrk="1" fontAlgn="auto" hangingPunct="1">
              <a:spcAft>
                <a:spcPts val="0"/>
              </a:spcAft>
              <a:defRPr/>
            </a:pPr>
            <a:r>
              <a:rPr lang="en-US" dirty="0"/>
              <a:t>Bounded Buffer Problem (Cont.)</a:t>
            </a:r>
          </a:p>
        </p:txBody>
      </p:sp>
      <p:sp>
        <p:nvSpPr>
          <p:cNvPr id="31747" name="Rectangle 3">
            <a:extLst>
              <a:ext uri="{FF2B5EF4-FFF2-40B4-BE49-F238E27FC236}">
                <a16:creationId xmlns:a16="http://schemas.microsoft.com/office/drawing/2014/main" id="{F545C193-00E5-4873-A6CE-69784A92F659}"/>
              </a:ext>
            </a:extLst>
          </p:cNvPr>
          <p:cNvSpPr>
            <a:spLocks noGrp="1" noChangeArrowheads="1"/>
          </p:cNvSpPr>
          <p:nvPr>
            <p:ph idx="1"/>
          </p:nvPr>
        </p:nvSpPr>
        <p:spPr>
          <a:xfrm>
            <a:off x="839788" y="1447800"/>
            <a:ext cx="7848600" cy="4876800"/>
          </a:xfrm>
        </p:spPr>
        <p:txBody>
          <a:bodyPr rtlCol="0">
            <a:normAutofit/>
          </a:bodyPr>
          <a:lstStyle/>
          <a:p>
            <a:pPr marL="342866" indent="-342866" eaLnBrk="1" fontAlgn="auto" hangingPunct="1">
              <a:spcAft>
                <a:spcPts val="0"/>
              </a:spcAft>
              <a:buFont typeface="Monotype Sorts" charset="0"/>
              <a:buChar char="n"/>
              <a:defRPr/>
            </a:pPr>
            <a:r>
              <a:rPr lang="en-US" sz="1600" dirty="0">
                <a:ea typeface="ＭＳ Ｐゴシック" charset="0"/>
                <a:cs typeface="ＭＳ Ｐゴシック" charset="0"/>
              </a:rPr>
              <a:t>The structure of the consumer process</a:t>
            </a:r>
          </a:p>
          <a:p>
            <a:pPr marL="342866" indent="-342866" eaLnBrk="1" fontAlgn="auto" hangingPunct="1">
              <a:spcAft>
                <a:spcPts val="0"/>
              </a:spcAft>
              <a:buFont typeface="Monotype Sorts" charset="0"/>
              <a:buChar char="n"/>
              <a:defRPr/>
            </a:pPr>
            <a:endParaRPr lang="en-US" sz="1600" dirty="0">
              <a:ea typeface="ＭＳ Ｐゴシック" charset="0"/>
              <a:cs typeface="ＭＳ Ｐゴシック" charset="0"/>
            </a:endParaRPr>
          </a:p>
          <a:p>
            <a:pPr marL="0" indent="0" eaLnBrk="1" fontAlgn="auto" hangingPunct="1">
              <a:spcAft>
                <a:spcPts val="0"/>
              </a:spcAft>
              <a:buFont typeface="Monotype Sorts" pitchFamily="-84" charset="2"/>
              <a:buNone/>
              <a:defRPr/>
            </a:pPr>
            <a:r>
              <a:rPr lang="en-US" sz="1400" b="1" dirty="0">
                <a:latin typeface="Courier New"/>
                <a:ea typeface="ＭＳ Ｐゴシック" pitchFamily="-84" charset="-128"/>
                <a:cs typeface="Courier New"/>
              </a:rPr>
              <a:t>     </a:t>
            </a:r>
            <a:r>
              <a:rPr lang="en-US" sz="1600" b="1" dirty="0">
                <a:latin typeface="Courier New"/>
                <a:ea typeface="ＭＳ Ｐゴシック" pitchFamily="-84" charset="-128"/>
                <a:cs typeface="Courier New"/>
              </a:rPr>
              <a:t>do { </a:t>
            </a:r>
          </a:p>
          <a:p>
            <a:pPr marL="0" indent="0" eaLnBrk="1" fontAlgn="auto" hangingPunct="1">
              <a:spcAft>
                <a:spcPts val="0"/>
              </a:spcAft>
              <a:buFont typeface="Monotype Sorts" pitchFamily="-84" charset="2"/>
              <a:buNone/>
              <a:defRPr/>
            </a:pPr>
            <a:r>
              <a:rPr lang="en-US" sz="1600" b="1" dirty="0">
                <a:latin typeface="Courier New"/>
                <a:ea typeface="ＭＳ Ｐゴシック" pitchFamily="-84" charset="-128"/>
                <a:cs typeface="Courier New"/>
              </a:rPr>
              <a:t>        wait(full); 		</a:t>
            </a:r>
            <a:r>
              <a:rPr lang="en-US" sz="1600" b="1" dirty="0">
                <a:solidFill>
                  <a:srgbClr val="FF0000"/>
                </a:solidFill>
                <a:latin typeface="Courier New"/>
                <a:ea typeface="ＭＳ Ｐゴシック" pitchFamily="-84" charset="-128"/>
                <a:cs typeface="Courier New"/>
              </a:rPr>
              <a:t>//wait until full&gt;0 and then 					decrement ‘full</a:t>
            </a:r>
            <a:r>
              <a:rPr lang="en-US" sz="1600" b="1" dirty="0">
                <a:latin typeface="Courier New"/>
                <a:ea typeface="ＭＳ Ｐゴシック" pitchFamily="-84" charset="-128"/>
                <a:cs typeface="Courier New"/>
              </a:rPr>
              <a:t>’</a:t>
            </a:r>
          </a:p>
          <a:p>
            <a:pPr marL="0" indent="0" eaLnBrk="1" fontAlgn="auto" hangingPunct="1">
              <a:spcAft>
                <a:spcPts val="0"/>
              </a:spcAft>
              <a:buFont typeface="Monotype Sorts" pitchFamily="-84" charset="2"/>
              <a:buNone/>
              <a:defRPr/>
            </a:pPr>
            <a:r>
              <a:rPr lang="en-US" sz="1600" b="1" dirty="0">
                <a:latin typeface="Courier New"/>
                <a:ea typeface="ＭＳ Ｐゴシック" pitchFamily="-84" charset="-128"/>
                <a:cs typeface="Courier New"/>
              </a:rPr>
              <a:t>        wait(mutex); 		</a:t>
            </a:r>
            <a:r>
              <a:rPr lang="en-US" sz="1600" b="1" dirty="0">
                <a:solidFill>
                  <a:srgbClr val="FF0000"/>
                </a:solidFill>
                <a:latin typeface="Courier New"/>
                <a:ea typeface="ＭＳ Ｐゴシック" pitchFamily="-84" charset="-128"/>
                <a:cs typeface="Courier New"/>
              </a:rPr>
              <a:t>//acquire lock</a:t>
            </a:r>
          </a:p>
          <a:p>
            <a:pPr marL="0" indent="0" eaLnBrk="1" fontAlgn="auto" hangingPunct="1">
              <a:spcAft>
                <a:spcPts val="0"/>
              </a:spcAft>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 remove an item from buffer to </a:t>
            </a:r>
            <a:r>
              <a:rPr lang="en-US" sz="1600" b="1" dirty="0" err="1">
                <a:latin typeface="Courier New"/>
                <a:ea typeface="ＭＳ Ｐゴシック" pitchFamily="-84" charset="-128"/>
                <a:cs typeface="Courier New"/>
              </a:rPr>
              <a:t>next_consumed</a:t>
            </a:r>
            <a:r>
              <a:rPr lang="en-US" sz="1600" b="1" dirty="0">
                <a:latin typeface="Courier New"/>
                <a:ea typeface="ＭＳ Ｐゴシック" pitchFamily="-84" charset="-128"/>
                <a:cs typeface="Courier New"/>
              </a:rPr>
              <a:t> */ </a:t>
            </a:r>
          </a:p>
          <a:p>
            <a:pPr marL="0" indent="0" eaLnBrk="1" fontAlgn="auto" hangingPunct="1">
              <a:spcAft>
                <a:spcPts val="0"/>
              </a:spcAft>
              <a:buFont typeface="Monotype Sorts" pitchFamily="-84" charset="2"/>
              <a:buNone/>
              <a:defRPr/>
            </a:pPr>
            <a:r>
              <a:rPr lang="en-US" sz="1600" b="1" dirty="0">
                <a:latin typeface="Courier New"/>
                <a:ea typeface="ＭＳ Ｐゴシック" pitchFamily="-84" charset="-128"/>
                <a:cs typeface="Courier New"/>
              </a:rPr>
              <a:t>           ... </a:t>
            </a:r>
          </a:p>
          <a:p>
            <a:pPr marL="0" indent="0" eaLnBrk="1" fontAlgn="auto" hangingPunct="1">
              <a:spcAft>
                <a:spcPts val="0"/>
              </a:spcAft>
              <a:buFont typeface="Monotype Sorts" pitchFamily="-84" charset="2"/>
              <a:buNone/>
              <a:defRPr/>
            </a:pPr>
            <a:r>
              <a:rPr lang="en-US" sz="1600" b="1" dirty="0">
                <a:latin typeface="Courier New"/>
                <a:ea typeface="ＭＳ Ｐゴシック" pitchFamily="-84" charset="-128"/>
                <a:cs typeface="Courier New"/>
              </a:rPr>
              <a:t>        signal(mutex); 	</a:t>
            </a:r>
            <a:r>
              <a:rPr lang="en-US" sz="1600" b="1" dirty="0">
                <a:solidFill>
                  <a:srgbClr val="FF0000"/>
                </a:solidFill>
                <a:latin typeface="Courier New"/>
                <a:ea typeface="ＭＳ Ｐゴシック" pitchFamily="-84" charset="-128"/>
                <a:cs typeface="Courier New"/>
              </a:rPr>
              <a:t>// release lock</a:t>
            </a:r>
          </a:p>
          <a:p>
            <a:pPr marL="0" indent="0" eaLnBrk="1" fontAlgn="auto" hangingPunct="1">
              <a:spcAft>
                <a:spcPts val="0"/>
              </a:spcAft>
              <a:buFont typeface="Monotype Sorts" pitchFamily="-84" charset="2"/>
              <a:buNone/>
              <a:defRPr/>
            </a:pPr>
            <a:r>
              <a:rPr lang="en-US" sz="1600" b="1" dirty="0">
                <a:latin typeface="Courier New"/>
                <a:ea typeface="ＭＳ Ｐゴシック" pitchFamily="-84" charset="-128"/>
                <a:cs typeface="Courier New"/>
              </a:rPr>
              <a:t>        signal(empty); 	</a:t>
            </a:r>
            <a:r>
              <a:rPr lang="en-US" sz="1600" b="1" dirty="0">
                <a:solidFill>
                  <a:srgbClr val="FF0000"/>
                </a:solidFill>
                <a:latin typeface="Courier New"/>
                <a:ea typeface="ＭＳ Ｐゴシック" pitchFamily="-84" charset="-128"/>
                <a:cs typeface="Courier New"/>
              </a:rPr>
              <a:t>//increment ‘empty’</a:t>
            </a:r>
          </a:p>
          <a:p>
            <a:pPr marL="0" indent="0" eaLnBrk="1" fontAlgn="auto" hangingPunct="1">
              <a:spcAft>
                <a:spcPts val="0"/>
              </a:spcAft>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 consume the item in </a:t>
            </a:r>
            <a:r>
              <a:rPr lang="en-US" sz="1600" b="1" dirty="0" err="1">
                <a:latin typeface="Courier New"/>
                <a:ea typeface="ＭＳ Ｐゴシック" pitchFamily="-84" charset="-128"/>
                <a:cs typeface="Courier New"/>
              </a:rPr>
              <a:t>next_consumed</a:t>
            </a:r>
            <a:r>
              <a:rPr lang="en-US" sz="1600" b="1" dirty="0">
                <a:latin typeface="Courier New"/>
                <a:ea typeface="ＭＳ Ｐゴシック" pitchFamily="-84" charset="-128"/>
                <a:cs typeface="Courier New"/>
              </a:rPr>
              <a:t> */ </a:t>
            </a:r>
          </a:p>
          <a:p>
            <a:pPr marL="0" indent="0" eaLnBrk="1" fontAlgn="auto" hangingPunct="1">
              <a:spcAft>
                <a:spcPts val="0"/>
              </a:spcAft>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 while (true); </a:t>
            </a:r>
          </a:p>
          <a:p>
            <a:pPr marL="342866" indent="-342866" eaLnBrk="1" fontAlgn="auto" hangingPunct="1">
              <a:spcAft>
                <a:spcPts val="0"/>
              </a:spcAft>
              <a:buFont typeface="Monotype Sorts" pitchFamily="-84" charset="2"/>
              <a:buNone/>
              <a:defRPr/>
            </a:pPr>
            <a:endParaRPr lang="en-US" sz="1600" dirty="0">
              <a:ea typeface="ＭＳ Ｐゴシック" charset="0"/>
              <a:cs typeface="ＭＳ Ｐゴシック"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EA6653D-88C3-4B96-A786-D4888B31397F}"/>
              </a:ext>
            </a:extLst>
          </p:cNvPr>
          <p:cNvSpPr>
            <a:spLocks noGrp="1" noChangeArrowheads="1"/>
          </p:cNvSpPr>
          <p:nvPr>
            <p:ph type="title"/>
          </p:nvPr>
        </p:nvSpPr>
        <p:spPr>
          <a:xfrm>
            <a:off x="1106488" y="455613"/>
            <a:ext cx="7566025" cy="576262"/>
          </a:xfrm>
        </p:spPr>
        <p:txBody>
          <a:bodyPr rtlCol="0">
            <a:noAutofit/>
          </a:bodyPr>
          <a:lstStyle/>
          <a:p>
            <a:pPr eaLnBrk="1" fontAlgn="auto" hangingPunct="1">
              <a:spcAft>
                <a:spcPts val="0"/>
              </a:spcAft>
              <a:defRPr/>
            </a:pPr>
            <a:r>
              <a:rPr lang="en-US" sz="3600" dirty="0"/>
              <a:t>Readers-Writers Problem</a:t>
            </a:r>
          </a:p>
        </p:txBody>
      </p:sp>
      <p:sp>
        <p:nvSpPr>
          <p:cNvPr id="37891" name="Rectangle 3">
            <a:extLst>
              <a:ext uri="{FF2B5EF4-FFF2-40B4-BE49-F238E27FC236}">
                <a16:creationId xmlns:a16="http://schemas.microsoft.com/office/drawing/2014/main" id="{2177BA5B-2C82-4E7A-849B-A070A66DACAB}"/>
              </a:ext>
            </a:extLst>
          </p:cNvPr>
          <p:cNvSpPr>
            <a:spLocks noGrp="1" noChangeArrowheads="1"/>
          </p:cNvSpPr>
          <p:nvPr>
            <p:ph idx="1"/>
          </p:nvPr>
        </p:nvSpPr>
        <p:spPr>
          <a:xfrm>
            <a:off x="584462" y="1031875"/>
            <a:ext cx="8156313" cy="5559425"/>
          </a:xfrm>
        </p:spPr>
        <p:txBody>
          <a:bodyPr rtlCol="0">
            <a:noAutofit/>
          </a:bodyPr>
          <a:lstStyle/>
          <a:p>
            <a:pPr eaLnBrk="1" fontAlgn="auto" hangingPunct="1">
              <a:spcAft>
                <a:spcPts val="0"/>
              </a:spcAft>
              <a:defRPr/>
            </a:pPr>
            <a:r>
              <a:rPr lang="en-US" sz="2000" dirty="0"/>
              <a:t>A data set is shared among a number of concurrent processes</a:t>
            </a:r>
          </a:p>
          <a:p>
            <a:pPr lvl="1" eaLnBrk="1" fontAlgn="auto" hangingPunct="1">
              <a:spcAft>
                <a:spcPts val="0"/>
              </a:spcAft>
              <a:defRPr/>
            </a:pPr>
            <a:r>
              <a:rPr lang="en-US" sz="1800" dirty="0"/>
              <a:t>Readers – only read the data set; they do </a:t>
            </a:r>
            <a:r>
              <a:rPr lang="en-US" sz="1800" b="1" i="1" dirty="0"/>
              <a:t>not</a:t>
            </a:r>
            <a:r>
              <a:rPr lang="en-US" sz="1800" b="1" dirty="0"/>
              <a:t> </a:t>
            </a:r>
            <a:r>
              <a:rPr lang="en-US" sz="1800" dirty="0"/>
              <a:t>perform any updates</a:t>
            </a:r>
          </a:p>
          <a:p>
            <a:pPr lvl="1" eaLnBrk="1" fontAlgn="auto" hangingPunct="1">
              <a:spcAft>
                <a:spcPts val="0"/>
              </a:spcAft>
              <a:defRPr/>
            </a:pPr>
            <a:r>
              <a:rPr lang="en-US" sz="1800" dirty="0"/>
              <a:t>Writers   – can both read and write</a:t>
            </a:r>
          </a:p>
          <a:p>
            <a:pPr eaLnBrk="1" fontAlgn="auto" hangingPunct="1">
              <a:spcAft>
                <a:spcPts val="0"/>
              </a:spcAft>
              <a:defRPr/>
            </a:pPr>
            <a:r>
              <a:rPr lang="en-US" sz="2000" dirty="0"/>
              <a:t>Problem – allow multiple readers to read at the same time</a:t>
            </a:r>
          </a:p>
          <a:p>
            <a:pPr lvl="1" eaLnBrk="1" fontAlgn="auto" hangingPunct="1">
              <a:spcAft>
                <a:spcPts val="0"/>
              </a:spcAft>
              <a:defRPr/>
            </a:pPr>
            <a:r>
              <a:rPr lang="en-US" sz="1800" dirty="0"/>
              <a:t>Only one single writer can access the shared data at the same time</a:t>
            </a:r>
          </a:p>
          <a:p>
            <a:pPr eaLnBrk="1" fontAlgn="auto" hangingPunct="1">
              <a:spcAft>
                <a:spcPts val="0"/>
              </a:spcAft>
              <a:defRPr/>
            </a:pPr>
            <a:r>
              <a:rPr lang="en-US" sz="2000" dirty="0"/>
              <a:t>Several variations of how readers and writers are considered  – all involve some form of priorities</a:t>
            </a:r>
          </a:p>
          <a:p>
            <a:pPr eaLnBrk="1" fontAlgn="auto" hangingPunct="1">
              <a:spcAft>
                <a:spcPts val="0"/>
              </a:spcAft>
              <a:defRPr/>
            </a:pPr>
            <a:r>
              <a:rPr lang="en-US" sz="2000" dirty="0"/>
              <a:t>Here we use semaphore </a:t>
            </a:r>
          </a:p>
          <a:p>
            <a:pPr eaLnBrk="1" fontAlgn="auto" hangingPunct="1">
              <a:spcAft>
                <a:spcPts val="0"/>
              </a:spcAft>
              <a:defRPr/>
            </a:pPr>
            <a:r>
              <a:rPr lang="en-US" sz="2000" dirty="0"/>
              <a:t>Shared Data</a:t>
            </a:r>
          </a:p>
          <a:p>
            <a:pPr lvl="1" eaLnBrk="1" fontAlgn="auto" hangingPunct="1">
              <a:spcAft>
                <a:spcPts val="0"/>
              </a:spcAft>
              <a:defRPr/>
            </a:pPr>
            <a:r>
              <a:rPr lang="en-US" sz="1800" dirty="0"/>
              <a:t>Data set</a:t>
            </a:r>
          </a:p>
          <a:p>
            <a:pPr lvl="1" eaLnBrk="1" fontAlgn="auto" hangingPunct="1">
              <a:spcAft>
                <a:spcPts val="0"/>
              </a:spcAft>
              <a:defRPr/>
            </a:pPr>
            <a:r>
              <a:rPr lang="en-US" sz="1800" dirty="0"/>
              <a:t>Semaphore</a:t>
            </a:r>
            <a:r>
              <a:rPr lang="en-US" sz="1800" b="1" dirty="0">
                <a:solidFill>
                  <a:srgbClr val="000000"/>
                </a:solidFill>
                <a:latin typeface="Courier New" pitchFamily="49" charset="0"/>
              </a:rPr>
              <a:t> </a:t>
            </a:r>
            <a:r>
              <a:rPr lang="en-US" sz="1400" b="1" dirty="0" err="1">
                <a:solidFill>
                  <a:srgbClr val="000000"/>
                </a:solidFill>
                <a:latin typeface="Courier New" pitchFamily="49" charset="0"/>
              </a:rPr>
              <a:t>wrt</a:t>
            </a:r>
            <a:r>
              <a:rPr lang="en-US" sz="1800" b="1" dirty="0">
                <a:solidFill>
                  <a:srgbClr val="000000"/>
                </a:solidFill>
                <a:latin typeface="Courier New" pitchFamily="49" charset="0"/>
              </a:rPr>
              <a:t> </a:t>
            </a:r>
            <a:r>
              <a:rPr lang="en-US" sz="1800" dirty="0"/>
              <a:t>initialized to 1	-common to R and W</a:t>
            </a:r>
          </a:p>
          <a:p>
            <a:pPr lvl="1" eaLnBrk="1" fontAlgn="auto" hangingPunct="1">
              <a:spcAft>
                <a:spcPts val="0"/>
              </a:spcAft>
              <a:defRPr/>
            </a:pPr>
            <a:r>
              <a:rPr lang="en-US" sz="1800" dirty="0"/>
              <a:t>Semaphore </a:t>
            </a:r>
            <a:r>
              <a:rPr lang="en-US" sz="1400" b="1" dirty="0">
                <a:solidFill>
                  <a:srgbClr val="000000"/>
                </a:solidFill>
                <a:latin typeface="Courier New" pitchFamily="49" charset="0"/>
              </a:rPr>
              <a:t>mutex</a:t>
            </a:r>
            <a:r>
              <a:rPr lang="en-US" sz="1800" b="1" dirty="0">
                <a:solidFill>
                  <a:srgbClr val="000000"/>
                </a:solidFill>
                <a:latin typeface="Courier New" pitchFamily="49" charset="0"/>
              </a:rPr>
              <a:t> </a:t>
            </a:r>
            <a:r>
              <a:rPr lang="en-US" sz="1800" dirty="0"/>
              <a:t>initialized to 1 	-to ensure mutual exclusion</a:t>
            </a:r>
          </a:p>
          <a:p>
            <a:pPr lvl="1" eaLnBrk="1" fontAlgn="auto" hangingPunct="1">
              <a:spcAft>
                <a:spcPts val="0"/>
              </a:spcAft>
              <a:defRPr/>
            </a:pPr>
            <a:r>
              <a:rPr lang="en-US" sz="1800" dirty="0"/>
              <a:t>Integer </a:t>
            </a:r>
            <a:r>
              <a:rPr lang="en-US" sz="1400" b="1" dirty="0" err="1">
                <a:solidFill>
                  <a:srgbClr val="000000"/>
                </a:solidFill>
                <a:latin typeface="Courier New" pitchFamily="49" charset="0"/>
              </a:rPr>
              <a:t>read_count</a:t>
            </a:r>
            <a:r>
              <a:rPr lang="en-US" sz="1800" dirty="0"/>
              <a:t> initialized to 0	-when any Reader enters or exits CS</a:t>
            </a:r>
          </a:p>
          <a:p>
            <a:pPr lvl="1" eaLnBrk="1" fontAlgn="auto" hangingPunct="1">
              <a:spcAft>
                <a:spcPts val="0"/>
              </a:spcAft>
              <a:defRPr/>
            </a:pPr>
            <a:endParaRPr lang="en-US" sz="1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365F0F8-89BD-4D67-A258-E0F77EF8740F}"/>
              </a:ext>
            </a:extLst>
          </p:cNvPr>
          <p:cNvSpPr>
            <a:spLocks noGrp="1" noChangeArrowheads="1"/>
          </p:cNvSpPr>
          <p:nvPr>
            <p:ph type="title"/>
          </p:nvPr>
        </p:nvSpPr>
        <p:spPr>
          <a:xfrm>
            <a:off x="941388" y="781050"/>
            <a:ext cx="7661275" cy="576263"/>
          </a:xfrm>
        </p:spPr>
        <p:txBody>
          <a:bodyPr rtlCol="0">
            <a:normAutofit fontScale="90000"/>
          </a:bodyPr>
          <a:lstStyle/>
          <a:p>
            <a:pPr eaLnBrk="1" fontAlgn="auto" hangingPunct="1">
              <a:spcAft>
                <a:spcPts val="0"/>
              </a:spcAft>
              <a:defRPr/>
            </a:pPr>
            <a:r>
              <a:rPr lang="en-US" dirty="0"/>
              <a:t>Readers-Writers Problem (Cont.)</a:t>
            </a:r>
          </a:p>
        </p:txBody>
      </p:sp>
      <p:sp>
        <p:nvSpPr>
          <p:cNvPr id="72707" name="Rectangle 3">
            <a:extLst>
              <a:ext uri="{FF2B5EF4-FFF2-40B4-BE49-F238E27FC236}">
                <a16:creationId xmlns:a16="http://schemas.microsoft.com/office/drawing/2014/main" id="{2650BF22-674F-48D3-A9D8-C41D17DC38D3}"/>
              </a:ext>
            </a:extLst>
          </p:cNvPr>
          <p:cNvSpPr>
            <a:spLocks noGrp="1"/>
          </p:cNvSpPr>
          <p:nvPr>
            <p:ph idx="1"/>
          </p:nvPr>
        </p:nvSpPr>
        <p:spPr>
          <a:xfrm>
            <a:off x="803373" y="1995488"/>
            <a:ext cx="7848600" cy="3462337"/>
          </a:xfrm>
        </p:spPr>
        <p:txBody>
          <a:bodyPr/>
          <a:lstStyle/>
          <a:p>
            <a:pPr eaLnBrk="1" hangingPunct="1"/>
            <a:r>
              <a:rPr lang="en-US" altLang="en-US" sz="1600" dirty="0"/>
              <a:t>The structure of a writer process</a:t>
            </a:r>
          </a:p>
          <a:p>
            <a:pPr eaLnBrk="1" hangingPunct="1">
              <a:buFont typeface="Monotype Sorts" pitchFamily="-84" charset="2"/>
              <a:buNone/>
            </a:pPr>
            <a:r>
              <a:rPr lang="en-US" altLang="en-US" sz="1600" dirty="0">
                <a:solidFill>
                  <a:srgbClr val="0000FF"/>
                </a:solidFill>
              </a:rPr>
              <a:t>        </a:t>
            </a:r>
          </a:p>
          <a:p>
            <a:pPr eaLnBrk="1" hangingPunct="1">
              <a:buFont typeface="Monotype Sorts" pitchFamily="-84" charset="2"/>
              <a:buNone/>
            </a:pPr>
            <a:r>
              <a:rPr lang="en-US" altLang="en-US" sz="1600" b="1" dirty="0">
                <a:latin typeface="Courier New" panose="02070309020205020404" pitchFamily="49" charset="0"/>
                <a:cs typeface="Courier New" panose="02070309020205020404" pitchFamily="49" charset="0"/>
              </a:rPr>
              <a:t>       do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wait(</a:t>
            </a:r>
            <a:r>
              <a:rPr lang="en-US" altLang="en-US" sz="1600" b="1" dirty="0" err="1">
                <a:latin typeface="Courier New" panose="02070309020205020404" pitchFamily="49" charset="0"/>
                <a:cs typeface="Courier New" panose="02070309020205020404" pitchFamily="49" charset="0"/>
              </a:rPr>
              <a:t>wrt</a:t>
            </a:r>
            <a:r>
              <a:rPr lang="en-US" altLang="en-US" sz="1600" b="1" dirty="0">
                <a:latin typeface="Courier New" panose="02070309020205020404" pitchFamily="49" charset="0"/>
                <a:cs typeface="Courier New" panose="02070309020205020404" pitchFamily="49" charset="0"/>
              </a:rPr>
              <a:t>); </a:t>
            </a:r>
          </a:p>
          <a:p>
            <a:pPr eaLnBrk="1" hangingPunct="1">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 writing is performed */ </a:t>
            </a:r>
          </a:p>
          <a:p>
            <a:pPr eaLnBrk="1" hangingPunct="1">
              <a:buFont typeface="Monotype Sorts" pitchFamily="-84" charset="2"/>
              <a:buNone/>
            </a:pPr>
            <a:r>
              <a:rPr lang="en-US" altLang="en-US" sz="1600" b="1" dirty="0">
                <a:latin typeface="Courier New" panose="02070309020205020404" pitchFamily="49" charset="0"/>
                <a:cs typeface="Courier New" panose="02070309020205020404" pitchFamily="49" charset="0"/>
              </a:rPr>
              <a:t>               ... </a:t>
            </a:r>
          </a:p>
          <a:p>
            <a:pPr eaLnBrk="1" hangingPunct="1">
              <a:buFont typeface="Monotype Sorts" pitchFamily="-84" charset="2"/>
              <a:buNone/>
            </a:pPr>
            <a:r>
              <a:rPr lang="en-US" altLang="en-US" sz="1600" b="1" dirty="0">
                <a:latin typeface="Courier New" panose="02070309020205020404" pitchFamily="49" charset="0"/>
                <a:cs typeface="Courier New" panose="02070309020205020404" pitchFamily="49" charset="0"/>
              </a:rPr>
              <a:t>          signal(</a:t>
            </a:r>
            <a:r>
              <a:rPr lang="en-US" altLang="en-US" sz="1600" b="1" dirty="0" err="1">
                <a:latin typeface="Courier New" panose="02070309020205020404" pitchFamily="49" charset="0"/>
                <a:cs typeface="Courier New" panose="02070309020205020404" pitchFamily="49" charset="0"/>
              </a:rPr>
              <a:t>wrt</a:t>
            </a:r>
            <a:r>
              <a:rPr lang="en-US" altLang="en-US" sz="1600" b="1" dirty="0">
                <a:latin typeface="Courier New" panose="02070309020205020404" pitchFamily="49" charset="0"/>
                <a:cs typeface="Courier New" panose="02070309020205020404" pitchFamily="49" charset="0"/>
              </a:rPr>
              <a:t>); </a:t>
            </a:r>
          </a:p>
          <a:p>
            <a:pPr eaLnBrk="1" hangingPunct="1">
              <a:buFont typeface="Monotype Sorts" pitchFamily="-84" charset="2"/>
              <a:buNone/>
            </a:pPr>
            <a:r>
              <a:rPr lang="en-US" altLang="en-US" sz="1600" b="1" dirty="0">
                <a:latin typeface="Courier New" panose="02070309020205020404" pitchFamily="49" charset="0"/>
                <a:cs typeface="Courier New" panose="02070309020205020404" pitchFamily="49" charset="0"/>
              </a:rPr>
              <a:t>     } while (true);</a:t>
            </a:r>
            <a:br>
              <a:rPr lang="en-US" altLang="en-US" sz="1400" b="1" dirty="0">
                <a:latin typeface="Courier New" panose="02070309020205020404" pitchFamily="49" charset="0"/>
                <a:cs typeface="Courier New" panose="02070309020205020404" pitchFamily="49" charset="0"/>
              </a:rPr>
            </a:br>
            <a:endParaRPr lang="en-US" altLang="en-US" sz="1400" b="1" dirty="0">
              <a:latin typeface="Courier New" panose="02070309020205020404" pitchFamily="49" charset="0"/>
              <a:cs typeface="Courier New" panose="02070309020205020404" pitchFamily="49" charset="0"/>
            </a:endParaRPr>
          </a:p>
          <a:p>
            <a:pPr eaLnBrk="1" hangingPunct="1">
              <a:buFont typeface="Monotype Sorts" pitchFamily="-84" charset="2"/>
              <a:buNone/>
            </a:pPr>
            <a:endParaRPr lang="en-US" altLang="en-US" dirty="0">
              <a:solidFill>
                <a:srgbClr val="0000FF"/>
              </a:solidFill>
            </a:endParaRPr>
          </a:p>
          <a:p>
            <a:pPr eaLnBrk="1" hangingPunct="1">
              <a:buFont typeface="Monotype Sorts" pitchFamily="-84" charset="2"/>
              <a:buNone/>
            </a:pPr>
            <a:endParaRPr lang="en-US" altLang="en-US" dirty="0">
              <a:solidFill>
                <a:srgbClr val="0000FF"/>
              </a:solidFill>
            </a:endParaRPr>
          </a:p>
          <a:p>
            <a:pPr eaLnBrk="1" hangingPunct="1">
              <a:buFont typeface="Monotype Sorts" pitchFamily="-84" charset="2"/>
              <a:buNone/>
            </a:pPr>
            <a:r>
              <a:rPr lang="en-US" altLang="en-US" dirty="0">
                <a:solidFill>
                  <a:srgbClr val="0000FF"/>
                </a:solidFill>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FBFE035-5170-4D64-BBC2-231A5B574AD4}"/>
              </a:ext>
            </a:extLst>
          </p:cNvPr>
          <p:cNvSpPr>
            <a:spLocks noGrp="1" noChangeArrowheads="1"/>
          </p:cNvSpPr>
          <p:nvPr>
            <p:ph type="title"/>
          </p:nvPr>
        </p:nvSpPr>
        <p:spPr>
          <a:xfrm>
            <a:off x="1035050" y="500063"/>
            <a:ext cx="7651750" cy="576262"/>
          </a:xfrm>
        </p:spPr>
        <p:txBody>
          <a:bodyPr rtlCol="0">
            <a:noAutofit/>
          </a:bodyPr>
          <a:lstStyle/>
          <a:p>
            <a:pPr eaLnBrk="1" fontAlgn="auto" hangingPunct="1">
              <a:spcAft>
                <a:spcPts val="0"/>
              </a:spcAft>
              <a:defRPr/>
            </a:pPr>
            <a:r>
              <a:rPr lang="en-US" sz="3200" dirty="0"/>
              <a:t>Readers-Writers Problem (Cont.)</a:t>
            </a:r>
          </a:p>
        </p:txBody>
      </p:sp>
      <p:sp>
        <p:nvSpPr>
          <p:cNvPr id="39939" name="Rectangle 3">
            <a:extLst>
              <a:ext uri="{FF2B5EF4-FFF2-40B4-BE49-F238E27FC236}">
                <a16:creationId xmlns:a16="http://schemas.microsoft.com/office/drawing/2014/main" id="{6479560C-CD19-4804-8061-B49A66AD0A2C}"/>
              </a:ext>
            </a:extLst>
          </p:cNvPr>
          <p:cNvSpPr>
            <a:spLocks noGrp="1" noChangeArrowheads="1"/>
          </p:cNvSpPr>
          <p:nvPr>
            <p:ph idx="1"/>
          </p:nvPr>
        </p:nvSpPr>
        <p:spPr>
          <a:xfrm>
            <a:off x="855663" y="1329179"/>
            <a:ext cx="7747000" cy="5276409"/>
          </a:xfrm>
        </p:spPr>
        <p:txBody>
          <a:bodyPr rtlCol="0">
            <a:normAutofit lnSpcReduction="10000"/>
          </a:bodyPr>
          <a:lstStyle/>
          <a:p>
            <a:pPr eaLnBrk="1" fontAlgn="auto" hangingPunct="1">
              <a:lnSpc>
                <a:spcPct val="80000"/>
              </a:lnSpc>
              <a:spcAft>
                <a:spcPts val="0"/>
              </a:spcAft>
              <a:defRPr/>
            </a:pPr>
            <a:r>
              <a:rPr lang="en-US" sz="2400" dirty="0"/>
              <a:t>The structure of a reader process</a:t>
            </a:r>
            <a:endParaRPr lang="en-US" sz="1200" dirty="0">
              <a:solidFill>
                <a:srgbClr val="0000FF"/>
              </a:solidFill>
            </a:endParaRPr>
          </a:p>
          <a:p>
            <a:pPr eaLnBrk="1" fontAlgn="auto" hangingPunct="1">
              <a:spcAft>
                <a:spcPts val="0"/>
              </a:spcAft>
              <a:buFont typeface="Monotype Sorts" pitchFamily="-84" charset="2"/>
              <a:buNone/>
              <a:defRPr/>
            </a:pPr>
            <a:r>
              <a:rPr lang="en-US" sz="1600" b="1" dirty="0">
                <a:latin typeface="Courier New" pitchFamily="49" charset="0"/>
                <a:cs typeface="Courier New" pitchFamily="49" charset="0"/>
              </a:rPr>
              <a:t>       do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wait(</a:t>
            </a:r>
            <a:r>
              <a:rPr lang="en-US" sz="1600" b="1" dirty="0" err="1">
                <a:latin typeface="Courier New" pitchFamily="49" charset="0"/>
                <a:cs typeface="Courier New" pitchFamily="49" charset="0"/>
              </a:rPr>
              <a:t>mutex</a:t>
            </a:r>
            <a:r>
              <a:rPr lang="en-US" sz="1600" b="1" dirty="0">
                <a:latin typeface="Courier New" pitchFamily="49" charset="0"/>
                <a:cs typeface="Courier New" pitchFamily="49" charset="0"/>
              </a:rPr>
              <a:t>);</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read_count</a:t>
            </a:r>
            <a:r>
              <a:rPr lang="en-US" sz="1600" b="1" dirty="0">
                <a:latin typeface="Courier New" pitchFamily="49" charset="0"/>
                <a:cs typeface="Courier New" pitchFamily="49" charset="0"/>
              </a:rPr>
              <a:t>++;</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if (</a:t>
            </a:r>
            <a:r>
              <a:rPr lang="en-US" sz="1600" b="1" dirty="0" err="1">
                <a:latin typeface="Courier New" pitchFamily="49" charset="0"/>
                <a:cs typeface="Courier New" pitchFamily="49" charset="0"/>
              </a:rPr>
              <a:t>read_count</a:t>
            </a:r>
            <a:r>
              <a:rPr lang="en-US" sz="1600" b="1" dirty="0">
                <a:latin typeface="Courier New" pitchFamily="49" charset="0"/>
                <a:cs typeface="Courier New" pitchFamily="49" charset="0"/>
              </a:rPr>
              <a:t> == 1) </a:t>
            </a:r>
          </a:p>
          <a:p>
            <a:pPr eaLnBrk="1" fontAlgn="auto" hangingPunct="1">
              <a:spcAft>
                <a:spcPts val="0"/>
              </a:spcAft>
              <a:buFont typeface="Monotype Sorts" pitchFamily="-84" charset="2"/>
              <a:buNone/>
              <a:defRPr/>
            </a:pPr>
            <a:r>
              <a:rPr lang="en-US" sz="1600" b="1" dirty="0">
                <a:latin typeface="Courier New" pitchFamily="49" charset="0"/>
                <a:cs typeface="Courier New" pitchFamily="49" charset="0"/>
              </a:rPr>
              <a:t>              wait(</a:t>
            </a:r>
            <a:r>
              <a:rPr lang="en-US" sz="1600" b="1" dirty="0" err="1">
                <a:latin typeface="Courier New" pitchFamily="49" charset="0"/>
                <a:cs typeface="Courier New" pitchFamily="49" charset="0"/>
              </a:rPr>
              <a:t>wrt</a:t>
            </a:r>
            <a:r>
              <a:rPr lang="en-US" sz="1600" b="1" dirty="0">
                <a:latin typeface="Courier New" pitchFamily="49" charset="0"/>
                <a:cs typeface="Courier New" pitchFamily="49" charset="0"/>
              </a:rPr>
              <a:t>); </a:t>
            </a:r>
          </a:p>
          <a:p>
            <a:pPr eaLnBrk="1" fontAlgn="auto" hangingPunct="1">
              <a:spcAft>
                <a:spcPts val="0"/>
              </a:spcAft>
              <a:buFont typeface="Monotype Sorts" pitchFamily="-84" charset="2"/>
              <a:buNone/>
              <a:defRPr/>
            </a:pPr>
            <a:r>
              <a:rPr lang="en-US" sz="1600" b="1" dirty="0">
                <a:latin typeface="Courier New" pitchFamily="49" charset="0"/>
                <a:cs typeface="Courier New" pitchFamily="49" charset="0"/>
              </a:rPr>
              <a:t>           signal(</a:t>
            </a:r>
            <a:r>
              <a:rPr lang="en-US" sz="1600" b="1" dirty="0" err="1">
                <a:latin typeface="Courier New" pitchFamily="49" charset="0"/>
                <a:cs typeface="Courier New" pitchFamily="49" charset="0"/>
              </a:rPr>
              <a:t>mutex</a:t>
            </a:r>
            <a:r>
              <a:rPr lang="en-US" sz="1600" b="1" dirty="0">
                <a:latin typeface="Courier New" pitchFamily="49" charset="0"/>
                <a:cs typeface="Courier New" pitchFamily="49" charset="0"/>
              </a:rPr>
              <a:t>); </a:t>
            </a:r>
          </a:p>
          <a:p>
            <a:pPr eaLnBrk="1" fontAlgn="auto" hangingPunct="1">
              <a:spcAft>
                <a:spcPts val="0"/>
              </a:spcAft>
              <a:buFont typeface="Monotype Sorts" pitchFamily="-84" charset="2"/>
              <a:buNone/>
              <a:defRPr/>
            </a:pPr>
            <a:r>
              <a:rPr lang="en-US" sz="1600" b="1" dirty="0">
                <a:latin typeface="Courier New" pitchFamily="49" charset="0"/>
                <a:cs typeface="Courier New" pitchFamily="49" charset="0"/>
              </a:rPr>
              <a:t>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 reading is performed */ </a:t>
            </a:r>
          </a:p>
          <a:p>
            <a:pPr eaLnBrk="1" fontAlgn="auto" hangingPunct="1">
              <a:spcAft>
                <a:spcPts val="0"/>
              </a:spcAft>
              <a:buFont typeface="Monotype Sorts" pitchFamily="-84" charset="2"/>
              <a:buNone/>
              <a:defRPr/>
            </a:pPr>
            <a:r>
              <a:rPr lang="en-US" sz="1600" b="1" dirty="0">
                <a:latin typeface="Courier New" pitchFamily="49" charset="0"/>
                <a:cs typeface="Courier New" pitchFamily="49" charset="0"/>
              </a:rPr>
              <a:t>               ... </a:t>
            </a:r>
          </a:p>
          <a:p>
            <a:pPr eaLnBrk="1" fontAlgn="auto" hangingPunct="1">
              <a:spcAft>
                <a:spcPts val="0"/>
              </a:spcAft>
              <a:buFont typeface="Monotype Sorts" pitchFamily="-84" charset="2"/>
              <a:buNone/>
              <a:defRPr/>
            </a:pPr>
            <a:r>
              <a:rPr lang="en-US" sz="1600" b="1" dirty="0">
                <a:latin typeface="Courier New" pitchFamily="49" charset="0"/>
                <a:cs typeface="Courier New" pitchFamily="49" charset="0"/>
              </a:rPr>
              <a:t>           wait(mutex);</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read_count</a:t>
            </a:r>
            <a:r>
              <a:rPr lang="en-US" sz="1600" b="1" dirty="0">
                <a:latin typeface="Courier New" pitchFamily="49" charset="0"/>
                <a:cs typeface="Courier New" pitchFamily="49" charset="0"/>
              </a:rPr>
              <a:t>--;</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if (</a:t>
            </a:r>
            <a:r>
              <a:rPr lang="en-US" sz="1600" b="1" dirty="0" err="1">
                <a:latin typeface="Courier New" pitchFamily="49" charset="0"/>
                <a:cs typeface="Courier New" pitchFamily="49" charset="0"/>
              </a:rPr>
              <a:t>read_count</a:t>
            </a:r>
            <a:r>
              <a:rPr lang="en-US" sz="1600" b="1" dirty="0">
                <a:latin typeface="Courier New" pitchFamily="49" charset="0"/>
                <a:cs typeface="Courier New" pitchFamily="49" charset="0"/>
              </a:rPr>
              <a:t> == 0) </a:t>
            </a:r>
          </a:p>
          <a:p>
            <a:pPr eaLnBrk="1" fontAlgn="auto" hangingPunct="1">
              <a:spcAft>
                <a:spcPts val="0"/>
              </a:spcAft>
              <a:buFont typeface="Monotype Sorts" pitchFamily="-84" charset="2"/>
              <a:buNone/>
              <a:defRPr/>
            </a:pPr>
            <a:r>
              <a:rPr lang="en-US" sz="1600" b="1" dirty="0">
                <a:latin typeface="Courier New" pitchFamily="49" charset="0"/>
                <a:cs typeface="Courier New" pitchFamily="49" charset="0"/>
              </a:rPr>
              <a:t>           signal(</a:t>
            </a:r>
            <a:r>
              <a:rPr lang="en-US" sz="1600" b="1" dirty="0" err="1">
                <a:latin typeface="Courier New" pitchFamily="49" charset="0"/>
                <a:cs typeface="Courier New" pitchFamily="49" charset="0"/>
              </a:rPr>
              <a:t>wrt</a:t>
            </a:r>
            <a:r>
              <a:rPr lang="en-US" sz="1600" b="1" dirty="0">
                <a:latin typeface="Courier New" pitchFamily="49" charset="0"/>
                <a:cs typeface="Courier New" pitchFamily="49" charset="0"/>
              </a:rPr>
              <a:t>); </a:t>
            </a:r>
          </a:p>
          <a:p>
            <a:pPr eaLnBrk="1" fontAlgn="auto" hangingPunct="1">
              <a:spcAft>
                <a:spcPts val="0"/>
              </a:spcAft>
              <a:buFont typeface="Monotype Sorts" pitchFamily="-84" charset="2"/>
              <a:buNone/>
              <a:defRPr/>
            </a:pPr>
            <a:r>
              <a:rPr lang="en-US" sz="1600" b="1" dirty="0">
                <a:latin typeface="Courier New" pitchFamily="49" charset="0"/>
                <a:cs typeface="Courier New" pitchFamily="49" charset="0"/>
              </a:rPr>
              <a:t>           signal(</a:t>
            </a:r>
            <a:r>
              <a:rPr lang="en-US" sz="1600" b="1" dirty="0" err="1">
                <a:latin typeface="Courier New" pitchFamily="49" charset="0"/>
                <a:cs typeface="Courier New" pitchFamily="49" charset="0"/>
              </a:rPr>
              <a:t>mutex</a:t>
            </a:r>
            <a:r>
              <a:rPr lang="en-US" sz="1600" b="1" dirty="0">
                <a:latin typeface="Courier New" pitchFamily="49" charset="0"/>
                <a:cs typeface="Courier New" pitchFamily="49" charset="0"/>
              </a:rPr>
              <a:t>); </a:t>
            </a:r>
          </a:p>
          <a:p>
            <a:pPr eaLnBrk="1" fontAlgn="auto" hangingPunct="1">
              <a:spcAft>
                <a:spcPts val="0"/>
              </a:spcAft>
              <a:buFont typeface="Monotype Sorts" pitchFamily="-84" charset="2"/>
              <a:buNone/>
              <a:defRPr/>
            </a:pPr>
            <a:r>
              <a:rPr lang="en-US" sz="1600" b="1" dirty="0">
                <a:latin typeface="Courier New" pitchFamily="49" charset="0"/>
                <a:cs typeface="Courier New" pitchFamily="49" charset="0"/>
              </a:rPr>
              <a:t>       } while (true);</a:t>
            </a:r>
            <a:br>
              <a:rPr lang="en-US" sz="1400" b="1" dirty="0">
                <a:latin typeface="Courier New" pitchFamily="49" charset="0"/>
                <a:cs typeface="Courier New" pitchFamily="49" charset="0"/>
              </a:rPr>
            </a:br>
            <a:endParaRPr lang="en-US" sz="1400" b="1" dirty="0">
              <a:latin typeface="Courier New" pitchFamily="49" charset="0"/>
              <a:cs typeface="Courier New" pitchFamily="49" charset="0"/>
            </a:endParaRPr>
          </a:p>
          <a:p>
            <a:pPr eaLnBrk="1" fontAlgn="auto" hangingPunct="1">
              <a:lnSpc>
                <a:spcPct val="80000"/>
              </a:lnSpc>
              <a:spcAft>
                <a:spcPts val="0"/>
              </a:spcAft>
              <a:buFont typeface="Monotype Sorts" pitchFamily="-84" charset="2"/>
              <a:buNone/>
              <a:defRPr/>
            </a:pPr>
            <a:endParaRPr lang="en-US" sz="1600" dirty="0">
              <a:solidFill>
                <a:srgbClr val="0000FF"/>
              </a:solidFill>
            </a:endParaRPr>
          </a:p>
          <a:p>
            <a:pPr eaLnBrk="1" fontAlgn="auto" hangingPunct="1">
              <a:lnSpc>
                <a:spcPct val="80000"/>
              </a:lnSpc>
              <a:spcAft>
                <a:spcPts val="0"/>
              </a:spcAft>
              <a:buFont typeface="Monotype Sorts" pitchFamily="-84" charset="2"/>
              <a:buNone/>
              <a:defRPr/>
            </a:pPr>
            <a:endParaRPr lang="en-US" sz="1600" dirty="0">
              <a:solidFill>
                <a:srgbClr val="0000FF"/>
              </a:solidFill>
            </a:endParaRPr>
          </a:p>
          <a:p>
            <a:pPr eaLnBrk="1" fontAlgn="auto" hangingPunct="1">
              <a:lnSpc>
                <a:spcPct val="80000"/>
              </a:lnSpc>
              <a:spcAft>
                <a:spcPts val="0"/>
              </a:spcAft>
              <a:buFont typeface="Monotype Sorts" pitchFamily="-84" charset="2"/>
              <a:buNone/>
              <a:defRPr/>
            </a:pPr>
            <a:r>
              <a:rPr lang="en-US" sz="1600" dirty="0">
                <a:solidFill>
                  <a:srgbClr val="0000FF"/>
                </a:solid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E60F-D99F-41C6-9DD9-ED3AD1279C03}"/>
              </a:ext>
            </a:extLst>
          </p:cNvPr>
          <p:cNvSpPr>
            <a:spLocks noGrp="1"/>
          </p:cNvSpPr>
          <p:nvPr>
            <p:ph type="title"/>
          </p:nvPr>
        </p:nvSpPr>
        <p:spPr>
          <a:xfrm>
            <a:off x="472050" y="526034"/>
            <a:ext cx="8229600" cy="630962"/>
          </a:xfrm>
        </p:spPr>
        <p:txBody>
          <a:bodyPr/>
          <a:lstStyle/>
          <a:p>
            <a:r>
              <a:rPr lang="en-US" altLang="en-US" sz="3600" dirty="0"/>
              <a:t>Producer-Consumer Problem</a:t>
            </a:r>
            <a:endParaRPr lang="en-IN" sz="3600" dirty="0"/>
          </a:p>
        </p:txBody>
      </p:sp>
      <p:sp>
        <p:nvSpPr>
          <p:cNvPr id="3" name="Content Placeholder 2">
            <a:extLst>
              <a:ext uri="{FF2B5EF4-FFF2-40B4-BE49-F238E27FC236}">
                <a16:creationId xmlns:a16="http://schemas.microsoft.com/office/drawing/2014/main" id="{2DD6935A-FB2C-411C-B905-CA0C03D0B55A}"/>
              </a:ext>
            </a:extLst>
          </p:cNvPr>
          <p:cNvSpPr>
            <a:spLocks noGrp="1"/>
          </p:cNvSpPr>
          <p:nvPr>
            <p:ph idx="1"/>
          </p:nvPr>
        </p:nvSpPr>
        <p:spPr>
          <a:xfrm>
            <a:off x="495837" y="1156996"/>
            <a:ext cx="8229600" cy="5110835"/>
          </a:xfrm>
        </p:spPr>
        <p:txBody>
          <a:bodyPr/>
          <a:lstStyle/>
          <a:p>
            <a:r>
              <a:rPr lang="en-US" altLang="en-US" sz="2600" dirty="0"/>
              <a:t>Paradigm for cooperating processes, </a:t>
            </a:r>
            <a:r>
              <a:rPr lang="en-US" altLang="en-US" sz="2600" i="1" dirty="0"/>
              <a:t>producer</a:t>
            </a:r>
            <a:r>
              <a:rPr lang="en-US" altLang="en-US" sz="2600" dirty="0"/>
              <a:t> process produces information that is consumed by a </a:t>
            </a:r>
            <a:r>
              <a:rPr lang="en-US" altLang="en-US" sz="2600" i="1" dirty="0"/>
              <a:t>consumer</a:t>
            </a:r>
            <a:r>
              <a:rPr lang="en-US" altLang="en-US" sz="2600" dirty="0"/>
              <a:t> process</a:t>
            </a:r>
          </a:p>
          <a:p>
            <a:pPr lvl="1"/>
            <a:r>
              <a:rPr lang="en-US" altLang="en-US" sz="2600" b="1" dirty="0">
                <a:solidFill>
                  <a:srgbClr val="3366FF"/>
                </a:solidFill>
              </a:rPr>
              <a:t>unbounded-buffer </a:t>
            </a:r>
            <a:r>
              <a:rPr lang="en-US" altLang="en-US" sz="2600" dirty="0"/>
              <a:t>places no practical limit on the size of the buffer</a:t>
            </a:r>
          </a:p>
          <a:p>
            <a:pPr lvl="1"/>
            <a:r>
              <a:rPr lang="en-US" altLang="en-US" sz="2600" b="1" dirty="0">
                <a:solidFill>
                  <a:srgbClr val="3366FF"/>
                </a:solidFill>
              </a:rPr>
              <a:t>bounded-buffer </a:t>
            </a:r>
            <a:r>
              <a:rPr lang="en-US" altLang="en-US" sz="2600" dirty="0"/>
              <a:t>assumes that there is a fixed buffer size</a:t>
            </a:r>
          </a:p>
          <a:p>
            <a:endParaRPr lang="en-IN" dirty="0"/>
          </a:p>
        </p:txBody>
      </p:sp>
    </p:spTree>
    <p:extLst>
      <p:ext uri="{BB962C8B-B14F-4D97-AF65-F5344CB8AC3E}">
        <p14:creationId xmlns:p14="http://schemas.microsoft.com/office/powerpoint/2010/main" val="32819737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213C-1A96-4B01-B303-199298247A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92E3F8-C964-410C-BEA9-8159A028CBEC}"/>
              </a:ext>
            </a:extLst>
          </p:cNvPr>
          <p:cNvSpPr>
            <a:spLocks noGrp="1"/>
          </p:cNvSpPr>
          <p:nvPr>
            <p:ph idx="1"/>
          </p:nvPr>
        </p:nvSpPr>
        <p:spPr/>
        <p:txBody>
          <a:bodyPr>
            <a:normAutofit/>
          </a:bodyPr>
          <a:lstStyle/>
          <a:p>
            <a:r>
              <a:rPr lang="en-US" sz="2000" dirty="0"/>
              <a:t>Reader-writer locks are most useful in the following situations: </a:t>
            </a:r>
          </a:p>
          <a:p>
            <a:r>
              <a:rPr lang="en-US" sz="2000" dirty="0"/>
              <a:t>In applications where it is easy to identify which processes only read shared data and which processes only write shared data. </a:t>
            </a:r>
          </a:p>
          <a:p>
            <a:r>
              <a:rPr lang="en-US" sz="2000" dirty="0"/>
              <a:t>In applications that have more readers than writers. This is because reader-writer locks generally require more overhead to establish than semaphores or mutual-exclusion locks. The increased concurrency of allowing multiple readers compensates for the overhead involved in setting up the reader-writer lock. </a:t>
            </a:r>
            <a:endParaRPr lang="en-IN" sz="2000" dirty="0"/>
          </a:p>
        </p:txBody>
      </p:sp>
    </p:spTree>
    <p:extLst>
      <p:ext uri="{BB962C8B-B14F-4D97-AF65-F5344CB8AC3E}">
        <p14:creationId xmlns:p14="http://schemas.microsoft.com/office/powerpoint/2010/main" val="1398485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784A565-0B17-4C05-A540-3446A4CC730F}"/>
              </a:ext>
            </a:extLst>
          </p:cNvPr>
          <p:cNvSpPr>
            <a:spLocks noGrp="1" noChangeArrowheads="1"/>
          </p:cNvSpPr>
          <p:nvPr>
            <p:ph type="title"/>
          </p:nvPr>
        </p:nvSpPr>
        <p:spPr>
          <a:xfrm>
            <a:off x="803750" y="506412"/>
            <a:ext cx="7670800" cy="576262"/>
          </a:xfrm>
        </p:spPr>
        <p:txBody>
          <a:bodyPr rtlCol="0">
            <a:noAutofit/>
          </a:bodyPr>
          <a:lstStyle/>
          <a:p>
            <a:pPr eaLnBrk="1" fontAlgn="auto" hangingPunct="1">
              <a:spcAft>
                <a:spcPts val="0"/>
              </a:spcAft>
              <a:defRPr/>
            </a:pPr>
            <a:r>
              <a:rPr lang="en-US" sz="3600" dirty="0"/>
              <a:t>Dining-Philosophers Problem</a:t>
            </a:r>
          </a:p>
        </p:txBody>
      </p:sp>
      <p:sp>
        <p:nvSpPr>
          <p:cNvPr id="76803" name="Rectangle 3">
            <a:extLst>
              <a:ext uri="{FF2B5EF4-FFF2-40B4-BE49-F238E27FC236}">
                <a16:creationId xmlns:a16="http://schemas.microsoft.com/office/drawing/2014/main" id="{CD79FD60-75BA-4D67-BB4A-A6355231B5FB}"/>
              </a:ext>
            </a:extLst>
          </p:cNvPr>
          <p:cNvSpPr>
            <a:spLocks noGrp="1"/>
          </p:cNvSpPr>
          <p:nvPr>
            <p:ph idx="1"/>
          </p:nvPr>
        </p:nvSpPr>
        <p:spPr>
          <a:xfrm>
            <a:off x="928688" y="3586163"/>
            <a:ext cx="6908800" cy="2765425"/>
          </a:xfrm>
        </p:spPr>
        <p:txBody>
          <a:bodyPr/>
          <a:lstStyle/>
          <a:p>
            <a:pPr algn="just" eaLnBrk="1" hangingPunct="1">
              <a:tabLst>
                <a:tab pos="1365250" algn="l"/>
                <a:tab pos="1538288" algn="l"/>
              </a:tabLst>
            </a:pPr>
            <a:r>
              <a:rPr lang="en-US" altLang="en-US" sz="1800"/>
              <a:t>Philosophers spend their lives alternating thinking and eating</a:t>
            </a:r>
          </a:p>
          <a:p>
            <a:pPr algn="just" eaLnBrk="1" hangingPunct="1">
              <a:tabLst>
                <a:tab pos="1365250" algn="l"/>
                <a:tab pos="1538288" algn="l"/>
              </a:tabLst>
            </a:pPr>
            <a:r>
              <a:rPr lang="en-US" altLang="en-US" sz="1800"/>
              <a:t>Don’</a:t>
            </a:r>
            <a:r>
              <a:rPr lang="en-US" altLang="ja-JP" sz="1800"/>
              <a:t>t interact with their neighbors, occasionally try to pick up 2 chopsticks (one at a time) to eat from bowl</a:t>
            </a:r>
          </a:p>
          <a:p>
            <a:pPr lvl="1" algn="just" eaLnBrk="1" hangingPunct="1">
              <a:tabLst>
                <a:tab pos="1365250" algn="l"/>
                <a:tab pos="1538288" algn="l"/>
              </a:tabLst>
            </a:pPr>
            <a:r>
              <a:rPr lang="en-US" altLang="en-US" sz="1800"/>
              <a:t>Need both to eat, then release both when done</a:t>
            </a:r>
          </a:p>
          <a:p>
            <a:pPr algn="just" eaLnBrk="1" hangingPunct="1">
              <a:tabLst>
                <a:tab pos="1365250" algn="l"/>
                <a:tab pos="1538288" algn="l"/>
              </a:tabLst>
            </a:pPr>
            <a:r>
              <a:rPr lang="en-US" altLang="en-US" sz="1800"/>
              <a:t>In the case of 5 philosophers</a:t>
            </a:r>
          </a:p>
          <a:p>
            <a:pPr lvl="1" algn="just" eaLnBrk="1" hangingPunct="1">
              <a:tabLst>
                <a:tab pos="1365250" algn="l"/>
                <a:tab pos="1538288" algn="l"/>
              </a:tabLst>
            </a:pPr>
            <a:r>
              <a:rPr lang="en-US" altLang="en-US" sz="1800"/>
              <a:t>Shared data </a:t>
            </a:r>
          </a:p>
          <a:p>
            <a:pPr lvl="2" algn="just" eaLnBrk="1" hangingPunct="1">
              <a:tabLst>
                <a:tab pos="1365250" algn="l"/>
                <a:tab pos="1538288" algn="l"/>
              </a:tabLst>
            </a:pPr>
            <a:r>
              <a:rPr lang="en-US" altLang="en-US" sz="1800"/>
              <a:t>Bowl of rice (data set)</a:t>
            </a:r>
          </a:p>
          <a:p>
            <a:pPr lvl="2" algn="just" eaLnBrk="1" hangingPunct="1">
              <a:tabLst>
                <a:tab pos="1365250" algn="l"/>
                <a:tab pos="1538288" algn="l"/>
              </a:tabLst>
            </a:pPr>
            <a:r>
              <a:rPr lang="en-US" altLang="en-US" sz="1800"/>
              <a:t>Semaphore </a:t>
            </a:r>
            <a:r>
              <a:rPr lang="en-US" altLang="en-US" sz="1800">
                <a:solidFill>
                  <a:srgbClr val="FF0000"/>
                </a:solidFill>
              </a:rPr>
              <a:t>chopstick [5]</a:t>
            </a:r>
            <a:r>
              <a:rPr lang="en-US" altLang="en-US" sz="1800"/>
              <a:t> initialized to 1</a:t>
            </a:r>
          </a:p>
        </p:txBody>
      </p:sp>
      <p:pic>
        <p:nvPicPr>
          <p:cNvPr id="76804" name="Picture 5" descr="6">
            <a:extLst>
              <a:ext uri="{FF2B5EF4-FFF2-40B4-BE49-F238E27FC236}">
                <a16:creationId xmlns:a16="http://schemas.microsoft.com/office/drawing/2014/main" id="{6128BBC7-C5A1-472D-86E0-263238665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63" y="1319213"/>
            <a:ext cx="2208212"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5E6A10-2542-4701-B657-70614CDC54A2}"/>
              </a:ext>
            </a:extLst>
          </p:cNvPr>
          <p:cNvSpPr>
            <a:spLocks noGrp="1"/>
          </p:cNvSpPr>
          <p:nvPr>
            <p:ph idx="1"/>
          </p:nvPr>
        </p:nvSpPr>
        <p:spPr>
          <a:xfrm>
            <a:off x="495837" y="758757"/>
            <a:ext cx="8229600" cy="5509075"/>
          </a:xfrm>
        </p:spPr>
        <p:txBody>
          <a:bodyPr/>
          <a:lstStyle/>
          <a:p>
            <a:pPr marL="0" indent="0">
              <a:buNone/>
            </a:pPr>
            <a:r>
              <a:rPr lang="en-US" sz="1800" b="1" i="0" u="sng" dirty="0">
                <a:effectLst/>
                <a:latin typeface="urw-din"/>
              </a:rPr>
              <a:t>The Dining Philosopher Problem – </a:t>
            </a:r>
          </a:p>
          <a:p>
            <a:r>
              <a:rPr lang="en-US" sz="1800" b="0" i="0" dirty="0">
                <a:effectLst/>
                <a:latin typeface="urw-din"/>
              </a:rPr>
              <a:t>The Dining Philosopher Problem states that K philosophers seated around a circular table with one chopstick between each pair of philosophers. </a:t>
            </a:r>
          </a:p>
          <a:p>
            <a:r>
              <a:rPr lang="en-US" sz="1800" b="0" i="0" dirty="0">
                <a:effectLst/>
                <a:latin typeface="urw-din"/>
              </a:rPr>
              <a:t>There is one chopstick between each philosopher. </a:t>
            </a:r>
          </a:p>
          <a:p>
            <a:r>
              <a:rPr lang="en-US" sz="1800" b="0" i="0" dirty="0">
                <a:effectLst/>
                <a:latin typeface="urw-din"/>
              </a:rPr>
              <a:t>A philosopher may eat if he can pick up the two chopsticks adjacent to him. </a:t>
            </a:r>
          </a:p>
          <a:p>
            <a:r>
              <a:rPr lang="en-US" sz="1800" b="0" i="0" dirty="0">
                <a:effectLst/>
                <a:latin typeface="urw-din"/>
              </a:rPr>
              <a:t>One chopstick may be picked up by any one of its adjacent followers but not both. </a:t>
            </a:r>
          </a:p>
          <a:p>
            <a:r>
              <a:rPr lang="en-US" sz="1800" b="0" i="0" dirty="0">
                <a:effectLst/>
                <a:latin typeface="urw-din"/>
              </a:rPr>
              <a:t>The dining philosopher is a classic synchronization problem as it demonstrates a large class of concurrency control problems.</a:t>
            </a:r>
            <a:endParaRPr lang="en-US" sz="1800" dirty="0">
              <a:latin typeface="urw-din"/>
            </a:endParaRPr>
          </a:p>
          <a:p>
            <a:r>
              <a:rPr lang="en-US" sz="1800" b="0" i="0" dirty="0">
                <a:effectLst/>
                <a:latin typeface="urw-din"/>
              </a:rPr>
              <a:t>This dinin</a:t>
            </a:r>
            <a:r>
              <a:rPr lang="en-US" sz="1800" dirty="0">
                <a:latin typeface="urw-din"/>
              </a:rPr>
              <a:t>g philosopher problem is main example for Resource allocation.</a:t>
            </a:r>
          </a:p>
          <a:p>
            <a:pPr marL="0" indent="0">
              <a:buNone/>
            </a:pPr>
            <a:r>
              <a:rPr lang="en-US" sz="1800" b="1" i="0" u="sng" dirty="0">
                <a:effectLst/>
                <a:latin typeface="urw-din"/>
              </a:rPr>
              <a:t>Solution of Dining Philosophers Problem</a:t>
            </a:r>
          </a:p>
          <a:p>
            <a:r>
              <a:rPr lang="en-US" sz="1800" b="0" i="0" dirty="0">
                <a:effectLst/>
                <a:latin typeface="urw-din"/>
              </a:rPr>
              <a:t>A solution of the Dining Philosophers Problem is to use a semaphore to represent a chopstick. A chopstick can be picked up by executing a wait operation on the semaphore and released by executing a signal semaphore.</a:t>
            </a:r>
          </a:p>
          <a:p>
            <a:r>
              <a:rPr lang="en-US" sz="1800" b="0" i="0" dirty="0">
                <a:effectLst/>
                <a:latin typeface="urw-din"/>
              </a:rPr>
              <a:t>The structure of the chopstick is shown below −</a:t>
            </a:r>
          </a:p>
          <a:p>
            <a:pPr marL="0" indent="0">
              <a:buNone/>
            </a:pPr>
            <a:r>
              <a:rPr lang="en-US" sz="1800" b="0" i="0" dirty="0">
                <a:effectLst/>
                <a:latin typeface="urw-din"/>
              </a:rPr>
              <a:t>		semaphore chopstick [5];</a:t>
            </a:r>
          </a:p>
        </p:txBody>
      </p:sp>
    </p:spTree>
    <p:extLst>
      <p:ext uri="{BB962C8B-B14F-4D97-AF65-F5344CB8AC3E}">
        <p14:creationId xmlns:p14="http://schemas.microsoft.com/office/powerpoint/2010/main" val="22265977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23E4D70-F02D-42BC-B8BB-F779E91BCEC7}"/>
              </a:ext>
            </a:extLst>
          </p:cNvPr>
          <p:cNvSpPr>
            <a:spLocks noGrp="1"/>
          </p:cNvSpPr>
          <p:nvPr>
            <p:ph type="title"/>
          </p:nvPr>
        </p:nvSpPr>
        <p:spPr>
          <a:xfrm>
            <a:off x="1023938" y="711200"/>
            <a:ext cx="7866062" cy="576263"/>
          </a:xfrm>
        </p:spPr>
        <p:txBody>
          <a:bodyPr/>
          <a:lstStyle/>
          <a:p>
            <a:pPr eaLnBrk="1" hangingPunct="1"/>
            <a:r>
              <a:rPr lang="en-US" altLang="en-US" sz="3000"/>
              <a:t>  Dining-Philosophers Problem Algorithm</a:t>
            </a:r>
          </a:p>
        </p:txBody>
      </p:sp>
      <p:sp>
        <p:nvSpPr>
          <p:cNvPr id="43011" name="Rectangle 3">
            <a:extLst>
              <a:ext uri="{FF2B5EF4-FFF2-40B4-BE49-F238E27FC236}">
                <a16:creationId xmlns:a16="http://schemas.microsoft.com/office/drawing/2014/main" id="{ABF2EAD9-9449-4A26-BB3D-608B50DC9074}"/>
              </a:ext>
            </a:extLst>
          </p:cNvPr>
          <p:cNvSpPr>
            <a:spLocks noGrp="1" noChangeArrowheads="1"/>
          </p:cNvSpPr>
          <p:nvPr>
            <p:ph idx="1"/>
          </p:nvPr>
        </p:nvSpPr>
        <p:spPr>
          <a:xfrm>
            <a:off x="855663" y="1400175"/>
            <a:ext cx="7107237" cy="4784725"/>
          </a:xfrm>
        </p:spPr>
        <p:txBody>
          <a:bodyPr rtlCol="0">
            <a:normAutofit/>
          </a:bodyPr>
          <a:lstStyle/>
          <a:p>
            <a:pPr marL="376238" indent="-376238" eaLnBrk="1" fontAlgn="auto" hangingPunct="1">
              <a:lnSpc>
                <a:spcPct val="90000"/>
              </a:lnSpc>
              <a:spcAft>
                <a:spcPts val="0"/>
              </a:spcAft>
              <a:tabLst>
                <a:tab pos="1709738" algn="l"/>
                <a:tab pos="2001838" algn="l"/>
                <a:tab pos="2227263" algn="l"/>
                <a:tab pos="2454275" algn="l"/>
              </a:tabLst>
              <a:defRPr/>
            </a:pPr>
            <a:r>
              <a:rPr lang="en-US" sz="2400" dirty="0"/>
              <a:t>The structure of Philosopher </a:t>
            </a:r>
            <a:r>
              <a:rPr lang="en-US" sz="2400" i="1" dirty="0">
                <a:solidFill>
                  <a:srgbClr val="0000FF"/>
                </a:solidFill>
              </a:rPr>
              <a:t> </a:t>
            </a:r>
            <a:r>
              <a:rPr lang="en-US" sz="2400" i="1" dirty="0" err="1">
                <a:solidFill>
                  <a:srgbClr val="0000FF"/>
                </a:solidFill>
              </a:rPr>
              <a:t>i</a:t>
            </a:r>
            <a:r>
              <a:rPr lang="en-US" sz="2400" i="1" dirty="0">
                <a:solidFill>
                  <a:srgbClr val="0000FF"/>
                </a:solidFill>
              </a:rPr>
              <a:t> </a:t>
            </a:r>
            <a:r>
              <a:rPr lang="en-US" sz="2400" dirty="0"/>
              <a:t>:</a:t>
            </a:r>
          </a:p>
          <a:p>
            <a:pPr marL="1195388" lvl="2" indent="-338138" eaLnBrk="1" fontAlgn="auto" hangingPunct="1">
              <a:lnSpc>
                <a:spcPct val="90000"/>
              </a:lnSpc>
              <a:spcAft>
                <a:spcPts val="0"/>
              </a:spcAft>
              <a:buFont typeface="Webdings" pitchFamily="18" charset="2"/>
              <a:buNone/>
              <a:tabLst>
                <a:tab pos="1709738" algn="l"/>
                <a:tab pos="2001838" algn="l"/>
                <a:tab pos="2227263" algn="l"/>
                <a:tab pos="2454275" algn="l"/>
              </a:tabLst>
              <a:defRPr/>
            </a:pPr>
            <a:r>
              <a:rPr lang="en-US" sz="1600" b="1" dirty="0">
                <a:solidFill>
                  <a:srgbClr val="000000"/>
                </a:solidFill>
                <a:latin typeface="Courier New" pitchFamily="49" charset="0"/>
              </a:rPr>
              <a:t>do { </a:t>
            </a:r>
          </a:p>
          <a:p>
            <a:pPr marL="1195388" lvl="2" indent="-338138" eaLnBrk="1" fontAlgn="auto" hangingPunct="1">
              <a:lnSpc>
                <a:spcPct val="90000"/>
              </a:lnSpc>
              <a:spcAft>
                <a:spcPts val="0"/>
              </a:spcAft>
              <a:buFont typeface="Webdings" pitchFamily="18" charset="2"/>
              <a:buNone/>
              <a:tabLst>
                <a:tab pos="1709738" algn="l"/>
                <a:tab pos="2001838" algn="l"/>
                <a:tab pos="2227263" algn="l"/>
                <a:tab pos="2454275" algn="l"/>
              </a:tabLst>
              <a:defRPr/>
            </a:pPr>
            <a:r>
              <a:rPr lang="en-US" sz="1600" b="1" dirty="0">
                <a:solidFill>
                  <a:srgbClr val="000000"/>
                </a:solidFill>
                <a:latin typeface="Courier New" pitchFamily="49" charset="0"/>
              </a:rPr>
              <a:t>    wait (chopstick[</a:t>
            </a:r>
            <a:r>
              <a:rPr lang="en-US" sz="1600" b="1" dirty="0" err="1">
                <a:solidFill>
                  <a:srgbClr val="000000"/>
                </a:solidFill>
                <a:latin typeface="Courier New" pitchFamily="49" charset="0"/>
              </a:rPr>
              <a:t>i</a:t>
            </a:r>
            <a:r>
              <a:rPr lang="en-US" sz="1600" b="1" dirty="0">
                <a:solidFill>
                  <a:srgbClr val="000000"/>
                </a:solidFill>
                <a:latin typeface="Courier New" pitchFamily="49" charset="0"/>
              </a:rPr>
              <a:t>] );</a:t>
            </a:r>
          </a:p>
          <a:p>
            <a:pPr marL="1195388" lvl="2" indent="-338138" eaLnBrk="1" fontAlgn="auto" hangingPunct="1">
              <a:lnSpc>
                <a:spcPct val="90000"/>
              </a:lnSpc>
              <a:spcAft>
                <a:spcPts val="0"/>
              </a:spcAft>
              <a:buFont typeface="Webdings" pitchFamily="18" charset="2"/>
              <a:buNone/>
              <a:tabLst>
                <a:tab pos="1709738" algn="l"/>
                <a:tab pos="2001838" algn="l"/>
                <a:tab pos="2227263" algn="l"/>
                <a:tab pos="2454275" algn="l"/>
              </a:tabLst>
              <a:defRPr/>
            </a:pPr>
            <a:r>
              <a:rPr lang="en-US" sz="1600" b="1" dirty="0">
                <a:solidFill>
                  <a:srgbClr val="000000"/>
                </a:solidFill>
                <a:latin typeface="Courier New" pitchFamily="49" charset="0"/>
              </a:rPr>
              <a:t>	  wait (chopstick[ (</a:t>
            </a:r>
            <a:r>
              <a:rPr lang="en-US" sz="1600" b="1" dirty="0" err="1">
                <a:solidFill>
                  <a:srgbClr val="000000"/>
                </a:solidFill>
                <a:latin typeface="Courier New" pitchFamily="49" charset="0"/>
              </a:rPr>
              <a:t>i</a:t>
            </a:r>
            <a:r>
              <a:rPr lang="en-US" sz="1600" b="1" dirty="0">
                <a:solidFill>
                  <a:srgbClr val="000000"/>
                </a:solidFill>
                <a:latin typeface="Courier New" pitchFamily="49" charset="0"/>
              </a:rPr>
              <a:t> + 1) % 5] );</a:t>
            </a:r>
          </a:p>
          <a:p>
            <a:pPr marL="1195388" lvl="2" indent="-338138" eaLnBrk="1" fontAlgn="auto" hangingPunct="1">
              <a:lnSpc>
                <a:spcPct val="90000"/>
              </a:lnSpc>
              <a:spcAft>
                <a:spcPts val="0"/>
              </a:spcAft>
              <a:buFont typeface="Webdings" pitchFamily="18" charset="2"/>
              <a:buNone/>
              <a:tabLst>
                <a:tab pos="1709738" algn="l"/>
                <a:tab pos="2001838" algn="l"/>
                <a:tab pos="2227263" algn="l"/>
                <a:tab pos="2454275" algn="l"/>
              </a:tabLst>
              <a:defRPr/>
            </a:pPr>
            <a:r>
              <a:rPr lang="en-US" sz="1600" b="1" dirty="0">
                <a:solidFill>
                  <a:srgbClr val="000000"/>
                </a:solidFill>
                <a:latin typeface="Courier New" pitchFamily="49" charset="0"/>
              </a:rPr>
              <a:t>	</a:t>
            </a:r>
          </a:p>
          <a:p>
            <a:pPr marL="1195388" lvl="2" indent="-338138" eaLnBrk="1" fontAlgn="auto" hangingPunct="1">
              <a:lnSpc>
                <a:spcPct val="90000"/>
              </a:lnSpc>
              <a:spcAft>
                <a:spcPts val="0"/>
              </a:spcAft>
              <a:buFont typeface="Webdings" pitchFamily="18" charset="2"/>
              <a:buNone/>
              <a:tabLst>
                <a:tab pos="1709738" algn="l"/>
                <a:tab pos="2001838" algn="l"/>
                <a:tab pos="2227263" algn="l"/>
                <a:tab pos="2454275" algn="l"/>
              </a:tabLst>
              <a:defRPr/>
            </a:pPr>
            <a:r>
              <a:rPr lang="en-US" sz="1600" b="1" dirty="0">
                <a:solidFill>
                  <a:srgbClr val="000000"/>
                </a:solidFill>
                <a:latin typeface="Courier New" pitchFamily="49" charset="0"/>
              </a:rPr>
              <a:t>	             //  eat</a:t>
            </a:r>
          </a:p>
          <a:p>
            <a:pPr marL="1195388" lvl="2" indent="-338138" eaLnBrk="1" fontAlgn="auto" hangingPunct="1">
              <a:lnSpc>
                <a:spcPct val="90000"/>
              </a:lnSpc>
              <a:spcAft>
                <a:spcPts val="0"/>
              </a:spcAft>
              <a:buFont typeface="Webdings" pitchFamily="18" charset="2"/>
              <a:buNone/>
              <a:tabLst>
                <a:tab pos="1709738" algn="l"/>
                <a:tab pos="2001838" algn="l"/>
                <a:tab pos="2227263" algn="l"/>
                <a:tab pos="2454275" algn="l"/>
              </a:tabLst>
              <a:defRPr/>
            </a:pPr>
            <a:endParaRPr lang="en-US" sz="1600" b="1" dirty="0">
              <a:solidFill>
                <a:srgbClr val="000000"/>
              </a:solidFill>
              <a:latin typeface="Courier New" pitchFamily="49" charset="0"/>
            </a:endParaRPr>
          </a:p>
          <a:p>
            <a:pPr marL="1195388" lvl="2" indent="-338138" eaLnBrk="1" fontAlgn="auto" hangingPunct="1">
              <a:lnSpc>
                <a:spcPct val="90000"/>
              </a:lnSpc>
              <a:spcAft>
                <a:spcPts val="0"/>
              </a:spcAft>
              <a:buFont typeface="Webdings" pitchFamily="18" charset="2"/>
              <a:buNone/>
              <a:tabLst>
                <a:tab pos="1709738" algn="l"/>
                <a:tab pos="2001838" algn="l"/>
                <a:tab pos="2227263" algn="l"/>
                <a:tab pos="2454275" algn="l"/>
              </a:tabLst>
              <a:defRPr/>
            </a:pPr>
            <a:r>
              <a:rPr lang="en-US" sz="1600" b="1" dirty="0">
                <a:solidFill>
                  <a:srgbClr val="000000"/>
                </a:solidFill>
                <a:latin typeface="Courier New" pitchFamily="49" charset="0"/>
              </a:rPr>
              <a:t>	  signal (chopstick[</a:t>
            </a:r>
            <a:r>
              <a:rPr lang="en-US" sz="1600" b="1" dirty="0" err="1">
                <a:solidFill>
                  <a:srgbClr val="000000"/>
                </a:solidFill>
                <a:latin typeface="Courier New" pitchFamily="49" charset="0"/>
              </a:rPr>
              <a:t>i</a:t>
            </a:r>
            <a:r>
              <a:rPr lang="en-US" sz="1600" b="1" dirty="0">
                <a:solidFill>
                  <a:srgbClr val="000000"/>
                </a:solidFill>
                <a:latin typeface="Courier New" pitchFamily="49" charset="0"/>
              </a:rPr>
              <a:t>] );</a:t>
            </a:r>
          </a:p>
          <a:p>
            <a:pPr marL="1195388" lvl="2" indent="-338138" eaLnBrk="1" fontAlgn="auto" hangingPunct="1">
              <a:lnSpc>
                <a:spcPct val="90000"/>
              </a:lnSpc>
              <a:spcAft>
                <a:spcPts val="0"/>
              </a:spcAft>
              <a:buFont typeface="Webdings" pitchFamily="18" charset="2"/>
              <a:buNone/>
              <a:tabLst>
                <a:tab pos="1709738" algn="l"/>
                <a:tab pos="2001838" algn="l"/>
                <a:tab pos="2227263" algn="l"/>
                <a:tab pos="2454275" algn="l"/>
              </a:tabLst>
              <a:defRPr/>
            </a:pPr>
            <a:r>
              <a:rPr lang="en-US" sz="1600" b="1" dirty="0">
                <a:solidFill>
                  <a:srgbClr val="000000"/>
                </a:solidFill>
                <a:latin typeface="Courier New" pitchFamily="49" charset="0"/>
              </a:rPr>
              <a:t>	  signal (chopstick[ (</a:t>
            </a:r>
            <a:r>
              <a:rPr lang="en-US" sz="1600" b="1" dirty="0" err="1">
                <a:solidFill>
                  <a:srgbClr val="000000"/>
                </a:solidFill>
                <a:latin typeface="Courier New" pitchFamily="49" charset="0"/>
              </a:rPr>
              <a:t>i</a:t>
            </a:r>
            <a:r>
              <a:rPr lang="en-US" sz="1600" b="1" dirty="0">
                <a:solidFill>
                  <a:srgbClr val="000000"/>
                </a:solidFill>
                <a:latin typeface="Courier New" pitchFamily="49" charset="0"/>
              </a:rPr>
              <a:t> + 1) % 5] );</a:t>
            </a:r>
          </a:p>
          <a:p>
            <a:pPr marL="1195388" lvl="2" indent="-338138" eaLnBrk="1" fontAlgn="auto" hangingPunct="1">
              <a:lnSpc>
                <a:spcPct val="90000"/>
              </a:lnSpc>
              <a:spcAft>
                <a:spcPts val="0"/>
              </a:spcAft>
              <a:buFont typeface="Webdings" pitchFamily="18" charset="2"/>
              <a:buNone/>
              <a:tabLst>
                <a:tab pos="1709738" algn="l"/>
                <a:tab pos="2001838" algn="l"/>
                <a:tab pos="2227263" algn="l"/>
                <a:tab pos="2454275" algn="l"/>
              </a:tabLst>
              <a:defRPr/>
            </a:pPr>
            <a:r>
              <a:rPr lang="en-US" sz="1600" b="1" dirty="0">
                <a:solidFill>
                  <a:srgbClr val="000000"/>
                </a:solidFill>
                <a:latin typeface="Courier New" pitchFamily="49" charset="0"/>
              </a:rPr>
              <a:t>	</a:t>
            </a:r>
          </a:p>
          <a:p>
            <a:pPr marL="1195388" lvl="2" indent="-338138" eaLnBrk="1" fontAlgn="auto" hangingPunct="1">
              <a:lnSpc>
                <a:spcPct val="90000"/>
              </a:lnSpc>
              <a:spcAft>
                <a:spcPts val="0"/>
              </a:spcAft>
              <a:buFont typeface="Webdings" pitchFamily="18" charset="2"/>
              <a:buNone/>
              <a:tabLst>
                <a:tab pos="1709738" algn="l"/>
                <a:tab pos="2001838" algn="l"/>
                <a:tab pos="2227263" algn="l"/>
                <a:tab pos="2454275" algn="l"/>
              </a:tabLst>
              <a:defRPr/>
            </a:pPr>
            <a:r>
              <a:rPr lang="en-US" sz="1600" b="1" dirty="0">
                <a:solidFill>
                  <a:srgbClr val="000000"/>
                </a:solidFill>
                <a:latin typeface="Courier New" pitchFamily="49" charset="0"/>
              </a:rPr>
              <a:t>                 //  think</a:t>
            </a:r>
          </a:p>
          <a:p>
            <a:pPr marL="1195388" lvl="2" indent="-338138" eaLnBrk="1" fontAlgn="auto" hangingPunct="1">
              <a:lnSpc>
                <a:spcPct val="90000"/>
              </a:lnSpc>
              <a:spcAft>
                <a:spcPts val="0"/>
              </a:spcAft>
              <a:buFont typeface="Webdings" pitchFamily="18" charset="2"/>
              <a:buNone/>
              <a:tabLst>
                <a:tab pos="1709738" algn="l"/>
                <a:tab pos="2001838" algn="l"/>
                <a:tab pos="2227263" algn="l"/>
                <a:tab pos="2454275" algn="l"/>
              </a:tabLst>
              <a:defRPr/>
            </a:pPr>
            <a:endParaRPr lang="en-US" b="1" dirty="0">
              <a:solidFill>
                <a:srgbClr val="000000"/>
              </a:solidFill>
              <a:latin typeface="Courier New" pitchFamily="49" charset="0"/>
            </a:endParaRPr>
          </a:p>
          <a:p>
            <a:pPr marL="1195388" lvl="2" indent="-338138" eaLnBrk="1" fontAlgn="auto" hangingPunct="1">
              <a:lnSpc>
                <a:spcPct val="90000"/>
              </a:lnSpc>
              <a:spcAft>
                <a:spcPts val="0"/>
              </a:spcAft>
              <a:buFont typeface="Webdings" pitchFamily="18" charset="2"/>
              <a:buNone/>
              <a:tabLst>
                <a:tab pos="1709738" algn="l"/>
                <a:tab pos="2001838" algn="l"/>
                <a:tab pos="2227263" algn="l"/>
                <a:tab pos="2454275" algn="l"/>
              </a:tabLst>
              <a:defRPr/>
            </a:pPr>
            <a:r>
              <a:rPr lang="en-US" sz="1600" b="1" dirty="0">
                <a:solidFill>
                  <a:srgbClr val="000000"/>
                </a:solidFill>
                <a:latin typeface="Courier New" pitchFamily="49" charset="0"/>
              </a:rPr>
              <a:t>} while (TRUE);</a:t>
            </a:r>
            <a:endParaRPr lang="en-US" sz="1600" dirty="0">
              <a:solidFill>
                <a:srgbClr val="0000FF"/>
              </a:solidFill>
            </a:endParaRPr>
          </a:p>
          <a:p>
            <a:pPr marL="0" indent="0" eaLnBrk="1" fontAlgn="auto" hangingPunct="1">
              <a:lnSpc>
                <a:spcPct val="90000"/>
              </a:lnSpc>
              <a:spcAft>
                <a:spcPts val="0"/>
              </a:spcAft>
              <a:buFont typeface="Arial" panose="020B0604020202020204" pitchFamily="34" charset="0"/>
              <a:buNone/>
              <a:tabLst>
                <a:tab pos="1709738" algn="l"/>
                <a:tab pos="2001838" algn="l"/>
                <a:tab pos="2227263" algn="l"/>
                <a:tab pos="2454275" algn="l"/>
              </a:tabLst>
              <a:defRPr/>
            </a:pPr>
            <a:endParaRPr lang="en-US" dirty="0"/>
          </a:p>
          <a:p>
            <a:pPr marL="1195388" lvl="2" indent="-338138" eaLnBrk="1" fontAlgn="auto" hangingPunct="1">
              <a:lnSpc>
                <a:spcPct val="90000"/>
              </a:lnSpc>
              <a:spcAft>
                <a:spcPts val="0"/>
              </a:spcAft>
              <a:buFont typeface="Webdings" pitchFamily="18" charset="2"/>
              <a:buNone/>
              <a:tabLst>
                <a:tab pos="1709738" algn="l"/>
                <a:tab pos="2001838" algn="l"/>
                <a:tab pos="2227263" algn="l"/>
                <a:tab pos="2454275" algn="l"/>
              </a:tabLst>
              <a:defRPr/>
            </a:pPr>
            <a:endParaRPr lang="en-US" dirty="0">
              <a:solidFill>
                <a:srgbClr val="0000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A08F29E-3726-4771-8687-02E6A09CC943}"/>
              </a:ext>
            </a:extLst>
          </p:cNvPr>
          <p:cNvSpPr>
            <a:spLocks noGrp="1"/>
          </p:cNvSpPr>
          <p:nvPr>
            <p:ph type="title"/>
          </p:nvPr>
        </p:nvSpPr>
        <p:spPr>
          <a:xfrm>
            <a:off x="1141413" y="692150"/>
            <a:ext cx="8002587" cy="576263"/>
          </a:xfrm>
        </p:spPr>
        <p:txBody>
          <a:bodyPr/>
          <a:lstStyle/>
          <a:p>
            <a:pPr eaLnBrk="1" hangingPunct="1"/>
            <a:r>
              <a:rPr lang="en-US" altLang="en-US" sz="2800" dirty="0"/>
              <a:t>Dining-Philosophers Problem Algorithm (Cont.)</a:t>
            </a:r>
          </a:p>
        </p:txBody>
      </p:sp>
      <p:sp>
        <p:nvSpPr>
          <p:cNvPr id="44035" name="Rectangle 3">
            <a:extLst>
              <a:ext uri="{FF2B5EF4-FFF2-40B4-BE49-F238E27FC236}">
                <a16:creationId xmlns:a16="http://schemas.microsoft.com/office/drawing/2014/main" id="{AE4DFC15-D875-42E9-9FF0-C0B3E28797D3}"/>
              </a:ext>
            </a:extLst>
          </p:cNvPr>
          <p:cNvSpPr>
            <a:spLocks noGrp="1" noChangeArrowheads="1"/>
          </p:cNvSpPr>
          <p:nvPr>
            <p:ph idx="1"/>
          </p:nvPr>
        </p:nvSpPr>
        <p:spPr>
          <a:xfrm>
            <a:off x="584462" y="1268413"/>
            <a:ext cx="7871381" cy="4816475"/>
          </a:xfrm>
        </p:spPr>
        <p:txBody>
          <a:bodyPr rtlCol="0">
            <a:normAutofit lnSpcReduction="10000"/>
          </a:bodyPr>
          <a:lstStyle/>
          <a:p>
            <a:pPr algn="just" eaLnBrk="1" fontAlgn="auto" hangingPunct="1">
              <a:spcAft>
                <a:spcPts val="0"/>
              </a:spcAft>
              <a:defRPr/>
            </a:pPr>
            <a:r>
              <a:rPr lang="en-US" sz="2000" dirty="0"/>
              <a:t>Semaphore provides a solution to Dining philosophers problem. </a:t>
            </a:r>
          </a:p>
          <a:p>
            <a:pPr algn="just" eaLnBrk="1" fontAlgn="auto" hangingPunct="1">
              <a:spcAft>
                <a:spcPts val="0"/>
              </a:spcAft>
              <a:defRPr/>
            </a:pPr>
            <a:r>
              <a:rPr lang="en-US" sz="2000" dirty="0"/>
              <a:t>But there exist some situation which can cause deadlock.</a:t>
            </a:r>
          </a:p>
          <a:p>
            <a:pPr algn="just" eaLnBrk="1" fontAlgn="auto" hangingPunct="1">
              <a:spcAft>
                <a:spcPts val="0"/>
              </a:spcAft>
              <a:defRPr/>
            </a:pPr>
            <a:r>
              <a:rPr lang="en-US" sz="1800" dirty="0"/>
              <a:t>Suppose that all five philosophers become hungry simultaneously and each grabs her left chopstick. All the elements of chopstick will now be equal to 0. When each philosopher tries to grab her right chopstick, she will be delayed forever. Several possible remedies to the deadlock problem are listed next. </a:t>
            </a:r>
            <a:endParaRPr lang="en-US" dirty="0"/>
          </a:p>
          <a:p>
            <a:pPr algn="just" eaLnBrk="1" fontAlgn="auto" hangingPunct="1">
              <a:spcAft>
                <a:spcPts val="0"/>
              </a:spcAft>
              <a:defRPr/>
            </a:pPr>
            <a:r>
              <a:rPr lang="en-US" sz="2000" dirty="0"/>
              <a:t>Deadlock handling</a:t>
            </a:r>
          </a:p>
          <a:p>
            <a:pPr lvl="1" algn="just" eaLnBrk="1" fontAlgn="auto" hangingPunct="1">
              <a:spcAft>
                <a:spcPts val="0"/>
              </a:spcAft>
              <a:defRPr/>
            </a:pPr>
            <a:r>
              <a:rPr lang="en-US" sz="1800" dirty="0"/>
              <a:t> </a:t>
            </a:r>
            <a:r>
              <a:rPr lang="en-US" sz="2000" dirty="0"/>
              <a:t>Allow at most 4 philosophers to be sitting simultaneously at  the table.</a:t>
            </a:r>
          </a:p>
          <a:p>
            <a:pPr lvl="1" algn="just" eaLnBrk="1" fontAlgn="auto" hangingPunct="1">
              <a:spcAft>
                <a:spcPts val="0"/>
              </a:spcAft>
              <a:defRPr/>
            </a:pPr>
            <a:r>
              <a:rPr lang="en-US" sz="2000" dirty="0"/>
              <a:t> Allow a philosopher to pick up  the forks only if both are available (picking must be done in a critical section.</a:t>
            </a:r>
          </a:p>
          <a:p>
            <a:pPr lvl="1" algn="just" eaLnBrk="1" fontAlgn="auto" hangingPunct="1">
              <a:spcAft>
                <a:spcPts val="0"/>
              </a:spcAft>
              <a:defRPr/>
            </a:pPr>
            <a:r>
              <a:rPr lang="en-US" sz="2000" dirty="0"/>
              <a:t> Use an asymmetric solution  -- an odd-numbered  philosopher picks  up first the left chopstick and then the right chopstick. Even-numbered  philosopher picks  up first the right chopstick and then the left chopstick. </a:t>
            </a:r>
          </a:p>
          <a:p>
            <a:pPr lvl="1" eaLnBrk="1" fontAlgn="auto" hangingPunct="1">
              <a:spcAft>
                <a:spcPts val="0"/>
              </a:spcAft>
              <a:defRPr/>
            </a:pPr>
            <a:endParaRPr lang="en-US" sz="1800" dirty="0"/>
          </a:p>
          <a:p>
            <a:pPr eaLnBrk="1" fontAlgn="auto" hangingPunct="1">
              <a:spcAft>
                <a:spcPts val="0"/>
              </a:spcAft>
              <a:buFont typeface="Monotype Sorts" pitchFamily="-84" charset="2"/>
              <a:buNone/>
              <a:defRPr/>
            </a:pPr>
            <a:endParaRPr lang="en-US" sz="2000" dirty="0"/>
          </a:p>
          <a:p>
            <a:pPr eaLnBrk="1" fontAlgn="auto" hangingPunct="1">
              <a:spcAft>
                <a:spcPts val="0"/>
              </a:spcAft>
              <a:defRPr/>
            </a:pPr>
            <a:endParaRPr lang="en-US" sz="2000" dirty="0"/>
          </a:p>
          <a:p>
            <a:pPr eaLnBrk="1" fontAlgn="auto" hangingPunct="1">
              <a:spcAft>
                <a:spcPts val="0"/>
              </a:spcAft>
              <a:defRPr/>
            </a:pPr>
            <a:endParaRPr 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F8FFAB1-E0A4-4945-9278-1D6C75884C82}"/>
              </a:ext>
            </a:extLst>
          </p:cNvPr>
          <p:cNvSpPr>
            <a:spLocks noGrp="1" noChangeArrowheads="1"/>
          </p:cNvSpPr>
          <p:nvPr>
            <p:ph type="title"/>
          </p:nvPr>
        </p:nvSpPr>
        <p:spPr>
          <a:xfrm>
            <a:off x="923925" y="612775"/>
            <a:ext cx="7762875" cy="576263"/>
          </a:xfrm>
        </p:spPr>
        <p:txBody>
          <a:bodyPr rtlCol="0">
            <a:normAutofit fontScale="90000"/>
          </a:bodyPr>
          <a:lstStyle/>
          <a:p>
            <a:pPr eaLnBrk="1" fontAlgn="auto" hangingPunct="1">
              <a:spcAft>
                <a:spcPts val="0"/>
              </a:spcAft>
              <a:defRPr/>
            </a:pPr>
            <a:r>
              <a:rPr lang="en-US" dirty="0"/>
              <a:t>Problems with Semaphores</a:t>
            </a:r>
          </a:p>
        </p:txBody>
      </p:sp>
      <p:sp>
        <p:nvSpPr>
          <p:cNvPr id="82947" name="Rectangle 3">
            <a:extLst>
              <a:ext uri="{FF2B5EF4-FFF2-40B4-BE49-F238E27FC236}">
                <a16:creationId xmlns:a16="http://schemas.microsoft.com/office/drawing/2014/main" id="{EE946038-BAE3-48A6-B91C-CD3AC1FACA49}"/>
              </a:ext>
            </a:extLst>
          </p:cNvPr>
          <p:cNvSpPr>
            <a:spLocks noGrp="1"/>
          </p:cNvSpPr>
          <p:nvPr>
            <p:ph idx="1"/>
          </p:nvPr>
        </p:nvSpPr>
        <p:spPr>
          <a:xfrm>
            <a:off x="827088" y="1592263"/>
            <a:ext cx="7332662" cy="4860925"/>
          </a:xfrm>
        </p:spPr>
        <p:txBody>
          <a:bodyPr/>
          <a:lstStyle/>
          <a:p>
            <a:pPr eaLnBrk="1" hangingPunct="1"/>
            <a:r>
              <a:rPr lang="en-US" altLang="en-US" dirty="0"/>
              <a:t> Incorrect use of semaphore operations:</a:t>
            </a:r>
            <a:br>
              <a:rPr lang="en-US" altLang="en-US" dirty="0"/>
            </a:br>
            <a:endParaRPr lang="en-US" altLang="en-US" dirty="0"/>
          </a:p>
          <a:p>
            <a:pPr lvl="1" eaLnBrk="1" hangingPunct="1"/>
            <a:r>
              <a:rPr lang="en-US" altLang="en-US" dirty="0"/>
              <a:t> signal (mutex)  ….  wait (mutex)</a:t>
            </a:r>
            <a:br>
              <a:rPr lang="en-US" altLang="en-US" dirty="0"/>
            </a:br>
            <a:endParaRPr lang="en-US" altLang="en-US" dirty="0"/>
          </a:p>
          <a:p>
            <a:pPr eaLnBrk="1" hangingPunct="1"/>
            <a:r>
              <a:rPr lang="en-US" altLang="en-US" dirty="0"/>
              <a:t>Deadlock and starvation are possible.</a:t>
            </a:r>
          </a:p>
          <a:p>
            <a:pPr eaLnBrk="1" hangingPunct="1"/>
            <a:endParaRPr lang="en-US" altLang="en-US" dirty="0"/>
          </a:p>
          <a:p>
            <a:pPr eaLnBrk="1" hangingPunct="1"/>
            <a:endParaRPr lang="en-US" altLang="en-US" dirty="0"/>
          </a:p>
          <a:p>
            <a:pPr eaLnBrk="1" hangingPunct="1"/>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8699971-68A3-44FE-A9DF-852A632DEB64}"/>
              </a:ext>
            </a:extLst>
          </p:cNvPr>
          <p:cNvSpPr>
            <a:spLocks noGrp="1" noChangeArrowheads="1"/>
          </p:cNvSpPr>
          <p:nvPr>
            <p:ph type="title"/>
          </p:nvPr>
        </p:nvSpPr>
        <p:spPr>
          <a:xfrm>
            <a:off x="457200" y="176213"/>
            <a:ext cx="8229600" cy="576262"/>
          </a:xfrm>
        </p:spPr>
        <p:txBody>
          <a:bodyPr rtlCol="0">
            <a:normAutofit fontScale="90000"/>
          </a:bodyPr>
          <a:lstStyle/>
          <a:p>
            <a:pPr eaLnBrk="1" fontAlgn="auto" hangingPunct="1">
              <a:spcAft>
                <a:spcPts val="0"/>
              </a:spcAft>
              <a:defRPr/>
            </a:pPr>
            <a:r>
              <a:rPr lang="en-US"/>
              <a:t>Monitors</a:t>
            </a:r>
          </a:p>
        </p:txBody>
      </p:sp>
      <p:sp>
        <p:nvSpPr>
          <p:cNvPr id="84995" name="Rectangle 3">
            <a:extLst>
              <a:ext uri="{FF2B5EF4-FFF2-40B4-BE49-F238E27FC236}">
                <a16:creationId xmlns:a16="http://schemas.microsoft.com/office/drawing/2014/main" id="{91B388BD-F738-43B5-B549-5B45FAA0FC2F}"/>
              </a:ext>
            </a:extLst>
          </p:cNvPr>
          <p:cNvSpPr>
            <a:spLocks noGrp="1"/>
          </p:cNvSpPr>
          <p:nvPr>
            <p:ph idx="1"/>
          </p:nvPr>
        </p:nvSpPr>
        <p:spPr>
          <a:xfrm>
            <a:off x="855663" y="942681"/>
            <a:ext cx="7243762" cy="5127920"/>
          </a:xfrm>
        </p:spPr>
        <p:txBody>
          <a:bodyPr/>
          <a:lstStyle/>
          <a:p>
            <a:pPr algn="just" eaLnBrk="1" hangingPunct="1">
              <a:lnSpc>
                <a:spcPct val="80000"/>
              </a:lnSpc>
            </a:pPr>
            <a:r>
              <a:rPr lang="en-US" altLang="en-US" sz="2000" dirty="0"/>
              <a:t>A high-level abstraction that provides a convenient and effective mechanism for process synchronization</a:t>
            </a:r>
          </a:p>
          <a:p>
            <a:pPr algn="just" eaLnBrk="1" hangingPunct="1">
              <a:lnSpc>
                <a:spcPct val="80000"/>
              </a:lnSpc>
            </a:pPr>
            <a:r>
              <a:rPr lang="en-US" altLang="en-US" sz="2000" i="1" dirty="0"/>
              <a:t>Abstract data type</a:t>
            </a:r>
            <a:r>
              <a:rPr lang="en-US" altLang="en-US" sz="2000" dirty="0"/>
              <a:t>, internal variables only accessible by code within the procedure</a:t>
            </a:r>
          </a:p>
          <a:p>
            <a:pPr algn="just" eaLnBrk="1" hangingPunct="1">
              <a:lnSpc>
                <a:spcPct val="80000"/>
              </a:lnSpc>
            </a:pPr>
            <a:r>
              <a:rPr lang="en-US" altLang="en-US" sz="2000" dirty="0"/>
              <a:t>Only one process may be active within the monitor at a time</a:t>
            </a:r>
          </a:p>
          <a:p>
            <a:pPr algn="just" eaLnBrk="1" hangingPunct="1">
              <a:lnSpc>
                <a:spcPct val="80000"/>
              </a:lnSpc>
            </a:pPr>
            <a:r>
              <a:rPr lang="en-US" altLang="en-US" sz="2000" dirty="0"/>
              <a:t>But not powerful enough to model some synchronization schemes</a:t>
            </a:r>
          </a:p>
          <a:p>
            <a:pPr lvl="2" algn="just" eaLnBrk="1" hangingPunct="1">
              <a:lnSpc>
                <a:spcPct val="80000"/>
              </a:lnSpc>
              <a:buFont typeface="Webdings" panose="05030102010509060703" pitchFamily="18" charset="2"/>
              <a:buNone/>
            </a:pPr>
            <a:endParaRPr lang="en-US" altLang="en-US" sz="2000" dirty="0">
              <a:solidFill>
                <a:srgbClr val="0000FF"/>
              </a:solidFill>
            </a:endParaRPr>
          </a:p>
          <a:p>
            <a:pPr lvl="2" algn="just" eaLnBrk="1" hangingPunct="1">
              <a:lnSpc>
                <a:spcPct val="80000"/>
              </a:lnSpc>
              <a:buFont typeface="Webdings" panose="05030102010509060703" pitchFamily="18" charset="2"/>
              <a:buNone/>
            </a:pPr>
            <a:r>
              <a:rPr lang="en-US" altLang="en-US" sz="1800" b="1" dirty="0">
                <a:solidFill>
                  <a:srgbClr val="000000"/>
                </a:solidFill>
                <a:latin typeface="Courier New" panose="02070309020205020404" pitchFamily="49" charset="0"/>
              </a:rPr>
              <a:t>monitor monitor-name</a:t>
            </a:r>
          </a:p>
          <a:p>
            <a:pPr lvl="2" algn="just" eaLnBrk="1" hangingPunct="1">
              <a:lnSpc>
                <a:spcPct val="80000"/>
              </a:lnSpc>
              <a:buFont typeface="Webdings" panose="05030102010509060703" pitchFamily="18" charset="2"/>
              <a:buNone/>
            </a:pPr>
            <a:r>
              <a:rPr lang="en-US" altLang="en-US" sz="1800" b="1" dirty="0">
                <a:solidFill>
                  <a:srgbClr val="000000"/>
                </a:solidFill>
                <a:latin typeface="Courier New" panose="02070309020205020404" pitchFamily="49" charset="0"/>
              </a:rPr>
              <a:t>{</a:t>
            </a:r>
          </a:p>
          <a:p>
            <a:pPr lvl="2" algn="just" eaLnBrk="1" hangingPunct="1">
              <a:lnSpc>
                <a:spcPct val="80000"/>
              </a:lnSpc>
              <a:buFont typeface="Webdings" panose="05030102010509060703" pitchFamily="18" charset="2"/>
              <a:buNone/>
            </a:pPr>
            <a:r>
              <a:rPr lang="en-US" altLang="en-US" sz="1800" b="1" dirty="0">
                <a:solidFill>
                  <a:srgbClr val="000000"/>
                </a:solidFill>
                <a:latin typeface="Courier New" panose="02070309020205020404" pitchFamily="49" charset="0"/>
              </a:rPr>
              <a:t>	// shared variable declarations</a:t>
            </a:r>
          </a:p>
          <a:p>
            <a:pPr lvl="2" algn="just" eaLnBrk="1" hangingPunct="1">
              <a:lnSpc>
                <a:spcPct val="80000"/>
              </a:lnSpc>
              <a:buFont typeface="Webdings" panose="05030102010509060703" pitchFamily="18" charset="2"/>
              <a:buNone/>
            </a:pPr>
            <a:r>
              <a:rPr lang="en-US" altLang="en-US" sz="1800" b="1" dirty="0">
                <a:solidFill>
                  <a:srgbClr val="000000"/>
                </a:solidFill>
                <a:latin typeface="Courier New" panose="02070309020205020404" pitchFamily="49" charset="0"/>
              </a:rPr>
              <a:t>	procedure P1 (…) { …. }</a:t>
            </a:r>
          </a:p>
          <a:p>
            <a:pPr lvl="2" algn="just" eaLnBrk="1" hangingPunct="1">
              <a:lnSpc>
                <a:spcPct val="80000"/>
              </a:lnSpc>
              <a:buFont typeface="Webdings" panose="05030102010509060703" pitchFamily="18" charset="2"/>
              <a:buNone/>
            </a:pPr>
            <a:endParaRPr lang="en-US" altLang="en-US" sz="1800" b="1" dirty="0">
              <a:solidFill>
                <a:srgbClr val="000000"/>
              </a:solidFill>
              <a:latin typeface="Courier New" panose="02070309020205020404" pitchFamily="49" charset="0"/>
            </a:endParaRPr>
          </a:p>
          <a:p>
            <a:pPr lvl="2" algn="just" eaLnBrk="1" hangingPunct="1">
              <a:lnSpc>
                <a:spcPct val="80000"/>
              </a:lnSpc>
              <a:buFont typeface="Webdings" panose="05030102010509060703" pitchFamily="18" charset="2"/>
              <a:buNone/>
            </a:pPr>
            <a:r>
              <a:rPr lang="en-US" altLang="en-US" sz="1800" b="1" dirty="0">
                <a:solidFill>
                  <a:srgbClr val="000000"/>
                </a:solidFill>
                <a:latin typeface="Courier New" panose="02070309020205020404" pitchFamily="49" charset="0"/>
              </a:rPr>
              <a:t>	procedure </a:t>
            </a:r>
            <a:r>
              <a:rPr lang="en-US" altLang="en-US" sz="1800" b="1" dirty="0" err="1">
                <a:solidFill>
                  <a:srgbClr val="000000"/>
                </a:solidFill>
                <a:latin typeface="Courier New" panose="02070309020205020404" pitchFamily="49" charset="0"/>
              </a:rPr>
              <a:t>Pn</a:t>
            </a:r>
            <a:r>
              <a:rPr lang="en-US" altLang="en-US" sz="1800" b="1" dirty="0">
                <a:solidFill>
                  <a:srgbClr val="000000"/>
                </a:solidFill>
                <a:latin typeface="Courier New" panose="02070309020205020404" pitchFamily="49" charset="0"/>
              </a:rPr>
              <a:t> (…) {……}</a:t>
            </a:r>
          </a:p>
          <a:p>
            <a:pPr lvl="2" algn="just" eaLnBrk="1" hangingPunct="1">
              <a:lnSpc>
                <a:spcPct val="80000"/>
              </a:lnSpc>
              <a:buFont typeface="Webdings" panose="05030102010509060703" pitchFamily="18" charset="2"/>
              <a:buNone/>
            </a:pPr>
            <a:endParaRPr lang="en-US" altLang="en-US" sz="1800" b="1" dirty="0">
              <a:solidFill>
                <a:srgbClr val="000000"/>
              </a:solidFill>
              <a:latin typeface="Courier New" panose="02070309020205020404" pitchFamily="49" charset="0"/>
            </a:endParaRPr>
          </a:p>
          <a:p>
            <a:pPr lvl="2" algn="just" eaLnBrk="1" hangingPunct="1">
              <a:lnSpc>
                <a:spcPct val="80000"/>
              </a:lnSpc>
              <a:buFont typeface="Webdings" panose="05030102010509060703" pitchFamily="18" charset="2"/>
              <a:buNone/>
            </a:pPr>
            <a:r>
              <a:rPr lang="en-US" altLang="en-US" sz="1800" b="1" dirty="0">
                <a:solidFill>
                  <a:srgbClr val="000000"/>
                </a:solidFill>
                <a:latin typeface="Courier New" panose="02070309020205020404" pitchFamily="49" charset="0"/>
              </a:rPr>
              <a:t>    Initialization code (…) { … }</a:t>
            </a:r>
          </a:p>
          <a:p>
            <a:pPr lvl="2" algn="just" eaLnBrk="1" hangingPunct="1">
              <a:lnSpc>
                <a:spcPct val="80000"/>
              </a:lnSpc>
              <a:buFont typeface="Webdings" panose="05030102010509060703" pitchFamily="18" charset="2"/>
              <a:buNone/>
            </a:pPr>
            <a:r>
              <a:rPr lang="en-US" altLang="en-US" sz="1800" b="1" dirty="0">
                <a:solidFill>
                  <a:srgbClr val="000000"/>
                </a:solidFill>
                <a:latin typeface="Courier New" panose="02070309020205020404" pitchFamily="49" charset="0"/>
              </a:rPr>
              <a:t>	}</a:t>
            </a:r>
          </a:p>
          <a:p>
            <a:pPr lvl="2" algn="just" eaLnBrk="1" hangingPunct="1">
              <a:lnSpc>
                <a:spcPct val="80000"/>
              </a:lnSpc>
              <a:buFont typeface="Webdings" panose="05030102010509060703" pitchFamily="18" charset="2"/>
              <a:buNone/>
            </a:pPr>
            <a:r>
              <a:rPr lang="en-US" altLang="en-US" sz="1800" b="1" dirty="0">
                <a:solidFill>
                  <a:srgbClr val="000000"/>
                </a:solidFill>
                <a:latin typeface="Courier New" panose="02070309020205020404" pitchFamily="49" charset="0"/>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B9F75-2953-4E61-AD30-642C242F6928}"/>
              </a:ext>
            </a:extLst>
          </p:cNvPr>
          <p:cNvSpPr>
            <a:spLocks noGrp="1"/>
          </p:cNvSpPr>
          <p:nvPr>
            <p:ph idx="1"/>
          </p:nvPr>
        </p:nvSpPr>
        <p:spPr>
          <a:xfrm>
            <a:off x="495837" y="970962"/>
            <a:ext cx="8229600" cy="5296870"/>
          </a:xfrm>
        </p:spPr>
        <p:txBody>
          <a:bodyPr/>
          <a:lstStyle/>
          <a:p>
            <a:r>
              <a:rPr lang="en-US" sz="2000" dirty="0"/>
              <a:t>A abstract data type- or ADT- encapsulates private data with public methods to operate on that data. </a:t>
            </a:r>
          </a:p>
          <a:p>
            <a:r>
              <a:rPr lang="en-US" sz="2000" dirty="0"/>
              <a:t>A monitor type is an ADT which presents a set of programmer-defined operations that are provided mutual exclusion within the monitor. </a:t>
            </a:r>
          </a:p>
          <a:p>
            <a:r>
              <a:rPr lang="en-US" sz="2000" dirty="0"/>
              <a:t>The monitor type also contains the declaration of variables whose values define the state of an instance of that type, along with the bodies of procedures or functions that operate on those variables</a:t>
            </a:r>
          </a:p>
          <a:p>
            <a:r>
              <a:rPr lang="en-US" sz="2000" dirty="0"/>
              <a:t>The representation of a monitor type cannot be used directly by the various processes. </a:t>
            </a:r>
          </a:p>
          <a:p>
            <a:r>
              <a:rPr lang="en-US" sz="2000" dirty="0"/>
              <a:t>Thus, a procedure defined within a monitor can access only those variables declared locally within the monitor and its formal parameters. </a:t>
            </a:r>
          </a:p>
          <a:p>
            <a:r>
              <a:rPr lang="en-US" sz="2000" dirty="0"/>
              <a:t>Similarly, the local variables of a monitor can be accessed by only the local procedures. </a:t>
            </a:r>
          </a:p>
          <a:p>
            <a:endParaRPr lang="en-IN" sz="2000" dirty="0"/>
          </a:p>
        </p:txBody>
      </p:sp>
    </p:spTree>
    <p:extLst>
      <p:ext uri="{BB962C8B-B14F-4D97-AF65-F5344CB8AC3E}">
        <p14:creationId xmlns:p14="http://schemas.microsoft.com/office/powerpoint/2010/main" val="30280606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D8C1459-B78C-4652-B385-5AB6FBDE4959}"/>
              </a:ext>
            </a:extLst>
          </p:cNvPr>
          <p:cNvSpPr>
            <a:spLocks noGrp="1" noChangeArrowheads="1"/>
          </p:cNvSpPr>
          <p:nvPr>
            <p:ph type="title"/>
          </p:nvPr>
        </p:nvSpPr>
        <p:spPr>
          <a:xfrm>
            <a:off x="1196975" y="534988"/>
            <a:ext cx="7464425" cy="576262"/>
          </a:xfrm>
        </p:spPr>
        <p:txBody>
          <a:bodyPr rtlCol="0">
            <a:normAutofit fontScale="90000"/>
          </a:bodyPr>
          <a:lstStyle/>
          <a:p>
            <a:pPr eaLnBrk="1" fontAlgn="auto" hangingPunct="1">
              <a:spcAft>
                <a:spcPts val="0"/>
              </a:spcAft>
              <a:defRPr/>
            </a:pPr>
            <a:r>
              <a:rPr lang="en-US" dirty="0"/>
              <a:t>Schematic view of a Monitor</a:t>
            </a:r>
          </a:p>
        </p:txBody>
      </p:sp>
      <p:pic>
        <p:nvPicPr>
          <p:cNvPr id="87043" name="Picture 4" descr="6">
            <a:extLst>
              <a:ext uri="{FF2B5EF4-FFF2-40B4-BE49-F238E27FC236}">
                <a16:creationId xmlns:a16="http://schemas.microsoft.com/office/drawing/2014/main" id="{3715E348-E21F-4CBE-8221-E26E7D743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975" y="1185863"/>
            <a:ext cx="4926013"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08E9217E-0BF3-432D-8BA1-B98642ED20E2}"/>
              </a:ext>
            </a:extLst>
          </p:cNvPr>
          <p:cNvSpPr>
            <a:spLocks noGrp="1" noChangeArrowheads="1"/>
          </p:cNvSpPr>
          <p:nvPr>
            <p:ph type="title"/>
          </p:nvPr>
        </p:nvSpPr>
        <p:spPr>
          <a:xfrm>
            <a:off x="885825" y="598488"/>
            <a:ext cx="7659688" cy="576262"/>
          </a:xfrm>
        </p:spPr>
        <p:txBody>
          <a:bodyPr rtlCol="0">
            <a:normAutofit fontScale="90000"/>
          </a:bodyPr>
          <a:lstStyle/>
          <a:p>
            <a:pPr eaLnBrk="1" fontAlgn="auto" hangingPunct="1">
              <a:spcAft>
                <a:spcPts val="0"/>
              </a:spcAft>
              <a:defRPr/>
            </a:pPr>
            <a:r>
              <a:rPr lang="en-US" dirty="0"/>
              <a:t>Condition Variables</a:t>
            </a:r>
          </a:p>
        </p:txBody>
      </p:sp>
      <p:sp>
        <p:nvSpPr>
          <p:cNvPr id="89091" name="Rectangle 5">
            <a:extLst>
              <a:ext uri="{FF2B5EF4-FFF2-40B4-BE49-F238E27FC236}">
                <a16:creationId xmlns:a16="http://schemas.microsoft.com/office/drawing/2014/main" id="{E03627FF-BF1E-42CC-95D1-BA125A5E5291}"/>
              </a:ext>
            </a:extLst>
          </p:cNvPr>
          <p:cNvSpPr>
            <a:spLocks noGrp="1"/>
          </p:cNvSpPr>
          <p:nvPr>
            <p:ph idx="1"/>
          </p:nvPr>
        </p:nvSpPr>
        <p:spPr>
          <a:xfrm>
            <a:off x="827088" y="1150938"/>
            <a:ext cx="7272337" cy="4394200"/>
          </a:xfrm>
        </p:spPr>
        <p:txBody>
          <a:bodyPr/>
          <a:lstStyle/>
          <a:p>
            <a:pPr eaLnBrk="1" hangingPunct="1"/>
            <a:r>
              <a:rPr lang="en-US" altLang="en-US" sz="2000" dirty="0">
                <a:solidFill>
                  <a:srgbClr val="000000"/>
                </a:solidFill>
                <a:latin typeface="Calibri" panose="020F0502020204030204" pitchFamily="34" charset="0"/>
                <a:cs typeface="Calibri" panose="020F0502020204030204" pitchFamily="34" charset="0"/>
              </a:rPr>
              <a:t> A programmer who needs to write a synchronization scheme can define one or more variables of type condition:</a:t>
            </a:r>
          </a:p>
          <a:p>
            <a:pPr eaLnBrk="1" hangingPunct="1"/>
            <a:r>
              <a:rPr lang="en-US" altLang="en-US" sz="1800" b="1" dirty="0">
                <a:solidFill>
                  <a:srgbClr val="000000"/>
                </a:solidFill>
                <a:latin typeface="Courier New" panose="02070309020205020404" pitchFamily="49" charset="0"/>
                <a:cs typeface="Courier New" panose="02070309020205020404" pitchFamily="49" charset="0"/>
              </a:rPr>
              <a:t>condition</a:t>
            </a:r>
            <a:r>
              <a:rPr lang="en-US" altLang="en-US" sz="2800" b="1" dirty="0">
                <a:solidFill>
                  <a:srgbClr val="000000"/>
                </a:solidFill>
                <a:latin typeface="Courier New" panose="02070309020205020404" pitchFamily="49" charset="0"/>
                <a:cs typeface="Courier New" panose="02070309020205020404" pitchFamily="49" charset="0"/>
              </a:rPr>
              <a:t> </a:t>
            </a:r>
            <a:r>
              <a:rPr lang="en-US" altLang="en-US" sz="1800" b="1" dirty="0">
                <a:solidFill>
                  <a:srgbClr val="000000"/>
                </a:solidFill>
                <a:latin typeface="Courier New" panose="02070309020205020404" pitchFamily="49" charset="0"/>
                <a:cs typeface="Courier New" panose="02070309020205020404" pitchFamily="49" charset="0"/>
              </a:rPr>
              <a:t>x, y</a:t>
            </a:r>
            <a:r>
              <a:rPr lang="en-US" altLang="en-US" sz="2800" b="1" dirty="0">
                <a:solidFill>
                  <a:srgbClr val="000000"/>
                </a:solidFill>
                <a:latin typeface="Courier New" panose="02070309020205020404" pitchFamily="49" charset="0"/>
                <a:cs typeface="Courier New" panose="02070309020205020404" pitchFamily="49" charset="0"/>
              </a:rPr>
              <a:t>;</a:t>
            </a:r>
            <a:endParaRPr lang="en-US" altLang="en-US" sz="2800" dirty="0">
              <a:solidFill>
                <a:srgbClr val="0000FF"/>
              </a:solidFill>
            </a:endParaRPr>
          </a:p>
          <a:p>
            <a:pPr eaLnBrk="1" hangingPunct="1"/>
            <a:r>
              <a:rPr lang="en-US" altLang="en-US" sz="2400" dirty="0"/>
              <a:t>Two operations are allowed on a condition variable:</a:t>
            </a:r>
          </a:p>
          <a:p>
            <a:pPr lvl="1" eaLnBrk="1" hangingPunct="1"/>
            <a:r>
              <a:rPr lang="en-US" altLang="en-US" sz="1800" b="1" dirty="0" err="1">
                <a:solidFill>
                  <a:srgbClr val="000000"/>
                </a:solidFill>
                <a:latin typeface="Courier New" panose="02070309020205020404" pitchFamily="49" charset="0"/>
              </a:rPr>
              <a:t>x.wait</a:t>
            </a:r>
            <a:r>
              <a:rPr lang="en-US" altLang="en-US" sz="1800" b="1" dirty="0">
                <a:solidFill>
                  <a:srgbClr val="000000"/>
                </a:solidFill>
                <a:latin typeface="Courier New" panose="02070309020205020404" pitchFamily="49" charset="0"/>
              </a:rPr>
              <a:t>() </a:t>
            </a:r>
            <a:r>
              <a:rPr lang="en-US" altLang="en-US" sz="2400" dirty="0"/>
              <a:t>–  a process that invokes this operation is suspended until </a:t>
            </a:r>
            <a:r>
              <a:rPr lang="en-US" altLang="en-US" sz="1800" b="1" dirty="0" err="1">
                <a:solidFill>
                  <a:srgbClr val="000000"/>
                </a:solidFill>
                <a:latin typeface="Courier New" panose="02070309020205020404" pitchFamily="49" charset="0"/>
              </a:rPr>
              <a:t>x.signal</a:t>
            </a:r>
            <a:r>
              <a:rPr lang="en-US" altLang="en-US" sz="1800" b="1" dirty="0">
                <a:solidFill>
                  <a:srgbClr val="000000"/>
                </a:solidFill>
                <a:latin typeface="Courier New" panose="02070309020205020404" pitchFamily="49" charset="0"/>
              </a:rPr>
              <a:t>() </a:t>
            </a:r>
          </a:p>
          <a:p>
            <a:pPr lvl="1" eaLnBrk="1" hangingPunct="1"/>
            <a:r>
              <a:rPr lang="en-US" altLang="en-US" sz="1800" b="1" dirty="0" err="1">
                <a:solidFill>
                  <a:srgbClr val="000000"/>
                </a:solidFill>
                <a:latin typeface="Courier New" panose="02070309020205020404" pitchFamily="49" charset="0"/>
              </a:rPr>
              <a:t>x.signal</a:t>
            </a:r>
            <a:r>
              <a:rPr lang="en-US" altLang="en-US" sz="1800" b="1" dirty="0">
                <a:solidFill>
                  <a:srgbClr val="000000"/>
                </a:solidFill>
                <a:latin typeface="Courier New" panose="02070309020205020404" pitchFamily="49" charset="0"/>
              </a:rPr>
              <a:t>() </a:t>
            </a:r>
            <a:r>
              <a:rPr lang="en-US" altLang="en-US" sz="2400" dirty="0"/>
              <a:t>–</a:t>
            </a:r>
            <a:r>
              <a:rPr lang="en-US" altLang="en-US" sz="2400" dirty="0">
                <a:solidFill>
                  <a:srgbClr val="0000FF"/>
                </a:solidFill>
              </a:rPr>
              <a:t> </a:t>
            </a:r>
            <a:r>
              <a:rPr lang="en-US" altLang="en-US" sz="2400" dirty="0"/>
              <a:t>resumes one of processes</a:t>
            </a:r>
            <a:r>
              <a:rPr lang="en-US" altLang="en-US" sz="2400" dirty="0">
                <a:solidFill>
                  <a:srgbClr val="0000FF"/>
                </a:solidFill>
              </a:rPr>
              <a:t> </a:t>
            </a:r>
            <a:r>
              <a:rPr lang="en-US" altLang="en-US" sz="2400" dirty="0"/>
              <a:t>(if any)</a:t>
            </a:r>
            <a:r>
              <a:rPr lang="en-US" altLang="en-US" sz="2400" dirty="0">
                <a:solidFill>
                  <a:srgbClr val="0000FF"/>
                </a:solidFill>
              </a:rPr>
              <a:t> </a:t>
            </a:r>
            <a:r>
              <a:rPr lang="en-US" altLang="en-US" sz="2400" dirty="0"/>
              <a:t>that</a:t>
            </a:r>
            <a:r>
              <a:rPr lang="en-US" altLang="en-US" sz="2400" dirty="0">
                <a:solidFill>
                  <a:srgbClr val="0000FF"/>
                </a:solidFill>
              </a:rPr>
              <a:t> </a:t>
            </a:r>
            <a:r>
              <a:rPr lang="en-US" altLang="en-US" sz="2400" dirty="0"/>
              <a:t> invoked</a:t>
            </a:r>
            <a:r>
              <a:rPr lang="en-US" altLang="en-US" sz="2400" dirty="0">
                <a:solidFill>
                  <a:srgbClr val="0000FF"/>
                </a:solidFill>
              </a:rPr>
              <a:t> </a:t>
            </a:r>
            <a:r>
              <a:rPr lang="en-US" altLang="en-US" sz="1800" b="1" dirty="0" err="1">
                <a:solidFill>
                  <a:srgbClr val="000000"/>
                </a:solidFill>
                <a:latin typeface="Courier New" panose="02070309020205020404" pitchFamily="49" charset="0"/>
              </a:rPr>
              <a:t>x.wait</a:t>
            </a:r>
            <a:r>
              <a:rPr lang="en-US" altLang="en-US" sz="1800" b="1" dirty="0">
                <a:solidFill>
                  <a:srgbClr val="000000"/>
                </a:solidFill>
                <a:latin typeface="Courier New" panose="02070309020205020404" pitchFamily="49" charset="0"/>
              </a:rPr>
              <a:t>()</a:t>
            </a:r>
          </a:p>
          <a:p>
            <a:pPr lvl="2" eaLnBrk="1" hangingPunct="1"/>
            <a:r>
              <a:rPr lang="en-US" altLang="en-US" sz="2000" dirty="0"/>
              <a:t>If no </a:t>
            </a:r>
            <a:r>
              <a:rPr lang="en-US" altLang="en-US" sz="1800" b="1" dirty="0" err="1">
                <a:solidFill>
                  <a:srgbClr val="000000"/>
                </a:solidFill>
                <a:latin typeface="Courier New" panose="02070309020205020404" pitchFamily="49" charset="0"/>
              </a:rPr>
              <a:t>x.wait</a:t>
            </a:r>
            <a:r>
              <a:rPr lang="en-US" altLang="en-US" sz="1800" b="1" dirty="0">
                <a:solidFill>
                  <a:srgbClr val="000000"/>
                </a:solidFill>
                <a:latin typeface="Courier New" panose="02070309020205020404" pitchFamily="49" charset="0"/>
              </a:rPr>
              <a:t>()</a:t>
            </a:r>
            <a:r>
              <a:rPr lang="en-US" altLang="en-US" sz="1800" dirty="0">
                <a:solidFill>
                  <a:srgbClr val="0000FF"/>
                </a:solidFill>
              </a:rPr>
              <a:t> </a:t>
            </a:r>
            <a:r>
              <a:rPr lang="en-US" altLang="en-US" sz="2000" dirty="0"/>
              <a:t>on the variable, then it has no effect on the variable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AD04E9-58EF-4BBC-A527-78B70625980E}"/>
              </a:ext>
            </a:extLst>
          </p:cNvPr>
          <p:cNvSpPr>
            <a:spLocks noGrp="1"/>
          </p:cNvSpPr>
          <p:nvPr>
            <p:ph idx="1"/>
          </p:nvPr>
        </p:nvSpPr>
        <p:spPr>
          <a:xfrm>
            <a:off x="533160" y="939435"/>
            <a:ext cx="8229600" cy="4525963"/>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 the producer-consumer problem, there is one Producer that is producing something and there is one Consumer that is consuming the products produced by the Producer. The producers and consumers share the same memory buffer that is of fixed-size.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job of the Producer is to generate the data, put it into the buffer, and again start generating data. While the job of the Consumer is to consume the data from the buffer.</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What's the problem here?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following are the problems that might occur in the Producer-Consumer:</a:t>
            </a: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producer should produce data only when the buffer is not full. If the buffer is full, then the producer shouldn't be allowed to put any data into the buffer.</a:t>
            </a: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consumer should consume data only when the buffer is not empty. If the buffer is empty, then the consumer shouldn't be allowed to take any data from the buffer.</a:t>
            </a: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producer and consumer should not access the buffer at the same time.</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26C77B1-828E-4C8F-A55C-85703E50E21A}"/>
              </a:ext>
            </a:extLst>
          </p:cNvPr>
          <p:cNvSpPr txBox="1"/>
          <p:nvPr/>
        </p:nvSpPr>
        <p:spPr>
          <a:xfrm>
            <a:off x="2360645" y="354563"/>
            <a:ext cx="4683967" cy="523220"/>
          </a:xfrm>
          <a:prstGeom prst="rect">
            <a:avLst/>
          </a:prstGeom>
          <a:noFill/>
        </p:spPr>
        <p:txBody>
          <a:bodyPr wrap="square" rtlCol="0">
            <a:spAutoFit/>
          </a:bodyPr>
          <a:lstStyle/>
          <a:p>
            <a:r>
              <a:rPr lang="en-IN" sz="2800" b="1" u="sng" dirty="0">
                <a:latin typeface="Calibri" panose="020F0502020204030204" pitchFamily="34" charset="0"/>
                <a:ea typeface="Calibri" panose="020F0502020204030204" pitchFamily="34" charset="0"/>
                <a:cs typeface="Times New Roman" panose="02020603050405020304" pitchFamily="18" charset="0"/>
              </a:rPr>
              <a:t>P</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roducer-consumer problem</a:t>
            </a:r>
            <a:endParaRPr lang="en-IN" sz="2800" b="1" u="sng" dirty="0"/>
          </a:p>
        </p:txBody>
      </p:sp>
    </p:spTree>
    <p:extLst>
      <p:ext uri="{BB962C8B-B14F-4D97-AF65-F5344CB8AC3E}">
        <p14:creationId xmlns:p14="http://schemas.microsoft.com/office/powerpoint/2010/main" val="676412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64CABF6-4FCA-4349-9897-2FEDB6D6083F}"/>
              </a:ext>
            </a:extLst>
          </p:cNvPr>
          <p:cNvSpPr>
            <a:spLocks noGrp="1" noChangeArrowheads="1"/>
          </p:cNvSpPr>
          <p:nvPr>
            <p:ph type="title"/>
          </p:nvPr>
        </p:nvSpPr>
        <p:spPr>
          <a:xfrm>
            <a:off x="741248" y="421310"/>
            <a:ext cx="7847013" cy="576262"/>
          </a:xfrm>
        </p:spPr>
        <p:txBody>
          <a:bodyPr rtlCol="0">
            <a:noAutofit/>
          </a:bodyPr>
          <a:lstStyle/>
          <a:p>
            <a:pPr eaLnBrk="1" fontAlgn="auto" hangingPunct="1">
              <a:spcAft>
                <a:spcPts val="0"/>
              </a:spcAft>
              <a:defRPr/>
            </a:pPr>
            <a:r>
              <a:rPr lang="en-US" sz="3600" dirty="0"/>
              <a:t> Monitor with Condition Variables</a:t>
            </a:r>
          </a:p>
        </p:txBody>
      </p:sp>
      <p:pic>
        <p:nvPicPr>
          <p:cNvPr id="91139" name="Picture 4" descr="6">
            <a:extLst>
              <a:ext uri="{FF2B5EF4-FFF2-40B4-BE49-F238E27FC236}">
                <a16:creationId xmlns:a16="http://schemas.microsoft.com/office/drawing/2014/main" id="{1AE916F6-572A-4944-883B-8A5097882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175" y="1323975"/>
            <a:ext cx="6291263"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C4EAA817-BB8E-46B7-B47E-D6D98137D30F}"/>
              </a:ext>
            </a:extLst>
          </p:cNvPr>
          <p:cNvSpPr>
            <a:spLocks noGrp="1" noChangeArrowheads="1"/>
          </p:cNvSpPr>
          <p:nvPr>
            <p:ph type="title"/>
          </p:nvPr>
        </p:nvSpPr>
        <p:spPr>
          <a:xfrm>
            <a:off x="1055688" y="485775"/>
            <a:ext cx="7659687" cy="576263"/>
          </a:xfrm>
        </p:spPr>
        <p:txBody>
          <a:bodyPr rtlCol="0">
            <a:normAutofit fontScale="90000"/>
          </a:bodyPr>
          <a:lstStyle/>
          <a:p>
            <a:pPr eaLnBrk="1" fontAlgn="auto" hangingPunct="1">
              <a:spcAft>
                <a:spcPts val="0"/>
              </a:spcAft>
              <a:defRPr/>
            </a:pPr>
            <a:r>
              <a:rPr lang="en-US" dirty="0"/>
              <a:t>Condition Variables Choices</a:t>
            </a:r>
          </a:p>
        </p:txBody>
      </p:sp>
      <p:sp>
        <p:nvSpPr>
          <p:cNvPr id="50179" name="Rectangle 5">
            <a:extLst>
              <a:ext uri="{FF2B5EF4-FFF2-40B4-BE49-F238E27FC236}">
                <a16:creationId xmlns:a16="http://schemas.microsoft.com/office/drawing/2014/main" id="{A54F13BD-CBD3-4307-8556-2633711ABC8F}"/>
              </a:ext>
            </a:extLst>
          </p:cNvPr>
          <p:cNvSpPr>
            <a:spLocks noGrp="1" noChangeArrowheads="1"/>
          </p:cNvSpPr>
          <p:nvPr>
            <p:ph idx="1"/>
          </p:nvPr>
        </p:nvSpPr>
        <p:spPr>
          <a:xfrm>
            <a:off x="869950" y="1179513"/>
            <a:ext cx="7824788" cy="4713287"/>
          </a:xfrm>
        </p:spPr>
        <p:txBody>
          <a:bodyPr rtlCol="0">
            <a:normAutofit/>
          </a:bodyPr>
          <a:lstStyle/>
          <a:p>
            <a:pPr eaLnBrk="1" fontAlgn="auto" hangingPunct="1">
              <a:spcAft>
                <a:spcPts val="0"/>
              </a:spcAft>
              <a:defRPr/>
            </a:pPr>
            <a:r>
              <a:rPr lang="en-US" sz="2400" dirty="0"/>
              <a:t>If process P invokes </a:t>
            </a:r>
            <a:r>
              <a:rPr lang="en-US" sz="1400" b="1" dirty="0" err="1">
                <a:solidFill>
                  <a:srgbClr val="000000"/>
                </a:solidFill>
                <a:latin typeface="Courier New" pitchFamily="49" charset="0"/>
                <a:cs typeface="Courier New" pitchFamily="49" charset="0"/>
              </a:rPr>
              <a:t>x.signal</a:t>
            </a:r>
            <a:r>
              <a:rPr lang="en-US" sz="1400" b="1" dirty="0">
                <a:solidFill>
                  <a:srgbClr val="000000"/>
                </a:solidFill>
                <a:latin typeface="Courier New" pitchFamily="49" charset="0"/>
                <a:cs typeface="Courier New" pitchFamily="49" charset="0"/>
              </a:rPr>
              <a:t>(),</a:t>
            </a:r>
            <a:r>
              <a:rPr lang="en-US" sz="1400" dirty="0">
                <a:cs typeface="Courier New" pitchFamily="49" charset="0"/>
              </a:rPr>
              <a:t> </a:t>
            </a:r>
            <a:r>
              <a:rPr lang="en-US" sz="2400" dirty="0"/>
              <a:t>and</a:t>
            </a:r>
            <a:r>
              <a:rPr lang="en-US" sz="1400" dirty="0">
                <a:cs typeface="Courier New" pitchFamily="49" charset="0"/>
              </a:rPr>
              <a:t> </a:t>
            </a:r>
            <a:r>
              <a:rPr lang="en-US" sz="2400" dirty="0"/>
              <a:t>process Q is suspended in </a:t>
            </a:r>
            <a:r>
              <a:rPr lang="en-US" sz="1400" b="1" dirty="0" err="1">
                <a:solidFill>
                  <a:srgbClr val="000000"/>
                </a:solidFill>
                <a:latin typeface="Courier New" pitchFamily="49" charset="0"/>
                <a:cs typeface="Courier New" pitchFamily="49" charset="0"/>
              </a:rPr>
              <a:t>x.wait</a:t>
            </a:r>
            <a:r>
              <a:rPr lang="en-US" sz="1400" b="1" dirty="0">
                <a:solidFill>
                  <a:srgbClr val="000000"/>
                </a:solidFill>
                <a:latin typeface="Courier New" pitchFamily="49" charset="0"/>
                <a:cs typeface="Courier New" pitchFamily="49" charset="0"/>
              </a:rPr>
              <a:t>()</a:t>
            </a:r>
            <a:r>
              <a:rPr lang="en-US" sz="2400" dirty="0"/>
              <a:t>, what should happen next?</a:t>
            </a:r>
          </a:p>
          <a:p>
            <a:pPr lvl="1" eaLnBrk="1" fontAlgn="auto" hangingPunct="1">
              <a:spcAft>
                <a:spcPts val="0"/>
              </a:spcAft>
              <a:defRPr/>
            </a:pPr>
            <a:r>
              <a:rPr lang="en-US" sz="2000" dirty="0"/>
              <a:t>Both Q and P cannot execute in parallel. If Q is resumed, then P must wait</a:t>
            </a:r>
          </a:p>
          <a:p>
            <a:pPr eaLnBrk="1" fontAlgn="auto" hangingPunct="1">
              <a:spcAft>
                <a:spcPts val="0"/>
              </a:spcAft>
              <a:defRPr/>
            </a:pPr>
            <a:r>
              <a:rPr lang="en-US" sz="2400" dirty="0"/>
              <a:t>Options include</a:t>
            </a:r>
          </a:p>
          <a:p>
            <a:pPr lvl="1" eaLnBrk="1" fontAlgn="auto" hangingPunct="1">
              <a:spcAft>
                <a:spcPts val="0"/>
              </a:spcAft>
              <a:defRPr/>
            </a:pPr>
            <a:r>
              <a:rPr lang="en-US" sz="2000" b="1" dirty="0"/>
              <a:t>Signal and wait </a:t>
            </a:r>
            <a:r>
              <a:rPr lang="en-US" sz="2000" dirty="0"/>
              <a:t>– P waits until Q either leaves the monitor or it waits for another condition</a:t>
            </a:r>
          </a:p>
          <a:p>
            <a:pPr lvl="1" eaLnBrk="1" fontAlgn="auto" hangingPunct="1">
              <a:spcAft>
                <a:spcPts val="0"/>
              </a:spcAft>
              <a:defRPr/>
            </a:pPr>
            <a:r>
              <a:rPr lang="en-US" sz="2000" b="1" dirty="0"/>
              <a:t>Signal and continue </a:t>
            </a:r>
            <a:r>
              <a:rPr lang="en-US" sz="2000" dirty="0"/>
              <a:t>– Q waits until P either leaves the monitor or it  waits for another condition</a:t>
            </a:r>
          </a:p>
          <a:p>
            <a:pPr lvl="1" eaLnBrk="1" fontAlgn="auto" hangingPunct="1">
              <a:spcAft>
                <a:spcPts val="0"/>
              </a:spcAft>
              <a:defRPr/>
            </a:pPr>
            <a:r>
              <a:rPr lang="en-US" sz="2000" dirty="0"/>
              <a:t>Both have pros and cons – language implementer can decide</a:t>
            </a:r>
          </a:p>
          <a:p>
            <a:pPr lvl="1" eaLnBrk="1" fontAlgn="auto" hangingPunct="1">
              <a:spcAft>
                <a:spcPts val="0"/>
              </a:spcAft>
              <a:defRPr/>
            </a:pPr>
            <a:r>
              <a:rPr lang="en-US" sz="2000" dirty="0"/>
              <a:t>Monitors implemented in Concurrent Pascal compromise</a:t>
            </a:r>
          </a:p>
          <a:p>
            <a:pPr lvl="2" eaLnBrk="1" fontAlgn="auto" hangingPunct="1">
              <a:spcAft>
                <a:spcPts val="0"/>
              </a:spcAft>
              <a:defRPr/>
            </a:pPr>
            <a:r>
              <a:rPr lang="en-US" sz="1800" dirty="0"/>
              <a:t>P executing </a:t>
            </a:r>
            <a:r>
              <a:rPr lang="en-US" sz="1400" dirty="0"/>
              <a:t>signal</a:t>
            </a:r>
            <a:r>
              <a:rPr lang="en-US" sz="1800" dirty="0"/>
              <a:t> immediately leaves the monitor, Q is resumed</a:t>
            </a:r>
          </a:p>
          <a:p>
            <a:pPr lvl="1" eaLnBrk="1" fontAlgn="auto" hangingPunct="1">
              <a:spcAft>
                <a:spcPts val="0"/>
              </a:spcAft>
              <a:defRPr/>
            </a:pPr>
            <a:r>
              <a:rPr lang="en-US" sz="2000" dirty="0"/>
              <a:t>Implemented in other languages including Mesa, C#, Java</a:t>
            </a:r>
          </a:p>
          <a:p>
            <a:pPr eaLnBrk="1" fontAlgn="auto" hangingPunct="1">
              <a:spcAft>
                <a:spcPts val="0"/>
              </a:spcAft>
              <a:defRPr/>
            </a:pPr>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AB7E-EA1C-42F3-AC56-13436768B33D}"/>
              </a:ext>
            </a:extLst>
          </p:cNvPr>
          <p:cNvSpPr>
            <a:spLocks noGrp="1"/>
          </p:cNvSpPr>
          <p:nvPr>
            <p:ph type="title"/>
          </p:nvPr>
        </p:nvSpPr>
        <p:spPr>
          <a:xfrm>
            <a:off x="472050" y="526034"/>
            <a:ext cx="8229600" cy="416646"/>
          </a:xfrm>
        </p:spPr>
        <p:txBody>
          <a:bodyPr/>
          <a:lstStyle/>
          <a:p>
            <a:r>
              <a:rPr lang="en-US" altLang="en-US" sz="3200" dirty="0"/>
              <a:t>Monitor Solution to Dining Philosophers </a:t>
            </a:r>
            <a:endParaRPr lang="en-IN" sz="3200" dirty="0"/>
          </a:p>
        </p:txBody>
      </p:sp>
      <p:sp>
        <p:nvSpPr>
          <p:cNvPr id="3" name="Content Placeholder 2">
            <a:extLst>
              <a:ext uri="{FF2B5EF4-FFF2-40B4-BE49-F238E27FC236}">
                <a16:creationId xmlns:a16="http://schemas.microsoft.com/office/drawing/2014/main" id="{2624916C-A8B7-4FA6-AD40-AB49C34AACEE}"/>
              </a:ext>
            </a:extLst>
          </p:cNvPr>
          <p:cNvSpPr>
            <a:spLocks noGrp="1"/>
          </p:cNvSpPr>
          <p:nvPr>
            <p:ph idx="1"/>
          </p:nvPr>
        </p:nvSpPr>
        <p:spPr>
          <a:xfrm>
            <a:off x="495837" y="1084082"/>
            <a:ext cx="8229600" cy="5183749"/>
          </a:xfrm>
        </p:spPr>
        <p:txBody>
          <a:bodyPr/>
          <a:lstStyle/>
          <a:p>
            <a:r>
              <a:rPr lang="en-US" sz="1800" dirty="0"/>
              <a:t>This solution imposes the restriction that a philosopher may pick up her chopsticks only if both of them are available. To code this solution, we need to distinguish among three states in which we may find a philosopher. For this purpose, we introduce the following data structure: </a:t>
            </a:r>
          </a:p>
          <a:p>
            <a:pPr marL="0" indent="0">
              <a:buNone/>
            </a:pPr>
            <a:r>
              <a:rPr lang="en-US" sz="1800" dirty="0"/>
              <a:t> 		</a:t>
            </a:r>
            <a:r>
              <a:rPr lang="en-US" sz="1800" dirty="0" err="1"/>
              <a:t>enum</a:t>
            </a:r>
            <a:r>
              <a:rPr lang="en-US" sz="1800" dirty="0"/>
              <a:t> {THINKING, HUNGRY, EATING} state[5]; </a:t>
            </a:r>
          </a:p>
          <a:p>
            <a:pPr marL="0" indent="0">
              <a:buNone/>
            </a:pPr>
            <a:endParaRPr lang="en-US" sz="1800" dirty="0"/>
          </a:p>
          <a:p>
            <a:r>
              <a:rPr lang="en-US" sz="1800" dirty="0"/>
              <a:t>Philosopher </a:t>
            </a:r>
            <a:r>
              <a:rPr lang="en-US" sz="1800" dirty="0" err="1"/>
              <a:t>i</a:t>
            </a:r>
            <a:r>
              <a:rPr lang="en-US" sz="1800" dirty="0"/>
              <a:t> can set the variable state [</a:t>
            </a:r>
            <a:r>
              <a:rPr lang="en-US" sz="1800" dirty="0" err="1"/>
              <a:t>i</a:t>
            </a:r>
            <a:r>
              <a:rPr lang="en-US" sz="1800" dirty="0"/>
              <a:t>] = EATING only if her two neighbors are not eating: </a:t>
            </a:r>
          </a:p>
          <a:p>
            <a:pPr marL="0" indent="0">
              <a:buNone/>
            </a:pPr>
            <a:r>
              <a:rPr lang="en-US" sz="1800" dirty="0"/>
              <a:t>	(state [ (</a:t>
            </a:r>
            <a:r>
              <a:rPr lang="en-US" sz="1800" dirty="0" err="1"/>
              <a:t>i</a:t>
            </a:r>
            <a:r>
              <a:rPr lang="en-US" sz="1800" dirty="0"/>
              <a:t> +4) % 5] ! = EATING) and (state [ (</a:t>
            </a:r>
            <a:r>
              <a:rPr lang="en-US" sz="1800" dirty="0" err="1"/>
              <a:t>i</a:t>
            </a:r>
            <a:r>
              <a:rPr lang="en-US" sz="1800" dirty="0"/>
              <a:t> +1) % 5] != EATING). </a:t>
            </a:r>
          </a:p>
          <a:p>
            <a:r>
              <a:rPr lang="en-US" sz="1800" dirty="0"/>
              <a:t>We also need to declare </a:t>
            </a:r>
          </a:p>
          <a:p>
            <a:pPr marL="0" indent="0">
              <a:buNone/>
            </a:pPr>
            <a:r>
              <a:rPr lang="en-US" sz="1800" dirty="0"/>
              <a:t>                                               condition self[5]; </a:t>
            </a:r>
          </a:p>
          <a:p>
            <a:pPr marL="0" indent="0">
              <a:buNone/>
            </a:pPr>
            <a:r>
              <a:rPr lang="en-US" sz="1800" dirty="0"/>
              <a:t>in which philosopher </a:t>
            </a:r>
            <a:r>
              <a:rPr lang="en-US" sz="1800" dirty="0" err="1"/>
              <a:t>i</a:t>
            </a:r>
            <a:r>
              <a:rPr lang="en-US" sz="1800" dirty="0"/>
              <a:t> can delay herself when she is hungry but is unable to </a:t>
            </a:r>
          </a:p>
          <a:p>
            <a:pPr marL="0" indent="0">
              <a:buNone/>
            </a:pPr>
            <a:r>
              <a:rPr lang="en-US" sz="1800" dirty="0"/>
              <a:t>obtain the chopsticks she needs. </a:t>
            </a:r>
          </a:p>
          <a:p>
            <a:pPr marL="0" indent="0">
              <a:buNone/>
            </a:pPr>
            <a:endParaRPr lang="en-US" sz="1800" dirty="0"/>
          </a:p>
          <a:p>
            <a:r>
              <a:rPr lang="en-US" sz="1800" dirty="0"/>
              <a:t>Each philosopher, before starting to eat, must invoke the operation pickup(). This act may result in the suspension of the philosopher process. After the successful completion of the operation, the philosopher may eat</a:t>
            </a:r>
            <a:endParaRPr lang="en-IN" dirty="0"/>
          </a:p>
        </p:txBody>
      </p:sp>
    </p:spTree>
    <p:extLst>
      <p:ext uri="{BB962C8B-B14F-4D97-AF65-F5344CB8AC3E}">
        <p14:creationId xmlns:p14="http://schemas.microsoft.com/office/powerpoint/2010/main" val="2842820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EF8AEC4-D20C-46F6-B3AE-C30F050E415C}"/>
              </a:ext>
            </a:extLst>
          </p:cNvPr>
          <p:cNvSpPr>
            <a:spLocks noGrp="1"/>
          </p:cNvSpPr>
          <p:nvPr>
            <p:ph type="title"/>
          </p:nvPr>
        </p:nvSpPr>
        <p:spPr>
          <a:xfrm>
            <a:off x="1066800" y="527050"/>
            <a:ext cx="8077200" cy="609600"/>
          </a:xfrm>
        </p:spPr>
        <p:txBody>
          <a:bodyPr/>
          <a:lstStyle/>
          <a:p>
            <a:pPr eaLnBrk="1" hangingPunct="1"/>
            <a:r>
              <a:rPr lang="en-US" altLang="en-US" sz="2800" dirty="0"/>
              <a:t>Monitor Solution to Dining Philosophers</a:t>
            </a:r>
          </a:p>
        </p:txBody>
      </p:sp>
      <p:sp>
        <p:nvSpPr>
          <p:cNvPr id="95235" name="Rectangle 3">
            <a:extLst>
              <a:ext uri="{FF2B5EF4-FFF2-40B4-BE49-F238E27FC236}">
                <a16:creationId xmlns:a16="http://schemas.microsoft.com/office/drawing/2014/main" id="{DD3F2B2A-9BF3-4A62-A86D-5C34387FE5AD}"/>
              </a:ext>
            </a:extLst>
          </p:cNvPr>
          <p:cNvSpPr>
            <a:spLocks noGrp="1"/>
          </p:cNvSpPr>
          <p:nvPr>
            <p:ph idx="1"/>
          </p:nvPr>
        </p:nvSpPr>
        <p:spPr>
          <a:xfrm>
            <a:off x="1189038" y="1274763"/>
            <a:ext cx="7345362" cy="5384800"/>
          </a:xfrm>
        </p:spPr>
        <p:txBody>
          <a:bodyPr/>
          <a:lstStyle/>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monitor </a:t>
            </a:r>
            <a:r>
              <a:rPr lang="en-US" altLang="en-US" sz="1600" b="1" dirty="0" err="1">
                <a:solidFill>
                  <a:srgbClr val="000000"/>
                </a:solidFill>
                <a:latin typeface="Courier New" panose="02070309020205020404" pitchFamily="49" charset="0"/>
                <a:cs typeface="Courier New" panose="02070309020205020404" pitchFamily="49" charset="0"/>
              </a:rPr>
              <a:t>DiningPhilosophers</a:t>
            </a:r>
            <a:endParaRPr lang="en-US" altLang="en-US" sz="1600" b="1" dirty="0">
              <a:solidFill>
                <a:srgbClr val="000000"/>
              </a:solidFill>
              <a:latin typeface="Courier New" panose="02070309020205020404" pitchFamily="49" charset="0"/>
              <a:cs typeface="Courier New" panose="02070309020205020404" pitchFamily="49" charset="0"/>
            </a:endParaRP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a:t>
            </a:r>
            <a:r>
              <a:rPr lang="en-US" altLang="en-US" sz="1600" b="1" dirty="0" err="1">
                <a:solidFill>
                  <a:srgbClr val="000000"/>
                </a:solidFill>
                <a:latin typeface="Courier New" panose="02070309020205020404" pitchFamily="49" charset="0"/>
                <a:cs typeface="Courier New" panose="02070309020205020404" pitchFamily="49" charset="0"/>
              </a:rPr>
              <a:t>enum</a:t>
            </a:r>
            <a:r>
              <a:rPr lang="en-US" altLang="en-US" sz="1600" b="1" dirty="0">
                <a:solidFill>
                  <a:srgbClr val="000000"/>
                </a:solidFill>
                <a:latin typeface="Courier New" panose="02070309020205020404" pitchFamily="49" charset="0"/>
                <a:cs typeface="Courier New" panose="02070309020205020404" pitchFamily="49" charset="0"/>
              </a:rPr>
              <a:t> { THINKING, HUNGRY, EATING} state [5] ;</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condition self [5];</a:t>
            </a:r>
          </a:p>
          <a:p>
            <a:pPr eaLnBrk="1" hangingPunct="1">
              <a:lnSpc>
                <a:spcPct val="80000"/>
              </a:lnSpc>
              <a:buFont typeface="Monotype Sorts" pitchFamily="-84" charset="2"/>
              <a:buNone/>
            </a:pPr>
            <a:endParaRPr lang="en-US" altLang="en-US" sz="1600" b="1" dirty="0">
              <a:solidFill>
                <a:srgbClr val="000000"/>
              </a:solidFill>
              <a:latin typeface="Courier New" panose="02070309020205020404" pitchFamily="49" charset="0"/>
              <a:cs typeface="Courier New" panose="02070309020205020404" pitchFamily="49" charset="0"/>
            </a:endParaRP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void pickup (int </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 { </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state[</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 = HUNGRY;</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test(</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if (state[</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 != EATING) self[</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].wait;</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void putdown (int </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 { </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state[</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 = THINKING;</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 test left and right neighbors</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test((</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 + 4) % 5);</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test((</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 + 1) % 5);</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a:t>
            </a:r>
          </a:p>
          <a:p>
            <a:pPr eaLnBrk="1" hangingPunct="1">
              <a:lnSpc>
                <a:spcPct val="80000"/>
              </a:lnSpc>
              <a:buFont typeface="Monotype Sorts" pitchFamily="-84" charset="2"/>
              <a:buNone/>
            </a:pPr>
            <a:r>
              <a:rPr lang="en-US" altLang="en-US" sz="1600" b="1" dirty="0">
                <a:solidFill>
                  <a:srgbClr val="0000FF"/>
                </a:solidFill>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F80B611-7F77-4487-8B12-5E7FEF40A904}"/>
              </a:ext>
            </a:extLst>
          </p:cNvPr>
          <p:cNvSpPr>
            <a:spLocks noGrp="1" noChangeArrowheads="1"/>
          </p:cNvSpPr>
          <p:nvPr>
            <p:ph type="title"/>
          </p:nvPr>
        </p:nvSpPr>
        <p:spPr>
          <a:xfrm>
            <a:off x="1227138" y="714375"/>
            <a:ext cx="7916862" cy="638175"/>
          </a:xfrm>
        </p:spPr>
        <p:txBody>
          <a:bodyPr rtlCol="0">
            <a:noAutofit/>
          </a:bodyPr>
          <a:lstStyle/>
          <a:p>
            <a:pPr eaLnBrk="1" fontAlgn="auto" hangingPunct="1">
              <a:spcAft>
                <a:spcPts val="0"/>
              </a:spcAft>
              <a:defRPr/>
            </a:pPr>
            <a:r>
              <a:rPr lang="en-US" sz="3600" dirty="0"/>
              <a:t>Solution to Dining Philosophers (Cont.)</a:t>
            </a:r>
          </a:p>
        </p:txBody>
      </p:sp>
      <p:sp>
        <p:nvSpPr>
          <p:cNvPr id="97283" name="Rectangle 3">
            <a:extLst>
              <a:ext uri="{FF2B5EF4-FFF2-40B4-BE49-F238E27FC236}">
                <a16:creationId xmlns:a16="http://schemas.microsoft.com/office/drawing/2014/main" id="{6B5AA8B9-92EB-462E-B7AD-AC5B8522ECDE}"/>
              </a:ext>
            </a:extLst>
          </p:cNvPr>
          <p:cNvSpPr>
            <a:spLocks noGrp="1"/>
          </p:cNvSpPr>
          <p:nvPr>
            <p:ph idx="1"/>
          </p:nvPr>
        </p:nvSpPr>
        <p:spPr>
          <a:xfrm>
            <a:off x="1160463" y="1997075"/>
            <a:ext cx="6908800" cy="4216400"/>
          </a:xfrm>
        </p:spPr>
        <p:txBody>
          <a:bodyPr/>
          <a:lstStyle/>
          <a:p>
            <a:pPr eaLnBrk="1" hangingPunct="1">
              <a:lnSpc>
                <a:spcPct val="80000"/>
              </a:lnSpc>
              <a:buFont typeface="Monotype Sorts" pitchFamily="-84" charset="2"/>
              <a:buNone/>
            </a:pPr>
            <a:endParaRPr lang="en-US" altLang="en-US" sz="1600" b="1" dirty="0">
              <a:solidFill>
                <a:srgbClr val="000000"/>
              </a:solidFill>
              <a:latin typeface="Courier New" panose="02070309020205020404" pitchFamily="49" charset="0"/>
              <a:cs typeface="Courier New" panose="02070309020205020404" pitchFamily="49" charset="0"/>
            </a:endParaRP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void test (int </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 { </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if ((state[(</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 + 4) % 5] != EATING) &amp;&amp;</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(state[</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 == HUNGRY) &amp;&amp;</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(state[(</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 + 1) % 5] != EATING) ) { </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state[</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 = EATING ;</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self[</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].signal () ;</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a:t>
            </a:r>
          </a:p>
          <a:p>
            <a:pPr eaLnBrk="1" hangingPunct="1">
              <a:lnSpc>
                <a:spcPct val="80000"/>
              </a:lnSpc>
              <a:buFont typeface="Monotype Sorts" pitchFamily="-84" charset="2"/>
              <a:buNone/>
            </a:pPr>
            <a:endParaRPr lang="en-US" altLang="en-US" sz="1600" b="1" dirty="0">
              <a:solidFill>
                <a:srgbClr val="000000"/>
              </a:solidFill>
              <a:latin typeface="Courier New" panose="02070309020205020404" pitchFamily="49" charset="0"/>
              <a:cs typeface="Courier New" panose="02070309020205020404" pitchFamily="49" charset="0"/>
            </a:endParaRP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a:t>
            </a:r>
            <a:r>
              <a:rPr lang="en-US" altLang="en-US" sz="1600" b="1" dirty="0" err="1">
                <a:solidFill>
                  <a:srgbClr val="000000"/>
                </a:solidFill>
                <a:latin typeface="Courier New" panose="02070309020205020404" pitchFamily="49" charset="0"/>
                <a:cs typeface="Courier New" panose="02070309020205020404" pitchFamily="49" charset="0"/>
              </a:rPr>
              <a:t>initialization_code</a:t>
            </a:r>
            <a:r>
              <a:rPr lang="en-US" altLang="en-US" sz="1600" b="1" dirty="0">
                <a:solidFill>
                  <a:srgbClr val="000000"/>
                </a:solidFill>
                <a:latin typeface="Courier New" panose="02070309020205020404" pitchFamily="49" charset="0"/>
                <a:cs typeface="Courier New" panose="02070309020205020404" pitchFamily="49" charset="0"/>
              </a:rPr>
              <a:t>() { </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for (int </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 = 0; </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 &lt; 5; </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state[</a:t>
            </a:r>
            <a:r>
              <a:rPr lang="en-US" altLang="en-US" sz="1600" b="1" dirty="0" err="1">
                <a:solidFill>
                  <a:srgbClr val="000000"/>
                </a:solidFill>
                <a:latin typeface="Courier New" panose="02070309020205020404" pitchFamily="49" charset="0"/>
                <a:cs typeface="Courier New" panose="02070309020205020404" pitchFamily="49" charset="0"/>
              </a:rPr>
              <a:t>i</a:t>
            </a:r>
            <a:r>
              <a:rPr lang="en-US" altLang="en-US" sz="1600" b="1" dirty="0">
                <a:solidFill>
                  <a:srgbClr val="000000"/>
                </a:solidFill>
                <a:latin typeface="Courier New" panose="02070309020205020404" pitchFamily="49" charset="0"/>
                <a:cs typeface="Courier New" panose="02070309020205020404" pitchFamily="49" charset="0"/>
              </a:rPr>
              <a:t>] = THINKING;</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a:t>
            </a:r>
          </a:p>
          <a:p>
            <a:pPr eaLnBrk="1" hangingPunct="1">
              <a:lnSpc>
                <a:spcPct val="80000"/>
              </a:lnSpc>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AA5E106A-9900-45DB-86C5-BCBCCE5D23EC}"/>
              </a:ext>
            </a:extLst>
          </p:cNvPr>
          <p:cNvSpPr>
            <a:spLocks noGrp="1" noChangeArrowheads="1"/>
          </p:cNvSpPr>
          <p:nvPr>
            <p:ph idx="1"/>
          </p:nvPr>
        </p:nvSpPr>
        <p:spPr>
          <a:xfrm>
            <a:off x="914400" y="1589088"/>
            <a:ext cx="7445375" cy="4770437"/>
          </a:xfrm>
        </p:spPr>
        <p:txBody>
          <a:bodyPr rtlCol="0">
            <a:normAutofit fontScale="85000" lnSpcReduction="20000"/>
          </a:bodyPr>
          <a:lstStyle/>
          <a:p>
            <a:pPr eaLnBrk="1" fontAlgn="auto" hangingPunct="1">
              <a:lnSpc>
                <a:spcPct val="80000"/>
              </a:lnSpc>
              <a:spcAft>
                <a:spcPts val="0"/>
              </a:spcAft>
              <a:buFont typeface="Monotype Sorts" pitchFamily="-84" charset="2"/>
              <a:buNone/>
              <a:defRPr/>
            </a:pPr>
            <a:endParaRPr lang="en-US" sz="1600" dirty="0">
              <a:solidFill>
                <a:srgbClr val="0000FF"/>
              </a:solidFill>
            </a:endParaRPr>
          </a:p>
          <a:p>
            <a:pPr eaLnBrk="1" fontAlgn="auto" hangingPunct="1">
              <a:lnSpc>
                <a:spcPct val="80000"/>
              </a:lnSpc>
              <a:spcAft>
                <a:spcPts val="0"/>
              </a:spcAft>
              <a:defRPr/>
            </a:pPr>
            <a:r>
              <a:rPr lang="en-US" dirty="0"/>
              <a:t>Each philosopher </a:t>
            </a:r>
            <a:r>
              <a:rPr lang="en-US" i="1" dirty="0" err="1"/>
              <a:t>i</a:t>
            </a:r>
            <a:r>
              <a:rPr lang="en-US" i="1" dirty="0"/>
              <a:t> </a:t>
            </a:r>
            <a:r>
              <a:rPr lang="en-US" dirty="0"/>
              <a:t>invokes the</a:t>
            </a:r>
            <a:r>
              <a:rPr lang="en-US" i="1" dirty="0"/>
              <a:t> </a:t>
            </a:r>
            <a:r>
              <a:rPr lang="en-US" dirty="0"/>
              <a:t>operations </a:t>
            </a:r>
            <a:r>
              <a:rPr lang="en-US" sz="2000" b="1" dirty="0">
                <a:solidFill>
                  <a:srgbClr val="000000"/>
                </a:solidFill>
                <a:latin typeface="Courier New" pitchFamily="49" charset="0"/>
                <a:cs typeface="Courier New" pitchFamily="49" charset="0"/>
              </a:rPr>
              <a:t>pickup()</a:t>
            </a:r>
            <a:r>
              <a:rPr lang="en-US" sz="2000" i="1" dirty="0"/>
              <a:t> </a:t>
            </a:r>
            <a:r>
              <a:rPr lang="en-US" dirty="0"/>
              <a:t>and </a:t>
            </a:r>
            <a:r>
              <a:rPr lang="en-US" sz="2000" b="1" dirty="0">
                <a:solidFill>
                  <a:srgbClr val="000000"/>
                </a:solidFill>
                <a:latin typeface="Courier New" pitchFamily="49" charset="0"/>
                <a:cs typeface="Courier New" pitchFamily="49" charset="0"/>
              </a:rPr>
              <a:t>putdown()</a:t>
            </a:r>
            <a:r>
              <a:rPr lang="en-US" sz="2000" dirty="0"/>
              <a:t> </a:t>
            </a:r>
            <a:r>
              <a:rPr lang="en-US" dirty="0"/>
              <a:t>in the following sequence:</a:t>
            </a:r>
          </a:p>
          <a:p>
            <a:pPr eaLnBrk="1" fontAlgn="auto" hangingPunct="1">
              <a:lnSpc>
                <a:spcPct val="80000"/>
              </a:lnSpc>
              <a:spcAft>
                <a:spcPts val="0"/>
              </a:spcAft>
              <a:buFont typeface="Monotype Sorts" pitchFamily="-84" charset="2"/>
              <a:buNone/>
              <a:defRPr/>
            </a:pPr>
            <a:endParaRPr lang="en-US" b="1" dirty="0">
              <a:solidFill>
                <a:srgbClr val="000000"/>
              </a:solidFill>
              <a:latin typeface="Courier New" pitchFamily="49" charset="0"/>
              <a:cs typeface="Courier New" pitchFamily="49" charset="0"/>
            </a:endParaRPr>
          </a:p>
          <a:p>
            <a:pPr eaLnBrk="1" fontAlgn="auto" hangingPunct="1">
              <a:lnSpc>
                <a:spcPct val="80000"/>
              </a:lnSpc>
              <a:spcAft>
                <a:spcPts val="0"/>
              </a:spcAft>
              <a:buFont typeface="Monotype Sorts" pitchFamily="-84" charset="2"/>
              <a:buNone/>
              <a:defRPr/>
            </a:pPr>
            <a:r>
              <a:rPr lang="en-US" b="1" dirty="0">
                <a:solidFill>
                  <a:srgbClr val="000000"/>
                </a:solidFill>
                <a:latin typeface="Courier New" pitchFamily="49" charset="0"/>
                <a:cs typeface="Courier New" pitchFamily="49" charset="0"/>
              </a:rPr>
              <a:t>         </a:t>
            </a:r>
            <a:r>
              <a:rPr lang="en-US" sz="2000" b="1" dirty="0" err="1">
                <a:solidFill>
                  <a:srgbClr val="000000"/>
                </a:solidFill>
                <a:latin typeface="Courier New" pitchFamily="49" charset="0"/>
                <a:cs typeface="Courier New" pitchFamily="49" charset="0"/>
              </a:rPr>
              <a:t>DiningPhilosophers.pickup</a:t>
            </a:r>
            <a:r>
              <a:rPr lang="en-US" sz="2000" b="1" dirty="0">
                <a:solidFill>
                  <a:srgbClr val="000000"/>
                </a:solidFill>
                <a:latin typeface="Courier New" pitchFamily="49" charset="0"/>
                <a:cs typeface="Courier New" pitchFamily="49" charset="0"/>
              </a:rPr>
              <a:t>(</a:t>
            </a:r>
            <a:r>
              <a:rPr lang="en-US" sz="2000" b="1" dirty="0" err="1">
                <a:solidFill>
                  <a:srgbClr val="000000"/>
                </a:solidFill>
                <a:latin typeface="Courier New" pitchFamily="49" charset="0"/>
                <a:cs typeface="Courier New" pitchFamily="49" charset="0"/>
              </a:rPr>
              <a:t>i</a:t>
            </a:r>
            <a:r>
              <a:rPr lang="en-US" sz="2000" b="1" dirty="0">
                <a:solidFill>
                  <a:srgbClr val="000000"/>
                </a:solidFill>
                <a:latin typeface="Courier New" pitchFamily="49" charset="0"/>
                <a:cs typeface="Courier New" pitchFamily="49" charset="0"/>
              </a:rPr>
              <a:t>)</a:t>
            </a:r>
            <a:r>
              <a:rPr lang="en-US" b="1" dirty="0">
                <a:solidFill>
                  <a:srgbClr val="000000"/>
                </a:solidFill>
                <a:latin typeface="Courier New" pitchFamily="49" charset="0"/>
                <a:cs typeface="Courier New" pitchFamily="49" charset="0"/>
              </a:rPr>
              <a:t>;</a:t>
            </a:r>
          </a:p>
          <a:p>
            <a:pPr eaLnBrk="1" fontAlgn="auto" hangingPunct="1">
              <a:lnSpc>
                <a:spcPct val="80000"/>
              </a:lnSpc>
              <a:spcAft>
                <a:spcPts val="0"/>
              </a:spcAft>
              <a:buFont typeface="Monotype Sorts" pitchFamily="-84" charset="2"/>
              <a:buNone/>
              <a:defRPr/>
            </a:pPr>
            <a:endParaRPr lang="en-US" b="1" dirty="0">
              <a:solidFill>
                <a:srgbClr val="000000"/>
              </a:solidFill>
              <a:latin typeface="Courier New" pitchFamily="49" charset="0"/>
              <a:cs typeface="Courier New" pitchFamily="49" charset="0"/>
            </a:endParaRPr>
          </a:p>
          <a:p>
            <a:pPr eaLnBrk="1" fontAlgn="auto" hangingPunct="1">
              <a:lnSpc>
                <a:spcPct val="80000"/>
              </a:lnSpc>
              <a:spcAft>
                <a:spcPts val="0"/>
              </a:spcAft>
              <a:buFont typeface="Monotype Sorts" pitchFamily="-84" charset="2"/>
              <a:buNone/>
              <a:defRPr/>
            </a:pPr>
            <a:r>
              <a:rPr lang="en-US" b="1" dirty="0">
                <a:solidFill>
                  <a:srgbClr val="000000"/>
                </a:solidFill>
                <a:latin typeface="Courier New" pitchFamily="49" charset="0"/>
                <a:cs typeface="Courier New" pitchFamily="49" charset="0"/>
              </a:rPr>
              <a:t>                EAT</a:t>
            </a:r>
          </a:p>
          <a:p>
            <a:pPr eaLnBrk="1" fontAlgn="auto" hangingPunct="1">
              <a:lnSpc>
                <a:spcPct val="80000"/>
              </a:lnSpc>
              <a:spcAft>
                <a:spcPts val="0"/>
              </a:spcAft>
              <a:buFont typeface="Monotype Sorts" pitchFamily="-84" charset="2"/>
              <a:buNone/>
              <a:defRPr/>
            </a:pPr>
            <a:endParaRPr lang="en-US" b="1" dirty="0">
              <a:solidFill>
                <a:srgbClr val="000000"/>
              </a:solidFill>
              <a:latin typeface="Courier New" pitchFamily="49" charset="0"/>
              <a:cs typeface="Courier New" pitchFamily="49" charset="0"/>
            </a:endParaRPr>
          </a:p>
          <a:p>
            <a:pPr eaLnBrk="1" fontAlgn="auto" hangingPunct="1">
              <a:lnSpc>
                <a:spcPct val="80000"/>
              </a:lnSpc>
              <a:spcAft>
                <a:spcPts val="0"/>
              </a:spcAft>
              <a:buFont typeface="Monotype Sorts" pitchFamily="-84" charset="2"/>
              <a:buNone/>
              <a:defRPr/>
            </a:pPr>
            <a:r>
              <a:rPr lang="en-US" b="1" dirty="0">
                <a:solidFill>
                  <a:srgbClr val="000000"/>
                </a:solidFill>
                <a:latin typeface="Courier New" pitchFamily="49" charset="0"/>
                <a:cs typeface="Courier New" pitchFamily="49" charset="0"/>
              </a:rPr>
              <a:t>         </a:t>
            </a:r>
            <a:r>
              <a:rPr lang="en-US" sz="2000" b="1" dirty="0" err="1">
                <a:solidFill>
                  <a:srgbClr val="000000"/>
                </a:solidFill>
                <a:latin typeface="Courier New" pitchFamily="49" charset="0"/>
                <a:cs typeface="Courier New" pitchFamily="49" charset="0"/>
              </a:rPr>
              <a:t>DiningPhilosophers.putdown</a:t>
            </a:r>
            <a:r>
              <a:rPr lang="en-US" sz="2000" b="1" dirty="0">
                <a:solidFill>
                  <a:srgbClr val="000000"/>
                </a:solidFill>
                <a:latin typeface="Courier New" pitchFamily="49" charset="0"/>
                <a:cs typeface="Courier New" pitchFamily="49" charset="0"/>
              </a:rPr>
              <a:t>(</a:t>
            </a:r>
            <a:r>
              <a:rPr lang="en-US" sz="2000" b="1" dirty="0" err="1">
                <a:solidFill>
                  <a:srgbClr val="000000"/>
                </a:solidFill>
                <a:latin typeface="Courier New" pitchFamily="49" charset="0"/>
                <a:cs typeface="Courier New" pitchFamily="49" charset="0"/>
              </a:rPr>
              <a:t>i</a:t>
            </a:r>
            <a:r>
              <a:rPr lang="en-US" sz="2000" b="1" dirty="0">
                <a:solidFill>
                  <a:srgbClr val="000000"/>
                </a:solidFill>
                <a:latin typeface="Courier New" pitchFamily="49" charset="0"/>
                <a:cs typeface="Courier New" pitchFamily="49" charset="0"/>
              </a:rPr>
              <a:t>)</a:t>
            </a:r>
            <a:r>
              <a:rPr lang="en-US" b="1" dirty="0">
                <a:solidFill>
                  <a:srgbClr val="000000"/>
                </a:solidFill>
                <a:latin typeface="Courier New" pitchFamily="49" charset="0"/>
                <a:cs typeface="Courier New" pitchFamily="49" charset="0"/>
              </a:rPr>
              <a:t>;</a:t>
            </a:r>
          </a:p>
          <a:p>
            <a:pPr eaLnBrk="1" fontAlgn="auto" hangingPunct="1">
              <a:lnSpc>
                <a:spcPct val="80000"/>
              </a:lnSpc>
              <a:spcAft>
                <a:spcPts val="0"/>
              </a:spcAft>
              <a:buFont typeface="Monotype Sorts" pitchFamily="-84" charset="2"/>
              <a:buNone/>
              <a:defRPr/>
            </a:pPr>
            <a:endParaRPr lang="en-US" dirty="0">
              <a:solidFill>
                <a:srgbClr val="0000FF"/>
              </a:solidFill>
            </a:endParaRPr>
          </a:p>
          <a:p>
            <a:pPr eaLnBrk="1" fontAlgn="auto" hangingPunct="1">
              <a:lnSpc>
                <a:spcPct val="80000"/>
              </a:lnSpc>
              <a:spcAft>
                <a:spcPts val="0"/>
              </a:spcAft>
              <a:defRPr/>
            </a:pPr>
            <a:r>
              <a:rPr lang="en-US" dirty="0"/>
              <a:t>No deadlock, but starvation is possible</a:t>
            </a:r>
          </a:p>
          <a:p>
            <a:pPr eaLnBrk="1" fontAlgn="auto" hangingPunct="1">
              <a:lnSpc>
                <a:spcPct val="80000"/>
              </a:lnSpc>
              <a:spcAft>
                <a:spcPts val="0"/>
              </a:spcAft>
              <a:buFont typeface="Monotype Sorts" pitchFamily="-84" charset="2"/>
              <a:buNone/>
              <a:defRPr/>
            </a:pPr>
            <a:endParaRPr lang="en-US" dirty="0">
              <a:solidFill>
                <a:srgbClr val="0000FF"/>
              </a:solidFill>
            </a:endParaRPr>
          </a:p>
          <a:p>
            <a:pPr eaLnBrk="1" fontAlgn="auto" hangingPunct="1">
              <a:lnSpc>
                <a:spcPct val="80000"/>
              </a:lnSpc>
              <a:spcAft>
                <a:spcPts val="0"/>
              </a:spcAft>
              <a:buFont typeface="Monotype Sorts" pitchFamily="-84" charset="2"/>
              <a:buNone/>
              <a:defRPr/>
            </a:pPr>
            <a:endParaRPr lang="en-US" dirty="0">
              <a:solidFill>
                <a:srgbClr val="0000FF"/>
              </a:solidFill>
            </a:endParaRPr>
          </a:p>
          <a:p>
            <a:pPr eaLnBrk="1" fontAlgn="auto" hangingPunct="1">
              <a:lnSpc>
                <a:spcPct val="80000"/>
              </a:lnSpc>
              <a:spcAft>
                <a:spcPts val="0"/>
              </a:spcAft>
              <a:buFont typeface="Monotype Sorts" pitchFamily="-84" charset="2"/>
              <a:buNone/>
              <a:defRPr/>
            </a:pPr>
            <a:r>
              <a:rPr lang="en-US" i="1" dirty="0">
                <a:solidFill>
                  <a:srgbClr val="0000FF"/>
                </a:solidFill>
              </a:rPr>
              <a:t>       </a:t>
            </a:r>
          </a:p>
        </p:txBody>
      </p:sp>
      <p:sp>
        <p:nvSpPr>
          <p:cNvPr id="99331" name="Rectangle 2">
            <a:extLst>
              <a:ext uri="{FF2B5EF4-FFF2-40B4-BE49-F238E27FC236}">
                <a16:creationId xmlns:a16="http://schemas.microsoft.com/office/drawing/2014/main" id="{8E47CD0C-6E52-4427-B175-B858BD5DDD60}"/>
              </a:ext>
            </a:extLst>
          </p:cNvPr>
          <p:cNvSpPr>
            <a:spLocks noChangeArrowheads="1"/>
          </p:cNvSpPr>
          <p:nvPr/>
        </p:nvSpPr>
        <p:spPr bwMode="auto">
          <a:xfrm>
            <a:off x="1227138" y="488950"/>
            <a:ext cx="791686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dirty="0">
                <a:solidFill>
                  <a:srgbClr val="006699"/>
                </a:solidFill>
                <a:latin typeface="Arial" panose="020B0604020202020204" pitchFamily="34" charset="0"/>
              </a:rPr>
              <a:t>Solution to Dining Philosophers (Cont.)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67CED3C8-1CA6-4937-81F4-207448452884}"/>
              </a:ext>
            </a:extLst>
          </p:cNvPr>
          <p:cNvSpPr>
            <a:spLocks noGrp="1"/>
          </p:cNvSpPr>
          <p:nvPr>
            <p:ph type="title"/>
          </p:nvPr>
        </p:nvSpPr>
        <p:spPr>
          <a:xfrm>
            <a:off x="708025" y="460375"/>
            <a:ext cx="7880350" cy="576263"/>
          </a:xfrm>
        </p:spPr>
        <p:txBody>
          <a:bodyPr/>
          <a:lstStyle/>
          <a:p>
            <a:pPr eaLnBrk="1" hangingPunct="1"/>
            <a:r>
              <a:rPr lang="en-US" altLang="en-US"/>
              <a:t>Deadlocks</a:t>
            </a:r>
          </a:p>
        </p:txBody>
      </p:sp>
      <p:sp>
        <p:nvSpPr>
          <p:cNvPr id="101379" name="Rectangle 3">
            <a:extLst>
              <a:ext uri="{FF2B5EF4-FFF2-40B4-BE49-F238E27FC236}">
                <a16:creationId xmlns:a16="http://schemas.microsoft.com/office/drawing/2014/main" id="{F4DFC8D2-E051-481C-8407-A8DAC9A22A9F}"/>
              </a:ext>
            </a:extLst>
          </p:cNvPr>
          <p:cNvSpPr>
            <a:spLocks noGrp="1"/>
          </p:cNvSpPr>
          <p:nvPr>
            <p:ph type="body" idx="1"/>
          </p:nvPr>
        </p:nvSpPr>
        <p:spPr>
          <a:xfrm>
            <a:off x="908050" y="1131888"/>
            <a:ext cx="7588250" cy="4530725"/>
          </a:xfrm>
        </p:spPr>
        <p:txBody>
          <a:bodyPr/>
          <a:lstStyle/>
          <a:p>
            <a:pPr>
              <a:buSzPct val="85000"/>
            </a:pPr>
            <a:r>
              <a:rPr lang="en-US" altLang="en-US" dirty="0"/>
              <a:t>System Model</a:t>
            </a:r>
          </a:p>
          <a:p>
            <a:pPr>
              <a:buSzPct val="85000"/>
            </a:pPr>
            <a:r>
              <a:rPr lang="en-US" altLang="en-US" dirty="0"/>
              <a:t>Deadlock Characterization</a:t>
            </a:r>
          </a:p>
          <a:p>
            <a:pPr>
              <a:buSzPct val="85000"/>
            </a:pPr>
            <a:r>
              <a:rPr lang="en-US" altLang="en-US" dirty="0"/>
              <a:t>Methods for Handling Deadlocks</a:t>
            </a:r>
          </a:p>
          <a:p>
            <a:r>
              <a:rPr lang="en-US" altLang="en-US" dirty="0"/>
              <a:t>Deadlock Prevention</a:t>
            </a:r>
          </a:p>
          <a:p>
            <a:pPr>
              <a:buSzPct val="85000"/>
            </a:pPr>
            <a:r>
              <a:rPr lang="en-US" altLang="en-US" dirty="0"/>
              <a:t>Deadlock Avoidance</a:t>
            </a:r>
          </a:p>
          <a:p>
            <a:pPr>
              <a:buSzPct val="85000"/>
            </a:pPr>
            <a:r>
              <a:rPr lang="en-US" altLang="en-US" dirty="0"/>
              <a:t>Deadlock Detection </a:t>
            </a:r>
          </a:p>
          <a:p>
            <a:pPr>
              <a:buSzPct val="85000"/>
            </a:pPr>
            <a:r>
              <a:rPr lang="en-US" altLang="en-US" dirty="0"/>
              <a:t>Recovery from Deadlock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6270-1344-4FDE-85E7-1F0D16789D9C}"/>
              </a:ext>
            </a:extLst>
          </p:cNvPr>
          <p:cNvSpPr>
            <a:spLocks noGrp="1"/>
          </p:cNvSpPr>
          <p:nvPr>
            <p:ph type="title"/>
          </p:nvPr>
        </p:nvSpPr>
        <p:spPr>
          <a:xfrm>
            <a:off x="472050" y="526034"/>
            <a:ext cx="8229600" cy="360086"/>
          </a:xfrm>
        </p:spPr>
        <p:txBody>
          <a:bodyPr/>
          <a:lstStyle/>
          <a:p>
            <a:r>
              <a:rPr lang="en-US" sz="3600" b="1" u="sng" dirty="0"/>
              <a:t>Deadlock</a:t>
            </a:r>
            <a:endParaRPr lang="en-IN" sz="3600" b="1" u="sng" dirty="0"/>
          </a:p>
        </p:txBody>
      </p:sp>
      <p:sp>
        <p:nvSpPr>
          <p:cNvPr id="3" name="Content Placeholder 2">
            <a:extLst>
              <a:ext uri="{FF2B5EF4-FFF2-40B4-BE49-F238E27FC236}">
                <a16:creationId xmlns:a16="http://schemas.microsoft.com/office/drawing/2014/main" id="{6C66EE14-C9B0-44FC-B813-5819EDDBBAD1}"/>
              </a:ext>
            </a:extLst>
          </p:cNvPr>
          <p:cNvSpPr>
            <a:spLocks noGrp="1"/>
          </p:cNvSpPr>
          <p:nvPr>
            <p:ph idx="1"/>
          </p:nvPr>
        </p:nvSpPr>
        <p:spPr>
          <a:xfrm>
            <a:off x="495837" y="886120"/>
            <a:ext cx="8229600" cy="5381711"/>
          </a:xfrm>
        </p:spPr>
        <p:txBody>
          <a:bodyPr/>
          <a:lstStyle/>
          <a:p>
            <a:r>
              <a:rPr lang="en-US" sz="2800" dirty="0"/>
              <a:t>In a multiprogramming environment, several processes may compete for a finite number of resources.</a:t>
            </a:r>
          </a:p>
          <a:p>
            <a:r>
              <a:rPr lang="en-US" sz="2800" dirty="0"/>
              <a:t>A process requests resources; if the resources are not available at that time, the process enters a waiting state. </a:t>
            </a:r>
          </a:p>
          <a:p>
            <a:r>
              <a:rPr lang="en-US" sz="2800" dirty="0"/>
              <a:t>Sometimes, a waiting process is never again able to change state, because the resources it has requested are held by other waiting processes. This situation is called a deadlock</a:t>
            </a:r>
            <a:endParaRPr lang="en-IN" sz="2800" dirty="0"/>
          </a:p>
        </p:txBody>
      </p:sp>
    </p:spTree>
    <p:extLst>
      <p:ext uri="{BB962C8B-B14F-4D97-AF65-F5344CB8AC3E}">
        <p14:creationId xmlns:p14="http://schemas.microsoft.com/office/powerpoint/2010/main" val="40597393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D488-A63E-4725-BBF6-7AEC1B05FE63}"/>
              </a:ext>
            </a:extLst>
          </p:cNvPr>
          <p:cNvSpPr>
            <a:spLocks noGrp="1"/>
          </p:cNvSpPr>
          <p:nvPr>
            <p:ph type="title"/>
          </p:nvPr>
        </p:nvSpPr>
        <p:spPr>
          <a:xfrm>
            <a:off x="554627" y="579650"/>
            <a:ext cx="8229600" cy="466725"/>
          </a:xfrm>
        </p:spPr>
        <p:txBody>
          <a:bodyPr>
            <a:noAutofit/>
          </a:bodyPr>
          <a:lstStyle/>
          <a:p>
            <a:pPr>
              <a:defRPr/>
            </a:pPr>
            <a:r>
              <a:rPr lang="en-US" sz="3600" b="1" dirty="0"/>
              <a:t>The Deadlock Problem</a:t>
            </a:r>
          </a:p>
        </p:txBody>
      </p:sp>
      <p:sp>
        <p:nvSpPr>
          <p:cNvPr id="3" name="Content Placeholder 2">
            <a:extLst>
              <a:ext uri="{FF2B5EF4-FFF2-40B4-BE49-F238E27FC236}">
                <a16:creationId xmlns:a16="http://schemas.microsoft.com/office/drawing/2014/main" id="{9107B5BC-80E5-4C6E-A637-6A114EAF5856}"/>
              </a:ext>
            </a:extLst>
          </p:cNvPr>
          <p:cNvSpPr>
            <a:spLocks noGrp="1"/>
          </p:cNvSpPr>
          <p:nvPr>
            <p:ph idx="1"/>
          </p:nvPr>
        </p:nvSpPr>
        <p:spPr>
          <a:xfrm>
            <a:off x="457200" y="1659118"/>
            <a:ext cx="8229600" cy="3620907"/>
          </a:xfrm>
        </p:spPr>
        <p:txBody>
          <a:bodyPr>
            <a:normAutofit fontScale="62500" lnSpcReduction="20000"/>
          </a:bodyPr>
          <a:lstStyle/>
          <a:p>
            <a:pPr>
              <a:buFont typeface="Arial" panose="020B0604020202020204" pitchFamily="34" charset="0"/>
              <a:buNone/>
              <a:defRPr/>
            </a:pPr>
            <a:endParaRPr lang="en-US" dirty="0"/>
          </a:p>
          <a:p>
            <a:pPr>
              <a:buFont typeface="Arial" panose="020B0604020202020204" pitchFamily="34" charset="0"/>
              <a:buNone/>
              <a:defRPr/>
            </a:pPr>
            <a:r>
              <a:rPr lang="en-US" dirty="0"/>
              <a:t>■ A set of blocked processes each holding a resource and waiting to acquire a resource held by another process in the set. </a:t>
            </a:r>
          </a:p>
          <a:p>
            <a:pPr>
              <a:buFont typeface="Arial" panose="020B0604020202020204" pitchFamily="34" charset="0"/>
              <a:buNone/>
              <a:defRPr/>
            </a:pPr>
            <a:r>
              <a:rPr lang="en-US" dirty="0"/>
              <a:t>■ Example </a:t>
            </a:r>
          </a:p>
          <a:p>
            <a:pPr>
              <a:buFont typeface="Arial" panose="020B0604020202020204" pitchFamily="34" charset="0"/>
              <a:buNone/>
              <a:defRPr/>
            </a:pPr>
            <a:r>
              <a:rPr lang="en-US" dirty="0"/>
              <a:t>   ● System has 2 tape drives.</a:t>
            </a:r>
          </a:p>
          <a:p>
            <a:pPr>
              <a:buFont typeface="Arial" panose="020B0604020202020204" pitchFamily="34" charset="0"/>
              <a:buNone/>
              <a:defRPr/>
            </a:pPr>
            <a:r>
              <a:rPr lang="en-US" dirty="0"/>
              <a:t>   ● P0 and P1 each hold one tape drive and each needs another one. </a:t>
            </a:r>
          </a:p>
          <a:p>
            <a:pPr>
              <a:buFont typeface="Arial" panose="020B0604020202020204" pitchFamily="34" charset="0"/>
              <a:buNone/>
              <a:defRPr/>
            </a:pPr>
            <a:r>
              <a:rPr lang="en-US" dirty="0"/>
              <a:t>■ Example </a:t>
            </a:r>
          </a:p>
          <a:p>
            <a:pPr>
              <a:buFont typeface="Arial" panose="020B0604020202020204" pitchFamily="34" charset="0"/>
              <a:buNone/>
              <a:defRPr/>
            </a:pPr>
            <a:r>
              <a:rPr lang="en-US" dirty="0"/>
              <a:t>    ● semaphores A and B, initialized to 1 </a:t>
            </a:r>
          </a:p>
          <a:p>
            <a:pPr>
              <a:buFont typeface="Arial" panose="020B0604020202020204" pitchFamily="34" charset="0"/>
              <a:buNone/>
              <a:defRPr/>
            </a:pPr>
            <a:r>
              <a:rPr lang="en-US" dirty="0"/>
              <a:t>			P0		   P1 </a:t>
            </a:r>
          </a:p>
          <a:p>
            <a:pPr>
              <a:buFont typeface="Arial" panose="020B0604020202020204" pitchFamily="34" charset="0"/>
              <a:buNone/>
              <a:defRPr/>
            </a:pPr>
            <a:r>
              <a:rPr lang="en-US" dirty="0"/>
              <a:t>		        wait (A); 		wait(B)</a:t>
            </a:r>
          </a:p>
          <a:p>
            <a:pPr>
              <a:buFont typeface="Arial" panose="020B0604020202020204" pitchFamily="34" charset="0"/>
              <a:buNone/>
              <a:defRPr/>
            </a:pPr>
            <a:r>
              <a:rPr lang="en-US" dirty="0"/>
              <a:t>		        wait (B); 		wait(A)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27BF5BE-E6E0-4B4E-9B97-1C07095D4E6E}"/>
              </a:ext>
            </a:extLst>
          </p:cNvPr>
          <p:cNvSpPr>
            <a:spLocks noGrp="1" noChangeArrowheads="1"/>
          </p:cNvSpPr>
          <p:nvPr>
            <p:ph type="title" idx="4294967295"/>
          </p:nvPr>
        </p:nvSpPr>
        <p:spPr>
          <a:xfrm>
            <a:off x="628650" y="1131888"/>
            <a:ext cx="7886700" cy="411162"/>
          </a:xfrm>
        </p:spPr>
        <p:txBody>
          <a:bodyPr>
            <a:normAutofit fontScale="90000"/>
          </a:bodyPr>
          <a:lstStyle/>
          <a:p>
            <a:pPr eaLnBrk="1" hangingPunct="1">
              <a:defRPr/>
            </a:pPr>
            <a:r>
              <a:rPr lang="en-US" altLang="en-US" dirty="0"/>
              <a:t>Bridge Crossing Example</a:t>
            </a:r>
          </a:p>
        </p:txBody>
      </p:sp>
      <p:sp>
        <p:nvSpPr>
          <p:cNvPr id="13315" name="Rectangle 3">
            <a:extLst>
              <a:ext uri="{FF2B5EF4-FFF2-40B4-BE49-F238E27FC236}">
                <a16:creationId xmlns:a16="http://schemas.microsoft.com/office/drawing/2014/main" id="{2BC7A3D0-1C74-41B6-8C89-1EFB6FBD3FAE}"/>
              </a:ext>
            </a:extLst>
          </p:cNvPr>
          <p:cNvSpPr>
            <a:spLocks noGrp="1" noChangeArrowheads="1"/>
          </p:cNvSpPr>
          <p:nvPr>
            <p:ph type="body" idx="4294967295"/>
          </p:nvPr>
        </p:nvSpPr>
        <p:spPr>
          <a:xfrm>
            <a:off x="1382713" y="3363913"/>
            <a:ext cx="6584950" cy="1943100"/>
          </a:xfrm>
        </p:spPr>
        <p:txBody>
          <a:bodyPr>
            <a:normAutofit fontScale="62500" lnSpcReduction="20000"/>
          </a:bodyPr>
          <a:lstStyle/>
          <a:p>
            <a:pPr eaLnBrk="1" hangingPunct="1">
              <a:defRPr/>
            </a:pPr>
            <a:r>
              <a:rPr lang="en-US" altLang="en-US" dirty="0"/>
              <a:t>Traffic only in one direction</a:t>
            </a:r>
          </a:p>
          <a:p>
            <a:pPr eaLnBrk="1" hangingPunct="1">
              <a:defRPr/>
            </a:pPr>
            <a:r>
              <a:rPr lang="en-US" altLang="en-US" dirty="0"/>
              <a:t>Each section of a bridge can be viewed as a resource</a:t>
            </a:r>
          </a:p>
          <a:p>
            <a:pPr eaLnBrk="1" hangingPunct="1">
              <a:defRPr/>
            </a:pPr>
            <a:r>
              <a:rPr lang="en-US" altLang="en-US" dirty="0"/>
              <a:t>If a deadlock occurs, it can be resolved if one car backs up (preempt resources and rollback)</a:t>
            </a:r>
          </a:p>
          <a:p>
            <a:pPr eaLnBrk="1" hangingPunct="1">
              <a:defRPr/>
            </a:pPr>
            <a:r>
              <a:rPr lang="en-US" altLang="en-US" dirty="0"/>
              <a:t>Several cars may have to be backed up if a deadlock occurs</a:t>
            </a:r>
          </a:p>
          <a:p>
            <a:pPr eaLnBrk="1" hangingPunct="1">
              <a:defRPr/>
            </a:pPr>
            <a:r>
              <a:rPr lang="en-US" altLang="en-US" dirty="0"/>
              <a:t>Starvation is possible</a:t>
            </a:r>
          </a:p>
          <a:p>
            <a:pPr eaLnBrk="1" hangingPunct="1">
              <a:buFont typeface="Arial" panose="020B0604020202020204" pitchFamily="34" charset="0"/>
              <a:buNone/>
              <a:defRPr/>
            </a:pPr>
            <a:endParaRPr lang="en-US" altLang="en-US" dirty="0"/>
          </a:p>
        </p:txBody>
      </p:sp>
      <p:grpSp>
        <p:nvGrpSpPr>
          <p:cNvPr id="104452" name="Group 35">
            <a:extLst>
              <a:ext uri="{FF2B5EF4-FFF2-40B4-BE49-F238E27FC236}">
                <a16:creationId xmlns:a16="http://schemas.microsoft.com/office/drawing/2014/main" id="{C3FBAC6B-4817-4628-8632-2A9AE6A91ED8}"/>
              </a:ext>
            </a:extLst>
          </p:cNvPr>
          <p:cNvGrpSpPr>
            <a:grpSpLocks/>
          </p:cNvGrpSpPr>
          <p:nvPr/>
        </p:nvGrpSpPr>
        <p:grpSpPr bwMode="auto">
          <a:xfrm>
            <a:off x="1266825" y="2057400"/>
            <a:ext cx="6276975" cy="1028700"/>
            <a:chOff x="798" y="1008"/>
            <a:chExt cx="3954" cy="864"/>
          </a:xfrm>
        </p:grpSpPr>
        <p:grpSp>
          <p:nvGrpSpPr>
            <p:cNvPr id="104453" name="Group 11">
              <a:extLst>
                <a:ext uri="{FF2B5EF4-FFF2-40B4-BE49-F238E27FC236}">
                  <a16:creationId xmlns:a16="http://schemas.microsoft.com/office/drawing/2014/main" id="{D2902033-E61F-4B07-8AE6-FF0954F783CB}"/>
                </a:ext>
              </a:extLst>
            </p:cNvPr>
            <p:cNvGrpSpPr>
              <a:grpSpLocks/>
            </p:cNvGrpSpPr>
            <p:nvPr/>
          </p:nvGrpSpPr>
          <p:grpSpPr bwMode="auto">
            <a:xfrm>
              <a:off x="816" y="1008"/>
              <a:ext cx="3936" cy="240"/>
              <a:chOff x="672" y="1008"/>
              <a:chExt cx="3936" cy="240"/>
            </a:xfrm>
          </p:grpSpPr>
          <p:sp>
            <p:nvSpPr>
              <p:cNvPr id="104477" name="Line 6">
                <a:extLst>
                  <a:ext uri="{FF2B5EF4-FFF2-40B4-BE49-F238E27FC236}">
                    <a16:creationId xmlns:a16="http://schemas.microsoft.com/office/drawing/2014/main" id="{466A8415-12BB-403D-8765-8107F6946A97}"/>
                  </a:ext>
                </a:extLst>
              </p:cNvPr>
              <p:cNvSpPr>
                <a:spLocks noChangeShapeType="1"/>
              </p:cNvSpPr>
              <p:nvPr/>
            </p:nvSpPr>
            <p:spPr bwMode="auto">
              <a:xfrm>
                <a:off x="672" y="10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78" name="Line 7">
                <a:extLst>
                  <a:ext uri="{FF2B5EF4-FFF2-40B4-BE49-F238E27FC236}">
                    <a16:creationId xmlns:a16="http://schemas.microsoft.com/office/drawing/2014/main" id="{086E0CD6-A8F0-4BC6-ABE9-E72B5782FA83}"/>
                  </a:ext>
                </a:extLst>
              </p:cNvPr>
              <p:cNvSpPr>
                <a:spLocks noChangeShapeType="1"/>
              </p:cNvSpPr>
              <p:nvPr/>
            </p:nvSpPr>
            <p:spPr bwMode="auto">
              <a:xfrm>
                <a:off x="1824" y="1008"/>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79" name="Line 8">
                <a:extLst>
                  <a:ext uri="{FF2B5EF4-FFF2-40B4-BE49-F238E27FC236}">
                    <a16:creationId xmlns:a16="http://schemas.microsoft.com/office/drawing/2014/main" id="{6AEF32ED-5AB5-42CE-8A80-60FCA7695942}"/>
                  </a:ext>
                </a:extLst>
              </p:cNvPr>
              <p:cNvSpPr>
                <a:spLocks noChangeShapeType="1"/>
              </p:cNvSpPr>
              <p:nvPr/>
            </p:nvSpPr>
            <p:spPr bwMode="auto">
              <a:xfrm>
                <a:off x="2208" y="12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80" name="Line 9">
                <a:extLst>
                  <a:ext uri="{FF2B5EF4-FFF2-40B4-BE49-F238E27FC236}">
                    <a16:creationId xmlns:a16="http://schemas.microsoft.com/office/drawing/2014/main" id="{58512DC8-CF1F-46DE-A98D-2687AA8FE5E3}"/>
                  </a:ext>
                </a:extLst>
              </p:cNvPr>
              <p:cNvSpPr>
                <a:spLocks noChangeShapeType="1"/>
              </p:cNvSpPr>
              <p:nvPr/>
            </p:nvSpPr>
            <p:spPr bwMode="auto">
              <a:xfrm flipV="1">
                <a:off x="3072" y="1026"/>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81" name="Line 10">
                <a:extLst>
                  <a:ext uri="{FF2B5EF4-FFF2-40B4-BE49-F238E27FC236}">
                    <a16:creationId xmlns:a16="http://schemas.microsoft.com/office/drawing/2014/main" id="{E2FF1A92-7490-4DAE-93BE-26FC59F4679B}"/>
                  </a:ext>
                </a:extLst>
              </p:cNvPr>
              <p:cNvSpPr>
                <a:spLocks noChangeShapeType="1"/>
              </p:cNvSpPr>
              <p:nvPr/>
            </p:nvSpPr>
            <p:spPr bwMode="auto">
              <a:xfrm>
                <a:off x="3456" y="102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104454" name="Group 12">
              <a:extLst>
                <a:ext uri="{FF2B5EF4-FFF2-40B4-BE49-F238E27FC236}">
                  <a16:creationId xmlns:a16="http://schemas.microsoft.com/office/drawing/2014/main" id="{7B4D9EFF-5379-4818-B3A3-D39520BC2366}"/>
                </a:ext>
              </a:extLst>
            </p:cNvPr>
            <p:cNvGrpSpPr>
              <a:grpSpLocks/>
            </p:cNvGrpSpPr>
            <p:nvPr/>
          </p:nvGrpSpPr>
          <p:grpSpPr bwMode="auto">
            <a:xfrm flipV="1">
              <a:off x="816" y="1632"/>
              <a:ext cx="3936" cy="240"/>
              <a:chOff x="672" y="1008"/>
              <a:chExt cx="3936" cy="240"/>
            </a:xfrm>
          </p:grpSpPr>
          <p:sp>
            <p:nvSpPr>
              <p:cNvPr id="104472" name="Line 13">
                <a:extLst>
                  <a:ext uri="{FF2B5EF4-FFF2-40B4-BE49-F238E27FC236}">
                    <a16:creationId xmlns:a16="http://schemas.microsoft.com/office/drawing/2014/main" id="{050D5007-85E3-44D9-84F0-AA99AD177931}"/>
                  </a:ext>
                </a:extLst>
              </p:cNvPr>
              <p:cNvSpPr>
                <a:spLocks noChangeShapeType="1"/>
              </p:cNvSpPr>
              <p:nvPr/>
            </p:nvSpPr>
            <p:spPr bwMode="auto">
              <a:xfrm>
                <a:off x="672" y="10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73" name="Line 14">
                <a:extLst>
                  <a:ext uri="{FF2B5EF4-FFF2-40B4-BE49-F238E27FC236}">
                    <a16:creationId xmlns:a16="http://schemas.microsoft.com/office/drawing/2014/main" id="{3B84F5D2-FB32-45F2-9FD5-A2BB9EBEFBFB}"/>
                  </a:ext>
                </a:extLst>
              </p:cNvPr>
              <p:cNvSpPr>
                <a:spLocks noChangeShapeType="1"/>
              </p:cNvSpPr>
              <p:nvPr/>
            </p:nvSpPr>
            <p:spPr bwMode="auto">
              <a:xfrm>
                <a:off x="1824" y="1008"/>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74" name="Line 15">
                <a:extLst>
                  <a:ext uri="{FF2B5EF4-FFF2-40B4-BE49-F238E27FC236}">
                    <a16:creationId xmlns:a16="http://schemas.microsoft.com/office/drawing/2014/main" id="{1AD32B2F-1161-4A53-881E-BF809E7C52E3}"/>
                  </a:ext>
                </a:extLst>
              </p:cNvPr>
              <p:cNvSpPr>
                <a:spLocks noChangeShapeType="1"/>
              </p:cNvSpPr>
              <p:nvPr/>
            </p:nvSpPr>
            <p:spPr bwMode="auto">
              <a:xfrm>
                <a:off x="2208" y="12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75" name="Line 16">
                <a:extLst>
                  <a:ext uri="{FF2B5EF4-FFF2-40B4-BE49-F238E27FC236}">
                    <a16:creationId xmlns:a16="http://schemas.microsoft.com/office/drawing/2014/main" id="{84225F96-D014-4DB9-9CA9-2421D88848DE}"/>
                  </a:ext>
                </a:extLst>
              </p:cNvPr>
              <p:cNvSpPr>
                <a:spLocks noChangeShapeType="1"/>
              </p:cNvSpPr>
              <p:nvPr/>
            </p:nvSpPr>
            <p:spPr bwMode="auto">
              <a:xfrm flipV="1">
                <a:off x="3072" y="1026"/>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76" name="Line 17">
                <a:extLst>
                  <a:ext uri="{FF2B5EF4-FFF2-40B4-BE49-F238E27FC236}">
                    <a16:creationId xmlns:a16="http://schemas.microsoft.com/office/drawing/2014/main" id="{800357CA-3E11-4BE0-85BA-1BE9648EF394}"/>
                  </a:ext>
                </a:extLst>
              </p:cNvPr>
              <p:cNvSpPr>
                <a:spLocks noChangeShapeType="1"/>
              </p:cNvSpPr>
              <p:nvPr/>
            </p:nvSpPr>
            <p:spPr bwMode="auto">
              <a:xfrm>
                <a:off x="3456" y="102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104455" name="Group 22">
              <a:extLst>
                <a:ext uri="{FF2B5EF4-FFF2-40B4-BE49-F238E27FC236}">
                  <a16:creationId xmlns:a16="http://schemas.microsoft.com/office/drawing/2014/main" id="{5093EF48-9210-4003-908D-BBBCC345410A}"/>
                </a:ext>
              </a:extLst>
            </p:cNvPr>
            <p:cNvGrpSpPr>
              <a:grpSpLocks/>
            </p:cNvGrpSpPr>
            <p:nvPr/>
          </p:nvGrpSpPr>
          <p:grpSpPr bwMode="auto">
            <a:xfrm>
              <a:off x="1512" y="1614"/>
              <a:ext cx="288" cy="162"/>
              <a:chOff x="1056" y="1614"/>
              <a:chExt cx="288" cy="162"/>
            </a:xfrm>
          </p:grpSpPr>
          <p:sp>
            <p:nvSpPr>
              <p:cNvPr id="104470" name="Rectangle 18">
                <a:extLst>
                  <a:ext uri="{FF2B5EF4-FFF2-40B4-BE49-F238E27FC236}">
                    <a16:creationId xmlns:a16="http://schemas.microsoft.com/office/drawing/2014/main" id="{28335A25-408E-4D65-A317-87B33B33BDEF}"/>
                  </a:ext>
                </a:extLst>
              </p:cNvPr>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04471" name="Rectangle 19">
                <a:extLst>
                  <a:ext uri="{FF2B5EF4-FFF2-40B4-BE49-F238E27FC236}">
                    <a16:creationId xmlns:a16="http://schemas.microsoft.com/office/drawing/2014/main" id="{733E777C-2310-4B97-A919-A0E18DBDCEE7}"/>
                  </a:ext>
                </a:extLst>
              </p:cNvPr>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ltLang="en-US"/>
              </a:p>
            </p:txBody>
          </p:sp>
        </p:grpSp>
        <p:sp>
          <p:nvSpPr>
            <p:cNvPr id="104456" name="Line 20">
              <a:extLst>
                <a:ext uri="{FF2B5EF4-FFF2-40B4-BE49-F238E27FC236}">
                  <a16:creationId xmlns:a16="http://schemas.microsoft.com/office/drawing/2014/main" id="{8155D242-F7DE-42FE-885C-65B57E5E2AC8}"/>
                </a:ext>
              </a:extLst>
            </p:cNvPr>
            <p:cNvSpPr>
              <a:spLocks noChangeShapeType="1"/>
            </p:cNvSpPr>
            <p:nvPr/>
          </p:nvSpPr>
          <p:spPr bwMode="auto">
            <a:xfrm>
              <a:off x="798" y="1428"/>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57" name="Line 21">
              <a:extLst>
                <a:ext uri="{FF2B5EF4-FFF2-40B4-BE49-F238E27FC236}">
                  <a16:creationId xmlns:a16="http://schemas.microsoft.com/office/drawing/2014/main" id="{61262DA2-B6C0-4FDB-9DF3-E8D7AFDAAE27}"/>
                </a:ext>
              </a:extLst>
            </p:cNvPr>
            <p:cNvSpPr>
              <a:spLocks noChangeShapeType="1"/>
            </p:cNvSpPr>
            <p:nvPr/>
          </p:nvSpPr>
          <p:spPr bwMode="auto">
            <a:xfrm>
              <a:off x="3444" y="1422"/>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104458" name="Group 23">
              <a:extLst>
                <a:ext uri="{FF2B5EF4-FFF2-40B4-BE49-F238E27FC236}">
                  <a16:creationId xmlns:a16="http://schemas.microsoft.com/office/drawing/2014/main" id="{5EE56F35-C206-4306-AC10-BEA07B817413}"/>
                </a:ext>
              </a:extLst>
            </p:cNvPr>
            <p:cNvGrpSpPr>
              <a:grpSpLocks/>
            </p:cNvGrpSpPr>
            <p:nvPr/>
          </p:nvGrpSpPr>
          <p:grpSpPr bwMode="auto">
            <a:xfrm>
              <a:off x="2382" y="1344"/>
              <a:ext cx="288" cy="162"/>
              <a:chOff x="1056" y="1614"/>
              <a:chExt cx="288" cy="162"/>
            </a:xfrm>
          </p:grpSpPr>
          <p:sp>
            <p:nvSpPr>
              <p:cNvPr id="104468" name="Rectangle 24">
                <a:extLst>
                  <a:ext uri="{FF2B5EF4-FFF2-40B4-BE49-F238E27FC236}">
                    <a16:creationId xmlns:a16="http://schemas.microsoft.com/office/drawing/2014/main" id="{2A7C091A-8AE1-4635-9316-39C1EC63077E}"/>
                  </a:ext>
                </a:extLst>
              </p:cNvPr>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04469" name="Rectangle 25">
                <a:extLst>
                  <a:ext uri="{FF2B5EF4-FFF2-40B4-BE49-F238E27FC236}">
                    <a16:creationId xmlns:a16="http://schemas.microsoft.com/office/drawing/2014/main" id="{320BFC7C-7347-4463-8AA8-89F8CE0C2651}"/>
                  </a:ext>
                </a:extLst>
              </p:cNvPr>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ltLang="en-US"/>
              </a:p>
            </p:txBody>
          </p:sp>
        </p:grpSp>
        <p:grpSp>
          <p:nvGrpSpPr>
            <p:cNvPr id="104459" name="Group 26">
              <a:extLst>
                <a:ext uri="{FF2B5EF4-FFF2-40B4-BE49-F238E27FC236}">
                  <a16:creationId xmlns:a16="http://schemas.microsoft.com/office/drawing/2014/main" id="{F35E7DE1-27C7-451D-9853-26D2584F7924}"/>
                </a:ext>
              </a:extLst>
            </p:cNvPr>
            <p:cNvGrpSpPr>
              <a:grpSpLocks/>
            </p:cNvGrpSpPr>
            <p:nvPr/>
          </p:nvGrpSpPr>
          <p:grpSpPr bwMode="auto">
            <a:xfrm flipH="1">
              <a:off x="2838" y="1344"/>
              <a:ext cx="288" cy="162"/>
              <a:chOff x="1056" y="1614"/>
              <a:chExt cx="288" cy="162"/>
            </a:xfrm>
          </p:grpSpPr>
          <p:sp>
            <p:nvSpPr>
              <p:cNvPr id="104466" name="Rectangle 27">
                <a:extLst>
                  <a:ext uri="{FF2B5EF4-FFF2-40B4-BE49-F238E27FC236}">
                    <a16:creationId xmlns:a16="http://schemas.microsoft.com/office/drawing/2014/main" id="{D0187DB0-EE9E-477E-9016-849065CF31B3}"/>
                  </a:ext>
                </a:extLst>
              </p:cNvPr>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04467" name="Rectangle 28">
                <a:extLst>
                  <a:ext uri="{FF2B5EF4-FFF2-40B4-BE49-F238E27FC236}">
                    <a16:creationId xmlns:a16="http://schemas.microsoft.com/office/drawing/2014/main" id="{5FB95AB1-9A11-43AF-BC75-D8EB3DBEF7F7}"/>
                  </a:ext>
                </a:extLst>
              </p:cNvPr>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ltLang="en-US"/>
              </a:p>
            </p:txBody>
          </p:sp>
        </p:grpSp>
        <p:grpSp>
          <p:nvGrpSpPr>
            <p:cNvPr id="104460" name="Group 29">
              <a:extLst>
                <a:ext uri="{FF2B5EF4-FFF2-40B4-BE49-F238E27FC236}">
                  <a16:creationId xmlns:a16="http://schemas.microsoft.com/office/drawing/2014/main" id="{8653C77F-27D8-4408-9210-10F3C4E75F13}"/>
                </a:ext>
              </a:extLst>
            </p:cNvPr>
            <p:cNvGrpSpPr>
              <a:grpSpLocks/>
            </p:cNvGrpSpPr>
            <p:nvPr/>
          </p:nvGrpSpPr>
          <p:grpSpPr bwMode="auto">
            <a:xfrm flipH="1">
              <a:off x="3822" y="1140"/>
              <a:ext cx="288" cy="162"/>
              <a:chOff x="1056" y="1614"/>
              <a:chExt cx="288" cy="162"/>
            </a:xfrm>
          </p:grpSpPr>
          <p:sp>
            <p:nvSpPr>
              <p:cNvPr id="104464" name="Rectangle 30">
                <a:extLst>
                  <a:ext uri="{FF2B5EF4-FFF2-40B4-BE49-F238E27FC236}">
                    <a16:creationId xmlns:a16="http://schemas.microsoft.com/office/drawing/2014/main" id="{7B0DEAF5-108C-4118-815E-4664AD585403}"/>
                  </a:ext>
                </a:extLst>
              </p:cNvPr>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04465" name="Rectangle 31">
                <a:extLst>
                  <a:ext uri="{FF2B5EF4-FFF2-40B4-BE49-F238E27FC236}">
                    <a16:creationId xmlns:a16="http://schemas.microsoft.com/office/drawing/2014/main" id="{DDE15635-CD15-461B-9FD5-872DCB8BF593}"/>
                  </a:ext>
                </a:extLst>
              </p:cNvPr>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ltLang="en-US"/>
              </a:p>
            </p:txBody>
          </p:sp>
        </p:grpSp>
        <p:grpSp>
          <p:nvGrpSpPr>
            <p:cNvPr id="104461" name="Group 32">
              <a:extLst>
                <a:ext uri="{FF2B5EF4-FFF2-40B4-BE49-F238E27FC236}">
                  <a16:creationId xmlns:a16="http://schemas.microsoft.com/office/drawing/2014/main" id="{FDA93CBD-8FD7-44E2-91B9-36DB8FE6D1E6}"/>
                </a:ext>
              </a:extLst>
            </p:cNvPr>
            <p:cNvGrpSpPr>
              <a:grpSpLocks/>
            </p:cNvGrpSpPr>
            <p:nvPr/>
          </p:nvGrpSpPr>
          <p:grpSpPr bwMode="auto">
            <a:xfrm flipH="1">
              <a:off x="4248" y="1140"/>
              <a:ext cx="288" cy="162"/>
              <a:chOff x="1056" y="1614"/>
              <a:chExt cx="288" cy="162"/>
            </a:xfrm>
          </p:grpSpPr>
          <p:sp>
            <p:nvSpPr>
              <p:cNvPr id="104462" name="Rectangle 33">
                <a:extLst>
                  <a:ext uri="{FF2B5EF4-FFF2-40B4-BE49-F238E27FC236}">
                    <a16:creationId xmlns:a16="http://schemas.microsoft.com/office/drawing/2014/main" id="{84FFF5C5-F716-4873-A892-4F0E69275663}"/>
                  </a:ext>
                </a:extLst>
              </p:cNvPr>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04463" name="Rectangle 34">
                <a:extLst>
                  <a:ext uri="{FF2B5EF4-FFF2-40B4-BE49-F238E27FC236}">
                    <a16:creationId xmlns:a16="http://schemas.microsoft.com/office/drawing/2014/main" id="{79F8FC38-DAAD-438F-9063-33112386E967}"/>
                  </a:ext>
                </a:extLst>
              </p:cNvPr>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ltLang="en-US"/>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DF0D6A3-FB00-4A5D-AB97-719C00D32081}"/>
              </a:ext>
            </a:extLst>
          </p:cNvPr>
          <p:cNvSpPr>
            <a:spLocks noGrp="1" noChangeArrowheads="1"/>
          </p:cNvSpPr>
          <p:nvPr>
            <p:ph type="title"/>
          </p:nvPr>
        </p:nvSpPr>
        <p:spPr>
          <a:xfrm>
            <a:off x="457200" y="187325"/>
            <a:ext cx="8229600" cy="576263"/>
          </a:xfrm>
        </p:spPr>
        <p:txBody>
          <a:bodyPr rtlCol="0">
            <a:normAutofit fontScale="90000"/>
          </a:bodyPr>
          <a:lstStyle/>
          <a:p>
            <a:pPr eaLnBrk="1" fontAlgn="auto" hangingPunct="1">
              <a:spcAft>
                <a:spcPts val="0"/>
              </a:spcAft>
              <a:defRPr/>
            </a:pPr>
            <a:r>
              <a:rPr lang="en-US"/>
              <a:t>Producer </a:t>
            </a:r>
          </a:p>
        </p:txBody>
      </p:sp>
      <p:sp>
        <p:nvSpPr>
          <p:cNvPr id="16387" name="Rectangle 3">
            <a:extLst>
              <a:ext uri="{FF2B5EF4-FFF2-40B4-BE49-F238E27FC236}">
                <a16:creationId xmlns:a16="http://schemas.microsoft.com/office/drawing/2014/main" id="{6D07209C-9227-45E3-BF4E-98E4552732C9}"/>
              </a:ext>
            </a:extLst>
          </p:cNvPr>
          <p:cNvSpPr>
            <a:spLocks noGrp="1"/>
          </p:cNvSpPr>
          <p:nvPr>
            <p:ph idx="1"/>
          </p:nvPr>
        </p:nvSpPr>
        <p:spPr>
          <a:xfrm>
            <a:off x="1181100" y="1258888"/>
            <a:ext cx="6732588" cy="4557712"/>
          </a:xfrm>
        </p:spPr>
        <p:txBody>
          <a:bodyPr/>
          <a:lstStyle/>
          <a:p>
            <a:pPr marL="0" indent="0" eaLnBrk="1" hangingPunct="1">
              <a:buFont typeface="Monotype Sorts" pitchFamily="-84" charset="2"/>
              <a:buNone/>
            </a:pPr>
            <a:r>
              <a:rPr lang="en-US" altLang="en-US" sz="1800" dirty="0">
                <a:cs typeface="Courier New" panose="02070309020205020404" pitchFamily="49" charset="0"/>
              </a:rPr>
              <a:t>while (true) {</a:t>
            </a:r>
            <a:br>
              <a:rPr lang="en-US" altLang="en-US" sz="1800" dirty="0">
                <a:cs typeface="Courier New" panose="02070309020205020404" pitchFamily="49" charset="0"/>
              </a:rPr>
            </a:br>
            <a:r>
              <a:rPr lang="en-US" altLang="en-US" sz="1800" dirty="0">
                <a:cs typeface="Courier New" panose="02070309020205020404" pitchFamily="49" charset="0"/>
              </a:rPr>
              <a:t>	/* produce an item in next produced */ </a:t>
            </a:r>
          </a:p>
          <a:p>
            <a:pPr marL="0" indent="0" eaLnBrk="1" hangingPunct="1">
              <a:buFont typeface="Monotype Sorts" pitchFamily="-84" charset="2"/>
              <a:buNone/>
            </a:pPr>
            <a:r>
              <a:rPr lang="en-US" altLang="en-US" sz="1800" dirty="0">
                <a:cs typeface="Courier New" panose="02070309020205020404" pitchFamily="49" charset="0"/>
              </a:rPr>
              <a:t>	</a:t>
            </a:r>
          </a:p>
          <a:p>
            <a:pPr marL="0" indent="0" eaLnBrk="1" hangingPunct="1">
              <a:buFont typeface="Monotype Sorts" pitchFamily="-84" charset="2"/>
              <a:buNone/>
            </a:pPr>
            <a:r>
              <a:rPr lang="en-US" altLang="en-US" sz="1800" dirty="0">
                <a:cs typeface="Courier New" panose="02070309020205020404" pitchFamily="49" charset="0"/>
              </a:rPr>
              <a:t>	while (counter == BUFFER_SIZE) ; </a:t>
            </a:r>
          </a:p>
          <a:p>
            <a:pPr marL="0" indent="0" eaLnBrk="1" hangingPunct="1">
              <a:buFont typeface="Monotype Sorts" pitchFamily="-84" charset="2"/>
              <a:buNone/>
            </a:pPr>
            <a:r>
              <a:rPr lang="en-US" altLang="en-US" sz="1800" dirty="0">
                <a:cs typeface="Courier New" panose="02070309020205020404" pitchFamily="49" charset="0"/>
              </a:rPr>
              <a:t>		/* Stop-  do nothing */ </a:t>
            </a:r>
          </a:p>
          <a:p>
            <a:pPr marL="0" indent="0" eaLnBrk="1" hangingPunct="1">
              <a:buFont typeface="Monotype Sorts" pitchFamily="-84" charset="2"/>
              <a:buNone/>
            </a:pPr>
            <a:r>
              <a:rPr lang="en-US" altLang="en-US" sz="1800" dirty="0">
                <a:cs typeface="Courier New" panose="02070309020205020404" pitchFamily="49" charset="0"/>
              </a:rPr>
              <a:t>	buffer[in] = </a:t>
            </a:r>
            <a:r>
              <a:rPr lang="en-US" altLang="en-US" sz="1800" dirty="0" err="1">
                <a:cs typeface="Courier New" panose="02070309020205020404" pitchFamily="49" charset="0"/>
              </a:rPr>
              <a:t>next_produced</a:t>
            </a:r>
            <a:r>
              <a:rPr lang="en-US" altLang="en-US" sz="1800" dirty="0">
                <a:cs typeface="Courier New" panose="02070309020205020404" pitchFamily="49" charset="0"/>
              </a:rPr>
              <a:t>; </a:t>
            </a:r>
          </a:p>
          <a:p>
            <a:pPr marL="0" indent="0" eaLnBrk="1" hangingPunct="1">
              <a:buFont typeface="Monotype Sorts" pitchFamily="-84" charset="2"/>
              <a:buNone/>
            </a:pPr>
            <a:r>
              <a:rPr lang="en-US" altLang="en-US" sz="1800" dirty="0">
                <a:cs typeface="Courier New" panose="02070309020205020404" pitchFamily="49" charset="0"/>
              </a:rPr>
              <a:t>	in = (in + 1) % BUFFER_SIZE; </a:t>
            </a:r>
          </a:p>
          <a:p>
            <a:pPr marL="0" indent="0" eaLnBrk="1" hangingPunct="1">
              <a:buFont typeface="Monotype Sorts" pitchFamily="-84" charset="2"/>
              <a:buNone/>
            </a:pPr>
            <a:r>
              <a:rPr lang="en-US" altLang="en-US" sz="1800" dirty="0">
                <a:cs typeface="Courier New" panose="02070309020205020404" pitchFamily="49" charset="0"/>
              </a:rPr>
              <a:t>	counter++; </a:t>
            </a:r>
          </a:p>
          <a:p>
            <a:pPr marL="0" indent="0" eaLnBrk="1" hangingPunct="1">
              <a:buFont typeface="Monotype Sorts" pitchFamily="-84" charset="2"/>
              <a:buNone/>
            </a:pPr>
            <a:r>
              <a:rPr lang="en-US" altLang="en-US" sz="1800" dirty="0">
                <a:cs typeface="Courier New" panose="02070309020205020404" pitchFamily="49" charset="0"/>
              </a:rPr>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271FEAA-0D44-4037-9C1F-BA989BD405A9}"/>
              </a:ext>
            </a:extLst>
          </p:cNvPr>
          <p:cNvSpPr>
            <a:spLocks noGrp="1"/>
          </p:cNvSpPr>
          <p:nvPr>
            <p:ph type="title"/>
          </p:nvPr>
        </p:nvSpPr>
        <p:spPr>
          <a:xfrm>
            <a:off x="541338" y="555625"/>
            <a:ext cx="8229600" cy="576263"/>
          </a:xfrm>
        </p:spPr>
        <p:txBody>
          <a:bodyPr/>
          <a:lstStyle/>
          <a:p>
            <a:pPr eaLnBrk="1" hangingPunct="1"/>
            <a:r>
              <a:rPr lang="en-US" altLang="en-US"/>
              <a:t>System Model</a:t>
            </a:r>
          </a:p>
        </p:txBody>
      </p:sp>
      <p:sp>
        <p:nvSpPr>
          <p:cNvPr id="106499" name="Rectangle 3">
            <a:extLst>
              <a:ext uri="{FF2B5EF4-FFF2-40B4-BE49-F238E27FC236}">
                <a16:creationId xmlns:a16="http://schemas.microsoft.com/office/drawing/2014/main" id="{8363E89A-3A9B-4E1B-8C7E-E9786C442295}"/>
              </a:ext>
            </a:extLst>
          </p:cNvPr>
          <p:cNvSpPr>
            <a:spLocks noGrp="1"/>
          </p:cNvSpPr>
          <p:nvPr>
            <p:ph type="body" idx="1"/>
          </p:nvPr>
        </p:nvSpPr>
        <p:spPr>
          <a:xfrm>
            <a:off x="941388" y="1293812"/>
            <a:ext cx="7640637" cy="4682781"/>
          </a:xfrm>
        </p:spPr>
        <p:txBody>
          <a:bodyPr/>
          <a:lstStyle/>
          <a:p>
            <a:r>
              <a:rPr lang="en-US" altLang="en-US" sz="2000" dirty="0"/>
              <a:t>A system consists of a finite number of resources to be distributed among a number of competing processes.</a:t>
            </a:r>
          </a:p>
          <a:p>
            <a:r>
              <a:rPr lang="en-US" altLang="en-US" sz="2000" dirty="0"/>
              <a:t>Resource types </a:t>
            </a:r>
            <a:r>
              <a:rPr lang="en-US" altLang="en-US" sz="2000" i="1" dirty="0"/>
              <a:t>R</a:t>
            </a:r>
            <a:r>
              <a:rPr lang="en-US" altLang="en-US" sz="2000" baseline="-25000" dirty="0"/>
              <a:t>1</a:t>
            </a:r>
            <a:r>
              <a:rPr lang="en-US" altLang="en-US" sz="2000" dirty="0"/>
              <a:t>, </a:t>
            </a:r>
            <a:r>
              <a:rPr lang="en-US" altLang="en-US" sz="2000" i="1" dirty="0"/>
              <a:t>R</a:t>
            </a:r>
            <a:r>
              <a:rPr lang="en-US" altLang="en-US" sz="2000" baseline="-25000" dirty="0"/>
              <a:t>2</a:t>
            </a:r>
            <a:r>
              <a:rPr lang="en-US" altLang="en-US" sz="2000" dirty="0"/>
              <a:t>, . . ., </a:t>
            </a:r>
            <a:r>
              <a:rPr lang="en-US" altLang="en-US" sz="2000" i="1" dirty="0"/>
              <a:t>R</a:t>
            </a:r>
            <a:r>
              <a:rPr lang="en-US" altLang="en-US" sz="2000" baseline="-25000" dirty="0"/>
              <a:t>m</a:t>
            </a:r>
          </a:p>
          <a:p>
            <a:r>
              <a:rPr lang="en-US" sz="1600" dirty="0"/>
              <a:t>Memory space, CPU cycles, files, and I/0 devices (such as printers and DVD drives) are examples of resource types. If a system has two CPUs, then the resource type CPU has two instances. Similarly, the resource type printer may have five instances. </a:t>
            </a:r>
            <a:endParaRPr lang="en-US" altLang="en-US" sz="2800" dirty="0"/>
          </a:p>
          <a:p>
            <a:r>
              <a:rPr lang="en-US" altLang="en-US" sz="2000" dirty="0"/>
              <a:t>Each resource type </a:t>
            </a:r>
            <a:r>
              <a:rPr lang="en-US" altLang="en-US" sz="2000" i="1" dirty="0"/>
              <a:t>R</a:t>
            </a:r>
            <a:r>
              <a:rPr lang="en-US" altLang="en-US" sz="2000" baseline="-25000" dirty="0"/>
              <a:t>i</a:t>
            </a:r>
            <a:r>
              <a:rPr lang="en-US" altLang="en-US" sz="2000" dirty="0"/>
              <a:t> has </a:t>
            </a:r>
            <a:r>
              <a:rPr lang="en-US" altLang="en-US" sz="2000" i="1" dirty="0"/>
              <a:t>W</a:t>
            </a:r>
            <a:r>
              <a:rPr lang="en-US" altLang="en-US" sz="2000" baseline="-25000" dirty="0"/>
              <a:t>i</a:t>
            </a:r>
            <a:r>
              <a:rPr lang="en-US" altLang="en-US" sz="2000" dirty="0"/>
              <a:t> instances.</a:t>
            </a:r>
          </a:p>
          <a:p>
            <a:r>
              <a:rPr lang="en-US" altLang="en-US" sz="2000" dirty="0"/>
              <a:t>Each process utilizes a resource as follows:</a:t>
            </a:r>
          </a:p>
          <a:p>
            <a:r>
              <a:rPr lang="en-US" altLang="en-US" sz="2000" dirty="0"/>
              <a:t>A process must request a resource before using it and must release the resource after using it.  The following sequence of operations takes place:</a:t>
            </a:r>
          </a:p>
          <a:p>
            <a:pPr lvl="1"/>
            <a:r>
              <a:rPr lang="en-US" altLang="en-US" sz="1800" b="1" dirty="0"/>
              <a:t>request </a:t>
            </a:r>
          </a:p>
          <a:p>
            <a:pPr lvl="1"/>
            <a:r>
              <a:rPr lang="en-US" altLang="en-US" sz="1800" b="1" dirty="0"/>
              <a:t>use </a:t>
            </a:r>
          </a:p>
          <a:p>
            <a:pPr lvl="1"/>
            <a:r>
              <a:rPr lang="en-US" altLang="en-US" sz="1800" b="1" dirty="0"/>
              <a:t>release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697B-6D19-4468-B27E-231B1E10FB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DAD195-F7BA-40F2-B523-B598C41F8844}"/>
              </a:ext>
            </a:extLst>
          </p:cNvPr>
          <p:cNvSpPr>
            <a:spLocks noGrp="1"/>
          </p:cNvSpPr>
          <p:nvPr>
            <p:ph idx="1"/>
          </p:nvPr>
        </p:nvSpPr>
        <p:spPr/>
        <p:txBody>
          <a:bodyPr/>
          <a:lstStyle/>
          <a:p>
            <a:r>
              <a:rPr lang="en-US" sz="2000" dirty="0"/>
              <a:t>A process may utilize a resource in only the following sequence:</a:t>
            </a:r>
          </a:p>
          <a:p>
            <a:r>
              <a:rPr lang="en-US" sz="2000" b="1" dirty="0"/>
              <a:t>1. Request:</a:t>
            </a:r>
            <a:r>
              <a:rPr lang="en-US" sz="2000" dirty="0"/>
              <a:t> The process requests the resource. If the request cannot be granted immediately (for example, if the resource is being used by another process), then the requesting process must wait until it can acquire the resource. </a:t>
            </a:r>
          </a:p>
          <a:p>
            <a:r>
              <a:rPr lang="en-US" sz="2000" b="1" dirty="0"/>
              <a:t>2. Use: </a:t>
            </a:r>
            <a:r>
              <a:rPr lang="en-US" sz="2000" dirty="0"/>
              <a:t>The process can operate on the resource (for example, if the resource is a printer, the process can print on the printer).</a:t>
            </a:r>
          </a:p>
          <a:p>
            <a:r>
              <a:rPr lang="en-US" sz="2000" b="1" dirty="0"/>
              <a:t>3. Release:</a:t>
            </a:r>
            <a:r>
              <a:rPr lang="en-US" sz="2000" dirty="0"/>
              <a:t> The process releases the resource. </a:t>
            </a:r>
            <a:endParaRPr lang="en-IN" sz="2000" dirty="0"/>
          </a:p>
        </p:txBody>
      </p:sp>
    </p:spTree>
    <p:extLst>
      <p:ext uri="{BB962C8B-B14F-4D97-AF65-F5344CB8AC3E}">
        <p14:creationId xmlns:p14="http://schemas.microsoft.com/office/powerpoint/2010/main" val="9111077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86364485-2D7A-42FB-BEF8-552A16550DBD}"/>
              </a:ext>
            </a:extLst>
          </p:cNvPr>
          <p:cNvSpPr>
            <a:spLocks noGrp="1"/>
          </p:cNvSpPr>
          <p:nvPr>
            <p:ph type="title"/>
          </p:nvPr>
        </p:nvSpPr>
        <p:spPr>
          <a:xfrm>
            <a:off x="749300" y="590550"/>
            <a:ext cx="7937500" cy="576263"/>
          </a:xfrm>
        </p:spPr>
        <p:txBody>
          <a:bodyPr/>
          <a:lstStyle/>
          <a:p>
            <a:pPr eaLnBrk="1" hangingPunct="1"/>
            <a:r>
              <a:rPr lang="en-US" altLang="en-US"/>
              <a:t>Deadlock Characterization</a:t>
            </a:r>
          </a:p>
        </p:txBody>
      </p:sp>
      <p:sp>
        <p:nvSpPr>
          <p:cNvPr id="108547" name="Rectangle 3">
            <a:extLst>
              <a:ext uri="{FF2B5EF4-FFF2-40B4-BE49-F238E27FC236}">
                <a16:creationId xmlns:a16="http://schemas.microsoft.com/office/drawing/2014/main" id="{DCA5AB1B-56AC-45F6-84FC-B8BFA4847EE9}"/>
              </a:ext>
            </a:extLst>
          </p:cNvPr>
          <p:cNvSpPr>
            <a:spLocks noGrp="1"/>
          </p:cNvSpPr>
          <p:nvPr>
            <p:ph type="body" idx="1"/>
          </p:nvPr>
        </p:nvSpPr>
        <p:spPr>
          <a:xfrm>
            <a:off x="604838" y="1274763"/>
            <a:ext cx="8102600" cy="4668837"/>
          </a:xfrm>
        </p:spPr>
        <p:txBody>
          <a:bodyPr/>
          <a:lstStyle/>
          <a:p>
            <a:pPr algn="just"/>
            <a:r>
              <a:rPr lang="en-US" sz="2000" dirty="0"/>
              <a:t>In a deadlock, processes never finish executing, and system resources are tied up, preventing other jobs from starting.</a:t>
            </a:r>
          </a:p>
          <a:p>
            <a:pPr marL="0" indent="0" algn="just">
              <a:buNone/>
            </a:pPr>
            <a:r>
              <a:rPr lang="en-US" altLang="en-US" sz="2000" b="1" dirty="0"/>
              <a:t>Necessary conditions:</a:t>
            </a:r>
          </a:p>
          <a:p>
            <a:pPr marL="0" indent="0" algn="just">
              <a:buNone/>
            </a:pPr>
            <a:r>
              <a:rPr lang="en-US" sz="2000" dirty="0"/>
              <a:t>A deadlock situation can arise if the following four conditions hold simultaneously in a system: </a:t>
            </a:r>
            <a:endParaRPr lang="en-US" altLang="en-US" sz="3600" b="1" dirty="0"/>
          </a:p>
          <a:p>
            <a:pPr marL="457200" indent="-457200" algn="just">
              <a:buAutoNum type="arabicPeriod"/>
            </a:pPr>
            <a:r>
              <a:rPr lang="en-US" altLang="en-US" sz="2000" b="1" dirty="0">
                <a:solidFill>
                  <a:srgbClr val="3366FF"/>
                </a:solidFill>
              </a:rPr>
              <a:t>Mutual exclusion</a:t>
            </a:r>
            <a:r>
              <a:rPr lang="en-US" altLang="en-US" sz="2000" b="1" dirty="0"/>
              <a:t>:</a:t>
            </a:r>
            <a:endParaRPr lang="en-US" altLang="en-US" sz="2000" dirty="0"/>
          </a:p>
          <a:p>
            <a:pPr marL="0" indent="0" algn="just">
              <a:buNone/>
            </a:pPr>
            <a:r>
              <a:rPr lang="en-US" sz="1800" dirty="0"/>
              <a:t>At least one resource must be held in a non-sharable mode; that is, only one process at a time can use the resource. If another process requests that resource, the requesting process must be delayed until the resource has been released. </a:t>
            </a:r>
            <a:endParaRPr lang="en-US" dirty="0"/>
          </a:p>
          <a:p>
            <a:pPr marL="0" indent="0" algn="just">
              <a:buNone/>
            </a:pPr>
            <a:r>
              <a:rPr lang="en-US" altLang="en-US" sz="2000" b="1" dirty="0">
                <a:solidFill>
                  <a:srgbClr val="3366FF"/>
                </a:solidFill>
              </a:rPr>
              <a:t>2.    Hold and wait</a:t>
            </a:r>
            <a:r>
              <a:rPr lang="en-US" altLang="en-US" sz="2000" b="1" dirty="0"/>
              <a:t>:</a:t>
            </a:r>
            <a:r>
              <a:rPr lang="en-US" altLang="en-US" sz="2000" dirty="0"/>
              <a:t>  </a:t>
            </a:r>
          </a:p>
          <a:p>
            <a:pPr marL="0" indent="0" algn="just">
              <a:buNone/>
            </a:pPr>
            <a:r>
              <a:rPr lang="en-US" sz="1800" dirty="0"/>
              <a:t>A process must be holding at least one resource and waiting to acquire additional resources that are currently being held by other processes.</a:t>
            </a:r>
            <a:endParaRPr lang="en-US"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B3D14-DDA4-4D95-BBD9-4FE8784ADA6C}"/>
              </a:ext>
            </a:extLst>
          </p:cNvPr>
          <p:cNvSpPr>
            <a:spLocks noGrp="1"/>
          </p:cNvSpPr>
          <p:nvPr>
            <p:ph idx="1"/>
          </p:nvPr>
        </p:nvSpPr>
        <p:spPr>
          <a:xfrm>
            <a:off x="495837" y="876694"/>
            <a:ext cx="8229600" cy="5391138"/>
          </a:xfrm>
        </p:spPr>
        <p:txBody>
          <a:bodyPr/>
          <a:lstStyle/>
          <a:p>
            <a:pPr marL="0" indent="0" algn="just">
              <a:buNone/>
            </a:pPr>
            <a:r>
              <a:rPr lang="en-US" altLang="en-US" sz="2000" b="1" u="sng" dirty="0">
                <a:solidFill>
                  <a:srgbClr val="3366FF"/>
                </a:solidFill>
              </a:rPr>
              <a:t>3. No preemption</a:t>
            </a:r>
            <a:r>
              <a:rPr lang="en-US" altLang="en-US" sz="2000" b="1" u="sng" dirty="0"/>
              <a:t>:  </a:t>
            </a:r>
          </a:p>
          <a:p>
            <a:pPr marL="0" indent="0" algn="just">
              <a:buNone/>
            </a:pPr>
            <a:r>
              <a:rPr lang="en-US" sz="2000" dirty="0"/>
              <a:t>       Resources cannot be preempted; that is, a resource can be released only voluntarily by the process holding it, after that process has completed its task.</a:t>
            </a:r>
          </a:p>
          <a:p>
            <a:pPr marL="0" indent="0" algn="just">
              <a:buNone/>
            </a:pPr>
            <a:r>
              <a:rPr lang="en-US" sz="1200" dirty="0"/>
              <a:t> </a:t>
            </a:r>
            <a:endParaRPr lang="en-US" altLang="en-US" sz="2000" dirty="0"/>
          </a:p>
          <a:p>
            <a:pPr marL="0" indent="0" algn="just">
              <a:buNone/>
            </a:pPr>
            <a:r>
              <a:rPr lang="en-US" altLang="en-US" sz="2000" b="1" u="sng" dirty="0">
                <a:solidFill>
                  <a:srgbClr val="3366FF"/>
                </a:solidFill>
              </a:rPr>
              <a:t>4. Circular wait</a:t>
            </a:r>
            <a:r>
              <a:rPr lang="en-US" altLang="en-US" sz="2000" b="1" u="sng" dirty="0"/>
              <a:t>:  </a:t>
            </a:r>
          </a:p>
          <a:p>
            <a:pPr marL="0" indent="0" algn="just">
              <a:buNone/>
            </a:pPr>
            <a:r>
              <a:rPr lang="en-US" altLang="en-US" sz="2000" dirty="0"/>
              <a:t>A set {</a:t>
            </a:r>
            <a:r>
              <a:rPr lang="en-US" altLang="en-US" sz="2000" i="1" dirty="0"/>
              <a:t>P</a:t>
            </a:r>
            <a:r>
              <a:rPr lang="en-US" altLang="en-US" sz="2000" baseline="-25000" dirty="0"/>
              <a:t>0</a:t>
            </a:r>
            <a:r>
              <a:rPr lang="en-US" altLang="en-US" sz="2000" dirty="0"/>
              <a:t>, </a:t>
            </a:r>
            <a:r>
              <a:rPr lang="en-US" altLang="en-US" sz="2000" i="1" dirty="0"/>
              <a:t>P</a:t>
            </a:r>
            <a:r>
              <a:rPr lang="en-US" altLang="en-US" sz="2000" baseline="-25000" dirty="0"/>
              <a:t>1</a:t>
            </a:r>
            <a:r>
              <a:rPr lang="en-US" altLang="en-US" sz="2000" dirty="0"/>
              <a:t>, …, </a:t>
            </a:r>
            <a:r>
              <a:rPr lang="en-US" altLang="en-US" sz="2000" i="1" dirty="0" err="1"/>
              <a:t>P</a:t>
            </a:r>
            <a:r>
              <a:rPr lang="en-US" altLang="en-US" sz="2000" baseline="-25000" dirty="0" err="1"/>
              <a:t>n</a:t>
            </a:r>
            <a:r>
              <a:rPr lang="en-US" altLang="en-US" sz="2000" dirty="0"/>
              <a:t>} of waiting processes must exist such that </a:t>
            </a:r>
            <a:r>
              <a:rPr lang="en-US" altLang="en-US" sz="2000" i="1" dirty="0"/>
              <a:t>P</a:t>
            </a:r>
            <a:r>
              <a:rPr lang="en-US" altLang="en-US" sz="2000" baseline="-25000" dirty="0"/>
              <a:t>0 </a:t>
            </a:r>
            <a:r>
              <a:rPr lang="en-US" altLang="en-US" sz="2000" dirty="0"/>
              <a:t>is waiting for a resource that is held by </a:t>
            </a:r>
            <a:r>
              <a:rPr lang="en-US" altLang="en-US" sz="2000" i="1" dirty="0"/>
              <a:t>P</a:t>
            </a:r>
            <a:r>
              <a:rPr lang="en-US" altLang="en-US" sz="2000" baseline="-25000" dirty="0"/>
              <a:t>1</a:t>
            </a:r>
            <a:r>
              <a:rPr lang="en-US" altLang="en-US" sz="2000" dirty="0"/>
              <a:t>, </a:t>
            </a:r>
            <a:r>
              <a:rPr lang="en-US" altLang="en-US" sz="2000" i="1" dirty="0"/>
              <a:t>P</a:t>
            </a:r>
            <a:r>
              <a:rPr lang="en-US" altLang="en-US" sz="2000" baseline="-25000" dirty="0"/>
              <a:t>1</a:t>
            </a:r>
            <a:r>
              <a:rPr lang="en-US" altLang="en-US" sz="2000" dirty="0"/>
              <a:t> is waiting for a resource that is held by </a:t>
            </a:r>
            <a:r>
              <a:rPr lang="en-US" altLang="en-US" sz="2000" i="1" dirty="0"/>
              <a:t>P</a:t>
            </a:r>
            <a:r>
              <a:rPr lang="en-US" altLang="en-US" sz="2000" baseline="-25000" dirty="0"/>
              <a:t>2</a:t>
            </a:r>
            <a:r>
              <a:rPr lang="en-US" altLang="en-US" sz="2000" dirty="0"/>
              <a:t>, …,   </a:t>
            </a:r>
            <a:r>
              <a:rPr lang="en-US" altLang="en-US" sz="2000" i="1" dirty="0" err="1"/>
              <a:t>P</a:t>
            </a:r>
            <a:r>
              <a:rPr lang="en-US" altLang="en-US" sz="2000" i="1" baseline="-25000" dirty="0" err="1"/>
              <a:t>n</a:t>
            </a:r>
            <a:r>
              <a:rPr lang="en-US" altLang="en-US" sz="2000" baseline="-25000" dirty="0"/>
              <a:t>–1</a:t>
            </a:r>
            <a:r>
              <a:rPr lang="en-US" altLang="en-US" sz="2000" dirty="0"/>
              <a:t> is waiting for a resource that is held by </a:t>
            </a:r>
            <a:r>
              <a:rPr lang="en-US" altLang="en-US" sz="2000" i="1" dirty="0" err="1"/>
              <a:t>P</a:t>
            </a:r>
            <a:r>
              <a:rPr lang="en-US" altLang="en-US" sz="2000" baseline="-25000" dirty="0" err="1"/>
              <a:t>n</a:t>
            </a:r>
            <a:r>
              <a:rPr lang="en-US" altLang="en-US" sz="2000" dirty="0"/>
              <a:t>, and </a:t>
            </a:r>
            <a:r>
              <a:rPr lang="en-US" altLang="en-US" sz="2000" i="1" dirty="0" err="1"/>
              <a:t>P</a:t>
            </a:r>
            <a:r>
              <a:rPr lang="en-US" altLang="en-US" sz="2000" baseline="-25000" dirty="0" err="1"/>
              <a:t>n</a:t>
            </a:r>
            <a:r>
              <a:rPr lang="en-US" altLang="en-US" sz="2000" dirty="0"/>
              <a:t> is waiting for a resource that is held by </a:t>
            </a:r>
            <a:r>
              <a:rPr lang="en-US" altLang="en-US" sz="2000" i="1" dirty="0"/>
              <a:t>P</a:t>
            </a:r>
            <a:r>
              <a:rPr lang="en-US" altLang="en-US" sz="2000" baseline="-25000" dirty="0"/>
              <a:t>0</a:t>
            </a:r>
            <a:r>
              <a:rPr lang="en-US" altLang="en-US" sz="2000" dirty="0"/>
              <a:t>.</a:t>
            </a:r>
          </a:p>
          <a:p>
            <a:pPr marL="0" indent="0" algn="just">
              <a:buNone/>
            </a:pPr>
            <a:endParaRPr lang="en-US" altLang="en-US" sz="2000" dirty="0"/>
          </a:p>
          <a:p>
            <a:pPr algn="just"/>
            <a:r>
              <a:rPr lang="en-US" altLang="en-US" sz="2000" dirty="0"/>
              <a:t>We emphasize that all four conditions must hold for a deadlock to occur. The circular-wait condition implies the hold-and-wait condition, so the four conditions are not completely independent.</a:t>
            </a:r>
          </a:p>
        </p:txBody>
      </p:sp>
    </p:spTree>
    <p:extLst>
      <p:ext uri="{BB962C8B-B14F-4D97-AF65-F5344CB8AC3E}">
        <p14:creationId xmlns:p14="http://schemas.microsoft.com/office/powerpoint/2010/main" val="27639647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6F57A9E-0372-4942-BD58-2E6538FD99D3}"/>
              </a:ext>
            </a:extLst>
          </p:cNvPr>
          <p:cNvSpPr>
            <a:spLocks noGrp="1"/>
          </p:cNvSpPr>
          <p:nvPr>
            <p:ph type="title"/>
          </p:nvPr>
        </p:nvSpPr>
        <p:spPr>
          <a:xfrm>
            <a:off x="1003300" y="328810"/>
            <a:ext cx="7683500" cy="302018"/>
          </a:xfrm>
        </p:spPr>
        <p:txBody>
          <a:bodyPr/>
          <a:lstStyle/>
          <a:p>
            <a:pPr eaLnBrk="1" hangingPunct="1"/>
            <a:r>
              <a:rPr lang="en-US" altLang="en-US" sz="3600" dirty="0"/>
              <a:t>Resource-Allocation Graph</a:t>
            </a:r>
          </a:p>
        </p:txBody>
      </p:sp>
      <p:sp>
        <p:nvSpPr>
          <p:cNvPr id="110595" name="Rectangle 3">
            <a:extLst>
              <a:ext uri="{FF2B5EF4-FFF2-40B4-BE49-F238E27FC236}">
                <a16:creationId xmlns:a16="http://schemas.microsoft.com/office/drawing/2014/main" id="{40D96C9F-7526-4339-818D-1E43B8112CE1}"/>
              </a:ext>
            </a:extLst>
          </p:cNvPr>
          <p:cNvSpPr>
            <a:spLocks noGrp="1"/>
          </p:cNvSpPr>
          <p:nvPr>
            <p:ph type="body" idx="1"/>
          </p:nvPr>
        </p:nvSpPr>
        <p:spPr>
          <a:xfrm>
            <a:off x="414779" y="772998"/>
            <a:ext cx="8040246" cy="5070590"/>
          </a:xfrm>
        </p:spPr>
        <p:txBody>
          <a:bodyPr/>
          <a:lstStyle/>
          <a:p>
            <a:r>
              <a:rPr lang="en-US" sz="2000" dirty="0"/>
              <a:t>Deadlocks can be described more precisely in terms of a directed graph called a system Resource allocation graph. </a:t>
            </a:r>
          </a:p>
          <a:p>
            <a:r>
              <a:rPr lang="en-US" sz="2000" dirty="0"/>
              <a:t>This graph consists of a set of vertices V and a set of edges E. The set of vertices V is partitioned into two different types of nodes:</a:t>
            </a:r>
            <a:endParaRPr lang="en-US" altLang="en-US" sz="3600" dirty="0"/>
          </a:p>
          <a:p>
            <a:r>
              <a:rPr lang="en-US" altLang="en-US" sz="2400" dirty="0"/>
              <a:t>V is partitioned into two types:</a:t>
            </a:r>
          </a:p>
          <a:p>
            <a:pPr lvl="1"/>
            <a:r>
              <a:rPr lang="en-US" altLang="en-US" sz="2000" i="1" dirty="0"/>
              <a:t>P</a:t>
            </a:r>
            <a:r>
              <a:rPr lang="en-US" altLang="en-US" sz="2000" dirty="0"/>
              <a:t> = {</a:t>
            </a:r>
            <a:r>
              <a:rPr lang="en-US" altLang="en-US" sz="2000" i="1" dirty="0"/>
              <a:t>P</a:t>
            </a:r>
            <a:r>
              <a:rPr lang="en-US" altLang="en-US" sz="2000" baseline="-25000" dirty="0"/>
              <a:t>1</a:t>
            </a:r>
            <a:r>
              <a:rPr lang="en-US" altLang="en-US" sz="2000" dirty="0"/>
              <a:t>, </a:t>
            </a:r>
            <a:r>
              <a:rPr lang="en-US" altLang="en-US" sz="2000" i="1" dirty="0"/>
              <a:t>P</a:t>
            </a:r>
            <a:r>
              <a:rPr lang="en-US" altLang="en-US" sz="2000" baseline="-25000" dirty="0"/>
              <a:t>2</a:t>
            </a:r>
            <a:r>
              <a:rPr lang="en-US" altLang="en-US" sz="2000" dirty="0"/>
              <a:t>, …, </a:t>
            </a:r>
            <a:r>
              <a:rPr lang="en-US" altLang="en-US" sz="2000" i="1" dirty="0" err="1"/>
              <a:t>P</a:t>
            </a:r>
            <a:r>
              <a:rPr lang="en-US" altLang="en-US" sz="2000" i="1" baseline="-25000" dirty="0" err="1"/>
              <a:t>n</a:t>
            </a:r>
            <a:r>
              <a:rPr lang="en-US" altLang="en-US" sz="2000" dirty="0"/>
              <a:t>}, the set consisting of all the active processes in the system</a:t>
            </a:r>
          </a:p>
          <a:p>
            <a:pPr lvl="1"/>
            <a:r>
              <a:rPr lang="en-US" altLang="en-US" sz="2000" i="1" dirty="0"/>
              <a:t>R</a:t>
            </a:r>
            <a:r>
              <a:rPr lang="en-US" altLang="en-US" sz="2000" dirty="0"/>
              <a:t> = {</a:t>
            </a:r>
            <a:r>
              <a:rPr lang="en-US" altLang="en-US" sz="2000" i="1" dirty="0"/>
              <a:t>R</a:t>
            </a:r>
            <a:r>
              <a:rPr lang="en-US" altLang="en-US" sz="2000" baseline="-25000" dirty="0"/>
              <a:t>1</a:t>
            </a:r>
            <a:r>
              <a:rPr lang="en-US" altLang="en-US" sz="2000" dirty="0"/>
              <a:t>, </a:t>
            </a:r>
            <a:r>
              <a:rPr lang="en-US" altLang="en-US" sz="2000" i="1" dirty="0"/>
              <a:t>R</a:t>
            </a:r>
            <a:r>
              <a:rPr lang="en-US" altLang="en-US" sz="2000" baseline="-25000" dirty="0"/>
              <a:t>2</a:t>
            </a:r>
            <a:r>
              <a:rPr lang="en-US" altLang="en-US" sz="2000" dirty="0"/>
              <a:t>, …, </a:t>
            </a:r>
            <a:r>
              <a:rPr lang="en-US" altLang="en-US" sz="2000" i="1" dirty="0"/>
              <a:t>R</a:t>
            </a:r>
            <a:r>
              <a:rPr lang="en-US" altLang="en-US" sz="2000" i="1" baseline="-25000" dirty="0"/>
              <a:t>m</a:t>
            </a:r>
            <a:r>
              <a:rPr lang="en-US" altLang="en-US" sz="2000" dirty="0"/>
              <a:t>}, the set consisting of all resource types in the system</a:t>
            </a:r>
            <a:endParaRPr lang="en-US" altLang="en-US" sz="700" dirty="0"/>
          </a:p>
          <a:p>
            <a:r>
              <a:rPr lang="en-US" sz="2000" dirty="0"/>
              <a:t>A directed edge from process Pi to resource type </a:t>
            </a:r>
            <a:r>
              <a:rPr lang="en-US" sz="2000" dirty="0" err="1"/>
              <a:t>Rj</a:t>
            </a:r>
            <a:r>
              <a:rPr lang="en-US" sz="2000" dirty="0"/>
              <a:t> is denoted by Pi-&gt; </a:t>
            </a:r>
            <a:r>
              <a:rPr lang="en-US" sz="2000" dirty="0" err="1"/>
              <a:t>Rj</a:t>
            </a:r>
            <a:r>
              <a:rPr lang="en-US" sz="2000" dirty="0"/>
              <a:t>; it signifies that process Pi  has requested an instance of resource type </a:t>
            </a:r>
            <a:r>
              <a:rPr lang="en-US" sz="2000" dirty="0" err="1"/>
              <a:t>Rj</a:t>
            </a:r>
            <a:r>
              <a:rPr lang="en-US" sz="2000" dirty="0"/>
              <a:t> and is currently waiting for that resource. </a:t>
            </a:r>
            <a:endParaRPr lang="en-US" altLang="en-US" sz="2000" b="1" dirty="0">
              <a:solidFill>
                <a:srgbClr val="3366FF"/>
              </a:solidFill>
            </a:endParaRPr>
          </a:p>
          <a:p>
            <a:pPr marL="0" indent="0">
              <a:buNone/>
            </a:pPr>
            <a:r>
              <a:rPr lang="en-US" altLang="en-US" sz="2000" b="1" dirty="0">
                <a:solidFill>
                  <a:srgbClr val="3366FF"/>
                </a:solidFill>
              </a:rPr>
              <a:t>		request edge</a:t>
            </a:r>
            <a:r>
              <a:rPr lang="en-US" altLang="en-US" sz="2000" dirty="0">
                <a:solidFill>
                  <a:srgbClr val="3366FF"/>
                </a:solidFill>
              </a:rPr>
              <a:t> </a:t>
            </a:r>
            <a:r>
              <a:rPr lang="en-US" altLang="en-US" sz="2000" dirty="0"/>
              <a:t>– directed edge </a:t>
            </a:r>
            <a:r>
              <a:rPr lang="en-US" altLang="en-US" sz="2000" i="1" dirty="0"/>
              <a:t>P</a:t>
            </a:r>
            <a:r>
              <a:rPr lang="en-US" altLang="en-US" sz="2000" i="1" baseline="-25000" dirty="0"/>
              <a:t>i </a:t>
            </a:r>
            <a:r>
              <a:rPr lang="en-US" altLang="en-US" sz="2000" dirty="0">
                <a:sym typeface="Symbol" panose="05050102010706020507" pitchFamily="18" charset="2"/>
              </a:rPr>
              <a:t> </a:t>
            </a:r>
            <a:r>
              <a:rPr lang="en-US" altLang="en-US" sz="2000" i="1" dirty="0" err="1">
                <a:sym typeface="Symbol" panose="05050102010706020507" pitchFamily="18" charset="2"/>
              </a:rPr>
              <a:t>R</a:t>
            </a:r>
            <a:r>
              <a:rPr lang="en-US" altLang="en-US" sz="2000" i="1" baseline="-25000" dirty="0" err="1">
                <a:sym typeface="Symbol" panose="05050102010706020507" pitchFamily="18" charset="2"/>
              </a:rPr>
              <a:t>j</a:t>
            </a:r>
            <a:endParaRPr lang="en-US" altLang="en-US" sz="2000" i="1" baseline="-25000" dirty="0">
              <a:sym typeface="Symbol" panose="05050102010706020507" pitchFamily="18" charset="2"/>
            </a:endParaRPr>
          </a:p>
          <a:p>
            <a:endParaRPr lang="en-US" altLang="en-US" sz="500" i="1" baseline="-25000" dirty="0">
              <a:sym typeface="Symbol" panose="05050102010706020507" pitchFamily="18" charset="2"/>
            </a:endParaRPr>
          </a:p>
          <a:p>
            <a:r>
              <a:rPr lang="en-US" sz="1800" dirty="0"/>
              <a:t>A directed edge from resource type </a:t>
            </a:r>
            <a:r>
              <a:rPr lang="en-US" sz="1800" dirty="0" err="1"/>
              <a:t>Rj</a:t>
            </a:r>
            <a:r>
              <a:rPr lang="en-US" sz="1800" dirty="0"/>
              <a:t> to process Pi is denoted by </a:t>
            </a:r>
            <a:r>
              <a:rPr lang="en-US" sz="1800" dirty="0" err="1"/>
              <a:t>Rj</a:t>
            </a:r>
            <a:r>
              <a:rPr lang="en-US" sz="1800" dirty="0"/>
              <a:t> --&gt; Pi . It signifies that an instance of resource type </a:t>
            </a:r>
            <a:r>
              <a:rPr lang="en-US" sz="1800" dirty="0" err="1"/>
              <a:t>Rj</a:t>
            </a:r>
            <a:r>
              <a:rPr lang="en-US" sz="1800" dirty="0"/>
              <a:t> has been allocated to process Pi</a:t>
            </a:r>
            <a:endParaRPr lang="en-US" altLang="en-US" b="1" dirty="0">
              <a:solidFill>
                <a:srgbClr val="3366FF"/>
              </a:solidFill>
              <a:sym typeface="Symbol" panose="05050102010706020507" pitchFamily="18" charset="2"/>
            </a:endParaRPr>
          </a:p>
          <a:p>
            <a:pPr marL="0" indent="0">
              <a:buNone/>
            </a:pPr>
            <a:r>
              <a:rPr lang="en-US" altLang="en-US" sz="2000" b="1" dirty="0">
                <a:solidFill>
                  <a:srgbClr val="3366FF"/>
                </a:solidFill>
                <a:sym typeface="Symbol" panose="05050102010706020507" pitchFamily="18" charset="2"/>
              </a:rPr>
              <a:t>		assignment edge</a:t>
            </a:r>
            <a:r>
              <a:rPr lang="en-US" altLang="en-US" sz="2000" dirty="0">
                <a:solidFill>
                  <a:srgbClr val="3366FF"/>
                </a:solidFill>
                <a:sym typeface="Symbol" panose="05050102010706020507" pitchFamily="18" charset="2"/>
              </a:rPr>
              <a:t> </a:t>
            </a:r>
            <a:r>
              <a:rPr lang="en-US" altLang="en-US" sz="2000" dirty="0"/>
              <a:t>– directed edge </a:t>
            </a:r>
            <a:r>
              <a:rPr lang="en-US" altLang="en-US" sz="2000" i="1" dirty="0" err="1"/>
              <a:t>R</a:t>
            </a:r>
            <a:r>
              <a:rPr lang="en-US" altLang="en-US" sz="2000" i="1" baseline="-25000" dirty="0" err="1"/>
              <a:t>j</a:t>
            </a:r>
            <a:r>
              <a:rPr lang="en-US" altLang="en-US" sz="2000" i="1" dirty="0"/>
              <a:t> </a:t>
            </a:r>
            <a:r>
              <a:rPr lang="en-US" altLang="en-US" sz="2000" dirty="0">
                <a:sym typeface="Symbol" panose="05050102010706020507" pitchFamily="18" charset="2"/>
              </a:rPr>
              <a:t> </a:t>
            </a:r>
            <a:r>
              <a:rPr lang="en-US" altLang="en-US" sz="2000" i="1" dirty="0">
                <a:sym typeface="Symbol" panose="05050102010706020507" pitchFamily="18" charset="2"/>
              </a:rPr>
              <a:t>P</a:t>
            </a:r>
            <a:r>
              <a:rPr lang="en-US" altLang="en-US" sz="2000" i="1" baseline="-25000" dirty="0">
                <a:sym typeface="Symbol" panose="05050102010706020507" pitchFamily="18" charset="2"/>
              </a:rPr>
              <a:t>i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4E669202-AA20-4B2E-ABF2-0A5BC4C61AC9}"/>
              </a:ext>
            </a:extLst>
          </p:cNvPr>
          <p:cNvSpPr>
            <a:spLocks noGrp="1"/>
          </p:cNvSpPr>
          <p:nvPr>
            <p:ph type="title"/>
          </p:nvPr>
        </p:nvSpPr>
        <p:spPr>
          <a:xfrm>
            <a:off x="1157288" y="842963"/>
            <a:ext cx="7810500" cy="576262"/>
          </a:xfrm>
        </p:spPr>
        <p:txBody>
          <a:bodyPr/>
          <a:lstStyle/>
          <a:p>
            <a:pPr eaLnBrk="1" hangingPunct="1"/>
            <a:r>
              <a:rPr lang="en-US" altLang="en-US"/>
              <a:t>Resource-Allocation Graph (Cont.)</a:t>
            </a:r>
          </a:p>
        </p:txBody>
      </p:sp>
      <p:sp>
        <p:nvSpPr>
          <p:cNvPr id="112643" name="Rectangle 3">
            <a:extLst>
              <a:ext uri="{FF2B5EF4-FFF2-40B4-BE49-F238E27FC236}">
                <a16:creationId xmlns:a16="http://schemas.microsoft.com/office/drawing/2014/main" id="{ED8F6630-A386-46B9-B066-B93267499F7F}"/>
              </a:ext>
            </a:extLst>
          </p:cNvPr>
          <p:cNvSpPr>
            <a:spLocks noGrp="1"/>
          </p:cNvSpPr>
          <p:nvPr>
            <p:ph type="body" idx="1"/>
          </p:nvPr>
        </p:nvSpPr>
        <p:spPr>
          <a:xfrm>
            <a:off x="885825" y="1941513"/>
            <a:ext cx="7343775" cy="3854450"/>
          </a:xfrm>
        </p:spPr>
        <p:txBody>
          <a:bodyPr/>
          <a:lstStyle/>
          <a:p>
            <a:r>
              <a:rPr lang="en-US" altLang="en-US" sz="2800"/>
              <a:t>Process</a:t>
            </a:r>
            <a:br>
              <a:rPr lang="en-US" altLang="en-US" sz="2800"/>
            </a:br>
            <a:endParaRPr lang="en-US" altLang="en-US" sz="2800"/>
          </a:p>
          <a:p>
            <a:r>
              <a:rPr lang="en-US" altLang="en-US" sz="2800"/>
              <a:t>Resource Type with 4 instances</a:t>
            </a:r>
          </a:p>
          <a:p>
            <a:pPr>
              <a:buFont typeface="Monotype Sorts" pitchFamily="-84" charset="2"/>
              <a:buNone/>
            </a:pPr>
            <a:endParaRPr lang="en-US" altLang="en-US" sz="2800"/>
          </a:p>
          <a:p>
            <a:r>
              <a:rPr lang="en-US" altLang="en-US" sz="2800" i="1"/>
              <a:t>P</a:t>
            </a:r>
            <a:r>
              <a:rPr lang="en-US" altLang="en-US" sz="2800" i="1" baseline="-25000"/>
              <a:t>i</a:t>
            </a:r>
            <a:r>
              <a:rPr lang="en-US" altLang="en-US" sz="2800" i="1"/>
              <a:t> </a:t>
            </a:r>
            <a:r>
              <a:rPr lang="en-US" altLang="en-US" sz="2800"/>
              <a:t>requests instance of </a:t>
            </a:r>
            <a:r>
              <a:rPr lang="en-US" altLang="en-US" sz="2800" i="1"/>
              <a:t>R</a:t>
            </a:r>
            <a:r>
              <a:rPr lang="en-US" altLang="en-US" sz="2800" i="1" baseline="-25000"/>
              <a:t>j</a:t>
            </a:r>
            <a:endParaRPr lang="en-US" altLang="en-US" sz="2800"/>
          </a:p>
          <a:p>
            <a:pPr>
              <a:buFont typeface="Monotype Sorts" pitchFamily="-84" charset="2"/>
              <a:buNone/>
            </a:pPr>
            <a:endParaRPr lang="en-US" altLang="en-US" sz="2800"/>
          </a:p>
          <a:p>
            <a:r>
              <a:rPr lang="en-US" altLang="en-US" sz="2800" i="1"/>
              <a:t>P</a:t>
            </a:r>
            <a:r>
              <a:rPr lang="en-US" altLang="en-US" sz="2800" i="1" baseline="-25000"/>
              <a:t>i</a:t>
            </a:r>
            <a:r>
              <a:rPr lang="en-US" altLang="en-US" sz="2800"/>
              <a:t> is holding an instance of </a:t>
            </a:r>
            <a:r>
              <a:rPr lang="en-US" altLang="en-US" sz="2800" i="1"/>
              <a:t>R</a:t>
            </a:r>
            <a:r>
              <a:rPr lang="en-US" altLang="en-US" sz="2800" i="1" baseline="-25000"/>
              <a:t>j</a:t>
            </a:r>
            <a:endParaRPr lang="en-US" altLang="en-US" sz="2800" i="1"/>
          </a:p>
        </p:txBody>
      </p:sp>
      <p:sp>
        <p:nvSpPr>
          <p:cNvPr id="112644" name="Oval 4">
            <a:extLst>
              <a:ext uri="{FF2B5EF4-FFF2-40B4-BE49-F238E27FC236}">
                <a16:creationId xmlns:a16="http://schemas.microsoft.com/office/drawing/2014/main" id="{8C37BF50-F96E-4F0F-92C1-834DBC6D1566}"/>
              </a:ext>
            </a:extLst>
          </p:cNvPr>
          <p:cNvSpPr>
            <a:spLocks noChangeArrowheads="1"/>
          </p:cNvSpPr>
          <p:nvPr/>
        </p:nvSpPr>
        <p:spPr bwMode="auto">
          <a:xfrm>
            <a:off x="6113463" y="1930400"/>
            <a:ext cx="495300" cy="495300"/>
          </a:xfrm>
          <a:prstGeom prst="ellipse">
            <a:avLst/>
          </a:prstGeom>
          <a:solidFill>
            <a:srgbClr val="CCEC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Verdana" panose="020B0604030504040204" pitchFamily="34" charset="0"/>
            </a:endParaRPr>
          </a:p>
        </p:txBody>
      </p:sp>
      <p:sp>
        <p:nvSpPr>
          <p:cNvPr id="112645" name="Oval 5">
            <a:extLst>
              <a:ext uri="{FF2B5EF4-FFF2-40B4-BE49-F238E27FC236}">
                <a16:creationId xmlns:a16="http://schemas.microsoft.com/office/drawing/2014/main" id="{DA957C8C-0034-490E-BEC6-D8D73EF468A0}"/>
              </a:ext>
            </a:extLst>
          </p:cNvPr>
          <p:cNvSpPr>
            <a:spLocks noChangeArrowheads="1"/>
          </p:cNvSpPr>
          <p:nvPr/>
        </p:nvSpPr>
        <p:spPr bwMode="auto">
          <a:xfrm>
            <a:off x="5972175" y="5162550"/>
            <a:ext cx="495300" cy="495300"/>
          </a:xfrm>
          <a:prstGeom prst="ellipse">
            <a:avLst/>
          </a:prstGeom>
          <a:solidFill>
            <a:srgbClr val="CCEC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i="1">
                <a:latin typeface="Helvetica" panose="020B0604020202020204" pitchFamily="34" charset="0"/>
              </a:rPr>
              <a:t>P</a:t>
            </a:r>
            <a:r>
              <a:rPr lang="en-US" altLang="en-US" sz="1800" i="1" baseline="-25000">
                <a:latin typeface="Helvetica" panose="020B0604020202020204" pitchFamily="34" charset="0"/>
              </a:rPr>
              <a:t>i</a:t>
            </a:r>
            <a:endParaRPr lang="en-US" altLang="en-US" sz="1800">
              <a:latin typeface="Helvetica" panose="020B0604020202020204" pitchFamily="34" charset="0"/>
            </a:endParaRPr>
          </a:p>
        </p:txBody>
      </p:sp>
      <p:sp>
        <p:nvSpPr>
          <p:cNvPr id="112646" name="Oval 6">
            <a:extLst>
              <a:ext uri="{FF2B5EF4-FFF2-40B4-BE49-F238E27FC236}">
                <a16:creationId xmlns:a16="http://schemas.microsoft.com/office/drawing/2014/main" id="{7B26183C-7E3C-4981-AE5A-E944F8EB6829}"/>
              </a:ext>
            </a:extLst>
          </p:cNvPr>
          <p:cNvSpPr>
            <a:spLocks noChangeArrowheads="1"/>
          </p:cNvSpPr>
          <p:nvPr/>
        </p:nvSpPr>
        <p:spPr bwMode="auto">
          <a:xfrm>
            <a:off x="5718175" y="3619500"/>
            <a:ext cx="495300" cy="495300"/>
          </a:xfrm>
          <a:prstGeom prst="ellipse">
            <a:avLst/>
          </a:prstGeom>
          <a:solidFill>
            <a:srgbClr val="CCEC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i="1">
                <a:latin typeface="Helvetica" panose="020B0604020202020204" pitchFamily="34" charset="0"/>
              </a:rPr>
              <a:t>P</a:t>
            </a:r>
            <a:r>
              <a:rPr lang="en-US" altLang="en-US" sz="1800" i="1" baseline="-25000">
                <a:latin typeface="Helvetica" panose="020B0604020202020204" pitchFamily="34" charset="0"/>
              </a:rPr>
              <a:t>i</a:t>
            </a:r>
            <a:endParaRPr lang="en-US" altLang="en-US" sz="1800" i="1">
              <a:latin typeface="Helvetica" panose="020B0604020202020204" pitchFamily="34" charset="0"/>
            </a:endParaRPr>
          </a:p>
        </p:txBody>
      </p:sp>
      <p:grpSp>
        <p:nvGrpSpPr>
          <p:cNvPr id="2" name="Group 12">
            <a:extLst>
              <a:ext uri="{FF2B5EF4-FFF2-40B4-BE49-F238E27FC236}">
                <a16:creationId xmlns:a16="http://schemas.microsoft.com/office/drawing/2014/main" id="{63685E9C-7470-464F-BA02-19D001C941B9}"/>
              </a:ext>
            </a:extLst>
          </p:cNvPr>
          <p:cNvGrpSpPr>
            <a:grpSpLocks/>
          </p:cNvGrpSpPr>
          <p:nvPr/>
        </p:nvGrpSpPr>
        <p:grpSpPr bwMode="auto">
          <a:xfrm>
            <a:off x="6258022" y="2805992"/>
            <a:ext cx="438150" cy="419100"/>
            <a:chOff x="2666" y="1966"/>
            <a:chExt cx="276" cy="264"/>
          </a:xfrm>
          <a:solidFill>
            <a:srgbClr val="CCECFF"/>
          </a:solidFill>
        </p:grpSpPr>
        <p:sp>
          <p:nvSpPr>
            <p:cNvPr id="10264" name="Rectangle 7">
              <a:extLst>
                <a:ext uri="{FF2B5EF4-FFF2-40B4-BE49-F238E27FC236}">
                  <a16:creationId xmlns:a16="http://schemas.microsoft.com/office/drawing/2014/main" id="{EAADFE59-AA0E-4746-A0FB-2000B65DF20B}"/>
                </a:ext>
              </a:extLst>
            </p:cNvPr>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5" name="Rectangle 8">
              <a:extLst>
                <a:ext uri="{FF2B5EF4-FFF2-40B4-BE49-F238E27FC236}">
                  <a16:creationId xmlns:a16="http://schemas.microsoft.com/office/drawing/2014/main" id="{0F369217-5D7C-410E-BB27-6B760BEB30E2}"/>
                </a:ext>
              </a:extLst>
            </p:cNvPr>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6" name="Rectangle 9">
              <a:extLst>
                <a:ext uri="{FF2B5EF4-FFF2-40B4-BE49-F238E27FC236}">
                  <a16:creationId xmlns:a16="http://schemas.microsoft.com/office/drawing/2014/main" id="{8C2BA721-9D73-4ABD-81B3-93544E026F31}"/>
                </a:ext>
              </a:extLst>
            </p:cNvPr>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7" name="Rectangle 10">
              <a:extLst>
                <a:ext uri="{FF2B5EF4-FFF2-40B4-BE49-F238E27FC236}">
                  <a16:creationId xmlns:a16="http://schemas.microsoft.com/office/drawing/2014/main" id="{334FBEBB-0186-4B09-A111-EE102DBDD808}"/>
                </a:ext>
              </a:extLst>
            </p:cNvPr>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8" name="Rectangle 11">
              <a:extLst>
                <a:ext uri="{FF2B5EF4-FFF2-40B4-BE49-F238E27FC236}">
                  <a16:creationId xmlns:a16="http://schemas.microsoft.com/office/drawing/2014/main" id="{2CF5664E-1064-4A05-8598-D82038ABFC8C}"/>
                </a:ext>
              </a:extLst>
            </p:cNvPr>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grpSp>
        <p:nvGrpSpPr>
          <p:cNvPr id="3" name="Group 13">
            <a:extLst>
              <a:ext uri="{FF2B5EF4-FFF2-40B4-BE49-F238E27FC236}">
                <a16:creationId xmlns:a16="http://schemas.microsoft.com/office/drawing/2014/main" id="{840E5EF6-79DB-4245-95CB-121DFCCAB6E7}"/>
              </a:ext>
            </a:extLst>
          </p:cNvPr>
          <p:cNvGrpSpPr>
            <a:grpSpLocks/>
          </p:cNvGrpSpPr>
          <p:nvPr/>
        </p:nvGrpSpPr>
        <p:grpSpPr bwMode="auto">
          <a:xfrm>
            <a:off x="7027888" y="3598447"/>
            <a:ext cx="438150" cy="419100"/>
            <a:chOff x="2666" y="1966"/>
            <a:chExt cx="276" cy="264"/>
          </a:xfrm>
          <a:solidFill>
            <a:srgbClr val="CCECFF"/>
          </a:solidFill>
        </p:grpSpPr>
        <p:sp>
          <p:nvSpPr>
            <p:cNvPr id="10259" name="Rectangle 14">
              <a:extLst>
                <a:ext uri="{FF2B5EF4-FFF2-40B4-BE49-F238E27FC236}">
                  <a16:creationId xmlns:a16="http://schemas.microsoft.com/office/drawing/2014/main" id="{2BCCD931-BAEC-46B3-A6F4-EDBE7C378D78}"/>
                </a:ext>
              </a:extLst>
            </p:cNvPr>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0" name="Rectangle 15">
              <a:extLst>
                <a:ext uri="{FF2B5EF4-FFF2-40B4-BE49-F238E27FC236}">
                  <a16:creationId xmlns:a16="http://schemas.microsoft.com/office/drawing/2014/main" id="{6EE0BE40-574B-489C-8EF6-676DB59A3E13}"/>
                </a:ext>
              </a:extLst>
            </p:cNvPr>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1" name="Rectangle 16">
              <a:extLst>
                <a:ext uri="{FF2B5EF4-FFF2-40B4-BE49-F238E27FC236}">
                  <a16:creationId xmlns:a16="http://schemas.microsoft.com/office/drawing/2014/main" id="{EBD7935D-6C62-40EF-97F3-968A37EBF40F}"/>
                </a:ext>
              </a:extLst>
            </p:cNvPr>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2" name="Rectangle 17">
              <a:extLst>
                <a:ext uri="{FF2B5EF4-FFF2-40B4-BE49-F238E27FC236}">
                  <a16:creationId xmlns:a16="http://schemas.microsoft.com/office/drawing/2014/main" id="{08BA42FD-324C-4FF4-A522-928AC7A9A961}"/>
                </a:ext>
              </a:extLst>
            </p:cNvPr>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3" name="Rectangle 18">
              <a:extLst>
                <a:ext uri="{FF2B5EF4-FFF2-40B4-BE49-F238E27FC236}">
                  <a16:creationId xmlns:a16="http://schemas.microsoft.com/office/drawing/2014/main" id="{56AD298C-8EC8-4F69-A52E-2253D3110304}"/>
                </a:ext>
              </a:extLst>
            </p:cNvPr>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12649" name="Line 19">
            <a:extLst>
              <a:ext uri="{FF2B5EF4-FFF2-40B4-BE49-F238E27FC236}">
                <a16:creationId xmlns:a16="http://schemas.microsoft.com/office/drawing/2014/main" id="{942139D6-31BB-42BC-918C-2AF4663B5FC3}"/>
              </a:ext>
            </a:extLst>
          </p:cNvPr>
          <p:cNvSpPr>
            <a:spLocks noChangeShapeType="1"/>
          </p:cNvSpPr>
          <p:nvPr/>
        </p:nvSpPr>
        <p:spPr bwMode="auto">
          <a:xfrm>
            <a:off x="6475413" y="387191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12650" name="Text Box 20">
            <a:extLst>
              <a:ext uri="{FF2B5EF4-FFF2-40B4-BE49-F238E27FC236}">
                <a16:creationId xmlns:a16="http://schemas.microsoft.com/office/drawing/2014/main" id="{9F196066-ED59-48F2-9362-87C800488938}"/>
              </a:ext>
            </a:extLst>
          </p:cNvPr>
          <p:cNvSpPr txBox="1">
            <a:spLocks noChangeArrowheads="1"/>
          </p:cNvSpPr>
          <p:nvPr/>
        </p:nvSpPr>
        <p:spPr bwMode="auto">
          <a:xfrm>
            <a:off x="7045325" y="4283075"/>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400" i="1">
                <a:latin typeface="Helvetica" panose="020B0604020202020204" pitchFamily="34" charset="0"/>
              </a:rPr>
              <a:t>R</a:t>
            </a:r>
            <a:r>
              <a:rPr lang="en-US" altLang="en-US" sz="1400" i="1" baseline="-25000">
                <a:latin typeface="Helvetica" panose="020B0604020202020204" pitchFamily="34" charset="0"/>
              </a:rPr>
              <a:t>j</a:t>
            </a:r>
            <a:endParaRPr lang="en-US" altLang="en-US" sz="1400" i="1">
              <a:latin typeface="Helvetica" panose="020B0604020202020204" pitchFamily="34" charset="0"/>
            </a:endParaRPr>
          </a:p>
        </p:txBody>
      </p:sp>
      <p:grpSp>
        <p:nvGrpSpPr>
          <p:cNvPr id="4" name="Group 21">
            <a:extLst>
              <a:ext uri="{FF2B5EF4-FFF2-40B4-BE49-F238E27FC236}">
                <a16:creationId xmlns:a16="http://schemas.microsoft.com/office/drawing/2014/main" id="{D084D8A8-0FC8-4126-849B-51ACF9852A7A}"/>
              </a:ext>
            </a:extLst>
          </p:cNvPr>
          <p:cNvGrpSpPr>
            <a:grpSpLocks/>
          </p:cNvGrpSpPr>
          <p:nvPr/>
        </p:nvGrpSpPr>
        <p:grpSpPr bwMode="auto">
          <a:xfrm>
            <a:off x="6921256" y="5126819"/>
            <a:ext cx="438150" cy="419100"/>
            <a:chOff x="2666" y="1966"/>
            <a:chExt cx="276" cy="264"/>
          </a:xfrm>
          <a:solidFill>
            <a:srgbClr val="CCECFF"/>
          </a:solidFill>
        </p:grpSpPr>
        <p:sp>
          <p:nvSpPr>
            <p:cNvPr id="10254" name="Rectangle 22">
              <a:extLst>
                <a:ext uri="{FF2B5EF4-FFF2-40B4-BE49-F238E27FC236}">
                  <a16:creationId xmlns:a16="http://schemas.microsoft.com/office/drawing/2014/main" id="{F62010A9-337A-410B-98D6-1189FFBABFB2}"/>
                </a:ext>
              </a:extLst>
            </p:cNvPr>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5" name="Rectangle 23">
              <a:extLst>
                <a:ext uri="{FF2B5EF4-FFF2-40B4-BE49-F238E27FC236}">
                  <a16:creationId xmlns:a16="http://schemas.microsoft.com/office/drawing/2014/main" id="{A7E41AE2-C483-4254-8062-62F49069C756}"/>
                </a:ext>
              </a:extLst>
            </p:cNvPr>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6" name="Rectangle 24">
              <a:extLst>
                <a:ext uri="{FF2B5EF4-FFF2-40B4-BE49-F238E27FC236}">
                  <a16:creationId xmlns:a16="http://schemas.microsoft.com/office/drawing/2014/main" id="{2BBAF58B-8FDF-4E6D-930E-CD87BD756976}"/>
                </a:ext>
              </a:extLst>
            </p:cNvPr>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7" name="Rectangle 25">
              <a:extLst>
                <a:ext uri="{FF2B5EF4-FFF2-40B4-BE49-F238E27FC236}">
                  <a16:creationId xmlns:a16="http://schemas.microsoft.com/office/drawing/2014/main" id="{50155B84-C73E-4948-9ACD-8B5A2C0A626B}"/>
                </a:ext>
              </a:extLst>
            </p:cNvPr>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8" name="Rectangle 26">
              <a:extLst>
                <a:ext uri="{FF2B5EF4-FFF2-40B4-BE49-F238E27FC236}">
                  <a16:creationId xmlns:a16="http://schemas.microsoft.com/office/drawing/2014/main" id="{84F50825-D23C-4E3F-8DD9-DA04B8901DDD}"/>
                </a:ext>
              </a:extLst>
            </p:cNvPr>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12652" name="Line 27">
            <a:extLst>
              <a:ext uri="{FF2B5EF4-FFF2-40B4-BE49-F238E27FC236}">
                <a16:creationId xmlns:a16="http://schemas.microsoft.com/office/drawing/2014/main" id="{283A8A9F-C000-4FE5-A596-E66FF975C5F3}"/>
              </a:ext>
            </a:extLst>
          </p:cNvPr>
          <p:cNvSpPr>
            <a:spLocks noChangeShapeType="1"/>
          </p:cNvSpPr>
          <p:nvPr/>
        </p:nvSpPr>
        <p:spPr bwMode="auto">
          <a:xfrm flipH="1">
            <a:off x="6496050" y="5329238"/>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12653" name="Text Box 28">
            <a:extLst>
              <a:ext uri="{FF2B5EF4-FFF2-40B4-BE49-F238E27FC236}">
                <a16:creationId xmlns:a16="http://schemas.microsoft.com/office/drawing/2014/main" id="{11FE1929-BC44-4D99-9D59-33DEF90351CB}"/>
              </a:ext>
            </a:extLst>
          </p:cNvPr>
          <p:cNvSpPr txBox="1">
            <a:spLocks noChangeArrowheads="1"/>
          </p:cNvSpPr>
          <p:nvPr/>
        </p:nvSpPr>
        <p:spPr bwMode="auto">
          <a:xfrm>
            <a:off x="6943725" y="5684838"/>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400" i="1">
                <a:latin typeface="Helvetica" panose="020B0604020202020204" pitchFamily="34" charset="0"/>
              </a:rPr>
              <a:t>R</a:t>
            </a:r>
            <a:r>
              <a:rPr lang="en-US" altLang="en-US" sz="1400" i="1" baseline="-25000">
                <a:latin typeface="Helvetica" panose="020B0604020202020204" pitchFamily="34" charset="0"/>
              </a:rPr>
              <a:t>j</a:t>
            </a:r>
            <a:endParaRPr lang="en-US" altLang="en-US" sz="1400" i="1">
              <a:latin typeface="Helvetica"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5916-A14D-4B1F-8102-8B053EDFEAC6}"/>
              </a:ext>
            </a:extLst>
          </p:cNvPr>
          <p:cNvSpPr>
            <a:spLocks noGrp="1"/>
          </p:cNvSpPr>
          <p:nvPr>
            <p:ph type="title"/>
          </p:nvPr>
        </p:nvSpPr>
        <p:spPr/>
        <p:txBody>
          <a:bodyPr/>
          <a:lstStyle/>
          <a:p>
            <a:pPr algn="l"/>
            <a:r>
              <a:rPr lang="en-US" sz="3200" dirty="0"/>
              <a:t>Example:</a:t>
            </a:r>
            <a:endParaRPr lang="en-IN" sz="3200" dirty="0"/>
          </a:p>
        </p:txBody>
      </p:sp>
      <p:pic>
        <p:nvPicPr>
          <p:cNvPr id="5" name="Content Placeholder 4">
            <a:extLst>
              <a:ext uri="{FF2B5EF4-FFF2-40B4-BE49-F238E27FC236}">
                <a16:creationId xmlns:a16="http://schemas.microsoft.com/office/drawing/2014/main" id="{819EF381-CA8E-4ACC-983B-8974B1B5E44D}"/>
              </a:ext>
            </a:extLst>
          </p:cNvPr>
          <p:cNvPicPr>
            <a:picLocks noGrp="1" noChangeAspect="1"/>
          </p:cNvPicPr>
          <p:nvPr>
            <p:ph idx="1"/>
          </p:nvPr>
        </p:nvPicPr>
        <p:blipFill rotWithShape="1">
          <a:blip r:embed="rId2"/>
          <a:srcRect l="31952" t="14634" r="31377" b="55581"/>
          <a:stretch/>
        </p:blipFill>
        <p:spPr>
          <a:xfrm>
            <a:off x="141401" y="1923067"/>
            <a:ext cx="7871383" cy="3742442"/>
          </a:xfrm>
        </p:spPr>
      </p:pic>
    </p:spTree>
    <p:extLst>
      <p:ext uri="{BB962C8B-B14F-4D97-AF65-F5344CB8AC3E}">
        <p14:creationId xmlns:p14="http://schemas.microsoft.com/office/powerpoint/2010/main" val="5257417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26">
            <a:extLst>
              <a:ext uri="{FF2B5EF4-FFF2-40B4-BE49-F238E27FC236}">
                <a16:creationId xmlns:a16="http://schemas.microsoft.com/office/drawing/2014/main" id="{B6C8A717-D530-472A-A36A-11A86180DBDF}"/>
              </a:ext>
            </a:extLst>
          </p:cNvPr>
          <p:cNvSpPr>
            <a:spLocks noGrp="1"/>
          </p:cNvSpPr>
          <p:nvPr>
            <p:ph type="title"/>
          </p:nvPr>
        </p:nvSpPr>
        <p:spPr>
          <a:xfrm>
            <a:off x="993775" y="685800"/>
            <a:ext cx="8150225" cy="512763"/>
          </a:xfrm>
        </p:spPr>
        <p:txBody>
          <a:bodyPr/>
          <a:lstStyle/>
          <a:p>
            <a:pPr eaLnBrk="1" hangingPunct="1"/>
            <a:r>
              <a:rPr lang="en-US" altLang="en-US" sz="2800"/>
              <a:t>Example of a Resource Allocation Graph</a:t>
            </a:r>
          </a:p>
        </p:txBody>
      </p:sp>
      <p:pic>
        <p:nvPicPr>
          <p:cNvPr id="114691" name="Picture 1032">
            <a:extLst>
              <a:ext uri="{FF2B5EF4-FFF2-40B4-BE49-F238E27FC236}">
                <a16:creationId xmlns:a16="http://schemas.microsoft.com/office/drawing/2014/main" id="{A8AA66D9-F393-4144-B6E1-C3EA0B6FB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287" t="926" r="25287" b="1532"/>
          <a:stretch>
            <a:fillRect/>
          </a:stretch>
        </p:blipFill>
        <p:spPr bwMode="auto">
          <a:xfrm>
            <a:off x="4662471" y="1399381"/>
            <a:ext cx="2741613"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pic>
        <p:nvPicPr>
          <p:cNvPr id="4" name="Content Placeholder 4">
            <a:extLst>
              <a:ext uri="{FF2B5EF4-FFF2-40B4-BE49-F238E27FC236}">
                <a16:creationId xmlns:a16="http://schemas.microsoft.com/office/drawing/2014/main" id="{C176116C-0DD4-4B96-AC20-560FF26C8149}"/>
              </a:ext>
            </a:extLst>
          </p:cNvPr>
          <p:cNvPicPr>
            <a:picLocks noGrp="1" noChangeAspect="1"/>
          </p:cNvPicPr>
          <p:nvPr>
            <p:ph idx="1"/>
          </p:nvPr>
        </p:nvPicPr>
        <p:blipFill rotWithShape="1">
          <a:blip r:embed="rId4"/>
          <a:srcRect l="53673" t="26619" r="32168" b="66685"/>
          <a:stretch/>
        </p:blipFill>
        <p:spPr>
          <a:xfrm>
            <a:off x="610090" y="2734949"/>
            <a:ext cx="3039229" cy="841343"/>
          </a:xfrm>
        </p:spPr>
      </p:pic>
      <p:pic>
        <p:nvPicPr>
          <p:cNvPr id="6" name="Content Placeholder 4">
            <a:extLst>
              <a:ext uri="{FF2B5EF4-FFF2-40B4-BE49-F238E27FC236}">
                <a16:creationId xmlns:a16="http://schemas.microsoft.com/office/drawing/2014/main" id="{8717265D-F0D5-474F-BDA8-67C827336D1C}"/>
              </a:ext>
            </a:extLst>
          </p:cNvPr>
          <p:cNvPicPr>
            <a:picLocks noChangeAspect="1"/>
          </p:cNvPicPr>
          <p:nvPr/>
        </p:nvPicPr>
        <p:blipFill rotWithShape="1">
          <a:blip r:embed="rId4"/>
          <a:srcRect l="35923" t="20110" r="46635" b="67510"/>
          <a:stretch/>
        </p:blipFill>
        <p:spPr bwMode="auto">
          <a:xfrm>
            <a:off x="491584" y="1399381"/>
            <a:ext cx="3743867" cy="15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BE18EEF-BEE6-4C6C-ADF6-FA3A521FCB2B}"/>
              </a:ext>
            </a:extLst>
          </p:cNvPr>
          <p:cNvSpPr txBox="1"/>
          <p:nvPr/>
        </p:nvSpPr>
        <p:spPr>
          <a:xfrm>
            <a:off x="491584" y="3856390"/>
            <a:ext cx="3743867" cy="1754326"/>
          </a:xfrm>
          <a:prstGeom prst="rect">
            <a:avLst/>
          </a:prstGeom>
          <a:noFill/>
        </p:spPr>
        <p:txBody>
          <a:bodyPr wrap="square" rtlCol="0">
            <a:spAutoFit/>
          </a:bodyPr>
          <a:lstStyle/>
          <a:p>
            <a:r>
              <a:rPr lang="en-US" dirty="0">
                <a:latin typeface="+mn-lt"/>
                <a:ea typeface="SimSun" panose="02010600030101010101" pitchFamily="2" charset="-122"/>
              </a:rPr>
              <a:t>Resource instances: </a:t>
            </a:r>
          </a:p>
          <a:p>
            <a:pPr marL="285750" indent="-285750">
              <a:buFont typeface="Arial" panose="020B0604020202020204" pitchFamily="34" charset="0"/>
              <a:buChar char="•"/>
            </a:pPr>
            <a:r>
              <a:rPr lang="en-US" dirty="0">
                <a:latin typeface="+mn-lt"/>
                <a:ea typeface="SimSun" panose="02010600030101010101" pitchFamily="2" charset="-122"/>
              </a:rPr>
              <a:t>One instance of resource type R1 </a:t>
            </a:r>
          </a:p>
          <a:p>
            <a:pPr marL="285750" indent="-285750">
              <a:buFont typeface="Arial" panose="020B0604020202020204" pitchFamily="34" charset="0"/>
              <a:buChar char="•"/>
            </a:pPr>
            <a:r>
              <a:rPr lang="en-US" dirty="0">
                <a:latin typeface="+mn-lt"/>
                <a:ea typeface="SimSun" panose="02010600030101010101" pitchFamily="2" charset="-122"/>
              </a:rPr>
              <a:t>Two instances of resource type R2</a:t>
            </a:r>
          </a:p>
          <a:p>
            <a:pPr marL="285750" indent="-285750">
              <a:buFont typeface="Arial" panose="020B0604020202020204" pitchFamily="34" charset="0"/>
              <a:buChar char="•"/>
            </a:pPr>
            <a:r>
              <a:rPr lang="en-US" dirty="0">
                <a:latin typeface="+mn-lt"/>
                <a:ea typeface="SimSun" panose="02010600030101010101" pitchFamily="2" charset="-122"/>
              </a:rPr>
              <a:t>One instance of resource type R3 </a:t>
            </a:r>
          </a:p>
          <a:p>
            <a:pPr marL="285750" indent="-285750">
              <a:buFont typeface="Arial" panose="020B0604020202020204" pitchFamily="34" charset="0"/>
              <a:buChar char="•"/>
            </a:pPr>
            <a:r>
              <a:rPr lang="en-US" dirty="0">
                <a:latin typeface="+mn-lt"/>
                <a:ea typeface="SimSun" panose="02010600030101010101" pitchFamily="2" charset="-122"/>
              </a:rPr>
              <a:t>Three instances of resource type R4</a:t>
            </a:r>
            <a:endParaRPr lang="en-IN" dirty="0">
              <a:latin typeface="+mn-lt"/>
              <a:ea typeface="SimSun"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759AA5EE-B65A-461E-B2F2-9ACE5AD02C3B}"/>
              </a:ext>
            </a:extLst>
          </p:cNvPr>
          <p:cNvSpPr>
            <a:spLocks noGrp="1"/>
          </p:cNvSpPr>
          <p:nvPr>
            <p:ph type="title"/>
          </p:nvPr>
        </p:nvSpPr>
        <p:spPr>
          <a:xfrm>
            <a:off x="1033463" y="736600"/>
            <a:ext cx="8378825" cy="469900"/>
          </a:xfrm>
        </p:spPr>
        <p:txBody>
          <a:bodyPr/>
          <a:lstStyle/>
          <a:p>
            <a:pPr eaLnBrk="1" hangingPunct="1"/>
            <a:r>
              <a:rPr lang="en-US" altLang="en-US" sz="2800"/>
              <a:t>Resource Allocation Graph With A Deadlock</a:t>
            </a:r>
          </a:p>
        </p:txBody>
      </p:sp>
      <p:pic>
        <p:nvPicPr>
          <p:cNvPr id="116739" name="Picture 7">
            <a:extLst>
              <a:ext uri="{FF2B5EF4-FFF2-40B4-BE49-F238E27FC236}">
                <a16:creationId xmlns:a16="http://schemas.microsoft.com/office/drawing/2014/main" id="{BD32B855-A8C7-4FB6-9DB3-C4C883B97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403" y="1379537"/>
            <a:ext cx="27813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7EDC4765-051D-44C0-AE38-D7899B6F0459}"/>
              </a:ext>
            </a:extLst>
          </p:cNvPr>
          <p:cNvSpPr txBox="1"/>
          <p:nvPr/>
        </p:nvSpPr>
        <p:spPr>
          <a:xfrm>
            <a:off x="844927" y="1574275"/>
            <a:ext cx="2931736" cy="2585323"/>
          </a:xfrm>
          <a:prstGeom prst="rect">
            <a:avLst/>
          </a:prstGeom>
          <a:noFill/>
        </p:spPr>
        <p:txBody>
          <a:bodyPr wrap="square" rtlCol="0">
            <a:spAutoFit/>
          </a:bodyPr>
          <a:lstStyle/>
          <a:p>
            <a:r>
              <a:rPr lang="en-US" dirty="0">
                <a:latin typeface="+mn-lt"/>
              </a:rPr>
              <a:t>Suppose that process P3 requests an instance of resource type R2. Since no resource instance is currently available, a request edge P3</a:t>
            </a:r>
            <a:r>
              <a:rPr lang="en-US" dirty="0">
                <a:latin typeface="+mn-lt"/>
                <a:sym typeface="Wingdings" panose="05000000000000000000" pitchFamily="2" charset="2"/>
              </a:rPr>
              <a:t></a:t>
            </a:r>
            <a:r>
              <a:rPr lang="en-US" dirty="0">
                <a:latin typeface="+mn-lt"/>
              </a:rPr>
              <a:t> R2 is added to the graph . At this point, two minimal cycles exist in the system: </a:t>
            </a:r>
            <a:endParaRPr lang="en-IN" dirty="0">
              <a:latin typeface="+mn-lt"/>
            </a:endParaRPr>
          </a:p>
        </p:txBody>
      </p:sp>
      <p:pic>
        <p:nvPicPr>
          <p:cNvPr id="4" name="Picture 3">
            <a:extLst>
              <a:ext uri="{FF2B5EF4-FFF2-40B4-BE49-F238E27FC236}">
                <a16:creationId xmlns:a16="http://schemas.microsoft.com/office/drawing/2014/main" id="{8EB095BA-7704-4918-9474-12142DAA5CD9}"/>
              </a:ext>
            </a:extLst>
          </p:cNvPr>
          <p:cNvPicPr>
            <a:picLocks noChangeAspect="1"/>
          </p:cNvPicPr>
          <p:nvPr/>
        </p:nvPicPr>
        <p:blipFill rotWithShape="1">
          <a:blip r:embed="rId4"/>
          <a:srcRect l="39588" t="20309" r="39483" b="70556"/>
          <a:stretch/>
        </p:blipFill>
        <p:spPr>
          <a:xfrm>
            <a:off x="75414" y="4292422"/>
            <a:ext cx="4496587" cy="1269391"/>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C571-1FAB-447A-BEAE-C0B09B1DCA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F50B9D-5474-4643-A9E0-2CE46B61B281}"/>
              </a:ext>
            </a:extLst>
          </p:cNvPr>
          <p:cNvSpPr>
            <a:spLocks noGrp="1"/>
          </p:cNvSpPr>
          <p:nvPr>
            <p:ph idx="1"/>
          </p:nvPr>
        </p:nvSpPr>
        <p:spPr/>
        <p:txBody>
          <a:bodyPr/>
          <a:lstStyle/>
          <a:p>
            <a:r>
              <a:rPr lang="en-US" sz="2400" dirty="0"/>
              <a:t>Processes P1, P2, and P3 are deadlocked. Process P2 is waiting for the resource R3, which is held by process P3. Process P3 is waiting for either process P1 or process P2 to release resource R2. </a:t>
            </a:r>
          </a:p>
          <a:p>
            <a:r>
              <a:rPr lang="en-US" sz="2400" dirty="0"/>
              <a:t>In addition, process P1 is waiting for process P2 to release resource R1. </a:t>
            </a:r>
            <a:endParaRPr lang="en-IN" sz="2400" dirty="0"/>
          </a:p>
        </p:txBody>
      </p:sp>
    </p:spTree>
    <p:extLst>
      <p:ext uri="{BB962C8B-B14F-4D97-AF65-F5344CB8AC3E}">
        <p14:creationId xmlns:p14="http://schemas.microsoft.com/office/powerpoint/2010/main" val="63024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A59E8AB-C349-4ABC-800C-4214B63704F1}"/>
              </a:ext>
            </a:extLst>
          </p:cNvPr>
          <p:cNvSpPr>
            <a:spLocks noGrp="1" noChangeArrowheads="1"/>
          </p:cNvSpPr>
          <p:nvPr>
            <p:ph type="title"/>
          </p:nvPr>
        </p:nvSpPr>
        <p:spPr>
          <a:xfrm>
            <a:off x="487363" y="142875"/>
            <a:ext cx="8229600" cy="576263"/>
          </a:xfrm>
        </p:spPr>
        <p:txBody>
          <a:bodyPr rtlCol="0">
            <a:normAutofit fontScale="90000"/>
          </a:bodyPr>
          <a:lstStyle/>
          <a:p>
            <a:pPr eaLnBrk="1" fontAlgn="auto" hangingPunct="1">
              <a:spcAft>
                <a:spcPts val="0"/>
              </a:spcAft>
              <a:defRPr/>
            </a:pPr>
            <a:r>
              <a:rPr lang="en-US"/>
              <a:t>Consumer</a:t>
            </a:r>
          </a:p>
        </p:txBody>
      </p:sp>
      <p:sp>
        <p:nvSpPr>
          <p:cNvPr id="18435" name="Rectangle 3">
            <a:extLst>
              <a:ext uri="{FF2B5EF4-FFF2-40B4-BE49-F238E27FC236}">
                <a16:creationId xmlns:a16="http://schemas.microsoft.com/office/drawing/2014/main" id="{9A94DB69-2087-40B8-A6C7-C79FEACFFB42}"/>
              </a:ext>
            </a:extLst>
          </p:cNvPr>
          <p:cNvSpPr>
            <a:spLocks noGrp="1"/>
          </p:cNvSpPr>
          <p:nvPr>
            <p:ph idx="1"/>
          </p:nvPr>
        </p:nvSpPr>
        <p:spPr>
          <a:xfrm>
            <a:off x="977900" y="905069"/>
            <a:ext cx="6877050" cy="5217919"/>
          </a:xfrm>
        </p:spPr>
        <p:txBody>
          <a:bodyPr/>
          <a:lstStyle/>
          <a:p>
            <a:pPr marL="0" indent="0" eaLnBrk="1" hangingPunct="1">
              <a:buFont typeface="Monotype Sorts" pitchFamily="-84" charset="2"/>
              <a:buNone/>
            </a:pPr>
            <a:r>
              <a:rPr lang="en-US" altLang="en-US" sz="2000" dirty="0">
                <a:cs typeface="Courier New" panose="02070309020205020404" pitchFamily="49" charset="0"/>
              </a:rPr>
              <a:t>while (true) </a:t>
            </a:r>
          </a:p>
          <a:p>
            <a:pPr marL="0" indent="0" eaLnBrk="1" hangingPunct="1">
              <a:buFont typeface="Monotype Sorts" pitchFamily="-84" charset="2"/>
              <a:buNone/>
            </a:pPr>
            <a:r>
              <a:rPr lang="en-US" altLang="en-US" sz="2000" dirty="0">
                <a:cs typeface="Courier New" panose="02070309020205020404" pitchFamily="49" charset="0"/>
              </a:rPr>
              <a:t>{</a:t>
            </a:r>
          </a:p>
          <a:p>
            <a:pPr marL="0" indent="0" eaLnBrk="1" hangingPunct="1">
              <a:buFont typeface="Monotype Sorts" pitchFamily="-84" charset="2"/>
              <a:buNone/>
            </a:pPr>
            <a:r>
              <a:rPr lang="en-US" altLang="en-US" sz="2000" dirty="0">
                <a:cs typeface="Courier New" panose="02070309020205020404" pitchFamily="49" charset="0"/>
              </a:rPr>
              <a:t>	while (counter == 0) </a:t>
            </a:r>
          </a:p>
          <a:p>
            <a:pPr marL="0" indent="0" eaLnBrk="1" hangingPunct="1">
              <a:buFont typeface="Monotype Sorts" pitchFamily="-84" charset="2"/>
              <a:buNone/>
            </a:pPr>
            <a:r>
              <a:rPr lang="en-US" altLang="en-US" sz="2000" dirty="0">
                <a:cs typeface="Courier New" panose="02070309020205020404" pitchFamily="49" charset="0"/>
              </a:rPr>
              <a:t>		; /* do nothing */ </a:t>
            </a:r>
          </a:p>
          <a:p>
            <a:pPr marL="0" indent="0" eaLnBrk="1" hangingPunct="1">
              <a:buFont typeface="Monotype Sorts" pitchFamily="-84" charset="2"/>
              <a:buNone/>
            </a:pPr>
            <a:r>
              <a:rPr lang="en-US" altLang="en-US" sz="2000" dirty="0">
                <a:cs typeface="Courier New" panose="02070309020205020404" pitchFamily="49" charset="0"/>
              </a:rPr>
              <a:t>	</a:t>
            </a:r>
            <a:r>
              <a:rPr lang="en-US" altLang="en-US" sz="2000" dirty="0" err="1">
                <a:cs typeface="Courier New" panose="02070309020205020404" pitchFamily="49" charset="0"/>
              </a:rPr>
              <a:t>next_consumed</a:t>
            </a:r>
            <a:r>
              <a:rPr lang="en-US" altLang="en-US" sz="2000" dirty="0">
                <a:cs typeface="Courier New" panose="02070309020205020404" pitchFamily="49" charset="0"/>
              </a:rPr>
              <a:t> = buffer[out]; </a:t>
            </a:r>
          </a:p>
          <a:p>
            <a:pPr marL="0" indent="0" eaLnBrk="1" hangingPunct="1">
              <a:buFont typeface="Monotype Sorts" pitchFamily="-84" charset="2"/>
              <a:buNone/>
            </a:pPr>
            <a:r>
              <a:rPr lang="en-US" altLang="en-US" sz="2000" dirty="0">
                <a:cs typeface="Courier New" panose="02070309020205020404" pitchFamily="49" charset="0"/>
              </a:rPr>
              <a:t>	out = (out + 1) % BUFFER_SIZE; 	</a:t>
            </a:r>
          </a:p>
          <a:p>
            <a:pPr marL="0" indent="0" eaLnBrk="1" hangingPunct="1">
              <a:buFont typeface="Monotype Sorts" pitchFamily="-84" charset="2"/>
              <a:buNone/>
            </a:pPr>
            <a:r>
              <a:rPr lang="en-US" altLang="en-US" sz="2000" dirty="0">
                <a:cs typeface="Courier New" panose="02070309020205020404" pitchFamily="49" charset="0"/>
              </a:rPr>
              <a:t>        counter--; </a:t>
            </a:r>
          </a:p>
          <a:p>
            <a:pPr marL="0" indent="0" eaLnBrk="1" hangingPunct="1">
              <a:buFont typeface="Monotype Sorts" pitchFamily="-84" charset="2"/>
              <a:buNone/>
            </a:pPr>
            <a:r>
              <a:rPr lang="en-US" altLang="en-US" sz="2000" dirty="0">
                <a:cs typeface="Courier New" panose="02070309020205020404" pitchFamily="49" charset="0"/>
              </a:rPr>
              <a:t>	/* consume the item in next consumed */ </a:t>
            </a:r>
          </a:p>
          <a:p>
            <a:pPr marL="0" indent="0" eaLnBrk="1" hangingPunct="1">
              <a:buFont typeface="Monotype Sorts" pitchFamily="-84" charset="2"/>
              <a:buNone/>
            </a:pPr>
            <a:r>
              <a:rPr lang="en-US" altLang="en-US" sz="2000" dirty="0">
                <a:cs typeface="Courier New" panose="02070309020205020404" pitchFamily="49" charset="0"/>
              </a:rPr>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40C8D9D6-85D3-4EA0-A5AF-1E3075F62190}"/>
              </a:ext>
            </a:extLst>
          </p:cNvPr>
          <p:cNvSpPr>
            <a:spLocks noGrp="1"/>
          </p:cNvSpPr>
          <p:nvPr>
            <p:ph type="title"/>
          </p:nvPr>
        </p:nvSpPr>
        <p:spPr>
          <a:xfrm>
            <a:off x="1189038" y="782638"/>
            <a:ext cx="7954962" cy="457200"/>
          </a:xfrm>
        </p:spPr>
        <p:txBody>
          <a:bodyPr/>
          <a:lstStyle/>
          <a:p>
            <a:pPr eaLnBrk="1" hangingPunct="1"/>
            <a:r>
              <a:rPr lang="en-US" altLang="en-US" sz="3200"/>
              <a:t>Graph With A Cycle But No Deadlock</a:t>
            </a:r>
          </a:p>
        </p:txBody>
      </p:sp>
      <p:pic>
        <p:nvPicPr>
          <p:cNvPr id="118787" name="Picture 4" descr="7">
            <a:extLst>
              <a:ext uri="{FF2B5EF4-FFF2-40B4-BE49-F238E27FC236}">
                <a16:creationId xmlns:a16="http://schemas.microsoft.com/office/drawing/2014/main" id="{42D8E7FB-D30C-4F6B-91CB-8EB16CD22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650" y="1713797"/>
            <a:ext cx="2952750"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F62D27B3-8AFE-4584-A9E3-C3798A18368C}"/>
              </a:ext>
            </a:extLst>
          </p:cNvPr>
          <p:cNvSpPr txBox="1"/>
          <p:nvPr/>
        </p:nvSpPr>
        <p:spPr>
          <a:xfrm>
            <a:off x="537328" y="1828800"/>
            <a:ext cx="3770721" cy="1477328"/>
          </a:xfrm>
          <a:prstGeom prst="rect">
            <a:avLst/>
          </a:prstGeom>
          <a:noFill/>
        </p:spPr>
        <p:txBody>
          <a:bodyPr wrap="square" rtlCol="0">
            <a:spAutoFit/>
          </a:bodyPr>
          <a:lstStyle/>
          <a:p>
            <a:r>
              <a:rPr lang="en-US" dirty="0">
                <a:latin typeface="+mn-lt"/>
              </a:rPr>
              <a:t>However, there is no deadlock. Observe that process P4 may release its instance of resource type R2. That resource can then be allocated to P3, breaking the cycle. </a:t>
            </a:r>
            <a:endParaRPr lang="en-IN" dirty="0">
              <a:latin typeface="+mn-l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E4DD75B-F3EA-4CC3-AD11-7B6AD23A0083}"/>
              </a:ext>
            </a:extLst>
          </p:cNvPr>
          <p:cNvSpPr>
            <a:spLocks noGrp="1"/>
          </p:cNvSpPr>
          <p:nvPr>
            <p:ph type="title"/>
          </p:nvPr>
        </p:nvSpPr>
        <p:spPr>
          <a:xfrm>
            <a:off x="457200" y="490538"/>
            <a:ext cx="8229600" cy="576262"/>
          </a:xfrm>
        </p:spPr>
        <p:txBody>
          <a:bodyPr/>
          <a:lstStyle/>
          <a:p>
            <a:pPr eaLnBrk="1" hangingPunct="1"/>
            <a:r>
              <a:rPr lang="en-US" altLang="en-US"/>
              <a:t>Basic Facts</a:t>
            </a:r>
          </a:p>
        </p:txBody>
      </p:sp>
      <p:sp>
        <p:nvSpPr>
          <p:cNvPr id="120835" name="Rectangle 3">
            <a:extLst>
              <a:ext uri="{FF2B5EF4-FFF2-40B4-BE49-F238E27FC236}">
                <a16:creationId xmlns:a16="http://schemas.microsoft.com/office/drawing/2014/main" id="{2E6DADBE-D6C6-41DC-9437-83239136BDD9}"/>
              </a:ext>
            </a:extLst>
          </p:cNvPr>
          <p:cNvSpPr>
            <a:spLocks noGrp="1"/>
          </p:cNvSpPr>
          <p:nvPr>
            <p:ph type="body" idx="1"/>
          </p:nvPr>
        </p:nvSpPr>
        <p:spPr>
          <a:xfrm>
            <a:off x="865188" y="1377950"/>
            <a:ext cx="7265987" cy="4240213"/>
          </a:xfrm>
        </p:spPr>
        <p:txBody>
          <a:bodyPr/>
          <a:lstStyle/>
          <a:p>
            <a:pPr algn="just"/>
            <a:r>
              <a:rPr lang="en-US" altLang="en-US" sz="2800" dirty="0"/>
              <a:t>If graph contains no cycles </a:t>
            </a:r>
            <a:r>
              <a:rPr lang="en-US" altLang="en-US" sz="2800" dirty="0">
                <a:sym typeface="Symbol" panose="05050102010706020507" pitchFamily="18" charset="2"/>
              </a:rPr>
              <a:t> no deadlock</a:t>
            </a:r>
          </a:p>
          <a:p>
            <a:pPr algn="just"/>
            <a:r>
              <a:rPr lang="en-US" altLang="en-US" sz="2800" dirty="0">
                <a:sym typeface="Symbol" panose="05050102010706020507" pitchFamily="18" charset="2"/>
              </a:rPr>
              <a:t>If graph contains a cycle </a:t>
            </a:r>
          </a:p>
          <a:p>
            <a:pPr lvl="1" algn="just"/>
            <a:r>
              <a:rPr lang="en-US" altLang="en-US" sz="2400" dirty="0">
                <a:sym typeface="Symbol" panose="05050102010706020507" pitchFamily="18" charset="2"/>
              </a:rPr>
              <a:t>if only one instance per resource type, then deadlock</a:t>
            </a:r>
          </a:p>
          <a:p>
            <a:pPr lvl="1" algn="just"/>
            <a:r>
              <a:rPr lang="en-US" altLang="en-US" sz="2400" dirty="0">
                <a:sym typeface="Symbol" panose="05050102010706020507" pitchFamily="18" charset="2"/>
              </a:rPr>
              <a:t>if several instances per resource type, possibility of deadlock</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FE668E1F-D73B-4D00-AF87-55A3298B0814}"/>
              </a:ext>
            </a:extLst>
          </p:cNvPr>
          <p:cNvSpPr>
            <a:spLocks noGrp="1"/>
          </p:cNvSpPr>
          <p:nvPr>
            <p:ph type="title"/>
          </p:nvPr>
        </p:nvSpPr>
        <p:spPr>
          <a:xfrm>
            <a:off x="1109663" y="650875"/>
            <a:ext cx="7577137" cy="576263"/>
          </a:xfrm>
        </p:spPr>
        <p:txBody>
          <a:bodyPr/>
          <a:lstStyle/>
          <a:p>
            <a:pPr eaLnBrk="1" hangingPunct="1"/>
            <a:r>
              <a:rPr lang="en-US" altLang="en-US" sz="4000"/>
              <a:t>Methods for Handling Deadlocks</a:t>
            </a:r>
          </a:p>
        </p:txBody>
      </p:sp>
      <p:sp>
        <p:nvSpPr>
          <p:cNvPr id="122883" name="Rectangle 3">
            <a:extLst>
              <a:ext uri="{FF2B5EF4-FFF2-40B4-BE49-F238E27FC236}">
                <a16:creationId xmlns:a16="http://schemas.microsoft.com/office/drawing/2014/main" id="{DDB103B2-5EB3-44C7-AAB4-AB2A80A3FA3F}"/>
              </a:ext>
            </a:extLst>
          </p:cNvPr>
          <p:cNvSpPr>
            <a:spLocks noGrp="1"/>
          </p:cNvSpPr>
          <p:nvPr>
            <p:ph type="body" idx="1"/>
          </p:nvPr>
        </p:nvSpPr>
        <p:spPr>
          <a:xfrm>
            <a:off x="981075" y="1414021"/>
            <a:ext cx="7192963" cy="3656454"/>
          </a:xfrm>
        </p:spPr>
        <p:txBody>
          <a:bodyPr/>
          <a:lstStyle/>
          <a:p>
            <a:pPr algn="just"/>
            <a:r>
              <a:rPr lang="en-US" altLang="en-US" sz="2400" dirty="0"/>
              <a:t>We can deal with the deadlock problem in one of three ways:</a:t>
            </a:r>
          </a:p>
          <a:p>
            <a:pPr algn="just"/>
            <a:r>
              <a:rPr lang="en-US" altLang="en-US" sz="2400" dirty="0"/>
              <a:t>Ensure that the system will </a:t>
            </a:r>
            <a:r>
              <a:rPr lang="en-US" altLang="en-US" sz="2400" b="1" i="1" dirty="0">
                <a:solidFill>
                  <a:srgbClr val="FF0066"/>
                </a:solidFill>
              </a:rPr>
              <a:t>never</a:t>
            </a:r>
            <a:r>
              <a:rPr lang="en-US" altLang="en-US" sz="2400" dirty="0"/>
              <a:t> enter a deadlock state:</a:t>
            </a:r>
          </a:p>
          <a:p>
            <a:pPr lvl="1" algn="just"/>
            <a:r>
              <a:rPr lang="en-US" altLang="en-US" sz="2400" dirty="0"/>
              <a:t>Deadlock prevention</a:t>
            </a:r>
          </a:p>
          <a:p>
            <a:pPr lvl="1" algn="just"/>
            <a:r>
              <a:rPr lang="en-US" altLang="en-US" sz="2400" dirty="0"/>
              <a:t>Deadlock avoidance</a:t>
            </a:r>
          </a:p>
          <a:p>
            <a:pPr algn="just"/>
            <a:r>
              <a:rPr lang="en-US" altLang="en-US" sz="2400" dirty="0"/>
              <a:t>Allow the system to enter a deadlock state and then recover</a:t>
            </a:r>
          </a:p>
          <a:p>
            <a:pPr algn="just"/>
            <a:r>
              <a:rPr lang="en-US" altLang="en-US" sz="2400" dirty="0"/>
              <a:t>Ignore the problem and pretend that deadlocks never occur in the system; used by most operating systems, including UNIX</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26">
            <a:extLst>
              <a:ext uri="{FF2B5EF4-FFF2-40B4-BE49-F238E27FC236}">
                <a16:creationId xmlns:a16="http://schemas.microsoft.com/office/drawing/2014/main" id="{8DA5A7F9-D07F-4C85-AA8B-81F7D6231841}"/>
              </a:ext>
            </a:extLst>
          </p:cNvPr>
          <p:cNvSpPr>
            <a:spLocks noGrp="1"/>
          </p:cNvSpPr>
          <p:nvPr>
            <p:ph type="title"/>
          </p:nvPr>
        </p:nvSpPr>
        <p:spPr>
          <a:xfrm>
            <a:off x="885825" y="452438"/>
            <a:ext cx="7800975" cy="576262"/>
          </a:xfrm>
        </p:spPr>
        <p:txBody>
          <a:bodyPr/>
          <a:lstStyle/>
          <a:p>
            <a:pPr eaLnBrk="1" hangingPunct="1"/>
            <a:r>
              <a:rPr lang="en-US" altLang="en-US"/>
              <a:t>Deadlock Prevention</a:t>
            </a:r>
          </a:p>
        </p:txBody>
      </p:sp>
      <p:sp>
        <p:nvSpPr>
          <p:cNvPr id="124931" name="Rectangle 1027">
            <a:extLst>
              <a:ext uri="{FF2B5EF4-FFF2-40B4-BE49-F238E27FC236}">
                <a16:creationId xmlns:a16="http://schemas.microsoft.com/office/drawing/2014/main" id="{EBDE8B0A-2823-4FB9-B696-4034D04D7DCD}"/>
              </a:ext>
            </a:extLst>
          </p:cNvPr>
          <p:cNvSpPr>
            <a:spLocks noGrp="1"/>
          </p:cNvSpPr>
          <p:nvPr>
            <p:ph type="body" idx="1"/>
          </p:nvPr>
        </p:nvSpPr>
        <p:spPr>
          <a:xfrm>
            <a:off x="534988" y="1633538"/>
            <a:ext cx="8116887" cy="3822700"/>
          </a:xfrm>
        </p:spPr>
        <p:txBody>
          <a:bodyPr/>
          <a:lstStyle/>
          <a:p>
            <a:r>
              <a:rPr lang="en-US" altLang="en-US" sz="2000" b="1" dirty="0"/>
              <a:t>Mutual Exclusion</a:t>
            </a:r>
            <a:r>
              <a:rPr lang="en-US" altLang="en-US" sz="2000" dirty="0"/>
              <a:t> – not required for sharable resources (e.g., read-only files); must hold for non-sharable resources</a:t>
            </a:r>
          </a:p>
          <a:p>
            <a:endParaRPr lang="en-US" altLang="en-US" sz="2000" b="1" dirty="0"/>
          </a:p>
          <a:p>
            <a:r>
              <a:rPr lang="en-US" altLang="en-US" sz="2000" b="1" dirty="0"/>
              <a:t>Hold and Wait</a:t>
            </a:r>
            <a:r>
              <a:rPr lang="en-US" altLang="en-US" sz="2000" dirty="0"/>
              <a:t> – must guarantee that whenever a process requests a resource, it does not hold any other resources</a:t>
            </a:r>
          </a:p>
          <a:p>
            <a:pPr lvl="1"/>
            <a:r>
              <a:rPr lang="en-US" altLang="en-US" sz="2000" dirty="0"/>
              <a:t>Require process to request and be allocated all its resources before it begins execution, or allow process to request resources only when the process has none allocated to it.</a:t>
            </a:r>
          </a:p>
          <a:p>
            <a:pPr lvl="1"/>
            <a:r>
              <a:rPr lang="en-US" altLang="en-US" sz="2000" dirty="0"/>
              <a:t>Low resource utilization; starvation possible</a:t>
            </a:r>
          </a:p>
        </p:txBody>
      </p:sp>
      <p:sp>
        <p:nvSpPr>
          <p:cNvPr id="124932" name="Text Box 1028">
            <a:extLst>
              <a:ext uri="{FF2B5EF4-FFF2-40B4-BE49-F238E27FC236}">
                <a16:creationId xmlns:a16="http://schemas.microsoft.com/office/drawing/2014/main" id="{AC0D96BF-5E5E-4BDD-8F67-57F8B2BF99C2}"/>
              </a:ext>
            </a:extLst>
          </p:cNvPr>
          <p:cNvSpPr txBox="1">
            <a:spLocks noChangeArrowheads="1"/>
          </p:cNvSpPr>
          <p:nvPr/>
        </p:nvSpPr>
        <p:spPr bwMode="auto">
          <a:xfrm>
            <a:off x="819150" y="1116013"/>
            <a:ext cx="427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dirty="0">
                <a:latin typeface="Helvetica" panose="020B0604020202020204" pitchFamily="34" charset="0"/>
              </a:rPr>
              <a:t>Restrain the ways request can be made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26">
            <a:extLst>
              <a:ext uri="{FF2B5EF4-FFF2-40B4-BE49-F238E27FC236}">
                <a16:creationId xmlns:a16="http://schemas.microsoft.com/office/drawing/2014/main" id="{4EA4A922-87BF-47FC-BF88-E9A8407C8C08}"/>
              </a:ext>
            </a:extLst>
          </p:cNvPr>
          <p:cNvSpPr>
            <a:spLocks noGrp="1"/>
          </p:cNvSpPr>
          <p:nvPr>
            <p:ph type="title"/>
          </p:nvPr>
        </p:nvSpPr>
        <p:spPr>
          <a:xfrm>
            <a:off x="1003300" y="630238"/>
            <a:ext cx="7683500" cy="576262"/>
          </a:xfrm>
        </p:spPr>
        <p:txBody>
          <a:bodyPr/>
          <a:lstStyle/>
          <a:p>
            <a:pPr eaLnBrk="1" hangingPunct="1"/>
            <a:r>
              <a:rPr lang="en-US" altLang="en-US"/>
              <a:t>Deadlock Prevention (Cont.)</a:t>
            </a:r>
          </a:p>
        </p:txBody>
      </p:sp>
      <p:sp>
        <p:nvSpPr>
          <p:cNvPr id="126979" name="Rectangle 1027">
            <a:extLst>
              <a:ext uri="{FF2B5EF4-FFF2-40B4-BE49-F238E27FC236}">
                <a16:creationId xmlns:a16="http://schemas.microsoft.com/office/drawing/2014/main" id="{F31E5A17-8B28-4B21-B2E1-60173CA2030A}"/>
              </a:ext>
            </a:extLst>
          </p:cNvPr>
          <p:cNvSpPr>
            <a:spLocks noGrp="1"/>
          </p:cNvSpPr>
          <p:nvPr>
            <p:ph type="body" idx="1"/>
          </p:nvPr>
        </p:nvSpPr>
        <p:spPr>
          <a:xfrm>
            <a:off x="590550" y="1400175"/>
            <a:ext cx="8272463" cy="4446588"/>
          </a:xfrm>
        </p:spPr>
        <p:txBody>
          <a:bodyPr/>
          <a:lstStyle/>
          <a:p>
            <a:r>
              <a:rPr lang="en-US" altLang="en-US" sz="2000" b="1" dirty="0"/>
              <a:t>No Preemption</a:t>
            </a:r>
            <a:r>
              <a:rPr lang="en-US" altLang="en-US" sz="2000" dirty="0"/>
              <a:t> –</a:t>
            </a:r>
          </a:p>
          <a:p>
            <a:pPr lvl="1"/>
            <a:r>
              <a:rPr lang="en-US" altLang="en-US" sz="2000" dirty="0"/>
              <a:t>If a process that is holding some resources requests another resource that cannot be immediately allocated to it, then all resources currently being held are released</a:t>
            </a:r>
          </a:p>
          <a:p>
            <a:pPr lvl="1"/>
            <a:r>
              <a:rPr lang="en-US" altLang="en-US" sz="2000" dirty="0"/>
              <a:t>Preempted resources are added to the list of resources for which the process is waiting</a:t>
            </a:r>
          </a:p>
          <a:p>
            <a:pPr lvl="1"/>
            <a:r>
              <a:rPr lang="en-US" altLang="en-US" sz="2000" dirty="0"/>
              <a:t>Process will be restarted only when it can regain its old resources, as well as the new ones that it is requesting</a:t>
            </a:r>
          </a:p>
          <a:p>
            <a:r>
              <a:rPr lang="en-US" altLang="en-US" sz="2000" b="1" dirty="0"/>
              <a:t>Circular Wait</a:t>
            </a:r>
            <a:r>
              <a:rPr lang="en-US" altLang="en-US" sz="2000" dirty="0"/>
              <a:t> – impose a total ordering of all resource types, and require that each process requests resources in an increasing order of enumeration</a:t>
            </a:r>
          </a:p>
          <a:p>
            <a:pPr lvl="1"/>
            <a:endParaRPr lang="en-US" altLang="en-US" sz="24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B3E91D0E-2A7B-4F8E-A3D7-40E713FA5C8C}"/>
              </a:ext>
            </a:extLst>
          </p:cNvPr>
          <p:cNvSpPr>
            <a:spLocks noGrp="1"/>
          </p:cNvSpPr>
          <p:nvPr>
            <p:ph type="title"/>
          </p:nvPr>
        </p:nvSpPr>
        <p:spPr>
          <a:xfrm>
            <a:off x="923925" y="493713"/>
            <a:ext cx="7762875" cy="576262"/>
          </a:xfrm>
        </p:spPr>
        <p:txBody>
          <a:bodyPr/>
          <a:lstStyle/>
          <a:p>
            <a:pPr eaLnBrk="1" hangingPunct="1"/>
            <a:r>
              <a:rPr lang="en-US" altLang="en-US"/>
              <a:t>Deadlock Avoidance</a:t>
            </a:r>
          </a:p>
        </p:txBody>
      </p:sp>
      <p:sp>
        <p:nvSpPr>
          <p:cNvPr id="129027" name="Rectangle 3">
            <a:extLst>
              <a:ext uri="{FF2B5EF4-FFF2-40B4-BE49-F238E27FC236}">
                <a16:creationId xmlns:a16="http://schemas.microsoft.com/office/drawing/2014/main" id="{86CD120A-A9F4-4DDC-9584-41E3DA3F4ADA}"/>
              </a:ext>
            </a:extLst>
          </p:cNvPr>
          <p:cNvSpPr>
            <a:spLocks noGrp="1"/>
          </p:cNvSpPr>
          <p:nvPr>
            <p:ph type="body" idx="1"/>
          </p:nvPr>
        </p:nvSpPr>
        <p:spPr>
          <a:xfrm>
            <a:off x="830263" y="2025650"/>
            <a:ext cx="7807325" cy="3783013"/>
          </a:xfrm>
        </p:spPr>
        <p:txBody>
          <a:bodyPr/>
          <a:lstStyle/>
          <a:p>
            <a:pPr algn="just"/>
            <a:r>
              <a:rPr lang="en-US" altLang="en-US" sz="2400" dirty="0"/>
              <a:t>Simplest and most useful model requires that each process declare the </a:t>
            </a:r>
            <a:r>
              <a:rPr lang="en-US" altLang="en-US" sz="2400" b="1" i="1" dirty="0"/>
              <a:t>maximum number</a:t>
            </a:r>
            <a:r>
              <a:rPr lang="en-US" altLang="en-US" sz="2400" b="1" dirty="0"/>
              <a:t> </a:t>
            </a:r>
            <a:r>
              <a:rPr lang="en-US" altLang="en-US" sz="2400" dirty="0"/>
              <a:t>of resources of each type that it may need</a:t>
            </a:r>
          </a:p>
          <a:p>
            <a:pPr algn="just"/>
            <a:r>
              <a:rPr lang="en-US" altLang="en-US" sz="2400" dirty="0"/>
              <a:t>The deadlock-avoidance algorithm dynamically examines the resource-allocation state to ensure that there can never be a circular-wait condition</a:t>
            </a:r>
          </a:p>
          <a:p>
            <a:pPr algn="just"/>
            <a:r>
              <a:rPr lang="en-US" altLang="en-US" sz="2400" dirty="0"/>
              <a:t>Resource-allocation </a:t>
            </a:r>
            <a:r>
              <a:rPr lang="en-US" altLang="en-US" sz="2400" i="1" dirty="0"/>
              <a:t>state</a:t>
            </a:r>
            <a:r>
              <a:rPr lang="en-US" altLang="en-US" sz="2400" dirty="0"/>
              <a:t> is defined by the number of available and allocated resources, and the maximum demands of the processes</a:t>
            </a:r>
          </a:p>
        </p:txBody>
      </p:sp>
      <p:sp>
        <p:nvSpPr>
          <p:cNvPr id="129028" name="Text Box 4">
            <a:extLst>
              <a:ext uri="{FF2B5EF4-FFF2-40B4-BE49-F238E27FC236}">
                <a16:creationId xmlns:a16="http://schemas.microsoft.com/office/drawing/2014/main" id="{BD53C84E-F3C6-454F-898C-F8EE57A8BFEA}"/>
              </a:ext>
            </a:extLst>
          </p:cNvPr>
          <p:cNvSpPr txBox="1">
            <a:spLocks noChangeArrowheads="1"/>
          </p:cNvSpPr>
          <p:nvPr/>
        </p:nvSpPr>
        <p:spPr bwMode="auto">
          <a:xfrm>
            <a:off x="1154113" y="1252538"/>
            <a:ext cx="7769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a:latin typeface="Helvetica" panose="020B0604020202020204" pitchFamily="34" charset="0"/>
              </a:rPr>
              <a:t>Requires that the system has some additional </a:t>
            </a:r>
            <a:r>
              <a:rPr lang="en-US" altLang="en-US" sz="1800" b="1" i="1">
                <a:latin typeface="Helvetica" panose="020B0604020202020204" pitchFamily="34" charset="0"/>
              </a:rPr>
              <a:t>a priori </a:t>
            </a:r>
            <a:r>
              <a:rPr lang="en-US" altLang="en-US" sz="1800">
                <a:latin typeface="Helvetica" panose="020B0604020202020204" pitchFamily="34" charset="0"/>
              </a:rPr>
              <a:t>information </a:t>
            </a:r>
            <a:br>
              <a:rPr lang="en-US" altLang="en-US" sz="1800">
                <a:latin typeface="Helvetica" panose="020B0604020202020204" pitchFamily="34" charset="0"/>
              </a:rPr>
            </a:br>
            <a:r>
              <a:rPr lang="en-US" altLang="en-US" sz="1800">
                <a:latin typeface="Helvetica" panose="020B0604020202020204" pitchFamily="34" charset="0"/>
              </a:rPr>
              <a:t>available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75C4881C-C188-45BE-AAF9-AE680409A9CB}"/>
              </a:ext>
            </a:extLst>
          </p:cNvPr>
          <p:cNvSpPr>
            <a:spLocks noGrp="1"/>
          </p:cNvSpPr>
          <p:nvPr>
            <p:ph type="title"/>
          </p:nvPr>
        </p:nvSpPr>
        <p:spPr>
          <a:xfrm>
            <a:off x="457200" y="136525"/>
            <a:ext cx="8229600" cy="576263"/>
          </a:xfrm>
        </p:spPr>
        <p:txBody>
          <a:bodyPr/>
          <a:lstStyle/>
          <a:p>
            <a:pPr eaLnBrk="1" hangingPunct="1"/>
            <a:r>
              <a:rPr lang="en-US" altLang="en-US"/>
              <a:t>Safe State</a:t>
            </a:r>
          </a:p>
        </p:txBody>
      </p:sp>
      <p:sp>
        <p:nvSpPr>
          <p:cNvPr id="131075" name="Rectangle 3">
            <a:extLst>
              <a:ext uri="{FF2B5EF4-FFF2-40B4-BE49-F238E27FC236}">
                <a16:creationId xmlns:a16="http://schemas.microsoft.com/office/drawing/2014/main" id="{BF21396A-4FF8-418B-9B4D-A72F485B39C6}"/>
              </a:ext>
            </a:extLst>
          </p:cNvPr>
          <p:cNvSpPr>
            <a:spLocks noGrp="1"/>
          </p:cNvSpPr>
          <p:nvPr>
            <p:ph type="body" idx="1"/>
          </p:nvPr>
        </p:nvSpPr>
        <p:spPr>
          <a:xfrm>
            <a:off x="561975" y="884238"/>
            <a:ext cx="8020050" cy="4997450"/>
          </a:xfrm>
        </p:spPr>
        <p:txBody>
          <a:bodyPr/>
          <a:lstStyle/>
          <a:p>
            <a:pPr algn="just"/>
            <a:r>
              <a:rPr lang="en-US" altLang="en-US" sz="2000" dirty="0"/>
              <a:t>When a process requests an available resource, system must decide if immediate allocation leaves the system in a safe state</a:t>
            </a:r>
          </a:p>
          <a:p>
            <a:pPr algn="just"/>
            <a:r>
              <a:rPr lang="en-US" altLang="en-US" sz="2000" dirty="0"/>
              <a:t>System is in </a:t>
            </a:r>
            <a:r>
              <a:rPr lang="en-US" altLang="en-US" sz="2000" b="1" dirty="0">
                <a:solidFill>
                  <a:srgbClr val="3366FF"/>
                </a:solidFill>
              </a:rPr>
              <a:t>safe state</a:t>
            </a:r>
            <a:r>
              <a:rPr lang="en-US" altLang="en-US" sz="2000" dirty="0">
                <a:solidFill>
                  <a:srgbClr val="3366FF"/>
                </a:solidFill>
              </a:rPr>
              <a:t> </a:t>
            </a:r>
            <a:r>
              <a:rPr lang="en-US" altLang="en-US" sz="2000" dirty="0"/>
              <a:t>if there exists a sequence &lt;</a:t>
            </a:r>
            <a:r>
              <a:rPr lang="en-US" altLang="en-US" sz="2000" i="1" dirty="0"/>
              <a:t>P</a:t>
            </a:r>
            <a:r>
              <a:rPr lang="en-US" altLang="en-US" sz="2000" i="1" baseline="-25000" dirty="0"/>
              <a:t>1</a:t>
            </a:r>
            <a:r>
              <a:rPr lang="en-US" altLang="en-US" sz="2000" i="1" dirty="0"/>
              <a:t>, P</a:t>
            </a:r>
            <a:r>
              <a:rPr lang="en-US" altLang="en-US" sz="2000" i="1" baseline="-25000" dirty="0"/>
              <a:t>2</a:t>
            </a:r>
            <a:r>
              <a:rPr lang="en-US" altLang="en-US" sz="2000" i="1" dirty="0"/>
              <a:t>, …, </a:t>
            </a:r>
            <a:r>
              <a:rPr lang="en-US" altLang="en-US" sz="2000" i="1" dirty="0" err="1"/>
              <a:t>P</a:t>
            </a:r>
            <a:r>
              <a:rPr lang="en-US" altLang="en-US" sz="2000" i="1" baseline="-25000" dirty="0" err="1"/>
              <a:t>n</a:t>
            </a:r>
            <a:r>
              <a:rPr lang="en-US" altLang="en-US" sz="2000" dirty="0"/>
              <a:t>&gt; of        ALL the  processes  in the systems such that  for each P</a:t>
            </a:r>
            <a:r>
              <a:rPr lang="en-US" altLang="en-US" sz="2000" baseline="-25000" dirty="0"/>
              <a:t>i</a:t>
            </a:r>
            <a:r>
              <a:rPr lang="en-US" altLang="en-US" sz="2000" dirty="0"/>
              <a:t>, the resources that P</a:t>
            </a:r>
            <a:r>
              <a:rPr lang="en-US" altLang="en-US" sz="2000" baseline="-25000" dirty="0"/>
              <a:t>i </a:t>
            </a:r>
            <a:r>
              <a:rPr lang="en-US" altLang="en-US" sz="2000" dirty="0"/>
              <a:t>can still request can be satisfied by currently available resources + resources held by all the </a:t>
            </a:r>
            <a:r>
              <a:rPr lang="en-US" altLang="en-US" sz="2000" i="1" dirty="0" err="1"/>
              <a:t>P</a:t>
            </a:r>
            <a:r>
              <a:rPr lang="en-US" altLang="en-US" sz="2000" i="1" baseline="-25000" dirty="0" err="1"/>
              <a:t>j</a:t>
            </a:r>
            <a:r>
              <a:rPr lang="en-US" altLang="en-US" sz="2000" dirty="0"/>
              <a:t>, with</a:t>
            </a:r>
            <a:r>
              <a:rPr lang="en-US" altLang="en-US" sz="2000" i="1" dirty="0"/>
              <a:t> j </a:t>
            </a:r>
            <a:r>
              <a:rPr lang="en-US" altLang="en-US" sz="2000" dirty="0"/>
              <a:t>&lt; </a:t>
            </a:r>
            <a:r>
              <a:rPr lang="en-US" altLang="en-US" sz="2000" i="1" dirty="0"/>
              <a:t>i</a:t>
            </a:r>
            <a:endParaRPr lang="en-US" altLang="en-US" sz="2000" dirty="0"/>
          </a:p>
          <a:p>
            <a:pPr algn="just"/>
            <a:r>
              <a:rPr lang="en-US" altLang="en-US" sz="2000" dirty="0"/>
              <a:t>That is:</a:t>
            </a:r>
          </a:p>
          <a:p>
            <a:pPr lvl="1" algn="just"/>
            <a:r>
              <a:rPr lang="en-US" altLang="en-US" sz="2000" dirty="0"/>
              <a:t>If P</a:t>
            </a:r>
            <a:r>
              <a:rPr lang="en-US" altLang="en-US" sz="2000" baseline="-25000" dirty="0"/>
              <a:t>i</a:t>
            </a:r>
            <a:r>
              <a:rPr lang="en-US" altLang="en-US" sz="2000" dirty="0"/>
              <a:t> resource needs are not immediately available, then </a:t>
            </a:r>
            <a:r>
              <a:rPr lang="en-US" altLang="en-US" sz="2000" i="1" dirty="0"/>
              <a:t>P</a:t>
            </a:r>
            <a:r>
              <a:rPr lang="en-US" altLang="en-US" sz="2000" i="1" baseline="-25000" dirty="0"/>
              <a:t>i</a:t>
            </a:r>
            <a:r>
              <a:rPr lang="en-US" altLang="en-US" sz="2000" dirty="0"/>
              <a:t> can wait until all </a:t>
            </a:r>
            <a:r>
              <a:rPr lang="en-US" altLang="en-US" sz="2000" i="1" dirty="0" err="1"/>
              <a:t>P</a:t>
            </a:r>
            <a:r>
              <a:rPr lang="en-US" altLang="en-US" sz="2000" i="1" baseline="-25000" dirty="0" err="1"/>
              <a:t>j</a:t>
            </a:r>
            <a:r>
              <a:rPr lang="en-US" altLang="en-US" sz="2000" i="1" dirty="0"/>
              <a:t> </a:t>
            </a:r>
            <a:r>
              <a:rPr lang="en-US" altLang="en-US" sz="2000" dirty="0"/>
              <a:t>have finished</a:t>
            </a:r>
          </a:p>
          <a:p>
            <a:pPr lvl="1" algn="just"/>
            <a:r>
              <a:rPr lang="en-US" altLang="en-US" sz="2000" dirty="0"/>
              <a:t>When </a:t>
            </a:r>
            <a:r>
              <a:rPr lang="en-US" altLang="en-US" sz="2000" i="1" dirty="0" err="1"/>
              <a:t>P</a:t>
            </a:r>
            <a:r>
              <a:rPr lang="en-US" altLang="en-US" sz="2000" i="1" baseline="-25000" dirty="0" err="1"/>
              <a:t>j</a:t>
            </a:r>
            <a:r>
              <a:rPr lang="en-US" altLang="en-US" sz="2000" dirty="0"/>
              <a:t> is finished, </a:t>
            </a:r>
            <a:r>
              <a:rPr lang="en-US" altLang="en-US" sz="2000" i="1" dirty="0"/>
              <a:t>P</a:t>
            </a:r>
            <a:r>
              <a:rPr lang="en-US" altLang="en-US" sz="2000" i="1" baseline="-25000" dirty="0"/>
              <a:t>i</a:t>
            </a:r>
            <a:r>
              <a:rPr lang="en-US" altLang="en-US" sz="2000" dirty="0"/>
              <a:t> can obtain needed resources, execute, return allocated resources, and terminate</a:t>
            </a:r>
          </a:p>
          <a:p>
            <a:pPr lvl="1" algn="just"/>
            <a:r>
              <a:rPr lang="en-US" altLang="en-US" sz="2000" dirty="0"/>
              <a:t>When </a:t>
            </a:r>
            <a:r>
              <a:rPr lang="en-US" altLang="en-US" sz="2000" i="1" dirty="0"/>
              <a:t>P</a:t>
            </a:r>
            <a:r>
              <a:rPr lang="en-US" altLang="en-US" sz="2000" i="1" baseline="-25000" dirty="0"/>
              <a:t>i</a:t>
            </a:r>
            <a:r>
              <a:rPr lang="en-US" altLang="en-US" sz="2000" dirty="0"/>
              <a:t> terminates, </a:t>
            </a:r>
            <a:r>
              <a:rPr lang="en-US" altLang="en-US" sz="2000" i="1" dirty="0"/>
              <a:t>P</a:t>
            </a:r>
            <a:r>
              <a:rPr lang="en-US" altLang="en-US" sz="2000" i="1" baseline="-25000" dirty="0"/>
              <a:t>i </a:t>
            </a:r>
            <a:r>
              <a:rPr lang="en-US" altLang="en-US" sz="2000" baseline="-25000" dirty="0"/>
              <a:t>+1</a:t>
            </a:r>
            <a:r>
              <a:rPr lang="en-US" altLang="en-US" sz="2000" dirty="0"/>
              <a:t> can obtain its needed resources, and so on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696B771E-CF06-4353-84F3-962AF3B26037}"/>
              </a:ext>
            </a:extLst>
          </p:cNvPr>
          <p:cNvSpPr>
            <a:spLocks noGrp="1"/>
          </p:cNvSpPr>
          <p:nvPr>
            <p:ph type="title"/>
          </p:nvPr>
        </p:nvSpPr>
        <p:spPr>
          <a:xfrm>
            <a:off x="457200" y="152400"/>
            <a:ext cx="8229600" cy="576263"/>
          </a:xfrm>
        </p:spPr>
        <p:txBody>
          <a:bodyPr/>
          <a:lstStyle/>
          <a:p>
            <a:pPr eaLnBrk="1" hangingPunct="1"/>
            <a:r>
              <a:rPr lang="en-US" altLang="en-US"/>
              <a:t>Basic Facts</a:t>
            </a:r>
          </a:p>
        </p:txBody>
      </p:sp>
      <p:sp>
        <p:nvSpPr>
          <p:cNvPr id="133123" name="Rectangle 3">
            <a:extLst>
              <a:ext uri="{FF2B5EF4-FFF2-40B4-BE49-F238E27FC236}">
                <a16:creationId xmlns:a16="http://schemas.microsoft.com/office/drawing/2014/main" id="{BE77EA77-A01B-4896-B033-AF88456890E7}"/>
              </a:ext>
            </a:extLst>
          </p:cNvPr>
          <p:cNvSpPr>
            <a:spLocks noGrp="1"/>
          </p:cNvSpPr>
          <p:nvPr>
            <p:ph type="body" idx="1"/>
          </p:nvPr>
        </p:nvSpPr>
        <p:spPr>
          <a:xfrm>
            <a:off x="922338" y="1190625"/>
            <a:ext cx="6835922" cy="4414838"/>
          </a:xfrm>
        </p:spPr>
        <p:txBody>
          <a:bodyPr/>
          <a:lstStyle/>
          <a:p>
            <a:r>
              <a:rPr lang="en-US" altLang="en-US" sz="2800" dirty="0"/>
              <a:t>If a system is in safe state </a:t>
            </a:r>
            <a:r>
              <a:rPr lang="en-US" altLang="en-US" sz="2800" dirty="0">
                <a:sym typeface="Symbol" panose="05050102010706020507" pitchFamily="18" charset="2"/>
              </a:rPr>
              <a:t> no deadlocks</a:t>
            </a:r>
            <a:br>
              <a:rPr lang="en-US" altLang="en-US" sz="2800" dirty="0">
                <a:sym typeface="Symbol" panose="05050102010706020507" pitchFamily="18" charset="2"/>
              </a:rPr>
            </a:br>
            <a:endParaRPr lang="en-US" altLang="en-US" sz="2800" dirty="0">
              <a:sym typeface="Symbol" panose="05050102010706020507" pitchFamily="18" charset="2"/>
            </a:endParaRPr>
          </a:p>
          <a:p>
            <a:r>
              <a:rPr lang="en-US" altLang="en-US" sz="2800" dirty="0">
                <a:sym typeface="Symbol" panose="05050102010706020507" pitchFamily="18" charset="2"/>
              </a:rPr>
              <a:t>If a system is in unsafe state  possibility of deadlock</a:t>
            </a:r>
            <a:br>
              <a:rPr lang="en-US" altLang="en-US" sz="2800" dirty="0">
                <a:sym typeface="Symbol" panose="05050102010706020507" pitchFamily="18" charset="2"/>
              </a:rPr>
            </a:br>
            <a:endParaRPr lang="en-US" altLang="en-US" sz="2800" dirty="0">
              <a:sym typeface="Symbol" panose="05050102010706020507" pitchFamily="18" charset="2"/>
            </a:endParaRPr>
          </a:p>
          <a:p>
            <a:r>
              <a:rPr lang="en-US" altLang="en-US" sz="2800" dirty="0">
                <a:sym typeface="Symbol" panose="05050102010706020507" pitchFamily="18" charset="2"/>
              </a:rPr>
              <a:t>Avoidance  ensure that a system will never enter an unsafe state.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99DAD4C0-8B3C-4104-8843-41FAA8FB43B6}"/>
              </a:ext>
            </a:extLst>
          </p:cNvPr>
          <p:cNvSpPr>
            <a:spLocks noGrp="1"/>
          </p:cNvSpPr>
          <p:nvPr>
            <p:ph type="title"/>
          </p:nvPr>
        </p:nvSpPr>
        <p:spPr>
          <a:xfrm>
            <a:off x="958850" y="671513"/>
            <a:ext cx="7840663" cy="576262"/>
          </a:xfrm>
        </p:spPr>
        <p:txBody>
          <a:bodyPr/>
          <a:lstStyle/>
          <a:p>
            <a:pPr eaLnBrk="1" hangingPunct="1"/>
            <a:r>
              <a:rPr lang="en-US" altLang="en-US" sz="3600" dirty="0"/>
              <a:t>Safe, Unsafe, Deadlock State </a:t>
            </a:r>
          </a:p>
        </p:txBody>
      </p:sp>
      <p:pic>
        <p:nvPicPr>
          <p:cNvPr id="135171" name="Picture 4">
            <a:extLst>
              <a:ext uri="{FF2B5EF4-FFF2-40B4-BE49-F238E27FC236}">
                <a16:creationId xmlns:a16="http://schemas.microsoft.com/office/drawing/2014/main" id="{458EFB93-3B8C-4AA6-B83E-637E5AE0E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437" t="1572" r="13683" b="2194"/>
          <a:stretch>
            <a:fillRect/>
          </a:stretch>
        </p:blipFill>
        <p:spPr bwMode="auto">
          <a:xfrm>
            <a:off x="2559050" y="1687513"/>
            <a:ext cx="4022725" cy="398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464DDE42-A870-4CE1-AA74-02A4A5ED5D8F}"/>
              </a:ext>
            </a:extLst>
          </p:cNvPr>
          <p:cNvSpPr>
            <a:spLocks noGrp="1"/>
          </p:cNvSpPr>
          <p:nvPr>
            <p:ph type="title"/>
          </p:nvPr>
        </p:nvSpPr>
        <p:spPr>
          <a:xfrm>
            <a:off x="1041400" y="531813"/>
            <a:ext cx="7645400" cy="576262"/>
          </a:xfrm>
        </p:spPr>
        <p:txBody>
          <a:bodyPr/>
          <a:lstStyle/>
          <a:p>
            <a:pPr eaLnBrk="1" hangingPunct="1"/>
            <a:r>
              <a:rPr lang="en-US" altLang="en-US"/>
              <a:t>Avoidance Algorithms</a:t>
            </a:r>
          </a:p>
        </p:txBody>
      </p:sp>
      <p:sp>
        <p:nvSpPr>
          <p:cNvPr id="137219" name="Rectangle 3">
            <a:extLst>
              <a:ext uri="{FF2B5EF4-FFF2-40B4-BE49-F238E27FC236}">
                <a16:creationId xmlns:a16="http://schemas.microsoft.com/office/drawing/2014/main" id="{CC4D5EE1-3889-4F0F-BAE7-CC4092B477E8}"/>
              </a:ext>
            </a:extLst>
          </p:cNvPr>
          <p:cNvSpPr>
            <a:spLocks noGrp="1"/>
          </p:cNvSpPr>
          <p:nvPr>
            <p:ph type="body" idx="1"/>
          </p:nvPr>
        </p:nvSpPr>
        <p:spPr>
          <a:xfrm>
            <a:off x="1285875" y="1804988"/>
            <a:ext cx="6659563" cy="4483100"/>
          </a:xfrm>
        </p:spPr>
        <p:txBody>
          <a:bodyPr/>
          <a:lstStyle/>
          <a:p>
            <a:r>
              <a:rPr lang="en-US" altLang="en-US" dirty="0"/>
              <a:t>Single instance of a resource type</a:t>
            </a:r>
          </a:p>
          <a:p>
            <a:pPr lvl="1"/>
            <a:r>
              <a:rPr lang="en-US" altLang="en-US" dirty="0"/>
              <a:t>Use a Resource-allocation graph algorithm</a:t>
            </a:r>
          </a:p>
          <a:p>
            <a:pPr lvl="1">
              <a:buFont typeface="Monotype Sorts" pitchFamily="-84" charset="2"/>
              <a:buNone/>
            </a:pPr>
            <a:endParaRPr lang="en-US" altLang="en-US" dirty="0"/>
          </a:p>
          <a:p>
            <a:r>
              <a:rPr lang="en-US" altLang="en-US" dirty="0"/>
              <a:t>Multiple instances of a resource type</a:t>
            </a:r>
          </a:p>
          <a:p>
            <a:pPr lvl="1"/>
            <a:r>
              <a:rPr lang="en-US" altLang="en-US" dirty="0"/>
              <a:t> Use the Banker</a:t>
            </a:r>
            <a:r>
              <a:rPr lang="ja-JP" altLang="en-US" dirty="0"/>
              <a:t>’</a:t>
            </a:r>
            <a:r>
              <a:rPr lang="en-US" altLang="ja-JP" dirty="0"/>
              <a:t>s algorithm</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314A-EFD4-4537-9C02-0E142ACB2644}"/>
              </a:ext>
            </a:extLst>
          </p:cNvPr>
          <p:cNvSpPr>
            <a:spLocks noGrp="1"/>
          </p:cNvSpPr>
          <p:nvPr>
            <p:ph type="title"/>
          </p:nvPr>
        </p:nvSpPr>
        <p:spPr/>
        <p:txBody>
          <a:bodyPr/>
          <a:lstStyle/>
          <a:p>
            <a:r>
              <a:rPr lang="en-US" dirty="0"/>
              <a:t>Producer consumer problem</a:t>
            </a:r>
            <a:endParaRPr lang="en-IN" dirty="0"/>
          </a:p>
        </p:txBody>
      </p:sp>
      <p:sp>
        <p:nvSpPr>
          <p:cNvPr id="3" name="Content Placeholder 2">
            <a:extLst>
              <a:ext uri="{FF2B5EF4-FFF2-40B4-BE49-F238E27FC236}">
                <a16:creationId xmlns:a16="http://schemas.microsoft.com/office/drawing/2014/main" id="{73C92027-C94B-42C9-AA55-62F1ABFB4C65}"/>
              </a:ext>
            </a:extLst>
          </p:cNvPr>
          <p:cNvSpPr>
            <a:spLocks noGrp="1"/>
          </p:cNvSpPr>
          <p:nvPr>
            <p:ph idx="1"/>
          </p:nvPr>
        </p:nvSpPr>
        <p:spPr/>
        <p:txBody>
          <a:bodyPr/>
          <a:lstStyle/>
          <a:p>
            <a:r>
              <a:rPr lang="en-US" sz="2000" dirty="0"/>
              <a:t>Illustration of the problem:</a:t>
            </a:r>
          </a:p>
          <a:p>
            <a:r>
              <a:rPr lang="en-US" sz="2000" dirty="0"/>
              <a:t>Suppose that we wanted to provide a solution to the consumer-producer problem that fills all the buffers. We can do so by having an integer counter that keeps track of the number of full buffers.  Initially, counter is set to 0. It is incremented by the producer after it produces a new buffer and is decremented by the consumer after it consumes a buffer.</a:t>
            </a:r>
          </a:p>
          <a:p>
            <a:endParaRPr lang="en-IN" sz="2000" dirty="0"/>
          </a:p>
        </p:txBody>
      </p:sp>
    </p:spTree>
    <p:extLst>
      <p:ext uri="{BB962C8B-B14F-4D97-AF65-F5344CB8AC3E}">
        <p14:creationId xmlns:p14="http://schemas.microsoft.com/office/powerpoint/2010/main" val="38278894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0F69-CFA9-4528-A8D8-245AD63BC4E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9FB662B-0C01-44B6-8D54-B63E9FEC967F}"/>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5580DF96-B91C-48CA-A1E6-57450D0D78A8}"/>
              </a:ext>
            </a:extLst>
          </p:cNvPr>
          <p:cNvPicPr>
            <a:picLocks noChangeAspect="1"/>
          </p:cNvPicPr>
          <p:nvPr/>
        </p:nvPicPr>
        <p:blipFill rotWithShape="1">
          <a:blip r:embed="rId2"/>
          <a:srcRect l="33195" t="30069" r="30413" b="28877"/>
          <a:stretch/>
        </p:blipFill>
        <p:spPr>
          <a:xfrm>
            <a:off x="641023" y="516378"/>
            <a:ext cx="8084413" cy="6054104"/>
          </a:xfrm>
          <a:prstGeom prst="rect">
            <a:avLst/>
          </a:prstGeom>
        </p:spPr>
      </p:pic>
    </p:spTree>
    <p:extLst>
      <p:ext uri="{BB962C8B-B14F-4D97-AF65-F5344CB8AC3E}">
        <p14:creationId xmlns:p14="http://schemas.microsoft.com/office/powerpoint/2010/main" val="5148838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6F676A47-B8FE-4EBD-9A0C-FF45AA022A16}"/>
              </a:ext>
            </a:extLst>
          </p:cNvPr>
          <p:cNvSpPr>
            <a:spLocks noGrp="1"/>
          </p:cNvSpPr>
          <p:nvPr>
            <p:ph type="title"/>
          </p:nvPr>
        </p:nvSpPr>
        <p:spPr>
          <a:xfrm>
            <a:off x="1312863" y="563563"/>
            <a:ext cx="7605712" cy="576262"/>
          </a:xfrm>
        </p:spPr>
        <p:txBody>
          <a:bodyPr/>
          <a:lstStyle/>
          <a:p>
            <a:pPr eaLnBrk="1" hangingPunct="1"/>
            <a:r>
              <a:rPr lang="en-US" altLang="en-US" sz="4000"/>
              <a:t>Resource-Allocation Graph Scheme</a:t>
            </a:r>
          </a:p>
        </p:txBody>
      </p:sp>
      <p:sp>
        <p:nvSpPr>
          <p:cNvPr id="139267" name="Rectangle 3">
            <a:extLst>
              <a:ext uri="{FF2B5EF4-FFF2-40B4-BE49-F238E27FC236}">
                <a16:creationId xmlns:a16="http://schemas.microsoft.com/office/drawing/2014/main" id="{69D313AA-6BE6-4165-9657-8C0849990EE3}"/>
              </a:ext>
            </a:extLst>
          </p:cNvPr>
          <p:cNvSpPr>
            <a:spLocks noGrp="1"/>
          </p:cNvSpPr>
          <p:nvPr>
            <p:ph type="body" idx="1"/>
          </p:nvPr>
        </p:nvSpPr>
        <p:spPr>
          <a:xfrm>
            <a:off x="590550" y="1493838"/>
            <a:ext cx="7850188" cy="4483100"/>
          </a:xfrm>
        </p:spPr>
        <p:txBody>
          <a:bodyPr/>
          <a:lstStyle/>
          <a:p>
            <a:pPr algn="just"/>
            <a:r>
              <a:rPr lang="en-US" altLang="en-US" sz="2000" b="1" dirty="0">
                <a:solidFill>
                  <a:srgbClr val="3366FF"/>
                </a:solidFill>
              </a:rPr>
              <a:t>Claim edge</a:t>
            </a:r>
            <a:r>
              <a:rPr lang="en-US" altLang="en-US" sz="2000" dirty="0">
                <a:solidFill>
                  <a:srgbClr val="3366FF"/>
                </a:solidFill>
              </a:rPr>
              <a:t> </a:t>
            </a:r>
            <a:r>
              <a:rPr lang="en-US" altLang="en-US" sz="2000" i="1" dirty="0"/>
              <a:t>P</a:t>
            </a:r>
            <a:r>
              <a:rPr lang="en-US" altLang="en-US" sz="2000" i="1" baseline="-25000" dirty="0"/>
              <a:t>i</a:t>
            </a:r>
            <a:r>
              <a:rPr lang="en-US" altLang="en-US" sz="2000" dirty="0"/>
              <a:t> </a:t>
            </a:r>
            <a:r>
              <a:rPr lang="en-US" altLang="en-US" sz="2000" dirty="0">
                <a:sym typeface="Symbol" panose="05050102010706020507" pitchFamily="18" charset="2"/>
              </a:rPr>
              <a:t> </a:t>
            </a:r>
            <a:r>
              <a:rPr lang="en-US" altLang="en-US" sz="2000" i="1" dirty="0" err="1">
                <a:sym typeface="Symbol" panose="05050102010706020507" pitchFamily="18" charset="2"/>
              </a:rPr>
              <a:t>R</a:t>
            </a:r>
            <a:r>
              <a:rPr lang="en-US" altLang="en-US" sz="2000" i="1" baseline="-25000" dirty="0" err="1">
                <a:sym typeface="Symbol" panose="05050102010706020507" pitchFamily="18" charset="2"/>
              </a:rPr>
              <a:t>j</a:t>
            </a:r>
            <a:r>
              <a:rPr lang="en-US" altLang="en-US" sz="2000" dirty="0">
                <a:sym typeface="Symbol" panose="05050102010706020507" pitchFamily="18" charset="2"/>
              </a:rPr>
              <a:t> indicated that process </a:t>
            </a:r>
            <a:r>
              <a:rPr lang="en-US" altLang="en-US" sz="2000" i="1" dirty="0" err="1">
                <a:sym typeface="Symbol" panose="05050102010706020507" pitchFamily="18" charset="2"/>
              </a:rPr>
              <a:t>P</a:t>
            </a:r>
            <a:r>
              <a:rPr lang="en-US" altLang="en-US" sz="2000" i="1" baseline="-25000" dirty="0" err="1">
                <a:sym typeface="Symbol" panose="05050102010706020507" pitchFamily="18" charset="2"/>
              </a:rPr>
              <a:t>j</a:t>
            </a:r>
            <a:r>
              <a:rPr lang="en-US" altLang="en-US" sz="2000" dirty="0">
                <a:sym typeface="Symbol" panose="05050102010706020507" pitchFamily="18" charset="2"/>
              </a:rPr>
              <a:t> may request resource </a:t>
            </a:r>
            <a:r>
              <a:rPr lang="en-US" altLang="en-US" sz="2000" i="1" dirty="0" err="1">
                <a:sym typeface="Symbol" panose="05050102010706020507" pitchFamily="18" charset="2"/>
              </a:rPr>
              <a:t>R</a:t>
            </a:r>
            <a:r>
              <a:rPr lang="en-US" altLang="en-US" sz="2000" i="1" baseline="-25000" dirty="0" err="1">
                <a:sym typeface="Symbol" panose="05050102010706020507" pitchFamily="18" charset="2"/>
              </a:rPr>
              <a:t>j</a:t>
            </a:r>
            <a:r>
              <a:rPr lang="en-US" altLang="en-US" sz="2000" dirty="0">
                <a:sym typeface="Symbol" panose="05050102010706020507" pitchFamily="18" charset="2"/>
              </a:rPr>
              <a:t>; represented by a dashed line</a:t>
            </a:r>
          </a:p>
          <a:p>
            <a:pPr algn="just"/>
            <a:r>
              <a:rPr lang="en-US" altLang="en-US" sz="2000" dirty="0">
                <a:sym typeface="Symbol" panose="05050102010706020507" pitchFamily="18" charset="2"/>
              </a:rPr>
              <a:t>Claimed edge means process may request resource in future.</a:t>
            </a:r>
          </a:p>
          <a:p>
            <a:pPr algn="just"/>
            <a:r>
              <a:rPr lang="en-US" altLang="en-US" sz="2000" dirty="0">
                <a:sym typeface="Symbol" panose="05050102010706020507" pitchFamily="18" charset="2"/>
              </a:rPr>
              <a:t>Claim edge converts to request edge when a process requests a resource</a:t>
            </a:r>
          </a:p>
          <a:p>
            <a:pPr algn="just"/>
            <a:r>
              <a:rPr lang="en-US" altLang="en-US" sz="2000" dirty="0">
                <a:sym typeface="Symbol" panose="05050102010706020507" pitchFamily="18" charset="2"/>
              </a:rPr>
              <a:t>Request edge converted to an assignment edge when the  resource is allocated to the process</a:t>
            </a:r>
          </a:p>
          <a:p>
            <a:pPr algn="just"/>
            <a:r>
              <a:rPr lang="en-US" altLang="en-US" sz="2000" dirty="0">
                <a:sym typeface="Symbol" panose="05050102010706020507" pitchFamily="18" charset="2"/>
              </a:rPr>
              <a:t>When a resource is released by a process, assignment edge reconverts to a claim edge</a:t>
            </a:r>
          </a:p>
          <a:p>
            <a:pPr algn="just"/>
            <a:r>
              <a:rPr lang="en-US" altLang="en-US" sz="2000" dirty="0">
                <a:sym typeface="Symbol" panose="05050102010706020507" pitchFamily="18" charset="2"/>
              </a:rPr>
              <a:t>Resources must be claimed </a:t>
            </a:r>
            <a:r>
              <a:rPr lang="en-US" altLang="en-US" sz="2000" i="1" dirty="0">
                <a:sym typeface="Symbol" panose="05050102010706020507" pitchFamily="18" charset="2"/>
              </a:rPr>
              <a:t>a priori</a:t>
            </a:r>
            <a:r>
              <a:rPr lang="en-US" altLang="en-US" sz="2000" dirty="0">
                <a:sym typeface="Symbol" panose="05050102010706020507" pitchFamily="18" charset="2"/>
              </a:rPr>
              <a:t> in the system</a:t>
            </a:r>
            <a:endParaRPr lang="en-US" altLang="en-US" sz="20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87C49368-5305-4511-914C-94F6CBD5DDAE}"/>
              </a:ext>
            </a:extLst>
          </p:cNvPr>
          <p:cNvSpPr>
            <a:spLocks noGrp="1"/>
          </p:cNvSpPr>
          <p:nvPr>
            <p:ph type="title"/>
          </p:nvPr>
        </p:nvSpPr>
        <p:spPr>
          <a:xfrm>
            <a:off x="741363" y="646113"/>
            <a:ext cx="8224837" cy="457200"/>
          </a:xfrm>
        </p:spPr>
        <p:txBody>
          <a:bodyPr/>
          <a:lstStyle/>
          <a:p>
            <a:pPr eaLnBrk="1" hangingPunct="1"/>
            <a:r>
              <a:rPr lang="en-US" altLang="en-US" sz="2800"/>
              <a:t>Resource-Allocation Graph</a:t>
            </a:r>
          </a:p>
        </p:txBody>
      </p:sp>
      <p:pic>
        <p:nvPicPr>
          <p:cNvPr id="141315" name="Picture 4" descr="7">
            <a:extLst>
              <a:ext uri="{FF2B5EF4-FFF2-40B4-BE49-F238E27FC236}">
                <a16:creationId xmlns:a16="http://schemas.microsoft.com/office/drawing/2014/main" id="{BA20B8F8-7E37-47DC-8846-BB7546891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163" y="1676400"/>
            <a:ext cx="3681412"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00408402-DD71-4A3D-A576-DABA55815023}"/>
              </a:ext>
            </a:extLst>
          </p:cNvPr>
          <p:cNvSpPr>
            <a:spLocks noGrp="1"/>
          </p:cNvSpPr>
          <p:nvPr>
            <p:ph type="title"/>
          </p:nvPr>
        </p:nvSpPr>
        <p:spPr>
          <a:xfrm>
            <a:off x="1131888" y="584200"/>
            <a:ext cx="8243887" cy="457200"/>
          </a:xfrm>
        </p:spPr>
        <p:txBody>
          <a:bodyPr/>
          <a:lstStyle/>
          <a:p>
            <a:pPr eaLnBrk="1" hangingPunct="1"/>
            <a:r>
              <a:rPr lang="en-US" altLang="en-US" sz="2800"/>
              <a:t>Unsafe State In Resource-Allocation Graph</a:t>
            </a:r>
          </a:p>
        </p:txBody>
      </p:sp>
      <p:pic>
        <p:nvPicPr>
          <p:cNvPr id="143363" name="Picture 4" descr="7">
            <a:extLst>
              <a:ext uri="{FF2B5EF4-FFF2-40B4-BE49-F238E27FC236}">
                <a16:creationId xmlns:a16="http://schemas.microsoft.com/office/drawing/2014/main" id="{E0206DF3-93CA-4F25-98E9-015C0F5E9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7363" y="1930400"/>
            <a:ext cx="3360737"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432F9DB8-72F1-472C-9CD4-FC61435D71D2}"/>
              </a:ext>
            </a:extLst>
          </p:cNvPr>
          <p:cNvSpPr>
            <a:spLocks noGrp="1"/>
          </p:cNvSpPr>
          <p:nvPr>
            <p:ph type="title"/>
          </p:nvPr>
        </p:nvSpPr>
        <p:spPr>
          <a:xfrm>
            <a:off x="1120775" y="868363"/>
            <a:ext cx="7656513" cy="576262"/>
          </a:xfrm>
        </p:spPr>
        <p:txBody>
          <a:bodyPr/>
          <a:lstStyle/>
          <a:p>
            <a:pPr eaLnBrk="1" hangingPunct="1"/>
            <a:r>
              <a:rPr lang="en-US" altLang="en-US" sz="3600"/>
              <a:t>Resource-Allocation Graph Algorithm</a:t>
            </a:r>
          </a:p>
        </p:txBody>
      </p:sp>
      <p:sp>
        <p:nvSpPr>
          <p:cNvPr id="145411" name="Rectangle 3">
            <a:extLst>
              <a:ext uri="{FF2B5EF4-FFF2-40B4-BE49-F238E27FC236}">
                <a16:creationId xmlns:a16="http://schemas.microsoft.com/office/drawing/2014/main" id="{0E944C36-2651-4DD9-95B4-9DD701F83D9F}"/>
              </a:ext>
            </a:extLst>
          </p:cNvPr>
          <p:cNvSpPr>
            <a:spLocks noGrp="1"/>
          </p:cNvSpPr>
          <p:nvPr>
            <p:ph type="body" idx="1"/>
          </p:nvPr>
        </p:nvSpPr>
        <p:spPr>
          <a:xfrm>
            <a:off x="871538" y="1835150"/>
            <a:ext cx="7737475" cy="4303713"/>
          </a:xfrm>
        </p:spPr>
        <p:txBody>
          <a:bodyPr/>
          <a:lstStyle/>
          <a:p>
            <a:r>
              <a:rPr lang="en-US" altLang="en-US" sz="2800" dirty="0"/>
              <a:t>Suppose that process</a:t>
            </a:r>
            <a:r>
              <a:rPr lang="en-US" altLang="en-US" sz="2800" i="1" dirty="0"/>
              <a:t> P</a:t>
            </a:r>
            <a:r>
              <a:rPr lang="en-US" altLang="en-US" sz="2800" i="1" baseline="-25000" dirty="0"/>
              <a:t>i</a:t>
            </a:r>
            <a:r>
              <a:rPr lang="en-US" altLang="en-US" sz="2800" dirty="0"/>
              <a:t> requests a resource </a:t>
            </a:r>
            <a:r>
              <a:rPr lang="en-US" altLang="en-US" sz="2800" i="1" dirty="0" err="1">
                <a:sym typeface="Symbol" panose="05050102010706020507" pitchFamily="18" charset="2"/>
              </a:rPr>
              <a:t>R</a:t>
            </a:r>
            <a:r>
              <a:rPr lang="en-US" altLang="en-US" sz="2800" i="1" baseline="-25000" dirty="0" err="1">
                <a:sym typeface="Symbol" panose="05050102010706020507" pitchFamily="18" charset="2"/>
              </a:rPr>
              <a:t>j</a:t>
            </a:r>
            <a:endParaRPr lang="en-US" altLang="en-US" sz="2800" i="1" baseline="-25000" dirty="0">
              <a:sym typeface="Symbol" panose="05050102010706020507" pitchFamily="18" charset="2"/>
            </a:endParaRPr>
          </a:p>
          <a:p>
            <a:r>
              <a:rPr lang="en-US" altLang="en-US" sz="2800" dirty="0">
                <a:sym typeface="Symbol" panose="05050102010706020507" pitchFamily="18" charset="2"/>
              </a:rPr>
              <a:t>The request can be granted only if converting the request edge to an assignment edge does not result in the formation of a cycle in the resource allocation graph</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6F2A6AA2-5989-4196-8498-211FAB01B44B}"/>
              </a:ext>
            </a:extLst>
          </p:cNvPr>
          <p:cNvSpPr>
            <a:spLocks noGrp="1"/>
          </p:cNvSpPr>
          <p:nvPr>
            <p:ph type="title"/>
          </p:nvPr>
        </p:nvSpPr>
        <p:spPr>
          <a:xfrm>
            <a:off x="900113" y="633413"/>
            <a:ext cx="7772400" cy="576262"/>
          </a:xfrm>
        </p:spPr>
        <p:txBody>
          <a:bodyPr/>
          <a:lstStyle/>
          <a:p>
            <a:pPr eaLnBrk="1" hangingPunct="1"/>
            <a:r>
              <a:rPr lang="en-US" altLang="en-US" sz="4000" dirty="0"/>
              <a:t>Banker’s Algorithm</a:t>
            </a:r>
          </a:p>
        </p:txBody>
      </p:sp>
      <p:sp>
        <p:nvSpPr>
          <p:cNvPr id="147459" name="Rectangle 3">
            <a:extLst>
              <a:ext uri="{FF2B5EF4-FFF2-40B4-BE49-F238E27FC236}">
                <a16:creationId xmlns:a16="http://schemas.microsoft.com/office/drawing/2014/main" id="{167F26C5-A12F-49E9-998C-C179576633A2}"/>
              </a:ext>
            </a:extLst>
          </p:cNvPr>
          <p:cNvSpPr>
            <a:spLocks noGrp="1"/>
          </p:cNvSpPr>
          <p:nvPr>
            <p:ph type="body" idx="1"/>
          </p:nvPr>
        </p:nvSpPr>
        <p:spPr>
          <a:xfrm>
            <a:off x="858838" y="1209675"/>
            <a:ext cx="7399337" cy="4360863"/>
          </a:xfrm>
        </p:spPr>
        <p:txBody>
          <a:bodyPr/>
          <a:lstStyle/>
          <a:p>
            <a:r>
              <a:rPr lang="en-US" sz="2000" dirty="0"/>
              <a:t>The resource-allocation-graph algorithm is not applicable to a resource allocation system with multiple instances of each resource type. </a:t>
            </a:r>
          </a:p>
          <a:p>
            <a:r>
              <a:rPr lang="en-US" sz="2000" dirty="0"/>
              <a:t>The algorithm is commonly known as the banker's algorithm. The name was chosen because the algorithm could be used in a banking system to ensure that the bank never allocated its available cash in such a way that it could no longer satisfy the needs of all its customers. </a:t>
            </a:r>
          </a:p>
          <a:p>
            <a:r>
              <a:rPr lang="en-US" altLang="en-US" sz="2000" dirty="0"/>
              <a:t>Multiple instances</a:t>
            </a:r>
          </a:p>
          <a:p>
            <a:r>
              <a:rPr lang="en-US" altLang="en-US" sz="2000" dirty="0"/>
              <a:t>Each process must a priori claim maximum use</a:t>
            </a:r>
          </a:p>
          <a:p>
            <a:r>
              <a:rPr lang="en-US" altLang="en-US" sz="2000" dirty="0"/>
              <a:t>When a process requests a resource it may have to wait  </a:t>
            </a:r>
          </a:p>
          <a:p>
            <a:r>
              <a:rPr lang="en-US" altLang="en-US" sz="2000" dirty="0"/>
              <a:t>When a process gets all its resources it must return them in a finite amount of time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B54B1508-D866-438F-9504-23E8307E3822}"/>
              </a:ext>
            </a:extLst>
          </p:cNvPr>
          <p:cNvSpPr>
            <a:spLocks noGrp="1"/>
          </p:cNvSpPr>
          <p:nvPr>
            <p:ph type="title"/>
          </p:nvPr>
        </p:nvSpPr>
        <p:spPr>
          <a:xfrm>
            <a:off x="1557338" y="581025"/>
            <a:ext cx="7586662" cy="431800"/>
          </a:xfrm>
        </p:spPr>
        <p:txBody>
          <a:bodyPr/>
          <a:lstStyle/>
          <a:p>
            <a:pPr eaLnBrk="1" hangingPunct="1"/>
            <a:r>
              <a:rPr lang="en-US" altLang="en-US" sz="2800" b="1" dirty="0"/>
              <a:t>Data Structures for the Banker</a:t>
            </a:r>
            <a:r>
              <a:rPr lang="ja-JP" altLang="en-US" sz="2800" b="1" dirty="0"/>
              <a:t>’</a:t>
            </a:r>
            <a:r>
              <a:rPr lang="en-US" altLang="ja-JP" sz="2800" b="1" dirty="0"/>
              <a:t>s Algorithm </a:t>
            </a:r>
            <a:endParaRPr lang="en-US" altLang="en-US" sz="2800" b="1" dirty="0"/>
          </a:p>
        </p:txBody>
      </p:sp>
      <p:sp>
        <p:nvSpPr>
          <p:cNvPr id="149507" name="Rectangle 3">
            <a:extLst>
              <a:ext uri="{FF2B5EF4-FFF2-40B4-BE49-F238E27FC236}">
                <a16:creationId xmlns:a16="http://schemas.microsoft.com/office/drawing/2014/main" id="{276AFB42-525E-447A-8393-DF2EF8D9AAFD}"/>
              </a:ext>
            </a:extLst>
          </p:cNvPr>
          <p:cNvSpPr>
            <a:spLocks noGrp="1"/>
          </p:cNvSpPr>
          <p:nvPr>
            <p:ph type="body" idx="1"/>
          </p:nvPr>
        </p:nvSpPr>
        <p:spPr>
          <a:xfrm>
            <a:off x="829559" y="1474788"/>
            <a:ext cx="7733416" cy="4567237"/>
          </a:xfrm>
        </p:spPr>
        <p:txBody>
          <a:bodyPr>
            <a:normAutofit lnSpcReduction="10000"/>
          </a:bodyPr>
          <a:lstStyle/>
          <a:p>
            <a:r>
              <a:rPr lang="en-US" altLang="en-US" sz="2400" b="1" dirty="0"/>
              <a:t>Available</a:t>
            </a:r>
            <a:r>
              <a:rPr lang="en-US" altLang="en-US" sz="2400" i="1" dirty="0"/>
              <a:t>:</a:t>
            </a:r>
            <a:r>
              <a:rPr lang="en-US" altLang="en-US" sz="2400" dirty="0"/>
              <a:t>  </a:t>
            </a:r>
          </a:p>
          <a:p>
            <a:pPr marL="400050" lvl="1" indent="0">
              <a:buNone/>
            </a:pPr>
            <a:r>
              <a:rPr lang="en-US" altLang="en-US" sz="2000" dirty="0"/>
              <a:t>Vector of length </a:t>
            </a:r>
            <a:r>
              <a:rPr lang="en-US" altLang="en-US" sz="2000" i="1" dirty="0"/>
              <a:t>m</a:t>
            </a:r>
            <a:r>
              <a:rPr lang="en-US" altLang="en-US" sz="2000" dirty="0"/>
              <a:t>. If   Available[</a:t>
            </a:r>
            <a:r>
              <a:rPr lang="en-US" altLang="en-US" sz="2000" i="1" dirty="0"/>
              <a:t>j</a:t>
            </a:r>
            <a:r>
              <a:rPr lang="en-US" altLang="en-US" sz="2000" dirty="0"/>
              <a:t>] = </a:t>
            </a:r>
            <a:r>
              <a:rPr lang="en-US" altLang="en-US" sz="2000" i="1" dirty="0"/>
              <a:t>k</a:t>
            </a:r>
            <a:r>
              <a:rPr lang="en-US" altLang="en-US" sz="2000" dirty="0"/>
              <a:t>, there are</a:t>
            </a:r>
            <a:r>
              <a:rPr lang="en-US" altLang="en-US" sz="2000" i="1" dirty="0"/>
              <a:t> k</a:t>
            </a:r>
            <a:r>
              <a:rPr lang="en-US" altLang="en-US" sz="2000" dirty="0"/>
              <a:t> instances of resource type </a:t>
            </a:r>
            <a:r>
              <a:rPr lang="en-US" altLang="en-US" sz="2000" i="1" dirty="0" err="1"/>
              <a:t>R</a:t>
            </a:r>
            <a:r>
              <a:rPr lang="en-US" altLang="en-US" sz="2000" i="1" baseline="-25000" dirty="0" err="1"/>
              <a:t>j</a:t>
            </a:r>
            <a:r>
              <a:rPr lang="en-US" altLang="en-US" sz="2000" baseline="-25000" dirty="0"/>
              <a:t>  </a:t>
            </a:r>
            <a:r>
              <a:rPr lang="en-US" altLang="en-US" sz="2000" dirty="0"/>
              <a:t>available</a:t>
            </a:r>
          </a:p>
          <a:p>
            <a:r>
              <a:rPr lang="en-US" altLang="en-US" sz="2400" b="1" dirty="0">
                <a:solidFill>
                  <a:srgbClr val="000000"/>
                </a:solidFill>
              </a:rPr>
              <a:t>Max</a:t>
            </a:r>
            <a:r>
              <a:rPr lang="en-US" altLang="en-US" sz="2400" i="1" dirty="0"/>
              <a:t>: </a:t>
            </a:r>
          </a:p>
          <a:p>
            <a:pPr lvl="1"/>
            <a:r>
              <a:rPr lang="en-US" altLang="en-US" sz="2000" i="1" dirty="0"/>
              <a:t>n x m</a:t>
            </a:r>
            <a:r>
              <a:rPr lang="en-US" altLang="en-US" sz="2000" dirty="0"/>
              <a:t> matrix.  If  </a:t>
            </a:r>
            <a:r>
              <a:rPr lang="en-US" altLang="en-US" sz="2000" i="1" dirty="0"/>
              <a:t>Max</a:t>
            </a:r>
            <a:r>
              <a:rPr lang="en-US" altLang="en-US" sz="2000" dirty="0"/>
              <a:t>[</a:t>
            </a:r>
            <a:r>
              <a:rPr lang="en-US" altLang="en-US" sz="2000" i="1" dirty="0" err="1"/>
              <a:t>i,j</a:t>
            </a:r>
            <a:r>
              <a:rPr lang="en-US" altLang="en-US" sz="2000" dirty="0"/>
              <a:t>] = </a:t>
            </a:r>
            <a:r>
              <a:rPr lang="en-US" altLang="en-US" sz="2000" i="1" dirty="0"/>
              <a:t>k</a:t>
            </a:r>
            <a:r>
              <a:rPr lang="en-US" altLang="en-US" sz="2000" dirty="0"/>
              <a:t>, then process </a:t>
            </a:r>
            <a:r>
              <a:rPr lang="en-US" altLang="en-US" sz="2000" i="1" dirty="0"/>
              <a:t>P</a:t>
            </a:r>
            <a:r>
              <a:rPr lang="en-US" altLang="en-US" sz="2000" i="1" baseline="-25000" dirty="0"/>
              <a:t>i</a:t>
            </a:r>
            <a:r>
              <a:rPr lang="en-US" altLang="en-US" sz="2000" i="1" dirty="0"/>
              <a:t> </a:t>
            </a:r>
            <a:r>
              <a:rPr lang="en-US" altLang="en-US" sz="2000" dirty="0"/>
              <a:t>may request at most</a:t>
            </a:r>
            <a:r>
              <a:rPr lang="en-US" altLang="en-US" sz="2000" i="1" dirty="0"/>
              <a:t> k </a:t>
            </a:r>
            <a:r>
              <a:rPr lang="en-US" altLang="en-US" sz="2000" dirty="0"/>
              <a:t>instances of resource type </a:t>
            </a:r>
            <a:r>
              <a:rPr lang="en-US" altLang="en-US" sz="2000" i="1" dirty="0" err="1"/>
              <a:t>R</a:t>
            </a:r>
            <a:r>
              <a:rPr lang="en-US" altLang="en-US" sz="2000" i="1" baseline="-25000" dirty="0" err="1"/>
              <a:t>j</a:t>
            </a:r>
            <a:endParaRPr lang="en-US" altLang="en-US" sz="2000" i="1" baseline="-25000" dirty="0"/>
          </a:p>
          <a:p>
            <a:r>
              <a:rPr lang="en-US" altLang="en-US" sz="2400" b="1" dirty="0">
                <a:solidFill>
                  <a:srgbClr val="000000"/>
                </a:solidFill>
              </a:rPr>
              <a:t>Allocation</a:t>
            </a:r>
            <a:r>
              <a:rPr lang="en-US" altLang="en-US" sz="2400" i="1" dirty="0"/>
              <a:t>:  </a:t>
            </a:r>
          </a:p>
          <a:p>
            <a:pPr lvl="1"/>
            <a:r>
              <a:rPr lang="en-US" altLang="en-US" sz="2000" i="1" dirty="0"/>
              <a:t>n </a:t>
            </a:r>
            <a:r>
              <a:rPr lang="en-US" altLang="en-US" sz="2000" dirty="0"/>
              <a:t>x</a:t>
            </a:r>
            <a:r>
              <a:rPr lang="en-US" altLang="en-US" sz="2000" i="1" dirty="0"/>
              <a:t> m</a:t>
            </a:r>
            <a:r>
              <a:rPr lang="en-US" altLang="en-US" sz="2000" dirty="0"/>
              <a:t> matrix.  If Allocation[</a:t>
            </a:r>
            <a:r>
              <a:rPr lang="en-US" altLang="en-US" sz="2000" i="1" dirty="0" err="1"/>
              <a:t>i,j</a:t>
            </a:r>
            <a:r>
              <a:rPr lang="en-US" altLang="en-US" sz="2000" dirty="0"/>
              <a:t>] = </a:t>
            </a:r>
            <a:r>
              <a:rPr lang="en-US" altLang="en-US" sz="2000" i="1" dirty="0"/>
              <a:t>k</a:t>
            </a:r>
            <a:r>
              <a:rPr lang="en-US" altLang="en-US" sz="2000" dirty="0"/>
              <a:t> then</a:t>
            </a:r>
            <a:r>
              <a:rPr lang="en-US" altLang="en-US" sz="2000" i="1" dirty="0"/>
              <a:t> P</a:t>
            </a:r>
            <a:r>
              <a:rPr lang="en-US" altLang="en-US" sz="2000" i="1" baseline="-25000" dirty="0"/>
              <a:t>i</a:t>
            </a:r>
            <a:r>
              <a:rPr lang="en-US" altLang="en-US" sz="2000" dirty="0"/>
              <a:t> is currently allocated </a:t>
            </a:r>
            <a:r>
              <a:rPr lang="en-US" altLang="en-US" sz="2000" i="1" dirty="0"/>
              <a:t>k</a:t>
            </a:r>
            <a:r>
              <a:rPr lang="en-US" altLang="en-US" sz="2000" dirty="0"/>
              <a:t> instances of </a:t>
            </a:r>
            <a:r>
              <a:rPr lang="en-US" altLang="en-US" sz="2000" i="1" dirty="0" err="1"/>
              <a:t>R</a:t>
            </a:r>
            <a:r>
              <a:rPr lang="en-US" altLang="en-US" sz="2000" i="1" baseline="-25000" dirty="0" err="1"/>
              <a:t>j</a:t>
            </a:r>
            <a:endParaRPr lang="en-US" altLang="en-US" sz="2000" i="1" baseline="-25000" dirty="0"/>
          </a:p>
          <a:p>
            <a:r>
              <a:rPr lang="en-US" altLang="en-US" sz="2400" b="1" dirty="0">
                <a:solidFill>
                  <a:srgbClr val="000000"/>
                </a:solidFill>
              </a:rPr>
              <a:t>Need</a:t>
            </a:r>
            <a:r>
              <a:rPr lang="en-US" altLang="en-US" sz="2400" i="1" dirty="0"/>
              <a:t>:  </a:t>
            </a:r>
          </a:p>
          <a:p>
            <a:pPr lvl="1"/>
            <a:r>
              <a:rPr lang="en-US" altLang="en-US" sz="2000" i="1" dirty="0"/>
              <a:t>n </a:t>
            </a:r>
            <a:r>
              <a:rPr lang="en-US" altLang="en-US" sz="2000" dirty="0"/>
              <a:t>x</a:t>
            </a:r>
            <a:r>
              <a:rPr lang="en-US" altLang="en-US" sz="2000" i="1" dirty="0"/>
              <a:t> m</a:t>
            </a:r>
            <a:r>
              <a:rPr lang="en-US" altLang="en-US" sz="2000" dirty="0"/>
              <a:t> matrix. If </a:t>
            </a:r>
            <a:r>
              <a:rPr lang="en-US" altLang="en-US" sz="2000" i="1" dirty="0"/>
              <a:t>Need</a:t>
            </a:r>
            <a:r>
              <a:rPr lang="en-US" altLang="en-US" sz="2000" dirty="0"/>
              <a:t>[</a:t>
            </a:r>
            <a:r>
              <a:rPr lang="en-US" altLang="en-US" sz="2000" i="1" dirty="0" err="1"/>
              <a:t>i,j</a:t>
            </a:r>
            <a:r>
              <a:rPr lang="en-US" altLang="en-US" sz="2000" dirty="0"/>
              <a:t>] =</a:t>
            </a:r>
            <a:r>
              <a:rPr lang="en-US" altLang="en-US" sz="2000" i="1" dirty="0"/>
              <a:t> k</a:t>
            </a:r>
            <a:r>
              <a:rPr lang="en-US" altLang="en-US" sz="2000" dirty="0"/>
              <a:t>, then</a:t>
            </a:r>
            <a:r>
              <a:rPr lang="en-US" altLang="en-US" sz="2000" i="1" dirty="0"/>
              <a:t> P</a:t>
            </a:r>
            <a:r>
              <a:rPr lang="en-US" altLang="en-US" sz="2000" i="1" baseline="-25000" dirty="0"/>
              <a:t>i</a:t>
            </a:r>
            <a:r>
              <a:rPr lang="en-US" altLang="en-US" sz="2000" dirty="0"/>
              <a:t> may need </a:t>
            </a:r>
            <a:r>
              <a:rPr lang="en-US" altLang="en-US" sz="2000" i="1" dirty="0"/>
              <a:t>k</a:t>
            </a:r>
            <a:r>
              <a:rPr lang="en-US" altLang="en-US" sz="2000" dirty="0"/>
              <a:t> more instances of </a:t>
            </a:r>
            <a:r>
              <a:rPr lang="en-US" altLang="en-US" sz="2000" i="1" dirty="0" err="1"/>
              <a:t>R</a:t>
            </a:r>
            <a:r>
              <a:rPr lang="en-US" altLang="en-US" sz="2000" i="1" baseline="-25000" dirty="0" err="1"/>
              <a:t>j</a:t>
            </a:r>
            <a:r>
              <a:rPr lang="en-US" altLang="en-US" sz="2000" baseline="-25000" dirty="0"/>
              <a:t> </a:t>
            </a:r>
            <a:r>
              <a:rPr lang="en-US" altLang="en-US" sz="2000" dirty="0"/>
              <a:t>to complete its task</a:t>
            </a:r>
          </a:p>
          <a:p>
            <a:pPr lvl="2">
              <a:buFont typeface="Webdings" panose="05030102010509060703" pitchFamily="18" charset="2"/>
              <a:buNone/>
            </a:pPr>
            <a:r>
              <a:rPr lang="en-US" altLang="en-US" i="1" dirty="0"/>
              <a:t>Need</a:t>
            </a:r>
            <a:r>
              <a:rPr lang="en-US" altLang="en-US" dirty="0"/>
              <a:t> [</a:t>
            </a:r>
            <a:r>
              <a:rPr lang="en-US" altLang="en-US" i="1" dirty="0" err="1"/>
              <a:t>i,j</a:t>
            </a:r>
            <a:r>
              <a:rPr lang="en-US" altLang="en-US" i="1" dirty="0"/>
              <a:t>]</a:t>
            </a:r>
            <a:r>
              <a:rPr lang="en-US" altLang="en-US" dirty="0"/>
              <a:t> = </a:t>
            </a:r>
            <a:r>
              <a:rPr lang="en-US" altLang="en-US" i="1" dirty="0"/>
              <a:t>Max</a:t>
            </a:r>
            <a:r>
              <a:rPr lang="en-US" altLang="en-US" dirty="0"/>
              <a:t>[</a:t>
            </a:r>
            <a:r>
              <a:rPr lang="en-US" altLang="en-US" i="1" dirty="0" err="1"/>
              <a:t>i,j</a:t>
            </a:r>
            <a:r>
              <a:rPr lang="en-US" altLang="en-US" dirty="0"/>
              <a:t>] – </a:t>
            </a:r>
            <a:r>
              <a:rPr lang="en-US" altLang="en-US" i="1" dirty="0"/>
              <a:t>Allocation</a:t>
            </a:r>
            <a:r>
              <a:rPr lang="en-US" altLang="en-US" dirty="0"/>
              <a:t> [</a:t>
            </a:r>
            <a:r>
              <a:rPr lang="en-US" altLang="en-US" i="1" dirty="0" err="1"/>
              <a:t>i,j</a:t>
            </a:r>
            <a:r>
              <a:rPr lang="en-US" altLang="en-US" dirty="0"/>
              <a:t>]</a:t>
            </a:r>
          </a:p>
        </p:txBody>
      </p:sp>
      <p:sp>
        <p:nvSpPr>
          <p:cNvPr id="149508" name="Text Box 4">
            <a:extLst>
              <a:ext uri="{FF2B5EF4-FFF2-40B4-BE49-F238E27FC236}">
                <a16:creationId xmlns:a16="http://schemas.microsoft.com/office/drawing/2014/main" id="{43791FD0-7595-4B18-BAED-2429F140D761}"/>
              </a:ext>
            </a:extLst>
          </p:cNvPr>
          <p:cNvSpPr txBox="1">
            <a:spLocks noChangeArrowheads="1"/>
          </p:cNvSpPr>
          <p:nvPr/>
        </p:nvSpPr>
        <p:spPr bwMode="auto">
          <a:xfrm>
            <a:off x="950913" y="1108075"/>
            <a:ext cx="693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dirty="0">
                <a:latin typeface="Helvetica" panose="020B0604020202020204" pitchFamily="34" charset="0"/>
              </a:rPr>
              <a:t>Let </a:t>
            </a:r>
            <a:r>
              <a:rPr lang="en-US" altLang="en-US" sz="1800" i="1" dirty="0">
                <a:latin typeface="Helvetica" panose="020B0604020202020204" pitchFamily="34" charset="0"/>
              </a:rPr>
              <a:t>n</a:t>
            </a:r>
            <a:r>
              <a:rPr lang="en-US" altLang="en-US" sz="1800" dirty="0">
                <a:latin typeface="Helvetica" panose="020B0604020202020204" pitchFamily="34" charset="0"/>
              </a:rPr>
              <a:t> = number of processes, and </a:t>
            </a:r>
            <a:r>
              <a:rPr lang="en-US" altLang="en-US" sz="1800" i="1" dirty="0">
                <a:latin typeface="Helvetica" panose="020B0604020202020204" pitchFamily="34" charset="0"/>
              </a:rPr>
              <a:t>m </a:t>
            </a:r>
            <a:r>
              <a:rPr lang="en-US" altLang="en-US" sz="1800" dirty="0">
                <a:latin typeface="Helvetica" panose="020B0604020202020204" pitchFamily="34" charset="0"/>
              </a:rPr>
              <a:t>= number of resources types.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5826EE2B-6EFB-40F6-B002-3A8C45CE521B}"/>
              </a:ext>
            </a:extLst>
          </p:cNvPr>
          <p:cNvSpPr>
            <a:spLocks noGrp="1"/>
          </p:cNvSpPr>
          <p:nvPr>
            <p:ph type="title"/>
          </p:nvPr>
        </p:nvSpPr>
        <p:spPr>
          <a:xfrm>
            <a:off x="457200" y="560388"/>
            <a:ext cx="8229600" cy="576262"/>
          </a:xfrm>
        </p:spPr>
        <p:txBody>
          <a:bodyPr/>
          <a:lstStyle/>
          <a:p>
            <a:pPr eaLnBrk="1" hangingPunct="1"/>
            <a:r>
              <a:rPr lang="en-US" altLang="en-US" sz="3600" b="1" dirty="0"/>
              <a:t>Safety Algorithm</a:t>
            </a:r>
          </a:p>
        </p:txBody>
      </p:sp>
      <p:sp>
        <p:nvSpPr>
          <p:cNvPr id="151555" name="Rectangle 3">
            <a:extLst>
              <a:ext uri="{FF2B5EF4-FFF2-40B4-BE49-F238E27FC236}">
                <a16:creationId xmlns:a16="http://schemas.microsoft.com/office/drawing/2014/main" id="{29F20B30-4B0A-49EB-AA7F-BD96A84228EB}"/>
              </a:ext>
            </a:extLst>
          </p:cNvPr>
          <p:cNvSpPr>
            <a:spLocks noGrp="1"/>
          </p:cNvSpPr>
          <p:nvPr>
            <p:ph type="body" idx="1"/>
          </p:nvPr>
        </p:nvSpPr>
        <p:spPr>
          <a:xfrm>
            <a:off x="908050" y="1157288"/>
            <a:ext cx="7372350" cy="4943475"/>
          </a:xfrm>
        </p:spPr>
        <p:txBody>
          <a:bodyPr/>
          <a:lstStyle/>
          <a:p>
            <a:pPr>
              <a:lnSpc>
                <a:spcPct val="90000"/>
              </a:lnSpc>
              <a:buFont typeface="Monotype Sorts" pitchFamily="-84" charset="2"/>
              <a:buNone/>
            </a:pPr>
            <a:r>
              <a:rPr lang="en-US" altLang="en-US" sz="2400" dirty="0"/>
              <a:t>1.	Let </a:t>
            </a:r>
            <a:r>
              <a:rPr lang="en-US" altLang="en-US" sz="2400" b="1" i="1" dirty="0">
                <a:solidFill>
                  <a:srgbClr val="000000"/>
                </a:solidFill>
              </a:rPr>
              <a:t>Work</a:t>
            </a:r>
            <a:r>
              <a:rPr lang="en-US" altLang="en-US" sz="2400" i="1" dirty="0">
                <a:solidFill>
                  <a:srgbClr val="000000"/>
                </a:solidFill>
              </a:rPr>
              <a:t> </a:t>
            </a:r>
            <a:r>
              <a:rPr lang="en-US" altLang="en-US" sz="2400" dirty="0"/>
              <a:t>and </a:t>
            </a:r>
            <a:r>
              <a:rPr lang="en-US" altLang="en-US" sz="2400" b="1" i="1" dirty="0">
                <a:solidFill>
                  <a:srgbClr val="000000"/>
                </a:solidFill>
              </a:rPr>
              <a:t>Finish</a:t>
            </a:r>
            <a:r>
              <a:rPr lang="en-US" altLang="en-US" sz="2400" dirty="0">
                <a:solidFill>
                  <a:srgbClr val="000000"/>
                </a:solidFill>
              </a:rPr>
              <a:t> </a:t>
            </a:r>
            <a:r>
              <a:rPr lang="en-US" altLang="en-US" sz="2400" dirty="0"/>
              <a:t>be vectors of length</a:t>
            </a:r>
            <a:r>
              <a:rPr lang="en-US" altLang="en-US" sz="2400" i="1" dirty="0"/>
              <a:t> m</a:t>
            </a:r>
            <a:r>
              <a:rPr lang="en-US" altLang="en-US" sz="2400" dirty="0"/>
              <a:t> and</a:t>
            </a:r>
            <a:r>
              <a:rPr lang="en-US" altLang="en-US" sz="2400" i="1" dirty="0"/>
              <a:t> n</a:t>
            </a:r>
            <a:r>
              <a:rPr lang="en-US" altLang="en-US" sz="2400" dirty="0"/>
              <a:t>, respectively.  Initialize:</a:t>
            </a:r>
          </a:p>
          <a:p>
            <a:pPr marL="1543050" lvl="3" indent="-342900">
              <a:lnSpc>
                <a:spcPct val="90000"/>
              </a:lnSpc>
              <a:buFontTx/>
              <a:buNone/>
            </a:pPr>
            <a:r>
              <a:rPr lang="en-US" altLang="en-US" sz="2400" b="1" i="1" dirty="0"/>
              <a:t>Work </a:t>
            </a:r>
            <a:r>
              <a:rPr lang="en-US" altLang="en-US" sz="2400" b="1" dirty="0"/>
              <a:t>= </a:t>
            </a:r>
            <a:r>
              <a:rPr lang="en-US" altLang="en-US" sz="2400" b="1" i="1" dirty="0"/>
              <a:t>Available</a:t>
            </a:r>
          </a:p>
          <a:p>
            <a:pPr marL="1543050" lvl="3" indent="-342900">
              <a:lnSpc>
                <a:spcPct val="90000"/>
              </a:lnSpc>
              <a:buFontTx/>
              <a:buNone/>
            </a:pPr>
            <a:r>
              <a:rPr lang="en-US" altLang="en-US" sz="2400" b="1" i="1" dirty="0"/>
              <a:t>Finish </a:t>
            </a:r>
            <a:r>
              <a:rPr lang="en-US" altLang="en-US" sz="2400" b="1" dirty="0"/>
              <a:t>[</a:t>
            </a:r>
            <a:r>
              <a:rPr lang="en-US" altLang="en-US" sz="2400" b="1" i="1" dirty="0" err="1"/>
              <a:t>i</a:t>
            </a:r>
            <a:r>
              <a:rPr lang="en-US" altLang="en-US" sz="2400" b="1" dirty="0"/>
              <a:t>] =</a:t>
            </a:r>
            <a:r>
              <a:rPr lang="en-US" altLang="en-US" sz="2400" b="1" i="1" dirty="0"/>
              <a:t> false </a:t>
            </a:r>
            <a:r>
              <a:rPr lang="en-US" altLang="en-US" sz="2400" b="1" dirty="0"/>
              <a:t>for</a:t>
            </a:r>
            <a:r>
              <a:rPr lang="en-US" altLang="en-US" sz="2400" b="1" i="1" dirty="0"/>
              <a:t> </a:t>
            </a:r>
            <a:r>
              <a:rPr lang="en-US" altLang="en-US" sz="2400" b="1" i="1" dirty="0" err="1"/>
              <a:t>i</a:t>
            </a:r>
            <a:r>
              <a:rPr lang="en-US" altLang="en-US" sz="2400" b="1" dirty="0"/>
              <a:t> = 0, 1, …, </a:t>
            </a:r>
            <a:r>
              <a:rPr lang="en-US" altLang="en-US" sz="2400" b="1" i="1" dirty="0"/>
              <a:t>n- </a:t>
            </a:r>
            <a:r>
              <a:rPr lang="en-US" altLang="en-US" sz="2400" b="1" dirty="0"/>
              <a:t>1</a:t>
            </a:r>
          </a:p>
          <a:p>
            <a:pPr>
              <a:lnSpc>
                <a:spcPct val="90000"/>
              </a:lnSpc>
              <a:buFont typeface="Monotype Sorts" pitchFamily="-84" charset="2"/>
              <a:buNone/>
            </a:pPr>
            <a:r>
              <a:rPr lang="en-US" altLang="en-US" sz="2400" dirty="0"/>
              <a:t>2.	Find an </a:t>
            </a:r>
            <a:r>
              <a:rPr lang="en-US" altLang="en-US" sz="2400" b="1" i="1" dirty="0" err="1"/>
              <a:t>i</a:t>
            </a:r>
            <a:r>
              <a:rPr lang="en-US" altLang="en-US" sz="2400" i="1" dirty="0"/>
              <a:t> </a:t>
            </a:r>
            <a:r>
              <a:rPr lang="en-US" altLang="en-US" sz="2400" dirty="0"/>
              <a:t>such that both: </a:t>
            </a:r>
          </a:p>
          <a:p>
            <a:pPr marL="800100" lvl="1" indent="-342900">
              <a:lnSpc>
                <a:spcPct val="90000"/>
              </a:lnSpc>
              <a:buFont typeface="Monotype Sorts" pitchFamily="-84" charset="2"/>
              <a:buNone/>
            </a:pPr>
            <a:r>
              <a:rPr lang="en-US" altLang="en-US" sz="2400" dirty="0"/>
              <a:t>(a) </a:t>
            </a:r>
            <a:r>
              <a:rPr lang="en-US" altLang="en-US" sz="2400" b="1" i="1" dirty="0"/>
              <a:t>Finish</a:t>
            </a:r>
            <a:r>
              <a:rPr lang="en-US" altLang="en-US" sz="2400" b="1" dirty="0"/>
              <a:t> [</a:t>
            </a:r>
            <a:r>
              <a:rPr lang="en-US" altLang="en-US" sz="2400" b="1" i="1" dirty="0" err="1"/>
              <a:t>i</a:t>
            </a:r>
            <a:r>
              <a:rPr lang="en-US" altLang="en-US" sz="2400" b="1" dirty="0"/>
              <a:t>] = </a:t>
            </a:r>
            <a:r>
              <a:rPr lang="en-US" altLang="en-US" sz="2400" b="1" i="1" dirty="0"/>
              <a:t>false</a:t>
            </a:r>
            <a:endParaRPr lang="en-US" altLang="en-US" sz="2400" b="1" dirty="0"/>
          </a:p>
          <a:p>
            <a:pPr marL="800100" lvl="1" indent="-342900">
              <a:lnSpc>
                <a:spcPct val="90000"/>
              </a:lnSpc>
              <a:buFont typeface="Monotype Sorts" pitchFamily="-84" charset="2"/>
              <a:buNone/>
            </a:pPr>
            <a:r>
              <a:rPr lang="en-US" altLang="en-US" sz="2400" dirty="0"/>
              <a:t>(b) </a:t>
            </a:r>
            <a:r>
              <a:rPr lang="en-US" altLang="en-US" sz="2400" b="1" i="1" dirty="0" err="1"/>
              <a:t>Need</a:t>
            </a:r>
            <a:r>
              <a:rPr lang="en-US" altLang="en-US" sz="2400" b="1" i="1" baseline="-25000" dirty="0" err="1"/>
              <a:t>i</a:t>
            </a:r>
            <a:r>
              <a:rPr lang="en-US" altLang="en-US" sz="2400" b="1" dirty="0"/>
              <a:t> </a:t>
            </a:r>
            <a:r>
              <a:rPr lang="en-US" altLang="en-US" sz="2400" b="1" dirty="0">
                <a:sym typeface="Symbol" panose="05050102010706020507" pitchFamily="18" charset="2"/>
              </a:rPr>
              <a:t> </a:t>
            </a:r>
            <a:r>
              <a:rPr lang="en-US" altLang="en-US" sz="2400" b="1" i="1" dirty="0">
                <a:sym typeface="Symbol" panose="05050102010706020507" pitchFamily="18" charset="2"/>
              </a:rPr>
              <a:t>Work</a:t>
            </a:r>
          </a:p>
          <a:p>
            <a:pPr marL="800100" lvl="1" indent="-342900">
              <a:lnSpc>
                <a:spcPct val="90000"/>
              </a:lnSpc>
              <a:buFont typeface="Monotype Sorts" pitchFamily="-84" charset="2"/>
              <a:buNone/>
            </a:pPr>
            <a:r>
              <a:rPr lang="en-US" altLang="en-US" sz="2400" dirty="0">
                <a:sym typeface="Symbol" panose="05050102010706020507" pitchFamily="18" charset="2"/>
              </a:rPr>
              <a:t>If no such</a:t>
            </a:r>
            <a:r>
              <a:rPr lang="en-US" altLang="en-US" sz="2400" b="1" dirty="0">
                <a:sym typeface="Symbol" panose="05050102010706020507" pitchFamily="18" charset="2"/>
              </a:rPr>
              <a:t> </a:t>
            </a:r>
            <a:r>
              <a:rPr lang="en-US" altLang="en-US" sz="2400" b="1" i="1" dirty="0" err="1">
                <a:sym typeface="Symbol" panose="05050102010706020507" pitchFamily="18" charset="2"/>
              </a:rPr>
              <a:t>i</a:t>
            </a:r>
            <a:r>
              <a:rPr lang="en-US" altLang="en-US" sz="2400" b="1" i="1" dirty="0">
                <a:sym typeface="Symbol" panose="05050102010706020507" pitchFamily="18" charset="2"/>
              </a:rPr>
              <a:t> </a:t>
            </a:r>
            <a:r>
              <a:rPr lang="en-US" altLang="en-US" sz="2400" dirty="0">
                <a:sym typeface="Symbol" panose="05050102010706020507" pitchFamily="18" charset="2"/>
              </a:rPr>
              <a:t>exists, go to step 4</a:t>
            </a:r>
          </a:p>
          <a:p>
            <a:pPr>
              <a:lnSpc>
                <a:spcPct val="90000"/>
              </a:lnSpc>
              <a:buFont typeface="Monotype Sorts" pitchFamily="-84" charset="2"/>
              <a:buNone/>
            </a:pPr>
            <a:r>
              <a:rPr lang="en-US" altLang="en-US" sz="2400" i="1" dirty="0"/>
              <a:t>3.  </a:t>
            </a:r>
            <a:r>
              <a:rPr lang="en-US" altLang="en-US" sz="2400" b="1" i="1" dirty="0"/>
              <a:t>Work</a:t>
            </a:r>
            <a:r>
              <a:rPr lang="en-US" altLang="en-US" sz="2400" b="1" dirty="0"/>
              <a:t> = </a:t>
            </a:r>
            <a:r>
              <a:rPr lang="en-US" altLang="en-US" sz="2400" b="1" i="1" dirty="0"/>
              <a:t>Work </a:t>
            </a:r>
            <a:r>
              <a:rPr lang="en-US" altLang="en-US" sz="2400" b="1" dirty="0"/>
              <a:t>+ </a:t>
            </a:r>
            <a:r>
              <a:rPr lang="en-US" altLang="en-US" sz="2400" b="1" i="1" dirty="0" err="1"/>
              <a:t>Allocation</a:t>
            </a:r>
            <a:r>
              <a:rPr lang="en-US" altLang="en-US" sz="2400" b="1" i="1" baseline="-25000" dirty="0" err="1"/>
              <a:t>i</a:t>
            </a:r>
            <a:br>
              <a:rPr lang="en-US" altLang="en-US" sz="2400" b="1" dirty="0"/>
            </a:br>
            <a:r>
              <a:rPr lang="en-US" altLang="en-US" sz="2400" b="1" i="1" dirty="0"/>
              <a:t>Finish</a:t>
            </a:r>
            <a:r>
              <a:rPr lang="en-US" altLang="en-US" sz="2400" b="1" dirty="0"/>
              <a:t>[</a:t>
            </a:r>
            <a:r>
              <a:rPr lang="en-US" altLang="en-US" sz="2400" b="1" i="1" dirty="0" err="1"/>
              <a:t>i</a:t>
            </a:r>
            <a:r>
              <a:rPr lang="en-US" altLang="en-US" sz="2400" b="1" dirty="0"/>
              <a:t>] =</a:t>
            </a:r>
            <a:r>
              <a:rPr lang="en-US" altLang="en-US" sz="2400" b="1" i="1" dirty="0"/>
              <a:t> true</a:t>
            </a:r>
            <a:br>
              <a:rPr lang="en-US" altLang="en-US" sz="2400" b="1" dirty="0"/>
            </a:br>
            <a:r>
              <a:rPr lang="en-US" altLang="en-US" sz="2400" dirty="0"/>
              <a:t>go to step 2</a:t>
            </a:r>
          </a:p>
          <a:p>
            <a:pPr>
              <a:lnSpc>
                <a:spcPct val="90000"/>
              </a:lnSpc>
              <a:buFont typeface="Monotype Sorts" pitchFamily="-84" charset="2"/>
              <a:buNone/>
            </a:pPr>
            <a:r>
              <a:rPr lang="en-US" altLang="en-US" sz="2400" dirty="0"/>
              <a:t>4.	If </a:t>
            </a:r>
            <a:r>
              <a:rPr lang="en-US" altLang="en-US" sz="2400" b="1" i="1" dirty="0"/>
              <a:t>Finish</a:t>
            </a:r>
            <a:r>
              <a:rPr lang="en-US" altLang="en-US" sz="2400" b="1" dirty="0"/>
              <a:t> [</a:t>
            </a:r>
            <a:r>
              <a:rPr lang="en-US" altLang="en-US" sz="2400" b="1" i="1" dirty="0" err="1"/>
              <a:t>i</a:t>
            </a:r>
            <a:r>
              <a:rPr lang="en-US" altLang="en-US" sz="2400" b="1" dirty="0"/>
              <a:t>] == </a:t>
            </a:r>
            <a:r>
              <a:rPr lang="en-US" altLang="en-US" sz="2400" b="1" i="1" dirty="0"/>
              <a:t>true</a:t>
            </a:r>
            <a:r>
              <a:rPr lang="en-US" altLang="en-US" sz="2400" b="1" dirty="0"/>
              <a:t> </a:t>
            </a:r>
            <a:r>
              <a:rPr lang="en-US" altLang="en-US" sz="2400" dirty="0"/>
              <a:t>for all </a:t>
            </a:r>
            <a:r>
              <a:rPr lang="en-US" altLang="en-US" sz="2400" b="1" i="1" dirty="0" err="1"/>
              <a:t>i</a:t>
            </a:r>
            <a:r>
              <a:rPr lang="en-US" altLang="en-US" sz="2400" dirty="0"/>
              <a:t>, then the system is in a safe state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CF31C331-3D7F-4C21-AD3C-15121F6F9DFA}"/>
              </a:ext>
            </a:extLst>
          </p:cNvPr>
          <p:cNvSpPr>
            <a:spLocks noGrp="1"/>
          </p:cNvSpPr>
          <p:nvPr>
            <p:ph type="title"/>
          </p:nvPr>
        </p:nvSpPr>
        <p:spPr>
          <a:xfrm>
            <a:off x="1219200" y="541338"/>
            <a:ext cx="7924800" cy="457200"/>
          </a:xfrm>
        </p:spPr>
        <p:txBody>
          <a:bodyPr/>
          <a:lstStyle/>
          <a:p>
            <a:pPr eaLnBrk="1" hangingPunct="1"/>
            <a:r>
              <a:rPr lang="en-US" altLang="en-US" sz="2800" b="1"/>
              <a:t>Resource-Request Algorithm for Process </a:t>
            </a:r>
            <a:r>
              <a:rPr lang="en-US" altLang="en-US" sz="2800" b="1" i="1"/>
              <a:t>P</a:t>
            </a:r>
            <a:r>
              <a:rPr lang="en-US" altLang="en-US" sz="2800" b="1" i="1" baseline="-25000"/>
              <a:t>i</a:t>
            </a:r>
            <a:endParaRPr lang="en-US" altLang="en-US" sz="2800" b="1"/>
          </a:p>
        </p:txBody>
      </p:sp>
      <p:sp>
        <p:nvSpPr>
          <p:cNvPr id="153603" name="Rectangle 3">
            <a:extLst>
              <a:ext uri="{FF2B5EF4-FFF2-40B4-BE49-F238E27FC236}">
                <a16:creationId xmlns:a16="http://schemas.microsoft.com/office/drawing/2014/main" id="{4E650ED9-5AAE-4356-92E2-2C0E3871A1D5}"/>
              </a:ext>
            </a:extLst>
          </p:cNvPr>
          <p:cNvSpPr>
            <a:spLocks noGrp="1"/>
          </p:cNvSpPr>
          <p:nvPr>
            <p:ph type="body" idx="1"/>
          </p:nvPr>
        </p:nvSpPr>
        <p:spPr>
          <a:xfrm>
            <a:off x="576263" y="895546"/>
            <a:ext cx="8047037" cy="5250729"/>
          </a:xfrm>
        </p:spPr>
        <p:txBody>
          <a:bodyPr/>
          <a:lstStyle/>
          <a:p>
            <a:pPr>
              <a:lnSpc>
                <a:spcPct val="90000"/>
              </a:lnSpc>
              <a:buFont typeface="Monotype Sorts" pitchFamily="-84" charset="2"/>
              <a:buNone/>
            </a:pPr>
            <a:r>
              <a:rPr lang="en-US" altLang="en-US" sz="3600" i="1" dirty="0"/>
              <a:t>   </a:t>
            </a:r>
            <a:r>
              <a:rPr lang="en-US" altLang="en-US" sz="2000" dirty="0"/>
              <a:t>W</a:t>
            </a:r>
            <a:r>
              <a:rPr lang="en-US" sz="2000" dirty="0"/>
              <a:t>e describe the algorithm for determining whether requests can be safely granted</a:t>
            </a:r>
            <a:endParaRPr lang="en-US" altLang="en-US" sz="3600" i="1" dirty="0"/>
          </a:p>
          <a:p>
            <a:pPr>
              <a:lnSpc>
                <a:spcPct val="90000"/>
              </a:lnSpc>
              <a:buFont typeface="Monotype Sorts" pitchFamily="-84" charset="2"/>
              <a:buNone/>
            </a:pPr>
            <a:r>
              <a:rPr lang="en-US" altLang="en-US" sz="2000" i="1" dirty="0"/>
              <a:t>  </a:t>
            </a:r>
            <a:r>
              <a:rPr lang="en-US" altLang="en-US" sz="2000" b="1" i="1" dirty="0" err="1"/>
              <a:t>Request</a:t>
            </a:r>
            <a:r>
              <a:rPr lang="en-US" altLang="en-US" sz="2000" b="1" i="1" baseline="-25000" dirty="0" err="1"/>
              <a:t>i</a:t>
            </a:r>
            <a:r>
              <a:rPr lang="en-US" altLang="en-US" sz="2000" dirty="0"/>
              <a:t> = request vector for process </a:t>
            </a:r>
            <a:r>
              <a:rPr lang="en-US" altLang="en-US" sz="2000" b="1" i="1" dirty="0"/>
              <a:t>P</a:t>
            </a:r>
            <a:r>
              <a:rPr lang="en-US" altLang="en-US" sz="2000" b="1" i="1" baseline="-25000" dirty="0"/>
              <a:t>i</a:t>
            </a:r>
            <a:r>
              <a:rPr lang="en-US" altLang="en-US" sz="2000" dirty="0"/>
              <a:t>.  If </a:t>
            </a:r>
            <a:r>
              <a:rPr lang="en-US" altLang="en-US" sz="2000" b="1" i="1" dirty="0" err="1"/>
              <a:t>Request</a:t>
            </a:r>
            <a:r>
              <a:rPr lang="en-US" altLang="en-US" sz="2000" b="1" i="1" baseline="-25000" dirty="0" err="1"/>
              <a:t>i</a:t>
            </a:r>
            <a:r>
              <a:rPr lang="en-US" altLang="en-US" sz="2000" b="1" baseline="-25000" dirty="0"/>
              <a:t> </a:t>
            </a:r>
            <a:r>
              <a:rPr lang="en-US" altLang="en-US" sz="2000" b="1" dirty="0"/>
              <a:t>[</a:t>
            </a:r>
            <a:r>
              <a:rPr lang="en-US" altLang="en-US" sz="2000" b="1" i="1" dirty="0"/>
              <a:t>j</a:t>
            </a:r>
            <a:r>
              <a:rPr lang="en-US" altLang="en-US" sz="2000" b="1" dirty="0"/>
              <a:t>] = </a:t>
            </a:r>
            <a:r>
              <a:rPr lang="en-US" altLang="en-US" sz="2000" b="1" i="1" dirty="0"/>
              <a:t>k</a:t>
            </a:r>
            <a:r>
              <a:rPr lang="en-US" altLang="en-US" sz="2000" b="1" dirty="0"/>
              <a:t> </a:t>
            </a:r>
            <a:r>
              <a:rPr lang="en-US" altLang="en-US" sz="2000" dirty="0"/>
              <a:t>then process </a:t>
            </a:r>
            <a:r>
              <a:rPr lang="en-US" altLang="en-US" sz="2000" b="1" i="1" dirty="0"/>
              <a:t>P</a:t>
            </a:r>
            <a:r>
              <a:rPr lang="en-US" altLang="en-US" sz="2000" b="1" i="1" baseline="-25000" dirty="0"/>
              <a:t>i</a:t>
            </a:r>
            <a:r>
              <a:rPr lang="en-US" altLang="en-US" sz="2000" dirty="0"/>
              <a:t> wants </a:t>
            </a:r>
            <a:r>
              <a:rPr lang="en-US" altLang="en-US" sz="2000" b="1" i="1" dirty="0"/>
              <a:t>k</a:t>
            </a:r>
            <a:r>
              <a:rPr lang="en-US" altLang="en-US" sz="2000" dirty="0"/>
              <a:t> instances of resource type </a:t>
            </a:r>
            <a:r>
              <a:rPr lang="en-US" altLang="en-US" sz="2000" b="1" i="1" dirty="0" err="1"/>
              <a:t>R</a:t>
            </a:r>
            <a:r>
              <a:rPr lang="en-US" altLang="en-US" sz="2000" b="1" i="1" baseline="-25000" dirty="0" err="1"/>
              <a:t>j</a:t>
            </a:r>
            <a:endParaRPr lang="en-US" altLang="en-US" sz="2000" b="1" baseline="-25000" dirty="0"/>
          </a:p>
          <a:p>
            <a:pPr lvl="1">
              <a:lnSpc>
                <a:spcPct val="90000"/>
              </a:lnSpc>
              <a:buFont typeface="Monotype Sorts" pitchFamily="-84" charset="2"/>
              <a:buNone/>
            </a:pPr>
            <a:r>
              <a:rPr lang="en-US" altLang="en-US" sz="2000" dirty="0"/>
              <a:t>1.	If </a:t>
            </a:r>
            <a:r>
              <a:rPr lang="en-US" altLang="en-US" sz="2000" b="1" i="1" dirty="0" err="1"/>
              <a:t>Request</a:t>
            </a:r>
            <a:r>
              <a:rPr lang="en-US" altLang="en-US" sz="2000" b="1" i="1" baseline="-25000" dirty="0" err="1"/>
              <a:t>i</a:t>
            </a:r>
            <a:r>
              <a:rPr lang="en-US" altLang="en-US" sz="2000" b="1" i="1" dirty="0"/>
              <a:t> </a:t>
            </a:r>
            <a:r>
              <a:rPr lang="en-US" altLang="en-US" sz="2000" b="1" dirty="0">
                <a:sym typeface="Symbol" panose="05050102010706020507" pitchFamily="18" charset="2"/>
              </a:rPr>
              <a:t> </a:t>
            </a:r>
            <a:r>
              <a:rPr lang="en-US" altLang="en-US" sz="2000" b="1" i="1" dirty="0" err="1">
                <a:sym typeface="Symbol" panose="05050102010706020507" pitchFamily="18" charset="2"/>
              </a:rPr>
              <a:t>Need</a:t>
            </a:r>
            <a:r>
              <a:rPr lang="en-US" altLang="en-US" sz="2000" b="1" i="1" baseline="-25000" dirty="0" err="1">
                <a:sym typeface="Symbol" panose="05050102010706020507" pitchFamily="18" charset="2"/>
              </a:rPr>
              <a:t>i</a:t>
            </a:r>
            <a:r>
              <a:rPr lang="en-US" altLang="en-US" sz="2000" b="1" i="1" dirty="0">
                <a:sym typeface="Symbol" panose="05050102010706020507" pitchFamily="18" charset="2"/>
              </a:rPr>
              <a:t> </a:t>
            </a:r>
            <a:r>
              <a:rPr lang="en-US" altLang="en-US" sz="2000" dirty="0">
                <a:sym typeface="Symbol" panose="05050102010706020507" pitchFamily="18" charset="2"/>
              </a:rPr>
              <a:t>go to step 2.  Otherwise, raise error condition, since process has exceeded its maximum claim</a:t>
            </a:r>
          </a:p>
          <a:p>
            <a:pPr lvl="1">
              <a:lnSpc>
                <a:spcPct val="90000"/>
              </a:lnSpc>
              <a:buFont typeface="Monotype Sorts" pitchFamily="-84" charset="2"/>
              <a:buNone/>
            </a:pPr>
            <a:r>
              <a:rPr lang="en-US" altLang="en-US" sz="2000" dirty="0">
                <a:sym typeface="Symbol" panose="05050102010706020507" pitchFamily="18" charset="2"/>
              </a:rPr>
              <a:t>2.	If </a:t>
            </a:r>
            <a:r>
              <a:rPr lang="en-US" altLang="en-US" sz="2000" b="1" i="1" dirty="0" err="1"/>
              <a:t>Request</a:t>
            </a:r>
            <a:r>
              <a:rPr lang="en-US" altLang="en-US" sz="2000" b="1" i="1" baseline="-25000" dirty="0" err="1"/>
              <a:t>i</a:t>
            </a:r>
            <a:r>
              <a:rPr lang="en-US" altLang="en-US" sz="2000" b="1" dirty="0"/>
              <a:t> </a:t>
            </a:r>
            <a:r>
              <a:rPr lang="en-US" altLang="en-US" sz="2000" b="1" dirty="0">
                <a:sym typeface="Symbol" panose="05050102010706020507" pitchFamily="18" charset="2"/>
              </a:rPr>
              <a:t> </a:t>
            </a:r>
            <a:r>
              <a:rPr lang="en-US" altLang="en-US" sz="2000" b="1" i="1" dirty="0">
                <a:sym typeface="Symbol" panose="05050102010706020507" pitchFamily="18" charset="2"/>
              </a:rPr>
              <a:t>Available</a:t>
            </a:r>
            <a:r>
              <a:rPr lang="en-US" altLang="en-US" sz="2000" dirty="0">
                <a:sym typeface="Symbol" panose="05050102010706020507" pitchFamily="18" charset="2"/>
              </a:rPr>
              <a:t>, go to step 3.  Otherwise </a:t>
            </a:r>
            <a:r>
              <a:rPr lang="en-US" altLang="en-US" sz="2000" b="1" i="1" dirty="0">
                <a:sym typeface="Symbol" panose="05050102010706020507" pitchFamily="18" charset="2"/>
              </a:rPr>
              <a:t>P</a:t>
            </a:r>
            <a:r>
              <a:rPr lang="en-US" altLang="en-US" sz="2000" b="1" i="1" baseline="-25000" dirty="0">
                <a:sym typeface="Symbol" panose="05050102010706020507" pitchFamily="18" charset="2"/>
              </a:rPr>
              <a:t>i</a:t>
            </a:r>
            <a:r>
              <a:rPr lang="en-US" altLang="en-US" sz="2000" dirty="0">
                <a:sym typeface="Symbol" panose="05050102010706020507" pitchFamily="18" charset="2"/>
              </a:rPr>
              <a:t>  must wait, since resources are not available</a:t>
            </a:r>
          </a:p>
          <a:p>
            <a:pPr lvl="1">
              <a:lnSpc>
                <a:spcPct val="90000"/>
              </a:lnSpc>
              <a:buFont typeface="Monotype Sorts" pitchFamily="-84" charset="2"/>
              <a:buNone/>
            </a:pPr>
            <a:r>
              <a:rPr lang="en-US" altLang="en-US" sz="2000" dirty="0">
                <a:sym typeface="Symbol" panose="05050102010706020507" pitchFamily="18" charset="2"/>
              </a:rPr>
              <a:t>3.	Pretend to allocate requested resources to </a:t>
            </a:r>
            <a:r>
              <a:rPr lang="en-US" altLang="en-US" sz="2000" b="1" i="1" dirty="0">
                <a:sym typeface="Symbol" panose="05050102010706020507" pitchFamily="18" charset="2"/>
              </a:rPr>
              <a:t>P</a:t>
            </a:r>
            <a:r>
              <a:rPr lang="en-US" altLang="en-US" sz="2000" b="1" i="1" baseline="-25000" dirty="0">
                <a:sym typeface="Symbol" panose="05050102010706020507" pitchFamily="18" charset="2"/>
              </a:rPr>
              <a:t>i</a:t>
            </a:r>
            <a:r>
              <a:rPr lang="en-US" altLang="en-US" sz="2000" dirty="0">
                <a:sym typeface="Symbol" panose="05050102010706020507" pitchFamily="18" charset="2"/>
              </a:rPr>
              <a:t> by modifying the state as follows:</a:t>
            </a:r>
          </a:p>
          <a:p>
            <a:pPr lvl="3">
              <a:lnSpc>
                <a:spcPct val="90000"/>
              </a:lnSpc>
              <a:buFontTx/>
              <a:buNone/>
            </a:pPr>
            <a:r>
              <a:rPr lang="en-US" altLang="en-US" dirty="0">
                <a:sym typeface="Symbol" panose="05050102010706020507" pitchFamily="18" charset="2"/>
              </a:rPr>
              <a:t>		</a:t>
            </a:r>
            <a:r>
              <a:rPr lang="en-US" altLang="en-US" b="1" i="1" dirty="0">
                <a:sym typeface="Symbol" panose="05050102010706020507" pitchFamily="18" charset="2"/>
              </a:rPr>
              <a:t>Available</a:t>
            </a:r>
            <a:r>
              <a:rPr lang="en-US" altLang="en-US" b="1" dirty="0">
                <a:sym typeface="Symbol" panose="05050102010706020507" pitchFamily="18" charset="2"/>
              </a:rPr>
              <a:t> = </a:t>
            </a:r>
            <a:r>
              <a:rPr lang="en-US" altLang="en-US" b="1" i="1" dirty="0">
                <a:sym typeface="Symbol" panose="05050102010706020507" pitchFamily="18" charset="2"/>
              </a:rPr>
              <a:t>Available  </a:t>
            </a:r>
            <a:r>
              <a:rPr lang="en-US" altLang="en-US" b="1" dirty="0">
                <a:sym typeface="Symbol" panose="05050102010706020507" pitchFamily="18" charset="2"/>
              </a:rPr>
              <a:t>–</a:t>
            </a:r>
            <a:r>
              <a:rPr lang="en-US" altLang="en-US" b="1" i="1" dirty="0">
                <a:sym typeface="Symbol" panose="05050102010706020507" pitchFamily="18" charset="2"/>
              </a:rPr>
              <a:t> </a:t>
            </a:r>
            <a:r>
              <a:rPr lang="en-US" altLang="en-US" b="1" i="1" dirty="0" err="1">
                <a:sym typeface="Symbol" panose="05050102010706020507" pitchFamily="18" charset="2"/>
              </a:rPr>
              <a:t>Request</a:t>
            </a:r>
            <a:r>
              <a:rPr lang="en-US" altLang="en-US" b="1" i="1" baseline="-25000" dirty="0" err="1">
                <a:sym typeface="Symbol" panose="05050102010706020507" pitchFamily="18" charset="2"/>
              </a:rPr>
              <a:t>i</a:t>
            </a:r>
            <a:r>
              <a:rPr lang="en-US" altLang="en-US" b="1" i="1" dirty="0">
                <a:sym typeface="Symbol" panose="05050102010706020507" pitchFamily="18" charset="2"/>
              </a:rPr>
              <a:t>;</a:t>
            </a:r>
          </a:p>
          <a:p>
            <a:pPr lvl="3">
              <a:lnSpc>
                <a:spcPct val="90000"/>
              </a:lnSpc>
              <a:buFontTx/>
              <a:buNone/>
            </a:pPr>
            <a:r>
              <a:rPr lang="en-US" altLang="en-US" b="1" dirty="0">
                <a:sym typeface="Symbol" panose="05050102010706020507" pitchFamily="18" charset="2"/>
              </a:rPr>
              <a:t>		</a:t>
            </a:r>
            <a:r>
              <a:rPr lang="en-US" altLang="en-US" b="1" i="1" dirty="0" err="1">
                <a:sym typeface="Symbol" panose="05050102010706020507" pitchFamily="18" charset="2"/>
              </a:rPr>
              <a:t>Allocation</a:t>
            </a:r>
            <a:r>
              <a:rPr lang="en-US" altLang="en-US" b="1" i="1" baseline="-25000" dirty="0" err="1">
                <a:sym typeface="Symbol" panose="05050102010706020507" pitchFamily="18" charset="2"/>
              </a:rPr>
              <a:t>i</a:t>
            </a:r>
            <a:r>
              <a:rPr lang="en-US" altLang="en-US" b="1" baseline="-25000" dirty="0">
                <a:sym typeface="Symbol" panose="05050102010706020507" pitchFamily="18" charset="2"/>
              </a:rPr>
              <a:t> </a:t>
            </a:r>
            <a:r>
              <a:rPr lang="en-US" altLang="en-US" b="1" dirty="0">
                <a:sym typeface="Symbol" panose="05050102010706020507" pitchFamily="18" charset="2"/>
              </a:rPr>
              <a:t>= </a:t>
            </a:r>
            <a:r>
              <a:rPr lang="en-US" altLang="en-US" b="1" i="1" dirty="0" err="1">
                <a:sym typeface="Symbol" panose="05050102010706020507" pitchFamily="18" charset="2"/>
              </a:rPr>
              <a:t>Allocation</a:t>
            </a:r>
            <a:r>
              <a:rPr lang="en-US" altLang="en-US" b="1" i="1" baseline="-25000" dirty="0" err="1">
                <a:sym typeface="Symbol" panose="05050102010706020507" pitchFamily="18" charset="2"/>
              </a:rPr>
              <a:t>i</a:t>
            </a:r>
            <a:r>
              <a:rPr lang="en-US" altLang="en-US" b="1" dirty="0">
                <a:sym typeface="Symbol" panose="05050102010706020507" pitchFamily="18" charset="2"/>
              </a:rPr>
              <a:t> + </a:t>
            </a:r>
            <a:r>
              <a:rPr lang="en-US" altLang="en-US" b="1" i="1" dirty="0" err="1">
                <a:sym typeface="Symbol" panose="05050102010706020507" pitchFamily="18" charset="2"/>
              </a:rPr>
              <a:t>Request</a:t>
            </a:r>
            <a:r>
              <a:rPr lang="en-US" altLang="en-US" b="1" i="1" baseline="-25000" dirty="0" err="1">
                <a:sym typeface="Symbol" panose="05050102010706020507" pitchFamily="18" charset="2"/>
              </a:rPr>
              <a:t>i</a:t>
            </a:r>
            <a:r>
              <a:rPr lang="en-US" altLang="en-US" b="1" dirty="0">
                <a:sym typeface="Symbol" panose="05050102010706020507" pitchFamily="18" charset="2"/>
              </a:rPr>
              <a:t>;</a:t>
            </a:r>
          </a:p>
          <a:p>
            <a:pPr lvl="3">
              <a:lnSpc>
                <a:spcPct val="90000"/>
              </a:lnSpc>
              <a:buFontTx/>
              <a:buNone/>
            </a:pPr>
            <a:r>
              <a:rPr lang="en-US" altLang="en-US" b="1" dirty="0">
                <a:sym typeface="Symbol" panose="05050102010706020507" pitchFamily="18" charset="2"/>
              </a:rPr>
              <a:t>		</a:t>
            </a:r>
            <a:r>
              <a:rPr lang="en-US" altLang="en-US" b="1" i="1" dirty="0" err="1">
                <a:sym typeface="Symbol" panose="05050102010706020507" pitchFamily="18" charset="2"/>
              </a:rPr>
              <a:t>Need</a:t>
            </a:r>
            <a:r>
              <a:rPr lang="en-US" altLang="en-US" b="1" i="1" baseline="-25000" dirty="0" err="1">
                <a:sym typeface="Symbol" panose="05050102010706020507" pitchFamily="18" charset="2"/>
              </a:rPr>
              <a:t>i</a:t>
            </a:r>
            <a:r>
              <a:rPr lang="en-US" altLang="en-US" b="1" i="1" dirty="0">
                <a:sym typeface="Symbol" panose="05050102010706020507" pitchFamily="18" charset="2"/>
              </a:rPr>
              <a:t> </a:t>
            </a:r>
            <a:r>
              <a:rPr lang="en-US" altLang="en-US" b="1" dirty="0">
                <a:sym typeface="Symbol" panose="05050102010706020507" pitchFamily="18" charset="2"/>
              </a:rPr>
              <a:t>=</a:t>
            </a:r>
            <a:r>
              <a:rPr lang="en-US" altLang="en-US" b="1" i="1" dirty="0">
                <a:sym typeface="Symbol" panose="05050102010706020507" pitchFamily="18" charset="2"/>
              </a:rPr>
              <a:t> </a:t>
            </a:r>
            <a:r>
              <a:rPr lang="en-US" altLang="en-US" b="1" i="1" dirty="0" err="1">
                <a:sym typeface="Symbol" panose="05050102010706020507" pitchFamily="18" charset="2"/>
              </a:rPr>
              <a:t>Need</a:t>
            </a:r>
            <a:r>
              <a:rPr lang="en-US" altLang="en-US" b="1" i="1" baseline="-25000" dirty="0" err="1">
                <a:sym typeface="Symbol" panose="05050102010706020507" pitchFamily="18" charset="2"/>
              </a:rPr>
              <a:t>i</a:t>
            </a:r>
            <a:r>
              <a:rPr lang="en-US" altLang="en-US" b="1" dirty="0">
                <a:sym typeface="Symbol" panose="05050102010706020507" pitchFamily="18" charset="2"/>
              </a:rPr>
              <a:t> – </a:t>
            </a:r>
            <a:r>
              <a:rPr lang="en-US" altLang="en-US" b="1" i="1" dirty="0" err="1">
                <a:sym typeface="Symbol" panose="05050102010706020507" pitchFamily="18" charset="2"/>
              </a:rPr>
              <a:t>Request</a:t>
            </a:r>
            <a:r>
              <a:rPr lang="en-US" altLang="en-US" b="1" i="1" baseline="-25000" dirty="0" err="1">
                <a:sym typeface="Symbol" panose="05050102010706020507" pitchFamily="18" charset="2"/>
              </a:rPr>
              <a:t>i</a:t>
            </a:r>
            <a:r>
              <a:rPr lang="en-US" altLang="en-US" b="1" i="1" dirty="0">
                <a:sym typeface="Symbol" panose="05050102010706020507" pitchFamily="18" charset="2"/>
              </a:rPr>
              <a:t>;</a:t>
            </a:r>
          </a:p>
          <a:p>
            <a:pPr lvl="2">
              <a:lnSpc>
                <a:spcPct val="90000"/>
              </a:lnSpc>
              <a:buClr>
                <a:srgbClr val="CC6600"/>
              </a:buClr>
              <a:buSzPct val="80000"/>
              <a:buFont typeface="Monotype Sorts" pitchFamily="-84" charset="2"/>
              <a:buChar char="l"/>
            </a:pPr>
            <a:r>
              <a:rPr lang="en-US" altLang="en-US" sz="2000" dirty="0">
                <a:sym typeface="Symbol" panose="05050102010706020507" pitchFamily="18" charset="2"/>
              </a:rPr>
              <a:t>If safe  the resources are allocated to </a:t>
            </a:r>
            <a:r>
              <a:rPr lang="en-US" altLang="en-US" sz="2000" b="1" i="1" dirty="0">
                <a:sym typeface="Symbol" panose="05050102010706020507" pitchFamily="18" charset="2"/>
              </a:rPr>
              <a:t>P</a:t>
            </a:r>
            <a:r>
              <a:rPr lang="en-US" altLang="en-US" sz="2000" b="1" i="1" baseline="-25000" dirty="0">
                <a:sym typeface="Symbol" panose="05050102010706020507" pitchFamily="18" charset="2"/>
              </a:rPr>
              <a:t>i</a:t>
            </a:r>
          </a:p>
          <a:p>
            <a:pPr lvl="2">
              <a:lnSpc>
                <a:spcPct val="90000"/>
              </a:lnSpc>
              <a:buClr>
                <a:srgbClr val="CC6600"/>
              </a:buClr>
              <a:buSzPct val="80000"/>
              <a:buFont typeface="Monotype Sorts" pitchFamily="-84" charset="2"/>
              <a:buChar char="l"/>
            </a:pPr>
            <a:r>
              <a:rPr lang="en-US" altLang="en-US" sz="2000" dirty="0">
                <a:sym typeface="Symbol" panose="05050102010706020507" pitchFamily="18" charset="2"/>
              </a:rPr>
              <a:t>If unsafe  </a:t>
            </a:r>
            <a:r>
              <a:rPr lang="en-US" altLang="en-US" sz="2000" b="1" i="1" dirty="0">
                <a:sym typeface="Symbol" panose="05050102010706020507" pitchFamily="18" charset="2"/>
              </a:rPr>
              <a:t>P</a:t>
            </a:r>
            <a:r>
              <a:rPr lang="en-US" altLang="en-US" sz="2000" b="1" i="1" baseline="-25000" dirty="0">
                <a:sym typeface="Symbol" panose="05050102010706020507" pitchFamily="18" charset="2"/>
              </a:rPr>
              <a:t>i</a:t>
            </a:r>
            <a:r>
              <a:rPr lang="en-US" altLang="en-US" sz="2000" dirty="0">
                <a:sym typeface="Symbol" panose="05050102010706020507" pitchFamily="18" charset="2"/>
              </a:rPr>
              <a:t> must wait, and the old resource-allocation state is restored</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A3D8FF27-A16E-4C88-BD92-9C081F92DE0F}"/>
              </a:ext>
            </a:extLst>
          </p:cNvPr>
          <p:cNvSpPr>
            <a:spLocks noGrp="1"/>
          </p:cNvSpPr>
          <p:nvPr>
            <p:ph type="title"/>
          </p:nvPr>
        </p:nvSpPr>
        <p:spPr>
          <a:xfrm>
            <a:off x="993775" y="588963"/>
            <a:ext cx="7664450" cy="576262"/>
          </a:xfrm>
        </p:spPr>
        <p:txBody>
          <a:bodyPr/>
          <a:lstStyle/>
          <a:p>
            <a:pPr eaLnBrk="1" hangingPunct="1"/>
            <a:r>
              <a:rPr lang="en-US" altLang="en-US"/>
              <a:t>Example of Banker</a:t>
            </a:r>
            <a:r>
              <a:rPr lang="ja-JP" altLang="en-US"/>
              <a:t>’</a:t>
            </a:r>
            <a:r>
              <a:rPr lang="en-US" altLang="ja-JP"/>
              <a:t>s Algorithm</a:t>
            </a:r>
            <a:endParaRPr lang="en-US" altLang="en-US"/>
          </a:p>
        </p:txBody>
      </p:sp>
      <p:sp>
        <p:nvSpPr>
          <p:cNvPr id="155651" name="Rectangle 3">
            <a:extLst>
              <a:ext uri="{FF2B5EF4-FFF2-40B4-BE49-F238E27FC236}">
                <a16:creationId xmlns:a16="http://schemas.microsoft.com/office/drawing/2014/main" id="{D3A75693-CB81-4F27-85F7-A8BDD7220A4E}"/>
              </a:ext>
            </a:extLst>
          </p:cNvPr>
          <p:cNvSpPr>
            <a:spLocks noGrp="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altLang="en-US" sz="2800" dirty="0"/>
              <a:t>5 processes </a:t>
            </a:r>
            <a:r>
              <a:rPr lang="en-US" altLang="en-US" sz="2800" i="1" dirty="0"/>
              <a:t>P</a:t>
            </a:r>
            <a:r>
              <a:rPr lang="en-US" altLang="en-US" sz="2800" baseline="-25000" dirty="0"/>
              <a:t>0  </a:t>
            </a:r>
            <a:r>
              <a:rPr lang="en-US" altLang="en-US" sz="2800" dirty="0"/>
              <a:t>through </a:t>
            </a:r>
            <a:r>
              <a:rPr lang="en-US" altLang="en-US" sz="2800" i="1" dirty="0"/>
              <a:t>P</a:t>
            </a:r>
            <a:r>
              <a:rPr lang="en-US" altLang="en-US" sz="2800" baseline="-25000" dirty="0"/>
              <a:t>4</a:t>
            </a:r>
            <a:r>
              <a:rPr lang="en-US" altLang="en-US" sz="2800" dirty="0"/>
              <a:t>; </a:t>
            </a:r>
          </a:p>
          <a:p>
            <a:pPr>
              <a:tabLst>
                <a:tab pos="1371600" algn="l"/>
                <a:tab pos="2395538" algn="ctr"/>
                <a:tab pos="3594100" algn="ctr"/>
                <a:tab pos="4805363" algn="ctr"/>
              </a:tabLst>
            </a:pPr>
            <a:r>
              <a:rPr lang="en-US" altLang="en-US" sz="2800" dirty="0"/>
              <a:t> 3 resource types:</a:t>
            </a:r>
          </a:p>
          <a:p>
            <a:pPr>
              <a:buFont typeface="Monotype Sorts" pitchFamily="-84" charset="2"/>
              <a:buNone/>
              <a:tabLst>
                <a:tab pos="1371600" algn="l"/>
                <a:tab pos="2395538" algn="ctr"/>
                <a:tab pos="3594100" algn="ctr"/>
                <a:tab pos="4805363" algn="ctr"/>
              </a:tabLst>
            </a:pPr>
            <a:r>
              <a:rPr lang="en-US" altLang="en-US" sz="2800" dirty="0"/>
              <a:t>   </a:t>
            </a:r>
            <a:r>
              <a:rPr lang="en-US" altLang="en-US" sz="2800" i="1" dirty="0"/>
              <a:t>A</a:t>
            </a:r>
            <a:r>
              <a:rPr lang="en-US" altLang="en-US" sz="2800" dirty="0"/>
              <a:t> (10 instances),  </a:t>
            </a:r>
            <a:r>
              <a:rPr lang="en-US" altLang="en-US" sz="2800" i="1" dirty="0"/>
              <a:t>B</a:t>
            </a:r>
            <a:r>
              <a:rPr lang="en-US" altLang="en-US" sz="2800" dirty="0"/>
              <a:t> (5instances), and </a:t>
            </a:r>
            <a:r>
              <a:rPr lang="en-US" altLang="en-US" sz="2800" i="1" dirty="0"/>
              <a:t>C</a:t>
            </a:r>
            <a:r>
              <a:rPr lang="en-US" altLang="en-US" sz="2800" dirty="0"/>
              <a:t> (7 instances)</a:t>
            </a:r>
          </a:p>
          <a:p>
            <a:pPr>
              <a:tabLst>
                <a:tab pos="1371600" algn="l"/>
                <a:tab pos="2395538" algn="ctr"/>
                <a:tab pos="3594100" algn="ctr"/>
                <a:tab pos="4805363" algn="ctr"/>
              </a:tabLst>
            </a:pPr>
            <a:r>
              <a:rPr lang="en-US" altLang="en-US" sz="2800" dirty="0"/>
              <a:t>Snapshot at time </a:t>
            </a:r>
            <a:r>
              <a:rPr lang="en-US" altLang="en-US" sz="2800" i="1" dirty="0"/>
              <a:t>T</a:t>
            </a:r>
            <a:r>
              <a:rPr lang="en-US" altLang="en-US" sz="2800" baseline="-25000" dirty="0"/>
              <a:t>0</a:t>
            </a:r>
            <a:r>
              <a:rPr lang="en-US" altLang="en-US" sz="2800" dirty="0"/>
              <a:t>:</a:t>
            </a:r>
          </a:p>
          <a:p>
            <a:pPr>
              <a:buFont typeface="Monotype Sorts" pitchFamily="-84" charset="2"/>
              <a:buNone/>
              <a:tabLst>
                <a:tab pos="1371600" algn="l"/>
                <a:tab pos="2395538" algn="ctr"/>
                <a:tab pos="3594100" algn="ctr"/>
                <a:tab pos="4805363" algn="ctr"/>
              </a:tabLst>
            </a:pPr>
            <a:r>
              <a:rPr lang="en-US" altLang="en-US" sz="2800" dirty="0"/>
              <a:t>			</a:t>
            </a:r>
            <a:r>
              <a:rPr lang="en-US" altLang="en-US" sz="2400" i="1" u="sng" dirty="0"/>
              <a:t>Allocation</a:t>
            </a:r>
            <a:r>
              <a:rPr lang="en-US" altLang="en-US" sz="2400" i="1" dirty="0"/>
              <a:t>	      </a:t>
            </a:r>
            <a:r>
              <a:rPr lang="en-US" altLang="en-US" sz="2400" i="1" u="sng" dirty="0"/>
              <a:t>Max</a:t>
            </a:r>
            <a:r>
              <a:rPr lang="en-US" altLang="en-US" sz="2400" i="1" dirty="0"/>
              <a:t>	       </a:t>
            </a:r>
            <a:r>
              <a:rPr lang="en-US" altLang="en-US" sz="2400" i="1" u="sng" dirty="0"/>
              <a:t>Available</a:t>
            </a:r>
            <a:endParaRPr lang="en-US" altLang="en-US" sz="2400" i="1" dirty="0"/>
          </a:p>
          <a:p>
            <a:pPr>
              <a:buFont typeface="Monotype Sorts" pitchFamily="-84" charset="2"/>
              <a:buNone/>
              <a:tabLst>
                <a:tab pos="1371600" algn="l"/>
                <a:tab pos="2395538" algn="ctr"/>
                <a:tab pos="3594100" algn="ctr"/>
                <a:tab pos="4805363" algn="ctr"/>
              </a:tabLst>
            </a:pPr>
            <a:r>
              <a:rPr lang="en-US" altLang="en-US" sz="2400" i="1" dirty="0"/>
              <a:t>			A B C	       A B C 	          A B C</a:t>
            </a:r>
          </a:p>
          <a:p>
            <a:pPr>
              <a:buFont typeface="Monotype Sorts" pitchFamily="-84" charset="2"/>
              <a:buNone/>
              <a:tabLst>
                <a:tab pos="1371600" algn="l"/>
                <a:tab pos="2395538" algn="ctr"/>
                <a:tab pos="3594100" algn="ctr"/>
                <a:tab pos="4805363" algn="ctr"/>
              </a:tabLst>
            </a:pPr>
            <a:r>
              <a:rPr lang="en-US" altLang="en-US" sz="2400" dirty="0"/>
              <a:t>		</a:t>
            </a:r>
            <a:r>
              <a:rPr lang="en-US" altLang="en-US" sz="2400" i="1" dirty="0"/>
              <a:t>P</a:t>
            </a:r>
            <a:r>
              <a:rPr lang="en-US" altLang="en-US" sz="2400" baseline="-25000" dirty="0"/>
              <a:t>0	</a:t>
            </a:r>
            <a:r>
              <a:rPr lang="en-US" altLang="en-US" sz="2400" dirty="0"/>
              <a:t>0 1 0	         7 5 3 	          3 3 2</a:t>
            </a:r>
          </a:p>
          <a:p>
            <a:pPr>
              <a:buFont typeface="Monotype Sorts" pitchFamily="-84" charset="2"/>
              <a:buNone/>
              <a:tabLst>
                <a:tab pos="1371600" algn="l"/>
                <a:tab pos="2395538" algn="ctr"/>
                <a:tab pos="3594100" algn="ctr"/>
                <a:tab pos="4805363" algn="ctr"/>
              </a:tabLst>
            </a:pPr>
            <a:r>
              <a:rPr lang="en-US" altLang="en-US" sz="2400" dirty="0"/>
              <a:t>		 </a:t>
            </a:r>
            <a:r>
              <a:rPr lang="en-US" altLang="en-US" sz="2400" i="1" dirty="0"/>
              <a:t>P</a:t>
            </a:r>
            <a:r>
              <a:rPr lang="en-US" altLang="en-US" sz="2400" baseline="-25000" dirty="0"/>
              <a:t>1	</a:t>
            </a:r>
            <a:r>
              <a:rPr lang="en-US" altLang="en-US" sz="2400" dirty="0"/>
              <a:t>2 0 0 	        3 2 2  </a:t>
            </a:r>
          </a:p>
          <a:p>
            <a:pPr>
              <a:buFont typeface="Monotype Sorts" pitchFamily="-84" charset="2"/>
              <a:buNone/>
              <a:tabLst>
                <a:tab pos="1371600" algn="l"/>
                <a:tab pos="2395538" algn="ctr"/>
                <a:tab pos="3594100" algn="ctr"/>
                <a:tab pos="4805363" algn="ctr"/>
              </a:tabLst>
            </a:pPr>
            <a:r>
              <a:rPr lang="en-US" altLang="en-US" sz="2400" dirty="0"/>
              <a:t>		 </a:t>
            </a:r>
            <a:r>
              <a:rPr lang="en-US" altLang="en-US" sz="2400" i="1" dirty="0"/>
              <a:t>P</a:t>
            </a:r>
            <a:r>
              <a:rPr lang="en-US" altLang="en-US" sz="2400" baseline="-25000" dirty="0"/>
              <a:t>2</a:t>
            </a:r>
            <a:r>
              <a:rPr lang="en-US" altLang="en-US" sz="2400" dirty="0"/>
              <a:t>	3 0 2 	        9 0 2</a:t>
            </a:r>
          </a:p>
          <a:p>
            <a:pPr>
              <a:buFont typeface="Monotype Sorts" pitchFamily="-84" charset="2"/>
              <a:buNone/>
              <a:tabLst>
                <a:tab pos="1371600" algn="l"/>
                <a:tab pos="2395538" algn="ctr"/>
                <a:tab pos="3594100" algn="ctr"/>
                <a:tab pos="4805363" algn="ctr"/>
              </a:tabLst>
            </a:pPr>
            <a:r>
              <a:rPr lang="en-US" altLang="en-US" sz="2400" dirty="0"/>
              <a:t>		 </a:t>
            </a:r>
            <a:r>
              <a:rPr lang="en-US" altLang="en-US" sz="2400" i="1" dirty="0"/>
              <a:t>P</a:t>
            </a:r>
            <a:r>
              <a:rPr lang="en-US" altLang="en-US" sz="2400" baseline="-25000" dirty="0"/>
              <a:t>3</a:t>
            </a:r>
            <a:r>
              <a:rPr lang="en-US" altLang="en-US" sz="2400" dirty="0"/>
              <a:t>	2 1 1 	        2 2 2</a:t>
            </a:r>
          </a:p>
          <a:p>
            <a:pPr>
              <a:buFont typeface="Monotype Sorts" pitchFamily="-84" charset="2"/>
              <a:buNone/>
              <a:tabLst>
                <a:tab pos="1371600" algn="l"/>
                <a:tab pos="2395538" algn="ctr"/>
                <a:tab pos="3594100" algn="ctr"/>
                <a:tab pos="4805363" algn="ctr"/>
              </a:tabLst>
            </a:pPr>
            <a:r>
              <a:rPr lang="en-US" altLang="en-US" sz="2400" dirty="0"/>
              <a:t>		 </a:t>
            </a:r>
            <a:r>
              <a:rPr lang="en-US" altLang="en-US" sz="2400" i="1" dirty="0"/>
              <a:t>P</a:t>
            </a:r>
            <a:r>
              <a:rPr lang="en-US" altLang="en-US" sz="2400" baseline="-25000" dirty="0"/>
              <a:t>4</a:t>
            </a:r>
            <a:r>
              <a:rPr lang="en-US" altLang="en-US" sz="2400" dirty="0"/>
              <a:t>	0 0 2	         4 3 3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16087</TotalTime>
  <Words>9854</Words>
  <Application>Microsoft Office PowerPoint</Application>
  <PresentationFormat>On-screen Show (4:3)</PresentationFormat>
  <Paragraphs>976</Paragraphs>
  <Slides>113</Slides>
  <Notes>83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113</vt:i4>
      </vt:variant>
    </vt:vector>
  </HeadingPairs>
  <TitlesOfParts>
    <vt:vector size="124" baseType="lpstr">
      <vt:lpstr>Arial</vt:lpstr>
      <vt:lpstr>Calibri</vt:lpstr>
      <vt:lpstr>Courier New</vt:lpstr>
      <vt:lpstr>Helvetica</vt:lpstr>
      <vt:lpstr>Monotype Sorts</vt:lpstr>
      <vt:lpstr>Symbol</vt:lpstr>
      <vt:lpstr>Times New Roman</vt:lpstr>
      <vt:lpstr>urw-din</vt:lpstr>
      <vt:lpstr>Verdana</vt:lpstr>
      <vt:lpstr>Webdings</vt:lpstr>
      <vt:lpstr>Office Theme</vt:lpstr>
      <vt:lpstr>OPERATING SYSTEMS UNIT-III Inter Process Communication &amp; Deadlocks </vt:lpstr>
      <vt:lpstr> Process Synchronization</vt:lpstr>
      <vt:lpstr>Objectives</vt:lpstr>
      <vt:lpstr>Background</vt:lpstr>
      <vt:lpstr>Producer-Consumer Problem</vt:lpstr>
      <vt:lpstr>PowerPoint Presentation</vt:lpstr>
      <vt:lpstr>Producer </vt:lpstr>
      <vt:lpstr>Consumer</vt:lpstr>
      <vt:lpstr>Producer consumer problem</vt:lpstr>
      <vt:lpstr>Race conditions</vt:lpstr>
      <vt:lpstr>Race Condition</vt:lpstr>
      <vt:lpstr>Critical Section Problem</vt:lpstr>
      <vt:lpstr>Critical Section</vt:lpstr>
      <vt:lpstr>Solution to Critical-Section Problem</vt:lpstr>
      <vt:lpstr>PowerPoint Presentation</vt:lpstr>
      <vt:lpstr>Peterson’s Solution</vt:lpstr>
      <vt:lpstr>Algorithm for Process Pi</vt:lpstr>
      <vt:lpstr>PowerPoint Presentation</vt:lpstr>
      <vt:lpstr>Peterson’s Solution (Cont.)</vt:lpstr>
      <vt:lpstr>Mutual Exclusion with Busy waiting</vt:lpstr>
      <vt:lpstr>PowerPoint Presentation</vt:lpstr>
      <vt:lpstr>Sleep and Wake up:</vt:lpstr>
      <vt:lpstr>Synchronization Hardware</vt:lpstr>
      <vt:lpstr>Solution to Critical-section Problem Using Locks</vt:lpstr>
      <vt:lpstr>test_and_set  Instruction </vt:lpstr>
      <vt:lpstr>Solution using test_and_set()</vt:lpstr>
      <vt:lpstr>compare_and_swap Instruction</vt:lpstr>
      <vt:lpstr>Solution using compare_and_swap</vt:lpstr>
      <vt:lpstr>Mutex Locks</vt:lpstr>
      <vt:lpstr>acquire() and release()</vt:lpstr>
      <vt:lpstr>Semaphore</vt:lpstr>
      <vt:lpstr>Use of Semaphores</vt:lpstr>
      <vt:lpstr>Binary Semaphore</vt:lpstr>
      <vt:lpstr>Counting Semaphore</vt:lpstr>
      <vt:lpstr>PowerPoint Presentation</vt:lpstr>
      <vt:lpstr>Semaphore Implementation</vt:lpstr>
      <vt:lpstr>Semaphore Implementation with no Busy waiting </vt:lpstr>
      <vt:lpstr>Implementation with no Busy waiting (Cont.)</vt:lpstr>
      <vt:lpstr>PowerPoint Presentation</vt:lpstr>
      <vt:lpstr>Deadlock and Starvation</vt:lpstr>
      <vt:lpstr>PowerPoint Presentation</vt:lpstr>
      <vt:lpstr>Classical Problems of Synchronization</vt:lpstr>
      <vt:lpstr>Bounded-Buffer Problem</vt:lpstr>
      <vt:lpstr>PowerPoint Presentation</vt:lpstr>
      <vt:lpstr>Bounded Buffer Problem (Cont.)</vt:lpstr>
      <vt:lpstr>Bounded Buffer Problem (Cont.)</vt:lpstr>
      <vt:lpstr>Readers-Writers Problem</vt:lpstr>
      <vt:lpstr>Readers-Writers Problem (Cont.)</vt:lpstr>
      <vt:lpstr>Readers-Writers Problem (Cont.)</vt:lpstr>
      <vt:lpstr>PowerPoint Presentation</vt:lpstr>
      <vt:lpstr>Dining-Philosophers Problem</vt:lpstr>
      <vt:lpstr>PowerPoint Presentation</vt:lpstr>
      <vt:lpstr>  Dining-Philosophers Problem Algorithm</vt:lpstr>
      <vt:lpstr>Dining-Philosophers Problem Algorithm (Cont.)</vt:lpstr>
      <vt:lpstr>Problems with Semaphores</vt:lpstr>
      <vt:lpstr>Monitors</vt:lpstr>
      <vt:lpstr>PowerPoint Presentation</vt:lpstr>
      <vt:lpstr>Schematic view of a Monitor</vt:lpstr>
      <vt:lpstr>Condition Variables</vt:lpstr>
      <vt:lpstr> Monitor with Condition Variables</vt:lpstr>
      <vt:lpstr>Condition Variables Choices</vt:lpstr>
      <vt:lpstr>Monitor Solution to Dining Philosophers </vt:lpstr>
      <vt:lpstr>Monitor Solution to Dining Philosophers</vt:lpstr>
      <vt:lpstr>Solution to Dining Philosophers (Cont.)</vt:lpstr>
      <vt:lpstr>PowerPoint Presentation</vt:lpstr>
      <vt:lpstr>Deadlocks</vt:lpstr>
      <vt:lpstr>Deadlock</vt:lpstr>
      <vt:lpstr>The Deadlock Problem</vt:lpstr>
      <vt:lpstr>Bridge Crossing Example</vt:lpstr>
      <vt:lpstr>System Model</vt:lpstr>
      <vt:lpstr>PowerPoint Presentation</vt:lpstr>
      <vt:lpstr>Deadlock Characterization</vt:lpstr>
      <vt:lpstr>PowerPoint Presentation</vt:lpstr>
      <vt:lpstr>Resource-Allocation Graph</vt:lpstr>
      <vt:lpstr>Resource-Allocation Graph (Cont.)</vt:lpstr>
      <vt:lpstr>Example:</vt:lpstr>
      <vt:lpstr>Example of a Resource Allocation Graph</vt:lpstr>
      <vt:lpstr>Resource Allocation Graph With A Deadlock</vt:lpstr>
      <vt:lpstr>PowerPoint Presentation</vt:lpstr>
      <vt:lpstr>Graph With A Cycle But No Deadlock</vt:lpstr>
      <vt:lpstr>Basic Facts</vt:lpstr>
      <vt:lpstr>Methods for Handling Deadlocks</vt:lpstr>
      <vt:lpstr>Deadlock Prevention</vt:lpstr>
      <vt:lpstr>Deadlock Prevention (Cont.)</vt:lpstr>
      <vt:lpstr>Deadlock Avoidance</vt:lpstr>
      <vt:lpstr>Safe State</vt:lpstr>
      <vt:lpstr>Basic Facts</vt:lpstr>
      <vt:lpstr>Safe, Unsafe, Deadlock State </vt:lpstr>
      <vt:lpstr>Avoidance Algorithms</vt:lpstr>
      <vt:lpstr>PowerPoint Presentation</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Safety Algorithm</vt:lpstr>
      <vt:lpstr>Resource-Request Algorithm for Process Pi</vt:lpstr>
      <vt:lpstr>Example of Banker’s Algorithm</vt:lpstr>
      <vt:lpstr>Example (Cont.)</vt:lpstr>
      <vt:lpstr>PowerPoint Presentation</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PowerPoint Presentation</vt:lpstr>
      <vt:lpstr>PowerPoint Presentation</vt:lpstr>
      <vt:lpstr>Detection-Algorithm Usage</vt:lpstr>
      <vt:lpstr>Recovery from Deadlock:  Process Termination</vt:lpstr>
      <vt:lpstr>Recovery from Deadlock:   Resource Preemption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Sarita Kilarapu</cp:lastModifiedBy>
  <cp:revision>355</cp:revision>
  <cp:lastPrinted>2013-09-18T17:45:18Z</cp:lastPrinted>
  <dcterms:created xsi:type="dcterms:W3CDTF">2011-01-13T23:43:38Z</dcterms:created>
  <dcterms:modified xsi:type="dcterms:W3CDTF">2021-12-25T14:38:32Z</dcterms:modified>
</cp:coreProperties>
</file>