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310" r:id="rId3"/>
    <p:sldId id="257" r:id="rId4"/>
    <p:sldId id="260" r:id="rId5"/>
    <p:sldId id="302" r:id="rId6"/>
    <p:sldId id="270" r:id="rId7"/>
    <p:sldId id="303" r:id="rId8"/>
    <p:sldId id="290" r:id="rId9"/>
    <p:sldId id="291" r:id="rId10"/>
    <p:sldId id="293" r:id="rId11"/>
    <p:sldId id="294" r:id="rId12"/>
    <p:sldId id="304" r:id="rId13"/>
    <p:sldId id="309" r:id="rId14"/>
    <p:sldId id="300" r:id="rId15"/>
    <p:sldId id="31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652" autoAdjust="0"/>
  </p:normalViewPr>
  <p:slideViewPr>
    <p:cSldViewPr>
      <p:cViewPr>
        <p:scale>
          <a:sx n="70" d="100"/>
          <a:sy n="70" d="100"/>
        </p:scale>
        <p:origin x="-130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BE418-337B-4933-B86B-1F6EFCC97095}" type="datetimeFigureOut">
              <a:rPr lang="en-IN" smtClean="0"/>
              <a:pPr/>
              <a:t>19-12-2021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C1DF-EE50-4D88-9503-331CD839A60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1021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5958E5E2-6682-4BC1-BE42-9B3D8EFAAB0B}"/>
              </a:ext>
            </a:extLst>
          </p:cNvPr>
          <p:cNvSpPr txBox="1">
            <a:spLocks/>
          </p:cNvSpPr>
          <p:nvPr userDrawn="1"/>
        </p:nvSpPr>
        <p:spPr>
          <a:xfrm>
            <a:off x="1357290" y="285728"/>
            <a:ext cx="7554569" cy="642942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ENGINEERING COLLEGE (A)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D981076-ED8C-43FB-A166-D94C61E808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2" y="116632"/>
            <a:ext cx="1368058" cy="9361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822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0269-FF04-4FAA-AC71-812C370D548E}" type="datetime4">
              <a:rPr lang="en-US" smtClean="0"/>
              <a:pPr/>
              <a:t>December 19,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794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AEE6-6267-4DD2-AC10-038469FAACB5}" type="datetime4">
              <a:rPr lang="en-US" smtClean="0"/>
              <a:pPr/>
              <a:t>December 19,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8857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DEB8-E2FB-4DF9-A39D-6BC9822986F5}" type="datetime4">
              <a:rPr lang="en-US" smtClean="0"/>
              <a:pPr/>
              <a:t>December 19,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6960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290184-A77D-45C3-B2F5-F13FAD42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A9F79A-F645-45F7-80A1-76FC42CF5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D3F1BD-BBB4-4568-AD6B-BCE5DA66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D2DB-1CC3-474A-9669-024135CFD3F4}" type="datetime4">
              <a:rPr lang="en-US" smtClean="0"/>
              <a:pPr/>
              <a:t>December 19,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3AF4F7-2B80-4BD8-947F-113F3E78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49A2FC-28F7-4D58-A53A-BB07932E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8CB75-AF47-4374-8090-D2A526390D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9397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14" y="1561877"/>
            <a:ext cx="7886700" cy="4531419"/>
          </a:xfrm>
        </p:spPr>
        <p:txBody>
          <a:bodyPr/>
          <a:lstStyle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8" y="136525"/>
            <a:ext cx="734852" cy="4606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F423809-851F-402C-8E33-04AEE45A2C34}"/>
              </a:ext>
            </a:extLst>
          </p:cNvPr>
          <p:cNvSpPr/>
          <p:nvPr userDrawn="1"/>
        </p:nvSpPr>
        <p:spPr>
          <a:xfrm>
            <a:off x="6232934" y="132319"/>
            <a:ext cx="262807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00B0F0"/>
                </a:solidFill>
              </a:rPr>
              <a:t>Aditya </a:t>
            </a:r>
            <a:r>
              <a:rPr lang="en-US" sz="1050" b="1" baseline="0" dirty="0">
                <a:solidFill>
                  <a:srgbClr val="00B0F0"/>
                </a:solidFill>
              </a:rPr>
              <a:t>Engineering </a:t>
            </a:r>
            <a:r>
              <a:rPr lang="en-US" sz="1050" b="1" dirty="0">
                <a:solidFill>
                  <a:srgbClr val="00B0F0"/>
                </a:solidFill>
              </a:rPr>
              <a:t>College  (A)</a:t>
            </a:r>
            <a:endParaRPr lang="en-IN" sz="1050" b="1" dirty="0">
              <a:solidFill>
                <a:srgbClr val="00B0F0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="" xmlns:a16="http://schemas.microsoft.com/office/drawing/2014/main" id="{C8CBE8F9-096B-48BD-AF91-C68E84B4AE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929454" y="6286521"/>
            <a:ext cx="1578385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882A2FA-E55F-4174-A6EE-6CB2DD627A24}" type="datetime4">
              <a:rPr lang="en-US" smtClean="0"/>
              <a:pPr/>
              <a:t>December 19, 2021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="" xmlns:a16="http://schemas.microsoft.com/office/drawing/2014/main" id="{9B80BD04-4FB9-48ED-8F04-82E1E9B47D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03964" y="6286521"/>
            <a:ext cx="2057400" cy="365125"/>
          </a:xfrm>
          <a:ln>
            <a:noFill/>
          </a:ln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=""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553614" y="6278586"/>
            <a:ext cx="1446619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sv-SE" sz="900" dirty="0"/>
              <a:t>Software Engineering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28333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D6C631-9239-4D11-BA61-09F7181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03F9D61-4741-4EB6-928C-183F6ED0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F563-9E02-4149-8BEF-0BC56C84CAA3}" type="datetime4">
              <a:rPr lang="en-US" smtClean="0"/>
              <a:pPr/>
              <a:t>December 19,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A5A7B3A-4429-42CF-B646-3FD3F346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245426-362C-48C8-9EA2-C525ADFA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021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DC67-201E-420B-9514-8DFECF3E6DCD}" type="datetime4">
              <a:rPr lang="en-US" smtClean="0"/>
              <a:pPr/>
              <a:t>December 19,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589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E235-B374-4016-ABCF-282227685BDF}" type="datetime4">
              <a:rPr lang="en-US" smtClean="0"/>
              <a:pPr/>
              <a:t>December 19,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570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5780-73CC-4FA5-ADCB-C9DADAF97839}" type="datetime4">
              <a:rPr lang="en-US" smtClean="0"/>
              <a:pPr/>
              <a:t>December 19,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724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1A93-3D42-48DA-A9E4-C8403F69AA70}" type="datetime4">
              <a:rPr lang="en-US" smtClean="0"/>
              <a:pPr/>
              <a:t>December 19,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442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8793-C748-407C-A978-2810E06BD605}" type="datetime4">
              <a:rPr lang="en-US" smtClean="0"/>
              <a:pPr/>
              <a:t>December 19,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721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9FEB-5976-47AE-8E2A-D98B71B9DC3C}" type="datetime4">
              <a:rPr lang="en-US" smtClean="0"/>
              <a:pPr/>
              <a:t>December 19,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29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BCED4-C0BF-44DA-9FD7-270E31A9DCAA}" type="datetime4">
              <a:rPr lang="en-US" smtClean="0"/>
              <a:pPr/>
              <a:t>December 19,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EF2E3-409D-4D76-AD02-397A36B0D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567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43000" y="2500306"/>
            <a:ext cx="6858000" cy="275749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4400" b="1" dirty="0">
                <a:latin typeface="Times New Roman" pitchFamily="18" charset="0"/>
                <a:cs typeface="Times New Roman" pitchFamily="18" charset="0"/>
              </a:rPr>
              <a:t>Implementation 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63A190-B4DE-419D-BD80-8F0EEB1D1875}"/>
              </a:ext>
            </a:extLst>
          </p:cNvPr>
          <p:cNvSpPr txBox="1"/>
          <p:nvPr/>
        </p:nvSpPr>
        <p:spPr>
          <a:xfrm>
            <a:off x="4800600" y="4419600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</a:t>
            </a:r>
          </a:p>
          <a:p>
            <a:r>
              <a:rPr lang="en-IN" dirty="0" err="1" smtClean="0"/>
              <a:t>V.Ravi</a:t>
            </a:r>
            <a:r>
              <a:rPr lang="en-IN" dirty="0" smtClean="0"/>
              <a:t> </a:t>
            </a:r>
            <a:r>
              <a:rPr lang="en-IN" dirty="0" err="1" smtClean="0"/>
              <a:t>Kishore</a:t>
            </a:r>
            <a:r>
              <a:rPr lang="en-IN" dirty="0" smtClean="0"/>
              <a:t>, </a:t>
            </a:r>
            <a:endParaRPr lang="en-IN" dirty="0"/>
          </a:p>
          <a:p>
            <a:r>
              <a:rPr lang="en-IN" dirty="0" err="1" smtClean="0"/>
              <a:t>Aditya</a:t>
            </a:r>
            <a:r>
              <a:rPr lang="en-IN" dirty="0" smtClean="0"/>
              <a:t> </a:t>
            </a:r>
            <a:r>
              <a:rPr lang="en-IN" dirty="0"/>
              <a:t>Engineering College(A)</a:t>
            </a:r>
          </a:p>
          <a:p>
            <a:r>
              <a:rPr lang="en-IN" dirty="0" err="1"/>
              <a:t>Surampalem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0058588-4DD3-44B1-B34A-E25E6B799AE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DE34E07-547B-459B-A865-9E81A831E056}" type="datetime4">
              <a:rPr lang="en-US" smtClean="0"/>
              <a:pPr/>
              <a:t>December 19, 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F9E1CB6-3CA6-4D6B-8F56-80A68D0C26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1447800" y="1285875"/>
            <a:ext cx="7086600" cy="4810125"/>
            <a:chOff x="3383" y="8481"/>
            <a:chExt cx="5327" cy="3953"/>
          </a:xfrm>
        </p:grpSpPr>
        <p:sp>
          <p:nvSpPr>
            <p:cNvPr id="33795" name="Text Box 3"/>
            <p:cNvSpPr txBox="1">
              <a:spLocks noChangeArrowheads="1"/>
            </p:cNvSpPr>
            <p:nvPr/>
          </p:nvSpPr>
          <p:spPr bwMode="auto">
            <a:xfrm>
              <a:off x="7660" y="10432"/>
              <a:ext cx="1050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Bug fixing</a:t>
              </a: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3796" name="Group 4"/>
            <p:cNvGrpSpPr>
              <a:grpSpLocks/>
            </p:cNvGrpSpPr>
            <p:nvPr/>
          </p:nvGrpSpPr>
          <p:grpSpPr bwMode="auto">
            <a:xfrm>
              <a:off x="3383" y="8481"/>
              <a:ext cx="3969" cy="3953"/>
              <a:chOff x="3383" y="8481"/>
              <a:chExt cx="3969" cy="3953"/>
            </a:xfrm>
          </p:grpSpPr>
          <p:grpSp>
            <p:nvGrpSpPr>
              <p:cNvPr id="33797" name="Group 5"/>
              <p:cNvGrpSpPr>
                <a:grpSpLocks/>
              </p:cNvGrpSpPr>
              <p:nvPr/>
            </p:nvGrpSpPr>
            <p:grpSpPr bwMode="auto">
              <a:xfrm>
                <a:off x="4563" y="8481"/>
                <a:ext cx="2789" cy="3953"/>
                <a:chOff x="4563" y="8481"/>
                <a:chExt cx="2789" cy="3953"/>
              </a:xfrm>
            </p:grpSpPr>
            <p:sp>
              <p:nvSpPr>
                <p:cNvPr id="33798" name="Rectangle 6"/>
                <p:cNvSpPr>
                  <a:spLocks noChangeArrowheads="1"/>
                </p:cNvSpPr>
                <p:nvPr/>
              </p:nvSpPr>
              <p:spPr bwMode="auto">
                <a:xfrm>
                  <a:off x="4801" y="9173"/>
                  <a:ext cx="1937" cy="34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IN" sz="16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Test case design</a:t>
                  </a: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79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563" y="8481"/>
                  <a:ext cx="2428" cy="26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IN" sz="16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Feature specifications</a:t>
                  </a: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800" name="Rectangle 8"/>
                <p:cNvSpPr>
                  <a:spLocks noChangeArrowheads="1"/>
                </p:cNvSpPr>
                <p:nvPr/>
              </p:nvSpPr>
              <p:spPr bwMode="auto">
                <a:xfrm>
                  <a:off x="4802" y="9965"/>
                  <a:ext cx="1936" cy="34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IN" sz="16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Write source code</a:t>
                  </a: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3801" name="AutoShape 9"/>
                <p:cNvCxnSpPr>
                  <a:cxnSpLocks noChangeShapeType="1"/>
                  <a:stCxn id="33799" idx="2"/>
                  <a:endCxn id="33798" idx="0"/>
                </p:cNvCxnSpPr>
                <p:nvPr/>
              </p:nvCxnSpPr>
              <p:spPr bwMode="auto">
                <a:xfrm flipH="1">
                  <a:off x="5770" y="8744"/>
                  <a:ext cx="7" cy="429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802" name="AutoShape 10"/>
                <p:cNvCxnSpPr>
                  <a:cxnSpLocks noChangeShapeType="1"/>
                  <a:stCxn id="33798" idx="2"/>
                  <a:endCxn id="33800" idx="0"/>
                </p:cNvCxnSpPr>
                <p:nvPr/>
              </p:nvCxnSpPr>
              <p:spPr bwMode="auto">
                <a:xfrm>
                  <a:off x="5770" y="9518"/>
                  <a:ext cx="1" cy="447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803" name="AutoShape 11"/>
                <p:cNvCxnSpPr>
                  <a:cxnSpLocks noChangeShapeType="1"/>
                  <a:stCxn id="33800" idx="2"/>
                </p:cNvCxnSpPr>
                <p:nvPr/>
              </p:nvCxnSpPr>
              <p:spPr bwMode="auto">
                <a:xfrm flipH="1">
                  <a:off x="5769" y="10311"/>
                  <a:ext cx="1" cy="383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33804" name="Rectangle 12"/>
                <p:cNvSpPr>
                  <a:spLocks noChangeArrowheads="1"/>
                </p:cNvSpPr>
                <p:nvPr/>
              </p:nvSpPr>
              <p:spPr bwMode="auto">
                <a:xfrm>
                  <a:off x="4803" y="11539"/>
                  <a:ext cx="1935" cy="34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IN" sz="16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Refactoring</a:t>
                  </a: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3805" name="AutoShape 13"/>
                <p:cNvCxnSpPr>
                  <a:cxnSpLocks noChangeShapeType="1"/>
                  <a:stCxn id="33810" idx="3"/>
                  <a:endCxn id="33800" idx="3"/>
                </p:cNvCxnSpPr>
                <p:nvPr/>
              </p:nvCxnSpPr>
              <p:spPr bwMode="auto">
                <a:xfrm flipV="1">
                  <a:off x="6238" y="10138"/>
                  <a:ext cx="500" cy="818"/>
                </a:xfrm>
                <a:prstGeom prst="bentConnector3">
                  <a:avLst>
                    <a:gd name="adj1" fmla="val 240829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33806" name="AutoShape 14"/>
                <p:cNvCxnSpPr>
                  <a:cxnSpLocks noChangeShapeType="1"/>
                  <a:stCxn id="33804" idx="1"/>
                  <a:endCxn id="33800" idx="1"/>
                </p:cNvCxnSpPr>
                <p:nvPr/>
              </p:nvCxnSpPr>
              <p:spPr bwMode="auto">
                <a:xfrm rot="10800000">
                  <a:off x="4802" y="10138"/>
                  <a:ext cx="1" cy="1574"/>
                </a:xfrm>
                <a:prstGeom prst="bentConnector3">
                  <a:avLst>
                    <a:gd name="adj1" fmla="val 36100000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33807" name="AutoShape 15"/>
                <p:cNvCxnSpPr>
                  <a:cxnSpLocks noChangeShapeType="1"/>
                  <a:endCxn id="33804" idx="0"/>
                </p:cNvCxnSpPr>
                <p:nvPr/>
              </p:nvCxnSpPr>
              <p:spPr bwMode="auto">
                <a:xfrm>
                  <a:off x="5769" y="11099"/>
                  <a:ext cx="1" cy="44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808" name="AutoShape 16"/>
                <p:cNvCxnSpPr>
                  <a:cxnSpLocks noChangeShapeType="1"/>
                  <a:stCxn id="33804" idx="2"/>
                </p:cNvCxnSpPr>
                <p:nvPr/>
              </p:nvCxnSpPr>
              <p:spPr bwMode="auto">
                <a:xfrm>
                  <a:off x="5770" y="11886"/>
                  <a:ext cx="8" cy="31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3380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3" y="12197"/>
                  <a:ext cx="2428" cy="23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IN" sz="16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Software </a:t>
                  </a: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810" name="AutoShape 18"/>
                <p:cNvSpPr>
                  <a:spLocks noChangeArrowheads="1"/>
                </p:cNvSpPr>
                <p:nvPr/>
              </p:nvSpPr>
              <p:spPr bwMode="auto">
                <a:xfrm>
                  <a:off x="5268" y="10694"/>
                  <a:ext cx="970" cy="522"/>
                </a:xfrm>
                <a:prstGeom prst="diamond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IN" sz="16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Run</a:t>
                  </a: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81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238" y="10618"/>
                  <a:ext cx="1114" cy="26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IN" sz="16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Unsuccessful</a:t>
                  </a: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81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878" y="11216"/>
                  <a:ext cx="860" cy="2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IN" sz="1600" b="1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Successful </a:t>
                  </a: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33813" name="Text Box 21"/>
              <p:cNvSpPr txBox="1">
                <a:spLocks noChangeArrowheads="1"/>
              </p:cNvSpPr>
              <p:nvPr/>
            </p:nvSpPr>
            <p:spPr bwMode="auto">
              <a:xfrm>
                <a:off x="3383" y="10806"/>
                <a:ext cx="1050" cy="26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Code change</a:t>
                </a: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304800" y="762000"/>
            <a:ext cx="3458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Test-Driven Development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14" y="1371601"/>
            <a:ext cx="7886700" cy="472169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Code verification is the process of identifying errors, failures, and faults in source codes, which cause the system to fail in performing specified tasks. </a:t>
            </a: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Code verification ensures that functional specifications are implemented correctly using a programming language.</a:t>
            </a:r>
          </a:p>
          <a:p>
            <a:pPr algn="just"/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several techniques in software engineering which are used for code verification. </a:t>
            </a:r>
          </a:p>
          <a:p>
            <a:pPr lvl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Code review</a:t>
            </a:r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analysis-using tools to analyze </a:t>
            </a:r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Testing  </a:t>
            </a:r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B1E1CC-E85C-4214-87AD-DA801ECB551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DD3324D-A248-4B45-8AE8-DC52D5577F63}" type="datetime4">
              <a:rPr lang="en-US" smtClean="0"/>
              <a:pPr/>
              <a:t>December 19,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BBCDEE-A94B-493E-8F47-FA79658F90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/>
          <a:lstStyle/>
          <a:p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	Coding Verification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34388" cy="497204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Code review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 traditional method for verification used in the software life cycle. It mainly aims at discovering and fixing mistakes in source codes.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Code review is done after a successful compilation of source codes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errors found during code verification are debugged.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Following methods are used for code review: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1028700" lvl="2" indent="-342900">
              <a:buFont typeface="Wingdings" panose="05000000000000000000" pitchFamily="2" charset="2"/>
              <a:buChar char="Ø"/>
            </a:pP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walkthrough-using test cases</a:t>
            </a:r>
            <a:endParaRPr lang="en-IN" sz="2100" i="1" dirty="0">
              <a:latin typeface="Times New Roman" pitchFamily="18" charset="0"/>
              <a:cs typeface="Times New Roman" pitchFamily="18" charset="0"/>
            </a:endParaRPr>
          </a:p>
          <a:p>
            <a:pPr marL="1028700" lvl="2" indent="-342900">
              <a:buFont typeface="Wingdings" panose="05000000000000000000" pitchFamily="2" charset="2"/>
              <a:buChar char="Ø"/>
            </a:pP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inspection-general testing process</a:t>
            </a:r>
            <a:endParaRPr lang="en-IN" sz="2100" i="1" dirty="0">
              <a:latin typeface="Times New Roman" pitchFamily="18" charset="0"/>
              <a:cs typeface="Times New Roman" pitchFamily="18" charset="0"/>
            </a:endParaRPr>
          </a:p>
          <a:p>
            <a:pPr marL="1028700" lvl="2" indent="-342900">
              <a:buFont typeface="Wingdings" panose="05000000000000000000" pitchFamily="2" charset="2"/>
              <a:buChar char="Ø"/>
            </a:pP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Pair 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programming-developer can’t but testers can</a:t>
            </a:r>
            <a:endParaRPr lang="en-IN" sz="2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C6BAEC6-EA3B-443E-959C-4FA066BF9D3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A743A59-5113-4A35-A03D-559E7E73A0E3}" type="datetime4">
              <a:rPr lang="en-US" smtClean="0"/>
              <a:pPr/>
              <a:t>December 19,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283DD0-387F-474C-90DB-A6C76BAAC0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003527"/>
          </a:xfrm>
        </p:spPr>
        <p:txBody>
          <a:bodyPr/>
          <a:lstStyle/>
          <a:p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		Coding Verification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14" y="1371601"/>
            <a:ext cx="7886700" cy="472169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Testing </a:t>
            </a:r>
          </a:p>
          <a:p>
            <a:endParaRPr 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Dynamic analysis works with test data by executing test cases.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IN" sz="1100" dirty="0">
              <a:latin typeface="Times New Roman" pitchFamily="18" charset="0"/>
              <a:cs typeface="Times New Roman" pitchFamily="18" charset="0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Testing is performed before the integration of programs for system testing.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Also, it is intended to ensure that the software ensures the satisfaction of customer needs.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EDDFE0-7BCC-490D-9925-51A333F90A1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845E283-528A-4009-8EDF-E55B936E5F60}" type="datetime4">
              <a:rPr lang="en-US" smtClean="0"/>
              <a:pPr/>
              <a:t>December 19,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52F1C34-56BD-48F0-8458-EE3A473169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/>
          <a:lstStyle/>
          <a:p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	Coding Verification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525509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following categories of documentation done in the system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Internal documentation </a:t>
            </a:r>
          </a:p>
          <a:p>
            <a:pPr lvl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Done in the source code. Comments or Self-documented lines</a:t>
            </a:r>
          </a:p>
          <a:p>
            <a:pPr marL="685800" lvl="1" indent="-342900"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System documentation</a:t>
            </a:r>
          </a:p>
          <a:p>
            <a:pPr lvl="2"/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Documents produced 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Reqs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Specification to the Testing Phase. Includes SRS, Design Document, System Maintenance Guide, Test document and Installation Report.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685800" lvl="1" indent="-342900"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User documentation </a:t>
            </a:r>
          </a:p>
          <a:p>
            <a:pPr lvl="3"/>
            <a:r>
              <a:rPr lang="en-US" sz="1950" i="1" dirty="0">
                <a:latin typeface="Times New Roman" pitchFamily="18" charset="0"/>
                <a:cs typeface="Times New Roman" pitchFamily="18" charset="0"/>
              </a:rPr>
              <a:t>	Includes System Introductory manual(how system will start, operate and use resources), </a:t>
            </a:r>
          </a:p>
          <a:p>
            <a:pPr lvl="3"/>
            <a:r>
              <a:rPr lang="en-US" sz="1950" i="1" dirty="0">
                <a:latin typeface="Times New Roman" pitchFamily="18" charset="0"/>
                <a:cs typeface="Times New Roman" pitchFamily="18" charset="0"/>
              </a:rPr>
              <a:t>Operation Description(services provided by a specific operation), System installation document(configuration of files, hardware and software for installation of module), </a:t>
            </a:r>
          </a:p>
          <a:p>
            <a:pPr lvl="3"/>
            <a:r>
              <a:rPr lang="en-US" sz="1950" i="1" dirty="0">
                <a:latin typeface="Times New Roman" pitchFamily="18" charset="0"/>
                <a:cs typeface="Times New Roman" pitchFamily="18" charset="0"/>
              </a:rPr>
              <a:t>System References Manual(specifies system facilities, errors </a:t>
            </a:r>
            <a:r>
              <a:rPr lang="en-US" sz="1950" i="1" dirty="0" err="1">
                <a:latin typeface="Times New Roman" pitchFamily="18" charset="0"/>
                <a:cs typeface="Times New Roman" pitchFamily="18" charset="0"/>
              </a:rPr>
              <a:t>reporting,recovery</a:t>
            </a:r>
            <a:r>
              <a:rPr lang="en-US" sz="1950" i="1" dirty="0">
                <a:latin typeface="Times New Roman" pitchFamily="18" charset="0"/>
                <a:cs typeface="Times New Roman" pitchFamily="18" charset="0"/>
              </a:rPr>
              <a:t> and trouble shooting process),</a:t>
            </a:r>
          </a:p>
          <a:p>
            <a:pPr lvl="3"/>
            <a:r>
              <a:rPr lang="en-US" sz="1950" i="1" dirty="0">
                <a:latin typeface="Times New Roman" pitchFamily="18" charset="0"/>
                <a:cs typeface="Times New Roman" pitchFamily="18" charset="0"/>
              </a:rPr>
              <a:t>System administrator Manual(includes the commands and controls the admin generate at the time of system interactions).</a:t>
            </a:r>
            <a:endParaRPr lang="en-IN" sz="195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DE4A47-6B88-4A5A-820D-E2F0868E628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1CFC42D-BA17-4B08-9300-62F702CA3B0D}" type="datetime4">
              <a:rPr lang="en-US" smtClean="0"/>
              <a:pPr/>
              <a:t>December 19,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574839-FB4E-43E5-AD29-5E8B4B66BE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1500" y="-152400"/>
            <a:ext cx="7886700" cy="1318899"/>
          </a:xfrm>
        </p:spPr>
        <p:txBody>
          <a:bodyPr/>
          <a:lstStyle/>
          <a:p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	Code Documentation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295CF167-83AC-4056-842A-7497975B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1"/>
            <a:ext cx="8005114" cy="5026496"/>
          </a:xfrm>
        </p:spPr>
        <p:txBody>
          <a:bodyPr/>
          <a:lstStyle/>
          <a:p>
            <a:pPr marL="685800" lvl="1" indent="-342900"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Daily documentation</a:t>
            </a:r>
          </a:p>
          <a:p>
            <a:pPr lvl="3"/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Like Programmers Notebook to record the day to day activities.</a:t>
            </a:r>
          </a:p>
          <a:p>
            <a:pPr lvl="3"/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Helps in reporting to the upper levels and in preparing the phased artifacts and a plan for the next phase</a:t>
            </a:r>
          </a:p>
          <a:p>
            <a:pPr marL="685800" lvl="1" indent="-342900">
              <a:buFont typeface="Wingdings" panose="05000000000000000000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Process documentation </a:t>
            </a:r>
          </a:p>
          <a:p>
            <a:pPr lvl="3"/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Includes the process records such as plan, schedule, process quality documents, communication documents and standards</a:t>
            </a:r>
            <a:r>
              <a:rPr lang="en-US" sz="195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950" i="1" dirty="0">
              <a:latin typeface="Times New Roman" pitchFamily="18" charset="0"/>
              <a:cs typeface="Times New Roman" pitchFamily="18" charset="0"/>
            </a:endParaRPr>
          </a:p>
          <a:p>
            <a:pPr marL="685800" lvl="1" indent="-342900">
              <a:buFont typeface="Wingdings" panose="05000000000000000000" pitchFamily="2" charset="2"/>
              <a:buChar char="Ø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marL="685800" lvl="1" indent="-342900">
              <a:buFont typeface="Wingdings" panose="05000000000000000000" pitchFamily="2" charset="2"/>
              <a:buChar char="Ø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73794B6-6DC2-4790-AD0A-5602A380BE1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882A2FA-E55F-4174-A6EE-6CB2DD627A24}" type="datetime4">
              <a:rPr lang="en-US" smtClean="0"/>
              <a:pPr/>
              <a:t>December 19,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5A77873-2FBB-4DD9-935B-2D4196A9D4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708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1"/>
            <a:ext cx="8157514" cy="4645496"/>
          </a:xfrm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Coding Principles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Coding Process</a:t>
            </a:r>
            <a:endParaRPr lang="en-US" dirty="0"/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dirty="0"/>
              <a:t>Traditional Coding Process</a:t>
            </a:r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dirty="0"/>
              <a:t>Test Driven Development</a:t>
            </a:r>
          </a:p>
          <a:p>
            <a:r>
              <a:rPr lang="en-US" dirty="0">
                <a:hlinkClick r:id="rId4" action="ppaction://hlinksldjump"/>
              </a:rPr>
              <a:t>Code Verification</a:t>
            </a:r>
            <a:endParaRPr lang="en-US" dirty="0"/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dirty="0"/>
              <a:t>Code Reviews</a:t>
            </a:r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dirty="0"/>
              <a:t>Static Analysis</a:t>
            </a:r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dirty="0"/>
              <a:t>Testing</a:t>
            </a:r>
          </a:p>
          <a:p>
            <a:r>
              <a:rPr lang="en-US" dirty="0">
                <a:hlinkClick r:id="" action="ppaction://noaction"/>
              </a:rPr>
              <a:t>Code Documentation</a:t>
            </a:r>
            <a:endParaRPr lang="en-US" dirty="0"/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dirty="0"/>
              <a:t>Internal Documentation</a:t>
            </a:r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dirty="0"/>
              <a:t>System Documentation</a:t>
            </a:r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dirty="0"/>
              <a:t>User Documentation</a:t>
            </a:r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dirty="0"/>
              <a:t>Daily Documentation</a:t>
            </a:r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dirty="0"/>
              <a:t>Process Documentation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446B783-CB07-4D07-B110-4574DA41ED2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99719A0-5C8D-4AD0-BA25-298692C1679C}" type="datetime4">
              <a:rPr lang="en-US" smtClean="0"/>
              <a:pPr/>
              <a:t>December 19,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1B29057-6CFA-4E18-9C13-A50A7F1965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365125"/>
            <a:ext cx="7505700" cy="1325563"/>
          </a:xfrm>
        </p:spPr>
        <p:txBody>
          <a:bodyPr/>
          <a:lstStyle/>
          <a:p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Topics</a:t>
            </a:r>
          </a:p>
        </p:txBody>
      </p:sp>
    </p:spTree>
    <p:extLst>
      <p:ext uri="{BB962C8B-B14F-4D97-AF65-F5344CB8AC3E}">
        <p14:creationId xmlns="" xmlns:p14="http://schemas.microsoft.com/office/powerpoint/2010/main" val="231982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1"/>
            <a:ext cx="8305800" cy="483872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ea typeface="Times New Roman"/>
                <a:cs typeface="Times New Roman" pitchFamily="18" charset="0"/>
              </a:rPr>
              <a:t>main goal of implementation is to produce quality source codes that can reduce the cost of testing and maintenance. </a:t>
            </a:r>
          </a:p>
          <a:p>
            <a:pPr algn="just"/>
            <a:endParaRPr lang="en-US" sz="20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ea typeface="Times New Roman"/>
                <a:cs typeface="Times New Roman" pitchFamily="18" charset="0"/>
              </a:rPr>
              <a:t>The purpose of coding is to create a set of instructions in a programming language so that computers execute them to perform certain operations.</a:t>
            </a:r>
          </a:p>
          <a:p>
            <a:pPr algn="just"/>
            <a:endParaRPr lang="en-US" sz="20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ea typeface="Times New Roman"/>
                <a:cs typeface="Times New Roman" pitchFamily="18" charset="0"/>
              </a:rPr>
              <a:t>Implementation is the software development phase that affects the testing and maintenance activities.</a:t>
            </a:r>
          </a:p>
          <a:p>
            <a:pPr algn="just"/>
            <a:endParaRPr lang="en-US" sz="20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ea typeface="Times New Roman"/>
                <a:cs typeface="Times New Roman" pitchFamily="18" charset="0"/>
              </a:rPr>
              <a:t>A clear, readable, and understandable source code will make testing, debugging, and maintenance tasks easier.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ea typeface="Times New Roman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60BB49-8E0F-4C1B-B258-7E91B189D4E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27E6D09-A3FB-4A5B-99B5-383BC372F29A}" type="datetime4">
              <a:rPr lang="en-US" smtClean="0"/>
              <a:pPr/>
              <a:t>December 19,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B856C5-2F62-4854-A891-986494BFFE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Software implementation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Coding principles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the principles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design.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Developed software goes through testing,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maintenance.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Coding principles help programmers in writing an efficient and effective code, which is easier to test, maintain, and reengineer.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6F7432-BD0B-481C-AD93-1D869113A3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0F54C01-6D87-4768-9102-989695F59AA7}" type="datetime4">
              <a:rPr lang="en-US" smtClean="0"/>
              <a:pPr/>
              <a:t>December 19,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642371-3E4B-4F20-AE3C-4EA2F69F14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Times New Roman"/>
              </a:rPr>
              <a:t>	Coding Principles</a:t>
            </a:r>
            <a:endParaRPr lang="en-IN" sz="3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4B97A6B-B43F-4286-A13C-594DD0598D1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30CA34F-8C04-4565-A96D-F553DF19FFA1}" type="datetime4">
              <a:rPr lang="en-US" smtClean="0"/>
              <a:pPr/>
              <a:t>December 19,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5E31110-044F-4B06-9168-989FCC8A51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/>
          <a:lstStyle/>
          <a:p>
            <a:r>
              <a:rPr lang="en-I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Coding Principles</a:t>
            </a:r>
            <a:endParaRPr lang="en-IN" dirty="0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1036" name="Group 12"/>
          <p:cNvGrpSpPr>
            <a:grpSpLocks noChangeAspect="1"/>
          </p:cNvGrpSpPr>
          <p:nvPr/>
        </p:nvGrpSpPr>
        <p:grpSpPr bwMode="auto">
          <a:xfrm>
            <a:off x="1371600" y="2286000"/>
            <a:ext cx="6705600" cy="3581400"/>
            <a:chOff x="3629" y="9399"/>
            <a:chExt cx="4201" cy="1492"/>
          </a:xfrm>
        </p:grpSpPr>
        <p:sp>
          <p:nvSpPr>
            <p:cNvPr id="1043" name="AutoShape 19"/>
            <p:cNvSpPr>
              <a:spLocks noChangeAspect="1" noChangeArrowheads="1" noTextEdit="1"/>
            </p:cNvSpPr>
            <p:nvPr/>
          </p:nvSpPr>
          <p:spPr bwMode="auto">
            <a:xfrm>
              <a:off x="3629" y="9399"/>
              <a:ext cx="4201" cy="149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3724" y="9801"/>
              <a:ext cx="1400" cy="10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1" name="Text Box 17"/>
            <p:cNvSpPr txBox="1">
              <a:spLocks noChangeArrowheads="1"/>
            </p:cNvSpPr>
            <p:nvPr/>
          </p:nvSpPr>
          <p:spPr bwMode="auto">
            <a:xfrm>
              <a:off x="3963" y="9863"/>
              <a:ext cx="886" cy="3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Data</a:t>
              </a: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0" name="Text Box 16"/>
            <p:cNvSpPr txBox="1">
              <a:spLocks noChangeArrowheads="1"/>
            </p:cNvSpPr>
            <p:nvPr/>
          </p:nvSpPr>
          <p:spPr bwMode="auto">
            <a:xfrm>
              <a:off x="3963" y="10414"/>
              <a:ext cx="886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Function</a:t>
              </a: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9" name="AutoShape 15"/>
            <p:cNvSpPr>
              <a:spLocks noChangeShapeType="1"/>
            </p:cNvSpPr>
            <p:nvPr/>
          </p:nvSpPr>
          <p:spPr bwMode="auto">
            <a:xfrm>
              <a:off x="5124" y="10329"/>
              <a:ext cx="67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5796" y="10225"/>
              <a:ext cx="2034" cy="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Access to other modules</a:t>
              </a: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4128" y="9477"/>
              <a:ext cx="661" cy="2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Module</a:t>
              </a: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05800" cy="499112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Structure Programming Features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Structured programming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program flow in some sequential way that the programs follow during their execution.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7BE0CA-C507-4A9B-AE6F-337BFCF316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49F1749-46DB-4EBC-8E6B-1D3522E11723}" type="datetime4">
              <a:rPr lang="en-US" smtClean="0"/>
              <a:pPr/>
              <a:t>December 19,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4AA3E7-261C-4537-A8BB-B0E5166F80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Times New Roman"/>
              </a:rPr>
              <a:t>	Coding Principles</a:t>
            </a:r>
            <a:endParaRPr lang="en-IN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571744"/>
            <a:ext cx="8305800" cy="371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Maximize efficiency and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Minimize overlapping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85800" marR="0" lvl="1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Writing modular programs with the help of functions, code, block, classes, etc.</a:t>
            </a:r>
          </a:p>
          <a:p>
            <a:pPr marL="685800" marR="0" lvl="1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Shared data should be used as little as possible. </a:t>
            </a:r>
          </a:p>
          <a:p>
            <a:pPr marL="685800" marR="0" lvl="1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85800" marR="0" lvl="1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Minimizing dependencies among programs will maximize efficiency within modules;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081314" cy="47978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Code Reusability  allows the use of existing code several times.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KISS (Keep It Simple, Stupid)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Most of the software are structurally complex but can be made simple by using modularization and other designing principles.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Simplicity, Extensibility, and Effortlessness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Code Verification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Code Documentation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Separation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moduels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Follow Coding Standards, Guidelines, and Styles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00C053-3B05-46E7-AFC5-81C65617104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577BDF4-6F26-4B3B-A853-850E56FE5048}" type="datetime4">
              <a:rPr lang="en-US" smtClean="0"/>
              <a:pPr/>
              <a:t>December 19, 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B7EA633-88EB-4501-B1FC-D489A5B3AD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/>
          <a:lstStyle/>
          <a:p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	Coding Principles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06732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coding process describes the steps that programmers follow for producing source codes.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coding process allows programmers to write bug-free source codes. </a:t>
            </a:r>
          </a:p>
          <a:p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widely used coding processes.</a:t>
            </a:r>
          </a:p>
          <a:p>
            <a:pPr lvl="1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Traditional Coding Process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Test-driven Development (TDD) </a:t>
            </a:r>
          </a:p>
          <a:p>
            <a:pPr lvl="1"/>
            <a:endParaRPr lang="en-US" sz="5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traditional programming process is an iterative and incremental process which follows the “write-compile-debug” process. </a:t>
            </a:r>
          </a:p>
          <a:p>
            <a:endParaRPr lang="en-US" sz="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TDD was introduced by Extreme Programming (XP) in agile methodologies that follow the “coding with testing” process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D36744-81FF-4630-96FF-9A8B996F7BD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E81412-CDCC-47FF-87A0-3B75A5B7745C}" type="datetime4">
              <a:rPr lang="en-US" smtClean="0"/>
              <a:pPr/>
              <a:t>December 19, 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A2B482-0758-4617-8B25-92E968D7D0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55"/>
            <a:ext cx="7886700" cy="1484334"/>
          </a:xfrm>
        </p:spPr>
        <p:txBody>
          <a:bodyPr/>
          <a:lstStyle/>
          <a:p>
            <a:r>
              <a:rPr lang="en-US" sz="3200" b="1" dirty="0">
                <a:solidFill>
                  <a:srgbClr val="0000FF"/>
                </a:solidFill>
                <a:latin typeface="Times New Roman"/>
                <a:ea typeface="Times New Roman"/>
              </a:rPr>
              <a:t>	Coding Process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651814" y="716323"/>
            <a:ext cx="7886700" cy="5376974"/>
          </a:xfrm>
        </p:spPr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Traditional Coding Process </a:t>
            </a:r>
          </a:p>
          <a:p>
            <a:endParaRPr lang="en-IN" sz="2400" dirty="0">
              <a:solidFill>
                <a:srgbClr val="0000FF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6937F4-195D-495E-91D9-E535CDBFE55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466FBB4-029E-4ACE-96C0-014A775163E0}" type="datetime4">
              <a:rPr lang="en-US" smtClean="0"/>
              <a:pPr/>
              <a:t>December 19, 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E102E2E-FDA0-4A5C-A441-C52B87BBBA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V.Ravi</a:t>
            </a:r>
            <a:r>
              <a:rPr lang="en-US" dirty="0" smtClean="0"/>
              <a:t> </a:t>
            </a:r>
            <a:r>
              <a:rPr lang="en-US" dirty="0" err="1" smtClean="0"/>
              <a:t>Kishore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10241" name="Group 1"/>
          <p:cNvGrpSpPr>
            <a:grpSpLocks noChangeAspect="1"/>
          </p:cNvGrpSpPr>
          <p:nvPr/>
        </p:nvGrpSpPr>
        <p:grpSpPr bwMode="auto">
          <a:xfrm>
            <a:off x="2076450" y="1219200"/>
            <a:ext cx="4629150" cy="4911725"/>
            <a:chOff x="3246" y="4980"/>
            <a:chExt cx="5816" cy="5883"/>
          </a:xfrm>
        </p:grpSpPr>
        <p:sp>
          <p:nvSpPr>
            <p:cNvPr id="10265" name="AutoShape 25"/>
            <p:cNvSpPr>
              <a:spLocks noChangeAspect="1" noChangeArrowheads="1" noTextEdit="1"/>
            </p:cNvSpPr>
            <p:nvPr/>
          </p:nvSpPr>
          <p:spPr bwMode="auto">
            <a:xfrm>
              <a:off x="3246" y="4980"/>
              <a:ext cx="5816" cy="58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4898" y="5822"/>
              <a:ext cx="1939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Writing source codes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4395" y="6563"/>
              <a:ext cx="2442" cy="3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Compilation and linking 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5868" y="6169"/>
              <a:ext cx="1" cy="3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61" name="AutoShape 21"/>
            <p:cNvSpPr>
              <a:spLocks noChangeArrowheads="1"/>
            </p:cNvSpPr>
            <p:nvPr/>
          </p:nvSpPr>
          <p:spPr bwMode="auto">
            <a:xfrm>
              <a:off x="4898" y="7340"/>
              <a:ext cx="1939" cy="1281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Is there any compilation error?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60" name="AutoShape 20"/>
            <p:cNvSpPr>
              <a:spLocks noChangeShapeType="1"/>
            </p:cNvSpPr>
            <p:nvPr/>
          </p:nvSpPr>
          <p:spPr bwMode="auto">
            <a:xfrm>
              <a:off x="5868" y="6910"/>
              <a:ext cx="1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5987" y="6240"/>
              <a:ext cx="969" cy="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Source file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6022" y="7079"/>
              <a:ext cx="969" cy="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Object file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5864" y="5380"/>
              <a:ext cx="4" cy="4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4898" y="8915"/>
              <a:ext cx="1939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Testing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7435" y="6993"/>
              <a:ext cx="1495" cy="3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Debugging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4" name="AutoShape 14"/>
            <p:cNvSpPr>
              <a:spLocks noChangeShapeType="1"/>
            </p:cNvSpPr>
            <p:nvPr/>
          </p:nvSpPr>
          <p:spPr bwMode="auto">
            <a:xfrm>
              <a:off x="5868" y="8621"/>
              <a:ext cx="1" cy="2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 flipV="1">
              <a:off x="6837" y="7340"/>
              <a:ext cx="1346" cy="641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 rot="5400000" flipH="1">
              <a:off x="7011" y="5822"/>
              <a:ext cx="997" cy="1346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5868" y="9262"/>
              <a:ext cx="1" cy="3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5210" y="10525"/>
              <a:ext cx="2440" cy="2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Executable program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49" name="AutoShape 9"/>
            <p:cNvSpPr>
              <a:spLocks noChangeShapeType="1"/>
            </p:cNvSpPr>
            <p:nvPr/>
          </p:nvSpPr>
          <p:spPr bwMode="auto">
            <a:xfrm flipV="1">
              <a:off x="6956" y="7604"/>
              <a:ext cx="1227" cy="2302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5988" y="8562"/>
              <a:ext cx="288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No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7039" y="9575"/>
              <a:ext cx="275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No 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7148" y="7604"/>
              <a:ext cx="502" cy="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Yes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4958" y="5117"/>
              <a:ext cx="1747" cy="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Design specifications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44" name="AutoShape 4"/>
            <p:cNvSpPr>
              <a:spLocks noChangeArrowheads="1"/>
            </p:cNvSpPr>
            <p:nvPr/>
          </p:nvSpPr>
          <p:spPr bwMode="auto">
            <a:xfrm>
              <a:off x="4779" y="9575"/>
              <a:ext cx="2177" cy="662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Testing OK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43" name="AutoShape 3"/>
            <p:cNvSpPr>
              <a:spLocks noChangeShapeType="1"/>
            </p:cNvSpPr>
            <p:nvPr/>
          </p:nvSpPr>
          <p:spPr bwMode="auto">
            <a:xfrm>
              <a:off x="5869" y="10237"/>
              <a:ext cx="1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42" name="Text Box 2"/>
            <p:cNvSpPr txBox="1">
              <a:spLocks noChangeArrowheads="1"/>
            </p:cNvSpPr>
            <p:nvPr/>
          </p:nvSpPr>
          <p:spPr bwMode="auto">
            <a:xfrm>
              <a:off x="5988" y="10263"/>
              <a:ext cx="503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Yes</a:t>
              </a: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2133</TotalTime>
  <Words>670</Words>
  <Application>Microsoft Office PowerPoint</Application>
  <PresentationFormat>On-screen Show (4:3)</PresentationFormat>
  <Paragraphs>167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1_Office Theme</vt:lpstr>
      <vt:lpstr>Slide 1</vt:lpstr>
      <vt:lpstr>Topics</vt:lpstr>
      <vt:lpstr> Software implementation</vt:lpstr>
      <vt:lpstr> Coding Principles</vt:lpstr>
      <vt:lpstr> Coding Principles</vt:lpstr>
      <vt:lpstr> Coding Principles</vt:lpstr>
      <vt:lpstr> Coding Principles</vt:lpstr>
      <vt:lpstr> Coding Process</vt:lpstr>
      <vt:lpstr>Slide 9</vt:lpstr>
      <vt:lpstr>Slide 10</vt:lpstr>
      <vt:lpstr> Coding Verification</vt:lpstr>
      <vt:lpstr>  Coding Verification</vt:lpstr>
      <vt:lpstr> Coding Verification</vt:lpstr>
      <vt:lpstr> Code Documentation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RK</cp:lastModifiedBy>
  <cp:revision>196</cp:revision>
  <dcterms:created xsi:type="dcterms:W3CDTF">2006-08-16T00:00:00Z</dcterms:created>
  <dcterms:modified xsi:type="dcterms:W3CDTF">2021-12-19T14:17:18Z</dcterms:modified>
</cp:coreProperties>
</file>