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342" r:id="rId3"/>
    <p:sldId id="257" r:id="rId4"/>
    <p:sldId id="262" r:id="rId5"/>
    <p:sldId id="267" r:id="rId6"/>
    <p:sldId id="279" r:id="rId7"/>
    <p:sldId id="286" r:id="rId8"/>
    <p:sldId id="288" r:id="rId9"/>
    <p:sldId id="312" r:id="rId10"/>
    <p:sldId id="313" r:id="rId11"/>
    <p:sldId id="324" r:id="rId12"/>
    <p:sldId id="325" r:id="rId13"/>
    <p:sldId id="32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C36B1-AED0-46E2-BB7E-EF90EC6C87C8}" type="datetimeFigureOut">
              <a:rPr lang="en-IN" smtClean="0"/>
              <a:pPr/>
              <a:t>07-01-2022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C2E-CED9-49F9-A7E4-2888F79EBC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357290" y="285728"/>
            <a:ext cx="7554569" cy="64294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981076-ED8C-43FB-A166-D94C61E80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42" y="116632"/>
            <a:ext cx="136805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36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8099-A400-428A-9E03-C15963A866F5}" type="datetime4">
              <a:rPr lang="en-US" smtClean="0"/>
              <a:pPr/>
              <a:t>January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74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D2F6-B247-4AF4-9C4E-A76C3A178CC8}" type="datetime4">
              <a:rPr lang="en-US" smtClean="0"/>
              <a:pPr/>
              <a:t>January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574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5F75-C498-40D9-8D92-5153CDD122DB}" type="datetime4">
              <a:rPr lang="en-US" smtClean="0"/>
              <a:pPr/>
              <a:t>January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35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90184-A77D-45C3-B2F5-F13FAD42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A9F79A-F645-45F7-80A1-76FC42CF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D3F1BD-BBB4-4568-AD6B-BCE5DA66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E853-0469-49A3-B0B1-AA0B795A4F62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3AF4F7-2B80-4BD8-947F-113F3E78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49A2FC-28F7-4D58-A53A-BB07932E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75-AF47-4374-8090-D2A526390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652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561877"/>
            <a:ext cx="7886700" cy="4531419"/>
          </a:xfrm>
        </p:spPr>
        <p:txBody>
          <a:bodyPr/>
          <a:lstStyle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48" y="136525"/>
            <a:ext cx="734852" cy="4606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423809-851F-402C-8E33-04AEE45A2C34}"/>
              </a:ext>
            </a:extLst>
          </p:cNvPr>
          <p:cNvSpPr/>
          <p:nvPr userDrawn="1"/>
        </p:nvSpPr>
        <p:spPr>
          <a:xfrm>
            <a:off x="6232934" y="132319"/>
            <a:ext cx="26280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00B0F0"/>
                </a:solidFill>
              </a:rPr>
              <a:t>Aditya </a:t>
            </a:r>
            <a:r>
              <a:rPr lang="en-US" sz="1050" b="1" baseline="0" dirty="0">
                <a:solidFill>
                  <a:srgbClr val="00B0F0"/>
                </a:solidFill>
              </a:rPr>
              <a:t>Engineering </a:t>
            </a:r>
            <a:r>
              <a:rPr lang="en-US" sz="1050" b="1" dirty="0">
                <a:solidFill>
                  <a:srgbClr val="00B0F0"/>
                </a:solidFill>
              </a:rPr>
              <a:t>College  (A)</a:t>
            </a:r>
            <a:endParaRPr lang="en-IN" sz="105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xmlns="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29454" y="6286521"/>
            <a:ext cx="1578385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68FB3-81FD-48E7-BB63-E62EA4C7DD5A}" type="datetime4">
              <a:rPr lang="en-US" smtClean="0"/>
              <a:pPr/>
              <a:t>January 7,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03964" y="6286521"/>
            <a:ext cx="20574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553614" y="6278586"/>
            <a:ext cx="144661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sz="900" dirty="0"/>
              <a:t>Software Engineering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83058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4249-EBDC-4EAC-9FB8-322723D6C25D}" type="datetime4">
              <a:rPr lang="en-US" smtClean="0"/>
              <a:pPr/>
              <a:t>January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1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2A67-494F-4306-B960-89C0C0DB43E2}" type="datetime4">
              <a:rPr lang="en-US" smtClean="0"/>
              <a:pPr/>
              <a:t>January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51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1E47-9187-4AC8-ABD2-08843C2BBA81}" type="datetime4">
              <a:rPr lang="en-US" smtClean="0"/>
              <a:pPr/>
              <a:t>January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274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3B8-152A-4752-8830-EF35DE6C85E3}" type="datetime4">
              <a:rPr lang="en-US" smtClean="0"/>
              <a:pPr/>
              <a:t>January 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992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60-3376-43A8-B201-731FBE1D5974}" type="datetime4">
              <a:rPr lang="en-US" smtClean="0"/>
              <a:pPr/>
              <a:t>January 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821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348F-334C-45F9-8272-607842529AD2}" type="datetime4">
              <a:rPr lang="en-US" smtClean="0"/>
              <a:pPr/>
              <a:t>January 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429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D7F-0D7F-4410-86F9-303AFF3825B4}" type="datetime4">
              <a:rPr lang="en-US" smtClean="0"/>
              <a:pPr/>
              <a:t>January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80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18C5-E075-413D-B3F3-C013374390C1}" type="datetime4">
              <a:rPr lang="en-US" smtClean="0"/>
              <a:pPr/>
              <a:t>January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4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636912"/>
            <a:ext cx="6944816" cy="3001888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Quality and Reliability</a:t>
            </a:r>
            <a:endParaRPr lang="en-IN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A6B48A-BC4A-4459-9EFD-BC50EB3BE3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3867A5-F9E8-40FB-8386-3A5FADB726C1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C2A59A-4A4B-45DF-B45D-B73B2A0F6A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Capability Maturity Model(CMM)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4577" name="Group 1"/>
          <p:cNvGrpSpPr>
            <a:grpSpLocks noChangeAspect="1"/>
          </p:cNvGrpSpPr>
          <p:nvPr/>
        </p:nvGrpSpPr>
        <p:grpSpPr bwMode="auto">
          <a:xfrm>
            <a:off x="611560" y="1210290"/>
            <a:ext cx="8008193" cy="5004792"/>
            <a:chOff x="3737" y="1271"/>
            <a:chExt cx="5899" cy="4116"/>
          </a:xfrm>
        </p:grpSpPr>
        <p:sp>
          <p:nvSpPr>
            <p:cNvPr id="24593" name="AutoShape 17"/>
            <p:cNvSpPr>
              <a:spLocks noChangeAspect="1" noChangeArrowheads="1" noTextEdit="1"/>
            </p:cNvSpPr>
            <p:nvPr/>
          </p:nvSpPr>
          <p:spPr bwMode="auto">
            <a:xfrm>
              <a:off x="3737" y="1271"/>
              <a:ext cx="5899" cy="41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92" name="AutoShape 16"/>
            <p:cNvSpPr>
              <a:spLocks noChangeArrowheads="1"/>
            </p:cNvSpPr>
            <p:nvPr/>
          </p:nvSpPr>
          <p:spPr bwMode="auto">
            <a:xfrm>
              <a:off x="3822" y="4274"/>
              <a:ext cx="981" cy="5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Initial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91" name="AutoShape 15"/>
            <p:cNvSpPr>
              <a:spLocks noChangeArrowheads="1"/>
            </p:cNvSpPr>
            <p:nvPr/>
          </p:nvSpPr>
          <p:spPr bwMode="auto">
            <a:xfrm>
              <a:off x="6636" y="1356"/>
              <a:ext cx="983" cy="5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5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Optimizing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90" name="AutoShape 14"/>
            <p:cNvSpPr>
              <a:spLocks noChangeArrowheads="1"/>
            </p:cNvSpPr>
            <p:nvPr/>
          </p:nvSpPr>
          <p:spPr bwMode="auto">
            <a:xfrm>
              <a:off x="5949" y="2061"/>
              <a:ext cx="983" cy="5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4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Managed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9" name="AutoShape 13"/>
            <p:cNvSpPr>
              <a:spLocks noChangeArrowheads="1"/>
            </p:cNvSpPr>
            <p:nvPr/>
          </p:nvSpPr>
          <p:spPr bwMode="auto">
            <a:xfrm>
              <a:off x="5257" y="2779"/>
              <a:ext cx="984" cy="5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3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Defined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8" name="AutoShape 12"/>
            <p:cNvSpPr>
              <a:spLocks noChangeArrowheads="1"/>
            </p:cNvSpPr>
            <p:nvPr/>
          </p:nvSpPr>
          <p:spPr bwMode="auto">
            <a:xfrm>
              <a:off x="4525" y="3508"/>
              <a:ext cx="982" cy="5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2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Repeatable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7" name="AutoShape 11"/>
            <p:cNvSpPr>
              <a:spLocks noChangeShapeType="1"/>
            </p:cNvSpPr>
            <p:nvPr/>
          </p:nvSpPr>
          <p:spPr bwMode="auto">
            <a:xfrm rot="16200000">
              <a:off x="4161" y="3911"/>
              <a:ext cx="515" cy="21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6" name="AutoShape 10"/>
            <p:cNvSpPr>
              <a:spLocks noChangeShapeType="1"/>
            </p:cNvSpPr>
            <p:nvPr/>
          </p:nvSpPr>
          <p:spPr bwMode="auto">
            <a:xfrm rot="16200000">
              <a:off x="4898" y="3149"/>
              <a:ext cx="478" cy="24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5" name="AutoShape 9"/>
            <p:cNvSpPr>
              <a:spLocks noChangeShapeType="1"/>
            </p:cNvSpPr>
            <p:nvPr/>
          </p:nvSpPr>
          <p:spPr bwMode="auto">
            <a:xfrm rot="16200000">
              <a:off x="5615" y="2446"/>
              <a:ext cx="467" cy="2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4" name="AutoShape 8"/>
            <p:cNvSpPr>
              <a:spLocks noChangeShapeType="1"/>
            </p:cNvSpPr>
            <p:nvPr/>
          </p:nvSpPr>
          <p:spPr bwMode="auto">
            <a:xfrm rot="16200000">
              <a:off x="6311" y="1736"/>
              <a:ext cx="454" cy="19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4922" y="4406"/>
              <a:ext cx="1319" cy="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ad </a:t>
              </a: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hoc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7029" y="2061"/>
              <a:ext cx="2189" cy="5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Processes are measured and controlled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6349" y="2841"/>
              <a:ext cx="2570" cy="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Process standardization for both management and development  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5671" y="3508"/>
              <a:ext cx="1643" cy="5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Focus on project management process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79" name="Text Box 3"/>
            <p:cNvSpPr txBox="1">
              <a:spLocks noChangeArrowheads="1"/>
            </p:cNvSpPr>
            <p:nvPr/>
          </p:nvSpPr>
          <p:spPr bwMode="auto">
            <a:xfrm>
              <a:off x="4525" y="5064"/>
              <a:ext cx="4394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Figure 10.6: The Capability Maturity Model (CMM)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78" name="Text Box 2"/>
            <p:cNvSpPr txBox="1">
              <a:spLocks noChangeArrowheads="1"/>
            </p:cNvSpPr>
            <p:nvPr/>
          </p:nvSpPr>
          <p:spPr bwMode="auto">
            <a:xfrm>
              <a:off x="7723" y="1356"/>
              <a:ext cx="1639" cy="5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Focus on continuous improvement </a:t>
              </a: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vl="0" algn="just"/>
            <a:r>
              <a:rPr lang="en-US" sz="9600" i="1" dirty="0">
                <a:latin typeface="Times New Roman" pitchFamily="18" charset="0"/>
                <a:cs typeface="Times New Roman" pitchFamily="18" charset="0"/>
              </a:rPr>
              <a:t>Probability of Failure on Demand (POFOD):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/>
            <a:r>
              <a:rPr lang="en-US" sz="9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9200" dirty="0">
                <a:latin typeface="Times New Roman" pitchFamily="18" charset="0"/>
                <a:cs typeface="Times New Roman" pitchFamily="18" charset="0"/>
              </a:rPr>
              <a:t>is measured for systems where there is a long gap between service requests. </a:t>
            </a:r>
            <a:endParaRPr lang="en-IN" sz="92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9600" i="1" dirty="0">
                <a:latin typeface="Times New Roman" pitchFamily="18" charset="0"/>
                <a:cs typeface="Times New Roman" pitchFamily="18" charset="0"/>
              </a:rPr>
              <a:t>ROCOF (Rate of Occurrence of Failure): </a:t>
            </a:r>
          </a:p>
          <a:p>
            <a:pPr lvl="1" algn="just"/>
            <a:r>
              <a:rPr lang="en-US" sz="9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9200" dirty="0">
                <a:latin typeface="Times New Roman" pitchFamily="18" charset="0"/>
                <a:cs typeface="Times New Roman" pitchFamily="18" charset="0"/>
              </a:rPr>
              <a:t>is measured by running a system over a specified time duration. </a:t>
            </a:r>
            <a:endParaRPr lang="en-IN" sz="92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9600" i="1" dirty="0">
                <a:latin typeface="Times New Roman" pitchFamily="18" charset="0"/>
                <a:cs typeface="Times New Roman" pitchFamily="18" charset="0"/>
              </a:rPr>
              <a:t>Mean Time to Failure (MTTF): </a:t>
            </a:r>
          </a:p>
          <a:p>
            <a:pPr lvl="1" algn="just"/>
            <a:r>
              <a:rPr lang="en-US" sz="9200" dirty="0">
                <a:latin typeface="Times New Roman" pitchFamily="18" charset="0"/>
                <a:cs typeface="Times New Roman" pitchFamily="18" charset="0"/>
              </a:rPr>
              <a:t>MTTF is the average time interval between the consecutive failures observed over a large number of failures. It considers only the run time of the system. </a:t>
            </a:r>
            <a:endParaRPr lang="en-IN" sz="9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F0A884-BDEE-4B6A-9D13-5148596AF9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A87141-3E79-4FB2-A51F-93AE4CDEDC56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C86667-2FC2-4EFA-B938-16EAAC5E31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Reliability Metrics</a:t>
            </a:r>
            <a:endParaRPr lang="en-IN" sz="3200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Fault Avoidance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Fault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Detection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Fault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Tolerance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7F30D0-773D-4605-B8FB-900D776F0C2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D6006AF-A41D-4B25-90ED-33F3C2D6AE9A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28FD10-B043-4709-B059-758A53725D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Reliability Approaches</a:t>
            </a:r>
            <a:endParaRPr lang="en-IN" sz="3200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Fault tolerance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four aspects: fault detection, fault assessment, fault recovery, and fault repairing.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Fault detection aims to detect faulty systems that may result in system failures.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Fault assessment is performed to determine the effect of a fault which is detected.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system having faults is recovered to restore it in a safe state by a correcting the affected state.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Fault repairing is done to modify a system so that the fault does not occur.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4B9CD6-27E1-4879-9D18-F7E22186A2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BA9CA63-FDC1-4B9D-93ED-4B19263C02C1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10EED9-64E2-42A9-94BA-1DE51FA0A6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Aspects of fault tolerance</a:t>
            </a:r>
            <a:endParaRPr lang="en-IN" sz="3200" b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Software Quality Factors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Verification &amp; Validation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Software Quality Assurance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The Capability Maturity Model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Software Reliability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27D2D4-C74A-4511-BEB2-993832F902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167C9E8-FCDF-4B23-B148-4F0BD0EC405A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DDC585-B963-429C-8528-732A1EC9C0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dirty="0"/>
              <a:t>Topics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good quality product satisfies the customer needs, is constructed as per the standards and norms, has sound internal design, and is developed within an optimized cost and schedule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C7B4DF-9F73-4576-87CD-D5BB160BDC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33A859-0C21-4B4D-B6DB-B389A9264FEE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B47BA6-CA9E-4D73-9A53-3AA11FE575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software can be defined in terms of following points.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satisfies customer requirements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possesses higher values of its characteristics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has sound internal design along with external design 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is developed within the budget and cost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follows the development standards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D9BD58-0929-4420-AC34-3DACC2BAC8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265D58-42A2-40BB-A512-479602058DC7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78113A-76FB-47AE-A5D9-FAC5B19E23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Software Quality Concept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E5D0C2-A56C-4D21-BC55-F40F4ECC62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A9029EF-AE27-42F6-AF32-DBDA277DBEEB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33C047-3901-4965-9130-57F9A26161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Classification of Software quality factors </a:t>
            </a:r>
          </a:p>
        </p:txBody>
      </p:sp>
      <p:sp>
        <p:nvSpPr>
          <p:cNvPr id="6352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63489" name="Group 1"/>
          <p:cNvGrpSpPr>
            <a:grpSpLocks noChangeAspect="1"/>
          </p:cNvGrpSpPr>
          <p:nvPr/>
        </p:nvGrpSpPr>
        <p:grpSpPr bwMode="auto">
          <a:xfrm>
            <a:off x="395536" y="1484784"/>
            <a:ext cx="8352928" cy="5040560"/>
            <a:chOff x="2508" y="1681"/>
            <a:chExt cx="6897" cy="3446"/>
          </a:xfrm>
        </p:grpSpPr>
        <p:sp>
          <p:nvSpPr>
            <p:cNvPr id="63528" name="AutoShape 40"/>
            <p:cNvSpPr>
              <a:spLocks noChangeAspect="1" noChangeArrowheads="1" noTextEdit="1"/>
            </p:cNvSpPr>
            <p:nvPr/>
          </p:nvSpPr>
          <p:spPr bwMode="auto">
            <a:xfrm>
              <a:off x="2508" y="1681"/>
              <a:ext cx="6897" cy="344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27" name="Rectangle 39"/>
            <p:cNvSpPr>
              <a:spLocks noChangeArrowheads="1"/>
            </p:cNvSpPr>
            <p:nvPr/>
          </p:nvSpPr>
          <p:spPr bwMode="auto">
            <a:xfrm>
              <a:off x="4755" y="1765"/>
              <a:ext cx="2277" cy="3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Software quality factors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26" name="Rectangle 38"/>
            <p:cNvSpPr>
              <a:spLocks noChangeArrowheads="1"/>
            </p:cNvSpPr>
            <p:nvPr/>
          </p:nvSpPr>
          <p:spPr bwMode="auto">
            <a:xfrm>
              <a:off x="6963" y="2546"/>
              <a:ext cx="1679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Product adoptability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25" name="Rectangle 37"/>
            <p:cNvSpPr>
              <a:spLocks noChangeArrowheads="1"/>
            </p:cNvSpPr>
            <p:nvPr/>
          </p:nvSpPr>
          <p:spPr bwMode="auto">
            <a:xfrm>
              <a:off x="5145" y="2545"/>
              <a:ext cx="1395" cy="3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Product revision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>
              <a:off x="2982" y="2544"/>
              <a:ext cx="1620" cy="3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Product operation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23" name="AutoShape 35"/>
            <p:cNvSpPr>
              <a:spLocks noChangeShapeType="1"/>
            </p:cNvSpPr>
            <p:nvPr/>
          </p:nvSpPr>
          <p:spPr bwMode="auto">
            <a:xfrm flipV="1">
              <a:off x="3792" y="2304"/>
              <a:ext cx="401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22" name="AutoShape 34"/>
            <p:cNvSpPr>
              <a:spLocks noChangeShapeType="1"/>
            </p:cNvSpPr>
            <p:nvPr/>
          </p:nvSpPr>
          <p:spPr bwMode="auto">
            <a:xfrm>
              <a:off x="3790" y="2304"/>
              <a:ext cx="2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21" name="AutoShape 33"/>
            <p:cNvSpPr>
              <a:spLocks noChangeShapeType="1"/>
            </p:cNvSpPr>
            <p:nvPr/>
          </p:nvSpPr>
          <p:spPr bwMode="auto">
            <a:xfrm>
              <a:off x="7800" y="2304"/>
              <a:ext cx="3" cy="2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20" name="AutoShape 32"/>
            <p:cNvSpPr>
              <a:spLocks noChangeShapeType="1"/>
            </p:cNvSpPr>
            <p:nvPr/>
          </p:nvSpPr>
          <p:spPr bwMode="auto">
            <a:xfrm flipV="1">
              <a:off x="5842" y="2305"/>
              <a:ext cx="4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19" name="AutoShape 31"/>
            <p:cNvSpPr>
              <a:spLocks noChangeShapeType="1"/>
            </p:cNvSpPr>
            <p:nvPr/>
          </p:nvSpPr>
          <p:spPr bwMode="auto">
            <a:xfrm>
              <a:off x="5893" y="2086"/>
              <a:ext cx="2" cy="2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18" name="Rectangle 30"/>
            <p:cNvSpPr>
              <a:spLocks noChangeArrowheads="1"/>
            </p:cNvSpPr>
            <p:nvPr/>
          </p:nvSpPr>
          <p:spPr bwMode="auto">
            <a:xfrm>
              <a:off x="2576" y="3249"/>
              <a:ext cx="1297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Maintainability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17" name="Rectangle 29"/>
            <p:cNvSpPr>
              <a:spLocks noChangeArrowheads="1"/>
            </p:cNvSpPr>
            <p:nvPr/>
          </p:nvSpPr>
          <p:spPr bwMode="auto">
            <a:xfrm>
              <a:off x="8409" y="4114"/>
              <a:ext cx="883" cy="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Efficiency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16" name="Rectangle 28"/>
            <p:cNvSpPr>
              <a:spLocks noChangeArrowheads="1"/>
            </p:cNvSpPr>
            <p:nvPr/>
          </p:nvSpPr>
          <p:spPr bwMode="auto">
            <a:xfrm>
              <a:off x="7032" y="4112"/>
              <a:ext cx="834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Integrity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15" name="Rectangle 27"/>
            <p:cNvSpPr>
              <a:spLocks noChangeArrowheads="1"/>
            </p:cNvSpPr>
            <p:nvPr/>
          </p:nvSpPr>
          <p:spPr bwMode="auto">
            <a:xfrm>
              <a:off x="5588" y="4114"/>
              <a:ext cx="851" cy="3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Usability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14" name="Rectangle 26"/>
            <p:cNvSpPr>
              <a:spLocks noChangeArrowheads="1"/>
            </p:cNvSpPr>
            <p:nvPr/>
          </p:nvSpPr>
          <p:spPr bwMode="auto">
            <a:xfrm>
              <a:off x="4053" y="4116"/>
              <a:ext cx="1032" cy="3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Reliability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13" name="Rectangle 25"/>
            <p:cNvSpPr>
              <a:spLocks noChangeArrowheads="1"/>
            </p:cNvSpPr>
            <p:nvPr/>
          </p:nvSpPr>
          <p:spPr bwMode="auto">
            <a:xfrm>
              <a:off x="2576" y="4115"/>
              <a:ext cx="971" cy="3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Correctness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12" name="Rectangle 24"/>
            <p:cNvSpPr>
              <a:spLocks noChangeArrowheads="1"/>
            </p:cNvSpPr>
            <p:nvPr/>
          </p:nvSpPr>
          <p:spPr bwMode="auto">
            <a:xfrm>
              <a:off x="5003" y="3246"/>
              <a:ext cx="882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Testability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11" name="Rectangle 23"/>
            <p:cNvSpPr>
              <a:spLocks noChangeArrowheads="1"/>
            </p:cNvSpPr>
            <p:nvPr/>
          </p:nvSpPr>
          <p:spPr bwMode="auto">
            <a:xfrm>
              <a:off x="3968" y="3246"/>
              <a:ext cx="898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Flexibility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10" name="Rectangle 22"/>
            <p:cNvSpPr>
              <a:spLocks noChangeArrowheads="1"/>
            </p:cNvSpPr>
            <p:nvPr/>
          </p:nvSpPr>
          <p:spPr bwMode="auto">
            <a:xfrm>
              <a:off x="5996" y="3249"/>
              <a:ext cx="884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Portability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09" name="Rectangle 21"/>
            <p:cNvSpPr>
              <a:spLocks noChangeArrowheads="1"/>
            </p:cNvSpPr>
            <p:nvPr/>
          </p:nvSpPr>
          <p:spPr bwMode="auto">
            <a:xfrm>
              <a:off x="6963" y="3247"/>
              <a:ext cx="969" cy="3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Reusability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08" name="Rectangle 20"/>
            <p:cNvSpPr>
              <a:spLocks noChangeArrowheads="1"/>
            </p:cNvSpPr>
            <p:nvPr/>
          </p:nvSpPr>
          <p:spPr bwMode="auto">
            <a:xfrm>
              <a:off x="7992" y="3246"/>
              <a:ext cx="1300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7200" rIns="18000" bIns="72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Interoperability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07" name="AutoShape 19"/>
            <p:cNvSpPr>
              <a:spLocks noChangeShapeType="1"/>
            </p:cNvSpPr>
            <p:nvPr/>
          </p:nvSpPr>
          <p:spPr bwMode="auto">
            <a:xfrm flipV="1">
              <a:off x="3062" y="3868"/>
              <a:ext cx="5789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06" name="AutoShape 18"/>
            <p:cNvSpPr>
              <a:spLocks noChangeShapeType="1"/>
            </p:cNvSpPr>
            <p:nvPr/>
          </p:nvSpPr>
          <p:spPr bwMode="auto">
            <a:xfrm>
              <a:off x="3057" y="3871"/>
              <a:ext cx="4" cy="2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05" name="AutoShape 17"/>
            <p:cNvSpPr>
              <a:spLocks noChangeShapeType="1"/>
            </p:cNvSpPr>
            <p:nvPr/>
          </p:nvSpPr>
          <p:spPr bwMode="auto">
            <a:xfrm>
              <a:off x="8850" y="3868"/>
              <a:ext cx="1" cy="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04" name="AutoShape 16"/>
            <p:cNvSpPr>
              <a:spLocks noChangeShapeType="1"/>
            </p:cNvSpPr>
            <p:nvPr/>
          </p:nvSpPr>
          <p:spPr bwMode="auto">
            <a:xfrm>
              <a:off x="4566" y="3871"/>
              <a:ext cx="3" cy="2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03" name="AutoShape 15"/>
            <p:cNvSpPr>
              <a:spLocks noChangeShapeType="1"/>
            </p:cNvSpPr>
            <p:nvPr/>
          </p:nvSpPr>
          <p:spPr bwMode="auto">
            <a:xfrm>
              <a:off x="6012" y="3871"/>
              <a:ext cx="2" cy="2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02" name="AutoShape 14"/>
            <p:cNvSpPr>
              <a:spLocks noChangeShapeType="1"/>
            </p:cNvSpPr>
            <p:nvPr/>
          </p:nvSpPr>
          <p:spPr bwMode="auto">
            <a:xfrm flipV="1">
              <a:off x="7449" y="3870"/>
              <a:ext cx="4" cy="2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01" name="AutoShape 13"/>
            <p:cNvSpPr>
              <a:spLocks noChangeShapeType="1"/>
            </p:cNvSpPr>
            <p:nvPr/>
          </p:nvSpPr>
          <p:spPr bwMode="auto">
            <a:xfrm>
              <a:off x="6439" y="3081"/>
              <a:ext cx="220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00" name="AutoShape 12"/>
            <p:cNvSpPr>
              <a:spLocks noChangeShapeType="1"/>
            </p:cNvSpPr>
            <p:nvPr/>
          </p:nvSpPr>
          <p:spPr bwMode="auto">
            <a:xfrm>
              <a:off x="8640" y="3080"/>
              <a:ext cx="2" cy="1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99" name="AutoShape 11"/>
            <p:cNvSpPr>
              <a:spLocks noChangeShapeType="1"/>
            </p:cNvSpPr>
            <p:nvPr/>
          </p:nvSpPr>
          <p:spPr bwMode="auto">
            <a:xfrm>
              <a:off x="6436" y="3081"/>
              <a:ext cx="2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98" name="AutoShape 10"/>
            <p:cNvSpPr>
              <a:spLocks noChangeShapeType="1"/>
            </p:cNvSpPr>
            <p:nvPr/>
          </p:nvSpPr>
          <p:spPr bwMode="auto">
            <a:xfrm>
              <a:off x="7447" y="3081"/>
              <a:ext cx="1" cy="1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97" name="AutoShape 9"/>
            <p:cNvSpPr>
              <a:spLocks noChangeShapeType="1"/>
            </p:cNvSpPr>
            <p:nvPr/>
          </p:nvSpPr>
          <p:spPr bwMode="auto">
            <a:xfrm>
              <a:off x="7803" y="2866"/>
              <a:ext cx="1" cy="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96" name="AutoShape 8"/>
            <p:cNvSpPr>
              <a:spLocks noChangeShapeType="1"/>
            </p:cNvSpPr>
            <p:nvPr/>
          </p:nvSpPr>
          <p:spPr bwMode="auto">
            <a:xfrm>
              <a:off x="3223" y="3082"/>
              <a:ext cx="26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95" name="AutoShape 7"/>
            <p:cNvSpPr>
              <a:spLocks noChangeShapeType="1"/>
            </p:cNvSpPr>
            <p:nvPr/>
          </p:nvSpPr>
          <p:spPr bwMode="auto">
            <a:xfrm flipV="1">
              <a:off x="5842" y="2866"/>
              <a:ext cx="1" cy="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94" name="AutoShape 6"/>
            <p:cNvSpPr>
              <a:spLocks noChangeShapeType="1"/>
            </p:cNvSpPr>
            <p:nvPr/>
          </p:nvSpPr>
          <p:spPr bwMode="auto">
            <a:xfrm>
              <a:off x="3224" y="3082"/>
              <a:ext cx="1" cy="1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93" name="AutoShape 5"/>
            <p:cNvSpPr>
              <a:spLocks noChangeShapeType="1"/>
            </p:cNvSpPr>
            <p:nvPr/>
          </p:nvSpPr>
          <p:spPr bwMode="auto">
            <a:xfrm flipV="1">
              <a:off x="4417" y="3078"/>
              <a:ext cx="4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92" name="AutoShape 4"/>
            <p:cNvSpPr>
              <a:spLocks noChangeShapeType="1"/>
            </p:cNvSpPr>
            <p:nvPr/>
          </p:nvSpPr>
          <p:spPr bwMode="auto">
            <a:xfrm flipV="1">
              <a:off x="5444" y="3082"/>
              <a:ext cx="1" cy="1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91" name="AutoShape 3"/>
            <p:cNvSpPr>
              <a:spLocks noChangeShapeType="1"/>
            </p:cNvSpPr>
            <p:nvPr/>
          </p:nvSpPr>
          <p:spPr bwMode="auto">
            <a:xfrm>
              <a:off x="4602" y="2705"/>
              <a:ext cx="341" cy="116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90" name="Text Box 2"/>
            <p:cNvSpPr txBox="1">
              <a:spLocks noChangeArrowheads="1"/>
            </p:cNvSpPr>
            <p:nvPr/>
          </p:nvSpPr>
          <p:spPr bwMode="auto">
            <a:xfrm>
              <a:off x="4409" y="4828"/>
              <a:ext cx="2992" cy="2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Figure 10.1: Software quality factors </a:t>
              </a: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Berry Boehm defines and differentiates verification and validation as: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Verification: “Are we building the right product?” 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Validation: “Are we building the product right?”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ultimate goal of verification and validation is to establish confidence that the software system is “fit-for purpose.”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A8257D-7A68-439F-BBCC-8BD1FC3F3F1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C24A811-7144-4D49-AE88-9D6B5B1C406D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B0F04E-D8B2-4A45-8813-6FCD1AB2EF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Verification and Validation (V&amp;V)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methods are performed by the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development team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ensure product quality: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Applying technical methods and tools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Conducting verification and validation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Performing measurements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Performing testing</a:t>
            </a:r>
            <a:endParaRPr lang="en-IN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037150-217E-4286-B16A-753C77A8EC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A57D441-BEFA-48DF-AA40-740576CAC079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126831-2F5D-4478-9343-762BFE02DC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SQA Activities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SQA team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performs the following activities: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Prepares SQA plan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Participates in process execution for development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Reviews software engineering activities to verify compliance with the defined software process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Software auditing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Record keeping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Reporting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618DC1-65C6-4C2F-9CE1-C8574FC282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70443D0-9C2B-4859-9BF1-DD3F95FB663A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74DBE6-95BA-4DF0-B31C-2A7B997F0B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SQA Activities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268760"/>
            <a:ext cx="7886700" cy="496855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Capability Maturity Model (CMM) is an industry standard model for defining and measuring the maturity of the development process and for providing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strategy for improving the software processes toward achieving high-quality products.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was established by Software Engineering Institute (SEI) in 1986 at Carnegie Mellon University (CMU) at California, U.S.A, under the direction of the U.S. Department of Defense.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CMM is involved in the process management process to improve the software process whereas life cycle models are used for the software development process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D9CC08-6B8E-447F-BFF0-B71A18FC5E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62F7D5-E02F-4D86-A355-C77494E7493B}" type="datetime4">
              <a:rPr lang="en-US" smtClean="0"/>
              <a:pPr/>
              <a:t>January 7,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034503-960F-4487-B960-A0F3451EB8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Capability Maturity Model (CMM)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606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Slide 1</vt:lpstr>
      <vt:lpstr>Topics</vt:lpstr>
      <vt:lpstr>Introduction</vt:lpstr>
      <vt:lpstr>Software Quality Concept</vt:lpstr>
      <vt:lpstr>Classification of Software quality factors </vt:lpstr>
      <vt:lpstr>Verification and Validation (V&amp;V)</vt:lpstr>
      <vt:lpstr>SQA Activities </vt:lpstr>
      <vt:lpstr>SQA Activities </vt:lpstr>
      <vt:lpstr> The Capability Maturity Model (CMM) </vt:lpstr>
      <vt:lpstr>The Capability Maturity Model(CMM)</vt:lpstr>
      <vt:lpstr>Reliability Metrics</vt:lpstr>
      <vt:lpstr>Reliability Approaches</vt:lpstr>
      <vt:lpstr>Aspects of fault tolerance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- 10</dc:title>
  <dc:creator>maya</dc:creator>
  <cp:lastModifiedBy>TOFFEL</cp:lastModifiedBy>
  <cp:revision>174</cp:revision>
  <dcterms:created xsi:type="dcterms:W3CDTF">2013-08-05T06:01:13Z</dcterms:created>
  <dcterms:modified xsi:type="dcterms:W3CDTF">2022-01-07T05:19:40Z</dcterms:modified>
</cp:coreProperties>
</file>