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256" r:id="rId2"/>
    <p:sldId id="323" r:id="rId3"/>
    <p:sldId id="257" r:id="rId4"/>
    <p:sldId id="259" r:id="rId5"/>
    <p:sldId id="261" r:id="rId6"/>
    <p:sldId id="276" r:id="rId7"/>
    <p:sldId id="262" r:id="rId8"/>
    <p:sldId id="263" r:id="rId9"/>
    <p:sldId id="264" r:id="rId10"/>
    <p:sldId id="265" r:id="rId11"/>
    <p:sldId id="266" r:id="rId12"/>
    <p:sldId id="267" r:id="rId13"/>
    <p:sldId id="268" r:id="rId14"/>
    <p:sldId id="269" r:id="rId15"/>
    <p:sldId id="270" r:id="rId16"/>
    <p:sldId id="271" r:id="rId17"/>
    <p:sldId id="272"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498" autoAdjust="0"/>
    <p:restoredTop sz="94660"/>
  </p:normalViewPr>
  <p:slideViewPr>
    <p:cSldViewPr>
      <p:cViewPr varScale="1">
        <p:scale>
          <a:sx n="64" d="100"/>
          <a:sy n="64" d="100"/>
        </p:scale>
        <p:origin x="-1650"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FAB55B-8060-4334-B3F4-E00E744B04F7}" type="datetimeFigureOut">
              <a:rPr lang="en-IN" smtClean="0"/>
              <a:pPr/>
              <a:t>01-12-2021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1E6871-E79D-4FFD-A6D6-476B5F6A5FEF}" type="slidenum">
              <a:rPr lang="en-IN" smtClean="0"/>
              <a:pPr/>
              <a:t>‹#›</a:t>
            </a:fld>
            <a:endParaRPr lang="en-IN"/>
          </a:p>
        </p:txBody>
      </p:sp>
    </p:spTree>
    <p:extLst>
      <p:ext uri="{BB962C8B-B14F-4D97-AF65-F5344CB8AC3E}">
        <p14:creationId xmlns="" xmlns:p14="http://schemas.microsoft.com/office/powerpoint/2010/main" val="4286966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ABE418-337B-4933-B86B-1F6EFCC97095}" type="datetimeFigureOut">
              <a:rPr lang="en-IN" smtClean="0"/>
              <a:pPr/>
              <a:t>01-12-2021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BC1DF-EE50-4D88-9503-331CD839A608}" type="slidenum">
              <a:rPr lang="en-IN" smtClean="0"/>
              <a:pPr/>
              <a:t>‹#›</a:t>
            </a:fld>
            <a:endParaRPr lang="en-IN"/>
          </a:p>
        </p:txBody>
      </p:sp>
    </p:spTree>
    <p:extLst>
      <p:ext uri="{BB962C8B-B14F-4D97-AF65-F5344CB8AC3E}">
        <p14:creationId xmlns="" xmlns:p14="http://schemas.microsoft.com/office/powerpoint/2010/main" val="527637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D8ABC1DF-EE50-4D88-9503-331CD839A608}" type="slidenum">
              <a:rPr lang="en-IN" smtClean="0"/>
              <a:pPr/>
              <a:t>1</a:t>
            </a:fld>
            <a:endParaRPr lang="en-IN"/>
          </a:p>
        </p:txBody>
      </p:sp>
    </p:spTree>
    <p:extLst>
      <p:ext uri="{BB962C8B-B14F-4D97-AF65-F5344CB8AC3E}">
        <p14:creationId xmlns="" xmlns:p14="http://schemas.microsoft.com/office/powerpoint/2010/main" val="342100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ABC1DF-EE50-4D88-9503-331CD839A608}" type="slidenum">
              <a:rPr lang="en-IN" smtClean="0"/>
              <a:pPr/>
              <a:t>2</a:t>
            </a:fld>
            <a:endParaRPr lang="en-IN"/>
          </a:p>
        </p:txBody>
      </p:sp>
    </p:spTree>
    <p:extLst>
      <p:ext uri="{BB962C8B-B14F-4D97-AF65-F5344CB8AC3E}">
        <p14:creationId xmlns="" xmlns:p14="http://schemas.microsoft.com/office/powerpoint/2010/main" val="81566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ABC1DF-EE50-4D88-9503-331CD839A608}" type="slidenum">
              <a:rPr lang="en-IN" smtClean="0"/>
              <a:pPr/>
              <a:t>12</a:t>
            </a:fld>
            <a:endParaRPr lang="en-IN"/>
          </a:p>
        </p:txBody>
      </p:sp>
    </p:spTree>
    <p:extLst>
      <p:ext uri="{BB962C8B-B14F-4D97-AF65-F5344CB8AC3E}">
        <p14:creationId xmlns="" xmlns:p14="http://schemas.microsoft.com/office/powerpoint/2010/main" val="3313966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Title 1">
            <a:extLst>
              <a:ext uri="{FF2B5EF4-FFF2-40B4-BE49-F238E27FC236}">
                <a16:creationId xmlns="" xmlns:a16="http://schemas.microsoft.com/office/drawing/2014/main" id="{5958E5E2-6682-4BC1-BE42-9B3D8EFAAB0B}"/>
              </a:ext>
            </a:extLst>
          </p:cNvPr>
          <p:cNvSpPr txBox="1">
            <a:spLocks/>
          </p:cNvSpPr>
          <p:nvPr userDrawn="1"/>
        </p:nvSpPr>
        <p:spPr>
          <a:xfrm>
            <a:off x="1357290" y="285728"/>
            <a:ext cx="7554569" cy="642942"/>
          </a:xfrm>
          <a:prstGeom prst="rect">
            <a:avLst/>
          </a:prstGeom>
        </p:spPr>
        <p:txBody>
          <a:bodyPr vert="horz" lIns="68580" tIns="34290" rIns="68580" bIns="3429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3000" dirty="0">
                <a:solidFill>
                  <a:srgbClr val="002060"/>
                </a:solidFill>
                <a:latin typeface="Britannic Bold" panose="020B0903060703020204" pitchFamily="34" charset="0"/>
                <a:cs typeface="Times New Roman" panose="02020603050405020304" pitchFamily="18" charset="0"/>
              </a:rPr>
              <a:t>ADITYA ENGINEERING COLLEGE (A)</a:t>
            </a:r>
          </a:p>
        </p:txBody>
      </p:sp>
      <p:pic>
        <p:nvPicPr>
          <p:cNvPr id="8" name="Picture 7">
            <a:extLst>
              <a:ext uri="{FF2B5EF4-FFF2-40B4-BE49-F238E27FC236}">
                <a16:creationId xmlns="" xmlns:a16="http://schemas.microsoft.com/office/drawing/2014/main" id="{5D981076-ED8C-43FB-A166-D94C61E80896}"/>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32142" y="116632"/>
            <a:ext cx="1368058" cy="936104"/>
          </a:xfrm>
          <a:prstGeom prst="rect">
            <a:avLst/>
          </a:prstGeom>
        </p:spPr>
      </p:pic>
    </p:spTree>
    <p:extLst>
      <p:ext uri="{BB962C8B-B14F-4D97-AF65-F5344CB8AC3E}">
        <p14:creationId xmlns="" xmlns:p14="http://schemas.microsoft.com/office/powerpoint/2010/main" val="167505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D5DED5C-DB3E-47DE-BB91-D5DE54154769}" type="datetime4">
              <a:rPr lang="en-US" smtClean="0"/>
              <a:pPr/>
              <a:t>December 1, 2021</a:t>
            </a:fld>
            <a:endParaRPr lang="en-US"/>
          </a:p>
        </p:txBody>
      </p:sp>
      <p:sp>
        <p:nvSpPr>
          <p:cNvPr id="6" name="Footer Placeholder 5"/>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265410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2C904-1770-4A1C-8580-123FBD68AB38}" type="datetime4">
              <a:rPr lang="en-US" smtClean="0"/>
              <a:pPr/>
              <a:t>December 1, 2021</a:t>
            </a:fld>
            <a:endParaRPr lang="en-US"/>
          </a:p>
        </p:txBody>
      </p:sp>
      <p:sp>
        <p:nvSpPr>
          <p:cNvPr id="5" name="Footer Placeholder 4"/>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2246454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F65293-A717-4C2F-86D0-47F71F7370B2}" type="datetime4">
              <a:rPr lang="en-US" smtClean="0"/>
              <a:pPr/>
              <a:t>December 1, 2021</a:t>
            </a:fld>
            <a:endParaRPr lang="en-US"/>
          </a:p>
        </p:txBody>
      </p:sp>
      <p:sp>
        <p:nvSpPr>
          <p:cNvPr id="5" name="Footer Placeholder 4"/>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182163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290184-A77D-45C3-B2F5-F13FAD421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A9F79A-F645-45F7-80A1-76FC42CF5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3D3F1BD-BBB4-4568-AD6B-BCE5DA66EACE}"/>
              </a:ext>
            </a:extLst>
          </p:cNvPr>
          <p:cNvSpPr>
            <a:spLocks noGrp="1"/>
          </p:cNvSpPr>
          <p:nvPr>
            <p:ph type="dt" sz="half" idx="10"/>
          </p:nvPr>
        </p:nvSpPr>
        <p:spPr/>
        <p:txBody>
          <a:bodyPr/>
          <a:lstStyle/>
          <a:p>
            <a:fld id="{1782936E-2A19-4D25-9D47-C7D4C382C66B}" type="datetime4">
              <a:rPr lang="en-US" smtClean="0"/>
              <a:pPr/>
              <a:t>December 1, 2021</a:t>
            </a:fld>
            <a:endParaRPr lang="en-IN"/>
          </a:p>
        </p:txBody>
      </p:sp>
      <p:sp>
        <p:nvSpPr>
          <p:cNvPr id="5" name="Footer Placeholder 4">
            <a:extLst>
              <a:ext uri="{FF2B5EF4-FFF2-40B4-BE49-F238E27FC236}">
                <a16:creationId xmlns="" xmlns:a16="http://schemas.microsoft.com/office/drawing/2014/main" id="{1F3AF4F7-2B80-4BD8-947F-113F3E783023}"/>
              </a:ext>
            </a:extLst>
          </p:cNvPr>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IN" dirty="0"/>
          </a:p>
        </p:txBody>
      </p:sp>
      <p:sp>
        <p:nvSpPr>
          <p:cNvPr id="6" name="Slide Number Placeholder 5">
            <a:extLst>
              <a:ext uri="{FF2B5EF4-FFF2-40B4-BE49-F238E27FC236}">
                <a16:creationId xmlns="" xmlns:a16="http://schemas.microsoft.com/office/drawing/2014/main" id="{0749A2FC-28F7-4D58-A53A-BB07932E56CD}"/>
              </a:ext>
            </a:extLst>
          </p:cNvPr>
          <p:cNvSpPr>
            <a:spLocks noGrp="1"/>
          </p:cNvSpPr>
          <p:nvPr>
            <p:ph type="sldNum" sz="quarter" idx="12"/>
          </p:nvPr>
        </p:nvSpPr>
        <p:spPr/>
        <p:txBody>
          <a:bodyPr/>
          <a:lstStyle/>
          <a:p>
            <a:fld id="{7758CB75-AF47-4374-8090-D2A526390DAA}" type="slidenum">
              <a:rPr lang="en-IN" smtClean="0"/>
              <a:pPr/>
              <a:t>‹#›</a:t>
            </a:fld>
            <a:endParaRPr lang="en-IN"/>
          </a:p>
        </p:txBody>
      </p:sp>
    </p:spTree>
    <p:extLst>
      <p:ext uri="{BB962C8B-B14F-4D97-AF65-F5344CB8AC3E}">
        <p14:creationId xmlns="" xmlns:p14="http://schemas.microsoft.com/office/powerpoint/2010/main" val="423484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561877"/>
            <a:ext cx="7886700" cy="4531419"/>
          </a:xfrm>
        </p:spPr>
        <p:txBody>
          <a:bodyPr/>
          <a:lstStyle>
            <a:lvl2pPr marL="342900" indent="0">
              <a:buNone/>
              <a:defRPr/>
            </a:lvl2pPr>
            <a:lvl3pPr marL="685800" indent="0">
              <a:buNone/>
              <a:defRPr/>
            </a:lvl3pPr>
            <a:lvl4pPr marL="1028700" indent="0">
              <a:buNone/>
              <a:defRPr/>
            </a:lvl4pPr>
            <a:lvl5pPr marL="1371600" indent="0">
              <a:buNone/>
              <a:defRPr/>
            </a:lvl5pPr>
          </a:lstStyle>
          <a:p>
            <a:pPr lvl="0"/>
            <a:r>
              <a:rPr lang="en-US" dirty="0"/>
              <a:t>Click to edit Master text styles</a:t>
            </a:r>
          </a:p>
        </p:txBody>
      </p:sp>
      <p:pic>
        <p:nvPicPr>
          <p:cNvPr id="7" name="Picture 6">
            <a:extLst>
              <a:ext uri="{FF2B5EF4-FFF2-40B4-BE49-F238E27FC236}">
                <a16:creationId xmlns=""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79548" y="136525"/>
            <a:ext cx="734852" cy="460631"/>
          </a:xfrm>
          <a:prstGeom prst="rect">
            <a:avLst/>
          </a:prstGeom>
        </p:spPr>
      </p:pic>
      <p:sp>
        <p:nvSpPr>
          <p:cNvPr id="8" name="Rectangle 7">
            <a:extLst>
              <a:ext uri="{FF2B5EF4-FFF2-40B4-BE49-F238E27FC236}">
                <a16:creationId xmlns="" xmlns:a16="http://schemas.microsoft.com/office/drawing/2014/main" id="{1F423809-851F-402C-8E33-04AEE45A2C34}"/>
              </a:ext>
            </a:extLst>
          </p:cNvPr>
          <p:cNvSpPr/>
          <p:nvPr userDrawn="1"/>
        </p:nvSpPr>
        <p:spPr>
          <a:xfrm>
            <a:off x="6232934" y="132319"/>
            <a:ext cx="2628076" cy="253916"/>
          </a:xfrm>
          <a:prstGeom prst="rect">
            <a:avLst/>
          </a:prstGeom>
        </p:spPr>
        <p:txBody>
          <a:bodyPr wrap="square">
            <a:spAutoFit/>
          </a:bodyPr>
          <a:lstStyle/>
          <a:p>
            <a:pPr algn="ctr"/>
            <a:r>
              <a:rPr lang="en-US" sz="1050" b="1" dirty="0">
                <a:solidFill>
                  <a:srgbClr val="00B0F0"/>
                </a:solidFill>
              </a:rPr>
              <a:t>Aditya </a:t>
            </a:r>
            <a:r>
              <a:rPr lang="en-US" sz="1050" b="1" baseline="0" dirty="0">
                <a:solidFill>
                  <a:srgbClr val="00B0F0"/>
                </a:solidFill>
              </a:rPr>
              <a:t>Engineering </a:t>
            </a:r>
            <a:r>
              <a:rPr lang="en-US" sz="1050" b="1" dirty="0">
                <a:solidFill>
                  <a:srgbClr val="00B0F0"/>
                </a:solidFill>
              </a:rPr>
              <a:t>College  (A)</a:t>
            </a:r>
            <a:endParaRPr lang="en-IN" sz="1050" b="1" dirty="0">
              <a:solidFill>
                <a:srgbClr val="00B0F0"/>
              </a:solidFill>
            </a:endParaRPr>
          </a:p>
        </p:txBody>
      </p:sp>
      <p:sp>
        <p:nvSpPr>
          <p:cNvPr id="10" name="Date Placeholder 2">
            <a:extLst>
              <a:ext uri="{FF2B5EF4-FFF2-40B4-BE49-F238E27FC236}">
                <a16:creationId xmlns="" xmlns:a16="http://schemas.microsoft.com/office/drawing/2014/main" id="{C8CBE8F9-096B-48BD-AF91-C68E84B4AE0C}"/>
              </a:ext>
            </a:extLst>
          </p:cNvPr>
          <p:cNvSpPr>
            <a:spLocks noGrp="1"/>
          </p:cNvSpPr>
          <p:nvPr>
            <p:ph type="dt" sz="half" idx="11"/>
          </p:nvPr>
        </p:nvSpPr>
        <p:spPr>
          <a:xfrm>
            <a:off x="6929454" y="6286521"/>
            <a:ext cx="1578385" cy="365125"/>
          </a:xfrm>
          <a:ln>
            <a:noFill/>
          </a:ln>
        </p:spPr>
        <p:txBody>
          <a:bodyPr/>
          <a:lstStyle>
            <a:lvl1pPr>
              <a:defRPr b="1">
                <a:solidFill>
                  <a:schemeClr val="bg1">
                    <a:lumMod val="50000"/>
                  </a:schemeClr>
                </a:solidFill>
              </a:defRPr>
            </a:lvl1pPr>
          </a:lstStyle>
          <a:p>
            <a:fld id="{AB7CF456-6031-4365-BD69-AAD17696A38D}" type="datetime4">
              <a:rPr lang="en-US" smtClean="0"/>
              <a:pPr/>
              <a:t>December 1, 2021</a:t>
            </a:fld>
            <a:endParaRPr lang="en-US" dirty="0"/>
          </a:p>
        </p:txBody>
      </p:sp>
      <p:sp>
        <p:nvSpPr>
          <p:cNvPr id="11" name="Footer Placeholder 3">
            <a:extLst>
              <a:ext uri="{FF2B5EF4-FFF2-40B4-BE49-F238E27FC236}">
                <a16:creationId xmlns="" xmlns:a16="http://schemas.microsoft.com/office/drawing/2014/main" id="{9B80BD04-4FB9-48ED-8F04-82E1E9B47D6D}"/>
              </a:ext>
            </a:extLst>
          </p:cNvPr>
          <p:cNvSpPr>
            <a:spLocks noGrp="1"/>
          </p:cNvSpPr>
          <p:nvPr>
            <p:ph type="ftr" sz="quarter" idx="12"/>
          </p:nvPr>
        </p:nvSpPr>
        <p:spPr>
          <a:xfrm>
            <a:off x="3103964" y="6286521"/>
            <a:ext cx="2057400" cy="365125"/>
          </a:xfrm>
          <a:ln>
            <a:noFill/>
          </a:ln>
        </p:spPr>
        <p:txBody>
          <a:bodyPr/>
          <a:lstStyle>
            <a:lvl1pPr>
              <a:defRPr b="1">
                <a:solidFill>
                  <a:schemeClr val="bg1">
                    <a:lumMod val="50000"/>
                  </a:schemeClr>
                </a:solidFill>
              </a:defRPr>
            </a:lvl1pPr>
          </a:lstStyle>
          <a:p>
            <a:r>
              <a:rPr lang="en-US" dirty="0" err="1" smtClean="0"/>
              <a:t>V.Ravi</a:t>
            </a:r>
            <a:r>
              <a:rPr lang="en-US" dirty="0" smtClean="0"/>
              <a:t> </a:t>
            </a:r>
            <a:r>
              <a:rPr lang="en-US" dirty="0" err="1" smtClean="0"/>
              <a:t>Kishore</a:t>
            </a:r>
            <a:endParaRPr lang="en-US" dirty="0"/>
          </a:p>
        </p:txBody>
      </p:sp>
      <p:sp>
        <p:nvSpPr>
          <p:cNvPr id="13" name="Footer Placeholder 3">
            <a:extLst>
              <a:ext uri="{FF2B5EF4-FFF2-40B4-BE49-F238E27FC236}">
                <a16:creationId xmlns="" xmlns:a16="http://schemas.microsoft.com/office/drawing/2014/main" id="{308BF50B-84FA-461A-853E-B94880E9E727}"/>
              </a:ext>
            </a:extLst>
          </p:cNvPr>
          <p:cNvSpPr txBox="1">
            <a:spLocks/>
          </p:cNvSpPr>
          <p:nvPr userDrawn="1"/>
        </p:nvSpPr>
        <p:spPr>
          <a:xfrm>
            <a:off x="553614" y="6278586"/>
            <a:ext cx="1446619" cy="365125"/>
          </a:xfrm>
          <a:prstGeom prst="rect">
            <a:avLst/>
          </a:prstGeom>
        </p:spPr>
        <p:txBody>
          <a:bodyPr vert="horz" lIns="68580" tIns="34290" rIns="68580" bIns="3429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sz="900" dirty="0"/>
              <a:t>Software Engineering</a:t>
            </a:r>
            <a:endParaRPr lang="en-US" sz="900" dirty="0"/>
          </a:p>
        </p:txBody>
      </p:sp>
    </p:spTree>
    <p:extLst>
      <p:ext uri="{BB962C8B-B14F-4D97-AF65-F5344CB8AC3E}">
        <p14:creationId xmlns="" xmlns:p14="http://schemas.microsoft.com/office/powerpoint/2010/main" val="324990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D6C631-9239-4D11-BA61-09F7181CE1FB}"/>
              </a:ext>
            </a:extLst>
          </p:cNvPr>
          <p:cNvSpPr>
            <a:spLocks noGrp="1"/>
          </p:cNvSpPr>
          <p:nvPr>
            <p:ph type="title"/>
          </p:nvPr>
        </p:nvSpPr>
        <p:spPr/>
        <p:txBody>
          <a:body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B03F9D61-4741-4EB6-928C-183F6ED0860B}"/>
              </a:ext>
            </a:extLst>
          </p:cNvPr>
          <p:cNvSpPr>
            <a:spLocks noGrp="1"/>
          </p:cNvSpPr>
          <p:nvPr>
            <p:ph type="dt" sz="half" idx="10"/>
          </p:nvPr>
        </p:nvSpPr>
        <p:spPr/>
        <p:txBody>
          <a:bodyPr/>
          <a:lstStyle/>
          <a:p>
            <a:fld id="{9D54AE10-A0EA-4DAF-8019-A142026D926A}" type="datetime4">
              <a:rPr lang="en-US" smtClean="0"/>
              <a:pPr/>
              <a:t>December 1, 2021</a:t>
            </a:fld>
            <a:endParaRPr lang="en-US"/>
          </a:p>
        </p:txBody>
      </p:sp>
      <p:sp>
        <p:nvSpPr>
          <p:cNvPr id="4" name="Footer Placeholder 3">
            <a:extLst>
              <a:ext uri="{FF2B5EF4-FFF2-40B4-BE49-F238E27FC236}">
                <a16:creationId xmlns="" xmlns:a16="http://schemas.microsoft.com/office/drawing/2014/main" id="{7A5A7B3A-4429-42CF-B646-3FD3F3460B9A}"/>
              </a:ext>
            </a:extLst>
          </p:cNvPr>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5" name="Slide Number Placeholder 4">
            <a:extLst>
              <a:ext uri="{FF2B5EF4-FFF2-40B4-BE49-F238E27FC236}">
                <a16:creationId xmlns=""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337990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6B49E-6FF3-4E65-B68E-DCB83B097F39}" type="datetime4">
              <a:rPr lang="en-US" smtClean="0"/>
              <a:pPr/>
              <a:t>December 1, 2021</a:t>
            </a:fld>
            <a:endParaRPr lang="en-US"/>
          </a:p>
        </p:txBody>
      </p:sp>
      <p:sp>
        <p:nvSpPr>
          <p:cNvPr id="5" name="Footer Placeholder 4"/>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161006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DD7CB0-1A65-4E15-8FA7-639C506BE975}" type="datetime4">
              <a:rPr lang="en-US" smtClean="0"/>
              <a:pPr/>
              <a:t>December 1, 2021</a:t>
            </a:fld>
            <a:endParaRPr lang="en-US"/>
          </a:p>
        </p:txBody>
      </p:sp>
      <p:sp>
        <p:nvSpPr>
          <p:cNvPr id="6" name="Footer Placeholder 5"/>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127965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099DB0-80A7-483B-B8ED-1E1E6F69CA2E}" type="datetime4">
              <a:rPr lang="en-US" smtClean="0"/>
              <a:pPr/>
              <a:t>December 1, 2021</a:t>
            </a:fld>
            <a:endParaRPr lang="en-US"/>
          </a:p>
        </p:txBody>
      </p:sp>
      <p:sp>
        <p:nvSpPr>
          <p:cNvPr id="8" name="Footer Placeholder 7"/>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255853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B46D17-A772-49AC-8513-8C3FF52E6DF5}" type="datetime4">
              <a:rPr lang="en-US" smtClean="0"/>
              <a:pPr/>
              <a:t>December 1, 2021</a:t>
            </a:fld>
            <a:endParaRPr lang="en-US"/>
          </a:p>
        </p:txBody>
      </p:sp>
      <p:sp>
        <p:nvSpPr>
          <p:cNvPr id="4" name="Footer Placeholder 3"/>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422564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0FE04-0458-45F6-BDA9-32F29DB728DB}" type="datetime4">
              <a:rPr lang="en-US" smtClean="0"/>
              <a:pPr/>
              <a:t>December 1, 2021</a:t>
            </a:fld>
            <a:endParaRPr lang="en-US"/>
          </a:p>
        </p:txBody>
      </p:sp>
      <p:sp>
        <p:nvSpPr>
          <p:cNvPr id="3" name="Footer Placeholder 2"/>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153843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AD9769-ABCF-4654-AC8D-66187BE640DC}" type="datetime4">
              <a:rPr lang="en-US" smtClean="0"/>
              <a:pPr/>
              <a:t>December 1, 2021</a:t>
            </a:fld>
            <a:endParaRPr lang="en-US"/>
          </a:p>
        </p:txBody>
      </p:sp>
      <p:sp>
        <p:nvSpPr>
          <p:cNvPr id="6" name="Footer Placeholder 5"/>
          <p:cNvSpPr>
            <a:spLocks noGrp="1"/>
          </p:cNvSpPr>
          <p:nvPr>
            <p:ph type="ftr" sz="quarter" idx="11"/>
          </p:nvPr>
        </p:nvSpPr>
        <p:spPr/>
        <p:txBody>
          <a:bodyPr/>
          <a:lstStyle/>
          <a:p>
            <a:r>
              <a:rPr lang="en-US" dirty="0" err="1" smtClean="0"/>
              <a:t>V.Ravi</a:t>
            </a:r>
            <a:r>
              <a:rPr lang="en-US" dirty="0" smtClean="0"/>
              <a:t> </a:t>
            </a:r>
            <a:r>
              <a:rPr lang="en-US" dirty="0" err="1" smtClean="0"/>
              <a:t>Kishore</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64283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A22DCA8-1A84-4DF2-ABB5-0A916384C950}" type="datetime4">
              <a:rPr lang="en-US" smtClean="0"/>
              <a:pPr/>
              <a:t>December 1, 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err="1" smtClean="0"/>
              <a:t>V.Ravi</a:t>
            </a:r>
            <a:r>
              <a:rPr lang="en-US" dirty="0" smtClean="0"/>
              <a:t> </a:t>
            </a:r>
            <a:r>
              <a:rPr lang="en-US" dirty="0" err="1" smtClean="0"/>
              <a:t>Kishore</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2399421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143000" y="2667000"/>
            <a:ext cx="6858000" cy="1295400"/>
          </a:xfrm>
        </p:spPr>
        <p:txBody>
          <a:bodyPr>
            <a:normAutofit/>
          </a:bodyPr>
          <a:lstStyle/>
          <a:p>
            <a:pPr algn="ctr">
              <a:buNone/>
            </a:pPr>
            <a:r>
              <a:rPr lang="en-IN" sz="3600" b="1" dirty="0" smtClean="0"/>
              <a:t>Software </a:t>
            </a:r>
            <a:r>
              <a:rPr lang="en-IN" sz="3600" b="1" dirty="0"/>
              <a:t>Project Management</a:t>
            </a:r>
            <a:endParaRPr lang="en-IN" sz="3600" dirty="0"/>
          </a:p>
        </p:txBody>
      </p:sp>
      <p:sp>
        <p:nvSpPr>
          <p:cNvPr id="4" name="TextBox 3">
            <a:extLst>
              <a:ext uri="{FF2B5EF4-FFF2-40B4-BE49-F238E27FC236}">
                <a16:creationId xmlns="" xmlns:a16="http://schemas.microsoft.com/office/drawing/2014/main" id="{FB059E86-37F5-4D84-8FC7-F9D94656AC6E}"/>
              </a:ext>
            </a:extLst>
          </p:cNvPr>
          <p:cNvSpPr txBox="1"/>
          <p:nvPr/>
        </p:nvSpPr>
        <p:spPr>
          <a:xfrm>
            <a:off x="4800600" y="4419600"/>
            <a:ext cx="3581400" cy="1477328"/>
          </a:xfrm>
          <a:prstGeom prst="rect">
            <a:avLst/>
          </a:prstGeom>
          <a:noFill/>
        </p:spPr>
        <p:txBody>
          <a:bodyPr wrap="square" rtlCol="0">
            <a:spAutoFit/>
          </a:bodyPr>
          <a:lstStyle/>
          <a:p>
            <a:r>
              <a:rPr lang="en-IN" dirty="0"/>
              <a:t>By</a:t>
            </a:r>
          </a:p>
          <a:p>
            <a:r>
              <a:rPr lang="en-IN" dirty="0" err="1" smtClean="0"/>
              <a:t>V.Ravi</a:t>
            </a:r>
            <a:r>
              <a:rPr lang="en-IN" dirty="0" smtClean="0"/>
              <a:t> </a:t>
            </a:r>
            <a:r>
              <a:rPr lang="en-IN" dirty="0" err="1" smtClean="0"/>
              <a:t>Kishore,Associate</a:t>
            </a:r>
            <a:r>
              <a:rPr lang="en-IN" dirty="0" smtClean="0"/>
              <a:t> Professor</a:t>
            </a:r>
            <a:endParaRPr lang="en-IN" dirty="0"/>
          </a:p>
          <a:p>
            <a:r>
              <a:rPr lang="en-IN" dirty="0"/>
              <a:t>Aditya Engineering College(A)</a:t>
            </a:r>
          </a:p>
          <a:p>
            <a:r>
              <a:rPr lang="en-IN" dirty="0" err="1"/>
              <a:t>Surampalem</a:t>
            </a:r>
            <a:r>
              <a:rPr lang="en-IN" dirty="0"/>
              <a:t>.</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a:t>Senior Managers</a:t>
            </a:r>
          </a:p>
          <a:p>
            <a:r>
              <a:rPr lang="en-IN" sz="2400" dirty="0"/>
              <a:t>Project Managers</a:t>
            </a:r>
          </a:p>
          <a:p>
            <a:r>
              <a:rPr lang="en-IN" sz="2400" dirty="0"/>
              <a:t>Programmers</a:t>
            </a:r>
          </a:p>
          <a:p>
            <a:r>
              <a:rPr lang="en-IN" sz="2400" dirty="0"/>
              <a:t>Support Staff</a:t>
            </a:r>
          </a:p>
          <a:p>
            <a:r>
              <a:rPr lang="en-IN" sz="2400" dirty="0"/>
              <a:t>Customers</a:t>
            </a:r>
          </a:p>
          <a:p>
            <a:r>
              <a:rPr lang="en-IN" sz="2400" dirty="0"/>
              <a:t>End Users</a:t>
            </a:r>
          </a:p>
          <a:p>
            <a:r>
              <a:rPr lang="en-IN" sz="2400" dirty="0"/>
              <a:t>Project Sponsors</a:t>
            </a:r>
          </a:p>
          <a:p>
            <a:r>
              <a:rPr lang="en-IN" sz="2400" dirty="0"/>
              <a:t>Competitors </a:t>
            </a:r>
          </a:p>
          <a:p>
            <a:r>
              <a:rPr lang="en-IN" sz="2400" dirty="0"/>
              <a:t>Suppliers </a:t>
            </a:r>
          </a:p>
        </p:txBody>
      </p:sp>
      <p:sp>
        <p:nvSpPr>
          <p:cNvPr id="4" name="Date Placeholder 3">
            <a:extLst>
              <a:ext uri="{FF2B5EF4-FFF2-40B4-BE49-F238E27FC236}">
                <a16:creationId xmlns="" xmlns:a16="http://schemas.microsoft.com/office/drawing/2014/main" id="{95F49008-C8BB-4A7A-A3F2-FA7683D9A8D8}"/>
              </a:ext>
            </a:extLst>
          </p:cNvPr>
          <p:cNvSpPr>
            <a:spLocks noGrp="1"/>
          </p:cNvSpPr>
          <p:nvPr>
            <p:ph type="dt" sz="half" idx="11"/>
          </p:nvPr>
        </p:nvSpPr>
        <p:spPr/>
        <p:txBody>
          <a:bodyPr/>
          <a:lstStyle/>
          <a:p>
            <a:fld id="{D64D88C5-E850-4D44-A109-729CC4DDAC81}" type="datetime4">
              <a:rPr lang="en-US" smtClean="0"/>
              <a:pPr/>
              <a:t>December 1, 2021</a:t>
            </a:fld>
            <a:endParaRPr lang="en-IN"/>
          </a:p>
        </p:txBody>
      </p:sp>
      <p:sp>
        <p:nvSpPr>
          <p:cNvPr id="5" name="Footer Placeholder 4">
            <a:extLst>
              <a:ext uri="{FF2B5EF4-FFF2-40B4-BE49-F238E27FC236}">
                <a16:creationId xmlns="" xmlns:a16="http://schemas.microsoft.com/office/drawing/2014/main" id="{C325B413-16A9-473A-8BF9-ABF922E04721}"/>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People Involved in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371601"/>
            <a:ext cx="7886700" cy="4721696"/>
          </a:xfrm>
        </p:spPr>
        <p:txBody>
          <a:bodyPr>
            <a:normAutofit/>
          </a:bodyPr>
          <a:lstStyle/>
          <a:p>
            <a:pPr algn="just">
              <a:lnSpc>
                <a:spcPct val="100000"/>
              </a:lnSpc>
            </a:pPr>
            <a:r>
              <a:rPr lang="en-US" sz="2400" dirty="0"/>
              <a:t>A software process describes the characteristics and organization of activities in order to produce software. </a:t>
            </a:r>
          </a:p>
          <a:p>
            <a:pPr algn="just">
              <a:lnSpc>
                <a:spcPct val="100000"/>
              </a:lnSpc>
            </a:pPr>
            <a:r>
              <a:rPr lang="en-US" sz="2400" dirty="0"/>
              <a:t>The general activities of software processes include </a:t>
            </a:r>
          </a:p>
          <a:p>
            <a:pPr lvl="1" algn="just">
              <a:lnSpc>
                <a:spcPct val="100000"/>
              </a:lnSpc>
            </a:pPr>
            <a:r>
              <a:rPr lang="en-US" sz="2400" dirty="0"/>
              <a:t>Definition</a:t>
            </a:r>
          </a:p>
          <a:p>
            <a:pPr lvl="1" algn="just">
              <a:lnSpc>
                <a:spcPct val="100000"/>
              </a:lnSpc>
            </a:pPr>
            <a:r>
              <a:rPr lang="en-US" sz="2400" dirty="0"/>
              <a:t>Development</a:t>
            </a:r>
          </a:p>
          <a:p>
            <a:pPr lvl="1" algn="just">
              <a:lnSpc>
                <a:spcPct val="100000"/>
              </a:lnSpc>
            </a:pPr>
            <a:r>
              <a:rPr lang="en-US" sz="2400" dirty="0"/>
              <a:t>Implementation</a:t>
            </a:r>
            <a:endParaRPr lang="en-IN" sz="2400" dirty="0"/>
          </a:p>
          <a:p>
            <a:pPr algn="just">
              <a:lnSpc>
                <a:spcPct val="100000"/>
              </a:lnSpc>
            </a:pPr>
            <a:r>
              <a:rPr lang="en-US" sz="2400" dirty="0"/>
              <a:t>The selection of an appropriate software process model according to the project is a challenge for the project manager. </a:t>
            </a:r>
          </a:p>
          <a:p>
            <a:pPr algn="just">
              <a:lnSpc>
                <a:spcPct val="100000"/>
              </a:lnSpc>
            </a:pPr>
            <a:r>
              <a:rPr lang="en-US" sz="2400" dirty="0"/>
              <a:t>Process models ultimately affect the product quality.</a:t>
            </a:r>
          </a:p>
        </p:txBody>
      </p:sp>
      <p:sp>
        <p:nvSpPr>
          <p:cNvPr id="4" name="Date Placeholder 3">
            <a:extLst>
              <a:ext uri="{FF2B5EF4-FFF2-40B4-BE49-F238E27FC236}">
                <a16:creationId xmlns="" xmlns:a16="http://schemas.microsoft.com/office/drawing/2014/main" id="{BA399D8E-B764-47DF-A3D3-70AD040FD57B}"/>
              </a:ext>
            </a:extLst>
          </p:cNvPr>
          <p:cNvSpPr>
            <a:spLocks noGrp="1"/>
          </p:cNvSpPr>
          <p:nvPr>
            <p:ph type="dt" sz="half" idx="11"/>
          </p:nvPr>
        </p:nvSpPr>
        <p:spPr/>
        <p:txBody>
          <a:bodyPr/>
          <a:lstStyle/>
          <a:p>
            <a:fld id="{5D797117-1CF8-4DC4-BB8C-1D9CBC68B7C8}" type="datetime4">
              <a:rPr lang="en-US" smtClean="0"/>
              <a:pPr/>
              <a:t>December 1, 2021</a:t>
            </a:fld>
            <a:endParaRPr lang="en-IN"/>
          </a:p>
        </p:txBody>
      </p:sp>
      <p:sp>
        <p:nvSpPr>
          <p:cNvPr id="5" name="Footer Placeholder 4">
            <a:extLst>
              <a:ext uri="{FF2B5EF4-FFF2-40B4-BE49-F238E27FC236}">
                <a16:creationId xmlns="" xmlns:a16="http://schemas.microsoft.com/office/drawing/2014/main" id="{53C648F5-11DA-4A26-921F-08900B4FD8C9}"/>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sz="2400" dirty="0"/>
              <a:t>A product is the final outcome of a project. </a:t>
            </a:r>
          </a:p>
          <a:p>
            <a:pPr algn="just"/>
            <a:r>
              <a:rPr lang="en-US" sz="2400" dirty="0"/>
              <a:t>It is produced with an effective project management process. </a:t>
            </a:r>
          </a:p>
          <a:p>
            <a:pPr algn="just"/>
            <a:r>
              <a:rPr lang="en-US" sz="2400" dirty="0"/>
              <a:t>The project manager must determine the requirements and the expected outcomes at the beginning of the project. </a:t>
            </a:r>
          </a:p>
          <a:p>
            <a:pPr algn="just"/>
            <a:r>
              <a:rPr lang="en-US" sz="2400" dirty="0"/>
              <a:t>Project scope of the product must be clearly defined, which helps us to produce a quality product. </a:t>
            </a:r>
          </a:p>
          <a:p>
            <a:pPr algn="just"/>
            <a:r>
              <a:rPr lang="en-US" sz="2400" dirty="0"/>
              <a:t>Project scope is refined into discrete functional units and the development schedule is planned for each functional units. </a:t>
            </a:r>
          </a:p>
          <a:p>
            <a:pPr algn="just"/>
            <a:r>
              <a:rPr lang="en-US" sz="2400" dirty="0"/>
              <a:t>The quality of the product also depends on the process being used for product development.</a:t>
            </a:r>
          </a:p>
          <a:p>
            <a:pPr algn="just"/>
            <a:endParaRPr lang="en-US" sz="2400" dirty="0"/>
          </a:p>
          <a:p>
            <a:pPr marL="1371600" lvl="3" indent="0" algn="just">
              <a:buNone/>
            </a:pPr>
            <a:r>
              <a:rPr lang="en-US" sz="1200" dirty="0"/>
              <a:t>							</a:t>
            </a:r>
            <a:r>
              <a:rPr lang="en-US" sz="3200" dirty="0">
                <a:hlinkClick r:id="rId3" action="ppaction://hlinksldjump"/>
              </a:rPr>
              <a:t>◄</a:t>
            </a:r>
            <a:endParaRPr lang="en-IN" sz="1200" dirty="0"/>
          </a:p>
        </p:txBody>
      </p:sp>
      <p:sp>
        <p:nvSpPr>
          <p:cNvPr id="4" name="Date Placeholder 3">
            <a:extLst>
              <a:ext uri="{FF2B5EF4-FFF2-40B4-BE49-F238E27FC236}">
                <a16:creationId xmlns="" xmlns:a16="http://schemas.microsoft.com/office/drawing/2014/main" id="{6BB1F2A9-3A3E-49BE-815A-08503593AE81}"/>
              </a:ext>
            </a:extLst>
          </p:cNvPr>
          <p:cNvSpPr>
            <a:spLocks noGrp="1"/>
          </p:cNvSpPr>
          <p:nvPr>
            <p:ph type="dt" sz="half" idx="11"/>
          </p:nvPr>
        </p:nvSpPr>
        <p:spPr/>
        <p:txBody>
          <a:bodyPr/>
          <a:lstStyle/>
          <a:p>
            <a:fld id="{68376985-AB1F-49B8-9A52-E5DB567FD242}" type="datetime4">
              <a:rPr lang="en-US" smtClean="0"/>
              <a:pPr/>
              <a:t>December 1, 2021</a:t>
            </a:fld>
            <a:endParaRPr lang="en-IN"/>
          </a:p>
        </p:txBody>
      </p:sp>
      <p:sp>
        <p:nvSpPr>
          <p:cNvPr id="5" name="Footer Placeholder 4">
            <a:extLst>
              <a:ext uri="{FF2B5EF4-FFF2-40B4-BE49-F238E27FC236}">
                <a16:creationId xmlns="" xmlns:a16="http://schemas.microsoft.com/office/drawing/2014/main" id="{FEFEBBAC-1C12-4522-9858-1EC83D1D4EB0}"/>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Product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US" sz="2200" dirty="0"/>
              <a:t>Project management is the application of knowledge, skills, tools, and techniques for performing project activities in order to satisfy the expectations of the stakeholders from a project.</a:t>
            </a:r>
          </a:p>
          <a:p>
            <a:pPr algn="just">
              <a:lnSpc>
                <a:spcPct val="100000"/>
              </a:lnSpc>
            </a:pPr>
            <a:endParaRPr lang="en-US" sz="2200" dirty="0"/>
          </a:p>
          <a:p>
            <a:pPr algn="just">
              <a:lnSpc>
                <a:spcPct val="100000"/>
              </a:lnSpc>
            </a:pPr>
            <a:r>
              <a:rPr lang="en-US" sz="2200" dirty="0"/>
              <a:t>Project management is necessary to find the pitfalls and create outlets to avoid the unintended consequences of the project. </a:t>
            </a:r>
          </a:p>
          <a:p>
            <a:pPr algn="just">
              <a:lnSpc>
                <a:spcPct val="100000"/>
              </a:lnSpc>
            </a:pPr>
            <a:endParaRPr lang="en-US" sz="2200" dirty="0"/>
          </a:p>
          <a:p>
            <a:pPr algn="just">
              <a:lnSpc>
                <a:spcPct val="100000"/>
              </a:lnSpc>
            </a:pPr>
            <a:r>
              <a:rPr lang="en-US" sz="2200" dirty="0"/>
              <a:t>Software project management is the key to successful delivery of software projects as per customers’ expectations. </a:t>
            </a:r>
            <a:endParaRPr lang="en-IN" sz="2200" dirty="0"/>
          </a:p>
        </p:txBody>
      </p:sp>
      <p:sp>
        <p:nvSpPr>
          <p:cNvPr id="4" name="Date Placeholder 3">
            <a:extLst>
              <a:ext uri="{FF2B5EF4-FFF2-40B4-BE49-F238E27FC236}">
                <a16:creationId xmlns="" xmlns:a16="http://schemas.microsoft.com/office/drawing/2014/main" id="{C8311DFD-0A34-48A6-8877-A4F884D51B21}"/>
              </a:ext>
            </a:extLst>
          </p:cNvPr>
          <p:cNvSpPr>
            <a:spLocks noGrp="1"/>
          </p:cNvSpPr>
          <p:nvPr>
            <p:ph type="dt" sz="half" idx="11"/>
          </p:nvPr>
        </p:nvSpPr>
        <p:spPr/>
        <p:txBody>
          <a:bodyPr/>
          <a:lstStyle/>
          <a:p>
            <a:fld id="{4E4929DA-BA6B-4BBA-A5A7-6D54656CD64C}" type="datetime4">
              <a:rPr lang="en-US" smtClean="0"/>
              <a:pPr/>
              <a:t>December 1, 2021</a:t>
            </a:fld>
            <a:endParaRPr lang="en-IN"/>
          </a:p>
        </p:txBody>
      </p:sp>
      <p:sp>
        <p:nvSpPr>
          <p:cNvPr id="5" name="Footer Placeholder 4">
            <a:extLst>
              <a:ext uri="{FF2B5EF4-FFF2-40B4-BE49-F238E27FC236}">
                <a16:creationId xmlns="" xmlns:a16="http://schemas.microsoft.com/office/drawing/2014/main" id="{49655DD8-D46D-426A-AA89-EB85831BAA50}"/>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Project Management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371600"/>
            <a:ext cx="7886700" cy="4800599"/>
          </a:xfrm>
        </p:spPr>
        <p:txBody>
          <a:bodyPr>
            <a:noAutofit/>
          </a:bodyPr>
          <a:lstStyle/>
          <a:p>
            <a:r>
              <a:rPr lang="en-US" sz="2200" dirty="0"/>
              <a:t>The knowledge areas are the competencies of the process, practice, tools, and techniques that the project managers must have for managing the projects. </a:t>
            </a:r>
          </a:p>
          <a:p>
            <a:r>
              <a:rPr lang="en-US" sz="2200" dirty="0"/>
              <a:t>The main knowledge areas for project management are:</a:t>
            </a:r>
          </a:p>
          <a:p>
            <a:pPr lvl="1"/>
            <a:r>
              <a:rPr lang="en-US" sz="2200" dirty="0"/>
              <a:t>Scope			</a:t>
            </a:r>
          </a:p>
          <a:p>
            <a:pPr lvl="1"/>
            <a:r>
              <a:rPr lang="en-US" sz="2200" dirty="0"/>
              <a:t>Time</a:t>
            </a:r>
          </a:p>
          <a:p>
            <a:pPr lvl="1"/>
            <a:r>
              <a:rPr lang="en-US" sz="2200" dirty="0"/>
              <a:t>Cost</a:t>
            </a:r>
          </a:p>
          <a:p>
            <a:pPr lvl="1"/>
            <a:r>
              <a:rPr lang="en-US" sz="2200" dirty="0"/>
              <a:t>Quality</a:t>
            </a:r>
          </a:p>
          <a:p>
            <a:pPr lvl="1"/>
            <a:r>
              <a:rPr lang="en-US" sz="2200" dirty="0"/>
              <a:t>People</a:t>
            </a:r>
          </a:p>
          <a:p>
            <a:pPr lvl="1"/>
            <a:r>
              <a:rPr lang="en-US" sz="2200" dirty="0"/>
              <a:t>Communications</a:t>
            </a:r>
          </a:p>
          <a:p>
            <a:pPr lvl="1"/>
            <a:r>
              <a:rPr lang="en-US" sz="2200" dirty="0"/>
              <a:t>Risk, </a:t>
            </a:r>
          </a:p>
          <a:p>
            <a:pPr lvl="1"/>
            <a:r>
              <a:rPr lang="en-US" sz="2200" dirty="0"/>
              <a:t>Procurement</a:t>
            </a:r>
          </a:p>
          <a:p>
            <a:pPr lvl="1"/>
            <a:r>
              <a:rPr lang="en-US" sz="2200" dirty="0"/>
              <a:t>Project Integration Management</a:t>
            </a:r>
            <a:endParaRPr lang="en-IN" sz="2200" dirty="0"/>
          </a:p>
        </p:txBody>
      </p:sp>
      <p:sp>
        <p:nvSpPr>
          <p:cNvPr id="4" name="Date Placeholder 3">
            <a:extLst>
              <a:ext uri="{FF2B5EF4-FFF2-40B4-BE49-F238E27FC236}">
                <a16:creationId xmlns="" xmlns:a16="http://schemas.microsoft.com/office/drawing/2014/main" id="{59CE206B-18EA-4A6C-831D-CE2B8445D9E9}"/>
              </a:ext>
            </a:extLst>
          </p:cNvPr>
          <p:cNvSpPr>
            <a:spLocks noGrp="1"/>
          </p:cNvSpPr>
          <p:nvPr>
            <p:ph type="dt" sz="half" idx="11"/>
          </p:nvPr>
        </p:nvSpPr>
        <p:spPr/>
        <p:txBody>
          <a:bodyPr/>
          <a:lstStyle/>
          <a:p>
            <a:fld id="{3DAD20DF-8A89-4ECC-BE52-D21DFAE063A3}" type="datetime4">
              <a:rPr lang="en-US" smtClean="0"/>
              <a:pPr/>
              <a:t>December 1, 2021</a:t>
            </a:fld>
            <a:endParaRPr lang="en-IN"/>
          </a:p>
        </p:txBody>
      </p:sp>
      <p:sp>
        <p:nvSpPr>
          <p:cNvPr id="5" name="Footer Placeholder 4">
            <a:extLst>
              <a:ext uri="{FF2B5EF4-FFF2-40B4-BE49-F238E27FC236}">
                <a16:creationId xmlns="" xmlns:a16="http://schemas.microsoft.com/office/drawing/2014/main" id="{E7850750-0DC2-4D22-A0B2-0DBDB783A667}"/>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Project Management Knowledge Areas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US" sz="2200" dirty="0"/>
              <a:t>Each of these knowledge areas has some processes for its execution in order to achieve an effective project management program. </a:t>
            </a:r>
          </a:p>
          <a:p>
            <a:pPr algn="just">
              <a:lnSpc>
                <a:spcPct val="100000"/>
              </a:lnSpc>
            </a:pPr>
            <a:r>
              <a:rPr lang="en-US" sz="2200" dirty="0"/>
              <a:t>Project management skills include:</a:t>
            </a:r>
          </a:p>
          <a:p>
            <a:pPr lvl="1" algn="just">
              <a:lnSpc>
                <a:spcPct val="100000"/>
              </a:lnSpc>
            </a:pPr>
            <a:r>
              <a:rPr lang="en-US" sz="2200" dirty="0"/>
              <a:t>General Management</a:t>
            </a:r>
          </a:p>
          <a:p>
            <a:pPr lvl="1" algn="just">
              <a:lnSpc>
                <a:spcPct val="100000"/>
              </a:lnSpc>
            </a:pPr>
            <a:r>
              <a:rPr lang="en-US" sz="2200" dirty="0"/>
              <a:t>Human Resource Management</a:t>
            </a:r>
          </a:p>
          <a:p>
            <a:pPr lvl="1" algn="just">
              <a:lnSpc>
                <a:spcPct val="100000"/>
              </a:lnSpc>
            </a:pPr>
            <a:r>
              <a:rPr lang="en-US" sz="2200" dirty="0"/>
              <a:t>Procurement Management</a:t>
            </a:r>
          </a:p>
          <a:p>
            <a:pPr lvl="1" algn="just">
              <a:lnSpc>
                <a:spcPct val="100000"/>
              </a:lnSpc>
            </a:pPr>
            <a:r>
              <a:rPr lang="en-US" sz="2200" dirty="0"/>
              <a:t>Communication Management</a:t>
            </a:r>
          </a:p>
          <a:p>
            <a:pPr lvl="1" algn="just">
              <a:lnSpc>
                <a:spcPct val="100000"/>
              </a:lnSpc>
            </a:pPr>
            <a:r>
              <a:rPr lang="en-US" sz="2200" dirty="0"/>
              <a:t>Risk Management. </a:t>
            </a:r>
          </a:p>
          <a:p>
            <a:pPr algn="just">
              <a:lnSpc>
                <a:spcPct val="100000"/>
              </a:lnSpc>
            </a:pPr>
            <a:r>
              <a:rPr lang="en-US" sz="2200" dirty="0"/>
              <a:t>Project management tools and techniques assist in carrying out the activities of project managers. </a:t>
            </a:r>
            <a:endParaRPr lang="en-IN" sz="2200" dirty="0"/>
          </a:p>
        </p:txBody>
      </p:sp>
      <p:sp>
        <p:nvSpPr>
          <p:cNvPr id="4" name="Date Placeholder 3">
            <a:extLst>
              <a:ext uri="{FF2B5EF4-FFF2-40B4-BE49-F238E27FC236}">
                <a16:creationId xmlns="" xmlns:a16="http://schemas.microsoft.com/office/drawing/2014/main" id="{FEEBEA4E-4FC8-4A98-AB55-2489DE7B279B}"/>
              </a:ext>
            </a:extLst>
          </p:cNvPr>
          <p:cNvSpPr>
            <a:spLocks noGrp="1"/>
          </p:cNvSpPr>
          <p:nvPr>
            <p:ph type="dt" sz="half" idx="11"/>
          </p:nvPr>
        </p:nvSpPr>
        <p:spPr/>
        <p:txBody>
          <a:bodyPr/>
          <a:lstStyle/>
          <a:p>
            <a:fld id="{6DC6ADFE-1ED0-4779-9ED2-1086E74ABE2A}" type="datetime4">
              <a:rPr lang="en-US" smtClean="0"/>
              <a:pPr/>
              <a:t>December 1, 2021</a:t>
            </a:fld>
            <a:endParaRPr lang="en-IN"/>
          </a:p>
        </p:txBody>
      </p:sp>
      <p:sp>
        <p:nvSpPr>
          <p:cNvPr id="5" name="Footer Placeholder 4">
            <a:extLst>
              <a:ext uri="{FF2B5EF4-FFF2-40B4-BE49-F238E27FC236}">
                <a16:creationId xmlns="" xmlns:a16="http://schemas.microsoft.com/office/drawing/2014/main" id="{9925E508-C459-4477-B65B-7037ACAC78EA}"/>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Project Management Knowledge Areas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sz="2000" dirty="0"/>
              <a:t>Inability to clearly understand customer needs</a:t>
            </a:r>
            <a:endParaRPr lang="en-IN" sz="2000" dirty="0"/>
          </a:p>
          <a:p>
            <a:pPr lvl="0"/>
            <a:r>
              <a:rPr lang="en-US" sz="2000" dirty="0"/>
              <a:t>Lack of user involvement </a:t>
            </a:r>
            <a:endParaRPr lang="en-IN" sz="2000" dirty="0"/>
          </a:p>
          <a:p>
            <a:pPr lvl="0"/>
            <a:r>
              <a:rPr lang="en-US" sz="2000" dirty="0"/>
              <a:t>Unrealistic expectations</a:t>
            </a:r>
            <a:endParaRPr lang="en-IN" sz="2000" dirty="0"/>
          </a:p>
          <a:p>
            <a:pPr lvl="0"/>
            <a:r>
              <a:rPr lang="en-US" sz="2000" dirty="0"/>
              <a:t>Lack of top management support </a:t>
            </a:r>
            <a:endParaRPr lang="en-IN" sz="2000" dirty="0"/>
          </a:p>
          <a:p>
            <a:pPr lvl="0"/>
            <a:r>
              <a:rPr lang="en-US" sz="2000" dirty="0"/>
              <a:t>Incomplete requirements and specifications</a:t>
            </a:r>
            <a:endParaRPr lang="en-IN" sz="2000" dirty="0"/>
          </a:p>
          <a:p>
            <a:pPr lvl="0"/>
            <a:r>
              <a:rPr lang="en-US" sz="2000" dirty="0"/>
              <a:t>Lack of resources (hardware, software, and people)</a:t>
            </a:r>
            <a:endParaRPr lang="en-IN" sz="2000" dirty="0"/>
          </a:p>
          <a:p>
            <a:pPr lvl="0"/>
            <a:r>
              <a:rPr lang="en-US" sz="2000" dirty="0"/>
              <a:t>Lack of good planning</a:t>
            </a:r>
            <a:endParaRPr lang="en-IN" sz="2000" dirty="0"/>
          </a:p>
          <a:p>
            <a:pPr lvl="0"/>
            <a:r>
              <a:rPr lang="en-US" sz="2000" dirty="0"/>
              <a:t>Technical incompetence</a:t>
            </a:r>
            <a:endParaRPr lang="en-IN" sz="2000" dirty="0"/>
          </a:p>
          <a:p>
            <a:pPr lvl="0"/>
            <a:r>
              <a:rPr lang="en-US" sz="2000" dirty="0"/>
              <a:t>Changing business needs and requirements </a:t>
            </a:r>
            <a:endParaRPr lang="en-IN" sz="2000" dirty="0"/>
          </a:p>
          <a:p>
            <a:pPr lvl="0"/>
            <a:r>
              <a:rPr lang="en-US" sz="2000" dirty="0"/>
              <a:t>Changes are managed poorly</a:t>
            </a:r>
            <a:endParaRPr lang="en-IN" sz="2000" dirty="0"/>
          </a:p>
          <a:p>
            <a:pPr lvl="0"/>
            <a:r>
              <a:rPr lang="en-US" sz="2000" dirty="0"/>
              <a:t>Lack of best practices</a:t>
            </a:r>
            <a:endParaRPr lang="en-IN" sz="2000" dirty="0"/>
          </a:p>
          <a:p>
            <a:pPr lvl="0"/>
            <a:r>
              <a:rPr lang="en-US" sz="2000" dirty="0"/>
              <a:t>The chosen technology changes</a:t>
            </a:r>
            <a:endParaRPr lang="en-IN" sz="2000" dirty="0"/>
          </a:p>
          <a:p>
            <a:pPr lvl="0"/>
            <a:r>
              <a:rPr lang="en-US" sz="2000" dirty="0"/>
              <a:t>Ill-defined responsibility of team members </a:t>
            </a:r>
            <a:endParaRPr lang="en-IN" sz="2000" dirty="0"/>
          </a:p>
          <a:p>
            <a:pPr lvl="0"/>
            <a:r>
              <a:rPr lang="en-US" sz="2000" dirty="0"/>
              <a:t>Lack of communication among team members</a:t>
            </a:r>
            <a:endParaRPr lang="en-IN" sz="2000" dirty="0"/>
          </a:p>
        </p:txBody>
      </p:sp>
      <p:sp>
        <p:nvSpPr>
          <p:cNvPr id="4" name="Date Placeholder 3">
            <a:extLst>
              <a:ext uri="{FF2B5EF4-FFF2-40B4-BE49-F238E27FC236}">
                <a16:creationId xmlns="" xmlns:a16="http://schemas.microsoft.com/office/drawing/2014/main" id="{B35D2472-02F8-4E9B-AA4D-F8D4DDC94D79}"/>
              </a:ext>
            </a:extLst>
          </p:cNvPr>
          <p:cNvSpPr>
            <a:spLocks noGrp="1"/>
          </p:cNvSpPr>
          <p:nvPr>
            <p:ph type="dt" sz="half" idx="11"/>
          </p:nvPr>
        </p:nvSpPr>
        <p:spPr/>
        <p:txBody>
          <a:bodyPr/>
          <a:lstStyle/>
          <a:p>
            <a:fld id="{C99D3DAB-7946-4111-8EB0-6B30A08D5545}" type="datetime4">
              <a:rPr lang="en-US" smtClean="0"/>
              <a:pPr/>
              <a:t>December 1, 2021</a:t>
            </a:fld>
            <a:endParaRPr lang="en-IN"/>
          </a:p>
        </p:txBody>
      </p:sp>
      <p:sp>
        <p:nvSpPr>
          <p:cNvPr id="5" name="Footer Placeholder 4">
            <a:extLst>
              <a:ext uri="{FF2B5EF4-FFF2-40B4-BE49-F238E27FC236}">
                <a16:creationId xmlns="" xmlns:a16="http://schemas.microsoft.com/office/drawing/2014/main" id="{B0C91A2D-4D04-42BE-9730-C41D4448CB74}"/>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Factors that lead to Project Failures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sz="2000" dirty="0"/>
              <a:t>Strong support from the top management </a:t>
            </a:r>
            <a:endParaRPr lang="en-IN" sz="2000" dirty="0"/>
          </a:p>
          <a:p>
            <a:pPr lvl="0"/>
            <a:r>
              <a:rPr lang="en-US" sz="2000" dirty="0"/>
              <a:t>A sound methodology for the project</a:t>
            </a:r>
            <a:endParaRPr lang="en-IN" sz="2000" dirty="0"/>
          </a:p>
          <a:p>
            <a:pPr lvl="0"/>
            <a:r>
              <a:rPr lang="en-US" sz="2000" dirty="0"/>
              <a:t>Tactical and technical leadership by competent people</a:t>
            </a:r>
            <a:endParaRPr lang="en-IN" sz="2000" dirty="0"/>
          </a:p>
          <a:p>
            <a:pPr lvl="0"/>
            <a:r>
              <a:rPr lang="en-US" sz="2000" dirty="0"/>
              <a:t>User involvement in each activity</a:t>
            </a:r>
            <a:endParaRPr lang="en-IN" sz="2000" dirty="0"/>
          </a:p>
          <a:p>
            <a:pPr lvl="0"/>
            <a:r>
              <a:rPr lang="en-US" sz="2000" dirty="0"/>
              <a:t>Experienced project manager</a:t>
            </a:r>
            <a:endParaRPr lang="en-IN" sz="2000" dirty="0"/>
          </a:p>
          <a:p>
            <a:pPr lvl="0"/>
            <a:r>
              <a:rPr lang="en-US" sz="2000" dirty="0"/>
              <a:t>Clearly defined business goals</a:t>
            </a:r>
            <a:endParaRPr lang="en-IN" sz="2000" dirty="0"/>
          </a:p>
          <a:p>
            <a:pPr lvl="0"/>
            <a:r>
              <a:rPr lang="en-US" sz="2000" dirty="0"/>
              <a:t>Clearly defined project scope </a:t>
            </a:r>
            <a:endParaRPr lang="en-IN" sz="2000" dirty="0"/>
          </a:p>
          <a:p>
            <a:pPr lvl="0"/>
            <a:r>
              <a:rPr lang="en-US" sz="2000" dirty="0"/>
              <a:t>Feedback mechanism   </a:t>
            </a:r>
            <a:endParaRPr lang="en-IN" sz="2000" dirty="0"/>
          </a:p>
          <a:p>
            <a:pPr lvl="0"/>
            <a:r>
              <a:rPr lang="en-US" sz="2000" dirty="0"/>
              <a:t>Sufficient resource allocation</a:t>
            </a:r>
            <a:endParaRPr lang="en-IN" sz="2000" dirty="0"/>
          </a:p>
          <a:p>
            <a:pPr lvl="0"/>
            <a:r>
              <a:rPr lang="en-US" sz="2000" dirty="0"/>
              <a:t>Adequate communication channels</a:t>
            </a:r>
            <a:endParaRPr lang="en-IN" sz="2000" dirty="0"/>
          </a:p>
          <a:p>
            <a:pPr lvl="0"/>
            <a:r>
              <a:rPr lang="en-US" sz="2000" dirty="0"/>
              <a:t>Troubleshooting capabilities</a:t>
            </a:r>
            <a:endParaRPr lang="en-IN" sz="2000" dirty="0"/>
          </a:p>
          <a:p>
            <a:pPr lvl="0"/>
            <a:r>
              <a:rPr lang="en-US" sz="2000" dirty="0"/>
              <a:t>Reliable estimates </a:t>
            </a:r>
            <a:endParaRPr lang="en-IN" sz="2000" dirty="0"/>
          </a:p>
          <a:p>
            <a:pPr lvl="0"/>
            <a:r>
              <a:rPr lang="en-US" sz="2000" dirty="0"/>
              <a:t>Clearly specified deadlines </a:t>
            </a:r>
            <a:endParaRPr lang="en-IN" sz="2000" dirty="0"/>
          </a:p>
          <a:p>
            <a:pPr lvl="0"/>
            <a:r>
              <a:rPr lang="en-US" sz="2000" dirty="0"/>
              <a:t>Parties sticking to the commitment</a:t>
            </a:r>
            <a:endParaRPr lang="en-IN" sz="2000" dirty="0"/>
          </a:p>
        </p:txBody>
      </p:sp>
      <p:sp>
        <p:nvSpPr>
          <p:cNvPr id="5" name="Date Placeholder 4">
            <a:extLst>
              <a:ext uri="{FF2B5EF4-FFF2-40B4-BE49-F238E27FC236}">
                <a16:creationId xmlns="" xmlns:a16="http://schemas.microsoft.com/office/drawing/2014/main" id="{AC9D8B89-561B-413A-8730-8A9CC85C3397}"/>
              </a:ext>
            </a:extLst>
          </p:cNvPr>
          <p:cNvSpPr>
            <a:spLocks noGrp="1"/>
          </p:cNvSpPr>
          <p:nvPr>
            <p:ph type="dt" sz="half" idx="11"/>
          </p:nvPr>
        </p:nvSpPr>
        <p:spPr/>
        <p:txBody>
          <a:bodyPr/>
          <a:lstStyle/>
          <a:p>
            <a:fld id="{000D5C30-A06F-4ED0-A69F-72DFDCAEC711}" type="datetime4">
              <a:rPr lang="en-US" smtClean="0"/>
              <a:pPr/>
              <a:t>December 1, 2021</a:t>
            </a:fld>
            <a:endParaRPr lang="en-IN"/>
          </a:p>
        </p:txBody>
      </p:sp>
      <p:sp>
        <p:nvSpPr>
          <p:cNvPr id="6" name="Footer Placeholder 5">
            <a:extLst>
              <a:ext uri="{FF2B5EF4-FFF2-40B4-BE49-F238E27FC236}">
                <a16:creationId xmlns="" xmlns:a16="http://schemas.microsoft.com/office/drawing/2014/main" id="{9D98EE8B-AA60-460C-93D2-F04DA9A7783C}"/>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Keys to Project Success</a:t>
            </a:r>
          </a:p>
        </p:txBody>
      </p:sp>
      <p:sp>
        <p:nvSpPr>
          <p:cNvPr id="4" name="Rectangle 3"/>
          <p:cNvSpPr/>
          <p:nvPr/>
        </p:nvSpPr>
        <p:spPr>
          <a:xfrm>
            <a:off x="8159464" y="6155035"/>
            <a:ext cx="489236" cy="461665"/>
          </a:xfrm>
          <a:prstGeom prst="rect">
            <a:avLst/>
          </a:prstGeom>
        </p:spPr>
        <p:txBody>
          <a:bodyPr wrap="none">
            <a:spAutoFit/>
          </a:bodyPr>
          <a:lstStyle/>
          <a:p>
            <a:r>
              <a:rPr lang="en-US" sz="2400" dirty="0">
                <a:hlinkClick r:id="rId2" action="ppaction://hlinksldjump"/>
              </a:rPr>
              <a:t>◄</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1"/>
            <a:ext cx="8458200" cy="4721696"/>
          </a:xfrm>
        </p:spPr>
        <p:txBody>
          <a:bodyPr>
            <a:noAutofit/>
          </a:bodyPr>
          <a:lstStyle/>
          <a:p>
            <a:pPr algn="just">
              <a:lnSpc>
                <a:spcPct val="100000"/>
              </a:lnSpc>
            </a:pPr>
            <a:r>
              <a:rPr lang="en-US" sz="2200" dirty="0"/>
              <a:t>Software configuration management is concerned with identification, tracking, and change of control of software configuration. </a:t>
            </a:r>
          </a:p>
          <a:p>
            <a:pPr algn="just">
              <a:lnSpc>
                <a:spcPct val="100000"/>
              </a:lnSpc>
            </a:pPr>
            <a:r>
              <a:rPr lang="en-US" sz="2200" i="1" dirty="0"/>
              <a:t>Software configuration management (SCM)</a:t>
            </a:r>
            <a:r>
              <a:rPr lang="en-US" sz="2200" dirty="0"/>
              <a:t> or </a:t>
            </a:r>
            <a:r>
              <a:rPr lang="en-US" sz="2200" i="1" dirty="0"/>
              <a:t>configuration management (CM)</a:t>
            </a:r>
            <a:r>
              <a:rPr lang="en-US" sz="2200" dirty="0"/>
              <a:t> is the discipline of identifying the configuration of a system at any time for the purpose of systematically controlling changes to the configuration throughout the system life cycle.</a:t>
            </a:r>
          </a:p>
          <a:p>
            <a:pPr algn="just">
              <a:lnSpc>
                <a:spcPct val="100000"/>
              </a:lnSpc>
            </a:pPr>
            <a:r>
              <a:rPr lang="en-US" sz="2200" dirty="0"/>
              <a:t>The purpose of CM is to establish and maintain the integrity of a software product throughout software the development life cycle.</a:t>
            </a:r>
          </a:p>
          <a:p>
            <a:pPr algn="just">
              <a:lnSpc>
                <a:spcPct val="100000"/>
              </a:lnSpc>
            </a:pPr>
            <a:r>
              <a:rPr lang="en-US" sz="2200" dirty="0"/>
              <a:t>The CM process improves product visibility, product protection, product control, customer confidence, and team communication. </a:t>
            </a:r>
          </a:p>
          <a:p>
            <a:pPr algn="just">
              <a:lnSpc>
                <a:spcPct val="100000"/>
              </a:lnSpc>
            </a:pPr>
            <a:r>
              <a:rPr lang="en-US" sz="2200" dirty="0"/>
              <a:t>A systematic CM process reduces rework, confusions, and project risks</a:t>
            </a:r>
          </a:p>
        </p:txBody>
      </p:sp>
      <p:sp>
        <p:nvSpPr>
          <p:cNvPr id="4" name="Date Placeholder 3">
            <a:extLst>
              <a:ext uri="{FF2B5EF4-FFF2-40B4-BE49-F238E27FC236}">
                <a16:creationId xmlns="" xmlns:a16="http://schemas.microsoft.com/office/drawing/2014/main" id="{EC65A46D-A3AA-4640-821A-48DAC1A15218}"/>
              </a:ext>
            </a:extLst>
          </p:cNvPr>
          <p:cNvSpPr>
            <a:spLocks noGrp="1"/>
          </p:cNvSpPr>
          <p:nvPr>
            <p:ph type="dt" sz="half" idx="11"/>
          </p:nvPr>
        </p:nvSpPr>
        <p:spPr/>
        <p:txBody>
          <a:bodyPr/>
          <a:lstStyle/>
          <a:p>
            <a:fld id="{1641AEBE-EB15-4957-9C1D-C3A79F2F437E}" type="datetime4">
              <a:rPr lang="en-US" smtClean="0"/>
              <a:pPr/>
              <a:t>December 1, 2021</a:t>
            </a:fld>
            <a:endParaRPr lang="en-IN"/>
          </a:p>
        </p:txBody>
      </p:sp>
      <p:sp>
        <p:nvSpPr>
          <p:cNvPr id="5" name="Footer Placeholder 4">
            <a:extLst>
              <a:ext uri="{FF2B5EF4-FFF2-40B4-BE49-F238E27FC236}">
                <a16:creationId xmlns="" xmlns:a16="http://schemas.microsoft.com/office/drawing/2014/main" id="{7BD91FB9-3F0C-472D-944D-1430345DD355}"/>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Software Configuration Management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lnSpc>
                <a:spcPct val="110000"/>
              </a:lnSpc>
            </a:pPr>
            <a:r>
              <a:rPr lang="en-US" sz="2200" dirty="0"/>
              <a:t>The project management process provides a systematic CM plan and monitors the status of the SCM process. </a:t>
            </a:r>
          </a:p>
          <a:p>
            <a:pPr algn="just">
              <a:lnSpc>
                <a:spcPct val="110000"/>
              </a:lnSpc>
            </a:pPr>
            <a:r>
              <a:rPr lang="en-US" sz="2200" dirty="0"/>
              <a:t>The </a:t>
            </a:r>
            <a:r>
              <a:rPr lang="en-US" sz="2200" i="1" dirty="0"/>
              <a:t>configuration management officer (CMO)</a:t>
            </a:r>
            <a:r>
              <a:rPr lang="en-US" sz="2200" dirty="0"/>
              <a:t> implements and maintains the CM process according to the CM plan. </a:t>
            </a:r>
          </a:p>
          <a:p>
            <a:pPr algn="just">
              <a:lnSpc>
                <a:spcPct val="110000"/>
              </a:lnSpc>
            </a:pPr>
            <a:r>
              <a:rPr lang="en-US" sz="2200" dirty="0"/>
              <a:t>The CMO coordinates, supports, and performs the CM activities and reports to the project manager. </a:t>
            </a:r>
          </a:p>
          <a:p>
            <a:pPr algn="just">
              <a:lnSpc>
                <a:spcPct val="110000"/>
              </a:lnSpc>
            </a:pPr>
            <a:r>
              <a:rPr lang="en-US" sz="2200" dirty="0"/>
              <a:t>The </a:t>
            </a:r>
            <a:r>
              <a:rPr lang="en-US" sz="2200" i="1" dirty="0"/>
              <a:t>Configuration Control Board (CCB)</a:t>
            </a:r>
            <a:r>
              <a:rPr lang="en-US" sz="2200" dirty="0"/>
              <a:t> approves and disapproves the changes to be performed in the product. </a:t>
            </a:r>
          </a:p>
          <a:p>
            <a:pPr algn="just">
              <a:lnSpc>
                <a:spcPct val="110000"/>
              </a:lnSpc>
            </a:pPr>
            <a:r>
              <a:rPr lang="en-US" sz="2200" dirty="0"/>
              <a:t>The CCB consists of technical and administrative representatives for configuration planning and execution. </a:t>
            </a:r>
          </a:p>
          <a:p>
            <a:pPr algn="just">
              <a:lnSpc>
                <a:spcPct val="110000"/>
              </a:lnSpc>
            </a:pPr>
            <a:r>
              <a:rPr lang="en-US" sz="2200" dirty="0"/>
              <a:t>The approved changes are performed through the development process.</a:t>
            </a:r>
            <a:endParaRPr lang="en-IN" sz="2200" dirty="0"/>
          </a:p>
        </p:txBody>
      </p:sp>
      <p:sp>
        <p:nvSpPr>
          <p:cNvPr id="4" name="Date Placeholder 3">
            <a:extLst>
              <a:ext uri="{FF2B5EF4-FFF2-40B4-BE49-F238E27FC236}">
                <a16:creationId xmlns="" xmlns:a16="http://schemas.microsoft.com/office/drawing/2014/main" id="{9504DC1F-5A46-40E0-AF19-A85282B854CD}"/>
              </a:ext>
            </a:extLst>
          </p:cNvPr>
          <p:cNvSpPr>
            <a:spLocks noGrp="1"/>
          </p:cNvSpPr>
          <p:nvPr>
            <p:ph type="dt" sz="half" idx="11"/>
          </p:nvPr>
        </p:nvSpPr>
        <p:spPr/>
        <p:txBody>
          <a:bodyPr/>
          <a:lstStyle/>
          <a:p>
            <a:fld id="{66B63479-D923-49A5-8E0A-40D1FD715DA7}" type="datetime4">
              <a:rPr lang="en-US" smtClean="0"/>
              <a:pPr/>
              <a:t>December 1, 2021</a:t>
            </a:fld>
            <a:endParaRPr lang="en-IN"/>
          </a:p>
        </p:txBody>
      </p:sp>
      <p:sp>
        <p:nvSpPr>
          <p:cNvPr id="5" name="Footer Placeholder 4">
            <a:extLst>
              <a:ext uri="{FF2B5EF4-FFF2-40B4-BE49-F238E27FC236}">
                <a16:creationId xmlns="" xmlns:a16="http://schemas.microsoft.com/office/drawing/2014/main" id="{B3E9FDCF-ADB2-44AA-8D69-7A15AFAD70B4}"/>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Software Configuration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371601"/>
            <a:ext cx="7886700" cy="4721696"/>
          </a:xfrm>
        </p:spPr>
        <p:txBody>
          <a:bodyPr>
            <a:normAutofit/>
          </a:bodyPr>
          <a:lstStyle/>
          <a:p>
            <a:r>
              <a:rPr lang="en-US" dirty="0">
                <a:hlinkClick r:id="rId3" action="ppaction://hlinksldjump"/>
              </a:rPr>
              <a:t>Project Management Essentials</a:t>
            </a:r>
            <a:endParaRPr lang="en-US" dirty="0"/>
          </a:p>
          <a:p>
            <a:pPr lvl="1"/>
            <a:r>
              <a:rPr lang="en-US" dirty="0"/>
              <a:t>Project</a:t>
            </a:r>
          </a:p>
          <a:p>
            <a:pPr lvl="1"/>
            <a:r>
              <a:rPr lang="en-US" dirty="0"/>
              <a:t>People</a:t>
            </a:r>
          </a:p>
          <a:p>
            <a:pPr lvl="1"/>
            <a:r>
              <a:rPr lang="en-US" dirty="0"/>
              <a:t>Process</a:t>
            </a:r>
          </a:p>
          <a:p>
            <a:pPr lvl="1"/>
            <a:r>
              <a:rPr lang="en-US" dirty="0"/>
              <a:t>Product</a:t>
            </a:r>
          </a:p>
          <a:p>
            <a:r>
              <a:rPr lang="en-US" dirty="0">
                <a:hlinkClick r:id="rId4" action="ppaction://hlinksldjump"/>
              </a:rPr>
              <a:t>What is Project Management</a:t>
            </a:r>
            <a:endParaRPr lang="en-US" dirty="0"/>
          </a:p>
          <a:p>
            <a:pPr lvl="1"/>
            <a:r>
              <a:rPr lang="en-IN" dirty="0"/>
              <a:t>Factors that lead to Project Failures</a:t>
            </a:r>
          </a:p>
          <a:p>
            <a:pPr lvl="1"/>
            <a:r>
              <a:rPr lang="en-IN" dirty="0"/>
              <a:t>Keys to Projects Success</a:t>
            </a:r>
            <a:endParaRPr lang="en-US" dirty="0"/>
          </a:p>
          <a:p>
            <a:r>
              <a:rPr lang="en-US" dirty="0">
                <a:hlinkClick r:id="rId5" action="ppaction://hlinksldjump"/>
              </a:rPr>
              <a:t>Software Configuration Management</a:t>
            </a:r>
            <a:endParaRPr lang="en-US" dirty="0"/>
          </a:p>
          <a:p>
            <a:pPr lvl="1"/>
            <a:r>
              <a:rPr lang="en-US" dirty="0"/>
              <a:t>Configuration Identification</a:t>
            </a:r>
          </a:p>
          <a:p>
            <a:pPr lvl="1"/>
            <a:r>
              <a:rPr lang="en-US" dirty="0"/>
              <a:t>Configuration Change Control</a:t>
            </a:r>
          </a:p>
          <a:p>
            <a:pPr lvl="1"/>
            <a:r>
              <a:rPr lang="en-US" dirty="0"/>
              <a:t>Configuration Status Accounting</a:t>
            </a:r>
          </a:p>
          <a:p>
            <a:pPr lvl="1"/>
            <a:r>
              <a:rPr lang="en-US" dirty="0"/>
              <a:t>Configuration Auditing</a:t>
            </a:r>
          </a:p>
          <a:p>
            <a:r>
              <a:rPr lang="en-US" dirty="0">
                <a:hlinkClick r:id="rId6" action="ppaction://hlinksldjump"/>
              </a:rPr>
              <a:t>Risk Management</a:t>
            </a:r>
            <a:endParaRPr lang="en-US" dirty="0"/>
          </a:p>
        </p:txBody>
      </p:sp>
      <p:sp>
        <p:nvSpPr>
          <p:cNvPr id="2" name="Title 1"/>
          <p:cNvSpPr>
            <a:spLocks noGrp="1"/>
          </p:cNvSpPr>
          <p:nvPr>
            <p:ph type="title" idx="4294967295"/>
          </p:nvPr>
        </p:nvSpPr>
        <p:spPr>
          <a:xfrm>
            <a:off x="0" y="365125"/>
            <a:ext cx="7886700" cy="1325563"/>
          </a:xfrm>
        </p:spPr>
        <p:txBody>
          <a:bodyPr/>
          <a:lstStyle/>
          <a:p>
            <a:r>
              <a:rPr lang="en-US" dirty="0"/>
              <a:t>	</a:t>
            </a:r>
            <a:r>
              <a:rPr lang="en-US" b="1" dirty="0">
                <a:solidFill>
                  <a:srgbClr val="FF0000"/>
                </a:solidFill>
              </a:rPr>
              <a:t>Topics</a:t>
            </a:r>
          </a:p>
        </p:txBody>
      </p:sp>
      <p:sp>
        <p:nvSpPr>
          <p:cNvPr id="4" name="Date Placeholder 3">
            <a:extLst>
              <a:ext uri="{FF2B5EF4-FFF2-40B4-BE49-F238E27FC236}">
                <a16:creationId xmlns="" xmlns:a16="http://schemas.microsoft.com/office/drawing/2014/main" id="{D9F5897F-21DB-4538-8108-596B4B5FB4F7}"/>
              </a:ext>
            </a:extLst>
          </p:cNvPr>
          <p:cNvSpPr>
            <a:spLocks noGrp="1"/>
          </p:cNvSpPr>
          <p:nvPr>
            <p:ph type="dt" sz="half" idx="11"/>
          </p:nvPr>
        </p:nvSpPr>
        <p:spPr/>
        <p:txBody>
          <a:bodyPr/>
          <a:lstStyle/>
          <a:p>
            <a:fld id="{62F48E55-DFC8-41F2-A52C-888464842ACC}" type="datetime4">
              <a:rPr lang="en-US" smtClean="0"/>
              <a:pPr/>
              <a:t>December 1, 2021</a:t>
            </a:fld>
            <a:endParaRPr lang="en-US" dirty="0"/>
          </a:p>
        </p:txBody>
      </p:sp>
      <p:sp>
        <p:nvSpPr>
          <p:cNvPr id="5" name="Footer Placeholder 4">
            <a:extLst>
              <a:ext uri="{FF2B5EF4-FFF2-40B4-BE49-F238E27FC236}">
                <a16:creationId xmlns="" xmlns:a16="http://schemas.microsoft.com/office/drawing/2014/main" id="{DE3AC1C6-911B-41CA-BB97-F78A8B3424F8}"/>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US" dirty="0"/>
          </a:p>
        </p:txBody>
      </p:sp>
    </p:spTree>
    <p:extLst>
      <p:ext uri="{BB962C8B-B14F-4D97-AF65-F5344CB8AC3E}">
        <p14:creationId xmlns="" xmlns:p14="http://schemas.microsoft.com/office/powerpoint/2010/main" val="103945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E7BEEB0C-00CB-4E73-BABC-E286BC7F7753}"/>
              </a:ext>
            </a:extLst>
          </p:cNvPr>
          <p:cNvSpPr>
            <a:spLocks noGrp="1"/>
          </p:cNvSpPr>
          <p:nvPr>
            <p:ph type="dt" sz="half" idx="11"/>
          </p:nvPr>
        </p:nvSpPr>
        <p:spPr/>
        <p:txBody>
          <a:bodyPr/>
          <a:lstStyle/>
          <a:p>
            <a:fld id="{9BCEB70B-F319-40DD-B7D7-1418D33DC9A3}" type="datetime4">
              <a:rPr lang="en-US" smtClean="0"/>
              <a:pPr/>
              <a:t>December 1, 2021</a:t>
            </a:fld>
            <a:endParaRPr lang="en-IN"/>
          </a:p>
        </p:txBody>
      </p:sp>
      <p:sp>
        <p:nvSpPr>
          <p:cNvPr id="4" name="Footer Placeholder 3">
            <a:extLst>
              <a:ext uri="{FF2B5EF4-FFF2-40B4-BE49-F238E27FC236}">
                <a16:creationId xmlns="" xmlns:a16="http://schemas.microsoft.com/office/drawing/2014/main" id="{29990757-2BCA-428E-B500-BD28DA08DF44}"/>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b="1" dirty="0">
                <a:solidFill>
                  <a:srgbClr val="FF0000"/>
                </a:solidFill>
              </a:rPr>
              <a:t>	Software Configuration Management</a:t>
            </a:r>
          </a:p>
        </p:txBody>
      </p:sp>
      <p:sp>
        <p:nvSpPr>
          <p:cNvPr id="62481" name="Rectangle 17"/>
          <p:cNvSpPr>
            <a:spLocks noChangeArrowheads="1"/>
          </p:cNvSpPr>
          <p:nvPr/>
        </p:nvSpPr>
        <p:spPr bwMode="auto">
          <a:xfrm>
            <a:off x="2"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62465" name="Group 1"/>
          <p:cNvGrpSpPr>
            <a:grpSpLocks noChangeAspect="1"/>
          </p:cNvGrpSpPr>
          <p:nvPr/>
        </p:nvGrpSpPr>
        <p:grpSpPr bwMode="auto">
          <a:xfrm>
            <a:off x="762000" y="1575582"/>
            <a:ext cx="7924800" cy="4596618"/>
            <a:chOff x="1800" y="1522"/>
            <a:chExt cx="7590" cy="4185"/>
          </a:xfrm>
        </p:grpSpPr>
        <p:sp>
          <p:nvSpPr>
            <p:cNvPr id="62480" name="AutoShape 16"/>
            <p:cNvSpPr>
              <a:spLocks noChangeAspect="1" noChangeArrowheads="1" noTextEdit="1"/>
            </p:cNvSpPr>
            <p:nvPr/>
          </p:nvSpPr>
          <p:spPr bwMode="auto">
            <a:xfrm>
              <a:off x="1800" y="1522"/>
              <a:ext cx="7590" cy="4185"/>
            </a:xfrm>
            <a:prstGeom prst="rect">
              <a:avLst/>
            </a:prstGeom>
            <a:noFill/>
          </p:spPr>
          <p:txBody>
            <a:bodyPr vert="horz" wrap="square" lIns="91440" tIns="45720" rIns="91440" bIns="45720" numCol="1" anchor="t" anchorCtr="0" compatLnSpc="1">
              <a:prstTxWarp prst="textNoShape">
                <a:avLst/>
              </a:prstTxWarp>
            </a:bodyPr>
            <a:lstStyle/>
            <a:p>
              <a:endParaRPr lang="en-IN" sz="2000"/>
            </a:p>
          </p:txBody>
        </p:sp>
        <p:sp>
          <p:nvSpPr>
            <p:cNvPr id="62479" name="Rectangle 15"/>
            <p:cNvSpPr>
              <a:spLocks noChangeArrowheads="1"/>
            </p:cNvSpPr>
            <p:nvPr/>
          </p:nvSpPr>
          <p:spPr bwMode="auto">
            <a:xfrm>
              <a:off x="1965" y="1605"/>
              <a:ext cx="2205" cy="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sz="2000">
                  <a:latin typeface="Times New Roman" pitchFamily="18" charset="0"/>
                  <a:ea typeface="Times New Roman" pitchFamily="18" charset="0"/>
                  <a:cs typeface="Times New Roman" pitchFamily="18" charset="0"/>
                </a:rPr>
                <a:t>Configuration management process</a:t>
              </a:r>
              <a:endParaRPr lang="en-US" sz="2000">
                <a:latin typeface="Arial" pitchFamily="34" charset="0"/>
                <a:cs typeface="Arial" pitchFamily="34" charset="0"/>
              </a:endParaRPr>
            </a:p>
          </p:txBody>
        </p:sp>
        <p:sp>
          <p:nvSpPr>
            <p:cNvPr id="62478" name="Rectangle 14"/>
            <p:cNvSpPr>
              <a:spLocks noChangeArrowheads="1"/>
            </p:cNvSpPr>
            <p:nvPr/>
          </p:nvSpPr>
          <p:spPr bwMode="auto">
            <a:xfrm>
              <a:off x="7260" y="1605"/>
              <a:ext cx="1980" cy="15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sz="2000">
                  <a:latin typeface="Times New Roman" pitchFamily="18" charset="0"/>
                  <a:ea typeface="Times New Roman" pitchFamily="18" charset="0"/>
                  <a:cs typeface="Times New Roman" pitchFamily="18" charset="0"/>
                </a:rPr>
                <a:t>Project management process</a:t>
              </a:r>
              <a:endParaRPr lang="en-US" sz="2000">
                <a:latin typeface="Arial" pitchFamily="34" charset="0"/>
                <a:cs typeface="Arial" pitchFamily="34" charset="0"/>
              </a:endParaRPr>
            </a:p>
          </p:txBody>
        </p:sp>
        <p:sp>
          <p:nvSpPr>
            <p:cNvPr id="62477" name="Rectangle 13"/>
            <p:cNvSpPr>
              <a:spLocks noChangeArrowheads="1"/>
            </p:cNvSpPr>
            <p:nvPr/>
          </p:nvSpPr>
          <p:spPr bwMode="auto">
            <a:xfrm>
              <a:off x="1965" y="4349"/>
              <a:ext cx="7335" cy="7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sz="2000">
                  <a:latin typeface="Times New Roman" pitchFamily="18" charset="0"/>
                  <a:ea typeface="Times New Roman" pitchFamily="18" charset="0"/>
                  <a:cs typeface="Times New Roman" pitchFamily="18" charset="0"/>
                </a:rPr>
                <a:t>Product development process</a:t>
              </a:r>
              <a:endParaRPr lang="en-US" sz="2000">
                <a:latin typeface="Arial" pitchFamily="34" charset="0"/>
                <a:cs typeface="Arial" pitchFamily="34" charset="0"/>
              </a:endParaRPr>
            </a:p>
          </p:txBody>
        </p:sp>
        <p:sp>
          <p:nvSpPr>
            <p:cNvPr id="62476" name="Text Box 12"/>
            <p:cNvSpPr txBox="1">
              <a:spLocks noChangeArrowheads="1"/>
            </p:cNvSpPr>
            <p:nvPr/>
          </p:nvSpPr>
          <p:spPr bwMode="auto">
            <a:xfrm>
              <a:off x="2895" y="5242"/>
              <a:ext cx="5685" cy="37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sz="2000" dirty="0">
                  <a:latin typeface="Times New Roman" pitchFamily="18" charset="0"/>
                  <a:ea typeface="Times New Roman" pitchFamily="18" charset="0"/>
                  <a:cs typeface="Times New Roman" pitchFamily="18" charset="0"/>
                </a:rPr>
                <a:t>Software configuration management process</a:t>
              </a:r>
              <a:endParaRPr lang="en-US" sz="2000" dirty="0">
                <a:latin typeface="Arial" pitchFamily="34" charset="0"/>
                <a:cs typeface="Arial" pitchFamily="34" charset="0"/>
              </a:endParaRPr>
            </a:p>
          </p:txBody>
        </p:sp>
        <p:sp>
          <p:nvSpPr>
            <p:cNvPr id="62475" name="AutoShape 11"/>
            <p:cNvSpPr>
              <a:spLocks noChangeShapeType="1"/>
            </p:cNvSpPr>
            <p:nvPr/>
          </p:nvSpPr>
          <p:spPr bwMode="auto">
            <a:xfrm flipV="1">
              <a:off x="2173" y="3104"/>
              <a:ext cx="2" cy="1244"/>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IN" sz="2000"/>
            </a:p>
          </p:txBody>
        </p:sp>
        <p:sp>
          <p:nvSpPr>
            <p:cNvPr id="62474" name="AutoShape 10"/>
            <p:cNvSpPr>
              <a:spLocks noChangeShapeType="1"/>
            </p:cNvSpPr>
            <p:nvPr/>
          </p:nvSpPr>
          <p:spPr bwMode="auto">
            <a:xfrm flipV="1">
              <a:off x="4034" y="3104"/>
              <a:ext cx="1" cy="1245"/>
            </a:xfrm>
            <a:prstGeom prst="straightConnector1">
              <a:avLst/>
            </a:prstGeom>
            <a:noFill/>
            <a:ln w="9525">
              <a:solidFill>
                <a:srgbClr val="000000"/>
              </a:solidFill>
              <a:round/>
              <a:headEnd type="arrow" w="med" len="med"/>
              <a:tailEnd/>
            </a:ln>
          </p:spPr>
          <p:txBody>
            <a:bodyPr vert="horz" wrap="square" lIns="91440" tIns="45720" rIns="91440" bIns="45720" numCol="1" anchor="t" anchorCtr="0" compatLnSpc="1">
              <a:prstTxWarp prst="textNoShape">
                <a:avLst/>
              </a:prstTxWarp>
            </a:bodyPr>
            <a:lstStyle/>
            <a:p>
              <a:endParaRPr lang="en-IN" sz="2000"/>
            </a:p>
          </p:txBody>
        </p:sp>
        <p:sp>
          <p:nvSpPr>
            <p:cNvPr id="62473" name="AutoShape 9"/>
            <p:cNvSpPr>
              <a:spLocks noChangeShapeType="1"/>
            </p:cNvSpPr>
            <p:nvPr/>
          </p:nvSpPr>
          <p:spPr bwMode="auto">
            <a:xfrm>
              <a:off x="4170" y="2819"/>
              <a:ext cx="309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a:p>
          </p:txBody>
        </p:sp>
        <p:sp>
          <p:nvSpPr>
            <p:cNvPr id="62472" name="AutoShape 8"/>
            <p:cNvSpPr>
              <a:spLocks noChangeShapeType="1"/>
            </p:cNvSpPr>
            <p:nvPr/>
          </p:nvSpPr>
          <p:spPr bwMode="auto">
            <a:xfrm flipH="1">
              <a:off x="4170" y="2085"/>
              <a:ext cx="309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a:p>
          </p:txBody>
        </p:sp>
        <p:sp>
          <p:nvSpPr>
            <p:cNvPr id="62471" name="Text Box 7"/>
            <p:cNvSpPr txBox="1">
              <a:spLocks noChangeArrowheads="1"/>
            </p:cNvSpPr>
            <p:nvPr/>
          </p:nvSpPr>
          <p:spPr bwMode="auto">
            <a:xfrm>
              <a:off x="4920" y="1695"/>
              <a:ext cx="1425" cy="3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fontAlgn="base">
                <a:spcBef>
                  <a:spcPct val="0"/>
                </a:spcBef>
                <a:spcAft>
                  <a:spcPct val="0"/>
                </a:spcAft>
              </a:pPr>
              <a:r>
                <a:rPr lang="en-US" sz="2000">
                  <a:latin typeface="Times New Roman" pitchFamily="18" charset="0"/>
                  <a:ea typeface="Times New Roman" pitchFamily="18" charset="0"/>
                  <a:cs typeface="Times New Roman" pitchFamily="18" charset="0"/>
                </a:rPr>
                <a:t>Planning data</a:t>
              </a:r>
              <a:endParaRPr lang="en-US" sz="2000">
                <a:latin typeface="Arial" pitchFamily="34" charset="0"/>
                <a:cs typeface="Arial" pitchFamily="34" charset="0"/>
              </a:endParaRPr>
            </a:p>
          </p:txBody>
        </p:sp>
        <p:sp>
          <p:nvSpPr>
            <p:cNvPr id="62470" name="Text Box 6"/>
            <p:cNvSpPr txBox="1">
              <a:spLocks noChangeArrowheads="1"/>
            </p:cNvSpPr>
            <p:nvPr/>
          </p:nvSpPr>
          <p:spPr bwMode="auto">
            <a:xfrm>
              <a:off x="5145" y="2445"/>
              <a:ext cx="900" cy="27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fontAlgn="base">
                <a:spcBef>
                  <a:spcPct val="0"/>
                </a:spcBef>
                <a:spcAft>
                  <a:spcPct val="0"/>
                </a:spcAft>
              </a:pPr>
              <a:r>
                <a:rPr lang="en-US" sz="2000">
                  <a:latin typeface="Times New Roman" pitchFamily="18" charset="0"/>
                  <a:ea typeface="Times New Roman" pitchFamily="18" charset="0"/>
                  <a:cs typeface="Times New Roman" pitchFamily="18" charset="0"/>
                </a:rPr>
                <a:t>CM plan </a:t>
              </a:r>
              <a:endParaRPr lang="en-US" sz="2000">
                <a:latin typeface="Arial" pitchFamily="34" charset="0"/>
                <a:cs typeface="Arial" pitchFamily="34" charset="0"/>
              </a:endParaRPr>
            </a:p>
          </p:txBody>
        </p:sp>
        <p:sp>
          <p:nvSpPr>
            <p:cNvPr id="62469" name="Text Box 5"/>
            <p:cNvSpPr txBox="1">
              <a:spLocks noChangeArrowheads="1"/>
            </p:cNvSpPr>
            <p:nvPr/>
          </p:nvSpPr>
          <p:spPr bwMode="auto">
            <a:xfrm>
              <a:off x="4245" y="2879"/>
              <a:ext cx="2895" cy="3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fontAlgn="base">
                <a:spcBef>
                  <a:spcPct val="0"/>
                </a:spcBef>
                <a:spcAft>
                  <a:spcPct val="0"/>
                </a:spcAft>
              </a:pPr>
              <a:r>
                <a:rPr lang="en-US" sz="2000">
                  <a:latin typeface="Times New Roman" pitchFamily="18" charset="0"/>
                  <a:ea typeface="Times New Roman" pitchFamily="18" charset="0"/>
                  <a:cs typeface="Times New Roman" pitchFamily="18" charset="0"/>
                </a:rPr>
                <a:t>Status reports and audits results</a:t>
              </a:r>
              <a:endParaRPr lang="en-US" sz="2000">
                <a:latin typeface="Arial" pitchFamily="34" charset="0"/>
                <a:cs typeface="Arial" pitchFamily="34" charset="0"/>
              </a:endParaRPr>
            </a:p>
          </p:txBody>
        </p:sp>
        <p:sp>
          <p:nvSpPr>
            <p:cNvPr id="62468" name="Text Box 4"/>
            <p:cNvSpPr txBox="1">
              <a:spLocks noChangeArrowheads="1"/>
            </p:cNvSpPr>
            <p:nvPr/>
          </p:nvSpPr>
          <p:spPr bwMode="auto">
            <a:xfrm>
              <a:off x="2265" y="3390"/>
              <a:ext cx="1680" cy="58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fontAlgn="base">
                <a:spcBef>
                  <a:spcPct val="0"/>
                </a:spcBef>
                <a:spcAft>
                  <a:spcPct val="0"/>
                </a:spcAft>
              </a:pPr>
              <a:r>
                <a:rPr lang="en-US" sz="2000">
                  <a:latin typeface="Times New Roman" pitchFamily="18" charset="0"/>
                  <a:ea typeface="Times New Roman" pitchFamily="18" charset="0"/>
                  <a:cs typeface="Times New Roman" pitchFamily="18" charset="0"/>
                </a:rPr>
                <a:t>Work products,</a:t>
              </a:r>
              <a:endParaRPr lang="en-US" sz="2000">
                <a:latin typeface="Arial" pitchFamily="34" charset="0"/>
                <a:cs typeface="Arial" pitchFamily="34" charset="0"/>
              </a:endParaRPr>
            </a:p>
            <a:p>
              <a:pPr eaLnBrk="0" fontAlgn="base" hangingPunct="0">
                <a:spcBef>
                  <a:spcPct val="0"/>
                </a:spcBef>
                <a:spcAft>
                  <a:spcPct val="0"/>
                </a:spcAft>
              </a:pPr>
              <a:r>
                <a:rPr lang="en-US" sz="2000">
                  <a:latin typeface="Times New Roman" pitchFamily="18" charset="0"/>
                  <a:ea typeface="Times New Roman" pitchFamily="18" charset="0"/>
                  <a:cs typeface="Times New Roman" pitchFamily="18" charset="0"/>
                </a:rPr>
                <a:t>change requests </a:t>
              </a:r>
              <a:endParaRPr lang="en-US" sz="2000">
                <a:latin typeface="Arial" pitchFamily="34" charset="0"/>
                <a:cs typeface="Arial" pitchFamily="34" charset="0"/>
              </a:endParaRPr>
            </a:p>
          </p:txBody>
        </p:sp>
        <p:sp>
          <p:nvSpPr>
            <p:cNvPr id="62467" name="Text Box 3"/>
            <p:cNvSpPr txBox="1">
              <a:spLocks noChangeArrowheads="1"/>
            </p:cNvSpPr>
            <p:nvPr/>
          </p:nvSpPr>
          <p:spPr bwMode="auto">
            <a:xfrm>
              <a:off x="4170" y="3465"/>
              <a:ext cx="2625" cy="70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fontAlgn="base">
                <a:spcBef>
                  <a:spcPct val="0"/>
                </a:spcBef>
                <a:spcAft>
                  <a:spcPct val="0"/>
                </a:spcAft>
              </a:pPr>
              <a:r>
                <a:rPr lang="en-US" sz="2000">
                  <a:latin typeface="Times New Roman" pitchFamily="18" charset="0"/>
                  <a:ea typeface="Times New Roman" pitchFamily="18" charset="0"/>
                  <a:cs typeface="Times New Roman" pitchFamily="18" charset="0"/>
                </a:rPr>
                <a:t>Approved change requests, controlled work products</a:t>
              </a:r>
              <a:endParaRPr lang="en-US" sz="2000">
                <a:latin typeface="Arial" pitchFamily="34" charset="0"/>
                <a:cs typeface="Arial" pitchFamily="34" charset="0"/>
              </a:endParaRPr>
            </a:p>
          </p:txBody>
        </p:sp>
        <p:sp>
          <p:nvSpPr>
            <p:cNvPr id="62466" name="AutoShape 2"/>
            <p:cNvSpPr>
              <a:spLocks noChangeShapeType="1"/>
            </p:cNvSpPr>
            <p:nvPr/>
          </p:nvSpPr>
          <p:spPr bwMode="auto">
            <a:xfrm>
              <a:off x="8250" y="3179"/>
              <a:ext cx="1" cy="117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23814"/>
            <a:ext cx="7886700" cy="2507710"/>
          </a:xfrm>
        </p:spPr>
        <p:txBody>
          <a:bodyPr>
            <a:normAutofit/>
          </a:bodyPr>
          <a:lstStyle/>
          <a:p>
            <a:pPr indent="228600" algn="just">
              <a:lnSpc>
                <a:spcPct val="115000"/>
              </a:lnSpc>
              <a:spcAft>
                <a:spcPts val="600"/>
              </a:spcAft>
            </a:pPr>
            <a:r>
              <a:rPr lang="en-US" sz="2200" dirty="0"/>
              <a:t>The CM process consists of the following four activities</a:t>
            </a:r>
            <a:endParaRPr lang="en-IN" sz="2200" dirty="0"/>
          </a:p>
          <a:p>
            <a:pPr marL="685800" lvl="1" indent="-342900" algn="just">
              <a:spcAft>
                <a:spcPts val="600"/>
              </a:spcAft>
              <a:buFont typeface="Wingdings" panose="05000000000000000000" pitchFamily="2" charset="2"/>
              <a:buChar char="Ø"/>
            </a:pPr>
            <a:r>
              <a:rPr lang="en-US" sz="2200" i="1" dirty="0"/>
              <a:t>Configuration identification </a:t>
            </a:r>
          </a:p>
          <a:p>
            <a:pPr marL="685800" lvl="1" indent="-342900" algn="just">
              <a:spcAft>
                <a:spcPts val="600"/>
              </a:spcAft>
              <a:buFont typeface="Wingdings" panose="05000000000000000000" pitchFamily="2" charset="2"/>
              <a:buChar char="Ø"/>
            </a:pPr>
            <a:r>
              <a:rPr lang="en-US" sz="2200" i="1" dirty="0"/>
              <a:t>Configuration change control</a:t>
            </a:r>
          </a:p>
          <a:p>
            <a:pPr marL="685800" lvl="1" indent="-342900" algn="just">
              <a:spcAft>
                <a:spcPts val="600"/>
              </a:spcAft>
              <a:buFont typeface="Wingdings" panose="05000000000000000000" pitchFamily="2" charset="2"/>
              <a:buChar char="Ø"/>
            </a:pPr>
            <a:r>
              <a:rPr lang="en-US" sz="2200" i="1" dirty="0"/>
              <a:t>Configuration status accounting </a:t>
            </a:r>
            <a:endParaRPr lang="en-IN" sz="2200" i="1" dirty="0"/>
          </a:p>
          <a:p>
            <a:pPr marL="685800" lvl="1" indent="-342900">
              <a:spcAft>
                <a:spcPts val="600"/>
              </a:spcAft>
              <a:buFont typeface="Wingdings" panose="05000000000000000000" pitchFamily="2" charset="2"/>
              <a:buChar char="Ø"/>
            </a:pPr>
            <a:r>
              <a:rPr lang="en-US" sz="2200" i="1" dirty="0"/>
              <a:t>Configuration auditing</a:t>
            </a:r>
            <a:endParaRPr lang="en-IN" sz="2200" i="1" dirty="0"/>
          </a:p>
        </p:txBody>
      </p:sp>
      <p:sp>
        <p:nvSpPr>
          <p:cNvPr id="4" name="Date Placeholder 3">
            <a:extLst>
              <a:ext uri="{FF2B5EF4-FFF2-40B4-BE49-F238E27FC236}">
                <a16:creationId xmlns="" xmlns:a16="http://schemas.microsoft.com/office/drawing/2014/main" id="{0F7E613C-55C7-4ACB-953D-99C52D133174}"/>
              </a:ext>
            </a:extLst>
          </p:cNvPr>
          <p:cNvSpPr>
            <a:spLocks noGrp="1"/>
          </p:cNvSpPr>
          <p:nvPr>
            <p:ph type="dt" sz="half" idx="11"/>
          </p:nvPr>
        </p:nvSpPr>
        <p:spPr/>
        <p:txBody>
          <a:bodyPr/>
          <a:lstStyle/>
          <a:p>
            <a:fld id="{65FC3833-CDCD-40BE-A6CD-3BFD07CB79F1}" type="datetime4">
              <a:rPr lang="en-US" smtClean="0"/>
              <a:pPr/>
              <a:t>December 1, 2021</a:t>
            </a:fld>
            <a:endParaRPr lang="en-IN"/>
          </a:p>
        </p:txBody>
      </p:sp>
      <p:sp>
        <p:nvSpPr>
          <p:cNvPr id="5" name="Footer Placeholder 4">
            <a:extLst>
              <a:ext uri="{FF2B5EF4-FFF2-40B4-BE49-F238E27FC236}">
                <a16:creationId xmlns="" xmlns:a16="http://schemas.microsoft.com/office/drawing/2014/main" id="{04F33AF0-1B15-4F33-91F5-D4583E09DE59}"/>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b="1" dirty="0">
                <a:solidFill>
                  <a:srgbClr val="FF0000"/>
                </a:solidFill>
              </a:rPr>
              <a:t>	Software Configuration Management</a:t>
            </a:r>
          </a:p>
        </p:txBody>
      </p:sp>
      <p:sp>
        <p:nvSpPr>
          <p:cNvPr id="67599" name="Rectangle 15"/>
          <p:cNvSpPr>
            <a:spLocks noChangeArrowheads="1"/>
          </p:cNvSpPr>
          <p:nvPr/>
        </p:nvSpPr>
        <p:spPr bwMode="auto">
          <a:xfrm>
            <a:off x="2"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67585" name="Group 1"/>
          <p:cNvGrpSpPr>
            <a:grpSpLocks noChangeAspect="1"/>
          </p:cNvGrpSpPr>
          <p:nvPr/>
        </p:nvGrpSpPr>
        <p:grpSpPr bwMode="auto">
          <a:xfrm>
            <a:off x="457202" y="3733800"/>
            <a:ext cx="8321853" cy="2209800"/>
            <a:chOff x="2827" y="13974"/>
            <a:chExt cx="6496" cy="1725"/>
          </a:xfrm>
        </p:grpSpPr>
        <p:sp>
          <p:nvSpPr>
            <p:cNvPr id="67598" name="AutoShape 14"/>
            <p:cNvSpPr>
              <a:spLocks noChangeAspect="1" noChangeArrowheads="1" noTextEdit="1"/>
            </p:cNvSpPr>
            <p:nvPr/>
          </p:nvSpPr>
          <p:spPr bwMode="auto">
            <a:xfrm>
              <a:off x="2827" y="13974"/>
              <a:ext cx="6496" cy="172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7597" name="Rectangle 13"/>
            <p:cNvSpPr>
              <a:spLocks noChangeArrowheads="1"/>
            </p:cNvSpPr>
            <p:nvPr/>
          </p:nvSpPr>
          <p:spPr bwMode="auto">
            <a:xfrm>
              <a:off x="2965" y="14131"/>
              <a:ext cx="1200" cy="63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a:latin typeface="Times New Roman" pitchFamily="18" charset="0"/>
                  <a:ea typeface="Times New Roman" pitchFamily="18" charset="0"/>
                  <a:cs typeface="Times New Roman" pitchFamily="18" charset="0"/>
                </a:rPr>
                <a:t>Configuration identification</a:t>
              </a:r>
              <a:endParaRPr lang="en-US">
                <a:latin typeface="Arial" pitchFamily="34" charset="0"/>
                <a:cs typeface="Arial" pitchFamily="34" charset="0"/>
              </a:endParaRPr>
            </a:p>
          </p:txBody>
        </p:sp>
        <p:sp>
          <p:nvSpPr>
            <p:cNvPr id="67596" name="Rectangle 12"/>
            <p:cNvSpPr>
              <a:spLocks noChangeArrowheads="1"/>
            </p:cNvSpPr>
            <p:nvPr/>
          </p:nvSpPr>
          <p:spPr bwMode="auto">
            <a:xfrm>
              <a:off x="4534" y="14131"/>
              <a:ext cx="1224" cy="63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a:latin typeface="Times New Roman" pitchFamily="18" charset="0"/>
                  <a:ea typeface="Times New Roman" pitchFamily="18" charset="0"/>
                  <a:cs typeface="Times New Roman" pitchFamily="18" charset="0"/>
                </a:rPr>
                <a:t>Configuration change control</a:t>
              </a:r>
              <a:endParaRPr lang="en-US">
                <a:latin typeface="Arial" pitchFamily="34" charset="0"/>
                <a:cs typeface="Arial" pitchFamily="34" charset="0"/>
              </a:endParaRPr>
            </a:p>
            <a:p>
              <a:pPr eaLnBrk="0" fontAlgn="base" hangingPunct="0">
                <a:spcBef>
                  <a:spcPct val="0"/>
                </a:spcBef>
                <a:spcAft>
                  <a:spcPct val="0"/>
                </a:spcAft>
              </a:pPr>
              <a:endParaRPr lang="en-US">
                <a:latin typeface="Arial" pitchFamily="34" charset="0"/>
                <a:cs typeface="Arial" pitchFamily="34" charset="0"/>
              </a:endParaRPr>
            </a:p>
          </p:txBody>
        </p:sp>
        <p:sp>
          <p:nvSpPr>
            <p:cNvPr id="67595" name="Rectangle 11"/>
            <p:cNvSpPr>
              <a:spLocks noChangeArrowheads="1"/>
            </p:cNvSpPr>
            <p:nvPr/>
          </p:nvSpPr>
          <p:spPr bwMode="auto">
            <a:xfrm>
              <a:off x="6079" y="14130"/>
              <a:ext cx="1317" cy="63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dirty="0">
                  <a:latin typeface="Times New Roman" pitchFamily="18" charset="0"/>
                  <a:ea typeface="Times New Roman" pitchFamily="18" charset="0"/>
                  <a:cs typeface="Times New Roman" pitchFamily="18" charset="0"/>
                </a:rPr>
                <a:t>Configuration status accounting</a:t>
              </a:r>
              <a:endParaRPr lang="en-US" dirty="0">
                <a:latin typeface="Arial" pitchFamily="34" charset="0"/>
                <a:cs typeface="Arial" pitchFamily="34" charset="0"/>
              </a:endParaRPr>
            </a:p>
            <a:p>
              <a:pPr eaLnBrk="0" fontAlgn="base" hangingPunct="0">
                <a:spcBef>
                  <a:spcPct val="0"/>
                </a:spcBef>
                <a:spcAft>
                  <a:spcPct val="0"/>
                </a:spcAft>
              </a:pPr>
              <a:endParaRPr lang="en-US" dirty="0">
                <a:latin typeface="Arial" pitchFamily="34" charset="0"/>
                <a:cs typeface="Arial" pitchFamily="34" charset="0"/>
              </a:endParaRPr>
            </a:p>
          </p:txBody>
        </p:sp>
        <p:sp>
          <p:nvSpPr>
            <p:cNvPr id="67594" name="Rectangle 10"/>
            <p:cNvSpPr>
              <a:spLocks noChangeArrowheads="1"/>
            </p:cNvSpPr>
            <p:nvPr/>
          </p:nvSpPr>
          <p:spPr bwMode="auto">
            <a:xfrm>
              <a:off x="7742" y="14130"/>
              <a:ext cx="1316" cy="63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a:latin typeface="Times New Roman" pitchFamily="18" charset="0"/>
                  <a:ea typeface="Times New Roman" pitchFamily="18" charset="0"/>
                  <a:cs typeface="Times New Roman" pitchFamily="18" charset="0"/>
                </a:rPr>
                <a:t>Configuration audits</a:t>
              </a:r>
              <a:endParaRPr lang="en-US">
                <a:latin typeface="Arial" pitchFamily="34" charset="0"/>
                <a:cs typeface="Arial" pitchFamily="34" charset="0"/>
              </a:endParaRPr>
            </a:p>
          </p:txBody>
        </p:sp>
        <p:sp>
          <p:nvSpPr>
            <p:cNvPr id="67593" name="Text Box 9"/>
            <p:cNvSpPr txBox="1">
              <a:spLocks noChangeArrowheads="1"/>
            </p:cNvSpPr>
            <p:nvPr/>
          </p:nvSpPr>
          <p:spPr bwMode="auto">
            <a:xfrm>
              <a:off x="4293" y="15399"/>
              <a:ext cx="3786" cy="24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dirty="0">
                  <a:latin typeface="Times New Roman" pitchFamily="18" charset="0"/>
                  <a:ea typeface="Times New Roman" pitchFamily="18" charset="0"/>
                  <a:cs typeface="Times New Roman" pitchFamily="18" charset="0"/>
                </a:rPr>
                <a:t>Configuration management activities</a:t>
              </a:r>
              <a:endParaRPr lang="en-US" dirty="0">
                <a:latin typeface="Arial" pitchFamily="34" charset="0"/>
                <a:cs typeface="Arial" pitchFamily="34" charset="0"/>
              </a:endParaRPr>
            </a:p>
          </p:txBody>
        </p:sp>
        <p:sp>
          <p:nvSpPr>
            <p:cNvPr id="67592" name="AutoShape 8"/>
            <p:cNvSpPr>
              <a:spLocks noChangeShapeType="1"/>
            </p:cNvSpPr>
            <p:nvPr/>
          </p:nvSpPr>
          <p:spPr bwMode="auto">
            <a:xfrm>
              <a:off x="4165" y="14449"/>
              <a:ext cx="369"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67591" name="AutoShape 7"/>
            <p:cNvSpPr>
              <a:spLocks noChangeShapeType="1"/>
            </p:cNvSpPr>
            <p:nvPr/>
          </p:nvSpPr>
          <p:spPr bwMode="auto">
            <a:xfrm>
              <a:off x="5758" y="14449"/>
              <a:ext cx="32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67590" name="AutoShape 6"/>
            <p:cNvSpPr>
              <a:spLocks noChangeShapeType="1"/>
            </p:cNvSpPr>
            <p:nvPr/>
          </p:nvSpPr>
          <p:spPr bwMode="auto">
            <a:xfrm flipV="1">
              <a:off x="7396" y="14448"/>
              <a:ext cx="346"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67589" name="AutoShape 5"/>
            <p:cNvSpPr>
              <a:spLocks noChangeShapeType="1"/>
            </p:cNvSpPr>
            <p:nvPr/>
          </p:nvSpPr>
          <p:spPr bwMode="auto">
            <a:xfrm>
              <a:off x="3566" y="15146"/>
              <a:ext cx="5653"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7588" name="AutoShape 4"/>
            <p:cNvSpPr>
              <a:spLocks noChangeShapeType="1"/>
            </p:cNvSpPr>
            <p:nvPr/>
          </p:nvSpPr>
          <p:spPr bwMode="auto">
            <a:xfrm>
              <a:off x="9058" y="14448"/>
              <a:ext cx="161"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7587" name="AutoShape 3"/>
            <p:cNvSpPr>
              <a:spLocks noChangeShapeType="1"/>
            </p:cNvSpPr>
            <p:nvPr/>
          </p:nvSpPr>
          <p:spPr bwMode="auto">
            <a:xfrm>
              <a:off x="9219" y="14449"/>
              <a:ext cx="0" cy="69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7586" name="AutoShape 2"/>
            <p:cNvSpPr>
              <a:spLocks noChangeShapeType="1"/>
            </p:cNvSpPr>
            <p:nvPr/>
          </p:nvSpPr>
          <p:spPr bwMode="auto">
            <a:xfrm flipV="1">
              <a:off x="3563" y="14766"/>
              <a:ext cx="2" cy="38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305800" cy="4874097"/>
          </a:xfrm>
        </p:spPr>
        <p:txBody>
          <a:bodyPr>
            <a:noAutofit/>
          </a:bodyPr>
          <a:lstStyle/>
          <a:p>
            <a:pPr algn="just">
              <a:lnSpc>
                <a:spcPct val="100000"/>
              </a:lnSpc>
            </a:pPr>
            <a:r>
              <a:rPr lang="en-US" dirty="0"/>
              <a:t>A </a:t>
            </a:r>
            <a:r>
              <a:rPr lang="en-US" i="1" dirty="0"/>
              <a:t>software configuration item (SCI)</a:t>
            </a:r>
            <a:r>
              <a:rPr lang="en-US" dirty="0"/>
              <a:t> or </a:t>
            </a:r>
            <a:r>
              <a:rPr lang="en-US" i="1" dirty="0"/>
              <a:t>configuration item (CI)</a:t>
            </a:r>
            <a:r>
              <a:rPr lang="en-US" dirty="0"/>
              <a:t> is a work product that is designated for configuration management. </a:t>
            </a:r>
          </a:p>
          <a:p>
            <a:pPr algn="just">
              <a:lnSpc>
                <a:spcPct val="100000"/>
              </a:lnSpc>
            </a:pPr>
            <a:r>
              <a:rPr lang="en-US" dirty="0"/>
              <a:t>The SCI activity identifies items to be controlled, establishes identification schemes for the items and their versions, and establishes the tools and techniques to be used in acquiring and managing controlled items.</a:t>
            </a:r>
          </a:p>
          <a:p>
            <a:pPr algn="just">
              <a:lnSpc>
                <a:spcPct val="100000"/>
              </a:lnSpc>
            </a:pPr>
            <a:r>
              <a:rPr lang="en-US" dirty="0"/>
              <a:t>The work products in SCI may include plans, process descriptions, requirements, design data and models, product specifications, source codes, compilers, product data files, etc.</a:t>
            </a:r>
          </a:p>
          <a:p>
            <a:pPr algn="just">
              <a:lnSpc>
                <a:spcPct val="100000"/>
              </a:lnSpc>
            </a:pPr>
            <a:r>
              <a:rPr lang="en-US" dirty="0"/>
              <a:t>The status of the CIs at a given point in time is called </a:t>
            </a:r>
            <a:r>
              <a:rPr lang="en-US" i="1" dirty="0"/>
              <a:t>baseline.</a:t>
            </a:r>
          </a:p>
          <a:p>
            <a:pPr algn="just">
              <a:lnSpc>
                <a:spcPct val="100000"/>
              </a:lnSpc>
            </a:pPr>
            <a:r>
              <a:rPr lang="en-US" dirty="0"/>
              <a:t>Each new baseline is the sum total of an older baseline plus a series of approved changes done on the CI. </a:t>
            </a:r>
          </a:p>
          <a:p>
            <a:pPr algn="just">
              <a:lnSpc>
                <a:spcPct val="100000"/>
              </a:lnSpc>
            </a:pPr>
            <a:r>
              <a:rPr lang="en-US" dirty="0"/>
              <a:t>A baseline together with all approved changes to the baseline represents the </a:t>
            </a:r>
            <a:r>
              <a:rPr lang="en-US" i="1" dirty="0"/>
              <a:t>current configuration</a:t>
            </a:r>
            <a:r>
              <a:rPr lang="en-US" dirty="0"/>
              <a:t>. </a:t>
            </a:r>
            <a:endParaRPr lang="en-IN" dirty="0"/>
          </a:p>
        </p:txBody>
      </p:sp>
      <p:sp>
        <p:nvSpPr>
          <p:cNvPr id="4" name="Date Placeholder 3">
            <a:extLst>
              <a:ext uri="{FF2B5EF4-FFF2-40B4-BE49-F238E27FC236}">
                <a16:creationId xmlns="" xmlns:a16="http://schemas.microsoft.com/office/drawing/2014/main" id="{6665A184-2F70-4B0D-B1C1-D27DA2AADCF4}"/>
              </a:ext>
            </a:extLst>
          </p:cNvPr>
          <p:cNvSpPr>
            <a:spLocks noGrp="1"/>
          </p:cNvSpPr>
          <p:nvPr>
            <p:ph type="dt" sz="half" idx="11"/>
          </p:nvPr>
        </p:nvSpPr>
        <p:spPr/>
        <p:txBody>
          <a:bodyPr/>
          <a:lstStyle/>
          <a:p>
            <a:fld id="{3E9EBD15-22E3-487F-B89A-0E3BC99431D0}" type="datetime4">
              <a:rPr lang="en-US" smtClean="0"/>
              <a:pPr/>
              <a:t>December 1, 2021</a:t>
            </a:fld>
            <a:endParaRPr lang="en-IN"/>
          </a:p>
        </p:txBody>
      </p:sp>
      <p:sp>
        <p:nvSpPr>
          <p:cNvPr id="5" name="Footer Placeholder 4">
            <a:extLst>
              <a:ext uri="{FF2B5EF4-FFF2-40B4-BE49-F238E27FC236}">
                <a16:creationId xmlns="" xmlns:a16="http://schemas.microsoft.com/office/drawing/2014/main" id="{C44796A8-39A8-495F-BF89-37BAA5AEAACB}"/>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vert="horz" lIns="91440" tIns="45720" rIns="91440" bIns="45720" rtlCol="0" anchor="ctr">
            <a:normAutofit/>
          </a:bodyPr>
          <a:lstStyle/>
          <a:p>
            <a:r>
              <a:rPr lang="en-IN" b="1" dirty="0">
                <a:solidFill>
                  <a:srgbClr val="FF0000"/>
                </a:solidFill>
              </a:rPr>
              <a:t>	Configuration Identification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799"/>
            <a:ext cx="8458200" cy="5219721"/>
          </a:xfrm>
        </p:spPr>
        <p:txBody>
          <a:bodyPr>
            <a:noAutofit/>
          </a:bodyPr>
          <a:lstStyle/>
          <a:p>
            <a:pPr algn="just">
              <a:lnSpc>
                <a:spcPct val="110000"/>
              </a:lnSpc>
            </a:pPr>
            <a:r>
              <a:rPr lang="en-US" sz="1800" dirty="0"/>
              <a:t>The purpose of software configuration change control (CC) is to manage changes during the software life cycle. </a:t>
            </a:r>
          </a:p>
          <a:p>
            <a:pPr algn="just">
              <a:lnSpc>
                <a:spcPct val="110000"/>
              </a:lnSpc>
            </a:pPr>
            <a:r>
              <a:rPr lang="en-US" sz="1800" dirty="0"/>
              <a:t>The activities of CC are to identify what changes to make, the authority for approving changes, and support for the implementation of those changes. </a:t>
            </a:r>
          </a:p>
          <a:p>
            <a:pPr algn="just">
              <a:lnSpc>
                <a:spcPct val="110000"/>
              </a:lnSpc>
            </a:pPr>
            <a:r>
              <a:rPr lang="en-US" sz="1800" dirty="0"/>
              <a:t>The outcome of CC is useful in measuring change traffic, breakage, and aspects of rework.</a:t>
            </a:r>
            <a:endParaRPr lang="en-IN" sz="1800" dirty="0"/>
          </a:p>
          <a:p>
            <a:pPr algn="just">
              <a:lnSpc>
                <a:spcPct val="110000"/>
              </a:lnSpc>
            </a:pPr>
            <a:r>
              <a:rPr lang="en-US" sz="1800" dirty="0"/>
              <a:t>A change request (CR) for changes to software configuration items may be originated by anyone at any point in the software life cycle and may include a suggested solution and requested priority. </a:t>
            </a:r>
          </a:p>
          <a:p>
            <a:pPr algn="just">
              <a:lnSpc>
                <a:spcPct val="110000"/>
              </a:lnSpc>
            </a:pPr>
            <a:r>
              <a:rPr lang="en-US" sz="1800" dirty="0"/>
              <a:t>The CRs are usually recorded on the software change request (SCR) form. </a:t>
            </a:r>
          </a:p>
          <a:p>
            <a:pPr algn="just">
              <a:lnSpc>
                <a:spcPct val="110000"/>
              </a:lnSpc>
            </a:pPr>
            <a:r>
              <a:rPr lang="en-US" sz="1800" dirty="0"/>
              <a:t>Once an SCR is received, a technical evaluation is performed to determine the extent of modifications that would be necessary should the change request be accepted. </a:t>
            </a:r>
          </a:p>
          <a:p>
            <a:pPr algn="just">
              <a:lnSpc>
                <a:spcPct val="110000"/>
              </a:lnSpc>
            </a:pPr>
            <a:r>
              <a:rPr lang="en-US" sz="1800" dirty="0"/>
              <a:t>An established authority, Configuration Control Board (CCB), will evaluate the technical and managerial aspects of the change request and accept, modify, reject, or defer the proposed change. </a:t>
            </a:r>
            <a:endParaRPr lang="en-IN" sz="1800" dirty="0"/>
          </a:p>
          <a:p>
            <a:pPr algn="just">
              <a:lnSpc>
                <a:spcPct val="110000"/>
              </a:lnSpc>
            </a:pPr>
            <a:endParaRPr lang="en-US" sz="1800" dirty="0"/>
          </a:p>
        </p:txBody>
      </p:sp>
      <p:sp>
        <p:nvSpPr>
          <p:cNvPr id="4" name="Date Placeholder 3">
            <a:extLst>
              <a:ext uri="{FF2B5EF4-FFF2-40B4-BE49-F238E27FC236}">
                <a16:creationId xmlns="" xmlns:a16="http://schemas.microsoft.com/office/drawing/2014/main" id="{BAF153DE-7508-43D9-9D30-41F31D5019C4}"/>
              </a:ext>
            </a:extLst>
          </p:cNvPr>
          <p:cNvSpPr>
            <a:spLocks noGrp="1"/>
          </p:cNvSpPr>
          <p:nvPr>
            <p:ph type="dt" sz="half" idx="11"/>
          </p:nvPr>
        </p:nvSpPr>
        <p:spPr/>
        <p:txBody>
          <a:bodyPr/>
          <a:lstStyle/>
          <a:p>
            <a:fld id="{94C50696-B5F3-45A4-9590-36B833E6AFBA}" type="datetime4">
              <a:rPr lang="en-US" smtClean="0"/>
              <a:pPr/>
              <a:t>December 1, 2021</a:t>
            </a:fld>
            <a:endParaRPr lang="en-IN"/>
          </a:p>
        </p:txBody>
      </p:sp>
      <p:sp>
        <p:nvSpPr>
          <p:cNvPr id="5" name="Footer Placeholder 4">
            <a:extLst>
              <a:ext uri="{FF2B5EF4-FFF2-40B4-BE49-F238E27FC236}">
                <a16:creationId xmlns="" xmlns:a16="http://schemas.microsoft.com/office/drawing/2014/main" id="{F6DE9BEC-F9CF-4173-9EBE-2FED325E4DAF}"/>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228600"/>
            <a:ext cx="7886700" cy="1296793"/>
          </a:xfrm>
        </p:spPr>
        <p:txBody>
          <a:bodyPr/>
          <a:lstStyle/>
          <a:p>
            <a:r>
              <a:rPr lang="en-IN" dirty="0"/>
              <a:t>	</a:t>
            </a:r>
            <a:r>
              <a:rPr lang="en-IN" b="1" dirty="0">
                <a:solidFill>
                  <a:srgbClr val="FF0000"/>
                </a:solidFill>
              </a:rPr>
              <a:t>Configuration Change Control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1"/>
            <a:ext cx="8686800" cy="4991120"/>
          </a:xfrm>
        </p:spPr>
        <p:txBody>
          <a:bodyPr>
            <a:noAutofit/>
          </a:bodyPr>
          <a:lstStyle/>
          <a:p>
            <a:pPr>
              <a:lnSpc>
                <a:spcPct val="100000"/>
              </a:lnSpc>
            </a:pPr>
            <a:r>
              <a:rPr lang="en-US" dirty="0"/>
              <a:t>The software configuration status accounting records and reports the information needed for effective management of the software configuration. </a:t>
            </a:r>
          </a:p>
          <a:p>
            <a:pPr>
              <a:lnSpc>
                <a:spcPct val="100000"/>
              </a:lnSpc>
            </a:pPr>
            <a:r>
              <a:rPr lang="en-US" dirty="0"/>
              <a:t>It is the bookkeeping process of each release for CIs. </a:t>
            </a:r>
          </a:p>
          <a:p>
            <a:pPr>
              <a:lnSpc>
                <a:spcPct val="100000"/>
              </a:lnSpc>
            </a:pPr>
            <a:r>
              <a:rPr lang="en-US" dirty="0"/>
              <a:t>The CI are identified, collected, and maintained for the status accounting.</a:t>
            </a:r>
          </a:p>
          <a:p>
            <a:pPr>
              <a:lnSpc>
                <a:spcPct val="100000"/>
              </a:lnSpc>
            </a:pPr>
            <a:r>
              <a:rPr lang="en-US" dirty="0"/>
              <a:t>The reported information can be used by the development team , maintenance team and for project management and quality assurance activities. </a:t>
            </a:r>
          </a:p>
          <a:p>
            <a:pPr>
              <a:lnSpc>
                <a:spcPct val="100000"/>
              </a:lnSpc>
            </a:pPr>
            <a:r>
              <a:rPr lang="en-US" dirty="0"/>
              <a:t>A database is maintained for providing the status accounting of configuration requests. </a:t>
            </a:r>
          </a:p>
          <a:p>
            <a:pPr>
              <a:lnSpc>
                <a:spcPct val="100000"/>
              </a:lnSpc>
            </a:pPr>
            <a:r>
              <a:rPr lang="en-US" dirty="0"/>
              <a:t>This procedure involves tracking what is in each version of software and the changes that lead to this version. </a:t>
            </a:r>
          </a:p>
          <a:p>
            <a:pPr>
              <a:lnSpc>
                <a:spcPct val="100000"/>
              </a:lnSpc>
            </a:pPr>
            <a:r>
              <a:rPr lang="en-US" dirty="0"/>
              <a:t>It keeps a record of all the changes made to the previous baseline to reach the new baseline.</a:t>
            </a:r>
            <a:endParaRPr lang="en-IN" dirty="0"/>
          </a:p>
        </p:txBody>
      </p:sp>
      <p:sp>
        <p:nvSpPr>
          <p:cNvPr id="4" name="Date Placeholder 3">
            <a:extLst>
              <a:ext uri="{FF2B5EF4-FFF2-40B4-BE49-F238E27FC236}">
                <a16:creationId xmlns="" xmlns:a16="http://schemas.microsoft.com/office/drawing/2014/main" id="{DA5C0A33-1B80-4336-9486-5432460D1D7C}"/>
              </a:ext>
            </a:extLst>
          </p:cNvPr>
          <p:cNvSpPr>
            <a:spLocks noGrp="1"/>
          </p:cNvSpPr>
          <p:nvPr>
            <p:ph type="dt" sz="half" idx="11"/>
          </p:nvPr>
        </p:nvSpPr>
        <p:spPr/>
        <p:txBody>
          <a:bodyPr/>
          <a:lstStyle/>
          <a:p>
            <a:fld id="{86BE9C18-DAB2-4C8B-9E70-9365CFC80205}" type="datetime4">
              <a:rPr lang="en-US" smtClean="0"/>
              <a:pPr/>
              <a:t>December 1, 2021</a:t>
            </a:fld>
            <a:endParaRPr lang="en-IN"/>
          </a:p>
        </p:txBody>
      </p:sp>
      <p:sp>
        <p:nvSpPr>
          <p:cNvPr id="5" name="Footer Placeholder 4">
            <a:extLst>
              <a:ext uri="{FF2B5EF4-FFF2-40B4-BE49-F238E27FC236}">
                <a16:creationId xmlns="" xmlns:a16="http://schemas.microsoft.com/office/drawing/2014/main" id="{06F41273-E314-4340-8BC7-B9CB4D6B36D0}"/>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Configuration Status Accounting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lnSpc>
                <a:spcPct val="100000"/>
              </a:lnSpc>
            </a:pPr>
            <a:r>
              <a:rPr lang="en-US" sz="2200" dirty="0"/>
              <a:t>Configuration auditing determines the extent to which an item satisfies the required functionalities. </a:t>
            </a:r>
          </a:p>
          <a:p>
            <a:pPr algn="just">
              <a:lnSpc>
                <a:spcPct val="100000"/>
              </a:lnSpc>
            </a:pPr>
            <a:endParaRPr lang="en-US" sz="2200" dirty="0"/>
          </a:p>
          <a:p>
            <a:pPr algn="just">
              <a:lnSpc>
                <a:spcPct val="100000"/>
              </a:lnSpc>
            </a:pPr>
            <a:r>
              <a:rPr lang="en-US" sz="2200" dirty="0"/>
              <a:t>Configuration audit is performed to evaluate the conformance of software products and processes to applicable regulations, standards, guidelines, plans, and procedures.</a:t>
            </a:r>
          </a:p>
          <a:p>
            <a:pPr marL="0" indent="0" algn="just">
              <a:lnSpc>
                <a:spcPct val="100000"/>
              </a:lnSpc>
              <a:buNone/>
            </a:pPr>
            <a:endParaRPr lang="en-US" sz="2200" dirty="0"/>
          </a:p>
          <a:p>
            <a:pPr algn="just">
              <a:lnSpc>
                <a:spcPct val="100000"/>
              </a:lnSpc>
            </a:pPr>
            <a:r>
              <a:rPr lang="en-US" sz="2200" dirty="0"/>
              <a:t>Auditing is performed according to a well-defined process consisting of various auditor roles and responsibilities. </a:t>
            </a:r>
          </a:p>
          <a:p>
            <a:pPr algn="just">
              <a:lnSpc>
                <a:spcPct val="100000"/>
              </a:lnSpc>
            </a:pPr>
            <a:endParaRPr lang="en-US" sz="2200" dirty="0"/>
          </a:p>
          <a:p>
            <a:pPr algn="just">
              <a:lnSpc>
                <a:spcPct val="100000"/>
              </a:lnSpc>
            </a:pPr>
            <a:r>
              <a:rPr lang="en-US" sz="2200" dirty="0"/>
              <a:t>Expertise of people is required and some automated tools also support the planning and conduct of an audit process. </a:t>
            </a:r>
            <a:endParaRPr lang="en-IN" sz="2200" dirty="0"/>
          </a:p>
        </p:txBody>
      </p:sp>
      <p:sp>
        <p:nvSpPr>
          <p:cNvPr id="5" name="Date Placeholder 4">
            <a:extLst>
              <a:ext uri="{FF2B5EF4-FFF2-40B4-BE49-F238E27FC236}">
                <a16:creationId xmlns="" xmlns:a16="http://schemas.microsoft.com/office/drawing/2014/main" id="{5F91CD4A-3EAE-42B0-8C41-4A10A0269DF1}"/>
              </a:ext>
            </a:extLst>
          </p:cNvPr>
          <p:cNvSpPr>
            <a:spLocks noGrp="1"/>
          </p:cNvSpPr>
          <p:nvPr>
            <p:ph type="dt" sz="half" idx="11"/>
          </p:nvPr>
        </p:nvSpPr>
        <p:spPr/>
        <p:txBody>
          <a:bodyPr/>
          <a:lstStyle/>
          <a:p>
            <a:fld id="{0884608D-C2A0-461B-AF98-26F90D562D74}" type="datetime4">
              <a:rPr lang="en-US" smtClean="0"/>
              <a:pPr/>
              <a:t>December 1, 2021</a:t>
            </a:fld>
            <a:endParaRPr lang="en-IN"/>
          </a:p>
        </p:txBody>
      </p:sp>
      <p:sp>
        <p:nvSpPr>
          <p:cNvPr id="6" name="Footer Placeholder 5">
            <a:extLst>
              <a:ext uri="{FF2B5EF4-FFF2-40B4-BE49-F238E27FC236}">
                <a16:creationId xmlns="" xmlns:a16="http://schemas.microsoft.com/office/drawing/2014/main" id="{A3E6F280-8570-4AB2-B332-D16C903BEA8A}"/>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Configuration Auditing</a:t>
            </a:r>
          </a:p>
        </p:txBody>
      </p:sp>
      <p:sp>
        <p:nvSpPr>
          <p:cNvPr id="4" name="Rectangle 3"/>
          <p:cNvSpPr/>
          <p:nvPr/>
        </p:nvSpPr>
        <p:spPr>
          <a:xfrm>
            <a:off x="8159464" y="6155035"/>
            <a:ext cx="489236" cy="461665"/>
          </a:xfrm>
          <a:prstGeom prst="rect">
            <a:avLst/>
          </a:prstGeom>
        </p:spPr>
        <p:txBody>
          <a:bodyPr wrap="none">
            <a:spAutoFit/>
          </a:bodyPr>
          <a:lstStyle/>
          <a:p>
            <a:r>
              <a:rPr lang="en-US" sz="2400" dirty="0">
                <a:hlinkClick r:id="rId2" action="ppaction://hlinksldjump"/>
              </a:rPr>
              <a:t>◄</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US" sz="2200" dirty="0"/>
              <a:t>Risk is an unfavorable situation that may lead to an undesirable outcome.</a:t>
            </a:r>
          </a:p>
          <a:p>
            <a:pPr algn="just">
              <a:lnSpc>
                <a:spcPct val="100000"/>
              </a:lnSpc>
            </a:pPr>
            <a:r>
              <a:rPr lang="en-US" sz="2200" dirty="0"/>
              <a:t>Potential problems or losses are also called risks. Risk may include product estimation, business issues, customer, process, technology, development environment, and project planning. </a:t>
            </a:r>
            <a:endParaRPr lang="en-IN" sz="2200" dirty="0"/>
          </a:p>
          <a:p>
            <a:pPr algn="just">
              <a:lnSpc>
                <a:spcPct val="100000"/>
              </a:lnSpc>
            </a:pPr>
            <a:r>
              <a:rPr lang="en-US" sz="2200" dirty="0"/>
              <a:t>Risk management is a proactive approach for minimizing the uncertainty and potential problems associated with a project by providing insights to support informed decision making. </a:t>
            </a:r>
          </a:p>
          <a:p>
            <a:pPr algn="just">
              <a:lnSpc>
                <a:spcPct val="100000"/>
              </a:lnSpc>
            </a:pPr>
            <a:r>
              <a:rPr lang="en-US" sz="2200" dirty="0"/>
              <a:t>It is an ongoing activity from the initiation to the retirement of a software product. </a:t>
            </a:r>
            <a:endParaRPr lang="en-IN" sz="2200" dirty="0"/>
          </a:p>
        </p:txBody>
      </p:sp>
      <p:sp>
        <p:nvSpPr>
          <p:cNvPr id="4" name="Date Placeholder 3">
            <a:extLst>
              <a:ext uri="{FF2B5EF4-FFF2-40B4-BE49-F238E27FC236}">
                <a16:creationId xmlns="" xmlns:a16="http://schemas.microsoft.com/office/drawing/2014/main" id="{175162FE-83FF-4F66-9267-F56721B8F0D7}"/>
              </a:ext>
            </a:extLst>
          </p:cNvPr>
          <p:cNvSpPr>
            <a:spLocks noGrp="1"/>
          </p:cNvSpPr>
          <p:nvPr>
            <p:ph type="dt" sz="half" idx="11"/>
          </p:nvPr>
        </p:nvSpPr>
        <p:spPr/>
        <p:txBody>
          <a:bodyPr/>
          <a:lstStyle/>
          <a:p>
            <a:fld id="{2312D27C-96F3-4ADC-B601-5DD6E6A8A11E}" type="datetime4">
              <a:rPr lang="en-US" smtClean="0"/>
              <a:pPr/>
              <a:t>December 1, 2021</a:t>
            </a:fld>
            <a:endParaRPr lang="en-IN"/>
          </a:p>
        </p:txBody>
      </p:sp>
      <p:sp>
        <p:nvSpPr>
          <p:cNvPr id="5" name="Footer Placeholder 4">
            <a:extLst>
              <a:ext uri="{FF2B5EF4-FFF2-40B4-BE49-F238E27FC236}">
                <a16:creationId xmlns="" xmlns:a16="http://schemas.microsoft.com/office/drawing/2014/main" id="{55CB27E8-203A-4318-A479-9F59CFC3BFCF}"/>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Risk Management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561877"/>
            <a:ext cx="8034986" cy="4531419"/>
          </a:xfrm>
        </p:spPr>
        <p:txBody>
          <a:bodyPr>
            <a:normAutofit lnSpcReduction="10000"/>
          </a:bodyPr>
          <a:lstStyle/>
          <a:p>
            <a:pPr>
              <a:lnSpc>
                <a:spcPct val="100000"/>
              </a:lnSpc>
            </a:pPr>
            <a:r>
              <a:rPr lang="en-US" sz="2200" dirty="0"/>
              <a:t>Software risk management is necessary for the following reasons:</a:t>
            </a:r>
          </a:p>
          <a:p>
            <a:pPr>
              <a:lnSpc>
                <a:spcPct val="100000"/>
              </a:lnSpc>
            </a:pPr>
            <a:endParaRPr lang="en-IN" sz="1000" dirty="0"/>
          </a:p>
          <a:p>
            <a:pPr marL="628650" lvl="1" indent="-285750" algn="just">
              <a:lnSpc>
                <a:spcPct val="100000"/>
              </a:lnSpc>
              <a:buFont typeface="Wingdings" panose="05000000000000000000" pitchFamily="2" charset="2"/>
              <a:buChar char="Ø"/>
            </a:pPr>
            <a:r>
              <a:rPr lang="en-US" sz="2200" dirty="0"/>
              <a:t>To reduce the rework caused by missing, erroneous, or ambiguous requirements, design, or code, which typically consumes 40–50% of the total cost of software development</a:t>
            </a:r>
            <a:endParaRPr lang="en-IN" sz="2200" dirty="0"/>
          </a:p>
          <a:p>
            <a:pPr marL="628650" lvl="1" indent="-285750" algn="just">
              <a:lnSpc>
                <a:spcPct val="100000"/>
              </a:lnSpc>
              <a:buFont typeface="Wingdings" panose="05000000000000000000" pitchFamily="2" charset="2"/>
              <a:buChar char="Ø"/>
            </a:pPr>
            <a:r>
              <a:rPr lang="en-US" sz="2200" dirty="0"/>
              <a:t>To avoid software project disasters, including overrun of budgets and schedules, defect-ridden software products, and operational failures</a:t>
            </a:r>
            <a:endParaRPr lang="en-IN" sz="2200" dirty="0"/>
          </a:p>
          <a:p>
            <a:pPr marL="628650" lvl="1" indent="-285750" algn="just">
              <a:lnSpc>
                <a:spcPct val="100000"/>
              </a:lnSpc>
              <a:buFont typeface="Wingdings" panose="05000000000000000000" pitchFamily="2" charset="2"/>
              <a:buChar char="Ø"/>
            </a:pPr>
            <a:r>
              <a:rPr lang="en-US" sz="2200" dirty="0"/>
              <a:t>To  stimulate a win-win software solution where the customer receives the product they need and the vendor makes the profits they expect.</a:t>
            </a:r>
            <a:endParaRPr lang="en-IN" sz="2200" dirty="0"/>
          </a:p>
          <a:p>
            <a:pPr marL="628650" lvl="1" indent="-285750" algn="just">
              <a:lnSpc>
                <a:spcPct val="100000"/>
              </a:lnSpc>
              <a:buFont typeface="Wingdings" panose="05000000000000000000" pitchFamily="2" charset="2"/>
              <a:buChar char="Ø"/>
            </a:pPr>
            <a:r>
              <a:rPr lang="en-US" sz="2200" dirty="0"/>
              <a:t>To keep provision for the detection and prevention mechanisms of risks.</a:t>
            </a:r>
            <a:endParaRPr lang="en-IN" sz="2200" dirty="0"/>
          </a:p>
        </p:txBody>
      </p:sp>
      <p:sp>
        <p:nvSpPr>
          <p:cNvPr id="4" name="Date Placeholder 3">
            <a:extLst>
              <a:ext uri="{FF2B5EF4-FFF2-40B4-BE49-F238E27FC236}">
                <a16:creationId xmlns="" xmlns:a16="http://schemas.microsoft.com/office/drawing/2014/main" id="{78DA9D6F-ACB0-41DD-9D22-A1F4EA96C02B}"/>
              </a:ext>
            </a:extLst>
          </p:cNvPr>
          <p:cNvSpPr>
            <a:spLocks noGrp="1"/>
          </p:cNvSpPr>
          <p:nvPr>
            <p:ph type="dt" sz="half" idx="11"/>
          </p:nvPr>
        </p:nvSpPr>
        <p:spPr/>
        <p:txBody>
          <a:bodyPr/>
          <a:lstStyle/>
          <a:p>
            <a:fld id="{6D71BB6F-746B-424B-A791-57F04C692BBB}" type="datetime4">
              <a:rPr lang="en-US" smtClean="0"/>
              <a:pPr/>
              <a:t>December 1, 2021</a:t>
            </a:fld>
            <a:endParaRPr lang="en-IN"/>
          </a:p>
        </p:txBody>
      </p:sp>
      <p:sp>
        <p:nvSpPr>
          <p:cNvPr id="5" name="Footer Placeholder 4">
            <a:extLst>
              <a:ext uri="{FF2B5EF4-FFF2-40B4-BE49-F238E27FC236}">
                <a16:creationId xmlns="" xmlns:a16="http://schemas.microsoft.com/office/drawing/2014/main" id="{A77A95F7-3C71-49A3-BE61-0BC46BB276AF}"/>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Risk Management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371601"/>
            <a:ext cx="8034986" cy="4914920"/>
          </a:xfrm>
        </p:spPr>
        <p:txBody>
          <a:bodyPr>
            <a:normAutofit/>
          </a:bodyPr>
          <a:lstStyle/>
          <a:p>
            <a:pPr algn="just">
              <a:lnSpc>
                <a:spcPct val="100000"/>
              </a:lnSpc>
            </a:pPr>
            <a:r>
              <a:rPr lang="en-US" sz="2200" dirty="0"/>
              <a:t>Risks basically threaten the project, product, and hence the business. </a:t>
            </a:r>
          </a:p>
          <a:p>
            <a:pPr algn="just">
              <a:lnSpc>
                <a:spcPct val="100000"/>
              </a:lnSpc>
            </a:pPr>
            <a:r>
              <a:rPr lang="en-US" sz="2200" dirty="0"/>
              <a:t>There are basically three categories of risk occurrence:</a:t>
            </a:r>
          </a:p>
          <a:p>
            <a:pPr marL="685800" lvl="1" indent="-342900" algn="just">
              <a:lnSpc>
                <a:spcPct val="100000"/>
              </a:lnSpc>
              <a:buFont typeface="Wingdings" panose="05000000000000000000" pitchFamily="2" charset="2"/>
              <a:buChar char="Ø"/>
            </a:pPr>
            <a:r>
              <a:rPr lang="en-US" sz="2200" b="1" dirty="0"/>
              <a:t>Project Risks  </a:t>
            </a:r>
            <a:r>
              <a:rPr lang="en-US" sz="2200" dirty="0"/>
              <a:t>: Concerned with project planning and scheduling. Related to budget, schedule and resources.</a:t>
            </a:r>
          </a:p>
          <a:p>
            <a:pPr marL="685800" lvl="1" indent="-342900" algn="just">
              <a:lnSpc>
                <a:spcPct val="100000"/>
              </a:lnSpc>
              <a:buFont typeface="Wingdings" panose="05000000000000000000" pitchFamily="2" charset="2"/>
              <a:buChar char="Ø"/>
            </a:pPr>
            <a:r>
              <a:rPr lang="en-US" sz="2200" b="1" dirty="0"/>
              <a:t>Products Risks  </a:t>
            </a:r>
            <a:r>
              <a:rPr lang="en-US" sz="2200" dirty="0"/>
              <a:t>: Concerned with design and development of software product. Affect product quality and performance. Risks include technology obsolescence, changing requirements, technical uncertainty, excessive constraints, lack of technical knowledge etc..</a:t>
            </a:r>
          </a:p>
          <a:p>
            <a:pPr marL="685800" lvl="1" indent="-342900" algn="just">
              <a:lnSpc>
                <a:spcPct val="100000"/>
              </a:lnSpc>
              <a:buFont typeface="Wingdings" panose="05000000000000000000" pitchFamily="2" charset="2"/>
              <a:buChar char="Ø"/>
            </a:pPr>
            <a:r>
              <a:rPr lang="en-US" sz="2200" b="1" dirty="0"/>
              <a:t>Business Risks  </a:t>
            </a:r>
            <a:r>
              <a:rPr lang="en-US" sz="2200" dirty="0"/>
              <a:t>: May have a negative impact on the operation or profitability of an organization. These risks are mainly due to wrong decisions being included in companies.</a:t>
            </a:r>
            <a:endParaRPr lang="en-IN" sz="2200" dirty="0"/>
          </a:p>
        </p:txBody>
      </p:sp>
      <p:sp>
        <p:nvSpPr>
          <p:cNvPr id="4" name="Date Placeholder 3">
            <a:extLst>
              <a:ext uri="{FF2B5EF4-FFF2-40B4-BE49-F238E27FC236}">
                <a16:creationId xmlns="" xmlns:a16="http://schemas.microsoft.com/office/drawing/2014/main" id="{AEAB73E9-14CC-427C-BD0D-3F04FA45D099}"/>
              </a:ext>
            </a:extLst>
          </p:cNvPr>
          <p:cNvSpPr>
            <a:spLocks noGrp="1"/>
          </p:cNvSpPr>
          <p:nvPr>
            <p:ph type="dt" sz="half" idx="11"/>
          </p:nvPr>
        </p:nvSpPr>
        <p:spPr/>
        <p:txBody>
          <a:bodyPr/>
          <a:lstStyle/>
          <a:p>
            <a:fld id="{35535C7B-E32F-4B12-A690-A76F7C95370A}" type="datetime4">
              <a:rPr lang="en-US" smtClean="0"/>
              <a:pPr/>
              <a:t>December 1, 2021</a:t>
            </a:fld>
            <a:endParaRPr lang="en-IN"/>
          </a:p>
        </p:txBody>
      </p:sp>
      <p:sp>
        <p:nvSpPr>
          <p:cNvPr id="5" name="Footer Placeholder 4">
            <a:extLst>
              <a:ext uri="{FF2B5EF4-FFF2-40B4-BE49-F238E27FC236}">
                <a16:creationId xmlns="" xmlns:a16="http://schemas.microsoft.com/office/drawing/2014/main" id="{59EF8846-7D63-4091-8470-AEEDA1BCE718}"/>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Risk Categories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US" sz="2200" dirty="0"/>
              <a:t>Some risks have great effect and some risks may be tolerated. </a:t>
            </a:r>
          </a:p>
          <a:p>
            <a:pPr algn="just">
              <a:lnSpc>
                <a:spcPct val="100000"/>
              </a:lnSpc>
            </a:pPr>
            <a:r>
              <a:rPr lang="en-US" sz="2200" dirty="0"/>
              <a:t>Risks must be analyzed to find their potential and remedial actions. </a:t>
            </a:r>
          </a:p>
          <a:p>
            <a:pPr algn="just">
              <a:lnSpc>
                <a:spcPct val="100000"/>
              </a:lnSpc>
            </a:pPr>
            <a:r>
              <a:rPr lang="en-US" sz="2200" dirty="0"/>
              <a:t>The risk management process includes the following activities:</a:t>
            </a:r>
            <a:endParaRPr lang="en-IN" sz="2200" dirty="0"/>
          </a:p>
          <a:p>
            <a:pPr marL="685800" lvl="1" indent="-342900" algn="just">
              <a:lnSpc>
                <a:spcPct val="100000"/>
              </a:lnSpc>
              <a:buFont typeface="Wingdings" panose="05000000000000000000" pitchFamily="2" charset="2"/>
              <a:buChar char="Ø"/>
            </a:pPr>
            <a:r>
              <a:rPr lang="en-US" sz="2200" i="1" dirty="0"/>
              <a:t>Risk Identification</a:t>
            </a:r>
            <a:endParaRPr lang="en-IN" sz="2200" i="1" dirty="0"/>
          </a:p>
          <a:p>
            <a:pPr marL="685800" lvl="1" indent="-342900" algn="just">
              <a:lnSpc>
                <a:spcPct val="100000"/>
              </a:lnSpc>
              <a:buFont typeface="Wingdings" panose="05000000000000000000" pitchFamily="2" charset="2"/>
              <a:buChar char="Ø"/>
            </a:pPr>
            <a:r>
              <a:rPr lang="en-US" sz="2200" i="1" dirty="0"/>
              <a:t>Risk Analysis</a:t>
            </a:r>
            <a:endParaRPr lang="en-IN" sz="2200" i="1" dirty="0"/>
          </a:p>
          <a:p>
            <a:pPr marL="685800" lvl="1" indent="-342900" algn="just">
              <a:lnSpc>
                <a:spcPct val="100000"/>
              </a:lnSpc>
              <a:buFont typeface="Wingdings" panose="05000000000000000000" pitchFamily="2" charset="2"/>
              <a:buChar char="Ø"/>
            </a:pPr>
            <a:r>
              <a:rPr lang="en-US" sz="2200" i="1" dirty="0"/>
              <a:t>Risk Planning</a:t>
            </a:r>
            <a:endParaRPr lang="en-IN" sz="2200" i="1" dirty="0"/>
          </a:p>
          <a:p>
            <a:pPr marL="685800" lvl="1" indent="-342900" algn="just">
              <a:lnSpc>
                <a:spcPct val="100000"/>
              </a:lnSpc>
              <a:buFont typeface="Wingdings" panose="05000000000000000000" pitchFamily="2" charset="2"/>
              <a:buChar char="Ø"/>
            </a:pPr>
            <a:r>
              <a:rPr lang="en-US" sz="2200" i="1" dirty="0"/>
              <a:t>Risk Monitoring and Control </a:t>
            </a:r>
            <a:endParaRPr lang="en-IN" sz="2200" i="1" dirty="0"/>
          </a:p>
        </p:txBody>
      </p:sp>
      <p:sp>
        <p:nvSpPr>
          <p:cNvPr id="4" name="Date Placeholder 3">
            <a:extLst>
              <a:ext uri="{FF2B5EF4-FFF2-40B4-BE49-F238E27FC236}">
                <a16:creationId xmlns="" xmlns:a16="http://schemas.microsoft.com/office/drawing/2014/main" id="{645DCF45-6856-4B55-865D-0FD84CBB61E2}"/>
              </a:ext>
            </a:extLst>
          </p:cNvPr>
          <p:cNvSpPr>
            <a:spLocks noGrp="1"/>
          </p:cNvSpPr>
          <p:nvPr>
            <p:ph type="dt" sz="half" idx="11"/>
          </p:nvPr>
        </p:nvSpPr>
        <p:spPr/>
        <p:txBody>
          <a:bodyPr/>
          <a:lstStyle/>
          <a:p>
            <a:fld id="{0CDC0598-7A14-407F-9C61-031A3A1172C9}" type="datetime4">
              <a:rPr lang="en-US" smtClean="0"/>
              <a:pPr/>
              <a:t>December 1, 2021</a:t>
            </a:fld>
            <a:endParaRPr lang="en-IN"/>
          </a:p>
        </p:txBody>
      </p:sp>
      <p:sp>
        <p:nvSpPr>
          <p:cNvPr id="5" name="Footer Placeholder 4">
            <a:extLst>
              <a:ext uri="{FF2B5EF4-FFF2-40B4-BE49-F238E27FC236}">
                <a16:creationId xmlns="" xmlns:a16="http://schemas.microsoft.com/office/drawing/2014/main" id="{2F5F8011-8E7E-473B-8F34-9AE148421233}"/>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Risk Management Activities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371601"/>
            <a:ext cx="7886700" cy="4721696"/>
          </a:xfrm>
        </p:spPr>
        <p:txBody>
          <a:bodyPr>
            <a:normAutofit/>
          </a:bodyPr>
          <a:lstStyle/>
          <a:p>
            <a:pPr algn="just">
              <a:lnSpc>
                <a:spcPct val="100000"/>
              </a:lnSpc>
            </a:pPr>
            <a:r>
              <a:rPr lang="en-US" sz="2400" dirty="0"/>
              <a:t>Software project management is an activity crucial to the success of software projects.</a:t>
            </a:r>
          </a:p>
          <a:p>
            <a:pPr algn="just">
              <a:lnSpc>
                <a:spcPct val="100000"/>
              </a:lnSpc>
            </a:pPr>
            <a:r>
              <a:rPr lang="en-US" sz="2400" dirty="0" smtClean="0"/>
              <a:t>Defects </a:t>
            </a:r>
            <a:r>
              <a:rPr lang="en-US" sz="2400" dirty="0"/>
              <a:t>are mostly discovered during development. </a:t>
            </a:r>
          </a:p>
          <a:p>
            <a:pPr algn="just">
              <a:lnSpc>
                <a:spcPct val="100000"/>
              </a:lnSpc>
            </a:pPr>
            <a:r>
              <a:rPr lang="en-US" sz="2400" dirty="0" smtClean="0"/>
              <a:t>proper </a:t>
            </a:r>
            <a:r>
              <a:rPr lang="en-US" sz="2400" dirty="0"/>
              <a:t>coordination and communication management is required among them</a:t>
            </a:r>
            <a:r>
              <a:rPr lang="en-US" sz="2400" dirty="0" smtClean="0"/>
              <a:t>.</a:t>
            </a:r>
          </a:p>
          <a:p>
            <a:pPr algn="just">
              <a:lnSpc>
                <a:spcPct val="100000"/>
              </a:lnSpc>
            </a:pPr>
            <a:r>
              <a:rPr lang="en-US" sz="2400" dirty="0" smtClean="0"/>
              <a:t>Due to the lack of domain knowledge certain tools are needed for project size estimation, planning, software development, and so on. </a:t>
            </a:r>
          </a:p>
          <a:p>
            <a:pPr algn="just">
              <a:lnSpc>
                <a:spcPct val="100000"/>
              </a:lnSpc>
            </a:pPr>
            <a:r>
              <a:rPr lang="en-US" sz="2400" dirty="0" smtClean="0"/>
              <a:t>It is observed that several software projects run behind schedule, over budget, and fail to meet the customer requirements. </a:t>
            </a:r>
          </a:p>
          <a:p>
            <a:pPr algn="just">
              <a:lnSpc>
                <a:spcPct val="100000"/>
              </a:lnSpc>
            </a:pPr>
            <a:endParaRPr lang="en-IN" sz="2400" dirty="0"/>
          </a:p>
        </p:txBody>
      </p:sp>
      <p:sp>
        <p:nvSpPr>
          <p:cNvPr id="4" name="Date Placeholder 3">
            <a:extLst>
              <a:ext uri="{FF2B5EF4-FFF2-40B4-BE49-F238E27FC236}">
                <a16:creationId xmlns="" xmlns:a16="http://schemas.microsoft.com/office/drawing/2014/main" id="{F4BE6753-C8CC-489B-A58A-FEF56AD3BE6F}"/>
              </a:ext>
            </a:extLst>
          </p:cNvPr>
          <p:cNvSpPr>
            <a:spLocks noGrp="1"/>
          </p:cNvSpPr>
          <p:nvPr>
            <p:ph type="dt" sz="half" idx="11"/>
          </p:nvPr>
        </p:nvSpPr>
        <p:spPr/>
        <p:txBody>
          <a:bodyPr/>
          <a:lstStyle/>
          <a:p>
            <a:fld id="{260713C8-E968-425C-A60F-E111FA929181}" type="datetime4">
              <a:rPr lang="en-US" smtClean="0"/>
              <a:pPr/>
              <a:t>December 1, 2021</a:t>
            </a:fld>
            <a:endParaRPr lang="en-IN"/>
          </a:p>
        </p:txBody>
      </p:sp>
      <p:sp>
        <p:nvSpPr>
          <p:cNvPr id="5" name="Footer Placeholder 4">
            <a:extLst>
              <a:ext uri="{FF2B5EF4-FFF2-40B4-BE49-F238E27FC236}">
                <a16:creationId xmlns="" xmlns:a16="http://schemas.microsoft.com/office/drawing/2014/main" id="{E7C37086-4844-4D16-AE7C-3308BBA4F45A}"/>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normAutofit/>
          </a:bodyPr>
          <a:lstStyle/>
          <a:p>
            <a:r>
              <a:rPr lang="en-IN" dirty="0"/>
              <a:t>	</a:t>
            </a:r>
            <a:r>
              <a:rPr lang="en-IN" b="1" dirty="0">
                <a:solidFill>
                  <a:srgbClr val="FF0000"/>
                </a:solidFill>
              </a:rPr>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EBCECEC8-B709-46F9-A6EE-CFC04692F439}"/>
              </a:ext>
            </a:extLst>
          </p:cNvPr>
          <p:cNvSpPr>
            <a:spLocks noGrp="1"/>
          </p:cNvSpPr>
          <p:nvPr>
            <p:ph type="dt" sz="half" idx="11"/>
          </p:nvPr>
        </p:nvSpPr>
        <p:spPr/>
        <p:txBody>
          <a:bodyPr/>
          <a:lstStyle/>
          <a:p>
            <a:fld id="{E697628F-0032-4088-AA2C-E10A392389C5}" type="datetime4">
              <a:rPr lang="en-US" smtClean="0"/>
              <a:pPr/>
              <a:t>December 1, 2021</a:t>
            </a:fld>
            <a:endParaRPr lang="en-IN"/>
          </a:p>
        </p:txBody>
      </p:sp>
      <p:sp>
        <p:nvSpPr>
          <p:cNvPr id="4" name="Footer Placeholder 3">
            <a:extLst>
              <a:ext uri="{FF2B5EF4-FFF2-40B4-BE49-F238E27FC236}">
                <a16:creationId xmlns="" xmlns:a16="http://schemas.microsoft.com/office/drawing/2014/main" id="{3D49192B-54F9-410C-92AC-E09F8836943A}"/>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Risk Management Activities</a:t>
            </a:r>
          </a:p>
        </p:txBody>
      </p:sp>
      <p:sp>
        <p:nvSpPr>
          <p:cNvPr id="68632" name="Rectangle 24"/>
          <p:cNvSpPr>
            <a:spLocks noChangeArrowheads="1"/>
          </p:cNvSpPr>
          <p:nvPr/>
        </p:nvSpPr>
        <p:spPr bwMode="auto">
          <a:xfrm>
            <a:off x="2"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64" name="Rectangle 24"/>
          <p:cNvSpPr>
            <a:spLocks noChangeArrowheads="1"/>
          </p:cNvSpPr>
          <p:nvPr/>
        </p:nvSpPr>
        <p:spPr bwMode="auto">
          <a:xfrm>
            <a:off x="2"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0241" name="Group 1"/>
          <p:cNvGrpSpPr>
            <a:grpSpLocks noChangeAspect="1"/>
          </p:cNvGrpSpPr>
          <p:nvPr/>
        </p:nvGrpSpPr>
        <p:grpSpPr bwMode="auto">
          <a:xfrm>
            <a:off x="457200" y="1524000"/>
            <a:ext cx="8229600" cy="4419600"/>
            <a:chOff x="3150" y="9837"/>
            <a:chExt cx="5607" cy="3064"/>
          </a:xfrm>
        </p:grpSpPr>
        <p:sp>
          <p:nvSpPr>
            <p:cNvPr id="10263" name="AutoShape 23"/>
            <p:cNvSpPr>
              <a:spLocks noChangeAspect="1" noChangeArrowheads="1" noTextEdit="1"/>
            </p:cNvSpPr>
            <p:nvPr/>
          </p:nvSpPr>
          <p:spPr bwMode="auto">
            <a:xfrm>
              <a:off x="3150" y="9837"/>
              <a:ext cx="5607" cy="3064"/>
            </a:xfrm>
            <a:prstGeom prst="rect">
              <a:avLst/>
            </a:prstGeom>
            <a:noFill/>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62" name="AutoShape 22"/>
            <p:cNvSpPr>
              <a:spLocks noChangeArrowheads="1"/>
            </p:cNvSpPr>
            <p:nvPr/>
          </p:nvSpPr>
          <p:spPr bwMode="auto">
            <a:xfrm>
              <a:off x="3277" y="10126"/>
              <a:ext cx="1108" cy="779"/>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b="1">
                  <a:latin typeface="Times New Roman" pitchFamily="18" charset="0"/>
                  <a:ea typeface="Times New Roman" pitchFamily="18" charset="0"/>
                  <a:cs typeface="Times New Roman" pitchFamily="18" charset="0"/>
                </a:rPr>
                <a:t>Risk identification</a:t>
              </a:r>
              <a:endParaRPr lang="en-US" b="1">
                <a:latin typeface="Times New Roman" pitchFamily="18" charset="0"/>
                <a:cs typeface="Times New Roman" pitchFamily="18" charset="0"/>
              </a:endParaRPr>
            </a:p>
            <a:p>
              <a:pPr eaLnBrk="0" fontAlgn="base" hangingPunct="0">
                <a:spcBef>
                  <a:spcPct val="0"/>
                </a:spcBef>
                <a:spcAft>
                  <a:spcPct val="0"/>
                </a:spcAft>
              </a:pPr>
              <a:endParaRPr lang="en-US" b="1">
                <a:latin typeface="Times New Roman" pitchFamily="18" charset="0"/>
                <a:cs typeface="Times New Roman" pitchFamily="18" charset="0"/>
              </a:endParaRPr>
            </a:p>
          </p:txBody>
        </p:sp>
        <p:sp>
          <p:nvSpPr>
            <p:cNvPr id="10261" name="AutoShape 21"/>
            <p:cNvSpPr>
              <a:spLocks noChangeArrowheads="1"/>
            </p:cNvSpPr>
            <p:nvPr/>
          </p:nvSpPr>
          <p:spPr bwMode="auto">
            <a:xfrm>
              <a:off x="4685" y="10126"/>
              <a:ext cx="1107" cy="77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b="1">
                  <a:latin typeface="Times New Roman" pitchFamily="18" charset="0"/>
                  <a:ea typeface="Times New Roman" pitchFamily="18" charset="0"/>
                  <a:cs typeface="Times New Roman" pitchFamily="18" charset="0"/>
                </a:rPr>
                <a:t>Risk analysis and evaluation</a:t>
              </a:r>
              <a:endParaRPr lang="en-US" b="1">
                <a:latin typeface="Times New Roman" pitchFamily="18" charset="0"/>
                <a:cs typeface="Times New Roman" pitchFamily="18" charset="0"/>
              </a:endParaRPr>
            </a:p>
            <a:p>
              <a:pPr eaLnBrk="0" fontAlgn="base" hangingPunct="0">
                <a:spcBef>
                  <a:spcPct val="0"/>
                </a:spcBef>
                <a:spcAft>
                  <a:spcPct val="0"/>
                </a:spcAft>
              </a:pPr>
              <a:endParaRPr lang="en-US" b="1">
                <a:latin typeface="Times New Roman" pitchFamily="18" charset="0"/>
                <a:cs typeface="Times New Roman" pitchFamily="18" charset="0"/>
              </a:endParaRPr>
            </a:p>
          </p:txBody>
        </p:sp>
        <p:sp>
          <p:nvSpPr>
            <p:cNvPr id="10260" name="AutoShape 20"/>
            <p:cNvSpPr>
              <a:spLocks noChangeArrowheads="1"/>
            </p:cNvSpPr>
            <p:nvPr/>
          </p:nvSpPr>
          <p:spPr bwMode="auto">
            <a:xfrm>
              <a:off x="6104" y="10126"/>
              <a:ext cx="1107" cy="77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b="1">
                  <a:latin typeface="Times New Roman" pitchFamily="18" charset="0"/>
                  <a:ea typeface="Times New Roman" pitchFamily="18" charset="0"/>
                  <a:cs typeface="Times New Roman" pitchFamily="18" charset="0"/>
                </a:rPr>
                <a:t>Risk planning</a:t>
              </a:r>
              <a:endParaRPr lang="en-US" b="1">
                <a:latin typeface="Times New Roman" pitchFamily="18" charset="0"/>
                <a:cs typeface="Times New Roman" pitchFamily="18" charset="0"/>
              </a:endParaRPr>
            </a:p>
            <a:p>
              <a:pPr eaLnBrk="0" fontAlgn="base" hangingPunct="0">
                <a:spcBef>
                  <a:spcPct val="0"/>
                </a:spcBef>
                <a:spcAft>
                  <a:spcPct val="0"/>
                </a:spcAft>
              </a:pPr>
              <a:endParaRPr lang="en-US" b="1">
                <a:latin typeface="Times New Roman" pitchFamily="18" charset="0"/>
                <a:cs typeface="Times New Roman" pitchFamily="18" charset="0"/>
              </a:endParaRPr>
            </a:p>
          </p:txBody>
        </p:sp>
        <p:sp>
          <p:nvSpPr>
            <p:cNvPr id="10259" name="AutoShape 19"/>
            <p:cNvSpPr>
              <a:spLocks noChangeArrowheads="1"/>
            </p:cNvSpPr>
            <p:nvPr/>
          </p:nvSpPr>
          <p:spPr bwMode="auto">
            <a:xfrm>
              <a:off x="7511" y="10126"/>
              <a:ext cx="1108" cy="779"/>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b="1">
                  <a:latin typeface="Times New Roman" pitchFamily="18" charset="0"/>
                  <a:ea typeface="Times New Roman" pitchFamily="18" charset="0"/>
                  <a:cs typeface="Times New Roman" pitchFamily="18" charset="0"/>
                </a:rPr>
                <a:t>Risk monitoring </a:t>
              </a:r>
              <a:endParaRPr lang="en-US" b="1">
                <a:latin typeface="Times New Roman" pitchFamily="18" charset="0"/>
                <a:cs typeface="Times New Roman" pitchFamily="18" charset="0"/>
              </a:endParaRPr>
            </a:p>
            <a:p>
              <a:pPr algn="ctr" eaLnBrk="0" fontAlgn="base" hangingPunct="0">
                <a:spcBef>
                  <a:spcPct val="0"/>
                </a:spcBef>
                <a:spcAft>
                  <a:spcPct val="0"/>
                </a:spcAft>
              </a:pPr>
              <a:r>
                <a:rPr lang="en-US" b="1">
                  <a:latin typeface="Times New Roman" pitchFamily="18" charset="0"/>
                  <a:ea typeface="Times New Roman" pitchFamily="18" charset="0"/>
                  <a:cs typeface="Times New Roman" pitchFamily="18" charset="0"/>
                </a:rPr>
                <a:t>and control</a:t>
              </a:r>
              <a:endParaRPr lang="en-US" b="1">
                <a:latin typeface="Times New Roman" pitchFamily="18" charset="0"/>
                <a:cs typeface="Times New Roman" pitchFamily="18" charset="0"/>
              </a:endParaRPr>
            </a:p>
            <a:p>
              <a:pPr eaLnBrk="0" fontAlgn="base" hangingPunct="0">
                <a:spcBef>
                  <a:spcPct val="0"/>
                </a:spcBef>
                <a:spcAft>
                  <a:spcPct val="0"/>
                </a:spcAft>
              </a:pPr>
              <a:endParaRPr lang="en-US" b="1">
                <a:latin typeface="Times New Roman" pitchFamily="18" charset="0"/>
                <a:cs typeface="Times New Roman" pitchFamily="18" charset="0"/>
              </a:endParaRPr>
            </a:p>
          </p:txBody>
        </p:sp>
        <p:sp>
          <p:nvSpPr>
            <p:cNvPr id="10258" name="Rectangle 18"/>
            <p:cNvSpPr>
              <a:spLocks noChangeArrowheads="1"/>
            </p:cNvSpPr>
            <p:nvPr/>
          </p:nvSpPr>
          <p:spPr bwMode="auto">
            <a:xfrm>
              <a:off x="4685" y="11526"/>
              <a:ext cx="1107" cy="6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b="1">
                  <a:latin typeface="Times New Roman" pitchFamily="18" charset="0"/>
                  <a:ea typeface="Times New Roman" pitchFamily="18" charset="0"/>
                  <a:cs typeface="Times New Roman" pitchFamily="18" charset="0"/>
                </a:rPr>
                <a:t>Risk influences</a:t>
              </a:r>
              <a:endParaRPr lang="en-US" b="1">
                <a:latin typeface="Times New Roman" pitchFamily="18" charset="0"/>
                <a:cs typeface="Times New Roman" pitchFamily="18" charset="0"/>
              </a:endParaRPr>
            </a:p>
          </p:txBody>
        </p:sp>
        <p:sp>
          <p:nvSpPr>
            <p:cNvPr id="10257" name="Rectangle 17"/>
            <p:cNvSpPr>
              <a:spLocks noChangeArrowheads="1"/>
            </p:cNvSpPr>
            <p:nvPr/>
          </p:nvSpPr>
          <p:spPr bwMode="auto">
            <a:xfrm>
              <a:off x="3278" y="11526"/>
              <a:ext cx="1107" cy="64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b="1">
                  <a:latin typeface="Times New Roman" pitchFamily="18" charset="0"/>
                  <a:ea typeface="Times New Roman" pitchFamily="18" charset="0"/>
                  <a:cs typeface="Times New Roman" pitchFamily="18" charset="0"/>
                </a:rPr>
                <a:t>Potential risks</a:t>
              </a:r>
              <a:endParaRPr lang="en-US" b="1">
                <a:latin typeface="Times New Roman" pitchFamily="18" charset="0"/>
                <a:cs typeface="Times New Roman" pitchFamily="18" charset="0"/>
              </a:endParaRPr>
            </a:p>
          </p:txBody>
        </p:sp>
        <p:sp>
          <p:nvSpPr>
            <p:cNvPr id="10256" name="Rectangle 16"/>
            <p:cNvSpPr>
              <a:spLocks noChangeArrowheads="1"/>
            </p:cNvSpPr>
            <p:nvPr/>
          </p:nvSpPr>
          <p:spPr bwMode="auto">
            <a:xfrm>
              <a:off x="6104" y="11526"/>
              <a:ext cx="1107" cy="64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b="1">
                  <a:latin typeface="Times New Roman" pitchFamily="18" charset="0"/>
                  <a:ea typeface="Times New Roman" pitchFamily="18" charset="0"/>
                  <a:cs typeface="Times New Roman" pitchFamily="18" charset="0"/>
                </a:rPr>
                <a:t>Risk resolution plan</a:t>
              </a:r>
              <a:endParaRPr lang="en-US" b="1">
                <a:latin typeface="Times New Roman" pitchFamily="18" charset="0"/>
                <a:cs typeface="Times New Roman" pitchFamily="18" charset="0"/>
              </a:endParaRPr>
            </a:p>
          </p:txBody>
        </p:sp>
        <p:sp>
          <p:nvSpPr>
            <p:cNvPr id="10255" name="Rectangle 15"/>
            <p:cNvSpPr>
              <a:spLocks noChangeArrowheads="1"/>
            </p:cNvSpPr>
            <p:nvPr/>
          </p:nvSpPr>
          <p:spPr bwMode="auto">
            <a:xfrm>
              <a:off x="7511" y="11526"/>
              <a:ext cx="1108" cy="6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b="1">
                  <a:latin typeface="Times New Roman" pitchFamily="18" charset="0"/>
                  <a:ea typeface="Times New Roman" pitchFamily="18" charset="0"/>
                  <a:cs typeface="Times New Roman" pitchFamily="18" charset="0"/>
                </a:rPr>
                <a:t>Risk assessment</a:t>
              </a:r>
              <a:endParaRPr lang="en-US" b="1">
                <a:latin typeface="Times New Roman" pitchFamily="18" charset="0"/>
                <a:cs typeface="Times New Roman" pitchFamily="18" charset="0"/>
              </a:endParaRPr>
            </a:p>
          </p:txBody>
        </p:sp>
        <p:sp>
          <p:nvSpPr>
            <p:cNvPr id="10254" name="AutoShape 14"/>
            <p:cNvSpPr>
              <a:spLocks noChangeShapeType="1"/>
            </p:cNvSpPr>
            <p:nvPr/>
          </p:nvSpPr>
          <p:spPr bwMode="auto">
            <a:xfrm>
              <a:off x="3831" y="10905"/>
              <a:ext cx="1" cy="62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53" name="AutoShape 13"/>
            <p:cNvSpPr>
              <a:spLocks noChangeShapeType="1"/>
            </p:cNvSpPr>
            <p:nvPr/>
          </p:nvSpPr>
          <p:spPr bwMode="auto">
            <a:xfrm>
              <a:off x="5239" y="10905"/>
              <a:ext cx="1" cy="62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52" name="AutoShape 12"/>
            <p:cNvSpPr>
              <a:spLocks noChangeShapeType="1"/>
            </p:cNvSpPr>
            <p:nvPr/>
          </p:nvSpPr>
          <p:spPr bwMode="auto">
            <a:xfrm>
              <a:off x="6658" y="10905"/>
              <a:ext cx="1" cy="62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51" name="AutoShape 11"/>
            <p:cNvSpPr>
              <a:spLocks noChangeShapeType="1"/>
            </p:cNvSpPr>
            <p:nvPr/>
          </p:nvSpPr>
          <p:spPr bwMode="auto">
            <a:xfrm>
              <a:off x="8066" y="10905"/>
              <a:ext cx="1" cy="62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50" name="AutoShape 10"/>
            <p:cNvSpPr>
              <a:spLocks noChangeShapeType="1"/>
            </p:cNvSpPr>
            <p:nvPr/>
          </p:nvSpPr>
          <p:spPr bwMode="auto">
            <a:xfrm>
              <a:off x="3832" y="9839"/>
              <a:ext cx="423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9" name="AutoShape 9"/>
            <p:cNvSpPr>
              <a:spLocks noChangeShapeType="1"/>
            </p:cNvSpPr>
            <p:nvPr/>
          </p:nvSpPr>
          <p:spPr bwMode="auto">
            <a:xfrm flipH="1">
              <a:off x="8066" y="9837"/>
              <a:ext cx="1" cy="28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8" name="AutoShape 8"/>
            <p:cNvSpPr>
              <a:spLocks noChangeShapeType="1"/>
            </p:cNvSpPr>
            <p:nvPr/>
          </p:nvSpPr>
          <p:spPr bwMode="auto">
            <a:xfrm flipH="1">
              <a:off x="3831" y="9839"/>
              <a:ext cx="2" cy="28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7" name="AutoShape 7"/>
            <p:cNvSpPr>
              <a:spLocks noChangeShapeType="1"/>
            </p:cNvSpPr>
            <p:nvPr/>
          </p:nvSpPr>
          <p:spPr bwMode="auto">
            <a:xfrm>
              <a:off x="5238" y="9838"/>
              <a:ext cx="1" cy="28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6" name="AutoShape 6"/>
            <p:cNvSpPr>
              <a:spLocks noChangeShapeType="1"/>
            </p:cNvSpPr>
            <p:nvPr/>
          </p:nvSpPr>
          <p:spPr bwMode="auto">
            <a:xfrm>
              <a:off x="6657" y="9838"/>
              <a:ext cx="1" cy="28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5" name="Text Box 5"/>
            <p:cNvSpPr txBox="1">
              <a:spLocks noChangeArrowheads="1"/>
            </p:cNvSpPr>
            <p:nvPr/>
          </p:nvSpPr>
          <p:spPr bwMode="auto">
            <a:xfrm>
              <a:off x="4685" y="12506"/>
              <a:ext cx="3380" cy="26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b="1" dirty="0">
                  <a:latin typeface="Times New Roman" pitchFamily="18" charset="0"/>
                  <a:ea typeface="Times New Roman" pitchFamily="18" charset="0"/>
                  <a:cs typeface="Times New Roman" pitchFamily="18" charset="0"/>
                </a:rPr>
                <a:t>Risk Management Process</a:t>
              </a:r>
              <a:endParaRPr lang="en-US" b="1" dirty="0">
                <a:latin typeface="Times New Roman" pitchFamily="18" charset="0"/>
                <a:cs typeface="Times New Roman" pitchFamily="18" charset="0"/>
              </a:endParaRPr>
            </a:p>
          </p:txBody>
        </p:sp>
        <p:sp>
          <p:nvSpPr>
            <p:cNvPr id="10244" name="AutoShape 4"/>
            <p:cNvSpPr>
              <a:spLocks noChangeShapeType="1"/>
            </p:cNvSpPr>
            <p:nvPr/>
          </p:nvSpPr>
          <p:spPr bwMode="auto">
            <a:xfrm>
              <a:off x="4385" y="10515"/>
              <a:ext cx="30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3" name="AutoShape 3"/>
            <p:cNvSpPr>
              <a:spLocks noChangeShapeType="1"/>
            </p:cNvSpPr>
            <p:nvPr/>
          </p:nvSpPr>
          <p:spPr bwMode="auto">
            <a:xfrm>
              <a:off x="5792" y="10515"/>
              <a:ext cx="312"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2" name="AutoShape 2"/>
            <p:cNvSpPr>
              <a:spLocks noChangeShapeType="1"/>
            </p:cNvSpPr>
            <p:nvPr/>
          </p:nvSpPr>
          <p:spPr bwMode="auto">
            <a:xfrm>
              <a:off x="7211" y="10515"/>
              <a:ext cx="30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47801"/>
            <a:ext cx="7886700" cy="4645496"/>
          </a:xfrm>
        </p:spPr>
        <p:txBody>
          <a:bodyPr>
            <a:normAutofit/>
          </a:bodyPr>
          <a:lstStyle/>
          <a:p>
            <a:pPr algn="just">
              <a:lnSpc>
                <a:spcPct val="100000"/>
              </a:lnSpc>
            </a:pPr>
            <a:r>
              <a:rPr lang="en-US" sz="2200" dirty="0"/>
              <a:t>Potential risks are identified with their consequences, effects, sources, root causes, and categories. </a:t>
            </a:r>
          </a:p>
          <a:p>
            <a:pPr algn="just">
              <a:lnSpc>
                <a:spcPct val="100000"/>
              </a:lnSpc>
            </a:pPr>
            <a:r>
              <a:rPr lang="en-US" sz="2200" dirty="0"/>
              <a:t>The output of this activity is a list of project-specific risks that have the potential of compromising the project's success. </a:t>
            </a:r>
          </a:p>
          <a:p>
            <a:pPr algn="just">
              <a:lnSpc>
                <a:spcPct val="100000"/>
              </a:lnSpc>
            </a:pPr>
            <a:r>
              <a:rPr lang="en-US" sz="2200" dirty="0"/>
              <a:t>There are various types of risks that may arise.</a:t>
            </a:r>
          </a:p>
          <a:p>
            <a:pPr marL="685800" lvl="1" indent="-342900" algn="just">
              <a:lnSpc>
                <a:spcPct val="100000"/>
              </a:lnSpc>
              <a:buFont typeface="Wingdings" panose="05000000000000000000" pitchFamily="2" charset="2"/>
              <a:buChar char="Ø"/>
            </a:pPr>
            <a:r>
              <a:rPr lang="en-US" sz="2200" dirty="0"/>
              <a:t>Requirements Risks </a:t>
            </a:r>
          </a:p>
          <a:p>
            <a:pPr marL="685800" lvl="1" indent="-342900" algn="just">
              <a:lnSpc>
                <a:spcPct val="100000"/>
              </a:lnSpc>
              <a:buFont typeface="Wingdings" panose="05000000000000000000" pitchFamily="2" charset="2"/>
              <a:buChar char="Ø"/>
            </a:pPr>
            <a:r>
              <a:rPr lang="en-US" sz="2200" dirty="0"/>
              <a:t>Technology Risks </a:t>
            </a:r>
          </a:p>
          <a:p>
            <a:pPr marL="685800" lvl="1" indent="-342900" algn="just">
              <a:lnSpc>
                <a:spcPct val="100000"/>
              </a:lnSpc>
              <a:buFont typeface="Wingdings" panose="05000000000000000000" pitchFamily="2" charset="2"/>
              <a:buChar char="Ø"/>
            </a:pPr>
            <a:r>
              <a:rPr lang="en-US" sz="2200" dirty="0"/>
              <a:t>Organizational Risks</a:t>
            </a:r>
          </a:p>
          <a:p>
            <a:pPr marL="685800" lvl="1" indent="-342900" algn="just">
              <a:lnSpc>
                <a:spcPct val="100000"/>
              </a:lnSpc>
              <a:buFont typeface="Wingdings" panose="05000000000000000000" pitchFamily="2" charset="2"/>
              <a:buChar char="Ø"/>
            </a:pPr>
            <a:r>
              <a:rPr lang="en-US" sz="2200" dirty="0"/>
              <a:t>Tools Risks </a:t>
            </a:r>
          </a:p>
          <a:p>
            <a:pPr marL="685800" lvl="1" indent="-342900" algn="just">
              <a:lnSpc>
                <a:spcPct val="100000"/>
              </a:lnSpc>
              <a:buFont typeface="Wingdings" panose="05000000000000000000" pitchFamily="2" charset="2"/>
              <a:buChar char="Ø"/>
            </a:pPr>
            <a:r>
              <a:rPr lang="en-US" sz="2200" dirty="0"/>
              <a:t>Human Resources Risks</a:t>
            </a:r>
          </a:p>
          <a:p>
            <a:pPr marL="685800" lvl="1" indent="-342900" algn="just">
              <a:lnSpc>
                <a:spcPct val="100000"/>
              </a:lnSpc>
              <a:buFont typeface="Wingdings" panose="05000000000000000000" pitchFamily="2" charset="2"/>
              <a:buChar char="Ø"/>
            </a:pPr>
            <a:r>
              <a:rPr lang="en-US" sz="2200" dirty="0"/>
              <a:t>Estimation Risks and so on. </a:t>
            </a:r>
            <a:endParaRPr lang="en-IN" sz="2200" dirty="0"/>
          </a:p>
        </p:txBody>
      </p:sp>
      <p:sp>
        <p:nvSpPr>
          <p:cNvPr id="4" name="Date Placeholder 3">
            <a:extLst>
              <a:ext uri="{FF2B5EF4-FFF2-40B4-BE49-F238E27FC236}">
                <a16:creationId xmlns="" xmlns:a16="http://schemas.microsoft.com/office/drawing/2014/main" id="{7CC890A4-C7F6-4137-B761-9FC4817DF043}"/>
              </a:ext>
            </a:extLst>
          </p:cNvPr>
          <p:cNvSpPr>
            <a:spLocks noGrp="1"/>
          </p:cNvSpPr>
          <p:nvPr>
            <p:ph type="dt" sz="half" idx="11"/>
          </p:nvPr>
        </p:nvSpPr>
        <p:spPr/>
        <p:txBody>
          <a:bodyPr/>
          <a:lstStyle/>
          <a:p>
            <a:fld id="{F8B8C706-207E-40A2-A157-40C0CC60E1F0}" type="datetime4">
              <a:rPr lang="en-US" smtClean="0"/>
              <a:pPr/>
              <a:t>December 1, 2021</a:t>
            </a:fld>
            <a:endParaRPr lang="en-IN"/>
          </a:p>
        </p:txBody>
      </p:sp>
      <p:sp>
        <p:nvSpPr>
          <p:cNvPr id="5" name="Footer Placeholder 4">
            <a:extLst>
              <a:ext uri="{FF2B5EF4-FFF2-40B4-BE49-F238E27FC236}">
                <a16:creationId xmlns="" xmlns:a16="http://schemas.microsoft.com/office/drawing/2014/main" id="{531B05FE-485D-4BF7-AD0D-C9451F044E60}"/>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Risk Identification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Brainstorming is a preferred technique because of its flexibility and capability of generating a wide and diverse range of risks. </a:t>
            </a:r>
          </a:p>
          <a:p>
            <a:r>
              <a:rPr lang="en-US" dirty="0"/>
              <a:t>Risk identification is performed on the basis of historical data, theoretical analysis, empirical data and analysis, informed opinions of the project team and other experts, and the concerns of stakeholders.</a:t>
            </a:r>
          </a:p>
          <a:p>
            <a:r>
              <a:rPr lang="en-US" dirty="0"/>
              <a:t>Other techniques are:</a:t>
            </a:r>
          </a:p>
          <a:p>
            <a:pPr marL="628650" lvl="1" indent="-285750">
              <a:buFont typeface="Wingdings" panose="05000000000000000000" pitchFamily="2" charset="2"/>
              <a:buChar char="Ø"/>
            </a:pPr>
            <a:r>
              <a:rPr lang="en-US" i="1" dirty="0"/>
              <a:t>Interviewing</a:t>
            </a:r>
          </a:p>
          <a:p>
            <a:pPr marL="628650" lvl="1" indent="-285750">
              <a:buFont typeface="Wingdings" panose="05000000000000000000" pitchFamily="2" charset="2"/>
              <a:buChar char="Ø"/>
            </a:pPr>
            <a:r>
              <a:rPr lang="en-US" i="1" dirty="0"/>
              <a:t>Reporting</a:t>
            </a:r>
          </a:p>
          <a:p>
            <a:pPr marL="628650" lvl="1" indent="-285750">
              <a:buFont typeface="Wingdings" panose="05000000000000000000" pitchFamily="2" charset="2"/>
              <a:buChar char="Ø"/>
            </a:pPr>
            <a:r>
              <a:rPr lang="en-US" i="1" dirty="0"/>
              <a:t>Decomposition</a:t>
            </a:r>
          </a:p>
          <a:p>
            <a:pPr marL="628650" lvl="1" indent="-285750">
              <a:buFont typeface="Wingdings" panose="05000000000000000000" pitchFamily="2" charset="2"/>
              <a:buChar char="Ø"/>
            </a:pPr>
            <a:r>
              <a:rPr lang="en-US" i="1" dirty="0"/>
              <a:t>Assumption analysis</a:t>
            </a:r>
          </a:p>
          <a:p>
            <a:pPr marL="628650" lvl="1" indent="-285750">
              <a:buFont typeface="Wingdings" panose="05000000000000000000" pitchFamily="2" charset="2"/>
              <a:buChar char="Ø"/>
            </a:pPr>
            <a:r>
              <a:rPr lang="en-US" i="1" dirty="0"/>
              <a:t>Critical Path Analysis</a:t>
            </a:r>
          </a:p>
          <a:p>
            <a:pPr marL="628650" lvl="1" indent="-285750">
              <a:buFont typeface="Wingdings" panose="05000000000000000000" pitchFamily="2" charset="2"/>
              <a:buChar char="Ø"/>
            </a:pPr>
            <a:r>
              <a:rPr lang="en-US" i="1" dirty="0"/>
              <a:t>Utilization of Risk Taxonomies</a:t>
            </a:r>
            <a:endParaRPr lang="en-IN" i="1" dirty="0"/>
          </a:p>
        </p:txBody>
      </p:sp>
      <p:sp>
        <p:nvSpPr>
          <p:cNvPr id="4" name="Date Placeholder 3">
            <a:extLst>
              <a:ext uri="{FF2B5EF4-FFF2-40B4-BE49-F238E27FC236}">
                <a16:creationId xmlns="" xmlns:a16="http://schemas.microsoft.com/office/drawing/2014/main" id="{0EAE931D-FBFE-4A0C-A444-C69469B96C5D}"/>
              </a:ext>
            </a:extLst>
          </p:cNvPr>
          <p:cNvSpPr>
            <a:spLocks noGrp="1"/>
          </p:cNvSpPr>
          <p:nvPr>
            <p:ph type="dt" sz="half" idx="11"/>
          </p:nvPr>
        </p:nvSpPr>
        <p:spPr/>
        <p:txBody>
          <a:bodyPr/>
          <a:lstStyle/>
          <a:p>
            <a:fld id="{841B0334-F6A4-4E3E-94EA-7922371DD151}" type="datetime4">
              <a:rPr lang="en-US" smtClean="0"/>
              <a:pPr/>
              <a:t>December 1, 2021</a:t>
            </a:fld>
            <a:endParaRPr lang="en-IN"/>
          </a:p>
        </p:txBody>
      </p:sp>
      <p:sp>
        <p:nvSpPr>
          <p:cNvPr id="5" name="Footer Placeholder 4">
            <a:extLst>
              <a:ext uri="{FF2B5EF4-FFF2-40B4-BE49-F238E27FC236}">
                <a16:creationId xmlns="" xmlns:a16="http://schemas.microsoft.com/office/drawing/2014/main" id="{3F3C458A-7F58-4006-B146-DEA226993787}"/>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Risk Identification Techniques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US" sz="2200" dirty="0"/>
              <a:t>Each risk is analyzed independently by examining the identified risk and assessing its impact, probability, risk exposure, and seriousness. </a:t>
            </a:r>
          </a:p>
          <a:p>
            <a:pPr algn="just">
              <a:lnSpc>
                <a:spcPct val="100000"/>
              </a:lnSpc>
            </a:pPr>
            <a:endParaRPr lang="en-US" sz="2200" dirty="0"/>
          </a:p>
          <a:p>
            <a:pPr algn="just">
              <a:lnSpc>
                <a:spcPct val="100000"/>
              </a:lnSpc>
            </a:pPr>
            <a:r>
              <a:rPr lang="en-US" sz="2200" dirty="0"/>
              <a:t>The list of risks is then grouped and prioritized/ranked based on the results of risk analysis. </a:t>
            </a:r>
          </a:p>
          <a:p>
            <a:pPr algn="just">
              <a:lnSpc>
                <a:spcPct val="100000"/>
              </a:lnSpc>
            </a:pPr>
            <a:endParaRPr lang="en-US" sz="2200" dirty="0"/>
          </a:p>
          <a:p>
            <a:pPr algn="just">
              <a:lnSpc>
                <a:spcPct val="100000"/>
              </a:lnSpc>
            </a:pPr>
            <a:r>
              <a:rPr lang="en-US" sz="2200" dirty="0"/>
              <a:t>Risk prioritization helps in resource allocation and management.</a:t>
            </a:r>
          </a:p>
          <a:p>
            <a:pPr lvl="1" algn="just">
              <a:lnSpc>
                <a:spcPct val="100000"/>
              </a:lnSpc>
            </a:pPr>
            <a:r>
              <a:rPr lang="en-US" sz="2200" dirty="0"/>
              <a:t>RE = Probability (UO) x Loss (UO), where RE is risk exposure and UO is unexpected outcome.</a:t>
            </a:r>
            <a:endParaRPr lang="en-IN" sz="2200" dirty="0"/>
          </a:p>
        </p:txBody>
      </p:sp>
      <p:sp>
        <p:nvSpPr>
          <p:cNvPr id="4" name="Date Placeholder 3">
            <a:extLst>
              <a:ext uri="{FF2B5EF4-FFF2-40B4-BE49-F238E27FC236}">
                <a16:creationId xmlns="" xmlns:a16="http://schemas.microsoft.com/office/drawing/2014/main" id="{55BEC0E1-0FFC-423D-BDCD-B3D0602F6A1C}"/>
              </a:ext>
            </a:extLst>
          </p:cNvPr>
          <p:cNvSpPr>
            <a:spLocks noGrp="1"/>
          </p:cNvSpPr>
          <p:nvPr>
            <p:ph type="dt" sz="half" idx="11"/>
          </p:nvPr>
        </p:nvSpPr>
        <p:spPr/>
        <p:txBody>
          <a:bodyPr/>
          <a:lstStyle/>
          <a:p>
            <a:fld id="{A4D1028D-F30D-4673-AF47-D4753B30977F}" type="datetime4">
              <a:rPr lang="en-US" smtClean="0"/>
              <a:pPr/>
              <a:t>December 1, 2021</a:t>
            </a:fld>
            <a:endParaRPr lang="en-IN"/>
          </a:p>
        </p:txBody>
      </p:sp>
      <p:sp>
        <p:nvSpPr>
          <p:cNvPr id="5" name="Footer Placeholder 4">
            <a:extLst>
              <a:ext uri="{FF2B5EF4-FFF2-40B4-BE49-F238E27FC236}">
                <a16:creationId xmlns="" xmlns:a16="http://schemas.microsoft.com/office/drawing/2014/main" id="{B42FD672-E5DD-48EA-AD45-8A32D0917F16}"/>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Risk Analysis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US" sz="2200" dirty="0"/>
              <a:t>Once the risks are identified and prioritized, an appropriate risk management plan is developed for modifying the risks. </a:t>
            </a:r>
          </a:p>
          <a:p>
            <a:pPr algn="just">
              <a:lnSpc>
                <a:spcPct val="100000"/>
              </a:lnSpc>
            </a:pPr>
            <a:endParaRPr lang="en-US" sz="2200" dirty="0"/>
          </a:p>
          <a:p>
            <a:pPr algn="just">
              <a:lnSpc>
                <a:spcPct val="100000"/>
              </a:lnSpc>
            </a:pPr>
            <a:r>
              <a:rPr lang="en-US" sz="2200" dirty="0"/>
              <a:t>General risk management strategies are </a:t>
            </a:r>
          </a:p>
          <a:p>
            <a:pPr marL="685800" lvl="1" indent="-342900" algn="just">
              <a:lnSpc>
                <a:spcPct val="100000"/>
              </a:lnSpc>
              <a:buFont typeface="Wingdings" panose="05000000000000000000" pitchFamily="2" charset="2"/>
              <a:buChar char="Ø"/>
            </a:pPr>
            <a:r>
              <a:rPr lang="en-US" sz="2200" i="1" dirty="0"/>
              <a:t>Risk Avoidance</a:t>
            </a:r>
          </a:p>
          <a:p>
            <a:pPr marL="685800" lvl="1" indent="-342900" algn="just">
              <a:lnSpc>
                <a:spcPct val="100000"/>
              </a:lnSpc>
              <a:buFont typeface="Wingdings" panose="05000000000000000000" pitchFamily="2" charset="2"/>
              <a:buChar char="Ø"/>
            </a:pPr>
            <a:r>
              <a:rPr lang="en-US" sz="2200" i="1" dirty="0"/>
              <a:t>Risk Minimization</a:t>
            </a:r>
          </a:p>
          <a:p>
            <a:pPr marL="685800" lvl="1" indent="-342900" algn="just">
              <a:lnSpc>
                <a:spcPct val="100000"/>
              </a:lnSpc>
              <a:buFont typeface="Wingdings" panose="05000000000000000000" pitchFamily="2" charset="2"/>
              <a:buChar char="Ø"/>
            </a:pPr>
            <a:r>
              <a:rPr lang="en-US" sz="2200" i="1" dirty="0"/>
              <a:t>Risk Acceptance</a:t>
            </a:r>
          </a:p>
          <a:p>
            <a:pPr marL="685800" lvl="1" indent="-342900" algn="just">
              <a:lnSpc>
                <a:spcPct val="100000"/>
              </a:lnSpc>
              <a:buFont typeface="Wingdings" panose="05000000000000000000" pitchFamily="2" charset="2"/>
              <a:buChar char="Ø"/>
            </a:pPr>
            <a:r>
              <a:rPr lang="en-US" sz="2200" i="1" dirty="0"/>
              <a:t>Risk Transfer</a:t>
            </a:r>
            <a:endParaRPr lang="en-IN" sz="2200" i="1" dirty="0"/>
          </a:p>
        </p:txBody>
      </p:sp>
      <p:sp>
        <p:nvSpPr>
          <p:cNvPr id="4" name="Date Placeholder 3">
            <a:extLst>
              <a:ext uri="{FF2B5EF4-FFF2-40B4-BE49-F238E27FC236}">
                <a16:creationId xmlns="" xmlns:a16="http://schemas.microsoft.com/office/drawing/2014/main" id="{E69B4FC6-D9B5-4E77-9952-CD284FEDB24C}"/>
              </a:ext>
            </a:extLst>
          </p:cNvPr>
          <p:cNvSpPr>
            <a:spLocks noGrp="1"/>
          </p:cNvSpPr>
          <p:nvPr>
            <p:ph type="dt" sz="half" idx="11"/>
          </p:nvPr>
        </p:nvSpPr>
        <p:spPr/>
        <p:txBody>
          <a:bodyPr/>
          <a:lstStyle/>
          <a:p>
            <a:fld id="{5D3BBCA6-959B-4C28-9447-2BEF5595D536}" type="datetime4">
              <a:rPr lang="en-US" smtClean="0"/>
              <a:pPr/>
              <a:t>December 1, 2021</a:t>
            </a:fld>
            <a:endParaRPr lang="en-IN"/>
          </a:p>
        </p:txBody>
      </p:sp>
      <p:sp>
        <p:nvSpPr>
          <p:cNvPr id="5" name="Footer Placeholder 4">
            <a:extLst>
              <a:ext uri="{FF2B5EF4-FFF2-40B4-BE49-F238E27FC236}">
                <a16:creationId xmlns="" xmlns:a16="http://schemas.microsoft.com/office/drawing/2014/main" id="{EC54F2A5-A398-472C-A806-679A15CA6DB7}"/>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Risk Planning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US" sz="2200" dirty="0"/>
              <a:t>Risk monitoring and control ensures new risks are detected and managed. </a:t>
            </a:r>
          </a:p>
          <a:p>
            <a:pPr algn="just">
              <a:lnSpc>
                <a:spcPct val="100000"/>
              </a:lnSpc>
            </a:pPr>
            <a:r>
              <a:rPr lang="en-US" sz="2200" dirty="0"/>
              <a:t>Risk action plans are implemented to reduce the impact of risks. </a:t>
            </a:r>
          </a:p>
          <a:p>
            <a:pPr algn="just">
              <a:lnSpc>
                <a:spcPct val="100000"/>
              </a:lnSpc>
            </a:pPr>
            <a:r>
              <a:rPr lang="en-US" sz="2200" dirty="0"/>
              <a:t>Policies and standards compliances are regularly carried out and the standard performance is reviewed to identify the opportunities for improvement. </a:t>
            </a:r>
          </a:p>
          <a:p>
            <a:pPr algn="just">
              <a:lnSpc>
                <a:spcPct val="100000"/>
              </a:lnSpc>
            </a:pPr>
            <a:r>
              <a:rPr lang="en-US" sz="2200" dirty="0"/>
              <a:t>The monitoring process provides assurance that appropriate controls have been taken for the organization’s activities and that the procedures are in place. </a:t>
            </a:r>
          </a:p>
          <a:p>
            <a:pPr algn="just">
              <a:lnSpc>
                <a:spcPct val="100000"/>
              </a:lnSpc>
            </a:pPr>
            <a:r>
              <a:rPr lang="en-US" sz="2200" dirty="0"/>
              <a:t>If needed, changes are made in the organizational environment to cope with risks.</a:t>
            </a:r>
            <a:endParaRPr lang="en-IN" sz="2200" dirty="0"/>
          </a:p>
        </p:txBody>
      </p:sp>
      <p:sp>
        <p:nvSpPr>
          <p:cNvPr id="5" name="Date Placeholder 4">
            <a:extLst>
              <a:ext uri="{FF2B5EF4-FFF2-40B4-BE49-F238E27FC236}">
                <a16:creationId xmlns="" xmlns:a16="http://schemas.microsoft.com/office/drawing/2014/main" id="{CA100255-0B44-415A-B5C3-C9313B77B821}"/>
              </a:ext>
            </a:extLst>
          </p:cNvPr>
          <p:cNvSpPr>
            <a:spLocks noGrp="1"/>
          </p:cNvSpPr>
          <p:nvPr>
            <p:ph type="dt" sz="half" idx="11"/>
          </p:nvPr>
        </p:nvSpPr>
        <p:spPr/>
        <p:txBody>
          <a:bodyPr/>
          <a:lstStyle/>
          <a:p>
            <a:fld id="{E111736B-79A9-4223-9DCB-276C320D0CF4}" type="datetime4">
              <a:rPr lang="en-US" smtClean="0"/>
              <a:pPr/>
              <a:t>December 1, 2021</a:t>
            </a:fld>
            <a:endParaRPr lang="en-IN"/>
          </a:p>
        </p:txBody>
      </p:sp>
      <p:sp>
        <p:nvSpPr>
          <p:cNvPr id="6" name="Footer Placeholder 5">
            <a:extLst>
              <a:ext uri="{FF2B5EF4-FFF2-40B4-BE49-F238E27FC236}">
                <a16:creationId xmlns="" xmlns:a16="http://schemas.microsoft.com/office/drawing/2014/main" id="{44DC337E-F3FD-4721-9109-725101DCB057}"/>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Risk Monitoring and Control</a:t>
            </a:r>
          </a:p>
        </p:txBody>
      </p:sp>
      <p:sp>
        <p:nvSpPr>
          <p:cNvPr id="4" name="Rectangle 3"/>
          <p:cNvSpPr/>
          <p:nvPr/>
        </p:nvSpPr>
        <p:spPr>
          <a:xfrm>
            <a:off x="8159464" y="6155035"/>
            <a:ext cx="489236" cy="461665"/>
          </a:xfrm>
          <a:prstGeom prst="rect">
            <a:avLst/>
          </a:prstGeom>
        </p:spPr>
        <p:txBody>
          <a:bodyPr wrap="none">
            <a:spAutoFit/>
          </a:bodyPr>
          <a:lstStyle/>
          <a:p>
            <a:r>
              <a:rPr lang="en-US" sz="2400" dirty="0">
                <a:hlinkClick r:id="rId2" action="ppaction://hlinksldjump"/>
              </a:rPr>
              <a:t>◄</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4703"/>
            <a:ext cx="8420100" cy="5407497"/>
          </a:xfrm>
        </p:spPr>
        <p:txBody>
          <a:bodyPr>
            <a:noAutofit/>
          </a:bodyPr>
          <a:lstStyle/>
          <a:p>
            <a:pPr algn="just"/>
            <a:r>
              <a:rPr lang="en-US" sz="1800" dirty="0"/>
              <a:t>Effective project management is the key to project success and organizational growth. </a:t>
            </a:r>
          </a:p>
          <a:p>
            <a:pPr algn="just"/>
            <a:r>
              <a:rPr lang="en-US" sz="1800" dirty="0"/>
              <a:t>There are four essential elements of software project management: project, people, process, and product. </a:t>
            </a:r>
          </a:p>
          <a:p>
            <a:pPr algn="just"/>
            <a:r>
              <a:rPr lang="en-US" sz="1800" dirty="0"/>
              <a:t>The project manager is a person who has the overall responsibility for project success.</a:t>
            </a:r>
          </a:p>
          <a:p>
            <a:pPr algn="just"/>
            <a:r>
              <a:rPr lang="en-US" sz="1800" dirty="0"/>
              <a:t>There are three types of team structure: chief programmer, hierarchical, and egoless team structures.</a:t>
            </a:r>
          </a:p>
          <a:p>
            <a:pPr algn="just"/>
            <a:r>
              <a:rPr lang="en-US" sz="1800" dirty="0"/>
              <a:t>A project life cycle is a collection of project phases: initiation, planning, execution, and closure. </a:t>
            </a:r>
          </a:p>
          <a:p>
            <a:pPr algn="just"/>
            <a:r>
              <a:rPr lang="en-US" sz="1800" dirty="0"/>
              <a:t>It has five project management process groups: initiating, planning, executing, monitoring and controlling, and closing. </a:t>
            </a:r>
          </a:p>
          <a:p>
            <a:pPr algn="just"/>
            <a:r>
              <a:rPr lang="en-US" sz="1800" dirty="0"/>
              <a:t>The configuration management process consists of four activities: configuration identification, configuration change control, configuration status accounting, and configuration audits. </a:t>
            </a:r>
          </a:p>
          <a:p>
            <a:pPr algn="just"/>
            <a:r>
              <a:rPr lang="en-US" sz="1800" dirty="0"/>
              <a:t>Risk management is a proactive approach for minimizing the uncertainty and potential problems associated with a project by providing insights to support informed decision making.</a:t>
            </a:r>
          </a:p>
          <a:p>
            <a:pPr algn="just"/>
            <a:r>
              <a:rPr lang="en-US" sz="1800" dirty="0"/>
              <a:t>The risk management process includes risk identification, risk analysis, risk planning, and risk monitoring and control.</a:t>
            </a:r>
            <a:endParaRPr lang="en-IN" sz="1800" dirty="0"/>
          </a:p>
          <a:p>
            <a:pPr algn="just"/>
            <a:endParaRPr lang="en-US" sz="1800" dirty="0"/>
          </a:p>
        </p:txBody>
      </p:sp>
      <p:sp>
        <p:nvSpPr>
          <p:cNvPr id="4" name="Date Placeholder 3">
            <a:extLst>
              <a:ext uri="{FF2B5EF4-FFF2-40B4-BE49-F238E27FC236}">
                <a16:creationId xmlns="" xmlns:a16="http://schemas.microsoft.com/office/drawing/2014/main" id="{02F10ECD-90F8-4124-B9C6-896FB59F4AA2}"/>
              </a:ext>
            </a:extLst>
          </p:cNvPr>
          <p:cNvSpPr>
            <a:spLocks noGrp="1"/>
          </p:cNvSpPr>
          <p:nvPr>
            <p:ph type="dt" sz="half" idx="11"/>
          </p:nvPr>
        </p:nvSpPr>
        <p:spPr/>
        <p:txBody>
          <a:bodyPr/>
          <a:lstStyle/>
          <a:p>
            <a:fld id="{D5D75F0D-1886-402E-90CC-315309FD53A9}" type="datetime4">
              <a:rPr lang="en-US" smtClean="0"/>
              <a:pPr/>
              <a:t>December 1, 2021</a:t>
            </a:fld>
            <a:endParaRPr lang="en-IN"/>
          </a:p>
        </p:txBody>
      </p:sp>
      <p:sp>
        <p:nvSpPr>
          <p:cNvPr id="5" name="Footer Placeholder 4">
            <a:extLst>
              <a:ext uri="{FF2B5EF4-FFF2-40B4-BE49-F238E27FC236}">
                <a16:creationId xmlns="" xmlns:a16="http://schemas.microsoft.com/office/drawing/2014/main" id="{CD1BA740-6DB5-433D-B55B-D20F8D6112F8}"/>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419100" y="-152400"/>
            <a:ext cx="7886700" cy="1325563"/>
          </a:xfrm>
        </p:spPr>
        <p:txBody>
          <a:bodyPr/>
          <a:lstStyle/>
          <a:p>
            <a:r>
              <a:rPr lang="en-IN" dirty="0"/>
              <a:t>	</a:t>
            </a:r>
            <a:r>
              <a:rPr lang="en-IN" b="1" dirty="0">
                <a:solidFill>
                  <a:srgbClr val="FF0000"/>
                </a:solidFill>
              </a:rPr>
              <a:t>Summary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US" sz="2400" dirty="0"/>
              <a:t>Development of quality software is the primary objective of software project management.   </a:t>
            </a:r>
          </a:p>
          <a:p>
            <a:pPr algn="just">
              <a:lnSpc>
                <a:spcPct val="100000"/>
              </a:lnSpc>
            </a:pPr>
            <a:endParaRPr lang="en-IN" sz="2400" dirty="0"/>
          </a:p>
          <a:p>
            <a:pPr algn="just">
              <a:lnSpc>
                <a:spcPct val="100000"/>
              </a:lnSpc>
            </a:pPr>
            <a:r>
              <a:rPr lang="en-US" sz="2400" i="1" dirty="0"/>
              <a:t>The goal of software project management is to enable a group of people to work efficiently on a project, using a systematic process, in order to produce a quality software product. </a:t>
            </a:r>
          </a:p>
          <a:p>
            <a:pPr algn="just">
              <a:lnSpc>
                <a:spcPct val="100000"/>
              </a:lnSpc>
            </a:pPr>
            <a:endParaRPr lang="en-US" sz="2400" i="1" dirty="0"/>
          </a:p>
          <a:p>
            <a:pPr algn="just">
              <a:lnSpc>
                <a:spcPct val="100000"/>
              </a:lnSpc>
            </a:pPr>
            <a:r>
              <a:rPr lang="en-US" sz="2400" dirty="0"/>
              <a:t>Software project management uses a more established and specialized approach as compared to general project management.</a:t>
            </a:r>
            <a:endParaRPr lang="en-IN" sz="2400" dirty="0"/>
          </a:p>
        </p:txBody>
      </p:sp>
      <p:sp>
        <p:nvSpPr>
          <p:cNvPr id="4" name="Date Placeholder 3">
            <a:extLst>
              <a:ext uri="{FF2B5EF4-FFF2-40B4-BE49-F238E27FC236}">
                <a16:creationId xmlns="" xmlns:a16="http://schemas.microsoft.com/office/drawing/2014/main" id="{3D2C3A29-F566-4975-9C2F-9B5C18691AD3}"/>
              </a:ext>
            </a:extLst>
          </p:cNvPr>
          <p:cNvSpPr>
            <a:spLocks noGrp="1"/>
          </p:cNvSpPr>
          <p:nvPr>
            <p:ph type="dt" sz="half" idx="11"/>
          </p:nvPr>
        </p:nvSpPr>
        <p:spPr/>
        <p:txBody>
          <a:bodyPr/>
          <a:lstStyle/>
          <a:p>
            <a:fld id="{E51630D7-9013-4F8F-AE3B-8A1E0CB42331}" type="datetime4">
              <a:rPr lang="en-US" smtClean="0"/>
              <a:pPr/>
              <a:t>December 1, 2021</a:t>
            </a:fld>
            <a:endParaRPr lang="en-IN"/>
          </a:p>
        </p:txBody>
      </p:sp>
      <p:sp>
        <p:nvSpPr>
          <p:cNvPr id="5" name="Footer Placeholder 4">
            <a:extLst>
              <a:ext uri="{FF2B5EF4-FFF2-40B4-BE49-F238E27FC236}">
                <a16:creationId xmlns="" xmlns:a16="http://schemas.microsoft.com/office/drawing/2014/main" id="{3601CB31-27F9-4F33-9D9E-F57FBB2E2A09}"/>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Goal of SPM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US" sz="2400" dirty="0"/>
              <a:t>Project management is an integrated environment where various entities are interconnected and performed together to produce a quality software product. </a:t>
            </a:r>
          </a:p>
          <a:p>
            <a:pPr algn="just">
              <a:lnSpc>
                <a:spcPct val="100000"/>
              </a:lnSpc>
            </a:pPr>
            <a:r>
              <a:rPr lang="en-US" sz="2400" dirty="0"/>
              <a:t>There are four essential elements of effective software project management: </a:t>
            </a:r>
          </a:p>
          <a:p>
            <a:pPr lvl="1" algn="just">
              <a:lnSpc>
                <a:spcPct val="100000"/>
              </a:lnSpc>
            </a:pPr>
            <a:r>
              <a:rPr lang="en-US" sz="2400" dirty="0"/>
              <a:t>Project </a:t>
            </a:r>
          </a:p>
          <a:p>
            <a:pPr lvl="1" algn="just">
              <a:lnSpc>
                <a:spcPct val="100000"/>
              </a:lnSpc>
            </a:pPr>
            <a:r>
              <a:rPr lang="en-US" sz="2400" dirty="0"/>
              <a:t>People</a:t>
            </a:r>
          </a:p>
          <a:p>
            <a:pPr lvl="1" algn="just">
              <a:lnSpc>
                <a:spcPct val="100000"/>
              </a:lnSpc>
            </a:pPr>
            <a:r>
              <a:rPr lang="en-US" sz="2400" dirty="0"/>
              <a:t>Process</a:t>
            </a:r>
          </a:p>
          <a:p>
            <a:pPr lvl="1" algn="just">
              <a:lnSpc>
                <a:spcPct val="100000"/>
              </a:lnSpc>
            </a:pPr>
            <a:r>
              <a:rPr lang="en-US" sz="2400" dirty="0"/>
              <a:t>Product </a:t>
            </a:r>
          </a:p>
          <a:p>
            <a:pPr algn="just">
              <a:lnSpc>
                <a:spcPct val="100000"/>
              </a:lnSpc>
            </a:pPr>
            <a:r>
              <a:rPr lang="en-US" sz="2400" dirty="0"/>
              <a:t>Effective software project management focuses on these elements to fulfill the customer needs. </a:t>
            </a:r>
            <a:endParaRPr lang="en-IN" sz="2400" dirty="0"/>
          </a:p>
        </p:txBody>
      </p:sp>
      <p:sp>
        <p:nvSpPr>
          <p:cNvPr id="4" name="Date Placeholder 3">
            <a:extLst>
              <a:ext uri="{FF2B5EF4-FFF2-40B4-BE49-F238E27FC236}">
                <a16:creationId xmlns="" xmlns:a16="http://schemas.microsoft.com/office/drawing/2014/main" id="{7E5306BA-E6E9-4632-A666-EB23F01438E5}"/>
              </a:ext>
            </a:extLst>
          </p:cNvPr>
          <p:cNvSpPr>
            <a:spLocks noGrp="1"/>
          </p:cNvSpPr>
          <p:nvPr>
            <p:ph type="dt" sz="half" idx="11"/>
          </p:nvPr>
        </p:nvSpPr>
        <p:spPr/>
        <p:txBody>
          <a:bodyPr/>
          <a:lstStyle/>
          <a:p>
            <a:fld id="{BC50BD74-842D-4607-841A-EDE23B1D225F}" type="datetime4">
              <a:rPr lang="en-US" smtClean="0"/>
              <a:pPr/>
              <a:t>December 1, 2021</a:t>
            </a:fld>
            <a:endParaRPr lang="en-IN"/>
          </a:p>
        </p:txBody>
      </p:sp>
      <p:sp>
        <p:nvSpPr>
          <p:cNvPr id="5" name="Footer Placeholder 4">
            <a:extLst>
              <a:ext uri="{FF2B5EF4-FFF2-40B4-BE49-F238E27FC236}">
                <a16:creationId xmlns="" xmlns:a16="http://schemas.microsoft.com/office/drawing/2014/main" id="{FD9E16A3-4F3B-44D9-B9C8-5BF8C1F8F5D2}"/>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Project Management Essentials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0984B2DB-DBC3-440E-B4A6-A9717C5107A4}"/>
              </a:ext>
            </a:extLst>
          </p:cNvPr>
          <p:cNvSpPr>
            <a:spLocks noGrp="1"/>
          </p:cNvSpPr>
          <p:nvPr>
            <p:ph type="dt" sz="half" idx="11"/>
          </p:nvPr>
        </p:nvSpPr>
        <p:spPr/>
        <p:txBody>
          <a:bodyPr/>
          <a:lstStyle/>
          <a:p>
            <a:fld id="{8C138B39-B749-43A3-A4F3-C3F64313E267}" type="datetime4">
              <a:rPr lang="en-US" smtClean="0"/>
              <a:pPr/>
              <a:t>December 1, 2021</a:t>
            </a:fld>
            <a:endParaRPr lang="en-IN"/>
          </a:p>
        </p:txBody>
      </p:sp>
      <p:sp>
        <p:nvSpPr>
          <p:cNvPr id="4" name="Footer Placeholder 3">
            <a:extLst>
              <a:ext uri="{FF2B5EF4-FFF2-40B4-BE49-F238E27FC236}">
                <a16:creationId xmlns="" xmlns:a16="http://schemas.microsoft.com/office/drawing/2014/main" id="{75095135-E1B1-44CC-A977-0D72EB14FB4F}"/>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Project Management Essentials</a:t>
            </a:r>
          </a:p>
        </p:txBody>
      </p:sp>
      <p:sp>
        <p:nvSpPr>
          <p:cNvPr id="2061" name="Rectangle 13"/>
          <p:cNvSpPr>
            <a:spLocks noChangeArrowheads="1"/>
          </p:cNvSpPr>
          <p:nvPr/>
        </p:nvSpPr>
        <p:spPr bwMode="auto">
          <a:xfrm>
            <a:off x="2"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049" name="Group 1"/>
          <p:cNvGrpSpPr>
            <a:grpSpLocks noChangeAspect="1"/>
          </p:cNvGrpSpPr>
          <p:nvPr/>
        </p:nvGrpSpPr>
        <p:grpSpPr bwMode="auto">
          <a:xfrm>
            <a:off x="1524000" y="1600200"/>
            <a:ext cx="6934200" cy="4659072"/>
            <a:chOff x="3692" y="3058"/>
            <a:chExt cx="4731" cy="3386"/>
          </a:xfrm>
        </p:grpSpPr>
        <p:sp>
          <p:nvSpPr>
            <p:cNvPr id="2060" name="AutoShape 12"/>
            <p:cNvSpPr>
              <a:spLocks noChangeAspect="1" noChangeArrowheads="1" noTextEdit="1"/>
            </p:cNvSpPr>
            <p:nvPr/>
          </p:nvSpPr>
          <p:spPr bwMode="auto">
            <a:xfrm>
              <a:off x="3692" y="3058"/>
              <a:ext cx="4731" cy="3386"/>
            </a:xfrm>
            <a:prstGeom prst="rect">
              <a:avLst/>
            </a:prstGeom>
            <a:noFill/>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2059" name="Oval 11"/>
            <p:cNvSpPr>
              <a:spLocks noChangeArrowheads="1"/>
            </p:cNvSpPr>
            <p:nvPr/>
          </p:nvSpPr>
          <p:spPr bwMode="auto">
            <a:xfrm>
              <a:off x="5181" y="3739"/>
              <a:ext cx="1477" cy="1292"/>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sz="2000" b="1">
                  <a:latin typeface="Times New Roman" pitchFamily="18" charset="0"/>
                  <a:ea typeface="Times New Roman" pitchFamily="18" charset="0"/>
                  <a:cs typeface="Times New Roman" pitchFamily="18" charset="0"/>
                </a:rPr>
                <a:t>Software project management</a:t>
              </a:r>
              <a:endParaRPr lang="en-US" sz="2000" b="1">
                <a:latin typeface="Times New Roman" pitchFamily="18" charset="0"/>
                <a:cs typeface="Times New Roman" pitchFamily="18" charset="0"/>
              </a:endParaRPr>
            </a:p>
          </p:txBody>
        </p:sp>
        <p:sp>
          <p:nvSpPr>
            <p:cNvPr id="2058" name="AutoShape 10"/>
            <p:cNvSpPr>
              <a:spLocks noChangeArrowheads="1"/>
            </p:cNvSpPr>
            <p:nvPr/>
          </p:nvSpPr>
          <p:spPr bwMode="auto">
            <a:xfrm>
              <a:off x="3750" y="3196"/>
              <a:ext cx="819" cy="41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2000" b="1">
                  <a:latin typeface="Times New Roman" pitchFamily="18" charset="0"/>
                  <a:ea typeface="Times New Roman" pitchFamily="18" charset="0"/>
                  <a:cs typeface="Times New Roman" pitchFamily="18" charset="0"/>
                </a:rPr>
                <a:t>People </a:t>
              </a:r>
              <a:endParaRPr lang="en-US" sz="2000" b="1">
                <a:latin typeface="Times New Roman" pitchFamily="18" charset="0"/>
                <a:cs typeface="Times New Roman" pitchFamily="18" charset="0"/>
              </a:endParaRPr>
            </a:p>
          </p:txBody>
        </p:sp>
        <p:sp>
          <p:nvSpPr>
            <p:cNvPr id="2057" name="AutoShape 9"/>
            <p:cNvSpPr>
              <a:spLocks noChangeArrowheads="1"/>
            </p:cNvSpPr>
            <p:nvPr/>
          </p:nvSpPr>
          <p:spPr bwMode="auto">
            <a:xfrm>
              <a:off x="7189" y="5354"/>
              <a:ext cx="899" cy="41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2000" b="1">
                  <a:latin typeface="Times New Roman" pitchFamily="18" charset="0"/>
                  <a:ea typeface="Times New Roman" pitchFamily="18" charset="0"/>
                  <a:cs typeface="Times New Roman" pitchFamily="18" charset="0"/>
                </a:rPr>
                <a:t>Project </a:t>
              </a:r>
              <a:endParaRPr lang="en-US" sz="2000" b="1">
                <a:latin typeface="Times New Roman" pitchFamily="18" charset="0"/>
                <a:cs typeface="Times New Roman" pitchFamily="18" charset="0"/>
              </a:endParaRPr>
            </a:p>
          </p:txBody>
        </p:sp>
        <p:sp>
          <p:nvSpPr>
            <p:cNvPr id="2056" name="AutoShape 8"/>
            <p:cNvSpPr>
              <a:spLocks noChangeArrowheads="1"/>
            </p:cNvSpPr>
            <p:nvPr/>
          </p:nvSpPr>
          <p:spPr bwMode="auto">
            <a:xfrm>
              <a:off x="7339" y="3196"/>
              <a:ext cx="830" cy="41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2000" b="1">
                  <a:latin typeface="Times New Roman" pitchFamily="18" charset="0"/>
                  <a:ea typeface="Times New Roman" pitchFamily="18" charset="0"/>
                  <a:cs typeface="Times New Roman" pitchFamily="18" charset="0"/>
                </a:rPr>
                <a:t>Process </a:t>
              </a:r>
              <a:endParaRPr lang="en-US" sz="2000" b="1">
                <a:latin typeface="Times New Roman" pitchFamily="18" charset="0"/>
                <a:cs typeface="Times New Roman" pitchFamily="18" charset="0"/>
              </a:endParaRPr>
            </a:p>
          </p:txBody>
        </p:sp>
        <p:sp>
          <p:nvSpPr>
            <p:cNvPr id="2055" name="AutoShape 7"/>
            <p:cNvSpPr>
              <a:spLocks noChangeArrowheads="1"/>
            </p:cNvSpPr>
            <p:nvPr/>
          </p:nvSpPr>
          <p:spPr bwMode="auto">
            <a:xfrm>
              <a:off x="3819" y="5354"/>
              <a:ext cx="852" cy="41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sz="2000" b="1">
                  <a:latin typeface="Times New Roman" pitchFamily="18" charset="0"/>
                  <a:ea typeface="Times New Roman" pitchFamily="18" charset="0"/>
                  <a:cs typeface="Times New Roman" pitchFamily="18" charset="0"/>
                </a:rPr>
                <a:t>Product </a:t>
              </a:r>
              <a:endParaRPr lang="en-US" sz="2000" b="1">
                <a:latin typeface="Times New Roman" pitchFamily="18" charset="0"/>
                <a:cs typeface="Times New Roman" pitchFamily="18" charset="0"/>
              </a:endParaRPr>
            </a:p>
          </p:txBody>
        </p:sp>
        <p:sp>
          <p:nvSpPr>
            <p:cNvPr id="2054" name="AutoShape 6"/>
            <p:cNvSpPr>
              <a:spLocks noChangeShapeType="1"/>
            </p:cNvSpPr>
            <p:nvPr/>
          </p:nvSpPr>
          <p:spPr bwMode="auto">
            <a:xfrm>
              <a:off x="4587" y="3556"/>
              <a:ext cx="810" cy="37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2053" name="AutoShape 5"/>
            <p:cNvSpPr>
              <a:spLocks noChangeShapeType="1"/>
            </p:cNvSpPr>
            <p:nvPr/>
          </p:nvSpPr>
          <p:spPr bwMode="auto">
            <a:xfrm flipV="1">
              <a:off x="4587" y="4842"/>
              <a:ext cx="810" cy="51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2052" name="AutoShape 4"/>
            <p:cNvSpPr>
              <a:spLocks noChangeShapeType="1"/>
            </p:cNvSpPr>
            <p:nvPr/>
          </p:nvSpPr>
          <p:spPr bwMode="auto">
            <a:xfrm flipV="1">
              <a:off x="6442" y="3556"/>
              <a:ext cx="897" cy="37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2051" name="AutoShape 3"/>
            <p:cNvSpPr>
              <a:spLocks noChangeShapeType="1"/>
            </p:cNvSpPr>
            <p:nvPr/>
          </p:nvSpPr>
          <p:spPr bwMode="auto">
            <a:xfrm>
              <a:off x="6442" y="4842"/>
              <a:ext cx="889" cy="51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2050" name="Text Box 2"/>
            <p:cNvSpPr txBox="1">
              <a:spLocks noChangeArrowheads="1"/>
            </p:cNvSpPr>
            <p:nvPr/>
          </p:nvSpPr>
          <p:spPr bwMode="auto">
            <a:xfrm>
              <a:off x="3750" y="6167"/>
              <a:ext cx="4189" cy="27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sz="2000" b="1" dirty="0">
                  <a:latin typeface="Times New Roman" pitchFamily="18" charset="0"/>
                  <a:ea typeface="Times New Roman" pitchFamily="18" charset="0"/>
                  <a:cs typeface="Times New Roman" pitchFamily="18" charset="0"/>
                </a:rPr>
                <a:t>Software project management essentials</a:t>
              </a:r>
              <a:endParaRPr lang="en-US" sz="2000" b="1" dirty="0">
                <a:latin typeface="Times New Roman" pitchFamily="18" charset="0"/>
                <a:cs typeface="Times New Roman"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447801"/>
            <a:ext cx="7886700" cy="4645496"/>
          </a:xfrm>
        </p:spPr>
        <p:txBody>
          <a:bodyPr>
            <a:normAutofit/>
          </a:bodyPr>
          <a:lstStyle/>
          <a:p>
            <a:pPr algn="just">
              <a:lnSpc>
                <a:spcPct val="100000"/>
              </a:lnSpc>
            </a:pPr>
            <a:r>
              <a:rPr lang="en-US" sz="2400" dirty="0"/>
              <a:t>A </a:t>
            </a:r>
            <a:r>
              <a:rPr lang="en-US" sz="2400" i="1" dirty="0"/>
              <a:t>project</a:t>
            </a:r>
            <a:r>
              <a:rPr lang="en-US" sz="2400" dirty="0"/>
              <a:t> is a temporary endeavor with defined starting and ending deadlines, roles and responsibilities, conditions, budgets and plans, undertaken to accomplish aim and objectives. </a:t>
            </a:r>
          </a:p>
          <a:p>
            <a:pPr algn="just">
              <a:lnSpc>
                <a:spcPct val="100000"/>
              </a:lnSpc>
            </a:pPr>
            <a:r>
              <a:rPr lang="en-US" sz="2400" dirty="0"/>
              <a:t>Each project has a unique purpose even if there are multiple projects in a single domain. </a:t>
            </a:r>
          </a:p>
          <a:p>
            <a:pPr algn="just">
              <a:lnSpc>
                <a:spcPct val="100000"/>
              </a:lnSpc>
            </a:pPr>
            <a:r>
              <a:rPr lang="en-US" sz="2400" dirty="0"/>
              <a:t>Projects are basically temporary in nature due to their flexibility to change. </a:t>
            </a:r>
          </a:p>
          <a:p>
            <a:pPr algn="just">
              <a:lnSpc>
                <a:spcPct val="100000"/>
              </a:lnSpc>
            </a:pPr>
            <a:r>
              <a:rPr lang="en-US" sz="2400" dirty="0"/>
              <a:t>Uncertainties are involved in a software project.</a:t>
            </a:r>
          </a:p>
          <a:p>
            <a:pPr algn="just">
              <a:lnSpc>
                <a:spcPct val="100000"/>
              </a:lnSpc>
            </a:pPr>
            <a:r>
              <a:rPr lang="en-US" sz="2400" dirty="0"/>
              <a:t>Requires resources (hardware, software, and human resources), typically from different areas.</a:t>
            </a:r>
            <a:endParaRPr lang="en-IN" sz="2400" dirty="0"/>
          </a:p>
        </p:txBody>
      </p:sp>
      <p:sp>
        <p:nvSpPr>
          <p:cNvPr id="4" name="Date Placeholder 3">
            <a:extLst>
              <a:ext uri="{FF2B5EF4-FFF2-40B4-BE49-F238E27FC236}">
                <a16:creationId xmlns="" xmlns:a16="http://schemas.microsoft.com/office/drawing/2014/main" id="{D51E536A-FF80-40D8-9A7A-B754B5330484}"/>
              </a:ext>
            </a:extLst>
          </p:cNvPr>
          <p:cNvSpPr>
            <a:spLocks noGrp="1"/>
          </p:cNvSpPr>
          <p:nvPr>
            <p:ph type="dt" sz="half" idx="11"/>
          </p:nvPr>
        </p:nvSpPr>
        <p:spPr/>
        <p:txBody>
          <a:bodyPr/>
          <a:lstStyle/>
          <a:p>
            <a:fld id="{9DC9E59E-61F0-4E63-AAC5-D7997C6AA220}" type="datetime4">
              <a:rPr lang="en-US" smtClean="0"/>
              <a:pPr/>
              <a:t>December 1, 2021</a:t>
            </a:fld>
            <a:endParaRPr lang="en-IN"/>
          </a:p>
        </p:txBody>
      </p:sp>
      <p:sp>
        <p:nvSpPr>
          <p:cNvPr id="5" name="Footer Placeholder 4">
            <a:extLst>
              <a:ext uri="{FF2B5EF4-FFF2-40B4-BE49-F238E27FC236}">
                <a16:creationId xmlns="" xmlns:a16="http://schemas.microsoft.com/office/drawing/2014/main" id="{CE44D2D9-680D-4741-9A49-0E1B6A446E16}"/>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14" y="1371601"/>
            <a:ext cx="7886700" cy="4721696"/>
          </a:xfrm>
        </p:spPr>
        <p:txBody>
          <a:bodyPr>
            <a:normAutofit/>
          </a:bodyPr>
          <a:lstStyle/>
          <a:p>
            <a:pPr algn="just">
              <a:lnSpc>
                <a:spcPct val="100000"/>
              </a:lnSpc>
            </a:pPr>
            <a:r>
              <a:rPr lang="en-US" sz="2400" dirty="0"/>
              <a:t>A successful project always satisfies the project constraints expected by the customer. </a:t>
            </a:r>
          </a:p>
          <a:p>
            <a:pPr algn="just">
              <a:lnSpc>
                <a:spcPct val="100000"/>
              </a:lnSpc>
            </a:pPr>
            <a:r>
              <a:rPr lang="en-US" sz="2400" dirty="0"/>
              <a:t>Project constraints are defined in the project scope, which defines the work products to be produced in a project using processes. </a:t>
            </a:r>
          </a:p>
          <a:p>
            <a:pPr algn="just">
              <a:lnSpc>
                <a:spcPct val="100000"/>
              </a:lnSpc>
            </a:pPr>
            <a:r>
              <a:rPr lang="en-US" sz="2400" dirty="0"/>
              <a:t>The most common constraints that are employed on the project scope are project cost, time, and quality. </a:t>
            </a:r>
          </a:p>
          <a:p>
            <a:pPr algn="just">
              <a:lnSpc>
                <a:spcPct val="100000"/>
              </a:lnSpc>
            </a:pPr>
            <a:r>
              <a:rPr lang="en-US" sz="2400" dirty="0"/>
              <a:t>Project stakeholders must agree upon the defined project scope. </a:t>
            </a:r>
          </a:p>
          <a:p>
            <a:pPr algn="just">
              <a:lnSpc>
                <a:spcPct val="100000"/>
              </a:lnSpc>
            </a:pPr>
            <a:r>
              <a:rPr lang="en-US" sz="2400" dirty="0"/>
              <a:t>The main focus of project management is to satisfy the customer through production of quality products. </a:t>
            </a:r>
            <a:endParaRPr lang="en-IN" sz="2400" dirty="0"/>
          </a:p>
        </p:txBody>
      </p:sp>
      <p:sp>
        <p:nvSpPr>
          <p:cNvPr id="4" name="Date Placeholder 3">
            <a:extLst>
              <a:ext uri="{FF2B5EF4-FFF2-40B4-BE49-F238E27FC236}">
                <a16:creationId xmlns="" xmlns:a16="http://schemas.microsoft.com/office/drawing/2014/main" id="{56323041-8268-4742-9E9A-598809D2B29E}"/>
              </a:ext>
            </a:extLst>
          </p:cNvPr>
          <p:cNvSpPr>
            <a:spLocks noGrp="1"/>
          </p:cNvSpPr>
          <p:nvPr>
            <p:ph type="dt" sz="half" idx="11"/>
          </p:nvPr>
        </p:nvSpPr>
        <p:spPr/>
        <p:txBody>
          <a:bodyPr/>
          <a:lstStyle/>
          <a:p>
            <a:fld id="{7D4558A7-B09C-4AD4-BEE7-5455A2E68AA9}" type="datetime4">
              <a:rPr lang="en-US" smtClean="0"/>
              <a:pPr/>
              <a:t>December 1, 2021</a:t>
            </a:fld>
            <a:endParaRPr lang="en-IN"/>
          </a:p>
        </p:txBody>
      </p:sp>
      <p:sp>
        <p:nvSpPr>
          <p:cNvPr id="5" name="Footer Placeholder 4">
            <a:extLst>
              <a:ext uri="{FF2B5EF4-FFF2-40B4-BE49-F238E27FC236}">
                <a16:creationId xmlns="" xmlns:a16="http://schemas.microsoft.com/office/drawing/2014/main" id="{22AB8367-EC1C-4058-8BBF-D859AAE1AD91}"/>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US" sz="2400" i="1" dirty="0"/>
              <a:t>People (or stakeholders) in a project are those who are either involved in or are affected by the project.</a:t>
            </a:r>
            <a:r>
              <a:rPr lang="en-US" sz="2400" dirty="0"/>
              <a:t> </a:t>
            </a:r>
          </a:p>
          <a:p>
            <a:pPr algn="just">
              <a:lnSpc>
                <a:spcPct val="100000"/>
              </a:lnSpc>
            </a:pPr>
            <a:endParaRPr lang="en-US" sz="2400" dirty="0"/>
          </a:p>
          <a:p>
            <a:pPr algn="just">
              <a:lnSpc>
                <a:spcPct val="100000"/>
              </a:lnSpc>
            </a:pPr>
            <a:r>
              <a:rPr lang="en-US" sz="2400" dirty="0"/>
              <a:t>Each person in the project has certain roles and responsibilities according to their skill sets. </a:t>
            </a:r>
          </a:p>
          <a:p>
            <a:pPr algn="just">
              <a:lnSpc>
                <a:spcPct val="100000"/>
              </a:lnSpc>
            </a:pPr>
            <a:endParaRPr lang="en-US" sz="2400" dirty="0"/>
          </a:p>
          <a:p>
            <a:pPr algn="just">
              <a:lnSpc>
                <a:spcPct val="100000"/>
              </a:lnSpc>
            </a:pPr>
            <a:r>
              <a:rPr lang="en-US" sz="2400" dirty="0"/>
              <a:t>They should be motivated, trained, rewarded, deployed, and retained as and when required to improve their capabilities.</a:t>
            </a:r>
          </a:p>
          <a:p>
            <a:pPr algn="just">
              <a:lnSpc>
                <a:spcPct val="100000"/>
              </a:lnSpc>
            </a:pPr>
            <a:endParaRPr lang="en-US" sz="2400" dirty="0"/>
          </a:p>
          <a:p>
            <a:pPr algn="just">
              <a:lnSpc>
                <a:spcPct val="100000"/>
              </a:lnSpc>
            </a:pPr>
            <a:r>
              <a:rPr lang="en-US" sz="2400" dirty="0"/>
              <a:t>Poor management sometimes leads to project failures.</a:t>
            </a:r>
            <a:endParaRPr lang="en-IN" sz="2400" dirty="0"/>
          </a:p>
        </p:txBody>
      </p:sp>
      <p:sp>
        <p:nvSpPr>
          <p:cNvPr id="4" name="Date Placeholder 3">
            <a:extLst>
              <a:ext uri="{FF2B5EF4-FFF2-40B4-BE49-F238E27FC236}">
                <a16:creationId xmlns="" xmlns:a16="http://schemas.microsoft.com/office/drawing/2014/main" id="{3D6813D4-6842-40DB-AC8D-34AA28FDC921}"/>
              </a:ext>
            </a:extLst>
          </p:cNvPr>
          <p:cNvSpPr>
            <a:spLocks noGrp="1"/>
          </p:cNvSpPr>
          <p:nvPr>
            <p:ph type="dt" sz="half" idx="11"/>
          </p:nvPr>
        </p:nvSpPr>
        <p:spPr/>
        <p:txBody>
          <a:bodyPr/>
          <a:lstStyle/>
          <a:p>
            <a:fld id="{FB9BD810-7FA4-42D5-8AE1-33A438D8858B}" type="datetime4">
              <a:rPr lang="en-US" smtClean="0"/>
              <a:pPr/>
              <a:t>December 1, 2021</a:t>
            </a:fld>
            <a:endParaRPr lang="en-IN"/>
          </a:p>
        </p:txBody>
      </p:sp>
      <p:sp>
        <p:nvSpPr>
          <p:cNvPr id="5" name="Footer Placeholder 4">
            <a:extLst>
              <a:ext uri="{FF2B5EF4-FFF2-40B4-BE49-F238E27FC236}">
                <a16:creationId xmlns="" xmlns:a16="http://schemas.microsoft.com/office/drawing/2014/main" id="{0D7DE599-2CF2-4FDC-838C-FB3D0BEF633A}"/>
              </a:ext>
            </a:extLst>
          </p:cNvPr>
          <p:cNvSpPr>
            <a:spLocks noGrp="1"/>
          </p:cNvSpPr>
          <p:nvPr>
            <p:ph type="ftr" sz="quarter" idx="12"/>
          </p:nvPr>
        </p:nvSpPr>
        <p:spPr/>
        <p:txBody>
          <a:bodyPr/>
          <a:lstStyle/>
          <a:p>
            <a:r>
              <a:rPr lang="en-US" dirty="0" err="1" smtClean="0"/>
              <a:t>V.Ravi</a:t>
            </a:r>
            <a:r>
              <a:rPr lang="en-US" dirty="0" smtClean="0"/>
              <a:t> </a:t>
            </a:r>
            <a:r>
              <a:rPr lang="en-US" dirty="0" err="1" smtClean="0"/>
              <a:t>Kishore</a:t>
            </a:r>
            <a:endParaRPr lang="en-IN" dirty="0"/>
          </a:p>
        </p:txBody>
      </p:sp>
      <p:sp>
        <p:nvSpPr>
          <p:cNvPr id="2" name="Title 1"/>
          <p:cNvSpPr>
            <a:spLocks noGrp="1"/>
          </p:cNvSpPr>
          <p:nvPr>
            <p:ph type="title" idx="4294967295"/>
          </p:nvPr>
        </p:nvSpPr>
        <p:spPr>
          <a:xfrm>
            <a:off x="0" y="365125"/>
            <a:ext cx="7886700" cy="1325563"/>
          </a:xfrm>
        </p:spPr>
        <p:txBody>
          <a:bodyPr/>
          <a:lstStyle/>
          <a:p>
            <a:r>
              <a:rPr lang="en-IN" dirty="0"/>
              <a:t>	</a:t>
            </a:r>
            <a:r>
              <a:rPr lang="en-IN" b="1" dirty="0">
                <a:solidFill>
                  <a:srgbClr val="FF0000"/>
                </a:solidFill>
              </a:rPr>
              <a:t>People</a:t>
            </a:r>
          </a:p>
        </p:txBody>
      </p:sp>
    </p:spTree>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20522386</TotalTime>
  <Words>2654</Words>
  <Application>Microsoft Office PowerPoint</Application>
  <PresentationFormat>On-screen Show (4:3)</PresentationFormat>
  <Paragraphs>381</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1_Office Theme</vt:lpstr>
      <vt:lpstr>Slide 1</vt:lpstr>
      <vt:lpstr> Topics</vt:lpstr>
      <vt:lpstr> Introduction</vt:lpstr>
      <vt:lpstr> Goal of SPM</vt:lpstr>
      <vt:lpstr> Project Management Essentials</vt:lpstr>
      <vt:lpstr> Project Management Essentials</vt:lpstr>
      <vt:lpstr> Project</vt:lpstr>
      <vt:lpstr> Project</vt:lpstr>
      <vt:lpstr> People</vt:lpstr>
      <vt:lpstr> People Involved in Project</vt:lpstr>
      <vt:lpstr> Process</vt:lpstr>
      <vt:lpstr> Product</vt:lpstr>
      <vt:lpstr> Project Management</vt:lpstr>
      <vt:lpstr> Project Management Knowledge Areas</vt:lpstr>
      <vt:lpstr> Project Management Knowledge Areas</vt:lpstr>
      <vt:lpstr> Factors that lead to Project Failures</vt:lpstr>
      <vt:lpstr> Keys to Project Success</vt:lpstr>
      <vt:lpstr> Software Configuration Management</vt:lpstr>
      <vt:lpstr> Software Configuration Management</vt:lpstr>
      <vt:lpstr> Software Configuration Management</vt:lpstr>
      <vt:lpstr> Software Configuration Management</vt:lpstr>
      <vt:lpstr> Configuration Identification</vt:lpstr>
      <vt:lpstr> Configuration Change Control</vt:lpstr>
      <vt:lpstr> Configuration Status Accounting</vt:lpstr>
      <vt:lpstr> Configuration Auditing</vt:lpstr>
      <vt:lpstr> Risk Management</vt:lpstr>
      <vt:lpstr> Risk Management</vt:lpstr>
      <vt:lpstr> Risk Categories</vt:lpstr>
      <vt:lpstr> Risk Management Activities</vt:lpstr>
      <vt:lpstr> Risk Management Activities</vt:lpstr>
      <vt:lpstr> Risk Identification</vt:lpstr>
      <vt:lpstr> Risk Identification Techniques</vt:lpstr>
      <vt:lpstr> Risk Analysis</vt:lpstr>
      <vt:lpstr> Risk Planning</vt:lpstr>
      <vt:lpstr> Risk Monitoring and Control</vt:lpstr>
      <vt:lpstr>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RK</cp:lastModifiedBy>
  <cp:revision>230</cp:revision>
  <dcterms:created xsi:type="dcterms:W3CDTF">2006-08-16T00:00:00Z</dcterms:created>
  <dcterms:modified xsi:type="dcterms:W3CDTF">2021-12-01T03:42:28Z</dcterms:modified>
</cp:coreProperties>
</file>