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sldIdLst>
    <p:sldId id="256" r:id="rId2"/>
    <p:sldId id="372" r:id="rId3"/>
    <p:sldId id="257" r:id="rId4"/>
    <p:sldId id="258" r:id="rId5"/>
    <p:sldId id="260" r:id="rId6"/>
    <p:sldId id="263" r:id="rId7"/>
    <p:sldId id="264" r:id="rId8"/>
    <p:sldId id="265" r:id="rId9"/>
    <p:sldId id="266" r:id="rId10"/>
    <p:sldId id="267" r:id="rId11"/>
    <p:sldId id="268" r:id="rId12"/>
    <p:sldId id="269" r:id="rId13"/>
    <p:sldId id="270" r:id="rId14"/>
    <p:sldId id="262" r:id="rId15"/>
    <p:sldId id="271" r:id="rId16"/>
    <p:sldId id="272" r:id="rId17"/>
    <p:sldId id="273" r:id="rId18"/>
    <p:sldId id="274" r:id="rId19"/>
    <p:sldId id="276" r:id="rId20"/>
    <p:sldId id="277" r:id="rId21"/>
    <p:sldId id="279" r:id="rId22"/>
    <p:sldId id="278" r:id="rId23"/>
    <p:sldId id="280" r:id="rId24"/>
    <p:sldId id="281" r:id="rId25"/>
    <p:sldId id="282" r:id="rId26"/>
    <p:sldId id="283" r:id="rId27"/>
    <p:sldId id="284" r:id="rId28"/>
    <p:sldId id="285" r:id="rId29"/>
    <p:sldId id="286" r:id="rId30"/>
    <p:sldId id="373" r:id="rId31"/>
    <p:sldId id="288" r:id="rId32"/>
    <p:sldId id="289" r:id="rId33"/>
    <p:sldId id="290" r:id="rId34"/>
    <p:sldId id="291" r:id="rId35"/>
    <p:sldId id="292" r:id="rId36"/>
    <p:sldId id="296" r:id="rId37"/>
    <p:sldId id="297" r:id="rId38"/>
    <p:sldId id="298" r:id="rId39"/>
    <p:sldId id="299" r:id="rId40"/>
    <p:sldId id="305" r:id="rId41"/>
    <p:sldId id="306" r:id="rId42"/>
    <p:sldId id="300" r:id="rId43"/>
    <p:sldId id="301" r:id="rId44"/>
    <p:sldId id="307" r:id="rId45"/>
    <p:sldId id="308" r:id="rId46"/>
    <p:sldId id="309" r:id="rId47"/>
    <p:sldId id="310" r:id="rId48"/>
    <p:sldId id="311" r:id="rId49"/>
    <p:sldId id="359" r:id="rId50"/>
    <p:sldId id="360" r:id="rId51"/>
    <p:sldId id="312" r:id="rId52"/>
    <p:sldId id="313" r:id="rId53"/>
    <p:sldId id="361" r:id="rId54"/>
    <p:sldId id="362" r:id="rId55"/>
    <p:sldId id="363" r:id="rId56"/>
    <p:sldId id="314" r:id="rId57"/>
    <p:sldId id="315" r:id="rId58"/>
    <p:sldId id="364" r:id="rId59"/>
    <p:sldId id="316" r:id="rId60"/>
    <p:sldId id="325" r:id="rId61"/>
    <p:sldId id="326" r:id="rId62"/>
    <p:sldId id="327" r:id="rId63"/>
    <p:sldId id="35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2999F2-D925-4B5D-84FE-92030FC1ECE7}" type="datetimeFigureOut">
              <a:rPr lang="en-IN" smtClean="0"/>
              <a:pPr/>
              <a:t>01-12-2021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7BD1E0-82FE-48A4-9CB2-4E803663DDC6}" type="slidenum">
              <a:rPr lang="en-IN" smtClean="0"/>
              <a:pPr/>
              <a:t>‹#›</a:t>
            </a:fld>
            <a:endParaRPr lang="en-IN"/>
          </a:p>
        </p:txBody>
      </p:sp>
    </p:spTree>
    <p:extLst>
      <p:ext uri="{BB962C8B-B14F-4D97-AF65-F5344CB8AC3E}">
        <p14:creationId xmlns:p14="http://schemas.microsoft.com/office/powerpoint/2010/main" xmlns="" val="147888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7BD1E0-82FE-48A4-9CB2-4E803663DDC6}" type="slidenum">
              <a:rPr lang="en-IN" smtClean="0"/>
              <a:pPr/>
              <a:t>55</a:t>
            </a:fld>
            <a:endParaRPr lang="en-IN"/>
          </a:p>
        </p:txBody>
      </p:sp>
    </p:spTree>
    <p:extLst>
      <p:ext uri="{BB962C8B-B14F-4D97-AF65-F5344CB8AC3E}">
        <p14:creationId xmlns:p14="http://schemas.microsoft.com/office/powerpoint/2010/main" xmlns="" val="3403551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userDrawn="1"/>
        </p:nvSpPr>
        <p:spPr>
          <a:xfrm>
            <a:off x="1357290" y="285728"/>
            <a:ext cx="7554569" cy="642942"/>
          </a:xfrm>
          <a:prstGeom prst="rect">
            <a:avLst/>
          </a:prstGeom>
        </p:spPr>
        <p:txBody>
          <a:bodyPr vert="horz" lIns="68580" tIns="34290" rIns="68580" bIns="3429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3000" dirty="0">
                <a:solidFill>
                  <a:srgbClr val="002060"/>
                </a:solidFill>
                <a:latin typeface="Britannic Bold" panose="020B0903060703020204" pitchFamily="34" charset="0"/>
                <a:cs typeface="Times New Roman" panose="02020603050405020304" pitchFamily="18" charset="0"/>
              </a:rPr>
              <a:t>ADITYA ENGINEERING COLLEGE (A)</a:t>
            </a: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2142" y="116632"/>
            <a:ext cx="1368058" cy="936104"/>
          </a:xfrm>
          <a:prstGeom prst="rect">
            <a:avLst/>
          </a:prstGeom>
        </p:spPr>
      </p:pic>
    </p:spTree>
    <p:extLst>
      <p:ext uri="{BB962C8B-B14F-4D97-AF65-F5344CB8AC3E}">
        <p14:creationId xmlns:p14="http://schemas.microsoft.com/office/powerpoint/2010/main" xmlns="" val="33793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B7B2E3C-5F9E-4D6F-BFDB-71A93C8DAE1B}" type="datetime4">
              <a:rPr lang="en-US" smtClean="0"/>
              <a:pPr/>
              <a:t>December 1, 2021</a:t>
            </a:fld>
            <a:endParaRPr lang="en-US"/>
          </a:p>
        </p:txBody>
      </p:sp>
      <p:sp>
        <p:nvSpPr>
          <p:cNvPr id="6" name="Footer Placeholder 5"/>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79434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2681C-18C5-4807-A89F-7435EF03C4CE}" type="datetime4">
              <a:rPr lang="en-US" smtClean="0"/>
              <a:pPr/>
              <a:t>December 1, 2021</a:t>
            </a:fld>
            <a:endParaRPr lang="en-US"/>
          </a:p>
        </p:txBody>
      </p:sp>
      <p:sp>
        <p:nvSpPr>
          <p:cNvPr id="5" name="Footer Placeholder 4"/>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289232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58A6D-C5AC-4D01-9CBC-823BDB316586}" type="datetime4">
              <a:rPr lang="en-US" smtClean="0"/>
              <a:pPr/>
              <a:t>December 1, 2021</a:t>
            </a:fld>
            <a:endParaRPr lang="en-US"/>
          </a:p>
        </p:txBody>
      </p:sp>
      <p:sp>
        <p:nvSpPr>
          <p:cNvPr id="5" name="Footer Placeholder 4"/>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45982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90184-A77D-45C3-B2F5-F13FAD42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A9F79A-F645-45F7-80A1-76FC42CF5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3D3F1BD-BBB4-4568-AD6B-BCE5DA66EACE}"/>
              </a:ext>
            </a:extLst>
          </p:cNvPr>
          <p:cNvSpPr>
            <a:spLocks noGrp="1"/>
          </p:cNvSpPr>
          <p:nvPr>
            <p:ph type="dt" sz="half" idx="10"/>
          </p:nvPr>
        </p:nvSpPr>
        <p:spPr/>
        <p:txBody>
          <a:bodyPr/>
          <a:lstStyle/>
          <a:p>
            <a:fld id="{41EE8911-3703-4F13-8484-D1331EF1ADF9}" type="datetime4">
              <a:rPr lang="en-US" smtClean="0"/>
              <a:pPr/>
              <a:t>December 1, 2021</a:t>
            </a:fld>
            <a:endParaRPr lang="en-IN"/>
          </a:p>
        </p:txBody>
      </p:sp>
      <p:sp>
        <p:nvSpPr>
          <p:cNvPr id="5" name="Footer Placeholder 4">
            <a:extLst>
              <a:ext uri="{FF2B5EF4-FFF2-40B4-BE49-F238E27FC236}">
                <a16:creationId xmlns:a16="http://schemas.microsoft.com/office/drawing/2014/main" xmlns="" id="{1F3AF4F7-2B80-4BD8-947F-113F3E783023}"/>
              </a:ext>
            </a:extLst>
          </p:cNvPr>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IN" dirty="0"/>
          </a:p>
        </p:txBody>
      </p:sp>
      <p:sp>
        <p:nvSpPr>
          <p:cNvPr id="6" name="Slide Number Placeholder 5">
            <a:extLst>
              <a:ext uri="{FF2B5EF4-FFF2-40B4-BE49-F238E27FC236}">
                <a16:creationId xmlns:a16="http://schemas.microsoft.com/office/drawing/2014/main" xmlns="" id="{0749A2FC-28F7-4D58-A53A-BB07932E56CD}"/>
              </a:ext>
            </a:extLst>
          </p:cNvPr>
          <p:cNvSpPr>
            <a:spLocks noGrp="1"/>
          </p:cNvSpPr>
          <p:nvPr>
            <p:ph type="sldNum" sz="quarter" idx="12"/>
          </p:nvPr>
        </p:nvSpPr>
        <p:spPr/>
        <p:txBody>
          <a:bodyPr/>
          <a:lstStyle/>
          <a:p>
            <a:fld id="{7758CB75-AF47-4374-8090-D2A526390DAA}" type="slidenum">
              <a:rPr lang="en-IN" smtClean="0"/>
              <a:pPr/>
              <a:t>‹#›</a:t>
            </a:fld>
            <a:endParaRPr lang="en-IN"/>
          </a:p>
        </p:txBody>
      </p:sp>
    </p:spTree>
    <p:extLst>
      <p:ext uri="{BB962C8B-B14F-4D97-AF65-F5344CB8AC3E}">
        <p14:creationId xmlns:p14="http://schemas.microsoft.com/office/powerpoint/2010/main" xmlns="" val="217153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7"/>
            <a:ext cx="7886700" cy="4531419"/>
          </a:xfrm>
        </p:spPr>
        <p:txBody>
          <a:bodyPr/>
          <a:lstStyle>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48" y="136525"/>
            <a:ext cx="734852" cy="460631"/>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userDrawn="1"/>
        </p:nvSpPr>
        <p:spPr>
          <a:xfrm>
            <a:off x="6232934" y="132319"/>
            <a:ext cx="2628076" cy="253916"/>
          </a:xfrm>
          <a:prstGeom prst="rect">
            <a:avLst/>
          </a:prstGeom>
        </p:spPr>
        <p:txBody>
          <a:bodyPr wrap="square">
            <a:spAutoFit/>
          </a:bodyPr>
          <a:lstStyle/>
          <a:p>
            <a:pPr algn="ctr"/>
            <a:r>
              <a:rPr lang="en-US" sz="1050" b="1" dirty="0">
                <a:solidFill>
                  <a:srgbClr val="00B0F0"/>
                </a:solidFill>
              </a:rPr>
              <a:t>Aditya </a:t>
            </a:r>
            <a:r>
              <a:rPr lang="en-US" sz="1050" b="1" baseline="0" dirty="0">
                <a:solidFill>
                  <a:srgbClr val="00B0F0"/>
                </a:solidFill>
              </a:rPr>
              <a:t>Engineering </a:t>
            </a:r>
            <a:r>
              <a:rPr lang="en-US" sz="1050" b="1" dirty="0">
                <a:solidFill>
                  <a:srgbClr val="00B0F0"/>
                </a:solidFill>
              </a:rPr>
              <a:t>College  (A)</a:t>
            </a:r>
            <a:endParaRPr lang="en-IN" sz="105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6929454" y="6286521"/>
            <a:ext cx="1578385" cy="365125"/>
          </a:xfrm>
          <a:ln>
            <a:noFill/>
          </a:ln>
        </p:spPr>
        <p:txBody>
          <a:bodyPr/>
          <a:lstStyle>
            <a:lvl1pPr>
              <a:defRPr b="1">
                <a:solidFill>
                  <a:schemeClr val="bg1">
                    <a:lumMod val="50000"/>
                  </a:schemeClr>
                </a:solidFill>
              </a:defRPr>
            </a:lvl1pPr>
          </a:lstStyle>
          <a:p>
            <a:fld id="{E8FE7989-6929-462B-9336-D2AD4561BB3A}" type="datetime4">
              <a:rPr lang="en-US" smtClean="0"/>
              <a:pPr/>
              <a:t>December 1, 2021</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3103964" y="6286521"/>
            <a:ext cx="2057400" cy="365125"/>
          </a:xfrm>
          <a:ln>
            <a:noFill/>
          </a:ln>
        </p:spPr>
        <p:txBody>
          <a:bodyPr/>
          <a:lstStyle>
            <a:lvl1pPr>
              <a:defRPr b="1">
                <a:solidFill>
                  <a:schemeClr val="bg1">
                    <a:lumMod val="50000"/>
                  </a:schemeClr>
                </a:solidFill>
              </a:defRPr>
            </a:lvl1pPr>
          </a:lstStyle>
          <a:p>
            <a:r>
              <a:rPr lang="en-US" dirty="0" err="1" smtClean="0"/>
              <a:t>V.Ravi</a:t>
            </a:r>
            <a:r>
              <a:rPr lang="en-US" dirty="0" smtClean="0"/>
              <a:t> </a:t>
            </a:r>
            <a:r>
              <a:rPr lang="en-US" dirty="0" err="1" smtClean="0"/>
              <a:t>Kishore</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553614" y="6278586"/>
            <a:ext cx="1446619" cy="365125"/>
          </a:xfrm>
          <a:prstGeom prst="rect">
            <a:avLst/>
          </a:prstGeom>
        </p:spPr>
        <p:txBody>
          <a:bodyPr vert="horz" lIns="68580" tIns="34290" rIns="68580" bIns="3429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sz="900" dirty="0"/>
              <a:t>Software Engineering</a:t>
            </a:r>
            <a:endParaRPr lang="en-US" sz="900" dirty="0"/>
          </a:p>
        </p:txBody>
      </p:sp>
    </p:spTree>
    <p:extLst>
      <p:ext uri="{BB962C8B-B14F-4D97-AF65-F5344CB8AC3E}">
        <p14:creationId xmlns:p14="http://schemas.microsoft.com/office/powerpoint/2010/main" xmlns="" val="185647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6C631-9239-4D11-BA61-09F7181CE1F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B03F9D61-4741-4EB6-928C-183F6ED0860B}"/>
              </a:ext>
            </a:extLst>
          </p:cNvPr>
          <p:cNvSpPr>
            <a:spLocks noGrp="1"/>
          </p:cNvSpPr>
          <p:nvPr>
            <p:ph type="dt" sz="half" idx="10"/>
          </p:nvPr>
        </p:nvSpPr>
        <p:spPr/>
        <p:txBody>
          <a:bodyPr/>
          <a:lstStyle/>
          <a:p>
            <a:fld id="{1E32A81E-8CE3-462E-BD2E-5EF2C97EC045}" type="datetime4">
              <a:rPr lang="en-US" smtClean="0"/>
              <a:pPr/>
              <a:t>December 1, 2021</a:t>
            </a:fld>
            <a:endParaRPr lang="en-US"/>
          </a:p>
        </p:txBody>
      </p:sp>
      <p:sp>
        <p:nvSpPr>
          <p:cNvPr id="4" name="Footer Placeholder 3">
            <a:extLst>
              <a:ext uri="{FF2B5EF4-FFF2-40B4-BE49-F238E27FC236}">
                <a16:creationId xmlns:a16="http://schemas.microsoft.com/office/drawing/2014/main" xmlns="" id="{7A5A7B3A-4429-42CF-B646-3FD3F3460B9A}"/>
              </a:ext>
            </a:extLst>
          </p:cNvPr>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5" name="Slide Number Placeholder 4">
            <a:extLst>
              <a:ext uri="{FF2B5EF4-FFF2-40B4-BE49-F238E27FC236}">
                <a16:creationId xmlns:a16="http://schemas.microsoft.com/office/drawing/2014/main" xmlns=""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202075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5DDC4-DE6B-4E7B-B3E2-0EB47C772E05}" type="datetime4">
              <a:rPr lang="en-US" smtClean="0"/>
              <a:pPr/>
              <a:t>December 1, 2021</a:t>
            </a:fld>
            <a:endParaRPr lang="en-US"/>
          </a:p>
        </p:txBody>
      </p:sp>
      <p:sp>
        <p:nvSpPr>
          <p:cNvPr id="5" name="Footer Placeholder 4"/>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20080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315069-1E45-4744-B944-38BCF8FBAF25}" type="datetime4">
              <a:rPr lang="en-US" smtClean="0"/>
              <a:pPr/>
              <a:t>December 1, 2021</a:t>
            </a:fld>
            <a:endParaRPr lang="en-US"/>
          </a:p>
        </p:txBody>
      </p:sp>
      <p:sp>
        <p:nvSpPr>
          <p:cNvPr id="6" name="Footer Placeholder 5"/>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51091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3C3D5-F17A-47A7-80D1-14C0E1E2A436}" type="datetime4">
              <a:rPr lang="en-US" smtClean="0"/>
              <a:pPr/>
              <a:t>December 1, 2021</a:t>
            </a:fld>
            <a:endParaRPr lang="en-US"/>
          </a:p>
        </p:txBody>
      </p:sp>
      <p:sp>
        <p:nvSpPr>
          <p:cNvPr id="8" name="Footer Placeholder 7"/>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28451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4BAD0F-ED06-4D47-9061-2BFC6E5725F7}" type="datetime4">
              <a:rPr lang="en-US" smtClean="0"/>
              <a:pPr/>
              <a:t>December 1, 2021</a:t>
            </a:fld>
            <a:endParaRPr lang="en-US"/>
          </a:p>
        </p:txBody>
      </p:sp>
      <p:sp>
        <p:nvSpPr>
          <p:cNvPr id="4" name="Footer Placeholder 3"/>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0095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5D541-DE8C-45B1-86F0-B9A34E02E6D9}" type="datetime4">
              <a:rPr lang="en-US" smtClean="0"/>
              <a:pPr/>
              <a:t>December 1, 2021</a:t>
            </a:fld>
            <a:endParaRPr lang="en-US"/>
          </a:p>
        </p:txBody>
      </p:sp>
      <p:sp>
        <p:nvSpPr>
          <p:cNvPr id="3" name="Footer Placeholder 2"/>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76030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BD022B-C59B-47D3-8B72-B910EC2E6C54}" type="datetime4">
              <a:rPr lang="en-US" smtClean="0"/>
              <a:pPr/>
              <a:t>December 1, 2021</a:t>
            </a:fld>
            <a:endParaRPr lang="en-US"/>
          </a:p>
        </p:txBody>
      </p:sp>
      <p:sp>
        <p:nvSpPr>
          <p:cNvPr id="6" name="Footer Placeholder 5"/>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29703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325BA7-40F1-4247-800F-D89A4CC17AAF}" type="datetime4">
              <a:rPr lang="en-US" smtClean="0"/>
              <a:pPr/>
              <a:t>December 1, 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2897940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204864"/>
            <a:ext cx="7772400" cy="1470025"/>
          </a:xfrm>
        </p:spPr>
        <p:txBody>
          <a:bodyPr>
            <a:normAutofit fontScale="90000"/>
          </a:bodyPr>
          <a:lstStyle/>
          <a:p>
            <a:r>
              <a:rPr lang="en-IN" b="1" dirty="0">
                <a:solidFill>
                  <a:srgbClr val="0000FF"/>
                </a:solidFill>
                <a:latin typeface="Times New Roman" pitchFamily="18" charset="0"/>
                <a:cs typeface="Times New Roman" pitchFamily="18" charset="0"/>
              </a:rPr>
              <a:t>Project Planning and Estimation</a:t>
            </a:r>
            <a:r>
              <a:rPr lang="en-IN" sz="3600" dirty="0">
                <a:solidFill>
                  <a:srgbClr val="0000FF"/>
                </a:solidFill>
                <a:latin typeface="Times New Roman" pitchFamily="18" charset="0"/>
                <a:cs typeface="Times New Roman" pitchFamily="18" charset="0"/>
              </a:rPr>
              <a:t/>
            </a:r>
            <a:br>
              <a:rPr lang="en-IN" sz="3600" dirty="0">
                <a:solidFill>
                  <a:srgbClr val="0000FF"/>
                </a:solidFill>
                <a:latin typeface="Times New Roman" pitchFamily="18" charset="0"/>
                <a:cs typeface="Times New Roman" pitchFamily="18" charset="0"/>
              </a:rPr>
            </a:br>
            <a:endParaRPr lang="en-IN" sz="3600" dirty="0">
              <a:solidFill>
                <a:srgbClr val="0000FF"/>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C098CEBC-B2C7-4E3E-AD68-E5EB8E5BE4E1}"/>
              </a:ext>
            </a:extLst>
          </p:cNvPr>
          <p:cNvSpPr txBox="1"/>
          <p:nvPr/>
        </p:nvSpPr>
        <p:spPr>
          <a:xfrm>
            <a:off x="4800600" y="4419600"/>
            <a:ext cx="3581400" cy="1477328"/>
          </a:xfrm>
          <a:prstGeom prst="rect">
            <a:avLst/>
          </a:prstGeom>
          <a:noFill/>
        </p:spPr>
        <p:txBody>
          <a:bodyPr wrap="square" rtlCol="0">
            <a:spAutoFit/>
          </a:bodyPr>
          <a:lstStyle/>
          <a:p>
            <a:r>
              <a:rPr lang="en-IN" dirty="0"/>
              <a:t>By</a:t>
            </a:r>
          </a:p>
          <a:p>
            <a:r>
              <a:rPr lang="en-IN" dirty="0" err="1" smtClean="0"/>
              <a:t>V.Ravi</a:t>
            </a:r>
            <a:r>
              <a:rPr lang="en-IN" dirty="0" smtClean="0"/>
              <a:t> </a:t>
            </a:r>
            <a:r>
              <a:rPr lang="en-IN" dirty="0" err="1" smtClean="0"/>
              <a:t>Kishore</a:t>
            </a:r>
            <a:r>
              <a:rPr lang="en-IN" dirty="0" smtClean="0"/>
              <a:t> Associate Professor</a:t>
            </a:r>
            <a:endParaRPr lang="en-IN" dirty="0"/>
          </a:p>
          <a:p>
            <a:r>
              <a:rPr lang="en-IN" dirty="0"/>
              <a:t>Aditya Engineering College(A)</a:t>
            </a:r>
          </a:p>
          <a:p>
            <a:r>
              <a:rPr lang="en-IN" dirty="0" err="1"/>
              <a:t>Surampalem</a:t>
            </a:r>
            <a:r>
              <a:rPr lang="en-IN" dirty="0"/>
              <a:t>.</a:t>
            </a:r>
          </a:p>
          <a:p>
            <a:endParaRPr lang="en-IN" dirty="0"/>
          </a:p>
        </p:txBody>
      </p:sp>
    </p:spTree>
    <p:extLst>
      <p:ext uri="{BB962C8B-B14F-4D97-AF65-F5344CB8AC3E}">
        <p14:creationId xmlns:p14="http://schemas.microsoft.com/office/powerpoint/2010/main" xmlns="" val="44829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i="1" dirty="0">
                <a:solidFill>
                  <a:srgbClr val="00B0F0"/>
                </a:solidFill>
                <a:latin typeface="Times New Roman" pitchFamily="18" charset="0"/>
                <a:cs typeface="Times New Roman" pitchFamily="18" charset="0"/>
              </a:rPr>
              <a:t>Resource planning</a:t>
            </a:r>
            <a:r>
              <a:rPr lang="en-IN" sz="2400" dirty="0">
                <a:solidFill>
                  <a:srgbClr val="00B0F0"/>
                </a:solidFill>
                <a:latin typeface="Times New Roman" pitchFamily="18" charset="0"/>
                <a:cs typeface="Times New Roman" pitchFamily="18" charset="0"/>
              </a:rPr>
              <a:t>: </a:t>
            </a:r>
          </a:p>
          <a:p>
            <a:endParaRPr lang="en-IN" sz="1500" dirty="0">
              <a:solidFill>
                <a:srgbClr val="00B0F0"/>
              </a:solidFill>
              <a:latin typeface="Times New Roman" pitchFamily="18" charset="0"/>
              <a:cs typeface="Times New Roman" pitchFamily="18" charset="0"/>
            </a:endParaRP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Usually multiple projects run in an organization.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Each project manager will try to reserve the resources in advance according to the project schedule and functional requirements.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resources can be hardware, software, and people. Most of the organizations start recruiting people in advance. </a:t>
            </a:r>
          </a:p>
          <a:p>
            <a:endParaRPr lang="en-IN"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C8029C33-C96C-4291-8124-3235EB3FED4F}"/>
              </a:ext>
            </a:extLst>
          </p:cNvPr>
          <p:cNvSpPr>
            <a:spLocks noGrp="1"/>
          </p:cNvSpPr>
          <p:nvPr>
            <p:ph type="dt" sz="half" idx="11"/>
          </p:nvPr>
        </p:nvSpPr>
        <p:spPr/>
        <p:txBody>
          <a:bodyPr/>
          <a:lstStyle/>
          <a:p>
            <a:fld id="{D52BAA7C-FB12-4A53-9A66-3C1CA7A19E03}" type="datetime4">
              <a:rPr lang="en-US" smtClean="0"/>
              <a:pPr/>
              <a:t>December 1, 2021</a:t>
            </a:fld>
            <a:endParaRPr lang="en-IN"/>
          </a:p>
        </p:txBody>
      </p:sp>
      <p:sp>
        <p:nvSpPr>
          <p:cNvPr id="6" name="Footer Placeholder 5">
            <a:extLst>
              <a:ext uri="{FF2B5EF4-FFF2-40B4-BE49-F238E27FC236}">
                <a16:creationId xmlns:a16="http://schemas.microsoft.com/office/drawing/2014/main" xmlns="" id="{7873128B-1288-464E-8188-CA6A8CEBAF7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IN" sz="2400" i="1" dirty="0">
                <a:solidFill>
                  <a:srgbClr val="00B0F0"/>
                </a:solidFill>
                <a:latin typeface="Times New Roman" pitchFamily="18" charset="0"/>
                <a:cs typeface="Times New Roman" pitchFamily="18" charset="0"/>
              </a:rPr>
              <a:t>Financial planning</a:t>
            </a:r>
            <a:r>
              <a:rPr lang="en-IN" sz="2400" dirty="0">
                <a:solidFill>
                  <a:srgbClr val="00B0F0"/>
                </a:solidFill>
                <a:latin typeface="Times New Roman" pitchFamily="18" charset="0"/>
                <a:cs typeface="Times New Roman" pitchFamily="18" charset="0"/>
              </a:rPr>
              <a:t>: </a:t>
            </a:r>
          </a:p>
          <a:p>
            <a:pPr algn="just">
              <a:lnSpc>
                <a:spcPct val="100000"/>
              </a:lnSpc>
            </a:pPr>
            <a:endParaRPr lang="en-IN" sz="1000" dirty="0">
              <a:solidFill>
                <a:srgbClr val="00B0F0"/>
              </a:solidFill>
              <a:latin typeface="Times New Roman" pitchFamily="18" charset="0"/>
              <a:cs typeface="Times New Roman" pitchFamily="18" charset="0"/>
            </a:endParaRP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Every project is concerned with financial plans.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These plans provide the assurance that the project has the funds to accomplish its objectives.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A cost estimation process is used to determine how money will be spent in software project management.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A cost-benefit analysis is carried out to estimate the budget for personnel expenses, purchase orders, automated items, and purchase of other items. </a:t>
            </a:r>
          </a:p>
          <a:p>
            <a:pPr algn="just">
              <a:lnSpc>
                <a:spcPct val="100000"/>
              </a:lnSpc>
            </a:pPr>
            <a:endParaRPr lang="en-IN"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EB534C07-C10F-44E4-8F74-480A2FC0F4BD}"/>
              </a:ext>
            </a:extLst>
          </p:cNvPr>
          <p:cNvSpPr>
            <a:spLocks noGrp="1"/>
          </p:cNvSpPr>
          <p:nvPr>
            <p:ph type="dt" sz="half" idx="11"/>
          </p:nvPr>
        </p:nvSpPr>
        <p:spPr/>
        <p:txBody>
          <a:bodyPr/>
          <a:lstStyle/>
          <a:p>
            <a:fld id="{CC7B4C7B-06EA-4974-8A74-A3AAB673C3E2}" type="datetime4">
              <a:rPr lang="en-US" smtClean="0"/>
              <a:pPr/>
              <a:t>December 1, 2021</a:t>
            </a:fld>
            <a:endParaRPr lang="en-IN"/>
          </a:p>
        </p:txBody>
      </p:sp>
      <p:sp>
        <p:nvSpPr>
          <p:cNvPr id="6" name="Footer Placeholder 5">
            <a:extLst>
              <a:ext uri="{FF2B5EF4-FFF2-40B4-BE49-F238E27FC236}">
                <a16:creationId xmlns:a16="http://schemas.microsoft.com/office/drawing/2014/main" xmlns="" id="{CA79364E-6E4E-414C-8D45-F6AFD38C469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196752"/>
            <a:ext cx="8168658" cy="4968551"/>
          </a:xfrm>
        </p:spPr>
        <p:txBody>
          <a:bodyPr>
            <a:normAutofit fontScale="32500" lnSpcReduction="20000"/>
          </a:bodyPr>
          <a:lstStyle/>
          <a:p>
            <a:r>
              <a:rPr lang="en-IN" sz="6800" i="1" dirty="0">
                <a:solidFill>
                  <a:srgbClr val="00B0F0"/>
                </a:solidFill>
                <a:latin typeface="Times New Roman" pitchFamily="18" charset="0"/>
                <a:cs typeface="Times New Roman" pitchFamily="18" charset="0"/>
              </a:rPr>
              <a:t>Staffing-level planning</a:t>
            </a:r>
            <a:r>
              <a:rPr lang="en-IN" sz="6800" dirty="0">
                <a:solidFill>
                  <a:srgbClr val="00B0F0"/>
                </a:solidFill>
                <a:latin typeface="Times New Roman" pitchFamily="18" charset="0"/>
                <a:cs typeface="Times New Roman" pitchFamily="18" charset="0"/>
              </a:rPr>
              <a:t>: </a:t>
            </a:r>
          </a:p>
          <a:p>
            <a:pPr marL="800100" lvl="1" indent="-457200" algn="just">
              <a:lnSpc>
                <a:spcPct val="120000"/>
              </a:lnSpc>
              <a:buFont typeface="Arial" panose="020B0604020202020204" pitchFamily="34" charset="0"/>
              <a:buChar char="•"/>
            </a:pPr>
            <a:r>
              <a:rPr lang="en-IN" sz="5500" dirty="0">
                <a:latin typeface="Times New Roman" pitchFamily="18" charset="0"/>
                <a:cs typeface="Times New Roman" pitchFamily="18" charset="0"/>
              </a:rPr>
              <a:t>Staffing-level planning organizes the team and accurately estimates the number of personnel required for the project. </a:t>
            </a:r>
          </a:p>
          <a:p>
            <a:pPr marL="800100" lvl="1" indent="-457200" algn="just">
              <a:lnSpc>
                <a:spcPct val="120000"/>
              </a:lnSpc>
              <a:buFont typeface="Arial" panose="020B0604020202020204" pitchFamily="34" charset="0"/>
              <a:buChar char="•"/>
            </a:pPr>
            <a:r>
              <a:rPr lang="en-IN" sz="5500" dirty="0">
                <a:latin typeface="Times New Roman" pitchFamily="18" charset="0"/>
                <a:cs typeface="Times New Roman" pitchFamily="18" charset="0"/>
              </a:rPr>
              <a:t>A module-wise estimation is done to avoid resource conflicts.</a:t>
            </a:r>
          </a:p>
          <a:p>
            <a:pPr marL="800100" lvl="1" indent="-457200" algn="just">
              <a:lnSpc>
                <a:spcPct val="120000"/>
              </a:lnSpc>
              <a:buFont typeface="Arial" panose="020B0604020202020204" pitchFamily="34" charset="0"/>
              <a:buChar char="•"/>
            </a:pPr>
            <a:r>
              <a:rPr lang="en-IN" sz="5500" dirty="0">
                <a:latin typeface="Times New Roman" pitchFamily="18" charset="0"/>
                <a:cs typeface="Times New Roman" pitchFamily="18" charset="0"/>
              </a:rPr>
              <a:t>Due to the lack of engineers, organizations may use their skills and expertise in multiple projects.</a:t>
            </a:r>
          </a:p>
          <a:p>
            <a:endParaRPr lang="en-IN" sz="3400" dirty="0">
              <a:latin typeface="Times New Roman" pitchFamily="18" charset="0"/>
              <a:cs typeface="Times New Roman" pitchFamily="18" charset="0"/>
            </a:endParaRPr>
          </a:p>
          <a:p>
            <a:r>
              <a:rPr lang="en-IN" sz="6800" i="1" dirty="0">
                <a:solidFill>
                  <a:srgbClr val="00B0F0"/>
                </a:solidFill>
                <a:latin typeface="Times New Roman" pitchFamily="18" charset="0"/>
                <a:cs typeface="Times New Roman" pitchFamily="18" charset="0"/>
              </a:rPr>
              <a:t>Development planning: </a:t>
            </a:r>
          </a:p>
          <a:p>
            <a:pPr marL="800100" lvl="1" indent="-457200" algn="just">
              <a:lnSpc>
                <a:spcPct val="120000"/>
              </a:lnSpc>
              <a:buFont typeface="Arial" panose="020B0604020202020204" pitchFamily="34" charset="0"/>
              <a:buChar char="•"/>
            </a:pPr>
            <a:r>
              <a:rPr lang="en-IN" sz="5500" dirty="0">
                <a:latin typeface="Times New Roman" pitchFamily="18" charset="0"/>
                <a:cs typeface="Times New Roman" pitchFamily="18" charset="0"/>
              </a:rPr>
              <a:t>A software project is developed as a series of technical activities, such as analysis, design, coding, testing, verification and validation, deployment, documentation, training, maintenance, and so on. </a:t>
            </a:r>
          </a:p>
          <a:p>
            <a:pPr marL="800100" lvl="1" indent="-457200" algn="just">
              <a:lnSpc>
                <a:spcPct val="120000"/>
              </a:lnSpc>
              <a:buFont typeface="Arial" panose="020B0604020202020204" pitchFamily="34" charset="0"/>
              <a:buChar char="•"/>
            </a:pPr>
            <a:r>
              <a:rPr lang="en-IN" sz="5500" dirty="0">
                <a:latin typeface="Times New Roman" pitchFamily="18" charset="0"/>
                <a:cs typeface="Times New Roman" pitchFamily="18" charset="0"/>
              </a:rPr>
              <a:t>The project plan provides details on who will perform which task, how it will be performed, what support tools are required, and various such activities. </a:t>
            </a:r>
          </a:p>
          <a:p>
            <a:pPr marL="800100" lvl="1" indent="-457200" algn="just">
              <a:lnSpc>
                <a:spcPct val="120000"/>
              </a:lnSpc>
              <a:buFont typeface="Arial" panose="020B0604020202020204" pitchFamily="34" charset="0"/>
              <a:buChar char="•"/>
            </a:pPr>
            <a:r>
              <a:rPr lang="en-IN" sz="5500" dirty="0">
                <a:latin typeface="Times New Roman" pitchFamily="18" charset="0"/>
                <a:cs typeface="Times New Roman" pitchFamily="18" charset="0"/>
              </a:rPr>
              <a:t>The software development life cycle is also chosen before proceeding to development planning. </a:t>
            </a:r>
          </a:p>
        </p:txBody>
      </p:sp>
      <p:sp>
        <p:nvSpPr>
          <p:cNvPr id="5" name="Date Placeholder 4">
            <a:extLst>
              <a:ext uri="{FF2B5EF4-FFF2-40B4-BE49-F238E27FC236}">
                <a16:creationId xmlns:a16="http://schemas.microsoft.com/office/drawing/2014/main" xmlns="" id="{23BA2287-AD35-43C3-A723-2440B94F7E39}"/>
              </a:ext>
            </a:extLst>
          </p:cNvPr>
          <p:cNvSpPr>
            <a:spLocks noGrp="1"/>
          </p:cNvSpPr>
          <p:nvPr>
            <p:ph type="dt" sz="half" idx="11"/>
          </p:nvPr>
        </p:nvSpPr>
        <p:spPr/>
        <p:txBody>
          <a:bodyPr/>
          <a:lstStyle/>
          <a:p>
            <a:fld id="{F1624AC3-4785-4CFE-8148-30F8735EADFC}" type="datetime4">
              <a:rPr lang="en-US" smtClean="0"/>
              <a:pPr/>
              <a:t>December 1, 2021</a:t>
            </a:fld>
            <a:endParaRPr lang="en-IN"/>
          </a:p>
        </p:txBody>
      </p:sp>
      <p:sp>
        <p:nvSpPr>
          <p:cNvPr id="6" name="Footer Placeholder 5">
            <a:extLst>
              <a:ext uri="{FF2B5EF4-FFF2-40B4-BE49-F238E27FC236}">
                <a16:creationId xmlns:a16="http://schemas.microsoft.com/office/drawing/2014/main" xmlns="" id="{17C5668E-2126-42DB-8999-C582E0D32EE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188640"/>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8024642" cy="4680520"/>
          </a:xfrm>
        </p:spPr>
        <p:txBody>
          <a:bodyPr>
            <a:normAutofit lnSpcReduction="10000"/>
          </a:bodyPr>
          <a:lstStyle/>
          <a:p>
            <a:r>
              <a:rPr lang="en-IN" sz="2000" i="1" dirty="0">
                <a:solidFill>
                  <a:srgbClr val="00B0F0"/>
                </a:solidFill>
                <a:latin typeface="Times New Roman" pitchFamily="18" charset="0"/>
                <a:cs typeface="Times New Roman" pitchFamily="18" charset="0"/>
              </a:rPr>
              <a:t>Project monitoring and control plan</a:t>
            </a:r>
            <a:r>
              <a:rPr lang="en-IN" sz="2000" dirty="0">
                <a:solidFill>
                  <a:srgbClr val="00B0F0"/>
                </a:solidFill>
                <a:latin typeface="Times New Roman" pitchFamily="18" charset="0"/>
                <a:cs typeface="Times New Roman" pitchFamily="18" charset="0"/>
              </a:rPr>
              <a:t>: </a:t>
            </a:r>
          </a:p>
          <a:p>
            <a:pPr marL="628650" lvl="1" indent="-28575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project monitoring plan assesses the progress of a project as to whether it is moving in the right direction or not. </a:t>
            </a:r>
          </a:p>
          <a:p>
            <a:pPr marL="628650" lvl="1" indent="-285750" algn="just">
              <a:lnSpc>
                <a:spcPct val="100000"/>
              </a:lnSpc>
              <a:buFont typeface="Arial" panose="020B0604020202020204" pitchFamily="34" charset="0"/>
              <a:buChar char="•"/>
            </a:pPr>
            <a:r>
              <a:rPr lang="en-IN" sz="2200" dirty="0">
                <a:latin typeface="Times New Roman" pitchFamily="18" charset="0"/>
                <a:cs typeface="Times New Roman" pitchFamily="18" charset="0"/>
              </a:rPr>
              <a:t>This plan helps in controlling the execution of activities. </a:t>
            </a:r>
          </a:p>
          <a:p>
            <a:pPr marL="628650" lvl="1" indent="-28575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project is monitored according to the project schedule for cost, time, efforts, and defects.</a:t>
            </a:r>
          </a:p>
          <a:p>
            <a:endParaRPr lang="en-IN" dirty="0">
              <a:latin typeface="Times New Roman" pitchFamily="18" charset="0"/>
              <a:cs typeface="Times New Roman" pitchFamily="18" charset="0"/>
            </a:endParaRPr>
          </a:p>
          <a:p>
            <a:r>
              <a:rPr lang="en-IN" sz="2000" i="1" dirty="0">
                <a:solidFill>
                  <a:srgbClr val="00B0F0"/>
                </a:solidFill>
                <a:latin typeface="Times New Roman" pitchFamily="18" charset="0"/>
                <a:cs typeface="Times New Roman" pitchFamily="18" charset="0"/>
              </a:rPr>
              <a:t>Risk management planning: </a:t>
            </a:r>
          </a:p>
          <a:p>
            <a:pPr marL="628650" lvl="1" indent="-28575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risk management plan assures that problems are discovered in early stages and appropriate strategy has been made to handle the risk. </a:t>
            </a:r>
          </a:p>
          <a:p>
            <a:pPr marL="628650" lvl="1" indent="-285750" algn="just">
              <a:lnSpc>
                <a:spcPct val="100000"/>
              </a:lnSpc>
              <a:buFont typeface="Arial" panose="020B0604020202020204" pitchFamily="34" charset="0"/>
              <a:buChar char="•"/>
            </a:pPr>
            <a:r>
              <a:rPr lang="en-IN" sz="2200" dirty="0">
                <a:latin typeface="Times New Roman" pitchFamily="18" charset="0"/>
                <a:cs typeface="Times New Roman" pitchFamily="18" charset="0"/>
              </a:rPr>
              <a:t>While managing risks, the cost, quality, and schedule estimates should be within constraints.</a:t>
            </a:r>
          </a:p>
          <a:p>
            <a:pPr marL="628650" lvl="1" indent="-285750" algn="just">
              <a:lnSpc>
                <a:spcPct val="100000"/>
              </a:lnSpc>
              <a:buFont typeface="Arial" panose="020B0604020202020204" pitchFamily="34" charset="0"/>
              <a:buChar char="•"/>
            </a:pPr>
            <a:r>
              <a:rPr lang="en-IN" sz="2200" dirty="0">
                <a:latin typeface="Times New Roman" pitchFamily="18" charset="0"/>
                <a:cs typeface="Times New Roman" pitchFamily="18" charset="0"/>
              </a:rPr>
              <a:t> Most organizations put their efforts to minimize risks.</a:t>
            </a:r>
          </a:p>
          <a:p>
            <a:endParaRPr lang="en-IN" dirty="0"/>
          </a:p>
        </p:txBody>
      </p:sp>
      <p:sp>
        <p:nvSpPr>
          <p:cNvPr id="5" name="Date Placeholder 4">
            <a:extLst>
              <a:ext uri="{FF2B5EF4-FFF2-40B4-BE49-F238E27FC236}">
                <a16:creationId xmlns:a16="http://schemas.microsoft.com/office/drawing/2014/main" xmlns="" id="{31D3CB91-2C08-492C-A348-5A94F74F54EA}"/>
              </a:ext>
            </a:extLst>
          </p:cNvPr>
          <p:cNvSpPr>
            <a:spLocks noGrp="1"/>
          </p:cNvSpPr>
          <p:nvPr>
            <p:ph type="dt" sz="half" idx="11"/>
          </p:nvPr>
        </p:nvSpPr>
        <p:spPr/>
        <p:txBody>
          <a:bodyPr/>
          <a:lstStyle/>
          <a:p>
            <a:fld id="{C503D410-7CDD-45D2-976A-20842E593BC3}" type="datetime4">
              <a:rPr lang="en-US" smtClean="0"/>
              <a:pPr/>
              <a:t>December 1, 2021</a:t>
            </a:fld>
            <a:endParaRPr lang="en-IN"/>
          </a:p>
        </p:txBody>
      </p:sp>
      <p:sp>
        <p:nvSpPr>
          <p:cNvPr id="6" name="Footer Placeholder 5">
            <a:extLst>
              <a:ext uri="{FF2B5EF4-FFF2-40B4-BE49-F238E27FC236}">
                <a16:creationId xmlns:a16="http://schemas.microsoft.com/office/drawing/2014/main" xmlns="" id="{9D6E922E-2E33-42AC-98FA-6BECF9DCED9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76375"/>
            <a:ext cx="7886700" cy="4616921"/>
          </a:xfrm>
        </p:spPr>
        <p:txBody>
          <a:bodyPr>
            <a:noAutofit/>
          </a:bodyPr>
          <a:lstStyle/>
          <a:p>
            <a:r>
              <a:rPr lang="en-IN" sz="2400" i="1" dirty="0">
                <a:solidFill>
                  <a:srgbClr val="00B0F0"/>
                </a:solidFill>
                <a:latin typeface="Times New Roman" pitchFamily="18" charset="0"/>
                <a:cs typeface="Times New Roman" pitchFamily="18" charset="0"/>
              </a:rPr>
              <a:t>Quality assurance planning</a:t>
            </a:r>
            <a:r>
              <a:rPr lang="en-IN" sz="2400" dirty="0">
                <a:solidFill>
                  <a:srgbClr val="00B0F0"/>
                </a:solidFill>
                <a:latin typeface="Times New Roman" pitchFamily="18" charset="0"/>
                <a:cs typeface="Times New Roman" pitchFamily="18" charset="0"/>
              </a:rPr>
              <a: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Product milestones are rigorously tested to find uncovered defects.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Quality assurance aims to prevent errors and assures that the delivered product exhibits high quality.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There are some standards that provide certain guidelines and procedures to produce a quality product.    </a:t>
            </a:r>
          </a:p>
          <a:p>
            <a:pPr marL="0" indent="0" algn="just">
              <a:lnSpc>
                <a:spcPct val="100000"/>
              </a:lnSpc>
              <a:buNone/>
            </a:pPr>
            <a:endParaRPr lang="en-IN" sz="2200" dirty="0">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503480B6-B681-4BFF-9A13-27E1A1C5856B}"/>
              </a:ext>
            </a:extLst>
          </p:cNvPr>
          <p:cNvSpPr>
            <a:spLocks noGrp="1"/>
          </p:cNvSpPr>
          <p:nvPr>
            <p:ph type="dt" sz="half" idx="11"/>
          </p:nvPr>
        </p:nvSpPr>
        <p:spPr/>
        <p:txBody>
          <a:bodyPr/>
          <a:lstStyle/>
          <a:p>
            <a:fld id="{824AD634-0485-48F8-AD2D-7EE66E7C7A70}" type="datetime4">
              <a:rPr lang="en-US" smtClean="0"/>
              <a:pPr/>
              <a:t>December 1, 2021</a:t>
            </a:fld>
            <a:endParaRPr lang="en-IN"/>
          </a:p>
        </p:txBody>
      </p:sp>
      <p:sp>
        <p:nvSpPr>
          <p:cNvPr id="6" name="Footer Placeholder 5">
            <a:extLst>
              <a:ext uri="{FF2B5EF4-FFF2-40B4-BE49-F238E27FC236}">
                <a16:creationId xmlns:a16="http://schemas.microsoft.com/office/drawing/2014/main" xmlns="" id="{E42C2314-4388-49E5-BE32-1170DEABFD3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33375"/>
            <a:ext cx="8229600" cy="1143000"/>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226354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7"/>
            <a:ext cx="8024642" cy="4531419"/>
          </a:xfrm>
        </p:spPr>
        <p:txBody>
          <a:bodyPr/>
          <a:lstStyle/>
          <a:p>
            <a:r>
              <a:rPr lang="en-IN" sz="2400" i="1" dirty="0">
                <a:solidFill>
                  <a:srgbClr val="00B0F0"/>
                </a:solidFill>
                <a:latin typeface="Times New Roman" pitchFamily="18" charset="0"/>
                <a:cs typeface="Times New Roman" pitchFamily="18" charset="0"/>
              </a:rPr>
              <a:t>Configuration management planning:</a:t>
            </a:r>
            <a:r>
              <a:rPr lang="en-IN" sz="2400" dirty="0">
                <a:latin typeface="Times New Roman" pitchFamily="18" charset="0"/>
                <a:cs typeface="Times New Roman" pitchFamily="18" charset="0"/>
              </a:rPr>
              <a: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configuration management plan encompasses the discipline that addresses identifying and controlling changes to the work products.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configuration management plan includes configuration identification, configuration change control procedure, monitoring and tracking changes, and auditing of the changes.</a:t>
            </a:r>
            <a:endParaRPr lang="en-IN" sz="2400" i="1" dirty="0">
              <a:solidFill>
                <a:srgbClr val="00B0F0"/>
              </a:solidFill>
              <a:latin typeface="Times New Roman" pitchFamily="18" charset="0"/>
              <a:cs typeface="Times New Roman" pitchFamily="18" charset="0"/>
            </a:endParaRPr>
          </a:p>
          <a:p>
            <a:r>
              <a:rPr lang="en-IN" sz="2400" i="1" dirty="0">
                <a:solidFill>
                  <a:srgbClr val="00B0F0"/>
                </a:solidFill>
                <a:latin typeface="Times New Roman" pitchFamily="18" charset="0"/>
                <a:cs typeface="Times New Roman" pitchFamily="18" charset="0"/>
              </a:rPr>
              <a:t>Miscellaneous plans: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There are various miscellaneous plans, such as process tailoring, special testing plan, verification and validation plan, tools and environment plan, delivery plan, and maintenance plan.</a:t>
            </a:r>
            <a:r>
              <a:rPr lang="en-IN" sz="2200" i="1"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a:p>
            <a:endParaRPr lang="en-IN" dirty="0"/>
          </a:p>
        </p:txBody>
      </p:sp>
      <p:sp>
        <p:nvSpPr>
          <p:cNvPr id="5" name="Date Placeholder 4">
            <a:extLst>
              <a:ext uri="{FF2B5EF4-FFF2-40B4-BE49-F238E27FC236}">
                <a16:creationId xmlns:a16="http://schemas.microsoft.com/office/drawing/2014/main" xmlns="" id="{19102598-6599-43F8-B08A-C259BB3004D9}"/>
              </a:ext>
            </a:extLst>
          </p:cNvPr>
          <p:cNvSpPr>
            <a:spLocks noGrp="1"/>
          </p:cNvSpPr>
          <p:nvPr>
            <p:ph type="dt" sz="half" idx="11"/>
          </p:nvPr>
        </p:nvSpPr>
        <p:spPr/>
        <p:txBody>
          <a:bodyPr/>
          <a:lstStyle/>
          <a:p>
            <a:fld id="{0D5C2A15-1856-4967-8854-0BAD6167D83D}" type="datetime4">
              <a:rPr lang="en-US" smtClean="0"/>
              <a:pPr/>
              <a:t>December 1, 2021</a:t>
            </a:fld>
            <a:endParaRPr lang="en-IN"/>
          </a:p>
        </p:txBody>
      </p:sp>
      <p:sp>
        <p:nvSpPr>
          <p:cNvPr id="6" name="Footer Placeholder 5">
            <a:extLst>
              <a:ext uri="{FF2B5EF4-FFF2-40B4-BE49-F238E27FC236}">
                <a16:creationId xmlns:a16="http://schemas.microsoft.com/office/drawing/2014/main" xmlns="" id="{74339D8F-EB13-4CF4-8CD3-34C682F09882}"/>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90683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IN" sz="2200" dirty="0">
                <a:latin typeface="Times New Roman" pitchFamily="18" charset="0"/>
                <a:cs typeface="Times New Roman" pitchFamily="18" charset="0"/>
              </a:rPr>
              <a:t>Software metric is the unit of measurement of software product, project, and process attributes. </a:t>
            </a:r>
          </a:p>
          <a:p>
            <a:pPr algn="just">
              <a:lnSpc>
                <a:spcPct val="100000"/>
              </a:lnSpc>
            </a:pPr>
            <a:r>
              <a:rPr lang="en-IN" sz="2200" dirty="0">
                <a:latin typeface="Times New Roman" pitchFamily="18" charset="0"/>
                <a:cs typeface="Times New Roman" pitchFamily="18" charset="0"/>
              </a:rPr>
              <a:t>Software metrics are the measures that are used to quantify products, processes, and projects. </a:t>
            </a:r>
          </a:p>
          <a:p>
            <a:pPr algn="just">
              <a:lnSpc>
                <a:spcPct val="100000"/>
              </a:lnSpc>
            </a:pPr>
            <a:r>
              <a:rPr lang="en-IN" sz="2200" dirty="0">
                <a:latin typeface="Times New Roman" pitchFamily="18" charset="0"/>
                <a:cs typeface="Times New Roman" pitchFamily="18" charset="0"/>
              </a:rPr>
              <a:t>Measuring software process or project provides a foundation to predict the parameters of project planning.</a:t>
            </a:r>
          </a:p>
          <a:p>
            <a:pPr algn="just">
              <a:lnSpc>
                <a:spcPct val="100000"/>
              </a:lnSpc>
            </a:pPr>
            <a:r>
              <a:rPr lang="en-IN" sz="2200" dirty="0">
                <a:latin typeface="Times New Roman" pitchFamily="18" charset="0"/>
                <a:cs typeface="Times New Roman" pitchFamily="18" charset="0"/>
              </a:rPr>
              <a:t>Effective use of metrics helps to measure product quality, manage projects, and assess processes. </a:t>
            </a:r>
          </a:p>
          <a:p>
            <a:pPr algn="just">
              <a:lnSpc>
                <a:spcPct val="100000"/>
              </a:lnSpc>
            </a:pPr>
            <a:r>
              <a:rPr lang="en-IN" sz="2200" dirty="0">
                <a:latin typeface="Times New Roman" pitchFamily="18" charset="0"/>
                <a:cs typeface="Times New Roman" pitchFamily="18" charset="0"/>
              </a:rPr>
              <a:t>Metrics provide necessary information for monitoring the progress of the project.  </a:t>
            </a:r>
          </a:p>
        </p:txBody>
      </p:sp>
      <p:sp>
        <p:nvSpPr>
          <p:cNvPr id="5" name="Date Placeholder 4">
            <a:extLst>
              <a:ext uri="{FF2B5EF4-FFF2-40B4-BE49-F238E27FC236}">
                <a16:creationId xmlns:a16="http://schemas.microsoft.com/office/drawing/2014/main" xmlns="" id="{34774867-7365-4393-B046-761D0B94E8DE}"/>
              </a:ext>
            </a:extLst>
          </p:cNvPr>
          <p:cNvSpPr>
            <a:spLocks noGrp="1"/>
          </p:cNvSpPr>
          <p:nvPr>
            <p:ph type="dt" sz="half" idx="11"/>
          </p:nvPr>
        </p:nvSpPr>
        <p:spPr/>
        <p:txBody>
          <a:bodyPr/>
          <a:lstStyle/>
          <a:p>
            <a:fld id="{9FD727C2-2188-425C-9831-DE5A263A1137}" type="datetime4">
              <a:rPr lang="en-US" smtClean="0"/>
              <a:pPr/>
              <a:t>December 1, 2021</a:t>
            </a:fld>
            <a:endParaRPr lang="en-IN"/>
          </a:p>
        </p:txBody>
      </p:sp>
      <p:sp>
        <p:nvSpPr>
          <p:cNvPr id="6" name="Footer Placeholder 5">
            <a:extLst>
              <a:ext uri="{FF2B5EF4-FFF2-40B4-BE49-F238E27FC236}">
                <a16:creationId xmlns:a16="http://schemas.microsoft.com/office/drawing/2014/main" xmlns="" id="{A39F382B-F543-4C7B-B2C7-2E70EB602805}"/>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Software Metrics and Measurements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53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There are three types of metrics used in software projects:</a:t>
            </a:r>
          </a:p>
          <a:p>
            <a:pPr marL="685800" lvl="1" indent="-342900">
              <a:buFont typeface="Wingdings" panose="05000000000000000000" pitchFamily="2" charset="2"/>
              <a:buChar char="Ø"/>
            </a:pPr>
            <a:r>
              <a:rPr lang="en-IN" sz="2400" i="1" dirty="0">
                <a:latin typeface="Times New Roman" pitchFamily="18" charset="0"/>
                <a:cs typeface="Times New Roman" pitchFamily="18" charset="0"/>
              </a:rPr>
              <a:t>Product metrics, </a:t>
            </a:r>
          </a:p>
          <a:p>
            <a:pPr marL="685800" lvl="1" indent="-342900">
              <a:buFont typeface="Wingdings" panose="05000000000000000000" pitchFamily="2" charset="2"/>
              <a:buChar char="Ø"/>
            </a:pPr>
            <a:r>
              <a:rPr lang="en-IN" sz="2400" i="1" dirty="0">
                <a:latin typeface="Times New Roman" pitchFamily="18" charset="0"/>
                <a:cs typeface="Times New Roman" pitchFamily="18" charset="0"/>
              </a:rPr>
              <a:t>Process metrics, </a:t>
            </a:r>
          </a:p>
          <a:p>
            <a:pPr marL="685800" lvl="1" indent="-342900">
              <a:buFont typeface="Wingdings" panose="05000000000000000000" pitchFamily="2" charset="2"/>
              <a:buChar char="Ø"/>
            </a:pPr>
            <a:r>
              <a:rPr lang="en-IN" sz="2400" i="1" dirty="0">
                <a:latin typeface="Times New Roman" pitchFamily="18" charset="0"/>
                <a:cs typeface="Times New Roman" pitchFamily="18" charset="0"/>
              </a:rPr>
              <a:t>Project metrics.</a:t>
            </a:r>
          </a:p>
          <a:p>
            <a:endParaRPr lang="en-IN" sz="2400" i="1" dirty="0">
              <a:solidFill>
                <a:srgbClr val="00B0F0"/>
              </a:solidFill>
              <a:latin typeface="Times New Roman" pitchFamily="18" charset="0"/>
              <a:cs typeface="Times New Roman" pitchFamily="18" charset="0"/>
            </a:endParaRPr>
          </a:p>
          <a:p>
            <a:r>
              <a:rPr lang="en-IN" sz="2400" i="1" dirty="0">
                <a:solidFill>
                  <a:srgbClr val="00B0F0"/>
                </a:solidFill>
                <a:latin typeface="Times New Roman" pitchFamily="18" charset="0"/>
                <a:cs typeface="Times New Roman" pitchFamily="18" charset="0"/>
              </a:rPr>
              <a:t>Product metrics:</a:t>
            </a:r>
            <a:r>
              <a:rPr lang="en-IN" sz="2400" dirty="0">
                <a:solidFill>
                  <a:srgbClr val="00B0F0"/>
                </a:solidFill>
                <a:latin typeface="Times New Roman" pitchFamily="18" charset="0"/>
                <a:cs typeface="Times New Roman" pitchFamily="18" charset="0"/>
              </a:rPr>
              <a:t> </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Product metrics are used to measure product characteristics such as product quality factors, such as reliability, maintainability, defects, and product operational characteristics. </a:t>
            </a:r>
          </a:p>
        </p:txBody>
      </p:sp>
      <p:sp>
        <p:nvSpPr>
          <p:cNvPr id="5" name="Date Placeholder 4">
            <a:extLst>
              <a:ext uri="{FF2B5EF4-FFF2-40B4-BE49-F238E27FC236}">
                <a16:creationId xmlns:a16="http://schemas.microsoft.com/office/drawing/2014/main" xmlns="" id="{597BDAB7-4C0D-4A82-BA76-5D35BE253B4A}"/>
              </a:ext>
            </a:extLst>
          </p:cNvPr>
          <p:cNvSpPr>
            <a:spLocks noGrp="1"/>
          </p:cNvSpPr>
          <p:nvPr>
            <p:ph type="dt" sz="half" idx="11"/>
          </p:nvPr>
        </p:nvSpPr>
        <p:spPr/>
        <p:txBody>
          <a:bodyPr/>
          <a:lstStyle/>
          <a:p>
            <a:fld id="{BD9E7D6E-2BE5-4839-B555-C5DCC9366048}" type="datetime4">
              <a:rPr lang="en-US" smtClean="0"/>
              <a:pPr/>
              <a:t>December 1, 2021</a:t>
            </a:fld>
            <a:endParaRPr lang="en-IN"/>
          </a:p>
        </p:txBody>
      </p:sp>
      <p:sp>
        <p:nvSpPr>
          <p:cNvPr id="6" name="Footer Placeholder 5">
            <a:extLst>
              <a:ext uri="{FF2B5EF4-FFF2-40B4-BE49-F238E27FC236}">
                <a16:creationId xmlns:a16="http://schemas.microsoft.com/office/drawing/2014/main" xmlns="" id="{70A1AB99-290A-4BEB-869C-A19BE50A78F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Software Metrics and Measurements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6317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12777"/>
            <a:ext cx="8208912" cy="4680520"/>
          </a:xfrm>
        </p:spPr>
        <p:txBody>
          <a:bodyPr>
            <a:normAutofit/>
          </a:bodyPr>
          <a:lstStyle/>
          <a:p>
            <a:pPr marL="363538" indent="0">
              <a:buNone/>
            </a:pPr>
            <a:r>
              <a:rPr lang="en-IN" sz="2400" i="1" dirty="0">
                <a:solidFill>
                  <a:srgbClr val="00B0F0"/>
                </a:solidFill>
                <a:latin typeface="Times New Roman" pitchFamily="18" charset="0"/>
                <a:cs typeface="Times New Roman" pitchFamily="18" charset="0"/>
              </a:rPr>
              <a:t>Process metrics:</a:t>
            </a:r>
          </a:p>
          <a:p>
            <a:pPr marL="685800" lvl="1" indent="-342900" algn="just">
              <a:buFont typeface="Arial" panose="020B0604020202020204" pitchFamily="34" charset="0"/>
              <a:buChar char="•"/>
            </a:pPr>
            <a:r>
              <a:rPr lang="en-IN" sz="2400" dirty="0">
                <a:latin typeface="Times New Roman" pitchFamily="18" charset="0"/>
                <a:cs typeface="Times New Roman" pitchFamily="18" charset="0"/>
              </a:rPr>
              <a:t>Process metrics assess the effectiveness of software processes and ensure conformance of standards and guidelines. </a:t>
            </a:r>
          </a:p>
          <a:p>
            <a:pPr marL="685800" lvl="1" indent="-342900" algn="just">
              <a:buFont typeface="Arial" panose="020B0604020202020204" pitchFamily="34" charset="0"/>
              <a:buChar char="•"/>
            </a:pPr>
            <a:r>
              <a:rPr lang="en-IN" sz="2400" dirty="0">
                <a:latin typeface="Times New Roman" pitchFamily="18" charset="0"/>
                <a:cs typeface="Times New Roman" pitchFamily="18" charset="0"/>
              </a:rPr>
              <a:t>Process metrics provide some attributes that help to improve the process maturity. </a:t>
            </a:r>
          </a:p>
          <a:p>
            <a:pPr>
              <a:buNone/>
            </a:pPr>
            <a:r>
              <a:rPr lang="en-IN" sz="2400" i="1" dirty="0">
                <a:solidFill>
                  <a:srgbClr val="00B0F0"/>
                </a:solidFill>
                <a:latin typeface="Times New Roman" pitchFamily="18" charset="0"/>
                <a:cs typeface="Times New Roman" pitchFamily="18" charset="0"/>
              </a:rPr>
              <a:t>	Project metrics:</a:t>
            </a:r>
            <a:r>
              <a:rPr lang="en-IN" sz="2400" dirty="0">
                <a:solidFill>
                  <a:srgbClr val="00B0F0"/>
                </a:solidFill>
                <a:latin typeface="Times New Roman" pitchFamily="18" charset="0"/>
                <a:cs typeface="Times New Roman" pitchFamily="18" charset="0"/>
              </a:rPr>
              <a:t> </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Project metrics are used to monitor the project plan, track progress, and estimate the project attributes. </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It measures the size, cost, efforts, schedule, and risks.</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Generally, projects are assessed on the basis of past project experiences and data. </a:t>
            </a:r>
          </a:p>
          <a:p>
            <a:pPr lvl="1"/>
            <a:endParaRPr lang="en-IN"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307DE71A-F89B-4533-89CA-571A5E44EC3C}"/>
              </a:ext>
            </a:extLst>
          </p:cNvPr>
          <p:cNvSpPr>
            <a:spLocks noGrp="1"/>
          </p:cNvSpPr>
          <p:nvPr>
            <p:ph type="dt" sz="half" idx="11"/>
          </p:nvPr>
        </p:nvSpPr>
        <p:spPr/>
        <p:txBody>
          <a:bodyPr/>
          <a:lstStyle/>
          <a:p>
            <a:fld id="{1B4DC2A9-1C5C-4396-ABCC-878D7D350906}" type="datetime4">
              <a:rPr lang="en-US" smtClean="0"/>
              <a:pPr/>
              <a:t>December 1, 2021</a:t>
            </a:fld>
            <a:endParaRPr lang="en-IN"/>
          </a:p>
        </p:txBody>
      </p:sp>
      <p:sp>
        <p:nvSpPr>
          <p:cNvPr id="6" name="Footer Placeholder 5">
            <a:extLst>
              <a:ext uri="{FF2B5EF4-FFF2-40B4-BE49-F238E27FC236}">
                <a16:creationId xmlns:a16="http://schemas.microsoft.com/office/drawing/2014/main" xmlns="" id="{C97FD5D0-8AFB-4087-8229-5CC98F475986}"/>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Software Metrics and Measurements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6317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268760"/>
            <a:ext cx="7886700" cy="4945753"/>
          </a:xfrm>
        </p:spPr>
        <p:txBody>
          <a:bodyPr>
            <a:noAutofit/>
          </a:bodyPr>
          <a:lstStyle/>
          <a:p>
            <a:pPr algn="just">
              <a:lnSpc>
                <a:spcPct val="100000"/>
              </a:lnSpc>
            </a:pPr>
            <a:r>
              <a:rPr lang="en-IN" sz="2200" dirty="0">
                <a:latin typeface="Times New Roman" pitchFamily="18" charset="0"/>
                <a:cs typeface="Times New Roman" pitchFamily="18" charset="0"/>
              </a:rPr>
              <a:t>Size measurement is the initial step for estimating the other attributes of software. </a:t>
            </a:r>
          </a:p>
          <a:p>
            <a:pPr algn="just">
              <a:lnSpc>
                <a:spcPct val="100000"/>
              </a:lnSpc>
            </a:pPr>
            <a:r>
              <a:rPr lang="en-IN" sz="2200" dirty="0">
                <a:latin typeface="Times New Roman" pitchFamily="18" charset="0"/>
                <a:cs typeface="Times New Roman" pitchFamily="18" charset="0"/>
              </a:rPr>
              <a:t>It is a direct measurement, which is based on the problem size. </a:t>
            </a:r>
          </a:p>
          <a:p>
            <a:pPr algn="just">
              <a:lnSpc>
                <a:spcPct val="100000"/>
              </a:lnSpc>
            </a:pPr>
            <a:r>
              <a:rPr lang="en-IN" sz="2200" dirty="0">
                <a:latin typeface="Times New Roman" pitchFamily="18" charset="0"/>
                <a:cs typeface="Times New Roman" pitchFamily="18" charset="0"/>
              </a:rPr>
              <a:t>Programs written in any programming language have some size, whether the program is an assembly code, a high-level language code, a GUI code, or a component of a programming language. </a:t>
            </a:r>
          </a:p>
          <a:p>
            <a:pPr algn="just">
              <a:lnSpc>
                <a:spcPct val="100000"/>
              </a:lnSpc>
            </a:pPr>
            <a:r>
              <a:rPr lang="en-IN" sz="2200" dirty="0">
                <a:latin typeface="Times New Roman" pitchFamily="18" charset="0"/>
                <a:cs typeface="Times New Roman" pitchFamily="18" charset="0"/>
              </a:rPr>
              <a:t>There are various units of size measurement, such as </a:t>
            </a:r>
          </a:p>
          <a:p>
            <a:pPr marL="685800" lvl="1" indent="-342900" algn="just">
              <a:lnSpc>
                <a:spcPct val="100000"/>
              </a:lnSpc>
              <a:buFont typeface="Wingdings" panose="05000000000000000000" pitchFamily="2" charset="2"/>
              <a:buChar char="Ø"/>
            </a:pPr>
            <a:r>
              <a:rPr lang="en-IN" sz="2000" i="1" dirty="0">
                <a:latin typeface="Times New Roman" pitchFamily="18" charset="0"/>
                <a:cs typeface="Times New Roman" pitchFamily="18" charset="0"/>
              </a:rPr>
              <a:t>Lines of code (LOC), </a:t>
            </a:r>
          </a:p>
          <a:p>
            <a:pPr marL="685800" lvl="1" indent="-342900" algn="just">
              <a:lnSpc>
                <a:spcPct val="100000"/>
              </a:lnSpc>
              <a:buFont typeface="Wingdings" panose="05000000000000000000" pitchFamily="2" charset="2"/>
              <a:buChar char="Ø"/>
            </a:pPr>
            <a:r>
              <a:rPr lang="en-IN" sz="2000" i="1" dirty="0">
                <a:latin typeface="Times New Roman" pitchFamily="18" charset="0"/>
                <a:cs typeface="Times New Roman" pitchFamily="18" charset="0"/>
              </a:rPr>
              <a:t>Function point (FP), </a:t>
            </a:r>
          </a:p>
          <a:p>
            <a:pPr marL="685800" lvl="1" indent="-342900" algn="just">
              <a:lnSpc>
                <a:spcPct val="100000"/>
              </a:lnSpc>
              <a:buFont typeface="Wingdings" panose="05000000000000000000" pitchFamily="2" charset="2"/>
              <a:buChar char="Ø"/>
            </a:pPr>
            <a:r>
              <a:rPr lang="en-IN" sz="2000" i="1" dirty="0">
                <a:latin typeface="Times New Roman" pitchFamily="18" charset="0"/>
                <a:cs typeface="Times New Roman" pitchFamily="18" charset="0"/>
              </a:rPr>
              <a:t>Token count (TC), </a:t>
            </a:r>
          </a:p>
          <a:p>
            <a:pPr marL="685800" lvl="1" indent="-342900" algn="just">
              <a:lnSpc>
                <a:spcPct val="100000"/>
              </a:lnSpc>
              <a:buFont typeface="Wingdings" panose="05000000000000000000" pitchFamily="2" charset="2"/>
              <a:buChar char="Ø"/>
            </a:pPr>
            <a:r>
              <a:rPr lang="en-IN" sz="2000" i="1" dirty="0">
                <a:latin typeface="Times New Roman" pitchFamily="18" charset="0"/>
                <a:cs typeface="Times New Roman" pitchFamily="18" charset="0"/>
              </a:rPr>
              <a:t>Fuzzy logic sizing, </a:t>
            </a:r>
          </a:p>
          <a:p>
            <a:pPr marL="685800" lvl="1" indent="-342900" algn="just">
              <a:lnSpc>
                <a:spcPct val="100000"/>
              </a:lnSpc>
              <a:buFont typeface="Wingdings" panose="05000000000000000000" pitchFamily="2" charset="2"/>
              <a:buChar char="Ø"/>
            </a:pPr>
            <a:r>
              <a:rPr lang="en-IN" sz="2000" i="1" dirty="0">
                <a:latin typeface="Times New Roman" pitchFamily="18" charset="0"/>
                <a:cs typeface="Times New Roman" pitchFamily="18" charset="0"/>
              </a:rPr>
              <a:t>Object point (OC), </a:t>
            </a:r>
          </a:p>
          <a:p>
            <a:pPr marL="685800" lvl="1" indent="-342900" algn="just">
              <a:lnSpc>
                <a:spcPct val="100000"/>
              </a:lnSpc>
              <a:buFont typeface="Wingdings" panose="05000000000000000000" pitchFamily="2" charset="2"/>
              <a:buChar char="Ø"/>
            </a:pPr>
            <a:r>
              <a:rPr lang="en-IN" sz="2000" i="1" dirty="0">
                <a:latin typeface="Times New Roman" pitchFamily="18" charset="0"/>
                <a:cs typeface="Times New Roman" pitchFamily="18" charset="0"/>
              </a:rPr>
              <a:t>Standard component sizing, and many more. </a:t>
            </a:r>
          </a:p>
          <a:p>
            <a:pPr marL="0" indent="0" algn="just">
              <a:lnSpc>
                <a:spcPct val="100000"/>
              </a:lnSpc>
              <a:buNone/>
            </a:pPr>
            <a:endParaRPr lang="en-IN"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DA214922-B849-4D6B-BCA6-802AD2614707}"/>
              </a:ext>
            </a:extLst>
          </p:cNvPr>
          <p:cNvSpPr>
            <a:spLocks noGrp="1"/>
          </p:cNvSpPr>
          <p:nvPr>
            <p:ph type="dt" sz="half" idx="11"/>
          </p:nvPr>
        </p:nvSpPr>
        <p:spPr/>
        <p:txBody>
          <a:bodyPr/>
          <a:lstStyle/>
          <a:p>
            <a:fld id="{61C1A0F3-B6E3-4D4F-BB2D-047B8A1B2761}" type="datetime4">
              <a:rPr lang="en-US" smtClean="0"/>
              <a:pPr/>
              <a:t>December 1, 2021</a:t>
            </a:fld>
            <a:endParaRPr lang="en-IN"/>
          </a:p>
        </p:txBody>
      </p:sp>
      <p:sp>
        <p:nvSpPr>
          <p:cNvPr id="6" name="Footer Placeholder 5">
            <a:extLst>
              <a:ext uri="{FF2B5EF4-FFF2-40B4-BE49-F238E27FC236}">
                <a16:creationId xmlns:a16="http://schemas.microsoft.com/office/drawing/2014/main" xmlns="" id="{DAEE7A8D-6966-489B-85EB-92852A996FD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180528" y="260648"/>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p>
        </p:txBody>
      </p:sp>
    </p:spTree>
    <p:extLst>
      <p:ext uri="{BB962C8B-B14F-4D97-AF65-F5344CB8AC3E}">
        <p14:creationId xmlns:p14="http://schemas.microsoft.com/office/powerpoint/2010/main" xmlns="" val="393108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6"/>
            <a:ext cx="7886700" cy="4680521"/>
          </a:xfrm>
        </p:spPr>
        <p:txBody>
          <a:bodyPr>
            <a:normAutofit lnSpcReduction="10000"/>
          </a:bodyPr>
          <a:lstStyle/>
          <a:p>
            <a:pPr>
              <a:lnSpc>
                <a:spcPct val="100000"/>
              </a:lnSpc>
            </a:pPr>
            <a:r>
              <a:rPr lang="en-US" dirty="0">
                <a:hlinkClick r:id="rId2" action="ppaction://hlinksldjump"/>
              </a:rPr>
              <a:t>Project Planning Activities</a:t>
            </a:r>
            <a:endParaRPr lang="en-US" dirty="0"/>
          </a:p>
          <a:p>
            <a:pPr>
              <a:lnSpc>
                <a:spcPct val="100000"/>
              </a:lnSpc>
            </a:pPr>
            <a:endParaRPr lang="en-US" dirty="0"/>
          </a:p>
          <a:p>
            <a:pPr>
              <a:lnSpc>
                <a:spcPct val="100000"/>
              </a:lnSpc>
            </a:pPr>
            <a:r>
              <a:rPr lang="en-US" dirty="0">
                <a:hlinkClick r:id="rId3" action="ppaction://hlinksldjump"/>
              </a:rPr>
              <a:t>Software Metrics and Measurements</a:t>
            </a:r>
            <a:endParaRPr lang="en-US" dirty="0"/>
          </a:p>
          <a:p>
            <a:pPr>
              <a:lnSpc>
                <a:spcPct val="100000"/>
              </a:lnSpc>
            </a:pPr>
            <a:endParaRPr lang="en-US" dirty="0"/>
          </a:p>
          <a:p>
            <a:pPr>
              <a:lnSpc>
                <a:spcPct val="100000"/>
              </a:lnSpc>
            </a:pPr>
            <a:r>
              <a:rPr lang="en-US" dirty="0">
                <a:hlinkClick r:id="rId4" action="ppaction://hlinksldjump"/>
              </a:rPr>
              <a:t>Project Size Estimation</a:t>
            </a:r>
            <a:endParaRPr lang="en-US" dirty="0"/>
          </a:p>
          <a:p>
            <a:pPr lvl="1">
              <a:lnSpc>
                <a:spcPct val="100000"/>
              </a:lnSpc>
            </a:pPr>
            <a:r>
              <a:rPr lang="en-US" dirty="0"/>
              <a:t>Lines Of Code</a:t>
            </a:r>
          </a:p>
          <a:p>
            <a:pPr lvl="1">
              <a:lnSpc>
                <a:spcPct val="100000"/>
              </a:lnSpc>
            </a:pPr>
            <a:r>
              <a:rPr lang="en-US" dirty="0"/>
              <a:t>Function Point Analysis</a:t>
            </a:r>
          </a:p>
          <a:p>
            <a:pPr lvl="1">
              <a:lnSpc>
                <a:spcPct val="100000"/>
              </a:lnSpc>
            </a:pPr>
            <a:endParaRPr lang="en-US" dirty="0"/>
          </a:p>
          <a:p>
            <a:pPr>
              <a:lnSpc>
                <a:spcPct val="100000"/>
              </a:lnSpc>
            </a:pPr>
            <a:r>
              <a:rPr lang="en-US" dirty="0">
                <a:hlinkClick r:id="rId5" action="ppaction://hlinksldjump"/>
              </a:rPr>
              <a:t>Effort Estimation Techniques</a:t>
            </a:r>
            <a:endParaRPr lang="en-US" dirty="0"/>
          </a:p>
          <a:p>
            <a:pPr lvl="1">
              <a:lnSpc>
                <a:spcPct val="100000"/>
              </a:lnSpc>
            </a:pPr>
            <a:r>
              <a:rPr lang="en-US" dirty="0"/>
              <a:t>Estimation by Analogy</a:t>
            </a:r>
          </a:p>
          <a:p>
            <a:pPr lvl="1">
              <a:lnSpc>
                <a:spcPct val="100000"/>
              </a:lnSpc>
            </a:pPr>
            <a:r>
              <a:rPr lang="en-US" dirty="0"/>
              <a:t>Expert Judgment with Delphi</a:t>
            </a:r>
          </a:p>
          <a:p>
            <a:pPr lvl="1">
              <a:lnSpc>
                <a:spcPct val="100000"/>
              </a:lnSpc>
            </a:pPr>
            <a:r>
              <a:rPr lang="en-US" dirty="0"/>
              <a:t>COCOMO Algorithmic Cost Model</a:t>
            </a:r>
          </a:p>
          <a:p>
            <a:pPr lvl="1">
              <a:lnSpc>
                <a:spcPct val="100000"/>
              </a:lnSpc>
            </a:pPr>
            <a:r>
              <a:rPr lang="en-US" dirty="0"/>
              <a:t>Analytical Estimation</a:t>
            </a:r>
          </a:p>
        </p:txBody>
      </p:sp>
      <p:sp>
        <p:nvSpPr>
          <p:cNvPr id="2" name="Title 1"/>
          <p:cNvSpPr>
            <a:spLocks noGrp="1"/>
          </p:cNvSpPr>
          <p:nvPr>
            <p:ph type="title" idx="4294967295"/>
          </p:nvPr>
        </p:nvSpPr>
        <p:spPr>
          <a:xfrm>
            <a:off x="467544" y="760694"/>
            <a:ext cx="9597752" cy="490537"/>
          </a:xfrm>
        </p:spPr>
        <p:txBody>
          <a:bodyPr>
            <a:normAutofit fontScale="90000"/>
          </a:bodyPr>
          <a:lstStyle/>
          <a:p>
            <a:r>
              <a:rPr lang="en-US" sz="3200" b="1" dirty="0">
                <a:solidFill>
                  <a:srgbClr val="0000FF"/>
                </a:solidFill>
                <a:latin typeface="Times New Roman" pitchFamily="18" charset="0"/>
                <a:cs typeface="Times New Roman" pitchFamily="18" charset="0"/>
              </a:rPr>
              <a:t>Topics</a:t>
            </a:r>
          </a:p>
        </p:txBody>
      </p:sp>
      <p:sp>
        <p:nvSpPr>
          <p:cNvPr id="5" name="Date Placeholder 4">
            <a:extLst>
              <a:ext uri="{FF2B5EF4-FFF2-40B4-BE49-F238E27FC236}">
                <a16:creationId xmlns:a16="http://schemas.microsoft.com/office/drawing/2014/main" xmlns="" id="{301B247F-8236-4089-8B68-1932137FF95A}"/>
              </a:ext>
            </a:extLst>
          </p:cNvPr>
          <p:cNvSpPr>
            <a:spLocks noGrp="1"/>
          </p:cNvSpPr>
          <p:nvPr>
            <p:ph type="dt" sz="half" idx="11"/>
          </p:nvPr>
        </p:nvSpPr>
        <p:spPr/>
        <p:txBody>
          <a:bodyPr/>
          <a:lstStyle/>
          <a:p>
            <a:fld id="{703EF2B0-1D1B-443D-A8F4-CF4154D90F8E}" type="datetime4">
              <a:rPr lang="en-US" smtClean="0"/>
              <a:pPr/>
              <a:t>December 1, 2021</a:t>
            </a:fld>
            <a:endParaRPr lang="en-US" dirty="0"/>
          </a:p>
        </p:txBody>
      </p:sp>
      <p:sp>
        <p:nvSpPr>
          <p:cNvPr id="6" name="Footer Placeholder 5">
            <a:extLst>
              <a:ext uri="{FF2B5EF4-FFF2-40B4-BE49-F238E27FC236}">
                <a16:creationId xmlns:a16="http://schemas.microsoft.com/office/drawing/2014/main" xmlns="" id="{093D0B24-34C3-45E8-8AFD-9C1A9ABC6C6F}"/>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US" dirty="0"/>
          </a:p>
        </p:txBody>
      </p:sp>
    </p:spTree>
    <p:extLst>
      <p:ext uri="{BB962C8B-B14F-4D97-AF65-F5344CB8AC3E}">
        <p14:creationId xmlns:p14="http://schemas.microsoft.com/office/powerpoint/2010/main" xmlns="" val="10096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8634"/>
            <a:ext cx="7886700" cy="4714663"/>
          </a:xfrm>
        </p:spPr>
        <p:txBody>
          <a:bodyPr/>
          <a:lstStyle/>
          <a:p>
            <a:pPr marL="711200" indent="-174625">
              <a:buNone/>
            </a:pPr>
            <a:r>
              <a:rPr lang="en-IN" sz="2400" dirty="0">
                <a:solidFill>
                  <a:srgbClr val="00B0F0"/>
                </a:solidFill>
                <a:latin typeface="Times New Roman" pitchFamily="18" charset="0"/>
                <a:cs typeface="Times New Roman" pitchFamily="18" charset="0"/>
              </a:rPr>
              <a:t>Lines of Code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A line of code (LOC) metric is based on the measurement of the source lines of the code in a program.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It is simply measured by counting the program header, declarations, executable, and non-executable lines in the source program.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Comments lines, blank lines, and header lines are usually not considered during the LOC measurement.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LOC is generally counted in kilo (thousand) line of codes (KLOC) per person-month (PM). </a:t>
            </a:r>
          </a:p>
          <a:p>
            <a:pPr lvl="1"/>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DE2E179F-2CAD-4D27-B365-1235A50E3430}"/>
              </a:ext>
            </a:extLst>
          </p:cNvPr>
          <p:cNvSpPr>
            <a:spLocks noGrp="1"/>
          </p:cNvSpPr>
          <p:nvPr>
            <p:ph type="dt" sz="half" idx="11"/>
          </p:nvPr>
        </p:nvSpPr>
        <p:spPr/>
        <p:txBody>
          <a:bodyPr/>
          <a:lstStyle/>
          <a:p>
            <a:fld id="{4BCA1B34-30EC-41E4-9EF1-F3F4A0CF05FA}" type="datetime4">
              <a:rPr lang="en-US" smtClean="0"/>
              <a:pPr/>
              <a:t>December 1, 2021</a:t>
            </a:fld>
            <a:endParaRPr lang="en-IN"/>
          </a:p>
        </p:txBody>
      </p:sp>
      <p:sp>
        <p:nvSpPr>
          <p:cNvPr id="6" name="Footer Placeholder 5">
            <a:extLst>
              <a:ext uri="{FF2B5EF4-FFF2-40B4-BE49-F238E27FC236}">
                <a16:creationId xmlns:a16="http://schemas.microsoft.com/office/drawing/2014/main" xmlns="" id="{8A11D945-2EF2-468D-869D-730FD9AE5EF5}"/>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325196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7886700" cy="4680520"/>
          </a:xfrm>
        </p:spPr>
        <p:txBody>
          <a:bodyPr>
            <a:normAutofit/>
          </a:bodyPr>
          <a:lstStyle/>
          <a:p>
            <a:pPr marL="457200" lvl="1" indent="0">
              <a:buNone/>
            </a:pPr>
            <a:r>
              <a:rPr lang="en-IN" sz="2600" dirty="0">
                <a:solidFill>
                  <a:srgbClr val="00B0F0"/>
                </a:solidFill>
                <a:latin typeface="Times New Roman" pitchFamily="18" charset="0"/>
                <a:cs typeface="Times New Roman" pitchFamily="18" charset="0"/>
              </a:rPr>
              <a:t>Lines of Code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Size measurement of the source lines helps to measure </a:t>
            </a:r>
          </a:p>
          <a:p>
            <a:pPr marL="1371600" lvl="3" indent="-342900" algn="just">
              <a:lnSpc>
                <a:spcPct val="100000"/>
              </a:lnSpc>
              <a:buFont typeface="Wingdings" panose="05000000000000000000" pitchFamily="2" charset="2"/>
              <a:buChar char="Ø"/>
            </a:pPr>
            <a:r>
              <a:rPr lang="en-IN" sz="2050" dirty="0">
                <a:latin typeface="Times New Roman" pitchFamily="18" charset="0"/>
                <a:cs typeface="Times New Roman" pitchFamily="18" charset="0"/>
              </a:rPr>
              <a:t>Defects per KLOC, </a:t>
            </a:r>
          </a:p>
          <a:p>
            <a:pPr marL="1371600" lvl="3" indent="-342900" algn="just">
              <a:lnSpc>
                <a:spcPct val="100000"/>
              </a:lnSpc>
              <a:buFont typeface="Wingdings" panose="05000000000000000000" pitchFamily="2" charset="2"/>
              <a:buChar char="Ø"/>
            </a:pPr>
            <a:r>
              <a:rPr lang="en-IN" sz="2050" dirty="0">
                <a:latin typeface="Times New Roman" pitchFamily="18" charset="0"/>
                <a:cs typeface="Times New Roman" pitchFamily="18" charset="0"/>
              </a:rPr>
              <a:t>Errors per KLOC, </a:t>
            </a:r>
          </a:p>
          <a:p>
            <a:pPr marL="1371600" lvl="3" indent="-342900" algn="just">
              <a:lnSpc>
                <a:spcPct val="100000"/>
              </a:lnSpc>
              <a:buFont typeface="Wingdings" panose="05000000000000000000" pitchFamily="2" charset="2"/>
              <a:buChar char="Ø"/>
            </a:pPr>
            <a:r>
              <a:rPr lang="en-IN" sz="2050" dirty="0">
                <a:latin typeface="Times New Roman" pitchFamily="18" charset="0"/>
                <a:cs typeface="Times New Roman" pitchFamily="18" charset="0"/>
              </a:rPr>
              <a:t>Dollars per KLOC, </a:t>
            </a:r>
          </a:p>
          <a:p>
            <a:pPr marL="1371600" lvl="3" indent="-342900" algn="just">
              <a:lnSpc>
                <a:spcPct val="100000"/>
              </a:lnSpc>
              <a:buFont typeface="Wingdings" panose="05000000000000000000" pitchFamily="2" charset="2"/>
              <a:buChar char="Ø"/>
            </a:pPr>
            <a:r>
              <a:rPr lang="en-IN" sz="2050" dirty="0">
                <a:latin typeface="Times New Roman" pitchFamily="18" charset="0"/>
                <a:cs typeface="Times New Roman" pitchFamily="18" charset="0"/>
              </a:rPr>
              <a:t>Pages of documentation per KLOC, and so on.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Size estimation is performed by decomposing a problem into manageable modules.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Small-size modules can easily be predicted for LOC counting.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overall project size is the sum of the sizes of all modules in the project.</a:t>
            </a:r>
          </a:p>
        </p:txBody>
      </p:sp>
      <p:sp>
        <p:nvSpPr>
          <p:cNvPr id="5" name="Date Placeholder 4">
            <a:extLst>
              <a:ext uri="{FF2B5EF4-FFF2-40B4-BE49-F238E27FC236}">
                <a16:creationId xmlns:a16="http://schemas.microsoft.com/office/drawing/2014/main" xmlns="" id="{90D5449F-BC75-4F58-8106-B9CC3DB5F2E9}"/>
              </a:ext>
            </a:extLst>
          </p:cNvPr>
          <p:cNvSpPr>
            <a:spLocks noGrp="1"/>
          </p:cNvSpPr>
          <p:nvPr>
            <p:ph type="dt" sz="half" idx="11"/>
          </p:nvPr>
        </p:nvSpPr>
        <p:spPr/>
        <p:txBody>
          <a:bodyPr/>
          <a:lstStyle/>
          <a:p>
            <a:fld id="{847D65E4-E9B4-448E-8FFC-B1AF9ABA7263}" type="datetime4">
              <a:rPr lang="en-US" smtClean="0"/>
              <a:pPr/>
              <a:t>December 1, 2021</a:t>
            </a:fld>
            <a:endParaRPr lang="en-IN"/>
          </a:p>
        </p:txBody>
      </p:sp>
      <p:sp>
        <p:nvSpPr>
          <p:cNvPr id="6" name="Footer Placeholder 5">
            <a:extLst>
              <a:ext uri="{FF2B5EF4-FFF2-40B4-BE49-F238E27FC236}">
                <a16:creationId xmlns:a16="http://schemas.microsoft.com/office/drawing/2014/main" xmlns="" id="{A32AE77B-CCF8-43D9-9261-3735FD639A5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31429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D7A9E88-4C31-4B09-A95C-EC341AC6624C}"/>
              </a:ext>
            </a:extLst>
          </p:cNvPr>
          <p:cNvSpPr>
            <a:spLocks noGrp="1"/>
          </p:cNvSpPr>
          <p:nvPr>
            <p:ph type="dt" sz="half" idx="11"/>
          </p:nvPr>
        </p:nvSpPr>
        <p:spPr/>
        <p:txBody>
          <a:bodyPr/>
          <a:lstStyle/>
          <a:p>
            <a:fld id="{3C7A114B-65D8-4D12-8573-48888DABA2FE}" type="datetime4">
              <a:rPr lang="en-US" smtClean="0"/>
              <a:pPr/>
              <a:t>December 1, 2021</a:t>
            </a:fld>
            <a:endParaRPr lang="en-IN"/>
          </a:p>
        </p:txBody>
      </p:sp>
      <p:sp>
        <p:nvSpPr>
          <p:cNvPr id="6" name="Footer Placeholder 5">
            <a:extLst>
              <a:ext uri="{FF2B5EF4-FFF2-40B4-BE49-F238E27FC236}">
                <a16:creationId xmlns:a16="http://schemas.microsoft.com/office/drawing/2014/main" xmlns="" id="{A92C21C0-1BCE-4F21-859E-874BB884517B}"/>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914400" y="14288"/>
            <a:ext cx="8229600" cy="1143000"/>
          </a:xfrm>
        </p:spPr>
        <p:txBody>
          <a:bodyPr numCol="1">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4" name="Text Box 8"/>
          <p:cNvSpPr txBox="1">
            <a:spLocks noChangeArrowheads="1"/>
          </p:cNvSpPr>
          <p:nvPr/>
        </p:nvSpPr>
        <p:spPr bwMode="auto">
          <a:xfrm>
            <a:off x="611560" y="1340768"/>
            <a:ext cx="8208912" cy="4176464"/>
          </a:xfrm>
          <a:prstGeom prst="rect">
            <a:avLst/>
          </a:prstGeom>
          <a:solidFill>
            <a:srgbClr val="FFFFFF"/>
          </a:solidFill>
          <a:ln w="9525">
            <a:noFill/>
            <a:miter lim="800000"/>
            <a:headEnd/>
            <a:tailEnd/>
          </a:ln>
        </p:spPr>
        <p:txBody>
          <a:bodyPr rot="0" vert="horz" wrap="square" lIns="0" tIns="0" rIns="0" bIns="0" numCol="2" anchor="t" anchorCtr="0" upright="1">
            <a:noAutofit/>
          </a:bodyPr>
          <a:lstStyle/>
          <a:p>
            <a:pPr lvl="0">
              <a:lnSpc>
                <a:spcPct val="115000"/>
              </a:lnSpc>
              <a:spcAft>
                <a:spcPts val="0"/>
              </a:spcAft>
            </a:pPr>
            <a:endParaRPr lang="en-IN" dirty="0">
              <a:effectLst/>
              <a:latin typeface="Times New Roman" pitchFamily="18" charset="0"/>
              <a:ea typeface="Times New Roman"/>
              <a:cs typeface="Times New Roman" pitchFamily="18" charset="0"/>
            </a:endParaRPr>
          </a:p>
          <a:p>
            <a:pPr lvl="0">
              <a:lnSpc>
                <a:spcPct val="115000"/>
              </a:lnSpc>
              <a:spcAft>
                <a:spcPts val="0"/>
              </a:spcAft>
            </a:pPr>
            <a:r>
              <a:rPr lang="en-IN" dirty="0">
                <a:effectLst/>
                <a:latin typeface="Times New Roman" pitchFamily="18" charset="0"/>
                <a:ea typeface="Times New Roman"/>
                <a:cs typeface="Times New Roman" pitchFamily="18" charset="0"/>
              </a:rPr>
              <a:t>#include&lt;</a:t>
            </a:r>
            <a:r>
              <a:rPr lang="en-IN" dirty="0" err="1">
                <a:effectLst/>
                <a:latin typeface="Times New Roman" pitchFamily="18" charset="0"/>
                <a:ea typeface="Times New Roman"/>
                <a:cs typeface="Times New Roman" pitchFamily="18" charset="0"/>
              </a:rPr>
              <a:t>stdio.h</a:t>
            </a:r>
            <a:r>
              <a:rPr lang="en-IN" dirty="0">
                <a:effectLst/>
                <a:latin typeface="Times New Roman" pitchFamily="18" charset="0"/>
                <a:ea typeface="Times New Roman"/>
                <a:cs typeface="Times New Roman" pitchFamily="18" charset="0"/>
              </a:rPr>
              <a:t>&gt;</a:t>
            </a:r>
          </a:p>
          <a:p>
            <a:pPr lvl="0">
              <a:lnSpc>
                <a:spcPct val="115000"/>
              </a:lnSpc>
              <a:spcAft>
                <a:spcPts val="0"/>
              </a:spcAft>
            </a:pPr>
            <a:r>
              <a:rPr lang="en-IN" dirty="0">
                <a:effectLst/>
                <a:latin typeface="Times New Roman" pitchFamily="18" charset="0"/>
                <a:ea typeface="Times New Roman"/>
                <a:cs typeface="Times New Roman" pitchFamily="18" charset="0"/>
              </a:rPr>
              <a:t>#include&lt;</a:t>
            </a:r>
            <a:r>
              <a:rPr lang="en-IN" dirty="0" err="1">
                <a:effectLst/>
                <a:latin typeface="Times New Roman" pitchFamily="18" charset="0"/>
                <a:ea typeface="Times New Roman"/>
                <a:cs typeface="Times New Roman" pitchFamily="18" charset="0"/>
              </a:rPr>
              <a:t>conio.h</a:t>
            </a:r>
            <a:r>
              <a:rPr lang="en-IN" dirty="0">
                <a:effectLst/>
                <a:latin typeface="Times New Roman" pitchFamily="18" charset="0"/>
                <a:ea typeface="Times New Roman"/>
                <a:cs typeface="Times New Roman" pitchFamily="18" charset="0"/>
              </a:rPr>
              <a:t>&gt;</a:t>
            </a:r>
          </a:p>
          <a:p>
            <a:pPr lvl="0">
              <a:lnSpc>
                <a:spcPct val="115000"/>
              </a:lnSpc>
              <a:spcAft>
                <a:spcPts val="0"/>
              </a:spcAft>
            </a:pPr>
            <a:r>
              <a:rPr lang="en-IN" dirty="0">
                <a:effectLst/>
                <a:latin typeface="Times New Roman" pitchFamily="18" charset="0"/>
                <a:ea typeface="Times New Roman"/>
                <a:cs typeface="Times New Roman" pitchFamily="18" charset="0"/>
              </a:rPr>
              <a:t>#include &lt;</a:t>
            </a:r>
            <a:r>
              <a:rPr lang="en-IN" dirty="0" err="1">
                <a:effectLst/>
                <a:latin typeface="Times New Roman" pitchFamily="18" charset="0"/>
                <a:ea typeface="Times New Roman"/>
                <a:cs typeface="Times New Roman" pitchFamily="18" charset="0"/>
              </a:rPr>
              <a:t>string.h</a:t>
            </a:r>
            <a:r>
              <a:rPr lang="en-IN" dirty="0">
                <a:effectLst/>
                <a:latin typeface="Times New Roman" pitchFamily="18" charset="0"/>
                <a:ea typeface="Times New Roman"/>
                <a:cs typeface="Times New Roman" pitchFamily="18" charset="0"/>
              </a:rPr>
              <a:t>&gt;</a:t>
            </a:r>
          </a:p>
          <a:p>
            <a:pPr lvl="0">
              <a:lnSpc>
                <a:spcPct val="115000"/>
              </a:lnSpc>
              <a:spcAft>
                <a:spcPts val="0"/>
              </a:spcAft>
            </a:pPr>
            <a:r>
              <a:rPr lang="en-IN" dirty="0">
                <a:effectLst/>
                <a:latin typeface="Times New Roman" pitchFamily="18" charset="0"/>
                <a:ea typeface="Times New Roman"/>
                <a:cs typeface="Times New Roman" pitchFamily="18" charset="0"/>
              </a:rPr>
              <a:t> </a:t>
            </a:r>
          </a:p>
          <a:p>
            <a:pPr lvl="0">
              <a:lnSpc>
                <a:spcPct val="115000"/>
              </a:lnSpc>
              <a:spcAft>
                <a:spcPts val="0"/>
              </a:spcAft>
            </a:pPr>
            <a:r>
              <a:rPr lang="en-IN" dirty="0">
                <a:effectLst/>
                <a:latin typeface="Times New Roman" pitchFamily="18" charset="0"/>
                <a:ea typeface="Times New Roman"/>
                <a:cs typeface="Times New Roman" pitchFamily="18" charset="0"/>
              </a:rPr>
              <a:t>void main(</a:t>
            </a:r>
            <a:r>
              <a:rPr lang="en-IN" dirty="0" err="1">
                <a:effectLst/>
                <a:latin typeface="Times New Roman" pitchFamily="18" charset="0"/>
                <a:ea typeface="Times New Roman"/>
                <a:cs typeface="Times New Roman" pitchFamily="18" charset="0"/>
              </a:rPr>
              <a:t>int</a:t>
            </a:r>
            <a:r>
              <a:rPr lang="en-IN" dirty="0">
                <a:effectLst/>
                <a:latin typeface="Times New Roman" pitchFamily="18" charset="0"/>
                <a:ea typeface="Times New Roman"/>
                <a:cs typeface="Times New Roman" pitchFamily="18" charset="0"/>
              </a:rPr>
              <a:t> </a:t>
            </a:r>
            <a:r>
              <a:rPr lang="en-IN" dirty="0" err="1">
                <a:effectLst/>
                <a:latin typeface="Times New Roman" pitchFamily="18" charset="0"/>
                <a:ea typeface="Times New Roman"/>
                <a:cs typeface="Times New Roman" pitchFamily="18" charset="0"/>
              </a:rPr>
              <a:t>argc,char</a:t>
            </a:r>
            <a:r>
              <a:rPr lang="en-IN" dirty="0">
                <a:effectLst/>
                <a:latin typeface="Times New Roman" pitchFamily="18" charset="0"/>
                <a:ea typeface="Times New Roman"/>
                <a:cs typeface="Times New Roman" pitchFamily="18" charset="0"/>
              </a:rPr>
              <a:t> * </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         char  *temp;</a:t>
            </a:r>
          </a:p>
          <a:p>
            <a:pPr lvl="0">
              <a:lnSpc>
                <a:spcPct val="115000"/>
              </a:lnSpc>
              <a:spcAft>
                <a:spcPts val="0"/>
              </a:spcAft>
            </a:pPr>
            <a:r>
              <a:rPr lang="en-IN" dirty="0">
                <a:effectLst/>
                <a:latin typeface="Times New Roman" pitchFamily="18" charset="0"/>
                <a:ea typeface="Times New Roman"/>
                <a:cs typeface="Times New Roman" pitchFamily="18" charset="0"/>
              </a:rPr>
              <a:t>    </a:t>
            </a:r>
            <a:r>
              <a:rPr lang="en-IN" dirty="0" err="1">
                <a:effectLst/>
                <a:latin typeface="Times New Roman" pitchFamily="18" charset="0"/>
                <a:ea typeface="Times New Roman"/>
                <a:cs typeface="Times New Roman" pitchFamily="18" charset="0"/>
              </a:rPr>
              <a:t>int</a:t>
            </a:r>
            <a:r>
              <a:rPr lang="en-IN" dirty="0">
                <a:effectLst/>
                <a:latin typeface="Times New Roman" pitchFamily="18" charset="0"/>
                <a:ea typeface="Times New Roman"/>
                <a:cs typeface="Times New Roman" pitchFamily="18" charset="0"/>
              </a:rPr>
              <a:t> start, end ; </a:t>
            </a:r>
          </a:p>
          <a:p>
            <a:pPr lvl="0">
              <a:lnSpc>
                <a:spcPct val="115000"/>
              </a:lnSpc>
              <a:spcAft>
                <a:spcPts val="0"/>
              </a:spcAft>
            </a:pPr>
            <a:r>
              <a:rPr lang="en-IN" dirty="0">
                <a:effectLst/>
                <a:latin typeface="Times New Roman" pitchFamily="18" charset="0"/>
                <a:ea typeface="Times New Roman"/>
                <a:cs typeface="Times New Roman" pitchFamily="18" charset="0"/>
              </a:rPr>
              <a:t>    </a:t>
            </a:r>
            <a:r>
              <a:rPr lang="en-IN" dirty="0" err="1">
                <a:effectLst/>
                <a:latin typeface="Times New Roman" pitchFamily="18" charset="0"/>
                <a:ea typeface="Times New Roman"/>
                <a:cs typeface="Times New Roman" pitchFamily="18" charset="0"/>
              </a:rPr>
              <a:t>clrscr</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 </a:t>
            </a:r>
          </a:p>
          <a:p>
            <a:pPr lvl="0">
              <a:lnSpc>
                <a:spcPct val="115000"/>
              </a:lnSpc>
              <a:spcAft>
                <a:spcPts val="0"/>
              </a:spcAft>
            </a:pPr>
            <a:r>
              <a:rPr lang="en-IN" dirty="0">
                <a:effectLst/>
                <a:latin typeface="Times New Roman" pitchFamily="18" charset="0"/>
                <a:ea typeface="Times New Roman"/>
                <a:cs typeface="Times New Roman" pitchFamily="18" charset="0"/>
              </a:rPr>
              <a:t>if(</a:t>
            </a:r>
            <a:r>
              <a:rPr lang="en-IN" dirty="0" err="1">
                <a:effectLst/>
                <a:latin typeface="Times New Roman" pitchFamily="18" charset="0"/>
                <a:ea typeface="Times New Roman"/>
                <a:cs typeface="Times New Roman" pitchFamily="18" charset="0"/>
              </a:rPr>
              <a:t>argc</a:t>
            </a:r>
            <a:r>
              <a:rPr lang="en-IN" dirty="0">
                <a:effectLst/>
                <a:latin typeface="Times New Roman" pitchFamily="18" charset="0"/>
                <a:ea typeface="Times New Roman"/>
                <a:cs typeface="Times New Roman" pitchFamily="18" charset="0"/>
              </a:rPr>
              <a:t>==4)</a:t>
            </a:r>
          </a:p>
          <a:p>
            <a:pPr lvl="0">
              <a:lnSpc>
                <a:spcPct val="115000"/>
              </a:lnSpc>
              <a:spcAft>
                <a:spcPts val="0"/>
              </a:spcAft>
            </a:pPr>
            <a:r>
              <a:rPr lang="en-IN" dirty="0">
                <a:effectLst/>
                <a:latin typeface="Times New Roman" pitchFamily="18" charset="0"/>
                <a:ea typeface="Times New Roman"/>
                <a:cs typeface="Times New Roman" pitchFamily="18" charset="0"/>
              </a:rPr>
              <a:t>{</a:t>
            </a:r>
          </a:p>
          <a:p>
            <a:pPr lvl="0">
              <a:lnSpc>
                <a:spcPct val="115000"/>
              </a:lnSpc>
              <a:spcAft>
                <a:spcPts val="0"/>
              </a:spcAft>
            </a:pPr>
            <a:endParaRPr lang="en-IN" dirty="0">
              <a:effectLst/>
              <a:latin typeface="Times New Roman" pitchFamily="18" charset="0"/>
              <a:ea typeface="Times New Roman"/>
              <a:cs typeface="Times New Roman" pitchFamily="18" charset="0"/>
            </a:endParaRPr>
          </a:p>
          <a:p>
            <a:pPr lvl="0">
              <a:lnSpc>
                <a:spcPct val="115000"/>
              </a:lnSpc>
              <a:spcAft>
                <a:spcPts val="0"/>
              </a:spcAft>
            </a:pPr>
            <a:endParaRPr lang="en-IN" dirty="0">
              <a:latin typeface="Times New Roman" pitchFamily="18" charset="0"/>
              <a:ea typeface="Times New Roman"/>
              <a:cs typeface="Times New Roman" pitchFamily="18" charset="0"/>
            </a:endParaRPr>
          </a:p>
          <a:p>
            <a:pPr lvl="0">
              <a:lnSpc>
                <a:spcPct val="115000"/>
              </a:lnSpc>
              <a:spcAft>
                <a:spcPts val="0"/>
              </a:spcAft>
            </a:pPr>
            <a:endParaRPr lang="en-IN" dirty="0">
              <a:effectLst/>
              <a:latin typeface="Times New Roman" pitchFamily="18" charset="0"/>
              <a:ea typeface="Times New Roman"/>
              <a:cs typeface="Times New Roman" pitchFamily="18" charset="0"/>
            </a:endParaRPr>
          </a:p>
          <a:p>
            <a:pPr lvl="0">
              <a:lnSpc>
                <a:spcPct val="115000"/>
              </a:lnSpc>
              <a:spcAft>
                <a:spcPts val="0"/>
              </a:spcAft>
            </a:pPr>
            <a:endParaRPr lang="en-IN" dirty="0">
              <a:effectLst/>
              <a:latin typeface="Times New Roman" pitchFamily="18" charset="0"/>
              <a:ea typeface="Times New Roman"/>
              <a:cs typeface="Times New Roman" pitchFamily="18" charset="0"/>
            </a:endParaRPr>
          </a:p>
          <a:p>
            <a:pPr lvl="0">
              <a:lnSpc>
                <a:spcPct val="115000"/>
              </a:lnSpc>
              <a:spcAft>
                <a:spcPts val="0"/>
              </a:spcAft>
            </a:pPr>
            <a:endParaRPr lang="en-IN" dirty="0">
              <a:latin typeface="Times New Roman" pitchFamily="18" charset="0"/>
              <a:ea typeface="Times New Roman"/>
              <a:cs typeface="Times New Roman" pitchFamily="18" charset="0"/>
            </a:endParaRPr>
          </a:p>
          <a:p>
            <a:pPr lvl="0">
              <a:lnSpc>
                <a:spcPct val="115000"/>
              </a:lnSpc>
              <a:spcAft>
                <a:spcPts val="0"/>
              </a:spcAft>
            </a:pPr>
            <a:r>
              <a:rPr lang="en-IN" dirty="0">
                <a:effectLst/>
                <a:latin typeface="Times New Roman" pitchFamily="18" charset="0"/>
                <a:ea typeface="Times New Roman"/>
                <a:cs typeface="Times New Roman" pitchFamily="18" charset="0"/>
              </a:rPr>
              <a:t>start = </a:t>
            </a:r>
            <a:r>
              <a:rPr lang="en-IN" dirty="0" err="1">
                <a:effectLst/>
                <a:latin typeface="Times New Roman" pitchFamily="18" charset="0"/>
                <a:ea typeface="Times New Roman"/>
                <a:cs typeface="Times New Roman" pitchFamily="18" charset="0"/>
              </a:rPr>
              <a:t>atoi</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[2]);</a:t>
            </a:r>
          </a:p>
          <a:p>
            <a:pPr lvl="0">
              <a:lnSpc>
                <a:spcPct val="115000"/>
              </a:lnSpc>
              <a:spcAft>
                <a:spcPts val="0"/>
              </a:spcAft>
            </a:pPr>
            <a:r>
              <a:rPr lang="en-IN" dirty="0">
                <a:effectLst/>
                <a:latin typeface="Times New Roman" pitchFamily="18" charset="0"/>
                <a:ea typeface="Times New Roman"/>
                <a:cs typeface="Times New Roman" pitchFamily="18" charset="0"/>
              </a:rPr>
              <a:t>end = </a:t>
            </a:r>
            <a:r>
              <a:rPr lang="en-IN" dirty="0" err="1">
                <a:effectLst/>
                <a:latin typeface="Times New Roman" pitchFamily="18" charset="0"/>
                <a:ea typeface="Times New Roman"/>
                <a:cs typeface="Times New Roman" pitchFamily="18" charset="0"/>
              </a:rPr>
              <a:t>atoi</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[3]);</a:t>
            </a:r>
          </a:p>
          <a:p>
            <a:pPr lvl="0">
              <a:lnSpc>
                <a:spcPct val="115000"/>
              </a:lnSpc>
              <a:spcAft>
                <a:spcPts val="0"/>
              </a:spcAft>
            </a:pPr>
            <a:r>
              <a:rPr lang="en-IN" dirty="0" err="1">
                <a:effectLst/>
                <a:latin typeface="Times New Roman" pitchFamily="18" charset="0"/>
                <a:ea typeface="Times New Roman"/>
                <a:cs typeface="Times New Roman" pitchFamily="18" charset="0"/>
              </a:rPr>
              <a:t>strncpy</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temp,argv</a:t>
            </a:r>
            <a:r>
              <a:rPr lang="en-IN" dirty="0">
                <a:effectLst/>
                <a:latin typeface="Times New Roman" pitchFamily="18" charset="0"/>
                <a:ea typeface="Times New Roman"/>
                <a:cs typeface="Times New Roman" pitchFamily="18" charset="0"/>
              </a:rPr>
              <a:t>[1]+</a:t>
            </a:r>
            <a:r>
              <a:rPr lang="en-IN" dirty="0" err="1">
                <a:effectLst/>
                <a:latin typeface="Times New Roman" pitchFamily="18" charset="0"/>
                <a:ea typeface="Times New Roman"/>
                <a:cs typeface="Times New Roman" pitchFamily="18" charset="0"/>
              </a:rPr>
              <a:t>start,end</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temp[end]='\0';</a:t>
            </a:r>
          </a:p>
          <a:p>
            <a:pPr marL="363538" lvl="0">
              <a:lnSpc>
                <a:spcPct val="115000"/>
              </a:lnSpc>
              <a:spcAft>
                <a:spcPts val="0"/>
              </a:spcAft>
            </a:pPr>
            <a:r>
              <a:rPr lang="en-IN" dirty="0" err="1">
                <a:effectLst/>
                <a:latin typeface="Times New Roman" pitchFamily="18" charset="0"/>
                <a:ea typeface="Times New Roman"/>
                <a:cs typeface="Times New Roman" pitchFamily="18" charset="0"/>
              </a:rPr>
              <a:t>printf</a:t>
            </a:r>
            <a:r>
              <a:rPr lang="en-IN" dirty="0">
                <a:effectLst/>
                <a:latin typeface="Times New Roman" pitchFamily="18" charset="0"/>
                <a:ea typeface="Times New Roman"/>
                <a:cs typeface="Times New Roman" pitchFamily="18" charset="0"/>
              </a:rPr>
              <a:t>("entered string  : %s\n ",</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[1]);</a:t>
            </a:r>
          </a:p>
          <a:p>
            <a:pPr marL="363538" lvl="0">
              <a:lnSpc>
                <a:spcPct val="115000"/>
              </a:lnSpc>
              <a:spcAft>
                <a:spcPts val="0"/>
              </a:spcAft>
            </a:pPr>
            <a:r>
              <a:rPr lang="en-IN" dirty="0" err="1">
                <a:effectLst/>
                <a:latin typeface="Times New Roman" pitchFamily="18" charset="0"/>
                <a:ea typeface="Times New Roman"/>
                <a:cs typeface="Times New Roman" pitchFamily="18" charset="0"/>
              </a:rPr>
              <a:t>printf</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nsubstring</a:t>
            </a:r>
            <a:r>
              <a:rPr lang="en-IN" dirty="0">
                <a:effectLst/>
                <a:latin typeface="Times New Roman" pitchFamily="18" charset="0"/>
                <a:ea typeface="Times New Roman"/>
                <a:cs typeface="Times New Roman" pitchFamily="18" charset="0"/>
              </a:rPr>
              <a:t> : %s ",temp);</a:t>
            </a:r>
          </a:p>
          <a:p>
            <a:pPr marL="363538" lvl="0">
              <a:lnSpc>
                <a:spcPct val="115000"/>
              </a:lnSpc>
              <a:spcAft>
                <a:spcPts val="0"/>
              </a:spcAft>
            </a:pPr>
            <a:r>
              <a:rPr lang="en-IN" dirty="0">
                <a:effectLst/>
                <a:latin typeface="Times New Roman" pitchFamily="18" charset="0"/>
                <a:ea typeface="Times New Roman"/>
                <a:cs typeface="Times New Roman" pitchFamily="18" charset="0"/>
              </a:rPr>
              <a:t> }</a:t>
            </a:r>
          </a:p>
          <a:p>
            <a:pPr marL="363538" lvl="0">
              <a:lnSpc>
                <a:spcPct val="115000"/>
              </a:lnSpc>
              <a:spcAft>
                <a:spcPts val="0"/>
              </a:spcAft>
            </a:pPr>
            <a:r>
              <a:rPr lang="en-IN" dirty="0">
                <a:effectLst/>
                <a:latin typeface="Times New Roman" pitchFamily="18" charset="0"/>
                <a:ea typeface="Times New Roman"/>
                <a:cs typeface="Times New Roman" pitchFamily="18" charset="0"/>
              </a:rPr>
              <a:t>else</a:t>
            </a:r>
          </a:p>
          <a:p>
            <a:pPr marL="363538" lvl="0">
              <a:lnSpc>
                <a:spcPct val="115000"/>
              </a:lnSpc>
              <a:spcAft>
                <a:spcPts val="0"/>
              </a:spcAft>
            </a:pPr>
            <a:r>
              <a:rPr lang="en-IN" dirty="0" err="1">
                <a:effectLst/>
                <a:latin typeface="Times New Roman" pitchFamily="18" charset="0"/>
                <a:ea typeface="Times New Roman"/>
                <a:cs typeface="Times New Roman" pitchFamily="18" charset="0"/>
              </a:rPr>
              <a:t>printf</a:t>
            </a:r>
            <a:r>
              <a:rPr lang="en-IN" dirty="0">
                <a:effectLst/>
                <a:latin typeface="Times New Roman" pitchFamily="18" charset="0"/>
                <a:ea typeface="Times New Roman"/>
                <a:cs typeface="Times New Roman" pitchFamily="18" charset="0"/>
              </a:rPr>
              <a:t>("incorrect </a:t>
            </a:r>
            <a:r>
              <a:rPr lang="en-IN" dirty="0" err="1">
                <a:effectLst/>
                <a:latin typeface="Times New Roman" pitchFamily="18" charset="0"/>
                <a:ea typeface="Times New Roman"/>
                <a:cs typeface="Times New Roman" pitchFamily="18" charset="0"/>
              </a:rPr>
              <a:t>arrgument</a:t>
            </a:r>
            <a:r>
              <a:rPr lang="en-IN" dirty="0">
                <a:effectLst/>
                <a:latin typeface="Times New Roman" pitchFamily="18" charset="0"/>
                <a:ea typeface="Times New Roman"/>
                <a:cs typeface="Times New Roman" pitchFamily="18" charset="0"/>
              </a:rPr>
              <a:t> ");</a:t>
            </a:r>
          </a:p>
          <a:p>
            <a:pPr marL="363538" lvl="0">
              <a:lnSpc>
                <a:spcPct val="115000"/>
              </a:lnSpc>
              <a:spcAft>
                <a:spcPts val="600"/>
              </a:spcAft>
            </a:pPr>
            <a:r>
              <a:rPr lang="en-IN" dirty="0" err="1">
                <a:effectLst/>
                <a:latin typeface="Times New Roman" pitchFamily="18" charset="0"/>
                <a:ea typeface="Times New Roman"/>
                <a:cs typeface="Times New Roman" pitchFamily="18" charset="0"/>
              </a:rPr>
              <a:t>getch</a:t>
            </a:r>
            <a:r>
              <a:rPr lang="en-IN" dirty="0">
                <a:effectLst/>
                <a:latin typeface="Times New Roman" pitchFamily="18" charset="0"/>
                <a:ea typeface="Times New Roman"/>
                <a:cs typeface="Times New Roman" pitchFamily="18" charset="0"/>
              </a:rPr>
              <a:t>(); </a:t>
            </a:r>
          </a:p>
          <a:p>
            <a:pPr marL="363538" lvl="0">
              <a:lnSpc>
                <a:spcPct val="115000"/>
              </a:lnSpc>
              <a:spcAft>
                <a:spcPts val="600"/>
              </a:spcAft>
            </a:pPr>
            <a:r>
              <a:rPr lang="en-IN" dirty="0">
                <a:effectLst/>
                <a:latin typeface="Times New Roman" pitchFamily="18" charset="0"/>
                <a:ea typeface="Times New Roman"/>
                <a:cs typeface="Times New Roman" pitchFamily="18" charset="0"/>
              </a:rPr>
              <a:t>}</a:t>
            </a:r>
          </a:p>
          <a:p>
            <a:pPr marL="363538" lvl="0">
              <a:lnSpc>
                <a:spcPct val="115000"/>
              </a:lnSpc>
              <a:spcAft>
                <a:spcPts val="600"/>
              </a:spcAft>
            </a:pPr>
            <a:r>
              <a:rPr lang="en-US" sz="1600" dirty="0"/>
              <a:t> </a:t>
            </a:r>
          </a:p>
          <a:p>
            <a:pPr marL="363538" lvl="0">
              <a:lnSpc>
                <a:spcPct val="115000"/>
              </a:lnSpc>
              <a:spcAft>
                <a:spcPts val="600"/>
              </a:spcAft>
            </a:pPr>
            <a:r>
              <a:rPr lang="en-US" sz="2400" b="1" dirty="0">
                <a:solidFill>
                  <a:srgbClr val="FF0000"/>
                </a:solidFill>
              </a:rPr>
              <a:t>LOC = 17.</a:t>
            </a:r>
            <a:endParaRPr lang="en-IN" sz="2400" b="1" dirty="0">
              <a:solidFill>
                <a:srgbClr val="FF0000"/>
              </a:solidFill>
              <a:effectLst/>
              <a:latin typeface="Times New Roman" pitchFamily="18" charset="0"/>
              <a:ea typeface="Times New Roman"/>
              <a:cs typeface="Times New Roman" pitchFamily="18" charset="0"/>
            </a:endParaRPr>
          </a:p>
        </p:txBody>
      </p:sp>
      <p:sp>
        <p:nvSpPr>
          <p:cNvPr id="8" name="Rectangle 7"/>
          <p:cNvSpPr/>
          <p:nvPr/>
        </p:nvSpPr>
        <p:spPr>
          <a:xfrm>
            <a:off x="467544" y="908720"/>
            <a:ext cx="6398355" cy="553998"/>
          </a:xfrm>
          <a:prstGeom prst="rect">
            <a:avLst/>
          </a:prstGeom>
        </p:spPr>
        <p:txBody>
          <a:bodyPr wrap="none" lIns="0" tIns="0" rIns="0" bIns="0">
            <a:spAutoFit/>
          </a:bodyPr>
          <a:lstStyle/>
          <a:p>
            <a:pPr marL="711200" indent="-174625"/>
            <a:r>
              <a:rPr lang="en-IN" b="1" dirty="0">
                <a:solidFill>
                  <a:srgbClr val="00B0F0"/>
                </a:solidFill>
                <a:latin typeface="Times New Roman" pitchFamily="18" charset="0"/>
                <a:cs typeface="Times New Roman" pitchFamily="18" charset="0"/>
              </a:rPr>
              <a:t>Example of LOC : </a:t>
            </a:r>
            <a:r>
              <a:rPr lang="en-IN" b="1" dirty="0">
                <a:latin typeface="Times New Roman" pitchFamily="18" charset="0"/>
                <a:cs typeface="Times New Roman" pitchFamily="18" charset="0"/>
              </a:rPr>
              <a:t>A program to find a substring in a string</a:t>
            </a:r>
          </a:p>
          <a:p>
            <a:pPr marL="711200" indent="-174625">
              <a:buNone/>
            </a:pPr>
            <a:r>
              <a:rPr lang="en-IN" b="1" dirty="0">
                <a:solidFill>
                  <a:srgbClr val="00B0F0"/>
                </a:solidFill>
                <a:latin typeface="Times New Roman" pitchFamily="18" charset="0"/>
                <a:cs typeface="Times New Roman" pitchFamily="18" charset="0"/>
              </a:rPr>
              <a:t> </a:t>
            </a:r>
            <a:r>
              <a:rPr lang="en-IN" dirty="0">
                <a:solidFill>
                  <a:srgbClr val="00B0F0"/>
                </a:solidFill>
                <a:latin typeface="Times New Roman" pitchFamily="18" charset="0"/>
                <a:cs typeface="Times New Roman" pitchFamily="18" charset="0"/>
              </a:rPr>
              <a:t> </a:t>
            </a:r>
          </a:p>
        </p:txBody>
      </p:sp>
    </p:spTree>
    <p:extLst>
      <p:ext uri="{BB962C8B-B14F-4D97-AF65-F5344CB8AC3E}">
        <p14:creationId xmlns:p14="http://schemas.microsoft.com/office/powerpoint/2010/main" xmlns="" val="84388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12776"/>
            <a:ext cx="7998962" cy="4752527"/>
          </a:xfrm>
        </p:spPr>
        <p:txBody>
          <a:bodyPr>
            <a:normAutofit/>
          </a:bodyPr>
          <a:lstStyle/>
          <a:p>
            <a:pPr marL="711200" indent="-174625">
              <a:buNone/>
            </a:pPr>
            <a:r>
              <a:rPr lang="en-IN" sz="2600" dirty="0">
                <a:solidFill>
                  <a:srgbClr val="00B0F0"/>
                </a:solidFill>
                <a:latin typeface="Times New Roman" pitchFamily="18" charset="0"/>
                <a:cs typeface="Times New Roman" pitchFamily="18" charset="0"/>
              </a:rPr>
              <a:t>Lines of Code : Disadvantages</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value of LOC measurement varies with the programmer, programming language, and the project complexity.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Every programmer has different technical skills, programming styles, and logical ability. Therefore, the LOC value may differ during estimation.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Different programming languages have their different programming techniques. The actual number of the source lines may vary in programs.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LOC only considers the source code. But some projects are highly complex and they need much effort at the design and analysis phases. </a:t>
            </a:r>
          </a:p>
        </p:txBody>
      </p:sp>
      <p:sp>
        <p:nvSpPr>
          <p:cNvPr id="5" name="Date Placeholder 4">
            <a:extLst>
              <a:ext uri="{FF2B5EF4-FFF2-40B4-BE49-F238E27FC236}">
                <a16:creationId xmlns:a16="http://schemas.microsoft.com/office/drawing/2014/main" xmlns="" id="{7C5C0B4E-88E6-4163-AC9E-F8FF092AF237}"/>
              </a:ext>
            </a:extLst>
          </p:cNvPr>
          <p:cNvSpPr>
            <a:spLocks noGrp="1"/>
          </p:cNvSpPr>
          <p:nvPr>
            <p:ph type="dt" sz="half" idx="11"/>
          </p:nvPr>
        </p:nvSpPr>
        <p:spPr/>
        <p:txBody>
          <a:bodyPr/>
          <a:lstStyle/>
          <a:p>
            <a:fld id="{77CF9F4C-9A26-4F21-83B7-93AFE8AED5AB}" type="datetime4">
              <a:rPr lang="en-US" smtClean="0"/>
              <a:pPr/>
              <a:t>December 1, 2021</a:t>
            </a:fld>
            <a:endParaRPr lang="en-IN"/>
          </a:p>
        </p:txBody>
      </p:sp>
      <p:sp>
        <p:nvSpPr>
          <p:cNvPr id="6" name="Footer Placeholder 5">
            <a:extLst>
              <a:ext uri="{FF2B5EF4-FFF2-40B4-BE49-F238E27FC236}">
                <a16:creationId xmlns:a16="http://schemas.microsoft.com/office/drawing/2014/main" xmlns="" id="{E3D0E6A7-AEB7-48DD-B4A6-A2FAB98F3F8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3174599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7"/>
            <a:ext cx="8280920" cy="4680520"/>
          </a:xfrm>
        </p:spPr>
        <p:txBody>
          <a:bodyPr>
            <a:normAutofit/>
          </a:bodyPr>
          <a:lstStyle/>
          <a:p>
            <a:pPr marL="711200" indent="-174625">
              <a:buNone/>
            </a:pPr>
            <a:r>
              <a:rPr lang="en-IN" sz="2400" dirty="0">
                <a:solidFill>
                  <a:srgbClr val="00B0F0"/>
                </a:solidFill>
                <a:latin typeface="Times New Roman" pitchFamily="18" charset="0"/>
                <a:cs typeface="Times New Roman" pitchFamily="18" charset="0"/>
              </a:rPr>
              <a:t>Lines of Code : Disadvantages</a:t>
            </a:r>
          </a:p>
          <a:p>
            <a:pPr marL="711200" indent="-174625">
              <a:buNone/>
            </a:pPr>
            <a:endParaRPr lang="en-IN" sz="1000" dirty="0">
              <a:solidFill>
                <a:srgbClr val="00B0F0"/>
              </a:solidFill>
              <a:latin typeface="Times New Roman" pitchFamily="18" charset="0"/>
              <a:cs typeface="Times New Roman" pitchFamily="18" charset="0"/>
            </a:endParaRP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LOC is not suitable for component or reuse- based programming technologies where the components are considered as the unit of measurement. </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Also, it is very difficult to accurately estimate the project size from the requirement specification or project nature.</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There is a lack of standard tools for counting the source lines. </a:t>
            </a:r>
          </a:p>
          <a:p>
            <a:pPr marL="685800" lvl="1" indent="-342900" algn="just">
              <a:lnSpc>
                <a:spcPct val="100000"/>
              </a:lnSpc>
              <a:buFont typeface="Arial" panose="020B0604020202020204" pitchFamily="34" charset="0"/>
              <a:buChar char="•"/>
            </a:pPr>
            <a:r>
              <a:rPr lang="en-IN" sz="2400" dirty="0">
                <a:latin typeface="Times New Roman" pitchFamily="18" charset="0"/>
                <a:cs typeface="Times New Roman" pitchFamily="18" charset="0"/>
              </a:rPr>
              <a:t>The quality of code is the main focus for quality software, which is poorly considered during size measurement. </a:t>
            </a:r>
          </a:p>
          <a:p>
            <a:pPr lvl="1"/>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538F6132-BF9B-4DFF-8546-5725075604D7}"/>
              </a:ext>
            </a:extLst>
          </p:cNvPr>
          <p:cNvSpPr>
            <a:spLocks noGrp="1"/>
          </p:cNvSpPr>
          <p:nvPr>
            <p:ph type="dt" sz="half" idx="11"/>
          </p:nvPr>
        </p:nvSpPr>
        <p:spPr/>
        <p:txBody>
          <a:bodyPr/>
          <a:lstStyle/>
          <a:p>
            <a:fld id="{816DC29A-4501-42B8-BC2E-291CB3DB8222}" type="datetime4">
              <a:rPr lang="en-US" smtClean="0"/>
              <a:pPr/>
              <a:t>December 1, 2021</a:t>
            </a:fld>
            <a:endParaRPr lang="en-IN"/>
          </a:p>
        </p:txBody>
      </p:sp>
      <p:sp>
        <p:nvSpPr>
          <p:cNvPr id="6" name="Footer Placeholder 5">
            <a:extLst>
              <a:ext uri="{FF2B5EF4-FFF2-40B4-BE49-F238E27FC236}">
                <a16:creationId xmlns:a16="http://schemas.microsoft.com/office/drawing/2014/main" xmlns="" id="{01AB294E-D62E-4A53-9972-FF2BB26F357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178586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68761"/>
            <a:ext cx="8280920" cy="4824536"/>
          </a:xfrm>
        </p:spPr>
        <p:txBody>
          <a:bodyPr>
            <a:normAutofit fontScale="92500" lnSpcReduction="10000"/>
          </a:bodyPr>
          <a:lstStyle/>
          <a:p>
            <a:pPr marL="711200" indent="-174625">
              <a:buNone/>
            </a:pPr>
            <a:r>
              <a:rPr lang="en-IN" sz="2600" dirty="0">
                <a:solidFill>
                  <a:srgbClr val="00B0F0"/>
                </a:solidFill>
                <a:latin typeface="Times New Roman" pitchFamily="18" charset="0"/>
                <a:cs typeface="Times New Roman" pitchFamily="18" charset="0"/>
              </a:rPr>
              <a:t>Function Point Analysis </a:t>
            </a:r>
          </a:p>
          <a:p>
            <a:pPr marL="685800" lvl="1" indent="-342900" algn="just">
              <a:lnSpc>
                <a:spcPct val="110000"/>
              </a:lnSpc>
              <a:buFont typeface="Arial" panose="020B0604020202020204" pitchFamily="34" charset="0"/>
              <a:buChar char="•"/>
            </a:pPr>
            <a:r>
              <a:rPr lang="en-IN" sz="2400" dirty="0">
                <a:latin typeface="Times New Roman" pitchFamily="18" charset="0"/>
                <a:cs typeface="Times New Roman" pitchFamily="18" charset="0"/>
              </a:rPr>
              <a:t>To overcome the limitations of the LOC-based measurement, </a:t>
            </a:r>
            <a:r>
              <a:rPr lang="en-IN" sz="2400" dirty="0">
                <a:solidFill>
                  <a:srgbClr val="00B0F0"/>
                </a:solidFill>
                <a:latin typeface="Times New Roman" pitchFamily="18" charset="0"/>
                <a:cs typeface="Times New Roman" pitchFamily="18" charset="0"/>
              </a:rPr>
              <a:t>Alan Albrecht </a:t>
            </a:r>
            <a:r>
              <a:rPr lang="en-IN" sz="2400" dirty="0">
                <a:latin typeface="Times New Roman" pitchFamily="18" charset="0"/>
                <a:cs typeface="Times New Roman" pitchFamily="18" charset="0"/>
              </a:rPr>
              <a:t>proposed another size estimation technique called the function point (FP) analysis.</a:t>
            </a:r>
          </a:p>
          <a:p>
            <a:pPr marL="685800" lvl="1" indent="-342900" algn="just">
              <a:lnSpc>
                <a:spcPct val="110000"/>
              </a:lnSpc>
              <a:buFont typeface="Arial" panose="020B0604020202020204" pitchFamily="34" charset="0"/>
              <a:buChar char="•"/>
            </a:pPr>
            <a:r>
              <a:rPr lang="en-IN" sz="2400" dirty="0">
                <a:latin typeface="Times New Roman" pitchFamily="18" charset="0"/>
                <a:cs typeface="Times New Roman" pitchFamily="18" charset="0"/>
              </a:rPr>
              <a:t>The size of the project is estimated on the basis of functions or services requested by the customer in the requirement specification.</a:t>
            </a:r>
          </a:p>
          <a:p>
            <a:pPr marL="685800" lvl="1" indent="-342900" algn="just">
              <a:lnSpc>
                <a:spcPct val="110000"/>
              </a:lnSpc>
              <a:buFont typeface="Arial" panose="020B0604020202020204" pitchFamily="34" charset="0"/>
              <a:buChar char="•"/>
            </a:pPr>
            <a:r>
              <a:rPr lang="en-IN" sz="2400" dirty="0">
                <a:latin typeface="Times New Roman" pitchFamily="18" charset="0"/>
                <a:cs typeface="Times New Roman" pitchFamily="18" charset="0"/>
              </a:rPr>
              <a:t>It is a structured technique that decomposes systems down into smaller components so that they can be better understood and analysed. </a:t>
            </a:r>
          </a:p>
          <a:p>
            <a:pPr marL="685800" lvl="1" indent="-342900" algn="just">
              <a:lnSpc>
                <a:spcPct val="110000"/>
              </a:lnSpc>
              <a:buFont typeface="Arial" panose="020B0604020202020204" pitchFamily="34" charset="0"/>
              <a:buChar char="•"/>
            </a:pPr>
            <a:r>
              <a:rPr lang="en-IN" sz="2400" dirty="0">
                <a:latin typeface="Times New Roman" pitchFamily="18" charset="0"/>
                <a:cs typeface="Times New Roman" pitchFamily="18" charset="0"/>
              </a:rPr>
              <a:t>It relies on the product features delivered to the customer. </a:t>
            </a:r>
          </a:p>
          <a:p>
            <a:pPr marL="685800" lvl="1" indent="-342900" algn="just">
              <a:lnSpc>
                <a:spcPct val="110000"/>
              </a:lnSpc>
              <a:buFont typeface="Arial" panose="020B0604020202020204" pitchFamily="34" charset="0"/>
              <a:buChar char="•"/>
            </a:pPr>
            <a:r>
              <a:rPr lang="en-IN" sz="2400" dirty="0">
                <a:latin typeface="Times New Roman" pitchFamily="18" charset="0"/>
                <a:cs typeface="Times New Roman" pitchFamily="18" charset="0"/>
              </a:rPr>
              <a:t>The actual number of function points can be verified at the end of each stage of a project. </a:t>
            </a:r>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23F20C74-DC5F-45F2-B70C-22141B975680}"/>
              </a:ext>
            </a:extLst>
          </p:cNvPr>
          <p:cNvSpPr>
            <a:spLocks noGrp="1"/>
          </p:cNvSpPr>
          <p:nvPr>
            <p:ph type="dt" sz="half" idx="11"/>
          </p:nvPr>
        </p:nvSpPr>
        <p:spPr/>
        <p:txBody>
          <a:bodyPr/>
          <a:lstStyle/>
          <a:p>
            <a:fld id="{0871F3B1-8B95-4B45-86B7-6350CD79F0DD}" type="datetime4">
              <a:rPr lang="en-US" smtClean="0"/>
              <a:pPr/>
              <a:t>December 1, 2021</a:t>
            </a:fld>
            <a:endParaRPr lang="en-IN"/>
          </a:p>
        </p:txBody>
      </p:sp>
      <p:sp>
        <p:nvSpPr>
          <p:cNvPr id="6" name="Footer Placeholder 5">
            <a:extLst>
              <a:ext uri="{FF2B5EF4-FFF2-40B4-BE49-F238E27FC236}">
                <a16:creationId xmlns:a16="http://schemas.microsoft.com/office/drawing/2014/main" xmlns="" id="{8420B30C-E94F-46B5-8102-5DE4C4ECAE0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428779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9"/>
            <a:ext cx="8280920" cy="4752528"/>
          </a:xfrm>
        </p:spPr>
        <p:txBody>
          <a:bodyPr>
            <a:normAutofit/>
          </a:bodyPr>
          <a:lstStyle/>
          <a:p>
            <a:pPr marL="363538" indent="0">
              <a:buNone/>
            </a:pPr>
            <a:r>
              <a:rPr lang="en-IN" sz="2600" dirty="0">
                <a:solidFill>
                  <a:srgbClr val="00B0F0"/>
                </a:solidFill>
                <a:latin typeface="Times New Roman" pitchFamily="18" charset="0"/>
                <a:cs typeface="Times New Roman" pitchFamily="18" charset="0"/>
              </a:rPr>
              <a:t>Function Point Analysis : Advantages</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FP measurement is programming language independent and programmer independent.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It does not have any constraint specific to the hardware, procedural or non-procedural languages.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It is very easy to predict the function points in the final product from the requirement specification.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More accurate estimates are possible in the early stages of software development.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An important aspect of FP is the consideration of user’s view through requirement specification or problem description along with developers view during requirement decomposition for the FP analysis.</a:t>
            </a:r>
          </a:p>
          <a:p>
            <a:pPr lvl="1"/>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5C3E2940-539F-40F3-9C04-14D63CBADD1A}"/>
              </a:ext>
            </a:extLst>
          </p:cNvPr>
          <p:cNvSpPr>
            <a:spLocks noGrp="1"/>
          </p:cNvSpPr>
          <p:nvPr>
            <p:ph type="dt" sz="half" idx="11"/>
          </p:nvPr>
        </p:nvSpPr>
        <p:spPr/>
        <p:txBody>
          <a:bodyPr/>
          <a:lstStyle/>
          <a:p>
            <a:fld id="{AFE57B3F-AEBD-4018-B1A4-D81C68843191}" type="datetime4">
              <a:rPr lang="en-US" smtClean="0"/>
              <a:pPr/>
              <a:t>December 1, 2021</a:t>
            </a:fld>
            <a:endParaRPr lang="en-IN"/>
          </a:p>
        </p:txBody>
      </p:sp>
      <p:sp>
        <p:nvSpPr>
          <p:cNvPr id="6" name="Footer Placeholder 5">
            <a:extLst>
              <a:ext uri="{FF2B5EF4-FFF2-40B4-BE49-F238E27FC236}">
                <a16:creationId xmlns:a16="http://schemas.microsoft.com/office/drawing/2014/main" xmlns="" id="{8607C3BA-CBC7-41AE-A867-1C0D0774F58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4287793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40769"/>
            <a:ext cx="7886700" cy="4752528"/>
          </a:xfrm>
        </p:spPr>
        <p:txBody>
          <a:bodyPr>
            <a:noAutofit/>
          </a:bodyPr>
          <a:lstStyle/>
          <a:p>
            <a:pPr marL="711200" indent="-174625">
              <a:buNone/>
            </a:pPr>
            <a:r>
              <a:rPr lang="en-IN" sz="2200" dirty="0">
                <a:solidFill>
                  <a:srgbClr val="00B0F0"/>
                </a:solidFill>
                <a:latin typeface="Times New Roman" pitchFamily="18" charset="0"/>
                <a:cs typeface="Times New Roman" pitchFamily="18" charset="0"/>
              </a:rPr>
              <a:t>Function Point Analysis </a:t>
            </a:r>
          </a:p>
          <a:p>
            <a:pPr marL="685800" lvl="1" indent="-342900" algn="just">
              <a:lnSpc>
                <a:spcPct val="110000"/>
              </a:lnSpc>
              <a:buFont typeface="Arial" panose="020B0604020202020204" pitchFamily="34" charset="0"/>
              <a:buChar char="•"/>
            </a:pPr>
            <a:r>
              <a:rPr lang="en-IN" sz="2200" dirty="0">
                <a:latin typeface="Times New Roman" pitchFamily="18" charset="0"/>
                <a:cs typeface="Times New Roman" pitchFamily="18" charset="0"/>
              </a:rPr>
              <a:t>FP-based estimations are based on the following five information domain values and their complexities in a particular project. </a:t>
            </a:r>
          </a:p>
          <a:p>
            <a:pPr marL="1314450" lvl="3" indent="-285750" algn="just">
              <a:lnSpc>
                <a:spcPct val="110000"/>
              </a:lnSpc>
              <a:buFont typeface="Wingdings" panose="05000000000000000000" pitchFamily="2" charset="2"/>
              <a:buChar char="Ø"/>
            </a:pPr>
            <a:r>
              <a:rPr lang="en-IN" sz="1850" dirty="0">
                <a:latin typeface="Times New Roman" pitchFamily="18" charset="0"/>
                <a:cs typeface="Times New Roman" pitchFamily="18" charset="0"/>
              </a:rPr>
              <a:t>Number of inputs</a:t>
            </a:r>
          </a:p>
          <a:p>
            <a:pPr marL="1314450" lvl="3" indent="-285750" algn="just">
              <a:lnSpc>
                <a:spcPct val="110000"/>
              </a:lnSpc>
              <a:buFont typeface="Wingdings" panose="05000000000000000000" pitchFamily="2" charset="2"/>
              <a:buChar char="Ø"/>
            </a:pPr>
            <a:r>
              <a:rPr lang="en-IN" sz="1850" dirty="0">
                <a:latin typeface="Times New Roman" pitchFamily="18" charset="0"/>
                <a:cs typeface="Times New Roman" pitchFamily="18" charset="0"/>
              </a:rPr>
              <a:t>Number of outputs</a:t>
            </a:r>
          </a:p>
          <a:p>
            <a:pPr marL="1314450" lvl="3" indent="-285750" algn="just">
              <a:lnSpc>
                <a:spcPct val="110000"/>
              </a:lnSpc>
              <a:buFont typeface="Wingdings" panose="05000000000000000000" pitchFamily="2" charset="2"/>
              <a:buChar char="Ø"/>
            </a:pPr>
            <a:r>
              <a:rPr lang="en-IN" sz="1850" dirty="0">
                <a:latin typeface="Times New Roman" pitchFamily="18" charset="0"/>
                <a:cs typeface="Times New Roman" pitchFamily="18" charset="0"/>
              </a:rPr>
              <a:t>Number of inquiries</a:t>
            </a:r>
          </a:p>
          <a:p>
            <a:pPr marL="1314450" lvl="3" indent="-285750" algn="just">
              <a:lnSpc>
                <a:spcPct val="110000"/>
              </a:lnSpc>
              <a:buFont typeface="Wingdings" panose="05000000000000000000" pitchFamily="2" charset="2"/>
              <a:buChar char="Ø"/>
            </a:pPr>
            <a:r>
              <a:rPr lang="en-IN" sz="1850" dirty="0">
                <a:latin typeface="Times New Roman" pitchFamily="18" charset="0"/>
                <a:cs typeface="Times New Roman" pitchFamily="18" charset="0"/>
              </a:rPr>
              <a:t>Number of internal logical files</a:t>
            </a:r>
          </a:p>
          <a:p>
            <a:pPr marL="1314450" lvl="3" indent="-285750" algn="just">
              <a:lnSpc>
                <a:spcPct val="110000"/>
              </a:lnSpc>
              <a:buFont typeface="Wingdings" panose="05000000000000000000" pitchFamily="2" charset="2"/>
              <a:buChar char="Ø"/>
            </a:pPr>
            <a:r>
              <a:rPr lang="en-IN" sz="1850" dirty="0">
                <a:latin typeface="Times New Roman" pitchFamily="18" charset="0"/>
                <a:cs typeface="Times New Roman" pitchFamily="18" charset="0"/>
              </a:rPr>
              <a:t>Number of external interfaces</a:t>
            </a:r>
          </a:p>
          <a:p>
            <a:pPr marL="685800" lvl="1" indent="-342900" algn="just">
              <a:lnSpc>
                <a:spcPct val="110000"/>
              </a:lnSpc>
              <a:buFont typeface="Arial" panose="020B0604020202020204" pitchFamily="34" charset="0"/>
              <a:buChar char="•"/>
            </a:pPr>
            <a:r>
              <a:rPr lang="en-IN" sz="2200" dirty="0">
                <a:latin typeface="Times New Roman" pitchFamily="18" charset="0"/>
                <a:cs typeface="Times New Roman" pitchFamily="18" charset="0"/>
              </a:rPr>
              <a:t>The value of each of these five information domains is collected and a subjective evaluation is performed to categorize them as simple, average, and complex.</a:t>
            </a:r>
          </a:p>
          <a:p>
            <a:pPr lvl="1"/>
            <a:endParaRPr lang="en-IN" sz="2200" dirty="0">
              <a:latin typeface="Times New Roman" pitchFamily="18" charset="0"/>
              <a:cs typeface="Times New Roman" pitchFamily="18" charset="0"/>
            </a:endParaRPr>
          </a:p>
          <a:p>
            <a:pPr lvl="2">
              <a:buFont typeface="Wingdings" pitchFamily="2" charset="2"/>
              <a:buChar char="§"/>
            </a:pPr>
            <a:endParaRPr lang="en-IN" sz="2200" dirty="0">
              <a:latin typeface="Times New Roman" pitchFamily="18" charset="0"/>
              <a:cs typeface="Times New Roman" pitchFamily="18" charset="0"/>
            </a:endParaRPr>
          </a:p>
          <a:p>
            <a:pPr marL="457200" lvl="1" indent="0">
              <a:buNone/>
            </a:pPr>
            <a:r>
              <a:rPr lang="en-IN" sz="2200" dirty="0">
                <a:latin typeface="Times New Roman" pitchFamily="18" charset="0"/>
                <a:cs typeface="Times New Roman" pitchFamily="18" charset="0"/>
              </a:rPr>
              <a:t> </a:t>
            </a:r>
          </a:p>
          <a:p>
            <a:pPr lvl="1"/>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3E66DCE3-6B96-488F-ABF9-B4198A49E5F7}"/>
              </a:ext>
            </a:extLst>
          </p:cNvPr>
          <p:cNvSpPr>
            <a:spLocks noGrp="1"/>
          </p:cNvSpPr>
          <p:nvPr>
            <p:ph type="dt" sz="half" idx="11"/>
          </p:nvPr>
        </p:nvSpPr>
        <p:spPr/>
        <p:txBody>
          <a:bodyPr/>
          <a:lstStyle/>
          <a:p>
            <a:fld id="{D5E597BD-0053-4C66-9987-257485ACD7C5}" type="datetime4">
              <a:rPr lang="en-US" smtClean="0"/>
              <a:pPr/>
              <a:t>December 1, 2021</a:t>
            </a:fld>
            <a:endParaRPr lang="en-IN"/>
          </a:p>
        </p:txBody>
      </p:sp>
      <p:sp>
        <p:nvSpPr>
          <p:cNvPr id="6" name="Footer Placeholder 5">
            <a:extLst>
              <a:ext uri="{FF2B5EF4-FFF2-40B4-BE49-F238E27FC236}">
                <a16:creationId xmlns:a16="http://schemas.microsoft.com/office/drawing/2014/main" xmlns="" id="{38418388-9A0E-49AF-BCB2-C992178D564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4287793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36575" indent="0">
              <a:buNone/>
            </a:pPr>
            <a:r>
              <a:rPr lang="en-IN" sz="2400" dirty="0">
                <a:solidFill>
                  <a:srgbClr val="00B0F0"/>
                </a:solidFill>
                <a:latin typeface="Times New Roman" pitchFamily="18" charset="0"/>
                <a:cs typeface="Times New Roman" pitchFamily="18" charset="0"/>
              </a:rPr>
              <a:t>Function Point Analysis </a:t>
            </a:r>
          </a:p>
          <a:p>
            <a:pPr lvl="1"/>
            <a:r>
              <a:rPr lang="en-IN" sz="2200" dirty="0">
                <a:latin typeface="Times New Roman" pitchFamily="18" charset="0"/>
                <a:cs typeface="Times New Roman" pitchFamily="18" charset="0"/>
              </a:rPr>
              <a:t>There are certain weights assigned at each complexity level to the information domains:</a:t>
            </a:r>
          </a:p>
          <a:p>
            <a:endParaRPr lang="en-IN" sz="2800" dirty="0"/>
          </a:p>
          <a:p>
            <a:pPr lvl="1"/>
            <a:endParaRPr lang="en-IN" sz="2200" dirty="0">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xmlns="" id="{2AD6C442-9F49-454B-A7BF-9C3039DEFBBB}"/>
              </a:ext>
            </a:extLst>
          </p:cNvPr>
          <p:cNvSpPr>
            <a:spLocks noGrp="1"/>
          </p:cNvSpPr>
          <p:nvPr>
            <p:ph type="dt" sz="half" idx="11"/>
          </p:nvPr>
        </p:nvSpPr>
        <p:spPr/>
        <p:txBody>
          <a:bodyPr/>
          <a:lstStyle/>
          <a:p>
            <a:fld id="{58AE1542-1F11-4549-B277-35DF1D7999EB}" type="datetime4">
              <a:rPr lang="en-US" smtClean="0"/>
              <a:pPr/>
              <a:t>December 1, 2021</a:t>
            </a:fld>
            <a:endParaRPr lang="en-IN"/>
          </a:p>
        </p:txBody>
      </p:sp>
      <p:sp>
        <p:nvSpPr>
          <p:cNvPr id="8" name="Footer Placeholder 7">
            <a:extLst>
              <a:ext uri="{FF2B5EF4-FFF2-40B4-BE49-F238E27FC236}">
                <a16:creationId xmlns:a16="http://schemas.microsoft.com/office/drawing/2014/main" xmlns="" id="{F99AE066-50E1-407C-A538-39EB63F289D4}"/>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xmlns="" val="460095189"/>
              </p:ext>
            </p:extLst>
          </p:nvPr>
        </p:nvGraphicFramePr>
        <p:xfrm>
          <a:off x="611560" y="2708920"/>
          <a:ext cx="7920879" cy="2880320"/>
        </p:xfrm>
        <a:graphic>
          <a:graphicData uri="http://schemas.openxmlformats.org/drawingml/2006/table">
            <a:tbl>
              <a:tblPr firstRow="1" firstCol="1" bandRow="1">
                <a:tableStyleId>{BDBED569-4797-4DF1-A0F4-6AAB3CD982D8}</a:tableStyleId>
              </a:tblPr>
              <a:tblGrid>
                <a:gridCol w="2922266">
                  <a:extLst>
                    <a:ext uri="{9D8B030D-6E8A-4147-A177-3AD203B41FA5}">
                      <a16:colId xmlns:a16="http://schemas.microsoft.com/office/drawing/2014/main" xmlns="" val="20000"/>
                    </a:ext>
                  </a:extLst>
                </a:gridCol>
                <a:gridCol w="1691838">
                  <a:extLst>
                    <a:ext uri="{9D8B030D-6E8A-4147-A177-3AD203B41FA5}">
                      <a16:colId xmlns:a16="http://schemas.microsoft.com/office/drawing/2014/main" xmlns="" val="20001"/>
                    </a:ext>
                  </a:extLst>
                </a:gridCol>
                <a:gridCol w="1691838">
                  <a:extLst>
                    <a:ext uri="{9D8B030D-6E8A-4147-A177-3AD203B41FA5}">
                      <a16:colId xmlns:a16="http://schemas.microsoft.com/office/drawing/2014/main" xmlns="" val="20002"/>
                    </a:ext>
                  </a:extLst>
                </a:gridCol>
                <a:gridCol w="1614937">
                  <a:extLst>
                    <a:ext uri="{9D8B030D-6E8A-4147-A177-3AD203B41FA5}">
                      <a16:colId xmlns:a16="http://schemas.microsoft.com/office/drawing/2014/main" xmlns="" val="20003"/>
                    </a:ext>
                  </a:extLst>
                </a:gridCol>
              </a:tblGrid>
              <a:tr h="360040">
                <a:tc rowSpan="2">
                  <a:txBody>
                    <a:bodyPr/>
                    <a:lstStyle/>
                    <a:p>
                      <a:pPr algn="ctr">
                        <a:lnSpc>
                          <a:spcPct val="115000"/>
                        </a:lnSpc>
                        <a:spcAft>
                          <a:spcPts val="0"/>
                        </a:spcAft>
                      </a:pPr>
                      <a:r>
                        <a:rPr lang="en-IN" sz="1600" dirty="0">
                          <a:effectLst/>
                          <a:latin typeface="Times New Roman" pitchFamily="18" charset="0"/>
                          <a:cs typeface="Times New Roman" pitchFamily="18" charset="0"/>
                        </a:rPr>
                        <a:t>Information domain</a:t>
                      </a:r>
                      <a:endParaRPr lang="en-IN" sz="1600" dirty="0">
                        <a:effectLst/>
                        <a:latin typeface="Times New Roman" pitchFamily="18" charset="0"/>
                        <a:ea typeface="Times New Roman"/>
                        <a:cs typeface="Times New Roman" pitchFamily="18" charset="0"/>
                      </a:endParaRPr>
                    </a:p>
                  </a:txBody>
                  <a:tcPr marL="68580" marR="68580" marT="0" marB="0" anchor="ctr"/>
                </a:tc>
                <a:tc gridSpan="3">
                  <a:txBody>
                    <a:bodyPr/>
                    <a:lstStyle/>
                    <a:p>
                      <a:pPr algn="ctr">
                        <a:lnSpc>
                          <a:spcPct val="115000"/>
                        </a:lnSpc>
                        <a:spcAft>
                          <a:spcPts val="0"/>
                        </a:spcAft>
                      </a:pPr>
                      <a:r>
                        <a:rPr lang="en-IN" sz="1600" dirty="0">
                          <a:effectLst/>
                          <a:latin typeface="Times New Roman" pitchFamily="18" charset="0"/>
                          <a:cs typeface="Times New Roman" pitchFamily="18" charset="0"/>
                        </a:rPr>
                        <a:t>Weights</a:t>
                      </a:r>
                      <a:endParaRPr lang="en-IN" sz="1600" dirty="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360040">
                <a:tc vMerge="1">
                  <a:txBody>
                    <a:bodyPr/>
                    <a:lstStyle/>
                    <a:p>
                      <a:endParaRPr lang="en-IN"/>
                    </a:p>
                  </a:txBody>
                  <a:tcPr/>
                </a:tc>
                <a:tc>
                  <a:txBody>
                    <a:bodyPr/>
                    <a:lstStyle/>
                    <a:p>
                      <a:pPr algn="ctr">
                        <a:lnSpc>
                          <a:spcPct val="115000"/>
                        </a:lnSpc>
                        <a:spcAft>
                          <a:spcPts val="0"/>
                        </a:spcAft>
                      </a:pPr>
                      <a:r>
                        <a:rPr lang="en-IN" sz="1600" dirty="0">
                          <a:effectLst/>
                          <a:latin typeface="Times New Roman" pitchFamily="18" charset="0"/>
                          <a:cs typeface="Times New Roman" pitchFamily="18" charset="0"/>
                        </a:rPr>
                        <a:t>Simple</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Average</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Complex</a:t>
                      </a:r>
                      <a:endParaRPr lang="en-IN" sz="16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432048">
                <a:tc>
                  <a:txBody>
                    <a:bodyPr/>
                    <a:lstStyle/>
                    <a:p>
                      <a:pPr>
                        <a:lnSpc>
                          <a:spcPct val="150000"/>
                        </a:lnSpc>
                        <a:spcAft>
                          <a:spcPts val="0"/>
                        </a:spcAft>
                      </a:pPr>
                      <a:r>
                        <a:rPr lang="en-IN" sz="1600">
                          <a:effectLst/>
                          <a:latin typeface="Times New Roman" pitchFamily="18" charset="0"/>
                          <a:cs typeface="Times New Roman" pitchFamily="18" charset="0"/>
                        </a:rPr>
                        <a:t>Number of inputs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dirty="0">
                          <a:effectLst/>
                          <a:latin typeface="Times New Roman" pitchFamily="18" charset="0"/>
                          <a:cs typeface="Times New Roman" pitchFamily="18" charset="0"/>
                        </a:rPr>
                        <a:t>3</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4</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6</a:t>
                      </a:r>
                      <a:endParaRPr lang="en-IN" sz="16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432048">
                <a:tc>
                  <a:txBody>
                    <a:bodyPr/>
                    <a:lstStyle/>
                    <a:p>
                      <a:pPr>
                        <a:lnSpc>
                          <a:spcPct val="150000"/>
                        </a:lnSpc>
                        <a:spcAft>
                          <a:spcPts val="0"/>
                        </a:spcAft>
                      </a:pPr>
                      <a:r>
                        <a:rPr lang="en-IN" sz="1600">
                          <a:effectLst/>
                          <a:latin typeface="Times New Roman" pitchFamily="18" charset="0"/>
                          <a:cs typeface="Times New Roman" pitchFamily="18" charset="0"/>
                        </a:rPr>
                        <a:t>Number of outputs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dirty="0">
                          <a:effectLst/>
                          <a:latin typeface="Times New Roman" pitchFamily="18" charset="0"/>
                          <a:cs typeface="Times New Roman" pitchFamily="18" charset="0"/>
                        </a:rPr>
                        <a:t>4</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5</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7</a:t>
                      </a:r>
                      <a:endParaRPr lang="en-IN" sz="16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432048">
                <a:tc>
                  <a:txBody>
                    <a:bodyPr/>
                    <a:lstStyle/>
                    <a:p>
                      <a:pPr>
                        <a:lnSpc>
                          <a:spcPct val="150000"/>
                        </a:lnSpc>
                        <a:spcAft>
                          <a:spcPts val="0"/>
                        </a:spcAft>
                      </a:pPr>
                      <a:r>
                        <a:rPr lang="en-IN" sz="1600">
                          <a:effectLst/>
                          <a:latin typeface="Times New Roman" pitchFamily="18" charset="0"/>
                          <a:cs typeface="Times New Roman" pitchFamily="18" charset="0"/>
                        </a:rPr>
                        <a:t>Number of inquiries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a:effectLst/>
                          <a:latin typeface="Times New Roman" pitchFamily="18" charset="0"/>
                          <a:cs typeface="Times New Roman" pitchFamily="18" charset="0"/>
                        </a:rPr>
                        <a:t>3</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4</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6</a:t>
                      </a:r>
                      <a:endParaRPr lang="en-IN" sz="16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4"/>
                  </a:ext>
                </a:extLst>
              </a:tr>
              <a:tr h="432048">
                <a:tc>
                  <a:txBody>
                    <a:bodyPr/>
                    <a:lstStyle/>
                    <a:p>
                      <a:pPr>
                        <a:lnSpc>
                          <a:spcPct val="150000"/>
                        </a:lnSpc>
                        <a:spcAft>
                          <a:spcPts val="0"/>
                        </a:spcAft>
                      </a:pPr>
                      <a:r>
                        <a:rPr lang="en-IN" sz="1600">
                          <a:effectLst/>
                          <a:latin typeface="Times New Roman" pitchFamily="18" charset="0"/>
                          <a:cs typeface="Times New Roman" pitchFamily="18" charset="0"/>
                        </a:rPr>
                        <a:t>Number of internal logical files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a:effectLst/>
                          <a:latin typeface="Times New Roman" pitchFamily="18" charset="0"/>
                          <a:cs typeface="Times New Roman" pitchFamily="18" charset="0"/>
                        </a:rPr>
                        <a:t>7</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10</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15</a:t>
                      </a:r>
                      <a:endParaRPr lang="en-IN" sz="16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5"/>
                  </a:ext>
                </a:extLst>
              </a:tr>
              <a:tr h="432048">
                <a:tc>
                  <a:txBody>
                    <a:bodyPr/>
                    <a:lstStyle/>
                    <a:p>
                      <a:pPr>
                        <a:lnSpc>
                          <a:spcPct val="150000"/>
                        </a:lnSpc>
                        <a:spcAft>
                          <a:spcPts val="0"/>
                        </a:spcAft>
                      </a:pPr>
                      <a:r>
                        <a:rPr lang="en-IN" sz="1600">
                          <a:effectLst/>
                          <a:latin typeface="Times New Roman" pitchFamily="18" charset="0"/>
                          <a:cs typeface="Times New Roman" pitchFamily="18" charset="0"/>
                        </a:rPr>
                        <a:t>Number of external interfaces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dirty="0">
                          <a:effectLst/>
                          <a:latin typeface="Times New Roman" pitchFamily="18" charset="0"/>
                          <a:cs typeface="Times New Roman" pitchFamily="18" charset="0"/>
                        </a:rPr>
                        <a:t>5</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7</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10</a:t>
                      </a:r>
                      <a:endParaRPr lang="en-IN" sz="16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5" name="Rectangle 4"/>
          <p:cNvSpPr/>
          <p:nvPr/>
        </p:nvSpPr>
        <p:spPr>
          <a:xfrm>
            <a:off x="1979712" y="5661248"/>
            <a:ext cx="6120680" cy="369332"/>
          </a:xfrm>
          <a:prstGeom prst="rect">
            <a:avLst/>
          </a:prstGeom>
        </p:spPr>
        <p:txBody>
          <a:bodyPr wrap="square">
            <a:spAutoFit/>
          </a:bodyPr>
          <a:lstStyle/>
          <a:p>
            <a:r>
              <a:rPr lang="en-IN" b="1" dirty="0">
                <a:latin typeface="Times New Roman" pitchFamily="18" charset="0"/>
                <a:cs typeface="Times New Roman" pitchFamily="18" charset="0"/>
              </a:rPr>
              <a:t>Information domains and their weights</a:t>
            </a:r>
          </a:p>
        </p:txBody>
      </p:sp>
    </p:spTree>
    <p:extLst>
      <p:ext uri="{BB962C8B-B14F-4D97-AF65-F5344CB8AC3E}">
        <p14:creationId xmlns:p14="http://schemas.microsoft.com/office/powerpoint/2010/main" xmlns="" val="4287793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424936" cy="4945753"/>
          </a:xfrm>
        </p:spPr>
        <p:txBody>
          <a:bodyPr>
            <a:normAutofit/>
          </a:bodyPr>
          <a:lstStyle/>
          <a:p>
            <a:pPr marL="711200" indent="-174625">
              <a:buNone/>
            </a:pPr>
            <a:r>
              <a:rPr lang="en-IN" sz="2200" dirty="0">
                <a:solidFill>
                  <a:srgbClr val="00B0F0"/>
                </a:solidFill>
                <a:latin typeface="Times New Roman" pitchFamily="18" charset="0"/>
                <a:cs typeface="Times New Roman" pitchFamily="18" charset="0"/>
              </a:rPr>
              <a:t>Function Point Analysis: Method </a:t>
            </a:r>
          </a:p>
          <a:p>
            <a:pPr marL="571500" indent="-457200">
              <a:buFont typeface="+mj-lt"/>
              <a:buAutoNum type="arabicPeriod"/>
            </a:pPr>
            <a:r>
              <a:rPr lang="en-IN" sz="2200" i="1" dirty="0">
                <a:latin typeface="Times New Roman" pitchFamily="18" charset="0"/>
                <a:cs typeface="Times New Roman" pitchFamily="18" charset="0"/>
              </a:rPr>
              <a:t>Calculate the unadjusted function point (UFP). </a:t>
            </a:r>
          </a:p>
          <a:p>
            <a:pPr marL="800100" lvl="1" indent="-457200">
              <a:buFont typeface="Arial" panose="020B0604020202020204" pitchFamily="34" charset="0"/>
              <a:buChar char="•"/>
            </a:pPr>
            <a:r>
              <a:rPr lang="en-IN" sz="2200" dirty="0">
                <a:latin typeface="Times New Roman" pitchFamily="18" charset="0"/>
                <a:cs typeface="Times New Roman" pitchFamily="18" charset="0"/>
              </a:rPr>
              <a:t>It is calculated by simply counting the value of each information domain and multiplying it by an appropriate weight at its complexity level. </a:t>
            </a:r>
          </a:p>
          <a:p>
            <a:pPr marL="457200" indent="-457200">
              <a:buFont typeface="+mj-lt"/>
              <a:buAutoNum type="arabicPeriod"/>
            </a:pPr>
            <a:r>
              <a:rPr lang="en-IN" sz="2200" i="1" dirty="0">
                <a:latin typeface="Times New Roman" pitchFamily="18" charset="0"/>
                <a:cs typeface="Times New Roman" pitchFamily="18" charset="0"/>
              </a:rPr>
              <a:t>Compute the complexity adjustment attributes (CAA). </a:t>
            </a:r>
          </a:p>
          <a:p>
            <a:pPr marL="800100" lvl="1" indent="-457200">
              <a:buFont typeface="Arial" panose="020B0604020202020204" pitchFamily="34" charset="0"/>
              <a:buChar char="•"/>
            </a:pPr>
            <a:r>
              <a:rPr lang="en-IN" sz="2200" dirty="0">
                <a:latin typeface="Times New Roman" pitchFamily="18" charset="0"/>
                <a:cs typeface="Times New Roman" pitchFamily="18" charset="0"/>
              </a:rPr>
              <a:t>The </a:t>
            </a:r>
            <a:r>
              <a:rPr lang="en-IN" sz="2200" dirty="0" err="1">
                <a:latin typeface="Times New Roman" pitchFamily="18" charset="0"/>
                <a:cs typeface="Times New Roman" pitchFamily="18" charset="0"/>
              </a:rPr>
              <a:t>CAAs</a:t>
            </a:r>
            <a:r>
              <a:rPr lang="en-IN" sz="2200" dirty="0">
                <a:latin typeface="Times New Roman" pitchFamily="18" charset="0"/>
                <a:cs typeface="Times New Roman" pitchFamily="18" charset="0"/>
              </a:rPr>
              <a:t> are complexity attributes (14) that can vary from project to project. They are computed using the following relationship: </a:t>
            </a:r>
          </a:p>
          <a:p>
            <a:pPr marL="800100" lvl="1" indent="-457200">
              <a:buFont typeface="Arial" panose="020B0604020202020204" pitchFamily="34" charset="0"/>
              <a:buChar char="•"/>
            </a:pPr>
            <a:r>
              <a:rPr lang="en-IN" sz="2200" dirty="0">
                <a:latin typeface="Times New Roman" pitchFamily="18" charset="0"/>
                <a:cs typeface="Times New Roman" pitchFamily="18" charset="0"/>
              </a:rPr>
              <a:t>CAA = [0.65 + 0.01 ×   </a:t>
            </a:r>
            <a:r>
              <a:rPr lang="en-US" sz="2400" dirty="0"/>
              <a:t>∑(F</a:t>
            </a:r>
            <a:r>
              <a:rPr lang="en-US" sz="2400" baseline="-25000" dirty="0"/>
              <a:t>i</a:t>
            </a:r>
            <a:r>
              <a:rPr lang="en-US" sz="2400" dirty="0"/>
              <a:t>)]</a:t>
            </a:r>
            <a:r>
              <a:rPr lang="en-IN" sz="2200" dirty="0">
                <a:latin typeface="Times New Roman" pitchFamily="18" charset="0"/>
                <a:cs typeface="Times New Roman" pitchFamily="18" charset="0"/>
              </a:rPr>
              <a:t>] </a:t>
            </a:r>
            <a:r>
              <a:rPr lang="en-US" sz="2400" dirty="0"/>
              <a:t>where </a:t>
            </a:r>
            <a:r>
              <a:rPr lang="en-US" sz="2400" dirty="0" err="1"/>
              <a:t>i</a:t>
            </a:r>
            <a:r>
              <a:rPr lang="en-US" sz="2400" dirty="0"/>
              <a:t> ranges from 1 to 14. </a:t>
            </a:r>
            <a:endParaRPr lang="en-IN" sz="2200" dirty="0">
              <a:latin typeface="Times New Roman" pitchFamily="18" charset="0"/>
              <a:cs typeface="Times New Roman" pitchFamily="18" charset="0"/>
            </a:endParaRPr>
          </a:p>
          <a:p>
            <a:pPr marL="0" indent="0">
              <a:buNone/>
            </a:pPr>
            <a:r>
              <a:rPr lang="en-US" b="1" dirty="0"/>
              <a:t>	∑(F</a:t>
            </a:r>
            <a:r>
              <a:rPr lang="en-US" b="1" baseline="-25000" dirty="0"/>
              <a:t>i</a:t>
            </a:r>
            <a:r>
              <a:rPr lang="en-US" b="1" dirty="0"/>
              <a:t>)</a:t>
            </a:r>
            <a:r>
              <a:rPr lang="en-US" dirty="0"/>
              <a:t> is the sum of all 14 questionnaires(0- No influence , 5- Essential)</a:t>
            </a:r>
          </a:p>
          <a:p>
            <a:pPr marL="0" indent="0">
              <a:buNone/>
            </a:pPr>
            <a:r>
              <a:rPr lang="en-US" dirty="0"/>
              <a:t>	The value of </a:t>
            </a:r>
            <a:r>
              <a:rPr lang="en-US" b="1" dirty="0"/>
              <a:t>∑(F</a:t>
            </a:r>
            <a:r>
              <a:rPr lang="en-US" b="1" baseline="-25000" dirty="0"/>
              <a:t>i</a:t>
            </a:r>
            <a:r>
              <a:rPr lang="en-US" b="1" dirty="0"/>
              <a:t>)</a:t>
            </a:r>
            <a:r>
              <a:rPr lang="en-US" dirty="0"/>
              <a:t> ranges from 0 to 70, i.e.,      0 &lt;= ∑(f</a:t>
            </a:r>
            <a:r>
              <a:rPr lang="en-US" baseline="-25000" dirty="0"/>
              <a:t>i</a:t>
            </a:r>
            <a:r>
              <a:rPr lang="en-US" dirty="0"/>
              <a:t>) &lt;=70</a:t>
            </a:r>
          </a:p>
          <a:p>
            <a:pPr marL="0" indent="0">
              <a:buNone/>
            </a:pPr>
            <a:r>
              <a:rPr lang="en-US" dirty="0"/>
              <a:t>3. </a:t>
            </a:r>
            <a:r>
              <a:rPr lang="en-IN" sz="2200" i="1" dirty="0">
                <a:latin typeface="Times New Roman" pitchFamily="18" charset="0"/>
                <a:cs typeface="Times New Roman" pitchFamily="18" charset="0"/>
              </a:rPr>
              <a:t>Then, compute FP = UFP × CAA.</a:t>
            </a:r>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9767B652-9158-41C8-BF8B-29075B24D161}"/>
              </a:ext>
            </a:extLst>
          </p:cNvPr>
          <p:cNvSpPr>
            <a:spLocks noGrp="1"/>
          </p:cNvSpPr>
          <p:nvPr>
            <p:ph type="dt" sz="half" idx="11"/>
          </p:nvPr>
        </p:nvSpPr>
        <p:spPr/>
        <p:txBody>
          <a:bodyPr/>
          <a:lstStyle/>
          <a:p>
            <a:fld id="{424C2016-A60F-4807-B3B3-E826EC02DF3C}" type="datetime4">
              <a:rPr lang="en-US" smtClean="0"/>
              <a:pPr/>
              <a:t>December 1, 2021</a:t>
            </a:fld>
            <a:endParaRPr lang="en-IN"/>
          </a:p>
        </p:txBody>
      </p:sp>
      <p:sp>
        <p:nvSpPr>
          <p:cNvPr id="6" name="Footer Placeholder 5">
            <a:extLst>
              <a:ext uri="{FF2B5EF4-FFF2-40B4-BE49-F238E27FC236}">
                <a16:creationId xmlns:a16="http://schemas.microsoft.com/office/drawing/2014/main" xmlns="" id="{AC7E0BFF-EF3D-4127-9B65-6DB82F3AC4E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428779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40769"/>
            <a:ext cx="8024642" cy="4752528"/>
          </a:xfrm>
        </p:spPr>
        <p:txBody>
          <a:bodyPr>
            <a:normAutofit/>
          </a:bodyPr>
          <a:lstStyle/>
          <a:p>
            <a:pPr algn="just">
              <a:lnSpc>
                <a:spcPct val="100000"/>
              </a:lnSpc>
            </a:pPr>
            <a:r>
              <a:rPr lang="en-IN" sz="2400" dirty="0">
                <a:latin typeface="Times New Roman" pitchFamily="18" charset="0"/>
                <a:cs typeface="Times New Roman" pitchFamily="18" charset="0"/>
              </a:rPr>
              <a:t>A successful project is possible only through good project planning.</a:t>
            </a:r>
          </a:p>
          <a:p>
            <a:pPr algn="just">
              <a:lnSpc>
                <a:spcPct val="100000"/>
              </a:lnSpc>
            </a:pPr>
            <a:r>
              <a:rPr lang="en-IN" sz="2400" dirty="0">
                <a:latin typeface="Times New Roman" pitchFamily="18" charset="0"/>
                <a:cs typeface="Times New Roman" pitchFamily="18" charset="0"/>
              </a:rPr>
              <a:t>Project planning concentrates on estimating resources, time, budgets, and monitoring and controlling the activities of project management.</a:t>
            </a:r>
          </a:p>
          <a:p>
            <a:pPr algn="just">
              <a:lnSpc>
                <a:spcPct val="100000"/>
              </a:lnSpc>
            </a:pPr>
            <a:r>
              <a:rPr lang="en-IN" sz="2400" dirty="0">
                <a:latin typeface="Times New Roman" pitchFamily="18" charset="0"/>
                <a:cs typeface="Times New Roman" pitchFamily="18" charset="0"/>
              </a:rPr>
              <a:t>At the beginning of project planning, all the project constraints, such as staff and other requirements, overall budget, starting and ending dates, schedule, etc., are defined and the project manager has their details. </a:t>
            </a:r>
          </a:p>
          <a:p>
            <a:pPr algn="just">
              <a:lnSpc>
                <a:spcPct val="100000"/>
              </a:lnSpc>
            </a:pPr>
            <a:r>
              <a:rPr lang="en-IN" sz="2400" dirty="0">
                <a:latin typeface="Times New Roman" pitchFamily="18" charset="0"/>
                <a:cs typeface="Times New Roman" pitchFamily="18" charset="0"/>
              </a:rPr>
              <a:t>During project planning, future estimates are planned for an effective project management. </a:t>
            </a:r>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Introduction</a:t>
            </a:r>
            <a:endParaRPr lang="en-IN" sz="3200" dirty="0"/>
          </a:p>
        </p:txBody>
      </p:sp>
      <p:sp>
        <p:nvSpPr>
          <p:cNvPr id="5" name="Date Placeholder 4">
            <a:extLst>
              <a:ext uri="{FF2B5EF4-FFF2-40B4-BE49-F238E27FC236}">
                <a16:creationId xmlns:a16="http://schemas.microsoft.com/office/drawing/2014/main" xmlns="" id="{7B6E2C6C-4EDE-4C9B-A066-4C1A24F977A4}"/>
              </a:ext>
            </a:extLst>
          </p:cNvPr>
          <p:cNvSpPr>
            <a:spLocks noGrp="1"/>
          </p:cNvSpPr>
          <p:nvPr>
            <p:ph type="dt" sz="half" idx="11"/>
          </p:nvPr>
        </p:nvSpPr>
        <p:spPr/>
        <p:txBody>
          <a:bodyPr/>
          <a:lstStyle/>
          <a:p>
            <a:fld id="{F3765334-1AE5-43D8-82D3-53CCE87F54C3}" type="datetime4">
              <a:rPr lang="en-US" smtClean="0"/>
              <a:pPr/>
              <a:t>December 1, 2021</a:t>
            </a:fld>
            <a:endParaRPr lang="en-US" dirty="0"/>
          </a:p>
        </p:txBody>
      </p:sp>
      <p:sp>
        <p:nvSpPr>
          <p:cNvPr id="6" name="Footer Placeholder 5">
            <a:extLst>
              <a:ext uri="{FF2B5EF4-FFF2-40B4-BE49-F238E27FC236}">
                <a16:creationId xmlns:a16="http://schemas.microsoft.com/office/drawing/2014/main" xmlns="" id="{D11131CF-839E-4B3F-9BE5-22C941A416F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US" dirty="0"/>
          </a:p>
        </p:txBody>
      </p:sp>
    </p:spTree>
    <p:extLst>
      <p:ext uri="{BB962C8B-B14F-4D97-AF65-F5344CB8AC3E}">
        <p14:creationId xmlns:p14="http://schemas.microsoft.com/office/powerpoint/2010/main" xmlns="" val="1715682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475828D-AC18-4D4E-A4AD-9F63C85E7BD1}"/>
              </a:ext>
            </a:extLst>
          </p:cNvPr>
          <p:cNvPicPr>
            <a:picLocks noGrp="1" noChangeAspect="1"/>
          </p:cNvPicPr>
          <p:nvPr>
            <p:ph idx="1"/>
          </p:nvPr>
        </p:nvPicPr>
        <p:blipFill>
          <a:blip r:embed="rId2"/>
          <a:stretch>
            <a:fillRect/>
          </a:stretch>
        </p:blipFill>
        <p:spPr>
          <a:xfrm>
            <a:off x="683568" y="980728"/>
            <a:ext cx="7704855" cy="4968552"/>
          </a:xfrm>
          <a:prstGeom prst="rect">
            <a:avLst/>
          </a:prstGeom>
        </p:spPr>
      </p:pic>
      <p:sp>
        <p:nvSpPr>
          <p:cNvPr id="3" name="Date Placeholder 2">
            <a:extLst>
              <a:ext uri="{FF2B5EF4-FFF2-40B4-BE49-F238E27FC236}">
                <a16:creationId xmlns:a16="http://schemas.microsoft.com/office/drawing/2014/main" xmlns="" id="{B5A5041A-30A5-4136-A97C-939101205993}"/>
              </a:ext>
            </a:extLst>
          </p:cNvPr>
          <p:cNvSpPr>
            <a:spLocks noGrp="1"/>
          </p:cNvSpPr>
          <p:nvPr>
            <p:ph type="dt" sz="half" idx="11"/>
          </p:nvPr>
        </p:nvSpPr>
        <p:spPr/>
        <p:txBody>
          <a:bodyPr/>
          <a:lstStyle/>
          <a:p>
            <a:fld id="{E8FE7989-6929-462B-9336-D2AD4561BB3A}" type="datetime4">
              <a:rPr lang="en-US" smtClean="0"/>
              <a:pPr/>
              <a:t>December 1, 2021</a:t>
            </a:fld>
            <a:endParaRPr lang="en-US" dirty="0"/>
          </a:p>
        </p:txBody>
      </p:sp>
      <p:sp>
        <p:nvSpPr>
          <p:cNvPr id="4" name="Footer Placeholder 3">
            <a:extLst>
              <a:ext uri="{FF2B5EF4-FFF2-40B4-BE49-F238E27FC236}">
                <a16:creationId xmlns:a16="http://schemas.microsoft.com/office/drawing/2014/main" xmlns="" id="{E771A32E-B58D-4A52-814D-3202020C01A9}"/>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US" dirty="0"/>
          </a:p>
        </p:txBody>
      </p:sp>
    </p:spTree>
    <p:extLst>
      <p:ext uri="{BB962C8B-B14F-4D97-AF65-F5344CB8AC3E}">
        <p14:creationId xmlns:p14="http://schemas.microsoft.com/office/powerpoint/2010/main" xmlns="" val="2458052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6"/>
            <a:ext cx="7886700" cy="4680521"/>
          </a:xfrm>
        </p:spPr>
        <p:txBody>
          <a:bodyPr>
            <a:normAutofit/>
          </a:bodyPr>
          <a:lstStyle/>
          <a:p>
            <a:pPr marL="363538" indent="0" algn="just">
              <a:lnSpc>
                <a:spcPct val="100000"/>
              </a:lnSpc>
              <a:buNone/>
            </a:pPr>
            <a:r>
              <a:rPr lang="en-IN" sz="2200" dirty="0">
                <a:solidFill>
                  <a:srgbClr val="00B0F0"/>
                </a:solidFill>
                <a:latin typeface="Times New Roman" pitchFamily="18" charset="0"/>
                <a:cs typeface="Times New Roman" pitchFamily="18" charset="0"/>
              </a:rPr>
              <a:t>Example 4.1</a:t>
            </a:r>
          </a:p>
          <a:p>
            <a:pPr marL="363538" indent="0" algn="just">
              <a:lnSpc>
                <a:spcPct val="100000"/>
              </a:lnSpc>
              <a:buNone/>
            </a:pPr>
            <a:r>
              <a:rPr lang="en-IN" sz="2200" dirty="0">
                <a:latin typeface="Times New Roman" pitchFamily="18" charset="0"/>
                <a:cs typeface="Times New Roman" pitchFamily="18" charset="0"/>
              </a:rPr>
              <a:t>Compute the FP value for the grade calculation of students. Assume that it is an average complexity size project. The information domain values are as follows: number of inputs = 13, number of outputs = 4, number of inquiries = 2, number of external files = 5, number of interfaces = 2. The total value of complexity adjustment attributes is 39. </a:t>
            </a:r>
          </a:p>
          <a:p>
            <a:pPr algn="just">
              <a:lnSpc>
                <a:spcPct val="100000"/>
              </a:lnSpc>
            </a:pPr>
            <a:endParaRPr lang="en-IN" sz="2200" dirty="0"/>
          </a:p>
        </p:txBody>
      </p:sp>
      <p:sp>
        <p:nvSpPr>
          <p:cNvPr id="5" name="Date Placeholder 4">
            <a:extLst>
              <a:ext uri="{FF2B5EF4-FFF2-40B4-BE49-F238E27FC236}">
                <a16:creationId xmlns:a16="http://schemas.microsoft.com/office/drawing/2014/main" xmlns="" id="{42448EF5-40F1-45F8-B14A-BFAFF1D00789}"/>
              </a:ext>
            </a:extLst>
          </p:cNvPr>
          <p:cNvSpPr>
            <a:spLocks noGrp="1"/>
          </p:cNvSpPr>
          <p:nvPr>
            <p:ph type="dt" sz="half" idx="11"/>
          </p:nvPr>
        </p:nvSpPr>
        <p:spPr/>
        <p:txBody>
          <a:bodyPr/>
          <a:lstStyle/>
          <a:p>
            <a:fld id="{B34E4120-94A3-42D8-84DF-142BE4469792}" type="datetime4">
              <a:rPr lang="en-US" smtClean="0"/>
              <a:pPr/>
              <a:t>December 1, 2021</a:t>
            </a:fld>
            <a:endParaRPr lang="en-IN"/>
          </a:p>
        </p:txBody>
      </p:sp>
      <p:sp>
        <p:nvSpPr>
          <p:cNvPr id="6" name="Footer Placeholder 5">
            <a:extLst>
              <a:ext uri="{FF2B5EF4-FFF2-40B4-BE49-F238E27FC236}">
                <a16:creationId xmlns:a16="http://schemas.microsoft.com/office/drawing/2014/main" xmlns="" id="{FA74E6F9-B4C7-4B9D-9D75-6CD36BAE778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38097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856" y="1268761"/>
            <a:ext cx="8229600" cy="4955032"/>
          </a:xfrm>
        </p:spPr>
        <p:txBody>
          <a:bodyPr>
            <a:normAutofit fontScale="55000" lnSpcReduction="20000"/>
          </a:bodyPr>
          <a:lstStyle/>
          <a:p>
            <a:pPr marL="174625" indent="0">
              <a:buNone/>
            </a:pPr>
            <a:r>
              <a:rPr lang="en-IN" sz="4400" dirty="0">
                <a:solidFill>
                  <a:srgbClr val="00B0F0"/>
                </a:solidFill>
                <a:latin typeface="Times New Roman" pitchFamily="18" charset="0"/>
                <a:cs typeface="Times New Roman" pitchFamily="18" charset="0"/>
              </a:rPr>
              <a:t>Solution 4.1:</a:t>
            </a:r>
          </a:p>
          <a:p>
            <a:pPr marL="711200" lvl="0" indent="-536575">
              <a:buNone/>
            </a:pPr>
            <a:r>
              <a:rPr lang="en-IN" sz="3800" dirty="0">
                <a:latin typeface="Times New Roman" pitchFamily="18" charset="0"/>
                <a:cs typeface="Times New Roman" pitchFamily="18" charset="0"/>
              </a:rPr>
              <a:t>Calculation of UFP for average complexity size project:</a:t>
            </a:r>
          </a:p>
          <a:p>
            <a:pPr marL="711200" indent="-536575">
              <a:buNone/>
            </a:pPr>
            <a:r>
              <a:rPr lang="en-IN" sz="3800" dirty="0">
                <a:latin typeface="Times New Roman" pitchFamily="18" charset="0"/>
                <a:cs typeface="Times New Roman" pitchFamily="18" charset="0"/>
              </a:rPr>
              <a:t>	=  (Number of inputs) × 4 + (Number of outputs) × 5 + (Number of inquiries) × 4 + (Number of files) × 10 + (Number of interfaces) × 7</a:t>
            </a:r>
          </a:p>
          <a:p>
            <a:pPr marL="711200" indent="-536575">
              <a:buNone/>
            </a:pPr>
            <a:r>
              <a:rPr lang="en-IN" sz="3800" dirty="0">
                <a:latin typeface="Times New Roman" pitchFamily="18" charset="0"/>
                <a:cs typeface="Times New Roman" pitchFamily="18" charset="0"/>
              </a:rPr>
              <a:t>	=	13 × 4 + 4 × 5 + 2 × 4 + 5 × 10 + 2 × 7 = 144</a:t>
            </a:r>
          </a:p>
          <a:p>
            <a:pPr marL="711200" indent="-536575">
              <a:buNone/>
            </a:pPr>
            <a:endParaRPr lang="en-IN" sz="3800" dirty="0">
              <a:latin typeface="Times New Roman" pitchFamily="18" charset="0"/>
              <a:cs typeface="Times New Roman" pitchFamily="18" charset="0"/>
            </a:endParaRPr>
          </a:p>
          <a:p>
            <a:pPr marL="711200" lvl="0" indent="-536575">
              <a:buNone/>
            </a:pPr>
            <a:r>
              <a:rPr lang="en-IN" sz="3800" dirty="0">
                <a:latin typeface="Times New Roman" pitchFamily="18" charset="0"/>
                <a:cs typeface="Times New Roman" pitchFamily="18" charset="0"/>
              </a:rPr>
              <a:t>Compute CAA, which has the value = 39</a:t>
            </a:r>
          </a:p>
          <a:p>
            <a:pPr marL="711200" indent="-536575">
              <a:buNone/>
            </a:pPr>
            <a:r>
              <a:rPr lang="en-IN" sz="3800" dirty="0">
                <a:latin typeface="Times New Roman" pitchFamily="18" charset="0"/>
                <a:cs typeface="Times New Roman" pitchFamily="18" charset="0"/>
              </a:rPr>
              <a:t>	=	0.65 + 0.01 × 39</a:t>
            </a:r>
          </a:p>
          <a:p>
            <a:pPr marL="711200" indent="-536575">
              <a:buNone/>
            </a:pPr>
            <a:r>
              <a:rPr lang="en-IN" sz="3800" dirty="0">
                <a:latin typeface="Times New Roman" pitchFamily="18" charset="0"/>
                <a:cs typeface="Times New Roman" pitchFamily="18" charset="0"/>
              </a:rPr>
              <a:t>	=	1.04	</a:t>
            </a:r>
          </a:p>
          <a:p>
            <a:pPr marL="711200" indent="-536575">
              <a:buNone/>
            </a:pPr>
            <a:endParaRPr lang="en-IN" sz="3800" dirty="0">
              <a:latin typeface="Times New Roman" pitchFamily="18" charset="0"/>
              <a:cs typeface="Times New Roman" pitchFamily="18" charset="0"/>
            </a:endParaRPr>
          </a:p>
          <a:p>
            <a:pPr marL="711200" lvl="0" indent="-536575">
              <a:buNone/>
            </a:pPr>
            <a:r>
              <a:rPr lang="en-IN" sz="3800" dirty="0">
                <a:latin typeface="Times New Roman" pitchFamily="18" charset="0"/>
                <a:cs typeface="Times New Roman" pitchFamily="18" charset="0"/>
              </a:rPr>
              <a:t>Compute FP = UFP × CAA</a:t>
            </a:r>
          </a:p>
          <a:p>
            <a:pPr marL="711200" indent="-536575">
              <a:buNone/>
            </a:pPr>
            <a:r>
              <a:rPr lang="en-IN" sz="3800" dirty="0">
                <a:latin typeface="Times New Roman" pitchFamily="18" charset="0"/>
                <a:cs typeface="Times New Roman" pitchFamily="18" charset="0"/>
              </a:rPr>
              <a:t>	= 144 × 1.04 = 149.76</a:t>
            </a:r>
          </a:p>
          <a:p>
            <a:pPr marL="711200" indent="-536575">
              <a:buNone/>
            </a:pPr>
            <a:endParaRPr lang="en-IN" sz="3600" b="1" dirty="0">
              <a:solidFill>
                <a:srgbClr val="FF0000"/>
              </a:solidFill>
              <a:latin typeface="Times New Roman" pitchFamily="18" charset="0"/>
              <a:cs typeface="Times New Roman" pitchFamily="18" charset="0"/>
            </a:endParaRPr>
          </a:p>
          <a:p>
            <a:pPr marL="711200" indent="-536575">
              <a:buNone/>
            </a:pPr>
            <a:r>
              <a:rPr lang="en-IN" sz="3600" b="1" dirty="0">
                <a:solidFill>
                  <a:srgbClr val="FF0000"/>
                </a:solidFill>
                <a:latin typeface="Times New Roman" pitchFamily="18" charset="0"/>
                <a:cs typeface="Times New Roman" pitchFamily="18" charset="0"/>
              </a:rPr>
              <a:t>Thus, the total value of FP is 149.76. </a:t>
            </a:r>
          </a:p>
        </p:txBody>
      </p:sp>
      <p:sp>
        <p:nvSpPr>
          <p:cNvPr id="5" name="Date Placeholder 4">
            <a:extLst>
              <a:ext uri="{FF2B5EF4-FFF2-40B4-BE49-F238E27FC236}">
                <a16:creationId xmlns:a16="http://schemas.microsoft.com/office/drawing/2014/main" xmlns="" id="{806FC065-4BF7-404C-8323-9A53E91A298E}"/>
              </a:ext>
            </a:extLst>
          </p:cNvPr>
          <p:cNvSpPr>
            <a:spLocks noGrp="1"/>
          </p:cNvSpPr>
          <p:nvPr>
            <p:ph type="dt" sz="half" idx="11"/>
          </p:nvPr>
        </p:nvSpPr>
        <p:spPr/>
        <p:txBody>
          <a:bodyPr/>
          <a:lstStyle/>
          <a:p>
            <a:fld id="{CF665834-CF16-4274-AF5B-13E9E7158902}" type="datetime4">
              <a:rPr lang="en-US" smtClean="0"/>
              <a:pPr/>
              <a:t>December 1, 2021</a:t>
            </a:fld>
            <a:endParaRPr lang="en-IN"/>
          </a:p>
        </p:txBody>
      </p:sp>
      <p:sp>
        <p:nvSpPr>
          <p:cNvPr id="6" name="Footer Placeholder 5">
            <a:extLst>
              <a:ext uri="{FF2B5EF4-FFF2-40B4-BE49-F238E27FC236}">
                <a16:creationId xmlns:a16="http://schemas.microsoft.com/office/drawing/2014/main" xmlns="" id="{4E4E28D7-27F8-48C0-9008-5C3B062EDE45}"/>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634207"/>
            <a:ext cx="8229600" cy="490537"/>
          </a:xfrm>
        </p:spPr>
        <p:txBody>
          <a:bodyPr>
            <a:normAutofit fontScale="90000"/>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2940666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lnSpc>
                <a:spcPct val="100000"/>
              </a:lnSpc>
              <a:buNone/>
            </a:pPr>
            <a:r>
              <a:rPr lang="en-IN" sz="2200" dirty="0">
                <a:solidFill>
                  <a:srgbClr val="00B0F0"/>
                </a:solidFill>
                <a:latin typeface="Times New Roman" pitchFamily="18" charset="0"/>
                <a:cs typeface="Times New Roman" pitchFamily="18" charset="0"/>
              </a:rPr>
              <a:t>Function Point Analysis: Benefits</a:t>
            </a:r>
          </a:p>
          <a:p>
            <a:pPr marL="0" indent="0" algn="just">
              <a:lnSpc>
                <a:spcPct val="100000"/>
              </a:lnSpc>
              <a:buNone/>
            </a:pPr>
            <a:endParaRPr lang="en-IN" sz="1000" dirty="0">
              <a:solidFill>
                <a:srgbClr val="00B0F0"/>
              </a:solidFill>
              <a:latin typeface="Times New Roman" pitchFamily="18" charset="0"/>
              <a:cs typeface="Times New Roman" pitchFamily="18" charset="0"/>
            </a:endParaRPr>
          </a:p>
          <a:p>
            <a:pPr algn="just">
              <a:lnSpc>
                <a:spcPct val="100000"/>
              </a:lnSpc>
            </a:pPr>
            <a:r>
              <a:rPr lang="en-IN" sz="2200" dirty="0">
                <a:latin typeface="Times New Roman" pitchFamily="18" charset="0"/>
                <a:cs typeface="Times New Roman" pitchFamily="18" charset="0"/>
              </a:rPr>
              <a:t>It accurately estimates the project cost, project duration, and project staffing size. </a:t>
            </a:r>
          </a:p>
          <a:p>
            <a:pPr algn="just">
              <a:lnSpc>
                <a:spcPct val="100000"/>
              </a:lnSpc>
            </a:pPr>
            <a:endParaRPr lang="en-IN" sz="2200" dirty="0">
              <a:latin typeface="Times New Roman" pitchFamily="18" charset="0"/>
              <a:cs typeface="Times New Roman" pitchFamily="18" charset="0"/>
            </a:endParaRPr>
          </a:p>
          <a:p>
            <a:pPr algn="just">
              <a:lnSpc>
                <a:spcPct val="100000"/>
              </a:lnSpc>
            </a:pPr>
            <a:r>
              <a:rPr lang="en-IN" sz="2200" dirty="0">
                <a:latin typeface="Times New Roman" pitchFamily="18" charset="0"/>
                <a:cs typeface="Times New Roman" pitchFamily="18" charset="0"/>
              </a:rPr>
              <a:t>It is helpful to monitor the productivity level of a project. </a:t>
            </a:r>
          </a:p>
          <a:p>
            <a:pPr algn="just">
              <a:lnSpc>
                <a:spcPct val="100000"/>
              </a:lnSpc>
            </a:pPr>
            <a:endParaRPr lang="en-IN" sz="2200" dirty="0">
              <a:latin typeface="Times New Roman" pitchFamily="18" charset="0"/>
              <a:cs typeface="Times New Roman" pitchFamily="18" charset="0"/>
            </a:endParaRPr>
          </a:p>
          <a:p>
            <a:pPr algn="just">
              <a:lnSpc>
                <a:spcPct val="100000"/>
              </a:lnSpc>
            </a:pPr>
            <a:r>
              <a:rPr lang="en-IN" sz="2200" dirty="0">
                <a:latin typeface="Times New Roman" pitchFamily="18" charset="0"/>
                <a:cs typeface="Times New Roman" pitchFamily="18" charset="0"/>
              </a:rPr>
              <a:t>It is also useful in managing change of scope and in communicating the functional requirements. </a:t>
            </a:r>
          </a:p>
          <a:p>
            <a:pPr algn="just">
              <a:lnSpc>
                <a:spcPct val="100000"/>
              </a:lnSpc>
            </a:pPr>
            <a:endParaRPr lang="en-IN" sz="2200" dirty="0">
              <a:latin typeface="Times New Roman" pitchFamily="18" charset="0"/>
              <a:cs typeface="Times New Roman" pitchFamily="18" charset="0"/>
            </a:endParaRPr>
          </a:p>
          <a:p>
            <a:pPr algn="just">
              <a:lnSpc>
                <a:spcPct val="100000"/>
              </a:lnSpc>
            </a:pPr>
            <a:r>
              <a:rPr lang="en-IN" sz="2200" dirty="0">
                <a:latin typeface="Times New Roman" pitchFamily="18" charset="0"/>
                <a:cs typeface="Times New Roman" pitchFamily="18" charset="0"/>
              </a:rPr>
              <a:t>The FP computation is useful to find other metrics, such as project defect per FP, cost per FP, FP per hour productivity, and so on. </a:t>
            </a:r>
          </a:p>
        </p:txBody>
      </p:sp>
      <p:sp>
        <p:nvSpPr>
          <p:cNvPr id="5" name="Date Placeholder 4">
            <a:extLst>
              <a:ext uri="{FF2B5EF4-FFF2-40B4-BE49-F238E27FC236}">
                <a16:creationId xmlns:a16="http://schemas.microsoft.com/office/drawing/2014/main" xmlns="" id="{198C2ED4-913D-43C5-B2C2-E315805BFECD}"/>
              </a:ext>
            </a:extLst>
          </p:cNvPr>
          <p:cNvSpPr>
            <a:spLocks noGrp="1"/>
          </p:cNvSpPr>
          <p:nvPr>
            <p:ph type="dt" sz="half" idx="11"/>
          </p:nvPr>
        </p:nvSpPr>
        <p:spPr/>
        <p:txBody>
          <a:bodyPr/>
          <a:lstStyle/>
          <a:p>
            <a:fld id="{B79130EF-BD71-4657-B39C-7BAF4586793E}" type="datetime4">
              <a:rPr lang="en-US" smtClean="0"/>
              <a:pPr/>
              <a:t>December 1, 2021</a:t>
            </a:fld>
            <a:endParaRPr lang="en-IN"/>
          </a:p>
        </p:txBody>
      </p:sp>
      <p:sp>
        <p:nvSpPr>
          <p:cNvPr id="6" name="Footer Placeholder 5">
            <a:extLst>
              <a:ext uri="{FF2B5EF4-FFF2-40B4-BE49-F238E27FC236}">
                <a16:creationId xmlns:a16="http://schemas.microsoft.com/office/drawing/2014/main" xmlns="" id="{7D912953-9543-4B75-8DD0-D8902ECB81D2}"/>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1846543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7886700" cy="4680520"/>
          </a:xfrm>
        </p:spPr>
        <p:txBody>
          <a:bodyPr>
            <a:normAutofit lnSpcReduction="10000"/>
          </a:bodyPr>
          <a:lstStyle/>
          <a:p>
            <a:pPr marL="0" indent="0" algn="just">
              <a:lnSpc>
                <a:spcPct val="100000"/>
              </a:lnSpc>
              <a:buNone/>
            </a:pPr>
            <a:r>
              <a:rPr lang="en-IN" sz="2200" dirty="0">
                <a:solidFill>
                  <a:srgbClr val="00B0F0"/>
                </a:solidFill>
                <a:latin typeface="Times New Roman" pitchFamily="18" charset="0"/>
                <a:cs typeface="Times New Roman" pitchFamily="18" charset="0"/>
              </a:rPr>
              <a:t>Feature Point Metric</a:t>
            </a:r>
          </a:p>
          <a:p>
            <a:pPr algn="just">
              <a:lnSpc>
                <a:spcPct val="100000"/>
              </a:lnSpc>
            </a:pPr>
            <a:r>
              <a:rPr lang="en-IN" sz="2200" dirty="0">
                <a:latin typeface="Times New Roman" pitchFamily="18" charset="0"/>
                <a:cs typeface="Times New Roman" pitchFamily="18" charset="0"/>
              </a:rPr>
              <a:t>The feature point metric is an extension of the function points that includes the algorithmic complexity of the software. </a:t>
            </a:r>
          </a:p>
          <a:p>
            <a:pPr algn="just">
              <a:lnSpc>
                <a:spcPct val="100000"/>
              </a:lnSpc>
            </a:pPr>
            <a:r>
              <a:rPr lang="en-IN" sz="2200" dirty="0">
                <a:latin typeface="Times New Roman" pitchFamily="18" charset="0"/>
                <a:cs typeface="Times New Roman" pitchFamily="18" charset="0"/>
              </a:rPr>
              <a:t>An algorithm is a step-wise procedure with defined rules which are designed to solve a significant computational problem. </a:t>
            </a:r>
          </a:p>
          <a:p>
            <a:pPr algn="just">
              <a:lnSpc>
                <a:spcPct val="100000"/>
              </a:lnSpc>
            </a:pPr>
            <a:r>
              <a:rPr lang="en-IN" sz="2200" dirty="0">
                <a:latin typeface="Times New Roman" pitchFamily="18" charset="0"/>
                <a:cs typeface="Times New Roman" pitchFamily="18" charset="0"/>
              </a:rPr>
              <a:t>For example, a sine routine can be considered as an algorithm. Each algorithm is assigned a weight ranging from 1 (elementary) to 10 (sophisticated algorithms). </a:t>
            </a:r>
          </a:p>
          <a:p>
            <a:pPr algn="just">
              <a:lnSpc>
                <a:spcPct val="100000"/>
              </a:lnSpc>
            </a:pPr>
            <a:r>
              <a:rPr lang="en-IN" sz="2200" dirty="0">
                <a:latin typeface="Times New Roman" pitchFamily="18" charset="0"/>
                <a:cs typeface="Times New Roman" pitchFamily="18" charset="0"/>
              </a:rPr>
              <a:t>The feature point metric is the weighted sum of algorithms plus the function points. </a:t>
            </a:r>
          </a:p>
          <a:p>
            <a:pPr algn="just">
              <a:lnSpc>
                <a:spcPct val="100000"/>
              </a:lnSpc>
            </a:pPr>
            <a:r>
              <a:rPr lang="en-IN" sz="2200" dirty="0">
                <a:latin typeface="Times New Roman" pitchFamily="18" charset="0"/>
                <a:cs typeface="Times New Roman" pitchFamily="18" charset="0"/>
              </a:rPr>
              <a:t>It is especially useful for systems with a few inputs/outputs and a high algorithmic complexity, such as mathematical software, CAD, AI, discrete simulations, and military applications.</a:t>
            </a:r>
            <a:endParaRPr lang="en-IN" sz="2200" dirty="0"/>
          </a:p>
        </p:txBody>
      </p:sp>
      <p:sp>
        <p:nvSpPr>
          <p:cNvPr id="5" name="Date Placeholder 4">
            <a:extLst>
              <a:ext uri="{FF2B5EF4-FFF2-40B4-BE49-F238E27FC236}">
                <a16:creationId xmlns:a16="http://schemas.microsoft.com/office/drawing/2014/main" xmlns="" id="{9B447E10-CB13-45DB-BFC4-0E108A036AB0}"/>
              </a:ext>
            </a:extLst>
          </p:cNvPr>
          <p:cNvSpPr>
            <a:spLocks noGrp="1"/>
          </p:cNvSpPr>
          <p:nvPr>
            <p:ph type="dt" sz="half" idx="11"/>
          </p:nvPr>
        </p:nvSpPr>
        <p:spPr/>
        <p:txBody>
          <a:bodyPr/>
          <a:lstStyle/>
          <a:p>
            <a:fld id="{1C86B5F3-5B58-40A6-ABEA-E83F8D73EBAB}" type="datetime4">
              <a:rPr lang="en-US" smtClean="0"/>
              <a:pPr/>
              <a:t>December 1, 2021</a:t>
            </a:fld>
            <a:endParaRPr lang="en-IN"/>
          </a:p>
        </p:txBody>
      </p:sp>
      <p:sp>
        <p:nvSpPr>
          <p:cNvPr id="6" name="Footer Placeholder 5">
            <a:extLst>
              <a:ext uri="{FF2B5EF4-FFF2-40B4-BE49-F238E27FC236}">
                <a16:creationId xmlns:a16="http://schemas.microsoft.com/office/drawing/2014/main" xmlns="" id="{97E243F5-54BD-4980-9C78-DFEA70A5AAF4}"/>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Size Estimation</a:t>
            </a:r>
            <a:endParaRPr lang="en-IN" sz="3200" dirty="0"/>
          </a:p>
        </p:txBody>
      </p:sp>
    </p:spTree>
    <p:extLst>
      <p:ext uri="{BB962C8B-B14F-4D97-AF65-F5344CB8AC3E}">
        <p14:creationId xmlns:p14="http://schemas.microsoft.com/office/powerpoint/2010/main" xmlns="" val="2326116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3"/>
            <a:ext cx="8208912" cy="4896544"/>
          </a:xfrm>
        </p:spPr>
        <p:txBody>
          <a:bodyPr>
            <a:noAutofit/>
          </a:bodyPr>
          <a:lstStyle/>
          <a:p>
            <a:pPr algn="just">
              <a:lnSpc>
                <a:spcPct val="100000"/>
              </a:lnSpc>
            </a:pPr>
            <a:r>
              <a:rPr lang="en-IN" sz="2200" dirty="0">
                <a:latin typeface="Times New Roman" pitchFamily="18" charset="0"/>
                <a:cs typeface="Times New Roman" pitchFamily="18" charset="0"/>
              </a:rPr>
              <a:t>Effort estimation predicts how much time is required to complete a project, how much it costs, and how many engineers are required for completing the project. </a:t>
            </a:r>
          </a:p>
          <a:p>
            <a:pPr algn="just">
              <a:lnSpc>
                <a:spcPct val="100000"/>
              </a:lnSpc>
            </a:pPr>
            <a:r>
              <a:rPr lang="en-IN" sz="2200" dirty="0">
                <a:latin typeface="Times New Roman" pitchFamily="18" charset="0"/>
                <a:cs typeface="Times New Roman" pitchFamily="18" charset="0"/>
              </a:rPr>
              <a:t>The effort estimation is important for cost-benefit determination, project scheduling, and monitoring and control. </a:t>
            </a:r>
          </a:p>
          <a:p>
            <a:pPr algn="just">
              <a:lnSpc>
                <a:spcPct val="100000"/>
              </a:lnSpc>
            </a:pPr>
            <a:r>
              <a:rPr lang="en-IN" sz="2200" dirty="0">
                <a:latin typeface="Times New Roman" pitchFamily="18" charset="0"/>
                <a:cs typeface="Times New Roman" pitchFamily="18" charset="0"/>
              </a:rPr>
              <a:t>The effort estimation is a continuing activity that starts with project proposal. </a:t>
            </a:r>
          </a:p>
          <a:p>
            <a:pPr algn="just">
              <a:lnSpc>
                <a:spcPct val="100000"/>
              </a:lnSpc>
            </a:pPr>
            <a:r>
              <a:rPr lang="en-IN" sz="2200" dirty="0">
                <a:latin typeface="Times New Roman" pitchFamily="18" charset="0"/>
                <a:cs typeface="Times New Roman" pitchFamily="18" charset="0"/>
              </a:rPr>
              <a:t>More accurate estimates are possible as the project proceeds, i.e., during the feasibility study, requirement analysis, design, and subsequent phases. </a:t>
            </a:r>
          </a:p>
          <a:p>
            <a:pPr algn="just">
              <a:lnSpc>
                <a:spcPct val="100000"/>
              </a:lnSpc>
            </a:pPr>
            <a:r>
              <a:rPr lang="en-IN" sz="2200" dirty="0">
                <a:latin typeface="Times New Roman" pitchFamily="18" charset="0"/>
                <a:cs typeface="Times New Roman" pitchFamily="18" charset="0"/>
              </a:rPr>
              <a:t>There are various factors that affect cost estimation such as, capability of engineers,  product complexity,  product size, availability of delivery time, required reliability, and the level of technology.</a:t>
            </a:r>
          </a:p>
        </p:txBody>
      </p:sp>
      <p:sp>
        <p:nvSpPr>
          <p:cNvPr id="5" name="Date Placeholder 4">
            <a:extLst>
              <a:ext uri="{FF2B5EF4-FFF2-40B4-BE49-F238E27FC236}">
                <a16:creationId xmlns:a16="http://schemas.microsoft.com/office/drawing/2014/main" xmlns="" id="{2AE8D1AC-78DE-4828-98BB-511FCDCF64E1}"/>
              </a:ext>
            </a:extLst>
          </p:cNvPr>
          <p:cNvSpPr>
            <a:spLocks noGrp="1"/>
          </p:cNvSpPr>
          <p:nvPr>
            <p:ph type="dt" sz="half" idx="11"/>
          </p:nvPr>
        </p:nvSpPr>
        <p:spPr/>
        <p:txBody>
          <a:bodyPr/>
          <a:lstStyle/>
          <a:p>
            <a:fld id="{51E4E761-A56C-4E30-9C33-D46F6EE7A713}" type="datetime4">
              <a:rPr lang="en-US" smtClean="0"/>
              <a:pPr/>
              <a:t>December 1, 2021</a:t>
            </a:fld>
            <a:endParaRPr lang="en-IN"/>
          </a:p>
        </p:txBody>
      </p:sp>
      <p:sp>
        <p:nvSpPr>
          <p:cNvPr id="6" name="Footer Placeholder 5">
            <a:extLst>
              <a:ext uri="{FF2B5EF4-FFF2-40B4-BE49-F238E27FC236}">
                <a16:creationId xmlns:a16="http://schemas.microsoft.com/office/drawing/2014/main" xmlns="" id="{A598EAD7-840B-499E-93CE-BE83CF9F663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252536" y="260648"/>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50048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7"/>
            <a:ext cx="8280920" cy="4680520"/>
          </a:xfrm>
        </p:spPr>
        <p:txBody>
          <a:bodyPr>
            <a:normAutofit lnSpcReduction="10000"/>
          </a:bodyPr>
          <a:lstStyle/>
          <a:p>
            <a:pPr marL="0" indent="0" algn="just">
              <a:lnSpc>
                <a:spcPct val="100000"/>
              </a:lnSpc>
              <a:buNone/>
            </a:pPr>
            <a:r>
              <a:rPr lang="en-IN" sz="2400" dirty="0">
                <a:solidFill>
                  <a:srgbClr val="00B0F0"/>
                </a:solidFill>
                <a:latin typeface="Times New Roman" pitchFamily="18" charset="0"/>
                <a:cs typeface="Times New Roman" pitchFamily="18" charset="0"/>
              </a:rPr>
              <a:t>The top-down approach</a:t>
            </a:r>
          </a:p>
          <a:p>
            <a:pPr algn="just">
              <a:lnSpc>
                <a:spcPct val="100000"/>
              </a:lnSpc>
            </a:pPr>
            <a:r>
              <a:rPr lang="en-IN" sz="2200" dirty="0">
                <a:latin typeface="Times New Roman" pitchFamily="18" charset="0"/>
                <a:cs typeface="Times New Roman" pitchFamily="18" charset="0"/>
              </a:rPr>
              <a:t>The top-down approach estimates the project cost globally by estimating the system level costs of the overall project size. </a:t>
            </a:r>
          </a:p>
          <a:p>
            <a:pPr algn="just">
              <a:lnSpc>
                <a:spcPct val="100000"/>
              </a:lnSpc>
            </a:pPr>
            <a:r>
              <a:rPr lang="en-IN" sz="2200" dirty="0">
                <a:latin typeface="Times New Roman" pitchFamily="18" charset="0"/>
                <a:cs typeface="Times New Roman" pitchFamily="18" charset="0"/>
              </a:rPr>
              <a:t>The system level cost includes the cost of resources for product development, configuration management, quality assurance, integration, installation, and deployment. </a:t>
            </a:r>
          </a:p>
          <a:p>
            <a:pPr algn="just">
              <a:lnSpc>
                <a:spcPct val="100000"/>
              </a:lnSpc>
            </a:pPr>
            <a:r>
              <a:rPr lang="en-IN" sz="2200" dirty="0">
                <a:latin typeface="Times New Roman" pitchFamily="18" charset="0"/>
                <a:cs typeface="Times New Roman" pitchFamily="18" charset="0"/>
              </a:rPr>
              <a:t>It requires minimum project details and it is usually faster and easier to adopt. </a:t>
            </a:r>
          </a:p>
          <a:p>
            <a:pPr algn="just">
              <a:lnSpc>
                <a:spcPct val="100000"/>
              </a:lnSpc>
            </a:pPr>
            <a:r>
              <a:rPr lang="en-IN" sz="2200" dirty="0">
                <a:latin typeface="Times New Roman" pitchFamily="18" charset="0"/>
                <a:cs typeface="Times New Roman" pitchFamily="18" charset="0"/>
              </a:rPr>
              <a:t>This approach does not consider other technical requirements for specific modules. </a:t>
            </a:r>
          </a:p>
          <a:p>
            <a:pPr algn="just">
              <a:lnSpc>
                <a:spcPct val="100000"/>
              </a:lnSpc>
            </a:pPr>
            <a:r>
              <a:rPr lang="en-IN" sz="2200" dirty="0">
                <a:latin typeface="Times New Roman" pitchFamily="18" charset="0"/>
                <a:cs typeface="Times New Roman" pitchFamily="18" charset="0"/>
              </a:rPr>
              <a:t>In case of underestimation or overestimation, an inaccurate result of effort estimate may be produced that may lead to an under-budget or over-budget project. </a:t>
            </a:r>
          </a:p>
          <a:p>
            <a:pPr algn="just">
              <a:lnSpc>
                <a:spcPct val="100000"/>
              </a:lnSpc>
            </a:pPr>
            <a:endParaRPr lang="en-IN" sz="2200" dirty="0"/>
          </a:p>
        </p:txBody>
      </p:sp>
      <p:sp>
        <p:nvSpPr>
          <p:cNvPr id="5" name="Date Placeholder 4">
            <a:extLst>
              <a:ext uri="{FF2B5EF4-FFF2-40B4-BE49-F238E27FC236}">
                <a16:creationId xmlns:a16="http://schemas.microsoft.com/office/drawing/2014/main" xmlns="" id="{42A526AF-FC10-41A2-804A-E9604B8ED29A}"/>
              </a:ext>
            </a:extLst>
          </p:cNvPr>
          <p:cNvSpPr>
            <a:spLocks noGrp="1"/>
          </p:cNvSpPr>
          <p:nvPr>
            <p:ph type="dt" sz="half" idx="11"/>
          </p:nvPr>
        </p:nvSpPr>
        <p:spPr/>
        <p:txBody>
          <a:bodyPr/>
          <a:lstStyle/>
          <a:p>
            <a:fld id="{9CAFF734-A4CB-4F8A-8EE5-C43B4E050D31}" type="datetime4">
              <a:rPr lang="en-US" smtClean="0"/>
              <a:pPr/>
              <a:t>December 1, 2021</a:t>
            </a:fld>
            <a:endParaRPr lang="en-IN"/>
          </a:p>
        </p:txBody>
      </p:sp>
      <p:sp>
        <p:nvSpPr>
          <p:cNvPr id="6" name="Footer Placeholder 5">
            <a:extLst>
              <a:ext uri="{FF2B5EF4-FFF2-40B4-BE49-F238E27FC236}">
                <a16:creationId xmlns:a16="http://schemas.microsoft.com/office/drawing/2014/main" xmlns="" id="{926C9CED-5FF6-47BA-BC04-C335111A593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Approaches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026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7886700" cy="4680520"/>
          </a:xfrm>
        </p:spPr>
        <p:txBody>
          <a:bodyPr>
            <a:normAutofit/>
          </a:bodyPr>
          <a:lstStyle/>
          <a:p>
            <a:pPr marL="0" indent="0">
              <a:buNone/>
            </a:pPr>
            <a:r>
              <a:rPr lang="en-IN" sz="2400" dirty="0">
                <a:solidFill>
                  <a:srgbClr val="00B0F0"/>
                </a:solidFill>
                <a:latin typeface="Times New Roman" pitchFamily="18" charset="0"/>
                <a:cs typeface="Times New Roman" pitchFamily="18" charset="0"/>
              </a:rPr>
              <a:t>The bottom-up approach</a:t>
            </a:r>
          </a:p>
          <a:p>
            <a:pPr algn="just">
              <a:lnSpc>
                <a:spcPct val="100000"/>
              </a:lnSpc>
            </a:pPr>
            <a:r>
              <a:rPr lang="en-IN" sz="2200" dirty="0">
                <a:latin typeface="Times New Roman" pitchFamily="18" charset="0"/>
                <a:cs typeface="Times New Roman" pitchFamily="18" charset="0"/>
              </a:rPr>
              <a:t>In the bottom-up approach, the cost of individual modules is estimated and then all these costs are integrated to estimate the overall project cost. </a:t>
            </a:r>
          </a:p>
          <a:p>
            <a:pPr algn="just">
              <a:lnSpc>
                <a:spcPct val="100000"/>
              </a:lnSpc>
            </a:pPr>
            <a:r>
              <a:rPr lang="en-IN" sz="2200" dirty="0">
                <a:latin typeface="Times New Roman" pitchFamily="18" charset="0"/>
                <a:cs typeface="Times New Roman" pitchFamily="18" charset="0"/>
              </a:rPr>
              <a:t>This approach can produce more accurate estimate due to the consideration of discrete parts for estimation.</a:t>
            </a:r>
          </a:p>
          <a:p>
            <a:pPr algn="just">
              <a:lnSpc>
                <a:spcPct val="100000"/>
              </a:lnSpc>
            </a:pPr>
            <a:r>
              <a:rPr lang="en-IN" sz="2200" dirty="0">
                <a:latin typeface="Times New Roman" pitchFamily="18" charset="0"/>
                <a:cs typeface="Times New Roman" pitchFamily="18" charset="0"/>
              </a:rPr>
              <a:t>It is more stable as estimation errors in modules can be rectified and balanced. But someone may overlook the system-level costs, such as quality assurance cost, configuration management cost, etc. </a:t>
            </a:r>
          </a:p>
          <a:p>
            <a:pPr algn="just">
              <a:lnSpc>
                <a:spcPct val="100000"/>
              </a:lnSpc>
            </a:pPr>
            <a:r>
              <a:rPr lang="en-IN" sz="2200" dirty="0">
                <a:latin typeface="Times New Roman" pitchFamily="18" charset="0"/>
                <a:cs typeface="Times New Roman" pitchFamily="18" charset="0"/>
              </a:rPr>
              <a:t>Size estimate is the primary need for both top-down and bottom-up approaches.    </a:t>
            </a:r>
          </a:p>
          <a:p>
            <a:endParaRPr lang="en-IN" sz="2200" dirty="0"/>
          </a:p>
        </p:txBody>
      </p:sp>
      <p:sp>
        <p:nvSpPr>
          <p:cNvPr id="5" name="Date Placeholder 4">
            <a:extLst>
              <a:ext uri="{FF2B5EF4-FFF2-40B4-BE49-F238E27FC236}">
                <a16:creationId xmlns:a16="http://schemas.microsoft.com/office/drawing/2014/main" xmlns="" id="{36FE1543-4A2C-448D-B8C5-2E8E9834AC83}"/>
              </a:ext>
            </a:extLst>
          </p:cNvPr>
          <p:cNvSpPr>
            <a:spLocks noGrp="1"/>
          </p:cNvSpPr>
          <p:nvPr>
            <p:ph type="dt" sz="half" idx="11"/>
          </p:nvPr>
        </p:nvSpPr>
        <p:spPr/>
        <p:txBody>
          <a:bodyPr/>
          <a:lstStyle/>
          <a:p>
            <a:fld id="{91981EEC-7B81-45AB-92F6-2D244188C42A}" type="datetime4">
              <a:rPr lang="en-US" smtClean="0"/>
              <a:pPr/>
              <a:t>December 1, 2021</a:t>
            </a:fld>
            <a:endParaRPr lang="en-IN"/>
          </a:p>
        </p:txBody>
      </p:sp>
      <p:sp>
        <p:nvSpPr>
          <p:cNvPr id="6" name="Footer Placeholder 5">
            <a:extLst>
              <a:ext uri="{FF2B5EF4-FFF2-40B4-BE49-F238E27FC236}">
                <a16:creationId xmlns:a16="http://schemas.microsoft.com/office/drawing/2014/main" xmlns="" id="{14E3E3A3-D107-418E-87AF-92E50FF8606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Approaches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026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IN" sz="2200" dirty="0">
                <a:latin typeface="Times New Roman" pitchFamily="18" charset="0"/>
                <a:cs typeface="Times New Roman" pitchFamily="18" charset="0"/>
              </a:rPr>
              <a:t>There are different techniques for effort estimation. Some of the most popular estimation techniques are </a:t>
            </a:r>
          </a:p>
          <a:p>
            <a:pPr algn="just">
              <a:lnSpc>
                <a:spcPct val="100000"/>
              </a:lnSpc>
            </a:pPr>
            <a:endParaRPr lang="en-IN" sz="500" dirty="0">
              <a:latin typeface="Times New Roman" pitchFamily="18" charset="0"/>
              <a:cs typeface="Times New Roman" pitchFamily="18" charset="0"/>
            </a:endParaRPr>
          </a:p>
          <a:p>
            <a:pPr marL="685800" lvl="1" indent="-342900" algn="just">
              <a:lnSpc>
                <a:spcPct val="150000"/>
              </a:lnSpc>
              <a:buFont typeface="Wingdings" panose="05000000000000000000" pitchFamily="2" charset="2"/>
              <a:buChar char="Ø"/>
            </a:pPr>
            <a:r>
              <a:rPr lang="en-IN" sz="2200" i="1" dirty="0">
                <a:latin typeface="Times New Roman" pitchFamily="18" charset="0"/>
                <a:cs typeface="Times New Roman" pitchFamily="18" charset="0"/>
              </a:rPr>
              <a:t>Estimation by analogy, </a:t>
            </a:r>
          </a:p>
          <a:p>
            <a:pPr marL="685800" lvl="1" indent="-342900" algn="just">
              <a:lnSpc>
                <a:spcPct val="150000"/>
              </a:lnSpc>
              <a:buFont typeface="Wingdings" panose="05000000000000000000" pitchFamily="2" charset="2"/>
              <a:buChar char="Ø"/>
            </a:pPr>
            <a:r>
              <a:rPr lang="en-IN" sz="2200" i="1" dirty="0">
                <a:latin typeface="Times New Roman" pitchFamily="18" charset="0"/>
                <a:cs typeface="Times New Roman" pitchFamily="18" charset="0"/>
              </a:rPr>
              <a:t>Delphi estimation, </a:t>
            </a:r>
          </a:p>
          <a:p>
            <a:pPr marL="685800" lvl="1" indent="-342900" algn="just">
              <a:lnSpc>
                <a:spcPct val="150000"/>
              </a:lnSpc>
              <a:buFont typeface="Wingdings" panose="05000000000000000000" pitchFamily="2" charset="2"/>
              <a:buChar char="Ø"/>
            </a:pPr>
            <a:r>
              <a:rPr lang="en-IN" sz="2200" i="1" dirty="0">
                <a:latin typeface="Times New Roman" pitchFamily="18" charset="0"/>
                <a:cs typeface="Times New Roman" pitchFamily="18" charset="0"/>
              </a:rPr>
              <a:t>Algorithmic cost modelling, and </a:t>
            </a:r>
          </a:p>
          <a:p>
            <a:pPr marL="685800" lvl="1" indent="-342900" algn="just">
              <a:lnSpc>
                <a:spcPct val="150000"/>
              </a:lnSpc>
              <a:buFont typeface="Wingdings" panose="05000000000000000000" pitchFamily="2" charset="2"/>
              <a:buChar char="Ø"/>
            </a:pPr>
            <a:r>
              <a:rPr lang="en-IN" sz="2200" i="1" dirty="0">
                <a:latin typeface="Times New Roman" pitchFamily="18" charset="0"/>
                <a:cs typeface="Times New Roman" pitchFamily="18" charset="0"/>
              </a:rPr>
              <a:t>Analytical techniques</a:t>
            </a:r>
          </a:p>
        </p:txBody>
      </p:sp>
      <p:sp>
        <p:nvSpPr>
          <p:cNvPr id="5" name="Date Placeholder 4">
            <a:extLst>
              <a:ext uri="{FF2B5EF4-FFF2-40B4-BE49-F238E27FC236}">
                <a16:creationId xmlns:a16="http://schemas.microsoft.com/office/drawing/2014/main" xmlns="" id="{E8D9D0B8-6C43-44D8-9979-1A675C4A9D6E}"/>
              </a:ext>
            </a:extLst>
          </p:cNvPr>
          <p:cNvSpPr>
            <a:spLocks noGrp="1"/>
          </p:cNvSpPr>
          <p:nvPr>
            <p:ph type="dt" sz="half" idx="11"/>
          </p:nvPr>
        </p:nvSpPr>
        <p:spPr/>
        <p:txBody>
          <a:bodyPr/>
          <a:lstStyle/>
          <a:p>
            <a:fld id="{D1CCA28B-5BFE-4A3B-856E-DCF4B69DB8B4}" type="datetime4">
              <a:rPr lang="en-US" smtClean="0"/>
              <a:pPr/>
              <a:t>December 1, 2021</a:t>
            </a:fld>
            <a:endParaRPr lang="en-IN"/>
          </a:p>
        </p:txBody>
      </p:sp>
      <p:sp>
        <p:nvSpPr>
          <p:cNvPr id="6" name="Footer Placeholder 5">
            <a:extLst>
              <a:ext uri="{FF2B5EF4-FFF2-40B4-BE49-F238E27FC236}">
                <a16:creationId xmlns:a16="http://schemas.microsoft.com/office/drawing/2014/main" xmlns="" id="{6B0121BD-75CB-4430-8BB0-9210969DB78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026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340768"/>
            <a:ext cx="7968287" cy="4945753"/>
          </a:xfrm>
        </p:spPr>
        <p:txBody>
          <a:bodyPr>
            <a:normAutofit fontScale="92500" lnSpcReduction="20000"/>
          </a:bodyPr>
          <a:lstStyle/>
          <a:p>
            <a:pPr marL="0" indent="0">
              <a:buNone/>
            </a:pPr>
            <a:r>
              <a:rPr lang="en-IN" sz="2600" dirty="0">
                <a:solidFill>
                  <a:srgbClr val="00B0F0"/>
                </a:solidFill>
                <a:latin typeface="Times New Roman" pitchFamily="18" charset="0"/>
                <a:cs typeface="Times New Roman" pitchFamily="18" charset="0"/>
              </a:rPr>
              <a:t>Estimation by analogy</a:t>
            </a:r>
          </a:p>
          <a:p>
            <a:pPr algn="just">
              <a:lnSpc>
                <a:spcPct val="110000"/>
              </a:lnSpc>
            </a:pPr>
            <a:r>
              <a:rPr lang="en-IN" sz="2400" dirty="0">
                <a:latin typeface="Times New Roman" pitchFamily="18" charset="0"/>
                <a:cs typeface="Times New Roman" pitchFamily="18" charset="0"/>
              </a:rPr>
              <a:t>The estimation-by-analogy technique is based on the experiences of the past projects.</a:t>
            </a:r>
          </a:p>
          <a:p>
            <a:pPr algn="just">
              <a:lnSpc>
                <a:spcPct val="110000"/>
              </a:lnSpc>
            </a:pPr>
            <a:r>
              <a:rPr lang="en-IN" sz="2400" dirty="0">
                <a:latin typeface="Times New Roman" pitchFamily="18" charset="0"/>
                <a:cs typeface="Times New Roman" pitchFamily="18" charset="0"/>
              </a:rPr>
              <a:t>The estimation-by-analogy method involves an expert for finding the analogous situations so as to give his opinion. </a:t>
            </a:r>
          </a:p>
          <a:p>
            <a:pPr algn="just">
              <a:lnSpc>
                <a:spcPct val="110000"/>
              </a:lnSpc>
            </a:pPr>
            <a:r>
              <a:rPr lang="en-IN" sz="2400" dirty="0">
                <a:latin typeface="Times New Roman" pitchFamily="18" charset="0"/>
                <a:cs typeface="Times New Roman" pitchFamily="18" charset="0"/>
              </a:rPr>
              <a:t>This technique follows a top-down estimation approach. </a:t>
            </a:r>
          </a:p>
          <a:p>
            <a:pPr algn="just">
              <a:lnSpc>
                <a:spcPct val="110000"/>
              </a:lnSpc>
            </a:pPr>
            <a:r>
              <a:rPr lang="en-IN" sz="2400" dirty="0">
                <a:latin typeface="Times New Roman" pitchFamily="18" charset="0"/>
                <a:cs typeface="Times New Roman" pitchFamily="18" charset="0"/>
              </a:rPr>
              <a:t>The project to be assessed is characterized on certain factors that become the basis for finding similar or analogous projects which have been completed and their efforts are known. </a:t>
            </a:r>
          </a:p>
          <a:p>
            <a:pPr algn="just">
              <a:lnSpc>
                <a:spcPct val="110000"/>
              </a:lnSpc>
            </a:pPr>
            <a:r>
              <a:rPr lang="en-IN" sz="2400" dirty="0">
                <a:latin typeface="Times New Roman" pitchFamily="18" charset="0"/>
                <a:cs typeface="Times New Roman" pitchFamily="18" charset="0"/>
              </a:rPr>
              <a:t>Then the proposed project is compared with the previously completed similar projects.</a:t>
            </a:r>
          </a:p>
          <a:p>
            <a:pPr algn="just">
              <a:lnSpc>
                <a:spcPct val="110000"/>
              </a:lnSpc>
            </a:pPr>
            <a:r>
              <a:rPr lang="en-IN" sz="2400" dirty="0">
                <a:latin typeface="Times New Roman" pitchFamily="18" charset="0"/>
                <a:cs typeface="Times New Roman" pitchFamily="18" charset="0"/>
              </a:rPr>
              <a:t>These effort values are then used with some adjustments to estimate the efforts for the proposed project. </a:t>
            </a:r>
          </a:p>
        </p:txBody>
      </p:sp>
      <p:sp>
        <p:nvSpPr>
          <p:cNvPr id="5" name="Date Placeholder 4">
            <a:extLst>
              <a:ext uri="{FF2B5EF4-FFF2-40B4-BE49-F238E27FC236}">
                <a16:creationId xmlns:a16="http://schemas.microsoft.com/office/drawing/2014/main" xmlns="" id="{48A0A0B8-A158-4F5A-8870-DA744C4BE86E}"/>
              </a:ext>
            </a:extLst>
          </p:cNvPr>
          <p:cNvSpPr>
            <a:spLocks noGrp="1"/>
          </p:cNvSpPr>
          <p:nvPr>
            <p:ph type="dt" sz="half" idx="11"/>
          </p:nvPr>
        </p:nvSpPr>
        <p:spPr/>
        <p:txBody>
          <a:bodyPr/>
          <a:lstStyle/>
          <a:p>
            <a:fld id="{FCE4B2B3-EAB1-4121-A9CC-D91A24195DFF}" type="datetime4">
              <a:rPr lang="en-US" smtClean="0"/>
              <a:pPr/>
              <a:t>December 1, 2021</a:t>
            </a:fld>
            <a:endParaRPr lang="en-IN"/>
          </a:p>
        </p:txBody>
      </p:sp>
      <p:sp>
        <p:nvSpPr>
          <p:cNvPr id="6" name="Footer Placeholder 5">
            <a:extLst>
              <a:ext uri="{FF2B5EF4-FFF2-40B4-BE49-F238E27FC236}">
                <a16:creationId xmlns:a16="http://schemas.microsoft.com/office/drawing/2014/main" xmlns="" id="{D0C6599E-C623-474B-A16A-C558B898F22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02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7"/>
            <a:ext cx="8070970" cy="4750543"/>
          </a:xfrm>
        </p:spPr>
        <p:txBody>
          <a:bodyPr>
            <a:noAutofit/>
          </a:bodyPr>
          <a:lstStyle/>
          <a:p>
            <a:pPr algn="just">
              <a:lnSpc>
                <a:spcPct val="100000"/>
              </a:lnSpc>
            </a:pPr>
            <a:r>
              <a:rPr lang="en-IN" sz="2400" dirty="0">
                <a:latin typeface="Times New Roman" pitchFamily="18" charset="0"/>
                <a:cs typeface="Times New Roman" pitchFamily="18" charset="0"/>
              </a:rPr>
              <a:t>The project plan provides the basis for performing and managing the activities of a software project and addresses the commitment to stakeholder’s resource constraints and capabilities of the software project. </a:t>
            </a:r>
          </a:p>
          <a:p>
            <a:pPr algn="just">
              <a:lnSpc>
                <a:spcPct val="100000"/>
              </a:lnSpc>
            </a:pPr>
            <a:r>
              <a:rPr lang="en-IN" sz="2400" dirty="0">
                <a:latin typeface="Times New Roman" pitchFamily="18" charset="0"/>
                <a:cs typeface="Times New Roman" pitchFamily="18" charset="0"/>
              </a:rPr>
              <a:t>A bad project management plan leads to project failures and sometimes projects are cancelled.</a:t>
            </a:r>
          </a:p>
          <a:p>
            <a:pPr algn="just">
              <a:lnSpc>
                <a:spcPct val="100000"/>
              </a:lnSpc>
            </a:pPr>
            <a:r>
              <a:rPr lang="en-IN" sz="2400" dirty="0">
                <a:latin typeface="Times New Roman" pitchFamily="18" charset="0"/>
                <a:cs typeface="Times New Roman" pitchFamily="18" charset="0"/>
              </a:rPr>
              <a:t>The main goal of the project plan is to establish a pragmatic strategy for controlling, tracking, and monitoring a project.</a:t>
            </a:r>
          </a:p>
          <a:p>
            <a:pPr algn="just">
              <a:lnSpc>
                <a:spcPct val="100000"/>
              </a:lnSpc>
            </a:pPr>
            <a:r>
              <a:rPr lang="en-IN" sz="2400" dirty="0">
                <a:latin typeface="Times New Roman" pitchFamily="18" charset="0"/>
                <a:cs typeface="Times New Roman" pitchFamily="18" charset="0"/>
              </a:rPr>
              <a:t>A typical project plan includes project scope, project estimates, schedule, requirements, risk management plan, control strategy, and various other plans.</a:t>
            </a:r>
          </a:p>
        </p:txBody>
      </p:sp>
      <p:sp>
        <p:nvSpPr>
          <p:cNvPr id="5" name="Date Placeholder 4">
            <a:extLst>
              <a:ext uri="{FF2B5EF4-FFF2-40B4-BE49-F238E27FC236}">
                <a16:creationId xmlns:a16="http://schemas.microsoft.com/office/drawing/2014/main" xmlns="" id="{1445CDE0-111E-4B2D-A35D-5CFB3A7D70CF}"/>
              </a:ext>
            </a:extLst>
          </p:cNvPr>
          <p:cNvSpPr>
            <a:spLocks noGrp="1"/>
          </p:cNvSpPr>
          <p:nvPr>
            <p:ph type="dt" sz="half" idx="11"/>
          </p:nvPr>
        </p:nvSpPr>
        <p:spPr/>
        <p:txBody>
          <a:bodyPr/>
          <a:lstStyle/>
          <a:p>
            <a:fld id="{25476976-8C72-4CB6-9C1E-73DCA6CA9909}" type="datetime4">
              <a:rPr lang="en-US" smtClean="0"/>
              <a:pPr/>
              <a:t>December 1, 2021</a:t>
            </a:fld>
            <a:endParaRPr lang="en-IN"/>
          </a:p>
        </p:txBody>
      </p:sp>
      <p:sp>
        <p:nvSpPr>
          <p:cNvPr id="6" name="Footer Placeholder 5">
            <a:extLst>
              <a:ext uri="{FF2B5EF4-FFF2-40B4-BE49-F238E27FC236}">
                <a16:creationId xmlns:a16="http://schemas.microsoft.com/office/drawing/2014/main" xmlns="" id="{D1B1F7D2-FA02-406E-87DA-ADE32915834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467544" y="341784"/>
            <a:ext cx="8229600" cy="1143000"/>
          </a:xfrm>
        </p:spPr>
        <p:txBody>
          <a:bodyPr>
            <a:normAutofit/>
          </a:bodyPr>
          <a:lstStyle/>
          <a:p>
            <a:r>
              <a:rPr lang="en-IN" sz="3200" b="1" dirty="0">
                <a:solidFill>
                  <a:srgbClr val="0000FF"/>
                </a:solidFill>
                <a:latin typeface="Times New Roman" pitchFamily="18" charset="0"/>
                <a:cs typeface="Times New Roman" pitchFamily="18" charset="0"/>
              </a:rPr>
              <a:t>Introduction</a:t>
            </a:r>
            <a:endParaRPr lang="en-IN" sz="3200" dirty="0"/>
          </a:p>
        </p:txBody>
      </p:sp>
    </p:spTree>
    <p:extLst>
      <p:ext uri="{BB962C8B-B14F-4D97-AF65-F5344CB8AC3E}">
        <p14:creationId xmlns:p14="http://schemas.microsoft.com/office/powerpoint/2010/main" xmlns="" val="668650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40768"/>
            <a:ext cx="8168658" cy="4945753"/>
          </a:xfrm>
        </p:spPr>
        <p:txBody>
          <a:bodyPr>
            <a:normAutofit fontScale="32500" lnSpcReduction="20000"/>
          </a:bodyPr>
          <a:lstStyle/>
          <a:p>
            <a:pPr marL="0" indent="0">
              <a:buNone/>
            </a:pPr>
            <a:r>
              <a:rPr lang="en-IN" sz="6000" dirty="0">
                <a:solidFill>
                  <a:srgbClr val="00B0F0"/>
                </a:solidFill>
                <a:latin typeface="Times New Roman" pitchFamily="18" charset="0"/>
                <a:cs typeface="Times New Roman" pitchFamily="18" charset="0"/>
              </a:rPr>
              <a:t>Estimation by analogy: Problems</a:t>
            </a:r>
          </a:p>
          <a:p>
            <a:pPr algn="just">
              <a:lnSpc>
                <a:spcPct val="120000"/>
              </a:lnSpc>
            </a:pPr>
            <a:r>
              <a:rPr lang="en-IN" sz="6200" dirty="0">
                <a:latin typeface="Times New Roman" pitchFamily="18" charset="0"/>
                <a:cs typeface="Times New Roman" pitchFamily="18" charset="0"/>
              </a:rPr>
              <a:t>The estimators have to determine how best they can characterize the projects in terms of application domain, the number of inputs, the number of distinct entities referenced, the number of screens, and so on.</a:t>
            </a:r>
          </a:p>
          <a:p>
            <a:pPr algn="just">
              <a:lnSpc>
                <a:spcPct val="120000"/>
              </a:lnSpc>
            </a:pPr>
            <a:r>
              <a:rPr lang="en-IN" sz="6200" dirty="0">
                <a:latin typeface="Times New Roman" pitchFamily="18" charset="0"/>
                <a:cs typeface="Times New Roman" pitchFamily="18" charset="0"/>
              </a:rPr>
              <a:t>Another problem after project characterization is to determine similarity: how much confidence we can place in the analogies and how many projects need to be compared. </a:t>
            </a:r>
          </a:p>
          <a:p>
            <a:pPr algn="just">
              <a:lnSpc>
                <a:spcPct val="120000"/>
              </a:lnSpc>
            </a:pPr>
            <a:r>
              <a:rPr lang="en-IN" sz="6200" dirty="0">
                <a:latin typeface="Times New Roman" pitchFamily="18" charset="0"/>
                <a:cs typeface="Times New Roman" pitchFamily="18" charset="0"/>
              </a:rPr>
              <a:t>A few analogies might lead to maverick projects being used and too many analogies might lead to dilution of the effect of the closest analogies. </a:t>
            </a:r>
          </a:p>
          <a:p>
            <a:pPr algn="just">
              <a:lnSpc>
                <a:spcPct val="120000"/>
              </a:lnSpc>
            </a:pPr>
            <a:r>
              <a:rPr lang="en-IN" sz="6200" dirty="0">
                <a:latin typeface="Times New Roman" pitchFamily="18" charset="0"/>
                <a:cs typeface="Times New Roman" pitchFamily="18" charset="0"/>
              </a:rPr>
              <a:t>Lastly, it is very difficult what variables should be considered to estimate the new projects with known effort values from the analogous projects. </a:t>
            </a:r>
          </a:p>
          <a:p>
            <a:pPr algn="just">
              <a:lnSpc>
                <a:spcPct val="120000"/>
              </a:lnSpc>
            </a:pPr>
            <a:r>
              <a:rPr lang="en-IN" sz="6200" dirty="0">
                <a:latin typeface="Times New Roman" pitchFamily="18" charset="0"/>
                <a:cs typeface="Times New Roman" pitchFamily="18" charset="0"/>
              </a:rPr>
              <a:t>Means and weighted means can give more influence to the closer analogies.</a:t>
            </a:r>
          </a:p>
          <a:p>
            <a:pPr algn="just">
              <a:lnSpc>
                <a:spcPct val="120000"/>
              </a:lnSpc>
            </a:pPr>
            <a:r>
              <a:rPr lang="en-IN" sz="6200" dirty="0">
                <a:latin typeface="Times New Roman" pitchFamily="18" charset="0"/>
                <a:cs typeface="Times New Roman" pitchFamily="18" charset="0"/>
              </a:rPr>
              <a:t>Expert may be biased. </a:t>
            </a:r>
          </a:p>
          <a:p>
            <a:endParaRPr lang="en-IN"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39757587-8B11-4011-A879-3995FE5541D5}"/>
              </a:ext>
            </a:extLst>
          </p:cNvPr>
          <p:cNvSpPr>
            <a:spLocks noGrp="1"/>
          </p:cNvSpPr>
          <p:nvPr>
            <p:ph type="dt" sz="half" idx="11"/>
          </p:nvPr>
        </p:nvSpPr>
        <p:spPr/>
        <p:txBody>
          <a:bodyPr/>
          <a:lstStyle/>
          <a:p>
            <a:fld id="{D2E93AB6-8C30-4178-A4D8-54B282AE3819}" type="datetime4">
              <a:rPr lang="en-US" smtClean="0"/>
              <a:pPr/>
              <a:t>December 1, 2021</a:t>
            </a:fld>
            <a:endParaRPr lang="en-IN"/>
          </a:p>
        </p:txBody>
      </p:sp>
      <p:sp>
        <p:nvSpPr>
          <p:cNvPr id="6" name="Footer Placeholder 5">
            <a:extLst>
              <a:ext uri="{FF2B5EF4-FFF2-40B4-BE49-F238E27FC236}">
                <a16:creationId xmlns:a16="http://schemas.microsoft.com/office/drawing/2014/main" xmlns="" id="{D06973D8-6B49-44A8-95B1-0952576D313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20735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7"/>
            <a:ext cx="8070970" cy="4873744"/>
          </a:xfrm>
        </p:spPr>
        <p:txBody>
          <a:bodyPr>
            <a:normAutofit fontScale="32500" lnSpcReduction="20000"/>
          </a:bodyPr>
          <a:lstStyle/>
          <a:p>
            <a:pPr marL="0" indent="0">
              <a:buNone/>
            </a:pPr>
            <a:r>
              <a:rPr lang="en-IN" sz="6000" dirty="0">
                <a:solidFill>
                  <a:srgbClr val="00B0F0"/>
                </a:solidFill>
                <a:latin typeface="Times New Roman" pitchFamily="18" charset="0"/>
                <a:cs typeface="Times New Roman" pitchFamily="18" charset="0"/>
              </a:rPr>
              <a:t>Delphi estimation</a:t>
            </a:r>
          </a:p>
          <a:p>
            <a:pPr algn="just">
              <a:lnSpc>
                <a:spcPct val="120000"/>
              </a:lnSpc>
            </a:pPr>
            <a:r>
              <a:rPr lang="en-IN" sz="5500" dirty="0">
                <a:latin typeface="Times New Roman" pitchFamily="18" charset="0"/>
                <a:cs typeface="Times New Roman" pitchFamily="18" charset="0"/>
              </a:rPr>
              <a:t>Delphi cost estimation is a group consensus technique that relies on expert judgment and follows the top-down estimation approach with certain features of the bottom-up approach.</a:t>
            </a:r>
          </a:p>
          <a:p>
            <a:pPr algn="just">
              <a:lnSpc>
                <a:spcPct val="120000"/>
              </a:lnSpc>
            </a:pPr>
            <a:r>
              <a:rPr lang="en-IN" sz="5500" dirty="0">
                <a:latin typeface="Times New Roman" pitchFamily="18" charset="0"/>
                <a:cs typeface="Times New Roman" pitchFamily="18" charset="0"/>
              </a:rPr>
              <a:t>The coordinator interacts with experts for providing necessary information and documents.</a:t>
            </a:r>
          </a:p>
          <a:p>
            <a:pPr algn="just">
              <a:lnSpc>
                <a:spcPct val="120000"/>
              </a:lnSpc>
            </a:pPr>
            <a:r>
              <a:rPr lang="en-IN" sz="5500" dirty="0">
                <a:latin typeface="Times New Roman" pitchFamily="18" charset="0"/>
                <a:cs typeface="Times New Roman" pitchFamily="18" charset="0"/>
              </a:rPr>
              <a:t>The estimators go through the requirement document and make their estimates anonymously. </a:t>
            </a:r>
          </a:p>
          <a:p>
            <a:pPr algn="just">
              <a:lnSpc>
                <a:spcPct val="120000"/>
              </a:lnSpc>
            </a:pPr>
            <a:r>
              <a:rPr lang="en-IN" sz="5500" dirty="0">
                <a:latin typeface="Times New Roman" pitchFamily="18" charset="0"/>
                <a:cs typeface="Times New Roman" pitchFamily="18" charset="0"/>
              </a:rPr>
              <a:t>The coordinator compiles the estimation reports and distributes a summary of the estimation responses. </a:t>
            </a:r>
          </a:p>
          <a:p>
            <a:pPr algn="just">
              <a:lnSpc>
                <a:spcPct val="120000"/>
              </a:lnSpc>
            </a:pPr>
            <a:r>
              <a:rPr lang="en-IN" sz="5500" dirty="0">
                <a:latin typeface="Times New Roman" pitchFamily="18" charset="0"/>
                <a:cs typeface="Times New Roman" pitchFamily="18" charset="0"/>
              </a:rPr>
              <a:t>The estimation report specifies any unusual characteristic noted by the estimators. </a:t>
            </a:r>
          </a:p>
          <a:p>
            <a:pPr algn="just">
              <a:lnSpc>
                <a:spcPct val="120000"/>
              </a:lnSpc>
            </a:pPr>
            <a:r>
              <a:rPr lang="en-IN" sz="5500" dirty="0">
                <a:latin typeface="Times New Roman" pitchFamily="18" charset="0"/>
                <a:cs typeface="Times New Roman" pitchFamily="18" charset="0"/>
              </a:rPr>
              <a:t>The coordinator can call a group meeting of experts to discuss points if the estimates vary widely. </a:t>
            </a:r>
          </a:p>
          <a:p>
            <a:pPr algn="just">
              <a:lnSpc>
                <a:spcPct val="120000"/>
              </a:lnSpc>
            </a:pPr>
            <a:r>
              <a:rPr lang="en-IN" sz="5500" dirty="0">
                <a:latin typeface="Times New Roman" pitchFamily="18" charset="0"/>
                <a:cs typeface="Times New Roman" pitchFamily="18" charset="0"/>
              </a:rPr>
              <a:t>The estimation is iterated for as many rounds as appropriate for an accurate estimate.</a:t>
            </a:r>
          </a:p>
        </p:txBody>
      </p:sp>
      <p:sp>
        <p:nvSpPr>
          <p:cNvPr id="5" name="Date Placeholder 4">
            <a:extLst>
              <a:ext uri="{FF2B5EF4-FFF2-40B4-BE49-F238E27FC236}">
                <a16:creationId xmlns:a16="http://schemas.microsoft.com/office/drawing/2014/main" xmlns="" id="{F3985740-2CB9-44FC-B858-B527B9CC4F28}"/>
              </a:ext>
            </a:extLst>
          </p:cNvPr>
          <p:cNvSpPr>
            <a:spLocks noGrp="1"/>
          </p:cNvSpPr>
          <p:nvPr>
            <p:ph type="dt" sz="half" idx="11"/>
          </p:nvPr>
        </p:nvSpPr>
        <p:spPr/>
        <p:txBody>
          <a:bodyPr/>
          <a:lstStyle/>
          <a:p>
            <a:fld id="{C5ED06AF-7DB9-4546-8569-59C6E799E349}" type="datetime4">
              <a:rPr lang="en-US" smtClean="0"/>
              <a:pPr/>
              <a:t>December 1, 2021</a:t>
            </a:fld>
            <a:endParaRPr lang="en-IN"/>
          </a:p>
        </p:txBody>
      </p:sp>
      <p:sp>
        <p:nvSpPr>
          <p:cNvPr id="6" name="Footer Placeholder 5">
            <a:extLst>
              <a:ext uri="{FF2B5EF4-FFF2-40B4-BE49-F238E27FC236}">
                <a16:creationId xmlns:a16="http://schemas.microsoft.com/office/drawing/2014/main" xmlns="" id="{25D595D1-AF76-46D0-9354-54026EAD866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20735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5" y="1340768"/>
            <a:ext cx="8143553" cy="4824535"/>
          </a:xfrm>
        </p:spPr>
        <p:txBody>
          <a:bodyPr>
            <a:normAutofit lnSpcReduction="10000"/>
          </a:bodyPr>
          <a:lstStyle/>
          <a:p>
            <a:pPr marL="0" indent="0">
              <a:buNone/>
            </a:pPr>
            <a:r>
              <a:rPr lang="en-IN" sz="2400" dirty="0">
                <a:solidFill>
                  <a:srgbClr val="00B0F0"/>
                </a:solidFill>
                <a:latin typeface="Times New Roman" pitchFamily="18" charset="0"/>
                <a:cs typeface="Times New Roman" pitchFamily="18" charset="0"/>
              </a:rPr>
              <a:t>Delphi estimation: Benefits</a:t>
            </a:r>
          </a:p>
          <a:p>
            <a:pPr algn="just"/>
            <a:r>
              <a:rPr lang="en-IN" sz="2200" dirty="0">
                <a:latin typeface="Times New Roman" pitchFamily="18" charset="0"/>
                <a:cs typeface="Times New Roman" pitchFamily="18" charset="0"/>
              </a:rPr>
              <a:t>The experts use their experiences of the past projects to assess the factors in the proposed project. </a:t>
            </a:r>
          </a:p>
          <a:p>
            <a:pPr algn="just"/>
            <a:r>
              <a:rPr lang="en-IN" sz="2200" dirty="0">
                <a:latin typeface="Times New Roman" pitchFamily="18" charset="0"/>
                <a:cs typeface="Times New Roman" pitchFamily="18" charset="0"/>
              </a:rPr>
              <a:t>Each expert applies their distinguished expertise and knowledge to assess the project. </a:t>
            </a:r>
          </a:p>
          <a:p>
            <a:pPr algn="just"/>
            <a:r>
              <a:rPr lang="en-IN" sz="2200" dirty="0">
                <a:latin typeface="Times New Roman" pitchFamily="18" charset="0"/>
                <a:cs typeface="Times New Roman" pitchFamily="18" charset="0"/>
              </a:rPr>
              <a:t>There is less chance for bias due to group consensus. </a:t>
            </a:r>
          </a:p>
          <a:p>
            <a:pPr algn="just"/>
            <a:r>
              <a:rPr lang="en-IN" sz="2200" dirty="0">
                <a:latin typeface="Times New Roman" pitchFamily="18" charset="0"/>
                <a:cs typeface="Times New Roman" pitchFamily="18" charset="0"/>
              </a:rPr>
              <a:t>There are rare chances of bias if only a few experts, maybe one or two, are involved in the estimation process. </a:t>
            </a:r>
          </a:p>
          <a:p>
            <a:pPr marL="0" indent="0">
              <a:buNone/>
            </a:pPr>
            <a:r>
              <a:rPr lang="en-IN" sz="2400" dirty="0">
                <a:solidFill>
                  <a:srgbClr val="00B0F0"/>
                </a:solidFill>
                <a:latin typeface="Times New Roman" pitchFamily="18" charset="0"/>
                <a:cs typeface="Times New Roman" pitchFamily="18" charset="0"/>
              </a:rPr>
              <a:t>Delphi estimation: Problems </a:t>
            </a:r>
          </a:p>
          <a:p>
            <a:pPr algn="just"/>
            <a:r>
              <a:rPr lang="en-IN" sz="2200" dirty="0">
                <a:latin typeface="Times New Roman" pitchFamily="18" charset="0"/>
                <a:cs typeface="Times New Roman" pitchFamily="18" charset="0"/>
              </a:rPr>
              <a:t>The team may take pain in gathering some information that may not be useful for estimation in the proposed project. </a:t>
            </a:r>
          </a:p>
          <a:p>
            <a:pPr algn="just"/>
            <a:r>
              <a:rPr lang="en-IN" sz="2200" dirty="0">
                <a:latin typeface="Times New Roman" pitchFamily="18" charset="0"/>
                <a:cs typeface="Times New Roman" pitchFamily="18" charset="0"/>
              </a:rPr>
              <a:t>This method is very difficult to quantify. </a:t>
            </a:r>
          </a:p>
          <a:p>
            <a:pPr algn="just"/>
            <a:r>
              <a:rPr lang="en-IN" sz="2200" dirty="0">
                <a:latin typeface="Times New Roman" pitchFamily="18" charset="0"/>
                <a:cs typeface="Times New Roman" pitchFamily="18" charset="0"/>
              </a:rPr>
              <a:t>It is hard to document the factors used by the experts or expert groups. </a:t>
            </a:r>
          </a:p>
          <a:p>
            <a:pPr marL="0" indent="0">
              <a:buNone/>
            </a:pPr>
            <a:endParaRPr lang="en-IN" sz="2400" dirty="0">
              <a:solidFill>
                <a:srgbClr val="00B0F0"/>
              </a:solidFill>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CB708B12-D6CF-46B8-AA98-41B55747BE25}"/>
              </a:ext>
            </a:extLst>
          </p:cNvPr>
          <p:cNvSpPr>
            <a:spLocks noGrp="1"/>
          </p:cNvSpPr>
          <p:nvPr>
            <p:ph type="dt" sz="half" idx="11"/>
          </p:nvPr>
        </p:nvSpPr>
        <p:spPr/>
        <p:txBody>
          <a:bodyPr/>
          <a:lstStyle/>
          <a:p>
            <a:fld id="{457F736D-B351-4F96-AD47-566AABABBEC1}" type="datetime4">
              <a:rPr lang="en-US" smtClean="0"/>
              <a:pPr/>
              <a:t>December 1, 2021</a:t>
            </a:fld>
            <a:endParaRPr lang="en-IN"/>
          </a:p>
        </p:txBody>
      </p:sp>
      <p:sp>
        <p:nvSpPr>
          <p:cNvPr id="6" name="Footer Placeholder 5">
            <a:extLst>
              <a:ext uri="{FF2B5EF4-FFF2-40B4-BE49-F238E27FC236}">
                <a16:creationId xmlns:a16="http://schemas.microsoft.com/office/drawing/2014/main" xmlns="" id="{89C00E44-AE7A-43BE-9391-F6AED085EF99}"/>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026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161" y="1340769"/>
            <a:ext cx="8040295" cy="5152106"/>
          </a:xfrm>
        </p:spPr>
        <p:txBody>
          <a:bodyPr>
            <a:noAutofit/>
          </a:bodyPr>
          <a:lstStyle/>
          <a:p>
            <a:pPr marL="0" indent="0">
              <a:buNone/>
            </a:pPr>
            <a:r>
              <a:rPr lang="en-IN" sz="2400" dirty="0">
                <a:solidFill>
                  <a:srgbClr val="00B0F0"/>
                </a:solidFill>
                <a:latin typeface="Times New Roman" pitchFamily="18" charset="0"/>
                <a:cs typeface="Times New Roman" pitchFamily="18" charset="0"/>
              </a:rPr>
              <a:t>Algorithmic cost models</a:t>
            </a:r>
          </a:p>
          <a:p>
            <a:r>
              <a:rPr lang="en-IN" sz="2200" dirty="0">
                <a:latin typeface="Times New Roman" pitchFamily="18" charset="0"/>
                <a:cs typeface="Times New Roman" pitchFamily="18" charset="0"/>
              </a:rPr>
              <a:t>Algorithmic cost models use size estimation model, which is based upon certain project parameters.</a:t>
            </a:r>
          </a:p>
          <a:p>
            <a:r>
              <a:rPr lang="en-IN" sz="2200" dirty="0">
                <a:latin typeface="Times New Roman" pitchFamily="18" charset="0"/>
                <a:cs typeface="Times New Roman" pitchFamily="18" charset="0"/>
              </a:rPr>
              <a:t>The value of these parameters depends on the 3 project types:</a:t>
            </a:r>
          </a:p>
          <a:p>
            <a:pPr marL="628650" lvl="1" indent="-285750" algn="just">
              <a:lnSpc>
                <a:spcPct val="100000"/>
              </a:lnSpc>
              <a:buFont typeface="Wingdings" panose="05000000000000000000" pitchFamily="2" charset="2"/>
              <a:buChar char="Ø"/>
            </a:pPr>
            <a:r>
              <a:rPr lang="en-IN" sz="1800" b="1" i="1" dirty="0">
                <a:latin typeface="Times New Roman" pitchFamily="18" charset="0"/>
                <a:cs typeface="Times New Roman" pitchFamily="18" charset="0"/>
              </a:rPr>
              <a:t>Organic projects</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are very simple and can be developed with a small-size team. The team should have good application experience and should be familiar with the application environments. A simple data processing system is a good example of the organic category. </a:t>
            </a:r>
          </a:p>
          <a:p>
            <a:pPr marL="628650" lvl="1" indent="-285750" algn="just">
              <a:lnSpc>
                <a:spcPct val="100000"/>
              </a:lnSpc>
              <a:buFont typeface="Wingdings" panose="05000000000000000000" pitchFamily="2" charset="2"/>
              <a:buChar char="Ø"/>
            </a:pPr>
            <a:r>
              <a:rPr lang="en-IN" sz="1800" b="1" i="1" dirty="0">
                <a:latin typeface="Times New Roman" pitchFamily="18" charset="0"/>
                <a:cs typeface="Times New Roman" pitchFamily="18" charset="0"/>
              </a:rPr>
              <a:t>Embedded</a:t>
            </a:r>
            <a:r>
              <a:rPr lang="en-IN" sz="1800" b="1" dirty="0">
                <a:latin typeface="Times New Roman" pitchFamily="18" charset="0"/>
                <a:cs typeface="Times New Roman" pitchFamily="18" charset="0"/>
              </a:rPr>
              <a:t> </a:t>
            </a:r>
            <a:r>
              <a:rPr lang="en-IN" sz="1800" b="1" i="1" dirty="0">
                <a:latin typeface="Times New Roman" pitchFamily="18" charset="0"/>
                <a:cs typeface="Times New Roman" pitchFamily="18" charset="0"/>
              </a:rPr>
              <a:t>projects</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are very complex and have stringent constraints, for example, flight control system for aircraft. </a:t>
            </a:r>
          </a:p>
          <a:p>
            <a:pPr marL="628650" lvl="1" indent="-285750" algn="just">
              <a:lnSpc>
                <a:spcPct val="100000"/>
              </a:lnSpc>
              <a:buFont typeface="Wingdings" panose="05000000000000000000" pitchFamily="2" charset="2"/>
              <a:buChar char="Ø"/>
            </a:pPr>
            <a:r>
              <a:rPr lang="en-IN" sz="1800" b="1" i="1" dirty="0">
                <a:latin typeface="Times New Roman" pitchFamily="18" charset="0"/>
                <a:cs typeface="Times New Roman" pitchFamily="18" charset="0"/>
              </a:rPr>
              <a:t>Semidetached projects</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are intermediate in size and complexity. The team should have mixed experience to meet the mix of rigid and less-than-rigid requirements. A transaction processing system with fixed requirements for terminal hardware and database software is an example of the semi-detached category.</a:t>
            </a:r>
          </a:p>
        </p:txBody>
      </p:sp>
      <p:sp>
        <p:nvSpPr>
          <p:cNvPr id="5" name="Date Placeholder 4">
            <a:extLst>
              <a:ext uri="{FF2B5EF4-FFF2-40B4-BE49-F238E27FC236}">
                <a16:creationId xmlns:a16="http://schemas.microsoft.com/office/drawing/2014/main" xmlns="" id="{66A14924-3FD3-4347-B4C9-16594A1BFFB4}"/>
              </a:ext>
            </a:extLst>
          </p:cNvPr>
          <p:cNvSpPr>
            <a:spLocks noGrp="1"/>
          </p:cNvSpPr>
          <p:nvPr>
            <p:ph type="dt" sz="half" idx="11"/>
          </p:nvPr>
        </p:nvSpPr>
        <p:spPr/>
        <p:txBody>
          <a:bodyPr/>
          <a:lstStyle/>
          <a:p>
            <a:fld id="{80B0BD10-401A-467B-8828-D60C39C697CC}" type="datetime4">
              <a:rPr lang="en-US" smtClean="0"/>
              <a:pPr/>
              <a:t>December 1, 2021</a:t>
            </a:fld>
            <a:endParaRPr lang="en-IN"/>
          </a:p>
        </p:txBody>
      </p:sp>
      <p:sp>
        <p:nvSpPr>
          <p:cNvPr id="6" name="Footer Placeholder 5">
            <a:extLst>
              <a:ext uri="{FF2B5EF4-FFF2-40B4-BE49-F238E27FC236}">
                <a16:creationId xmlns:a16="http://schemas.microsoft.com/office/drawing/2014/main" xmlns="" id="{3B5A708C-DD90-40E6-8282-61B467CC1AE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53026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sz="2600" dirty="0">
                <a:solidFill>
                  <a:srgbClr val="00B0F0"/>
                </a:solidFill>
                <a:latin typeface="Times New Roman" pitchFamily="18" charset="0"/>
                <a:cs typeface="Times New Roman" pitchFamily="18" charset="0"/>
              </a:rPr>
              <a:t>COCOMO Model</a:t>
            </a:r>
          </a:p>
          <a:p>
            <a:pPr algn="just">
              <a:lnSpc>
                <a:spcPct val="110000"/>
              </a:lnSpc>
            </a:pPr>
            <a:r>
              <a:rPr lang="en-IN" sz="2400" dirty="0">
                <a:latin typeface="Times New Roman" pitchFamily="18" charset="0"/>
                <a:cs typeface="Times New Roman" pitchFamily="18" charset="0"/>
              </a:rPr>
              <a:t>COCOMO (</a:t>
            </a:r>
            <a:r>
              <a:rPr lang="en-IN" sz="2400" dirty="0" err="1">
                <a:latin typeface="Times New Roman" pitchFamily="18" charset="0"/>
                <a:cs typeface="Times New Roman" pitchFamily="18" charset="0"/>
              </a:rPr>
              <a:t>COnstructive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COst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MOdel</a:t>
            </a:r>
            <a:r>
              <a:rPr lang="en-IN" sz="2400" dirty="0">
                <a:latin typeface="Times New Roman" pitchFamily="18" charset="0"/>
                <a:cs typeface="Times New Roman" pitchFamily="18" charset="0"/>
              </a:rPr>
              <a:t>) is an algorithmic cost estimation technique proposed by Boehm, which works in a bottom-up manner.</a:t>
            </a:r>
          </a:p>
          <a:p>
            <a:pPr algn="just">
              <a:lnSpc>
                <a:spcPct val="110000"/>
              </a:lnSpc>
            </a:pPr>
            <a:r>
              <a:rPr lang="en-IN" sz="2400" dirty="0">
                <a:latin typeface="Times New Roman" pitchFamily="18" charset="0"/>
                <a:cs typeface="Times New Roman" pitchFamily="18" charset="0"/>
              </a:rPr>
              <a:t>It is designed to provide some mathematical equations to estimate software projects.</a:t>
            </a:r>
          </a:p>
          <a:p>
            <a:pPr algn="just">
              <a:lnSpc>
                <a:spcPct val="110000"/>
              </a:lnSpc>
            </a:pPr>
            <a:r>
              <a:rPr lang="en-IN" sz="2400" dirty="0">
                <a:latin typeface="Times New Roman" pitchFamily="18" charset="0"/>
                <a:cs typeface="Times New Roman" pitchFamily="18" charset="0"/>
              </a:rPr>
              <a:t>These mathematical equations are based on historical data and use project size in the form of KLOC. </a:t>
            </a:r>
          </a:p>
          <a:p>
            <a:pPr algn="just">
              <a:lnSpc>
                <a:spcPct val="110000"/>
              </a:lnSpc>
            </a:pPr>
            <a:r>
              <a:rPr lang="en-IN" sz="2400" dirty="0">
                <a:latin typeface="Times New Roman" pitchFamily="18" charset="0"/>
                <a:cs typeface="Times New Roman" pitchFamily="18" charset="0"/>
              </a:rPr>
              <a:t>The COCOMO model uses a </a:t>
            </a:r>
            <a:r>
              <a:rPr lang="en-IN" sz="2400" i="1" dirty="0">
                <a:latin typeface="Times New Roman" pitchFamily="18" charset="0"/>
                <a:cs typeface="Times New Roman" pitchFamily="18" charset="0"/>
              </a:rPr>
              <a:t>multivariable</a:t>
            </a:r>
            <a:r>
              <a:rPr lang="en-IN" sz="2400" dirty="0">
                <a:latin typeface="Times New Roman" pitchFamily="18" charset="0"/>
                <a:cs typeface="Times New Roman" pitchFamily="18" charset="0"/>
              </a:rPr>
              <a:t> size estimation model for effort estimation. </a:t>
            </a:r>
          </a:p>
          <a:p>
            <a:pPr algn="just">
              <a:lnSpc>
                <a:spcPct val="110000"/>
              </a:lnSpc>
            </a:pPr>
            <a:r>
              <a:rPr lang="en-IN" sz="2400" dirty="0">
                <a:latin typeface="Times New Roman" pitchFamily="18" charset="0"/>
                <a:cs typeface="Times New Roman" pitchFamily="18" charset="0"/>
              </a:rPr>
              <a:t>A multivariable model depends on several variables, such as development environment, user involvement, memory constraints, technique used, etc. </a:t>
            </a:r>
            <a:endParaRPr lang="en-IN" sz="2400" dirty="0">
              <a:solidFill>
                <a:srgbClr val="00B0F0"/>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41F32B70-B042-4F68-A019-6DDAC947A25C}"/>
              </a:ext>
            </a:extLst>
          </p:cNvPr>
          <p:cNvSpPr>
            <a:spLocks noGrp="1"/>
          </p:cNvSpPr>
          <p:nvPr>
            <p:ph type="dt" sz="half" idx="11"/>
          </p:nvPr>
        </p:nvSpPr>
        <p:spPr/>
        <p:txBody>
          <a:bodyPr/>
          <a:lstStyle/>
          <a:p>
            <a:fld id="{77A1DC6D-6DCA-441E-9B9F-D21E16D48C20}" type="datetime4">
              <a:rPr lang="en-US" smtClean="0"/>
              <a:pPr/>
              <a:t>December 1, 2021</a:t>
            </a:fld>
            <a:endParaRPr lang="en-IN"/>
          </a:p>
        </p:txBody>
      </p:sp>
      <p:sp>
        <p:nvSpPr>
          <p:cNvPr id="6" name="Footer Placeholder 5">
            <a:extLst>
              <a:ext uri="{FF2B5EF4-FFF2-40B4-BE49-F238E27FC236}">
                <a16:creationId xmlns:a16="http://schemas.microsoft.com/office/drawing/2014/main" xmlns="" id="{EBF11D47-1048-4295-94F3-E6540244410F}"/>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2341333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9"/>
            <a:ext cx="8352928" cy="4752528"/>
          </a:xfrm>
        </p:spPr>
        <p:txBody>
          <a:bodyPr>
            <a:normAutofit/>
          </a:bodyPr>
          <a:lstStyle/>
          <a:p>
            <a:pPr marL="0" indent="0">
              <a:buNone/>
            </a:pPr>
            <a:r>
              <a:rPr lang="en-IN" sz="2400" dirty="0">
                <a:solidFill>
                  <a:srgbClr val="00B0F0"/>
                </a:solidFill>
                <a:latin typeface="Times New Roman" pitchFamily="18" charset="0"/>
                <a:cs typeface="Times New Roman" pitchFamily="18" charset="0"/>
              </a:rPr>
              <a:t>COCOMO Model</a:t>
            </a:r>
          </a:p>
          <a:p>
            <a:r>
              <a:rPr lang="en-IN" sz="2200" dirty="0">
                <a:latin typeface="Times New Roman" pitchFamily="18" charset="0"/>
                <a:cs typeface="Times New Roman" pitchFamily="18" charset="0"/>
              </a:rPr>
              <a:t>A </a:t>
            </a:r>
            <a:r>
              <a:rPr lang="en-IN" sz="2200" i="1" dirty="0">
                <a:latin typeface="Times New Roman" pitchFamily="18" charset="0"/>
                <a:cs typeface="Times New Roman" pitchFamily="18" charset="0"/>
              </a:rPr>
              <a:t>single variable</a:t>
            </a:r>
            <a:r>
              <a:rPr lang="en-IN" sz="2200" dirty="0">
                <a:latin typeface="Times New Roman" pitchFamily="18" charset="0"/>
                <a:cs typeface="Times New Roman" pitchFamily="18" charset="0"/>
              </a:rPr>
              <a:t> model is based only upon the size of the project, which is given as </a:t>
            </a:r>
          </a:p>
          <a:p>
            <a:pPr marL="0" indent="0">
              <a:buNone/>
            </a:pPr>
            <a:r>
              <a:rPr lang="en-IN" sz="2200" dirty="0">
                <a:latin typeface="Times New Roman" pitchFamily="18" charset="0"/>
                <a:cs typeface="Times New Roman" pitchFamily="18" charset="0"/>
              </a:rPr>
              <a:t>		Effort 	  =    </a:t>
            </a:r>
            <a:r>
              <a:rPr lang="en-IN" sz="2200" i="1" dirty="0">
                <a:latin typeface="Times New Roman" pitchFamily="18" charset="0"/>
                <a:cs typeface="Times New Roman" pitchFamily="18" charset="0"/>
              </a:rPr>
              <a:t>a</a:t>
            </a:r>
            <a:r>
              <a:rPr lang="en-IN" sz="2200" dirty="0">
                <a:latin typeface="Times New Roman" pitchFamily="18" charset="0"/>
                <a:cs typeface="Times New Roman" pitchFamily="18" charset="0"/>
              </a:rPr>
              <a:t> × Size </a:t>
            </a:r>
            <a:r>
              <a:rPr lang="en-IN" sz="2200" i="1" baseline="30000" dirty="0">
                <a:latin typeface="Times New Roman" pitchFamily="18" charset="0"/>
                <a:cs typeface="Times New Roman" pitchFamily="18" charset="0"/>
              </a:rPr>
              <a:t>b</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The constants </a:t>
            </a:r>
            <a:r>
              <a:rPr lang="en-IN" sz="2200" i="1" dirty="0">
                <a:latin typeface="Times New Roman" pitchFamily="18" charset="0"/>
                <a:cs typeface="Times New Roman" pitchFamily="18" charset="0"/>
              </a:rPr>
              <a:t>a</a:t>
            </a:r>
            <a:r>
              <a:rPr lang="en-IN" sz="2200" dirty="0">
                <a:latin typeface="Times New Roman" pitchFamily="18" charset="0"/>
                <a:cs typeface="Times New Roman" pitchFamily="18" charset="0"/>
              </a:rPr>
              <a:t> and </a:t>
            </a:r>
            <a:r>
              <a:rPr lang="en-IN" sz="2200" i="1" dirty="0">
                <a:latin typeface="Times New Roman" pitchFamily="18" charset="0"/>
                <a:cs typeface="Times New Roman" pitchFamily="18" charset="0"/>
              </a:rPr>
              <a:t>b</a:t>
            </a:r>
            <a:r>
              <a:rPr lang="en-IN" sz="2200" dirty="0">
                <a:latin typeface="Times New Roman" pitchFamily="18" charset="0"/>
                <a:cs typeface="Times New Roman" pitchFamily="18" charset="0"/>
              </a:rPr>
              <a:t> are derived from the historical data of the past projects in the organizations. </a:t>
            </a:r>
          </a:p>
          <a:p>
            <a:r>
              <a:rPr lang="en-IN" sz="2200" dirty="0">
                <a:latin typeface="Times New Roman" pitchFamily="18" charset="0"/>
                <a:cs typeface="Times New Roman" pitchFamily="18" charset="0"/>
              </a:rPr>
              <a:t>The values of </a:t>
            </a:r>
            <a:r>
              <a:rPr lang="en-IN" sz="2200" i="1" dirty="0">
                <a:latin typeface="Times New Roman" pitchFamily="18" charset="0"/>
                <a:cs typeface="Times New Roman" pitchFamily="18" charset="0"/>
              </a:rPr>
              <a:t>a</a:t>
            </a:r>
            <a:r>
              <a:rPr lang="en-IN" sz="2200" dirty="0">
                <a:latin typeface="Times New Roman" pitchFamily="18" charset="0"/>
                <a:cs typeface="Times New Roman" pitchFamily="18" charset="0"/>
              </a:rPr>
              <a:t> and </a:t>
            </a:r>
            <a:r>
              <a:rPr lang="en-IN" sz="2200" i="1" dirty="0">
                <a:latin typeface="Times New Roman" pitchFamily="18" charset="0"/>
                <a:cs typeface="Times New Roman" pitchFamily="18" charset="0"/>
              </a:rPr>
              <a:t>b</a:t>
            </a:r>
            <a:r>
              <a:rPr lang="en-IN" sz="2200" dirty="0">
                <a:latin typeface="Times New Roman" pitchFamily="18" charset="0"/>
                <a:cs typeface="Times New Roman" pitchFamily="18" charset="0"/>
              </a:rPr>
              <a:t> in COCOMO model vary across the three categories of projects: organic, semidetached, and embedded, as shown in Table.</a:t>
            </a:r>
          </a:p>
          <a:p>
            <a:endParaRPr lang="en-IN" sz="2400" b="1" dirty="0">
              <a:solidFill>
                <a:srgbClr val="00B0F0"/>
              </a:solidFill>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xmlns="" id="{FF880BE1-7992-44E5-9F1E-DB5C091AC92C}"/>
              </a:ext>
            </a:extLst>
          </p:cNvPr>
          <p:cNvSpPr>
            <a:spLocks noGrp="1"/>
          </p:cNvSpPr>
          <p:nvPr>
            <p:ph type="dt" sz="half" idx="11"/>
          </p:nvPr>
        </p:nvSpPr>
        <p:spPr/>
        <p:txBody>
          <a:bodyPr/>
          <a:lstStyle/>
          <a:p>
            <a:fld id="{13CFE55B-9C5C-4F95-AAB6-D61B9C9D0A46}" type="datetime4">
              <a:rPr lang="en-US" smtClean="0"/>
              <a:pPr/>
              <a:t>December 1, 2021</a:t>
            </a:fld>
            <a:endParaRPr lang="en-IN"/>
          </a:p>
        </p:txBody>
      </p:sp>
      <p:sp>
        <p:nvSpPr>
          <p:cNvPr id="8" name="Footer Placeholder 7">
            <a:extLst>
              <a:ext uri="{FF2B5EF4-FFF2-40B4-BE49-F238E27FC236}">
                <a16:creationId xmlns:a16="http://schemas.microsoft.com/office/drawing/2014/main" xmlns="" id="{6C296F34-D692-4EFC-B4DE-B68638554F4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xmlns="" val="889230149"/>
              </p:ext>
            </p:extLst>
          </p:nvPr>
        </p:nvGraphicFramePr>
        <p:xfrm>
          <a:off x="1043608" y="4602832"/>
          <a:ext cx="6984775" cy="1346448"/>
        </p:xfrm>
        <a:graphic>
          <a:graphicData uri="http://schemas.openxmlformats.org/drawingml/2006/table">
            <a:tbl>
              <a:tblPr firstRow="1" firstCol="1" bandRow="1">
                <a:tableStyleId>{BDBED569-4797-4DF1-A0F4-6AAB3CD982D8}</a:tableStyleId>
              </a:tblPr>
              <a:tblGrid>
                <a:gridCol w="2016118">
                  <a:extLst>
                    <a:ext uri="{9D8B030D-6E8A-4147-A177-3AD203B41FA5}">
                      <a16:colId xmlns:a16="http://schemas.microsoft.com/office/drawing/2014/main" xmlns="" val="20000"/>
                    </a:ext>
                  </a:extLst>
                </a:gridCol>
                <a:gridCol w="2358961">
                  <a:extLst>
                    <a:ext uri="{9D8B030D-6E8A-4147-A177-3AD203B41FA5}">
                      <a16:colId xmlns:a16="http://schemas.microsoft.com/office/drawing/2014/main" xmlns="" val="20001"/>
                    </a:ext>
                  </a:extLst>
                </a:gridCol>
                <a:gridCol w="2609696">
                  <a:extLst>
                    <a:ext uri="{9D8B030D-6E8A-4147-A177-3AD203B41FA5}">
                      <a16:colId xmlns:a16="http://schemas.microsoft.com/office/drawing/2014/main" xmlns="" val="20002"/>
                    </a:ext>
                  </a:extLst>
                </a:gridCol>
              </a:tblGrid>
              <a:tr h="336612">
                <a:tc>
                  <a:txBody>
                    <a:bodyPr/>
                    <a:lstStyle/>
                    <a:p>
                      <a:pPr algn="ctr">
                        <a:lnSpc>
                          <a:spcPct val="115000"/>
                        </a:lnSpc>
                        <a:spcAft>
                          <a:spcPts val="0"/>
                        </a:spcAft>
                      </a:pPr>
                      <a:r>
                        <a:rPr lang="en-IN" sz="1400" dirty="0">
                          <a:effectLst/>
                          <a:latin typeface="Times New Roman" pitchFamily="18" charset="0"/>
                          <a:cs typeface="Times New Roman" pitchFamily="18" charset="0"/>
                        </a:rPr>
                        <a:t>Project category</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a:effectLst/>
                          <a:latin typeface="Times New Roman" pitchFamily="18" charset="0"/>
                          <a:cs typeface="Times New Roman" pitchFamily="18" charset="0"/>
                        </a:rPr>
                        <a:t>a</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a:effectLst/>
                          <a:latin typeface="Times New Roman" pitchFamily="18" charset="0"/>
                          <a:cs typeface="Times New Roman" pitchFamily="18" charset="0"/>
                        </a:rPr>
                        <a:t>b</a:t>
                      </a:r>
                      <a:endParaRPr lang="en-IN" sz="12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0"/>
                  </a:ext>
                </a:extLst>
              </a:tr>
              <a:tr h="336612">
                <a:tc>
                  <a:txBody>
                    <a:bodyPr/>
                    <a:lstStyle/>
                    <a:p>
                      <a:pPr algn="ctr">
                        <a:lnSpc>
                          <a:spcPct val="115000"/>
                        </a:lnSpc>
                        <a:spcAft>
                          <a:spcPts val="0"/>
                        </a:spcAft>
                      </a:pPr>
                      <a:r>
                        <a:rPr lang="en-IN" sz="1400">
                          <a:effectLst/>
                          <a:latin typeface="Times New Roman" pitchFamily="18" charset="0"/>
                          <a:cs typeface="Times New Roman" pitchFamily="18" charset="0"/>
                        </a:rPr>
                        <a:t>Organic</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3.2</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1.05</a:t>
                      </a:r>
                      <a:endParaRPr lang="en-IN" sz="12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336612">
                <a:tc>
                  <a:txBody>
                    <a:bodyPr/>
                    <a:lstStyle/>
                    <a:p>
                      <a:pPr algn="ctr">
                        <a:lnSpc>
                          <a:spcPct val="115000"/>
                        </a:lnSpc>
                        <a:spcAft>
                          <a:spcPts val="0"/>
                        </a:spcAft>
                      </a:pPr>
                      <a:r>
                        <a:rPr lang="en-IN" sz="1400" dirty="0">
                          <a:effectLst/>
                          <a:latin typeface="Times New Roman" pitchFamily="18" charset="0"/>
                          <a:cs typeface="Times New Roman" pitchFamily="18" charset="0"/>
                        </a:rPr>
                        <a:t>Semidetached</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3.0</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1.12</a:t>
                      </a:r>
                      <a:endParaRPr lang="en-IN" sz="12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336612">
                <a:tc>
                  <a:txBody>
                    <a:bodyPr/>
                    <a:lstStyle/>
                    <a:p>
                      <a:pPr algn="ctr">
                        <a:lnSpc>
                          <a:spcPct val="115000"/>
                        </a:lnSpc>
                        <a:spcAft>
                          <a:spcPts val="0"/>
                        </a:spcAft>
                      </a:pPr>
                      <a:r>
                        <a:rPr lang="en-IN" sz="1400" dirty="0">
                          <a:effectLst/>
                          <a:latin typeface="Times New Roman" pitchFamily="18" charset="0"/>
                          <a:cs typeface="Times New Roman" pitchFamily="18" charset="0"/>
                        </a:rPr>
                        <a:t>Embedded</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2.8</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1.20</a:t>
                      </a:r>
                      <a:endParaRPr lang="en-IN" sz="12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5" name="Rectangle 4"/>
          <p:cNvSpPr/>
          <p:nvPr/>
        </p:nvSpPr>
        <p:spPr>
          <a:xfrm>
            <a:off x="2195736" y="5949280"/>
            <a:ext cx="3723070" cy="369332"/>
          </a:xfrm>
          <a:prstGeom prst="rect">
            <a:avLst/>
          </a:prstGeom>
        </p:spPr>
        <p:txBody>
          <a:bodyPr wrap="none">
            <a:spAutoFit/>
          </a:bodyPr>
          <a:lstStyle/>
          <a:p>
            <a:r>
              <a:rPr lang="en-IN" dirty="0">
                <a:latin typeface="Times New Roman" pitchFamily="18" charset="0"/>
                <a:cs typeface="Times New Roman" pitchFamily="18" charset="0"/>
              </a:rPr>
              <a:t>Table: The values of </a:t>
            </a:r>
            <a:r>
              <a:rPr lang="en-IN" i="1" dirty="0">
                <a:latin typeface="Times New Roman" pitchFamily="18" charset="0"/>
                <a:cs typeface="Times New Roman" pitchFamily="18" charset="0"/>
              </a:rPr>
              <a:t>a</a:t>
            </a:r>
            <a:r>
              <a:rPr lang="en-IN" dirty="0">
                <a:latin typeface="Times New Roman" pitchFamily="18" charset="0"/>
                <a:cs typeface="Times New Roman" pitchFamily="18" charset="0"/>
              </a:rPr>
              <a:t> and </a:t>
            </a:r>
            <a:r>
              <a:rPr lang="en-IN" i="1" dirty="0">
                <a:latin typeface="Times New Roman" pitchFamily="18" charset="0"/>
                <a:cs typeface="Times New Roman" pitchFamily="18" charset="0"/>
              </a:rPr>
              <a:t>b</a:t>
            </a:r>
            <a:r>
              <a:rPr lang="en-IN" dirty="0">
                <a:latin typeface="Times New Roman" pitchFamily="18" charset="0"/>
                <a:cs typeface="Times New Roman" pitchFamily="18" charset="0"/>
              </a:rPr>
              <a:t> constants</a:t>
            </a:r>
          </a:p>
        </p:txBody>
      </p:sp>
    </p:spTree>
    <p:extLst>
      <p:ext uri="{BB962C8B-B14F-4D97-AF65-F5344CB8AC3E}">
        <p14:creationId xmlns:p14="http://schemas.microsoft.com/office/powerpoint/2010/main" xmlns="" val="1322739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7886700" cy="4680520"/>
          </a:xfrm>
        </p:spPr>
        <p:txBody>
          <a:bodyPr>
            <a:normAutofit/>
          </a:bodyPr>
          <a:lstStyle/>
          <a:p>
            <a:pPr marL="0" indent="0">
              <a:buNone/>
            </a:pPr>
            <a:r>
              <a:rPr lang="en-IN" sz="2400" dirty="0">
                <a:solidFill>
                  <a:srgbClr val="00B0F0"/>
                </a:solidFill>
                <a:latin typeface="Times New Roman" pitchFamily="18" charset="0"/>
                <a:cs typeface="Times New Roman" pitchFamily="18" charset="0"/>
              </a:rPr>
              <a:t>COCOMO Model</a:t>
            </a:r>
          </a:p>
          <a:p>
            <a:pPr algn="just">
              <a:lnSpc>
                <a:spcPct val="100000"/>
              </a:lnSpc>
            </a:pPr>
            <a:r>
              <a:rPr lang="en-GB" sz="2200" dirty="0">
                <a:latin typeface="Times New Roman" pitchFamily="18" charset="0"/>
                <a:cs typeface="Times New Roman" pitchFamily="18" charset="0"/>
              </a:rPr>
              <a:t>COCOMO estimation is a family of hierarchical models, which includes </a:t>
            </a:r>
          </a:p>
          <a:p>
            <a:pPr marL="685800" lvl="1" indent="-342900" algn="just">
              <a:lnSpc>
                <a:spcPct val="100000"/>
              </a:lnSpc>
              <a:buFont typeface="Wingdings" panose="05000000000000000000" pitchFamily="2" charset="2"/>
              <a:buChar char="Ø"/>
            </a:pPr>
            <a:r>
              <a:rPr lang="en-GB" sz="2200" i="1" dirty="0">
                <a:latin typeface="Times New Roman" pitchFamily="18" charset="0"/>
                <a:cs typeface="Times New Roman" pitchFamily="18" charset="0"/>
              </a:rPr>
              <a:t>Basic, </a:t>
            </a:r>
          </a:p>
          <a:p>
            <a:pPr marL="685800" lvl="1" indent="-342900" algn="just">
              <a:lnSpc>
                <a:spcPct val="100000"/>
              </a:lnSpc>
              <a:buFont typeface="Wingdings" panose="05000000000000000000" pitchFamily="2" charset="2"/>
              <a:buChar char="Ø"/>
            </a:pPr>
            <a:r>
              <a:rPr lang="en-GB" sz="2200" i="1" dirty="0">
                <a:latin typeface="Times New Roman" pitchFamily="18" charset="0"/>
                <a:cs typeface="Times New Roman" pitchFamily="18" charset="0"/>
              </a:rPr>
              <a:t>Intermediate,</a:t>
            </a:r>
            <a:r>
              <a:rPr lang="en-GB" sz="2200" dirty="0">
                <a:latin typeface="Times New Roman" pitchFamily="18" charset="0"/>
                <a:cs typeface="Times New Roman" pitchFamily="18" charset="0"/>
              </a:rPr>
              <a:t> and </a:t>
            </a:r>
          </a:p>
          <a:p>
            <a:pPr marL="685800" lvl="1" indent="-342900" algn="just">
              <a:lnSpc>
                <a:spcPct val="100000"/>
              </a:lnSpc>
              <a:buFont typeface="Wingdings" panose="05000000000000000000" pitchFamily="2" charset="2"/>
              <a:buChar char="Ø"/>
            </a:pPr>
            <a:r>
              <a:rPr lang="en-GB" sz="2200" i="1" dirty="0">
                <a:latin typeface="Times New Roman" pitchFamily="18" charset="0"/>
                <a:cs typeface="Times New Roman" pitchFamily="18" charset="0"/>
              </a:rPr>
              <a:t>Detailed COCOMO </a:t>
            </a:r>
            <a:r>
              <a:rPr lang="en-GB" sz="2200" dirty="0">
                <a:latin typeface="Times New Roman" pitchFamily="18" charset="0"/>
                <a:cs typeface="Times New Roman" pitchFamily="18" charset="0"/>
              </a:rPr>
              <a:t>models. </a:t>
            </a:r>
          </a:p>
          <a:p>
            <a:pPr algn="just">
              <a:lnSpc>
                <a:spcPct val="100000"/>
              </a:lnSpc>
            </a:pPr>
            <a:r>
              <a:rPr lang="en-GB" sz="2200" dirty="0">
                <a:latin typeface="Times New Roman" pitchFamily="18" charset="0"/>
                <a:cs typeface="Times New Roman" pitchFamily="18" charset="0"/>
              </a:rPr>
              <a:t>Each of the models initially estimates efforts based on the total estimated KLOC. </a:t>
            </a:r>
          </a:p>
        </p:txBody>
      </p:sp>
      <p:sp>
        <p:nvSpPr>
          <p:cNvPr id="5" name="Date Placeholder 4">
            <a:extLst>
              <a:ext uri="{FF2B5EF4-FFF2-40B4-BE49-F238E27FC236}">
                <a16:creationId xmlns:a16="http://schemas.microsoft.com/office/drawing/2014/main" xmlns="" id="{C6D88EB1-C5AF-4AB0-B480-3A7D76A71C03}"/>
              </a:ext>
            </a:extLst>
          </p:cNvPr>
          <p:cNvSpPr>
            <a:spLocks noGrp="1"/>
          </p:cNvSpPr>
          <p:nvPr>
            <p:ph type="dt" sz="half" idx="11"/>
          </p:nvPr>
        </p:nvSpPr>
        <p:spPr/>
        <p:txBody>
          <a:bodyPr/>
          <a:lstStyle/>
          <a:p>
            <a:fld id="{23555D53-5719-4DD3-B05E-5AD27296C719}" type="datetime4">
              <a:rPr lang="en-US" smtClean="0"/>
              <a:pPr/>
              <a:t>December 1, 2021</a:t>
            </a:fld>
            <a:endParaRPr lang="en-IN"/>
          </a:p>
        </p:txBody>
      </p:sp>
      <p:sp>
        <p:nvSpPr>
          <p:cNvPr id="6" name="Footer Placeholder 5">
            <a:extLst>
              <a:ext uri="{FF2B5EF4-FFF2-40B4-BE49-F238E27FC236}">
                <a16:creationId xmlns:a16="http://schemas.microsoft.com/office/drawing/2014/main" xmlns="" id="{790A9D66-CF4A-435E-958C-7D222300AC6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1322739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40769"/>
            <a:ext cx="7886700" cy="4752528"/>
          </a:xfrm>
        </p:spPr>
        <p:txBody>
          <a:bodyPr>
            <a:normAutofit/>
          </a:bodyPr>
          <a:lstStyle/>
          <a:p>
            <a:pPr marL="0" indent="0">
              <a:buNone/>
            </a:pPr>
            <a:r>
              <a:rPr lang="en-GB" sz="2400" dirty="0">
                <a:solidFill>
                  <a:srgbClr val="00B0F0"/>
                </a:solidFill>
                <a:latin typeface="Times New Roman" pitchFamily="18" charset="0"/>
                <a:cs typeface="Times New Roman" pitchFamily="18" charset="0"/>
              </a:rPr>
              <a:t>Basic</a:t>
            </a:r>
            <a:r>
              <a:rPr lang="en-GB" sz="2400" dirty="0"/>
              <a:t> </a:t>
            </a:r>
            <a:r>
              <a:rPr lang="en-IN" sz="2400" dirty="0">
                <a:solidFill>
                  <a:srgbClr val="00B0F0"/>
                </a:solidFill>
                <a:latin typeface="Times New Roman" pitchFamily="18" charset="0"/>
                <a:cs typeface="Times New Roman" pitchFamily="18" charset="0"/>
              </a:rPr>
              <a:t>COCOMO Model</a:t>
            </a:r>
          </a:p>
          <a:p>
            <a:pPr algn="just">
              <a:lnSpc>
                <a:spcPct val="100000"/>
              </a:lnSpc>
            </a:pPr>
            <a:r>
              <a:rPr lang="en-GB" sz="2200" dirty="0">
                <a:latin typeface="Times New Roman" pitchFamily="18" charset="0"/>
                <a:cs typeface="Times New Roman" pitchFamily="18" charset="0"/>
              </a:rPr>
              <a:t>The basic COCOMO model estimates effort in a function of the estimated KLOC in the proposed project.  </a:t>
            </a:r>
          </a:p>
          <a:p>
            <a:pPr algn="just">
              <a:lnSpc>
                <a:spcPct val="100000"/>
              </a:lnSpc>
            </a:pPr>
            <a:r>
              <a:rPr lang="en-GB" sz="2200" dirty="0">
                <a:latin typeface="Times New Roman" pitchFamily="18" charset="0"/>
                <a:cs typeface="Times New Roman" pitchFamily="18" charset="0"/>
              </a:rPr>
              <a:t>The basic COCOMO model is very simple, quick, and applicable to small to medium organic-type projects. It is given as follows:</a:t>
            </a:r>
            <a:endParaRPr lang="en-IN" sz="2200" dirty="0">
              <a:latin typeface="Times New Roman" pitchFamily="18" charset="0"/>
              <a:cs typeface="Times New Roman" pitchFamily="18" charset="0"/>
            </a:endParaRPr>
          </a:p>
          <a:p>
            <a:pPr marL="0" indent="0" algn="just">
              <a:lnSpc>
                <a:spcPct val="100000"/>
              </a:lnSpc>
              <a:buNone/>
            </a:pPr>
            <a:r>
              <a:rPr lang="en-GB" sz="2200" dirty="0">
                <a:latin typeface="Times New Roman" pitchFamily="18" charset="0"/>
                <a:cs typeface="Times New Roman" pitchFamily="18" charset="0"/>
              </a:rPr>
              <a:t>	Development effort (E) = </a:t>
            </a:r>
            <a:r>
              <a:rPr lang="en-GB" sz="2200" i="1" dirty="0">
                <a:latin typeface="Times New Roman" pitchFamily="18" charset="0"/>
                <a:cs typeface="Times New Roman" pitchFamily="18" charset="0"/>
              </a:rPr>
              <a:t>a</a:t>
            </a:r>
            <a:r>
              <a:rPr lang="en-GB" sz="2200" dirty="0">
                <a:latin typeface="Times New Roman" pitchFamily="18" charset="0"/>
                <a:cs typeface="Times New Roman" pitchFamily="18" charset="0"/>
              </a:rPr>
              <a:t> × (KLOC) </a:t>
            </a:r>
            <a:r>
              <a:rPr lang="en-GB" sz="2200" i="1" baseline="30000" dirty="0">
                <a:latin typeface="Times New Roman" pitchFamily="18" charset="0"/>
                <a:cs typeface="Times New Roman" pitchFamily="18" charset="0"/>
              </a:rPr>
              <a:t>b</a:t>
            </a:r>
            <a:endParaRPr lang="en-IN" sz="2200" dirty="0">
              <a:latin typeface="Times New Roman" pitchFamily="18" charset="0"/>
              <a:cs typeface="Times New Roman" pitchFamily="18" charset="0"/>
            </a:endParaRPr>
          </a:p>
          <a:p>
            <a:pPr marL="0" indent="0" algn="just">
              <a:lnSpc>
                <a:spcPct val="100000"/>
              </a:lnSpc>
              <a:buNone/>
            </a:pPr>
            <a:r>
              <a:rPr lang="en-GB" sz="2200" dirty="0">
                <a:latin typeface="Times New Roman" pitchFamily="18" charset="0"/>
                <a:cs typeface="Times New Roman" pitchFamily="18" charset="0"/>
              </a:rPr>
              <a:t>	Development time (T) = </a:t>
            </a:r>
            <a:r>
              <a:rPr lang="en-GB" sz="2200" i="1" dirty="0">
                <a:latin typeface="Times New Roman" pitchFamily="18" charset="0"/>
                <a:cs typeface="Times New Roman" pitchFamily="18" charset="0"/>
              </a:rPr>
              <a:t>c</a:t>
            </a:r>
            <a:r>
              <a:rPr lang="en-GB" sz="2200" dirty="0">
                <a:latin typeface="Times New Roman" pitchFamily="18" charset="0"/>
                <a:cs typeface="Times New Roman" pitchFamily="18" charset="0"/>
              </a:rPr>
              <a:t> × (E) </a:t>
            </a:r>
            <a:r>
              <a:rPr lang="en-GB" sz="2200" i="1" baseline="30000" dirty="0">
                <a:latin typeface="Times New Roman" pitchFamily="18" charset="0"/>
                <a:cs typeface="Times New Roman" pitchFamily="18" charset="0"/>
              </a:rPr>
              <a:t>d</a:t>
            </a:r>
            <a:endParaRPr lang="en-IN" sz="2200" dirty="0">
              <a:latin typeface="Times New Roman" pitchFamily="18" charset="0"/>
              <a:cs typeface="Times New Roman" pitchFamily="18" charset="0"/>
            </a:endParaRPr>
          </a:p>
          <a:p>
            <a:pPr algn="just">
              <a:lnSpc>
                <a:spcPct val="100000"/>
              </a:lnSpc>
            </a:pPr>
            <a:r>
              <a:rPr lang="en-GB" sz="2200" dirty="0">
                <a:latin typeface="Times New Roman" pitchFamily="18" charset="0"/>
                <a:cs typeface="Times New Roman" pitchFamily="18" charset="0"/>
              </a:rPr>
              <a:t>Where </a:t>
            </a:r>
            <a:r>
              <a:rPr lang="en-GB" sz="2200" i="1" dirty="0">
                <a:latin typeface="Times New Roman" pitchFamily="18" charset="0"/>
                <a:cs typeface="Times New Roman" pitchFamily="18" charset="0"/>
              </a:rPr>
              <a:t>a, b, c,</a:t>
            </a:r>
            <a:r>
              <a:rPr lang="en-GB" sz="2200" dirty="0">
                <a:latin typeface="Times New Roman" pitchFamily="18" charset="0"/>
                <a:cs typeface="Times New Roman" pitchFamily="18" charset="0"/>
              </a:rPr>
              <a:t> and </a:t>
            </a:r>
            <a:r>
              <a:rPr lang="en-GB" sz="2200" i="1" dirty="0">
                <a:latin typeface="Times New Roman" pitchFamily="18" charset="0"/>
                <a:cs typeface="Times New Roman" pitchFamily="18" charset="0"/>
              </a:rPr>
              <a:t>d</a:t>
            </a:r>
            <a:r>
              <a:rPr lang="en-GB" sz="2200" dirty="0">
                <a:latin typeface="Times New Roman" pitchFamily="18" charset="0"/>
                <a:cs typeface="Times New Roman" pitchFamily="18" charset="0"/>
              </a:rPr>
              <a:t> are constants and these values are determined from the historical data of the past projects. </a:t>
            </a:r>
          </a:p>
          <a:p>
            <a:pPr algn="just">
              <a:lnSpc>
                <a:spcPct val="100000"/>
              </a:lnSpc>
            </a:pPr>
            <a:r>
              <a:rPr lang="en-GB" sz="2200" dirty="0">
                <a:latin typeface="Times New Roman" pitchFamily="18" charset="0"/>
                <a:cs typeface="Times New Roman" pitchFamily="18" charset="0"/>
              </a:rPr>
              <a:t>The development time (T) is calculated from the initial development effort (E).    </a:t>
            </a:r>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1BC54583-ACF8-4460-96F1-5B7211C6C742}"/>
              </a:ext>
            </a:extLst>
          </p:cNvPr>
          <p:cNvSpPr>
            <a:spLocks noGrp="1"/>
          </p:cNvSpPr>
          <p:nvPr>
            <p:ph type="dt" sz="half" idx="11"/>
          </p:nvPr>
        </p:nvSpPr>
        <p:spPr/>
        <p:txBody>
          <a:bodyPr/>
          <a:lstStyle/>
          <a:p>
            <a:fld id="{EB4F4329-8967-4F93-8B6E-17954B5D8DA7}" type="datetime4">
              <a:rPr lang="en-US" smtClean="0"/>
              <a:pPr/>
              <a:t>December 1, 2021</a:t>
            </a:fld>
            <a:endParaRPr lang="en-IN"/>
          </a:p>
        </p:txBody>
      </p:sp>
      <p:sp>
        <p:nvSpPr>
          <p:cNvPr id="6" name="Footer Placeholder 5">
            <a:extLst>
              <a:ext uri="{FF2B5EF4-FFF2-40B4-BE49-F238E27FC236}">
                <a16:creationId xmlns:a16="http://schemas.microsoft.com/office/drawing/2014/main" xmlns="" id="{5B1F0232-B6AD-4A9E-883F-FA2DC211574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1322739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400" dirty="0">
                <a:solidFill>
                  <a:srgbClr val="00B0F0"/>
                </a:solidFill>
                <a:latin typeface="Times New Roman" pitchFamily="18" charset="0"/>
                <a:cs typeface="Times New Roman" pitchFamily="18" charset="0"/>
              </a:rPr>
              <a:t>Basic</a:t>
            </a:r>
            <a:r>
              <a:rPr lang="en-GB" sz="2400" dirty="0"/>
              <a:t> </a:t>
            </a:r>
            <a:r>
              <a:rPr lang="en-IN" sz="2400" dirty="0">
                <a:solidFill>
                  <a:srgbClr val="00B0F0"/>
                </a:solidFill>
                <a:latin typeface="Times New Roman" pitchFamily="18" charset="0"/>
                <a:cs typeface="Times New Roman" pitchFamily="18" charset="0"/>
              </a:rPr>
              <a:t>COCOMO Model</a:t>
            </a:r>
          </a:p>
          <a:p>
            <a:r>
              <a:rPr lang="en-GB" sz="2400" dirty="0">
                <a:latin typeface="Times New Roman" pitchFamily="18" charset="0"/>
                <a:cs typeface="Times New Roman" pitchFamily="18" charset="0"/>
              </a:rPr>
              <a:t>The values of </a:t>
            </a:r>
            <a:r>
              <a:rPr lang="en-GB" sz="2400" i="1" dirty="0">
                <a:latin typeface="Times New Roman" pitchFamily="18" charset="0"/>
                <a:cs typeface="Times New Roman" pitchFamily="18" charset="0"/>
              </a:rPr>
              <a:t>c</a:t>
            </a:r>
            <a:r>
              <a:rPr lang="en-GB" sz="2400" dirty="0">
                <a:latin typeface="Times New Roman" pitchFamily="18" charset="0"/>
                <a:cs typeface="Times New Roman" pitchFamily="18" charset="0"/>
              </a:rPr>
              <a:t> and </a:t>
            </a:r>
            <a:r>
              <a:rPr lang="en-GB" sz="2400" i="1" dirty="0">
                <a:latin typeface="Times New Roman" pitchFamily="18" charset="0"/>
                <a:cs typeface="Times New Roman" pitchFamily="18" charset="0"/>
              </a:rPr>
              <a:t>d</a:t>
            </a:r>
            <a:r>
              <a:rPr lang="en-GB" sz="2400" dirty="0">
                <a:latin typeface="Times New Roman" pitchFamily="18" charset="0"/>
                <a:cs typeface="Times New Roman" pitchFamily="18" charset="0"/>
              </a:rPr>
              <a:t> for organic-, semidetached-, and embedded-type projects are shown in Table 4.3. </a:t>
            </a:r>
          </a:p>
        </p:txBody>
      </p:sp>
      <p:sp>
        <p:nvSpPr>
          <p:cNvPr id="7" name="Date Placeholder 6">
            <a:extLst>
              <a:ext uri="{FF2B5EF4-FFF2-40B4-BE49-F238E27FC236}">
                <a16:creationId xmlns:a16="http://schemas.microsoft.com/office/drawing/2014/main" xmlns="" id="{2CDF9D41-E575-4F51-8858-BB80536F2FA9}"/>
              </a:ext>
            </a:extLst>
          </p:cNvPr>
          <p:cNvSpPr>
            <a:spLocks noGrp="1"/>
          </p:cNvSpPr>
          <p:nvPr>
            <p:ph type="dt" sz="half" idx="11"/>
          </p:nvPr>
        </p:nvSpPr>
        <p:spPr/>
        <p:txBody>
          <a:bodyPr/>
          <a:lstStyle/>
          <a:p>
            <a:fld id="{2F43D6EB-16B0-49AA-876D-69FE83506E36}" type="datetime4">
              <a:rPr lang="en-US" smtClean="0"/>
              <a:pPr/>
              <a:t>December 1, 2021</a:t>
            </a:fld>
            <a:endParaRPr lang="en-IN"/>
          </a:p>
        </p:txBody>
      </p:sp>
      <p:sp>
        <p:nvSpPr>
          <p:cNvPr id="8" name="Footer Placeholder 7">
            <a:extLst>
              <a:ext uri="{FF2B5EF4-FFF2-40B4-BE49-F238E27FC236}">
                <a16:creationId xmlns:a16="http://schemas.microsoft.com/office/drawing/2014/main" xmlns="" id="{5A8D73F6-3BB8-416D-ACE6-573D98AC116E}"/>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xmlns="" val="875226426"/>
              </p:ext>
            </p:extLst>
          </p:nvPr>
        </p:nvGraphicFramePr>
        <p:xfrm>
          <a:off x="1043608" y="3068960"/>
          <a:ext cx="6768752" cy="1872208"/>
        </p:xfrm>
        <a:graphic>
          <a:graphicData uri="http://schemas.openxmlformats.org/drawingml/2006/table">
            <a:tbl>
              <a:tblPr firstRow="1" firstCol="1" bandRow="1">
                <a:tableStyleId>{BDBED569-4797-4DF1-A0F4-6AAB3CD982D8}</a:tableStyleId>
              </a:tblPr>
              <a:tblGrid>
                <a:gridCol w="1953765">
                  <a:extLst>
                    <a:ext uri="{9D8B030D-6E8A-4147-A177-3AD203B41FA5}">
                      <a16:colId xmlns:a16="http://schemas.microsoft.com/office/drawing/2014/main" xmlns="" val="20000"/>
                    </a:ext>
                  </a:extLst>
                </a:gridCol>
                <a:gridCol w="2286003">
                  <a:extLst>
                    <a:ext uri="{9D8B030D-6E8A-4147-A177-3AD203B41FA5}">
                      <a16:colId xmlns:a16="http://schemas.microsoft.com/office/drawing/2014/main" xmlns="" val="20001"/>
                    </a:ext>
                  </a:extLst>
                </a:gridCol>
                <a:gridCol w="2528984">
                  <a:extLst>
                    <a:ext uri="{9D8B030D-6E8A-4147-A177-3AD203B41FA5}">
                      <a16:colId xmlns:a16="http://schemas.microsoft.com/office/drawing/2014/main" xmlns="" val="20002"/>
                    </a:ext>
                  </a:extLst>
                </a:gridCol>
              </a:tblGrid>
              <a:tr h="468052">
                <a:tc>
                  <a:txBody>
                    <a:bodyPr/>
                    <a:lstStyle/>
                    <a:p>
                      <a:pPr algn="ctr">
                        <a:lnSpc>
                          <a:spcPct val="115000"/>
                        </a:lnSpc>
                        <a:spcAft>
                          <a:spcPts val="0"/>
                        </a:spcAft>
                      </a:pPr>
                      <a:r>
                        <a:rPr lang="en-IN" sz="1400" dirty="0">
                          <a:effectLst/>
                          <a:latin typeface="Times New Roman" pitchFamily="18" charset="0"/>
                          <a:cs typeface="Times New Roman" pitchFamily="18" charset="0"/>
                        </a:rPr>
                        <a:t>Project category</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dirty="0">
                          <a:effectLst/>
                          <a:latin typeface="Times New Roman" pitchFamily="18" charset="0"/>
                          <a:cs typeface="Times New Roman" pitchFamily="18" charset="0"/>
                        </a:rPr>
                        <a:t>c</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dirty="0">
                          <a:effectLst/>
                          <a:latin typeface="Times New Roman" pitchFamily="18" charset="0"/>
                          <a:cs typeface="Times New Roman" pitchFamily="18" charset="0"/>
                        </a:rPr>
                        <a:t>d</a:t>
                      </a:r>
                      <a:endParaRPr lang="en-IN" sz="12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0"/>
                  </a:ext>
                </a:extLst>
              </a:tr>
              <a:tr h="468052">
                <a:tc>
                  <a:txBody>
                    <a:bodyPr/>
                    <a:lstStyle/>
                    <a:p>
                      <a:pPr algn="ctr">
                        <a:lnSpc>
                          <a:spcPct val="115000"/>
                        </a:lnSpc>
                        <a:spcAft>
                          <a:spcPts val="1000"/>
                        </a:spcAft>
                      </a:pPr>
                      <a:r>
                        <a:rPr lang="en-IN" sz="1400">
                          <a:effectLst/>
                          <a:latin typeface="Times New Roman" pitchFamily="18" charset="0"/>
                          <a:cs typeface="Times New Roman" pitchFamily="18" charset="0"/>
                        </a:rPr>
                        <a:t>Organic</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2.5</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0.38</a:t>
                      </a:r>
                      <a:endParaRPr lang="en-IN" sz="12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468052">
                <a:tc>
                  <a:txBody>
                    <a:bodyPr/>
                    <a:lstStyle/>
                    <a:p>
                      <a:pPr algn="ctr">
                        <a:lnSpc>
                          <a:spcPct val="115000"/>
                        </a:lnSpc>
                        <a:spcAft>
                          <a:spcPts val="1000"/>
                        </a:spcAft>
                      </a:pPr>
                      <a:r>
                        <a:rPr lang="en-IN" sz="1400" dirty="0">
                          <a:effectLst/>
                          <a:latin typeface="Times New Roman" pitchFamily="18" charset="0"/>
                          <a:cs typeface="Times New Roman" pitchFamily="18" charset="0"/>
                        </a:rPr>
                        <a:t>Semi-detached</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2.5</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0.35</a:t>
                      </a:r>
                      <a:endParaRPr lang="en-IN" sz="12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468052">
                <a:tc>
                  <a:txBody>
                    <a:bodyPr/>
                    <a:lstStyle/>
                    <a:p>
                      <a:pPr algn="ctr">
                        <a:lnSpc>
                          <a:spcPct val="115000"/>
                        </a:lnSpc>
                        <a:spcAft>
                          <a:spcPts val="1000"/>
                        </a:spcAft>
                      </a:pPr>
                      <a:r>
                        <a:rPr lang="en-IN" sz="1400">
                          <a:effectLst/>
                          <a:latin typeface="Times New Roman" pitchFamily="18" charset="0"/>
                          <a:cs typeface="Times New Roman" pitchFamily="18" charset="0"/>
                        </a:rPr>
                        <a:t>Embedded</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2.5</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0.32</a:t>
                      </a:r>
                      <a:endParaRPr lang="en-IN" sz="12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5" name="Rectangle 4"/>
          <p:cNvSpPr/>
          <p:nvPr/>
        </p:nvSpPr>
        <p:spPr>
          <a:xfrm>
            <a:off x="2267744" y="5229200"/>
            <a:ext cx="3883371" cy="369332"/>
          </a:xfrm>
          <a:prstGeom prst="rect">
            <a:avLst/>
          </a:prstGeom>
        </p:spPr>
        <p:txBody>
          <a:bodyPr wrap="none">
            <a:spAutoFit/>
          </a:bodyPr>
          <a:lstStyle/>
          <a:p>
            <a:r>
              <a:rPr lang="en-IN" dirty="0">
                <a:latin typeface="Times New Roman" pitchFamily="18" charset="0"/>
                <a:cs typeface="Times New Roman" pitchFamily="18" charset="0"/>
              </a:rPr>
              <a:t>Table : The values of c and d constants</a:t>
            </a:r>
          </a:p>
        </p:txBody>
      </p:sp>
    </p:spTree>
    <p:extLst>
      <p:ext uri="{BB962C8B-B14F-4D97-AF65-F5344CB8AC3E}">
        <p14:creationId xmlns:p14="http://schemas.microsoft.com/office/powerpoint/2010/main" xmlns="" val="1322739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b="1" dirty="0">
                <a:solidFill>
                  <a:srgbClr val="00B0F0"/>
                </a:solidFill>
                <a:latin typeface="Times New Roman" pitchFamily="18" charset="0"/>
                <a:cs typeface="Times New Roman" pitchFamily="18" charset="0"/>
              </a:rPr>
              <a:t>Example 4.2</a:t>
            </a:r>
            <a:endParaRPr lang="en-IN" sz="2400" b="1" dirty="0">
              <a:solidFill>
                <a:srgbClr val="00B0F0"/>
              </a:solidFill>
              <a:latin typeface="Times New Roman" pitchFamily="18" charset="0"/>
              <a:cs typeface="Times New Roman" pitchFamily="18" charset="0"/>
            </a:endParaRPr>
          </a:p>
          <a:p>
            <a:pPr algn="just">
              <a:lnSpc>
                <a:spcPct val="100000"/>
              </a:lnSpc>
              <a:buNone/>
            </a:pPr>
            <a:r>
              <a:rPr lang="en-GB" sz="2600" dirty="0">
                <a:latin typeface="Times New Roman" pitchFamily="18" charset="0"/>
                <a:cs typeface="Times New Roman" pitchFamily="18" charset="0"/>
              </a:rPr>
              <a:t>	</a:t>
            </a:r>
            <a:r>
              <a:rPr lang="en-GB" sz="2200" dirty="0">
                <a:latin typeface="Times New Roman" pitchFamily="18" charset="0"/>
                <a:cs typeface="Times New Roman" pitchFamily="18" charset="0"/>
              </a:rPr>
              <a:t>Assume that a system for simple student registration in a course is planned to be developed and its estimated size is approximately 10,000 lines of code. The organization is proposed to pay </a:t>
            </a:r>
            <a:r>
              <a:rPr lang="en-GB" sz="2200" dirty="0" err="1">
                <a:latin typeface="Times New Roman" pitchFamily="18" charset="0"/>
                <a:cs typeface="Times New Roman" pitchFamily="18" charset="0"/>
              </a:rPr>
              <a:t>Rs</a:t>
            </a:r>
            <a:r>
              <a:rPr lang="en-GB" sz="2200" dirty="0">
                <a:latin typeface="Times New Roman" pitchFamily="18" charset="0"/>
                <a:cs typeface="Times New Roman" pitchFamily="18" charset="0"/>
              </a:rPr>
              <a:t>. 25000 per month to software engineers. Compute the development effort, development time, and the total cost for product development.   </a:t>
            </a:r>
            <a:endParaRPr lang="en-IN" sz="2200" dirty="0">
              <a:latin typeface="Times New Roman" pitchFamily="18" charset="0"/>
              <a:cs typeface="Times New Roman" pitchFamily="18" charset="0"/>
            </a:endParaRPr>
          </a:p>
          <a:p>
            <a:endParaRPr lang="en-IN" dirty="0"/>
          </a:p>
          <a:p>
            <a:endParaRPr lang="en-IN" dirty="0"/>
          </a:p>
        </p:txBody>
      </p:sp>
      <p:sp>
        <p:nvSpPr>
          <p:cNvPr id="5" name="Date Placeholder 4">
            <a:extLst>
              <a:ext uri="{FF2B5EF4-FFF2-40B4-BE49-F238E27FC236}">
                <a16:creationId xmlns:a16="http://schemas.microsoft.com/office/drawing/2014/main" xmlns="" id="{196251F4-4CB4-48FD-8C16-278C50085878}"/>
              </a:ext>
            </a:extLst>
          </p:cNvPr>
          <p:cNvSpPr>
            <a:spLocks noGrp="1"/>
          </p:cNvSpPr>
          <p:nvPr>
            <p:ph type="dt" sz="half" idx="11"/>
          </p:nvPr>
        </p:nvSpPr>
        <p:spPr/>
        <p:txBody>
          <a:bodyPr/>
          <a:lstStyle/>
          <a:p>
            <a:fld id="{C08DE7F9-403F-4560-AA83-41E3218D358F}" type="datetime4">
              <a:rPr lang="en-US" smtClean="0"/>
              <a:pPr/>
              <a:t>December 1, 2021</a:t>
            </a:fld>
            <a:endParaRPr lang="en-IN"/>
          </a:p>
        </p:txBody>
      </p:sp>
      <p:sp>
        <p:nvSpPr>
          <p:cNvPr id="6" name="Footer Placeholder 5">
            <a:extLst>
              <a:ext uri="{FF2B5EF4-FFF2-40B4-BE49-F238E27FC236}">
                <a16:creationId xmlns:a16="http://schemas.microsoft.com/office/drawing/2014/main" xmlns="" id="{A7F99EC4-CCF3-439C-9EB2-D7A7167198EE}"/>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pPr lvl="0">
              <a:spcBef>
                <a:spcPct val="20000"/>
              </a:spcBef>
            </a:pPr>
            <a:r>
              <a:rPr lang="en-GB" sz="3200" b="1" dirty="0">
                <a:solidFill>
                  <a:srgbClr val="0000FF"/>
                </a:solidFill>
                <a:latin typeface="Times New Roman" pitchFamily="18" charset="0"/>
                <a:ea typeface="+mn-ea"/>
                <a:cs typeface="Times New Roman" pitchFamily="18" charset="0"/>
              </a:rPr>
              <a:t>	Basic </a:t>
            </a:r>
            <a:r>
              <a:rPr lang="en-IN" sz="3200" b="1" dirty="0">
                <a:solidFill>
                  <a:srgbClr val="0000FF"/>
                </a:solidFill>
                <a:latin typeface="Times New Roman" pitchFamily="18" charset="0"/>
                <a:ea typeface="+mn-ea"/>
                <a:cs typeface="Times New Roman" pitchFamily="18" charset="0"/>
              </a:rPr>
              <a:t>COCOMO Model</a:t>
            </a:r>
            <a:endParaRPr lang="en-IN" sz="3200" b="1" dirty="0">
              <a:solidFill>
                <a:srgbClr val="0000FF"/>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136904" cy="4968552"/>
          </a:xfrm>
        </p:spPr>
        <p:txBody>
          <a:bodyPr>
            <a:noAutofit/>
          </a:bodyPr>
          <a:lstStyle/>
          <a:p>
            <a:pPr algn="just">
              <a:lnSpc>
                <a:spcPct val="100000"/>
              </a:lnSpc>
            </a:pPr>
            <a:r>
              <a:rPr lang="en-IN" sz="2100" dirty="0">
                <a:latin typeface="Times New Roman" pitchFamily="18" charset="0"/>
                <a:cs typeface="Times New Roman" pitchFamily="18" charset="0"/>
              </a:rPr>
              <a:t>The project planning activities include both </a:t>
            </a:r>
            <a:r>
              <a:rPr lang="en-IN" sz="2100" b="1" dirty="0">
                <a:latin typeface="Times New Roman" pitchFamily="18" charset="0"/>
                <a:cs typeface="Times New Roman" pitchFamily="18" charset="0"/>
              </a:rPr>
              <a:t>business-level</a:t>
            </a:r>
            <a:r>
              <a:rPr lang="en-IN" sz="2100" dirty="0">
                <a:latin typeface="Times New Roman" pitchFamily="18" charset="0"/>
                <a:cs typeface="Times New Roman" pitchFamily="18" charset="0"/>
              </a:rPr>
              <a:t> and </a:t>
            </a:r>
            <a:r>
              <a:rPr lang="en-IN" sz="2100" b="1" dirty="0">
                <a:latin typeface="Times New Roman" pitchFamily="18" charset="0"/>
                <a:cs typeface="Times New Roman" pitchFamily="18" charset="0"/>
              </a:rPr>
              <a:t>technical-level planning</a:t>
            </a:r>
            <a:r>
              <a:rPr lang="en-IN" sz="2100" dirty="0">
                <a:latin typeface="Times New Roman" pitchFamily="18" charset="0"/>
                <a:cs typeface="Times New Roman" pitchFamily="18" charset="0"/>
              </a:rPr>
              <a:t>.</a:t>
            </a:r>
          </a:p>
          <a:p>
            <a:pPr algn="just">
              <a:lnSpc>
                <a:spcPct val="100000"/>
              </a:lnSpc>
            </a:pPr>
            <a:r>
              <a:rPr lang="en-IN" sz="2100" b="1" dirty="0">
                <a:latin typeface="Times New Roman" pitchFamily="18" charset="0"/>
                <a:cs typeface="Times New Roman" pitchFamily="18" charset="0"/>
              </a:rPr>
              <a:t>Business-level planning  </a:t>
            </a:r>
            <a:r>
              <a:rPr lang="en-IN" sz="2100" dirty="0">
                <a:latin typeface="Times New Roman" pitchFamily="18" charset="0"/>
                <a:cs typeface="Times New Roman" pitchFamily="18" charset="0"/>
              </a:rPr>
              <a:t>addresses the relationships with the customer. </a:t>
            </a:r>
          </a:p>
          <a:p>
            <a:pPr algn="just">
              <a:lnSpc>
                <a:spcPct val="100000"/>
              </a:lnSpc>
            </a:pPr>
            <a:r>
              <a:rPr lang="en-IN" sz="2100" dirty="0">
                <a:latin typeface="Times New Roman" pitchFamily="18" charset="0"/>
                <a:cs typeface="Times New Roman" pitchFamily="18" charset="0"/>
              </a:rPr>
              <a:t>Includes the project and business objectives, proposal writing, analysis and inclusion of functional requirements, product demand and its scope, and legal issues.</a:t>
            </a:r>
          </a:p>
          <a:p>
            <a:pPr algn="just">
              <a:lnSpc>
                <a:spcPct val="100000"/>
              </a:lnSpc>
            </a:pPr>
            <a:r>
              <a:rPr lang="en-IN" sz="2100" b="1" dirty="0">
                <a:latin typeface="Times New Roman" pitchFamily="18" charset="0"/>
                <a:cs typeface="Times New Roman" pitchFamily="18" charset="0"/>
              </a:rPr>
              <a:t>Technical-level planning  </a:t>
            </a:r>
            <a:r>
              <a:rPr lang="en-IN" sz="2100" dirty="0">
                <a:latin typeface="Times New Roman" pitchFamily="18" charset="0"/>
                <a:cs typeface="Times New Roman" pitchFamily="18" charset="0"/>
              </a:rPr>
              <a:t>focuses on performing the technical activities. </a:t>
            </a:r>
          </a:p>
          <a:p>
            <a:pPr algn="just">
              <a:lnSpc>
                <a:spcPct val="100000"/>
              </a:lnSpc>
            </a:pPr>
            <a:r>
              <a:rPr lang="en-IN" dirty="0">
                <a:latin typeface="Times New Roman" pitchFamily="18" charset="0"/>
                <a:cs typeface="Times New Roman" pitchFamily="18" charset="0"/>
              </a:rPr>
              <a:t>C</a:t>
            </a:r>
            <a:r>
              <a:rPr lang="en-IN" sz="2100" dirty="0">
                <a:latin typeface="Times New Roman" pitchFamily="18" charset="0"/>
                <a:cs typeface="Times New Roman" pitchFamily="18" charset="0"/>
              </a:rPr>
              <a:t>oncentrates on technical issues, such as selection of the development life cycle model, planning documentation methods and tools, risk management planning, estimations, financial planning, resource allocation and management, team structuring and organization, SDLC plan, documentation plan, configuration management plan, quality assurance plan, transition plan, and so on.</a:t>
            </a:r>
            <a:endParaRPr lang="en-IN" sz="2100" dirty="0"/>
          </a:p>
        </p:txBody>
      </p:sp>
      <p:sp>
        <p:nvSpPr>
          <p:cNvPr id="5" name="Date Placeholder 4">
            <a:extLst>
              <a:ext uri="{FF2B5EF4-FFF2-40B4-BE49-F238E27FC236}">
                <a16:creationId xmlns:a16="http://schemas.microsoft.com/office/drawing/2014/main" xmlns="" id="{C4C331D3-323E-4107-8802-A2CA6C0AD0AF}"/>
              </a:ext>
            </a:extLst>
          </p:cNvPr>
          <p:cNvSpPr>
            <a:spLocks noGrp="1"/>
          </p:cNvSpPr>
          <p:nvPr>
            <p:ph type="dt" sz="half" idx="11"/>
          </p:nvPr>
        </p:nvSpPr>
        <p:spPr/>
        <p:txBody>
          <a:bodyPr/>
          <a:lstStyle/>
          <a:p>
            <a:fld id="{C05AAC6A-45F7-45AC-99C2-6CB4AB095375}" type="datetime4">
              <a:rPr lang="en-US" smtClean="0"/>
              <a:pPr/>
              <a:t>December 1, 2021</a:t>
            </a:fld>
            <a:endParaRPr lang="en-IN"/>
          </a:p>
        </p:txBody>
      </p:sp>
      <p:sp>
        <p:nvSpPr>
          <p:cNvPr id="6" name="Footer Placeholder 5">
            <a:extLst>
              <a:ext uri="{FF2B5EF4-FFF2-40B4-BE49-F238E27FC236}">
                <a16:creationId xmlns:a16="http://schemas.microsoft.com/office/drawing/2014/main" xmlns="" id="{23E8D21D-E1A7-4CF8-B48C-281E5678DC39}"/>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188640"/>
            <a:ext cx="7886700" cy="1324928"/>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p>
        </p:txBody>
      </p:sp>
    </p:spTree>
    <p:extLst>
      <p:ext uri="{BB962C8B-B14F-4D97-AF65-F5344CB8AC3E}">
        <p14:creationId xmlns:p14="http://schemas.microsoft.com/office/powerpoint/2010/main" xmlns="" val="2659197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7"/>
            <a:ext cx="8384682" cy="4531419"/>
          </a:xfrm>
        </p:spPr>
        <p:txBody>
          <a:bodyPr>
            <a:normAutofit/>
          </a:bodyPr>
          <a:lstStyle/>
          <a:p>
            <a:pPr>
              <a:buNone/>
            </a:pPr>
            <a:r>
              <a:rPr lang="en-GB" sz="2400" b="1" dirty="0">
                <a:solidFill>
                  <a:srgbClr val="00B0F0"/>
                </a:solidFill>
                <a:latin typeface="Times New Roman" pitchFamily="18" charset="0"/>
                <a:cs typeface="Times New Roman" pitchFamily="18" charset="0"/>
              </a:rPr>
              <a:t>Solution 4.2:</a:t>
            </a:r>
            <a:endParaRPr lang="en-IN" sz="2400" dirty="0">
              <a:solidFill>
                <a:srgbClr val="00B0F0"/>
              </a:solidFill>
              <a:latin typeface="Times New Roman" pitchFamily="18" charset="0"/>
              <a:cs typeface="Times New Roman" pitchFamily="18" charset="0"/>
            </a:endParaRPr>
          </a:p>
          <a:p>
            <a:pPr algn="just">
              <a:lnSpc>
                <a:spcPct val="100000"/>
              </a:lnSpc>
            </a:pPr>
            <a:r>
              <a:rPr lang="en-GB" sz="2200" dirty="0">
                <a:latin typeface="Times New Roman" pitchFamily="18" charset="0"/>
                <a:cs typeface="Times New Roman" pitchFamily="18" charset="0"/>
              </a:rPr>
              <a:t>The project can be considered an organic project. Thus, from the basic COCOMO model,</a:t>
            </a:r>
            <a:endParaRPr lang="en-IN" sz="2200" dirty="0">
              <a:latin typeface="Times New Roman" pitchFamily="18" charset="0"/>
              <a:cs typeface="Times New Roman" pitchFamily="18" charset="0"/>
            </a:endParaRPr>
          </a:p>
          <a:p>
            <a:pPr algn="just">
              <a:lnSpc>
                <a:spcPct val="100000"/>
              </a:lnSpc>
              <a:buNone/>
            </a:pPr>
            <a:r>
              <a:rPr lang="en-GB" sz="2200" dirty="0">
                <a:latin typeface="Times New Roman" pitchFamily="18" charset="0"/>
                <a:cs typeface="Times New Roman" pitchFamily="18" charset="0"/>
              </a:rPr>
              <a:t>	Development effort (E) = 3.2 × (10) </a:t>
            </a:r>
            <a:r>
              <a:rPr lang="en-GB" sz="2200" baseline="30000" dirty="0">
                <a:latin typeface="Times New Roman" pitchFamily="18" charset="0"/>
                <a:cs typeface="Times New Roman" pitchFamily="18" charset="0"/>
              </a:rPr>
              <a:t>1.05 </a:t>
            </a:r>
            <a:r>
              <a:rPr lang="en-GB" sz="2200" dirty="0">
                <a:latin typeface="Times New Roman" pitchFamily="18" charset="0"/>
                <a:cs typeface="Times New Roman" pitchFamily="18" charset="0"/>
              </a:rPr>
              <a:t>= 35.90 PM</a:t>
            </a:r>
            <a:endParaRPr lang="en-IN" sz="2200" dirty="0">
              <a:latin typeface="Times New Roman" pitchFamily="18" charset="0"/>
              <a:cs typeface="Times New Roman" pitchFamily="18" charset="0"/>
            </a:endParaRPr>
          </a:p>
          <a:p>
            <a:pPr algn="just">
              <a:lnSpc>
                <a:spcPct val="100000"/>
              </a:lnSpc>
              <a:buNone/>
            </a:pPr>
            <a:r>
              <a:rPr lang="en-GB" sz="2200" dirty="0">
                <a:latin typeface="Times New Roman" pitchFamily="18" charset="0"/>
                <a:cs typeface="Times New Roman" pitchFamily="18" charset="0"/>
              </a:rPr>
              <a:t>	Development time (T) = 2.5 × (35.90) </a:t>
            </a:r>
            <a:r>
              <a:rPr lang="en-GB" sz="2200" baseline="30000" dirty="0">
                <a:latin typeface="Times New Roman" pitchFamily="18" charset="0"/>
                <a:cs typeface="Times New Roman" pitchFamily="18" charset="0"/>
              </a:rPr>
              <a:t>0.38	</a:t>
            </a:r>
            <a:r>
              <a:rPr lang="en-GB" sz="2200" dirty="0">
                <a:latin typeface="Times New Roman" pitchFamily="18" charset="0"/>
                <a:cs typeface="Times New Roman" pitchFamily="18" charset="0"/>
              </a:rPr>
              <a:t>= 9.747 months</a:t>
            </a:r>
            <a:endParaRPr lang="en-IN" sz="2200" dirty="0">
              <a:latin typeface="Times New Roman" pitchFamily="18" charset="0"/>
              <a:cs typeface="Times New Roman" pitchFamily="18" charset="0"/>
            </a:endParaRPr>
          </a:p>
          <a:p>
            <a:pPr algn="just">
              <a:lnSpc>
                <a:spcPct val="100000"/>
              </a:lnSpc>
            </a:pPr>
            <a:r>
              <a:rPr lang="en-GB" sz="2200" dirty="0">
                <a:latin typeface="Times New Roman" pitchFamily="18" charset="0"/>
                <a:cs typeface="Times New Roman" pitchFamily="18" charset="0"/>
              </a:rPr>
              <a:t>Total product development cost  </a:t>
            </a:r>
          </a:p>
          <a:p>
            <a:pPr lvl="1" algn="just">
              <a:lnSpc>
                <a:spcPct val="100000"/>
              </a:lnSpc>
            </a:pPr>
            <a:r>
              <a:rPr lang="en-GB" sz="1900" dirty="0">
                <a:latin typeface="Times New Roman" pitchFamily="18" charset="0"/>
                <a:cs typeface="Times New Roman" pitchFamily="18" charset="0"/>
              </a:rPr>
              <a:t>				= Development time  X  Salaries of engineers   </a:t>
            </a:r>
            <a:endParaRPr lang="en-IN" sz="1900" dirty="0">
              <a:latin typeface="Times New Roman" pitchFamily="18" charset="0"/>
              <a:cs typeface="Times New Roman" pitchFamily="18" charset="0"/>
            </a:endParaRPr>
          </a:p>
          <a:p>
            <a:pPr algn="just">
              <a:lnSpc>
                <a:spcPct val="100000"/>
              </a:lnSpc>
              <a:buNone/>
            </a:pPr>
            <a:r>
              <a:rPr lang="en-GB" sz="2200" dirty="0">
                <a:latin typeface="Times New Roman" pitchFamily="18" charset="0"/>
                <a:cs typeface="Times New Roman" pitchFamily="18" charset="0"/>
              </a:rPr>
              <a:t>					= 9.747 × 25000</a:t>
            </a:r>
            <a:endParaRPr lang="en-IN" sz="2200" dirty="0">
              <a:latin typeface="Times New Roman" pitchFamily="18" charset="0"/>
              <a:cs typeface="Times New Roman" pitchFamily="18" charset="0"/>
            </a:endParaRPr>
          </a:p>
          <a:p>
            <a:pPr algn="just">
              <a:lnSpc>
                <a:spcPct val="100000"/>
              </a:lnSpc>
              <a:buNone/>
            </a:pPr>
            <a:r>
              <a:rPr lang="en-GB" sz="2200" dirty="0">
                <a:latin typeface="Times New Roman" pitchFamily="18" charset="0"/>
                <a:cs typeface="Times New Roman" pitchFamily="18" charset="0"/>
              </a:rPr>
              <a:t>					= </a:t>
            </a:r>
            <a:r>
              <a:rPr lang="en-GB" sz="2200" dirty="0" err="1">
                <a:latin typeface="Times New Roman" pitchFamily="18" charset="0"/>
                <a:cs typeface="Times New Roman" pitchFamily="18" charset="0"/>
              </a:rPr>
              <a:t>Rs</a:t>
            </a:r>
            <a:r>
              <a:rPr lang="en-GB" sz="2200" dirty="0">
                <a:latin typeface="Times New Roman" pitchFamily="18" charset="0"/>
                <a:cs typeface="Times New Roman" pitchFamily="18" charset="0"/>
              </a:rPr>
              <a:t>. 2,43,675 	</a:t>
            </a:r>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9485CEC4-37F5-4CDF-9E1A-F84A7E6FC9F6}"/>
              </a:ext>
            </a:extLst>
          </p:cNvPr>
          <p:cNvSpPr>
            <a:spLocks noGrp="1"/>
          </p:cNvSpPr>
          <p:nvPr>
            <p:ph type="dt" sz="half" idx="11"/>
          </p:nvPr>
        </p:nvSpPr>
        <p:spPr/>
        <p:txBody>
          <a:bodyPr/>
          <a:lstStyle/>
          <a:p>
            <a:fld id="{3F31570D-DB38-46CE-9DE8-105991FFCC6B}" type="datetime4">
              <a:rPr lang="en-US" smtClean="0"/>
              <a:pPr/>
              <a:t>December 1, 2021</a:t>
            </a:fld>
            <a:endParaRPr lang="en-IN"/>
          </a:p>
        </p:txBody>
      </p:sp>
      <p:sp>
        <p:nvSpPr>
          <p:cNvPr id="6" name="Footer Placeholder 5">
            <a:extLst>
              <a:ext uri="{FF2B5EF4-FFF2-40B4-BE49-F238E27FC236}">
                <a16:creationId xmlns:a16="http://schemas.microsoft.com/office/drawing/2014/main" xmlns="" id="{7749B2C7-891F-41C4-988D-16D7992DA030}"/>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GB" sz="3200" b="1" dirty="0">
                <a:solidFill>
                  <a:srgbClr val="0000FF"/>
                </a:solidFill>
                <a:latin typeface="Times New Roman" pitchFamily="18" charset="0"/>
                <a:cs typeface="Times New Roman" pitchFamily="18" charset="0"/>
              </a:rPr>
              <a:t>	Basic </a:t>
            </a:r>
            <a:r>
              <a:rPr lang="en-IN" sz="3200" b="1" dirty="0">
                <a:solidFill>
                  <a:srgbClr val="0000FF"/>
                </a:solidFill>
                <a:latin typeface="Times New Roman" pitchFamily="18" charset="0"/>
                <a:cs typeface="Times New Roman" pitchFamily="18" charset="0"/>
              </a:rPr>
              <a:t>COCOMO Model</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12777"/>
            <a:ext cx="7998962" cy="4873744"/>
          </a:xfrm>
        </p:spPr>
        <p:txBody>
          <a:bodyPr>
            <a:normAutofit fontScale="92500" lnSpcReduction="20000"/>
          </a:bodyPr>
          <a:lstStyle/>
          <a:p>
            <a:pPr marL="0" indent="0">
              <a:buNone/>
            </a:pPr>
            <a:r>
              <a:rPr lang="en-GB" sz="2600" dirty="0">
                <a:solidFill>
                  <a:srgbClr val="00B0F0"/>
                </a:solidFill>
                <a:latin typeface="Times New Roman" pitchFamily="18" charset="0"/>
                <a:cs typeface="Times New Roman" pitchFamily="18" charset="0"/>
              </a:rPr>
              <a:t>Intermediate </a:t>
            </a:r>
            <a:r>
              <a:rPr lang="en-IN" sz="2600" dirty="0">
                <a:solidFill>
                  <a:srgbClr val="00B0F0"/>
                </a:solidFill>
                <a:latin typeface="Times New Roman" pitchFamily="18" charset="0"/>
                <a:cs typeface="Times New Roman" pitchFamily="18" charset="0"/>
              </a:rPr>
              <a:t>COCOMO Model</a:t>
            </a:r>
          </a:p>
          <a:p>
            <a:pPr algn="just">
              <a:lnSpc>
                <a:spcPct val="110000"/>
              </a:lnSpc>
            </a:pPr>
            <a:r>
              <a:rPr lang="en-GB" sz="2400" dirty="0">
                <a:latin typeface="Times New Roman" pitchFamily="18" charset="0"/>
                <a:cs typeface="Times New Roman" pitchFamily="18" charset="0"/>
              </a:rPr>
              <a:t>Boehm has introduced 15 cost drivers, considering the various aspects of product development environment. </a:t>
            </a:r>
          </a:p>
          <a:p>
            <a:pPr algn="just">
              <a:lnSpc>
                <a:spcPct val="110000"/>
              </a:lnSpc>
            </a:pPr>
            <a:r>
              <a:rPr lang="en-GB" sz="2400" dirty="0">
                <a:latin typeface="Times New Roman" pitchFamily="18" charset="0"/>
                <a:cs typeface="Times New Roman" pitchFamily="18" charset="0"/>
              </a:rPr>
              <a:t>These cost drivers are used to adjust the project complexity for estimation of effort and these are termed as </a:t>
            </a:r>
            <a:r>
              <a:rPr lang="en-GB" sz="2400" i="1" dirty="0">
                <a:latin typeface="Times New Roman" pitchFamily="18" charset="0"/>
                <a:cs typeface="Times New Roman" pitchFamily="18" charset="0"/>
              </a:rPr>
              <a:t>effort adjustment factors (EAF)</a:t>
            </a:r>
            <a:r>
              <a:rPr lang="en-GB" sz="2400" dirty="0">
                <a:latin typeface="Times New Roman" pitchFamily="18" charset="0"/>
                <a:cs typeface="Times New Roman" pitchFamily="18" charset="0"/>
              </a:rPr>
              <a:t>.</a:t>
            </a:r>
          </a:p>
          <a:p>
            <a:pPr algn="just">
              <a:lnSpc>
                <a:spcPct val="110000"/>
              </a:lnSpc>
            </a:pPr>
            <a:r>
              <a:rPr lang="en-GB" sz="2400" dirty="0">
                <a:latin typeface="Times New Roman" pitchFamily="18" charset="0"/>
                <a:cs typeface="Times New Roman" pitchFamily="18" charset="0"/>
              </a:rPr>
              <a:t> These cost drivers are classified as computer attributes, product attributes, project attributes, and personnel attributes. </a:t>
            </a:r>
          </a:p>
          <a:p>
            <a:pPr algn="just">
              <a:lnSpc>
                <a:spcPct val="110000"/>
              </a:lnSpc>
            </a:pPr>
            <a:r>
              <a:rPr lang="en-GB" sz="2400" dirty="0">
                <a:latin typeface="Times New Roman" pitchFamily="18" charset="0"/>
                <a:cs typeface="Times New Roman" pitchFamily="18" charset="0"/>
              </a:rPr>
              <a:t>The </a:t>
            </a:r>
            <a:r>
              <a:rPr lang="en-IN" sz="2400" dirty="0">
                <a:latin typeface="Times New Roman" pitchFamily="18" charset="0"/>
                <a:cs typeface="Times New Roman" pitchFamily="18" charset="0"/>
              </a:rPr>
              <a:t>intermediate COCOMO model computes software development effort as a function of the program size and a set of cost drivers. </a:t>
            </a:r>
          </a:p>
          <a:p>
            <a:pPr algn="just">
              <a:lnSpc>
                <a:spcPct val="110000"/>
              </a:lnSpc>
            </a:pPr>
            <a:r>
              <a:rPr lang="en-GB" sz="2400" dirty="0">
                <a:latin typeface="Times New Roman" pitchFamily="18" charset="0"/>
                <a:cs typeface="Times New Roman" pitchFamily="18" charset="0"/>
              </a:rPr>
              <a:t>The intermediate COCOMO model estimates the initial effort using the basic COCOMO model. Then the EAF is calculated as the product of 15 cost drivers. </a:t>
            </a:r>
          </a:p>
        </p:txBody>
      </p:sp>
      <p:sp>
        <p:nvSpPr>
          <p:cNvPr id="5" name="Date Placeholder 4">
            <a:extLst>
              <a:ext uri="{FF2B5EF4-FFF2-40B4-BE49-F238E27FC236}">
                <a16:creationId xmlns:a16="http://schemas.microsoft.com/office/drawing/2014/main" xmlns="" id="{E0CADBF3-68B8-4912-83AB-B44A9185D1DB}"/>
              </a:ext>
            </a:extLst>
          </p:cNvPr>
          <p:cNvSpPr>
            <a:spLocks noGrp="1"/>
          </p:cNvSpPr>
          <p:nvPr>
            <p:ph type="dt" sz="half" idx="11"/>
          </p:nvPr>
        </p:nvSpPr>
        <p:spPr/>
        <p:txBody>
          <a:bodyPr/>
          <a:lstStyle/>
          <a:p>
            <a:fld id="{8C6C602D-F766-4243-91B2-359CE18DDFE7}" type="datetime4">
              <a:rPr lang="en-US" smtClean="0"/>
              <a:pPr/>
              <a:t>December 1, 2021</a:t>
            </a:fld>
            <a:endParaRPr lang="en-IN"/>
          </a:p>
        </p:txBody>
      </p:sp>
      <p:sp>
        <p:nvSpPr>
          <p:cNvPr id="6" name="Footer Placeholder 5">
            <a:extLst>
              <a:ext uri="{FF2B5EF4-FFF2-40B4-BE49-F238E27FC236}">
                <a16:creationId xmlns:a16="http://schemas.microsoft.com/office/drawing/2014/main" xmlns="" id="{90D2234D-182C-4D85-9AE8-C4ED1C153C32}"/>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1322739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7886700" cy="4680520"/>
          </a:xfrm>
        </p:spPr>
        <p:txBody>
          <a:bodyPr>
            <a:normAutofit/>
          </a:bodyPr>
          <a:lstStyle/>
          <a:p>
            <a:pPr marL="0" indent="0">
              <a:buNone/>
            </a:pPr>
            <a:r>
              <a:rPr lang="en-IN" sz="2400" dirty="0">
                <a:solidFill>
                  <a:srgbClr val="00B0F0"/>
                </a:solidFill>
                <a:latin typeface="Times New Roman" pitchFamily="18" charset="0"/>
                <a:cs typeface="Times New Roman" pitchFamily="18" charset="0"/>
              </a:rPr>
              <a:t>Intermediate COCOMO Model</a:t>
            </a:r>
          </a:p>
          <a:p>
            <a:r>
              <a:rPr lang="en-GB" sz="2200" dirty="0">
                <a:latin typeface="Times New Roman" pitchFamily="18" charset="0"/>
                <a:cs typeface="Times New Roman" pitchFamily="18" charset="0"/>
              </a:rPr>
              <a:t>Total effort is determined by multiplying the initial effort with the total value of EAF. The computation steps are summarized below.</a:t>
            </a:r>
          </a:p>
          <a:p>
            <a:endParaRPr lang="en-IN" sz="2200" dirty="0">
              <a:latin typeface="Times New Roman" pitchFamily="18" charset="0"/>
              <a:cs typeface="Times New Roman" pitchFamily="18" charset="0"/>
            </a:endParaRPr>
          </a:p>
          <a:p>
            <a:pPr marL="1143000" lvl="2" indent="-342900">
              <a:buFont typeface="Wingdings" panose="05000000000000000000" pitchFamily="2" charset="2"/>
              <a:buChar char="Ø"/>
            </a:pPr>
            <a:r>
              <a:rPr lang="en-GB" sz="2000" dirty="0">
                <a:latin typeface="Times New Roman" pitchFamily="18" charset="0"/>
                <a:cs typeface="Times New Roman" pitchFamily="18" charset="0"/>
              </a:rPr>
              <a:t> Development effort </a:t>
            </a:r>
            <a:r>
              <a:rPr lang="en-GB" sz="2000" i="1" dirty="0">
                <a:latin typeface="Times New Roman" pitchFamily="18" charset="0"/>
                <a:cs typeface="Times New Roman" pitchFamily="18" charset="0"/>
              </a:rPr>
              <a:t>(E):</a:t>
            </a:r>
            <a:r>
              <a:rPr lang="en-GB"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1600200" lvl="4"/>
            <a:r>
              <a:rPr lang="en-GB" sz="2000" dirty="0">
                <a:latin typeface="Times New Roman" pitchFamily="18" charset="0"/>
                <a:cs typeface="Times New Roman" pitchFamily="18" charset="0"/>
              </a:rPr>
              <a:t>Initial effort </a:t>
            </a:r>
            <a:r>
              <a:rPr lang="en-GB" sz="2000" i="1" dirty="0">
                <a:latin typeface="Times New Roman" pitchFamily="18" charset="0"/>
                <a:cs typeface="Times New Roman" pitchFamily="18" charset="0"/>
              </a:rPr>
              <a:t>(</a:t>
            </a:r>
            <a:r>
              <a:rPr lang="en-GB" sz="2000" i="1" dirty="0" err="1">
                <a:latin typeface="Times New Roman" pitchFamily="18" charset="0"/>
                <a:cs typeface="Times New Roman" pitchFamily="18" charset="0"/>
              </a:rPr>
              <a:t>E</a:t>
            </a:r>
            <a:r>
              <a:rPr lang="en-GB" sz="2000" i="1" baseline="-25000" dirty="0" err="1">
                <a:latin typeface="Times New Roman" pitchFamily="18" charset="0"/>
                <a:cs typeface="Times New Roman" pitchFamily="18" charset="0"/>
              </a:rPr>
              <a:t>i</a:t>
            </a:r>
            <a:r>
              <a:rPr lang="en-GB" sz="2000" i="1" dirty="0">
                <a:latin typeface="Times New Roman" pitchFamily="18" charset="0"/>
                <a:cs typeface="Times New Roman" pitchFamily="18" charset="0"/>
              </a:rPr>
              <a:t>)</a:t>
            </a:r>
            <a:r>
              <a:rPr lang="en-GB" sz="2000" dirty="0">
                <a:latin typeface="Times New Roman" pitchFamily="18" charset="0"/>
                <a:cs typeface="Times New Roman" pitchFamily="18" charset="0"/>
              </a:rPr>
              <a:t> = </a:t>
            </a:r>
            <a:r>
              <a:rPr lang="en-GB" sz="2000" i="1" dirty="0">
                <a:latin typeface="Times New Roman" pitchFamily="18" charset="0"/>
                <a:cs typeface="Times New Roman" pitchFamily="18" charset="0"/>
              </a:rPr>
              <a:t>a</a:t>
            </a:r>
            <a:r>
              <a:rPr lang="en-GB" sz="2000" dirty="0">
                <a:latin typeface="Times New Roman" pitchFamily="18" charset="0"/>
                <a:cs typeface="Times New Roman" pitchFamily="18" charset="0"/>
              </a:rPr>
              <a:t> × (KLOC) </a:t>
            </a:r>
            <a:r>
              <a:rPr lang="en-GB" sz="2000" i="1" baseline="30000" dirty="0">
                <a:latin typeface="Times New Roman" pitchFamily="18" charset="0"/>
                <a:cs typeface="Times New Roman" pitchFamily="18" charset="0"/>
              </a:rPr>
              <a:t>b</a:t>
            </a:r>
            <a:endParaRPr lang="en-IN" sz="2000" dirty="0">
              <a:latin typeface="Times New Roman" pitchFamily="18" charset="0"/>
              <a:cs typeface="Times New Roman" pitchFamily="18" charset="0"/>
            </a:endParaRPr>
          </a:p>
          <a:p>
            <a:pPr marL="1600200" lvl="4"/>
            <a:endParaRPr lang="en-GB" sz="2000" i="1" dirty="0">
              <a:latin typeface="Times New Roman" pitchFamily="18" charset="0"/>
              <a:cs typeface="Times New Roman" pitchFamily="18" charset="0"/>
            </a:endParaRPr>
          </a:p>
          <a:p>
            <a:pPr marL="1600200" lvl="4"/>
            <a:r>
              <a:rPr lang="en-GB" sz="2000" i="1" dirty="0">
                <a:latin typeface="Times New Roman" pitchFamily="18" charset="0"/>
                <a:cs typeface="Times New Roman" pitchFamily="18" charset="0"/>
              </a:rPr>
              <a:t>EAF= EAF</a:t>
            </a:r>
            <a:r>
              <a:rPr lang="en-GB" sz="2000" i="1" baseline="-25000" dirty="0">
                <a:latin typeface="Times New Roman" pitchFamily="18" charset="0"/>
                <a:cs typeface="Times New Roman" pitchFamily="18" charset="0"/>
              </a:rPr>
              <a:t>1</a:t>
            </a:r>
            <a:r>
              <a:rPr lang="en-GB" sz="2000" i="1" dirty="0">
                <a:latin typeface="Times New Roman" pitchFamily="18" charset="0"/>
                <a:cs typeface="Times New Roman" pitchFamily="18" charset="0"/>
              </a:rPr>
              <a:t> × EAF</a:t>
            </a:r>
            <a:r>
              <a:rPr lang="en-GB" sz="2000" i="1" baseline="-25000" dirty="0">
                <a:latin typeface="Times New Roman" pitchFamily="18" charset="0"/>
                <a:cs typeface="Times New Roman" pitchFamily="18" charset="0"/>
              </a:rPr>
              <a:t>2</a:t>
            </a:r>
            <a:r>
              <a:rPr lang="en-GB" sz="2000" i="1" dirty="0">
                <a:latin typeface="Times New Roman" pitchFamily="18" charset="0"/>
                <a:cs typeface="Times New Roman" pitchFamily="18" charset="0"/>
              </a:rPr>
              <a:t> ×...  × </a:t>
            </a:r>
            <a:r>
              <a:rPr lang="en-GB" sz="2000" i="1" dirty="0" err="1">
                <a:latin typeface="Times New Roman" pitchFamily="18" charset="0"/>
                <a:cs typeface="Times New Roman" pitchFamily="18" charset="0"/>
              </a:rPr>
              <a:t>EAF</a:t>
            </a:r>
            <a:r>
              <a:rPr lang="en-GB" sz="2000" i="1" baseline="-25000" dirty="0" err="1">
                <a:latin typeface="Times New Roman" pitchFamily="18" charset="0"/>
                <a:cs typeface="Times New Roman" pitchFamily="18" charset="0"/>
              </a:rPr>
              <a:t>n</a:t>
            </a:r>
            <a:endParaRPr lang="en-GB" sz="2000" i="1" baseline="-25000" dirty="0">
              <a:latin typeface="Times New Roman" pitchFamily="18" charset="0"/>
              <a:cs typeface="Times New Roman" pitchFamily="18" charset="0"/>
            </a:endParaRPr>
          </a:p>
          <a:p>
            <a:pPr marL="1600200" lvl="4"/>
            <a:endParaRPr lang="en-IN" sz="2000" dirty="0">
              <a:latin typeface="Times New Roman" pitchFamily="18" charset="0"/>
              <a:cs typeface="Times New Roman" pitchFamily="18" charset="0"/>
            </a:endParaRPr>
          </a:p>
          <a:p>
            <a:pPr marL="1257300" lvl="3"/>
            <a:r>
              <a:rPr lang="en-GB" sz="2000" dirty="0">
                <a:latin typeface="Times New Roman" pitchFamily="18" charset="0"/>
                <a:cs typeface="Times New Roman" pitchFamily="18" charset="0"/>
              </a:rPr>
              <a:t>	   Total development effort </a:t>
            </a:r>
            <a:r>
              <a:rPr lang="en-GB" sz="2000" i="1" dirty="0">
                <a:latin typeface="Times New Roman" pitchFamily="18" charset="0"/>
                <a:cs typeface="Times New Roman" pitchFamily="18" charset="0"/>
              </a:rPr>
              <a:t>(E)= </a:t>
            </a:r>
            <a:r>
              <a:rPr lang="en-GB" sz="2000" i="1" dirty="0" err="1">
                <a:latin typeface="Times New Roman" pitchFamily="18" charset="0"/>
                <a:cs typeface="Times New Roman" pitchFamily="18" charset="0"/>
              </a:rPr>
              <a:t>E</a:t>
            </a:r>
            <a:r>
              <a:rPr lang="en-GB" sz="2000" i="1" baseline="-25000" dirty="0" err="1">
                <a:latin typeface="Times New Roman" pitchFamily="18" charset="0"/>
                <a:cs typeface="Times New Roman" pitchFamily="18" charset="0"/>
              </a:rPr>
              <a:t>i</a:t>
            </a:r>
            <a:r>
              <a:rPr lang="en-GB" sz="2000" i="1" dirty="0">
                <a:latin typeface="Times New Roman" pitchFamily="18" charset="0"/>
                <a:cs typeface="Times New Roman" pitchFamily="18" charset="0"/>
              </a:rPr>
              <a:t> × EAF</a:t>
            </a:r>
          </a:p>
          <a:p>
            <a:pPr marL="1257300" lvl="3"/>
            <a:endParaRPr lang="en-IN" sz="2000" dirty="0">
              <a:latin typeface="Times New Roman" pitchFamily="18" charset="0"/>
              <a:cs typeface="Times New Roman" pitchFamily="18" charset="0"/>
            </a:endParaRPr>
          </a:p>
          <a:p>
            <a:pPr marL="1143000" lvl="2" indent="-342900">
              <a:buFont typeface="Wingdings" panose="05000000000000000000" pitchFamily="2" charset="2"/>
              <a:buChar char="Ø"/>
            </a:pPr>
            <a:r>
              <a:rPr lang="en-GB" sz="2000" dirty="0">
                <a:latin typeface="Times New Roman" pitchFamily="18" charset="0"/>
                <a:cs typeface="Times New Roman" pitchFamily="18" charset="0"/>
              </a:rPr>
              <a:t> Development time </a:t>
            </a:r>
            <a:r>
              <a:rPr lang="en-GB" sz="2000" i="1" dirty="0">
                <a:latin typeface="Times New Roman" pitchFamily="18" charset="0"/>
                <a:cs typeface="Times New Roman" pitchFamily="18" charset="0"/>
              </a:rPr>
              <a:t>(T)</a:t>
            </a:r>
            <a:r>
              <a:rPr lang="en-GB" sz="2000" dirty="0">
                <a:latin typeface="Times New Roman" pitchFamily="18" charset="0"/>
                <a:cs typeface="Times New Roman" pitchFamily="18" charset="0"/>
              </a:rPr>
              <a:t> = </a:t>
            </a:r>
            <a:r>
              <a:rPr lang="en-GB" sz="2000" i="1" dirty="0">
                <a:latin typeface="Times New Roman" pitchFamily="18" charset="0"/>
                <a:cs typeface="Times New Roman" pitchFamily="18" charset="0"/>
              </a:rPr>
              <a:t>c</a:t>
            </a:r>
            <a:r>
              <a:rPr lang="en-GB" sz="2000" dirty="0">
                <a:latin typeface="Times New Roman" pitchFamily="18" charset="0"/>
                <a:cs typeface="Times New Roman" pitchFamily="18" charset="0"/>
              </a:rPr>
              <a:t> * </a:t>
            </a:r>
            <a:r>
              <a:rPr lang="en-GB" sz="2000" i="1" dirty="0">
                <a:latin typeface="Times New Roman" pitchFamily="18" charset="0"/>
                <a:cs typeface="Times New Roman" pitchFamily="18" charset="0"/>
              </a:rPr>
              <a:t>(E)</a:t>
            </a:r>
            <a:r>
              <a:rPr lang="en-GB" sz="2000" dirty="0">
                <a:latin typeface="Times New Roman" pitchFamily="18" charset="0"/>
                <a:cs typeface="Times New Roman" pitchFamily="18" charset="0"/>
              </a:rPr>
              <a:t> </a:t>
            </a:r>
            <a:r>
              <a:rPr lang="en-GB" sz="2000" i="1" baseline="30000" dirty="0">
                <a:latin typeface="Times New Roman" pitchFamily="18" charset="0"/>
                <a:cs typeface="Times New Roman" pitchFamily="18" charset="0"/>
              </a:rPr>
              <a:t>d</a:t>
            </a:r>
            <a:endParaRPr lang="en-IN" sz="2000" dirty="0">
              <a:latin typeface="Times New Roman" pitchFamily="18" charset="0"/>
              <a:cs typeface="Times New Roman" pitchFamily="18" charset="0"/>
            </a:endParaRPr>
          </a:p>
          <a:p>
            <a:endParaRPr lang="en-IN" sz="2400" b="1" dirty="0">
              <a:solidFill>
                <a:srgbClr val="00B0F0"/>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B5B37013-A589-4DE7-A7DB-129E0306D9AA}"/>
              </a:ext>
            </a:extLst>
          </p:cNvPr>
          <p:cNvSpPr>
            <a:spLocks noGrp="1"/>
          </p:cNvSpPr>
          <p:nvPr>
            <p:ph type="dt" sz="half" idx="11"/>
          </p:nvPr>
        </p:nvSpPr>
        <p:spPr/>
        <p:txBody>
          <a:bodyPr/>
          <a:lstStyle/>
          <a:p>
            <a:fld id="{5AA734C8-1B74-4288-96FB-39E71CE4FC13}" type="datetime4">
              <a:rPr lang="en-US" smtClean="0"/>
              <a:pPr/>
              <a:t>December 1, 2021</a:t>
            </a:fld>
            <a:endParaRPr lang="en-IN"/>
          </a:p>
        </p:txBody>
      </p:sp>
      <p:sp>
        <p:nvSpPr>
          <p:cNvPr id="6" name="Footer Placeholder 5">
            <a:extLst>
              <a:ext uri="{FF2B5EF4-FFF2-40B4-BE49-F238E27FC236}">
                <a16:creationId xmlns:a16="http://schemas.microsoft.com/office/drawing/2014/main" xmlns="" id="{75AC6411-0609-44F2-BDB5-1B69E347F886}"/>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1322739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124745"/>
            <a:ext cx="7736613" cy="432048"/>
          </a:xfrm>
        </p:spPr>
        <p:txBody>
          <a:bodyPr>
            <a:normAutofit/>
          </a:bodyPr>
          <a:lstStyle/>
          <a:p>
            <a:pPr>
              <a:buNone/>
            </a:pPr>
            <a:r>
              <a:rPr lang="en-GB" sz="2000" b="1" dirty="0">
                <a:solidFill>
                  <a:srgbClr val="00B0F0"/>
                </a:solidFill>
                <a:latin typeface="Times New Roman" pitchFamily="18" charset="0"/>
                <a:cs typeface="Times New Roman" pitchFamily="18" charset="0"/>
              </a:rPr>
              <a:t>Cost drivers</a:t>
            </a:r>
          </a:p>
          <a:p>
            <a:pPr>
              <a:buNone/>
            </a:pPr>
            <a:endParaRPr lang="en-IN" sz="2400" b="1" dirty="0">
              <a:solidFill>
                <a:srgbClr val="00B0F0"/>
              </a:solidFill>
            </a:endParaRPr>
          </a:p>
        </p:txBody>
      </p:sp>
      <p:sp>
        <p:nvSpPr>
          <p:cNvPr id="5" name="Date Placeholder 4">
            <a:extLst>
              <a:ext uri="{FF2B5EF4-FFF2-40B4-BE49-F238E27FC236}">
                <a16:creationId xmlns:a16="http://schemas.microsoft.com/office/drawing/2014/main" xmlns="" id="{96ADFEEE-C59C-4535-ABFB-20FF7D14BDCC}"/>
              </a:ext>
            </a:extLst>
          </p:cNvPr>
          <p:cNvSpPr>
            <a:spLocks noGrp="1"/>
          </p:cNvSpPr>
          <p:nvPr>
            <p:ph type="dt" sz="half" idx="11"/>
          </p:nvPr>
        </p:nvSpPr>
        <p:spPr/>
        <p:txBody>
          <a:bodyPr/>
          <a:lstStyle/>
          <a:p>
            <a:fld id="{CBE9BCE3-681A-448E-A2C5-9394FA369528}" type="datetime4">
              <a:rPr lang="en-US" smtClean="0"/>
              <a:pPr/>
              <a:t>December 1, 2021</a:t>
            </a:fld>
            <a:endParaRPr lang="en-IN"/>
          </a:p>
        </p:txBody>
      </p:sp>
      <p:sp>
        <p:nvSpPr>
          <p:cNvPr id="6" name="Footer Placeholder 5">
            <a:extLst>
              <a:ext uri="{FF2B5EF4-FFF2-40B4-BE49-F238E27FC236}">
                <a16:creationId xmlns:a16="http://schemas.microsoft.com/office/drawing/2014/main" xmlns="" id="{60E881C8-9630-4437-9A5C-056F6680969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6"/>
            <a:ext cx="7886700" cy="1065306"/>
          </a:xfrm>
        </p:spPr>
        <p:txBody>
          <a:bodyPr>
            <a:normAutofit/>
          </a:bodyPr>
          <a:lstStyle/>
          <a:p>
            <a:r>
              <a:rPr lang="en-IN" sz="3200" b="1" dirty="0">
                <a:solidFill>
                  <a:srgbClr val="0000FF"/>
                </a:solidFill>
                <a:latin typeface="Times New Roman" pitchFamily="18" charset="0"/>
                <a:cs typeface="Times New Roman" pitchFamily="18" charset="0"/>
              </a:rPr>
              <a:t>	Intermediate COCOMO Model</a:t>
            </a:r>
            <a:endParaRPr lang="en-IN" sz="3200" b="1" dirty="0">
              <a:solidFill>
                <a:srgbClr val="0000FF"/>
              </a:solidFill>
            </a:endParaRPr>
          </a:p>
        </p:txBody>
      </p:sp>
      <p:graphicFrame>
        <p:nvGraphicFramePr>
          <p:cNvPr id="9" name="Table 8"/>
          <p:cNvGraphicFramePr>
            <a:graphicFrameLocks noGrp="1"/>
          </p:cNvGraphicFramePr>
          <p:nvPr>
            <p:extLst>
              <p:ext uri="{D42A27DB-BD31-4B8C-83A1-F6EECF244321}">
                <p14:modId xmlns:p14="http://schemas.microsoft.com/office/powerpoint/2010/main" xmlns="" val="4127495357"/>
              </p:ext>
            </p:extLst>
          </p:nvPr>
        </p:nvGraphicFramePr>
        <p:xfrm>
          <a:off x="636160" y="1556794"/>
          <a:ext cx="8256320" cy="4649867"/>
        </p:xfrm>
        <a:graphic>
          <a:graphicData uri="http://schemas.openxmlformats.org/drawingml/2006/table">
            <a:tbl>
              <a:tblPr/>
              <a:tblGrid>
                <a:gridCol w="4101892">
                  <a:extLst>
                    <a:ext uri="{9D8B030D-6E8A-4147-A177-3AD203B41FA5}">
                      <a16:colId xmlns:a16="http://schemas.microsoft.com/office/drawing/2014/main" xmlns="" val="20000"/>
                    </a:ext>
                  </a:extLst>
                </a:gridCol>
                <a:gridCol w="622257">
                  <a:extLst>
                    <a:ext uri="{9D8B030D-6E8A-4147-A177-3AD203B41FA5}">
                      <a16:colId xmlns:a16="http://schemas.microsoft.com/office/drawing/2014/main" xmlns="" val="20001"/>
                    </a:ext>
                  </a:extLst>
                </a:gridCol>
                <a:gridCol w="586496">
                  <a:extLst>
                    <a:ext uri="{9D8B030D-6E8A-4147-A177-3AD203B41FA5}">
                      <a16:colId xmlns:a16="http://schemas.microsoft.com/office/drawing/2014/main" xmlns="" val="20002"/>
                    </a:ext>
                  </a:extLst>
                </a:gridCol>
                <a:gridCol w="944113">
                  <a:extLst>
                    <a:ext uri="{9D8B030D-6E8A-4147-A177-3AD203B41FA5}">
                      <a16:colId xmlns:a16="http://schemas.microsoft.com/office/drawing/2014/main" xmlns="" val="20003"/>
                    </a:ext>
                  </a:extLst>
                </a:gridCol>
                <a:gridCol w="472330">
                  <a:extLst>
                    <a:ext uri="{9D8B030D-6E8A-4147-A177-3AD203B41FA5}">
                      <a16:colId xmlns:a16="http://schemas.microsoft.com/office/drawing/2014/main" xmlns="" val="20004"/>
                    </a:ext>
                  </a:extLst>
                </a:gridCol>
                <a:gridCol w="960344">
                  <a:extLst>
                    <a:ext uri="{9D8B030D-6E8A-4147-A177-3AD203B41FA5}">
                      <a16:colId xmlns:a16="http://schemas.microsoft.com/office/drawing/2014/main" xmlns="" val="20006"/>
                    </a:ext>
                  </a:extLst>
                </a:gridCol>
                <a:gridCol w="568888">
                  <a:extLst>
                    <a:ext uri="{9D8B030D-6E8A-4147-A177-3AD203B41FA5}">
                      <a16:colId xmlns:a16="http://schemas.microsoft.com/office/drawing/2014/main" xmlns="" val="20008"/>
                    </a:ext>
                  </a:extLst>
                </a:gridCol>
              </a:tblGrid>
              <a:tr h="204443">
                <a:tc rowSpan="2">
                  <a:txBody>
                    <a:bodyPr/>
                    <a:lstStyle/>
                    <a:p>
                      <a:pPr algn="ctr">
                        <a:lnSpc>
                          <a:spcPct val="115000"/>
                        </a:lnSpc>
                        <a:spcAft>
                          <a:spcPts val="0"/>
                        </a:spcAft>
                      </a:pPr>
                      <a:r>
                        <a:rPr lang="en-US" sz="1200" b="1" dirty="0">
                          <a:latin typeface="Times New Roman"/>
                          <a:ea typeface="Times New Roman"/>
                          <a:cs typeface="Times New Roman"/>
                        </a:rPr>
                        <a:t>Cost drivers</a:t>
                      </a:r>
                      <a:endParaRPr lang="en-IN" sz="1200" b="1"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15000"/>
                        </a:lnSpc>
                        <a:spcAft>
                          <a:spcPts val="0"/>
                        </a:spcAft>
                      </a:pPr>
                      <a:r>
                        <a:rPr lang="en-US" sz="1200">
                          <a:latin typeface="Times New Roman"/>
                          <a:ea typeface="Times New Roman"/>
                          <a:cs typeface="Times New Roman"/>
                        </a:rPr>
                        <a:t>Ratings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tcPr>
                </a:tc>
                <a:tc hMerge="1">
                  <a:txBody>
                    <a:bodyPr/>
                    <a:lstStyle/>
                    <a:p>
                      <a:endParaRPr lang="en-IN"/>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xmlns="" val="10000"/>
                  </a:ext>
                </a:extLst>
              </a:tr>
              <a:tr h="443627">
                <a:tc vMerge="1">
                  <a:txBody>
                    <a:bodyPr/>
                    <a:lstStyle/>
                    <a:p>
                      <a:endParaRPr lang="en-IN"/>
                    </a:p>
                  </a:txBody>
                  <a:tcPr/>
                </a:tc>
                <a:tc>
                  <a:txBody>
                    <a:bodyPr/>
                    <a:lstStyle/>
                    <a:p>
                      <a:pPr algn="ctr">
                        <a:lnSpc>
                          <a:spcPct val="115000"/>
                        </a:lnSpc>
                        <a:spcAft>
                          <a:spcPts val="0"/>
                        </a:spcAft>
                      </a:pPr>
                      <a:r>
                        <a:rPr lang="en-US" sz="1200" b="1">
                          <a:latin typeface="Times New Roman"/>
                          <a:ea typeface="Times New Roman"/>
                          <a:cs typeface="Times New Roman"/>
                        </a:rPr>
                        <a:t>Very low</a:t>
                      </a:r>
                      <a:endParaRPr lang="en-IN" sz="1200" b="1">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Times New Roman"/>
                        </a:rPr>
                        <a:t>Low</a:t>
                      </a:r>
                      <a:endParaRPr lang="en-IN" sz="1200" b="1">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Times New Roman"/>
                        </a:rPr>
                        <a:t>Nominal</a:t>
                      </a:r>
                      <a:endParaRPr lang="en-IN" sz="1200" b="1">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dirty="0">
                          <a:latin typeface="Times New Roman"/>
                          <a:ea typeface="Times New Roman"/>
                          <a:cs typeface="Times New Roman"/>
                        </a:rPr>
                        <a:t>High</a:t>
                      </a:r>
                      <a:endParaRPr lang="en-IN" b="1" dirty="0"/>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dirty="0">
                          <a:latin typeface="Times New Roman"/>
                          <a:ea typeface="Times New Roman"/>
                          <a:cs typeface="Times New Roman"/>
                        </a:rPr>
                        <a:t>Very high</a:t>
                      </a:r>
                      <a:endParaRPr lang="en-IN" b="1" dirty="0"/>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dirty="0">
                          <a:latin typeface="Times New Roman"/>
                          <a:ea typeface="Times New Roman"/>
                          <a:cs typeface="Times New Roman"/>
                        </a:rPr>
                        <a:t>Extra high</a:t>
                      </a:r>
                      <a:endParaRPr lang="en-IN" b="1" dirty="0"/>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04443">
                <a:tc gridSpan="7">
                  <a:txBody>
                    <a:bodyPr/>
                    <a:lstStyle/>
                    <a:p>
                      <a:pPr algn="l">
                        <a:lnSpc>
                          <a:spcPct val="115000"/>
                        </a:lnSpc>
                        <a:spcAft>
                          <a:spcPts val="0"/>
                        </a:spcAft>
                      </a:pPr>
                      <a:r>
                        <a:rPr lang="en-US" sz="1200">
                          <a:latin typeface="Times New Roman"/>
                          <a:ea typeface="Times New Roman"/>
                          <a:cs typeface="Times New Roman"/>
                        </a:rPr>
                        <a:t>Product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tcPr>
                </a:tc>
                <a:tc hMerge="1">
                  <a:txBody>
                    <a:bodyPr/>
                    <a:lstStyle/>
                    <a:p>
                      <a:endParaRPr lang="en-IN"/>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xmlns="" val="10002"/>
                  </a:ext>
                </a:extLst>
              </a:tr>
              <a:tr h="204443">
                <a:tc>
                  <a:txBody>
                    <a:bodyPr/>
                    <a:lstStyle/>
                    <a:p>
                      <a:pPr algn="l">
                        <a:lnSpc>
                          <a:spcPct val="115000"/>
                        </a:lnSpc>
                        <a:spcAft>
                          <a:spcPts val="1000"/>
                        </a:spcAft>
                      </a:pPr>
                      <a:r>
                        <a:rPr lang="en-US" sz="1200">
                          <a:latin typeface="Times New Roman"/>
                          <a:ea typeface="Times New Roman"/>
                          <a:cs typeface="Times New Roman"/>
                        </a:rPr>
                        <a:t>Software reliability (RELY)</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0.75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0.88</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1.40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04443">
                <a:tc>
                  <a:txBody>
                    <a:bodyPr/>
                    <a:lstStyle/>
                    <a:p>
                      <a:pPr algn="l">
                        <a:lnSpc>
                          <a:spcPct val="115000"/>
                        </a:lnSpc>
                        <a:spcAft>
                          <a:spcPts val="1000"/>
                        </a:spcAft>
                      </a:pPr>
                      <a:r>
                        <a:rPr lang="en-US" sz="1200">
                          <a:latin typeface="Times New Roman"/>
                          <a:ea typeface="Times New Roman"/>
                          <a:cs typeface="Times New Roman"/>
                        </a:rPr>
                        <a:t>Size of database (DATA)</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1.08</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04443">
                <a:tc>
                  <a:txBody>
                    <a:bodyPr/>
                    <a:lstStyle/>
                    <a:p>
                      <a:pPr algn="l">
                        <a:lnSpc>
                          <a:spcPct val="115000"/>
                        </a:lnSpc>
                        <a:spcAft>
                          <a:spcPts val="1000"/>
                        </a:spcAft>
                      </a:pPr>
                      <a:r>
                        <a:rPr lang="en-US" sz="1200">
                          <a:latin typeface="Times New Roman"/>
                          <a:ea typeface="Times New Roman"/>
                          <a:cs typeface="Times New Roman"/>
                        </a:rPr>
                        <a:t>Product complexity (CPLX)</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0.70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1.30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1.65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04443">
                <a:tc gridSpan="7">
                  <a:txBody>
                    <a:bodyPr/>
                    <a:lstStyle/>
                    <a:p>
                      <a:pPr algn="l">
                        <a:lnSpc>
                          <a:spcPct val="115000"/>
                        </a:lnSpc>
                        <a:spcAft>
                          <a:spcPts val="0"/>
                        </a:spcAft>
                      </a:pPr>
                      <a:r>
                        <a:rPr lang="en-US" sz="1200">
                          <a:latin typeface="Times New Roman"/>
                          <a:ea typeface="Times New Roman"/>
                          <a:cs typeface="Times New Roman"/>
                        </a:rPr>
                        <a:t>Hardware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xmlns="" val="10006"/>
                  </a:ext>
                </a:extLst>
              </a:tr>
              <a:tr h="204443">
                <a:tc>
                  <a:txBody>
                    <a:bodyPr/>
                    <a:lstStyle/>
                    <a:p>
                      <a:pPr algn="l">
                        <a:lnSpc>
                          <a:spcPct val="115000"/>
                        </a:lnSpc>
                        <a:spcAft>
                          <a:spcPts val="1000"/>
                        </a:spcAft>
                      </a:pPr>
                      <a:r>
                        <a:rPr lang="en-US" sz="1200" dirty="0">
                          <a:latin typeface="Times New Roman"/>
                          <a:ea typeface="Times New Roman"/>
                          <a:cs typeface="Times New Roman"/>
                        </a:rPr>
                        <a:t>Run-time performance constraints (TIME)</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1.30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1.66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04443">
                <a:tc>
                  <a:txBody>
                    <a:bodyPr/>
                    <a:lstStyle/>
                    <a:p>
                      <a:pPr algn="l">
                        <a:lnSpc>
                          <a:spcPct val="115000"/>
                        </a:lnSpc>
                        <a:spcAft>
                          <a:spcPts val="1000"/>
                        </a:spcAft>
                      </a:pPr>
                      <a:r>
                        <a:rPr lang="en-US" sz="1200">
                          <a:latin typeface="Times New Roman"/>
                          <a:ea typeface="Times New Roman"/>
                          <a:cs typeface="Times New Roman"/>
                        </a:rPr>
                        <a:t>Memory storage constraints (STORE)</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1.56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04443">
                <a:tc>
                  <a:txBody>
                    <a:bodyPr/>
                    <a:lstStyle/>
                    <a:p>
                      <a:pPr algn="l">
                        <a:lnSpc>
                          <a:spcPct val="115000"/>
                        </a:lnSpc>
                        <a:spcAft>
                          <a:spcPts val="1000"/>
                        </a:spcAft>
                      </a:pPr>
                      <a:r>
                        <a:rPr lang="en-US" sz="1200">
                          <a:latin typeface="Times New Roman"/>
                          <a:ea typeface="Times New Roman"/>
                          <a:cs typeface="Times New Roman"/>
                        </a:rPr>
                        <a:t>Virtual machine volatility (VIRT)</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1.30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Times New Roman"/>
                          <a:cs typeface="Times New Roman"/>
                        </a:rPr>
                        <a:t>- </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04443">
                <a:tc>
                  <a:txBody>
                    <a:bodyPr/>
                    <a:lstStyle/>
                    <a:p>
                      <a:pPr algn="l">
                        <a:lnSpc>
                          <a:spcPct val="115000"/>
                        </a:lnSpc>
                        <a:spcAft>
                          <a:spcPts val="1000"/>
                        </a:spcAft>
                      </a:pPr>
                      <a:r>
                        <a:rPr lang="en-US" sz="1200">
                          <a:latin typeface="Times New Roman"/>
                          <a:ea typeface="Times New Roman"/>
                          <a:cs typeface="Times New Roman"/>
                        </a:rPr>
                        <a:t>Required turnabout time (TURN)</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04443">
                <a:tc gridSpan="7">
                  <a:txBody>
                    <a:bodyPr/>
                    <a:lstStyle/>
                    <a:p>
                      <a:pPr algn="l">
                        <a:lnSpc>
                          <a:spcPct val="115000"/>
                        </a:lnSpc>
                        <a:spcAft>
                          <a:spcPts val="0"/>
                        </a:spcAft>
                      </a:pPr>
                      <a:r>
                        <a:rPr lang="en-US" sz="1200">
                          <a:latin typeface="Times New Roman"/>
                          <a:ea typeface="Times New Roman"/>
                          <a:cs typeface="Times New Roman"/>
                        </a:rPr>
                        <a:t>Personnel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xmlns="" val="10011"/>
                  </a:ext>
                </a:extLst>
              </a:tr>
              <a:tr h="204443">
                <a:tc>
                  <a:txBody>
                    <a:bodyPr/>
                    <a:lstStyle/>
                    <a:p>
                      <a:pPr algn="l">
                        <a:lnSpc>
                          <a:spcPct val="115000"/>
                        </a:lnSpc>
                        <a:spcAft>
                          <a:spcPts val="1000"/>
                        </a:spcAft>
                      </a:pPr>
                      <a:r>
                        <a:rPr lang="en-US" sz="1200">
                          <a:latin typeface="Times New Roman"/>
                          <a:ea typeface="Times New Roman"/>
                          <a:cs typeface="Times New Roman"/>
                        </a:rPr>
                        <a:t>Analyst capability (ACAP)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1.46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1.19</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0.71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04443">
                <a:tc>
                  <a:txBody>
                    <a:bodyPr/>
                    <a:lstStyle/>
                    <a:p>
                      <a:pPr algn="l">
                        <a:lnSpc>
                          <a:spcPct val="115000"/>
                        </a:lnSpc>
                        <a:spcAft>
                          <a:spcPts val="1000"/>
                        </a:spcAft>
                      </a:pPr>
                      <a:r>
                        <a:rPr lang="en-US" sz="1200">
                          <a:latin typeface="Times New Roman"/>
                          <a:ea typeface="Times New Roman"/>
                          <a:cs typeface="Times New Roman"/>
                        </a:rPr>
                        <a:t>Applications experience (AEXP)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1.29</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1.13</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0.82</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04443">
                <a:tc>
                  <a:txBody>
                    <a:bodyPr/>
                    <a:lstStyle/>
                    <a:p>
                      <a:pPr algn="l">
                        <a:lnSpc>
                          <a:spcPct val="115000"/>
                        </a:lnSpc>
                        <a:spcAft>
                          <a:spcPts val="1000"/>
                        </a:spcAft>
                      </a:pPr>
                      <a:r>
                        <a:rPr lang="en-US" sz="1200">
                          <a:latin typeface="Times New Roman"/>
                          <a:ea typeface="Times New Roman"/>
                          <a:cs typeface="Times New Roman"/>
                        </a:rPr>
                        <a:t>Programmer capability (PCAP)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1.42</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0.70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04443">
                <a:tc>
                  <a:txBody>
                    <a:bodyPr/>
                    <a:lstStyle/>
                    <a:p>
                      <a:pPr algn="l">
                        <a:lnSpc>
                          <a:spcPct val="115000"/>
                        </a:lnSpc>
                        <a:spcAft>
                          <a:spcPts val="1000"/>
                        </a:spcAft>
                      </a:pPr>
                      <a:r>
                        <a:rPr lang="en-US" sz="1200">
                          <a:latin typeface="Times New Roman"/>
                          <a:ea typeface="Times New Roman"/>
                          <a:cs typeface="Times New Roman"/>
                        </a:rPr>
                        <a:t>Virtual machine experience (VEXP)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04443">
                <a:tc>
                  <a:txBody>
                    <a:bodyPr/>
                    <a:lstStyle/>
                    <a:p>
                      <a:pPr algn="l">
                        <a:lnSpc>
                          <a:spcPct val="115000"/>
                        </a:lnSpc>
                        <a:spcAft>
                          <a:spcPts val="1000"/>
                        </a:spcAft>
                      </a:pPr>
                      <a:r>
                        <a:rPr lang="en-US" sz="1200">
                          <a:latin typeface="Times New Roman"/>
                          <a:ea typeface="Times New Roman"/>
                          <a:cs typeface="Times New Roman"/>
                        </a:rPr>
                        <a:t>Programming language experience (LEXP)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04443">
                <a:tc gridSpan="7">
                  <a:txBody>
                    <a:bodyPr/>
                    <a:lstStyle/>
                    <a:p>
                      <a:pPr algn="l">
                        <a:lnSpc>
                          <a:spcPct val="115000"/>
                        </a:lnSpc>
                        <a:spcAft>
                          <a:spcPts val="0"/>
                        </a:spcAft>
                      </a:pPr>
                      <a:r>
                        <a:rPr lang="en-US" sz="1200">
                          <a:latin typeface="Times New Roman"/>
                          <a:ea typeface="Times New Roman"/>
                          <a:cs typeface="Times New Roman"/>
                        </a:rPr>
                        <a:t>Project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xmlns="" val="10017"/>
                  </a:ext>
                </a:extLst>
              </a:tr>
              <a:tr h="204443">
                <a:tc>
                  <a:txBody>
                    <a:bodyPr/>
                    <a:lstStyle/>
                    <a:p>
                      <a:pPr algn="l">
                        <a:lnSpc>
                          <a:spcPct val="115000"/>
                        </a:lnSpc>
                        <a:spcAft>
                          <a:spcPts val="1000"/>
                        </a:spcAft>
                      </a:pPr>
                      <a:r>
                        <a:rPr lang="en-US" sz="1200">
                          <a:latin typeface="Times New Roman"/>
                          <a:ea typeface="Times New Roman"/>
                          <a:cs typeface="Times New Roman"/>
                        </a:rPr>
                        <a:t>Modern programming practices (MODP)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0.82</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Times New Roman"/>
                          <a:cs typeface="Times New Roman"/>
                        </a:rPr>
                        <a:t> -</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04443">
                <a:tc>
                  <a:txBody>
                    <a:bodyPr/>
                    <a:lstStyle/>
                    <a:p>
                      <a:pPr algn="l">
                        <a:lnSpc>
                          <a:spcPct val="115000"/>
                        </a:lnSpc>
                        <a:spcAft>
                          <a:spcPts val="1000"/>
                        </a:spcAft>
                      </a:pPr>
                      <a:r>
                        <a:rPr lang="en-US" sz="1200">
                          <a:latin typeface="Times New Roman"/>
                          <a:ea typeface="Times New Roman"/>
                          <a:cs typeface="Times New Roman"/>
                        </a:rPr>
                        <a:t>Use of software tools (TOOL)</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0.83</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04443">
                <a:tc>
                  <a:txBody>
                    <a:bodyPr/>
                    <a:lstStyle/>
                    <a:p>
                      <a:pPr algn="l">
                        <a:lnSpc>
                          <a:spcPct val="115000"/>
                        </a:lnSpc>
                        <a:spcAft>
                          <a:spcPts val="1000"/>
                        </a:spcAft>
                      </a:pPr>
                      <a:r>
                        <a:rPr lang="en-US" sz="1200" dirty="0">
                          <a:latin typeface="Times New Roman"/>
                          <a:ea typeface="Times New Roman"/>
                          <a:cs typeface="Times New Roman"/>
                        </a:rPr>
                        <a:t>Development schedule (SCHED)</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1.23</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Times New Roman"/>
                          <a:cs typeface="Times New Roman"/>
                        </a:rPr>
                        <a:t>1.08</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Times New Roman"/>
                          <a:cs typeface="Times New Roman"/>
                        </a:rPr>
                        <a:t> -</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6"/>
            <a:ext cx="8096650" cy="4752527"/>
          </a:xfrm>
        </p:spPr>
        <p:txBody>
          <a:bodyPr>
            <a:normAutofit fontScale="62500" lnSpcReduction="20000"/>
          </a:bodyPr>
          <a:lstStyle/>
          <a:p>
            <a:pPr>
              <a:buNone/>
            </a:pPr>
            <a:r>
              <a:rPr lang="en-GB" sz="3400" b="1" dirty="0">
                <a:solidFill>
                  <a:srgbClr val="00B0F0"/>
                </a:solidFill>
                <a:latin typeface="Times New Roman" pitchFamily="18" charset="0"/>
                <a:cs typeface="Times New Roman" pitchFamily="18" charset="0"/>
              </a:rPr>
              <a:t>Example 4.3</a:t>
            </a:r>
            <a:endParaRPr lang="en-IN" sz="3400" dirty="0">
              <a:solidFill>
                <a:srgbClr val="00B0F0"/>
              </a:solidFill>
              <a:latin typeface="Times New Roman" pitchFamily="18" charset="0"/>
              <a:cs typeface="Times New Roman" pitchFamily="18" charset="0"/>
            </a:endParaRPr>
          </a:p>
          <a:p>
            <a:pPr algn="just">
              <a:lnSpc>
                <a:spcPct val="120000"/>
              </a:lnSpc>
              <a:buNone/>
            </a:pPr>
            <a:r>
              <a:rPr lang="en-GB" dirty="0"/>
              <a:t>	</a:t>
            </a:r>
            <a:r>
              <a:rPr lang="en-GB" sz="2900" dirty="0">
                <a:latin typeface="Times New Roman" pitchFamily="18" charset="0"/>
                <a:cs typeface="Times New Roman" pitchFamily="18" charset="0"/>
              </a:rPr>
              <a:t>Suppose a library management system (LMS) is to be designed for an academic institution. From the project proposal, the following five major components are identified:</a:t>
            </a:r>
            <a:endParaRPr lang="en-IN" sz="2900" dirty="0">
              <a:latin typeface="Times New Roman" pitchFamily="18" charset="0"/>
              <a:cs typeface="Times New Roman" pitchFamily="18" charset="0"/>
            </a:endParaRPr>
          </a:p>
          <a:p>
            <a:pPr algn="just">
              <a:lnSpc>
                <a:spcPct val="120000"/>
              </a:lnSpc>
              <a:buNone/>
            </a:pPr>
            <a:r>
              <a:rPr lang="en-GB" sz="2900" dirty="0">
                <a:latin typeface="Times New Roman" pitchFamily="18" charset="0"/>
                <a:cs typeface="Times New Roman" pitchFamily="18" charset="0"/>
              </a:rPr>
              <a:t>		Online data entry	-	1.0 KLOC</a:t>
            </a:r>
            <a:endParaRPr lang="en-IN" sz="2900" dirty="0">
              <a:latin typeface="Times New Roman" pitchFamily="18" charset="0"/>
              <a:cs typeface="Times New Roman" pitchFamily="18" charset="0"/>
            </a:endParaRPr>
          </a:p>
          <a:p>
            <a:pPr algn="just">
              <a:lnSpc>
                <a:spcPct val="120000"/>
              </a:lnSpc>
              <a:buNone/>
            </a:pPr>
            <a:r>
              <a:rPr lang="en-GB" sz="2900" dirty="0">
                <a:latin typeface="Times New Roman" pitchFamily="18" charset="0"/>
                <a:cs typeface="Times New Roman" pitchFamily="18" charset="0"/>
              </a:rPr>
              <a:t>		Data update		-	2.0 KLOC</a:t>
            </a:r>
            <a:endParaRPr lang="en-IN" sz="2900" dirty="0">
              <a:latin typeface="Times New Roman" pitchFamily="18" charset="0"/>
              <a:cs typeface="Times New Roman" pitchFamily="18" charset="0"/>
            </a:endParaRPr>
          </a:p>
          <a:p>
            <a:pPr algn="just">
              <a:lnSpc>
                <a:spcPct val="120000"/>
              </a:lnSpc>
              <a:buNone/>
            </a:pPr>
            <a:r>
              <a:rPr lang="en-GB" sz="2900" dirty="0">
                <a:latin typeface="Times New Roman" pitchFamily="18" charset="0"/>
                <a:cs typeface="Times New Roman" pitchFamily="18" charset="0"/>
              </a:rPr>
              <a:t>		File input and output	-	1.5 KLOC</a:t>
            </a:r>
            <a:endParaRPr lang="en-IN" sz="2900" dirty="0">
              <a:latin typeface="Times New Roman" pitchFamily="18" charset="0"/>
              <a:cs typeface="Times New Roman" pitchFamily="18" charset="0"/>
            </a:endParaRPr>
          </a:p>
          <a:p>
            <a:pPr algn="just">
              <a:lnSpc>
                <a:spcPct val="120000"/>
              </a:lnSpc>
              <a:buNone/>
            </a:pPr>
            <a:r>
              <a:rPr lang="en-GB" sz="2900" dirty="0">
                <a:latin typeface="Times New Roman" pitchFamily="18" charset="0"/>
                <a:cs typeface="Times New Roman" pitchFamily="18" charset="0"/>
              </a:rPr>
              <a:t>		Library reports		-	2.0 KLOC</a:t>
            </a:r>
            <a:endParaRPr lang="en-IN" sz="2900" dirty="0">
              <a:latin typeface="Times New Roman" pitchFamily="18" charset="0"/>
              <a:cs typeface="Times New Roman" pitchFamily="18" charset="0"/>
            </a:endParaRPr>
          </a:p>
          <a:p>
            <a:pPr algn="just">
              <a:lnSpc>
                <a:spcPct val="120000"/>
              </a:lnSpc>
              <a:buNone/>
            </a:pPr>
            <a:r>
              <a:rPr lang="en-GB" sz="2900" dirty="0">
                <a:latin typeface="Times New Roman" pitchFamily="18" charset="0"/>
                <a:cs typeface="Times New Roman" pitchFamily="18" charset="0"/>
              </a:rPr>
              <a:t>		Query and search		-	0.5 KLOC</a:t>
            </a:r>
            <a:endParaRPr lang="en-IN" sz="2900" dirty="0">
              <a:latin typeface="Times New Roman" pitchFamily="18" charset="0"/>
              <a:cs typeface="Times New Roman" pitchFamily="18" charset="0"/>
            </a:endParaRPr>
          </a:p>
          <a:p>
            <a:pPr algn="just">
              <a:lnSpc>
                <a:spcPct val="120000"/>
              </a:lnSpc>
              <a:buNone/>
            </a:pPr>
            <a:r>
              <a:rPr lang="en-GB" sz="2900" dirty="0">
                <a:latin typeface="Times New Roman" pitchFamily="18" charset="0"/>
                <a:cs typeface="Times New Roman" pitchFamily="18" charset="0"/>
              </a:rPr>
              <a:t>	The database size and application experience are very important in this project. The use of the software tool and the main storage is highly considerable. The virtual machine experience and its volatility can be kept low. All other cost drivers have nominal requirements. Use the COCOMO model to estimate the development effort and the development time.</a:t>
            </a:r>
            <a:r>
              <a:rPr lang="en-GB" sz="2900" dirty="0"/>
              <a:t>   </a:t>
            </a:r>
            <a:endParaRPr lang="en-IN" sz="2900" dirty="0"/>
          </a:p>
          <a:p>
            <a:endParaRPr lang="en-IN" dirty="0"/>
          </a:p>
        </p:txBody>
      </p:sp>
      <p:sp>
        <p:nvSpPr>
          <p:cNvPr id="5" name="Date Placeholder 4">
            <a:extLst>
              <a:ext uri="{FF2B5EF4-FFF2-40B4-BE49-F238E27FC236}">
                <a16:creationId xmlns:a16="http://schemas.microsoft.com/office/drawing/2014/main" xmlns="" id="{AFF6ACD2-1C7F-44AC-B4BE-6F08D0DF0C60}"/>
              </a:ext>
            </a:extLst>
          </p:cNvPr>
          <p:cNvSpPr>
            <a:spLocks noGrp="1"/>
          </p:cNvSpPr>
          <p:nvPr>
            <p:ph type="dt" sz="half" idx="11"/>
          </p:nvPr>
        </p:nvSpPr>
        <p:spPr/>
        <p:txBody>
          <a:bodyPr/>
          <a:lstStyle/>
          <a:p>
            <a:fld id="{5E323143-3A00-44AE-80B0-D413760F70EC}" type="datetime4">
              <a:rPr lang="en-US" smtClean="0"/>
              <a:pPr/>
              <a:t>December 1, 2021</a:t>
            </a:fld>
            <a:endParaRPr lang="en-IN"/>
          </a:p>
        </p:txBody>
      </p:sp>
      <p:sp>
        <p:nvSpPr>
          <p:cNvPr id="6" name="Footer Placeholder 5">
            <a:extLst>
              <a:ext uri="{FF2B5EF4-FFF2-40B4-BE49-F238E27FC236}">
                <a16:creationId xmlns:a16="http://schemas.microsoft.com/office/drawing/2014/main" xmlns="" id="{73300F54-01AB-4452-B156-6AFF5765995D}"/>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sz="3200" b="1" dirty="0">
                <a:solidFill>
                  <a:srgbClr val="0000FF"/>
                </a:solidFill>
                <a:latin typeface="Times New Roman" pitchFamily="18" charset="0"/>
                <a:cs typeface="Times New Roman" pitchFamily="18" charset="0"/>
              </a:rPr>
              <a:t>	Intermediate COCOMO Model</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6"/>
            <a:ext cx="7886700" cy="4752527"/>
          </a:xfrm>
        </p:spPr>
        <p:txBody>
          <a:bodyPr>
            <a:normAutofit fontScale="70000" lnSpcReduction="20000"/>
          </a:bodyPr>
          <a:lstStyle/>
          <a:p>
            <a:pPr>
              <a:buNone/>
            </a:pPr>
            <a:r>
              <a:rPr lang="en-GB" sz="3400" b="1" dirty="0">
                <a:solidFill>
                  <a:srgbClr val="00B0F0"/>
                </a:solidFill>
                <a:latin typeface="Times New Roman" pitchFamily="18" charset="0"/>
                <a:cs typeface="Times New Roman" pitchFamily="18" charset="0"/>
              </a:rPr>
              <a:t>Solution 4.3:</a:t>
            </a:r>
            <a:endParaRPr lang="en-IN" sz="3400" dirty="0">
              <a:solidFill>
                <a:srgbClr val="00B0F0"/>
              </a:solidFill>
              <a:latin typeface="Times New Roman" pitchFamily="18" charset="0"/>
              <a:cs typeface="Times New Roman" pitchFamily="18" charset="0"/>
            </a:endParaRPr>
          </a:p>
          <a:p>
            <a:pPr>
              <a:buNone/>
            </a:pPr>
            <a:r>
              <a:rPr lang="en-GB" dirty="0">
                <a:latin typeface="Times New Roman" pitchFamily="18" charset="0"/>
                <a:cs typeface="Times New Roman" pitchFamily="18" charset="0"/>
              </a:rPr>
              <a:t>	</a:t>
            </a:r>
            <a:r>
              <a:rPr lang="en-GB" sz="2900" dirty="0">
                <a:latin typeface="Times New Roman" pitchFamily="18" charset="0"/>
                <a:cs typeface="Times New Roman" pitchFamily="18" charset="0"/>
              </a:rPr>
              <a:t>The LMS project can be considered  an organic category project. The total size of the modules is 7 KLOC. The development effort and development time can be calculated as follows:</a:t>
            </a:r>
            <a:endParaRPr lang="en-IN" sz="2900"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a:t>
            </a:r>
          </a:p>
          <a:p>
            <a:pPr>
              <a:buNone/>
            </a:pPr>
            <a:r>
              <a:rPr lang="en-GB" sz="2900" dirty="0">
                <a:latin typeface="Times New Roman" pitchFamily="18" charset="0"/>
                <a:cs typeface="Times New Roman" pitchFamily="18" charset="0"/>
              </a:rPr>
              <a:t>	</a:t>
            </a:r>
            <a:r>
              <a:rPr lang="en-GB" sz="2900" b="1" dirty="0">
                <a:latin typeface="Times New Roman" pitchFamily="18" charset="0"/>
                <a:cs typeface="Times New Roman" pitchFamily="18" charset="0"/>
              </a:rPr>
              <a:t>Development effort</a:t>
            </a:r>
            <a:endParaRPr lang="en-IN" sz="2900" b="1"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Initial effort </a:t>
            </a:r>
            <a:r>
              <a:rPr lang="en-GB" sz="2900" i="1" dirty="0">
                <a:latin typeface="Times New Roman" pitchFamily="18" charset="0"/>
                <a:cs typeface="Times New Roman" pitchFamily="18" charset="0"/>
              </a:rPr>
              <a:t>(</a:t>
            </a:r>
            <a:r>
              <a:rPr lang="en-GB" sz="2900" i="1" dirty="0" err="1">
                <a:latin typeface="Times New Roman" pitchFamily="18" charset="0"/>
                <a:cs typeface="Times New Roman" pitchFamily="18" charset="0"/>
              </a:rPr>
              <a:t>E</a:t>
            </a:r>
            <a:r>
              <a:rPr lang="en-GB" sz="2900" i="1" baseline="-25000" dirty="0" err="1">
                <a:latin typeface="Times New Roman" pitchFamily="18" charset="0"/>
                <a:cs typeface="Times New Roman" pitchFamily="18" charset="0"/>
              </a:rPr>
              <a:t>i</a:t>
            </a:r>
            <a:r>
              <a:rPr lang="en-GB" sz="2900" i="1" dirty="0">
                <a:latin typeface="Times New Roman" pitchFamily="18" charset="0"/>
                <a:cs typeface="Times New Roman" pitchFamily="18" charset="0"/>
              </a:rPr>
              <a:t>)</a:t>
            </a:r>
            <a:r>
              <a:rPr lang="en-GB" sz="2900" dirty="0">
                <a:latin typeface="Times New Roman" pitchFamily="18" charset="0"/>
                <a:cs typeface="Times New Roman" pitchFamily="18" charset="0"/>
              </a:rPr>
              <a:t>		=  3.2 × (7) </a:t>
            </a:r>
            <a:r>
              <a:rPr lang="en-GB" sz="2900" baseline="30000" dirty="0">
                <a:latin typeface="Times New Roman" pitchFamily="18" charset="0"/>
                <a:cs typeface="Times New Roman" pitchFamily="18" charset="0"/>
              </a:rPr>
              <a:t>1.05</a:t>
            </a:r>
            <a:r>
              <a:rPr lang="en-GB" sz="2900" dirty="0">
                <a:latin typeface="Times New Roman" pitchFamily="18" charset="0"/>
                <a:cs typeface="Times New Roman" pitchFamily="18" charset="0"/>
              </a:rPr>
              <a:t> 	= 	</a:t>
            </a:r>
            <a:r>
              <a:rPr lang="en-GB" sz="2900" b="1" dirty="0">
                <a:latin typeface="Times New Roman" pitchFamily="18" charset="0"/>
                <a:cs typeface="Times New Roman" pitchFamily="18" charset="0"/>
              </a:rPr>
              <a:t>24.6889 PM</a:t>
            </a:r>
            <a:endParaRPr lang="en-IN" sz="2900" b="1" dirty="0">
              <a:latin typeface="Times New Roman" pitchFamily="18" charset="0"/>
              <a:cs typeface="Times New Roman" pitchFamily="18" charset="0"/>
            </a:endParaRPr>
          </a:p>
          <a:p>
            <a:pPr>
              <a:buNone/>
            </a:pPr>
            <a:r>
              <a:rPr lang="en-GB" sz="2900" i="1" dirty="0">
                <a:latin typeface="Times New Roman" pitchFamily="18" charset="0"/>
                <a:cs typeface="Times New Roman" pitchFamily="18" charset="0"/>
              </a:rPr>
              <a:t>		EAF </a:t>
            </a:r>
            <a:r>
              <a:rPr lang="en-GB" sz="2900" dirty="0">
                <a:latin typeface="Times New Roman" pitchFamily="18" charset="0"/>
                <a:cs typeface="Times New Roman" pitchFamily="18" charset="0"/>
              </a:rPr>
              <a:t>=	1.16 × 0.82 × 0.91 × 1.06 × 1.10 × 0.87 =	</a:t>
            </a:r>
            <a:r>
              <a:rPr lang="en-GB" sz="2900" b="1" dirty="0">
                <a:latin typeface="Times New Roman" pitchFamily="18" charset="0"/>
                <a:cs typeface="Times New Roman" pitchFamily="18" charset="0"/>
              </a:rPr>
              <a:t>0.8780</a:t>
            </a:r>
            <a:endParaRPr lang="en-IN" sz="2900" b="1"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Total effort </a:t>
            </a:r>
            <a:r>
              <a:rPr lang="en-GB" sz="2900" i="1" dirty="0">
                <a:latin typeface="Times New Roman" pitchFamily="18" charset="0"/>
                <a:cs typeface="Times New Roman" pitchFamily="18" charset="0"/>
              </a:rPr>
              <a:t>(E)</a:t>
            </a:r>
            <a:r>
              <a:rPr lang="en-GB" sz="2900" dirty="0">
                <a:latin typeface="Times New Roman" pitchFamily="18" charset="0"/>
                <a:cs typeface="Times New Roman" pitchFamily="18" charset="0"/>
              </a:rPr>
              <a:t>	=	</a:t>
            </a:r>
            <a:r>
              <a:rPr lang="en-GB" sz="2900" i="1" dirty="0" err="1">
                <a:latin typeface="Times New Roman" pitchFamily="18" charset="0"/>
                <a:cs typeface="Times New Roman" pitchFamily="18" charset="0"/>
              </a:rPr>
              <a:t>E</a:t>
            </a:r>
            <a:r>
              <a:rPr lang="en-GB" sz="2900" i="1" baseline="-25000" dirty="0" err="1">
                <a:latin typeface="Times New Roman" pitchFamily="18" charset="0"/>
                <a:cs typeface="Times New Roman" pitchFamily="18" charset="0"/>
              </a:rPr>
              <a:t>i</a:t>
            </a:r>
            <a:r>
              <a:rPr lang="en-GB" sz="2900" i="1" dirty="0">
                <a:latin typeface="Times New Roman" pitchFamily="18" charset="0"/>
                <a:cs typeface="Times New Roman" pitchFamily="18" charset="0"/>
              </a:rPr>
              <a:t> * EAF</a:t>
            </a:r>
            <a:endParaRPr lang="en-IN" sz="2900"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	24.6889 × 0.8780</a:t>
            </a:r>
            <a:endParaRPr lang="en-IN" sz="2900"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	</a:t>
            </a:r>
            <a:r>
              <a:rPr lang="en-GB" sz="2900" b="1" dirty="0">
                <a:latin typeface="Times New Roman" pitchFamily="18" charset="0"/>
                <a:cs typeface="Times New Roman" pitchFamily="18" charset="0"/>
              </a:rPr>
              <a:t>21.6785 PM</a:t>
            </a:r>
          </a:p>
          <a:p>
            <a:pPr>
              <a:buNone/>
            </a:pPr>
            <a:endParaRPr lang="en-IN" sz="2900" b="1"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a:t>
            </a:r>
            <a:r>
              <a:rPr lang="en-GB" sz="2900" b="1" dirty="0">
                <a:latin typeface="Times New Roman" pitchFamily="18" charset="0"/>
                <a:cs typeface="Times New Roman" pitchFamily="18" charset="0"/>
              </a:rPr>
              <a:t>Development time </a:t>
            </a:r>
            <a:r>
              <a:rPr lang="en-GB" sz="2900" b="1" i="1" dirty="0">
                <a:latin typeface="Times New Roman" pitchFamily="18" charset="0"/>
                <a:cs typeface="Times New Roman" pitchFamily="18" charset="0"/>
              </a:rPr>
              <a:t>(T)</a:t>
            </a:r>
            <a:r>
              <a:rPr lang="en-GB" sz="2900" dirty="0">
                <a:latin typeface="Times New Roman" pitchFamily="18" charset="0"/>
                <a:cs typeface="Times New Roman" pitchFamily="18" charset="0"/>
              </a:rPr>
              <a:t>	=	2.5 × </a:t>
            </a:r>
            <a:r>
              <a:rPr lang="en-GB" sz="2900" i="1" dirty="0">
                <a:latin typeface="Times New Roman" pitchFamily="18" charset="0"/>
                <a:cs typeface="Times New Roman" pitchFamily="18" charset="0"/>
              </a:rPr>
              <a:t>(E)</a:t>
            </a:r>
            <a:r>
              <a:rPr lang="en-GB" sz="2900" dirty="0">
                <a:latin typeface="Times New Roman" pitchFamily="18" charset="0"/>
                <a:cs typeface="Times New Roman" pitchFamily="18" charset="0"/>
              </a:rPr>
              <a:t> </a:t>
            </a:r>
            <a:r>
              <a:rPr lang="en-GB" sz="2900" baseline="30000" dirty="0">
                <a:latin typeface="Times New Roman" pitchFamily="18" charset="0"/>
                <a:cs typeface="Times New Roman" pitchFamily="18" charset="0"/>
              </a:rPr>
              <a:t>0.38</a:t>
            </a:r>
            <a:r>
              <a:rPr lang="en-GB" sz="2900" dirty="0">
                <a:latin typeface="Times New Roman" pitchFamily="18" charset="0"/>
                <a:cs typeface="Times New Roman" pitchFamily="18" charset="0"/>
              </a:rPr>
              <a:t> month</a:t>
            </a:r>
            <a:endParaRPr lang="en-IN" sz="2900"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	2.5 (21.6785) </a:t>
            </a:r>
            <a:r>
              <a:rPr lang="en-GB" sz="2900" baseline="30000" dirty="0">
                <a:latin typeface="Times New Roman" pitchFamily="18" charset="0"/>
                <a:cs typeface="Times New Roman" pitchFamily="18" charset="0"/>
              </a:rPr>
              <a:t>0.38</a:t>
            </a:r>
            <a:r>
              <a:rPr lang="en-GB" sz="2900" dirty="0">
                <a:latin typeface="Times New Roman" pitchFamily="18" charset="0"/>
                <a:cs typeface="Times New Roman" pitchFamily="18" charset="0"/>
              </a:rPr>
              <a:t> month</a:t>
            </a:r>
            <a:endParaRPr lang="en-IN" sz="2900" dirty="0">
              <a:latin typeface="Times New Roman" pitchFamily="18" charset="0"/>
              <a:cs typeface="Times New Roman" pitchFamily="18" charset="0"/>
            </a:endParaRPr>
          </a:p>
          <a:p>
            <a:pPr>
              <a:buNone/>
            </a:pPr>
            <a:r>
              <a:rPr lang="en-GB" sz="2900" dirty="0">
                <a:latin typeface="Times New Roman" pitchFamily="18" charset="0"/>
                <a:cs typeface="Times New Roman" pitchFamily="18" charset="0"/>
              </a:rPr>
              <a:t>					=	</a:t>
            </a:r>
            <a:r>
              <a:rPr lang="en-GB" sz="2900" b="1" dirty="0">
                <a:latin typeface="Times New Roman" pitchFamily="18" charset="0"/>
                <a:cs typeface="Times New Roman" pitchFamily="18" charset="0"/>
              </a:rPr>
              <a:t>8.0469 month</a:t>
            </a:r>
            <a:r>
              <a:rPr lang="en-GB" sz="2900" dirty="0">
                <a:latin typeface="Times New Roman" pitchFamily="18" charset="0"/>
                <a:cs typeface="Times New Roman" pitchFamily="18" charset="0"/>
              </a:rPr>
              <a:t>	</a:t>
            </a:r>
            <a:endParaRPr lang="en-IN" sz="29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E8392715-A5CB-4F49-8DF5-E078A520CEA7}"/>
              </a:ext>
            </a:extLst>
          </p:cNvPr>
          <p:cNvSpPr>
            <a:spLocks noGrp="1"/>
          </p:cNvSpPr>
          <p:nvPr>
            <p:ph type="dt" sz="half" idx="11"/>
          </p:nvPr>
        </p:nvSpPr>
        <p:spPr/>
        <p:txBody>
          <a:bodyPr/>
          <a:lstStyle/>
          <a:p>
            <a:fld id="{F37A4AB4-7F23-45B2-A6D3-3BDEB32257E6}" type="datetime4">
              <a:rPr lang="en-US" smtClean="0"/>
              <a:pPr/>
              <a:t>December 1, 2021</a:t>
            </a:fld>
            <a:endParaRPr lang="en-IN"/>
          </a:p>
        </p:txBody>
      </p:sp>
      <p:sp>
        <p:nvSpPr>
          <p:cNvPr id="6" name="Footer Placeholder 5">
            <a:extLst>
              <a:ext uri="{FF2B5EF4-FFF2-40B4-BE49-F238E27FC236}">
                <a16:creationId xmlns:a16="http://schemas.microsoft.com/office/drawing/2014/main" xmlns="" id="{D6746BED-3496-4FA1-BFB1-23EDFCDFC7B0}"/>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sz="3200" b="1" dirty="0">
                <a:solidFill>
                  <a:srgbClr val="0000FF"/>
                </a:solidFill>
                <a:latin typeface="Times New Roman" pitchFamily="18" charset="0"/>
                <a:cs typeface="Times New Roman" pitchFamily="18" charset="0"/>
              </a:rPr>
              <a:t>	Intermediate COCOMO Model</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340768"/>
            <a:ext cx="7998962" cy="4945753"/>
          </a:xfrm>
        </p:spPr>
        <p:txBody>
          <a:bodyPr>
            <a:normAutofit fontScale="47500" lnSpcReduction="20000"/>
          </a:bodyPr>
          <a:lstStyle/>
          <a:p>
            <a:pPr marL="0" indent="0">
              <a:buNone/>
            </a:pPr>
            <a:r>
              <a:rPr lang="en-GB" sz="3800" b="1" dirty="0">
                <a:solidFill>
                  <a:srgbClr val="00B0F0"/>
                </a:solidFill>
                <a:latin typeface="Times New Roman" pitchFamily="18" charset="0"/>
                <a:cs typeface="Times New Roman" pitchFamily="18" charset="0"/>
              </a:rPr>
              <a:t>Detailed </a:t>
            </a:r>
            <a:r>
              <a:rPr lang="en-IN" sz="3800" b="1" dirty="0">
                <a:solidFill>
                  <a:srgbClr val="00B0F0"/>
                </a:solidFill>
                <a:latin typeface="Times New Roman" pitchFamily="18" charset="0"/>
                <a:cs typeface="Times New Roman" pitchFamily="18" charset="0"/>
              </a:rPr>
              <a:t>COCOMO Model</a:t>
            </a:r>
          </a:p>
          <a:p>
            <a:pPr algn="just">
              <a:lnSpc>
                <a:spcPct val="120000"/>
              </a:lnSpc>
            </a:pPr>
            <a:r>
              <a:rPr lang="en-GB" sz="4200" dirty="0">
                <a:latin typeface="Times New Roman" pitchFamily="18" charset="0"/>
                <a:cs typeface="Times New Roman" pitchFamily="18" charset="0"/>
              </a:rPr>
              <a:t>The detailed COCOMO model </a:t>
            </a:r>
            <a:r>
              <a:rPr lang="en-IN" sz="4200" dirty="0">
                <a:latin typeface="Times New Roman" pitchFamily="18" charset="0"/>
                <a:cs typeface="Times New Roman" pitchFamily="18" charset="0"/>
              </a:rPr>
              <a:t>inherits all the features of the intermediate COCOMO model for the overall estimation of the project cost.</a:t>
            </a:r>
          </a:p>
          <a:p>
            <a:pPr algn="just">
              <a:lnSpc>
                <a:spcPct val="120000"/>
              </a:lnSpc>
            </a:pPr>
            <a:r>
              <a:rPr lang="en-IN" sz="4200" dirty="0">
                <a:latin typeface="Times New Roman" pitchFamily="18" charset="0"/>
                <a:cs typeface="Times New Roman" pitchFamily="18" charset="0"/>
              </a:rPr>
              <a:t>The detailed COCOMO model uses different effort multipliers (cost drivers) for each phase of the project. </a:t>
            </a:r>
          </a:p>
          <a:p>
            <a:pPr algn="just">
              <a:lnSpc>
                <a:spcPct val="120000"/>
              </a:lnSpc>
            </a:pPr>
            <a:r>
              <a:rPr lang="en-IN" sz="4200" dirty="0">
                <a:latin typeface="Times New Roman" pitchFamily="18" charset="0"/>
                <a:cs typeface="Times New Roman" pitchFamily="18" charset="0"/>
              </a:rPr>
              <a:t>Phase-wise effort multipliers provide better estimates than the intermediate model. </a:t>
            </a:r>
          </a:p>
          <a:p>
            <a:pPr algn="just">
              <a:lnSpc>
                <a:spcPct val="120000"/>
              </a:lnSpc>
            </a:pPr>
            <a:r>
              <a:rPr lang="en-IN" sz="4200" dirty="0">
                <a:latin typeface="Times New Roman" pitchFamily="18" charset="0"/>
                <a:cs typeface="Times New Roman" pitchFamily="18" charset="0"/>
              </a:rPr>
              <a:t>The detailed COCOMO model defines five life cycle phases for effort distribution: </a:t>
            </a:r>
          </a:p>
          <a:p>
            <a:pPr marL="1257300" lvl="2" indent="-571500" algn="just">
              <a:lnSpc>
                <a:spcPct val="120000"/>
              </a:lnSpc>
              <a:buFont typeface="Wingdings" panose="05000000000000000000" pitchFamily="2" charset="2"/>
              <a:buChar char="Ø"/>
            </a:pPr>
            <a:r>
              <a:rPr lang="en-IN" sz="3900" dirty="0">
                <a:latin typeface="Times New Roman" pitchFamily="18" charset="0"/>
                <a:cs typeface="Times New Roman" pitchFamily="18" charset="0"/>
              </a:rPr>
              <a:t>plan and requirement,</a:t>
            </a:r>
          </a:p>
          <a:p>
            <a:pPr marL="1257300" lvl="2" indent="-571500" algn="just">
              <a:lnSpc>
                <a:spcPct val="120000"/>
              </a:lnSpc>
              <a:buFont typeface="Wingdings" panose="05000000000000000000" pitchFamily="2" charset="2"/>
              <a:buChar char="Ø"/>
            </a:pPr>
            <a:r>
              <a:rPr lang="en-IN" sz="3900" dirty="0">
                <a:latin typeface="Times New Roman" pitchFamily="18" charset="0"/>
                <a:cs typeface="Times New Roman" pitchFamily="18" charset="0"/>
              </a:rPr>
              <a:t>system design,</a:t>
            </a:r>
          </a:p>
          <a:p>
            <a:pPr marL="1257300" lvl="2" indent="-571500" algn="just">
              <a:lnSpc>
                <a:spcPct val="120000"/>
              </a:lnSpc>
              <a:buFont typeface="Wingdings" panose="05000000000000000000" pitchFamily="2" charset="2"/>
              <a:buChar char="Ø"/>
            </a:pPr>
            <a:r>
              <a:rPr lang="en-IN" sz="3900" dirty="0">
                <a:latin typeface="Times New Roman" pitchFamily="18" charset="0"/>
                <a:cs typeface="Times New Roman" pitchFamily="18" charset="0"/>
              </a:rPr>
              <a:t>detailed design,</a:t>
            </a:r>
          </a:p>
          <a:p>
            <a:pPr marL="1257300" lvl="2" indent="-571500" algn="just">
              <a:lnSpc>
                <a:spcPct val="120000"/>
              </a:lnSpc>
              <a:buFont typeface="Wingdings" panose="05000000000000000000" pitchFamily="2" charset="2"/>
              <a:buChar char="Ø"/>
            </a:pPr>
            <a:r>
              <a:rPr lang="en-IN" sz="3900" dirty="0">
                <a:latin typeface="Times New Roman" pitchFamily="18" charset="0"/>
                <a:cs typeface="Times New Roman" pitchFamily="18" charset="0"/>
              </a:rPr>
              <a:t>code and unit test, and</a:t>
            </a:r>
          </a:p>
          <a:p>
            <a:pPr marL="1257300" lvl="2" indent="-571500" algn="just">
              <a:lnSpc>
                <a:spcPct val="120000"/>
              </a:lnSpc>
              <a:buFont typeface="Wingdings" panose="05000000000000000000" pitchFamily="2" charset="2"/>
              <a:buChar char="Ø"/>
            </a:pPr>
            <a:r>
              <a:rPr lang="en-IN" sz="3900" dirty="0">
                <a:latin typeface="Times New Roman" pitchFamily="18" charset="0"/>
                <a:cs typeface="Times New Roman" pitchFamily="18" charset="0"/>
              </a:rPr>
              <a:t>integration and test. </a:t>
            </a:r>
          </a:p>
          <a:p>
            <a:pPr lvl="1" algn="just">
              <a:lnSpc>
                <a:spcPct val="120000"/>
              </a:lnSpc>
            </a:pPr>
            <a:endParaRPr lang="en-IN" sz="2400" b="1" dirty="0">
              <a:solidFill>
                <a:srgbClr val="00B0F0"/>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AB28052-8304-4B0B-AF02-96349B208587}"/>
              </a:ext>
            </a:extLst>
          </p:cNvPr>
          <p:cNvSpPr>
            <a:spLocks noGrp="1"/>
          </p:cNvSpPr>
          <p:nvPr>
            <p:ph type="dt" sz="half" idx="11"/>
          </p:nvPr>
        </p:nvSpPr>
        <p:spPr/>
        <p:txBody>
          <a:bodyPr/>
          <a:lstStyle/>
          <a:p>
            <a:fld id="{13E4321C-9E06-4322-86E6-A3B47BC3E09F}" type="datetime4">
              <a:rPr lang="en-US" smtClean="0"/>
              <a:pPr/>
              <a:t>December 1, 2021</a:t>
            </a:fld>
            <a:endParaRPr lang="en-IN"/>
          </a:p>
        </p:txBody>
      </p:sp>
      <p:sp>
        <p:nvSpPr>
          <p:cNvPr id="6" name="Footer Placeholder 5">
            <a:extLst>
              <a:ext uri="{FF2B5EF4-FFF2-40B4-BE49-F238E27FC236}">
                <a16:creationId xmlns:a16="http://schemas.microsoft.com/office/drawing/2014/main" xmlns="" id="{F0A8F362-9518-48DE-B9D9-37D60C9D7FAD}"/>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1322739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000" dirty="0">
                <a:solidFill>
                  <a:srgbClr val="00B0F0"/>
                </a:solidFill>
                <a:latin typeface="Times New Roman" pitchFamily="18" charset="0"/>
                <a:cs typeface="Times New Roman" pitchFamily="18" charset="0"/>
              </a:rPr>
              <a:t>Detailed </a:t>
            </a:r>
            <a:r>
              <a:rPr lang="en-IN" sz="2000" dirty="0">
                <a:solidFill>
                  <a:srgbClr val="00B0F0"/>
                </a:solidFill>
                <a:latin typeface="Times New Roman" pitchFamily="18" charset="0"/>
                <a:cs typeface="Times New Roman" pitchFamily="18" charset="0"/>
              </a:rPr>
              <a:t>COCOMO Model</a:t>
            </a:r>
          </a:p>
          <a:p>
            <a:pPr algn="just">
              <a:lnSpc>
                <a:spcPct val="100000"/>
              </a:lnSpc>
            </a:pPr>
            <a:r>
              <a:rPr lang="en-IN" sz="2200" dirty="0">
                <a:latin typeface="Times New Roman" pitchFamily="18" charset="0"/>
                <a:cs typeface="Times New Roman" pitchFamily="18" charset="0"/>
              </a:rPr>
              <a:t>In the detailed COCOMO model, effort is calculated as a function of size in terms of KLOC and the value of a set of cost drivers according to each phase of the software life cycle. </a:t>
            </a:r>
          </a:p>
          <a:p>
            <a:pPr algn="just">
              <a:lnSpc>
                <a:spcPct val="100000"/>
              </a:lnSpc>
            </a:pPr>
            <a:r>
              <a:rPr lang="en-IN" sz="2200" dirty="0">
                <a:latin typeface="Times New Roman" pitchFamily="18" charset="0"/>
                <a:cs typeface="Times New Roman" pitchFamily="18" charset="0"/>
              </a:rPr>
              <a:t>If the project size varies majorly from the value taken in the phase-wise distribution, then interpolation formula can be applied to find the more appropriate percentage value. </a:t>
            </a:r>
          </a:p>
          <a:p>
            <a:pPr algn="just">
              <a:lnSpc>
                <a:spcPct val="100000"/>
              </a:lnSpc>
            </a:pPr>
            <a:r>
              <a:rPr lang="en-IN" sz="2200" dirty="0">
                <a:latin typeface="Times New Roman" pitchFamily="18" charset="0"/>
                <a:cs typeface="Times New Roman" pitchFamily="18" charset="0"/>
              </a:rPr>
              <a:t>The detailed COCOMO model illustrates the importance of recognizing different levels of predictability at each phase of the development cycle. </a:t>
            </a:r>
          </a:p>
          <a:p>
            <a:pPr marL="0" indent="0">
              <a:buNone/>
            </a:pPr>
            <a:r>
              <a:rPr lang="en-IN" sz="2400" dirty="0">
                <a:latin typeface="Times New Roman" pitchFamily="18" charset="0"/>
                <a:cs typeface="Times New Roman" pitchFamily="18" charset="0"/>
              </a:rPr>
              <a:t> </a:t>
            </a:r>
          </a:p>
          <a:p>
            <a:endParaRPr lang="en-IN" sz="2400" b="1" dirty="0">
              <a:solidFill>
                <a:srgbClr val="00B0F0"/>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9E270F87-7C46-4D4A-A86A-3D7E439A590E}"/>
              </a:ext>
            </a:extLst>
          </p:cNvPr>
          <p:cNvSpPr>
            <a:spLocks noGrp="1"/>
          </p:cNvSpPr>
          <p:nvPr>
            <p:ph type="dt" sz="half" idx="11"/>
          </p:nvPr>
        </p:nvSpPr>
        <p:spPr/>
        <p:txBody>
          <a:bodyPr/>
          <a:lstStyle/>
          <a:p>
            <a:fld id="{403E2285-1B66-46DA-BEF9-5FC651649F95}" type="datetime4">
              <a:rPr lang="en-US" smtClean="0"/>
              <a:pPr/>
              <a:t>December 1, 2021</a:t>
            </a:fld>
            <a:endParaRPr lang="en-IN"/>
          </a:p>
        </p:txBody>
      </p:sp>
      <p:sp>
        <p:nvSpPr>
          <p:cNvPr id="6" name="Footer Placeholder 5">
            <a:extLst>
              <a:ext uri="{FF2B5EF4-FFF2-40B4-BE49-F238E27FC236}">
                <a16:creationId xmlns:a16="http://schemas.microsoft.com/office/drawing/2014/main" xmlns="" id="{7049514F-0789-4978-AF82-370D006D592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3458798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1C89D70C-9408-4B51-8994-25E00E489B3E}"/>
              </a:ext>
            </a:extLst>
          </p:cNvPr>
          <p:cNvSpPr>
            <a:spLocks noGrp="1"/>
          </p:cNvSpPr>
          <p:nvPr>
            <p:ph type="dt" sz="half" idx="11"/>
          </p:nvPr>
        </p:nvSpPr>
        <p:spPr/>
        <p:txBody>
          <a:bodyPr/>
          <a:lstStyle/>
          <a:p>
            <a:fld id="{D7791947-8F6B-4F4F-A1DA-73D1AB4E89C6}" type="datetime4">
              <a:rPr lang="en-US" smtClean="0"/>
              <a:pPr/>
              <a:t>December 1, 2021</a:t>
            </a:fld>
            <a:endParaRPr lang="en-IN"/>
          </a:p>
        </p:txBody>
      </p:sp>
      <p:sp>
        <p:nvSpPr>
          <p:cNvPr id="5" name="Footer Placeholder 4">
            <a:extLst>
              <a:ext uri="{FF2B5EF4-FFF2-40B4-BE49-F238E27FC236}">
                <a16:creationId xmlns:a16="http://schemas.microsoft.com/office/drawing/2014/main" xmlns="" id="{F1466A55-7DB1-4759-B868-1B77B37A7D7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pPr lvl="0">
              <a:spcBef>
                <a:spcPct val="20000"/>
              </a:spcBef>
            </a:pPr>
            <a:r>
              <a:rPr lang="en-GB" sz="3200" b="1" dirty="0">
                <a:solidFill>
                  <a:srgbClr val="0000FF"/>
                </a:solidFill>
                <a:latin typeface="Times New Roman" pitchFamily="18" charset="0"/>
                <a:ea typeface="+mn-ea"/>
                <a:cs typeface="Times New Roman" pitchFamily="18" charset="0"/>
              </a:rPr>
              <a:t>	Detailed </a:t>
            </a:r>
            <a:r>
              <a:rPr lang="en-IN" sz="3200" b="1" dirty="0">
                <a:solidFill>
                  <a:srgbClr val="0000FF"/>
                </a:solidFill>
                <a:latin typeface="Times New Roman" pitchFamily="18" charset="0"/>
                <a:ea typeface="+mn-ea"/>
                <a:cs typeface="Times New Roman" pitchFamily="18" charset="0"/>
              </a:rPr>
              <a:t>COCOMO Model</a:t>
            </a:r>
            <a:endParaRPr lang="en-IN" sz="3200" dirty="0"/>
          </a:p>
        </p:txBody>
      </p:sp>
      <p:sp>
        <p:nvSpPr>
          <p:cNvPr id="114689" name="Rectangle 1"/>
          <p:cNvSpPr>
            <a:spLocks noChangeArrowheads="1"/>
          </p:cNvSpPr>
          <p:nvPr/>
        </p:nvSpPr>
        <p:spPr bwMode="auto">
          <a:xfrm>
            <a:off x="251520" y="1196752"/>
            <a:ext cx="784887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B0F0"/>
                </a:solidFill>
                <a:effectLst/>
                <a:latin typeface="Times New Roman" pitchFamily="18" charset="0"/>
                <a:ea typeface="Times New Roman" pitchFamily="18" charset="0"/>
                <a:cs typeface="Times New Roman" pitchFamily="18" charset="0"/>
              </a:rPr>
              <a:t>Table: Phase-wise distribution of the development effort and time</a:t>
            </a:r>
            <a:endParaRPr kumimoji="0" lang="en-GB" sz="2000" b="1" i="0" u="none" strike="noStrike" cap="none" normalizeH="0" baseline="0" dirty="0">
              <a:ln>
                <a:noFill/>
              </a:ln>
              <a:solidFill>
                <a:srgbClr val="00B0F0"/>
              </a:solidFill>
              <a:effectLst/>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408119884"/>
              </p:ext>
            </p:extLst>
          </p:nvPr>
        </p:nvGraphicFramePr>
        <p:xfrm>
          <a:off x="395536" y="1690688"/>
          <a:ext cx="8208912" cy="4595834"/>
        </p:xfrm>
        <a:graphic>
          <a:graphicData uri="http://schemas.openxmlformats.org/drawingml/2006/table">
            <a:tbl>
              <a:tblPr/>
              <a:tblGrid>
                <a:gridCol w="2682120">
                  <a:extLst>
                    <a:ext uri="{9D8B030D-6E8A-4147-A177-3AD203B41FA5}">
                      <a16:colId xmlns:a16="http://schemas.microsoft.com/office/drawing/2014/main" xmlns="" val="20000"/>
                    </a:ext>
                  </a:extLst>
                </a:gridCol>
                <a:gridCol w="1300422">
                  <a:extLst>
                    <a:ext uri="{9D8B030D-6E8A-4147-A177-3AD203B41FA5}">
                      <a16:colId xmlns:a16="http://schemas.microsoft.com/office/drawing/2014/main" xmlns="" val="20001"/>
                    </a:ext>
                  </a:extLst>
                </a:gridCol>
                <a:gridCol w="894040">
                  <a:extLst>
                    <a:ext uri="{9D8B030D-6E8A-4147-A177-3AD203B41FA5}">
                      <a16:colId xmlns:a16="http://schemas.microsoft.com/office/drawing/2014/main" xmlns="" val="20002"/>
                    </a:ext>
                  </a:extLst>
                </a:gridCol>
                <a:gridCol w="975316">
                  <a:extLst>
                    <a:ext uri="{9D8B030D-6E8A-4147-A177-3AD203B41FA5}">
                      <a16:colId xmlns:a16="http://schemas.microsoft.com/office/drawing/2014/main" xmlns="" val="20003"/>
                    </a:ext>
                  </a:extLst>
                </a:gridCol>
                <a:gridCol w="1175798">
                  <a:extLst>
                    <a:ext uri="{9D8B030D-6E8A-4147-A177-3AD203B41FA5}">
                      <a16:colId xmlns:a16="http://schemas.microsoft.com/office/drawing/2014/main" xmlns="" val="20004"/>
                    </a:ext>
                  </a:extLst>
                </a:gridCol>
                <a:gridCol w="1181216">
                  <a:extLst>
                    <a:ext uri="{9D8B030D-6E8A-4147-A177-3AD203B41FA5}">
                      <a16:colId xmlns:a16="http://schemas.microsoft.com/office/drawing/2014/main" xmlns="" val="20005"/>
                    </a:ext>
                  </a:extLst>
                </a:gridCol>
              </a:tblGrid>
              <a:tr h="533860">
                <a:tc>
                  <a:txBody>
                    <a:bodyPr/>
                    <a:lstStyle/>
                    <a:p>
                      <a:pPr>
                        <a:lnSpc>
                          <a:spcPct val="115000"/>
                        </a:lnSpc>
                        <a:spcAft>
                          <a:spcPts val="0"/>
                        </a:spcAft>
                      </a:pPr>
                      <a:endParaRPr lang="en-US" sz="1200" b="1" dirty="0">
                        <a:latin typeface="Times New Roman"/>
                        <a:ea typeface="Calibri"/>
                        <a:cs typeface="Times New Roman"/>
                      </a:endParaRPr>
                    </a:p>
                    <a:p>
                      <a:pPr>
                        <a:lnSpc>
                          <a:spcPct val="115000"/>
                        </a:lnSpc>
                        <a:spcAft>
                          <a:spcPts val="0"/>
                        </a:spcAft>
                      </a:pPr>
                      <a:r>
                        <a:rPr lang="en-US" sz="1200" b="1" dirty="0">
                          <a:latin typeface="Times New Roman"/>
                          <a:ea typeface="Calibri"/>
                          <a:cs typeface="Times New Roman"/>
                        </a:rPr>
                        <a:t>          Project type and size</a:t>
                      </a:r>
                      <a:endParaRPr lang="en-IN" sz="11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Calibri"/>
                          <a:cs typeface="Times New Roman"/>
                        </a:rPr>
                        <a:t>Plan and requirement</a:t>
                      </a:r>
                      <a:endParaRPr lang="en-IN" sz="11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Calibri"/>
                          <a:cs typeface="Times New Roman"/>
                        </a:rPr>
                        <a:t>System design</a:t>
                      </a:r>
                      <a:endParaRPr lang="en-IN" sz="11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Calibri"/>
                          <a:cs typeface="Times New Roman"/>
                        </a:rPr>
                        <a:t>Detailed design</a:t>
                      </a:r>
                      <a:endParaRPr lang="en-IN" sz="11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Calibri"/>
                          <a:cs typeface="Times New Roman"/>
                        </a:rPr>
                        <a:t>Code and unit test</a:t>
                      </a:r>
                      <a:endParaRPr lang="en-IN" sz="11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dirty="0">
                          <a:latin typeface="Times New Roman"/>
                          <a:ea typeface="Calibri"/>
                          <a:cs typeface="Times New Roman"/>
                        </a:rPr>
                        <a:t>Integration and test</a:t>
                      </a:r>
                      <a:endParaRPr lang="en-IN" sz="11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90141">
                <a:tc gridSpan="6">
                  <a:txBody>
                    <a:bodyPr/>
                    <a:lstStyle/>
                    <a:p>
                      <a:pPr>
                        <a:lnSpc>
                          <a:spcPct val="115000"/>
                        </a:lnSpc>
                        <a:spcAft>
                          <a:spcPts val="0"/>
                        </a:spcAft>
                      </a:pPr>
                      <a:r>
                        <a:rPr lang="en-US" sz="1200" b="1" dirty="0">
                          <a:latin typeface="Times New Roman"/>
                          <a:ea typeface="Calibri"/>
                          <a:cs typeface="Times New Roman"/>
                        </a:rPr>
                        <a:t>Percentage-wise distribution of the development effort </a:t>
                      </a:r>
                      <a:endParaRPr lang="en-IN" sz="11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290141">
                <a:tc>
                  <a:txBody>
                    <a:bodyPr/>
                    <a:lstStyle/>
                    <a:p>
                      <a:pPr algn="just">
                        <a:lnSpc>
                          <a:spcPct val="115000"/>
                        </a:lnSpc>
                        <a:spcAft>
                          <a:spcPts val="1000"/>
                        </a:spcAft>
                      </a:pPr>
                      <a:r>
                        <a:rPr lang="en-US" sz="1200">
                          <a:latin typeface="Times New Roman"/>
                          <a:ea typeface="Calibri"/>
                          <a:cs typeface="Times New Roman"/>
                        </a:rPr>
                        <a:t>Organic (2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42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0141">
                <a:tc>
                  <a:txBody>
                    <a:bodyPr/>
                    <a:lstStyle/>
                    <a:p>
                      <a:pPr algn="just">
                        <a:lnSpc>
                          <a:spcPct val="115000"/>
                        </a:lnSpc>
                        <a:spcAft>
                          <a:spcPts val="1000"/>
                        </a:spcAft>
                      </a:pPr>
                      <a:r>
                        <a:rPr lang="en-US" sz="1200" dirty="0">
                          <a:latin typeface="Times New Roman"/>
                          <a:ea typeface="Calibri"/>
                          <a:cs typeface="Times New Roman"/>
                        </a:rPr>
                        <a:t>Organic (32 KLOC)</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0141">
                <a:tc>
                  <a:txBody>
                    <a:bodyPr/>
                    <a:lstStyle/>
                    <a:p>
                      <a:pPr algn="just">
                        <a:lnSpc>
                          <a:spcPct val="115000"/>
                        </a:lnSpc>
                        <a:spcAft>
                          <a:spcPts val="1000"/>
                        </a:spcAft>
                      </a:pPr>
                      <a:r>
                        <a:rPr lang="en-US" sz="1200">
                          <a:latin typeface="Times New Roman"/>
                          <a:ea typeface="Calibri"/>
                          <a:cs typeface="Times New Roman"/>
                        </a:rPr>
                        <a:t>Semi-detached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90141">
                <a:tc>
                  <a:txBody>
                    <a:bodyPr/>
                    <a:lstStyle/>
                    <a:p>
                      <a:pPr algn="just">
                        <a:lnSpc>
                          <a:spcPct val="115000"/>
                        </a:lnSpc>
                        <a:spcAft>
                          <a:spcPts val="1000"/>
                        </a:spcAft>
                      </a:pPr>
                      <a:r>
                        <a:rPr lang="en-US" sz="1200">
                          <a:latin typeface="Times New Roman"/>
                          <a:ea typeface="Calibri"/>
                          <a:cs typeface="Times New Roman"/>
                        </a:rPr>
                        <a:t>Semi-detached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0141">
                <a:tc>
                  <a:txBody>
                    <a:bodyPr/>
                    <a:lstStyle/>
                    <a:p>
                      <a:pPr algn="just">
                        <a:lnSpc>
                          <a:spcPct val="115000"/>
                        </a:lnSpc>
                        <a:spcAft>
                          <a:spcPts val="1000"/>
                        </a:spcAft>
                      </a:pPr>
                      <a:r>
                        <a:rPr lang="en-US" sz="1200">
                          <a:latin typeface="Times New Roman"/>
                          <a:ea typeface="Calibri"/>
                          <a:cs typeface="Times New Roman"/>
                        </a:rPr>
                        <a:t>Embedded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90141">
                <a:tc>
                  <a:txBody>
                    <a:bodyPr/>
                    <a:lstStyle/>
                    <a:p>
                      <a:pPr algn="just">
                        <a:lnSpc>
                          <a:spcPct val="115000"/>
                        </a:lnSpc>
                        <a:spcAft>
                          <a:spcPts val="1000"/>
                        </a:spcAft>
                      </a:pPr>
                      <a:r>
                        <a:rPr lang="en-US" sz="1200" dirty="0">
                          <a:latin typeface="Times New Roman"/>
                          <a:ea typeface="Calibri"/>
                          <a:cs typeface="Times New Roman"/>
                        </a:rPr>
                        <a:t>Embedded (320 KLOC)</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0141">
                <a:tc gridSpan="6">
                  <a:txBody>
                    <a:bodyPr/>
                    <a:lstStyle/>
                    <a:p>
                      <a:pPr algn="just">
                        <a:lnSpc>
                          <a:spcPct val="115000"/>
                        </a:lnSpc>
                        <a:spcAft>
                          <a:spcPts val="0"/>
                        </a:spcAft>
                      </a:pPr>
                      <a:r>
                        <a:rPr lang="en-US" sz="1200" b="1" dirty="0">
                          <a:latin typeface="Times New Roman"/>
                          <a:ea typeface="Calibri"/>
                          <a:cs typeface="Times New Roman"/>
                        </a:rPr>
                        <a:t>Percentage-wise distribution of the development time </a:t>
                      </a:r>
                      <a:endParaRPr lang="en-IN" sz="11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8"/>
                  </a:ext>
                </a:extLst>
              </a:tr>
              <a:tr h="290141">
                <a:tc>
                  <a:txBody>
                    <a:bodyPr/>
                    <a:lstStyle/>
                    <a:p>
                      <a:pPr algn="just">
                        <a:lnSpc>
                          <a:spcPct val="115000"/>
                        </a:lnSpc>
                        <a:spcAft>
                          <a:spcPts val="1000"/>
                        </a:spcAft>
                      </a:pPr>
                      <a:r>
                        <a:rPr lang="en-US" sz="1200">
                          <a:latin typeface="Times New Roman"/>
                          <a:ea typeface="Calibri"/>
                          <a:cs typeface="Times New Roman"/>
                        </a:rPr>
                        <a:t>Organic (2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90141">
                <a:tc>
                  <a:txBody>
                    <a:bodyPr/>
                    <a:lstStyle/>
                    <a:p>
                      <a:pPr algn="just">
                        <a:lnSpc>
                          <a:spcPct val="115000"/>
                        </a:lnSpc>
                        <a:spcAft>
                          <a:spcPts val="1000"/>
                        </a:spcAft>
                      </a:pPr>
                      <a:r>
                        <a:rPr lang="en-US" sz="1200">
                          <a:latin typeface="Times New Roman"/>
                          <a:ea typeface="Calibri"/>
                          <a:cs typeface="Times New Roman"/>
                        </a:rPr>
                        <a:t>Organic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90141">
                <a:tc>
                  <a:txBody>
                    <a:bodyPr/>
                    <a:lstStyle/>
                    <a:p>
                      <a:pPr algn="just">
                        <a:lnSpc>
                          <a:spcPct val="115000"/>
                        </a:lnSpc>
                        <a:spcAft>
                          <a:spcPts val="1000"/>
                        </a:spcAft>
                      </a:pPr>
                      <a:r>
                        <a:rPr lang="en-US" sz="1200">
                          <a:latin typeface="Times New Roman"/>
                          <a:ea typeface="Calibri"/>
                          <a:cs typeface="Times New Roman"/>
                        </a:rPr>
                        <a:t>Semi-detached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0141">
                <a:tc>
                  <a:txBody>
                    <a:bodyPr/>
                    <a:lstStyle/>
                    <a:p>
                      <a:pPr algn="just">
                        <a:lnSpc>
                          <a:spcPct val="115000"/>
                        </a:lnSpc>
                        <a:spcAft>
                          <a:spcPts val="1000"/>
                        </a:spcAft>
                      </a:pPr>
                      <a:r>
                        <a:rPr lang="en-US" sz="1200">
                          <a:latin typeface="Times New Roman"/>
                          <a:ea typeface="Calibri"/>
                          <a:cs typeface="Times New Roman"/>
                        </a:rPr>
                        <a:t>Semi-detached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0141">
                <a:tc>
                  <a:txBody>
                    <a:bodyPr/>
                    <a:lstStyle/>
                    <a:p>
                      <a:pPr algn="just">
                        <a:lnSpc>
                          <a:spcPct val="115000"/>
                        </a:lnSpc>
                        <a:spcAft>
                          <a:spcPts val="1000"/>
                        </a:spcAft>
                      </a:pPr>
                      <a:r>
                        <a:rPr lang="en-US" sz="1200">
                          <a:latin typeface="Times New Roman"/>
                          <a:ea typeface="Calibri"/>
                          <a:cs typeface="Times New Roman"/>
                        </a:rPr>
                        <a:t>Embedded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0141">
                <a:tc>
                  <a:txBody>
                    <a:bodyPr/>
                    <a:lstStyle/>
                    <a:p>
                      <a:pPr algn="just">
                        <a:lnSpc>
                          <a:spcPct val="115000"/>
                        </a:lnSpc>
                        <a:spcAft>
                          <a:spcPts val="1000"/>
                        </a:spcAft>
                      </a:pPr>
                      <a:r>
                        <a:rPr lang="en-US" sz="1200">
                          <a:latin typeface="Times New Roman"/>
                          <a:ea typeface="Calibri"/>
                          <a:cs typeface="Times New Roman"/>
                        </a:rPr>
                        <a:t>Embedded (320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40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Calibri"/>
                          <a:cs typeface="Times New Roman"/>
                        </a:rPr>
                        <a:t>30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80920" cy="4824535"/>
          </a:xfrm>
        </p:spPr>
        <p:txBody>
          <a:bodyPr>
            <a:normAutofit fontScale="92500" lnSpcReduction="20000"/>
          </a:bodyPr>
          <a:lstStyle/>
          <a:p>
            <a:pPr marL="0" indent="0">
              <a:buNone/>
            </a:pPr>
            <a:r>
              <a:rPr lang="en-IN" sz="2600" dirty="0">
                <a:solidFill>
                  <a:srgbClr val="00B0F0"/>
                </a:solidFill>
                <a:latin typeface="Times New Roman" pitchFamily="18" charset="0"/>
                <a:cs typeface="Times New Roman" pitchFamily="18" charset="0"/>
              </a:rPr>
              <a:t>COCOMO I Model</a:t>
            </a:r>
          </a:p>
          <a:p>
            <a:pPr algn="just">
              <a:lnSpc>
                <a:spcPct val="110000"/>
              </a:lnSpc>
            </a:pPr>
            <a:r>
              <a:rPr lang="en-GB" sz="2400" dirty="0">
                <a:latin typeface="Times New Roman" pitchFamily="18" charset="0"/>
                <a:cs typeface="Times New Roman" pitchFamily="18" charset="0"/>
              </a:rPr>
              <a:t>The basic, intermediate, and detailed COCOMO models are in the category of COCOMO I and these are collectively known as </a:t>
            </a:r>
            <a:r>
              <a:rPr lang="en-GB" sz="2400" dirty="0">
                <a:solidFill>
                  <a:srgbClr val="0000FF"/>
                </a:solidFill>
                <a:latin typeface="Times New Roman" pitchFamily="18" charset="0"/>
                <a:cs typeface="Times New Roman" pitchFamily="18" charset="0"/>
              </a:rPr>
              <a:t>COCOMO 81. </a:t>
            </a:r>
          </a:p>
          <a:p>
            <a:pPr algn="just">
              <a:lnSpc>
                <a:spcPct val="110000"/>
              </a:lnSpc>
            </a:pPr>
            <a:r>
              <a:rPr lang="en-IN" sz="2400" dirty="0">
                <a:latin typeface="Times New Roman" pitchFamily="18" charset="0"/>
                <a:cs typeface="Times New Roman" pitchFamily="18" charset="0"/>
              </a:rPr>
              <a:t>The COCOMO I models were developed to estimate the effort, schedule, and cost of a software project. </a:t>
            </a:r>
          </a:p>
          <a:p>
            <a:pPr algn="just">
              <a:lnSpc>
                <a:spcPct val="110000"/>
              </a:lnSpc>
            </a:pPr>
            <a:r>
              <a:rPr lang="en-IN" sz="2400" dirty="0">
                <a:latin typeface="Times New Roman" pitchFamily="18" charset="0"/>
                <a:cs typeface="Times New Roman" pitchFamily="18" charset="0"/>
              </a:rPr>
              <a:t>The three variations of COCOMO I use different types of parameters for estimation. </a:t>
            </a:r>
          </a:p>
          <a:p>
            <a:pPr algn="just">
              <a:lnSpc>
                <a:spcPct val="110000"/>
              </a:lnSpc>
            </a:pPr>
            <a:r>
              <a:rPr lang="en-IN" sz="2400" dirty="0">
                <a:latin typeface="Times New Roman" pitchFamily="18" charset="0"/>
                <a:cs typeface="Times New Roman" pitchFamily="18" charset="0"/>
              </a:rPr>
              <a:t>These models are helpful to produce repeatable estimations. </a:t>
            </a:r>
          </a:p>
          <a:p>
            <a:pPr algn="just">
              <a:lnSpc>
                <a:spcPct val="110000"/>
              </a:lnSpc>
            </a:pPr>
            <a:r>
              <a:rPr lang="en-IN" sz="2400" dirty="0">
                <a:latin typeface="Times New Roman" pitchFamily="18" charset="0"/>
                <a:cs typeface="Times New Roman" pitchFamily="18" charset="0"/>
              </a:rPr>
              <a:t>It is unable to deal with exceptional conditions, such as exceptional teamwork, exceptional people involved in the estimation process, etc. </a:t>
            </a:r>
          </a:p>
          <a:p>
            <a:pPr algn="just">
              <a:lnSpc>
                <a:spcPct val="110000"/>
              </a:lnSpc>
            </a:pPr>
            <a:r>
              <a:rPr lang="en-IN" sz="2400" dirty="0">
                <a:latin typeface="Times New Roman" pitchFamily="18" charset="0"/>
                <a:cs typeface="Times New Roman" pitchFamily="18" charset="0"/>
              </a:rPr>
              <a:t>Rough sizing of projects and inaccurate cost driver rating will result in an inaccurate estimation.</a:t>
            </a:r>
          </a:p>
          <a:p>
            <a:endParaRPr lang="en-IN" sz="2400" b="1" dirty="0">
              <a:solidFill>
                <a:srgbClr val="00B0F0"/>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E49916EA-D8AA-46AE-8938-3DB7D3571C29}"/>
              </a:ext>
            </a:extLst>
          </p:cNvPr>
          <p:cNvSpPr>
            <a:spLocks noGrp="1"/>
          </p:cNvSpPr>
          <p:nvPr>
            <p:ph type="dt" sz="half" idx="11"/>
          </p:nvPr>
        </p:nvSpPr>
        <p:spPr/>
        <p:txBody>
          <a:bodyPr/>
          <a:lstStyle/>
          <a:p>
            <a:fld id="{853877DF-C633-41EB-8D00-AA515F2557BE}" type="datetime4">
              <a:rPr lang="en-US" smtClean="0"/>
              <a:pPr/>
              <a:t>December 1, 2021</a:t>
            </a:fld>
            <a:endParaRPr lang="en-IN"/>
          </a:p>
        </p:txBody>
      </p:sp>
      <p:sp>
        <p:nvSpPr>
          <p:cNvPr id="6" name="Footer Placeholder 5">
            <a:extLst>
              <a:ext uri="{FF2B5EF4-FFF2-40B4-BE49-F238E27FC236}">
                <a16:creationId xmlns:a16="http://schemas.microsoft.com/office/drawing/2014/main" xmlns="" id="{A82FA3A6-7B68-45CA-AC04-117F0DE9499D}"/>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Effort Estimation Techniques</a:t>
            </a:r>
            <a:endParaRPr lang="en-IN" sz="3200" dirty="0"/>
          </a:p>
        </p:txBody>
      </p:sp>
    </p:spTree>
    <p:extLst>
      <p:ext uri="{BB962C8B-B14F-4D97-AF65-F5344CB8AC3E}">
        <p14:creationId xmlns:p14="http://schemas.microsoft.com/office/powerpoint/2010/main" xmlns="" val="83505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IN" sz="2200" dirty="0">
                <a:latin typeface="Times New Roman" pitchFamily="18" charset="0"/>
                <a:cs typeface="Times New Roman" pitchFamily="18" charset="0"/>
              </a:rPr>
              <a:t>A project plan includes various activities related to project management. </a:t>
            </a:r>
          </a:p>
          <a:p>
            <a:pPr algn="just">
              <a:lnSpc>
                <a:spcPct val="100000"/>
              </a:lnSpc>
            </a:pPr>
            <a:r>
              <a:rPr lang="en-IN" sz="2200" dirty="0">
                <a:latin typeface="Times New Roman" pitchFamily="18" charset="0"/>
                <a:cs typeface="Times New Roman" pitchFamily="18" charset="0"/>
              </a:rPr>
              <a:t>A general project plan includes the following project planning activities, beginning with project initiation to project completion. </a:t>
            </a:r>
          </a:p>
        </p:txBody>
      </p:sp>
      <p:sp>
        <p:nvSpPr>
          <p:cNvPr id="6" name="Date Placeholder 5">
            <a:extLst>
              <a:ext uri="{FF2B5EF4-FFF2-40B4-BE49-F238E27FC236}">
                <a16:creationId xmlns:a16="http://schemas.microsoft.com/office/drawing/2014/main" xmlns="" id="{35BDEF9C-32A8-4CCF-A7BA-BBE9B3E82FA9}"/>
              </a:ext>
            </a:extLst>
          </p:cNvPr>
          <p:cNvSpPr>
            <a:spLocks noGrp="1"/>
          </p:cNvSpPr>
          <p:nvPr>
            <p:ph type="dt" sz="half" idx="11"/>
          </p:nvPr>
        </p:nvSpPr>
        <p:spPr/>
        <p:txBody>
          <a:bodyPr/>
          <a:lstStyle/>
          <a:p>
            <a:fld id="{172956AF-1171-4A23-AF8D-82FAD6A43E0F}" type="datetime4">
              <a:rPr lang="en-US" smtClean="0"/>
              <a:pPr/>
              <a:t>December 1, 2021</a:t>
            </a:fld>
            <a:endParaRPr lang="en-IN"/>
          </a:p>
        </p:txBody>
      </p:sp>
      <p:sp>
        <p:nvSpPr>
          <p:cNvPr id="7" name="Footer Placeholder 6">
            <a:extLst>
              <a:ext uri="{FF2B5EF4-FFF2-40B4-BE49-F238E27FC236}">
                <a16:creationId xmlns:a16="http://schemas.microsoft.com/office/drawing/2014/main" xmlns="" id="{B613BA6C-CD23-4882-8C9E-3AEE75E0D3C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
        <p:nvSpPr>
          <p:cNvPr id="4" name="Content Placeholder 2"/>
          <p:cNvSpPr txBox="1">
            <a:spLocks/>
          </p:cNvSpPr>
          <p:nvPr/>
        </p:nvSpPr>
        <p:spPr>
          <a:xfrm>
            <a:off x="179512" y="3212976"/>
            <a:ext cx="8856984" cy="331236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N" sz="1900" i="1" dirty="0">
                <a:latin typeface="Times New Roman" pitchFamily="18" charset="0"/>
                <a:cs typeface="Times New Roman" pitchFamily="18" charset="0"/>
              </a:rPr>
              <a:t>Defining business objectives and project scope</a:t>
            </a:r>
          </a:p>
          <a:p>
            <a:pPr lvl="1"/>
            <a:r>
              <a:rPr lang="en-IN" sz="1900" i="1" dirty="0">
                <a:latin typeface="Times New Roman" pitchFamily="18" charset="0"/>
                <a:cs typeface="Times New Roman" pitchFamily="18" charset="0"/>
              </a:rPr>
              <a:t>Project estimations</a:t>
            </a:r>
          </a:p>
          <a:p>
            <a:pPr lvl="1"/>
            <a:r>
              <a:rPr lang="en-IN" sz="1900" i="1" dirty="0">
                <a:latin typeface="Times New Roman" pitchFamily="18" charset="0"/>
                <a:cs typeface="Times New Roman" pitchFamily="18" charset="0"/>
              </a:rPr>
              <a:t>Project scheduling</a:t>
            </a:r>
          </a:p>
          <a:p>
            <a:pPr lvl="1"/>
            <a:r>
              <a:rPr lang="en-IN" sz="1900" i="1" dirty="0">
                <a:latin typeface="Times New Roman" pitchFamily="18" charset="0"/>
                <a:cs typeface="Times New Roman" pitchFamily="18" charset="0"/>
              </a:rPr>
              <a:t>Resource planning</a:t>
            </a:r>
          </a:p>
          <a:p>
            <a:pPr lvl="1"/>
            <a:r>
              <a:rPr lang="en-IN" sz="1900" i="1" dirty="0">
                <a:latin typeface="Times New Roman" pitchFamily="18" charset="0"/>
                <a:cs typeface="Times New Roman" pitchFamily="18" charset="0"/>
              </a:rPr>
              <a:t>Financial planning</a:t>
            </a:r>
          </a:p>
          <a:p>
            <a:pPr lvl="1"/>
            <a:r>
              <a:rPr lang="en-IN" sz="1900" i="1" dirty="0">
                <a:latin typeface="Times New Roman" pitchFamily="18" charset="0"/>
                <a:cs typeface="Times New Roman" pitchFamily="18" charset="0"/>
              </a:rPr>
              <a:t>Staffing-level planning</a:t>
            </a:r>
          </a:p>
          <a:p>
            <a:pPr lvl="1"/>
            <a:r>
              <a:rPr lang="en-IN" sz="1900" i="1" dirty="0">
                <a:latin typeface="Times New Roman" pitchFamily="18" charset="0"/>
                <a:cs typeface="Times New Roman" pitchFamily="18" charset="0"/>
              </a:rPr>
              <a:t>Development planning</a:t>
            </a:r>
            <a:endParaRPr lang="en-IN" sz="1900" dirty="0">
              <a:latin typeface="Times New Roman" pitchFamily="18" charset="0"/>
              <a:cs typeface="Times New Roman" pitchFamily="18" charset="0"/>
            </a:endParaRPr>
          </a:p>
          <a:p>
            <a:pPr lvl="1"/>
            <a:r>
              <a:rPr lang="en-IN" sz="1900" i="1" dirty="0">
                <a:latin typeface="Times New Roman" pitchFamily="18" charset="0"/>
                <a:cs typeface="Times New Roman" pitchFamily="18" charset="0"/>
              </a:rPr>
              <a:t>Project monitoring &amp; control  plan</a:t>
            </a:r>
          </a:p>
          <a:p>
            <a:pPr lvl="1"/>
            <a:r>
              <a:rPr lang="en-IN" sz="1900" i="1" dirty="0">
                <a:latin typeface="Times New Roman" pitchFamily="18" charset="0"/>
                <a:cs typeface="Times New Roman" pitchFamily="18" charset="0"/>
              </a:rPr>
              <a:t>Risk management planning</a:t>
            </a:r>
          </a:p>
          <a:p>
            <a:pPr lvl="1"/>
            <a:r>
              <a:rPr lang="en-IN" sz="1900" i="1" dirty="0">
                <a:latin typeface="Times New Roman" pitchFamily="18" charset="0"/>
                <a:cs typeface="Times New Roman" pitchFamily="18" charset="0"/>
              </a:rPr>
              <a:t>Quality assurance planning</a:t>
            </a:r>
          </a:p>
          <a:p>
            <a:pPr lvl="1"/>
            <a:r>
              <a:rPr lang="en-IN" sz="1900" i="1" dirty="0">
                <a:latin typeface="Times New Roman" pitchFamily="18" charset="0"/>
                <a:cs typeface="Times New Roman" pitchFamily="18" charset="0"/>
              </a:rPr>
              <a:t>Configuration management planning</a:t>
            </a:r>
          </a:p>
          <a:p>
            <a:pPr lvl="1"/>
            <a:r>
              <a:rPr lang="en-IN" sz="1900" i="1" dirty="0">
                <a:latin typeface="Times New Roman" pitchFamily="18" charset="0"/>
                <a:cs typeface="Times New Roman" pitchFamily="18" charset="0"/>
              </a:rPr>
              <a:t>Miscellaneous plans</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xmlns="" val="646760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80920" cy="4752527"/>
          </a:xfrm>
        </p:spPr>
        <p:txBody>
          <a:bodyPr>
            <a:normAutofit fontScale="92500" lnSpcReduction="10000"/>
          </a:bodyPr>
          <a:lstStyle/>
          <a:p>
            <a:r>
              <a:rPr lang="en-IN" sz="2400" dirty="0">
                <a:latin typeface="Times New Roman" pitchFamily="18" charset="0"/>
                <a:cs typeface="Times New Roman" pitchFamily="18" charset="0"/>
              </a:rPr>
              <a:t>Project managers fix the staff requirement early in the project because multiple projects may be running in the organization.</a:t>
            </a:r>
          </a:p>
          <a:p>
            <a:r>
              <a:rPr lang="en-IN" sz="2400" dirty="0">
                <a:latin typeface="Times New Roman" pitchFamily="18" charset="0"/>
                <a:cs typeface="Times New Roman" pitchFamily="18" charset="0"/>
              </a:rPr>
              <a:t>The number of staff varies at different times as the project progresses. </a:t>
            </a:r>
          </a:p>
          <a:p>
            <a:r>
              <a:rPr lang="en-IN" sz="2400" dirty="0">
                <a:latin typeface="Times New Roman" pitchFamily="18" charset="0"/>
                <a:cs typeface="Times New Roman" pitchFamily="18" charset="0"/>
              </a:rPr>
              <a:t>The staff requirement increases during the system design, detailed design, coding, and testing times. </a:t>
            </a:r>
          </a:p>
          <a:p>
            <a:r>
              <a:rPr lang="en-IN" sz="2400" dirty="0">
                <a:latin typeface="Times New Roman" pitchFamily="18" charset="0"/>
                <a:cs typeface="Times New Roman" pitchFamily="18" charset="0"/>
              </a:rPr>
              <a:t>The staff requirement decreases during integration, deployment and training, and documentation. </a:t>
            </a:r>
          </a:p>
          <a:p>
            <a:r>
              <a:rPr lang="en-IN" sz="2400" b="1" dirty="0" err="1">
                <a:latin typeface="Times New Roman" pitchFamily="18" charset="0"/>
                <a:cs typeface="Times New Roman" pitchFamily="18" charset="0"/>
              </a:rPr>
              <a:t>Norden</a:t>
            </a:r>
            <a:r>
              <a:rPr lang="en-IN" sz="2400" dirty="0">
                <a:latin typeface="Times New Roman" pitchFamily="18" charset="0"/>
                <a:cs typeface="Times New Roman" pitchFamily="18" charset="0"/>
              </a:rPr>
              <a:t> in 1958 analysed several research and development projects and studied the staffing patterns in the software development cycle.</a:t>
            </a:r>
          </a:p>
          <a:p>
            <a:pPr>
              <a:lnSpc>
                <a:spcPct val="115000"/>
              </a:lnSpc>
              <a:spcAft>
                <a:spcPts val="0"/>
              </a:spcAft>
            </a:pPr>
            <a:r>
              <a:rPr lang="en-IN" sz="2400" dirty="0">
                <a:latin typeface="Times New Roman" pitchFamily="18" charset="0"/>
                <a:cs typeface="Times New Roman" pitchFamily="18" charset="0"/>
              </a:rPr>
              <a:t>He observed that the staffing pattern can be approximated by the Rayleigh distribution curve as shown in Figure 4.2 and the Rayleigh curve can represented by the equation:</a:t>
            </a:r>
          </a:p>
          <a:p>
            <a:pPr marL="0" indent="0">
              <a:lnSpc>
                <a:spcPct val="115000"/>
              </a:lnSpc>
              <a:spcAft>
                <a:spcPts val="0"/>
              </a:spcAft>
              <a:buNone/>
            </a:pPr>
            <a:r>
              <a:rPr lang="en-IN" sz="2400" dirty="0">
                <a:latin typeface="Times New Roman" pitchFamily="18" charset="0"/>
                <a:cs typeface="Times New Roman" pitchFamily="18" charset="0"/>
              </a:rPr>
              <a:t> 			</a:t>
            </a:r>
            <a:r>
              <a:rPr lang="en-IN" sz="2400" dirty="0">
                <a:latin typeface="Times New Roman"/>
                <a:ea typeface="Times New Roman"/>
                <a:cs typeface="Times New Roman"/>
              </a:rPr>
              <a:t>E = K/t²</a:t>
            </a:r>
            <a:r>
              <a:rPr lang="en-IN" sz="2400" baseline="-25000" dirty="0">
                <a:latin typeface="Times New Roman"/>
                <a:ea typeface="Times New Roman"/>
                <a:cs typeface="Times New Roman"/>
              </a:rPr>
              <a:t>d</a:t>
            </a:r>
            <a:r>
              <a:rPr lang="en-IN" sz="2400" dirty="0">
                <a:latin typeface="Times New Roman"/>
                <a:ea typeface="Times New Roman"/>
                <a:cs typeface="Times New Roman"/>
              </a:rPr>
              <a:t> × t × e</a:t>
            </a:r>
            <a:r>
              <a:rPr lang="en-IN" sz="2400" baseline="30000" dirty="0">
                <a:latin typeface="Times New Roman"/>
                <a:ea typeface="Times New Roman"/>
                <a:cs typeface="Times New Roman"/>
              </a:rPr>
              <a:t>-t²</a:t>
            </a:r>
            <a:r>
              <a:rPr lang="en-IN" sz="2400" dirty="0">
                <a:latin typeface="Times New Roman"/>
                <a:ea typeface="Times New Roman"/>
                <a:cs typeface="Times New Roman"/>
              </a:rPr>
              <a:t>/2t²</a:t>
            </a:r>
            <a:r>
              <a:rPr lang="en-IN" sz="2400" baseline="-25000" dirty="0">
                <a:latin typeface="Times New Roman"/>
                <a:ea typeface="Times New Roman"/>
                <a:cs typeface="Times New Roman"/>
              </a:rPr>
              <a:t>d</a:t>
            </a:r>
            <a:endParaRPr lang="en-IN" sz="2000" dirty="0">
              <a:ea typeface="Times New Roman"/>
              <a:cs typeface="Times New Roman"/>
            </a:endParaRPr>
          </a:p>
          <a:p>
            <a:pPr>
              <a:lnSpc>
                <a:spcPct val="115000"/>
              </a:lnSpc>
              <a:spcAft>
                <a:spcPts val="1000"/>
              </a:spcAft>
            </a:pPr>
            <a:endParaRPr lang="en-IN" sz="2000" dirty="0">
              <a:ea typeface="Times New Roman"/>
              <a:cs typeface="Times New Roman"/>
            </a:endParaRPr>
          </a:p>
          <a:p>
            <a:endParaRPr lang="en-IN" sz="22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1664A27F-0689-4F3D-857B-84964B8A91E5}"/>
              </a:ext>
            </a:extLst>
          </p:cNvPr>
          <p:cNvSpPr>
            <a:spLocks noGrp="1"/>
          </p:cNvSpPr>
          <p:nvPr>
            <p:ph type="dt" sz="half" idx="11"/>
          </p:nvPr>
        </p:nvSpPr>
        <p:spPr/>
        <p:txBody>
          <a:bodyPr/>
          <a:lstStyle/>
          <a:p>
            <a:fld id="{42761F14-245F-47EF-A19C-C0CE508353EB}" type="datetime4">
              <a:rPr lang="en-US" smtClean="0"/>
              <a:pPr/>
              <a:t>December 1, 2021</a:t>
            </a:fld>
            <a:endParaRPr lang="en-IN"/>
          </a:p>
        </p:txBody>
      </p:sp>
      <p:sp>
        <p:nvSpPr>
          <p:cNvPr id="6" name="Footer Placeholder 5">
            <a:extLst>
              <a:ext uri="{FF2B5EF4-FFF2-40B4-BE49-F238E27FC236}">
                <a16:creationId xmlns:a16="http://schemas.microsoft.com/office/drawing/2014/main" xmlns="" id="{844DE35B-01B3-491B-AF25-AFA99FBB80C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Staffing and Personnel Planning</a:t>
            </a:r>
          </a:p>
        </p:txBody>
      </p:sp>
    </p:spTree>
    <p:extLst>
      <p:ext uri="{BB962C8B-B14F-4D97-AF65-F5344CB8AC3E}">
        <p14:creationId xmlns:p14="http://schemas.microsoft.com/office/powerpoint/2010/main" xmlns="" val="1230367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196752"/>
            <a:ext cx="7886700" cy="4968551"/>
          </a:xfrm>
        </p:spPr>
        <p:txBody>
          <a:bodyPr>
            <a:noAutofit/>
          </a:bodyPr>
          <a:lstStyle/>
          <a:p>
            <a:pPr algn="just"/>
            <a:r>
              <a:rPr lang="en-IN" sz="2200" dirty="0">
                <a:latin typeface="Times New Roman" pitchFamily="18" charset="0"/>
                <a:cs typeface="Times New Roman" pitchFamily="18" charset="0"/>
              </a:rPr>
              <a:t>The Rayleigh curve represents the relationship between effort (E) and time (t</a:t>
            </a:r>
            <a:r>
              <a:rPr lang="en-IN" sz="2200"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at any point of time. </a:t>
            </a:r>
          </a:p>
          <a:p>
            <a:pPr algn="just"/>
            <a:r>
              <a:rPr lang="en-IN" sz="2200" i="1" dirty="0">
                <a:latin typeface="Times New Roman" pitchFamily="18" charset="0"/>
                <a:cs typeface="Times New Roman" pitchFamily="18" charset="0"/>
              </a:rPr>
              <a:t>E</a:t>
            </a:r>
            <a:r>
              <a:rPr lang="en-IN" sz="2200" dirty="0">
                <a:latin typeface="Times New Roman" pitchFamily="18" charset="0"/>
                <a:cs typeface="Times New Roman" pitchFamily="18" charset="0"/>
              </a:rPr>
              <a:t> indicates the staffing requirement at any particular time during the duration of the project. </a:t>
            </a:r>
          </a:p>
          <a:p>
            <a:pPr algn="just"/>
            <a:r>
              <a:rPr lang="en-IN" sz="2200" i="1" dirty="0">
                <a:latin typeface="Times New Roman" pitchFamily="18" charset="0"/>
                <a:cs typeface="Times New Roman" pitchFamily="18" charset="0"/>
              </a:rPr>
              <a:t>K</a:t>
            </a:r>
            <a:r>
              <a:rPr lang="en-IN" sz="2200" dirty="0">
                <a:latin typeface="Times New Roman" pitchFamily="18" charset="0"/>
                <a:cs typeface="Times New Roman" pitchFamily="18" charset="0"/>
              </a:rPr>
              <a:t> is the total area under the curve, which represents the total effort requirements for the project. </a:t>
            </a:r>
            <a:r>
              <a:rPr lang="en-IN" sz="2200" i="1" dirty="0">
                <a:latin typeface="Times New Roman" pitchFamily="18" charset="0"/>
                <a:cs typeface="Times New Roman" pitchFamily="18" charset="0"/>
              </a:rPr>
              <a:t>t</a:t>
            </a:r>
            <a:r>
              <a:rPr lang="en-IN" sz="2200" i="1"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is the time at which the curve reaches its maximum value. </a:t>
            </a:r>
          </a:p>
        </p:txBody>
      </p:sp>
      <p:sp>
        <p:nvSpPr>
          <p:cNvPr id="17" name="Date Placeholder 16">
            <a:extLst>
              <a:ext uri="{FF2B5EF4-FFF2-40B4-BE49-F238E27FC236}">
                <a16:creationId xmlns:a16="http://schemas.microsoft.com/office/drawing/2014/main" xmlns="" id="{55D8D5E4-B2E4-43E5-BEDF-BF77AB35644D}"/>
              </a:ext>
            </a:extLst>
          </p:cNvPr>
          <p:cNvSpPr>
            <a:spLocks noGrp="1"/>
          </p:cNvSpPr>
          <p:nvPr>
            <p:ph type="dt" sz="half" idx="11"/>
          </p:nvPr>
        </p:nvSpPr>
        <p:spPr/>
        <p:txBody>
          <a:bodyPr/>
          <a:lstStyle/>
          <a:p>
            <a:fld id="{1BC36F0D-1A0B-4800-ABDE-B9EAB9E6F1EA}" type="datetime4">
              <a:rPr lang="en-US" smtClean="0"/>
              <a:pPr/>
              <a:t>December 1, 2021</a:t>
            </a:fld>
            <a:endParaRPr lang="en-IN"/>
          </a:p>
        </p:txBody>
      </p:sp>
      <p:sp>
        <p:nvSpPr>
          <p:cNvPr id="18" name="Footer Placeholder 17">
            <a:extLst>
              <a:ext uri="{FF2B5EF4-FFF2-40B4-BE49-F238E27FC236}">
                <a16:creationId xmlns:a16="http://schemas.microsoft.com/office/drawing/2014/main" xmlns="" id="{03EE7A52-7CBF-447A-A2D4-8C1659C245B4}"/>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41784"/>
            <a:ext cx="8229600" cy="1143000"/>
          </a:xfrm>
        </p:spPr>
        <p:txBody>
          <a:bodyPr>
            <a:normAutofit/>
          </a:bodyPr>
          <a:lstStyle/>
          <a:p>
            <a:r>
              <a:rPr lang="en-IN" sz="3200" b="1" dirty="0">
                <a:solidFill>
                  <a:srgbClr val="0000FF"/>
                </a:solidFill>
                <a:latin typeface="Times New Roman" pitchFamily="18" charset="0"/>
                <a:cs typeface="Times New Roman" pitchFamily="18" charset="0"/>
              </a:rPr>
              <a:t>	Staffing and Personnel Planning</a:t>
            </a:r>
          </a:p>
        </p:txBody>
      </p:sp>
      <p:grpSp>
        <p:nvGrpSpPr>
          <p:cNvPr id="4" name="Canvas 11"/>
          <p:cNvGrpSpPr/>
          <p:nvPr/>
        </p:nvGrpSpPr>
        <p:grpSpPr>
          <a:xfrm>
            <a:off x="4308445" y="3394256"/>
            <a:ext cx="4183741" cy="2664296"/>
            <a:chOff x="0" y="0"/>
            <a:chExt cx="4598035" cy="2924876"/>
          </a:xfrm>
        </p:grpSpPr>
        <p:sp>
          <p:nvSpPr>
            <p:cNvPr id="5" name="Rectangle 4"/>
            <p:cNvSpPr/>
            <p:nvPr/>
          </p:nvSpPr>
          <p:spPr>
            <a:xfrm>
              <a:off x="0" y="0"/>
              <a:ext cx="4598035" cy="2841625"/>
            </a:xfrm>
            <a:prstGeom prst="rect">
              <a:avLst/>
            </a:prstGeom>
            <a:noFill/>
          </p:spPr>
        </p:sp>
        <p:cxnSp>
          <p:nvCxnSpPr>
            <p:cNvPr id="6" name="AutoShape 12"/>
            <p:cNvCxnSpPr>
              <a:cxnSpLocks noChangeShapeType="1"/>
            </p:cNvCxnSpPr>
            <p:nvPr/>
          </p:nvCxnSpPr>
          <p:spPr bwMode="auto">
            <a:xfrm flipV="1">
              <a:off x="285623" y="199789"/>
              <a:ext cx="18987" cy="20705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 name="AutoShape 13"/>
            <p:cNvCxnSpPr>
              <a:cxnSpLocks noChangeShapeType="1"/>
            </p:cNvCxnSpPr>
            <p:nvPr/>
          </p:nvCxnSpPr>
          <p:spPr bwMode="auto">
            <a:xfrm>
              <a:off x="304610" y="2270328"/>
              <a:ext cx="3838575" cy="8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8" name="Freeform 7"/>
            <p:cNvSpPr>
              <a:spLocks/>
            </p:cNvSpPr>
            <p:nvPr/>
          </p:nvSpPr>
          <p:spPr bwMode="auto">
            <a:xfrm>
              <a:off x="285623" y="911433"/>
              <a:ext cx="3419221" cy="1358894"/>
            </a:xfrm>
            <a:custGeom>
              <a:avLst/>
              <a:gdLst>
                <a:gd name="T0" fmla="*/ 0 w 5385"/>
                <a:gd name="T1" fmla="*/ 2140 h 2140"/>
                <a:gd name="T2" fmla="*/ 450 w 5385"/>
                <a:gd name="T3" fmla="*/ 2005 h 2140"/>
                <a:gd name="T4" fmla="*/ 825 w 5385"/>
                <a:gd name="T5" fmla="*/ 1825 h 2140"/>
                <a:gd name="T6" fmla="*/ 1155 w 5385"/>
                <a:gd name="T7" fmla="*/ 1525 h 2140"/>
                <a:gd name="T8" fmla="*/ 1755 w 5385"/>
                <a:gd name="T9" fmla="*/ 685 h 2140"/>
                <a:gd name="T10" fmla="*/ 2055 w 5385"/>
                <a:gd name="T11" fmla="*/ 295 h 2140"/>
                <a:gd name="T12" fmla="*/ 2415 w 5385"/>
                <a:gd name="T13" fmla="*/ 40 h 2140"/>
                <a:gd name="T14" fmla="*/ 2835 w 5385"/>
                <a:gd name="T15" fmla="*/ 55 h 2140"/>
                <a:gd name="T16" fmla="*/ 3105 w 5385"/>
                <a:gd name="T17" fmla="*/ 220 h 2140"/>
                <a:gd name="T18" fmla="*/ 3540 w 5385"/>
                <a:gd name="T19" fmla="*/ 775 h 2140"/>
                <a:gd name="T20" fmla="*/ 3855 w 5385"/>
                <a:gd name="T21" fmla="*/ 1165 h 2140"/>
                <a:gd name="T22" fmla="*/ 4170 w 5385"/>
                <a:gd name="T23" fmla="*/ 1540 h 2140"/>
                <a:gd name="T24" fmla="*/ 4530 w 5385"/>
                <a:gd name="T25" fmla="*/ 1810 h 2140"/>
                <a:gd name="T26" fmla="*/ 5160 w 5385"/>
                <a:gd name="T27" fmla="*/ 2020 h 2140"/>
                <a:gd name="T28" fmla="*/ 5385 w 5385"/>
                <a:gd name="T29" fmla="*/ 2050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5" h="2140">
                  <a:moveTo>
                    <a:pt x="0" y="2140"/>
                  </a:moveTo>
                  <a:cubicBezTo>
                    <a:pt x="156" y="2099"/>
                    <a:pt x="312" y="2058"/>
                    <a:pt x="450" y="2005"/>
                  </a:cubicBezTo>
                  <a:cubicBezTo>
                    <a:pt x="588" y="1952"/>
                    <a:pt x="708" y="1905"/>
                    <a:pt x="825" y="1825"/>
                  </a:cubicBezTo>
                  <a:cubicBezTo>
                    <a:pt x="942" y="1745"/>
                    <a:pt x="1000" y="1715"/>
                    <a:pt x="1155" y="1525"/>
                  </a:cubicBezTo>
                  <a:cubicBezTo>
                    <a:pt x="1310" y="1335"/>
                    <a:pt x="1605" y="890"/>
                    <a:pt x="1755" y="685"/>
                  </a:cubicBezTo>
                  <a:cubicBezTo>
                    <a:pt x="1905" y="480"/>
                    <a:pt x="1945" y="402"/>
                    <a:pt x="2055" y="295"/>
                  </a:cubicBezTo>
                  <a:cubicBezTo>
                    <a:pt x="2165" y="188"/>
                    <a:pt x="2285" y="80"/>
                    <a:pt x="2415" y="40"/>
                  </a:cubicBezTo>
                  <a:cubicBezTo>
                    <a:pt x="2545" y="0"/>
                    <a:pt x="2720" y="25"/>
                    <a:pt x="2835" y="55"/>
                  </a:cubicBezTo>
                  <a:cubicBezTo>
                    <a:pt x="2950" y="85"/>
                    <a:pt x="2988" y="100"/>
                    <a:pt x="3105" y="220"/>
                  </a:cubicBezTo>
                  <a:cubicBezTo>
                    <a:pt x="3222" y="340"/>
                    <a:pt x="3415" y="618"/>
                    <a:pt x="3540" y="775"/>
                  </a:cubicBezTo>
                  <a:cubicBezTo>
                    <a:pt x="3665" y="932"/>
                    <a:pt x="3750" y="1038"/>
                    <a:pt x="3855" y="1165"/>
                  </a:cubicBezTo>
                  <a:cubicBezTo>
                    <a:pt x="3960" y="1292"/>
                    <a:pt x="4057" y="1432"/>
                    <a:pt x="4170" y="1540"/>
                  </a:cubicBezTo>
                  <a:cubicBezTo>
                    <a:pt x="4283" y="1648"/>
                    <a:pt x="4365" y="1730"/>
                    <a:pt x="4530" y="1810"/>
                  </a:cubicBezTo>
                  <a:cubicBezTo>
                    <a:pt x="4695" y="1890"/>
                    <a:pt x="5018" y="1980"/>
                    <a:pt x="5160" y="2020"/>
                  </a:cubicBezTo>
                  <a:cubicBezTo>
                    <a:pt x="5302" y="2060"/>
                    <a:pt x="5343" y="2050"/>
                    <a:pt x="5385" y="2050"/>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IN" sz="1600" b="1">
                <a:latin typeface="Times New Roman" pitchFamily="18" charset="0"/>
                <a:cs typeface="Times New Roman" pitchFamily="18" charset="0"/>
              </a:endParaRPr>
            </a:p>
          </p:txBody>
        </p:sp>
        <p:sp>
          <p:nvSpPr>
            <p:cNvPr id="9" name="Text Box 22"/>
            <p:cNvSpPr txBox="1">
              <a:spLocks noChangeArrowheads="1"/>
            </p:cNvSpPr>
            <p:nvPr/>
          </p:nvSpPr>
          <p:spPr bwMode="auto">
            <a:xfrm>
              <a:off x="237744" y="0"/>
              <a:ext cx="142812" cy="199789"/>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1000"/>
                </a:spcAft>
              </a:pPr>
              <a:r>
                <a:rPr lang="en-IN" sz="1600" b="1">
                  <a:effectLst/>
                  <a:latin typeface="Times New Roman" pitchFamily="18" charset="0"/>
                  <a:ea typeface="Times New Roman"/>
                  <a:cs typeface="Times New Roman" pitchFamily="18" charset="0"/>
                </a:rPr>
                <a:t>E</a:t>
              </a:r>
            </a:p>
          </p:txBody>
        </p:sp>
        <p:cxnSp>
          <p:nvCxnSpPr>
            <p:cNvPr id="10" name="AutoShape 31"/>
            <p:cNvCxnSpPr>
              <a:cxnSpLocks noChangeShapeType="1"/>
            </p:cNvCxnSpPr>
            <p:nvPr/>
          </p:nvCxnSpPr>
          <p:spPr bwMode="auto">
            <a:xfrm flipV="1">
              <a:off x="1923415" y="784295"/>
              <a:ext cx="826" cy="1486858"/>
            </a:xfrm>
            <a:prstGeom prst="straightConnector1">
              <a:avLst/>
            </a:prstGeom>
            <a:noFill/>
            <a:ln w="9525">
              <a:solidFill>
                <a:srgbClr val="000000"/>
              </a:solidFill>
              <a:prstDash val="lgDash"/>
              <a:round/>
              <a:headEnd/>
              <a:tailEnd/>
            </a:ln>
            <a:extLst>
              <a:ext uri="{909E8E84-426E-40DD-AFC4-6F175D3DCCD1}">
                <a14:hiddenFill xmlns:a14="http://schemas.microsoft.com/office/drawing/2010/main" xmlns="">
                  <a:noFill/>
                </a14:hiddenFill>
              </a:ext>
            </a:extLst>
          </p:spPr>
        </p:cxnSp>
        <p:sp>
          <p:nvSpPr>
            <p:cNvPr id="11" name="Text Box 32"/>
            <p:cNvSpPr txBox="1">
              <a:spLocks noChangeArrowheads="1"/>
            </p:cNvSpPr>
            <p:nvPr/>
          </p:nvSpPr>
          <p:spPr bwMode="auto">
            <a:xfrm>
              <a:off x="1857375" y="2356188"/>
              <a:ext cx="1618806" cy="218777"/>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1000"/>
                </a:spcAft>
              </a:pPr>
              <a:r>
                <a:rPr lang="en-IN" sz="1600" b="1" dirty="0">
                  <a:effectLst/>
                  <a:latin typeface="Times New Roman" pitchFamily="18" charset="0"/>
                  <a:ea typeface="Times New Roman"/>
                  <a:cs typeface="Times New Roman" pitchFamily="18" charset="0"/>
                </a:rPr>
                <a:t>t</a:t>
              </a:r>
              <a:r>
                <a:rPr lang="en-IN" sz="1600" b="1" baseline="-25000" dirty="0">
                  <a:effectLst/>
                  <a:latin typeface="Times New Roman" pitchFamily="18" charset="0"/>
                  <a:ea typeface="Times New Roman"/>
                  <a:cs typeface="Times New Roman" pitchFamily="18" charset="0"/>
                </a:rPr>
                <a:t>d</a:t>
              </a:r>
              <a:r>
                <a:rPr lang="en-IN" sz="1600" b="1" dirty="0">
                  <a:effectLst/>
                  <a:latin typeface="Times New Roman" pitchFamily="18" charset="0"/>
                  <a:ea typeface="Times New Roman"/>
                  <a:cs typeface="Times New Roman" pitchFamily="18" charset="0"/>
                </a:rPr>
                <a:t>            Time </a:t>
              </a:r>
            </a:p>
          </p:txBody>
        </p:sp>
        <p:sp>
          <p:nvSpPr>
            <p:cNvPr id="12" name="Text Box 33"/>
            <p:cNvSpPr txBox="1">
              <a:spLocks noChangeArrowheads="1"/>
            </p:cNvSpPr>
            <p:nvPr/>
          </p:nvSpPr>
          <p:spPr bwMode="auto">
            <a:xfrm>
              <a:off x="0" y="660459"/>
              <a:ext cx="237744" cy="1238361"/>
            </a:xfrm>
            <a:prstGeom prst="rect">
              <a:avLst/>
            </a:prstGeom>
            <a:solidFill>
              <a:srgbClr val="FFFFFF"/>
            </a:solidFill>
            <a:ln w="9525">
              <a:solidFill>
                <a:schemeClr val="bg1">
                  <a:lumMod val="100000"/>
                  <a:lumOff val="0"/>
                </a:schemeClr>
              </a:solidFill>
              <a:miter lim="800000"/>
              <a:headEnd/>
              <a:tailEnd/>
            </a:ln>
          </p:spPr>
          <p:txBody>
            <a:bodyPr rot="0" vert="vert270" wrap="square" lIns="0" tIns="0" rIns="0" bIns="0" anchor="t" anchorCtr="0" upright="1">
              <a:noAutofit/>
            </a:bodyPr>
            <a:lstStyle/>
            <a:p>
              <a:pPr>
                <a:lnSpc>
                  <a:spcPct val="115000"/>
                </a:lnSpc>
                <a:spcAft>
                  <a:spcPts val="1000"/>
                </a:spcAft>
              </a:pPr>
              <a:r>
                <a:rPr lang="en-IN" sz="1600" b="1" dirty="0">
                  <a:effectLst/>
                  <a:latin typeface="Times New Roman" pitchFamily="18" charset="0"/>
                  <a:ea typeface="Times New Roman"/>
                  <a:cs typeface="Times New Roman" pitchFamily="18" charset="0"/>
                </a:rPr>
                <a:t>Effort per unit time</a:t>
              </a:r>
            </a:p>
          </p:txBody>
        </p:sp>
        <p:sp>
          <p:nvSpPr>
            <p:cNvPr id="13" name="Text Box 34"/>
            <p:cNvSpPr txBox="1">
              <a:spLocks noChangeArrowheads="1"/>
            </p:cNvSpPr>
            <p:nvPr/>
          </p:nvSpPr>
          <p:spPr bwMode="auto">
            <a:xfrm>
              <a:off x="228054" y="2641836"/>
              <a:ext cx="3971204" cy="28304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1000"/>
                </a:spcAft>
              </a:pPr>
              <a:r>
                <a:rPr lang="en-IN" sz="1600" b="1" dirty="0">
                  <a:effectLst/>
                  <a:latin typeface="Times New Roman" pitchFamily="18" charset="0"/>
                  <a:ea typeface="Times New Roman"/>
                  <a:cs typeface="Times New Roman" pitchFamily="18" charset="0"/>
                </a:rPr>
                <a:t>Figure : The Rayleigh curve</a:t>
              </a:r>
            </a:p>
          </p:txBody>
        </p:sp>
        <p:sp>
          <p:nvSpPr>
            <p:cNvPr id="14" name="Text Box 35"/>
            <p:cNvSpPr txBox="1">
              <a:spLocks noChangeArrowheads="1"/>
            </p:cNvSpPr>
            <p:nvPr/>
          </p:nvSpPr>
          <p:spPr bwMode="auto">
            <a:xfrm>
              <a:off x="2978404" y="1367976"/>
              <a:ext cx="1164781" cy="409485"/>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600" b="1">
                  <a:effectLst/>
                  <a:latin typeface="Times New Roman" pitchFamily="18" charset="0"/>
                  <a:ea typeface="Times New Roman"/>
                  <a:cs typeface="Times New Roman" pitchFamily="18" charset="0"/>
                </a:rPr>
                <a:t>K</a:t>
              </a:r>
            </a:p>
            <a:p>
              <a:pPr algn="ctr">
                <a:lnSpc>
                  <a:spcPct val="115000"/>
                </a:lnSpc>
                <a:spcAft>
                  <a:spcPts val="0"/>
                </a:spcAft>
              </a:pPr>
              <a:r>
                <a:rPr lang="en-IN" sz="1600" b="1">
                  <a:effectLst/>
                  <a:latin typeface="Times New Roman" pitchFamily="18" charset="0"/>
                  <a:ea typeface="Times New Roman"/>
                  <a:cs typeface="Times New Roman" pitchFamily="18" charset="0"/>
                </a:rPr>
                <a:t>(Total effort area)</a:t>
              </a:r>
            </a:p>
          </p:txBody>
        </p:sp>
        <p:sp>
          <p:nvSpPr>
            <p:cNvPr id="15" name="Text Box 328"/>
            <p:cNvSpPr txBox="1">
              <a:spLocks noChangeArrowheads="1"/>
            </p:cNvSpPr>
            <p:nvPr/>
          </p:nvSpPr>
          <p:spPr bwMode="auto">
            <a:xfrm>
              <a:off x="1438021" y="199789"/>
              <a:ext cx="2086039" cy="197312"/>
            </a:xfrm>
            <a:prstGeom prst="rect">
              <a:avLst/>
            </a:prstGeom>
            <a:solidFill>
              <a:schemeClr val="bg1">
                <a:lumMod val="100000"/>
                <a:lumOff val="0"/>
              </a:schemeClr>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600" b="1" dirty="0">
                  <a:effectLst/>
                  <a:latin typeface="Times New Roman" pitchFamily="18" charset="0"/>
                  <a:ea typeface="Times New Roman"/>
                  <a:cs typeface="Times New Roman" pitchFamily="18" charset="0"/>
                </a:rPr>
                <a:t>E = K/t²</a:t>
              </a:r>
              <a:r>
                <a:rPr lang="en-IN" sz="1600" b="1" baseline="-25000" dirty="0">
                  <a:effectLst/>
                  <a:latin typeface="Times New Roman" pitchFamily="18" charset="0"/>
                  <a:ea typeface="Times New Roman"/>
                  <a:cs typeface="Times New Roman" pitchFamily="18" charset="0"/>
                </a:rPr>
                <a:t>d</a:t>
              </a:r>
              <a:r>
                <a:rPr lang="en-IN" sz="1600" b="1" dirty="0">
                  <a:effectLst/>
                  <a:latin typeface="Times New Roman" pitchFamily="18" charset="0"/>
                  <a:ea typeface="Times New Roman"/>
                  <a:cs typeface="Times New Roman" pitchFamily="18" charset="0"/>
                </a:rPr>
                <a:t> × t × e</a:t>
              </a:r>
              <a:r>
                <a:rPr lang="en-IN" sz="1600" b="1" baseline="30000" dirty="0">
                  <a:effectLst/>
                  <a:latin typeface="Times New Roman" pitchFamily="18" charset="0"/>
                  <a:ea typeface="Times New Roman"/>
                  <a:cs typeface="Times New Roman" pitchFamily="18" charset="0"/>
                </a:rPr>
                <a:t>-t²</a:t>
              </a:r>
              <a:r>
                <a:rPr lang="en-IN" sz="1600" b="1" dirty="0">
                  <a:effectLst/>
                  <a:latin typeface="Times New Roman" pitchFamily="18" charset="0"/>
                  <a:ea typeface="Times New Roman"/>
                  <a:cs typeface="Times New Roman" pitchFamily="18" charset="0"/>
                </a:rPr>
                <a:t>/2t²</a:t>
              </a:r>
              <a:r>
                <a:rPr lang="en-IN" sz="1600" b="1" baseline="-25000" dirty="0">
                  <a:effectLst/>
                  <a:latin typeface="Times New Roman" pitchFamily="18" charset="0"/>
                  <a:ea typeface="Times New Roman"/>
                  <a:cs typeface="Times New Roman" pitchFamily="18" charset="0"/>
                </a:rPr>
                <a:t>d</a:t>
              </a:r>
              <a:endParaRPr lang="en-IN" sz="1600" b="1" dirty="0">
                <a:effectLst/>
                <a:latin typeface="Times New Roman" pitchFamily="18" charset="0"/>
                <a:ea typeface="Times New Roman"/>
                <a:cs typeface="Times New Roman" pitchFamily="18" charset="0"/>
              </a:endParaRPr>
            </a:p>
            <a:p>
              <a:pPr>
                <a:lnSpc>
                  <a:spcPct val="115000"/>
                </a:lnSpc>
                <a:spcAft>
                  <a:spcPts val="1000"/>
                </a:spcAft>
              </a:pPr>
              <a:r>
                <a:rPr lang="en-IN" sz="1600" b="1" dirty="0">
                  <a:effectLst/>
                  <a:latin typeface="Times New Roman" pitchFamily="18" charset="0"/>
                  <a:ea typeface="Times New Roman"/>
                  <a:cs typeface="Times New Roman" pitchFamily="18" charset="0"/>
                </a:rPr>
                <a:t> </a:t>
              </a:r>
            </a:p>
          </p:txBody>
        </p:sp>
      </p:grpSp>
    </p:spTree>
    <p:extLst>
      <p:ext uri="{BB962C8B-B14F-4D97-AF65-F5344CB8AC3E}">
        <p14:creationId xmlns:p14="http://schemas.microsoft.com/office/powerpoint/2010/main" xmlns="" val="404544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352928" cy="5089769"/>
          </a:xfrm>
        </p:spPr>
        <p:txBody>
          <a:bodyPr>
            <a:noAutofit/>
          </a:bodyPr>
          <a:lstStyle/>
          <a:p>
            <a:pPr algn="just">
              <a:lnSpc>
                <a:spcPct val="100000"/>
              </a:lnSpc>
            </a:pPr>
            <a:r>
              <a:rPr lang="en-IN" sz="2200" dirty="0">
                <a:latin typeface="Times New Roman" pitchFamily="18" charset="0"/>
                <a:cs typeface="Times New Roman" pitchFamily="18" charset="0"/>
              </a:rPr>
              <a:t>In 1976, </a:t>
            </a:r>
            <a:r>
              <a:rPr lang="en-IN" sz="2200" dirty="0">
                <a:solidFill>
                  <a:srgbClr val="00B0F0"/>
                </a:solidFill>
                <a:latin typeface="Times New Roman" pitchFamily="18" charset="0"/>
                <a:cs typeface="Times New Roman" pitchFamily="18" charset="0"/>
              </a:rPr>
              <a:t>Putnam</a:t>
            </a:r>
            <a:r>
              <a:rPr lang="en-IN" sz="2200" dirty="0">
                <a:latin typeface="Times New Roman" pitchFamily="18" charset="0"/>
                <a:cs typeface="Times New Roman" pitchFamily="18" charset="0"/>
              </a:rPr>
              <a:t> subsequently analysed various army projects using the Rayleigh curve for determining the personnel level of effort required in the software life cycle </a:t>
            </a:r>
          </a:p>
          <a:p>
            <a:pPr algn="just">
              <a:lnSpc>
                <a:spcPct val="100000"/>
              </a:lnSpc>
            </a:pPr>
            <a:r>
              <a:rPr lang="en-IN" sz="2200" dirty="0">
                <a:latin typeface="Times New Roman" pitchFamily="18" charset="0"/>
                <a:cs typeface="Times New Roman" pitchFamily="18" charset="0"/>
              </a:rPr>
              <a:t>Putnam found that </a:t>
            </a:r>
            <a:r>
              <a:rPr lang="en-IN" sz="2200" i="1" dirty="0">
                <a:latin typeface="Times New Roman" pitchFamily="18" charset="0"/>
                <a:cs typeface="Times New Roman" pitchFamily="18" charset="0"/>
              </a:rPr>
              <a:t>t</a:t>
            </a:r>
            <a:r>
              <a:rPr lang="en-IN" sz="2200" i="1"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in </a:t>
            </a:r>
            <a:r>
              <a:rPr lang="en-IN" sz="2200" dirty="0" err="1">
                <a:latin typeface="Times New Roman" pitchFamily="18" charset="0"/>
                <a:cs typeface="Times New Roman" pitchFamily="18" charset="0"/>
              </a:rPr>
              <a:t>Norden’s</a:t>
            </a:r>
            <a:r>
              <a:rPr lang="en-IN" sz="2200" dirty="0">
                <a:latin typeface="Times New Roman" pitchFamily="18" charset="0"/>
                <a:cs typeface="Times New Roman" pitchFamily="18" charset="0"/>
              </a:rPr>
              <a:t> equation is the time when a project reaches the testing and integration and deployment stage. </a:t>
            </a:r>
          </a:p>
          <a:p>
            <a:pPr algn="just">
              <a:lnSpc>
                <a:spcPct val="100000"/>
              </a:lnSpc>
            </a:pPr>
            <a:r>
              <a:rPr lang="en-IN" sz="2200" dirty="0">
                <a:latin typeface="Times New Roman" pitchFamily="18" charset="0"/>
                <a:cs typeface="Times New Roman" pitchFamily="18" charset="0"/>
              </a:rPr>
              <a:t>After observing a large number of projects, Putnam derived the following expression for the personnel level effort pattern in any project:  </a:t>
            </a:r>
          </a:p>
          <a:p>
            <a:pPr marL="0" indent="0" algn="just">
              <a:lnSpc>
                <a:spcPct val="100000"/>
              </a:lnSpc>
              <a:buNone/>
            </a:pPr>
            <a:r>
              <a:rPr lang="en-IN" sz="2200" dirty="0">
                <a:latin typeface="Times New Roman" pitchFamily="18" charset="0"/>
                <a:cs typeface="Times New Roman" pitchFamily="18" charset="0"/>
              </a:rPr>
              <a:t>		S = </a:t>
            </a:r>
            <a:r>
              <a:rPr lang="en-IN" sz="2200" dirty="0" err="1">
                <a:latin typeface="Times New Roman" pitchFamily="18" charset="0"/>
                <a:cs typeface="Times New Roman" pitchFamily="18" charset="0"/>
              </a:rPr>
              <a:t>C</a:t>
            </a:r>
            <a:r>
              <a:rPr lang="en-IN" sz="2200" baseline="-25000" dirty="0" err="1">
                <a:latin typeface="Times New Roman" pitchFamily="18" charset="0"/>
                <a:cs typeface="Times New Roman" pitchFamily="18" charset="0"/>
              </a:rPr>
              <a:t>k</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K</a:t>
            </a:r>
            <a:r>
              <a:rPr lang="en-IN" sz="2200" baseline="30000" dirty="0">
                <a:latin typeface="Times New Roman" pitchFamily="18" charset="0"/>
                <a:cs typeface="Times New Roman" pitchFamily="18" charset="0"/>
              </a:rPr>
              <a:t>1/3</a:t>
            </a:r>
            <a:r>
              <a:rPr lang="en-IN" sz="2200" dirty="0">
                <a:latin typeface="Times New Roman" pitchFamily="18" charset="0"/>
                <a:cs typeface="Times New Roman" pitchFamily="18" charset="0"/>
              </a:rPr>
              <a:t> t</a:t>
            </a:r>
            <a:r>
              <a:rPr lang="en-IN" sz="2200" baseline="30000" dirty="0">
                <a:latin typeface="Times New Roman" pitchFamily="18" charset="0"/>
                <a:cs typeface="Times New Roman" pitchFamily="18" charset="0"/>
              </a:rPr>
              <a:t>4/3</a:t>
            </a:r>
            <a:r>
              <a:rPr lang="en-IN" sz="2200" baseline="-25000" dirty="0">
                <a:latin typeface="Times New Roman" pitchFamily="18" charset="0"/>
                <a:cs typeface="Times New Roman" pitchFamily="18" charset="0"/>
              </a:rPr>
              <a:t>d</a:t>
            </a:r>
            <a:endParaRPr lang="en-IN" sz="2200" dirty="0">
              <a:latin typeface="Times New Roman" pitchFamily="18" charset="0"/>
              <a:cs typeface="Times New Roman" pitchFamily="18" charset="0"/>
            </a:endParaRPr>
          </a:p>
          <a:p>
            <a:pPr algn="just">
              <a:lnSpc>
                <a:spcPct val="100000"/>
              </a:lnSpc>
            </a:pPr>
            <a:r>
              <a:rPr lang="en-IN" sz="2200" dirty="0">
                <a:latin typeface="Times New Roman" pitchFamily="18" charset="0"/>
                <a:cs typeface="Times New Roman" pitchFamily="18" charset="0"/>
              </a:rPr>
              <a:t>Where </a:t>
            </a:r>
            <a:r>
              <a:rPr lang="en-IN" sz="2200" i="1" dirty="0">
                <a:latin typeface="Times New Roman" pitchFamily="18" charset="0"/>
                <a:cs typeface="Times New Roman" pitchFamily="18" charset="0"/>
              </a:rPr>
              <a:t>S</a:t>
            </a:r>
            <a:r>
              <a:rPr lang="en-IN" sz="2200" dirty="0">
                <a:latin typeface="Times New Roman" pitchFamily="18" charset="0"/>
                <a:cs typeface="Times New Roman" pitchFamily="18" charset="0"/>
              </a:rPr>
              <a:t> is the product size in KLOC and </a:t>
            </a:r>
            <a:r>
              <a:rPr lang="en-IN" sz="2200" i="1" dirty="0" err="1">
                <a:latin typeface="Times New Roman" pitchFamily="18" charset="0"/>
                <a:cs typeface="Times New Roman" pitchFamily="18" charset="0"/>
              </a:rPr>
              <a:t>C</a:t>
            </a:r>
            <a:r>
              <a:rPr lang="en-IN" sz="2200" i="1" baseline="-25000" dirty="0" err="1">
                <a:latin typeface="Times New Roman" pitchFamily="18" charset="0"/>
                <a:cs typeface="Times New Roman" pitchFamily="18" charset="0"/>
              </a:rPr>
              <a:t>k</a:t>
            </a:r>
            <a:r>
              <a:rPr lang="en-IN" sz="2200" dirty="0">
                <a:latin typeface="Times New Roman" pitchFamily="18" charset="0"/>
                <a:cs typeface="Times New Roman" pitchFamily="18" charset="0"/>
              </a:rPr>
              <a:t> represents the technological aspects that may affect productivity.</a:t>
            </a:r>
          </a:p>
          <a:p>
            <a:pPr algn="just">
              <a:lnSpc>
                <a:spcPct val="100000"/>
              </a:lnSpc>
            </a:pPr>
            <a:r>
              <a:rPr lang="en-IN" sz="2200" dirty="0">
                <a:latin typeface="Times New Roman" pitchFamily="18" charset="0"/>
                <a:cs typeface="Times New Roman" pitchFamily="18" charset="0"/>
              </a:rPr>
              <a:t>K is the total effort in person-month required yearly and t</a:t>
            </a:r>
            <a:r>
              <a:rPr lang="en-IN" sz="2200"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represents the time taken from project initiation to product deployment.  </a:t>
            </a:r>
          </a:p>
        </p:txBody>
      </p:sp>
      <p:sp>
        <p:nvSpPr>
          <p:cNvPr id="5" name="Date Placeholder 4">
            <a:extLst>
              <a:ext uri="{FF2B5EF4-FFF2-40B4-BE49-F238E27FC236}">
                <a16:creationId xmlns:a16="http://schemas.microsoft.com/office/drawing/2014/main" xmlns="" id="{D5855EA9-8962-4857-8231-DD4E4587AFE6}"/>
              </a:ext>
            </a:extLst>
          </p:cNvPr>
          <p:cNvSpPr>
            <a:spLocks noGrp="1"/>
          </p:cNvSpPr>
          <p:nvPr>
            <p:ph type="dt" sz="half" idx="11"/>
          </p:nvPr>
        </p:nvSpPr>
        <p:spPr/>
        <p:txBody>
          <a:bodyPr/>
          <a:lstStyle/>
          <a:p>
            <a:fld id="{7C4BFBE0-9093-42AA-B2D4-5A9C36DEAB37}" type="datetime4">
              <a:rPr lang="en-US" smtClean="0"/>
              <a:pPr/>
              <a:t>December 1, 2021</a:t>
            </a:fld>
            <a:endParaRPr lang="en-IN"/>
          </a:p>
        </p:txBody>
      </p:sp>
      <p:sp>
        <p:nvSpPr>
          <p:cNvPr id="6" name="Footer Placeholder 5">
            <a:extLst>
              <a:ext uri="{FF2B5EF4-FFF2-40B4-BE49-F238E27FC236}">
                <a16:creationId xmlns:a16="http://schemas.microsoft.com/office/drawing/2014/main" xmlns="" id="{727101F6-8DFC-4A51-A9CF-EE560E022EB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188640"/>
            <a:ext cx="7886700" cy="1325563"/>
          </a:xfrm>
        </p:spPr>
        <p:txBody>
          <a:bodyPr>
            <a:normAutofit/>
          </a:bodyPr>
          <a:lstStyle/>
          <a:p>
            <a:r>
              <a:rPr lang="en-IN" sz="3200" b="1" dirty="0">
                <a:solidFill>
                  <a:srgbClr val="0000FF"/>
                </a:solidFill>
                <a:latin typeface="Times New Roman" pitchFamily="18" charset="0"/>
                <a:cs typeface="Times New Roman" pitchFamily="18" charset="0"/>
              </a:rPr>
              <a:t>	Staffing and Personnel Planning</a:t>
            </a:r>
          </a:p>
        </p:txBody>
      </p:sp>
    </p:spTree>
    <p:extLst>
      <p:ext uri="{BB962C8B-B14F-4D97-AF65-F5344CB8AC3E}">
        <p14:creationId xmlns:p14="http://schemas.microsoft.com/office/powerpoint/2010/main" xmlns="" val="404544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196753"/>
            <a:ext cx="7856025" cy="5089768"/>
          </a:xfrm>
        </p:spPr>
        <p:txBody>
          <a:bodyPr>
            <a:noAutofit/>
          </a:bodyPr>
          <a:lstStyle/>
          <a:p>
            <a:pPr algn="just"/>
            <a:r>
              <a:rPr lang="en-IN" sz="2000" dirty="0">
                <a:latin typeface="Times New Roman" pitchFamily="18" charset="0"/>
                <a:cs typeface="Times New Roman" pitchFamily="18" charset="0"/>
              </a:rPr>
              <a:t>Project planning is necessary for devising resources and budgets, for monitoring and controlling the activities of project management. </a:t>
            </a:r>
          </a:p>
          <a:p>
            <a:pPr algn="just"/>
            <a:r>
              <a:rPr lang="en-IN" sz="2000" dirty="0">
                <a:latin typeface="Times New Roman" pitchFamily="18" charset="0"/>
                <a:cs typeface="Times New Roman" pitchFamily="18" charset="0"/>
              </a:rPr>
              <a:t>Software metrics are used to measure products, processes, and projects. </a:t>
            </a:r>
          </a:p>
          <a:p>
            <a:pPr algn="just"/>
            <a:r>
              <a:rPr lang="en-IN" sz="2000" dirty="0">
                <a:latin typeface="Times New Roman" pitchFamily="18" charset="0"/>
                <a:cs typeface="Times New Roman" pitchFamily="18" charset="0"/>
              </a:rPr>
              <a:t>There are various units of size measurement, such as lines of code (LOC), function point (FP), token count (TC), fuzzy logic sizing, object point (OC), standard component sizing, etc. </a:t>
            </a:r>
          </a:p>
          <a:p>
            <a:pPr algn="just"/>
            <a:r>
              <a:rPr lang="en-IN" sz="2000" dirty="0">
                <a:latin typeface="Times New Roman" pitchFamily="18" charset="0"/>
                <a:cs typeface="Times New Roman" pitchFamily="18" charset="0"/>
              </a:rPr>
              <a:t>The most popular estimation techniques are estimation by analogy, Delphi estimation, algorithmic cost modelling, and analytical technique. Project scheduling is an important responsibility performed by project managers in order to complete the project in a successful manner. </a:t>
            </a:r>
          </a:p>
          <a:p>
            <a:pPr algn="just"/>
            <a:r>
              <a:rPr lang="en-IN" sz="2000" dirty="0">
                <a:latin typeface="Times New Roman" pitchFamily="18" charset="0"/>
                <a:cs typeface="Times New Roman" pitchFamily="18" charset="0"/>
              </a:rPr>
              <a:t>Each activity and process of project development is planned before execution. </a:t>
            </a:r>
          </a:p>
          <a:p>
            <a:pPr algn="just"/>
            <a:r>
              <a:rPr lang="en-IN" sz="2000" dirty="0">
                <a:latin typeface="Times New Roman" pitchFamily="18" charset="0"/>
                <a:cs typeface="Times New Roman" pitchFamily="18" charset="0"/>
              </a:rPr>
              <a:t>These plans are the selection of the development life cycle, configuration management plan, risk management plan, quality assurance plan, system testing plan, and deployment plan.</a:t>
            </a:r>
          </a:p>
          <a:p>
            <a:pPr algn="just"/>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D4F1E20F-077C-4AA1-B0EB-2688A0FD4379}"/>
              </a:ext>
            </a:extLst>
          </p:cNvPr>
          <p:cNvSpPr>
            <a:spLocks noGrp="1"/>
          </p:cNvSpPr>
          <p:nvPr>
            <p:ph type="dt" sz="half" idx="11"/>
          </p:nvPr>
        </p:nvSpPr>
        <p:spPr/>
        <p:txBody>
          <a:bodyPr/>
          <a:lstStyle/>
          <a:p>
            <a:fld id="{11ACADFD-4C5C-4710-B2E0-54AB1FED58FC}" type="datetime4">
              <a:rPr lang="en-US" smtClean="0"/>
              <a:pPr/>
              <a:t>December 1, 2021</a:t>
            </a:fld>
            <a:endParaRPr lang="en-IN"/>
          </a:p>
        </p:txBody>
      </p:sp>
      <p:sp>
        <p:nvSpPr>
          <p:cNvPr id="6" name="Footer Placeholder 5">
            <a:extLst>
              <a:ext uri="{FF2B5EF4-FFF2-40B4-BE49-F238E27FC236}">
                <a16:creationId xmlns:a16="http://schemas.microsoft.com/office/drawing/2014/main" xmlns="" id="{5CD29342-2D37-47DB-9037-C3FDFA698F5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914400" y="333375"/>
            <a:ext cx="8229600" cy="1143000"/>
          </a:xfrm>
        </p:spPr>
        <p:txBody>
          <a:bodyPr>
            <a:normAutofit/>
          </a:bodyPr>
          <a:lstStyle/>
          <a:p>
            <a:r>
              <a:rPr lang="en-IN" sz="3200" b="1" dirty="0">
                <a:solidFill>
                  <a:srgbClr val="0000FF"/>
                </a:solidFill>
                <a:latin typeface="Times New Roman" pitchFamily="18" charset="0"/>
                <a:cs typeface="Times New Roman" pitchFamily="18" charset="0"/>
              </a:rPr>
              <a:t>Summary</a:t>
            </a:r>
            <a:endParaRPr lang="en-IN" sz="3200" dirty="0"/>
          </a:p>
        </p:txBody>
      </p:sp>
    </p:spTree>
    <p:extLst>
      <p:ext uri="{BB962C8B-B14F-4D97-AF65-F5344CB8AC3E}">
        <p14:creationId xmlns:p14="http://schemas.microsoft.com/office/powerpoint/2010/main" xmlns="" val="93093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7"/>
            <a:ext cx="7886700" cy="4724644"/>
          </a:xfrm>
        </p:spPr>
        <p:txBody>
          <a:bodyPr>
            <a:normAutofit lnSpcReduction="10000"/>
          </a:bodyPr>
          <a:lstStyle/>
          <a:p>
            <a:pPr marL="342900" lvl="1" indent="-342900">
              <a:buFont typeface="Arial" pitchFamily="34" charset="0"/>
              <a:buChar char="•"/>
            </a:pPr>
            <a:r>
              <a:rPr lang="en-IN" sz="2600" i="1" dirty="0">
                <a:solidFill>
                  <a:srgbClr val="00B0F0"/>
                </a:solidFill>
                <a:latin typeface="Times New Roman" pitchFamily="18" charset="0"/>
                <a:cs typeface="Times New Roman" pitchFamily="18" charset="0"/>
              </a:rPr>
              <a:t>Defining business objectives and project scope:</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Business objective gives a clearly defined target that will be achieved through proper planning by the team.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Project scope defines the parameters of the project with constraints for what the project will attempt to do.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need for product development and its demand in the market must be stated.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A proposal is written that will work as a contract for the project.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Functional requirements are analysed to prepare a good project plan.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Legal issues, such as patent, copyright, liability, warranty etc., Must be specified well in advance.</a:t>
            </a:r>
          </a:p>
        </p:txBody>
      </p:sp>
      <p:sp>
        <p:nvSpPr>
          <p:cNvPr id="5" name="Date Placeholder 4">
            <a:extLst>
              <a:ext uri="{FF2B5EF4-FFF2-40B4-BE49-F238E27FC236}">
                <a16:creationId xmlns:a16="http://schemas.microsoft.com/office/drawing/2014/main" xmlns="" id="{1B8257F4-003A-4507-BFF9-B88809392A93}"/>
              </a:ext>
            </a:extLst>
          </p:cNvPr>
          <p:cNvSpPr>
            <a:spLocks noGrp="1"/>
          </p:cNvSpPr>
          <p:nvPr>
            <p:ph type="dt" sz="half" idx="11"/>
          </p:nvPr>
        </p:nvSpPr>
        <p:spPr/>
        <p:txBody>
          <a:bodyPr/>
          <a:lstStyle/>
          <a:p>
            <a:fld id="{CE0D3139-DCBD-4BFF-A850-C46ABB14F6B7}" type="datetime4">
              <a:rPr lang="en-US" smtClean="0"/>
              <a:pPr/>
              <a:t>December 1, 2021</a:t>
            </a:fld>
            <a:endParaRPr lang="en-IN"/>
          </a:p>
        </p:txBody>
      </p:sp>
      <p:sp>
        <p:nvSpPr>
          <p:cNvPr id="6" name="Footer Placeholder 5">
            <a:extLst>
              <a:ext uri="{FF2B5EF4-FFF2-40B4-BE49-F238E27FC236}">
                <a16:creationId xmlns:a16="http://schemas.microsoft.com/office/drawing/2014/main" xmlns="" id="{56C004FB-CB1F-4640-9B5F-EB175792046D}"/>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6"/>
            <a:ext cx="8024642" cy="4752527"/>
          </a:xfrm>
        </p:spPr>
        <p:txBody>
          <a:bodyPr>
            <a:normAutofit fontScale="47500" lnSpcReduction="20000"/>
          </a:bodyPr>
          <a:lstStyle/>
          <a:p>
            <a:r>
              <a:rPr lang="en-IN" sz="4400" i="1" dirty="0">
                <a:solidFill>
                  <a:srgbClr val="00B0F0"/>
                </a:solidFill>
                <a:latin typeface="Times New Roman" pitchFamily="18" charset="0"/>
                <a:cs typeface="Times New Roman" pitchFamily="18" charset="0"/>
              </a:rPr>
              <a:t>Project Estimations</a:t>
            </a:r>
            <a:r>
              <a:rPr lang="en-IN" sz="4400" dirty="0">
                <a:solidFill>
                  <a:srgbClr val="00B0F0"/>
                </a:solidFill>
                <a:latin typeface="Times New Roman" pitchFamily="18" charset="0"/>
                <a:cs typeface="Times New Roman" pitchFamily="18" charset="0"/>
              </a:rPr>
              <a:t>:</a:t>
            </a:r>
          </a:p>
          <a:p>
            <a:endParaRPr lang="en-IN" sz="4200" dirty="0">
              <a:solidFill>
                <a:srgbClr val="00B0F0"/>
              </a:solidFill>
              <a:latin typeface="Times New Roman" pitchFamily="18" charset="0"/>
              <a:cs typeface="Times New Roman" pitchFamily="18" charset="0"/>
            </a:endParaRPr>
          </a:p>
          <a:p>
            <a:pPr marL="914400" lvl="1" indent="-571500" algn="just">
              <a:lnSpc>
                <a:spcPct val="120000"/>
              </a:lnSpc>
              <a:buFont typeface="Arial" panose="020B0604020202020204" pitchFamily="34" charset="0"/>
              <a:buChar char="•"/>
            </a:pPr>
            <a:r>
              <a:rPr lang="en-IN" sz="4000" dirty="0">
                <a:latin typeface="Times New Roman" pitchFamily="18" charset="0"/>
                <a:cs typeface="Times New Roman" pitchFamily="18" charset="0"/>
              </a:rPr>
              <a:t>Project estimation includes cost, size, duration, project complexity, and resource requirements. </a:t>
            </a:r>
          </a:p>
          <a:p>
            <a:pPr marL="914400" lvl="1" indent="-571500" algn="just">
              <a:lnSpc>
                <a:spcPct val="120000"/>
              </a:lnSpc>
              <a:buFont typeface="Arial" panose="020B0604020202020204" pitchFamily="34" charset="0"/>
              <a:buChar char="•"/>
            </a:pPr>
            <a:r>
              <a:rPr lang="en-IN" sz="4000" dirty="0">
                <a:latin typeface="Times New Roman" pitchFamily="18" charset="0"/>
                <a:cs typeface="Times New Roman" pitchFamily="18" charset="0"/>
              </a:rPr>
              <a:t>The cost involves both </a:t>
            </a:r>
          </a:p>
          <a:p>
            <a:pPr marL="1600200" lvl="3" indent="-571500" algn="just">
              <a:lnSpc>
                <a:spcPct val="120000"/>
              </a:lnSpc>
              <a:buFont typeface="Wingdings" panose="05000000000000000000" pitchFamily="2" charset="2"/>
              <a:buChar char="Ø"/>
            </a:pPr>
            <a:r>
              <a:rPr lang="en-IN" sz="3850" dirty="0">
                <a:latin typeface="Times New Roman" pitchFamily="18" charset="0"/>
                <a:cs typeface="Times New Roman" pitchFamily="18" charset="0"/>
              </a:rPr>
              <a:t>direct cost (i.e. efforts made directly on the project; for example, time spent on developing the code, testing, etc.) and </a:t>
            </a:r>
          </a:p>
          <a:p>
            <a:pPr marL="1600200" lvl="3" indent="-571500" algn="just">
              <a:lnSpc>
                <a:spcPct val="120000"/>
              </a:lnSpc>
              <a:buFont typeface="Wingdings" panose="05000000000000000000" pitchFamily="2" charset="2"/>
              <a:buChar char="Ø"/>
            </a:pPr>
            <a:r>
              <a:rPr lang="en-IN" sz="3850" dirty="0">
                <a:latin typeface="Times New Roman" pitchFamily="18" charset="0"/>
                <a:cs typeface="Times New Roman" pitchFamily="18" charset="0"/>
              </a:rPr>
              <a:t>indirect cost (i.e. the amount spent on telephone, Internet, etc.). </a:t>
            </a:r>
          </a:p>
          <a:p>
            <a:pPr marL="914400" lvl="1" indent="-571500" algn="just">
              <a:lnSpc>
                <a:spcPct val="120000"/>
              </a:lnSpc>
              <a:buFont typeface="Arial" panose="020B0604020202020204" pitchFamily="34" charset="0"/>
              <a:buChar char="•"/>
            </a:pPr>
            <a:r>
              <a:rPr lang="en-IN" sz="4000" dirty="0">
                <a:latin typeface="Times New Roman" pitchFamily="18" charset="0"/>
                <a:cs typeface="Times New Roman" pitchFamily="18" charset="0"/>
              </a:rPr>
              <a:t>Estimation of size is the basis of project delivery and other estimations. </a:t>
            </a:r>
          </a:p>
          <a:p>
            <a:pPr marL="914400" lvl="1" indent="-571500" algn="just">
              <a:lnSpc>
                <a:spcPct val="120000"/>
              </a:lnSpc>
              <a:buFont typeface="Arial" panose="020B0604020202020204" pitchFamily="34" charset="0"/>
              <a:buChar char="•"/>
            </a:pPr>
            <a:r>
              <a:rPr lang="en-IN" sz="4000" dirty="0">
                <a:latin typeface="Times New Roman" pitchFamily="18" charset="0"/>
                <a:cs typeface="Times New Roman" pitchFamily="18" charset="0"/>
              </a:rPr>
              <a:t>Some projects are very simple to develop and other projects are so complex that they may take considerable amount of time for development. </a:t>
            </a:r>
          </a:p>
          <a:p>
            <a:pPr marL="914400" lvl="1" indent="-571500" algn="just">
              <a:lnSpc>
                <a:spcPct val="120000"/>
              </a:lnSpc>
              <a:buFont typeface="Arial" panose="020B0604020202020204" pitchFamily="34" charset="0"/>
              <a:buChar char="•"/>
            </a:pPr>
            <a:r>
              <a:rPr lang="en-IN" sz="4000" dirty="0">
                <a:latin typeface="Times New Roman" pitchFamily="18" charset="0"/>
                <a:cs typeface="Times New Roman" pitchFamily="18" charset="0"/>
              </a:rPr>
              <a:t>Project complexity determines the project duration and resource requirements.  </a:t>
            </a:r>
          </a:p>
          <a:p>
            <a:endParaRPr lang="en-IN"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115B055A-B02D-40CF-B114-5D9EFC547C4E}"/>
              </a:ext>
            </a:extLst>
          </p:cNvPr>
          <p:cNvSpPr>
            <a:spLocks noGrp="1"/>
          </p:cNvSpPr>
          <p:nvPr>
            <p:ph type="dt" sz="half" idx="11"/>
          </p:nvPr>
        </p:nvSpPr>
        <p:spPr/>
        <p:txBody>
          <a:bodyPr/>
          <a:lstStyle/>
          <a:p>
            <a:fld id="{4B0B39C8-2A60-4B6A-9C71-C36FD0786FC1}" type="datetime4">
              <a:rPr lang="en-US" smtClean="0"/>
              <a:pPr/>
              <a:t>December 1, 2021</a:t>
            </a:fld>
            <a:endParaRPr lang="en-IN"/>
          </a:p>
        </p:txBody>
      </p:sp>
      <p:sp>
        <p:nvSpPr>
          <p:cNvPr id="6" name="Footer Placeholder 5">
            <a:extLst>
              <a:ext uri="{FF2B5EF4-FFF2-40B4-BE49-F238E27FC236}">
                <a16:creationId xmlns:a16="http://schemas.microsoft.com/office/drawing/2014/main" xmlns="" id="{E76E90BF-F6FC-4936-B7B8-3DBB07024B06}"/>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12777"/>
            <a:ext cx="7886700" cy="4680520"/>
          </a:xfrm>
        </p:spPr>
        <p:txBody>
          <a:bodyPr>
            <a:normAutofit/>
          </a:bodyPr>
          <a:lstStyle/>
          <a:p>
            <a:r>
              <a:rPr lang="en-IN" sz="2400" i="1" dirty="0">
                <a:solidFill>
                  <a:srgbClr val="00B0F0"/>
                </a:solidFill>
                <a:latin typeface="Times New Roman" pitchFamily="18" charset="0"/>
                <a:cs typeface="Times New Roman" pitchFamily="18" charset="0"/>
              </a:rPr>
              <a:t>Project scheduling</a:t>
            </a:r>
            <a:r>
              <a:rPr lang="en-IN" sz="2400" dirty="0">
                <a:solidFill>
                  <a:srgbClr val="00B0F0"/>
                </a:solidFill>
                <a:latin typeface="Times New Roman" pitchFamily="18" charset="0"/>
                <a:cs typeface="Times New Roman" pitchFamily="18" charset="0"/>
              </a:rPr>
              <a:t>:</a:t>
            </a:r>
            <a:r>
              <a:rPr lang="en-IN" sz="2400" i="1" dirty="0">
                <a:solidFill>
                  <a:srgbClr val="00B0F0"/>
                </a:solidFill>
                <a:latin typeface="Times New Roman" pitchFamily="18" charset="0"/>
                <a:cs typeface="Times New Roman" pitchFamily="18" charset="0"/>
              </a:rPr>
              <a: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It emphasizes defining the start and completion time for each task in the project.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 tasks are decomposed into manageable pieces that can be easily developed within the stipulated time and constraints. </a:t>
            </a:r>
          </a:p>
          <a:p>
            <a:pPr marL="685800" lvl="1" indent="-342900" algn="just">
              <a:lnSpc>
                <a:spcPct val="100000"/>
              </a:lnSpc>
              <a:buFont typeface="Arial" panose="020B0604020202020204" pitchFamily="34" charset="0"/>
              <a:buChar char="•"/>
            </a:pPr>
            <a:r>
              <a:rPr lang="en-IN" sz="2200" dirty="0">
                <a:latin typeface="Times New Roman" pitchFamily="18" charset="0"/>
                <a:cs typeface="Times New Roman" pitchFamily="18" charset="0"/>
              </a:rPr>
              <a:t>There are various tools and techniques used for project scheduling, such as: </a:t>
            </a:r>
          </a:p>
          <a:p>
            <a:pPr marL="1028700" lvl="2" indent="-342900" algn="just">
              <a:lnSpc>
                <a:spcPct val="100000"/>
              </a:lnSpc>
              <a:buFont typeface="Wingdings" panose="05000000000000000000" pitchFamily="2" charset="2"/>
              <a:buChar char="Ø"/>
            </a:pPr>
            <a:r>
              <a:rPr lang="en-IN" sz="2200" dirty="0">
                <a:latin typeface="Times New Roman" pitchFamily="18" charset="0"/>
                <a:cs typeface="Times New Roman" pitchFamily="18" charset="0"/>
              </a:rPr>
              <a:t>Work Breakdown Structures (WBS), </a:t>
            </a:r>
          </a:p>
          <a:p>
            <a:pPr marL="1028700" lvl="2" indent="-342900" algn="just">
              <a:lnSpc>
                <a:spcPct val="100000"/>
              </a:lnSpc>
              <a:buFont typeface="Wingdings" panose="05000000000000000000" pitchFamily="2" charset="2"/>
              <a:buChar char="Ø"/>
            </a:pPr>
            <a:r>
              <a:rPr lang="en-IN" sz="2200" dirty="0">
                <a:latin typeface="Times New Roman" pitchFamily="18" charset="0"/>
                <a:cs typeface="Times New Roman" pitchFamily="18" charset="0"/>
              </a:rPr>
              <a:t>Activity Network Diagram (AND), </a:t>
            </a:r>
          </a:p>
          <a:p>
            <a:pPr marL="1028700" lvl="2" indent="-342900" algn="just">
              <a:lnSpc>
                <a:spcPct val="100000"/>
              </a:lnSpc>
              <a:buFont typeface="Wingdings" panose="05000000000000000000" pitchFamily="2" charset="2"/>
              <a:buChar char="Ø"/>
            </a:pPr>
            <a:r>
              <a:rPr lang="en-IN" sz="2200" dirty="0">
                <a:latin typeface="Times New Roman" pitchFamily="18" charset="0"/>
                <a:cs typeface="Times New Roman" pitchFamily="18" charset="0"/>
              </a:rPr>
              <a:t>PERT-CPM, </a:t>
            </a:r>
          </a:p>
          <a:p>
            <a:pPr marL="1028700" lvl="2" indent="-342900" algn="just">
              <a:lnSpc>
                <a:spcPct val="100000"/>
              </a:lnSpc>
              <a:buFont typeface="Wingdings" panose="05000000000000000000" pitchFamily="2" charset="2"/>
              <a:buChar char="Ø"/>
            </a:pPr>
            <a:r>
              <a:rPr lang="en-IN" sz="2200" dirty="0">
                <a:latin typeface="Times New Roman" pitchFamily="18" charset="0"/>
                <a:cs typeface="Times New Roman" pitchFamily="18" charset="0"/>
              </a:rPr>
              <a:t>Gantt charts, and so on. </a:t>
            </a:r>
          </a:p>
        </p:txBody>
      </p:sp>
      <p:sp>
        <p:nvSpPr>
          <p:cNvPr id="5" name="Date Placeholder 4">
            <a:extLst>
              <a:ext uri="{FF2B5EF4-FFF2-40B4-BE49-F238E27FC236}">
                <a16:creationId xmlns:a16="http://schemas.microsoft.com/office/drawing/2014/main" xmlns="" id="{EF0F1932-79F7-41C5-912F-F57D244496AF}"/>
              </a:ext>
            </a:extLst>
          </p:cNvPr>
          <p:cNvSpPr>
            <a:spLocks noGrp="1"/>
          </p:cNvSpPr>
          <p:nvPr>
            <p:ph type="dt" sz="half" idx="11"/>
          </p:nvPr>
        </p:nvSpPr>
        <p:spPr/>
        <p:txBody>
          <a:bodyPr/>
          <a:lstStyle/>
          <a:p>
            <a:fld id="{E55519E2-F6BC-4148-A47D-190BBB9D2075}" type="datetime4">
              <a:rPr lang="en-US" smtClean="0"/>
              <a:pPr/>
              <a:t>December 1, 2021</a:t>
            </a:fld>
            <a:endParaRPr lang="en-IN"/>
          </a:p>
        </p:txBody>
      </p:sp>
      <p:sp>
        <p:nvSpPr>
          <p:cNvPr id="6" name="Footer Placeholder 5">
            <a:extLst>
              <a:ext uri="{FF2B5EF4-FFF2-40B4-BE49-F238E27FC236}">
                <a16:creationId xmlns:a16="http://schemas.microsoft.com/office/drawing/2014/main" xmlns="" id="{830F592A-5931-4996-825F-8EF0F7B561F2}"/>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sz="3200" b="1" dirty="0">
                <a:solidFill>
                  <a:srgbClr val="0000FF"/>
                </a:solidFill>
                <a:latin typeface="Times New Roman" pitchFamily="18" charset="0"/>
                <a:cs typeface="Times New Roman" pitchFamily="18" charset="0"/>
              </a:rPr>
              <a:t>	Project Planning Activities</a:t>
            </a:r>
            <a:endParaRPr lang="en-IN" sz="3200" dirty="0"/>
          </a:p>
        </p:txBody>
      </p:sp>
    </p:spTree>
    <p:extLst>
      <p:ext uri="{BB962C8B-B14F-4D97-AF65-F5344CB8AC3E}">
        <p14:creationId xmlns:p14="http://schemas.microsoft.com/office/powerpoint/2010/main" xmlns="" val="64676088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14126</TotalTime>
  <Words>5153</Words>
  <Application>Microsoft Office PowerPoint</Application>
  <PresentationFormat>On-screen Show (4:3)</PresentationFormat>
  <Paragraphs>881</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1_Office Theme</vt:lpstr>
      <vt:lpstr>Project Planning and Estimation </vt:lpstr>
      <vt:lpstr>Topics</vt:lpstr>
      <vt:lpstr> Introduction</vt:lpstr>
      <vt:lpstr>Introduction</vt:lpstr>
      <vt:lpstr> Project Planning Activities</vt:lpstr>
      <vt:lpstr> Project Planning Activities</vt:lpstr>
      <vt:lpstr> Project Planning Activities</vt:lpstr>
      <vt:lpstr> Project Planning Activities</vt:lpstr>
      <vt:lpstr> Project Planning Activities</vt:lpstr>
      <vt:lpstr> Project Planning Activities</vt:lpstr>
      <vt:lpstr> Project Planning Activities</vt:lpstr>
      <vt:lpstr> Project Planning Activities</vt:lpstr>
      <vt:lpstr> Project Planning Activities</vt:lpstr>
      <vt:lpstr> Project Planning Activities</vt:lpstr>
      <vt:lpstr> Project Planning Activities</vt:lpstr>
      <vt:lpstr> Software Metrics and Measurements</vt:lpstr>
      <vt:lpstr> Software Metrics and Measurements</vt:lpstr>
      <vt:lpstr> Software Metrics and Measurements</vt:lpstr>
      <vt:lpstr> Project Size Estimation</vt:lpstr>
      <vt:lpstr> Project Size Estimation</vt:lpstr>
      <vt:lpstr> Project Size Estimation</vt:lpstr>
      <vt:lpstr>Project Size Estimation</vt:lpstr>
      <vt:lpstr> Project Size Estimation</vt:lpstr>
      <vt:lpstr> Project Size Estimation</vt:lpstr>
      <vt:lpstr> Project Size Estimation</vt:lpstr>
      <vt:lpstr> Project Size Estimation</vt:lpstr>
      <vt:lpstr> Project Size Estimation</vt:lpstr>
      <vt:lpstr> Project Size Estimation</vt:lpstr>
      <vt:lpstr> Project Size Estimation</vt:lpstr>
      <vt:lpstr>Slide 30</vt:lpstr>
      <vt:lpstr> Project Size Estimation</vt:lpstr>
      <vt:lpstr> Project Size Estimation</vt:lpstr>
      <vt:lpstr> Project Size Estimation</vt:lpstr>
      <vt:lpstr> Project Size Estimation</vt:lpstr>
      <vt:lpstr> Effort Estimation</vt:lpstr>
      <vt:lpstr> Effort Estimation Approaches</vt:lpstr>
      <vt:lpstr> Effort Estimation Approaches</vt:lpstr>
      <vt:lpstr> Effort Estimation Techniques</vt:lpstr>
      <vt:lpstr> Effort Estimation Techniques</vt:lpstr>
      <vt:lpstr> Effort Estimation Techniques</vt:lpstr>
      <vt:lpstr>    Effort Estimation Techniques</vt:lpstr>
      <vt:lpstr>    Effort Estimation Techniques</vt:lpstr>
      <vt:lpstr> Effort Estimation Techniques</vt:lpstr>
      <vt:lpstr> Effort Estimation Techniques</vt:lpstr>
      <vt:lpstr> Effort Estimation Techniques</vt:lpstr>
      <vt:lpstr> Effort Estimation Techniques</vt:lpstr>
      <vt:lpstr> Effort Estimation Techniques</vt:lpstr>
      <vt:lpstr> Effort Estimation Techniques</vt:lpstr>
      <vt:lpstr> Basic COCOMO Model</vt:lpstr>
      <vt:lpstr> Basic COCOMO Model</vt:lpstr>
      <vt:lpstr> Effort Estimation Techniques</vt:lpstr>
      <vt:lpstr> Effort Estimation Techniques</vt:lpstr>
      <vt:lpstr> Intermediate COCOMO Model</vt:lpstr>
      <vt:lpstr> Intermediate COCOMO Model</vt:lpstr>
      <vt:lpstr> Intermediate COCOMO Model</vt:lpstr>
      <vt:lpstr> Effort Estimation Techniques</vt:lpstr>
      <vt:lpstr> Effort Estimation Techniques</vt:lpstr>
      <vt:lpstr> Detailed COCOMO Model</vt:lpstr>
      <vt:lpstr> Effort Estimation Techniques</vt:lpstr>
      <vt:lpstr> Staffing and Personnel Planning</vt:lpstr>
      <vt:lpstr> Staffing and Personnel Planning</vt:lpstr>
      <vt:lpstr> Staffing and Personnel Planning</vt:lpstr>
      <vt:lpstr>Summary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 and Estimation</dc:title>
  <dc:creator>Sapna</dc:creator>
  <cp:lastModifiedBy>RK</cp:lastModifiedBy>
  <cp:revision>212</cp:revision>
  <dcterms:created xsi:type="dcterms:W3CDTF">2013-08-06T08:04:41Z</dcterms:created>
  <dcterms:modified xsi:type="dcterms:W3CDTF">2021-12-01T03:45:40Z</dcterms:modified>
</cp:coreProperties>
</file>