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8"/>
  </p:notesMasterIdLst>
  <p:sldIdLst>
    <p:sldId id="256" r:id="rId2"/>
    <p:sldId id="266"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81" r:id="rId21"/>
    <p:sldId id="282" r:id="rId22"/>
    <p:sldId id="278" r:id="rId23"/>
    <p:sldId id="279" r:id="rId24"/>
    <p:sldId id="280" r:id="rId25"/>
    <p:sldId id="283" r:id="rId26"/>
    <p:sldId id="284" r:id="rId27"/>
    <p:sldId id="285" r:id="rId28"/>
    <p:sldId id="286" r:id="rId29"/>
    <p:sldId id="287" r:id="rId30"/>
    <p:sldId id="288" r:id="rId31"/>
    <p:sldId id="289" r:id="rId32"/>
    <p:sldId id="290" r:id="rId33"/>
    <p:sldId id="299" r:id="rId34"/>
    <p:sldId id="300" r:id="rId35"/>
    <p:sldId id="301"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9" r:id="rId50"/>
    <p:sldId id="320" r:id="rId51"/>
    <p:sldId id="322" r:id="rId52"/>
    <p:sldId id="323" r:id="rId53"/>
    <p:sldId id="326" r:id="rId54"/>
    <p:sldId id="327" r:id="rId55"/>
    <p:sldId id="330" r:id="rId56"/>
    <p:sldId id="331" r:id="rId57"/>
    <p:sldId id="333" r:id="rId58"/>
    <p:sldId id="335" r:id="rId59"/>
    <p:sldId id="336" r:id="rId60"/>
    <p:sldId id="337" r:id="rId61"/>
    <p:sldId id="338" r:id="rId62"/>
    <p:sldId id="339" r:id="rId63"/>
    <p:sldId id="345" r:id="rId64"/>
    <p:sldId id="346" r:id="rId65"/>
    <p:sldId id="347" r:id="rId66"/>
    <p:sldId id="348" r:id="rId6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996" y="-174"/>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5440B-3887-4776-9B0A-5B0EC3C498CF}" type="doc">
      <dgm:prSet loTypeId="urn:microsoft.com/office/officeart/2005/8/layout/cycle5" loCatId="cycle" qsTypeId="urn:microsoft.com/office/officeart/2005/8/quickstyle/3d2" qsCatId="3D" csTypeId="urn:microsoft.com/office/officeart/2005/8/colors/accent0_1" csCatId="mainScheme" phldr="1"/>
      <dgm:spPr/>
      <dgm:t>
        <a:bodyPr/>
        <a:lstStyle/>
        <a:p>
          <a:endParaRPr lang="en-US"/>
        </a:p>
      </dgm:t>
    </dgm:pt>
    <dgm:pt modelId="{0FAEBCB7-DB90-42BC-AA12-BA2F6479BBC2}">
      <dgm:prSet phldrT="[Text]" custT="1"/>
      <dgm:spPr/>
      <dgm:t>
        <a:bodyPr/>
        <a:lstStyle/>
        <a:p>
          <a:pPr algn="ctr"/>
          <a:r>
            <a:rPr lang="en-US" sz="1200" b="1" dirty="0">
              <a:latin typeface="Times New Roman" pitchFamily="18" charset="0"/>
              <a:cs typeface="Times New Roman" pitchFamily="18" charset="0"/>
            </a:rPr>
            <a:t>Project initiation</a:t>
          </a:r>
        </a:p>
      </dgm:t>
    </dgm:pt>
    <dgm:pt modelId="{4D459B49-A386-476E-9C4C-E189475DBAAA}" type="parTrans" cxnId="{49AB2B71-ADED-4BA9-A9A3-5F39E6E1ECB9}">
      <dgm:prSet/>
      <dgm:spPr/>
      <dgm:t>
        <a:bodyPr/>
        <a:lstStyle/>
        <a:p>
          <a:pPr algn="ctr"/>
          <a:endParaRPr lang="en-US">
            <a:latin typeface="Times New Roman" pitchFamily="18" charset="0"/>
            <a:cs typeface="Times New Roman" pitchFamily="18" charset="0"/>
          </a:endParaRPr>
        </a:p>
      </dgm:t>
    </dgm:pt>
    <dgm:pt modelId="{155D7074-D1FD-45A6-8899-34C17720E93D}" type="sibTrans" cxnId="{49AB2B71-ADED-4BA9-A9A3-5F39E6E1ECB9}">
      <dgm:prSet/>
      <dgm:spPr/>
      <dgm:t>
        <a:bodyPr/>
        <a:lstStyle/>
        <a:p>
          <a:pPr algn="ctr"/>
          <a:endParaRPr lang="en-US">
            <a:latin typeface="Times New Roman" pitchFamily="18" charset="0"/>
            <a:cs typeface="Times New Roman" pitchFamily="18" charset="0"/>
          </a:endParaRPr>
        </a:p>
      </dgm:t>
    </dgm:pt>
    <dgm:pt modelId="{8C29C946-ED89-4127-9007-69D86892644D}">
      <dgm:prSet phldrT="[Text]" custT="1"/>
      <dgm:spPr/>
      <dgm:t>
        <a:bodyPr/>
        <a:lstStyle/>
        <a:p>
          <a:pPr algn="ctr"/>
          <a:r>
            <a:rPr lang="en-US" sz="1200" b="1" dirty="0">
              <a:latin typeface="Times New Roman" pitchFamily="18" charset="0"/>
              <a:cs typeface="Times New Roman" pitchFamily="18" charset="0"/>
            </a:rPr>
            <a:t>Analysis</a:t>
          </a:r>
        </a:p>
      </dgm:t>
    </dgm:pt>
    <dgm:pt modelId="{0545F108-4402-48CA-A34F-96263A2C2237}" type="parTrans" cxnId="{318D1ACE-68C9-4BA0-B57F-45677DF652B7}">
      <dgm:prSet/>
      <dgm:spPr/>
      <dgm:t>
        <a:bodyPr/>
        <a:lstStyle/>
        <a:p>
          <a:pPr algn="ctr"/>
          <a:endParaRPr lang="en-US">
            <a:latin typeface="Times New Roman" pitchFamily="18" charset="0"/>
            <a:cs typeface="Times New Roman" pitchFamily="18" charset="0"/>
          </a:endParaRPr>
        </a:p>
      </dgm:t>
    </dgm:pt>
    <dgm:pt modelId="{C1B42F76-C514-474F-AF58-983C538D25FF}" type="sibTrans" cxnId="{318D1ACE-68C9-4BA0-B57F-45677DF652B7}">
      <dgm:prSet/>
      <dgm:spPr/>
      <dgm:t>
        <a:bodyPr/>
        <a:lstStyle/>
        <a:p>
          <a:pPr algn="ctr"/>
          <a:endParaRPr lang="en-US">
            <a:latin typeface="Times New Roman" pitchFamily="18" charset="0"/>
            <a:cs typeface="Times New Roman" pitchFamily="18" charset="0"/>
          </a:endParaRPr>
        </a:p>
      </dgm:t>
    </dgm:pt>
    <dgm:pt modelId="{3A919DDD-4D11-4E1E-84D3-F4272ED139F3}">
      <dgm:prSet phldrT="[Text]" custT="1"/>
      <dgm:spPr/>
      <dgm:t>
        <a:bodyPr/>
        <a:lstStyle/>
        <a:p>
          <a:pPr algn="ctr"/>
          <a:r>
            <a:rPr lang="en-US" sz="1200" b="1" dirty="0">
              <a:latin typeface="Times New Roman" pitchFamily="18" charset="0"/>
              <a:cs typeface="Times New Roman" pitchFamily="18" charset="0"/>
            </a:rPr>
            <a:t>Design</a:t>
          </a:r>
        </a:p>
      </dgm:t>
    </dgm:pt>
    <dgm:pt modelId="{5E332CE9-F604-41DC-B386-AEAEA73E23EB}" type="parTrans" cxnId="{4FC1EB54-41E6-448C-95F0-8576C23A6EE0}">
      <dgm:prSet/>
      <dgm:spPr/>
      <dgm:t>
        <a:bodyPr/>
        <a:lstStyle/>
        <a:p>
          <a:pPr algn="ctr"/>
          <a:endParaRPr lang="en-US">
            <a:latin typeface="Times New Roman" pitchFamily="18" charset="0"/>
            <a:cs typeface="Times New Roman" pitchFamily="18" charset="0"/>
          </a:endParaRPr>
        </a:p>
      </dgm:t>
    </dgm:pt>
    <dgm:pt modelId="{1688CA5C-A775-4FF5-AB6A-F4C7537BCE5B}" type="sibTrans" cxnId="{4FC1EB54-41E6-448C-95F0-8576C23A6EE0}">
      <dgm:prSet/>
      <dgm:spPr/>
      <dgm:t>
        <a:bodyPr/>
        <a:lstStyle/>
        <a:p>
          <a:pPr algn="ctr"/>
          <a:endParaRPr lang="en-US">
            <a:latin typeface="Times New Roman" pitchFamily="18" charset="0"/>
            <a:cs typeface="Times New Roman" pitchFamily="18" charset="0"/>
          </a:endParaRPr>
        </a:p>
      </dgm:t>
    </dgm:pt>
    <dgm:pt modelId="{718B5912-6AD2-4545-A8E4-F16697A12E89}">
      <dgm:prSet phldrT="[Text]" custT="1"/>
      <dgm:spPr/>
      <dgm:t>
        <a:bodyPr/>
        <a:lstStyle/>
        <a:p>
          <a:pPr algn="ctr"/>
          <a:r>
            <a:rPr lang="en-US" sz="1200" b="1" dirty="0">
              <a:latin typeface="Times New Roman" pitchFamily="18" charset="0"/>
              <a:cs typeface="Times New Roman" pitchFamily="18" charset="0"/>
            </a:rPr>
            <a:t>Coding</a:t>
          </a:r>
        </a:p>
      </dgm:t>
    </dgm:pt>
    <dgm:pt modelId="{FD79BA09-0518-4A67-802C-58A1BB4DEAF9}" type="parTrans" cxnId="{E168614C-CE67-4842-A103-041BC9136FB9}">
      <dgm:prSet/>
      <dgm:spPr/>
      <dgm:t>
        <a:bodyPr/>
        <a:lstStyle/>
        <a:p>
          <a:pPr algn="ctr"/>
          <a:endParaRPr lang="en-US">
            <a:latin typeface="Times New Roman" pitchFamily="18" charset="0"/>
            <a:cs typeface="Times New Roman" pitchFamily="18" charset="0"/>
          </a:endParaRPr>
        </a:p>
      </dgm:t>
    </dgm:pt>
    <dgm:pt modelId="{7D615CC6-2C73-44D3-B0CD-5F57BF54ECCB}" type="sibTrans" cxnId="{E168614C-CE67-4842-A103-041BC9136FB9}">
      <dgm:prSet/>
      <dgm:spPr/>
      <dgm:t>
        <a:bodyPr/>
        <a:lstStyle/>
        <a:p>
          <a:pPr algn="ctr"/>
          <a:endParaRPr lang="en-US">
            <a:latin typeface="Times New Roman" pitchFamily="18" charset="0"/>
            <a:cs typeface="Times New Roman" pitchFamily="18" charset="0"/>
          </a:endParaRPr>
        </a:p>
      </dgm:t>
    </dgm:pt>
    <dgm:pt modelId="{3F9BFD6C-A7DD-4F19-84CC-17C0A06A7369}">
      <dgm:prSet phldrT="[Text]" custT="1"/>
      <dgm:spPr/>
      <dgm:t>
        <a:bodyPr/>
        <a:lstStyle/>
        <a:p>
          <a:pPr algn="ctr"/>
          <a:r>
            <a:rPr lang="en-US" sz="1200" b="1" dirty="0">
              <a:latin typeface="Times New Roman" pitchFamily="18" charset="0"/>
              <a:cs typeface="Times New Roman" pitchFamily="18" charset="0"/>
            </a:rPr>
            <a:t>Maintenance</a:t>
          </a:r>
        </a:p>
      </dgm:t>
    </dgm:pt>
    <dgm:pt modelId="{AB8116F4-7944-486B-93E5-113543CCBA08}" type="parTrans" cxnId="{1883023C-499C-4EEE-B271-F2302F81C34C}">
      <dgm:prSet/>
      <dgm:spPr/>
      <dgm:t>
        <a:bodyPr/>
        <a:lstStyle/>
        <a:p>
          <a:pPr algn="ctr"/>
          <a:endParaRPr lang="en-US">
            <a:latin typeface="Times New Roman" pitchFamily="18" charset="0"/>
            <a:cs typeface="Times New Roman" pitchFamily="18" charset="0"/>
          </a:endParaRPr>
        </a:p>
      </dgm:t>
    </dgm:pt>
    <dgm:pt modelId="{E1F86980-733B-44DE-9E22-26521C024A36}" type="sibTrans" cxnId="{1883023C-499C-4EEE-B271-F2302F81C34C}">
      <dgm:prSet/>
      <dgm:spPr/>
      <dgm:t>
        <a:bodyPr/>
        <a:lstStyle/>
        <a:p>
          <a:pPr algn="ctr"/>
          <a:endParaRPr lang="en-US">
            <a:latin typeface="Times New Roman" pitchFamily="18" charset="0"/>
            <a:cs typeface="Times New Roman" pitchFamily="18" charset="0"/>
          </a:endParaRPr>
        </a:p>
      </dgm:t>
    </dgm:pt>
    <dgm:pt modelId="{9BC69DE8-5605-4D7A-904F-17F00D02676E}">
      <dgm:prSet phldrT="[Text]" custT="1"/>
      <dgm:spPr/>
      <dgm:t>
        <a:bodyPr/>
        <a:lstStyle/>
        <a:p>
          <a:pPr algn="ctr"/>
          <a:r>
            <a:rPr lang="en-US" sz="1200" b="1" dirty="0">
              <a:latin typeface="Times New Roman" pitchFamily="18" charset="0"/>
              <a:cs typeface="Times New Roman" pitchFamily="18" charset="0"/>
            </a:rPr>
            <a:t>Testing</a:t>
          </a:r>
        </a:p>
      </dgm:t>
    </dgm:pt>
    <dgm:pt modelId="{E04C7EEB-E35C-46D5-927B-CC7A816D8742}" type="parTrans" cxnId="{9F5DD258-5D7C-48DC-99E8-52285F6EA6D6}">
      <dgm:prSet/>
      <dgm:spPr/>
      <dgm:t>
        <a:bodyPr/>
        <a:lstStyle/>
        <a:p>
          <a:pPr algn="ctr"/>
          <a:endParaRPr lang="en-US">
            <a:latin typeface="Times New Roman" pitchFamily="18" charset="0"/>
            <a:cs typeface="Times New Roman" pitchFamily="18" charset="0"/>
          </a:endParaRPr>
        </a:p>
      </dgm:t>
    </dgm:pt>
    <dgm:pt modelId="{BA42BCA4-B984-4F67-9446-6226B7403E91}" type="sibTrans" cxnId="{9F5DD258-5D7C-48DC-99E8-52285F6EA6D6}">
      <dgm:prSet/>
      <dgm:spPr/>
      <dgm:t>
        <a:bodyPr/>
        <a:lstStyle/>
        <a:p>
          <a:pPr algn="ctr"/>
          <a:endParaRPr lang="en-US">
            <a:latin typeface="Times New Roman" pitchFamily="18" charset="0"/>
            <a:cs typeface="Times New Roman" pitchFamily="18" charset="0"/>
          </a:endParaRPr>
        </a:p>
      </dgm:t>
    </dgm:pt>
    <dgm:pt modelId="{0B3A1734-8D31-452A-80B0-51B2F0372738}">
      <dgm:prSet phldrT="[Text]" custT="1"/>
      <dgm:spPr/>
      <dgm:t>
        <a:bodyPr/>
        <a:lstStyle/>
        <a:p>
          <a:pPr algn="ctr"/>
          <a:r>
            <a:rPr lang="en-US" sz="1200" b="1" dirty="0">
              <a:latin typeface="Times New Roman" pitchFamily="18" charset="0"/>
              <a:cs typeface="Times New Roman" pitchFamily="18" charset="0"/>
            </a:rPr>
            <a:t>Deployment</a:t>
          </a:r>
        </a:p>
      </dgm:t>
    </dgm:pt>
    <dgm:pt modelId="{17750EF2-0BE2-4123-A050-E3F073F0AFE6}" type="parTrans" cxnId="{03A01C97-57B1-48DD-8E35-AB31E678C1E9}">
      <dgm:prSet/>
      <dgm:spPr/>
      <dgm:t>
        <a:bodyPr/>
        <a:lstStyle/>
        <a:p>
          <a:pPr algn="ctr"/>
          <a:endParaRPr lang="en-US">
            <a:latin typeface="Times New Roman" pitchFamily="18" charset="0"/>
            <a:cs typeface="Times New Roman" pitchFamily="18" charset="0"/>
          </a:endParaRPr>
        </a:p>
      </dgm:t>
    </dgm:pt>
    <dgm:pt modelId="{53657392-6E94-43AD-BA56-A128A16F15EA}" type="sibTrans" cxnId="{03A01C97-57B1-48DD-8E35-AB31E678C1E9}">
      <dgm:prSet/>
      <dgm:spPr/>
      <dgm:t>
        <a:bodyPr/>
        <a:lstStyle/>
        <a:p>
          <a:pPr algn="ctr"/>
          <a:endParaRPr lang="en-US" sz="1200" b="1" baseline="0">
            <a:latin typeface="Times New Roman" pitchFamily="18" charset="0"/>
            <a:cs typeface="Times New Roman" pitchFamily="18" charset="0"/>
          </a:endParaRPr>
        </a:p>
      </dgm:t>
    </dgm:pt>
    <dgm:pt modelId="{BAB171EF-7C84-4963-9056-DD9729F82DCA}" type="pres">
      <dgm:prSet presAssocID="{CAB5440B-3887-4776-9B0A-5B0EC3C498CF}" presName="cycle" presStyleCnt="0">
        <dgm:presLayoutVars>
          <dgm:dir/>
          <dgm:resizeHandles val="exact"/>
        </dgm:presLayoutVars>
      </dgm:prSet>
      <dgm:spPr/>
      <dgm:t>
        <a:bodyPr/>
        <a:lstStyle/>
        <a:p>
          <a:endParaRPr lang="en-US"/>
        </a:p>
      </dgm:t>
    </dgm:pt>
    <dgm:pt modelId="{EFC991BB-932B-4C16-AEB4-EE19CDFA63F8}" type="pres">
      <dgm:prSet presAssocID="{0FAEBCB7-DB90-42BC-AA12-BA2F6479BBC2}" presName="node" presStyleLbl="node1" presStyleIdx="0" presStyleCnt="7" custScaleX="130046">
        <dgm:presLayoutVars>
          <dgm:bulletEnabled val="1"/>
        </dgm:presLayoutVars>
      </dgm:prSet>
      <dgm:spPr/>
      <dgm:t>
        <a:bodyPr/>
        <a:lstStyle/>
        <a:p>
          <a:endParaRPr lang="en-US"/>
        </a:p>
      </dgm:t>
    </dgm:pt>
    <dgm:pt modelId="{F737DCD5-F02E-4D6E-8E03-EFDAB7096A3B}" type="pres">
      <dgm:prSet presAssocID="{0FAEBCB7-DB90-42BC-AA12-BA2F6479BBC2}" presName="spNode" presStyleCnt="0"/>
      <dgm:spPr/>
    </dgm:pt>
    <dgm:pt modelId="{04AC18E4-C18E-41C7-AC82-F60535C01CD1}" type="pres">
      <dgm:prSet presAssocID="{155D7074-D1FD-45A6-8899-34C17720E93D}" presName="sibTrans" presStyleLbl="sibTrans1D1" presStyleIdx="0" presStyleCnt="7"/>
      <dgm:spPr/>
      <dgm:t>
        <a:bodyPr/>
        <a:lstStyle/>
        <a:p>
          <a:endParaRPr lang="en-US"/>
        </a:p>
      </dgm:t>
    </dgm:pt>
    <dgm:pt modelId="{16696DFF-025A-4449-8023-26DCE6A04F3E}" type="pres">
      <dgm:prSet presAssocID="{8C29C946-ED89-4127-9007-69D86892644D}" presName="node" presStyleLbl="node1" presStyleIdx="1" presStyleCnt="7" custScaleX="112961" custRadScaleRad="104020" custRadScaleInc="46948">
        <dgm:presLayoutVars>
          <dgm:bulletEnabled val="1"/>
        </dgm:presLayoutVars>
      </dgm:prSet>
      <dgm:spPr/>
      <dgm:t>
        <a:bodyPr/>
        <a:lstStyle/>
        <a:p>
          <a:endParaRPr lang="en-US"/>
        </a:p>
      </dgm:t>
    </dgm:pt>
    <dgm:pt modelId="{405484AB-BC1C-444B-8C3A-46D1EA9BC86C}" type="pres">
      <dgm:prSet presAssocID="{8C29C946-ED89-4127-9007-69D86892644D}" presName="spNode" presStyleCnt="0"/>
      <dgm:spPr/>
    </dgm:pt>
    <dgm:pt modelId="{2D346D93-CA65-4463-84FF-F05D301C3937}" type="pres">
      <dgm:prSet presAssocID="{C1B42F76-C514-474F-AF58-983C538D25FF}" presName="sibTrans" presStyleLbl="sibTrans1D1" presStyleIdx="1" presStyleCnt="7"/>
      <dgm:spPr/>
      <dgm:t>
        <a:bodyPr/>
        <a:lstStyle/>
        <a:p>
          <a:endParaRPr lang="en-US"/>
        </a:p>
      </dgm:t>
    </dgm:pt>
    <dgm:pt modelId="{B3CA7ABC-BD94-41D7-A923-68207E3A661D}" type="pres">
      <dgm:prSet presAssocID="{3A919DDD-4D11-4E1E-84D3-F4272ED139F3}" presName="node" presStyleLbl="node1" presStyleIdx="2" presStyleCnt="7">
        <dgm:presLayoutVars>
          <dgm:bulletEnabled val="1"/>
        </dgm:presLayoutVars>
      </dgm:prSet>
      <dgm:spPr/>
      <dgm:t>
        <a:bodyPr/>
        <a:lstStyle/>
        <a:p>
          <a:endParaRPr lang="en-US"/>
        </a:p>
      </dgm:t>
    </dgm:pt>
    <dgm:pt modelId="{B381E81A-2C57-45BE-8DF8-32FE03EBE86D}" type="pres">
      <dgm:prSet presAssocID="{3A919DDD-4D11-4E1E-84D3-F4272ED139F3}" presName="spNode" presStyleCnt="0"/>
      <dgm:spPr/>
    </dgm:pt>
    <dgm:pt modelId="{9B85FA4F-5065-49D8-BD00-E6044F0CE91B}" type="pres">
      <dgm:prSet presAssocID="{1688CA5C-A775-4FF5-AB6A-F4C7537BCE5B}" presName="sibTrans" presStyleLbl="sibTrans1D1" presStyleIdx="2" presStyleCnt="7"/>
      <dgm:spPr/>
      <dgm:t>
        <a:bodyPr/>
        <a:lstStyle/>
        <a:p>
          <a:endParaRPr lang="en-US"/>
        </a:p>
      </dgm:t>
    </dgm:pt>
    <dgm:pt modelId="{A1C711A8-5DD5-4640-BBC9-E53AA5AA59CE}" type="pres">
      <dgm:prSet presAssocID="{718B5912-6AD2-4545-A8E4-F16697A12E89}" presName="node" presStyleLbl="node1" presStyleIdx="3" presStyleCnt="7">
        <dgm:presLayoutVars>
          <dgm:bulletEnabled val="1"/>
        </dgm:presLayoutVars>
      </dgm:prSet>
      <dgm:spPr/>
      <dgm:t>
        <a:bodyPr/>
        <a:lstStyle/>
        <a:p>
          <a:endParaRPr lang="en-US"/>
        </a:p>
      </dgm:t>
    </dgm:pt>
    <dgm:pt modelId="{35FE005E-9AF3-4BB9-AFB3-0AE21AF8B613}" type="pres">
      <dgm:prSet presAssocID="{718B5912-6AD2-4545-A8E4-F16697A12E89}" presName="spNode" presStyleCnt="0"/>
      <dgm:spPr/>
    </dgm:pt>
    <dgm:pt modelId="{8F1F19B0-A147-4A84-AEE5-9E1F3FE1D036}" type="pres">
      <dgm:prSet presAssocID="{7D615CC6-2C73-44D3-B0CD-5F57BF54ECCB}" presName="sibTrans" presStyleLbl="sibTrans1D1" presStyleIdx="3" presStyleCnt="7"/>
      <dgm:spPr/>
      <dgm:t>
        <a:bodyPr/>
        <a:lstStyle/>
        <a:p>
          <a:endParaRPr lang="en-US"/>
        </a:p>
      </dgm:t>
    </dgm:pt>
    <dgm:pt modelId="{698A45A4-1814-4022-8A74-6DD090FF1D70}" type="pres">
      <dgm:prSet presAssocID="{9BC69DE8-5605-4D7A-904F-17F00D02676E}" presName="node" presStyleLbl="node1" presStyleIdx="4" presStyleCnt="7">
        <dgm:presLayoutVars>
          <dgm:bulletEnabled val="1"/>
        </dgm:presLayoutVars>
      </dgm:prSet>
      <dgm:spPr/>
      <dgm:t>
        <a:bodyPr/>
        <a:lstStyle/>
        <a:p>
          <a:endParaRPr lang="en-US"/>
        </a:p>
      </dgm:t>
    </dgm:pt>
    <dgm:pt modelId="{05BF6C0F-E3FD-4D60-94EE-E483C4292C54}" type="pres">
      <dgm:prSet presAssocID="{9BC69DE8-5605-4D7A-904F-17F00D02676E}" presName="spNode" presStyleCnt="0"/>
      <dgm:spPr/>
    </dgm:pt>
    <dgm:pt modelId="{D9145B8A-97AD-4E26-8AC2-2A6C2D640991}" type="pres">
      <dgm:prSet presAssocID="{BA42BCA4-B984-4F67-9446-6226B7403E91}" presName="sibTrans" presStyleLbl="sibTrans1D1" presStyleIdx="4" presStyleCnt="7"/>
      <dgm:spPr/>
      <dgm:t>
        <a:bodyPr/>
        <a:lstStyle/>
        <a:p>
          <a:endParaRPr lang="en-US"/>
        </a:p>
      </dgm:t>
    </dgm:pt>
    <dgm:pt modelId="{AEF85B94-5933-4013-A7A9-12173D4C8171}" type="pres">
      <dgm:prSet presAssocID="{0B3A1734-8D31-452A-80B0-51B2F0372738}" presName="node" presStyleLbl="node1" presStyleIdx="5" presStyleCnt="7" custScaleX="152661">
        <dgm:presLayoutVars>
          <dgm:bulletEnabled val="1"/>
        </dgm:presLayoutVars>
      </dgm:prSet>
      <dgm:spPr/>
      <dgm:t>
        <a:bodyPr/>
        <a:lstStyle/>
        <a:p>
          <a:endParaRPr lang="en-US"/>
        </a:p>
      </dgm:t>
    </dgm:pt>
    <dgm:pt modelId="{D731617B-B92A-4A94-8342-860DFDE14F47}" type="pres">
      <dgm:prSet presAssocID="{0B3A1734-8D31-452A-80B0-51B2F0372738}" presName="spNode" presStyleCnt="0"/>
      <dgm:spPr/>
    </dgm:pt>
    <dgm:pt modelId="{6CFCD493-4F7D-4D9A-88B1-2C10C572D6C2}" type="pres">
      <dgm:prSet presAssocID="{53657392-6E94-43AD-BA56-A128A16F15EA}" presName="sibTrans" presStyleLbl="sibTrans1D1" presStyleIdx="5" presStyleCnt="7"/>
      <dgm:spPr/>
      <dgm:t>
        <a:bodyPr/>
        <a:lstStyle/>
        <a:p>
          <a:endParaRPr lang="en-US"/>
        </a:p>
      </dgm:t>
    </dgm:pt>
    <dgm:pt modelId="{A825AF0E-298D-4FA8-9BA4-774F27149E56}" type="pres">
      <dgm:prSet presAssocID="{3F9BFD6C-A7DD-4F19-84CC-17C0A06A7369}" presName="node" presStyleLbl="node1" presStyleIdx="6" presStyleCnt="7" custScaleX="142882" custRadScaleRad="100397" custRadScaleInc="-46163">
        <dgm:presLayoutVars>
          <dgm:bulletEnabled val="1"/>
        </dgm:presLayoutVars>
      </dgm:prSet>
      <dgm:spPr/>
      <dgm:t>
        <a:bodyPr/>
        <a:lstStyle/>
        <a:p>
          <a:endParaRPr lang="en-US"/>
        </a:p>
      </dgm:t>
    </dgm:pt>
    <dgm:pt modelId="{C8AA3697-5362-4EFF-A3F5-E642C0B5A06E}" type="pres">
      <dgm:prSet presAssocID="{3F9BFD6C-A7DD-4F19-84CC-17C0A06A7369}" presName="spNode" presStyleCnt="0"/>
      <dgm:spPr/>
    </dgm:pt>
    <dgm:pt modelId="{D5F34F0C-2F34-4879-A8F9-FCC68AB1FA2C}" type="pres">
      <dgm:prSet presAssocID="{E1F86980-733B-44DE-9E22-26521C024A36}" presName="sibTrans" presStyleLbl="sibTrans1D1" presStyleIdx="6" presStyleCnt="7"/>
      <dgm:spPr/>
      <dgm:t>
        <a:bodyPr/>
        <a:lstStyle/>
        <a:p>
          <a:endParaRPr lang="en-US"/>
        </a:p>
      </dgm:t>
    </dgm:pt>
  </dgm:ptLst>
  <dgm:cxnLst>
    <dgm:cxn modelId="{39B3C105-3B41-42EC-96F3-1F67378C5052}" type="presOf" srcId="{CAB5440B-3887-4776-9B0A-5B0EC3C498CF}" destId="{BAB171EF-7C84-4963-9056-DD9729F82DCA}" srcOrd="0" destOrd="0" presId="urn:microsoft.com/office/officeart/2005/8/layout/cycle5"/>
    <dgm:cxn modelId="{E50AFDE7-2C1E-40FF-90F3-03901E19CEBC}" type="presOf" srcId="{1688CA5C-A775-4FF5-AB6A-F4C7537BCE5B}" destId="{9B85FA4F-5065-49D8-BD00-E6044F0CE91B}" srcOrd="0" destOrd="0" presId="urn:microsoft.com/office/officeart/2005/8/layout/cycle5"/>
    <dgm:cxn modelId="{1A073766-67F6-4E9C-87DF-4474A4C22587}" type="presOf" srcId="{0B3A1734-8D31-452A-80B0-51B2F0372738}" destId="{AEF85B94-5933-4013-A7A9-12173D4C8171}" srcOrd="0" destOrd="0" presId="urn:microsoft.com/office/officeart/2005/8/layout/cycle5"/>
    <dgm:cxn modelId="{363556EF-A75B-4592-B046-3E973E823314}" type="presOf" srcId="{718B5912-6AD2-4545-A8E4-F16697A12E89}" destId="{A1C711A8-5DD5-4640-BBC9-E53AA5AA59CE}" srcOrd="0" destOrd="0" presId="urn:microsoft.com/office/officeart/2005/8/layout/cycle5"/>
    <dgm:cxn modelId="{9F5DD258-5D7C-48DC-99E8-52285F6EA6D6}" srcId="{CAB5440B-3887-4776-9B0A-5B0EC3C498CF}" destId="{9BC69DE8-5605-4D7A-904F-17F00D02676E}" srcOrd="4" destOrd="0" parTransId="{E04C7EEB-E35C-46D5-927B-CC7A816D8742}" sibTransId="{BA42BCA4-B984-4F67-9446-6226B7403E91}"/>
    <dgm:cxn modelId="{96081CB5-717A-465B-A80E-8B34CB96D91E}" type="presOf" srcId="{155D7074-D1FD-45A6-8899-34C17720E93D}" destId="{04AC18E4-C18E-41C7-AC82-F60535C01CD1}" srcOrd="0" destOrd="0" presId="urn:microsoft.com/office/officeart/2005/8/layout/cycle5"/>
    <dgm:cxn modelId="{79A45681-EEB8-4522-B6DF-0EAE96FC85D1}" type="presOf" srcId="{7D615CC6-2C73-44D3-B0CD-5F57BF54ECCB}" destId="{8F1F19B0-A147-4A84-AEE5-9E1F3FE1D036}" srcOrd="0" destOrd="0" presId="urn:microsoft.com/office/officeart/2005/8/layout/cycle5"/>
    <dgm:cxn modelId="{318D1ACE-68C9-4BA0-B57F-45677DF652B7}" srcId="{CAB5440B-3887-4776-9B0A-5B0EC3C498CF}" destId="{8C29C946-ED89-4127-9007-69D86892644D}" srcOrd="1" destOrd="0" parTransId="{0545F108-4402-48CA-A34F-96263A2C2237}" sibTransId="{C1B42F76-C514-474F-AF58-983C538D25FF}"/>
    <dgm:cxn modelId="{53E39D81-4E53-4BD1-AFAE-2E58734CAED8}" type="presOf" srcId="{C1B42F76-C514-474F-AF58-983C538D25FF}" destId="{2D346D93-CA65-4463-84FF-F05D301C3937}" srcOrd="0" destOrd="0" presId="urn:microsoft.com/office/officeart/2005/8/layout/cycle5"/>
    <dgm:cxn modelId="{03489376-4773-4F22-AC5B-CEE4C90A5B99}" type="presOf" srcId="{E1F86980-733B-44DE-9E22-26521C024A36}" destId="{D5F34F0C-2F34-4879-A8F9-FCC68AB1FA2C}" srcOrd="0" destOrd="0" presId="urn:microsoft.com/office/officeart/2005/8/layout/cycle5"/>
    <dgm:cxn modelId="{0589377C-1909-42B1-8D1A-F4617B427E9D}" type="presOf" srcId="{BA42BCA4-B984-4F67-9446-6226B7403E91}" destId="{D9145B8A-97AD-4E26-8AC2-2A6C2D640991}" srcOrd="0" destOrd="0" presId="urn:microsoft.com/office/officeart/2005/8/layout/cycle5"/>
    <dgm:cxn modelId="{8F2DD835-CB99-48CB-962E-86B455F816C0}" type="presOf" srcId="{9BC69DE8-5605-4D7A-904F-17F00D02676E}" destId="{698A45A4-1814-4022-8A74-6DD090FF1D70}" srcOrd="0" destOrd="0" presId="urn:microsoft.com/office/officeart/2005/8/layout/cycle5"/>
    <dgm:cxn modelId="{2764B4E7-ED97-4B5C-9569-07496664A762}" type="presOf" srcId="{3A919DDD-4D11-4E1E-84D3-F4272ED139F3}" destId="{B3CA7ABC-BD94-41D7-A923-68207E3A661D}" srcOrd="0" destOrd="0" presId="urn:microsoft.com/office/officeart/2005/8/layout/cycle5"/>
    <dgm:cxn modelId="{60A818BD-89DD-42EB-9D7D-C743204691C7}" type="presOf" srcId="{0FAEBCB7-DB90-42BC-AA12-BA2F6479BBC2}" destId="{EFC991BB-932B-4C16-AEB4-EE19CDFA63F8}" srcOrd="0" destOrd="0" presId="urn:microsoft.com/office/officeart/2005/8/layout/cycle5"/>
    <dgm:cxn modelId="{49AB2B71-ADED-4BA9-A9A3-5F39E6E1ECB9}" srcId="{CAB5440B-3887-4776-9B0A-5B0EC3C498CF}" destId="{0FAEBCB7-DB90-42BC-AA12-BA2F6479BBC2}" srcOrd="0" destOrd="0" parTransId="{4D459B49-A386-476E-9C4C-E189475DBAAA}" sibTransId="{155D7074-D1FD-45A6-8899-34C17720E93D}"/>
    <dgm:cxn modelId="{302F74AA-443D-41C1-AB5B-EECB46A57339}" type="presOf" srcId="{8C29C946-ED89-4127-9007-69D86892644D}" destId="{16696DFF-025A-4449-8023-26DCE6A04F3E}" srcOrd="0" destOrd="0" presId="urn:microsoft.com/office/officeart/2005/8/layout/cycle5"/>
    <dgm:cxn modelId="{1883023C-499C-4EEE-B271-F2302F81C34C}" srcId="{CAB5440B-3887-4776-9B0A-5B0EC3C498CF}" destId="{3F9BFD6C-A7DD-4F19-84CC-17C0A06A7369}" srcOrd="6" destOrd="0" parTransId="{AB8116F4-7944-486B-93E5-113543CCBA08}" sibTransId="{E1F86980-733B-44DE-9E22-26521C024A36}"/>
    <dgm:cxn modelId="{03A01C97-57B1-48DD-8E35-AB31E678C1E9}" srcId="{CAB5440B-3887-4776-9B0A-5B0EC3C498CF}" destId="{0B3A1734-8D31-452A-80B0-51B2F0372738}" srcOrd="5" destOrd="0" parTransId="{17750EF2-0BE2-4123-A050-E3F073F0AFE6}" sibTransId="{53657392-6E94-43AD-BA56-A128A16F15EA}"/>
    <dgm:cxn modelId="{4FC1EB54-41E6-448C-95F0-8576C23A6EE0}" srcId="{CAB5440B-3887-4776-9B0A-5B0EC3C498CF}" destId="{3A919DDD-4D11-4E1E-84D3-F4272ED139F3}" srcOrd="2" destOrd="0" parTransId="{5E332CE9-F604-41DC-B386-AEAEA73E23EB}" sibTransId="{1688CA5C-A775-4FF5-AB6A-F4C7537BCE5B}"/>
    <dgm:cxn modelId="{F07CBEE2-4540-4969-8E5B-91B3B1DF7282}" type="presOf" srcId="{3F9BFD6C-A7DD-4F19-84CC-17C0A06A7369}" destId="{A825AF0E-298D-4FA8-9BA4-774F27149E56}" srcOrd="0" destOrd="0" presId="urn:microsoft.com/office/officeart/2005/8/layout/cycle5"/>
    <dgm:cxn modelId="{E168614C-CE67-4842-A103-041BC9136FB9}" srcId="{CAB5440B-3887-4776-9B0A-5B0EC3C498CF}" destId="{718B5912-6AD2-4545-A8E4-F16697A12E89}" srcOrd="3" destOrd="0" parTransId="{FD79BA09-0518-4A67-802C-58A1BB4DEAF9}" sibTransId="{7D615CC6-2C73-44D3-B0CD-5F57BF54ECCB}"/>
    <dgm:cxn modelId="{CA4BD95E-A8DD-4E6F-B182-5F11096B67F8}" type="presOf" srcId="{53657392-6E94-43AD-BA56-A128A16F15EA}" destId="{6CFCD493-4F7D-4D9A-88B1-2C10C572D6C2}" srcOrd="0" destOrd="0" presId="urn:microsoft.com/office/officeart/2005/8/layout/cycle5"/>
    <dgm:cxn modelId="{AA718668-5579-43F3-8FE2-42653F0913A4}" type="presParOf" srcId="{BAB171EF-7C84-4963-9056-DD9729F82DCA}" destId="{EFC991BB-932B-4C16-AEB4-EE19CDFA63F8}" srcOrd="0" destOrd="0" presId="urn:microsoft.com/office/officeart/2005/8/layout/cycle5"/>
    <dgm:cxn modelId="{733826EB-E8DB-49BE-8D7C-75AC99CE46E7}" type="presParOf" srcId="{BAB171EF-7C84-4963-9056-DD9729F82DCA}" destId="{F737DCD5-F02E-4D6E-8E03-EFDAB7096A3B}" srcOrd="1" destOrd="0" presId="urn:microsoft.com/office/officeart/2005/8/layout/cycle5"/>
    <dgm:cxn modelId="{75064CD1-87A6-4B47-A771-5A643F445230}" type="presParOf" srcId="{BAB171EF-7C84-4963-9056-DD9729F82DCA}" destId="{04AC18E4-C18E-41C7-AC82-F60535C01CD1}" srcOrd="2" destOrd="0" presId="urn:microsoft.com/office/officeart/2005/8/layout/cycle5"/>
    <dgm:cxn modelId="{C9C83B80-1F04-4F9F-BC2D-BFE54BEA7FAB}" type="presParOf" srcId="{BAB171EF-7C84-4963-9056-DD9729F82DCA}" destId="{16696DFF-025A-4449-8023-26DCE6A04F3E}" srcOrd="3" destOrd="0" presId="urn:microsoft.com/office/officeart/2005/8/layout/cycle5"/>
    <dgm:cxn modelId="{E7BDB073-6793-4B56-97D2-A8787D00BC22}" type="presParOf" srcId="{BAB171EF-7C84-4963-9056-DD9729F82DCA}" destId="{405484AB-BC1C-444B-8C3A-46D1EA9BC86C}" srcOrd="4" destOrd="0" presId="urn:microsoft.com/office/officeart/2005/8/layout/cycle5"/>
    <dgm:cxn modelId="{4293382A-37A7-40AE-883E-DBD22C7E5C43}" type="presParOf" srcId="{BAB171EF-7C84-4963-9056-DD9729F82DCA}" destId="{2D346D93-CA65-4463-84FF-F05D301C3937}" srcOrd="5" destOrd="0" presId="urn:microsoft.com/office/officeart/2005/8/layout/cycle5"/>
    <dgm:cxn modelId="{3A6FAE36-9AD6-4853-9989-4DCECFED37B8}" type="presParOf" srcId="{BAB171EF-7C84-4963-9056-DD9729F82DCA}" destId="{B3CA7ABC-BD94-41D7-A923-68207E3A661D}" srcOrd="6" destOrd="0" presId="urn:microsoft.com/office/officeart/2005/8/layout/cycle5"/>
    <dgm:cxn modelId="{E2BB2649-40B8-4863-A866-E42F244F3553}" type="presParOf" srcId="{BAB171EF-7C84-4963-9056-DD9729F82DCA}" destId="{B381E81A-2C57-45BE-8DF8-32FE03EBE86D}" srcOrd="7" destOrd="0" presId="urn:microsoft.com/office/officeart/2005/8/layout/cycle5"/>
    <dgm:cxn modelId="{A41C84EF-73B3-4164-9B27-3C186F5FED70}" type="presParOf" srcId="{BAB171EF-7C84-4963-9056-DD9729F82DCA}" destId="{9B85FA4F-5065-49D8-BD00-E6044F0CE91B}" srcOrd="8" destOrd="0" presId="urn:microsoft.com/office/officeart/2005/8/layout/cycle5"/>
    <dgm:cxn modelId="{F29D56CE-0EC7-4E69-BFA4-87FEAF1A0091}" type="presParOf" srcId="{BAB171EF-7C84-4963-9056-DD9729F82DCA}" destId="{A1C711A8-5DD5-4640-BBC9-E53AA5AA59CE}" srcOrd="9" destOrd="0" presId="urn:microsoft.com/office/officeart/2005/8/layout/cycle5"/>
    <dgm:cxn modelId="{2F3DF943-0B18-4E85-86C5-82D88BA115E1}" type="presParOf" srcId="{BAB171EF-7C84-4963-9056-DD9729F82DCA}" destId="{35FE005E-9AF3-4BB9-AFB3-0AE21AF8B613}" srcOrd="10" destOrd="0" presId="urn:microsoft.com/office/officeart/2005/8/layout/cycle5"/>
    <dgm:cxn modelId="{B435AE2D-F925-4CE0-A835-BBE8B2B5D67D}" type="presParOf" srcId="{BAB171EF-7C84-4963-9056-DD9729F82DCA}" destId="{8F1F19B0-A147-4A84-AEE5-9E1F3FE1D036}" srcOrd="11" destOrd="0" presId="urn:microsoft.com/office/officeart/2005/8/layout/cycle5"/>
    <dgm:cxn modelId="{17F6C594-BC4D-4AEA-BAF4-33B16C88B156}" type="presParOf" srcId="{BAB171EF-7C84-4963-9056-DD9729F82DCA}" destId="{698A45A4-1814-4022-8A74-6DD090FF1D70}" srcOrd="12" destOrd="0" presId="urn:microsoft.com/office/officeart/2005/8/layout/cycle5"/>
    <dgm:cxn modelId="{0117708C-8B00-4684-9620-B26C50269F51}" type="presParOf" srcId="{BAB171EF-7C84-4963-9056-DD9729F82DCA}" destId="{05BF6C0F-E3FD-4D60-94EE-E483C4292C54}" srcOrd="13" destOrd="0" presId="urn:microsoft.com/office/officeart/2005/8/layout/cycle5"/>
    <dgm:cxn modelId="{540DB15C-D19E-4E8D-812E-4E212E13994F}" type="presParOf" srcId="{BAB171EF-7C84-4963-9056-DD9729F82DCA}" destId="{D9145B8A-97AD-4E26-8AC2-2A6C2D640991}" srcOrd="14" destOrd="0" presId="urn:microsoft.com/office/officeart/2005/8/layout/cycle5"/>
    <dgm:cxn modelId="{701629CE-7EE1-48BF-A21B-07936ADECF4D}" type="presParOf" srcId="{BAB171EF-7C84-4963-9056-DD9729F82DCA}" destId="{AEF85B94-5933-4013-A7A9-12173D4C8171}" srcOrd="15" destOrd="0" presId="urn:microsoft.com/office/officeart/2005/8/layout/cycle5"/>
    <dgm:cxn modelId="{81B3358A-7264-4F51-970E-C0904711EF6C}" type="presParOf" srcId="{BAB171EF-7C84-4963-9056-DD9729F82DCA}" destId="{D731617B-B92A-4A94-8342-860DFDE14F47}" srcOrd="16" destOrd="0" presId="urn:microsoft.com/office/officeart/2005/8/layout/cycle5"/>
    <dgm:cxn modelId="{57740FBD-F841-49E9-9B63-40FB9FD1F991}" type="presParOf" srcId="{BAB171EF-7C84-4963-9056-DD9729F82DCA}" destId="{6CFCD493-4F7D-4D9A-88B1-2C10C572D6C2}" srcOrd="17" destOrd="0" presId="urn:microsoft.com/office/officeart/2005/8/layout/cycle5"/>
    <dgm:cxn modelId="{E22E41C3-BF8B-4070-8CAD-4EA8F97E1618}" type="presParOf" srcId="{BAB171EF-7C84-4963-9056-DD9729F82DCA}" destId="{A825AF0E-298D-4FA8-9BA4-774F27149E56}" srcOrd="18" destOrd="0" presId="urn:microsoft.com/office/officeart/2005/8/layout/cycle5"/>
    <dgm:cxn modelId="{9B0F84E9-03B0-4EA0-A51B-6C058FC612C5}" type="presParOf" srcId="{BAB171EF-7C84-4963-9056-DD9729F82DCA}" destId="{C8AA3697-5362-4EFF-A3F5-E642C0B5A06E}" srcOrd="19" destOrd="0" presId="urn:microsoft.com/office/officeart/2005/8/layout/cycle5"/>
    <dgm:cxn modelId="{ED11BFDC-CEED-4D64-ADC7-666B8A55BCC4}" type="presParOf" srcId="{BAB171EF-7C84-4963-9056-DD9729F82DCA}" destId="{D5F34F0C-2F34-4879-A8F9-FCC68AB1FA2C}" srcOrd="20" destOrd="0" presId="urn:microsoft.com/office/officeart/2005/8/layout/cycle5"/>
  </dgm:cxnLst>
  <dgm:bg/>
  <dgm:whole>
    <a:ln cmpd="dbl"/>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24D19FE-3D16-4BDD-B89B-E437A8E3E17E}" type="datetimeFigureOut">
              <a:rPr lang="en-US"/>
              <a:pPr>
                <a:defRPr/>
              </a:pPr>
              <a:t>11/15/2021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B7CFC47-3584-4A61-9AF6-6D7F5085A2E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BF853F-2178-4642-840C-8B6134D1E9FB}"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C2CC00-72A6-48AE-A7C5-B6D70451AD4E}"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D6C9F84-A2C0-4151-8F23-D7F6E364F900}" type="slidenum">
              <a:rPr lang="en-US" smtClean="0"/>
              <a:pPr>
                <a:defRPr/>
              </a:pPr>
              <a:t>38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userDrawn="1"/>
        </p:nvSpPr>
        <p:spPr>
          <a:xfrm>
            <a:off x="1809750" y="285750"/>
            <a:ext cx="10072688" cy="642938"/>
          </a:xfrm>
          <a:prstGeom prst="rect">
            <a:avLst/>
          </a:prstGeom>
        </p:spPr>
        <p:txBody>
          <a:bodyPr anchor="b"/>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defRPr/>
            </a:pPr>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5" name="Picture 7"/>
          <p:cNvPicPr>
            <a:picLocks noChangeAspect="1"/>
          </p:cNvPicPr>
          <p:nvPr userDrawn="1"/>
        </p:nvPicPr>
        <p:blipFill>
          <a:blip r:embed="rId2"/>
          <a:srcRect/>
          <a:stretch>
            <a:fillRect/>
          </a:stretch>
        </p:blipFill>
        <p:spPr bwMode="auto">
          <a:xfrm>
            <a:off x="309563" y="115888"/>
            <a:ext cx="1577975" cy="936625"/>
          </a:xfrm>
          <a:prstGeom prst="rect">
            <a:avLst/>
          </a:prstGeom>
          <a:noFill/>
          <a:ln w="9525">
            <a:noFill/>
            <a:miter lim="800000"/>
            <a:headEnd/>
            <a:tailEnd/>
          </a:ln>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C6EE4F-96A8-43EA-882A-6E5EC0964960}" type="datetime2">
              <a:rPr lang="en-US"/>
              <a:pPr>
                <a:defRPr/>
              </a:pPr>
              <a:t>Monday, November 15,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4DC4FB1-5DD7-4D4F-9B25-85290EA75A2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7125F63-610C-4FC1-8362-BDA59A3A25DF}" type="datetime2">
              <a:rPr lang="en-US"/>
              <a:pPr>
                <a:defRPr/>
              </a:pPr>
              <a:t>Monday, November 15,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443F9A-CBB9-48CF-89C6-7FBE38BF8E4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455FA5-5F84-4080-83E0-6AB80237C4B1}" type="datetime2">
              <a:rPr lang="en-US"/>
              <a:pPr>
                <a:defRPr/>
              </a:pPr>
              <a:t>Monday, November 15,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78EAD2-570C-4370-895C-0FDA92F8EE1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39713" y="136525"/>
            <a:ext cx="784225" cy="465138"/>
          </a:xfrm>
          <a:prstGeom prst="rect">
            <a:avLst/>
          </a:prstGeom>
          <a:noFill/>
          <a:ln w="9525">
            <a:noFill/>
            <a:miter lim="800000"/>
            <a:headEnd/>
            <a:tailEnd/>
          </a:ln>
        </p:spPr>
      </p:pic>
      <p:sp>
        <p:nvSpPr>
          <p:cNvPr id="5" name="Rectangle 4">
            <a:extLst>
              <a:ext uri="{FF2B5EF4-FFF2-40B4-BE49-F238E27FC236}"/>
            </a:extLst>
          </p:cNvPr>
          <p:cNvSpPr/>
          <p:nvPr userDrawn="1"/>
        </p:nvSpPr>
        <p:spPr>
          <a:xfrm>
            <a:off x="8310563" y="131763"/>
            <a:ext cx="3503612" cy="307975"/>
          </a:xfrm>
          <a:prstGeom prst="rect">
            <a:avLst/>
          </a:prstGeom>
        </p:spPr>
        <p:txBody>
          <a:bodyPr>
            <a:spAutoFit/>
          </a:bodyPr>
          <a:lstStyle/>
          <a:p>
            <a:pPr algn="ctr" fontAlgn="auto">
              <a:spcBef>
                <a:spcPts val="0"/>
              </a:spcBef>
              <a:spcAft>
                <a:spcPts val="0"/>
              </a:spcAft>
              <a:defRPr/>
            </a:pPr>
            <a:r>
              <a:rPr lang="en-US" sz="1400" b="1" dirty="0">
                <a:solidFill>
                  <a:srgbClr val="00B0F0"/>
                </a:solidFill>
                <a:latin typeface="+mn-lt"/>
                <a:cs typeface="+mn-cs"/>
              </a:rPr>
              <a:t>Aditya Engineering College  (A)</a:t>
            </a:r>
            <a:endParaRPr lang="en-IN" sz="1400" b="1" dirty="0">
              <a:solidFill>
                <a:srgbClr val="00B0F0"/>
              </a:solidFill>
              <a:latin typeface="+mn-lt"/>
              <a:cs typeface="+mn-cs"/>
            </a:endParaRPr>
          </a:p>
        </p:txBody>
      </p:sp>
      <p:sp>
        <p:nvSpPr>
          <p:cNvPr id="6" name="Footer Placeholder 3">
            <a:extLst>
              <a:ext uri="{FF2B5EF4-FFF2-40B4-BE49-F238E27FC236}"/>
            </a:extLst>
          </p:cNvPr>
          <p:cNvSpPr txBox="1">
            <a:spLocks/>
          </p:cNvSpPr>
          <p:nvPr userDrawn="1"/>
        </p:nvSpPr>
        <p:spPr>
          <a:xfrm>
            <a:off x="738188" y="6278563"/>
            <a:ext cx="1928812" cy="365125"/>
          </a:xfrm>
          <a:prstGeom prst="rect">
            <a:avLst/>
          </a:prstGeom>
        </p:spPr>
        <p:txBody>
          <a:bodyPr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fontAlgn="auto">
              <a:spcBef>
                <a:spcPts val="0"/>
              </a:spcBef>
              <a:spcAft>
                <a:spcPts val="0"/>
              </a:spcAft>
              <a:defRPr/>
            </a:pPr>
            <a:r>
              <a:rPr lang="sv-SE" dirty="0" smtClean="0"/>
              <a:t>SOFTWARE ENGINEERING</a:t>
            </a:r>
            <a:endParaRPr lang="en-US" dirty="0"/>
          </a:p>
        </p:txBody>
      </p:sp>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7" name="Date Placeholder 2">
            <a:extLst>
              <a:ext uri="{FF2B5EF4-FFF2-40B4-BE49-F238E27FC236}"/>
            </a:extLst>
          </p:cNvPr>
          <p:cNvSpPr>
            <a:spLocks noGrp="1"/>
          </p:cNvSpPr>
          <p:nvPr>
            <p:ph type="dt" sz="half" idx="10"/>
          </p:nvPr>
        </p:nvSpPr>
        <p:spPr>
          <a:xfrm>
            <a:off x="9239250" y="6286500"/>
            <a:ext cx="2105025" cy="365125"/>
          </a:xfrm>
        </p:spPr>
        <p:txBody>
          <a:bodyPr/>
          <a:lstStyle>
            <a:lvl1pPr>
              <a:defRPr b="1">
                <a:solidFill>
                  <a:schemeClr val="bg1">
                    <a:lumMod val="50000"/>
                  </a:schemeClr>
                </a:solidFill>
              </a:defRPr>
            </a:lvl1pPr>
          </a:lstStyle>
          <a:p>
            <a:pPr>
              <a:defRPr/>
            </a:pPr>
            <a:fld id="{66B5783F-0FDE-4ABF-8626-70494EC3DD17}" type="datetime2">
              <a:rPr lang="en-US"/>
              <a:pPr>
                <a:defRPr/>
              </a:pPr>
              <a:t>Monday, November 15, 2021</a:t>
            </a:fld>
            <a:endParaRPr lang="en-US" dirty="0"/>
          </a:p>
        </p:txBody>
      </p:sp>
      <p:sp>
        <p:nvSpPr>
          <p:cNvPr id="8" name="Footer Placeholder 3">
            <a:extLst>
              <a:ext uri="{FF2B5EF4-FFF2-40B4-BE49-F238E27FC236}"/>
            </a:extLst>
          </p:cNvPr>
          <p:cNvSpPr>
            <a:spLocks noGrp="1"/>
          </p:cNvSpPr>
          <p:nvPr>
            <p:ph type="ftr" sz="quarter" idx="11"/>
          </p:nvPr>
        </p:nvSpPr>
        <p:spPr>
          <a:xfrm>
            <a:off x="4138613" y="6286500"/>
            <a:ext cx="2743200" cy="365125"/>
          </a:xfrm>
        </p:spPr>
        <p:txBody>
          <a:bodyPr/>
          <a:lstStyle>
            <a:lvl1pPr>
              <a:defRPr b="1">
                <a:solidFill>
                  <a:schemeClr val="bg1">
                    <a:lumMod val="50000"/>
                  </a:schemeClr>
                </a:solidFill>
              </a:defRPr>
            </a:lvl1pPr>
          </a:lstStyle>
          <a:p>
            <a:pPr>
              <a:defRPr/>
            </a:pPr>
            <a:r>
              <a:rPr lang="sv-SE" dirty="0" smtClean="0"/>
              <a:t>V.Ravi Kishore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BFE498FF-980E-4823-84D5-5555FABFBDBE}" type="datetime2">
              <a:rPr lang="en-US"/>
              <a:pPr>
                <a:defRPr/>
              </a:pPr>
              <a:t>Monday, November 15, 2021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BB72FAF-C5B7-4C3B-BA8B-F1CDB87B79A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0BA099C-5877-4D65-A3BB-AA495BDAA0BD}" type="datetime2">
              <a:rPr lang="en-US"/>
              <a:pPr>
                <a:defRPr/>
              </a:pPr>
              <a:t>Monday, November 15,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716CC1-433F-4A3F-AC7A-9A13875BC9E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5304F7B-152A-4431-B2EF-0A373B9DA427}" type="datetime2">
              <a:rPr lang="en-US"/>
              <a:pPr>
                <a:defRPr/>
              </a:pPr>
              <a:t>Monday, November 15,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A66BDDC-A825-45D1-83E1-22036FBE211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8B61398A-CE70-4765-83BC-936747B83CD1}" type="datetime2">
              <a:rPr lang="en-US"/>
              <a:pPr>
                <a:defRPr/>
              </a:pPr>
              <a:t>Monday, November 15, 2021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ED81983-E21D-4C3A-A1D6-F5D52B90FC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062A6D4-DA31-4C10-AA94-0884CD9EF4F9}" type="datetime2">
              <a:rPr lang="en-US"/>
              <a:pPr>
                <a:defRPr/>
              </a:pPr>
              <a:t>Monday, November 15, 2021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D3498E9-DAFE-4D5F-8F9E-DA101790369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83954B-F1B9-403B-B778-8051AD3D27E9}" type="datetime2">
              <a:rPr lang="en-US"/>
              <a:pPr>
                <a:defRPr/>
              </a:pPr>
              <a:t>Monday, November 15, 2021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3DE5587-79AB-48D3-900F-E30B9C718C2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133CB3-3AE0-46BB-8A1D-0D3D00D7CA30}" type="datetime2">
              <a:rPr lang="en-US"/>
              <a:pPr>
                <a:defRPr/>
              </a:pPr>
              <a:t>Monday, November 15,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sv-SE"/>
              <a:t>Prof. CH. L. MOHAN KUMAR</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B456F14-D65C-4B21-AFC3-EC6A4C648D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04FB65B-7FF2-4A39-8C64-22E7ADA83017}" type="datetime2">
              <a:rPr lang="en-US"/>
              <a:pPr>
                <a:defRPr/>
              </a:pPr>
              <a:t>Monday, November 15, 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sv-SE"/>
              <a:t>Prof. CH. L. MOHAN KUMAR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AFC23F0-8621-4964-9E7E-211DAC836A7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sldNum="0"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487488" y="1785938"/>
            <a:ext cx="9540875" cy="1714500"/>
          </a:xfrm>
        </p:spPr>
        <p:txBody>
          <a:bodyPr/>
          <a:lstStyle/>
          <a:p>
            <a:pPr eaLnBrk="1" hangingPunct="1"/>
            <a:r>
              <a:rPr lang="en-IN" b="1" dirty="0" smtClean="0">
                <a:latin typeface="Times New Roman" pitchFamily="18" charset="0"/>
                <a:cs typeface="Times New Roman" pitchFamily="18" charset="0"/>
              </a:rPr>
              <a:t>SOFTWARE ENGINEERING</a:t>
            </a:r>
          </a:p>
        </p:txBody>
      </p:sp>
      <p:sp>
        <p:nvSpPr>
          <p:cNvPr id="12" name="Subtitle 2">
            <a:extLst>
              <a:ext uri="{FF2B5EF4-FFF2-40B4-BE49-F238E27FC236}"/>
            </a:extLst>
          </p:cNvPr>
          <p:cNvSpPr>
            <a:spLocks noGrp="1"/>
          </p:cNvSpPr>
          <p:nvPr>
            <p:ph type="subTitle" idx="1"/>
          </p:nvPr>
        </p:nvSpPr>
        <p:spPr>
          <a:xfrm>
            <a:off x="2828925" y="3429000"/>
            <a:ext cx="6858000" cy="2376488"/>
          </a:xfrm>
        </p:spPr>
        <p:txBody>
          <a:bodyPr rtlCol="0">
            <a:normAutofit fontScale="77500" lnSpcReduction="20000"/>
          </a:bodyPr>
          <a:lstStyle/>
          <a:p>
            <a:pPr eaLnBrk="1" fontAlgn="auto" hangingPunct="1">
              <a:spcBef>
                <a:spcPts val="600"/>
              </a:spcBef>
              <a:spcAft>
                <a:spcPts val="0"/>
              </a:spcAft>
              <a:buFont typeface="Arial" pitchFamily="34" charset="0"/>
              <a:buNone/>
              <a:defRPr/>
            </a:pPr>
            <a:r>
              <a:rPr lang="en-IN" dirty="0">
                <a:latin typeface="Times New Roman" pitchFamily="18" charset="0"/>
                <a:cs typeface="Times New Roman" pitchFamily="18" charset="0"/>
              </a:rPr>
              <a:t>By </a:t>
            </a:r>
          </a:p>
          <a:p>
            <a:pPr eaLnBrk="1" fontAlgn="auto" hangingPunct="1">
              <a:spcBef>
                <a:spcPts val="600"/>
              </a:spcBef>
              <a:spcAft>
                <a:spcPts val="0"/>
              </a:spcAft>
              <a:buFont typeface="Arial" pitchFamily="34" charset="0"/>
              <a:buNone/>
              <a:defRPr/>
            </a:pPr>
            <a:endParaRPr lang="en-IN" sz="1300" dirty="0">
              <a:latin typeface="Times New Roman" pitchFamily="18" charset="0"/>
              <a:cs typeface="Times New Roman" pitchFamily="18" charset="0"/>
            </a:endParaRPr>
          </a:p>
          <a:p>
            <a:pPr eaLnBrk="1" fontAlgn="auto" hangingPunct="1">
              <a:spcBef>
                <a:spcPts val="600"/>
              </a:spcBef>
              <a:spcAft>
                <a:spcPts val="0"/>
              </a:spcAft>
              <a:buFont typeface="Arial" pitchFamily="34" charset="0"/>
              <a:buNone/>
              <a:defRPr/>
            </a:pPr>
            <a:r>
              <a:rPr lang="en-IN" sz="4000" b="1" dirty="0" err="1" smtClean="0">
                <a:solidFill>
                  <a:srgbClr val="660066"/>
                </a:solidFill>
                <a:latin typeface="Times New Roman" pitchFamily="18" charset="0"/>
                <a:cs typeface="Times New Roman" pitchFamily="18" charset="0"/>
              </a:rPr>
              <a:t>V.Ravi</a:t>
            </a:r>
            <a:r>
              <a:rPr lang="en-IN" sz="4000" b="1" dirty="0" smtClean="0">
                <a:solidFill>
                  <a:srgbClr val="660066"/>
                </a:solidFill>
                <a:latin typeface="Times New Roman" pitchFamily="18" charset="0"/>
                <a:cs typeface="Times New Roman" pitchFamily="18" charset="0"/>
              </a:rPr>
              <a:t> </a:t>
            </a:r>
            <a:r>
              <a:rPr lang="en-IN" sz="4000" b="1" dirty="0" err="1" smtClean="0">
                <a:solidFill>
                  <a:srgbClr val="660066"/>
                </a:solidFill>
                <a:latin typeface="Times New Roman" pitchFamily="18" charset="0"/>
                <a:cs typeface="Times New Roman" pitchFamily="18" charset="0"/>
              </a:rPr>
              <a:t>Kishore</a:t>
            </a:r>
            <a:r>
              <a:rPr lang="en-IN" sz="1400" b="1" dirty="0" err="1" smtClean="0">
                <a:solidFill>
                  <a:srgbClr val="660066"/>
                </a:solidFill>
                <a:latin typeface="Times New Roman" pitchFamily="18" charset="0"/>
                <a:cs typeface="Times New Roman" pitchFamily="18" charset="0"/>
              </a:rPr>
              <a:t>M.Tech</a:t>
            </a:r>
            <a:r>
              <a:rPr lang="en-IN" sz="1400" b="1" dirty="0" smtClean="0">
                <a:solidFill>
                  <a:srgbClr val="660066"/>
                </a:solidFill>
                <a:latin typeface="Times New Roman" pitchFamily="18" charset="0"/>
                <a:cs typeface="Times New Roman" pitchFamily="18" charset="0"/>
              </a:rPr>
              <a:t>(CSE)</a:t>
            </a:r>
            <a:r>
              <a:rPr lang="en-IN" sz="1400" b="1" dirty="0" err="1" smtClean="0">
                <a:solidFill>
                  <a:srgbClr val="660066"/>
                </a:solidFill>
                <a:latin typeface="Times New Roman" pitchFamily="18" charset="0"/>
                <a:cs typeface="Times New Roman" pitchFamily="18" charset="0"/>
              </a:rPr>
              <a:t>M.Tech</a:t>
            </a:r>
            <a:r>
              <a:rPr lang="en-IN" sz="1400" b="1" dirty="0" smtClean="0">
                <a:solidFill>
                  <a:srgbClr val="660066"/>
                </a:solidFill>
                <a:latin typeface="Times New Roman" pitchFamily="18" charset="0"/>
                <a:cs typeface="Times New Roman" pitchFamily="18" charset="0"/>
              </a:rPr>
              <a:t>(SE).,PhD</a:t>
            </a:r>
            <a:endParaRPr lang="en-IN" sz="4000" b="1" dirty="0" smtClean="0">
              <a:solidFill>
                <a:srgbClr val="660066"/>
              </a:solidFill>
              <a:latin typeface="Times New Roman" pitchFamily="18" charset="0"/>
              <a:cs typeface="Times New Roman" pitchFamily="18" charset="0"/>
            </a:endParaRPr>
          </a:p>
          <a:p>
            <a:pPr eaLnBrk="1" fontAlgn="auto" hangingPunct="1">
              <a:spcBef>
                <a:spcPts val="600"/>
              </a:spcBef>
              <a:spcAft>
                <a:spcPts val="0"/>
              </a:spcAft>
              <a:buFont typeface="Arial" pitchFamily="34" charset="0"/>
              <a:buNone/>
              <a:defRPr/>
            </a:pPr>
            <a:r>
              <a:rPr lang="en-IN" sz="4000" dirty="0" err="1" smtClean="0">
                <a:latin typeface="Times New Roman" pitchFamily="18" charset="0"/>
                <a:cs typeface="Times New Roman" pitchFamily="18" charset="0"/>
              </a:rPr>
              <a:t>Associate.Professor</a:t>
            </a:r>
            <a:endParaRPr lang="en-IN" sz="4000" dirty="0" smtClean="0">
              <a:latin typeface="Times New Roman" pitchFamily="18" charset="0"/>
              <a:cs typeface="Times New Roman" pitchFamily="18" charset="0"/>
            </a:endParaRPr>
          </a:p>
          <a:p>
            <a:pPr eaLnBrk="1" fontAlgn="auto" hangingPunct="1">
              <a:spcAft>
                <a:spcPts val="0"/>
              </a:spcAft>
              <a:buFont typeface="Arial" pitchFamily="34" charset="0"/>
              <a:buNone/>
              <a:defRPr/>
            </a:pPr>
            <a:r>
              <a:rPr lang="en-IN" dirty="0" smtClean="0">
                <a:latin typeface="Times New Roman" pitchFamily="18" charset="0"/>
                <a:cs typeface="Times New Roman" pitchFamily="18" charset="0"/>
              </a:rPr>
              <a:t>Dept of Computer Science and Engineering</a:t>
            </a:r>
          </a:p>
          <a:p>
            <a:pPr eaLnBrk="1" fontAlgn="auto" hangingPunct="1">
              <a:spcAft>
                <a:spcPts val="0"/>
              </a:spcAft>
              <a:buFont typeface="Arial" pitchFamily="34" charset="0"/>
              <a:buNone/>
              <a:defRPr/>
            </a:pPr>
            <a:r>
              <a:rPr lang="en-IN" dirty="0" smtClean="0">
                <a:latin typeface="Times New Roman" pitchFamily="18" charset="0"/>
                <a:cs typeface="Times New Roman" pitchFamily="18" charset="0"/>
              </a:rPr>
              <a:t>Aditya Engineering College(A)</a:t>
            </a:r>
          </a:p>
          <a:p>
            <a:pPr eaLnBrk="1" fontAlgn="auto" hangingPunct="1">
              <a:spcAft>
                <a:spcPts val="0"/>
              </a:spcAft>
              <a:buFont typeface="Arial" pitchFamily="34" charset="0"/>
              <a:buNone/>
              <a:defRPr/>
            </a:pPr>
            <a:r>
              <a:rPr lang="en-IN" dirty="0" smtClean="0">
                <a:latin typeface="Times New Roman" pitchFamily="18" charset="0"/>
                <a:cs typeface="Times New Roman" pitchFamily="18" charset="0"/>
              </a:rPr>
              <a:t>Surampalem.</a:t>
            </a:r>
          </a:p>
          <a:p>
            <a:pPr eaLnBrk="1" fontAlgn="auto" hangingPunct="1">
              <a:spcBef>
                <a:spcPts val="600"/>
              </a:spcBef>
              <a:spcAft>
                <a:spcPts val="0"/>
              </a:spcAft>
              <a:buFont typeface="Arial" pitchFamily="34" charset="0"/>
              <a:buNone/>
              <a:defRPr/>
            </a:pPr>
            <a:endParaRPr lang="en-IN" dirty="0"/>
          </a:p>
          <a:p>
            <a:pPr eaLnBrk="1" fontAlgn="auto" hangingPunct="1">
              <a:spcAft>
                <a:spcPts val="0"/>
              </a:spcAft>
              <a:buFont typeface="Arial" pitchFamily="34" charset="0"/>
              <a:buNone/>
              <a:defRPr/>
            </a:pPr>
            <a:endParaRPr lang="en-IN"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4340" name="TextBox 4"/>
          <p:cNvSpPr txBox="1">
            <a:spLocks noChangeArrowheads="1"/>
          </p:cNvSpPr>
          <p:nvPr/>
        </p:nvSpPr>
        <p:spPr bwMode="auto">
          <a:xfrm>
            <a:off x="666750" y="376238"/>
            <a:ext cx="11358563" cy="6124575"/>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System Software </a:t>
            </a:r>
            <a:r>
              <a:rPr lang="en-US" sz="2800">
                <a:latin typeface="Times New Roman" pitchFamily="18" charset="0"/>
                <a:cs typeface="Times New Roman" pitchFamily="18" charset="0"/>
              </a:rPr>
              <a:t>: that provides a platform for others to run.</a:t>
            </a:r>
          </a:p>
          <a:p>
            <a:r>
              <a:rPr lang="en-US" sz="2800">
                <a:latin typeface="Times New Roman" pitchFamily="18" charset="0"/>
                <a:cs typeface="Times New Roman" pitchFamily="18" charset="0"/>
              </a:rPr>
              <a:t>Eg: OS, compiler, interpreter.</a:t>
            </a:r>
          </a:p>
          <a:p>
            <a:endParaRPr lang="en-US" sz="2800">
              <a:latin typeface="Times New Roman" pitchFamily="18" charset="0"/>
              <a:cs typeface="Times New Roman" pitchFamily="18" charset="0"/>
            </a:endParaRPr>
          </a:p>
          <a:p>
            <a:r>
              <a:rPr lang="en-US" sz="2800" b="1">
                <a:latin typeface="Times New Roman" pitchFamily="18" charset="0"/>
                <a:cs typeface="Times New Roman" pitchFamily="18" charset="0"/>
              </a:rPr>
              <a:t>Application Software</a:t>
            </a:r>
            <a:r>
              <a:rPr lang="en-US" sz="2800">
                <a:latin typeface="Times New Roman" pitchFamily="18" charset="0"/>
                <a:cs typeface="Times New Roman" pitchFamily="18" charset="0"/>
              </a:rPr>
              <a:t>: </a:t>
            </a:r>
          </a:p>
          <a:p>
            <a:r>
              <a:rPr lang="en-US" sz="2800">
                <a:latin typeface="Times New Roman" pitchFamily="18" charset="0"/>
                <a:cs typeface="Times New Roman" pitchFamily="18" charset="0"/>
              </a:rPr>
              <a:t>1.They serve or developed for particular purpose. </a:t>
            </a:r>
          </a:p>
          <a:p>
            <a:r>
              <a:rPr lang="en-US" sz="2800">
                <a:latin typeface="Times New Roman" pitchFamily="18" charset="0"/>
                <a:cs typeface="Times New Roman" pitchFamily="18" charset="0"/>
              </a:rPr>
              <a:t>(Business Application.i.e payroll system, ERP) </a:t>
            </a:r>
          </a:p>
          <a:p>
            <a:r>
              <a:rPr lang="en-US" sz="2800">
                <a:latin typeface="Times New Roman" pitchFamily="18" charset="0"/>
                <a:cs typeface="Times New Roman" pitchFamily="18" charset="0"/>
              </a:rPr>
              <a:t>2. Personal needs (increase user experience)</a:t>
            </a:r>
          </a:p>
          <a:p>
            <a:endParaRPr lang="en-US" sz="2800">
              <a:latin typeface="Times New Roman" pitchFamily="18" charset="0"/>
              <a:cs typeface="Times New Roman" pitchFamily="18" charset="0"/>
            </a:endParaRPr>
          </a:p>
          <a:p>
            <a:r>
              <a:rPr lang="en-US" sz="2800" b="1">
                <a:latin typeface="Times New Roman" pitchFamily="18" charset="0"/>
                <a:cs typeface="Times New Roman" pitchFamily="18" charset="0"/>
              </a:rPr>
              <a:t>Engineering /Scientific software</a:t>
            </a:r>
            <a:r>
              <a:rPr lang="en-US" sz="2800">
                <a:latin typeface="Times New Roman" pitchFamily="18" charset="0"/>
                <a:cs typeface="Times New Roman" pitchFamily="18" charset="0"/>
              </a:rPr>
              <a:t>: </a:t>
            </a:r>
          </a:p>
          <a:p>
            <a:r>
              <a:rPr lang="en-US" sz="2800">
                <a:latin typeface="Times New Roman" pitchFamily="18" charset="0"/>
                <a:cs typeface="Times New Roman" pitchFamily="18" charset="0"/>
              </a:rPr>
              <a:t> Complex numerical problems are solved.</a:t>
            </a:r>
          </a:p>
          <a:p>
            <a:r>
              <a:rPr lang="en-US" sz="2800">
                <a:latin typeface="Times New Roman" pitchFamily="18" charset="0"/>
                <a:cs typeface="Times New Roman" pitchFamily="18" charset="0"/>
              </a:rPr>
              <a:t>Eg: Astronomical S/W, Genetic Analysis).</a:t>
            </a:r>
          </a:p>
          <a:p>
            <a:endParaRPr lang="en-US" sz="2800">
              <a:latin typeface="Times New Roman" pitchFamily="18" charset="0"/>
              <a:cs typeface="Times New Roman" pitchFamily="18" charset="0"/>
            </a:endParaRPr>
          </a:p>
          <a:p>
            <a:r>
              <a:rPr lang="en-US" sz="2800" b="1">
                <a:latin typeface="Times New Roman" pitchFamily="18" charset="0"/>
                <a:cs typeface="Times New Roman" pitchFamily="18" charset="0"/>
              </a:rPr>
              <a:t>Embedded software</a:t>
            </a:r>
            <a:r>
              <a:rPr lang="en-US" sz="2800">
                <a:latin typeface="Times New Roman" pitchFamily="18" charset="0"/>
                <a:cs typeface="Times New Roman" pitchFamily="18" charset="0"/>
              </a:rPr>
              <a:t>: Provide limited features &amp; functionality.</a:t>
            </a:r>
          </a:p>
          <a:p>
            <a:r>
              <a:rPr lang="en-US" sz="2800">
                <a:latin typeface="Times New Roman" pitchFamily="18" charset="0"/>
                <a:cs typeface="Times New Roman" pitchFamily="18" charset="0"/>
              </a:rPr>
              <a:t>Eg:  Microwave ovens, dash board  displays, plane cockpit control panel.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5364" name="TextBox 4"/>
          <p:cNvSpPr txBox="1">
            <a:spLocks noChangeArrowheads="1"/>
          </p:cNvSpPr>
          <p:nvPr/>
        </p:nvSpPr>
        <p:spPr bwMode="auto">
          <a:xfrm>
            <a:off x="381000" y="582613"/>
            <a:ext cx="11572875" cy="5632450"/>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Artificial Intelligence Software:</a:t>
            </a:r>
          </a:p>
          <a:p>
            <a:r>
              <a:rPr lang="en-US" sz="2400">
                <a:latin typeface="Times New Roman" pitchFamily="18" charset="0"/>
                <a:cs typeface="Times New Roman" pitchFamily="18" charset="0"/>
              </a:rPr>
              <a:t>Induce human like intelligence in machines.</a:t>
            </a:r>
          </a:p>
          <a:p>
            <a:r>
              <a:rPr lang="en-US" sz="2400">
                <a:latin typeface="Times New Roman" pitchFamily="18" charset="0"/>
                <a:cs typeface="Times New Roman" pitchFamily="18" charset="0"/>
              </a:rPr>
              <a:t>Complex algorithms which are non-numeric.</a:t>
            </a:r>
          </a:p>
          <a:p>
            <a:r>
              <a:rPr lang="en-US" sz="2400">
                <a:latin typeface="Times New Roman" pitchFamily="18" charset="0"/>
                <a:cs typeface="Times New Roman" pitchFamily="18" charset="0"/>
              </a:rPr>
              <a:t>Eg: Robotics, Interactive Game playing.</a:t>
            </a:r>
          </a:p>
          <a:p>
            <a:endParaRPr lang="en-US" sz="2400">
              <a:latin typeface="Times New Roman" pitchFamily="18" charset="0"/>
              <a:cs typeface="Times New Roman" pitchFamily="18" charset="0"/>
            </a:endParaRPr>
          </a:p>
          <a:p>
            <a:r>
              <a:rPr lang="en-US" sz="2400" b="1">
                <a:latin typeface="Times New Roman" pitchFamily="18" charset="0"/>
                <a:cs typeface="Times New Roman" pitchFamily="18" charset="0"/>
              </a:rPr>
              <a:t>Legacy Software:</a:t>
            </a:r>
          </a:p>
          <a:p>
            <a:r>
              <a:rPr lang="en-US" sz="2400">
                <a:latin typeface="Times New Roman" pitchFamily="18" charset="0"/>
                <a:cs typeface="Times New Roman" pitchFamily="18" charset="0"/>
              </a:rPr>
              <a:t>Very old and traditional software.</a:t>
            </a:r>
          </a:p>
          <a:p>
            <a:r>
              <a:rPr lang="en-US" sz="2400">
                <a:latin typeface="Times New Roman" pitchFamily="18" charset="0"/>
                <a:cs typeface="Times New Roman" pitchFamily="18" charset="0"/>
              </a:rPr>
              <a:t>These are changed from time to time.</a:t>
            </a:r>
          </a:p>
          <a:p>
            <a:r>
              <a:rPr lang="en-US" sz="2400">
                <a:latin typeface="Times New Roman" pitchFamily="18" charset="0"/>
                <a:cs typeface="Times New Roman" pitchFamily="18" charset="0"/>
              </a:rPr>
              <a:t>They do not have a good quality</a:t>
            </a:r>
          </a:p>
          <a:p>
            <a:endParaRPr lang="en-US" sz="2400">
              <a:latin typeface="Times New Roman" pitchFamily="18" charset="0"/>
              <a:cs typeface="Times New Roman" pitchFamily="18" charset="0"/>
            </a:endParaRPr>
          </a:p>
          <a:p>
            <a:r>
              <a:rPr lang="en-US" sz="2400" b="1">
                <a:latin typeface="Times New Roman" pitchFamily="18" charset="0"/>
                <a:cs typeface="Times New Roman" pitchFamily="18" charset="0"/>
              </a:rPr>
              <a:t>Web</a:t>
            </a:r>
            <a:r>
              <a:rPr lang="en-US" sz="2400">
                <a:latin typeface="Times New Roman" pitchFamily="18" charset="0"/>
                <a:cs typeface="Times New Roman" pitchFamily="18" charset="0"/>
              </a:rPr>
              <a:t> (They run on Browsers: online editing/ </a:t>
            </a:r>
            <a:r>
              <a:rPr lang="en-US" sz="2400" b="1">
                <a:latin typeface="Times New Roman" pitchFamily="18" charset="0"/>
                <a:cs typeface="Times New Roman" pitchFamily="18" charset="0"/>
              </a:rPr>
              <a:t>Mobile software: </a:t>
            </a:r>
            <a:r>
              <a:rPr lang="en-US" sz="2400">
                <a:latin typeface="Times New Roman" pitchFamily="18" charset="0"/>
                <a:cs typeface="Times New Roman" pitchFamily="18" charset="0"/>
              </a:rPr>
              <a:t>(They run on mobiles) </a:t>
            </a:r>
          </a:p>
          <a:p>
            <a:r>
              <a:rPr lang="en-US" sz="2400">
                <a:latin typeface="Times New Roman" pitchFamily="18" charset="0"/>
                <a:cs typeface="Times New Roman" pitchFamily="18" charset="0"/>
              </a:rPr>
              <a:t>Eg: Games, scan</a:t>
            </a:r>
          </a:p>
          <a:p>
            <a:endParaRPr lang="en-US" sz="2400">
              <a:latin typeface="Times New Roman" pitchFamily="18" charset="0"/>
              <a:cs typeface="Times New Roman" pitchFamily="18" charset="0"/>
            </a:endParaRPr>
          </a:p>
          <a:p>
            <a:r>
              <a:rPr lang="en-US" sz="2400" b="1">
                <a:latin typeface="Times New Roman" pitchFamily="18" charset="0"/>
                <a:cs typeface="Times New Roman" pitchFamily="18" charset="0"/>
              </a:rPr>
              <a:t>Real world Software</a:t>
            </a:r>
            <a:r>
              <a:rPr lang="en-US" sz="2400">
                <a:latin typeface="Times New Roman" pitchFamily="18" charset="0"/>
                <a:cs typeface="Times New Roman" pitchFamily="18" charset="0"/>
              </a:rPr>
              <a:t>: Are those that control, monitor and analyze world events in real time)</a:t>
            </a:r>
          </a:p>
          <a:p>
            <a:r>
              <a:rPr lang="en-US" sz="2400">
                <a:latin typeface="Times New Roman" pitchFamily="18" charset="0"/>
                <a:cs typeface="Times New Roman" pitchFamily="18" charset="0"/>
              </a:rPr>
              <a:t>Eg: weather forecasting, satellite software.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6388" name="TextBox 4"/>
          <p:cNvSpPr txBox="1">
            <a:spLocks noChangeArrowheads="1"/>
          </p:cNvSpPr>
          <p:nvPr/>
        </p:nvSpPr>
        <p:spPr bwMode="auto">
          <a:xfrm>
            <a:off x="1309688" y="285750"/>
            <a:ext cx="7000875" cy="523875"/>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Difference between Software and Hardware:</a:t>
            </a:r>
          </a:p>
        </p:txBody>
      </p:sp>
      <p:graphicFrame>
        <p:nvGraphicFramePr>
          <p:cNvPr id="7" name="Table 6"/>
          <p:cNvGraphicFramePr>
            <a:graphicFrameLocks noGrp="1"/>
          </p:cNvGraphicFramePr>
          <p:nvPr/>
        </p:nvGraphicFramePr>
        <p:xfrm>
          <a:off x="881063" y="1000125"/>
          <a:ext cx="10001320" cy="5400040"/>
        </p:xfrm>
        <a:graphic>
          <a:graphicData uri="http://schemas.openxmlformats.org/drawingml/2006/table">
            <a:tbl>
              <a:tblPr firstRow="1" bandRow="1">
                <a:tableStyleId>{5C22544A-7EE6-4342-B048-85BDC9FD1C3A}</a:tableStyleId>
              </a:tblPr>
              <a:tblGrid>
                <a:gridCol w="5000660"/>
                <a:gridCol w="5000660"/>
              </a:tblGrid>
              <a:tr h="370840">
                <a:tc>
                  <a:txBody>
                    <a:bodyPr/>
                    <a:lstStyle/>
                    <a:p>
                      <a:pPr algn="ctr"/>
                      <a:r>
                        <a:rPr lang="en-US" sz="2400" dirty="0" smtClean="0">
                          <a:latin typeface="Times New Roman" pitchFamily="18" charset="0"/>
                          <a:cs typeface="Times New Roman" pitchFamily="18" charset="0"/>
                        </a:rPr>
                        <a:t>SOFTWARE </a:t>
                      </a:r>
                      <a:endParaRPr lang="en-US" sz="2400" dirty="0">
                        <a:latin typeface="Times New Roman" pitchFamily="18" charset="0"/>
                        <a:cs typeface="Times New Roman" pitchFamily="18" charset="0"/>
                      </a:endParaRPr>
                    </a:p>
                  </a:txBody>
                  <a:tcPr/>
                </a:tc>
                <a:tc>
                  <a:txBody>
                    <a:bodyPr/>
                    <a:lstStyle/>
                    <a:p>
                      <a:pPr algn="ctr"/>
                      <a:r>
                        <a:rPr lang="en-US" sz="2400" b="0" dirty="0" smtClean="0">
                          <a:latin typeface="Times New Roman" pitchFamily="18" charset="0"/>
                          <a:cs typeface="Times New Roman" pitchFamily="18" charset="0"/>
                        </a:rPr>
                        <a:t>HARDWARE</a:t>
                      </a:r>
                      <a:endParaRPr lang="en-US" sz="2400" b="0" dirty="0">
                        <a:latin typeface="Times New Roman" pitchFamily="18" charset="0"/>
                        <a:cs typeface="Times New Roman" pitchFamily="18" charset="0"/>
                      </a:endParaRPr>
                    </a:p>
                  </a:txBody>
                  <a:tcPr/>
                </a:tc>
              </a:tr>
              <a:tr h="370840">
                <a:tc>
                  <a:txBody>
                    <a:bodyPr/>
                    <a:lstStyle/>
                    <a:p>
                      <a:r>
                        <a:rPr lang="en-US" sz="2400" kern="1200" dirty="0" smtClean="0">
                          <a:solidFill>
                            <a:schemeClr val="dk1"/>
                          </a:solidFill>
                          <a:latin typeface="Times New Roman" pitchFamily="18" charset="0"/>
                          <a:ea typeface="+mn-ea"/>
                          <a:cs typeface="Times New Roman" pitchFamily="18" charset="0"/>
                        </a:rPr>
                        <a:t>SW does not wear out, it deteriorates.</a:t>
                      </a:r>
                      <a:endParaRPr lang="en-US" sz="2400" dirty="0">
                        <a:latin typeface="Times New Roman" pitchFamily="18" charset="0"/>
                        <a:cs typeface="Times New Roman" pitchFamily="18" charset="0"/>
                      </a:endParaRPr>
                    </a:p>
                  </a:txBody>
                  <a:tcPr/>
                </a:tc>
                <a:tc>
                  <a:txBody>
                    <a:bodyPr/>
                    <a:lstStyle/>
                    <a:p>
                      <a:r>
                        <a:rPr lang="en-US" sz="2400" b="0" kern="1200" dirty="0" smtClean="0">
                          <a:solidFill>
                            <a:schemeClr val="dk1"/>
                          </a:solidFill>
                          <a:latin typeface="Times New Roman" pitchFamily="18" charset="0"/>
                          <a:ea typeface="+mn-ea"/>
                          <a:cs typeface="Times New Roman" pitchFamily="18" charset="0"/>
                        </a:rPr>
                        <a:t>Hardware wears out with time</a:t>
                      </a:r>
                      <a:endParaRPr lang="en-US" sz="2400" b="0" dirty="0">
                        <a:latin typeface="Times New Roman" pitchFamily="18" charset="0"/>
                        <a:cs typeface="Times New Roman" pitchFamily="18" charset="0"/>
                      </a:endParaRPr>
                    </a:p>
                  </a:txBody>
                  <a:tcPr/>
                </a:tc>
              </a:tr>
              <a:tr h="370840">
                <a:tc>
                  <a:txBody>
                    <a:bodyPr/>
                    <a:lstStyle/>
                    <a:p>
                      <a:r>
                        <a:rPr lang="en-US" sz="2400" kern="1200" dirty="0" smtClean="0">
                          <a:solidFill>
                            <a:schemeClr val="dk1"/>
                          </a:solidFill>
                          <a:latin typeface="Times New Roman" pitchFamily="18" charset="0"/>
                          <a:ea typeface="+mn-ea"/>
                          <a:cs typeface="Times New Roman" pitchFamily="18" charset="0"/>
                        </a:rPr>
                        <a:t>Software(Developed by programmers) is a logical(intangible) unit.</a:t>
                      </a:r>
                      <a:endParaRPr lang="en-US" sz="24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Times New Roman" pitchFamily="18" charset="0"/>
                          <a:ea typeface="+mn-ea"/>
                          <a:cs typeface="Times New Roman" pitchFamily="18" charset="0"/>
                        </a:rPr>
                        <a:t>High failure rate early life cycle.</a:t>
                      </a:r>
                    </a:p>
                    <a:p>
                      <a:endParaRPr lang="en-US" sz="2400" dirty="0">
                        <a:latin typeface="Times New Roman" pitchFamily="18" charset="0"/>
                        <a:cs typeface="Times New Roman" pitchFamily="18" charset="0"/>
                      </a:endParaRPr>
                    </a:p>
                  </a:txBody>
                  <a:tcPr/>
                </a:tc>
              </a:tr>
              <a:tr h="370840">
                <a:tc>
                  <a:txBody>
                    <a:bodyPr/>
                    <a:lstStyle/>
                    <a:p>
                      <a:r>
                        <a:rPr lang="en-US" sz="2400" kern="1200" dirty="0" smtClean="0">
                          <a:solidFill>
                            <a:schemeClr val="dk1"/>
                          </a:solidFill>
                          <a:latin typeface="Times New Roman" pitchFamily="18" charset="0"/>
                          <a:ea typeface="+mn-ea"/>
                          <a:cs typeface="Times New Roman" pitchFamily="18" charset="0"/>
                        </a:rPr>
                        <a:t>There are no spare parts for software (S/W modules may be dependent on each other).</a:t>
                      </a:r>
                      <a:endParaRPr lang="en-US" sz="24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Times New Roman" pitchFamily="18" charset="0"/>
                          <a:ea typeface="+mn-ea"/>
                          <a:cs typeface="Times New Roman" pitchFamily="18" charset="0"/>
                        </a:rPr>
                        <a:t>Defects corrected &amp; failure rate drops to a steady level for some time.</a:t>
                      </a:r>
                    </a:p>
                    <a:p>
                      <a:endParaRPr lang="en-US" sz="240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Times New Roman" pitchFamily="18" charset="0"/>
                          <a:ea typeface="+mn-ea"/>
                          <a:cs typeface="Times New Roman" pitchFamily="18" charset="0"/>
                        </a:rPr>
                        <a:t>Problem Statement.( it may not be complete and clear).</a:t>
                      </a:r>
                    </a:p>
                    <a:p>
                      <a:endParaRPr lang="en-US" sz="24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Times New Roman" pitchFamily="18" charset="0"/>
                          <a:ea typeface="+mn-ea"/>
                          <a:cs typeface="Times New Roman" pitchFamily="18" charset="0"/>
                        </a:rPr>
                        <a:t>With time failure rate rises again this phase is referred as wear out phase.    </a:t>
                      </a:r>
                    </a:p>
                    <a:p>
                      <a:endParaRPr lang="en-US" sz="2400" dirty="0">
                        <a:latin typeface="Times New Roman" pitchFamily="18" charset="0"/>
                        <a:cs typeface="Times New Roman" pitchFamily="18" charset="0"/>
                      </a:endParaRPr>
                    </a:p>
                  </a:txBody>
                  <a:tcPr/>
                </a:tc>
              </a:tr>
              <a:tr h="370840">
                <a:tc>
                  <a:txBody>
                    <a:bodyPr/>
                    <a:lstStyle/>
                    <a:p>
                      <a:r>
                        <a:rPr lang="en-US" sz="2400" kern="1200" dirty="0" smtClean="0">
                          <a:solidFill>
                            <a:schemeClr val="dk1"/>
                          </a:solidFill>
                          <a:latin typeface="Times New Roman" pitchFamily="18" charset="0"/>
                          <a:ea typeface="+mn-ea"/>
                          <a:cs typeface="Times New Roman" pitchFamily="18" charset="0"/>
                        </a:rPr>
                        <a:t>Requirements</a:t>
                      </a:r>
                      <a:endParaRPr lang="en-US" sz="2400" dirty="0">
                        <a:latin typeface="Times New Roman" pitchFamily="18" charset="0"/>
                        <a:cs typeface="Times New Roman" pitchFamily="18" charset="0"/>
                      </a:endParaRPr>
                    </a:p>
                  </a:txBody>
                  <a:tcPr/>
                </a:tc>
                <a:tc>
                  <a:txBody>
                    <a:bodyPr/>
                    <a:lstStyle/>
                    <a:p>
                      <a:r>
                        <a:rPr lang="en-US" sz="2400" kern="1200" dirty="0" smtClean="0">
                          <a:solidFill>
                            <a:schemeClr val="dk1"/>
                          </a:solidFill>
                          <a:latin typeface="Times New Roman" pitchFamily="18" charset="0"/>
                          <a:ea typeface="+mn-ea"/>
                          <a:cs typeface="Times New Roman" pitchFamily="18" charset="0"/>
                        </a:rPr>
                        <a:t>Spare parts </a:t>
                      </a:r>
                      <a:endParaRPr lang="en-US" sz="2400" dirty="0">
                        <a:latin typeface="Times New Roman" pitchFamily="18" charset="0"/>
                        <a:cs typeface="Times New Roman" pitchFamily="18" charset="0"/>
                      </a:endParaRPr>
                    </a:p>
                  </a:txBody>
                  <a:tcPr/>
                </a:tc>
              </a:tr>
              <a:tr h="370840">
                <a:tc>
                  <a:txBody>
                    <a:bodyPr/>
                    <a:lstStyle/>
                    <a:p>
                      <a:r>
                        <a:rPr lang="en-US" sz="2400" kern="1200" dirty="0" smtClean="0">
                          <a:solidFill>
                            <a:schemeClr val="dk1"/>
                          </a:solidFill>
                          <a:latin typeface="Times New Roman" pitchFamily="18" charset="0"/>
                          <a:ea typeface="+mn-ea"/>
                          <a:cs typeface="Times New Roman" pitchFamily="18" charset="0"/>
                        </a:rPr>
                        <a:t>Multiple copies</a:t>
                      </a:r>
                      <a:endParaRPr lang="en-US" sz="2400" dirty="0">
                        <a:latin typeface="Times New Roman" pitchFamily="18" charset="0"/>
                        <a:cs typeface="Times New Roman" pitchFamily="18" charset="0"/>
                      </a:endParaRPr>
                    </a:p>
                  </a:txBody>
                  <a:tcPr/>
                </a:tc>
                <a:tc>
                  <a:txBody>
                    <a:bodyPr/>
                    <a:lstStyle/>
                    <a:p>
                      <a:r>
                        <a:rPr lang="en-US" sz="2400" kern="1200" dirty="0" smtClean="0">
                          <a:solidFill>
                            <a:schemeClr val="dk1"/>
                          </a:solidFill>
                          <a:latin typeface="Times New Roman" pitchFamily="18" charset="0"/>
                          <a:ea typeface="+mn-ea"/>
                          <a:cs typeface="Times New Roman" pitchFamily="18" charset="0"/>
                        </a:rPr>
                        <a:t>Multiple copies</a:t>
                      </a:r>
                      <a:endParaRPr lang="en-US" sz="2400" dirty="0">
                        <a:latin typeface="Times New Roman" pitchFamily="18" charset="0"/>
                        <a:cs typeface="Times New Roman" pitchFamily="18" charset="0"/>
                      </a:endParaRPr>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17412" name="Picture 4" descr="C:\Users\admin\Desktop\bathtub.jpg"/>
          <p:cNvPicPr>
            <a:picLocks noChangeAspect="1" noChangeArrowheads="1"/>
          </p:cNvPicPr>
          <p:nvPr/>
        </p:nvPicPr>
        <p:blipFill>
          <a:blip r:embed="rId2">
            <a:lum bright="-42000" contrast="54000"/>
          </a:blip>
          <a:srcRect/>
          <a:stretch>
            <a:fillRect/>
          </a:stretch>
        </p:blipFill>
        <p:spPr bwMode="auto">
          <a:xfrm>
            <a:off x="7377113" y="1500188"/>
            <a:ext cx="4433887" cy="3143250"/>
          </a:xfrm>
          <a:prstGeom prst="rect">
            <a:avLst/>
          </a:prstGeom>
          <a:noFill/>
          <a:ln w="9525">
            <a:noFill/>
            <a:miter lim="800000"/>
            <a:headEnd/>
            <a:tailEnd/>
          </a:ln>
        </p:spPr>
      </p:pic>
      <p:grpSp>
        <p:nvGrpSpPr>
          <p:cNvPr id="17413" name="Group 31"/>
          <p:cNvGrpSpPr>
            <a:grpSpLocks/>
          </p:cNvGrpSpPr>
          <p:nvPr/>
        </p:nvGrpSpPr>
        <p:grpSpPr bwMode="auto">
          <a:xfrm>
            <a:off x="738188" y="1500188"/>
            <a:ext cx="5357812" cy="3714750"/>
            <a:chOff x="1859" y="10599"/>
            <a:chExt cx="6295" cy="3299"/>
          </a:xfrm>
        </p:grpSpPr>
        <p:cxnSp>
          <p:nvCxnSpPr>
            <p:cNvPr id="17416" name="AutoShape 32"/>
            <p:cNvCxnSpPr>
              <a:cxnSpLocks noChangeShapeType="1"/>
            </p:cNvCxnSpPr>
            <p:nvPr/>
          </p:nvCxnSpPr>
          <p:spPr bwMode="auto">
            <a:xfrm>
              <a:off x="3035" y="10615"/>
              <a:ext cx="2379" cy="1374"/>
            </a:xfrm>
            <a:prstGeom prst="curvedConnector3">
              <a:avLst>
                <a:gd name="adj1" fmla="val 9162"/>
              </a:avLst>
            </a:prstGeom>
            <a:noFill/>
            <a:ln w="9525">
              <a:solidFill>
                <a:srgbClr val="000000"/>
              </a:solidFill>
              <a:round/>
              <a:headEnd/>
              <a:tailEnd/>
            </a:ln>
          </p:spPr>
        </p:cxnSp>
        <p:grpSp>
          <p:nvGrpSpPr>
            <p:cNvPr id="17417" name="Group 33"/>
            <p:cNvGrpSpPr>
              <a:grpSpLocks/>
            </p:cNvGrpSpPr>
            <p:nvPr/>
          </p:nvGrpSpPr>
          <p:grpSpPr bwMode="auto">
            <a:xfrm>
              <a:off x="1859" y="10599"/>
              <a:ext cx="6295" cy="3299"/>
              <a:chOff x="1859" y="10599"/>
              <a:chExt cx="6295" cy="3299"/>
            </a:xfrm>
          </p:grpSpPr>
          <p:sp>
            <p:nvSpPr>
              <p:cNvPr id="17425" name="Rectangle 34"/>
              <p:cNvSpPr>
                <a:spLocks noChangeArrowheads="1"/>
              </p:cNvSpPr>
              <p:nvPr/>
            </p:nvSpPr>
            <p:spPr bwMode="auto">
              <a:xfrm>
                <a:off x="2795" y="13328"/>
                <a:ext cx="2364" cy="570"/>
              </a:xfrm>
              <a:prstGeom prst="rect">
                <a:avLst/>
              </a:prstGeom>
              <a:solidFill>
                <a:srgbClr val="FFFFFF"/>
              </a:solidFill>
              <a:ln w="9525">
                <a:solidFill>
                  <a:srgbClr val="FFFFFF"/>
                </a:solidFill>
                <a:miter lim="800000"/>
                <a:headEnd/>
                <a:tailEnd/>
              </a:ln>
            </p:spPr>
            <p:txBody>
              <a:bodyPr/>
              <a:lstStyle/>
              <a:p>
                <a:pPr algn="ctr">
                  <a:spcAft>
                    <a:spcPts val="1000"/>
                  </a:spcAft>
                </a:pPr>
                <a:r>
                  <a:rPr lang="en-US" sz="1600" b="1">
                    <a:latin typeface="Times New Roman" pitchFamily="18" charset="0"/>
                  </a:rPr>
                  <a:t>TIME</a:t>
                </a:r>
              </a:p>
              <a:p>
                <a:endParaRPr lang="en-US"/>
              </a:p>
            </p:txBody>
          </p:sp>
          <p:grpSp>
            <p:nvGrpSpPr>
              <p:cNvPr id="17426" name="Group 35"/>
              <p:cNvGrpSpPr>
                <a:grpSpLocks/>
              </p:cNvGrpSpPr>
              <p:nvPr/>
            </p:nvGrpSpPr>
            <p:grpSpPr bwMode="auto">
              <a:xfrm>
                <a:off x="1859" y="10599"/>
                <a:ext cx="6295" cy="2581"/>
                <a:chOff x="1859" y="10599"/>
                <a:chExt cx="6295" cy="2581"/>
              </a:xfrm>
            </p:grpSpPr>
            <p:sp>
              <p:nvSpPr>
                <p:cNvPr id="17427" name="Rectangle 36"/>
                <p:cNvSpPr>
                  <a:spLocks noChangeArrowheads="1"/>
                </p:cNvSpPr>
                <p:nvPr/>
              </p:nvSpPr>
              <p:spPr bwMode="auto">
                <a:xfrm>
                  <a:off x="1859" y="10800"/>
                  <a:ext cx="368" cy="2378"/>
                </a:xfrm>
                <a:prstGeom prst="rect">
                  <a:avLst/>
                </a:prstGeom>
                <a:solidFill>
                  <a:srgbClr val="FFFFFF"/>
                </a:solidFill>
                <a:ln w="9525">
                  <a:solidFill>
                    <a:srgbClr val="FFFFFF"/>
                  </a:solidFill>
                  <a:miter lim="800000"/>
                  <a:headEnd/>
                  <a:tailEnd/>
                </a:ln>
              </p:spPr>
              <p:txBody>
                <a:bodyPr/>
                <a:lstStyle/>
                <a:p>
                  <a:pPr>
                    <a:spcAft>
                      <a:spcPts val="1000"/>
                    </a:spcAft>
                  </a:pPr>
                  <a:endParaRPr lang="en-US" sz="1100">
                    <a:latin typeface="Times New Roman" pitchFamily="18" charset="0"/>
                  </a:endParaRPr>
                </a:p>
                <a:p>
                  <a:pPr>
                    <a:spcAft>
                      <a:spcPts val="1000"/>
                    </a:spcAft>
                  </a:pPr>
                  <a:r>
                    <a:rPr lang="en-US" sz="2000">
                      <a:latin typeface="Times New Roman" pitchFamily="18" charset="0"/>
                    </a:rPr>
                    <a:t>F</a:t>
                  </a:r>
                </a:p>
                <a:p>
                  <a:pPr>
                    <a:spcAft>
                      <a:spcPts val="1000"/>
                    </a:spcAft>
                  </a:pPr>
                  <a:endParaRPr lang="en-US" sz="2000">
                    <a:latin typeface="Times New Roman" pitchFamily="18" charset="0"/>
                  </a:endParaRPr>
                </a:p>
                <a:p>
                  <a:pPr>
                    <a:spcAft>
                      <a:spcPts val="1000"/>
                    </a:spcAft>
                  </a:pPr>
                  <a:r>
                    <a:rPr lang="en-US" sz="2000">
                      <a:latin typeface="Times New Roman" pitchFamily="18" charset="0"/>
                    </a:rPr>
                    <a:t>R</a:t>
                  </a:r>
                  <a:endParaRPr lang="en-US"/>
                </a:p>
              </p:txBody>
            </p:sp>
            <p:grpSp>
              <p:nvGrpSpPr>
                <p:cNvPr id="17428" name="Group 37"/>
                <p:cNvGrpSpPr>
                  <a:grpSpLocks/>
                </p:cNvGrpSpPr>
                <p:nvPr/>
              </p:nvGrpSpPr>
              <p:grpSpPr bwMode="auto">
                <a:xfrm>
                  <a:off x="2495" y="10599"/>
                  <a:ext cx="5659" cy="2581"/>
                  <a:chOff x="2495" y="10599"/>
                  <a:chExt cx="5659" cy="2581"/>
                </a:xfrm>
              </p:grpSpPr>
              <p:grpSp>
                <p:nvGrpSpPr>
                  <p:cNvPr id="17429" name="Group 38"/>
                  <p:cNvGrpSpPr>
                    <a:grpSpLocks/>
                  </p:cNvGrpSpPr>
                  <p:nvPr/>
                </p:nvGrpSpPr>
                <p:grpSpPr bwMode="auto">
                  <a:xfrm>
                    <a:off x="2495" y="10599"/>
                    <a:ext cx="2854" cy="2581"/>
                    <a:chOff x="2495" y="10599"/>
                    <a:chExt cx="2854" cy="2581"/>
                  </a:xfrm>
                </p:grpSpPr>
                <p:cxnSp>
                  <p:nvCxnSpPr>
                    <p:cNvPr id="17443" name="AutoShape 39"/>
                    <p:cNvCxnSpPr>
                      <a:cxnSpLocks noChangeShapeType="1"/>
                    </p:cNvCxnSpPr>
                    <p:nvPr/>
                  </p:nvCxnSpPr>
                  <p:spPr bwMode="auto">
                    <a:xfrm flipH="1">
                      <a:off x="2495" y="10599"/>
                      <a:ext cx="17" cy="2579"/>
                    </a:xfrm>
                    <a:prstGeom prst="straightConnector1">
                      <a:avLst/>
                    </a:prstGeom>
                    <a:noFill/>
                    <a:ln w="9525">
                      <a:solidFill>
                        <a:srgbClr val="000000"/>
                      </a:solidFill>
                      <a:round/>
                      <a:headEnd/>
                      <a:tailEnd/>
                    </a:ln>
                  </p:spPr>
                </p:cxnSp>
                <p:cxnSp>
                  <p:nvCxnSpPr>
                    <p:cNvPr id="17444" name="AutoShape 40"/>
                    <p:cNvCxnSpPr>
                      <a:cxnSpLocks noChangeShapeType="1"/>
                    </p:cNvCxnSpPr>
                    <p:nvPr/>
                  </p:nvCxnSpPr>
                  <p:spPr bwMode="auto">
                    <a:xfrm flipH="1">
                      <a:off x="2497" y="13180"/>
                      <a:ext cx="2852" cy="0"/>
                    </a:xfrm>
                    <a:prstGeom prst="straightConnector1">
                      <a:avLst/>
                    </a:prstGeom>
                    <a:noFill/>
                    <a:ln w="9525">
                      <a:solidFill>
                        <a:srgbClr val="000000"/>
                      </a:solidFill>
                      <a:round/>
                      <a:headEnd/>
                      <a:tailEnd/>
                    </a:ln>
                  </p:spPr>
                </p:cxnSp>
              </p:grpSp>
              <p:cxnSp>
                <p:nvCxnSpPr>
                  <p:cNvPr id="17430" name="AutoShape 41"/>
                  <p:cNvCxnSpPr>
                    <a:cxnSpLocks noChangeShapeType="1"/>
                  </p:cNvCxnSpPr>
                  <p:nvPr/>
                </p:nvCxnSpPr>
                <p:spPr bwMode="auto">
                  <a:xfrm>
                    <a:off x="2795" y="10800"/>
                    <a:ext cx="2379" cy="2127"/>
                  </a:xfrm>
                  <a:prstGeom prst="curvedConnector3">
                    <a:avLst>
                      <a:gd name="adj1" fmla="val 713"/>
                    </a:avLst>
                  </a:prstGeom>
                  <a:noFill/>
                  <a:ln w="9525">
                    <a:solidFill>
                      <a:srgbClr val="000000"/>
                    </a:solidFill>
                    <a:round/>
                    <a:headEnd/>
                    <a:tailEnd/>
                  </a:ln>
                </p:spPr>
              </p:cxnSp>
              <p:grpSp>
                <p:nvGrpSpPr>
                  <p:cNvPr id="17431" name="Group 42"/>
                  <p:cNvGrpSpPr>
                    <a:grpSpLocks/>
                  </p:cNvGrpSpPr>
                  <p:nvPr/>
                </p:nvGrpSpPr>
                <p:grpSpPr bwMode="auto">
                  <a:xfrm>
                    <a:off x="3744" y="10849"/>
                    <a:ext cx="1622" cy="1197"/>
                    <a:chOff x="3965" y="10883"/>
                    <a:chExt cx="1622" cy="1197"/>
                  </a:xfrm>
                </p:grpSpPr>
                <p:grpSp>
                  <p:nvGrpSpPr>
                    <p:cNvPr id="17434" name="Group 43"/>
                    <p:cNvGrpSpPr>
                      <a:grpSpLocks/>
                    </p:cNvGrpSpPr>
                    <p:nvPr/>
                  </p:nvGrpSpPr>
                  <p:grpSpPr bwMode="auto">
                    <a:xfrm>
                      <a:off x="3965" y="10883"/>
                      <a:ext cx="551" cy="1055"/>
                      <a:chOff x="4203" y="10934"/>
                      <a:chExt cx="551" cy="1055"/>
                    </a:xfrm>
                  </p:grpSpPr>
                  <p:cxnSp>
                    <p:nvCxnSpPr>
                      <p:cNvPr id="17441" name="AutoShape 44"/>
                      <p:cNvCxnSpPr>
                        <a:cxnSpLocks noChangeShapeType="1"/>
                      </p:cNvCxnSpPr>
                      <p:nvPr/>
                    </p:nvCxnSpPr>
                    <p:spPr bwMode="auto">
                      <a:xfrm flipV="1">
                        <a:off x="4203" y="10934"/>
                        <a:ext cx="318" cy="904"/>
                      </a:xfrm>
                      <a:prstGeom prst="straightConnector1">
                        <a:avLst/>
                      </a:prstGeom>
                      <a:noFill/>
                      <a:ln w="9525">
                        <a:solidFill>
                          <a:srgbClr val="000000"/>
                        </a:solidFill>
                        <a:round/>
                        <a:headEnd/>
                        <a:tailEnd/>
                      </a:ln>
                    </p:spPr>
                  </p:cxnSp>
                  <p:cxnSp>
                    <p:nvCxnSpPr>
                      <p:cNvPr id="17442" name="AutoShape 45"/>
                      <p:cNvCxnSpPr>
                        <a:cxnSpLocks noChangeShapeType="1"/>
                      </p:cNvCxnSpPr>
                      <p:nvPr/>
                    </p:nvCxnSpPr>
                    <p:spPr bwMode="auto">
                      <a:xfrm flipH="1" flipV="1">
                        <a:off x="4523" y="10934"/>
                        <a:ext cx="231" cy="1055"/>
                      </a:xfrm>
                      <a:prstGeom prst="straightConnector1">
                        <a:avLst/>
                      </a:prstGeom>
                      <a:noFill/>
                      <a:ln w="9525">
                        <a:solidFill>
                          <a:srgbClr val="000000"/>
                        </a:solidFill>
                        <a:round/>
                        <a:headEnd/>
                        <a:tailEnd/>
                      </a:ln>
                    </p:spPr>
                  </p:cxnSp>
                </p:grpSp>
                <p:grpSp>
                  <p:nvGrpSpPr>
                    <p:cNvPr id="17435" name="Group 46"/>
                    <p:cNvGrpSpPr>
                      <a:grpSpLocks/>
                    </p:cNvGrpSpPr>
                    <p:nvPr/>
                  </p:nvGrpSpPr>
                  <p:grpSpPr bwMode="auto">
                    <a:xfrm>
                      <a:off x="4529" y="10955"/>
                      <a:ext cx="551" cy="1055"/>
                      <a:chOff x="4203" y="10934"/>
                      <a:chExt cx="551" cy="1055"/>
                    </a:xfrm>
                  </p:grpSpPr>
                  <p:cxnSp>
                    <p:nvCxnSpPr>
                      <p:cNvPr id="17439" name="AutoShape 47"/>
                      <p:cNvCxnSpPr>
                        <a:cxnSpLocks noChangeShapeType="1"/>
                      </p:cNvCxnSpPr>
                      <p:nvPr/>
                    </p:nvCxnSpPr>
                    <p:spPr bwMode="auto">
                      <a:xfrm flipV="1">
                        <a:off x="4203" y="10934"/>
                        <a:ext cx="318" cy="904"/>
                      </a:xfrm>
                      <a:prstGeom prst="straightConnector1">
                        <a:avLst/>
                      </a:prstGeom>
                      <a:noFill/>
                      <a:ln w="9525">
                        <a:solidFill>
                          <a:srgbClr val="000000"/>
                        </a:solidFill>
                        <a:round/>
                        <a:headEnd/>
                        <a:tailEnd/>
                      </a:ln>
                    </p:spPr>
                  </p:cxnSp>
                  <p:cxnSp>
                    <p:nvCxnSpPr>
                      <p:cNvPr id="17440" name="AutoShape 48"/>
                      <p:cNvCxnSpPr>
                        <a:cxnSpLocks noChangeShapeType="1"/>
                      </p:cNvCxnSpPr>
                      <p:nvPr/>
                    </p:nvCxnSpPr>
                    <p:spPr bwMode="auto">
                      <a:xfrm flipH="1" flipV="1">
                        <a:off x="4523" y="10934"/>
                        <a:ext cx="231" cy="1055"/>
                      </a:xfrm>
                      <a:prstGeom prst="straightConnector1">
                        <a:avLst/>
                      </a:prstGeom>
                      <a:noFill/>
                      <a:ln w="9525">
                        <a:solidFill>
                          <a:srgbClr val="000000"/>
                        </a:solidFill>
                        <a:round/>
                        <a:headEnd/>
                        <a:tailEnd/>
                      </a:ln>
                    </p:spPr>
                  </p:cxnSp>
                </p:grpSp>
                <p:grpSp>
                  <p:nvGrpSpPr>
                    <p:cNvPr id="17436" name="Group 49"/>
                    <p:cNvGrpSpPr>
                      <a:grpSpLocks/>
                    </p:cNvGrpSpPr>
                    <p:nvPr/>
                  </p:nvGrpSpPr>
                  <p:grpSpPr bwMode="auto">
                    <a:xfrm>
                      <a:off x="5097" y="11176"/>
                      <a:ext cx="490" cy="904"/>
                      <a:chOff x="4203" y="10934"/>
                      <a:chExt cx="551" cy="1055"/>
                    </a:xfrm>
                  </p:grpSpPr>
                  <p:cxnSp>
                    <p:nvCxnSpPr>
                      <p:cNvPr id="17437" name="AutoShape 50"/>
                      <p:cNvCxnSpPr>
                        <a:cxnSpLocks noChangeShapeType="1"/>
                      </p:cNvCxnSpPr>
                      <p:nvPr/>
                    </p:nvCxnSpPr>
                    <p:spPr bwMode="auto">
                      <a:xfrm flipV="1">
                        <a:off x="4203" y="10934"/>
                        <a:ext cx="318" cy="904"/>
                      </a:xfrm>
                      <a:prstGeom prst="straightConnector1">
                        <a:avLst/>
                      </a:prstGeom>
                      <a:noFill/>
                      <a:ln w="9525">
                        <a:solidFill>
                          <a:srgbClr val="000000"/>
                        </a:solidFill>
                        <a:round/>
                        <a:headEnd/>
                        <a:tailEnd/>
                      </a:ln>
                    </p:spPr>
                  </p:cxnSp>
                  <p:cxnSp>
                    <p:nvCxnSpPr>
                      <p:cNvPr id="17438" name="AutoShape 51"/>
                      <p:cNvCxnSpPr>
                        <a:cxnSpLocks noChangeShapeType="1"/>
                      </p:cNvCxnSpPr>
                      <p:nvPr/>
                    </p:nvCxnSpPr>
                    <p:spPr bwMode="auto">
                      <a:xfrm flipH="1" flipV="1">
                        <a:off x="4523" y="10934"/>
                        <a:ext cx="231" cy="1055"/>
                      </a:xfrm>
                      <a:prstGeom prst="straightConnector1">
                        <a:avLst/>
                      </a:prstGeom>
                      <a:noFill/>
                      <a:ln w="9525">
                        <a:solidFill>
                          <a:srgbClr val="000000"/>
                        </a:solidFill>
                        <a:round/>
                        <a:headEnd/>
                        <a:tailEnd/>
                      </a:ln>
                    </p:spPr>
                  </p:cxnSp>
                </p:grpSp>
              </p:grpSp>
              <p:sp>
                <p:nvSpPr>
                  <p:cNvPr id="17432" name="Rectangle 52"/>
                  <p:cNvSpPr>
                    <a:spLocks noChangeArrowheads="1"/>
                  </p:cNvSpPr>
                  <p:nvPr/>
                </p:nvSpPr>
                <p:spPr bwMode="auto">
                  <a:xfrm>
                    <a:off x="5771" y="11654"/>
                    <a:ext cx="2383" cy="392"/>
                  </a:xfrm>
                  <a:prstGeom prst="rect">
                    <a:avLst/>
                  </a:prstGeom>
                  <a:solidFill>
                    <a:srgbClr val="FFFFFF"/>
                  </a:solidFill>
                  <a:ln w="9525" algn="ctr">
                    <a:solidFill>
                      <a:srgbClr val="FFFFFF"/>
                    </a:solidFill>
                    <a:miter lim="800000"/>
                    <a:headEnd/>
                    <a:tailEnd/>
                  </a:ln>
                </p:spPr>
                <p:txBody>
                  <a:bodyPr/>
                  <a:lstStyle/>
                  <a:p>
                    <a:pPr>
                      <a:spcAft>
                        <a:spcPts val="1000"/>
                      </a:spcAft>
                    </a:pPr>
                    <a:r>
                      <a:rPr lang="en-US" sz="1200" b="1">
                        <a:latin typeface="Times New Roman" pitchFamily="18" charset="0"/>
                      </a:rPr>
                      <a:t>ACTUAL CURVE</a:t>
                    </a:r>
                    <a:r>
                      <a:rPr lang="en-US" sz="1100" b="1">
                        <a:latin typeface="Calibri" pitchFamily="34" charset="0"/>
                      </a:rPr>
                      <a:t> </a:t>
                    </a:r>
                    <a:endParaRPr lang="en-US"/>
                  </a:p>
                </p:txBody>
              </p:sp>
              <p:sp>
                <p:nvSpPr>
                  <p:cNvPr id="17433" name="Rectangle 53"/>
                  <p:cNvSpPr>
                    <a:spLocks noChangeArrowheads="1"/>
                  </p:cNvSpPr>
                  <p:nvPr/>
                </p:nvSpPr>
                <p:spPr bwMode="auto">
                  <a:xfrm>
                    <a:off x="5366" y="12652"/>
                    <a:ext cx="2004" cy="392"/>
                  </a:xfrm>
                  <a:prstGeom prst="rect">
                    <a:avLst/>
                  </a:prstGeom>
                  <a:solidFill>
                    <a:srgbClr val="FFFFFF"/>
                  </a:solidFill>
                  <a:ln w="9525" algn="ctr">
                    <a:solidFill>
                      <a:srgbClr val="FFFFFF"/>
                    </a:solidFill>
                    <a:miter lim="800000"/>
                    <a:headEnd/>
                    <a:tailEnd/>
                  </a:ln>
                </p:spPr>
                <p:txBody>
                  <a:bodyPr/>
                  <a:lstStyle/>
                  <a:p>
                    <a:pPr>
                      <a:spcAft>
                        <a:spcPts val="1000"/>
                      </a:spcAft>
                    </a:pPr>
                    <a:r>
                      <a:rPr lang="en-US" sz="1200" b="1">
                        <a:latin typeface="Times New Roman" pitchFamily="18" charset="0"/>
                      </a:rPr>
                      <a:t>IDLE CURVE</a:t>
                    </a:r>
                    <a:endParaRPr lang="en-US"/>
                  </a:p>
                </p:txBody>
              </p:sp>
            </p:grpSp>
          </p:grpSp>
        </p:grpSp>
        <p:sp>
          <p:nvSpPr>
            <p:cNvPr id="17418" name="AutoShape 54"/>
            <p:cNvSpPr>
              <a:spLocks noChangeArrowheads="1"/>
            </p:cNvSpPr>
            <p:nvPr/>
          </p:nvSpPr>
          <p:spPr bwMode="auto">
            <a:xfrm>
              <a:off x="4815" y="11893"/>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19" name="AutoShape 55"/>
            <p:cNvSpPr>
              <a:spLocks noChangeArrowheads="1"/>
            </p:cNvSpPr>
            <p:nvPr/>
          </p:nvSpPr>
          <p:spPr bwMode="auto">
            <a:xfrm>
              <a:off x="5310" y="11929"/>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20" name="AutoShape 56"/>
            <p:cNvSpPr>
              <a:spLocks noChangeArrowheads="1"/>
            </p:cNvSpPr>
            <p:nvPr/>
          </p:nvSpPr>
          <p:spPr bwMode="auto">
            <a:xfrm>
              <a:off x="5107" y="11142"/>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21" name="AutoShape 57"/>
            <p:cNvSpPr>
              <a:spLocks noChangeArrowheads="1"/>
            </p:cNvSpPr>
            <p:nvPr/>
          </p:nvSpPr>
          <p:spPr bwMode="auto">
            <a:xfrm>
              <a:off x="4578" y="10921"/>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22" name="AutoShape 58"/>
            <p:cNvSpPr>
              <a:spLocks noChangeArrowheads="1"/>
            </p:cNvSpPr>
            <p:nvPr/>
          </p:nvSpPr>
          <p:spPr bwMode="auto">
            <a:xfrm>
              <a:off x="4014" y="10849"/>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23" name="AutoShape 59"/>
            <p:cNvSpPr>
              <a:spLocks noChangeArrowheads="1"/>
            </p:cNvSpPr>
            <p:nvPr/>
          </p:nvSpPr>
          <p:spPr bwMode="auto">
            <a:xfrm>
              <a:off x="4244" y="11793"/>
              <a:ext cx="101" cy="101"/>
            </a:xfrm>
            <a:prstGeom prst="flowChartConnector">
              <a:avLst/>
            </a:prstGeom>
            <a:solidFill>
              <a:srgbClr val="FFFFFF"/>
            </a:solidFill>
            <a:ln w="9525" algn="ctr">
              <a:solidFill>
                <a:srgbClr val="000000"/>
              </a:solidFill>
              <a:round/>
              <a:headEnd/>
              <a:tailEnd/>
            </a:ln>
          </p:spPr>
          <p:txBody>
            <a:bodyPr/>
            <a:lstStyle/>
            <a:p>
              <a:endParaRPr lang="en-US"/>
            </a:p>
          </p:txBody>
        </p:sp>
        <p:sp>
          <p:nvSpPr>
            <p:cNvPr id="17424" name="AutoShape 60"/>
            <p:cNvSpPr>
              <a:spLocks noChangeArrowheads="1"/>
            </p:cNvSpPr>
            <p:nvPr/>
          </p:nvSpPr>
          <p:spPr bwMode="auto">
            <a:xfrm>
              <a:off x="3699" y="11692"/>
              <a:ext cx="101" cy="101"/>
            </a:xfrm>
            <a:prstGeom prst="flowChartConnector">
              <a:avLst/>
            </a:prstGeom>
            <a:solidFill>
              <a:srgbClr val="FFFFFF"/>
            </a:solidFill>
            <a:ln w="9525" algn="ctr">
              <a:solidFill>
                <a:srgbClr val="000000"/>
              </a:solidFill>
              <a:round/>
              <a:headEnd/>
              <a:tailEnd/>
            </a:ln>
          </p:spPr>
          <p:txBody>
            <a:bodyPr/>
            <a:lstStyle/>
            <a:p>
              <a:endParaRPr lang="en-US"/>
            </a:p>
          </p:txBody>
        </p:sp>
      </p:grpSp>
      <p:sp>
        <p:nvSpPr>
          <p:cNvPr id="67" name="Rectangle 66"/>
          <p:cNvSpPr/>
          <p:nvPr/>
        </p:nvSpPr>
        <p:spPr>
          <a:xfrm>
            <a:off x="1309688" y="5143500"/>
            <a:ext cx="3429000"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SOFTWARE</a:t>
            </a:r>
          </a:p>
        </p:txBody>
      </p:sp>
      <p:sp>
        <p:nvSpPr>
          <p:cNvPr id="68" name="Rectangle 67"/>
          <p:cNvSpPr/>
          <p:nvPr/>
        </p:nvSpPr>
        <p:spPr>
          <a:xfrm>
            <a:off x="7667625" y="5143500"/>
            <a:ext cx="3429000"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HARDWARE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8436" name="TextBox 4"/>
          <p:cNvSpPr txBox="1">
            <a:spLocks noChangeArrowheads="1"/>
          </p:cNvSpPr>
          <p:nvPr/>
        </p:nvSpPr>
        <p:spPr bwMode="auto">
          <a:xfrm>
            <a:off x="809625" y="666750"/>
            <a:ext cx="11001375" cy="5262563"/>
          </a:xfrm>
          <a:prstGeom prst="rect">
            <a:avLst/>
          </a:prstGeom>
          <a:noFill/>
          <a:ln w="9525">
            <a:noFill/>
            <a:miter lim="800000"/>
            <a:headEnd/>
            <a:tailEnd/>
          </a:ln>
        </p:spPr>
        <p:txBody>
          <a:bodyPr>
            <a:spAutoFit/>
          </a:bodyPr>
          <a:lstStyle/>
          <a:p>
            <a:pPr>
              <a:lnSpc>
                <a:spcPct val="150000"/>
              </a:lnSpc>
            </a:pPr>
            <a:r>
              <a:rPr lang="en-US" sz="2800" b="1">
                <a:latin typeface="Times New Roman" pitchFamily="18" charset="0"/>
                <a:cs typeface="Times New Roman" pitchFamily="18" charset="0"/>
              </a:rPr>
              <a:t>Software Crisis</a:t>
            </a:r>
            <a:r>
              <a:rPr lang="en-US" sz="2800">
                <a:latin typeface="Times New Roman" pitchFamily="18" charset="0"/>
                <a:cs typeface="Times New Roman" pitchFamily="18" charset="0"/>
              </a:rPr>
              <a:t>:</a:t>
            </a:r>
          </a:p>
          <a:p>
            <a:pPr>
              <a:lnSpc>
                <a:spcPct val="150000"/>
              </a:lnSpc>
            </a:pPr>
            <a:r>
              <a:rPr lang="en-US" sz="2400">
                <a:latin typeface="Times New Roman" pitchFamily="18" charset="0"/>
                <a:cs typeface="Times New Roman" pitchFamily="18" charset="0"/>
              </a:rPr>
              <a:t>It is term used in early days of computing science for the difficulty of writing useful efficient program in required time.</a:t>
            </a:r>
          </a:p>
          <a:p>
            <a:pPr>
              <a:lnSpc>
                <a:spcPct val="150000"/>
              </a:lnSpc>
            </a:pPr>
            <a:r>
              <a:rPr lang="en-US" sz="2800" b="1">
                <a:latin typeface="Times New Roman" pitchFamily="18" charset="0"/>
                <a:cs typeface="Times New Roman" pitchFamily="18" charset="0"/>
              </a:rPr>
              <a:t>Causes of software crisis:</a:t>
            </a:r>
          </a:p>
          <a:p>
            <a:pPr>
              <a:lnSpc>
                <a:spcPct val="150000"/>
              </a:lnSpc>
              <a:buFont typeface="Wingdings" pitchFamily="2" charset="2"/>
              <a:buChar char="Ø"/>
            </a:pPr>
            <a:r>
              <a:rPr lang="en-US" sz="2400">
                <a:latin typeface="Times New Roman" pitchFamily="18" charset="0"/>
                <a:cs typeface="Times New Roman" pitchFamily="18" charset="0"/>
              </a:rPr>
              <a:t>Project running is over budget.</a:t>
            </a:r>
          </a:p>
          <a:p>
            <a:pPr>
              <a:lnSpc>
                <a:spcPct val="150000"/>
              </a:lnSpc>
              <a:buFont typeface="Wingdings" pitchFamily="2" charset="2"/>
              <a:buChar char="Ø"/>
            </a:pPr>
            <a:r>
              <a:rPr lang="en-US" sz="2400">
                <a:latin typeface="Times New Roman" pitchFamily="18" charset="0"/>
                <a:cs typeface="Times New Roman" pitchFamily="18" charset="0"/>
              </a:rPr>
              <a:t>Project running overtime.</a:t>
            </a:r>
          </a:p>
          <a:p>
            <a:pPr>
              <a:lnSpc>
                <a:spcPct val="150000"/>
              </a:lnSpc>
              <a:buFont typeface="Wingdings" pitchFamily="2" charset="2"/>
              <a:buChar char="Ø"/>
            </a:pPr>
            <a:r>
              <a:rPr lang="en-US" sz="2400">
                <a:latin typeface="Times New Roman" pitchFamily="18" charset="0"/>
                <a:cs typeface="Times New Roman" pitchFamily="18" charset="0"/>
              </a:rPr>
              <a:t>The software very inefficient.</a:t>
            </a:r>
          </a:p>
          <a:p>
            <a:pPr>
              <a:lnSpc>
                <a:spcPct val="150000"/>
              </a:lnSpc>
              <a:buFont typeface="Wingdings" pitchFamily="2" charset="2"/>
              <a:buChar char="Ø"/>
            </a:pPr>
            <a:r>
              <a:rPr lang="en-US" sz="2400">
                <a:latin typeface="Times New Roman" pitchFamily="18" charset="0"/>
                <a:cs typeface="Times New Roman" pitchFamily="18" charset="0"/>
              </a:rPr>
              <a:t>Low quality .</a:t>
            </a:r>
          </a:p>
          <a:p>
            <a:pPr>
              <a:lnSpc>
                <a:spcPct val="150000"/>
              </a:lnSpc>
              <a:buFont typeface="Wingdings" pitchFamily="2" charset="2"/>
              <a:buChar char="Ø"/>
            </a:pPr>
            <a:r>
              <a:rPr lang="en-US" sz="2400">
                <a:latin typeface="Times New Roman" pitchFamily="18" charset="0"/>
                <a:cs typeface="Times New Roman" pitchFamily="18" charset="0"/>
              </a:rPr>
              <a:t>S/W did not meet the requirements.</a:t>
            </a:r>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19460" name="Group 2"/>
          <p:cNvGrpSpPr>
            <a:grpSpLocks/>
          </p:cNvGrpSpPr>
          <p:nvPr/>
        </p:nvGrpSpPr>
        <p:grpSpPr bwMode="auto">
          <a:xfrm>
            <a:off x="952500" y="1582738"/>
            <a:ext cx="9644063" cy="4132262"/>
            <a:chOff x="1516" y="2492"/>
            <a:chExt cx="8017" cy="4082"/>
          </a:xfrm>
        </p:grpSpPr>
        <p:sp>
          <p:nvSpPr>
            <p:cNvPr id="19462" name="Rectangle 3"/>
            <p:cNvSpPr>
              <a:spLocks noChangeArrowheads="1"/>
            </p:cNvSpPr>
            <p:nvPr/>
          </p:nvSpPr>
          <p:spPr bwMode="auto">
            <a:xfrm>
              <a:off x="2227" y="5519"/>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200">
                  <a:latin typeface="Times New Roman" pitchFamily="18" charset="0"/>
                </a:rPr>
                <a:t>Same work force</a:t>
              </a:r>
              <a:endParaRPr lang="en-US"/>
            </a:p>
          </p:txBody>
        </p:sp>
        <p:sp>
          <p:nvSpPr>
            <p:cNvPr id="19463" name="Rectangle 4"/>
            <p:cNvSpPr>
              <a:spLocks noChangeArrowheads="1"/>
            </p:cNvSpPr>
            <p:nvPr/>
          </p:nvSpPr>
          <p:spPr bwMode="auto">
            <a:xfrm>
              <a:off x="5080" y="5519"/>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1200">
                  <a:latin typeface="Times New Roman" pitchFamily="18" charset="0"/>
                </a:rPr>
                <a:t>Same methods</a:t>
              </a:r>
              <a:endParaRPr lang="en-US"/>
            </a:p>
          </p:txBody>
        </p:sp>
        <p:sp>
          <p:nvSpPr>
            <p:cNvPr id="19464" name="Rectangle 5"/>
            <p:cNvSpPr>
              <a:spLocks noChangeArrowheads="1"/>
            </p:cNvSpPr>
            <p:nvPr/>
          </p:nvSpPr>
          <p:spPr bwMode="auto">
            <a:xfrm>
              <a:off x="7959" y="5519"/>
              <a:ext cx="1574" cy="1055"/>
            </a:xfrm>
            <a:prstGeom prst="rect">
              <a:avLst/>
            </a:prstGeom>
            <a:solidFill>
              <a:srgbClr val="FFFFFF"/>
            </a:solidFill>
            <a:ln w="9525">
              <a:solidFill>
                <a:srgbClr val="000000"/>
              </a:solidFill>
              <a:miter lim="800000"/>
              <a:headEnd/>
              <a:tailEnd/>
            </a:ln>
          </p:spPr>
          <p:txBody>
            <a:bodyPr/>
            <a:lstStyle/>
            <a:p>
              <a:pPr algn="ctr">
                <a:spcAft>
                  <a:spcPts val="1000"/>
                </a:spcAft>
              </a:pPr>
              <a:endParaRPr lang="en-US" sz="2000">
                <a:latin typeface="Times New Roman" pitchFamily="18" charset="0"/>
              </a:endParaRPr>
            </a:p>
            <a:p>
              <a:pPr algn="ctr">
                <a:spcAft>
                  <a:spcPts val="1000"/>
                </a:spcAft>
              </a:pPr>
              <a:r>
                <a:rPr lang="en-US" sz="2000" b="1">
                  <a:latin typeface="Times New Roman" pitchFamily="18" charset="0"/>
                </a:rPr>
                <a:t>Same Tools</a:t>
              </a:r>
              <a:endParaRPr lang="en-US" sz="2000" b="1"/>
            </a:p>
          </p:txBody>
        </p:sp>
        <p:sp>
          <p:nvSpPr>
            <p:cNvPr id="19465" name="Rectangle 6"/>
            <p:cNvSpPr>
              <a:spLocks noChangeArrowheads="1"/>
            </p:cNvSpPr>
            <p:nvPr/>
          </p:nvSpPr>
          <p:spPr bwMode="auto">
            <a:xfrm>
              <a:off x="2227" y="2492"/>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2000" b="1">
                  <a:latin typeface="Times New Roman" pitchFamily="18" charset="0"/>
                </a:rPr>
                <a:t>Increasing the Demand</a:t>
              </a:r>
              <a:r>
                <a:rPr lang="en-US" sz="1200">
                  <a:latin typeface="Times New Roman" pitchFamily="18" charset="0"/>
                </a:rPr>
                <a:t>.</a:t>
              </a:r>
              <a:endParaRPr lang="en-US"/>
            </a:p>
          </p:txBody>
        </p:sp>
        <p:sp>
          <p:nvSpPr>
            <p:cNvPr id="19466" name="Rectangle 7"/>
            <p:cNvSpPr>
              <a:spLocks noChangeArrowheads="1"/>
            </p:cNvSpPr>
            <p:nvPr/>
          </p:nvSpPr>
          <p:spPr bwMode="auto">
            <a:xfrm>
              <a:off x="5080" y="2493"/>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2000" b="1">
                  <a:latin typeface="Times New Roman" pitchFamily="18" charset="0"/>
                </a:rPr>
                <a:t>Increasing complexity.</a:t>
              </a:r>
              <a:endParaRPr lang="en-US" sz="2000" b="1"/>
            </a:p>
          </p:txBody>
        </p:sp>
        <p:sp>
          <p:nvSpPr>
            <p:cNvPr id="19467" name="Rectangle 8"/>
            <p:cNvSpPr>
              <a:spLocks noChangeArrowheads="1"/>
            </p:cNvSpPr>
            <p:nvPr/>
          </p:nvSpPr>
          <p:spPr bwMode="auto">
            <a:xfrm>
              <a:off x="7775" y="2493"/>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2000" b="1">
                  <a:latin typeface="Times New Roman" pitchFamily="18" charset="0"/>
                </a:rPr>
                <a:t>Increasing challenges.</a:t>
              </a:r>
              <a:endParaRPr lang="en-US" sz="2000" b="1"/>
            </a:p>
          </p:txBody>
        </p:sp>
        <p:sp>
          <p:nvSpPr>
            <p:cNvPr id="19468" name="AutoShape 9"/>
            <p:cNvSpPr>
              <a:spLocks noChangeArrowheads="1"/>
            </p:cNvSpPr>
            <p:nvPr/>
          </p:nvSpPr>
          <p:spPr bwMode="auto">
            <a:xfrm>
              <a:off x="1516" y="4034"/>
              <a:ext cx="7987" cy="910"/>
            </a:xfrm>
            <a:prstGeom prst="leftRightArrow">
              <a:avLst>
                <a:gd name="adj1" fmla="val 50000"/>
                <a:gd name="adj2" fmla="val 216741"/>
              </a:avLst>
            </a:prstGeom>
            <a:solidFill>
              <a:srgbClr val="FFFFFF"/>
            </a:solidFill>
            <a:ln w="9525">
              <a:solidFill>
                <a:srgbClr val="000000"/>
              </a:solidFill>
              <a:miter lim="800000"/>
              <a:headEnd/>
              <a:tailEnd/>
            </a:ln>
          </p:spPr>
          <p:txBody>
            <a:bodyPr/>
            <a:lstStyle/>
            <a:p>
              <a:pPr algn="ctr">
                <a:spcAft>
                  <a:spcPts val="1000"/>
                </a:spcAft>
              </a:pPr>
              <a:r>
                <a:rPr lang="en-US" sz="2400" b="1">
                  <a:latin typeface="Times New Roman" pitchFamily="18" charset="0"/>
                </a:rPr>
                <a:t>Software Crisis</a:t>
              </a:r>
              <a:endParaRPr lang="en-US" sz="2400" b="1"/>
            </a:p>
          </p:txBody>
        </p:sp>
        <p:sp>
          <p:nvSpPr>
            <p:cNvPr id="19469" name="AutoShape 10"/>
            <p:cNvSpPr>
              <a:spLocks noChangeArrowheads="1"/>
            </p:cNvSpPr>
            <p:nvPr/>
          </p:nvSpPr>
          <p:spPr bwMode="auto">
            <a:xfrm>
              <a:off x="2846" y="3547"/>
              <a:ext cx="369" cy="487"/>
            </a:xfrm>
            <a:prstGeom prst="downArrow">
              <a:avLst>
                <a:gd name="adj1" fmla="val 50000"/>
                <a:gd name="adj2" fmla="val 38750"/>
              </a:avLst>
            </a:prstGeom>
            <a:solidFill>
              <a:srgbClr val="FFFFFF"/>
            </a:solidFill>
            <a:ln w="9525">
              <a:solidFill>
                <a:srgbClr val="000000"/>
              </a:solidFill>
              <a:miter lim="800000"/>
              <a:headEnd/>
              <a:tailEnd/>
            </a:ln>
          </p:spPr>
          <p:txBody>
            <a:bodyPr vert="eaVert"/>
            <a:lstStyle/>
            <a:p>
              <a:endParaRPr lang="en-US"/>
            </a:p>
          </p:txBody>
        </p:sp>
        <p:sp>
          <p:nvSpPr>
            <p:cNvPr id="19470" name="AutoShape 11"/>
            <p:cNvSpPr>
              <a:spLocks noChangeArrowheads="1"/>
            </p:cNvSpPr>
            <p:nvPr/>
          </p:nvSpPr>
          <p:spPr bwMode="auto">
            <a:xfrm>
              <a:off x="5771" y="3547"/>
              <a:ext cx="369" cy="698"/>
            </a:xfrm>
            <a:prstGeom prst="downArrow">
              <a:avLst>
                <a:gd name="adj1" fmla="val 50000"/>
                <a:gd name="adj2" fmla="val 51283"/>
              </a:avLst>
            </a:prstGeom>
            <a:solidFill>
              <a:srgbClr val="FFFFFF"/>
            </a:solidFill>
            <a:ln w="9525">
              <a:solidFill>
                <a:srgbClr val="000000"/>
              </a:solidFill>
              <a:miter lim="800000"/>
              <a:headEnd/>
              <a:tailEnd/>
            </a:ln>
          </p:spPr>
          <p:txBody>
            <a:bodyPr vert="eaVert"/>
            <a:lstStyle/>
            <a:p>
              <a:endParaRPr lang="en-US"/>
            </a:p>
          </p:txBody>
        </p:sp>
        <p:sp>
          <p:nvSpPr>
            <p:cNvPr id="19471" name="AutoShape 12"/>
            <p:cNvSpPr>
              <a:spLocks noChangeArrowheads="1"/>
            </p:cNvSpPr>
            <p:nvPr/>
          </p:nvSpPr>
          <p:spPr bwMode="auto">
            <a:xfrm>
              <a:off x="8464" y="3548"/>
              <a:ext cx="377" cy="697"/>
            </a:xfrm>
            <a:prstGeom prst="downArrow">
              <a:avLst>
                <a:gd name="adj1" fmla="val 50000"/>
                <a:gd name="adj2" fmla="val 39869"/>
              </a:avLst>
            </a:prstGeom>
            <a:solidFill>
              <a:srgbClr val="FFFFFF"/>
            </a:solidFill>
            <a:ln w="9525">
              <a:solidFill>
                <a:srgbClr val="000000"/>
              </a:solidFill>
              <a:miter lim="800000"/>
              <a:headEnd/>
              <a:tailEnd/>
            </a:ln>
          </p:spPr>
          <p:txBody>
            <a:bodyPr vert="eaVert"/>
            <a:lstStyle/>
            <a:p>
              <a:endParaRPr lang="en-US"/>
            </a:p>
          </p:txBody>
        </p:sp>
        <p:sp>
          <p:nvSpPr>
            <p:cNvPr id="19472" name="AutoShape 13"/>
            <p:cNvSpPr>
              <a:spLocks noChangeArrowheads="1"/>
            </p:cNvSpPr>
            <p:nvPr/>
          </p:nvSpPr>
          <p:spPr bwMode="auto">
            <a:xfrm>
              <a:off x="2795" y="4951"/>
              <a:ext cx="443" cy="534"/>
            </a:xfrm>
            <a:prstGeom prst="upArrow">
              <a:avLst>
                <a:gd name="adj1" fmla="val 50000"/>
                <a:gd name="adj2" fmla="val 29203"/>
              </a:avLst>
            </a:prstGeom>
            <a:solidFill>
              <a:srgbClr val="FFFFFF"/>
            </a:solidFill>
            <a:ln w="9525">
              <a:solidFill>
                <a:srgbClr val="000000"/>
              </a:solidFill>
              <a:miter lim="800000"/>
              <a:headEnd/>
              <a:tailEnd/>
            </a:ln>
          </p:spPr>
          <p:txBody>
            <a:bodyPr vert="eaVert"/>
            <a:lstStyle/>
            <a:p>
              <a:endParaRPr lang="en-US"/>
            </a:p>
          </p:txBody>
        </p:sp>
        <p:sp>
          <p:nvSpPr>
            <p:cNvPr id="19473" name="AutoShape 14"/>
            <p:cNvSpPr>
              <a:spLocks noChangeArrowheads="1"/>
            </p:cNvSpPr>
            <p:nvPr/>
          </p:nvSpPr>
          <p:spPr bwMode="auto">
            <a:xfrm>
              <a:off x="8511" y="4734"/>
              <a:ext cx="553" cy="734"/>
            </a:xfrm>
            <a:prstGeom prst="upArrow">
              <a:avLst>
                <a:gd name="adj1" fmla="val 50000"/>
                <a:gd name="adj2" fmla="val 33183"/>
              </a:avLst>
            </a:prstGeom>
            <a:solidFill>
              <a:srgbClr val="FFFFFF"/>
            </a:solidFill>
            <a:ln w="9525">
              <a:solidFill>
                <a:srgbClr val="000000"/>
              </a:solidFill>
              <a:miter lim="800000"/>
              <a:headEnd/>
              <a:tailEnd/>
            </a:ln>
          </p:spPr>
          <p:txBody>
            <a:bodyPr vert="eaVert"/>
            <a:lstStyle/>
            <a:p>
              <a:endParaRPr lang="en-US"/>
            </a:p>
          </p:txBody>
        </p:sp>
        <p:sp>
          <p:nvSpPr>
            <p:cNvPr id="19474" name="AutoShape 15"/>
            <p:cNvSpPr>
              <a:spLocks noChangeArrowheads="1"/>
            </p:cNvSpPr>
            <p:nvPr/>
          </p:nvSpPr>
          <p:spPr bwMode="auto">
            <a:xfrm>
              <a:off x="5587" y="4822"/>
              <a:ext cx="553" cy="646"/>
            </a:xfrm>
            <a:prstGeom prst="upArrow">
              <a:avLst>
                <a:gd name="adj1" fmla="val 50000"/>
                <a:gd name="adj2" fmla="val 29204"/>
              </a:avLst>
            </a:prstGeom>
            <a:solidFill>
              <a:srgbClr val="FFFFFF"/>
            </a:solidFill>
            <a:ln w="9525">
              <a:solidFill>
                <a:srgbClr val="000000"/>
              </a:solidFill>
              <a:miter lim="800000"/>
              <a:headEnd/>
              <a:tailEnd/>
            </a:ln>
          </p:spPr>
          <p:txBody>
            <a:bodyPr vert="eaVert"/>
            <a:lstStyle/>
            <a:p>
              <a:endParaRPr lang="en-US"/>
            </a:p>
          </p:txBody>
        </p:sp>
        <p:sp>
          <p:nvSpPr>
            <p:cNvPr id="19475" name="Rectangle 3"/>
            <p:cNvSpPr>
              <a:spLocks noChangeArrowheads="1"/>
            </p:cNvSpPr>
            <p:nvPr/>
          </p:nvSpPr>
          <p:spPr bwMode="auto">
            <a:xfrm>
              <a:off x="2226" y="5515"/>
              <a:ext cx="1574" cy="1055"/>
            </a:xfrm>
            <a:prstGeom prst="rect">
              <a:avLst/>
            </a:prstGeom>
            <a:solidFill>
              <a:srgbClr val="FFFFFF"/>
            </a:solidFill>
            <a:ln w="9525">
              <a:solidFill>
                <a:srgbClr val="000000"/>
              </a:solidFill>
              <a:miter lim="800000"/>
              <a:headEnd/>
              <a:tailEnd/>
            </a:ln>
          </p:spPr>
          <p:txBody>
            <a:bodyPr/>
            <a:lstStyle/>
            <a:p>
              <a:pPr algn="ctr">
                <a:spcAft>
                  <a:spcPts val="1000"/>
                </a:spcAft>
              </a:pPr>
              <a:r>
                <a:rPr lang="en-US" sz="2000" b="1">
                  <a:latin typeface="Times New Roman" pitchFamily="18" charset="0"/>
                </a:rPr>
                <a:t>Same work force</a:t>
              </a:r>
              <a:endParaRPr lang="en-US" sz="2000" b="1"/>
            </a:p>
          </p:txBody>
        </p:sp>
        <p:sp>
          <p:nvSpPr>
            <p:cNvPr id="19476" name="Rectangle 4"/>
            <p:cNvSpPr>
              <a:spLocks noChangeArrowheads="1"/>
            </p:cNvSpPr>
            <p:nvPr/>
          </p:nvSpPr>
          <p:spPr bwMode="auto">
            <a:xfrm>
              <a:off x="5079" y="5515"/>
              <a:ext cx="1574" cy="1055"/>
            </a:xfrm>
            <a:prstGeom prst="rect">
              <a:avLst/>
            </a:prstGeom>
            <a:solidFill>
              <a:srgbClr val="FFFFFF"/>
            </a:solidFill>
            <a:ln w="9525">
              <a:solidFill>
                <a:srgbClr val="000000"/>
              </a:solidFill>
              <a:miter lim="800000"/>
              <a:headEnd/>
              <a:tailEnd/>
            </a:ln>
          </p:spPr>
          <p:txBody>
            <a:bodyPr/>
            <a:lstStyle/>
            <a:p>
              <a:pPr algn="ctr">
                <a:spcAft>
                  <a:spcPts val="1000"/>
                </a:spcAft>
              </a:pPr>
              <a:endParaRPr lang="en-US" sz="2000">
                <a:latin typeface="Times New Roman" pitchFamily="18" charset="0"/>
              </a:endParaRPr>
            </a:p>
            <a:p>
              <a:pPr algn="ctr">
                <a:spcAft>
                  <a:spcPts val="1000"/>
                </a:spcAft>
              </a:pPr>
              <a:r>
                <a:rPr lang="en-US" sz="2000" b="1">
                  <a:latin typeface="Times New Roman" pitchFamily="18" charset="0"/>
                </a:rPr>
                <a:t>Same Methods</a:t>
              </a:r>
              <a:endParaRPr lang="en-US" sz="2000" b="1"/>
            </a:p>
          </p:txBody>
        </p:sp>
      </p:grpSp>
      <p:sp>
        <p:nvSpPr>
          <p:cNvPr id="19461" name="TextBox 20"/>
          <p:cNvSpPr txBox="1">
            <a:spLocks noChangeArrowheads="1"/>
          </p:cNvSpPr>
          <p:nvPr/>
        </p:nvSpPr>
        <p:spPr bwMode="auto">
          <a:xfrm>
            <a:off x="1524000" y="500063"/>
            <a:ext cx="4643438" cy="400050"/>
          </a:xfrm>
          <a:prstGeom prst="rect">
            <a:avLst/>
          </a:prstGeom>
          <a:noFill/>
          <a:ln w="9525">
            <a:noFill/>
            <a:miter lim="800000"/>
            <a:headEnd/>
            <a:tailEnd/>
          </a:ln>
        </p:spPr>
        <p:txBody>
          <a:bodyPr>
            <a:spAutoFit/>
          </a:bodyPr>
          <a:lstStyle/>
          <a:p>
            <a:r>
              <a:rPr lang="en-US" sz="2000" b="1">
                <a:latin typeface="Times New Roman" pitchFamily="18" charset="0"/>
                <a:cs typeface="Times New Roman" pitchFamily="18" charset="0"/>
              </a:rPr>
              <a:t>DIAGRAMATIC REPRESENTATION: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1F34F79C-5064-4A8F-9980-2DBBEC471A8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extBox 4"/>
          <p:cNvSpPr txBox="1"/>
          <p:nvPr/>
        </p:nvSpPr>
        <p:spPr>
          <a:xfrm>
            <a:off x="238125" y="428625"/>
            <a:ext cx="11715750" cy="6124575"/>
          </a:xfrm>
          <a:prstGeom prst="rect">
            <a:avLst/>
          </a:prstGeom>
          <a:noFill/>
        </p:spPr>
        <p:txBody>
          <a:bodyPr>
            <a:spAutoFit/>
          </a:bodyPr>
          <a:lstStyle/>
          <a:p>
            <a:pPr>
              <a:defRPr/>
            </a:pPr>
            <a:r>
              <a:rPr lang="en-US" sz="2800" b="1" dirty="0">
                <a:solidFill>
                  <a:srgbClr val="0000FF"/>
                </a:solidFill>
                <a:latin typeface="Times New Roman" pitchFamily="18" charset="0"/>
                <a:cs typeface="Times New Roman" pitchFamily="18" charset="0"/>
              </a:rPr>
              <a:t>Evolution of Software Engineering Methodologies:</a:t>
            </a:r>
          </a:p>
          <a:p>
            <a:pPr marL="514350" indent="-514350">
              <a:buFontTx/>
              <a:buAutoNum type="arabicPeriod"/>
              <a:defRPr/>
            </a:pPr>
            <a:r>
              <a:rPr lang="en-US" sz="2800" dirty="0">
                <a:latin typeface="Times New Roman" pitchFamily="18" charset="0"/>
                <a:cs typeface="Times New Roman" pitchFamily="18" charset="0"/>
              </a:rPr>
              <a:t>A </a:t>
            </a:r>
            <a:r>
              <a:rPr lang="en-US" sz="2800" i="1" dirty="0">
                <a:latin typeface="Times New Roman" pitchFamily="18" charset="0"/>
                <a:cs typeface="Times New Roman" pitchFamily="18" charset="0"/>
              </a:rPr>
              <a:t>software engineering methodology</a:t>
            </a:r>
            <a:r>
              <a:rPr lang="en-US" sz="2800" dirty="0">
                <a:latin typeface="Times New Roman" pitchFamily="18" charset="0"/>
                <a:cs typeface="Times New Roman" pitchFamily="18" charset="0"/>
              </a:rPr>
              <a:t> is a set of procedures followed from the beginning to the completion of the development process. </a:t>
            </a:r>
          </a:p>
          <a:p>
            <a:pPr marL="514350" indent="-514350">
              <a:defRPr/>
            </a:pPr>
            <a:endParaRPr lang="en-US" sz="2800" dirty="0">
              <a:latin typeface="Times New Roman" pitchFamily="18" charset="0"/>
              <a:cs typeface="Times New Roman" pitchFamily="18" charset="0"/>
            </a:endParaRPr>
          </a:p>
          <a:p>
            <a:pPr>
              <a:defRPr/>
            </a:pPr>
            <a:r>
              <a:rPr lang="en-US" sz="2800" dirty="0">
                <a:latin typeface="Times New Roman" pitchFamily="18" charset="0"/>
                <a:cs typeface="Times New Roman" pitchFamily="18" charset="0"/>
              </a:rPr>
              <a:t>2. Software engineering methodologies have evolved with increasing complexities in programming and advancements in programming technologies. </a:t>
            </a:r>
          </a:p>
          <a:p>
            <a:pPr>
              <a:defRPr/>
            </a:pPr>
            <a:endParaRPr lang="en-US" sz="1400" dirty="0">
              <a:latin typeface="Times New Roman" pitchFamily="18" charset="0"/>
              <a:cs typeface="Times New Roman" pitchFamily="18" charset="0"/>
            </a:endParaRPr>
          </a:p>
          <a:p>
            <a:pPr>
              <a:defRPr/>
            </a:pPr>
            <a:r>
              <a:rPr lang="en-US" sz="2800" dirty="0">
                <a:latin typeface="Times New Roman" pitchFamily="18" charset="0"/>
                <a:cs typeface="Times New Roman" pitchFamily="18" charset="0"/>
              </a:rPr>
              <a:t>3.The most popular software methodologies are: </a:t>
            </a:r>
          </a:p>
          <a:p>
            <a:pPr>
              <a:defRPr/>
            </a:pPr>
            <a:endParaRPr lang="en-IN" sz="2800" dirty="0">
              <a:latin typeface="Times New Roman" pitchFamily="18" charset="0"/>
              <a:cs typeface="Times New Roman" pitchFamily="18" charset="0"/>
            </a:endParaRPr>
          </a:p>
          <a:p>
            <a:pPr lvl="1">
              <a:buFont typeface="Wingdings" pitchFamily="2" charset="2"/>
              <a:buChar char="ü"/>
              <a:defRPr/>
            </a:pPr>
            <a:r>
              <a:rPr lang="en-US" sz="2800" i="1" dirty="0">
                <a:solidFill>
                  <a:schemeClr val="accent2">
                    <a:lumMod val="75000"/>
                  </a:schemeClr>
                </a:solidFill>
                <a:latin typeface="Times New Roman" pitchFamily="18" charset="0"/>
                <a:cs typeface="Times New Roman" pitchFamily="18" charset="0"/>
              </a:rPr>
              <a:t>Exploratory methodology</a:t>
            </a:r>
            <a:endParaRPr lang="en-IN" sz="2800" i="1" dirty="0">
              <a:solidFill>
                <a:schemeClr val="accent2">
                  <a:lumMod val="75000"/>
                </a:schemeClr>
              </a:solidFill>
              <a:latin typeface="Times New Roman" pitchFamily="18" charset="0"/>
              <a:cs typeface="Times New Roman" pitchFamily="18" charset="0"/>
            </a:endParaRPr>
          </a:p>
          <a:p>
            <a:pPr lvl="1">
              <a:buFont typeface="Wingdings" pitchFamily="2" charset="2"/>
              <a:buChar char="ü"/>
              <a:defRPr/>
            </a:pPr>
            <a:r>
              <a:rPr lang="en-US" sz="2800" i="1" dirty="0">
                <a:solidFill>
                  <a:schemeClr val="accent2">
                    <a:lumMod val="75000"/>
                  </a:schemeClr>
                </a:solidFill>
                <a:latin typeface="Times New Roman" pitchFamily="18" charset="0"/>
                <a:cs typeface="Times New Roman" pitchFamily="18" charset="0"/>
              </a:rPr>
              <a:t>Structure-oriented methodology</a:t>
            </a:r>
            <a:endParaRPr lang="en-IN" sz="2800" i="1" dirty="0">
              <a:solidFill>
                <a:schemeClr val="accent2">
                  <a:lumMod val="75000"/>
                </a:schemeClr>
              </a:solidFill>
              <a:latin typeface="Times New Roman" pitchFamily="18" charset="0"/>
              <a:cs typeface="Times New Roman" pitchFamily="18" charset="0"/>
            </a:endParaRPr>
          </a:p>
          <a:p>
            <a:pPr lvl="1">
              <a:buFont typeface="Wingdings" pitchFamily="2" charset="2"/>
              <a:buChar char="ü"/>
              <a:defRPr/>
            </a:pPr>
            <a:r>
              <a:rPr lang="en-US" sz="2800" i="1" dirty="0">
                <a:solidFill>
                  <a:schemeClr val="accent2">
                    <a:lumMod val="75000"/>
                  </a:schemeClr>
                </a:solidFill>
                <a:latin typeface="Times New Roman" pitchFamily="18" charset="0"/>
                <a:cs typeface="Times New Roman" pitchFamily="18" charset="0"/>
              </a:rPr>
              <a:t>Data-structure-oriented methodology</a:t>
            </a:r>
            <a:endParaRPr lang="en-IN" sz="2800" i="1" dirty="0">
              <a:solidFill>
                <a:schemeClr val="accent2">
                  <a:lumMod val="75000"/>
                </a:schemeClr>
              </a:solidFill>
              <a:latin typeface="Times New Roman" pitchFamily="18" charset="0"/>
              <a:cs typeface="Times New Roman" pitchFamily="18" charset="0"/>
            </a:endParaRPr>
          </a:p>
          <a:p>
            <a:pPr lvl="1">
              <a:buFont typeface="Wingdings" pitchFamily="2" charset="2"/>
              <a:buChar char="ü"/>
              <a:defRPr/>
            </a:pPr>
            <a:r>
              <a:rPr lang="en-US" sz="2800" i="1" dirty="0">
                <a:solidFill>
                  <a:schemeClr val="accent2">
                    <a:lumMod val="75000"/>
                  </a:schemeClr>
                </a:solidFill>
                <a:latin typeface="Times New Roman" pitchFamily="18" charset="0"/>
                <a:cs typeface="Times New Roman" pitchFamily="18" charset="0"/>
              </a:rPr>
              <a:t>Object-oriented methodology </a:t>
            </a:r>
            <a:endParaRPr lang="en-IN" sz="2800" i="1" dirty="0">
              <a:solidFill>
                <a:schemeClr val="accent2">
                  <a:lumMod val="75000"/>
                </a:schemeClr>
              </a:solidFill>
              <a:latin typeface="Times New Roman" pitchFamily="18" charset="0"/>
              <a:cs typeface="Times New Roman" pitchFamily="18" charset="0"/>
            </a:endParaRPr>
          </a:p>
          <a:p>
            <a:pPr lvl="1">
              <a:buFont typeface="Wingdings" pitchFamily="2" charset="2"/>
              <a:buChar char="ü"/>
              <a:defRPr/>
            </a:pPr>
            <a:r>
              <a:rPr lang="en-US" sz="2800" i="1" dirty="0">
                <a:solidFill>
                  <a:schemeClr val="accent2">
                    <a:lumMod val="75000"/>
                  </a:schemeClr>
                </a:solidFill>
                <a:latin typeface="Times New Roman" pitchFamily="18" charset="0"/>
                <a:cs typeface="Times New Roman" pitchFamily="18" charset="0"/>
              </a:rPr>
              <a:t>Component-based development methodology</a:t>
            </a:r>
            <a:endParaRPr lang="en-US" b="1" dirty="0">
              <a:solidFill>
                <a:srgbClr val="0000FF"/>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1F34F79C-5064-4A8F-9980-2DBBEC471A8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1508" name="TextBox 4"/>
          <p:cNvSpPr txBox="1">
            <a:spLocks noChangeArrowheads="1"/>
          </p:cNvSpPr>
          <p:nvPr/>
        </p:nvSpPr>
        <p:spPr bwMode="auto">
          <a:xfrm>
            <a:off x="1238250" y="428625"/>
            <a:ext cx="5214938" cy="369888"/>
          </a:xfrm>
          <a:prstGeom prst="rect">
            <a:avLst/>
          </a:prstGeom>
          <a:noFill/>
          <a:ln w="9525">
            <a:noFill/>
            <a:miter lim="800000"/>
            <a:headEnd/>
            <a:tailEnd/>
          </a:ln>
        </p:spPr>
        <p:txBody>
          <a:bodyPr>
            <a:spAutoFit/>
          </a:bodyPr>
          <a:lstStyle/>
          <a:p>
            <a:r>
              <a:rPr lang="en-US" b="1">
                <a:solidFill>
                  <a:srgbClr val="0000FF"/>
                </a:solidFill>
                <a:latin typeface="Times New Roman" pitchFamily="18" charset="0"/>
                <a:cs typeface="Times New Roman" pitchFamily="18" charset="0"/>
              </a:rPr>
              <a:t>Evolution of Software Engineering Methodologies:</a:t>
            </a:r>
            <a:endParaRPr lang="en-US"/>
          </a:p>
        </p:txBody>
      </p:sp>
      <p:grpSp>
        <p:nvGrpSpPr>
          <p:cNvPr id="21509" name="Group 1"/>
          <p:cNvGrpSpPr>
            <a:grpSpLocks noChangeAspect="1"/>
          </p:cNvGrpSpPr>
          <p:nvPr/>
        </p:nvGrpSpPr>
        <p:grpSpPr bwMode="auto">
          <a:xfrm>
            <a:off x="685800" y="1071563"/>
            <a:ext cx="11053763" cy="5256212"/>
            <a:chOff x="2362" y="5531"/>
            <a:chExt cx="7200" cy="5938"/>
          </a:xfrm>
        </p:grpSpPr>
        <p:sp>
          <p:nvSpPr>
            <p:cNvPr id="21510" name="AutoShape 26"/>
            <p:cNvSpPr>
              <a:spLocks noChangeAspect="1" noChangeArrowheads="1" noTextEdit="1"/>
            </p:cNvSpPr>
            <p:nvPr/>
          </p:nvSpPr>
          <p:spPr bwMode="auto">
            <a:xfrm>
              <a:off x="2362" y="5531"/>
              <a:ext cx="7200" cy="5938"/>
            </a:xfrm>
            <a:prstGeom prst="rect">
              <a:avLst/>
            </a:prstGeom>
            <a:noFill/>
            <a:ln w="9525">
              <a:noFill/>
              <a:miter lim="800000"/>
              <a:headEnd/>
              <a:tailEnd/>
            </a:ln>
          </p:spPr>
          <p:txBody>
            <a:bodyPr/>
            <a:lstStyle/>
            <a:p>
              <a:endParaRPr lang="en-US"/>
            </a:p>
          </p:txBody>
        </p:sp>
        <p:cxnSp>
          <p:nvCxnSpPr>
            <p:cNvPr id="21511" name="AutoShape 25"/>
            <p:cNvCxnSpPr>
              <a:cxnSpLocks noChangeShapeType="1"/>
            </p:cNvCxnSpPr>
            <p:nvPr/>
          </p:nvCxnSpPr>
          <p:spPr bwMode="auto">
            <a:xfrm>
              <a:off x="2876" y="10772"/>
              <a:ext cx="6485" cy="1"/>
            </a:xfrm>
            <a:prstGeom prst="straightConnector1">
              <a:avLst/>
            </a:prstGeom>
            <a:noFill/>
            <a:ln w="9525">
              <a:solidFill>
                <a:srgbClr val="000000"/>
              </a:solidFill>
              <a:round/>
              <a:headEnd/>
              <a:tailEnd type="triangle" w="med" len="med"/>
            </a:ln>
          </p:spPr>
        </p:cxnSp>
        <p:cxnSp>
          <p:nvCxnSpPr>
            <p:cNvPr id="21512" name="AutoShape 24"/>
            <p:cNvCxnSpPr>
              <a:cxnSpLocks noChangeShapeType="1"/>
            </p:cNvCxnSpPr>
            <p:nvPr/>
          </p:nvCxnSpPr>
          <p:spPr bwMode="auto">
            <a:xfrm flipV="1">
              <a:off x="2876" y="5531"/>
              <a:ext cx="0" cy="5242"/>
            </a:xfrm>
            <a:prstGeom prst="straightConnector1">
              <a:avLst/>
            </a:prstGeom>
            <a:noFill/>
            <a:ln w="9525">
              <a:solidFill>
                <a:srgbClr val="000000"/>
              </a:solidFill>
              <a:round/>
              <a:headEnd/>
              <a:tailEnd type="triangle" w="med" len="med"/>
            </a:ln>
          </p:spPr>
        </p:cxnSp>
        <p:sp>
          <p:nvSpPr>
            <p:cNvPr id="21513" name="Text Box 23"/>
            <p:cNvSpPr txBox="1">
              <a:spLocks noChangeArrowheads="1"/>
            </p:cNvSpPr>
            <p:nvPr/>
          </p:nvSpPr>
          <p:spPr bwMode="auto">
            <a:xfrm>
              <a:off x="2494" y="6479"/>
              <a:ext cx="299" cy="2836"/>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Programming technology</a:t>
              </a:r>
            </a:p>
          </p:txBody>
        </p:sp>
        <p:sp>
          <p:nvSpPr>
            <p:cNvPr id="21514" name="Text Box 22"/>
            <p:cNvSpPr txBox="1">
              <a:spLocks noChangeArrowheads="1"/>
            </p:cNvSpPr>
            <p:nvPr/>
          </p:nvSpPr>
          <p:spPr bwMode="auto">
            <a:xfrm>
              <a:off x="3523" y="10859"/>
              <a:ext cx="5012" cy="215"/>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200" b="1">
                  <a:latin typeface="Times New Roman" pitchFamily="18" charset="0"/>
                  <a:cs typeface="Times New Roman" pitchFamily="18" charset="0"/>
                </a:rPr>
                <a:t>Programming complexities</a:t>
              </a:r>
            </a:p>
          </p:txBody>
        </p:sp>
        <p:sp>
          <p:nvSpPr>
            <p:cNvPr id="21515" name="Rectangle 20"/>
            <p:cNvSpPr>
              <a:spLocks noChangeArrowheads="1"/>
            </p:cNvSpPr>
            <p:nvPr/>
          </p:nvSpPr>
          <p:spPr bwMode="auto">
            <a:xfrm>
              <a:off x="3176" y="10032"/>
              <a:ext cx="1221" cy="467"/>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200" b="1">
                  <a:latin typeface="Times New Roman" pitchFamily="18" charset="0"/>
                  <a:cs typeface="Times New Roman" pitchFamily="18" charset="0"/>
                </a:rPr>
                <a:t>Exploratory methodology</a:t>
              </a:r>
            </a:p>
          </p:txBody>
        </p:sp>
        <p:sp>
          <p:nvSpPr>
            <p:cNvPr id="21516" name="Rectangle 19"/>
            <p:cNvSpPr>
              <a:spLocks noChangeArrowheads="1"/>
            </p:cNvSpPr>
            <p:nvPr/>
          </p:nvSpPr>
          <p:spPr bwMode="auto">
            <a:xfrm>
              <a:off x="8067" y="6395"/>
              <a:ext cx="1221" cy="502"/>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200" b="1">
                  <a:latin typeface="Times New Roman" pitchFamily="18" charset="0"/>
                  <a:cs typeface="Times New Roman" pitchFamily="18" charset="0"/>
                </a:rPr>
                <a:t>Component oriented</a:t>
              </a:r>
            </a:p>
          </p:txBody>
        </p:sp>
        <p:sp>
          <p:nvSpPr>
            <p:cNvPr id="21517" name="Rectangle 18"/>
            <p:cNvSpPr>
              <a:spLocks noChangeArrowheads="1"/>
            </p:cNvSpPr>
            <p:nvPr/>
          </p:nvSpPr>
          <p:spPr bwMode="auto">
            <a:xfrm>
              <a:off x="5688" y="8285"/>
              <a:ext cx="1221" cy="467"/>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200" b="1">
                  <a:latin typeface="Times New Roman" pitchFamily="18" charset="0"/>
                  <a:cs typeface="Times New Roman" pitchFamily="18" charset="0"/>
                </a:rPr>
                <a:t>Data structure oriented</a:t>
              </a:r>
            </a:p>
          </p:txBody>
        </p:sp>
        <p:sp>
          <p:nvSpPr>
            <p:cNvPr id="21518" name="Rectangle 17"/>
            <p:cNvSpPr>
              <a:spLocks noChangeArrowheads="1"/>
            </p:cNvSpPr>
            <p:nvPr/>
          </p:nvSpPr>
          <p:spPr bwMode="auto">
            <a:xfrm>
              <a:off x="6909" y="7351"/>
              <a:ext cx="1221" cy="504"/>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200" b="1">
                  <a:latin typeface="Times New Roman" pitchFamily="18" charset="0"/>
                  <a:cs typeface="Times New Roman" pitchFamily="18" charset="0"/>
                </a:rPr>
                <a:t>Object oriented</a:t>
              </a:r>
            </a:p>
          </p:txBody>
        </p:sp>
        <p:sp>
          <p:nvSpPr>
            <p:cNvPr id="21519" name="Rectangle 16"/>
            <p:cNvSpPr>
              <a:spLocks noChangeArrowheads="1"/>
            </p:cNvSpPr>
            <p:nvPr/>
          </p:nvSpPr>
          <p:spPr bwMode="auto">
            <a:xfrm>
              <a:off x="4468" y="9196"/>
              <a:ext cx="1220" cy="489"/>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200" b="1">
                  <a:latin typeface="Times New Roman" pitchFamily="18" charset="0"/>
                  <a:cs typeface="Times New Roman" pitchFamily="18" charset="0"/>
                </a:rPr>
                <a:t>Structure oriented</a:t>
              </a:r>
            </a:p>
          </p:txBody>
        </p:sp>
        <p:cxnSp>
          <p:nvCxnSpPr>
            <p:cNvPr id="21520" name="AutoShape 15"/>
            <p:cNvCxnSpPr>
              <a:cxnSpLocks noChangeShapeType="1"/>
            </p:cNvCxnSpPr>
            <p:nvPr/>
          </p:nvCxnSpPr>
          <p:spPr bwMode="auto">
            <a:xfrm flipV="1">
              <a:off x="4397" y="9685"/>
              <a:ext cx="681" cy="581"/>
            </a:xfrm>
            <a:prstGeom prst="curvedConnector2">
              <a:avLst/>
            </a:prstGeom>
            <a:noFill/>
            <a:ln w="9525">
              <a:solidFill>
                <a:srgbClr val="000000"/>
              </a:solidFill>
              <a:round/>
              <a:headEnd/>
              <a:tailEnd type="triangle" w="med" len="med"/>
            </a:ln>
          </p:spPr>
        </p:cxnSp>
        <p:cxnSp>
          <p:nvCxnSpPr>
            <p:cNvPr id="21521" name="AutoShape 14"/>
            <p:cNvCxnSpPr>
              <a:cxnSpLocks noChangeShapeType="1"/>
            </p:cNvCxnSpPr>
            <p:nvPr/>
          </p:nvCxnSpPr>
          <p:spPr bwMode="auto">
            <a:xfrm flipV="1">
              <a:off x="5688" y="8752"/>
              <a:ext cx="611" cy="689"/>
            </a:xfrm>
            <a:prstGeom prst="curvedConnector2">
              <a:avLst/>
            </a:prstGeom>
            <a:noFill/>
            <a:ln w="9525">
              <a:solidFill>
                <a:srgbClr val="000000"/>
              </a:solidFill>
              <a:round/>
              <a:headEnd/>
              <a:tailEnd type="triangle" w="med" len="med"/>
            </a:ln>
          </p:spPr>
        </p:cxnSp>
        <p:cxnSp>
          <p:nvCxnSpPr>
            <p:cNvPr id="21522" name="AutoShape 13"/>
            <p:cNvCxnSpPr>
              <a:cxnSpLocks noChangeShapeType="1"/>
            </p:cNvCxnSpPr>
            <p:nvPr/>
          </p:nvCxnSpPr>
          <p:spPr bwMode="auto">
            <a:xfrm flipV="1">
              <a:off x="6909" y="7855"/>
              <a:ext cx="611" cy="663"/>
            </a:xfrm>
            <a:prstGeom prst="curvedConnector2">
              <a:avLst/>
            </a:prstGeom>
            <a:noFill/>
            <a:ln w="9525">
              <a:solidFill>
                <a:srgbClr val="000000"/>
              </a:solidFill>
              <a:round/>
              <a:headEnd/>
              <a:tailEnd type="triangle" w="med" len="med"/>
            </a:ln>
          </p:spPr>
        </p:cxnSp>
        <p:cxnSp>
          <p:nvCxnSpPr>
            <p:cNvPr id="21523" name="AutoShape 12"/>
            <p:cNvCxnSpPr>
              <a:cxnSpLocks noChangeShapeType="1"/>
            </p:cNvCxnSpPr>
            <p:nvPr/>
          </p:nvCxnSpPr>
          <p:spPr bwMode="auto">
            <a:xfrm flipV="1">
              <a:off x="8130" y="6897"/>
              <a:ext cx="547" cy="706"/>
            </a:xfrm>
            <a:prstGeom prst="curvedConnector2">
              <a:avLst/>
            </a:prstGeom>
            <a:noFill/>
            <a:ln w="9525">
              <a:solidFill>
                <a:srgbClr val="000000"/>
              </a:solidFill>
              <a:round/>
              <a:headEnd/>
              <a:tailEnd type="triangle" w="med" len="med"/>
            </a:ln>
          </p:spPr>
        </p:cxnSp>
        <p:sp>
          <p:nvSpPr>
            <p:cNvPr id="21524" name="Text Box 11"/>
            <p:cNvSpPr txBox="1">
              <a:spLocks noChangeArrowheads="1"/>
            </p:cNvSpPr>
            <p:nvPr/>
          </p:nvSpPr>
          <p:spPr bwMode="auto">
            <a:xfrm>
              <a:off x="3247" y="9441"/>
              <a:ext cx="1017" cy="441"/>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Unstructured programming</a:t>
              </a:r>
            </a:p>
          </p:txBody>
        </p:sp>
        <p:sp>
          <p:nvSpPr>
            <p:cNvPr id="21525" name="Text Box 10"/>
            <p:cNvSpPr txBox="1">
              <a:spLocks noChangeArrowheads="1"/>
            </p:cNvSpPr>
            <p:nvPr/>
          </p:nvSpPr>
          <p:spPr bwMode="auto">
            <a:xfrm>
              <a:off x="4468" y="8518"/>
              <a:ext cx="1017" cy="456"/>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200" b="1">
                  <a:latin typeface="Times New Roman" pitchFamily="18" charset="0"/>
                  <a:cs typeface="Times New Roman" pitchFamily="18" charset="0"/>
                </a:rPr>
                <a:t>High-level programming</a:t>
              </a:r>
            </a:p>
          </p:txBody>
        </p:sp>
        <p:sp>
          <p:nvSpPr>
            <p:cNvPr id="21526" name="Text Box 9"/>
            <p:cNvSpPr txBox="1">
              <a:spLocks noChangeArrowheads="1"/>
            </p:cNvSpPr>
            <p:nvPr/>
          </p:nvSpPr>
          <p:spPr bwMode="auto">
            <a:xfrm>
              <a:off x="5688" y="7603"/>
              <a:ext cx="1017" cy="461"/>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200" b="1">
                  <a:latin typeface="Times New Roman" pitchFamily="18" charset="0"/>
                  <a:cs typeface="Times New Roman" pitchFamily="18" charset="0"/>
                </a:rPr>
                <a:t>Parallel programming</a:t>
              </a:r>
            </a:p>
          </p:txBody>
        </p:sp>
        <p:sp>
          <p:nvSpPr>
            <p:cNvPr id="21527" name="Text Box 8"/>
            <p:cNvSpPr txBox="1">
              <a:spLocks noChangeArrowheads="1"/>
            </p:cNvSpPr>
            <p:nvPr/>
          </p:nvSpPr>
          <p:spPr bwMode="auto">
            <a:xfrm>
              <a:off x="6778" y="6694"/>
              <a:ext cx="1159" cy="455"/>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200" b="1">
                  <a:latin typeface="Times New Roman" pitchFamily="18" charset="0"/>
                  <a:cs typeface="Times New Roman" pitchFamily="18" charset="0"/>
                </a:rPr>
                <a:t>Object-oriented programming</a:t>
              </a:r>
            </a:p>
          </p:txBody>
        </p:sp>
        <p:sp>
          <p:nvSpPr>
            <p:cNvPr id="21528" name="Text Box 7"/>
            <p:cNvSpPr txBox="1">
              <a:spLocks noChangeArrowheads="1"/>
            </p:cNvSpPr>
            <p:nvPr/>
          </p:nvSpPr>
          <p:spPr bwMode="auto">
            <a:xfrm>
              <a:off x="8067" y="5797"/>
              <a:ext cx="1017" cy="426"/>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Component programming</a:t>
              </a:r>
            </a:p>
          </p:txBody>
        </p:sp>
        <p:sp>
          <p:nvSpPr>
            <p:cNvPr id="21529" name="Text Box 6"/>
            <p:cNvSpPr txBox="1">
              <a:spLocks noChangeArrowheads="1"/>
            </p:cNvSpPr>
            <p:nvPr/>
          </p:nvSpPr>
          <p:spPr bwMode="auto">
            <a:xfrm>
              <a:off x="4528" y="10367"/>
              <a:ext cx="1052" cy="276"/>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State models</a:t>
              </a:r>
            </a:p>
          </p:txBody>
        </p:sp>
        <p:sp>
          <p:nvSpPr>
            <p:cNvPr id="21530" name="Text Box 5"/>
            <p:cNvSpPr txBox="1">
              <a:spLocks noChangeArrowheads="1"/>
            </p:cNvSpPr>
            <p:nvPr/>
          </p:nvSpPr>
          <p:spPr bwMode="auto">
            <a:xfrm>
              <a:off x="7723" y="7926"/>
              <a:ext cx="1471" cy="418"/>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OOA/OOD models</a:t>
              </a:r>
            </a:p>
          </p:txBody>
        </p:sp>
        <p:sp>
          <p:nvSpPr>
            <p:cNvPr id="21531" name="Text Box 4"/>
            <p:cNvSpPr txBox="1">
              <a:spLocks noChangeArrowheads="1"/>
            </p:cNvSpPr>
            <p:nvPr/>
          </p:nvSpPr>
          <p:spPr bwMode="auto">
            <a:xfrm>
              <a:off x="6778" y="8835"/>
              <a:ext cx="1052" cy="276"/>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JSD models</a:t>
              </a:r>
            </a:p>
          </p:txBody>
        </p:sp>
        <p:sp>
          <p:nvSpPr>
            <p:cNvPr id="21532" name="Text Box 3"/>
            <p:cNvSpPr txBox="1">
              <a:spLocks noChangeArrowheads="1"/>
            </p:cNvSpPr>
            <p:nvPr/>
          </p:nvSpPr>
          <p:spPr bwMode="auto">
            <a:xfrm>
              <a:off x="5772" y="9606"/>
              <a:ext cx="1352" cy="276"/>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dirty="0">
                  <a:latin typeface="Times New Roman" pitchFamily="18" charset="0"/>
                  <a:cs typeface="Times New Roman" pitchFamily="18" charset="0"/>
                </a:rPr>
                <a:t>SA/SD models</a:t>
              </a:r>
            </a:p>
          </p:txBody>
        </p:sp>
        <p:sp>
          <p:nvSpPr>
            <p:cNvPr id="21533" name="Text Box 2"/>
            <p:cNvSpPr txBox="1">
              <a:spLocks noChangeArrowheads="1"/>
            </p:cNvSpPr>
            <p:nvPr/>
          </p:nvSpPr>
          <p:spPr bwMode="auto">
            <a:xfrm>
              <a:off x="8785" y="7004"/>
              <a:ext cx="777" cy="599"/>
            </a:xfrm>
            <a:prstGeom prst="rect">
              <a:avLst/>
            </a:prstGeom>
            <a:solidFill>
              <a:srgbClr val="FFFFFF"/>
            </a:solidFill>
            <a:ln w="9525">
              <a:solidFill>
                <a:srgbClr val="FFFFFF"/>
              </a:solidFill>
              <a:miter lim="800000"/>
              <a:headEnd/>
              <a:tailEnd/>
            </a:ln>
          </p:spPr>
          <p:txBody>
            <a:bodyPr lIns="0" tIns="0" rIns="0" bIns="0"/>
            <a:lstStyle/>
            <a:p>
              <a:pPr defTabSz="914400"/>
              <a:r>
                <a:rPr lang="en-US" sz="1200" b="1">
                  <a:latin typeface="Times New Roman" pitchFamily="18" charset="0"/>
                  <a:cs typeface="Times New Roman" pitchFamily="18" charset="0"/>
                </a:rPr>
                <a:t>CBD models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1F34F79C-5064-4A8F-9980-2DBBEC471A8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2532" name="TextBox 4"/>
          <p:cNvSpPr txBox="1">
            <a:spLocks noChangeArrowheads="1"/>
          </p:cNvSpPr>
          <p:nvPr/>
        </p:nvSpPr>
        <p:spPr bwMode="auto">
          <a:xfrm>
            <a:off x="166688" y="648845"/>
            <a:ext cx="11930062" cy="3939540"/>
          </a:xfrm>
          <a:prstGeom prst="rect">
            <a:avLst/>
          </a:prstGeom>
          <a:noFill/>
          <a:ln w="9525">
            <a:noFill/>
            <a:miter lim="800000"/>
            <a:headEnd/>
            <a:tailEnd/>
          </a:ln>
        </p:spPr>
        <p:txBody>
          <a:bodyPr>
            <a:spAutoFit/>
          </a:bodyPr>
          <a:lstStyle/>
          <a:p>
            <a:r>
              <a:rPr lang="en-US" sz="2500" b="1" dirty="0">
                <a:solidFill>
                  <a:srgbClr val="0000FF"/>
                </a:solidFill>
                <a:latin typeface="Times New Roman" pitchFamily="18" charset="0"/>
                <a:cs typeface="Times New Roman" pitchFamily="18" charset="0"/>
              </a:rPr>
              <a:t>Exploratory Methodology :</a:t>
            </a:r>
          </a:p>
          <a:p>
            <a:r>
              <a:rPr lang="en-US" sz="2500" dirty="0">
                <a:latin typeface="Times New Roman" pitchFamily="18" charset="0"/>
                <a:cs typeface="Times New Roman" pitchFamily="18" charset="0"/>
              </a:rPr>
              <a:t>1.Exploratory </a:t>
            </a:r>
            <a:r>
              <a:rPr lang="en-US" sz="2500" dirty="0" smtClean="0">
                <a:latin typeface="Times New Roman" pitchFamily="18" charset="0"/>
                <a:cs typeface="Times New Roman" pitchFamily="18" charset="0"/>
              </a:rPr>
              <a:t>methodology –Specifies whose requirements </a:t>
            </a:r>
            <a:r>
              <a:rPr lang="en-US" sz="2500" dirty="0">
                <a:latin typeface="Times New Roman" pitchFamily="18" charset="0"/>
                <a:cs typeface="Times New Roman" pitchFamily="18" charset="0"/>
              </a:rPr>
              <a:t>are initially unclear. </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2.It involves </a:t>
            </a:r>
            <a:r>
              <a:rPr lang="en-US" sz="2500" dirty="0" smtClean="0">
                <a:latin typeface="Times New Roman" pitchFamily="18" charset="0"/>
                <a:cs typeface="Times New Roman" pitchFamily="18" charset="0"/>
              </a:rPr>
              <a:t>step-by-step </a:t>
            </a:r>
            <a:r>
              <a:rPr lang="en-US" sz="2500" dirty="0">
                <a:latin typeface="Times New Roman" pitchFamily="18" charset="0"/>
                <a:cs typeface="Times New Roman" pitchFamily="18" charset="0"/>
              </a:rPr>
              <a:t>programming.</a:t>
            </a: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3.Unable </a:t>
            </a:r>
            <a:r>
              <a:rPr lang="en-US" sz="2500" dirty="0">
                <a:latin typeface="Times New Roman" pitchFamily="18" charset="0"/>
                <a:cs typeface="Times New Roman" pitchFamily="18" charset="0"/>
              </a:rPr>
              <a:t>to meet reliability, extensibility, and maintainability </a:t>
            </a:r>
            <a:r>
              <a:rPr lang="en-US" sz="2500" dirty="0" smtClean="0">
                <a:latin typeface="Times New Roman" pitchFamily="18" charset="0"/>
                <a:cs typeface="Times New Roman" pitchFamily="18" charset="0"/>
              </a:rPr>
              <a:t>goals.</a:t>
            </a: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4.Maintenance </a:t>
            </a:r>
            <a:r>
              <a:rPr lang="en-US" sz="2500" dirty="0">
                <a:latin typeface="Times New Roman" pitchFamily="18" charset="0"/>
                <a:cs typeface="Times New Roman" pitchFamily="18" charset="0"/>
              </a:rPr>
              <a:t>is very difficult and costly because of the lack of documentation and multiplicity of changes in the initial proposal. </a:t>
            </a:r>
          </a:p>
          <a:p>
            <a:endParaRPr lang="en-IN" sz="25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3556" name="TextBox 4"/>
          <p:cNvSpPr txBox="1">
            <a:spLocks noChangeArrowheads="1"/>
          </p:cNvSpPr>
          <p:nvPr/>
        </p:nvSpPr>
        <p:spPr bwMode="auto">
          <a:xfrm>
            <a:off x="238125" y="571500"/>
            <a:ext cx="11715750" cy="4832092"/>
          </a:xfrm>
          <a:prstGeom prst="rect">
            <a:avLst/>
          </a:prstGeom>
          <a:noFill/>
          <a:ln w="9525">
            <a:noFill/>
            <a:miter lim="800000"/>
            <a:headEnd/>
            <a:tailEnd/>
          </a:ln>
        </p:spPr>
        <p:txBody>
          <a:bodyPr>
            <a:spAutoFit/>
          </a:bodyPr>
          <a:lstStyle/>
          <a:p>
            <a:r>
              <a:rPr lang="en-US" sz="2800" b="1" dirty="0">
                <a:solidFill>
                  <a:srgbClr val="0000FF"/>
                </a:solidFill>
                <a:latin typeface="Times New Roman" pitchFamily="18" charset="0"/>
                <a:cs typeface="Times New Roman" pitchFamily="18" charset="0"/>
              </a:rPr>
              <a:t>Structure-Oriented Methodology :</a:t>
            </a:r>
          </a:p>
          <a:p>
            <a:r>
              <a:rPr lang="en-US" sz="2800" dirty="0">
                <a:latin typeface="Times New Roman" pitchFamily="18" charset="0"/>
                <a:cs typeface="Times New Roman" pitchFamily="18" charset="0"/>
              </a:rPr>
              <a:t>1.Structured methodology focuses on procedural approach, which concentrates on developing functions or procedures. </a:t>
            </a:r>
          </a:p>
          <a:p>
            <a:r>
              <a:rPr lang="en-US" sz="2800" dirty="0">
                <a:latin typeface="Times New Roman" pitchFamily="18" charset="0"/>
                <a:cs typeface="Times New Roman" pitchFamily="18" charset="0"/>
              </a:rPr>
              <a:t>2.It has three basic elements, </a:t>
            </a:r>
            <a:r>
              <a:rPr lang="en-US" sz="2800" i="1" dirty="0">
                <a:latin typeface="Times New Roman" pitchFamily="18" charset="0"/>
                <a:cs typeface="Times New Roman" pitchFamily="18" charset="0"/>
              </a:rPr>
              <a:t>Sequence, Selection, Iteration.</a:t>
            </a: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3.Structure-oriented methodology uses a variety of notations, such as </a:t>
            </a:r>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Data </a:t>
            </a:r>
            <a:r>
              <a:rPr lang="en-US" sz="2800" b="1" dirty="0">
                <a:solidFill>
                  <a:srgbClr val="FF0000"/>
                </a:solidFill>
                <a:latin typeface="Times New Roman" pitchFamily="18" charset="0"/>
                <a:cs typeface="Times New Roman" pitchFamily="18" charset="0"/>
              </a:rPr>
              <a:t>Flow Diagrams (DFD), </a:t>
            </a:r>
            <a:endParaRPr lang="en-US" sz="2800" b="1" dirty="0" smtClean="0">
              <a:solidFill>
                <a:srgbClr val="FF0000"/>
              </a:solidFill>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data </a:t>
            </a:r>
            <a:r>
              <a:rPr lang="en-US" sz="2800" b="1" dirty="0">
                <a:solidFill>
                  <a:srgbClr val="FF0000"/>
                </a:solidFill>
                <a:latin typeface="Times New Roman" pitchFamily="18" charset="0"/>
                <a:cs typeface="Times New Roman" pitchFamily="18" charset="0"/>
              </a:rPr>
              <a:t>dictionary, </a:t>
            </a:r>
            <a:endParaRPr lang="en-US" sz="2800" b="1" dirty="0" smtClean="0">
              <a:solidFill>
                <a:srgbClr val="FF0000"/>
              </a:solidFill>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Control </a:t>
            </a:r>
            <a:r>
              <a:rPr lang="en-US" sz="2800" b="1" dirty="0">
                <a:solidFill>
                  <a:srgbClr val="FF0000"/>
                </a:solidFill>
                <a:latin typeface="Times New Roman" pitchFamily="18" charset="0"/>
                <a:cs typeface="Times New Roman" pitchFamily="18" charset="0"/>
              </a:rPr>
              <a:t>Flow Graphs (CFG), </a:t>
            </a:r>
            <a:endParaRPr lang="en-US" sz="2800" b="1" dirty="0" smtClean="0">
              <a:solidFill>
                <a:srgbClr val="FF0000"/>
              </a:solidFill>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Entity </a:t>
            </a:r>
            <a:r>
              <a:rPr lang="en-US" sz="2800" b="1" dirty="0">
                <a:solidFill>
                  <a:srgbClr val="FF0000"/>
                </a:solidFill>
                <a:latin typeface="Times New Roman" pitchFamily="18" charset="0"/>
                <a:cs typeface="Times New Roman" pitchFamily="18" charset="0"/>
              </a:rPr>
              <a:t>Relationship (ER) diagrams</a:t>
            </a:r>
            <a:r>
              <a:rPr lang="en-US" sz="2800" dirty="0">
                <a:latin typeface="Times New Roman" pitchFamily="18" charset="0"/>
                <a:cs typeface="Times New Roman" pitchFamily="18" charset="0"/>
              </a:rPr>
              <a:t>, etc., to design the solution  of the software.</a:t>
            </a:r>
          </a:p>
          <a:p>
            <a:r>
              <a:rPr lang="en-US" sz="2800" dirty="0" smtClean="0">
                <a:latin typeface="Times New Roman" pitchFamily="18" charset="0"/>
                <a:cs typeface="Times New Roman" pitchFamily="18" charset="0"/>
              </a:rPr>
              <a:t>4.Examples C</a:t>
            </a:r>
            <a:r>
              <a:rPr lang="en-US" sz="2800" dirty="0">
                <a:latin typeface="Times New Roman" pitchFamily="18" charset="0"/>
                <a:cs typeface="Times New Roman" pitchFamily="18" charset="0"/>
              </a:rPr>
              <a:t>, COBOL, BASIC, FORTRAN, </a:t>
            </a:r>
            <a:r>
              <a:rPr lang="en-US" sz="2800" dirty="0" smtClean="0">
                <a:latin typeface="Times New Roman" pitchFamily="18" charset="0"/>
                <a:cs typeface="Times New Roman" pitchFamily="18" charset="0"/>
              </a:rPr>
              <a:t>etc.</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E41EC01-6E79-4AD3-8410-E8609536B4A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6148" name="Picture 2" descr="C:\Users\admin\Desktop\Syllabi.jpg"/>
          <p:cNvPicPr>
            <a:picLocks noGrp="1" noChangeAspect="1" noChangeArrowheads="1"/>
          </p:cNvPicPr>
          <p:nvPr>
            <p:ph idx="1"/>
          </p:nvPr>
        </p:nvPicPr>
        <p:blipFill>
          <a:blip r:embed="rId2"/>
          <a:srcRect/>
          <a:stretch>
            <a:fillRect/>
          </a:stretch>
        </p:blipFill>
        <p:spPr>
          <a:xfrm>
            <a:off x="2809875" y="285750"/>
            <a:ext cx="5786438" cy="6111875"/>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24580" name="Picture 3" descr="C:\Users\admin\Desktop\download.jpg"/>
          <p:cNvPicPr>
            <a:picLocks noChangeAspect="1" noChangeArrowheads="1"/>
          </p:cNvPicPr>
          <p:nvPr/>
        </p:nvPicPr>
        <p:blipFill>
          <a:blip r:embed="rId2"/>
          <a:srcRect/>
          <a:stretch>
            <a:fillRect/>
          </a:stretch>
        </p:blipFill>
        <p:spPr bwMode="auto">
          <a:xfrm>
            <a:off x="523875" y="873125"/>
            <a:ext cx="5838825" cy="5270500"/>
          </a:xfrm>
          <a:prstGeom prst="rect">
            <a:avLst/>
          </a:prstGeom>
          <a:noFill/>
          <a:ln w="9525">
            <a:noFill/>
            <a:miter lim="800000"/>
            <a:headEnd/>
            <a:tailEnd/>
          </a:ln>
        </p:spPr>
      </p:pic>
      <p:pic>
        <p:nvPicPr>
          <p:cNvPr id="6" name="Picture 5" descr="dbms_data_dictionary_metadata.png"/>
          <p:cNvPicPr>
            <a:picLocks noChangeAspect="1"/>
          </p:cNvPicPr>
          <p:nvPr/>
        </p:nvPicPr>
        <p:blipFill>
          <a:blip r:embed="rId3"/>
          <a:stretch>
            <a:fillRect/>
          </a:stretch>
        </p:blipFill>
        <p:spPr>
          <a:xfrm>
            <a:off x="6738942" y="785794"/>
            <a:ext cx="4622229" cy="48577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5" name="Picture 4" descr="555.jpg"/>
          <p:cNvPicPr>
            <a:picLocks noChangeAspect="1"/>
          </p:cNvPicPr>
          <p:nvPr/>
        </p:nvPicPr>
        <p:blipFill>
          <a:blip r:embed="rId2"/>
          <a:stretch>
            <a:fillRect/>
          </a:stretch>
        </p:blipFill>
        <p:spPr>
          <a:xfrm>
            <a:off x="238084" y="624260"/>
            <a:ext cx="5061373" cy="5805136"/>
          </a:xfrm>
          <a:prstGeom prst="rect">
            <a:avLst/>
          </a:prstGeom>
        </p:spPr>
      </p:pic>
      <p:pic>
        <p:nvPicPr>
          <p:cNvPr id="6" name="Picture 5" descr="software-engineering-entity-relationship-diagrams8.jpg"/>
          <p:cNvPicPr>
            <a:picLocks noChangeAspect="1"/>
          </p:cNvPicPr>
          <p:nvPr/>
        </p:nvPicPr>
        <p:blipFill>
          <a:blip r:embed="rId3"/>
          <a:stretch>
            <a:fillRect/>
          </a:stretch>
        </p:blipFill>
        <p:spPr>
          <a:xfrm>
            <a:off x="5304195" y="857232"/>
            <a:ext cx="6292531" cy="50340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6628" name="TextBox 4"/>
          <p:cNvSpPr txBox="1">
            <a:spLocks noChangeArrowheads="1"/>
          </p:cNvSpPr>
          <p:nvPr/>
        </p:nvSpPr>
        <p:spPr bwMode="auto">
          <a:xfrm>
            <a:off x="238125" y="739775"/>
            <a:ext cx="11715750" cy="4401205"/>
          </a:xfrm>
          <a:prstGeom prst="rect">
            <a:avLst/>
          </a:prstGeom>
          <a:noFill/>
          <a:ln w="9525">
            <a:noFill/>
            <a:miter lim="800000"/>
            <a:headEnd/>
            <a:tailEnd/>
          </a:ln>
        </p:spPr>
        <p:txBody>
          <a:bodyPr>
            <a:spAutoFit/>
          </a:bodyPr>
          <a:lstStyle/>
          <a:p>
            <a:r>
              <a:rPr lang="en-US" sz="2800" b="1" dirty="0">
                <a:solidFill>
                  <a:srgbClr val="0000FF"/>
                </a:solidFill>
                <a:latin typeface="Times New Roman" pitchFamily="18" charset="0"/>
                <a:cs typeface="Times New Roman" pitchFamily="18" charset="0"/>
              </a:rPr>
              <a:t>Data-Structure-Oriented Methodology </a:t>
            </a:r>
          </a:p>
          <a:p>
            <a:r>
              <a:rPr lang="en-US" sz="2800" dirty="0">
                <a:latin typeface="Times New Roman" pitchFamily="18" charset="0"/>
                <a:cs typeface="Times New Roman" pitchFamily="18" charset="0"/>
              </a:rPr>
              <a:t>1.Data-structure-oriented methodology </a:t>
            </a:r>
            <a:r>
              <a:rPr lang="en-US" sz="2800" b="1" dirty="0">
                <a:latin typeface="Times New Roman" pitchFamily="18" charset="0"/>
                <a:cs typeface="Times New Roman" pitchFamily="18" charset="0"/>
              </a:rPr>
              <a:t>concentrates more on designing data structures rather than on procedures and control. </a:t>
            </a:r>
          </a:p>
          <a:p>
            <a:r>
              <a:rPr lang="en-US" sz="2800" dirty="0">
                <a:latin typeface="Times New Roman" pitchFamily="18" charset="0"/>
                <a:cs typeface="Times New Roman" pitchFamily="18" charset="0"/>
              </a:rPr>
              <a:t>2.Jackson Structured Design (JSD) methodology developed by Michael Jackson in 1970 is a famous data-structure-oriented methodology that expresses how functionality fits in with the real world. </a:t>
            </a:r>
          </a:p>
          <a:p>
            <a:r>
              <a:rPr lang="en-US" sz="2800" dirty="0">
                <a:latin typeface="Times New Roman" pitchFamily="18" charset="0"/>
                <a:cs typeface="Times New Roman" pitchFamily="18" charset="0"/>
              </a:rPr>
              <a:t>3.JSD is a useful methodology for </a:t>
            </a:r>
            <a:r>
              <a:rPr lang="en-US" sz="2800" b="1" dirty="0">
                <a:latin typeface="Times New Roman" pitchFamily="18" charset="0"/>
                <a:cs typeface="Times New Roman" pitchFamily="18" charset="0"/>
              </a:rPr>
              <a:t>concurrent software, real time software, microcode, and for programming parallel </a:t>
            </a:r>
            <a:r>
              <a:rPr lang="en-US" sz="2800" b="1" dirty="0" smtClean="0">
                <a:latin typeface="Times New Roman" pitchFamily="18" charset="0"/>
                <a:cs typeface="Times New Roman" pitchFamily="18" charset="0"/>
              </a:rPr>
              <a:t>computers.</a:t>
            </a: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4.Though JSD is good for shaping real world scenario, it is complex and difficult to understand. </a:t>
            </a:r>
            <a:endParaRPr lang="en-IN" sz="2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7652" name="TextBox 4"/>
          <p:cNvSpPr txBox="1">
            <a:spLocks noChangeArrowheads="1"/>
          </p:cNvSpPr>
          <p:nvPr/>
        </p:nvSpPr>
        <p:spPr bwMode="auto">
          <a:xfrm>
            <a:off x="166688" y="666750"/>
            <a:ext cx="11787187" cy="5862638"/>
          </a:xfrm>
          <a:prstGeom prst="rect">
            <a:avLst/>
          </a:prstGeom>
          <a:noFill/>
          <a:ln w="9525">
            <a:noFill/>
            <a:miter lim="800000"/>
            <a:headEnd/>
            <a:tailEnd/>
          </a:ln>
        </p:spPr>
        <p:txBody>
          <a:bodyPr>
            <a:spAutoFit/>
          </a:bodyPr>
          <a:lstStyle/>
          <a:p>
            <a:r>
              <a:rPr lang="en-US" sz="2500" b="1" dirty="0">
                <a:solidFill>
                  <a:srgbClr val="0000FF"/>
                </a:solidFill>
                <a:latin typeface="Times New Roman" pitchFamily="18" charset="0"/>
                <a:cs typeface="Times New Roman" pitchFamily="18" charset="0"/>
              </a:rPr>
              <a:t>Object-Oriented Methodology :</a:t>
            </a:r>
          </a:p>
          <a:p>
            <a:r>
              <a:rPr lang="en-US" sz="2500" dirty="0">
                <a:latin typeface="Times New Roman" pitchFamily="18" charset="0"/>
                <a:cs typeface="Times New Roman" pitchFamily="18" charset="0"/>
              </a:rPr>
              <a:t>1.Object-oriented methodology emphasizes the use of data rather than functions. </a:t>
            </a:r>
          </a:p>
          <a:p>
            <a:r>
              <a:rPr lang="en-US" sz="2500" dirty="0">
                <a:latin typeface="Times New Roman" pitchFamily="18" charset="0"/>
                <a:cs typeface="Times New Roman" pitchFamily="18" charset="0"/>
              </a:rPr>
              <a:t>2.Data and procedures are built around these objects. The real world entities are treated as </a:t>
            </a:r>
            <a:r>
              <a:rPr lang="en-US" sz="2500" i="1" dirty="0">
                <a:latin typeface="Times New Roman" pitchFamily="18" charset="0"/>
                <a:cs typeface="Times New Roman" pitchFamily="18" charset="0"/>
              </a:rPr>
              <a:t>objects.</a:t>
            </a:r>
            <a:r>
              <a:rPr lang="en-US" sz="2500" dirty="0">
                <a:latin typeface="Times New Roman" pitchFamily="18" charset="0"/>
                <a:cs typeface="Times New Roman" pitchFamily="18" charset="0"/>
              </a:rPr>
              <a:t> The objects having characteristics in common are grouped into </a:t>
            </a:r>
            <a:r>
              <a:rPr lang="en-US" sz="2500" i="1" dirty="0">
                <a:latin typeface="Times New Roman" pitchFamily="18" charset="0"/>
                <a:cs typeface="Times New Roman" pitchFamily="18" charset="0"/>
              </a:rPr>
              <a:t>classes</a:t>
            </a:r>
            <a:r>
              <a:rPr lang="en-US" sz="2500" dirty="0">
                <a:latin typeface="Times New Roman" pitchFamily="18" charset="0"/>
                <a:cs typeface="Times New Roman" pitchFamily="18" charset="0"/>
              </a:rPr>
              <a:t>. </a:t>
            </a:r>
          </a:p>
          <a:p>
            <a:r>
              <a:rPr lang="en-US" sz="2500" dirty="0">
                <a:latin typeface="Times New Roman" pitchFamily="18" charset="0"/>
                <a:cs typeface="Times New Roman" pitchFamily="18" charset="0"/>
              </a:rPr>
              <a:t>3.An object involves p</a:t>
            </a:r>
            <a:r>
              <a:rPr lang="en-US" sz="2500" i="1" dirty="0">
                <a:latin typeface="Times New Roman" pitchFamily="18" charset="0"/>
                <a:cs typeface="Times New Roman" pitchFamily="18" charset="0"/>
              </a:rPr>
              <a:t>roperties and methods</a:t>
            </a:r>
            <a:endParaRPr lang="en-IN"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4.Object-oriented methodology has three important concepts: </a:t>
            </a:r>
            <a:r>
              <a:rPr lang="en-US" sz="2500" i="1" dirty="0">
                <a:latin typeface="Times New Roman" pitchFamily="18" charset="0"/>
                <a:cs typeface="Times New Roman" pitchFamily="18" charset="0"/>
              </a:rPr>
              <a:t>modularity, abstraction,</a:t>
            </a:r>
            <a:r>
              <a:rPr lang="en-US" sz="2500" dirty="0">
                <a:latin typeface="Times New Roman" pitchFamily="18" charset="0"/>
                <a:cs typeface="Times New Roman" pitchFamily="18" charset="0"/>
              </a:rPr>
              <a:t> and </a:t>
            </a:r>
            <a:r>
              <a:rPr lang="en-US" sz="2500" i="1" dirty="0">
                <a:latin typeface="Times New Roman" pitchFamily="18" charset="0"/>
                <a:cs typeface="Times New Roman" pitchFamily="18" charset="0"/>
              </a:rPr>
              <a:t>encapsulation</a:t>
            </a:r>
            <a:r>
              <a:rPr lang="en-US" sz="2500" dirty="0">
                <a:latin typeface="Times New Roman" pitchFamily="18" charset="0"/>
                <a:cs typeface="Times New Roman" pitchFamily="18" charset="0"/>
              </a:rPr>
              <a:t>. </a:t>
            </a:r>
          </a:p>
          <a:p>
            <a:r>
              <a:rPr lang="en-US" sz="2500" dirty="0">
                <a:latin typeface="Times New Roman" pitchFamily="18" charset="0"/>
                <a:cs typeface="Times New Roman" pitchFamily="18" charset="0"/>
              </a:rPr>
              <a:t>5.Object-Oriented Analysis (OOA) and Object-Oriented Design (OOD) techniques are used in object-oriented methodology. </a:t>
            </a:r>
          </a:p>
          <a:p>
            <a:r>
              <a:rPr lang="en-US" sz="2500" dirty="0">
                <a:latin typeface="Times New Roman" pitchFamily="18" charset="0"/>
                <a:cs typeface="Times New Roman" pitchFamily="18" charset="0"/>
              </a:rPr>
              <a:t>6.OOA is used to understand the requirements by identifying objects and classes, their relationships to other classes, their attributes, and the inheritance relationships among them. </a:t>
            </a:r>
          </a:p>
          <a:p>
            <a:r>
              <a:rPr lang="en-US" sz="2500" dirty="0">
                <a:latin typeface="Times New Roman" pitchFamily="18" charset="0"/>
                <a:cs typeface="Times New Roman" pitchFamily="18" charset="0"/>
              </a:rPr>
              <a:t>6.OOD creates </a:t>
            </a:r>
            <a:r>
              <a:rPr lang="en-US" sz="2500" i="1" dirty="0">
                <a:latin typeface="Times New Roman" pitchFamily="18" charset="0"/>
                <a:cs typeface="Times New Roman" pitchFamily="18" charset="0"/>
              </a:rPr>
              <a:t>object models</a:t>
            </a:r>
            <a:r>
              <a:rPr lang="en-US" sz="2500" dirty="0">
                <a:latin typeface="Times New Roman" pitchFamily="18" charset="0"/>
                <a:cs typeface="Times New Roman" pitchFamily="18" charset="0"/>
              </a:rPr>
              <a:t> and maps the real world situation into the software structure. </a:t>
            </a:r>
          </a:p>
          <a:p>
            <a:r>
              <a:rPr lang="en-US" sz="2500" dirty="0">
                <a:latin typeface="Times New Roman" pitchFamily="18" charset="0"/>
                <a:cs typeface="Times New Roman" pitchFamily="18" charset="0"/>
              </a:rPr>
              <a:t>7.Object-oriented methodology is the latest and the most widely-used method for the development of applications in a variety of domains. </a:t>
            </a:r>
            <a:endParaRPr lang="en-US" sz="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8676" name="TextBox 4"/>
          <p:cNvSpPr txBox="1">
            <a:spLocks noChangeArrowheads="1"/>
          </p:cNvSpPr>
          <p:nvPr/>
        </p:nvSpPr>
        <p:spPr bwMode="auto">
          <a:xfrm>
            <a:off x="381000" y="857250"/>
            <a:ext cx="11358563" cy="3816429"/>
          </a:xfrm>
          <a:prstGeom prst="rect">
            <a:avLst/>
          </a:prstGeom>
          <a:noFill/>
          <a:ln w="9525">
            <a:noFill/>
            <a:miter lim="800000"/>
            <a:headEnd/>
            <a:tailEnd/>
          </a:ln>
        </p:spPr>
        <p:txBody>
          <a:bodyPr>
            <a:spAutoFit/>
          </a:bodyPr>
          <a:lstStyle/>
          <a:p>
            <a:pPr algn="just"/>
            <a:r>
              <a:rPr lang="en-US" sz="2800" b="1" dirty="0">
                <a:solidFill>
                  <a:srgbClr val="0000FF"/>
                </a:solidFill>
              </a:rPr>
              <a:t>Component-Based Development Methodology :</a:t>
            </a:r>
          </a:p>
          <a:p>
            <a:pPr algn="just"/>
            <a:r>
              <a:rPr lang="en-US" sz="2800" dirty="0">
                <a:latin typeface="Times New Roman" pitchFamily="18" charset="0"/>
                <a:cs typeface="Times New Roman" pitchFamily="18" charset="0"/>
              </a:rPr>
              <a:t>1.Component-Based Development (CBD) </a:t>
            </a:r>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communication among different </a:t>
            </a:r>
            <a:r>
              <a:rPr lang="en-US" sz="2800" dirty="0" smtClean="0">
                <a:latin typeface="Times New Roman" pitchFamily="18" charset="0"/>
                <a:cs typeface="Times New Roman" pitchFamily="18" charset="0"/>
              </a:rPr>
              <a:t>stakeholders. </a:t>
            </a:r>
            <a:endParaRPr lang="en-I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2.CBD is a system analysis and </a:t>
            </a:r>
            <a:r>
              <a:rPr lang="en-US" sz="2800" dirty="0" smtClean="0">
                <a:latin typeface="Times New Roman" pitchFamily="18" charset="0"/>
                <a:cs typeface="Times New Roman" pitchFamily="18" charset="0"/>
              </a:rPr>
              <a:t>design </a:t>
            </a:r>
            <a:r>
              <a:rPr lang="en-US" sz="2800" dirty="0">
                <a:latin typeface="Times New Roman" pitchFamily="18" charset="0"/>
                <a:cs typeface="Times New Roman" pitchFamily="18" charset="0"/>
              </a:rPr>
              <a:t>methodology that has evolved from the object-oriented methodology.</a:t>
            </a:r>
          </a:p>
          <a:p>
            <a:pPr algn="just"/>
            <a:r>
              <a:rPr lang="en-US" sz="2800" dirty="0">
                <a:latin typeface="Times New Roman" pitchFamily="18" charset="0"/>
                <a:cs typeface="Times New Roman" pitchFamily="18" charset="0"/>
              </a:rPr>
              <a:t>3.It is largely based on its focus on reuse. </a:t>
            </a:r>
          </a:p>
          <a:p>
            <a:pPr algn="just"/>
            <a:r>
              <a:rPr lang="en-US" sz="2800" dirty="0">
                <a:latin typeface="Times New Roman" pitchFamily="18" charset="0"/>
                <a:cs typeface="Times New Roman" pitchFamily="18" charset="0"/>
              </a:rPr>
              <a:t>4.Its proponents promise faster time to market, cost reduction, better quality, flexibility, and scalability. </a:t>
            </a:r>
            <a:endParaRPr lang="en-IN" sz="2800" dirty="0">
              <a:latin typeface="Times New Roman" pitchFamily="18" charset="0"/>
              <a:cs typeface="Times New Roman" pitchFamily="18" charset="0"/>
            </a:endParaRP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EBDBD05-7E51-42F7-BF93-83EFAF6587FC}"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29700" name="TextBox 4"/>
          <p:cNvSpPr txBox="1">
            <a:spLocks noChangeArrowheads="1"/>
          </p:cNvSpPr>
          <p:nvPr/>
        </p:nvSpPr>
        <p:spPr bwMode="auto">
          <a:xfrm>
            <a:off x="738188" y="714375"/>
            <a:ext cx="10501312" cy="5448300"/>
          </a:xfrm>
          <a:prstGeom prst="rect">
            <a:avLst/>
          </a:prstGeom>
          <a:noFill/>
          <a:ln w="9525">
            <a:noFill/>
            <a:miter lim="800000"/>
            <a:headEnd/>
            <a:tailEnd/>
          </a:ln>
        </p:spPr>
        <p:txBody>
          <a:bodyPr>
            <a:spAutoFit/>
          </a:bodyPr>
          <a:lstStyle/>
          <a:p>
            <a:r>
              <a:rPr lang="en-US" sz="2500" b="1">
                <a:solidFill>
                  <a:srgbClr val="0000FF"/>
                </a:solidFill>
                <a:latin typeface="Times New Roman" pitchFamily="18" charset="0"/>
                <a:cs typeface="Times New Roman" pitchFamily="18" charset="0"/>
              </a:rPr>
              <a:t>Software Engineering Challenges:</a:t>
            </a:r>
          </a:p>
          <a:p>
            <a:endParaRPr lang="en-US" b="1">
              <a:solidFill>
                <a:srgbClr val="0000FF"/>
              </a:solidFill>
              <a:latin typeface="Times New Roman" pitchFamily="18" charset="0"/>
              <a:cs typeface="Times New Roman" pitchFamily="18" charset="0"/>
            </a:endParaRPr>
          </a:p>
          <a:p>
            <a:pPr>
              <a:lnSpc>
                <a:spcPct val="150000"/>
              </a:lnSpc>
              <a:buFont typeface="Wingdings" pitchFamily="2" charset="2"/>
              <a:buChar char="§"/>
            </a:pPr>
            <a:r>
              <a:rPr lang="en-US" sz="2400">
                <a:latin typeface="Times New Roman" pitchFamily="18" charset="0"/>
                <a:cs typeface="Times New Roman" pitchFamily="18" charset="0"/>
              </a:rPr>
              <a:t>Problem Understanding </a:t>
            </a:r>
          </a:p>
          <a:p>
            <a:pPr>
              <a:lnSpc>
                <a:spcPct val="150000"/>
              </a:lnSpc>
              <a:buFont typeface="Wingdings" pitchFamily="2" charset="2"/>
              <a:buChar char="§"/>
            </a:pPr>
            <a:r>
              <a:rPr lang="en-US" sz="2400">
                <a:latin typeface="Times New Roman" pitchFamily="18" charset="0"/>
                <a:cs typeface="Times New Roman" pitchFamily="18" charset="0"/>
              </a:rPr>
              <a:t>Quality and Productivity </a:t>
            </a:r>
          </a:p>
          <a:p>
            <a:pPr>
              <a:lnSpc>
                <a:spcPct val="150000"/>
              </a:lnSpc>
              <a:buFont typeface="Wingdings" pitchFamily="2" charset="2"/>
              <a:buChar char="§"/>
            </a:pPr>
            <a:r>
              <a:rPr lang="en-US" sz="2400">
                <a:latin typeface="Times New Roman" pitchFamily="18" charset="0"/>
                <a:cs typeface="Times New Roman" pitchFamily="18" charset="0"/>
              </a:rPr>
              <a:t>Cycle Time and Cost </a:t>
            </a:r>
          </a:p>
          <a:p>
            <a:pPr>
              <a:lnSpc>
                <a:spcPct val="150000"/>
              </a:lnSpc>
              <a:buFont typeface="Wingdings" pitchFamily="2" charset="2"/>
              <a:buChar char="§"/>
            </a:pPr>
            <a:r>
              <a:rPr lang="en-US" sz="2400">
                <a:latin typeface="Times New Roman" pitchFamily="18" charset="0"/>
                <a:cs typeface="Times New Roman" pitchFamily="18" charset="0"/>
              </a:rPr>
              <a:t>Reliability</a:t>
            </a:r>
          </a:p>
          <a:p>
            <a:pPr>
              <a:lnSpc>
                <a:spcPct val="150000"/>
              </a:lnSpc>
              <a:buFont typeface="Wingdings" pitchFamily="2" charset="2"/>
              <a:buChar char="§"/>
            </a:pPr>
            <a:r>
              <a:rPr lang="en-US" sz="2400">
                <a:latin typeface="Times New Roman" pitchFamily="18" charset="0"/>
                <a:cs typeface="Times New Roman" pitchFamily="18" charset="0"/>
              </a:rPr>
              <a:t>Change and Maintenance </a:t>
            </a:r>
          </a:p>
          <a:p>
            <a:pPr>
              <a:lnSpc>
                <a:spcPct val="150000"/>
              </a:lnSpc>
              <a:buFont typeface="Wingdings" pitchFamily="2" charset="2"/>
              <a:buChar char="§"/>
            </a:pPr>
            <a:r>
              <a:rPr lang="en-US" sz="2400">
                <a:latin typeface="Times New Roman" pitchFamily="18" charset="0"/>
                <a:cs typeface="Times New Roman" pitchFamily="18" charset="0"/>
              </a:rPr>
              <a:t>Usability and Reusability </a:t>
            </a:r>
          </a:p>
          <a:p>
            <a:pPr>
              <a:lnSpc>
                <a:spcPct val="150000"/>
              </a:lnSpc>
              <a:buFont typeface="Wingdings" pitchFamily="2" charset="2"/>
              <a:buChar char="§"/>
            </a:pPr>
            <a:r>
              <a:rPr lang="en-US" sz="2400">
                <a:latin typeface="Times New Roman" pitchFamily="18" charset="0"/>
                <a:cs typeface="Times New Roman" pitchFamily="18" charset="0"/>
              </a:rPr>
              <a:t>Repeatability and Process Maturity </a:t>
            </a:r>
          </a:p>
          <a:p>
            <a:pPr>
              <a:lnSpc>
                <a:spcPct val="150000"/>
              </a:lnSpc>
              <a:buFont typeface="Wingdings" pitchFamily="2" charset="2"/>
              <a:buChar char="§"/>
            </a:pPr>
            <a:r>
              <a:rPr lang="en-US" sz="2400">
                <a:latin typeface="Times New Roman" pitchFamily="18" charset="0"/>
                <a:cs typeface="Times New Roman" pitchFamily="18" charset="0"/>
              </a:rPr>
              <a:t>Estimation and Planning </a:t>
            </a:r>
            <a:endParaRPr lang="en-IN" sz="2400">
              <a:latin typeface="Times New Roman" pitchFamily="18" charset="0"/>
              <a:cs typeface="Times New Roman" pitchFamily="18" charset="0"/>
            </a:endParaRP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extBox 4"/>
          <p:cNvSpPr txBox="1"/>
          <p:nvPr/>
        </p:nvSpPr>
        <p:spPr>
          <a:xfrm>
            <a:off x="738188" y="1000125"/>
            <a:ext cx="10072687" cy="3662363"/>
          </a:xfrm>
          <a:prstGeom prst="rect">
            <a:avLst/>
          </a:prstGeom>
          <a:noFill/>
        </p:spPr>
        <p:txBody>
          <a:bodyPr>
            <a:spAutoFit/>
          </a:bodyPr>
          <a:lstStyle/>
          <a:p>
            <a:pPr algn="ctr">
              <a:defRPr/>
            </a:pPr>
            <a:r>
              <a:rPr lang="en-US" sz="3600" b="1" dirty="0">
                <a:solidFill>
                  <a:schemeClr val="accent1">
                    <a:lumMod val="50000"/>
                  </a:schemeClr>
                </a:solidFill>
                <a:latin typeface="Times New Roman" pitchFamily="18" charset="0"/>
                <a:cs typeface="Times New Roman" pitchFamily="18" charset="0"/>
              </a:rPr>
              <a:t>Software Process</a:t>
            </a:r>
            <a:endParaRPr lang="en-US" sz="2800" b="1" dirty="0">
              <a:solidFill>
                <a:schemeClr val="accent1">
                  <a:lumMod val="50000"/>
                </a:schemeClr>
              </a:solidFill>
              <a:latin typeface="Times New Roman" pitchFamily="18" charset="0"/>
              <a:cs typeface="Times New Roman" pitchFamily="18" charset="0"/>
            </a:endParaRPr>
          </a:p>
          <a:p>
            <a:pPr>
              <a:lnSpc>
                <a:spcPct val="150000"/>
              </a:lnSpc>
              <a:buFont typeface="Wingdings" pitchFamily="2" charset="2"/>
              <a:buChar char="§"/>
              <a:defRPr/>
            </a:pPr>
            <a:r>
              <a:rPr lang="en-US" sz="2800" b="1" dirty="0">
                <a:latin typeface="Times New Roman" pitchFamily="18" charset="0"/>
                <a:cs typeface="Times New Roman" pitchFamily="18" charset="0"/>
              </a:rPr>
              <a:t>Software Process</a:t>
            </a:r>
          </a:p>
          <a:p>
            <a:pPr>
              <a:lnSpc>
                <a:spcPct val="150000"/>
              </a:lnSpc>
              <a:buFont typeface="Wingdings" pitchFamily="2" charset="2"/>
              <a:buChar char="§"/>
              <a:defRPr/>
            </a:pPr>
            <a:r>
              <a:rPr lang="en-US" sz="2800" b="1" dirty="0">
                <a:latin typeface="Times New Roman" pitchFamily="18" charset="0"/>
                <a:cs typeface="Times New Roman" pitchFamily="18" charset="0"/>
              </a:rPr>
              <a:t>Process Classification</a:t>
            </a:r>
          </a:p>
          <a:p>
            <a:pPr>
              <a:lnSpc>
                <a:spcPct val="150000"/>
              </a:lnSpc>
              <a:buFont typeface="Wingdings" pitchFamily="2" charset="2"/>
              <a:buChar char="§"/>
              <a:defRPr/>
            </a:pPr>
            <a:r>
              <a:rPr lang="en-US" sz="2800" b="1" dirty="0" smtClean="0">
                <a:latin typeface="Times New Roman" pitchFamily="18" charset="0"/>
                <a:cs typeface="Times New Roman" pitchFamily="18" charset="0"/>
              </a:rPr>
              <a:t>Software </a:t>
            </a:r>
            <a:r>
              <a:rPr lang="en-US" sz="2800" b="1" dirty="0">
                <a:latin typeface="Times New Roman" pitchFamily="18" charset="0"/>
                <a:cs typeface="Times New Roman" pitchFamily="18" charset="0"/>
              </a:rPr>
              <a:t>Development Life Cycle</a:t>
            </a:r>
          </a:p>
          <a:p>
            <a:pPr>
              <a:lnSpc>
                <a:spcPct val="150000"/>
              </a:lnSpc>
              <a:buFont typeface="Wingdings" pitchFamily="2" charset="2"/>
              <a:buChar char="§"/>
              <a:defRPr/>
            </a:pPr>
            <a:r>
              <a:rPr lang="en-US" sz="2800" b="1" dirty="0">
                <a:latin typeface="Times New Roman" pitchFamily="18" charset="0"/>
                <a:cs typeface="Times New Roman" pitchFamily="18" charset="0"/>
              </a:rPr>
              <a:t>Software Development Process Models</a:t>
            </a:r>
          </a:p>
          <a:p>
            <a:pPr>
              <a:defRPr/>
            </a:pPr>
            <a:endParaRPr lang="en-US" sz="28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31748" name="TextBox 4"/>
          <p:cNvSpPr txBox="1">
            <a:spLocks noChangeArrowheads="1"/>
          </p:cNvSpPr>
          <p:nvPr/>
        </p:nvSpPr>
        <p:spPr bwMode="auto">
          <a:xfrm>
            <a:off x="452438" y="571500"/>
            <a:ext cx="11072812" cy="1815882"/>
          </a:xfrm>
          <a:prstGeom prst="rect">
            <a:avLst/>
          </a:prstGeom>
          <a:noFill/>
          <a:ln w="9525">
            <a:noFill/>
            <a:miter lim="800000"/>
            <a:headEnd/>
            <a:tailEnd/>
          </a:ln>
        </p:spPr>
        <p:txBody>
          <a:bodyPr>
            <a:spAutoFit/>
          </a:bodyPr>
          <a:lstStyle/>
          <a:p>
            <a:r>
              <a:rPr lang="en-US" sz="2800" b="1" dirty="0">
                <a:solidFill>
                  <a:srgbClr val="002060"/>
                </a:solidFill>
                <a:latin typeface="Times New Roman" pitchFamily="18" charset="0"/>
                <a:cs typeface="Times New Roman" pitchFamily="18" charset="0"/>
              </a:rPr>
              <a:t>Software Process:</a:t>
            </a:r>
          </a:p>
          <a:p>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software process is a coherent set of activities, procedures, policies, organizational structures, constraints, technologies, and artifacts that are needed to develop software products.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32772" name="TextBox 4"/>
          <p:cNvSpPr txBox="1">
            <a:spLocks noChangeArrowheads="1"/>
          </p:cNvSpPr>
          <p:nvPr/>
        </p:nvSpPr>
        <p:spPr bwMode="auto">
          <a:xfrm>
            <a:off x="238125" y="666750"/>
            <a:ext cx="11715750" cy="5047536"/>
          </a:xfrm>
          <a:prstGeom prst="rect">
            <a:avLst/>
          </a:prstGeom>
          <a:noFill/>
          <a:ln w="9525">
            <a:noFill/>
            <a:miter lim="800000"/>
            <a:headEnd/>
            <a:tailEnd/>
          </a:ln>
        </p:spPr>
        <p:txBody>
          <a:bodyPr>
            <a:spAutoFit/>
          </a:bodyPr>
          <a:lstStyle/>
          <a:p>
            <a:r>
              <a:rPr lang="en-US" sz="2800" b="1" dirty="0">
                <a:solidFill>
                  <a:srgbClr val="FF0000"/>
                </a:solidFill>
                <a:latin typeface="Times New Roman" pitchFamily="18" charset="0"/>
                <a:cs typeface="Times New Roman" pitchFamily="18" charset="0"/>
              </a:rPr>
              <a:t>Process , Project &amp; Product:</a:t>
            </a:r>
            <a:endParaRPr lang="en-US" sz="2800" dirty="0">
              <a:latin typeface="Times New Roman" pitchFamily="18" charset="0"/>
              <a:cs typeface="Times New Roman" pitchFamily="18" charset="0"/>
            </a:endParaRPr>
          </a:p>
          <a:p>
            <a:pPr>
              <a:lnSpc>
                <a:spcPct val="150000"/>
              </a:lnSpc>
            </a:pPr>
            <a:r>
              <a:rPr lang="en-US" sz="2800" dirty="0">
                <a:latin typeface="Times New Roman" pitchFamily="18" charset="0"/>
                <a:cs typeface="Times New Roman" pitchFamily="18" charset="0"/>
              </a:rPr>
              <a:t>1.A software process is a complex entity in which each activity is executed with the supporting tools and techniques. </a:t>
            </a:r>
          </a:p>
          <a:p>
            <a:pPr>
              <a:lnSpc>
                <a:spcPct val="150000"/>
              </a:lnSpc>
            </a:pPr>
            <a:r>
              <a:rPr lang="en-US" sz="2800" dirty="0">
                <a:latin typeface="Times New Roman" pitchFamily="18" charset="0"/>
                <a:cs typeface="Times New Roman" pitchFamily="18" charset="0"/>
              </a:rPr>
              <a:t>2.A </a:t>
            </a:r>
            <a:r>
              <a:rPr lang="en-US" sz="2800" i="1" dirty="0">
                <a:latin typeface="Times New Roman" pitchFamily="18" charset="0"/>
                <a:cs typeface="Times New Roman" pitchFamily="18" charset="0"/>
              </a:rPr>
              <a:t>software project</a:t>
            </a:r>
            <a:r>
              <a:rPr lang="en-US" sz="2800" dirty="0">
                <a:latin typeface="Times New Roman" pitchFamily="18" charset="0"/>
                <a:cs typeface="Times New Roman" pitchFamily="18" charset="0"/>
              </a:rPr>
              <a:t> is an entity, with defined start and end, in which a software process is being used. </a:t>
            </a:r>
          </a:p>
          <a:p>
            <a:pPr>
              <a:lnSpc>
                <a:spcPct val="150000"/>
              </a:lnSpc>
            </a:pPr>
            <a:r>
              <a:rPr lang="en-US" sz="2800" dirty="0">
                <a:latin typeface="Times New Roman" pitchFamily="18" charset="0"/>
                <a:cs typeface="Times New Roman" pitchFamily="18" charset="0"/>
              </a:rPr>
              <a:t>3</a:t>
            </a:r>
            <a:r>
              <a:rPr lang="en-US" sz="2800" dirty="0" smtClean="0">
                <a:latin typeface="Times New Roman" pitchFamily="18" charset="0"/>
                <a:cs typeface="Times New Roman" pitchFamily="18" charset="0"/>
              </a:rPr>
              <a:t>.A </a:t>
            </a:r>
            <a:r>
              <a:rPr lang="en-US" sz="2800" i="1" dirty="0">
                <a:latin typeface="Times New Roman" pitchFamily="18" charset="0"/>
                <a:cs typeface="Times New Roman" pitchFamily="18" charset="0"/>
              </a:rPr>
              <a:t>product</a:t>
            </a:r>
            <a:r>
              <a:rPr lang="en-US" sz="2800" dirty="0">
                <a:latin typeface="Times New Roman" pitchFamily="18" charset="0"/>
                <a:cs typeface="Times New Roman" pitchFamily="18" charset="0"/>
              </a:rPr>
              <a:t> is the outcome of a software project produced through processes. </a:t>
            </a:r>
          </a:p>
          <a:p>
            <a:pPr>
              <a:lnSpc>
                <a:spcPct val="150000"/>
              </a:lnSpc>
            </a:pPr>
            <a:r>
              <a:rPr lang="en-US" sz="2800" dirty="0">
                <a:latin typeface="Times New Roman" pitchFamily="18" charset="0"/>
                <a:cs typeface="Times New Roman" pitchFamily="18" charset="0"/>
              </a:rPr>
              <a:t>4</a:t>
            </a:r>
            <a:r>
              <a:rPr lang="en-US" sz="2800" dirty="0" smtClean="0">
                <a:latin typeface="Times New Roman" pitchFamily="18" charset="0"/>
                <a:cs typeface="Times New Roman" pitchFamily="18" charset="0"/>
              </a:rPr>
              <a:t>.Software </a:t>
            </a:r>
            <a:r>
              <a:rPr lang="en-US" sz="2800" dirty="0">
                <a:latin typeface="Times New Roman" pitchFamily="18" charset="0"/>
                <a:cs typeface="Times New Roman" pitchFamily="18" charset="0"/>
              </a:rPr>
              <a:t>process, project, and products are interrelated to each other for the development of software.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029" name="TextBox 4"/>
          <p:cNvSpPr txBox="1">
            <a:spLocks noChangeArrowheads="1"/>
          </p:cNvSpPr>
          <p:nvPr/>
        </p:nvSpPr>
        <p:spPr bwMode="auto">
          <a:xfrm>
            <a:off x="142875" y="785813"/>
            <a:ext cx="11882438" cy="369887"/>
          </a:xfrm>
          <a:prstGeom prst="rect">
            <a:avLst/>
          </a:prstGeom>
          <a:noFill/>
          <a:ln w="9525">
            <a:noFill/>
            <a:miter lim="800000"/>
            <a:headEnd/>
            <a:tailEnd/>
          </a:ln>
        </p:spPr>
        <p:txBody>
          <a:bodyPr>
            <a:spAutoFit/>
          </a:bodyPr>
          <a:lstStyle/>
          <a:p>
            <a:endParaRPr lang="en-US"/>
          </a:p>
        </p:txBody>
      </p:sp>
      <p:grpSp>
        <p:nvGrpSpPr>
          <p:cNvPr id="1030" name="Group 1"/>
          <p:cNvGrpSpPr>
            <a:grpSpLocks noChangeAspect="1"/>
          </p:cNvGrpSpPr>
          <p:nvPr/>
        </p:nvGrpSpPr>
        <p:grpSpPr bwMode="auto">
          <a:xfrm>
            <a:off x="1581150" y="1785938"/>
            <a:ext cx="8229600" cy="4144962"/>
            <a:chOff x="2553" y="5956"/>
            <a:chExt cx="6676" cy="3485"/>
          </a:xfrm>
        </p:grpSpPr>
        <p:sp>
          <p:nvSpPr>
            <p:cNvPr id="1032" name="AutoShape 16"/>
            <p:cNvSpPr>
              <a:spLocks noChangeAspect="1" noChangeArrowheads="1" noTextEdit="1"/>
            </p:cNvSpPr>
            <p:nvPr/>
          </p:nvSpPr>
          <p:spPr bwMode="auto">
            <a:xfrm>
              <a:off x="2553" y="5956"/>
              <a:ext cx="6676" cy="3485"/>
            </a:xfrm>
            <a:prstGeom prst="rect">
              <a:avLst/>
            </a:prstGeom>
            <a:noFill/>
            <a:ln w="9525">
              <a:noFill/>
              <a:miter lim="800000"/>
              <a:headEnd/>
              <a:tailEnd/>
            </a:ln>
          </p:spPr>
          <p:txBody>
            <a:bodyPr/>
            <a:lstStyle/>
            <a:p>
              <a:endParaRPr lang="en-US"/>
            </a:p>
          </p:txBody>
        </p:sp>
        <p:sp>
          <p:nvSpPr>
            <p:cNvPr id="1033" name="AutoShape 15"/>
            <p:cNvSpPr>
              <a:spLocks noChangeArrowheads="1"/>
            </p:cNvSpPr>
            <p:nvPr/>
          </p:nvSpPr>
          <p:spPr bwMode="auto">
            <a:xfrm>
              <a:off x="5293" y="7360"/>
              <a:ext cx="1233" cy="406"/>
            </a:xfrm>
            <a:prstGeom prst="roundRect">
              <a:avLst>
                <a:gd name="adj" fmla="val 16667"/>
              </a:avLst>
            </a:prstGeom>
            <a:solidFill>
              <a:srgbClr val="FFFFFF"/>
            </a:solidFill>
            <a:ln w="9525">
              <a:solidFill>
                <a:srgbClr val="000000"/>
              </a:solidFill>
              <a:round/>
              <a:headEnd/>
              <a:tailEnd/>
            </a:ln>
          </p:spPr>
          <p:txBody>
            <a:bodyPr/>
            <a:lstStyle/>
            <a:p>
              <a:pPr algn="ctr" defTabSz="914400"/>
              <a:r>
                <a:rPr lang="en-US" b="1">
                  <a:latin typeface="Times New Roman" pitchFamily="18" charset="0"/>
                  <a:cs typeface="Times New Roman" pitchFamily="18" charset="0"/>
                </a:rPr>
                <a:t>Project</a:t>
              </a:r>
            </a:p>
          </p:txBody>
        </p:sp>
        <p:sp>
          <p:nvSpPr>
            <p:cNvPr id="1034" name="Oval 14"/>
            <p:cNvSpPr>
              <a:spLocks noChangeArrowheads="1"/>
            </p:cNvSpPr>
            <p:nvPr/>
          </p:nvSpPr>
          <p:spPr bwMode="auto">
            <a:xfrm>
              <a:off x="5365" y="6016"/>
              <a:ext cx="1082" cy="718"/>
            </a:xfrm>
            <a:prstGeom prst="ellipse">
              <a:avLst/>
            </a:prstGeom>
            <a:solidFill>
              <a:srgbClr val="FFFFFF"/>
            </a:solidFill>
            <a:ln w="9525">
              <a:solidFill>
                <a:srgbClr val="000000"/>
              </a:solidFill>
              <a:round/>
              <a:headEnd/>
              <a:tailEnd/>
            </a:ln>
          </p:spPr>
          <p:txBody>
            <a:bodyPr/>
            <a:lstStyle/>
            <a:p>
              <a:pPr algn="ctr" defTabSz="914400"/>
              <a:r>
                <a:rPr lang="en-US" b="1">
                  <a:latin typeface="Times New Roman" pitchFamily="18" charset="0"/>
                  <a:cs typeface="Times New Roman" pitchFamily="18" charset="0"/>
                </a:rPr>
                <a:t>Process</a:t>
              </a:r>
            </a:p>
          </p:txBody>
        </p:sp>
        <p:sp>
          <p:nvSpPr>
            <p:cNvPr id="1035" name="AutoShape 13"/>
            <p:cNvSpPr>
              <a:spLocks noChangeArrowheads="1"/>
            </p:cNvSpPr>
            <p:nvPr/>
          </p:nvSpPr>
          <p:spPr bwMode="auto">
            <a:xfrm>
              <a:off x="7566" y="7289"/>
              <a:ext cx="1526" cy="537"/>
            </a:xfrm>
            <a:prstGeom prst="parallelogram">
              <a:avLst>
                <a:gd name="adj" fmla="val 71043"/>
              </a:avLst>
            </a:prstGeom>
            <a:solidFill>
              <a:srgbClr val="FFFFFF"/>
            </a:solidFill>
            <a:ln w="9525">
              <a:solidFill>
                <a:srgbClr val="000000"/>
              </a:solidFill>
              <a:miter lim="800000"/>
              <a:headEnd/>
              <a:tailEnd/>
            </a:ln>
          </p:spPr>
          <p:txBody>
            <a:bodyPr/>
            <a:lstStyle/>
            <a:p>
              <a:pPr algn="ctr" defTabSz="914400"/>
              <a:r>
                <a:rPr lang="en-US" b="1">
                  <a:latin typeface="Times New Roman" pitchFamily="18" charset="0"/>
                  <a:cs typeface="Times New Roman" pitchFamily="18" charset="0"/>
                </a:rPr>
                <a:t>Product </a:t>
              </a:r>
            </a:p>
          </p:txBody>
        </p:sp>
        <p:cxnSp>
          <p:nvCxnSpPr>
            <p:cNvPr id="1036" name="AutoShape 12"/>
            <p:cNvCxnSpPr>
              <a:cxnSpLocks noChangeShapeType="1"/>
            </p:cNvCxnSpPr>
            <p:nvPr/>
          </p:nvCxnSpPr>
          <p:spPr bwMode="auto">
            <a:xfrm flipV="1">
              <a:off x="4123" y="7563"/>
              <a:ext cx="1170" cy="3"/>
            </a:xfrm>
            <a:prstGeom prst="straightConnector1">
              <a:avLst/>
            </a:prstGeom>
            <a:noFill/>
            <a:ln w="9525">
              <a:solidFill>
                <a:srgbClr val="000000"/>
              </a:solidFill>
              <a:round/>
              <a:headEnd/>
              <a:tailEnd type="triangle" w="med" len="med"/>
            </a:ln>
          </p:spPr>
        </p:cxnSp>
        <p:cxnSp>
          <p:nvCxnSpPr>
            <p:cNvPr id="1037" name="AutoShape 11"/>
            <p:cNvCxnSpPr>
              <a:cxnSpLocks noChangeShapeType="1"/>
            </p:cNvCxnSpPr>
            <p:nvPr/>
          </p:nvCxnSpPr>
          <p:spPr bwMode="auto">
            <a:xfrm flipV="1">
              <a:off x="6526" y="7558"/>
              <a:ext cx="1231" cy="5"/>
            </a:xfrm>
            <a:prstGeom prst="straightConnector1">
              <a:avLst/>
            </a:prstGeom>
            <a:noFill/>
            <a:ln w="9525">
              <a:solidFill>
                <a:srgbClr val="000000"/>
              </a:solidFill>
              <a:round/>
              <a:headEnd/>
              <a:tailEnd type="triangle" w="med" len="med"/>
            </a:ln>
          </p:spPr>
        </p:cxnSp>
        <p:cxnSp>
          <p:nvCxnSpPr>
            <p:cNvPr id="1038" name="AutoShape 10"/>
            <p:cNvCxnSpPr>
              <a:cxnSpLocks noChangeShapeType="1"/>
            </p:cNvCxnSpPr>
            <p:nvPr/>
          </p:nvCxnSpPr>
          <p:spPr bwMode="auto">
            <a:xfrm>
              <a:off x="5906" y="6734"/>
              <a:ext cx="3" cy="626"/>
            </a:xfrm>
            <a:prstGeom prst="straightConnector1">
              <a:avLst/>
            </a:prstGeom>
            <a:noFill/>
            <a:ln w="9525">
              <a:solidFill>
                <a:srgbClr val="000000"/>
              </a:solidFill>
              <a:round/>
              <a:headEnd/>
              <a:tailEnd type="triangle" w="med" len="med"/>
            </a:ln>
          </p:spPr>
        </p:cxnSp>
        <p:sp>
          <p:nvSpPr>
            <p:cNvPr id="1040" name="Text Box 8"/>
            <p:cNvSpPr txBox="1">
              <a:spLocks noChangeArrowheads="1"/>
            </p:cNvSpPr>
            <p:nvPr/>
          </p:nvSpPr>
          <p:spPr bwMode="auto">
            <a:xfrm>
              <a:off x="6633" y="7225"/>
              <a:ext cx="778" cy="214"/>
            </a:xfrm>
            <a:prstGeom prst="rect">
              <a:avLst/>
            </a:prstGeom>
            <a:solidFill>
              <a:srgbClr val="FFFFFF"/>
            </a:solidFill>
            <a:ln w="9525">
              <a:solidFill>
                <a:srgbClr val="FFFFFF"/>
              </a:solidFill>
              <a:miter lim="800000"/>
              <a:headEnd/>
              <a:tailEnd/>
            </a:ln>
          </p:spPr>
          <p:txBody>
            <a:bodyPr lIns="0" tIns="0" rIns="0" bIns="0"/>
            <a:lstStyle/>
            <a:p>
              <a:pPr defTabSz="914400"/>
              <a:r>
                <a:rPr lang="en-US" b="1">
                  <a:latin typeface="Times New Roman" pitchFamily="18" charset="0"/>
                  <a:cs typeface="Times New Roman" pitchFamily="18" charset="0"/>
                </a:rPr>
                <a:t>Produces</a:t>
              </a:r>
            </a:p>
          </p:txBody>
        </p:sp>
        <p:sp>
          <p:nvSpPr>
            <p:cNvPr id="1041" name="Text Box 7"/>
            <p:cNvSpPr txBox="1">
              <a:spLocks noChangeArrowheads="1"/>
            </p:cNvSpPr>
            <p:nvPr/>
          </p:nvSpPr>
          <p:spPr bwMode="auto">
            <a:xfrm>
              <a:off x="5970" y="6818"/>
              <a:ext cx="1101" cy="301"/>
            </a:xfrm>
            <a:prstGeom prst="rect">
              <a:avLst/>
            </a:prstGeom>
            <a:solidFill>
              <a:srgbClr val="FFFFFF"/>
            </a:solidFill>
            <a:ln w="9525">
              <a:solidFill>
                <a:srgbClr val="FFFFFF"/>
              </a:solidFill>
              <a:miter lim="800000"/>
              <a:headEnd/>
              <a:tailEnd/>
            </a:ln>
          </p:spPr>
          <p:txBody>
            <a:bodyPr/>
            <a:lstStyle/>
            <a:p>
              <a:pPr defTabSz="914400"/>
              <a:r>
                <a:rPr lang="en-US" b="1">
                  <a:latin typeface="Times New Roman" pitchFamily="18" charset="0"/>
                  <a:cs typeface="Times New Roman" pitchFamily="18" charset="0"/>
                </a:rPr>
                <a:t>Used</a:t>
              </a:r>
            </a:p>
          </p:txBody>
        </p:sp>
        <p:sp>
          <p:nvSpPr>
            <p:cNvPr id="1042" name="Rectangle 6"/>
            <p:cNvSpPr>
              <a:spLocks noChangeArrowheads="1"/>
            </p:cNvSpPr>
            <p:nvPr/>
          </p:nvSpPr>
          <p:spPr bwMode="auto">
            <a:xfrm>
              <a:off x="5293" y="8448"/>
              <a:ext cx="1233" cy="383"/>
            </a:xfrm>
            <a:prstGeom prst="rect">
              <a:avLst/>
            </a:prstGeom>
            <a:solidFill>
              <a:srgbClr val="FFFFFF"/>
            </a:solidFill>
            <a:ln w="9525">
              <a:solidFill>
                <a:srgbClr val="000000"/>
              </a:solidFill>
              <a:miter lim="800000"/>
              <a:headEnd/>
              <a:tailEnd/>
            </a:ln>
          </p:spPr>
          <p:txBody>
            <a:bodyPr/>
            <a:lstStyle/>
            <a:p>
              <a:pPr algn="ctr" defTabSz="914400"/>
              <a:r>
                <a:rPr lang="en-US" b="1">
                  <a:latin typeface="Times New Roman" pitchFamily="18" charset="0"/>
                  <a:cs typeface="Times New Roman" pitchFamily="18" charset="0"/>
                </a:rPr>
                <a:t>Resources</a:t>
              </a:r>
            </a:p>
          </p:txBody>
        </p:sp>
        <p:cxnSp>
          <p:nvCxnSpPr>
            <p:cNvPr id="1043" name="AutoShape 5"/>
            <p:cNvCxnSpPr>
              <a:cxnSpLocks noChangeShapeType="1"/>
            </p:cNvCxnSpPr>
            <p:nvPr/>
          </p:nvCxnSpPr>
          <p:spPr bwMode="auto">
            <a:xfrm flipV="1">
              <a:off x="5909" y="7766"/>
              <a:ext cx="1" cy="682"/>
            </a:xfrm>
            <a:prstGeom prst="straightConnector1">
              <a:avLst/>
            </a:prstGeom>
            <a:noFill/>
            <a:ln w="9525">
              <a:solidFill>
                <a:srgbClr val="000000"/>
              </a:solidFill>
              <a:round/>
              <a:headEnd/>
              <a:tailEnd type="triangle" w="med" len="med"/>
            </a:ln>
          </p:spPr>
        </p:cxnSp>
        <p:sp>
          <p:nvSpPr>
            <p:cNvPr id="1044" name="Text Box 3"/>
            <p:cNvSpPr txBox="1">
              <a:spLocks noChangeArrowheads="1"/>
            </p:cNvSpPr>
            <p:nvPr/>
          </p:nvSpPr>
          <p:spPr bwMode="auto">
            <a:xfrm>
              <a:off x="6046" y="8042"/>
              <a:ext cx="778" cy="214"/>
            </a:xfrm>
            <a:prstGeom prst="rect">
              <a:avLst/>
            </a:prstGeom>
            <a:solidFill>
              <a:srgbClr val="FFFFFF"/>
            </a:solidFill>
            <a:ln w="9525">
              <a:solidFill>
                <a:srgbClr val="FFFFFF"/>
              </a:solidFill>
              <a:miter lim="800000"/>
              <a:headEnd/>
              <a:tailEnd/>
            </a:ln>
          </p:spPr>
          <p:txBody>
            <a:bodyPr lIns="0" tIns="0" rIns="0" bIns="0"/>
            <a:lstStyle/>
            <a:p>
              <a:pPr defTabSz="914400"/>
              <a:r>
                <a:rPr lang="en-US" b="1">
                  <a:latin typeface="Times New Roman" pitchFamily="18" charset="0"/>
                  <a:cs typeface="Times New Roman" pitchFamily="18" charset="0"/>
                </a:rPr>
                <a:t>Used in</a:t>
              </a:r>
            </a:p>
          </p:txBody>
        </p:sp>
        <p:graphicFrame>
          <p:nvGraphicFramePr>
            <p:cNvPr id="1026" name="Object 2"/>
            <p:cNvGraphicFramePr>
              <a:graphicFrameLocks noChangeAspect="1"/>
            </p:cNvGraphicFramePr>
            <p:nvPr/>
          </p:nvGraphicFramePr>
          <p:xfrm>
            <a:off x="2623" y="7033"/>
            <a:ext cx="1642" cy="1009"/>
          </p:xfrm>
          <a:graphic>
            <a:graphicData uri="http://schemas.openxmlformats.org/presentationml/2006/ole">
              <p:oleObj spid="_x0000_s1026" name="Visio" r:id="rId3" imgW="1306784" imgH="802782" progId="">
                <p:embed/>
              </p:oleObj>
            </a:graphicData>
          </a:graphic>
        </p:graphicFrame>
      </p:grpSp>
      <p:sp>
        <p:nvSpPr>
          <p:cNvPr id="1031" name="Rectangle 21"/>
          <p:cNvSpPr>
            <a:spLocks noChangeArrowheads="1"/>
          </p:cNvSpPr>
          <p:nvPr/>
        </p:nvSpPr>
        <p:spPr bwMode="auto">
          <a:xfrm>
            <a:off x="3381375" y="714375"/>
            <a:ext cx="5857875" cy="523875"/>
          </a:xfrm>
          <a:prstGeom prst="rect">
            <a:avLst/>
          </a:prstGeom>
          <a:noFill/>
          <a:ln w="9525">
            <a:noFill/>
            <a:miter lim="800000"/>
            <a:headEnd/>
            <a:tailEnd/>
          </a:ln>
        </p:spPr>
        <p:txBody>
          <a:bodyPr>
            <a:spAutoFit/>
          </a:bodyPr>
          <a:lstStyle/>
          <a:p>
            <a:pPr algn="ctr"/>
            <a:r>
              <a:rPr lang="en-US" sz="2800" b="1">
                <a:solidFill>
                  <a:srgbClr val="FF0000"/>
                </a:solidFill>
                <a:latin typeface="Times New Roman" pitchFamily="18" charset="0"/>
                <a:cs typeface="Times New Roman" pitchFamily="18" charset="0"/>
              </a:rPr>
              <a:t>Process , Project &amp; Product</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p:cNvSpPr>
            <a:spLocks noGrp="1"/>
          </p:cNvSpPr>
          <p:nvPr>
            <p:ph idx="1"/>
          </p:nvPr>
        </p:nvSpPr>
        <p:spPr>
          <a:xfrm>
            <a:off x="868363" y="1357313"/>
            <a:ext cx="10514012" cy="4786312"/>
          </a:xfrm>
        </p:spPr>
        <p:txBody>
          <a:bodyPr/>
          <a:lstStyle/>
          <a:p>
            <a:pPr algn="just" eaLnBrk="1" hangingPunct="1">
              <a:lnSpc>
                <a:spcPct val="200000"/>
              </a:lnSpc>
            </a:pPr>
            <a:r>
              <a:rPr lang="en-US" b="1" smtClean="0">
                <a:latin typeface="Times New Roman" pitchFamily="18" charset="0"/>
                <a:cs typeface="Times New Roman" pitchFamily="18" charset="0"/>
              </a:rPr>
              <a:t>Software</a:t>
            </a:r>
          </a:p>
          <a:p>
            <a:pPr algn="just" eaLnBrk="1" hangingPunct="1">
              <a:lnSpc>
                <a:spcPct val="200000"/>
              </a:lnSpc>
            </a:pPr>
            <a:r>
              <a:rPr lang="en-US" b="1" smtClean="0">
                <a:latin typeface="Times New Roman" pitchFamily="18" charset="0"/>
                <a:cs typeface="Times New Roman" pitchFamily="18" charset="0"/>
              </a:rPr>
              <a:t>Software Crisis</a:t>
            </a:r>
          </a:p>
          <a:p>
            <a:pPr algn="just" eaLnBrk="1" hangingPunct="1">
              <a:lnSpc>
                <a:spcPct val="200000"/>
              </a:lnSpc>
            </a:pPr>
            <a:r>
              <a:rPr lang="en-US" b="1" smtClean="0">
                <a:latin typeface="Times New Roman" pitchFamily="18" charset="0"/>
                <a:cs typeface="Times New Roman" pitchFamily="18" charset="0"/>
              </a:rPr>
              <a:t>Software Engineering  Definition</a:t>
            </a:r>
          </a:p>
          <a:p>
            <a:pPr algn="just" eaLnBrk="1" hangingPunct="1">
              <a:lnSpc>
                <a:spcPct val="200000"/>
              </a:lnSpc>
            </a:pPr>
            <a:r>
              <a:rPr lang="en-US" b="1" smtClean="0">
                <a:latin typeface="Times New Roman" pitchFamily="18" charset="0"/>
                <a:cs typeface="Times New Roman" pitchFamily="18" charset="0"/>
              </a:rPr>
              <a:t>Evolution of Software Engineering Technologies</a:t>
            </a:r>
          </a:p>
          <a:p>
            <a:pPr algn="just" eaLnBrk="1" hangingPunct="1">
              <a:lnSpc>
                <a:spcPct val="200000"/>
              </a:lnSpc>
            </a:pPr>
            <a:r>
              <a:rPr lang="en-US" b="1" smtClean="0">
                <a:latin typeface="Times New Roman" pitchFamily="18" charset="0"/>
                <a:cs typeface="Times New Roman" pitchFamily="18" charset="0"/>
              </a:rPr>
              <a:t>Software Engineering Challenges</a:t>
            </a:r>
          </a:p>
          <a:p>
            <a:pPr algn="just" eaLnBrk="1" hangingPunct="1">
              <a:lnSpc>
                <a:spcPct val="200000"/>
              </a:lnSpc>
            </a:pPr>
            <a:endParaRPr lang="en-US" b="1" smtClean="0">
              <a:latin typeface="Times New Roman" pitchFamily="18" charset="0"/>
              <a:cs typeface="Times New Roman" pitchFamily="18" charset="0"/>
            </a:endParaRPr>
          </a:p>
        </p:txBody>
      </p:sp>
      <p:sp>
        <p:nvSpPr>
          <p:cNvPr id="4" name="Date Placeholder 3">
            <a:extLst>
              <a:ext uri="{FF2B5EF4-FFF2-40B4-BE49-F238E27FC236}"/>
            </a:extLst>
          </p:cNvPr>
          <p:cNvSpPr>
            <a:spLocks noGrp="1"/>
          </p:cNvSpPr>
          <p:nvPr>
            <p:ph type="dt" sz="quarter" idx="10"/>
          </p:nvPr>
        </p:nvSpPr>
        <p:spPr/>
        <p:txBody>
          <a:bodyPr/>
          <a:lstStyle/>
          <a:p>
            <a:pPr>
              <a:defRPr/>
            </a:pPr>
            <a:fld id="{FD4A364C-8115-4C92-A916-E450A2CBF315}" type="datetime2">
              <a:rPr lang="en-US"/>
              <a:pPr>
                <a:defRPr/>
              </a:pPr>
              <a:t>Monday, November 15, 2021</a:t>
            </a:fld>
            <a:endParaRPr lang="en-US" dirty="0"/>
          </a:p>
        </p:txBody>
      </p:sp>
      <p:sp>
        <p:nvSpPr>
          <p:cNvPr id="5" name="Footer Placeholder 4">
            <a:extLst>
              <a:ext uri="{FF2B5EF4-FFF2-40B4-BE49-F238E27FC236}"/>
            </a:extLst>
          </p:cNvPr>
          <p:cNvSpPr>
            <a:spLocks noGrp="1"/>
          </p:cNvSpPr>
          <p:nvPr>
            <p:ph type="ftr" sz="quarter" idx="11"/>
          </p:nvPr>
        </p:nvSpPr>
        <p:spPr/>
        <p:txBody>
          <a:bodyPr/>
          <a:lstStyle/>
          <a:p>
            <a:pPr>
              <a:defRPr/>
            </a:pPr>
            <a:r>
              <a:rPr lang="sv-SE"/>
              <a:t>R  S S RAJU BATTULA</a:t>
            </a:r>
            <a:endParaRPr lang="en-US"/>
          </a:p>
        </p:txBody>
      </p:sp>
      <p:sp>
        <p:nvSpPr>
          <p:cNvPr id="7173" name="TextBox 7"/>
          <p:cNvSpPr txBox="1">
            <a:spLocks noChangeArrowheads="1"/>
          </p:cNvSpPr>
          <p:nvPr/>
        </p:nvSpPr>
        <p:spPr bwMode="auto">
          <a:xfrm>
            <a:off x="809625" y="642938"/>
            <a:ext cx="10561638" cy="769937"/>
          </a:xfrm>
          <a:prstGeom prst="rect">
            <a:avLst/>
          </a:prstGeom>
          <a:noFill/>
          <a:ln w="9525">
            <a:noFill/>
            <a:miter lim="800000"/>
            <a:headEnd/>
            <a:tailEnd/>
          </a:ln>
        </p:spPr>
        <p:txBody>
          <a:bodyPr>
            <a:spAutoFit/>
          </a:bodyPr>
          <a:lstStyle/>
          <a:p>
            <a:pPr algn="ctr"/>
            <a:r>
              <a:rPr lang="en-US" sz="4400" b="1">
                <a:latin typeface="Times New Roman" pitchFamily="18" charset="0"/>
                <a:cs typeface="Times New Roman" pitchFamily="18" charset="0"/>
              </a:rPr>
              <a:t>Introduction to Software Engineering</a:t>
            </a:r>
            <a:endParaRPr lang="en-IN" sz="4400" b="1">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33796" name="TextBox 4"/>
          <p:cNvSpPr txBox="1">
            <a:spLocks noChangeArrowheads="1"/>
          </p:cNvSpPr>
          <p:nvPr/>
        </p:nvSpPr>
        <p:spPr bwMode="auto">
          <a:xfrm>
            <a:off x="452438" y="785813"/>
            <a:ext cx="11287125" cy="1815882"/>
          </a:xfrm>
          <a:prstGeom prst="rect">
            <a:avLst/>
          </a:prstGeom>
          <a:noFill/>
          <a:ln w="9525">
            <a:noFill/>
            <a:miter lim="800000"/>
            <a:headEnd/>
            <a:tailEnd/>
          </a:ln>
        </p:spPr>
        <p:txBody>
          <a:bodyPr>
            <a:spAutoFit/>
          </a:bodyPr>
          <a:lstStyle/>
          <a:p>
            <a:pPr algn="ctr"/>
            <a:r>
              <a:rPr lang="en-US" sz="2800" b="1" dirty="0">
                <a:solidFill>
                  <a:srgbClr val="0070C0"/>
                </a:solidFill>
                <a:latin typeface="Times New Roman" pitchFamily="18" charset="0"/>
                <a:cs typeface="Times New Roman" pitchFamily="18" charset="0"/>
              </a:rPr>
              <a:t>A  Software Process Model</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a:t>
            </a:r>
            <a:r>
              <a:rPr lang="en-US" sz="2800" i="1" dirty="0">
                <a:latin typeface="Times New Roman" pitchFamily="18" charset="0"/>
                <a:cs typeface="Times New Roman" pitchFamily="18" charset="0"/>
              </a:rPr>
              <a:t>software process model</a:t>
            </a:r>
            <a:r>
              <a:rPr lang="en-US" sz="2800" dirty="0">
                <a:latin typeface="Times New Roman" pitchFamily="18" charset="0"/>
                <a:cs typeface="Times New Roman" pitchFamily="18" charset="0"/>
              </a:rPr>
              <a:t> is a generic representation of a software process instantiated for each specific project.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34820" name="TextBox 4"/>
          <p:cNvSpPr txBox="1">
            <a:spLocks noChangeArrowheads="1"/>
          </p:cNvSpPr>
          <p:nvPr/>
        </p:nvSpPr>
        <p:spPr bwMode="auto">
          <a:xfrm>
            <a:off x="3309938" y="857250"/>
            <a:ext cx="6643687" cy="523875"/>
          </a:xfrm>
          <a:prstGeom prst="rect">
            <a:avLst/>
          </a:prstGeom>
          <a:noFill/>
          <a:ln w="9525">
            <a:noFill/>
            <a:miter lim="800000"/>
            <a:headEnd/>
            <a:tailEnd/>
          </a:ln>
        </p:spPr>
        <p:txBody>
          <a:bodyPr>
            <a:spAutoFit/>
          </a:bodyPr>
          <a:lstStyle/>
          <a:p>
            <a:r>
              <a:rPr lang="en-US" sz="2800">
                <a:solidFill>
                  <a:srgbClr val="FF0000"/>
                </a:solidFill>
                <a:latin typeface="Times New Roman" pitchFamily="18" charset="0"/>
                <a:cs typeface="Times New Roman" pitchFamily="18" charset="0"/>
              </a:rPr>
              <a:t>Generic Representation of Process Model</a:t>
            </a:r>
          </a:p>
        </p:txBody>
      </p:sp>
      <p:grpSp>
        <p:nvGrpSpPr>
          <p:cNvPr id="34821" name="Group 1"/>
          <p:cNvGrpSpPr>
            <a:grpSpLocks noChangeAspect="1"/>
          </p:cNvGrpSpPr>
          <p:nvPr/>
        </p:nvGrpSpPr>
        <p:grpSpPr bwMode="auto">
          <a:xfrm>
            <a:off x="2209800" y="1981200"/>
            <a:ext cx="7315200" cy="4038600"/>
            <a:chOff x="3511" y="1775"/>
            <a:chExt cx="4080" cy="2575"/>
          </a:xfrm>
        </p:grpSpPr>
        <p:sp>
          <p:nvSpPr>
            <p:cNvPr id="34822" name="AutoShape 2"/>
            <p:cNvSpPr>
              <a:spLocks noChangeAspect="1" noChangeArrowheads="1"/>
            </p:cNvSpPr>
            <p:nvPr/>
          </p:nvSpPr>
          <p:spPr bwMode="auto">
            <a:xfrm>
              <a:off x="3511" y="1775"/>
              <a:ext cx="4080" cy="2575"/>
            </a:xfrm>
            <a:prstGeom prst="rect">
              <a:avLst/>
            </a:prstGeom>
            <a:noFill/>
            <a:ln w="9525">
              <a:noFill/>
              <a:miter lim="800000"/>
              <a:headEnd/>
              <a:tailEnd/>
            </a:ln>
          </p:spPr>
          <p:txBody>
            <a:bodyPr/>
            <a:lstStyle/>
            <a:p>
              <a:endParaRPr lang="en-IN" sz="2000" b="1">
                <a:latin typeface="Times New Roman" pitchFamily="18" charset="0"/>
                <a:cs typeface="Times New Roman" pitchFamily="18" charset="0"/>
              </a:endParaRPr>
            </a:p>
          </p:txBody>
        </p:sp>
        <p:grpSp>
          <p:nvGrpSpPr>
            <p:cNvPr id="34823" name="Group 7"/>
            <p:cNvGrpSpPr>
              <a:grpSpLocks/>
            </p:cNvGrpSpPr>
            <p:nvPr/>
          </p:nvGrpSpPr>
          <p:grpSpPr bwMode="auto">
            <a:xfrm>
              <a:off x="3511" y="1789"/>
              <a:ext cx="2428" cy="1735"/>
              <a:chOff x="3511" y="1782"/>
              <a:chExt cx="2428" cy="1735"/>
            </a:xfrm>
          </p:grpSpPr>
          <p:sp>
            <p:nvSpPr>
              <p:cNvPr id="34830" name="Rectangle 4"/>
              <p:cNvSpPr>
                <a:spLocks noChangeArrowheads="1"/>
              </p:cNvSpPr>
              <p:nvPr/>
            </p:nvSpPr>
            <p:spPr bwMode="auto">
              <a:xfrm>
                <a:off x="3511" y="1782"/>
                <a:ext cx="2428" cy="407"/>
              </a:xfrm>
              <a:prstGeom prst="rect">
                <a:avLst/>
              </a:prstGeom>
              <a:solidFill>
                <a:srgbClr val="FFFFFF"/>
              </a:solidFill>
              <a:ln w="9525">
                <a:solidFill>
                  <a:srgbClr val="000000"/>
                </a:solidFill>
                <a:miter lim="800000"/>
                <a:headEnd/>
                <a:tailEnd/>
              </a:ln>
            </p:spPr>
            <p:txBody>
              <a:bodyPr/>
              <a:lstStyle/>
              <a:p>
                <a:pPr algn="ctr" defTabSz="914400">
                  <a:spcAft>
                    <a:spcPts val="1000"/>
                  </a:spcAft>
                </a:pPr>
                <a:r>
                  <a:rPr lang="en-IN" sz="2000" b="1">
                    <a:latin typeface="Times New Roman" pitchFamily="18" charset="0"/>
                    <a:cs typeface="Times New Roman" pitchFamily="18" charset="0"/>
                  </a:rPr>
                  <a:t>Definition phase</a:t>
                </a:r>
                <a:endParaRPr lang="en-US" sz="2000" b="1">
                  <a:latin typeface="Times New Roman" pitchFamily="18" charset="0"/>
                  <a:cs typeface="Times New Roman" pitchFamily="18" charset="0"/>
                </a:endParaRPr>
              </a:p>
            </p:txBody>
          </p:sp>
          <p:sp>
            <p:nvSpPr>
              <p:cNvPr id="34831" name="Rectangle 5"/>
              <p:cNvSpPr>
                <a:spLocks noChangeArrowheads="1"/>
              </p:cNvSpPr>
              <p:nvPr/>
            </p:nvSpPr>
            <p:spPr bwMode="auto">
              <a:xfrm>
                <a:off x="3511" y="2488"/>
                <a:ext cx="2428" cy="371"/>
              </a:xfrm>
              <a:prstGeom prst="rect">
                <a:avLst/>
              </a:prstGeom>
              <a:solidFill>
                <a:srgbClr val="FFFFFF"/>
              </a:solidFill>
              <a:ln w="9525">
                <a:solidFill>
                  <a:srgbClr val="000000"/>
                </a:solidFill>
                <a:miter lim="800000"/>
                <a:headEnd/>
                <a:tailEnd/>
              </a:ln>
            </p:spPr>
            <p:txBody>
              <a:bodyPr/>
              <a:lstStyle/>
              <a:p>
                <a:pPr algn="ctr" defTabSz="914400">
                  <a:spcAft>
                    <a:spcPts val="1000"/>
                  </a:spcAft>
                </a:pPr>
                <a:r>
                  <a:rPr lang="en-IN" sz="2000" b="1">
                    <a:latin typeface="Times New Roman" pitchFamily="18" charset="0"/>
                    <a:cs typeface="Times New Roman" pitchFamily="18" charset="0"/>
                  </a:rPr>
                  <a:t>Development phase</a:t>
                </a:r>
                <a:endParaRPr lang="en-US" sz="2000" b="1">
                  <a:latin typeface="Times New Roman" pitchFamily="18" charset="0"/>
                  <a:cs typeface="Times New Roman" pitchFamily="18" charset="0"/>
                </a:endParaRPr>
              </a:p>
            </p:txBody>
          </p:sp>
          <p:sp>
            <p:nvSpPr>
              <p:cNvPr id="34832" name="Rectangle 6"/>
              <p:cNvSpPr>
                <a:spLocks noChangeArrowheads="1"/>
              </p:cNvSpPr>
              <p:nvPr/>
            </p:nvSpPr>
            <p:spPr bwMode="auto">
              <a:xfrm>
                <a:off x="3511" y="3146"/>
                <a:ext cx="2428" cy="371"/>
              </a:xfrm>
              <a:prstGeom prst="rect">
                <a:avLst/>
              </a:prstGeom>
              <a:solidFill>
                <a:srgbClr val="FFFFFF"/>
              </a:solidFill>
              <a:ln w="9525">
                <a:solidFill>
                  <a:srgbClr val="000000"/>
                </a:solidFill>
                <a:miter lim="800000"/>
                <a:headEnd/>
                <a:tailEnd/>
              </a:ln>
            </p:spPr>
            <p:txBody>
              <a:bodyPr/>
              <a:lstStyle/>
              <a:p>
                <a:pPr algn="ctr" defTabSz="914400">
                  <a:spcAft>
                    <a:spcPts val="1000"/>
                  </a:spcAft>
                </a:pPr>
                <a:r>
                  <a:rPr lang="en-IN" sz="2000" b="1">
                    <a:latin typeface="Times New Roman" pitchFamily="18" charset="0"/>
                    <a:cs typeface="Times New Roman" pitchFamily="18" charset="0"/>
                  </a:rPr>
                  <a:t>Implementation phase</a:t>
                </a:r>
                <a:endParaRPr lang="en-US" sz="2000" b="1">
                  <a:latin typeface="Times New Roman" pitchFamily="18" charset="0"/>
                  <a:cs typeface="Times New Roman" pitchFamily="18" charset="0"/>
                </a:endParaRPr>
              </a:p>
            </p:txBody>
          </p:sp>
        </p:grpSp>
        <p:sp>
          <p:nvSpPr>
            <p:cNvPr id="34824" name="Rectangle 7"/>
            <p:cNvSpPr>
              <a:spLocks noChangeArrowheads="1"/>
            </p:cNvSpPr>
            <p:nvPr/>
          </p:nvSpPr>
          <p:spPr bwMode="auto">
            <a:xfrm>
              <a:off x="6777" y="1789"/>
              <a:ext cx="730" cy="1735"/>
            </a:xfrm>
            <a:prstGeom prst="rect">
              <a:avLst/>
            </a:prstGeom>
            <a:solidFill>
              <a:srgbClr val="FFFFFF"/>
            </a:solidFill>
            <a:ln w="9525">
              <a:solidFill>
                <a:srgbClr val="000000"/>
              </a:solidFill>
              <a:miter lim="800000"/>
              <a:headEnd/>
              <a:tailEnd/>
            </a:ln>
          </p:spPr>
          <p:txBody>
            <a:bodyPr/>
            <a:lstStyle/>
            <a:p>
              <a:pPr defTabSz="914400">
                <a:spcAft>
                  <a:spcPts val="1000"/>
                </a:spcAft>
              </a:pPr>
              <a:r>
                <a:rPr lang="en-IN" sz="2000" b="1">
                  <a:latin typeface="Times New Roman" pitchFamily="18" charset="0"/>
                  <a:cs typeface="Times New Roman" pitchFamily="18" charset="0"/>
                </a:rPr>
                <a:t>Umbrella activities</a:t>
              </a:r>
              <a:endParaRPr lang="en-US" sz="2000" b="1">
                <a:latin typeface="Times New Roman" pitchFamily="18" charset="0"/>
                <a:cs typeface="Times New Roman" pitchFamily="18" charset="0"/>
              </a:endParaRPr>
            </a:p>
          </p:txBody>
        </p:sp>
        <p:cxnSp>
          <p:nvCxnSpPr>
            <p:cNvPr id="34825" name="AutoShape 8"/>
            <p:cNvCxnSpPr>
              <a:cxnSpLocks noChangeShapeType="1"/>
              <a:stCxn id="34830" idx="3"/>
            </p:cNvCxnSpPr>
            <p:nvPr/>
          </p:nvCxnSpPr>
          <p:spPr bwMode="auto">
            <a:xfrm>
              <a:off x="5939" y="1993"/>
              <a:ext cx="838" cy="2"/>
            </a:xfrm>
            <a:prstGeom prst="straightConnector1">
              <a:avLst/>
            </a:prstGeom>
            <a:noFill/>
            <a:ln w="9525">
              <a:solidFill>
                <a:srgbClr val="000000"/>
              </a:solidFill>
              <a:round/>
              <a:headEnd type="triangle" w="med" len="med"/>
              <a:tailEnd type="triangle" w="med" len="med"/>
            </a:ln>
          </p:spPr>
        </p:cxnSp>
        <p:cxnSp>
          <p:nvCxnSpPr>
            <p:cNvPr id="34826" name="AutoShape 9"/>
            <p:cNvCxnSpPr>
              <a:cxnSpLocks noChangeShapeType="1"/>
            </p:cNvCxnSpPr>
            <p:nvPr/>
          </p:nvCxnSpPr>
          <p:spPr bwMode="auto">
            <a:xfrm>
              <a:off x="5939" y="2740"/>
              <a:ext cx="838" cy="1"/>
            </a:xfrm>
            <a:prstGeom prst="straightConnector1">
              <a:avLst/>
            </a:prstGeom>
            <a:noFill/>
            <a:ln w="9525">
              <a:solidFill>
                <a:srgbClr val="000000"/>
              </a:solidFill>
              <a:round/>
              <a:headEnd type="triangle" w="med" len="med"/>
              <a:tailEnd type="triangle" w="med" len="med"/>
            </a:ln>
          </p:spPr>
        </p:cxnSp>
        <p:cxnSp>
          <p:nvCxnSpPr>
            <p:cNvPr id="34827" name="AutoShape 10"/>
            <p:cNvCxnSpPr>
              <a:cxnSpLocks noChangeShapeType="1"/>
            </p:cNvCxnSpPr>
            <p:nvPr/>
          </p:nvCxnSpPr>
          <p:spPr bwMode="auto">
            <a:xfrm>
              <a:off x="5939" y="3374"/>
              <a:ext cx="838" cy="1"/>
            </a:xfrm>
            <a:prstGeom prst="straightConnector1">
              <a:avLst/>
            </a:prstGeom>
            <a:noFill/>
            <a:ln w="9525">
              <a:solidFill>
                <a:srgbClr val="000000"/>
              </a:solidFill>
              <a:round/>
              <a:headEnd type="triangle" w="med" len="med"/>
              <a:tailEnd type="triangle" w="med" len="med"/>
            </a:ln>
          </p:spPr>
        </p:cxnSp>
        <p:cxnSp>
          <p:nvCxnSpPr>
            <p:cNvPr id="34828" name="AutoShape 11"/>
            <p:cNvCxnSpPr>
              <a:cxnSpLocks noChangeShapeType="1"/>
              <a:stCxn id="34830" idx="2"/>
              <a:endCxn id="34831" idx="0"/>
            </p:cNvCxnSpPr>
            <p:nvPr/>
          </p:nvCxnSpPr>
          <p:spPr bwMode="auto">
            <a:xfrm>
              <a:off x="4726" y="2197"/>
              <a:ext cx="1" cy="298"/>
            </a:xfrm>
            <a:prstGeom prst="straightConnector1">
              <a:avLst/>
            </a:prstGeom>
            <a:noFill/>
            <a:ln w="9525">
              <a:solidFill>
                <a:srgbClr val="000000"/>
              </a:solidFill>
              <a:round/>
              <a:headEnd/>
              <a:tailEnd type="triangle" w="med" len="med"/>
            </a:ln>
          </p:spPr>
        </p:cxnSp>
        <p:cxnSp>
          <p:nvCxnSpPr>
            <p:cNvPr id="34829" name="AutoShape 12"/>
            <p:cNvCxnSpPr>
              <a:cxnSpLocks noChangeShapeType="1"/>
              <a:stCxn id="34831" idx="2"/>
              <a:endCxn id="34832" idx="0"/>
            </p:cNvCxnSpPr>
            <p:nvPr/>
          </p:nvCxnSpPr>
          <p:spPr bwMode="auto">
            <a:xfrm>
              <a:off x="4726" y="2866"/>
              <a:ext cx="1" cy="287"/>
            </a:xfrm>
            <a:prstGeom prst="straightConnector1">
              <a:avLst/>
            </a:prstGeom>
            <a:noFill/>
            <a:ln w="9525">
              <a:solidFill>
                <a:srgbClr val="000000"/>
              </a:solidFill>
              <a:round/>
              <a:headEnd/>
              <a:tailEnd type="triangl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230CA7B1-B045-4382-B939-8EAA091CC488}"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35844" name="TextBox 4"/>
          <p:cNvSpPr txBox="1">
            <a:spLocks noChangeArrowheads="1"/>
          </p:cNvSpPr>
          <p:nvPr/>
        </p:nvSpPr>
        <p:spPr bwMode="auto">
          <a:xfrm>
            <a:off x="309563" y="1214438"/>
            <a:ext cx="11501437" cy="3416320"/>
          </a:xfrm>
          <a:prstGeom prst="rect">
            <a:avLst/>
          </a:prstGeom>
          <a:noFill/>
          <a:ln w="9525">
            <a:noFill/>
            <a:miter lim="800000"/>
            <a:headEnd/>
            <a:tailEnd/>
          </a:ln>
        </p:spPr>
        <p:txBody>
          <a:bodyPr>
            <a:spAutoFit/>
          </a:bodyPr>
          <a:lstStyle/>
          <a:p>
            <a:r>
              <a:rPr lang="en-US" sz="2400" b="1" dirty="0">
                <a:latin typeface="Times New Roman" pitchFamily="18" charset="0"/>
                <a:cs typeface="Times New Roman" pitchFamily="18" charset="0"/>
              </a:rPr>
              <a:t>Definition phase </a:t>
            </a: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planning</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The activities may include problem formulation, problem analysis, system engineering, and project planning for the process. </a:t>
            </a:r>
            <a:endParaRPr lang="en-IN"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Development phase </a:t>
            </a:r>
            <a:r>
              <a:rPr lang="en-US" sz="2400" b="1" dirty="0" smtClean="0">
                <a:latin typeface="Times New Roman" pitchFamily="18" charset="0"/>
                <a:cs typeface="Times New Roman" pitchFamily="18" charset="0"/>
              </a:rPr>
              <a:t>-solution </a:t>
            </a:r>
            <a:r>
              <a:rPr lang="en-US" sz="2400" b="1" dirty="0">
                <a:latin typeface="Times New Roman" pitchFamily="18" charset="0"/>
                <a:cs typeface="Times New Roman" pitchFamily="18" charset="0"/>
              </a:rPr>
              <a:t>of the </a:t>
            </a:r>
            <a:r>
              <a:rPr lang="en-US" sz="2400" b="1" dirty="0" smtClean="0">
                <a:latin typeface="Times New Roman" pitchFamily="18" charset="0"/>
                <a:cs typeface="Times New Roman" pitchFamily="18" charset="0"/>
              </a:rPr>
              <a:t>problem</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The main activities of this phase are designing the architecture and algorithms of the system, writing codes, and testing the software.   </a:t>
            </a:r>
            <a:endParaRPr lang="en-IN"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Implementation phase:</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Deployment, change management, defect removal, and maintenance activities are performed in this phase. </a:t>
            </a:r>
            <a:endParaRPr lang="en-US" sz="2400" i="1" dirty="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activities </a:t>
            </a:r>
            <a:r>
              <a:rPr lang="en-US" sz="2000" dirty="0">
                <a:latin typeface="Times New Roman" pitchFamily="18" charset="0"/>
                <a:cs typeface="Times New Roman" pitchFamily="18" charset="0"/>
              </a:rPr>
              <a:t>are project management, quality assurance, configuration management, risk management, work products preparation and deployment, and process improvement. </a:t>
            </a:r>
            <a:endParaRPr lang="en-US" dirty="0"/>
          </a:p>
        </p:txBody>
      </p:sp>
      <p:sp>
        <p:nvSpPr>
          <p:cNvPr id="35845" name="Rectangle 5"/>
          <p:cNvSpPr>
            <a:spLocks noChangeArrowheads="1"/>
          </p:cNvSpPr>
          <p:nvPr/>
        </p:nvSpPr>
        <p:spPr bwMode="auto">
          <a:xfrm>
            <a:off x="3167063" y="500063"/>
            <a:ext cx="6508750" cy="523875"/>
          </a:xfrm>
          <a:prstGeom prst="rect">
            <a:avLst/>
          </a:prstGeom>
          <a:noFill/>
          <a:ln w="9525">
            <a:noFill/>
            <a:miter lim="800000"/>
            <a:headEnd/>
            <a:tailEnd/>
          </a:ln>
        </p:spPr>
        <p:txBody>
          <a:bodyPr wrap="none">
            <a:spAutoFit/>
          </a:bodyPr>
          <a:lstStyle/>
          <a:p>
            <a:r>
              <a:rPr lang="en-US" sz="2800" b="1">
                <a:solidFill>
                  <a:srgbClr val="FF0000"/>
                </a:solidFill>
                <a:latin typeface="Times New Roman" pitchFamily="18" charset="0"/>
                <a:cs typeface="Times New Roman" pitchFamily="18" charset="0"/>
              </a:rPr>
              <a:t>Generic Representation of Process Model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E420DE38-2094-4338-8E02-5AEE79844FF0}"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45060" name="Content Placeholder 2"/>
          <p:cNvSpPr>
            <a:spLocks noGrp="1"/>
          </p:cNvSpPr>
          <p:nvPr>
            <p:ph idx="1"/>
          </p:nvPr>
        </p:nvSpPr>
        <p:spPr>
          <a:xfrm>
            <a:off x="457200" y="928688"/>
            <a:ext cx="11282363" cy="5143500"/>
          </a:xfrm>
        </p:spPr>
        <p:txBody>
          <a:bodyPr/>
          <a:lstStyle/>
          <a:p>
            <a:r>
              <a:rPr lang="en-US" dirty="0" smtClean="0">
                <a:latin typeface="Times New Roman" pitchFamily="18" charset="0"/>
                <a:cs typeface="Times New Roman" pitchFamily="18" charset="0"/>
              </a:rPr>
              <a:t>Collectively, these activities are called the </a:t>
            </a:r>
            <a:r>
              <a:rPr lang="en-US" i="1" dirty="0" smtClean="0">
                <a:latin typeface="Times New Roman" pitchFamily="18" charset="0"/>
                <a:cs typeface="Times New Roman" pitchFamily="18" charset="0"/>
              </a:rPr>
              <a:t>software development life cycle (SDLC)</a:t>
            </a:r>
            <a:r>
              <a:rPr lang="en-US" dirty="0" smtClean="0">
                <a:latin typeface="Times New Roman" pitchFamily="18" charset="0"/>
                <a:cs typeface="Times New Roman" pitchFamily="18" charset="0"/>
              </a:rPr>
              <a:t> or simply </a:t>
            </a:r>
            <a:r>
              <a:rPr lang="en-US" i="1" dirty="0" smtClean="0">
                <a:latin typeface="Times New Roman" pitchFamily="18" charset="0"/>
                <a:cs typeface="Times New Roman" pitchFamily="18" charset="0"/>
              </a:rPr>
              <a:t>software life cycle </a:t>
            </a:r>
            <a:r>
              <a:rPr lang="en-US" dirty="0" smtClean="0">
                <a:latin typeface="Times New Roman" pitchFamily="18" charset="0"/>
                <a:cs typeface="Times New Roman" pitchFamily="18" charset="0"/>
              </a:rPr>
              <a:t>and each of these activities are called</a:t>
            </a:r>
            <a:r>
              <a:rPr lang="en-US" i="1" dirty="0" smtClean="0">
                <a:latin typeface="Times New Roman" pitchFamily="18" charset="0"/>
                <a:cs typeface="Times New Roman" pitchFamily="18" charset="0"/>
              </a:rPr>
              <a:t> life cycle phase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SDLC provides a framework that encompasses the activities performed to develop and maintain software.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Some of these models are waterfall, prototyping, spiral, incremental, agile process, RUP process model, and so on. </a:t>
            </a:r>
            <a:endParaRPr lang="en-IN" dirty="0" smtClean="0">
              <a:latin typeface="Times New Roman" pitchFamily="18" charset="0"/>
              <a:cs typeface="Times New Roman" pitchFamily="18" charset="0"/>
            </a:endParaRPr>
          </a:p>
        </p:txBody>
      </p:sp>
      <p:sp>
        <p:nvSpPr>
          <p:cNvPr id="6" name="Title 1"/>
          <p:cNvSpPr txBox="1">
            <a:spLocks/>
          </p:cNvSpPr>
          <p:nvPr/>
        </p:nvSpPr>
        <p:spPr>
          <a:xfrm>
            <a:off x="1809721" y="357188"/>
            <a:ext cx="6357968" cy="1143000"/>
          </a:xfrm>
          <a:prstGeom prst="rect">
            <a:avLst/>
          </a:prstGeom>
        </p:spPr>
        <p:txBody>
          <a:bodyPr>
            <a:normAutofit/>
          </a:bodyPr>
          <a:lstStyle/>
          <a:p>
            <a:pPr algn="ctr" defTabSz="914400" eaLnBrk="0" hangingPunct="0">
              <a:lnSpc>
                <a:spcPct val="90000"/>
              </a:lnSpc>
              <a:defRPr/>
            </a:pPr>
            <a:r>
              <a:rPr lang="en-US" sz="3200" b="1" dirty="0" smtClean="0">
                <a:solidFill>
                  <a:srgbClr val="FF0000"/>
                </a:solidFill>
                <a:latin typeface="Times New Roman" pitchFamily="18" charset="0"/>
                <a:ea typeface="+mj-ea"/>
                <a:cs typeface="Times New Roman" pitchFamily="18" charset="0"/>
              </a:rPr>
              <a:t>Software </a:t>
            </a:r>
            <a:r>
              <a:rPr lang="en-US" sz="3200" b="1" dirty="0">
                <a:solidFill>
                  <a:srgbClr val="FF0000"/>
                </a:solidFill>
                <a:latin typeface="Times New Roman" pitchFamily="18" charset="0"/>
                <a:ea typeface="+mj-ea"/>
                <a:cs typeface="Times New Roman" pitchFamily="18" charset="0"/>
              </a:rPr>
              <a:t>Development Life Cycle</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alpha val="91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E420DE38-2094-4338-8E02-5AEE79844FF0}"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6" name="Title 1"/>
          <p:cNvSpPr txBox="1">
            <a:spLocks/>
          </p:cNvSpPr>
          <p:nvPr/>
        </p:nvSpPr>
        <p:spPr>
          <a:xfrm>
            <a:off x="3167063" y="428625"/>
            <a:ext cx="5286375" cy="642938"/>
          </a:xfrm>
          <a:prstGeom prst="rect">
            <a:avLst/>
          </a:prstGeom>
        </p:spPr>
        <p:txBody>
          <a:bodyPr>
            <a:normAutofit fontScale="92500"/>
          </a:bodyPr>
          <a:lstStyle/>
          <a:p>
            <a:pPr algn="ctr" defTabSz="914400" eaLnBrk="0" hangingPunct="0">
              <a:lnSpc>
                <a:spcPct val="90000"/>
              </a:lnSpc>
              <a:defRPr/>
            </a:pPr>
            <a:r>
              <a:rPr lang="en-US" sz="3200" b="1" dirty="0" smtClean="0">
                <a:solidFill>
                  <a:srgbClr val="FF0000"/>
                </a:solidFill>
                <a:latin typeface="Times New Roman" pitchFamily="18" charset="0"/>
                <a:ea typeface="+mj-ea"/>
                <a:cs typeface="Times New Roman" pitchFamily="18" charset="0"/>
              </a:rPr>
              <a:t>Software </a:t>
            </a:r>
            <a:r>
              <a:rPr lang="en-US" sz="3200" b="1" dirty="0">
                <a:solidFill>
                  <a:srgbClr val="FF0000"/>
                </a:solidFill>
                <a:latin typeface="Times New Roman" pitchFamily="18" charset="0"/>
                <a:ea typeface="+mj-ea"/>
                <a:cs typeface="Times New Roman" pitchFamily="18" charset="0"/>
              </a:rPr>
              <a:t>Life Cycle Activities </a:t>
            </a:r>
            <a:endParaRPr lang="en-IN" sz="3200" b="1" dirty="0">
              <a:solidFill>
                <a:srgbClr val="FF0000"/>
              </a:solidFill>
              <a:latin typeface="Times New Roman" pitchFamily="18" charset="0"/>
              <a:ea typeface="+mj-ea"/>
              <a:cs typeface="Times New Roman" pitchFamily="18" charset="0"/>
            </a:endParaRPr>
          </a:p>
        </p:txBody>
      </p:sp>
      <p:sp>
        <p:nvSpPr>
          <p:cNvPr id="7" name="Rectangle 6"/>
          <p:cNvSpPr/>
          <p:nvPr/>
        </p:nvSpPr>
        <p:spPr>
          <a:xfrm>
            <a:off x="5453058" y="1857364"/>
            <a:ext cx="1292341" cy="276999"/>
          </a:xfrm>
          <a:prstGeom prst="rect">
            <a:avLst/>
          </a:prstGeom>
        </p:spPr>
        <p:txBody>
          <a:bodyPr wrap="none">
            <a:spAutoFit/>
          </a:bodyPr>
          <a:lstStyle/>
          <a:p>
            <a:r>
              <a:rPr lang="en-US" sz="1200" b="1" dirty="0" smtClean="0">
                <a:solidFill>
                  <a:schemeClr val="accent6">
                    <a:lumMod val="50000"/>
                  </a:schemeClr>
                </a:solidFill>
                <a:latin typeface="Times New Roman" pitchFamily="18" charset="0"/>
                <a:cs typeface="Times New Roman" pitchFamily="18" charset="0"/>
              </a:rPr>
              <a:t>Feasibility Study</a:t>
            </a:r>
            <a:endParaRPr lang="en-US" sz="1200" b="1" dirty="0"/>
          </a:p>
        </p:txBody>
      </p:sp>
      <p:graphicFrame>
        <p:nvGraphicFramePr>
          <p:cNvPr id="5" name="Diagram 4"/>
          <p:cNvGraphicFramePr/>
          <p:nvPr/>
        </p:nvGraphicFramePr>
        <p:xfrm>
          <a:off x="2457452" y="1428736"/>
          <a:ext cx="692469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E420DE38-2094-4338-8E02-5AEE79844FF0}"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Content Placeholder 2"/>
          <p:cNvSpPr>
            <a:spLocks noGrp="1"/>
          </p:cNvSpPr>
          <p:nvPr>
            <p:ph idx="1"/>
          </p:nvPr>
        </p:nvSpPr>
        <p:spPr>
          <a:xfrm>
            <a:off x="457200" y="1600200"/>
            <a:ext cx="11425238" cy="4525963"/>
          </a:xfrm>
        </p:spPr>
        <p:txBody>
          <a:bodyPr>
            <a:noAutofit/>
          </a:bodyPr>
          <a:lstStyle/>
          <a:p>
            <a:pPr>
              <a:defRPr/>
            </a:pPr>
            <a:r>
              <a:rPr lang="en-US" dirty="0" smtClean="0">
                <a:solidFill>
                  <a:schemeClr val="accent6">
                    <a:lumMod val="50000"/>
                  </a:schemeClr>
                </a:solidFill>
                <a:latin typeface="Times New Roman" pitchFamily="18" charset="0"/>
                <a:cs typeface="Times New Roman" pitchFamily="18" charset="0"/>
              </a:rPr>
              <a:t>Project Initiation /Feasibility Study</a:t>
            </a:r>
            <a:endParaRPr lang="en-IN" dirty="0" smtClean="0">
              <a:solidFill>
                <a:schemeClr val="accent6">
                  <a:lumMod val="50000"/>
                </a:schemeClr>
              </a:solidFill>
              <a:latin typeface="Times New Roman" pitchFamily="18" charset="0"/>
              <a:cs typeface="Times New Roman" pitchFamily="18" charset="0"/>
            </a:endParaRPr>
          </a:p>
          <a:p>
            <a:pPr lvl="1">
              <a:defRPr/>
            </a:pPr>
            <a:r>
              <a:rPr lang="en-US" sz="2800" dirty="0" smtClean="0">
                <a:latin typeface="Times New Roman" pitchFamily="18" charset="0"/>
                <a:cs typeface="Times New Roman" pitchFamily="18" charset="0"/>
              </a:rPr>
              <a:t>1.Project initiation involves preliminary investigation, feasibility study, and a project plan. </a:t>
            </a:r>
          </a:p>
          <a:p>
            <a:pPr lvl="1">
              <a:defRPr/>
            </a:pPr>
            <a:r>
              <a:rPr lang="en-US" sz="2800" i="1" dirty="0" smtClean="0">
                <a:latin typeface="Times New Roman" pitchFamily="18" charset="0"/>
                <a:cs typeface="Times New Roman" pitchFamily="18" charset="0"/>
              </a:rPr>
              <a:t>2.Preliminary investigation (PI)</a:t>
            </a:r>
            <a:endParaRPr lang="en-IN" sz="2800" dirty="0" smtClean="0">
              <a:latin typeface="Times New Roman" pitchFamily="18" charset="0"/>
              <a:cs typeface="Times New Roman" pitchFamily="18" charset="0"/>
            </a:endParaRPr>
          </a:p>
        </p:txBody>
      </p:sp>
      <p:sp>
        <p:nvSpPr>
          <p:cNvPr id="6"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Content Placeholder 2"/>
          <p:cNvSpPr>
            <a:spLocks noGrp="1"/>
          </p:cNvSpPr>
          <p:nvPr>
            <p:ph idx="1"/>
          </p:nvPr>
        </p:nvSpPr>
        <p:spPr>
          <a:xfrm>
            <a:off x="457200" y="1314450"/>
            <a:ext cx="11210925" cy="4471988"/>
          </a:xfrm>
        </p:spPr>
        <p:txBody>
          <a:bodyPr>
            <a:normAutofit/>
          </a:bodyPr>
          <a:lstStyle/>
          <a:p>
            <a:pPr>
              <a:defRPr/>
            </a:pPr>
            <a:r>
              <a:rPr lang="en-US" dirty="0" smtClean="0">
                <a:solidFill>
                  <a:schemeClr val="accent6">
                    <a:lumMod val="50000"/>
                  </a:schemeClr>
                </a:solidFill>
                <a:latin typeface="Times New Roman" pitchFamily="18" charset="0"/>
                <a:cs typeface="Times New Roman" pitchFamily="18" charset="0"/>
              </a:rPr>
              <a:t>Requirements Analysis </a:t>
            </a:r>
            <a:endParaRPr lang="en-IN" dirty="0" smtClean="0">
              <a:solidFill>
                <a:schemeClr val="accent6">
                  <a:lumMod val="50000"/>
                </a:schemeClr>
              </a:solidFill>
              <a:latin typeface="Times New Roman" pitchFamily="18" charset="0"/>
              <a:cs typeface="Times New Roman" pitchFamily="18" charset="0"/>
            </a:endParaRPr>
          </a:p>
          <a:p>
            <a:pPr lvl="1">
              <a:defRPr/>
            </a:pPr>
            <a:endParaRPr lang="en-IN" sz="2800" dirty="0" smtClean="0">
              <a:latin typeface="Times New Roman" pitchFamily="18" charset="0"/>
              <a:cs typeface="Times New Roman" pitchFamily="18" charset="0"/>
            </a:endParaRPr>
          </a:p>
          <a:p>
            <a:pPr lvl="1">
              <a:defRPr/>
            </a:pPr>
            <a:r>
              <a:rPr lang="en-US" sz="2800" dirty="0" smtClean="0">
                <a:latin typeface="Times New Roman" pitchFamily="18" charset="0"/>
                <a:cs typeface="Times New Roman" pitchFamily="18" charset="0"/>
              </a:rPr>
              <a:t>1.The requirement analysis phase consists of three main activities: </a:t>
            </a:r>
            <a:r>
              <a:rPr lang="en-US" sz="2800" i="1" dirty="0" smtClean="0">
                <a:latin typeface="Times New Roman" pitchFamily="18" charset="0"/>
                <a:cs typeface="Times New Roman" pitchFamily="18" charset="0"/>
              </a:rPr>
              <a:t>requirements elicitation, requirements specification</a:t>
            </a:r>
            <a:r>
              <a:rPr lang="en-US" sz="2800" dirty="0" smtClean="0">
                <a:latin typeface="Times New Roman" pitchFamily="18" charset="0"/>
                <a:cs typeface="Times New Roman" pitchFamily="18" charset="0"/>
              </a:rPr>
              <a:t>, and </a:t>
            </a:r>
            <a:r>
              <a:rPr lang="en-US" sz="2800" i="1" dirty="0" smtClean="0">
                <a:latin typeface="Times New Roman" pitchFamily="18" charset="0"/>
                <a:cs typeface="Times New Roman" pitchFamily="18" charset="0"/>
              </a:rPr>
              <a:t>requirements verification and validation</a:t>
            </a:r>
            <a:r>
              <a:rPr lang="en-US" sz="2800" dirty="0" smtClean="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p:txBody>
      </p:sp>
      <p:sp>
        <p:nvSpPr>
          <p:cNvPr id="6"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
        <p:nvSpPr>
          <p:cNvPr id="6" name="Content Placeholder 2"/>
          <p:cNvSpPr>
            <a:spLocks noGrp="1"/>
          </p:cNvSpPr>
          <p:nvPr>
            <p:ph idx="1"/>
          </p:nvPr>
        </p:nvSpPr>
        <p:spPr>
          <a:xfrm>
            <a:off x="309563" y="1214438"/>
            <a:ext cx="11644312" cy="4624387"/>
          </a:xfrm>
        </p:spPr>
        <p:txBody>
          <a:bodyPr>
            <a:noAutofit/>
          </a:bodyPr>
          <a:lstStyle/>
          <a:p>
            <a:pPr>
              <a:defRPr/>
            </a:pPr>
            <a:r>
              <a:rPr lang="en-US" sz="2700" dirty="0" smtClean="0">
                <a:solidFill>
                  <a:schemeClr val="accent6">
                    <a:lumMod val="50000"/>
                  </a:schemeClr>
                </a:solidFill>
                <a:latin typeface="Times New Roman" pitchFamily="18" charset="0"/>
                <a:cs typeface="Times New Roman" pitchFamily="18" charset="0"/>
              </a:rPr>
              <a:t>Software Design</a:t>
            </a:r>
            <a:endParaRPr lang="en-IN" sz="2700" dirty="0" smtClean="0">
              <a:solidFill>
                <a:schemeClr val="accent6">
                  <a:lumMod val="50000"/>
                </a:schemeClr>
              </a:solidFill>
              <a:latin typeface="Times New Roman" pitchFamily="18" charset="0"/>
              <a:cs typeface="Times New Roman" pitchFamily="18" charset="0"/>
            </a:endParaRPr>
          </a:p>
          <a:p>
            <a:pPr lvl="1">
              <a:defRPr/>
            </a:pPr>
            <a:r>
              <a:rPr lang="en-US" sz="2700" dirty="0" smtClean="0">
                <a:latin typeface="Times New Roman" pitchFamily="18" charset="0"/>
                <a:cs typeface="Times New Roman" pitchFamily="18" charset="0"/>
              </a:rPr>
              <a:t>The design phase has two aspects: </a:t>
            </a:r>
            <a:r>
              <a:rPr lang="en-US" sz="2700" i="1" dirty="0" smtClean="0">
                <a:latin typeface="Times New Roman" pitchFamily="18" charset="0"/>
                <a:cs typeface="Times New Roman" pitchFamily="18" charset="0"/>
              </a:rPr>
              <a:t>physical design </a:t>
            </a:r>
            <a:r>
              <a:rPr lang="en-US" sz="2700" dirty="0" smtClean="0">
                <a:latin typeface="Times New Roman" pitchFamily="18" charset="0"/>
                <a:cs typeface="Times New Roman" pitchFamily="18" charset="0"/>
              </a:rPr>
              <a:t>and </a:t>
            </a:r>
            <a:r>
              <a:rPr lang="en-US" sz="2700" i="1" dirty="0" smtClean="0">
                <a:latin typeface="Times New Roman" pitchFamily="18" charset="0"/>
                <a:cs typeface="Times New Roman" pitchFamily="18" charset="0"/>
              </a:rPr>
              <a:t>logical design</a:t>
            </a:r>
            <a:r>
              <a:rPr lang="en-US" sz="27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
        <p:nvSpPr>
          <p:cNvPr id="6" name="Content Placeholder 2"/>
          <p:cNvSpPr>
            <a:spLocks noGrp="1"/>
          </p:cNvSpPr>
          <p:nvPr>
            <p:ph idx="1"/>
          </p:nvPr>
        </p:nvSpPr>
        <p:spPr>
          <a:xfrm>
            <a:off x="457200" y="1314450"/>
            <a:ext cx="11282363" cy="4471988"/>
          </a:xfrm>
        </p:spPr>
        <p:txBody>
          <a:bodyPr>
            <a:noAutofit/>
          </a:bodyPr>
          <a:lstStyle/>
          <a:p>
            <a:pPr>
              <a:defRPr/>
            </a:pPr>
            <a:r>
              <a:rPr lang="en-US" dirty="0" smtClean="0">
                <a:solidFill>
                  <a:schemeClr val="accent6">
                    <a:lumMod val="50000"/>
                  </a:schemeClr>
                </a:solidFill>
                <a:latin typeface="Times New Roman" pitchFamily="18" charset="0"/>
                <a:cs typeface="Times New Roman" pitchFamily="18" charset="0"/>
              </a:rPr>
              <a:t>Coding</a:t>
            </a:r>
            <a:endParaRPr lang="en-IN" dirty="0" smtClean="0">
              <a:solidFill>
                <a:schemeClr val="accent6">
                  <a:lumMod val="50000"/>
                </a:schemeClr>
              </a:solidFill>
              <a:latin typeface="Times New Roman" pitchFamily="18" charset="0"/>
              <a:cs typeface="Times New Roman" pitchFamily="18" charset="0"/>
            </a:endParaRPr>
          </a:p>
          <a:p>
            <a:pPr lvl="1">
              <a:defRPr/>
            </a:pPr>
            <a:r>
              <a:rPr lang="en-US" sz="2800" dirty="0" smtClean="0">
                <a:latin typeface="Times New Roman" pitchFamily="18" charset="0"/>
                <a:cs typeface="Times New Roman" pitchFamily="18" charset="0"/>
              </a:rPr>
              <a:t>1.This code is written in a formal language called a programming language, such as assembly language, C++, Java, etc. </a:t>
            </a:r>
          </a:p>
          <a:p>
            <a:pPr>
              <a:defRPr/>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
        <p:nvSpPr>
          <p:cNvPr id="6" name="Content Placeholder 2"/>
          <p:cNvSpPr>
            <a:spLocks noGrp="1"/>
          </p:cNvSpPr>
          <p:nvPr>
            <p:ph idx="1"/>
          </p:nvPr>
        </p:nvSpPr>
        <p:spPr>
          <a:xfrm>
            <a:off x="457200" y="1600200"/>
            <a:ext cx="11425238" cy="4471988"/>
          </a:xfrm>
        </p:spPr>
        <p:txBody>
          <a:bodyPr>
            <a:noAutofit/>
          </a:bodyPr>
          <a:lstStyle/>
          <a:p>
            <a:pPr>
              <a:defRPr/>
            </a:pPr>
            <a:r>
              <a:rPr lang="en-US" sz="2600" dirty="0" smtClean="0">
                <a:solidFill>
                  <a:schemeClr val="accent6">
                    <a:lumMod val="50000"/>
                  </a:schemeClr>
                </a:solidFill>
                <a:latin typeface="Times New Roman" pitchFamily="18" charset="0"/>
                <a:cs typeface="Times New Roman" pitchFamily="18" charset="0"/>
              </a:rPr>
              <a:t>Testing</a:t>
            </a:r>
            <a:endParaRPr lang="en-IN" sz="2600" dirty="0" smtClean="0">
              <a:solidFill>
                <a:schemeClr val="accent6">
                  <a:lumMod val="50000"/>
                </a:schemeClr>
              </a:solidFill>
              <a:latin typeface="Times New Roman" pitchFamily="18" charset="0"/>
              <a:cs typeface="Times New Roman" pitchFamily="18" charset="0"/>
            </a:endParaRPr>
          </a:p>
          <a:p>
            <a:pPr lvl="1">
              <a:defRPr/>
            </a:pPr>
            <a:r>
              <a:rPr lang="en-US" sz="2600" dirty="0" smtClean="0">
                <a:latin typeface="Times New Roman" pitchFamily="18" charset="0"/>
                <a:cs typeface="Times New Roman" pitchFamily="18" charset="0"/>
              </a:rPr>
              <a:t>1.Testing is performed at different levels: unit testing, integration testing, system testing, and acceptance testing. </a:t>
            </a:r>
          </a:p>
          <a:p>
            <a:pPr lvl="1">
              <a:defRPr/>
            </a:pPr>
            <a:r>
              <a:rPr lang="en-US" sz="2600" dirty="0" smtClean="0">
                <a:latin typeface="Times New Roman" pitchFamily="18" charset="0"/>
                <a:cs typeface="Times New Roman" pitchFamily="18" charset="0"/>
              </a:rPr>
              <a:t>2.Various special tests are also performed to check the functionality of the system, such as recovery testing, performance testing, load testing, security testing, and so on. </a:t>
            </a:r>
          </a:p>
          <a:p>
            <a:pPr lvl="1">
              <a:defRPr/>
            </a:pPr>
            <a:r>
              <a:rPr lang="en-US" sz="2600" dirty="0" smtClean="0">
                <a:latin typeface="Times New Roman" pitchFamily="18" charset="0"/>
                <a:cs typeface="Times New Roman" pitchFamily="18" charset="0"/>
              </a:rPr>
              <a:t>5.Testing is an important technique of software quality assurance.</a:t>
            </a:r>
            <a:endParaRPr lang="en-IN" sz="2600" dirty="0" smtClean="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extLst>
          </p:cNvPr>
          <p:cNvSpPr>
            <a:spLocks noGrp="1"/>
          </p:cNvSpPr>
          <p:nvPr>
            <p:ph type="dt" sz="quarter" idx="10"/>
          </p:nvPr>
        </p:nvSpPr>
        <p:spPr/>
        <p:txBody>
          <a:bodyPr/>
          <a:lstStyle/>
          <a:p>
            <a:pPr>
              <a:defRPr/>
            </a:pPr>
            <a:fld id="{FD4A364C-8115-4C92-A916-E450A2CBF315}" type="datetime2">
              <a:rPr lang="en-US"/>
              <a:pPr>
                <a:defRPr/>
              </a:pPr>
              <a:t>Monday, November 15, 2021</a:t>
            </a:fld>
            <a:endParaRPr lang="en-US" dirty="0"/>
          </a:p>
        </p:txBody>
      </p:sp>
      <p:sp>
        <p:nvSpPr>
          <p:cNvPr id="5" name="Footer Placeholder 4">
            <a:extLst>
              <a:ext uri="{FF2B5EF4-FFF2-40B4-BE49-F238E27FC236}"/>
            </a:extLst>
          </p:cNvPr>
          <p:cNvSpPr>
            <a:spLocks noGrp="1"/>
          </p:cNvSpPr>
          <p:nvPr>
            <p:ph type="ftr" sz="quarter" idx="11"/>
          </p:nvPr>
        </p:nvSpPr>
        <p:spPr/>
        <p:txBody>
          <a:bodyPr/>
          <a:lstStyle/>
          <a:p>
            <a:pPr>
              <a:defRPr/>
            </a:pPr>
            <a:r>
              <a:rPr lang="sv-SE"/>
              <a:t>R  S S  RAJU BATTULA</a:t>
            </a:r>
          </a:p>
        </p:txBody>
      </p:sp>
      <p:sp>
        <p:nvSpPr>
          <p:cNvPr id="8196" name="TextBox 7"/>
          <p:cNvSpPr txBox="1">
            <a:spLocks noChangeArrowheads="1"/>
          </p:cNvSpPr>
          <p:nvPr/>
        </p:nvSpPr>
        <p:spPr bwMode="auto">
          <a:xfrm>
            <a:off x="809625" y="642938"/>
            <a:ext cx="10561638" cy="646112"/>
          </a:xfrm>
          <a:prstGeom prst="rect">
            <a:avLst/>
          </a:prstGeom>
          <a:noFill/>
          <a:ln w="9525">
            <a:noFill/>
            <a:miter lim="800000"/>
            <a:headEnd/>
            <a:tailEnd/>
          </a:ln>
        </p:spPr>
        <p:txBody>
          <a:bodyPr>
            <a:spAutoFit/>
          </a:bodyPr>
          <a:lstStyle/>
          <a:p>
            <a:pPr algn="ctr"/>
            <a:r>
              <a:rPr lang="en-IN" sz="3600" b="1">
                <a:latin typeface="Times New Roman" pitchFamily="18" charset="0"/>
                <a:cs typeface="Times New Roman" pitchFamily="18" charset="0"/>
              </a:rPr>
              <a:t>Software Engineering</a:t>
            </a:r>
          </a:p>
        </p:txBody>
      </p:sp>
      <p:sp>
        <p:nvSpPr>
          <p:cNvPr id="8197" name="TextBox 5"/>
          <p:cNvSpPr txBox="1">
            <a:spLocks noChangeArrowheads="1"/>
          </p:cNvSpPr>
          <p:nvPr/>
        </p:nvSpPr>
        <p:spPr bwMode="auto">
          <a:xfrm>
            <a:off x="238125" y="1285875"/>
            <a:ext cx="11572875" cy="4754563"/>
          </a:xfrm>
          <a:prstGeom prst="rect">
            <a:avLst/>
          </a:prstGeom>
          <a:noFill/>
          <a:ln w="9525">
            <a:noFill/>
            <a:miter lim="800000"/>
            <a:headEnd/>
            <a:tailEnd/>
          </a:ln>
        </p:spPr>
        <p:txBody>
          <a:bodyPr>
            <a:spAutoFit/>
          </a:bodyPr>
          <a:lstStyle/>
          <a:p>
            <a:pPr marL="457200" indent="-457200">
              <a:lnSpc>
                <a:spcPct val="200000"/>
              </a:lnSpc>
            </a:pPr>
            <a:r>
              <a:rPr lang="en-US" sz="2800" b="1">
                <a:latin typeface="Times New Roman" pitchFamily="18" charset="0"/>
                <a:cs typeface="Times New Roman" pitchFamily="18" charset="0"/>
              </a:rPr>
              <a:t>Engineering: </a:t>
            </a:r>
          </a:p>
          <a:p>
            <a:pPr marL="457200" indent="-457200">
              <a:lnSpc>
                <a:spcPct val="150000"/>
              </a:lnSpc>
            </a:pPr>
            <a:r>
              <a:rPr lang="en-US" sz="2800" b="1">
                <a:latin typeface="Times New Roman" pitchFamily="18" charset="0"/>
                <a:cs typeface="Times New Roman" pitchFamily="18" charset="0"/>
              </a:rPr>
              <a:t>                  </a:t>
            </a:r>
            <a:r>
              <a:rPr lang="en-US" sz="2800">
                <a:latin typeface="Times New Roman" pitchFamily="18" charset="0"/>
                <a:cs typeface="Times New Roman" pitchFamily="18" charset="0"/>
              </a:rPr>
              <a:t>The process of designing and building something that serves a particular purpose.</a:t>
            </a:r>
          </a:p>
          <a:p>
            <a:pPr marL="457200" indent="-457200">
              <a:lnSpc>
                <a:spcPct val="150000"/>
              </a:lnSpc>
            </a:pPr>
            <a:r>
              <a:rPr lang="en-US" sz="2800" b="1">
                <a:latin typeface="Times New Roman" pitchFamily="18" charset="0"/>
                <a:cs typeface="Times New Roman" pitchFamily="18" charset="0"/>
              </a:rPr>
              <a:t>Software:</a:t>
            </a:r>
          </a:p>
          <a:p>
            <a:pPr marL="457200" indent="-457200">
              <a:lnSpc>
                <a:spcPct val="150000"/>
              </a:lnSpc>
            </a:pPr>
            <a:r>
              <a:rPr lang="en-US" sz="2800" b="1">
                <a:latin typeface="Times New Roman" pitchFamily="18" charset="0"/>
                <a:cs typeface="Times New Roman" pitchFamily="18" charset="0"/>
              </a:rPr>
              <a:t>               </a:t>
            </a:r>
            <a:r>
              <a:rPr lang="en-US" sz="2800">
                <a:latin typeface="Times New Roman" pitchFamily="18" charset="0"/>
                <a:cs typeface="Times New Roman" pitchFamily="18" charset="0"/>
              </a:rPr>
              <a:t>It is a program or set of programs containing instructions which provide desired functionality and it also comprises of data structures that enable the program to manipulate information.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
        <p:nvSpPr>
          <p:cNvPr id="7" name="Content Placeholder 2"/>
          <p:cNvSpPr>
            <a:spLocks noGrp="1"/>
          </p:cNvSpPr>
          <p:nvPr>
            <p:ph idx="1"/>
          </p:nvPr>
        </p:nvSpPr>
        <p:spPr>
          <a:xfrm>
            <a:off x="457200" y="1600200"/>
            <a:ext cx="11068050" cy="4471988"/>
          </a:xfrm>
        </p:spPr>
        <p:txBody>
          <a:bodyPr>
            <a:noAutofit/>
          </a:bodyPr>
          <a:lstStyle/>
          <a:p>
            <a:pPr>
              <a:defRPr/>
            </a:pPr>
            <a:r>
              <a:rPr lang="en-US" sz="2600" dirty="0" smtClean="0">
                <a:solidFill>
                  <a:schemeClr val="accent6">
                    <a:lumMod val="50000"/>
                  </a:schemeClr>
                </a:solidFill>
                <a:latin typeface="Times New Roman" pitchFamily="18" charset="0"/>
                <a:cs typeface="Times New Roman" pitchFamily="18" charset="0"/>
              </a:rPr>
              <a:t>Deployment</a:t>
            </a:r>
            <a:endParaRPr lang="en-IN" sz="2600" dirty="0" smtClean="0">
              <a:solidFill>
                <a:schemeClr val="accent6">
                  <a:lumMod val="50000"/>
                </a:schemeClr>
              </a:solidFill>
              <a:latin typeface="Times New Roman" pitchFamily="18" charset="0"/>
              <a:cs typeface="Times New Roman" pitchFamily="18" charset="0"/>
            </a:endParaRPr>
          </a:p>
          <a:p>
            <a:pPr lvl="1">
              <a:defRPr/>
            </a:pPr>
            <a:r>
              <a:rPr lang="en-US" sz="2600" dirty="0" smtClean="0">
                <a:latin typeface="Times New Roman" pitchFamily="18" charset="0"/>
                <a:cs typeface="Times New Roman" pitchFamily="18" charset="0"/>
              </a:rPr>
              <a:t>1.The purpose of software deployment is to make the software available for operational use. </a:t>
            </a:r>
          </a:p>
          <a:p>
            <a:pPr lvl="1">
              <a:defRPr/>
            </a:pPr>
            <a:r>
              <a:rPr lang="en-US" sz="2600" dirty="0" smtClean="0">
                <a:latin typeface="Times New Roman" pitchFamily="18" charset="0"/>
                <a:cs typeface="Times New Roman" pitchFamily="18" charset="0"/>
              </a:rPr>
              <a:t>2.It includes various activities to make a system available for assembly and to transfer it to the customer site.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24025" y="357188"/>
            <a:ext cx="8229600" cy="1143000"/>
          </a:xfrm>
          <a:prstGeom prst="rect">
            <a:avLst/>
          </a:prstGeom>
        </p:spPr>
        <p:txBody>
          <a:bodyPr anchor="ctr"/>
          <a:lstStyle/>
          <a:p>
            <a:pPr algn="ctr" defTabSz="914400" eaLnBrk="0" hangingPunct="0">
              <a:lnSpc>
                <a:spcPct val="90000"/>
              </a:lnSpc>
              <a:defRPr/>
            </a:pPr>
            <a:r>
              <a:rPr lang="en-US" sz="4000" b="1" dirty="0" smtClean="0">
                <a:solidFill>
                  <a:srgbClr val="FF0000"/>
                </a:solidFill>
                <a:latin typeface="Times New Roman" pitchFamily="18" charset="0"/>
                <a:ea typeface="+mj-ea"/>
                <a:cs typeface="Times New Roman" pitchFamily="18" charset="0"/>
              </a:rPr>
              <a:t>Software </a:t>
            </a:r>
            <a:r>
              <a:rPr lang="en-US" sz="4000" b="1" dirty="0">
                <a:solidFill>
                  <a:srgbClr val="FF0000"/>
                </a:solidFill>
                <a:latin typeface="Times New Roman" pitchFamily="18" charset="0"/>
                <a:ea typeface="+mj-ea"/>
                <a:cs typeface="Times New Roman" pitchFamily="18" charset="0"/>
              </a:rPr>
              <a:t>Life Cycle Activities </a:t>
            </a:r>
            <a:endParaRPr lang="en-IN" sz="5400" dirty="0">
              <a:solidFill>
                <a:srgbClr val="FF0000"/>
              </a:solidFill>
              <a:latin typeface="+mj-lt"/>
              <a:ea typeface="+mj-ea"/>
              <a:cs typeface="+mj-cs"/>
            </a:endParaRPr>
          </a:p>
        </p:txBody>
      </p:sp>
      <p:sp>
        <p:nvSpPr>
          <p:cNvPr id="6" name="Content Placeholder 2"/>
          <p:cNvSpPr>
            <a:spLocks noGrp="1"/>
          </p:cNvSpPr>
          <p:nvPr>
            <p:ph idx="1"/>
          </p:nvPr>
        </p:nvSpPr>
        <p:spPr>
          <a:xfrm>
            <a:off x="457200" y="1600200"/>
            <a:ext cx="11353800" cy="4543425"/>
          </a:xfrm>
        </p:spPr>
        <p:txBody>
          <a:bodyPr>
            <a:normAutofit/>
          </a:bodyPr>
          <a:lstStyle/>
          <a:p>
            <a:pPr>
              <a:defRPr/>
            </a:pPr>
            <a:r>
              <a:rPr lang="en-US" sz="2600" dirty="0" smtClean="0">
                <a:solidFill>
                  <a:schemeClr val="accent6">
                    <a:lumMod val="50000"/>
                  </a:schemeClr>
                </a:solidFill>
                <a:latin typeface="Times New Roman" pitchFamily="18" charset="0"/>
                <a:cs typeface="Times New Roman" pitchFamily="18" charset="0"/>
              </a:rPr>
              <a:t>Maintenance</a:t>
            </a:r>
            <a:endParaRPr lang="en-IN" sz="2600" dirty="0" smtClean="0">
              <a:solidFill>
                <a:schemeClr val="accent6">
                  <a:lumMod val="50000"/>
                </a:schemeClr>
              </a:solidFill>
              <a:latin typeface="Times New Roman" pitchFamily="18" charset="0"/>
              <a:cs typeface="Times New Roman" pitchFamily="18" charset="0"/>
            </a:endParaRPr>
          </a:p>
          <a:p>
            <a:pPr lvl="1">
              <a:defRPr/>
            </a:pPr>
            <a:r>
              <a:rPr lang="en-US" sz="2600" dirty="0" smtClean="0">
                <a:latin typeface="Times New Roman" pitchFamily="18" charset="0"/>
                <a:cs typeface="Times New Roman" pitchFamily="18" charset="0"/>
              </a:rPr>
              <a:t>The maintenance activities can be classified as adaptive (changes in the software environment), perfective (new user requirements), corrective (fixing errors), preventive (prevent problems in the future). </a:t>
            </a:r>
          </a:p>
          <a:p>
            <a:pPr>
              <a:defRPr/>
            </a:pPr>
            <a:endParaRPr lang="en-IN" sz="3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5300" name="Content Placeholder 2"/>
          <p:cNvSpPr>
            <a:spLocks noGrp="1"/>
          </p:cNvSpPr>
          <p:nvPr>
            <p:ph idx="1"/>
          </p:nvPr>
        </p:nvSpPr>
        <p:spPr>
          <a:xfrm>
            <a:off x="457200" y="1600200"/>
            <a:ext cx="8229600" cy="4525963"/>
          </a:xfrm>
        </p:spPr>
        <p:txBody>
          <a:bodyPr anchor="ctr"/>
          <a:lstStyle/>
          <a:p>
            <a:pPr lvl="1">
              <a:lnSpc>
                <a:spcPct val="150000"/>
              </a:lnSpc>
              <a:buFont typeface="Symbol" pitchFamily="18" charset="2"/>
              <a:buChar char=""/>
            </a:pPr>
            <a:r>
              <a:rPr lang="en-US" smtClean="0">
                <a:latin typeface="Times New Roman" pitchFamily="18" charset="0"/>
                <a:cs typeface="Times New Roman" pitchFamily="18" charset="0"/>
              </a:rPr>
              <a:t>Classical waterfall model </a:t>
            </a:r>
          </a:p>
          <a:p>
            <a:pPr lvl="1">
              <a:lnSpc>
                <a:spcPct val="150000"/>
              </a:lnSpc>
              <a:buFont typeface="Symbol" pitchFamily="18" charset="2"/>
              <a:buChar char=""/>
            </a:pPr>
            <a:r>
              <a:rPr lang="en-US" smtClean="0">
                <a:latin typeface="Times New Roman" pitchFamily="18" charset="0"/>
                <a:cs typeface="Times New Roman" pitchFamily="18" charset="0"/>
              </a:rPr>
              <a:t>Iterative waterfall model </a:t>
            </a:r>
          </a:p>
          <a:p>
            <a:pPr lvl="1">
              <a:lnSpc>
                <a:spcPct val="150000"/>
              </a:lnSpc>
              <a:buFont typeface="Symbol" pitchFamily="18" charset="2"/>
              <a:buChar char=""/>
            </a:pPr>
            <a:r>
              <a:rPr lang="en-US" smtClean="0">
                <a:latin typeface="Times New Roman" pitchFamily="18" charset="0"/>
                <a:cs typeface="Times New Roman" pitchFamily="18" charset="0"/>
              </a:rPr>
              <a:t>Prototyping model </a:t>
            </a:r>
          </a:p>
          <a:p>
            <a:pPr lvl="1">
              <a:lnSpc>
                <a:spcPct val="150000"/>
              </a:lnSpc>
              <a:buFont typeface="Symbol" pitchFamily="18" charset="2"/>
              <a:buChar char=""/>
            </a:pPr>
            <a:r>
              <a:rPr lang="en-US" smtClean="0">
                <a:latin typeface="Times New Roman" pitchFamily="18" charset="0"/>
                <a:cs typeface="Times New Roman" pitchFamily="18" charset="0"/>
              </a:rPr>
              <a:t>Incremental model </a:t>
            </a:r>
          </a:p>
          <a:p>
            <a:pPr lvl="1">
              <a:lnSpc>
                <a:spcPct val="150000"/>
              </a:lnSpc>
              <a:buFont typeface="Symbol" pitchFamily="18" charset="2"/>
              <a:buChar char=""/>
            </a:pPr>
            <a:r>
              <a:rPr lang="en-US" smtClean="0">
                <a:latin typeface="Times New Roman" pitchFamily="18" charset="0"/>
                <a:cs typeface="Times New Roman" pitchFamily="18" charset="0"/>
              </a:rPr>
              <a:t>Spiral model </a:t>
            </a:r>
          </a:p>
          <a:p>
            <a:pPr lvl="1">
              <a:lnSpc>
                <a:spcPct val="150000"/>
              </a:lnSpc>
              <a:buFont typeface="Symbol" pitchFamily="18" charset="2"/>
              <a:buChar char=""/>
            </a:pPr>
            <a:r>
              <a:rPr lang="en-US" smtClean="0">
                <a:latin typeface="Times New Roman" pitchFamily="18" charset="0"/>
                <a:cs typeface="Times New Roman" pitchFamily="18" charset="0"/>
              </a:rPr>
              <a:t>Agile process model</a:t>
            </a:r>
          </a:p>
          <a:p>
            <a:pPr lvl="1">
              <a:lnSpc>
                <a:spcPct val="150000"/>
              </a:lnSpc>
              <a:buFont typeface="Symbol" pitchFamily="18" charset="2"/>
              <a:buChar char=""/>
            </a:pPr>
            <a:r>
              <a:rPr lang="en-US" smtClean="0">
                <a:latin typeface="Times New Roman" pitchFamily="18" charset="0"/>
                <a:cs typeface="Times New Roman" pitchFamily="18" charset="0"/>
              </a:rPr>
              <a:t>RUP process model</a:t>
            </a:r>
            <a:endParaRPr lang="en-IN" b="1" smtClean="0">
              <a:latin typeface="Times New Roman" pitchFamily="18" charset="0"/>
              <a:cs typeface="Times New Roman" pitchFamily="18" charset="0"/>
            </a:endParaRPr>
          </a:p>
          <a:p>
            <a:endParaRPr lang="en-IN" sz="2400" smtClean="0"/>
          </a:p>
        </p:txBody>
      </p:sp>
      <p:sp>
        <p:nvSpPr>
          <p:cNvPr id="6" name="Title 1"/>
          <p:cNvSpPr txBox="1">
            <a:spLocks/>
          </p:cNvSpPr>
          <p:nvPr/>
        </p:nvSpPr>
        <p:spPr>
          <a:xfrm>
            <a:off x="1524000" y="428625"/>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Software Development Process Models</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8080BECD-0F43-4040-AEA3-35525B74A38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309688" y="357188"/>
            <a:ext cx="82296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Classical Waterfall Model </a:t>
            </a:r>
            <a:endParaRPr lang="en-IN" sz="4400" dirty="0">
              <a:solidFill>
                <a:srgbClr val="FF0000"/>
              </a:solidFill>
              <a:latin typeface="+mj-lt"/>
              <a:ea typeface="+mj-ea"/>
              <a:cs typeface="+mj-cs"/>
            </a:endParaRPr>
          </a:p>
        </p:txBody>
      </p:sp>
      <p:sp>
        <p:nvSpPr>
          <p:cNvPr id="56325" name="Content Placeholder 2"/>
          <p:cNvSpPr>
            <a:spLocks noGrp="1"/>
          </p:cNvSpPr>
          <p:nvPr>
            <p:ph idx="1"/>
          </p:nvPr>
        </p:nvSpPr>
        <p:spPr>
          <a:xfrm>
            <a:off x="457200" y="1600200"/>
            <a:ext cx="11282363" cy="4525963"/>
          </a:xfrm>
        </p:spPr>
        <p:txBody>
          <a:bodyPr/>
          <a:lstStyle/>
          <a:p>
            <a:r>
              <a:rPr lang="en-US" smtClean="0">
                <a:latin typeface="Times New Roman" pitchFamily="18" charset="0"/>
                <a:cs typeface="Times New Roman" pitchFamily="18" charset="0"/>
              </a:rPr>
              <a:t>The waterfall model is a classical development process model proposed by R. W. Royce in 1970. </a:t>
            </a:r>
          </a:p>
          <a:p>
            <a:r>
              <a:rPr lang="en-US" smtClean="0">
                <a:latin typeface="Times New Roman" pitchFamily="18" charset="0"/>
                <a:cs typeface="Times New Roman" pitchFamily="18" charset="0"/>
              </a:rPr>
              <a:t>In this model, software development proceeds through an orderly sequence of transitions from one phase to the next in order (like a waterfall). </a:t>
            </a:r>
          </a:p>
          <a:p>
            <a:r>
              <a:rPr lang="en-US" smtClean="0">
                <a:latin typeface="Times New Roman" pitchFamily="18" charset="0"/>
                <a:cs typeface="Times New Roman" pitchFamily="18" charset="0"/>
              </a:rPr>
              <a:t>It is the simplest and the most widely used model in development.</a:t>
            </a:r>
          </a:p>
          <a:p>
            <a:r>
              <a:rPr lang="en-US" smtClean="0">
                <a:latin typeface="Times New Roman" pitchFamily="18" charset="0"/>
                <a:cs typeface="Times New Roman" pitchFamily="18" charset="0"/>
              </a:rPr>
              <a:t>This model produces standard outputs at the end of every phase, which is called </a:t>
            </a:r>
            <a:r>
              <a:rPr lang="en-US" i="1" smtClean="0">
                <a:latin typeface="Times New Roman" pitchFamily="18" charset="0"/>
                <a:cs typeface="Times New Roman" pitchFamily="18" charset="0"/>
              </a:rPr>
              <a:t>work products</a:t>
            </a:r>
            <a:r>
              <a:rPr lang="en-US" smtClean="0">
                <a:latin typeface="Times New Roman" pitchFamily="18" charset="0"/>
                <a:cs typeface="Times New Roman" pitchFamily="18" charset="0"/>
              </a:rPr>
              <a:t>. </a:t>
            </a:r>
          </a:p>
          <a:p>
            <a:r>
              <a:rPr lang="en-US" smtClean="0">
                <a:latin typeface="Times New Roman" pitchFamily="18" charset="0"/>
                <a:cs typeface="Times New Roman" pitchFamily="18" charset="0"/>
              </a:rPr>
              <a:t>This model was enhanced with a feedback process, which is referred to as an </a:t>
            </a:r>
            <a:r>
              <a:rPr lang="en-US" i="1" smtClean="0">
                <a:latin typeface="Times New Roman" pitchFamily="18" charset="0"/>
                <a:cs typeface="Times New Roman" pitchFamily="18" charset="0"/>
              </a:rPr>
              <a:t>iterative model</a:t>
            </a:r>
            <a:r>
              <a:rPr lang="en-US" smtClean="0">
                <a:latin typeface="Times New Roman" pitchFamily="18" charset="0"/>
                <a:cs typeface="Times New Roman" pitchFamily="18" charset="0"/>
              </a:rPr>
              <a:t>. </a:t>
            </a:r>
            <a:endParaRPr lang="en-IN" smtClean="0">
              <a:latin typeface="Times New Roman" pitchFamily="18" charset="0"/>
              <a:cs typeface="Times New Roman" pitchFamily="18" charset="0"/>
            </a:endParaRPr>
          </a:p>
          <a:p>
            <a:endParaRPr lang="en-IN"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0E9876A-9392-4080-9040-CCED42ED96F4}"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57348" name="Group 1"/>
          <p:cNvGrpSpPr>
            <a:grpSpLocks noChangeAspect="1"/>
          </p:cNvGrpSpPr>
          <p:nvPr/>
        </p:nvGrpSpPr>
        <p:grpSpPr bwMode="auto">
          <a:xfrm>
            <a:off x="1881158" y="1000108"/>
            <a:ext cx="7594600" cy="4937125"/>
            <a:chOff x="2602" y="3136"/>
            <a:chExt cx="6668" cy="4958"/>
          </a:xfrm>
        </p:grpSpPr>
        <p:sp>
          <p:nvSpPr>
            <p:cNvPr id="57349" name="AutoShape 23"/>
            <p:cNvSpPr>
              <a:spLocks noChangeAspect="1" noChangeArrowheads="1" noTextEdit="1"/>
            </p:cNvSpPr>
            <p:nvPr/>
          </p:nvSpPr>
          <p:spPr bwMode="auto">
            <a:xfrm>
              <a:off x="2602" y="3136"/>
              <a:ext cx="6668" cy="4958"/>
            </a:xfrm>
            <a:prstGeom prst="rect">
              <a:avLst/>
            </a:prstGeom>
            <a:noFill/>
            <a:ln w="9525">
              <a:noFill/>
              <a:miter lim="800000"/>
              <a:headEnd/>
              <a:tailEnd/>
            </a:ln>
          </p:spPr>
          <p:txBody>
            <a:bodyPr/>
            <a:lstStyle/>
            <a:p>
              <a:endParaRPr lang="en-US"/>
            </a:p>
          </p:txBody>
        </p:sp>
        <p:grpSp>
          <p:nvGrpSpPr>
            <p:cNvPr id="57350" name="Group 16"/>
            <p:cNvGrpSpPr>
              <a:grpSpLocks/>
            </p:cNvGrpSpPr>
            <p:nvPr/>
          </p:nvGrpSpPr>
          <p:grpSpPr bwMode="auto">
            <a:xfrm>
              <a:off x="2602" y="3142"/>
              <a:ext cx="6450" cy="4524"/>
              <a:chOff x="2608" y="3142"/>
              <a:chExt cx="6450" cy="4524"/>
            </a:xfrm>
          </p:grpSpPr>
          <p:sp>
            <p:nvSpPr>
              <p:cNvPr id="57364" name="Rectangle 22"/>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a:lstStyle/>
              <a:p>
                <a:pPr algn="ctr" defTabSz="914400"/>
                <a:r>
                  <a:rPr lang="en-US" sz="1200" dirty="0" smtClean="0">
                    <a:latin typeface="Times New Roman" pitchFamily="18" charset="0"/>
                    <a:cs typeface="Times New Roman" pitchFamily="18" charset="0"/>
                  </a:rPr>
                  <a:t>Project Initiation /Feasibility </a:t>
                </a:r>
                <a:r>
                  <a:rPr lang="en-US" sz="1200" dirty="0">
                    <a:latin typeface="Times New Roman" pitchFamily="18" charset="0"/>
                    <a:cs typeface="Times New Roman" pitchFamily="18" charset="0"/>
                  </a:rPr>
                  <a:t>study</a:t>
                </a:r>
              </a:p>
            </p:txBody>
          </p:sp>
          <p:sp>
            <p:nvSpPr>
              <p:cNvPr id="57365" name="Rectangle 21"/>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a:lstStyle/>
              <a:p>
                <a:pPr algn="ctr" defTabSz="914400"/>
                <a:r>
                  <a:rPr lang="en-US">
                    <a:latin typeface="Times New Roman" pitchFamily="18" charset="0"/>
                    <a:cs typeface="Times New Roman" pitchFamily="18" charset="0"/>
                  </a:rPr>
                  <a:t>Software design</a:t>
                </a:r>
              </a:p>
            </p:txBody>
          </p:sp>
          <p:sp>
            <p:nvSpPr>
              <p:cNvPr id="57366" name="Rectangle 20"/>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a:lstStyle/>
              <a:p>
                <a:pPr algn="ctr" defTabSz="914400"/>
                <a:r>
                  <a:rPr lang="en-US">
                    <a:latin typeface="Times New Roman" pitchFamily="18" charset="0"/>
                    <a:cs typeface="Times New Roman" pitchFamily="18" charset="0"/>
                  </a:rPr>
                  <a:t>Requirements analysis</a:t>
                </a:r>
              </a:p>
            </p:txBody>
          </p:sp>
          <p:sp>
            <p:nvSpPr>
              <p:cNvPr id="57367" name="Rectangle 19"/>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a:lstStyle/>
              <a:p>
                <a:pPr algn="ctr" defTabSz="914400"/>
                <a:r>
                  <a:rPr lang="en-US">
                    <a:latin typeface="Times New Roman" pitchFamily="18" charset="0"/>
                    <a:cs typeface="Times New Roman" pitchFamily="18" charset="0"/>
                  </a:rPr>
                  <a:t>Coding</a:t>
                </a:r>
              </a:p>
            </p:txBody>
          </p:sp>
          <p:sp>
            <p:nvSpPr>
              <p:cNvPr id="57368" name="Rectangle 18"/>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tIns="0" bIns="0"/>
              <a:lstStyle/>
              <a:p>
                <a:pPr defTabSz="914400"/>
                <a:r>
                  <a:rPr lang="en-US" dirty="0" smtClean="0">
                    <a:latin typeface="Times New Roman" pitchFamily="18" charset="0"/>
                    <a:cs typeface="Times New Roman" pitchFamily="18" charset="0"/>
                  </a:rPr>
                  <a:t>Testing</a:t>
                </a:r>
                <a:endParaRPr lang="en-US" dirty="0">
                  <a:latin typeface="Times New Roman" pitchFamily="18" charset="0"/>
                  <a:cs typeface="Times New Roman" pitchFamily="18" charset="0"/>
                </a:endParaRPr>
              </a:p>
            </p:txBody>
          </p:sp>
          <p:sp>
            <p:nvSpPr>
              <p:cNvPr id="57369" name="Rectangle 17"/>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lIns="0" tIns="0" rIns="0" bIns="0"/>
              <a:lstStyle/>
              <a:p>
                <a:pPr algn="ctr" defTabSz="914400"/>
                <a:r>
                  <a:rPr lang="en-US" dirty="0" smtClean="0">
                    <a:latin typeface="Times New Roman" pitchFamily="18" charset="0"/>
                    <a:cs typeface="Times New Roman" pitchFamily="18" charset="0"/>
                  </a:rPr>
                  <a:t>Maintenance </a:t>
                </a:r>
                <a:endParaRPr lang="en-US" dirty="0">
                  <a:latin typeface="Times New Roman" pitchFamily="18" charset="0"/>
                  <a:cs typeface="Times New Roman" pitchFamily="18" charset="0"/>
                </a:endParaRPr>
              </a:p>
              <a:p>
                <a:pPr defTabSz="914400" eaLnBrk="0" hangingPunct="0"/>
                <a:endParaRPr lang="en-US" dirty="0">
                  <a:latin typeface="Times New Roman" pitchFamily="18" charset="0"/>
                  <a:cs typeface="Times New Roman" pitchFamily="18" charset="0"/>
                </a:endParaRPr>
              </a:p>
            </p:txBody>
          </p:sp>
        </p:grpSp>
        <p:cxnSp>
          <p:nvCxnSpPr>
            <p:cNvPr id="57351" name="AutoShape 15"/>
            <p:cNvCxnSpPr>
              <a:cxnSpLocks noChangeShapeType="1"/>
            </p:cNvCxnSpPr>
            <p:nvPr/>
          </p:nvCxnSpPr>
          <p:spPr bwMode="auto">
            <a:xfrm>
              <a:off x="3750" y="3438"/>
              <a:ext cx="199" cy="421"/>
            </a:xfrm>
            <a:prstGeom prst="bentConnector2">
              <a:avLst/>
            </a:prstGeom>
            <a:noFill/>
            <a:ln w="9525">
              <a:solidFill>
                <a:srgbClr val="000000"/>
              </a:solidFill>
              <a:miter lim="800000"/>
              <a:headEnd/>
              <a:tailEnd type="triangle" w="med" len="med"/>
            </a:ln>
          </p:spPr>
        </p:cxnSp>
        <p:cxnSp>
          <p:nvCxnSpPr>
            <p:cNvPr id="57352" name="AutoShape 14"/>
            <p:cNvCxnSpPr>
              <a:cxnSpLocks noChangeShapeType="1"/>
            </p:cNvCxnSpPr>
            <p:nvPr/>
          </p:nvCxnSpPr>
          <p:spPr bwMode="auto">
            <a:xfrm>
              <a:off x="4832" y="4159"/>
              <a:ext cx="197" cy="431"/>
            </a:xfrm>
            <a:prstGeom prst="bentConnector2">
              <a:avLst/>
            </a:prstGeom>
            <a:noFill/>
            <a:ln w="9525">
              <a:solidFill>
                <a:srgbClr val="000000"/>
              </a:solidFill>
              <a:miter lim="800000"/>
              <a:headEnd/>
              <a:tailEnd type="triangle" w="med" len="med"/>
            </a:ln>
          </p:spPr>
        </p:cxnSp>
        <p:cxnSp>
          <p:nvCxnSpPr>
            <p:cNvPr id="57353" name="AutoShape 13"/>
            <p:cNvCxnSpPr>
              <a:cxnSpLocks noChangeShapeType="1"/>
            </p:cNvCxnSpPr>
            <p:nvPr/>
          </p:nvCxnSpPr>
          <p:spPr bwMode="auto">
            <a:xfrm>
              <a:off x="5665" y="4895"/>
              <a:ext cx="188" cy="388"/>
            </a:xfrm>
            <a:prstGeom prst="bentConnector2">
              <a:avLst/>
            </a:prstGeom>
            <a:noFill/>
            <a:ln w="9525">
              <a:solidFill>
                <a:srgbClr val="000000"/>
              </a:solidFill>
              <a:miter lim="800000"/>
              <a:headEnd/>
              <a:tailEnd type="triangle" w="med" len="med"/>
            </a:ln>
          </p:spPr>
        </p:cxnSp>
        <p:cxnSp>
          <p:nvCxnSpPr>
            <p:cNvPr id="57354" name="AutoShape 12"/>
            <p:cNvCxnSpPr>
              <a:cxnSpLocks noChangeShapeType="1"/>
            </p:cNvCxnSpPr>
            <p:nvPr/>
          </p:nvCxnSpPr>
          <p:spPr bwMode="auto">
            <a:xfrm>
              <a:off x="7219" y="6178"/>
              <a:ext cx="205" cy="363"/>
            </a:xfrm>
            <a:prstGeom prst="bentConnector2">
              <a:avLst/>
            </a:prstGeom>
            <a:noFill/>
            <a:ln w="9525">
              <a:solidFill>
                <a:srgbClr val="000000"/>
              </a:solidFill>
              <a:miter lim="800000"/>
              <a:headEnd/>
              <a:tailEnd type="triangle" w="med" len="med"/>
            </a:ln>
          </p:spPr>
        </p:cxnSp>
        <p:cxnSp>
          <p:nvCxnSpPr>
            <p:cNvPr id="57355" name="AutoShape 11"/>
            <p:cNvCxnSpPr>
              <a:cxnSpLocks noChangeShapeType="1"/>
            </p:cNvCxnSpPr>
            <p:nvPr/>
          </p:nvCxnSpPr>
          <p:spPr bwMode="auto">
            <a:xfrm rot="16200000" flipH="1">
              <a:off x="6327" y="5597"/>
              <a:ext cx="420" cy="219"/>
            </a:xfrm>
            <a:prstGeom prst="bentConnector3">
              <a:avLst>
                <a:gd name="adj1" fmla="val 49903"/>
              </a:avLst>
            </a:prstGeom>
            <a:noFill/>
            <a:ln w="9525">
              <a:solidFill>
                <a:srgbClr val="000000"/>
              </a:solidFill>
              <a:miter lim="800000"/>
              <a:headEnd/>
              <a:tailEnd type="triangle" w="med" len="med"/>
            </a:ln>
          </p:spPr>
        </p:cxnSp>
        <p:sp>
          <p:nvSpPr>
            <p:cNvPr id="57356" name="Text Box 10"/>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lIns="0" tIns="0" rIns="0" bIns="0"/>
            <a:lstStyle/>
            <a:p>
              <a:pPr defTabSz="914400"/>
              <a:r>
                <a:rPr lang="en-US">
                  <a:latin typeface="Times New Roman" pitchFamily="18" charset="0"/>
                  <a:cs typeface="Times New Roman" pitchFamily="18" charset="0"/>
                </a:rPr>
                <a:t>Feasibility report</a:t>
              </a:r>
            </a:p>
          </p:txBody>
        </p:sp>
        <p:sp>
          <p:nvSpPr>
            <p:cNvPr id="57357" name="Text Box 9"/>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lIns="0" tIns="0" rIns="0" bIns="0"/>
            <a:lstStyle/>
            <a:p>
              <a:pPr defTabSz="914400"/>
              <a:r>
                <a:rPr lang="en-US">
                  <a:latin typeface="Times New Roman" pitchFamily="18" charset="0"/>
                  <a:cs typeface="Times New Roman" pitchFamily="18" charset="0"/>
                </a:rPr>
                <a:t>Design document</a:t>
              </a:r>
            </a:p>
          </p:txBody>
        </p:sp>
        <p:sp>
          <p:nvSpPr>
            <p:cNvPr id="57358" name="Text Box 8"/>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lIns="0" tIns="0" rIns="0" bIns="0"/>
            <a:lstStyle/>
            <a:p>
              <a:pPr defTabSz="914400"/>
              <a:r>
                <a:rPr lang="en-US">
                  <a:latin typeface="Times New Roman" pitchFamily="18" charset="0"/>
                  <a:cs typeface="Times New Roman" pitchFamily="18" charset="0"/>
                </a:rPr>
                <a:t>Programs </a:t>
              </a:r>
            </a:p>
          </p:txBody>
        </p:sp>
        <p:sp>
          <p:nvSpPr>
            <p:cNvPr id="57359" name="Text Box 7"/>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lIns="0" tIns="0" rIns="0" bIns="0"/>
            <a:lstStyle/>
            <a:p>
              <a:pPr defTabSz="914400"/>
              <a:r>
                <a:rPr lang="en-US">
                  <a:latin typeface="Times New Roman" pitchFamily="18" charset="0"/>
                  <a:cs typeface="Times New Roman" pitchFamily="18" charset="0"/>
                </a:rPr>
                <a:t>Requirement document </a:t>
              </a:r>
            </a:p>
          </p:txBody>
        </p:sp>
        <p:sp>
          <p:nvSpPr>
            <p:cNvPr id="57360" name="Rectangle 6"/>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a:lstStyle/>
            <a:p>
              <a:pPr defTabSz="914400"/>
              <a:r>
                <a:rPr lang="en-US">
                  <a:latin typeface="Times New Roman" pitchFamily="18" charset="0"/>
                  <a:cs typeface="Times New Roman" pitchFamily="18" charset="0"/>
                </a:rPr>
                <a:t>Deployment</a:t>
              </a:r>
            </a:p>
          </p:txBody>
        </p:sp>
        <p:cxnSp>
          <p:nvCxnSpPr>
            <p:cNvPr id="57361" name="AutoShape 5"/>
            <p:cNvCxnSpPr>
              <a:cxnSpLocks noChangeShapeType="1"/>
            </p:cNvCxnSpPr>
            <p:nvPr/>
          </p:nvCxnSpPr>
          <p:spPr bwMode="auto">
            <a:xfrm>
              <a:off x="8205" y="6801"/>
              <a:ext cx="203" cy="344"/>
            </a:xfrm>
            <a:prstGeom prst="bentConnector2">
              <a:avLst/>
            </a:prstGeom>
            <a:noFill/>
            <a:ln w="9525">
              <a:solidFill>
                <a:srgbClr val="000000"/>
              </a:solidFill>
              <a:miter lim="800000"/>
              <a:headEnd/>
              <a:tailEnd type="triangle" w="med" len="med"/>
            </a:ln>
          </p:spPr>
        </p:cxnSp>
        <p:sp>
          <p:nvSpPr>
            <p:cNvPr id="57362" name="Text Box 4"/>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lIns="0" tIns="0" rIns="0" bIns="0"/>
            <a:lstStyle/>
            <a:p>
              <a:pPr defTabSz="914400"/>
              <a:r>
                <a:rPr lang="en-US">
                  <a:latin typeface="Times New Roman" pitchFamily="18" charset="0"/>
                  <a:cs typeface="Times New Roman" pitchFamily="18" charset="0"/>
                </a:rPr>
                <a:t>Test reports</a:t>
              </a:r>
            </a:p>
            <a:p>
              <a:pPr defTabSz="914400" eaLnBrk="0" hangingPunct="0"/>
              <a:r>
                <a:rPr lang="en-US">
                  <a:latin typeface="Times New Roman" pitchFamily="18" charset="0"/>
                  <a:cs typeface="Times New Roman" pitchFamily="18" charset="0"/>
                </a:rPr>
                <a:t> </a:t>
              </a:r>
            </a:p>
          </p:txBody>
        </p:sp>
        <p:sp>
          <p:nvSpPr>
            <p:cNvPr id="57363" name="Text Box 2"/>
            <p:cNvSpPr txBox="1">
              <a:spLocks noChangeArrowheads="1"/>
            </p:cNvSpPr>
            <p:nvPr/>
          </p:nvSpPr>
          <p:spPr bwMode="auto">
            <a:xfrm>
              <a:off x="8542" y="6541"/>
              <a:ext cx="728" cy="521"/>
            </a:xfrm>
            <a:prstGeom prst="rect">
              <a:avLst/>
            </a:prstGeom>
            <a:solidFill>
              <a:srgbClr val="FFFFFF"/>
            </a:solidFill>
            <a:ln w="9525">
              <a:solidFill>
                <a:srgbClr val="FFFFFF"/>
              </a:solidFill>
              <a:miter lim="800000"/>
              <a:headEnd/>
              <a:tailEnd/>
            </a:ln>
          </p:spPr>
          <p:txBody>
            <a:bodyPr lIns="0" tIns="0" rIns="0" bIns="0"/>
            <a:lstStyle/>
            <a:p>
              <a:pPr algn="ctr" defTabSz="914400"/>
              <a:r>
                <a:rPr lang="en-US">
                  <a:latin typeface="Times New Roman" pitchFamily="18" charset="0"/>
                  <a:cs typeface="Times New Roman" pitchFamily="18" charset="0"/>
                </a:rPr>
                <a:t>Release reports</a:t>
              </a:r>
            </a:p>
            <a:p>
              <a:pPr defTabSz="914400" eaLnBrk="0" hangingPunct="0"/>
              <a:endParaRPr lang="en-US">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0E9876A-9392-4080-9040-CCED42ED96F4}"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Content Placeholder 2"/>
          <p:cNvSpPr>
            <a:spLocks noGrp="1"/>
          </p:cNvSpPr>
          <p:nvPr>
            <p:ph idx="1"/>
          </p:nvPr>
        </p:nvSpPr>
        <p:spPr>
          <a:xfrm>
            <a:off x="238125" y="1214438"/>
            <a:ext cx="11501438" cy="4929187"/>
          </a:xfrm>
        </p:spPr>
        <p:txBody>
          <a:bodyPr>
            <a:noAutofit/>
          </a:bodyPr>
          <a:lstStyle/>
          <a:p>
            <a:pPr>
              <a:defRPr/>
            </a:pPr>
            <a:r>
              <a:rPr lang="en-US" sz="2400" dirty="0" smtClean="0">
                <a:solidFill>
                  <a:schemeClr val="accent6">
                    <a:lumMod val="50000"/>
                  </a:schemeClr>
                </a:solidFill>
                <a:latin typeface="Times New Roman" pitchFamily="18" charset="0"/>
                <a:cs typeface="Times New Roman" pitchFamily="18" charset="0"/>
              </a:rPr>
              <a:t>Advantages</a:t>
            </a:r>
          </a:p>
          <a:p>
            <a:pPr lvl="1">
              <a:defRPr/>
            </a:pPr>
            <a:r>
              <a:rPr lang="en-US" dirty="0" smtClean="0">
                <a:latin typeface="Times New Roman" pitchFamily="18" charset="0"/>
                <a:cs typeface="Times New Roman" pitchFamily="18" charset="0"/>
              </a:rPr>
              <a:t>1.The main advantage of the waterfall model is that it is </a:t>
            </a:r>
            <a:r>
              <a:rPr lang="en-US" b="1" dirty="0" smtClean="0">
                <a:latin typeface="Times New Roman" pitchFamily="18" charset="0"/>
                <a:cs typeface="Times New Roman" pitchFamily="18" charset="0"/>
              </a:rPr>
              <a:t>easy to understand </a:t>
            </a:r>
            <a:r>
              <a:rPr lang="en-US" dirty="0" smtClean="0">
                <a:latin typeface="Times New Roman" pitchFamily="18" charset="0"/>
                <a:cs typeface="Times New Roman" pitchFamily="18" charset="0"/>
              </a:rPr>
              <a:t>and implement. </a:t>
            </a:r>
          </a:p>
          <a:p>
            <a:pPr lvl="1">
              <a:defRPr/>
            </a:pPr>
            <a:r>
              <a:rPr lang="en-US" dirty="0" smtClean="0">
                <a:latin typeface="Times New Roman" pitchFamily="18" charset="0"/>
                <a:cs typeface="Times New Roman" pitchFamily="18" charset="0"/>
              </a:rPr>
              <a:t>2.Due to the straightforward organization of phases, it is </a:t>
            </a:r>
            <a:r>
              <a:rPr lang="en-US" b="1" dirty="0" smtClean="0">
                <a:latin typeface="Times New Roman" pitchFamily="18" charset="0"/>
                <a:cs typeface="Times New Roman" pitchFamily="18" charset="0"/>
              </a:rPr>
              <a:t>fit for </a:t>
            </a:r>
            <a:r>
              <a:rPr lang="en-US" dirty="0" smtClean="0">
                <a:latin typeface="Times New Roman" pitchFamily="18" charset="0"/>
                <a:cs typeface="Times New Roman" pitchFamily="18" charset="0"/>
              </a:rPr>
              <a:t>other engineering process models, </a:t>
            </a:r>
            <a:r>
              <a:rPr lang="en-US" b="1" dirty="0" smtClean="0">
                <a:latin typeface="Times New Roman" pitchFamily="18" charset="0"/>
                <a:cs typeface="Times New Roman" pitchFamily="18" charset="0"/>
              </a:rPr>
              <a:t>such as civil, mechanical, etc.</a:t>
            </a:r>
          </a:p>
          <a:p>
            <a:pPr lvl="1">
              <a:defRPr/>
            </a:pPr>
            <a:r>
              <a:rPr lang="en-US" dirty="0" smtClean="0">
                <a:latin typeface="Times New Roman" pitchFamily="18" charset="0"/>
                <a:cs typeface="Times New Roman" pitchFamily="18" charset="0"/>
              </a:rPr>
              <a:t>3.It is a document-driven process that can help </a:t>
            </a:r>
            <a:r>
              <a:rPr lang="en-US" b="1" dirty="0" smtClean="0">
                <a:latin typeface="Times New Roman" pitchFamily="18" charset="0"/>
                <a:cs typeface="Times New Roman" pitchFamily="18" charset="0"/>
              </a:rPr>
              <a:t>new people to transfer knowledge</a:t>
            </a:r>
            <a:r>
              <a:rPr lang="en-US" dirty="0" smtClean="0">
                <a:latin typeface="Times New Roman" pitchFamily="18" charset="0"/>
                <a:cs typeface="Times New Roman" pitchFamily="18" charset="0"/>
              </a:rPr>
              <a:t>.</a:t>
            </a:r>
          </a:p>
          <a:p>
            <a:pPr lvl="1">
              <a:defRPr/>
            </a:pPr>
            <a:r>
              <a:rPr lang="en-US" dirty="0" smtClean="0">
                <a:latin typeface="Times New Roman" pitchFamily="18" charset="0"/>
                <a:cs typeface="Times New Roman" pitchFamily="18" charset="0"/>
              </a:rPr>
              <a:t>4.Milestones and deliverables at each stage can be used to monitor the progress of the project. </a:t>
            </a:r>
          </a:p>
          <a:p>
            <a:pPr lvl="1">
              <a:defRPr/>
            </a:pPr>
            <a:r>
              <a:rPr lang="en-US" dirty="0" smtClean="0">
                <a:latin typeface="Times New Roman" pitchFamily="18" charset="0"/>
                <a:cs typeface="Times New Roman" pitchFamily="18" charset="0"/>
              </a:rPr>
              <a:t>5.This model works well on large and mature products. It is not well suited for small teams and projects. </a:t>
            </a:r>
          </a:p>
        </p:txBody>
      </p:sp>
      <p:sp>
        <p:nvSpPr>
          <p:cNvPr id="6" name="Title 1"/>
          <p:cNvSpPr txBox="1">
            <a:spLocks/>
          </p:cNvSpPr>
          <p:nvPr/>
        </p:nvSpPr>
        <p:spPr>
          <a:xfrm>
            <a:off x="1309688" y="357188"/>
            <a:ext cx="82296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Classical Waterfall Model </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0E9876A-9392-4080-9040-CCED42ED96F4}"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Content Placeholder 2"/>
          <p:cNvSpPr>
            <a:spLocks noGrp="1"/>
          </p:cNvSpPr>
          <p:nvPr>
            <p:ph idx="1"/>
          </p:nvPr>
        </p:nvSpPr>
        <p:spPr>
          <a:xfrm>
            <a:off x="523875" y="1285875"/>
            <a:ext cx="11144250" cy="4857750"/>
          </a:xfrm>
        </p:spPr>
        <p:txBody>
          <a:bodyPr>
            <a:noAutofit/>
          </a:bodyPr>
          <a:lstStyle/>
          <a:p>
            <a:pPr>
              <a:lnSpc>
                <a:spcPct val="100000"/>
              </a:lnSpc>
              <a:defRPr/>
            </a:pPr>
            <a:r>
              <a:rPr lang="en-US" dirty="0" smtClean="0">
                <a:solidFill>
                  <a:schemeClr val="accent6">
                    <a:lumMod val="50000"/>
                  </a:schemeClr>
                </a:solidFill>
                <a:latin typeface="Times New Roman" pitchFamily="18" charset="0"/>
                <a:cs typeface="Times New Roman" pitchFamily="18" charset="0"/>
              </a:rPr>
              <a:t>Disadvantages</a:t>
            </a:r>
          </a:p>
          <a:p>
            <a:pPr lvl="1">
              <a:lnSpc>
                <a:spcPct val="100000"/>
              </a:lnSpc>
              <a:defRPr/>
            </a:pPr>
            <a:r>
              <a:rPr lang="en-US" sz="2800" dirty="0" smtClean="0">
                <a:latin typeface="Times New Roman" pitchFamily="18" charset="0"/>
                <a:cs typeface="Times New Roman" pitchFamily="18" charset="0"/>
              </a:rPr>
              <a:t>1.The model assumes that the requirements will not change during the project. </a:t>
            </a:r>
          </a:p>
          <a:p>
            <a:pPr lvl="1">
              <a:lnSpc>
                <a:spcPct val="100000"/>
              </a:lnSpc>
              <a:defRPr/>
            </a:pPr>
            <a:r>
              <a:rPr lang="en-US" sz="2800" dirty="0" smtClean="0">
                <a:latin typeface="Times New Roman" pitchFamily="18" charset="0"/>
                <a:cs typeface="Times New Roman" pitchFamily="18" charset="0"/>
              </a:rPr>
              <a:t>2.Sometimes, it is unrealistic to expect accurate requirements early in a project. </a:t>
            </a:r>
          </a:p>
          <a:p>
            <a:pPr lvl="1">
              <a:lnSpc>
                <a:spcPct val="100000"/>
              </a:lnSpc>
              <a:defRPr/>
            </a:pPr>
            <a:r>
              <a:rPr lang="en-US" sz="2800" dirty="0" smtClean="0">
                <a:latin typeface="Times New Roman" pitchFamily="18" charset="0"/>
                <a:cs typeface="Times New Roman" pitchFamily="18" charset="0"/>
              </a:rPr>
              <a:t>3.It is very difficult to estimate the time and cost in the waterfall model. </a:t>
            </a:r>
          </a:p>
          <a:p>
            <a:pPr lvl="1">
              <a:lnSpc>
                <a:spcPct val="100000"/>
              </a:lnSpc>
              <a:defRPr/>
            </a:pPr>
            <a:r>
              <a:rPr lang="en-US" sz="2800" dirty="0" smtClean="0">
                <a:latin typeface="Times New Roman" pitchFamily="18" charset="0"/>
                <a:cs typeface="Times New Roman" pitchFamily="18" charset="0"/>
              </a:rPr>
              <a:t>4.There may be difference of opinions among the specialists because there are specialized teams for each individual phase. </a:t>
            </a:r>
          </a:p>
          <a:p>
            <a:pPr lvl="1">
              <a:lnSpc>
                <a:spcPct val="100000"/>
              </a:lnSpc>
              <a:defRPr/>
            </a:pPr>
            <a:r>
              <a:rPr lang="en-US" sz="2800" dirty="0" smtClean="0">
                <a:latin typeface="Times New Roman" pitchFamily="18" charset="0"/>
                <a:cs typeface="Times New Roman" pitchFamily="18" charset="0"/>
              </a:rPr>
              <a:t>5.The people mentally ready to work in a phase will have to wait until its previous phase is completed. </a:t>
            </a:r>
          </a:p>
          <a:p>
            <a:pPr>
              <a:defRPr/>
            </a:pPr>
            <a:endParaRPr lang="en-IN" sz="1800" dirty="0">
              <a:latin typeface="Times New Roman" pitchFamily="18" charset="0"/>
              <a:cs typeface="Times New Roman" pitchFamily="18" charset="0"/>
            </a:endParaRPr>
          </a:p>
        </p:txBody>
      </p:sp>
      <p:sp>
        <p:nvSpPr>
          <p:cNvPr id="6" name="Title 1"/>
          <p:cNvSpPr txBox="1">
            <a:spLocks/>
          </p:cNvSpPr>
          <p:nvPr/>
        </p:nvSpPr>
        <p:spPr>
          <a:xfrm>
            <a:off x="1309688" y="142875"/>
            <a:ext cx="82296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Classical Waterfall Model </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0E9876A-9392-4080-9040-CCED42ED96F4}"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61444" name="Content Placeholder 2"/>
          <p:cNvSpPr>
            <a:spLocks noGrp="1"/>
          </p:cNvSpPr>
          <p:nvPr>
            <p:ph idx="1"/>
          </p:nvPr>
        </p:nvSpPr>
        <p:spPr>
          <a:xfrm>
            <a:off x="309563" y="1500188"/>
            <a:ext cx="11444287" cy="4525962"/>
          </a:xfrm>
        </p:spPr>
        <p:txBody>
          <a:bodyPr/>
          <a:lstStyle/>
          <a:p>
            <a:r>
              <a:rPr lang="en-US" dirty="0" smtClean="0">
                <a:latin typeface="Times New Roman" pitchFamily="18" charset="0"/>
                <a:cs typeface="Times New Roman" pitchFamily="18" charset="0"/>
              </a:rPr>
              <a:t>The iterative waterfall model is an extended waterfall model with backtracking at each phase to its preceding phases. </a:t>
            </a:r>
          </a:p>
          <a:p>
            <a:r>
              <a:rPr lang="en-US" dirty="0" smtClean="0">
                <a:latin typeface="Times New Roman" pitchFamily="18" charset="0"/>
                <a:cs typeface="Times New Roman" pitchFamily="18" charset="0"/>
              </a:rPr>
              <a:t>The life cycle phases are similar to those in the classical waterfall model. The only difference is backtracking of phases on detection of errors at any stage.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errors can come at any stage of the development life cycle. </a:t>
            </a:r>
          </a:p>
          <a:p>
            <a:r>
              <a:rPr lang="en-US" dirty="0" smtClean="0">
                <a:latin typeface="Times New Roman" pitchFamily="18" charset="0"/>
                <a:cs typeface="Times New Roman" pitchFamily="18" charset="0"/>
              </a:rPr>
              <a:t>Once a defect is detected there is a need to go back to the phase where it was introduced. </a:t>
            </a:r>
          </a:p>
          <a:p>
            <a:r>
              <a:rPr lang="en-US" dirty="0" smtClean="0">
                <a:latin typeface="Times New Roman" pitchFamily="18" charset="0"/>
                <a:cs typeface="Times New Roman" pitchFamily="18" charset="0"/>
              </a:rPr>
              <a:t>On defect detection at the source, some of the work performed during that phase and all the subsequent phases may be revised. </a:t>
            </a:r>
            <a:endParaRPr lang="en-IN" dirty="0" smtClean="0">
              <a:latin typeface="Times New Roman" pitchFamily="18" charset="0"/>
              <a:cs typeface="Times New Roman" pitchFamily="18" charset="0"/>
            </a:endParaRPr>
          </a:p>
        </p:txBody>
      </p:sp>
      <p:sp>
        <p:nvSpPr>
          <p:cNvPr id="6" name="Title 1"/>
          <p:cNvSpPr txBox="1">
            <a:spLocks/>
          </p:cNvSpPr>
          <p:nvPr/>
        </p:nvSpPr>
        <p:spPr>
          <a:xfrm>
            <a:off x="1238250" y="285750"/>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Iterative Waterfall Model</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0E9876A-9392-4080-9040-CCED42ED96F4}"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62468" name="Group 1"/>
          <p:cNvGrpSpPr>
            <a:grpSpLocks noChangeAspect="1"/>
          </p:cNvGrpSpPr>
          <p:nvPr/>
        </p:nvGrpSpPr>
        <p:grpSpPr bwMode="auto">
          <a:xfrm>
            <a:off x="1238250" y="785813"/>
            <a:ext cx="8878888" cy="5702300"/>
            <a:chOff x="2602" y="3136"/>
            <a:chExt cx="6675" cy="5113"/>
          </a:xfrm>
        </p:grpSpPr>
        <p:sp>
          <p:nvSpPr>
            <p:cNvPr id="62469" name="AutoShape 32"/>
            <p:cNvSpPr>
              <a:spLocks noChangeAspect="1" noChangeArrowheads="1" noTextEdit="1"/>
            </p:cNvSpPr>
            <p:nvPr/>
          </p:nvSpPr>
          <p:spPr bwMode="auto">
            <a:xfrm>
              <a:off x="2602" y="3136"/>
              <a:ext cx="6675" cy="5113"/>
            </a:xfrm>
            <a:prstGeom prst="rect">
              <a:avLst/>
            </a:prstGeom>
            <a:noFill/>
            <a:ln w="9525">
              <a:noFill/>
              <a:miter lim="800000"/>
              <a:headEnd/>
              <a:tailEnd/>
            </a:ln>
          </p:spPr>
          <p:txBody>
            <a:bodyPr/>
            <a:lstStyle/>
            <a:p>
              <a:endParaRPr lang="en-US"/>
            </a:p>
          </p:txBody>
        </p:sp>
        <p:grpSp>
          <p:nvGrpSpPr>
            <p:cNvPr id="62470" name="Group 25"/>
            <p:cNvGrpSpPr>
              <a:grpSpLocks/>
            </p:cNvGrpSpPr>
            <p:nvPr/>
          </p:nvGrpSpPr>
          <p:grpSpPr bwMode="auto">
            <a:xfrm>
              <a:off x="2608" y="3142"/>
              <a:ext cx="6450" cy="4524"/>
              <a:chOff x="2608" y="3142"/>
              <a:chExt cx="6450" cy="4524"/>
            </a:xfrm>
          </p:grpSpPr>
          <p:sp>
            <p:nvSpPr>
              <p:cNvPr id="62493" name="Rectangle 31"/>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dirty="0" smtClean="0">
                    <a:latin typeface="Times New Roman" pitchFamily="18" charset="0"/>
                    <a:cs typeface="Times New Roman" pitchFamily="18" charset="0"/>
                  </a:rPr>
                  <a:t>Project Initiation /Feasibility study</a:t>
                </a:r>
                <a:endParaRPr lang="en-US" sz="1600" dirty="0">
                  <a:latin typeface="Times New Roman" pitchFamily="18" charset="0"/>
                  <a:cs typeface="Times New Roman" pitchFamily="18" charset="0"/>
                </a:endParaRPr>
              </a:p>
            </p:txBody>
          </p:sp>
          <p:sp>
            <p:nvSpPr>
              <p:cNvPr id="62494" name="Rectangle 30"/>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Software design</a:t>
                </a:r>
              </a:p>
            </p:txBody>
          </p:sp>
          <p:sp>
            <p:nvSpPr>
              <p:cNvPr id="62495" name="Rectangle 29"/>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Requirements analysis</a:t>
                </a:r>
              </a:p>
            </p:txBody>
          </p:sp>
          <p:sp>
            <p:nvSpPr>
              <p:cNvPr id="62496" name="Rectangle 28"/>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Coding</a:t>
                </a:r>
              </a:p>
            </p:txBody>
          </p:sp>
          <p:sp>
            <p:nvSpPr>
              <p:cNvPr id="62497" name="Rectangle 27"/>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Testing and integration</a:t>
                </a:r>
              </a:p>
            </p:txBody>
          </p:sp>
          <p:sp>
            <p:nvSpPr>
              <p:cNvPr id="62498" name="Rectangle 26"/>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Operation and Maintenance </a:t>
                </a:r>
              </a:p>
            </p:txBody>
          </p:sp>
        </p:grpSp>
        <p:cxnSp>
          <p:nvCxnSpPr>
            <p:cNvPr id="62471" name="AutoShape 24"/>
            <p:cNvCxnSpPr>
              <a:cxnSpLocks noChangeShapeType="1"/>
            </p:cNvCxnSpPr>
            <p:nvPr/>
          </p:nvCxnSpPr>
          <p:spPr bwMode="auto">
            <a:xfrm>
              <a:off x="3757" y="3438"/>
              <a:ext cx="201" cy="426"/>
            </a:xfrm>
            <a:prstGeom prst="bentConnector2">
              <a:avLst/>
            </a:prstGeom>
            <a:noFill/>
            <a:ln w="9525">
              <a:solidFill>
                <a:srgbClr val="000000"/>
              </a:solidFill>
              <a:miter lim="800000"/>
              <a:headEnd/>
              <a:tailEnd type="triangle" w="med" len="med"/>
            </a:ln>
          </p:spPr>
        </p:cxnSp>
        <p:cxnSp>
          <p:nvCxnSpPr>
            <p:cNvPr id="62472" name="AutoShape 23"/>
            <p:cNvCxnSpPr>
              <a:cxnSpLocks noChangeShapeType="1"/>
            </p:cNvCxnSpPr>
            <p:nvPr/>
          </p:nvCxnSpPr>
          <p:spPr bwMode="auto">
            <a:xfrm>
              <a:off x="4839" y="4159"/>
              <a:ext cx="197" cy="430"/>
            </a:xfrm>
            <a:prstGeom prst="bentConnector2">
              <a:avLst/>
            </a:prstGeom>
            <a:noFill/>
            <a:ln w="9525">
              <a:solidFill>
                <a:srgbClr val="000000"/>
              </a:solidFill>
              <a:miter lim="800000"/>
              <a:headEnd/>
              <a:tailEnd type="triangle" w="med" len="med"/>
            </a:ln>
          </p:spPr>
        </p:cxnSp>
        <p:cxnSp>
          <p:nvCxnSpPr>
            <p:cNvPr id="62473" name="AutoShape 22"/>
            <p:cNvCxnSpPr>
              <a:cxnSpLocks noChangeShapeType="1"/>
            </p:cNvCxnSpPr>
            <p:nvPr/>
          </p:nvCxnSpPr>
          <p:spPr bwMode="auto">
            <a:xfrm>
              <a:off x="5672" y="4895"/>
              <a:ext cx="188" cy="388"/>
            </a:xfrm>
            <a:prstGeom prst="bentConnector2">
              <a:avLst/>
            </a:prstGeom>
            <a:noFill/>
            <a:ln w="9525">
              <a:solidFill>
                <a:srgbClr val="000000"/>
              </a:solidFill>
              <a:miter lim="800000"/>
              <a:headEnd/>
              <a:tailEnd type="triangle" w="med" len="med"/>
            </a:ln>
          </p:spPr>
        </p:cxnSp>
        <p:cxnSp>
          <p:nvCxnSpPr>
            <p:cNvPr id="62474" name="AutoShape 21"/>
            <p:cNvCxnSpPr>
              <a:cxnSpLocks noChangeShapeType="1"/>
            </p:cNvCxnSpPr>
            <p:nvPr/>
          </p:nvCxnSpPr>
          <p:spPr bwMode="auto">
            <a:xfrm>
              <a:off x="7226" y="6177"/>
              <a:ext cx="211" cy="363"/>
            </a:xfrm>
            <a:prstGeom prst="bentConnector2">
              <a:avLst/>
            </a:prstGeom>
            <a:noFill/>
            <a:ln w="9525">
              <a:solidFill>
                <a:srgbClr val="000000"/>
              </a:solidFill>
              <a:miter lim="800000"/>
              <a:headEnd/>
              <a:tailEnd type="triangle" w="med" len="med"/>
            </a:ln>
          </p:spPr>
        </p:cxnSp>
        <p:cxnSp>
          <p:nvCxnSpPr>
            <p:cNvPr id="62475" name="AutoShape 20"/>
            <p:cNvCxnSpPr>
              <a:cxnSpLocks noChangeShapeType="1"/>
            </p:cNvCxnSpPr>
            <p:nvPr/>
          </p:nvCxnSpPr>
          <p:spPr bwMode="auto">
            <a:xfrm rot="16200000" flipH="1">
              <a:off x="6335" y="5598"/>
              <a:ext cx="420" cy="217"/>
            </a:xfrm>
            <a:prstGeom prst="bentConnector3">
              <a:avLst>
                <a:gd name="adj1" fmla="val -1333"/>
              </a:avLst>
            </a:prstGeom>
            <a:noFill/>
            <a:ln w="9525">
              <a:solidFill>
                <a:srgbClr val="000000"/>
              </a:solidFill>
              <a:miter lim="800000"/>
              <a:headEnd/>
              <a:tailEnd type="triangle" w="med" len="med"/>
            </a:ln>
          </p:spPr>
        </p:cxnSp>
        <p:sp>
          <p:nvSpPr>
            <p:cNvPr id="62476" name="Text Box 19"/>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Feasibility report</a:t>
              </a:r>
            </a:p>
          </p:txBody>
        </p:sp>
        <p:sp>
          <p:nvSpPr>
            <p:cNvPr id="62477" name="Text Box 18"/>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Design document</a:t>
              </a:r>
            </a:p>
          </p:txBody>
        </p:sp>
        <p:sp>
          <p:nvSpPr>
            <p:cNvPr id="62478" name="Text Box 17"/>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Programs </a:t>
              </a:r>
            </a:p>
          </p:txBody>
        </p:sp>
        <p:sp>
          <p:nvSpPr>
            <p:cNvPr id="62479" name="Text Box 16"/>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Requirement document </a:t>
              </a:r>
            </a:p>
          </p:txBody>
        </p:sp>
        <p:sp>
          <p:nvSpPr>
            <p:cNvPr id="62480" name="Rectangle 15"/>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a:lstStyle/>
            <a:p>
              <a:pPr defTabSz="914400"/>
              <a:r>
                <a:rPr lang="en-US" sz="1600" b="1">
                  <a:latin typeface="Times New Roman" pitchFamily="18" charset="0"/>
                  <a:cs typeface="Times New Roman" pitchFamily="18" charset="0"/>
                </a:rPr>
                <a:t>Deployment</a:t>
              </a:r>
            </a:p>
          </p:txBody>
        </p:sp>
        <p:cxnSp>
          <p:nvCxnSpPr>
            <p:cNvPr id="62481" name="AutoShape 14"/>
            <p:cNvCxnSpPr>
              <a:cxnSpLocks noChangeShapeType="1"/>
            </p:cNvCxnSpPr>
            <p:nvPr/>
          </p:nvCxnSpPr>
          <p:spPr bwMode="auto">
            <a:xfrm>
              <a:off x="8205" y="6801"/>
              <a:ext cx="211" cy="343"/>
            </a:xfrm>
            <a:prstGeom prst="bentConnector2">
              <a:avLst/>
            </a:prstGeom>
            <a:noFill/>
            <a:ln w="9525">
              <a:solidFill>
                <a:srgbClr val="000000"/>
              </a:solidFill>
              <a:miter lim="800000"/>
              <a:headEnd/>
              <a:tailEnd type="triangle" w="med" len="med"/>
            </a:ln>
          </p:spPr>
        </p:cxnSp>
        <p:sp>
          <p:nvSpPr>
            <p:cNvPr id="62482" name="Text Box 13"/>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Test reports</a:t>
              </a:r>
            </a:p>
            <a:p>
              <a:pPr defTabSz="914400" eaLnBrk="0" hangingPunct="0"/>
              <a:r>
                <a:rPr lang="en-US" sz="1600" b="1">
                  <a:latin typeface="Times New Roman" pitchFamily="18" charset="0"/>
                  <a:cs typeface="Times New Roman" pitchFamily="18" charset="0"/>
                </a:rPr>
                <a:t> </a:t>
              </a:r>
            </a:p>
          </p:txBody>
        </p:sp>
        <p:cxnSp>
          <p:nvCxnSpPr>
            <p:cNvPr id="62483" name="AutoShape 11"/>
            <p:cNvCxnSpPr>
              <a:cxnSpLocks noChangeShapeType="1"/>
            </p:cNvCxnSpPr>
            <p:nvPr/>
          </p:nvCxnSpPr>
          <p:spPr bwMode="auto">
            <a:xfrm flipH="1">
              <a:off x="2890" y="7405"/>
              <a:ext cx="4883" cy="1"/>
            </a:xfrm>
            <a:prstGeom prst="straightConnector1">
              <a:avLst/>
            </a:prstGeom>
            <a:noFill/>
            <a:ln w="9525">
              <a:solidFill>
                <a:srgbClr val="000000"/>
              </a:solidFill>
              <a:round/>
              <a:headEnd/>
              <a:tailEnd/>
            </a:ln>
          </p:spPr>
        </p:cxnSp>
        <p:grpSp>
          <p:nvGrpSpPr>
            <p:cNvPr id="62484" name="Group 4"/>
            <p:cNvGrpSpPr>
              <a:grpSpLocks/>
            </p:cNvGrpSpPr>
            <p:nvPr/>
          </p:nvGrpSpPr>
          <p:grpSpPr bwMode="auto">
            <a:xfrm>
              <a:off x="2895" y="3735"/>
              <a:ext cx="4333" cy="3671"/>
              <a:chOff x="3098" y="3735"/>
              <a:chExt cx="4333" cy="3671"/>
            </a:xfrm>
          </p:grpSpPr>
          <p:cxnSp>
            <p:nvCxnSpPr>
              <p:cNvPr id="62487" name="AutoShape 10"/>
              <p:cNvCxnSpPr>
                <a:cxnSpLocks noChangeShapeType="1"/>
              </p:cNvCxnSpPr>
              <p:nvPr/>
            </p:nvCxnSpPr>
            <p:spPr bwMode="auto">
              <a:xfrm>
                <a:off x="3098" y="3735"/>
                <a:ext cx="18" cy="3671"/>
              </a:xfrm>
              <a:prstGeom prst="straightConnector1">
                <a:avLst/>
              </a:prstGeom>
              <a:noFill/>
              <a:ln w="9525">
                <a:solidFill>
                  <a:srgbClr val="000000"/>
                </a:solidFill>
                <a:round/>
                <a:headEnd type="triangle" w="med" len="med"/>
                <a:tailEnd type="triangle" w="med" len="med"/>
              </a:ln>
            </p:spPr>
          </p:cxnSp>
          <p:cxnSp>
            <p:nvCxnSpPr>
              <p:cNvPr id="62488" name="AutoShape 9"/>
              <p:cNvCxnSpPr>
                <a:cxnSpLocks noChangeShapeType="1"/>
              </p:cNvCxnSpPr>
              <p:nvPr/>
            </p:nvCxnSpPr>
            <p:spPr bwMode="auto">
              <a:xfrm flipH="1">
                <a:off x="4059" y="4459"/>
                <a:ext cx="1" cy="2947"/>
              </a:xfrm>
              <a:prstGeom prst="straightConnector1">
                <a:avLst/>
              </a:prstGeom>
              <a:noFill/>
              <a:ln w="9525">
                <a:solidFill>
                  <a:srgbClr val="000000"/>
                </a:solidFill>
                <a:round/>
                <a:headEnd type="triangle" w="med" len="med"/>
                <a:tailEnd type="triangle" w="med" len="med"/>
              </a:ln>
            </p:spPr>
          </p:cxnSp>
          <p:cxnSp>
            <p:nvCxnSpPr>
              <p:cNvPr id="62489" name="AutoShape 8"/>
              <p:cNvCxnSpPr>
                <a:cxnSpLocks noChangeShapeType="1"/>
              </p:cNvCxnSpPr>
              <p:nvPr/>
            </p:nvCxnSpPr>
            <p:spPr bwMode="auto">
              <a:xfrm>
                <a:off x="5036" y="5199"/>
                <a:ext cx="0" cy="2206"/>
              </a:xfrm>
              <a:prstGeom prst="straightConnector1">
                <a:avLst/>
              </a:prstGeom>
              <a:noFill/>
              <a:ln w="9525">
                <a:solidFill>
                  <a:srgbClr val="000000"/>
                </a:solidFill>
                <a:round/>
                <a:headEnd type="triangle" w="med" len="med"/>
                <a:tailEnd type="triangle" w="med" len="med"/>
              </a:ln>
            </p:spPr>
          </p:cxnSp>
          <p:cxnSp>
            <p:nvCxnSpPr>
              <p:cNvPr id="62490" name="AutoShape 7"/>
              <p:cNvCxnSpPr>
                <a:cxnSpLocks noChangeShapeType="1"/>
              </p:cNvCxnSpPr>
              <p:nvPr/>
            </p:nvCxnSpPr>
            <p:spPr bwMode="auto">
              <a:xfrm>
                <a:off x="5859" y="5806"/>
                <a:ext cx="1" cy="1600"/>
              </a:xfrm>
              <a:prstGeom prst="straightConnector1">
                <a:avLst/>
              </a:prstGeom>
              <a:noFill/>
              <a:ln w="9525">
                <a:solidFill>
                  <a:srgbClr val="000000"/>
                </a:solidFill>
                <a:round/>
                <a:headEnd type="triangle" w="med" len="med"/>
                <a:tailEnd type="triangle" w="med" len="med"/>
              </a:ln>
            </p:spPr>
          </p:cxnSp>
          <p:cxnSp>
            <p:nvCxnSpPr>
              <p:cNvPr id="62491" name="AutoShape 6"/>
              <p:cNvCxnSpPr>
                <a:cxnSpLocks noChangeShapeType="1"/>
              </p:cNvCxnSpPr>
              <p:nvPr/>
            </p:nvCxnSpPr>
            <p:spPr bwMode="auto">
              <a:xfrm>
                <a:off x="6653" y="6437"/>
                <a:ext cx="1" cy="967"/>
              </a:xfrm>
              <a:prstGeom prst="straightConnector1">
                <a:avLst/>
              </a:prstGeom>
              <a:noFill/>
              <a:ln w="9525">
                <a:solidFill>
                  <a:srgbClr val="000000"/>
                </a:solidFill>
                <a:round/>
                <a:headEnd type="triangle" w="med" len="med"/>
                <a:tailEnd type="triangle" w="med" len="med"/>
              </a:ln>
            </p:spPr>
          </p:cxnSp>
          <p:cxnSp>
            <p:nvCxnSpPr>
              <p:cNvPr id="62492" name="AutoShape 5"/>
              <p:cNvCxnSpPr>
                <a:cxnSpLocks noChangeShapeType="1"/>
              </p:cNvCxnSpPr>
              <p:nvPr/>
            </p:nvCxnSpPr>
            <p:spPr bwMode="auto">
              <a:xfrm>
                <a:off x="7430" y="7062"/>
                <a:ext cx="1" cy="344"/>
              </a:xfrm>
              <a:prstGeom prst="straightConnector1">
                <a:avLst/>
              </a:prstGeom>
              <a:noFill/>
              <a:ln w="9525">
                <a:solidFill>
                  <a:srgbClr val="000000"/>
                </a:solidFill>
                <a:round/>
                <a:headEnd type="triangle" w="med" len="med"/>
                <a:tailEnd type="triangle" w="med" len="med"/>
              </a:ln>
            </p:spPr>
          </p:cxnSp>
        </p:grpSp>
        <p:sp>
          <p:nvSpPr>
            <p:cNvPr id="62485" name="Text Box 3"/>
            <p:cNvSpPr txBox="1">
              <a:spLocks noChangeArrowheads="1"/>
            </p:cNvSpPr>
            <p:nvPr/>
          </p:nvSpPr>
          <p:spPr bwMode="auto">
            <a:xfrm>
              <a:off x="4766" y="7530"/>
              <a:ext cx="1312" cy="364"/>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Backtracking</a:t>
              </a:r>
            </a:p>
          </p:txBody>
        </p:sp>
        <p:sp>
          <p:nvSpPr>
            <p:cNvPr id="62486" name="Text Box 2"/>
            <p:cNvSpPr txBox="1">
              <a:spLocks noChangeArrowheads="1"/>
            </p:cNvSpPr>
            <p:nvPr/>
          </p:nvSpPr>
          <p:spPr bwMode="auto">
            <a:xfrm>
              <a:off x="8542" y="6540"/>
              <a:ext cx="728" cy="522"/>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600" b="1">
                  <a:latin typeface="Times New Roman" pitchFamily="18" charset="0"/>
                  <a:cs typeface="Times New Roman" pitchFamily="18" charset="0"/>
                </a:rPr>
                <a:t>Release reports</a:t>
              </a:r>
            </a:p>
            <a:p>
              <a:pPr defTabSz="914400" eaLnBrk="0" hangingPunct="0"/>
              <a:endParaRPr lang="en-US" sz="1600" b="1">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65540" name="Content Placeholder 2"/>
          <p:cNvSpPr>
            <a:spLocks noGrp="1"/>
          </p:cNvSpPr>
          <p:nvPr>
            <p:ph idx="1"/>
          </p:nvPr>
        </p:nvSpPr>
        <p:spPr>
          <a:xfrm>
            <a:off x="238125" y="1214438"/>
            <a:ext cx="11715750" cy="4525962"/>
          </a:xfrm>
        </p:spPr>
        <p:txBody>
          <a:bodyPr/>
          <a:lstStyle/>
          <a:p>
            <a:pPr algn="just"/>
            <a:r>
              <a:rPr lang="en-US" sz="2600" dirty="0" smtClean="0">
                <a:latin typeface="Times New Roman" pitchFamily="18" charset="0"/>
                <a:cs typeface="Times New Roman" pitchFamily="18" charset="0"/>
              </a:rPr>
              <a:t>Prototyping is an alternative in which partial working software (i.e. a prototype) is initially developed instead of developing the final product. </a:t>
            </a:r>
          </a:p>
          <a:p>
            <a:pPr algn="just"/>
            <a:r>
              <a:rPr lang="en-US" sz="2600" dirty="0" smtClean="0">
                <a:latin typeface="Times New Roman" pitchFamily="18" charset="0"/>
                <a:cs typeface="Times New Roman" pitchFamily="18" charset="0"/>
              </a:rPr>
              <a:t>IEEE defines prototyping as “a type of development in which emphasis is placed on developing prototypes early in the development process to permit early feedback and analysis in support of the development process.” </a:t>
            </a:r>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Prototype development is a toy implementation, which provides a chance to the customer to give feedback for final product development.</a:t>
            </a:r>
          </a:p>
          <a:p>
            <a:pPr algn="just"/>
            <a:r>
              <a:rPr lang="en-US" sz="2600" dirty="0" smtClean="0">
                <a:latin typeface="Times New Roman" pitchFamily="18" charset="0"/>
                <a:cs typeface="Times New Roman" pitchFamily="18" charset="0"/>
              </a:rPr>
              <a:t>A prototype provides limited functionalities, low reliability, and insufficient performance as compared to the actual software. </a:t>
            </a:r>
          </a:p>
          <a:p>
            <a:pPr algn="just"/>
            <a:r>
              <a:rPr lang="en-US" sz="2600" dirty="0" smtClean="0">
                <a:latin typeface="Times New Roman" pitchFamily="18" charset="0"/>
                <a:cs typeface="Times New Roman" pitchFamily="18" charset="0"/>
              </a:rPr>
              <a:t>A prototype helps customer to understand the requirements that can further reduce the possibility of requirement changes. </a:t>
            </a:r>
            <a:endParaRPr lang="en-IN" sz="2600" dirty="0" smtClean="0">
              <a:latin typeface="Times New Roman" pitchFamily="18" charset="0"/>
              <a:cs typeface="Times New Roman" pitchFamily="18" charset="0"/>
            </a:endParaRPr>
          </a:p>
        </p:txBody>
      </p:sp>
      <p:sp>
        <p:nvSpPr>
          <p:cNvPr id="6" name="Title 1"/>
          <p:cNvSpPr txBox="1">
            <a:spLocks/>
          </p:cNvSpPr>
          <p:nvPr/>
        </p:nvSpPr>
        <p:spPr>
          <a:xfrm>
            <a:off x="1381125" y="214313"/>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Prototyping Model</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FD4A364C-8115-4C92-A916-E450A2CBF315}" type="datetime2">
              <a:rPr lang="en-US"/>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a:t>R S S RAJU BATTULA</a:t>
            </a:r>
            <a:endParaRPr lang="en-US"/>
          </a:p>
        </p:txBody>
      </p:sp>
      <p:sp>
        <p:nvSpPr>
          <p:cNvPr id="9220" name="TextBox 5"/>
          <p:cNvSpPr txBox="1">
            <a:spLocks noChangeArrowheads="1"/>
          </p:cNvSpPr>
          <p:nvPr/>
        </p:nvSpPr>
        <p:spPr bwMode="auto">
          <a:xfrm>
            <a:off x="666750" y="1398588"/>
            <a:ext cx="10572750" cy="3030537"/>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Software Engineering Definition:</a:t>
            </a:r>
            <a:endParaRPr lang="en-US" sz="2800">
              <a:latin typeface="Times New Roman" pitchFamily="18" charset="0"/>
              <a:cs typeface="Times New Roman" pitchFamily="18" charset="0"/>
            </a:endParaRPr>
          </a:p>
          <a:p>
            <a:pPr>
              <a:lnSpc>
                <a:spcPct val="150000"/>
              </a:lnSpc>
            </a:pPr>
            <a:r>
              <a:rPr lang="en-US" sz="2800">
                <a:latin typeface="Times New Roman" pitchFamily="18" charset="0"/>
                <a:cs typeface="Times New Roman" pitchFamily="18" charset="0"/>
              </a:rPr>
              <a:t>Software Engineering is defines as systematic approach which we aim for developing a Quality Software.</a:t>
            </a:r>
          </a:p>
          <a:p>
            <a:pPr>
              <a:lnSpc>
                <a:spcPct val="150000"/>
              </a:lnSpc>
            </a:pPr>
            <a:r>
              <a:rPr lang="en-US" sz="2800">
                <a:latin typeface="Times New Roman" pitchFamily="18" charset="0"/>
                <a:cs typeface="Times New Roman" pitchFamily="18" charset="0"/>
              </a:rPr>
              <a:t>      This systematic approach not only deals with development but also maintenance operation.</a:t>
            </a:r>
            <a:endParaRPr lang="en-US" sz="2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66564" name="Group 1"/>
          <p:cNvGrpSpPr>
            <a:grpSpLocks noChangeAspect="1"/>
          </p:cNvGrpSpPr>
          <p:nvPr/>
        </p:nvGrpSpPr>
        <p:grpSpPr bwMode="auto">
          <a:xfrm>
            <a:off x="1166813" y="857250"/>
            <a:ext cx="8858250" cy="5429250"/>
            <a:chOff x="2732" y="8559"/>
            <a:chExt cx="5252" cy="6106"/>
          </a:xfrm>
        </p:grpSpPr>
        <p:sp>
          <p:nvSpPr>
            <p:cNvPr id="66565" name="AutoShape 25"/>
            <p:cNvSpPr>
              <a:spLocks noChangeAspect="1" noChangeArrowheads="1" noTextEdit="1"/>
            </p:cNvSpPr>
            <p:nvPr/>
          </p:nvSpPr>
          <p:spPr bwMode="auto">
            <a:xfrm>
              <a:off x="2732" y="8559"/>
              <a:ext cx="5252" cy="6106"/>
            </a:xfrm>
            <a:prstGeom prst="rect">
              <a:avLst/>
            </a:prstGeom>
            <a:noFill/>
            <a:ln w="9525">
              <a:noFill/>
              <a:miter lim="800000"/>
              <a:headEnd/>
              <a:tailEnd/>
            </a:ln>
          </p:spPr>
          <p:txBody>
            <a:bodyPr/>
            <a:lstStyle/>
            <a:p>
              <a:endParaRPr lang="en-US"/>
            </a:p>
          </p:txBody>
        </p:sp>
        <p:sp>
          <p:nvSpPr>
            <p:cNvPr id="66566" name="Rectangle 24"/>
            <p:cNvSpPr>
              <a:spLocks noChangeArrowheads="1"/>
            </p:cNvSpPr>
            <p:nvPr/>
          </p:nvSpPr>
          <p:spPr bwMode="auto">
            <a:xfrm>
              <a:off x="5053" y="8559"/>
              <a:ext cx="1150" cy="491"/>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dirty="0" smtClean="0">
                  <a:latin typeface="Times New Roman" pitchFamily="18" charset="0"/>
                  <a:cs typeface="Times New Roman" pitchFamily="18" charset="0"/>
                </a:rPr>
                <a:t>Project Initiation /Feasibility study</a:t>
              </a:r>
              <a:endParaRPr lang="en-US" sz="1200" dirty="0">
                <a:latin typeface="Times New Roman" pitchFamily="18" charset="0"/>
                <a:cs typeface="Times New Roman" pitchFamily="18" charset="0"/>
              </a:endParaRPr>
            </a:p>
          </p:txBody>
        </p:sp>
        <p:sp>
          <p:nvSpPr>
            <p:cNvPr id="66567" name="Rectangle 23"/>
            <p:cNvSpPr>
              <a:spLocks noChangeArrowheads="1"/>
            </p:cNvSpPr>
            <p:nvPr/>
          </p:nvSpPr>
          <p:spPr bwMode="auto">
            <a:xfrm>
              <a:off x="5054" y="10863"/>
              <a:ext cx="1149" cy="490"/>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Customer evaluation</a:t>
              </a:r>
              <a:endParaRPr lang="en-US" sz="1200" b="1"/>
            </a:p>
          </p:txBody>
        </p:sp>
        <p:sp>
          <p:nvSpPr>
            <p:cNvPr id="66568" name="Rectangle 22"/>
            <p:cNvSpPr>
              <a:spLocks noChangeArrowheads="1"/>
            </p:cNvSpPr>
            <p:nvPr/>
          </p:nvSpPr>
          <p:spPr bwMode="auto">
            <a:xfrm>
              <a:off x="6526" y="10085"/>
              <a:ext cx="1149" cy="491"/>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Build prototype</a:t>
              </a:r>
              <a:endParaRPr lang="en-US" sz="1200" b="1"/>
            </a:p>
          </p:txBody>
        </p:sp>
        <p:sp>
          <p:nvSpPr>
            <p:cNvPr id="66569" name="Rectangle 21"/>
            <p:cNvSpPr>
              <a:spLocks noChangeArrowheads="1"/>
            </p:cNvSpPr>
            <p:nvPr/>
          </p:nvSpPr>
          <p:spPr bwMode="auto">
            <a:xfrm>
              <a:off x="3690" y="10085"/>
              <a:ext cx="1149" cy="491"/>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Refine requirements</a:t>
              </a:r>
              <a:endParaRPr lang="en-US" sz="1200" b="1"/>
            </a:p>
          </p:txBody>
        </p:sp>
        <p:sp>
          <p:nvSpPr>
            <p:cNvPr id="66570" name="Rectangle 20"/>
            <p:cNvSpPr>
              <a:spLocks noChangeArrowheads="1"/>
            </p:cNvSpPr>
            <p:nvPr/>
          </p:nvSpPr>
          <p:spPr bwMode="auto">
            <a:xfrm>
              <a:off x="5053" y="9337"/>
              <a:ext cx="1150" cy="490"/>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Quick </a:t>
              </a:r>
              <a:endParaRPr lang="en-US" sz="1200" b="1"/>
            </a:p>
            <a:p>
              <a:pPr algn="ctr" defTabSz="914400" eaLnBrk="0" hangingPunct="0"/>
              <a:r>
                <a:rPr lang="en-US" sz="1200" b="1">
                  <a:latin typeface="Times New Roman" pitchFamily="18" charset="0"/>
                  <a:cs typeface="Times New Roman" pitchFamily="18" charset="0"/>
                </a:rPr>
                <a:t>design</a:t>
              </a:r>
              <a:endParaRPr lang="en-US" sz="1200" b="1"/>
            </a:p>
          </p:txBody>
        </p:sp>
        <p:cxnSp>
          <p:nvCxnSpPr>
            <p:cNvPr id="66571" name="AutoShape 19"/>
            <p:cNvCxnSpPr>
              <a:cxnSpLocks noChangeShapeType="1"/>
            </p:cNvCxnSpPr>
            <p:nvPr/>
          </p:nvCxnSpPr>
          <p:spPr bwMode="auto">
            <a:xfrm>
              <a:off x="5628" y="9050"/>
              <a:ext cx="1" cy="287"/>
            </a:xfrm>
            <a:prstGeom prst="straightConnector1">
              <a:avLst/>
            </a:prstGeom>
            <a:noFill/>
            <a:ln w="9525">
              <a:solidFill>
                <a:srgbClr val="000000"/>
              </a:solidFill>
              <a:round/>
              <a:headEnd/>
              <a:tailEnd type="triangle" w="med" len="med"/>
            </a:ln>
          </p:spPr>
        </p:cxnSp>
        <p:cxnSp>
          <p:nvCxnSpPr>
            <p:cNvPr id="66572" name="AutoShape 18"/>
            <p:cNvCxnSpPr>
              <a:cxnSpLocks noChangeShapeType="1"/>
            </p:cNvCxnSpPr>
            <p:nvPr/>
          </p:nvCxnSpPr>
          <p:spPr bwMode="auto">
            <a:xfrm>
              <a:off x="6203" y="9582"/>
              <a:ext cx="898" cy="503"/>
            </a:xfrm>
            <a:prstGeom prst="straightConnector1">
              <a:avLst/>
            </a:prstGeom>
            <a:noFill/>
            <a:ln w="9525">
              <a:solidFill>
                <a:srgbClr val="000000"/>
              </a:solidFill>
              <a:round/>
              <a:headEnd/>
              <a:tailEnd type="triangle" w="med" len="med"/>
            </a:ln>
          </p:spPr>
        </p:cxnSp>
        <p:cxnSp>
          <p:nvCxnSpPr>
            <p:cNvPr id="66573" name="AutoShape 17"/>
            <p:cNvCxnSpPr>
              <a:cxnSpLocks noChangeShapeType="1"/>
            </p:cNvCxnSpPr>
            <p:nvPr/>
          </p:nvCxnSpPr>
          <p:spPr bwMode="auto">
            <a:xfrm flipH="1">
              <a:off x="6203" y="10576"/>
              <a:ext cx="898" cy="532"/>
            </a:xfrm>
            <a:prstGeom prst="straightConnector1">
              <a:avLst/>
            </a:prstGeom>
            <a:noFill/>
            <a:ln w="9525">
              <a:solidFill>
                <a:srgbClr val="000000"/>
              </a:solidFill>
              <a:round/>
              <a:headEnd/>
              <a:tailEnd type="triangle" w="med" len="med"/>
            </a:ln>
          </p:spPr>
        </p:cxnSp>
        <p:cxnSp>
          <p:nvCxnSpPr>
            <p:cNvPr id="66574" name="AutoShape 16"/>
            <p:cNvCxnSpPr>
              <a:cxnSpLocks noChangeShapeType="1"/>
            </p:cNvCxnSpPr>
            <p:nvPr/>
          </p:nvCxnSpPr>
          <p:spPr bwMode="auto">
            <a:xfrm flipH="1" flipV="1">
              <a:off x="4265" y="10576"/>
              <a:ext cx="789" cy="532"/>
            </a:xfrm>
            <a:prstGeom prst="straightConnector1">
              <a:avLst/>
            </a:prstGeom>
            <a:noFill/>
            <a:ln w="9525">
              <a:solidFill>
                <a:srgbClr val="000000"/>
              </a:solidFill>
              <a:round/>
              <a:headEnd/>
              <a:tailEnd type="triangle" w="med" len="med"/>
            </a:ln>
          </p:spPr>
        </p:cxnSp>
        <p:cxnSp>
          <p:nvCxnSpPr>
            <p:cNvPr id="66575" name="AutoShape 15"/>
            <p:cNvCxnSpPr>
              <a:cxnSpLocks noChangeShapeType="1"/>
            </p:cNvCxnSpPr>
            <p:nvPr/>
          </p:nvCxnSpPr>
          <p:spPr bwMode="auto">
            <a:xfrm flipV="1">
              <a:off x="4265" y="9582"/>
              <a:ext cx="788" cy="503"/>
            </a:xfrm>
            <a:prstGeom prst="straightConnector1">
              <a:avLst/>
            </a:prstGeom>
            <a:noFill/>
            <a:ln w="9525">
              <a:solidFill>
                <a:srgbClr val="000000"/>
              </a:solidFill>
              <a:round/>
              <a:headEnd/>
              <a:tailEnd type="triangle" w="med" len="med"/>
            </a:ln>
          </p:spPr>
        </p:cxnSp>
        <p:sp>
          <p:nvSpPr>
            <p:cNvPr id="66576" name="Rectangle 14"/>
            <p:cNvSpPr>
              <a:spLocks noChangeArrowheads="1"/>
            </p:cNvSpPr>
            <p:nvPr/>
          </p:nvSpPr>
          <p:spPr bwMode="auto">
            <a:xfrm>
              <a:off x="5053" y="11730"/>
              <a:ext cx="1150" cy="317"/>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Design </a:t>
              </a:r>
              <a:endParaRPr lang="en-US" sz="1200" b="1"/>
            </a:p>
          </p:txBody>
        </p:sp>
        <p:sp>
          <p:nvSpPr>
            <p:cNvPr id="66577" name="Rectangle 13"/>
            <p:cNvSpPr>
              <a:spLocks noChangeArrowheads="1"/>
            </p:cNvSpPr>
            <p:nvPr/>
          </p:nvSpPr>
          <p:spPr bwMode="auto">
            <a:xfrm>
              <a:off x="5053" y="12346"/>
              <a:ext cx="1150" cy="270"/>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Coding </a:t>
              </a:r>
              <a:endParaRPr lang="en-US" sz="1200" b="1"/>
            </a:p>
          </p:txBody>
        </p:sp>
        <p:sp>
          <p:nvSpPr>
            <p:cNvPr id="66578" name="Rectangle 12"/>
            <p:cNvSpPr>
              <a:spLocks noChangeArrowheads="1"/>
            </p:cNvSpPr>
            <p:nvPr/>
          </p:nvSpPr>
          <p:spPr bwMode="auto">
            <a:xfrm>
              <a:off x="5053" y="12884"/>
              <a:ext cx="1150" cy="300"/>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Testing</a:t>
              </a:r>
              <a:endParaRPr lang="en-US" sz="1200" b="1"/>
            </a:p>
          </p:txBody>
        </p:sp>
        <p:sp>
          <p:nvSpPr>
            <p:cNvPr id="66579" name="Rectangle 11"/>
            <p:cNvSpPr>
              <a:spLocks noChangeArrowheads="1"/>
            </p:cNvSpPr>
            <p:nvPr/>
          </p:nvSpPr>
          <p:spPr bwMode="auto">
            <a:xfrm>
              <a:off x="5053" y="13435"/>
              <a:ext cx="1150" cy="298"/>
            </a:xfrm>
            <a:prstGeom prst="rect">
              <a:avLst/>
            </a:prstGeom>
            <a:solidFill>
              <a:srgbClr val="FFFFFF"/>
            </a:solidFill>
            <a:ln w="9525">
              <a:solidFill>
                <a:srgbClr val="000000"/>
              </a:solidFill>
              <a:miter lim="800000"/>
              <a:headEnd/>
              <a:tailEnd/>
            </a:ln>
          </p:spPr>
          <p:txBody>
            <a:bodyPr lIns="45720" tIns="0" rIns="45720" bIns="0"/>
            <a:lstStyle/>
            <a:p>
              <a:pPr defTabSz="914400"/>
              <a:r>
                <a:rPr lang="en-US" sz="1200" b="1">
                  <a:latin typeface="Calibri" pitchFamily="34" charset="0"/>
                  <a:cs typeface="Times New Roman" pitchFamily="18" charset="0"/>
                </a:rPr>
                <a:t>Deployment </a:t>
              </a:r>
              <a:endParaRPr lang="en-US" sz="1200" b="1"/>
            </a:p>
          </p:txBody>
        </p:sp>
        <p:sp>
          <p:nvSpPr>
            <p:cNvPr id="66580" name="Rectangle 10"/>
            <p:cNvSpPr>
              <a:spLocks noChangeArrowheads="1"/>
            </p:cNvSpPr>
            <p:nvPr/>
          </p:nvSpPr>
          <p:spPr bwMode="auto">
            <a:xfrm>
              <a:off x="5053" y="13948"/>
              <a:ext cx="1150" cy="316"/>
            </a:xfrm>
            <a:prstGeom prst="rect">
              <a:avLst/>
            </a:prstGeom>
            <a:solidFill>
              <a:srgbClr val="FFFFFF"/>
            </a:solidFill>
            <a:ln w="9525">
              <a:solidFill>
                <a:srgbClr val="000000"/>
              </a:solidFill>
              <a:miter lim="800000"/>
              <a:headEnd/>
              <a:tailEnd/>
            </a:ln>
          </p:spPr>
          <p:txBody>
            <a:bodyPr lIns="45720" tIns="0" rIns="45720" bIns="0"/>
            <a:lstStyle/>
            <a:p>
              <a:pPr algn="ctr" defTabSz="914400"/>
              <a:r>
                <a:rPr lang="en-US" sz="1200" b="1">
                  <a:latin typeface="Times New Roman" pitchFamily="18" charset="0"/>
                  <a:cs typeface="Times New Roman" pitchFamily="18" charset="0"/>
                </a:rPr>
                <a:t>Maintenance </a:t>
              </a:r>
              <a:endParaRPr lang="en-US" sz="1200" b="1"/>
            </a:p>
          </p:txBody>
        </p:sp>
        <p:cxnSp>
          <p:nvCxnSpPr>
            <p:cNvPr id="66581" name="AutoShape 8"/>
            <p:cNvCxnSpPr>
              <a:cxnSpLocks noChangeShapeType="1"/>
            </p:cNvCxnSpPr>
            <p:nvPr/>
          </p:nvCxnSpPr>
          <p:spPr bwMode="auto">
            <a:xfrm flipH="1">
              <a:off x="5628" y="11353"/>
              <a:ext cx="1" cy="377"/>
            </a:xfrm>
            <a:prstGeom prst="straightConnector1">
              <a:avLst/>
            </a:prstGeom>
            <a:noFill/>
            <a:ln w="9525">
              <a:solidFill>
                <a:srgbClr val="000000"/>
              </a:solidFill>
              <a:round/>
              <a:headEnd/>
              <a:tailEnd type="triangle" w="med" len="med"/>
            </a:ln>
          </p:spPr>
        </p:cxnSp>
        <p:cxnSp>
          <p:nvCxnSpPr>
            <p:cNvPr id="66582" name="AutoShape 7"/>
            <p:cNvCxnSpPr>
              <a:cxnSpLocks noChangeShapeType="1"/>
            </p:cNvCxnSpPr>
            <p:nvPr/>
          </p:nvCxnSpPr>
          <p:spPr bwMode="auto">
            <a:xfrm>
              <a:off x="5628" y="12047"/>
              <a:ext cx="1" cy="299"/>
            </a:xfrm>
            <a:prstGeom prst="straightConnector1">
              <a:avLst/>
            </a:prstGeom>
            <a:noFill/>
            <a:ln w="9525">
              <a:solidFill>
                <a:srgbClr val="000000"/>
              </a:solidFill>
              <a:round/>
              <a:headEnd/>
              <a:tailEnd type="triangle" w="med" len="med"/>
            </a:ln>
          </p:spPr>
        </p:cxnSp>
        <p:cxnSp>
          <p:nvCxnSpPr>
            <p:cNvPr id="66583" name="AutoShape 6"/>
            <p:cNvCxnSpPr>
              <a:cxnSpLocks noChangeShapeType="1"/>
            </p:cNvCxnSpPr>
            <p:nvPr/>
          </p:nvCxnSpPr>
          <p:spPr bwMode="auto">
            <a:xfrm>
              <a:off x="5628" y="12616"/>
              <a:ext cx="1" cy="268"/>
            </a:xfrm>
            <a:prstGeom prst="straightConnector1">
              <a:avLst/>
            </a:prstGeom>
            <a:noFill/>
            <a:ln w="9525">
              <a:solidFill>
                <a:srgbClr val="000000"/>
              </a:solidFill>
              <a:round/>
              <a:headEnd/>
              <a:tailEnd type="triangle" w="med" len="med"/>
            </a:ln>
          </p:spPr>
        </p:cxnSp>
        <p:cxnSp>
          <p:nvCxnSpPr>
            <p:cNvPr id="66584" name="AutoShape 5"/>
            <p:cNvCxnSpPr>
              <a:cxnSpLocks noChangeShapeType="1"/>
            </p:cNvCxnSpPr>
            <p:nvPr/>
          </p:nvCxnSpPr>
          <p:spPr bwMode="auto">
            <a:xfrm>
              <a:off x="5628" y="13184"/>
              <a:ext cx="1" cy="251"/>
            </a:xfrm>
            <a:prstGeom prst="straightConnector1">
              <a:avLst/>
            </a:prstGeom>
            <a:noFill/>
            <a:ln w="9525">
              <a:solidFill>
                <a:srgbClr val="000000"/>
              </a:solidFill>
              <a:round/>
              <a:headEnd/>
              <a:tailEnd type="triangle" w="med" len="med"/>
            </a:ln>
          </p:spPr>
        </p:cxnSp>
        <p:cxnSp>
          <p:nvCxnSpPr>
            <p:cNvPr id="66585" name="AutoShape 4"/>
            <p:cNvCxnSpPr>
              <a:cxnSpLocks noChangeShapeType="1"/>
            </p:cNvCxnSpPr>
            <p:nvPr/>
          </p:nvCxnSpPr>
          <p:spPr bwMode="auto">
            <a:xfrm>
              <a:off x="5628" y="13733"/>
              <a:ext cx="1" cy="215"/>
            </a:xfrm>
            <a:prstGeom prst="straightConnector1">
              <a:avLst/>
            </a:prstGeom>
            <a:noFill/>
            <a:ln w="9525">
              <a:solidFill>
                <a:srgbClr val="000000"/>
              </a:solidFill>
              <a:round/>
              <a:headEnd/>
              <a:tailEnd type="triangle" w="med" len="med"/>
            </a:ln>
          </p:spPr>
        </p:cxnSp>
        <p:sp>
          <p:nvSpPr>
            <p:cNvPr id="66586" name="Text Box 3"/>
            <p:cNvSpPr txBox="1">
              <a:spLocks noChangeArrowheads="1"/>
            </p:cNvSpPr>
            <p:nvPr/>
          </p:nvSpPr>
          <p:spPr bwMode="auto">
            <a:xfrm>
              <a:off x="5711" y="11413"/>
              <a:ext cx="2034" cy="204"/>
            </a:xfrm>
            <a:prstGeom prst="rect">
              <a:avLst/>
            </a:prstGeom>
            <a:solidFill>
              <a:srgbClr val="FFFFFF"/>
            </a:solidFill>
            <a:ln w="9525">
              <a:solidFill>
                <a:srgbClr val="FFFFFF"/>
              </a:solidFill>
              <a:miter lim="800000"/>
              <a:headEnd/>
              <a:tailEnd/>
            </a:ln>
          </p:spPr>
          <p:txBody>
            <a:bodyPr tIns="0" bIns="0"/>
            <a:lstStyle/>
            <a:p>
              <a:pPr defTabSz="914400"/>
              <a:r>
                <a:rPr lang="en-US" sz="1200" b="1">
                  <a:latin typeface="Times New Roman" pitchFamily="18" charset="0"/>
                  <a:cs typeface="Times New Roman" pitchFamily="18" charset="0"/>
                </a:rPr>
                <a:t>Customer satisfied</a:t>
              </a:r>
              <a:endParaRPr lang="en-US" sz="1200" b="1"/>
            </a:p>
          </p:txBody>
        </p:sp>
        <p:sp>
          <p:nvSpPr>
            <p:cNvPr id="66587" name="Text Box 2"/>
            <p:cNvSpPr txBox="1">
              <a:spLocks noChangeArrowheads="1"/>
            </p:cNvSpPr>
            <p:nvPr/>
          </p:nvSpPr>
          <p:spPr bwMode="auto">
            <a:xfrm>
              <a:off x="2852" y="10863"/>
              <a:ext cx="1687" cy="550"/>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200" b="1">
                  <a:latin typeface="Times New Roman" pitchFamily="18" charset="0"/>
                  <a:cs typeface="Times New Roman" pitchFamily="18" charset="0"/>
                </a:rPr>
                <a:t>Incorporate customer suggestions</a:t>
              </a:r>
              <a:endParaRPr lang="en-US" sz="1200" b="1"/>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68612" name="Content Placeholder 2"/>
          <p:cNvSpPr>
            <a:spLocks noGrp="1"/>
          </p:cNvSpPr>
          <p:nvPr>
            <p:ph idx="1"/>
          </p:nvPr>
        </p:nvSpPr>
        <p:spPr>
          <a:xfrm>
            <a:off x="1166813" y="1643063"/>
            <a:ext cx="9586912" cy="3829050"/>
          </a:xfrm>
        </p:spPr>
        <p:txBody>
          <a:bodyPr/>
          <a:lstStyle/>
          <a:p>
            <a:r>
              <a:rPr lang="en-US" sz="2600" dirty="0" smtClean="0">
                <a:latin typeface="Times New Roman" pitchFamily="18" charset="0"/>
                <a:cs typeface="Times New Roman" pitchFamily="18" charset="0"/>
              </a:rPr>
              <a:t>The incremental model is an intuitive</a:t>
            </a:r>
            <a:r>
              <a:rPr lang="en-US" sz="1200" dirty="0" smtClean="0">
                <a:latin typeface="Times New Roman" pitchFamily="18" charset="0"/>
                <a:cs typeface="Times New Roman" pitchFamily="18" charset="0"/>
              </a:rPr>
              <a:t>(T/F)</a:t>
            </a:r>
            <a:r>
              <a:rPr lang="en-US" sz="2600" dirty="0" smtClean="0">
                <a:latin typeface="Times New Roman" pitchFamily="18" charset="0"/>
                <a:cs typeface="Times New Roman" pitchFamily="18" charset="0"/>
              </a:rPr>
              <a:t> approach to the waterfall model with fewer restrictions. </a:t>
            </a:r>
          </a:p>
          <a:p>
            <a:r>
              <a:rPr lang="en-US" sz="2600" dirty="0" smtClean="0">
                <a:latin typeface="Times New Roman" pitchFamily="18" charset="0"/>
                <a:cs typeface="Times New Roman" pitchFamily="18" charset="0"/>
              </a:rPr>
              <a:t>The activities are performed in the same order as in the waterfall model, but they are conducted in several iterations. </a:t>
            </a:r>
          </a:p>
          <a:p>
            <a:r>
              <a:rPr lang="en-US" sz="2600" dirty="0" smtClean="0">
                <a:latin typeface="Times New Roman" pitchFamily="18" charset="0"/>
                <a:cs typeface="Times New Roman" pitchFamily="18" charset="0"/>
              </a:rPr>
              <a:t>Each iteration releases a fully functional work product by providing additional functionalities in successive releases. </a:t>
            </a:r>
          </a:p>
          <a:p>
            <a:r>
              <a:rPr lang="en-US" sz="2600" dirty="0" smtClean="0">
                <a:latin typeface="Times New Roman" pitchFamily="18" charset="0"/>
                <a:cs typeface="Times New Roman" pitchFamily="18" charset="0"/>
              </a:rPr>
              <a:t>The final iteration releases the complete product .</a:t>
            </a:r>
            <a:endParaRPr lang="en-IN" sz="2600" dirty="0" smtClean="0">
              <a:latin typeface="Times New Roman" pitchFamily="18" charset="0"/>
              <a:cs typeface="Times New Roman" pitchFamily="18" charset="0"/>
            </a:endParaRPr>
          </a:p>
        </p:txBody>
      </p:sp>
      <p:sp>
        <p:nvSpPr>
          <p:cNvPr id="6" name="Title 1"/>
          <p:cNvSpPr txBox="1">
            <a:spLocks/>
          </p:cNvSpPr>
          <p:nvPr/>
        </p:nvSpPr>
        <p:spPr>
          <a:xfrm>
            <a:off x="1595438" y="500063"/>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Incremental Model</a:t>
            </a:r>
            <a:endParaRPr lang="en-IN" sz="3200" b="1"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69636" name="Group 1"/>
          <p:cNvGrpSpPr>
            <a:grpSpLocks noChangeAspect="1"/>
          </p:cNvGrpSpPr>
          <p:nvPr/>
        </p:nvGrpSpPr>
        <p:grpSpPr bwMode="auto">
          <a:xfrm>
            <a:off x="1095375" y="1643063"/>
            <a:ext cx="9572625" cy="4268787"/>
            <a:chOff x="1808" y="9193"/>
            <a:chExt cx="8415" cy="3595"/>
          </a:xfrm>
        </p:grpSpPr>
        <p:sp>
          <p:nvSpPr>
            <p:cNvPr id="69638" name="AutoShape 44"/>
            <p:cNvSpPr>
              <a:spLocks noChangeAspect="1" noChangeArrowheads="1" noTextEdit="1"/>
            </p:cNvSpPr>
            <p:nvPr/>
          </p:nvSpPr>
          <p:spPr bwMode="auto">
            <a:xfrm>
              <a:off x="1808" y="9193"/>
              <a:ext cx="8415" cy="3595"/>
            </a:xfrm>
            <a:prstGeom prst="rect">
              <a:avLst/>
            </a:prstGeom>
            <a:noFill/>
            <a:ln w="9525">
              <a:noFill/>
              <a:miter lim="800000"/>
              <a:headEnd/>
              <a:tailEnd/>
            </a:ln>
          </p:spPr>
          <p:txBody>
            <a:bodyPr/>
            <a:lstStyle/>
            <a:p>
              <a:endParaRPr lang="en-US"/>
            </a:p>
          </p:txBody>
        </p:sp>
        <p:sp>
          <p:nvSpPr>
            <p:cNvPr id="69639" name="Rectangle 43"/>
            <p:cNvSpPr>
              <a:spLocks noChangeArrowheads="1"/>
            </p:cNvSpPr>
            <p:nvPr/>
          </p:nvSpPr>
          <p:spPr bwMode="auto">
            <a:xfrm>
              <a:off x="1808" y="10541"/>
              <a:ext cx="1311" cy="63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dirty="0">
                  <a:latin typeface="Times New Roman" pitchFamily="18" charset="0"/>
                  <a:cs typeface="Times New Roman" pitchFamily="18" charset="0"/>
                </a:rPr>
                <a:t>Requirement analysis</a:t>
              </a:r>
            </a:p>
          </p:txBody>
        </p:sp>
        <p:sp>
          <p:nvSpPr>
            <p:cNvPr id="69640" name="Rectangle 42"/>
            <p:cNvSpPr>
              <a:spLocks noChangeArrowheads="1"/>
            </p:cNvSpPr>
            <p:nvPr/>
          </p:nvSpPr>
          <p:spPr bwMode="auto">
            <a:xfrm>
              <a:off x="8843" y="10541"/>
              <a:ext cx="1304" cy="919"/>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dirty="0" smtClean="0">
                  <a:latin typeface="Times New Roman" pitchFamily="18" charset="0"/>
                  <a:cs typeface="Times New Roman" pitchFamily="18" charset="0"/>
                </a:rPr>
                <a:t>maintenance</a:t>
              </a:r>
              <a:endParaRPr lang="en-US" sz="1600" b="1" dirty="0">
                <a:latin typeface="Times New Roman" pitchFamily="18" charset="0"/>
                <a:cs typeface="Times New Roman" pitchFamily="18" charset="0"/>
              </a:endParaRPr>
            </a:p>
          </p:txBody>
        </p:sp>
        <p:sp>
          <p:nvSpPr>
            <p:cNvPr id="69641" name="Rectangle 41"/>
            <p:cNvSpPr>
              <a:spLocks noChangeArrowheads="1"/>
            </p:cNvSpPr>
            <p:nvPr/>
          </p:nvSpPr>
          <p:spPr bwMode="auto">
            <a:xfrm>
              <a:off x="3894" y="9484"/>
              <a:ext cx="747"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Design</a:t>
              </a:r>
            </a:p>
          </p:txBody>
        </p:sp>
        <p:sp>
          <p:nvSpPr>
            <p:cNvPr id="69642" name="Rectangle 40"/>
            <p:cNvSpPr>
              <a:spLocks noChangeArrowheads="1"/>
            </p:cNvSpPr>
            <p:nvPr/>
          </p:nvSpPr>
          <p:spPr bwMode="auto">
            <a:xfrm>
              <a:off x="6924" y="10541"/>
              <a:ext cx="1289" cy="362"/>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Deployment</a:t>
              </a:r>
            </a:p>
            <a:p>
              <a:pPr defTabSz="914400" eaLnBrk="0" hangingPunct="0"/>
              <a:endParaRPr lang="en-US" sz="1600" b="1">
                <a:latin typeface="Times New Roman" pitchFamily="18" charset="0"/>
                <a:cs typeface="Times New Roman" pitchFamily="18" charset="0"/>
              </a:endParaRPr>
            </a:p>
          </p:txBody>
        </p:sp>
        <p:sp>
          <p:nvSpPr>
            <p:cNvPr id="69643" name="Rectangle 39"/>
            <p:cNvSpPr>
              <a:spLocks noChangeArrowheads="1"/>
            </p:cNvSpPr>
            <p:nvPr/>
          </p:nvSpPr>
          <p:spPr bwMode="auto">
            <a:xfrm>
              <a:off x="5859" y="10541"/>
              <a:ext cx="780"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Testing </a:t>
              </a:r>
            </a:p>
          </p:txBody>
        </p:sp>
        <p:sp>
          <p:nvSpPr>
            <p:cNvPr id="69644" name="Rectangle 38"/>
            <p:cNvSpPr>
              <a:spLocks noChangeArrowheads="1"/>
            </p:cNvSpPr>
            <p:nvPr/>
          </p:nvSpPr>
          <p:spPr bwMode="auto">
            <a:xfrm>
              <a:off x="4855" y="10543"/>
              <a:ext cx="763" cy="358"/>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Coding </a:t>
              </a:r>
            </a:p>
          </p:txBody>
        </p:sp>
        <p:sp>
          <p:nvSpPr>
            <p:cNvPr id="69645" name="Rectangle 37"/>
            <p:cNvSpPr>
              <a:spLocks noChangeArrowheads="1"/>
            </p:cNvSpPr>
            <p:nvPr/>
          </p:nvSpPr>
          <p:spPr bwMode="auto">
            <a:xfrm>
              <a:off x="3895" y="10543"/>
              <a:ext cx="746" cy="358"/>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Design</a:t>
              </a:r>
            </a:p>
          </p:txBody>
        </p:sp>
        <p:sp>
          <p:nvSpPr>
            <p:cNvPr id="69646" name="Rectangle 36"/>
            <p:cNvSpPr>
              <a:spLocks noChangeArrowheads="1"/>
            </p:cNvSpPr>
            <p:nvPr/>
          </p:nvSpPr>
          <p:spPr bwMode="auto">
            <a:xfrm>
              <a:off x="6924" y="11593"/>
              <a:ext cx="1291" cy="359"/>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Deployment</a:t>
              </a:r>
            </a:p>
            <a:p>
              <a:pPr defTabSz="914400" eaLnBrk="0" hangingPunct="0"/>
              <a:endParaRPr lang="en-US" sz="1600" b="1">
                <a:latin typeface="Times New Roman" pitchFamily="18" charset="0"/>
                <a:cs typeface="Times New Roman" pitchFamily="18" charset="0"/>
              </a:endParaRPr>
            </a:p>
          </p:txBody>
        </p:sp>
        <p:sp>
          <p:nvSpPr>
            <p:cNvPr id="69647" name="Rectangle 35"/>
            <p:cNvSpPr>
              <a:spLocks noChangeArrowheads="1"/>
            </p:cNvSpPr>
            <p:nvPr/>
          </p:nvSpPr>
          <p:spPr bwMode="auto">
            <a:xfrm>
              <a:off x="5859" y="11595"/>
              <a:ext cx="780" cy="357"/>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Testing</a:t>
              </a:r>
            </a:p>
          </p:txBody>
        </p:sp>
        <p:sp>
          <p:nvSpPr>
            <p:cNvPr id="69648" name="Rectangle 34"/>
            <p:cNvSpPr>
              <a:spLocks noChangeArrowheads="1"/>
            </p:cNvSpPr>
            <p:nvPr/>
          </p:nvSpPr>
          <p:spPr bwMode="auto">
            <a:xfrm>
              <a:off x="4855" y="11595"/>
              <a:ext cx="764"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Coding </a:t>
              </a:r>
            </a:p>
          </p:txBody>
        </p:sp>
        <p:sp>
          <p:nvSpPr>
            <p:cNvPr id="69649" name="Rectangle 33"/>
            <p:cNvSpPr>
              <a:spLocks noChangeArrowheads="1"/>
            </p:cNvSpPr>
            <p:nvPr/>
          </p:nvSpPr>
          <p:spPr bwMode="auto">
            <a:xfrm>
              <a:off x="3895" y="11598"/>
              <a:ext cx="746" cy="361"/>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Design</a:t>
              </a:r>
            </a:p>
          </p:txBody>
        </p:sp>
        <p:sp>
          <p:nvSpPr>
            <p:cNvPr id="69650" name="Rectangle 32"/>
            <p:cNvSpPr>
              <a:spLocks noChangeArrowheads="1"/>
            </p:cNvSpPr>
            <p:nvPr/>
          </p:nvSpPr>
          <p:spPr bwMode="auto">
            <a:xfrm>
              <a:off x="4852" y="9484"/>
              <a:ext cx="766"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Coding </a:t>
              </a:r>
            </a:p>
          </p:txBody>
        </p:sp>
        <p:sp>
          <p:nvSpPr>
            <p:cNvPr id="69651" name="Rectangle 31"/>
            <p:cNvSpPr>
              <a:spLocks noChangeArrowheads="1"/>
            </p:cNvSpPr>
            <p:nvPr/>
          </p:nvSpPr>
          <p:spPr bwMode="auto">
            <a:xfrm>
              <a:off x="5858" y="9484"/>
              <a:ext cx="781"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Testing </a:t>
              </a:r>
            </a:p>
          </p:txBody>
        </p:sp>
        <p:sp>
          <p:nvSpPr>
            <p:cNvPr id="69652" name="Rectangle 30"/>
            <p:cNvSpPr>
              <a:spLocks noChangeArrowheads="1"/>
            </p:cNvSpPr>
            <p:nvPr/>
          </p:nvSpPr>
          <p:spPr bwMode="auto">
            <a:xfrm>
              <a:off x="6924" y="9484"/>
              <a:ext cx="1289" cy="360"/>
            </a:xfrm>
            <a:prstGeom prst="rect">
              <a:avLst/>
            </a:prstGeom>
            <a:solidFill>
              <a:srgbClr val="FFFFFF"/>
            </a:solidFill>
            <a:ln w="9525">
              <a:solidFill>
                <a:srgbClr val="000000"/>
              </a:solidFill>
              <a:miter lim="800000"/>
              <a:headEnd/>
              <a:tailEnd/>
            </a:ln>
          </p:spPr>
          <p:txBody>
            <a:bodyPr lIns="0" tIns="0" rIns="0" bIns="0"/>
            <a:lstStyle/>
            <a:p>
              <a:pPr algn="ctr" defTabSz="914400"/>
              <a:r>
                <a:rPr lang="en-US" sz="1600" b="1">
                  <a:latin typeface="Times New Roman" pitchFamily="18" charset="0"/>
                  <a:cs typeface="Times New Roman" pitchFamily="18" charset="0"/>
                </a:rPr>
                <a:t>Deployment</a:t>
              </a:r>
            </a:p>
          </p:txBody>
        </p:sp>
        <p:cxnSp>
          <p:nvCxnSpPr>
            <p:cNvPr id="69653" name="AutoShape 28"/>
            <p:cNvCxnSpPr>
              <a:cxnSpLocks noChangeShapeType="1"/>
            </p:cNvCxnSpPr>
            <p:nvPr/>
          </p:nvCxnSpPr>
          <p:spPr bwMode="auto">
            <a:xfrm>
              <a:off x="3320" y="9653"/>
              <a:ext cx="2" cy="2127"/>
            </a:xfrm>
            <a:prstGeom prst="straightConnector1">
              <a:avLst/>
            </a:prstGeom>
            <a:noFill/>
            <a:ln w="9525">
              <a:solidFill>
                <a:srgbClr val="000000"/>
              </a:solidFill>
              <a:round/>
              <a:headEnd/>
              <a:tailEnd/>
            </a:ln>
          </p:spPr>
        </p:cxnSp>
        <p:cxnSp>
          <p:nvCxnSpPr>
            <p:cNvPr id="69654" name="AutoShape 27"/>
            <p:cNvCxnSpPr>
              <a:cxnSpLocks noChangeShapeType="1"/>
            </p:cNvCxnSpPr>
            <p:nvPr/>
          </p:nvCxnSpPr>
          <p:spPr bwMode="auto">
            <a:xfrm>
              <a:off x="3322" y="9654"/>
              <a:ext cx="572" cy="10"/>
            </a:xfrm>
            <a:prstGeom prst="straightConnector1">
              <a:avLst/>
            </a:prstGeom>
            <a:noFill/>
            <a:ln w="9525">
              <a:solidFill>
                <a:srgbClr val="000000"/>
              </a:solidFill>
              <a:round/>
              <a:headEnd/>
              <a:tailEnd type="triangle" w="med" len="med"/>
            </a:ln>
          </p:spPr>
        </p:cxnSp>
        <p:cxnSp>
          <p:nvCxnSpPr>
            <p:cNvPr id="69655" name="AutoShape 26"/>
            <p:cNvCxnSpPr>
              <a:cxnSpLocks noChangeShapeType="1"/>
            </p:cNvCxnSpPr>
            <p:nvPr/>
          </p:nvCxnSpPr>
          <p:spPr bwMode="auto">
            <a:xfrm>
              <a:off x="3322" y="10721"/>
              <a:ext cx="573" cy="1"/>
            </a:xfrm>
            <a:prstGeom prst="straightConnector1">
              <a:avLst/>
            </a:prstGeom>
            <a:noFill/>
            <a:ln w="9525">
              <a:solidFill>
                <a:srgbClr val="000000"/>
              </a:solidFill>
              <a:round/>
              <a:headEnd/>
              <a:tailEnd type="triangle" w="med" len="med"/>
            </a:ln>
          </p:spPr>
        </p:cxnSp>
        <p:cxnSp>
          <p:nvCxnSpPr>
            <p:cNvPr id="69656" name="AutoShape 25"/>
            <p:cNvCxnSpPr>
              <a:cxnSpLocks noChangeShapeType="1"/>
            </p:cNvCxnSpPr>
            <p:nvPr/>
          </p:nvCxnSpPr>
          <p:spPr bwMode="auto">
            <a:xfrm flipV="1">
              <a:off x="3324" y="11779"/>
              <a:ext cx="571" cy="2"/>
            </a:xfrm>
            <a:prstGeom prst="straightConnector1">
              <a:avLst/>
            </a:prstGeom>
            <a:noFill/>
            <a:ln w="9525">
              <a:solidFill>
                <a:srgbClr val="000000"/>
              </a:solidFill>
              <a:round/>
              <a:headEnd/>
              <a:tailEnd type="triangle" w="med" len="med"/>
            </a:ln>
          </p:spPr>
        </p:cxnSp>
        <p:cxnSp>
          <p:nvCxnSpPr>
            <p:cNvPr id="69657" name="AutoShape 24"/>
            <p:cNvCxnSpPr>
              <a:cxnSpLocks noChangeShapeType="1"/>
            </p:cNvCxnSpPr>
            <p:nvPr/>
          </p:nvCxnSpPr>
          <p:spPr bwMode="auto">
            <a:xfrm>
              <a:off x="8594" y="9655"/>
              <a:ext cx="15" cy="2126"/>
            </a:xfrm>
            <a:prstGeom prst="straightConnector1">
              <a:avLst/>
            </a:prstGeom>
            <a:noFill/>
            <a:ln w="9525">
              <a:solidFill>
                <a:srgbClr val="000000"/>
              </a:solidFill>
              <a:round/>
              <a:headEnd/>
              <a:tailEnd/>
            </a:ln>
          </p:spPr>
        </p:cxnSp>
        <p:cxnSp>
          <p:nvCxnSpPr>
            <p:cNvPr id="69658" name="AutoShape 23"/>
            <p:cNvCxnSpPr>
              <a:cxnSpLocks noChangeShapeType="1"/>
            </p:cNvCxnSpPr>
            <p:nvPr/>
          </p:nvCxnSpPr>
          <p:spPr bwMode="auto">
            <a:xfrm>
              <a:off x="8609" y="10999"/>
              <a:ext cx="234" cy="2"/>
            </a:xfrm>
            <a:prstGeom prst="straightConnector1">
              <a:avLst/>
            </a:prstGeom>
            <a:noFill/>
            <a:ln w="9525">
              <a:solidFill>
                <a:srgbClr val="000000"/>
              </a:solidFill>
              <a:round/>
              <a:headEnd/>
              <a:tailEnd type="triangle" w="med" len="med"/>
            </a:ln>
          </p:spPr>
        </p:cxnSp>
        <p:cxnSp>
          <p:nvCxnSpPr>
            <p:cNvPr id="69659" name="AutoShape 22"/>
            <p:cNvCxnSpPr>
              <a:cxnSpLocks noChangeShapeType="1"/>
            </p:cNvCxnSpPr>
            <p:nvPr/>
          </p:nvCxnSpPr>
          <p:spPr bwMode="auto">
            <a:xfrm>
              <a:off x="8213" y="9664"/>
              <a:ext cx="381" cy="1"/>
            </a:xfrm>
            <a:prstGeom prst="straightConnector1">
              <a:avLst/>
            </a:prstGeom>
            <a:noFill/>
            <a:ln w="9525">
              <a:solidFill>
                <a:srgbClr val="000000"/>
              </a:solidFill>
              <a:round/>
              <a:headEnd/>
              <a:tailEnd/>
            </a:ln>
          </p:spPr>
        </p:cxnSp>
        <p:cxnSp>
          <p:nvCxnSpPr>
            <p:cNvPr id="69660" name="AutoShape 21"/>
            <p:cNvCxnSpPr>
              <a:cxnSpLocks noChangeShapeType="1"/>
            </p:cNvCxnSpPr>
            <p:nvPr/>
          </p:nvCxnSpPr>
          <p:spPr bwMode="auto">
            <a:xfrm flipV="1">
              <a:off x="8213" y="10720"/>
              <a:ext cx="396" cy="2"/>
            </a:xfrm>
            <a:prstGeom prst="straightConnector1">
              <a:avLst/>
            </a:prstGeom>
            <a:noFill/>
            <a:ln w="9525">
              <a:solidFill>
                <a:srgbClr val="000000"/>
              </a:solidFill>
              <a:round/>
              <a:headEnd/>
              <a:tailEnd/>
            </a:ln>
          </p:spPr>
        </p:cxnSp>
        <p:cxnSp>
          <p:nvCxnSpPr>
            <p:cNvPr id="69661" name="AutoShape 20"/>
            <p:cNvCxnSpPr>
              <a:cxnSpLocks noChangeShapeType="1"/>
            </p:cNvCxnSpPr>
            <p:nvPr/>
          </p:nvCxnSpPr>
          <p:spPr bwMode="auto">
            <a:xfrm flipV="1">
              <a:off x="8215" y="11772"/>
              <a:ext cx="394" cy="1"/>
            </a:xfrm>
            <a:prstGeom prst="straightConnector1">
              <a:avLst/>
            </a:prstGeom>
            <a:noFill/>
            <a:ln w="9525">
              <a:solidFill>
                <a:srgbClr val="000000"/>
              </a:solidFill>
              <a:round/>
              <a:headEnd/>
              <a:tailEnd/>
            </a:ln>
          </p:spPr>
        </p:cxnSp>
        <p:cxnSp>
          <p:nvCxnSpPr>
            <p:cNvPr id="69662" name="AutoShape 19"/>
            <p:cNvCxnSpPr>
              <a:cxnSpLocks noChangeShapeType="1"/>
            </p:cNvCxnSpPr>
            <p:nvPr/>
          </p:nvCxnSpPr>
          <p:spPr bwMode="auto">
            <a:xfrm flipV="1">
              <a:off x="3119" y="10854"/>
              <a:ext cx="201" cy="2"/>
            </a:xfrm>
            <a:prstGeom prst="straightConnector1">
              <a:avLst/>
            </a:prstGeom>
            <a:noFill/>
            <a:ln w="9525">
              <a:solidFill>
                <a:srgbClr val="000000"/>
              </a:solidFill>
              <a:round/>
              <a:headEnd/>
              <a:tailEnd/>
            </a:ln>
          </p:spPr>
        </p:cxnSp>
        <p:cxnSp>
          <p:nvCxnSpPr>
            <p:cNvPr id="69663" name="AutoShape 18"/>
            <p:cNvCxnSpPr>
              <a:cxnSpLocks noChangeShapeType="1"/>
            </p:cNvCxnSpPr>
            <p:nvPr/>
          </p:nvCxnSpPr>
          <p:spPr bwMode="auto">
            <a:xfrm>
              <a:off x="4641" y="9664"/>
              <a:ext cx="211" cy="1"/>
            </a:xfrm>
            <a:prstGeom prst="straightConnector1">
              <a:avLst/>
            </a:prstGeom>
            <a:noFill/>
            <a:ln w="9525">
              <a:solidFill>
                <a:srgbClr val="000000"/>
              </a:solidFill>
              <a:round/>
              <a:headEnd/>
              <a:tailEnd type="triangle" w="med" len="med"/>
            </a:ln>
          </p:spPr>
        </p:cxnSp>
        <p:cxnSp>
          <p:nvCxnSpPr>
            <p:cNvPr id="69664" name="AutoShape 17"/>
            <p:cNvCxnSpPr>
              <a:cxnSpLocks noChangeShapeType="1"/>
            </p:cNvCxnSpPr>
            <p:nvPr/>
          </p:nvCxnSpPr>
          <p:spPr bwMode="auto">
            <a:xfrm>
              <a:off x="5618" y="9664"/>
              <a:ext cx="240" cy="1"/>
            </a:xfrm>
            <a:prstGeom prst="straightConnector1">
              <a:avLst/>
            </a:prstGeom>
            <a:noFill/>
            <a:ln w="9525">
              <a:solidFill>
                <a:srgbClr val="000000"/>
              </a:solidFill>
              <a:round/>
              <a:headEnd/>
              <a:tailEnd type="triangle" w="med" len="med"/>
            </a:ln>
          </p:spPr>
        </p:cxnSp>
        <p:cxnSp>
          <p:nvCxnSpPr>
            <p:cNvPr id="69665" name="AutoShape 16"/>
            <p:cNvCxnSpPr>
              <a:cxnSpLocks noChangeShapeType="1"/>
            </p:cNvCxnSpPr>
            <p:nvPr/>
          </p:nvCxnSpPr>
          <p:spPr bwMode="auto">
            <a:xfrm>
              <a:off x="6639" y="9664"/>
              <a:ext cx="285" cy="1"/>
            </a:xfrm>
            <a:prstGeom prst="straightConnector1">
              <a:avLst/>
            </a:prstGeom>
            <a:noFill/>
            <a:ln w="9525">
              <a:solidFill>
                <a:srgbClr val="000000"/>
              </a:solidFill>
              <a:round/>
              <a:headEnd/>
              <a:tailEnd type="triangle" w="med" len="med"/>
            </a:ln>
          </p:spPr>
        </p:cxnSp>
        <p:cxnSp>
          <p:nvCxnSpPr>
            <p:cNvPr id="69666" name="AutoShape 15"/>
            <p:cNvCxnSpPr>
              <a:cxnSpLocks noChangeShapeType="1"/>
            </p:cNvCxnSpPr>
            <p:nvPr/>
          </p:nvCxnSpPr>
          <p:spPr bwMode="auto">
            <a:xfrm>
              <a:off x="4641" y="10722"/>
              <a:ext cx="214" cy="1"/>
            </a:xfrm>
            <a:prstGeom prst="straightConnector1">
              <a:avLst/>
            </a:prstGeom>
            <a:noFill/>
            <a:ln w="9525">
              <a:solidFill>
                <a:srgbClr val="000000"/>
              </a:solidFill>
              <a:round/>
              <a:headEnd/>
              <a:tailEnd type="triangle" w="med" len="med"/>
            </a:ln>
          </p:spPr>
        </p:cxnSp>
        <p:cxnSp>
          <p:nvCxnSpPr>
            <p:cNvPr id="69667" name="AutoShape 14"/>
            <p:cNvCxnSpPr>
              <a:cxnSpLocks noChangeShapeType="1"/>
            </p:cNvCxnSpPr>
            <p:nvPr/>
          </p:nvCxnSpPr>
          <p:spPr bwMode="auto">
            <a:xfrm flipV="1">
              <a:off x="5618" y="10721"/>
              <a:ext cx="241" cy="1"/>
            </a:xfrm>
            <a:prstGeom prst="straightConnector1">
              <a:avLst/>
            </a:prstGeom>
            <a:noFill/>
            <a:ln w="9525">
              <a:solidFill>
                <a:srgbClr val="000000"/>
              </a:solidFill>
              <a:round/>
              <a:headEnd/>
              <a:tailEnd type="triangle" w="med" len="med"/>
            </a:ln>
          </p:spPr>
        </p:cxnSp>
        <p:cxnSp>
          <p:nvCxnSpPr>
            <p:cNvPr id="69668" name="AutoShape 13"/>
            <p:cNvCxnSpPr>
              <a:cxnSpLocks noChangeShapeType="1"/>
            </p:cNvCxnSpPr>
            <p:nvPr/>
          </p:nvCxnSpPr>
          <p:spPr bwMode="auto">
            <a:xfrm>
              <a:off x="6639" y="10721"/>
              <a:ext cx="285" cy="1"/>
            </a:xfrm>
            <a:prstGeom prst="straightConnector1">
              <a:avLst/>
            </a:prstGeom>
            <a:noFill/>
            <a:ln w="9525">
              <a:solidFill>
                <a:srgbClr val="000000"/>
              </a:solidFill>
              <a:round/>
              <a:headEnd/>
              <a:tailEnd type="triangle" w="med" len="med"/>
            </a:ln>
          </p:spPr>
        </p:cxnSp>
        <p:cxnSp>
          <p:nvCxnSpPr>
            <p:cNvPr id="69669" name="AutoShape 12"/>
            <p:cNvCxnSpPr>
              <a:cxnSpLocks noChangeShapeType="1"/>
            </p:cNvCxnSpPr>
            <p:nvPr/>
          </p:nvCxnSpPr>
          <p:spPr bwMode="auto">
            <a:xfrm flipV="1">
              <a:off x="4641" y="11775"/>
              <a:ext cx="214" cy="4"/>
            </a:xfrm>
            <a:prstGeom prst="straightConnector1">
              <a:avLst/>
            </a:prstGeom>
            <a:noFill/>
            <a:ln w="9525">
              <a:solidFill>
                <a:srgbClr val="000000"/>
              </a:solidFill>
              <a:round/>
              <a:headEnd/>
              <a:tailEnd type="triangle" w="med" len="med"/>
            </a:ln>
          </p:spPr>
        </p:cxnSp>
        <p:cxnSp>
          <p:nvCxnSpPr>
            <p:cNvPr id="69670" name="AutoShape 11"/>
            <p:cNvCxnSpPr>
              <a:cxnSpLocks noChangeShapeType="1"/>
            </p:cNvCxnSpPr>
            <p:nvPr/>
          </p:nvCxnSpPr>
          <p:spPr bwMode="auto">
            <a:xfrm flipV="1">
              <a:off x="5619" y="11774"/>
              <a:ext cx="240" cy="1"/>
            </a:xfrm>
            <a:prstGeom prst="straightConnector1">
              <a:avLst/>
            </a:prstGeom>
            <a:noFill/>
            <a:ln w="9525">
              <a:solidFill>
                <a:srgbClr val="000000"/>
              </a:solidFill>
              <a:round/>
              <a:headEnd/>
              <a:tailEnd type="triangle" w="med" len="med"/>
            </a:ln>
          </p:spPr>
        </p:cxnSp>
        <p:cxnSp>
          <p:nvCxnSpPr>
            <p:cNvPr id="69671" name="AutoShape 10"/>
            <p:cNvCxnSpPr>
              <a:cxnSpLocks noChangeShapeType="1"/>
            </p:cNvCxnSpPr>
            <p:nvPr/>
          </p:nvCxnSpPr>
          <p:spPr bwMode="auto">
            <a:xfrm flipV="1">
              <a:off x="6639" y="11773"/>
              <a:ext cx="285" cy="1"/>
            </a:xfrm>
            <a:prstGeom prst="straightConnector1">
              <a:avLst/>
            </a:prstGeom>
            <a:noFill/>
            <a:ln w="9525">
              <a:solidFill>
                <a:srgbClr val="000000"/>
              </a:solidFill>
              <a:round/>
              <a:headEnd/>
              <a:tailEnd type="triangle" w="med" len="med"/>
            </a:ln>
          </p:spPr>
        </p:cxnSp>
        <p:sp>
          <p:nvSpPr>
            <p:cNvPr id="69672" name="Text Box 9"/>
            <p:cNvSpPr txBox="1">
              <a:spLocks noChangeArrowheads="1"/>
            </p:cNvSpPr>
            <p:nvPr/>
          </p:nvSpPr>
          <p:spPr bwMode="auto">
            <a:xfrm>
              <a:off x="3279" y="9193"/>
              <a:ext cx="996" cy="200"/>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Iteration 1</a:t>
              </a:r>
            </a:p>
          </p:txBody>
        </p:sp>
        <p:sp>
          <p:nvSpPr>
            <p:cNvPr id="69673" name="Text Box 8"/>
            <p:cNvSpPr txBox="1">
              <a:spLocks noChangeArrowheads="1"/>
            </p:cNvSpPr>
            <p:nvPr/>
          </p:nvSpPr>
          <p:spPr bwMode="auto">
            <a:xfrm>
              <a:off x="3430" y="10213"/>
              <a:ext cx="1074" cy="246"/>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Iteration 2</a:t>
              </a:r>
            </a:p>
          </p:txBody>
        </p:sp>
        <p:sp>
          <p:nvSpPr>
            <p:cNvPr id="69674" name="Text Box 7"/>
            <p:cNvSpPr txBox="1">
              <a:spLocks noChangeArrowheads="1"/>
            </p:cNvSpPr>
            <p:nvPr/>
          </p:nvSpPr>
          <p:spPr bwMode="auto">
            <a:xfrm>
              <a:off x="3430" y="11249"/>
              <a:ext cx="1046" cy="211"/>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Iteration N</a:t>
              </a:r>
            </a:p>
          </p:txBody>
        </p:sp>
        <p:sp>
          <p:nvSpPr>
            <p:cNvPr id="69675" name="Text Box 6"/>
            <p:cNvSpPr txBox="1">
              <a:spLocks noChangeArrowheads="1"/>
            </p:cNvSpPr>
            <p:nvPr/>
          </p:nvSpPr>
          <p:spPr bwMode="auto">
            <a:xfrm>
              <a:off x="7549" y="9193"/>
              <a:ext cx="956" cy="212"/>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Release 1</a:t>
              </a:r>
            </a:p>
          </p:txBody>
        </p:sp>
        <p:sp>
          <p:nvSpPr>
            <p:cNvPr id="69676" name="Text Box 5"/>
            <p:cNvSpPr txBox="1">
              <a:spLocks noChangeArrowheads="1"/>
            </p:cNvSpPr>
            <p:nvPr/>
          </p:nvSpPr>
          <p:spPr bwMode="auto">
            <a:xfrm>
              <a:off x="7549" y="10213"/>
              <a:ext cx="956" cy="212"/>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Release 2</a:t>
              </a:r>
            </a:p>
          </p:txBody>
        </p:sp>
        <p:sp>
          <p:nvSpPr>
            <p:cNvPr id="69677" name="Text Box 4"/>
            <p:cNvSpPr txBox="1">
              <a:spLocks noChangeArrowheads="1"/>
            </p:cNvSpPr>
            <p:nvPr/>
          </p:nvSpPr>
          <p:spPr bwMode="auto">
            <a:xfrm>
              <a:off x="7535" y="11249"/>
              <a:ext cx="955" cy="211"/>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latin typeface="Times New Roman" pitchFamily="18" charset="0"/>
                  <a:cs typeface="Times New Roman" pitchFamily="18" charset="0"/>
                </a:rPr>
                <a:t>Release N</a:t>
              </a:r>
            </a:p>
          </p:txBody>
        </p:sp>
        <p:sp>
          <p:nvSpPr>
            <p:cNvPr id="69678" name="Text Box 3"/>
            <p:cNvSpPr txBox="1">
              <a:spLocks noChangeArrowheads="1"/>
            </p:cNvSpPr>
            <p:nvPr/>
          </p:nvSpPr>
          <p:spPr bwMode="auto">
            <a:xfrm>
              <a:off x="5025" y="11058"/>
              <a:ext cx="435" cy="289"/>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solidFill>
                    <a:srgbClr val="000000"/>
                  </a:solidFill>
                  <a:latin typeface="Times New Roman" pitchFamily="18" charset="0"/>
                  <a:cs typeface="Times New Roman" pitchFamily="18" charset="0"/>
                </a:rPr>
                <a:t>…</a:t>
              </a:r>
              <a:endParaRPr lang="en-US" sz="1600" b="1">
                <a:latin typeface="Times New Roman" pitchFamily="18" charset="0"/>
                <a:cs typeface="Times New Roman" pitchFamily="18" charset="0"/>
              </a:endParaRPr>
            </a:p>
          </p:txBody>
        </p:sp>
        <p:sp>
          <p:nvSpPr>
            <p:cNvPr id="69679" name="Text Box 2"/>
            <p:cNvSpPr txBox="1">
              <a:spLocks noChangeArrowheads="1"/>
            </p:cNvSpPr>
            <p:nvPr/>
          </p:nvSpPr>
          <p:spPr bwMode="auto">
            <a:xfrm>
              <a:off x="6051" y="11058"/>
              <a:ext cx="360" cy="275"/>
            </a:xfrm>
            <a:prstGeom prst="rect">
              <a:avLst/>
            </a:prstGeom>
            <a:solidFill>
              <a:srgbClr val="FFFFFF"/>
            </a:solidFill>
            <a:ln w="9525">
              <a:solidFill>
                <a:srgbClr val="FFFFFF"/>
              </a:solidFill>
              <a:miter lim="800000"/>
              <a:headEnd/>
              <a:tailEnd/>
            </a:ln>
          </p:spPr>
          <p:txBody>
            <a:bodyPr lIns="0" tIns="0" rIns="0" bIns="0"/>
            <a:lstStyle/>
            <a:p>
              <a:pPr defTabSz="914400"/>
              <a:r>
                <a:rPr lang="en-US" sz="1600" b="1">
                  <a:solidFill>
                    <a:srgbClr val="000000"/>
                  </a:solidFill>
                  <a:latin typeface="Times New Roman" pitchFamily="18" charset="0"/>
                  <a:cs typeface="Times New Roman" pitchFamily="18" charset="0"/>
                </a:rPr>
                <a:t>…</a:t>
              </a:r>
              <a:endParaRPr lang="en-US" sz="1600" b="1">
                <a:latin typeface="Times New Roman" pitchFamily="18" charset="0"/>
                <a:cs typeface="Times New Roman" pitchFamily="18" charset="0"/>
              </a:endParaRPr>
            </a:p>
          </p:txBody>
        </p:sp>
      </p:grpSp>
      <p:sp>
        <p:nvSpPr>
          <p:cNvPr id="49" name="Title 1"/>
          <p:cNvSpPr txBox="1">
            <a:spLocks/>
          </p:cNvSpPr>
          <p:nvPr/>
        </p:nvSpPr>
        <p:spPr>
          <a:xfrm>
            <a:off x="1595438" y="285750"/>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Incremental Model</a:t>
            </a:r>
            <a:endParaRPr lang="en-IN" sz="3200" b="1" dirty="0">
              <a:solidFill>
                <a:srgbClr val="FF0000"/>
              </a:solidFill>
              <a:latin typeface="Times New Roman" pitchFamily="18" charset="0"/>
              <a:ea typeface="+mj-ea"/>
              <a:cs typeface="Times New Roman" pitchFamily="18" charset="0"/>
            </a:endParaRPr>
          </a:p>
        </p:txBody>
      </p:sp>
      <p:sp>
        <p:nvSpPr>
          <p:cNvPr id="48" name="Rectangle 47"/>
          <p:cNvSpPr/>
          <p:nvPr/>
        </p:nvSpPr>
        <p:spPr>
          <a:xfrm>
            <a:off x="1095340" y="2143116"/>
            <a:ext cx="1214446" cy="646331"/>
          </a:xfrm>
          <a:prstGeom prst="rect">
            <a:avLst/>
          </a:prstGeom>
        </p:spPr>
        <p:txBody>
          <a:bodyPr wrap="square">
            <a:spAutoFit/>
          </a:bodyPr>
          <a:lstStyle/>
          <a:p>
            <a:r>
              <a:rPr lang="en-US" dirty="0" smtClean="0">
                <a:latin typeface="Times New Roman" pitchFamily="18" charset="0"/>
                <a:cs typeface="Times New Roman" pitchFamily="18" charset="0"/>
              </a:rPr>
              <a:t>FS/project Initiation</a:t>
            </a:r>
            <a:endParaRPr lang="en-US" dirty="0"/>
          </a:p>
        </p:txBody>
      </p:sp>
      <p:cxnSp>
        <p:nvCxnSpPr>
          <p:cNvPr id="51" name="Straight Connector 50"/>
          <p:cNvCxnSpPr>
            <a:stCxn id="48" idx="2"/>
          </p:cNvCxnSpPr>
          <p:nvPr/>
        </p:nvCxnSpPr>
        <p:spPr>
          <a:xfrm rot="16200000" flipH="1">
            <a:off x="1472084" y="3019925"/>
            <a:ext cx="496677" cy="357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72708" name="Content Placeholder 2"/>
          <p:cNvSpPr>
            <a:spLocks noGrp="1"/>
          </p:cNvSpPr>
          <p:nvPr>
            <p:ph idx="1"/>
          </p:nvPr>
        </p:nvSpPr>
        <p:spPr>
          <a:xfrm>
            <a:off x="457200" y="1600200"/>
            <a:ext cx="11210925" cy="3328988"/>
          </a:xfrm>
        </p:spPr>
        <p:txBody>
          <a:bodyPr/>
          <a:lstStyle/>
          <a:p>
            <a:r>
              <a:rPr lang="en-US" sz="2600" smtClean="0">
                <a:latin typeface="Times New Roman" pitchFamily="18" charset="0"/>
                <a:cs typeface="Times New Roman" pitchFamily="18" charset="0"/>
              </a:rPr>
              <a:t>The spiral model is an iterative software development approach, which was proposed by Boehm in 1988.</a:t>
            </a:r>
          </a:p>
          <a:p>
            <a:r>
              <a:rPr lang="en-US" sz="2600" smtClean="0">
                <a:latin typeface="Times New Roman" pitchFamily="18" charset="0"/>
                <a:cs typeface="Times New Roman" pitchFamily="18" charset="0"/>
              </a:rPr>
              <a:t>In this model, activities are organized as a spiral with many loops. </a:t>
            </a:r>
          </a:p>
          <a:p>
            <a:r>
              <a:rPr lang="en-US" sz="2600" smtClean="0">
                <a:latin typeface="Times New Roman" pitchFamily="18" charset="0"/>
                <a:cs typeface="Times New Roman" pitchFamily="18" charset="0"/>
              </a:rPr>
              <a:t>Each loop in the spiral represents a phase of software development. </a:t>
            </a:r>
          </a:p>
          <a:p>
            <a:r>
              <a:rPr lang="en-US" sz="2600" smtClean="0">
                <a:latin typeface="Times New Roman" pitchFamily="18" charset="0"/>
                <a:cs typeface="Times New Roman" pitchFamily="18" charset="0"/>
              </a:rPr>
              <a:t>The exact number of loops in the spiral is not fixed. </a:t>
            </a:r>
          </a:p>
          <a:p>
            <a:r>
              <a:rPr lang="en-US" sz="2600" smtClean="0">
                <a:latin typeface="Times New Roman" pitchFamily="18" charset="0"/>
                <a:cs typeface="Times New Roman" pitchFamily="18" charset="0"/>
              </a:rPr>
              <a:t>The main focus of this model is identification and resolution of potential risks (product risks, project risks, and process risks).</a:t>
            </a:r>
            <a:endParaRPr lang="en-IN" sz="2600" smtClean="0">
              <a:latin typeface="Times New Roman" pitchFamily="18" charset="0"/>
              <a:cs typeface="Times New Roman" pitchFamily="18" charset="0"/>
            </a:endParaRPr>
          </a:p>
        </p:txBody>
      </p:sp>
      <p:sp>
        <p:nvSpPr>
          <p:cNvPr id="6" name="Title 1"/>
          <p:cNvSpPr txBox="1">
            <a:spLocks/>
          </p:cNvSpPr>
          <p:nvPr/>
        </p:nvSpPr>
        <p:spPr>
          <a:xfrm>
            <a:off x="3667125" y="357188"/>
            <a:ext cx="4000500" cy="642937"/>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Spiral Model</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301CB948-4505-4F1E-8F7C-A31AB912326E}"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73732" name="Picture 5"/>
          <p:cNvPicPr>
            <a:picLocks noChangeAspect="1" noChangeArrowheads="1"/>
          </p:cNvPicPr>
          <p:nvPr/>
        </p:nvPicPr>
        <p:blipFill>
          <a:blip r:embed="rId2"/>
          <a:srcRect/>
          <a:stretch>
            <a:fillRect/>
          </a:stretch>
        </p:blipFill>
        <p:spPr bwMode="auto">
          <a:xfrm>
            <a:off x="2024063" y="642938"/>
            <a:ext cx="7143750" cy="5786437"/>
          </a:xfrm>
          <a:prstGeom prst="rect">
            <a:avLst/>
          </a:prstGeom>
          <a:noFill/>
          <a:ln w="9525">
            <a:noFill/>
            <a:miter lim="800000"/>
            <a:headEnd/>
            <a:tailEnd/>
          </a:ln>
        </p:spPr>
      </p:pic>
      <p:sp>
        <p:nvSpPr>
          <p:cNvPr id="7" name="Title 1"/>
          <p:cNvSpPr txBox="1">
            <a:spLocks/>
          </p:cNvSpPr>
          <p:nvPr/>
        </p:nvSpPr>
        <p:spPr>
          <a:xfrm>
            <a:off x="3667125" y="142875"/>
            <a:ext cx="4000500" cy="642938"/>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Spiral Model</a:t>
            </a:r>
            <a:endParaRPr lang="en-IN" sz="3200" dirty="0">
              <a:solidFill>
                <a:srgbClr val="FF0000"/>
              </a:solidFill>
              <a:latin typeface="Times New Roman" pitchFamily="18" charset="0"/>
              <a:ea typeface="+mj-ea"/>
              <a:cs typeface="Times New Roman" pitchFamily="18" charset="0"/>
            </a:endParaRPr>
          </a:p>
        </p:txBody>
      </p:sp>
      <p:sp>
        <p:nvSpPr>
          <p:cNvPr id="6" name="TextBox 5"/>
          <p:cNvSpPr txBox="1"/>
          <p:nvPr/>
        </p:nvSpPr>
        <p:spPr>
          <a:xfrm>
            <a:off x="4381488" y="3000372"/>
            <a:ext cx="574196" cy="246221"/>
          </a:xfrm>
          <a:prstGeom prst="rect">
            <a:avLst/>
          </a:prstGeom>
          <a:noFill/>
        </p:spPr>
        <p:txBody>
          <a:bodyPr wrap="none" rtlCol="0">
            <a:spAutoFit/>
          </a:bodyPr>
          <a:lstStyle/>
          <a:p>
            <a:r>
              <a:rPr lang="en-US" sz="1000" b="1" dirty="0" smtClean="0"/>
              <a:t>F.S/P.I</a:t>
            </a:r>
            <a:endParaRPr lang="en-US" sz="10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76804" name="Content Placeholder 2"/>
          <p:cNvSpPr>
            <a:spLocks noGrp="1"/>
          </p:cNvSpPr>
          <p:nvPr>
            <p:ph idx="1"/>
          </p:nvPr>
        </p:nvSpPr>
        <p:spPr>
          <a:xfrm>
            <a:off x="457200" y="1071563"/>
            <a:ext cx="11282363" cy="5072062"/>
          </a:xfrm>
        </p:spPr>
        <p:txBody>
          <a:bodyPr/>
          <a:lstStyle/>
          <a:p>
            <a:r>
              <a:rPr lang="en-US" sz="2400" smtClean="0">
                <a:latin typeface="Times New Roman" pitchFamily="18" charset="0"/>
                <a:cs typeface="Times New Roman" pitchFamily="18" charset="0"/>
              </a:rPr>
              <a:t>The agile process model is a group of software development methodologies based on iterative and incremental development. </a:t>
            </a:r>
          </a:p>
          <a:p>
            <a:r>
              <a:rPr lang="en-US" sz="2400" smtClean="0">
                <a:latin typeface="Times New Roman" pitchFamily="18" charset="0"/>
                <a:cs typeface="Times New Roman" pitchFamily="18" charset="0"/>
              </a:rPr>
              <a:t>In February 2001, 17 software developers published the manifesto of agile software development to define the approach. </a:t>
            </a:r>
          </a:p>
          <a:p>
            <a:r>
              <a:rPr lang="en-US" sz="2400" smtClean="0">
                <a:latin typeface="Times New Roman" pitchFamily="18" charset="0"/>
                <a:cs typeface="Times New Roman" pitchFamily="18" charset="0"/>
              </a:rPr>
              <a:t>Some of the manifesto's authors formed the agile alliance. The manifesto of agile software development is as follows:  </a:t>
            </a:r>
            <a:endParaRPr lang="en-IN" sz="2400" smtClean="0">
              <a:latin typeface="Times New Roman" pitchFamily="18" charset="0"/>
              <a:cs typeface="Times New Roman" pitchFamily="18" charset="0"/>
            </a:endParaRPr>
          </a:p>
          <a:p>
            <a:r>
              <a:rPr lang="en-US" sz="2400" b="1" smtClean="0">
                <a:latin typeface="Times New Roman" pitchFamily="18" charset="0"/>
                <a:cs typeface="Times New Roman" pitchFamily="18" charset="0"/>
              </a:rPr>
              <a:t> </a:t>
            </a:r>
            <a:r>
              <a:rPr lang="en-AU" sz="2400" i="1" smtClean="0">
                <a:latin typeface="Times New Roman" pitchFamily="18" charset="0"/>
                <a:cs typeface="Times New Roman" pitchFamily="18" charset="0"/>
              </a:rPr>
              <a:t>“We are uncovering better ways of developing software by doing</a:t>
            </a:r>
            <a:r>
              <a:rPr lang="en-US" sz="2400" i="1" smtClean="0">
                <a:latin typeface="Times New Roman" pitchFamily="18" charset="0"/>
                <a:cs typeface="Times New Roman" pitchFamily="18" charset="0"/>
              </a:rPr>
              <a:t> </a:t>
            </a:r>
            <a:r>
              <a:rPr lang="en-AU" sz="2400" i="1" smtClean="0">
                <a:latin typeface="Times New Roman" pitchFamily="18" charset="0"/>
                <a:cs typeface="Times New Roman" pitchFamily="18" charset="0"/>
              </a:rPr>
              <a:t> it and helping others do it.” </a:t>
            </a:r>
            <a:br>
              <a:rPr lang="en-AU" sz="2400" i="1" smtClean="0">
                <a:latin typeface="Times New Roman" pitchFamily="18" charset="0"/>
                <a:cs typeface="Times New Roman" pitchFamily="18" charset="0"/>
              </a:rPr>
            </a:br>
            <a:r>
              <a:rPr lang="en-AU" sz="2400" smtClean="0">
                <a:latin typeface="Times New Roman" pitchFamily="18" charset="0"/>
                <a:cs typeface="Times New Roman" pitchFamily="18" charset="0"/>
              </a:rPr>
              <a:t>This work focuses to value the following: </a:t>
            </a:r>
            <a:endParaRPr lang="en-IN" sz="2400" smtClean="0">
              <a:latin typeface="Times New Roman" pitchFamily="18" charset="0"/>
              <a:cs typeface="Times New Roman" pitchFamily="18" charset="0"/>
            </a:endParaRPr>
          </a:p>
          <a:p>
            <a:pPr lvl="1"/>
            <a:r>
              <a:rPr lang="en-US" i="1" smtClean="0">
                <a:latin typeface="Times New Roman" pitchFamily="18" charset="0"/>
                <a:cs typeface="Times New Roman" pitchFamily="18" charset="0"/>
              </a:rPr>
              <a:t>a. Individuals and interactions</a:t>
            </a:r>
            <a:r>
              <a:rPr lang="en-US" smtClean="0">
                <a:latin typeface="Times New Roman" pitchFamily="18" charset="0"/>
                <a:cs typeface="Times New Roman" pitchFamily="18" charset="0"/>
              </a:rPr>
              <a:t> over processes and tools</a:t>
            </a:r>
            <a:endParaRPr lang="en-IN" smtClean="0">
              <a:latin typeface="Times New Roman" pitchFamily="18" charset="0"/>
              <a:cs typeface="Times New Roman" pitchFamily="18" charset="0"/>
            </a:endParaRPr>
          </a:p>
          <a:p>
            <a:pPr lvl="1"/>
            <a:r>
              <a:rPr lang="en-US" i="1" smtClean="0">
                <a:latin typeface="Times New Roman" pitchFamily="18" charset="0"/>
                <a:cs typeface="Times New Roman" pitchFamily="18" charset="0"/>
              </a:rPr>
              <a:t>b. Working software</a:t>
            </a:r>
            <a:r>
              <a:rPr lang="en-US" smtClean="0">
                <a:latin typeface="Times New Roman" pitchFamily="18" charset="0"/>
                <a:cs typeface="Times New Roman" pitchFamily="18" charset="0"/>
              </a:rPr>
              <a:t> over comprehensive documentation</a:t>
            </a:r>
            <a:endParaRPr lang="en-IN" smtClean="0">
              <a:latin typeface="Times New Roman" pitchFamily="18" charset="0"/>
              <a:cs typeface="Times New Roman" pitchFamily="18" charset="0"/>
            </a:endParaRPr>
          </a:p>
          <a:p>
            <a:pPr lvl="1"/>
            <a:r>
              <a:rPr lang="en-US" i="1" smtClean="0">
                <a:latin typeface="Times New Roman" pitchFamily="18" charset="0"/>
                <a:cs typeface="Times New Roman" pitchFamily="18" charset="0"/>
              </a:rPr>
              <a:t>c. Customer collaboration</a:t>
            </a:r>
            <a:r>
              <a:rPr lang="en-US" smtClean="0">
                <a:latin typeface="Times New Roman" pitchFamily="18" charset="0"/>
                <a:cs typeface="Times New Roman" pitchFamily="18" charset="0"/>
              </a:rPr>
              <a:t> over contract negotiation</a:t>
            </a:r>
            <a:endParaRPr lang="en-IN" smtClean="0">
              <a:latin typeface="Times New Roman" pitchFamily="18" charset="0"/>
              <a:cs typeface="Times New Roman" pitchFamily="18" charset="0"/>
            </a:endParaRPr>
          </a:p>
          <a:p>
            <a:pPr lvl="1"/>
            <a:r>
              <a:rPr lang="en-US" i="1" smtClean="0">
                <a:latin typeface="Times New Roman" pitchFamily="18" charset="0"/>
                <a:cs typeface="Times New Roman" pitchFamily="18" charset="0"/>
              </a:rPr>
              <a:t>d. Responding to change</a:t>
            </a:r>
            <a:r>
              <a:rPr lang="en-US" smtClean="0">
                <a:latin typeface="Times New Roman" pitchFamily="18" charset="0"/>
                <a:cs typeface="Times New Roman" pitchFamily="18" charset="0"/>
              </a:rPr>
              <a:t> over following a plan</a:t>
            </a:r>
            <a:endParaRPr lang="en-IN" smtClean="0">
              <a:latin typeface="Times New Roman" pitchFamily="18" charset="0"/>
              <a:cs typeface="Times New Roman" pitchFamily="18" charset="0"/>
            </a:endParaRPr>
          </a:p>
          <a:p>
            <a:endParaRPr lang="en-IN" sz="2000" smtClean="0">
              <a:latin typeface="Times New Roman" pitchFamily="18" charset="0"/>
              <a:cs typeface="Times New Roman" pitchFamily="18" charset="0"/>
            </a:endParaRPr>
          </a:p>
        </p:txBody>
      </p:sp>
      <p:sp>
        <p:nvSpPr>
          <p:cNvPr id="6" name="Title 1"/>
          <p:cNvSpPr txBox="1">
            <a:spLocks/>
          </p:cNvSpPr>
          <p:nvPr/>
        </p:nvSpPr>
        <p:spPr>
          <a:xfrm>
            <a:off x="2881313" y="71438"/>
            <a:ext cx="44958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Agile Process Model</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363" y="1000125"/>
            <a:ext cx="10515600" cy="5072063"/>
          </a:xfrm>
        </p:spPr>
        <p:txBody>
          <a:bodyPr/>
          <a:lstStyle/>
          <a:p>
            <a:pPr>
              <a:defRPr/>
            </a:pPr>
            <a:r>
              <a:rPr lang="en-US" sz="3200" dirty="0" smtClean="0">
                <a:solidFill>
                  <a:schemeClr val="accent6">
                    <a:lumMod val="50000"/>
                  </a:schemeClr>
                </a:solidFill>
                <a:latin typeface="Times New Roman" pitchFamily="18" charset="0"/>
                <a:cs typeface="Times New Roman" pitchFamily="18" charset="0"/>
              </a:rPr>
              <a:t>Agile software development methods </a:t>
            </a:r>
          </a:p>
          <a:p>
            <a:pPr lvl="1">
              <a:buFont typeface="Arial" pitchFamily="34" charset="0"/>
              <a:buChar char="•"/>
              <a:defRPr/>
            </a:pPr>
            <a:r>
              <a:rPr lang="en-US" sz="2800" dirty="0" smtClean="0">
                <a:latin typeface="Times New Roman" pitchFamily="18" charset="0"/>
                <a:cs typeface="Times New Roman" pitchFamily="18" charset="0"/>
              </a:rPr>
              <a:t>extreme programming (XP), </a:t>
            </a:r>
          </a:p>
          <a:p>
            <a:pPr lvl="1">
              <a:buFont typeface="Arial" pitchFamily="34" charset="0"/>
              <a:buChar char="•"/>
              <a:defRPr/>
            </a:pPr>
            <a:r>
              <a:rPr lang="en-US" sz="2800" dirty="0" smtClean="0">
                <a:latin typeface="Times New Roman" pitchFamily="18" charset="0"/>
                <a:cs typeface="Times New Roman" pitchFamily="18" charset="0"/>
              </a:rPr>
              <a:t>Scrum, </a:t>
            </a:r>
          </a:p>
          <a:p>
            <a:pPr lvl="1">
              <a:buFont typeface="Arial" pitchFamily="34" charset="0"/>
              <a:buChar char="•"/>
              <a:defRPr/>
            </a:pPr>
            <a:r>
              <a:rPr lang="en-US" sz="2800" dirty="0" smtClean="0">
                <a:latin typeface="Times New Roman" pitchFamily="18" charset="0"/>
                <a:cs typeface="Times New Roman" pitchFamily="18" charset="0"/>
              </a:rPr>
              <a:t>dynamic systems development method (DSDM),</a:t>
            </a:r>
          </a:p>
          <a:p>
            <a:pPr lvl="1">
              <a:buFont typeface="Arial" pitchFamily="34" charset="0"/>
              <a:buChar char="•"/>
              <a:defRPr/>
            </a:pPr>
            <a:r>
              <a:rPr lang="en-US" sz="2800" dirty="0" smtClean="0">
                <a:latin typeface="Times New Roman" pitchFamily="18" charset="0"/>
                <a:cs typeface="Times New Roman" pitchFamily="18" charset="0"/>
              </a:rPr>
              <a:t> adaptive software development (ASD), </a:t>
            </a:r>
          </a:p>
          <a:p>
            <a:pPr lvl="1">
              <a:buFont typeface="Arial" pitchFamily="34" charset="0"/>
              <a:buChar char="•"/>
              <a:defRPr/>
            </a:pPr>
            <a:r>
              <a:rPr lang="en-US" sz="2800" dirty="0" smtClean="0">
                <a:latin typeface="Times New Roman" pitchFamily="18" charset="0"/>
                <a:cs typeface="Times New Roman" pitchFamily="18" charset="0"/>
              </a:rPr>
              <a:t>Crystal, feature-driven development (FDD), </a:t>
            </a:r>
          </a:p>
          <a:p>
            <a:pPr lvl="1">
              <a:buFont typeface="Arial" pitchFamily="34" charset="0"/>
              <a:buChar char="•"/>
              <a:defRPr/>
            </a:pPr>
            <a:r>
              <a:rPr lang="en-US" sz="2800" dirty="0" smtClean="0">
                <a:latin typeface="Times New Roman" pitchFamily="18" charset="0"/>
                <a:cs typeface="Times New Roman" pitchFamily="18" charset="0"/>
              </a:rPr>
              <a:t>test-driven development (TDD), </a:t>
            </a:r>
          </a:p>
          <a:p>
            <a:pPr lvl="1">
              <a:buFont typeface="Arial" pitchFamily="34" charset="0"/>
              <a:buChar char="•"/>
              <a:defRPr/>
            </a:pPr>
            <a:r>
              <a:rPr lang="en-US" sz="2800" dirty="0" smtClean="0">
                <a:latin typeface="Times New Roman" pitchFamily="18" charset="0"/>
                <a:cs typeface="Times New Roman" pitchFamily="18" charset="0"/>
              </a:rPr>
              <a:t>pair programming, </a:t>
            </a:r>
          </a:p>
          <a:p>
            <a:pPr lvl="1">
              <a:buFont typeface="Arial" pitchFamily="34" charset="0"/>
              <a:buChar char="•"/>
              <a:defRPr/>
            </a:pPr>
            <a:r>
              <a:rPr lang="en-US" sz="2800" dirty="0" smtClean="0">
                <a:latin typeface="Times New Roman" pitchFamily="18" charset="0"/>
                <a:cs typeface="Times New Roman" pitchFamily="18" charset="0"/>
              </a:rPr>
              <a:t>refactoring,</a:t>
            </a:r>
          </a:p>
          <a:p>
            <a:pPr lvl="1">
              <a:buFont typeface="Arial" pitchFamily="34" charset="0"/>
              <a:buChar char="•"/>
              <a:defRPr/>
            </a:pPr>
            <a:r>
              <a:rPr lang="en-US" sz="2800" dirty="0" smtClean="0">
                <a:latin typeface="Times New Roman" pitchFamily="18" charset="0"/>
                <a:cs typeface="Times New Roman" pitchFamily="18" charset="0"/>
              </a:rPr>
              <a:t>Internet speed development, and so on </a:t>
            </a:r>
            <a:endParaRPr lang="en-IN" sz="2800" dirty="0" smtClean="0">
              <a:latin typeface="Times New Roman" pitchFamily="18" charset="0"/>
              <a:cs typeface="Times New Roman" pitchFamily="18" charset="0"/>
            </a:endParaRPr>
          </a:p>
          <a:p>
            <a:pPr>
              <a:defRPr/>
            </a:pPr>
            <a:endParaRPr lang="en-US" dirty="0"/>
          </a:p>
        </p:txBody>
      </p:sp>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2881313" y="71438"/>
            <a:ext cx="44958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Agile Process Model</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grpSp>
        <p:nvGrpSpPr>
          <p:cNvPr id="79876" name="Group 1"/>
          <p:cNvGrpSpPr>
            <a:grpSpLocks noGrp="1" noChangeAspect="1"/>
          </p:cNvGrpSpPr>
          <p:nvPr>
            <p:ph idx="1"/>
          </p:nvPr>
        </p:nvGrpSpPr>
        <p:grpSpPr bwMode="auto">
          <a:xfrm>
            <a:off x="524369" y="1357313"/>
            <a:ext cx="10657981" cy="4279289"/>
            <a:chOff x="3041" y="5945"/>
            <a:chExt cx="6213" cy="3381"/>
          </a:xfrm>
        </p:grpSpPr>
        <p:sp>
          <p:nvSpPr>
            <p:cNvPr id="79878" name="AutoShape 26"/>
            <p:cNvSpPr>
              <a:spLocks noChangeAspect="1" noChangeArrowheads="1" noTextEdit="1"/>
            </p:cNvSpPr>
            <p:nvPr/>
          </p:nvSpPr>
          <p:spPr bwMode="auto">
            <a:xfrm>
              <a:off x="3041" y="7412"/>
              <a:ext cx="709" cy="452"/>
            </a:xfrm>
            <a:prstGeom prst="rect">
              <a:avLst/>
            </a:prstGeom>
            <a:noFill/>
            <a:ln w="9525">
              <a:noFill/>
              <a:miter lim="800000"/>
              <a:headEnd/>
              <a:tailEnd/>
            </a:ln>
          </p:spPr>
          <p:txBody>
            <a:bodyPr/>
            <a:lstStyle/>
            <a:p>
              <a:endParaRPr lang="en-US" dirty="0"/>
            </a:p>
          </p:txBody>
        </p:sp>
        <p:sp>
          <p:nvSpPr>
            <p:cNvPr id="79879" name="Oval 25"/>
            <p:cNvSpPr>
              <a:spLocks noChangeArrowheads="1"/>
            </p:cNvSpPr>
            <p:nvPr/>
          </p:nvSpPr>
          <p:spPr bwMode="auto">
            <a:xfrm>
              <a:off x="4648" y="6888"/>
              <a:ext cx="3216" cy="1584"/>
            </a:xfrm>
            <a:prstGeom prst="ellipse">
              <a:avLst/>
            </a:prstGeom>
            <a:solidFill>
              <a:srgbClr val="FFFFFF">
                <a:alpha val="0"/>
              </a:srgbClr>
            </a:solidFill>
            <a:ln w="28575">
              <a:solidFill>
                <a:srgbClr val="000000"/>
              </a:solidFill>
              <a:round/>
              <a:headEnd/>
              <a:tailEnd/>
            </a:ln>
          </p:spPr>
          <p:txBody>
            <a:bodyPr/>
            <a:lstStyle/>
            <a:p>
              <a:pPr defTabSz="914400"/>
              <a:endParaRPr lang="en-US" sz="1400" b="1">
                <a:latin typeface="Times New Roman" pitchFamily="18" charset="0"/>
                <a:cs typeface="Times New Roman" pitchFamily="18" charset="0"/>
              </a:endParaRPr>
            </a:p>
          </p:txBody>
        </p:sp>
        <p:sp>
          <p:nvSpPr>
            <p:cNvPr id="79880" name="Rectangle 24"/>
            <p:cNvSpPr>
              <a:spLocks noChangeArrowheads="1"/>
            </p:cNvSpPr>
            <p:nvPr/>
          </p:nvSpPr>
          <p:spPr bwMode="auto">
            <a:xfrm>
              <a:off x="5590" y="6741"/>
              <a:ext cx="938" cy="334"/>
            </a:xfrm>
            <a:prstGeom prst="rect">
              <a:avLst/>
            </a:prstGeom>
            <a:solidFill>
              <a:srgbClr val="000000"/>
            </a:solidFill>
            <a:ln w="9525">
              <a:solidFill>
                <a:srgbClr val="000000"/>
              </a:solidFill>
              <a:miter lim="800000"/>
              <a:headEnd/>
              <a:tailEnd/>
            </a:ln>
          </p:spPr>
          <p:txBody>
            <a:bodyPr/>
            <a:lstStyle/>
            <a:p>
              <a:pPr algn="ctr" defTabSz="914400"/>
              <a:r>
                <a:rPr lang="en-US" sz="1400" b="1">
                  <a:solidFill>
                    <a:srgbClr val="FFFFFF"/>
                  </a:solidFill>
                  <a:latin typeface="Times New Roman" pitchFamily="18" charset="0"/>
                  <a:cs typeface="Times New Roman" pitchFamily="18" charset="0"/>
                </a:rPr>
                <a:t>Design</a:t>
              </a:r>
              <a:endParaRPr lang="en-US" sz="1400" b="1">
                <a:latin typeface="Times New Roman" pitchFamily="18" charset="0"/>
                <a:cs typeface="Times New Roman" pitchFamily="18" charset="0"/>
              </a:endParaRPr>
            </a:p>
          </p:txBody>
        </p:sp>
        <p:sp>
          <p:nvSpPr>
            <p:cNvPr id="79881" name="Rectangle 23"/>
            <p:cNvSpPr>
              <a:spLocks noChangeArrowheads="1"/>
            </p:cNvSpPr>
            <p:nvPr/>
          </p:nvSpPr>
          <p:spPr bwMode="auto">
            <a:xfrm>
              <a:off x="5832" y="8299"/>
              <a:ext cx="939" cy="334"/>
            </a:xfrm>
            <a:prstGeom prst="rect">
              <a:avLst/>
            </a:prstGeom>
            <a:solidFill>
              <a:srgbClr val="000000"/>
            </a:solidFill>
            <a:ln w="9525">
              <a:solidFill>
                <a:srgbClr val="000000"/>
              </a:solidFill>
              <a:miter lim="800000"/>
              <a:headEnd/>
              <a:tailEnd/>
            </a:ln>
          </p:spPr>
          <p:txBody>
            <a:bodyPr/>
            <a:lstStyle/>
            <a:p>
              <a:pPr algn="ctr" defTabSz="914400"/>
              <a:r>
                <a:rPr lang="en-US" sz="1400" b="1">
                  <a:solidFill>
                    <a:schemeClr val="bg1"/>
                  </a:solidFill>
                  <a:latin typeface="Times New Roman" pitchFamily="18" charset="0"/>
                  <a:cs typeface="Times New Roman" pitchFamily="18" charset="0"/>
                </a:rPr>
                <a:t>Test</a:t>
              </a:r>
            </a:p>
          </p:txBody>
        </p:sp>
        <p:sp>
          <p:nvSpPr>
            <p:cNvPr id="79882" name="Rectangle 22"/>
            <p:cNvSpPr>
              <a:spLocks noChangeArrowheads="1"/>
            </p:cNvSpPr>
            <p:nvPr/>
          </p:nvSpPr>
          <p:spPr bwMode="auto">
            <a:xfrm>
              <a:off x="7262" y="7394"/>
              <a:ext cx="935" cy="335"/>
            </a:xfrm>
            <a:prstGeom prst="rect">
              <a:avLst/>
            </a:prstGeom>
            <a:solidFill>
              <a:srgbClr val="000000"/>
            </a:solidFill>
            <a:ln w="9525">
              <a:solidFill>
                <a:srgbClr val="000000"/>
              </a:solidFill>
              <a:miter lim="800000"/>
              <a:headEnd/>
              <a:tailEnd/>
            </a:ln>
          </p:spPr>
          <p:txBody>
            <a:bodyPr/>
            <a:lstStyle/>
            <a:p>
              <a:pPr algn="ctr" defTabSz="914400"/>
              <a:r>
                <a:rPr lang="en-US" sz="1400" b="1">
                  <a:solidFill>
                    <a:schemeClr val="bg1"/>
                  </a:solidFill>
                  <a:latin typeface="Times New Roman" pitchFamily="18" charset="0"/>
                  <a:cs typeface="Times New Roman" pitchFamily="18" charset="0"/>
                </a:rPr>
                <a:t>Coding</a:t>
              </a:r>
            </a:p>
          </p:txBody>
        </p:sp>
        <p:sp>
          <p:nvSpPr>
            <p:cNvPr id="79883" name="Rectangle 21"/>
            <p:cNvSpPr>
              <a:spLocks noChangeArrowheads="1"/>
            </p:cNvSpPr>
            <p:nvPr/>
          </p:nvSpPr>
          <p:spPr bwMode="auto">
            <a:xfrm>
              <a:off x="4056" y="7479"/>
              <a:ext cx="938" cy="335"/>
            </a:xfrm>
            <a:prstGeom prst="rect">
              <a:avLst/>
            </a:prstGeom>
            <a:solidFill>
              <a:srgbClr val="000000"/>
            </a:solidFill>
            <a:ln w="9525">
              <a:solidFill>
                <a:srgbClr val="000000"/>
              </a:solidFill>
              <a:miter lim="800000"/>
              <a:headEnd/>
              <a:tailEnd/>
            </a:ln>
          </p:spPr>
          <p:txBody>
            <a:bodyPr/>
            <a:lstStyle/>
            <a:p>
              <a:pPr algn="ctr" defTabSz="914400"/>
              <a:r>
                <a:rPr lang="en-US" sz="1400" b="1">
                  <a:solidFill>
                    <a:srgbClr val="FFFFFF"/>
                  </a:solidFill>
                  <a:latin typeface="Times New Roman" pitchFamily="18" charset="0"/>
                  <a:cs typeface="Times New Roman" pitchFamily="18" charset="0"/>
                </a:rPr>
                <a:t>Planning</a:t>
              </a:r>
              <a:endParaRPr lang="en-US" sz="1400" b="1">
                <a:latin typeface="Times New Roman" pitchFamily="18" charset="0"/>
                <a:cs typeface="Times New Roman" pitchFamily="18" charset="0"/>
              </a:endParaRPr>
            </a:p>
          </p:txBody>
        </p:sp>
        <p:sp>
          <p:nvSpPr>
            <p:cNvPr id="79884" name="Text Box 19"/>
            <p:cNvSpPr txBox="1">
              <a:spLocks noChangeArrowheads="1"/>
            </p:cNvSpPr>
            <p:nvPr/>
          </p:nvSpPr>
          <p:spPr bwMode="auto">
            <a:xfrm>
              <a:off x="7182" y="8657"/>
              <a:ext cx="1264" cy="669"/>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a:latin typeface="Times New Roman" pitchFamily="18" charset="0"/>
                  <a:cs typeface="Times New Roman" pitchFamily="18" charset="0"/>
                </a:rPr>
                <a:t>Unit test and continuous integration</a:t>
              </a:r>
            </a:p>
          </p:txBody>
        </p:sp>
        <p:sp>
          <p:nvSpPr>
            <p:cNvPr id="79885" name="Text Box 18"/>
            <p:cNvSpPr txBox="1">
              <a:spLocks noChangeArrowheads="1"/>
            </p:cNvSpPr>
            <p:nvPr/>
          </p:nvSpPr>
          <p:spPr bwMode="auto">
            <a:xfrm>
              <a:off x="4859" y="5945"/>
              <a:ext cx="1805" cy="447"/>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dirty="0">
                  <a:latin typeface="Times New Roman" pitchFamily="18" charset="0"/>
                  <a:cs typeface="Times New Roman" pitchFamily="18" charset="0"/>
                </a:rPr>
                <a:t>Simple design CRC </a:t>
              </a:r>
              <a:r>
                <a:rPr lang="en-US" sz="1400" b="1" dirty="0" smtClean="0">
                  <a:latin typeface="Times New Roman" pitchFamily="18" charset="0"/>
                  <a:cs typeface="Times New Roman" pitchFamily="18" charset="0"/>
                </a:rPr>
                <a:t>cards(</a:t>
              </a:r>
              <a:r>
                <a:rPr lang="en-US" sz="1400" b="1" dirty="0" err="1" smtClean="0">
                  <a:latin typeface="Times New Roman" pitchFamily="18" charset="0"/>
                  <a:cs typeface="Times New Roman" pitchFamily="18" charset="0"/>
                </a:rPr>
                <a:t>class,responsibilities</a:t>
              </a:r>
              <a:r>
                <a:rPr lang="en-US" sz="1400" b="1" dirty="0" smtClean="0">
                  <a:latin typeface="Times New Roman" pitchFamily="18" charset="0"/>
                  <a:cs typeface="Times New Roman" pitchFamily="18" charset="0"/>
                </a:rPr>
                <a:t>, collaborations</a:t>
              </a:r>
              <a:endParaRPr lang="en-US" sz="1400" b="1" dirty="0">
                <a:latin typeface="Times New Roman" pitchFamily="18" charset="0"/>
                <a:cs typeface="Times New Roman" pitchFamily="18" charset="0"/>
              </a:endParaRPr>
            </a:p>
          </p:txBody>
        </p:sp>
        <p:sp>
          <p:nvSpPr>
            <p:cNvPr id="79886" name="Text Box 17"/>
            <p:cNvSpPr txBox="1">
              <a:spLocks noChangeArrowheads="1"/>
            </p:cNvSpPr>
            <p:nvPr/>
          </p:nvSpPr>
          <p:spPr bwMode="auto">
            <a:xfrm>
              <a:off x="6925" y="6294"/>
              <a:ext cx="1599" cy="447"/>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dirty="0">
                  <a:latin typeface="Times New Roman" pitchFamily="18" charset="0"/>
                  <a:cs typeface="Times New Roman" pitchFamily="18" charset="0"/>
                </a:rPr>
                <a:t>Spike solutions prototype</a:t>
              </a:r>
            </a:p>
          </p:txBody>
        </p:sp>
        <p:sp>
          <p:nvSpPr>
            <p:cNvPr id="79887" name="Text Box 16"/>
            <p:cNvSpPr txBox="1">
              <a:spLocks noChangeArrowheads="1"/>
            </p:cNvSpPr>
            <p:nvPr/>
          </p:nvSpPr>
          <p:spPr bwMode="auto">
            <a:xfrm>
              <a:off x="3124" y="6605"/>
              <a:ext cx="1669" cy="659"/>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a:latin typeface="Times New Roman" pitchFamily="18" charset="0"/>
                  <a:cs typeface="Times New Roman" pitchFamily="18" charset="0"/>
                </a:rPr>
                <a:t>User stories, acceptance criteria, iteration plan</a:t>
              </a:r>
            </a:p>
          </p:txBody>
        </p:sp>
        <p:sp>
          <p:nvSpPr>
            <p:cNvPr id="79888" name="Text Box 15"/>
            <p:cNvSpPr txBox="1">
              <a:spLocks noChangeArrowheads="1"/>
            </p:cNvSpPr>
            <p:nvPr/>
          </p:nvSpPr>
          <p:spPr bwMode="auto">
            <a:xfrm>
              <a:off x="8070" y="8063"/>
              <a:ext cx="1184" cy="498"/>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dirty="0">
                  <a:latin typeface="Times New Roman" pitchFamily="18" charset="0"/>
                  <a:cs typeface="Times New Roman" pitchFamily="18" charset="0"/>
                </a:rPr>
                <a:t>Pair programming</a:t>
              </a:r>
            </a:p>
          </p:txBody>
        </p:sp>
        <p:sp>
          <p:nvSpPr>
            <p:cNvPr id="79889" name="Text Box 14"/>
            <p:cNvSpPr txBox="1">
              <a:spLocks noChangeArrowheads="1"/>
            </p:cNvSpPr>
            <p:nvPr/>
          </p:nvSpPr>
          <p:spPr bwMode="auto">
            <a:xfrm>
              <a:off x="5342" y="8843"/>
              <a:ext cx="1840" cy="312"/>
            </a:xfrm>
            <a:prstGeom prst="rect">
              <a:avLst/>
            </a:prstGeom>
            <a:solidFill>
              <a:srgbClr val="FFFFFF"/>
            </a:solidFill>
            <a:ln w="9525">
              <a:solidFill>
                <a:srgbClr val="FFFFFF"/>
              </a:solidFill>
              <a:miter lim="800000"/>
              <a:headEnd/>
              <a:tailEnd/>
            </a:ln>
          </p:spPr>
          <p:txBody>
            <a:bodyPr lIns="0" tIns="0" rIns="0" bIns="0"/>
            <a:lstStyle/>
            <a:p>
              <a:pPr algn="ctr" defTabSz="914400"/>
              <a:r>
                <a:rPr lang="en-US" sz="1400" b="1">
                  <a:latin typeface="Times New Roman" pitchFamily="18" charset="0"/>
                  <a:cs typeface="Times New Roman" pitchFamily="18" charset="0"/>
                </a:rPr>
                <a:t>Acceptance testing</a:t>
              </a:r>
            </a:p>
          </p:txBody>
        </p:sp>
        <p:cxnSp>
          <p:nvCxnSpPr>
            <p:cNvPr id="79890" name="AutoShape 13"/>
            <p:cNvCxnSpPr>
              <a:cxnSpLocks noChangeShapeType="1"/>
            </p:cNvCxnSpPr>
            <p:nvPr/>
          </p:nvCxnSpPr>
          <p:spPr bwMode="auto">
            <a:xfrm rot="10800000" flipH="1" flipV="1">
              <a:off x="7262" y="7562"/>
              <a:ext cx="467" cy="167"/>
            </a:xfrm>
            <a:prstGeom prst="bentConnector4">
              <a:avLst>
                <a:gd name="adj1" fmla="val -32241"/>
                <a:gd name="adj2" fmla="val 202764"/>
              </a:avLst>
            </a:prstGeom>
            <a:noFill/>
            <a:ln w="9525">
              <a:solidFill>
                <a:srgbClr val="000000"/>
              </a:solidFill>
              <a:miter lim="800000"/>
              <a:headEnd/>
              <a:tailEnd type="triangle" w="med" len="med"/>
            </a:ln>
          </p:spPr>
        </p:cxnSp>
        <p:sp>
          <p:nvSpPr>
            <p:cNvPr id="79891" name="Text Box 12"/>
            <p:cNvSpPr txBox="1">
              <a:spLocks noChangeArrowheads="1"/>
            </p:cNvSpPr>
            <p:nvPr/>
          </p:nvSpPr>
          <p:spPr bwMode="auto">
            <a:xfrm>
              <a:off x="6059" y="7578"/>
              <a:ext cx="1012" cy="236"/>
            </a:xfrm>
            <a:prstGeom prst="rect">
              <a:avLst/>
            </a:prstGeom>
            <a:solidFill>
              <a:srgbClr val="FFFFFF"/>
            </a:solidFill>
            <a:ln w="9525">
              <a:solidFill>
                <a:srgbClr val="FFFFFF"/>
              </a:solidFill>
              <a:miter lim="800000"/>
              <a:headEnd/>
              <a:tailEnd/>
            </a:ln>
          </p:spPr>
          <p:txBody>
            <a:bodyPr lIns="0" tIns="0" rIns="0" bIns="0"/>
            <a:lstStyle/>
            <a:p>
              <a:pPr defTabSz="914400"/>
              <a:r>
                <a:rPr lang="en-US" sz="1400" b="1">
                  <a:latin typeface="Times New Roman" pitchFamily="18" charset="0"/>
                  <a:cs typeface="Times New Roman" pitchFamily="18" charset="0"/>
                </a:rPr>
                <a:t>  Refactoring </a:t>
              </a:r>
            </a:p>
          </p:txBody>
        </p:sp>
        <p:cxnSp>
          <p:nvCxnSpPr>
            <p:cNvPr id="79892" name="AutoShape 11"/>
            <p:cNvCxnSpPr>
              <a:cxnSpLocks noChangeShapeType="1"/>
            </p:cNvCxnSpPr>
            <p:nvPr/>
          </p:nvCxnSpPr>
          <p:spPr bwMode="auto">
            <a:xfrm rot="5400000">
              <a:off x="4958" y="8349"/>
              <a:ext cx="344" cy="271"/>
            </a:xfrm>
            <a:prstGeom prst="curvedConnector3">
              <a:avLst>
                <a:gd name="adj1" fmla="val -6921"/>
              </a:avLst>
            </a:prstGeom>
            <a:noFill/>
            <a:ln w="9525">
              <a:solidFill>
                <a:srgbClr val="000000"/>
              </a:solidFill>
              <a:round/>
              <a:headEnd/>
              <a:tailEnd type="triangle" w="med" len="med"/>
            </a:ln>
          </p:spPr>
        </p:cxnSp>
        <p:sp>
          <p:nvSpPr>
            <p:cNvPr id="79893" name="Text Box 10"/>
            <p:cNvSpPr txBox="1">
              <a:spLocks noChangeArrowheads="1"/>
            </p:cNvSpPr>
            <p:nvPr/>
          </p:nvSpPr>
          <p:spPr bwMode="auto">
            <a:xfrm>
              <a:off x="4541" y="8843"/>
              <a:ext cx="654" cy="210"/>
            </a:xfrm>
            <a:prstGeom prst="rect">
              <a:avLst/>
            </a:prstGeom>
            <a:solidFill>
              <a:srgbClr val="FFFFFF"/>
            </a:solidFill>
            <a:ln w="9525">
              <a:solidFill>
                <a:srgbClr val="FFFFFF"/>
              </a:solidFill>
              <a:miter lim="800000"/>
              <a:headEnd/>
              <a:tailEnd/>
            </a:ln>
          </p:spPr>
          <p:txBody>
            <a:bodyPr lIns="0" tIns="0" rIns="0" bIns="0"/>
            <a:lstStyle/>
            <a:p>
              <a:pPr defTabSz="914400"/>
              <a:r>
                <a:rPr lang="en-US" sz="1400" b="1">
                  <a:latin typeface="Times New Roman" pitchFamily="18" charset="0"/>
                  <a:cs typeface="Times New Roman" pitchFamily="18" charset="0"/>
                </a:rPr>
                <a:t>Release </a:t>
              </a:r>
            </a:p>
          </p:txBody>
        </p:sp>
        <p:cxnSp>
          <p:nvCxnSpPr>
            <p:cNvPr id="79894" name="AutoShape 9"/>
            <p:cNvCxnSpPr>
              <a:cxnSpLocks noChangeShapeType="1"/>
            </p:cNvCxnSpPr>
            <p:nvPr/>
          </p:nvCxnSpPr>
          <p:spPr bwMode="auto">
            <a:xfrm>
              <a:off x="3959" y="7264"/>
              <a:ext cx="567" cy="215"/>
            </a:xfrm>
            <a:prstGeom prst="straightConnector1">
              <a:avLst/>
            </a:prstGeom>
            <a:noFill/>
            <a:ln w="9525">
              <a:solidFill>
                <a:srgbClr val="000000"/>
              </a:solidFill>
              <a:round/>
              <a:headEnd/>
              <a:tailEnd/>
            </a:ln>
          </p:spPr>
        </p:cxnSp>
        <p:cxnSp>
          <p:nvCxnSpPr>
            <p:cNvPr id="79895" name="AutoShape 8"/>
            <p:cNvCxnSpPr>
              <a:cxnSpLocks noChangeShapeType="1"/>
            </p:cNvCxnSpPr>
            <p:nvPr/>
          </p:nvCxnSpPr>
          <p:spPr bwMode="auto">
            <a:xfrm>
              <a:off x="5557" y="6392"/>
              <a:ext cx="502" cy="349"/>
            </a:xfrm>
            <a:prstGeom prst="straightConnector1">
              <a:avLst/>
            </a:prstGeom>
            <a:noFill/>
            <a:ln w="9525">
              <a:solidFill>
                <a:srgbClr val="000000"/>
              </a:solidFill>
              <a:round/>
              <a:headEnd/>
              <a:tailEnd/>
            </a:ln>
          </p:spPr>
        </p:cxnSp>
        <p:cxnSp>
          <p:nvCxnSpPr>
            <p:cNvPr id="79896" name="AutoShape 7"/>
            <p:cNvCxnSpPr>
              <a:cxnSpLocks noChangeShapeType="1"/>
            </p:cNvCxnSpPr>
            <p:nvPr/>
          </p:nvCxnSpPr>
          <p:spPr bwMode="auto">
            <a:xfrm flipV="1">
              <a:off x="6059" y="6473"/>
              <a:ext cx="866" cy="268"/>
            </a:xfrm>
            <a:prstGeom prst="straightConnector1">
              <a:avLst/>
            </a:prstGeom>
            <a:noFill/>
            <a:ln w="9525">
              <a:solidFill>
                <a:srgbClr val="000000"/>
              </a:solidFill>
              <a:round/>
              <a:headEnd/>
              <a:tailEnd/>
            </a:ln>
          </p:spPr>
        </p:cxnSp>
        <p:cxnSp>
          <p:nvCxnSpPr>
            <p:cNvPr id="79897" name="AutoShape 6"/>
            <p:cNvCxnSpPr>
              <a:cxnSpLocks noChangeShapeType="1"/>
            </p:cNvCxnSpPr>
            <p:nvPr/>
          </p:nvCxnSpPr>
          <p:spPr bwMode="auto">
            <a:xfrm>
              <a:off x="7926" y="7729"/>
              <a:ext cx="340" cy="334"/>
            </a:xfrm>
            <a:prstGeom prst="straightConnector1">
              <a:avLst/>
            </a:prstGeom>
            <a:noFill/>
            <a:ln w="9525">
              <a:solidFill>
                <a:srgbClr val="000000"/>
              </a:solidFill>
              <a:round/>
              <a:headEnd/>
              <a:tailEnd/>
            </a:ln>
          </p:spPr>
        </p:cxnSp>
        <p:cxnSp>
          <p:nvCxnSpPr>
            <p:cNvPr id="79898" name="AutoShape 5"/>
            <p:cNvCxnSpPr>
              <a:cxnSpLocks noChangeShapeType="1"/>
            </p:cNvCxnSpPr>
            <p:nvPr/>
          </p:nvCxnSpPr>
          <p:spPr bwMode="auto">
            <a:xfrm flipH="1">
              <a:off x="7814" y="7729"/>
              <a:ext cx="112" cy="928"/>
            </a:xfrm>
            <a:prstGeom prst="straightConnector1">
              <a:avLst/>
            </a:prstGeom>
            <a:noFill/>
            <a:ln w="9525">
              <a:solidFill>
                <a:srgbClr val="000000"/>
              </a:solidFill>
              <a:round/>
              <a:headEnd/>
              <a:tailEnd/>
            </a:ln>
          </p:spPr>
        </p:cxnSp>
        <p:cxnSp>
          <p:nvCxnSpPr>
            <p:cNvPr id="79899" name="AutoShape 4"/>
            <p:cNvCxnSpPr>
              <a:cxnSpLocks noChangeShapeType="1"/>
            </p:cNvCxnSpPr>
            <p:nvPr/>
          </p:nvCxnSpPr>
          <p:spPr bwMode="auto">
            <a:xfrm>
              <a:off x="6528" y="8717"/>
              <a:ext cx="654" cy="275"/>
            </a:xfrm>
            <a:prstGeom prst="straightConnector1">
              <a:avLst/>
            </a:prstGeom>
            <a:noFill/>
            <a:ln w="9525">
              <a:solidFill>
                <a:srgbClr val="000000"/>
              </a:solidFill>
              <a:round/>
              <a:headEnd/>
              <a:tailEnd/>
            </a:ln>
          </p:spPr>
        </p:cxnSp>
        <p:cxnSp>
          <p:nvCxnSpPr>
            <p:cNvPr id="79900" name="AutoShape 3"/>
            <p:cNvCxnSpPr>
              <a:cxnSpLocks noChangeShapeType="1"/>
            </p:cNvCxnSpPr>
            <p:nvPr/>
          </p:nvCxnSpPr>
          <p:spPr bwMode="auto">
            <a:xfrm>
              <a:off x="6300" y="8632"/>
              <a:ext cx="2" cy="1"/>
            </a:xfrm>
            <a:prstGeom prst="straightConnector1">
              <a:avLst/>
            </a:prstGeom>
            <a:noFill/>
            <a:ln w="9525">
              <a:solidFill>
                <a:srgbClr val="000000"/>
              </a:solidFill>
              <a:round/>
              <a:headEnd/>
              <a:tailEnd/>
            </a:ln>
          </p:spPr>
        </p:cxnSp>
        <p:cxnSp>
          <p:nvCxnSpPr>
            <p:cNvPr id="79901" name="AutoShape 2"/>
            <p:cNvCxnSpPr>
              <a:cxnSpLocks noChangeShapeType="1"/>
            </p:cNvCxnSpPr>
            <p:nvPr/>
          </p:nvCxnSpPr>
          <p:spPr bwMode="auto">
            <a:xfrm flipV="1">
              <a:off x="6262" y="8657"/>
              <a:ext cx="266" cy="186"/>
            </a:xfrm>
            <a:prstGeom prst="straightConnector1">
              <a:avLst/>
            </a:prstGeom>
            <a:noFill/>
            <a:ln w="9525">
              <a:solidFill>
                <a:srgbClr val="000000"/>
              </a:solidFill>
              <a:round/>
              <a:headEnd/>
              <a:tailEnd/>
            </a:ln>
          </p:spPr>
        </p:cxnSp>
      </p:grpSp>
      <p:sp>
        <p:nvSpPr>
          <p:cNvPr id="31" name="Title 1"/>
          <p:cNvSpPr txBox="1">
            <a:spLocks/>
          </p:cNvSpPr>
          <p:nvPr/>
        </p:nvSpPr>
        <p:spPr>
          <a:xfrm>
            <a:off x="3095625" y="285750"/>
            <a:ext cx="4643438"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cs typeface="Times New Roman" pitchFamily="18" charset="0"/>
              </a:rPr>
              <a:t> Extreme Programming</a:t>
            </a:r>
            <a:r>
              <a:rPr lang="en-US" sz="3200" b="1" dirty="0">
                <a:solidFill>
                  <a:schemeClr val="accent6">
                    <a:lumMod val="50000"/>
                  </a:schemeClr>
                </a:solidFill>
                <a:latin typeface="Times New Roman" pitchFamily="18" charset="0"/>
                <a:cs typeface="Times New Roman" pitchFamily="18" charset="0"/>
              </a:rPr>
              <a:t> </a:t>
            </a:r>
            <a:endParaRPr lang="en-IN" sz="4400" dirty="0">
              <a:solidFill>
                <a:srgbClr val="FF0000"/>
              </a:solidFill>
            </a:endParaRPr>
          </a:p>
        </p:txBody>
      </p:sp>
      <p:sp>
        <p:nvSpPr>
          <p:cNvPr id="30" name="TextBox 29"/>
          <p:cNvSpPr txBox="1"/>
          <p:nvPr/>
        </p:nvSpPr>
        <p:spPr>
          <a:xfrm>
            <a:off x="8382016" y="2143116"/>
            <a:ext cx="1452530" cy="430887"/>
          </a:xfrm>
          <a:prstGeom prst="rect">
            <a:avLst/>
          </a:prstGeom>
          <a:noFill/>
        </p:spPr>
        <p:txBody>
          <a:bodyPr wrap="square" rtlCol="0">
            <a:spAutoFit/>
          </a:bodyPr>
          <a:lstStyle/>
          <a:p>
            <a:r>
              <a:rPr lang="en-US" sz="1100" dirty="0" smtClean="0">
                <a:latin typeface="Times New Roman" pitchFamily="18" charset="0"/>
                <a:cs typeface="Times New Roman" pitchFamily="18" charset="0"/>
              </a:rPr>
              <a:t>Simple problem –potential solutions</a:t>
            </a:r>
            <a:endParaRPr lang="en-US" sz="1100" dirty="0">
              <a:latin typeface="Times New Roman" pitchFamily="18" charset="0"/>
              <a:cs typeface="Times New Roman" pitchFamily="18" charset="0"/>
            </a:endParaRPr>
          </a:p>
        </p:txBody>
      </p:sp>
      <p:sp>
        <p:nvSpPr>
          <p:cNvPr id="32" name="Rectangle 31"/>
          <p:cNvSpPr/>
          <p:nvPr/>
        </p:nvSpPr>
        <p:spPr>
          <a:xfrm>
            <a:off x="9882214" y="4357694"/>
            <a:ext cx="1904992" cy="707886"/>
          </a:xfrm>
          <a:prstGeom prst="rect">
            <a:avLst/>
          </a:prstGeom>
        </p:spPr>
        <p:txBody>
          <a:bodyPr wrap="square">
            <a:spAutoFit/>
          </a:bodyPr>
          <a:lstStyle/>
          <a:p>
            <a:r>
              <a:rPr lang="en-US" sz="1000" b="1" dirty="0" smtClean="0"/>
              <a:t>which two programmers work together at one workstation</a:t>
            </a:r>
            <a:r>
              <a:rPr lang="en-US" sz="1000" dirty="0" smtClean="0"/>
              <a:t>. One, the driver, writes code</a:t>
            </a:r>
            <a:endParaRPr lang="en-US" sz="1000" dirty="0"/>
          </a:p>
        </p:txBody>
      </p:sp>
      <p:sp>
        <p:nvSpPr>
          <p:cNvPr id="33" name="TextBox 32"/>
          <p:cNvSpPr txBox="1"/>
          <p:nvPr/>
        </p:nvSpPr>
        <p:spPr>
          <a:xfrm>
            <a:off x="238084" y="3429000"/>
            <a:ext cx="518155" cy="369332"/>
          </a:xfrm>
          <a:prstGeom prst="rect">
            <a:avLst/>
          </a:prstGeom>
          <a:noFill/>
        </p:spPr>
        <p:txBody>
          <a:bodyPr wrap="none" rtlCol="0">
            <a:spAutoFit/>
          </a:bodyPr>
          <a:lstStyle/>
          <a:p>
            <a:r>
              <a:rPr lang="en-US" dirty="0" smtClean="0"/>
              <a:t>F.S</a:t>
            </a:r>
            <a:endParaRPr lang="en-US" dirty="0"/>
          </a:p>
        </p:txBody>
      </p:sp>
      <p:sp>
        <p:nvSpPr>
          <p:cNvPr id="34" name="TextBox 33"/>
          <p:cNvSpPr txBox="1"/>
          <p:nvPr/>
        </p:nvSpPr>
        <p:spPr>
          <a:xfrm>
            <a:off x="2238348" y="3286124"/>
            <a:ext cx="569387" cy="369332"/>
          </a:xfrm>
          <a:prstGeom prst="rect">
            <a:avLst/>
          </a:prstGeom>
          <a:noFill/>
        </p:spPr>
        <p:txBody>
          <a:bodyPr wrap="none" rtlCol="0">
            <a:spAutoFit/>
          </a:bodyPr>
          <a:lstStyle/>
          <a:p>
            <a:r>
              <a:rPr lang="en-US" dirty="0" smtClean="0">
                <a:solidFill>
                  <a:schemeClr val="bg1"/>
                </a:solidFill>
              </a:rPr>
              <a:t>R/A</a:t>
            </a:r>
            <a:endParaRPr lang="en-US" dirty="0">
              <a:solidFill>
                <a:schemeClr val="bg1"/>
              </a:solidFill>
            </a:endParaRPr>
          </a:p>
        </p:txBody>
      </p:sp>
      <p:sp>
        <p:nvSpPr>
          <p:cNvPr id="35" name="TextBox 34"/>
          <p:cNvSpPr txBox="1"/>
          <p:nvPr/>
        </p:nvSpPr>
        <p:spPr>
          <a:xfrm>
            <a:off x="3881422" y="4071942"/>
            <a:ext cx="1415772" cy="369332"/>
          </a:xfrm>
          <a:prstGeom prst="rect">
            <a:avLst/>
          </a:prstGeom>
          <a:noFill/>
        </p:spPr>
        <p:txBody>
          <a:bodyPr wrap="none" rtlCol="0">
            <a:spAutoFit/>
          </a:bodyPr>
          <a:lstStyle/>
          <a:p>
            <a:r>
              <a:rPr lang="en-US" dirty="0" smtClean="0"/>
              <a:t>Deployment</a:t>
            </a:r>
            <a:endParaRPr lang="en-US" dirty="0"/>
          </a:p>
        </p:txBody>
      </p:sp>
      <p:sp>
        <p:nvSpPr>
          <p:cNvPr id="36" name="TextBox 35"/>
          <p:cNvSpPr txBox="1"/>
          <p:nvPr/>
        </p:nvSpPr>
        <p:spPr>
          <a:xfrm>
            <a:off x="3595670" y="4857760"/>
            <a:ext cx="1556836" cy="369332"/>
          </a:xfrm>
          <a:prstGeom prst="rect">
            <a:avLst/>
          </a:prstGeom>
          <a:noFill/>
        </p:spPr>
        <p:txBody>
          <a:bodyPr wrap="none" rtlCol="0">
            <a:spAutoFit/>
          </a:bodyPr>
          <a:lstStyle/>
          <a:p>
            <a:r>
              <a:rPr lang="en-US" dirty="0" err="1" smtClean="0"/>
              <a:t>maintainance</a:t>
            </a:r>
            <a:endParaRPr lang="en-US" dirty="0"/>
          </a:p>
        </p:txBody>
      </p:sp>
      <p:cxnSp>
        <p:nvCxnSpPr>
          <p:cNvPr id="38" name="Straight Connector 37"/>
          <p:cNvCxnSpPr>
            <a:endCxn id="34" idx="1"/>
          </p:cNvCxnSpPr>
          <p:nvPr/>
        </p:nvCxnSpPr>
        <p:spPr>
          <a:xfrm flipV="1">
            <a:off x="809588" y="3470790"/>
            <a:ext cx="1428760" cy="1010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363" y="1000125"/>
            <a:ext cx="10515600" cy="5214938"/>
          </a:xfrm>
        </p:spPr>
        <p:txBody>
          <a:bodyPr/>
          <a:lstStyle/>
          <a:p>
            <a:pPr>
              <a:defRPr/>
            </a:pPr>
            <a:r>
              <a:rPr lang="en-US" sz="3200" b="1" dirty="0" smtClean="0">
                <a:solidFill>
                  <a:schemeClr val="accent6">
                    <a:lumMod val="50000"/>
                  </a:schemeClr>
                </a:solidFill>
                <a:latin typeface="Times New Roman" pitchFamily="18" charset="0"/>
                <a:cs typeface="Times New Roman" pitchFamily="18" charset="0"/>
              </a:rPr>
              <a:t>Scrum</a:t>
            </a:r>
          </a:p>
          <a:p>
            <a:pPr lvl="1">
              <a:defRPr/>
            </a:pPr>
            <a:r>
              <a:rPr lang="en-US" sz="2800" dirty="0" smtClean="0">
                <a:latin typeface="Times New Roman" pitchFamily="18" charset="0"/>
                <a:cs typeface="Times New Roman" pitchFamily="18" charset="0"/>
              </a:rPr>
              <a:t>1.Scrum is another popular agile framework with a set of roles and practices. </a:t>
            </a:r>
          </a:p>
          <a:p>
            <a:pPr lvl="1">
              <a:defRPr/>
            </a:pPr>
            <a:r>
              <a:rPr lang="en-US" sz="2800" dirty="0" smtClean="0">
                <a:latin typeface="Times New Roman" pitchFamily="18" charset="0"/>
                <a:cs typeface="Times New Roman" pitchFamily="18" charset="0"/>
              </a:rPr>
              <a:t>2.It is also an iterative process with the idea of time boxing, which is known as </a:t>
            </a:r>
            <a:r>
              <a:rPr lang="en-US" sz="2800" i="1" dirty="0" smtClean="0">
                <a:latin typeface="Times New Roman" pitchFamily="18" charset="0"/>
                <a:cs typeface="Times New Roman" pitchFamily="18" charset="0"/>
              </a:rPr>
              <a:t>sprint</a:t>
            </a:r>
            <a:r>
              <a:rPr lang="en-US" sz="2800" dirty="0" smtClean="0">
                <a:latin typeface="Times New Roman" pitchFamily="18" charset="0"/>
                <a:cs typeface="Times New Roman" pitchFamily="18" charset="0"/>
              </a:rPr>
              <a:t>. </a:t>
            </a:r>
          </a:p>
          <a:p>
            <a:pPr lvl="1">
              <a:defRPr/>
            </a:pPr>
            <a:r>
              <a:rPr lang="en-US" sz="2800" dirty="0" smtClean="0">
                <a:latin typeface="Times New Roman" pitchFamily="18" charset="0"/>
                <a:cs typeface="Times New Roman" pitchFamily="18" charset="0"/>
              </a:rPr>
              <a:t>3.Scrum relies on a self-organizing, cross-functional team. </a:t>
            </a:r>
          </a:p>
          <a:p>
            <a:pPr lvl="1">
              <a:defRPr/>
            </a:pPr>
            <a:r>
              <a:rPr lang="en-US" sz="2800" dirty="0" smtClean="0">
                <a:latin typeface="Times New Roman" pitchFamily="18" charset="0"/>
                <a:cs typeface="Times New Roman" pitchFamily="18" charset="0"/>
              </a:rPr>
              <a:t>4.There are two roles in the Scrum process: </a:t>
            </a:r>
            <a:r>
              <a:rPr lang="en-US" sz="2800" i="1" dirty="0" smtClean="0">
                <a:latin typeface="Times New Roman" pitchFamily="18" charset="0"/>
                <a:cs typeface="Times New Roman" pitchFamily="18" charset="0"/>
              </a:rPr>
              <a:t>pigs </a:t>
            </a:r>
            <a:r>
              <a:rPr lang="en-US" sz="2800" dirty="0" smtClean="0">
                <a:latin typeface="Times New Roman" pitchFamily="18" charset="0"/>
                <a:cs typeface="Times New Roman" pitchFamily="18" charset="0"/>
              </a:rPr>
              <a:t>and </a:t>
            </a:r>
            <a:r>
              <a:rPr lang="en-US" sz="2800" i="1" dirty="0" smtClean="0">
                <a:latin typeface="Times New Roman" pitchFamily="18" charset="0"/>
                <a:cs typeface="Times New Roman" pitchFamily="18" charset="0"/>
              </a:rPr>
              <a:t>chickens</a:t>
            </a:r>
            <a:r>
              <a:rPr lang="en-US" sz="2800" dirty="0" smtClean="0">
                <a:latin typeface="Times New Roman" pitchFamily="18" charset="0"/>
                <a:cs typeface="Times New Roman" pitchFamily="18" charset="0"/>
              </a:rPr>
              <a:t>. </a:t>
            </a:r>
          </a:p>
          <a:p>
            <a:pPr lvl="1">
              <a:defRPr/>
            </a:pPr>
            <a:r>
              <a:rPr lang="en-US" sz="2800" dirty="0" smtClean="0">
                <a:latin typeface="Times New Roman" pitchFamily="18" charset="0"/>
                <a:cs typeface="Times New Roman" pitchFamily="18" charset="0"/>
              </a:rPr>
              <a:t>5.Pigs group includes product owner, Scrum master, and a Scrum team. </a:t>
            </a:r>
          </a:p>
          <a:p>
            <a:pPr lvl="1">
              <a:defRPr/>
            </a:pPr>
            <a:r>
              <a:rPr lang="en-US" sz="2800" dirty="0" smtClean="0">
                <a:latin typeface="Times New Roman" pitchFamily="18" charset="0"/>
                <a:cs typeface="Times New Roman" pitchFamily="18" charset="0"/>
              </a:rPr>
              <a:t>6.The group “chickens” involves users, stakeholders, and managers</a:t>
            </a:r>
          </a:p>
          <a:p>
            <a:pPr lvl="1">
              <a:defRPr/>
            </a:pPr>
            <a:r>
              <a:rPr lang="en-US" sz="2800" dirty="0" smtClean="0">
                <a:latin typeface="Times New Roman" pitchFamily="18" charset="0"/>
                <a:cs typeface="Times New Roman" pitchFamily="18" charset="0"/>
              </a:rPr>
              <a:t>7.In the Scrum process, product backlog</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describes "what" will be built, which is managed by the product owner. </a:t>
            </a:r>
            <a:endParaRPr lang="en-IN" sz="2800" dirty="0" smtClean="0">
              <a:latin typeface="Times New Roman" pitchFamily="18" charset="0"/>
              <a:cs typeface="Times New Roman" pitchFamily="18" charset="0"/>
            </a:endParaRPr>
          </a:p>
          <a:p>
            <a:pPr>
              <a:defRPr/>
            </a:pPr>
            <a:endParaRPr lang="en-US" dirty="0"/>
          </a:p>
        </p:txBody>
      </p:sp>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3095625" y="285750"/>
            <a:ext cx="39243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Agile Process Model</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82948" name="Content Placeholder 4"/>
          <p:cNvPicPr>
            <a:picLocks noGrp="1"/>
          </p:cNvPicPr>
          <p:nvPr>
            <p:ph idx="1"/>
          </p:nvPr>
        </p:nvPicPr>
        <p:blipFill>
          <a:blip r:embed="rId2"/>
          <a:srcRect/>
          <a:stretch>
            <a:fillRect/>
          </a:stretch>
        </p:blipFill>
        <p:spPr>
          <a:xfrm>
            <a:off x="2401888" y="1998663"/>
            <a:ext cx="7448550" cy="3657600"/>
          </a:xfrm>
        </p:spPr>
      </p:pic>
      <p:sp>
        <p:nvSpPr>
          <p:cNvPr id="6" name="Title 1"/>
          <p:cNvSpPr txBox="1">
            <a:spLocks/>
          </p:cNvSpPr>
          <p:nvPr/>
        </p:nvSpPr>
        <p:spPr>
          <a:xfrm>
            <a:off x="3095625" y="285750"/>
            <a:ext cx="39243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Scrum</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FD4A364C-8115-4C92-A916-E450A2CBF315}" type="datetime2">
              <a:rPr lang="en-US"/>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a:t>R S S RAJU BATTULA</a:t>
            </a:r>
            <a:endParaRPr lang="en-US"/>
          </a:p>
        </p:txBody>
      </p:sp>
      <p:sp>
        <p:nvSpPr>
          <p:cNvPr id="10244" name="TextBox 6"/>
          <p:cNvSpPr txBox="1">
            <a:spLocks noChangeArrowheads="1"/>
          </p:cNvSpPr>
          <p:nvPr/>
        </p:nvSpPr>
        <p:spPr bwMode="auto">
          <a:xfrm>
            <a:off x="238125" y="695325"/>
            <a:ext cx="11501438" cy="5448300"/>
          </a:xfrm>
          <a:prstGeom prst="rect">
            <a:avLst/>
          </a:prstGeom>
          <a:noFill/>
          <a:ln w="9525">
            <a:noFill/>
            <a:miter lim="800000"/>
            <a:headEnd/>
            <a:tailEnd/>
          </a:ln>
        </p:spPr>
        <p:txBody>
          <a:bodyPr>
            <a:spAutoFit/>
          </a:bodyPr>
          <a:lstStyle/>
          <a:p>
            <a:r>
              <a:rPr lang="en-US" sz="3000" b="1">
                <a:latin typeface="Times New Roman" pitchFamily="18" charset="0"/>
                <a:cs typeface="Times New Roman" pitchFamily="18" charset="0"/>
              </a:rPr>
              <a:t>Dual Role of Software :</a:t>
            </a:r>
          </a:p>
          <a:p>
            <a:r>
              <a:rPr lang="en-US" sz="3000" b="1">
                <a:latin typeface="Times New Roman" pitchFamily="18" charset="0"/>
                <a:cs typeface="Times New Roman" pitchFamily="18" charset="0"/>
              </a:rPr>
              <a:t>As a Product: </a:t>
            </a:r>
            <a:r>
              <a:rPr lang="en-US" sz="3000">
                <a:latin typeface="Times New Roman" pitchFamily="18" charset="0"/>
                <a:cs typeface="Times New Roman" pitchFamily="18" charset="0"/>
              </a:rPr>
              <a:t>It delivers the computing potential of a H/W.</a:t>
            </a:r>
          </a:p>
          <a:p>
            <a:r>
              <a:rPr lang="en-US" sz="3000">
                <a:latin typeface="Times New Roman" pitchFamily="18" charset="0"/>
                <a:cs typeface="Times New Roman" pitchFamily="18" charset="0"/>
              </a:rPr>
              <a:t>     i) enables the h/w to deliver the expected functionality.</a:t>
            </a:r>
          </a:p>
          <a:p>
            <a:r>
              <a:rPr lang="en-US" sz="3000">
                <a:latin typeface="Times New Roman" pitchFamily="18" charset="0"/>
                <a:cs typeface="Times New Roman" pitchFamily="18" charset="0"/>
              </a:rPr>
              <a:t>     ii) Sets as information transformer.</a:t>
            </a:r>
          </a:p>
          <a:p>
            <a:r>
              <a:rPr lang="en-US" sz="3000">
                <a:latin typeface="Times New Roman" pitchFamily="18" charset="0"/>
                <a:cs typeface="Times New Roman" pitchFamily="18" charset="0"/>
              </a:rPr>
              <a:t>           a) Business Information :Query Retrieval s/w basis (Market Basket Analysis) </a:t>
            </a:r>
          </a:p>
          <a:p>
            <a:r>
              <a:rPr lang="en-US" sz="3000">
                <a:latin typeface="Times New Roman" pitchFamily="18" charset="0"/>
                <a:cs typeface="Times New Roman" pitchFamily="18" charset="0"/>
              </a:rPr>
              <a:t>           b) Personal Information : Salary Statement Generation of an EMP.</a:t>
            </a:r>
          </a:p>
          <a:p>
            <a:endParaRPr lang="en-US" sz="3000">
              <a:latin typeface="Times New Roman" pitchFamily="18" charset="0"/>
              <a:cs typeface="Times New Roman" pitchFamily="18" charset="0"/>
            </a:endParaRPr>
          </a:p>
          <a:p>
            <a:r>
              <a:rPr lang="en-US" sz="3000" b="1">
                <a:latin typeface="Times New Roman" pitchFamily="18" charset="0"/>
                <a:cs typeface="Times New Roman" pitchFamily="18" charset="0"/>
              </a:rPr>
              <a:t>As a vehicle for delivering Product:</a:t>
            </a:r>
          </a:p>
          <a:p>
            <a:r>
              <a:rPr lang="en-US" sz="3000">
                <a:latin typeface="Times New Roman" pitchFamily="18" charset="0"/>
                <a:cs typeface="Times New Roman" pitchFamily="18" charset="0"/>
              </a:rPr>
              <a:t>           Helps in creation and control of other programs.</a:t>
            </a:r>
          </a:p>
          <a:p>
            <a:r>
              <a:rPr lang="en-US" sz="3000">
                <a:latin typeface="Times New Roman" pitchFamily="18" charset="0"/>
                <a:cs typeface="Times New Roman" pitchFamily="18" charset="0"/>
              </a:rPr>
              <a:t>   Eg: OS</a:t>
            </a:r>
            <a:endParaRPr lang="en-US"/>
          </a:p>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363" y="1071563"/>
            <a:ext cx="10515600" cy="4857750"/>
          </a:xfrm>
        </p:spPr>
        <p:txBody>
          <a:bodyPr/>
          <a:lstStyle/>
          <a:p>
            <a:pPr>
              <a:defRPr/>
            </a:pPr>
            <a:r>
              <a:rPr lang="en-US" sz="2600" dirty="0" smtClean="0">
                <a:solidFill>
                  <a:schemeClr val="accent6">
                    <a:lumMod val="50000"/>
                  </a:schemeClr>
                </a:solidFill>
                <a:latin typeface="Times New Roman" pitchFamily="18" charset="0"/>
                <a:cs typeface="Times New Roman" pitchFamily="18" charset="0"/>
              </a:rPr>
              <a:t>Benefits and drawbacks to Scrum process</a:t>
            </a:r>
          </a:p>
          <a:p>
            <a:pPr lvl="1">
              <a:lnSpc>
                <a:spcPct val="150000"/>
              </a:lnSpc>
              <a:defRPr/>
            </a:pPr>
            <a:r>
              <a:rPr lang="en-US" sz="2600" dirty="0" smtClean="0">
                <a:latin typeface="Times New Roman" pitchFamily="18" charset="0"/>
                <a:cs typeface="Times New Roman" pitchFamily="18" charset="0"/>
              </a:rPr>
              <a:t>1.It is a completely developed and tested feature in short iterations. </a:t>
            </a:r>
          </a:p>
          <a:p>
            <a:pPr lvl="1">
              <a:lnSpc>
                <a:spcPct val="150000"/>
              </a:lnSpc>
              <a:defRPr/>
            </a:pPr>
            <a:r>
              <a:rPr lang="en-US" sz="2600" dirty="0" smtClean="0">
                <a:latin typeface="Times New Roman" pitchFamily="18" charset="0"/>
                <a:cs typeface="Times New Roman" pitchFamily="18" charset="0"/>
              </a:rPr>
              <a:t>2.It is a simple process with clearly defined rules. It increases productivity and the self-organizing team member carries a lot of responsibility. </a:t>
            </a:r>
          </a:p>
          <a:p>
            <a:pPr lvl="1">
              <a:lnSpc>
                <a:spcPct val="150000"/>
              </a:lnSpc>
              <a:defRPr/>
            </a:pPr>
            <a:r>
              <a:rPr lang="en-US" sz="2600" dirty="0" smtClean="0">
                <a:latin typeface="Times New Roman" pitchFamily="18" charset="0"/>
                <a:cs typeface="Times New Roman" pitchFamily="18" charset="0"/>
              </a:rPr>
              <a:t>3.It improves communication and combination with extreme programming. </a:t>
            </a:r>
          </a:p>
          <a:p>
            <a:pPr lvl="1">
              <a:lnSpc>
                <a:spcPct val="150000"/>
              </a:lnSpc>
              <a:defRPr/>
            </a:pPr>
            <a:r>
              <a:rPr lang="en-US" sz="2600" dirty="0" smtClean="0">
                <a:latin typeface="Times New Roman" pitchFamily="18" charset="0"/>
                <a:cs typeface="Times New Roman" pitchFamily="18" charset="0"/>
              </a:rPr>
              <a:t>4.It has no written documentation and sometimes violation of responsibilities.</a:t>
            </a:r>
            <a:endParaRPr lang="en-IN" sz="2600" dirty="0" smtClean="0">
              <a:latin typeface="Times New Roman" pitchFamily="18" charset="0"/>
              <a:cs typeface="Times New Roman" pitchFamily="18" charset="0"/>
            </a:endParaRPr>
          </a:p>
          <a:p>
            <a:pPr>
              <a:defRPr/>
            </a:pPr>
            <a:endParaRPr lang="en-US" dirty="0"/>
          </a:p>
        </p:txBody>
      </p:sp>
      <p:sp>
        <p:nvSpPr>
          <p:cNvPr id="3" name="Date Placeholder 2"/>
          <p:cNvSpPr>
            <a:spLocks noGrp="1"/>
          </p:cNvSpPr>
          <p:nvPr>
            <p:ph type="dt" sz="quarter" idx="10"/>
          </p:nvPr>
        </p:nvSpPr>
        <p:spPr/>
        <p:txBody>
          <a:bodyPr/>
          <a:lstStyle/>
          <a:p>
            <a:pPr>
              <a:defRPr/>
            </a:pPr>
            <a:fld id="{03098BA2-B7EC-406D-8B59-36164A10B271}"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3095625" y="285750"/>
            <a:ext cx="3924300" cy="1143000"/>
          </a:xfrm>
          <a:prstGeom prst="rect">
            <a:avLst/>
          </a:prstGeom>
        </p:spPr>
        <p:txBody>
          <a:bodyPr anchor="ct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Scrum</a:t>
            </a:r>
            <a:endParaRPr lang="en-IN" sz="44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1"/>
          <p:cNvSpPr>
            <a:spLocks noGrp="1"/>
          </p:cNvSpPr>
          <p:nvPr>
            <p:ph idx="1"/>
          </p:nvPr>
        </p:nvSpPr>
        <p:spPr>
          <a:xfrm>
            <a:off x="166688" y="785787"/>
            <a:ext cx="11787187" cy="4786312"/>
          </a:xfrm>
        </p:spPr>
        <p:txBody>
          <a:bodyPr/>
          <a:lstStyle/>
          <a:p>
            <a:pPr algn="just"/>
            <a:r>
              <a:rPr lang="en-US" dirty="0" smtClean="0">
                <a:latin typeface="Times New Roman" pitchFamily="18" charset="0"/>
                <a:cs typeface="Times New Roman" pitchFamily="18" charset="0"/>
              </a:rPr>
              <a:t>The Rational Unified Process (RUP) is a use-case driven, architecture-centric, iterative, and incremental process model. </a:t>
            </a:r>
          </a:p>
          <a:p>
            <a:pPr algn="just"/>
            <a:r>
              <a:rPr lang="en-US" dirty="0" smtClean="0">
                <a:latin typeface="Times New Roman" pitchFamily="18" charset="0"/>
                <a:cs typeface="Times New Roman" pitchFamily="18" charset="0"/>
              </a:rPr>
              <a:t>The RUP focuses on creating and maintaining </a:t>
            </a:r>
            <a:r>
              <a:rPr lang="en-US" i="1" dirty="0" smtClean="0">
                <a:latin typeface="Times New Roman" pitchFamily="18" charset="0"/>
                <a:cs typeface="Times New Roman" pitchFamily="18" charset="0"/>
              </a:rPr>
              <a:t>models </a:t>
            </a:r>
            <a:r>
              <a:rPr lang="en-US" dirty="0" smtClean="0">
                <a:latin typeface="Times New Roman" pitchFamily="18" charset="0"/>
                <a:cs typeface="Times New Roman" pitchFamily="18" charset="0"/>
              </a:rPr>
              <a:t>rather than documentation. </a:t>
            </a:r>
          </a:p>
          <a:p>
            <a:pPr algn="just"/>
            <a:r>
              <a:rPr lang="en-US" dirty="0" smtClean="0">
                <a:latin typeface="Times New Roman" pitchFamily="18" charset="0"/>
                <a:cs typeface="Times New Roman" pitchFamily="18" charset="0"/>
              </a:rPr>
              <a:t>It is derived from Unified Modeling Language (UML), which is an industry-standard language that helps to clearly communicate requirements, architectures, and designs. </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RUP is supported by tools which automate most of the activities of the process. </a:t>
            </a:r>
          </a:p>
          <a:p>
            <a:pPr algn="just"/>
            <a:r>
              <a:rPr lang="en-US" dirty="0" smtClean="0">
                <a:latin typeface="Times New Roman" pitchFamily="18" charset="0"/>
                <a:cs typeface="Times New Roman" pitchFamily="18" charset="0"/>
              </a:rPr>
              <a:t>The RUP divides the development cycle into four consecutive phases; namely, </a:t>
            </a:r>
            <a:r>
              <a:rPr lang="en-US" i="1" dirty="0" smtClean="0">
                <a:latin typeface="Times New Roman" pitchFamily="18" charset="0"/>
                <a:cs typeface="Times New Roman" pitchFamily="18" charset="0"/>
              </a:rPr>
              <a:t>inception, elaboration, construction, </a:t>
            </a:r>
            <a:r>
              <a:rPr lang="en-US" dirty="0" smtClean="0">
                <a:latin typeface="Times New Roman" pitchFamily="18" charset="0"/>
                <a:cs typeface="Times New Roman" pitchFamily="18" charset="0"/>
              </a:rPr>
              <a:t>and</a:t>
            </a:r>
            <a:r>
              <a:rPr lang="en-US" i="1" dirty="0" smtClean="0">
                <a:latin typeface="Times New Roman" pitchFamily="18" charset="0"/>
                <a:cs typeface="Times New Roman" pitchFamily="18" charset="0"/>
              </a:rPr>
              <a:t> transition.</a:t>
            </a:r>
            <a:endParaRPr lang="en-IN" i="1" dirty="0" smtClean="0">
              <a:latin typeface="Times New Roman" pitchFamily="18" charset="0"/>
              <a:cs typeface="Times New Roman" pitchFamily="18" charset="0"/>
            </a:endParaRPr>
          </a:p>
          <a:p>
            <a:pPr algn="just"/>
            <a:endParaRPr lang="en-US" dirty="0" smtClean="0"/>
          </a:p>
        </p:txBody>
      </p:sp>
      <p:sp>
        <p:nvSpPr>
          <p:cNvPr id="3" name="Date Placeholder 2"/>
          <p:cNvSpPr>
            <a:spLocks noGrp="1"/>
          </p:cNvSpPr>
          <p:nvPr>
            <p:ph type="dt" sz="quarter" idx="10"/>
          </p:nvPr>
        </p:nvSpPr>
        <p:spPr/>
        <p:txBody>
          <a:bodyPr/>
          <a:lstStyle/>
          <a:p>
            <a:pPr>
              <a:defRPr/>
            </a:pPr>
            <a:fld id="{4B171B98-CECA-4B07-862D-651D8A7A64E9}"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5" name="Title 1"/>
          <p:cNvSpPr txBox="1">
            <a:spLocks/>
          </p:cNvSpPr>
          <p:nvPr/>
        </p:nvSpPr>
        <p:spPr>
          <a:xfrm>
            <a:off x="1738313" y="-214338"/>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RUP Process Model</a:t>
            </a:r>
            <a:endParaRPr lang="en-IN" sz="3200" dirty="0">
              <a:solidFill>
                <a:srgbClr val="FF0000"/>
              </a:solidFill>
              <a:latin typeface="Times New Roman" pitchFamily="18" charset="0"/>
              <a:ea typeface="+mj-ea"/>
              <a:cs typeface="Times New Roman" pitchFamily="18" charset="0"/>
            </a:endParaRPr>
          </a:p>
        </p:txBody>
      </p:sp>
      <p:sp>
        <p:nvSpPr>
          <p:cNvPr id="6" name="Rectangle 5"/>
          <p:cNvSpPr/>
          <p:nvPr/>
        </p:nvSpPr>
        <p:spPr>
          <a:xfrm>
            <a:off x="452398" y="5572140"/>
            <a:ext cx="7858180" cy="246221"/>
          </a:xfrm>
          <a:prstGeom prst="rect">
            <a:avLst/>
          </a:prstGeom>
        </p:spPr>
        <p:txBody>
          <a:bodyPr wrap="square">
            <a:spAutoFit/>
          </a:bodyPr>
          <a:lstStyle/>
          <a:p>
            <a:r>
              <a:rPr lang="en-US" sz="1000" b="1" dirty="0" smtClean="0"/>
              <a:t> FS/RA                                Design                                         Coding	Testing                                   Deployment /</a:t>
            </a:r>
            <a:r>
              <a:rPr lang="en-US" sz="1000" b="1" dirty="0" err="1" smtClean="0"/>
              <a:t>Maintainence</a:t>
            </a:r>
            <a:endParaRPr lang="en-US" sz="1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4B171B98-CECA-4B07-862D-651D8A7A64E9}"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pic>
        <p:nvPicPr>
          <p:cNvPr id="86020" name="Picture 4"/>
          <p:cNvPicPr>
            <a:picLocks noChangeAspect="1" noChangeArrowheads="1"/>
          </p:cNvPicPr>
          <p:nvPr/>
        </p:nvPicPr>
        <p:blipFill>
          <a:blip r:embed="rId2"/>
          <a:srcRect/>
          <a:stretch>
            <a:fillRect/>
          </a:stretch>
        </p:blipFill>
        <p:spPr bwMode="auto">
          <a:xfrm>
            <a:off x="738188" y="1285875"/>
            <a:ext cx="10606087" cy="4953000"/>
          </a:xfrm>
          <a:prstGeom prst="rect">
            <a:avLst/>
          </a:prstGeom>
          <a:noFill/>
          <a:ln w="9525">
            <a:noFill/>
            <a:miter lim="800000"/>
            <a:headEnd/>
            <a:tailEnd/>
          </a:ln>
        </p:spPr>
      </p:pic>
      <p:sp>
        <p:nvSpPr>
          <p:cNvPr id="6" name="Title 1"/>
          <p:cNvSpPr txBox="1">
            <a:spLocks/>
          </p:cNvSpPr>
          <p:nvPr/>
        </p:nvSpPr>
        <p:spPr>
          <a:xfrm>
            <a:off x="1738313" y="214313"/>
            <a:ext cx="8229600" cy="1143000"/>
          </a:xfrm>
          <a:prstGeom prst="rect">
            <a:avLst/>
          </a:prstGeom>
        </p:spPr>
        <p:txBody>
          <a:bodyPr anchor="ctr">
            <a:normAutofit/>
          </a:bodyPr>
          <a:lstStyle/>
          <a:p>
            <a:pPr algn="ctr" defTabSz="914400" eaLnBrk="0" hangingPunct="0">
              <a:lnSpc>
                <a:spcPct val="90000"/>
              </a:lnSpc>
              <a:defRPr/>
            </a:pPr>
            <a:r>
              <a:rPr lang="en-US" sz="3200" b="1" dirty="0">
                <a:solidFill>
                  <a:srgbClr val="FF0000"/>
                </a:solidFill>
                <a:latin typeface="Times New Roman" pitchFamily="18" charset="0"/>
                <a:ea typeface="+mj-ea"/>
                <a:cs typeface="Times New Roman" pitchFamily="18" charset="0"/>
              </a:rPr>
              <a:t>RUP Process Model</a:t>
            </a:r>
            <a:endParaRPr lang="en-IN" sz="3200" dirty="0">
              <a:solidFill>
                <a:srgbClr val="FF000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E73BAEC-38F3-434E-8327-F888DF464A0B}"/>
              </a:ext>
            </a:extLst>
          </p:cNvPr>
          <p:cNvSpPr>
            <a:spLocks noGrp="1"/>
          </p:cNvSpPr>
          <p:nvPr>
            <p:ph type="dt" sz="half" idx="11"/>
          </p:nvPr>
        </p:nvSpPr>
        <p:spPr/>
        <p:txBody>
          <a:bodyPr/>
          <a:lstStyle/>
          <a:p>
            <a:fld id="{48CCF369-048B-4628-B053-406660227EF7}" type="datetime4">
              <a:rPr lang="en-US" smtClean="0"/>
              <a:pPr/>
              <a:t>November 15, 2021</a:t>
            </a:fld>
            <a:endParaRPr lang="en-US" dirty="0"/>
          </a:p>
        </p:txBody>
      </p:sp>
      <p:sp>
        <p:nvSpPr>
          <p:cNvPr id="4" name="Footer Placeholder 3">
            <a:extLst>
              <a:ext uri="{FF2B5EF4-FFF2-40B4-BE49-F238E27FC236}">
                <a16:creationId xmlns:a16="http://schemas.microsoft.com/office/drawing/2014/main" xmlns="" id="{BF647279-E75A-4415-80B6-561FD8028BEA}"/>
              </a:ext>
            </a:extLst>
          </p:cNvPr>
          <p:cNvSpPr>
            <a:spLocks noGrp="1"/>
          </p:cNvSpPr>
          <p:nvPr>
            <p:ph type="ftr" sz="quarter" idx="4294967295"/>
          </p:nvPr>
        </p:nvSpPr>
        <p:spPr>
          <a:xfrm>
            <a:off x="4138619" y="6286522"/>
            <a:ext cx="2743200" cy="365125"/>
          </a:xfrm>
          <a:prstGeom prst="rect">
            <a:avLst/>
          </a:prstGeom>
        </p:spPr>
        <p:txBody>
          <a:bodyPr/>
          <a:lstStyle/>
          <a:p>
            <a:r>
              <a:rPr lang="en-US" dirty="0" err="1" smtClean="0"/>
              <a:t>V.Ravi</a:t>
            </a:r>
            <a:r>
              <a:rPr lang="en-US" dirty="0" smtClean="0"/>
              <a:t> </a:t>
            </a:r>
            <a:r>
              <a:rPr lang="en-US" dirty="0" err="1" smtClean="0"/>
              <a:t>Kishore</a:t>
            </a:r>
            <a:endParaRPr lang="en-US" dirty="0"/>
          </a:p>
        </p:txBody>
      </p:sp>
      <p:sp>
        <p:nvSpPr>
          <p:cNvPr id="5" name="Rectangle 2">
            <a:extLst>
              <a:ext uri="{FF2B5EF4-FFF2-40B4-BE49-F238E27FC236}">
                <a16:creationId xmlns:a16="http://schemas.microsoft.com/office/drawing/2014/main" xmlns="" id="{31B1D3FC-AB0A-42D9-A06A-6E4253D33B8A}"/>
              </a:ext>
            </a:extLst>
          </p:cNvPr>
          <p:cNvSpPr txBox="1">
            <a:spLocks noRot="1" noChangeArrowheads="1"/>
          </p:cNvSpPr>
          <p:nvPr/>
        </p:nvSpPr>
        <p:spPr>
          <a:xfrm>
            <a:off x="3170767" y="244475"/>
            <a:ext cx="5858933" cy="10160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dirty="0" smtClean="0"/>
              <a:t>Software </a:t>
            </a:r>
            <a:r>
              <a:rPr lang="en-US" dirty="0"/>
              <a:t>Myths</a:t>
            </a:r>
          </a:p>
        </p:txBody>
      </p:sp>
      <p:sp>
        <p:nvSpPr>
          <p:cNvPr id="6" name="Content Placeholder 5">
            <a:extLst>
              <a:ext uri="{FF2B5EF4-FFF2-40B4-BE49-F238E27FC236}">
                <a16:creationId xmlns:a16="http://schemas.microsoft.com/office/drawing/2014/main" xmlns="" id="{D7692B83-61AD-48A6-BA28-77F1288FCFD9}"/>
              </a:ext>
            </a:extLst>
          </p:cNvPr>
          <p:cNvSpPr txBox="1">
            <a:spLocks/>
          </p:cNvSpPr>
          <p:nvPr/>
        </p:nvSpPr>
        <p:spPr>
          <a:xfrm>
            <a:off x="609600" y="1422401"/>
            <a:ext cx="10972800" cy="39989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Wingdings" panose="05000000000000000000" pitchFamily="2" charset="2"/>
              <a:buNone/>
              <a:defRPr/>
            </a:pPr>
            <a:r>
              <a:rPr lang="en-US" b="1" dirty="0"/>
              <a:t>Myth is a false </a:t>
            </a:r>
            <a:r>
              <a:rPr lang="en-US" b="1" dirty="0" smtClean="0"/>
              <a:t>belief (</a:t>
            </a:r>
            <a:r>
              <a:rPr lang="en-US" b="1" dirty="0"/>
              <a:t>not </a:t>
            </a:r>
            <a:r>
              <a:rPr lang="en-US" b="1" dirty="0" smtClean="0"/>
              <a:t>reality/</a:t>
            </a:r>
            <a:r>
              <a:rPr lang="en-IN" b="1" dirty="0" smtClean="0"/>
              <a:t>Interpretations</a:t>
            </a:r>
            <a:r>
              <a:rPr lang="en-US" b="1" dirty="0" smtClean="0"/>
              <a:t>).</a:t>
            </a:r>
            <a:endParaRPr lang="en-US" b="1" dirty="0"/>
          </a:p>
          <a:p>
            <a:pPr marL="457200" indent="-457200">
              <a:buFont typeface="+mj-lt"/>
              <a:buAutoNum type="arabicPeriod"/>
              <a:defRPr/>
            </a:pPr>
            <a:endParaRPr lang="en-US" dirty="0"/>
          </a:p>
          <a:p>
            <a:pPr marL="457200" indent="-457200">
              <a:buFont typeface="+mj-lt"/>
              <a:buAutoNum type="arabicPeriod"/>
              <a:defRPr/>
            </a:pPr>
            <a:r>
              <a:rPr lang="en-US" dirty="0"/>
              <a:t>Management Myths</a:t>
            </a:r>
          </a:p>
          <a:p>
            <a:pPr marL="457200" indent="-457200">
              <a:buFont typeface="+mj-lt"/>
              <a:buAutoNum type="arabicPeriod"/>
              <a:defRPr/>
            </a:pPr>
            <a:endParaRPr lang="en-US" dirty="0"/>
          </a:p>
          <a:p>
            <a:pPr marL="457200" indent="-457200">
              <a:buFont typeface="+mj-lt"/>
              <a:buAutoNum type="arabicPeriod"/>
              <a:defRPr/>
            </a:pPr>
            <a:r>
              <a:rPr lang="en-US" dirty="0"/>
              <a:t>Customer’s  Myths</a:t>
            </a:r>
          </a:p>
          <a:p>
            <a:pPr marL="457200" indent="-457200">
              <a:buFont typeface="+mj-lt"/>
              <a:buAutoNum type="arabicPeriod"/>
              <a:defRPr/>
            </a:pPr>
            <a:endParaRPr lang="en-US" dirty="0"/>
          </a:p>
          <a:p>
            <a:pPr marL="457200" indent="-457200">
              <a:buFont typeface="+mj-lt"/>
              <a:buAutoNum type="arabicPeriod"/>
              <a:defRPr/>
            </a:pPr>
            <a:r>
              <a:rPr lang="en-US" dirty="0"/>
              <a:t>Practitioner’s  Myths</a:t>
            </a:r>
          </a:p>
        </p:txBody>
      </p:sp>
    </p:spTree>
    <p:extLst>
      <p:ext uri="{BB962C8B-B14F-4D97-AF65-F5344CB8AC3E}">
        <p14:creationId xmlns:p14="http://schemas.microsoft.com/office/powerpoint/2010/main" xmlns="" val="589772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8E93771C-9781-42FE-9BF6-A22C25698833}"/>
              </a:ext>
            </a:extLst>
          </p:cNvPr>
          <p:cNvSpPr>
            <a:spLocks noGrp="1"/>
          </p:cNvSpPr>
          <p:nvPr>
            <p:ph type="dt" sz="half" idx="11"/>
          </p:nvPr>
        </p:nvSpPr>
        <p:spPr/>
        <p:txBody>
          <a:bodyPr/>
          <a:lstStyle/>
          <a:p>
            <a:fld id="{48CCF369-048B-4628-B053-406660227EF7}" type="datetime4">
              <a:rPr lang="en-US" smtClean="0"/>
              <a:pPr/>
              <a:t>November 15, 2021</a:t>
            </a:fld>
            <a:endParaRPr lang="en-US" dirty="0"/>
          </a:p>
        </p:txBody>
      </p:sp>
      <p:sp>
        <p:nvSpPr>
          <p:cNvPr id="4" name="Footer Placeholder 3">
            <a:extLst>
              <a:ext uri="{FF2B5EF4-FFF2-40B4-BE49-F238E27FC236}">
                <a16:creationId xmlns:a16="http://schemas.microsoft.com/office/drawing/2014/main" xmlns="" id="{B781CB7E-DCB6-4F6F-B0C0-3A7DEDCCA8B6}"/>
              </a:ext>
            </a:extLst>
          </p:cNvPr>
          <p:cNvSpPr>
            <a:spLocks noGrp="1"/>
          </p:cNvSpPr>
          <p:nvPr>
            <p:ph type="ftr" sz="quarter" idx="4294967295"/>
          </p:nvPr>
        </p:nvSpPr>
        <p:spPr>
          <a:xfrm>
            <a:off x="6953256" y="6286520"/>
            <a:ext cx="2743200" cy="365125"/>
          </a:xfrm>
          <a:prstGeom prst="rect">
            <a:avLst/>
          </a:prstGeom>
        </p:spPr>
        <p:txBody>
          <a:bodyPr/>
          <a:lstStyle/>
          <a:p>
            <a:r>
              <a:rPr lang="en-US" dirty="0" err="1" smtClean="0"/>
              <a:t>V.Ravi</a:t>
            </a:r>
            <a:r>
              <a:rPr lang="en-US" dirty="0" smtClean="0"/>
              <a:t> </a:t>
            </a:r>
            <a:r>
              <a:rPr lang="en-US" dirty="0" err="1" smtClean="0"/>
              <a:t>Kishore</a:t>
            </a:r>
            <a:endParaRPr lang="en-US" dirty="0"/>
          </a:p>
        </p:txBody>
      </p:sp>
      <p:sp>
        <p:nvSpPr>
          <p:cNvPr id="5" name="Title 1">
            <a:extLst>
              <a:ext uri="{FF2B5EF4-FFF2-40B4-BE49-F238E27FC236}">
                <a16:creationId xmlns:a16="http://schemas.microsoft.com/office/drawing/2014/main" xmlns="" id="{C84C4F54-5732-4A15-87FA-84D33B20DB7A}"/>
              </a:ext>
            </a:extLst>
          </p:cNvPr>
          <p:cNvSpPr txBox="1">
            <a:spLocks/>
          </p:cNvSpPr>
          <p:nvPr/>
        </p:nvSpPr>
        <p:spPr>
          <a:xfrm>
            <a:off x="609600" y="685800"/>
            <a:ext cx="10972800" cy="5746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b="1" dirty="0"/>
              <a:t>Management </a:t>
            </a:r>
            <a:r>
              <a:rPr lang="en-US" b="1" dirty="0" smtClean="0"/>
              <a:t>Myths </a:t>
            </a:r>
            <a:r>
              <a:rPr lang="en-US" dirty="0" smtClean="0"/>
              <a:t>(</a:t>
            </a:r>
            <a:r>
              <a:rPr lang="en-US" dirty="0" err="1" smtClean="0"/>
              <a:t>budget,schedules,quality</a:t>
            </a:r>
            <a:r>
              <a:rPr lang="en-US" dirty="0" smtClean="0"/>
              <a:t>)</a:t>
            </a:r>
            <a:endParaRPr lang="en-US" dirty="0"/>
          </a:p>
        </p:txBody>
      </p:sp>
      <p:sp>
        <p:nvSpPr>
          <p:cNvPr id="6" name="Content Placeholder 2">
            <a:extLst>
              <a:ext uri="{FF2B5EF4-FFF2-40B4-BE49-F238E27FC236}">
                <a16:creationId xmlns:a16="http://schemas.microsoft.com/office/drawing/2014/main" xmlns="" id="{644D1859-81A8-4BD4-BCA2-FAFD12AE13BA}"/>
              </a:ext>
            </a:extLst>
          </p:cNvPr>
          <p:cNvSpPr txBox="1">
            <a:spLocks/>
          </p:cNvSpPr>
          <p:nvPr/>
        </p:nvSpPr>
        <p:spPr>
          <a:xfrm>
            <a:off x="609600" y="1422400"/>
            <a:ext cx="10972800" cy="43434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defRPr/>
            </a:pPr>
            <a:r>
              <a:rPr lang="en-US" dirty="0">
                <a:solidFill>
                  <a:srgbClr val="92D050"/>
                </a:solidFill>
              </a:rPr>
              <a:t>Myth1</a:t>
            </a:r>
            <a:r>
              <a:rPr lang="en-US" dirty="0"/>
              <a:t> :  We already  have a book full of standards and procedures for building s/w, won’t that provide </a:t>
            </a:r>
            <a:r>
              <a:rPr lang="en-US" dirty="0" smtClean="0"/>
              <a:t>my </a:t>
            </a:r>
            <a:r>
              <a:rPr lang="en-US" dirty="0"/>
              <a:t>people  with   everything  they need to know.</a:t>
            </a:r>
          </a:p>
          <a:p>
            <a:pPr algn="just">
              <a:defRPr/>
            </a:pPr>
            <a:r>
              <a:rPr lang="en-US" dirty="0">
                <a:solidFill>
                  <a:srgbClr val="92D050"/>
                </a:solidFill>
              </a:rPr>
              <a:t>Myth2 </a:t>
            </a:r>
            <a:r>
              <a:rPr lang="en-US" dirty="0"/>
              <a:t>: My people have the state of art development tools, after all , we buy them the newest computers.</a:t>
            </a:r>
          </a:p>
          <a:p>
            <a:pPr algn="just">
              <a:defRPr/>
            </a:pPr>
            <a:r>
              <a:rPr lang="en-US" dirty="0">
                <a:solidFill>
                  <a:srgbClr val="92D050"/>
                </a:solidFill>
              </a:rPr>
              <a:t>Myth3</a:t>
            </a:r>
            <a:r>
              <a:rPr lang="en-US" dirty="0"/>
              <a:t>: If we get behind schedule, we can add more programmers and catch up.</a:t>
            </a:r>
          </a:p>
          <a:p>
            <a:pPr algn="just">
              <a:defRPr/>
            </a:pPr>
            <a:r>
              <a:rPr lang="en-US" dirty="0">
                <a:solidFill>
                  <a:srgbClr val="92D050"/>
                </a:solidFill>
              </a:rPr>
              <a:t>Myth4</a:t>
            </a:r>
            <a:r>
              <a:rPr lang="en-US" dirty="0"/>
              <a:t>: If I decide to outsource the s/w project  to a third party, I can just relax and let the that firm </a:t>
            </a:r>
            <a:r>
              <a:rPr lang="en-US" dirty="0" smtClean="0"/>
              <a:t>build </a:t>
            </a:r>
            <a:r>
              <a:rPr lang="en-US" dirty="0"/>
              <a:t>it.</a:t>
            </a:r>
          </a:p>
        </p:txBody>
      </p:sp>
    </p:spTree>
    <p:extLst>
      <p:ext uri="{BB962C8B-B14F-4D97-AF65-F5344CB8AC3E}">
        <p14:creationId xmlns:p14="http://schemas.microsoft.com/office/powerpoint/2010/main" xmlns="" val="4106570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48E848FC-76E6-45F6-8C1E-29177D38B627}"/>
              </a:ext>
            </a:extLst>
          </p:cNvPr>
          <p:cNvSpPr>
            <a:spLocks noGrp="1"/>
          </p:cNvSpPr>
          <p:nvPr>
            <p:ph type="dt" sz="half" idx="11"/>
          </p:nvPr>
        </p:nvSpPr>
        <p:spPr/>
        <p:txBody>
          <a:bodyPr/>
          <a:lstStyle/>
          <a:p>
            <a:fld id="{48CCF369-048B-4628-B053-406660227EF7}" type="datetime4">
              <a:rPr lang="en-US" smtClean="0"/>
              <a:pPr/>
              <a:t>November 15, 2021</a:t>
            </a:fld>
            <a:endParaRPr lang="en-US" dirty="0"/>
          </a:p>
        </p:txBody>
      </p:sp>
      <p:sp>
        <p:nvSpPr>
          <p:cNvPr id="4" name="Footer Placeholder 3">
            <a:extLst>
              <a:ext uri="{FF2B5EF4-FFF2-40B4-BE49-F238E27FC236}">
                <a16:creationId xmlns:a16="http://schemas.microsoft.com/office/drawing/2014/main" xmlns="" id="{82481B90-A108-4BCC-9FB4-685C7188B8E8}"/>
              </a:ext>
            </a:extLst>
          </p:cNvPr>
          <p:cNvSpPr>
            <a:spLocks noGrp="1"/>
          </p:cNvSpPr>
          <p:nvPr>
            <p:ph type="ftr" sz="quarter" idx="4294967295"/>
          </p:nvPr>
        </p:nvSpPr>
        <p:spPr>
          <a:xfrm>
            <a:off x="4138619" y="6286522"/>
            <a:ext cx="2743200" cy="365125"/>
          </a:xfrm>
          <a:prstGeom prst="rect">
            <a:avLst/>
          </a:prstGeom>
        </p:spPr>
        <p:txBody>
          <a:bodyPr/>
          <a:lstStyle/>
          <a:p>
            <a:r>
              <a:rPr lang="en-US" dirty="0" err="1" smtClean="0"/>
              <a:t>V.Ravi</a:t>
            </a:r>
            <a:r>
              <a:rPr lang="en-US" dirty="0" smtClean="0"/>
              <a:t> </a:t>
            </a:r>
            <a:r>
              <a:rPr lang="en-US" dirty="0" err="1" smtClean="0"/>
              <a:t>Kishore</a:t>
            </a:r>
            <a:endParaRPr lang="en-US" dirty="0"/>
          </a:p>
        </p:txBody>
      </p:sp>
      <p:sp>
        <p:nvSpPr>
          <p:cNvPr id="5" name="Title 1">
            <a:extLst>
              <a:ext uri="{FF2B5EF4-FFF2-40B4-BE49-F238E27FC236}">
                <a16:creationId xmlns:a16="http://schemas.microsoft.com/office/drawing/2014/main" xmlns="" id="{74863F61-0D5C-40E2-9FB6-9FC19E11EC41}"/>
              </a:ext>
            </a:extLst>
          </p:cNvPr>
          <p:cNvSpPr txBox="1">
            <a:spLocks/>
          </p:cNvSpPr>
          <p:nvPr/>
        </p:nvSpPr>
        <p:spPr>
          <a:xfrm>
            <a:off x="609600" y="685800"/>
            <a:ext cx="10972800" cy="117156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b="1" dirty="0"/>
              <a:t>Customer’s </a:t>
            </a:r>
            <a:r>
              <a:rPr lang="en-US" b="1" dirty="0" smtClean="0"/>
              <a:t>Myths</a:t>
            </a:r>
            <a:r>
              <a:rPr lang="en-US" dirty="0" smtClean="0"/>
              <a:t> </a:t>
            </a:r>
            <a:r>
              <a:rPr lang="en-US" sz="2400" dirty="0" smtClean="0"/>
              <a:t>(request from </a:t>
            </a:r>
            <a:r>
              <a:rPr lang="en-US" sz="2400" dirty="0" err="1" smtClean="0"/>
              <a:t>stakeholders,marketing</a:t>
            </a:r>
            <a:r>
              <a:rPr lang="en-US" sz="2400" dirty="0" smtClean="0"/>
              <a:t> /</a:t>
            </a:r>
            <a:r>
              <a:rPr lang="en-US" sz="2400" dirty="0" err="1" smtClean="0"/>
              <a:t>sales,a</a:t>
            </a:r>
            <a:r>
              <a:rPr lang="en-US" sz="2400" dirty="0" smtClean="0"/>
              <a:t> technical </a:t>
            </a:r>
            <a:r>
              <a:rPr lang="en-US" sz="2400" dirty="0" err="1" smtClean="0"/>
              <a:t>group,next</a:t>
            </a:r>
            <a:r>
              <a:rPr lang="en-US" sz="2400" dirty="0" smtClean="0"/>
              <a:t> </a:t>
            </a:r>
            <a:r>
              <a:rPr lang="en-US" sz="2400" dirty="0" err="1" smtClean="0"/>
              <a:t>desk,outside</a:t>
            </a:r>
            <a:r>
              <a:rPr lang="en-US" sz="2400" dirty="0" smtClean="0"/>
              <a:t>)</a:t>
            </a:r>
            <a:endParaRPr lang="en-US" dirty="0"/>
          </a:p>
        </p:txBody>
      </p:sp>
      <p:sp>
        <p:nvSpPr>
          <p:cNvPr id="6" name="Content Placeholder 2">
            <a:extLst>
              <a:ext uri="{FF2B5EF4-FFF2-40B4-BE49-F238E27FC236}">
                <a16:creationId xmlns:a16="http://schemas.microsoft.com/office/drawing/2014/main" xmlns="" id="{143ACBC0-4617-4F54-A7B0-F3A43200E9B7}"/>
              </a:ext>
            </a:extLst>
          </p:cNvPr>
          <p:cNvSpPr txBox="1">
            <a:spLocks/>
          </p:cNvSpPr>
          <p:nvPr/>
        </p:nvSpPr>
        <p:spPr>
          <a:xfrm>
            <a:off x="609600" y="2651134"/>
            <a:ext cx="10972800" cy="34210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defRPr/>
            </a:pPr>
            <a:r>
              <a:rPr lang="en-US" dirty="0">
                <a:solidFill>
                  <a:srgbClr val="92D050"/>
                </a:solidFill>
              </a:rPr>
              <a:t>Myth1</a:t>
            </a:r>
            <a:r>
              <a:rPr lang="en-US" dirty="0"/>
              <a:t>: A general statement of objectives is sufficient to begin writing programs - we can fill the details later.</a:t>
            </a:r>
          </a:p>
          <a:p>
            <a:pPr algn="just">
              <a:buFont typeface="Wingdings" panose="05000000000000000000" pitchFamily="2" charset="2"/>
              <a:buNone/>
              <a:defRPr/>
            </a:pPr>
            <a:endParaRPr lang="en-US" dirty="0"/>
          </a:p>
          <a:p>
            <a:pPr algn="just">
              <a:defRPr/>
            </a:pPr>
            <a:r>
              <a:rPr lang="en-US" dirty="0">
                <a:solidFill>
                  <a:srgbClr val="92D050"/>
                </a:solidFill>
              </a:rPr>
              <a:t>Myth2 </a:t>
            </a:r>
            <a:r>
              <a:rPr lang="en-US" dirty="0"/>
              <a:t>: Project requirements continually change, but change can be easily accommodated because s/w is flexible.</a:t>
            </a:r>
          </a:p>
        </p:txBody>
      </p:sp>
    </p:spTree>
    <p:extLst>
      <p:ext uri="{BB962C8B-B14F-4D97-AF65-F5344CB8AC3E}">
        <p14:creationId xmlns:p14="http://schemas.microsoft.com/office/powerpoint/2010/main" xmlns="" val="543269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8419F530-7ADE-472E-ACDE-E54544B3F19F}"/>
              </a:ext>
            </a:extLst>
          </p:cNvPr>
          <p:cNvSpPr>
            <a:spLocks noGrp="1"/>
          </p:cNvSpPr>
          <p:nvPr>
            <p:ph type="dt" sz="half" idx="11"/>
          </p:nvPr>
        </p:nvSpPr>
        <p:spPr/>
        <p:txBody>
          <a:bodyPr/>
          <a:lstStyle/>
          <a:p>
            <a:fld id="{48CCF369-048B-4628-B053-406660227EF7}" type="datetime4">
              <a:rPr lang="en-US" smtClean="0"/>
              <a:pPr/>
              <a:t>November 15, 2021</a:t>
            </a:fld>
            <a:endParaRPr lang="en-US" dirty="0"/>
          </a:p>
        </p:txBody>
      </p:sp>
      <p:sp>
        <p:nvSpPr>
          <p:cNvPr id="4" name="Footer Placeholder 3">
            <a:extLst>
              <a:ext uri="{FF2B5EF4-FFF2-40B4-BE49-F238E27FC236}">
                <a16:creationId xmlns:a16="http://schemas.microsoft.com/office/drawing/2014/main" xmlns="" id="{AAEDAF45-6346-4511-956C-9059BD0F8D77}"/>
              </a:ext>
            </a:extLst>
          </p:cNvPr>
          <p:cNvSpPr>
            <a:spLocks noGrp="1"/>
          </p:cNvSpPr>
          <p:nvPr>
            <p:ph type="ftr" sz="quarter" idx="4294967295"/>
          </p:nvPr>
        </p:nvSpPr>
        <p:spPr>
          <a:xfrm>
            <a:off x="8739206" y="6143644"/>
            <a:ext cx="2743200" cy="365125"/>
          </a:xfrm>
          <a:prstGeom prst="rect">
            <a:avLst/>
          </a:prstGeom>
        </p:spPr>
        <p:txBody>
          <a:bodyPr/>
          <a:lstStyle/>
          <a:p>
            <a:r>
              <a:rPr lang="en-US" dirty="0" err="1" smtClean="0"/>
              <a:t>V.Ravi</a:t>
            </a:r>
            <a:r>
              <a:rPr lang="en-US" dirty="0" smtClean="0"/>
              <a:t> </a:t>
            </a:r>
            <a:r>
              <a:rPr lang="en-US" dirty="0" err="1" smtClean="0"/>
              <a:t>Kishore</a:t>
            </a:r>
            <a:endParaRPr lang="en-US" dirty="0"/>
          </a:p>
        </p:txBody>
      </p:sp>
      <p:sp>
        <p:nvSpPr>
          <p:cNvPr id="5" name="Title 1">
            <a:extLst>
              <a:ext uri="{FF2B5EF4-FFF2-40B4-BE49-F238E27FC236}">
                <a16:creationId xmlns:a16="http://schemas.microsoft.com/office/drawing/2014/main" xmlns="" id="{BA17D25B-74A7-4389-AFF4-229AB282B7F9}"/>
              </a:ext>
            </a:extLst>
          </p:cNvPr>
          <p:cNvSpPr txBox="1">
            <a:spLocks/>
          </p:cNvSpPr>
          <p:nvPr/>
        </p:nvSpPr>
        <p:spPr>
          <a:xfrm>
            <a:off x="609600" y="609600"/>
            <a:ext cx="10972800" cy="6508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b="1" dirty="0"/>
              <a:t>Practitioner’s </a:t>
            </a:r>
            <a:r>
              <a:rPr lang="en-US" b="1" dirty="0" smtClean="0"/>
              <a:t>Myths </a:t>
            </a:r>
            <a:r>
              <a:rPr lang="en-US" sz="2400" dirty="0" smtClean="0"/>
              <a:t>(fostered by over 50 years of programming culture</a:t>
            </a:r>
            <a:r>
              <a:rPr lang="en-US" sz="3600" dirty="0" smtClean="0"/>
              <a:t>)</a:t>
            </a:r>
            <a:endParaRPr lang="en-US" dirty="0"/>
          </a:p>
        </p:txBody>
      </p:sp>
      <p:sp>
        <p:nvSpPr>
          <p:cNvPr id="6" name="Content Placeholder 2">
            <a:extLst>
              <a:ext uri="{FF2B5EF4-FFF2-40B4-BE49-F238E27FC236}">
                <a16:creationId xmlns:a16="http://schemas.microsoft.com/office/drawing/2014/main" xmlns="" id="{69667A95-E595-413C-918E-E28FDC23B8A0}"/>
              </a:ext>
            </a:extLst>
          </p:cNvPr>
          <p:cNvSpPr txBox="1">
            <a:spLocks/>
          </p:cNvSpPr>
          <p:nvPr/>
        </p:nvSpPr>
        <p:spPr>
          <a:xfrm>
            <a:off x="609600" y="1782780"/>
            <a:ext cx="10972800" cy="40036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defRPr/>
            </a:pPr>
            <a:r>
              <a:rPr lang="en-US" dirty="0">
                <a:solidFill>
                  <a:srgbClr val="92D050"/>
                </a:solidFill>
              </a:rPr>
              <a:t>Myth1</a:t>
            </a:r>
            <a:r>
              <a:rPr lang="en-US" dirty="0"/>
              <a:t>: Once we write the program and get it to work, our job is done.</a:t>
            </a:r>
          </a:p>
          <a:p>
            <a:pPr algn="just">
              <a:defRPr/>
            </a:pPr>
            <a:r>
              <a:rPr lang="en-US" dirty="0">
                <a:solidFill>
                  <a:srgbClr val="92D050"/>
                </a:solidFill>
              </a:rPr>
              <a:t>Myth2</a:t>
            </a:r>
            <a:r>
              <a:rPr lang="en-US" dirty="0"/>
              <a:t>: Until I get the program running, I have no way of assessing its quality.</a:t>
            </a:r>
          </a:p>
          <a:p>
            <a:pPr algn="just">
              <a:defRPr/>
            </a:pPr>
            <a:r>
              <a:rPr lang="en-US" dirty="0">
                <a:solidFill>
                  <a:srgbClr val="92D050"/>
                </a:solidFill>
              </a:rPr>
              <a:t>Myth3:</a:t>
            </a:r>
            <a:r>
              <a:rPr lang="en-US" dirty="0"/>
              <a:t> The only deliverable work product for a successful project is a working program.</a:t>
            </a:r>
          </a:p>
          <a:p>
            <a:pPr algn="just">
              <a:defRPr/>
            </a:pPr>
            <a:r>
              <a:rPr lang="en-US" dirty="0">
                <a:solidFill>
                  <a:srgbClr val="92D050"/>
                </a:solidFill>
              </a:rPr>
              <a:t>Myth4</a:t>
            </a:r>
            <a:r>
              <a:rPr lang="en-US" dirty="0"/>
              <a:t>:  Software Engineering will make us create voluminous &amp; unnecessary documentation  and will invariably slow us down.</a:t>
            </a:r>
          </a:p>
        </p:txBody>
      </p:sp>
    </p:spTree>
    <p:extLst>
      <p:ext uri="{BB962C8B-B14F-4D97-AF65-F5344CB8AC3E}">
        <p14:creationId xmlns:p14="http://schemas.microsoft.com/office/powerpoint/2010/main" xmlns="" val="389262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FD4A364C-8115-4C92-A916-E450A2CBF315}" type="datetime2">
              <a:rPr lang="en-US"/>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a:t>R  S  S  RAJU B ATTULA</a:t>
            </a:r>
            <a:endParaRPr lang="en-US"/>
          </a:p>
        </p:txBody>
      </p:sp>
      <p:sp>
        <p:nvSpPr>
          <p:cNvPr id="9220" name="TextBox 4"/>
          <p:cNvSpPr txBox="1">
            <a:spLocks noChangeArrowheads="1"/>
          </p:cNvSpPr>
          <p:nvPr/>
        </p:nvSpPr>
        <p:spPr bwMode="auto">
          <a:xfrm>
            <a:off x="666750" y="714375"/>
            <a:ext cx="10715625" cy="4832350"/>
          </a:xfrm>
          <a:prstGeom prst="rect">
            <a:avLst/>
          </a:prstGeom>
          <a:noFill/>
          <a:ln w="9525">
            <a:noFill/>
            <a:miter lim="800000"/>
            <a:headEnd/>
            <a:tailEnd/>
          </a:ln>
        </p:spPr>
        <p:txBody>
          <a:bodyPr>
            <a:spAutoFit/>
          </a:bodyPr>
          <a:lstStyle/>
          <a:p>
            <a:pPr>
              <a:defRPr/>
            </a:pPr>
            <a:r>
              <a:rPr lang="en-US" sz="2800" b="1" dirty="0">
                <a:latin typeface="Times New Roman" pitchFamily="18" charset="0"/>
                <a:cs typeface="Times New Roman" pitchFamily="18" charset="0"/>
              </a:rPr>
              <a:t>Why Software  Engg is so important:</a:t>
            </a:r>
          </a:p>
          <a:p>
            <a:pPr marL="457200" indent="-457200">
              <a:buFontTx/>
              <a:buAutoNum type="arabicPeriod"/>
              <a:defRPr/>
            </a:pPr>
            <a:r>
              <a:rPr lang="en-US" sz="2800" dirty="0">
                <a:latin typeface="Times New Roman" pitchFamily="18" charset="0"/>
                <a:cs typeface="Times New Roman" pitchFamily="18" charset="0"/>
              </a:rPr>
              <a:t>Enables us to build complex systems s/w in a timely manner.</a:t>
            </a:r>
          </a:p>
          <a:p>
            <a:pPr marL="457200" indent="-457200">
              <a:buFontTx/>
              <a:buAutoNum type="arabicPeriod"/>
              <a:defRPr/>
            </a:pPr>
            <a:r>
              <a:rPr lang="en-US" sz="2800" dirty="0">
                <a:latin typeface="Times New Roman" pitchFamily="18" charset="0"/>
                <a:cs typeface="Times New Roman" pitchFamily="18" charset="0"/>
              </a:rPr>
              <a:t> Ensuring high Quality S/W.</a:t>
            </a:r>
          </a:p>
          <a:p>
            <a:pPr marL="457200" indent="-457200">
              <a:buFontTx/>
              <a:buAutoNum type="arabicPeriod"/>
              <a:defRPr/>
            </a:pPr>
            <a:r>
              <a:rPr lang="en-US" sz="2800" dirty="0">
                <a:latin typeface="Times New Roman" pitchFamily="18" charset="0"/>
                <a:cs typeface="Times New Roman" pitchFamily="18" charset="0"/>
              </a:rPr>
              <a:t>Imposes discipline to work that can become chaotic.</a:t>
            </a:r>
          </a:p>
          <a:p>
            <a:pPr marL="457200" indent="-457200">
              <a:defRPr/>
            </a:pPr>
            <a:endParaRPr lang="en-US" sz="2800" dirty="0">
              <a:latin typeface="Times New Roman" pitchFamily="18" charset="0"/>
              <a:cs typeface="Times New Roman" pitchFamily="18" charset="0"/>
            </a:endParaRPr>
          </a:p>
          <a:p>
            <a:pPr marL="457200" indent="-457200">
              <a:defRPr/>
            </a:pPr>
            <a:r>
              <a:rPr lang="en-US" sz="2800" b="1" dirty="0">
                <a:latin typeface="Times New Roman" pitchFamily="18" charset="0"/>
                <a:cs typeface="Times New Roman" pitchFamily="18" charset="0"/>
              </a:rPr>
              <a:t>What is Work Product: (Result/Outcome)</a:t>
            </a:r>
          </a:p>
          <a:p>
            <a:pPr marL="457200" indent="-457200">
              <a:defRPr/>
            </a:pPr>
            <a:r>
              <a:rPr lang="en-US" sz="2800" b="1" dirty="0">
                <a:latin typeface="Times New Roman" pitchFamily="18" charset="0"/>
                <a:cs typeface="Times New Roman" pitchFamily="18" charset="0"/>
              </a:rPr>
              <a:t>Software Engineer:</a:t>
            </a:r>
          </a:p>
          <a:p>
            <a:pPr marL="457200" indent="-457200">
              <a:defRPr/>
            </a:pPr>
            <a:r>
              <a:rPr lang="en-US" sz="2800" dirty="0">
                <a:latin typeface="Times New Roman" pitchFamily="18" charset="0"/>
                <a:cs typeface="Times New Roman" pitchFamily="18" charset="0"/>
              </a:rPr>
              <a:t>   The Set of Programs, the content along with the documentation that is part of s/w.</a:t>
            </a:r>
          </a:p>
          <a:p>
            <a:pPr marL="457200" indent="-457200">
              <a:defRPr/>
            </a:pPr>
            <a:r>
              <a:rPr lang="en-US" sz="2800" b="1" dirty="0">
                <a:latin typeface="Times New Roman" pitchFamily="18" charset="0"/>
                <a:cs typeface="Times New Roman" pitchFamily="18" charset="0"/>
              </a:rPr>
              <a:t>User/Customer:</a:t>
            </a:r>
          </a:p>
          <a:p>
            <a:pPr marL="457200" indent="-457200">
              <a:defRPr/>
            </a:pPr>
            <a:r>
              <a:rPr lang="en-US" sz="2800" dirty="0">
                <a:latin typeface="Times New Roman" pitchFamily="18" charset="0"/>
                <a:cs typeface="Times New Roman" pitchFamily="18" charset="0"/>
              </a:rPr>
              <a:t>    The functionality is delivered by the s/w that improves user experience.</a:t>
            </a:r>
            <a:endParaRPr lang="en-IN"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E3A02A8E-AB71-42FC-84C7-3295B6879E63}"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2292" name="TextBox 4"/>
          <p:cNvSpPr txBox="1">
            <a:spLocks noChangeArrowheads="1"/>
          </p:cNvSpPr>
          <p:nvPr/>
        </p:nvSpPr>
        <p:spPr bwMode="auto">
          <a:xfrm>
            <a:off x="523875" y="1214438"/>
            <a:ext cx="11215688" cy="3816350"/>
          </a:xfrm>
          <a:prstGeom prst="rect">
            <a:avLst/>
          </a:prstGeom>
          <a:noFill/>
          <a:ln w="9525">
            <a:noFill/>
            <a:miter lim="800000"/>
            <a:headEnd/>
            <a:tailEnd/>
          </a:ln>
        </p:spPr>
        <p:txBody>
          <a:bodyPr>
            <a:spAutoFit/>
          </a:bodyPr>
          <a:lstStyle/>
          <a:p>
            <a:r>
              <a:rPr lang="en-US" sz="2800" b="1">
                <a:latin typeface="Times New Roman" pitchFamily="18" charset="0"/>
                <a:cs typeface="Times New Roman" pitchFamily="18" charset="0"/>
              </a:rPr>
              <a:t>Software Engg Focuses ON??:</a:t>
            </a:r>
          </a:p>
          <a:p>
            <a:r>
              <a:rPr lang="en-US" sz="2800">
                <a:latin typeface="Times New Roman" pitchFamily="18" charset="0"/>
                <a:cs typeface="Times New Roman" pitchFamily="18" charset="0"/>
              </a:rPr>
              <a:t>Quality  (while s/w development)</a:t>
            </a:r>
          </a:p>
          <a:p>
            <a:r>
              <a:rPr lang="en-US" sz="2800">
                <a:latin typeface="Times New Roman" pitchFamily="18" charset="0"/>
                <a:cs typeface="Times New Roman" pitchFamily="18" charset="0"/>
              </a:rPr>
              <a:t>Functional and Non Functional</a:t>
            </a:r>
          </a:p>
          <a:p>
            <a:endParaRPr lang="en-US" sz="2800">
              <a:latin typeface="Times New Roman" pitchFamily="18" charset="0"/>
              <a:cs typeface="Times New Roman" pitchFamily="18" charset="0"/>
            </a:endParaRPr>
          </a:p>
          <a:p>
            <a:r>
              <a:rPr lang="en-US" sz="2800" b="1">
                <a:latin typeface="Times New Roman" pitchFamily="18" charset="0"/>
                <a:cs typeface="Times New Roman" pitchFamily="18" charset="0"/>
              </a:rPr>
              <a:t>Maintainability:</a:t>
            </a:r>
          </a:p>
          <a:p>
            <a:r>
              <a:rPr lang="en-US" sz="2800">
                <a:latin typeface="Times New Roman" pitchFamily="18" charset="0"/>
                <a:cs typeface="Times New Roman" pitchFamily="18" charset="0"/>
              </a:rPr>
              <a:t>1.After the s/w has been developed and delivered.</a:t>
            </a:r>
          </a:p>
          <a:p>
            <a:r>
              <a:rPr lang="en-US" sz="2800">
                <a:latin typeface="Times New Roman" pitchFamily="18" charset="0"/>
                <a:cs typeface="Times New Roman" pitchFamily="18" charset="0"/>
              </a:rPr>
              <a:t>2.Should be easily enhanced and adapt to changing requirements whenever required.</a:t>
            </a:r>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A81F5098-1E60-4072-838C-0CB9D7CAA726}" type="datetime2">
              <a:rPr lang="en-US" smtClean="0"/>
              <a:pPr>
                <a:defRPr/>
              </a:pPr>
              <a:t>Monday, November 15, 2021</a:t>
            </a:fld>
            <a:endParaRPr lang="en-US" dirty="0"/>
          </a:p>
        </p:txBody>
      </p:sp>
      <p:sp>
        <p:nvSpPr>
          <p:cNvPr id="4" name="Footer Placeholder 3"/>
          <p:cNvSpPr>
            <a:spLocks noGrp="1"/>
          </p:cNvSpPr>
          <p:nvPr>
            <p:ph type="ftr" sz="quarter" idx="11"/>
          </p:nvPr>
        </p:nvSpPr>
        <p:spPr/>
        <p:txBody>
          <a:bodyPr/>
          <a:lstStyle/>
          <a:p>
            <a:pPr>
              <a:defRPr/>
            </a:pPr>
            <a:r>
              <a:rPr lang="sv-SE" dirty="0" smtClean="0"/>
              <a:t>V.Ravi Kishore</a:t>
            </a:r>
            <a:endParaRPr lang="en-US" dirty="0"/>
          </a:p>
        </p:txBody>
      </p:sp>
      <p:sp>
        <p:nvSpPr>
          <p:cNvPr id="13316" name="TextBox 4"/>
          <p:cNvSpPr txBox="1">
            <a:spLocks noChangeArrowheads="1"/>
          </p:cNvSpPr>
          <p:nvPr/>
        </p:nvSpPr>
        <p:spPr bwMode="auto">
          <a:xfrm>
            <a:off x="666750" y="428625"/>
            <a:ext cx="10715625" cy="5908675"/>
          </a:xfrm>
          <a:prstGeom prst="rect">
            <a:avLst/>
          </a:prstGeom>
          <a:noFill/>
          <a:ln w="9525">
            <a:noFill/>
            <a:miter lim="800000"/>
            <a:headEnd/>
            <a:tailEnd/>
          </a:ln>
        </p:spPr>
        <p:txBody>
          <a:bodyPr>
            <a:spAutoFit/>
          </a:bodyPr>
          <a:lstStyle/>
          <a:p>
            <a:pPr>
              <a:lnSpc>
                <a:spcPct val="150000"/>
              </a:lnSpc>
            </a:pPr>
            <a:r>
              <a:rPr lang="en-US" sz="2800" b="1">
                <a:latin typeface="Times New Roman" pitchFamily="18" charset="0"/>
                <a:cs typeface="Times New Roman" pitchFamily="18" charset="0"/>
              </a:rPr>
              <a:t>Types of softwares:</a:t>
            </a:r>
          </a:p>
          <a:p>
            <a:pPr>
              <a:lnSpc>
                <a:spcPct val="150000"/>
              </a:lnSpc>
              <a:buFont typeface="Wingdings" pitchFamily="2" charset="2"/>
              <a:buChar char="Ø"/>
            </a:pPr>
            <a:r>
              <a:rPr lang="en-US" sz="2800">
                <a:latin typeface="Times New Roman" pitchFamily="18" charset="0"/>
                <a:cs typeface="Times New Roman" pitchFamily="18" charset="0"/>
              </a:rPr>
              <a:t>System Software</a:t>
            </a:r>
          </a:p>
          <a:p>
            <a:pPr>
              <a:lnSpc>
                <a:spcPct val="150000"/>
              </a:lnSpc>
              <a:buFont typeface="Wingdings" pitchFamily="2" charset="2"/>
              <a:buChar char="Ø"/>
            </a:pPr>
            <a:r>
              <a:rPr lang="en-US" sz="2800">
                <a:latin typeface="Times New Roman" pitchFamily="18" charset="0"/>
                <a:cs typeface="Times New Roman" pitchFamily="18" charset="0"/>
              </a:rPr>
              <a:t>Application software</a:t>
            </a:r>
          </a:p>
          <a:p>
            <a:pPr>
              <a:lnSpc>
                <a:spcPct val="150000"/>
              </a:lnSpc>
              <a:buFont typeface="Wingdings" pitchFamily="2" charset="2"/>
              <a:buChar char="Ø"/>
            </a:pPr>
            <a:r>
              <a:rPr lang="en-US" sz="2800">
                <a:latin typeface="Times New Roman" pitchFamily="18" charset="0"/>
                <a:cs typeface="Times New Roman" pitchFamily="18" charset="0"/>
              </a:rPr>
              <a:t>Engg/Scientific software</a:t>
            </a:r>
          </a:p>
          <a:p>
            <a:pPr>
              <a:lnSpc>
                <a:spcPct val="150000"/>
              </a:lnSpc>
              <a:buFont typeface="Wingdings" pitchFamily="2" charset="2"/>
              <a:buChar char="Ø"/>
            </a:pPr>
            <a:r>
              <a:rPr lang="en-US" sz="2800">
                <a:latin typeface="Times New Roman" pitchFamily="18" charset="0"/>
                <a:cs typeface="Times New Roman" pitchFamily="18" charset="0"/>
              </a:rPr>
              <a:t>Embedded Software</a:t>
            </a:r>
          </a:p>
          <a:p>
            <a:pPr>
              <a:lnSpc>
                <a:spcPct val="150000"/>
              </a:lnSpc>
              <a:buFont typeface="Wingdings" pitchFamily="2" charset="2"/>
              <a:buChar char="Ø"/>
            </a:pPr>
            <a:r>
              <a:rPr lang="en-US" sz="2800">
                <a:latin typeface="Times New Roman" pitchFamily="18" charset="0"/>
                <a:cs typeface="Times New Roman" pitchFamily="18" charset="0"/>
              </a:rPr>
              <a:t>Artificial Software</a:t>
            </a:r>
          </a:p>
          <a:p>
            <a:pPr>
              <a:lnSpc>
                <a:spcPct val="150000"/>
              </a:lnSpc>
              <a:buFont typeface="Wingdings" pitchFamily="2" charset="2"/>
              <a:buChar char="Ø"/>
            </a:pPr>
            <a:r>
              <a:rPr lang="en-US" sz="2800">
                <a:latin typeface="Times New Roman" pitchFamily="18" charset="0"/>
                <a:cs typeface="Times New Roman" pitchFamily="18" charset="0"/>
              </a:rPr>
              <a:t>Legacy Software</a:t>
            </a:r>
          </a:p>
          <a:p>
            <a:pPr>
              <a:lnSpc>
                <a:spcPct val="150000"/>
              </a:lnSpc>
              <a:buFont typeface="Wingdings" pitchFamily="2" charset="2"/>
              <a:buChar char="Ø"/>
            </a:pPr>
            <a:r>
              <a:rPr lang="en-US" sz="2800">
                <a:latin typeface="Times New Roman" pitchFamily="18" charset="0"/>
                <a:cs typeface="Times New Roman" pitchFamily="18" charset="0"/>
              </a:rPr>
              <a:t>Web/mobile software</a:t>
            </a:r>
          </a:p>
          <a:p>
            <a:pPr>
              <a:lnSpc>
                <a:spcPct val="150000"/>
              </a:lnSpc>
              <a:buFont typeface="Wingdings" pitchFamily="2" charset="2"/>
              <a:buChar char="Ø"/>
            </a:pPr>
            <a:r>
              <a:rPr lang="en-US" sz="2800">
                <a:latin typeface="Times New Roman" pitchFamily="18" charset="0"/>
                <a:cs typeface="Times New Roman" pitchFamily="18" charset="0"/>
              </a:rPr>
              <a:t>Real world software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1663</TotalTime>
  <Words>3598</Words>
  <Application>Microsoft Office PowerPoint</Application>
  <PresentationFormat>Custom</PresentationFormat>
  <Paragraphs>618</Paragraphs>
  <Slides>66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Office Theme</vt:lpstr>
      <vt:lpstr>Visio</vt:lpstr>
      <vt:lpstr>SOFTWARE ENGINEERING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RK</cp:lastModifiedBy>
  <cp:revision>227</cp:revision>
  <dcterms:created xsi:type="dcterms:W3CDTF">2019-12-14T03:50:52Z</dcterms:created>
  <dcterms:modified xsi:type="dcterms:W3CDTF">2021-11-15T03:49:34Z</dcterms:modified>
</cp:coreProperties>
</file>