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7" r:id="rId2"/>
    <p:sldId id="434" r:id="rId3"/>
    <p:sldId id="296" r:id="rId4"/>
    <p:sldId id="263" r:id="rId5"/>
    <p:sldId id="280" r:id="rId6"/>
    <p:sldId id="269" r:id="rId7"/>
    <p:sldId id="271" r:id="rId8"/>
    <p:sldId id="273" r:id="rId9"/>
    <p:sldId id="274" r:id="rId10"/>
    <p:sldId id="275" r:id="rId11"/>
    <p:sldId id="292" r:id="rId12"/>
    <p:sldId id="298" r:id="rId13"/>
    <p:sldId id="293" r:id="rId14"/>
    <p:sldId id="299" r:id="rId15"/>
    <p:sldId id="304" r:id="rId16"/>
    <p:sldId id="300" r:id="rId17"/>
    <p:sldId id="305" r:id="rId18"/>
    <p:sldId id="315" r:id="rId19"/>
    <p:sldId id="390" r:id="rId20"/>
    <p:sldId id="391" r:id="rId21"/>
    <p:sldId id="392" r:id="rId22"/>
    <p:sldId id="393" r:id="rId23"/>
    <p:sldId id="400" r:id="rId24"/>
    <p:sldId id="401" r:id="rId25"/>
    <p:sldId id="418" r:id="rId26"/>
    <p:sldId id="425" r:id="rId27"/>
    <p:sldId id="42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00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-109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953EB-1ACD-44FC-8377-FE893FF65FB8}" type="datetimeFigureOut">
              <a:rPr lang="en-IN" smtClean="0"/>
              <a:pPr/>
              <a:t>09-12-2021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77D03-B5A5-448D-816F-6175A52987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904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357290" y="285728"/>
            <a:ext cx="7554569" cy="6429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2" y="116632"/>
            <a:ext cx="1368058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789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A5BD-902E-486B-B119-1CD057397815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79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E654-407F-4F54-A13B-F95DCFE811BF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34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75F7-A5E2-4DAF-BF6C-9EC749A2ABA8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402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90184-A77D-45C3-B2F5-F13FAD4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9F79A-F645-45F7-80A1-76FC42C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3F1BD-BBB4-4568-AD6B-BCE5DA66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3845-478B-42C7-B368-58EFC90A967D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AF4F7-2B80-4BD8-947F-113F3E7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49A2FC-28F7-4D58-A53A-BB07932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75-AF47-4374-8090-D2A526390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031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31419"/>
          </a:xfrm>
        </p:spPr>
        <p:txBody>
          <a:bodyPr/>
          <a:lstStyle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" y="136525"/>
            <a:ext cx="734852" cy="46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6232934" y="132319"/>
            <a:ext cx="262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Aditya </a:t>
            </a:r>
            <a:r>
              <a:rPr lang="en-US" sz="1050" b="1" baseline="0" dirty="0">
                <a:solidFill>
                  <a:srgbClr val="00B0F0"/>
                </a:solidFill>
              </a:rPr>
              <a:t>Engineering </a:t>
            </a:r>
            <a:r>
              <a:rPr lang="en-US" sz="1050" b="1" dirty="0">
                <a:solidFill>
                  <a:srgbClr val="00B0F0"/>
                </a:solidFill>
              </a:rPr>
              <a:t>College  (A)</a:t>
            </a:r>
            <a:endParaRPr lang="en-IN" sz="105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29454" y="6286521"/>
            <a:ext cx="157838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3783F4D-5C1E-4940-9408-5535850127D8}" type="datetime4">
              <a:rPr lang="en-US" smtClean="0"/>
              <a:pPr/>
              <a:t>December 9,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3964" y="6286521"/>
            <a:ext cx="20574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4697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3E77-8F55-47D7-930F-ECD1A0593711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5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2603-ABC3-437A-85CE-C7228E7769B2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704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BB6-D339-48D4-A2EA-876E9EB2A7BD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97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1D8F-48D7-43F4-B77B-6A2E6D9639FD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32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27B6-1C51-4B24-B4F1-754BE7792743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36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295-C7BE-4071-94A6-A74FB743EA48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1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F4F4-3F99-4C89-92CD-F776D2C8629D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25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7D0F-DE7C-4B22-81B6-E458802E0119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98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2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391400" cy="6858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Requirement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2D25B3-8003-4C56-98A2-EDEDF0964BEC}"/>
              </a:ext>
            </a:extLst>
          </p:cNvPr>
          <p:cNvSpPr txBox="1"/>
          <p:nvPr/>
        </p:nvSpPr>
        <p:spPr>
          <a:xfrm>
            <a:off x="4800600" y="44196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 err="1" smtClean="0"/>
              <a:t>V.Ravi</a:t>
            </a:r>
            <a:r>
              <a:rPr lang="en-IN" dirty="0" smtClean="0"/>
              <a:t> </a:t>
            </a:r>
            <a:r>
              <a:rPr lang="en-IN" dirty="0" err="1" smtClean="0"/>
              <a:t>Kishore</a:t>
            </a:r>
            <a:endParaRPr lang="en-IN" dirty="0" smtClean="0"/>
          </a:p>
          <a:p>
            <a:r>
              <a:rPr lang="en-IN" dirty="0" smtClean="0"/>
              <a:t>Associate Professor</a:t>
            </a:r>
            <a:endParaRPr lang="en-IN" dirty="0"/>
          </a:p>
          <a:p>
            <a:r>
              <a:rPr lang="en-IN" dirty="0"/>
              <a:t>Aditya Engineering College(A)</a:t>
            </a:r>
          </a:p>
          <a:p>
            <a:r>
              <a:rPr lang="en-IN" dirty="0" err="1"/>
              <a:t>Surampalem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3482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Nonfunctional requirements specify how a system must behave. These are qualities, standards, constraints upon the systems services that are specified with respect to a product, organization, and external environment.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Nonfunctional requirements are related to functional requirements, i.e., how efficiently, by how much volume, how fast, at what quality, how safely, etc., a function is performed by a particular system.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The examples of nonfunctional requirements are reliability, maintainability, performance, usability, security, scalability, capacity, availability, recoverability, serviceability, manageability, integrity, and interoperability.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7E855A-C1E4-47F6-9CD1-CC332BD705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B228DB-FCB5-4A57-9759-C79D9D1C9AAF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ACE441-2E6A-493F-BCD5-C2F0CE6ACA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Nonfunctional Requirements</a:t>
            </a:r>
            <a:endParaRPr lang="en-I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02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/>
              <a:t>Requirements engineering </a:t>
            </a:r>
            <a:r>
              <a:rPr lang="en-US" sz="2400" dirty="0" smtClean="0"/>
              <a:t>provides </a:t>
            </a:r>
            <a:r>
              <a:rPr lang="en-US" sz="2400" dirty="0"/>
              <a:t>the outline of the quality of the final product.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/>
              <a:t>Requirements engineering is the disciplined, process-oriented </a:t>
            </a:r>
            <a:r>
              <a:rPr lang="en-US" sz="2400" dirty="0" smtClean="0"/>
              <a:t>approach.</a:t>
            </a: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/>
              <a:t>Technical </a:t>
            </a:r>
            <a:r>
              <a:rPr lang="en-US" sz="2400" dirty="0"/>
              <a:t>organization of the requirements,</a:t>
            </a:r>
          </a:p>
          <a:p>
            <a:pPr lvl="1" algn="just"/>
            <a:r>
              <a:rPr lang="en-US" sz="2400" dirty="0"/>
              <a:t>ensuring correctness and completeness of the </a:t>
            </a:r>
            <a:r>
              <a:rPr lang="en-US" sz="2400" dirty="0" smtClean="0"/>
              <a:t>requirements.</a:t>
            </a: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0EEA310-15EC-4006-8C19-59B9888F1F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E5E403-7E66-433A-82DE-BD40B15643D8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BD245F-C82B-4929-B997-5462EA8A9B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Requirements Engineering Process </a:t>
            </a:r>
            <a:r>
              <a:rPr lang="en-I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09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51814" y="571481"/>
            <a:ext cx="7886700" cy="55218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ea typeface="Times New Roman"/>
                <a:cs typeface="Arial"/>
              </a:rPr>
              <a:t>Requirement engineering process</a:t>
            </a:r>
            <a:endParaRPr lang="en-IN" sz="2800" b="1" dirty="0">
              <a:solidFill>
                <a:srgbClr val="0000FF"/>
              </a:solidFill>
              <a:ea typeface="Times New Roman"/>
              <a:cs typeface="Arial"/>
            </a:endParaRPr>
          </a:p>
          <a:p>
            <a:endParaRPr lang="en-IN" sz="2800" b="1" dirty="0">
              <a:solidFill>
                <a:srgbClr val="0000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CEF92C5-3F7B-41D8-B911-BC7BF461AA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3B0B27-AFA9-4A45-A8F7-12763A742C99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F7BEB1-FCD1-4FFA-85AB-ED2F99FB2E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grpSp>
        <p:nvGrpSpPr>
          <p:cNvPr id="5" name="Canvas 36"/>
          <p:cNvGrpSpPr/>
          <p:nvPr/>
        </p:nvGrpSpPr>
        <p:grpSpPr>
          <a:xfrm>
            <a:off x="1676400" y="1068617"/>
            <a:ext cx="6172200" cy="5560783"/>
            <a:chOff x="0" y="0"/>
            <a:chExt cx="3790315" cy="489013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3790315" cy="4890135"/>
            </a:xfrm>
            <a:prstGeom prst="rect">
              <a:avLst/>
            </a:prstGeom>
            <a:noFill/>
          </p:spPr>
        </p:sp>
        <p:sp>
          <p:nvSpPr>
            <p:cNvPr id="7" name="AutoShape 37"/>
            <p:cNvSpPr>
              <a:spLocks noChangeArrowheads="1"/>
            </p:cNvSpPr>
            <p:nvPr/>
          </p:nvSpPr>
          <p:spPr bwMode="auto">
            <a:xfrm>
              <a:off x="1315715" y="940061"/>
              <a:ext cx="1273618" cy="461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Requirement </a:t>
              </a:r>
              <a:endParaRPr lang="en-IN" sz="1600" b="1" dirty="0">
                <a:effectLst/>
                <a:ea typeface="Times New Roman"/>
                <a:cs typeface="Arial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elicitation</a:t>
              </a:r>
              <a:endParaRPr lang="en-IN" sz="1600" b="1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8" name="AutoShape 38"/>
            <p:cNvSpPr>
              <a:spLocks noChangeArrowheads="1"/>
            </p:cNvSpPr>
            <p:nvPr/>
          </p:nvSpPr>
          <p:spPr bwMode="auto">
            <a:xfrm>
              <a:off x="1315715" y="1962657"/>
              <a:ext cx="1274444" cy="4572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Requirement </a:t>
              </a:r>
              <a:endParaRPr lang="en-IN" sz="1600" b="1" dirty="0">
                <a:effectLst/>
                <a:ea typeface="Times New Roman"/>
                <a:cs typeface="Arial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analysis</a:t>
              </a:r>
              <a:endParaRPr lang="en-IN" sz="1600" b="1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9" name="AutoShape 39"/>
            <p:cNvSpPr>
              <a:spLocks noChangeArrowheads="1"/>
            </p:cNvSpPr>
            <p:nvPr/>
          </p:nvSpPr>
          <p:spPr bwMode="auto">
            <a:xfrm>
              <a:off x="1315715" y="2972047"/>
              <a:ext cx="1274444" cy="4572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Requirement </a:t>
              </a:r>
              <a:endParaRPr lang="en-IN" sz="1600" b="1" dirty="0">
                <a:effectLst/>
                <a:ea typeface="Times New Roman"/>
                <a:cs typeface="Arial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specification</a:t>
              </a:r>
              <a:endParaRPr lang="en-IN" sz="1600" b="1" dirty="0">
                <a:effectLst/>
                <a:ea typeface="Times New Roman"/>
                <a:cs typeface="Arial"/>
              </a:endParaRPr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1315715" y="4001245"/>
              <a:ext cx="1273618" cy="486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Requirement </a:t>
              </a:r>
              <a:endParaRPr lang="en-IN" sz="1600" b="1">
                <a:effectLst/>
                <a:ea typeface="Times New Roman"/>
                <a:cs typeface="Arial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validation</a:t>
              </a:r>
              <a:endParaRPr lang="en-IN" sz="1600" b="1">
                <a:effectLst/>
                <a:ea typeface="Times New Roman"/>
                <a:cs typeface="Arial"/>
              </a:endParaRPr>
            </a:p>
          </p:txBody>
        </p:sp>
        <p:cxnSp>
          <p:nvCxnSpPr>
            <p:cNvPr id="11" name="AutoShape 41"/>
            <p:cNvCxnSpPr>
              <a:cxnSpLocks noChangeShapeType="1"/>
            </p:cNvCxnSpPr>
            <p:nvPr/>
          </p:nvCxnSpPr>
          <p:spPr bwMode="auto">
            <a:xfrm flipH="1">
              <a:off x="3571579" y="1173632"/>
              <a:ext cx="2476" cy="3074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42"/>
            <p:cNvCxnSpPr>
              <a:cxnSpLocks noChangeShapeType="1"/>
            </p:cNvCxnSpPr>
            <p:nvPr/>
          </p:nvCxnSpPr>
          <p:spPr bwMode="auto">
            <a:xfrm flipH="1">
              <a:off x="2590159" y="1170331"/>
              <a:ext cx="983897" cy="1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3"/>
            <p:cNvCxnSpPr>
              <a:cxnSpLocks noChangeShapeType="1"/>
            </p:cNvCxnSpPr>
            <p:nvPr/>
          </p:nvCxnSpPr>
          <p:spPr bwMode="auto">
            <a:xfrm flipH="1" flipV="1">
              <a:off x="2591809" y="2211084"/>
              <a:ext cx="979770" cy="1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4"/>
            <p:cNvCxnSpPr>
              <a:cxnSpLocks noChangeShapeType="1"/>
            </p:cNvCxnSpPr>
            <p:nvPr/>
          </p:nvCxnSpPr>
          <p:spPr bwMode="auto">
            <a:xfrm flipH="1">
              <a:off x="2591809" y="3195714"/>
              <a:ext cx="979770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45"/>
            <p:cNvCxnSpPr>
              <a:cxnSpLocks noChangeShapeType="1"/>
              <a:stCxn id="10" idx="3"/>
            </p:cNvCxnSpPr>
            <p:nvPr/>
          </p:nvCxnSpPr>
          <p:spPr bwMode="auto">
            <a:xfrm>
              <a:off x="2589333" y="4244720"/>
              <a:ext cx="984723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6"/>
            <p:cNvCxnSpPr>
              <a:cxnSpLocks noChangeShapeType="1"/>
            </p:cNvCxnSpPr>
            <p:nvPr/>
          </p:nvCxnSpPr>
          <p:spPr bwMode="auto">
            <a:xfrm>
              <a:off x="1771345" y="1401426"/>
              <a:ext cx="1651" cy="561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7"/>
            <p:cNvCxnSpPr>
              <a:cxnSpLocks noChangeShapeType="1"/>
            </p:cNvCxnSpPr>
            <p:nvPr/>
          </p:nvCxnSpPr>
          <p:spPr bwMode="auto">
            <a:xfrm>
              <a:off x="1772996" y="2419895"/>
              <a:ext cx="825" cy="552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1952937" y="3429285"/>
              <a:ext cx="825" cy="5719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49"/>
            <p:cNvSpPr>
              <a:spLocks noChangeArrowheads="1"/>
            </p:cNvSpPr>
            <p:nvPr/>
          </p:nvSpPr>
          <p:spPr bwMode="auto">
            <a:xfrm>
              <a:off x="75938" y="1905708"/>
              <a:ext cx="533219" cy="1523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Requirement </a:t>
              </a:r>
              <a:endParaRPr lang="en-IN" sz="1600" b="1" dirty="0">
                <a:effectLst/>
                <a:ea typeface="Times New Roman"/>
                <a:cs typeface="Arial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management</a:t>
              </a:r>
              <a:endParaRPr lang="en-IN" sz="1600" b="1" dirty="0">
                <a:effectLst/>
                <a:ea typeface="Times New Roman"/>
                <a:cs typeface="Arial"/>
              </a:endParaRPr>
            </a:p>
          </p:txBody>
        </p:sp>
        <p:cxnSp>
          <p:nvCxnSpPr>
            <p:cNvPr id="20" name="AutoShape 50"/>
            <p:cNvCxnSpPr>
              <a:cxnSpLocks noChangeShapeType="1"/>
              <a:stCxn id="19" idx="0"/>
            </p:cNvCxnSpPr>
            <p:nvPr/>
          </p:nvCxnSpPr>
          <p:spPr bwMode="auto">
            <a:xfrm flipH="1" flipV="1">
              <a:off x="342548" y="1170331"/>
              <a:ext cx="825" cy="7353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51"/>
            <p:cNvCxnSpPr>
              <a:cxnSpLocks noChangeShapeType="1"/>
              <a:endCxn id="7" idx="1"/>
            </p:cNvCxnSpPr>
            <p:nvPr/>
          </p:nvCxnSpPr>
          <p:spPr bwMode="auto">
            <a:xfrm>
              <a:off x="342548" y="1170331"/>
              <a:ext cx="973167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2"/>
            <p:cNvCxnSpPr>
              <a:cxnSpLocks noChangeShapeType="1"/>
              <a:stCxn id="19" idx="2"/>
            </p:cNvCxnSpPr>
            <p:nvPr/>
          </p:nvCxnSpPr>
          <p:spPr bwMode="auto">
            <a:xfrm flipH="1">
              <a:off x="342548" y="3429285"/>
              <a:ext cx="825" cy="815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53"/>
            <p:cNvCxnSpPr>
              <a:cxnSpLocks noChangeShapeType="1"/>
            </p:cNvCxnSpPr>
            <p:nvPr/>
          </p:nvCxnSpPr>
          <p:spPr bwMode="auto">
            <a:xfrm>
              <a:off x="342548" y="4247196"/>
              <a:ext cx="991326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84"/>
            <p:cNvCxnSpPr>
              <a:cxnSpLocks noChangeShapeType="1"/>
              <a:endCxn id="9" idx="1"/>
            </p:cNvCxnSpPr>
            <p:nvPr/>
          </p:nvCxnSpPr>
          <p:spPr bwMode="auto">
            <a:xfrm>
              <a:off x="609158" y="3196539"/>
              <a:ext cx="706557" cy="4127"/>
            </a:xfrm>
            <a:prstGeom prst="bentConnector3">
              <a:avLst>
                <a:gd name="adj1" fmla="val 4995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85"/>
            <p:cNvCxnSpPr>
              <a:cxnSpLocks noChangeShapeType="1"/>
            </p:cNvCxnSpPr>
            <p:nvPr/>
          </p:nvCxnSpPr>
          <p:spPr bwMode="auto">
            <a:xfrm>
              <a:off x="609158" y="2212735"/>
              <a:ext cx="706557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95"/>
            <p:cNvSpPr txBox="1">
              <a:spLocks noChangeArrowheads="1"/>
            </p:cNvSpPr>
            <p:nvPr/>
          </p:nvSpPr>
          <p:spPr bwMode="auto">
            <a:xfrm>
              <a:off x="2331803" y="641289"/>
              <a:ext cx="657857" cy="2088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Discovery </a:t>
              </a:r>
              <a:endParaRPr lang="en-IN" sz="1600" b="1">
                <a:effectLst/>
                <a:ea typeface="Times New Roman"/>
                <a:cs typeface="Arial"/>
              </a:endParaRPr>
            </a:p>
          </p:txBody>
        </p:sp>
        <p:sp>
          <p:nvSpPr>
            <p:cNvPr id="28" name="Text Box 125"/>
            <p:cNvSpPr txBox="1">
              <a:spLocks noChangeArrowheads="1"/>
            </p:cNvSpPr>
            <p:nvPr/>
          </p:nvSpPr>
          <p:spPr bwMode="auto">
            <a:xfrm>
              <a:off x="2331803" y="2613024"/>
              <a:ext cx="952531" cy="2088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Documentation </a:t>
              </a:r>
              <a:endParaRPr lang="en-IN" sz="1600" b="1">
                <a:effectLst/>
                <a:ea typeface="Times New Roman"/>
                <a:cs typeface="Arial"/>
              </a:endParaRPr>
            </a:p>
          </p:txBody>
        </p:sp>
        <p:sp>
          <p:nvSpPr>
            <p:cNvPr id="29" name="Text Box 126"/>
            <p:cNvSpPr txBox="1">
              <a:spLocks noChangeArrowheads="1"/>
            </p:cNvSpPr>
            <p:nvPr/>
          </p:nvSpPr>
          <p:spPr bwMode="auto">
            <a:xfrm>
              <a:off x="2331803" y="3584448"/>
              <a:ext cx="1068090" cy="3359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Defect detection</a:t>
              </a:r>
              <a:endParaRPr lang="en-IN" sz="1600" b="1">
                <a:effectLst/>
                <a:ea typeface="Times New Roman"/>
                <a:cs typeface="Arial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ea typeface="Times New Roman"/>
                  <a:cs typeface="Arial"/>
                </a:rPr>
                <a:t> and removal </a:t>
              </a:r>
              <a:endParaRPr lang="en-IN" sz="1600" b="1">
                <a:effectLst/>
                <a:ea typeface="Times New Roman"/>
                <a:cs typeface="Arial"/>
              </a:endParaRPr>
            </a:p>
          </p:txBody>
        </p:sp>
        <p:sp>
          <p:nvSpPr>
            <p:cNvPr id="30" name="Text Box 127"/>
            <p:cNvSpPr txBox="1">
              <a:spLocks noChangeArrowheads="1"/>
            </p:cNvSpPr>
            <p:nvPr/>
          </p:nvSpPr>
          <p:spPr bwMode="auto">
            <a:xfrm>
              <a:off x="2331803" y="1584651"/>
              <a:ext cx="875767" cy="2079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dirty="0">
                  <a:effectLst/>
                  <a:ea typeface="Times New Roman"/>
                  <a:cs typeface="Arial"/>
                </a:rPr>
                <a:t>Organization  </a:t>
              </a:r>
              <a:endParaRPr lang="en-IN" sz="1600" b="1" dirty="0">
                <a:effectLst/>
                <a:ea typeface="Times New Roman"/>
                <a:cs typeface="Arial"/>
              </a:endParaRPr>
            </a:p>
          </p:txBody>
        </p:sp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384" y="0"/>
              <a:ext cx="1021041" cy="5851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AutoShape 130"/>
            <p:cNvCxnSpPr>
              <a:cxnSpLocks noChangeShapeType="1"/>
            </p:cNvCxnSpPr>
            <p:nvPr/>
          </p:nvCxnSpPr>
          <p:spPr bwMode="auto">
            <a:xfrm flipH="1">
              <a:off x="1936428" y="527392"/>
              <a:ext cx="5778" cy="4126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1"/>
            <p:cNvCxnSpPr>
              <a:cxnSpLocks noChangeShapeType="1"/>
            </p:cNvCxnSpPr>
            <p:nvPr/>
          </p:nvCxnSpPr>
          <p:spPr bwMode="auto">
            <a:xfrm flipH="1" flipV="1">
              <a:off x="2103988" y="1401426"/>
              <a:ext cx="825" cy="561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32"/>
            <p:cNvCxnSpPr>
              <a:cxnSpLocks noChangeShapeType="1"/>
            </p:cNvCxnSpPr>
            <p:nvPr/>
          </p:nvCxnSpPr>
          <p:spPr bwMode="auto">
            <a:xfrm flipH="1" flipV="1">
              <a:off x="2103988" y="2419895"/>
              <a:ext cx="825" cy="561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AutoShape 869"/>
          <p:cNvSpPr>
            <a:spLocks noChangeArrowheads="1"/>
          </p:cNvSpPr>
          <p:nvPr/>
        </p:nvSpPr>
        <p:spPr bwMode="auto">
          <a:xfrm>
            <a:off x="7620000" y="2743200"/>
            <a:ext cx="381000" cy="1973580"/>
          </a:xfrm>
          <a:prstGeom prst="roundRect">
            <a:avLst>
              <a:gd name="adj" fmla="val 16667"/>
            </a:avLst>
          </a:prstGeom>
          <a:solidFill>
            <a:schemeClr val="bg1">
              <a:lumMod val="100000"/>
              <a:lumOff val="0"/>
            </a:schemeClr>
          </a:solidFill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/>
          </a:ln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Times New Roman"/>
                <a:ea typeface="Times New Roman"/>
                <a:cs typeface="Arial"/>
              </a:rPr>
              <a:t>Requirement development</a:t>
            </a:r>
            <a:endParaRPr lang="en-IN" sz="1200" dirty="0">
              <a:effectLst/>
              <a:latin typeface="Times New Roman"/>
              <a:ea typeface="Times New Roman"/>
              <a:cs typeface="Arial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457200" y="580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608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A typical requirement engineering process has two main aspects: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Requirement development  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Requirement management </a:t>
            </a:r>
          </a:p>
          <a:p>
            <a:pPr marL="430213" lvl="1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/>
              <a:t>Requirement development includes various activities, such as elicitation, analysis, specification and validation of requirements. </a:t>
            </a:r>
            <a:endParaRPr lang="en-IN" sz="2200" dirty="0"/>
          </a:p>
          <a:p>
            <a:pPr marL="430213" lvl="1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/>
              <a:t>Requirement management is concerned with managing requirements that change dynamically, controlling the baseline requirements, monitoring the commitments and consistency of requirements throughout software development.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920A5E-60FB-4707-B265-9A1FF7B4F2D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20940A-C275-4D24-9F6C-70B7DA51A3F4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96A695-FC38-4E1C-BAA4-DFBF8990F2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Requirement Engineering Process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88022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371601"/>
            <a:ext cx="7886700" cy="4721696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Requirement elicitation aims to gather requirements from different perspectives to understand the customer needs in the real scenario.</a:t>
            </a:r>
          </a:p>
          <a:p>
            <a:pPr algn="just"/>
            <a:r>
              <a:rPr lang="en-US" sz="2200" dirty="0"/>
              <a:t>The goals of requirement elicitation are to identify the different parties involved in the project as sources of requirements, gather requirement from different parties, write </a:t>
            </a:r>
            <a:r>
              <a:rPr lang="en-US" sz="2200" dirty="0" smtClean="0"/>
              <a:t>requirements.</a:t>
            </a:r>
            <a:endParaRPr lang="en-US" sz="2200" dirty="0"/>
          </a:p>
          <a:p>
            <a:pPr algn="just"/>
            <a:r>
              <a:rPr lang="en-US" sz="2200" dirty="0"/>
              <a:t>The original requirements may be inconsistent, ambiguous, incomplete, and infeasible for the business. </a:t>
            </a:r>
          </a:p>
          <a:p>
            <a:pPr algn="just"/>
            <a:r>
              <a:rPr lang="en-US" sz="2200" dirty="0"/>
              <a:t>Therefore, the system analyst involves domain experts, software engineers, clients, end users, sponsors, managers, vendors and suppliers, and other stakeholders and follows standards and guidelines to elicit requirements.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C0978A-8A04-4D2A-AF71-B4300395F6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1D65BD-77A2-444C-8628-9A8C96A390B8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F9AA0-82D6-477B-AFB1-59F5EF4435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Requirements Elicitation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506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4" y="1096962"/>
            <a:ext cx="8530286" cy="499633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The main challenges of requirements elicitation are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identification of problem scope, identification of stakeholders, 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understanding of problem, and  volatility of requirements.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elicitation phase begins with 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		business </a:t>
            </a:r>
            <a:r>
              <a:rPr lang="en-US" dirty="0"/>
              <a:t>context and operational environment to determine the </a:t>
            </a:r>
            <a:r>
              <a:rPr lang="en-US" dirty="0" smtClean="0"/>
              <a:t>scope </a:t>
            </a:r>
            <a:r>
              <a:rPr lang="en-US" dirty="0"/>
              <a:t>and objectives of the target system.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Stakeholders play important role in elicitation and are generally unable to express the complete requirements at a time and in an appropriate language.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8B7D84-EDDF-4B6C-8006-59DBA9CFC3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801415-9D04-4D50-A40D-B9690C314169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3DB7C1-BAE9-4070-8D61-BA265BB46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09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Challenges in requirements elicitation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0416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51814" y="642918"/>
            <a:ext cx="7886700" cy="54503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ea typeface="Times New Roman"/>
                <a:cs typeface="Arial"/>
              </a:rPr>
              <a:t>System analyst interaction </a:t>
            </a:r>
            <a:endParaRPr lang="en-IN" sz="2800" b="1" dirty="0">
              <a:solidFill>
                <a:srgbClr val="0000FF"/>
              </a:solidFill>
              <a:ea typeface="Times New Roman"/>
              <a:cs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47F21E-03A9-4FC7-B65A-459F9EFE55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7E622DA-BDF8-4C01-8AE0-713D956EAC38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A01D1BC-CB7F-4694-941F-944499663A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" name="Canvas 167"/>
          <p:cNvGrpSpPr/>
          <p:nvPr/>
        </p:nvGrpSpPr>
        <p:grpSpPr>
          <a:xfrm>
            <a:off x="1752600" y="1218565"/>
            <a:ext cx="6172200" cy="4572635"/>
            <a:chOff x="0" y="0"/>
            <a:chExt cx="4638040" cy="350583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638040" cy="3505835"/>
            </a:xfrm>
            <a:prstGeom prst="rect">
              <a:avLst/>
            </a:prstGeom>
            <a:noFill/>
          </p:spPr>
        </p:sp>
        <p:sp>
          <p:nvSpPr>
            <p:cNvPr id="8" name="Text Box 170"/>
            <p:cNvSpPr txBox="1">
              <a:spLocks noChangeArrowheads="1"/>
            </p:cNvSpPr>
            <p:nvPr/>
          </p:nvSpPr>
          <p:spPr bwMode="auto">
            <a:xfrm>
              <a:off x="2039978" y="113917"/>
              <a:ext cx="666233" cy="180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End users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9" name="Text Box 179"/>
            <p:cNvSpPr txBox="1">
              <a:spLocks noChangeArrowheads="1"/>
            </p:cNvSpPr>
            <p:nvPr/>
          </p:nvSpPr>
          <p:spPr bwMode="auto">
            <a:xfrm>
              <a:off x="179974" y="2446738"/>
              <a:ext cx="666233" cy="1816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Managers 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0" name="Text Box 180"/>
            <p:cNvSpPr txBox="1">
              <a:spLocks noChangeArrowheads="1"/>
            </p:cNvSpPr>
            <p:nvPr/>
          </p:nvSpPr>
          <p:spPr bwMode="auto">
            <a:xfrm>
              <a:off x="1943387" y="2942029"/>
              <a:ext cx="666233" cy="1816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Sponsors 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1" name="Text Box 181"/>
            <p:cNvSpPr txBox="1">
              <a:spLocks noChangeArrowheads="1"/>
            </p:cNvSpPr>
            <p:nvPr/>
          </p:nvSpPr>
          <p:spPr bwMode="auto">
            <a:xfrm>
              <a:off x="3504535" y="432554"/>
              <a:ext cx="667059" cy="366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Client and customers 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2" name="Text Box 182"/>
            <p:cNvSpPr txBox="1">
              <a:spLocks noChangeArrowheads="1"/>
            </p:cNvSpPr>
            <p:nvPr/>
          </p:nvSpPr>
          <p:spPr bwMode="auto">
            <a:xfrm>
              <a:off x="3971807" y="1294361"/>
              <a:ext cx="666233" cy="1799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 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3" name="Text Box 183"/>
            <p:cNvSpPr txBox="1">
              <a:spLocks noChangeArrowheads="1"/>
            </p:cNvSpPr>
            <p:nvPr/>
          </p:nvSpPr>
          <p:spPr bwMode="auto">
            <a:xfrm>
              <a:off x="447458" y="447413"/>
              <a:ext cx="809056" cy="5910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Standards and guidelines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4" name="Text Box 184"/>
            <p:cNvSpPr txBox="1">
              <a:spLocks noChangeArrowheads="1"/>
            </p:cNvSpPr>
            <p:nvPr/>
          </p:nvSpPr>
          <p:spPr bwMode="auto">
            <a:xfrm>
              <a:off x="0" y="1380211"/>
              <a:ext cx="714116" cy="571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Vendors and suppliers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5" name="Text Box 185"/>
            <p:cNvSpPr txBox="1">
              <a:spLocks noChangeArrowheads="1"/>
            </p:cNvSpPr>
            <p:nvPr/>
          </p:nvSpPr>
          <p:spPr bwMode="auto">
            <a:xfrm>
              <a:off x="3740648" y="2369968"/>
              <a:ext cx="735581" cy="1816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Developers 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6" name="Text Box 186"/>
            <p:cNvSpPr txBox="1">
              <a:spLocks noChangeArrowheads="1"/>
            </p:cNvSpPr>
            <p:nvPr/>
          </p:nvSpPr>
          <p:spPr bwMode="auto">
            <a:xfrm>
              <a:off x="1741122" y="1551912"/>
              <a:ext cx="1145889" cy="399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dirty="0">
                  <a:effectLst/>
                  <a:latin typeface="Times New Roman"/>
                  <a:ea typeface="Times New Roman"/>
                  <a:cs typeface="Arial"/>
                </a:rPr>
                <a:t>System analyst </a:t>
              </a:r>
              <a:endParaRPr lang="en-IN" sz="1600" b="1" dirty="0">
                <a:effectLst/>
                <a:latin typeface="Times New Roman"/>
                <a:ea typeface="Times New Roman"/>
                <a:cs typeface="Arial"/>
              </a:endParaRPr>
            </a:p>
          </p:txBody>
        </p:sp>
        <p:sp>
          <p:nvSpPr>
            <p:cNvPr id="17" name="Text Box 187"/>
            <p:cNvSpPr txBox="1">
              <a:spLocks noChangeArrowheads="1"/>
            </p:cNvSpPr>
            <p:nvPr/>
          </p:nvSpPr>
          <p:spPr bwMode="auto">
            <a:xfrm>
              <a:off x="3971807" y="1380211"/>
              <a:ext cx="569642" cy="379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  <a:cs typeface="Arial"/>
                </a:rPr>
                <a:t>Business policies</a:t>
              </a:r>
              <a:endParaRPr lang="en-IN" sz="1600" b="1">
                <a:effectLst/>
                <a:latin typeface="Times New Roman"/>
                <a:ea typeface="Times New Roman"/>
                <a:cs typeface="Arial"/>
              </a:endParaRPr>
            </a:p>
          </p:txBody>
        </p:sp>
        <p:cxnSp>
          <p:nvCxnSpPr>
            <p:cNvPr id="19" name="AutoShape 215"/>
            <p:cNvCxnSpPr>
              <a:cxnSpLocks noChangeShapeType="1"/>
            </p:cNvCxnSpPr>
            <p:nvPr/>
          </p:nvCxnSpPr>
          <p:spPr bwMode="auto">
            <a:xfrm>
              <a:off x="1325036" y="741286"/>
              <a:ext cx="416086" cy="3805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6"/>
            <p:cNvCxnSpPr>
              <a:cxnSpLocks noChangeShapeType="1"/>
            </p:cNvCxnSpPr>
            <p:nvPr/>
          </p:nvCxnSpPr>
          <p:spPr bwMode="auto">
            <a:xfrm flipH="1">
              <a:off x="2293427" y="432554"/>
              <a:ext cx="1651" cy="647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8"/>
            <p:cNvCxnSpPr>
              <a:cxnSpLocks noChangeShapeType="1"/>
            </p:cNvCxnSpPr>
            <p:nvPr/>
          </p:nvCxnSpPr>
          <p:spPr bwMode="auto">
            <a:xfrm>
              <a:off x="2887011" y="2142959"/>
              <a:ext cx="617525" cy="2270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19"/>
            <p:cNvCxnSpPr>
              <a:cxnSpLocks noChangeShapeType="1"/>
            </p:cNvCxnSpPr>
            <p:nvPr/>
          </p:nvCxnSpPr>
          <p:spPr bwMode="auto">
            <a:xfrm flipH="1">
              <a:off x="906473" y="2028217"/>
              <a:ext cx="594409" cy="341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20"/>
            <p:cNvCxnSpPr>
              <a:cxnSpLocks noChangeShapeType="1"/>
            </p:cNvCxnSpPr>
            <p:nvPr/>
          </p:nvCxnSpPr>
          <p:spPr bwMode="auto">
            <a:xfrm flipH="1">
              <a:off x="3065333" y="799895"/>
              <a:ext cx="439202" cy="321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1"/>
            <p:cNvCxnSpPr>
              <a:cxnSpLocks noChangeShapeType="1"/>
            </p:cNvCxnSpPr>
            <p:nvPr/>
          </p:nvCxnSpPr>
          <p:spPr bwMode="auto">
            <a:xfrm>
              <a:off x="3171006" y="1552737"/>
              <a:ext cx="569642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2"/>
            <p:cNvCxnSpPr>
              <a:cxnSpLocks noChangeShapeType="1"/>
            </p:cNvCxnSpPr>
            <p:nvPr/>
          </p:nvCxnSpPr>
          <p:spPr bwMode="auto">
            <a:xfrm>
              <a:off x="906473" y="1551912"/>
              <a:ext cx="654675" cy="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23"/>
            <p:cNvCxnSpPr>
              <a:cxnSpLocks noChangeShapeType="1"/>
            </p:cNvCxnSpPr>
            <p:nvPr/>
          </p:nvCxnSpPr>
          <p:spPr bwMode="auto">
            <a:xfrm flipH="1">
              <a:off x="2238114" y="2226333"/>
              <a:ext cx="826" cy="6480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2819400" y="586740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5.4: System analyst interaction 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53568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Fact-finding techniques are used to discover the information pertaining to system development. </a:t>
            </a:r>
          </a:p>
          <a:p>
            <a:pPr algn="just"/>
            <a:r>
              <a:rPr lang="en-US" sz="2400" dirty="0" smtClean="0"/>
              <a:t>Some </a:t>
            </a:r>
            <a:r>
              <a:rPr lang="en-US" sz="2400" dirty="0"/>
              <a:t>of the popular techniques are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interviewing,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questionnaires,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joint applications development (JAD),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onsite observation,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prototyping,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viewpoints, 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and review records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6C69BD-8DD6-4C39-A359-596FCBA792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0FBB1F-2F0E-43DF-AF06-D744392E249B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0978E3-5252-4636-A6FC-14B4BEAC5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 	</a:t>
            </a:r>
            <a:r>
              <a:rPr lang="en-US" sz="3600" b="1" dirty="0">
                <a:solidFill>
                  <a:srgbClr val="0000FF"/>
                </a:solidFill>
              </a:rPr>
              <a:t>Fact-Finding Techniques</a:t>
            </a:r>
            <a:r>
              <a:rPr lang="en-IN" sz="3600" dirty="0">
                <a:solidFill>
                  <a:srgbClr val="0000FF"/>
                </a:solidFill>
              </a:rPr>
              <a:t/>
            </a:r>
            <a:br>
              <a:rPr lang="en-IN" sz="3600" dirty="0">
                <a:solidFill>
                  <a:srgbClr val="0000FF"/>
                </a:solidFill>
              </a:rPr>
            </a:br>
            <a:endParaRPr lang="en-IN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52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/>
              <a:t>Requirement </a:t>
            </a:r>
            <a:r>
              <a:rPr lang="en-US" sz="2200" dirty="0"/>
              <a:t>analysis, models are prepared to analyze the requirements.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The following analysis techniques are generally used for the modeling of requirements: </a:t>
            </a:r>
            <a:endParaRPr lang="en-IN" sz="2200" dirty="0"/>
          </a:p>
          <a:p>
            <a:pPr marL="971550" lvl="1" indent="-5143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1" dirty="0"/>
              <a:t>Structured analysis</a:t>
            </a:r>
          </a:p>
          <a:p>
            <a:pPr marL="971550" lvl="1" indent="-5143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1" dirty="0"/>
              <a:t>Data-oriented analysis</a:t>
            </a:r>
          </a:p>
          <a:p>
            <a:pPr marL="971550" lvl="1" indent="-5143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1" dirty="0"/>
              <a:t>Object-oriented analysis</a:t>
            </a:r>
          </a:p>
          <a:p>
            <a:pPr marL="971550" lvl="1" indent="-5143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1" dirty="0"/>
              <a:t>Prototyping </a:t>
            </a:r>
            <a:endParaRPr lang="en-IN" sz="2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FFA74F-A6A0-468D-BB66-843F27578B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4CD138-74C2-46D2-AEE2-1C8650C30315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E37D65-B0BB-44FA-A58B-DFD0CAABE8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/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	Requirements Analysis 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47953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The main focus of the problem analysis approaches is to understand the internal behavior of the software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Requirements are described in a formal document called </a:t>
            </a:r>
            <a:r>
              <a:rPr lang="en-US" sz="2200" i="1" dirty="0"/>
              <a:t>software requirement specification (SRS)</a:t>
            </a:r>
            <a:r>
              <a:rPr lang="en-US" sz="2200" dirty="0"/>
              <a:t>. </a:t>
            </a:r>
            <a:endParaRPr lang="en-US" sz="2200" i="1" dirty="0"/>
          </a:p>
          <a:p>
            <a:pPr algn="just">
              <a:lnSpc>
                <a:spcPct val="100000"/>
              </a:lnSpc>
            </a:pPr>
            <a:r>
              <a:rPr lang="en-US" sz="2200" i="1" dirty="0"/>
              <a:t>Software requirement specification (SRS) document is a formal document that provides the complete description of the proposed software, i.e., what the software will do without describing how it will do so.</a:t>
            </a:r>
            <a:r>
              <a:rPr lang="en-US" sz="22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Software requirements specification is one of the important documents required in the software development. 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E91B36-4A7A-4ABD-B1E6-7BF352E6AA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92BD98-C26F-4082-A122-4B74A2044E64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163D39-41D4-4335-B216-AA7266744F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3600" b="1" dirty="0">
                <a:solidFill>
                  <a:srgbClr val="0000FF"/>
                </a:solidFill>
              </a:rPr>
              <a:t>Requirements Specification</a:t>
            </a:r>
            <a:r>
              <a:rPr lang="en-IN" sz="3600" dirty="0">
                <a:solidFill>
                  <a:srgbClr val="0000FF"/>
                </a:solidFill>
              </a:rPr>
              <a:t/>
            </a:r>
            <a:br>
              <a:rPr lang="en-IN" sz="3600" dirty="0">
                <a:solidFill>
                  <a:srgbClr val="0000FF"/>
                </a:solidFill>
              </a:rPr>
            </a:br>
            <a:endParaRPr lang="en-IN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9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81314" cy="5178897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Software Requirements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Requirements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User Requirements and System Requirements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Functional and Non Functional Requirements</a:t>
            </a:r>
          </a:p>
          <a:p>
            <a:r>
              <a:rPr lang="en-US" dirty="0">
                <a:hlinkClick r:id="rId3" action="ppaction://hlinksldjump"/>
              </a:rPr>
              <a:t>Requirements Engineering Process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Requirements Elicitation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Fact Finding Techniques</a:t>
            </a:r>
            <a:endParaRPr lang="en-US" dirty="0">
              <a:hlinkClick r:id="rId4" action="ppaction://hlinksldjump"/>
            </a:endParaRPr>
          </a:p>
          <a:p>
            <a:r>
              <a:rPr lang="en-US" dirty="0">
                <a:hlinkClick r:id="rId4" action="ppaction://hlinksldjump"/>
              </a:rPr>
              <a:t>Requirements Analysis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Requirements Specification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Characteristics of an SRS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Components of an SRS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Structure of an SRS</a:t>
            </a:r>
          </a:p>
          <a:p>
            <a:pPr marL="628650" lvl="1" indent="-285750">
              <a:buFont typeface="Wingdings" panose="05000000000000000000" pitchFamily="2" charset="2"/>
              <a:buChar char="Ø"/>
            </a:pPr>
            <a:r>
              <a:rPr lang="en-US" dirty="0"/>
              <a:t>Requirements </a:t>
            </a:r>
            <a:r>
              <a:rPr lang="en-US"/>
              <a:t>Specification Methods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Requirements Validation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Requirements Management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62100" y="0"/>
            <a:ext cx="7886700" cy="1006476"/>
          </a:xfrm>
        </p:spPr>
        <p:txBody>
          <a:bodyPr/>
          <a:lstStyle/>
          <a:p>
            <a:r>
              <a:rPr lang="en-US" dirty="0"/>
              <a:t>	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C2749C-1F19-4E47-9A46-E2AF8ED4E1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2EBC32-6F6C-4818-A1A3-9F755B026CC0}" type="datetime4">
              <a:rPr lang="en-US" smtClean="0"/>
              <a:pPr/>
              <a:t>December 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4B0ABC-99E2-4FAE-B225-CA2D14AA6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886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05800" cy="5067320"/>
          </a:xfrm>
        </p:spPr>
        <p:txBody>
          <a:bodyPr>
            <a:noAutofit/>
          </a:bodyPr>
          <a:lstStyle/>
          <a:p>
            <a:r>
              <a:rPr lang="en-US" sz="2200" dirty="0"/>
              <a:t>SRS is needed for a variety of reasons:</a:t>
            </a:r>
            <a:endParaRPr lang="en-IN" sz="2200" dirty="0"/>
          </a:p>
          <a:p>
            <a:pPr marL="6858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Customers and users rely more on and better understand a written formal document than some technical specification.</a:t>
            </a:r>
            <a:endParaRPr lang="en-IN" sz="2200" dirty="0"/>
          </a:p>
          <a:p>
            <a:pPr marL="6858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6858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acts as the reference document for the validation and verification of the work products and final software.</a:t>
            </a:r>
            <a:endParaRPr lang="en-IN" sz="2200" dirty="0"/>
          </a:p>
          <a:p>
            <a:pPr marL="6858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6858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good quality SRS ensures high quality software product</a:t>
            </a:r>
            <a:r>
              <a:rPr lang="en-US" sz="2200" dirty="0" smtClean="0"/>
              <a:t>.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86463B-4E0E-4A38-B83A-663313D686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BD5C86-D0A0-47C2-9B93-9CDB10EA1B4F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5C2DDB-7CB0-4B1B-9070-CAB402503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7886700" cy="16906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 	SRS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6119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Correctness</a:t>
            </a:r>
            <a:r>
              <a:rPr lang="en-US" sz="2400" dirty="0"/>
              <a:t> </a:t>
            </a:r>
            <a:endParaRPr lang="en-IN" sz="2400" dirty="0"/>
          </a:p>
          <a:p>
            <a:r>
              <a:rPr lang="en-US" sz="2400" i="1" dirty="0"/>
              <a:t>Unambiguity</a:t>
            </a:r>
            <a:r>
              <a:rPr lang="en-US" sz="2400" dirty="0"/>
              <a:t>    </a:t>
            </a:r>
            <a:endParaRPr lang="en-IN" sz="2400" dirty="0"/>
          </a:p>
          <a:p>
            <a:r>
              <a:rPr lang="en-US" sz="2400" i="1" dirty="0"/>
              <a:t>Completeness</a:t>
            </a:r>
            <a:endParaRPr lang="en-US" sz="2400" dirty="0"/>
          </a:p>
          <a:p>
            <a:r>
              <a:rPr lang="en-US" sz="2400" i="1" dirty="0"/>
              <a:t>Consistency</a:t>
            </a:r>
            <a:endParaRPr lang="en-IN" sz="2400" dirty="0"/>
          </a:p>
          <a:p>
            <a:r>
              <a:rPr lang="en-US" sz="2400" i="1" dirty="0" smtClean="0"/>
              <a:t>Verifiability</a:t>
            </a:r>
            <a:endParaRPr lang="en-IN" sz="2400" dirty="0"/>
          </a:p>
          <a:p>
            <a:r>
              <a:rPr lang="en-US" sz="2400" i="1" dirty="0"/>
              <a:t>Modifiability</a:t>
            </a:r>
            <a:endParaRPr lang="en-US" sz="2400" dirty="0"/>
          </a:p>
          <a:p>
            <a:r>
              <a:rPr lang="en-US" sz="2400" i="1" dirty="0"/>
              <a:t>Testability</a:t>
            </a:r>
            <a:endParaRPr lang="en-IN" sz="2400" dirty="0"/>
          </a:p>
          <a:p>
            <a:r>
              <a:rPr lang="en-US" sz="2400" i="1" dirty="0"/>
              <a:t>Validity</a:t>
            </a:r>
            <a:endParaRPr lang="en-US" sz="2400" dirty="0"/>
          </a:p>
          <a:p>
            <a:r>
              <a:rPr lang="en-US" sz="2400" i="1" dirty="0"/>
              <a:t>Traceability</a:t>
            </a:r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6901B1-78D8-452E-9AFD-4E39ECDC06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3ABD0A-F258-4A98-BD07-4A8808BD4A46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1C2372-D887-4AA8-9E49-93D4070ABE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323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sz="3600" b="1" dirty="0">
                <a:solidFill>
                  <a:srgbClr val="0000CC"/>
                </a:solidFill>
              </a:rPr>
              <a:t>Characteristics of the SRS 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dirty="0">
                <a:solidFill>
                  <a:srgbClr val="0000FF"/>
                </a:solidFill>
              </a:rPr>
              <a:t/>
            </a:r>
            <a:br>
              <a:rPr lang="en-IN" sz="3600" dirty="0">
                <a:solidFill>
                  <a:srgbClr val="0000FF"/>
                </a:solidFill>
              </a:rPr>
            </a:b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351953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The main focus for specifying requirements is to cover all the specific levels of </a:t>
            </a:r>
            <a:r>
              <a:rPr lang="en-US" sz="2200" dirty="0" smtClean="0"/>
              <a:t>details of project.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200" dirty="0"/>
              <a:t>The specific aspects that the requirement document deals with are as follows:</a:t>
            </a:r>
            <a:endParaRPr lang="en-IN" sz="2200" dirty="0"/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Functional requirements </a:t>
            </a:r>
            <a:endParaRPr lang="en-IN" sz="2200" i="1" dirty="0"/>
          </a:p>
          <a:p>
            <a:pPr marL="1028700" lvl="2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Performance </a:t>
            </a:r>
            <a:r>
              <a:rPr lang="en-US" sz="2200" i="1" dirty="0" smtClean="0"/>
              <a:t>requirements --- </a:t>
            </a:r>
            <a:r>
              <a:rPr lang="en-US" sz="2200" dirty="0" smtClean="0"/>
              <a:t>Static requirements:</a:t>
            </a:r>
            <a:endParaRPr lang="en-IN" sz="2200" dirty="0" smtClean="0"/>
          </a:p>
          <a:p>
            <a:pPr marL="1028700" lvl="2" indent="-342900" algn="just"/>
            <a:r>
              <a:rPr lang="en-US" sz="2200" dirty="0" smtClean="0"/>
              <a:t>					 	----Dynamic </a:t>
            </a:r>
            <a:r>
              <a:rPr lang="en-US" sz="2200" dirty="0" smtClean="0"/>
              <a:t>requirements</a:t>
            </a:r>
            <a:endParaRPr lang="en-IN" sz="2200" i="1" dirty="0"/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Design constraints (hardware and software)  </a:t>
            </a:r>
            <a:endParaRPr lang="en-IN" sz="2200" i="1" dirty="0"/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External interface requirements </a:t>
            </a:r>
            <a:endParaRPr lang="en-IN" sz="2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ABDD38-E12F-46F9-89BA-BF03F9B972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44D2B7-AEDC-4B31-93A6-5DF558F1C2C2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EECA11-EEA6-49BB-908F-D094B15F2D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sz="3600" b="1" dirty="0">
                <a:solidFill>
                  <a:srgbClr val="0000CC"/>
                </a:solidFill>
              </a:rPr>
              <a:t>Components of an SRS </a:t>
            </a:r>
            <a:br>
              <a:rPr lang="en-US" sz="3600" b="1" dirty="0">
                <a:solidFill>
                  <a:srgbClr val="0000CC"/>
                </a:solidFill>
              </a:rPr>
            </a:br>
            <a:endParaRPr lang="en-IN" sz="3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872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381AC00-C450-4551-9D46-3D18EDBE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4DF9E9-460A-43F8-ADE1-FCCF4350AA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5A169F-4AD5-4E54-8A41-BC30DFF9EF6D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DB5BB3-3FD6-4623-9FDE-C965AD922A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100" y="0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	IEEE structure of SRS </a:t>
            </a:r>
            <a:r>
              <a:rPr lang="en-IN" sz="3200" b="1" dirty="0">
                <a:solidFill>
                  <a:srgbClr val="0000CC"/>
                </a:solidFill>
              </a:rPr>
              <a:t/>
            </a:r>
            <a:br>
              <a:rPr lang="en-IN" sz="3200" b="1" dirty="0">
                <a:solidFill>
                  <a:srgbClr val="0000CC"/>
                </a:solidFill>
              </a:rPr>
            </a:br>
            <a:endParaRPr lang="en-IN" sz="3200" b="1" dirty="0">
              <a:solidFill>
                <a:srgbClr val="0000CC"/>
              </a:solidFill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764704"/>
            <a:ext cx="8458200" cy="55218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  Introduction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1.1  Purpose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1.2  Scope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1.3  Definitions, acronyms, and &amp; abbreviations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1.4  References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1.5  Document overview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  General description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2.1  Product perspective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2.2  Product functions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2.3  User characteristics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2.4  General constraints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2.5  Assumptions and&amp; dependencies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  Specific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  Functional requirements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3.1.1  Functional requirement 1</a:t>
            </a:r>
            <a:endParaRPr lang="en-IN" sz="1400" b="1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3.1.1.1  Introduction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3.1.1.2  Input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3.1.1.3  Processing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3.1.1.4  Output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3.1.N  Functional requirement M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3.2  External interface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3.3  Performance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3.4  Design constraints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3.5  Security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3.6  Maintainability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3.7  Reliability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3.8  Availability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3.9  Database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3.10  Documentation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3.11  Safety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3.12  Operational requirements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3.13  Site adaptation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80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4350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Requirements specified in natural languages are ambiguous and confusing since they may be interpreted differently by different people. 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Most </a:t>
            </a:r>
            <a:r>
              <a:rPr lang="en-US" sz="2200" dirty="0"/>
              <a:t>commonly used methods are: 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Decision tree and tables, </a:t>
            </a:r>
            <a:r>
              <a:rPr lang="en-US" sz="2200" i="1" dirty="0" smtClean="0"/>
              <a:t>   Ex-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Grading/College promotion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 smtClean="0"/>
              <a:t>Program </a:t>
            </a:r>
            <a:r>
              <a:rPr lang="en-US" sz="2200" i="1" dirty="0"/>
              <a:t>Design Language (PDL), </a:t>
            </a:r>
            <a:r>
              <a:rPr lang="en-US" sz="2200" i="1" dirty="0" smtClean="0"/>
              <a:t>------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 of specifying procedures of functional requirements in the software</a:t>
            </a:r>
            <a:r>
              <a:rPr lang="en-US" sz="2400" dirty="0" smtClean="0"/>
              <a:t>.</a:t>
            </a:r>
            <a:endParaRPr lang="en-US" sz="2200" i="1" dirty="0"/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Graphical methods</a:t>
            </a:r>
            <a:r>
              <a:rPr lang="en-US" sz="2200" i="1" dirty="0" smtClean="0"/>
              <a:t>,          	---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DFD,ER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i="1" dirty="0"/>
              <a:t>Mathematical methods</a:t>
            </a:r>
            <a:r>
              <a:rPr lang="en-US" sz="2200" i="1" dirty="0" smtClean="0"/>
              <a:t>. 	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requirement 							specification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 that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are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model complex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	systems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mathematical terminologies. 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9266AA-2AF8-49E5-A024-652F676EA0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7DECCF-364B-4D96-A141-9F9244CF1A9B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C1183A-F609-4BF1-8B30-5F356BD178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Requirements Specification Methods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66406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45792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Requirements </a:t>
            </a:r>
            <a:r>
              <a:rPr lang="en-US" sz="2000" dirty="0" smtClean="0">
                <a:solidFill>
                  <a:srgbClr val="0000CC"/>
                </a:solidFill>
              </a:rPr>
              <a:t>Review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Requirement Inspection </a:t>
            </a:r>
            <a:endParaRPr lang="en-US" sz="2000" dirty="0" smtClean="0">
              <a:solidFill>
                <a:srgbClr val="0000CC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Test Case </a:t>
            </a:r>
            <a:r>
              <a:rPr lang="en-US" sz="2000" dirty="0" smtClean="0">
                <a:solidFill>
                  <a:srgbClr val="0000CC"/>
                </a:solidFill>
              </a:rPr>
              <a:t>Generation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Reading</a:t>
            </a:r>
            <a:r>
              <a:rPr lang="en-US" sz="2000" b="1" dirty="0" smtClean="0"/>
              <a:t> </a:t>
            </a:r>
            <a:endParaRPr lang="en-IN" sz="2000" dirty="0" smtClean="0"/>
          </a:p>
          <a:p>
            <a:pPr algn="just">
              <a:lnSpc>
                <a:spcPct val="100000"/>
              </a:lnSpc>
            </a:pPr>
            <a:endParaRPr lang="en-IN" sz="2000" dirty="0" smtClean="0">
              <a:solidFill>
                <a:srgbClr val="0000CC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000" dirty="0" smtClean="0">
              <a:solidFill>
                <a:srgbClr val="0000CC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000" dirty="0" smtClean="0">
              <a:solidFill>
                <a:srgbClr val="0000CC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200" dirty="0" smtClean="0"/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SRS document may contain errors and unclear requirements and it may be the cause of human errors.</a:t>
            </a:r>
          </a:p>
          <a:p>
            <a:pPr algn="just">
              <a:lnSpc>
                <a:spcPct val="100000"/>
              </a:lnSpc>
            </a:pPr>
            <a:endParaRPr lang="en-US" sz="2200" dirty="0" smtClean="0"/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most common errors that occur in the SRS documents are omission, inconsistency, incorrect fact, and ambiguity. </a:t>
            </a:r>
          </a:p>
          <a:p>
            <a:pPr algn="just">
              <a:lnSpc>
                <a:spcPct val="100000"/>
              </a:lnSpc>
            </a:pPr>
            <a:endParaRPr lang="en-US" sz="2200" dirty="0" smtClean="0"/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Requirement </a:t>
            </a:r>
            <a:r>
              <a:rPr lang="en-US" sz="2200" dirty="0"/>
              <a:t>validation is an iterative process in the requirements development process that ensures that customer requirements are accurately and clearly specified in the SRS document. </a:t>
            </a:r>
            <a:endParaRPr lang="en-IN" sz="2200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971DFF-01A6-4F2B-98DF-7C2B841C5A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FE6416-15BB-4B87-A3C9-105F9FFC3529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D90B1D-AC63-441C-BD1F-ABD15CB93D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3600" b="1" dirty="0">
                <a:solidFill>
                  <a:srgbClr val="0000FF"/>
                </a:solidFill>
              </a:rPr>
              <a:t>Requirements </a:t>
            </a:r>
            <a:r>
              <a:rPr lang="en-US" sz="3600" b="1" dirty="0" smtClean="0">
                <a:solidFill>
                  <a:srgbClr val="0000FF"/>
                </a:solidFill>
              </a:rPr>
              <a:t>Validation </a:t>
            </a:r>
            <a:r>
              <a:rPr lang="en-IN" sz="3600" dirty="0">
                <a:solidFill>
                  <a:srgbClr val="0000FF"/>
                </a:solidFill>
              </a:rPr>
              <a:t/>
            </a:r>
            <a:br>
              <a:rPr lang="en-IN" sz="3600" dirty="0">
                <a:solidFill>
                  <a:srgbClr val="0000FF"/>
                </a:solidFill>
              </a:rPr>
            </a:br>
            <a:endParaRPr lang="en-IN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464549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During the requirements engineering process and later stages of development, requirements are always changing. </a:t>
            </a:r>
          </a:p>
          <a:p>
            <a:pPr algn="just"/>
            <a:r>
              <a:rPr lang="en-US" sz="2200" dirty="0"/>
              <a:t>Customer requirements are unclear even at the final stage of system development, which is one of the important causes of project failures. </a:t>
            </a:r>
          </a:p>
          <a:p>
            <a:pPr algn="just"/>
            <a:r>
              <a:rPr lang="en-US" sz="2200" dirty="0"/>
              <a:t>Therefore, it becomes necessary for project managers to monitor to effect any changes that may be necessary as the project work advances. </a:t>
            </a:r>
          </a:p>
          <a:p>
            <a:pPr algn="just"/>
            <a:r>
              <a:rPr lang="en-US" sz="2200" i="1" dirty="0"/>
              <a:t>Requirements management is the process of systematically collecting, organizing, documenting, prioritizing, and negotiating on the requirements for a project.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is performed after development as well as during maintenance.</a:t>
            </a:r>
            <a:endParaRPr lang="en-IN" sz="2200" dirty="0"/>
          </a:p>
          <a:p>
            <a:pPr algn="just"/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C95941-62A7-4671-BA63-9863F1CB9F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EA1156-8D99-4A97-8618-1F0BD2DFE256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20D04D-CF1B-4298-8290-EBA04AF5F6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3600" b="1" dirty="0">
                <a:solidFill>
                  <a:srgbClr val="0000FF"/>
                </a:solidFill>
              </a:rPr>
              <a:t>Requirements Management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1097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200" dirty="0"/>
              <a:t> The main activities of requirements management are as follows:</a:t>
            </a:r>
            <a:endParaRPr lang="en-IN" sz="2200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Planning for the  project requirements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Focusing on the requirements identification process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Managing the requirements changes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Controlling and tracking the changes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Agreeing on the requirements among stakeholders 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Performing regular requirements reviews </a:t>
            </a:r>
            <a:endParaRPr lang="en-IN" sz="2200" i="1" dirty="0"/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200" i="1" dirty="0"/>
              <a:t>Performing impact analysis for the required changes</a:t>
            </a:r>
            <a:endParaRPr lang="en-IN" sz="2200" i="1" dirty="0"/>
          </a:p>
          <a:p>
            <a:pPr algn="just"/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A5D567-2BE3-4105-A3A4-80B61A3A55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3CBC35-242F-4F51-B765-21183FEE0393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7A31FA-A24B-4595-8394-E95D6D7683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sz="3600" b="1" dirty="0">
                <a:solidFill>
                  <a:srgbClr val="0000FF"/>
                </a:solidFill>
              </a:rPr>
              <a:t>Requirements Management (cont’d)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36352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447801"/>
            <a:ext cx="7958786" cy="464549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cs typeface="Times New Roman" pitchFamily="18" charset="0"/>
              </a:rPr>
              <a:t>The requirements </a:t>
            </a:r>
            <a:r>
              <a:rPr lang="en-US" sz="2200" dirty="0" smtClean="0">
                <a:cs typeface="Times New Roman" pitchFamily="18" charset="0"/>
              </a:rPr>
              <a:t>says the </a:t>
            </a:r>
            <a:r>
              <a:rPr lang="en-US" sz="2200" dirty="0">
                <a:cs typeface="Times New Roman" pitchFamily="18" charset="0"/>
              </a:rPr>
              <a:t>features or services that the system </a:t>
            </a:r>
            <a:r>
              <a:rPr lang="en-US" sz="2200" dirty="0" smtClean="0">
                <a:cs typeface="Times New Roman" pitchFamily="18" charset="0"/>
              </a:rPr>
              <a:t>exhibits. </a:t>
            </a:r>
            <a:endParaRPr lang="en-US" sz="2200" dirty="0"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/>
              <a:t>The requirements collected from the customer are organized in some systematic manner and presented in the formal document  called </a:t>
            </a:r>
            <a:r>
              <a:rPr lang="en-US" sz="2200" i="1" dirty="0"/>
              <a:t>software requirements specification (SRS)</a:t>
            </a:r>
            <a:r>
              <a:rPr lang="en-US" sz="2200" dirty="0"/>
              <a:t> document. </a:t>
            </a:r>
          </a:p>
          <a:p>
            <a:pPr algn="just">
              <a:lnSpc>
                <a:spcPct val="100000"/>
              </a:lnSpc>
            </a:pPr>
            <a:r>
              <a:rPr lang="en-US" sz="2200" i="1" dirty="0"/>
              <a:t>Requirements engineering is the process of gathering, analyzing, documenting, validating, and managing requirements.</a:t>
            </a:r>
            <a:r>
              <a:rPr lang="en-US" sz="22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The main goal of requirements engineering is to clearly understand the customer requirements and systematically organize these requirements in the SRS.</a:t>
            </a:r>
            <a:endParaRPr lang="en-IN" sz="2200" dirty="0"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3789ED-C659-4EB8-BEA5-4AC9613CF6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99DE7B-D3E3-48B0-A636-EB73A9546A4A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5D1B2B-F8C3-4D5A-A392-604F053FE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6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A requirement is a detailed, formal description of system </a:t>
            </a:r>
            <a:r>
              <a:rPr lang="en-US" sz="2200" dirty="0" smtClean="0"/>
              <a:t>functionalities.</a:t>
            </a:r>
            <a:endParaRPr lang="en-US" sz="22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IEEE defines a requirement as :</a:t>
            </a:r>
          </a:p>
          <a:p>
            <a:pPr lvl="1"/>
            <a:r>
              <a:rPr lang="en-US" sz="2000" dirty="0"/>
              <a:t>“a condition of capability of a system  required by customer to solve a problem or achieve an objective.”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pPr algn="just"/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1D520F-F290-4A2D-9128-5BA090AB48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535651-DAAC-44A8-BCDA-AECCC6AEED77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06C1B4-3331-4B28-AC4C-5E886A6A71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Software Requirements</a:t>
            </a:r>
            <a:r>
              <a:rPr lang="en-IN" sz="3200" b="1" dirty="0">
                <a:solidFill>
                  <a:srgbClr val="0000CC"/>
                </a:solidFill>
              </a:rPr>
              <a:t/>
            </a:r>
            <a:br>
              <a:rPr lang="en-IN" sz="3200" b="1" dirty="0">
                <a:solidFill>
                  <a:srgbClr val="0000CC"/>
                </a:solidFill>
              </a:rPr>
            </a:br>
            <a:endParaRPr lang="en-IN" sz="3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28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C7F0FD-7969-40C9-866E-1BB70B6E3E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79607B-D3DD-4F0C-8DBC-E755F84934DF}" type="datetime4">
              <a:rPr lang="en-US" smtClean="0"/>
              <a:pPr/>
              <a:t>December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0F5B7-42F5-4564-9622-C5D3CD1C92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2462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effectLst/>
                <a:latin typeface="Times New Roman"/>
                <a:ea typeface="Times New Roman"/>
                <a:cs typeface="Arial"/>
              </a:rPr>
              <a:t>Types of requirements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2536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53601" name="Group 1"/>
          <p:cNvGrpSpPr>
            <a:grpSpLocks noChangeAspect="1"/>
          </p:cNvGrpSpPr>
          <p:nvPr/>
        </p:nvGrpSpPr>
        <p:grpSpPr bwMode="auto">
          <a:xfrm>
            <a:off x="457200" y="1676400"/>
            <a:ext cx="7848600" cy="4213225"/>
            <a:chOff x="2527" y="9874"/>
            <a:chExt cx="6496" cy="2519"/>
          </a:xfrm>
        </p:grpSpPr>
        <p:sp>
          <p:nvSpPr>
            <p:cNvPr id="153612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527" y="9874"/>
              <a:ext cx="6496" cy="25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5320" y="9956"/>
              <a:ext cx="1488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Software requirements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462" y="11097"/>
              <a:ext cx="1396" cy="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Business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requirements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5170" y="11097"/>
              <a:ext cx="1583" cy="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User and system requirements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6923" y="11097"/>
              <a:ext cx="1927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Functional and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non-functional requirements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3607" name="AutoShape 7"/>
            <p:cNvSpPr>
              <a:spLocks noChangeShapeType="1"/>
            </p:cNvSpPr>
            <p:nvPr/>
          </p:nvSpPr>
          <p:spPr bwMode="auto">
            <a:xfrm>
              <a:off x="4160" y="10763"/>
              <a:ext cx="37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  <p:sp>
          <p:nvSpPr>
            <p:cNvPr id="153606" name="AutoShape 6"/>
            <p:cNvSpPr>
              <a:spLocks noChangeShapeType="1"/>
            </p:cNvSpPr>
            <p:nvPr/>
          </p:nvSpPr>
          <p:spPr bwMode="auto">
            <a:xfrm>
              <a:off x="4159" y="10764"/>
              <a:ext cx="1" cy="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  <p:sp>
          <p:nvSpPr>
            <p:cNvPr id="153605" name="AutoShape 5"/>
            <p:cNvSpPr>
              <a:spLocks noChangeShapeType="1"/>
            </p:cNvSpPr>
            <p:nvPr/>
          </p:nvSpPr>
          <p:spPr bwMode="auto">
            <a:xfrm>
              <a:off x="7887" y="10763"/>
              <a:ext cx="1" cy="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  <p:sp>
          <p:nvSpPr>
            <p:cNvPr id="153604" name="AutoShape 4"/>
            <p:cNvSpPr>
              <a:spLocks noChangeShapeType="1"/>
            </p:cNvSpPr>
            <p:nvPr/>
          </p:nvSpPr>
          <p:spPr bwMode="auto">
            <a:xfrm>
              <a:off x="5866" y="10764"/>
              <a:ext cx="2" cy="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  <p:sp>
          <p:nvSpPr>
            <p:cNvPr id="153603" name="Text Box 3"/>
            <p:cNvSpPr txBox="1">
              <a:spLocks noChangeArrowheads="1"/>
            </p:cNvSpPr>
            <p:nvPr/>
          </p:nvSpPr>
          <p:spPr bwMode="auto">
            <a:xfrm>
              <a:off x="3914" y="12012"/>
              <a:ext cx="3332" cy="2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Figure: Types of requirements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3602" name="AutoShape 2"/>
            <p:cNvSpPr>
              <a:spLocks noChangeShapeType="1"/>
            </p:cNvSpPr>
            <p:nvPr/>
          </p:nvSpPr>
          <p:spPr bwMode="auto">
            <a:xfrm>
              <a:off x="6064" y="10509"/>
              <a:ext cx="5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/>
            </a:p>
          </p:txBody>
        </p:sp>
      </p:grpSp>
    </p:spTree>
    <p:extLst>
      <p:ext uri="{BB962C8B-B14F-4D97-AF65-F5344CB8AC3E}">
        <p14:creationId xmlns="" xmlns:p14="http://schemas.microsoft.com/office/powerpoint/2010/main" val="34946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24001"/>
            <a:ext cx="7886700" cy="456929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Understanding the business rules or the </a:t>
            </a:r>
            <a:r>
              <a:rPr lang="en-US" sz="2200" dirty="0" smtClean="0"/>
              <a:t>processes.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It defines </a:t>
            </a:r>
            <a:r>
              <a:rPr lang="en-US" sz="2200" dirty="0"/>
              <a:t>the project goal and the expected business benefits for doing the project.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The enterprise mission, values, priorities, and strategies must be known to understand the business </a:t>
            </a:r>
            <a:r>
              <a:rPr lang="en-US" sz="2200" dirty="0" smtClean="0"/>
              <a:t>requirements.</a:t>
            </a: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200" dirty="0"/>
              <a:t>The business analyst is well versed in understanding the concept of business </a:t>
            </a:r>
            <a:r>
              <a:rPr lang="en-US" sz="2200" dirty="0" smtClean="0"/>
              <a:t>flow.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AC66E0-D50A-4C54-A3D2-7C64FB104C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FC7379A-57A6-4125-B33D-345705594281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3B4F30-3D2B-48BC-81F9-38473C1E6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Business Requirements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4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153400" cy="4721696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User requirements are the high-level abstract </a:t>
            </a:r>
            <a:r>
              <a:rPr lang="en-US" sz="2200" dirty="0" smtClean="0"/>
              <a:t>statements.</a:t>
            </a:r>
            <a:endParaRPr lang="en-US" sz="2200" dirty="0"/>
          </a:p>
          <a:p>
            <a:pPr algn="just"/>
            <a:r>
              <a:rPr lang="en-US" sz="2200" dirty="0"/>
              <a:t>These requirements are translated into system requirements keeping in mind user’s views. </a:t>
            </a:r>
          </a:p>
          <a:p>
            <a:pPr algn="just"/>
            <a:r>
              <a:rPr lang="en-US" sz="2200" dirty="0"/>
              <a:t>These requirements are generally represented in </a:t>
            </a:r>
            <a:r>
              <a:rPr lang="en-US" sz="2200" dirty="0" smtClean="0"/>
              <a:t>pictorial </a:t>
            </a:r>
            <a:r>
              <a:rPr lang="en-US" sz="2200" dirty="0"/>
              <a:t>representations or tables to understand the requirements.</a:t>
            </a:r>
          </a:p>
          <a:p>
            <a:pPr algn="just"/>
            <a:r>
              <a:rPr lang="en-US" sz="2200" dirty="0"/>
              <a:t>User requirements may be ambiguous or incomplete in description with less product specification and little hardware/software </a:t>
            </a:r>
            <a:r>
              <a:rPr lang="en-US" sz="2200" dirty="0" smtClean="0"/>
              <a:t>configurations.</a:t>
            </a:r>
            <a:endParaRPr lang="en-US" sz="2200" dirty="0"/>
          </a:p>
          <a:p>
            <a:pPr algn="just"/>
            <a:r>
              <a:rPr lang="en-US" sz="2200" dirty="0"/>
              <a:t>There may be composite requirements with several complexities and confusions. </a:t>
            </a:r>
            <a:endParaRPr lang="en-US" sz="2200" dirty="0" smtClean="0"/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an ATM machine, user requirements allow users to withdraw and deposit cash. 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3C38C6-50C2-4900-8F1C-337C9D0AF3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B11FE89-F86C-4319-807E-D2D9DAB359A9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FC3BA0-9DC4-4638-9DBE-75870ECCA8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User Requirements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250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3" y="1524001"/>
            <a:ext cx="7901343" cy="456929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System requirements are the detailed and technical functionalities </a:t>
            </a:r>
            <a:r>
              <a:rPr lang="en-US" sz="2200" dirty="0" smtClean="0"/>
              <a:t>that are </a:t>
            </a:r>
            <a:r>
              <a:rPr lang="en-US" sz="2200" dirty="0"/>
              <a:t>implemented in the business process to achieve the goal of user requirements.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These are considered as a contract between the client and the development organization.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System requirements </a:t>
            </a:r>
            <a:r>
              <a:rPr lang="en-US" sz="2200" dirty="0" smtClean="0"/>
              <a:t>uses technical </a:t>
            </a:r>
            <a:r>
              <a:rPr lang="en-US" sz="2200" dirty="0"/>
              <a:t>representations. </a:t>
            </a:r>
            <a:endParaRPr lang="en-IN" sz="2200" dirty="0"/>
          </a:p>
          <a:p>
            <a:pPr algn="just">
              <a:lnSpc>
                <a:spcPct val="100000"/>
              </a:lnSpc>
              <a:buNone/>
            </a:pPr>
            <a:r>
              <a:rPr lang="en-US" sz="2200" dirty="0" smtClean="0"/>
              <a:t>Example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requirements consider customer ID, account type, bank name, </a:t>
            </a:r>
            <a:r>
              <a:rPr lang="en-US" sz="2200" dirty="0" smtClean="0"/>
              <a:t>communication </a:t>
            </a:r>
            <a:r>
              <a:rPr lang="en-US" sz="2200" dirty="0"/>
              <a:t>link, hardware, and software.  Also, an ATM will service one customer at a time.    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A205ED-0147-48AA-847B-6FE81B04B7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DE43-67CD-4AFA-B82D-D15785B088F6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B21CC5-19E8-4554-A969-11848195F8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System Requirements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5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61877"/>
            <a:ext cx="8643998" cy="453141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 smtClean="0"/>
              <a:t>These </a:t>
            </a:r>
            <a:r>
              <a:rPr lang="en-US" sz="2200" dirty="0"/>
              <a:t>are the attributes that characterize what the software does to fulfill the needs of the customer.</a:t>
            </a:r>
          </a:p>
          <a:p>
            <a:pPr algn="just">
              <a:lnSpc>
                <a:spcPct val="100000"/>
              </a:lnSpc>
              <a:buNone/>
            </a:pPr>
            <a:endParaRPr lang="en-US" sz="2200" dirty="0"/>
          </a:p>
          <a:p>
            <a:pPr algn="just">
              <a:lnSpc>
                <a:spcPct val="100000"/>
              </a:lnSpc>
            </a:pPr>
            <a:r>
              <a:rPr lang="en-US" sz="2200" dirty="0"/>
              <a:t>These can be business rules</a:t>
            </a:r>
            <a:r>
              <a:rPr lang="en-US" sz="2200" dirty="0" smtClean="0"/>
              <a:t>,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200" dirty="0" smtClean="0"/>
              <a:t>	administrative </a:t>
            </a:r>
            <a:r>
              <a:rPr lang="en-US" sz="2200" dirty="0"/>
              <a:t>tasks, </a:t>
            </a:r>
            <a:r>
              <a:rPr lang="en-US" sz="2200" dirty="0" smtClean="0"/>
              <a:t> 	transactions</a:t>
            </a:r>
            <a:r>
              <a:rPr lang="en-US" sz="2200" dirty="0"/>
              <a:t>, </a:t>
            </a:r>
            <a:r>
              <a:rPr lang="en-US" sz="2200" dirty="0" smtClean="0"/>
              <a:t> 	cancellations</a:t>
            </a:r>
            <a:r>
              <a:rPr lang="en-US" sz="2200" dirty="0"/>
              <a:t>, </a:t>
            </a:r>
            <a:endParaRPr lang="en-US" sz="2200" dirty="0" smtClean="0"/>
          </a:p>
          <a:p>
            <a:pPr algn="just">
              <a:lnSpc>
                <a:spcPct val="100000"/>
              </a:lnSpc>
              <a:buNone/>
            </a:pPr>
            <a:r>
              <a:rPr lang="en-US" sz="2200" dirty="0" smtClean="0"/>
              <a:t>	authentication</a:t>
            </a:r>
            <a:r>
              <a:rPr lang="en-US" sz="2200" dirty="0"/>
              <a:t>, </a:t>
            </a:r>
            <a:r>
              <a:rPr lang="en-US" sz="2200" dirty="0" smtClean="0"/>
              <a:t> 		authorization</a:t>
            </a:r>
            <a:r>
              <a:rPr lang="en-US" sz="2200" dirty="0"/>
              <a:t>, </a:t>
            </a:r>
            <a:r>
              <a:rPr lang="en-US" sz="2200" dirty="0" smtClean="0"/>
              <a:t>	external </a:t>
            </a:r>
            <a:r>
              <a:rPr lang="en-US" sz="2200" dirty="0"/>
              <a:t>interfaces, </a:t>
            </a:r>
            <a:endParaRPr lang="en-US" sz="2200" dirty="0" smtClean="0"/>
          </a:p>
          <a:p>
            <a:pPr algn="just">
              <a:lnSpc>
                <a:spcPct val="100000"/>
              </a:lnSpc>
              <a:buNone/>
            </a:pPr>
            <a:r>
              <a:rPr lang="en-US" sz="2200" dirty="0" smtClean="0"/>
              <a:t>	audit </a:t>
            </a:r>
            <a:r>
              <a:rPr lang="en-US" sz="2200" dirty="0"/>
              <a:t>tracking, </a:t>
            </a:r>
            <a:r>
              <a:rPr lang="en-US" sz="2200" dirty="0" smtClean="0"/>
              <a:t>		certification</a:t>
            </a:r>
            <a:r>
              <a:rPr lang="en-US" sz="2200" dirty="0"/>
              <a:t>, </a:t>
            </a:r>
            <a:r>
              <a:rPr lang="en-US" sz="2200" dirty="0" smtClean="0"/>
              <a:t>	reporting </a:t>
            </a:r>
            <a:r>
              <a:rPr lang="en-US" sz="2200" dirty="0"/>
              <a:t>requirements, and historical data.</a:t>
            </a:r>
            <a:endParaRPr lang="en-IN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D3708D-3EF3-4C04-9B5C-11F8CCFF1D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5AA1954-9CAD-4843-86C5-35EC60C9D8B2}" type="datetime4">
              <a:rPr lang="en-US" smtClean="0"/>
              <a:pPr/>
              <a:t>December 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6E0513-1C28-4A74-85CD-89A22B8579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	Functional  Requirements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1689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13316</TotalTime>
  <Words>1536</Words>
  <Application>Microsoft Office PowerPoint</Application>
  <PresentationFormat>On-screen Show (4:3)</PresentationFormat>
  <Paragraphs>292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Slide 1</vt:lpstr>
      <vt:lpstr> Topics</vt:lpstr>
      <vt:lpstr>  Introduction</vt:lpstr>
      <vt:lpstr>Software Requirements </vt:lpstr>
      <vt:lpstr>Types of requirements</vt:lpstr>
      <vt:lpstr> Business Requirements</vt:lpstr>
      <vt:lpstr> User Requirements</vt:lpstr>
      <vt:lpstr> System Requirements</vt:lpstr>
      <vt:lpstr> Functional  Requirements</vt:lpstr>
      <vt:lpstr> Nonfunctional Requirements</vt:lpstr>
      <vt:lpstr> Requirements Engineering Process  </vt:lpstr>
      <vt:lpstr>Slide 12</vt:lpstr>
      <vt:lpstr> Requirement Engineering Process</vt:lpstr>
      <vt:lpstr> Requirements Elicitation</vt:lpstr>
      <vt:lpstr>Challenges in requirements elicitation</vt:lpstr>
      <vt:lpstr>Slide 16</vt:lpstr>
      <vt:lpstr>    Fact-Finding Techniques </vt:lpstr>
      <vt:lpstr>  Requirements Analysis </vt:lpstr>
      <vt:lpstr>  Requirements Specification </vt:lpstr>
      <vt:lpstr>   SRS </vt:lpstr>
      <vt:lpstr>  Characteristics of the SRS   </vt:lpstr>
      <vt:lpstr>  Components of an SRS  </vt:lpstr>
      <vt:lpstr> IEEE structure of SRS  </vt:lpstr>
      <vt:lpstr> Requirements Specification Methods</vt:lpstr>
      <vt:lpstr>  Requirements Validation  </vt:lpstr>
      <vt:lpstr>  Requirements Management </vt:lpstr>
      <vt:lpstr>  Requirements Management (cont’d)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ho-pc</dc:creator>
  <cp:lastModifiedBy>admin</cp:lastModifiedBy>
  <cp:revision>399</cp:revision>
  <dcterms:created xsi:type="dcterms:W3CDTF">2006-08-16T00:00:00Z</dcterms:created>
  <dcterms:modified xsi:type="dcterms:W3CDTF">2021-12-09T06:11:05Z</dcterms:modified>
</cp:coreProperties>
</file>