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5" r:id="rId2"/>
    <p:sldId id="346" r:id="rId3"/>
    <p:sldId id="259" r:id="rId4"/>
    <p:sldId id="261" r:id="rId5"/>
    <p:sldId id="260" r:id="rId6"/>
    <p:sldId id="320" r:id="rId7"/>
    <p:sldId id="263" r:id="rId8"/>
    <p:sldId id="264" r:id="rId9"/>
    <p:sldId id="270" r:id="rId10"/>
    <p:sldId id="324" r:id="rId11"/>
    <p:sldId id="326" r:id="rId12"/>
    <p:sldId id="274" r:id="rId13"/>
    <p:sldId id="276" r:id="rId14"/>
    <p:sldId id="277" r:id="rId15"/>
    <p:sldId id="278" r:id="rId16"/>
    <p:sldId id="279" r:id="rId17"/>
    <p:sldId id="280" r:id="rId18"/>
    <p:sldId id="282" r:id="rId19"/>
    <p:sldId id="339" r:id="rId20"/>
    <p:sldId id="340" r:id="rId21"/>
    <p:sldId id="288" r:id="rId22"/>
    <p:sldId id="289" r:id="rId23"/>
    <p:sldId id="297" r:id="rId24"/>
    <p:sldId id="299" r:id="rId25"/>
    <p:sldId id="301" r:id="rId26"/>
    <p:sldId id="35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A"/>
    <a:srgbClr val="0000FF"/>
    <a:srgbClr val="2B0A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>
      <p:cViewPr varScale="1">
        <p:scale>
          <a:sx n="88" d="100"/>
          <a:sy n="8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5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5BDD-D9E0-4029-BEE3-D71C9D0FE685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F1181-0740-451E-8463-18B0B8243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8744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B7778-3C8A-438C-9D83-C711A509E1DD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69B11-87FB-47D7-9E93-FAE142DAF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024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75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490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357290" y="285728"/>
            <a:ext cx="7554569" cy="64294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42" y="116632"/>
            <a:ext cx="136805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303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66B-6E7A-49D6-BBEE-B085239BC44D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5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1F21-EDCF-4808-A014-6B00C1DDED47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619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A178-9A92-4493-A979-3C8D68670FF1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00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90184-A77D-45C3-B2F5-F13FAD42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A9F79A-F645-45F7-80A1-76FC42CF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D3F1BD-BBB4-4568-AD6B-BCE5DA66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4A4F-6EA4-4F49-92D6-A2EC56CFA07A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AF4F7-2B80-4BD8-947F-113F3E78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49A2FC-28F7-4D58-A53A-BB07932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75-AF47-4374-8090-D2A526390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38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561877"/>
            <a:ext cx="7886700" cy="4531419"/>
          </a:xfrm>
        </p:spPr>
        <p:txBody>
          <a:bodyPr/>
          <a:lstStyle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48" y="136525"/>
            <a:ext cx="734852" cy="460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6232934" y="132319"/>
            <a:ext cx="262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00B0F0"/>
                </a:solidFill>
              </a:rPr>
              <a:t>Aditya </a:t>
            </a:r>
            <a:r>
              <a:rPr lang="en-US" sz="1050" b="1" baseline="0" dirty="0">
                <a:solidFill>
                  <a:srgbClr val="00B0F0"/>
                </a:solidFill>
              </a:rPr>
              <a:t>Engineering </a:t>
            </a:r>
            <a:r>
              <a:rPr lang="en-US" sz="1050" b="1" dirty="0">
                <a:solidFill>
                  <a:srgbClr val="00B0F0"/>
                </a:solidFill>
              </a:rPr>
              <a:t>College  (A)</a:t>
            </a:r>
            <a:endParaRPr lang="en-IN" sz="105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29454" y="6286521"/>
            <a:ext cx="1578385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0BADA20-9E75-40D9-8A5B-06BB05465ED8}" type="datetime4">
              <a:rPr lang="en-US" smtClean="0"/>
              <a:pPr/>
              <a:t>December 16,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03964" y="6286521"/>
            <a:ext cx="20574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553614" y="6278586"/>
            <a:ext cx="14466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sz="900" dirty="0"/>
              <a:t>Software Engineering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27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D45-0D55-4440-995D-FBDFA95C0A27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8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9AE8-3F81-4089-BFE5-4D0CBDE61050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06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E6C9-DE0F-4AF4-ADC9-26F2DC933601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39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1527-7685-4EA7-8B98-EA2A99B5904B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62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E2B7-C46B-487B-9422-833122F338AE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9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072-5A30-4072-8EFD-D92C83DF0A68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DBB2-98F7-4BB4-BC7E-E3C229676919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070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C8F1-173C-44E8-8A0D-52F0F60D0840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14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2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19200" y="2514600"/>
            <a:ext cx="6858000" cy="274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Software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03B393-3D8D-45DF-A701-E539DD32B26B}"/>
              </a:ext>
            </a:extLst>
          </p:cNvPr>
          <p:cNvSpPr txBox="1"/>
          <p:nvPr/>
        </p:nvSpPr>
        <p:spPr>
          <a:xfrm>
            <a:off x="4800600" y="44196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 err="1" smtClean="0"/>
              <a:t>V.Ravi</a:t>
            </a:r>
            <a:r>
              <a:rPr lang="en-IN" dirty="0" smtClean="0"/>
              <a:t> </a:t>
            </a:r>
            <a:r>
              <a:rPr lang="en-IN" dirty="0" err="1" smtClean="0"/>
              <a:t>Kishore</a:t>
            </a:r>
            <a:r>
              <a:rPr lang="en-IN" dirty="0" smtClean="0"/>
              <a:t>, </a:t>
            </a:r>
            <a:endParaRPr lang="en-IN" dirty="0"/>
          </a:p>
          <a:p>
            <a:r>
              <a:rPr lang="en-IN" dirty="0" smtClean="0"/>
              <a:t>Associate Professor,</a:t>
            </a:r>
            <a:endParaRPr lang="en-IN" dirty="0"/>
          </a:p>
          <a:p>
            <a:r>
              <a:rPr lang="en-IN" dirty="0"/>
              <a:t>Aditya Engineering College(A)</a:t>
            </a:r>
          </a:p>
          <a:p>
            <a:r>
              <a:rPr lang="en-IN" dirty="0" err="1"/>
              <a:t>Surampalem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397411"/>
            <a:ext cx="7886700" cy="4695886"/>
          </a:xfrm>
        </p:spPr>
        <p:txBody>
          <a:bodyPr/>
          <a:lstStyle/>
          <a:p>
            <a:pPr lvl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Strategies: Top-down strategy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41C1A1-FB36-4AEF-BB3D-1619797F8C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AA3E71-1D8C-4BCE-8796-BABEA7330EC7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F85E40-45FC-49B3-8205-526C5E6D9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Design Principles </a:t>
            </a:r>
            <a:endParaRPr lang="en-IN" dirty="0"/>
          </a:p>
        </p:txBody>
      </p: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84993" name="Group 1"/>
          <p:cNvGrpSpPr>
            <a:grpSpLocks noChangeAspect="1"/>
          </p:cNvGrpSpPr>
          <p:nvPr/>
        </p:nvGrpSpPr>
        <p:grpSpPr bwMode="auto">
          <a:xfrm>
            <a:off x="609600" y="1905000"/>
            <a:ext cx="7543800" cy="4457700"/>
            <a:chOff x="3519" y="2532"/>
            <a:chExt cx="5273" cy="2446"/>
          </a:xfrm>
        </p:grpSpPr>
        <p:sp>
          <p:nvSpPr>
            <p:cNvPr id="85022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519" y="2532"/>
              <a:ext cx="5273" cy="244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5539" y="2601"/>
              <a:ext cx="1303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Main Problem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3970" y="3422"/>
              <a:ext cx="887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1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5723" y="3424"/>
              <a:ext cx="830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2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7282" y="3422"/>
              <a:ext cx="864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n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7" name="Rectangle 25"/>
            <p:cNvSpPr>
              <a:spLocks noChangeArrowheads="1"/>
            </p:cNvSpPr>
            <p:nvPr/>
          </p:nvSpPr>
          <p:spPr bwMode="auto">
            <a:xfrm>
              <a:off x="3635" y="4217"/>
              <a:ext cx="600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1.1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>
              <a:off x="4502" y="4216"/>
              <a:ext cx="610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1.2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5" name="Rectangle 23"/>
            <p:cNvSpPr>
              <a:spLocks noChangeArrowheads="1"/>
            </p:cNvSpPr>
            <p:nvPr/>
          </p:nvSpPr>
          <p:spPr bwMode="auto">
            <a:xfrm>
              <a:off x="5469" y="4216"/>
              <a:ext cx="600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2.1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6243" y="4216"/>
              <a:ext cx="599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2.2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7086" y="4217"/>
              <a:ext cx="599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n.1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7996" y="4216"/>
              <a:ext cx="600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 n.m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1" name="Text Box 19"/>
            <p:cNvSpPr txBox="1">
              <a:spLocks noChangeArrowheads="1"/>
            </p:cNvSpPr>
            <p:nvPr/>
          </p:nvSpPr>
          <p:spPr bwMode="auto">
            <a:xfrm>
              <a:off x="5112" y="4736"/>
              <a:ext cx="2433" cy="2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Figure : Top-down strategy 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10" name="AutoShape 18"/>
            <p:cNvSpPr>
              <a:spLocks noChangeShapeType="1"/>
            </p:cNvSpPr>
            <p:nvPr/>
          </p:nvSpPr>
          <p:spPr bwMode="auto">
            <a:xfrm>
              <a:off x="4419" y="3074"/>
              <a:ext cx="329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9" name="AutoShape 17"/>
            <p:cNvSpPr>
              <a:spLocks noChangeShapeType="1"/>
            </p:cNvSpPr>
            <p:nvPr/>
          </p:nvSpPr>
          <p:spPr bwMode="auto">
            <a:xfrm flipH="1">
              <a:off x="4414" y="3074"/>
              <a:ext cx="1" cy="3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8" name="AutoShape 16"/>
            <p:cNvSpPr>
              <a:spLocks noChangeShapeType="1"/>
            </p:cNvSpPr>
            <p:nvPr/>
          </p:nvSpPr>
          <p:spPr bwMode="auto">
            <a:xfrm>
              <a:off x="6138" y="3074"/>
              <a:ext cx="0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7" name="AutoShape 15"/>
            <p:cNvSpPr>
              <a:spLocks noChangeShapeType="1"/>
            </p:cNvSpPr>
            <p:nvPr/>
          </p:nvSpPr>
          <p:spPr bwMode="auto">
            <a:xfrm>
              <a:off x="7714" y="3074"/>
              <a:ext cx="1" cy="3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6" name="AutoShape 14"/>
            <p:cNvSpPr>
              <a:spLocks noChangeShapeType="1"/>
            </p:cNvSpPr>
            <p:nvPr/>
          </p:nvSpPr>
          <p:spPr bwMode="auto">
            <a:xfrm>
              <a:off x="3935" y="3928"/>
              <a:ext cx="87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5" name="AutoShape 13"/>
            <p:cNvSpPr>
              <a:spLocks noChangeShapeType="1"/>
            </p:cNvSpPr>
            <p:nvPr/>
          </p:nvSpPr>
          <p:spPr bwMode="auto">
            <a:xfrm>
              <a:off x="3934" y="3928"/>
              <a:ext cx="1" cy="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4" name="AutoShape 12"/>
            <p:cNvSpPr>
              <a:spLocks noChangeShapeType="1"/>
            </p:cNvSpPr>
            <p:nvPr/>
          </p:nvSpPr>
          <p:spPr bwMode="auto">
            <a:xfrm>
              <a:off x="4806" y="3929"/>
              <a:ext cx="1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3" name="AutoShape 11"/>
            <p:cNvSpPr>
              <a:spLocks noChangeShapeType="1"/>
            </p:cNvSpPr>
            <p:nvPr/>
          </p:nvSpPr>
          <p:spPr bwMode="auto">
            <a:xfrm>
              <a:off x="4414" y="3688"/>
              <a:ext cx="1" cy="2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2" name="AutoShape 10"/>
            <p:cNvSpPr>
              <a:spLocks noChangeShapeType="1"/>
            </p:cNvSpPr>
            <p:nvPr/>
          </p:nvSpPr>
          <p:spPr bwMode="auto">
            <a:xfrm>
              <a:off x="5769" y="3929"/>
              <a:ext cx="78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1" name="AutoShape 9"/>
            <p:cNvSpPr>
              <a:spLocks noChangeShapeType="1"/>
            </p:cNvSpPr>
            <p:nvPr/>
          </p:nvSpPr>
          <p:spPr bwMode="auto">
            <a:xfrm>
              <a:off x="5768" y="3928"/>
              <a:ext cx="1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00" name="AutoShape 8"/>
            <p:cNvSpPr>
              <a:spLocks noChangeShapeType="1"/>
            </p:cNvSpPr>
            <p:nvPr/>
          </p:nvSpPr>
          <p:spPr bwMode="auto">
            <a:xfrm>
              <a:off x="6138" y="3688"/>
              <a:ext cx="1" cy="2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999" name="AutoShape 7"/>
            <p:cNvSpPr>
              <a:spLocks noChangeShapeType="1"/>
            </p:cNvSpPr>
            <p:nvPr/>
          </p:nvSpPr>
          <p:spPr bwMode="auto">
            <a:xfrm flipH="1">
              <a:off x="6543" y="3928"/>
              <a:ext cx="10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998" name="AutoShape 6"/>
            <p:cNvSpPr>
              <a:spLocks noChangeShapeType="1"/>
            </p:cNvSpPr>
            <p:nvPr/>
          </p:nvSpPr>
          <p:spPr bwMode="auto">
            <a:xfrm>
              <a:off x="7387" y="3928"/>
              <a:ext cx="9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997" name="AutoShape 5"/>
            <p:cNvSpPr>
              <a:spLocks noChangeShapeType="1"/>
            </p:cNvSpPr>
            <p:nvPr/>
          </p:nvSpPr>
          <p:spPr bwMode="auto">
            <a:xfrm>
              <a:off x="7385" y="3930"/>
              <a:ext cx="1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996" name="AutoShape 4"/>
            <p:cNvSpPr>
              <a:spLocks noChangeShapeType="1"/>
            </p:cNvSpPr>
            <p:nvPr/>
          </p:nvSpPr>
          <p:spPr bwMode="auto">
            <a:xfrm>
              <a:off x="8295" y="3930"/>
              <a:ext cx="1" cy="2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995" name="AutoShape 3"/>
            <p:cNvSpPr>
              <a:spLocks noChangeShapeType="1"/>
            </p:cNvSpPr>
            <p:nvPr/>
          </p:nvSpPr>
          <p:spPr bwMode="auto">
            <a:xfrm>
              <a:off x="7714" y="3687"/>
              <a:ext cx="1" cy="2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994" name="Text Box 2"/>
            <p:cNvSpPr txBox="1">
              <a:spLocks noChangeArrowheads="1"/>
            </p:cNvSpPr>
            <p:nvPr/>
          </p:nvSpPr>
          <p:spPr bwMode="auto">
            <a:xfrm>
              <a:off x="6750" y="3424"/>
              <a:ext cx="266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…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Strategies: Bottom-up strategy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459993-71F1-4FE1-B08E-5E4282D39C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C2293B-552D-48C0-BC5E-9B600D705085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4D856A-71D0-4D89-AD8A-6DFB3A0A6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Principles </a:t>
            </a:r>
            <a:endParaRPr lang="en-IN" dirty="0"/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82945" name="Group 1"/>
          <p:cNvGrpSpPr>
            <a:grpSpLocks noChangeAspect="1"/>
          </p:cNvGrpSpPr>
          <p:nvPr/>
        </p:nvGrpSpPr>
        <p:grpSpPr bwMode="auto">
          <a:xfrm>
            <a:off x="533400" y="1905000"/>
            <a:ext cx="7391400" cy="4513263"/>
            <a:chOff x="3012" y="8782"/>
            <a:chExt cx="5711" cy="2605"/>
          </a:xfrm>
        </p:grpSpPr>
        <p:sp>
          <p:nvSpPr>
            <p:cNvPr id="82969" name="AutoShape 25"/>
            <p:cNvSpPr>
              <a:spLocks noChangeAspect="1" noChangeArrowheads="1" noTextEdit="1"/>
            </p:cNvSpPr>
            <p:nvPr/>
          </p:nvSpPr>
          <p:spPr bwMode="auto">
            <a:xfrm>
              <a:off x="3012" y="8782"/>
              <a:ext cx="5711" cy="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3560" y="9862"/>
              <a:ext cx="603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5374" y="9862"/>
              <a:ext cx="603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6" name="Rectangle 22"/>
            <p:cNvSpPr>
              <a:spLocks noChangeArrowheads="1"/>
            </p:cNvSpPr>
            <p:nvPr/>
          </p:nvSpPr>
          <p:spPr bwMode="auto">
            <a:xfrm>
              <a:off x="7207" y="9862"/>
              <a:ext cx="603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5" name="AutoShape 21"/>
            <p:cNvSpPr>
              <a:spLocks noChangeShapeType="1"/>
            </p:cNvSpPr>
            <p:nvPr/>
          </p:nvSpPr>
          <p:spPr bwMode="auto">
            <a:xfrm flipH="1">
              <a:off x="3861" y="9273"/>
              <a:ext cx="1314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4" name="AutoShape 20"/>
            <p:cNvSpPr>
              <a:spLocks noChangeShapeType="1"/>
            </p:cNvSpPr>
            <p:nvPr/>
          </p:nvSpPr>
          <p:spPr bwMode="auto">
            <a:xfrm>
              <a:off x="4300" y="9273"/>
              <a:ext cx="1376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3" name="AutoShape 19"/>
            <p:cNvSpPr>
              <a:spLocks noChangeShapeType="1"/>
            </p:cNvSpPr>
            <p:nvPr/>
          </p:nvSpPr>
          <p:spPr bwMode="auto">
            <a:xfrm flipH="1">
              <a:off x="5676" y="9273"/>
              <a:ext cx="390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2" name="AutoShape 18"/>
            <p:cNvSpPr>
              <a:spLocks noChangeShapeType="1"/>
            </p:cNvSpPr>
            <p:nvPr/>
          </p:nvSpPr>
          <p:spPr bwMode="auto">
            <a:xfrm>
              <a:off x="3386" y="9273"/>
              <a:ext cx="475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1" name="AutoShape 17"/>
            <p:cNvSpPr>
              <a:spLocks noChangeShapeType="1"/>
            </p:cNvSpPr>
            <p:nvPr/>
          </p:nvSpPr>
          <p:spPr bwMode="auto">
            <a:xfrm>
              <a:off x="5173" y="9273"/>
              <a:ext cx="503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0" name="AutoShape 16"/>
            <p:cNvSpPr>
              <a:spLocks noChangeShapeType="1"/>
            </p:cNvSpPr>
            <p:nvPr/>
          </p:nvSpPr>
          <p:spPr bwMode="auto">
            <a:xfrm flipH="1">
              <a:off x="7508" y="9273"/>
              <a:ext cx="819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59" name="AutoShape 15"/>
            <p:cNvSpPr>
              <a:spLocks noChangeShapeType="1"/>
            </p:cNvSpPr>
            <p:nvPr/>
          </p:nvSpPr>
          <p:spPr bwMode="auto">
            <a:xfrm>
              <a:off x="7042" y="9273"/>
              <a:ext cx="466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5375" y="10716"/>
              <a:ext cx="603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57" name="AutoShape 13"/>
            <p:cNvSpPr>
              <a:spLocks noChangeShapeType="1"/>
            </p:cNvSpPr>
            <p:nvPr/>
          </p:nvSpPr>
          <p:spPr bwMode="auto">
            <a:xfrm>
              <a:off x="3861" y="10129"/>
              <a:ext cx="1815" cy="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56" name="AutoShape 12"/>
            <p:cNvSpPr>
              <a:spLocks noChangeShapeType="1"/>
            </p:cNvSpPr>
            <p:nvPr/>
          </p:nvSpPr>
          <p:spPr bwMode="auto">
            <a:xfrm>
              <a:off x="5676" y="10129"/>
              <a:ext cx="1" cy="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55" name="AutoShape 11"/>
            <p:cNvSpPr>
              <a:spLocks noChangeShapeType="1"/>
            </p:cNvSpPr>
            <p:nvPr/>
          </p:nvSpPr>
          <p:spPr bwMode="auto">
            <a:xfrm flipH="1">
              <a:off x="5676" y="10129"/>
              <a:ext cx="1832" cy="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7554" y="9010"/>
              <a:ext cx="196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…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4305" y="11144"/>
              <a:ext cx="3711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Figure: Bottom-up strategy 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52" name="AutoShape 8"/>
            <p:cNvSpPr>
              <a:spLocks noChangeShapeType="1"/>
            </p:cNvSpPr>
            <p:nvPr/>
          </p:nvSpPr>
          <p:spPr bwMode="auto">
            <a:xfrm>
              <a:off x="5977" y="9996"/>
              <a:ext cx="12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2951" name="Object 7"/>
            <p:cNvGraphicFramePr>
              <a:graphicFrameLocks noChangeAspect="1"/>
            </p:cNvGraphicFramePr>
            <p:nvPr/>
          </p:nvGraphicFramePr>
          <p:xfrm>
            <a:off x="3157" y="8894"/>
            <a:ext cx="473" cy="493"/>
          </p:xfrm>
          <a:graphic>
            <a:graphicData uri="http://schemas.openxmlformats.org/presentationml/2006/ole">
              <p:oleObj spid="_x0000_s83390" name="Visio" r:id="rId3" imgW="808743" imgH="808721" progId="">
                <p:embed/>
              </p:oleObj>
            </a:graphicData>
          </a:graphic>
        </p:graphicFrame>
        <p:graphicFrame>
          <p:nvGraphicFramePr>
            <p:cNvPr id="82950" name="Object 6"/>
            <p:cNvGraphicFramePr>
              <a:graphicFrameLocks noChangeAspect="1"/>
            </p:cNvGraphicFramePr>
            <p:nvPr/>
          </p:nvGraphicFramePr>
          <p:xfrm>
            <a:off x="4017" y="8894"/>
            <a:ext cx="472" cy="493"/>
          </p:xfrm>
          <a:graphic>
            <a:graphicData uri="http://schemas.openxmlformats.org/presentationml/2006/ole">
              <p:oleObj spid="_x0000_s83391" name="Visio" r:id="rId4" imgW="808743" imgH="808721" progId="">
                <p:embed/>
              </p:oleObj>
            </a:graphicData>
          </a:graphic>
        </p:graphicFrame>
        <p:graphicFrame>
          <p:nvGraphicFramePr>
            <p:cNvPr id="82949" name="Object 5"/>
            <p:cNvGraphicFramePr>
              <a:graphicFrameLocks noChangeAspect="1"/>
            </p:cNvGraphicFramePr>
            <p:nvPr/>
          </p:nvGraphicFramePr>
          <p:xfrm>
            <a:off x="4923" y="8894"/>
            <a:ext cx="473" cy="493"/>
          </p:xfrm>
          <a:graphic>
            <a:graphicData uri="http://schemas.openxmlformats.org/presentationml/2006/ole">
              <p:oleObj spid="_x0000_s83392" name="Visio" r:id="rId5" imgW="808743" imgH="808721" progId="">
                <p:embed/>
              </p:oleObj>
            </a:graphicData>
          </a:graphic>
        </p:graphicFrame>
        <p:graphicFrame>
          <p:nvGraphicFramePr>
            <p:cNvPr id="82948" name="Object 4"/>
            <p:cNvGraphicFramePr>
              <a:graphicFrameLocks noChangeAspect="1"/>
            </p:cNvGraphicFramePr>
            <p:nvPr/>
          </p:nvGraphicFramePr>
          <p:xfrm>
            <a:off x="5977" y="8894"/>
            <a:ext cx="472" cy="493"/>
          </p:xfrm>
          <a:graphic>
            <a:graphicData uri="http://schemas.openxmlformats.org/presentationml/2006/ole">
              <p:oleObj spid="_x0000_s83393" name="Visio" r:id="rId6" imgW="808743" imgH="808721" progId="">
                <p:embed/>
              </p:oleObj>
            </a:graphicData>
          </a:graphic>
        </p:graphicFrame>
        <p:graphicFrame>
          <p:nvGraphicFramePr>
            <p:cNvPr id="82947" name="Object 3"/>
            <p:cNvGraphicFramePr>
              <a:graphicFrameLocks noChangeAspect="1"/>
            </p:cNvGraphicFramePr>
            <p:nvPr/>
          </p:nvGraphicFramePr>
          <p:xfrm>
            <a:off x="6823" y="8894"/>
            <a:ext cx="472" cy="493"/>
          </p:xfrm>
          <a:graphic>
            <a:graphicData uri="http://schemas.openxmlformats.org/presentationml/2006/ole">
              <p:oleObj spid="_x0000_s83394" name="Visio" r:id="rId7" imgW="808743" imgH="808721" progId="">
                <p:embed/>
              </p:oleObj>
            </a:graphicData>
          </a:graphic>
        </p:graphicFrame>
        <p:graphicFrame>
          <p:nvGraphicFramePr>
            <p:cNvPr id="82946" name="Object 2"/>
            <p:cNvGraphicFramePr>
              <a:graphicFrameLocks noChangeAspect="1"/>
            </p:cNvGraphicFramePr>
            <p:nvPr/>
          </p:nvGraphicFramePr>
          <p:xfrm>
            <a:off x="8182" y="8867"/>
            <a:ext cx="472" cy="520"/>
          </p:xfrm>
          <a:graphic>
            <a:graphicData uri="http://schemas.openxmlformats.org/presentationml/2006/ole">
              <p:oleObj spid="_x0000_s83395" name="Visio" r:id="rId8" imgW="808743" imgH="853800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coupling: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	Message coupling		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	Data coupling</a:t>
            </a:r>
          </a:p>
          <a:p>
            <a:pPr lvl="1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coupling </a:t>
            </a:r>
          </a:p>
          <a:p>
            <a:pPr marL="800100" lvl="1" indent="-4572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	External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coupling </a:t>
            </a:r>
          </a:p>
          <a:p>
            <a:pPr marL="800100" lvl="1" indent="-457200" algn="just">
              <a:buAutoNum type="arabicPeriod" startAt="5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coupling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1A7541-498C-415C-BA8B-B8D9550117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51482F-F1FA-4AEE-A0CB-69CFC4931DD8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CA33CC-1913-4A36-8E5B-71ACF2E589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Modular Design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355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software architecture of a system is the structure or structures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includes the module interconnection languages, templates and frameworks, and various formal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architecture decides the overall structure of the system and hides the implementation details.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911176-067A-4E6E-912E-ABE3780AC8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9FB2E41-6481-49DF-8835-A2AF3C2E14DD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CFB1AE-1849-46D2-8466-23523CB299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5794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Software Architecture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371601"/>
            <a:ext cx="8111186" cy="4721696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of Architectural design are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Understanding and communication among stakeholders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Early design decisions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Promotes reuse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Analyzing and describing the high-level properties of a  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software system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Construction and evolution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46C1C2-D1C9-48F9-8593-34996D5EF4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BE8015-55E2-4DB7-9D36-F3D01DFA9560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79D267-2782-4EA5-89AC-7565C853F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5032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Importance of Software Architecture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 architectural style specifies the design vocabulary, constraints on how that vocabulary is used, and semantic assumptions about that vocabulary.</a:t>
            </a:r>
          </a:p>
          <a:p>
            <a:pPr marL="0" indent="0"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Architectural structures or styles can be categorized into the following architectural views: </a:t>
            </a:r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Module structures </a:t>
            </a:r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Component and connector structures</a:t>
            </a:r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Allocation structures</a:t>
            </a:r>
          </a:p>
          <a:p>
            <a:pPr lvl="1" algn="just">
              <a:lnSpc>
                <a:spcPct val="10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2FBE62-0D56-44A6-9BE1-89FB42AE28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EA768D5-0639-42F1-A571-8D9E68AB549D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0465F8-8DBD-470D-A78F-0C06949DA1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5794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Architectural Styles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169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modular structure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-elements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implementation.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 of modules are classes, packages, procedures, functions,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component and connector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view represents the system as a runtime entity (i.e., components) communicating with each other through connectors.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allocation structure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organization of software that interacts with the external elements such as hardware, network, people and so on.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includes the deployment structure, implementation structure, and the responsibility assignment structure.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C04E0-0AFB-40F9-95F5-BF9B9F876B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3CD830D-D3CA-43DC-AA6A-44FA1482A586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98781D-57F2-4F0F-805A-6DC8D694A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55"/>
            <a:ext cx="7886700" cy="14843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Architectural Styles (Cont’d)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458200" cy="4569296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Popular Architectural Styles are: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Layered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–					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hierarchical-architecture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179388" lvl="1" indent="-179388"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Data-flow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equential </a:t>
            </a:r>
          </a:p>
          <a:p>
            <a:pPr marL="685800" lvl="1" indent="-342900"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-Group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Shared data-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centralized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maintainance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Client-server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Service-oriented</a:t>
            </a:r>
          </a:p>
          <a:p>
            <a:pPr>
              <a:spcBef>
                <a:spcPts val="0"/>
              </a:spcBef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A3E7AB-127D-4808-98D0-B21052B0DF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7F9774-A34A-46A3-BCBE-051BF4DF3C9A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8D1E12C-D868-4D7E-9F65-288F02DBAB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Architectural Styles (Cont’d)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F0AAF5-CDC7-42C3-9489-CFD630FFDA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3698588-BB29-4B9A-8E2E-BF94505FBD0C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D40051-744E-4E2D-8D1D-9968115D57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Figure: Layered Architectural Styles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533400" y="1524000"/>
            <a:ext cx="8229600" cy="4876800"/>
            <a:chOff x="4119" y="9622"/>
            <a:chExt cx="4166" cy="2814"/>
          </a:xfrm>
        </p:grpSpPr>
        <p:sp>
          <p:nvSpPr>
            <p:cNvPr id="206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4119" y="9622"/>
              <a:ext cx="4166" cy="281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4281" y="9759"/>
              <a:ext cx="2954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4281" y="10567"/>
              <a:ext cx="2954" cy="5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281" y="11397"/>
              <a:ext cx="2954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7556" y="9874"/>
              <a:ext cx="659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Layer n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7558" y="10670"/>
              <a:ext cx="657" cy="2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Layer 2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7558" y="11559"/>
              <a:ext cx="659" cy="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Layer 1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7556" y="10104"/>
              <a:ext cx="657" cy="5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AutoShape 12"/>
            <p:cNvSpPr>
              <a:spLocks noChangeShapeType="1"/>
            </p:cNvSpPr>
            <p:nvPr/>
          </p:nvSpPr>
          <p:spPr bwMode="auto">
            <a:xfrm>
              <a:off x="6139" y="10255"/>
              <a:ext cx="1" cy="31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6139" y="11098"/>
              <a:ext cx="1" cy="31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 flipV="1">
              <a:off x="5042" y="11110"/>
              <a:ext cx="2" cy="3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 flipV="1">
              <a:off x="5044" y="10255"/>
              <a:ext cx="2" cy="3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4596" y="12041"/>
              <a:ext cx="3046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Figure: Layered architectural style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4346" y="9874"/>
              <a:ext cx="1281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Subsystem </a:t>
              </a:r>
              <a:r>
                <a:rPr kumimoji="0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</a:t>
              </a:r>
              <a:endPara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5754" y="9874"/>
              <a:ext cx="1281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Subsystem </a:t>
              </a:r>
              <a:r>
                <a:rPr kumimoji="0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</a:t>
              </a:r>
              <a:endPara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346" y="10670"/>
              <a:ext cx="1281" cy="2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Subsystem </a:t>
              </a:r>
              <a:r>
                <a:rPr lang="en-US" sz="2000" dirty="0" smtClean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5754" y="10670"/>
              <a:ext cx="1281" cy="2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Subsystem </a:t>
              </a:r>
              <a:r>
                <a:rPr kumimoji="0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E</a:t>
              </a:r>
              <a:endPara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4346" y="11478"/>
              <a:ext cx="1281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Subsystem A</a:t>
              </a:r>
              <a:endPara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5754" y="11478"/>
              <a:ext cx="1281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Subsystem </a:t>
              </a:r>
              <a:r>
                <a:rPr kumimoji="0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6324600" y="2362200"/>
            <a:ext cx="8382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kumimoji="0" lang="en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lang="en-IN" sz="1200" b="1" dirty="0"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kumimoji="0" lang="en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utoShape 9"/>
          <p:cNvSpPr>
            <a:spLocks noChangeShapeType="1"/>
          </p:cNvSpPr>
          <p:nvPr/>
        </p:nvSpPr>
        <p:spPr bwMode="auto">
          <a:xfrm flipV="1">
            <a:off x="3505200" y="2133600"/>
            <a:ext cx="232551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AF20BD-3927-4085-AFD4-C7953D15DF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7D82F7E-7C61-428F-8471-C80FF5A44489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F5EF4D-A49F-4672-94E4-DC1E627A54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99329" name="Group 1"/>
          <p:cNvGrpSpPr>
            <a:grpSpLocks noChangeAspect="1"/>
          </p:cNvGrpSpPr>
          <p:nvPr/>
        </p:nvGrpSpPr>
        <p:grpSpPr bwMode="auto">
          <a:xfrm>
            <a:off x="609600" y="1676400"/>
            <a:ext cx="7620000" cy="4464050"/>
            <a:chOff x="3688" y="7989"/>
            <a:chExt cx="5025" cy="3285"/>
          </a:xfrm>
        </p:grpSpPr>
        <p:sp>
          <p:nvSpPr>
            <p:cNvPr id="9934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688" y="7989"/>
              <a:ext cx="5025" cy="32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43" name="AutoShape 15"/>
            <p:cNvSpPr>
              <a:spLocks noChangeArrowheads="1"/>
            </p:cNvSpPr>
            <p:nvPr/>
          </p:nvSpPr>
          <p:spPr bwMode="auto">
            <a:xfrm>
              <a:off x="5469" y="9106"/>
              <a:ext cx="1050" cy="911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36000" tIns="10800" rIns="36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Central repository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9342" name="Object 14"/>
            <p:cNvGraphicFramePr>
              <a:graphicFrameLocks noChangeAspect="1"/>
            </p:cNvGraphicFramePr>
            <p:nvPr/>
          </p:nvGraphicFramePr>
          <p:xfrm>
            <a:off x="4547" y="9267"/>
            <a:ext cx="253" cy="520"/>
          </p:xfrm>
          <a:graphic>
            <a:graphicData uri="http://schemas.openxmlformats.org/presentationml/2006/ole">
              <p:oleObj spid="_x0000_s99635" name="Visio" r:id="rId3" imgW="332297" imgH="1053821" progId="">
                <p:embed/>
              </p:oleObj>
            </a:graphicData>
          </a:graphic>
        </p:graphicFrame>
        <p:graphicFrame>
          <p:nvGraphicFramePr>
            <p:cNvPr id="99341" name="Object 13"/>
            <p:cNvGraphicFramePr>
              <a:graphicFrameLocks noChangeAspect="1"/>
            </p:cNvGraphicFramePr>
            <p:nvPr/>
          </p:nvGraphicFramePr>
          <p:xfrm>
            <a:off x="5872" y="8271"/>
            <a:ext cx="252" cy="419"/>
          </p:xfrm>
          <a:graphic>
            <a:graphicData uri="http://schemas.openxmlformats.org/presentationml/2006/ole">
              <p:oleObj spid="_x0000_s99636" name="Visio" r:id="rId4" imgW="332297" imgH="1053821" progId="">
                <p:embed/>
              </p:oleObj>
            </a:graphicData>
          </a:graphic>
        </p:graphicFrame>
        <p:graphicFrame>
          <p:nvGraphicFramePr>
            <p:cNvPr id="99340" name="Object 12"/>
            <p:cNvGraphicFramePr>
              <a:graphicFrameLocks noChangeAspect="1"/>
            </p:cNvGraphicFramePr>
            <p:nvPr/>
          </p:nvGraphicFramePr>
          <p:xfrm>
            <a:off x="5872" y="10397"/>
            <a:ext cx="255" cy="366"/>
          </p:xfrm>
          <a:graphic>
            <a:graphicData uri="http://schemas.openxmlformats.org/presentationml/2006/ole">
              <p:oleObj spid="_x0000_s99637" name="Visio" r:id="rId5" imgW="332297" imgH="1053821" progId="">
                <p:embed/>
              </p:oleObj>
            </a:graphicData>
          </a:graphic>
        </p:graphicFrame>
        <p:graphicFrame>
          <p:nvGraphicFramePr>
            <p:cNvPr id="99339" name="Object 11"/>
            <p:cNvGraphicFramePr>
              <a:graphicFrameLocks noChangeAspect="1"/>
            </p:cNvGraphicFramePr>
            <p:nvPr/>
          </p:nvGraphicFramePr>
          <p:xfrm>
            <a:off x="7283" y="9360"/>
            <a:ext cx="253" cy="427"/>
          </p:xfrm>
          <a:graphic>
            <a:graphicData uri="http://schemas.openxmlformats.org/presentationml/2006/ole">
              <p:oleObj spid="_x0000_s99638" name="Visio" r:id="rId6" imgW="332297" imgH="1053821" progId="">
                <p:embed/>
              </p:oleObj>
            </a:graphicData>
          </a:graphic>
        </p:graphicFrame>
        <p:sp>
          <p:nvSpPr>
            <p:cNvPr id="99338" name="AutoShape 10"/>
            <p:cNvSpPr>
              <a:spLocks noChangeShapeType="1"/>
            </p:cNvSpPr>
            <p:nvPr/>
          </p:nvSpPr>
          <p:spPr bwMode="auto">
            <a:xfrm>
              <a:off x="4962" y="9602"/>
              <a:ext cx="36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37" name="AutoShape 9"/>
            <p:cNvSpPr>
              <a:spLocks noChangeShapeType="1"/>
            </p:cNvSpPr>
            <p:nvPr/>
          </p:nvSpPr>
          <p:spPr bwMode="auto">
            <a:xfrm flipH="1">
              <a:off x="5999" y="8690"/>
              <a:ext cx="5" cy="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36" name="AutoShape 8"/>
            <p:cNvSpPr>
              <a:spLocks noChangeShapeType="1"/>
            </p:cNvSpPr>
            <p:nvPr/>
          </p:nvSpPr>
          <p:spPr bwMode="auto">
            <a:xfrm>
              <a:off x="6773" y="9602"/>
              <a:ext cx="36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35" name="AutoShape 7"/>
            <p:cNvSpPr>
              <a:spLocks noChangeShapeType="1"/>
            </p:cNvSpPr>
            <p:nvPr/>
          </p:nvSpPr>
          <p:spPr bwMode="auto">
            <a:xfrm flipH="1">
              <a:off x="6006" y="10097"/>
              <a:ext cx="6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4143" y="11057"/>
              <a:ext cx="435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4143" y="9924"/>
              <a:ext cx="1059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Data accessor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32" name="Text Box 4"/>
            <p:cNvSpPr txBox="1">
              <a:spLocks noChangeArrowheads="1"/>
            </p:cNvSpPr>
            <p:nvPr/>
          </p:nvSpPr>
          <p:spPr bwMode="auto">
            <a:xfrm>
              <a:off x="5544" y="10771"/>
              <a:ext cx="1059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Data accessor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31" name="Text Box 3"/>
            <p:cNvSpPr txBox="1">
              <a:spLocks noChangeArrowheads="1"/>
            </p:cNvSpPr>
            <p:nvPr/>
          </p:nvSpPr>
          <p:spPr bwMode="auto">
            <a:xfrm>
              <a:off x="5469" y="7989"/>
              <a:ext cx="1059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Data accessor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330" name="Text Box 2"/>
            <p:cNvSpPr txBox="1">
              <a:spLocks noChangeArrowheads="1"/>
            </p:cNvSpPr>
            <p:nvPr/>
          </p:nvSpPr>
          <p:spPr bwMode="auto">
            <a:xfrm>
              <a:off x="6901" y="9924"/>
              <a:ext cx="1059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Data accessor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Software Design Process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Characteristics of a good Software Design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Design Principles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Modular Design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Software Architecture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Design Methodologies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7318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5465C9-E70E-4AA6-B10E-BC015F6870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41156C-3043-478B-B4FA-049093F60D74}" type="datetime4">
              <a:rPr lang="en-US" smtClean="0"/>
              <a:pPr/>
              <a:t>December 16,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650302-74B2-4390-8886-5B4F180E7D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2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60C630-CFC6-48D9-8FDC-0B0EFA82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BB471B-C70A-42AC-BA61-D5ABF2AF14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C537CD-A3E9-4780-97B2-7CC2345B4688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B21A45-6F30-4CD1-A2EC-9AD275C9EE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Client-Server Style</a:t>
            </a:r>
            <a:endParaRPr lang="en-IN" dirty="0"/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00353" name="Group 1"/>
          <p:cNvGrpSpPr>
            <a:grpSpLocks noChangeAspect="1"/>
          </p:cNvGrpSpPr>
          <p:nvPr/>
        </p:nvGrpSpPr>
        <p:grpSpPr bwMode="auto">
          <a:xfrm>
            <a:off x="762000" y="2057400"/>
            <a:ext cx="7620000" cy="3792538"/>
            <a:chOff x="3415" y="4942"/>
            <a:chExt cx="4662" cy="1917"/>
          </a:xfrm>
        </p:grpSpPr>
        <p:sp>
          <p:nvSpPr>
            <p:cNvPr id="10036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415" y="4942"/>
              <a:ext cx="4662" cy="19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361" name="AutoShape 9"/>
            <p:cNvSpPr>
              <a:spLocks noChangeArrowheads="1"/>
            </p:cNvSpPr>
            <p:nvPr/>
          </p:nvSpPr>
          <p:spPr bwMode="auto">
            <a:xfrm>
              <a:off x="3499" y="6086"/>
              <a:ext cx="805" cy="3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Client 1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360" name="AutoShape 8"/>
            <p:cNvSpPr>
              <a:spLocks noChangeArrowheads="1"/>
            </p:cNvSpPr>
            <p:nvPr/>
          </p:nvSpPr>
          <p:spPr bwMode="auto">
            <a:xfrm>
              <a:off x="5311" y="6086"/>
              <a:ext cx="805" cy="3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Client 2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359" name="AutoShape 7"/>
            <p:cNvSpPr>
              <a:spLocks noChangeArrowheads="1"/>
            </p:cNvSpPr>
            <p:nvPr/>
          </p:nvSpPr>
          <p:spPr bwMode="auto">
            <a:xfrm>
              <a:off x="7192" y="6086"/>
              <a:ext cx="803" cy="3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Client 3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358" name="AutoShape 6"/>
            <p:cNvSpPr>
              <a:spLocks noChangeArrowheads="1"/>
            </p:cNvSpPr>
            <p:nvPr/>
          </p:nvSpPr>
          <p:spPr bwMode="auto">
            <a:xfrm>
              <a:off x="5311" y="5000"/>
              <a:ext cx="805" cy="3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Server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357" name="AutoShape 5"/>
            <p:cNvSpPr>
              <a:spLocks noChangeShapeType="1"/>
            </p:cNvSpPr>
            <p:nvPr/>
          </p:nvSpPr>
          <p:spPr bwMode="auto">
            <a:xfrm flipV="1">
              <a:off x="3902" y="5312"/>
              <a:ext cx="1812" cy="7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356" name="AutoShape 4"/>
            <p:cNvSpPr>
              <a:spLocks noChangeShapeType="1"/>
            </p:cNvSpPr>
            <p:nvPr/>
          </p:nvSpPr>
          <p:spPr bwMode="auto">
            <a:xfrm>
              <a:off x="5714" y="5312"/>
              <a:ext cx="1" cy="7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355" name="AutoShape 3"/>
            <p:cNvSpPr>
              <a:spLocks noChangeShapeType="1"/>
            </p:cNvSpPr>
            <p:nvPr/>
          </p:nvSpPr>
          <p:spPr bwMode="auto">
            <a:xfrm>
              <a:off x="5714" y="5312"/>
              <a:ext cx="1880" cy="7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354" name="Text Box 2"/>
            <p:cNvSpPr txBox="1">
              <a:spLocks noChangeArrowheads="1"/>
            </p:cNvSpPr>
            <p:nvPr/>
          </p:nvSpPr>
          <p:spPr bwMode="auto">
            <a:xfrm>
              <a:off x="4769" y="6571"/>
              <a:ext cx="2235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Figure 6.9: Client server style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81314" cy="487409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service-oriented architecture (SOA)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used to provide a platform to fulfill the needs of consumers and capabilities of providers to interact through services across different domains and technology.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SOA is essentially a collection of web services, which are well defined, self-contained modules that provide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standard rules 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basic SOA architecture encompasses three roles, namely, web service provider;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and Universal Description, Discovery and Integration (UDDI) registry for handling service request, service discovery, and service invocation.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DE95EB-3972-4DA8-BDAE-B7B658A2F8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07720C-CD25-488B-B477-606045E05F16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A8D526-5522-42E9-8357-2E65740BD3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270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Service-Oriented Architecture (SOA)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Service-Oriented Architecture (SOA)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2005" name="Group 21"/>
          <p:cNvGrpSpPr>
            <a:grpSpLocks noChangeAspect="1"/>
          </p:cNvGrpSpPr>
          <p:nvPr/>
        </p:nvGrpSpPr>
        <p:grpSpPr bwMode="auto">
          <a:xfrm>
            <a:off x="457200" y="1676400"/>
            <a:ext cx="8305800" cy="4495800"/>
            <a:chOff x="2159" y="7551"/>
            <a:chExt cx="6305" cy="2901"/>
          </a:xfrm>
        </p:grpSpPr>
        <p:sp>
          <p:nvSpPr>
            <p:cNvPr id="4201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159" y="7551"/>
              <a:ext cx="6305" cy="29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5" name="Text Box 31"/>
            <p:cNvSpPr txBox="1">
              <a:spLocks noChangeArrowheads="1"/>
            </p:cNvSpPr>
            <p:nvPr/>
          </p:nvSpPr>
          <p:spPr bwMode="auto">
            <a:xfrm>
              <a:off x="4154" y="7559"/>
              <a:ext cx="1935" cy="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UDDI registry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6342" y="9127"/>
              <a:ext cx="1616" cy="6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consumer</a:t>
              </a:r>
              <a:endParaRPr lang="en-US" sz="20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2335" y="9127"/>
              <a:ext cx="1653" cy="6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2" name="AutoShape 28"/>
            <p:cNvSpPr>
              <a:spLocks noChangeShapeType="1"/>
            </p:cNvSpPr>
            <p:nvPr/>
          </p:nvSpPr>
          <p:spPr bwMode="auto">
            <a:xfrm>
              <a:off x="3988" y="9465"/>
              <a:ext cx="235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4383" y="9637"/>
              <a:ext cx="1794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Request/response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159" y="8266"/>
              <a:ext cx="1348" cy="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Find/retrieve 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09" name="AutoShape 25"/>
            <p:cNvSpPr>
              <a:spLocks noChangeShapeType="1"/>
            </p:cNvSpPr>
            <p:nvPr/>
          </p:nvSpPr>
          <p:spPr bwMode="auto">
            <a:xfrm flipV="1">
              <a:off x="3162" y="7816"/>
              <a:ext cx="992" cy="13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6757" y="8266"/>
              <a:ext cx="1707" cy="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Register/publish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07" name="AutoShape 23"/>
            <p:cNvSpPr>
              <a:spLocks noChangeShapeType="1"/>
            </p:cNvSpPr>
            <p:nvPr/>
          </p:nvSpPr>
          <p:spPr bwMode="auto">
            <a:xfrm>
              <a:off x="6089" y="7816"/>
              <a:ext cx="1061" cy="13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2775" y="10088"/>
              <a:ext cx="4410" cy="2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Figure: Service-oriented architecture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DAAC4C-6EF1-41B5-84AE-0B6481EB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5E7-5BE7-4394-A855-01E990746A95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43F493-9F67-414F-940A-CC8362A2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14400" y="4267200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Web service provider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309914" cy="46454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design methodology provides the techniques and guidelines for the design process of a system.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goal of all design methodologies is to produce a design for the solution of a system.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design process consists of various design activities.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most popular design methodologies are:</a:t>
            </a:r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Function-oriented design</a:t>
            </a:r>
          </a:p>
          <a:p>
            <a:pPr marL="6858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Object-oriented design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68BB33-0A9C-4F5C-9057-C515BF23A7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EBF77D-B526-470F-919B-CF357AEAF59A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110008-4607-4AB2-80D6-7A593B5D7A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Design Methodologies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305800" cy="4645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function-oriented design methodologies:</a:t>
            </a:r>
          </a:p>
          <a:p>
            <a:pPr marL="6858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Structured design methodology [Yourdon – 1979]</a:t>
            </a:r>
            <a:endParaRPr lang="en-IN" sz="24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6858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Jackson structured design methodology [Jackson –1975]</a:t>
            </a:r>
            <a:endParaRPr lang="en-IN" sz="24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6858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Warnier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-Orr methodology [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Warnier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-Orr 1977,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Warnier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-Orr 1981]</a:t>
            </a:r>
            <a:endParaRPr lang="en-IN" sz="24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6858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Step-wise refinement methodology [Wirth – 1971]</a:t>
            </a:r>
            <a:endParaRPr lang="en-IN" sz="24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6858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Hately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Pirbhai’s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methodology [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Hatley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– 1987]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E21C06-C429-4083-BEE9-56AA0711F8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477FBE6-87B1-4C3D-A620-B0E2894A009B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15D883-0371-4F5F-81A8-4768AC22EF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Function-oriented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1"/>
            <a:ext cx="8005114" cy="464549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Object-oriented design methodologies: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Shlaer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/Mellor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methodology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[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Shlaer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– 1988]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Coad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/Yourdon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methodology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[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Coad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– 1991]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Booch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methodology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[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Booch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– 1991]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OMT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methodology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[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Rumbaugh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– 1991]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Wirfs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-Brock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methodology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[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Wirfs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-Brock – 1990]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OOSE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objectory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methodology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[Jacobson – 1992]</a:t>
            </a:r>
          </a:p>
          <a:p>
            <a:pPr marL="685800" lvl="1" indent="-342900"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UML (Unified Modeling Language) [Rational – 1997]</a:t>
            </a:r>
            <a:endParaRPr lang="en-IN" sz="2400" i="1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157FF9-B730-46A5-BD91-A0AB3A6E8EF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DF97403-DA52-4D9C-BED0-2F9181EA3BF8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CF289A-7342-4DBD-AA52-5E16BDEF73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Object-Oriented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2B2262-A617-4C33-826E-ECEC983845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0BADA20-9E75-40D9-8A5B-06BB05465ED8}" type="datetime4">
              <a:rPr lang="en-US" smtClean="0"/>
              <a:pPr/>
              <a:t>December 16,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7EB27F-3212-4713-BFA7-DA0A34EC7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pic>
        <p:nvPicPr>
          <p:cNvPr id="101378" name="Picture 2" descr="Object-Oriented Systems. Goals Object-Oriented Methodologies – The Rumbaugh  et al. OMT – The Booch methodology – Jacobson's methodologies. - ppt  download">
            <a:extLst>
              <a:ext uri="{FF2B5EF4-FFF2-40B4-BE49-F238E27FC236}">
                <a16:creationId xmlns:a16="http://schemas.microsoft.com/office/drawing/2014/main" xmlns="" id="{71C8B987-F313-4F8E-A483-ACB55BA91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" y="837802"/>
            <a:ext cx="7898239" cy="52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42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447801"/>
            <a:ext cx="8034986" cy="4645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design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focuses on the solution domain of a system.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design is the process of describing the blueprint or sketch of the final 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 aims at producing software architecture, establishing structural relationships among modules, and describing the algorithmic details of each module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9CDA36-EA95-46FE-AB51-736FF929FB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A81FD9-D5F9-4F83-91BD-C30FC38B8688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EC13E9-CC03-4971-B990-32146C20A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Software Design</a:t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D6EE88-B4C8-4E26-B231-E4C4B492A1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B59661-F392-4C3E-AA53-1C8DC209ED77}" type="datetime4">
              <a:rPr lang="en-US" smtClean="0"/>
              <a:pPr/>
              <a:t>December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74CA6E-0112-4427-B04A-F7D44DEACF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685800"/>
            <a:ext cx="8229600" cy="7159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Software Design Process</a:t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9393" name="Group 1"/>
          <p:cNvGrpSpPr>
            <a:grpSpLocks noChangeAspect="1"/>
          </p:cNvGrpSpPr>
          <p:nvPr/>
        </p:nvGrpSpPr>
        <p:grpSpPr bwMode="auto">
          <a:xfrm>
            <a:off x="457200" y="1371600"/>
            <a:ext cx="8115300" cy="4968875"/>
            <a:chOff x="2527" y="3120"/>
            <a:chExt cx="6599" cy="3526"/>
          </a:xfrm>
        </p:grpSpPr>
        <p:sp>
          <p:nvSpPr>
            <p:cNvPr id="59414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527" y="3120"/>
              <a:ext cx="6599" cy="35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13" name="AutoShape 21"/>
            <p:cNvSpPr>
              <a:spLocks noChangeArrowheads="1"/>
            </p:cNvSpPr>
            <p:nvPr/>
          </p:nvSpPr>
          <p:spPr bwMode="auto">
            <a:xfrm>
              <a:off x="3439" y="3822"/>
              <a:ext cx="1603" cy="473"/>
            </a:xfrm>
            <a:prstGeom prst="flowChartProcess">
              <a:avLst/>
            </a:prstGeom>
            <a:gradFill rotWithShape="1">
              <a:gsLst>
                <a:gs pos="0">
                  <a:srgbClr val="D8D8D8"/>
                </a:gs>
                <a:gs pos="100000">
                  <a:srgbClr val="D8D8D8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BFBFB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Architectural design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12" name="AutoShape 20"/>
            <p:cNvSpPr>
              <a:spLocks noChangeArrowheads="1"/>
            </p:cNvSpPr>
            <p:nvPr/>
          </p:nvSpPr>
          <p:spPr bwMode="auto">
            <a:xfrm>
              <a:off x="5065" y="4769"/>
              <a:ext cx="1453" cy="473"/>
            </a:xfrm>
            <a:prstGeom prst="flowChartProcess">
              <a:avLst/>
            </a:prstGeom>
            <a:gradFill rotWithShape="1">
              <a:gsLst>
                <a:gs pos="0">
                  <a:srgbClr val="D8D8D8"/>
                </a:gs>
                <a:gs pos="100000">
                  <a:srgbClr val="D8D8D8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BFBFB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Physical design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11" name="AutoShape 19"/>
            <p:cNvSpPr>
              <a:spLocks noChangeArrowheads="1"/>
            </p:cNvSpPr>
            <p:nvPr/>
          </p:nvSpPr>
          <p:spPr bwMode="auto">
            <a:xfrm>
              <a:off x="6738" y="5761"/>
              <a:ext cx="1453" cy="472"/>
            </a:xfrm>
            <a:prstGeom prst="flowChartProcess">
              <a:avLst/>
            </a:prstGeom>
            <a:gradFill rotWithShape="1">
              <a:gsLst>
                <a:gs pos="0">
                  <a:srgbClr val="D8D8D8"/>
                </a:gs>
                <a:gs pos="100000">
                  <a:srgbClr val="D8D8D8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BFBFB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Detailed design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10" name="AutoShape 18"/>
            <p:cNvSpPr>
              <a:spLocks noChangeShapeType="1"/>
            </p:cNvSpPr>
            <p:nvPr/>
          </p:nvSpPr>
          <p:spPr bwMode="auto">
            <a:xfrm flipV="1">
              <a:off x="2792" y="4059"/>
              <a:ext cx="6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9" name="AutoShape 17"/>
            <p:cNvSpPr>
              <a:spLocks noChangeShapeType="1"/>
            </p:cNvSpPr>
            <p:nvPr/>
          </p:nvSpPr>
          <p:spPr bwMode="auto">
            <a:xfrm>
              <a:off x="4239" y="3452"/>
              <a:ext cx="2" cy="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8" name="AutoShape 16"/>
            <p:cNvSpPr>
              <a:spLocks noChangeShapeType="1"/>
            </p:cNvSpPr>
            <p:nvPr/>
          </p:nvSpPr>
          <p:spPr bwMode="auto">
            <a:xfrm flipV="1">
              <a:off x="4239" y="5006"/>
              <a:ext cx="803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7" name="AutoShape 15"/>
            <p:cNvSpPr>
              <a:spLocks noChangeShapeType="1"/>
            </p:cNvSpPr>
            <p:nvPr/>
          </p:nvSpPr>
          <p:spPr bwMode="auto">
            <a:xfrm flipH="1">
              <a:off x="4239" y="4318"/>
              <a:ext cx="2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6" name="AutoShape 14"/>
            <p:cNvSpPr>
              <a:spLocks noChangeShapeType="1"/>
            </p:cNvSpPr>
            <p:nvPr/>
          </p:nvSpPr>
          <p:spPr bwMode="auto">
            <a:xfrm>
              <a:off x="5812" y="5242"/>
              <a:ext cx="1" cy="7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5" name="AutoShape 13"/>
            <p:cNvSpPr>
              <a:spLocks noChangeShapeType="1"/>
            </p:cNvSpPr>
            <p:nvPr/>
          </p:nvSpPr>
          <p:spPr bwMode="auto">
            <a:xfrm>
              <a:off x="5812" y="5999"/>
              <a:ext cx="9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4" name="AutoShape 12"/>
            <p:cNvSpPr>
              <a:spLocks noChangeShapeType="1"/>
            </p:cNvSpPr>
            <p:nvPr/>
          </p:nvSpPr>
          <p:spPr bwMode="auto">
            <a:xfrm>
              <a:off x="6208" y="4059"/>
              <a:ext cx="1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3" name="AutoShape 11"/>
            <p:cNvSpPr>
              <a:spLocks noChangeShapeType="1"/>
            </p:cNvSpPr>
            <p:nvPr/>
          </p:nvSpPr>
          <p:spPr bwMode="auto">
            <a:xfrm>
              <a:off x="7823" y="4982"/>
              <a:ext cx="2" cy="7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2" name="AutoShape 10"/>
            <p:cNvSpPr>
              <a:spLocks noChangeShapeType="1"/>
            </p:cNvSpPr>
            <p:nvPr/>
          </p:nvSpPr>
          <p:spPr bwMode="auto">
            <a:xfrm>
              <a:off x="8214" y="5997"/>
              <a:ext cx="5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8296" y="5659"/>
              <a:ext cx="588" cy="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Coding 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2851" y="3709"/>
              <a:ext cx="402" cy="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SRS 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7298" y="4435"/>
              <a:ext cx="11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Algorithmic specification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5504" y="3709"/>
              <a:ext cx="1685" cy="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Design methodologies 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97" name="Text Box 5"/>
            <p:cNvSpPr txBox="1">
              <a:spLocks noChangeArrowheads="1"/>
            </p:cNvSpPr>
            <p:nvPr/>
          </p:nvSpPr>
          <p:spPr bwMode="auto">
            <a:xfrm>
              <a:off x="3580" y="3174"/>
              <a:ext cx="1983" cy="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Architectural styles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2961" y="4435"/>
              <a:ext cx="1087" cy="1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Architecture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4634" y="5426"/>
              <a:ext cx="1021" cy="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Structure 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94" name="Text Box 2"/>
            <p:cNvSpPr txBox="1">
              <a:spLocks noChangeArrowheads="1"/>
            </p:cNvSpPr>
            <p:nvPr/>
          </p:nvSpPr>
          <p:spPr bwMode="auto">
            <a:xfrm>
              <a:off x="7980" y="6351"/>
              <a:ext cx="1065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Algorithms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295401"/>
            <a:ext cx="7909090" cy="4797896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Architectural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an external design which considers the external behavior of a software product.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external design considers the architectural aspects related to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business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technology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structure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data 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modules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reports, performance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criteria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2C0E79-267F-4F61-A327-19057E7E69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82CF5AD-4E98-4760-925E-94B6C49E3444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1379EB-3386-445E-AD6F-9C322BA60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270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Software Design Process </a:t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219200"/>
            <a:ext cx="8034986" cy="506732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Physical design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major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	Software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design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methodologies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Detailed design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the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algorithmic design of each module in the software. It is also called logical design. </a:t>
            </a:r>
          </a:p>
          <a:p>
            <a:pPr lvl="1" algn="just">
              <a:lnSpc>
                <a:spcPct val="100000"/>
              </a:lnSpc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data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structures of each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module and </a:t>
            </a:r>
          </a:p>
          <a:p>
            <a:pPr lvl="1" algn="just">
              <a:lnSpc>
                <a:spcPct val="100000"/>
              </a:lnSpc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package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specifications of the system. </a:t>
            </a:r>
            <a:endParaRPr lang="en-IN" sz="19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A560B5-73C1-4716-9861-3568482BA1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D2E128-4ED8-4581-8C0E-182241D20641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54E614-8C2D-4679-BB32-B1E872086F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Software Design Process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2136304"/>
            <a:ext cx="7886700" cy="4035896"/>
          </a:xfrm>
        </p:spPr>
        <p:txBody>
          <a:bodyPr numCol="2"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Correctness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Understandability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Maintainability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Simplicity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Completeness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Verifiability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Portability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Modularity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Reusability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747877-4425-4D40-831A-A40C1032E8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2FE302-2287-4099-BD8C-E2D5BD8B8D77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AF4EC-BEA0-4936-86BF-E15103521E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4582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Characteristics of a Good Software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390471"/>
            <a:ext cx="7924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desirable characteristics that a good software design should have are as follows: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447801"/>
            <a:ext cx="7886700" cy="4645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common concepts of software design are:</a:t>
            </a:r>
          </a:p>
          <a:p>
            <a:pPr algn="just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Abstraction	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problem at a higher level of representation without bothering about its internal details.</a:t>
            </a:r>
          </a:p>
          <a:p>
            <a:pPr marL="1314450" lvl="2" indent="-514350" algn="just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functional abstraction, </a:t>
            </a:r>
          </a:p>
          <a:p>
            <a:pPr marL="1314450" lvl="2" indent="-514350" algn="just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data abstraction, and </a:t>
            </a:r>
          </a:p>
          <a:p>
            <a:pPr marL="1314450" lvl="2" indent="-514350" algn="just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control abstraction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hiding 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Information hiding is an important design principle which is expressed through encapsulation and abstraction.</a:t>
            </a: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Functional decomposition-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process of partitioning a large and complex problem into small, manageable, and understandable pieces.</a:t>
            </a: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Design strategies  -Main-Sub-Inner Sub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Modularity 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A57F78-9571-4BD7-BDB2-B0052CBDEC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EB40A5-ADAC-482D-A809-1BA761500589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968DBB-33C9-465D-94BB-2A0072FC12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794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Principles</a:t>
            </a:r>
            <a:b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14" y="1280787"/>
            <a:ext cx="8229600" cy="481250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Functional Decomposition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5DD60E-B940-4B90-9719-8999C64A5B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163788E-79B7-4B9C-877A-43BA0D379375}" type="datetime4">
              <a:rPr lang="en-US" smtClean="0"/>
              <a:pPr/>
              <a:t>December 16,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6DCACA-AE00-4D21-A169-DB78DC51DA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4270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Design Principles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2225" name="Group 1"/>
          <p:cNvGrpSpPr>
            <a:grpSpLocks noChangeAspect="1"/>
          </p:cNvGrpSpPr>
          <p:nvPr/>
        </p:nvGrpSpPr>
        <p:grpSpPr bwMode="auto">
          <a:xfrm>
            <a:off x="533400" y="1752600"/>
            <a:ext cx="7772400" cy="4595813"/>
            <a:chOff x="3439" y="9885"/>
            <a:chExt cx="5561" cy="3075"/>
          </a:xfrm>
        </p:grpSpPr>
        <p:sp>
          <p:nvSpPr>
            <p:cNvPr id="52258" name="AutoShape 34"/>
            <p:cNvSpPr>
              <a:spLocks noChangeAspect="1" noChangeArrowheads="1" noTextEdit="1"/>
            </p:cNvSpPr>
            <p:nvPr/>
          </p:nvSpPr>
          <p:spPr bwMode="auto">
            <a:xfrm>
              <a:off x="3439" y="9885"/>
              <a:ext cx="5561" cy="3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5781" y="9885"/>
              <a:ext cx="842" cy="3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WordPad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6219" y="11021"/>
              <a:ext cx="750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Printing 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5423" y="11021"/>
              <a:ext cx="646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Editing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4396" y="11021"/>
              <a:ext cx="843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Saving 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3508" y="11021"/>
              <a:ext cx="693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File 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creation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7189" y="11021"/>
              <a:ext cx="923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Formatting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8251" y="11019"/>
              <a:ext cx="599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Setting 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50" name="AutoShape 26"/>
            <p:cNvSpPr>
              <a:spLocks noChangeShapeType="1"/>
            </p:cNvSpPr>
            <p:nvPr/>
          </p:nvSpPr>
          <p:spPr bwMode="auto">
            <a:xfrm>
              <a:off x="3856" y="10573"/>
              <a:ext cx="46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9" name="AutoShape 25"/>
            <p:cNvSpPr>
              <a:spLocks noChangeShapeType="1"/>
            </p:cNvSpPr>
            <p:nvPr/>
          </p:nvSpPr>
          <p:spPr bwMode="auto">
            <a:xfrm>
              <a:off x="6203" y="10279"/>
              <a:ext cx="1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8" name="AutoShape 24"/>
            <p:cNvSpPr>
              <a:spLocks noChangeShapeType="1"/>
            </p:cNvSpPr>
            <p:nvPr/>
          </p:nvSpPr>
          <p:spPr bwMode="auto">
            <a:xfrm>
              <a:off x="3853" y="10572"/>
              <a:ext cx="2" cy="4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7" name="AutoShape 23"/>
            <p:cNvSpPr>
              <a:spLocks noChangeShapeType="1"/>
            </p:cNvSpPr>
            <p:nvPr/>
          </p:nvSpPr>
          <p:spPr bwMode="auto">
            <a:xfrm>
              <a:off x="8549" y="10572"/>
              <a:ext cx="2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6" name="AutoShape 22"/>
            <p:cNvSpPr>
              <a:spLocks noChangeShapeType="1"/>
            </p:cNvSpPr>
            <p:nvPr/>
          </p:nvSpPr>
          <p:spPr bwMode="auto">
            <a:xfrm flipV="1">
              <a:off x="4817" y="10573"/>
              <a:ext cx="1" cy="4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5" name="AutoShape 21"/>
            <p:cNvSpPr>
              <a:spLocks noChangeShapeType="1"/>
            </p:cNvSpPr>
            <p:nvPr/>
          </p:nvSpPr>
          <p:spPr bwMode="auto">
            <a:xfrm flipV="1">
              <a:off x="5746" y="10574"/>
              <a:ext cx="6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4" name="AutoShape 20"/>
            <p:cNvSpPr>
              <a:spLocks noChangeShapeType="1"/>
            </p:cNvSpPr>
            <p:nvPr/>
          </p:nvSpPr>
          <p:spPr bwMode="auto">
            <a:xfrm flipV="1">
              <a:off x="6594" y="10574"/>
              <a:ext cx="1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3" name="AutoShape 19"/>
            <p:cNvSpPr>
              <a:spLocks noChangeShapeType="1"/>
            </p:cNvSpPr>
            <p:nvPr/>
          </p:nvSpPr>
          <p:spPr bwMode="auto">
            <a:xfrm flipV="1">
              <a:off x="7650" y="10574"/>
              <a:ext cx="5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3853" y="11968"/>
              <a:ext cx="843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Save as 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5053" y="11968"/>
              <a:ext cx="693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Save 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0" name="AutoShape 16"/>
            <p:cNvSpPr>
              <a:spLocks noChangeShapeType="1"/>
            </p:cNvSpPr>
            <p:nvPr/>
          </p:nvSpPr>
          <p:spPr bwMode="auto">
            <a:xfrm>
              <a:off x="4275" y="11748"/>
              <a:ext cx="114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9" name="AutoShape 15"/>
            <p:cNvSpPr>
              <a:spLocks noChangeShapeType="1"/>
            </p:cNvSpPr>
            <p:nvPr/>
          </p:nvSpPr>
          <p:spPr bwMode="auto">
            <a:xfrm>
              <a:off x="4817" y="11492"/>
              <a:ext cx="1" cy="2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8" name="AutoShape 14"/>
            <p:cNvSpPr>
              <a:spLocks noChangeShapeType="1"/>
            </p:cNvSpPr>
            <p:nvPr/>
          </p:nvSpPr>
          <p:spPr bwMode="auto">
            <a:xfrm>
              <a:off x="4272" y="11748"/>
              <a:ext cx="2" cy="2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7" name="AutoShape 13"/>
            <p:cNvSpPr>
              <a:spLocks noChangeShapeType="1"/>
            </p:cNvSpPr>
            <p:nvPr/>
          </p:nvSpPr>
          <p:spPr bwMode="auto">
            <a:xfrm>
              <a:off x="5423" y="11749"/>
              <a:ext cx="1" cy="2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8031" y="11971"/>
              <a:ext cx="840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Paragraph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7317" y="11969"/>
              <a:ext cx="587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Tab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6659" y="11966"/>
              <a:ext cx="530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Font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5873" y="11968"/>
              <a:ext cx="611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Color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2" name="AutoShape 8"/>
            <p:cNvSpPr>
              <a:spLocks noChangeShapeType="1"/>
            </p:cNvSpPr>
            <p:nvPr/>
          </p:nvSpPr>
          <p:spPr bwMode="auto">
            <a:xfrm>
              <a:off x="6179" y="11749"/>
              <a:ext cx="227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1" name="AutoShape 7"/>
            <p:cNvSpPr>
              <a:spLocks noChangeShapeType="1"/>
            </p:cNvSpPr>
            <p:nvPr/>
          </p:nvSpPr>
          <p:spPr bwMode="auto">
            <a:xfrm flipH="1">
              <a:off x="6179" y="11751"/>
              <a:ext cx="1" cy="2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0" name="AutoShape 6"/>
            <p:cNvSpPr>
              <a:spLocks noChangeShapeType="1"/>
            </p:cNvSpPr>
            <p:nvPr/>
          </p:nvSpPr>
          <p:spPr bwMode="auto">
            <a:xfrm>
              <a:off x="8449" y="11749"/>
              <a:ext cx="2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9" name="AutoShape 5"/>
            <p:cNvSpPr>
              <a:spLocks noChangeShapeType="1"/>
            </p:cNvSpPr>
            <p:nvPr/>
          </p:nvSpPr>
          <p:spPr bwMode="auto">
            <a:xfrm>
              <a:off x="7650" y="11494"/>
              <a:ext cx="5" cy="2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8" name="AutoShape 4"/>
            <p:cNvSpPr>
              <a:spLocks noChangeShapeType="1"/>
            </p:cNvSpPr>
            <p:nvPr/>
          </p:nvSpPr>
          <p:spPr bwMode="auto">
            <a:xfrm>
              <a:off x="6923" y="11751"/>
              <a:ext cx="1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7" name="AutoShape 3"/>
            <p:cNvSpPr>
              <a:spLocks noChangeShapeType="1"/>
            </p:cNvSpPr>
            <p:nvPr/>
          </p:nvSpPr>
          <p:spPr bwMode="auto">
            <a:xfrm>
              <a:off x="7610" y="11748"/>
              <a:ext cx="1" cy="2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4273" y="12638"/>
              <a:ext cx="4176" cy="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Figure: Functional decomposition of WordPad 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918</Words>
  <Application>Microsoft Office PowerPoint</Application>
  <PresentationFormat>On-screen Show (4:3)</PresentationFormat>
  <Paragraphs>259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1_Office Theme</vt:lpstr>
      <vt:lpstr>Visio</vt:lpstr>
      <vt:lpstr>Slide 1</vt:lpstr>
      <vt:lpstr>Topics</vt:lpstr>
      <vt:lpstr>  Software Design </vt:lpstr>
      <vt:lpstr> Software Design Process   </vt:lpstr>
      <vt:lpstr>  Software Design Process  </vt:lpstr>
      <vt:lpstr> Software Design Process </vt:lpstr>
      <vt:lpstr> Characteristics of a Good Software Design</vt:lpstr>
      <vt:lpstr>   Design Principles  </vt:lpstr>
      <vt:lpstr>  Design Principles  </vt:lpstr>
      <vt:lpstr> Design Principles </vt:lpstr>
      <vt:lpstr>Design Principles </vt:lpstr>
      <vt:lpstr> Modular Design</vt:lpstr>
      <vt:lpstr>Software Architecture</vt:lpstr>
      <vt:lpstr>Importance of Software Architecture</vt:lpstr>
      <vt:lpstr>Architectural Styles</vt:lpstr>
      <vt:lpstr>   Architectural Styles (Cont’d)</vt:lpstr>
      <vt:lpstr>   Architectural Styles (Cont’d) </vt:lpstr>
      <vt:lpstr>  Figure: Layered Architectural Styles</vt:lpstr>
      <vt:lpstr>   </vt:lpstr>
      <vt:lpstr>Client-Server Style</vt:lpstr>
      <vt:lpstr>Service-Oriented Architecture (SOA)</vt:lpstr>
      <vt:lpstr>Service-Oriented Architecture (SOA)</vt:lpstr>
      <vt:lpstr>  Design Methodologies</vt:lpstr>
      <vt:lpstr>  Function-oriented design</vt:lpstr>
      <vt:lpstr> Object-Oriented Design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MITM</dc:creator>
  <cp:lastModifiedBy>admin</cp:lastModifiedBy>
  <cp:revision>205</cp:revision>
  <dcterms:created xsi:type="dcterms:W3CDTF">2013-08-03T07:26:24Z</dcterms:created>
  <dcterms:modified xsi:type="dcterms:W3CDTF">2021-12-16T08:21:56Z</dcterms:modified>
</cp:coreProperties>
</file>