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8" r:id="rId2"/>
    <p:sldMasterId id="2147483748" r:id="rId3"/>
  </p:sldMasterIdLst>
  <p:notesMasterIdLst>
    <p:notesMasterId r:id="rId25"/>
  </p:notesMasterIdLst>
  <p:handoutMasterIdLst>
    <p:handoutMasterId r:id="rId26"/>
  </p:handoutMasterIdLst>
  <p:sldIdLst>
    <p:sldId id="403" r:id="rId4"/>
    <p:sldId id="407" r:id="rId5"/>
    <p:sldId id="408" r:id="rId6"/>
    <p:sldId id="409" r:id="rId7"/>
    <p:sldId id="410" r:id="rId8"/>
    <p:sldId id="411" r:id="rId9"/>
    <p:sldId id="424" r:id="rId10"/>
    <p:sldId id="425" r:id="rId11"/>
    <p:sldId id="412" r:id="rId12"/>
    <p:sldId id="413" r:id="rId13"/>
    <p:sldId id="421" r:id="rId14"/>
    <p:sldId id="414" r:id="rId15"/>
    <p:sldId id="415" r:id="rId16"/>
    <p:sldId id="422" r:id="rId17"/>
    <p:sldId id="427" r:id="rId18"/>
    <p:sldId id="429" r:id="rId19"/>
    <p:sldId id="420" r:id="rId20"/>
    <p:sldId id="430" r:id="rId21"/>
    <p:sldId id="432" r:id="rId22"/>
    <p:sldId id="428" r:id="rId23"/>
    <p:sldId id="42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HOD_ECE1" initials="AH" lastIdx="1" clrIdx="0">
    <p:extLst>
      <p:ext uri="{19B8F6BF-5375-455C-9EA6-DF929625EA0E}">
        <p15:presenceInfo xmlns="" xmlns:p15="http://schemas.microsoft.com/office/powerpoint/2012/main" userId="S::hod_ece1@aec.edu.in::f37f0aa4-ff2c-41c5-b3da-1eb7cea00d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298610"/>
    <a:srgbClr val="00CC00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2" autoAdjust="0"/>
  </p:normalViewPr>
  <p:slideViewPr>
    <p:cSldViewPr>
      <p:cViewPr>
        <p:scale>
          <a:sx n="64" d="100"/>
          <a:sy n="64" d="100"/>
        </p:scale>
        <p:origin x="-864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B80D-D8DC-40C9-8603-2D92EB853E85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EF51-F63D-488E-9B3C-4A470AE4E6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84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39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721" y="285728"/>
            <a:ext cx="10072759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524" y="92139"/>
            <a:ext cx="1578225" cy="93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1" y="285728"/>
            <a:ext cx="10072759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  <p:extLst>
      <p:ext uri="{BB962C8B-B14F-4D97-AF65-F5344CB8AC3E}">
        <p14:creationId xmlns:p14="http://schemas.microsoft.com/office/powerpoint/2010/main" xmlns="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0936-47C3-4CF7-B9C0-FD402A4BB69C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1E70-353B-47BB-98CB-B4225A8997C7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sv-SE" dirty="0" smtClean="0"/>
              <a:t>Managerial</a:t>
            </a:r>
            <a:r>
              <a:rPr lang="sv-SE" baseline="0" dirty="0" smtClean="0"/>
              <a:t> Economics and Financial Analysis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IN" dirty="0" smtClean="0"/>
              <a:t>D.MAHESWARI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8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397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9" y="13232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3" y="628652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5AE513-6999-4E2D-AE1C-3C9602EA88F7}" type="datetime2">
              <a:rPr lang="en-US" smtClean="0"/>
              <a:pPr/>
              <a:t>Tuesday, March 8,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81488" y="6215084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 dirty="0" smtClean="0"/>
              <a:t>D.MAHESWARI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3" y="627858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Managerial</a:t>
            </a:r>
            <a:r>
              <a:rPr lang="sv-SE" baseline="0" dirty="0" smtClean="0"/>
              <a:t> Economics and Financial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477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313E-1F26-4161-83EA-AC329BC05286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011A-6A8E-4B2E-A85D-697EA03D6525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22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0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9" y="132324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3" y="6286525"/>
            <a:ext cx="210451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Thursday, May7, 2020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143493" y="6286525"/>
            <a:ext cx="209551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sv-SE" dirty="0" smtClean="0"/>
              <a:t>D.Maheswari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5" y="6278590"/>
            <a:ext cx="257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 txBox="1">
            <a:spLocks/>
          </p:cNvSpPr>
          <p:nvPr userDrawn="1"/>
        </p:nvSpPr>
        <p:spPr>
          <a:xfrm>
            <a:off x="1047716" y="6286521"/>
            <a:ext cx="2762269" cy="3571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Managerial Economics and Financial Analysis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77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8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397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/>
        </p:nvSpPr>
        <p:spPr>
          <a:xfrm>
            <a:off x="8310579" y="13232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3" y="628652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D1000-8D72-44BD-BC55-A88A87D66ED0}" type="datetime2">
              <a:rPr lang="en-US" smtClean="0"/>
              <a:pPr/>
              <a:t>Tuesday, March 8,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67393" y="6276568"/>
            <a:ext cx="2743200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/>
        </p:nvSpPr>
        <p:spPr>
          <a:xfrm>
            <a:off x="738153" y="6278587"/>
            <a:ext cx="2405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MULTIRATE</a:t>
            </a:r>
            <a:r>
              <a:rPr lang="sv-SE" baseline="0" dirty="0" smtClean="0"/>
              <a:t> </a:t>
            </a:r>
            <a:r>
              <a:rPr lang="sv-SE" dirty="0" smtClean="0"/>
              <a:t>SIGNAL PROCESSING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397" y="136525"/>
            <a:ext cx="784504" cy="465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9" y="13232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3" y="627858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4776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2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1" y="285728"/>
            <a:ext cx="10072759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4313E-1F26-4161-83EA-AC329BC05286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641-5230-43F1-9C17-305DF5FFA341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222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B5CA3-B4D5-4442-89E6-1EBB382B97F1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37B29-83E1-4ED2-BEBE-C5F80267D662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39ED1D-764F-477C-9D6F-BEA53FA6ADBD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61622-7361-4187-AD58-DCC30A9881E0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CD5EA-FB33-49F7-9E1A-E120B8D8DDB7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21109-785E-42D6-A31E-9313E0C01A83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59B70936-47C3-4CF7-B9C0-FD402A4BB69C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F1E70-353B-47BB-98CB-B4225A8997C7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just"/>
            <a:r>
              <a:rPr lang="sv-SE" smtClean="0"/>
              <a:t>Managerial</a:t>
            </a:r>
            <a:r>
              <a:rPr lang="sv-SE" baseline="0" smtClean="0"/>
              <a:t> Economics and Financial Analysis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   </a:t>
            </a:r>
            <a:r>
              <a:rPr lang="en-IN" smtClean="0"/>
              <a:t>D.MAHESWARI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CA3-B4D5-4442-89E6-1EBB382B97F1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7B29-83E1-4ED2-BEBE-C5F80267D662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D1D-764F-477C-9D6F-BEA53FA6ADBD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622-7361-4187-AD58-DCC30A9881E0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D5EA-FB33-49F7-9E1A-E120B8D8DDB7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109-785E-42D6-A31E-9313E0C01A83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313E-1F26-4161-83EA-AC329BC05286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4" r:id="rId13"/>
    <p:sldLayoutId id="2147483710" r:id="rId14"/>
    <p:sldLayoutId id="2147483684" r:id="rId15"/>
    <p:sldLayoutId id="2147483711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1EDD-44E6-4DEA-8B0C-F98C827E5031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0407-83F5-4F50-BDD0-DDAE0203B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DF4313E-1F26-4161-83EA-AC329BC05286}" type="datetime2">
              <a:rPr lang="en-US" smtClean="0"/>
              <a:pPr/>
              <a:t>Tuesday, March 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Digital Signal Processing                                                    V.Satyanarayana, Associate  Professor&amp; Head, ECE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1" y="1571612"/>
            <a:ext cx="10696612" cy="24288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Managerial Economics and Financial Analysis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9589" y="4357694"/>
            <a:ext cx="10358511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D. </a:t>
            </a:r>
            <a:r>
              <a:rPr lang="en-IN" sz="3200" dirty="0" smtClean="0">
                <a:solidFill>
                  <a:srgbClr val="002060"/>
                </a:solidFill>
                <a:latin typeface="Tw Cen MT" pitchFamily="34" charset="0"/>
              </a:rPr>
              <a:t>MAHESWARI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Assistant Professor</a:t>
            </a:r>
            <a:endParaRPr lang="en-US" sz="3200" dirty="0">
              <a:solidFill>
                <a:srgbClr val="002060"/>
              </a:solidFill>
              <a:latin typeface="Tw Cen M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Department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 Information Technology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Aditya Engineering College (A)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3200" dirty="0">
                <a:solidFill>
                  <a:srgbClr val="002060"/>
                </a:solidFill>
                <a:latin typeface="Tw Cen MT" pitchFamily="34" charset="0"/>
              </a:rPr>
              <a:t>Email: </a:t>
            </a:r>
            <a:r>
              <a:rPr lang="en-IN" sz="3200" dirty="0" smtClean="0">
                <a:solidFill>
                  <a:srgbClr val="002060"/>
                </a:solidFill>
                <a:latin typeface="Tw Cen MT" pitchFamily="34" charset="0"/>
              </a:rPr>
              <a:t>Maheswari.dama@aec.edu.in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is universal in the modern industrial world, and there is no substitute for good management. It makes human efforts more productive and brings technology.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is the coordination of all resources through the process of planning , organizing , Directing and controlling in order to attain  stated objectives. In simple it is an art of getting things done through the people for achieving organizational objectives.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MANAGERIAL ECONOMICS INTRODUCTION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sv-SE" smtClean="0"/>
              <a:t>D.Maheswari</a:t>
            </a:r>
            <a:endParaRPr lang="en-US" dirty="0"/>
          </a:p>
        </p:txBody>
      </p:sp>
      <p:pic>
        <p:nvPicPr>
          <p:cNvPr id="4098" name="Picture 2" descr="C:\Users\HP\Desktop\mefa 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283" y="1562102"/>
            <a:ext cx="9144064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Economics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The word Economics is derived from the word Oikonomikos which can be divided into Two parts</a:t>
            </a:r>
          </a:p>
          <a:p>
            <a:pPr marL="457200" indent="-457200">
              <a:buAutoNum type="alphaLcParenR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Oikos Which means House</a:t>
            </a:r>
          </a:p>
          <a:p>
            <a:pPr marL="457200" indent="-457200">
              <a:buAutoNum type="alphaLcParenR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Nomos Which means Management</a:t>
            </a:r>
          </a:p>
          <a:p>
            <a:r>
              <a:rPr lang="en-GB" sz="2400" dirty="0" smtClean="0"/>
              <a:t>Economists study the economy. In the economy, goods and services are produced, exchanged, and consumed. So, </a:t>
            </a:r>
            <a:r>
              <a:rPr lang="en-GB" sz="2400" i="1" dirty="0" smtClean="0"/>
              <a:t>economics is the study of the production, exchange, and consumption of goods and services</a:t>
            </a:r>
            <a:r>
              <a:rPr lang="en-GB" sz="2400" dirty="0" smtClean="0"/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i="1" dirty="0" smtClean="0"/>
              <a:t>“The study of the allocation of </a:t>
            </a:r>
            <a:r>
              <a:rPr lang="en-GB" sz="2400" b="1" i="1" dirty="0" smtClean="0"/>
              <a:t>scarce resources</a:t>
            </a:r>
            <a:r>
              <a:rPr lang="en-GB" sz="2400" i="1" dirty="0" smtClean="0"/>
              <a:t> among </a:t>
            </a:r>
            <a:r>
              <a:rPr lang="en-GB" sz="2400" b="1" i="1" dirty="0" smtClean="0"/>
              <a:t>competing and insatiable needs</a:t>
            </a:r>
            <a:r>
              <a:rPr lang="en-GB" sz="2400" i="1" dirty="0" smtClean="0"/>
              <a:t> so as to maximize welfare”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What is Economics?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 Definitions of economics</a:t>
            </a:r>
          </a:p>
          <a:p>
            <a:pPr>
              <a:buNone/>
            </a:pPr>
            <a:r>
              <a:rPr lang="en-GB" sz="2400" dirty="0" smtClean="0"/>
              <a:t>Wealth definition:</a:t>
            </a:r>
          </a:p>
          <a:p>
            <a:pPr>
              <a:buNone/>
            </a:pPr>
            <a:r>
              <a:rPr lang="en-GB" sz="2400" dirty="0" smtClean="0"/>
              <a:t>According to Adam Smith “ Economics is the study of wealth, He defines the subject as an enquire of nature and causes of Wealth.</a:t>
            </a:r>
          </a:p>
          <a:p>
            <a:pPr>
              <a:buNone/>
            </a:pPr>
            <a:r>
              <a:rPr lang="en-GB" sz="2400" dirty="0" smtClean="0"/>
              <a:t>Scarcity definition:</a:t>
            </a:r>
          </a:p>
          <a:p>
            <a:pPr>
              <a:buNone/>
            </a:pPr>
            <a:r>
              <a:rPr lang="en-GB" sz="2400" dirty="0" smtClean="0"/>
              <a:t>According to Prof </a:t>
            </a:r>
            <a:r>
              <a:rPr lang="en-GB" sz="2400" dirty="0" err="1" smtClean="0"/>
              <a:t>Lionnel</a:t>
            </a:r>
            <a:r>
              <a:rPr lang="en-GB" sz="2400" dirty="0" smtClean="0"/>
              <a:t> Robbins “Economics  as the science of studies human behaviour as a relationship between end and scarce means which have alternative uses.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Definitions  of Economics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sv-SE" smtClean="0"/>
              <a:t>D.Maheswari</a:t>
            </a:r>
            <a:endParaRPr lang="en-US" dirty="0"/>
          </a:p>
        </p:txBody>
      </p:sp>
      <p:pic>
        <p:nvPicPr>
          <p:cNvPr id="5122" name="Picture 2" descr="C:\Users\HP\Desktop\mefa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6699" y="1562102"/>
            <a:ext cx="8598928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                                                    1.Micro economics</a:t>
            </a:r>
          </a:p>
          <a:p>
            <a:pPr>
              <a:buNone/>
            </a:pPr>
            <a:r>
              <a:rPr lang="en-GB" sz="2400" dirty="0" smtClean="0"/>
              <a:t>                                                  2.Macroeconomics </a:t>
            </a:r>
          </a:p>
          <a:p>
            <a:pPr>
              <a:buNone/>
            </a:pPr>
            <a:r>
              <a:rPr lang="en-GB" sz="2400" dirty="0" smtClean="0"/>
              <a:t>    Microeconomics looks at the production, exchange, and consumption of goods and services at the level of an individual producer of the good or the market in which a single good or service is exchanged or an individual consumer of the product. The key word is individual; microeconomics deals with the behaviour of the individual entities that make up the economy.</a:t>
            </a:r>
          </a:p>
          <a:p>
            <a:r>
              <a:rPr lang="en-GB" sz="2400" dirty="0" smtClean="0"/>
              <a:t>Macroeconomics deals with the entire national economy. Rather than being concerned with the production of a single good or service.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Branches of Economics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 Managers in their day to day activity are always confronted with several issues </a:t>
            </a:r>
            <a:r>
              <a:rPr lang="en-US" sz="2400" dirty="0" smtClean="0"/>
              <a:t>Such as</a:t>
            </a:r>
          </a:p>
          <a:p>
            <a:pPr>
              <a:buNone/>
            </a:pPr>
            <a:r>
              <a:rPr lang="en-IN" sz="2400" dirty="0" smtClean="0"/>
              <a:t>How much quantity is to produce? </a:t>
            </a:r>
          </a:p>
          <a:p>
            <a:pPr>
              <a:buNone/>
            </a:pPr>
            <a:r>
              <a:rPr lang="en-IN" sz="2400" dirty="0" smtClean="0"/>
              <a:t>Where to produce?</a:t>
            </a:r>
          </a:p>
          <a:p>
            <a:pPr>
              <a:buNone/>
            </a:pPr>
            <a:r>
              <a:rPr lang="en-IN" sz="2400" dirty="0" smtClean="0"/>
              <a:t>At What price?</a:t>
            </a:r>
          </a:p>
          <a:p>
            <a:pPr>
              <a:buNone/>
            </a:pPr>
            <a:r>
              <a:rPr lang="en-IN" sz="2400" dirty="0" smtClean="0"/>
              <a:t>Managerial economics provides us a basic inside into seeking the solution for Managerial Problems.</a:t>
            </a:r>
            <a:endParaRPr lang="en-GB" sz="2400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Introduction of Managerial Economics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sv-SE" smtClean="0"/>
              <a:t>D.Maheswari</a:t>
            </a:r>
            <a:endParaRPr lang="en-US" dirty="0"/>
          </a:p>
        </p:txBody>
      </p:sp>
      <p:pic>
        <p:nvPicPr>
          <p:cNvPr id="2050" name="Picture 2" descr="C:\Users\HP\Desktop\mefa 1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1093" y="1000108"/>
            <a:ext cx="9286939" cy="5092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Spencer and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Siegelman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defined Managerial Economics as “ the integration of Economic Theory with Business practice for the purpose of facilitating Decision- Making and Forward Planning by Management”.</a:t>
            </a:r>
          </a:p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Brigham and Pappas </a:t>
            </a:r>
            <a:r>
              <a:rPr lang="en-US" sz="2400" dirty="0" smtClean="0">
                <a:solidFill>
                  <a:schemeClr val="tx2"/>
                </a:solidFill>
              </a:rPr>
              <a:t>believe that Managerial Economics is “ the application of economic theory and methodology to Business administration practice”.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Definitions Of Managerial Economics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1016000" y="1371602"/>
            <a:ext cx="10261600" cy="3084731"/>
            <a:chOff x="762000" y="1371600"/>
            <a:chExt cx="7696200" cy="3084731"/>
          </a:xfrm>
        </p:grpSpPr>
        <p:sp>
          <p:nvSpPr>
            <p:cNvPr id="3" name="TextBox 2"/>
            <p:cNvSpPr txBox="1"/>
            <p:nvPr/>
          </p:nvSpPr>
          <p:spPr>
            <a:xfrm>
              <a:off x="762000" y="1371600"/>
              <a:ext cx="228600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Economics Theory &amp; Methodology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86400" y="1371600"/>
              <a:ext cx="297180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Business Management- Decision problems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1981200"/>
              <a:ext cx="2971800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Managerial Economics</a:t>
              </a:r>
            </a:p>
            <a:p>
              <a:r>
                <a:rPr lang="en-US" dirty="0" smtClean="0"/>
                <a:t>Application of Economics to solving Business problems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3810000"/>
              <a:ext cx="228600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Solutions to Business Problems</a:t>
              </a:r>
              <a:endParaRPr lang="en-US" dirty="0"/>
            </a:p>
          </p:txBody>
        </p:sp>
      </p:grpSp>
      <p:sp>
        <p:nvSpPr>
          <p:cNvPr id="12" name="Down Arrow 11"/>
          <p:cNvSpPr/>
          <p:nvPr/>
        </p:nvSpPr>
        <p:spPr>
          <a:xfrm>
            <a:off x="5892800" y="3276600"/>
            <a:ext cx="101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At the end of the Course, Student will be able to: </a:t>
            </a: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 1 :</a:t>
            </a:r>
            <a:r>
              <a:rPr lang="en-US" sz="2400" dirty="0" smtClean="0"/>
              <a:t>Explain the Managerial Economic concepts for decision making and forward       </a:t>
            </a:r>
          </a:p>
          <a:p>
            <a:pPr>
              <a:buNone/>
            </a:pPr>
            <a:r>
              <a:rPr lang="en-US" sz="2400" dirty="0" smtClean="0"/>
              <a:t>            planning</a:t>
            </a: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 2 : </a:t>
            </a:r>
            <a:r>
              <a:rPr lang="en-US" sz="2400" dirty="0" smtClean="0"/>
              <a:t>Illustrate the law of demand and its exceptions by using different          </a:t>
            </a:r>
          </a:p>
          <a:p>
            <a:pPr>
              <a:buNone/>
            </a:pPr>
            <a:r>
              <a:rPr lang="en-US" sz="2400" dirty="0" smtClean="0"/>
              <a:t>               forecasting methods.</a:t>
            </a:r>
            <a:endParaRPr lang="en-US" sz="2400" dirty="0" smtClean="0">
              <a:latin typeface="Maiandra G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 3 : </a:t>
            </a:r>
            <a:r>
              <a:rPr lang="en-US" sz="2400" dirty="0" smtClean="0"/>
              <a:t>Identify the cost behavior for managerial decision making and Break Even </a:t>
            </a:r>
          </a:p>
          <a:p>
            <a:pPr>
              <a:buNone/>
            </a:pPr>
            <a:r>
              <a:rPr lang="en-US" sz="2400" dirty="0" smtClean="0"/>
              <a:t>                 Point  (BEP) of an  enterprise</a:t>
            </a:r>
            <a:endParaRPr lang="en-US" sz="2400" dirty="0" smtClean="0">
              <a:latin typeface="Maiandra GD" pitchFamily="34" charset="0"/>
            </a:endParaRPr>
          </a:p>
          <a:p>
            <a:pPr algn="just" fontAlgn="base">
              <a:buNone/>
            </a:pPr>
            <a:r>
              <a:rPr lang="en-GB" sz="2400" dirty="0" smtClean="0"/>
              <a:t>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3E15395-0CC8-43E1-98C0-9C8D9035E79C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2"/>
            <a:ext cx="105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Maiandra GD" pitchFamily="34" charset="0"/>
              </a:rPr>
              <a:t>Course Outcomes</a:t>
            </a:r>
          </a:p>
          <a:p>
            <a:pPr algn="ctr"/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Pricing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 employment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Gross Domestic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Inflation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Cost of the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Demand of the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Supply of the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Monopoly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Gross Domestic Product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sv-SE" smtClean="0"/>
              <a:t>D.Maheswari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67307" y="719666"/>
          <a:ext cx="499269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31"/>
                <a:gridCol w="1664231"/>
                <a:gridCol w="166423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 Economics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Macro Economics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frame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2586" y="2967335"/>
            <a:ext cx="316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 4 : </a:t>
            </a:r>
            <a:r>
              <a:rPr lang="en-US" sz="2400" dirty="0" smtClean="0"/>
              <a:t>Classify the different types of business  organizations along with basic            </a:t>
            </a:r>
          </a:p>
          <a:p>
            <a:pPr>
              <a:buNone/>
            </a:pPr>
            <a:r>
              <a:rPr lang="en-US" sz="2400" dirty="0" smtClean="0"/>
              <a:t>               knowledge on business   cycle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 5 : </a:t>
            </a:r>
            <a:r>
              <a:rPr lang="en-US" sz="2400" dirty="0" smtClean="0"/>
              <a:t>Make use of the process &amp; principles of  accounting for the preparation of </a:t>
            </a:r>
          </a:p>
          <a:p>
            <a:pPr>
              <a:buNone/>
            </a:pPr>
            <a:r>
              <a:rPr lang="en-US" sz="2400" dirty="0" smtClean="0"/>
              <a:t>              final accounts</a:t>
            </a:r>
            <a:endParaRPr lang="en-US" sz="2400" dirty="0" smtClean="0">
              <a:latin typeface="Maiandra G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 6 : </a:t>
            </a:r>
            <a:r>
              <a:rPr lang="en-US" sz="2400" dirty="0" smtClean="0"/>
              <a:t>Utilize various techniques on investment project proposals with the help of               </a:t>
            </a:r>
          </a:p>
          <a:p>
            <a:pPr>
              <a:buNone/>
            </a:pPr>
            <a:r>
              <a:rPr lang="en-US" sz="2400" dirty="0" smtClean="0"/>
              <a:t>               capital  budgeting   techniques for decision making</a:t>
            </a:r>
            <a:r>
              <a:rPr lang="en-GB" sz="2400" dirty="0" smtClean="0"/>
              <a:t>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2"/>
            <a:ext cx="105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Maiandra GD" pitchFamily="34" charset="0"/>
              </a:rPr>
              <a:t>Course Outcomes</a:t>
            </a:r>
          </a:p>
          <a:p>
            <a:pPr algn="ctr"/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COB1 :</a:t>
            </a:r>
            <a:r>
              <a:rPr lang="en-US" sz="2400" dirty="0" smtClean="0"/>
              <a:t>To equip the students with the basic inputs of  managerial economics and demand concepts</a:t>
            </a:r>
            <a:endParaRPr lang="en-US" sz="2400" dirty="0" smtClean="0">
              <a:latin typeface="Maiandra G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COB2 :</a:t>
            </a:r>
            <a:r>
              <a:rPr lang="en-US" sz="2400" dirty="0" smtClean="0"/>
              <a:t>To understand the nature of markets, Methods   of Pricing in the different market structures and to know the different forms of Business  organization and the concept of Business Cycles</a:t>
            </a:r>
            <a:endParaRPr lang="en-US" sz="2400" dirty="0" smtClean="0">
              <a:latin typeface="Maiandra G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COB3 : </a:t>
            </a:r>
            <a:r>
              <a:rPr lang="en-US" sz="2400" dirty="0" smtClean="0"/>
              <a:t>To impart the knowledge on production  theories, its factors and cost analysis.</a:t>
            </a: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COB4 :</a:t>
            </a:r>
            <a:r>
              <a:rPr lang="en-US" sz="2400" dirty="0" smtClean="0"/>
              <a:t> To make the students take optimal decisions and acquiring the knowledge on financial accounting and its analysis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2"/>
            <a:ext cx="105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Maiandra GD" pitchFamily="34" charset="0"/>
              </a:rPr>
              <a:t>Course Objectives</a:t>
            </a:r>
          </a:p>
          <a:p>
            <a:pPr algn="ctr"/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Maiandra GD" pitchFamily="34" charset="0"/>
              </a:rPr>
              <a:t>UNIT I  : </a:t>
            </a:r>
            <a:r>
              <a:rPr lang="en-US" sz="2400" b="1" dirty="0" smtClean="0"/>
              <a:t>Introduction to Managerial Economics and </a:t>
            </a:r>
          </a:p>
          <a:p>
            <a:r>
              <a:rPr lang="en-US" sz="2400" b="1" dirty="0" smtClean="0"/>
              <a:t>                   demand Analysis</a:t>
            </a:r>
            <a:endParaRPr lang="en-IN" sz="2400" dirty="0" smtClean="0">
              <a:latin typeface="Maiandra GD" pitchFamily="34" charset="0"/>
            </a:endParaRPr>
          </a:p>
          <a:p>
            <a:r>
              <a:rPr lang="en-IN" sz="2400" dirty="0" smtClean="0">
                <a:latin typeface="Maiandra GD" pitchFamily="34" charset="0"/>
              </a:rPr>
              <a:t>UNIT II : </a:t>
            </a:r>
            <a:r>
              <a:rPr lang="en-US" sz="2400" b="1" dirty="0" smtClean="0"/>
              <a:t>Production and Cost Analyses</a:t>
            </a:r>
            <a:endParaRPr lang="en-IN" sz="2400" dirty="0" smtClean="0">
              <a:latin typeface="Maiandra GD" pitchFamily="34" charset="0"/>
            </a:endParaRPr>
          </a:p>
          <a:p>
            <a:r>
              <a:rPr lang="en-IN" sz="2400" dirty="0" smtClean="0">
                <a:latin typeface="Maiandra GD" pitchFamily="34" charset="0"/>
              </a:rPr>
              <a:t>UNIT III:</a:t>
            </a:r>
            <a:r>
              <a:rPr lang="en-US" sz="2400" b="1" dirty="0" smtClean="0"/>
              <a:t> Introduction to Markets, Pricing Policies &amp;    </a:t>
            </a:r>
          </a:p>
          <a:p>
            <a:r>
              <a:rPr lang="en-US" sz="2400" b="1" dirty="0" smtClean="0"/>
              <a:t>                  Types of Business Organization and</a:t>
            </a:r>
            <a:endParaRPr lang="en-US" sz="2400" dirty="0" smtClean="0"/>
          </a:p>
          <a:p>
            <a:r>
              <a:rPr lang="en-US" sz="2400" b="1" dirty="0" smtClean="0"/>
              <a:t>                 Business Cycles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IN" sz="2400" dirty="0" smtClean="0">
                <a:latin typeface="Maiandra GD" pitchFamily="34" charset="0"/>
              </a:rPr>
              <a:t>UNIT IV:</a:t>
            </a:r>
            <a:r>
              <a:rPr lang="en-US" sz="2400" b="1" dirty="0" smtClean="0"/>
              <a:t> Introduction to Accounting &amp; Financing Analysis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IN" sz="2400" dirty="0" smtClean="0">
                <a:latin typeface="Maiandra GD" pitchFamily="34" charset="0"/>
              </a:rPr>
              <a:t>UNIT V :</a:t>
            </a:r>
            <a:r>
              <a:rPr lang="en-US" sz="2400" b="1" dirty="0" smtClean="0"/>
              <a:t> Capital and Capital Budgeting</a:t>
            </a:r>
            <a:endParaRPr lang="en-IN" sz="2400" dirty="0" smtClean="0">
              <a:latin typeface="Maiandra GD" pitchFamily="34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2"/>
            <a:ext cx="1056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Maiandra GD" pitchFamily="34" charset="0"/>
              </a:rPr>
              <a:t>Course Contents</a:t>
            </a:r>
          </a:p>
          <a:p>
            <a:pPr algn="ctr"/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Maiandra GD" pitchFamily="34" charset="0"/>
            </a:endParaRPr>
          </a:p>
          <a:p>
            <a:r>
              <a:rPr lang="en-US" sz="2400" dirty="0" smtClean="0"/>
              <a:t>Dr. A. R. </a:t>
            </a:r>
            <a:r>
              <a:rPr lang="en-US" sz="2400" dirty="0" err="1" smtClean="0"/>
              <a:t>Aryasri</a:t>
            </a:r>
            <a:r>
              <a:rPr lang="en-US" sz="2400" dirty="0" smtClean="0"/>
              <a:t> – Managerial Economics and Financial Analysis, TMH 2011.</a:t>
            </a:r>
          </a:p>
          <a:p>
            <a:r>
              <a:rPr lang="en-US" sz="2400" dirty="0" smtClean="0"/>
              <a:t>Dr. N. </a:t>
            </a:r>
            <a:r>
              <a:rPr lang="en-US" sz="2400" dirty="0" err="1" smtClean="0"/>
              <a:t>Appa</a:t>
            </a:r>
            <a:r>
              <a:rPr lang="en-US" sz="2400" dirty="0" smtClean="0"/>
              <a:t> </a:t>
            </a:r>
            <a:r>
              <a:rPr lang="en-US" sz="2400" dirty="0" err="1" smtClean="0"/>
              <a:t>Rao</a:t>
            </a:r>
            <a:r>
              <a:rPr lang="en-US" sz="2400" dirty="0" smtClean="0"/>
              <a:t>, Dr. P. Vijay Kumar: ‘Managerial Economics and Financial Analysis’, </a:t>
            </a:r>
            <a:r>
              <a:rPr lang="en-US" sz="2400" dirty="0" err="1" smtClean="0"/>
              <a:t>Cengage</a:t>
            </a:r>
            <a:r>
              <a:rPr lang="en-US" sz="2400" dirty="0" smtClean="0"/>
              <a:t> Publications, New Delhi – 2011.</a:t>
            </a:r>
          </a:p>
          <a:p>
            <a:r>
              <a:rPr lang="en-US" sz="2400" dirty="0" smtClean="0"/>
              <a:t>Prof. J.V. </a:t>
            </a:r>
            <a:r>
              <a:rPr lang="en-US" sz="2400" dirty="0" err="1" smtClean="0"/>
              <a:t>Prabhakara</a:t>
            </a:r>
            <a:r>
              <a:rPr lang="en-US" sz="2400" dirty="0" smtClean="0"/>
              <a:t> </a:t>
            </a:r>
            <a:r>
              <a:rPr lang="en-US" sz="2400" dirty="0" err="1" smtClean="0"/>
              <a:t>rao</a:t>
            </a:r>
            <a:r>
              <a:rPr lang="en-US" sz="2400" dirty="0" smtClean="0"/>
              <a:t>, Prof. P. </a:t>
            </a:r>
            <a:r>
              <a:rPr lang="en-US" sz="2400" dirty="0" err="1" smtClean="0"/>
              <a:t>Venkatarao</a:t>
            </a:r>
            <a:r>
              <a:rPr lang="en-US" sz="2400" dirty="0" smtClean="0"/>
              <a:t>. ‘Managerial Economics and Financial Analysis’, </a:t>
            </a:r>
            <a:r>
              <a:rPr lang="en-US" sz="2400" dirty="0" err="1" smtClean="0"/>
              <a:t>Ravindra</a:t>
            </a:r>
            <a:r>
              <a:rPr lang="en-US" sz="2400" dirty="0" smtClean="0"/>
              <a:t> Publication.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2"/>
            <a:ext cx="10561551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 defTabSz="914400">
              <a:lnSpc>
                <a:spcPct val="170000"/>
              </a:lnSpc>
              <a:spcBef>
                <a:spcPct val="0"/>
              </a:spcBef>
              <a:defRPr/>
            </a:pPr>
            <a:r>
              <a:rPr lang="en-US" sz="2800" b="1" spc="-50" dirty="0" smtClean="0">
                <a:solidFill>
                  <a:schemeClr val="accent1">
                    <a:lumMod val="75000"/>
                  </a:schemeClr>
                </a:solidFill>
                <a:latin typeface="Maiandra GD" pitchFamily="34" charset="0"/>
              </a:rPr>
              <a:t>Text Books</a:t>
            </a:r>
          </a:p>
          <a:p>
            <a:pPr algn="ctr"/>
            <a:endParaRPr lang="en-IN" sz="2800" b="1" dirty="0" smtClean="0">
              <a:latin typeface="+mj-lt"/>
            </a:endParaRPr>
          </a:p>
          <a:p>
            <a:pPr algn="ctr"/>
            <a:endParaRPr lang="en-IN" sz="2800" b="1" dirty="0" smtClean="0">
              <a:latin typeface="+mj-lt"/>
            </a:endParaRPr>
          </a:p>
          <a:p>
            <a:pPr algn="ctr"/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Maiandra G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At the end of the This lecture , Student will be able to: </a:t>
            </a:r>
          </a:p>
          <a:p>
            <a:pPr>
              <a:buNone/>
            </a:pPr>
            <a:r>
              <a:rPr lang="en-US" sz="2400" dirty="0" smtClean="0">
                <a:latin typeface="Maiandra GD" pitchFamily="34" charset="0"/>
              </a:rPr>
              <a:t>LO 1 :</a:t>
            </a:r>
            <a:r>
              <a:rPr lang="en-US" sz="2400" dirty="0" smtClean="0"/>
              <a:t>Explain the Managerial Economic concepts for decision making and forward       </a:t>
            </a:r>
          </a:p>
          <a:p>
            <a:pPr>
              <a:buNone/>
            </a:pPr>
            <a:r>
              <a:rPr lang="en-US" sz="2400" dirty="0" smtClean="0"/>
              <a:t>            planning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2"/>
            <a:ext cx="10561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LEARNING OUTCOME</a:t>
            </a:r>
          </a:p>
          <a:p>
            <a:pPr algn="ctr"/>
            <a:endParaRPr lang="en-IN" sz="2800" b="1" dirty="0" smtClean="0">
              <a:latin typeface="+mj-lt"/>
            </a:endParaRPr>
          </a:p>
          <a:p>
            <a:pPr algn="ctr"/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Definition of Managerial Economics –Scope of Managerial Economics and its relationship with other subjects –Concept of Demand, Types of Demand, Determinants of Demand- Demand schedule, Demand curve, Law of Demand and its limitations- Elasticity of Demand, Types and Measurement-Demand forecasting and its Methods.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</a:rPr>
              <a:t>CONTENTS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B12F71-216B-4B4A-9933-2017B3D46F1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400" dirty="0" smtClean="0"/>
              <a:t>The word  Managerial economics is a combination of two words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                                          1.Management</a:t>
            </a:r>
          </a:p>
          <a:p>
            <a:pPr>
              <a:buNone/>
            </a:pPr>
            <a:r>
              <a:rPr lang="en-IN" sz="2400" dirty="0" smtClean="0"/>
              <a:t>                                               2.Economics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07961E-E580-4BA5-81A2-6167C1569197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D.Maheswari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62E4AC-212E-43EC-956C-B30F3E8CC9D6}"/>
              </a:ext>
            </a:extLst>
          </p:cNvPr>
          <p:cNvSpPr txBox="1"/>
          <p:nvPr/>
        </p:nvSpPr>
        <p:spPr>
          <a:xfrm>
            <a:off x="809590" y="642920"/>
            <a:ext cx="1056155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MANAGERIAL ECONOMICS INTRODUCTION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12723</TotalTime>
  <Words>960</Words>
  <Application>Microsoft Office PowerPoint</Application>
  <PresentationFormat>Custom</PresentationFormat>
  <Paragraphs>151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Theme1</vt:lpstr>
      <vt:lpstr>Custom Design</vt:lpstr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1031</cp:revision>
  <dcterms:created xsi:type="dcterms:W3CDTF">2019-12-14T03:50:52Z</dcterms:created>
  <dcterms:modified xsi:type="dcterms:W3CDTF">2022-03-08T05:29:37Z</dcterms:modified>
</cp:coreProperties>
</file>