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98" r:id="rId2"/>
  </p:sldMasterIdLst>
  <p:notesMasterIdLst>
    <p:notesMasterId r:id="rId66"/>
  </p:notesMasterIdLst>
  <p:handoutMasterIdLst>
    <p:handoutMasterId r:id="rId67"/>
  </p:handoutMasterIdLst>
  <p:sldIdLst>
    <p:sldId id="403" r:id="rId3"/>
    <p:sldId id="427" r:id="rId4"/>
    <p:sldId id="446" r:id="rId5"/>
    <p:sldId id="449" r:id="rId6"/>
    <p:sldId id="448" r:id="rId7"/>
    <p:sldId id="428" r:id="rId8"/>
    <p:sldId id="429" r:id="rId9"/>
    <p:sldId id="447" r:id="rId10"/>
    <p:sldId id="432" r:id="rId11"/>
    <p:sldId id="433" r:id="rId12"/>
    <p:sldId id="434" r:id="rId13"/>
    <p:sldId id="435" r:id="rId14"/>
    <p:sldId id="436" r:id="rId15"/>
    <p:sldId id="437" r:id="rId16"/>
    <p:sldId id="438" r:id="rId17"/>
    <p:sldId id="439" r:id="rId18"/>
    <p:sldId id="440" r:id="rId19"/>
    <p:sldId id="487" r:id="rId20"/>
    <p:sldId id="441" r:id="rId21"/>
    <p:sldId id="442" r:id="rId22"/>
    <p:sldId id="450" r:id="rId23"/>
    <p:sldId id="443" r:id="rId24"/>
    <p:sldId id="444" r:id="rId25"/>
    <p:sldId id="445" r:id="rId26"/>
    <p:sldId id="451" r:id="rId27"/>
    <p:sldId id="452" r:id="rId28"/>
    <p:sldId id="453" r:id="rId29"/>
    <p:sldId id="454" r:id="rId30"/>
    <p:sldId id="455" r:id="rId31"/>
    <p:sldId id="479" r:id="rId32"/>
    <p:sldId id="456" r:id="rId33"/>
    <p:sldId id="481" r:id="rId34"/>
    <p:sldId id="457" r:id="rId35"/>
    <p:sldId id="482" r:id="rId36"/>
    <p:sldId id="458" r:id="rId37"/>
    <p:sldId id="459" r:id="rId38"/>
    <p:sldId id="480"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86" r:id="rId53"/>
    <p:sldId id="473" r:id="rId54"/>
    <p:sldId id="474" r:id="rId55"/>
    <p:sldId id="475" r:id="rId56"/>
    <p:sldId id="476" r:id="rId57"/>
    <p:sldId id="488" r:id="rId58"/>
    <p:sldId id="484" r:id="rId59"/>
    <p:sldId id="477" r:id="rId60"/>
    <p:sldId id="478" r:id="rId61"/>
    <p:sldId id="485" r:id="rId62"/>
    <p:sldId id="489" r:id="rId63"/>
    <p:sldId id="490" r:id="rId64"/>
    <p:sldId id="42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HOD_ECE1" initials="AH" lastIdx="1" clrIdx="0">
    <p:extLst>
      <p:ext uri="{19B8F6BF-5375-455C-9EA6-DF929625EA0E}">
        <p15:presenceInfo xmlns="" xmlns:p15="http://schemas.microsoft.com/office/powerpoint/2012/main" userId="S::hod_ece1@aec.edu.in::f37f0aa4-ff2c-41c5-b3da-1eb7cea00d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9900"/>
    <a:srgbClr val="298610"/>
    <a:srgbClr val="00CC00"/>
    <a:srgbClr val="66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647" autoAdjust="0"/>
    <p:restoredTop sz="87276" autoAdjust="0"/>
  </p:normalViewPr>
  <p:slideViewPr>
    <p:cSldViewPr>
      <p:cViewPr>
        <p:scale>
          <a:sx n="64" d="100"/>
          <a:sy n="64" d="100"/>
        </p:scale>
        <p:origin x="-996"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2DB80D-D8DC-40C9-8603-2D92EB853E85}" type="datetimeFigureOut">
              <a:rPr lang="en-US" smtClean="0"/>
              <a:pPr/>
              <a:t>9/28/2020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72EF51-F63D-488E-9B3C-4A470AE4E6F5}" type="slidenum">
              <a:rPr lang="en-US" smtClean="0"/>
              <a:pPr/>
              <a:t>‹#›</a:t>
            </a:fld>
            <a:endParaRPr lang="en-US"/>
          </a:p>
        </p:txBody>
      </p:sp>
    </p:spTree>
    <p:extLst>
      <p:ext uri="{BB962C8B-B14F-4D97-AF65-F5344CB8AC3E}">
        <p14:creationId xmlns:p14="http://schemas.microsoft.com/office/powerpoint/2010/main" xmlns="" val="1054842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pPr/>
              <a:t>9/28/2020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pPr/>
              <a:t>‹#›</a:t>
            </a:fld>
            <a:endParaRPr lang="en-US"/>
          </a:p>
        </p:txBody>
      </p:sp>
    </p:spTree>
    <p:extLst>
      <p:ext uri="{BB962C8B-B14F-4D97-AF65-F5344CB8AC3E}">
        <p14:creationId xmlns:p14="http://schemas.microsoft.com/office/powerpoint/2010/main" xmlns="" val="22663975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B36BD8-3BE0-4B04-B520-77C1F1F1FB7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Title 1">
            <a:extLst>
              <a:ext uri="{FF2B5EF4-FFF2-40B4-BE49-F238E27FC236}">
                <a16:creationId xmlns:a16="http://schemas.microsoft.com/office/drawing/2014/main" xmlns="" id="{5958E5E2-6682-4BC1-BE42-9B3D8EFAAB0B}"/>
              </a:ext>
            </a:extLst>
          </p:cNvPr>
          <p:cNvSpPr txBox="1">
            <a:spLocks/>
          </p:cNvSpPr>
          <p:nvPr/>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a:t>
            </a:r>
            <a:r>
              <a:rPr lang="en-IN" sz="4000" dirty="0" smtClean="0">
                <a:solidFill>
                  <a:srgbClr val="002060"/>
                </a:solidFill>
                <a:latin typeface="Britannic Bold" panose="020B0903060703020204" pitchFamily="34" charset="0"/>
                <a:cs typeface="Times New Roman" panose="02020603050405020304" pitchFamily="18" charset="0"/>
              </a:rPr>
              <a:t>ENGINEERING COLLEGE (A)</a:t>
            </a:r>
            <a:endParaRPr lang="en-IN" sz="4000" dirty="0">
              <a:solidFill>
                <a:srgbClr val="002060"/>
              </a:solidFill>
              <a:latin typeface="Britannic Bold" panose="020B0903060703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5D981076-ED8C-43FB-A166-D94C61E8089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9522" y="92139"/>
            <a:ext cx="1578225" cy="936104"/>
          </a:xfrm>
          <a:prstGeom prst="rect">
            <a:avLst/>
          </a:prstGeom>
        </p:spPr>
      </p:pic>
      <p:sp>
        <p:nvSpPr>
          <p:cNvPr id="6" name="Title 1">
            <a:extLst>
              <a:ext uri="{FF2B5EF4-FFF2-40B4-BE49-F238E27FC236}">
                <a16:creationId xmlns="" xmlns:a16="http://schemas.microsoft.com/office/drawing/2014/main" id="{5958E5E2-6682-4BC1-BE42-9B3D8EFAAB0B}"/>
              </a:ext>
            </a:extLst>
          </p:cNvPr>
          <p:cNvSpPr txBox="1">
            <a:spLocks/>
          </p:cNvSpPr>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4000" dirty="0">
                <a:solidFill>
                  <a:srgbClr val="002060"/>
                </a:solidFill>
                <a:latin typeface="Britannic Bold" panose="020B0903060703020204" pitchFamily="34" charset="0"/>
                <a:cs typeface="Times New Roman" panose="02020603050405020304" pitchFamily="18" charset="0"/>
              </a:rPr>
              <a:t>ADITYA ENGINEERING COLLEGE (A)</a:t>
            </a:r>
          </a:p>
        </p:txBody>
      </p:sp>
    </p:spTree>
    <p:extLst>
      <p:ext uri="{BB962C8B-B14F-4D97-AF65-F5344CB8AC3E}">
        <p14:creationId xmlns:p14="http://schemas.microsoft.com/office/powerpoint/2010/main" xmlns="" val="41148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7F8E4-30B5-4DB8-908E-708E4E8BC528}"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50131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33C01F-1C57-4D4F-AC5A-6144B1C13614}"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38748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gn="just"/>
            <a:fld id="{AA2170D6-7426-4E55-9FBD-5DCA8EBAB381}" type="datetime2">
              <a:rPr lang="en-US" smtClean="0"/>
              <a:pPr algn="just"/>
              <a:t>Monday, September 28, 2020</a:t>
            </a:fld>
            <a:endParaRPr lang="en-US" dirty="0"/>
          </a:p>
        </p:txBody>
      </p:sp>
      <p:sp>
        <p:nvSpPr>
          <p:cNvPr id="5" name="Footer Placeholder 4"/>
          <p:cNvSpPr>
            <a:spLocks noGrp="1"/>
          </p:cNvSpPr>
          <p:nvPr>
            <p:ph type="ftr" sz="quarter" idx="11"/>
          </p:nvPr>
        </p:nvSpPr>
        <p:spPr/>
        <p:txBody>
          <a:bodyPr/>
          <a:lstStyle/>
          <a:p>
            <a:r>
              <a:rPr lang="en-US" smtClean="0"/>
              <a:t>D.Maheswari</a:t>
            </a:r>
            <a:endParaRPr lang="en-US" dirty="0"/>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dirty="0"/>
          </a:p>
        </p:txBody>
      </p:sp>
    </p:spTree>
    <p:extLst>
      <p:ext uri="{BB962C8B-B14F-4D97-AF65-F5344CB8AC3E}">
        <p14:creationId xmlns:p14="http://schemas.microsoft.com/office/powerpoint/2010/main" xmlns="" val="3510788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CF059926-1990-4534-AA1B-98AC8014B557}" type="datetime2">
              <a:rPr lang="en-US" smtClean="0"/>
              <a:pPr/>
              <a:t>Monday, September 28, 2020</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4381488" y="6215082"/>
            <a:ext cx="2743200" cy="365125"/>
          </a:xfrm>
          <a:ln>
            <a:noFill/>
          </a:ln>
        </p:spPr>
        <p:txBody>
          <a:bodyPr/>
          <a:lstStyle>
            <a:lvl1pPr>
              <a:defRPr b="1">
                <a:solidFill>
                  <a:schemeClr val="bg1">
                    <a:lumMod val="50000"/>
                  </a:schemeClr>
                </a:solidFill>
              </a:defRPr>
            </a:lvl1pPr>
          </a:lstStyle>
          <a:p>
            <a:r>
              <a:rPr lang="en-IN"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Managerial</a:t>
            </a:r>
            <a:r>
              <a:rPr lang="sv-SE" baseline="0" dirty="0" smtClean="0"/>
              <a:t> Economics and Financial Analysis</a:t>
            </a:r>
            <a:endParaRPr lang="en-US" dirty="0"/>
          </a:p>
        </p:txBody>
      </p:sp>
    </p:spTree>
    <p:extLst>
      <p:ext uri="{BB962C8B-B14F-4D97-AF65-F5344CB8AC3E}">
        <p14:creationId xmlns:p14="http://schemas.microsoft.com/office/powerpoint/2010/main" xmlns="" val="377477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54A71A-60FF-4D5A-A4C6-4FB209FE1539}" type="datetime2">
              <a:rPr lang="en-US" smtClean="0"/>
              <a:pPr/>
              <a:t>Monday, September 28,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D6C631-9239-4D11-BA61-09F7181CE1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03F9D61-4741-4EB6-928C-183F6ED0860B}"/>
              </a:ext>
            </a:extLst>
          </p:cNvPr>
          <p:cNvSpPr>
            <a:spLocks noGrp="1"/>
          </p:cNvSpPr>
          <p:nvPr>
            <p:ph type="dt" sz="half" idx="10"/>
          </p:nvPr>
        </p:nvSpPr>
        <p:spPr/>
        <p:txBody>
          <a:bodyPr/>
          <a:lstStyle/>
          <a:p>
            <a:fld id="{F2E159BF-C027-4FC4-AA6B-E27BF5D292DB}" type="datetime2">
              <a:rPr lang="en-US" smtClean="0"/>
              <a:pPr/>
              <a:t>Monday, September 28, 2020</a:t>
            </a:fld>
            <a:endParaRPr lang="en-US"/>
          </a:p>
        </p:txBody>
      </p:sp>
      <p:sp>
        <p:nvSpPr>
          <p:cNvPr id="4" name="Footer Placeholder 3">
            <a:extLst>
              <a:ext uri="{FF2B5EF4-FFF2-40B4-BE49-F238E27FC236}">
                <a16:creationId xmlns="" xmlns:a16="http://schemas.microsoft.com/office/drawing/2014/main"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 xmlns:a16="http://schemas.microsoft.com/office/drawing/2014/main"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415722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8"/>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pic>
        <p:nvPicPr>
          <p:cNvPr id="7" name="Picture 6">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39398" y="136525"/>
            <a:ext cx="784505" cy="465318"/>
          </a:xfrm>
          <a:prstGeom prst="rect">
            <a:avLst/>
          </a:prstGeom>
        </p:spPr>
      </p:pic>
      <p:sp>
        <p:nvSpPr>
          <p:cNvPr id="8" name="Rectangle 7">
            <a:extLst>
              <a:ext uri="{FF2B5EF4-FFF2-40B4-BE49-F238E27FC236}">
                <a16:creationId xmlns="" xmlns:a16="http://schemas.microsoft.com/office/drawing/2014/main" id="{1F423809-851F-402C-8E33-04AEE45A2C34}"/>
              </a:ext>
            </a:extLst>
          </p:cNvPr>
          <p:cNvSpPr/>
          <p:nvPr userDrawn="1"/>
        </p:nvSpPr>
        <p:spPr>
          <a:xfrm>
            <a:off x="8310579" y="132322"/>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 xmlns:a16="http://schemas.microsoft.com/office/drawing/2014/main" id="{C8CBE8F9-096B-48BD-AF91-C68E84B4AE0C}"/>
              </a:ext>
            </a:extLst>
          </p:cNvPr>
          <p:cNvSpPr>
            <a:spLocks noGrp="1"/>
          </p:cNvSpPr>
          <p:nvPr>
            <p:ph type="dt" sz="half" idx="11"/>
          </p:nvPr>
        </p:nvSpPr>
        <p:spPr>
          <a:xfrm>
            <a:off x="9239273" y="6286523"/>
            <a:ext cx="2104515" cy="365125"/>
          </a:xfrm>
          <a:ln>
            <a:noFill/>
          </a:ln>
        </p:spPr>
        <p:txBody>
          <a:bodyPr/>
          <a:lstStyle>
            <a:lvl1pPr>
              <a:defRPr b="1">
                <a:solidFill>
                  <a:schemeClr val="bg1">
                    <a:lumMod val="50000"/>
                  </a:schemeClr>
                </a:solidFill>
              </a:defRPr>
            </a:lvl1pPr>
          </a:lstStyle>
          <a:p>
            <a:pPr algn="ctr"/>
            <a:fld id="{90EB9C57-D06F-4FA6-A7FA-9B4304A1DA16}" type="datetime2">
              <a:rPr lang="en-US" smtClean="0"/>
              <a:pPr algn="ctr"/>
              <a:t>Monday, September 28, 2020</a:t>
            </a:fld>
            <a:endParaRPr lang="en-US" dirty="0"/>
          </a:p>
        </p:txBody>
      </p:sp>
      <p:sp>
        <p:nvSpPr>
          <p:cNvPr id="11" name="Footer Placeholder 3">
            <a:extLst>
              <a:ext uri="{FF2B5EF4-FFF2-40B4-BE49-F238E27FC236}">
                <a16:creationId xmlns="" xmlns:a16="http://schemas.microsoft.com/office/drawing/2014/main" id="{9B80BD04-4FB9-48ED-8F04-82E1E9B47D6D}"/>
              </a:ext>
            </a:extLst>
          </p:cNvPr>
          <p:cNvSpPr>
            <a:spLocks noGrp="1"/>
          </p:cNvSpPr>
          <p:nvPr>
            <p:ph type="ftr" sz="quarter" idx="12"/>
          </p:nvPr>
        </p:nvSpPr>
        <p:spPr>
          <a:xfrm>
            <a:off x="5143493" y="6286523"/>
            <a:ext cx="2095515" cy="365125"/>
          </a:xfrm>
          <a:ln>
            <a:noFill/>
          </a:ln>
        </p:spPr>
        <p:txBody>
          <a:bodyPr/>
          <a:lstStyle>
            <a:lvl1pPr>
              <a:defRPr b="1">
                <a:solidFill>
                  <a:schemeClr val="bg1">
                    <a:lumMod val="50000"/>
                  </a:schemeClr>
                </a:solidFill>
              </a:defRPr>
            </a:lvl1pPr>
          </a:lstStyle>
          <a:p>
            <a:pPr algn="ctr"/>
            <a:r>
              <a:rPr lang="sv-SE" dirty="0" smtClean="0"/>
              <a:t>D.Maheswari</a:t>
            </a:r>
            <a:endParaRPr lang="en-US" dirty="0"/>
          </a:p>
        </p:txBody>
      </p:sp>
      <p:sp>
        <p:nvSpPr>
          <p:cNvPr id="13"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4" y="6278588"/>
            <a:ext cx="2571767"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a:p>
        </p:txBody>
      </p:sp>
      <p:sp>
        <p:nvSpPr>
          <p:cNvPr id="9" name="Footer Placeholder 3">
            <a:extLst>
              <a:ext uri="{FF2B5EF4-FFF2-40B4-BE49-F238E27FC236}">
                <a16:creationId xmlns="" xmlns:a16="http://schemas.microsoft.com/office/drawing/2014/main" id="{9B80BD04-4FB9-48ED-8F04-82E1E9B47D6D}"/>
              </a:ext>
            </a:extLst>
          </p:cNvPr>
          <p:cNvSpPr txBox="1">
            <a:spLocks/>
          </p:cNvSpPr>
          <p:nvPr userDrawn="1"/>
        </p:nvSpPr>
        <p:spPr>
          <a:xfrm>
            <a:off x="1047715" y="6286521"/>
            <a:ext cx="2762269" cy="357190"/>
          </a:xfrm>
          <a:prstGeom prst="rect">
            <a:avLst/>
          </a:prstGeom>
          <a:ln>
            <a:noFill/>
          </a:ln>
        </p:spPr>
        <p:txBody>
          <a:bodyPr vert="horz" lIns="91440" tIns="45720" rIns="91440" bIns="45720" rtlCol="0" anchor="ctr"/>
          <a:lstStyle>
            <a:lvl1pPr>
              <a:defRPr b="1">
                <a:solidFill>
                  <a:schemeClr val="bg1">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200" b="1" i="0" u="none" strike="noStrike" kern="1200" cap="none" spc="0" normalizeH="0" baseline="0" noProof="0" dirty="0" smtClean="0">
                <a:ln>
                  <a:noFill/>
                </a:ln>
                <a:solidFill>
                  <a:schemeClr val="bg1">
                    <a:lumMod val="50000"/>
                  </a:schemeClr>
                </a:solidFill>
                <a:effectLst/>
                <a:uLnTx/>
                <a:uFillTx/>
                <a:latin typeface="+mn-lt"/>
                <a:ea typeface="+mn-ea"/>
                <a:cs typeface="+mn-cs"/>
              </a:rPr>
              <a:t>Managerial Economics and Financial Analysis</a:t>
            </a:r>
            <a:endParaRPr kumimoji="0" lang="en-US" sz="1200" b="1"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extLst>
      <p:ext uri="{BB962C8B-B14F-4D97-AF65-F5344CB8AC3E}">
        <p14:creationId xmlns="" xmlns:p14="http://schemas.microsoft.com/office/powerpoint/2010/main" val="377477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7E748E-4A9E-4086-B155-E9A60D72AF24}"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D70BA0-C9FD-48EF-ADCC-E8AACAB183D6}"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E2C36A-6806-42E7-90FE-9138BE33ED94}"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pic>
        <p:nvPicPr>
          <p:cNvPr id="7" name="Picture 6">
            <a:extLst>
              <a:ext uri="{FF2B5EF4-FFF2-40B4-BE49-F238E27FC236}">
                <a16:creationId xmlns:a16="http://schemas.microsoft.com/office/drawing/2014/main" xmlns="" id="{DCD7B29F-4C46-4AE5-A85E-952C6A33758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8" name="Rectangle 7">
            <a:extLst>
              <a:ext uri="{FF2B5EF4-FFF2-40B4-BE49-F238E27FC236}">
                <a16:creationId xmlns:a16="http://schemas.microsoft.com/office/drawing/2014/main" xmlns="" id="{1F423809-851F-402C-8E33-04AEE45A2C34}"/>
              </a:ext>
            </a:extLst>
          </p:cNvPr>
          <p:cNvSpPr/>
          <p:nvPr/>
        </p:nvSpPr>
        <p:spPr>
          <a:xfrm>
            <a:off x="8310578" y="132319"/>
            <a:ext cx="3504101" cy="307777"/>
          </a:xfrm>
          <a:prstGeom prst="rect">
            <a:avLst/>
          </a:prstGeom>
        </p:spPr>
        <p:txBody>
          <a:bodyPr wrap="square">
            <a:spAutoFit/>
          </a:bodyPr>
          <a:lstStyle/>
          <a:p>
            <a:pPr algn="ctr"/>
            <a:r>
              <a:rPr lang="en-US" sz="1400" b="1" dirty="0" smtClean="0">
                <a:solidFill>
                  <a:srgbClr val="00B0F0"/>
                </a:solidFill>
              </a:rPr>
              <a:t>Aditya </a:t>
            </a:r>
            <a:r>
              <a:rPr lang="en-US" sz="1400" b="1" baseline="0" dirty="0" smtClean="0">
                <a:solidFill>
                  <a:srgbClr val="00B0F0"/>
                </a:solidFill>
              </a:rPr>
              <a:t>Engineering </a:t>
            </a:r>
            <a:r>
              <a:rPr lang="en-US" sz="1400" b="1" dirty="0" smtClean="0">
                <a:solidFill>
                  <a:srgbClr val="00B0F0"/>
                </a:solidFill>
              </a:rPr>
              <a:t>College  (A)</a:t>
            </a:r>
            <a:endParaRPr lang="en-IN" sz="1400" b="1" dirty="0">
              <a:solidFill>
                <a:srgbClr val="00B0F0"/>
              </a:solidFill>
            </a:endParaRPr>
          </a:p>
        </p:txBody>
      </p:sp>
      <p:sp>
        <p:nvSpPr>
          <p:cNvPr id="10" name="Date Placeholder 2">
            <a:extLst>
              <a:ext uri="{FF2B5EF4-FFF2-40B4-BE49-F238E27FC236}">
                <a16:creationId xmlns:a16="http://schemas.microsoft.com/office/drawing/2014/main" xmlns="" id="{C8CBE8F9-096B-48BD-AF91-C68E84B4AE0C}"/>
              </a:ext>
            </a:extLst>
          </p:cNvPr>
          <p:cNvSpPr>
            <a:spLocks noGrp="1"/>
          </p:cNvSpPr>
          <p:nvPr>
            <p:ph type="dt" sz="half" idx="11"/>
          </p:nvPr>
        </p:nvSpPr>
        <p:spPr>
          <a:xfrm>
            <a:off x="9239272" y="6286520"/>
            <a:ext cx="2104513" cy="365125"/>
          </a:xfrm>
          <a:ln>
            <a:noFill/>
          </a:ln>
        </p:spPr>
        <p:txBody>
          <a:bodyPr/>
          <a:lstStyle>
            <a:lvl1pPr>
              <a:defRPr b="1">
                <a:solidFill>
                  <a:schemeClr val="bg1">
                    <a:lumMod val="50000"/>
                  </a:schemeClr>
                </a:solidFill>
              </a:defRPr>
            </a:lvl1pPr>
          </a:lstStyle>
          <a:p>
            <a:fld id="{8F87A7F9-FBF7-4F36-BAEF-0E9D9F3A800E}" type="datetime2">
              <a:rPr lang="en-US" smtClean="0"/>
              <a:pPr/>
              <a:t>Monday, September 28, 2020</a:t>
            </a:fld>
            <a:endParaRPr lang="en-US" dirty="0"/>
          </a:p>
        </p:txBody>
      </p:sp>
      <p:sp>
        <p:nvSpPr>
          <p:cNvPr id="11" name="Footer Placeholder 3">
            <a:extLst>
              <a:ext uri="{FF2B5EF4-FFF2-40B4-BE49-F238E27FC236}">
                <a16:creationId xmlns:a16="http://schemas.microsoft.com/office/drawing/2014/main" xmlns="" id="{9B80BD04-4FB9-48ED-8F04-82E1E9B47D6D}"/>
              </a:ext>
            </a:extLst>
          </p:cNvPr>
          <p:cNvSpPr>
            <a:spLocks noGrp="1"/>
          </p:cNvSpPr>
          <p:nvPr>
            <p:ph type="ftr" sz="quarter" idx="12"/>
          </p:nvPr>
        </p:nvSpPr>
        <p:spPr>
          <a:xfrm>
            <a:off x="4567393" y="6276566"/>
            <a:ext cx="2743200" cy="365125"/>
          </a:xfrm>
          <a:ln>
            <a:noFill/>
          </a:ln>
        </p:spPr>
        <p:txBody>
          <a:bodyPr/>
          <a:lstStyle>
            <a:lvl1pPr>
              <a:defRPr sz="1100" b="1">
                <a:solidFill>
                  <a:schemeClr val="bg1">
                    <a:lumMod val="50000"/>
                  </a:schemeClr>
                </a:solidFill>
              </a:defRPr>
            </a:lvl1pPr>
          </a:lstStyle>
          <a:p>
            <a:r>
              <a:rPr lang="en-US" smtClean="0"/>
              <a:t>D.Maheswari</a:t>
            </a:r>
            <a:endParaRPr lang="en-US" dirty="0"/>
          </a:p>
        </p:txBody>
      </p:sp>
      <p:sp>
        <p:nvSpPr>
          <p:cNvPr id="13" name="Footer Placeholder 3">
            <a:extLst>
              <a:ext uri="{FF2B5EF4-FFF2-40B4-BE49-F238E27FC236}">
                <a16:creationId xmlns:a16="http://schemas.microsoft.com/office/drawing/2014/main" xmlns="" id="{308BF50B-84FA-461A-853E-B94880E9E727}"/>
              </a:ext>
            </a:extLst>
          </p:cNvPr>
          <p:cNvSpPr txBox="1">
            <a:spLocks/>
          </p:cNvSpPr>
          <p:nvPr/>
        </p:nvSpPr>
        <p:spPr>
          <a:xfrm>
            <a:off x="738151" y="6278585"/>
            <a:ext cx="2405521"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sv-SE" dirty="0" smtClean="0"/>
              <a:t>MULTIRATE</a:t>
            </a:r>
            <a:r>
              <a:rPr lang="sv-SE" baseline="0" dirty="0" smtClean="0"/>
              <a:t> </a:t>
            </a:r>
            <a:r>
              <a:rPr lang="sv-SE" dirty="0" smtClean="0"/>
              <a:t>SIGNAL PROCESSING</a:t>
            </a:r>
            <a:endParaRPr lang="en-US" dirty="0"/>
          </a:p>
        </p:txBody>
      </p:sp>
      <p:pic>
        <p:nvPicPr>
          <p:cNvPr id="9" name="Picture 8">
            <a:extLst>
              <a:ext uri="{FF2B5EF4-FFF2-40B4-BE49-F238E27FC236}">
                <a16:creationId xmlns="" xmlns:a16="http://schemas.microsoft.com/office/drawing/2014/main" id="{DCD7B29F-4C46-4AE5-A85E-952C6A33758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39398" y="136525"/>
            <a:ext cx="784504" cy="465318"/>
          </a:xfrm>
          <a:prstGeom prst="rect">
            <a:avLst/>
          </a:prstGeom>
        </p:spPr>
      </p:pic>
      <p:sp>
        <p:nvSpPr>
          <p:cNvPr id="12" name="Rectangle 11">
            <a:extLst>
              <a:ext uri="{FF2B5EF4-FFF2-40B4-BE49-F238E27FC236}">
                <a16:creationId xmlns="" xmlns:a16="http://schemas.microsoft.com/office/drawing/2014/main" id="{1F423809-851F-402C-8E33-04AEE45A2C34}"/>
              </a:ext>
            </a:extLst>
          </p:cNvPr>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Aditya </a:t>
            </a:r>
            <a:r>
              <a:rPr lang="en-US" sz="1400" b="1" baseline="0" dirty="0">
                <a:solidFill>
                  <a:srgbClr val="00B0F0"/>
                </a:solidFill>
              </a:rPr>
              <a:t>Engineering </a:t>
            </a:r>
            <a:r>
              <a:rPr lang="en-US" sz="1400" b="1" dirty="0">
                <a:solidFill>
                  <a:srgbClr val="00B0F0"/>
                </a:solidFill>
              </a:rPr>
              <a:t>College  (A)</a:t>
            </a:r>
            <a:endParaRPr lang="en-IN" sz="1400" b="1" dirty="0">
              <a:solidFill>
                <a:srgbClr val="00B0F0"/>
              </a:solidFill>
            </a:endParaRPr>
          </a:p>
        </p:txBody>
      </p:sp>
      <p:sp>
        <p:nvSpPr>
          <p:cNvPr id="14" name="Footer Placeholder 3">
            <a:extLst>
              <a:ext uri="{FF2B5EF4-FFF2-40B4-BE49-F238E27FC236}">
                <a16:creationId xmlns="" xmlns:a16="http://schemas.microsoft.com/office/drawing/2014/main" id="{308BF50B-84FA-461A-853E-B94880E9E727}"/>
              </a:ext>
            </a:extLst>
          </p:cNvPr>
          <p:cNvSpPr txBox="1">
            <a:spLocks/>
          </p:cNvSpPr>
          <p:nvPr userDrawn="1"/>
        </p:nvSpPr>
        <p:spPr>
          <a:xfrm>
            <a:off x="738151" y="6278585"/>
            <a:ext cx="1928825"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chemeClr val="bg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dirty="0" smtClean="0"/>
          </a:p>
          <a:p>
            <a:pPr algn="just"/>
            <a:endParaRPr lang="en-US" dirty="0"/>
          </a:p>
        </p:txBody>
      </p:sp>
    </p:spTree>
    <p:extLst>
      <p:ext uri="{BB962C8B-B14F-4D97-AF65-F5344CB8AC3E}">
        <p14:creationId xmlns:p14="http://schemas.microsoft.com/office/powerpoint/2010/main" xmlns="" val="37747766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943AF-906F-42C6-8B0A-44E1DED12C61}"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D8987E-5DB7-4A13-A761-0B543EC9F46A}" type="datetime2">
              <a:rPr lang="en-US" smtClean="0"/>
              <a:pPr/>
              <a:t>Monday, September 28,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86EC3D-641C-4E0A-9E4E-49E8FD9265CE}" type="datetime2">
              <a:rPr lang="en-US" smtClean="0"/>
              <a:pPr/>
              <a:t>Monday, September 28,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AABD6-1107-4735-82A2-64CD0E061C29}" type="datetime2">
              <a:rPr lang="en-US" smtClean="0"/>
              <a:pPr/>
              <a:t>Monday, September 28,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1741BE-EB03-4EAE-8D01-2B69FE82E7A3}"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A2CBB1-5088-45F0-A01A-A3B2BFE136C5}"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DBC995-71EE-4E24-A87B-2BE36E65DA1D}"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3902C5-20BC-4579-A19C-8E4B60502337}"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D62E0407-83F5-4F50-BDD0-DDAE0203B0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6C631-9239-4D11-BA61-09F7181CE1FB}"/>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B03F9D61-4741-4EB6-928C-183F6ED0860B}"/>
              </a:ext>
            </a:extLst>
          </p:cNvPr>
          <p:cNvSpPr>
            <a:spLocks noGrp="1"/>
          </p:cNvSpPr>
          <p:nvPr>
            <p:ph type="dt" sz="half" idx="10"/>
          </p:nvPr>
        </p:nvSpPr>
        <p:spPr/>
        <p:txBody>
          <a:bodyPr/>
          <a:lstStyle/>
          <a:p>
            <a:fld id="{6F4BC0C8-E738-4CD2-A152-6A31A1DAA60B}" type="datetime2">
              <a:rPr lang="en-US" smtClean="0"/>
              <a:pPr/>
              <a:t>Monday, September 28, 2020</a:t>
            </a:fld>
            <a:endParaRPr lang="en-US"/>
          </a:p>
        </p:txBody>
      </p:sp>
      <p:sp>
        <p:nvSpPr>
          <p:cNvPr id="4" name="Footer Placeholder 3">
            <a:extLst>
              <a:ext uri="{FF2B5EF4-FFF2-40B4-BE49-F238E27FC236}">
                <a16:creationId xmlns:a16="http://schemas.microsoft.com/office/drawing/2014/main" xmlns="" id="{7A5A7B3A-4429-42CF-B646-3FD3F3460B9A}"/>
              </a:ext>
            </a:extLst>
          </p:cNvPr>
          <p:cNvSpPr>
            <a:spLocks noGrp="1"/>
          </p:cNvSpPr>
          <p:nvPr>
            <p:ph type="ftr" sz="quarter" idx="11"/>
          </p:nvPr>
        </p:nvSpPr>
        <p:spPr/>
        <p:txBody>
          <a:bodyPr/>
          <a:lstStyle/>
          <a:p>
            <a:r>
              <a:rPr lang="en-US" smtClean="0"/>
              <a:t>D.Maheswari</a:t>
            </a:r>
            <a:endParaRPr lang="en-US"/>
          </a:p>
        </p:txBody>
      </p:sp>
      <p:sp>
        <p:nvSpPr>
          <p:cNvPr id="5" name="Slide Number Placeholder 4">
            <a:extLst>
              <a:ext uri="{FF2B5EF4-FFF2-40B4-BE49-F238E27FC236}">
                <a16:creationId xmlns:a16="http://schemas.microsoft.com/office/drawing/2014/main" xmlns="" id="{83245426-362C-48C8-9EA2-C525ADFA6237}"/>
              </a:ext>
            </a:extLst>
          </p:cNvPr>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415722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F1BB4A-3998-496D-8F1E-204710A1D254}" type="datetime2">
              <a:rPr lang="en-US" smtClean="0"/>
              <a:pPr/>
              <a:t>Monday, September 28, 2020</a:t>
            </a:fld>
            <a:endParaRPr lang="en-US"/>
          </a:p>
        </p:txBody>
      </p:sp>
      <p:sp>
        <p:nvSpPr>
          <p:cNvPr id="5" name="Footer Placeholder 4"/>
          <p:cNvSpPr>
            <a:spLocks noGrp="1"/>
          </p:cNvSpPr>
          <p:nvPr>
            <p:ph type="ftr" sz="quarter" idx="11"/>
          </p:nvPr>
        </p:nvSpPr>
        <p:spPr/>
        <p:txBody>
          <a:bodyPr/>
          <a:lstStyle/>
          <a:p>
            <a:r>
              <a:rPr lang="en-US" smtClean="0"/>
              <a:t>D.Maheswari</a:t>
            </a:r>
            <a:endParaRPr lang="en-US"/>
          </a:p>
        </p:txBody>
      </p:sp>
      <p:sp>
        <p:nvSpPr>
          <p:cNvPr id="6" name="Slide Number Placeholder 5"/>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35515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51EA21-83BB-434E-8207-F4AC3DE41E58}"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219804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D79D8C-5533-4257-970C-3C9127EF11BC}" type="datetime2">
              <a:rPr lang="en-US" smtClean="0"/>
              <a:pPr/>
              <a:t>Monday, September 28, 2020</a:t>
            </a:fld>
            <a:endParaRPr lang="en-US"/>
          </a:p>
        </p:txBody>
      </p:sp>
      <p:sp>
        <p:nvSpPr>
          <p:cNvPr id="8" name="Footer Placeholder 7"/>
          <p:cNvSpPr>
            <a:spLocks noGrp="1"/>
          </p:cNvSpPr>
          <p:nvPr>
            <p:ph type="ftr" sz="quarter" idx="11"/>
          </p:nvPr>
        </p:nvSpPr>
        <p:spPr/>
        <p:txBody>
          <a:bodyPr/>
          <a:lstStyle/>
          <a:p>
            <a:r>
              <a:rPr lang="en-US" smtClean="0"/>
              <a:t>D.Maheswari</a:t>
            </a:r>
            <a:endParaRPr lang="en-US"/>
          </a:p>
        </p:txBody>
      </p:sp>
      <p:sp>
        <p:nvSpPr>
          <p:cNvPr id="9" name="Slide Number Placeholder 8"/>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37199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6EC17EE-FF4E-4DC0-8670-C924DE16FDBD}" type="datetime2">
              <a:rPr lang="en-US" smtClean="0"/>
              <a:pPr/>
              <a:t>Monday, September 28, 2020</a:t>
            </a:fld>
            <a:endParaRPr lang="en-US"/>
          </a:p>
        </p:txBody>
      </p:sp>
      <p:sp>
        <p:nvSpPr>
          <p:cNvPr id="4" name="Footer Placeholder 3"/>
          <p:cNvSpPr>
            <a:spLocks noGrp="1"/>
          </p:cNvSpPr>
          <p:nvPr>
            <p:ph type="ftr" sz="quarter" idx="11"/>
          </p:nvPr>
        </p:nvSpPr>
        <p:spPr/>
        <p:txBody>
          <a:bodyPr/>
          <a:lstStyle/>
          <a:p>
            <a:r>
              <a:rPr lang="en-US" smtClean="0"/>
              <a:t>D.Maheswari</a:t>
            </a:r>
            <a:endParaRPr lang="en-US"/>
          </a:p>
        </p:txBody>
      </p:sp>
      <p:sp>
        <p:nvSpPr>
          <p:cNvPr id="5" name="Slide Number Placeholder 4"/>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133403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9D810-9D32-4D90-9ADD-B69C5256C6E4}" type="datetime2">
              <a:rPr lang="en-US" smtClean="0"/>
              <a:pPr/>
              <a:t>Monday, September 28, 2020</a:t>
            </a:fld>
            <a:endParaRPr lang="en-US"/>
          </a:p>
        </p:txBody>
      </p:sp>
      <p:sp>
        <p:nvSpPr>
          <p:cNvPr id="3" name="Footer Placeholder 2"/>
          <p:cNvSpPr>
            <a:spLocks noGrp="1"/>
          </p:cNvSpPr>
          <p:nvPr>
            <p:ph type="ftr" sz="quarter" idx="11"/>
          </p:nvPr>
        </p:nvSpPr>
        <p:spPr/>
        <p:txBody>
          <a:bodyPr/>
          <a:lstStyle/>
          <a:p>
            <a:r>
              <a:rPr lang="en-US" smtClean="0"/>
              <a:t>D.Maheswari</a:t>
            </a:r>
            <a:endParaRPr lang="en-US"/>
          </a:p>
        </p:txBody>
      </p:sp>
      <p:sp>
        <p:nvSpPr>
          <p:cNvPr id="4" name="Slide Number Placeholder 3"/>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54807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65FA4D-13D9-48B8-851A-D4B4FC4D87B0}" type="datetime2">
              <a:rPr lang="en-US" smtClean="0"/>
              <a:pPr/>
              <a:t>Monday, September 28, 2020</a:t>
            </a:fld>
            <a:endParaRPr lang="en-US"/>
          </a:p>
        </p:txBody>
      </p:sp>
      <p:sp>
        <p:nvSpPr>
          <p:cNvPr id="6" name="Footer Placeholder 5"/>
          <p:cNvSpPr>
            <a:spLocks noGrp="1"/>
          </p:cNvSpPr>
          <p:nvPr>
            <p:ph type="ftr" sz="quarter" idx="11"/>
          </p:nvPr>
        </p:nvSpPr>
        <p:spPr/>
        <p:txBody>
          <a:bodyPr/>
          <a:lstStyle/>
          <a:p>
            <a:r>
              <a:rPr lang="en-US" smtClean="0"/>
              <a:t>D.Maheswari</a:t>
            </a:r>
            <a:endParaRPr lang="en-US"/>
          </a:p>
        </p:txBody>
      </p:sp>
      <p:sp>
        <p:nvSpPr>
          <p:cNvPr id="7" name="Slide Number Placeholder 6"/>
          <p:cNvSpPr>
            <a:spLocks noGrp="1"/>
          </p:cNvSpPr>
          <p:nvPr>
            <p:ph type="sldNum" sz="quarter" idx="12"/>
          </p:nvPr>
        </p:nvSpPr>
        <p:spPr/>
        <p:txBody>
          <a:body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577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EC05-6B1C-4BAE-87F6-AFE83848328E}" type="datetime2">
              <a:rPr lang="en-US" smtClean="0"/>
              <a:pPr/>
              <a:t>Monday, September 28, 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2E3-409D-4D76-AD02-397A36B0DAF9}" type="slidenum">
              <a:rPr lang="en-US" smtClean="0"/>
              <a:pPr/>
              <a:t>‹#›</a:t>
            </a:fld>
            <a:endParaRPr lang="en-US"/>
          </a:p>
        </p:txBody>
      </p:sp>
    </p:spTree>
    <p:extLst>
      <p:ext uri="{BB962C8B-B14F-4D97-AF65-F5344CB8AC3E}">
        <p14:creationId xmlns:p14="http://schemas.microsoft.com/office/powerpoint/2010/main" xmlns="" val="342723574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74" r:id="rId13"/>
    <p:sldLayoutId id="2147483710" r:id="rId14"/>
    <p:sldLayoutId id="2147483684" r:id="rId15"/>
    <p:sldLayoutId id="2147483711" r:id="rId16"/>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243C8-B4B7-4BA1-BA82-28AE7C85E59C}" type="datetime2">
              <a:rPr lang="en-US" smtClean="0"/>
              <a:pPr/>
              <a:t>Monday, September 28, 2020</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D.Maheswari</a:t>
            </a: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E0407-83F5-4F50-BDD0-DDAE0203B0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685800" y="1571612"/>
            <a:ext cx="10696612" cy="2428892"/>
          </a:xfrm>
          <a:prstGeom prst="rect">
            <a:avLst/>
          </a:prstGeom>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5400" dirty="0" smtClean="0">
                <a:solidFill>
                  <a:srgbClr val="FF0000"/>
                </a:solidFill>
                <a:latin typeface="Tw Cen MT" pitchFamily="34" charset="0"/>
                <a:ea typeface="+mj-ea"/>
                <a:cs typeface="+mj-cs"/>
              </a:rPr>
              <a:t>Managerial Economics and Financial Analysis</a:t>
            </a:r>
            <a:endParaRPr kumimoji="0" lang="en-US" sz="5400" b="0" i="0" u="none" strike="noStrike" kern="1200" cap="none" spc="0" normalizeH="0" baseline="0" noProof="0" dirty="0">
              <a:ln>
                <a:noFill/>
              </a:ln>
              <a:solidFill>
                <a:srgbClr val="FF0000"/>
              </a:solidFill>
              <a:effectLst/>
              <a:uLnTx/>
              <a:uFillTx/>
              <a:latin typeface="Tw Cen MT" pitchFamily="34"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IN" sz="5400" b="0" i="0" u="none" strike="noStrike" kern="1200" cap="none" spc="0" normalizeH="0" baseline="0" noProof="0" dirty="0">
              <a:ln>
                <a:noFill/>
              </a:ln>
              <a:effectLst/>
              <a:uLnTx/>
              <a:uFillTx/>
              <a:latin typeface="Tw Cen MT" pitchFamily="34" charset="0"/>
              <a:ea typeface="+mj-ea"/>
              <a:cs typeface="+mj-cs"/>
            </a:endParaRPr>
          </a:p>
        </p:txBody>
      </p:sp>
      <p:sp>
        <p:nvSpPr>
          <p:cNvPr id="6" name="Subtitle 2"/>
          <p:cNvSpPr txBox="1">
            <a:spLocks/>
          </p:cNvSpPr>
          <p:nvPr/>
        </p:nvSpPr>
        <p:spPr>
          <a:xfrm>
            <a:off x="809588" y="4357694"/>
            <a:ext cx="10358510" cy="1857388"/>
          </a:xfrm>
          <a:prstGeom prst="rect">
            <a:avLst/>
          </a:prstGeom>
        </p:spPr>
        <p:txBody>
          <a:bodyPr vert="horz" lIns="91440" tIns="45720" rIns="91440" bIns="45720" rtlCol="0">
            <a:normAutofit fontScale="70000"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smtClean="0">
                <a:ln>
                  <a:noFill/>
                </a:ln>
                <a:solidFill>
                  <a:srgbClr val="002060"/>
                </a:solidFill>
                <a:effectLst/>
                <a:uLnTx/>
                <a:uFillTx/>
                <a:latin typeface="Tw Cen MT" pitchFamily="34" charset="0"/>
                <a:ea typeface="+mn-ea"/>
                <a:cs typeface="+mn-cs"/>
              </a:rPr>
              <a:t>D. </a:t>
            </a:r>
            <a:r>
              <a:rPr lang="en-IN" sz="3200" dirty="0" smtClean="0">
                <a:solidFill>
                  <a:srgbClr val="002060"/>
                </a:solidFill>
                <a:latin typeface="Tw Cen MT" pitchFamily="34" charset="0"/>
              </a:rPr>
              <a:t>MAHESWARI</a:t>
            </a:r>
            <a:endPar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200" dirty="0" smtClean="0">
                <a:solidFill>
                  <a:srgbClr val="002060"/>
                </a:solidFill>
                <a:latin typeface="Tw Cen MT" pitchFamily="34" charset="0"/>
              </a:rPr>
              <a:t>Assistant Professor</a:t>
            </a:r>
            <a:endParaRPr lang="en-US" sz="3200" dirty="0">
              <a:solidFill>
                <a:srgbClr val="002060"/>
              </a:solidFill>
              <a:latin typeface="Tw Cen MT" pitchFamily="34"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2060"/>
                </a:solidFill>
                <a:effectLst/>
                <a:uLnTx/>
                <a:uFillTx/>
                <a:latin typeface="Tw Cen MT" pitchFamily="34" charset="0"/>
                <a:ea typeface="+mn-ea"/>
                <a:cs typeface="+mn-cs"/>
              </a:rPr>
              <a:t>Department </a:t>
            </a:r>
            <a:r>
              <a:rPr kumimoji="0" lang="en-US" sz="3200" b="0" i="0" u="none" strike="noStrike" kern="1200" cap="none" spc="0" normalizeH="0" baseline="0" noProof="0" dirty="0" smtClean="0">
                <a:ln>
                  <a:noFill/>
                </a:ln>
                <a:solidFill>
                  <a:srgbClr val="002060"/>
                </a:solidFill>
                <a:effectLst/>
                <a:uLnTx/>
                <a:uFillTx/>
                <a:latin typeface="Tw Cen MT" pitchFamily="34" charset="0"/>
                <a:ea typeface="+mn-ea"/>
                <a:cs typeface="+mn-cs"/>
              </a:rPr>
              <a:t>of</a:t>
            </a:r>
            <a:r>
              <a:rPr kumimoji="0" lang="en-US" sz="3200" b="0" i="0" u="none" strike="noStrike" kern="1200" cap="none" spc="0" normalizeH="0" noProof="0" dirty="0" smtClean="0">
                <a:ln>
                  <a:noFill/>
                </a:ln>
                <a:solidFill>
                  <a:srgbClr val="002060"/>
                </a:solidFill>
                <a:effectLst/>
                <a:uLnTx/>
                <a:uFillTx/>
                <a:latin typeface="Tw Cen MT" pitchFamily="34" charset="0"/>
                <a:ea typeface="+mn-ea"/>
                <a:cs typeface="+mn-cs"/>
              </a:rPr>
              <a:t> Information Technology</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rPr>
              <a:t>Aditya Engineering College (A)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3200" dirty="0">
                <a:solidFill>
                  <a:srgbClr val="002060"/>
                </a:solidFill>
                <a:latin typeface="Tw Cen MT" pitchFamily="34" charset="0"/>
              </a:rPr>
              <a:t>Email: </a:t>
            </a:r>
            <a:r>
              <a:rPr lang="en-IN" sz="3200" dirty="0" smtClean="0">
                <a:solidFill>
                  <a:srgbClr val="002060"/>
                </a:solidFill>
                <a:latin typeface="Tw Cen MT" pitchFamily="34" charset="0"/>
              </a:rPr>
              <a:t>Maheswari.dama@aec.edu.in</a:t>
            </a:r>
            <a:endParaRPr kumimoji="0" lang="en-IN" sz="3200" b="0" i="0" u="none" strike="noStrike" kern="1200" cap="none" spc="0" normalizeH="0" baseline="0" noProof="0" dirty="0">
              <a:ln>
                <a:noFill/>
              </a:ln>
              <a:solidFill>
                <a:srgbClr val="002060"/>
              </a:solidFill>
              <a:effectLst/>
              <a:uLnTx/>
              <a:uFillTx/>
              <a:latin typeface="Tw Cen MT" pitchFamily="34" charset="0"/>
              <a:ea typeface="+mn-ea"/>
              <a:cs typeface="+mn-cs"/>
            </a:endParaRPr>
          </a:p>
        </p:txBody>
      </p:sp>
    </p:spTree>
    <p:extLst>
      <p:ext uri="{BB962C8B-B14F-4D97-AF65-F5344CB8AC3E}">
        <p14:creationId xmlns:p14="http://schemas.microsoft.com/office/powerpoint/2010/main" xmlns="" val="3681367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Internal economies: are those, which are opened to a single factory or a single firm independently of the action of other firms. They result from an increase in the scale of output of a firm and cannot be achieved unless output increases. Hence internal economies depend solely upon the size of the firm and are different for different firms.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External economies are those benefits, which are shared in by a number of firms or industries when the scale of production in an industry or groups of industries increases. Hence external economies benefit all firms within the industry as the size of the industry expands.</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Causes of internal economies: Internal economies are generally caused by two factors </a:t>
            </a:r>
          </a:p>
          <a:p>
            <a:r>
              <a:rPr lang="en-GB" dirty="0" smtClean="0"/>
              <a:t>1. Indivisibilities </a:t>
            </a:r>
          </a:p>
          <a:p>
            <a:r>
              <a:rPr lang="en-GB" dirty="0" smtClean="0"/>
              <a:t>2.</a:t>
            </a:r>
            <a:r>
              <a:rPr lang="en-US" dirty="0" smtClean="0"/>
              <a:t> Specialization.</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INTERNAL ECONOMIES: Internal economies may be of the following types. A). Technical Economies. Technical economies arise to a firm from the use of better machines and superior techniques of production. As a result, production increases and per unit cost of production falls. A large firm, which employs costly and superior plant and equipment, enjoys a technical superiority over a small firm. Another technical economy lies in the mechanical advantage of using large machines. The cost of operating large machines is less than that of operating mall machine</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B). Managerial Economies: These economies arise due to better and more elaborate management, which only the large size firms can afford. There may be a separate head for manufacturing, assembling, packing, marketing, general administration etc. Each department is under the charge of an expert. Hence the appointment of experts, division of administration into several departments, functional specialization and scientific co-ordination of various works make the management of the firm most efficient.</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Marketing Economies:</a:t>
            </a:r>
          </a:p>
          <a:p>
            <a:r>
              <a:rPr lang="en-GB" dirty="0" smtClean="0"/>
              <a:t>The large firm reaps marketing or commercial economies in buying its requirements and in selling its final products. The large firm generally has a separate marketing department. It can buy and sell on behalf of the firm, when the market trends are more </a:t>
            </a:r>
            <a:r>
              <a:rPr lang="en-GB" dirty="0" err="1" smtClean="0"/>
              <a:t>favorable</a:t>
            </a:r>
            <a:r>
              <a:rPr lang="en-GB" dirty="0" smtClean="0"/>
              <a:t>. In the matter of buying they could enjoy advantages like preferential treatment, transport concessions, cheap credit, prompt delivery and fine relation with dealers. Similarly it sells its products more effectively for a higher margin of profit</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 Financial Economies: The large firm is able to secure the necessary finances either for block capital purposes or for working capital needs more easily and cheaply. It can barrow from the public, banks and other financial institutions at relatively cheaper rates. It is in this way that a large firm reaps financial economies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smtClean="0"/>
              <a:t> E). Risk bearing Economies: The large firm produces many commodities and serves wider areas. It is, therefore, able to absorb any shock for its existence. For example, during business depression, the prices fall for every firm. There is also a possibility for market fluctuations in a particular product of the firm. Under such circumstances the risk-bearing economies or survival economies help the bigger firm to survive business crisis.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 Economies of Research: A large firm possesses larger resources and can establish </a:t>
            </a:r>
            <a:r>
              <a:rPr lang="en-GB" dirty="0" err="1" smtClean="0"/>
              <a:t>it‟s</a:t>
            </a:r>
            <a:r>
              <a:rPr lang="en-GB" dirty="0" smtClean="0"/>
              <a:t> own research laboratory and employ trained research workers. The firm may even invent new production techniques for increasing its output and reducing cost</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 G). Economies of welfare: A large firm can provide better working conditions in-and out-side the factory. Facilities like subsidized canteens, crèches for the infants, recreation room, cheap houses, educational and medical facilities tend to increase the productive efficiency of the workers, which helps in raising production and reducing costs.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Law of Returns of Scale: </a:t>
            </a:r>
          </a:p>
          <a:p>
            <a:r>
              <a:rPr lang="en-GB" dirty="0" smtClean="0"/>
              <a:t>The law of returns to scale explains the </a:t>
            </a:r>
            <a:r>
              <a:rPr lang="en-GB" dirty="0" err="1" smtClean="0"/>
              <a:t>behavior</a:t>
            </a:r>
            <a:r>
              <a:rPr lang="en-GB" dirty="0" smtClean="0"/>
              <a:t> of the total output in response to change in the scale of the firm, i.e., in response to a simultaneous to changes in the scale of the firm, i.e., in response to a simultaneous and proportional increase in all the inputs. More precisely, the Law of returns to scale explains how a simultaneous and proportionate increase in all the inputs affects the total output at its various levels.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EXTERNAL ECONOMIES: Business firm enjoys a number of external economies, which are discussed below: </a:t>
            </a:r>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 Economies of Concentration: When an industry is concentrated in a particular area, all the member firms reap some common economies like skilled labour, improved means of transport and communications, banking and financial services, supply of power and benefits from subsidiaries. All these facilities tend to lower the unit cost of production of all the firms in the industry.</a:t>
            </a:r>
            <a:endParaRPr lang="en-US" smtClean="0"/>
          </a:p>
          <a:p>
            <a:endParaRPr lang="en-US"/>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B). Economies of Information The industry can set up an information centre which may publish a journal and pass on information regarding the availability of raw materials, modern machines, export potentialities and provide other information needed by the firms. It will benefit all firms and reduction in their costs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 C). Economies of Welfare: An industry is in a better position to provide welfare facilities to the workers. It may get land at concessional rates and procure special facilities from the local bodies for setting up housing colonies for the workers. It may also establish public health care units, educational institutions both general and technical so that a continuous supply of skilled labour is available to the industry. This will help the efficiency of the workers.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 Economies of Disintegration: The firms in an industry may also reap the economies of specialization. When an industry expands, it becomes possible to spilt up some of the processes which are taken over by specialist firms. For example, in the cotton textile industry, some firms may specialize in manufacturing thread, others in printing, still others in dyeing, some in long cloth, some in dhotis, some in shirting etc. As a result the efficiency of the firms specializing in different fields increases and the unit cost of production falls. Thus internal economies depend upon the size of the firm and external economies depend upon the size of the industry.</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500040"/>
          <a:ext cx="10515600" cy="5500730"/>
        </p:xfrm>
        <a:graphic>
          <a:graphicData uri="http://schemas.openxmlformats.org/drawingml/2006/table">
            <a:tbl>
              <a:tblPr firstRow="1" bandRow="1">
                <a:tableStyleId>{5C22544A-7EE6-4342-B048-85BDC9FD1C3A}</a:tableStyleId>
              </a:tblPr>
              <a:tblGrid>
                <a:gridCol w="5257800"/>
                <a:gridCol w="5257800"/>
              </a:tblGrid>
              <a:tr h="403571">
                <a:tc>
                  <a:txBody>
                    <a:bodyPr/>
                    <a:lstStyle/>
                    <a:p>
                      <a:r>
                        <a:rPr lang="en-GB" dirty="0" smtClean="0"/>
                        <a:t>set-A</a:t>
                      </a:r>
                      <a:endParaRPr lang="en-US" dirty="0"/>
                    </a:p>
                  </a:txBody>
                  <a:tcPr/>
                </a:tc>
                <a:tc>
                  <a:txBody>
                    <a:bodyPr/>
                    <a:lstStyle/>
                    <a:p>
                      <a:r>
                        <a:rPr lang="en-GB" dirty="0" smtClean="0"/>
                        <a:t>Set</a:t>
                      </a:r>
                      <a:r>
                        <a:rPr lang="en-GB" baseline="0" dirty="0" smtClean="0"/>
                        <a:t>-b</a:t>
                      </a:r>
                      <a:endParaRPr lang="en-US" dirty="0"/>
                    </a:p>
                  </a:txBody>
                  <a:tcPr/>
                </a:tc>
              </a:tr>
              <a:tr h="696575">
                <a:tc>
                  <a:txBody>
                    <a:bodyPr/>
                    <a:lstStyle/>
                    <a:p>
                      <a:r>
                        <a:rPr lang="en-GB" dirty="0" smtClean="0"/>
                        <a:t>The</a:t>
                      </a:r>
                      <a:r>
                        <a:rPr lang="en-GB" baseline="0" dirty="0" smtClean="0"/>
                        <a:t> locus of different combination of two input factors is known as----------</a:t>
                      </a:r>
                      <a:endParaRPr lang="en-US" dirty="0"/>
                    </a:p>
                  </a:txBody>
                  <a:tcPr/>
                </a:tc>
                <a:tc>
                  <a:txBody>
                    <a:bodyPr/>
                    <a:lstStyle/>
                    <a:p>
                      <a:r>
                        <a:rPr lang="en-GB" dirty="0" smtClean="0"/>
                        <a:t>External economies of scale</a:t>
                      </a:r>
                      <a:endParaRPr lang="en-US" dirty="0"/>
                    </a:p>
                  </a:txBody>
                  <a:tcPr/>
                </a:tc>
              </a:tr>
              <a:tr h="696575">
                <a:tc>
                  <a:txBody>
                    <a:bodyPr/>
                    <a:lstStyle/>
                    <a:p>
                      <a:r>
                        <a:rPr lang="en-GB" dirty="0" smtClean="0"/>
                        <a:t>If two inputs are perfectly substituted ------</a:t>
                      </a:r>
                      <a:r>
                        <a:rPr lang="en-GB" dirty="0" err="1" smtClean="0"/>
                        <a:t>iso</a:t>
                      </a:r>
                      <a:r>
                        <a:rPr lang="en-GB" dirty="0" smtClean="0"/>
                        <a:t> </a:t>
                      </a:r>
                      <a:r>
                        <a:rPr lang="en-GB" dirty="0" err="1" smtClean="0"/>
                        <a:t>quants</a:t>
                      </a:r>
                      <a:r>
                        <a:rPr lang="en-GB" dirty="0" smtClean="0"/>
                        <a:t> are formed</a:t>
                      </a:r>
                      <a:endParaRPr lang="en-US" dirty="0"/>
                    </a:p>
                  </a:txBody>
                  <a:tcPr/>
                </a:tc>
                <a:tc>
                  <a:txBody>
                    <a:bodyPr/>
                    <a:lstStyle/>
                    <a:p>
                      <a:r>
                        <a:rPr lang="en-GB" dirty="0" err="1" smtClean="0"/>
                        <a:t>Iso</a:t>
                      </a:r>
                      <a:r>
                        <a:rPr lang="en-GB" dirty="0" smtClean="0"/>
                        <a:t> </a:t>
                      </a:r>
                      <a:r>
                        <a:rPr lang="en-GB" dirty="0" err="1" smtClean="0"/>
                        <a:t>quants</a:t>
                      </a:r>
                      <a:endParaRPr lang="en-US" dirty="0"/>
                    </a:p>
                  </a:txBody>
                  <a:tcPr/>
                </a:tc>
              </a:tr>
              <a:tr h="696575">
                <a:tc>
                  <a:txBody>
                    <a:bodyPr/>
                    <a:lstStyle/>
                    <a:p>
                      <a:r>
                        <a:rPr lang="en-GB" dirty="0" smtClean="0"/>
                        <a:t>In case of 1 </a:t>
                      </a:r>
                      <a:r>
                        <a:rPr lang="en-GB" dirty="0" err="1" smtClean="0"/>
                        <a:t>chasis</a:t>
                      </a:r>
                      <a:r>
                        <a:rPr lang="en-GB" dirty="0" smtClean="0"/>
                        <a:t> and 4 wheels </a:t>
                      </a:r>
                      <a:r>
                        <a:rPr lang="en-GB" dirty="0" err="1" smtClean="0"/>
                        <a:t>ofinputs</a:t>
                      </a:r>
                      <a:r>
                        <a:rPr lang="en-GB" baseline="0" dirty="0" smtClean="0"/>
                        <a:t> ------ </a:t>
                      </a:r>
                      <a:r>
                        <a:rPr lang="en-GB" baseline="0" dirty="0" err="1" smtClean="0"/>
                        <a:t>iso</a:t>
                      </a:r>
                      <a:r>
                        <a:rPr lang="en-GB" baseline="0" dirty="0" smtClean="0"/>
                        <a:t> </a:t>
                      </a:r>
                      <a:r>
                        <a:rPr lang="en-GB" baseline="0" dirty="0" err="1" smtClean="0"/>
                        <a:t>quants</a:t>
                      </a:r>
                      <a:r>
                        <a:rPr lang="en-GB" baseline="0" dirty="0" smtClean="0"/>
                        <a:t> are formed</a:t>
                      </a:r>
                      <a:endParaRPr lang="en-US" dirty="0"/>
                    </a:p>
                  </a:txBody>
                  <a:tcPr/>
                </a:tc>
                <a:tc>
                  <a:txBody>
                    <a:bodyPr/>
                    <a:lstStyle/>
                    <a:p>
                      <a:r>
                        <a:rPr lang="en-GB" dirty="0" smtClean="0"/>
                        <a:t>Right angle </a:t>
                      </a:r>
                      <a:r>
                        <a:rPr lang="en-GB" dirty="0" err="1" smtClean="0"/>
                        <a:t>iso</a:t>
                      </a:r>
                      <a:r>
                        <a:rPr lang="en-GB" dirty="0" smtClean="0"/>
                        <a:t> </a:t>
                      </a:r>
                      <a:r>
                        <a:rPr lang="en-GB" dirty="0" err="1" smtClean="0"/>
                        <a:t>quants</a:t>
                      </a:r>
                      <a:endParaRPr lang="en-US" dirty="0"/>
                    </a:p>
                  </a:txBody>
                  <a:tcPr/>
                </a:tc>
              </a:tr>
              <a:tr h="403571">
                <a:tc>
                  <a:txBody>
                    <a:bodyPr/>
                    <a:lstStyle/>
                    <a:p>
                      <a:r>
                        <a:rPr lang="en-GB" dirty="0" smtClean="0"/>
                        <a:t>MRTS =4/1.What</a:t>
                      </a:r>
                      <a:r>
                        <a:rPr lang="en-GB" baseline="0" dirty="0" smtClean="0"/>
                        <a:t> it indicates</a:t>
                      </a:r>
                      <a:endParaRPr lang="en-US" dirty="0"/>
                    </a:p>
                  </a:txBody>
                  <a:tcPr/>
                </a:tc>
                <a:tc>
                  <a:txBody>
                    <a:bodyPr/>
                    <a:lstStyle/>
                    <a:p>
                      <a:r>
                        <a:rPr lang="en-GB" dirty="0" smtClean="0"/>
                        <a:t>Linear </a:t>
                      </a:r>
                      <a:r>
                        <a:rPr lang="en-GB" dirty="0" err="1" smtClean="0"/>
                        <a:t>iso</a:t>
                      </a:r>
                      <a:r>
                        <a:rPr lang="en-GB" dirty="0" smtClean="0"/>
                        <a:t> </a:t>
                      </a:r>
                      <a:r>
                        <a:rPr lang="en-GB" dirty="0" err="1" smtClean="0"/>
                        <a:t>quants</a:t>
                      </a:r>
                      <a:endParaRPr lang="en-US" dirty="0"/>
                    </a:p>
                  </a:txBody>
                  <a:tcPr/>
                </a:tc>
              </a:tr>
              <a:tr h="403571">
                <a:tc>
                  <a:txBody>
                    <a:bodyPr/>
                    <a:lstStyle/>
                    <a:p>
                      <a:r>
                        <a:rPr lang="en-GB" dirty="0" smtClean="0"/>
                        <a:t>Consumer equilibrium</a:t>
                      </a:r>
                      <a:r>
                        <a:rPr lang="en-GB" baseline="0" dirty="0" smtClean="0"/>
                        <a:t> is attained at ------------</a:t>
                      </a:r>
                      <a:endParaRPr lang="en-US" dirty="0"/>
                    </a:p>
                  </a:txBody>
                  <a:tcPr/>
                </a:tc>
                <a:tc>
                  <a:txBody>
                    <a:bodyPr/>
                    <a:lstStyle/>
                    <a:p>
                      <a:r>
                        <a:rPr lang="en-GB" dirty="0" smtClean="0"/>
                        <a:t>At least cost combination of input factors</a:t>
                      </a:r>
                      <a:endParaRPr lang="en-US" dirty="0"/>
                    </a:p>
                  </a:txBody>
                  <a:tcPr/>
                </a:tc>
              </a:tr>
              <a:tr h="403571">
                <a:tc>
                  <a:txBody>
                    <a:bodyPr/>
                    <a:lstStyle/>
                    <a:p>
                      <a:r>
                        <a:rPr lang="en-GB" dirty="0" smtClean="0"/>
                        <a:t>Producer equilibrium</a:t>
                      </a:r>
                      <a:r>
                        <a:rPr lang="en-GB" baseline="0" dirty="0" smtClean="0"/>
                        <a:t> is attained at------------</a:t>
                      </a:r>
                      <a:endParaRPr lang="en-US" dirty="0"/>
                    </a:p>
                  </a:txBody>
                  <a:tcPr/>
                </a:tc>
                <a:tc>
                  <a:txBody>
                    <a:bodyPr/>
                    <a:lstStyle/>
                    <a:p>
                      <a:r>
                        <a:rPr lang="en-GB" dirty="0" smtClean="0"/>
                        <a:t>Maximum satisfaction</a:t>
                      </a:r>
                      <a:endParaRPr lang="en-US" dirty="0"/>
                    </a:p>
                  </a:txBody>
                  <a:tcPr/>
                </a:tc>
              </a:tr>
              <a:tr h="696575">
                <a:tc>
                  <a:txBody>
                    <a:bodyPr/>
                    <a:lstStyle/>
                    <a:p>
                      <a:r>
                        <a:rPr lang="en-GB" dirty="0" smtClean="0"/>
                        <a:t>One large</a:t>
                      </a:r>
                      <a:r>
                        <a:rPr lang="en-GB" baseline="0" dirty="0" smtClean="0"/>
                        <a:t> company produces different products what type of economies it has</a:t>
                      </a:r>
                      <a:endParaRPr lang="en-US" dirty="0"/>
                    </a:p>
                  </a:txBody>
                  <a:tcPr/>
                </a:tc>
                <a:tc>
                  <a:txBody>
                    <a:bodyPr/>
                    <a:lstStyle/>
                    <a:p>
                      <a:r>
                        <a:rPr lang="en-GB" dirty="0" smtClean="0"/>
                        <a:t>Risk</a:t>
                      </a:r>
                      <a:r>
                        <a:rPr lang="en-GB" baseline="0" dirty="0" smtClean="0"/>
                        <a:t> bearing economies</a:t>
                      </a:r>
                      <a:endParaRPr lang="en-US" dirty="0"/>
                    </a:p>
                  </a:txBody>
                  <a:tcPr/>
                </a:tc>
              </a:tr>
              <a:tr h="696575">
                <a:tc>
                  <a:txBody>
                    <a:bodyPr/>
                    <a:lstStyle/>
                    <a:p>
                      <a:r>
                        <a:rPr lang="en-GB" dirty="0" smtClean="0"/>
                        <a:t>When</a:t>
                      </a:r>
                      <a:r>
                        <a:rPr lang="en-GB" baseline="0" dirty="0" smtClean="0"/>
                        <a:t> a company acquire finance at less </a:t>
                      </a:r>
                      <a:r>
                        <a:rPr lang="en-GB" baseline="0" dirty="0" err="1" smtClean="0"/>
                        <a:t>cost,It</a:t>
                      </a:r>
                      <a:r>
                        <a:rPr lang="en-GB" baseline="0" dirty="0" smtClean="0"/>
                        <a:t> has--------economies</a:t>
                      </a:r>
                      <a:endParaRPr lang="en-US" dirty="0"/>
                    </a:p>
                  </a:txBody>
                  <a:tcPr/>
                </a:tc>
                <a:tc>
                  <a:txBody>
                    <a:bodyPr/>
                    <a:lstStyle/>
                    <a:p>
                      <a:r>
                        <a:rPr lang="en-GB" dirty="0" smtClean="0"/>
                        <a:t>4 units of capital is </a:t>
                      </a:r>
                      <a:r>
                        <a:rPr lang="en-GB" dirty="0" err="1" smtClean="0"/>
                        <a:t>subtituted</a:t>
                      </a:r>
                      <a:r>
                        <a:rPr lang="en-GB" dirty="0" smtClean="0"/>
                        <a:t> by one unit of labour</a:t>
                      </a:r>
                      <a:endParaRPr lang="en-US" dirty="0"/>
                    </a:p>
                  </a:txBody>
                  <a:tcPr/>
                </a:tc>
              </a:tr>
              <a:tr h="403571">
                <a:tc>
                  <a:txBody>
                    <a:bodyPr/>
                    <a:lstStyle/>
                    <a:p>
                      <a:r>
                        <a:rPr lang="en-GB" dirty="0" smtClean="0"/>
                        <a:t>---------economies  enjoyed by all the firms</a:t>
                      </a:r>
                      <a:r>
                        <a:rPr lang="en-GB" baseline="0" dirty="0" smtClean="0"/>
                        <a:t> in industry</a:t>
                      </a:r>
                      <a:endParaRPr lang="en-US" dirty="0"/>
                    </a:p>
                  </a:txBody>
                  <a:tcPr/>
                </a:tc>
                <a:tc>
                  <a:txBody>
                    <a:bodyPr/>
                    <a:lstStyle/>
                    <a:p>
                      <a:r>
                        <a:rPr lang="en-GB" dirty="0" smtClean="0"/>
                        <a:t>Financial economies of scale</a:t>
                      </a:r>
                      <a:endParaRPr lang="en-US" dirty="0"/>
                    </a:p>
                  </a:txBody>
                  <a:tcPr/>
                </a:tc>
              </a:tr>
            </a:tbl>
          </a:graphicData>
        </a:graphic>
      </p:graphicFrame>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Cost Analysis:</a:t>
            </a:r>
          </a:p>
          <a:p>
            <a:r>
              <a:rPr lang="en-GB" dirty="0" smtClean="0"/>
              <a:t>Profit is the ultimate aim of any business and the long-run prosperity of a firm depends upon its ability to earn sustained profits. Profits are the difference between selling price and cost of production.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COST CONCEPTS: </a:t>
            </a:r>
          </a:p>
          <a:p>
            <a:pPr>
              <a:buNone/>
            </a:pPr>
            <a:r>
              <a:rPr lang="en-GB" dirty="0" smtClean="0"/>
              <a:t>A managerial economist must have a clear understanding of the different cost concepts for clear business thinking and proper application. The several alternative bases of classifying cost and the relevance of each for different kinds of problems are to be studied. The various relevant concepts of cost are</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smtClean="0">
                <a:solidFill>
                  <a:srgbClr val="FF0000"/>
                </a:solidFill>
              </a:rPr>
              <a:t>Opportunity costs and outlay costs: </a:t>
            </a:r>
          </a:p>
          <a:p>
            <a:pPr>
              <a:buNone/>
            </a:pPr>
            <a:r>
              <a:rPr lang="en-GB" dirty="0" smtClean="0"/>
              <a:t>Out lay cost also known as actual costs obsolete costs are those expends which are actually incurred by the firm.</a:t>
            </a:r>
          </a:p>
          <a:p>
            <a:pPr>
              <a:buNone/>
            </a:pPr>
            <a:r>
              <a:rPr lang="en-GB" dirty="0" smtClean="0"/>
              <a:t>Ex: these are the payments made for labour, material, plant, building, machinery </a:t>
            </a:r>
            <a:r>
              <a:rPr lang="en-GB" dirty="0" err="1" smtClean="0"/>
              <a:t>traveling</a:t>
            </a:r>
            <a:r>
              <a:rPr lang="en-GB" dirty="0" smtClean="0"/>
              <a:t>, transporting etc., These are all those expense item appearing in the books of account, hence based on accounting cost concept.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smtClean="0">
                <a:solidFill>
                  <a:srgbClr val="FF0000"/>
                </a:solidFill>
              </a:rPr>
              <a:t>opportunity cost</a:t>
            </a:r>
          </a:p>
          <a:p>
            <a:pPr>
              <a:buNone/>
            </a:pPr>
            <a:r>
              <a:rPr lang="en-GB" dirty="0" smtClean="0"/>
              <a:t>opportunity cost implies the earnings foregone on the next best alternative, has the present option is undertaken. This cost is often measured by assessing the alternative, which has to be scarified if the particular line is followed. The opportunity cost concept is made use for long-run decisions. This concept is very important in capital expenditure budgeting. This concept is very important in capital expenditure budgeting. The concept is also useful for taking short-run decisions opportunity cost is the cost concept to use when the supply of inputs is strictly limited and when there is an alternative. If there is no alternative, Opportunity cost is zero. The opportunity cost of any action is therefore measured by the value of the most favourable alternative course, which had to be foregoing if that action is taken.</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Types of returns to scale.</a:t>
            </a:r>
          </a:p>
          <a:p>
            <a:r>
              <a:rPr lang="en-GB" dirty="0" smtClean="0"/>
              <a:t>Increasing returns to scale</a:t>
            </a:r>
          </a:p>
          <a:p>
            <a:r>
              <a:rPr lang="en-GB" dirty="0" smtClean="0"/>
              <a:t>Constant returns to scale</a:t>
            </a:r>
          </a:p>
          <a:p>
            <a:r>
              <a:rPr lang="en-GB" dirty="0" smtClean="0"/>
              <a:t>Decreasing returns scale</a:t>
            </a:r>
          </a:p>
          <a:p>
            <a:r>
              <a:rPr lang="en-GB" dirty="0" smtClean="0"/>
              <a:t>Variable returns to scale</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1026" name="Picture 2" descr="C:\Users\HP\Desktop\opportunity.jpg"/>
          <p:cNvPicPr>
            <a:picLocks noGrp="1" noChangeAspect="1" noChangeArrowheads="1"/>
          </p:cNvPicPr>
          <p:nvPr>
            <p:ph idx="1"/>
          </p:nvPr>
        </p:nvPicPr>
        <p:blipFill>
          <a:blip r:embed="rId2"/>
          <a:srcRect/>
          <a:stretch>
            <a:fillRect/>
          </a:stretch>
        </p:blipFill>
        <p:spPr bwMode="auto">
          <a:xfrm>
            <a:off x="1023902" y="1000108"/>
            <a:ext cx="9715567" cy="4741879"/>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II. Explicit and implicit costs: </a:t>
            </a:r>
          </a:p>
          <a:p>
            <a:pPr>
              <a:buNone/>
            </a:pPr>
            <a:r>
              <a:rPr lang="en-GB" dirty="0" smtClean="0"/>
              <a:t>Explicit costs are those expenses that involve cash payments. These are the actual or business costs that appear in the books of accounts. These costs include payment of wages and salaries, payment for raw-materials, interest on borrowed capital funds, rent on hired land, Taxes paid etc.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3074" name="Picture 2" descr="C:\Users\HP\Desktop\Explicit-Costs.jpg"/>
          <p:cNvPicPr>
            <a:picLocks noGrp="1" noChangeAspect="1" noChangeArrowheads="1"/>
          </p:cNvPicPr>
          <p:nvPr>
            <p:ph idx="1"/>
          </p:nvPr>
        </p:nvPicPr>
        <p:blipFill>
          <a:blip r:embed="rId2"/>
          <a:srcRect/>
          <a:stretch>
            <a:fillRect/>
          </a:stretch>
        </p:blipFill>
        <p:spPr bwMode="auto">
          <a:xfrm>
            <a:off x="1809720" y="928670"/>
            <a:ext cx="9001188" cy="4708542"/>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Implicit costs</a:t>
            </a:r>
          </a:p>
          <a:p>
            <a:pPr>
              <a:buNone/>
            </a:pPr>
            <a:r>
              <a:rPr lang="en-GB" dirty="0" smtClean="0"/>
              <a:t>Implicit costs are the costs of the factor units that are owned by the employer himself. These costs are not actually incurred but would have been incurred in the absence of employment of self – owned factors. The two normal implicit costs are depreciation, interest on capital etc. A decision maker must consider implicit costs too to find out appropriate profitability of alternatives</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4098" name="Picture 2" descr="C:\Users\HP\Desktop\implicit diiff.jpg"/>
          <p:cNvPicPr>
            <a:picLocks noGrp="1" noChangeAspect="1" noChangeArrowheads="1"/>
          </p:cNvPicPr>
          <p:nvPr>
            <p:ph idx="1"/>
          </p:nvPr>
        </p:nvPicPr>
        <p:blipFill>
          <a:blip r:embed="rId2"/>
          <a:srcRect/>
          <a:stretch>
            <a:fillRect/>
          </a:stretch>
        </p:blipFill>
        <p:spPr bwMode="auto">
          <a:xfrm>
            <a:off x="2095472" y="1285860"/>
            <a:ext cx="8929750" cy="451061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III. Historical and Replacement costs</a:t>
            </a:r>
          </a:p>
          <a:p>
            <a:pPr>
              <a:buNone/>
            </a:pPr>
            <a:r>
              <a:rPr lang="en-GB" dirty="0" smtClean="0"/>
              <a:t> Historical cost is the original cost of an asset. Historical cost valuation shows the cost of an asset as the original price paid for the asset acquired in the past. Historical valuation is the basis for financial accounts. </a:t>
            </a:r>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A replacement cost</a:t>
            </a:r>
          </a:p>
          <a:p>
            <a:pPr>
              <a:buNone/>
            </a:pPr>
            <a:r>
              <a:rPr lang="en-GB" dirty="0" smtClean="0"/>
              <a:t>A replacement cost is the price that would have to be paid currently to replace the same asset. During periods of substantial change in the price level, historical valuation gives a poor  projection of the future cost intended for managerial decision. A replacement cost is a relevant cost concept when financial statements have to be adjusted for inflation.</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2050" name="Picture 2" descr="C:\Users\HP\Desktop\rcost.png"/>
          <p:cNvPicPr>
            <a:picLocks noGrp="1" noChangeAspect="1" noChangeArrowheads="1"/>
          </p:cNvPicPr>
          <p:nvPr>
            <p:ph idx="1"/>
          </p:nvPr>
        </p:nvPicPr>
        <p:blipFill>
          <a:blip r:embed="rId2"/>
          <a:srcRect/>
          <a:stretch>
            <a:fillRect/>
          </a:stretch>
        </p:blipFill>
        <p:spPr bwMode="auto">
          <a:xfrm>
            <a:off x="2092325" y="1565275"/>
            <a:ext cx="8067675" cy="45243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IV. Short – run and long – run costs:</a:t>
            </a:r>
          </a:p>
          <a:p>
            <a:pPr>
              <a:buNone/>
            </a:pPr>
            <a:r>
              <a:rPr lang="en-GB" dirty="0" smtClean="0"/>
              <a:t> Short-run is a period during which the physical capacity of the firm remains fixed. Any increase in output during this period is possible only by using the existing physical capacity more extensively. So short run cost is that which varies with output when the plant and capital equipment in constant.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Long run costs</a:t>
            </a:r>
          </a:p>
          <a:p>
            <a:r>
              <a:rPr lang="en-GB" dirty="0" smtClean="0"/>
              <a:t>Long run costs are those, which vary with output when all inputs are variable including plant and capital equipment. Long-run cost analysis helps to take investment decisions.</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2050" name="Picture 2" descr="C:\Users\HP\Desktop\3 returns.png"/>
          <p:cNvPicPr>
            <a:picLocks noGrp="1" noChangeAspect="1" noChangeArrowheads="1"/>
          </p:cNvPicPr>
          <p:nvPr>
            <p:ph idx="1"/>
          </p:nvPr>
        </p:nvPicPr>
        <p:blipFill>
          <a:blip r:embed="rId2"/>
          <a:srcRect/>
          <a:stretch>
            <a:fillRect/>
          </a:stretch>
        </p:blipFill>
        <p:spPr bwMode="auto">
          <a:xfrm>
            <a:off x="809588" y="1071546"/>
            <a:ext cx="10358509" cy="3822716"/>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V Out-of pocket and books costs: </a:t>
            </a:r>
          </a:p>
          <a:p>
            <a:r>
              <a:rPr lang="en-GB" dirty="0" smtClean="0"/>
              <a:t>Out-of pocket costs also known as explicit costs are those costs that involve current cash payment.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solidFill>
                  <a:srgbClr val="FF0000"/>
                </a:solidFill>
              </a:rPr>
              <a:t>Book costs </a:t>
            </a:r>
          </a:p>
          <a:p>
            <a:pPr>
              <a:buNone/>
            </a:pPr>
            <a:r>
              <a:rPr lang="en-GB" dirty="0" smtClean="0"/>
              <a:t>Book costs also called implicit costs do not require current cash payments. Depreciation, unpaid interest, salary of the owner is examples of book costs. But the book costs are taken into account in determining the level dividend payable during a period. Both book costs and out-of-pocket costs are considered for all decisions. Book cost is the cost of self-owned factors of production. </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Fixed cost</a:t>
            </a:r>
          </a:p>
          <a:p>
            <a:r>
              <a:rPr lang="en-GB" dirty="0" smtClean="0"/>
              <a:t>Fixed cost is that cost which remains constant for a certain level to output. It is not affected by the changes in the volume of production. But fixed cost per unit decrease, when the production is increased. Fixed cost includes cost of land and buildings and furniture etc:</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Variable Cot</a:t>
            </a:r>
          </a:p>
          <a:p>
            <a:r>
              <a:rPr lang="en-GB" dirty="0" smtClean="0"/>
              <a:t>Variable is that which varies directly with the variation is output. An increase in total output results in an increase in total variable costs and decrease in total output results in a proportionate decline in the total variables costs. Ex: Raw materials, labour, direct expenses, etc.</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Past and Future costs:</a:t>
            </a:r>
            <a:r>
              <a:rPr lang="en-GB" dirty="0" smtClean="0"/>
              <a:t> </a:t>
            </a:r>
          </a:p>
          <a:p>
            <a:r>
              <a:rPr lang="en-GB" dirty="0" smtClean="0"/>
              <a:t>Past costs also called historical costs are the actual cost incurred and recorded in the book of account these costs are useful only for valuation and not for decision making.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Future costs </a:t>
            </a:r>
          </a:p>
          <a:p>
            <a:r>
              <a:rPr lang="en-GB" dirty="0" smtClean="0"/>
              <a:t>Future are costs that are expected to be incurred in the futures. They are not actual costs. They are the costs forecasted or estimated with rational methods. Future cost estimate is useful for decision making because decision are meant for future.</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FF0000"/>
                </a:solidFill>
              </a:rPr>
              <a:t>Traceable and common costs:</a:t>
            </a:r>
          </a:p>
          <a:p>
            <a:r>
              <a:rPr lang="en-GB" dirty="0" smtClean="0"/>
              <a:t>Traceable costs otherwise called direct cost, is one, which can be identified with a products process or product. Raw material, labour involved in production is examples of traceable cost.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Common costs </a:t>
            </a:r>
            <a:r>
              <a:rPr lang="en-GB" dirty="0" smtClean="0"/>
              <a:t>are the ones that common are attributed to a particular process or product. They are incurred collectively for different processes or different types of products. It cannot be directly identified with any particular process or type of product.</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Avoidable and unavoidable costs</a:t>
            </a:r>
            <a:r>
              <a:rPr lang="en-GB" dirty="0" smtClean="0"/>
              <a:t>: </a:t>
            </a:r>
          </a:p>
          <a:p>
            <a:r>
              <a:rPr lang="en-GB" dirty="0" smtClean="0"/>
              <a:t>Avoidable costs are the costs, which can be reduced if the business activities of a concern are curtailed. For example, if some workers can be retrenched with a drop in a product – line, or volume or production the wages of the retrenched workers are escapable costs.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The unavoidable costs </a:t>
            </a:r>
            <a:r>
              <a:rPr lang="en-GB" dirty="0" smtClean="0"/>
              <a:t>are otherwise called sunk costs. There will not be any reduction in this cost even if reduction in business activity is made. For example cost of the ideal machine capacity is unavoidable cost.</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Increasing returns to scale</a:t>
            </a:r>
          </a:p>
          <a:p>
            <a:r>
              <a:rPr lang="en-GB" dirty="0" smtClean="0"/>
              <a:t>If increase in the output is greater than proportional increase in the inputs, it means increasing returns to scale. </a:t>
            </a:r>
          </a:p>
          <a:p>
            <a:endParaRPr lang="en-GB"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Controllable and uncontrollable costs</a:t>
            </a:r>
            <a:r>
              <a:rPr lang="en-GB" dirty="0" smtClean="0"/>
              <a:t>: </a:t>
            </a:r>
          </a:p>
          <a:p>
            <a:r>
              <a:rPr lang="en-GB" dirty="0" smtClean="0"/>
              <a:t>Controllable costs are ones, which can be regulated by the executive who is in charge of it. The concept of controllability of cost varies with levels of management. Direct expenses like material, labour etc. are controllable costs.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uncontrollable costs</a:t>
            </a:r>
          </a:p>
          <a:p>
            <a:r>
              <a:rPr lang="en-GB" dirty="0" smtClean="0"/>
              <a:t>Some costs are not directly identifiable with a process of product. They are appointed to various processes or products in some proportion. This cost varies with the variation in the basis of allocation and is independent of the actions of the executive of that department. These apportioned costs are called uncontrollable costs.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Incremental and sunk costs</a:t>
            </a:r>
            <a:r>
              <a:rPr lang="en-GB" dirty="0" smtClean="0"/>
              <a:t>: </a:t>
            </a:r>
          </a:p>
          <a:p>
            <a:r>
              <a:rPr lang="en-GB" dirty="0" smtClean="0"/>
              <a:t>Incremental cost  is the additional cost due to a change in the level or nature of business activity. The change may be caused by adding a new product, adding new machinery, replacing a machine by a better one etc.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Sunk costs </a:t>
            </a:r>
            <a:r>
              <a:rPr lang="en-GB" dirty="0" smtClean="0"/>
              <a:t>are those which are not altered by any change – They are the costs incurred in the past. This cost is the result of past decision, and cannot be changed by future decisions. Investments in fixed assets are examples of sunk costs</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Total, average and marginal costs</a:t>
            </a:r>
            <a:r>
              <a:rPr lang="en-GB" dirty="0" smtClean="0"/>
              <a:t>: </a:t>
            </a:r>
          </a:p>
          <a:p>
            <a:r>
              <a:rPr lang="en-GB" dirty="0" smtClean="0"/>
              <a:t>Total cost is the total cash payment made for the input needed for production. It may be explicit or implicit. It is the sum total of the fixed and variable costs.</a:t>
            </a:r>
          </a:p>
          <a:p>
            <a:r>
              <a:rPr lang="en-GB" dirty="0" smtClean="0"/>
              <a:t> Average cost is the cost per unit of output. It is obtained by dividing the total cost (TC) by the total quantity produced (Q)</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 </a:t>
            </a:r>
            <a:r>
              <a:rPr lang="en-GB" dirty="0" smtClean="0">
                <a:solidFill>
                  <a:srgbClr val="FF0000"/>
                </a:solidFill>
              </a:rPr>
              <a:t>Marginal cost </a:t>
            </a:r>
            <a:r>
              <a:rPr lang="en-GB" dirty="0" smtClean="0"/>
              <a:t>is the additional cost incurred to produce an additional unit of output or it is the cost of the marginal unit produced.</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pic>
        <p:nvPicPr>
          <p:cNvPr id="1026" name="Picture 2" descr="C:\Users\HP\Desktop\cost table.jpg"/>
          <p:cNvPicPr>
            <a:picLocks noGrp="1" noChangeAspect="1" noChangeArrowheads="1"/>
          </p:cNvPicPr>
          <p:nvPr>
            <p:ph idx="1"/>
          </p:nvPr>
        </p:nvPicPr>
        <p:blipFill>
          <a:blip r:embed="rId2"/>
          <a:srcRect/>
          <a:stretch>
            <a:fillRect/>
          </a:stretch>
        </p:blipFill>
        <p:spPr bwMode="auto">
          <a:xfrm>
            <a:off x="238084" y="714356"/>
            <a:ext cx="11287204" cy="5072098"/>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solidFill>
                  <a:srgbClr val="FF0000"/>
                </a:solidFill>
              </a:rPr>
              <a:t>Average cost</a:t>
            </a:r>
            <a:endParaRPr lang="en-US" dirty="0">
              <a:solidFill>
                <a:srgbClr val="FF0000"/>
              </a:solidFill>
            </a:endParaRPr>
          </a:p>
        </p:txBody>
      </p:sp>
      <p:pic>
        <p:nvPicPr>
          <p:cNvPr id="5122" name="Picture 2" descr="C:\Users\HP\Desktop\sac.jpg"/>
          <p:cNvPicPr>
            <a:picLocks noGrp="1" noChangeAspect="1" noChangeArrowheads="1"/>
          </p:cNvPicPr>
          <p:nvPr>
            <p:ph idx="1"/>
          </p:nvPr>
        </p:nvPicPr>
        <p:blipFill>
          <a:blip r:embed="rId2"/>
          <a:stretch>
            <a:fillRect/>
          </a:stretch>
        </p:blipFill>
        <p:spPr bwMode="auto">
          <a:xfrm>
            <a:off x="5238744" y="928670"/>
            <a:ext cx="5929353" cy="4643470"/>
          </a:xfrm>
          <a:prstGeom prst="rect">
            <a:avLst/>
          </a:prstGeom>
          <a:noFill/>
        </p:spPr>
      </p:pic>
      <p:sp>
        <p:nvSpPr>
          <p:cNvPr id="7" name="Text Placeholder 6"/>
          <p:cNvSpPr>
            <a:spLocks noGrp="1"/>
          </p:cNvSpPr>
          <p:nvPr>
            <p:ph type="body" sz="half" idx="2"/>
          </p:nvPr>
        </p:nvSpPr>
        <p:spPr/>
        <p:txBody>
          <a:bodyPr/>
          <a:lstStyle/>
          <a:p>
            <a:endParaRPr lang="en-US" dirty="0"/>
          </a:p>
        </p:txBody>
      </p:sp>
      <p:sp>
        <p:nvSpPr>
          <p:cNvPr id="3" name="Date Placeholder 2"/>
          <p:cNvSpPr>
            <a:spLocks noGrp="1"/>
          </p:cNvSpPr>
          <p:nvPr>
            <p:ph type="dt" sz="half" idx="10"/>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1"/>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Accounting and Economic costs</a:t>
            </a:r>
            <a:r>
              <a:rPr lang="en-GB" dirty="0" smtClean="0"/>
              <a:t>:</a:t>
            </a:r>
          </a:p>
          <a:p>
            <a:r>
              <a:rPr lang="en-GB" dirty="0" smtClean="0"/>
              <a:t> Accounting costs are the costs recorded for the purpose of preparing the balance sheet and profit and loss statements to meet the legal, financial and tax purpose of the company. The accounting concept is a historical concept and records what was happened in the post.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solidFill>
                  <a:srgbClr val="FF0000"/>
                </a:solidFill>
              </a:rPr>
              <a:t>Economics cost</a:t>
            </a:r>
          </a:p>
          <a:p>
            <a:pPr>
              <a:buNone/>
            </a:pPr>
            <a:r>
              <a:rPr lang="en-GB" dirty="0" smtClean="0"/>
              <a:t>Economic  cost considers future costs and future revenues, which help future planning, and choice.</a:t>
            </a:r>
          </a:p>
          <a:p>
            <a:pPr>
              <a:buNone/>
            </a:pPr>
            <a:r>
              <a:rPr lang="en-GB" dirty="0" smtClean="0"/>
              <a:t> The accountant describes what was happened, the economics aims at projecting what will happen.</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Constant returns to scale</a:t>
            </a:r>
          </a:p>
          <a:p>
            <a:pPr>
              <a:buNone/>
            </a:pPr>
            <a:r>
              <a:rPr lang="en-GB" dirty="0" smtClean="0"/>
              <a:t>If increase in the total output is proportional to the increase in input, it means constant returns to scale.</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95274" y="714355"/>
          <a:ext cx="10515600" cy="6352227"/>
        </p:xfrm>
        <a:graphic>
          <a:graphicData uri="http://schemas.openxmlformats.org/drawingml/2006/table">
            <a:tbl>
              <a:tblPr firstRow="1" bandRow="1">
                <a:tableStyleId>{5C22544A-7EE6-4342-B048-85BDC9FD1C3A}</a:tableStyleId>
              </a:tblPr>
              <a:tblGrid>
                <a:gridCol w="5156199"/>
                <a:gridCol w="5359401"/>
              </a:tblGrid>
              <a:tr h="694775">
                <a:tc>
                  <a:txBody>
                    <a:bodyPr/>
                    <a:lstStyle/>
                    <a:p>
                      <a:r>
                        <a:rPr lang="en-GB" dirty="0" smtClean="0"/>
                        <a:t>What happened to average cost when out put increases in short run</a:t>
                      </a:r>
                      <a:endParaRPr lang="en-US" dirty="0"/>
                    </a:p>
                  </a:txBody>
                  <a:tcPr/>
                </a:tc>
                <a:tc>
                  <a:txBody>
                    <a:bodyPr/>
                    <a:lstStyle/>
                    <a:p>
                      <a:r>
                        <a:rPr lang="en-GB" dirty="0" smtClean="0"/>
                        <a:t> Rs.10</a:t>
                      </a:r>
                      <a:endParaRPr lang="en-US" dirty="0"/>
                    </a:p>
                  </a:txBody>
                  <a:tcPr/>
                </a:tc>
              </a:tr>
              <a:tr h="694775">
                <a:tc>
                  <a:txBody>
                    <a:bodyPr/>
                    <a:lstStyle/>
                    <a:p>
                      <a:r>
                        <a:rPr lang="en-GB" dirty="0" smtClean="0"/>
                        <a:t>The</a:t>
                      </a:r>
                      <a:r>
                        <a:rPr lang="en-GB" baseline="0" dirty="0" smtClean="0"/>
                        <a:t> cost of project is 2500000,it is an example of -------- cost</a:t>
                      </a:r>
                      <a:endParaRPr lang="en-US" dirty="0"/>
                    </a:p>
                  </a:txBody>
                  <a:tcPr/>
                </a:tc>
                <a:tc>
                  <a:txBody>
                    <a:bodyPr/>
                    <a:lstStyle/>
                    <a:p>
                      <a:r>
                        <a:rPr lang="en-GB" smtClean="0"/>
                        <a:t>Variable cost</a:t>
                      </a:r>
                      <a:endParaRPr lang="en-US"/>
                    </a:p>
                  </a:txBody>
                  <a:tcPr/>
                </a:tc>
              </a:tr>
              <a:tr h="694775">
                <a:tc>
                  <a:txBody>
                    <a:bodyPr/>
                    <a:lstStyle/>
                    <a:p>
                      <a:r>
                        <a:rPr lang="en-GB" dirty="0" smtClean="0"/>
                        <a:t>The</a:t>
                      </a:r>
                      <a:r>
                        <a:rPr lang="en-GB" baseline="0" dirty="0" smtClean="0"/>
                        <a:t> earnings forgone due to sacrificing the next best alternative is called as-----------</a:t>
                      </a:r>
                      <a:endParaRPr lang="en-US" dirty="0"/>
                    </a:p>
                  </a:txBody>
                  <a:tcPr/>
                </a:tc>
                <a:tc>
                  <a:txBody>
                    <a:bodyPr/>
                    <a:lstStyle/>
                    <a:p>
                      <a:r>
                        <a:rPr lang="en-GB" dirty="0" smtClean="0"/>
                        <a:t>Implicit cost</a:t>
                      </a:r>
                      <a:endParaRPr lang="en-US" dirty="0"/>
                    </a:p>
                  </a:txBody>
                  <a:tcPr/>
                </a:tc>
              </a:tr>
              <a:tr h="397014">
                <a:tc>
                  <a:txBody>
                    <a:bodyPr/>
                    <a:lstStyle/>
                    <a:p>
                      <a:r>
                        <a:rPr lang="en-GB" dirty="0" smtClean="0"/>
                        <a:t>Cost of land and building is an</a:t>
                      </a:r>
                      <a:r>
                        <a:rPr lang="en-GB" baseline="0" dirty="0" smtClean="0"/>
                        <a:t> example of --------------</a:t>
                      </a:r>
                      <a:endParaRPr lang="en-US" dirty="0"/>
                    </a:p>
                  </a:txBody>
                  <a:tcPr/>
                </a:tc>
                <a:tc>
                  <a:txBody>
                    <a:bodyPr/>
                    <a:lstStyle/>
                    <a:p>
                      <a:r>
                        <a:rPr lang="en-GB" dirty="0" smtClean="0"/>
                        <a:t>Un avoidable cost</a:t>
                      </a:r>
                      <a:endParaRPr lang="en-US" dirty="0"/>
                    </a:p>
                  </a:txBody>
                  <a:tcPr/>
                </a:tc>
              </a:tr>
              <a:tr h="397014">
                <a:tc>
                  <a:txBody>
                    <a:bodyPr/>
                    <a:lstStyle/>
                    <a:p>
                      <a:r>
                        <a:rPr lang="en-GB" dirty="0" smtClean="0"/>
                        <a:t>Cost of raw materials is an</a:t>
                      </a:r>
                      <a:r>
                        <a:rPr lang="en-GB" baseline="0" dirty="0" smtClean="0"/>
                        <a:t> example of --------------</a:t>
                      </a:r>
                      <a:endParaRPr lang="en-US" dirty="0"/>
                    </a:p>
                  </a:txBody>
                  <a:tcPr/>
                </a:tc>
                <a:tc>
                  <a:txBody>
                    <a:bodyPr/>
                    <a:lstStyle/>
                    <a:p>
                      <a:r>
                        <a:rPr lang="en-GB" dirty="0" smtClean="0"/>
                        <a:t>Avoidable cost</a:t>
                      </a:r>
                      <a:endParaRPr lang="en-US" dirty="0"/>
                    </a:p>
                  </a:txBody>
                  <a:tcPr/>
                </a:tc>
              </a:tr>
              <a:tr h="397014">
                <a:tc>
                  <a:txBody>
                    <a:bodyPr/>
                    <a:lstStyle/>
                    <a:p>
                      <a:r>
                        <a:rPr lang="en-GB" dirty="0" smtClean="0"/>
                        <a:t>Unpaid rent is __________cost</a:t>
                      </a:r>
                      <a:endParaRPr lang="en-US" dirty="0"/>
                    </a:p>
                  </a:txBody>
                  <a:tcPr/>
                </a:tc>
                <a:tc>
                  <a:txBody>
                    <a:bodyPr/>
                    <a:lstStyle/>
                    <a:p>
                      <a:r>
                        <a:rPr lang="en-GB" dirty="0" smtClean="0"/>
                        <a:t>Short run cost</a:t>
                      </a:r>
                      <a:endParaRPr lang="en-US" dirty="0"/>
                    </a:p>
                  </a:txBody>
                  <a:tcPr/>
                </a:tc>
              </a:tr>
              <a:tr h="992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Maintaining</a:t>
                      </a:r>
                      <a:r>
                        <a:rPr lang="en-GB" baseline="0" dirty="0" smtClean="0"/>
                        <a:t> cost of  idle cost of machinery is </a:t>
                      </a:r>
                      <a:r>
                        <a:rPr lang="en-GB" dirty="0" smtClean="0"/>
                        <a:t>__________cost</a:t>
                      </a:r>
                      <a:endParaRPr lang="en-US" dirty="0" smtClean="0"/>
                    </a:p>
                    <a:p>
                      <a:endParaRPr lang="en-US" dirty="0"/>
                    </a:p>
                  </a:txBody>
                  <a:tcPr/>
                </a:tc>
                <a:tc>
                  <a:txBody>
                    <a:bodyPr/>
                    <a:lstStyle/>
                    <a:p>
                      <a:r>
                        <a:rPr lang="en-GB" dirty="0" smtClean="0"/>
                        <a:t>Opportunity cost</a:t>
                      </a:r>
                      <a:endParaRPr lang="en-US" dirty="0"/>
                    </a:p>
                  </a:txBody>
                  <a:tcPr/>
                </a:tc>
              </a:tr>
              <a:tr h="694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Labour cost is __________cost</a:t>
                      </a:r>
                      <a:endParaRPr lang="en-US" dirty="0" smtClean="0"/>
                    </a:p>
                    <a:p>
                      <a:endParaRPr lang="en-US" dirty="0"/>
                    </a:p>
                  </a:txBody>
                  <a:tcPr/>
                </a:tc>
                <a:tc>
                  <a:txBody>
                    <a:bodyPr/>
                    <a:lstStyle/>
                    <a:p>
                      <a:r>
                        <a:rPr lang="en-GB" dirty="0" smtClean="0"/>
                        <a:t>Out lay cost</a:t>
                      </a:r>
                      <a:endParaRPr lang="en-US" dirty="0"/>
                    </a:p>
                  </a:txBody>
                  <a:tcPr/>
                </a:tc>
              </a:tr>
              <a:tr h="694775">
                <a:tc>
                  <a:txBody>
                    <a:bodyPr/>
                    <a:lstStyle/>
                    <a:p>
                      <a:r>
                        <a:rPr lang="en-GB" dirty="0" smtClean="0"/>
                        <a:t>The cost which varies along with out put is known as------------------</a:t>
                      </a:r>
                      <a:endParaRPr lang="en-US" dirty="0"/>
                    </a:p>
                  </a:txBody>
                  <a:tcPr/>
                </a:tc>
                <a:tc>
                  <a:txBody>
                    <a:bodyPr/>
                    <a:lstStyle/>
                    <a:p>
                      <a:r>
                        <a:rPr lang="en-GB" dirty="0" smtClean="0"/>
                        <a:t>Fixed cost</a:t>
                      </a:r>
                      <a:endParaRPr lang="en-US" dirty="0"/>
                    </a:p>
                  </a:txBody>
                  <a:tcPr/>
                </a:tc>
              </a:tr>
              <a:tr h="694775">
                <a:tc>
                  <a:txBody>
                    <a:bodyPr/>
                    <a:lstStyle/>
                    <a:p>
                      <a:r>
                        <a:rPr lang="en-GB" sz="1600" dirty="0" smtClean="0"/>
                        <a:t>If fixed cost of ,firm is 2500000 what is fixed cost per unit?(the out put produced</a:t>
                      </a:r>
                      <a:r>
                        <a:rPr lang="en-GB" sz="1600" baseline="0" dirty="0" smtClean="0"/>
                        <a:t> 250000.</a:t>
                      </a:r>
                      <a:endParaRPr lang="en-US" sz="1600" dirty="0"/>
                    </a:p>
                  </a:txBody>
                  <a:tcPr/>
                </a:tc>
                <a:tc>
                  <a:txBody>
                    <a:bodyPr/>
                    <a:lstStyle/>
                    <a:p>
                      <a:r>
                        <a:rPr lang="en-GB" sz="1600" dirty="0" smtClean="0"/>
                        <a:t>decreases</a:t>
                      </a:r>
                      <a:endParaRPr lang="en-US" sz="1600" dirty="0"/>
                    </a:p>
                  </a:txBody>
                  <a:tcPr/>
                </a:tc>
              </a:tr>
            </a:tbl>
          </a:graphicData>
        </a:graphic>
      </p:graphicFrame>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1562100"/>
          <a:ext cx="10515600" cy="3774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GB" dirty="0" smtClean="0"/>
                        <a:t>Cost per single</a:t>
                      </a:r>
                      <a:r>
                        <a:rPr lang="en-GB" baseline="0" dirty="0" smtClean="0"/>
                        <a:t> unit of</a:t>
                      </a:r>
                      <a:endParaRPr lang="en-US" dirty="0"/>
                    </a:p>
                  </a:txBody>
                  <a:tcPr/>
                </a:tc>
                <a:tc>
                  <a:txBody>
                    <a:bodyPr/>
                    <a:lstStyle/>
                    <a:p>
                      <a:r>
                        <a:rPr lang="en-GB" dirty="0" smtClean="0"/>
                        <a:t>Out of pocket cost</a:t>
                      </a:r>
                      <a:endParaRPr lang="en-US" dirty="0"/>
                    </a:p>
                  </a:txBody>
                  <a:tcPr/>
                </a:tc>
              </a:tr>
              <a:tr h="370840">
                <a:tc>
                  <a:txBody>
                    <a:bodyPr/>
                    <a:lstStyle/>
                    <a:p>
                      <a:r>
                        <a:rPr lang="en-GB" dirty="0" smtClean="0"/>
                        <a:t>The cost which</a:t>
                      </a:r>
                      <a:r>
                        <a:rPr lang="en-GB" baseline="0" dirty="0" smtClean="0"/>
                        <a:t>  is incurred due to sacrificing </a:t>
                      </a:r>
                      <a:endParaRPr lang="en-US" dirty="0"/>
                    </a:p>
                  </a:txBody>
                  <a:tcPr/>
                </a:tc>
                <a:tc>
                  <a:txBody>
                    <a:bodyPr/>
                    <a:lstStyle/>
                    <a:p>
                      <a:r>
                        <a:rPr lang="en-GB" dirty="0" smtClean="0"/>
                        <a:t>When the business activity is curtailed is known</a:t>
                      </a:r>
                      <a:r>
                        <a:rPr lang="en-GB" baseline="0" dirty="0" smtClean="0"/>
                        <a:t> as un avoidable cost</a:t>
                      </a:r>
                      <a:endParaRPr lang="en-US" dirty="0"/>
                    </a:p>
                  </a:txBody>
                  <a:tcPr/>
                </a:tc>
              </a:tr>
              <a:tr h="370840">
                <a:tc>
                  <a:txBody>
                    <a:bodyPr/>
                    <a:lstStyle/>
                    <a:p>
                      <a:r>
                        <a:rPr lang="en-GB" dirty="0" smtClean="0"/>
                        <a:t>The alternative</a:t>
                      </a:r>
                      <a:r>
                        <a:rPr lang="en-GB" baseline="0" dirty="0" smtClean="0"/>
                        <a:t> name of explicit cost is</a:t>
                      </a:r>
                      <a:endParaRPr lang="en-US" dirty="0"/>
                    </a:p>
                  </a:txBody>
                  <a:tcPr/>
                </a:tc>
                <a:tc>
                  <a:txBody>
                    <a:bodyPr/>
                    <a:lstStyle/>
                    <a:p>
                      <a:r>
                        <a:rPr lang="en-GB" dirty="0" smtClean="0"/>
                        <a:t>Known as</a:t>
                      </a:r>
                      <a:r>
                        <a:rPr lang="en-GB" baseline="0" dirty="0" smtClean="0"/>
                        <a:t> uncontrollable cost</a:t>
                      </a:r>
                      <a:endParaRPr lang="en-US" dirty="0"/>
                    </a:p>
                  </a:txBody>
                  <a:tcPr/>
                </a:tc>
              </a:tr>
              <a:tr h="370840">
                <a:tc>
                  <a:txBody>
                    <a:bodyPr/>
                    <a:lstStyle/>
                    <a:p>
                      <a:r>
                        <a:rPr lang="en-GB" dirty="0" smtClean="0"/>
                        <a:t>The cost which</a:t>
                      </a:r>
                      <a:r>
                        <a:rPr lang="en-GB" baseline="0" dirty="0" smtClean="0"/>
                        <a:t> can be reduced</a:t>
                      </a:r>
                      <a:endParaRPr lang="en-US" dirty="0"/>
                    </a:p>
                  </a:txBody>
                  <a:tcPr/>
                </a:tc>
                <a:tc>
                  <a:txBody>
                    <a:bodyPr/>
                    <a:lstStyle/>
                    <a:p>
                      <a:r>
                        <a:rPr lang="en-GB" dirty="0" smtClean="0"/>
                        <a:t>by the owner is known as Explicit cost</a:t>
                      </a:r>
                      <a:endParaRPr lang="en-US" dirty="0"/>
                    </a:p>
                  </a:txBody>
                  <a:tcPr/>
                </a:tc>
              </a:tr>
              <a:tr h="370840">
                <a:tc>
                  <a:txBody>
                    <a:bodyPr/>
                    <a:lstStyle/>
                    <a:p>
                      <a:r>
                        <a:rPr lang="en-GB" dirty="0" smtClean="0"/>
                        <a:t>The cost which is in the hands of executives to regulate is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remain constant is known as variable cost</a:t>
                      </a:r>
                      <a:endParaRPr lang="en-US" dirty="0" smtClean="0"/>
                    </a:p>
                    <a:p>
                      <a:endParaRPr lang="en-US" dirty="0"/>
                    </a:p>
                  </a:txBody>
                  <a:tcPr/>
                </a:tc>
              </a:tr>
              <a:tr h="370840">
                <a:tc>
                  <a:txBody>
                    <a:bodyPr/>
                    <a:lstStyle/>
                    <a:p>
                      <a:r>
                        <a:rPr lang="en-GB" dirty="0" smtClean="0"/>
                        <a:t>The cost of the factors which are owned</a:t>
                      </a:r>
                      <a:endParaRPr lang="en-US" dirty="0"/>
                    </a:p>
                  </a:txBody>
                  <a:tcPr/>
                </a:tc>
                <a:tc>
                  <a:txBody>
                    <a:bodyPr/>
                    <a:lstStyle/>
                    <a:p>
                      <a:r>
                        <a:rPr lang="en-GB" dirty="0" smtClean="0"/>
                        <a:t>Which</a:t>
                      </a:r>
                      <a:r>
                        <a:rPr lang="en-GB" baseline="0" dirty="0" smtClean="0"/>
                        <a:t> is incurred to producing of an additional unit of out put is known as fixed cost</a:t>
                      </a:r>
                      <a:endParaRPr lang="en-US" dirty="0"/>
                    </a:p>
                  </a:txBody>
                  <a:tcPr/>
                </a:tc>
              </a:tr>
              <a:tr h="370840">
                <a:tc>
                  <a:txBody>
                    <a:bodyPr/>
                    <a:lstStyle/>
                    <a:p>
                      <a:r>
                        <a:rPr lang="en-GB" dirty="0" smtClean="0"/>
                        <a:t>The cost</a:t>
                      </a:r>
                      <a:r>
                        <a:rPr lang="en-GB" baseline="0" dirty="0" smtClean="0"/>
                        <a:t> which(constant)</a:t>
                      </a:r>
                      <a:endParaRPr lang="en-US" dirty="0"/>
                    </a:p>
                  </a:txBody>
                  <a:tcPr/>
                </a:tc>
                <a:tc>
                  <a:txBody>
                    <a:bodyPr/>
                    <a:lstStyle/>
                    <a:p>
                      <a:r>
                        <a:rPr lang="en-GB" dirty="0" smtClean="0"/>
                        <a:t>The next best alternative is known as out</a:t>
                      </a:r>
                      <a:r>
                        <a:rPr lang="en-GB" baseline="0" dirty="0" smtClean="0"/>
                        <a:t>  cost</a:t>
                      </a:r>
                      <a:endParaRPr lang="en-US" dirty="0"/>
                    </a:p>
                  </a:txBody>
                  <a:tcPr/>
                </a:tc>
              </a:tr>
              <a:tr h="370840">
                <a:tc>
                  <a:txBody>
                    <a:bodyPr/>
                    <a:lstStyle/>
                    <a:p>
                      <a:r>
                        <a:rPr lang="en-GB" dirty="0" smtClean="0"/>
                        <a:t>The additional cost</a:t>
                      </a:r>
                      <a:endParaRPr lang="en-US" dirty="0"/>
                    </a:p>
                  </a:txBody>
                  <a:tcPr/>
                </a:tc>
                <a:tc>
                  <a:txBody>
                    <a:bodyPr/>
                    <a:lstStyle/>
                    <a:p>
                      <a:r>
                        <a:rPr lang="en-GB" dirty="0" smtClean="0"/>
                        <a:t>Out put is called as marginal</a:t>
                      </a:r>
                      <a:r>
                        <a:rPr lang="en-GB" baseline="0" dirty="0" smtClean="0"/>
                        <a:t> cost</a:t>
                      </a:r>
                      <a:r>
                        <a:rPr lang="en-GB" dirty="0" smtClean="0"/>
                        <a:t> cost</a:t>
                      </a:r>
                      <a:endParaRPr lang="en-US" dirty="0"/>
                    </a:p>
                  </a:txBody>
                  <a:tcPr/>
                </a:tc>
              </a:tr>
            </a:tbl>
          </a:graphicData>
        </a:graphic>
      </p:graphicFrame>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68363" y="1562100"/>
          <a:ext cx="10515600" cy="31140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GB" dirty="0" smtClean="0"/>
                        <a:t>If out put produced</a:t>
                      </a:r>
                      <a:r>
                        <a:rPr lang="en-GB" baseline="0" dirty="0" smtClean="0"/>
                        <a:t> is 25000 units from a machinery .the cost of machinery is 25000000,then fine fixed cost and AFC</a:t>
                      </a:r>
                      <a:endParaRPr lang="en-US" dirty="0"/>
                    </a:p>
                  </a:txBody>
                  <a:tcPr/>
                </a:tc>
                <a:tc>
                  <a:txBody>
                    <a:bodyPr/>
                    <a:lstStyle/>
                    <a:p>
                      <a:endParaRPr lang="en-US"/>
                    </a:p>
                  </a:txBody>
                  <a:tcPr/>
                </a:tc>
              </a:tr>
              <a:tr h="370840">
                <a:tc>
                  <a:txBody>
                    <a:bodyPr/>
                    <a:lstStyle/>
                    <a:p>
                      <a:r>
                        <a:rPr lang="en-GB" dirty="0" smtClean="0"/>
                        <a:t>If production cost of  firm is 25 </a:t>
                      </a:r>
                      <a:r>
                        <a:rPr lang="en-GB" dirty="0" err="1" smtClean="0"/>
                        <a:t>lakhs</a:t>
                      </a:r>
                      <a:r>
                        <a:rPr lang="en-GB" baseline="0" dirty="0" smtClean="0"/>
                        <a:t> and it took a new decision of replacing machinery the total production cost becomes </a:t>
                      </a:r>
                      <a:r>
                        <a:rPr lang="en-GB" baseline="0" dirty="0" smtClean="0"/>
                        <a:t>50 </a:t>
                      </a:r>
                      <a:r>
                        <a:rPr lang="en-GB" baseline="0" dirty="0" err="1" smtClean="0"/>
                        <a:t>lakhs</a:t>
                      </a:r>
                      <a:r>
                        <a:rPr lang="en-GB" baseline="0" dirty="0" smtClean="0"/>
                        <a:t>. find incremental cost</a:t>
                      </a:r>
                      <a:endParaRPr lang="en-US" dirty="0"/>
                    </a:p>
                  </a:txBody>
                  <a:tcPr/>
                </a:tc>
                <a:tc>
                  <a:txBody>
                    <a:bodyPr/>
                    <a:lstStyle/>
                    <a:p>
                      <a:endParaRPr lang="en-US"/>
                    </a:p>
                  </a:txBody>
                  <a:tcPr/>
                </a:tc>
              </a:tr>
              <a:tr h="370840">
                <a:tc>
                  <a:txBody>
                    <a:bodyPr/>
                    <a:lstStyle/>
                    <a:p>
                      <a:r>
                        <a:rPr lang="en-GB" dirty="0" smtClean="0"/>
                        <a:t>From one </a:t>
                      </a:r>
                      <a:r>
                        <a:rPr lang="en-GB" baseline="0" dirty="0" smtClean="0"/>
                        <a:t> project  x is expecting 20 percent return with an investment of 250000.if he lend this money he will earn 15% return</a:t>
                      </a:r>
                      <a:r>
                        <a:rPr lang="en-GB" baseline="0" dirty="0" smtClean="0"/>
                        <a:t>. shall </a:t>
                      </a:r>
                      <a:r>
                        <a:rPr lang="en-GB" baseline="0" dirty="0" smtClean="0"/>
                        <a:t>we accept the project.</a:t>
                      </a:r>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bl>
          </a:graphicData>
        </a:graphic>
      </p:graphicFrame>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prstGeom prst="frame">
            <a:avLst/>
          </a:prstGeom>
          <a:solidFill>
            <a:schemeClr val="tx2"/>
          </a:solidFill>
          <a:ln>
            <a:solidFill>
              <a:schemeClr val="accent2"/>
            </a:solidFill>
          </a:ln>
        </p:spPr>
        <p:style>
          <a:lnRef idx="2">
            <a:schemeClr val="accent2"/>
          </a:lnRef>
          <a:fillRef idx="1">
            <a:schemeClr val="lt1"/>
          </a:fillRef>
          <a:effectRef idx="0">
            <a:schemeClr val="accent2"/>
          </a:effectRef>
          <a:fontRef idx="minor">
            <a:schemeClr val="dk1"/>
          </a:fontRef>
        </p:style>
        <p:txBody>
          <a:bodyPr/>
          <a:lstStyle/>
          <a:p>
            <a:pPr>
              <a:buNone/>
            </a:pPr>
            <a:endParaRPr lang="en-US" dirty="0"/>
          </a:p>
        </p:txBody>
      </p:sp>
      <p:sp>
        <p:nvSpPr>
          <p:cNvPr id="3" name="Footer Placeholder 2"/>
          <p:cNvSpPr>
            <a:spLocks noGrp="1"/>
          </p:cNvSpPr>
          <p:nvPr>
            <p:ph type="ftr" sz="quarter" idx="12"/>
          </p:nvPr>
        </p:nvSpPr>
        <p:spPr/>
        <p:txBody>
          <a:bodyPr/>
          <a:lstStyle/>
          <a:p>
            <a:pPr algn="ctr"/>
            <a:r>
              <a:rPr lang="sv-SE" smtClean="0"/>
              <a:t>D.Maheswari</a:t>
            </a:r>
            <a:endParaRPr lang="en-US" dirty="0"/>
          </a:p>
        </p:txBody>
      </p:sp>
      <p:sp>
        <p:nvSpPr>
          <p:cNvPr id="4" name="Rectangle 3"/>
          <p:cNvSpPr/>
          <p:nvPr/>
        </p:nvSpPr>
        <p:spPr>
          <a:xfrm>
            <a:off x="4512585" y="2967335"/>
            <a:ext cx="3166829" cy="923330"/>
          </a:xfrm>
          <a:prstGeom prst="rect">
            <a:avLst/>
          </a:prstGeom>
          <a:noFill/>
        </p:spPr>
        <p:txBody>
          <a:bodyPr wrap="none" lIns="91440" tIns="45720" rIns="91440" bIns="45720">
            <a:spAutoFit/>
          </a:bodyPr>
          <a:lstStyle/>
          <a:p>
            <a:pPr algn="ctr"/>
            <a:r>
              <a:rPr lang="en-GB"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Date Placeholder 4"/>
          <p:cNvSpPr>
            <a:spLocks noGrp="1"/>
          </p:cNvSpPr>
          <p:nvPr>
            <p:ph type="dt" sz="half" idx="11"/>
          </p:nvPr>
        </p:nvSpPr>
        <p:spPr/>
        <p:txBody>
          <a:bodyPr/>
          <a:lstStyle/>
          <a:p>
            <a:pPr algn="ctr"/>
            <a:fld id="{D6C80BFC-39AC-4B94-BA30-5677EA04378D}" type="datetime2">
              <a:rPr lang="en-US" smtClean="0"/>
              <a:pPr algn="ctr"/>
              <a:t>Monday, September 28, 2020</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Decreasing returns to scale</a:t>
            </a:r>
          </a:p>
          <a:p>
            <a:r>
              <a:rPr lang="en-GB" dirty="0" smtClean="0"/>
              <a:t>If increase in the output is less than proportional increase in the inputs, it means diminishing returns to scale. </a:t>
            </a:r>
          </a:p>
          <a:p>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t>Variable returns to scale</a:t>
            </a:r>
            <a:endParaRPr lang="en-US" dirty="0" smtClean="0"/>
          </a:p>
          <a:p>
            <a:pPr>
              <a:buNone/>
            </a:pPr>
            <a:r>
              <a:rPr lang="en-GB" dirty="0" smtClean="0"/>
              <a:t>When a firm expands, its scale increases all its inputs proportionally, then technically there are three possibilities. (</a:t>
            </a:r>
            <a:r>
              <a:rPr lang="en-GB" dirty="0" err="1" smtClean="0"/>
              <a:t>i</a:t>
            </a:r>
            <a:r>
              <a:rPr lang="en-GB" dirty="0" smtClean="0"/>
              <a:t>) The total output may increase proportionately (ii) The total output may increase more than proportionately and (iii) The total output may increase less than proportionately. </a:t>
            </a:r>
            <a:endParaRPr lang="en-US" dirty="0" smtClean="0"/>
          </a:p>
          <a:p>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smtClean="0"/>
              <a:t>Economies of scale</a:t>
            </a:r>
          </a:p>
          <a:p>
            <a:pPr>
              <a:buNone/>
            </a:pPr>
            <a:r>
              <a:rPr lang="en-GB" dirty="0" smtClean="0"/>
              <a:t>Production may be carried on a small scale or o a large scale by a firm. When a firm expands its size of production by increasing all the factors, it secures certain advantages known as economies of production. Marshall has classified these economies of large-scale production into </a:t>
            </a:r>
          </a:p>
          <a:p>
            <a:pPr>
              <a:buNone/>
            </a:pPr>
            <a:r>
              <a:rPr lang="en-GB" dirty="0" smtClean="0"/>
              <a:t>1.Internal economies and </a:t>
            </a:r>
          </a:p>
          <a:p>
            <a:pPr>
              <a:buNone/>
            </a:pPr>
            <a:r>
              <a:rPr lang="en-GB" dirty="0" smtClean="0"/>
              <a:t>2.External economies. </a:t>
            </a:r>
            <a:endParaRPr lang="en-US" dirty="0"/>
          </a:p>
        </p:txBody>
      </p:sp>
      <p:sp>
        <p:nvSpPr>
          <p:cNvPr id="3" name="Date Placeholder 2"/>
          <p:cNvSpPr>
            <a:spLocks noGrp="1"/>
          </p:cNvSpPr>
          <p:nvPr>
            <p:ph type="dt" sz="half" idx="11"/>
          </p:nvPr>
        </p:nvSpPr>
        <p:spPr/>
        <p:txBody>
          <a:bodyPr/>
          <a:lstStyle/>
          <a:p>
            <a:pPr algn="ctr"/>
            <a:fld id="{90EB9C57-D06F-4FA6-A7FA-9B4304A1DA16}" type="datetime2">
              <a:rPr lang="en-US" smtClean="0"/>
              <a:pPr algn="ctr"/>
              <a:t>Monday, September 28, 2020</a:t>
            </a:fld>
            <a:endParaRPr lang="en-US" dirty="0"/>
          </a:p>
        </p:txBody>
      </p:sp>
      <p:sp>
        <p:nvSpPr>
          <p:cNvPr id="4" name="Footer Placeholder 3"/>
          <p:cNvSpPr>
            <a:spLocks noGrp="1"/>
          </p:cNvSpPr>
          <p:nvPr>
            <p:ph type="ftr" sz="quarter" idx="12"/>
          </p:nvPr>
        </p:nvSpPr>
        <p:spPr/>
        <p:txBody>
          <a:bodyPr/>
          <a:lstStyle/>
          <a:p>
            <a:pPr algn="ctr"/>
            <a:r>
              <a:rPr lang="sv-SE" smtClean="0"/>
              <a:t>D.Maheswari</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13306</TotalTime>
  <Words>3408</Words>
  <Application>Microsoft Office PowerPoint</Application>
  <PresentationFormat>Custom</PresentationFormat>
  <Paragraphs>284</Paragraphs>
  <Slides>63</Slides>
  <Notes>1</Notes>
  <HiddenSlides>0</HiddenSlides>
  <MMClips>0</MMClips>
  <ScaleCrop>false</ScaleCrop>
  <HeadingPairs>
    <vt:vector size="4" baseType="variant">
      <vt:variant>
        <vt:lpstr>Theme</vt:lpstr>
      </vt:variant>
      <vt:variant>
        <vt:i4>2</vt:i4>
      </vt:variant>
      <vt:variant>
        <vt:lpstr>Slide Titles</vt:lpstr>
      </vt:variant>
      <vt:variant>
        <vt:i4>63</vt:i4>
      </vt:variant>
    </vt:vector>
  </HeadingPairs>
  <TitlesOfParts>
    <vt:vector size="65" baseType="lpstr">
      <vt:lpstr>Theme1</vt:lpstr>
      <vt:lpstr>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Average cost</vt:lpstr>
      <vt:lpstr>Slide 58</vt:lpstr>
      <vt:lpstr>Slide 59</vt:lpstr>
      <vt:lpstr>Slide 60</vt:lpstr>
      <vt:lpstr>Slide 61</vt:lpstr>
      <vt:lpstr>Slide 62</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HP</cp:lastModifiedBy>
  <cp:revision>1104</cp:revision>
  <dcterms:created xsi:type="dcterms:W3CDTF">2019-12-14T03:50:52Z</dcterms:created>
  <dcterms:modified xsi:type="dcterms:W3CDTF">2020-09-28T10:06:49Z</dcterms:modified>
</cp:coreProperties>
</file>