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22"/>
  </p:notesMasterIdLst>
  <p:handoutMasterIdLst>
    <p:handoutMasterId r:id="rId23"/>
  </p:handoutMasterIdLst>
  <p:sldIdLst>
    <p:sldId id="403" r:id="rId3"/>
    <p:sldId id="427" r:id="rId4"/>
    <p:sldId id="428" r:id="rId5"/>
    <p:sldId id="429" r:id="rId6"/>
    <p:sldId id="430" r:id="rId7"/>
    <p:sldId id="431" r:id="rId8"/>
    <p:sldId id="432" r:id="rId9"/>
    <p:sldId id="433" r:id="rId10"/>
    <p:sldId id="439" r:id="rId11"/>
    <p:sldId id="440" r:id="rId12"/>
    <p:sldId id="441" r:id="rId13"/>
    <p:sldId id="443" r:id="rId14"/>
    <p:sldId id="434" r:id="rId15"/>
    <p:sldId id="435" r:id="rId16"/>
    <p:sldId id="444" r:id="rId17"/>
    <p:sldId id="436" r:id="rId18"/>
    <p:sldId id="437" r:id="rId19"/>
    <p:sldId id="438" r:id="rId20"/>
    <p:sldId id="42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xmlns=""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a:srgbClr val="298610"/>
    <a:srgbClr val="00CC00"/>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74" autoAdjust="0"/>
    <p:restoredTop sz="94662" autoAdjust="0"/>
  </p:normalViewPr>
  <p:slideViewPr>
    <p:cSldViewPr>
      <p:cViewPr>
        <p:scale>
          <a:sx n="64" d="100"/>
          <a:sy n="64" d="100"/>
        </p:scale>
        <p:origin x="-894"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9/17/2020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9/17/2020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itle 1">
            <a:extLst>
              <a:ext uri="{FF2B5EF4-FFF2-40B4-BE49-F238E27FC236}">
                <a16:creationId xmlns="" xmlns:a16="http://schemas.microsoft.com/office/drawing/2014/main" id="{5958E5E2-6682-4BC1-BE42-9B3D8EFAAB0B}"/>
              </a:ext>
            </a:extLst>
          </p:cNvPr>
          <p:cNvSpPr txBox="1">
            <a:spLocks/>
          </p:cNvSpPr>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5D981076-ED8C-43FB-A166-D94C61E8089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9522" y="92139"/>
            <a:ext cx="1578225" cy="936104"/>
          </a:xfrm>
          <a:prstGeom prst="rect">
            <a:avLst/>
          </a:prstGeom>
        </p:spPr>
      </p:pic>
      <p:sp>
        <p:nvSpPr>
          <p:cNvPr id="6" name="Title 1">
            <a:extLst>
              <a:ext uri="{FF2B5EF4-FFF2-40B4-BE49-F238E27FC236}">
                <a16:creationId xmlns:a16="http://schemas.microsoft.com/office/drawing/2014/main" xmlns=""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7F8E4-30B5-4DB8-908E-708E4E8BC528}"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3C01F-1C57-4D4F-AC5A-6144B1C13614}"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just"/>
            <a:fld id="{AA2170D6-7426-4E55-9FBD-5DCA8EBAB381}" type="datetime2">
              <a:rPr lang="en-US" smtClean="0"/>
              <a:pPr algn="just"/>
              <a:t>Thursday, September 17, 2020</a:t>
            </a:fld>
            <a:endParaRPr lang="en-US" dirty="0"/>
          </a:p>
        </p:txBody>
      </p:sp>
      <p:sp>
        <p:nvSpPr>
          <p:cNvPr id="5" name="Footer Placeholder 4"/>
          <p:cNvSpPr>
            <a:spLocks noGrp="1"/>
          </p:cNvSpPr>
          <p:nvPr>
            <p:ph type="ftr" sz="quarter" idx="11"/>
          </p:nvPr>
        </p:nvSpPr>
        <p:spPr/>
        <p:txBody>
          <a:bodyPr/>
          <a:lstStyle/>
          <a:p>
            <a:r>
              <a:rPr lang="en-US" smtClean="0"/>
              <a:t>D.Maheswari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 xmlns:p14="http://schemas.microsoft.com/office/powerpoint/2010/main"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CF059926-1990-4534-AA1B-98AC8014B557}" type="datetime2">
              <a:rPr lang="en-US" smtClean="0"/>
              <a:pPr/>
              <a:t>Thursday, September 17,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4381488" y="6215082"/>
            <a:ext cx="2743200" cy="365125"/>
          </a:xfrm>
          <a:ln>
            <a:noFill/>
          </a:ln>
        </p:spPr>
        <p:txBody>
          <a:bodyPr/>
          <a:lstStyle>
            <a:lvl1pPr>
              <a:defRPr b="1">
                <a:solidFill>
                  <a:schemeClr val="bg1">
                    <a:lumMod val="50000"/>
                  </a:schemeClr>
                </a:solidFill>
              </a:defRPr>
            </a:lvl1pPr>
          </a:lstStyle>
          <a:p>
            <a:r>
              <a:rPr lang="en-IN" smtClean="0"/>
              <a:t>D.Maheswari</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Managerial</a:t>
            </a:r>
            <a:r>
              <a:rPr lang="sv-SE" baseline="0" dirty="0" smtClean="0"/>
              <a:t> Economics and Financial Analysis</a:t>
            </a:r>
            <a:endParaRPr lang="en-US" dirty="0"/>
          </a:p>
        </p:txBody>
      </p:sp>
    </p:spTree>
    <p:extLst>
      <p:ext uri="{BB962C8B-B14F-4D97-AF65-F5344CB8AC3E}">
        <p14:creationId xmlns="" xmlns:p14="http://schemas.microsoft.com/office/powerpoint/2010/main"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54A71A-60FF-4D5A-A4C6-4FB209FE1539}" type="datetime2">
              <a:rPr lang="en-US" smtClean="0"/>
              <a:pPr/>
              <a:t>Thursday, September 17,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F2E159BF-C027-4FC4-AA6B-E27BF5D292DB}" type="datetime2">
              <a:rPr lang="en-US" smtClean="0"/>
              <a:pPr/>
              <a:t>Thursday, September 17, 2020</a:t>
            </a:fld>
            <a:endParaRPr lang="en-US"/>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15722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8"/>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5"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userDrawn="1"/>
        </p:nvSpPr>
        <p:spPr>
          <a:xfrm>
            <a:off x="8310579" y="132322"/>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3" y="6286523"/>
            <a:ext cx="2104515" cy="365125"/>
          </a:xfrm>
          <a:ln>
            <a:noFill/>
          </a:ln>
        </p:spPr>
        <p:txBody>
          <a:bodyPr/>
          <a:lstStyle>
            <a:lvl1pPr>
              <a:defRPr b="1">
                <a:solidFill>
                  <a:schemeClr val="bg1">
                    <a:lumMod val="50000"/>
                  </a:schemeClr>
                </a:solidFill>
              </a:defRPr>
            </a:lvl1pPr>
          </a:lstStyle>
          <a:p>
            <a:pPr algn="ctr"/>
            <a:fld id="{90EB9C57-D06F-4FA6-A7FA-9B4304A1DA16}" type="datetime2">
              <a:rPr lang="en-US" smtClean="0"/>
              <a:pPr algn="ctr"/>
              <a:t>Thursday, September 17,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5143493" y="6286523"/>
            <a:ext cx="2095515" cy="365125"/>
          </a:xfrm>
          <a:ln>
            <a:noFill/>
          </a:ln>
        </p:spPr>
        <p:txBody>
          <a:bodyPr/>
          <a:lstStyle>
            <a:lvl1pPr>
              <a:defRPr b="1">
                <a:solidFill>
                  <a:schemeClr val="bg1">
                    <a:lumMod val="50000"/>
                  </a:schemeClr>
                </a:solidFill>
              </a:defRPr>
            </a:lvl1pPr>
          </a:lstStyle>
          <a:p>
            <a:pPr algn="ctr"/>
            <a:r>
              <a:rPr lang="sv-SE" dirty="0" smtClean="0"/>
              <a:t>D.Maheswari</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4" y="6278588"/>
            <a:ext cx="2571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p:txBody>
      </p:sp>
      <p:sp>
        <p:nvSpPr>
          <p:cNvPr id="9" name="Footer Placeholder 3">
            <a:extLst>
              <a:ext uri="{FF2B5EF4-FFF2-40B4-BE49-F238E27FC236}">
                <a16:creationId xmlns:a16="http://schemas.microsoft.com/office/drawing/2014/main" xmlns="" id="{9B80BD04-4FB9-48ED-8F04-82E1E9B47D6D}"/>
              </a:ext>
            </a:extLst>
          </p:cNvPr>
          <p:cNvSpPr txBox="1">
            <a:spLocks/>
          </p:cNvSpPr>
          <p:nvPr userDrawn="1"/>
        </p:nvSpPr>
        <p:spPr>
          <a:xfrm>
            <a:off x="1047715" y="6286521"/>
            <a:ext cx="2762269" cy="357190"/>
          </a:xfrm>
          <a:prstGeom prst="rect">
            <a:avLst/>
          </a:prstGeom>
          <a:ln>
            <a:noFill/>
          </a:ln>
        </p:spPr>
        <p:txBody>
          <a:bodyPr vert="horz" lIns="91440" tIns="45720" rIns="91440" bIns="45720" rtlCol="0" anchor="ctr"/>
          <a:lstStyle>
            <a:lvl1pPr>
              <a:defRPr b="1">
                <a:solidFill>
                  <a:schemeClr val="bg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1" i="0" u="none" strike="noStrike" kern="1200" cap="none" spc="0" normalizeH="0" baseline="0" noProof="0" dirty="0" smtClean="0">
                <a:ln>
                  <a:noFill/>
                </a:ln>
                <a:solidFill>
                  <a:schemeClr val="bg1">
                    <a:lumMod val="50000"/>
                  </a:schemeClr>
                </a:solidFill>
                <a:effectLst/>
                <a:uLnTx/>
                <a:uFillTx/>
                <a:latin typeface="+mn-lt"/>
                <a:ea typeface="+mn-ea"/>
                <a:cs typeface="+mn-cs"/>
              </a:rPr>
              <a:t>Managerial Economics and Financial Analysis</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xmlns="" val="377477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7E748E-4A9E-4086-B155-E9A60D72AF24}"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70BA0-C9FD-48EF-ADCC-E8AACAB183D6}"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2C36A-6806-42E7-90FE-9138BE33ED94}"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8F87A7F9-FBF7-4F36-BAEF-0E9D9F3A800E}" type="datetime2">
              <a:rPr lang="en-US" smtClean="0"/>
              <a:pPr/>
              <a:t>Thursday, September 17, 2020</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MULTIRATE</a:t>
            </a:r>
            <a:r>
              <a:rPr lang="sv-SE" baseline="0" dirty="0" smtClean="0"/>
              <a:t> </a:t>
            </a:r>
            <a:r>
              <a:rPr lang="sv-SE" dirty="0" smtClean="0"/>
              <a:t>SIGNAL PROCESSING</a:t>
            </a:r>
            <a:endParaRPr lang="en-US" dirty="0"/>
          </a:p>
        </p:txBody>
      </p:sp>
      <p:pic>
        <p:nvPicPr>
          <p:cNvPr id="9" name="Picture 8">
            <a:extLst>
              <a:ext uri="{FF2B5EF4-FFF2-40B4-BE49-F238E27FC236}">
                <a16:creationId xmlns:a16="http://schemas.microsoft.com/office/drawing/2014/main" xmlns=""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12" name="Rectangle 11">
            <a:extLst>
              <a:ext uri="{FF2B5EF4-FFF2-40B4-BE49-F238E27FC236}">
                <a16:creationId xmlns:a16="http://schemas.microsoft.com/office/drawing/2014/main" xmlns=""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smtClean="0"/>
          </a:p>
          <a:p>
            <a:pPr algn="just"/>
            <a:endParaRPr lang="en-US" dirty="0"/>
          </a:p>
        </p:txBody>
      </p:sp>
    </p:spTree>
    <p:extLst>
      <p:ext uri="{BB962C8B-B14F-4D97-AF65-F5344CB8AC3E}">
        <p14:creationId xmlns="" xmlns:p14="http://schemas.microsoft.com/office/powerpoint/2010/main" val="377477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943AF-906F-42C6-8B0A-44E1DED12C61}"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8987E-5DB7-4A13-A761-0B543EC9F46A}" type="datetime2">
              <a:rPr lang="en-US" smtClean="0"/>
              <a:pPr/>
              <a:t>Thursday, September 17,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6EC3D-641C-4E0A-9E4E-49E8FD9265CE}" type="datetime2">
              <a:rPr lang="en-US" smtClean="0"/>
              <a:pPr/>
              <a:t>Thursday, September 17,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AABD6-1107-4735-82A2-64CD0E061C29}" type="datetime2">
              <a:rPr lang="en-US" smtClean="0"/>
              <a:pPr/>
              <a:t>Thursday, September 17,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741BE-EB03-4EAE-8D01-2B69FE82E7A3}"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CBB1-5088-45F0-A01A-A3B2BFE136C5}"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C995-71EE-4E24-A87B-2BE36E65DA1D}"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02C5-20BC-4579-A19C-8E4B60502337}"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6F4BC0C8-E738-4CD2-A152-6A31A1DAA60B}" type="datetime2">
              <a:rPr lang="en-US" smtClean="0"/>
              <a:pPr/>
              <a:t>Thursday, September 17, 2020</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1BB4A-3998-496D-8F1E-204710A1D254}" type="datetime2">
              <a:rPr lang="en-US" smtClean="0"/>
              <a:pPr/>
              <a:t>Thursday, September 17,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51EA21-83BB-434E-8207-F4AC3DE41E58}"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79D8C-5533-4257-970C-3C9127EF11BC}" type="datetime2">
              <a:rPr lang="en-US" smtClean="0"/>
              <a:pPr/>
              <a:t>Thursday, September 17,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EC17EE-FF4E-4DC0-8670-C924DE16FDBD}" type="datetime2">
              <a:rPr lang="en-US" smtClean="0"/>
              <a:pPr/>
              <a:t>Thursday, September 17,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9D810-9D32-4D90-9ADD-B69C5256C6E4}" type="datetime2">
              <a:rPr lang="en-US" smtClean="0"/>
              <a:pPr/>
              <a:t>Thursday, September 17,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EC05-6B1C-4BAE-87F6-AFE83848328E}" type="datetime2">
              <a:rPr lang="en-US" smtClean="0"/>
              <a:pPr/>
              <a:t>Thursday, September 17, 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710" r:id="rId14"/>
    <p:sldLayoutId id="2147483684" r:id="rId15"/>
    <p:sldLayoutId id="2147483711" r:id="rId16"/>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243C8-B4B7-4BA1-BA82-28AE7C85E59C}" type="datetime2">
              <a:rPr lang="en-US" smtClean="0"/>
              <a:pPr/>
              <a:t>Thursday, September 17, 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E0407-83F5-4F50-BDD0-DDAE0203B0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85800"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5400" dirty="0" smtClean="0">
                <a:solidFill>
                  <a:srgbClr val="FF0000"/>
                </a:solidFill>
                <a:latin typeface="Tw Cen MT" pitchFamily="34" charset="0"/>
                <a:ea typeface="+mj-ea"/>
                <a:cs typeface="+mj-cs"/>
              </a:rPr>
              <a:t>Managerial Economics and Financial Analysis</a:t>
            </a:r>
            <a:endParaRPr kumimoji="0" lang="en-US" sz="5400" b="0" i="0" u="none" strike="noStrike" kern="1200" cap="none" spc="0" normalizeH="0" baseline="0" noProof="0" dirty="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6" name="Subtitle 2"/>
          <p:cNvSpPr txBox="1">
            <a:spLocks/>
          </p:cNvSpPr>
          <p:nvPr/>
        </p:nvSpPr>
        <p:spPr>
          <a:xfrm>
            <a:off x="809588" y="4357694"/>
            <a:ext cx="10358510" cy="1857388"/>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smtClean="0">
                <a:ln>
                  <a:noFill/>
                </a:ln>
                <a:solidFill>
                  <a:srgbClr val="002060"/>
                </a:solidFill>
                <a:effectLst/>
                <a:uLnTx/>
                <a:uFillTx/>
                <a:latin typeface="Tw Cen MT" pitchFamily="34" charset="0"/>
                <a:ea typeface="+mn-ea"/>
                <a:cs typeface="+mn-cs"/>
              </a:rPr>
              <a:t>D. </a:t>
            </a:r>
            <a:r>
              <a:rPr lang="en-IN" sz="3200" dirty="0" smtClean="0">
                <a:solidFill>
                  <a:srgbClr val="002060"/>
                </a:solidFill>
                <a:latin typeface="Tw Cen MT" pitchFamily="34" charset="0"/>
              </a:rPr>
              <a:t>MAHESWARI</a:t>
            </a:r>
            <a:endPar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smtClean="0">
                <a:solidFill>
                  <a:srgbClr val="002060"/>
                </a:solidFill>
                <a:latin typeface="Tw Cen MT" pitchFamily="34" charset="0"/>
              </a:rPr>
              <a:t>Assistant Professor</a:t>
            </a:r>
            <a:endParaRPr lang="en-US" sz="3200" dirty="0">
              <a:solidFill>
                <a:srgbClr val="002060"/>
              </a:solidFill>
              <a:latin typeface="Tw Cen MT"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rPr>
              <a:t>Department </a:t>
            </a:r>
            <a:r>
              <a:rPr kumimoji="0" lang="en-US" sz="3200" b="0" i="0" u="none" strike="noStrike" kern="1200" cap="none" spc="0" normalizeH="0" baseline="0" noProof="0" dirty="0" smtClean="0">
                <a:ln>
                  <a:noFill/>
                </a:ln>
                <a:solidFill>
                  <a:srgbClr val="002060"/>
                </a:solidFill>
                <a:effectLst/>
                <a:uLnTx/>
                <a:uFillTx/>
                <a:latin typeface="Tw Cen MT" pitchFamily="34" charset="0"/>
                <a:ea typeface="+mn-ea"/>
                <a:cs typeface="+mn-cs"/>
              </a:rPr>
              <a:t>of</a:t>
            </a:r>
            <a:r>
              <a:rPr kumimoji="0" lang="en-US" sz="3200" b="0" i="0" u="none" strike="noStrike" kern="1200" cap="none" spc="0" normalizeH="0" noProof="0" dirty="0" smtClean="0">
                <a:ln>
                  <a:noFill/>
                </a:ln>
                <a:solidFill>
                  <a:srgbClr val="002060"/>
                </a:solidFill>
                <a:effectLst/>
                <a:uLnTx/>
                <a:uFillTx/>
                <a:latin typeface="Tw Cen MT" pitchFamily="34" charset="0"/>
                <a:ea typeface="+mn-ea"/>
                <a:cs typeface="+mn-cs"/>
              </a:rPr>
              <a:t> Information Technology</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rPr>
              <a:t>Aditya Engineering College (A)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3200" dirty="0">
                <a:solidFill>
                  <a:srgbClr val="002060"/>
                </a:solidFill>
                <a:latin typeface="Tw Cen MT" pitchFamily="34" charset="0"/>
              </a:rPr>
              <a:t>Email: </a:t>
            </a:r>
            <a:r>
              <a:rPr lang="en-IN" sz="3200" dirty="0" smtClean="0">
                <a:solidFill>
                  <a:srgbClr val="002060"/>
                </a:solidFill>
                <a:latin typeface="Tw Cen MT" pitchFamily="34" charset="0"/>
              </a:rPr>
              <a:t>Maheswari.dama@aec.edu.in</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p:txBody>
      </p:sp>
    </p:spTree>
    <p:extLst>
      <p:ext uri="{BB962C8B-B14F-4D97-AF65-F5344CB8AC3E}">
        <p14:creationId xmlns="" xmlns:p14="http://schemas.microsoft.com/office/powerpoint/2010/main" val="368136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pic>
        <p:nvPicPr>
          <p:cNvPr id="1026" name="Picture 2" descr="C:\Users\HP\Desktop\linear.jpg"/>
          <p:cNvPicPr>
            <a:picLocks noGrp="1" noChangeAspect="1" noChangeArrowheads="1"/>
          </p:cNvPicPr>
          <p:nvPr>
            <p:ph idx="1"/>
          </p:nvPr>
        </p:nvPicPr>
        <p:blipFill>
          <a:blip r:embed="rId2"/>
          <a:srcRect/>
          <a:stretch>
            <a:fillRect/>
          </a:stretch>
        </p:blipFill>
        <p:spPr bwMode="auto">
          <a:xfrm>
            <a:off x="5230813" y="1143000"/>
            <a:ext cx="6076950" cy="4562475"/>
          </a:xfrm>
          <a:prstGeom prst="rect">
            <a:avLst/>
          </a:prstGeom>
          <a:noFill/>
        </p:spPr>
      </p:pic>
      <p:pic>
        <p:nvPicPr>
          <p:cNvPr id="1027" name="Picture 3" descr="C:\Users\HP\Desktop\def lin iso.jpg"/>
          <p:cNvPicPr>
            <a:picLocks noChangeAspect="1" noChangeArrowheads="1"/>
          </p:cNvPicPr>
          <p:nvPr/>
        </p:nvPicPr>
        <p:blipFill>
          <a:blip r:embed="rId3"/>
          <a:srcRect/>
          <a:stretch>
            <a:fillRect/>
          </a:stretch>
        </p:blipFill>
        <p:spPr bwMode="auto">
          <a:xfrm>
            <a:off x="309522" y="1147763"/>
            <a:ext cx="4572031" cy="45624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Right angle </a:t>
            </a:r>
            <a:r>
              <a:rPr lang="en-GB" dirty="0" err="1" smtClean="0"/>
              <a:t>iso</a:t>
            </a:r>
            <a:r>
              <a:rPr lang="en-GB" dirty="0" smtClean="0"/>
              <a:t> </a:t>
            </a:r>
            <a:r>
              <a:rPr lang="en-GB" dirty="0" err="1" smtClean="0"/>
              <a:t>quants</a:t>
            </a:r>
            <a:endParaRPr lang="en-US" dirty="0"/>
          </a:p>
        </p:txBody>
      </p:sp>
      <p:sp>
        <p:nvSpPr>
          <p:cNvPr id="4" name="Text Placeholder 3"/>
          <p:cNvSpPr>
            <a:spLocks noGrp="1"/>
          </p:cNvSpPr>
          <p:nvPr>
            <p:ph type="body" sz="half" idx="2"/>
          </p:nvPr>
        </p:nvSpPr>
        <p:spPr/>
        <p:txBody>
          <a:bodyPr/>
          <a:lstStyle/>
          <a:p>
            <a:endParaRPr lang="en-US" dirty="0"/>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pic>
        <p:nvPicPr>
          <p:cNvPr id="2050" name="Picture 2" descr="C:\Users\HP\Desktop\right.jpg"/>
          <p:cNvPicPr>
            <a:picLocks noGrp="1" noChangeAspect="1" noChangeArrowheads="1"/>
          </p:cNvPicPr>
          <p:nvPr>
            <p:ph idx="1"/>
          </p:nvPr>
        </p:nvPicPr>
        <p:blipFill>
          <a:blip r:embed="rId2"/>
          <a:srcRect/>
          <a:stretch>
            <a:fillRect/>
          </a:stretch>
        </p:blipFill>
        <p:spPr bwMode="auto">
          <a:xfrm>
            <a:off x="5230813" y="1143000"/>
            <a:ext cx="6076950" cy="4562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 Convex ISO QUANTS</a:t>
            </a:r>
            <a:endParaRPr lang="en-US" dirty="0"/>
          </a:p>
        </p:txBody>
      </p:sp>
      <p:sp>
        <p:nvSpPr>
          <p:cNvPr id="12" name="Text Placeholder 11"/>
          <p:cNvSpPr>
            <a:spLocks noGrp="1"/>
          </p:cNvSpPr>
          <p:nvPr>
            <p:ph type="body" sz="half" idx="2"/>
          </p:nvPr>
        </p:nvSpPr>
        <p:spPr/>
        <p:txBody>
          <a:bodyPr/>
          <a:lstStyle/>
          <a:p>
            <a:endParaRPr lang="en-US" dirty="0"/>
          </a:p>
        </p:txBody>
      </p:sp>
      <p:sp>
        <p:nvSpPr>
          <p:cNvPr id="3" name="Date Placeholder 2"/>
          <p:cNvSpPr>
            <a:spLocks noGrp="1"/>
          </p:cNvSpPr>
          <p:nvPr>
            <p:ph type="dt" sz="half" idx="10"/>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1"/>
          </p:nvPr>
        </p:nvSpPr>
        <p:spPr/>
        <p:txBody>
          <a:bodyPr/>
          <a:lstStyle/>
          <a:p>
            <a:pPr algn="ctr"/>
            <a:r>
              <a:rPr lang="sv-SE" smtClean="0"/>
              <a:t>D.Maheswari</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5183188" y="1531732"/>
            <a:ext cx="6172200" cy="378501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Marginal Rate of technical Substitution</a:t>
            </a:r>
            <a:endParaRPr lang="en-US" dirty="0"/>
          </a:p>
        </p:txBody>
      </p:sp>
      <p:sp>
        <p:nvSpPr>
          <p:cNvPr id="3" name="Content Placeholder 2"/>
          <p:cNvSpPr>
            <a:spLocks noGrp="1"/>
          </p:cNvSpPr>
          <p:nvPr>
            <p:ph idx="1"/>
          </p:nvPr>
        </p:nvSpPr>
        <p:spPr/>
        <p:txBody>
          <a:bodyPr>
            <a:normAutofit fontScale="92500"/>
          </a:bodyPr>
          <a:lstStyle/>
          <a:p>
            <a:r>
              <a:rPr lang="en-GB" dirty="0" smtClean="0"/>
              <a:t>The MRTS tells us how much of one input a firm can sacrifice while still maintaining a certain output level. </a:t>
            </a:r>
          </a:p>
          <a:p>
            <a:r>
              <a:rPr lang="en-GB" dirty="0" smtClean="0"/>
              <a:t>MRTS (L for K)= -</a:t>
            </a:r>
            <a:r>
              <a:rPr lang="en-GB" dirty="0" err="1" smtClean="0"/>
              <a:t>dK</a:t>
            </a:r>
            <a:r>
              <a:rPr lang="en-GB" dirty="0" smtClean="0"/>
              <a:t>/</a:t>
            </a:r>
            <a:r>
              <a:rPr lang="en-GB" dirty="0" err="1" smtClean="0"/>
              <a:t>dL</a:t>
            </a:r>
            <a:r>
              <a:rPr lang="en-GB" dirty="0" smtClean="0"/>
              <a:t> = Example: When going from point B to A in  the Slope = (3 units of Capital)/(-1 units of </a:t>
            </a:r>
            <a:r>
              <a:rPr lang="en-GB" dirty="0" err="1" smtClean="0"/>
              <a:t>Labor</a:t>
            </a:r>
            <a:r>
              <a:rPr lang="en-GB" dirty="0" smtClean="0"/>
              <a:t>). The MRTS (L for K) = -(3/-1) = 3/1 between points B and A, which means that 3 units of Capital can substitute for 1 units of </a:t>
            </a:r>
            <a:r>
              <a:rPr lang="en-GB" dirty="0" err="1" smtClean="0"/>
              <a:t>labor</a:t>
            </a:r>
            <a:r>
              <a:rPr lang="en-GB" dirty="0" smtClean="0"/>
              <a:t>.</a:t>
            </a:r>
            <a:endParaRPr lang="en-US" dirty="0"/>
          </a:p>
        </p:txBody>
      </p:sp>
      <p:sp>
        <p:nvSpPr>
          <p:cNvPr id="4" name="Text Placeholder 3"/>
          <p:cNvSpPr>
            <a:spLocks noGrp="1"/>
          </p:cNvSpPr>
          <p:nvPr>
            <p:ph type="body" sz="half" idx="2"/>
          </p:nvPr>
        </p:nvSpPr>
        <p:spPr/>
        <p:txBody>
          <a:bodyPr/>
          <a:lstStyle/>
          <a:p>
            <a:r>
              <a:rPr lang="en-GB" dirty="0" smtClean="0"/>
              <a:t>MRTS is defined as the units of one input factor that can be substituted for a single unit of the other input factor. </a:t>
            </a:r>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Iso</a:t>
            </a:r>
            <a:r>
              <a:rPr lang="en-GB" dirty="0" smtClean="0"/>
              <a:t> cost</a:t>
            </a:r>
            <a:endParaRPr lang="en-US" dirty="0"/>
          </a:p>
        </p:txBody>
      </p:sp>
      <p:sp>
        <p:nvSpPr>
          <p:cNvPr id="3" name="Content Placeholder 2"/>
          <p:cNvSpPr>
            <a:spLocks noGrp="1"/>
          </p:cNvSpPr>
          <p:nvPr>
            <p:ph idx="1"/>
          </p:nvPr>
        </p:nvSpPr>
        <p:spPr/>
        <p:txBody>
          <a:bodyPr>
            <a:normAutofit/>
          </a:bodyPr>
          <a:lstStyle/>
          <a:p>
            <a:r>
              <a:rPr lang="en-GB" dirty="0" smtClean="0"/>
              <a:t>Example: A company producing widgets encounters the following costs- cost of capital is $25000, </a:t>
            </a:r>
            <a:r>
              <a:rPr lang="en-GB" dirty="0" smtClean="0"/>
              <a:t>labour </a:t>
            </a:r>
            <a:r>
              <a:rPr lang="en-GB" dirty="0" smtClean="0"/>
              <a:t>cost is $15000, and the total cost the firm is willing to pay is </a:t>
            </a:r>
            <a:r>
              <a:rPr lang="en-GB" dirty="0" smtClean="0"/>
              <a:t>$40,000</a:t>
            </a:r>
            <a:endParaRPr lang="en-US" dirty="0"/>
          </a:p>
        </p:txBody>
      </p:sp>
      <p:sp>
        <p:nvSpPr>
          <p:cNvPr id="4" name="Text Placeholder 3"/>
          <p:cNvSpPr>
            <a:spLocks noGrp="1"/>
          </p:cNvSpPr>
          <p:nvPr>
            <p:ph type="body" sz="half" idx="2"/>
          </p:nvPr>
        </p:nvSpPr>
        <p:spPr>
          <a:xfrm>
            <a:off x="839788" y="2057400"/>
            <a:ext cx="4398956" cy="2085980"/>
          </a:xfrm>
        </p:spPr>
        <p:txBody>
          <a:bodyPr/>
          <a:lstStyle/>
          <a:p>
            <a:r>
              <a:rPr lang="en-GB" dirty="0" smtClean="0"/>
              <a:t>An </a:t>
            </a:r>
            <a:r>
              <a:rPr lang="en-GB" dirty="0" err="1" smtClean="0"/>
              <a:t>isocost</a:t>
            </a:r>
            <a:r>
              <a:rPr lang="en-GB" dirty="0" smtClean="0"/>
              <a:t> line is a graphical representation of various combinations of two factors (</a:t>
            </a:r>
            <a:r>
              <a:rPr lang="en-GB" dirty="0" err="1" smtClean="0"/>
              <a:t>labor</a:t>
            </a:r>
            <a:r>
              <a:rPr lang="en-GB" dirty="0" smtClean="0"/>
              <a:t> and capital) which the firm can afford or purchase with a given amount of money or total outlay. It is an important tool for determining what combination of factor-inputs the firm will choose for production process.</a:t>
            </a:r>
            <a:endParaRPr lang="en-US" dirty="0"/>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Iso</a:t>
            </a:r>
            <a:r>
              <a:rPr lang="en-GB" dirty="0" smtClean="0"/>
              <a:t> cost graph</a:t>
            </a:r>
            <a:endParaRPr lang="en-US" dirty="0"/>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pic>
        <p:nvPicPr>
          <p:cNvPr id="1026" name="Picture 2" descr="C:\Users\HP\Desktop\cost.gif"/>
          <p:cNvPicPr>
            <a:picLocks noGrp="1" noChangeAspect="1" noChangeArrowheads="1"/>
          </p:cNvPicPr>
          <p:nvPr>
            <p:ph idx="1"/>
          </p:nvPr>
        </p:nvPicPr>
        <p:blipFill>
          <a:blip r:embed="rId2"/>
          <a:srcRect/>
          <a:stretch>
            <a:fillRect/>
          </a:stretch>
        </p:blipFill>
        <p:spPr bwMode="auto">
          <a:xfrm>
            <a:off x="5167306" y="428604"/>
            <a:ext cx="6572295" cy="557216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GB" dirty="0" smtClean="0"/>
              <a:t>Least Cost Combination of Inputs A given level of output can be produced using many different combinations of two variable inputs. In choosing between the two resources, the saving in the resource replaced must be greater than the cost of resource added. The principle of least cost combination states that if two input factors are considered for a given output then the least cost combination will have inverse price ratio which is equal to their marginal rate of substitution.</a:t>
            </a:r>
            <a:endParaRPr lang="en-US" dirty="0"/>
          </a:p>
        </p:txBody>
      </p:sp>
      <p:sp>
        <p:nvSpPr>
          <p:cNvPr id="5" name="Date Placeholder 4"/>
          <p:cNvSpPr>
            <a:spLocks noGrp="1"/>
          </p:cNvSpPr>
          <p:nvPr>
            <p:ph type="dt" sz="half" idx="11"/>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2"/>
          </p:nvPr>
        </p:nvSpPr>
        <p:spPr/>
        <p:txBody>
          <a:bodyPr/>
          <a:lstStyle/>
          <a:p>
            <a:r>
              <a:rPr lang="en-US" smtClean="0"/>
              <a:t>D.Maheswari</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Producer‟s</a:t>
            </a:r>
            <a:r>
              <a:rPr lang="en-US" dirty="0" smtClean="0"/>
              <a:t> Equilibrium:</a:t>
            </a:r>
          </a:p>
          <a:p>
            <a:r>
              <a:rPr lang="en-GB" dirty="0" smtClean="0"/>
              <a:t>The tem </a:t>
            </a:r>
            <a:r>
              <a:rPr lang="en-GB" dirty="0" err="1" smtClean="0"/>
              <a:t>producer‟s</a:t>
            </a:r>
            <a:r>
              <a:rPr lang="en-GB" dirty="0" smtClean="0"/>
              <a:t> equilibrium is the counter part of </a:t>
            </a:r>
            <a:r>
              <a:rPr lang="en-GB" dirty="0" err="1" smtClean="0"/>
              <a:t>consumer‟s</a:t>
            </a:r>
            <a:r>
              <a:rPr lang="en-GB" dirty="0" smtClean="0"/>
              <a:t> equilibrium. Just as the consumer is in equilibrium when be secures maximum satisfaction, in the same manner, the producer is in equilibrium when he secures maximum output, with the least cost combination of factors of production. The optimum position of the producer can be found with the help of </a:t>
            </a:r>
            <a:r>
              <a:rPr lang="en-GB" dirty="0" err="1" smtClean="0"/>
              <a:t>iso</a:t>
            </a:r>
            <a:r>
              <a:rPr lang="en-GB" dirty="0" smtClean="0"/>
              <a:t>-product curve. The </a:t>
            </a:r>
            <a:r>
              <a:rPr lang="en-GB" dirty="0" err="1" smtClean="0"/>
              <a:t>Isoproduct</a:t>
            </a:r>
            <a:r>
              <a:rPr lang="en-GB" dirty="0" smtClean="0"/>
              <a:t> curve or equal product curve or production indifference curve shows different combinations of two factors of production, which yield the same output. This is illustrated as follows. Let us suppose. The producer can produces the given output of paddy say 100 quintals by employing any one of the following alternative combinations of the two factors labour and capital computation of least cost combination of two inputs.</a:t>
            </a:r>
            <a:endParaRPr lang="en-US" dirty="0"/>
          </a:p>
        </p:txBody>
      </p:sp>
      <p:sp>
        <p:nvSpPr>
          <p:cNvPr id="3" name="Date Placeholder 2"/>
          <p:cNvSpPr>
            <a:spLocks noGrp="1"/>
          </p:cNvSpPr>
          <p:nvPr>
            <p:ph type="dt" sz="half" idx="11"/>
          </p:nvPr>
        </p:nvSpPr>
        <p:spPr/>
        <p:txBody>
          <a:bodyPr/>
          <a:lstStyle/>
          <a:p>
            <a:fld id="{8F87A7F9-FBF7-4F36-BAEF-0E9D9F3A800E}" type="datetime2">
              <a:rPr lang="en-US" smtClean="0"/>
              <a:pPr/>
              <a:t>Thursday, September 17,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1562100"/>
          <a:ext cx="10515600" cy="2225040"/>
        </p:xfrm>
        <a:graphic>
          <a:graphicData uri="http://schemas.openxmlformats.org/drawingml/2006/table">
            <a:tbl>
              <a:tblPr firstRow="1" bandRow="1">
                <a:tableStyleId>{073A0DAA-6AF3-43AB-8588-CEC1D06C72B9}</a:tableStyleId>
              </a:tblPr>
              <a:tblGrid>
                <a:gridCol w="1752600"/>
                <a:gridCol w="1752600"/>
                <a:gridCol w="1752600"/>
                <a:gridCol w="1752600"/>
                <a:gridCol w="1752600"/>
                <a:gridCol w="1752600"/>
              </a:tblGrid>
              <a:tr h="370840">
                <a:tc>
                  <a:txBody>
                    <a:bodyPr/>
                    <a:lstStyle/>
                    <a:p>
                      <a:r>
                        <a:rPr lang="en-GB" dirty="0" smtClean="0"/>
                        <a:t>Labour</a:t>
                      </a:r>
                      <a:endParaRPr lang="en-US" dirty="0"/>
                    </a:p>
                  </a:txBody>
                  <a:tcPr/>
                </a:tc>
                <a:tc>
                  <a:txBody>
                    <a:bodyPr/>
                    <a:lstStyle/>
                    <a:p>
                      <a:r>
                        <a:rPr lang="en-GB" dirty="0" smtClean="0"/>
                        <a:t>Capital</a:t>
                      </a:r>
                      <a:endParaRPr lang="en-US" dirty="0"/>
                    </a:p>
                  </a:txBody>
                  <a:tcPr/>
                </a:tc>
                <a:tc>
                  <a:txBody>
                    <a:bodyPr/>
                    <a:lstStyle/>
                    <a:p>
                      <a:r>
                        <a:rPr lang="en-GB" dirty="0" smtClean="0"/>
                        <a:t>Out put</a:t>
                      </a:r>
                      <a:endParaRPr lang="en-US" dirty="0"/>
                    </a:p>
                  </a:txBody>
                  <a:tcPr/>
                </a:tc>
                <a:tc>
                  <a:txBody>
                    <a:bodyPr/>
                    <a:lstStyle/>
                    <a:p>
                      <a:r>
                        <a:rPr lang="en-GB" dirty="0" smtClean="0"/>
                        <a:t>Labour cost</a:t>
                      </a:r>
                      <a:endParaRPr lang="en-US" dirty="0"/>
                    </a:p>
                  </a:txBody>
                  <a:tcPr/>
                </a:tc>
                <a:tc>
                  <a:txBody>
                    <a:bodyPr/>
                    <a:lstStyle/>
                    <a:p>
                      <a:r>
                        <a:rPr lang="en-GB" dirty="0" smtClean="0"/>
                        <a:t>Cost of capital</a:t>
                      </a:r>
                      <a:endParaRPr lang="en-US" dirty="0"/>
                    </a:p>
                  </a:txBody>
                  <a:tcPr/>
                </a:tc>
                <a:tc>
                  <a:txBody>
                    <a:bodyPr/>
                    <a:lstStyle/>
                    <a:p>
                      <a:r>
                        <a:rPr lang="en-GB" dirty="0" smtClean="0"/>
                        <a:t>Total cost</a:t>
                      </a:r>
                      <a:endParaRPr lang="en-US" dirty="0"/>
                    </a:p>
                  </a:txBody>
                  <a:tcPr/>
                </a:tc>
              </a:tr>
              <a:tr h="370840">
                <a:tc>
                  <a:txBody>
                    <a:bodyPr/>
                    <a:lstStyle/>
                    <a:p>
                      <a:r>
                        <a:rPr lang="en-GB" dirty="0" smtClean="0"/>
                        <a:t>10</a:t>
                      </a:r>
                      <a:endParaRPr lang="en-US" dirty="0"/>
                    </a:p>
                  </a:txBody>
                  <a:tcPr/>
                </a:tc>
                <a:tc>
                  <a:txBody>
                    <a:bodyPr/>
                    <a:lstStyle/>
                    <a:p>
                      <a:r>
                        <a:rPr lang="en-GB" dirty="0" smtClean="0"/>
                        <a:t>45</a:t>
                      </a:r>
                      <a:endParaRPr lang="en-US" dirty="0"/>
                    </a:p>
                  </a:txBody>
                  <a:tcPr/>
                </a:tc>
                <a:tc>
                  <a:txBody>
                    <a:bodyPr/>
                    <a:lstStyle/>
                    <a:p>
                      <a:r>
                        <a:rPr lang="en-GB" dirty="0" smtClean="0"/>
                        <a:t>100</a:t>
                      </a:r>
                      <a:endParaRPr lang="en-US" dirty="0"/>
                    </a:p>
                  </a:txBody>
                  <a:tcPr/>
                </a:tc>
                <a:tc>
                  <a:txBody>
                    <a:bodyPr/>
                    <a:lstStyle/>
                    <a:p>
                      <a:r>
                        <a:rPr lang="en-GB" dirty="0" smtClean="0"/>
                        <a:t>30</a:t>
                      </a:r>
                      <a:endParaRPr lang="en-US" dirty="0"/>
                    </a:p>
                  </a:txBody>
                  <a:tcPr/>
                </a:tc>
                <a:tc>
                  <a:txBody>
                    <a:bodyPr/>
                    <a:lstStyle/>
                    <a:p>
                      <a:r>
                        <a:rPr lang="en-GB" dirty="0" smtClean="0"/>
                        <a:t>180</a:t>
                      </a:r>
                      <a:endParaRPr lang="en-US" dirty="0"/>
                    </a:p>
                  </a:txBody>
                  <a:tcPr/>
                </a:tc>
                <a:tc>
                  <a:txBody>
                    <a:bodyPr/>
                    <a:lstStyle/>
                    <a:p>
                      <a:r>
                        <a:rPr lang="en-GB" dirty="0" smtClean="0"/>
                        <a:t>210</a:t>
                      </a:r>
                      <a:endParaRPr lang="en-US" dirty="0"/>
                    </a:p>
                  </a:txBody>
                  <a:tcPr/>
                </a:tc>
              </a:tr>
              <a:tr h="370840">
                <a:tc>
                  <a:txBody>
                    <a:bodyPr/>
                    <a:lstStyle/>
                    <a:p>
                      <a:r>
                        <a:rPr lang="en-GB" dirty="0" smtClean="0"/>
                        <a:t>20</a:t>
                      </a:r>
                      <a:endParaRPr lang="en-US" dirty="0"/>
                    </a:p>
                  </a:txBody>
                  <a:tcPr/>
                </a:tc>
                <a:tc>
                  <a:txBody>
                    <a:bodyPr/>
                    <a:lstStyle/>
                    <a:p>
                      <a:r>
                        <a:rPr lang="en-GB" dirty="0" smtClean="0"/>
                        <a:t>25</a:t>
                      </a:r>
                      <a:endParaRPr lang="en-US" dirty="0"/>
                    </a:p>
                  </a:txBody>
                  <a:tcPr/>
                </a:tc>
                <a:tc>
                  <a:txBody>
                    <a:bodyPr/>
                    <a:lstStyle/>
                    <a:p>
                      <a:r>
                        <a:rPr lang="en-GB" dirty="0" smtClean="0"/>
                        <a:t>100</a:t>
                      </a:r>
                      <a:endParaRPr lang="en-US" dirty="0"/>
                    </a:p>
                  </a:txBody>
                  <a:tcPr/>
                </a:tc>
                <a:tc>
                  <a:txBody>
                    <a:bodyPr/>
                    <a:lstStyle/>
                    <a:p>
                      <a:r>
                        <a:rPr lang="en-GB" dirty="0" smtClean="0"/>
                        <a:t>60</a:t>
                      </a:r>
                      <a:endParaRPr lang="en-US" dirty="0"/>
                    </a:p>
                  </a:txBody>
                  <a:tcPr/>
                </a:tc>
                <a:tc>
                  <a:txBody>
                    <a:bodyPr/>
                    <a:lstStyle/>
                    <a:p>
                      <a:r>
                        <a:rPr lang="en-GB" dirty="0" smtClean="0"/>
                        <a:t>112</a:t>
                      </a:r>
                      <a:endParaRPr lang="en-US" dirty="0"/>
                    </a:p>
                  </a:txBody>
                  <a:tcPr/>
                </a:tc>
                <a:tc>
                  <a:txBody>
                    <a:bodyPr/>
                    <a:lstStyle/>
                    <a:p>
                      <a:r>
                        <a:rPr lang="en-GB" dirty="0" smtClean="0"/>
                        <a:t>172</a:t>
                      </a:r>
                      <a:endParaRPr lang="en-US" dirty="0"/>
                    </a:p>
                  </a:txBody>
                  <a:tcPr/>
                </a:tc>
              </a:tr>
              <a:tr h="370840">
                <a:tc>
                  <a:txBody>
                    <a:bodyPr/>
                    <a:lstStyle/>
                    <a:p>
                      <a:r>
                        <a:rPr lang="en-GB" dirty="0" smtClean="0"/>
                        <a:t>30</a:t>
                      </a:r>
                      <a:endParaRPr lang="en-US" dirty="0"/>
                    </a:p>
                  </a:txBody>
                  <a:tcPr/>
                </a:tc>
                <a:tc>
                  <a:txBody>
                    <a:bodyPr/>
                    <a:lstStyle/>
                    <a:p>
                      <a:r>
                        <a:rPr lang="en-GB" dirty="0" smtClean="0"/>
                        <a:t>16</a:t>
                      </a:r>
                      <a:endParaRPr lang="en-US" dirty="0"/>
                    </a:p>
                  </a:txBody>
                  <a:tcPr/>
                </a:tc>
                <a:tc>
                  <a:txBody>
                    <a:bodyPr/>
                    <a:lstStyle/>
                    <a:p>
                      <a:r>
                        <a:rPr lang="en-GB" dirty="0" smtClean="0"/>
                        <a:t>100</a:t>
                      </a:r>
                      <a:endParaRPr lang="en-US" dirty="0"/>
                    </a:p>
                  </a:txBody>
                  <a:tcPr/>
                </a:tc>
                <a:tc>
                  <a:txBody>
                    <a:bodyPr/>
                    <a:lstStyle/>
                    <a:p>
                      <a:r>
                        <a:rPr lang="en-GB" dirty="0" smtClean="0"/>
                        <a:t>90</a:t>
                      </a:r>
                      <a:endParaRPr lang="en-US" dirty="0"/>
                    </a:p>
                  </a:txBody>
                  <a:tcPr/>
                </a:tc>
                <a:tc>
                  <a:txBody>
                    <a:bodyPr/>
                    <a:lstStyle/>
                    <a:p>
                      <a:r>
                        <a:rPr lang="en-GB" dirty="0" smtClean="0"/>
                        <a:t>64</a:t>
                      </a:r>
                      <a:endParaRPr lang="en-US" dirty="0"/>
                    </a:p>
                  </a:txBody>
                  <a:tcPr/>
                </a:tc>
                <a:tc>
                  <a:txBody>
                    <a:bodyPr/>
                    <a:lstStyle/>
                    <a:p>
                      <a:r>
                        <a:rPr lang="en-GB" dirty="0" smtClean="0"/>
                        <a:t>154</a:t>
                      </a:r>
                      <a:endParaRPr lang="en-US" dirty="0"/>
                    </a:p>
                  </a:txBody>
                  <a:tcPr/>
                </a:tc>
              </a:tr>
              <a:tr h="370840">
                <a:tc>
                  <a:txBody>
                    <a:bodyPr/>
                    <a:lstStyle/>
                    <a:p>
                      <a:r>
                        <a:rPr lang="en-GB" dirty="0" smtClean="0"/>
                        <a:t>40</a:t>
                      </a:r>
                      <a:endParaRPr lang="en-US" dirty="0"/>
                    </a:p>
                  </a:txBody>
                  <a:tcPr/>
                </a:tc>
                <a:tc>
                  <a:txBody>
                    <a:bodyPr/>
                    <a:lstStyle/>
                    <a:p>
                      <a:r>
                        <a:rPr lang="en-GB" dirty="0" smtClean="0"/>
                        <a:t>12</a:t>
                      </a:r>
                      <a:endParaRPr lang="en-US" dirty="0"/>
                    </a:p>
                  </a:txBody>
                  <a:tcPr/>
                </a:tc>
                <a:tc>
                  <a:txBody>
                    <a:bodyPr/>
                    <a:lstStyle/>
                    <a:p>
                      <a:r>
                        <a:rPr lang="en-GB" dirty="0" smtClean="0"/>
                        <a:t>100</a:t>
                      </a:r>
                      <a:endParaRPr lang="en-US" dirty="0"/>
                    </a:p>
                  </a:txBody>
                  <a:tcPr/>
                </a:tc>
                <a:tc>
                  <a:txBody>
                    <a:bodyPr/>
                    <a:lstStyle/>
                    <a:p>
                      <a:r>
                        <a:rPr lang="en-GB" dirty="0" smtClean="0"/>
                        <a:t>120</a:t>
                      </a:r>
                      <a:endParaRPr lang="en-US" dirty="0"/>
                    </a:p>
                  </a:txBody>
                  <a:tcPr/>
                </a:tc>
                <a:tc>
                  <a:txBody>
                    <a:bodyPr/>
                    <a:lstStyle/>
                    <a:p>
                      <a:r>
                        <a:rPr lang="en-GB" dirty="0" smtClean="0"/>
                        <a:t>48</a:t>
                      </a:r>
                      <a:endParaRPr lang="en-US" dirty="0"/>
                    </a:p>
                  </a:txBody>
                  <a:tcPr/>
                </a:tc>
                <a:tc>
                  <a:txBody>
                    <a:bodyPr/>
                    <a:lstStyle/>
                    <a:p>
                      <a:r>
                        <a:rPr lang="en-GB" dirty="0" smtClean="0"/>
                        <a:t>168</a:t>
                      </a:r>
                      <a:endParaRPr lang="en-US" dirty="0"/>
                    </a:p>
                  </a:txBody>
                  <a:tcPr/>
                </a:tc>
              </a:tr>
              <a:tr h="370840">
                <a:tc>
                  <a:txBody>
                    <a:bodyPr/>
                    <a:lstStyle/>
                    <a:p>
                      <a:r>
                        <a:rPr lang="en-GB" dirty="0" smtClean="0"/>
                        <a:t>50</a:t>
                      </a:r>
                      <a:endParaRPr lang="en-US" dirty="0"/>
                    </a:p>
                  </a:txBody>
                  <a:tcPr/>
                </a:tc>
                <a:tc>
                  <a:txBody>
                    <a:bodyPr/>
                    <a:lstStyle/>
                    <a:p>
                      <a:r>
                        <a:rPr lang="en-GB" dirty="0" smtClean="0"/>
                        <a:t>8</a:t>
                      </a:r>
                      <a:endParaRPr lang="en-US" dirty="0"/>
                    </a:p>
                  </a:txBody>
                  <a:tcPr/>
                </a:tc>
                <a:tc>
                  <a:txBody>
                    <a:bodyPr/>
                    <a:lstStyle/>
                    <a:p>
                      <a:r>
                        <a:rPr lang="en-GB" dirty="0" smtClean="0"/>
                        <a:t>100</a:t>
                      </a:r>
                      <a:endParaRPr lang="en-US" dirty="0"/>
                    </a:p>
                  </a:txBody>
                  <a:tcPr/>
                </a:tc>
                <a:tc>
                  <a:txBody>
                    <a:bodyPr/>
                    <a:lstStyle/>
                    <a:p>
                      <a:r>
                        <a:rPr lang="en-GB" dirty="0" smtClean="0"/>
                        <a:t>150</a:t>
                      </a:r>
                      <a:endParaRPr lang="en-US" dirty="0"/>
                    </a:p>
                  </a:txBody>
                  <a:tcPr/>
                </a:tc>
                <a:tc>
                  <a:txBody>
                    <a:bodyPr/>
                    <a:lstStyle/>
                    <a:p>
                      <a:r>
                        <a:rPr lang="en-GB" dirty="0" smtClean="0"/>
                        <a:t>32</a:t>
                      </a:r>
                      <a:endParaRPr lang="en-US" dirty="0"/>
                    </a:p>
                  </a:txBody>
                  <a:tcPr/>
                </a:tc>
                <a:tc>
                  <a:txBody>
                    <a:bodyPr/>
                    <a:lstStyle/>
                    <a:p>
                      <a:r>
                        <a:rPr lang="en-GB" dirty="0" smtClean="0"/>
                        <a:t>182</a:t>
                      </a:r>
                      <a:endParaRPr lang="en-US" dirty="0"/>
                    </a:p>
                  </a:txBody>
                  <a:tcPr/>
                </a:tc>
              </a:tr>
            </a:tbl>
          </a:graphicData>
        </a:graphic>
      </p:graphicFrame>
      <p:sp>
        <p:nvSpPr>
          <p:cNvPr id="3" name="Date Placeholder 2"/>
          <p:cNvSpPr>
            <a:spLocks noGrp="1"/>
          </p:cNvSpPr>
          <p:nvPr>
            <p:ph type="dt" sz="half" idx="11"/>
          </p:nvPr>
        </p:nvSpPr>
        <p:spPr/>
        <p:txBody>
          <a:bodyPr/>
          <a:lstStyle/>
          <a:p>
            <a:fld id="{8F87A7F9-FBF7-4F36-BAEF-0E9D9F3A800E}" type="datetime2">
              <a:rPr lang="en-US" smtClean="0"/>
              <a:pPr/>
              <a:t>Thursday, September 17,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prstGeom prst="frame">
            <a:avLst/>
          </a:prstGeom>
          <a:solidFill>
            <a:schemeClr val="tx2"/>
          </a:solidFill>
          <a:ln>
            <a:solidFill>
              <a:schemeClr val="accent2"/>
            </a:solidFill>
          </a:ln>
        </p:spPr>
        <p:style>
          <a:lnRef idx="2">
            <a:schemeClr val="accent2"/>
          </a:lnRef>
          <a:fillRef idx="1">
            <a:schemeClr val="lt1"/>
          </a:fillRef>
          <a:effectRef idx="0">
            <a:schemeClr val="accent2"/>
          </a:effectRef>
          <a:fontRef idx="minor">
            <a:schemeClr val="dk1"/>
          </a:fontRef>
        </p:style>
        <p:txBody>
          <a:bodyPr/>
          <a:lstStyle/>
          <a:p>
            <a:pPr>
              <a:buNone/>
            </a:pPr>
            <a:endParaRPr lang="en-US" dirty="0"/>
          </a:p>
        </p:txBody>
      </p:sp>
      <p:sp>
        <p:nvSpPr>
          <p:cNvPr id="3" name="Footer Placeholder 2"/>
          <p:cNvSpPr>
            <a:spLocks noGrp="1"/>
          </p:cNvSpPr>
          <p:nvPr>
            <p:ph type="ftr" sz="quarter" idx="12"/>
          </p:nvPr>
        </p:nvSpPr>
        <p:spPr/>
        <p:txBody>
          <a:bodyPr/>
          <a:lstStyle/>
          <a:p>
            <a:pPr algn="ctr"/>
            <a:r>
              <a:rPr lang="sv-SE" smtClean="0"/>
              <a:t>D.Maheswari</a:t>
            </a:r>
            <a:endParaRPr lang="en-US" dirty="0"/>
          </a:p>
        </p:txBody>
      </p:sp>
      <p:sp>
        <p:nvSpPr>
          <p:cNvPr id="4" name="Rectangle 3"/>
          <p:cNvSpPr/>
          <p:nvPr/>
        </p:nvSpPr>
        <p:spPr>
          <a:xfrm>
            <a:off x="4512585" y="2967335"/>
            <a:ext cx="3166829" cy="923330"/>
          </a:xfrm>
          <a:prstGeom prst="rect">
            <a:avLst/>
          </a:prstGeom>
          <a:noFill/>
        </p:spPr>
        <p:txBody>
          <a:bodyPr wrap="none" lIns="91440" tIns="45720" rIns="91440" bIns="45720">
            <a:spAutoFit/>
          </a:bodyPr>
          <a:lstStyle/>
          <a:p>
            <a:pPr algn="ctr"/>
            <a:r>
              <a:rPr lang="en-GB"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Date Placeholder 4"/>
          <p:cNvSpPr>
            <a:spLocks noGrp="1"/>
          </p:cNvSpPr>
          <p:nvPr>
            <p:ph type="dt" sz="half" idx="11"/>
          </p:nvPr>
        </p:nvSpPr>
        <p:spPr/>
        <p:txBody>
          <a:bodyPr/>
          <a:lstStyle/>
          <a:p>
            <a:pPr algn="ctr"/>
            <a:fld id="{D6C80BFC-39AC-4B94-BA30-5677EA04378D}" type="datetime2">
              <a:rPr lang="en-US" smtClean="0"/>
              <a:pPr algn="ctr"/>
              <a:t>Thursday, September 17, 2020</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ISOQUANTS</a:t>
            </a:r>
            <a:r>
              <a:rPr lang="en-GB" dirty="0" smtClean="0"/>
              <a:t>:</a:t>
            </a:r>
          </a:p>
          <a:p>
            <a:r>
              <a:rPr lang="en-GB" dirty="0" smtClean="0"/>
              <a:t> The term </a:t>
            </a:r>
            <a:r>
              <a:rPr lang="en-GB" dirty="0" err="1" smtClean="0"/>
              <a:t>Isoquants</a:t>
            </a:r>
            <a:r>
              <a:rPr lang="en-GB" dirty="0" smtClean="0"/>
              <a:t> is derived from the words „</a:t>
            </a:r>
            <a:r>
              <a:rPr lang="en-GB" dirty="0" err="1" smtClean="0"/>
              <a:t>iso</a:t>
            </a:r>
            <a:r>
              <a:rPr lang="en-GB" dirty="0" smtClean="0"/>
              <a:t>‟ and „quant‟ – „</a:t>
            </a:r>
            <a:r>
              <a:rPr lang="en-GB" dirty="0" err="1" smtClean="0"/>
              <a:t>Iso</a:t>
            </a:r>
            <a:r>
              <a:rPr lang="en-GB" dirty="0" smtClean="0"/>
              <a:t>‟ means equal and „quant‟ implies quantity. </a:t>
            </a:r>
            <a:r>
              <a:rPr lang="en-GB" dirty="0" err="1" smtClean="0"/>
              <a:t>Isoquant</a:t>
            </a:r>
            <a:r>
              <a:rPr lang="en-GB" dirty="0" smtClean="0"/>
              <a:t> therefore, means equal quantity.</a:t>
            </a:r>
          </a:p>
          <a:p>
            <a:r>
              <a:rPr lang="en-GB" dirty="0" smtClean="0"/>
              <a:t> </a:t>
            </a:r>
            <a:r>
              <a:rPr lang="en-GB" dirty="0" err="1" smtClean="0"/>
              <a:t>Isoquants</a:t>
            </a:r>
            <a:r>
              <a:rPr lang="en-GB" dirty="0" smtClean="0"/>
              <a:t> are the curves, which represent the different combinations of inputs producing a particular quantity of output. Any combination on the </a:t>
            </a:r>
            <a:r>
              <a:rPr lang="en-GB" dirty="0" err="1" smtClean="0"/>
              <a:t>Isoquant</a:t>
            </a:r>
            <a:r>
              <a:rPr lang="en-GB" dirty="0" smtClean="0"/>
              <a:t> represents the some level of output.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For a given output level firm’s production become, </a:t>
            </a:r>
          </a:p>
          <a:p>
            <a:r>
              <a:rPr lang="en-GB" dirty="0" smtClean="0"/>
              <a:t>Q= f (L, K) Where </a:t>
            </a:r>
          </a:p>
          <a:p>
            <a:r>
              <a:rPr lang="en-GB" dirty="0" smtClean="0"/>
              <a:t>Q, is the units of output is a function of the quantity of two inputs L and k. Thus an </a:t>
            </a:r>
            <a:r>
              <a:rPr lang="en-GB" dirty="0" err="1" smtClean="0"/>
              <a:t>Iso</a:t>
            </a:r>
            <a:r>
              <a:rPr lang="en-GB" dirty="0" smtClean="0"/>
              <a:t> quant shows all possible combinations of two inputs, which are capable of producing equal or a given level of output. Since each combination yields same output, the producer becomes indifferent towards these combinations.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Assumptions: </a:t>
            </a:r>
          </a:p>
          <a:p>
            <a:r>
              <a:rPr lang="en-GB" dirty="0" smtClean="0"/>
              <a:t>1. There are only two factors of production, viz. labour and capital.</a:t>
            </a:r>
          </a:p>
          <a:p>
            <a:r>
              <a:rPr lang="en-GB" dirty="0" smtClean="0"/>
              <a:t> 2. The two factors can substitute each other up to certain limit </a:t>
            </a:r>
          </a:p>
          <a:p>
            <a:r>
              <a:rPr lang="en-GB" dirty="0" smtClean="0"/>
              <a:t>3. The shape of the </a:t>
            </a:r>
            <a:r>
              <a:rPr lang="en-GB" dirty="0" err="1" smtClean="0"/>
              <a:t>Iso</a:t>
            </a:r>
            <a:r>
              <a:rPr lang="en-GB" dirty="0" smtClean="0"/>
              <a:t> quant depends upon the extent of substitutability of the two inputs. </a:t>
            </a:r>
          </a:p>
          <a:p>
            <a:r>
              <a:rPr lang="en-GB" dirty="0" smtClean="0"/>
              <a:t>4. The technology is given over a period.</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t>Isoquants</a:t>
            </a:r>
            <a:endParaRPr lang="en-US" dirty="0"/>
          </a:p>
        </p:txBody>
      </p:sp>
      <p:graphicFrame>
        <p:nvGraphicFramePr>
          <p:cNvPr id="8" name="Content Placeholder 7"/>
          <p:cNvGraphicFramePr>
            <a:graphicFrameLocks noGrp="1"/>
          </p:cNvGraphicFramePr>
          <p:nvPr>
            <p:ph idx="1"/>
          </p:nvPr>
        </p:nvGraphicFramePr>
        <p:xfrm>
          <a:off x="5183188" y="987425"/>
          <a:ext cx="6172200" cy="2494280"/>
        </p:xfrm>
        <a:graphic>
          <a:graphicData uri="http://schemas.openxmlformats.org/drawingml/2006/table">
            <a:tbl>
              <a:tblPr firstRow="1" bandRow="1">
                <a:tableStyleId>{5C22544A-7EE6-4342-B048-85BDC9FD1C3A}</a:tableStyleId>
              </a:tblPr>
              <a:tblGrid>
                <a:gridCol w="1543050"/>
                <a:gridCol w="1543050"/>
                <a:gridCol w="1543050"/>
                <a:gridCol w="1543050"/>
              </a:tblGrid>
              <a:tr h="370840">
                <a:tc>
                  <a:txBody>
                    <a:bodyPr/>
                    <a:lstStyle/>
                    <a:p>
                      <a:r>
                        <a:rPr lang="en-US" dirty="0" smtClean="0"/>
                        <a:t>Combinations</a:t>
                      </a:r>
                      <a:endParaRPr lang="en-US" dirty="0"/>
                    </a:p>
                  </a:txBody>
                  <a:tcPr/>
                </a:tc>
                <a:tc>
                  <a:txBody>
                    <a:bodyPr/>
                    <a:lstStyle/>
                    <a:p>
                      <a:r>
                        <a:rPr lang="en-US" dirty="0" err="1" smtClean="0"/>
                        <a:t>Labour</a:t>
                      </a:r>
                      <a:r>
                        <a:rPr lang="en-US" dirty="0" smtClean="0"/>
                        <a:t> (units) </a:t>
                      </a:r>
                      <a:endParaRPr lang="en-US" dirty="0"/>
                    </a:p>
                  </a:txBody>
                  <a:tcPr/>
                </a:tc>
                <a:tc>
                  <a:txBody>
                    <a:bodyPr/>
                    <a:lstStyle/>
                    <a:p>
                      <a:r>
                        <a:rPr lang="en-US" dirty="0" smtClean="0"/>
                        <a:t>Capital (Units) </a:t>
                      </a:r>
                      <a:endParaRPr lang="en-US" dirty="0"/>
                    </a:p>
                  </a:txBody>
                  <a:tcPr/>
                </a:tc>
                <a:tc>
                  <a:txBody>
                    <a:bodyPr/>
                    <a:lstStyle/>
                    <a:p>
                      <a:r>
                        <a:rPr lang="en-US" dirty="0" smtClean="0"/>
                        <a:t>Output (quintals) </a:t>
                      </a:r>
                      <a:endParaRPr lang="en-US" dirty="0"/>
                    </a:p>
                  </a:txBody>
                  <a:tcPr/>
                </a:tc>
              </a:tr>
              <a:tr h="370840">
                <a:tc>
                  <a:txBody>
                    <a:bodyPr/>
                    <a:lstStyle/>
                    <a:p>
                      <a:r>
                        <a:rPr lang="en-GB" dirty="0" smtClean="0"/>
                        <a:t>A</a:t>
                      </a:r>
                      <a:endParaRPr lang="en-US" dirty="0"/>
                    </a:p>
                  </a:txBody>
                  <a:tcPr/>
                </a:tc>
                <a:tc>
                  <a:txBody>
                    <a:bodyPr/>
                    <a:lstStyle/>
                    <a:p>
                      <a:r>
                        <a:rPr lang="en-GB" dirty="0" smtClean="0"/>
                        <a:t>1</a:t>
                      </a:r>
                      <a:endParaRPr lang="en-US" dirty="0"/>
                    </a:p>
                  </a:txBody>
                  <a:tcPr/>
                </a:tc>
                <a:tc>
                  <a:txBody>
                    <a:bodyPr/>
                    <a:lstStyle/>
                    <a:p>
                      <a:r>
                        <a:rPr lang="en-GB" dirty="0" smtClean="0"/>
                        <a:t>10</a:t>
                      </a:r>
                      <a:endParaRPr lang="en-US" dirty="0"/>
                    </a:p>
                  </a:txBody>
                  <a:tcPr/>
                </a:tc>
                <a:tc>
                  <a:txBody>
                    <a:bodyPr/>
                    <a:lstStyle/>
                    <a:p>
                      <a:r>
                        <a:rPr lang="en-GB" dirty="0" smtClean="0"/>
                        <a:t>50</a:t>
                      </a:r>
                      <a:endParaRPr lang="en-US" dirty="0"/>
                    </a:p>
                  </a:txBody>
                  <a:tcPr/>
                </a:tc>
              </a:tr>
              <a:tr h="370840">
                <a:tc>
                  <a:txBody>
                    <a:bodyPr/>
                    <a:lstStyle/>
                    <a:p>
                      <a:r>
                        <a:rPr lang="en-GB" dirty="0" smtClean="0"/>
                        <a:t>B</a:t>
                      </a:r>
                      <a:endParaRPr lang="en-US" dirty="0"/>
                    </a:p>
                  </a:txBody>
                  <a:tcPr/>
                </a:tc>
                <a:tc>
                  <a:txBody>
                    <a:bodyPr/>
                    <a:lstStyle/>
                    <a:p>
                      <a:r>
                        <a:rPr lang="en-GB" dirty="0" smtClean="0"/>
                        <a:t>2</a:t>
                      </a:r>
                      <a:endParaRPr lang="en-US" dirty="0"/>
                    </a:p>
                  </a:txBody>
                  <a:tcPr/>
                </a:tc>
                <a:tc>
                  <a:txBody>
                    <a:bodyPr/>
                    <a:lstStyle/>
                    <a:p>
                      <a:r>
                        <a:rPr lang="en-GB" dirty="0" smtClean="0"/>
                        <a:t>7</a:t>
                      </a:r>
                      <a:endParaRPr lang="en-US" dirty="0"/>
                    </a:p>
                  </a:txBody>
                  <a:tcPr/>
                </a:tc>
                <a:tc>
                  <a:txBody>
                    <a:bodyPr/>
                    <a:lstStyle/>
                    <a:p>
                      <a:r>
                        <a:rPr lang="en-GB" dirty="0" smtClean="0"/>
                        <a:t>50</a:t>
                      </a:r>
                      <a:endParaRPr lang="en-US" dirty="0"/>
                    </a:p>
                  </a:txBody>
                  <a:tcPr/>
                </a:tc>
              </a:tr>
              <a:tr h="370840">
                <a:tc>
                  <a:txBody>
                    <a:bodyPr/>
                    <a:lstStyle/>
                    <a:p>
                      <a:r>
                        <a:rPr lang="en-GB" dirty="0" smtClean="0"/>
                        <a:t>C</a:t>
                      </a:r>
                      <a:endParaRPr lang="en-US" dirty="0"/>
                    </a:p>
                  </a:txBody>
                  <a:tcPr/>
                </a:tc>
                <a:tc>
                  <a:txBody>
                    <a:bodyPr/>
                    <a:lstStyle/>
                    <a:p>
                      <a:r>
                        <a:rPr lang="en-GB" dirty="0" smtClean="0"/>
                        <a:t>3</a:t>
                      </a:r>
                      <a:endParaRPr lang="en-US" dirty="0"/>
                    </a:p>
                  </a:txBody>
                  <a:tcPr/>
                </a:tc>
                <a:tc>
                  <a:txBody>
                    <a:bodyPr/>
                    <a:lstStyle/>
                    <a:p>
                      <a:r>
                        <a:rPr lang="en-GB" dirty="0" smtClean="0"/>
                        <a:t>4</a:t>
                      </a:r>
                      <a:endParaRPr lang="en-US" dirty="0"/>
                    </a:p>
                  </a:txBody>
                  <a:tcPr/>
                </a:tc>
                <a:tc>
                  <a:txBody>
                    <a:bodyPr/>
                    <a:lstStyle/>
                    <a:p>
                      <a:r>
                        <a:rPr lang="en-GB" dirty="0" smtClean="0"/>
                        <a:t>50</a:t>
                      </a:r>
                      <a:endParaRPr lang="en-US" dirty="0"/>
                    </a:p>
                  </a:txBody>
                  <a:tcPr/>
                </a:tc>
              </a:tr>
              <a:tr h="370840">
                <a:tc>
                  <a:txBody>
                    <a:bodyPr/>
                    <a:lstStyle/>
                    <a:p>
                      <a:r>
                        <a:rPr lang="en-GB" dirty="0" smtClean="0"/>
                        <a:t>D</a:t>
                      </a:r>
                      <a:endParaRPr lang="en-US" dirty="0"/>
                    </a:p>
                  </a:txBody>
                  <a:tcPr/>
                </a:tc>
                <a:tc>
                  <a:txBody>
                    <a:bodyPr/>
                    <a:lstStyle/>
                    <a:p>
                      <a:r>
                        <a:rPr lang="en-GB" dirty="0" smtClean="0"/>
                        <a:t>4</a:t>
                      </a:r>
                      <a:endParaRPr lang="en-US" dirty="0"/>
                    </a:p>
                  </a:txBody>
                  <a:tcPr/>
                </a:tc>
                <a:tc>
                  <a:txBody>
                    <a:bodyPr/>
                    <a:lstStyle/>
                    <a:p>
                      <a:r>
                        <a:rPr lang="en-GB" dirty="0" smtClean="0"/>
                        <a:t>4</a:t>
                      </a:r>
                      <a:endParaRPr lang="en-US" dirty="0"/>
                    </a:p>
                  </a:txBody>
                  <a:tcPr/>
                </a:tc>
                <a:tc>
                  <a:txBody>
                    <a:bodyPr/>
                    <a:lstStyle/>
                    <a:p>
                      <a:r>
                        <a:rPr lang="en-GB" dirty="0" smtClean="0"/>
                        <a:t>50</a:t>
                      </a:r>
                      <a:endParaRPr lang="en-US" dirty="0"/>
                    </a:p>
                  </a:txBody>
                  <a:tcPr/>
                </a:tc>
              </a:tr>
              <a:tr h="370840">
                <a:tc>
                  <a:txBody>
                    <a:bodyPr/>
                    <a:lstStyle/>
                    <a:p>
                      <a:r>
                        <a:rPr lang="en-GB" dirty="0" smtClean="0"/>
                        <a:t>E</a:t>
                      </a:r>
                      <a:endParaRPr lang="en-US" dirty="0"/>
                    </a:p>
                  </a:txBody>
                  <a:tcPr/>
                </a:tc>
                <a:tc>
                  <a:txBody>
                    <a:bodyPr/>
                    <a:lstStyle/>
                    <a:p>
                      <a:r>
                        <a:rPr lang="en-GB" dirty="0" smtClean="0"/>
                        <a:t>5</a:t>
                      </a:r>
                      <a:endParaRPr lang="en-US" dirty="0"/>
                    </a:p>
                  </a:txBody>
                  <a:tcPr/>
                </a:tc>
                <a:tc>
                  <a:txBody>
                    <a:bodyPr/>
                    <a:lstStyle/>
                    <a:p>
                      <a:r>
                        <a:rPr lang="en-GB" dirty="0" smtClean="0"/>
                        <a:t>1</a:t>
                      </a:r>
                      <a:endParaRPr lang="en-US" dirty="0"/>
                    </a:p>
                  </a:txBody>
                  <a:tcPr/>
                </a:tc>
                <a:tc>
                  <a:txBody>
                    <a:bodyPr/>
                    <a:lstStyle/>
                    <a:p>
                      <a:r>
                        <a:rPr lang="en-GB" dirty="0" smtClean="0"/>
                        <a:t>50</a:t>
                      </a:r>
                      <a:endParaRPr lang="en-US" dirty="0"/>
                    </a:p>
                  </a:txBody>
                  <a:tcPr/>
                </a:tc>
              </a:tr>
            </a:tbl>
          </a:graphicData>
        </a:graphic>
      </p:graphicFrame>
      <p:sp>
        <p:nvSpPr>
          <p:cNvPr id="7" name="Text Placeholder 6"/>
          <p:cNvSpPr>
            <a:spLocks noGrp="1"/>
          </p:cNvSpPr>
          <p:nvPr>
            <p:ph type="body" sz="half" idx="2"/>
          </p:nvPr>
        </p:nvSpPr>
        <p:spPr>
          <a:xfrm>
            <a:off x="809588" y="2000240"/>
            <a:ext cx="3932237" cy="3811588"/>
          </a:xfrm>
        </p:spPr>
        <p:txBody>
          <a:bodyPr/>
          <a:lstStyle/>
          <a:p>
            <a:r>
              <a:rPr lang="en-GB" dirty="0" smtClean="0"/>
              <a:t>An </a:t>
            </a:r>
            <a:r>
              <a:rPr lang="en-GB" dirty="0" err="1" smtClean="0"/>
              <a:t>Isoquant</a:t>
            </a:r>
            <a:r>
              <a:rPr lang="en-GB" dirty="0" smtClean="0"/>
              <a:t> may be explained with the help of an arithmetical example.</a:t>
            </a:r>
          </a:p>
          <a:p>
            <a:endParaRPr lang="en-US" dirty="0"/>
          </a:p>
        </p:txBody>
      </p:sp>
      <p:sp>
        <p:nvSpPr>
          <p:cNvPr id="3" name="Date Placeholder 2"/>
          <p:cNvSpPr>
            <a:spLocks noGrp="1"/>
          </p:cNvSpPr>
          <p:nvPr>
            <p:ph type="dt" sz="half" idx="10"/>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1"/>
          </p:nvPr>
        </p:nvSpPr>
        <p:spPr/>
        <p:txBody>
          <a:bodyPr/>
          <a:lstStyle/>
          <a:p>
            <a:pPr algn="ctr"/>
            <a:r>
              <a:rPr lang="sv-SE" smtClean="0"/>
              <a:t>D.Maheswari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Labour is on the X-axis and capital is on the Y-axis. IQ is the ISO-Product curve which shows all the alternative combinations A, B, C, D, E which can produce 50 quintals of a product. An </a:t>
            </a:r>
            <a:r>
              <a:rPr lang="en-GB" dirty="0" err="1" smtClean="0"/>
              <a:t>isoquant</a:t>
            </a:r>
            <a:r>
              <a:rPr lang="en-GB" dirty="0" smtClean="0"/>
              <a:t> (equal quantity) is a curve that shows the combinations of certain inputs such as </a:t>
            </a:r>
            <a:r>
              <a:rPr lang="en-GB" dirty="0" err="1" smtClean="0"/>
              <a:t>Labor</a:t>
            </a:r>
            <a:r>
              <a:rPr lang="en-GB" dirty="0" smtClean="0"/>
              <a:t> (L) and Capital (K) that will produce a certain output Q. Mathematically, the data that an </a:t>
            </a:r>
            <a:r>
              <a:rPr lang="en-GB" dirty="0" err="1" smtClean="0"/>
              <a:t>isoquant</a:t>
            </a:r>
            <a:r>
              <a:rPr lang="en-GB" dirty="0" smtClean="0"/>
              <a:t> projects is expressed by the equation</a:t>
            </a:r>
          </a:p>
          <a:p>
            <a:r>
              <a:rPr lang="en-US" dirty="0" smtClean="0"/>
              <a:t>f (K,L) = Q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1026" name="Picture 2" descr="C:\Users\HP\Desktop\CHARA.jpg"/>
          <p:cNvPicPr>
            <a:picLocks noGrp="1" noChangeAspect="1" noChangeArrowheads="1"/>
          </p:cNvPicPr>
          <p:nvPr>
            <p:ph idx="1"/>
          </p:nvPr>
        </p:nvPicPr>
        <p:blipFill>
          <a:blip r:embed="rId2"/>
          <a:srcRect/>
          <a:stretch>
            <a:fillRect/>
          </a:stretch>
        </p:blipFill>
        <p:spPr bwMode="auto">
          <a:xfrm>
            <a:off x="1809720" y="1562100"/>
            <a:ext cx="9501253" cy="45307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ISO QUANTS</a:t>
            </a:r>
            <a:endParaRPr lang="en-US" dirty="0"/>
          </a:p>
        </p:txBody>
      </p:sp>
      <p:sp>
        <p:nvSpPr>
          <p:cNvPr id="12" name="Text Placeholder 11"/>
          <p:cNvSpPr>
            <a:spLocks noGrp="1"/>
          </p:cNvSpPr>
          <p:nvPr>
            <p:ph type="body" sz="half" idx="2"/>
          </p:nvPr>
        </p:nvSpPr>
        <p:spPr/>
        <p:txBody>
          <a:bodyPr/>
          <a:lstStyle/>
          <a:p>
            <a:endParaRPr lang="en-US" dirty="0"/>
          </a:p>
        </p:txBody>
      </p:sp>
      <p:sp>
        <p:nvSpPr>
          <p:cNvPr id="3" name="Date Placeholder 2"/>
          <p:cNvSpPr>
            <a:spLocks noGrp="1"/>
          </p:cNvSpPr>
          <p:nvPr>
            <p:ph type="dt" sz="half" idx="10"/>
          </p:nvPr>
        </p:nvSpPr>
        <p:spPr/>
        <p:txBody>
          <a:bodyPr/>
          <a:lstStyle/>
          <a:p>
            <a:pPr algn="ctr"/>
            <a:fld id="{90EB9C57-D06F-4FA6-A7FA-9B4304A1DA16}" type="datetime2">
              <a:rPr lang="en-US" smtClean="0"/>
              <a:pPr algn="ctr"/>
              <a:t>Thursday, September 17, 2020</a:t>
            </a:fld>
            <a:endParaRPr lang="en-US" dirty="0"/>
          </a:p>
        </p:txBody>
      </p:sp>
      <p:sp>
        <p:nvSpPr>
          <p:cNvPr id="4" name="Footer Placeholder 3"/>
          <p:cNvSpPr>
            <a:spLocks noGrp="1"/>
          </p:cNvSpPr>
          <p:nvPr>
            <p:ph type="ftr" sz="quarter" idx="11"/>
          </p:nvPr>
        </p:nvSpPr>
        <p:spPr/>
        <p:txBody>
          <a:bodyPr/>
          <a:lstStyle/>
          <a:p>
            <a:pPr algn="ctr"/>
            <a:r>
              <a:rPr lang="sv-SE" smtClean="0"/>
              <a:t>D.Maheswari</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5183188" y="1531732"/>
            <a:ext cx="6172200" cy="378501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t>
            </a:r>
            <a:r>
              <a:rPr lang="en-GB" dirty="0" err="1" smtClean="0"/>
              <a:t>iso</a:t>
            </a:r>
            <a:r>
              <a:rPr lang="en-GB" dirty="0" smtClean="0"/>
              <a:t> </a:t>
            </a:r>
            <a:r>
              <a:rPr lang="en-GB" dirty="0" err="1" smtClean="0"/>
              <a:t>quants</a:t>
            </a:r>
            <a:endParaRPr lang="en-US" dirty="0"/>
          </a:p>
        </p:txBody>
      </p:sp>
      <p:sp>
        <p:nvSpPr>
          <p:cNvPr id="3" name="Content Placeholder 2"/>
          <p:cNvSpPr>
            <a:spLocks noGrp="1"/>
          </p:cNvSpPr>
          <p:nvPr>
            <p:ph idx="1"/>
          </p:nvPr>
        </p:nvSpPr>
        <p:spPr/>
        <p:txBody>
          <a:bodyPr/>
          <a:lstStyle/>
          <a:p>
            <a:r>
              <a:rPr lang="en-GB" dirty="0" smtClean="0"/>
              <a:t>Right angle </a:t>
            </a:r>
            <a:r>
              <a:rPr lang="en-GB" dirty="0" err="1" smtClean="0"/>
              <a:t>iso</a:t>
            </a:r>
            <a:r>
              <a:rPr lang="en-GB" dirty="0" smtClean="0"/>
              <a:t> </a:t>
            </a:r>
            <a:r>
              <a:rPr lang="en-GB" dirty="0" err="1" smtClean="0"/>
              <a:t>quants</a:t>
            </a:r>
            <a:endParaRPr lang="en-GB" dirty="0" smtClean="0"/>
          </a:p>
          <a:p>
            <a:r>
              <a:rPr lang="en-GB" dirty="0" smtClean="0"/>
              <a:t>Linear </a:t>
            </a:r>
            <a:r>
              <a:rPr lang="en-GB" dirty="0" err="1" smtClean="0"/>
              <a:t>iso</a:t>
            </a:r>
            <a:r>
              <a:rPr lang="en-GB" dirty="0" smtClean="0"/>
              <a:t> </a:t>
            </a:r>
            <a:r>
              <a:rPr lang="en-GB" dirty="0" err="1" smtClean="0"/>
              <a:t>quants</a:t>
            </a:r>
            <a:endParaRPr lang="en-GB" dirty="0" smtClean="0"/>
          </a:p>
          <a:p>
            <a:r>
              <a:rPr lang="en-GB" dirty="0" smtClean="0"/>
              <a:t>Convex </a:t>
            </a:r>
            <a:r>
              <a:rPr lang="en-GB" dirty="0" err="1" smtClean="0"/>
              <a:t>iso</a:t>
            </a:r>
            <a:r>
              <a:rPr lang="en-GB" dirty="0" smtClean="0"/>
              <a:t> </a:t>
            </a:r>
            <a:r>
              <a:rPr lang="en-GB" dirty="0" err="1" smtClean="0"/>
              <a:t>quants</a:t>
            </a:r>
            <a:endParaRPr lang="en-US" dirty="0"/>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CF65FA4D-13D9-48B8-851A-D4B4FC4D87B0}" type="datetime2">
              <a:rPr lang="en-US" smtClean="0"/>
              <a:pPr/>
              <a:t>Thursday, September 17,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Tree>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12840</TotalTime>
  <Words>918</Words>
  <Application>Microsoft Office PowerPoint</Application>
  <PresentationFormat>Custom</PresentationFormat>
  <Paragraphs>138</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Theme1</vt:lpstr>
      <vt:lpstr>Custom Design</vt:lpstr>
      <vt:lpstr>Slide 1</vt:lpstr>
      <vt:lpstr>Slide 2</vt:lpstr>
      <vt:lpstr>Slide 3</vt:lpstr>
      <vt:lpstr>Slide 4</vt:lpstr>
      <vt:lpstr>Isoquants</vt:lpstr>
      <vt:lpstr>Slide 6</vt:lpstr>
      <vt:lpstr>Slide 7</vt:lpstr>
      <vt:lpstr>ISO QUANTS</vt:lpstr>
      <vt:lpstr>Types of iso quants</vt:lpstr>
      <vt:lpstr>Slide 10</vt:lpstr>
      <vt:lpstr>Right angle iso quants</vt:lpstr>
      <vt:lpstr> Convex ISO QUANTS</vt:lpstr>
      <vt:lpstr>Marginal Rate of technical Substitution</vt:lpstr>
      <vt:lpstr>Iso cost</vt:lpstr>
      <vt:lpstr>Iso cost graph</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1050</cp:revision>
  <dcterms:created xsi:type="dcterms:W3CDTF">2019-12-14T03:50:52Z</dcterms:created>
  <dcterms:modified xsi:type="dcterms:W3CDTF">2020-09-17T08:10:24Z</dcterms:modified>
</cp:coreProperties>
</file>