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8" r:id="rId2"/>
  </p:sldMasterIdLst>
  <p:notesMasterIdLst>
    <p:notesMasterId r:id="rId26"/>
  </p:notesMasterIdLst>
  <p:handoutMasterIdLst>
    <p:handoutMasterId r:id="rId27"/>
  </p:handoutMasterIdLst>
  <p:sldIdLst>
    <p:sldId id="403" r:id="rId3"/>
    <p:sldId id="407" r:id="rId4"/>
    <p:sldId id="408" r:id="rId5"/>
    <p:sldId id="409" r:id="rId6"/>
    <p:sldId id="410" r:id="rId7"/>
    <p:sldId id="411" r:id="rId8"/>
    <p:sldId id="424" r:id="rId9"/>
    <p:sldId id="425" r:id="rId10"/>
    <p:sldId id="412" r:id="rId11"/>
    <p:sldId id="427" r:id="rId12"/>
    <p:sldId id="428" r:id="rId13"/>
    <p:sldId id="429" r:id="rId14"/>
    <p:sldId id="435" r:id="rId15"/>
    <p:sldId id="438" r:id="rId16"/>
    <p:sldId id="439" r:id="rId17"/>
    <p:sldId id="430" r:id="rId18"/>
    <p:sldId id="436" r:id="rId19"/>
    <p:sldId id="437" r:id="rId20"/>
    <p:sldId id="432" r:id="rId21"/>
    <p:sldId id="433" r:id="rId22"/>
    <p:sldId id="434" r:id="rId23"/>
    <p:sldId id="440" r:id="rId24"/>
    <p:sldId id="42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p15="http://schemas.microsoft.com/office/powerpoint/2012/main" xmlns=""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9900"/>
    <a:srgbClr val="298610"/>
    <a:srgbClr val="00CC00"/>
    <a:srgbClr val="66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2" autoAdjust="0"/>
    <p:restoredTop sz="94662" autoAdjust="0"/>
  </p:normalViewPr>
  <p:slideViewPr>
    <p:cSldViewPr>
      <p:cViewPr>
        <p:scale>
          <a:sx n="64" d="100"/>
          <a:sy n="64" d="100"/>
        </p:scale>
        <p:origin x="-864"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9/16/2020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a:p>
        </p:txBody>
      </p:sp>
    </p:spTree>
    <p:extLst>
      <p:ext uri="{BB962C8B-B14F-4D97-AF65-F5344CB8AC3E}">
        <p14:creationId xmlns="" xmlns:p14="http://schemas.microsoft.com/office/powerpoint/2010/main"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9/16/2020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 xmlns:p14="http://schemas.microsoft.com/office/powerpoint/2010/main"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itle 1">
            <a:extLst>
              <a:ext uri="{FF2B5EF4-FFF2-40B4-BE49-F238E27FC236}">
                <a16:creationId xmlns="" xmlns:a16="http://schemas.microsoft.com/office/drawing/2014/main" id="{5958E5E2-6682-4BC1-BE42-9B3D8EFAAB0B}"/>
              </a:ext>
            </a:extLst>
          </p:cNvPr>
          <p:cNvSpPr txBox="1">
            <a:spLocks/>
          </p:cNvSpPr>
          <p:nvPr/>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a:t>
            </a:r>
            <a:r>
              <a:rPr lang="en-IN" sz="4000" dirty="0" smtClean="0">
                <a:solidFill>
                  <a:srgbClr val="002060"/>
                </a:solidFill>
                <a:latin typeface="Britannic Bold" panose="020B0903060703020204" pitchFamily="34" charset="0"/>
                <a:cs typeface="Times New Roman" panose="02020603050405020304" pitchFamily="18" charset="0"/>
              </a:rPr>
              <a:t>ENGINEERING COLLEGE (A)</a:t>
            </a:r>
            <a:endParaRPr lang="en-IN" sz="4000" dirty="0">
              <a:solidFill>
                <a:srgbClr val="002060"/>
              </a:solidFill>
              <a:latin typeface="Britannic Bold" panose="020B0903060703020204" pitchFamily="34" charset="0"/>
              <a:cs typeface="Times New Roman" panose="02020603050405020304" pitchFamily="18" charset="0"/>
            </a:endParaRPr>
          </a:p>
        </p:txBody>
      </p:sp>
      <p:pic>
        <p:nvPicPr>
          <p:cNvPr id="8" name="Picture 7">
            <a:extLst>
              <a:ext uri="{FF2B5EF4-FFF2-40B4-BE49-F238E27FC236}">
                <a16:creationId xmlns="" xmlns:a16="http://schemas.microsoft.com/office/drawing/2014/main" id="{5D981076-ED8C-43FB-A166-D94C61E8089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9522" y="92139"/>
            <a:ext cx="1578225" cy="936104"/>
          </a:xfrm>
          <a:prstGeom prst="rect">
            <a:avLst/>
          </a:prstGeom>
        </p:spPr>
      </p:pic>
      <p:sp>
        <p:nvSpPr>
          <p:cNvPr id="6" name="Title 1">
            <a:extLst>
              <a:ext uri="{FF2B5EF4-FFF2-40B4-BE49-F238E27FC236}">
                <a16:creationId xmlns:a16="http://schemas.microsoft.com/office/drawing/2014/main" xmlns=""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7F8E4-30B5-4DB8-908E-708E4E8BC528}" type="datetime2">
              <a:rPr lang="en-US" smtClean="0"/>
              <a:pPr/>
              <a:t>Wednesday, September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3C01F-1C57-4D4F-AC5A-6144B1C13614}" type="datetime2">
              <a:rPr lang="en-US" smtClean="0"/>
              <a:pPr/>
              <a:t>Wednesday, September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just"/>
            <a:fld id="{AA2170D6-7426-4E55-9FBD-5DCA8EBAB381}" type="datetime2">
              <a:rPr lang="en-US" smtClean="0"/>
              <a:pPr algn="just"/>
              <a:t>Wednesday, September 16, 2020</a:t>
            </a:fld>
            <a:endParaRPr lang="en-US" dirty="0"/>
          </a:p>
        </p:txBody>
      </p:sp>
      <p:sp>
        <p:nvSpPr>
          <p:cNvPr id="5" name="Footer Placeholder 4"/>
          <p:cNvSpPr>
            <a:spLocks noGrp="1"/>
          </p:cNvSpPr>
          <p:nvPr>
            <p:ph type="ftr" sz="quarter" idx="11"/>
          </p:nvPr>
        </p:nvSpPr>
        <p:spPr/>
        <p:txBody>
          <a:bodyPr/>
          <a:lstStyle/>
          <a:p>
            <a:r>
              <a:rPr lang="en-US" smtClean="0"/>
              <a:t>D.Maheswari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 xmlns:p14="http://schemas.microsoft.com/office/powerpoint/2010/main" val="3510788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CF059926-1990-4534-AA1B-98AC8014B557}" type="datetime2">
              <a:rPr lang="en-US" smtClean="0"/>
              <a:pPr/>
              <a:t>Wednesday, September 16, 2020</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4381488" y="6215082"/>
            <a:ext cx="2743200" cy="365125"/>
          </a:xfrm>
          <a:ln>
            <a:noFill/>
          </a:ln>
        </p:spPr>
        <p:txBody>
          <a:bodyPr/>
          <a:lstStyle>
            <a:lvl1pPr>
              <a:defRPr b="1">
                <a:solidFill>
                  <a:schemeClr val="bg1">
                    <a:lumMod val="50000"/>
                  </a:schemeClr>
                </a:solidFill>
              </a:defRPr>
            </a:lvl1pPr>
          </a:lstStyle>
          <a:p>
            <a:r>
              <a:rPr lang="en-IN" smtClean="0"/>
              <a:t>D.Maheswari</a:t>
            </a:r>
            <a:endParaRPr lang="en-US" dirty="0"/>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Managerial</a:t>
            </a:r>
            <a:r>
              <a:rPr lang="sv-SE" baseline="0" dirty="0" smtClean="0"/>
              <a:t> Economics and Financial Analysis</a:t>
            </a:r>
            <a:endParaRPr lang="en-US" dirty="0"/>
          </a:p>
        </p:txBody>
      </p:sp>
    </p:spTree>
    <p:extLst>
      <p:ext uri="{BB962C8B-B14F-4D97-AF65-F5344CB8AC3E}">
        <p14:creationId xmlns="" xmlns:p14="http://schemas.microsoft.com/office/powerpoint/2010/main" val="377477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54A71A-60FF-4D5A-A4C6-4FB209FE1539}" type="datetime2">
              <a:rPr lang="en-US" smtClean="0"/>
              <a:pPr/>
              <a:t>Wednesday, September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3F9D61-4741-4EB6-928C-183F6ED0860B}"/>
              </a:ext>
            </a:extLst>
          </p:cNvPr>
          <p:cNvSpPr>
            <a:spLocks noGrp="1"/>
          </p:cNvSpPr>
          <p:nvPr>
            <p:ph type="dt" sz="half" idx="10"/>
          </p:nvPr>
        </p:nvSpPr>
        <p:spPr/>
        <p:txBody>
          <a:bodyPr/>
          <a:lstStyle/>
          <a:p>
            <a:fld id="{F2E159BF-C027-4FC4-AA6B-E27BF5D292DB}" type="datetime2">
              <a:rPr lang="en-US" smtClean="0"/>
              <a:pPr/>
              <a:t>Wednesday, September 16, 2020</a:t>
            </a:fld>
            <a:endParaRPr lang="en-US"/>
          </a:p>
        </p:txBody>
      </p:sp>
      <p:sp>
        <p:nvSpPr>
          <p:cNvPr id="4" name="Footer Placeholder 3">
            <a:extLst>
              <a:ext uri="{FF2B5EF4-FFF2-40B4-BE49-F238E27FC236}">
                <a16:creationId xmlns:a16="http://schemas.microsoft.com/office/drawing/2014/main" xmlns="" id="{7A5A7B3A-4429-42CF-B646-3FD3F3460B9A}"/>
              </a:ext>
            </a:extLst>
          </p:cNvPr>
          <p:cNvSpPr>
            <a:spLocks noGrp="1"/>
          </p:cNvSpPr>
          <p:nvPr>
            <p:ph type="ftr" sz="quarter" idx="11"/>
          </p:nvPr>
        </p:nvSpPr>
        <p:spPr/>
        <p:txBody>
          <a:bodyPr/>
          <a:lstStyle/>
          <a:p>
            <a:r>
              <a:rPr lang="en-US" smtClean="0"/>
              <a:t>D.Maheswari</a:t>
            </a:r>
            <a:endParaRPr lang="en-US"/>
          </a:p>
        </p:txBody>
      </p:sp>
      <p:sp>
        <p:nvSpPr>
          <p:cNvPr id="5" name="Slide Number Placeholder 4">
            <a:extLst>
              <a:ext uri="{FF2B5EF4-FFF2-40B4-BE49-F238E27FC236}">
                <a16:creationId xmlns:a16="http://schemas.microsoft.com/office/drawing/2014/main" xmlns=""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415722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8"/>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8" y="136525"/>
            <a:ext cx="784505"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userDrawn="1"/>
        </p:nvSpPr>
        <p:spPr>
          <a:xfrm>
            <a:off x="8310579" y="132322"/>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9239273" y="6286523"/>
            <a:ext cx="2104515" cy="365125"/>
          </a:xfrm>
          <a:ln>
            <a:noFill/>
          </a:ln>
        </p:spPr>
        <p:txBody>
          <a:bodyPr/>
          <a:lstStyle>
            <a:lvl1pPr>
              <a:defRPr b="1">
                <a:solidFill>
                  <a:schemeClr val="bg1">
                    <a:lumMod val="50000"/>
                  </a:schemeClr>
                </a:solidFill>
              </a:defRPr>
            </a:lvl1pPr>
          </a:lstStyle>
          <a:p>
            <a:pPr algn="ctr"/>
            <a:fld id="{90EB9C57-D06F-4FA6-A7FA-9B4304A1DA16}" type="datetime2">
              <a:rPr lang="en-US" smtClean="0"/>
              <a:pPr algn="ctr"/>
              <a:t>Wednesday, September 16, 2020</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5143493" y="6286523"/>
            <a:ext cx="2095515" cy="365125"/>
          </a:xfrm>
          <a:ln>
            <a:noFill/>
          </a:ln>
        </p:spPr>
        <p:txBody>
          <a:bodyPr/>
          <a:lstStyle>
            <a:lvl1pPr>
              <a:defRPr b="1">
                <a:solidFill>
                  <a:schemeClr val="bg1">
                    <a:lumMod val="50000"/>
                  </a:schemeClr>
                </a:solidFill>
              </a:defRPr>
            </a:lvl1pPr>
          </a:lstStyle>
          <a:p>
            <a:pPr algn="ctr"/>
            <a:r>
              <a:rPr lang="sv-SE" dirty="0" smtClean="0"/>
              <a:t>D.Maheswari</a:t>
            </a:r>
            <a:endParaRPr lang="en-US" dirty="0"/>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738154" y="6278588"/>
            <a:ext cx="2571767"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a:p>
        </p:txBody>
      </p:sp>
      <p:sp>
        <p:nvSpPr>
          <p:cNvPr id="9" name="Footer Placeholder 3">
            <a:extLst>
              <a:ext uri="{FF2B5EF4-FFF2-40B4-BE49-F238E27FC236}">
                <a16:creationId xmlns:a16="http://schemas.microsoft.com/office/drawing/2014/main" xmlns="" id="{9B80BD04-4FB9-48ED-8F04-82E1E9B47D6D}"/>
              </a:ext>
            </a:extLst>
          </p:cNvPr>
          <p:cNvSpPr txBox="1">
            <a:spLocks/>
          </p:cNvSpPr>
          <p:nvPr userDrawn="1"/>
        </p:nvSpPr>
        <p:spPr>
          <a:xfrm>
            <a:off x="1047715" y="6286521"/>
            <a:ext cx="2762269" cy="357190"/>
          </a:xfrm>
          <a:prstGeom prst="rect">
            <a:avLst/>
          </a:prstGeom>
          <a:ln>
            <a:noFill/>
          </a:ln>
        </p:spPr>
        <p:txBody>
          <a:bodyPr vert="horz" lIns="91440" tIns="45720" rIns="91440" bIns="45720" rtlCol="0" anchor="ctr"/>
          <a:lstStyle>
            <a:lvl1pPr>
              <a:defRPr b="1">
                <a:solidFill>
                  <a:schemeClr val="bg1">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1" i="0" u="none" strike="noStrike" kern="1200" cap="none" spc="0" normalizeH="0" baseline="0" noProof="0" dirty="0" smtClean="0">
                <a:ln>
                  <a:noFill/>
                </a:ln>
                <a:solidFill>
                  <a:schemeClr val="bg1">
                    <a:lumMod val="50000"/>
                  </a:schemeClr>
                </a:solidFill>
                <a:effectLst/>
                <a:uLnTx/>
                <a:uFillTx/>
                <a:latin typeface="+mn-lt"/>
                <a:ea typeface="+mn-ea"/>
                <a:cs typeface="+mn-cs"/>
              </a:rPr>
              <a:t>Managerial Economics and Financial Analysis</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xmlns="" val="377477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BD2E15-B579-422B-B7E8-0A135EC67198}" type="datetimeFigureOut">
              <a:rPr lang="en-US" smtClean="0"/>
              <a:pPr/>
              <a:t>9/16/2020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408EFB-FBAD-493C-A39F-BAD4C7BC657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7E748E-4A9E-4086-B155-E9A60D72AF24}" type="datetime2">
              <a:rPr lang="en-US" smtClean="0"/>
              <a:pPr/>
              <a:t>Wednesday, September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70BA0-C9FD-48EF-ADCC-E8AACAB183D6}" type="datetime2">
              <a:rPr lang="en-US" smtClean="0"/>
              <a:pPr/>
              <a:t>Wednesday, September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p:nvSpPr>
        <p:spPr>
          <a:xfrm>
            <a:off x="8310578" y="132319"/>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8F87A7F9-FBF7-4F36-BAEF-0E9D9F3A800E}" type="datetime2">
              <a:rPr lang="en-US" smtClean="0"/>
              <a:pPr/>
              <a:t>Wednesday, September 16, 2020</a:t>
            </a:fld>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4567393" y="6276566"/>
            <a:ext cx="2743200" cy="365125"/>
          </a:xfrm>
          <a:ln>
            <a:noFill/>
          </a:ln>
        </p:spPr>
        <p:txBody>
          <a:bodyPr/>
          <a:lstStyle>
            <a:lvl1pPr>
              <a:defRPr sz="1100" b="1">
                <a:solidFill>
                  <a:schemeClr val="bg1">
                    <a:lumMod val="50000"/>
                  </a:schemeClr>
                </a:solidFill>
              </a:defRPr>
            </a:lvl1pPr>
          </a:lstStyle>
          <a:p>
            <a:r>
              <a:rPr lang="en-US" smtClean="0"/>
              <a:t>D.Maheswari</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p:nvSpPr>
        <p:spPr>
          <a:xfrm>
            <a:off x="738151" y="6278585"/>
            <a:ext cx="2405521"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MULTIRATE</a:t>
            </a:r>
            <a:r>
              <a:rPr lang="sv-SE" baseline="0" dirty="0" smtClean="0"/>
              <a:t> </a:t>
            </a:r>
            <a:r>
              <a:rPr lang="sv-SE" dirty="0" smtClean="0"/>
              <a:t>SIGNAL PROCESSING</a:t>
            </a:r>
            <a:endParaRPr lang="en-US" dirty="0"/>
          </a:p>
        </p:txBody>
      </p:sp>
      <p:pic>
        <p:nvPicPr>
          <p:cNvPr id="9" name="Picture 8">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12" name="Rectangle 11">
            <a:extLst>
              <a:ext uri="{FF2B5EF4-FFF2-40B4-BE49-F238E27FC236}">
                <a16:creationId xmlns:a16="http://schemas.microsoft.com/office/drawing/2014/main" xmlns=""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4"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smtClean="0"/>
          </a:p>
          <a:p>
            <a:pPr algn="just"/>
            <a:endParaRPr lang="en-US" dirty="0"/>
          </a:p>
        </p:txBody>
      </p:sp>
    </p:spTree>
    <p:extLst>
      <p:ext uri="{BB962C8B-B14F-4D97-AF65-F5344CB8AC3E}">
        <p14:creationId xmlns="" xmlns:p14="http://schemas.microsoft.com/office/powerpoint/2010/main" val="3774776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2C36A-6806-42E7-90FE-9138BE33ED94}" type="datetime2">
              <a:rPr lang="en-US" smtClean="0"/>
              <a:pPr/>
              <a:t>Wednesday, September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943AF-906F-42C6-8B0A-44E1DED12C61}" type="datetime2">
              <a:rPr lang="en-US" smtClean="0"/>
              <a:pPr/>
              <a:t>Wednesday, September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8987E-5DB7-4A13-A761-0B543EC9F46A}" type="datetime2">
              <a:rPr lang="en-US" smtClean="0"/>
              <a:pPr/>
              <a:t>Wednesday, September 16,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86EC3D-641C-4E0A-9E4E-49E8FD9265CE}" type="datetime2">
              <a:rPr lang="en-US" smtClean="0"/>
              <a:pPr/>
              <a:t>Wednesday, September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AABD6-1107-4735-82A2-64CD0E061C29}" type="datetime2">
              <a:rPr lang="en-US" smtClean="0"/>
              <a:pPr/>
              <a:t>Wednesday, September 16,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741BE-EB03-4EAE-8D01-2B69FE82E7A3}" type="datetime2">
              <a:rPr lang="en-US" smtClean="0"/>
              <a:pPr/>
              <a:t>Wednesday, September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2CBB1-5088-45F0-A01A-A3B2BFE136C5}" type="datetime2">
              <a:rPr lang="en-US" smtClean="0"/>
              <a:pPr/>
              <a:t>Wednesday, September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BC995-71EE-4E24-A87B-2BE36E65DA1D}" type="datetime2">
              <a:rPr lang="en-US" smtClean="0"/>
              <a:pPr/>
              <a:t>Wednesday, September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902C5-20BC-4579-A19C-8E4B60502337}" type="datetime2">
              <a:rPr lang="en-US" smtClean="0"/>
              <a:pPr/>
              <a:t>Wednesday, September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D6C631-9239-4D11-BA61-09F7181CE1FB}"/>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 xmlns:a16="http://schemas.microsoft.com/office/drawing/2014/main" id="{B03F9D61-4741-4EB6-928C-183F6ED0860B}"/>
              </a:ext>
            </a:extLst>
          </p:cNvPr>
          <p:cNvSpPr>
            <a:spLocks noGrp="1"/>
          </p:cNvSpPr>
          <p:nvPr>
            <p:ph type="dt" sz="half" idx="10"/>
          </p:nvPr>
        </p:nvSpPr>
        <p:spPr/>
        <p:txBody>
          <a:bodyPr/>
          <a:lstStyle/>
          <a:p>
            <a:fld id="{6F4BC0C8-E738-4CD2-A152-6A31A1DAA60B}" type="datetime2">
              <a:rPr lang="en-US" smtClean="0"/>
              <a:pPr/>
              <a:t>Wednesday, September 16, 2020</a:t>
            </a:fld>
            <a:endParaRPr lang="en-US"/>
          </a:p>
        </p:txBody>
      </p:sp>
      <p:sp>
        <p:nvSpPr>
          <p:cNvPr id="4" name="Footer Placeholder 3">
            <a:extLst>
              <a:ext uri="{FF2B5EF4-FFF2-40B4-BE49-F238E27FC236}">
                <a16:creationId xmlns="" xmlns:a16="http://schemas.microsoft.com/office/drawing/2014/main" id="{7A5A7B3A-4429-42CF-B646-3FD3F3460B9A}"/>
              </a:ext>
            </a:extLst>
          </p:cNvPr>
          <p:cNvSpPr>
            <a:spLocks noGrp="1"/>
          </p:cNvSpPr>
          <p:nvPr>
            <p:ph type="ftr" sz="quarter" idx="11"/>
          </p:nvPr>
        </p:nvSpPr>
        <p:spPr/>
        <p:txBody>
          <a:bodyPr/>
          <a:lstStyle/>
          <a:p>
            <a:r>
              <a:rPr lang="en-US" smtClean="0"/>
              <a:t>D.Maheswari</a:t>
            </a:r>
            <a:endParaRPr lang="en-US"/>
          </a:p>
        </p:txBody>
      </p:sp>
      <p:sp>
        <p:nvSpPr>
          <p:cNvPr id="5" name="Slide Number Placeholder 4">
            <a:extLst>
              <a:ext uri="{FF2B5EF4-FFF2-40B4-BE49-F238E27FC236}">
                <a16:creationId xmlns=""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1BB4A-3998-496D-8F1E-204710A1D254}" type="datetime2">
              <a:rPr lang="en-US" smtClean="0"/>
              <a:pPr/>
              <a:t>Wednesday, September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51EA21-83BB-434E-8207-F4AC3DE41E58}" type="datetime2">
              <a:rPr lang="en-US" smtClean="0"/>
              <a:pPr/>
              <a:t>Wednesday, September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79D8C-5533-4257-970C-3C9127EF11BC}" type="datetime2">
              <a:rPr lang="en-US" smtClean="0"/>
              <a:pPr/>
              <a:t>Wednesday, September 16,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EC17EE-FF4E-4DC0-8670-C924DE16FDBD}" type="datetime2">
              <a:rPr lang="en-US" smtClean="0"/>
              <a:pPr/>
              <a:t>Wednesday, September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9D810-9D32-4D90-9ADD-B69C5256C6E4}" type="datetime2">
              <a:rPr lang="en-US" smtClean="0"/>
              <a:pPr/>
              <a:t>Wednesday, September 16,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5FA4D-13D9-48B8-851A-D4B4FC4D87B0}" type="datetime2">
              <a:rPr lang="en-US" smtClean="0"/>
              <a:pPr/>
              <a:t>Wednesday, September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EC05-6B1C-4BAE-87F6-AFE83848328E}" type="datetime2">
              <a:rPr lang="en-US" smtClean="0"/>
              <a:pPr/>
              <a:t>Wednesday, September 16, 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710" r:id="rId14"/>
    <p:sldLayoutId id="2147483684" r:id="rId15"/>
    <p:sldLayoutId id="2147483711" r:id="rId16"/>
    <p:sldLayoutId id="2147483712" r:id="rId17"/>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243C8-B4B7-4BA1-BA82-28AE7C85E59C}" type="datetime2">
              <a:rPr lang="en-US" smtClean="0"/>
              <a:pPr/>
              <a:t>Wednesday, September 16, 2020</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E0407-83F5-4F50-BDD0-DDAE0203B0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85800" y="1571612"/>
            <a:ext cx="10696612" cy="2428892"/>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5400" dirty="0" smtClean="0">
                <a:solidFill>
                  <a:srgbClr val="FF0000"/>
                </a:solidFill>
                <a:latin typeface="Tw Cen MT" pitchFamily="34" charset="0"/>
                <a:ea typeface="+mj-ea"/>
                <a:cs typeface="+mj-cs"/>
              </a:rPr>
              <a:t>Managerial Economics and Financial Analysis</a:t>
            </a:r>
            <a:endParaRPr kumimoji="0" lang="en-US" sz="5400" b="0" i="0" u="none" strike="noStrike" kern="1200" cap="none" spc="0" normalizeH="0" baseline="0" noProof="0" dirty="0">
              <a:ln>
                <a:noFill/>
              </a:ln>
              <a:solidFill>
                <a:srgbClr val="FF0000"/>
              </a:solidFill>
              <a:effectLst/>
              <a:uLnTx/>
              <a:uFillTx/>
              <a:latin typeface="Tw Cen MT"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5400" b="0" i="0" u="none" strike="noStrike" kern="1200" cap="none" spc="0" normalizeH="0" baseline="0" noProof="0" dirty="0">
              <a:ln>
                <a:noFill/>
              </a:ln>
              <a:effectLst/>
              <a:uLnTx/>
              <a:uFillTx/>
              <a:latin typeface="Tw Cen MT" pitchFamily="34" charset="0"/>
              <a:ea typeface="+mj-ea"/>
              <a:cs typeface="+mj-cs"/>
            </a:endParaRPr>
          </a:p>
        </p:txBody>
      </p:sp>
      <p:sp>
        <p:nvSpPr>
          <p:cNvPr id="6" name="Subtitle 2"/>
          <p:cNvSpPr txBox="1">
            <a:spLocks/>
          </p:cNvSpPr>
          <p:nvPr/>
        </p:nvSpPr>
        <p:spPr>
          <a:xfrm>
            <a:off x="809588" y="4357694"/>
            <a:ext cx="10358510" cy="1857388"/>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smtClean="0">
                <a:ln>
                  <a:noFill/>
                </a:ln>
                <a:solidFill>
                  <a:srgbClr val="002060"/>
                </a:solidFill>
                <a:effectLst/>
                <a:uLnTx/>
                <a:uFillTx/>
                <a:latin typeface="Tw Cen MT" pitchFamily="34" charset="0"/>
                <a:ea typeface="+mn-ea"/>
                <a:cs typeface="+mn-cs"/>
              </a:rPr>
              <a:t>D. </a:t>
            </a:r>
            <a:r>
              <a:rPr lang="en-IN" sz="3200" dirty="0" smtClean="0">
                <a:solidFill>
                  <a:srgbClr val="002060"/>
                </a:solidFill>
                <a:latin typeface="Tw Cen MT" pitchFamily="34" charset="0"/>
              </a:rPr>
              <a:t>MAHESWARI</a:t>
            </a:r>
            <a:endPar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smtClean="0">
                <a:solidFill>
                  <a:srgbClr val="002060"/>
                </a:solidFill>
                <a:latin typeface="Tw Cen MT" pitchFamily="34" charset="0"/>
              </a:rPr>
              <a:t>Assistant Professor</a:t>
            </a:r>
            <a:endParaRPr lang="en-US" sz="3200" dirty="0">
              <a:solidFill>
                <a:srgbClr val="002060"/>
              </a:solidFill>
              <a:latin typeface="Tw Cen MT"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rPr>
              <a:t>Department </a:t>
            </a:r>
            <a:r>
              <a:rPr kumimoji="0" lang="en-US" sz="3200" b="0" i="0" u="none" strike="noStrike" kern="1200" cap="none" spc="0" normalizeH="0" baseline="0" noProof="0" dirty="0" smtClean="0">
                <a:ln>
                  <a:noFill/>
                </a:ln>
                <a:solidFill>
                  <a:srgbClr val="002060"/>
                </a:solidFill>
                <a:effectLst/>
                <a:uLnTx/>
                <a:uFillTx/>
                <a:latin typeface="Tw Cen MT" pitchFamily="34" charset="0"/>
                <a:ea typeface="+mn-ea"/>
                <a:cs typeface="+mn-cs"/>
              </a:rPr>
              <a:t>of</a:t>
            </a:r>
            <a:r>
              <a:rPr kumimoji="0" lang="en-US" sz="3200" b="0" i="0" u="none" strike="noStrike" kern="1200" cap="none" spc="0" normalizeH="0" noProof="0" dirty="0" smtClean="0">
                <a:ln>
                  <a:noFill/>
                </a:ln>
                <a:solidFill>
                  <a:srgbClr val="002060"/>
                </a:solidFill>
                <a:effectLst/>
                <a:uLnTx/>
                <a:uFillTx/>
                <a:latin typeface="Tw Cen MT" pitchFamily="34" charset="0"/>
                <a:ea typeface="+mn-ea"/>
                <a:cs typeface="+mn-cs"/>
              </a:rPr>
              <a:t> Information Technology</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rPr>
              <a:t>Aditya Engineering College (A)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3200" dirty="0">
                <a:solidFill>
                  <a:srgbClr val="002060"/>
                </a:solidFill>
                <a:latin typeface="Tw Cen MT" pitchFamily="34" charset="0"/>
              </a:rPr>
              <a:t>Email: </a:t>
            </a:r>
            <a:r>
              <a:rPr lang="en-IN" sz="3200" dirty="0" smtClean="0">
                <a:solidFill>
                  <a:srgbClr val="002060"/>
                </a:solidFill>
                <a:latin typeface="Tw Cen MT" pitchFamily="34" charset="0"/>
              </a:rPr>
              <a:t>Maheswari.dama@aec.edu.in</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p:txBody>
      </p:sp>
    </p:spTree>
    <p:extLst>
      <p:ext uri="{BB962C8B-B14F-4D97-AF65-F5344CB8AC3E}">
        <p14:creationId xmlns="" xmlns:p14="http://schemas.microsoft.com/office/powerpoint/2010/main" val="3681367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The inputs for any product or service are land, </a:t>
            </a:r>
            <a:r>
              <a:rPr lang="en-US" sz="2400" dirty="0" err="1" smtClean="0">
                <a:latin typeface="Times New Roman" pitchFamily="18" charset="0"/>
                <a:cs typeface="Times New Roman" pitchFamily="18" charset="0"/>
              </a:rPr>
              <a:t>labour</a:t>
            </a:r>
            <a:r>
              <a:rPr lang="en-US" sz="2400" dirty="0" smtClean="0">
                <a:latin typeface="Times New Roman" pitchFamily="18" charset="0"/>
                <a:cs typeface="Times New Roman" pitchFamily="18" charset="0"/>
              </a:rPr>
              <a:t>, capital, Organization and technology. In other words the production here is the function of these  five variable in puts. Mathematically this is express as </a:t>
            </a:r>
          </a:p>
          <a:p>
            <a:pPr algn="just">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Q = f(L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C, O, T)</a:t>
            </a:r>
          </a:p>
          <a:p>
            <a:pPr>
              <a:buNone/>
            </a:pPr>
            <a:r>
              <a:rPr lang="en-US" sz="2400" dirty="0" smtClean="0">
                <a:latin typeface="Times New Roman" pitchFamily="18" charset="0"/>
                <a:cs typeface="Times New Roman" pitchFamily="18" charset="0"/>
              </a:rPr>
              <a:t> Q = quantity of production </a:t>
            </a:r>
          </a:p>
          <a:p>
            <a:pPr>
              <a:buNone/>
            </a:pPr>
            <a:r>
              <a:rPr lang="en-US" sz="2400" dirty="0" smtClean="0">
                <a:latin typeface="Times New Roman" pitchFamily="18" charset="0"/>
                <a:cs typeface="Times New Roman" pitchFamily="18" charset="0"/>
              </a:rPr>
              <a:t>                         F explains the  function that is the type of relation between inputs and outputs</a:t>
            </a:r>
          </a:p>
          <a:p>
            <a:pPr>
              <a:buNone/>
            </a:pP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0A72C092-C30F-4178-BB28-C85CE5FBE2FE}"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523220"/>
          </a:xfrm>
          <a:prstGeom prst="rect">
            <a:avLst/>
          </a:prstGeom>
          <a:noFill/>
        </p:spPr>
        <p:txBody>
          <a:bodyPr wrap="square" rtlCol="0">
            <a:spAutoFit/>
          </a:bodyPr>
          <a:lstStyle/>
          <a:p>
            <a:pPr algn="ctr"/>
            <a:r>
              <a:rPr lang="en-US" sz="2800" b="1" dirty="0" smtClean="0">
                <a:solidFill>
                  <a:srgbClr val="FF0000"/>
                </a:solidFill>
              </a:rPr>
              <a:t>INPUT OUTPUT RELATIONSHIP OR PRODUCTION FUNCTION</a:t>
            </a: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buNone/>
            </a:pPr>
            <a:r>
              <a:rPr lang="en-GB" sz="2400" dirty="0" smtClean="0"/>
              <a:t>1.The production function is related to a particular period of time. </a:t>
            </a:r>
          </a:p>
          <a:p>
            <a:pPr>
              <a:buNone/>
            </a:pPr>
            <a:r>
              <a:rPr lang="en-GB" sz="2400" dirty="0" smtClean="0"/>
              <a:t>2. There is no change in technology. </a:t>
            </a:r>
          </a:p>
          <a:p>
            <a:pPr>
              <a:buNone/>
            </a:pPr>
            <a:r>
              <a:rPr lang="en-GB" sz="2400" dirty="0" smtClean="0"/>
              <a:t>3. The producer is using the best techniques available.</a:t>
            </a:r>
          </a:p>
          <a:p>
            <a:pPr>
              <a:buNone/>
            </a:pPr>
            <a:r>
              <a:rPr lang="en-GB" sz="2400" dirty="0" smtClean="0"/>
              <a:t> 4. The factors of production are divisible. </a:t>
            </a:r>
          </a:p>
          <a:p>
            <a:pPr>
              <a:buNone/>
            </a:pPr>
            <a:r>
              <a:rPr lang="en-GB" sz="2400" dirty="0" smtClean="0"/>
              <a:t>5. Production function can be fitted to a short run or to long run</a:t>
            </a: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0A72C092-C30F-4178-BB28-C85CE5FBE2FE}"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523220"/>
          </a:xfrm>
          <a:prstGeom prst="rect">
            <a:avLst/>
          </a:prstGeom>
          <a:noFill/>
        </p:spPr>
        <p:txBody>
          <a:bodyPr wrap="square" rtlCol="0">
            <a:spAutoFit/>
          </a:bodyPr>
          <a:lstStyle/>
          <a:p>
            <a:pPr algn="ctr"/>
            <a:r>
              <a:rPr lang="en-IN" sz="2800" b="1" dirty="0" smtClean="0">
                <a:latin typeface="+mj-lt"/>
              </a:rPr>
              <a:t>Assumptions of Production function </a:t>
            </a: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LAW OF PRODUCTION:</a:t>
            </a:r>
          </a:p>
          <a:p>
            <a:r>
              <a:rPr lang="en-GB" dirty="0" smtClean="0"/>
              <a:t>Production analysis in economics theory considers two types of input-output relationships. </a:t>
            </a:r>
          </a:p>
          <a:p>
            <a:r>
              <a:rPr lang="en-GB" dirty="0" smtClean="0"/>
              <a:t>1. When quantities of certain inputs, are fixed and others are variable and </a:t>
            </a:r>
          </a:p>
          <a:p>
            <a:r>
              <a:rPr lang="en-GB" dirty="0" smtClean="0"/>
              <a:t>2. When all inputs are variable.</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Wednesday, September 16,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Production function types</a:t>
            </a:r>
          </a:p>
          <a:p>
            <a:r>
              <a:rPr lang="en-GB" dirty="0" smtClean="0"/>
              <a:t>1.Production function with one variable</a:t>
            </a:r>
          </a:p>
          <a:p>
            <a:r>
              <a:rPr lang="en-GB" dirty="0" smtClean="0"/>
              <a:t>2.Production function with two variables</a:t>
            </a:r>
          </a:p>
          <a:p>
            <a:r>
              <a:rPr lang="en-GB" dirty="0" smtClean="0"/>
              <a:t>3.production function  with all variable input factors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Wednesday, September 16,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Wednesday, September 16,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1026" name="Picture 2" descr="C:\Users\HP\Desktop\LAW.jpg"/>
          <p:cNvPicPr>
            <a:picLocks noChangeAspect="1" noChangeArrowheads="1"/>
          </p:cNvPicPr>
          <p:nvPr/>
        </p:nvPicPr>
        <p:blipFill>
          <a:blip r:embed="rId2"/>
          <a:srcRect/>
          <a:stretch>
            <a:fillRect/>
          </a:stretch>
        </p:blipFill>
        <p:spPr bwMode="auto">
          <a:xfrm>
            <a:off x="2024034" y="1357298"/>
            <a:ext cx="7429551" cy="485778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Wednesday, September 16,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2050" name="Picture 2" descr="C:\Users\HP\Desktop\LAW OF DIMINISHING.png"/>
          <p:cNvPicPr>
            <a:picLocks noGrp="1" noChangeAspect="1" noChangeArrowheads="1"/>
          </p:cNvPicPr>
          <p:nvPr>
            <p:ph idx="1"/>
          </p:nvPr>
        </p:nvPicPr>
        <p:blipFill>
          <a:blip r:embed="rId2"/>
          <a:srcRect/>
          <a:stretch>
            <a:fillRect/>
          </a:stretch>
        </p:blipFill>
        <p:spPr bwMode="auto">
          <a:xfrm>
            <a:off x="1166778" y="428604"/>
            <a:ext cx="10287072" cy="566422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The law of returns states that when at least one factor  of production is fixed </a:t>
            </a:r>
            <a:r>
              <a:rPr lang="en-US" sz="2400" dirty="0" smtClean="0">
                <a:latin typeface="Times New Roman" pitchFamily="18" charset="0"/>
                <a:cs typeface="Times New Roman" pitchFamily="18" charset="0"/>
              </a:rPr>
              <a:t>and </a:t>
            </a:r>
            <a:r>
              <a:rPr lang="en-US" sz="2400" dirty="0" smtClean="0">
                <a:latin typeface="Times New Roman" pitchFamily="18" charset="0"/>
                <a:cs typeface="Times New Roman" pitchFamily="18" charset="0"/>
              </a:rPr>
              <a:t>when all other factors are varied that total output in in the initial  stages will increase at an increasing rate and a</a:t>
            </a:r>
            <a:r>
              <a:rPr lang="en-US" sz="2400" dirty="0" smtClean="0">
                <a:latin typeface="Times New Roman" pitchFamily="18" charset="0"/>
                <a:cs typeface="Times New Roman" pitchFamily="18" charset="0"/>
              </a:rPr>
              <a:t>fter </a:t>
            </a:r>
            <a:r>
              <a:rPr lang="en-US" sz="2400" dirty="0" smtClean="0">
                <a:latin typeface="Times New Roman" pitchFamily="18" charset="0"/>
                <a:cs typeface="Times New Roman" pitchFamily="18" charset="0"/>
              </a:rPr>
              <a:t>reaching certain  level of output the total output will increase at declining rate</a:t>
            </a:r>
            <a:r>
              <a:rPr lang="en-US"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According to Prof </a:t>
            </a:r>
            <a:r>
              <a:rPr lang="en-IN" sz="2400" dirty="0" err="1" smtClean="0">
                <a:latin typeface="Times New Roman" pitchFamily="18" charset="0"/>
                <a:cs typeface="Times New Roman" pitchFamily="18" charset="0"/>
              </a:rPr>
              <a:t>B</a:t>
            </a:r>
            <a:r>
              <a:rPr lang="en-IN" sz="2400" dirty="0" err="1" smtClean="0">
                <a:latin typeface="Times New Roman" pitchFamily="18" charset="0"/>
                <a:cs typeface="Times New Roman" pitchFamily="18" charset="0"/>
              </a:rPr>
              <a:t>enham</a:t>
            </a:r>
            <a:r>
              <a:rPr lang="en-IN" sz="2400" dirty="0" smtClean="0">
                <a:latin typeface="Times New Roman" pitchFamily="18" charset="0"/>
                <a:cs typeface="Times New Roman" pitchFamily="18" charset="0"/>
              </a:rPr>
              <a:t> “As a portion of one factor is a combination of factors is increased ,after  a point First the marginal and average product of that factor will Diminish”</a:t>
            </a:r>
            <a:endParaRPr lang="en-US" sz="2400" dirty="0" smtClean="0">
              <a:latin typeface="Times New Roman" pitchFamily="18" charset="0"/>
              <a:cs typeface="Times New Roman" pitchFamily="18" charset="0"/>
            </a:endParaRPr>
          </a:p>
          <a:p>
            <a:pPr>
              <a:buNone/>
            </a:pP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0A72C092-C30F-4178-BB28-C85CE5FBE2FE}"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954107"/>
          </a:xfrm>
          <a:prstGeom prst="rect">
            <a:avLst/>
          </a:prstGeom>
          <a:noFill/>
        </p:spPr>
        <p:txBody>
          <a:bodyPr wrap="square" rtlCol="0">
            <a:spAutoFit/>
          </a:bodyPr>
          <a:lstStyle/>
          <a:p>
            <a:pPr algn="ctr"/>
            <a:r>
              <a:rPr lang="en-US" sz="2800" b="1" dirty="0" smtClean="0">
                <a:solidFill>
                  <a:srgbClr val="FF0000"/>
                </a:solidFill>
              </a:rPr>
              <a:t>Production function with one variable input or law of Diminishing marginal  returns</a:t>
            </a: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Total product   TP= F(QVF)</a:t>
            </a:r>
          </a:p>
          <a:p>
            <a:r>
              <a:rPr lang="en-GB" dirty="0" smtClean="0"/>
              <a:t>Average product   AP=  TP/ QVF</a:t>
            </a:r>
          </a:p>
          <a:p>
            <a:r>
              <a:rPr lang="en-GB" dirty="0" smtClean="0"/>
              <a:t>Marginal product=  TP</a:t>
            </a:r>
            <a:r>
              <a:rPr lang="en-GB" sz="1800" dirty="0" smtClean="0"/>
              <a:t>2</a:t>
            </a:r>
            <a:r>
              <a:rPr lang="en-GB" dirty="0" smtClean="0"/>
              <a:t>-TP</a:t>
            </a:r>
            <a:r>
              <a:rPr lang="en-GB" sz="1800" dirty="0" smtClean="0"/>
              <a:t>1</a:t>
            </a:r>
            <a:r>
              <a:rPr lang="en-GB" dirty="0" smtClean="0"/>
              <a:t>/Q</a:t>
            </a:r>
            <a:r>
              <a:rPr lang="en-GB" sz="1800" dirty="0" smtClean="0"/>
              <a:t>2</a:t>
            </a:r>
            <a:r>
              <a:rPr lang="en-GB" dirty="0" smtClean="0"/>
              <a:t>-Q</a:t>
            </a:r>
            <a:r>
              <a:rPr lang="en-GB" sz="1800" dirty="0" smtClean="0"/>
              <a:t>1</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Wednesday, September 16,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09601" y="828041"/>
          <a:ext cx="4389120" cy="4378251"/>
        </p:xfrm>
        <a:graphic>
          <a:graphicData uri="http://schemas.openxmlformats.org/drawingml/2006/table">
            <a:tbl>
              <a:tblPr firstRow="1" bandRow="1">
                <a:tableStyleId>{5C22544A-7EE6-4342-B048-85BDC9FD1C3A}</a:tableStyleId>
              </a:tblPr>
              <a:tblGrid>
                <a:gridCol w="1097280"/>
                <a:gridCol w="1097280"/>
                <a:gridCol w="1097280"/>
                <a:gridCol w="1097280"/>
              </a:tblGrid>
              <a:tr h="0">
                <a:tc>
                  <a:txBody>
                    <a:bodyPr/>
                    <a:lstStyle/>
                    <a:p>
                      <a:r>
                        <a:rPr lang="en-US" dirty="0" smtClean="0"/>
                        <a:t> Units of labour</a:t>
                      </a:r>
                      <a:endParaRPr lang="en-US" dirty="0"/>
                    </a:p>
                  </a:txBody>
                  <a:tcPr marL="121920" marR="121920"/>
                </a:tc>
                <a:tc>
                  <a:txBody>
                    <a:bodyPr/>
                    <a:lstStyle/>
                    <a:p>
                      <a:r>
                        <a:rPr lang="en-US" dirty="0" smtClean="0"/>
                        <a:t>   Total product </a:t>
                      </a:r>
                    </a:p>
                    <a:p>
                      <a:r>
                        <a:rPr lang="en-US" dirty="0" smtClean="0"/>
                        <a:t>(TP)</a:t>
                      </a:r>
                      <a:endParaRPr lang="en-US" dirty="0"/>
                    </a:p>
                  </a:txBody>
                  <a:tcPr marL="121920" marR="121920"/>
                </a:tc>
                <a:tc>
                  <a:txBody>
                    <a:bodyPr/>
                    <a:lstStyle/>
                    <a:p>
                      <a:r>
                        <a:rPr lang="en-GB" dirty="0" smtClean="0"/>
                        <a:t>AP</a:t>
                      </a:r>
                      <a:endParaRPr lang="en-US" dirty="0"/>
                    </a:p>
                  </a:txBody>
                  <a:tcPr marL="121920" marR="121920"/>
                </a:tc>
                <a:tc>
                  <a:txBody>
                    <a:bodyPr/>
                    <a:lstStyle/>
                    <a:p>
                      <a:r>
                        <a:rPr lang="en-GB" dirty="0" smtClean="0"/>
                        <a:t>MP</a:t>
                      </a:r>
                      <a:endParaRPr lang="en-US" dirty="0"/>
                    </a:p>
                  </a:txBody>
                  <a:tcPr marL="121920" marR="121920"/>
                </a:tc>
              </a:tr>
              <a:tr h="354070">
                <a:tc>
                  <a:txBody>
                    <a:bodyPr/>
                    <a:lstStyle/>
                    <a:p>
                      <a:pPr algn="ctr"/>
                      <a:r>
                        <a:rPr lang="en-US" dirty="0" smtClean="0"/>
                        <a:t>0</a:t>
                      </a:r>
                    </a:p>
                  </a:txBody>
                  <a:tcPr marL="121920" marR="121920"/>
                </a:tc>
                <a:tc>
                  <a:txBody>
                    <a:bodyPr/>
                    <a:lstStyle/>
                    <a:p>
                      <a:pPr algn="ctr"/>
                      <a:r>
                        <a:rPr lang="en-US" dirty="0" smtClean="0"/>
                        <a:t>0</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1</a:t>
                      </a:r>
                      <a:endParaRPr lang="en-US" dirty="0"/>
                    </a:p>
                  </a:txBody>
                  <a:tcPr marL="121920" marR="121920"/>
                </a:tc>
                <a:tc>
                  <a:txBody>
                    <a:bodyPr/>
                    <a:lstStyle/>
                    <a:p>
                      <a:pPr algn="ctr"/>
                      <a:r>
                        <a:rPr lang="en-US" dirty="0" smtClean="0"/>
                        <a:t>10</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2</a:t>
                      </a:r>
                      <a:endParaRPr lang="en-US" dirty="0"/>
                    </a:p>
                  </a:txBody>
                  <a:tcPr marL="121920" marR="121920"/>
                </a:tc>
                <a:tc>
                  <a:txBody>
                    <a:bodyPr/>
                    <a:lstStyle/>
                    <a:p>
                      <a:pPr algn="ctr"/>
                      <a:r>
                        <a:rPr lang="en-US" dirty="0" smtClean="0"/>
                        <a:t>22</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3</a:t>
                      </a:r>
                      <a:endParaRPr lang="en-US" dirty="0"/>
                    </a:p>
                  </a:txBody>
                  <a:tcPr marL="121920" marR="121920"/>
                </a:tc>
                <a:tc>
                  <a:txBody>
                    <a:bodyPr/>
                    <a:lstStyle/>
                    <a:p>
                      <a:pPr algn="ctr"/>
                      <a:r>
                        <a:rPr lang="en-US" dirty="0" smtClean="0"/>
                        <a:t>33</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4</a:t>
                      </a:r>
                      <a:endParaRPr lang="en-US" dirty="0"/>
                    </a:p>
                  </a:txBody>
                  <a:tcPr marL="121920" marR="121920"/>
                </a:tc>
                <a:tc>
                  <a:txBody>
                    <a:bodyPr/>
                    <a:lstStyle/>
                    <a:p>
                      <a:pPr algn="ctr"/>
                      <a:r>
                        <a:rPr lang="en-US" dirty="0" smtClean="0"/>
                        <a:t>40</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5</a:t>
                      </a:r>
                      <a:endParaRPr lang="en-US" dirty="0"/>
                    </a:p>
                  </a:txBody>
                  <a:tcPr marL="121920" marR="121920"/>
                </a:tc>
                <a:tc>
                  <a:txBody>
                    <a:bodyPr/>
                    <a:lstStyle/>
                    <a:p>
                      <a:pPr algn="ctr"/>
                      <a:r>
                        <a:rPr lang="en-US" dirty="0" smtClean="0"/>
                        <a:t>45</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441959">
                <a:tc>
                  <a:txBody>
                    <a:bodyPr/>
                    <a:lstStyle/>
                    <a:p>
                      <a:pPr algn="ctr"/>
                      <a:r>
                        <a:rPr lang="en-US" dirty="0" smtClean="0"/>
                        <a:t>6</a:t>
                      </a:r>
                      <a:endParaRPr lang="en-US" dirty="0"/>
                    </a:p>
                  </a:txBody>
                  <a:tcPr marL="121920" marR="121920"/>
                </a:tc>
                <a:tc>
                  <a:txBody>
                    <a:bodyPr/>
                    <a:lstStyle/>
                    <a:p>
                      <a:pPr algn="ctr"/>
                      <a:r>
                        <a:rPr lang="en-US" dirty="0" smtClean="0"/>
                        <a:t>48</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413666">
                <a:tc>
                  <a:txBody>
                    <a:bodyPr/>
                    <a:lstStyle/>
                    <a:p>
                      <a:pPr algn="ctr"/>
                      <a:r>
                        <a:rPr lang="en-US" dirty="0" smtClean="0"/>
                        <a:t>7</a:t>
                      </a:r>
                      <a:endParaRPr lang="en-US" dirty="0"/>
                    </a:p>
                  </a:txBody>
                  <a:tcPr marL="121920" marR="121920"/>
                </a:tc>
                <a:tc>
                  <a:txBody>
                    <a:bodyPr/>
                    <a:lstStyle/>
                    <a:p>
                      <a:pPr algn="ctr"/>
                      <a:r>
                        <a:rPr lang="en-US" dirty="0" smtClean="0"/>
                        <a:t>48</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r h="413666">
                <a:tc>
                  <a:txBody>
                    <a:bodyPr/>
                    <a:lstStyle/>
                    <a:p>
                      <a:pPr algn="ctr"/>
                      <a:r>
                        <a:rPr lang="en-US" dirty="0" smtClean="0"/>
                        <a:t>8</a:t>
                      </a:r>
                      <a:endParaRPr lang="en-US" dirty="0"/>
                    </a:p>
                  </a:txBody>
                  <a:tcPr marL="121920" marR="121920"/>
                </a:tc>
                <a:tc>
                  <a:txBody>
                    <a:bodyPr/>
                    <a:lstStyle/>
                    <a:p>
                      <a:pPr algn="ctr"/>
                      <a:r>
                        <a:rPr lang="en-US" dirty="0" smtClean="0"/>
                        <a:t>45</a:t>
                      </a:r>
                      <a:endParaRPr lang="en-US" dirty="0"/>
                    </a:p>
                  </a:txBody>
                  <a:tcPr marL="121920" marR="121920"/>
                </a:tc>
                <a:tc>
                  <a:txBody>
                    <a:bodyPr/>
                    <a:lstStyle/>
                    <a:p>
                      <a:pPr algn="ctr"/>
                      <a:endParaRPr lang="en-US" dirty="0"/>
                    </a:p>
                  </a:txBody>
                  <a:tcPr marL="121920" marR="121920"/>
                </a:tc>
                <a:tc>
                  <a:txBody>
                    <a:bodyPr/>
                    <a:lstStyle/>
                    <a:p>
                      <a:pPr algn="ctr"/>
                      <a:endParaRPr lang="en-US" dirty="0"/>
                    </a:p>
                  </a:txBody>
                  <a:tcPr marL="121920" marR="12192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09601" y="828041"/>
          <a:ext cx="10251948" cy="4302052"/>
        </p:xfrm>
        <a:graphic>
          <a:graphicData uri="http://schemas.openxmlformats.org/drawingml/2006/table">
            <a:tbl>
              <a:tblPr firstRow="1" bandRow="1">
                <a:tableStyleId>{5C22544A-7EE6-4342-B048-85BDC9FD1C3A}</a:tableStyleId>
              </a:tblPr>
              <a:tblGrid>
                <a:gridCol w="2194560"/>
                <a:gridCol w="2194560"/>
                <a:gridCol w="2194560"/>
                <a:gridCol w="2194560"/>
                <a:gridCol w="1473708"/>
              </a:tblGrid>
              <a:tr h="0">
                <a:tc>
                  <a:txBody>
                    <a:bodyPr/>
                    <a:lstStyle/>
                    <a:p>
                      <a:r>
                        <a:rPr lang="en-US" dirty="0" smtClean="0"/>
                        <a:t> Units of labour</a:t>
                      </a:r>
                      <a:endParaRPr lang="en-US" dirty="0"/>
                    </a:p>
                  </a:txBody>
                  <a:tcPr marL="121920" marR="121920"/>
                </a:tc>
                <a:tc>
                  <a:txBody>
                    <a:bodyPr/>
                    <a:lstStyle/>
                    <a:p>
                      <a:r>
                        <a:rPr lang="en-US" dirty="0" smtClean="0"/>
                        <a:t>   Total product </a:t>
                      </a:r>
                    </a:p>
                    <a:p>
                      <a:r>
                        <a:rPr lang="en-US" dirty="0" smtClean="0"/>
                        <a:t>(TP)</a:t>
                      </a:r>
                      <a:endParaRPr lang="en-US" dirty="0"/>
                    </a:p>
                  </a:txBody>
                  <a:tcPr marL="121920" marR="121920"/>
                </a:tc>
                <a:tc>
                  <a:txBody>
                    <a:bodyPr/>
                    <a:lstStyle/>
                    <a:p>
                      <a:r>
                        <a:rPr lang="en-US" dirty="0" smtClean="0"/>
                        <a:t>   Marginal product  (MP)</a:t>
                      </a:r>
                      <a:endParaRPr lang="en-US" dirty="0"/>
                    </a:p>
                  </a:txBody>
                  <a:tcPr marL="121920" marR="121920"/>
                </a:tc>
                <a:tc>
                  <a:txBody>
                    <a:bodyPr/>
                    <a:lstStyle/>
                    <a:p>
                      <a:r>
                        <a:rPr lang="en-US" dirty="0" smtClean="0"/>
                        <a:t>   Average</a:t>
                      </a:r>
                      <a:r>
                        <a:rPr lang="en-US" baseline="0" dirty="0" smtClean="0"/>
                        <a:t>       product  (AP)</a:t>
                      </a:r>
                      <a:endParaRPr lang="en-US" dirty="0"/>
                    </a:p>
                  </a:txBody>
                  <a:tcPr marL="121920" marR="121920"/>
                </a:tc>
                <a:tc>
                  <a:txBody>
                    <a:bodyPr/>
                    <a:lstStyle/>
                    <a:p>
                      <a:r>
                        <a:rPr lang="en-US" dirty="0" smtClean="0"/>
                        <a:t>     Stages</a:t>
                      </a:r>
                      <a:endParaRPr lang="en-US" dirty="0"/>
                    </a:p>
                  </a:txBody>
                  <a:tcPr marL="121920" marR="121920"/>
                </a:tc>
              </a:tr>
              <a:tr h="354070">
                <a:tc>
                  <a:txBody>
                    <a:bodyPr/>
                    <a:lstStyle/>
                    <a:p>
                      <a:pPr algn="ctr"/>
                      <a:r>
                        <a:rPr lang="en-US" dirty="0" smtClean="0"/>
                        <a:t>0</a:t>
                      </a:r>
                    </a:p>
                  </a:txBody>
                  <a:tcPr marL="121920" marR="121920"/>
                </a:tc>
                <a:tc>
                  <a:txBody>
                    <a:bodyPr/>
                    <a:lstStyle/>
                    <a:p>
                      <a:pPr algn="ctr"/>
                      <a:r>
                        <a:rPr lang="en-US" dirty="0" smtClean="0"/>
                        <a:t>0</a:t>
                      </a:r>
                      <a:endParaRPr lang="en-US" dirty="0"/>
                    </a:p>
                  </a:txBody>
                  <a:tcPr marL="121920" marR="121920"/>
                </a:tc>
                <a:tc>
                  <a:txBody>
                    <a:bodyPr/>
                    <a:lstStyle/>
                    <a:p>
                      <a:pPr algn="ctr"/>
                      <a:r>
                        <a:rPr lang="en-GB" dirty="0" smtClean="0"/>
                        <a:t>-</a:t>
                      </a:r>
                      <a:endParaRPr lang="en-US" dirty="0"/>
                    </a:p>
                  </a:txBody>
                  <a:tcPr marL="121920" marR="121920"/>
                </a:tc>
                <a:tc>
                  <a:txBody>
                    <a:bodyPr/>
                    <a:lstStyle/>
                    <a:p>
                      <a:pPr algn="ctr"/>
                      <a:r>
                        <a:rPr lang="en-US" dirty="0" smtClean="0"/>
                        <a:t>0</a:t>
                      </a:r>
                      <a:endParaRPr lang="en-US" dirty="0"/>
                    </a:p>
                  </a:txBody>
                  <a:tcPr marL="121920" marR="121920"/>
                </a:tc>
                <a:tc>
                  <a:txBody>
                    <a:bodyPr/>
                    <a:lstStyle/>
                    <a:p>
                      <a:pPr algn="ctr"/>
                      <a:r>
                        <a:rPr lang="en-US" dirty="0" smtClean="0"/>
                        <a:t>Stage</a:t>
                      </a:r>
                      <a:r>
                        <a:rPr lang="en-US" baseline="0" dirty="0" smtClean="0"/>
                        <a:t> 1</a:t>
                      </a:r>
                      <a:endParaRPr lang="en-US" dirty="0"/>
                    </a:p>
                  </a:txBody>
                  <a:tcPr marL="121920" marR="121920"/>
                </a:tc>
              </a:tr>
              <a:tr h="354070">
                <a:tc>
                  <a:txBody>
                    <a:bodyPr/>
                    <a:lstStyle/>
                    <a:p>
                      <a:pPr algn="ctr"/>
                      <a:r>
                        <a:rPr lang="en-US" dirty="0" smtClean="0"/>
                        <a:t>1</a:t>
                      </a:r>
                      <a:endParaRPr lang="en-US" dirty="0"/>
                    </a:p>
                  </a:txBody>
                  <a:tcPr marL="121920" marR="121920"/>
                </a:tc>
                <a:tc>
                  <a:txBody>
                    <a:bodyPr/>
                    <a:lstStyle/>
                    <a:p>
                      <a:pPr algn="ctr"/>
                      <a:r>
                        <a:rPr lang="en-US" dirty="0" smtClean="0"/>
                        <a:t>10</a:t>
                      </a:r>
                      <a:endParaRPr lang="en-US" dirty="0"/>
                    </a:p>
                  </a:txBody>
                  <a:tcPr marL="121920" marR="121920"/>
                </a:tc>
                <a:tc>
                  <a:txBody>
                    <a:bodyPr/>
                    <a:lstStyle/>
                    <a:p>
                      <a:pPr algn="ctr"/>
                      <a:r>
                        <a:rPr lang="en-US" dirty="0" smtClean="0"/>
                        <a:t>10</a:t>
                      </a:r>
                      <a:endParaRPr lang="en-US" dirty="0"/>
                    </a:p>
                  </a:txBody>
                  <a:tcPr marL="121920" marR="121920"/>
                </a:tc>
                <a:tc>
                  <a:txBody>
                    <a:bodyPr/>
                    <a:lstStyle/>
                    <a:p>
                      <a:pPr algn="ctr"/>
                      <a:r>
                        <a:rPr lang="en-US" dirty="0" smtClean="0"/>
                        <a:t>10</a:t>
                      </a: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2</a:t>
                      </a:r>
                      <a:endParaRPr lang="en-US" dirty="0"/>
                    </a:p>
                  </a:txBody>
                  <a:tcPr marL="121920" marR="121920"/>
                </a:tc>
                <a:tc>
                  <a:txBody>
                    <a:bodyPr/>
                    <a:lstStyle/>
                    <a:p>
                      <a:pPr algn="ctr"/>
                      <a:r>
                        <a:rPr lang="en-US" dirty="0" smtClean="0"/>
                        <a:t>22</a:t>
                      </a:r>
                      <a:endParaRPr lang="en-US" dirty="0"/>
                    </a:p>
                  </a:txBody>
                  <a:tcPr marL="121920" marR="121920"/>
                </a:tc>
                <a:tc>
                  <a:txBody>
                    <a:bodyPr/>
                    <a:lstStyle/>
                    <a:p>
                      <a:pPr algn="ctr"/>
                      <a:r>
                        <a:rPr lang="en-US" dirty="0" smtClean="0"/>
                        <a:t>12</a:t>
                      </a:r>
                      <a:endParaRPr lang="en-US" dirty="0"/>
                    </a:p>
                  </a:txBody>
                  <a:tcPr marL="121920" marR="121920"/>
                </a:tc>
                <a:tc>
                  <a:txBody>
                    <a:bodyPr/>
                    <a:lstStyle/>
                    <a:p>
                      <a:pPr algn="ctr"/>
                      <a:r>
                        <a:rPr lang="en-US" dirty="0" smtClean="0"/>
                        <a:t>11</a:t>
                      </a: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3</a:t>
                      </a:r>
                      <a:endParaRPr lang="en-US" dirty="0"/>
                    </a:p>
                  </a:txBody>
                  <a:tcPr marL="121920" marR="121920"/>
                </a:tc>
                <a:tc>
                  <a:txBody>
                    <a:bodyPr/>
                    <a:lstStyle/>
                    <a:p>
                      <a:pPr algn="ctr"/>
                      <a:r>
                        <a:rPr lang="en-US" dirty="0" smtClean="0"/>
                        <a:t>33</a:t>
                      </a:r>
                      <a:endParaRPr lang="en-US" dirty="0"/>
                    </a:p>
                  </a:txBody>
                  <a:tcPr marL="121920" marR="121920"/>
                </a:tc>
                <a:tc>
                  <a:txBody>
                    <a:bodyPr/>
                    <a:lstStyle/>
                    <a:p>
                      <a:pPr algn="ctr"/>
                      <a:r>
                        <a:rPr lang="en-US" dirty="0" smtClean="0"/>
                        <a:t>11</a:t>
                      </a:r>
                      <a:endParaRPr lang="en-US" dirty="0"/>
                    </a:p>
                  </a:txBody>
                  <a:tcPr marL="121920" marR="121920"/>
                </a:tc>
                <a:tc>
                  <a:txBody>
                    <a:bodyPr/>
                    <a:lstStyle/>
                    <a:p>
                      <a:pPr algn="ctr"/>
                      <a:r>
                        <a:rPr lang="en-US" dirty="0" smtClean="0"/>
                        <a:t>11</a:t>
                      </a:r>
                      <a:endParaRPr lang="en-US" dirty="0"/>
                    </a:p>
                  </a:txBody>
                  <a:tcPr marL="121920" marR="121920"/>
                </a:tc>
                <a:tc>
                  <a:txBody>
                    <a:bodyPr/>
                    <a:lstStyle/>
                    <a:p>
                      <a:pPr algn="ctr"/>
                      <a:r>
                        <a:rPr lang="en-US" dirty="0" smtClean="0"/>
                        <a:t>Stage</a:t>
                      </a:r>
                      <a:r>
                        <a:rPr lang="en-US" baseline="0" dirty="0" smtClean="0"/>
                        <a:t> 2</a:t>
                      </a:r>
                      <a:endParaRPr lang="en-US" dirty="0"/>
                    </a:p>
                  </a:txBody>
                  <a:tcPr marL="121920" marR="121920"/>
                </a:tc>
              </a:tr>
              <a:tr h="354070">
                <a:tc>
                  <a:txBody>
                    <a:bodyPr/>
                    <a:lstStyle/>
                    <a:p>
                      <a:pPr algn="ctr"/>
                      <a:r>
                        <a:rPr lang="en-US" dirty="0" smtClean="0"/>
                        <a:t>4</a:t>
                      </a:r>
                      <a:endParaRPr lang="en-US" dirty="0"/>
                    </a:p>
                  </a:txBody>
                  <a:tcPr marL="121920" marR="121920"/>
                </a:tc>
                <a:tc>
                  <a:txBody>
                    <a:bodyPr/>
                    <a:lstStyle/>
                    <a:p>
                      <a:pPr algn="ctr"/>
                      <a:r>
                        <a:rPr lang="en-US" dirty="0" smtClean="0"/>
                        <a:t>40</a:t>
                      </a:r>
                      <a:endParaRPr lang="en-US" dirty="0"/>
                    </a:p>
                  </a:txBody>
                  <a:tcPr marL="121920" marR="121920"/>
                </a:tc>
                <a:tc>
                  <a:txBody>
                    <a:bodyPr/>
                    <a:lstStyle/>
                    <a:p>
                      <a:pPr algn="ctr"/>
                      <a:r>
                        <a:rPr lang="en-US" dirty="0" smtClean="0"/>
                        <a:t>7</a:t>
                      </a:r>
                      <a:endParaRPr lang="en-US" dirty="0"/>
                    </a:p>
                  </a:txBody>
                  <a:tcPr marL="121920" marR="121920"/>
                </a:tc>
                <a:tc>
                  <a:txBody>
                    <a:bodyPr/>
                    <a:lstStyle/>
                    <a:p>
                      <a:pPr algn="ctr"/>
                      <a:r>
                        <a:rPr lang="en-US" dirty="0" smtClean="0"/>
                        <a:t>10</a:t>
                      </a:r>
                      <a:endParaRPr lang="en-US" dirty="0"/>
                    </a:p>
                  </a:txBody>
                  <a:tcPr marL="121920" marR="121920"/>
                </a:tc>
                <a:tc>
                  <a:txBody>
                    <a:bodyPr/>
                    <a:lstStyle/>
                    <a:p>
                      <a:pPr algn="ctr"/>
                      <a:endParaRPr lang="en-US" dirty="0"/>
                    </a:p>
                  </a:txBody>
                  <a:tcPr marL="121920" marR="121920"/>
                </a:tc>
              </a:tr>
              <a:tr h="354070">
                <a:tc>
                  <a:txBody>
                    <a:bodyPr/>
                    <a:lstStyle/>
                    <a:p>
                      <a:pPr algn="ctr"/>
                      <a:r>
                        <a:rPr lang="en-US" dirty="0" smtClean="0"/>
                        <a:t>5</a:t>
                      </a:r>
                      <a:endParaRPr lang="en-US" dirty="0"/>
                    </a:p>
                  </a:txBody>
                  <a:tcPr marL="121920" marR="121920"/>
                </a:tc>
                <a:tc>
                  <a:txBody>
                    <a:bodyPr/>
                    <a:lstStyle/>
                    <a:p>
                      <a:pPr algn="ctr"/>
                      <a:r>
                        <a:rPr lang="en-US" dirty="0" smtClean="0"/>
                        <a:t>45</a:t>
                      </a:r>
                      <a:endParaRPr lang="en-US" dirty="0"/>
                    </a:p>
                  </a:txBody>
                  <a:tcPr marL="121920" marR="121920"/>
                </a:tc>
                <a:tc>
                  <a:txBody>
                    <a:bodyPr/>
                    <a:lstStyle/>
                    <a:p>
                      <a:pPr algn="ctr"/>
                      <a:r>
                        <a:rPr lang="en-US" dirty="0" smtClean="0"/>
                        <a:t>5</a:t>
                      </a:r>
                      <a:endParaRPr lang="en-US" dirty="0"/>
                    </a:p>
                  </a:txBody>
                  <a:tcPr marL="121920" marR="121920"/>
                </a:tc>
                <a:tc>
                  <a:txBody>
                    <a:bodyPr/>
                    <a:lstStyle/>
                    <a:p>
                      <a:pPr algn="ctr"/>
                      <a:r>
                        <a:rPr lang="en-US" dirty="0" smtClean="0"/>
                        <a:t>9</a:t>
                      </a:r>
                      <a:endParaRPr lang="en-US" dirty="0"/>
                    </a:p>
                  </a:txBody>
                  <a:tcPr marL="121920" marR="121920"/>
                </a:tc>
                <a:tc>
                  <a:txBody>
                    <a:bodyPr/>
                    <a:lstStyle/>
                    <a:p>
                      <a:pPr algn="ctr"/>
                      <a:endParaRPr lang="en-US" dirty="0"/>
                    </a:p>
                  </a:txBody>
                  <a:tcPr marL="121920" marR="121920"/>
                </a:tc>
              </a:tr>
              <a:tr h="441959">
                <a:tc>
                  <a:txBody>
                    <a:bodyPr/>
                    <a:lstStyle/>
                    <a:p>
                      <a:pPr algn="ctr"/>
                      <a:r>
                        <a:rPr lang="en-US" dirty="0" smtClean="0"/>
                        <a:t>6</a:t>
                      </a:r>
                      <a:endParaRPr lang="en-US" dirty="0"/>
                    </a:p>
                  </a:txBody>
                  <a:tcPr marL="121920" marR="121920"/>
                </a:tc>
                <a:tc>
                  <a:txBody>
                    <a:bodyPr/>
                    <a:lstStyle/>
                    <a:p>
                      <a:pPr algn="ctr"/>
                      <a:r>
                        <a:rPr lang="en-US" dirty="0" smtClean="0"/>
                        <a:t>48</a:t>
                      </a:r>
                      <a:endParaRPr lang="en-US" dirty="0"/>
                    </a:p>
                  </a:txBody>
                  <a:tcPr marL="121920" marR="121920"/>
                </a:tc>
                <a:tc>
                  <a:txBody>
                    <a:bodyPr/>
                    <a:lstStyle/>
                    <a:p>
                      <a:pPr algn="ctr"/>
                      <a:r>
                        <a:rPr lang="en-US" dirty="0" smtClean="0"/>
                        <a:t>3</a:t>
                      </a:r>
                      <a:endParaRPr lang="en-US" dirty="0"/>
                    </a:p>
                  </a:txBody>
                  <a:tcPr marL="121920" marR="121920"/>
                </a:tc>
                <a:tc>
                  <a:txBody>
                    <a:bodyPr/>
                    <a:lstStyle/>
                    <a:p>
                      <a:pPr algn="ctr"/>
                      <a:r>
                        <a:rPr lang="en-US" dirty="0" smtClean="0"/>
                        <a:t>8</a:t>
                      </a:r>
                      <a:endParaRPr lang="en-US" dirty="0"/>
                    </a:p>
                  </a:txBody>
                  <a:tcPr marL="121920" marR="121920"/>
                </a:tc>
                <a:tc>
                  <a:txBody>
                    <a:bodyPr/>
                    <a:lstStyle/>
                    <a:p>
                      <a:pPr algn="ctr"/>
                      <a:endParaRPr lang="en-US" dirty="0" smtClean="0"/>
                    </a:p>
                    <a:p>
                      <a:pPr algn="ctr"/>
                      <a:endParaRPr lang="en-US" dirty="0"/>
                    </a:p>
                  </a:txBody>
                  <a:tcPr marL="121920" marR="121920"/>
                </a:tc>
              </a:tr>
              <a:tr h="413666">
                <a:tc>
                  <a:txBody>
                    <a:bodyPr/>
                    <a:lstStyle/>
                    <a:p>
                      <a:pPr algn="ctr"/>
                      <a:r>
                        <a:rPr lang="en-US" dirty="0" smtClean="0"/>
                        <a:t>7</a:t>
                      </a:r>
                      <a:endParaRPr lang="en-US" dirty="0"/>
                    </a:p>
                  </a:txBody>
                  <a:tcPr marL="121920" marR="121920"/>
                </a:tc>
                <a:tc>
                  <a:txBody>
                    <a:bodyPr/>
                    <a:lstStyle/>
                    <a:p>
                      <a:pPr algn="ctr"/>
                      <a:r>
                        <a:rPr lang="en-US" dirty="0" smtClean="0"/>
                        <a:t>48</a:t>
                      </a:r>
                      <a:endParaRPr lang="en-US" dirty="0"/>
                    </a:p>
                  </a:txBody>
                  <a:tcPr marL="121920" marR="121920"/>
                </a:tc>
                <a:tc>
                  <a:txBody>
                    <a:bodyPr/>
                    <a:lstStyle/>
                    <a:p>
                      <a:pPr algn="ctr"/>
                      <a:r>
                        <a:rPr lang="en-US" dirty="0" smtClean="0"/>
                        <a:t>0</a:t>
                      </a:r>
                      <a:endParaRPr lang="en-US" dirty="0"/>
                    </a:p>
                  </a:txBody>
                  <a:tcPr marL="121920" marR="121920"/>
                </a:tc>
                <a:tc>
                  <a:txBody>
                    <a:bodyPr/>
                    <a:lstStyle/>
                    <a:p>
                      <a:pPr algn="ctr"/>
                      <a:r>
                        <a:rPr lang="en-US" dirty="0" smtClean="0"/>
                        <a:t>6.85</a:t>
                      </a:r>
                      <a:endParaRPr lang="en-US" dirty="0"/>
                    </a:p>
                  </a:txBody>
                  <a:tcPr marL="121920" marR="121920"/>
                </a:tc>
                <a:tc>
                  <a:txBody>
                    <a:bodyPr/>
                    <a:lstStyle/>
                    <a:p>
                      <a:pPr algn="ctr"/>
                      <a:r>
                        <a:rPr lang="en-US" dirty="0" smtClean="0"/>
                        <a:t>Stage 3</a:t>
                      </a:r>
                      <a:endParaRPr lang="en-US" dirty="0"/>
                    </a:p>
                  </a:txBody>
                  <a:tcPr marL="121920" marR="121920"/>
                </a:tc>
              </a:tr>
              <a:tr h="413666">
                <a:tc>
                  <a:txBody>
                    <a:bodyPr/>
                    <a:lstStyle/>
                    <a:p>
                      <a:pPr algn="ctr"/>
                      <a:r>
                        <a:rPr lang="en-US" dirty="0" smtClean="0"/>
                        <a:t>8</a:t>
                      </a:r>
                      <a:endParaRPr lang="en-US" dirty="0"/>
                    </a:p>
                  </a:txBody>
                  <a:tcPr marL="121920" marR="121920"/>
                </a:tc>
                <a:tc>
                  <a:txBody>
                    <a:bodyPr/>
                    <a:lstStyle/>
                    <a:p>
                      <a:pPr algn="ctr"/>
                      <a:r>
                        <a:rPr lang="en-US" dirty="0" smtClean="0"/>
                        <a:t>45</a:t>
                      </a:r>
                      <a:endParaRPr lang="en-US" dirty="0"/>
                    </a:p>
                  </a:txBody>
                  <a:tcPr marL="121920" marR="121920"/>
                </a:tc>
                <a:tc>
                  <a:txBody>
                    <a:bodyPr/>
                    <a:lstStyle/>
                    <a:p>
                      <a:pPr algn="ctr"/>
                      <a:r>
                        <a:rPr lang="en-US" dirty="0" smtClean="0"/>
                        <a:t>-3</a:t>
                      </a:r>
                      <a:endParaRPr lang="en-US" dirty="0"/>
                    </a:p>
                  </a:txBody>
                  <a:tcPr marL="121920" marR="121920"/>
                </a:tc>
                <a:tc>
                  <a:txBody>
                    <a:bodyPr/>
                    <a:lstStyle/>
                    <a:p>
                      <a:pPr algn="ctr"/>
                      <a:r>
                        <a:rPr lang="en-US" dirty="0" smtClean="0"/>
                        <a:t>5.62</a:t>
                      </a:r>
                      <a:endParaRPr lang="en-US" dirty="0"/>
                    </a:p>
                  </a:txBody>
                  <a:tcPr marL="121920" marR="121920"/>
                </a:tc>
                <a:tc>
                  <a:txBody>
                    <a:bodyPr/>
                    <a:lstStyle/>
                    <a:p>
                      <a:pPr algn="ctr"/>
                      <a:endParaRPr lang="en-US" dirty="0"/>
                    </a:p>
                  </a:txBody>
                  <a:tcPr marL="121920" marR="12192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buNone/>
            </a:pPr>
            <a:r>
              <a:rPr lang="en-US" sz="2400" dirty="0" smtClean="0">
                <a:latin typeface="Maiandra GD" pitchFamily="34" charset="0"/>
              </a:rPr>
              <a:t>At the end of the Course, Student will be able to: </a:t>
            </a:r>
          </a:p>
          <a:p>
            <a:pPr>
              <a:buNone/>
            </a:pPr>
            <a:r>
              <a:rPr lang="en-US" sz="2400" dirty="0" smtClean="0">
                <a:latin typeface="Maiandra GD" pitchFamily="34" charset="0"/>
              </a:rPr>
              <a:t>CO 1 :</a:t>
            </a:r>
            <a:r>
              <a:rPr lang="en-US" sz="2400" dirty="0" smtClean="0"/>
              <a:t>Explain the Managerial Economic concepts for decision making and forward       </a:t>
            </a:r>
          </a:p>
          <a:p>
            <a:pPr>
              <a:buNone/>
            </a:pPr>
            <a:r>
              <a:rPr lang="en-US" sz="2400" dirty="0" smtClean="0"/>
              <a:t>            planning</a:t>
            </a:r>
          </a:p>
          <a:p>
            <a:pPr>
              <a:buNone/>
            </a:pPr>
            <a:r>
              <a:rPr lang="en-US" sz="2400" dirty="0" smtClean="0">
                <a:latin typeface="Maiandra GD" pitchFamily="34" charset="0"/>
              </a:rPr>
              <a:t>CO 2 : </a:t>
            </a:r>
            <a:r>
              <a:rPr lang="en-US" sz="2400" dirty="0" smtClean="0"/>
              <a:t>Illustrate the law of demand and its exceptions by using different          </a:t>
            </a:r>
          </a:p>
          <a:p>
            <a:pPr>
              <a:buNone/>
            </a:pPr>
            <a:r>
              <a:rPr lang="en-US" sz="2400" dirty="0" smtClean="0"/>
              <a:t>               forecasting methods.</a:t>
            </a:r>
            <a:endParaRPr lang="en-US" sz="2400" dirty="0" smtClean="0">
              <a:latin typeface="Maiandra GD" pitchFamily="34" charset="0"/>
            </a:endParaRPr>
          </a:p>
          <a:p>
            <a:pPr>
              <a:buNone/>
            </a:pPr>
            <a:r>
              <a:rPr lang="en-US" sz="2400" dirty="0" smtClean="0">
                <a:latin typeface="Maiandra GD" pitchFamily="34" charset="0"/>
              </a:rPr>
              <a:t>CO 3 : </a:t>
            </a:r>
            <a:r>
              <a:rPr lang="en-US" sz="2400" dirty="0" smtClean="0"/>
              <a:t>Identify the cost behavior for managerial decision making and Break Even </a:t>
            </a:r>
          </a:p>
          <a:p>
            <a:pPr>
              <a:buNone/>
            </a:pPr>
            <a:r>
              <a:rPr lang="en-US" sz="2400" dirty="0" smtClean="0"/>
              <a:t>                 Point  (BEP) of an  enterprise</a:t>
            </a:r>
            <a:endParaRPr lang="en-US" sz="2400" dirty="0" smtClean="0">
              <a:latin typeface="Maiandra GD" pitchFamily="34" charset="0"/>
            </a:endParaRPr>
          </a:p>
          <a:p>
            <a:pPr algn="just" fontAlgn="base">
              <a:buNone/>
            </a:pPr>
            <a:r>
              <a:rPr lang="en-GB" sz="2400" dirty="0" smtClean="0"/>
              <a:t> </a:t>
            </a: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BA579F35-26D0-42DB-8CCF-A29E0F24CBC7}"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Outcomes</a:t>
            </a:r>
          </a:p>
          <a:p>
            <a:pPr algn="ct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2"/>
          <a:srcRect/>
          <a:stretch>
            <a:fillRect/>
          </a:stretch>
        </p:blipFill>
        <p:spPr bwMode="auto">
          <a:xfrm>
            <a:off x="1320800" y="762000"/>
            <a:ext cx="9347200" cy="5486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Assumptions of the Law: The law is based upon the following assumptions:</a:t>
            </a:r>
          </a:p>
          <a:p>
            <a:r>
              <a:rPr lang="en-GB" dirty="0" smtClean="0"/>
              <a:t> </a:t>
            </a:r>
            <a:r>
              <a:rPr lang="en-GB" dirty="0" err="1" smtClean="0"/>
              <a:t>i</a:t>
            </a:r>
            <a:r>
              <a:rPr lang="en-GB" dirty="0" smtClean="0"/>
              <a:t>) The state of technology remains constant. If there is any improvement in technology, the average and marginal output will not decrease but increase. </a:t>
            </a:r>
          </a:p>
          <a:p>
            <a:r>
              <a:rPr lang="en-GB" dirty="0" smtClean="0"/>
              <a:t>ii) Only one factor of input is made variable and other factors are kept constant. This law does not apply to those cases where the factors must be used in rigidly fixed proportions. </a:t>
            </a:r>
          </a:p>
          <a:p>
            <a:r>
              <a:rPr lang="en-GB" dirty="0" smtClean="0"/>
              <a:t>iii) All units of the variable factors are homogenous.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Wednesday, September 16,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68363" y="1562100"/>
          <a:ext cx="10515600" cy="34036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IN" dirty="0" smtClean="0"/>
                        <a:t>Set a</a:t>
                      </a:r>
                      <a:endParaRPr lang="en-US" dirty="0"/>
                    </a:p>
                  </a:txBody>
                  <a:tcPr/>
                </a:tc>
                <a:tc>
                  <a:txBody>
                    <a:bodyPr/>
                    <a:lstStyle/>
                    <a:p>
                      <a:r>
                        <a:rPr lang="en-IN" dirty="0" smtClean="0"/>
                        <a:t>Set-b</a:t>
                      </a:r>
                      <a:endParaRPr lang="en-US" dirty="0"/>
                    </a:p>
                  </a:txBody>
                  <a:tcPr/>
                </a:tc>
              </a:tr>
              <a:tr h="370840">
                <a:tc>
                  <a:txBody>
                    <a:bodyPr/>
                    <a:lstStyle/>
                    <a:p>
                      <a:r>
                        <a:rPr lang="en-IN" dirty="0" smtClean="0"/>
                        <a:t>1.Q=</a:t>
                      </a:r>
                      <a:r>
                        <a:rPr lang="en-IN" baseline="0" dirty="0" smtClean="0"/>
                        <a:t> f (</a:t>
                      </a:r>
                      <a:r>
                        <a:rPr lang="en-IN" baseline="0" dirty="0" err="1" smtClean="0"/>
                        <a:t>QVf</a:t>
                      </a:r>
                      <a:r>
                        <a:rPr lang="en-IN" baseline="0" dirty="0" smtClean="0"/>
                        <a:t>)</a:t>
                      </a:r>
                      <a:endParaRPr lang="en-US" dirty="0"/>
                    </a:p>
                  </a:txBody>
                  <a:tcPr/>
                </a:tc>
                <a:tc>
                  <a:txBody>
                    <a:bodyPr/>
                    <a:lstStyle/>
                    <a:p>
                      <a:r>
                        <a:rPr lang="en-IN" dirty="0" smtClean="0"/>
                        <a:t>Marginal cost</a:t>
                      </a:r>
                      <a:endParaRPr lang="en-US" dirty="0"/>
                    </a:p>
                  </a:txBody>
                  <a:tcPr/>
                </a:tc>
              </a:tr>
              <a:tr h="370840">
                <a:tc>
                  <a:txBody>
                    <a:bodyPr/>
                    <a:lstStyle/>
                    <a:p>
                      <a:r>
                        <a:rPr lang="en-IN" dirty="0" smtClean="0"/>
                        <a:t>2.The rate of output per</a:t>
                      </a:r>
                      <a:r>
                        <a:rPr lang="en-IN" baseline="0" dirty="0" smtClean="0"/>
                        <a:t> single unit of input factor</a:t>
                      </a:r>
                      <a:endParaRPr lang="en-US" dirty="0"/>
                    </a:p>
                  </a:txBody>
                  <a:tcPr/>
                </a:tc>
                <a:tc>
                  <a:txBody>
                    <a:bodyPr/>
                    <a:lstStyle/>
                    <a:p>
                      <a:r>
                        <a:rPr lang="en-IN" dirty="0" smtClean="0"/>
                        <a:t>Total product</a:t>
                      </a:r>
                      <a:endParaRPr lang="en-US" dirty="0"/>
                    </a:p>
                  </a:txBody>
                  <a:tcPr/>
                </a:tc>
              </a:tr>
              <a:tr h="370840">
                <a:tc>
                  <a:txBody>
                    <a:bodyPr/>
                    <a:lstStyle/>
                    <a:p>
                      <a:r>
                        <a:rPr lang="en-IN" dirty="0" err="1" smtClean="0"/>
                        <a:t>Tp</a:t>
                      </a:r>
                      <a:r>
                        <a:rPr lang="en-IN" baseline="0" dirty="0" smtClean="0"/>
                        <a:t> increased at a increased rate</a:t>
                      </a:r>
                      <a:endParaRPr lang="en-US" dirty="0"/>
                    </a:p>
                  </a:txBody>
                  <a:tcPr/>
                </a:tc>
                <a:tc>
                  <a:txBody>
                    <a:bodyPr/>
                    <a:lstStyle/>
                    <a:p>
                      <a:r>
                        <a:rPr lang="en-IN" dirty="0" smtClean="0"/>
                        <a:t>Stage-2</a:t>
                      </a:r>
                      <a:endParaRPr lang="en-US" dirty="0"/>
                    </a:p>
                  </a:txBody>
                  <a:tcPr/>
                </a:tc>
              </a:tr>
              <a:tr h="370840">
                <a:tc>
                  <a:txBody>
                    <a:bodyPr/>
                    <a:lstStyle/>
                    <a:p>
                      <a:r>
                        <a:rPr lang="en-IN" dirty="0" smtClean="0"/>
                        <a:t>Mp is in negative stage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Stage-3</a:t>
                      </a:r>
                      <a:endParaRPr lang="en-US" dirty="0" smtClean="0"/>
                    </a:p>
                    <a:p>
                      <a:endParaRPr lang="en-US" dirty="0"/>
                    </a:p>
                  </a:txBody>
                  <a:tcPr/>
                </a:tc>
              </a:tr>
              <a:tr h="370840">
                <a:tc>
                  <a:txBody>
                    <a:bodyPr/>
                    <a:lstStyle/>
                    <a:p>
                      <a:r>
                        <a:rPr lang="en-IN" dirty="0" err="1" smtClean="0"/>
                        <a:t>Ap</a:t>
                      </a:r>
                      <a:r>
                        <a:rPr lang="en-IN" dirty="0" smtClean="0"/>
                        <a:t>=Mp in -----stage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Stage-1</a:t>
                      </a:r>
                      <a:endParaRPr lang="en-US" dirty="0" smtClean="0"/>
                    </a:p>
                    <a:p>
                      <a:endParaRPr lang="en-US" dirty="0"/>
                    </a:p>
                  </a:txBody>
                  <a:tcPr/>
                </a:tc>
              </a:tr>
              <a:tr h="370840">
                <a:tc>
                  <a:txBody>
                    <a:bodyPr/>
                    <a:lstStyle/>
                    <a:p>
                      <a:r>
                        <a:rPr lang="en-IN" dirty="0" smtClean="0"/>
                        <a:t>The additional out put produced by using additional input factor</a:t>
                      </a:r>
                      <a:endParaRPr lang="en-US" dirty="0"/>
                    </a:p>
                  </a:txBody>
                  <a:tcPr/>
                </a:tc>
                <a:tc>
                  <a:txBody>
                    <a:bodyPr/>
                    <a:lstStyle/>
                    <a:p>
                      <a:r>
                        <a:rPr lang="en-IN" smtClean="0"/>
                        <a:t>Average product</a:t>
                      </a:r>
                      <a:endParaRPr lang="en-US"/>
                    </a:p>
                  </a:txBody>
                  <a:tcPr/>
                </a:tc>
              </a:tr>
            </a:tbl>
          </a:graphicData>
        </a:graphic>
      </p:graphicFrame>
      <p:sp>
        <p:nvSpPr>
          <p:cNvPr id="3" name="Date Placeholder 2"/>
          <p:cNvSpPr>
            <a:spLocks noGrp="1"/>
          </p:cNvSpPr>
          <p:nvPr>
            <p:ph type="dt" sz="half" idx="11"/>
          </p:nvPr>
        </p:nvSpPr>
        <p:spPr/>
        <p:txBody>
          <a:bodyPr/>
          <a:lstStyle/>
          <a:p>
            <a:pPr algn="ctr"/>
            <a:fld id="{90EB9C57-D06F-4FA6-A7FA-9B4304A1DA16}" type="datetime2">
              <a:rPr lang="en-US" smtClean="0"/>
              <a:pPr algn="ctr"/>
              <a:t>Wednesday, September 16,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prstGeom prst="frame">
            <a:avLst/>
          </a:prstGeom>
          <a:solidFill>
            <a:schemeClr val="tx2"/>
          </a:solidFill>
          <a:ln>
            <a:solidFill>
              <a:schemeClr val="accent2"/>
            </a:solidFill>
          </a:ln>
        </p:spPr>
        <p:style>
          <a:lnRef idx="2">
            <a:schemeClr val="accent2"/>
          </a:lnRef>
          <a:fillRef idx="1">
            <a:schemeClr val="lt1"/>
          </a:fillRef>
          <a:effectRef idx="0">
            <a:schemeClr val="accent2"/>
          </a:effectRef>
          <a:fontRef idx="minor">
            <a:schemeClr val="dk1"/>
          </a:fontRef>
        </p:style>
        <p:txBody>
          <a:bodyPr/>
          <a:lstStyle/>
          <a:p>
            <a:pPr>
              <a:buNone/>
            </a:pPr>
            <a:endParaRPr lang="en-US" dirty="0"/>
          </a:p>
        </p:txBody>
      </p:sp>
      <p:sp>
        <p:nvSpPr>
          <p:cNvPr id="3" name="Footer Placeholder 2"/>
          <p:cNvSpPr>
            <a:spLocks noGrp="1"/>
          </p:cNvSpPr>
          <p:nvPr>
            <p:ph type="ftr" sz="quarter" idx="12"/>
          </p:nvPr>
        </p:nvSpPr>
        <p:spPr/>
        <p:txBody>
          <a:bodyPr/>
          <a:lstStyle/>
          <a:p>
            <a:pPr algn="ctr"/>
            <a:r>
              <a:rPr lang="sv-SE" smtClean="0"/>
              <a:t>D.Maheswari</a:t>
            </a:r>
            <a:endParaRPr lang="en-US" dirty="0"/>
          </a:p>
        </p:txBody>
      </p:sp>
      <p:sp>
        <p:nvSpPr>
          <p:cNvPr id="4" name="Rectangle 3"/>
          <p:cNvSpPr/>
          <p:nvPr/>
        </p:nvSpPr>
        <p:spPr>
          <a:xfrm>
            <a:off x="4512585" y="2967335"/>
            <a:ext cx="3166829" cy="923330"/>
          </a:xfrm>
          <a:prstGeom prst="rect">
            <a:avLst/>
          </a:prstGeom>
          <a:noFill/>
        </p:spPr>
        <p:txBody>
          <a:bodyPr wrap="none" lIns="91440" tIns="45720" rIns="91440" bIns="45720">
            <a:spAutoFit/>
          </a:bodyPr>
          <a:lstStyle/>
          <a:p>
            <a:pPr algn="ctr"/>
            <a:r>
              <a:rPr lang="en-GB"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Date Placeholder 4"/>
          <p:cNvSpPr>
            <a:spLocks noGrp="1"/>
          </p:cNvSpPr>
          <p:nvPr>
            <p:ph type="dt" sz="half" idx="11"/>
          </p:nvPr>
        </p:nvSpPr>
        <p:spPr/>
        <p:txBody>
          <a:bodyPr/>
          <a:lstStyle/>
          <a:p>
            <a:pPr algn="ctr"/>
            <a:fld id="{D6C80BFC-39AC-4B94-BA30-5677EA04378D}" type="datetime2">
              <a:rPr lang="en-US" smtClean="0"/>
              <a:pPr algn="ctr"/>
              <a:t>Wednesday, September 16, 2020</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buNone/>
            </a:pPr>
            <a:r>
              <a:rPr lang="en-US" sz="2400" dirty="0" smtClean="0">
                <a:latin typeface="Maiandra GD" pitchFamily="34" charset="0"/>
              </a:rPr>
              <a:t>CO 4 : </a:t>
            </a:r>
            <a:r>
              <a:rPr lang="en-US" sz="2400" dirty="0" smtClean="0"/>
              <a:t>Classify the different types of business  organizations along with basic            </a:t>
            </a:r>
          </a:p>
          <a:p>
            <a:pPr>
              <a:buNone/>
            </a:pPr>
            <a:r>
              <a:rPr lang="en-US" sz="2400" dirty="0" smtClean="0"/>
              <a:t>               knowledge on business   cycle</a:t>
            </a:r>
            <a:r>
              <a:rPr lang="en-US" sz="2400" dirty="0" smtClean="0">
                <a:latin typeface="Maiandra GD" pitchFamily="34" charset="0"/>
              </a:rPr>
              <a:t>.</a:t>
            </a:r>
          </a:p>
          <a:p>
            <a:pPr>
              <a:buNone/>
            </a:pPr>
            <a:r>
              <a:rPr lang="en-US" sz="2400" dirty="0" smtClean="0">
                <a:latin typeface="Maiandra GD" pitchFamily="34" charset="0"/>
              </a:rPr>
              <a:t>CO 5 : </a:t>
            </a:r>
            <a:r>
              <a:rPr lang="en-US" sz="2400" dirty="0" smtClean="0"/>
              <a:t>Make use of the process &amp; principles of  accounting for the preparation of </a:t>
            </a:r>
          </a:p>
          <a:p>
            <a:pPr>
              <a:buNone/>
            </a:pPr>
            <a:r>
              <a:rPr lang="en-US" sz="2400" dirty="0" smtClean="0"/>
              <a:t>              final accounts</a:t>
            </a:r>
            <a:endParaRPr lang="en-US" sz="2400" dirty="0" smtClean="0">
              <a:latin typeface="Maiandra GD" pitchFamily="34" charset="0"/>
            </a:endParaRPr>
          </a:p>
          <a:p>
            <a:pPr>
              <a:buNone/>
            </a:pPr>
            <a:r>
              <a:rPr lang="en-US" sz="2400" dirty="0" smtClean="0">
                <a:latin typeface="Maiandra GD" pitchFamily="34" charset="0"/>
              </a:rPr>
              <a:t>CO 6 : </a:t>
            </a:r>
            <a:r>
              <a:rPr lang="en-US" sz="2400" dirty="0" smtClean="0"/>
              <a:t>Utilize various techniques on investment project proposals with the help of               </a:t>
            </a:r>
          </a:p>
          <a:p>
            <a:pPr>
              <a:buNone/>
            </a:pPr>
            <a:r>
              <a:rPr lang="en-US" sz="2400" dirty="0" smtClean="0"/>
              <a:t>               capital  budgeting   techniques for decision making</a:t>
            </a:r>
            <a:r>
              <a:rPr lang="en-GB" sz="2400" dirty="0" smtClean="0"/>
              <a:t> </a:t>
            </a: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C42CF5D1-5EFD-4876-9E39-F074BC1AE10C}"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Outcomes</a:t>
            </a:r>
          </a:p>
          <a:p>
            <a:pPr algn="ct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buNone/>
            </a:pPr>
            <a:r>
              <a:rPr lang="en-US" sz="2400" dirty="0" smtClean="0">
                <a:latin typeface="Maiandra GD" pitchFamily="34" charset="0"/>
              </a:rPr>
              <a:t>COB1 :</a:t>
            </a:r>
            <a:r>
              <a:rPr lang="en-US" sz="2400" dirty="0" smtClean="0"/>
              <a:t>To equip the students with the basic inputs of  managerial economics and demand concepts</a:t>
            </a:r>
            <a:endParaRPr lang="en-US" sz="2400" dirty="0" smtClean="0">
              <a:latin typeface="Maiandra GD" pitchFamily="34" charset="0"/>
            </a:endParaRPr>
          </a:p>
          <a:p>
            <a:pPr>
              <a:buNone/>
            </a:pPr>
            <a:r>
              <a:rPr lang="en-US" sz="2400" dirty="0" smtClean="0">
                <a:latin typeface="Maiandra GD" pitchFamily="34" charset="0"/>
              </a:rPr>
              <a:t>COB2 :</a:t>
            </a:r>
            <a:r>
              <a:rPr lang="en-US" sz="2400" dirty="0" smtClean="0"/>
              <a:t>To understand the nature of markets, Methods   of Pricing in the different market structures and to know the different forms of Business  organization and the concept of Business Cycles</a:t>
            </a:r>
            <a:endParaRPr lang="en-US" sz="2400" dirty="0" smtClean="0">
              <a:latin typeface="Maiandra GD" pitchFamily="34" charset="0"/>
            </a:endParaRPr>
          </a:p>
          <a:p>
            <a:pPr>
              <a:buNone/>
            </a:pPr>
            <a:r>
              <a:rPr lang="en-US" sz="2400" dirty="0" smtClean="0">
                <a:latin typeface="Maiandra GD" pitchFamily="34" charset="0"/>
              </a:rPr>
              <a:t>COB3 : </a:t>
            </a:r>
            <a:r>
              <a:rPr lang="en-US" sz="2400" dirty="0" smtClean="0"/>
              <a:t>To impart the knowledge on production  theories, its factors and cost analysis.</a:t>
            </a:r>
          </a:p>
          <a:p>
            <a:pPr>
              <a:buNone/>
            </a:pPr>
            <a:r>
              <a:rPr lang="en-US" sz="2400" dirty="0" smtClean="0">
                <a:latin typeface="Maiandra GD" pitchFamily="34" charset="0"/>
              </a:rPr>
              <a:t>COB4 :</a:t>
            </a:r>
            <a:r>
              <a:rPr lang="en-US" sz="2400" dirty="0" smtClean="0"/>
              <a:t> To make the students take optimal decisions and acquiring the knowledge on financial accounting and its analysis</a:t>
            </a: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A4D43346-B277-4C15-8C3B-D106D4F62552}"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Objectives</a:t>
            </a:r>
          </a:p>
          <a:p>
            <a:pPr algn="ct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r>
              <a:rPr lang="en-IN" sz="2400" dirty="0" smtClean="0">
                <a:latin typeface="Maiandra GD" pitchFamily="34" charset="0"/>
              </a:rPr>
              <a:t>UNIT I  : </a:t>
            </a:r>
            <a:r>
              <a:rPr lang="en-US" sz="2400" b="1" dirty="0" smtClean="0"/>
              <a:t>Introduction to Managerial Economics and </a:t>
            </a:r>
          </a:p>
          <a:p>
            <a:r>
              <a:rPr lang="en-US" sz="2400" b="1" dirty="0" smtClean="0"/>
              <a:t>                   demand Analysis</a:t>
            </a:r>
            <a:endParaRPr lang="en-IN" sz="2400" dirty="0" smtClean="0">
              <a:latin typeface="Maiandra GD" pitchFamily="34" charset="0"/>
            </a:endParaRPr>
          </a:p>
          <a:p>
            <a:r>
              <a:rPr lang="en-IN" sz="2400" dirty="0" smtClean="0">
                <a:latin typeface="Maiandra GD" pitchFamily="34" charset="0"/>
              </a:rPr>
              <a:t>UNIT II : </a:t>
            </a:r>
            <a:r>
              <a:rPr lang="en-US" sz="2400" b="1" dirty="0" smtClean="0"/>
              <a:t>Production and Cost Analyses</a:t>
            </a:r>
            <a:endParaRPr lang="en-IN" sz="2400" dirty="0" smtClean="0">
              <a:latin typeface="Maiandra GD" pitchFamily="34" charset="0"/>
            </a:endParaRPr>
          </a:p>
          <a:p>
            <a:r>
              <a:rPr lang="en-IN" sz="2400" dirty="0" smtClean="0">
                <a:latin typeface="Maiandra GD" pitchFamily="34" charset="0"/>
              </a:rPr>
              <a:t>UNIT III:</a:t>
            </a:r>
            <a:r>
              <a:rPr lang="en-US" sz="2400" b="1" dirty="0" smtClean="0"/>
              <a:t> Introduction to Markets, Pricing Policies &amp;    </a:t>
            </a:r>
          </a:p>
          <a:p>
            <a:r>
              <a:rPr lang="en-US" sz="2400" b="1" dirty="0" smtClean="0"/>
              <a:t>                  Types of Business Organization and</a:t>
            </a:r>
            <a:endParaRPr lang="en-US" sz="2400" dirty="0" smtClean="0"/>
          </a:p>
          <a:p>
            <a:r>
              <a:rPr lang="en-US" sz="2400" b="1" dirty="0" smtClean="0"/>
              <a:t>                 Business Cycles</a:t>
            </a:r>
            <a:endParaRPr lang="en-US" sz="2400" dirty="0" smtClean="0">
              <a:latin typeface="Maiandra GD" pitchFamily="34" charset="0"/>
            </a:endParaRPr>
          </a:p>
          <a:p>
            <a:r>
              <a:rPr lang="en-IN" sz="2400" dirty="0" smtClean="0">
                <a:latin typeface="Maiandra GD" pitchFamily="34" charset="0"/>
              </a:rPr>
              <a:t>UNIT IV:</a:t>
            </a:r>
            <a:r>
              <a:rPr lang="en-US" sz="2400" b="1" dirty="0" smtClean="0"/>
              <a:t> Introduction to Accounting &amp; Financing Analysis</a:t>
            </a:r>
            <a:endParaRPr lang="en-US" sz="2400" dirty="0" smtClean="0">
              <a:latin typeface="Maiandra GD" pitchFamily="34" charset="0"/>
            </a:endParaRPr>
          </a:p>
          <a:p>
            <a:r>
              <a:rPr lang="en-IN" sz="2400" dirty="0" smtClean="0">
                <a:latin typeface="Maiandra GD" pitchFamily="34" charset="0"/>
              </a:rPr>
              <a:t>UNIT V :</a:t>
            </a:r>
            <a:r>
              <a:rPr lang="en-US" sz="2400" b="1" dirty="0" smtClean="0"/>
              <a:t> Capital and Capital Budgeting</a:t>
            </a:r>
            <a:endParaRPr lang="en-IN" sz="2400" dirty="0" smtClean="0">
              <a:latin typeface="Maiandra GD" pitchFamily="34" charset="0"/>
            </a:endParaRPr>
          </a:p>
          <a:p>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B041D3F3-28FD-4511-998B-C91D71A27FB2}"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Contents</a:t>
            </a:r>
          </a:p>
          <a:p>
            <a:pPr algn="ct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endParaRPr lang="en-IN" sz="2400" dirty="0" smtClean="0">
              <a:latin typeface="Maiandra GD" pitchFamily="34" charset="0"/>
            </a:endParaRPr>
          </a:p>
          <a:p>
            <a:r>
              <a:rPr lang="en-US" sz="2400" dirty="0" smtClean="0"/>
              <a:t>Dr. A. R. </a:t>
            </a:r>
            <a:r>
              <a:rPr lang="en-US" sz="2400" dirty="0" err="1" smtClean="0"/>
              <a:t>Aryasri</a:t>
            </a:r>
            <a:r>
              <a:rPr lang="en-US" sz="2400" dirty="0" smtClean="0"/>
              <a:t> – Managerial Economics and Financial Analysis, TMH 2011.</a:t>
            </a:r>
          </a:p>
          <a:p>
            <a:r>
              <a:rPr lang="en-US" sz="2400" dirty="0" smtClean="0"/>
              <a:t>Dr. N. </a:t>
            </a:r>
            <a:r>
              <a:rPr lang="en-US" sz="2400" dirty="0" err="1" smtClean="0"/>
              <a:t>Appa</a:t>
            </a:r>
            <a:r>
              <a:rPr lang="en-US" sz="2400" dirty="0" smtClean="0"/>
              <a:t> </a:t>
            </a:r>
            <a:r>
              <a:rPr lang="en-US" sz="2400" dirty="0" err="1" smtClean="0"/>
              <a:t>Rao</a:t>
            </a:r>
            <a:r>
              <a:rPr lang="en-US" sz="2400" dirty="0" smtClean="0"/>
              <a:t>, Dr. P. Vijay Kumar: ‘Managerial Economics and Financial Analysis’, </a:t>
            </a:r>
            <a:r>
              <a:rPr lang="en-US" sz="2400" dirty="0" err="1" smtClean="0"/>
              <a:t>Cengage</a:t>
            </a:r>
            <a:r>
              <a:rPr lang="en-US" sz="2400" dirty="0" smtClean="0"/>
              <a:t> Publications, New Delhi – 2011.</a:t>
            </a:r>
          </a:p>
          <a:p>
            <a:r>
              <a:rPr lang="en-US" sz="2400" dirty="0" smtClean="0"/>
              <a:t>Prof. J.V. </a:t>
            </a:r>
            <a:r>
              <a:rPr lang="en-US" sz="2400" dirty="0" err="1" smtClean="0"/>
              <a:t>Prabhakara</a:t>
            </a:r>
            <a:r>
              <a:rPr lang="en-US" sz="2400" dirty="0" smtClean="0"/>
              <a:t> </a:t>
            </a:r>
            <a:r>
              <a:rPr lang="en-US" sz="2400" dirty="0" err="1" smtClean="0"/>
              <a:t>rao</a:t>
            </a:r>
            <a:r>
              <a:rPr lang="en-US" sz="2400" dirty="0" smtClean="0"/>
              <a:t>, Prof. P. </a:t>
            </a:r>
            <a:r>
              <a:rPr lang="en-US" sz="2400" dirty="0" err="1" smtClean="0"/>
              <a:t>Venkatarao</a:t>
            </a:r>
            <a:r>
              <a:rPr lang="en-US" sz="2400" dirty="0" smtClean="0"/>
              <a:t>. ‘Managerial Economics and Financial Analysis’, </a:t>
            </a:r>
            <a:r>
              <a:rPr lang="en-US" sz="2400" dirty="0" err="1" smtClean="0"/>
              <a:t>Ravindra</a:t>
            </a:r>
            <a:r>
              <a:rPr lang="en-US" sz="2400" dirty="0" smtClean="0"/>
              <a:t> Publication.</a:t>
            </a:r>
          </a:p>
          <a:p>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EB9A5CBD-C6E4-407D-AEF1-B21E47D6DCF6}"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2117503"/>
          </a:xfrm>
          <a:prstGeom prst="rect">
            <a:avLst/>
          </a:prstGeom>
          <a:noFill/>
        </p:spPr>
        <p:txBody>
          <a:bodyPr wrap="square" rtlCol="0">
            <a:spAutoFit/>
          </a:bodyPr>
          <a:lstStyle/>
          <a:p>
            <a:pPr marL="514350" indent="-514350" algn="ctr" defTabSz="914400">
              <a:lnSpc>
                <a:spcPct val="170000"/>
              </a:lnSpc>
              <a:spcBef>
                <a:spcPct val="0"/>
              </a:spcBef>
              <a:defRPr/>
            </a:pPr>
            <a:r>
              <a:rPr lang="en-US" sz="2800" b="1" spc="-50" dirty="0" smtClean="0">
                <a:solidFill>
                  <a:schemeClr val="accent1">
                    <a:lumMod val="75000"/>
                  </a:schemeClr>
                </a:solidFill>
                <a:latin typeface="Maiandra GD" pitchFamily="34" charset="0"/>
              </a:rPr>
              <a:t>Text Books</a:t>
            </a:r>
          </a:p>
          <a:p>
            <a:pPr algn="ctr"/>
            <a:endParaRPr lang="en-IN" sz="2800" b="1" dirty="0" smtClean="0">
              <a:latin typeface="+mj-lt"/>
            </a:endParaRPr>
          </a:p>
          <a:p>
            <a:pPr algn="ctr"/>
            <a:endParaRPr lang="en-IN" sz="2800" b="1" dirty="0" smtClean="0">
              <a:latin typeface="+mj-lt"/>
            </a:endParaRPr>
          </a:p>
          <a:p>
            <a:pPr algn="ct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endParaRPr lang="en-IN" sz="2400" dirty="0" smtClean="0">
              <a:latin typeface="Maiandra GD" pitchFamily="34" charset="0"/>
            </a:endParaRPr>
          </a:p>
          <a:p>
            <a:pPr>
              <a:buNone/>
            </a:pPr>
            <a:r>
              <a:rPr lang="en-US" sz="2400" dirty="0" smtClean="0">
                <a:latin typeface="Maiandra GD" pitchFamily="34" charset="0"/>
              </a:rPr>
              <a:t>At the end of the This lecture , Student will be able to: </a:t>
            </a:r>
          </a:p>
          <a:p>
            <a:pPr>
              <a:buNone/>
            </a:pPr>
            <a:r>
              <a:rPr lang="en-US" sz="2400" dirty="0" smtClean="0">
                <a:latin typeface="Maiandra GD" pitchFamily="34" charset="0"/>
              </a:rPr>
              <a:t>LO 1 : </a:t>
            </a:r>
            <a:r>
              <a:rPr lang="en-US" sz="2400" dirty="0" smtClean="0"/>
              <a:t>Identify the cost behavior for managerial decision making and Break Even </a:t>
            </a:r>
          </a:p>
          <a:p>
            <a:pPr>
              <a:buNone/>
            </a:pPr>
            <a:r>
              <a:rPr lang="en-US" sz="2400" dirty="0" smtClean="0"/>
              <a:t>                 Point  (BEP) of an  enterprise</a:t>
            </a:r>
            <a:endParaRPr lang="en-US" sz="2400" dirty="0" smtClean="0">
              <a:latin typeface="Maiandra GD" pitchFamily="34" charset="0"/>
            </a:endParaRPr>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2A4C2DB7-3504-44DD-A99A-B3E62EED9CE8}"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1384995"/>
          </a:xfrm>
          <a:prstGeom prst="rect">
            <a:avLst/>
          </a:prstGeom>
          <a:noFill/>
        </p:spPr>
        <p:txBody>
          <a:bodyPr wrap="square" rtlCol="0">
            <a:spAutoFit/>
          </a:bodyPr>
          <a:lstStyle/>
          <a:p>
            <a:pPr algn="ctr"/>
            <a:r>
              <a:rPr lang="en-IN" sz="2800" b="1" dirty="0" smtClean="0">
                <a:latin typeface="+mj-lt"/>
              </a:rPr>
              <a:t>LEARNING OUTCOME</a:t>
            </a:r>
          </a:p>
          <a:p>
            <a:pPr algn="ctr"/>
            <a:endParaRPr lang="en-IN" sz="2800" b="1" dirty="0" smtClean="0">
              <a:latin typeface="+mj-lt"/>
            </a:endParaRPr>
          </a:p>
          <a:p>
            <a:pPr algn="ct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buNone/>
            </a:pPr>
            <a:r>
              <a:rPr lang="en-US" sz="2400" dirty="0" smtClean="0"/>
              <a:t>Concept of Production function- Cobb-Douglas Production function – Law of Variable proportions-</a:t>
            </a:r>
            <a:r>
              <a:rPr lang="en-US" sz="2400" dirty="0" err="1" smtClean="0"/>
              <a:t>Isoquants</a:t>
            </a:r>
            <a:r>
              <a:rPr lang="en-US" sz="2400" dirty="0" smtClean="0"/>
              <a:t> and </a:t>
            </a:r>
            <a:r>
              <a:rPr lang="en-US" sz="2400" dirty="0" err="1" smtClean="0"/>
              <a:t>Isocosts</a:t>
            </a:r>
            <a:r>
              <a:rPr lang="en-US" sz="2400" dirty="0" smtClean="0"/>
              <a:t> and choice of least cost factor combination-Concepts of Returns to scale and Economies of scale-Different cost concepts: opportunity costs, explicit and implicit costs- Fixed costs, Variable Costs and Total costs – Cost –Volume-Profit analysis-Determination of Breakeven Point (simple problems)- Managerial significance and limitations of Breakeven point.</a:t>
            </a: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6A1CEF64-3847-4D34-A622-21DA562AD4FA}"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523220"/>
          </a:xfrm>
          <a:prstGeom prst="rect">
            <a:avLst/>
          </a:prstGeom>
          <a:noFill/>
        </p:spPr>
        <p:txBody>
          <a:bodyPr wrap="square" rtlCol="0">
            <a:spAutoFit/>
          </a:bodyPr>
          <a:lstStyle/>
          <a:p>
            <a:pPr algn="ctr"/>
            <a:r>
              <a:rPr lang="en-IN" sz="2800" b="1" dirty="0" smtClean="0">
                <a:latin typeface="+mj-lt"/>
              </a:rPr>
              <a:t>CONTENTS</a:t>
            </a: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B12F71-216B-4B4A-9933-2017B3D46F1E}"/>
              </a:ext>
            </a:extLst>
          </p:cNvPr>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Michael R </a:t>
            </a:r>
            <a:r>
              <a:rPr lang="en-US" sz="2400" b="1" dirty="0" err="1" smtClean="0">
                <a:latin typeface="Times New Roman" pitchFamily="18" charset="0"/>
                <a:cs typeface="Times New Roman" pitchFamily="18" charset="0"/>
              </a:rPr>
              <a:t>Baye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defines production functions as “that function which defines maximum amount of output that can be produced with a given set of inputs”.</a:t>
            </a:r>
          </a:p>
          <a:p>
            <a:pPr algn="just"/>
            <a:r>
              <a:rPr lang="en-US" sz="2400" dirty="0" smtClean="0">
                <a:latin typeface="Times New Roman" pitchFamily="18" charset="0"/>
                <a:cs typeface="Times New Roman" pitchFamily="18" charset="0"/>
              </a:rPr>
              <a:t>The Production functions is more concerned with physical aspects of production. It is the concerned of the engineer rather than that of the manager to know how much can be the production with a given set of inputs.</a:t>
            </a:r>
          </a:p>
          <a:p>
            <a:pPr algn="just"/>
            <a:r>
              <a:rPr lang="en-US" sz="2400" dirty="0" smtClean="0">
                <a:latin typeface="Times New Roman" pitchFamily="18" charset="0"/>
                <a:cs typeface="Times New Roman" pitchFamily="18" charset="0"/>
              </a:rPr>
              <a:t>Production function is an engineering relation that expresses that maximum amount of output that can be produced with a given set of inputs.</a:t>
            </a:r>
          </a:p>
          <a:p>
            <a:pPr>
              <a:buNone/>
            </a:pPr>
            <a:endParaRPr lang="en-US" sz="2400"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1"/>
          </p:nvPr>
        </p:nvSpPr>
        <p:spPr/>
        <p:txBody>
          <a:bodyPr/>
          <a:lstStyle/>
          <a:p>
            <a:fld id="{0A72C092-C30F-4178-BB28-C85CE5FBE2FE}" type="datetime2">
              <a:rPr lang="en-US" smtClean="0"/>
              <a:pPr/>
              <a:t>Wednesday, September 16, 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a16="http://schemas.microsoft.com/office/drawing/2014/main" xmlns="" id="{7862E4AC-212E-43EC-956C-B30F3E8CC9D6}"/>
              </a:ext>
            </a:extLst>
          </p:cNvPr>
          <p:cNvSpPr txBox="1"/>
          <p:nvPr/>
        </p:nvSpPr>
        <p:spPr>
          <a:xfrm>
            <a:off x="809589" y="642920"/>
            <a:ext cx="10561551" cy="523220"/>
          </a:xfrm>
          <a:prstGeom prst="rect">
            <a:avLst/>
          </a:prstGeom>
          <a:noFill/>
        </p:spPr>
        <p:txBody>
          <a:bodyPr wrap="square" rtlCol="0">
            <a:spAutoFit/>
          </a:bodyPr>
          <a:lstStyle/>
          <a:p>
            <a:pPr algn="ctr"/>
            <a:r>
              <a:rPr lang="en-US" sz="2800" b="1" dirty="0" smtClean="0">
                <a:solidFill>
                  <a:srgbClr val="FF0000"/>
                </a:solidFill>
                <a:latin typeface="Times New Roman" pitchFamily="18" charset="0"/>
                <a:cs typeface="Times New Roman" pitchFamily="18" charset="0"/>
              </a:rPr>
              <a:t>The Production Function</a:t>
            </a:r>
            <a:endParaRPr lang="en-IN" sz="2800" b="1" dirty="0">
              <a:latin typeface="+mj-lt"/>
            </a:endParaRPr>
          </a:p>
        </p:txBody>
      </p:sp>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12821</TotalTime>
  <Words>1172</Words>
  <Application>Microsoft Office PowerPoint</Application>
  <PresentationFormat>Custom</PresentationFormat>
  <Paragraphs>216</Paragraphs>
  <Slides>23</Slides>
  <Notes>12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Theme1</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1038</cp:revision>
  <dcterms:created xsi:type="dcterms:W3CDTF">2019-12-14T03:50:52Z</dcterms:created>
  <dcterms:modified xsi:type="dcterms:W3CDTF">2020-09-16T08:15:37Z</dcterms:modified>
</cp:coreProperties>
</file>