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18"/>
  </p:notesMasterIdLst>
  <p:handoutMasterIdLst>
    <p:handoutMasterId r:id="rId19"/>
  </p:handoutMasterIdLst>
  <p:sldIdLst>
    <p:sldId id="403" r:id="rId3"/>
    <p:sldId id="407" r:id="rId4"/>
    <p:sldId id="408" r:id="rId5"/>
    <p:sldId id="409" r:id="rId6"/>
    <p:sldId id="410" r:id="rId7"/>
    <p:sldId id="411" r:id="rId8"/>
    <p:sldId id="423" r:id="rId9"/>
    <p:sldId id="412" r:id="rId10"/>
    <p:sldId id="413" r:id="rId11"/>
    <p:sldId id="421" r:id="rId12"/>
    <p:sldId id="414" r:id="rId13"/>
    <p:sldId id="416" r:id="rId14"/>
    <p:sldId id="415" r:id="rId15"/>
    <p:sldId id="422" r:id="rId16"/>
    <p:sldId id="4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298610"/>
    <a:srgbClr val="00CC00"/>
    <a:srgbClr val="66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397" autoAdjust="0"/>
    <p:restoredTop sz="86477" autoAdjust="0"/>
  </p:normalViewPr>
  <p:slideViewPr>
    <p:cSldViewPr>
      <p:cViewPr>
        <p:scale>
          <a:sx n="64" d="100"/>
          <a:sy n="64" d="100"/>
        </p:scale>
        <p:origin x="-432"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2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11/19/2020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p14="http://schemas.microsoft.com/office/powerpoint/2010/main" xmlns=""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11/19/2020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xmlns=""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721" y="285728"/>
            <a:ext cx="10072757"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522" y="92140"/>
            <a:ext cx="1578226" cy="936104"/>
          </a:xfrm>
          <a:prstGeom prst="rect">
            <a:avLst/>
          </a:prstGeom>
        </p:spPr>
      </p:pic>
      <p:sp>
        <p:nvSpPr>
          <p:cNvPr id="6" name="Title 1">
            <a:extLst>
              <a:ext uri="{FF2B5EF4-FFF2-40B4-BE49-F238E27FC236}">
                <a16:creationId xmlns="" xmlns:a16="http://schemas.microsoft.com/office/drawing/2014/main" id="{5958E5E2-6682-4BC1-BE42-9B3D8EFAAB0B}"/>
              </a:ext>
            </a:extLst>
          </p:cNvPr>
          <p:cNvSpPr txBox="1">
            <a:spLocks/>
          </p:cNvSpPr>
          <p:nvPr userDrawn="1"/>
        </p:nvSpPr>
        <p:spPr>
          <a:xfrm>
            <a:off x="1809721" y="285728"/>
            <a:ext cx="10072757"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xmlns=""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70936-47C3-4CF7-B9C0-FD402A4BB69C}" type="datetime2">
              <a:rPr lang="en-US" smtClean="0"/>
              <a:pPr/>
              <a:t>Thursday, November 19, 2020</a:t>
            </a:fld>
            <a:endParaRPr lang="en-US"/>
          </a:p>
        </p:txBody>
      </p:sp>
      <p:sp>
        <p:nvSpPr>
          <p:cNvPr id="6" name="Footer Placeholder 5"/>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F1E70-353B-47BB-98CB-B4225A8997C7}" type="datetime2">
              <a:rPr lang="en-US" smtClean="0"/>
              <a:pPr/>
              <a:t>Thursday, November 19, 2020</a:t>
            </a:fld>
            <a:endParaRPr lang="en-US"/>
          </a:p>
        </p:txBody>
      </p:sp>
      <p:sp>
        <p:nvSpPr>
          <p:cNvPr id="5" name="Footer Placeholder 4"/>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just"/>
            <a:r>
              <a:rPr lang="sv-SE" dirty="0" smtClean="0"/>
              <a:t>Managerial</a:t>
            </a:r>
            <a:r>
              <a:rPr lang="sv-SE" baseline="0" dirty="0" smtClean="0"/>
              <a:t> Economics and Financial Analysis</a:t>
            </a:r>
            <a:endParaRPr lang="en-US" dirty="0"/>
          </a:p>
        </p:txBody>
      </p:sp>
      <p:sp>
        <p:nvSpPr>
          <p:cNvPr id="5" name="Footer Placeholder 4"/>
          <p:cNvSpPr>
            <a:spLocks noGrp="1"/>
          </p:cNvSpPr>
          <p:nvPr>
            <p:ph type="ftr" sz="quarter" idx="11"/>
          </p:nvPr>
        </p:nvSpPr>
        <p:spPr/>
        <p:txBody>
          <a:bodyPr/>
          <a:lstStyle/>
          <a:p>
            <a:r>
              <a:rPr lang="en-US" dirty="0" smtClean="0"/>
              <a:t>   </a:t>
            </a:r>
            <a:r>
              <a:rPr lang="en-IN" dirty="0" smtClean="0"/>
              <a:t>D.MAHESWARI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xmlns=""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7" y="136525"/>
            <a:ext cx="784505"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8310579" y="132320"/>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4" y="6286521"/>
            <a:ext cx="2104514" cy="365125"/>
          </a:xfrm>
          <a:ln>
            <a:noFill/>
          </a:ln>
        </p:spPr>
        <p:txBody>
          <a:bodyPr/>
          <a:lstStyle>
            <a:lvl1pPr>
              <a:defRPr b="1">
                <a:solidFill>
                  <a:schemeClr val="bg1">
                    <a:lumMod val="50000"/>
                  </a:schemeClr>
                </a:solidFill>
              </a:defRPr>
            </a:lvl1pPr>
          </a:lstStyle>
          <a:p>
            <a:fld id="{375AE513-6999-4E2D-AE1C-3C9602EA88F7}" type="datetime2">
              <a:rPr lang="en-US" smtClean="0"/>
              <a:pPr/>
              <a:t>Thursday, November 19, 2020</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4381488" y="6215083"/>
            <a:ext cx="2743200" cy="365125"/>
          </a:xfrm>
          <a:ln>
            <a:noFill/>
          </a:ln>
        </p:spPr>
        <p:txBody>
          <a:bodyPr/>
          <a:lstStyle>
            <a:lvl1pPr>
              <a:defRPr b="1">
                <a:solidFill>
                  <a:schemeClr val="bg1">
                    <a:lumMod val="50000"/>
                  </a:schemeClr>
                </a:solidFill>
              </a:defRPr>
            </a:lvl1pPr>
          </a:lstStyle>
          <a:p>
            <a:r>
              <a:rPr lang="en-IN" dirty="0"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1" y="6278586"/>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Managerial</a:t>
            </a:r>
            <a:r>
              <a:rPr lang="sv-SE" baseline="0" dirty="0" smtClean="0"/>
              <a:t> Economics and Financial Analysis</a:t>
            </a:r>
            <a:endParaRPr lang="en-US" dirty="0"/>
          </a:p>
        </p:txBody>
      </p:sp>
    </p:spTree>
    <p:extLst>
      <p:ext uri="{BB962C8B-B14F-4D97-AF65-F5344CB8AC3E}">
        <p14:creationId xmlns:p14="http://schemas.microsoft.com/office/powerpoint/2010/main" xmlns=""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4313E-1F26-4161-83EA-AC329BC05286}" type="datetime2">
              <a:rPr lang="en-US" smtClean="0"/>
              <a:pPr/>
              <a:t>Thursday, November 19, 2020</a:t>
            </a:fld>
            <a:endParaRPr lang="en-US"/>
          </a:p>
        </p:txBody>
      </p:sp>
      <p:sp>
        <p:nvSpPr>
          <p:cNvPr id="4" name="Footer Placeholder 3"/>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EAAB011A-6A8E-4B2E-A85D-697EA03D6525}" type="datetime2">
              <a:rPr lang="en-US" smtClean="0"/>
              <a:pPr/>
              <a:t>Thursday, November 19, 2020</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415722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9"/>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9" y="136525"/>
            <a:ext cx="784505"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8310581" y="132323"/>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3" y="6286524"/>
            <a:ext cx="2104516" cy="365125"/>
          </a:xfrm>
          <a:ln>
            <a:noFill/>
          </a:ln>
        </p:spPr>
        <p:txBody>
          <a:bodyPr/>
          <a:lstStyle>
            <a:lvl1pPr>
              <a:defRPr b="1">
                <a:solidFill>
                  <a:schemeClr val="bg1">
                    <a:lumMod val="50000"/>
                  </a:schemeClr>
                </a:solidFill>
              </a:defRPr>
            </a:lvl1pPr>
          </a:lstStyle>
          <a:p>
            <a:pPr algn="ctr"/>
            <a:r>
              <a:rPr lang="en-US" smtClean="0"/>
              <a:t>Thursday, May7, 2020</a:t>
            </a:r>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5143494" y="6286524"/>
            <a:ext cx="2095515" cy="365125"/>
          </a:xfrm>
          <a:ln>
            <a:noFill/>
          </a:ln>
        </p:spPr>
        <p:txBody>
          <a:bodyPr/>
          <a:lstStyle>
            <a:lvl1pPr>
              <a:defRPr b="1">
                <a:solidFill>
                  <a:schemeClr val="bg1">
                    <a:lumMod val="50000"/>
                  </a:schemeClr>
                </a:solidFill>
              </a:defRPr>
            </a:lvl1pPr>
          </a:lstStyle>
          <a:p>
            <a:pPr algn="ctr"/>
            <a:r>
              <a:rPr lang="sv-SE" dirty="0"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6" y="6278589"/>
            <a:ext cx="2571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p:txBody>
      </p:sp>
      <p:sp>
        <p:nvSpPr>
          <p:cNvPr id="9" name="Footer Placeholder 3">
            <a:extLst>
              <a:ext uri="{FF2B5EF4-FFF2-40B4-BE49-F238E27FC236}">
                <a16:creationId xmlns="" xmlns:a16="http://schemas.microsoft.com/office/drawing/2014/main" id="{9B80BD04-4FB9-48ED-8F04-82E1E9B47D6D}"/>
              </a:ext>
            </a:extLst>
          </p:cNvPr>
          <p:cNvSpPr txBox="1">
            <a:spLocks/>
          </p:cNvSpPr>
          <p:nvPr userDrawn="1"/>
        </p:nvSpPr>
        <p:spPr>
          <a:xfrm>
            <a:off x="1047716" y="6286521"/>
            <a:ext cx="2762268" cy="357190"/>
          </a:xfrm>
          <a:prstGeom prst="rect">
            <a:avLst/>
          </a:prstGeom>
          <a:ln>
            <a:noFill/>
          </a:ln>
        </p:spPr>
        <p:txBody>
          <a:bodyPr vert="horz" lIns="91440" tIns="45720" rIns="91440" bIns="45720" rtlCol="0" anchor="ctr"/>
          <a:lstStyle>
            <a:lvl1pPr>
              <a:defRPr b="1">
                <a:solidFill>
                  <a:schemeClr val="bg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1" i="0" u="none" strike="noStrike" kern="1200" cap="none" spc="0" normalizeH="0" baseline="0" noProof="0" dirty="0" smtClean="0">
                <a:ln>
                  <a:noFill/>
                </a:ln>
                <a:solidFill>
                  <a:schemeClr val="bg1">
                    <a:lumMod val="50000"/>
                  </a:schemeClr>
                </a:solidFill>
                <a:effectLst/>
                <a:uLnTx/>
                <a:uFillTx/>
                <a:latin typeface="+mn-lt"/>
                <a:ea typeface="+mn-ea"/>
                <a:cs typeface="+mn-cs"/>
              </a:rPr>
              <a:t>Managerial Economics and Financial Analysis</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 xmlns:p14="http://schemas.microsoft.com/office/powerpoint/2010/main" val="377477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2"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2" y="2906714"/>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97" y="136525"/>
            <a:ext cx="784505"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10579" y="132320"/>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4" y="6286521"/>
            <a:ext cx="2104514" cy="365125"/>
          </a:xfrm>
          <a:ln>
            <a:noFill/>
          </a:ln>
        </p:spPr>
        <p:txBody>
          <a:bodyPr/>
          <a:lstStyle>
            <a:lvl1pPr>
              <a:defRPr b="1">
                <a:solidFill>
                  <a:schemeClr val="bg1">
                    <a:lumMod val="50000"/>
                  </a:schemeClr>
                </a:solidFill>
              </a:defRPr>
            </a:lvl1pPr>
          </a:lstStyle>
          <a:p>
            <a:fld id="{015D1000-8D72-44BD-BC55-A88A87D66ED0}" type="datetime2">
              <a:rPr lang="en-US" smtClean="0"/>
              <a:pPr/>
              <a:t>Thursday, November 19,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4567394" y="6276567"/>
            <a:ext cx="2743200" cy="365125"/>
          </a:xfrm>
          <a:ln>
            <a:noFill/>
          </a:ln>
        </p:spPr>
        <p:txBody>
          <a:bodyPr/>
          <a:lstStyle>
            <a:lvl1pPr>
              <a:defRPr sz="1100" b="1">
                <a:solidFill>
                  <a:schemeClr val="bg1">
                    <a:lumMod val="50000"/>
                  </a:schemeClr>
                </a:solidFill>
              </a:defRPr>
            </a:lvl1pPr>
          </a:lstStyle>
          <a:p>
            <a:r>
              <a:rPr lang="en-US" smtClean="0"/>
              <a:t>Digital Signal Processing                                                    V.Satyanarayana, Associate  Professor&amp; Head, ECE</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p:nvSpPr>
        <p:spPr>
          <a:xfrm>
            <a:off x="738151" y="6278586"/>
            <a:ext cx="240552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MULTIRATE</a:t>
            </a:r>
            <a:r>
              <a:rPr lang="sv-SE" baseline="0" dirty="0" smtClean="0"/>
              <a:t> </a:t>
            </a:r>
            <a:r>
              <a:rPr lang="sv-SE" dirty="0" smtClean="0"/>
              <a:t>SIGNAL PROCESSING</a:t>
            </a:r>
            <a:endParaRPr lang="en-US" dirty="0"/>
          </a:p>
        </p:txBody>
      </p:sp>
      <p:pic>
        <p:nvPicPr>
          <p:cNvPr id="9" name="Picture 8">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7" y="136525"/>
            <a:ext cx="784505" cy="465318"/>
          </a:xfrm>
          <a:prstGeom prst="rect">
            <a:avLst/>
          </a:prstGeom>
        </p:spPr>
      </p:pic>
      <p:sp>
        <p:nvSpPr>
          <p:cNvPr id="12" name="Rectangle 11">
            <a:extLst>
              <a:ext uri="{FF2B5EF4-FFF2-40B4-BE49-F238E27FC236}">
                <a16:creationId xmlns="" xmlns:a16="http://schemas.microsoft.com/office/drawing/2014/main" id="{1F423809-851F-402C-8E33-04AEE45A2C34}"/>
              </a:ext>
            </a:extLst>
          </p:cNvPr>
          <p:cNvSpPr/>
          <p:nvPr userDrawn="1"/>
        </p:nvSpPr>
        <p:spPr>
          <a:xfrm>
            <a:off x="8310579" y="132320"/>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1" y="6278586"/>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smtClean="0"/>
          </a:p>
          <a:p>
            <a:pPr algn="just"/>
            <a:endParaRPr lang="en-US" dirty="0"/>
          </a:p>
        </p:txBody>
      </p:sp>
    </p:spTree>
    <p:extLst>
      <p:ext uri="{BB962C8B-B14F-4D97-AF65-F5344CB8AC3E}">
        <p14:creationId xmlns:p14="http://schemas.microsoft.com/office/powerpoint/2010/main" xmlns="" val="377477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600200"/>
            <a:ext cx="5410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5" y="273050"/>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1"/>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1" y="274639"/>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C1EDD-44E6-4DEA-8B0C-F98C827E503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7B717641-5230-43F1-9C17-305DF5FFA341}" type="datetime2">
              <a:rPr lang="en-US" smtClean="0"/>
              <a:pPr/>
              <a:t>Thursday, November 19, 2020</a:t>
            </a:fld>
            <a:endParaRPr lang="en-US"/>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B5CA3-B4D5-4442-89E6-1EBB382B97F1}" type="datetime2">
              <a:rPr lang="en-US" smtClean="0"/>
              <a:pPr/>
              <a:t>Thursday, November 19, 2020</a:t>
            </a:fld>
            <a:endParaRPr lang="en-US"/>
          </a:p>
        </p:txBody>
      </p:sp>
      <p:sp>
        <p:nvSpPr>
          <p:cNvPr id="5" name="Footer Placeholder 4"/>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A37B29-83E1-4ED2-BEBE-C5F80267D662}" type="datetime2">
              <a:rPr lang="en-US" smtClean="0"/>
              <a:pPr/>
              <a:t>Thursday, November 19, 2020</a:t>
            </a:fld>
            <a:endParaRPr lang="en-US"/>
          </a:p>
        </p:txBody>
      </p:sp>
      <p:sp>
        <p:nvSpPr>
          <p:cNvPr id="6" name="Footer Placeholder 5"/>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9ED1D-764F-477C-9D6F-BEA53FA6ADBD}" type="datetime2">
              <a:rPr lang="en-US" smtClean="0"/>
              <a:pPr/>
              <a:t>Thursday, November 19, 2020</a:t>
            </a:fld>
            <a:endParaRPr lang="en-US"/>
          </a:p>
        </p:txBody>
      </p:sp>
      <p:sp>
        <p:nvSpPr>
          <p:cNvPr id="8" name="Footer Placeholder 7"/>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61622-7361-4187-AD58-DCC30A9881E0}" type="datetime2">
              <a:rPr lang="en-US" smtClean="0"/>
              <a:pPr/>
              <a:t>Thursday, November 19, 2020</a:t>
            </a:fld>
            <a:endParaRPr lang="en-US"/>
          </a:p>
        </p:txBody>
      </p:sp>
      <p:sp>
        <p:nvSpPr>
          <p:cNvPr id="4" name="Footer Placeholder 3"/>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D5EA-FB33-49F7-9E1A-E120B8D8DDB7}" type="datetime2">
              <a:rPr lang="en-US" smtClean="0"/>
              <a:pPr/>
              <a:t>Thursday, November 19, 2020</a:t>
            </a:fld>
            <a:endParaRPr lang="en-US"/>
          </a:p>
        </p:txBody>
      </p:sp>
      <p:sp>
        <p:nvSpPr>
          <p:cNvPr id="3" name="Footer Placeholder 2"/>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21109-785E-42D6-A31E-9313E0C01A83}" type="datetime2">
              <a:rPr lang="en-US" smtClean="0"/>
              <a:pPr/>
              <a:t>Thursday, November 19, 2020</a:t>
            </a:fld>
            <a:endParaRPr lang="en-US"/>
          </a:p>
        </p:txBody>
      </p:sp>
      <p:sp>
        <p:nvSpPr>
          <p:cNvPr id="6" name="Footer Placeholder 5"/>
          <p:cNvSpPr>
            <a:spLocks noGrp="1"/>
          </p:cNvSpPr>
          <p:nvPr>
            <p:ph type="ftr" sz="quarter" idx="11"/>
          </p:nvPr>
        </p:nvSpPr>
        <p:spPr/>
        <p:txBody>
          <a:bodyPr/>
          <a:lstStyle/>
          <a:p>
            <a:r>
              <a:rPr lang="en-US" smtClean="0"/>
              <a:t>Digital Signal Processing                                                    V.Satyanarayana, Associate  Professor&amp; Head, ECE</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4313E-1F26-4161-83EA-AC329BC05286}" type="datetime2">
              <a:rPr lang="en-US" smtClean="0"/>
              <a:pPr/>
              <a:t>Thursday, November 19, 2020</a:t>
            </a:fld>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Digital Signal Processing                                                    V.Satyanarayana, Associate  Professor&amp; Head, ECE</a:t>
            </a:r>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710" r:id="rId14"/>
    <p:sldLayoutId id="2147483684" r:id="rId15"/>
    <p:sldLayoutId id="2147483711"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C1EDD-44E6-4DEA-8B0C-F98C827E5031}" type="datetimeFigureOut">
              <a:rPr lang="en-US" smtClean="0"/>
              <a:pPr/>
              <a:t>11/19/2020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E0407-83F5-4F50-BDD0-DDAE0203B0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85801"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5400" dirty="0" smtClean="0">
                <a:solidFill>
                  <a:srgbClr val="FF0000"/>
                </a:solidFill>
                <a:latin typeface="Tw Cen MT" pitchFamily="34" charset="0"/>
                <a:ea typeface="+mj-ea"/>
                <a:cs typeface="+mj-cs"/>
              </a:rPr>
              <a:t>Managerial Economics and Financial Analysis</a:t>
            </a:r>
            <a:endParaRPr kumimoji="0" lang="en-US" sz="5400" b="0" i="0" u="none" strike="noStrike" kern="1200" cap="none" spc="0" normalizeH="0" baseline="0" noProof="0" dirty="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6" name="Subtitle 2"/>
          <p:cNvSpPr txBox="1">
            <a:spLocks/>
          </p:cNvSpPr>
          <p:nvPr/>
        </p:nvSpPr>
        <p:spPr>
          <a:xfrm>
            <a:off x="809588" y="4357695"/>
            <a:ext cx="10358510" cy="1857388"/>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smtClean="0">
                <a:ln>
                  <a:noFill/>
                </a:ln>
                <a:solidFill>
                  <a:srgbClr val="002060"/>
                </a:solidFill>
                <a:effectLst/>
                <a:uLnTx/>
                <a:uFillTx/>
                <a:latin typeface="Tw Cen MT" pitchFamily="34" charset="0"/>
                <a:ea typeface="+mn-ea"/>
                <a:cs typeface="+mn-cs"/>
              </a:rPr>
              <a:t>D. </a:t>
            </a:r>
            <a:r>
              <a:rPr lang="en-IN" sz="3200" dirty="0" smtClean="0">
                <a:solidFill>
                  <a:srgbClr val="002060"/>
                </a:solidFill>
                <a:latin typeface="Tw Cen MT" pitchFamily="34" charset="0"/>
              </a:rPr>
              <a:t>MAHESWARI</a:t>
            </a:r>
            <a:endPar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smtClean="0">
                <a:solidFill>
                  <a:srgbClr val="002060"/>
                </a:solidFill>
                <a:latin typeface="Tw Cen MT" pitchFamily="34" charset="0"/>
              </a:rPr>
              <a:t>Assistant Professor</a:t>
            </a:r>
            <a:endParaRPr lang="en-US" sz="3200" dirty="0">
              <a:solidFill>
                <a:srgbClr val="002060"/>
              </a:solidFill>
              <a:latin typeface="Tw Cen MT"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rPr>
              <a:t>Department </a:t>
            </a:r>
            <a:r>
              <a:rPr kumimoji="0" lang="en-US" sz="3200" b="0" i="0" u="none" strike="noStrike" kern="1200" cap="none" spc="0" normalizeH="0" baseline="0" noProof="0" dirty="0" smtClean="0">
                <a:ln>
                  <a:noFill/>
                </a:ln>
                <a:solidFill>
                  <a:srgbClr val="002060"/>
                </a:solidFill>
                <a:effectLst/>
                <a:uLnTx/>
                <a:uFillTx/>
                <a:latin typeface="Tw Cen MT" pitchFamily="34" charset="0"/>
                <a:ea typeface="+mn-ea"/>
                <a:cs typeface="+mn-cs"/>
              </a:rPr>
              <a:t>of</a:t>
            </a:r>
            <a:r>
              <a:rPr kumimoji="0" lang="en-US" sz="3200" b="0" i="0" u="none" strike="noStrike" kern="1200" cap="none" spc="0" normalizeH="0" noProof="0" dirty="0" smtClean="0">
                <a:ln>
                  <a:noFill/>
                </a:ln>
                <a:solidFill>
                  <a:srgbClr val="002060"/>
                </a:solidFill>
                <a:effectLst/>
                <a:uLnTx/>
                <a:uFillTx/>
                <a:latin typeface="Tw Cen MT" pitchFamily="34" charset="0"/>
                <a:ea typeface="+mn-ea"/>
                <a:cs typeface="+mn-cs"/>
              </a:rPr>
              <a:t> Information Technology</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rPr>
              <a:t>Aditya Engineering College (A)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3200" dirty="0">
                <a:solidFill>
                  <a:srgbClr val="002060"/>
                </a:solidFill>
                <a:latin typeface="Tw Cen MT" pitchFamily="34" charset="0"/>
              </a:rPr>
              <a:t>Email: </a:t>
            </a:r>
            <a:r>
              <a:rPr lang="en-IN" sz="3200" dirty="0" smtClean="0">
                <a:solidFill>
                  <a:srgbClr val="002060"/>
                </a:solidFill>
                <a:latin typeface="Tw Cen MT" pitchFamily="34" charset="0"/>
              </a:rPr>
              <a:t>Maheswari.dama@aec.edu.in</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p:txBody>
      </p:sp>
    </p:spTree>
    <p:extLst>
      <p:ext uri="{BB962C8B-B14F-4D97-AF65-F5344CB8AC3E}">
        <p14:creationId xmlns:p14="http://schemas.microsoft.com/office/powerpoint/2010/main" xmlns="" val="368136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pPr algn="ctr"/>
            <a:r>
              <a:rPr lang="sv-SE" smtClean="0"/>
              <a:t>D.Maheswari</a:t>
            </a:r>
            <a:endParaRPr lang="en-US" dirty="0"/>
          </a:p>
        </p:txBody>
      </p:sp>
      <p:pic>
        <p:nvPicPr>
          <p:cNvPr id="4098" name="Picture 2" descr="C:\Users\HP\Desktop\mefa 2.jpg"/>
          <p:cNvPicPr>
            <a:picLocks noGrp="1" noChangeAspect="1" noChangeArrowheads="1"/>
          </p:cNvPicPr>
          <p:nvPr>
            <p:ph idx="1"/>
          </p:nvPr>
        </p:nvPicPr>
        <p:blipFill>
          <a:blip r:embed="rId2"/>
          <a:srcRect/>
          <a:stretch>
            <a:fillRect/>
          </a:stretch>
        </p:blipFill>
        <p:spPr bwMode="auto">
          <a:xfrm>
            <a:off x="1738283" y="1562101"/>
            <a:ext cx="9144064" cy="45307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IN" sz="2400" b="1" dirty="0" smtClean="0">
                <a:solidFill>
                  <a:srgbClr val="FF0000"/>
                </a:solidFill>
                <a:latin typeface="Times New Roman" pitchFamily="18" charset="0"/>
                <a:cs typeface="Times New Roman" pitchFamily="18" charset="0"/>
              </a:rPr>
              <a:t>Economics</a:t>
            </a:r>
          </a:p>
          <a:p>
            <a:pPr>
              <a:buNone/>
            </a:pPr>
            <a:r>
              <a:rPr lang="en-IN" sz="2400" b="1" dirty="0" smtClean="0">
                <a:latin typeface="Times New Roman" pitchFamily="18" charset="0"/>
                <a:cs typeface="Times New Roman" pitchFamily="18" charset="0"/>
              </a:rPr>
              <a:t>The word Economics is derived from the word Oikonomikos which can be divided into Two parts</a:t>
            </a:r>
          </a:p>
          <a:p>
            <a:pPr marL="457200" indent="-457200">
              <a:buAutoNum type="alphaLcParenR"/>
            </a:pPr>
            <a:r>
              <a:rPr lang="en-IN" sz="2400" b="1" dirty="0" smtClean="0">
                <a:latin typeface="Times New Roman" pitchFamily="18" charset="0"/>
                <a:cs typeface="Times New Roman" pitchFamily="18" charset="0"/>
              </a:rPr>
              <a:t>Oikos Which means House</a:t>
            </a:r>
          </a:p>
          <a:p>
            <a:pPr marL="457200" indent="-457200">
              <a:buAutoNum type="alphaLcParenR"/>
            </a:pPr>
            <a:r>
              <a:rPr lang="en-IN" sz="2400" b="1" dirty="0" smtClean="0">
                <a:latin typeface="Times New Roman" pitchFamily="18" charset="0"/>
                <a:cs typeface="Times New Roman" pitchFamily="18" charset="0"/>
              </a:rPr>
              <a:t>Nomos Which means Management</a:t>
            </a:r>
          </a:p>
          <a:p>
            <a:r>
              <a:rPr lang="en-GB" sz="2400" dirty="0" smtClean="0"/>
              <a:t>Economists study the economy. In the economy, goods and services are produced, exchanged, and consumed. So, </a:t>
            </a:r>
            <a:r>
              <a:rPr lang="en-GB" sz="2400" i="1" dirty="0" smtClean="0"/>
              <a:t>economics is the study of the production, exchange, and consumption of goods and services</a:t>
            </a:r>
            <a:r>
              <a:rPr lang="en-GB" sz="2400" dirty="0" smtClean="0"/>
              <a:t>.</a:t>
            </a:r>
            <a:endParaRPr lang="en-US" sz="2400" dirty="0" smtClean="0">
              <a:latin typeface="Times New Roman" pitchFamily="18" charset="0"/>
              <a:cs typeface="Times New Roman" pitchFamily="18" charset="0"/>
            </a:endParaRPr>
          </a:p>
          <a:p>
            <a:pPr>
              <a:buNone/>
            </a:pPr>
            <a:r>
              <a:rPr lang="en-GB" sz="2400" i="1" dirty="0" smtClean="0"/>
              <a:t>“The study of the allocation of </a:t>
            </a:r>
            <a:r>
              <a:rPr lang="en-GB" sz="2400" b="1" i="1" dirty="0" smtClean="0"/>
              <a:t>scarce resources</a:t>
            </a:r>
            <a:r>
              <a:rPr lang="en-GB" sz="2400" i="1" dirty="0" smtClean="0"/>
              <a:t> among </a:t>
            </a:r>
            <a:r>
              <a:rPr lang="en-GB" sz="2400" b="1" i="1" dirty="0" smtClean="0"/>
              <a:t>competing and insatiable needs</a:t>
            </a:r>
            <a:r>
              <a:rPr lang="en-GB" sz="2400" i="1" dirty="0" smtClean="0"/>
              <a:t> so as to maximize welfare”</a:t>
            </a: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0"/>
            <a:ext cx="10561550" cy="523220"/>
          </a:xfrm>
          <a:prstGeom prst="rect">
            <a:avLst/>
          </a:prstGeom>
          <a:noFill/>
        </p:spPr>
        <p:txBody>
          <a:bodyPr wrap="square" rtlCol="0">
            <a:spAutoFit/>
          </a:bodyPr>
          <a:lstStyle/>
          <a:p>
            <a:pPr algn="ctr"/>
            <a:r>
              <a:rPr lang="en-IN" sz="2800" b="1" dirty="0" smtClean="0">
                <a:solidFill>
                  <a:srgbClr val="FF0000"/>
                </a:solidFill>
                <a:latin typeface="+mj-lt"/>
              </a:rPr>
              <a:t>What is Economics?</a:t>
            </a:r>
            <a:endParaRPr lang="en-IN" sz="2800" b="1" dirty="0">
              <a:solidFill>
                <a:srgbClr val="FF0000"/>
              </a:solidFill>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solidFill>
                  <a:srgbClr val="FF0000"/>
                </a:solidFill>
              </a:rPr>
              <a:t>What Economics deals ?</a:t>
            </a:r>
            <a:endParaRPr lang="en-US" dirty="0">
              <a:solidFill>
                <a:srgbClr val="FF0000"/>
              </a:solidFill>
            </a:endParaRPr>
          </a:p>
        </p:txBody>
      </p:sp>
      <p:sp>
        <p:nvSpPr>
          <p:cNvPr id="3" name="Footer Placeholder 2"/>
          <p:cNvSpPr>
            <a:spLocks noGrp="1"/>
          </p:cNvSpPr>
          <p:nvPr>
            <p:ph type="ftr" sz="quarter" idx="11"/>
          </p:nvPr>
        </p:nvSpPr>
        <p:spPr/>
        <p:txBody>
          <a:bodyPr/>
          <a:lstStyle/>
          <a:p>
            <a:pPr algn="ctr"/>
            <a:r>
              <a:rPr lang="sv-SE" smtClean="0"/>
              <a:t>D.Maheswari</a:t>
            </a:r>
            <a:endParaRPr lang="en-US" dirty="0"/>
          </a:p>
        </p:txBody>
      </p:sp>
      <p:sp>
        <p:nvSpPr>
          <p:cNvPr id="2" name="Content Placeholder 1"/>
          <p:cNvSpPr>
            <a:spLocks noGrp="1"/>
          </p:cNvSpPr>
          <p:nvPr>
            <p:ph idx="4294967295"/>
          </p:nvPr>
        </p:nvSpPr>
        <p:spPr>
          <a:xfrm>
            <a:off x="666713" y="1562101"/>
            <a:ext cx="10287072" cy="4530725"/>
          </a:xfrm>
        </p:spPr>
        <p:txBody>
          <a:bodyPr>
            <a:normAutofit/>
          </a:bodyPr>
          <a:lstStyle/>
          <a:p>
            <a:pPr>
              <a:buNone/>
            </a:pPr>
            <a:r>
              <a:rPr lang="en-GB" sz="2400" dirty="0" smtClean="0">
                <a:latin typeface="Times New Roman" pitchFamily="18" charset="0"/>
                <a:cs typeface="Times New Roman" pitchFamily="18" charset="0"/>
              </a:rPr>
              <a:t>If one looks at economics departments all over the world, one may be surprised to see what economists are doing. Of course, economists deal with “the economy,” but modern economics is extremely diverse and covers a wide range of fields, which few laymen would intuitively associate with economics. </a:t>
            </a:r>
            <a:br>
              <a:rPr lang="en-GB" sz="2400" dirty="0" smtClean="0">
                <a:latin typeface="Times New Roman" pitchFamily="18" charset="0"/>
                <a:cs typeface="Times New Roman" pitchFamily="18" charset="0"/>
              </a:rPr>
            </a:br>
            <a:r>
              <a:rPr lang="en-GB" sz="2400" dirty="0" smtClean="0">
                <a:latin typeface="Times New Roman" pitchFamily="18" charset="0"/>
                <a:cs typeface="Times New Roman" pitchFamily="18" charset="0"/>
              </a:rPr>
              <a:t>economists deal with the “big old” questions about the sources of growth and business cycles, poverty and the effects of unemployment, or the effects of monetary policy on the economy. More generally, they want to find out how markets allocate goods and resources and how markets have to be regulated in order to make sure that they function properly. An important field of research is the economic role of the government: the ways it can levy taxes and provide services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GB" sz="2400" dirty="0" smtClean="0"/>
              <a:t>                                                    1.Micro economics</a:t>
            </a:r>
          </a:p>
          <a:p>
            <a:pPr>
              <a:buNone/>
            </a:pPr>
            <a:r>
              <a:rPr lang="en-GB" sz="2400" dirty="0" smtClean="0"/>
              <a:t>                                                  2.Macroeconomics </a:t>
            </a:r>
          </a:p>
          <a:p>
            <a:pPr>
              <a:buNone/>
            </a:pPr>
            <a:r>
              <a:rPr lang="en-GB" sz="2400" dirty="0" smtClean="0"/>
              <a:t>    Microeconomics looks at the production, exchange, and consumption of goods and services at the level of an individual producer of the good or the market in which a single good or service is exchanged or an individual consumer of the product. The key word is individual; microeconomics deals with the behaviour of the individual entities that make up the economy.</a:t>
            </a:r>
          </a:p>
          <a:p>
            <a:r>
              <a:rPr lang="en-GB" sz="2400" dirty="0" smtClean="0"/>
              <a:t>Macroeconomics deals with the entire national economy. Rather than being concerned with the production of a single good or service.</a:t>
            </a: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0"/>
            <a:ext cx="10561550" cy="523220"/>
          </a:xfrm>
          <a:prstGeom prst="rect">
            <a:avLst/>
          </a:prstGeom>
          <a:noFill/>
        </p:spPr>
        <p:txBody>
          <a:bodyPr wrap="square" rtlCol="0">
            <a:spAutoFit/>
          </a:bodyPr>
          <a:lstStyle/>
          <a:p>
            <a:pPr algn="ctr"/>
            <a:r>
              <a:rPr lang="en-IN" sz="2800" b="1" dirty="0" smtClean="0">
                <a:solidFill>
                  <a:srgbClr val="FF0000"/>
                </a:solidFill>
                <a:latin typeface="+mj-lt"/>
              </a:rPr>
              <a:t>Branches of Economics</a:t>
            </a:r>
            <a:endParaRPr lang="en-IN" sz="2800" b="1" dirty="0">
              <a:solidFill>
                <a:srgbClr val="FF0000"/>
              </a:solidFill>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pPr algn="ctr"/>
            <a:r>
              <a:rPr lang="sv-SE" smtClean="0"/>
              <a:t>D.Maheswari</a:t>
            </a:r>
            <a:endParaRPr lang="en-US" dirty="0"/>
          </a:p>
        </p:txBody>
      </p:sp>
      <p:pic>
        <p:nvPicPr>
          <p:cNvPr id="5122" name="Picture 2" descr="C:\Users\HP\Desktop\mefa3.jpg"/>
          <p:cNvPicPr>
            <a:picLocks noGrp="1" noChangeAspect="1" noChangeArrowheads="1"/>
          </p:cNvPicPr>
          <p:nvPr>
            <p:ph idx="1"/>
          </p:nvPr>
        </p:nvPicPr>
        <p:blipFill>
          <a:blip r:embed="rId2"/>
          <a:srcRect/>
          <a:stretch>
            <a:fillRect/>
          </a:stretch>
        </p:blipFill>
        <p:spPr bwMode="auto">
          <a:xfrm>
            <a:off x="1826700" y="1562101"/>
            <a:ext cx="8598928" cy="45307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pPr algn="ctr"/>
            <a:r>
              <a:rPr lang="sv-SE" smtClean="0"/>
              <a:t>D.Maheswari</a:t>
            </a:r>
            <a:endParaRPr lang="en-US" dirty="0"/>
          </a:p>
        </p:txBody>
      </p:sp>
      <p:pic>
        <p:nvPicPr>
          <p:cNvPr id="2050" name="Picture 2" descr="C:\Users\HP\Desktop\mefa 12.jpg"/>
          <p:cNvPicPr>
            <a:picLocks noGrp="1" noChangeAspect="1" noChangeArrowheads="1"/>
          </p:cNvPicPr>
          <p:nvPr>
            <p:ph idx="1"/>
          </p:nvPr>
        </p:nvPicPr>
        <p:blipFill>
          <a:blip r:embed="rId2"/>
          <a:srcRect/>
          <a:stretch>
            <a:fillRect/>
          </a:stretch>
        </p:blipFill>
        <p:spPr bwMode="auto">
          <a:xfrm>
            <a:off x="1381094" y="1000109"/>
            <a:ext cx="9286939" cy="509271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At the end of the Course, Student will be able to: </a:t>
            </a:r>
          </a:p>
          <a:p>
            <a:pPr>
              <a:buNone/>
            </a:pPr>
            <a:r>
              <a:rPr lang="en-US" sz="2400" dirty="0" smtClean="0">
                <a:latin typeface="Maiandra GD" pitchFamily="34" charset="0"/>
              </a:rPr>
              <a:t>CO 1 :</a:t>
            </a:r>
            <a:r>
              <a:rPr lang="en-US" sz="2400" dirty="0" smtClean="0"/>
              <a:t>Explain the Managerial Economic concepts for decision making and forward       </a:t>
            </a:r>
          </a:p>
          <a:p>
            <a:pPr>
              <a:buNone/>
            </a:pPr>
            <a:r>
              <a:rPr lang="en-US" sz="2400" dirty="0" smtClean="0"/>
              <a:t>            planning</a:t>
            </a:r>
          </a:p>
          <a:p>
            <a:pPr>
              <a:buNone/>
            </a:pPr>
            <a:r>
              <a:rPr lang="en-US" sz="2400" dirty="0" smtClean="0">
                <a:latin typeface="Maiandra GD" pitchFamily="34" charset="0"/>
              </a:rPr>
              <a:t>CO 2 : </a:t>
            </a:r>
            <a:r>
              <a:rPr lang="en-US" sz="2400" dirty="0" smtClean="0"/>
              <a:t>Illustrate the law of demand and its exceptions by using different          </a:t>
            </a:r>
          </a:p>
          <a:p>
            <a:pPr>
              <a:buNone/>
            </a:pPr>
            <a:r>
              <a:rPr lang="en-US" sz="2400" dirty="0" smtClean="0"/>
              <a:t>               forecasting methods.</a:t>
            </a:r>
            <a:endParaRPr lang="en-US" sz="2400" dirty="0" smtClean="0">
              <a:latin typeface="Maiandra GD" pitchFamily="34" charset="0"/>
            </a:endParaRPr>
          </a:p>
          <a:p>
            <a:pPr>
              <a:buNone/>
            </a:pPr>
            <a:r>
              <a:rPr lang="en-US" sz="2400" dirty="0" smtClean="0">
                <a:latin typeface="Maiandra GD" pitchFamily="34" charset="0"/>
              </a:rPr>
              <a:t>CO 3 : </a:t>
            </a:r>
            <a:r>
              <a:rPr lang="en-US" sz="2400" dirty="0" smtClean="0"/>
              <a:t>Identify the cost behavior for managerial decision making and Break Even </a:t>
            </a:r>
          </a:p>
          <a:p>
            <a:pPr>
              <a:buNone/>
            </a:pPr>
            <a:r>
              <a:rPr lang="en-US" sz="2400" dirty="0" smtClean="0"/>
              <a:t>                 Point  (BEP) of an  enterprise</a:t>
            </a:r>
            <a:endParaRPr lang="en-US" sz="2400" dirty="0" smtClean="0">
              <a:latin typeface="Maiandra GD" pitchFamily="34" charset="0"/>
            </a:endParaRPr>
          </a:p>
          <a:p>
            <a:pPr algn="just" fontAlgn="base">
              <a:buNone/>
            </a:pPr>
            <a:r>
              <a:rPr lang="en-GB" sz="2400" dirty="0" smtClean="0"/>
              <a:t> </a:t>
            </a: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53E15395-0CC8-43E1-98C0-9C8D9035E79C}"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1"/>
            <a:ext cx="10561550"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Outcomes</a:t>
            </a:r>
          </a:p>
          <a:p>
            <a:pPr algn="ctr"/>
            <a:endParaRPr lang="en-IN" sz="2800" b="1" dirty="0">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CO 4 : </a:t>
            </a:r>
            <a:r>
              <a:rPr lang="en-US" sz="2400" dirty="0" smtClean="0"/>
              <a:t>Classify the different types of business  organizations along with basic            </a:t>
            </a:r>
          </a:p>
          <a:p>
            <a:pPr>
              <a:buNone/>
            </a:pPr>
            <a:r>
              <a:rPr lang="en-US" sz="2400" dirty="0" smtClean="0"/>
              <a:t>               knowledge on business   cycle</a:t>
            </a:r>
            <a:r>
              <a:rPr lang="en-US" sz="2400" dirty="0" smtClean="0">
                <a:latin typeface="Maiandra GD" pitchFamily="34" charset="0"/>
              </a:rPr>
              <a:t>.</a:t>
            </a:r>
          </a:p>
          <a:p>
            <a:pPr>
              <a:buNone/>
            </a:pPr>
            <a:r>
              <a:rPr lang="en-US" sz="2400" dirty="0" smtClean="0">
                <a:latin typeface="Maiandra GD" pitchFamily="34" charset="0"/>
              </a:rPr>
              <a:t>CO 5 : </a:t>
            </a:r>
            <a:r>
              <a:rPr lang="en-US" sz="2400" dirty="0" smtClean="0"/>
              <a:t>Make use of the process &amp; principles of  accounting for the preparation of </a:t>
            </a:r>
          </a:p>
          <a:p>
            <a:pPr>
              <a:buNone/>
            </a:pPr>
            <a:r>
              <a:rPr lang="en-US" sz="2400" dirty="0" smtClean="0"/>
              <a:t>              final accounts</a:t>
            </a:r>
            <a:endParaRPr lang="en-US" sz="2400" dirty="0" smtClean="0">
              <a:latin typeface="Maiandra GD" pitchFamily="34" charset="0"/>
            </a:endParaRPr>
          </a:p>
          <a:p>
            <a:pPr>
              <a:buNone/>
            </a:pPr>
            <a:r>
              <a:rPr lang="en-US" sz="2400" dirty="0" smtClean="0">
                <a:latin typeface="Maiandra GD" pitchFamily="34" charset="0"/>
              </a:rPr>
              <a:t>CO 6 : </a:t>
            </a:r>
            <a:r>
              <a:rPr lang="en-US" sz="2400" dirty="0" smtClean="0"/>
              <a:t>Utilize various techniques on investment project proposals with the help of               </a:t>
            </a:r>
          </a:p>
          <a:p>
            <a:pPr>
              <a:buNone/>
            </a:pPr>
            <a:r>
              <a:rPr lang="en-US" sz="2400" dirty="0" smtClean="0"/>
              <a:t>               capital  budgeting   techniques for decision making</a:t>
            </a:r>
            <a:r>
              <a:rPr lang="en-GB" sz="2400" dirty="0" smtClean="0"/>
              <a:t> </a:t>
            </a: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1"/>
            <a:ext cx="10561550"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Outcomes</a:t>
            </a:r>
          </a:p>
          <a:p>
            <a:pPr algn="ctr"/>
            <a:endParaRPr lang="en-IN" sz="2800" b="1" dirty="0">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US" sz="2400" dirty="0" smtClean="0">
                <a:latin typeface="Maiandra GD" pitchFamily="34" charset="0"/>
              </a:rPr>
              <a:t>COB1 :</a:t>
            </a:r>
            <a:r>
              <a:rPr lang="en-US" sz="2400" dirty="0" smtClean="0"/>
              <a:t>To equip the students with the basic inputs of  managerial economics and demand concepts</a:t>
            </a:r>
            <a:endParaRPr lang="en-US" sz="2400" dirty="0" smtClean="0">
              <a:latin typeface="Maiandra GD" pitchFamily="34" charset="0"/>
            </a:endParaRPr>
          </a:p>
          <a:p>
            <a:pPr>
              <a:buNone/>
            </a:pPr>
            <a:r>
              <a:rPr lang="en-US" sz="2400" dirty="0" smtClean="0">
                <a:latin typeface="Maiandra GD" pitchFamily="34" charset="0"/>
              </a:rPr>
              <a:t>COB2 :</a:t>
            </a:r>
            <a:r>
              <a:rPr lang="en-US" sz="2400" dirty="0" smtClean="0"/>
              <a:t>To understand the nature of markets, Methods   of Pricing in the different market structures and to know the different forms of Business  organization and the concept of Business Cycles</a:t>
            </a:r>
            <a:endParaRPr lang="en-US" sz="2400" dirty="0" smtClean="0">
              <a:latin typeface="Maiandra GD" pitchFamily="34" charset="0"/>
            </a:endParaRPr>
          </a:p>
          <a:p>
            <a:pPr>
              <a:buNone/>
            </a:pPr>
            <a:r>
              <a:rPr lang="en-US" sz="2400" dirty="0" smtClean="0">
                <a:latin typeface="Maiandra GD" pitchFamily="34" charset="0"/>
              </a:rPr>
              <a:t>COB3 : </a:t>
            </a:r>
            <a:r>
              <a:rPr lang="en-US" sz="2400" dirty="0" smtClean="0"/>
              <a:t>To impart the knowledge on production  theories, its factors and cost analysis.</a:t>
            </a:r>
          </a:p>
          <a:p>
            <a:pPr>
              <a:buNone/>
            </a:pPr>
            <a:r>
              <a:rPr lang="en-US" sz="2400" dirty="0" smtClean="0">
                <a:latin typeface="Maiandra GD" pitchFamily="34" charset="0"/>
              </a:rPr>
              <a:t>COB4 :</a:t>
            </a:r>
            <a:r>
              <a:rPr lang="en-US" sz="2400" dirty="0" smtClean="0"/>
              <a:t> To make the students take optimal decisions and acquiring the knowledge on financial accounting and its analysis</a:t>
            </a: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1"/>
            <a:ext cx="10561550"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Objectives</a:t>
            </a:r>
          </a:p>
          <a:p>
            <a:pPr algn="ctr"/>
            <a:endParaRPr lang="en-IN" sz="2800" b="1" dirty="0">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r>
              <a:rPr lang="en-IN" sz="2400" dirty="0" smtClean="0">
                <a:latin typeface="Maiandra GD" pitchFamily="34" charset="0"/>
              </a:rPr>
              <a:t>UNIT I  : </a:t>
            </a:r>
            <a:r>
              <a:rPr lang="en-US" sz="2400" b="1" dirty="0" smtClean="0"/>
              <a:t>Introduction to Managerial Economics and </a:t>
            </a:r>
          </a:p>
          <a:p>
            <a:r>
              <a:rPr lang="en-US" sz="2400" b="1" dirty="0" smtClean="0"/>
              <a:t>                   demand Analysis</a:t>
            </a:r>
            <a:endParaRPr lang="en-IN" sz="2400" dirty="0" smtClean="0">
              <a:latin typeface="Maiandra GD" pitchFamily="34" charset="0"/>
            </a:endParaRPr>
          </a:p>
          <a:p>
            <a:r>
              <a:rPr lang="en-IN" sz="2400" dirty="0" smtClean="0">
                <a:latin typeface="Maiandra GD" pitchFamily="34" charset="0"/>
              </a:rPr>
              <a:t>UNIT II : </a:t>
            </a:r>
            <a:r>
              <a:rPr lang="en-US" sz="2400" b="1" dirty="0" smtClean="0"/>
              <a:t>Production and Cost Analyses</a:t>
            </a:r>
            <a:endParaRPr lang="en-IN" sz="2400" dirty="0" smtClean="0">
              <a:latin typeface="Maiandra GD" pitchFamily="34" charset="0"/>
            </a:endParaRPr>
          </a:p>
          <a:p>
            <a:r>
              <a:rPr lang="en-IN" sz="2400" dirty="0" smtClean="0">
                <a:latin typeface="Maiandra GD" pitchFamily="34" charset="0"/>
              </a:rPr>
              <a:t>UNIT III:</a:t>
            </a:r>
            <a:r>
              <a:rPr lang="en-US" sz="2400" b="1" dirty="0" smtClean="0"/>
              <a:t> Introduction to Markets, Pricing Policies &amp;    </a:t>
            </a:r>
          </a:p>
          <a:p>
            <a:r>
              <a:rPr lang="en-US" sz="2400" b="1" dirty="0" smtClean="0"/>
              <a:t>                  Types of Business Organization and</a:t>
            </a:r>
            <a:endParaRPr lang="en-US" sz="2400" dirty="0" smtClean="0"/>
          </a:p>
          <a:p>
            <a:r>
              <a:rPr lang="en-US" sz="2400" b="1" dirty="0" smtClean="0"/>
              <a:t>                 Business Cycles</a:t>
            </a:r>
            <a:endParaRPr lang="en-US" sz="2400" dirty="0" smtClean="0">
              <a:latin typeface="Maiandra GD" pitchFamily="34" charset="0"/>
            </a:endParaRPr>
          </a:p>
          <a:p>
            <a:r>
              <a:rPr lang="en-IN" sz="2400" dirty="0" smtClean="0">
                <a:latin typeface="Maiandra GD" pitchFamily="34" charset="0"/>
              </a:rPr>
              <a:t>UNIT IV:</a:t>
            </a:r>
            <a:r>
              <a:rPr lang="en-US" sz="2400" b="1" dirty="0" smtClean="0"/>
              <a:t> Introduction to Accounting &amp; Financing Analysis</a:t>
            </a:r>
            <a:endParaRPr lang="en-US" sz="2400" dirty="0" smtClean="0">
              <a:latin typeface="Maiandra GD" pitchFamily="34" charset="0"/>
            </a:endParaRPr>
          </a:p>
          <a:p>
            <a:r>
              <a:rPr lang="en-IN" sz="2400" dirty="0" smtClean="0">
                <a:latin typeface="Maiandra GD" pitchFamily="34" charset="0"/>
              </a:rPr>
              <a:t>UNIT V :</a:t>
            </a:r>
            <a:r>
              <a:rPr lang="en-US" sz="2400" b="1" dirty="0" smtClean="0"/>
              <a:t> Capital and Capital Budgeting</a:t>
            </a:r>
            <a:endParaRPr lang="en-IN" sz="2400" dirty="0" smtClean="0">
              <a:latin typeface="Maiandra GD" pitchFamily="34" charset="0"/>
            </a:endParaRPr>
          </a:p>
          <a:p>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1"/>
            <a:ext cx="10561550" cy="954107"/>
          </a:xfrm>
          <a:prstGeom prst="rect">
            <a:avLst/>
          </a:prstGeom>
          <a:noFill/>
        </p:spPr>
        <p:txBody>
          <a:bodyPr wrap="square" rtlCol="0">
            <a:spAutoFit/>
          </a:bodyPr>
          <a:lstStyle/>
          <a:p>
            <a:pPr algn="ctr"/>
            <a:r>
              <a:rPr lang="en-IN" sz="2800" b="1" dirty="0" smtClean="0">
                <a:solidFill>
                  <a:srgbClr val="0070C0"/>
                </a:solidFill>
                <a:latin typeface="Maiandra GD" pitchFamily="34" charset="0"/>
              </a:rPr>
              <a:t>Course Contents</a:t>
            </a:r>
          </a:p>
          <a:p>
            <a:pPr algn="ctr"/>
            <a:endParaRPr lang="en-IN" sz="2800" b="1" dirty="0">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endParaRPr lang="en-IN" sz="2400" dirty="0" smtClean="0">
              <a:latin typeface="Maiandra GD" pitchFamily="34" charset="0"/>
            </a:endParaRPr>
          </a:p>
          <a:p>
            <a:r>
              <a:rPr lang="en-US" sz="2400" dirty="0" smtClean="0"/>
              <a:t>Dr. A. R. </a:t>
            </a:r>
            <a:r>
              <a:rPr lang="en-US" sz="2400" dirty="0" err="1" smtClean="0"/>
              <a:t>Aryasri</a:t>
            </a:r>
            <a:r>
              <a:rPr lang="en-US" sz="2400" dirty="0" smtClean="0"/>
              <a:t> – Managerial Economics and Financial Analysis, TMH 2011.</a:t>
            </a:r>
          </a:p>
          <a:p>
            <a:r>
              <a:rPr lang="en-US" sz="2400" dirty="0" smtClean="0"/>
              <a:t>Dr. N. </a:t>
            </a:r>
            <a:r>
              <a:rPr lang="en-US" sz="2400" dirty="0" err="1" smtClean="0"/>
              <a:t>Appa</a:t>
            </a:r>
            <a:r>
              <a:rPr lang="en-US" sz="2400" dirty="0" smtClean="0"/>
              <a:t> </a:t>
            </a:r>
            <a:r>
              <a:rPr lang="en-US" sz="2400" dirty="0" err="1" smtClean="0"/>
              <a:t>Rao</a:t>
            </a:r>
            <a:r>
              <a:rPr lang="en-US" sz="2400" dirty="0" smtClean="0"/>
              <a:t>, Dr. P. Vijay Kumar: ‘Managerial Economics and Financial Analysis’, </a:t>
            </a:r>
            <a:r>
              <a:rPr lang="en-US" sz="2400" dirty="0" err="1" smtClean="0"/>
              <a:t>Cengage</a:t>
            </a:r>
            <a:r>
              <a:rPr lang="en-US" sz="2400" dirty="0" smtClean="0"/>
              <a:t> Publications, New Delhi – 2011.</a:t>
            </a:r>
          </a:p>
          <a:p>
            <a:r>
              <a:rPr lang="en-US" sz="2400" dirty="0" smtClean="0"/>
              <a:t>Prof. J.V. </a:t>
            </a:r>
            <a:r>
              <a:rPr lang="en-US" sz="2400" dirty="0" err="1" smtClean="0"/>
              <a:t>Prabhakara</a:t>
            </a:r>
            <a:r>
              <a:rPr lang="en-US" sz="2400" dirty="0" smtClean="0"/>
              <a:t> </a:t>
            </a:r>
            <a:r>
              <a:rPr lang="en-US" sz="2400" dirty="0" err="1" smtClean="0"/>
              <a:t>rao</a:t>
            </a:r>
            <a:r>
              <a:rPr lang="en-US" sz="2400" dirty="0" smtClean="0"/>
              <a:t>, Prof. P. </a:t>
            </a:r>
            <a:r>
              <a:rPr lang="en-US" sz="2400" dirty="0" err="1" smtClean="0"/>
              <a:t>Venkatarao</a:t>
            </a:r>
            <a:r>
              <a:rPr lang="en-US" sz="2400" dirty="0" smtClean="0"/>
              <a:t>. ‘Managerial Economics and Financial Analysis’, </a:t>
            </a:r>
            <a:r>
              <a:rPr lang="en-US" sz="2400" dirty="0" err="1" smtClean="0"/>
              <a:t>Ravindra</a:t>
            </a:r>
            <a:r>
              <a:rPr lang="en-US" sz="2400" dirty="0" smtClean="0"/>
              <a:t> Publication.</a:t>
            </a:r>
          </a:p>
          <a:p>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1"/>
            <a:ext cx="10561550" cy="2117503"/>
          </a:xfrm>
          <a:prstGeom prst="rect">
            <a:avLst/>
          </a:prstGeom>
          <a:noFill/>
        </p:spPr>
        <p:txBody>
          <a:bodyPr wrap="square" rtlCol="0">
            <a:spAutoFit/>
          </a:bodyPr>
          <a:lstStyle/>
          <a:p>
            <a:pPr marL="514350" indent="-514350" algn="ctr" defTabSz="914400">
              <a:lnSpc>
                <a:spcPct val="170000"/>
              </a:lnSpc>
              <a:spcBef>
                <a:spcPct val="0"/>
              </a:spcBef>
              <a:defRPr/>
            </a:pPr>
            <a:r>
              <a:rPr lang="en-US" sz="2800" b="1" spc="-50" dirty="0" smtClean="0">
                <a:solidFill>
                  <a:schemeClr val="accent1">
                    <a:lumMod val="75000"/>
                  </a:schemeClr>
                </a:solidFill>
                <a:latin typeface="Maiandra GD" pitchFamily="34" charset="0"/>
              </a:rPr>
              <a:t>Text Books</a:t>
            </a:r>
          </a:p>
          <a:p>
            <a:pPr algn="ctr"/>
            <a:endParaRPr lang="en-IN" sz="2800" b="1" dirty="0" smtClean="0">
              <a:latin typeface="+mj-lt"/>
            </a:endParaRPr>
          </a:p>
          <a:p>
            <a:pPr algn="ctr"/>
            <a:endParaRPr lang="en-IN" sz="2800" b="1" dirty="0" smtClean="0">
              <a:latin typeface="+mj-lt"/>
            </a:endParaRPr>
          </a:p>
          <a:p>
            <a:pPr algn="ctr"/>
            <a:endParaRPr lang="en-IN" sz="2800" b="1" dirty="0">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                              </a:t>
            </a:r>
            <a:r>
              <a:rPr lang="en-GB" dirty="0" smtClean="0">
                <a:solidFill>
                  <a:srgbClr val="FF0000"/>
                </a:solidFill>
              </a:rPr>
              <a:t>CONTENTS</a:t>
            </a:r>
            <a:endParaRPr lang="en-US" dirty="0">
              <a:solidFill>
                <a:srgbClr val="FF0000"/>
              </a:solidFill>
            </a:endParaRPr>
          </a:p>
        </p:txBody>
      </p:sp>
      <p:sp>
        <p:nvSpPr>
          <p:cNvPr id="3" name="Footer Placeholder 2"/>
          <p:cNvSpPr>
            <a:spLocks noGrp="1"/>
          </p:cNvSpPr>
          <p:nvPr>
            <p:ph type="ftr" sz="quarter" idx="11"/>
          </p:nvPr>
        </p:nvSpPr>
        <p:spPr/>
        <p:txBody>
          <a:bodyPr/>
          <a:lstStyle/>
          <a:p>
            <a:pPr algn="ctr"/>
            <a:r>
              <a:rPr lang="sv-SE" smtClean="0"/>
              <a:t>D.Maheswari</a:t>
            </a:r>
            <a:endParaRPr lang="en-US" dirty="0"/>
          </a:p>
        </p:txBody>
      </p:sp>
      <p:sp>
        <p:nvSpPr>
          <p:cNvPr id="2" name="Content Placeholder 1"/>
          <p:cNvSpPr>
            <a:spLocks noGrp="1"/>
          </p:cNvSpPr>
          <p:nvPr>
            <p:ph idx="4294967295"/>
          </p:nvPr>
        </p:nvSpPr>
        <p:spPr>
          <a:xfrm>
            <a:off x="1676401" y="1562101"/>
            <a:ext cx="10515600" cy="4530725"/>
          </a:xfrm>
        </p:spPr>
        <p:txBody>
          <a:bodyPr/>
          <a:lstStyle/>
          <a:p>
            <a:pPr>
              <a:buNone/>
            </a:pPr>
            <a:r>
              <a:rPr lang="en-US" b="1" dirty="0" smtClean="0"/>
              <a:t>Introduction to Managerial Economics and demand Analysis:</a:t>
            </a:r>
          </a:p>
          <a:p>
            <a:pPr>
              <a:buNone/>
            </a:pPr>
            <a:r>
              <a:rPr lang="en-US" sz="2400" dirty="0" smtClean="0">
                <a:latin typeface="Times New Roman" pitchFamily="18" charset="0"/>
                <a:cs typeface="Times New Roman" pitchFamily="18" charset="0"/>
              </a:rPr>
              <a:t>Definition of Managerial Economics –Scope of Managerial Economics and its relationship with other subjects –Concept of Demand, Types of Demand, Determinants of Demand- Demand schedule, Demand curve, Law of Demand and its limitations- Elasticity of Demand, Types and Measurement-Demand forecasting and its Methods.</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r>
              <a:rPr lang="en-IN" sz="2400" dirty="0" smtClean="0"/>
              <a:t>The word  Managerial economics is a combination of two words </a:t>
            </a:r>
          </a:p>
          <a:p>
            <a:pPr>
              <a:buNone/>
            </a:pPr>
            <a:endParaRPr lang="en-IN" sz="2400" dirty="0" smtClean="0"/>
          </a:p>
          <a:p>
            <a:pPr>
              <a:buNone/>
            </a:pPr>
            <a:r>
              <a:rPr lang="en-IN" sz="2400" dirty="0" smtClean="0"/>
              <a:t>                                               1.Management</a:t>
            </a:r>
          </a:p>
          <a:p>
            <a:pPr>
              <a:buNone/>
            </a:pPr>
            <a:r>
              <a:rPr lang="en-IN" sz="2400" dirty="0" smtClean="0"/>
              <a:t>                                               2.Economics</a:t>
            </a:r>
            <a:endParaRPr lang="en-US" sz="2400" dirty="0" smtClean="0"/>
          </a:p>
          <a:p>
            <a:pPr>
              <a:buNone/>
            </a:pP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0"/>
            <a:ext cx="10561550" cy="536685"/>
          </a:xfrm>
          <a:prstGeom prst="rect">
            <a:avLst/>
          </a:prstGeom>
          <a:noFill/>
        </p:spPr>
        <p:txBody>
          <a:bodyPr wrap="square" rtlCol="0">
            <a:spAutoFit/>
          </a:bodyPr>
          <a:lstStyle/>
          <a:p>
            <a:pPr algn="ctr"/>
            <a:r>
              <a:rPr lang="en-IN" sz="2800" dirty="0" smtClean="0">
                <a:solidFill>
                  <a:srgbClr val="FF0000"/>
                </a:solidFill>
              </a:rPr>
              <a:t>MANAGERIAL ECONOMICS INTRODUCTION</a:t>
            </a:r>
            <a:endParaRPr lang="en-IN" sz="2800" b="1" dirty="0">
              <a:solidFill>
                <a:srgbClr val="FF0000"/>
              </a:solidFill>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B12F71-216B-4B4A-9933-2017B3D46F1E}"/>
              </a:ext>
            </a:extLst>
          </p:cNvPr>
          <p:cNvSpPr>
            <a:spLocks noGrp="1"/>
          </p:cNvSpPr>
          <p:nvPr>
            <p:ph idx="1"/>
          </p:nvPr>
        </p:nvSpPr>
        <p:spPr/>
        <p:txBody>
          <a:bodyPr>
            <a:normAutofit/>
          </a:bodyPr>
          <a:lstStyle/>
          <a:p>
            <a:pPr>
              <a:buNone/>
            </a:pPr>
            <a:r>
              <a:rPr lang="en-IN" sz="2400" b="1" dirty="0" smtClean="0">
                <a:latin typeface="Times New Roman" pitchFamily="18" charset="0"/>
                <a:cs typeface="Times New Roman" pitchFamily="18" charset="0"/>
              </a:rPr>
              <a:t>Management</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Management is universal in the modern industrial world, and there is no substitute for good management. It makes human efforts more productive and brings technology.</a:t>
            </a:r>
          </a:p>
          <a:p>
            <a:pPr>
              <a:buNone/>
            </a:pPr>
            <a:r>
              <a:rPr lang="en-US" sz="2400" dirty="0" smtClean="0">
                <a:latin typeface="Times New Roman" pitchFamily="18" charset="0"/>
                <a:cs typeface="Times New Roman" pitchFamily="18" charset="0"/>
              </a:rPr>
              <a:t>Management is a Process: Management is called a process which involves Planning, Organizing, Directing and controlling the efforts of human resources in the use of material resources.</a:t>
            </a:r>
          </a:p>
          <a:p>
            <a:pPr>
              <a:buNone/>
            </a:pPr>
            <a:endParaRPr lang="en-US" sz="2400" dirty="0"/>
          </a:p>
        </p:txBody>
      </p:sp>
      <p:sp>
        <p:nvSpPr>
          <p:cNvPr id="4" name="Date Placeholder 3">
            <a:extLst>
              <a:ext uri="{FF2B5EF4-FFF2-40B4-BE49-F238E27FC236}">
                <a16:creationId xmlns="" xmlns:a16="http://schemas.microsoft.com/office/drawing/2014/main" id="{752E5F56-4C49-4AD5-8536-D2293BBFC811}"/>
              </a:ext>
            </a:extLst>
          </p:cNvPr>
          <p:cNvSpPr>
            <a:spLocks noGrp="1"/>
          </p:cNvSpPr>
          <p:nvPr>
            <p:ph type="dt" sz="half" idx="11"/>
          </p:nvPr>
        </p:nvSpPr>
        <p:spPr/>
        <p:txBody>
          <a:bodyPr/>
          <a:lstStyle/>
          <a:p>
            <a:fld id="{9507961E-E580-4BA5-81A2-6167C1569197}" type="datetime1">
              <a:rPr lang="en-US" smtClean="0"/>
              <a:pPr/>
              <a:t>11/19/2020</a:t>
            </a:fld>
            <a:endParaRPr lang="en-US" dirty="0"/>
          </a:p>
        </p:txBody>
      </p:sp>
      <p:sp>
        <p:nvSpPr>
          <p:cNvPr id="5" name="Footer Placeholder 4">
            <a:extLst>
              <a:ext uri="{FF2B5EF4-FFF2-40B4-BE49-F238E27FC236}">
                <a16:creationId xmlns="" xmlns:a16="http://schemas.microsoft.com/office/drawing/2014/main" id="{ADC1E6F3-8793-48D4-AEFA-E57DA0132A5D}"/>
              </a:ext>
            </a:extLst>
          </p:cNvPr>
          <p:cNvSpPr>
            <a:spLocks noGrp="1"/>
          </p:cNvSpPr>
          <p:nvPr>
            <p:ph type="ftr" sz="quarter" idx="12"/>
          </p:nvPr>
        </p:nvSpPr>
        <p:spPr/>
        <p:txBody>
          <a:bodyPr/>
          <a:lstStyle/>
          <a:p>
            <a:r>
              <a:rPr lang="sv-SE" smtClean="0"/>
              <a:t>D.Maheswari</a:t>
            </a:r>
            <a:endParaRPr lang="en-US" dirty="0"/>
          </a:p>
        </p:txBody>
      </p:sp>
      <p:sp>
        <p:nvSpPr>
          <p:cNvPr id="8" name="TextBox 7">
            <a:extLst>
              <a:ext uri="{FF2B5EF4-FFF2-40B4-BE49-F238E27FC236}">
                <a16:creationId xmlns="" xmlns:a16="http://schemas.microsoft.com/office/drawing/2014/main" id="{7862E4AC-212E-43EC-956C-B30F3E8CC9D6}"/>
              </a:ext>
            </a:extLst>
          </p:cNvPr>
          <p:cNvSpPr txBox="1"/>
          <p:nvPr/>
        </p:nvSpPr>
        <p:spPr>
          <a:xfrm>
            <a:off x="809589" y="642920"/>
            <a:ext cx="10561550" cy="536685"/>
          </a:xfrm>
          <a:prstGeom prst="rect">
            <a:avLst/>
          </a:prstGeom>
          <a:noFill/>
        </p:spPr>
        <p:txBody>
          <a:bodyPr wrap="square" rtlCol="0">
            <a:spAutoFit/>
          </a:bodyPr>
          <a:lstStyle/>
          <a:p>
            <a:pPr algn="ctr"/>
            <a:r>
              <a:rPr lang="en-IN" sz="2800" dirty="0" smtClean="0">
                <a:solidFill>
                  <a:srgbClr val="FF0000"/>
                </a:solidFill>
              </a:rPr>
              <a:t>MANAGERIAL ECONOMICS INTRODUCTION</a:t>
            </a:r>
            <a:endParaRPr lang="en-IN" sz="2800" b="1" dirty="0">
              <a:solidFill>
                <a:srgbClr val="FF0000"/>
              </a:solidFill>
              <a:latin typeface="+mj-lt"/>
            </a:endParaRPr>
          </a:p>
        </p:txBody>
      </p:sp>
    </p:spTree>
    <p:extLst>
      <p:ext uri="{BB962C8B-B14F-4D97-AF65-F5344CB8AC3E}">
        <p14:creationId xmlns="" xmlns:p14="http://schemas.microsoft.com/office/powerpoint/2010/main" val="2725558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12635</TotalTime>
  <Words>746</Words>
  <Application>Microsoft Office PowerPoint</Application>
  <PresentationFormat>Custom</PresentationFormat>
  <Paragraphs>101</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Theme1</vt:lpstr>
      <vt:lpstr>Custom Design</vt:lpstr>
      <vt:lpstr>Slide 1</vt:lpstr>
      <vt:lpstr>Slide 2</vt:lpstr>
      <vt:lpstr>Slide 3</vt:lpstr>
      <vt:lpstr>Slide 4</vt:lpstr>
      <vt:lpstr>Slide 5</vt:lpstr>
      <vt:lpstr>Slide 6</vt:lpstr>
      <vt:lpstr>                              CONTENTS</vt:lpstr>
      <vt:lpstr>Slide 8</vt:lpstr>
      <vt:lpstr>Slide 9</vt:lpstr>
      <vt:lpstr>Slide 10</vt:lpstr>
      <vt:lpstr>Slide 11</vt:lpstr>
      <vt:lpstr>What Economics deals ?</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1022</cp:revision>
  <dcterms:created xsi:type="dcterms:W3CDTF">2019-12-14T03:50:52Z</dcterms:created>
  <dcterms:modified xsi:type="dcterms:W3CDTF">2020-11-19T04:54:55Z</dcterms:modified>
</cp:coreProperties>
</file>