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38"/>
  </p:notesMasterIdLst>
  <p:handoutMasterIdLst>
    <p:handoutMasterId r:id="rId39"/>
  </p:handoutMasterIdLst>
  <p:sldIdLst>
    <p:sldId id="403" r:id="rId3"/>
    <p:sldId id="650" r:id="rId4"/>
    <p:sldId id="657" r:id="rId5"/>
    <p:sldId id="651" r:id="rId6"/>
    <p:sldId id="683" r:id="rId7"/>
    <p:sldId id="685" r:id="rId8"/>
    <p:sldId id="684" r:id="rId9"/>
    <p:sldId id="652" r:id="rId10"/>
    <p:sldId id="653" r:id="rId11"/>
    <p:sldId id="654" r:id="rId12"/>
    <p:sldId id="693" r:id="rId13"/>
    <p:sldId id="664" r:id="rId14"/>
    <p:sldId id="675" r:id="rId15"/>
    <p:sldId id="676" r:id="rId16"/>
    <p:sldId id="665" r:id="rId17"/>
    <p:sldId id="666" r:id="rId18"/>
    <p:sldId id="687" r:id="rId19"/>
    <p:sldId id="686" r:id="rId20"/>
    <p:sldId id="689" r:id="rId21"/>
    <p:sldId id="690" r:id="rId22"/>
    <p:sldId id="691" r:id="rId23"/>
    <p:sldId id="679" r:id="rId24"/>
    <p:sldId id="680" r:id="rId25"/>
    <p:sldId id="667" r:id="rId26"/>
    <p:sldId id="668" r:id="rId27"/>
    <p:sldId id="669" r:id="rId28"/>
    <p:sldId id="671" r:id="rId29"/>
    <p:sldId id="672" r:id="rId30"/>
    <p:sldId id="670" r:id="rId31"/>
    <p:sldId id="677" r:id="rId32"/>
    <p:sldId id="678" r:id="rId33"/>
    <p:sldId id="681" r:id="rId34"/>
    <p:sldId id="682" r:id="rId35"/>
    <p:sldId id="692" r:id="rId36"/>
    <p:sldId id="55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HOD_ECE1" initials="A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900"/>
    <a:srgbClr val="298610"/>
    <a:srgbClr val="00CC00"/>
    <a:srgbClr val="66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82" autoAdjust="0"/>
    <p:restoredTop sz="94662" autoAdjust="0"/>
  </p:normalViewPr>
  <p:slideViewPr>
    <p:cSldViewPr>
      <p:cViewPr>
        <p:scale>
          <a:sx n="64" d="100"/>
          <a:sy n="64" d="100"/>
        </p:scale>
        <p:origin x="-840" y="-108"/>
      </p:cViewPr>
      <p:guideLst>
        <p:guide orient="horz" pos="2159"/>
        <p:guide pos="386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886" y="-84"/>
      </p:cViewPr>
      <p:guideLst>
        <p:guide orient="horz" pos="2879"/>
        <p:guide pos="217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2DB80D-D8DC-40C9-8603-2D92EB853E85}" type="datetimeFigureOut">
              <a:rPr lang="en-US" smtClean="0"/>
              <a:pPr/>
              <a:t>12/16/2020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72EF51-F63D-488E-9B3C-4A470AE4E6F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F2DC9-9E6B-4115-80F7-AF3C0B919820}" type="datetimeFigureOut">
              <a:rPr lang="en-US" smtClean="0"/>
              <a:pPr/>
              <a:t>12/16/2020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36BD8-3BE0-4B04-B520-77C1F1F1FB7F}"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BB36BD8-3BE0-4B04-B520-77C1F1F1FB7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Title 1"/>
          <p:cNvSpPr txBox="1"/>
          <p:nvPr/>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a:t>
            </a:r>
            <a:r>
              <a:rPr lang="en-IN" sz="4000" dirty="0" smtClean="0">
                <a:solidFill>
                  <a:srgbClr val="002060"/>
                </a:solidFill>
                <a:latin typeface="Britannic Bold" panose="020B0903060703020204" pitchFamily="34" charset="0"/>
                <a:cs typeface="Times New Roman" panose="02020603050405020304" pitchFamily="18" charset="0"/>
              </a:rPr>
              <a:t>ENGINEERING COLLEGE (A)</a:t>
            </a:r>
            <a:endParaRPr lang="en-IN" sz="4000" dirty="0">
              <a:solidFill>
                <a:srgbClr val="002060"/>
              </a:solidFill>
              <a:latin typeface="Britannic Bold" panose="020B0903060703020204" pitchFamily="34"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9522" y="92139"/>
            <a:ext cx="1578225" cy="936104"/>
          </a:xfrm>
          <a:prstGeom prst="rect">
            <a:avLst/>
          </a:prstGeom>
        </p:spPr>
      </p:pic>
      <p:sp>
        <p:nvSpPr>
          <p:cNvPr id="6" name="Title 1"/>
          <p:cNvSpPr txBox="1"/>
          <p:nvPr userDrawn="1"/>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ENGINEERING COLLEGE (A)</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3B2CA3-AD06-4765-993A-5D0EE1DF269C}" type="datetime2">
              <a:rPr lang="en-US" smtClean="0"/>
              <a:pPr/>
              <a:t>Wednesday, December 16,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C914DB-5B6E-4CCB-BD9F-9207DF49797D}" type="datetime2">
              <a:rPr lang="en-US" smtClean="0"/>
              <a:pPr/>
              <a:t>Wednesday, December 16,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gn="just"/>
            <a:fld id="{7C41C00E-5B7E-4995-A986-1F9CAEBD7097}" type="datetime2">
              <a:rPr lang="en-US" smtClean="0"/>
              <a:pPr algn="just"/>
              <a:t>Wednesday, December 16, 2020</a:t>
            </a:fld>
            <a:endParaRPr lang="sv-SE" dirty="0" smtClean="0"/>
          </a:p>
        </p:txBody>
      </p:sp>
      <p:sp>
        <p:nvSpPr>
          <p:cNvPr id="5" name="Footer Placeholder 4"/>
          <p:cNvSpPr>
            <a:spLocks noGrp="1"/>
          </p:cNvSpPr>
          <p:nvPr>
            <p:ph type="ftr" sz="quarter" idx="11"/>
          </p:nvPr>
        </p:nvSpPr>
        <p:spPr/>
        <p:txBody>
          <a:bodyPr/>
          <a:lstStyle/>
          <a:p>
            <a:r>
              <a:rPr lang="en-US" smtClean="0"/>
              <a:t>D.Maheswari</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39398" y="136525"/>
            <a:ext cx="784504" cy="465318"/>
          </a:xfrm>
          <a:prstGeom prst="rect">
            <a:avLst/>
          </a:prstGeom>
        </p:spPr>
      </p:pic>
      <p:sp>
        <p:nvSpPr>
          <p:cNvPr id="8" name="Rectangle 7"/>
          <p:cNvSpPr/>
          <p:nvPr userDrawn="1"/>
        </p:nvSpPr>
        <p:spPr>
          <a:xfrm>
            <a:off x="8310578" y="132319"/>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0" name="Date Placeholder 2"/>
          <p:cNvSpPr>
            <a:spLocks noGrp="1"/>
          </p:cNvSpPr>
          <p:nvPr>
            <p:ph type="dt" sz="half" idx="11"/>
          </p:nvPr>
        </p:nvSpPr>
        <p:spPr>
          <a:xfrm>
            <a:off x="9239272" y="6286520"/>
            <a:ext cx="2104513" cy="365125"/>
          </a:xfrm>
          <a:ln>
            <a:noFill/>
          </a:ln>
        </p:spPr>
        <p:txBody>
          <a:bodyPr/>
          <a:lstStyle>
            <a:lvl1pPr>
              <a:defRPr b="1">
                <a:solidFill>
                  <a:schemeClr val="bg1">
                    <a:lumMod val="50000"/>
                  </a:schemeClr>
                </a:solidFill>
              </a:defRPr>
            </a:lvl1pPr>
          </a:lstStyle>
          <a:p>
            <a:fld id="{A5512DA7-DE89-4E84-AACE-5A0DBCFE5397}" type="datetime2">
              <a:rPr lang="en-US" smtClean="0"/>
              <a:pPr/>
              <a:t>Wednesday, December 16, 2020</a:t>
            </a:fld>
            <a:endParaRPr lang="en-US" dirty="0"/>
          </a:p>
        </p:txBody>
      </p:sp>
      <p:sp>
        <p:nvSpPr>
          <p:cNvPr id="11" name="Footer Placeholder 3"/>
          <p:cNvSpPr>
            <a:spLocks noGrp="1"/>
          </p:cNvSpPr>
          <p:nvPr>
            <p:ph type="ftr" sz="quarter" idx="12"/>
          </p:nvPr>
        </p:nvSpPr>
        <p:spPr>
          <a:xfrm>
            <a:off x="4381488" y="6215082"/>
            <a:ext cx="2743200" cy="365125"/>
          </a:xfrm>
          <a:ln>
            <a:noFill/>
          </a:ln>
        </p:spPr>
        <p:txBody>
          <a:bodyPr/>
          <a:lstStyle>
            <a:lvl1pPr>
              <a:defRPr b="1">
                <a:solidFill>
                  <a:schemeClr val="bg1">
                    <a:lumMod val="50000"/>
                  </a:schemeClr>
                </a:solidFill>
              </a:defRPr>
            </a:lvl1pPr>
          </a:lstStyle>
          <a:p>
            <a:r>
              <a:rPr lang="en-IN" smtClean="0"/>
              <a:t>D.Maheswari</a:t>
            </a:r>
            <a:endParaRPr lang="en-US" dirty="0"/>
          </a:p>
        </p:txBody>
      </p:sp>
      <p:sp>
        <p:nvSpPr>
          <p:cNvPr id="13" name="Footer Placeholder 3"/>
          <p:cNvSpPr txBox="1"/>
          <p:nvPr userDrawn="1"/>
        </p:nvSpPr>
        <p:spPr>
          <a:xfrm>
            <a:off x="738151" y="6278585"/>
            <a:ext cx="192882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dirty="0" smtClean="0"/>
              <a:t>Managerial</a:t>
            </a:r>
            <a:r>
              <a:rPr lang="sv-SE" baseline="0" dirty="0" smtClean="0"/>
              <a:t> Economics and Financial Analysis</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103DA4-8A49-48C3-80F0-47446E87B08F}" type="datetime2">
              <a:rPr lang="en-US" smtClean="0"/>
              <a:pPr/>
              <a:t>Wednesday, December 16, 2020</a:t>
            </a:fld>
            <a:endParaRPr lang="en-US"/>
          </a:p>
        </p:txBody>
      </p:sp>
      <p:sp>
        <p:nvSpPr>
          <p:cNvPr id="4" name="Footer Placeholder 3"/>
          <p:cNvSpPr>
            <a:spLocks noGrp="1"/>
          </p:cNvSpPr>
          <p:nvPr>
            <p:ph type="ftr" sz="quarter" idx="11"/>
          </p:nvPr>
        </p:nvSpPr>
        <p:spPr/>
        <p:txBody>
          <a:bodyPr/>
          <a:lstStyle/>
          <a:p>
            <a:r>
              <a:rPr lang="en-US" smtClean="0"/>
              <a:t>D.Maheswari</a:t>
            </a:r>
            <a:endParaRPr lang="en-US"/>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086B075-6D21-401B-A395-7F2D67F46C1A}" type="datetime2">
              <a:rPr lang="en-US" smtClean="0"/>
              <a:pPr/>
              <a:t>Wednesday, December 16, 2020</a:t>
            </a:fld>
            <a:endParaRPr lang="en-US"/>
          </a:p>
        </p:txBody>
      </p:sp>
      <p:sp>
        <p:nvSpPr>
          <p:cNvPr id="4" name="Footer Placeholder 3"/>
          <p:cNvSpPr>
            <a:spLocks noGrp="1"/>
          </p:cNvSpPr>
          <p:nvPr>
            <p:ph type="ftr" sz="quarter" idx="11"/>
          </p:nvPr>
        </p:nvSpPr>
        <p:spPr/>
        <p:txBody>
          <a:bodyPr/>
          <a:lstStyle/>
          <a:p>
            <a:r>
              <a:rPr lang="en-US" smtClean="0"/>
              <a:t>D.Maheswari</a:t>
            </a:r>
            <a:endParaRPr lang="en-US"/>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8"/>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39398" y="136525"/>
            <a:ext cx="784505" cy="465318"/>
          </a:xfrm>
          <a:prstGeom prst="rect">
            <a:avLst/>
          </a:prstGeom>
        </p:spPr>
      </p:pic>
      <p:sp>
        <p:nvSpPr>
          <p:cNvPr id="8" name="Rectangle 7"/>
          <p:cNvSpPr/>
          <p:nvPr userDrawn="1"/>
        </p:nvSpPr>
        <p:spPr>
          <a:xfrm>
            <a:off x="8310579" y="132322"/>
            <a:ext cx="3504101" cy="307777"/>
          </a:xfrm>
          <a:prstGeom prst="rect">
            <a:avLst/>
          </a:prstGeom>
        </p:spPr>
        <p:txBody>
          <a:bodyPr wrap="square">
            <a:spAutoFit/>
          </a:bodyPr>
          <a:lstStyle/>
          <a:p>
            <a:pPr algn="ctr"/>
            <a:r>
              <a:rPr lang="en-US" sz="1400" b="1" dirty="0" smtClean="0">
                <a:solidFill>
                  <a:srgbClr val="00B0F0"/>
                </a:solidFill>
              </a:rPr>
              <a:t>Aditya </a:t>
            </a:r>
            <a:r>
              <a:rPr lang="en-US" sz="1400" b="1" baseline="0" dirty="0" smtClean="0">
                <a:solidFill>
                  <a:srgbClr val="00B0F0"/>
                </a:solidFill>
              </a:rPr>
              <a:t>Engineering </a:t>
            </a:r>
            <a:r>
              <a:rPr lang="en-US" sz="1400" b="1" dirty="0" smtClean="0">
                <a:solidFill>
                  <a:srgbClr val="00B0F0"/>
                </a:solidFill>
              </a:rPr>
              <a:t>College  (A)</a:t>
            </a:r>
            <a:endParaRPr lang="en-IN" sz="1400" b="1" dirty="0">
              <a:solidFill>
                <a:srgbClr val="00B0F0"/>
              </a:solidFill>
            </a:endParaRPr>
          </a:p>
        </p:txBody>
      </p:sp>
      <p:sp>
        <p:nvSpPr>
          <p:cNvPr id="10" name="Date Placeholder 2"/>
          <p:cNvSpPr>
            <a:spLocks noGrp="1"/>
          </p:cNvSpPr>
          <p:nvPr>
            <p:ph type="dt" sz="half" idx="11"/>
          </p:nvPr>
        </p:nvSpPr>
        <p:spPr>
          <a:xfrm>
            <a:off x="9239273" y="6286523"/>
            <a:ext cx="2104515" cy="365125"/>
          </a:xfrm>
          <a:ln>
            <a:noFill/>
          </a:ln>
        </p:spPr>
        <p:txBody>
          <a:bodyPr/>
          <a:lstStyle>
            <a:lvl1pPr>
              <a:defRPr b="1">
                <a:solidFill>
                  <a:schemeClr val="bg1">
                    <a:lumMod val="50000"/>
                  </a:schemeClr>
                </a:solidFill>
              </a:defRPr>
            </a:lvl1pPr>
          </a:lstStyle>
          <a:p>
            <a:pPr algn="ctr"/>
            <a:fld id="{45BBA01F-945C-48CD-949A-620C416F7B26}" type="datetime2">
              <a:rPr lang="en-US" smtClean="0"/>
              <a:pPr algn="ctr"/>
              <a:t>Wednesday, December 16, 2020</a:t>
            </a:fld>
            <a:endParaRPr lang="en-US" dirty="0" smtClean="0"/>
          </a:p>
        </p:txBody>
      </p:sp>
      <p:sp>
        <p:nvSpPr>
          <p:cNvPr id="11" name="Footer Placeholder 3"/>
          <p:cNvSpPr>
            <a:spLocks noGrp="1"/>
          </p:cNvSpPr>
          <p:nvPr>
            <p:ph type="ftr" sz="quarter" idx="12"/>
          </p:nvPr>
        </p:nvSpPr>
        <p:spPr>
          <a:xfrm>
            <a:off x="5143493" y="6286523"/>
            <a:ext cx="2095515" cy="365125"/>
          </a:xfrm>
          <a:ln>
            <a:noFill/>
          </a:ln>
        </p:spPr>
        <p:txBody>
          <a:bodyPr/>
          <a:lstStyle>
            <a:lvl1pPr>
              <a:defRPr b="1">
                <a:solidFill>
                  <a:schemeClr val="bg1">
                    <a:lumMod val="50000"/>
                  </a:schemeClr>
                </a:solidFill>
              </a:defRPr>
            </a:lvl1pPr>
          </a:lstStyle>
          <a:p>
            <a:pPr algn="ctr"/>
            <a:r>
              <a:rPr lang="sv-SE" smtClean="0"/>
              <a:t>D.Maheswari</a:t>
            </a:r>
            <a:endParaRPr lang="en-US" dirty="0"/>
          </a:p>
        </p:txBody>
      </p:sp>
      <p:sp>
        <p:nvSpPr>
          <p:cNvPr id="13" name="Footer Placeholder 3"/>
          <p:cNvSpPr txBox="1"/>
          <p:nvPr userDrawn="1"/>
        </p:nvSpPr>
        <p:spPr>
          <a:xfrm>
            <a:off x="738154" y="6278588"/>
            <a:ext cx="2571767"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endParaRPr lang="en-US" dirty="0"/>
          </a:p>
        </p:txBody>
      </p:sp>
      <p:sp>
        <p:nvSpPr>
          <p:cNvPr id="9" name="Footer Placeholder 3"/>
          <p:cNvSpPr txBox="1"/>
          <p:nvPr userDrawn="1"/>
        </p:nvSpPr>
        <p:spPr>
          <a:xfrm>
            <a:off x="1047715" y="6286521"/>
            <a:ext cx="2762269" cy="357190"/>
          </a:xfrm>
          <a:prstGeom prst="rect">
            <a:avLst/>
          </a:prstGeom>
          <a:ln>
            <a:noFill/>
          </a:ln>
        </p:spPr>
        <p:txBody>
          <a:bodyPr vert="horz" lIns="91440" tIns="45720" rIns="91440" bIns="45720" rtlCol="0" anchor="ctr"/>
          <a:lstStyle>
            <a:lvl1pPr>
              <a:defRPr b="1">
                <a:solidFill>
                  <a:schemeClr val="bg1">
                    <a:lumMod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sv-SE" sz="1200" b="1" i="0" u="none" strike="noStrike" kern="1200" cap="none" spc="0" normalizeH="0" baseline="0" noProof="0" dirty="0" smtClean="0">
                <a:ln>
                  <a:noFill/>
                </a:ln>
                <a:solidFill>
                  <a:schemeClr val="bg1">
                    <a:lumMod val="50000"/>
                  </a:schemeClr>
                </a:solidFill>
                <a:effectLst/>
                <a:uLnTx/>
                <a:uFillTx/>
                <a:latin typeface="+mn-lt"/>
                <a:ea typeface="+mn-ea"/>
                <a:cs typeface="+mn-cs"/>
              </a:rPr>
              <a:t>Managerial Economics and Financial Analysis</a:t>
            </a:r>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BBA13D-BAB6-4BE9-BB3E-707D472D08CB}" type="datetime2">
              <a:rPr lang="en-US" smtClean="0"/>
              <a:pPr/>
              <a:t>Wednesday, December 16,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B1AD41-1244-4A29-B2B0-2B0F7AFAD3BA}" type="datetime2">
              <a:rPr lang="en-US" smtClean="0"/>
              <a:pPr/>
              <a:t>Wednesday, December 16,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40FFC5-9AC0-4B4C-80CC-9C5C1B57FC4D}" type="datetime2">
              <a:rPr lang="en-US" smtClean="0"/>
              <a:pPr/>
              <a:t>Wednesday, December 16,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9398" y="136525"/>
            <a:ext cx="784504" cy="465318"/>
          </a:xfrm>
          <a:prstGeom prst="rect">
            <a:avLst/>
          </a:prstGeom>
        </p:spPr>
      </p:pic>
      <p:sp>
        <p:nvSpPr>
          <p:cNvPr id="8" name="Rectangle 7"/>
          <p:cNvSpPr/>
          <p:nvPr/>
        </p:nvSpPr>
        <p:spPr>
          <a:xfrm>
            <a:off x="8310578" y="132319"/>
            <a:ext cx="3504101" cy="307777"/>
          </a:xfrm>
          <a:prstGeom prst="rect">
            <a:avLst/>
          </a:prstGeom>
        </p:spPr>
        <p:txBody>
          <a:bodyPr wrap="square">
            <a:spAutoFit/>
          </a:bodyPr>
          <a:lstStyle/>
          <a:p>
            <a:pPr algn="ctr"/>
            <a:r>
              <a:rPr lang="en-US" sz="1400" b="1" dirty="0" smtClean="0">
                <a:solidFill>
                  <a:srgbClr val="00B0F0"/>
                </a:solidFill>
              </a:rPr>
              <a:t>Aditya </a:t>
            </a:r>
            <a:r>
              <a:rPr lang="en-US" sz="1400" b="1" baseline="0" dirty="0" smtClean="0">
                <a:solidFill>
                  <a:srgbClr val="00B0F0"/>
                </a:solidFill>
              </a:rPr>
              <a:t>Engineering </a:t>
            </a:r>
            <a:r>
              <a:rPr lang="en-US" sz="1400" b="1" dirty="0" smtClean="0">
                <a:solidFill>
                  <a:srgbClr val="00B0F0"/>
                </a:solidFill>
              </a:rPr>
              <a:t>College  (A)</a:t>
            </a:r>
            <a:endParaRPr lang="en-IN" sz="1400" b="1" dirty="0">
              <a:solidFill>
                <a:srgbClr val="00B0F0"/>
              </a:solidFill>
            </a:endParaRPr>
          </a:p>
        </p:txBody>
      </p:sp>
      <p:sp>
        <p:nvSpPr>
          <p:cNvPr id="10" name="Date Placeholder 2"/>
          <p:cNvSpPr>
            <a:spLocks noGrp="1"/>
          </p:cNvSpPr>
          <p:nvPr>
            <p:ph type="dt" sz="half" idx="11"/>
          </p:nvPr>
        </p:nvSpPr>
        <p:spPr>
          <a:xfrm>
            <a:off x="9239272" y="6286520"/>
            <a:ext cx="2104513" cy="365125"/>
          </a:xfrm>
          <a:ln>
            <a:noFill/>
          </a:ln>
        </p:spPr>
        <p:txBody>
          <a:bodyPr/>
          <a:lstStyle>
            <a:lvl1pPr>
              <a:defRPr b="1">
                <a:solidFill>
                  <a:schemeClr val="bg1">
                    <a:lumMod val="50000"/>
                  </a:schemeClr>
                </a:solidFill>
              </a:defRPr>
            </a:lvl1pPr>
          </a:lstStyle>
          <a:p>
            <a:fld id="{257BFB70-5865-444C-A811-41523E0CF6C5}" type="datetime2">
              <a:rPr lang="en-US" smtClean="0"/>
              <a:pPr/>
              <a:t>Wednesday, December 16, 2020</a:t>
            </a:fld>
            <a:endParaRPr lang="en-US" dirty="0"/>
          </a:p>
        </p:txBody>
      </p:sp>
      <p:sp>
        <p:nvSpPr>
          <p:cNvPr id="11" name="Footer Placeholder 3"/>
          <p:cNvSpPr>
            <a:spLocks noGrp="1"/>
          </p:cNvSpPr>
          <p:nvPr>
            <p:ph type="ftr" sz="quarter" idx="12"/>
          </p:nvPr>
        </p:nvSpPr>
        <p:spPr>
          <a:xfrm>
            <a:off x="4567393" y="6276566"/>
            <a:ext cx="2743200" cy="365125"/>
          </a:xfrm>
          <a:ln>
            <a:noFill/>
          </a:ln>
        </p:spPr>
        <p:txBody>
          <a:bodyPr/>
          <a:lstStyle>
            <a:lvl1pPr>
              <a:defRPr sz="1100" b="1">
                <a:solidFill>
                  <a:schemeClr val="bg1">
                    <a:lumMod val="50000"/>
                  </a:schemeClr>
                </a:solidFill>
              </a:defRPr>
            </a:lvl1pPr>
          </a:lstStyle>
          <a:p>
            <a:r>
              <a:rPr lang="en-US" smtClean="0"/>
              <a:t>D.Maheswari</a:t>
            </a:r>
            <a:endParaRPr lang="en-US" dirty="0"/>
          </a:p>
        </p:txBody>
      </p:sp>
      <p:sp>
        <p:nvSpPr>
          <p:cNvPr id="13" name="Footer Placeholder 3"/>
          <p:cNvSpPr txBox="1"/>
          <p:nvPr/>
        </p:nvSpPr>
        <p:spPr>
          <a:xfrm>
            <a:off x="738151" y="6278585"/>
            <a:ext cx="2405521"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dirty="0" smtClean="0"/>
              <a:t>M</a:t>
            </a:r>
            <a:r>
              <a:rPr lang="en-US" altLang="sv-SE" dirty="0" smtClean="0"/>
              <a:t>anagerial Economics and Financial Analysis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39398" y="136525"/>
            <a:ext cx="784504" cy="465318"/>
          </a:xfrm>
          <a:prstGeom prst="rect">
            <a:avLst/>
          </a:prstGeom>
        </p:spPr>
      </p:pic>
      <p:sp>
        <p:nvSpPr>
          <p:cNvPr id="12" name="Rectangle 11"/>
          <p:cNvSpPr/>
          <p:nvPr userDrawn="1"/>
        </p:nvSpPr>
        <p:spPr>
          <a:xfrm>
            <a:off x="8310578" y="132319"/>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4" name="Footer Placeholder 3"/>
          <p:cNvSpPr txBox="1"/>
          <p:nvPr userDrawn="1"/>
        </p:nvSpPr>
        <p:spPr>
          <a:xfrm>
            <a:off x="738151" y="6278585"/>
            <a:ext cx="192882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endParaRPr lang="en-US" dirty="0" smtClean="0"/>
          </a:p>
          <a:p>
            <a:pPr algn="just"/>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66831F-9627-40C8-84B1-C002322EA04F}" type="datetime2">
              <a:rPr lang="en-US" smtClean="0"/>
              <a:pPr/>
              <a:t>Wednesday, December 16,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DAB229-224D-452E-AA55-DED103541975}" type="datetime2">
              <a:rPr lang="en-US" smtClean="0"/>
              <a:pPr/>
              <a:t>Wednesday, December 16, 2020</a:t>
            </a:fld>
            <a:endParaRPr lang="en-US"/>
          </a:p>
        </p:txBody>
      </p:sp>
      <p:sp>
        <p:nvSpPr>
          <p:cNvPr id="8" name="Footer Placeholder 7"/>
          <p:cNvSpPr>
            <a:spLocks noGrp="1"/>
          </p:cNvSpPr>
          <p:nvPr>
            <p:ph type="ftr" sz="quarter" idx="11"/>
          </p:nvPr>
        </p:nvSpPr>
        <p:spPr/>
        <p:txBody>
          <a:bodyPr/>
          <a:lstStyle/>
          <a:p>
            <a:r>
              <a:rPr lang="en-US" smtClean="0"/>
              <a:t>D.Maheswari</a:t>
            </a:r>
            <a:endParaRPr lang="en-US"/>
          </a:p>
        </p:txBody>
      </p:sp>
      <p:sp>
        <p:nvSpPr>
          <p:cNvPr id="9" name="Slide Number Placeholder 8"/>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559AC5-22DC-4A54-9B19-2C02EC9B9CEF}" type="datetime2">
              <a:rPr lang="en-US" smtClean="0"/>
              <a:pPr/>
              <a:t>Wednesday, December 16, 2020</a:t>
            </a:fld>
            <a:endParaRPr lang="en-US"/>
          </a:p>
        </p:txBody>
      </p:sp>
      <p:sp>
        <p:nvSpPr>
          <p:cNvPr id="4" name="Footer Placeholder 3"/>
          <p:cNvSpPr>
            <a:spLocks noGrp="1"/>
          </p:cNvSpPr>
          <p:nvPr>
            <p:ph type="ftr" sz="quarter" idx="11"/>
          </p:nvPr>
        </p:nvSpPr>
        <p:spPr/>
        <p:txBody>
          <a:bodyPr/>
          <a:lstStyle/>
          <a:p>
            <a:r>
              <a:rPr lang="en-US" smtClean="0"/>
              <a:t>D.Maheswari</a:t>
            </a:r>
            <a:endParaRPr lang="en-US"/>
          </a:p>
        </p:txBody>
      </p:sp>
      <p:sp>
        <p:nvSpPr>
          <p:cNvPr id="5" name="Slide Number Placeholder 4"/>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A4E4-AE41-47C9-BB5A-C3F207B04B8D}" type="datetime2">
              <a:rPr lang="en-US" smtClean="0"/>
              <a:pPr/>
              <a:t>Wednesday, December 16, 2020</a:t>
            </a:fld>
            <a:endParaRPr lang="en-US"/>
          </a:p>
        </p:txBody>
      </p:sp>
      <p:sp>
        <p:nvSpPr>
          <p:cNvPr id="3" name="Footer Placeholder 2"/>
          <p:cNvSpPr>
            <a:spLocks noGrp="1"/>
          </p:cNvSpPr>
          <p:nvPr>
            <p:ph type="ftr" sz="quarter" idx="11"/>
          </p:nvPr>
        </p:nvSpPr>
        <p:spPr/>
        <p:txBody>
          <a:bodyPr/>
          <a:lstStyle/>
          <a:p>
            <a:r>
              <a:rPr lang="en-US" smtClean="0"/>
              <a:t>D.Maheswari</a:t>
            </a:r>
            <a:endParaRPr lang="en-US"/>
          </a:p>
        </p:txBody>
      </p:sp>
      <p:sp>
        <p:nvSpPr>
          <p:cNvPr id="4" name="Slide Number Placeholder 3"/>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D0EB9A-C4D9-425C-8F50-4C2A3E521F64}" type="datetime2">
              <a:rPr lang="en-US" smtClean="0"/>
              <a:pPr/>
              <a:t>Wednesday, December 16,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8FC595-C7EF-4D91-BDE1-66C675CB1C4B}" type="datetime2">
              <a:rPr lang="en-US" smtClean="0"/>
              <a:pPr/>
              <a:t>Wednesday, December 16,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76E85D-225C-43A2-986A-51506B8905BA}" type="datetime2">
              <a:rPr lang="en-US" smtClean="0"/>
              <a:pPr/>
              <a:t>Wednesday, December 16,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90D4E-04A3-40D7-BD21-6DA9856A4F5E}" type="datetime2">
              <a:rPr lang="en-US" smtClean="0"/>
              <a:pPr/>
              <a:t>Wednesday, December 16,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72472E5-43F0-4037-846A-36167483F4CE}" type="datetime2">
              <a:rPr lang="en-US" smtClean="0"/>
              <a:pPr/>
              <a:t>Wednesday, December 16, 2020</a:t>
            </a:fld>
            <a:endParaRPr lang="en-US"/>
          </a:p>
        </p:txBody>
      </p:sp>
      <p:sp>
        <p:nvSpPr>
          <p:cNvPr id="4" name="Footer Placeholder 3"/>
          <p:cNvSpPr>
            <a:spLocks noGrp="1"/>
          </p:cNvSpPr>
          <p:nvPr>
            <p:ph type="ftr" sz="quarter" idx="11"/>
          </p:nvPr>
        </p:nvSpPr>
        <p:spPr/>
        <p:txBody>
          <a:bodyPr/>
          <a:lstStyle/>
          <a:p>
            <a:r>
              <a:rPr lang="en-US" smtClean="0"/>
              <a:t>D.Maheswari</a:t>
            </a:r>
            <a:endParaRPr lang="en-US"/>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C2B473-B050-445D-AE05-E4A8895A06B7}" type="datetime2">
              <a:rPr lang="en-US" smtClean="0"/>
              <a:pPr/>
              <a:t>Wednesday, December 16, 2020</a:t>
            </a:fld>
            <a:endParaRPr lang="en-US" smtClean="0"/>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0F7ACB-B601-4180-8360-3AD82C780C1F}" type="datetime2">
              <a:rPr lang="en-US" smtClean="0"/>
              <a:pPr/>
              <a:t>Wednesday, December 16,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47C258-FD5C-484A-B8DC-74FB732CD71C}" type="datetime2">
              <a:rPr lang="en-US" smtClean="0"/>
              <a:pPr/>
              <a:t>Wednesday, December 16, 2020</a:t>
            </a:fld>
            <a:endParaRPr lang="en-US"/>
          </a:p>
        </p:txBody>
      </p:sp>
      <p:sp>
        <p:nvSpPr>
          <p:cNvPr id="8" name="Footer Placeholder 7"/>
          <p:cNvSpPr>
            <a:spLocks noGrp="1"/>
          </p:cNvSpPr>
          <p:nvPr>
            <p:ph type="ftr" sz="quarter" idx="11"/>
          </p:nvPr>
        </p:nvSpPr>
        <p:spPr/>
        <p:txBody>
          <a:bodyPr/>
          <a:lstStyle/>
          <a:p>
            <a:r>
              <a:rPr lang="en-US" smtClean="0"/>
              <a:t>D.Maheswari</a:t>
            </a:r>
            <a:endParaRPr lang="en-US"/>
          </a:p>
        </p:txBody>
      </p:sp>
      <p:sp>
        <p:nvSpPr>
          <p:cNvPr id="9" name="Slide Number Placeholder 8"/>
          <p:cNvSpPr>
            <a:spLocks noGrp="1"/>
          </p:cNvSpPr>
          <p:nvPr>
            <p:ph type="sldNum" sz="quarter" idx="12"/>
          </p:nvPr>
        </p:nvSpPr>
        <p:spPr/>
        <p:txBody>
          <a:bodyPr/>
          <a:lstStyle/>
          <a:p>
            <a:fld id="{326EF2E3-409D-4D76-AD02-397A36B0DA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686490-957C-4060-95C3-7ED3A2135845}" type="datetime2">
              <a:rPr lang="en-US" smtClean="0"/>
              <a:pPr/>
              <a:t>Wednesday, December 16, 2020</a:t>
            </a:fld>
            <a:endParaRPr lang="en-US"/>
          </a:p>
        </p:txBody>
      </p:sp>
      <p:sp>
        <p:nvSpPr>
          <p:cNvPr id="4" name="Footer Placeholder 3"/>
          <p:cNvSpPr>
            <a:spLocks noGrp="1"/>
          </p:cNvSpPr>
          <p:nvPr>
            <p:ph type="ftr" sz="quarter" idx="11"/>
          </p:nvPr>
        </p:nvSpPr>
        <p:spPr/>
        <p:txBody>
          <a:bodyPr/>
          <a:lstStyle/>
          <a:p>
            <a:r>
              <a:rPr lang="en-US" smtClean="0"/>
              <a:t>D.Maheswari</a:t>
            </a:r>
            <a:endParaRPr lang="en-US"/>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573ED-367C-4358-9F9F-916D76487ED2}" type="datetime2">
              <a:rPr lang="en-US" smtClean="0"/>
              <a:pPr/>
              <a:t>Wednesday, December 16, 2020</a:t>
            </a:fld>
            <a:endParaRPr lang="en-US"/>
          </a:p>
        </p:txBody>
      </p:sp>
      <p:sp>
        <p:nvSpPr>
          <p:cNvPr id="3" name="Footer Placeholder 2"/>
          <p:cNvSpPr>
            <a:spLocks noGrp="1"/>
          </p:cNvSpPr>
          <p:nvPr>
            <p:ph type="ftr" sz="quarter" idx="11"/>
          </p:nvPr>
        </p:nvSpPr>
        <p:spPr/>
        <p:txBody>
          <a:bodyPr/>
          <a:lstStyle/>
          <a:p>
            <a:r>
              <a:rPr lang="en-US" smtClean="0"/>
              <a:t>D.Maheswari</a:t>
            </a:r>
            <a:endParaRPr lang="en-US"/>
          </a:p>
        </p:txBody>
      </p:sp>
      <p:sp>
        <p:nvSpPr>
          <p:cNvPr id="4" name="Slide Number Placeholder 3"/>
          <p:cNvSpPr>
            <a:spLocks noGrp="1"/>
          </p:cNvSpPr>
          <p:nvPr>
            <p:ph type="sldNum" sz="quarter" idx="12"/>
          </p:nvPr>
        </p:nvSpPr>
        <p:spPr/>
        <p:txBody>
          <a:bodyPr/>
          <a:lstStyle/>
          <a:p>
            <a:fld id="{326EF2E3-409D-4D76-AD02-397A36B0DA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4B4EB-7C64-40E5-A323-90005C93E8FC}" type="datetime2">
              <a:rPr lang="en-US" smtClean="0"/>
              <a:pPr/>
              <a:t>Wednesday, December 16,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E25F1-1F25-4A41-8E68-72A5A3032FB3}" type="datetime2">
              <a:rPr lang="en-US" smtClean="0"/>
              <a:pPr/>
              <a:t>Wednesday, December 16, 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D.Maheswari</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EF2E3-409D-4D76-AD02-397A36B0DA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F4661-0105-4E97-9A8C-61E51A59254F}" type="datetime2">
              <a:rPr lang="en-US" smtClean="0"/>
              <a:pPr/>
              <a:t>Wednesday, December 16, 2020</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D.Maheswari</a:t>
            </a:r>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E0407-83F5-4F50-BDD0-DDAE0203B0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p:nvPr/>
        </p:nvSpPr>
        <p:spPr>
          <a:xfrm>
            <a:off x="685800" y="1571612"/>
            <a:ext cx="10696612" cy="2428892"/>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lang="en-IN" sz="5400" dirty="0" smtClean="0">
                <a:solidFill>
                  <a:srgbClr val="FF0000"/>
                </a:solidFill>
                <a:latin typeface="Tw Cen MT" panose="020B0602020104020603" pitchFamily="34" charset="0"/>
                <a:ea typeface="+mj-ea"/>
                <a:cs typeface="+mj-cs"/>
              </a:rPr>
              <a:t>Managerial Economics and Financial Analysis</a:t>
            </a:r>
            <a:endParaRPr kumimoji="0" lang="en-US" sz="5400" b="0" i="0" u="none" strike="noStrike" kern="1200" cap="none" spc="0" normalizeH="0" baseline="0" noProof="0" dirty="0">
              <a:ln>
                <a:noFill/>
              </a:ln>
              <a:solidFill>
                <a:srgbClr val="FF0000"/>
              </a:solidFill>
              <a:effectLst/>
              <a:uLnTx/>
              <a:uFillTx/>
              <a:latin typeface="Tw Cen MT" panose="020B0602020104020603" pitchFamily="34"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defRPr/>
            </a:pPr>
            <a:endParaRPr kumimoji="0" lang="en-IN" sz="5400" b="0" i="0" u="none" strike="noStrike" kern="1200" cap="none" spc="0" normalizeH="0" baseline="0" noProof="0" dirty="0">
              <a:ln>
                <a:noFill/>
              </a:ln>
              <a:effectLst/>
              <a:uLnTx/>
              <a:uFillTx/>
              <a:latin typeface="Tw Cen MT" panose="020B0602020104020603" pitchFamily="34" charset="0"/>
              <a:ea typeface="+mj-ea"/>
              <a:cs typeface="+mj-cs"/>
            </a:endParaRPr>
          </a:p>
        </p:txBody>
      </p:sp>
      <p:sp>
        <p:nvSpPr>
          <p:cNvPr id="6" name="Subtitle 2"/>
          <p:cNvSpPr txBox="1"/>
          <p:nvPr/>
        </p:nvSpPr>
        <p:spPr>
          <a:xfrm>
            <a:off x="809588" y="4357694"/>
            <a:ext cx="10358510" cy="1857388"/>
          </a:xfrm>
          <a:prstGeom prst="rect">
            <a:avLst/>
          </a:prstGeom>
        </p:spPr>
        <p:txBody>
          <a:bodyPr vert="horz" lIns="91440" tIns="45720" rIns="91440" bIns="45720" rtlCol="0">
            <a:normAutofit fontScale="70000" lnSpcReduction="20000"/>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sz="3200" dirty="0" err="1" smtClean="0">
                <a:solidFill>
                  <a:srgbClr val="002060"/>
                </a:solidFill>
                <a:latin typeface="Tw Cen MT" panose="020B0602020104020603" pitchFamily="34" charset="0"/>
              </a:rPr>
              <a:t>D.Maheswari</a:t>
            </a:r>
            <a:endParaRPr lang="en-US" sz="3200" dirty="0" smtClean="0">
              <a:solidFill>
                <a:srgbClr val="002060"/>
              </a:solidFill>
              <a:latin typeface="Tw Cen MT" panose="020B0602020104020603" pitchFamily="34"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sz="3200" dirty="0" smtClean="0">
                <a:solidFill>
                  <a:srgbClr val="002060"/>
                </a:solidFill>
                <a:latin typeface="Tw Cen MT" panose="020B0602020104020603" pitchFamily="34" charset="0"/>
              </a:rPr>
              <a:t>Assistant Professor</a:t>
            </a:r>
            <a:endParaRPr lang="en-US" sz="3200" dirty="0">
              <a:solidFill>
                <a:srgbClr val="002060"/>
              </a:solidFill>
              <a:latin typeface="Tw Cen MT" panose="020B0602020104020603" pitchFamily="34"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rgbClr val="002060"/>
                </a:solidFill>
                <a:effectLst/>
                <a:uLnTx/>
                <a:uFillTx/>
                <a:latin typeface="Tw Cen MT" panose="020B0602020104020603" pitchFamily="34" charset="0"/>
                <a:ea typeface="+mn-ea"/>
                <a:cs typeface="+mn-cs"/>
              </a:rPr>
              <a:t>Department </a:t>
            </a:r>
            <a:r>
              <a:rPr kumimoji="0" lang="en-US" sz="3200" b="0" i="0" u="none" strike="noStrike" kern="1200" cap="none" spc="0" normalizeH="0" baseline="0" noProof="0" dirty="0" smtClean="0">
                <a:ln>
                  <a:noFill/>
                </a:ln>
                <a:solidFill>
                  <a:srgbClr val="002060"/>
                </a:solidFill>
                <a:effectLst/>
                <a:uLnTx/>
                <a:uFillTx/>
                <a:latin typeface="Tw Cen MT" panose="020B0602020104020603" pitchFamily="34" charset="0"/>
                <a:ea typeface="+mn-ea"/>
                <a:cs typeface="+mn-cs"/>
              </a:rPr>
              <a:t>of</a:t>
            </a:r>
            <a:r>
              <a:rPr lang="en-US" sz="3200" dirty="0" smtClean="0">
                <a:solidFill>
                  <a:srgbClr val="002060"/>
                </a:solidFill>
                <a:latin typeface="Tw Cen MT" panose="020B0602020104020603" pitchFamily="34" charset="0"/>
              </a:rPr>
              <a:t> Information Technology</a:t>
            </a:r>
            <a:endParaRPr kumimoji="0" lang="en-IN" sz="3200" b="0" i="0" u="none" strike="noStrike" kern="1200" cap="none" spc="0" normalizeH="0" baseline="0" noProof="0" dirty="0">
              <a:ln>
                <a:noFill/>
              </a:ln>
              <a:solidFill>
                <a:srgbClr val="002060"/>
              </a:solidFill>
              <a:effectLst/>
              <a:uLnTx/>
              <a:uFillTx/>
              <a:latin typeface="Tw Cen MT" panose="020B0602020104020603" pitchFamily="34" charset="0"/>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sz="3200" b="0" i="0" u="none" strike="noStrike" kern="1200" cap="none" spc="0" normalizeH="0" baseline="0" noProof="0" dirty="0">
                <a:ln>
                  <a:noFill/>
                </a:ln>
                <a:solidFill>
                  <a:srgbClr val="002060"/>
                </a:solidFill>
                <a:effectLst/>
                <a:uLnTx/>
                <a:uFillTx/>
                <a:latin typeface="Tw Cen MT" panose="020B0602020104020603" pitchFamily="34" charset="0"/>
                <a:ea typeface="+mn-ea"/>
                <a:cs typeface="+mn-cs"/>
              </a:rPr>
              <a:t>Aditya Engineering College (A)</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IN" sz="3200" dirty="0">
                <a:solidFill>
                  <a:srgbClr val="002060"/>
                </a:solidFill>
                <a:latin typeface="Tw Cen MT" panose="020B0602020104020603" pitchFamily="34" charset="0"/>
              </a:rPr>
              <a:t>Email: </a:t>
            </a:r>
            <a:r>
              <a:rPr lang="en-US" sz="3200" dirty="0" err="1" smtClean="0">
                <a:solidFill>
                  <a:srgbClr val="002060"/>
                </a:solidFill>
                <a:latin typeface="Tw Cen MT" panose="020B0602020104020603" pitchFamily="34" charset="0"/>
              </a:rPr>
              <a:t>maheswari.dama</a:t>
            </a:r>
            <a:r>
              <a:rPr lang="en-IN" sz="3200" dirty="0" smtClean="0">
                <a:solidFill>
                  <a:srgbClr val="002060"/>
                </a:solidFill>
                <a:latin typeface="Tw Cen MT" panose="020B0602020104020603" pitchFamily="34" charset="0"/>
              </a:rPr>
              <a:t>@</a:t>
            </a:r>
            <a:r>
              <a:rPr lang="en-IN" sz="3200" dirty="0" err="1" smtClean="0">
                <a:solidFill>
                  <a:srgbClr val="002060"/>
                </a:solidFill>
                <a:latin typeface="Tw Cen MT" panose="020B0602020104020603" pitchFamily="34" charset="0"/>
              </a:rPr>
              <a:t>aec.edu.in</a:t>
            </a:r>
            <a:endParaRPr kumimoji="0" lang="en-IN" sz="3200" b="0" i="0" u="none" strike="noStrike" kern="1200" cap="none" spc="0" normalizeH="0" baseline="0" noProof="0" dirty="0">
              <a:ln>
                <a:noFill/>
              </a:ln>
              <a:solidFill>
                <a:srgbClr val="002060"/>
              </a:solidFill>
              <a:effectLst/>
              <a:uLnTx/>
              <a:uFillTx/>
              <a:latin typeface="Tw Cen MT" panose="020B0602020104020603" pitchFamily="34"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solidFill>
                  <a:srgbClr val="FF0000"/>
                </a:solidFill>
              </a:rPr>
              <a:t>2. Long – term forecasting:</a:t>
            </a:r>
          </a:p>
          <a:p>
            <a:endParaRPr lang="en-US"/>
          </a:p>
          <a:p>
            <a:r>
              <a:rPr lang="en-US"/>
              <a:t>In long-term forecasting, the businessmen should now about the long-term demand for the product. Planning of a new plant or expansion of an existing unit depends on long-term demand. Similarly a multi product firm must take into account the demand for different items. When forecast are mode covering long periods, the probability of error is high. It is very difficult to forecast the production, the trend of prices and the nature of competition. Hence quality and competent forecasts are essential. </a:t>
            </a:r>
          </a:p>
        </p:txBody>
      </p:sp>
      <p:sp>
        <p:nvSpPr>
          <p:cNvPr id="3" name="Date Placeholder 2"/>
          <p:cNvSpPr>
            <a:spLocks noGrp="1"/>
          </p:cNvSpPr>
          <p:nvPr>
            <p:ph type="dt" sz="half" idx="11"/>
          </p:nvPr>
        </p:nvSpPr>
        <p:spPr/>
        <p:txBody>
          <a:bodyPr/>
          <a:lstStyle/>
          <a:p>
            <a:fld id="{11CCC659-ED4D-46A4-AEF4-5CC855177533}"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Demand Forecasting techniques</a:t>
            </a:r>
          </a:p>
          <a:p>
            <a:endParaRPr lang="en-US" dirty="0"/>
          </a:p>
        </p:txBody>
      </p:sp>
      <p:sp>
        <p:nvSpPr>
          <p:cNvPr id="3" name="Date Placeholder 2"/>
          <p:cNvSpPr>
            <a:spLocks noGrp="1"/>
          </p:cNvSpPr>
          <p:nvPr>
            <p:ph type="dt" sz="half" idx="11"/>
          </p:nvPr>
        </p:nvSpPr>
        <p:spPr/>
        <p:txBody>
          <a:bodyPr/>
          <a:lstStyle/>
          <a:p>
            <a:fld id="{257BFB70-5865-444C-A811-41523E0CF6C5}"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
        <p:nvSpPr>
          <p:cNvPr id="5" name="Rectangle 4"/>
          <p:cNvSpPr/>
          <p:nvPr/>
        </p:nvSpPr>
        <p:spPr>
          <a:xfrm>
            <a:off x="1523968" y="2357430"/>
            <a:ext cx="642942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Demand forecasting techniques</a:t>
            </a:r>
            <a:endParaRPr lang="en-US" dirty="0"/>
          </a:p>
        </p:txBody>
      </p:sp>
      <p:cxnSp>
        <p:nvCxnSpPr>
          <p:cNvPr id="7" name="Straight Connector 6"/>
          <p:cNvCxnSpPr>
            <a:stCxn id="5" idx="2"/>
          </p:cNvCxnSpPr>
          <p:nvPr/>
        </p:nvCxnSpPr>
        <p:spPr>
          <a:xfrm rot="5400000">
            <a:off x="4524364" y="307181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66844" y="3500438"/>
            <a:ext cx="62151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345373" y="3821909"/>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7524760" y="3786190"/>
            <a:ext cx="71438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381092" y="4000504"/>
            <a:ext cx="271464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Survey method</a:t>
            </a:r>
            <a:endParaRPr lang="en-US" dirty="0"/>
          </a:p>
        </p:txBody>
      </p:sp>
      <p:sp>
        <p:nvSpPr>
          <p:cNvPr id="15" name="Rectangle 14"/>
          <p:cNvSpPr/>
          <p:nvPr/>
        </p:nvSpPr>
        <p:spPr>
          <a:xfrm>
            <a:off x="6667504" y="4214818"/>
            <a:ext cx="264320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Statistical Method</a:t>
            </a:r>
            <a:endParaRPr lang="en-US" dirty="0"/>
          </a:p>
        </p:txBody>
      </p:sp>
      <p:sp>
        <p:nvSpPr>
          <p:cNvPr id="16" name="Flowchart: Multidocument 15"/>
          <p:cNvSpPr/>
          <p:nvPr/>
        </p:nvSpPr>
        <p:spPr>
          <a:xfrm>
            <a:off x="1166778" y="4714884"/>
            <a:ext cx="3500462" cy="13573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1.Consumer survey method</a:t>
            </a:r>
          </a:p>
          <a:p>
            <a:pPr algn="ctr"/>
            <a:r>
              <a:rPr lang="en-IN" dirty="0" smtClean="0"/>
              <a:t>2.Sales force opinion method</a:t>
            </a:r>
          </a:p>
          <a:p>
            <a:pPr algn="ctr"/>
            <a:r>
              <a:rPr lang="en-IN" dirty="0" smtClean="0"/>
              <a:t>3.Expert’s opinion method</a:t>
            </a:r>
            <a:endParaRPr lang="en-US" dirty="0"/>
          </a:p>
        </p:txBody>
      </p:sp>
      <p:sp>
        <p:nvSpPr>
          <p:cNvPr id="17" name="Down Arrow 16"/>
          <p:cNvSpPr/>
          <p:nvPr/>
        </p:nvSpPr>
        <p:spPr>
          <a:xfrm>
            <a:off x="2238348" y="4572008"/>
            <a:ext cx="45719" cy="1428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ultidocument 17"/>
          <p:cNvSpPr/>
          <p:nvPr/>
        </p:nvSpPr>
        <p:spPr>
          <a:xfrm>
            <a:off x="6096000" y="4786322"/>
            <a:ext cx="2928958" cy="114300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1.Trend projection method</a:t>
            </a:r>
          </a:p>
          <a:p>
            <a:pPr algn="ctr"/>
            <a:r>
              <a:rPr lang="en-IN" dirty="0" smtClean="0"/>
              <a:t>2.Regression method</a:t>
            </a:r>
          </a:p>
          <a:p>
            <a:pPr algn="ctr"/>
            <a:endParaRPr lang="en-US" dirty="0"/>
          </a:p>
        </p:txBody>
      </p:sp>
      <p:cxnSp>
        <p:nvCxnSpPr>
          <p:cNvPr id="20" name="Straight Connector 19"/>
          <p:cNvCxnSpPr>
            <a:stCxn id="18" idx="0"/>
          </p:cNvCxnSpPr>
          <p:nvPr/>
        </p:nvCxnSpPr>
        <p:spPr>
          <a:xfrm rot="16200000" flipV="1">
            <a:off x="7644164" y="4668506"/>
            <a:ext cx="213520" cy="2211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FF0000"/>
                </a:solidFill>
              </a:rPr>
              <a:t>Survey Method:</a:t>
            </a:r>
            <a:br>
              <a:rPr lang="en-US" dirty="0" smtClean="0">
                <a:solidFill>
                  <a:srgbClr val="FF0000"/>
                </a:solidFill>
              </a:rPr>
            </a:br>
            <a:endParaRPr lang="en-US" dirty="0"/>
          </a:p>
        </p:txBody>
      </p:sp>
      <p:sp>
        <p:nvSpPr>
          <p:cNvPr id="2" name="Content Placeholder 1"/>
          <p:cNvSpPr>
            <a:spLocks noGrp="1"/>
          </p:cNvSpPr>
          <p:nvPr>
            <p:ph idx="1"/>
          </p:nvPr>
        </p:nvSpPr>
        <p:spPr/>
        <p:txBody>
          <a:bodyPr>
            <a:normAutofit/>
          </a:bodyPr>
          <a:lstStyle/>
          <a:p>
            <a:pPr marL="0" indent="0">
              <a:buNone/>
            </a:pPr>
            <a:endParaRPr lang="en-US" dirty="0">
              <a:solidFill>
                <a:srgbClr val="FF0000"/>
              </a:solidFill>
            </a:endParaRPr>
          </a:p>
        </p:txBody>
      </p:sp>
      <p:sp>
        <p:nvSpPr>
          <p:cNvPr id="6" name="Text Placeholder 5"/>
          <p:cNvSpPr>
            <a:spLocks noGrp="1"/>
          </p:cNvSpPr>
          <p:nvPr>
            <p:ph type="body" sz="half" idx="2"/>
          </p:nvPr>
        </p:nvSpPr>
        <p:spPr/>
        <p:txBody>
          <a:bodyPr/>
          <a:lstStyle/>
          <a:p>
            <a:r>
              <a:rPr lang="en-US" sz="2000" dirty="0" smtClean="0"/>
              <a:t>Survey method is one of the most common and direct methods of forecasting demand in the short term. This method encompasses the future purchase plans of consumers and their intentions. In this method, an organization conducts surveys with consumers to determine the demand for their existing products and services and anticipate the future demand accordingly</a:t>
            </a:r>
            <a:r>
              <a:rPr lang="en-US" dirty="0" smtClean="0"/>
              <a:t>.</a:t>
            </a:r>
          </a:p>
          <a:p>
            <a:endParaRPr lang="en-US" dirty="0"/>
          </a:p>
        </p:txBody>
      </p:sp>
      <p:sp>
        <p:nvSpPr>
          <p:cNvPr id="3" name="Date Placeholder 2"/>
          <p:cNvSpPr>
            <a:spLocks noGrp="1"/>
          </p:cNvSpPr>
          <p:nvPr>
            <p:ph type="dt" sz="half" idx="10"/>
          </p:nvPr>
        </p:nvSpPr>
        <p:spPr/>
        <p:txBody>
          <a:bodyPr/>
          <a:lstStyle/>
          <a:p>
            <a:fld id="{10C201E5-5DF2-4B43-B9DD-BC27EC3BF484}" type="datetime2">
              <a:rPr lang="en-US" smtClean="0"/>
              <a:pPr/>
              <a:t>Wednesday, December 16, 2020</a:t>
            </a:fld>
            <a:endParaRPr lang="en-US" dirty="0"/>
          </a:p>
        </p:txBody>
      </p:sp>
      <p:sp>
        <p:nvSpPr>
          <p:cNvPr id="4" name="Footer Placeholder 3"/>
          <p:cNvSpPr>
            <a:spLocks noGrp="1"/>
          </p:cNvSpPr>
          <p:nvPr>
            <p:ph type="ftr" sz="quarter" idx="11"/>
          </p:nvPr>
        </p:nvSpPr>
        <p:spPr/>
        <p:txBody>
          <a:bodyPr/>
          <a:lstStyle/>
          <a:p>
            <a:r>
              <a:rPr lang="en-US" smtClean="0"/>
              <a:t>D.Maheswari</a:t>
            </a:r>
            <a:endParaRPr lang="en-US" dirty="0"/>
          </a:p>
        </p:txBody>
      </p:sp>
      <p:sp>
        <p:nvSpPr>
          <p:cNvPr id="7" name="Rectangle 6"/>
          <p:cNvSpPr/>
          <p:nvPr/>
        </p:nvSpPr>
        <p:spPr>
          <a:xfrm>
            <a:off x="6238876" y="1357298"/>
            <a:ext cx="342902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mtClean="0"/>
              <a:t>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solidFill>
                  <a:srgbClr val="FF0000"/>
                </a:solidFill>
              </a:rPr>
              <a:t>Survey of Buyer’s Intention :</a:t>
            </a:r>
          </a:p>
          <a:p>
            <a:r>
              <a:rPr lang="en-US"/>
              <a:t> the consumers are contacted personally to disclose their future purchase plans. </a:t>
            </a:r>
          </a:p>
          <a:p>
            <a:endParaRPr lang="en-US"/>
          </a:p>
          <a:p>
            <a:r>
              <a:rPr lang="en-US">
                <a:solidFill>
                  <a:srgbClr val="FF0000"/>
                </a:solidFill>
              </a:rPr>
              <a:t>A. Census Method:</a:t>
            </a:r>
            <a:r>
              <a:rPr lang="en-US"/>
              <a:t> All consumers are contacted to know their preferences for the products in future. </a:t>
            </a:r>
          </a:p>
          <a:p>
            <a:pPr marL="0" indent="0">
              <a:buNone/>
            </a:pPr>
            <a:endParaRPr lang="en-US"/>
          </a:p>
          <a:p>
            <a:r>
              <a:rPr lang="en-US">
                <a:solidFill>
                  <a:srgbClr val="FF0000"/>
                </a:solidFill>
              </a:rPr>
              <a:t>B. Sample Method:</a:t>
            </a:r>
            <a:r>
              <a:rPr lang="en-US"/>
              <a:t> method a sample of consumers is selected for interview.</a:t>
            </a:r>
          </a:p>
        </p:txBody>
      </p:sp>
      <p:sp>
        <p:nvSpPr>
          <p:cNvPr id="3" name="Date Placeholder 2"/>
          <p:cNvSpPr>
            <a:spLocks noGrp="1"/>
          </p:cNvSpPr>
          <p:nvPr>
            <p:ph type="dt" sz="half" idx="11"/>
          </p:nvPr>
        </p:nvSpPr>
        <p:spPr/>
        <p:txBody>
          <a:bodyPr/>
          <a:lstStyle/>
          <a:p>
            <a:fld id="{7C6BE899-9E91-4D35-B951-20E5BE2BF9D3}"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FF0000"/>
                </a:solidFill>
              </a:rPr>
              <a:t>Survey of Sales Forces : </a:t>
            </a:r>
            <a:endParaRPr lang="en-US" dirty="0"/>
          </a:p>
          <a:p>
            <a:pPr marL="0" indent="0">
              <a:buNone/>
            </a:pPr>
            <a:endParaRPr lang="en-US" dirty="0"/>
          </a:p>
          <a:p>
            <a:r>
              <a:rPr lang="en-US" dirty="0"/>
              <a:t>The company elicits the opinion of its sales force regarding the future demand for the product given an outline of its features and prices </a:t>
            </a:r>
          </a:p>
          <a:p>
            <a:r>
              <a:rPr lang="en-US" dirty="0"/>
              <a:t> Collective Opinion Techniques </a:t>
            </a:r>
          </a:p>
          <a:p>
            <a:endParaRPr lang="en-US" dirty="0"/>
          </a:p>
        </p:txBody>
      </p:sp>
      <p:sp>
        <p:nvSpPr>
          <p:cNvPr id="3" name="Date Placeholder 2"/>
          <p:cNvSpPr>
            <a:spLocks noGrp="1"/>
          </p:cNvSpPr>
          <p:nvPr>
            <p:ph type="dt" sz="half" idx="11"/>
          </p:nvPr>
        </p:nvSpPr>
        <p:spPr/>
        <p:txBody>
          <a:bodyPr/>
          <a:lstStyle/>
          <a:p>
            <a:fld id="{EA901FAD-D57A-4656-B76E-3969418EB0D0}"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solidFill>
                  <a:srgbClr val="FF0000"/>
                </a:solidFill>
              </a:rPr>
              <a:t>Statistical Methods:</a:t>
            </a:r>
          </a:p>
          <a:p>
            <a:r>
              <a:rPr lang="en-US"/>
              <a:t>Statistical methods are complex set of methods of demand forecasting. These methods are used to forecast demand in the long term. In this method, demand is forecasted on the basis of historical data and cross-sectional data.</a:t>
            </a:r>
          </a:p>
          <a:p>
            <a:endParaRPr lang="en-US"/>
          </a:p>
          <a:p>
            <a:r>
              <a:rPr lang="en-US"/>
              <a:t>Historical data refers to the past data obtained from various sources, such as previous years’ balance sheets and market survey reports. On the other hand, cross-sectional data is collected by conducting interviews with individuals and performing market surveys. Unlike survey methods, statistical methods are cost effective and reliable as the element of subjectivity is minimum in these methods.</a:t>
            </a:r>
          </a:p>
        </p:txBody>
      </p:sp>
      <p:sp>
        <p:nvSpPr>
          <p:cNvPr id="3" name="Date Placeholder 2"/>
          <p:cNvSpPr>
            <a:spLocks noGrp="1"/>
          </p:cNvSpPr>
          <p:nvPr>
            <p:ph type="dt" sz="half" idx="11"/>
          </p:nvPr>
        </p:nvSpPr>
        <p:spPr/>
        <p:txBody>
          <a:bodyPr/>
          <a:lstStyle/>
          <a:p>
            <a:fld id="{633C34C6-5EA1-4F90-8C12-7F8BAE9994ED}"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solidFill>
                  <a:srgbClr val="FF0000"/>
                </a:solidFill>
                <a:sym typeface="+mn-ea"/>
              </a:rPr>
              <a:t>Trend projection Method:</a:t>
            </a:r>
            <a:endParaRPr lang="en-US" dirty="0">
              <a:solidFill>
                <a:srgbClr val="FF0000"/>
              </a:solidFill>
            </a:endParaRPr>
          </a:p>
          <a:p>
            <a:r>
              <a:rPr lang="en-US" dirty="0"/>
              <a:t>Trend projection or least square method is the classical method of business forecasting. In this method, a large amount of reliable data is required for forecasting demand. In addition, this method assumes that the factors, such as sales and demand, responsible for past trends would remain the same in future.</a:t>
            </a:r>
          </a:p>
          <a:p>
            <a:endParaRPr lang="en-US" dirty="0"/>
          </a:p>
          <a:p>
            <a:r>
              <a:rPr lang="en-US" dirty="0"/>
              <a:t>In this method, sales forecasts are made through analysis of past data taken from previous year’s books of accounts. In case of new organizations, sales data is taken from organizations already existing in the same industry. This method uses time-series data on sales for forecasting the demand of a product</a:t>
            </a:r>
            <a:r>
              <a:rPr lang="en-US" dirty="0" smtClean="0"/>
              <a:t>.</a:t>
            </a:r>
          </a:p>
          <a:p>
            <a:endParaRPr lang="en-US" dirty="0"/>
          </a:p>
        </p:txBody>
      </p:sp>
      <p:sp>
        <p:nvSpPr>
          <p:cNvPr id="3" name="Date Placeholder 2"/>
          <p:cNvSpPr>
            <a:spLocks noGrp="1"/>
          </p:cNvSpPr>
          <p:nvPr>
            <p:ph type="dt" sz="half" idx="11"/>
          </p:nvPr>
        </p:nvSpPr>
        <p:spPr/>
        <p:txBody>
          <a:bodyPr/>
          <a:lstStyle/>
          <a:p>
            <a:fld id="{B920AA07-F9C5-4F42-800D-E03DBE2F9CEE}"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solidFill>
                  <a:srgbClr val="FF0000"/>
                </a:solidFill>
                <a:sym typeface="+mn-ea"/>
              </a:rPr>
              <a:t>Trend projection Method</a:t>
            </a:r>
            <a:r>
              <a:rPr lang="en-US" dirty="0" smtClean="0">
                <a:solidFill>
                  <a:srgbClr val="FF0000"/>
                </a:solidFill>
                <a:sym typeface="+mn-ea"/>
              </a:rPr>
              <a:t>:</a:t>
            </a:r>
          </a:p>
          <a:p>
            <a:r>
              <a:rPr lang="en-IN" dirty="0" smtClean="0">
                <a:solidFill>
                  <a:srgbClr val="FF0000"/>
                </a:solidFill>
                <a:sym typeface="+mn-ea"/>
              </a:rPr>
              <a:t>1.Trend line by observation </a:t>
            </a:r>
          </a:p>
          <a:p>
            <a:r>
              <a:rPr lang="en-IN" dirty="0" smtClean="0">
                <a:solidFill>
                  <a:srgbClr val="FF0000"/>
                </a:solidFill>
                <a:sym typeface="+mn-ea"/>
              </a:rPr>
              <a:t>2.Least Square Method</a:t>
            </a:r>
          </a:p>
          <a:p>
            <a:r>
              <a:rPr lang="en-IN" dirty="0" smtClean="0">
                <a:solidFill>
                  <a:srgbClr val="FF0000"/>
                </a:solidFill>
                <a:sym typeface="+mn-ea"/>
              </a:rPr>
              <a:t>3.Moving Average Method</a:t>
            </a:r>
          </a:p>
          <a:p>
            <a:r>
              <a:rPr lang="en-IN" dirty="0" smtClean="0">
                <a:solidFill>
                  <a:srgbClr val="FF0000"/>
                </a:solidFill>
                <a:sym typeface="+mn-ea"/>
              </a:rPr>
              <a:t>4.Exponenetial Smoothing method</a:t>
            </a:r>
            <a:endParaRPr lang="en-US" dirty="0">
              <a:solidFill>
                <a:srgbClr val="FF0000"/>
              </a:solidFill>
            </a:endParaRPr>
          </a:p>
        </p:txBody>
      </p:sp>
      <p:sp>
        <p:nvSpPr>
          <p:cNvPr id="3" name="Date Placeholder 2"/>
          <p:cNvSpPr>
            <a:spLocks noGrp="1"/>
          </p:cNvSpPr>
          <p:nvPr>
            <p:ph type="dt" sz="half" idx="11"/>
          </p:nvPr>
        </p:nvSpPr>
        <p:spPr/>
        <p:txBody>
          <a:bodyPr/>
          <a:lstStyle/>
          <a:p>
            <a:fld id="{B920AA07-F9C5-4F42-800D-E03DBE2F9CEE}"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dirty="0" smtClean="0"/>
              <a:t>Trend line by observation</a:t>
            </a:r>
            <a:endParaRPr lang="en-US" dirty="0"/>
          </a:p>
        </p:txBody>
      </p:sp>
      <p:sp>
        <p:nvSpPr>
          <p:cNvPr id="10" name="Content Placeholder 9"/>
          <p:cNvSpPr>
            <a:spLocks noGrp="1"/>
          </p:cNvSpPr>
          <p:nvPr>
            <p:ph sz="half" idx="1"/>
          </p:nvPr>
        </p:nvSpPr>
        <p:spPr/>
        <p:txBody>
          <a:bodyPr/>
          <a:lstStyle/>
          <a:p>
            <a:pPr>
              <a:buNone/>
            </a:pPr>
            <a:r>
              <a:rPr lang="en-IN" dirty="0" smtClean="0"/>
              <a:t>Sales in 2018?</a:t>
            </a:r>
          </a:p>
          <a:p>
            <a:pPr>
              <a:buNone/>
            </a:pPr>
            <a:endParaRPr lang="en-US" dirty="0"/>
          </a:p>
        </p:txBody>
      </p:sp>
      <p:sp>
        <p:nvSpPr>
          <p:cNvPr id="11" name="Content Placeholder 10"/>
          <p:cNvSpPr>
            <a:spLocks noGrp="1"/>
          </p:cNvSpPr>
          <p:nvPr>
            <p:ph sz="half" idx="2"/>
          </p:nvPr>
        </p:nvSpPr>
        <p:spPr/>
        <p:txBody>
          <a:bodyPr/>
          <a:lstStyle/>
          <a:p>
            <a:r>
              <a:rPr lang="en-IN" dirty="0" smtClean="0"/>
              <a:t>Trend line by Observation</a:t>
            </a:r>
            <a:endParaRPr lang="en-US" dirty="0"/>
          </a:p>
        </p:txBody>
      </p:sp>
      <p:sp>
        <p:nvSpPr>
          <p:cNvPr id="4" name="Date Placeholder 3">
            <a:extLst>
              <a:ext uri="{FF2B5EF4-FFF2-40B4-BE49-F238E27FC236}">
                <a16:creationId xmlns:a16="http://schemas.microsoft.com/office/drawing/2014/main" xmlns="" id="{752E5F56-4C49-4AD5-8536-D2293BBFC811}"/>
              </a:ext>
            </a:extLst>
          </p:cNvPr>
          <p:cNvSpPr>
            <a:spLocks noGrp="1"/>
          </p:cNvSpPr>
          <p:nvPr>
            <p:ph type="dt" sz="half" idx="10"/>
          </p:nvPr>
        </p:nvSpPr>
        <p:spPr/>
        <p:txBody>
          <a:bodyPr/>
          <a:lstStyle/>
          <a:p>
            <a:fld id="{9507961E-E580-4BA5-81A2-6167C1569197}" type="datetime1">
              <a:rPr lang="en-US" smtClean="0"/>
              <a:pPr/>
              <a:t>12/16/2020</a:t>
            </a:fld>
            <a:endParaRPr lang="en-US" dirty="0"/>
          </a:p>
        </p:txBody>
      </p:sp>
      <p:sp>
        <p:nvSpPr>
          <p:cNvPr id="5" name="Footer Placeholder 4">
            <a:extLst>
              <a:ext uri="{FF2B5EF4-FFF2-40B4-BE49-F238E27FC236}">
                <a16:creationId xmlns:a16="http://schemas.microsoft.com/office/drawing/2014/main" xmlns="" id="{ADC1E6F3-8793-48D4-AEFA-E57DA0132A5D}"/>
              </a:ext>
            </a:extLst>
          </p:cNvPr>
          <p:cNvSpPr>
            <a:spLocks noGrp="1"/>
          </p:cNvSpPr>
          <p:nvPr>
            <p:ph type="ftr" sz="quarter" idx="11"/>
          </p:nvPr>
        </p:nvSpPr>
        <p:spPr/>
        <p:txBody>
          <a:bodyPr/>
          <a:lstStyle/>
          <a:p>
            <a:r>
              <a:rPr lang="sv-SE" smtClean="0"/>
              <a:t>D.Maheswari</a:t>
            </a:r>
            <a:endParaRPr lang="en-US" dirty="0"/>
          </a:p>
        </p:txBody>
      </p:sp>
      <p:pic>
        <p:nvPicPr>
          <p:cNvPr id="1028" name="Picture 4" descr="C:\Users\HP\Desktop\df.gif"/>
          <p:cNvPicPr>
            <a:picLocks noChangeAspect="1" noChangeArrowheads="1"/>
          </p:cNvPicPr>
          <p:nvPr/>
        </p:nvPicPr>
        <p:blipFill>
          <a:blip r:embed="rId3"/>
          <a:srcRect/>
          <a:stretch>
            <a:fillRect/>
          </a:stretch>
        </p:blipFill>
        <p:spPr bwMode="auto">
          <a:xfrm>
            <a:off x="6238876" y="2286000"/>
            <a:ext cx="4500594" cy="2286000"/>
          </a:xfrm>
          <a:prstGeom prst="rect">
            <a:avLst/>
          </a:prstGeom>
          <a:noFill/>
        </p:spPr>
      </p:pic>
    </p:spTree>
    <p:extLst>
      <p:ext uri="{BB962C8B-B14F-4D97-AF65-F5344CB8AC3E}">
        <p14:creationId xmlns:p14="http://schemas.microsoft.com/office/powerpoint/2010/main" xmlns="" val="2725558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Least Square Method</a:t>
            </a:r>
            <a:r>
              <a:rPr lang="en-US" dirty="0" smtClean="0"/>
              <a:t>:</a:t>
            </a:r>
          </a:p>
          <a:p>
            <a:pPr>
              <a:buNone/>
            </a:pPr>
            <a:r>
              <a:rPr lang="en-GB" dirty="0" smtClean="0"/>
              <a:t> sales= </a:t>
            </a:r>
            <a:r>
              <a:rPr lang="en-GB" dirty="0" err="1" smtClean="0"/>
              <a:t>a+bt</a:t>
            </a:r>
            <a:endParaRPr lang="en-GB" dirty="0" smtClean="0"/>
          </a:p>
          <a:p>
            <a:pPr>
              <a:buNone/>
            </a:pPr>
            <a:r>
              <a:rPr lang="en-GB" dirty="0" err="1" smtClean="0"/>
              <a:t>a,b</a:t>
            </a:r>
            <a:r>
              <a:rPr lang="en-GB" dirty="0" smtClean="0"/>
              <a:t> are </a:t>
            </a:r>
            <a:r>
              <a:rPr lang="en-GB" dirty="0" err="1" smtClean="0"/>
              <a:t>calculted</a:t>
            </a:r>
            <a:r>
              <a:rPr lang="en-GB" dirty="0" smtClean="0"/>
              <a:t> from past data</a:t>
            </a:r>
          </a:p>
          <a:p>
            <a:pPr>
              <a:buNone/>
            </a:pPr>
            <a:r>
              <a:rPr lang="en-GB" dirty="0" smtClean="0"/>
              <a:t>t is time period</a:t>
            </a:r>
          </a:p>
        </p:txBody>
      </p:sp>
      <p:sp>
        <p:nvSpPr>
          <p:cNvPr id="3" name="Date Placeholder 2"/>
          <p:cNvSpPr>
            <a:spLocks noGrp="1"/>
          </p:cNvSpPr>
          <p:nvPr>
            <p:ph type="dt" sz="half" idx="11"/>
          </p:nvPr>
        </p:nvSpPr>
        <p:spPr/>
        <p:txBody>
          <a:bodyPr/>
          <a:lstStyle/>
          <a:p>
            <a:fld id="{257BFB70-5865-444C-A811-41523E0CF6C5}"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graphicFrame>
        <p:nvGraphicFramePr>
          <p:cNvPr id="5" name="Table 4"/>
          <p:cNvGraphicFramePr>
            <a:graphicFrameLocks noGrp="1"/>
          </p:cNvGraphicFramePr>
          <p:nvPr/>
        </p:nvGraphicFramePr>
        <p:xfrm>
          <a:off x="2032000" y="3714752"/>
          <a:ext cx="8128002" cy="142876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714380">
                <a:tc>
                  <a:txBody>
                    <a:bodyPr/>
                    <a:lstStyle/>
                    <a:p>
                      <a:r>
                        <a:rPr lang="en-GB" dirty="0" smtClean="0"/>
                        <a:t>Year</a:t>
                      </a:r>
                      <a:endParaRPr lang="en-US" dirty="0"/>
                    </a:p>
                  </a:txBody>
                  <a:tcPr/>
                </a:tc>
                <a:tc>
                  <a:txBody>
                    <a:bodyPr/>
                    <a:lstStyle/>
                    <a:p>
                      <a:r>
                        <a:rPr lang="en-GB" dirty="0" smtClean="0"/>
                        <a:t>2015</a:t>
                      </a:r>
                      <a:endParaRPr lang="en-US" dirty="0"/>
                    </a:p>
                  </a:txBody>
                  <a:tcPr/>
                </a:tc>
                <a:tc>
                  <a:txBody>
                    <a:bodyPr/>
                    <a:lstStyle/>
                    <a:p>
                      <a:r>
                        <a:rPr lang="en-GB" dirty="0" smtClean="0"/>
                        <a:t>2016</a:t>
                      </a:r>
                      <a:endParaRPr lang="en-US" dirty="0"/>
                    </a:p>
                  </a:txBody>
                  <a:tcPr/>
                </a:tc>
                <a:tc>
                  <a:txBody>
                    <a:bodyPr/>
                    <a:lstStyle/>
                    <a:p>
                      <a:r>
                        <a:rPr lang="en-GB" dirty="0" smtClean="0"/>
                        <a:t>2017</a:t>
                      </a:r>
                      <a:endParaRPr lang="en-US" dirty="0"/>
                    </a:p>
                  </a:txBody>
                  <a:tcPr/>
                </a:tc>
                <a:tc>
                  <a:txBody>
                    <a:bodyPr/>
                    <a:lstStyle/>
                    <a:p>
                      <a:r>
                        <a:rPr lang="en-GB" dirty="0" smtClean="0"/>
                        <a:t>2018</a:t>
                      </a:r>
                      <a:endParaRPr lang="en-US" dirty="0"/>
                    </a:p>
                  </a:txBody>
                  <a:tcPr/>
                </a:tc>
                <a:tc>
                  <a:txBody>
                    <a:bodyPr/>
                    <a:lstStyle/>
                    <a:p>
                      <a:r>
                        <a:rPr lang="en-GB" dirty="0" smtClean="0"/>
                        <a:t>2019</a:t>
                      </a:r>
                      <a:endParaRPr lang="en-US" dirty="0"/>
                    </a:p>
                  </a:txBody>
                  <a:tcPr/>
                </a:tc>
              </a:tr>
              <a:tr h="714380">
                <a:tc>
                  <a:txBody>
                    <a:bodyPr/>
                    <a:lstStyle/>
                    <a:p>
                      <a:r>
                        <a:rPr lang="en-GB" dirty="0" smtClean="0"/>
                        <a:t>Sales</a:t>
                      </a:r>
                      <a:endParaRPr lang="en-US" dirty="0"/>
                    </a:p>
                  </a:txBody>
                  <a:tcPr/>
                </a:tc>
                <a:tc>
                  <a:txBody>
                    <a:bodyPr/>
                    <a:lstStyle/>
                    <a:p>
                      <a:r>
                        <a:rPr lang="en-GB" dirty="0" smtClean="0"/>
                        <a:t>60</a:t>
                      </a:r>
                      <a:endParaRPr lang="en-US" dirty="0"/>
                    </a:p>
                  </a:txBody>
                  <a:tcPr/>
                </a:tc>
                <a:tc>
                  <a:txBody>
                    <a:bodyPr/>
                    <a:lstStyle/>
                    <a:p>
                      <a:r>
                        <a:rPr lang="en-GB" dirty="0" smtClean="0"/>
                        <a:t>70</a:t>
                      </a:r>
                      <a:endParaRPr lang="en-US" dirty="0"/>
                    </a:p>
                  </a:txBody>
                  <a:tcPr/>
                </a:tc>
                <a:tc>
                  <a:txBody>
                    <a:bodyPr/>
                    <a:lstStyle/>
                    <a:p>
                      <a:r>
                        <a:rPr lang="en-GB" dirty="0" smtClean="0"/>
                        <a:t>75</a:t>
                      </a:r>
                      <a:endParaRPr lang="en-US" dirty="0"/>
                    </a:p>
                  </a:txBody>
                  <a:tcPr/>
                </a:tc>
                <a:tc>
                  <a:txBody>
                    <a:bodyPr/>
                    <a:lstStyle/>
                    <a:p>
                      <a:r>
                        <a:rPr lang="en-GB" dirty="0" smtClean="0"/>
                        <a:t>90</a:t>
                      </a:r>
                      <a:endParaRPr lang="en-US" dirty="0"/>
                    </a:p>
                  </a:txBody>
                  <a:tcPr/>
                </a:tc>
                <a:tc>
                  <a:txBody>
                    <a:bodyPr/>
                    <a:lstStyle/>
                    <a:p>
                      <a:r>
                        <a:rPr lang="en-GB" dirty="0" smtClean="0"/>
                        <a:t>95</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solidFill>
                  <a:srgbClr val="FF0000"/>
                </a:solidFill>
              </a:rPr>
              <a:t>Demand Forecasting</a:t>
            </a:r>
          </a:p>
          <a:p>
            <a:pPr marL="0" indent="0">
              <a:buNone/>
            </a:pPr>
            <a:endParaRPr lang="en-US">
              <a:solidFill>
                <a:srgbClr val="FF0000"/>
              </a:solidFill>
            </a:endParaRPr>
          </a:p>
          <a:p>
            <a:endParaRPr lang="en-US"/>
          </a:p>
          <a:p>
            <a:r>
              <a:rPr lang="en-US"/>
              <a:t>The information about the future is essential for both new firms and those planning to expand the scale of their production. Demand forecasting refers to an estimate of future demand for the product.</a:t>
            </a:r>
          </a:p>
          <a:p>
            <a:endParaRPr lang="en-US"/>
          </a:p>
          <a:p>
            <a:endParaRPr lang="en-US"/>
          </a:p>
        </p:txBody>
      </p:sp>
      <p:sp>
        <p:nvSpPr>
          <p:cNvPr id="3" name="Date Placeholder 2"/>
          <p:cNvSpPr>
            <a:spLocks noGrp="1"/>
          </p:cNvSpPr>
          <p:nvPr>
            <p:ph type="dt" sz="half" idx="11"/>
          </p:nvPr>
        </p:nvSpPr>
        <p:spPr/>
        <p:txBody>
          <a:bodyPr/>
          <a:lstStyle/>
          <a:p>
            <a:fld id="{06F04C9C-A2D7-4383-B35D-99C9716D480B}"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8150" y="1714488"/>
            <a:ext cx="10515600" cy="4531419"/>
          </a:xfrm>
        </p:spPr>
        <p:txBody>
          <a:bodyPr/>
          <a:lstStyle/>
          <a:p>
            <a:r>
              <a:rPr lang="en-GB" dirty="0" smtClean="0"/>
              <a:t>Moving Average Method</a:t>
            </a:r>
          </a:p>
          <a:p>
            <a:r>
              <a:rPr lang="en-GB" dirty="0" smtClean="0"/>
              <a:t>Find Six months moving average</a:t>
            </a:r>
          </a:p>
          <a:p>
            <a:endParaRPr lang="en-US" dirty="0"/>
          </a:p>
        </p:txBody>
      </p:sp>
      <p:sp>
        <p:nvSpPr>
          <p:cNvPr id="3" name="Date Placeholder 2"/>
          <p:cNvSpPr>
            <a:spLocks noGrp="1"/>
          </p:cNvSpPr>
          <p:nvPr>
            <p:ph type="dt" sz="half" idx="11"/>
          </p:nvPr>
        </p:nvSpPr>
        <p:spPr/>
        <p:txBody>
          <a:bodyPr/>
          <a:lstStyle/>
          <a:p>
            <a:fld id="{257BFB70-5865-444C-A811-41523E0CF6C5}"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graphicFrame>
        <p:nvGraphicFramePr>
          <p:cNvPr id="5" name="Table 4"/>
          <p:cNvGraphicFramePr>
            <a:graphicFrameLocks noGrp="1"/>
          </p:cNvGraphicFramePr>
          <p:nvPr/>
        </p:nvGraphicFramePr>
        <p:xfrm>
          <a:off x="2032000" y="2714620"/>
          <a:ext cx="8127999" cy="1285884"/>
        </p:xfrm>
        <a:graphic>
          <a:graphicData uri="http://schemas.openxmlformats.org/drawingml/2006/table">
            <a:tbl>
              <a:tblPr firstRow="1" bandRow="1">
                <a:tableStyleId>{5C22544A-7EE6-4342-B048-85BDC9FD1C3A}</a:tableStyleId>
              </a:tblPr>
              <a:tblGrid>
                <a:gridCol w="903111"/>
                <a:gridCol w="903111"/>
                <a:gridCol w="903111"/>
                <a:gridCol w="903111"/>
                <a:gridCol w="903111"/>
                <a:gridCol w="903111"/>
                <a:gridCol w="903111"/>
                <a:gridCol w="903111"/>
                <a:gridCol w="903111"/>
              </a:tblGrid>
              <a:tr h="642942">
                <a:tc>
                  <a:txBody>
                    <a:bodyPr/>
                    <a:lstStyle/>
                    <a:p>
                      <a:r>
                        <a:rPr lang="en-GB" dirty="0" smtClean="0"/>
                        <a:t>day</a:t>
                      </a:r>
                      <a:endParaRPr lang="en-US" dirty="0"/>
                    </a:p>
                  </a:txBody>
                  <a:tcPr/>
                </a:tc>
                <a:tc>
                  <a:txBody>
                    <a:bodyPr/>
                    <a:lstStyle/>
                    <a:p>
                      <a:r>
                        <a:rPr lang="en-GB" dirty="0" smtClean="0"/>
                        <a:t>1</a:t>
                      </a:r>
                      <a:endParaRPr lang="en-US" dirty="0"/>
                    </a:p>
                  </a:txBody>
                  <a:tcPr/>
                </a:tc>
                <a:tc>
                  <a:txBody>
                    <a:bodyPr/>
                    <a:lstStyle/>
                    <a:p>
                      <a:r>
                        <a:rPr lang="en-GB" dirty="0" smtClean="0"/>
                        <a:t>2</a:t>
                      </a:r>
                      <a:endParaRPr lang="en-US" dirty="0"/>
                    </a:p>
                  </a:txBody>
                  <a:tcPr/>
                </a:tc>
                <a:tc>
                  <a:txBody>
                    <a:bodyPr/>
                    <a:lstStyle/>
                    <a:p>
                      <a:r>
                        <a:rPr lang="en-GB" dirty="0" smtClean="0"/>
                        <a:t>3</a:t>
                      </a:r>
                      <a:endParaRPr lang="en-US" dirty="0"/>
                    </a:p>
                  </a:txBody>
                  <a:tcPr/>
                </a:tc>
                <a:tc>
                  <a:txBody>
                    <a:bodyPr/>
                    <a:lstStyle/>
                    <a:p>
                      <a:r>
                        <a:rPr lang="en-GB" dirty="0" smtClean="0"/>
                        <a:t>4</a:t>
                      </a:r>
                      <a:endParaRPr lang="en-US" dirty="0"/>
                    </a:p>
                  </a:txBody>
                  <a:tcPr/>
                </a:tc>
                <a:tc>
                  <a:txBody>
                    <a:bodyPr/>
                    <a:lstStyle/>
                    <a:p>
                      <a:r>
                        <a:rPr lang="en-GB" dirty="0" smtClean="0"/>
                        <a:t>5</a:t>
                      </a:r>
                      <a:endParaRPr lang="en-US" dirty="0"/>
                    </a:p>
                  </a:txBody>
                  <a:tcPr/>
                </a:tc>
                <a:tc>
                  <a:txBody>
                    <a:bodyPr/>
                    <a:lstStyle/>
                    <a:p>
                      <a:r>
                        <a:rPr lang="en-GB" dirty="0" smtClean="0"/>
                        <a:t>6</a:t>
                      </a:r>
                      <a:endParaRPr lang="en-US" dirty="0"/>
                    </a:p>
                  </a:txBody>
                  <a:tcPr/>
                </a:tc>
                <a:tc>
                  <a:txBody>
                    <a:bodyPr/>
                    <a:lstStyle/>
                    <a:p>
                      <a:r>
                        <a:rPr lang="en-GB" dirty="0" smtClean="0"/>
                        <a:t>7</a:t>
                      </a:r>
                      <a:endParaRPr lang="en-US" dirty="0"/>
                    </a:p>
                  </a:txBody>
                  <a:tcPr/>
                </a:tc>
                <a:tc>
                  <a:txBody>
                    <a:bodyPr/>
                    <a:lstStyle/>
                    <a:p>
                      <a:r>
                        <a:rPr lang="en-GB" dirty="0" smtClean="0"/>
                        <a:t>8</a:t>
                      </a:r>
                      <a:endParaRPr lang="en-US" dirty="0"/>
                    </a:p>
                  </a:txBody>
                  <a:tcPr/>
                </a:tc>
              </a:tr>
              <a:tr h="642942">
                <a:tc>
                  <a:txBody>
                    <a:bodyPr/>
                    <a:lstStyle/>
                    <a:p>
                      <a:r>
                        <a:rPr lang="en-GB" dirty="0" smtClean="0"/>
                        <a:t>sales</a:t>
                      </a:r>
                      <a:endParaRPr lang="en-US" dirty="0"/>
                    </a:p>
                  </a:txBody>
                  <a:tcPr/>
                </a:tc>
                <a:tc>
                  <a:txBody>
                    <a:bodyPr/>
                    <a:lstStyle/>
                    <a:p>
                      <a:r>
                        <a:rPr lang="en-GB" dirty="0" smtClean="0"/>
                        <a:t>46</a:t>
                      </a:r>
                      <a:endParaRPr lang="en-US" dirty="0"/>
                    </a:p>
                  </a:txBody>
                  <a:tcPr/>
                </a:tc>
                <a:tc>
                  <a:txBody>
                    <a:bodyPr/>
                    <a:lstStyle/>
                    <a:p>
                      <a:r>
                        <a:rPr lang="en-GB" dirty="0" smtClean="0"/>
                        <a:t>54</a:t>
                      </a:r>
                      <a:endParaRPr lang="en-US" dirty="0"/>
                    </a:p>
                  </a:txBody>
                  <a:tcPr/>
                </a:tc>
                <a:tc>
                  <a:txBody>
                    <a:bodyPr/>
                    <a:lstStyle/>
                    <a:p>
                      <a:r>
                        <a:rPr lang="en-GB" dirty="0" smtClean="0"/>
                        <a:t>53</a:t>
                      </a:r>
                      <a:endParaRPr lang="en-US" dirty="0"/>
                    </a:p>
                  </a:txBody>
                  <a:tcPr/>
                </a:tc>
                <a:tc>
                  <a:txBody>
                    <a:bodyPr/>
                    <a:lstStyle/>
                    <a:p>
                      <a:r>
                        <a:rPr lang="en-GB" dirty="0" smtClean="0"/>
                        <a:t>46</a:t>
                      </a:r>
                      <a:endParaRPr lang="en-US" dirty="0"/>
                    </a:p>
                  </a:txBody>
                  <a:tcPr/>
                </a:tc>
                <a:tc>
                  <a:txBody>
                    <a:bodyPr/>
                    <a:lstStyle/>
                    <a:p>
                      <a:r>
                        <a:rPr lang="en-GB" dirty="0" smtClean="0"/>
                        <a:t>58</a:t>
                      </a:r>
                      <a:endParaRPr lang="en-US" dirty="0"/>
                    </a:p>
                  </a:txBody>
                  <a:tcPr/>
                </a:tc>
                <a:tc>
                  <a:txBody>
                    <a:bodyPr/>
                    <a:lstStyle/>
                    <a:p>
                      <a:r>
                        <a:rPr lang="en-GB" dirty="0" smtClean="0"/>
                        <a:t>49</a:t>
                      </a:r>
                      <a:endParaRPr lang="en-US" dirty="0"/>
                    </a:p>
                  </a:txBody>
                  <a:tcPr/>
                </a:tc>
                <a:tc>
                  <a:txBody>
                    <a:bodyPr/>
                    <a:lstStyle/>
                    <a:p>
                      <a:r>
                        <a:rPr lang="en-GB" dirty="0" smtClean="0"/>
                        <a:t>54</a:t>
                      </a:r>
                      <a:endParaRPr lang="en-US" dirty="0"/>
                    </a:p>
                  </a:txBody>
                  <a:tcPr/>
                </a:tc>
                <a:tc>
                  <a:txBody>
                    <a:bodyPr/>
                    <a:lstStyle/>
                    <a:p>
                      <a:r>
                        <a:rPr lang="en-GB" dirty="0" smtClean="0"/>
                        <a:t>?</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Exponential Smoothing method</a:t>
            </a:r>
            <a:r>
              <a:rPr lang="en-US" dirty="0" smtClean="0"/>
              <a:t/>
            </a:r>
            <a:br>
              <a:rPr lang="en-US" dirty="0" smtClean="0"/>
            </a:br>
            <a:endParaRPr lang="en-US" dirty="0"/>
          </a:p>
        </p:txBody>
      </p:sp>
      <p:sp>
        <p:nvSpPr>
          <p:cNvPr id="2" name="Content Placeholder 1"/>
          <p:cNvSpPr>
            <a:spLocks noGrp="1"/>
          </p:cNvSpPr>
          <p:nvPr>
            <p:ph idx="1"/>
          </p:nvPr>
        </p:nvSpPr>
        <p:spPr/>
        <p:txBody>
          <a:bodyPr/>
          <a:lstStyle/>
          <a:p>
            <a:r>
              <a:rPr lang="en-IN" dirty="0" smtClean="0"/>
              <a:t>Y7=63</a:t>
            </a:r>
          </a:p>
          <a:p>
            <a:r>
              <a:rPr lang="en-IN" dirty="0" smtClean="0"/>
              <a:t>Y8=ay7+(</a:t>
            </a:r>
            <a:r>
              <a:rPr lang="en-IN" dirty="0" err="1" smtClean="0"/>
              <a:t>i</a:t>
            </a:r>
            <a:r>
              <a:rPr lang="en-IN" dirty="0" smtClean="0"/>
              <a:t>-a)</a:t>
            </a:r>
            <a:r>
              <a:rPr lang="en-IN" dirty="0" err="1" smtClean="0"/>
              <a:t>y’t</a:t>
            </a:r>
            <a:endParaRPr lang="en-IN" dirty="0" smtClean="0"/>
          </a:p>
          <a:p>
            <a:r>
              <a:rPr lang="en-IN" dirty="0" smtClean="0"/>
              <a:t>=0.2*70+0.8*63=64.4</a:t>
            </a:r>
            <a:endParaRPr lang="en-US" dirty="0"/>
          </a:p>
        </p:txBody>
      </p:sp>
      <p:sp>
        <p:nvSpPr>
          <p:cNvPr id="7" name="Text Placeholder 6"/>
          <p:cNvSpPr>
            <a:spLocks noGrp="1"/>
          </p:cNvSpPr>
          <p:nvPr>
            <p:ph type="body" sz="half" idx="2"/>
          </p:nvPr>
        </p:nvSpPr>
        <p:spPr/>
        <p:txBody>
          <a:bodyPr/>
          <a:lstStyle/>
          <a:p>
            <a:r>
              <a:rPr lang="en-GB" dirty="0" err="1" smtClean="0"/>
              <a:t>Yt</a:t>
            </a:r>
            <a:r>
              <a:rPr lang="en-GB" dirty="0" smtClean="0"/>
              <a:t>=</a:t>
            </a:r>
            <a:r>
              <a:rPr lang="en-GB" dirty="0" err="1" smtClean="0"/>
              <a:t>ayt</a:t>
            </a:r>
            <a:r>
              <a:rPr lang="en-GB" dirty="0" smtClean="0"/>
              <a:t>+(1-a)</a:t>
            </a:r>
            <a:r>
              <a:rPr lang="en-GB" dirty="0" err="1" smtClean="0"/>
              <a:t>y’t</a:t>
            </a:r>
            <a:endParaRPr lang="en-GB" dirty="0" smtClean="0"/>
          </a:p>
          <a:p>
            <a:r>
              <a:rPr lang="en-GB" dirty="0" smtClean="0"/>
              <a:t>Find sales in 8 </a:t>
            </a:r>
            <a:r>
              <a:rPr lang="en-GB" dirty="0" err="1" smtClean="0"/>
              <a:t>th</a:t>
            </a:r>
            <a:r>
              <a:rPr lang="en-GB" dirty="0" smtClean="0"/>
              <a:t> year</a:t>
            </a:r>
          </a:p>
          <a:p>
            <a:endParaRPr lang="en-US" dirty="0"/>
          </a:p>
        </p:txBody>
      </p:sp>
      <p:sp>
        <p:nvSpPr>
          <p:cNvPr id="3" name="Date Placeholder 2"/>
          <p:cNvSpPr>
            <a:spLocks noGrp="1"/>
          </p:cNvSpPr>
          <p:nvPr>
            <p:ph type="dt" sz="half" idx="10"/>
          </p:nvPr>
        </p:nvSpPr>
        <p:spPr/>
        <p:txBody>
          <a:bodyPr/>
          <a:lstStyle/>
          <a:p>
            <a:fld id="{257BFB70-5865-444C-A811-41523E0CF6C5}" type="datetime2">
              <a:rPr lang="en-US" smtClean="0"/>
              <a:pPr/>
              <a:t>Wednesday, December 16, 2020</a:t>
            </a:fld>
            <a:endParaRPr lang="en-US" dirty="0"/>
          </a:p>
        </p:txBody>
      </p:sp>
      <p:sp>
        <p:nvSpPr>
          <p:cNvPr id="4" name="Footer Placeholder 3"/>
          <p:cNvSpPr>
            <a:spLocks noGrp="1"/>
          </p:cNvSpPr>
          <p:nvPr>
            <p:ph type="ftr" sz="quarter" idx="11"/>
          </p:nvPr>
        </p:nvSpPr>
        <p:spPr/>
        <p:txBody>
          <a:bodyPr/>
          <a:lstStyle/>
          <a:p>
            <a:r>
              <a:rPr lang="en-US" smtClean="0"/>
              <a:t>D.Maheswari</a:t>
            </a:r>
            <a:endParaRPr lang="en-US" dirty="0"/>
          </a:p>
        </p:txBody>
      </p:sp>
      <p:graphicFrame>
        <p:nvGraphicFramePr>
          <p:cNvPr id="5" name="Table 4"/>
          <p:cNvGraphicFramePr>
            <a:graphicFrameLocks noGrp="1"/>
          </p:cNvGraphicFramePr>
          <p:nvPr/>
        </p:nvGraphicFramePr>
        <p:xfrm>
          <a:off x="2024034" y="2714620"/>
          <a:ext cx="8127999" cy="1828800"/>
        </p:xfrm>
        <a:graphic>
          <a:graphicData uri="http://schemas.openxmlformats.org/drawingml/2006/table">
            <a:tbl>
              <a:tblPr firstRow="1" bandRow="1">
                <a:tableStyleId>{5C22544A-7EE6-4342-B048-85BDC9FD1C3A}</a:tableStyleId>
              </a:tblPr>
              <a:tblGrid>
                <a:gridCol w="738909"/>
                <a:gridCol w="738909"/>
                <a:gridCol w="738909"/>
                <a:gridCol w="738909"/>
                <a:gridCol w="738909"/>
                <a:gridCol w="738909"/>
                <a:gridCol w="738909"/>
                <a:gridCol w="738909"/>
                <a:gridCol w="738909"/>
                <a:gridCol w="738909"/>
                <a:gridCol w="738909"/>
              </a:tblGrid>
              <a:tr h="709300">
                <a:tc>
                  <a:txBody>
                    <a:bodyPr/>
                    <a:lstStyle/>
                    <a:p>
                      <a:r>
                        <a:rPr lang="en-GB" dirty="0" smtClean="0"/>
                        <a:t>Time </a:t>
                      </a:r>
                      <a:r>
                        <a:rPr lang="en-GB" dirty="0" err="1" smtClean="0"/>
                        <a:t>periood</a:t>
                      </a:r>
                      <a:endParaRPr lang="en-US" dirty="0"/>
                    </a:p>
                  </a:txBody>
                  <a:tcPr/>
                </a:tc>
                <a:tc>
                  <a:txBody>
                    <a:bodyPr/>
                    <a:lstStyle/>
                    <a:p>
                      <a:r>
                        <a:rPr lang="en-GB" dirty="0" smtClean="0"/>
                        <a:t>1</a:t>
                      </a:r>
                      <a:endParaRPr lang="en-US" dirty="0"/>
                    </a:p>
                  </a:txBody>
                  <a:tcPr/>
                </a:tc>
                <a:tc>
                  <a:txBody>
                    <a:bodyPr/>
                    <a:lstStyle/>
                    <a:p>
                      <a:r>
                        <a:rPr lang="en-GB" dirty="0" smtClean="0"/>
                        <a:t>2</a:t>
                      </a:r>
                      <a:endParaRPr lang="en-US" dirty="0"/>
                    </a:p>
                  </a:txBody>
                  <a:tcPr/>
                </a:tc>
                <a:tc>
                  <a:txBody>
                    <a:bodyPr/>
                    <a:lstStyle/>
                    <a:p>
                      <a:r>
                        <a:rPr lang="en-GB" dirty="0" smtClean="0"/>
                        <a:t>3</a:t>
                      </a:r>
                      <a:endParaRPr lang="en-US" dirty="0"/>
                    </a:p>
                  </a:txBody>
                  <a:tcPr/>
                </a:tc>
                <a:tc>
                  <a:txBody>
                    <a:bodyPr/>
                    <a:lstStyle/>
                    <a:p>
                      <a:r>
                        <a:rPr lang="en-GB" dirty="0" smtClean="0"/>
                        <a:t>4</a:t>
                      </a:r>
                      <a:endParaRPr lang="en-US" dirty="0"/>
                    </a:p>
                  </a:txBody>
                  <a:tcPr/>
                </a:tc>
                <a:tc>
                  <a:txBody>
                    <a:bodyPr/>
                    <a:lstStyle/>
                    <a:p>
                      <a:r>
                        <a:rPr lang="en-GB" dirty="0" smtClean="0"/>
                        <a:t>5</a:t>
                      </a:r>
                      <a:endParaRPr lang="en-US" dirty="0"/>
                    </a:p>
                  </a:txBody>
                  <a:tcPr/>
                </a:tc>
                <a:tc>
                  <a:txBody>
                    <a:bodyPr/>
                    <a:lstStyle/>
                    <a:p>
                      <a:r>
                        <a:rPr lang="en-GB" dirty="0" smtClean="0"/>
                        <a:t>6</a:t>
                      </a:r>
                      <a:endParaRPr lang="en-US" dirty="0"/>
                    </a:p>
                  </a:txBody>
                  <a:tcPr/>
                </a:tc>
                <a:tc>
                  <a:txBody>
                    <a:bodyPr/>
                    <a:lstStyle/>
                    <a:p>
                      <a:r>
                        <a:rPr lang="en-GB" dirty="0" smtClean="0"/>
                        <a:t>7</a:t>
                      </a:r>
                      <a:endParaRPr lang="en-US" dirty="0"/>
                    </a:p>
                  </a:txBody>
                  <a:tcPr/>
                </a:tc>
                <a:tc>
                  <a:txBody>
                    <a:bodyPr/>
                    <a:lstStyle/>
                    <a:p>
                      <a:r>
                        <a:rPr lang="en-GB" dirty="0" smtClean="0"/>
                        <a:t>8</a:t>
                      </a:r>
                      <a:endParaRPr lang="en-US" dirty="0"/>
                    </a:p>
                  </a:txBody>
                  <a:tcPr/>
                </a:tc>
                <a:tc>
                  <a:txBody>
                    <a:bodyPr/>
                    <a:lstStyle/>
                    <a:p>
                      <a:r>
                        <a:rPr lang="en-IN" dirty="0" smtClean="0"/>
                        <a:t>9</a:t>
                      </a:r>
                      <a:endParaRPr lang="en-US" dirty="0"/>
                    </a:p>
                  </a:txBody>
                  <a:tcPr/>
                </a:tc>
                <a:tc>
                  <a:txBody>
                    <a:bodyPr/>
                    <a:lstStyle/>
                    <a:p>
                      <a:r>
                        <a:rPr lang="en-IN" dirty="0" smtClean="0"/>
                        <a:t>10</a:t>
                      </a:r>
                      <a:endParaRPr lang="en-US" dirty="0"/>
                    </a:p>
                  </a:txBody>
                  <a:tcPr/>
                </a:tc>
              </a:tr>
              <a:tr h="709300">
                <a:tc>
                  <a:txBody>
                    <a:bodyPr/>
                    <a:lstStyle/>
                    <a:p>
                      <a:r>
                        <a:rPr lang="en-GB" dirty="0" smtClean="0"/>
                        <a:t>Actual sales</a:t>
                      </a:r>
                      <a:endParaRPr lang="en-US" dirty="0"/>
                    </a:p>
                  </a:txBody>
                  <a:tcPr/>
                </a:tc>
                <a:tc>
                  <a:txBody>
                    <a:bodyPr/>
                    <a:lstStyle/>
                    <a:p>
                      <a:r>
                        <a:rPr lang="en-GB" dirty="0" smtClean="0"/>
                        <a:t>60</a:t>
                      </a:r>
                      <a:endParaRPr lang="en-US" dirty="0"/>
                    </a:p>
                  </a:txBody>
                  <a:tcPr/>
                </a:tc>
                <a:tc>
                  <a:txBody>
                    <a:bodyPr/>
                    <a:lstStyle/>
                    <a:p>
                      <a:r>
                        <a:rPr lang="en-GB" dirty="0" smtClean="0"/>
                        <a:t>64</a:t>
                      </a:r>
                      <a:endParaRPr lang="en-US" dirty="0"/>
                    </a:p>
                  </a:txBody>
                  <a:tcPr/>
                </a:tc>
                <a:tc>
                  <a:txBody>
                    <a:bodyPr/>
                    <a:lstStyle/>
                    <a:p>
                      <a:r>
                        <a:rPr lang="en-GB" dirty="0" smtClean="0"/>
                        <a:t>58</a:t>
                      </a:r>
                      <a:endParaRPr lang="en-US" dirty="0"/>
                    </a:p>
                  </a:txBody>
                  <a:tcPr/>
                </a:tc>
                <a:tc>
                  <a:txBody>
                    <a:bodyPr/>
                    <a:lstStyle/>
                    <a:p>
                      <a:r>
                        <a:rPr lang="en-GB" dirty="0" smtClean="0"/>
                        <a:t>66</a:t>
                      </a:r>
                      <a:endParaRPr lang="en-US" dirty="0"/>
                    </a:p>
                  </a:txBody>
                  <a:tcPr/>
                </a:tc>
                <a:tc>
                  <a:txBody>
                    <a:bodyPr/>
                    <a:lstStyle/>
                    <a:p>
                      <a:r>
                        <a:rPr lang="en-GB" dirty="0" smtClean="0"/>
                        <a:t>70</a:t>
                      </a:r>
                      <a:endParaRPr lang="en-US" dirty="0"/>
                    </a:p>
                  </a:txBody>
                  <a:tcPr/>
                </a:tc>
                <a:tc>
                  <a:txBody>
                    <a:bodyPr/>
                    <a:lstStyle/>
                    <a:p>
                      <a:r>
                        <a:rPr lang="en-GB" dirty="0" smtClean="0"/>
                        <a:t>60</a:t>
                      </a:r>
                      <a:endParaRPr lang="en-US" dirty="0"/>
                    </a:p>
                  </a:txBody>
                  <a:tcPr/>
                </a:tc>
                <a:tc>
                  <a:txBody>
                    <a:bodyPr/>
                    <a:lstStyle/>
                    <a:p>
                      <a:r>
                        <a:rPr lang="en-GB" dirty="0" smtClean="0"/>
                        <a:t>70</a:t>
                      </a:r>
                      <a:endParaRPr lang="en-US" dirty="0"/>
                    </a:p>
                  </a:txBody>
                  <a:tcPr/>
                </a:tc>
                <a:tc>
                  <a:txBody>
                    <a:bodyPr/>
                    <a:lstStyle/>
                    <a:p>
                      <a:r>
                        <a:rPr lang="en-GB" dirty="0" smtClean="0"/>
                        <a:t>74</a:t>
                      </a:r>
                      <a:endParaRPr lang="en-US" dirty="0"/>
                    </a:p>
                  </a:txBody>
                  <a:tcPr/>
                </a:tc>
                <a:tc>
                  <a:txBody>
                    <a:bodyPr/>
                    <a:lstStyle/>
                    <a:p>
                      <a:r>
                        <a:rPr lang="en-IN" dirty="0" smtClean="0"/>
                        <a:t>62</a:t>
                      </a:r>
                      <a:endParaRPr lang="en-US" dirty="0"/>
                    </a:p>
                  </a:txBody>
                  <a:tcPr/>
                </a:tc>
                <a:tc>
                  <a:txBody>
                    <a:bodyPr/>
                    <a:lstStyle/>
                    <a:p>
                      <a:r>
                        <a:rPr lang="en-IN" dirty="0" smtClean="0"/>
                        <a:t>74</a:t>
                      </a:r>
                      <a:endParaRPr lang="en-US"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a:t>	TIME SERIES ANALYSIS IS DIVIDED INTO FOUR CATEGORIES: </a:t>
            </a:r>
          </a:p>
          <a:p>
            <a:pPr marL="0" indent="0">
              <a:buNone/>
            </a:pPr>
            <a:endParaRPr lang="en-US"/>
          </a:p>
          <a:p>
            <a:r>
              <a:rPr lang="en-US"/>
              <a:t>1)TREND </a:t>
            </a:r>
          </a:p>
          <a:p>
            <a:r>
              <a:rPr lang="en-US"/>
              <a:t>2)SEASONAL VARIATIONS.</a:t>
            </a:r>
          </a:p>
          <a:p>
            <a:r>
              <a:rPr lang="en-US"/>
              <a:t> 3)CYCLICAL VARIATIONS. </a:t>
            </a:r>
          </a:p>
          <a:p>
            <a:r>
              <a:rPr lang="en-US"/>
              <a:t>4)RANDOM FLUCTUATIONS.</a:t>
            </a:r>
          </a:p>
        </p:txBody>
      </p:sp>
      <p:sp>
        <p:nvSpPr>
          <p:cNvPr id="3" name="Date Placeholder 2"/>
          <p:cNvSpPr>
            <a:spLocks noGrp="1"/>
          </p:cNvSpPr>
          <p:nvPr>
            <p:ph type="dt" sz="half" idx="11"/>
          </p:nvPr>
        </p:nvSpPr>
        <p:spPr/>
        <p:txBody>
          <a:bodyPr/>
          <a:lstStyle/>
          <a:p>
            <a:fld id="{45D9B559-191D-40C8-9248-33DF2D8108AB}"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1)TREND:- Past data is used to predict the future sales of firm trend is a long term increase or decrease in the variable. </a:t>
            </a:r>
          </a:p>
          <a:p>
            <a:r>
              <a:rPr lang="en-US"/>
              <a:t>2)SEASONAL VARIATIONS:- It is taken into account the Variations in demand during different seasons. Eg:- The sale of cotton dresses increases in summer. The sale of Woolen clothes increases in winter. </a:t>
            </a:r>
          </a:p>
          <a:p>
            <a:r>
              <a:rPr lang="en-US"/>
              <a:t>3)CYCLICAL VARIATIONS:- This variations in demand due to the fluctuations in the business cycle – Boom, recession and depression.</a:t>
            </a:r>
          </a:p>
          <a:p>
            <a:r>
              <a:rPr lang="en-US"/>
              <a:t> 4) RANDOM FLUCTUATIONS:- It may happen due to Natural calamities like flood, earthquake, etc. Which cannot be predicted accurately.</a:t>
            </a:r>
          </a:p>
        </p:txBody>
      </p:sp>
      <p:sp>
        <p:nvSpPr>
          <p:cNvPr id="3" name="Date Placeholder 2"/>
          <p:cNvSpPr>
            <a:spLocks noGrp="1"/>
          </p:cNvSpPr>
          <p:nvPr>
            <p:ph type="dt" sz="half" idx="11"/>
          </p:nvPr>
        </p:nvSpPr>
        <p:spPr/>
        <p:txBody>
          <a:bodyPr/>
          <a:lstStyle/>
          <a:p>
            <a:fld id="{C154F250-1EE9-4C09-86D5-C094EBB45173}"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solidFill>
                  <a:srgbClr val="FF0000"/>
                </a:solidFill>
              </a:rPr>
              <a:t>Barometric Method:</a:t>
            </a:r>
          </a:p>
          <a:p>
            <a:endParaRPr lang="en-US"/>
          </a:p>
          <a:p>
            <a:r>
              <a:rPr lang="en-US"/>
              <a:t>In barometric method, demand is predicted on the basis of past events or key variables occurring in the present. This method is also used to predict various economic indicators, such as saving, investment, and income. This method was introduced by Harvard Economic Service in 1920 and further revised by National Bureau of Economic Research (NBER) in 1930s.</a:t>
            </a:r>
          </a:p>
        </p:txBody>
      </p:sp>
      <p:sp>
        <p:nvSpPr>
          <p:cNvPr id="3" name="Date Placeholder 2"/>
          <p:cNvSpPr>
            <a:spLocks noGrp="1"/>
          </p:cNvSpPr>
          <p:nvPr>
            <p:ph type="dt" sz="half" idx="11"/>
          </p:nvPr>
        </p:nvSpPr>
        <p:spPr/>
        <p:txBody>
          <a:bodyPr/>
          <a:lstStyle/>
          <a:p>
            <a:fld id="{12FF4351-6604-4BD4-87AB-64D8B67AD656}"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This technique helps in determining the general trend of business activities. For example, suppose government allots land to the XYZ society for constructing buildings. This indicates that there would be high demand for cement, bricks, and steel.</a:t>
            </a:r>
          </a:p>
          <a:p>
            <a:endParaRPr lang="en-US"/>
          </a:p>
          <a:p>
            <a:r>
              <a:rPr lang="en-US"/>
              <a:t>The main advantage of this method is that it is applicable even in the absence of past data. However, this method is not applicable in case of new products. In addition, it loses its applicability when there is no time lag between economic indicator and demand.</a:t>
            </a:r>
          </a:p>
        </p:txBody>
      </p:sp>
      <p:sp>
        <p:nvSpPr>
          <p:cNvPr id="3" name="Date Placeholder 2"/>
          <p:cNvSpPr>
            <a:spLocks noGrp="1"/>
          </p:cNvSpPr>
          <p:nvPr>
            <p:ph type="dt" sz="half" idx="11"/>
          </p:nvPr>
        </p:nvSpPr>
        <p:spPr/>
        <p:txBody>
          <a:bodyPr/>
          <a:lstStyle/>
          <a:p>
            <a:fld id="{5E49390A-9563-4C09-8054-DB96DE1DCF8E}"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 </a:t>
            </a:r>
            <a:r>
              <a:rPr lang="en-US">
                <a:solidFill>
                  <a:srgbClr val="FF0000"/>
                </a:solidFill>
                <a:sym typeface="+mn-ea"/>
              </a:rPr>
              <a:t>simultaneous equation Method:</a:t>
            </a:r>
            <a:endParaRPr lang="en-US">
              <a:solidFill>
                <a:srgbClr val="FF0000"/>
              </a:solidFill>
            </a:endParaRPr>
          </a:p>
          <a:p>
            <a:endParaRPr lang="en-US">
              <a:solidFill>
                <a:srgbClr val="FF0000"/>
              </a:solidFill>
            </a:endParaRPr>
          </a:p>
          <a:p>
            <a:r>
              <a:rPr lang="en-US"/>
              <a:t>The simultaneous equation of forecasting involves estimating several simultaneous questions. These equations are, generally, behavioural equations, mathematical identities and market clearing equations. The simultaneous equations method is a complete and systematic approach to forecast. The first step in this technique is to develop a complete model and specify the behavioural assumptions regarding variables included in the model. </a:t>
            </a:r>
          </a:p>
        </p:txBody>
      </p:sp>
      <p:sp>
        <p:nvSpPr>
          <p:cNvPr id="3" name="Date Placeholder 2"/>
          <p:cNvSpPr>
            <a:spLocks noGrp="1"/>
          </p:cNvSpPr>
          <p:nvPr>
            <p:ph type="dt" sz="half" idx="11"/>
          </p:nvPr>
        </p:nvSpPr>
        <p:spPr/>
        <p:txBody>
          <a:bodyPr/>
          <a:lstStyle/>
          <a:p>
            <a:fld id="{7D4EFBC7-5E8E-42FD-BA6F-9B61B0D88BD0}"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solidFill>
                  <a:srgbClr val="FF0000"/>
                </a:solidFill>
              </a:rPr>
              <a:t>Correlation and regression methods:</a:t>
            </a:r>
            <a:r>
              <a:rPr lang="en-US"/>
              <a:t> </a:t>
            </a:r>
          </a:p>
          <a:p>
            <a:endParaRPr lang="en-US"/>
          </a:p>
          <a:p>
            <a:r>
              <a:rPr lang="en-US"/>
              <a:t> Correlation and regression methods are statistical techniques.  Correlation describes the degree of association between two variables such as sales and advertisement expenditure. When two variables are tend to change together, then they are said be correlated.  The extent to which they are correlated is measured by correlation coeffient. Of these two variables, one is a dependent variable and the other is independent variable.</a:t>
            </a:r>
          </a:p>
        </p:txBody>
      </p:sp>
      <p:sp>
        <p:nvSpPr>
          <p:cNvPr id="3" name="Date Placeholder 2"/>
          <p:cNvSpPr>
            <a:spLocks noGrp="1"/>
          </p:cNvSpPr>
          <p:nvPr>
            <p:ph type="dt" sz="half" idx="11"/>
          </p:nvPr>
        </p:nvSpPr>
        <p:spPr/>
        <p:txBody>
          <a:bodyPr/>
          <a:lstStyle/>
          <a:p>
            <a:fld id="{92C8AEE1-6133-40C0-8895-6F88EF3F71CC}"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solidFill>
                  <a:srgbClr val="FF0000"/>
                </a:solidFill>
              </a:rPr>
              <a:t>Regression analysis:</a:t>
            </a:r>
          </a:p>
          <a:p>
            <a:r>
              <a:rPr lang="en-US"/>
              <a:t> An equation is estimated which best fits in the sets of observations of dependent variables and independent variables . The best estimate which best fits in the sets of observation of dependent variables and independent variables. </a:t>
            </a:r>
          </a:p>
          <a:p>
            <a:r>
              <a:rPr lang="en-US"/>
              <a:t>The best estimate of the underlying relationship between these variables is thus generated.  The dependent variables is then forecast based on this estimated equation for a given value of the independent variable.</a:t>
            </a:r>
          </a:p>
        </p:txBody>
      </p:sp>
      <p:sp>
        <p:nvSpPr>
          <p:cNvPr id="3" name="Date Placeholder 2"/>
          <p:cNvSpPr>
            <a:spLocks noGrp="1"/>
          </p:cNvSpPr>
          <p:nvPr>
            <p:ph type="dt" sz="half" idx="11"/>
          </p:nvPr>
        </p:nvSpPr>
        <p:spPr/>
        <p:txBody>
          <a:bodyPr/>
          <a:lstStyle/>
          <a:p>
            <a:fld id="{499D0773-1C7C-45DE-89A6-2EF512C0D443}"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a:p>
          <a:p>
            <a:endParaRPr lang="en-US"/>
          </a:p>
          <a:p>
            <a:r>
              <a:rPr lang="en-US"/>
              <a:t>In regression method, the demand function for a product is estimated where demand is dependent variable and variables that determine the demand are independent variable. If only one variable affects the demand, then it is called single variable demand function. </a:t>
            </a:r>
          </a:p>
        </p:txBody>
      </p:sp>
      <p:sp>
        <p:nvSpPr>
          <p:cNvPr id="3" name="Date Placeholder 2"/>
          <p:cNvSpPr>
            <a:spLocks noGrp="1"/>
          </p:cNvSpPr>
          <p:nvPr>
            <p:ph type="dt" sz="half" idx="11"/>
          </p:nvPr>
        </p:nvSpPr>
        <p:spPr/>
        <p:txBody>
          <a:bodyPr/>
          <a:lstStyle/>
          <a:p>
            <a:fld id="{FEAC73A2-A4AF-4DDB-A6D6-1A6D0E551E03}"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sym typeface="+mn-ea"/>
            </a:endParaRPr>
          </a:p>
          <a:p>
            <a:endParaRPr lang="en-US">
              <a:sym typeface="+mn-ea"/>
            </a:endParaRPr>
          </a:p>
          <a:p>
            <a:r>
              <a:rPr lang="en-US">
                <a:sym typeface="+mn-ea"/>
              </a:rPr>
              <a:t>It is an ‘objective assessment of the future course of demand”. In recent times, forecasting plays an important role in business decision-making. Demand forecasting has an important influence on production planning. It is essential for a firm to produce the required quantities at the right time.</a:t>
            </a:r>
            <a:endParaRPr lang="en-US"/>
          </a:p>
          <a:p>
            <a:endParaRPr lang="en-US"/>
          </a:p>
        </p:txBody>
      </p:sp>
      <p:sp>
        <p:nvSpPr>
          <p:cNvPr id="3" name="Date Placeholder 2"/>
          <p:cNvSpPr>
            <a:spLocks noGrp="1"/>
          </p:cNvSpPr>
          <p:nvPr>
            <p:ph type="dt" sz="half" idx="11"/>
          </p:nvPr>
        </p:nvSpPr>
        <p:spPr/>
        <p:txBody>
          <a:bodyPr/>
          <a:lstStyle/>
          <a:p>
            <a:fld id="{C0A0A55A-82B5-4623-9E90-381AEDEC5789}"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solidFill>
                  <a:srgbClr val="FF0000"/>
                </a:solidFill>
              </a:rPr>
              <a:t>Expert Opinion method:</a:t>
            </a:r>
          </a:p>
          <a:p>
            <a:r>
              <a:rPr lang="en-US"/>
              <a:t>The expert opinion method, also known as “EXPERT CONSENSUS METHOD”, is being widely used for demand forecasting.</a:t>
            </a:r>
          </a:p>
          <a:p>
            <a:r>
              <a:rPr lang="en-US"/>
              <a:t> This method utilizes the findings of market research and the opinions of management executives, consultants, and trade association officials, trade journal editors and sector analysts. When done by</a:t>
            </a:r>
          </a:p>
          <a:p>
            <a:r>
              <a:rPr lang="en-US"/>
              <a:t> An expert, qualitative techniques provide reasonably good forecasts for a short term because of the expert’s familiarity with the issues and the problems involved. </a:t>
            </a:r>
          </a:p>
          <a:p>
            <a:r>
              <a:rPr lang="en-US"/>
              <a:t>DELPH I METHOD: The Delphi method is primarily used to forecast the demand for “NEW PRODUCTS”.</a:t>
            </a:r>
          </a:p>
        </p:txBody>
      </p:sp>
      <p:sp>
        <p:nvSpPr>
          <p:cNvPr id="3" name="Date Placeholder 2"/>
          <p:cNvSpPr>
            <a:spLocks noGrp="1"/>
          </p:cNvSpPr>
          <p:nvPr>
            <p:ph type="dt" sz="half" idx="11"/>
          </p:nvPr>
        </p:nvSpPr>
        <p:spPr/>
        <p:txBody>
          <a:bodyPr/>
          <a:lstStyle/>
          <a:p>
            <a:fld id="{24B8D6F8-943C-4749-BE90-39467DE62B69}"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solidFill>
                  <a:srgbClr val="FF0000"/>
                </a:solidFill>
              </a:rPr>
              <a:t>Controlled experiments:</a:t>
            </a:r>
          </a:p>
          <a:p>
            <a:pPr marL="0" indent="0">
              <a:buNone/>
            </a:pPr>
            <a:r>
              <a:rPr lang="en-US">
                <a:solidFill>
                  <a:srgbClr val="FF0000"/>
                </a:solidFill>
              </a:rPr>
              <a:t> </a:t>
            </a:r>
          </a:p>
          <a:p>
            <a:r>
              <a:rPr lang="en-US"/>
              <a:t> Controlled experiments are conducted to the test demand for a new product launched or to test the demands for various brands of a product.</a:t>
            </a:r>
          </a:p>
          <a:p>
            <a:r>
              <a:rPr lang="en-US"/>
              <a:t> They are selected some consumers.</a:t>
            </a:r>
          </a:p>
        </p:txBody>
      </p:sp>
      <p:sp>
        <p:nvSpPr>
          <p:cNvPr id="3" name="Date Placeholder 2"/>
          <p:cNvSpPr>
            <a:spLocks noGrp="1"/>
          </p:cNvSpPr>
          <p:nvPr>
            <p:ph type="dt" sz="half" idx="11"/>
          </p:nvPr>
        </p:nvSpPr>
        <p:spPr/>
        <p:txBody>
          <a:bodyPr/>
          <a:lstStyle/>
          <a:p>
            <a:fld id="{E43AC0E0-7B5D-436F-9DC6-2DA338D3E983}"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solidFill>
                  <a:srgbClr val="FF0000"/>
                </a:solidFill>
              </a:rPr>
              <a:t>Test Marketing:</a:t>
            </a:r>
          </a:p>
          <a:p>
            <a:pPr marL="0" indent="0">
              <a:buNone/>
            </a:pPr>
            <a:endParaRPr lang="en-US"/>
          </a:p>
          <a:p>
            <a:r>
              <a:rPr lang="en-US"/>
              <a:t>Involves real markets in whichconsumers actually buy a productwithout the consciousness of beingobserved.</a:t>
            </a:r>
          </a:p>
          <a:p>
            <a:r>
              <a:rPr lang="en-US"/>
              <a:t>product is actually sold in certain segments of the market, regarded as the “test market”.</a:t>
            </a:r>
          </a:p>
          <a:p>
            <a:r>
              <a:rPr lang="en-US"/>
              <a:t>Choice and number of test market(s)and duration of test are very crucial to the success of the results.</a:t>
            </a:r>
          </a:p>
        </p:txBody>
      </p:sp>
      <p:sp>
        <p:nvSpPr>
          <p:cNvPr id="3" name="Date Placeholder 2"/>
          <p:cNvSpPr>
            <a:spLocks noGrp="1"/>
          </p:cNvSpPr>
          <p:nvPr>
            <p:ph type="dt" sz="half" idx="11"/>
          </p:nvPr>
        </p:nvSpPr>
        <p:spPr/>
        <p:txBody>
          <a:bodyPr/>
          <a:lstStyle/>
          <a:p>
            <a:fld id="{18F68819-537A-43D4-B87F-9E96508E2972}"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solidFill>
                  <a:srgbClr val="FF0000"/>
                </a:solidFill>
                <a:sym typeface="+mn-ea"/>
              </a:rPr>
              <a:t>Judgmental approach method:</a:t>
            </a:r>
            <a:endParaRPr lang="en-US">
              <a:solidFill>
                <a:srgbClr val="FF0000"/>
              </a:solidFill>
            </a:endParaRPr>
          </a:p>
          <a:p>
            <a:endParaRPr lang="en-US">
              <a:solidFill>
                <a:srgbClr val="FF0000"/>
              </a:solidFill>
            </a:endParaRPr>
          </a:p>
          <a:p>
            <a:r>
              <a:rPr lang="en-US"/>
              <a:t>Judgmental forecasting methods incorporate intuitive judgment, opinions and subjective probability estimates. </a:t>
            </a:r>
          </a:p>
          <a:p>
            <a:r>
              <a:rPr lang="en-US"/>
              <a:t> Judgmental forecasting is used in cases where there is lack of past or historical data or during completely new and unique market conditions. </a:t>
            </a:r>
          </a:p>
          <a:p>
            <a:r>
              <a:rPr lang="en-US"/>
              <a:t> Useful for medium to long range forecasting tasks. </a:t>
            </a:r>
          </a:p>
          <a:p>
            <a:r>
              <a:rPr lang="en-US"/>
              <a:t>Provide a basis for some important decisions</a:t>
            </a:r>
          </a:p>
        </p:txBody>
      </p:sp>
      <p:sp>
        <p:nvSpPr>
          <p:cNvPr id="3" name="Date Placeholder 2"/>
          <p:cNvSpPr>
            <a:spLocks noGrp="1"/>
          </p:cNvSpPr>
          <p:nvPr>
            <p:ph type="dt" sz="half" idx="11"/>
          </p:nvPr>
        </p:nvSpPr>
        <p:spPr/>
        <p:txBody>
          <a:bodyPr/>
          <a:lstStyle/>
          <a:p>
            <a:fld id="{BA145ADA-5A1A-4F95-8085-3C021B2DAFE5}"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868363" y="1562100"/>
          <a:ext cx="10515600" cy="451612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IN" dirty="0" smtClean="0"/>
                        <a:t>Set -a</a:t>
                      </a:r>
                      <a:endParaRPr lang="en-US" dirty="0"/>
                    </a:p>
                  </a:txBody>
                  <a:tcPr/>
                </a:tc>
                <a:tc>
                  <a:txBody>
                    <a:bodyPr/>
                    <a:lstStyle/>
                    <a:p>
                      <a:r>
                        <a:rPr lang="en-IN" dirty="0" smtClean="0"/>
                        <a:t>Set-b</a:t>
                      </a:r>
                      <a:endParaRPr lang="en-US" dirty="0"/>
                    </a:p>
                  </a:txBody>
                  <a:tcPr/>
                </a:tc>
              </a:tr>
              <a:tr h="370840">
                <a:tc>
                  <a:txBody>
                    <a:bodyPr/>
                    <a:lstStyle/>
                    <a:p>
                      <a:r>
                        <a:rPr lang="en-IN" dirty="0" smtClean="0"/>
                        <a:t>Short run demand forecasting method</a:t>
                      </a:r>
                      <a:endParaRPr lang="en-US" dirty="0"/>
                    </a:p>
                  </a:txBody>
                  <a:tcPr/>
                </a:tc>
                <a:tc>
                  <a:txBody>
                    <a:bodyPr/>
                    <a:lstStyle/>
                    <a:p>
                      <a:r>
                        <a:rPr lang="en-IN" dirty="0" smtClean="0"/>
                        <a:t>Statistical methods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Long run demand forecasting method</a:t>
                      </a:r>
                      <a:endParaRPr lang="en-US" dirty="0" smtClean="0"/>
                    </a:p>
                    <a:p>
                      <a:endParaRPr lang="en-US" dirty="0"/>
                    </a:p>
                  </a:txBody>
                  <a:tcPr/>
                </a:tc>
                <a:tc>
                  <a:txBody>
                    <a:bodyPr/>
                    <a:lstStyle/>
                    <a:p>
                      <a:r>
                        <a:rPr lang="en-IN" dirty="0" smtClean="0"/>
                        <a:t>Survey method</a:t>
                      </a:r>
                      <a:endParaRPr lang="en-US" dirty="0"/>
                    </a:p>
                  </a:txBody>
                  <a:tcPr/>
                </a:tc>
              </a:tr>
              <a:tr h="370840">
                <a:tc>
                  <a:txBody>
                    <a:bodyPr/>
                    <a:lstStyle/>
                    <a:p>
                      <a:r>
                        <a:rPr lang="en-IN" dirty="0" smtClean="0"/>
                        <a:t>Y=</a:t>
                      </a:r>
                      <a:r>
                        <a:rPr lang="en-IN" dirty="0" err="1" smtClean="0"/>
                        <a:t>a+bt</a:t>
                      </a:r>
                      <a:r>
                        <a:rPr lang="en-IN" baseline="0" dirty="0" smtClean="0"/>
                        <a:t> is trend line equation in-----------</a:t>
                      </a:r>
                      <a:endParaRPr lang="en-US" dirty="0"/>
                    </a:p>
                  </a:txBody>
                  <a:tcPr/>
                </a:tc>
                <a:tc>
                  <a:txBody>
                    <a:bodyPr/>
                    <a:lstStyle/>
                    <a:p>
                      <a:r>
                        <a:rPr lang="en-IN" dirty="0" smtClean="0"/>
                        <a:t>Trend line </a:t>
                      </a:r>
                      <a:r>
                        <a:rPr lang="en-IN" smtClean="0"/>
                        <a:t>by observation</a:t>
                      </a:r>
                      <a:endParaRPr lang="en-US" dirty="0"/>
                    </a:p>
                  </a:txBody>
                  <a:tcPr/>
                </a:tc>
              </a:tr>
              <a:tr h="370840">
                <a:tc>
                  <a:txBody>
                    <a:bodyPr/>
                    <a:lstStyle/>
                    <a:p>
                      <a:r>
                        <a:rPr lang="en-IN" dirty="0" smtClean="0"/>
                        <a:t>Wave like trends are not solved</a:t>
                      </a:r>
                      <a:r>
                        <a:rPr lang="en-IN" baseline="0" dirty="0" smtClean="0"/>
                        <a:t> by which method</a:t>
                      </a:r>
                      <a:endParaRPr lang="en-US" dirty="0"/>
                    </a:p>
                  </a:txBody>
                  <a:tcPr/>
                </a:tc>
                <a:tc>
                  <a:txBody>
                    <a:bodyPr/>
                    <a:lstStyle/>
                    <a:p>
                      <a:r>
                        <a:rPr lang="en-IN" dirty="0" smtClean="0"/>
                        <a:t>Experts</a:t>
                      </a:r>
                      <a:r>
                        <a:rPr lang="en-IN" baseline="0" dirty="0" smtClean="0"/>
                        <a:t> opinion method</a:t>
                      </a:r>
                      <a:endParaRPr lang="en-US" dirty="0"/>
                    </a:p>
                  </a:txBody>
                  <a:tcPr/>
                </a:tc>
              </a:tr>
              <a:tr h="370840">
                <a:tc>
                  <a:txBody>
                    <a:bodyPr/>
                    <a:lstStyle/>
                    <a:p>
                      <a:r>
                        <a:rPr lang="en-IN" dirty="0" smtClean="0"/>
                        <a:t>Income ,savings are used to estimate demand 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Survey method</a:t>
                      </a:r>
                      <a:endParaRPr lang="en-US" dirty="0" smtClean="0"/>
                    </a:p>
                    <a:p>
                      <a:endParaRPr lang="en-US" dirty="0"/>
                    </a:p>
                  </a:txBody>
                  <a:tcPr/>
                </a:tc>
              </a:tr>
              <a:tr h="370840">
                <a:tc>
                  <a:txBody>
                    <a:bodyPr/>
                    <a:lstStyle/>
                    <a:p>
                      <a:r>
                        <a:rPr lang="en-IN" dirty="0" smtClean="0"/>
                        <a:t>Delphi method is an example of</a:t>
                      </a:r>
                      <a:endParaRPr lang="en-US" dirty="0"/>
                    </a:p>
                  </a:txBody>
                  <a:tcPr/>
                </a:tc>
                <a:tc>
                  <a:txBody>
                    <a:bodyPr/>
                    <a:lstStyle/>
                    <a:p>
                      <a:r>
                        <a:rPr lang="en-IN" dirty="0" smtClean="0"/>
                        <a:t>Exponential method</a:t>
                      </a:r>
                      <a:endParaRPr lang="en-US" dirty="0"/>
                    </a:p>
                  </a:txBody>
                  <a:tcPr/>
                </a:tc>
              </a:tr>
              <a:tr h="370840">
                <a:tc>
                  <a:txBody>
                    <a:bodyPr/>
                    <a:lstStyle/>
                    <a:p>
                      <a:r>
                        <a:rPr lang="en-IN" dirty="0" smtClean="0"/>
                        <a:t>Recent data has haven more weight in----------method</a:t>
                      </a:r>
                      <a:endParaRPr lang="en-US" dirty="0"/>
                    </a:p>
                  </a:txBody>
                  <a:tcPr/>
                </a:tc>
                <a:tc>
                  <a:txBody>
                    <a:bodyPr/>
                    <a:lstStyle/>
                    <a:p>
                      <a:r>
                        <a:rPr lang="en-IN" dirty="0" smtClean="0"/>
                        <a:t>Demand forecasting</a:t>
                      </a:r>
                      <a:endParaRPr lang="en-US" dirty="0"/>
                    </a:p>
                  </a:txBody>
                  <a:tcPr/>
                </a:tc>
              </a:tr>
              <a:tr h="370840">
                <a:tc>
                  <a:txBody>
                    <a:bodyPr/>
                    <a:lstStyle/>
                    <a:p>
                      <a:r>
                        <a:rPr lang="en-IN" dirty="0" smtClean="0"/>
                        <a:t>Objective Assessment  of demand is</a:t>
                      </a:r>
                      <a:r>
                        <a:rPr lang="en-IN" baseline="0" dirty="0" smtClean="0"/>
                        <a:t> known as</a:t>
                      </a:r>
                      <a:endParaRPr lang="en-US" dirty="0"/>
                    </a:p>
                  </a:txBody>
                  <a:tcPr/>
                </a:tc>
                <a:tc>
                  <a:txBody>
                    <a:bodyPr/>
                    <a:lstStyle/>
                    <a:p>
                      <a:r>
                        <a:rPr lang="en-IN" dirty="0" smtClean="0"/>
                        <a:t>Barometric method</a:t>
                      </a:r>
                      <a:endParaRPr lang="en-US" dirty="0"/>
                    </a:p>
                  </a:txBody>
                  <a:tcPr/>
                </a:tc>
              </a:tr>
              <a:tr h="370840">
                <a:tc>
                  <a:txBody>
                    <a:bodyPr/>
                    <a:lstStyle/>
                    <a:p>
                      <a:r>
                        <a:rPr lang="en-IN" dirty="0" smtClean="0"/>
                        <a:t>Qualitative method of demand forecasting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Least square method</a:t>
                      </a:r>
                      <a:endParaRPr lang="en-US" dirty="0" smtClean="0"/>
                    </a:p>
                    <a:p>
                      <a:endParaRPr lang="en-US" dirty="0"/>
                    </a:p>
                  </a:txBody>
                  <a:tcPr/>
                </a:tc>
              </a:tr>
            </a:tbl>
          </a:graphicData>
        </a:graphic>
      </p:graphicFrame>
      <p:sp>
        <p:nvSpPr>
          <p:cNvPr id="3" name="Date Placeholder 2"/>
          <p:cNvSpPr>
            <a:spLocks noGrp="1"/>
          </p:cNvSpPr>
          <p:nvPr>
            <p:ph type="dt" sz="half" idx="11"/>
          </p:nvPr>
        </p:nvSpPr>
        <p:spPr/>
        <p:txBody>
          <a:bodyPr/>
          <a:lstStyle/>
          <a:p>
            <a:fld id="{257BFB70-5865-444C-A811-41523E0CF6C5}"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400" i="1">
              <a:solidFill>
                <a:srgbClr val="00B050"/>
              </a:solidFill>
            </a:endParaRPr>
          </a:p>
          <a:p>
            <a:pPr marL="0" indent="0" algn="ctr">
              <a:buNone/>
            </a:pPr>
            <a:endParaRPr lang="en-US" sz="4400" i="1">
              <a:solidFill>
                <a:srgbClr val="00B050"/>
              </a:solidFill>
            </a:endParaRPr>
          </a:p>
          <a:p>
            <a:pPr marL="0" indent="0" algn="ctr">
              <a:buNone/>
            </a:pPr>
            <a:r>
              <a:rPr lang="en-US" sz="4400" i="1">
                <a:solidFill>
                  <a:srgbClr val="00B050"/>
                </a:solidFill>
              </a:rPr>
              <a:t>THANK YOU</a:t>
            </a:r>
          </a:p>
        </p:txBody>
      </p:sp>
      <p:sp>
        <p:nvSpPr>
          <p:cNvPr id="3" name="Footer Placeholder 2"/>
          <p:cNvSpPr>
            <a:spLocks noGrp="1"/>
          </p:cNvSpPr>
          <p:nvPr>
            <p:ph type="ftr" sz="quarter" idx="12"/>
          </p:nvPr>
        </p:nvSpPr>
        <p:spPr/>
        <p:txBody>
          <a:bodyPr/>
          <a:lstStyle/>
          <a:p>
            <a:r>
              <a:rPr lang="en-US" smtClean="0"/>
              <a:t>D.Maheswari</a:t>
            </a:r>
            <a:endParaRPr lang="en-US" dirty="0"/>
          </a:p>
        </p:txBody>
      </p:sp>
      <p:sp>
        <p:nvSpPr>
          <p:cNvPr id="4" name="Date Placeholder 3"/>
          <p:cNvSpPr>
            <a:spLocks noGrp="1"/>
          </p:cNvSpPr>
          <p:nvPr>
            <p:ph type="dt" sz="half" idx="11"/>
          </p:nvPr>
        </p:nvSpPr>
        <p:spPr/>
        <p:txBody>
          <a:bodyPr/>
          <a:lstStyle/>
          <a:p>
            <a:fld id="{B1A4464E-11AC-4ADD-9390-80AE559E6A4C}" type="datetime2">
              <a:rPr lang="en-US" smtClean="0"/>
              <a:pPr/>
              <a:t>Wednesday, December 16, 2020</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a:p>
            <a:endParaRPr lang="en-US"/>
          </a:p>
          <a:p>
            <a:r>
              <a:rPr lang="en-US"/>
              <a:t>It is essential to distinguish between forecasts of demand and forecasts of sales. Sales forecast is important for estimating revenue cash requirements and expenses. Demand forecasts relate to production, inventory control, timing, reliability of forecast etc. However, there is not much difference between these two terms.</a:t>
            </a:r>
          </a:p>
        </p:txBody>
      </p:sp>
      <p:sp>
        <p:nvSpPr>
          <p:cNvPr id="3" name="Date Placeholder 2"/>
          <p:cNvSpPr>
            <a:spLocks noGrp="1"/>
          </p:cNvSpPr>
          <p:nvPr>
            <p:ph type="dt" sz="half" idx="11"/>
          </p:nvPr>
        </p:nvSpPr>
        <p:spPr/>
        <p:txBody>
          <a:bodyPr/>
          <a:lstStyle/>
          <a:p>
            <a:fld id="{D6D82CB8-BD30-4EA7-A9D0-FD6BC6C8AFA7}"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Need for Demand  Forecasting</a:t>
            </a:r>
          </a:p>
          <a:p>
            <a:r>
              <a:rPr lang="en-GB" dirty="0" smtClean="0"/>
              <a:t>1.Planning and scheduling production</a:t>
            </a:r>
          </a:p>
          <a:p>
            <a:r>
              <a:rPr lang="en-GB" dirty="0" smtClean="0"/>
              <a:t>2.Acquiring inputs</a:t>
            </a:r>
          </a:p>
          <a:p>
            <a:r>
              <a:rPr lang="en-GB" dirty="0" smtClean="0"/>
              <a:t>3.Making provisions for finance</a:t>
            </a:r>
          </a:p>
          <a:p>
            <a:r>
              <a:rPr lang="en-GB" dirty="0" smtClean="0"/>
              <a:t>4.Formulating Pricing policy</a:t>
            </a:r>
          </a:p>
          <a:p>
            <a:r>
              <a:rPr lang="en-GB" dirty="0" smtClean="0"/>
              <a:t>5.Planning Advertising</a:t>
            </a:r>
            <a:endParaRPr lang="en-US" dirty="0"/>
          </a:p>
        </p:txBody>
      </p:sp>
      <p:sp>
        <p:nvSpPr>
          <p:cNvPr id="3" name="Date Placeholder 2"/>
          <p:cNvSpPr>
            <a:spLocks noGrp="1"/>
          </p:cNvSpPr>
          <p:nvPr>
            <p:ph type="dt" sz="half" idx="11"/>
          </p:nvPr>
        </p:nvSpPr>
        <p:spPr/>
        <p:txBody>
          <a:bodyPr/>
          <a:lstStyle/>
          <a:p>
            <a:fld id="{257BFB70-5865-444C-A811-41523E0CF6C5}"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GB" dirty="0" smtClean="0"/>
          </a:p>
          <a:p>
            <a:pPr>
              <a:buNone/>
            </a:pPr>
            <a:r>
              <a:rPr lang="en-GB" dirty="0" smtClean="0"/>
              <a:t>Collection of data and data adjustments</a:t>
            </a:r>
          </a:p>
          <a:p>
            <a:pPr>
              <a:buNone/>
            </a:pPr>
            <a:r>
              <a:rPr lang="en-GB" dirty="0" smtClean="0"/>
              <a:t>Process of Demand  Forecasting</a:t>
            </a:r>
          </a:p>
          <a:p>
            <a:pPr>
              <a:buNone/>
            </a:pPr>
            <a:r>
              <a:rPr lang="en-GB" dirty="0" smtClean="0"/>
              <a:t>Specifying Objectives</a:t>
            </a:r>
          </a:p>
          <a:p>
            <a:pPr>
              <a:buNone/>
            </a:pPr>
            <a:r>
              <a:rPr lang="en-GB" dirty="0" smtClean="0"/>
              <a:t>Making the choice of Method for Demand forecasting</a:t>
            </a:r>
          </a:p>
          <a:p>
            <a:pPr>
              <a:buNone/>
            </a:pPr>
            <a:r>
              <a:rPr lang="en-GB" dirty="0" smtClean="0"/>
              <a:t>Estimation and Interpretation of results</a:t>
            </a:r>
          </a:p>
          <a:p>
            <a:pPr>
              <a:buNone/>
            </a:pPr>
            <a:r>
              <a:rPr lang="en-GB" dirty="0" smtClean="0"/>
              <a:t>Determining Time perspective</a:t>
            </a:r>
          </a:p>
          <a:p>
            <a:pPr>
              <a:buNone/>
            </a:pPr>
            <a:endParaRPr lang="en-GB" dirty="0" smtClean="0"/>
          </a:p>
          <a:p>
            <a:pPr>
              <a:buNone/>
            </a:pPr>
            <a:endParaRPr lang="en-GB" dirty="0" smtClean="0"/>
          </a:p>
          <a:p>
            <a:pPr>
              <a:buNone/>
            </a:pPr>
            <a:endParaRPr lang="en-GB" dirty="0" smtClean="0"/>
          </a:p>
          <a:p>
            <a:pPr>
              <a:buNone/>
            </a:pPr>
            <a:endParaRPr lang="en-GB" dirty="0" smtClean="0"/>
          </a:p>
          <a:p>
            <a:endParaRPr lang="en-US" dirty="0"/>
          </a:p>
        </p:txBody>
      </p:sp>
      <p:sp>
        <p:nvSpPr>
          <p:cNvPr id="3" name="Date Placeholder 2"/>
          <p:cNvSpPr>
            <a:spLocks noGrp="1"/>
          </p:cNvSpPr>
          <p:nvPr>
            <p:ph type="dt" sz="half" idx="11"/>
          </p:nvPr>
        </p:nvSpPr>
        <p:spPr/>
        <p:txBody>
          <a:bodyPr/>
          <a:lstStyle/>
          <a:p>
            <a:fld id="{257BFB70-5865-444C-A811-41523E0CF6C5}"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dirty="0" smtClean="0">
                <a:solidFill>
                  <a:srgbClr val="FF0000"/>
                </a:solidFill>
              </a:rPr>
              <a:t>Process of Demand  Forecasting</a:t>
            </a:r>
          </a:p>
          <a:p>
            <a:pPr marL="514350" indent="-514350">
              <a:buFont typeface="+mj-lt"/>
              <a:buAutoNum type="arabicPeriod"/>
            </a:pPr>
            <a:r>
              <a:rPr lang="en-GB" dirty="0" smtClean="0"/>
              <a:t>Specifying Objectives</a:t>
            </a:r>
          </a:p>
          <a:p>
            <a:pPr marL="514350" indent="-514350">
              <a:buFont typeface="+mj-lt"/>
              <a:buAutoNum type="arabicPeriod"/>
            </a:pPr>
            <a:r>
              <a:rPr lang="en-GB" dirty="0" smtClean="0"/>
              <a:t>Determining Time perspective</a:t>
            </a:r>
          </a:p>
          <a:p>
            <a:pPr marL="514350" indent="-514350">
              <a:buFont typeface="+mj-lt"/>
              <a:buAutoNum type="arabicPeriod"/>
            </a:pPr>
            <a:r>
              <a:rPr lang="en-GB" dirty="0" smtClean="0"/>
              <a:t>Making the choice of Method for Demand forecasting</a:t>
            </a:r>
          </a:p>
          <a:p>
            <a:pPr marL="514350" indent="-514350">
              <a:buFont typeface="+mj-lt"/>
              <a:buAutoNum type="arabicPeriod"/>
            </a:pPr>
            <a:r>
              <a:rPr lang="en-GB" dirty="0" smtClean="0"/>
              <a:t>Collection of data and data adjustments</a:t>
            </a:r>
          </a:p>
          <a:p>
            <a:pPr marL="514350" indent="-514350">
              <a:buFont typeface="+mj-lt"/>
              <a:buAutoNum type="arabicPeriod"/>
            </a:pPr>
            <a:r>
              <a:rPr lang="en-GB" dirty="0" smtClean="0"/>
              <a:t>Estimation and Interpretation of results</a:t>
            </a:r>
          </a:p>
          <a:p>
            <a:endParaRPr lang="en-US" dirty="0"/>
          </a:p>
        </p:txBody>
      </p:sp>
      <p:sp>
        <p:nvSpPr>
          <p:cNvPr id="3" name="Date Placeholder 2"/>
          <p:cNvSpPr>
            <a:spLocks noGrp="1"/>
          </p:cNvSpPr>
          <p:nvPr>
            <p:ph type="dt" sz="half" idx="11"/>
          </p:nvPr>
        </p:nvSpPr>
        <p:spPr/>
        <p:txBody>
          <a:bodyPr/>
          <a:lstStyle/>
          <a:p>
            <a:fld id="{257BFB70-5865-444C-A811-41523E0CF6C5}"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solidFill>
                  <a:srgbClr val="FF0000"/>
                </a:solidFill>
              </a:rPr>
              <a:t>Types of demand Forecasting:</a:t>
            </a:r>
          </a:p>
          <a:p>
            <a:endParaRPr lang="en-US">
              <a:solidFill>
                <a:srgbClr val="FF0000"/>
              </a:solidFill>
            </a:endParaRPr>
          </a:p>
          <a:p>
            <a:r>
              <a:rPr lang="en-US"/>
              <a:t>Based on the time span and planning requirements of business firms, demand forecasting can be classified in to</a:t>
            </a:r>
          </a:p>
          <a:p>
            <a:pPr marL="0" indent="0">
              <a:buNone/>
            </a:pPr>
            <a:endParaRPr lang="en-US"/>
          </a:p>
          <a:p>
            <a:r>
              <a:rPr lang="en-US"/>
              <a:t> 1. Short-term demand forecasting and  </a:t>
            </a:r>
          </a:p>
          <a:p>
            <a:r>
              <a:rPr lang="en-US"/>
              <a:t> 2. Long – term demand forecasting.</a:t>
            </a:r>
          </a:p>
        </p:txBody>
      </p:sp>
      <p:sp>
        <p:nvSpPr>
          <p:cNvPr id="3" name="Date Placeholder 2"/>
          <p:cNvSpPr>
            <a:spLocks noGrp="1"/>
          </p:cNvSpPr>
          <p:nvPr>
            <p:ph type="dt" sz="half" idx="11"/>
          </p:nvPr>
        </p:nvSpPr>
        <p:spPr/>
        <p:txBody>
          <a:bodyPr/>
          <a:lstStyle/>
          <a:p>
            <a:fld id="{D872AB9B-453A-4C58-B9AC-37F3FFD5D1AB}"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solidFill>
                  <a:srgbClr val="FF0000"/>
                </a:solidFill>
              </a:rPr>
              <a:t>1. Short-term demand forecasting:</a:t>
            </a:r>
            <a:endParaRPr lang="en-US"/>
          </a:p>
          <a:p>
            <a:endParaRPr lang="en-US"/>
          </a:p>
          <a:p>
            <a:r>
              <a:rPr lang="en-US"/>
              <a:t>Short-term demand forecasting is limited to short periods, usually for one year. It relates to policies regarding sales, purchase, price and finances. It refers to existing production capacity of the firm. Short-term forecasting is essential for formulating is a suitable price policy. </a:t>
            </a:r>
          </a:p>
          <a:p>
            <a:r>
              <a:rPr lang="en-US"/>
              <a:t>If the business people expect of rise in the prices of raw materials of shortages, they may buy early. This price forecasting helps in sale policy formulation. Production may be undertaken based on expected sales and not on actual sales. Further, demand forecasting assists in financial forecasting also. Prior information about production and sales is essential to provide additional funds on reasonable terms.</a:t>
            </a:r>
          </a:p>
        </p:txBody>
      </p:sp>
      <p:sp>
        <p:nvSpPr>
          <p:cNvPr id="3" name="Date Placeholder 2"/>
          <p:cNvSpPr>
            <a:spLocks noGrp="1"/>
          </p:cNvSpPr>
          <p:nvPr>
            <p:ph type="dt" sz="half" idx="11"/>
          </p:nvPr>
        </p:nvSpPr>
        <p:spPr/>
        <p:txBody>
          <a:bodyPr/>
          <a:lstStyle/>
          <a:p>
            <a:fld id="{F5DEA71E-FDCF-47CD-A438-7EBC98EB02FF}" type="datetime2">
              <a:rPr lang="en-US" smtClean="0"/>
              <a:pPr/>
              <a:t>Wednesday, December 16, 2020</a:t>
            </a:fld>
            <a:endParaRPr lang="en-US" dirty="0"/>
          </a:p>
        </p:txBody>
      </p:sp>
      <p:sp>
        <p:nvSpPr>
          <p:cNvPr id="4" name="Footer Placeholder 3"/>
          <p:cNvSpPr>
            <a:spLocks noGrp="1"/>
          </p:cNvSpPr>
          <p:nvPr>
            <p:ph type="ftr" sz="quarter" idx="12"/>
          </p:nvPr>
        </p:nvSpPr>
        <p:spPr/>
        <p:txBody>
          <a:bodyPr/>
          <a:lstStyle/>
          <a:p>
            <a:r>
              <a:rPr lang="en-US" smtClean="0"/>
              <a:t>D.Maheswari</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236</TotalTime>
  <Words>1976</Words>
  <Application>WPS Presentation</Application>
  <PresentationFormat>Custom</PresentationFormat>
  <Paragraphs>294</Paragraphs>
  <Slides>35</Slides>
  <Notes>2</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Theme1</vt:lpstr>
      <vt:lpstr>Custom Design</vt:lpstr>
      <vt:lpstr>Slide 1</vt:lpstr>
      <vt:lpstr>Slide 2</vt:lpstr>
      <vt:lpstr>Slide 3</vt:lpstr>
      <vt:lpstr>Slide 4</vt:lpstr>
      <vt:lpstr>Slide 5</vt:lpstr>
      <vt:lpstr>Slide 6</vt:lpstr>
      <vt:lpstr>Slide 7</vt:lpstr>
      <vt:lpstr>Slide 8</vt:lpstr>
      <vt:lpstr>Slide 9</vt:lpstr>
      <vt:lpstr>Slide 10</vt:lpstr>
      <vt:lpstr>Slide 11</vt:lpstr>
      <vt:lpstr>Survey Method: </vt:lpstr>
      <vt:lpstr>Slide 13</vt:lpstr>
      <vt:lpstr>Slide 14</vt:lpstr>
      <vt:lpstr>Slide 15</vt:lpstr>
      <vt:lpstr>Slide 16</vt:lpstr>
      <vt:lpstr>Slide 17</vt:lpstr>
      <vt:lpstr>Trend line by observation</vt:lpstr>
      <vt:lpstr>Slide 19</vt:lpstr>
      <vt:lpstr>Slide 20</vt:lpstr>
      <vt:lpstr>Exponential Smoothing method </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HP</cp:lastModifiedBy>
  <cp:revision>1072</cp:revision>
  <dcterms:created xsi:type="dcterms:W3CDTF">2019-12-14T03:50:00Z</dcterms:created>
  <dcterms:modified xsi:type="dcterms:W3CDTF">2020-12-16T06:05:44Z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