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1"/>
  </p:sldMasterIdLst>
  <p:notesMasterIdLst>
    <p:notesMasterId r:id="rId84"/>
  </p:notesMasterIdLst>
  <p:handoutMasterIdLst>
    <p:handoutMasterId r:id="rId85"/>
  </p:handoutMasterIdLst>
  <p:sldIdLst>
    <p:sldId id="403" r:id="rId2"/>
    <p:sldId id="387" r:id="rId3"/>
    <p:sldId id="420" r:id="rId4"/>
    <p:sldId id="425" r:id="rId5"/>
    <p:sldId id="333" r:id="rId6"/>
    <p:sldId id="343" r:id="rId7"/>
    <p:sldId id="515" r:id="rId8"/>
    <p:sldId id="516" r:id="rId9"/>
    <p:sldId id="334" r:id="rId10"/>
    <p:sldId id="517" r:id="rId11"/>
    <p:sldId id="518" r:id="rId12"/>
    <p:sldId id="519" r:id="rId13"/>
    <p:sldId id="520" r:id="rId14"/>
    <p:sldId id="521" r:id="rId15"/>
    <p:sldId id="522" r:id="rId16"/>
    <p:sldId id="426" r:id="rId17"/>
    <p:sldId id="427" r:id="rId18"/>
    <p:sldId id="523" r:id="rId19"/>
    <p:sldId id="524" r:id="rId20"/>
    <p:sldId id="525" r:id="rId21"/>
    <p:sldId id="526" r:id="rId22"/>
    <p:sldId id="527" r:id="rId23"/>
    <p:sldId id="528" r:id="rId24"/>
    <p:sldId id="557" r:id="rId25"/>
    <p:sldId id="558" r:id="rId26"/>
    <p:sldId id="529" r:id="rId27"/>
    <p:sldId id="530" r:id="rId28"/>
    <p:sldId id="531" r:id="rId29"/>
    <p:sldId id="532" r:id="rId30"/>
    <p:sldId id="533" r:id="rId31"/>
    <p:sldId id="534" r:id="rId32"/>
    <p:sldId id="535" r:id="rId33"/>
    <p:sldId id="536" r:id="rId34"/>
    <p:sldId id="537" r:id="rId35"/>
    <p:sldId id="538" r:id="rId36"/>
    <p:sldId id="539" r:id="rId37"/>
    <p:sldId id="540" r:id="rId38"/>
    <p:sldId id="541" r:id="rId39"/>
    <p:sldId id="542" r:id="rId40"/>
    <p:sldId id="543" r:id="rId41"/>
    <p:sldId id="544" r:id="rId42"/>
    <p:sldId id="545" r:id="rId43"/>
    <p:sldId id="546" r:id="rId44"/>
    <p:sldId id="547" r:id="rId45"/>
    <p:sldId id="549" r:id="rId46"/>
    <p:sldId id="550" r:id="rId47"/>
    <p:sldId id="551" r:id="rId48"/>
    <p:sldId id="552" r:id="rId49"/>
    <p:sldId id="559" r:id="rId50"/>
    <p:sldId id="554" r:id="rId51"/>
    <p:sldId id="555" r:id="rId52"/>
    <p:sldId id="556" r:id="rId53"/>
    <p:sldId id="566" r:id="rId54"/>
    <p:sldId id="567" r:id="rId55"/>
    <p:sldId id="568" r:id="rId56"/>
    <p:sldId id="553" r:id="rId57"/>
    <p:sldId id="256" r:id="rId58"/>
    <p:sldId id="257" r:id="rId59"/>
    <p:sldId id="258" r:id="rId60"/>
    <p:sldId id="259" r:id="rId61"/>
    <p:sldId id="260" r:id="rId62"/>
    <p:sldId id="261" r:id="rId63"/>
    <p:sldId id="262" r:id="rId64"/>
    <p:sldId id="263" r:id="rId65"/>
    <p:sldId id="264" r:id="rId66"/>
    <p:sldId id="265" r:id="rId67"/>
    <p:sldId id="266" r:id="rId68"/>
    <p:sldId id="267" r:id="rId69"/>
    <p:sldId id="268" r:id="rId70"/>
    <p:sldId id="269" r:id="rId71"/>
    <p:sldId id="270" r:id="rId72"/>
    <p:sldId id="271" r:id="rId73"/>
    <p:sldId id="273" r:id="rId74"/>
    <p:sldId id="274" r:id="rId75"/>
    <p:sldId id="280" r:id="rId76"/>
    <p:sldId id="281" r:id="rId77"/>
    <p:sldId id="282" r:id="rId78"/>
    <p:sldId id="283" r:id="rId79"/>
    <p:sldId id="565" r:id="rId80"/>
    <p:sldId id="561" r:id="rId81"/>
    <p:sldId id="569" r:id="rId82"/>
    <p:sldId id="285"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HOD_ECE1" initials="AH" lastIdx="1" clrIdx="0">
    <p:extLst>
      <p:ext uri="{19B8F6BF-5375-455C-9EA6-DF929625EA0E}">
        <p15:presenceInfo xmlns:p15="http://schemas.microsoft.com/office/powerpoint/2012/main" userId="S::hod_ece1@aec.edu.in::f37f0aa4-ff2c-41c5-b3da-1eb7cea00d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298610"/>
    <a:srgbClr val="00CC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249" autoAdjust="0"/>
  </p:normalViewPr>
  <p:slideViewPr>
    <p:cSldViewPr>
      <p:cViewPr varScale="1">
        <p:scale>
          <a:sx n="72" d="100"/>
          <a:sy n="72" d="100"/>
        </p:scale>
        <p:origin x="624" y="5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2DB80D-D8DC-40C9-8603-2D92EB853E85}" type="datetimeFigureOut">
              <a:rPr lang="en-US" smtClean="0"/>
              <a:pPr/>
              <a:t>10/22/2022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72EF51-F63D-488E-9B3C-4A470AE4E6F5}" type="slidenum">
              <a:rPr lang="en-US" smtClean="0"/>
              <a:pPr/>
              <a:t>‹#›</a:t>
            </a:fld>
            <a:endParaRPr lang="en-US"/>
          </a:p>
        </p:txBody>
      </p:sp>
    </p:spTree>
    <p:extLst>
      <p:ext uri="{BB962C8B-B14F-4D97-AF65-F5344CB8AC3E}">
        <p14:creationId xmlns:p14="http://schemas.microsoft.com/office/powerpoint/2010/main" val="1054842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2DC9-9E6B-4115-80F7-AF3C0B919820}" type="datetimeFigureOut">
              <a:rPr lang="en-US" smtClean="0"/>
              <a:pPr/>
              <a:t>10/22/2022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36BD8-3BE0-4B04-B520-77C1F1F1FB7F}" type="slidenum">
              <a:rPr lang="en-US" smtClean="0"/>
              <a:pPr/>
              <a:t>‹#›</a:t>
            </a:fld>
            <a:endParaRPr lang="en-US"/>
          </a:p>
        </p:txBody>
      </p:sp>
    </p:spTree>
    <p:extLst>
      <p:ext uri="{BB962C8B-B14F-4D97-AF65-F5344CB8AC3E}">
        <p14:creationId xmlns:p14="http://schemas.microsoft.com/office/powerpoint/2010/main" val="2266397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B36BD8-3BE0-4B04-B520-77C1F1F1FB7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B36BD8-3BE0-4B04-B520-77C1F1F1FB7F}" type="slidenum">
              <a:rPr lang="en-US" smtClean="0"/>
              <a:pPr/>
              <a:t>2</a:t>
            </a:fld>
            <a:endParaRPr lang="en-US"/>
          </a:p>
        </p:txBody>
      </p:sp>
    </p:spTree>
    <p:extLst>
      <p:ext uri="{BB962C8B-B14F-4D97-AF65-F5344CB8AC3E}">
        <p14:creationId xmlns:p14="http://schemas.microsoft.com/office/powerpoint/2010/main" val="3741571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7" name="Title 1">
            <a:extLst>
              <a:ext uri="{FF2B5EF4-FFF2-40B4-BE49-F238E27FC236}">
                <a16:creationId xmlns:a16="http://schemas.microsoft.com/office/drawing/2014/main" id="{D470B76B-572C-8307-241A-CF6D1044BCFE}"/>
              </a:ext>
            </a:extLst>
          </p:cNvPr>
          <p:cNvSpPr txBox="1">
            <a:spLocks/>
          </p:cNvSpPr>
          <p:nvPr userDrawn="1"/>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ENGINEERING COLLEGE (A)</a:t>
            </a:r>
          </a:p>
        </p:txBody>
      </p:sp>
    </p:spTree>
    <p:extLst>
      <p:ext uri="{BB962C8B-B14F-4D97-AF65-F5344CB8AC3E}">
        <p14:creationId xmlns:p14="http://schemas.microsoft.com/office/powerpoint/2010/main" val="98576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Artificial Intelligence                                                        Dr P Udayakumar</a:t>
            </a:r>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699804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Artificial Intelligence                                                        Dr P Udayakumar</a:t>
            </a:r>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689781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98" y="136525"/>
            <a:ext cx="784504" cy="465318"/>
          </a:xfrm>
          <a:prstGeom prst="rect">
            <a:avLst/>
          </a:prstGeom>
        </p:spPr>
      </p:pic>
      <p:sp>
        <p:nvSpPr>
          <p:cNvPr id="8" name="Rectangle 7">
            <a:extLst>
              <a:ext uri="{FF2B5EF4-FFF2-40B4-BE49-F238E27FC236}">
                <a16:creationId xmlns:a16="http://schemas.microsoft.com/office/drawing/2014/main"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a16="http://schemas.microsoft.com/office/drawing/2014/main"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endParaRPr lang="en-US" dirty="0"/>
          </a:p>
        </p:txBody>
      </p:sp>
      <p:sp>
        <p:nvSpPr>
          <p:cNvPr id="11" name="Footer Placeholder 3">
            <a:extLst>
              <a:ext uri="{FF2B5EF4-FFF2-40B4-BE49-F238E27FC236}">
                <a16:creationId xmlns:a16="http://schemas.microsoft.com/office/drawing/2014/main" id="{9B80BD04-4FB9-48ED-8F04-82E1E9B47D6D}"/>
              </a:ext>
            </a:extLst>
          </p:cNvPr>
          <p:cNvSpPr>
            <a:spLocks noGrp="1"/>
          </p:cNvSpPr>
          <p:nvPr>
            <p:ph type="ftr" sz="quarter" idx="12"/>
          </p:nvPr>
        </p:nvSpPr>
        <p:spPr>
          <a:xfrm>
            <a:off x="4138618" y="6286520"/>
            <a:ext cx="2743200" cy="365125"/>
          </a:xfrm>
          <a:ln>
            <a:noFill/>
          </a:ln>
        </p:spPr>
        <p:txBody>
          <a:bodyPr/>
          <a:lstStyle>
            <a:lvl1pPr>
              <a:defRPr b="1">
                <a:solidFill>
                  <a:schemeClr val="bg1">
                    <a:lumMod val="50000"/>
                  </a:schemeClr>
                </a:solidFill>
              </a:defRPr>
            </a:lvl1pPr>
          </a:lstStyle>
          <a:p>
            <a:r>
              <a:rPr lang="en-US"/>
              <a:t>Artificial Intelligence                                                        Dr P Udayakumar</a:t>
            </a:r>
            <a:endParaRPr lang="en-US" dirty="0"/>
          </a:p>
        </p:txBody>
      </p:sp>
      <p:sp>
        <p:nvSpPr>
          <p:cNvPr id="13" name="Footer Placeholder 3">
            <a:extLst>
              <a:ext uri="{FF2B5EF4-FFF2-40B4-BE49-F238E27FC236}">
                <a16:creationId xmlns:a16="http://schemas.microsoft.com/office/drawing/2014/main" id="{308BF50B-84FA-461A-853E-B94880E9E727}"/>
              </a:ext>
            </a:extLst>
          </p:cNvPr>
          <p:cNvSpPr txBox="1">
            <a:spLocks/>
          </p:cNvSpPr>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a:t>Operations Research</a:t>
            </a:r>
            <a:endParaRPr lang="en-US" dirty="0"/>
          </a:p>
        </p:txBody>
      </p:sp>
    </p:spTree>
    <p:extLst>
      <p:ext uri="{BB962C8B-B14F-4D97-AF65-F5344CB8AC3E}">
        <p14:creationId xmlns:p14="http://schemas.microsoft.com/office/powerpoint/2010/main" val="3774776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C631-9239-4D11-BA61-09F7181CE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3F9D61-4741-4EB6-928C-183F6ED0860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A5A7B3A-4429-42CF-B646-3FD3F3460B9A}"/>
              </a:ext>
            </a:extLst>
          </p:cNvPr>
          <p:cNvSpPr>
            <a:spLocks noGrp="1"/>
          </p:cNvSpPr>
          <p:nvPr>
            <p:ph type="ftr" sz="quarter" idx="11"/>
          </p:nvPr>
        </p:nvSpPr>
        <p:spPr/>
        <p:txBody>
          <a:bodyPr/>
          <a:lstStyle/>
          <a:p>
            <a:r>
              <a:rPr lang="en-US"/>
              <a:t>Artificial Intelligence                                                        Dr P Udayakumar</a:t>
            </a:r>
          </a:p>
        </p:txBody>
      </p:sp>
      <p:sp>
        <p:nvSpPr>
          <p:cNvPr id="5" name="Slide Number Placeholder 4">
            <a:extLst>
              <a:ext uri="{FF2B5EF4-FFF2-40B4-BE49-F238E27FC236}">
                <a16:creationId xmlns:a16="http://schemas.microsoft.com/office/drawing/2014/main"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4157222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83738" y="2600660"/>
            <a:ext cx="11054388" cy="874059"/>
          </a:xfrm>
          <a:custGeom>
            <a:avLst/>
            <a:gdLst/>
            <a:ahLst/>
            <a:cxnLst/>
            <a:rect l="l" t="t" r="r" b="b"/>
            <a:pathLst>
              <a:path w="9119870" h="990600">
                <a:moveTo>
                  <a:pt x="9119615" y="990599"/>
                </a:moveTo>
                <a:lnTo>
                  <a:pt x="9119615" y="0"/>
                </a:lnTo>
                <a:lnTo>
                  <a:pt x="0" y="0"/>
                </a:lnTo>
                <a:lnTo>
                  <a:pt x="0" y="990599"/>
                </a:lnTo>
                <a:lnTo>
                  <a:pt x="9119615" y="990599"/>
                </a:lnTo>
                <a:close/>
              </a:path>
            </a:pathLst>
          </a:custGeom>
          <a:solidFill>
            <a:srgbClr val="0098CC"/>
          </a:solidFill>
        </p:spPr>
        <p:txBody>
          <a:bodyPr wrap="square" lIns="0" tIns="0" rIns="0" bIns="0" rtlCol="0"/>
          <a:lstStyle/>
          <a:p>
            <a:endParaRPr sz="1588"/>
          </a:p>
        </p:txBody>
      </p:sp>
      <p:sp>
        <p:nvSpPr>
          <p:cNvPr id="17" name="bg object 17"/>
          <p:cNvSpPr/>
          <p:nvPr/>
        </p:nvSpPr>
        <p:spPr>
          <a:xfrm>
            <a:off x="8166168" y="2600660"/>
            <a:ext cx="727364" cy="874059"/>
          </a:xfrm>
          <a:custGeom>
            <a:avLst/>
            <a:gdLst/>
            <a:ahLst/>
            <a:cxnLst/>
            <a:rect l="l" t="t" r="r" b="b"/>
            <a:pathLst>
              <a:path w="600075" h="990600">
                <a:moveTo>
                  <a:pt x="599447" y="990599"/>
                </a:moveTo>
                <a:lnTo>
                  <a:pt x="599447" y="0"/>
                </a:lnTo>
                <a:lnTo>
                  <a:pt x="26423" y="0"/>
                </a:lnTo>
                <a:lnTo>
                  <a:pt x="7393" y="44712"/>
                </a:lnTo>
                <a:lnTo>
                  <a:pt x="84" y="90785"/>
                </a:lnTo>
                <a:lnTo>
                  <a:pt x="0" y="115134"/>
                </a:lnTo>
                <a:lnTo>
                  <a:pt x="1856" y="140787"/>
                </a:lnTo>
                <a:lnTo>
                  <a:pt x="5324" y="168065"/>
                </a:lnTo>
                <a:lnTo>
                  <a:pt x="10073" y="197288"/>
                </a:lnTo>
                <a:lnTo>
                  <a:pt x="15773" y="228779"/>
                </a:lnTo>
                <a:lnTo>
                  <a:pt x="22095" y="262858"/>
                </a:lnTo>
                <a:lnTo>
                  <a:pt x="28709" y="299846"/>
                </a:lnTo>
                <a:lnTo>
                  <a:pt x="35286" y="340066"/>
                </a:lnTo>
                <a:lnTo>
                  <a:pt x="41494" y="383837"/>
                </a:lnTo>
                <a:lnTo>
                  <a:pt x="47006" y="431480"/>
                </a:lnTo>
                <a:lnTo>
                  <a:pt x="51490" y="483318"/>
                </a:lnTo>
                <a:lnTo>
                  <a:pt x="54618" y="539672"/>
                </a:lnTo>
                <a:lnTo>
                  <a:pt x="56059" y="600862"/>
                </a:lnTo>
                <a:lnTo>
                  <a:pt x="55484" y="667209"/>
                </a:lnTo>
                <a:lnTo>
                  <a:pt x="52562" y="739036"/>
                </a:lnTo>
                <a:lnTo>
                  <a:pt x="46965" y="816662"/>
                </a:lnTo>
                <a:lnTo>
                  <a:pt x="38362" y="900410"/>
                </a:lnTo>
                <a:lnTo>
                  <a:pt x="26423" y="990599"/>
                </a:lnTo>
                <a:lnTo>
                  <a:pt x="599447" y="990599"/>
                </a:lnTo>
                <a:close/>
              </a:path>
            </a:pathLst>
          </a:custGeom>
          <a:solidFill>
            <a:srgbClr val="538FA7"/>
          </a:solidFill>
        </p:spPr>
        <p:txBody>
          <a:bodyPr wrap="square" lIns="0" tIns="0" rIns="0" bIns="0" rtlCol="0"/>
          <a:lstStyle/>
          <a:p>
            <a:endParaRPr sz="1588"/>
          </a:p>
        </p:txBody>
      </p:sp>
      <p:sp>
        <p:nvSpPr>
          <p:cNvPr id="18" name="bg object 18"/>
          <p:cNvSpPr/>
          <p:nvPr/>
        </p:nvSpPr>
        <p:spPr>
          <a:xfrm>
            <a:off x="8815173" y="2600660"/>
            <a:ext cx="735830" cy="874059"/>
          </a:xfrm>
          <a:custGeom>
            <a:avLst/>
            <a:gdLst/>
            <a:ahLst/>
            <a:cxnLst/>
            <a:rect l="l" t="t" r="r" b="b"/>
            <a:pathLst>
              <a:path w="607059" h="990600">
                <a:moveTo>
                  <a:pt x="606561" y="990599"/>
                </a:moveTo>
                <a:lnTo>
                  <a:pt x="606561" y="0"/>
                </a:lnTo>
                <a:lnTo>
                  <a:pt x="30489" y="0"/>
                </a:lnTo>
                <a:lnTo>
                  <a:pt x="38566" y="44933"/>
                </a:lnTo>
                <a:lnTo>
                  <a:pt x="43846" y="92404"/>
                </a:lnTo>
                <a:lnTo>
                  <a:pt x="46645" y="142047"/>
                </a:lnTo>
                <a:lnTo>
                  <a:pt x="47275" y="193497"/>
                </a:lnTo>
                <a:lnTo>
                  <a:pt x="46050" y="246389"/>
                </a:lnTo>
                <a:lnTo>
                  <a:pt x="43286" y="300356"/>
                </a:lnTo>
                <a:lnTo>
                  <a:pt x="39295" y="355035"/>
                </a:lnTo>
                <a:lnTo>
                  <a:pt x="34391" y="410059"/>
                </a:lnTo>
                <a:lnTo>
                  <a:pt x="28890" y="465064"/>
                </a:lnTo>
                <a:lnTo>
                  <a:pt x="17348" y="573552"/>
                </a:lnTo>
                <a:lnTo>
                  <a:pt x="11935" y="626306"/>
                </a:lnTo>
                <a:lnTo>
                  <a:pt x="7180" y="677578"/>
                </a:lnTo>
                <a:lnTo>
                  <a:pt x="3396" y="727004"/>
                </a:lnTo>
                <a:lnTo>
                  <a:pt x="898" y="774218"/>
                </a:lnTo>
                <a:lnTo>
                  <a:pt x="0" y="818855"/>
                </a:lnTo>
                <a:lnTo>
                  <a:pt x="1015" y="860550"/>
                </a:lnTo>
                <a:lnTo>
                  <a:pt x="4257" y="898937"/>
                </a:lnTo>
                <a:lnTo>
                  <a:pt x="10041" y="933651"/>
                </a:lnTo>
                <a:lnTo>
                  <a:pt x="18680" y="964327"/>
                </a:lnTo>
                <a:lnTo>
                  <a:pt x="30489" y="990599"/>
                </a:lnTo>
                <a:lnTo>
                  <a:pt x="606561" y="990599"/>
                </a:lnTo>
                <a:close/>
              </a:path>
            </a:pathLst>
          </a:custGeom>
          <a:solidFill>
            <a:srgbClr val="E1E1B6"/>
          </a:solidFill>
        </p:spPr>
        <p:txBody>
          <a:bodyPr wrap="square" lIns="0" tIns="0" rIns="0" bIns="0" rtlCol="0"/>
          <a:lstStyle/>
          <a:p>
            <a:endParaRPr sz="1588"/>
          </a:p>
        </p:txBody>
      </p:sp>
      <p:sp>
        <p:nvSpPr>
          <p:cNvPr id="19" name="bg object 19"/>
          <p:cNvSpPr/>
          <p:nvPr/>
        </p:nvSpPr>
        <p:spPr>
          <a:xfrm>
            <a:off x="10913686" y="2600660"/>
            <a:ext cx="466436" cy="874059"/>
          </a:xfrm>
          <a:custGeom>
            <a:avLst/>
            <a:gdLst/>
            <a:ahLst/>
            <a:cxnLst/>
            <a:rect l="l" t="t" r="r" b="b"/>
            <a:pathLst>
              <a:path w="384809" h="990600">
                <a:moveTo>
                  <a:pt x="384571" y="259318"/>
                </a:moveTo>
                <a:lnTo>
                  <a:pt x="383887" y="202852"/>
                </a:lnTo>
                <a:lnTo>
                  <a:pt x="381380" y="150494"/>
                </a:lnTo>
                <a:lnTo>
                  <a:pt x="376160" y="103137"/>
                </a:lnTo>
                <a:lnTo>
                  <a:pt x="367331" y="61674"/>
                </a:lnTo>
                <a:lnTo>
                  <a:pt x="335279" y="0"/>
                </a:lnTo>
                <a:lnTo>
                  <a:pt x="36575" y="0"/>
                </a:lnTo>
                <a:lnTo>
                  <a:pt x="23408" y="63206"/>
                </a:lnTo>
                <a:lnTo>
                  <a:pt x="17922" y="104073"/>
                </a:lnTo>
                <a:lnTo>
                  <a:pt x="13167" y="150132"/>
                </a:lnTo>
                <a:lnTo>
                  <a:pt x="9143" y="200644"/>
                </a:lnTo>
                <a:lnTo>
                  <a:pt x="5852" y="254870"/>
                </a:lnTo>
                <a:lnTo>
                  <a:pt x="3291" y="312073"/>
                </a:lnTo>
                <a:lnTo>
                  <a:pt x="1463" y="371514"/>
                </a:lnTo>
                <a:lnTo>
                  <a:pt x="365" y="432455"/>
                </a:lnTo>
                <a:lnTo>
                  <a:pt x="0" y="494156"/>
                </a:lnTo>
                <a:lnTo>
                  <a:pt x="365" y="555881"/>
                </a:lnTo>
                <a:lnTo>
                  <a:pt x="1463" y="616890"/>
                </a:lnTo>
                <a:lnTo>
                  <a:pt x="3291" y="676446"/>
                </a:lnTo>
                <a:lnTo>
                  <a:pt x="5852" y="733809"/>
                </a:lnTo>
                <a:lnTo>
                  <a:pt x="9143" y="788241"/>
                </a:lnTo>
                <a:lnTo>
                  <a:pt x="13167" y="839004"/>
                </a:lnTo>
                <a:lnTo>
                  <a:pt x="17922" y="885360"/>
                </a:lnTo>
                <a:lnTo>
                  <a:pt x="23408" y="926570"/>
                </a:lnTo>
                <a:lnTo>
                  <a:pt x="36575" y="990599"/>
                </a:lnTo>
                <a:lnTo>
                  <a:pt x="335279" y="990599"/>
                </a:lnTo>
                <a:lnTo>
                  <a:pt x="338160" y="954856"/>
                </a:lnTo>
                <a:lnTo>
                  <a:pt x="342067" y="912424"/>
                </a:lnTo>
                <a:lnTo>
                  <a:pt x="346757" y="864488"/>
                </a:lnTo>
                <a:lnTo>
                  <a:pt x="357513" y="756849"/>
                </a:lnTo>
                <a:lnTo>
                  <a:pt x="363092" y="699515"/>
                </a:lnTo>
                <a:lnTo>
                  <a:pt x="368481" y="641420"/>
                </a:lnTo>
                <a:lnTo>
                  <a:pt x="373436" y="583748"/>
                </a:lnTo>
                <a:lnTo>
                  <a:pt x="377713" y="527684"/>
                </a:lnTo>
                <a:lnTo>
                  <a:pt x="381070" y="474415"/>
                </a:lnTo>
                <a:lnTo>
                  <a:pt x="383263" y="425125"/>
                </a:lnTo>
                <a:lnTo>
                  <a:pt x="384047" y="380999"/>
                </a:lnTo>
                <a:lnTo>
                  <a:pt x="384571" y="259318"/>
                </a:lnTo>
                <a:close/>
              </a:path>
            </a:pathLst>
          </a:custGeom>
          <a:solidFill>
            <a:srgbClr val="538FA7"/>
          </a:solidFill>
        </p:spPr>
        <p:txBody>
          <a:bodyPr wrap="square" lIns="0" tIns="0" rIns="0" bIns="0" rtlCol="0"/>
          <a:lstStyle/>
          <a:p>
            <a:endParaRPr sz="1588"/>
          </a:p>
        </p:txBody>
      </p:sp>
      <p:sp>
        <p:nvSpPr>
          <p:cNvPr id="20" name="bg object 20"/>
          <p:cNvSpPr/>
          <p:nvPr/>
        </p:nvSpPr>
        <p:spPr>
          <a:xfrm>
            <a:off x="9493134" y="2600660"/>
            <a:ext cx="544945" cy="874059"/>
          </a:xfrm>
          <a:custGeom>
            <a:avLst/>
            <a:gdLst/>
            <a:ahLst/>
            <a:cxnLst/>
            <a:rect l="l" t="t" r="r" b="b"/>
            <a:pathLst>
              <a:path w="449579" h="990600">
                <a:moveTo>
                  <a:pt x="449579" y="990599"/>
                </a:moveTo>
                <a:lnTo>
                  <a:pt x="447934" y="928957"/>
                </a:lnTo>
                <a:lnTo>
                  <a:pt x="443727" y="866509"/>
                </a:lnTo>
                <a:lnTo>
                  <a:pt x="435018" y="765169"/>
                </a:lnTo>
                <a:lnTo>
                  <a:pt x="432023" y="727935"/>
                </a:lnTo>
                <a:lnTo>
                  <a:pt x="429211" y="688388"/>
                </a:lnTo>
                <a:lnTo>
                  <a:pt x="426719" y="646175"/>
                </a:lnTo>
                <a:lnTo>
                  <a:pt x="424685" y="600945"/>
                </a:lnTo>
                <a:lnTo>
                  <a:pt x="423245" y="552346"/>
                </a:lnTo>
                <a:lnTo>
                  <a:pt x="422536" y="500025"/>
                </a:lnTo>
                <a:lnTo>
                  <a:pt x="422696" y="443630"/>
                </a:lnTo>
                <a:lnTo>
                  <a:pt x="423862" y="382809"/>
                </a:lnTo>
                <a:lnTo>
                  <a:pt x="426171" y="317211"/>
                </a:lnTo>
                <a:lnTo>
                  <a:pt x="429760" y="246483"/>
                </a:lnTo>
                <a:lnTo>
                  <a:pt x="434766" y="170273"/>
                </a:lnTo>
                <a:lnTo>
                  <a:pt x="441327" y="88229"/>
                </a:lnTo>
                <a:lnTo>
                  <a:pt x="449579" y="0"/>
                </a:lnTo>
                <a:lnTo>
                  <a:pt x="50291" y="0"/>
                </a:lnTo>
                <a:lnTo>
                  <a:pt x="32186" y="63206"/>
                </a:lnTo>
                <a:lnTo>
                  <a:pt x="24643" y="104073"/>
                </a:lnTo>
                <a:lnTo>
                  <a:pt x="18105" y="150132"/>
                </a:lnTo>
                <a:lnTo>
                  <a:pt x="12572" y="200644"/>
                </a:lnTo>
                <a:lnTo>
                  <a:pt x="8046" y="254870"/>
                </a:lnTo>
                <a:lnTo>
                  <a:pt x="4526" y="312073"/>
                </a:lnTo>
                <a:lnTo>
                  <a:pt x="2011" y="371514"/>
                </a:lnTo>
                <a:lnTo>
                  <a:pt x="502" y="432455"/>
                </a:lnTo>
                <a:lnTo>
                  <a:pt x="0" y="494156"/>
                </a:lnTo>
                <a:lnTo>
                  <a:pt x="502" y="555881"/>
                </a:lnTo>
                <a:lnTo>
                  <a:pt x="2011" y="616890"/>
                </a:lnTo>
                <a:lnTo>
                  <a:pt x="4526" y="676446"/>
                </a:lnTo>
                <a:lnTo>
                  <a:pt x="8046" y="733809"/>
                </a:lnTo>
                <a:lnTo>
                  <a:pt x="12572" y="788241"/>
                </a:lnTo>
                <a:lnTo>
                  <a:pt x="18105" y="839004"/>
                </a:lnTo>
                <a:lnTo>
                  <a:pt x="24643" y="885360"/>
                </a:lnTo>
                <a:lnTo>
                  <a:pt x="32186" y="926570"/>
                </a:lnTo>
                <a:lnTo>
                  <a:pt x="50291" y="990599"/>
                </a:lnTo>
                <a:lnTo>
                  <a:pt x="449579" y="990599"/>
                </a:lnTo>
                <a:close/>
              </a:path>
            </a:pathLst>
          </a:custGeom>
          <a:solidFill>
            <a:srgbClr val="000000"/>
          </a:solidFill>
        </p:spPr>
        <p:txBody>
          <a:bodyPr wrap="square" lIns="0" tIns="0" rIns="0" bIns="0" rtlCol="0"/>
          <a:lstStyle/>
          <a:p>
            <a:endParaRPr sz="1588"/>
          </a:p>
        </p:txBody>
      </p:sp>
      <p:sp>
        <p:nvSpPr>
          <p:cNvPr id="21" name="bg object 21"/>
          <p:cNvSpPr/>
          <p:nvPr/>
        </p:nvSpPr>
        <p:spPr>
          <a:xfrm>
            <a:off x="9834881" y="2600660"/>
            <a:ext cx="695036" cy="874059"/>
          </a:xfrm>
          <a:custGeom>
            <a:avLst/>
            <a:gdLst/>
            <a:ahLst/>
            <a:cxnLst/>
            <a:rect l="l" t="t" r="r" b="b"/>
            <a:pathLst>
              <a:path w="573404" h="990600">
                <a:moveTo>
                  <a:pt x="573023" y="990599"/>
                </a:moveTo>
                <a:lnTo>
                  <a:pt x="573023" y="0"/>
                </a:lnTo>
                <a:lnTo>
                  <a:pt x="0" y="0"/>
                </a:lnTo>
                <a:lnTo>
                  <a:pt x="1319" y="40807"/>
                </a:lnTo>
                <a:lnTo>
                  <a:pt x="4967" y="86430"/>
                </a:lnTo>
                <a:lnTo>
                  <a:pt x="10477" y="135969"/>
                </a:lnTo>
                <a:lnTo>
                  <a:pt x="17384" y="188524"/>
                </a:lnTo>
                <a:lnTo>
                  <a:pt x="25223" y="243196"/>
                </a:lnTo>
                <a:lnTo>
                  <a:pt x="41832" y="355291"/>
                </a:lnTo>
                <a:lnTo>
                  <a:pt x="49671" y="410915"/>
                </a:lnTo>
                <a:lnTo>
                  <a:pt x="56578" y="465058"/>
                </a:lnTo>
                <a:lnTo>
                  <a:pt x="62088" y="516819"/>
                </a:lnTo>
                <a:lnTo>
                  <a:pt x="65736" y="565299"/>
                </a:lnTo>
                <a:lnTo>
                  <a:pt x="67055" y="609599"/>
                </a:lnTo>
                <a:lnTo>
                  <a:pt x="66925" y="666976"/>
                </a:lnTo>
                <a:lnTo>
                  <a:pt x="66008" y="717137"/>
                </a:lnTo>
                <a:lnTo>
                  <a:pt x="63519" y="762297"/>
                </a:lnTo>
                <a:lnTo>
                  <a:pt x="58673" y="804671"/>
                </a:lnTo>
                <a:lnTo>
                  <a:pt x="50684" y="846474"/>
                </a:lnTo>
                <a:lnTo>
                  <a:pt x="38766" y="889920"/>
                </a:lnTo>
                <a:lnTo>
                  <a:pt x="22133" y="937224"/>
                </a:lnTo>
                <a:lnTo>
                  <a:pt x="0" y="990599"/>
                </a:lnTo>
                <a:lnTo>
                  <a:pt x="573023" y="990599"/>
                </a:lnTo>
                <a:close/>
              </a:path>
            </a:pathLst>
          </a:custGeom>
          <a:solidFill>
            <a:srgbClr val="3265CC"/>
          </a:solidFill>
        </p:spPr>
        <p:txBody>
          <a:bodyPr wrap="square" lIns="0" tIns="0" rIns="0" bIns="0" rtlCol="0"/>
          <a:lstStyle/>
          <a:p>
            <a:endParaRPr sz="1588"/>
          </a:p>
        </p:txBody>
      </p:sp>
      <p:sp>
        <p:nvSpPr>
          <p:cNvPr id="22" name="bg object 22"/>
          <p:cNvSpPr/>
          <p:nvPr/>
        </p:nvSpPr>
        <p:spPr>
          <a:xfrm>
            <a:off x="10465414" y="2600660"/>
            <a:ext cx="521855" cy="874059"/>
          </a:xfrm>
          <a:custGeom>
            <a:avLst/>
            <a:gdLst/>
            <a:ahLst/>
            <a:cxnLst/>
            <a:rect l="l" t="t" r="r" b="b"/>
            <a:pathLst>
              <a:path w="430529" h="990600">
                <a:moveTo>
                  <a:pt x="430376" y="259802"/>
                </a:moveTo>
                <a:lnTo>
                  <a:pt x="430153" y="204466"/>
                </a:lnTo>
                <a:lnTo>
                  <a:pt x="428515" y="152703"/>
                </a:lnTo>
                <a:lnTo>
                  <a:pt x="425239" y="105445"/>
                </a:lnTo>
                <a:lnTo>
                  <a:pt x="420102" y="63621"/>
                </a:lnTo>
                <a:lnTo>
                  <a:pt x="403351" y="0"/>
                </a:lnTo>
                <a:lnTo>
                  <a:pt x="28447" y="0"/>
                </a:lnTo>
                <a:lnTo>
                  <a:pt x="15001" y="29922"/>
                </a:lnTo>
                <a:lnTo>
                  <a:pt x="6222" y="68438"/>
                </a:lnTo>
                <a:lnTo>
                  <a:pt x="1444" y="114109"/>
                </a:lnTo>
                <a:lnTo>
                  <a:pt x="0" y="165495"/>
                </a:lnTo>
                <a:lnTo>
                  <a:pt x="1222" y="221156"/>
                </a:lnTo>
                <a:lnTo>
                  <a:pt x="4444" y="279653"/>
                </a:lnTo>
                <a:lnTo>
                  <a:pt x="9001" y="339548"/>
                </a:lnTo>
                <a:lnTo>
                  <a:pt x="14223" y="399400"/>
                </a:lnTo>
                <a:lnTo>
                  <a:pt x="19446" y="457771"/>
                </a:lnTo>
                <a:lnTo>
                  <a:pt x="24002" y="513221"/>
                </a:lnTo>
                <a:lnTo>
                  <a:pt x="27225" y="564310"/>
                </a:lnTo>
                <a:lnTo>
                  <a:pt x="28447" y="609599"/>
                </a:lnTo>
                <a:lnTo>
                  <a:pt x="25822" y="670601"/>
                </a:lnTo>
                <a:lnTo>
                  <a:pt x="19446" y="729567"/>
                </a:lnTo>
                <a:lnTo>
                  <a:pt x="11570" y="785604"/>
                </a:lnTo>
                <a:lnTo>
                  <a:pt x="4444" y="837818"/>
                </a:lnTo>
                <a:lnTo>
                  <a:pt x="319" y="885318"/>
                </a:lnTo>
                <a:lnTo>
                  <a:pt x="1444" y="927211"/>
                </a:lnTo>
                <a:lnTo>
                  <a:pt x="10070" y="962602"/>
                </a:lnTo>
                <a:lnTo>
                  <a:pt x="28447" y="990599"/>
                </a:lnTo>
                <a:lnTo>
                  <a:pt x="403351" y="990599"/>
                </a:lnTo>
                <a:lnTo>
                  <a:pt x="403351" y="838199"/>
                </a:lnTo>
                <a:lnTo>
                  <a:pt x="403947" y="804974"/>
                </a:lnTo>
                <a:lnTo>
                  <a:pt x="405585" y="765086"/>
                </a:lnTo>
                <a:lnTo>
                  <a:pt x="408042" y="719465"/>
                </a:lnTo>
                <a:lnTo>
                  <a:pt x="411094" y="669043"/>
                </a:lnTo>
                <a:lnTo>
                  <a:pt x="418092" y="557514"/>
                </a:lnTo>
                <a:lnTo>
                  <a:pt x="421591" y="498270"/>
                </a:lnTo>
                <a:lnTo>
                  <a:pt x="424792" y="437946"/>
                </a:lnTo>
                <a:lnTo>
                  <a:pt x="427472" y="377473"/>
                </a:lnTo>
                <a:lnTo>
                  <a:pt x="429408" y="317781"/>
                </a:lnTo>
                <a:lnTo>
                  <a:pt x="430376" y="259802"/>
                </a:lnTo>
                <a:close/>
              </a:path>
            </a:pathLst>
          </a:custGeom>
          <a:solidFill>
            <a:srgbClr val="003265"/>
          </a:solidFill>
        </p:spPr>
        <p:txBody>
          <a:bodyPr wrap="square" lIns="0" tIns="0" rIns="0" bIns="0" rtlCol="0"/>
          <a:lstStyle/>
          <a:p>
            <a:endParaRPr sz="1588"/>
          </a:p>
        </p:txBody>
      </p:sp>
      <p:sp>
        <p:nvSpPr>
          <p:cNvPr id="23" name="bg object 23"/>
          <p:cNvSpPr/>
          <p:nvPr/>
        </p:nvSpPr>
        <p:spPr>
          <a:xfrm>
            <a:off x="4534430" y="2592592"/>
            <a:ext cx="727364" cy="874059"/>
          </a:xfrm>
          <a:custGeom>
            <a:avLst/>
            <a:gdLst/>
            <a:ahLst/>
            <a:cxnLst/>
            <a:rect l="l" t="t" r="r" b="b"/>
            <a:pathLst>
              <a:path w="600075" h="990600">
                <a:moveTo>
                  <a:pt x="599447" y="990599"/>
                </a:moveTo>
                <a:lnTo>
                  <a:pt x="599447" y="0"/>
                </a:lnTo>
                <a:lnTo>
                  <a:pt x="26423" y="0"/>
                </a:lnTo>
                <a:lnTo>
                  <a:pt x="7393" y="44712"/>
                </a:lnTo>
                <a:lnTo>
                  <a:pt x="84" y="90785"/>
                </a:lnTo>
                <a:lnTo>
                  <a:pt x="0" y="115134"/>
                </a:lnTo>
                <a:lnTo>
                  <a:pt x="1856" y="140787"/>
                </a:lnTo>
                <a:lnTo>
                  <a:pt x="5324" y="168065"/>
                </a:lnTo>
                <a:lnTo>
                  <a:pt x="10073" y="197288"/>
                </a:lnTo>
                <a:lnTo>
                  <a:pt x="15773" y="228779"/>
                </a:lnTo>
                <a:lnTo>
                  <a:pt x="22095" y="262858"/>
                </a:lnTo>
                <a:lnTo>
                  <a:pt x="28709" y="299846"/>
                </a:lnTo>
                <a:lnTo>
                  <a:pt x="35286" y="340066"/>
                </a:lnTo>
                <a:lnTo>
                  <a:pt x="41494" y="383837"/>
                </a:lnTo>
                <a:lnTo>
                  <a:pt x="47006" y="431480"/>
                </a:lnTo>
                <a:lnTo>
                  <a:pt x="51490" y="483318"/>
                </a:lnTo>
                <a:lnTo>
                  <a:pt x="54618" y="539672"/>
                </a:lnTo>
                <a:lnTo>
                  <a:pt x="56059" y="600862"/>
                </a:lnTo>
                <a:lnTo>
                  <a:pt x="55484" y="667209"/>
                </a:lnTo>
                <a:lnTo>
                  <a:pt x="52562" y="739036"/>
                </a:lnTo>
                <a:lnTo>
                  <a:pt x="46965" y="816662"/>
                </a:lnTo>
                <a:lnTo>
                  <a:pt x="38362" y="900410"/>
                </a:lnTo>
                <a:lnTo>
                  <a:pt x="26423" y="990599"/>
                </a:lnTo>
                <a:lnTo>
                  <a:pt x="599447" y="990599"/>
                </a:lnTo>
                <a:close/>
              </a:path>
            </a:pathLst>
          </a:custGeom>
          <a:solidFill>
            <a:srgbClr val="538FA7"/>
          </a:solidFill>
        </p:spPr>
        <p:txBody>
          <a:bodyPr wrap="square" lIns="0" tIns="0" rIns="0" bIns="0" rtlCol="0"/>
          <a:lstStyle/>
          <a:p>
            <a:endParaRPr sz="1588"/>
          </a:p>
        </p:txBody>
      </p:sp>
      <p:sp>
        <p:nvSpPr>
          <p:cNvPr id="24" name="bg object 24"/>
          <p:cNvSpPr/>
          <p:nvPr/>
        </p:nvSpPr>
        <p:spPr>
          <a:xfrm>
            <a:off x="5183434" y="2592592"/>
            <a:ext cx="735830" cy="874059"/>
          </a:xfrm>
          <a:custGeom>
            <a:avLst/>
            <a:gdLst/>
            <a:ahLst/>
            <a:cxnLst/>
            <a:rect l="l" t="t" r="r" b="b"/>
            <a:pathLst>
              <a:path w="607060" h="990600">
                <a:moveTo>
                  <a:pt x="606561" y="990599"/>
                </a:moveTo>
                <a:lnTo>
                  <a:pt x="606561" y="0"/>
                </a:lnTo>
                <a:lnTo>
                  <a:pt x="30489" y="0"/>
                </a:lnTo>
                <a:lnTo>
                  <a:pt x="38566" y="44953"/>
                </a:lnTo>
                <a:lnTo>
                  <a:pt x="43846" y="92479"/>
                </a:lnTo>
                <a:lnTo>
                  <a:pt x="46645" y="142207"/>
                </a:lnTo>
                <a:lnTo>
                  <a:pt x="47275" y="193766"/>
                </a:lnTo>
                <a:lnTo>
                  <a:pt x="46050" y="246783"/>
                </a:lnTo>
                <a:lnTo>
                  <a:pt x="43286" y="300890"/>
                </a:lnTo>
                <a:lnTo>
                  <a:pt x="39295" y="355712"/>
                </a:lnTo>
                <a:lnTo>
                  <a:pt x="34391" y="410881"/>
                </a:lnTo>
                <a:lnTo>
                  <a:pt x="28890" y="466024"/>
                </a:lnTo>
                <a:lnTo>
                  <a:pt x="17348" y="574747"/>
                </a:lnTo>
                <a:lnTo>
                  <a:pt x="11935" y="627585"/>
                </a:lnTo>
                <a:lnTo>
                  <a:pt x="7180" y="678913"/>
                </a:lnTo>
                <a:lnTo>
                  <a:pt x="3396" y="728359"/>
                </a:lnTo>
                <a:lnTo>
                  <a:pt x="898" y="775551"/>
                </a:lnTo>
                <a:lnTo>
                  <a:pt x="0" y="820119"/>
                </a:lnTo>
                <a:lnTo>
                  <a:pt x="1015" y="861692"/>
                </a:lnTo>
                <a:lnTo>
                  <a:pt x="4257" y="899897"/>
                </a:lnTo>
                <a:lnTo>
                  <a:pt x="10041" y="934364"/>
                </a:lnTo>
                <a:lnTo>
                  <a:pt x="18680" y="964722"/>
                </a:lnTo>
                <a:lnTo>
                  <a:pt x="30489" y="990599"/>
                </a:lnTo>
                <a:lnTo>
                  <a:pt x="606561" y="990599"/>
                </a:lnTo>
                <a:close/>
              </a:path>
            </a:pathLst>
          </a:custGeom>
          <a:solidFill>
            <a:srgbClr val="000000"/>
          </a:solidFill>
        </p:spPr>
        <p:txBody>
          <a:bodyPr wrap="square" lIns="0" tIns="0" rIns="0" bIns="0" rtlCol="0"/>
          <a:lstStyle/>
          <a:p>
            <a:endParaRPr sz="1588"/>
          </a:p>
        </p:txBody>
      </p:sp>
      <p:sp>
        <p:nvSpPr>
          <p:cNvPr id="25" name="bg object 25"/>
          <p:cNvSpPr/>
          <p:nvPr/>
        </p:nvSpPr>
        <p:spPr>
          <a:xfrm>
            <a:off x="7281948" y="2592592"/>
            <a:ext cx="466436" cy="874059"/>
          </a:xfrm>
          <a:custGeom>
            <a:avLst/>
            <a:gdLst/>
            <a:ahLst/>
            <a:cxnLst/>
            <a:rect l="l" t="t" r="r" b="b"/>
            <a:pathLst>
              <a:path w="384810" h="990600">
                <a:moveTo>
                  <a:pt x="384571" y="261032"/>
                </a:moveTo>
                <a:lnTo>
                  <a:pt x="383887" y="204995"/>
                </a:lnTo>
                <a:lnTo>
                  <a:pt x="381380" y="152780"/>
                </a:lnTo>
                <a:lnTo>
                  <a:pt x="376160" y="105281"/>
                </a:lnTo>
                <a:lnTo>
                  <a:pt x="367331" y="63388"/>
                </a:lnTo>
                <a:lnTo>
                  <a:pt x="335279" y="0"/>
                </a:lnTo>
                <a:lnTo>
                  <a:pt x="36575" y="0"/>
                </a:lnTo>
                <a:lnTo>
                  <a:pt x="23408" y="63288"/>
                </a:lnTo>
                <a:lnTo>
                  <a:pt x="17922" y="104248"/>
                </a:lnTo>
                <a:lnTo>
                  <a:pt x="13167" y="150424"/>
                </a:lnTo>
                <a:lnTo>
                  <a:pt x="9143" y="201072"/>
                </a:lnTo>
                <a:lnTo>
                  <a:pt x="5852" y="255446"/>
                </a:lnTo>
                <a:lnTo>
                  <a:pt x="3291" y="312801"/>
                </a:lnTo>
                <a:lnTo>
                  <a:pt x="1463" y="372392"/>
                </a:lnTo>
                <a:lnTo>
                  <a:pt x="365" y="433473"/>
                </a:lnTo>
                <a:lnTo>
                  <a:pt x="0" y="495299"/>
                </a:lnTo>
                <a:lnTo>
                  <a:pt x="365" y="557126"/>
                </a:lnTo>
                <a:lnTo>
                  <a:pt x="1463" y="618207"/>
                </a:lnTo>
                <a:lnTo>
                  <a:pt x="3291" y="677798"/>
                </a:lnTo>
                <a:lnTo>
                  <a:pt x="5852" y="735153"/>
                </a:lnTo>
                <a:lnTo>
                  <a:pt x="9143" y="789527"/>
                </a:lnTo>
                <a:lnTo>
                  <a:pt x="13167" y="840175"/>
                </a:lnTo>
                <a:lnTo>
                  <a:pt x="17922" y="886351"/>
                </a:lnTo>
                <a:lnTo>
                  <a:pt x="23408" y="927311"/>
                </a:lnTo>
                <a:lnTo>
                  <a:pt x="36575" y="990599"/>
                </a:lnTo>
                <a:lnTo>
                  <a:pt x="335279" y="990599"/>
                </a:lnTo>
                <a:lnTo>
                  <a:pt x="338160" y="954856"/>
                </a:lnTo>
                <a:lnTo>
                  <a:pt x="342067" y="912424"/>
                </a:lnTo>
                <a:lnTo>
                  <a:pt x="346757" y="864488"/>
                </a:lnTo>
                <a:lnTo>
                  <a:pt x="357513" y="756849"/>
                </a:lnTo>
                <a:lnTo>
                  <a:pt x="363092" y="699515"/>
                </a:lnTo>
                <a:lnTo>
                  <a:pt x="368481" y="641420"/>
                </a:lnTo>
                <a:lnTo>
                  <a:pt x="373436" y="583748"/>
                </a:lnTo>
                <a:lnTo>
                  <a:pt x="377713" y="527684"/>
                </a:lnTo>
                <a:lnTo>
                  <a:pt x="381070" y="474415"/>
                </a:lnTo>
                <a:lnTo>
                  <a:pt x="383263" y="425125"/>
                </a:lnTo>
                <a:lnTo>
                  <a:pt x="384047" y="380999"/>
                </a:lnTo>
                <a:lnTo>
                  <a:pt x="384571" y="261032"/>
                </a:lnTo>
                <a:close/>
              </a:path>
            </a:pathLst>
          </a:custGeom>
          <a:solidFill>
            <a:srgbClr val="003265"/>
          </a:solidFill>
        </p:spPr>
        <p:txBody>
          <a:bodyPr wrap="square" lIns="0" tIns="0" rIns="0" bIns="0" rtlCol="0"/>
          <a:lstStyle/>
          <a:p>
            <a:endParaRPr sz="1588"/>
          </a:p>
        </p:txBody>
      </p:sp>
      <p:sp>
        <p:nvSpPr>
          <p:cNvPr id="26" name="bg object 26"/>
          <p:cNvSpPr/>
          <p:nvPr/>
        </p:nvSpPr>
        <p:spPr>
          <a:xfrm>
            <a:off x="5861395" y="2592592"/>
            <a:ext cx="544945" cy="874059"/>
          </a:xfrm>
          <a:custGeom>
            <a:avLst/>
            <a:gdLst/>
            <a:ahLst/>
            <a:cxnLst/>
            <a:rect l="l" t="t" r="r" b="b"/>
            <a:pathLst>
              <a:path w="449579" h="990600">
                <a:moveTo>
                  <a:pt x="449579" y="990599"/>
                </a:moveTo>
                <a:lnTo>
                  <a:pt x="447934" y="928957"/>
                </a:lnTo>
                <a:lnTo>
                  <a:pt x="443727" y="866509"/>
                </a:lnTo>
                <a:lnTo>
                  <a:pt x="435018" y="765169"/>
                </a:lnTo>
                <a:lnTo>
                  <a:pt x="432023" y="727935"/>
                </a:lnTo>
                <a:lnTo>
                  <a:pt x="429211" y="688388"/>
                </a:lnTo>
                <a:lnTo>
                  <a:pt x="426719" y="646175"/>
                </a:lnTo>
                <a:lnTo>
                  <a:pt x="424685" y="600945"/>
                </a:lnTo>
                <a:lnTo>
                  <a:pt x="423245" y="552346"/>
                </a:lnTo>
                <a:lnTo>
                  <a:pt x="422536" y="500025"/>
                </a:lnTo>
                <a:lnTo>
                  <a:pt x="422696" y="443630"/>
                </a:lnTo>
                <a:lnTo>
                  <a:pt x="423862" y="382809"/>
                </a:lnTo>
                <a:lnTo>
                  <a:pt x="426171" y="317211"/>
                </a:lnTo>
                <a:lnTo>
                  <a:pt x="429760" y="246483"/>
                </a:lnTo>
                <a:lnTo>
                  <a:pt x="434766" y="170273"/>
                </a:lnTo>
                <a:lnTo>
                  <a:pt x="441327" y="88229"/>
                </a:lnTo>
                <a:lnTo>
                  <a:pt x="449579" y="0"/>
                </a:lnTo>
                <a:lnTo>
                  <a:pt x="50291" y="0"/>
                </a:lnTo>
                <a:lnTo>
                  <a:pt x="32186" y="63288"/>
                </a:lnTo>
                <a:lnTo>
                  <a:pt x="24643" y="104248"/>
                </a:lnTo>
                <a:lnTo>
                  <a:pt x="18105" y="150424"/>
                </a:lnTo>
                <a:lnTo>
                  <a:pt x="12572" y="201072"/>
                </a:lnTo>
                <a:lnTo>
                  <a:pt x="8046" y="255446"/>
                </a:lnTo>
                <a:lnTo>
                  <a:pt x="4526" y="312801"/>
                </a:lnTo>
                <a:lnTo>
                  <a:pt x="2011" y="372392"/>
                </a:lnTo>
                <a:lnTo>
                  <a:pt x="502" y="433473"/>
                </a:lnTo>
                <a:lnTo>
                  <a:pt x="0" y="495299"/>
                </a:lnTo>
                <a:lnTo>
                  <a:pt x="502" y="557126"/>
                </a:lnTo>
                <a:lnTo>
                  <a:pt x="2011" y="618207"/>
                </a:lnTo>
                <a:lnTo>
                  <a:pt x="4526" y="677798"/>
                </a:lnTo>
                <a:lnTo>
                  <a:pt x="8046" y="735153"/>
                </a:lnTo>
                <a:lnTo>
                  <a:pt x="12572" y="789527"/>
                </a:lnTo>
                <a:lnTo>
                  <a:pt x="18105" y="840175"/>
                </a:lnTo>
                <a:lnTo>
                  <a:pt x="24643" y="886351"/>
                </a:lnTo>
                <a:lnTo>
                  <a:pt x="32186" y="927311"/>
                </a:lnTo>
                <a:lnTo>
                  <a:pt x="50291" y="990599"/>
                </a:lnTo>
                <a:lnTo>
                  <a:pt x="449579" y="990599"/>
                </a:lnTo>
                <a:close/>
              </a:path>
            </a:pathLst>
          </a:custGeom>
          <a:solidFill>
            <a:srgbClr val="E1E1B6"/>
          </a:solidFill>
        </p:spPr>
        <p:txBody>
          <a:bodyPr wrap="square" lIns="0" tIns="0" rIns="0" bIns="0" rtlCol="0"/>
          <a:lstStyle/>
          <a:p>
            <a:endParaRPr sz="1588"/>
          </a:p>
        </p:txBody>
      </p:sp>
      <p:sp>
        <p:nvSpPr>
          <p:cNvPr id="27" name="bg object 27"/>
          <p:cNvSpPr/>
          <p:nvPr/>
        </p:nvSpPr>
        <p:spPr>
          <a:xfrm>
            <a:off x="6203141" y="2592592"/>
            <a:ext cx="695036" cy="874059"/>
          </a:xfrm>
          <a:custGeom>
            <a:avLst/>
            <a:gdLst/>
            <a:ahLst/>
            <a:cxnLst/>
            <a:rect l="l" t="t" r="r" b="b"/>
            <a:pathLst>
              <a:path w="573404" h="990600">
                <a:moveTo>
                  <a:pt x="573023" y="990599"/>
                </a:moveTo>
                <a:lnTo>
                  <a:pt x="573023" y="0"/>
                </a:lnTo>
                <a:lnTo>
                  <a:pt x="0" y="0"/>
                </a:lnTo>
                <a:lnTo>
                  <a:pt x="1319" y="40865"/>
                </a:lnTo>
                <a:lnTo>
                  <a:pt x="4967" y="86642"/>
                </a:lnTo>
                <a:lnTo>
                  <a:pt x="10477" y="136397"/>
                </a:lnTo>
                <a:lnTo>
                  <a:pt x="17384" y="189201"/>
                </a:lnTo>
                <a:lnTo>
                  <a:pt x="25223" y="244122"/>
                </a:lnTo>
                <a:lnTo>
                  <a:pt x="41832" y="356587"/>
                </a:lnTo>
                <a:lnTo>
                  <a:pt x="49671" y="412270"/>
                </a:lnTo>
                <a:lnTo>
                  <a:pt x="56578" y="466343"/>
                </a:lnTo>
                <a:lnTo>
                  <a:pt x="62088" y="517877"/>
                </a:lnTo>
                <a:lnTo>
                  <a:pt x="65736" y="565940"/>
                </a:lnTo>
                <a:lnTo>
                  <a:pt x="67055" y="609599"/>
                </a:lnTo>
                <a:lnTo>
                  <a:pt x="66925" y="666976"/>
                </a:lnTo>
                <a:lnTo>
                  <a:pt x="66008" y="717137"/>
                </a:lnTo>
                <a:lnTo>
                  <a:pt x="63519" y="762297"/>
                </a:lnTo>
                <a:lnTo>
                  <a:pt x="58673" y="804671"/>
                </a:lnTo>
                <a:lnTo>
                  <a:pt x="50684" y="846474"/>
                </a:lnTo>
                <a:lnTo>
                  <a:pt x="38766" y="889920"/>
                </a:lnTo>
                <a:lnTo>
                  <a:pt x="22133" y="937224"/>
                </a:lnTo>
                <a:lnTo>
                  <a:pt x="0" y="990599"/>
                </a:lnTo>
                <a:lnTo>
                  <a:pt x="573023" y="990599"/>
                </a:lnTo>
                <a:close/>
              </a:path>
            </a:pathLst>
          </a:custGeom>
          <a:solidFill>
            <a:srgbClr val="3265CC"/>
          </a:solidFill>
        </p:spPr>
        <p:txBody>
          <a:bodyPr wrap="square" lIns="0" tIns="0" rIns="0" bIns="0" rtlCol="0"/>
          <a:lstStyle/>
          <a:p>
            <a:endParaRPr sz="1588"/>
          </a:p>
        </p:txBody>
      </p:sp>
      <p:sp>
        <p:nvSpPr>
          <p:cNvPr id="28" name="bg object 28"/>
          <p:cNvSpPr/>
          <p:nvPr/>
        </p:nvSpPr>
        <p:spPr>
          <a:xfrm>
            <a:off x="2868183" y="2592593"/>
            <a:ext cx="4488873" cy="882463"/>
          </a:xfrm>
          <a:custGeom>
            <a:avLst/>
            <a:gdLst/>
            <a:ahLst/>
            <a:cxnLst/>
            <a:rect l="l" t="t" r="r" b="b"/>
            <a:pathLst>
              <a:path w="3703320" h="1000125">
                <a:moveTo>
                  <a:pt x="599452" y="9144"/>
                </a:moveTo>
                <a:lnTo>
                  <a:pt x="26428" y="9144"/>
                </a:lnTo>
                <a:lnTo>
                  <a:pt x="15278" y="31496"/>
                </a:lnTo>
                <a:lnTo>
                  <a:pt x="7391" y="53860"/>
                </a:lnTo>
                <a:lnTo>
                  <a:pt x="2438" y="76568"/>
                </a:lnTo>
                <a:lnTo>
                  <a:pt x="88" y="99936"/>
                </a:lnTo>
                <a:lnTo>
                  <a:pt x="0" y="124282"/>
                </a:lnTo>
                <a:lnTo>
                  <a:pt x="1854" y="149936"/>
                </a:lnTo>
                <a:lnTo>
                  <a:pt x="5321" y="177215"/>
                </a:lnTo>
                <a:lnTo>
                  <a:pt x="10071" y="206438"/>
                </a:lnTo>
                <a:lnTo>
                  <a:pt x="15773" y="237934"/>
                </a:lnTo>
                <a:lnTo>
                  <a:pt x="22098" y="272008"/>
                </a:lnTo>
                <a:lnTo>
                  <a:pt x="28714" y="309003"/>
                </a:lnTo>
                <a:lnTo>
                  <a:pt x="35280" y="349211"/>
                </a:lnTo>
                <a:lnTo>
                  <a:pt x="41490" y="392988"/>
                </a:lnTo>
                <a:lnTo>
                  <a:pt x="47002" y="440626"/>
                </a:lnTo>
                <a:lnTo>
                  <a:pt x="51485" y="492467"/>
                </a:lnTo>
                <a:lnTo>
                  <a:pt x="54622" y="548817"/>
                </a:lnTo>
                <a:lnTo>
                  <a:pt x="56057" y="610006"/>
                </a:lnTo>
                <a:lnTo>
                  <a:pt x="55486" y="676363"/>
                </a:lnTo>
                <a:lnTo>
                  <a:pt x="52565" y="748182"/>
                </a:lnTo>
                <a:lnTo>
                  <a:pt x="46964" y="825817"/>
                </a:lnTo>
                <a:lnTo>
                  <a:pt x="38366" y="909561"/>
                </a:lnTo>
                <a:lnTo>
                  <a:pt x="26428" y="999744"/>
                </a:lnTo>
                <a:lnTo>
                  <a:pt x="599452" y="999744"/>
                </a:lnTo>
                <a:lnTo>
                  <a:pt x="599452" y="9144"/>
                </a:lnTo>
                <a:close/>
              </a:path>
              <a:path w="3703320" h="1000125">
                <a:moveTo>
                  <a:pt x="3703256" y="261899"/>
                </a:moveTo>
                <a:lnTo>
                  <a:pt x="3703015" y="206375"/>
                </a:lnTo>
                <a:lnTo>
                  <a:pt x="3701300" y="154355"/>
                </a:lnTo>
                <a:lnTo>
                  <a:pt x="3697859" y="106781"/>
                </a:lnTo>
                <a:lnTo>
                  <a:pt x="3692461" y="64579"/>
                </a:lnTo>
                <a:lnTo>
                  <a:pt x="3674884" y="0"/>
                </a:lnTo>
                <a:lnTo>
                  <a:pt x="3296932" y="0"/>
                </a:lnTo>
                <a:lnTo>
                  <a:pt x="3284118" y="29984"/>
                </a:lnTo>
                <a:lnTo>
                  <a:pt x="3275761" y="68656"/>
                </a:lnTo>
                <a:lnTo>
                  <a:pt x="3271202" y="114541"/>
                </a:lnTo>
                <a:lnTo>
                  <a:pt x="3269831" y="166179"/>
                </a:lnTo>
                <a:lnTo>
                  <a:pt x="3270999" y="222084"/>
                </a:lnTo>
                <a:lnTo>
                  <a:pt x="3274060" y="280797"/>
                </a:lnTo>
                <a:lnTo>
                  <a:pt x="3278403" y="340855"/>
                </a:lnTo>
                <a:lnTo>
                  <a:pt x="3283381" y="400761"/>
                </a:lnTo>
                <a:lnTo>
                  <a:pt x="3288347" y="459066"/>
                </a:lnTo>
                <a:lnTo>
                  <a:pt x="3292691" y="514286"/>
                </a:lnTo>
                <a:lnTo>
                  <a:pt x="3295764" y="564959"/>
                </a:lnTo>
                <a:lnTo>
                  <a:pt x="3296932" y="609600"/>
                </a:lnTo>
                <a:lnTo>
                  <a:pt x="3294430" y="670610"/>
                </a:lnTo>
                <a:lnTo>
                  <a:pt x="3288360" y="729576"/>
                </a:lnTo>
                <a:lnTo>
                  <a:pt x="3280854" y="785609"/>
                </a:lnTo>
                <a:lnTo>
                  <a:pt x="3274072" y="837819"/>
                </a:lnTo>
                <a:lnTo>
                  <a:pt x="3270135" y="885329"/>
                </a:lnTo>
                <a:lnTo>
                  <a:pt x="3271215" y="927214"/>
                </a:lnTo>
                <a:lnTo>
                  <a:pt x="3279419" y="962609"/>
                </a:lnTo>
                <a:lnTo>
                  <a:pt x="3296932" y="990600"/>
                </a:lnTo>
                <a:lnTo>
                  <a:pt x="3674884" y="990600"/>
                </a:lnTo>
                <a:lnTo>
                  <a:pt x="3674884" y="838200"/>
                </a:lnTo>
                <a:lnTo>
                  <a:pt x="3675507" y="805484"/>
                </a:lnTo>
                <a:lnTo>
                  <a:pt x="3677221" y="766038"/>
                </a:lnTo>
                <a:lnTo>
                  <a:pt x="3679799" y="720801"/>
                </a:lnTo>
                <a:lnTo>
                  <a:pt x="3683012" y="670699"/>
                </a:lnTo>
                <a:lnTo>
                  <a:pt x="3690353" y="559612"/>
                </a:lnTo>
                <a:lnTo>
                  <a:pt x="3694023" y="500494"/>
                </a:lnTo>
                <a:lnTo>
                  <a:pt x="3697389" y="440232"/>
                </a:lnTo>
                <a:lnTo>
                  <a:pt x="3700208" y="379755"/>
                </a:lnTo>
                <a:lnTo>
                  <a:pt x="3702240" y="320001"/>
                </a:lnTo>
                <a:lnTo>
                  <a:pt x="3703256" y="261899"/>
                </a:lnTo>
                <a:close/>
              </a:path>
            </a:pathLst>
          </a:custGeom>
          <a:solidFill>
            <a:srgbClr val="98CCFF"/>
          </a:solidFill>
        </p:spPr>
        <p:txBody>
          <a:bodyPr wrap="square" lIns="0" tIns="0" rIns="0" bIns="0" rtlCol="0"/>
          <a:lstStyle/>
          <a:p>
            <a:endParaRPr sz="1588"/>
          </a:p>
        </p:txBody>
      </p:sp>
      <p:sp>
        <p:nvSpPr>
          <p:cNvPr id="29" name="bg object 29"/>
          <p:cNvSpPr/>
          <p:nvPr/>
        </p:nvSpPr>
        <p:spPr>
          <a:xfrm>
            <a:off x="3517196" y="2600660"/>
            <a:ext cx="731982" cy="874059"/>
          </a:xfrm>
          <a:custGeom>
            <a:avLst/>
            <a:gdLst/>
            <a:ahLst/>
            <a:cxnLst/>
            <a:rect l="l" t="t" r="r" b="b"/>
            <a:pathLst>
              <a:path w="603885" h="990600">
                <a:moveTo>
                  <a:pt x="603513" y="990599"/>
                </a:moveTo>
                <a:lnTo>
                  <a:pt x="603513" y="0"/>
                </a:lnTo>
                <a:lnTo>
                  <a:pt x="30489" y="0"/>
                </a:lnTo>
                <a:lnTo>
                  <a:pt x="38566" y="44933"/>
                </a:lnTo>
                <a:lnTo>
                  <a:pt x="43846" y="92404"/>
                </a:lnTo>
                <a:lnTo>
                  <a:pt x="46645" y="142047"/>
                </a:lnTo>
                <a:lnTo>
                  <a:pt x="47275" y="193497"/>
                </a:lnTo>
                <a:lnTo>
                  <a:pt x="46050" y="246389"/>
                </a:lnTo>
                <a:lnTo>
                  <a:pt x="43286" y="300356"/>
                </a:lnTo>
                <a:lnTo>
                  <a:pt x="39295" y="355035"/>
                </a:lnTo>
                <a:lnTo>
                  <a:pt x="34391" y="410059"/>
                </a:lnTo>
                <a:lnTo>
                  <a:pt x="28890" y="465064"/>
                </a:lnTo>
                <a:lnTo>
                  <a:pt x="17348" y="573552"/>
                </a:lnTo>
                <a:lnTo>
                  <a:pt x="11935" y="626306"/>
                </a:lnTo>
                <a:lnTo>
                  <a:pt x="7180" y="677578"/>
                </a:lnTo>
                <a:lnTo>
                  <a:pt x="3396" y="727004"/>
                </a:lnTo>
                <a:lnTo>
                  <a:pt x="898" y="774218"/>
                </a:lnTo>
                <a:lnTo>
                  <a:pt x="0" y="818855"/>
                </a:lnTo>
                <a:lnTo>
                  <a:pt x="1015" y="860550"/>
                </a:lnTo>
                <a:lnTo>
                  <a:pt x="4257" y="898937"/>
                </a:lnTo>
                <a:lnTo>
                  <a:pt x="10041" y="933651"/>
                </a:lnTo>
                <a:lnTo>
                  <a:pt x="18680" y="964327"/>
                </a:lnTo>
                <a:lnTo>
                  <a:pt x="30489" y="990599"/>
                </a:lnTo>
                <a:lnTo>
                  <a:pt x="603513" y="990599"/>
                </a:lnTo>
                <a:close/>
              </a:path>
            </a:pathLst>
          </a:custGeom>
          <a:solidFill>
            <a:srgbClr val="003265"/>
          </a:solidFill>
        </p:spPr>
        <p:txBody>
          <a:bodyPr wrap="square" lIns="0" tIns="0" rIns="0" bIns="0" rtlCol="0"/>
          <a:lstStyle/>
          <a:p>
            <a:endParaRPr sz="1588"/>
          </a:p>
        </p:txBody>
      </p:sp>
      <p:sp>
        <p:nvSpPr>
          <p:cNvPr id="30" name="bg object 30"/>
          <p:cNvSpPr/>
          <p:nvPr/>
        </p:nvSpPr>
        <p:spPr>
          <a:xfrm>
            <a:off x="1983970" y="2592592"/>
            <a:ext cx="466436" cy="874059"/>
          </a:xfrm>
          <a:custGeom>
            <a:avLst/>
            <a:gdLst/>
            <a:ahLst/>
            <a:cxnLst/>
            <a:rect l="l" t="t" r="r" b="b"/>
            <a:pathLst>
              <a:path w="384810" h="990600">
                <a:moveTo>
                  <a:pt x="384571" y="261032"/>
                </a:moveTo>
                <a:lnTo>
                  <a:pt x="383887" y="204995"/>
                </a:lnTo>
                <a:lnTo>
                  <a:pt x="381380" y="152780"/>
                </a:lnTo>
                <a:lnTo>
                  <a:pt x="376160" y="105281"/>
                </a:lnTo>
                <a:lnTo>
                  <a:pt x="367331" y="63388"/>
                </a:lnTo>
                <a:lnTo>
                  <a:pt x="335279" y="0"/>
                </a:lnTo>
                <a:lnTo>
                  <a:pt x="36575" y="0"/>
                </a:lnTo>
                <a:lnTo>
                  <a:pt x="23408" y="63288"/>
                </a:lnTo>
                <a:lnTo>
                  <a:pt x="17922" y="104248"/>
                </a:lnTo>
                <a:lnTo>
                  <a:pt x="13167" y="150424"/>
                </a:lnTo>
                <a:lnTo>
                  <a:pt x="9143" y="201072"/>
                </a:lnTo>
                <a:lnTo>
                  <a:pt x="5852" y="255446"/>
                </a:lnTo>
                <a:lnTo>
                  <a:pt x="3291" y="312801"/>
                </a:lnTo>
                <a:lnTo>
                  <a:pt x="1463" y="372392"/>
                </a:lnTo>
                <a:lnTo>
                  <a:pt x="365" y="433473"/>
                </a:lnTo>
                <a:lnTo>
                  <a:pt x="0" y="495299"/>
                </a:lnTo>
                <a:lnTo>
                  <a:pt x="365" y="557126"/>
                </a:lnTo>
                <a:lnTo>
                  <a:pt x="1463" y="618207"/>
                </a:lnTo>
                <a:lnTo>
                  <a:pt x="3291" y="677798"/>
                </a:lnTo>
                <a:lnTo>
                  <a:pt x="5852" y="735153"/>
                </a:lnTo>
                <a:lnTo>
                  <a:pt x="9143" y="789527"/>
                </a:lnTo>
                <a:lnTo>
                  <a:pt x="13167" y="840175"/>
                </a:lnTo>
                <a:lnTo>
                  <a:pt x="17922" y="886351"/>
                </a:lnTo>
                <a:lnTo>
                  <a:pt x="23408" y="927311"/>
                </a:lnTo>
                <a:lnTo>
                  <a:pt x="36575" y="990599"/>
                </a:lnTo>
                <a:lnTo>
                  <a:pt x="335279" y="990599"/>
                </a:lnTo>
                <a:lnTo>
                  <a:pt x="338160" y="954856"/>
                </a:lnTo>
                <a:lnTo>
                  <a:pt x="342067" y="912424"/>
                </a:lnTo>
                <a:lnTo>
                  <a:pt x="346757" y="864488"/>
                </a:lnTo>
                <a:lnTo>
                  <a:pt x="357513" y="756849"/>
                </a:lnTo>
                <a:lnTo>
                  <a:pt x="363092" y="699515"/>
                </a:lnTo>
                <a:lnTo>
                  <a:pt x="368481" y="641420"/>
                </a:lnTo>
                <a:lnTo>
                  <a:pt x="373436" y="583748"/>
                </a:lnTo>
                <a:lnTo>
                  <a:pt x="377713" y="527684"/>
                </a:lnTo>
                <a:lnTo>
                  <a:pt x="381070" y="474415"/>
                </a:lnTo>
                <a:lnTo>
                  <a:pt x="383263" y="425125"/>
                </a:lnTo>
                <a:lnTo>
                  <a:pt x="384047" y="380999"/>
                </a:lnTo>
                <a:lnTo>
                  <a:pt x="384571" y="261032"/>
                </a:lnTo>
                <a:close/>
              </a:path>
            </a:pathLst>
          </a:custGeom>
          <a:solidFill>
            <a:srgbClr val="E1E1B6"/>
          </a:solidFill>
        </p:spPr>
        <p:txBody>
          <a:bodyPr wrap="square" lIns="0" tIns="0" rIns="0" bIns="0" rtlCol="0"/>
          <a:lstStyle/>
          <a:p>
            <a:endParaRPr sz="1588"/>
          </a:p>
        </p:txBody>
      </p:sp>
      <p:sp>
        <p:nvSpPr>
          <p:cNvPr id="31" name="bg object 31"/>
          <p:cNvSpPr/>
          <p:nvPr/>
        </p:nvSpPr>
        <p:spPr>
          <a:xfrm>
            <a:off x="554182" y="2592593"/>
            <a:ext cx="554182" cy="874059"/>
          </a:xfrm>
          <a:custGeom>
            <a:avLst/>
            <a:gdLst/>
            <a:ahLst/>
            <a:cxnLst/>
            <a:rect l="l" t="t" r="r" b="b"/>
            <a:pathLst>
              <a:path w="457200" h="990600">
                <a:moveTo>
                  <a:pt x="457200" y="0"/>
                </a:moveTo>
                <a:lnTo>
                  <a:pt x="0" y="9083"/>
                </a:lnTo>
                <a:lnTo>
                  <a:pt x="0" y="990600"/>
                </a:lnTo>
                <a:lnTo>
                  <a:pt x="430156" y="990600"/>
                </a:lnTo>
                <a:lnTo>
                  <a:pt x="430156" y="500025"/>
                </a:lnTo>
                <a:lnTo>
                  <a:pt x="430316" y="443630"/>
                </a:lnTo>
                <a:lnTo>
                  <a:pt x="431482" y="382809"/>
                </a:lnTo>
                <a:lnTo>
                  <a:pt x="433791" y="317211"/>
                </a:lnTo>
                <a:lnTo>
                  <a:pt x="437380" y="246483"/>
                </a:lnTo>
                <a:lnTo>
                  <a:pt x="442386" y="170273"/>
                </a:lnTo>
                <a:lnTo>
                  <a:pt x="448947" y="88229"/>
                </a:lnTo>
                <a:lnTo>
                  <a:pt x="457200" y="0"/>
                </a:lnTo>
                <a:close/>
              </a:path>
              <a:path w="457200" h="990600">
                <a:moveTo>
                  <a:pt x="457200" y="990600"/>
                </a:moveTo>
                <a:lnTo>
                  <a:pt x="455554" y="928957"/>
                </a:lnTo>
                <a:lnTo>
                  <a:pt x="451347" y="866509"/>
                </a:lnTo>
                <a:lnTo>
                  <a:pt x="442638" y="765169"/>
                </a:lnTo>
                <a:lnTo>
                  <a:pt x="436831" y="688388"/>
                </a:lnTo>
                <a:lnTo>
                  <a:pt x="434340" y="646176"/>
                </a:lnTo>
                <a:lnTo>
                  <a:pt x="432305" y="600945"/>
                </a:lnTo>
                <a:lnTo>
                  <a:pt x="430865" y="552346"/>
                </a:lnTo>
                <a:lnTo>
                  <a:pt x="430156" y="500025"/>
                </a:lnTo>
                <a:lnTo>
                  <a:pt x="430156" y="990600"/>
                </a:lnTo>
                <a:lnTo>
                  <a:pt x="457200" y="990600"/>
                </a:lnTo>
                <a:close/>
              </a:path>
            </a:pathLst>
          </a:custGeom>
          <a:solidFill>
            <a:srgbClr val="000000"/>
          </a:solidFill>
        </p:spPr>
        <p:txBody>
          <a:bodyPr wrap="square" lIns="0" tIns="0" rIns="0" bIns="0" rtlCol="0"/>
          <a:lstStyle/>
          <a:p>
            <a:endParaRPr sz="1588"/>
          </a:p>
        </p:txBody>
      </p:sp>
      <p:sp>
        <p:nvSpPr>
          <p:cNvPr id="32" name="bg object 32"/>
          <p:cNvSpPr/>
          <p:nvPr/>
        </p:nvSpPr>
        <p:spPr>
          <a:xfrm>
            <a:off x="905163" y="2592592"/>
            <a:ext cx="695036" cy="874059"/>
          </a:xfrm>
          <a:custGeom>
            <a:avLst/>
            <a:gdLst/>
            <a:ahLst/>
            <a:cxnLst/>
            <a:rect l="l" t="t" r="r" b="b"/>
            <a:pathLst>
              <a:path w="573405" h="990600">
                <a:moveTo>
                  <a:pt x="573023" y="990599"/>
                </a:moveTo>
                <a:lnTo>
                  <a:pt x="573023" y="0"/>
                </a:lnTo>
                <a:lnTo>
                  <a:pt x="0" y="0"/>
                </a:lnTo>
                <a:lnTo>
                  <a:pt x="1319" y="40865"/>
                </a:lnTo>
                <a:lnTo>
                  <a:pt x="4967" y="86642"/>
                </a:lnTo>
                <a:lnTo>
                  <a:pt x="10477" y="136397"/>
                </a:lnTo>
                <a:lnTo>
                  <a:pt x="17384" y="189201"/>
                </a:lnTo>
                <a:lnTo>
                  <a:pt x="25223" y="244122"/>
                </a:lnTo>
                <a:lnTo>
                  <a:pt x="41832" y="356587"/>
                </a:lnTo>
                <a:lnTo>
                  <a:pt x="49671" y="412270"/>
                </a:lnTo>
                <a:lnTo>
                  <a:pt x="56578" y="466343"/>
                </a:lnTo>
                <a:lnTo>
                  <a:pt x="62088" y="517877"/>
                </a:lnTo>
                <a:lnTo>
                  <a:pt x="65736" y="565940"/>
                </a:lnTo>
                <a:lnTo>
                  <a:pt x="67055" y="609599"/>
                </a:lnTo>
                <a:lnTo>
                  <a:pt x="66925" y="666976"/>
                </a:lnTo>
                <a:lnTo>
                  <a:pt x="66008" y="717137"/>
                </a:lnTo>
                <a:lnTo>
                  <a:pt x="63519" y="762297"/>
                </a:lnTo>
                <a:lnTo>
                  <a:pt x="58673" y="804671"/>
                </a:lnTo>
                <a:lnTo>
                  <a:pt x="50684" y="846474"/>
                </a:lnTo>
                <a:lnTo>
                  <a:pt x="38766" y="889920"/>
                </a:lnTo>
                <a:lnTo>
                  <a:pt x="22133" y="937224"/>
                </a:lnTo>
                <a:lnTo>
                  <a:pt x="0" y="990599"/>
                </a:lnTo>
                <a:lnTo>
                  <a:pt x="573023" y="990599"/>
                </a:lnTo>
                <a:close/>
              </a:path>
            </a:pathLst>
          </a:custGeom>
          <a:solidFill>
            <a:srgbClr val="3265CC"/>
          </a:solidFill>
        </p:spPr>
        <p:txBody>
          <a:bodyPr wrap="square" lIns="0" tIns="0" rIns="0" bIns="0" rtlCol="0"/>
          <a:lstStyle/>
          <a:p>
            <a:endParaRPr sz="1588"/>
          </a:p>
        </p:txBody>
      </p:sp>
      <p:sp>
        <p:nvSpPr>
          <p:cNvPr id="33" name="bg object 33"/>
          <p:cNvSpPr/>
          <p:nvPr/>
        </p:nvSpPr>
        <p:spPr>
          <a:xfrm>
            <a:off x="1533646" y="2592592"/>
            <a:ext cx="524162" cy="874059"/>
          </a:xfrm>
          <a:custGeom>
            <a:avLst/>
            <a:gdLst/>
            <a:ahLst/>
            <a:cxnLst/>
            <a:rect l="l" t="t" r="r" b="b"/>
            <a:pathLst>
              <a:path w="432435" h="990600">
                <a:moveTo>
                  <a:pt x="432069" y="261891"/>
                </a:moveTo>
                <a:lnTo>
                  <a:pt x="431846" y="206365"/>
                </a:lnTo>
                <a:lnTo>
                  <a:pt x="430208" y="154349"/>
                </a:lnTo>
                <a:lnTo>
                  <a:pt x="426932" y="106774"/>
                </a:lnTo>
                <a:lnTo>
                  <a:pt x="421795" y="64570"/>
                </a:lnTo>
                <a:lnTo>
                  <a:pt x="405045" y="0"/>
                </a:lnTo>
                <a:lnTo>
                  <a:pt x="27093" y="0"/>
                </a:lnTo>
                <a:lnTo>
                  <a:pt x="14287" y="29980"/>
                </a:lnTo>
                <a:lnTo>
                  <a:pt x="5926" y="68650"/>
                </a:lnTo>
                <a:lnTo>
                  <a:pt x="1375" y="114538"/>
                </a:lnTo>
                <a:lnTo>
                  <a:pt x="0" y="166172"/>
                </a:lnTo>
                <a:lnTo>
                  <a:pt x="1164" y="222082"/>
                </a:lnTo>
                <a:lnTo>
                  <a:pt x="4233" y="280796"/>
                </a:lnTo>
                <a:lnTo>
                  <a:pt x="8572" y="340845"/>
                </a:lnTo>
                <a:lnTo>
                  <a:pt x="13546" y="400755"/>
                </a:lnTo>
                <a:lnTo>
                  <a:pt x="18520" y="459057"/>
                </a:lnTo>
                <a:lnTo>
                  <a:pt x="22859" y="514279"/>
                </a:lnTo>
                <a:lnTo>
                  <a:pt x="25929" y="564950"/>
                </a:lnTo>
                <a:lnTo>
                  <a:pt x="27093" y="609599"/>
                </a:lnTo>
                <a:lnTo>
                  <a:pt x="24593" y="670601"/>
                </a:lnTo>
                <a:lnTo>
                  <a:pt x="18520" y="729567"/>
                </a:lnTo>
                <a:lnTo>
                  <a:pt x="11019" y="785604"/>
                </a:lnTo>
                <a:lnTo>
                  <a:pt x="4233" y="837818"/>
                </a:lnTo>
                <a:lnTo>
                  <a:pt x="304" y="885318"/>
                </a:lnTo>
                <a:lnTo>
                  <a:pt x="1375" y="927211"/>
                </a:lnTo>
                <a:lnTo>
                  <a:pt x="9591" y="962602"/>
                </a:lnTo>
                <a:lnTo>
                  <a:pt x="27093" y="990599"/>
                </a:lnTo>
                <a:lnTo>
                  <a:pt x="405045" y="990599"/>
                </a:lnTo>
                <a:lnTo>
                  <a:pt x="405045" y="838199"/>
                </a:lnTo>
                <a:lnTo>
                  <a:pt x="405640" y="805480"/>
                </a:lnTo>
                <a:lnTo>
                  <a:pt x="407278" y="766035"/>
                </a:lnTo>
                <a:lnTo>
                  <a:pt x="409735" y="720794"/>
                </a:lnTo>
                <a:lnTo>
                  <a:pt x="412787" y="670688"/>
                </a:lnTo>
                <a:lnTo>
                  <a:pt x="419785" y="559602"/>
                </a:lnTo>
                <a:lnTo>
                  <a:pt x="423284" y="500484"/>
                </a:lnTo>
                <a:lnTo>
                  <a:pt x="426486" y="440224"/>
                </a:lnTo>
                <a:lnTo>
                  <a:pt x="429166" y="379751"/>
                </a:lnTo>
                <a:lnTo>
                  <a:pt x="431101" y="319996"/>
                </a:lnTo>
                <a:lnTo>
                  <a:pt x="432069" y="261891"/>
                </a:lnTo>
                <a:close/>
              </a:path>
            </a:pathLst>
          </a:custGeom>
          <a:solidFill>
            <a:srgbClr val="003265"/>
          </a:solidFill>
        </p:spPr>
        <p:txBody>
          <a:bodyPr wrap="square" lIns="0" tIns="0" rIns="0" bIns="0" rtlCol="0"/>
          <a:lstStyle/>
          <a:p>
            <a:endParaRPr sz="1588"/>
          </a:p>
        </p:txBody>
      </p:sp>
      <p:pic>
        <p:nvPicPr>
          <p:cNvPr id="34" name="bg object 34"/>
          <p:cNvPicPr/>
          <p:nvPr/>
        </p:nvPicPr>
        <p:blipFill>
          <a:blip r:embed="rId2" cstate="print"/>
          <a:stretch>
            <a:fillRect/>
          </a:stretch>
        </p:blipFill>
        <p:spPr>
          <a:xfrm>
            <a:off x="554183" y="2554942"/>
            <a:ext cx="11083635" cy="391732"/>
          </a:xfrm>
          <a:prstGeom prst="rect">
            <a:avLst/>
          </a:prstGeom>
        </p:spPr>
      </p:pic>
      <p:pic>
        <p:nvPicPr>
          <p:cNvPr id="35" name="bg object 35"/>
          <p:cNvPicPr/>
          <p:nvPr/>
        </p:nvPicPr>
        <p:blipFill>
          <a:blip r:embed="rId3" cstate="print"/>
          <a:stretch>
            <a:fillRect/>
          </a:stretch>
        </p:blipFill>
        <p:spPr>
          <a:xfrm>
            <a:off x="554182" y="3227826"/>
            <a:ext cx="11079941" cy="265720"/>
          </a:xfrm>
          <a:prstGeom prst="rect">
            <a:avLst/>
          </a:prstGeom>
        </p:spPr>
      </p:pic>
      <p:sp>
        <p:nvSpPr>
          <p:cNvPr id="2" name="Holder 2"/>
          <p:cNvSpPr>
            <a:spLocks noGrp="1"/>
          </p:cNvSpPr>
          <p:nvPr>
            <p:ph type="ctrTitle"/>
          </p:nvPr>
        </p:nvSpPr>
        <p:spPr>
          <a:xfrm>
            <a:off x="1289240" y="1777530"/>
            <a:ext cx="9613518" cy="586635"/>
          </a:xfrm>
          <a:prstGeom prst="rect">
            <a:avLst/>
          </a:prstGeom>
        </p:spPr>
        <p:txBody>
          <a:bodyPr wrap="square" lIns="0" tIns="0" rIns="0" bIns="0">
            <a:spAutoFit/>
          </a:bodyPr>
          <a:lstStyle>
            <a:lvl1pPr>
              <a:defRPr sz="4236" b="1" i="0">
                <a:solidFill>
                  <a:srgbClr val="003265"/>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35" b="0" i="0">
                <a:solidFill>
                  <a:schemeClr val="tx1"/>
                </a:solidFill>
                <a:latin typeface="Arial MT"/>
                <a:cs typeface="Arial MT"/>
              </a:defRPr>
            </a:lvl1pPr>
          </a:lstStyle>
          <a:p>
            <a:pPr marL="11206">
              <a:lnSpc>
                <a:spcPts val="1284"/>
              </a:lnSpc>
            </a:pPr>
            <a:r>
              <a:rPr lang="en-IN" spc="-9"/>
              <a:t>Dr P Udayakumar</a:t>
            </a:r>
            <a:endParaRPr lang="en-IN" spc="-4"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CF71A18-172C-453D-8D7F-99BFEBDC0AD0}" type="datetime1">
              <a:rPr lang="en-US" smtClean="0"/>
              <a:t>10/22/2022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5274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Artificial Intelligence                                                        Dr P Udayakumar</a:t>
            </a:r>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78693285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Artificial Intelligence                                                        Dr P Udayakumar</a:t>
            </a:r>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00041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Artificial Intelligence                                                        Dr P Udayakumar</a:t>
            </a:r>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596175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Artificial Intelligence                                                        Dr P Udayakumar</a:t>
            </a:r>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89731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Artificial Intelligence                                                        Dr P Udayakumar</a:t>
            </a:r>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256353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Artificial Intelligence                                                        Dr P Udayakumar</a:t>
            </a:r>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21322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Artificial Intelligence                                                        Dr P Udayakumar</a:t>
            </a:r>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52288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Artificial Intelligence                                                        Dr P Udayakumar</a:t>
            </a:r>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25239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Artificial Intelligence                                                        Dr P Udayakumar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EF2E3-409D-4D76-AD02-397A36B0DAF9}" type="slidenum">
              <a:rPr lang="en-US" smtClean="0"/>
              <a:pPr/>
              <a:t>‹#›</a:t>
            </a:fld>
            <a:endParaRPr lang="en-US"/>
          </a:p>
        </p:txBody>
      </p:sp>
    </p:spTree>
    <p:extLst>
      <p:ext uri="{BB962C8B-B14F-4D97-AF65-F5344CB8AC3E}">
        <p14:creationId xmlns:p14="http://schemas.microsoft.com/office/powerpoint/2010/main" val="1636765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674" r:id="rId12"/>
    <p:sldLayoutId id="2147483684" r:id="rId13"/>
    <p:sldLayoutId id="2147483735"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dayakumarp@aec.edu.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25.jpg"/></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714531" y="1240360"/>
            <a:ext cx="10696612" cy="3086104"/>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rgbClr val="FF0000"/>
              </a:solidFill>
              <a:effectLst/>
              <a:uLnTx/>
              <a:uFillTx/>
              <a:latin typeface="Tw Cen MT" pitchFamily="34" charset="0"/>
              <a:ea typeface="+mj-ea"/>
              <a:cs typeface="+mj-cs"/>
            </a:endParaRPr>
          </a:p>
          <a:p>
            <a:pPr algn="ctr" defTabSz="914400">
              <a:lnSpc>
                <a:spcPct val="90000"/>
              </a:lnSpc>
              <a:spcBef>
                <a:spcPct val="0"/>
              </a:spcBef>
              <a:defRPr/>
            </a:pPr>
            <a:endParaRPr lang="en-US" sz="4000" dirty="0">
              <a:solidFill>
                <a:srgbClr val="FF0000"/>
              </a:solidFill>
              <a:latin typeface="Tw Cen MT" pitchFamily="34" charset="0"/>
              <a:ea typeface="+mj-ea"/>
              <a:cs typeface="+mj-cs"/>
            </a:endParaRPr>
          </a:p>
          <a:p>
            <a:pPr algn="ctr" defTabSz="914400">
              <a:lnSpc>
                <a:spcPct val="90000"/>
              </a:lnSpc>
              <a:spcBef>
                <a:spcPct val="0"/>
              </a:spcBef>
              <a:defRPr/>
            </a:pPr>
            <a:endParaRPr lang="en-US" sz="4000" dirty="0">
              <a:solidFill>
                <a:srgbClr val="FF0000"/>
              </a:solidFill>
              <a:latin typeface="Tw Cen MT" pitchFamily="34" charset="0"/>
              <a:ea typeface="+mj-ea"/>
              <a:cs typeface="+mj-cs"/>
            </a:endParaRPr>
          </a:p>
          <a:p>
            <a:pPr algn="ctr" defTabSz="914400">
              <a:lnSpc>
                <a:spcPct val="90000"/>
              </a:lnSpc>
              <a:spcBef>
                <a:spcPct val="0"/>
              </a:spcBef>
              <a:defRPr/>
            </a:pPr>
            <a:r>
              <a:rPr lang="en-US" sz="4000" dirty="0">
                <a:solidFill>
                  <a:srgbClr val="FF0000"/>
                </a:solidFill>
                <a:latin typeface="Tw Cen MT" pitchFamily="34" charset="0"/>
                <a:ea typeface="+mj-ea"/>
                <a:cs typeface="+mj-cs"/>
              </a:rPr>
              <a:t>Course : </a:t>
            </a:r>
            <a:r>
              <a:rPr lang="en-US" sz="3600" b="1" dirty="0">
                <a:solidFill>
                  <a:srgbClr val="FF0000"/>
                </a:solidFill>
                <a:latin typeface="Times New Roman" pitchFamily="18" charset="0"/>
                <a:ea typeface="+mj-ea"/>
                <a:cs typeface="Times New Roman" pitchFamily="18" charset="0"/>
              </a:rPr>
              <a:t>ARTIFICIAL INTELLIGENCE</a:t>
            </a:r>
            <a:endParaRPr lang="en-US" sz="3600" b="1" dirty="0">
              <a:solidFill>
                <a:srgbClr val="FF0000"/>
              </a:solidFill>
              <a:latin typeface="Times New Roman" pitchFamily="18" charset="0"/>
              <a:cs typeface="Times New Roman"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lang="en-US" sz="3600" dirty="0">
              <a:solidFill>
                <a:srgbClr val="FF0000"/>
              </a:solidFill>
              <a:latin typeface="Tw Cen MT" pitchFamily="34"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lang="en-US" sz="4000" dirty="0">
                <a:solidFill>
                  <a:srgbClr val="FF0000"/>
                </a:solidFill>
                <a:latin typeface="Tw Cen MT" pitchFamily="34" charset="0"/>
                <a:ea typeface="+mj-ea"/>
                <a:cs typeface="+mj-cs"/>
              </a:rPr>
              <a:t>UNIT-3</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rgbClr val="FF0000"/>
              </a:solidFill>
              <a:effectLst/>
              <a:uLnTx/>
              <a:uFillTx/>
              <a:latin typeface="Tw Cen MT" pitchFamily="34"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IN" sz="5400" b="0" i="0" u="none" strike="noStrike" kern="1200" cap="none" spc="0" normalizeH="0" baseline="0" noProof="0" dirty="0">
              <a:ln>
                <a:noFill/>
              </a:ln>
              <a:effectLst/>
              <a:uLnTx/>
              <a:uFillTx/>
              <a:latin typeface="Tw Cen MT" pitchFamily="34" charset="0"/>
              <a:ea typeface="+mj-ea"/>
              <a:cs typeface="+mj-cs"/>
            </a:endParaRPr>
          </a:p>
        </p:txBody>
      </p:sp>
      <p:sp>
        <p:nvSpPr>
          <p:cNvPr id="6" name="Subtitle 2"/>
          <p:cNvSpPr txBox="1">
            <a:spLocks/>
          </p:cNvSpPr>
          <p:nvPr/>
        </p:nvSpPr>
        <p:spPr>
          <a:xfrm>
            <a:off x="809588" y="4357694"/>
            <a:ext cx="10572824" cy="2119306"/>
          </a:xfrm>
          <a:prstGeom prst="rect">
            <a:avLst/>
          </a:prstGeom>
        </p:spPr>
        <p:txBody>
          <a:bodyPr vert="horz" lIns="91440" tIns="45720" rIns="91440" bIns="45720" rtlCol="0">
            <a:normAutofit fontScale="85000" lnSpcReduction="20000"/>
          </a:bodyPr>
          <a:lstStyle/>
          <a:p>
            <a:pPr algn="ctr"/>
            <a:r>
              <a:rPr lang="en-US" sz="3200" b="1" dirty="0">
                <a:solidFill>
                  <a:srgbClr val="002060"/>
                </a:solidFill>
                <a:latin typeface="Times New Roman" pitchFamily="18" charset="0"/>
                <a:cs typeface="Times New Roman" pitchFamily="18" charset="0"/>
              </a:rPr>
              <a:t>Dr. P Udayakumar, </a:t>
            </a:r>
          </a:p>
          <a:p>
            <a:pPr algn="ctr"/>
            <a:r>
              <a:rPr lang="en-US" sz="3200" b="1" dirty="0">
                <a:solidFill>
                  <a:srgbClr val="002060"/>
                </a:solidFill>
                <a:latin typeface="Times New Roman" pitchFamily="18" charset="0"/>
                <a:cs typeface="Times New Roman" pitchFamily="18" charset="0"/>
              </a:rPr>
              <a:t>Professor, </a:t>
            </a:r>
          </a:p>
          <a:p>
            <a:pPr algn="ctr"/>
            <a:r>
              <a:rPr lang="en-US" sz="3200" b="1" dirty="0">
                <a:solidFill>
                  <a:srgbClr val="002060"/>
                </a:solidFill>
                <a:latin typeface="Times New Roman" pitchFamily="18" charset="0"/>
                <a:cs typeface="Times New Roman" pitchFamily="18" charset="0"/>
              </a:rPr>
              <a:t>Department of Computer Science &amp; Engineering</a:t>
            </a:r>
          </a:p>
          <a:p>
            <a:pPr algn="ctr"/>
            <a:r>
              <a:rPr lang="en-US" sz="3200" b="1" dirty="0">
                <a:solidFill>
                  <a:srgbClr val="002060"/>
                </a:solidFill>
                <a:latin typeface="Times New Roman" pitchFamily="18" charset="0"/>
                <a:cs typeface="Times New Roman" pitchFamily="18" charset="0"/>
              </a:rPr>
              <a:t>Aditya Engineering College(A)</a:t>
            </a:r>
          </a:p>
          <a:p>
            <a:pPr algn="ctr"/>
            <a:r>
              <a:rPr lang="en-US" sz="3200" b="1" dirty="0">
                <a:solidFill>
                  <a:srgbClr val="002060"/>
                </a:solidFill>
                <a:latin typeface="Times New Roman" pitchFamily="18" charset="0"/>
                <a:cs typeface="Times New Roman" pitchFamily="18" charset="0"/>
              </a:rPr>
              <a:t>Email: </a:t>
            </a:r>
            <a:r>
              <a:rPr lang="en-US" sz="3200" b="1" dirty="0">
                <a:solidFill>
                  <a:srgbClr val="002060"/>
                </a:solidFill>
                <a:latin typeface="Times New Roman" pitchFamily="18" charset="0"/>
                <a:cs typeface="Times New Roman" pitchFamily="18" charset="0"/>
                <a:hlinkClick r:id="rId3"/>
              </a:rPr>
              <a:t>udayakumarp@aec.edu.in</a:t>
            </a:r>
            <a:endParaRPr lang="en-US" sz="3200" b="1" dirty="0">
              <a:solidFill>
                <a:srgbClr val="002060"/>
              </a:solidFill>
              <a:latin typeface="Times New Roman" pitchFamily="18" charset="0"/>
              <a:cs typeface="Times New Roman" pitchFamily="18" charset="0"/>
            </a:endParaRPr>
          </a:p>
          <a:p>
            <a:pPr algn="ctr"/>
            <a:r>
              <a:rPr lang="en-US" sz="3200" b="1" dirty="0">
                <a:solidFill>
                  <a:srgbClr val="002060"/>
                </a:solidFill>
                <a:latin typeface="Times New Roman" pitchFamily="18" charset="0"/>
                <a:cs typeface="Times New Roman" pitchFamily="18" charset="0"/>
              </a:rPr>
              <a:t>Mobile: 9893263785</a:t>
            </a:r>
          </a:p>
          <a:p>
            <a:pPr algn="ctr"/>
            <a:endParaRPr lang="en-US" sz="2800" b="1" dirty="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3681367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JAYSANKAR\Downloads\logo.jpg">
            <a:extLst>
              <a:ext uri="{FF2B5EF4-FFF2-40B4-BE49-F238E27FC236}">
                <a16:creationId xmlns:a16="http://schemas.microsoft.com/office/drawing/2014/main" id="{8E30DEDD-5652-327F-62EF-7C7D9B2CD7B5}"/>
              </a:ext>
            </a:extLst>
          </p:cNvPr>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3" name="TextBox 2">
            <a:extLst>
              <a:ext uri="{FF2B5EF4-FFF2-40B4-BE49-F238E27FC236}">
                <a16:creationId xmlns:a16="http://schemas.microsoft.com/office/drawing/2014/main" id="{46023C52-4933-B004-E1A1-E42458ED366D}"/>
              </a:ext>
            </a:extLst>
          </p:cNvPr>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4" name="Title 1">
            <a:extLst>
              <a:ext uri="{FF2B5EF4-FFF2-40B4-BE49-F238E27FC236}">
                <a16:creationId xmlns:a16="http://schemas.microsoft.com/office/drawing/2014/main" id="{AD4FF525-9E1E-D981-344F-074150EB647D}"/>
              </a:ext>
            </a:extLst>
          </p:cNvPr>
          <p:cNvSpPr txBox="1">
            <a:spLocks/>
          </p:cNvSpPr>
          <p:nvPr/>
        </p:nvSpPr>
        <p:spPr>
          <a:xfrm>
            <a:off x="1871098" y="456743"/>
            <a:ext cx="7772400" cy="1056687"/>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 </a:t>
            </a:r>
            <a:r>
              <a:rPr lang="en-US" b="1" dirty="0">
                <a:solidFill>
                  <a:srgbClr val="C00000"/>
                </a:solidFill>
                <a:latin typeface="Calibri" panose="020F0502020204030204" pitchFamily="34" charset="0"/>
                <a:ea typeface="Calibri" panose="020F0502020204030204" pitchFamily="34" charset="0"/>
              </a:rPr>
              <a:t>Propositional Logic… </a:t>
            </a:r>
          </a:p>
          <a:p>
            <a:pPr marL="342900" indent="-342900" algn="ctr">
              <a:tabLst>
                <a:tab pos="546735" algn="l"/>
              </a:tabLst>
            </a:pP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graphicFrame>
        <p:nvGraphicFramePr>
          <p:cNvPr id="9" name="object 2">
            <a:extLst>
              <a:ext uri="{FF2B5EF4-FFF2-40B4-BE49-F238E27FC236}">
                <a16:creationId xmlns:a16="http://schemas.microsoft.com/office/drawing/2014/main" id="{1C138A5C-8DD8-9C0C-7442-2F03E5477D2A}"/>
              </a:ext>
            </a:extLst>
          </p:cNvPr>
          <p:cNvGraphicFramePr>
            <a:graphicFrameLocks noGrp="1"/>
          </p:cNvGraphicFramePr>
          <p:nvPr>
            <p:extLst>
              <p:ext uri="{D42A27DB-BD31-4B8C-83A1-F6EECF244321}">
                <p14:modId xmlns:p14="http://schemas.microsoft.com/office/powerpoint/2010/main" val="3028181026"/>
              </p:ext>
            </p:extLst>
          </p:nvPr>
        </p:nvGraphicFramePr>
        <p:xfrm>
          <a:off x="1371600" y="958582"/>
          <a:ext cx="9690072" cy="5529649"/>
        </p:xfrm>
        <a:graphic>
          <a:graphicData uri="http://schemas.openxmlformats.org/drawingml/2006/table">
            <a:tbl>
              <a:tblPr firstRow="1" bandRow="1">
                <a:tableStyleId>{2D5ABB26-0587-4C30-8999-92F81FD0307C}</a:tableStyleId>
              </a:tblPr>
              <a:tblGrid>
                <a:gridCol w="1180980">
                  <a:extLst>
                    <a:ext uri="{9D8B030D-6E8A-4147-A177-3AD203B41FA5}">
                      <a16:colId xmlns:a16="http://schemas.microsoft.com/office/drawing/2014/main" val="20000"/>
                    </a:ext>
                  </a:extLst>
                </a:gridCol>
                <a:gridCol w="1701524">
                  <a:extLst>
                    <a:ext uri="{9D8B030D-6E8A-4147-A177-3AD203B41FA5}">
                      <a16:colId xmlns:a16="http://schemas.microsoft.com/office/drawing/2014/main" val="20001"/>
                    </a:ext>
                  </a:extLst>
                </a:gridCol>
                <a:gridCol w="1701524">
                  <a:extLst>
                    <a:ext uri="{9D8B030D-6E8A-4147-A177-3AD203B41FA5}">
                      <a16:colId xmlns:a16="http://schemas.microsoft.com/office/drawing/2014/main" val="20002"/>
                    </a:ext>
                  </a:extLst>
                </a:gridCol>
                <a:gridCol w="1701524">
                  <a:extLst>
                    <a:ext uri="{9D8B030D-6E8A-4147-A177-3AD203B41FA5}">
                      <a16:colId xmlns:a16="http://schemas.microsoft.com/office/drawing/2014/main" val="20003"/>
                    </a:ext>
                  </a:extLst>
                </a:gridCol>
                <a:gridCol w="1702996">
                  <a:extLst>
                    <a:ext uri="{9D8B030D-6E8A-4147-A177-3AD203B41FA5}">
                      <a16:colId xmlns:a16="http://schemas.microsoft.com/office/drawing/2014/main" val="20004"/>
                    </a:ext>
                  </a:extLst>
                </a:gridCol>
                <a:gridCol w="1701524">
                  <a:extLst>
                    <a:ext uri="{9D8B030D-6E8A-4147-A177-3AD203B41FA5}">
                      <a16:colId xmlns:a16="http://schemas.microsoft.com/office/drawing/2014/main" val="20005"/>
                    </a:ext>
                  </a:extLst>
                </a:gridCol>
              </a:tblGrid>
              <a:tr h="1078912">
                <a:tc rowSpan="8">
                  <a:txBody>
                    <a:bodyPr/>
                    <a:lstStyle/>
                    <a:p>
                      <a:pPr>
                        <a:lnSpc>
                          <a:spcPct val="100000"/>
                        </a:lnSpc>
                      </a:pPr>
                      <a:endParaRPr sz="1800" dirty="0">
                        <a:latin typeface="Times New Roman"/>
                        <a:cs typeface="Times New Roman"/>
                      </a:endParaRPr>
                    </a:p>
                  </a:txBody>
                  <a:tcPr marL="0" marR="0" marT="0" marB="0"/>
                </a:tc>
                <a:tc gridSpan="5">
                  <a:txBody>
                    <a:bodyPr/>
                    <a:lstStyle/>
                    <a:p>
                      <a:pPr marL="194310">
                        <a:lnSpc>
                          <a:spcPct val="100000"/>
                        </a:lnSpc>
                        <a:spcBef>
                          <a:spcPts val="2575"/>
                        </a:spcBef>
                      </a:pPr>
                      <a:r>
                        <a:rPr sz="4000" b="1" i="1" dirty="0">
                          <a:solidFill>
                            <a:srgbClr val="003265"/>
                          </a:solidFill>
                          <a:latin typeface="Times New Roman"/>
                          <a:cs typeface="Times New Roman"/>
                        </a:rPr>
                        <a:t>Cont..</a:t>
                      </a:r>
                      <a:endParaRPr sz="4000">
                        <a:latin typeface="Times New Roman"/>
                        <a:cs typeface="Times New Roman"/>
                      </a:endParaRPr>
                    </a:p>
                  </a:txBody>
                  <a:tcPr marL="0" marR="0" marT="327025" marB="0">
                    <a:lnB w="190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722975">
                <a:tc vMerge="1">
                  <a:txBody>
                    <a:bodyPr/>
                    <a:lstStyle/>
                    <a:p>
                      <a:endParaRPr/>
                    </a:p>
                  </a:txBody>
                  <a:tcPr marL="0" marR="0" marT="0" marB="0"/>
                </a:tc>
                <a:tc gridSpan="5">
                  <a:txBody>
                    <a:bodyPr/>
                    <a:lstStyle/>
                    <a:p>
                      <a:pPr marL="2540" algn="ctr">
                        <a:lnSpc>
                          <a:spcPct val="100000"/>
                        </a:lnSpc>
                        <a:spcBef>
                          <a:spcPts val="25"/>
                        </a:spcBef>
                        <a:tabLst>
                          <a:tab pos="2163445" algn="l"/>
                          <a:tab pos="3218180" algn="l"/>
                        </a:tabLst>
                      </a:pPr>
                      <a:r>
                        <a:rPr sz="2800" b="1" spc="15" dirty="0">
                          <a:latin typeface="Times New Roman"/>
                          <a:cs typeface="Times New Roman"/>
                        </a:rPr>
                        <a:t>T</a:t>
                      </a:r>
                      <a:r>
                        <a:rPr sz="2800" b="1" spc="-25" dirty="0">
                          <a:latin typeface="Times New Roman"/>
                          <a:cs typeface="Times New Roman"/>
                        </a:rPr>
                        <a:t>r</a:t>
                      </a:r>
                      <a:r>
                        <a:rPr sz="2800" b="1" spc="5" dirty="0">
                          <a:latin typeface="Times New Roman"/>
                          <a:cs typeface="Times New Roman"/>
                        </a:rPr>
                        <a:t>u</a:t>
                      </a:r>
                      <a:r>
                        <a:rPr sz="2800" b="1" spc="-5" dirty="0">
                          <a:latin typeface="Times New Roman"/>
                          <a:cs typeface="Times New Roman"/>
                        </a:rPr>
                        <a:t>t</a:t>
                      </a:r>
                      <a:r>
                        <a:rPr sz="2800" b="1" dirty="0">
                          <a:latin typeface="Times New Roman"/>
                          <a:cs typeface="Times New Roman"/>
                        </a:rPr>
                        <a:t>h</a:t>
                      </a:r>
                      <a:r>
                        <a:rPr sz="2800" b="1" spc="-240" dirty="0">
                          <a:latin typeface="Times New Roman"/>
                          <a:cs typeface="Times New Roman"/>
                        </a:rPr>
                        <a:t> </a:t>
                      </a:r>
                      <a:r>
                        <a:rPr sz="2800" b="1" spc="15" dirty="0">
                          <a:latin typeface="Times New Roman"/>
                          <a:cs typeface="Times New Roman"/>
                        </a:rPr>
                        <a:t>T</a:t>
                      </a:r>
                      <a:r>
                        <a:rPr sz="2800" b="1" spc="-10" dirty="0">
                          <a:latin typeface="Times New Roman"/>
                          <a:cs typeface="Times New Roman"/>
                        </a:rPr>
                        <a:t>a</a:t>
                      </a:r>
                      <a:r>
                        <a:rPr sz="2800" b="1" spc="5" dirty="0">
                          <a:latin typeface="Times New Roman"/>
                          <a:cs typeface="Times New Roman"/>
                        </a:rPr>
                        <a:t>b</a:t>
                      </a:r>
                      <a:r>
                        <a:rPr sz="2800" b="1" dirty="0">
                          <a:latin typeface="Times New Roman"/>
                          <a:cs typeface="Times New Roman"/>
                        </a:rPr>
                        <a:t>le</a:t>
                      </a:r>
                      <a:r>
                        <a:rPr sz="2800" b="1" spc="-245" dirty="0">
                          <a:latin typeface="Times New Roman"/>
                          <a:cs typeface="Times New Roman"/>
                        </a:rPr>
                        <a:t> </a:t>
                      </a:r>
                      <a:r>
                        <a:rPr sz="2800" spc="-30" dirty="0">
                          <a:latin typeface="Times New Roman"/>
                          <a:cs typeface="Times New Roman"/>
                        </a:rPr>
                        <a:t>f</a:t>
                      </a:r>
                      <a:r>
                        <a:rPr sz="2800" spc="15" dirty="0">
                          <a:latin typeface="Times New Roman"/>
                          <a:cs typeface="Times New Roman"/>
                        </a:rPr>
                        <a:t>o</a:t>
                      </a:r>
                      <a:r>
                        <a:rPr sz="2800" dirty="0">
                          <a:latin typeface="Times New Roman"/>
                          <a:cs typeface="Times New Roman"/>
                        </a:rPr>
                        <a:t>r</a:t>
                      </a:r>
                      <a:r>
                        <a:rPr sz="2800" spc="-250" dirty="0">
                          <a:latin typeface="Times New Roman"/>
                          <a:cs typeface="Times New Roman"/>
                        </a:rPr>
                        <a:t> </a:t>
                      </a:r>
                      <a:r>
                        <a:rPr sz="2800" spc="-5" dirty="0">
                          <a:latin typeface="Times New Roman"/>
                          <a:cs typeface="Times New Roman"/>
                        </a:rPr>
                        <a:t>((</a:t>
                      </a:r>
                      <a:r>
                        <a:rPr sz="2800" dirty="0">
                          <a:latin typeface="Times New Roman"/>
                          <a:cs typeface="Times New Roman"/>
                        </a:rPr>
                        <a:t>A	</a:t>
                      </a:r>
                      <a:r>
                        <a:rPr sz="2800" dirty="0">
                          <a:latin typeface="Symbol"/>
                          <a:cs typeface="Symbol"/>
                        </a:rPr>
                        <a:t></a:t>
                      </a:r>
                      <a:r>
                        <a:rPr sz="2800" spc="245" dirty="0">
                          <a:latin typeface="Times New Roman"/>
                          <a:cs typeface="Times New Roman"/>
                        </a:rPr>
                        <a:t> </a:t>
                      </a:r>
                      <a:r>
                        <a:rPr sz="2800" spc="-35" dirty="0">
                          <a:latin typeface="Times New Roman"/>
                          <a:cs typeface="Times New Roman"/>
                        </a:rPr>
                        <a:t>B</a:t>
                      </a:r>
                      <a:r>
                        <a:rPr sz="2800" dirty="0">
                          <a:latin typeface="Times New Roman"/>
                          <a:cs typeface="Times New Roman"/>
                        </a:rPr>
                        <a:t>)</a:t>
                      </a:r>
                      <a:r>
                        <a:rPr sz="2800" spc="229" dirty="0">
                          <a:latin typeface="Times New Roman"/>
                          <a:cs typeface="Times New Roman"/>
                        </a:rPr>
                        <a:t> </a:t>
                      </a:r>
                      <a:r>
                        <a:rPr sz="2800" dirty="0">
                          <a:latin typeface="Symbol"/>
                          <a:cs typeface="Symbol"/>
                        </a:rPr>
                        <a:t></a:t>
                      </a:r>
                      <a:r>
                        <a:rPr sz="2800" dirty="0">
                          <a:latin typeface="Times New Roman"/>
                          <a:cs typeface="Times New Roman"/>
                        </a:rPr>
                        <a:t>	</a:t>
                      </a:r>
                      <a:r>
                        <a:rPr sz="2800" spc="-20" dirty="0">
                          <a:latin typeface="Times New Roman"/>
                          <a:cs typeface="Times New Roman"/>
                        </a:rPr>
                        <a:t>A</a:t>
                      </a:r>
                      <a:r>
                        <a:rPr sz="2800" dirty="0">
                          <a:latin typeface="Times New Roman"/>
                          <a:cs typeface="Times New Roman"/>
                        </a:rPr>
                        <a:t>)</a:t>
                      </a:r>
                      <a:r>
                        <a:rPr sz="2800" spc="-225" dirty="0">
                          <a:latin typeface="Times New Roman"/>
                          <a:cs typeface="Times New Roman"/>
                        </a:rPr>
                        <a:t> </a:t>
                      </a:r>
                      <a:r>
                        <a:rPr sz="2800" dirty="0">
                          <a:latin typeface="Symbol"/>
                          <a:cs typeface="Symbol"/>
                        </a:rPr>
                        <a:t></a:t>
                      </a:r>
                      <a:r>
                        <a:rPr sz="2800" spc="-210" dirty="0">
                          <a:latin typeface="Times New Roman"/>
                          <a:cs typeface="Times New Roman"/>
                        </a:rPr>
                        <a:t> </a:t>
                      </a:r>
                      <a:r>
                        <a:rPr sz="2800" dirty="0">
                          <a:latin typeface="Times New Roman"/>
                          <a:cs typeface="Times New Roman"/>
                        </a:rPr>
                        <a:t>B</a:t>
                      </a:r>
                    </a:p>
                  </a:txBody>
                  <a:tcPr marL="0" marR="0" marT="317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663755">
                <a:tc vMerge="1">
                  <a:txBody>
                    <a:bodyPr/>
                    <a:lstStyle/>
                    <a:p>
                      <a:endParaRPr/>
                    </a:p>
                  </a:txBody>
                  <a:tcPr marL="0" marR="0" marT="0" marB="0"/>
                </a:tc>
                <a:tc>
                  <a:txBody>
                    <a:bodyPr/>
                    <a:lstStyle/>
                    <a:p>
                      <a:pPr marL="108585">
                        <a:lnSpc>
                          <a:spcPts val="2940"/>
                        </a:lnSpc>
                      </a:pPr>
                      <a:r>
                        <a:rPr sz="2600" dirty="0">
                          <a:latin typeface="Times New Roman"/>
                          <a:cs typeface="Times New Roman"/>
                        </a:rPr>
                        <a:t>A</a:t>
                      </a:r>
                      <a:endParaRPr sz="2600">
                        <a:latin typeface="Times New Roman"/>
                        <a:cs typeface="Times New Roman"/>
                      </a:endParaRPr>
                    </a:p>
                  </a:txBody>
                  <a:tcPr marL="0" marR="0" marT="0" marB="0">
                    <a:lnL w="12700">
                      <a:solidFill>
                        <a:srgbClr val="000000"/>
                      </a:solidFill>
                      <a:prstDash val="solid"/>
                    </a:lnL>
                    <a:lnR w="9525">
                      <a:solidFill>
                        <a:srgbClr val="000000"/>
                      </a:solidFill>
                      <a:prstDash val="solid"/>
                    </a:lnR>
                    <a:lnT w="19050">
                      <a:solidFill>
                        <a:srgbClr val="000000"/>
                      </a:solidFill>
                      <a:prstDash val="solid"/>
                    </a:lnT>
                    <a:lnB w="12700">
                      <a:solidFill>
                        <a:srgbClr val="000000"/>
                      </a:solidFill>
                      <a:prstDash val="solid"/>
                    </a:lnB>
                  </a:tcPr>
                </a:tc>
                <a:tc>
                  <a:txBody>
                    <a:bodyPr/>
                    <a:lstStyle/>
                    <a:p>
                      <a:pPr marL="107314">
                        <a:lnSpc>
                          <a:spcPts val="2940"/>
                        </a:lnSpc>
                      </a:pPr>
                      <a:r>
                        <a:rPr sz="2600" dirty="0">
                          <a:latin typeface="Times New Roman"/>
                          <a:cs typeface="Times New Roman"/>
                        </a:rPr>
                        <a:t>B</a:t>
                      </a:r>
                      <a:endParaRPr sz="2600">
                        <a:latin typeface="Times New Roman"/>
                        <a:cs typeface="Times New Roman"/>
                      </a:endParaRPr>
                    </a:p>
                  </a:txBody>
                  <a:tcPr marL="0" marR="0" marT="0" marB="0">
                    <a:lnL w="9525">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108585">
                        <a:lnSpc>
                          <a:spcPct val="100000"/>
                        </a:lnSpc>
                        <a:spcBef>
                          <a:spcPts val="10"/>
                        </a:spcBef>
                      </a:pPr>
                      <a:r>
                        <a:rPr sz="2600" dirty="0">
                          <a:latin typeface="Times New Roman"/>
                          <a:cs typeface="Times New Roman"/>
                        </a:rPr>
                        <a:t>A</a:t>
                      </a:r>
                      <a:r>
                        <a:rPr sz="2600" spc="210" dirty="0">
                          <a:latin typeface="Times New Roman"/>
                          <a:cs typeface="Times New Roman"/>
                        </a:rPr>
                        <a:t> </a:t>
                      </a:r>
                      <a:r>
                        <a:rPr sz="2600" dirty="0">
                          <a:latin typeface="Symbol"/>
                          <a:cs typeface="Symbol"/>
                        </a:rPr>
                        <a:t></a:t>
                      </a:r>
                      <a:r>
                        <a:rPr sz="2600" spc="-225" dirty="0">
                          <a:latin typeface="Times New Roman"/>
                          <a:cs typeface="Times New Roman"/>
                        </a:rPr>
                        <a:t> </a:t>
                      </a:r>
                      <a:r>
                        <a:rPr sz="2600" dirty="0">
                          <a:latin typeface="Times New Roman"/>
                          <a:cs typeface="Times New Roman"/>
                        </a:rPr>
                        <a:t>B</a:t>
                      </a:r>
                      <a:r>
                        <a:rPr sz="2600" spc="-225" dirty="0">
                          <a:latin typeface="Times New Roman"/>
                          <a:cs typeface="Times New Roman"/>
                        </a:rPr>
                        <a:t> </a:t>
                      </a:r>
                      <a:r>
                        <a:rPr sz="2600" dirty="0">
                          <a:latin typeface="Times New Roman"/>
                          <a:cs typeface="Times New Roman"/>
                        </a:rPr>
                        <a:t>=</a:t>
                      </a:r>
                      <a:r>
                        <a:rPr sz="2600" spc="-240" dirty="0">
                          <a:latin typeface="Times New Roman"/>
                          <a:cs typeface="Times New Roman"/>
                        </a:rPr>
                        <a:t> </a:t>
                      </a:r>
                      <a:r>
                        <a:rPr sz="2600" dirty="0">
                          <a:latin typeface="Times New Roman"/>
                          <a:cs typeface="Times New Roman"/>
                        </a:rPr>
                        <a:t>X</a:t>
                      </a:r>
                      <a:endParaRPr sz="2600">
                        <a:latin typeface="Times New Roman"/>
                        <a:cs typeface="Times New Roman"/>
                      </a:endParaRPr>
                    </a:p>
                  </a:txBody>
                  <a:tcPr marL="0" marR="0" marT="1270" marB="0">
                    <a:lnL w="12700">
                      <a:solidFill>
                        <a:srgbClr val="000000"/>
                      </a:solidFill>
                      <a:prstDash val="solid"/>
                    </a:lnL>
                    <a:lnR w="9525">
                      <a:solidFill>
                        <a:srgbClr val="000000"/>
                      </a:solidFill>
                      <a:prstDash val="solid"/>
                    </a:lnR>
                    <a:lnT w="19050">
                      <a:solidFill>
                        <a:srgbClr val="000000"/>
                      </a:solidFill>
                      <a:prstDash val="solid"/>
                    </a:lnT>
                    <a:lnB w="12700">
                      <a:solidFill>
                        <a:srgbClr val="000000"/>
                      </a:solidFill>
                      <a:prstDash val="solid"/>
                    </a:lnB>
                  </a:tcPr>
                </a:tc>
                <a:tc>
                  <a:txBody>
                    <a:bodyPr/>
                    <a:lstStyle/>
                    <a:p>
                      <a:pPr marL="110489">
                        <a:lnSpc>
                          <a:spcPct val="100000"/>
                        </a:lnSpc>
                        <a:spcBef>
                          <a:spcPts val="10"/>
                        </a:spcBef>
                      </a:pPr>
                      <a:r>
                        <a:rPr sz="2600" dirty="0">
                          <a:latin typeface="Times New Roman"/>
                          <a:cs typeface="Times New Roman"/>
                        </a:rPr>
                        <a:t>X</a:t>
                      </a:r>
                      <a:r>
                        <a:rPr sz="2600" spc="-250" dirty="0">
                          <a:latin typeface="Times New Roman"/>
                          <a:cs typeface="Times New Roman"/>
                        </a:rPr>
                        <a:t> </a:t>
                      </a:r>
                      <a:r>
                        <a:rPr sz="2600" dirty="0">
                          <a:latin typeface="Symbol"/>
                          <a:cs typeface="Symbol"/>
                        </a:rPr>
                        <a:t></a:t>
                      </a:r>
                      <a:r>
                        <a:rPr sz="2600" spc="-185" dirty="0">
                          <a:latin typeface="Times New Roman"/>
                          <a:cs typeface="Times New Roman"/>
                        </a:rPr>
                        <a:t> </a:t>
                      </a:r>
                      <a:r>
                        <a:rPr sz="2600" dirty="0">
                          <a:latin typeface="Times New Roman"/>
                          <a:cs typeface="Times New Roman"/>
                        </a:rPr>
                        <a:t>A</a:t>
                      </a:r>
                      <a:r>
                        <a:rPr sz="2600" spc="-250" dirty="0">
                          <a:latin typeface="Times New Roman"/>
                          <a:cs typeface="Times New Roman"/>
                        </a:rPr>
                        <a:t> </a:t>
                      </a:r>
                      <a:r>
                        <a:rPr sz="2600" dirty="0">
                          <a:latin typeface="Times New Roman"/>
                          <a:cs typeface="Times New Roman"/>
                        </a:rPr>
                        <a:t>=</a:t>
                      </a:r>
                      <a:r>
                        <a:rPr sz="2600" spc="220" dirty="0">
                          <a:latin typeface="Times New Roman"/>
                          <a:cs typeface="Times New Roman"/>
                        </a:rPr>
                        <a:t> </a:t>
                      </a:r>
                      <a:r>
                        <a:rPr sz="2600" dirty="0">
                          <a:latin typeface="Times New Roman"/>
                          <a:cs typeface="Times New Roman"/>
                        </a:rPr>
                        <a:t>Y</a:t>
                      </a:r>
                      <a:endParaRPr sz="2600">
                        <a:latin typeface="Times New Roman"/>
                        <a:cs typeface="Times New Roman"/>
                      </a:endParaRPr>
                    </a:p>
                  </a:txBody>
                  <a:tcPr marL="0" marR="0" marT="1270" marB="0">
                    <a:lnL w="9525">
                      <a:solidFill>
                        <a:srgbClr val="000000"/>
                      </a:solidFill>
                      <a:prstDash val="solid"/>
                    </a:lnL>
                    <a:lnR w="9525">
                      <a:solidFill>
                        <a:srgbClr val="000000"/>
                      </a:solidFill>
                      <a:prstDash val="solid"/>
                    </a:lnR>
                    <a:lnT w="19050">
                      <a:solidFill>
                        <a:srgbClr val="000000"/>
                      </a:solidFill>
                      <a:prstDash val="solid"/>
                    </a:lnT>
                    <a:lnB w="12700">
                      <a:solidFill>
                        <a:srgbClr val="000000"/>
                      </a:solidFill>
                      <a:prstDash val="solid"/>
                    </a:lnB>
                  </a:tcPr>
                </a:tc>
                <a:tc>
                  <a:txBody>
                    <a:bodyPr/>
                    <a:lstStyle/>
                    <a:p>
                      <a:pPr marL="107314">
                        <a:lnSpc>
                          <a:spcPct val="100000"/>
                        </a:lnSpc>
                        <a:spcBef>
                          <a:spcPts val="55"/>
                        </a:spcBef>
                      </a:pPr>
                      <a:r>
                        <a:rPr sz="2600" b="1" spc="-5" dirty="0">
                          <a:latin typeface="Times New Roman"/>
                          <a:cs typeface="Times New Roman"/>
                        </a:rPr>
                        <a:t>Y</a:t>
                      </a:r>
                      <a:r>
                        <a:rPr sz="2600" dirty="0">
                          <a:latin typeface="Symbol"/>
                          <a:cs typeface="Symbol"/>
                        </a:rPr>
                        <a:t></a:t>
                      </a:r>
                      <a:r>
                        <a:rPr sz="2600" spc="-225" dirty="0">
                          <a:latin typeface="Times New Roman"/>
                          <a:cs typeface="Times New Roman"/>
                        </a:rPr>
                        <a:t> </a:t>
                      </a:r>
                      <a:r>
                        <a:rPr sz="2600" b="1" dirty="0">
                          <a:latin typeface="Times New Roman"/>
                          <a:cs typeface="Times New Roman"/>
                        </a:rPr>
                        <a:t>B</a:t>
                      </a:r>
                      <a:endParaRPr sz="2600">
                        <a:latin typeface="Times New Roman"/>
                        <a:cs typeface="Times New Roman"/>
                      </a:endParaRPr>
                    </a:p>
                  </a:txBody>
                  <a:tcPr marL="0" marR="0" marT="6985" marB="0">
                    <a:lnL w="9525">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624275">
                <a:tc vMerge="1">
                  <a:txBody>
                    <a:bodyPr/>
                    <a:lstStyle/>
                    <a:p>
                      <a:endParaRPr/>
                    </a:p>
                  </a:txBody>
                  <a:tcPr marL="0" marR="0" marT="0" marB="0"/>
                </a:tc>
                <a:tc>
                  <a:txBody>
                    <a:bodyPr/>
                    <a:lstStyle/>
                    <a:p>
                      <a:pPr marL="108585">
                        <a:lnSpc>
                          <a:spcPts val="2940"/>
                        </a:lnSpc>
                      </a:pPr>
                      <a:r>
                        <a:rPr sz="2600" dirty="0">
                          <a:latin typeface="Times New Roman"/>
                          <a:cs typeface="Times New Roman"/>
                        </a:rPr>
                        <a:t>T</a:t>
                      </a:r>
                      <a:endParaRPr sz="2600">
                        <a:latin typeface="Times New Roman"/>
                        <a:cs typeface="Times New Roman"/>
                      </a:endParaRPr>
                    </a:p>
                  </a:txBody>
                  <a:tcPr marL="0" marR="0" marT="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ts val="2940"/>
                        </a:lnSpc>
                      </a:pPr>
                      <a:r>
                        <a:rPr sz="2600" dirty="0">
                          <a:latin typeface="Times New Roman"/>
                          <a:cs typeface="Times New Roman"/>
                        </a:rPr>
                        <a:t>T</a:t>
                      </a:r>
                      <a:endParaRPr sz="26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8585">
                        <a:lnSpc>
                          <a:spcPts val="2940"/>
                        </a:lnSpc>
                      </a:pPr>
                      <a:r>
                        <a:rPr sz="2600" dirty="0">
                          <a:latin typeface="Times New Roman"/>
                          <a:cs typeface="Times New Roman"/>
                        </a:rPr>
                        <a:t>T</a:t>
                      </a:r>
                      <a:endParaRPr sz="2600">
                        <a:latin typeface="Times New Roman"/>
                        <a:cs typeface="Times New Roman"/>
                      </a:endParaRPr>
                    </a:p>
                  </a:txBody>
                  <a:tcPr marL="0" marR="0" marT="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10489">
                        <a:lnSpc>
                          <a:spcPts val="2940"/>
                        </a:lnSpc>
                      </a:pPr>
                      <a:r>
                        <a:rPr sz="2600" dirty="0">
                          <a:latin typeface="Times New Roman"/>
                          <a:cs typeface="Times New Roman"/>
                        </a:rPr>
                        <a:t>T</a:t>
                      </a:r>
                    </a:p>
                  </a:txBody>
                  <a:tcPr marL="0" marR="0" marT="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ts val="2985"/>
                        </a:lnSpc>
                      </a:pPr>
                      <a:r>
                        <a:rPr sz="2600" b="1" dirty="0">
                          <a:latin typeface="Times New Roman"/>
                          <a:cs typeface="Times New Roman"/>
                        </a:rPr>
                        <a:t>T</a:t>
                      </a:r>
                      <a:endParaRPr sz="26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624275">
                <a:tc vMerge="1">
                  <a:txBody>
                    <a:bodyPr/>
                    <a:lstStyle/>
                    <a:p>
                      <a:endParaRPr/>
                    </a:p>
                  </a:txBody>
                  <a:tcPr marL="0" marR="0" marT="0" marB="0"/>
                </a:tc>
                <a:tc>
                  <a:txBody>
                    <a:bodyPr/>
                    <a:lstStyle/>
                    <a:p>
                      <a:pPr marL="108585">
                        <a:lnSpc>
                          <a:spcPts val="2940"/>
                        </a:lnSpc>
                      </a:pPr>
                      <a:r>
                        <a:rPr sz="2600" dirty="0">
                          <a:latin typeface="Times New Roman"/>
                          <a:cs typeface="Times New Roman"/>
                        </a:rPr>
                        <a:t>T</a:t>
                      </a:r>
                      <a:endParaRPr sz="2600">
                        <a:latin typeface="Times New Roman"/>
                        <a:cs typeface="Times New Roman"/>
                      </a:endParaRPr>
                    </a:p>
                  </a:txBody>
                  <a:tcPr marL="0" marR="0" marT="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ts val="2940"/>
                        </a:lnSpc>
                      </a:pPr>
                      <a:r>
                        <a:rPr sz="2600" dirty="0">
                          <a:latin typeface="Times New Roman"/>
                          <a:cs typeface="Times New Roman"/>
                        </a:rPr>
                        <a:t>F</a:t>
                      </a:r>
                      <a:endParaRPr sz="26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8585">
                        <a:lnSpc>
                          <a:spcPts val="2940"/>
                        </a:lnSpc>
                      </a:pPr>
                      <a:r>
                        <a:rPr sz="2600" dirty="0">
                          <a:latin typeface="Times New Roman"/>
                          <a:cs typeface="Times New Roman"/>
                        </a:rPr>
                        <a:t>F</a:t>
                      </a:r>
                      <a:endParaRPr sz="2600">
                        <a:latin typeface="Times New Roman"/>
                        <a:cs typeface="Times New Roman"/>
                      </a:endParaRPr>
                    </a:p>
                  </a:txBody>
                  <a:tcPr marL="0" marR="0" marT="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10489">
                        <a:lnSpc>
                          <a:spcPts val="2940"/>
                        </a:lnSpc>
                      </a:pPr>
                      <a:r>
                        <a:rPr sz="2600" dirty="0">
                          <a:latin typeface="Times New Roman"/>
                          <a:cs typeface="Times New Roman"/>
                        </a:rPr>
                        <a:t>F</a:t>
                      </a:r>
                      <a:endParaRPr sz="26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ts val="2985"/>
                        </a:lnSpc>
                      </a:pPr>
                      <a:r>
                        <a:rPr sz="2600" b="1" dirty="0">
                          <a:latin typeface="Times New Roman"/>
                          <a:cs typeface="Times New Roman"/>
                        </a:rPr>
                        <a:t>T</a:t>
                      </a:r>
                      <a:endParaRPr sz="26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624275">
                <a:tc vMerge="1">
                  <a:txBody>
                    <a:bodyPr/>
                    <a:lstStyle/>
                    <a:p>
                      <a:endParaRPr/>
                    </a:p>
                  </a:txBody>
                  <a:tcPr marL="0" marR="0" marT="0" marB="0"/>
                </a:tc>
                <a:tc>
                  <a:txBody>
                    <a:bodyPr/>
                    <a:lstStyle/>
                    <a:p>
                      <a:pPr marL="108585">
                        <a:lnSpc>
                          <a:spcPts val="2940"/>
                        </a:lnSpc>
                      </a:pPr>
                      <a:r>
                        <a:rPr sz="2600" dirty="0">
                          <a:latin typeface="Times New Roman"/>
                          <a:cs typeface="Times New Roman"/>
                        </a:rPr>
                        <a:t>F</a:t>
                      </a:r>
                      <a:endParaRPr sz="2600">
                        <a:latin typeface="Times New Roman"/>
                        <a:cs typeface="Times New Roman"/>
                      </a:endParaRPr>
                    </a:p>
                  </a:txBody>
                  <a:tcPr marL="0" marR="0" marT="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ts val="2940"/>
                        </a:lnSpc>
                      </a:pPr>
                      <a:r>
                        <a:rPr sz="2600" dirty="0">
                          <a:latin typeface="Times New Roman"/>
                          <a:cs typeface="Times New Roman"/>
                        </a:rPr>
                        <a:t>T</a:t>
                      </a:r>
                      <a:endParaRPr sz="26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8585">
                        <a:lnSpc>
                          <a:spcPts val="2940"/>
                        </a:lnSpc>
                      </a:pPr>
                      <a:r>
                        <a:rPr sz="2600" dirty="0">
                          <a:latin typeface="Times New Roman"/>
                          <a:cs typeface="Times New Roman"/>
                        </a:rPr>
                        <a:t>T</a:t>
                      </a:r>
                      <a:endParaRPr sz="2600">
                        <a:latin typeface="Times New Roman"/>
                        <a:cs typeface="Times New Roman"/>
                      </a:endParaRPr>
                    </a:p>
                  </a:txBody>
                  <a:tcPr marL="0" marR="0" marT="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10489">
                        <a:lnSpc>
                          <a:spcPts val="2940"/>
                        </a:lnSpc>
                      </a:pPr>
                      <a:r>
                        <a:rPr sz="2600" dirty="0">
                          <a:latin typeface="Times New Roman"/>
                          <a:cs typeface="Times New Roman"/>
                        </a:rPr>
                        <a:t>F</a:t>
                      </a:r>
                      <a:endParaRPr sz="26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ts val="2985"/>
                        </a:lnSpc>
                      </a:pPr>
                      <a:r>
                        <a:rPr sz="2600" b="1" dirty="0">
                          <a:latin typeface="Times New Roman"/>
                          <a:cs typeface="Times New Roman"/>
                        </a:rPr>
                        <a:t>T</a:t>
                      </a:r>
                      <a:endParaRPr sz="26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24275">
                <a:tc vMerge="1">
                  <a:txBody>
                    <a:bodyPr/>
                    <a:lstStyle/>
                    <a:p>
                      <a:endParaRPr/>
                    </a:p>
                  </a:txBody>
                  <a:tcPr marL="0" marR="0" marT="0" marB="0"/>
                </a:tc>
                <a:tc>
                  <a:txBody>
                    <a:bodyPr/>
                    <a:lstStyle/>
                    <a:p>
                      <a:pPr marL="108585">
                        <a:lnSpc>
                          <a:spcPts val="2940"/>
                        </a:lnSpc>
                      </a:pPr>
                      <a:r>
                        <a:rPr sz="2600" dirty="0">
                          <a:latin typeface="Times New Roman"/>
                          <a:cs typeface="Times New Roman"/>
                        </a:rPr>
                        <a:t>F</a:t>
                      </a:r>
                      <a:endParaRPr sz="2600">
                        <a:latin typeface="Times New Roman"/>
                        <a:cs typeface="Times New Roman"/>
                      </a:endParaRPr>
                    </a:p>
                  </a:txBody>
                  <a:tcPr marL="0" marR="0" marT="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ts val="2940"/>
                        </a:lnSpc>
                      </a:pPr>
                      <a:r>
                        <a:rPr sz="2600" dirty="0">
                          <a:latin typeface="Times New Roman"/>
                          <a:cs typeface="Times New Roman"/>
                        </a:rPr>
                        <a:t>F</a:t>
                      </a:r>
                      <a:endParaRPr sz="26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8585">
                        <a:lnSpc>
                          <a:spcPts val="2940"/>
                        </a:lnSpc>
                      </a:pPr>
                      <a:r>
                        <a:rPr sz="2600" dirty="0">
                          <a:latin typeface="Times New Roman"/>
                          <a:cs typeface="Times New Roman"/>
                        </a:rPr>
                        <a:t>T</a:t>
                      </a:r>
                      <a:endParaRPr sz="2600">
                        <a:latin typeface="Times New Roman"/>
                        <a:cs typeface="Times New Roman"/>
                      </a:endParaRPr>
                    </a:p>
                  </a:txBody>
                  <a:tcPr marL="0" marR="0" marT="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10489">
                        <a:lnSpc>
                          <a:spcPts val="2940"/>
                        </a:lnSpc>
                      </a:pPr>
                      <a:r>
                        <a:rPr sz="2600" dirty="0">
                          <a:latin typeface="Times New Roman"/>
                          <a:cs typeface="Times New Roman"/>
                        </a:rPr>
                        <a:t>F</a:t>
                      </a:r>
                      <a:endParaRPr sz="26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ts val="2985"/>
                        </a:lnSpc>
                      </a:pPr>
                      <a:r>
                        <a:rPr sz="2600" b="1" dirty="0">
                          <a:latin typeface="Times New Roman"/>
                          <a:cs typeface="Times New Roman"/>
                        </a:rPr>
                        <a:t>T</a:t>
                      </a:r>
                      <a:endParaRPr sz="26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566907">
                <a:tc vMerge="1">
                  <a:txBody>
                    <a:bodyPr/>
                    <a:lstStyle/>
                    <a:p>
                      <a:endParaRPr/>
                    </a:p>
                  </a:txBody>
                  <a:tcPr marL="0" marR="0" marT="0" marB="0"/>
                </a:tc>
                <a:tc gridSpan="5">
                  <a:txBody>
                    <a:bodyPr/>
                    <a:lstStyle/>
                    <a:p>
                      <a:pPr marL="2790825">
                        <a:lnSpc>
                          <a:spcPct val="100000"/>
                        </a:lnSpc>
                        <a:spcBef>
                          <a:spcPts val="1235"/>
                        </a:spcBef>
                      </a:pPr>
                      <a:endParaRPr sz="1400" dirty="0">
                        <a:latin typeface="Microsoft Sans Serif"/>
                        <a:cs typeface="Microsoft Sans Serif"/>
                      </a:endParaRPr>
                    </a:p>
                  </a:txBody>
                  <a:tcPr marL="0" marR="0" marT="156845" marB="0">
                    <a:lnT w="12700">
                      <a:solidFill>
                        <a:srgbClr val="00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0332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JAYSANKAR\Downloads\logo.jpg">
            <a:extLst>
              <a:ext uri="{FF2B5EF4-FFF2-40B4-BE49-F238E27FC236}">
                <a16:creationId xmlns:a16="http://schemas.microsoft.com/office/drawing/2014/main" id="{8E30DEDD-5652-327F-62EF-7C7D9B2CD7B5}"/>
              </a:ext>
            </a:extLst>
          </p:cNvPr>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3" name="TextBox 2">
            <a:extLst>
              <a:ext uri="{FF2B5EF4-FFF2-40B4-BE49-F238E27FC236}">
                <a16:creationId xmlns:a16="http://schemas.microsoft.com/office/drawing/2014/main" id="{46023C52-4933-B004-E1A1-E42458ED366D}"/>
              </a:ext>
            </a:extLst>
          </p:cNvPr>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4" name="Title 1">
            <a:extLst>
              <a:ext uri="{FF2B5EF4-FFF2-40B4-BE49-F238E27FC236}">
                <a16:creationId xmlns:a16="http://schemas.microsoft.com/office/drawing/2014/main" id="{AD4FF525-9E1E-D981-344F-074150EB647D}"/>
              </a:ext>
            </a:extLst>
          </p:cNvPr>
          <p:cNvSpPr txBox="1">
            <a:spLocks/>
          </p:cNvSpPr>
          <p:nvPr/>
        </p:nvSpPr>
        <p:spPr>
          <a:xfrm>
            <a:off x="1871098" y="456743"/>
            <a:ext cx="7772400" cy="1056687"/>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 </a:t>
            </a:r>
            <a:r>
              <a:rPr lang="en-US" b="1" dirty="0">
                <a:solidFill>
                  <a:srgbClr val="C00000"/>
                </a:solidFill>
                <a:latin typeface="Calibri" panose="020F0502020204030204" pitchFamily="34" charset="0"/>
                <a:ea typeface="Calibri" panose="020F0502020204030204" pitchFamily="34" charset="0"/>
              </a:rPr>
              <a:t>Propositional Logic… </a:t>
            </a:r>
          </a:p>
          <a:p>
            <a:pPr marL="342900" indent="-342900" algn="ctr">
              <a:tabLst>
                <a:tab pos="546735" algn="l"/>
              </a:tabLst>
            </a:pP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sp>
        <p:nvSpPr>
          <p:cNvPr id="5" name="object 6">
            <a:extLst>
              <a:ext uri="{FF2B5EF4-FFF2-40B4-BE49-F238E27FC236}">
                <a16:creationId xmlns:a16="http://schemas.microsoft.com/office/drawing/2014/main" id="{9010E193-DD79-41C2-FB7C-3574CE3399D0}"/>
              </a:ext>
            </a:extLst>
          </p:cNvPr>
          <p:cNvSpPr txBox="1"/>
          <p:nvPr/>
        </p:nvSpPr>
        <p:spPr>
          <a:xfrm>
            <a:off x="2128273" y="1371600"/>
            <a:ext cx="9073127" cy="4437753"/>
          </a:xfrm>
          <a:prstGeom prst="rect">
            <a:avLst/>
          </a:prstGeom>
        </p:spPr>
        <p:txBody>
          <a:bodyPr vert="horz" wrap="square" lIns="0" tIns="107950" rIns="0" bIns="0" rtlCol="0">
            <a:spAutoFit/>
          </a:bodyPr>
          <a:lstStyle/>
          <a:p>
            <a:pPr marL="382270" indent="-344805">
              <a:lnSpc>
                <a:spcPct val="100000"/>
              </a:lnSpc>
              <a:spcBef>
                <a:spcPts val="850"/>
              </a:spcBef>
              <a:buSzPct val="70833"/>
              <a:buChar char="●"/>
              <a:tabLst>
                <a:tab pos="382270" algn="l"/>
                <a:tab pos="382905" algn="l"/>
              </a:tabLst>
            </a:pPr>
            <a:r>
              <a:rPr sz="2800" spc="-5" dirty="0">
                <a:latin typeface="Microsoft Sans Serif"/>
                <a:cs typeface="Microsoft Sans Serif"/>
              </a:rPr>
              <a:t>Truth</a:t>
            </a:r>
            <a:r>
              <a:rPr sz="2800" spc="35" dirty="0">
                <a:latin typeface="Microsoft Sans Serif"/>
                <a:cs typeface="Microsoft Sans Serif"/>
              </a:rPr>
              <a:t> </a:t>
            </a:r>
            <a:r>
              <a:rPr sz="2800" spc="-10" dirty="0">
                <a:latin typeface="Microsoft Sans Serif"/>
                <a:cs typeface="Microsoft Sans Serif"/>
              </a:rPr>
              <a:t>table</a:t>
            </a:r>
            <a:r>
              <a:rPr sz="2800" spc="20" dirty="0">
                <a:latin typeface="Microsoft Sans Serif"/>
                <a:cs typeface="Microsoft Sans Serif"/>
              </a:rPr>
              <a:t> </a:t>
            </a:r>
            <a:r>
              <a:rPr sz="2800" dirty="0">
                <a:latin typeface="Microsoft Sans Serif"/>
                <a:cs typeface="Microsoft Sans Serif"/>
              </a:rPr>
              <a:t>method</a:t>
            </a:r>
            <a:r>
              <a:rPr sz="2800" spc="-5" dirty="0">
                <a:latin typeface="Microsoft Sans Serif"/>
                <a:cs typeface="Microsoft Sans Serif"/>
              </a:rPr>
              <a:t> </a:t>
            </a:r>
            <a:r>
              <a:rPr sz="2800" spc="10" dirty="0">
                <a:latin typeface="Microsoft Sans Serif"/>
                <a:cs typeface="Microsoft Sans Serif"/>
              </a:rPr>
              <a:t>for</a:t>
            </a:r>
            <a:r>
              <a:rPr sz="2800" spc="-30" dirty="0">
                <a:latin typeface="Microsoft Sans Serif"/>
                <a:cs typeface="Microsoft Sans Serif"/>
              </a:rPr>
              <a:t> </a:t>
            </a:r>
            <a:r>
              <a:rPr sz="2800" spc="-5" dirty="0">
                <a:latin typeface="Microsoft Sans Serif"/>
                <a:cs typeface="Microsoft Sans Serif"/>
              </a:rPr>
              <a:t>problem</a:t>
            </a:r>
            <a:r>
              <a:rPr sz="2800" spc="50" dirty="0">
                <a:latin typeface="Microsoft Sans Serif"/>
                <a:cs typeface="Microsoft Sans Serif"/>
              </a:rPr>
              <a:t> </a:t>
            </a:r>
            <a:r>
              <a:rPr sz="2800" spc="-10" dirty="0">
                <a:latin typeface="Microsoft Sans Serif"/>
                <a:cs typeface="Microsoft Sans Serif"/>
              </a:rPr>
              <a:t>solving</a:t>
            </a:r>
            <a:r>
              <a:rPr sz="2800" spc="20" dirty="0">
                <a:latin typeface="Microsoft Sans Serif"/>
                <a:cs typeface="Microsoft Sans Serif"/>
              </a:rPr>
              <a:t> </a:t>
            </a:r>
            <a:r>
              <a:rPr sz="2800" spc="-10" dirty="0">
                <a:latin typeface="Microsoft Sans Serif"/>
                <a:cs typeface="Microsoft Sans Serif"/>
              </a:rPr>
              <a:t>is</a:t>
            </a:r>
            <a:endParaRPr sz="2800" dirty="0">
              <a:latin typeface="Microsoft Sans Serif"/>
              <a:cs typeface="Microsoft Sans Serif"/>
            </a:endParaRPr>
          </a:p>
          <a:p>
            <a:pPr marL="781685" lvl="1" indent="-287020">
              <a:lnSpc>
                <a:spcPct val="100000"/>
              </a:lnSpc>
              <a:spcBef>
                <a:spcPts val="615"/>
              </a:spcBef>
              <a:buChar char="–"/>
              <a:tabLst>
                <a:tab pos="781685" algn="l"/>
                <a:tab pos="782320" algn="l"/>
              </a:tabLst>
            </a:pPr>
            <a:r>
              <a:rPr sz="2400" spc="-10" dirty="0">
                <a:latin typeface="Microsoft Sans Serif"/>
                <a:cs typeface="Microsoft Sans Serif"/>
              </a:rPr>
              <a:t>simple</a:t>
            </a:r>
            <a:r>
              <a:rPr sz="2400" spc="5" dirty="0">
                <a:latin typeface="Microsoft Sans Serif"/>
                <a:cs typeface="Microsoft Sans Serif"/>
              </a:rPr>
              <a:t> </a:t>
            </a:r>
            <a:r>
              <a:rPr sz="2400" spc="-10" dirty="0">
                <a:latin typeface="Microsoft Sans Serif"/>
                <a:cs typeface="Microsoft Sans Serif"/>
              </a:rPr>
              <a:t>and</a:t>
            </a:r>
            <a:r>
              <a:rPr sz="2400" spc="5" dirty="0">
                <a:latin typeface="Microsoft Sans Serif"/>
                <a:cs typeface="Microsoft Sans Serif"/>
              </a:rPr>
              <a:t> </a:t>
            </a:r>
            <a:r>
              <a:rPr sz="2400" spc="-5" dirty="0">
                <a:latin typeface="Microsoft Sans Serif"/>
                <a:cs typeface="Microsoft Sans Serif"/>
              </a:rPr>
              <a:t>straightforward</a:t>
            </a:r>
            <a:r>
              <a:rPr sz="2400" spc="10" dirty="0">
                <a:latin typeface="Microsoft Sans Serif"/>
                <a:cs typeface="Microsoft Sans Serif"/>
              </a:rPr>
              <a:t> </a:t>
            </a:r>
            <a:r>
              <a:rPr sz="2400" spc="-10" dirty="0">
                <a:latin typeface="Microsoft Sans Serif"/>
                <a:cs typeface="Microsoft Sans Serif"/>
              </a:rPr>
              <a:t>and</a:t>
            </a:r>
            <a:endParaRPr sz="2400" dirty="0">
              <a:latin typeface="Microsoft Sans Serif"/>
              <a:cs typeface="Microsoft Sans Serif"/>
            </a:endParaRPr>
          </a:p>
          <a:p>
            <a:pPr marL="781685" marR="33655" lvl="1" indent="-287020">
              <a:lnSpc>
                <a:spcPct val="122000"/>
              </a:lnSpc>
              <a:spcBef>
                <a:spcPts val="75"/>
              </a:spcBef>
              <a:buChar char="–"/>
              <a:tabLst>
                <a:tab pos="781685" algn="l"/>
                <a:tab pos="782320" algn="l"/>
              </a:tabLst>
            </a:pPr>
            <a:r>
              <a:rPr sz="2400" spc="-5" dirty="0">
                <a:latin typeface="Microsoft Sans Serif"/>
                <a:cs typeface="Microsoft Sans Serif"/>
              </a:rPr>
              <a:t>very</a:t>
            </a:r>
            <a:r>
              <a:rPr sz="2400" spc="30" dirty="0">
                <a:latin typeface="Microsoft Sans Serif"/>
                <a:cs typeface="Microsoft Sans Serif"/>
              </a:rPr>
              <a:t> </a:t>
            </a:r>
            <a:r>
              <a:rPr sz="2400" spc="-5" dirty="0">
                <a:latin typeface="Microsoft Sans Serif"/>
                <a:cs typeface="Microsoft Sans Serif"/>
              </a:rPr>
              <a:t>good</a:t>
            </a:r>
            <a:r>
              <a:rPr sz="2400" spc="45" dirty="0">
                <a:latin typeface="Microsoft Sans Serif"/>
                <a:cs typeface="Microsoft Sans Serif"/>
              </a:rPr>
              <a:t> </a:t>
            </a:r>
            <a:r>
              <a:rPr sz="2400" spc="-10" dirty="0">
                <a:latin typeface="Microsoft Sans Serif"/>
                <a:cs typeface="Microsoft Sans Serif"/>
              </a:rPr>
              <a:t>at</a:t>
            </a:r>
            <a:r>
              <a:rPr sz="2400" spc="45" dirty="0">
                <a:latin typeface="Microsoft Sans Serif"/>
                <a:cs typeface="Microsoft Sans Serif"/>
              </a:rPr>
              <a:t> </a:t>
            </a:r>
            <a:r>
              <a:rPr sz="2400" spc="-5" dirty="0">
                <a:latin typeface="Microsoft Sans Serif"/>
                <a:cs typeface="Microsoft Sans Serif"/>
              </a:rPr>
              <a:t>presenting</a:t>
            </a:r>
            <a:r>
              <a:rPr sz="2400" spc="45" dirty="0">
                <a:latin typeface="Microsoft Sans Serif"/>
                <a:cs typeface="Microsoft Sans Serif"/>
              </a:rPr>
              <a:t> </a:t>
            </a:r>
            <a:r>
              <a:rPr sz="2400" spc="-5" dirty="0">
                <a:latin typeface="Microsoft Sans Serif"/>
                <a:cs typeface="Microsoft Sans Serif"/>
              </a:rPr>
              <a:t>a</a:t>
            </a:r>
            <a:r>
              <a:rPr sz="2400" spc="45" dirty="0">
                <a:latin typeface="Microsoft Sans Serif"/>
                <a:cs typeface="Microsoft Sans Serif"/>
              </a:rPr>
              <a:t> </a:t>
            </a:r>
            <a:r>
              <a:rPr sz="2400" spc="5" dirty="0">
                <a:latin typeface="Microsoft Sans Serif"/>
                <a:cs typeface="Microsoft Sans Serif"/>
              </a:rPr>
              <a:t>survey</a:t>
            </a:r>
            <a:r>
              <a:rPr sz="2400" spc="10" dirty="0">
                <a:latin typeface="Microsoft Sans Serif"/>
                <a:cs typeface="Microsoft Sans Serif"/>
              </a:rPr>
              <a:t> </a:t>
            </a:r>
            <a:r>
              <a:rPr sz="2400" spc="-10" dirty="0">
                <a:latin typeface="Microsoft Sans Serif"/>
                <a:cs typeface="Microsoft Sans Serif"/>
              </a:rPr>
              <a:t>of</a:t>
            </a:r>
            <a:r>
              <a:rPr sz="2400" spc="70" dirty="0">
                <a:latin typeface="Microsoft Sans Serif"/>
                <a:cs typeface="Microsoft Sans Serif"/>
              </a:rPr>
              <a:t> </a:t>
            </a:r>
            <a:r>
              <a:rPr sz="2400" spc="-10" dirty="0">
                <a:latin typeface="Microsoft Sans Serif"/>
                <a:cs typeface="Microsoft Sans Serif"/>
              </a:rPr>
              <a:t>all</a:t>
            </a:r>
            <a:r>
              <a:rPr sz="2400" spc="60" dirty="0">
                <a:latin typeface="Microsoft Sans Serif"/>
                <a:cs typeface="Microsoft Sans Serif"/>
              </a:rPr>
              <a:t> </a:t>
            </a:r>
            <a:r>
              <a:rPr sz="2400" spc="-10" dirty="0">
                <a:latin typeface="Microsoft Sans Serif"/>
                <a:cs typeface="Microsoft Sans Serif"/>
              </a:rPr>
              <a:t>the</a:t>
            </a:r>
            <a:r>
              <a:rPr sz="2400" spc="70" dirty="0">
                <a:latin typeface="Microsoft Sans Serif"/>
                <a:cs typeface="Microsoft Sans Serif"/>
              </a:rPr>
              <a:t> </a:t>
            </a:r>
            <a:r>
              <a:rPr sz="2400" spc="-10" dirty="0">
                <a:latin typeface="Microsoft Sans Serif"/>
                <a:cs typeface="Microsoft Sans Serif"/>
              </a:rPr>
              <a:t>truth</a:t>
            </a:r>
            <a:r>
              <a:rPr sz="2400" spc="70" dirty="0">
                <a:latin typeface="Microsoft Sans Serif"/>
                <a:cs typeface="Microsoft Sans Serif"/>
              </a:rPr>
              <a:t> </a:t>
            </a:r>
            <a:r>
              <a:rPr sz="2400" spc="-10" dirty="0">
                <a:latin typeface="Microsoft Sans Serif"/>
                <a:cs typeface="Microsoft Sans Serif"/>
              </a:rPr>
              <a:t>possibilities </a:t>
            </a:r>
            <a:r>
              <a:rPr sz="2400" spc="-515" dirty="0">
                <a:latin typeface="Microsoft Sans Serif"/>
                <a:cs typeface="Microsoft Sans Serif"/>
              </a:rPr>
              <a:t> </a:t>
            </a:r>
            <a:r>
              <a:rPr sz="2400" spc="-20" dirty="0">
                <a:latin typeface="Microsoft Sans Serif"/>
                <a:cs typeface="Microsoft Sans Serif"/>
              </a:rPr>
              <a:t>in</a:t>
            </a:r>
            <a:r>
              <a:rPr sz="2400" spc="10" dirty="0">
                <a:latin typeface="Microsoft Sans Serif"/>
                <a:cs typeface="Microsoft Sans Serif"/>
              </a:rPr>
              <a:t> </a:t>
            </a:r>
            <a:r>
              <a:rPr sz="2400" spc="-5" dirty="0">
                <a:latin typeface="Microsoft Sans Serif"/>
                <a:cs typeface="Microsoft Sans Serif"/>
              </a:rPr>
              <a:t>a</a:t>
            </a:r>
            <a:r>
              <a:rPr sz="2400" spc="40" dirty="0">
                <a:latin typeface="Microsoft Sans Serif"/>
                <a:cs typeface="Microsoft Sans Serif"/>
              </a:rPr>
              <a:t> </a:t>
            </a:r>
            <a:r>
              <a:rPr sz="2400" spc="-5" dirty="0">
                <a:latin typeface="Microsoft Sans Serif"/>
                <a:cs typeface="Microsoft Sans Serif"/>
              </a:rPr>
              <a:t>given</a:t>
            </a:r>
            <a:r>
              <a:rPr sz="2400" spc="15" dirty="0">
                <a:latin typeface="Microsoft Sans Serif"/>
                <a:cs typeface="Microsoft Sans Serif"/>
              </a:rPr>
              <a:t> </a:t>
            </a:r>
            <a:r>
              <a:rPr sz="2400" spc="-10" dirty="0">
                <a:latin typeface="Microsoft Sans Serif"/>
                <a:cs typeface="Microsoft Sans Serif"/>
              </a:rPr>
              <a:t>situation.</a:t>
            </a:r>
            <a:endParaRPr sz="2400" dirty="0">
              <a:latin typeface="Microsoft Sans Serif"/>
              <a:cs typeface="Microsoft Sans Serif"/>
            </a:endParaRPr>
          </a:p>
          <a:p>
            <a:pPr marL="382270" indent="-344805">
              <a:lnSpc>
                <a:spcPct val="100000"/>
              </a:lnSpc>
              <a:spcBef>
                <a:spcPts val="800"/>
              </a:spcBef>
              <a:buSzPct val="70833"/>
              <a:buChar char="●"/>
              <a:tabLst>
                <a:tab pos="382270" algn="l"/>
                <a:tab pos="382905" algn="l"/>
              </a:tabLst>
            </a:pPr>
            <a:r>
              <a:rPr sz="2800" dirty="0">
                <a:latin typeface="Microsoft Sans Serif"/>
                <a:cs typeface="Microsoft Sans Serif"/>
              </a:rPr>
              <a:t>It</a:t>
            </a:r>
            <a:r>
              <a:rPr sz="2800" spc="25" dirty="0">
                <a:latin typeface="Microsoft Sans Serif"/>
                <a:cs typeface="Microsoft Sans Serif"/>
              </a:rPr>
              <a:t> </a:t>
            </a:r>
            <a:r>
              <a:rPr sz="2800" spc="-10" dirty="0">
                <a:latin typeface="Microsoft Sans Serif"/>
                <a:cs typeface="Microsoft Sans Serif"/>
              </a:rPr>
              <a:t>is</a:t>
            </a:r>
            <a:r>
              <a:rPr sz="2800" spc="20" dirty="0">
                <a:latin typeface="Microsoft Sans Serif"/>
                <a:cs typeface="Microsoft Sans Serif"/>
              </a:rPr>
              <a:t> </a:t>
            </a:r>
            <a:r>
              <a:rPr sz="2800" spc="-10" dirty="0">
                <a:latin typeface="Microsoft Sans Serif"/>
                <a:cs typeface="Microsoft Sans Serif"/>
              </a:rPr>
              <a:t>an</a:t>
            </a:r>
            <a:r>
              <a:rPr sz="2800" spc="30" dirty="0">
                <a:latin typeface="Microsoft Sans Serif"/>
                <a:cs typeface="Microsoft Sans Serif"/>
              </a:rPr>
              <a:t> </a:t>
            </a:r>
            <a:r>
              <a:rPr sz="2800" spc="-5" dirty="0">
                <a:latin typeface="Microsoft Sans Serif"/>
                <a:cs typeface="Microsoft Sans Serif"/>
              </a:rPr>
              <a:t>easy</a:t>
            </a:r>
            <a:r>
              <a:rPr sz="2800" spc="5" dirty="0">
                <a:latin typeface="Microsoft Sans Serif"/>
                <a:cs typeface="Microsoft Sans Serif"/>
              </a:rPr>
              <a:t> </a:t>
            </a:r>
            <a:r>
              <a:rPr sz="2800" dirty="0">
                <a:latin typeface="Microsoft Sans Serif"/>
                <a:cs typeface="Microsoft Sans Serif"/>
              </a:rPr>
              <a:t>method</a:t>
            </a:r>
            <a:r>
              <a:rPr sz="2800" spc="10" dirty="0">
                <a:latin typeface="Microsoft Sans Serif"/>
                <a:cs typeface="Microsoft Sans Serif"/>
              </a:rPr>
              <a:t> </a:t>
            </a:r>
            <a:r>
              <a:rPr sz="2800" dirty="0">
                <a:latin typeface="Microsoft Sans Serif"/>
                <a:cs typeface="Microsoft Sans Serif"/>
              </a:rPr>
              <a:t>to</a:t>
            </a:r>
            <a:r>
              <a:rPr sz="2800" spc="10" dirty="0">
                <a:latin typeface="Microsoft Sans Serif"/>
                <a:cs typeface="Microsoft Sans Serif"/>
              </a:rPr>
              <a:t> </a:t>
            </a:r>
            <a:r>
              <a:rPr sz="2800" spc="-5" dirty="0">
                <a:latin typeface="Microsoft Sans Serif"/>
                <a:cs typeface="Microsoft Sans Serif"/>
              </a:rPr>
              <a:t>evaluate</a:t>
            </a:r>
            <a:endParaRPr sz="2800" dirty="0">
              <a:latin typeface="Microsoft Sans Serif"/>
              <a:cs typeface="Microsoft Sans Serif"/>
            </a:endParaRPr>
          </a:p>
          <a:p>
            <a:pPr marL="781685" marR="34290" lvl="1" indent="-287020">
              <a:lnSpc>
                <a:spcPct val="105000"/>
              </a:lnSpc>
              <a:spcBef>
                <a:spcPts val="495"/>
              </a:spcBef>
              <a:buChar char="–"/>
              <a:tabLst>
                <a:tab pos="781685" algn="l"/>
                <a:tab pos="782320" algn="l"/>
              </a:tabLst>
            </a:pPr>
            <a:r>
              <a:rPr sz="2400" spc="-5" dirty="0">
                <a:latin typeface="Microsoft Sans Serif"/>
                <a:cs typeface="Microsoft Sans Serif"/>
              </a:rPr>
              <a:t>a</a:t>
            </a:r>
            <a:r>
              <a:rPr sz="2400" spc="40" dirty="0">
                <a:latin typeface="Microsoft Sans Serif"/>
                <a:cs typeface="Microsoft Sans Serif"/>
              </a:rPr>
              <a:t> </a:t>
            </a:r>
            <a:r>
              <a:rPr sz="2400" spc="-10" dirty="0">
                <a:latin typeface="Microsoft Sans Serif"/>
                <a:cs typeface="Microsoft Sans Serif"/>
              </a:rPr>
              <a:t>consistency,</a:t>
            </a:r>
            <a:r>
              <a:rPr sz="2400" spc="45" dirty="0">
                <a:latin typeface="Microsoft Sans Serif"/>
                <a:cs typeface="Microsoft Sans Serif"/>
              </a:rPr>
              <a:t> </a:t>
            </a:r>
            <a:r>
              <a:rPr sz="2400" spc="-5" dirty="0">
                <a:latin typeface="Microsoft Sans Serif"/>
                <a:cs typeface="Microsoft Sans Serif"/>
              </a:rPr>
              <a:t>inconsistency</a:t>
            </a:r>
            <a:r>
              <a:rPr sz="2400" spc="10" dirty="0">
                <a:latin typeface="Microsoft Sans Serif"/>
                <a:cs typeface="Microsoft Sans Serif"/>
              </a:rPr>
              <a:t> </a:t>
            </a:r>
            <a:r>
              <a:rPr sz="2400" spc="-10" dirty="0">
                <a:latin typeface="Microsoft Sans Serif"/>
                <a:cs typeface="Microsoft Sans Serif"/>
              </a:rPr>
              <a:t>or</a:t>
            </a:r>
            <a:r>
              <a:rPr sz="2400" spc="75" dirty="0">
                <a:latin typeface="Microsoft Sans Serif"/>
                <a:cs typeface="Microsoft Sans Serif"/>
              </a:rPr>
              <a:t> </a:t>
            </a:r>
            <a:r>
              <a:rPr sz="2400" spc="-5" dirty="0">
                <a:latin typeface="Microsoft Sans Serif"/>
                <a:cs typeface="Microsoft Sans Serif"/>
              </a:rPr>
              <a:t>validity</a:t>
            </a:r>
            <a:r>
              <a:rPr sz="2400" spc="35" dirty="0">
                <a:latin typeface="Microsoft Sans Serif"/>
                <a:cs typeface="Microsoft Sans Serif"/>
              </a:rPr>
              <a:t> </a:t>
            </a:r>
            <a:r>
              <a:rPr sz="2400" spc="-10" dirty="0">
                <a:latin typeface="Microsoft Sans Serif"/>
                <a:cs typeface="Microsoft Sans Serif"/>
              </a:rPr>
              <a:t>of</a:t>
            </a:r>
            <a:r>
              <a:rPr sz="2400" spc="70" dirty="0">
                <a:latin typeface="Microsoft Sans Serif"/>
                <a:cs typeface="Microsoft Sans Serif"/>
              </a:rPr>
              <a:t> </a:t>
            </a:r>
            <a:r>
              <a:rPr sz="2400" spc="-5" dirty="0">
                <a:latin typeface="Microsoft Sans Serif"/>
                <a:cs typeface="Microsoft Sans Serif"/>
              </a:rPr>
              <a:t>a</a:t>
            </a:r>
            <a:r>
              <a:rPr sz="2400" spc="40" dirty="0">
                <a:latin typeface="Microsoft Sans Serif"/>
                <a:cs typeface="Microsoft Sans Serif"/>
              </a:rPr>
              <a:t> </a:t>
            </a:r>
            <a:r>
              <a:rPr sz="2400" spc="-10" dirty="0">
                <a:latin typeface="Microsoft Sans Serif"/>
                <a:cs typeface="Microsoft Sans Serif"/>
              </a:rPr>
              <a:t>formula,</a:t>
            </a:r>
            <a:r>
              <a:rPr sz="2400" spc="45" dirty="0">
                <a:latin typeface="Microsoft Sans Serif"/>
                <a:cs typeface="Microsoft Sans Serif"/>
              </a:rPr>
              <a:t> </a:t>
            </a:r>
            <a:r>
              <a:rPr sz="2400" dirty="0">
                <a:latin typeface="Microsoft Sans Serif"/>
                <a:cs typeface="Microsoft Sans Serif"/>
              </a:rPr>
              <a:t>but</a:t>
            </a:r>
            <a:r>
              <a:rPr sz="2400" spc="45" dirty="0">
                <a:latin typeface="Microsoft Sans Serif"/>
                <a:cs typeface="Microsoft Sans Serif"/>
              </a:rPr>
              <a:t> </a:t>
            </a:r>
            <a:r>
              <a:rPr sz="2400" spc="-10" dirty="0">
                <a:latin typeface="Microsoft Sans Serif"/>
                <a:cs typeface="Microsoft Sans Serif"/>
              </a:rPr>
              <a:t>the </a:t>
            </a:r>
            <a:r>
              <a:rPr sz="2400" spc="-520" dirty="0">
                <a:latin typeface="Microsoft Sans Serif"/>
                <a:cs typeface="Microsoft Sans Serif"/>
              </a:rPr>
              <a:t> </a:t>
            </a:r>
            <a:r>
              <a:rPr sz="2400" spc="-15" dirty="0">
                <a:latin typeface="Microsoft Sans Serif"/>
                <a:cs typeface="Microsoft Sans Serif"/>
              </a:rPr>
              <a:t>size</a:t>
            </a:r>
            <a:r>
              <a:rPr sz="2400" spc="40" dirty="0">
                <a:latin typeface="Microsoft Sans Serif"/>
                <a:cs typeface="Microsoft Sans Serif"/>
              </a:rPr>
              <a:t> </a:t>
            </a:r>
            <a:r>
              <a:rPr sz="2400" spc="-10" dirty="0">
                <a:latin typeface="Microsoft Sans Serif"/>
                <a:cs typeface="Microsoft Sans Serif"/>
              </a:rPr>
              <a:t>of</a:t>
            </a:r>
            <a:r>
              <a:rPr sz="2400" spc="40" dirty="0">
                <a:latin typeface="Microsoft Sans Serif"/>
                <a:cs typeface="Microsoft Sans Serif"/>
              </a:rPr>
              <a:t> </a:t>
            </a:r>
            <a:r>
              <a:rPr sz="2400" spc="-10" dirty="0">
                <a:latin typeface="Microsoft Sans Serif"/>
                <a:cs typeface="Microsoft Sans Serif"/>
              </a:rPr>
              <a:t>truth</a:t>
            </a:r>
            <a:r>
              <a:rPr sz="2400" spc="15" dirty="0">
                <a:latin typeface="Microsoft Sans Serif"/>
                <a:cs typeface="Microsoft Sans Serif"/>
              </a:rPr>
              <a:t> </a:t>
            </a:r>
            <a:r>
              <a:rPr sz="2400" spc="-15" dirty="0">
                <a:latin typeface="Microsoft Sans Serif"/>
                <a:cs typeface="Microsoft Sans Serif"/>
              </a:rPr>
              <a:t>table</a:t>
            </a:r>
            <a:r>
              <a:rPr sz="2400" spc="40" dirty="0">
                <a:latin typeface="Microsoft Sans Serif"/>
                <a:cs typeface="Microsoft Sans Serif"/>
              </a:rPr>
              <a:t> </a:t>
            </a:r>
            <a:r>
              <a:rPr sz="2400" spc="-10" dirty="0">
                <a:latin typeface="Microsoft Sans Serif"/>
                <a:cs typeface="Microsoft Sans Serif"/>
              </a:rPr>
              <a:t>grows</a:t>
            </a:r>
            <a:r>
              <a:rPr sz="2400" spc="30" dirty="0">
                <a:latin typeface="Microsoft Sans Serif"/>
                <a:cs typeface="Microsoft Sans Serif"/>
              </a:rPr>
              <a:t> </a:t>
            </a:r>
            <a:r>
              <a:rPr sz="2400" spc="-5" dirty="0">
                <a:latin typeface="Microsoft Sans Serif"/>
                <a:cs typeface="Microsoft Sans Serif"/>
              </a:rPr>
              <a:t>exponentially.</a:t>
            </a:r>
            <a:endParaRPr sz="2400" dirty="0">
              <a:latin typeface="Microsoft Sans Serif"/>
              <a:cs typeface="Microsoft Sans Serif"/>
            </a:endParaRPr>
          </a:p>
          <a:p>
            <a:pPr marL="781685" lvl="1" indent="-287020">
              <a:lnSpc>
                <a:spcPct val="100000"/>
              </a:lnSpc>
              <a:spcBef>
                <a:spcPts val="600"/>
              </a:spcBef>
              <a:buChar char="–"/>
              <a:tabLst>
                <a:tab pos="781685" algn="l"/>
                <a:tab pos="782320" algn="l"/>
              </a:tabLst>
            </a:pPr>
            <a:r>
              <a:rPr sz="2400" dirty="0">
                <a:latin typeface="Microsoft Sans Serif"/>
                <a:cs typeface="Microsoft Sans Serif"/>
              </a:rPr>
              <a:t>Truth</a:t>
            </a:r>
            <a:r>
              <a:rPr sz="2400" spc="15" dirty="0">
                <a:latin typeface="Microsoft Sans Serif"/>
                <a:cs typeface="Microsoft Sans Serif"/>
              </a:rPr>
              <a:t> </a:t>
            </a:r>
            <a:r>
              <a:rPr sz="2400" spc="-15" dirty="0">
                <a:latin typeface="Microsoft Sans Serif"/>
                <a:cs typeface="Microsoft Sans Serif"/>
              </a:rPr>
              <a:t>table</a:t>
            </a:r>
            <a:r>
              <a:rPr sz="2400" spc="15" dirty="0">
                <a:latin typeface="Microsoft Sans Serif"/>
                <a:cs typeface="Microsoft Sans Serif"/>
              </a:rPr>
              <a:t> </a:t>
            </a:r>
            <a:r>
              <a:rPr sz="2400" spc="-5" dirty="0">
                <a:latin typeface="Microsoft Sans Serif"/>
                <a:cs typeface="Microsoft Sans Serif"/>
              </a:rPr>
              <a:t>method</a:t>
            </a:r>
            <a:r>
              <a:rPr sz="2400" spc="20" dirty="0">
                <a:latin typeface="Microsoft Sans Serif"/>
                <a:cs typeface="Microsoft Sans Serif"/>
              </a:rPr>
              <a:t> </a:t>
            </a:r>
            <a:r>
              <a:rPr sz="2400" spc="-20" dirty="0">
                <a:latin typeface="Microsoft Sans Serif"/>
                <a:cs typeface="Microsoft Sans Serif"/>
              </a:rPr>
              <a:t>is</a:t>
            </a:r>
            <a:r>
              <a:rPr sz="2400" spc="30" dirty="0">
                <a:latin typeface="Microsoft Sans Serif"/>
                <a:cs typeface="Microsoft Sans Serif"/>
              </a:rPr>
              <a:t> </a:t>
            </a:r>
            <a:r>
              <a:rPr sz="2400" spc="-5" dirty="0">
                <a:latin typeface="Microsoft Sans Serif"/>
                <a:cs typeface="Microsoft Sans Serif"/>
              </a:rPr>
              <a:t>good</a:t>
            </a:r>
            <a:r>
              <a:rPr sz="2400" spc="45" dirty="0">
                <a:latin typeface="Microsoft Sans Serif"/>
                <a:cs typeface="Microsoft Sans Serif"/>
              </a:rPr>
              <a:t> </a:t>
            </a:r>
            <a:r>
              <a:rPr sz="2400" dirty="0">
                <a:latin typeface="Microsoft Sans Serif"/>
                <a:cs typeface="Microsoft Sans Serif"/>
              </a:rPr>
              <a:t>for</a:t>
            </a:r>
            <a:r>
              <a:rPr sz="2400" spc="5" dirty="0">
                <a:latin typeface="Microsoft Sans Serif"/>
                <a:cs typeface="Microsoft Sans Serif"/>
              </a:rPr>
              <a:t> </a:t>
            </a:r>
            <a:r>
              <a:rPr sz="2400" spc="-10" dirty="0">
                <a:latin typeface="Microsoft Sans Serif"/>
                <a:cs typeface="Microsoft Sans Serif"/>
              </a:rPr>
              <a:t>small</a:t>
            </a:r>
            <a:r>
              <a:rPr sz="2400" spc="15" dirty="0">
                <a:latin typeface="Microsoft Sans Serif"/>
                <a:cs typeface="Microsoft Sans Serif"/>
              </a:rPr>
              <a:t> </a:t>
            </a:r>
            <a:r>
              <a:rPr sz="2400" spc="-10" dirty="0">
                <a:latin typeface="Microsoft Sans Serif"/>
                <a:cs typeface="Microsoft Sans Serif"/>
              </a:rPr>
              <a:t>values</a:t>
            </a:r>
            <a:r>
              <a:rPr sz="2400" spc="30" dirty="0">
                <a:latin typeface="Microsoft Sans Serif"/>
                <a:cs typeface="Microsoft Sans Serif"/>
              </a:rPr>
              <a:t> </a:t>
            </a:r>
            <a:r>
              <a:rPr sz="2400" spc="-10" dirty="0">
                <a:latin typeface="Microsoft Sans Serif"/>
                <a:cs typeface="Microsoft Sans Serif"/>
              </a:rPr>
              <a:t>of</a:t>
            </a:r>
            <a:r>
              <a:rPr sz="2400" spc="45" dirty="0">
                <a:latin typeface="Microsoft Sans Serif"/>
                <a:cs typeface="Microsoft Sans Serif"/>
              </a:rPr>
              <a:t> </a:t>
            </a:r>
            <a:r>
              <a:rPr sz="2400" spc="-10" dirty="0">
                <a:latin typeface="Microsoft Sans Serif"/>
                <a:cs typeface="Microsoft Sans Serif"/>
              </a:rPr>
              <a:t>n.</a:t>
            </a:r>
            <a:endParaRPr sz="2400" dirty="0">
              <a:latin typeface="Microsoft Sans Serif"/>
              <a:cs typeface="Microsoft Sans Serif"/>
            </a:endParaRPr>
          </a:p>
          <a:p>
            <a:pPr marL="382270" marR="30480" indent="-344805">
              <a:lnSpc>
                <a:spcPts val="2470"/>
              </a:lnSpc>
              <a:spcBef>
                <a:spcPts val="645"/>
              </a:spcBef>
              <a:buSzPct val="70833"/>
              <a:buChar char="●"/>
              <a:tabLst>
                <a:tab pos="382270" algn="l"/>
                <a:tab pos="382905" algn="l"/>
                <a:tab pos="687070" algn="l"/>
                <a:tab pos="991869" algn="l"/>
                <a:tab pos="2150110" algn="l"/>
                <a:tab pos="3418204" algn="l"/>
                <a:tab pos="3725545" algn="l"/>
                <a:tab pos="4777105" algn="l"/>
                <a:tab pos="5508625" algn="l"/>
                <a:tab pos="6066790" algn="l"/>
                <a:tab pos="6813550" algn="l"/>
              </a:tabLst>
            </a:pPr>
            <a:r>
              <a:rPr sz="2800" spc="-20" dirty="0">
                <a:latin typeface="Microsoft Sans Serif"/>
                <a:cs typeface="Microsoft Sans Serif"/>
              </a:rPr>
              <a:t>I</a:t>
            </a:r>
            <a:r>
              <a:rPr sz="2800" dirty="0">
                <a:latin typeface="Microsoft Sans Serif"/>
                <a:cs typeface="Microsoft Sans Serif"/>
              </a:rPr>
              <a:t>f	</a:t>
            </a:r>
            <a:r>
              <a:rPr sz="2800" spc="-5" dirty="0">
                <a:latin typeface="Microsoft Sans Serif"/>
                <a:cs typeface="Microsoft Sans Serif"/>
              </a:rPr>
              <a:t>a</a:t>
            </a:r>
            <a:r>
              <a:rPr sz="2800" dirty="0">
                <a:latin typeface="Microsoft Sans Serif"/>
                <a:cs typeface="Microsoft Sans Serif"/>
              </a:rPr>
              <a:t>	fo</a:t>
            </a:r>
            <a:r>
              <a:rPr sz="2800" spc="-10" dirty="0">
                <a:latin typeface="Microsoft Sans Serif"/>
                <a:cs typeface="Microsoft Sans Serif"/>
              </a:rPr>
              <a:t>r</a:t>
            </a:r>
            <a:r>
              <a:rPr sz="2800" spc="15" dirty="0">
                <a:latin typeface="Microsoft Sans Serif"/>
                <a:cs typeface="Microsoft Sans Serif"/>
              </a:rPr>
              <a:t>m</a:t>
            </a:r>
            <a:r>
              <a:rPr sz="2800" dirty="0">
                <a:latin typeface="Microsoft Sans Serif"/>
                <a:cs typeface="Microsoft Sans Serif"/>
              </a:rPr>
              <a:t>u</a:t>
            </a:r>
            <a:r>
              <a:rPr sz="2800" spc="-20" dirty="0">
                <a:latin typeface="Microsoft Sans Serif"/>
                <a:cs typeface="Microsoft Sans Serif"/>
              </a:rPr>
              <a:t>l</a:t>
            </a:r>
            <a:r>
              <a:rPr sz="2800" spc="-5" dirty="0">
                <a:latin typeface="Microsoft Sans Serif"/>
                <a:cs typeface="Microsoft Sans Serif"/>
              </a:rPr>
              <a:t>a</a:t>
            </a:r>
            <a:r>
              <a:rPr sz="2800" dirty="0">
                <a:latin typeface="Microsoft Sans Serif"/>
                <a:cs typeface="Microsoft Sans Serif"/>
              </a:rPr>
              <a:t>	</a:t>
            </a:r>
            <a:r>
              <a:rPr sz="2800" spc="-25" dirty="0">
                <a:latin typeface="Microsoft Sans Serif"/>
                <a:cs typeface="Microsoft Sans Serif"/>
              </a:rPr>
              <a:t>c</a:t>
            </a:r>
            <a:r>
              <a:rPr sz="2800" dirty="0">
                <a:latin typeface="Microsoft Sans Serif"/>
                <a:cs typeface="Microsoft Sans Serif"/>
              </a:rPr>
              <a:t>on</a:t>
            </a:r>
            <a:r>
              <a:rPr sz="2800" spc="-20" dirty="0">
                <a:latin typeface="Microsoft Sans Serif"/>
                <a:cs typeface="Microsoft Sans Serif"/>
              </a:rPr>
              <a:t>t</a:t>
            </a:r>
            <a:r>
              <a:rPr sz="2800" dirty="0">
                <a:latin typeface="Microsoft Sans Serif"/>
                <a:cs typeface="Microsoft Sans Serif"/>
              </a:rPr>
              <a:t>a</a:t>
            </a:r>
            <a:r>
              <a:rPr sz="2800" spc="-20" dirty="0">
                <a:latin typeface="Microsoft Sans Serif"/>
                <a:cs typeface="Microsoft Sans Serif"/>
              </a:rPr>
              <a:t>i</a:t>
            </a:r>
            <a:r>
              <a:rPr sz="2800" dirty="0">
                <a:latin typeface="Microsoft Sans Serif"/>
                <a:cs typeface="Microsoft Sans Serif"/>
              </a:rPr>
              <a:t>ns	</a:t>
            </a:r>
            <a:r>
              <a:rPr sz="2800" spc="-5" dirty="0">
                <a:latin typeface="Microsoft Sans Serif"/>
                <a:cs typeface="Microsoft Sans Serif"/>
              </a:rPr>
              <a:t>n</a:t>
            </a:r>
            <a:r>
              <a:rPr sz="2800" dirty="0">
                <a:latin typeface="Microsoft Sans Serif"/>
                <a:cs typeface="Microsoft Sans Serif"/>
              </a:rPr>
              <a:t>	at</a:t>
            </a:r>
            <a:r>
              <a:rPr sz="2800" spc="-20" dirty="0">
                <a:latin typeface="Microsoft Sans Serif"/>
                <a:cs typeface="Microsoft Sans Serif"/>
              </a:rPr>
              <a:t>o</a:t>
            </a:r>
            <a:r>
              <a:rPr sz="2800" spc="15" dirty="0">
                <a:latin typeface="Microsoft Sans Serif"/>
                <a:cs typeface="Microsoft Sans Serif"/>
              </a:rPr>
              <a:t>m</a:t>
            </a:r>
            <a:r>
              <a:rPr sz="2800" dirty="0">
                <a:latin typeface="Microsoft Sans Serif"/>
                <a:cs typeface="Microsoft Sans Serif"/>
              </a:rPr>
              <a:t>s,	t</a:t>
            </a:r>
            <a:r>
              <a:rPr sz="2800" spc="-20" dirty="0">
                <a:latin typeface="Microsoft Sans Serif"/>
                <a:cs typeface="Microsoft Sans Serif"/>
              </a:rPr>
              <a:t>h</a:t>
            </a:r>
            <a:r>
              <a:rPr sz="2800" dirty="0">
                <a:latin typeface="Microsoft Sans Serif"/>
                <a:cs typeface="Microsoft Sans Serif"/>
              </a:rPr>
              <a:t>e</a:t>
            </a:r>
            <a:r>
              <a:rPr sz="2800" spc="-5" dirty="0">
                <a:latin typeface="Microsoft Sans Serif"/>
                <a:cs typeface="Microsoft Sans Serif"/>
              </a:rPr>
              <a:t>n</a:t>
            </a:r>
            <a:r>
              <a:rPr sz="2800" dirty="0">
                <a:latin typeface="Microsoft Sans Serif"/>
                <a:cs typeface="Microsoft Sans Serif"/>
              </a:rPr>
              <a:t>	</a:t>
            </a:r>
            <a:r>
              <a:rPr sz="2800" spc="-20" dirty="0">
                <a:latin typeface="Microsoft Sans Serif"/>
                <a:cs typeface="Microsoft Sans Serif"/>
              </a:rPr>
              <a:t>t</a:t>
            </a:r>
            <a:r>
              <a:rPr sz="2800" dirty="0">
                <a:latin typeface="Microsoft Sans Serif"/>
                <a:cs typeface="Microsoft Sans Serif"/>
              </a:rPr>
              <a:t>h</a:t>
            </a:r>
            <a:r>
              <a:rPr sz="2800" spc="-5" dirty="0">
                <a:latin typeface="Microsoft Sans Serif"/>
                <a:cs typeface="Microsoft Sans Serif"/>
              </a:rPr>
              <a:t>e</a:t>
            </a:r>
            <a:r>
              <a:rPr sz="2800" dirty="0">
                <a:latin typeface="Microsoft Sans Serif"/>
                <a:cs typeface="Microsoft Sans Serif"/>
              </a:rPr>
              <a:t>	t</a:t>
            </a:r>
            <a:r>
              <a:rPr sz="2800" spc="-10" dirty="0">
                <a:latin typeface="Microsoft Sans Serif"/>
                <a:cs typeface="Microsoft Sans Serif"/>
              </a:rPr>
              <a:t>r</a:t>
            </a:r>
            <a:r>
              <a:rPr sz="2800" dirty="0">
                <a:latin typeface="Microsoft Sans Serif"/>
                <a:cs typeface="Microsoft Sans Serif"/>
              </a:rPr>
              <a:t>u</a:t>
            </a:r>
            <a:r>
              <a:rPr sz="2800" spc="-20" dirty="0">
                <a:latin typeface="Microsoft Sans Serif"/>
                <a:cs typeface="Microsoft Sans Serif"/>
              </a:rPr>
              <a:t>t</a:t>
            </a:r>
            <a:r>
              <a:rPr sz="2800" spc="-5" dirty="0">
                <a:latin typeface="Microsoft Sans Serif"/>
                <a:cs typeface="Microsoft Sans Serif"/>
              </a:rPr>
              <a:t>h</a:t>
            </a:r>
            <a:r>
              <a:rPr sz="2800" dirty="0">
                <a:latin typeface="Microsoft Sans Serif"/>
                <a:cs typeface="Microsoft Sans Serif"/>
              </a:rPr>
              <a:t>	tab</a:t>
            </a:r>
            <a:r>
              <a:rPr sz="2800" spc="-20" dirty="0">
                <a:latin typeface="Microsoft Sans Serif"/>
                <a:cs typeface="Microsoft Sans Serif"/>
              </a:rPr>
              <a:t>l</a:t>
            </a:r>
            <a:r>
              <a:rPr sz="2800" spc="-5" dirty="0">
                <a:latin typeface="Microsoft Sans Serif"/>
                <a:cs typeface="Microsoft Sans Serif"/>
              </a:rPr>
              <a:t>e  </a:t>
            </a:r>
            <a:r>
              <a:rPr sz="2800" spc="-10" dirty="0">
                <a:latin typeface="Microsoft Sans Serif"/>
                <a:cs typeface="Microsoft Sans Serif"/>
              </a:rPr>
              <a:t>will</a:t>
            </a:r>
            <a:r>
              <a:rPr sz="2800" spc="20" dirty="0">
                <a:latin typeface="Microsoft Sans Serif"/>
                <a:cs typeface="Microsoft Sans Serif"/>
              </a:rPr>
              <a:t> </a:t>
            </a:r>
            <a:r>
              <a:rPr sz="2800" spc="-5" dirty="0">
                <a:latin typeface="Microsoft Sans Serif"/>
                <a:cs typeface="Microsoft Sans Serif"/>
              </a:rPr>
              <a:t>contain</a:t>
            </a:r>
            <a:r>
              <a:rPr sz="2800" spc="20" dirty="0">
                <a:latin typeface="Microsoft Sans Serif"/>
                <a:cs typeface="Microsoft Sans Serif"/>
              </a:rPr>
              <a:t> </a:t>
            </a:r>
            <a:r>
              <a:rPr sz="2800" dirty="0">
                <a:latin typeface="Microsoft Sans Serif"/>
                <a:cs typeface="Microsoft Sans Serif"/>
              </a:rPr>
              <a:t>2</a:t>
            </a:r>
            <a:r>
              <a:rPr sz="2800" baseline="24305" dirty="0">
                <a:latin typeface="Microsoft Sans Serif"/>
                <a:cs typeface="Microsoft Sans Serif"/>
              </a:rPr>
              <a:t>n</a:t>
            </a:r>
            <a:r>
              <a:rPr sz="2800" spc="359" baseline="24305" dirty="0">
                <a:latin typeface="Microsoft Sans Serif"/>
                <a:cs typeface="Microsoft Sans Serif"/>
              </a:rPr>
              <a:t> </a:t>
            </a:r>
            <a:r>
              <a:rPr sz="2800" spc="-5" dirty="0">
                <a:latin typeface="Microsoft Sans Serif"/>
                <a:cs typeface="Microsoft Sans Serif"/>
              </a:rPr>
              <a:t>entries.</a:t>
            </a:r>
            <a:endParaRPr sz="2800" dirty="0">
              <a:latin typeface="Microsoft Sans Serif"/>
              <a:cs typeface="Microsoft Sans Serif"/>
            </a:endParaRPr>
          </a:p>
        </p:txBody>
      </p:sp>
    </p:spTree>
    <p:extLst>
      <p:ext uri="{BB962C8B-B14F-4D97-AF65-F5344CB8AC3E}">
        <p14:creationId xmlns:p14="http://schemas.microsoft.com/office/powerpoint/2010/main" val="390682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JAYSANKAR\Downloads\logo.jpg">
            <a:extLst>
              <a:ext uri="{FF2B5EF4-FFF2-40B4-BE49-F238E27FC236}">
                <a16:creationId xmlns:a16="http://schemas.microsoft.com/office/drawing/2014/main" id="{8E30DEDD-5652-327F-62EF-7C7D9B2CD7B5}"/>
              </a:ext>
            </a:extLst>
          </p:cNvPr>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3" name="TextBox 2">
            <a:extLst>
              <a:ext uri="{FF2B5EF4-FFF2-40B4-BE49-F238E27FC236}">
                <a16:creationId xmlns:a16="http://schemas.microsoft.com/office/drawing/2014/main" id="{46023C52-4933-B004-E1A1-E42458ED366D}"/>
              </a:ext>
            </a:extLst>
          </p:cNvPr>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4" name="Title 1">
            <a:extLst>
              <a:ext uri="{FF2B5EF4-FFF2-40B4-BE49-F238E27FC236}">
                <a16:creationId xmlns:a16="http://schemas.microsoft.com/office/drawing/2014/main" id="{AD4FF525-9E1E-D981-344F-074150EB647D}"/>
              </a:ext>
            </a:extLst>
          </p:cNvPr>
          <p:cNvSpPr txBox="1">
            <a:spLocks/>
          </p:cNvSpPr>
          <p:nvPr/>
        </p:nvSpPr>
        <p:spPr>
          <a:xfrm>
            <a:off x="1871098" y="456743"/>
            <a:ext cx="7772400" cy="1056687"/>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 </a:t>
            </a:r>
            <a:r>
              <a:rPr lang="en-US" b="1" dirty="0">
                <a:solidFill>
                  <a:srgbClr val="C00000"/>
                </a:solidFill>
                <a:latin typeface="Calibri" panose="020F0502020204030204" pitchFamily="34" charset="0"/>
                <a:ea typeface="Calibri" panose="020F0502020204030204" pitchFamily="34" charset="0"/>
              </a:rPr>
              <a:t>Natural Deduction System </a:t>
            </a:r>
          </a:p>
          <a:p>
            <a:pPr marL="342900" indent="-342900" algn="ctr">
              <a:tabLst>
                <a:tab pos="546735" algn="l"/>
              </a:tabLst>
            </a:pP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sp>
        <p:nvSpPr>
          <p:cNvPr id="6" name="object 6">
            <a:extLst>
              <a:ext uri="{FF2B5EF4-FFF2-40B4-BE49-F238E27FC236}">
                <a16:creationId xmlns:a16="http://schemas.microsoft.com/office/drawing/2014/main" id="{91A62785-9185-3167-D6D4-82162ED9F73A}"/>
              </a:ext>
            </a:extLst>
          </p:cNvPr>
          <p:cNvSpPr txBox="1"/>
          <p:nvPr/>
        </p:nvSpPr>
        <p:spPr>
          <a:xfrm>
            <a:off x="1295400" y="1371600"/>
            <a:ext cx="9372600" cy="3206006"/>
          </a:xfrm>
          <a:prstGeom prst="rect">
            <a:avLst/>
          </a:prstGeom>
        </p:spPr>
        <p:txBody>
          <a:bodyPr vert="horz" wrap="square" lIns="0" tIns="12700" rIns="0" bIns="0" rtlCol="0">
            <a:spAutoFit/>
          </a:bodyPr>
          <a:lstStyle/>
          <a:p>
            <a:pPr marL="394970" marR="43180" indent="-344805">
              <a:lnSpc>
                <a:spcPct val="100000"/>
              </a:lnSpc>
              <a:spcBef>
                <a:spcPts val="100"/>
              </a:spcBef>
              <a:buSzPct val="70833"/>
              <a:buChar char="●"/>
              <a:tabLst>
                <a:tab pos="394970" algn="l"/>
                <a:tab pos="395605" algn="l"/>
                <a:tab pos="977265" algn="l"/>
                <a:tab pos="1339850" algn="l"/>
                <a:tab pos="2318385" algn="l"/>
                <a:tab pos="2802890" algn="l"/>
                <a:tab pos="3366770" algn="l"/>
                <a:tab pos="3918585" algn="l"/>
                <a:tab pos="4314825" algn="l"/>
                <a:tab pos="4933315" algn="l"/>
                <a:tab pos="6387465" algn="l"/>
              </a:tabLst>
            </a:pPr>
            <a:r>
              <a:rPr sz="2400" spc="-10" dirty="0">
                <a:latin typeface="Microsoft Sans Serif"/>
                <a:cs typeface="Microsoft Sans Serif"/>
              </a:rPr>
              <a:t>N</a:t>
            </a:r>
            <a:r>
              <a:rPr sz="2400" spc="-5" dirty="0">
                <a:latin typeface="Microsoft Sans Serif"/>
                <a:cs typeface="Microsoft Sans Serif"/>
              </a:rPr>
              <a:t>D</a:t>
            </a:r>
            <a:r>
              <a:rPr sz="2400" dirty="0">
                <a:latin typeface="Microsoft Sans Serif"/>
                <a:cs typeface="Microsoft Sans Serif"/>
              </a:rPr>
              <a:t>	</a:t>
            </a:r>
            <a:r>
              <a:rPr sz="2400" spc="-20" dirty="0">
                <a:latin typeface="Microsoft Sans Serif"/>
                <a:cs typeface="Microsoft Sans Serif"/>
              </a:rPr>
              <a:t>i</a:t>
            </a:r>
            <a:r>
              <a:rPr sz="2400" dirty="0">
                <a:latin typeface="Microsoft Sans Serif"/>
                <a:cs typeface="Microsoft Sans Serif"/>
              </a:rPr>
              <a:t>s	ba</a:t>
            </a:r>
            <a:r>
              <a:rPr sz="2400" spc="-5" dirty="0">
                <a:latin typeface="Microsoft Sans Serif"/>
                <a:cs typeface="Microsoft Sans Serif"/>
              </a:rPr>
              <a:t>s</a:t>
            </a:r>
            <a:r>
              <a:rPr sz="2400" dirty="0">
                <a:latin typeface="Microsoft Sans Serif"/>
                <a:cs typeface="Microsoft Sans Serif"/>
              </a:rPr>
              <a:t>e</a:t>
            </a:r>
            <a:r>
              <a:rPr sz="2400" spc="-5" dirty="0">
                <a:latin typeface="Microsoft Sans Serif"/>
                <a:cs typeface="Microsoft Sans Serif"/>
              </a:rPr>
              <a:t>d</a:t>
            </a:r>
            <a:r>
              <a:rPr sz="2400" dirty="0">
                <a:latin typeface="Microsoft Sans Serif"/>
                <a:cs typeface="Microsoft Sans Serif"/>
              </a:rPr>
              <a:t>	o</a:t>
            </a:r>
            <a:r>
              <a:rPr sz="2400" spc="-5" dirty="0">
                <a:latin typeface="Microsoft Sans Serif"/>
                <a:cs typeface="Microsoft Sans Serif"/>
              </a:rPr>
              <a:t>n</a:t>
            </a:r>
            <a:r>
              <a:rPr sz="2400" dirty="0">
                <a:latin typeface="Microsoft Sans Serif"/>
                <a:cs typeface="Microsoft Sans Serif"/>
              </a:rPr>
              <a:t>	</a:t>
            </a:r>
            <a:r>
              <a:rPr sz="2400" spc="-20" dirty="0">
                <a:latin typeface="Microsoft Sans Serif"/>
                <a:cs typeface="Microsoft Sans Serif"/>
              </a:rPr>
              <a:t>t</a:t>
            </a:r>
            <a:r>
              <a:rPr sz="2400" dirty="0">
                <a:latin typeface="Microsoft Sans Serif"/>
                <a:cs typeface="Microsoft Sans Serif"/>
              </a:rPr>
              <a:t>h</a:t>
            </a:r>
            <a:r>
              <a:rPr sz="2400" spc="-5" dirty="0">
                <a:latin typeface="Microsoft Sans Serif"/>
                <a:cs typeface="Microsoft Sans Serif"/>
              </a:rPr>
              <a:t>e</a:t>
            </a:r>
            <a:r>
              <a:rPr sz="2400" dirty="0">
                <a:latin typeface="Microsoft Sans Serif"/>
                <a:cs typeface="Microsoft Sans Serif"/>
              </a:rPr>
              <a:t>	</a:t>
            </a:r>
            <a:r>
              <a:rPr sz="2400" spc="-5" dirty="0">
                <a:latin typeface="Microsoft Sans Serif"/>
                <a:cs typeface="Microsoft Sans Serif"/>
              </a:rPr>
              <a:t>s</a:t>
            </a:r>
            <a:r>
              <a:rPr sz="2400" dirty="0">
                <a:latin typeface="Microsoft Sans Serif"/>
                <a:cs typeface="Microsoft Sans Serif"/>
              </a:rPr>
              <a:t>et	</a:t>
            </a:r>
            <a:r>
              <a:rPr sz="2400" spc="-20" dirty="0">
                <a:latin typeface="Microsoft Sans Serif"/>
                <a:cs typeface="Microsoft Sans Serif"/>
              </a:rPr>
              <a:t>o</a:t>
            </a:r>
            <a:r>
              <a:rPr sz="2400" dirty="0">
                <a:latin typeface="Microsoft Sans Serif"/>
                <a:cs typeface="Microsoft Sans Serif"/>
              </a:rPr>
              <a:t>f	fe</a:t>
            </a:r>
            <a:r>
              <a:rPr sz="2400" spc="-5" dirty="0">
                <a:latin typeface="Microsoft Sans Serif"/>
                <a:cs typeface="Microsoft Sans Serif"/>
              </a:rPr>
              <a:t>w</a:t>
            </a:r>
            <a:r>
              <a:rPr sz="2400" dirty="0">
                <a:latin typeface="Microsoft Sans Serif"/>
                <a:cs typeface="Microsoft Sans Serif"/>
              </a:rPr>
              <a:t>	deduct</a:t>
            </a:r>
            <a:r>
              <a:rPr sz="2400" spc="-20" dirty="0">
                <a:latin typeface="Microsoft Sans Serif"/>
                <a:cs typeface="Microsoft Sans Serif"/>
              </a:rPr>
              <a:t>i</a:t>
            </a:r>
            <a:r>
              <a:rPr sz="2400" spc="-25" dirty="0">
                <a:latin typeface="Microsoft Sans Serif"/>
                <a:cs typeface="Microsoft Sans Serif"/>
              </a:rPr>
              <a:t>v</a:t>
            </a:r>
            <a:r>
              <a:rPr sz="2400" spc="-5" dirty="0">
                <a:latin typeface="Microsoft Sans Serif"/>
                <a:cs typeface="Microsoft Sans Serif"/>
              </a:rPr>
              <a:t>e</a:t>
            </a:r>
            <a:r>
              <a:rPr sz="2400" dirty="0">
                <a:latin typeface="Microsoft Sans Serif"/>
                <a:cs typeface="Microsoft Sans Serif"/>
              </a:rPr>
              <a:t>	</a:t>
            </a:r>
            <a:r>
              <a:rPr sz="2400" spc="-20" dirty="0">
                <a:latin typeface="Microsoft Sans Serif"/>
                <a:cs typeface="Microsoft Sans Serif"/>
              </a:rPr>
              <a:t>in</a:t>
            </a:r>
            <a:r>
              <a:rPr sz="2400" spc="25" dirty="0">
                <a:latin typeface="Microsoft Sans Serif"/>
                <a:cs typeface="Microsoft Sans Serif"/>
              </a:rPr>
              <a:t>f</a:t>
            </a:r>
            <a:r>
              <a:rPr sz="2400" dirty="0">
                <a:latin typeface="Microsoft Sans Serif"/>
                <a:cs typeface="Microsoft Sans Serif"/>
              </a:rPr>
              <a:t>e</a:t>
            </a:r>
            <a:r>
              <a:rPr sz="2400" spc="-10" dirty="0">
                <a:latin typeface="Microsoft Sans Serif"/>
                <a:cs typeface="Microsoft Sans Serif"/>
              </a:rPr>
              <a:t>r</a:t>
            </a:r>
            <a:r>
              <a:rPr sz="2400" dirty="0">
                <a:latin typeface="Microsoft Sans Serif"/>
                <a:cs typeface="Microsoft Sans Serif"/>
              </a:rPr>
              <a:t>en</a:t>
            </a:r>
            <a:r>
              <a:rPr sz="2400" spc="-5" dirty="0">
                <a:latin typeface="Microsoft Sans Serif"/>
                <a:cs typeface="Microsoft Sans Serif"/>
              </a:rPr>
              <a:t>ce  rules.</a:t>
            </a:r>
            <a:endParaRPr sz="2400" dirty="0">
              <a:latin typeface="Microsoft Sans Serif"/>
              <a:cs typeface="Microsoft Sans Serif"/>
            </a:endParaRPr>
          </a:p>
          <a:p>
            <a:pPr marL="394970" marR="45720" indent="-344805">
              <a:lnSpc>
                <a:spcPct val="100000"/>
              </a:lnSpc>
              <a:spcBef>
                <a:spcPts val="550"/>
              </a:spcBef>
              <a:buSzPct val="70833"/>
              <a:buChar char="●"/>
              <a:tabLst>
                <a:tab pos="394970" algn="l"/>
                <a:tab pos="395605" algn="l"/>
              </a:tabLst>
            </a:pPr>
            <a:r>
              <a:rPr sz="2400" dirty="0">
                <a:latin typeface="Microsoft Sans Serif"/>
                <a:cs typeface="Microsoft Sans Serif"/>
              </a:rPr>
              <a:t>The</a:t>
            </a:r>
            <a:r>
              <a:rPr sz="2400" spc="85" dirty="0">
                <a:latin typeface="Microsoft Sans Serif"/>
                <a:cs typeface="Microsoft Sans Serif"/>
              </a:rPr>
              <a:t> </a:t>
            </a:r>
            <a:r>
              <a:rPr sz="2400" dirty="0">
                <a:latin typeface="Microsoft Sans Serif"/>
                <a:cs typeface="Microsoft Sans Serif"/>
              </a:rPr>
              <a:t>name</a:t>
            </a:r>
            <a:r>
              <a:rPr sz="2400" spc="90" dirty="0">
                <a:latin typeface="Microsoft Sans Serif"/>
                <a:cs typeface="Microsoft Sans Serif"/>
              </a:rPr>
              <a:t> </a:t>
            </a:r>
            <a:r>
              <a:rPr sz="2400" spc="-5" dirty="0">
                <a:latin typeface="Microsoft Sans Serif"/>
                <a:cs typeface="Microsoft Sans Serif"/>
              </a:rPr>
              <a:t>natural</a:t>
            </a:r>
            <a:r>
              <a:rPr sz="2400" spc="100" dirty="0">
                <a:latin typeface="Microsoft Sans Serif"/>
                <a:cs typeface="Microsoft Sans Serif"/>
              </a:rPr>
              <a:t> </a:t>
            </a:r>
            <a:r>
              <a:rPr sz="2400" spc="-10" dirty="0">
                <a:latin typeface="Microsoft Sans Serif"/>
                <a:cs typeface="Microsoft Sans Serif"/>
              </a:rPr>
              <a:t>deductive</a:t>
            </a:r>
            <a:r>
              <a:rPr sz="2400" spc="110" dirty="0">
                <a:latin typeface="Microsoft Sans Serif"/>
                <a:cs typeface="Microsoft Sans Serif"/>
              </a:rPr>
              <a:t> </a:t>
            </a:r>
            <a:r>
              <a:rPr sz="2400" spc="-5" dirty="0">
                <a:latin typeface="Microsoft Sans Serif"/>
                <a:cs typeface="Microsoft Sans Serif"/>
              </a:rPr>
              <a:t>system</a:t>
            </a:r>
            <a:r>
              <a:rPr sz="2400" spc="120" dirty="0">
                <a:latin typeface="Microsoft Sans Serif"/>
                <a:cs typeface="Microsoft Sans Serif"/>
              </a:rPr>
              <a:t> </a:t>
            </a:r>
            <a:r>
              <a:rPr sz="2400" spc="-10" dirty="0">
                <a:latin typeface="Microsoft Sans Serif"/>
                <a:cs typeface="Microsoft Sans Serif"/>
              </a:rPr>
              <a:t>is</a:t>
            </a:r>
            <a:r>
              <a:rPr sz="2400" spc="80" dirty="0">
                <a:latin typeface="Microsoft Sans Serif"/>
                <a:cs typeface="Microsoft Sans Serif"/>
              </a:rPr>
              <a:t> </a:t>
            </a:r>
            <a:r>
              <a:rPr sz="2400" spc="-15" dirty="0">
                <a:latin typeface="Microsoft Sans Serif"/>
                <a:cs typeface="Microsoft Sans Serif"/>
              </a:rPr>
              <a:t>given</a:t>
            </a:r>
            <a:r>
              <a:rPr sz="2400" spc="114" dirty="0">
                <a:latin typeface="Microsoft Sans Serif"/>
                <a:cs typeface="Microsoft Sans Serif"/>
              </a:rPr>
              <a:t> </a:t>
            </a:r>
            <a:r>
              <a:rPr sz="2400" dirty="0">
                <a:latin typeface="Microsoft Sans Serif"/>
                <a:cs typeface="Microsoft Sans Serif"/>
              </a:rPr>
              <a:t>because </a:t>
            </a:r>
            <a:r>
              <a:rPr sz="2400" spc="-625" dirty="0">
                <a:latin typeface="Microsoft Sans Serif"/>
                <a:cs typeface="Microsoft Sans Serif"/>
              </a:rPr>
              <a:t> </a:t>
            </a:r>
            <a:r>
              <a:rPr sz="2400" spc="-10" dirty="0">
                <a:latin typeface="Microsoft Sans Serif"/>
                <a:cs typeface="Microsoft Sans Serif"/>
              </a:rPr>
              <a:t>it</a:t>
            </a:r>
            <a:r>
              <a:rPr sz="2400" spc="30" dirty="0">
                <a:latin typeface="Microsoft Sans Serif"/>
                <a:cs typeface="Microsoft Sans Serif"/>
              </a:rPr>
              <a:t> </a:t>
            </a:r>
            <a:r>
              <a:rPr sz="2400" spc="-5" dirty="0">
                <a:latin typeface="Microsoft Sans Serif"/>
                <a:cs typeface="Microsoft Sans Serif"/>
              </a:rPr>
              <a:t>mimics</a:t>
            </a:r>
            <a:r>
              <a:rPr sz="2400" spc="10" dirty="0">
                <a:latin typeface="Microsoft Sans Serif"/>
                <a:cs typeface="Microsoft Sans Serif"/>
              </a:rPr>
              <a:t> </a:t>
            </a:r>
            <a:r>
              <a:rPr sz="2400" dirty="0">
                <a:latin typeface="Microsoft Sans Serif"/>
                <a:cs typeface="Microsoft Sans Serif"/>
              </a:rPr>
              <a:t>the</a:t>
            </a:r>
            <a:r>
              <a:rPr sz="2400" spc="20" dirty="0">
                <a:latin typeface="Microsoft Sans Serif"/>
                <a:cs typeface="Microsoft Sans Serif"/>
              </a:rPr>
              <a:t> </a:t>
            </a:r>
            <a:r>
              <a:rPr sz="2400" spc="-5" dirty="0">
                <a:latin typeface="Microsoft Sans Serif"/>
                <a:cs typeface="Microsoft Sans Serif"/>
              </a:rPr>
              <a:t>pattern</a:t>
            </a:r>
            <a:r>
              <a:rPr sz="2400" spc="20" dirty="0">
                <a:latin typeface="Microsoft Sans Serif"/>
                <a:cs typeface="Microsoft Sans Serif"/>
              </a:rPr>
              <a:t> </a:t>
            </a:r>
            <a:r>
              <a:rPr sz="2400" spc="-10" dirty="0">
                <a:latin typeface="Microsoft Sans Serif"/>
                <a:cs typeface="Microsoft Sans Serif"/>
              </a:rPr>
              <a:t>of</a:t>
            </a:r>
            <a:r>
              <a:rPr sz="2400" spc="35" dirty="0">
                <a:latin typeface="Microsoft Sans Serif"/>
                <a:cs typeface="Microsoft Sans Serif"/>
              </a:rPr>
              <a:t> </a:t>
            </a:r>
            <a:r>
              <a:rPr sz="2400" spc="-5" dirty="0">
                <a:latin typeface="Microsoft Sans Serif"/>
                <a:cs typeface="Microsoft Sans Serif"/>
              </a:rPr>
              <a:t>natural</a:t>
            </a:r>
            <a:r>
              <a:rPr sz="2400" spc="25" dirty="0">
                <a:latin typeface="Microsoft Sans Serif"/>
                <a:cs typeface="Microsoft Sans Serif"/>
              </a:rPr>
              <a:t> </a:t>
            </a:r>
            <a:r>
              <a:rPr sz="2400" spc="-5" dirty="0">
                <a:latin typeface="Microsoft Sans Serif"/>
                <a:cs typeface="Microsoft Sans Serif"/>
              </a:rPr>
              <a:t>reasoning.</a:t>
            </a:r>
            <a:endParaRPr sz="2400" dirty="0">
              <a:latin typeface="Microsoft Sans Serif"/>
              <a:cs typeface="Microsoft Sans Serif"/>
            </a:endParaRPr>
          </a:p>
          <a:p>
            <a:pPr marL="394970" indent="-344805">
              <a:lnSpc>
                <a:spcPct val="100000"/>
              </a:lnSpc>
              <a:spcBef>
                <a:spcPts val="575"/>
              </a:spcBef>
              <a:buSzPct val="70833"/>
              <a:buChar char="●"/>
              <a:tabLst>
                <a:tab pos="394970" algn="l"/>
                <a:tab pos="395605" algn="l"/>
              </a:tabLst>
            </a:pPr>
            <a:r>
              <a:rPr sz="2400" dirty="0">
                <a:latin typeface="Microsoft Sans Serif"/>
                <a:cs typeface="Microsoft Sans Serif"/>
              </a:rPr>
              <a:t>It</a:t>
            </a:r>
            <a:r>
              <a:rPr sz="2400" spc="30" dirty="0">
                <a:latin typeface="Microsoft Sans Serif"/>
                <a:cs typeface="Microsoft Sans Serif"/>
              </a:rPr>
              <a:t> </a:t>
            </a:r>
            <a:r>
              <a:rPr sz="2400" spc="-5" dirty="0">
                <a:latin typeface="Microsoft Sans Serif"/>
                <a:cs typeface="Microsoft Sans Serif"/>
              </a:rPr>
              <a:t>has</a:t>
            </a:r>
            <a:r>
              <a:rPr sz="2400" spc="25" dirty="0">
                <a:latin typeface="Microsoft Sans Serif"/>
                <a:cs typeface="Microsoft Sans Serif"/>
              </a:rPr>
              <a:t> </a:t>
            </a:r>
            <a:r>
              <a:rPr sz="2400" spc="-5" dirty="0">
                <a:latin typeface="Microsoft Sans Serif"/>
                <a:cs typeface="Microsoft Sans Serif"/>
              </a:rPr>
              <a:t>about</a:t>
            </a:r>
            <a:r>
              <a:rPr sz="2400" spc="35" dirty="0">
                <a:latin typeface="Microsoft Sans Serif"/>
                <a:cs typeface="Microsoft Sans Serif"/>
              </a:rPr>
              <a:t> </a:t>
            </a:r>
            <a:r>
              <a:rPr sz="2400" spc="-10" dirty="0">
                <a:latin typeface="Microsoft Sans Serif"/>
                <a:cs typeface="Microsoft Sans Serif"/>
              </a:rPr>
              <a:t>10</a:t>
            </a:r>
            <a:r>
              <a:rPr sz="2400" spc="35" dirty="0">
                <a:latin typeface="Microsoft Sans Serif"/>
                <a:cs typeface="Microsoft Sans Serif"/>
              </a:rPr>
              <a:t> </a:t>
            </a:r>
            <a:r>
              <a:rPr sz="2400" spc="-10" dirty="0">
                <a:latin typeface="Microsoft Sans Serif"/>
                <a:cs typeface="Microsoft Sans Serif"/>
              </a:rPr>
              <a:t>deductive</a:t>
            </a:r>
            <a:r>
              <a:rPr sz="2400" spc="35" dirty="0">
                <a:latin typeface="Microsoft Sans Serif"/>
                <a:cs typeface="Microsoft Sans Serif"/>
              </a:rPr>
              <a:t> </a:t>
            </a:r>
            <a:r>
              <a:rPr sz="2400" spc="-5" dirty="0">
                <a:latin typeface="Microsoft Sans Serif"/>
                <a:cs typeface="Microsoft Sans Serif"/>
              </a:rPr>
              <a:t>inference</a:t>
            </a:r>
            <a:r>
              <a:rPr sz="2400" spc="40" dirty="0">
                <a:latin typeface="Microsoft Sans Serif"/>
                <a:cs typeface="Microsoft Sans Serif"/>
              </a:rPr>
              <a:t> </a:t>
            </a:r>
            <a:r>
              <a:rPr sz="2400" spc="-5" dirty="0">
                <a:latin typeface="Microsoft Sans Serif"/>
                <a:cs typeface="Microsoft Sans Serif"/>
              </a:rPr>
              <a:t>rules.</a:t>
            </a:r>
            <a:endParaRPr sz="2400" dirty="0">
              <a:latin typeface="Microsoft Sans Serif"/>
              <a:cs typeface="Microsoft Sans Serif"/>
            </a:endParaRPr>
          </a:p>
          <a:p>
            <a:pPr marL="50800">
              <a:lnSpc>
                <a:spcPct val="100000"/>
              </a:lnSpc>
              <a:spcBef>
                <a:spcPts val="580"/>
              </a:spcBef>
            </a:pPr>
            <a:r>
              <a:rPr sz="2400" b="1" spc="-5" dirty="0">
                <a:latin typeface="Arial"/>
                <a:cs typeface="Arial"/>
              </a:rPr>
              <a:t>Conventions:</a:t>
            </a:r>
            <a:endParaRPr sz="2400" dirty="0">
              <a:latin typeface="Arial"/>
              <a:cs typeface="Arial"/>
            </a:endParaRPr>
          </a:p>
          <a:p>
            <a:pPr marL="794385" lvl="1" indent="-287020">
              <a:lnSpc>
                <a:spcPct val="100000"/>
              </a:lnSpc>
              <a:spcBef>
                <a:spcPts val="495"/>
              </a:spcBef>
              <a:buClr>
                <a:srgbClr val="000000"/>
              </a:buClr>
              <a:buFont typeface="Microsoft Sans Serif"/>
              <a:buChar char="–"/>
              <a:tabLst>
                <a:tab pos="794385" algn="l"/>
                <a:tab pos="795020" algn="l"/>
                <a:tab pos="1101725" algn="l"/>
              </a:tabLst>
            </a:pPr>
            <a:r>
              <a:rPr sz="2000" b="1" spc="-10" dirty="0">
                <a:solidFill>
                  <a:srgbClr val="CC0000"/>
                </a:solidFill>
                <a:latin typeface="Arial"/>
                <a:cs typeface="Arial"/>
              </a:rPr>
              <a:t>E	</a:t>
            </a:r>
            <a:r>
              <a:rPr sz="2000" b="1" spc="-5" dirty="0">
                <a:solidFill>
                  <a:srgbClr val="CC0000"/>
                </a:solidFill>
                <a:latin typeface="Arial"/>
                <a:cs typeface="Arial"/>
              </a:rPr>
              <a:t>for</a:t>
            </a:r>
            <a:r>
              <a:rPr sz="2000" b="1" spc="-25" dirty="0">
                <a:solidFill>
                  <a:srgbClr val="CC0000"/>
                </a:solidFill>
                <a:latin typeface="Arial"/>
                <a:cs typeface="Arial"/>
              </a:rPr>
              <a:t> </a:t>
            </a:r>
            <a:r>
              <a:rPr sz="2000" b="1" spc="-5" dirty="0">
                <a:solidFill>
                  <a:srgbClr val="CC0000"/>
                </a:solidFill>
                <a:latin typeface="Arial"/>
                <a:cs typeface="Arial"/>
              </a:rPr>
              <a:t>Elimination,</a:t>
            </a:r>
            <a:r>
              <a:rPr sz="2000" b="1" spc="-15" dirty="0">
                <a:solidFill>
                  <a:srgbClr val="CC0000"/>
                </a:solidFill>
                <a:latin typeface="Arial"/>
                <a:cs typeface="Arial"/>
              </a:rPr>
              <a:t> </a:t>
            </a:r>
            <a:r>
              <a:rPr sz="2000" b="1" spc="-5" dirty="0">
                <a:solidFill>
                  <a:srgbClr val="CC0000"/>
                </a:solidFill>
                <a:latin typeface="Arial"/>
                <a:cs typeface="Arial"/>
              </a:rPr>
              <a:t>I</a:t>
            </a:r>
            <a:r>
              <a:rPr sz="2000" b="1" spc="-20" dirty="0">
                <a:solidFill>
                  <a:srgbClr val="CC0000"/>
                </a:solidFill>
                <a:latin typeface="Arial"/>
                <a:cs typeface="Arial"/>
              </a:rPr>
              <a:t> </a:t>
            </a:r>
            <a:r>
              <a:rPr sz="2000" b="1" spc="-5" dirty="0">
                <a:solidFill>
                  <a:srgbClr val="CC0000"/>
                </a:solidFill>
                <a:latin typeface="Arial"/>
                <a:cs typeface="Arial"/>
              </a:rPr>
              <a:t>for</a:t>
            </a:r>
            <a:r>
              <a:rPr sz="2000" b="1" spc="-20" dirty="0">
                <a:solidFill>
                  <a:srgbClr val="CC0000"/>
                </a:solidFill>
                <a:latin typeface="Arial"/>
                <a:cs typeface="Arial"/>
              </a:rPr>
              <a:t> </a:t>
            </a:r>
            <a:r>
              <a:rPr sz="2000" b="1" spc="-5" dirty="0">
                <a:solidFill>
                  <a:srgbClr val="CC0000"/>
                </a:solidFill>
                <a:latin typeface="Arial"/>
                <a:cs typeface="Arial"/>
              </a:rPr>
              <a:t>Introducing.</a:t>
            </a:r>
            <a:endParaRPr sz="2000" dirty="0">
              <a:latin typeface="Arial"/>
              <a:cs typeface="Arial"/>
            </a:endParaRPr>
          </a:p>
          <a:p>
            <a:pPr marL="794385" lvl="1" indent="-287020">
              <a:lnSpc>
                <a:spcPct val="100000"/>
              </a:lnSpc>
              <a:spcBef>
                <a:spcPts val="480"/>
              </a:spcBef>
              <a:buClr>
                <a:srgbClr val="000000"/>
              </a:buClr>
              <a:buFont typeface="Microsoft Sans Serif"/>
              <a:buChar char="–"/>
              <a:tabLst>
                <a:tab pos="794385" algn="l"/>
                <a:tab pos="795020" algn="l"/>
                <a:tab pos="2199005" algn="l"/>
                <a:tab pos="2476500" algn="l"/>
                <a:tab pos="3067685" algn="l"/>
                <a:tab pos="3585845" algn="l"/>
              </a:tabLst>
            </a:pPr>
            <a:r>
              <a:rPr sz="2000" b="1" spc="-10" dirty="0">
                <a:solidFill>
                  <a:srgbClr val="CC0000"/>
                </a:solidFill>
                <a:latin typeface="Arial"/>
                <a:cs typeface="Arial"/>
              </a:rPr>
              <a:t>P, </a:t>
            </a:r>
            <a:r>
              <a:rPr sz="2000" b="1" dirty="0">
                <a:solidFill>
                  <a:srgbClr val="CC0000"/>
                </a:solidFill>
                <a:latin typeface="Arial"/>
                <a:cs typeface="Arial"/>
              </a:rPr>
              <a:t>P</a:t>
            </a:r>
            <a:r>
              <a:rPr sz="1950" b="1" baseline="-21367" dirty="0">
                <a:solidFill>
                  <a:srgbClr val="CC0000"/>
                </a:solidFill>
                <a:latin typeface="Arial"/>
                <a:cs typeface="Arial"/>
              </a:rPr>
              <a:t>k</a:t>
            </a:r>
            <a:r>
              <a:rPr sz="1950" b="1" spc="832" baseline="-21367" dirty="0">
                <a:solidFill>
                  <a:srgbClr val="CC0000"/>
                </a:solidFill>
                <a:latin typeface="Arial"/>
                <a:cs typeface="Arial"/>
              </a:rPr>
              <a:t> </a:t>
            </a:r>
            <a:r>
              <a:rPr sz="2000" b="1" spc="-5" dirty="0">
                <a:solidFill>
                  <a:srgbClr val="CC0000"/>
                </a:solidFill>
                <a:latin typeface="Arial"/>
                <a:cs typeface="Arial"/>
              </a:rPr>
              <a:t>, (1 </a:t>
            </a:r>
            <a:r>
              <a:rPr sz="2000" spc="-5" dirty="0">
                <a:solidFill>
                  <a:srgbClr val="CC0000"/>
                </a:solidFill>
                <a:latin typeface="Symbol"/>
                <a:cs typeface="Symbol"/>
              </a:rPr>
              <a:t></a:t>
            </a:r>
            <a:r>
              <a:rPr sz="2000" spc="-5" dirty="0">
                <a:solidFill>
                  <a:srgbClr val="CC0000"/>
                </a:solidFill>
                <a:latin typeface="Times New Roman"/>
                <a:cs typeface="Times New Roman"/>
              </a:rPr>
              <a:t>	</a:t>
            </a:r>
            <a:r>
              <a:rPr sz="2000" b="1" spc="-5" dirty="0">
                <a:solidFill>
                  <a:srgbClr val="CC0000"/>
                </a:solidFill>
                <a:latin typeface="Arial"/>
                <a:cs typeface="Arial"/>
              </a:rPr>
              <a:t>k	</a:t>
            </a:r>
            <a:r>
              <a:rPr sz="2000" spc="-5" dirty="0">
                <a:solidFill>
                  <a:srgbClr val="CC0000"/>
                </a:solidFill>
                <a:latin typeface="Symbol"/>
                <a:cs typeface="Symbol"/>
              </a:rPr>
              <a:t></a:t>
            </a:r>
            <a:r>
              <a:rPr sz="2000" spc="85" dirty="0">
                <a:solidFill>
                  <a:srgbClr val="CC0000"/>
                </a:solidFill>
                <a:latin typeface="Times New Roman"/>
                <a:cs typeface="Times New Roman"/>
              </a:rPr>
              <a:t> </a:t>
            </a:r>
            <a:r>
              <a:rPr sz="2000" b="1" spc="-15" dirty="0">
                <a:solidFill>
                  <a:srgbClr val="CC0000"/>
                </a:solidFill>
                <a:latin typeface="Arial"/>
                <a:cs typeface="Arial"/>
              </a:rPr>
              <a:t>n)	</a:t>
            </a:r>
            <a:r>
              <a:rPr sz="2000" b="1" spc="-10" dirty="0">
                <a:solidFill>
                  <a:srgbClr val="CC0000"/>
                </a:solidFill>
                <a:latin typeface="Arial"/>
                <a:cs typeface="Arial"/>
              </a:rPr>
              <a:t>are	</a:t>
            </a:r>
            <a:r>
              <a:rPr sz="2000" b="1" spc="-5" dirty="0">
                <a:solidFill>
                  <a:srgbClr val="CC0000"/>
                </a:solidFill>
                <a:latin typeface="Arial"/>
                <a:cs typeface="Arial"/>
              </a:rPr>
              <a:t>atoms.</a:t>
            </a:r>
            <a:endParaRPr sz="2000" dirty="0">
              <a:latin typeface="Arial"/>
              <a:cs typeface="Arial"/>
            </a:endParaRPr>
          </a:p>
          <a:p>
            <a:pPr marL="794385" lvl="1" indent="-287020">
              <a:lnSpc>
                <a:spcPct val="100000"/>
              </a:lnSpc>
              <a:spcBef>
                <a:spcPts val="480"/>
              </a:spcBef>
              <a:buClr>
                <a:srgbClr val="000000"/>
              </a:buClr>
              <a:buFont typeface="Microsoft Sans Serif"/>
              <a:buChar char="–"/>
              <a:tabLst>
                <a:tab pos="794385" algn="l"/>
                <a:tab pos="795020" algn="l"/>
                <a:tab pos="1763395" algn="l"/>
                <a:tab pos="2040889" algn="l"/>
                <a:tab pos="2705100" algn="l"/>
                <a:tab pos="3290570" algn="l"/>
                <a:tab pos="3573779" algn="l"/>
                <a:tab pos="4091940" algn="l"/>
              </a:tabLst>
            </a:pPr>
            <a:r>
              <a:rPr sz="2000" spc="-10" dirty="0">
                <a:solidFill>
                  <a:srgbClr val="CC0000"/>
                </a:solidFill>
                <a:latin typeface="Symbol"/>
                <a:cs typeface="Symbol"/>
              </a:rPr>
              <a:t></a:t>
            </a:r>
            <a:r>
              <a:rPr sz="1950" b="1" spc="-15" baseline="-21367" dirty="0">
                <a:solidFill>
                  <a:srgbClr val="CC0000"/>
                </a:solidFill>
                <a:latin typeface="Arial"/>
                <a:cs typeface="Arial"/>
              </a:rPr>
              <a:t>k</a:t>
            </a:r>
            <a:r>
              <a:rPr sz="2000" b="1" spc="-10" dirty="0">
                <a:solidFill>
                  <a:srgbClr val="CC0000"/>
                </a:solidFill>
                <a:latin typeface="Arial"/>
                <a:cs typeface="Arial"/>
              </a:rPr>
              <a:t>,</a:t>
            </a:r>
            <a:r>
              <a:rPr sz="2000" b="1" spc="-5" dirty="0">
                <a:solidFill>
                  <a:srgbClr val="CC0000"/>
                </a:solidFill>
                <a:latin typeface="Arial"/>
                <a:cs typeface="Arial"/>
              </a:rPr>
              <a:t> (1 </a:t>
            </a:r>
            <a:r>
              <a:rPr sz="2000" spc="-5" dirty="0">
                <a:solidFill>
                  <a:srgbClr val="CC0000"/>
                </a:solidFill>
                <a:latin typeface="Symbol"/>
                <a:cs typeface="Symbol"/>
              </a:rPr>
              <a:t></a:t>
            </a:r>
            <a:r>
              <a:rPr sz="2000" spc="-5" dirty="0">
                <a:solidFill>
                  <a:srgbClr val="CC0000"/>
                </a:solidFill>
                <a:latin typeface="Times New Roman"/>
                <a:cs typeface="Times New Roman"/>
              </a:rPr>
              <a:t>	</a:t>
            </a:r>
            <a:r>
              <a:rPr sz="2000" b="1" spc="-5" dirty="0">
                <a:solidFill>
                  <a:srgbClr val="CC0000"/>
                </a:solidFill>
                <a:latin typeface="Arial"/>
                <a:cs typeface="Arial"/>
              </a:rPr>
              <a:t>k	</a:t>
            </a:r>
            <a:r>
              <a:rPr sz="2000" spc="-5" dirty="0">
                <a:solidFill>
                  <a:srgbClr val="CC0000"/>
                </a:solidFill>
                <a:latin typeface="Symbol"/>
                <a:cs typeface="Symbol"/>
              </a:rPr>
              <a:t></a:t>
            </a:r>
            <a:r>
              <a:rPr sz="2000" spc="85" dirty="0">
                <a:solidFill>
                  <a:srgbClr val="CC0000"/>
                </a:solidFill>
                <a:latin typeface="Times New Roman"/>
                <a:cs typeface="Times New Roman"/>
              </a:rPr>
              <a:t> </a:t>
            </a:r>
            <a:r>
              <a:rPr sz="2000" b="1" spc="-5" dirty="0">
                <a:solidFill>
                  <a:srgbClr val="CC0000"/>
                </a:solidFill>
                <a:latin typeface="Arial"/>
                <a:cs typeface="Arial"/>
              </a:rPr>
              <a:t>n)	and	</a:t>
            </a:r>
            <a:r>
              <a:rPr sz="2000" spc="-5" dirty="0">
                <a:solidFill>
                  <a:srgbClr val="CC0000"/>
                </a:solidFill>
                <a:latin typeface="Symbol"/>
                <a:cs typeface="Symbol"/>
              </a:rPr>
              <a:t></a:t>
            </a:r>
            <a:r>
              <a:rPr sz="2000" spc="-5" dirty="0">
                <a:solidFill>
                  <a:srgbClr val="CC0000"/>
                </a:solidFill>
                <a:latin typeface="Times New Roman"/>
                <a:cs typeface="Times New Roman"/>
              </a:rPr>
              <a:t>	</a:t>
            </a:r>
            <a:r>
              <a:rPr sz="2000" b="1" spc="-10" dirty="0">
                <a:solidFill>
                  <a:srgbClr val="CC0000"/>
                </a:solidFill>
                <a:latin typeface="Arial"/>
                <a:cs typeface="Arial"/>
              </a:rPr>
              <a:t>are	</a:t>
            </a:r>
            <a:r>
              <a:rPr sz="2000" b="1" spc="-5" dirty="0">
                <a:solidFill>
                  <a:srgbClr val="CC0000"/>
                </a:solidFill>
                <a:latin typeface="Arial"/>
                <a:cs typeface="Arial"/>
              </a:rPr>
              <a:t>formulae.</a:t>
            </a:r>
            <a:endParaRPr sz="2000" dirty="0">
              <a:latin typeface="Arial"/>
              <a:cs typeface="Arial"/>
            </a:endParaRPr>
          </a:p>
        </p:txBody>
      </p:sp>
    </p:spTree>
    <p:extLst>
      <p:ext uri="{BB962C8B-B14F-4D97-AF65-F5344CB8AC3E}">
        <p14:creationId xmlns:p14="http://schemas.microsoft.com/office/powerpoint/2010/main" val="404244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JAYSANKAR\Downloads\logo.jpg">
            <a:extLst>
              <a:ext uri="{FF2B5EF4-FFF2-40B4-BE49-F238E27FC236}">
                <a16:creationId xmlns:a16="http://schemas.microsoft.com/office/drawing/2014/main" id="{8E30DEDD-5652-327F-62EF-7C7D9B2CD7B5}"/>
              </a:ext>
            </a:extLst>
          </p:cNvPr>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3" name="TextBox 2">
            <a:extLst>
              <a:ext uri="{FF2B5EF4-FFF2-40B4-BE49-F238E27FC236}">
                <a16:creationId xmlns:a16="http://schemas.microsoft.com/office/drawing/2014/main" id="{46023C52-4933-B004-E1A1-E42458ED366D}"/>
              </a:ext>
            </a:extLst>
          </p:cNvPr>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4" name="Title 1">
            <a:extLst>
              <a:ext uri="{FF2B5EF4-FFF2-40B4-BE49-F238E27FC236}">
                <a16:creationId xmlns:a16="http://schemas.microsoft.com/office/drawing/2014/main" id="{AD4FF525-9E1E-D981-344F-074150EB647D}"/>
              </a:ext>
            </a:extLst>
          </p:cNvPr>
          <p:cNvSpPr txBox="1">
            <a:spLocks/>
          </p:cNvSpPr>
          <p:nvPr/>
        </p:nvSpPr>
        <p:spPr>
          <a:xfrm>
            <a:off x="1871098" y="443490"/>
            <a:ext cx="7772400" cy="1056687"/>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 </a:t>
            </a:r>
            <a:r>
              <a:rPr lang="en-US" b="1" dirty="0">
                <a:solidFill>
                  <a:srgbClr val="C00000"/>
                </a:solidFill>
                <a:latin typeface="Calibri" panose="020F0502020204030204" pitchFamily="34" charset="0"/>
                <a:ea typeface="Calibri" panose="020F0502020204030204" pitchFamily="34" charset="0"/>
              </a:rPr>
              <a:t>Natural Deduction System </a:t>
            </a:r>
          </a:p>
          <a:p>
            <a:pPr marL="342900" indent="-342900" algn="ctr">
              <a:tabLst>
                <a:tab pos="546735" algn="l"/>
              </a:tabLst>
            </a:pP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sp>
        <p:nvSpPr>
          <p:cNvPr id="5" name="object 6">
            <a:extLst>
              <a:ext uri="{FF2B5EF4-FFF2-40B4-BE49-F238E27FC236}">
                <a16:creationId xmlns:a16="http://schemas.microsoft.com/office/drawing/2014/main" id="{0BA753B2-EC83-BFF8-5E83-F41B05B8C806}"/>
              </a:ext>
            </a:extLst>
          </p:cNvPr>
          <p:cNvSpPr txBox="1"/>
          <p:nvPr/>
        </p:nvSpPr>
        <p:spPr>
          <a:xfrm>
            <a:off x="347098" y="829007"/>
            <a:ext cx="10820400" cy="5585503"/>
          </a:xfrm>
          <a:prstGeom prst="rect">
            <a:avLst/>
          </a:prstGeom>
        </p:spPr>
        <p:txBody>
          <a:bodyPr vert="horz" wrap="square" lIns="0" tIns="85725" rIns="0" bIns="0" rtlCol="0">
            <a:spAutoFit/>
          </a:bodyPr>
          <a:lstStyle/>
          <a:p>
            <a:pPr marL="25400">
              <a:lnSpc>
                <a:spcPct val="100000"/>
              </a:lnSpc>
              <a:spcBef>
                <a:spcPts val="675"/>
              </a:spcBef>
              <a:tabLst>
                <a:tab pos="1210945" algn="l"/>
                <a:tab pos="3716020" algn="l"/>
              </a:tabLst>
            </a:pPr>
            <a:r>
              <a:rPr lang="en-IN" sz="2400" b="1" spc="-5" dirty="0">
                <a:latin typeface="Arial"/>
                <a:cs typeface="Arial"/>
              </a:rPr>
              <a:t>ND RULES:</a:t>
            </a:r>
          </a:p>
          <a:p>
            <a:pPr marL="25400">
              <a:lnSpc>
                <a:spcPct val="100000"/>
              </a:lnSpc>
              <a:spcBef>
                <a:spcPts val="675"/>
              </a:spcBef>
              <a:tabLst>
                <a:tab pos="1210945" algn="l"/>
                <a:tab pos="3716020" algn="l"/>
              </a:tabLst>
            </a:pPr>
            <a:endParaRPr lang="en-IN" sz="2400" b="1" spc="-5" dirty="0">
              <a:latin typeface="Arial"/>
              <a:cs typeface="Arial"/>
            </a:endParaRPr>
          </a:p>
          <a:p>
            <a:pPr marL="25400">
              <a:lnSpc>
                <a:spcPct val="100000"/>
              </a:lnSpc>
              <a:spcBef>
                <a:spcPts val="675"/>
              </a:spcBef>
              <a:tabLst>
                <a:tab pos="1210945" algn="l"/>
                <a:tab pos="3716020" algn="l"/>
              </a:tabLst>
            </a:pPr>
            <a:r>
              <a:rPr sz="2400" b="1" spc="-5" dirty="0">
                <a:latin typeface="Arial"/>
                <a:cs typeface="Arial"/>
              </a:rPr>
              <a:t>Rule</a:t>
            </a:r>
            <a:r>
              <a:rPr sz="2400" b="1" spc="10" dirty="0">
                <a:latin typeface="Arial"/>
                <a:cs typeface="Arial"/>
              </a:rPr>
              <a:t> </a:t>
            </a:r>
            <a:r>
              <a:rPr sz="2400" b="1" spc="-10" dirty="0">
                <a:latin typeface="Arial"/>
                <a:cs typeface="Arial"/>
              </a:rPr>
              <a:t>1:	</a:t>
            </a:r>
            <a:r>
              <a:rPr sz="2400" b="1" spc="-15" dirty="0">
                <a:latin typeface="Arial"/>
                <a:cs typeface="Arial"/>
              </a:rPr>
              <a:t>I-</a:t>
            </a:r>
            <a:r>
              <a:rPr sz="2400" spc="-15" dirty="0">
                <a:latin typeface="Symbol"/>
                <a:cs typeface="Symbol"/>
              </a:rPr>
              <a:t></a:t>
            </a:r>
            <a:r>
              <a:rPr sz="2400" spc="125" dirty="0">
                <a:latin typeface="Times New Roman"/>
                <a:cs typeface="Times New Roman"/>
              </a:rPr>
              <a:t> </a:t>
            </a:r>
            <a:r>
              <a:rPr sz="2400" b="1" spc="-10" dirty="0">
                <a:latin typeface="Arial"/>
                <a:cs typeface="Arial"/>
              </a:rPr>
              <a:t>(Introducing	</a:t>
            </a:r>
            <a:r>
              <a:rPr sz="2400" spc="15" dirty="0">
                <a:latin typeface="Symbol"/>
                <a:cs typeface="Symbol"/>
              </a:rPr>
              <a:t></a:t>
            </a:r>
            <a:r>
              <a:rPr sz="2400" b="1" spc="15" dirty="0">
                <a:latin typeface="Arial"/>
                <a:cs typeface="Arial"/>
              </a:rPr>
              <a:t>)</a:t>
            </a:r>
            <a:endParaRPr sz="2400" dirty="0">
              <a:latin typeface="Arial"/>
              <a:cs typeface="Arial"/>
            </a:endParaRPr>
          </a:p>
          <a:p>
            <a:pPr marL="439420" algn="ctr">
              <a:lnSpc>
                <a:spcPct val="100000"/>
              </a:lnSpc>
              <a:spcBef>
                <a:spcPts val="575"/>
              </a:spcBef>
              <a:tabLst>
                <a:tab pos="1460500" algn="l"/>
                <a:tab pos="3371850" algn="l"/>
              </a:tabLst>
            </a:pPr>
            <a:r>
              <a:rPr sz="2400" b="1" spc="-5" dirty="0">
                <a:solidFill>
                  <a:srgbClr val="3265CC"/>
                </a:solidFill>
                <a:latin typeface="Arial"/>
                <a:cs typeface="Arial"/>
              </a:rPr>
              <a:t>I-</a:t>
            </a:r>
            <a:r>
              <a:rPr sz="2400" spc="-5" dirty="0">
                <a:solidFill>
                  <a:srgbClr val="3265CC"/>
                </a:solidFill>
                <a:latin typeface="Symbol"/>
                <a:cs typeface="Symbol"/>
              </a:rPr>
              <a:t></a:t>
            </a:r>
            <a:r>
              <a:rPr sz="2400" spc="80" dirty="0">
                <a:solidFill>
                  <a:srgbClr val="3265CC"/>
                </a:solidFill>
                <a:latin typeface="Times New Roman"/>
                <a:cs typeface="Times New Roman"/>
              </a:rPr>
              <a:t> </a:t>
            </a:r>
            <a:r>
              <a:rPr sz="2400" b="1" dirty="0">
                <a:solidFill>
                  <a:srgbClr val="3265CC"/>
                </a:solidFill>
                <a:latin typeface="Arial"/>
                <a:cs typeface="Arial"/>
              </a:rPr>
              <a:t>:</a:t>
            </a:r>
            <a:r>
              <a:rPr sz="2400" b="1" spc="-5" dirty="0">
                <a:solidFill>
                  <a:srgbClr val="3265CC"/>
                </a:solidFill>
                <a:latin typeface="Arial"/>
                <a:cs typeface="Arial"/>
              </a:rPr>
              <a:t> </a:t>
            </a:r>
            <a:r>
              <a:rPr sz="2400" b="1" dirty="0">
                <a:solidFill>
                  <a:srgbClr val="3265CC"/>
                </a:solidFill>
                <a:latin typeface="Arial"/>
                <a:cs typeface="Arial"/>
              </a:rPr>
              <a:t>If	</a:t>
            </a:r>
            <a:r>
              <a:rPr sz="2400" b="1" spc="-5" dirty="0">
                <a:solidFill>
                  <a:srgbClr val="3265CC"/>
                </a:solidFill>
                <a:latin typeface="Arial"/>
                <a:cs typeface="Arial"/>
              </a:rPr>
              <a:t>P</a:t>
            </a:r>
            <a:r>
              <a:rPr sz="2400" b="1" spc="-7" baseline="-20833" dirty="0">
                <a:solidFill>
                  <a:srgbClr val="3265CC"/>
                </a:solidFill>
                <a:latin typeface="Arial"/>
                <a:cs typeface="Arial"/>
              </a:rPr>
              <a:t>1</a:t>
            </a:r>
            <a:r>
              <a:rPr sz="2400" b="1" spc="-5" dirty="0">
                <a:solidFill>
                  <a:srgbClr val="3265CC"/>
                </a:solidFill>
                <a:latin typeface="Arial"/>
                <a:cs typeface="Arial"/>
              </a:rPr>
              <a:t>,</a:t>
            </a:r>
            <a:r>
              <a:rPr sz="2400" b="1" spc="-10" dirty="0">
                <a:solidFill>
                  <a:srgbClr val="3265CC"/>
                </a:solidFill>
                <a:latin typeface="Arial"/>
                <a:cs typeface="Arial"/>
              </a:rPr>
              <a:t> P</a:t>
            </a:r>
            <a:r>
              <a:rPr sz="2400" b="1" spc="-15" baseline="-20833" dirty="0">
                <a:solidFill>
                  <a:srgbClr val="3265CC"/>
                </a:solidFill>
                <a:latin typeface="Arial"/>
                <a:cs typeface="Arial"/>
              </a:rPr>
              <a:t>2</a:t>
            </a:r>
            <a:r>
              <a:rPr sz="2400" b="1" spc="-10" dirty="0">
                <a:solidFill>
                  <a:srgbClr val="3265CC"/>
                </a:solidFill>
                <a:latin typeface="Arial"/>
                <a:cs typeface="Arial"/>
              </a:rPr>
              <a:t>,</a:t>
            </a:r>
            <a:r>
              <a:rPr sz="2400" b="1" spc="15" dirty="0">
                <a:solidFill>
                  <a:srgbClr val="3265CC"/>
                </a:solidFill>
                <a:latin typeface="Arial"/>
                <a:cs typeface="Arial"/>
              </a:rPr>
              <a:t> </a:t>
            </a:r>
            <a:r>
              <a:rPr sz="2400" b="1" dirty="0">
                <a:solidFill>
                  <a:srgbClr val="3265CC"/>
                </a:solidFill>
                <a:latin typeface="Arial"/>
                <a:cs typeface="Arial"/>
              </a:rPr>
              <a:t>…,</a:t>
            </a:r>
            <a:r>
              <a:rPr sz="2400" b="1" spc="-10" dirty="0">
                <a:solidFill>
                  <a:srgbClr val="3265CC"/>
                </a:solidFill>
                <a:latin typeface="Arial"/>
                <a:cs typeface="Arial"/>
              </a:rPr>
              <a:t> </a:t>
            </a:r>
            <a:r>
              <a:rPr sz="2400" b="1" spc="5" dirty="0">
                <a:solidFill>
                  <a:srgbClr val="3265CC"/>
                </a:solidFill>
                <a:latin typeface="Arial"/>
                <a:cs typeface="Arial"/>
              </a:rPr>
              <a:t>P</a:t>
            </a:r>
            <a:r>
              <a:rPr sz="2400" b="1" spc="7" baseline="-20833" dirty="0">
                <a:solidFill>
                  <a:srgbClr val="3265CC"/>
                </a:solidFill>
                <a:latin typeface="Arial"/>
                <a:cs typeface="Arial"/>
              </a:rPr>
              <a:t>n	</a:t>
            </a:r>
            <a:r>
              <a:rPr sz="2400" b="1" spc="-10" dirty="0">
                <a:solidFill>
                  <a:srgbClr val="3265CC"/>
                </a:solidFill>
                <a:latin typeface="Arial"/>
                <a:cs typeface="Arial"/>
              </a:rPr>
              <a:t>then </a:t>
            </a:r>
            <a:r>
              <a:rPr sz="2400" b="1" dirty="0">
                <a:solidFill>
                  <a:srgbClr val="3265CC"/>
                </a:solidFill>
                <a:latin typeface="Arial"/>
                <a:cs typeface="Arial"/>
              </a:rPr>
              <a:t>P</a:t>
            </a:r>
            <a:r>
              <a:rPr sz="2400" b="1" baseline="-20833" dirty="0">
                <a:solidFill>
                  <a:srgbClr val="3265CC"/>
                </a:solidFill>
                <a:latin typeface="Arial"/>
                <a:cs typeface="Arial"/>
              </a:rPr>
              <a:t>1</a:t>
            </a:r>
            <a:r>
              <a:rPr sz="2400" b="1" spc="-37" baseline="-20833" dirty="0">
                <a:solidFill>
                  <a:srgbClr val="3265CC"/>
                </a:solidFill>
                <a:latin typeface="Arial"/>
                <a:cs typeface="Arial"/>
              </a:rPr>
              <a:t> </a:t>
            </a:r>
            <a:r>
              <a:rPr sz="2400" dirty="0">
                <a:solidFill>
                  <a:srgbClr val="3265CC"/>
                </a:solidFill>
                <a:latin typeface="Symbol"/>
                <a:cs typeface="Symbol"/>
              </a:rPr>
              <a:t></a:t>
            </a:r>
            <a:r>
              <a:rPr sz="2400" spc="70" dirty="0">
                <a:solidFill>
                  <a:srgbClr val="3265CC"/>
                </a:solidFill>
                <a:latin typeface="Times New Roman"/>
                <a:cs typeface="Times New Roman"/>
              </a:rPr>
              <a:t> </a:t>
            </a:r>
            <a:r>
              <a:rPr sz="2400" b="1" dirty="0">
                <a:solidFill>
                  <a:srgbClr val="3265CC"/>
                </a:solidFill>
                <a:latin typeface="Arial"/>
                <a:cs typeface="Arial"/>
              </a:rPr>
              <a:t>P</a:t>
            </a:r>
            <a:r>
              <a:rPr sz="2400" b="1" baseline="-20833" dirty="0">
                <a:solidFill>
                  <a:srgbClr val="3265CC"/>
                </a:solidFill>
                <a:latin typeface="Arial"/>
                <a:cs typeface="Arial"/>
              </a:rPr>
              <a:t>2</a:t>
            </a:r>
            <a:r>
              <a:rPr sz="2400" b="1" spc="592" baseline="-20833" dirty="0">
                <a:solidFill>
                  <a:srgbClr val="3265CC"/>
                </a:solidFill>
                <a:latin typeface="Arial"/>
                <a:cs typeface="Arial"/>
              </a:rPr>
              <a:t> </a:t>
            </a:r>
            <a:r>
              <a:rPr sz="2400" dirty="0">
                <a:solidFill>
                  <a:srgbClr val="3265CC"/>
                </a:solidFill>
                <a:latin typeface="Symbol"/>
                <a:cs typeface="Symbol"/>
              </a:rPr>
              <a:t></a:t>
            </a:r>
            <a:r>
              <a:rPr sz="2400" spc="70" dirty="0">
                <a:solidFill>
                  <a:srgbClr val="3265CC"/>
                </a:solidFill>
                <a:latin typeface="Times New Roman"/>
                <a:cs typeface="Times New Roman"/>
              </a:rPr>
              <a:t> </a:t>
            </a:r>
            <a:r>
              <a:rPr sz="2400" b="1" spc="-15" dirty="0">
                <a:solidFill>
                  <a:srgbClr val="3265CC"/>
                </a:solidFill>
                <a:latin typeface="Arial"/>
                <a:cs typeface="Arial"/>
              </a:rPr>
              <a:t>…</a:t>
            </a:r>
            <a:r>
              <a:rPr sz="2400" spc="-15" dirty="0">
                <a:solidFill>
                  <a:srgbClr val="3265CC"/>
                </a:solidFill>
                <a:latin typeface="Symbol"/>
                <a:cs typeface="Symbol"/>
              </a:rPr>
              <a:t></a:t>
            </a:r>
            <a:r>
              <a:rPr sz="2400" spc="70" dirty="0">
                <a:solidFill>
                  <a:srgbClr val="3265CC"/>
                </a:solidFill>
                <a:latin typeface="Times New Roman"/>
                <a:cs typeface="Times New Roman"/>
              </a:rPr>
              <a:t> </a:t>
            </a:r>
            <a:r>
              <a:rPr sz="2400" b="1" spc="5" dirty="0">
                <a:solidFill>
                  <a:srgbClr val="3265CC"/>
                </a:solidFill>
                <a:latin typeface="Arial"/>
                <a:cs typeface="Arial"/>
              </a:rPr>
              <a:t>P</a:t>
            </a:r>
            <a:r>
              <a:rPr sz="2400" b="1" spc="7" baseline="-20833" dirty="0">
                <a:solidFill>
                  <a:srgbClr val="3265CC"/>
                </a:solidFill>
                <a:latin typeface="Arial"/>
                <a:cs typeface="Arial"/>
              </a:rPr>
              <a:t>n</a:t>
            </a:r>
            <a:endParaRPr sz="2400" baseline="-20833" dirty="0">
              <a:latin typeface="Arial"/>
              <a:cs typeface="Arial"/>
            </a:endParaRPr>
          </a:p>
          <a:p>
            <a:pPr marL="369570" marR="17780" indent="-344805" algn="just">
              <a:lnSpc>
                <a:spcPct val="100000"/>
              </a:lnSpc>
              <a:spcBef>
                <a:spcPts val="425"/>
              </a:spcBef>
            </a:pPr>
            <a:r>
              <a:rPr sz="2000" b="1" i="1" spc="-5" dirty="0">
                <a:solidFill>
                  <a:srgbClr val="CC0000"/>
                </a:solidFill>
                <a:latin typeface="Arial"/>
                <a:cs typeface="Arial"/>
              </a:rPr>
              <a:t>Interpretation:</a:t>
            </a:r>
            <a:r>
              <a:rPr sz="2000" b="1" i="1" dirty="0">
                <a:solidFill>
                  <a:srgbClr val="CC0000"/>
                </a:solidFill>
                <a:latin typeface="Arial"/>
                <a:cs typeface="Arial"/>
              </a:rPr>
              <a:t> </a:t>
            </a:r>
            <a:r>
              <a:rPr sz="2000" spc="-5" dirty="0">
                <a:latin typeface="Microsoft Sans Serif"/>
                <a:cs typeface="Microsoft Sans Serif"/>
              </a:rPr>
              <a:t>If</a:t>
            </a:r>
            <a:r>
              <a:rPr sz="2000" spc="35" dirty="0">
                <a:latin typeface="Microsoft Sans Serif"/>
                <a:cs typeface="Microsoft Sans Serif"/>
              </a:rPr>
              <a:t> </a:t>
            </a:r>
            <a:r>
              <a:rPr sz="2000" spc="-20" dirty="0">
                <a:latin typeface="Microsoft Sans Serif"/>
                <a:cs typeface="Microsoft Sans Serif"/>
              </a:rPr>
              <a:t>we</a:t>
            </a:r>
            <a:r>
              <a:rPr sz="2000" spc="35" dirty="0">
                <a:latin typeface="Microsoft Sans Serif"/>
                <a:cs typeface="Microsoft Sans Serif"/>
              </a:rPr>
              <a:t> </a:t>
            </a:r>
            <a:r>
              <a:rPr sz="2000" spc="-5" dirty="0">
                <a:latin typeface="Microsoft Sans Serif"/>
                <a:cs typeface="Microsoft Sans Serif"/>
              </a:rPr>
              <a:t>have</a:t>
            </a:r>
            <a:r>
              <a:rPr sz="2000" spc="60" dirty="0">
                <a:latin typeface="Microsoft Sans Serif"/>
                <a:cs typeface="Microsoft Sans Serif"/>
              </a:rPr>
              <a:t> </a:t>
            </a:r>
            <a:r>
              <a:rPr sz="2000" spc="-5" dirty="0">
                <a:latin typeface="Microsoft Sans Serif"/>
                <a:cs typeface="Microsoft Sans Serif"/>
              </a:rPr>
              <a:t>hypothesized</a:t>
            </a:r>
            <a:r>
              <a:rPr sz="2000" spc="35" dirty="0">
                <a:latin typeface="Microsoft Sans Serif"/>
                <a:cs typeface="Microsoft Sans Serif"/>
              </a:rPr>
              <a:t> </a:t>
            </a:r>
            <a:r>
              <a:rPr sz="2000" spc="-10" dirty="0">
                <a:latin typeface="Microsoft Sans Serif"/>
                <a:cs typeface="Microsoft Sans Serif"/>
              </a:rPr>
              <a:t>or</a:t>
            </a:r>
            <a:r>
              <a:rPr sz="2000" spc="45" dirty="0">
                <a:latin typeface="Microsoft Sans Serif"/>
                <a:cs typeface="Microsoft Sans Serif"/>
              </a:rPr>
              <a:t> </a:t>
            </a:r>
            <a:r>
              <a:rPr sz="2000" spc="-5" dirty="0">
                <a:latin typeface="Microsoft Sans Serif"/>
                <a:cs typeface="Microsoft Sans Serif"/>
              </a:rPr>
              <a:t>proved</a:t>
            </a:r>
            <a:r>
              <a:rPr sz="2000" spc="85" dirty="0">
                <a:latin typeface="Microsoft Sans Serif"/>
                <a:cs typeface="Microsoft Sans Serif"/>
              </a:rPr>
              <a:t> </a:t>
            </a:r>
            <a:r>
              <a:rPr sz="2000" spc="-10" dirty="0">
                <a:latin typeface="Microsoft Sans Serif"/>
                <a:cs typeface="Microsoft Sans Serif"/>
              </a:rPr>
              <a:t>P</a:t>
            </a:r>
            <a:r>
              <a:rPr sz="1950" spc="-15" baseline="-21367" dirty="0">
                <a:latin typeface="Microsoft Sans Serif"/>
                <a:cs typeface="Microsoft Sans Serif"/>
              </a:rPr>
              <a:t>1</a:t>
            </a:r>
            <a:r>
              <a:rPr sz="2000" spc="-10" dirty="0">
                <a:latin typeface="Microsoft Sans Serif"/>
                <a:cs typeface="Microsoft Sans Serif"/>
              </a:rPr>
              <a:t>,</a:t>
            </a:r>
            <a:r>
              <a:rPr sz="2000" spc="40" dirty="0">
                <a:latin typeface="Microsoft Sans Serif"/>
                <a:cs typeface="Microsoft Sans Serif"/>
              </a:rPr>
              <a:t> </a:t>
            </a:r>
            <a:r>
              <a:rPr sz="2000" spc="-10" dirty="0">
                <a:latin typeface="Microsoft Sans Serif"/>
                <a:cs typeface="Microsoft Sans Serif"/>
              </a:rPr>
              <a:t>P</a:t>
            </a:r>
            <a:r>
              <a:rPr sz="1950" spc="-15" baseline="-21367" dirty="0">
                <a:latin typeface="Microsoft Sans Serif"/>
                <a:cs typeface="Microsoft Sans Serif"/>
              </a:rPr>
              <a:t>2</a:t>
            </a:r>
            <a:r>
              <a:rPr sz="2000" spc="-10" dirty="0">
                <a:latin typeface="Microsoft Sans Serif"/>
                <a:cs typeface="Microsoft Sans Serif"/>
              </a:rPr>
              <a:t>,</a:t>
            </a:r>
            <a:r>
              <a:rPr sz="2000" spc="35" dirty="0">
                <a:latin typeface="Microsoft Sans Serif"/>
                <a:cs typeface="Microsoft Sans Serif"/>
              </a:rPr>
              <a:t> </a:t>
            </a:r>
            <a:r>
              <a:rPr sz="2000" spc="860" dirty="0">
                <a:latin typeface="Microsoft Sans Serif"/>
                <a:cs typeface="Microsoft Sans Serif"/>
              </a:rPr>
              <a:t>…</a:t>
            </a:r>
            <a:r>
              <a:rPr sz="2000" spc="35" dirty="0">
                <a:latin typeface="Microsoft Sans Serif"/>
                <a:cs typeface="Microsoft Sans Serif"/>
              </a:rPr>
              <a:t> </a:t>
            </a:r>
            <a:r>
              <a:rPr sz="2000" spc="-10" dirty="0">
                <a:latin typeface="Microsoft Sans Serif"/>
                <a:cs typeface="Microsoft Sans Serif"/>
              </a:rPr>
              <a:t>and </a:t>
            </a:r>
            <a:r>
              <a:rPr sz="2000" spc="-520" dirty="0">
                <a:latin typeface="Microsoft Sans Serif"/>
                <a:cs typeface="Microsoft Sans Serif"/>
              </a:rPr>
              <a:t> </a:t>
            </a:r>
            <a:r>
              <a:rPr sz="2000" dirty="0">
                <a:latin typeface="Microsoft Sans Serif"/>
                <a:cs typeface="Microsoft Sans Serif"/>
              </a:rPr>
              <a:t>P</a:t>
            </a:r>
            <a:r>
              <a:rPr sz="1950" baseline="-21367" dirty="0">
                <a:latin typeface="Microsoft Sans Serif"/>
                <a:cs typeface="Microsoft Sans Serif"/>
              </a:rPr>
              <a:t>n </a:t>
            </a:r>
            <a:r>
              <a:rPr sz="2000" spc="-5" dirty="0">
                <a:latin typeface="Microsoft Sans Serif"/>
                <a:cs typeface="Microsoft Sans Serif"/>
              </a:rPr>
              <a:t>, then </a:t>
            </a:r>
            <a:r>
              <a:rPr sz="2000" spc="-15" dirty="0">
                <a:latin typeface="Microsoft Sans Serif"/>
                <a:cs typeface="Microsoft Sans Serif"/>
              </a:rPr>
              <a:t>their </a:t>
            </a:r>
            <a:r>
              <a:rPr sz="2000" spc="-10" dirty="0">
                <a:latin typeface="Microsoft Sans Serif"/>
                <a:cs typeface="Microsoft Sans Serif"/>
              </a:rPr>
              <a:t>conjunction</a:t>
            </a:r>
            <a:r>
              <a:rPr sz="2000" spc="-5" dirty="0">
                <a:latin typeface="Microsoft Sans Serif"/>
                <a:cs typeface="Microsoft Sans Serif"/>
              </a:rPr>
              <a:t> </a:t>
            </a:r>
            <a:r>
              <a:rPr lang="en-IN" sz="2000" spc="-5" dirty="0">
                <a:latin typeface="Microsoft Sans Serif"/>
                <a:cs typeface="Microsoft Sans Serif"/>
              </a:rPr>
              <a:t>      </a:t>
            </a:r>
            <a:r>
              <a:rPr sz="2000" spc="-10" dirty="0">
                <a:latin typeface="Microsoft Sans Serif"/>
                <a:cs typeface="Microsoft Sans Serif"/>
              </a:rPr>
              <a:t>P</a:t>
            </a:r>
            <a:r>
              <a:rPr sz="1950" spc="-15" baseline="-21367" dirty="0">
                <a:latin typeface="Microsoft Sans Serif"/>
                <a:cs typeface="Microsoft Sans Serif"/>
              </a:rPr>
              <a:t>1 </a:t>
            </a:r>
            <a:r>
              <a:rPr sz="2000" spc="-10" dirty="0">
                <a:latin typeface="Symbol"/>
                <a:cs typeface="Symbol"/>
              </a:rPr>
              <a:t></a:t>
            </a:r>
            <a:r>
              <a:rPr sz="2000" spc="-10" dirty="0">
                <a:latin typeface="Times New Roman"/>
                <a:cs typeface="Times New Roman"/>
              </a:rPr>
              <a:t> </a:t>
            </a:r>
            <a:r>
              <a:rPr sz="2000" spc="-10" dirty="0">
                <a:latin typeface="Microsoft Sans Serif"/>
                <a:cs typeface="Microsoft Sans Serif"/>
              </a:rPr>
              <a:t>P</a:t>
            </a:r>
            <a:r>
              <a:rPr sz="1950" spc="-15" baseline="-21367" dirty="0">
                <a:latin typeface="Microsoft Sans Serif"/>
                <a:cs typeface="Microsoft Sans Serif"/>
              </a:rPr>
              <a:t>2 </a:t>
            </a:r>
            <a:r>
              <a:rPr sz="2000" spc="-10" dirty="0">
                <a:latin typeface="Symbol"/>
                <a:cs typeface="Symbol"/>
              </a:rPr>
              <a:t></a:t>
            </a:r>
            <a:r>
              <a:rPr sz="2000" spc="-10" dirty="0">
                <a:latin typeface="Times New Roman"/>
                <a:cs typeface="Times New Roman"/>
              </a:rPr>
              <a:t> </a:t>
            </a:r>
            <a:r>
              <a:rPr sz="2000" spc="425" dirty="0">
                <a:latin typeface="Microsoft Sans Serif"/>
                <a:cs typeface="Microsoft Sans Serif"/>
              </a:rPr>
              <a:t>…</a:t>
            </a:r>
            <a:r>
              <a:rPr sz="2000" spc="425" dirty="0">
                <a:latin typeface="Symbol"/>
                <a:cs typeface="Symbol"/>
              </a:rPr>
              <a:t></a:t>
            </a:r>
            <a:r>
              <a:rPr sz="2000" spc="425" dirty="0">
                <a:latin typeface="Times New Roman"/>
                <a:cs typeface="Times New Roman"/>
              </a:rPr>
              <a:t> </a:t>
            </a:r>
            <a:r>
              <a:rPr sz="2000" spc="-10" dirty="0">
                <a:latin typeface="Microsoft Sans Serif"/>
                <a:cs typeface="Microsoft Sans Serif"/>
              </a:rPr>
              <a:t>P</a:t>
            </a:r>
            <a:r>
              <a:rPr sz="1950" spc="-15" baseline="-21367" dirty="0">
                <a:latin typeface="Microsoft Sans Serif"/>
                <a:cs typeface="Microsoft Sans Serif"/>
              </a:rPr>
              <a:t>n</a:t>
            </a:r>
            <a:r>
              <a:rPr sz="1950" spc="-7" baseline="-21367" dirty="0">
                <a:latin typeface="Microsoft Sans Serif"/>
                <a:cs typeface="Microsoft Sans Serif"/>
              </a:rPr>
              <a:t> </a:t>
            </a:r>
            <a:r>
              <a:rPr sz="2000" spc="-30" dirty="0">
                <a:latin typeface="Microsoft Sans Serif"/>
                <a:cs typeface="Microsoft Sans Serif"/>
              </a:rPr>
              <a:t>is also proved </a:t>
            </a:r>
            <a:r>
              <a:rPr sz="2000" spc="-20" dirty="0">
                <a:latin typeface="Microsoft Sans Serif"/>
                <a:cs typeface="Microsoft Sans Serif"/>
              </a:rPr>
              <a:t>or </a:t>
            </a:r>
            <a:r>
              <a:rPr sz="2000" spc="-15" dirty="0">
                <a:latin typeface="Microsoft Sans Serif"/>
                <a:cs typeface="Microsoft Sans Serif"/>
              </a:rPr>
              <a:t> </a:t>
            </a:r>
            <a:r>
              <a:rPr sz="2000" spc="-10" dirty="0">
                <a:latin typeface="Microsoft Sans Serif"/>
                <a:cs typeface="Microsoft Sans Serif"/>
              </a:rPr>
              <a:t>derived</a:t>
            </a:r>
            <a:r>
              <a:rPr sz="2000" i="1" spc="-10" dirty="0">
                <a:latin typeface="Arial"/>
                <a:cs typeface="Arial"/>
              </a:rPr>
              <a:t>.</a:t>
            </a:r>
            <a:endParaRPr sz="2000" dirty="0">
              <a:latin typeface="Arial"/>
              <a:cs typeface="Arial"/>
            </a:endParaRPr>
          </a:p>
          <a:p>
            <a:pPr marL="25400">
              <a:lnSpc>
                <a:spcPct val="100000"/>
              </a:lnSpc>
              <a:spcBef>
                <a:spcPts val="610"/>
              </a:spcBef>
              <a:tabLst>
                <a:tab pos="1210945" algn="l"/>
                <a:tab pos="3801745" algn="l"/>
              </a:tabLst>
            </a:pPr>
            <a:r>
              <a:rPr sz="2400" b="1" spc="-5" dirty="0">
                <a:latin typeface="Arial"/>
                <a:cs typeface="Arial"/>
              </a:rPr>
              <a:t>Rule</a:t>
            </a:r>
            <a:r>
              <a:rPr sz="2400" b="1" spc="10" dirty="0">
                <a:latin typeface="Arial"/>
                <a:cs typeface="Arial"/>
              </a:rPr>
              <a:t> </a:t>
            </a:r>
            <a:r>
              <a:rPr sz="2400" b="1" spc="-10" dirty="0">
                <a:latin typeface="Arial"/>
                <a:cs typeface="Arial"/>
              </a:rPr>
              <a:t>2:	E-</a:t>
            </a:r>
            <a:r>
              <a:rPr sz="2400" spc="-10" dirty="0">
                <a:latin typeface="Symbol"/>
                <a:cs typeface="Symbol"/>
              </a:rPr>
              <a:t></a:t>
            </a:r>
            <a:r>
              <a:rPr sz="2400" spc="114" dirty="0">
                <a:latin typeface="Times New Roman"/>
                <a:cs typeface="Times New Roman"/>
              </a:rPr>
              <a:t> </a:t>
            </a:r>
            <a:r>
              <a:rPr sz="2400" b="1" dirty="0">
                <a:latin typeface="Arial"/>
                <a:cs typeface="Arial"/>
              </a:rPr>
              <a:t>(</a:t>
            </a:r>
            <a:r>
              <a:rPr sz="2400" b="1" spc="5" dirty="0">
                <a:latin typeface="Arial"/>
                <a:cs typeface="Arial"/>
              </a:rPr>
              <a:t> </a:t>
            </a:r>
            <a:r>
              <a:rPr sz="2400" b="1" spc="-10" dirty="0">
                <a:latin typeface="Arial"/>
                <a:cs typeface="Arial"/>
              </a:rPr>
              <a:t>Eliminating	</a:t>
            </a:r>
            <a:r>
              <a:rPr sz="2400" spc="15" dirty="0">
                <a:latin typeface="Symbol"/>
                <a:cs typeface="Symbol"/>
              </a:rPr>
              <a:t></a:t>
            </a:r>
            <a:r>
              <a:rPr sz="2400" b="1" spc="15" dirty="0">
                <a:latin typeface="Arial"/>
                <a:cs typeface="Arial"/>
              </a:rPr>
              <a:t>)</a:t>
            </a:r>
            <a:endParaRPr sz="2400" dirty="0">
              <a:latin typeface="Arial"/>
              <a:cs typeface="Arial"/>
            </a:endParaRPr>
          </a:p>
          <a:p>
            <a:pPr marL="369570">
              <a:lnSpc>
                <a:spcPct val="100000"/>
              </a:lnSpc>
              <a:spcBef>
                <a:spcPts val="575"/>
              </a:spcBef>
              <a:tabLst>
                <a:tab pos="1241425" algn="l"/>
                <a:tab pos="1594485" algn="l"/>
                <a:tab pos="4337685" algn="l"/>
                <a:tab pos="6209665" algn="l"/>
                <a:tab pos="6459220" algn="l"/>
              </a:tabLst>
            </a:pPr>
            <a:r>
              <a:rPr sz="2400" b="1" spc="-5" dirty="0">
                <a:solidFill>
                  <a:srgbClr val="3265CC"/>
                </a:solidFill>
                <a:latin typeface="Arial"/>
                <a:cs typeface="Arial"/>
              </a:rPr>
              <a:t>E-</a:t>
            </a:r>
            <a:r>
              <a:rPr sz="2400" spc="-5" dirty="0">
                <a:solidFill>
                  <a:srgbClr val="3265CC"/>
                </a:solidFill>
                <a:latin typeface="Symbol"/>
                <a:cs typeface="Symbol"/>
              </a:rPr>
              <a:t></a:t>
            </a:r>
            <a:r>
              <a:rPr sz="2400" spc="80" dirty="0">
                <a:solidFill>
                  <a:srgbClr val="3265CC"/>
                </a:solidFill>
                <a:latin typeface="Times New Roman"/>
                <a:cs typeface="Times New Roman"/>
              </a:rPr>
              <a:t> </a:t>
            </a:r>
            <a:r>
              <a:rPr sz="2400" b="1" dirty="0">
                <a:solidFill>
                  <a:srgbClr val="3265CC"/>
                </a:solidFill>
                <a:latin typeface="Arial"/>
                <a:cs typeface="Arial"/>
              </a:rPr>
              <a:t>:	If	</a:t>
            </a:r>
            <a:r>
              <a:rPr sz="2400" b="1" spc="-15" dirty="0">
                <a:solidFill>
                  <a:srgbClr val="3265CC"/>
                </a:solidFill>
                <a:latin typeface="Arial"/>
                <a:cs typeface="Arial"/>
              </a:rPr>
              <a:t>P1</a:t>
            </a:r>
            <a:r>
              <a:rPr sz="2400" b="1" spc="-5" dirty="0">
                <a:solidFill>
                  <a:srgbClr val="3265CC"/>
                </a:solidFill>
                <a:latin typeface="Arial"/>
                <a:cs typeface="Arial"/>
              </a:rPr>
              <a:t> </a:t>
            </a:r>
            <a:r>
              <a:rPr sz="2400" dirty="0">
                <a:solidFill>
                  <a:srgbClr val="3265CC"/>
                </a:solidFill>
                <a:latin typeface="Symbol"/>
                <a:cs typeface="Symbol"/>
              </a:rPr>
              <a:t></a:t>
            </a:r>
            <a:r>
              <a:rPr sz="2400" spc="85" dirty="0">
                <a:solidFill>
                  <a:srgbClr val="3265CC"/>
                </a:solidFill>
                <a:latin typeface="Times New Roman"/>
                <a:cs typeface="Times New Roman"/>
              </a:rPr>
              <a:t> </a:t>
            </a:r>
            <a:r>
              <a:rPr sz="2400" b="1" dirty="0">
                <a:solidFill>
                  <a:srgbClr val="3265CC"/>
                </a:solidFill>
                <a:latin typeface="Arial"/>
                <a:cs typeface="Arial"/>
              </a:rPr>
              <a:t>P2</a:t>
            </a:r>
            <a:r>
              <a:rPr sz="2400" b="1" spc="-35" dirty="0">
                <a:solidFill>
                  <a:srgbClr val="3265CC"/>
                </a:solidFill>
                <a:latin typeface="Arial"/>
                <a:cs typeface="Arial"/>
              </a:rPr>
              <a:t> </a:t>
            </a:r>
            <a:r>
              <a:rPr sz="2400" dirty="0">
                <a:solidFill>
                  <a:srgbClr val="3265CC"/>
                </a:solidFill>
                <a:latin typeface="Symbol"/>
                <a:cs typeface="Symbol"/>
              </a:rPr>
              <a:t></a:t>
            </a:r>
            <a:r>
              <a:rPr sz="2400" spc="110" dirty="0">
                <a:solidFill>
                  <a:srgbClr val="3265CC"/>
                </a:solidFill>
                <a:latin typeface="Times New Roman"/>
                <a:cs typeface="Times New Roman"/>
              </a:rPr>
              <a:t> </a:t>
            </a:r>
            <a:r>
              <a:rPr sz="2400" b="1" spc="-15" dirty="0">
                <a:solidFill>
                  <a:srgbClr val="3265CC"/>
                </a:solidFill>
                <a:latin typeface="Arial"/>
                <a:cs typeface="Arial"/>
              </a:rPr>
              <a:t>…</a:t>
            </a:r>
            <a:r>
              <a:rPr sz="2400" spc="-15" dirty="0">
                <a:solidFill>
                  <a:srgbClr val="3265CC"/>
                </a:solidFill>
                <a:latin typeface="Symbol"/>
                <a:cs typeface="Symbol"/>
              </a:rPr>
              <a:t></a:t>
            </a:r>
            <a:r>
              <a:rPr sz="2400" spc="85" dirty="0">
                <a:solidFill>
                  <a:srgbClr val="3265CC"/>
                </a:solidFill>
                <a:latin typeface="Times New Roman"/>
                <a:cs typeface="Times New Roman"/>
              </a:rPr>
              <a:t> </a:t>
            </a:r>
            <a:r>
              <a:rPr sz="2400" b="1" dirty="0">
                <a:solidFill>
                  <a:srgbClr val="3265CC"/>
                </a:solidFill>
                <a:latin typeface="Arial"/>
                <a:cs typeface="Arial"/>
              </a:rPr>
              <a:t>Pn	</a:t>
            </a:r>
            <a:r>
              <a:rPr sz="2400" b="1" spc="-5" dirty="0">
                <a:solidFill>
                  <a:srgbClr val="3265CC"/>
                </a:solidFill>
                <a:latin typeface="Arial"/>
                <a:cs typeface="Arial"/>
              </a:rPr>
              <a:t>then</a:t>
            </a:r>
            <a:r>
              <a:rPr sz="2400" b="1" spc="-25" dirty="0">
                <a:solidFill>
                  <a:srgbClr val="3265CC"/>
                </a:solidFill>
                <a:latin typeface="Arial"/>
                <a:cs typeface="Arial"/>
              </a:rPr>
              <a:t> </a:t>
            </a:r>
            <a:r>
              <a:rPr sz="2400" b="1" dirty="0">
                <a:solidFill>
                  <a:srgbClr val="3265CC"/>
                </a:solidFill>
                <a:latin typeface="Arial"/>
                <a:cs typeface="Arial"/>
              </a:rPr>
              <a:t>Pi</a:t>
            </a:r>
            <a:r>
              <a:rPr sz="2400" b="1" spc="-10" dirty="0">
                <a:solidFill>
                  <a:srgbClr val="3265CC"/>
                </a:solidFill>
                <a:latin typeface="Arial"/>
                <a:cs typeface="Arial"/>
              </a:rPr>
              <a:t> </a:t>
            </a:r>
            <a:r>
              <a:rPr sz="2400" b="1" dirty="0">
                <a:solidFill>
                  <a:srgbClr val="3265CC"/>
                </a:solidFill>
                <a:latin typeface="Arial"/>
                <a:cs typeface="Arial"/>
              </a:rPr>
              <a:t>( </a:t>
            </a:r>
            <a:r>
              <a:rPr sz="2400" b="1" spc="-5" dirty="0">
                <a:solidFill>
                  <a:srgbClr val="3265CC"/>
                </a:solidFill>
                <a:latin typeface="Arial"/>
                <a:cs typeface="Arial"/>
              </a:rPr>
              <a:t>1</a:t>
            </a:r>
            <a:r>
              <a:rPr sz="2400" b="1" spc="-35" dirty="0">
                <a:solidFill>
                  <a:srgbClr val="3265CC"/>
                </a:solidFill>
                <a:latin typeface="Arial"/>
                <a:cs typeface="Arial"/>
              </a:rPr>
              <a:t> </a:t>
            </a:r>
            <a:r>
              <a:rPr sz="2400" dirty="0">
                <a:solidFill>
                  <a:srgbClr val="3265CC"/>
                </a:solidFill>
                <a:latin typeface="Symbol"/>
                <a:cs typeface="Symbol"/>
              </a:rPr>
              <a:t></a:t>
            </a:r>
            <a:r>
              <a:rPr sz="2400" dirty="0">
                <a:solidFill>
                  <a:srgbClr val="3265CC"/>
                </a:solidFill>
                <a:latin typeface="Times New Roman"/>
                <a:cs typeface="Times New Roman"/>
              </a:rPr>
              <a:t>	</a:t>
            </a:r>
            <a:r>
              <a:rPr sz="2400" b="1" dirty="0">
                <a:solidFill>
                  <a:srgbClr val="3265CC"/>
                </a:solidFill>
                <a:latin typeface="Arial"/>
                <a:cs typeface="Arial"/>
              </a:rPr>
              <a:t>i	</a:t>
            </a:r>
            <a:r>
              <a:rPr sz="2400" dirty="0">
                <a:solidFill>
                  <a:srgbClr val="3265CC"/>
                </a:solidFill>
                <a:latin typeface="Symbol"/>
                <a:cs typeface="Symbol"/>
              </a:rPr>
              <a:t></a:t>
            </a:r>
            <a:r>
              <a:rPr sz="2400" spc="30" dirty="0">
                <a:solidFill>
                  <a:srgbClr val="3265CC"/>
                </a:solidFill>
                <a:latin typeface="Times New Roman"/>
                <a:cs typeface="Times New Roman"/>
              </a:rPr>
              <a:t> </a:t>
            </a:r>
            <a:r>
              <a:rPr sz="2400" b="1" spc="-5" dirty="0">
                <a:solidFill>
                  <a:srgbClr val="3265CC"/>
                </a:solidFill>
                <a:latin typeface="Arial"/>
                <a:cs typeface="Arial"/>
              </a:rPr>
              <a:t>n)</a:t>
            </a:r>
            <a:endParaRPr sz="2400" dirty="0">
              <a:latin typeface="Arial"/>
              <a:cs typeface="Arial"/>
            </a:endParaRPr>
          </a:p>
          <a:p>
            <a:pPr marL="369570" marR="17780" indent="-344805" algn="just">
              <a:lnSpc>
                <a:spcPct val="99500"/>
              </a:lnSpc>
              <a:spcBef>
                <a:spcPts val="484"/>
              </a:spcBef>
            </a:pPr>
            <a:r>
              <a:rPr sz="2000" b="1" i="1" spc="-5" dirty="0">
                <a:solidFill>
                  <a:srgbClr val="CC0000"/>
                </a:solidFill>
                <a:latin typeface="Arial"/>
                <a:cs typeface="Arial"/>
              </a:rPr>
              <a:t>Interpretation: </a:t>
            </a:r>
            <a:r>
              <a:rPr sz="2000" spc="-5" dirty="0">
                <a:latin typeface="Microsoft Sans Serif"/>
                <a:cs typeface="Microsoft Sans Serif"/>
              </a:rPr>
              <a:t>If </a:t>
            </a:r>
            <a:r>
              <a:rPr sz="2000" spc="-20" dirty="0">
                <a:latin typeface="Microsoft Sans Serif"/>
                <a:cs typeface="Microsoft Sans Serif"/>
              </a:rPr>
              <a:t>we </a:t>
            </a:r>
            <a:r>
              <a:rPr sz="2000" spc="-5" dirty="0">
                <a:latin typeface="Microsoft Sans Serif"/>
                <a:cs typeface="Microsoft Sans Serif"/>
              </a:rPr>
              <a:t>have proved </a:t>
            </a:r>
            <a:r>
              <a:rPr sz="2000" spc="-10" dirty="0">
                <a:latin typeface="Microsoft Sans Serif"/>
                <a:cs typeface="Microsoft Sans Serif"/>
              </a:rPr>
              <a:t>P1 </a:t>
            </a:r>
            <a:r>
              <a:rPr sz="2000" spc="-10" dirty="0">
                <a:latin typeface="Symbol"/>
                <a:cs typeface="Symbol"/>
              </a:rPr>
              <a:t></a:t>
            </a:r>
            <a:r>
              <a:rPr sz="2000" spc="480" dirty="0">
                <a:latin typeface="Times New Roman"/>
                <a:cs typeface="Times New Roman"/>
              </a:rPr>
              <a:t> </a:t>
            </a:r>
            <a:r>
              <a:rPr sz="2000" dirty="0">
                <a:latin typeface="Microsoft Sans Serif"/>
                <a:cs typeface="Microsoft Sans Serif"/>
              </a:rPr>
              <a:t>P2 </a:t>
            </a:r>
            <a:r>
              <a:rPr sz="2000" spc="-10" dirty="0">
                <a:latin typeface="Symbol"/>
                <a:cs typeface="Symbol"/>
              </a:rPr>
              <a:t></a:t>
            </a:r>
            <a:r>
              <a:rPr sz="2000" spc="480" dirty="0">
                <a:latin typeface="Times New Roman"/>
                <a:cs typeface="Times New Roman"/>
              </a:rPr>
              <a:t> </a:t>
            </a:r>
            <a:r>
              <a:rPr sz="2000" spc="425" dirty="0">
                <a:latin typeface="Microsoft Sans Serif"/>
                <a:cs typeface="Microsoft Sans Serif"/>
              </a:rPr>
              <a:t>…</a:t>
            </a:r>
            <a:r>
              <a:rPr sz="2000" spc="425" dirty="0">
                <a:latin typeface="Symbol"/>
                <a:cs typeface="Symbol"/>
              </a:rPr>
              <a:t></a:t>
            </a:r>
            <a:r>
              <a:rPr sz="2000" spc="425" dirty="0">
                <a:latin typeface="Times New Roman"/>
                <a:cs typeface="Times New Roman"/>
              </a:rPr>
              <a:t> </a:t>
            </a:r>
            <a:r>
              <a:rPr sz="2000" spc="-10" dirty="0">
                <a:latin typeface="Microsoft Sans Serif"/>
                <a:cs typeface="Microsoft Sans Serif"/>
              </a:rPr>
              <a:t>Pn </a:t>
            </a:r>
            <a:r>
              <a:rPr sz="2000" spc="-5" dirty="0">
                <a:latin typeface="Microsoft Sans Serif"/>
                <a:cs typeface="Microsoft Sans Serif"/>
              </a:rPr>
              <a:t>, </a:t>
            </a:r>
            <a:r>
              <a:rPr sz="2000" spc="-10" dirty="0">
                <a:latin typeface="Microsoft Sans Serif"/>
                <a:cs typeface="Microsoft Sans Serif"/>
              </a:rPr>
              <a:t>then </a:t>
            </a:r>
            <a:r>
              <a:rPr sz="2000" spc="5" dirty="0">
                <a:latin typeface="Microsoft Sans Serif"/>
                <a:cs typeface="Microsoft Sans Serif"/>
              </a:rPr>
              <a:t>any </a:t>
            </a:r>
            <a:r>
              <a:rPr sz="2000" spc="10" dirty="0">
                <a:latin typeface="Microsoft Sans Serif"/>
                <a:cs typeface="Microsoft Sans Serif"/>
              </a:rPr>
              <a:t> </a:t>
            </a:r>
            <a:r>
              <a:rPr sz="2000" spc="-15" dirty="0">
                <a:latin typeface="Microsoft Sans Serif"/>
                <a:cs typeface="Microsoft Sans Serif"/>
              </a:rPr>
              <a:t>Pi </a:t>
            </a:r>
            <a:r>
              <a:rPr sz="2000" spc="-20" dirty="0">
                <a:latin typeface="Microsoft Sans Serif"/>
                <a:cs typeface="Microsoft Sans Serif"/>
              </a:rPr>
              <a:t>is </a:t>
            </a:r>
            <a:r>
              <a:rPr sz="2000" spc="-5" dirty="0">
                <a:latin typeface="Microsoft Sans Serif"/>
                <a:cs typeface="Microsoft Sans Serif"/>
              </a:rPr>
              <a:t>also proved </a:t>
            </a:r>
            <a:r>
              <a:rPr sz="2000" spc="-10" dirty="0">
                <a:latin typeface="Microsoft Sans Serif"/>
                <a:cs typeface="Microsoft Sans Serif"/>
              </a:rPr>
              <a:t>or </a:t>
            </a:r>
            <a:r>
              <a:rPr sz="2000" spc="-5" dirty="0">
                <a:latin typeface="Microsoft Sans Serif"/>
                <a:cs typeface="Microsoft Sans Serif"/>
              </a:rPr>
              <a:t>derived. This </a:t>
            </a:r>
            <a:r>
              <a:rPr sz="2000" spc="-15" dirty="0">
                <a:latin typeface="Microsoft Sans Serif"/>
                <a:cs typeface="Microsoft Sans Serif"/>
              </a:rPr>
              <a:t>rule </a:t>
            </a:r>
            <a:r>
              <a:rPr sz="2000" spc="-5" dirty="0">
                <a:latin typeface="Microsoft Sans Serif"/>
                <a:cs typeface="Microsoft Sans Serif"/>
              </a:rPr>
              <a:t>shows that </a:t>
            </a:r>
            <a:r>
              <a:rPr sz="2000" spc="-10" dirty="0">
                <a:latin typeface="Symbol"/>
                <a:cs typeface="Symbol"/>
              </a:rPr>
              <a:t></a:t>
            </a:r>
            <a:r>
              <a:rPr sz="2000" spc="-10" dirty="0">
                <a:latin typeface="Times New Roman"/>
                <a:cs typeface="Times New Roman"/>
              </a:rPr>
              <a:t> </a:t>
            </a:r>
            <a:r>
              <a:rPr sz="2000" spc="-5" dirty="0">
                <a:latin typeface="Microsoft Sans Serif"/>
                <a:cs typeface="Microsoft Sans Serif"/>
              </a:rPr>
              <a:t>can </a:t>
            </a:r>
            <a:r>
              <a:rPr sz="2000" spc="-10" dirty="0">
                <a:latin typeface="Microsoft Sans Serif"/>
                <a:cs typeface="Microsoft Sans Serif"/>
              </a:rPr>
              <a:t>be </a:t>
            </a:r>
            <a:r>
              <a:rPr sz="2000" spc="-5" dirty="0">
                <a:latin typeface="Microsoft Sans Serif"/>
                <a:cs typeface="Microsoft Sans Serif"/>
              </a:rPr>
              <a:t> </a:t>
            </a:r>
            <a:r>
              <a:rPr sz="2000" spc="-10" dirty="0">
                <a:latin typeface="Microsoft Sans Serif"/>
                <a:cs typeface="Microsoft Sans Serif"/>
              </a:rPr>
              <a:t>eliminated</a:t>
            </a:r>
            <a:r>
              <a:rPr sz="2000" spc="10" dirty="0">
                <a:latin typeface="Microsoft Sans Serif"/>
                <a:cs typeface="Microsoft Sans Serif"/>
              </a:rPr>
              <a:t> </a:t>
            </a:r>
            <a:r>
              <a:rPr sz="2000" spc="-10" dirty="0">
                <a:latin typeface="Microsoft Sans Serif"/>
                <a:cs typeface="Microsoft Sans Serif"/>
              </a:rPr>
              <a:t>to</a:t>
            </a:r>
            <a:r>
              <a:rPr sz="2000" spc="65" dirty="0">
                <a:latin typeface="Microsoft Sans Serif"/>
                <a:cs typeface="Microsoft Sans Serif"/>
              </a:rPr>
              <a:t> </a:t>
            </a:r>
            <a:r>
              <a:rPr sz="2000" spc="-15" dirty="0">
                <a:latin typeface="Microsoft Sans Serif"/>
                <a:cs typeface="Microsoft Sans Serif"/>
              </a:rPr>
              <a:t>yield</a:t>
            </a:r>
            <a:r>
              <a:rPr sz="2000" spc="15" dirty="0">
                <a:latin typeface="Microsoft Sans Serif"/>
                <a:cs typeface="Microsoft Sans Serif"/>
              </a:rPr>
              <a:t> </a:t>
            </a:r>
            <a:r>
              <a:rPr sz="2000" dirty="0">
                <a:latin typeface="Microsoft Sans Serif"/>
                <a:cs typeface="Microsoft Sans Serif"/>
              </a:rPr>
              <a:t>one</a:t>
            </a:r>
            <a:r>
              <a:rPr sz="2000" spc="15" dirty="0">
                <a:latin typeface="Microsoft Sans Serif"/>
                <a:cs typeface="Microsoft Sans Serif"/>
              </a:rPr>
              <a:t> </a:t>
            </a:r>
            <a:r>
              <a:rPr sz="2000" spc="-10" dirty="0">
                <a:latin typeface="Microsoft Sans Serif"/>
                <a:cs typeface="Microsoft Sans Serif"/>
              </a:rPr>
              <a:t>of</a:t>
            </a:r>
            <a:r>
              <a:rPr sz="2000" spc="40" dirty="0">
                <a:latin typeface="Microsoft Sans Serif"/>
                <a:cs typeface="Microsoft Sans Serif"/>
              </a:rPr>
              <a:t> </a:t>
            </a:r>
            <a:r>
              <a:rPr sz="2000" spc="-5" dirty="0">
                <a:latin typeface="Microsoft Sans Serif"/>
                <a:cs typeface="Microsoft Sans Serif"/>
              </a:rPr>
              <a:t>its</a:t>
            </a:r>
            <a:r>
              <a:rPr sz="2000" spc="30" dirty="0">
                <a:latin typeface="Microsoft Sans Serif"/>
                <a:cs typeface="Microsoft Sans Serif"/>
              </a:rPr>
              <a:t> </a:t>
            </a:r>
            <a:r>
              <a:rPr sz="2000" spc="-5" dirty="0">
                <a:latin typeface="Microsoft Sans Serif"/>
                <a:cs typeface="Microsoft Sans Serif"/>
              </a:rPr>
              <a:t>conjuncts.</a:t>
            </a:r>
            <a:endParaRPr lang="en-IN" sz="2000" spc="-5" dirty="0">
              <a:latin typeface="Microsoft Sans Serif"/>
              <a:cs typeface="Microsoft Sans Serif"/>
            </a:endParaRPr>
          </a:p>
          <a:p>
            <a:pPr marL="62865">
              <a:lnSpc>
                <a:spcPct val="100000"/>
              </a:lnSpc>
              <a:spcBef>
                <a:spcPts val="725"/>
              </a:spcBef>
              <a:tabLst>
                <a:tab pos="1249045" algn="l"/>
                <a:tab pos="1891664" algn="l"/>
              </a:tabLst>
            </a:pPr>
            <a:r>
              <a:rPr lang="en-US" sz="2000" b="1" spc="-5" dirty="0">
                <a:latin typeface="Arial"/>
                <a:cs typeface="Arial"/>
              </a:rPr>
              <a:t>Rule</a:t>
            </a:r>
            <a:r>
              <a:rPr lang="en-US" sz="2000" b="1" spc="10" dirty="0">
                <a:latin typeface="Arial"/>
                <a:cs typeface="Arial"/>
              </a:rPr>
              <a:t> </a:t>
            </a:r>
            <a:r>
              <a:rPr lang="en-US" sz="2000" b="1" spc="-10" dirty="0">
                <a:latin typeface="Arial"/>
                <a:cs typeface="Arial"/>
              </a:rPr>
              <a:t>3:	</a:t>
            </a:r>
            <a:r>
              <a:rPr lang="en-US" sz="2000" b="1" spc="-5" dirty="0">
                <a:latin typeface="Arial"/>
                <a:cs typeface="Arial"/>
              </a:rPr>
              <a:t>I-V	</a:t>
            </a:r>
            <a:r>
              <a:rPr lang="en-US" sz="2000" b="1" spc="-10" dirty="0">
                <a:latin typeface="Arial"/>
                <a:cs typeface="Arial"/>
              </a:rPr>
              <a:t>(Introducing</a:t>
            </a:r>
            <a:r>
              <a:rPr lang="en-US" sz="2000" b="1" spc="-40" dirty="0">
                <a:latin typeface="Arial"/>
                <a:cs typeface="Arial"/>
              </a:rPr>
              <a:t> </a:t>
            </a:r>
            <a:r>
              <a:rPr lang="en-US" sz="2000" b="1" dirty="0">
                <a:latin typeface="Arial"/>
                <a:cs typeface="Arial"/>
              </a:rPr>
              <a:t>V)</a:t>
            </a:r>
            <a:endParaRPr lang="en-US" sz="2000" dirty="0">
              <a:latin typeface="Arial"/>
              <a:cs typeface="Arial"/>
            </a:endParaRPr>
          </a:p>
          <a:p>
            <a:pPr marL="407670">
              <a:lnSpc>
                <a:spcPct val="100000"/>
              </a:lnSpc>
              <a:spcBef>
                <a:spcPts val="620"/>
              </a:spcBef>
              <a:tabLst>
                <a:tab pos="965200" algn="l"/>
                <a:tab pos="2541270" algn="l"/>
                <a:tab pos="2790825" algn="l"/>
              </a:tabLst>
            </a:pPr>
            <a:r>
              <a:rPr lang="en-US" sz="2000" b="1" spc="-5" dirty="0">
                <a:solidFill>
                  <a:srgbClr val="3265CC"/>
                </a:solidFill>
                <a:latin typeface="Arial"/>
                <a:cs typeface="Arial"/>
              </a:rPr>
              <a:t>I-V	</a:t>
            </a:r>
            <a:r>
              <a:rPr lang="en-US" sz="2000" b="1" dirty="0">
                <a:solidFill>
                  <a:srgbClr val="3265CC"/>
                </a:solidFill>
                <a:latin typeface="Arial"/>
                <a:cs typeface="Arial"/>
              </a:rPr>
              <a:t>:</a:t>
            </a:r>
            <a:r>
              <a:rPr lang="en-US" sz="2000" b="1" spc="-5" dirty="0">
                <a:solidFill>
                  <a:srgbClr val="3265CC"/>
                </a:solidFill>
                <a:latin typeface="Arial"/>
                <a:cs typeface="Arial"/>
              </a:rPr>
              <a:t> </a:t>
            </a:r>
            <a:r>
              <a:rPr lang="en-US" sz="2000" b="1" dirty="0">
                <a:solidFill>
                  <a:srgbClr val="3265CC"/>
                </a:solidFill>
                <a:latin typeface="Arial"/>
                <a:cs typeface="Arial"/>
              </a:rPr>
              <a:t>If</a:t>
            </a:r>
            <a:r>
              <a:rPr lang="en-US" sz="2000" b="1" spc="-5" dirty="0">
                <a:solidFill>
                  <a:srgbClr val="3265CC"/>
                </a:solidFill>
                <a:latin typeface="Arial"/>
                <a:cs typeface="Arial"/>
              </a:rPr>
              <a:t> </a:t>
            </a:r>
            <a:r>
              <a:rPr lang="en-US" sz="2000" b="1" dirty="0">
                <a:solidFill>
                  <a:srgbClr val="3265CC"/>
                </a:solidFill>
                <a:latin typeface="Arial"/>
                <a:cs typeface="Arial"/>
              </a:rPr>
              <a:t>P</a:t>
            </a:r>
            <a:r>
              <a:rPr lang="en-US" sz="2000" b="1" baseline="-20833" dirty="0">
                <a:solidFill>
                  <a:srgbClr val="3265CC"/>
                </a:solidFill>
                <a:latin typeface="Arial"/>
                <a:cs typeface="Arial"/>
              </a:rPr>
              <a:t>i</a:t>
            </a:r>
            <a:r>
              <a:rPr lang="en-US" sz="2000" b="1" spc="322" baseline="-20833" dirty="0">
                <a:solidFill>
                  <a:srgbClr val="3265CC"/>
                </a:solidFill>
                <a:latin typeface="Arial"/>
                <a:cs typeface="Arial"/>
              </a:rPr>
              <a:t> </a:t>
            </a:r>
            <a:r>
              <a:rPr lang="en-US" sz="2000" b="1" dirty="0">
                <a:solidFill>
                  <a:srgbClr val="3265CC"/>
                </a:solidFill>
                <a:latin typeface="Arial"/>
                <a:cs typeface="Arial"/>
              </a:rPr>
              <a:t>(</a:t>
            </a:r>
            <a:r>
              <a:rPr lang="en-US" sz="2000" b="1" spc="-5" dirty="0">
                <a:solidFill>
                  <a:srgbClr val="3265CC"/>
                </a:solidFill>
                <a:latin typeface="Arial"/>
                <a:cs typeface="Arial"/>
              </a:rPr>
              <a:t> 1</a:t>
            </a:r>
            <a:r>
              <a:rPr lang="en-US" sz="2000" b="1" spc="-10" dirty="0">
                <a:solidFill>
                  <a:srgbClr val="3265CC"/>
                </a:solidFill>
                <a:latin typeface="Arial"/>
                <a:cs typeface="Arial"/>
              </a:rPr>
              <a:t> </a:t>
            </a:r>
            <a:r>
              <a:rPr lang="en-US" sz="2000" dirty="0">
                <a:solidFill>
                  <a:srgbClr val="3265CC"/>
                </a:solidFill>
                <a:latin typeface="Symbol"/>
                <a:cs typeface="Symbol"/>
              </a:rPr>
              <a:t></a:t>
            </a:r>
            <a:r>
              <a:rPr lang="en-US" sz="2000" dirty="0">
                <a:solidFill>
                  <a:srgbClr val="3265CC"/>
                </a:solidFill>
                <a:latin typeface="Times New Roman"/>
                <a:cs typeface="Times New Roman"/>
              </a:rPr>
              <a:t>	</a:t>
            </a:r>
            <a:r>
              <a:rPr lang="en-US" sz="2000" b="1" dirty="0" err="1">
                <a:solidFill>
                  <a:srgbClr val="3265CC"/>
                </a:solidFill>
                <a:latin typeface="Arial"/>
                <a:cs typeface="Arial"/>
              </a:rPr>
              <a:t>i</a:t>
            </a:r>
            <a:r>
              <a:rPr lang="en-US" sz="2000" b="1" dirty="0">
                <a:solidFill>
                  <a:srgbClr val="3265CC"/>
                </a:solidFill>
                <a:latin typeface="Arial"/>
                <a:cs typeface="Arial"/>
              </a:rPr>
              <a:t>	</a:t>
            </a:r>
            <a:r>
              <a:rPr lang="en-US" sz="2000" dirty="0">
                <a:solidFill>
                  <a:srgbClr val="3265CC"/>
                </a:solidFill>
                <a:latin typeface="Symbol"/>
                <a:cs typeface="Symbol"/>
              </a:rPr>
              <a:t></a:t>
            </a:r>
            <a:r>
              <a:rPr lang="en-US" sz="2000" spc="90" dirty="0">
                <a:solidFill>
                  <a:srgbClr val="3265CC"/>
                </a:solidFill>
                <a:latin typeface="Times New Roman"/>
                <a:cs typeface="Times New Roman"/>
              </a:rPr>
              <a:t> </a:t>
            </a:r>
            <a:r>
              <a:rPr lang="en-US" sz="2000" b="1" spc="-5" dirty="0">
                <a:solidFill>
                  <a:srgbClr val="3265CC"/>
                </a:solidFill>
                <a:latin typeface="Arial"/>
                <a:cs typeface="Arial"/>
              </a:rPr>
              <a:t>n)</a:t>
            </a:r>
            <a:r>
              <a:rPr lang="en-US" sz="2000" b="1" spc="-35" dirty="0">
                <a:solidFill>
                  <a:srgbClr val="3265CC"/>
                </a:solidFill>
                <a:latin typeface="Arial"/>
                <a:cs typeface="Arial"/>
              </a:rPr>
              <a:t> </a:t>
            </a:r>
            <a:r>
              <a:rPr lang="en-US" sz="2000" b="1" spc="-5" dirty="0">
                <a:solidFill>
                  <a:srgbClr val="3265CC"/>
                </a:solidFill>
                <a:latin typeface="Arial"/>
                <a:cs typeface="Arial"/>
              </a:rPr>
              <a:t>then</a:t>
            </a:r>
            <a:r>
              <a:rPr lang="en-US" sz="2000" b="1" spc="-10" dirty="0">
                <a:solidFill>
                  <a:srgbClr val="3265CC"/>
                </a:solidFill>
                <a:latin typeface="Arial"/>
                <a:cs typeface="Arial"/>
              </a:rPr>
              <a:t> </a:t>
            </a:r>
            <a:r>
              <a:rPr lang="en-US" sz="2000" b="1" spc="-5" dirty="0">
                <a:solidFill>
                  <a:srgbClr val="3265CC"/>
                </a:solidFill>
                <a:latin typeface="Arial"/>
                <a:cs typeface="Arial"/>
              </a:rPr>
              <a:t>P</a:t>
            </a:r>
            <a:r>
              <a:rPr lang="en-US" sz="2000" b="1" spc="-7" baseline="-20833" dirty="0">
                <a:solidFill>
                  <a:srgbClr val="3265CC"/>
                </a:solidFill>
                <a:latin typeface="Arial"/>
                <a:cs typeface="Arial"/>
              </a:rPr>
              <a:t>1</a:t>
            </a:r>
            <a:r>
              <a:rPr lang="en-US" sz="2000" b="1" spc="-5" dirty="0">
                <a:solidFill>
                  <a:srgbClr val="3265CC"/>
                </a:solidFill>
                <a:latin typeface="Arial"/>
                <a:cs typeface="Arial"/>
              </a:rPr>
              <a:t>V</a:t>
            </a:r>
            <a:r>
              <a:rPr lang="en-US" sz="2000" b="1" spc="-20" dirty="0">
                <a:solidFill>
                  <a:srgbClr val="3265CC"/>
                </a:solidFill>
                <a:latin typeface="Arial"/>
                <a:cs typeface="Arial"/>
              </a:rPr>
              <a:t> </a:t>
            </a:r>
            <a:r>
              <a:rPr lang="en-US" sz="2000" b="1" dirty="0">
                <a:solidFill>
                  <a:srgbClr val="3265CC"/>
                </a:solidFill>
                <a:latin typeface="Arial"/>
                <a:cs typeface="Arial"/>
              </a:rPr>
              <a:t>P</a:t>
            </a:r>
            <a:r>
              <a:rPr lang="en-US" sz="2000" b="1" baseline="-20833" dirty="0">
                <a:solidFill>
                  <a:srgbClr val="3265CC"/>
                </a:solidFill>
                <a:latin typeface="Arial"/>
                <a:cs typeface="Arial"/>
              </a:rPr>
              <a:t>2</a:t>
            </a:r>
            <a:r>
              <a:rPr lang="en-US" sz="2000" b="1" spc="-37" baseline="-20833" dirty="0">
                <a:solidFill>
                  <a:srgbClr val="3265CC"/>
                </a:solidFill>
                <a:latin typeface="Arial"/>
                <a:cs typeface="Arial"/>
              </a:rPr>
              <a:t> </a:t>
            </a:r>
            <a:r>
              <a:rPr lang="en-US" sz="2000" b="1" dirty="0">
                <a:solidFill>
                  <a:srgbClr val="3265CC"/>
                </a:solidFill>
                <a:latin typeface="Arial"/>
                <a:cs typeface="Arial"/>
              </a:rPr>
              <a:t>V</a:t>
            </a:r>
            <a:r>
              <a:rPr lang="en-US" sz="2000" b="1" spc="5" dirty="0">
                <a:solidFill>
                  <a:srgbClr val="3265CC"/>
                </a:solidFill>
                <a:latin typeface="Arial"/>
                <a:cs typeface="Arial"/>
              </a:rPr>
              <a:t> </a:t>
            </a:r>
            <a:r>
              <a:rPr lang="en-US" sz="2000" b="1" spc="-15" dirty="0">
                <a:solidFill>
                  <a:srgbClr val="3265CC"/>
                </a:solidFill>
                <a:latin typeface="Arial"/>
                <a:cs typeface="Arial"/>
              </a:rPr>
              <a:t>…V</a:t>
            </a:r>
            <a:r>
              <a:rPr lang="en-US" sz="2000" b="1" spc="5" dirty="0">
                <a:solidFill>
                  <a:srgbClr val="3265CC"/>
                </a:solidFill>
                <a:latin typeface="Arial"/>
                <a:cs typeface="Arial"/>
              </a:rPr>
              <a:t> </a:t>
            </a:r>
            <a:r>
              <a:rPr lang="en-US" sz="2000" b="1" spc="-10" dirty="0" err="1">
                <a:solidFill>
                  <a:srgbClr val="3265CC"/>
                </a:solidFill>
                <a:latin typeface="Arial"/>
                <a:cs typeface="Arial"/>
              </a:rPr>
              <a:t>P</a:t>
            </a:r>
            <a:r>
              <a:rPr lang="en-US" sz="2000" b="1" spc="-15" baseline="-20833" dirty="0" err="1">
                <a:solidFill>
                  <a:srgbClr val="3265CC"/>
                </a:solidFill>
                <a:latin typeface="Arial"/>
                <a:cs typeface="Arial"/>
              </a:rPr>
              <a:t>n</a:t>
            </a:r>
            <a:endParaRPr lang="en-US" sz="2000" baseline="-20833" dirty="0">
              <a:latin typeface="Arial"/>
              <a:cs typeface="Arial"/>
            </a:endParaRPr>
          </a:p>
          <a:p>
            <a:pPr marL="407670" marR="68580" indent="-344805">
              <a:lnSpc>
                <a:spcPts val="2380"/>
              </a:lnSpc>
              <a:spcBef>
                <a:spcPts val="545"/>
              </a:spcBef>
              <a:tabLst>
                <a:tab pos="3376295" algn="l"/>
                <a:tab pos="3796665" algn="l"/>
                <a:tab pos="4510405" algn="l"/>
              </a:tabLst>
            </a:pPr>
            <a:r>
              <a:rPr lang="en-US" sz="1800" b="1" spc="-5" dirty="0">
                <a:solidFill>
                  <a:srgbClr val="CC0000"/>
                </a:solidFill>
                <a:latin typeface="Arial"/>
                <a:cs typeface="Arial"/>
              </a:rPr>
              <a:t>Interpretation:</a:t>
            </a:r>
            <a:r>
              <a:rPr lang="en-US" sz="1800" b="1" spc="55" dirty="0">
                <a:solidFill>
                  <a:srgbClr val="CC0000"/>
                </a:solidFill>
                <a:latin typeface="Arial"/>
                <a:cs typeface="Arial"/>
              </a:rPr>
              <a:t> </a:t>
            </a:r>
            <a:r>
              <a:rPr lang="en-US" sz="1800" spc="-20" dirty="0">
                <a:latin typeface="Microsoft Sans Serif"/>
                <a:cs typeface="Microsoft Sans Serif"/>
              </a:rPr>
              <a:t>If</a:t>
            </a:r>
            <a:r>
              <a:rPr lang="en-US" sz="1800" spc="95" dirty="0">
                <a:latin typeface="Microsoft Sans Serif"/>
                <a:cs typeface="Microsoft Sans Serif"/>
              </a:rPr>
              <a:t> </a:t>
            </a:r>
            <a:r>
              <a:rPr lang="en-US" sz="1800" dirty="0">
                <a:latin typeface="Microsoft Sans Serif"/>
                <a:cs typeface="Microsoft Sans Serif"/>
              </a:rPr>
              <a:t>any</a:t>
            </a:r>
            <a:r>
              <a:rPr lang="en-US" sz="1800" spc="10" dirty="0">
                <a:latin typeface="Microsoft Sans Serif"/>
                <a:cs typeface="Microsoft Sans Serif"/>
              </a:rPr>
              <a:t> </a:t>
            </a:r>
            <a:r>
              <a:rPr lang="en-US" sz="1800" spc="-5" dirty="0">
                <a:latin typeface="Microsoft Sans Serif"/>
                <a:cs typeface="Microsoft Sans Serif"/>
              </a:rPr>
              <a:t>Pi</a:t>
            </a:r>
            <a:r>
              <a:rPr lang="en-US" sz="1800" spc="60" dirty="0">
                <a:latin typeface="Microsoft Sans Serif"/>
                <a:cs typeface="Microsoft Sans Serif"/>
              </a:rPr>
              <a:t> </a:t>
            </a:r>
            <a:r>
              <a:rPr lang="en-US" sz="1800" dirty="0">
                <a:latin typeface="Microsoft Sans Serif"/>
                <a:cs typeface="Microsoft Sans Serif"/>
              </a:rPr>
              <a:t>(1</a:t>
            </a:r>
            <a:r>
              <a:rPr lang="en-US" sz="1800" dirty="0">
                <a:latin typeface="Symbol"/>
                <a:cs typeface="Symbol"/>
              </a:rPr>
              <a:t></a:t>
            </a:r>
            <a:r>
              <a:rPr lang="en-US" sz="1800" dirty="0">
                <a:latin typeface="Times New Roman"/>
                <a:cs typeface="Times New Roman"/>
              </a:rPr>
              <a:t>	</a:t>
            </a:r>
            <a:r>
              <a:rPr lang="en-US" sz="1800" spc="-15" dirty="0" err="1">
                <a:latin typeface="Microsoft Sans Serif"/>
                <a:cs typeface="Microsoft Sans Serif"/>
              </a:rPr>
              <a:t>i</a:t>
            </a:r>
            <a:r>
              <a:rPr lang="en-US" sz="1800" spc="60" dirty="0">
                <a:latin typeface="Microsoft Sans Serif"/>
                <a:cs typeface="Microsoft Sans Serif"/>
              </a:rPr>
              <a:t> </a:t>
            </a:r>
            <a:r>
              <a:rPr lang="en-US" sz="1800" spc="-5" dirty="0">
                <a:latin typeface="Symbol"/>
                <a:cs typeface="Symbol"/>
              </a:rPr>
              <a:t></a:t>
            </a:r>
            <a:r>
              <a:rPr lang="en-US" sz="1800" spc="-5" dirty="0">
                <a:latin typeface="Times New Roman"/>
                <a:cs typeface="Times New Roman"/>
              </a:rPr>
              <a:t>	</a:t>
            </a:r>
            <a:r>
              <a:rPr lang="en-US" sz="1800" spc="-10" dirty="0">
                <a:latin typeface="Microsoft Sans Serif"/>
                <a:cs typeface="Microsoft Sans Serif"/>
              </a:rPr>
              <a:t>n)</a:t>
            </a:r>
            <a:r>
              <a:rPr lang="en-US" sz="1800" spc="80" dirty="0">
                <a:latin typeface="Microsoft Sans Serif"/>
                <a:cs typeface="Microsoft Sans Serif"/>
              </a:rPr>
              <a:t> </a:t>
            </a:r>
            <a:r>
              <a:rPr lang="en-US" sz="1800" spc="-20" dirty="0">
                <a:latin typeface="Microsoft Sans Serif"/>
                <a:cs typeface="Microsoft Sans Serif"/>
              </a:rPr>
              <a:t>is	</a:t>
            </a:r>
            <a:r>
              <a:rPr lang="en-US" sz="1800" spc="-10" dirty="0">
                <a:latin typeface="Microsoft Sans Serif"/>
                <a:cs typeface="Microsoft Sans Serif"/>
              </a:rPr>
              <a:t>proved,</a:t>
            </a:r>
            <a:r>
              <a:rPr lang="en-US" sz="1800" spc="50" dirty="0">
                <a:latin typeface="Microsoft Sans Serif"/>
                <a:cs typeface="Microsoft Sans Serif"/>
              </a:rPr>
              <a:t> </a:t>
            </a:r>
            <a:r>
              <a:rPr lang="en-US" sz="1800" spc="-5" dirty="0">
                <a:latin typeface="Microsoft Sans Serif"/>
                <a:cs typeface="Microsoft Sans Serif"/>
              </a:rPr>
              <a:t>then</a:t>
            </a:r>
            <a:r>
              <a:rPr lang="en-US" sz="1800" spc="75" dirty="0">
                <a:latin typeface="Microsoft Sans Serif"/>
                <a:cs typeface="Microsoft Sans Serif"/>
              </a:rPr>
              <a:t> </a:t>
            </a:r>
            <a:r>
              <a:rPr lang="en-US" sz="1800" spc="-5" dirty="0">
                <a:latin typeface="Microsoft Sans Serif"/>
                <a:cs typeface="Microsoft Sans Serif"/>
              </a:rPr>
              <a:t>P</a:t>
            </a:r>
            <a:r>
              <a:rPr lang="en-US" sz="1800" spc="-7" baseline="-21367" dirty="0">
                <a:latin typeface="Microsoft Sans Serif"/>
                <a:cs typeface="Microsoft Sans Serif"/>
              </a:rPr>
              <a:t>1</a:t>
            </a:r>
            <a:r>
              <a:rPr lang="en-US" sz="1800" spc="-5" dirty="0">
                <a:latin typeface="Microsoft Sans Serif"/>
                <a:cs typeface="Microsoft Sans Serif"/>
              </a:rPr>
              <a:t>V</a:t>
            </a:r>
            <a:r>
              <a:rPr lang="en-US" sz="1800" spc="45" dirty="0">
                <a:latin typeface="Microsoft Sans Serif"/>
                <a:cs typeface="Microsoft Sans Serif"/>
              </a:rPr>
              <a:t> </a:t>
            </a:r>
            <a:r>
              <a:rPr lang="en-US" sz="1800" spc="434" dirty="0">
                <a:latin typeface="Microsoft Sans Serif"/>
                <a:cs typeface="Microsoft Sans Serif"/>
              </a:rPr>
              <a:t>…V</a:t>
            </a:r>
            <a:r>
              <a:rPr lang="en-US" sz="1800" spc="70" dirty="0">
                <a:latin typeface="Microsoft Sans Serif"/>
                <a:cs typeface="Microsoft Sans Serif"/>
              </a:rPr>
              <a:t> </a:t>
            </a:r>
            <a:r>
              <a:rPr lang="en-US" sz="1800" dirty="0" err="1">
                <a:latin typeface="Microsoft Sans Serif"/>
                <a:cs typeface="Microsoft Sans Serif"/>
              </a:rPr>
              <a:t>P</a:t>
            </a:r>
            <a:r>
              <a:rPr lang="en-US" sz="1800" baseline="-21367" dirty="0" err="1">
                <a:latin typeface="Microsoft Sans Serif"/>
                <a:cs typeface="Microsoft Sans Serif"/>
              </a:rPr>
              <a:t>n</a:t>
            </a:r>
            <a:r>
              <a:rPr lang="en-US" sz="1800" baseline="-21367" dirty="0">
                <a:latin typeface="Microsoft Sans Serif"/>
                <a:cs typeface="Microsoft Sans Serif"/>
              </a:rPr>
              <a:t> </a:t>
            </a:r>
            <a:r>
              <a:rPr lang="en-US" sz="1800" spc="-494" baseline="-21367" dirty="0">
                <a:latin typeface="Microsoft Sans Serif"/>
                <a:cs typeface="Microsoft Sans Serif"/>
              </a:rPr>
              <a:t> </a:t>
            </a:r>
            <a:r>
              <a:rPr lang="en-US" sz="1800" spc="-20" dirty="0">
                <a:latin typeface="Microsoft Sans Serif"/>
                <a:cs typeface="Microsoft Sans Serif"/>
              </a:rPr>
              <a:t>is</a:t>
            </a:r>
            <a:r>
              <a:rPr lang="en-US" sz="1800" spc="25" dirty="0">
                <a:latin typeface="Microsoft Sans Serif"/>
                <a:cs typeface="Microsoft Sans Serif"/>
              </a:rPr>
              <a:t> </a:t>
            </a:r>
            <a:r>
              <a:rPr lang="en-US" sz="1800" spc="-10" dirty="0">
                <a:latin typeface="Microsoft Sans Serif"/>
                <a:cs typeface="Microsoft Sans Serif"/>
              </a:rPr>
              <a:t>also</a:t>
            </a:r>
            <a:r>
              <a:rPr lang="en-US" sz="1800" spc="40" dirty="0">
                <a:latin typeface="Microsoft Sans Serif"/>
                <a:cs typeface="Microsoft Sans Serif"/>
              </a:rPr>
              <a:t> </a:t>
            </a:r>
            <a:r>
              <a:rPr lang="en-US" sz="1800" spc="-5" dirty="0">
                <a:latin typeface="Microsoft Sans Serif"/>
                <a:cs typeface="Microsoft Sans Serif"/>
              </a:rPr>
              <a:t>proved.</a:t>
            </a:r>
            <a:endParaRPr lang="en-US" sz="1800" dirty="0">
              <a:latin typeface="Microsoft Sans Serif"/>
              <a:cs typeface="Microsoft Sans Serif"/>
            </a:endParaRPr>
          </a:p>
          <a:p>
            <a:pPr marL="369570" marR="17780" indent="-344805" algn="just">
              <a:lnSpc>
                <a:spcPct val="99500"/>
              </a:lnSpc>
              <a:spcBef>
                <a:spcPts val="484"/>
              </a:spcBef>
            </a:pPr>
            <a:endParaRPr sz="2000" dirty="0">
              <a:latin typeface="Microsoft Sans Serif"/>
              <a:cs typeface="Microsoft Sans Serif"/>
            </a:endParaRPr>
          </a:p>
        </p:txBody>
      </p:sp>
    </p:spTree>
    <p:extLst>
      <p:ext uri="{BB962C8B-B14F-4D97-AF65-F5344CB8AC3E}">
        <p14:creationId xmlns:p14="http://schemas.microsoft.com/office/powerpoint/2010/main" val="414749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JAYSANKAR\Downloads\logo.jpg">
            <a:extLst>
              <a:ext uri="{FF2B5EF4-FFF2-40B4-BE49-F238E27FC236}">
                <a16:creationId xmlns:a16="http://schemas.microsoft.com/office/drawing/2014/main" id="{8E30DEDD-5652-327F-62EF-7C7D9B2CD7B5}"/>
              </a:ext>
            </a:extLst>
          </p:cNvPr>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3" name="TextBox 2">
            <a:extLst>
              <a:ext uri="{FF2B5EF4-FFF2-40B4-BE49-F238E27FC236}">
                <a16:creationId xmlns:a16="http://schemas.microsoft.com/office/drawing/2014/main" id="{46023C52-4933-B004-E1A1-E42458ED366D}"/>
              </a:ext>
            </a:extLst>
          </p:cNvPr>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4" name="Title 1">
            <a:extLst>
              <a:ext uri="{FF2B5EF4-FFF2-40B4-BE49-F238E27FC236}">
                <a16:creationId xmlns:a16="http://schemas.microsoft.com/office/drawing/2014/main" id="{AD4FF525-9E1E-D981-344F-074150EB647D}"/>
              </a:ext>
            </a:extLst>
          </p:cNvPr>
          <p:cNvSpPr txBox="1">
            <a:spLocks/>
          </p:cNvSpPr>
          <p:nvPr/>
        </p:nvSpPr>
        <p:spPr>
          <a:xfrm>
            <a:off x="1871098" y="443490"/>
            <a:ext cx="7772400" cy="1056687"/>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 </a:t>
            </a:r>
            <a:r>
              <a:rPr lang="en-US" b="1" dirty="0">
                <a:solidFill>
                  <a:srgbClr val="C00000"/>
                </a:solidFill>
                <a:latin typeface="Calibri" panose="020F0502020204030204" pitchFamily="34" charset="0"/>
                <a:ea typeface="Calibri" panose="020F0502020204030204" pitchFamily="34" charset="0"/>
              </a:rPr>
              <a:t>Natural Deduction System </a:t>
            </a:r>
          </a:p>
          <a:p>
            <a:pPr marL="342900" indent="-342900" algn="ctr">
              <a:tabLst>
                <a:tab pos="546735" algn="l"/>
              </a:tabLst>
            </a:pP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sp>
        <p:nvSpPr>
          <p:cNvPr id="5" name="object 6">
            <a:extLst>
              <a:ext uri="{FF2B5EF4-FFF2-40B4-BE49-F238E27FC236}">
                <a16:creationId xmlns:a16="http://schemas.microsoft.com/office/drawing/2014/main" id="{0BA753B2-EC83-BFF8-5E83-F41B05B8C806}"/>
              </a:ext>
            </a:extLst>
          </p:cNvPr>
          <p:cNvSpPr txBox="1"/>
          <p:nvPr/>
        </p:nvSpPr>
        <p:spPr>
          <a:xfrm>
            <a:off x="347098" y="829007"/>
            <a:ext cx="10820400" cy="5034070"/>
          </a:xfrm>
          <a:prstGeom prst="rect">
            <a:avLst/>
          </a:prstGeom>
        </p:spPr>
        <p:txBody>
          <a:bodyPr vert="horz" wrap="square" lIns="0" tIns="85725" rIns="0" bIns="0" rtlCol="0">
            <a:spAutoFit/>
          </a:bodyPr>
          <a:lstStyle/>
          <a:p>
            <a:pPr marL="25400">
              <a:lnSpc>
                <a:spcPct val="100000"/>
              </a:lnSpc>
              <a:spcBef>
                <a:spcPts val="675"/>
              </a:spcBef>
              <a:tabLst>
                <a:tab pos="1210945" algn="l"/>
                <a:tab pos="3716020" algn="l"/>
              </a:tabLst>
            </a:pPr>
            <a:r>
              <a:rPr lang="en-IN" sz="2400" b="1" spc="-5" dirty="0">
                <a:latin typeface="Arial"/>
                <a:cs typeface="Arial"/>
              </a:rPr>
              <a:t>ND RULES…</a:t>
            </a:r>
          </a:p>
          <a:p>
            <a:pPr marL="25400">
              <a:lnSpc>
                <a:spcPct val="100000"/>
              </a:lnSpc>
              <a:spcBef>
                <a:spcPts val="675"/>
              </a:spcBef>
              <a:tabLst>
                <a:tab pos="1210945" algn="l"/>
                <a:tab pos="3716020" algn="l"/>
              </a:tabLst>
            </a:pPr>
            <a:endParaRPr lang="en-IN" sz="2400" b="1" spc="-5" dirty="0">
              <a:latin typeface="Arial"/>
              <a:cs typeface="Arial"/>
            </a:endParaRPr>
          </a:p>
          <a:p>
            <a:pPr marL="63500">
              <a:lnSpc>
                <a:spcPct val="100000"/>
              </a:lnSpc>
              <a:spcBef>
                <a:spcPts val="480"/>
              </a:spcBef>
              <a:tabLst>
                <a:tab pos="1249045" algn="l"/>
                <a:tab pos="3836670" algn="l"/>
              </a:tabLst>
            </a:pPr>
            <a:r>
              <a:rPr lang="en-US" sz="2000" b="1" spc="-5" dirty="0">
                <a:latin typeface="Arial"/>
                <a:cs typeface="Arial"/>
              </a:rPr>
              <a:t>Rule</a:t>
            </a:r>
            <a:r>
              <a:rPr lang="en-US" sz="2000" b="1" spc="10" dirty="0">
                <a:latin typeface="Arial"/>
                <a:cs typeface="Arial"/>
              </a:rPr>
              <a:t> </a:t>
            </a:r>
            <a:r>
              <a:rPr lang="en-US" sz="2000" b="1" spc="-10" dirty="0">
                <a:latin typeface="Arial"/>
                <a:cs typeface="Arial"/>
              </a:rPr>
              <a:t>4:	</a:t>
            </a:r>
            <a:r>
              <a:rPr lang="en-US" sz="2000" b="1" spc="-5" dirty="0">
                <a:latin typeface="Arial"/>
                <a:cs typeface="Arial"/>
              </a:rPr>
              <a:t>E-V</a:t>
            </a:r>
            <a:r>
              <a:rPr lang="en-US" sz="2000" b="1" spc="15" dirty="0">
                <a:latin typeface="Arial"/>
                <a:cs typeface="Arial"/>
              </a:rPr>
              <a:t> </a:t>
            </a:r>
            <a:r>
              <a:rPr lang="en-US" sz="2000" b="1" dirty="0">
                <a:latin typeface="Arial"/>
                <a:cs typeface="Arial"/>
              </a:rPr>
              <a:t>(</a:t>
            </a:r>
            <a:r>
              <a:rPr lang="en-US" sz="2000" b="1" spc="-25" dirty="0">
                <a:latin typeface="Arial"/>
                <a:cs typeface="Arial"/>
              </a:rPr>
              <a:t> </a:t>
            </a:r>
            <a:r>
              <a:rPr lang="en-US" sz="2000" b="1" spc="-5" dirty="0">
                <a:latin typeface="Arial"/>
                <a:cs typeface="Arial"/>
              </a:rPr>
              <a:t>Eliminating	</a:t>
            </a:r>
            <a:r>
              <a:rPr lang="en-US" sz="2000" b="1" dirty="0">
                <a:latin typeface="Arial"/>
                <a:cs typeface="Arial"/>
              </a:rPr>
              <a:t>V)</a:t>
            </a:r>
            <a:endParaRPr lang="en-US" sz="2000" dirty="0">
              <a:latin typeface="Arial"/>
              <a:cs typeface="Arial"/>
            </a:endParaRPr>
          </a:p>
          <a:p>
            <a:pPr marL="407670">
              <a:lnSpc>
                <a:spcPct val="100000"/>
              </a:lnSpc>
              <a:spcBef>
                <a:spcPts val="625"/>
              </a:spcBef>
            </a:pPr>
            <a:r>
              <a:rPr lang="en-US" sz="2000" b="1" spc="-5" dirty="0">
                <a:solidFill>
                  <a:srgbClr val="3265CC"/>
                </a:solidFill>
                <a:latin typeface="Arial"/>
                <a:cs typeface="Arial"/>
              </a:rPr>
              <a:t>E-V</a:t>
            </a:r>
            <a:r>
              <a:rPr lang="en-US" sz="2000" b="1" spc="5" dirty="0">
                <a:solidFill>
                  <a:srgbClr val="3265CC"/>
                </a:solidFill>
                <a:latin typeface="Arial"/>
                <a:cs typeface="Arial"/>
              </a:rPr>
              <a:t> </a:t>
            </a:r>
            <a:r>
              <a:rPr lang="en-US" sz="2000" b="1" dirty="0">
                <a:solidFill>
                  <a:srgbClr val="3265CC"/>
                </a:solidFill>
                <a:latin typeface="Arial"/>
                <a:cs typeface="Arial"/>
              </a:rPr>
              <a:t>:</a:t>
            </a:r>
            <a:r>
              <a:rPr lang="en-US" sz="2000" b="1" spc="-10" dirty="0">
                <a:solidFill>
                  <a:srgbClr val="3265CC"/>
                </a:solidFill>
                <a:latin typeface="Arial"/>
                <a:cs typeface="Arial"/>
              </a:rPr>
              <a:t> </a:t>
            </a:r>
            <a:r>
              <a:rPr lang="en-US" sz="2000" b="1" dirty="0">
                <a:solidFill>
                  <a:srgbClr val="3265CC"/>
                </a:solidFill>
                <a:latin typeface="Arial"/>
                <a:cs typeface="Arial"/>
              </a:rPr>
              <a:t>If</a:t>
            </a:r>
            <a:r>
              <a:rPr lang="en-US" sz="2000" b="1" spc="-30" dirty="0">
                <a:solidFill>
                  <a:srgbClr val="3265CC"/>
                </a:solidFill>
                <a:latin typeface="Arial"/>
                <a:cs typeface="Arial"/>
              </a:rPr>
              <a:t> </a:t>
            </a:r>
            <a:r>
              <a:rPr lang="en-US" sz="2000" b="1" dirty="0">
                <a:solidFill>
                  <a:srgbClr val="3265CC"/>
                </a:solidFill>
                <a:latin typeface="Arial"/>
                <a:cs typeface="Arial"/>
              </a:rPr>
              <a:t>P</a:t>
            </a:r>
            <a:r>
              <a:rPr lang="en-US" sz="2000" b="1" baseline="-20833" dirty="0">
                <a:solidFill>
                  <a:srgbClr val="3265CC"/>
                </a:solidFill>
                <a:latin typeface="Arial"/>
                <a:cs typeface="Arial"/>
              </a:rPr>
              <a:t>1 </a:t>
            </a:r>
            <a:r>
              <a:rPr lang="en-US" sz="2000" b="1" dirty="0">
                <a:solidFill>
                  <a:srgbClr val="3265CC"/>
                </a:solidFill>
                <a:latin typeface="Arial"/>
                <a:cs typeface="Arial"/>
              </a:rPr>
              <a:t>V</a:t>
            </a:r>
            <a:r>
              <a:rPr lang="en-US" sz="2000" b="1" spc="-15" dirty="0">
                <a:solidFill>
                  <a:srgbClr val="3265CC"/>
                </a:solidFill>
                <a:latin typeface="Arial"/>
                <a:cs typeface="Arial"/>
              </a:rPr>
              <a:t> </a:t>
            </a:r>
            <a:r>
              <a:rPr lang="en-US" sz="2000" b="1" dirty="0">
                <a:solidFill>
                  <a:srgbClr val="3265CC"/>
                </a:solidFill>
                <a:latin typeface="Arial"/>
                <a:cs typeface="Arial"/>
              </a:rPr>
              <a:t>… V</a:t>
            </a:r>
            <a:r>
              <a:rPr lang="en-US" sz="2000" b="1" spc="-20" dirty="0">
                <a:solidFill>
                  <a:srgbClr val="3265CC"/>
                </a:solidFill>
                <a:latin typeface="Arial"/>
                <a:cs typeface="Arial"/>
              </a:rPr>
              <a:t> </a:t>
            </a:r>
            <a:r>
              <a:rPr lang="en-US" sz="2000" b="1" spc="-5" dirty="0" err="1">
                <a:solidFill>
                  <a:srgbClr val="3265CC"/>
                </a:solidFill>
                <a:latin typeface="Arial"/>
                <a:cs typeface="Arial"/>
              </a:rPr>
              <a:t>P</a:t>
            </a:r>
            <a:r>
              <a:rPr lang="en-US" sz="2000" b="1" spc="-7" baseline="-20833" dirty="0" err="1">
                <a:solidFill>
                  <a:srgbClr val="3265CC"/>
                </a:solidFill>
                <a:latin typeface="Arial"/>
                <a:cs typeface="Arial"/>
              </a:rPr>
              <a:t>n</a:t>
            </a:r>
            <a:r>
              <a:rPr lang="en-US" sz="2000" b="1" spc="-5" dirty="0">
                <a:solidFill>
                  <a:srgbClr val="3265CC"/>
                </a:solidFill>
                <a:latin typeface="Arial"/>
                <a:cs typeface="Arial"/>
              </a:rPr>
              <a:t>,</a:t>
            </a:r>
            <a:r>
              <a:rPr lang="en-US" sz="2000" b="1" spc="-15" dirty="0">
                <a:solidFill>
                  <a:srgbClr val="3265CC"/>
                </a:solidFill>
                <a:latin typeface="Arial"/>
                <a:cs typeface="Arial"/>
              </a:rPr>
              <a:t> </a:t>
            </a:r>
            <a:r>
              <a:rPr lang="en-US" sz="2000" b="1" spc="-10" dirty="0">
                <a:solidFill>
                  <a:srgbClr val="3265CC"/>
                </a:solidFill>
                <a:latin typeface="Arial"/>
                <a:cs typeface="Arial"/>
              </a:rPr>
              <a:t>P</a:t>
            </a:r>
            <a:r>
              <a:rPr lang="en-US" sz="2000" b="1" spc="-15" baseline="-20833" dirty="0">
                <a:solidFill>
                  <a:srgbClr val="3265CC"/>
                </a:solidFill>
                <a:latin typeface="Arial"/>
                <a:cs typeface="Arial"/>
              </a:rPr>
              <a:t>1</a:t>
            </a:r>
            <a:r>
              <a:rPr lang="en-US" sz="2000" b="1" baseline="-20833" dirty="0">
                <a:solidFill>
                  <a:srgbClr val="3265CC"/>
                </a:solidFill>
                <a:latin typeface="Arial"/>
                <a:cs typeface="Arial"/>
              </a:rPr>
              <a:t> </a:t>
            </a:r>
            <a:r>
              <a:rPr lang="en-US" sz="2000" dirty="0">
                <a:solidFill>
                  <a:srgbClr val="3265CC"/>
                </a:solidFill>
                <a:latin typeface="Symbol"/>
                <a:cs typeface="Symbol"/>
              </a:rPr>
              <a:t></a:t>
            </a:r>
            <a:r>
              <a:rPr lang="en-US" sz="2000" spc="75" dirty="0">
                <a:solidFill>
                  <a:srgbClr val="3265CC"/>
                </a:solidFill>
                <a:latin typeface="Times New Roman"/>
                <a:cs typeface="Times New Roman"/>
              </a:rPr>
              <a:t> </a:t>
            </a:r>
            <a:r>
              <a:rPr lang="en-US" sz="2000" b="1" dirty="0">
                <a:solidFill>
                  <a:srgbClr val="3265CC"/>
                </a:solidFill>
                <a:latin typeface="Arial"/>
                <a:cs typeface="Arial"/>
              </a:rPr>
              <a:t>P,</a:t>
            </a:r>
            <a:r>
              <a:rPr lang="en-US" sz="2000" b="1" spc="-20" dirty="0">
                <a:solidFill>
                  <a:srgbClr val="3265CC"/>
                </a:solidFill>
                <a:latin typeface="Arial"/>
                <a:cs typeface="Arial"/>
              </a:rPr>
              <a:t> </a:t>
            </a:r>
            <a:r>
              <a:rPr lang="en-US" sz="2000" b="1" dirty="0">
                <a:solidFill>
                  <a:srgbClr val="3265CC"/>
                </a:solidFill>
                <a:latin typeface="Arial"/>
                <a:cs typeface="Arial"/>
              </a:rPr>
              <a:t>…</a:t>
            </a:r>
            <a:r>
              <a:rPr lang="en-US" sz="2000" b="1" spc="-20" dirty="0">
                <a:solidFill>
                  <a:srgbClr val="3265CC"/>
                </a:solidFill>
                <a:latin typeface="Arial"/>
                <a:cs typeface="Arial"/>
              </a:rPr>
              <a:t> </a:t>
            </a:r>
            <a:r>
              <a:rPr lang="en-US" sz="2000" b="1" dirty="0">
                <a:solidFill>
                  <a:srgbClr val="3265CC"/>
                </a:solidFill>
                <a:latin typeface="Arial"/>
                <a:cs typeface="Arial"/>
              </a:rPr>
              <a:t>,</a:t>
            </a:r>
            <a:r>
              <a:rPr lang="en-US" sz="2000" b="1" spc="5" dirty="0">
                <a:solidFill>
                  <a:srgbClr val="3265CC"/>
                </a:solidFill>
                <a:latin typeface="Arial"/>
                <a:cs typeface="Arial"/>
              </a:rPr>
              <a:t> </a:t>
            </a:r>
            <a:r>
              <a:rPr lang="en-US" sz="2000" b="1" spc="-10" dirty="0" err="1">
                <a:solidFill>
                  <a:srgbClr val="3265CC"/>
                </a:solidFill>
                <a:latin typeface="Arial"/>
                <a:cs typeface="Arial"/>
              </a:rPr>
              <a:t>P</a:t>
            </a:r>
            <a:r>
              <a:rPr lang="en-US" sz="2000" b="1" spc="-15" baseline="-20833" dirty="0" err="1">
                <a:solidFill>
                  <a:srgbClr val="3265CC"/>
                </a:solidFill>
                <a:latin typeface="Arial"/>
                <a:cs typeface="Arial"/>
              </a:rPr>
              <a:t>n</a:t>
            </a:r>
            <a:r>
              <a:rPr lang="en-US" sz="2000" b="1" spc="300" baseline="-20833" dirty="0">
                <a:solidFill>
                  <a:srgbClr val="3265CC"/>
                </a:solidFill>
                <a:latin typeface="Arial"/>
                <a:cs typeface="Arial"/>
              </a:rPr>
              <a:t> </a:t>
            </a:r>
            <a:r>
              <a:rPr lang="en-US" sz="2000" dirty="0">
                <a:solidFill>
                  <a:srgbClr val="3265CC"/>
                </a:solidFill>
                <a:latin typeface="Symbol"/>
                <a:cs typeface="Symbol"/>
              </a:rPr>
              <a:t></a:t>
            </a:r>
            <a:r>
              <a:rPr lang="en-US" sz="2000" spc="75" dirty="0">
                <a:solidFill>
                  <a:srgbClr val="3265CC"/>
                </a:solidFill>
                <a:latin typeface="Times New Roman"/>
                <a:cs typeface="Times New Roman"/>
              </a:rPr>
              <a:t> </a:t>
            </a:r>
            <a:r>
              <a:rPr lang="en-US" sz="2000" b="1" dirty="0">
                <a:solidFill>
                  <a:srgbClr val="3265CC"/>
                </a:solidFill>
                <a:latin typeface="Arial"/>
                <a:cs typeface="Arial"/>
              </a:rPr>
              <a:t>P</a:t>
            </a:r>
            <a:r>
              <a:rPr lang="en-US" sz="2000" b="1" spc="5" dirty="0">
                <a:solidFill>
                  <a:srgbClr val="3265CC"/>
                </a:solidFill>
                <a:latin typeface="Arial"/>
                <a:cs typeface="Arial"/>
              </a:rPr>
              <a:t> </a:t>
            </a:r>
            <a:r>
              <a:rPr lang="en-US" sz="2000" b="1" spc="-10" dirty="0">
                <a:solidFill>
                  <a:srgbClr val="3265CC"/>
                </a:solidFill>
                <a:latin typeface="Arial"/>
                <a:cs typeface="Arial"/>
              </a:rPr>
              <a:t>then</a:t>
            </a:r>
            <a:r>
              <a:rPr lang="en-US" sz="2000" b="1" dirty="0">
                <a:solidFill>
                  <a:srgbClr val="3265CC"/>
                </a:solidFill>
                <a:latin typeface="Arial"/>
                <a:cs typeface="Arial"/>
              </a:rPr>
              <a:t> P</a:t>
            </a:r>
            <a:endParaRPr lang="en-US" sz="2000" dirty="0">
              <a:latin typeface="Arial"/>
              <a:cs typeface="Arial"/>
            </a:endParaRPr>
          </a:p>
          <a:p>
            <a:pPr marL="407670" marR="71120" indent="-344805">
              <a:lnSpc>
                <a:spcPts val="2380"/>
              </a:lnSpc>
              <a:spcBef>
                <a:spcPts val="570"/>
              </a:spcBef>
            </a:pPr>
            <a:r>
              <a:rPr lang="en-US" sz="1800" b="1" spc="-5" dirty="0">
                <a:solidFill>
                  <a:srgbClr val="CC0000"/>
                </a:solidFill>
                <a:latin typeface="Arial"/>
                <a:cs typeface="Arial"/>
              </a:rPr>
              <a:t>Interpretation:</a:t>
            </a:r>
            <a:r>
              <a:rPr lang="en-US" sz="1800" b="1" spc="260" dirty="0">
                <a:solidFill>
                  <a:srgbClr val="CC0000"/>
                </a:solidFill>
                <a:latin typeface="Arial"/>
                <a:cs typeface="Arial"/>
              </a:rPr>
              <a:t> </a:t>
            </a:r>
            <a:r>
              <a:rPr lang="en-US" sz="1800" spc="-5" dirty="0">
                <a:latin typeface="Microsoft Sans Serif"/>
                <a:cs typeface="Microsoft Sans Serif"/>
              </a:rPr>
              <a:t>If</a:t>
            </a:r>
            <a:r>
              <a:rPr lang="en-US" sz="1800" spc="325" dirty="0">
                <a:latin typeface="Microsoft Sans Serif"/>
                <a:cs typeface="Microsoft Sans Serif"/>
              </a:rPr>
              <a:t> </a:t>
            </a:r>
            <a:r>
              <a:rPr lang="en-US" sz="1800" spc="-10" dirty="0">
                <a:latin typeface="Microsoft Sans Serif"/>
                <a:cs typeface="Microsoft Sans Serif"/>
              </a:rPr>
              <a:t>P</a:t>
            </a:r>
            <a:r>
              <a:rPr lang="en-US" sz="1800" spc="-15" baseline="-21367" dirty="0">
                <a:latin typeface="Microsoft Sans Serif"/>
                <a:cs typeface="Microsoft Sans Serif"/>
              </a:rPr>
              <a:t>1</a:t>
            </a:r>
            <a:r>
              <a:rPr lang="en-US" sz="1800" spc="195" baseline="-21367" dirty="0">
                <a:latin typeface="Microsoft Sans Serif"/>
                <a:cs typeface="Microsoft Sans Serif"/>
              </a:rPr>
              <a:t> </a:t>
            </a:r>
            <a:r>
              <a:rPr lang="en-US" sz="1800" spc="-10" dirty="0">
                <a:latin typeface="Microsoft Sans Serif"/>
                <a:cs typeface="Microsoft Sans Serif"/>
              </a:rPr>
              <a:t>V</a:t>
            </a:r>
            <a:r>
              <a:rPr lang="en-US" sz="1800" spc="295" dirty="0">
                <a:latin typeface="Microsoft Sans Serif"/>
                <a:cs typeface="Microsoft Sans Serif"/>
              </a:rPr>
              <a:t> </a:t>
            </a:r>
            <a:r>
              <a:rPr lang="en-US" sz="1800" spc="860" dirty="0">
                <a:latin typeface="Microsoft Sans Serif"/>
                <a:cs typeface="Microsoft Sans Serif"/>
              </a:rPr>
              <a:t>…</a:t>
            </a:r>
            <a:r>
              <a:rPr lang="en-US" sz="1800" spc="330" dirty="0">
                <a:latin typeface="Microsoft Sans Serif"/>
                <a:cs typeface="Microsoft Sans Serif"/>
              </a:rPr>
              <a:t> </a:t>
            </a:r>
            <a:r>
              <a:rPr lang="en-US" sz="1800" spc="-10" dirty="0">
                <a:latin typeface="Microsoft Sans Serif"/>
                <a:cs typeface="Microsoft Sans Serif"/>
              </a:rPr>
              <a:t>V</a:t>
            </a:r>
            <a:r>
              <a:rPr lang="en-US" sz="1800" spc="295" dirty="0">
                <a:latin typeface="Microsoft Sans Serif"/>
                <a:cs typeface="Microsoft Sans Serif"/>
              </a:rPr>
              <a:t> </a:t>
            </a:r>
            <a:r>
              <a:rPr lang="en-US" sz="1800" spc="-10" dirty="0" err="1">
                <a:latin typeface="Microsoft Sans Serif"/>
                <a:cs typeface="Microsoft Sans Serif"/>
              </a:rPr>
              <a:t>P</a:t>
            </a:r>
            <a:r>
              <a:rPr lang="en-US" sz="1800" spc="-15" baseline="-21367" dirty="0" err="1">
                <a:latin typeface="Microsoft Sans Serif"/>
                <a:cs typeface="Microsoft Sans Serif"/>
              </a:rPr>
              <a:t>n</a:t>
            </a:r>
            <a:r>
              <a:rPr lang="en-US" sz="1800" spc="-10" dirty="0">
                <a:latin typeface="Microsoft Sans Serif"/>
                <a:cs typeface="Microsoft Sans Serif"/>
              </a:rPr>
              <a:t>,</a:t>
            </a:r>
            <a:r>
              <a:rPr lang="en-US" sz="1800" spc="325" dirty="0">
                <a:latin typeface="Microsoft Sans Serif"/>
                <a:cs typeface="Microsoft Sans Serif"/>
              </a:rPr>
              <a:t> </a:t>
            </a:r>
            <a:r>
              <a:rPr lang="en-US" sz="1800" spc="-10" dirty="0">
                <a:latin typeface="Microsoft Sans Serif"/>
                <a:cs typeface="Microsoft Sans Serif"/>
              </a:rPr>
              <a:t>P</a:t>
            </a:r>
            <a:r>
              <a:rPr lang="en-US" sz="1800" spc="-15" baseline="-21367" dirty="0">
                <a:latin typeface="Microsoft Sans Serif"/>
                <a:cs typeface="Microsoft Sans Serif"/>
              </a:rPr>
              <a:t>1</a:t>
            </a:r>
            <a:r>
              <a:rPr lang="en-US" sz="1800" spc="232" baseline="-21367" dirty="0">
                <a:latin typeface="Microsoft Sans Serif"/>
                <a:cs typeface="Microsoft Sans Serif"/>
              </a:rPr>
              <a:t> </a:t>
            </a:r>
            <a:r>
              <a:rPr lang="en-US" sz="1800" spc="-10" dirty="0">
                <a:latin typeface="Symbol"/>
                <a:cs typeface="Symbol"/>
              </a:rPr>
              <a:t></a:t>
            </a:r>
            <a:r>
              <a:rPr lang="en-US" sz="1800" spc="365" dirty="0">
                <a:latin typeface="Times New Roman"/>
                <a:cs typeface="Times New Roman"/>
              </a:rPr>
              <a:t> </a:t>
            </a:r>
            <a:r>
              <a:rPr lang="en-US" sz="1800" spc="-10" dirty="0">
                <a:latin typeface="Microsoft Sans Serif"/>
                <a:cs typeface="Microsoft Sans Serif"/>
              </a:rPr>
              <a:t>P,</a:t>
            </a:r>
            <a:r>
              <a:rPr lang="en-US" sz="1800" spc="305" dirty="0">
                <a:latin typeface="Microsoft Sans Serif"/>
                <a:cs typeface="Microsoft Sans Serif"/>
              </a:rPr>
              <a:t> </a:t>
            </a:r>
            <a:r>
              <a:rPr lang="en-US" sz="1800" spc="860" dirty="0">
                <a:latin typeface="Microsoft Sans Serif"/>
                <a:cs typeface="Microsoft Sans Serif"/>
              </a:rPr>
              <a:t>…</a:t>
            </a:r>
            <a:r>
              <a:rPr lang="en-US" sz="1800" spc="305" dirty="0">
                <a:latin typeface="Microsoft Sans Serif"/>
                <a:cs typeface="Microsoft Sans Serif"/>
              </a:rPr>
              <a:t> </a:t>
            </a:r>
            <a:r>
              <a:rPr lang="en-US" sz="1800" spc="-5" dirty="0">
                <a:latin typeface="Microsoft Sans Serif"/>
                <a:cs typeface="Microsoft Sans Serif"/>
              </a:rPr>
              <a:t>,</a:t>
            </a:r>
            <a:r>
              <a:rPr lang="en-US" sz="1800" spc="305" dirty="0">
                <a:latin typeface="Microsoft Sans Serif"/>
                <a:cs typeface="Microsoft Sans Serif"/>
              </a:rPr>
              <a:t> </a:t>
            </a:r>
            <a:r>
              <a:rPr lang="en-US" sz="1800" spc="-10" dirty="0">
                <a:latin typeface="Microsoft Sans Serif"/>
                <a:cs typeface="Microsoft Sans Serif"/>
              </a:rPr>
              <a:t>and</a:t>
            </a:r>
            <a:r>
              <a:rPr lang="en-US" sz="1800" spc="325" dirty="0">
                <a:latin typeface="Microsoft Sans Serif"/>
                <a:cs typeface="Microsoft Sans Serif"/>
              </a:rPr>
              <a:t> </a:t>
            </a:r>
            <a:r>
              <a:rPr lang="en-US" sz="1800" dirty="0" err="1">
                <a:latin typeface="Microsoft Sans Serif"/>
                <a:cs typeface="Microsoft Sans Serif"/>
              </a:rPr>
              <a:t>P</a:t>
            </a:r>
            <a:r>
              <a:rPr lang="en-US" sz="1800" baseline="-21367" dirty="0" err="1">
                <a:latin typeface="Microsoft Sans Serif"/>
                <a:cs typeface="Microsoft Sans Serif"/>
              </a:rPr>
              <a:t>n</a:t>
            </a:r>
            <a:r>
              <a:rPr lang="en-US" sz="1800" spc="225" baseline="-21367" dirty="0">
                <a:latin typeface="Microsoft Sans Serif"/>
                <a:cs typeface="Microsoft Sans Serif"/>
              </a:rPr>
              <a:t> </a:t>
            </a:r>
            <a:r>
              <a:rPr lang="en-US" sz="1800" spc="-10" dirty="0">
                <a:latin typeface="Symbol"/>
                <a:cs typeface="Symbol"/>
              </a:rPr>
              <a:t></a:t>
            </a:r>
            <a:r>
              <a:rPr lang="en-US" sz="1800" spc="335" dirty="0">
                <a:latin typeface="Times New Roman"/>
                <a:cs typeface="Times New Roman"/>
              </a:rPr>
              <a:t> </a:t>
            </a:r>
            <a:r>
              <a:rPr lang="en-US" sz="1800" spc="-10" dirty="0">
                <a:latin typeface="Microsoft Sans Serif"/>
                <a:cs typeface="Microsoft Sans Serif"/>
              </a:rPr>
              <a:t>P</a:t>
            </a:r>
            <a:r>
              <a:rPr lang="en-US" sz="1800" spc="295" dirty="0">
                <a:latin typeface="Microsoft Sans Serif"/>
                <a:cs typeface="Microsoft Sans Serif"/>
              </a:rPr>
              <a:t> </a:t>
            </a:r>
            <a:r>
              <a:rPr lang="en-US" sz="1800" dirty="0">
                <a:latin typeface="Microsoft Sans Serif"/>
                <a:cs typeface="Microsoft Sans Serif"/>
              </a:rPr>
              <a:t>are </a:t>
            </a:r>
            <a:r>
              <a:rPr lang="en-US" sz="1800" spc="-520" dirty="0">
                <a:latin typeface="Microsoft Sans Serif"/>
                <a:cs typeface="Microsoft Sans Serif"/>
              </a:rPr>
              <a:t> </a:t>
            </a:r>
            <a:r>
              <a:rPr lang="en-US" sz="1800" spc="-5" dirty="0">
                <a:latin typeface="Microsoft Sans Serif"/>
                <a:cs typeface="Microsoft Sans Serif"/>
              </a:rPr>
              <a:t>proved,</a:t>
            </a:r>
            <a:r>
              <a:rPr lang="en-US" sz="1800" spc="10" dirty="0">
                <a:latin typeface="Microsoft Sans Serif"/>
                <a:cs typeface="Microsoft Sans Serif"/>
              </a:rPr>
              <a:t> </a:t>
            </a:r>
            <a:r>
              <a:rPr lang="en-US" sz="1800" spc="-5" dirty="0">
                <a:latin typeface="Microsoft Sans Serif"/>
                <a:cs typeface="Microsoft Sans Serif"/>
              </a:rPr>
              <a:t>then</a:t>
            </a:r>
            <a:r>
              <a:rPr lang="en-US" sz="1800" spc="15" dirty="0">
                <a:latin typeface="Microsoft Sans Serif"/>
                <a:cs typeface="Microsoft Sans Serif"/>
              </a:rPr>
              <a:t> </a:t>
            </a:r>
            <a:r>
              <a:rPr lang="en-US" sz="1800" spc="-10" dirty="0">
                <a:latin typeface="Microsoft Sans Serif"/>
                <a:cs typeface="Microsoft Sans Serif"/>
              </a:rPr>
              <a:t>P</a:t>
            </a:r>
            <a:r>
              <a:rPr lang="en-US" sz="1800" spc="35" dirty="0">
                <a:latin typeface="Microsoft Sans Serif"/>
                <a:cs typeface="Microsoft Sans Serif"/>
              </a:rPr>
              <a:t> </a:t>
            </a:r>
            <a:r>
              <a:rPr lang="en-US" sz="1800" spc="-20" dirty="0">
                <a:latin typeface="Microsoft Sans Serif"/>
                <a:cs typeface="Microsoft Sans Serif"/>
              </a:rPr>
              <a:t>is</a:t>
            </a:r>
            <a:r>
              <a:rPr lang="en-US" sz="1800" spc="30" dirty="0">
                <a:latin typeface="Microsoft Sans Serif"/>
                <a:cs typeface="Microsoft Sans Serif"/>
              </a:rPr>
              <a:t> </a:t>
            </a:r>
            <a:r>
              <a:rPr lang="en-US" sz="1800" spc="-5" dirty="0">
                <a:latin typeface="Microsoft Sans Serif"/>
                <a:cs typeface="Microsoft Sans Serif"/>
              </a:rPr>
              <a:t>proved.</a:t>
            </a:r>
            <a:endParaRPr lang="en-US" sz="1800" dirty="0">
              <a:latin typeface="Microsoft Sans Serif"/>
              <a:cs typeface="Microsoft Sans Serif"/>
            </a:endParaRPr>
          </a:p>
          <a:p>
            <a:pPr marL="88265">
              <a:lnSpc>
                <a:spcPct val="100000"/>
              </a:lnSpc>
              <a:spcBef>
                <a:spcPts val="675"/>
              </a:spcBef>
              <a:tabLst>
                <a:tab pos="2014855" algn="l"/>
              </a:tabLst>
            </a:pPr>
            <a:r>
              <a:rPr lang="en-IN" sz="2000" b="1" spc="-5" dirty="0">
                <a:latin typeface="Arial"/>
                <a:cs typeface="Arial"/>
              </a:rPr>
              <a:t>Rule</a:t>
            </a:r>
            <a:r>
              <a:rPr lang="en-IN" sz="2000" b="1" spc="10" dirty="0">
                <a:latin typeface="Arial"/>
                <a:cs typeface="Arial"/>
              </a:rPr>
              <a:t> </a:t>
            </a:r>
            <a:r>
              <a:rPr lang="en-IN" sz="2000" b="1" spc="-10" dirty="0">
                <a:latin typeface="Arial"/>
                <a:cs typeface="Arial"/>
              </a:rPr>
              <a:t>5:</a:t>
            </a:r>
            <a:r>
              <a:rPr lang="en-IN" sz="2000" b="1" spc="25" dirty="0">
                <a:latin typeface="Arial"/>
                <a:cs typeface="Arial"/>
              </a:rPr>
              <a:t> </a:t>
            </a:r>
            <a:r>
              <a:rPr lang="en-IN" sz="2000" b="1" dirty="0">
                <a:latin typeface="Arial"/>
                <a:cs typeface="Arial"/>
              </a:rPr>
              <a:t>I-</a:t>
            </a:r>
            <a:r>
              <a:rPr lang="en-IN" sz="2000" b="1" spc="-50" dirty="0">
                <a:latin typeface="Arial"/>
                <a:cs typeface="Arial"/>
              </a:rPr>
              <a:t> </a:t>
            </a:r>
            <a:r>
              <a:rPr lang="en-IN" sz="2000" dirty="0">
                <a:latin typeface="Symbol"/>
                <a:cs typeface="Symbol"/>
              </a:rPr>
              <a:t></a:t>
            </a:r>
            <a:r>
              <a:rPr lang="en-IN" sz="2000" dirty="0">
                <a:latin typeface="Times New Roman"/>
                <a:cs typeface="Times New Roman"/>
              </a:rPr>
              <a:t>	</a:t>
            </a:r>
            <a:r>
              <a:rPr lang="en-IN" sz="2000" b="1" spc="-10" dirty="0">
                <a:latin typeface="Arial"/>
                <a:cs typeface="Arial"/>
              </a:rPr>
              <a:t>(Introducing</a:t>
            </a:r>
            <a:r>
              <a:rPr lang="en-IN" sz="2000" b="1" spc="-35" dirty="0">
                <a:latin typeface="Arial"/>
                <a:cs typeface="Arial"/>
              </a:rPr>
              <a:t> </a:t>
            </a:r>
            <a:r>
              <a:rPr lang="en-IN" sz="2000" dirty="0">
                <a:latin typeface="Symbol"/>
                <a:cs typeface="Symbol"/>
              </a:rPr>
              <a:t></a:t>
            </a:r>
            <a:r>
              <a:rPr lang="en-IN" sz="2000" spc="60" dirty="0">
                <a:latin typeface="Times New Roman"/>
                <a:cs typeface="Times New Roman"/>
              </a:rPr>
              <a:t> </a:t>
            </a:r>
            <a:r>
              <a:rPr lang="en-IN" sz="2000" b="1" dirty="0">
                <a:latin typeface="Arial"/>
                <a:cs typeface="Arial"/>
              </a:rPr>
              <a:t>)</a:t>
            </a:r>
            <a:endParaRPr lang="en-IN" sz="2000" dirty="0">
              <a:latin typeface="Arial"/>
              <a:cs typeface="Arial"/>
            </a:endParaRPr>
          </a:p>
          <a:p>
            <a:pPr marL="433070">
              <a:lnSpc>
                <a:spcPts val="2870"/>
              </a:lnSpc>
              <a:spcBef>
                <a:spcPts val="575"/>
              </a:spcBef>
              <a:tabLst>
                <a:tab pos="1173480" algn="l"/>
                <a:tab pos="2478405" algn="l"/>
                <a:tab pos="3035935" algn="l"/>
                <a:tab pos="3989704" algn="l"/>
              </a:tabLst>
            </a:pPr>
            <a:r>
              <a:rPr lang="en-IN" sz="2000" b="1" dirty="0">
                <a:solidFill>
                  <a:srgbClr val="3265CC"/>
                </a:solidFill>
                <a:latin typeface="Arial"/>
                <a:cs typeface="Arial"/>
              </a:rPr>
              <a:t>I-</a:t>
            </a:r>
            <a:r>
              <a:rPr lang="en-IN" sz="2000" b="1" spc="-5" dirty="0">
                <a:solidFill>
                  <a:srgbClr val="3265CC"/>
                </a:solidFill>
                <a:latin typeface="Arial"/>
                <a:cs typeface="Arial"/>
              </a:rPr>
              <a:t> </a:t>
            </a:r>
            <a:r>
              <a:rPr lang="en-IN" sz="2000" dirty="0">
                <a:solidFill>
                  <a:srgbClr val="3265CC"/>
                </a:solidFill>
                <a:latin typeface="Symbol"/>
                <a:cs typeface="Symbol"/>
              </a:rPr>
              <a:t></a:t>
            </a:r>
            <a:r>
              <a:rPr lang="en-IN" sz="2000" dirty="0">
                <a:solidFill>
                  <a:srgbClr val="3265CC"/>
                </a:solidFill>
                <a:latin typeface="Times New Roman"/>
                <a:cs typeface="Times New Roman"/>
              </a:rPr>
              <a:t>	</a:t>
            </a:r>
            <a:r>
              <a:rPr lang="en-IN" sz="2000" b="1" dirty="0">
                <a:solidFill>
                  <a:srgbClr val="3265CC"/>
                </a:solidFill>
                <a:latin typeface="Arial"/>
                <a:cs typeface="Arial"/>
              </a:rPr>
              <a:t>:</a:t>
            </a:r>
            <a:r>
              <a:rPr lang="en-IN" sz="2000" b="1" spc="-5" dirty="0">
                <a:solidFill>
                  <a:srgbClr val="3265CC"/>
                </a:solidFill>
                <a:latin typeface="Arial"/>
                <a:cs typeface="Arial"/>
              </a:rPr>
              <a:t> </a:t>
            </a:r>
            <a:r>
              <a:rPr lang="en-IN" sz="2000" b="1" dirty="0">
                <a:solidFill>
                  <a:srgbClr val="3265CC"/>
                </a:solidFill>
                <a:latin typeface="Arial"/>
                <a:cs typeface="Arial"/>
              </a:rPr>
              <a:t>If</a:t>
            </a:r>
            <a:r>
              <a:rPr lang="en-IN" sz="2000" b="1" spc="-5" dirty="0">
                <a:solidFill>
                  <a:srgbClr val="3265CC"/>
                </a:solidFill>
                <a:latin typeface="Arial"/>
                <a:cs typeface="Arial"/>
              </a:rPr>
              <a:t> from	</a:t>
            </a:r>
            <a:r>
              <a:rPr lang="en-IN" sz="2000" spc="-15" dirty="0">
                <a:solidFill>
                  <a:srgbClr val="3265CC"/>
                </a:solidFill>
                <a:latin typeface="Symbol"/>
                <a:cs typeface="Symbol"/>
              </a:rPr>
              <a:t></a:t>
            </a:r>
            <a:r>
              <a:rPr lang="en-IN" sz="2000" b="1" spc="-22" baseline="-20833" dirty="0">
                <a:solidFill>
                  <a:srgbClr val="3265CC"/>
                </a:solidFill>
                <a:latin typeface="Arial"/>
                <a:cs typeface="Arial"/>
              </a:rPr>
              <a:t>1</a:t>
            </a:r>
            <a:r>
              <a:rPr lang="en-IN" sz="2000" b="1" spc="-15" dirty="0">
                <a:solidFill>
                  <a:srgbClr val="3265CC"/>
                </a:solidFill>
                <a:latin typeface="Arial"/>
                <a:cs typeface="Arial"/>
              </a:rPr>
              <a:t>,	…,</a:t>
            </a:r>
            <a:r>
              <a:rPr lang="en-IN" sz="2000" b="1" spc="-10" dirty="0">
                <a:solidFill>
                  <a:srgbClr val="3265CC"/>
                </a:solidFill>
                <a:latin typeface="Arial"/>
                <a:cs typeface="Arial"/>
              </a:rPr>
              <a:t> </a:t>
            </a:r>
            <a:r>
              <a:rPr lang="en-IN" sz="2000" spc="-15" dirty="0">
                <a:solidFill>
                  <a:srgbClr val="3265CC"/>
                </a:solidFill>
                <a:latin typeface="Symbol"/>
                <a:cs typeface="Symbol"/>
              </a:rPr>
              <a:t></a:t>
            </a:r>
            <a:r>
              <a:rPr lang="en-IN" sz="2000" b="1" spc="-22" baseline="-20833" dirty="0">
                <a:solidFill>
                  <a:srgbClr val="3265CC"/>
                </a:solidFill>
                <a:latin typeface="Arial"/>
                <a:cs typeface="Arial"/>
              </a:rPr>
              <a:t>n	</a:t>
            </a:r>
            <a:r>
              <a:rPr lang="en-IN" sz="2000" b="1" spc="-5" dirty="0">
                <a:solidFill>
                  <a:srgbClr val="3265CC"/>
                </a:solidFill>
                <a:latin typeface="Arial"/>
                <a:cs typeface="Arial"/>
              </a:rPr>
              <a:t>infer</a:t>
            </a:r>
            <a:r>
              <a:rPr lang="en-IN" sz="2000" b="1" spc="-55" dirty="0">
                <a:solidFill>
                  <a:srgbClr val="3265CC"/>
                </a:solidFill>
                <a:latin typeface="Arial"/>
                <a:cs typeface="Arial"/>
              </a:rPr>
              <a:t> </a:t>
            </a:r>
            <a:r>
              <a:rPr lang="en-IN" sz="2000" dirty="0">
                <a:solidFill>
                  <a:srgbClr val="3265CC"/>
                </a:solidFill>
                <a:latin typeface="Symbol"/>
                <a:cs typeface="Symbol"/>
              </a:rPr>
              <a:t></a:t>
            </a:r>
            <a:r>
              <a:rPr lang="en-IN" sz="2000" spc="80" dirty="0">
                <a:solidFill>
                  <a:srgbClr val="3265CC"/>
                </a:solidFill>
                <a:latin typeface="Times New Roman"/>
                <a:cs typeface="Times New Roman"/>
              </a:rPr>
              <a:t> </a:t>
            </a:r>
            <a:r>
              <a:rPr lang="en-IN" sz="2000" b="1" dirty="0">
                <a:solidFill>
                  <a:srgbClr val="3265CC"/>
                </a:solidFill>
                <a:latin typeface="Arial"/>
                <a:cs typeface="Arial"/>
              </a:rPr>
              <a:t>is </a:t>
            </a:r>
            <a:r>
              <a:rPr lang="en-IN" sz="2000" b="1" spc="-10" dirty="0">
                <a:solidFill>
                  <a:srgbClr val="3265CC"/>
                </a:solidFill>
                <a:latin typeface="Arial"/>
                <a:cs typeface="Arial"/>
              </a:rPr>
              <a:t>proved</a:t>
            </a:r>
            <a:r>
              <a:rPr lang="en-IN" sz="2000" b="1" spc="15" dirty="0">
                <a:solidFill>
                  <a:srgbClr val="3265CC"/>
                </a:solidFill>
                <a:latin typeface="Arial"/>
                <a:cs typeface="Arial"/>
              </a:rPr>
              <a:t> </a:t>
            </a:r>
            <a:r>
              <a:rPr lang="en-IN" sz="2000" b="1" spc="-5" dirty="0">
                <a:solidFill>
                  <a:srgbClr val="3265CC"/>
                </a:solidFill>
                <a:latin typeface="Arial"/>
                <a:cs typeface="Arial"/>
              </a:rPr>
              <a:t>then</a:t>
            </a:r>
            <a:endParaRPr lang="en-IN" sz="2000" dirty="0">
              <a:latin typeface="Arial"/>
              <a:cs typeface="Arial"/>
            </a:endParaRPr>
          </a:p>
          <a:p>
            <a:pPr marL="433070">
              <a:lnSpc>
                <a:spcPts val="2870"/>
              </a:lnSpc>
            </a:pPr>
            <a:r>
              <a:rPr lang="en-IN" sz="2000" spc="-15" dirty="0">
                <a:solidFill>
                  <a:srgbClr val="3265CC"/>
                </a:solidFill>
                <a:latin typeface="Symbol"/>
                <a:cs typeface="Symbol"/>
              </a:rPr>
              <a:t></a:t>
            </a:r>
            <a:r>
              <a:rPr lang="en-IN" sz="2000" b="1" spc="-22" baseline="-20833" dirty="0">
                <a:solidFill>
                  <a:srgbClr val="3265CC"/>
                </a:solidFill>
                <a:latin typeface="Arial"/>
                <a:cs typeface="Arial"/>
              </a:rPr>
              <a:t>1</a:t>
            </a:r>
            <a:r>
              <a:rPr lang="en-IN" sz="2000" b="1" spc="315" baseline="-20833" dirty="0">
                <a:solidFill>
                  <a:srgbClr val="3265CC"/>
                </a:solidFill>
                <a:latin typeface="Arial"/>
                <a:cs typeface="Arial"/>
              </a:rPr>
              <a:t> </a:t>
            </a:r>
            <a:r>
              <a:rPr lang="en-IN" sz="2000" dirty="0">
                <a:solidFill>
                  <a:srgbClr val="3265CC"/>
                </a:solidFill>
                <a:latin typeface="Symbol"/>
                <a:cs typeface="Symbol"/>
              </a:rPr>
              <a:t></a:t>
            </a:r>
            <a:r>
              <a:rPr lang="en-IN" sz="2000" spc="95" dirty="0">
                <a:solidFill>
                  <a:srgbClr val="3265CC"/>
                </a:solidFill>
                <a:latin typeface="Times New Roman"/>
                <a:cs typeface="Times New Roman"/>
              </a:rPr>
              <a:t> </a:t>
            </a:r>
            <a:r>
              <a:rPr lang="en-IN" sz="2000" b="1" dirty="0">
                <a:solidFill>
                  <a:srgbClr val="3265CC"/>
                </a:solidFill>
                <a:latin typeface="Arial"/>
                <a:cs typeface="Arial"/>
              </a:rPr>
              <a:t>…</a:t>
            </a:r>
            <a:r>
              <a:rPr lang="en-IN" sz="2000" b="1" spc="-30" dirty="0">
                <a:solidFill>
                  <a:srgbClr val="3265CC"/>
                </a:solidFill>
                <a:latin typeface="Arial"/>
                <a:cs typeface="Arial"/>
              </a:rPr>
              <a:t> </a:t>
            </a:r>
            <a:r>
              <a:rPr lang="en-IN" sz="2000" dirty="0">
                <a:solidFill>
                  <a:srgbClr val="3265CC"/>
                </a:solidFill>
                <a:latin typeface="Symbol"/>
                <a:cs typeface="Symbol"/>
              </a:rPr>
              <a:t></a:t>
            </a:r>
            <a:r>
              <a:rPr lang="en-IN" sz="2000" b="1" baseline="-20833" dirty="0">
                <a:solidFill>
                  <a:srgbClr val="3265CC"/>
                </a:solidFill>
                <a:latin typeface="Arial"/>
                <a:cs typeface="Arial"/>
              </a:rPr>
              <a:t>n</a:t>
            </a:r>
            <a:r>
              <a:rPr lang="en-IN" sz="2000" b="1" spc="292" baseline="-20833" dirty="0">
                <a:solidFill>
                  <a:srgbClr val="3265CC"/>
                </a:solidFill>
                <a:latin typeface="Arial"/>
                <a:cs typeface="Arial"/>
              </a:rPr>
              <a:t> </a:t>
            </a:r>
            <a:r>
              <a:rPr lang="en-IN" sz="2000" dirty="0">
                <a:solidFill>
                  <a:srgbClr val="3265CC"/>
                </a:solidFill>
                <a:latin typeface="Symbol"/>
                <a:cs typeface="Symbol"/>
              </a:rPr>
              <a:t></a:t>
            </a:r>
            <a:r>
              <a:rPr lang="en-IN" sz="2000" spc="25" dirty="0">
                <a:solidFill>
                  <a:srgbClr val="3265CC"/>
                </a:solidFill>
                <a:latin typeface="Times New Roman"/>
                <a:cs typeface="Times New Roman"/>
              </a:rPr>
              <a:t> </a:t>
            </a:r>
            <a:r>
              <a:rPr lang="en-IN" sz="2000" dirty="0">
                <a:solidFill>
                  <a:srgbClr val="3265CC"/>
                </a:solidFill>
                <a:latin typeface="Symbol"/>
                <a:cs typeface="Symbol"/>
              </a:rPr>
              <a:t></a:t>
            </a:r>
            <a:r>
              <a:rPr lang="en-IN" sz="2000" spc="85" dirty="0">
                <a:solidFill>
                  <a:srgbClr val="3265CC"/>
                </a:solidFill>
                <a:latin typeface="Times New Roman"/>
                <a:cs typeface="Times New Roman"/>
              </a:rPr>
              <a:t> </a:t>
            </a:r>
            <a:r>
              <a:rPr lang="en-IN" sz="2000" b="1" dirty="0">
                <a:solidFill>
                  <a:srgbClr val="3265CC"/>
                </a:solidFill>
                <a:latin typeface="Arial"/>
                <a:cs typeface="Arial"/>
              </a:rPr>
              <a:t>is</a:t>
            </a:r>
            <a:r>
              <a:rPr lang="en-IN" sz="2000" b="1" spc="-20" dirty="0">
                <a:solidFill>
                  <a:srgbClr val="3265CC"/>
                </a:solidFill>
                <a:latin typeface="Arial"/>
                <a:cs typeface="Arial"/>
              </a:rPr>
              <a:t> </a:t>
            </a:r>
            <a:r>
              <a:rPr lang="en-IN" sz="2000" b="1" spc="-10" dirty="0">
                <a:solidFill>
                  <a:srgbClr val="3265CC"/>
                </a:solidFill>
                <a:latin typeface="Arial"/>
                <a:cs typeface="Arial"/>
              </a:rPr>
              <a:t>proved</a:t>
            </a:r>
            <a:endParaRPr lang="en-IN" sz="2000" dirty="0">
              <a:latin typeface="Arial"/>
              <a:cs typeface="Arial"/>
            </a:endParaRPr>
          </a:p>
          <a:p>
            <a:pPr marL="433070" marR="93980" indent="-344805" algn="just">
              <a:lnSpc>
                <a:spcPct val="99500"/>
              </a:lnSpc>
              <a:spcBef>
                <a:spcPts val="484"/>
              </a:spcBef>
            </a:pPr>
            <a:r>
              <a:rPr lang="en-IN" sz="1800" b="1" i="1" spc="-5" dirty="0">
                <a:solidFill>
                  <a:srgbClr val="CC0000"/>
                </a:solidFill>
                <a:latin typeface="Arial"/>
                <a:cs typeface="Arial"/>
              </a:rPr>
              <a:t>Interpretation:</a:t>
            </a:r>
            <a:r>
              <a:rPr lang="en-IN" sz="1800" b="1" i="1" spc="550" dirty="0">
                <a:solidFill>
                  <a:srgbClr val="CC0000"/>
                </a:solidFill>
                <a:latin typeface="Arial"/>
                <a:cs typeface="Arial"/>
              </a:rPr>
              <a:t> </a:t>
            </a:r>
            <a:r>
              <a:rPr lang="en-IN" sz="1800" spc="-20" dirty="0">
                <a:latin typeface="Microsoft Sans Serif"/>
                <a:cs typeface="Microsoft Sans Serif"/>
              </a:rPr>
              <a:t>If </a:t>
            </a:r>
            <a:r>
              <a:rPr lang="en-IN" sz="1800" spc="-10" dirty="0">
                <a:latin typeface="Microsoft Sans Serif"/>
                <a:cs typeface="Microsoft Sans Serif"/>
              </a:rPr>
              <a:t>given </a:t>
            </a:r>
            <a:r>
              <a:rPr lang="en-IN" sz="1800" spc="-10" dirty="0">
                <a:latin typeface="Symbol"/>
                <a:cs typeface="Symbol"/>
              </a:rPr>
              <a:t></a:t>
            </a:r>
            <a:r>
              <a:rPr lang="en-IN" sz="1800" spc="-15" baseline="-21367" dirty="0">
                <a:latin typeface="Microsoft Sans Serif"/>
                <a:cs typeface="Microsoft Sans Serif"/>
              </a:rPr>
              <a:t>1</a:t>
            </a:r>
            <a:r>
              <a:rPr lang="en-IN" sz="1800" spc="-10" dirty="0">
                <a:latin typeface="Microsoft Sans Serif"/>
                <a:cs typeface="Microsoft Sans Serif"/>
              </a:rPr>
              <a:t>, </a:t>
            </a:r>
            <a:r>
              <a:rPr lang="en-IN" sz="1800" spc="-20" dirty="0">
                <a:latin typeface="Symbol"/>
                <a:cs typeface="Symbol"/>
              </a:rPr>
              <a:t></a:t>
            </a:r>
            <a:r>
              <a:rPr lang="en-IN" sz="1800" spc="-30" baseline="-21367" dirty="0">
                <a:latin typeface="Microsoft Sans Serif"/>
                <a:cs typeface="Microsoft Sans Serif"/>
              </a:rPr>
              <a:t>2</a:t>
            </a:r>
            <a:r>
              <a:rPr lang="en-IN" sz="1800" spc="-20" dirty="0">
                <a:latin typeface="Microsoft Sans Serif"/>
                <a:cs typeface="Microsoft Sans Serif"/>
              </a:rPr>
              <a:t>, </a:t>
            </a:r>
            <a:r>
              <a:rPr lang="en-IN" sz="1800" spc="215" dirty="0">
                <a:latin typeface="Microsoft Sans Serif"/>
                <a:cs typeface="Microsoft Sans Serif"/>
              </a:rPr>
              <a:t>…and </a:t>
            </a:r>
            <a:r>
              <a:rPr lang="en-IN" sz="1800" spc="-10" dirty="0">
                <a:latin typeface="Symbol"/>
                <a:cs typeface="Symbol"/>
              </a:rPr>
              <a:t></a:t>
            </a:r>
            <a:r>
              <a:rPr lang="en-IN" sz="1800" spc="-15" baseline="-21367" dirty="0">
                <a:latin typeface="Microsoft Sans Serif"/>
                <a:cs typeface="Microsoft Sans Serif"/>
              </a:rPr>
              <a:t>n</a:t>
            </a:r>
            <a:r>
              <a:rPr lang="en-IN" sz="1800" spc="487" baseline="-21367" dirty="0">
                <a:latin typeface="Microsoft Sans Serif"/>
                <a:cs typeface="Microsoft Sans Serif"/>
              </a:rPr>
              <a:t> </a:t>
            </a:r>
            <a:r>
              <a:rPr lang="en-IN" sz="1800" spc="-10" dirty="0">
                <a:latin typeface="Microsoft Sans Serif"/>
                <a:cs typeface="Microsoft Sans Serif"/>
              </a:rPr>
              <a:t>to be </a:t>
            </a:r>
            <a:r>
              <a:rPr lang="en-IN" sz="1800" spc="-5" dirty="0">
                <a:latin typeface="Microsoft Sans Serif"/>
                <a:cs typeface="Microsoft Sans Serif"/>
              </a:rPr>
              <a:t>proved </a:t>
            </a:r>
            <a:r>
              <a:rPr lang="en-IN" sz="1800" dirty="0">
                <a:latin typeface="Microsoft Sans Serif"/>
                <a:cs typeface="Microsoft Sans Serif"/>
              </a:rPr>
              <a:t>and </a:t>
            </a:r>
            <a:r>
              <a:rPr lang="en-IN" sz="1800" spc="5" dirty="0">
                <a:latin typeface="Microsoft Sans Serif"/>
                <a:cs typeface="Microsoft Sans Serif"/>
              </a:rPr>
              <a:t> </a:t>
            </a:r>
            <a:r>
              <a:rPr lang="en-IN" sz="1800" spc="-10" dirty="0">
                <a:latin typeface="Microsoft Sans Serif"/>
                <a:cs typeface="Microsoft Sans Serif"/>
              </a:rPr>
              <a:t>from </a:t>
            </a:r>
            <a:r>
              <a:rPr lang="en-IN" sz="1800" spc="-5" dirty="0">
                <a:latin typeface="Microsoft Sans Serif"/>
                <a:cs typeface="Microsoft Sans Serif"/>
              </a:rPr>
              <a:t>these </a:t>
            </a:r>
            <a:r>
              <a:rPr lang="en-IN" sz="1800" spc="-20" dirty="0">
                <a:latin typeface="Microsoft Sans Serif"/>
                <a:cs typeface="Microsoft Sans Serif"/>
              </a:rPr>
              <a:t>we </a:t>
            </a:r>
            <a:r>
              <a:rPr lang="en-IN" sz="1800" spc="-5" dirty="0">
                <a:latin typeface="Microsoft Sans Serif"/>
                <a:cs typeface="Microsoft Sans Serif"/>
              </a:rPr>
              <a:t>deduce </a:t>
            </a:r>
            <a:r>
              <a:rPr lang="en-IN" sz="1800" spc="-5" dirty="0">
                <a:latin typeface="Symbol"/>
                <a:cs typeface="Symbol"/>
              </a:rPr>
              <a:t></a:t>
            </a:r>
            <a:r>
              <a:rPr lang="en-IN" sz="1800" spc="-5" dirty="0">
                <a:latin typeface="Times New Roman"/>
                <a:cs typeface="Times New Roman"/>
              </a:rPr>
              <a:t> </a:t>
            </a:r>
            <a:r>
              <a:rPr lang="en-IN" sz="1800" spc="-15" dirty="0">
                <a:latin typeface="Microsoft Sans Serif"/>
                <a:cs typeface="Microsoft Sans Serif"/>
              </a:rPr>
              <a:t>then </a:t>
            </a:r>
            <a:r>
              <a:rPr lang="en-IN" sz="1800" spc="-10" dirty="0">
                <a:latin typeface="Symbol"/>
                <a:cs typeface="Symbol"/>
              </a:rPr>
              <a:t></a:t>
            </a:r>
            <a:r>
              <a:rPr lang="en-IN" sz="1800" spc="-15" baseline="-21367" dirty="0">
                <a:latin typeface="Microsoft Sans Serif"/>
                <a:cs typeface="Microsoft Sans Serif"/>
              </a:rPr>
              <a:t>1 </a:t>
            </a:r>
            <a:r>
              <a:rPr lang="en-IN" sz="1800" spc="-10" dirty="0">
                <a:latin typeface="Symbol"/>
                <a:cs typeface="Symbol"/>
              </a:rPr>
              <a:t></a:t>
            </a:r>
            <a:r>
              <a:rPr lang="en-IN" sz="1800" spc="-10" dirty="0">
                <a:latin typeface="Times New Roman"/>
                <a:cs typeface="Times New Roman"/>
              </a:rPr>
              <a:t> </a:t>
            </a:r>
            <a:r>
              <a:rPr lang="en-IN" sz="1800" spc="-10" dirty="0">
                <a:latin typeface="Symbol"/>
                <a:cs typeface="Symbol"/>
              </a:rPr>
              <a:t></a:t>
            </a:r>
            <a:r>
              <a:rPr lang="en-IN" sz="1800" spc="-15" baseline="-21367" dirty="0">
                <a:latin typeface="Microsoft Sans Serif"/>
                <a:cs typeface="Microsoft Sans Serif"/>
              </a:rPr>
              <a:t>2 </a:t>
            </a:r>
            <a:r>
              <a:rPr lang="en-IN" sz="1800" spc="440" dirty="0">
                <a:latin typeface="Symbol"/>
                <a:cs typeface="Symbol"/>
              </a:rPr>
              <a:t></a:t>
            </a:r>
            <a:r>
              <a:rPr lang="en-IN" sz="1800" spc="440" dirty="0">
                <a:latin typeface="Microsoft Sans Serif"/>
                <a:cs typeface="Microsoft Sans Serif"/>
              </a:rPr>
              <a:t>… </a:t>
            </a:r>
            <a:r>
              <a:rPr lang="en-IN" sz="1800" dirty="0">
                <a:latin typeface="Symbol"/>
                <a:cs typeface="Symbol"/>
              </a:rPr>
              <a:t></a:t>
            </a:r>
            <a:r>
              <a:rPr lang="en-IN" sz="1800" baseline="-21367" dirty="0">
                <a:latin typeface="Microsoft Sans Serif"/>
                <a:cs typeface="Microsoft Sans Serif"/>
              </a:rPr>
              <a:t>n </a:t>
            </a:r>
            <a:r>
              <a:rPr lang="en-IN" sz="1800" spc="-10" dirty="0">
                <a:latin typeface="Symbol"/>
                <a:cs typeface="Symbol"/>
              </a:rPr>
              <a:t></a:t>
            </a:r>
            <a:r>
              <a:rPr lang="en-IN" sz="1800" spc="-10" dirty="0">
                <a:latin typeface="Times New Roman"/>
                <a:cs typeface="Times New Roman"/>
              </a:rPr>
              <a:t> </a:t>
            </a:r>
            <a:r>
              <a:rPr lang="en-IN" sz="1800" spc="-5" dirty="0">
                <a:latin typeface="Symbol"/>
                <a:cs typeface="Symbol"/>
              </a:rPr>
              <a:t></a:t>
            </a:r>
            <a:r>
              <a:rPr lang="en-IN" sz="1800" dirty="0">
                <a:latin typeface="Times New Roman"/>
                <a:cs typeface="Times New Roman"/>
              </a:rPr>
              <a:t> </a:t>
            </a:r>
            <a:r>
              <a:rPr lang="en-IN" sz="1800" spc="-20" dirty="0">
                <a:latin typeface="Microsoft Sans Serif"/>
                <a:cs typeface="Microsoft Sans Serif"/>
              </a:rPr>
              <a:t>is </a:t>
            </a:r>
            <a:r>
              <a:rPr lang="en-IN" sz="1800" spc="-10" dirty="0">
                <a:latin typeface="Microsoft Sans Serif"/>
                <a:cs typeface="Microsoft Sans Serif"/>
              </a:rPr>
              <a:t>also </a:t>
            </a:r>
            <a:r>
              <a:rPr lang="en-IN" sz="1800" spc="-5" dirty="0">
                <a:latin typeface="Microsoft Sans Serif"/>
                <a:cs typeface="Microsoft Sans Serif"/>
              </a:rPr>
              <a:t> proved.</a:t>
            </a:r>
            <a:endParaRPr lang="en-IN" sz="1800" dirty="0">
              <a:latin typeface="Microsoft Sans Serif"/>
              <a:cs typeface="Microsoft Sans Serif"/>
            </a:endParaRPr>
          </a:p>
          <a:p>
            <a:pPr marL="88900">
              <a:lnSpc>
                <a:spcPct val="100000"/>
              </a:lnSpc>
              <a:spcBef>
                <a:spcPts val="610"/>
              </a:spcBef>
              <a:tabLst>
                <a:tab pos="2133600" algn="l"/>
                <a:tab pos="4614545" algn="l"/>
              </a:tabLst>
            </a:pPr>
            <a:r>
              <a:rPr lang="en-IN" sz="2000" b="1" spc="-5" dirty="0">
                <a:latin typeface="Arial"/>
                <a:cs typeface="Arial"/>
              </a:rPr>
              <a:t>Rule</a:t>
            </a:r>
            <a:r>
              <a:rPr lang="en-IN" sz="2000" b="1" spc="10" dirty="0">
                <a:latin typeface="Arial"/>
                <a:cs typeface="Arial"/>
              </a:rPr>
              <a:t> </a:t>
            </a:r>
            <a:r>
              <a:rPr lang="en-IN" sz="2000" b="1" spc="-10" dirty="0">
                <a:latin typeface="Arial"/>
                <a:cs typeface="Arial"/>
              </a:rPr>
              <a:t>6:</a:t>
            </a:r>
            <a:r>
              <a:rPr lang="en-IN" sz="2000" b="1" spc="25" dirty="0">
                <a:latin typeface="Arial"/>
                <a:cs typeface="Arial"/>
              </a:rPr>
              <a:t> </a:t>
            </a:r>
            <a:r>
              <a:rPr lang="en-IN" sz="2000" b="1" dirty="0">
                <a:latin typeface="Arial"/>
                <a:cs typeface="Arial"/>
              </a:rPr>
              <a:t>E-</a:t>
            </a:r>
            <a:r>
              <a:rPr lang="en-IN" sz="2000" b="1" spc="-25" dirty="0">
                <a:latin typeface="Arial"/>
                <a:cs typeface="Arial"/>
              </a:rPr>
              <a:t> </a:t>
            </a:r>
            <a:r>
              <a:rPr lang="en-IN" sz="2000" dirty="0">
                <a:latin typeface="Symbol"/>
                <a:cs typeface="Symbol"/>
              </a:rPr>
              <a:t></a:t>
            </a:r>
            <a:r>
              <a:rPr lang="en-IN" sz="2000" dirty="0">
                <a:latin typeface="Times New Roman"/>
                <a:cs typeface="Times New Roman"/>
              </a:rPr>
              <a:t>	</a:t>
            </a:r>
            <a:r>
              <a:rPr lang="en-IN" sz="2000" b="1" spc="-10" dirty="0">
                <a:latin typeface="Arial"/>
                <a:cs typeface="Arial"/>
              </a:rPr>
              <a:t>(Eliminating</a:t>
            </a:r>
            <a:r>
              <a:rPr lang="en-IN" sz="2000" b="1" spc="-15" dirty="0">
                <a:latin typeface="Arial"/>
                <a:cs typeface="Arial"/>
              </a:rPr>
              <a:t> </a:t>
            </a:r>
            <a:r>
              <a:rPr lang="en-IN" sz="2000" dirty="0">
                <a:latin typeface="Symbol"/>
                <a:cs typeface="Symbol"/>
              </a:rPr>
              <a:t></a:t>
            </a:r>
            <a:r>
              <a:rPr lang="en-IN" sz="2000" spc="114" dirty="0">
                <a:latin typeface="Times New Roman"/>
                <a:cs typeface="Times New Roman"/>
              </a:rPr>
              <a:t> </a:t>
            </a:r>
            <a:r>
              <a:rPr lang="en-IN" sz="2000" b="1" dirty="0">
                <a:latin typeface="Arial"/>
                <a:cs typeface="Arial"/>
              </a:rPr>
              <a:t>)	</a:t>
            </a:r>
            <a:r>
              <a:rPr lang="en-IN" sz="2000" dirty="0">
                <a:latin typeface="Microsoft Sans Serif"/>
                <a:cs typeface="Microsoft Sans Serif"/>
              </a:rPr>
              <a:t>- </a:t>
            </a:r>
            <a:r>
              <a:rPr lang="en-IN" sz="2000" i="1" dirty="0">
                <a:latin typeface="Arial"/>
                <a:cs typeface="Arial"/>
              </a:rPr>
              <a:t>Modus</a:t>
            </a:r>
            <a:r>
              <a:rPr lang="en-IN" sz="2000" i="1" spc="-40" dirty="0">
                <a:latin typeface="Arial"/>
                <a:cs typeface="Arial"/>
              </a:rPr>
              <a:t> </a:t>
            </a:r>
            <a:r>
              <a:rPr lang="en-IN" sz="2000" i="1" spc="-5" dirty="0" err="1">
                <a:latin typeface="Arial"/>
                <a:cs typeface="Arial"/>
              </a:rPr>
              <a:t>Ponen</a:t>
            </a:r>
            <a:endParaRPr lang="en-IN" sz="2000" dirty="0">
              <a:latin typeface="Arial"/>
              <a:cs typeface="Arial"/>
            </a:endParaRPr>
          </a:p>
          <a:p>
            <a:pPr marL="433070">
              <a:lnSpc>
                <a:spcPct val="100000"/>
              </a:lnSpc>
              <a:spcBef>
                <a:spcPts val="575"/>
              </a:spcBef>
              <a:tabLst>
                <a:tab pos="1292225" algn="l"/>
                <a:tab pos="1835150" algn="l"/>
                <a:tab pos="3048000" algn="l"/>
                <a:tab pos="3587750" algn="l"/>
              </a:tabLst>
            </a:pPr>
            <a:r>
              <a:rPr lang="en-IN" sz="2000" b="1" dirty="0">
                <a:solidFill>
                  <a:srgbClr val="3265CC"/>
                </a:solidFill>
                <a:latin typeface="Arial"/>
                <a:cs typeface="Arial"/>
              </a:rPr>
              <a:t>E-</a:t>
            </a:r>
            <a:r>
              <a:rPr lang="en-IN" sz="2000" b="1" spc="-5" dirty="0">
                <a:solidFill>
                  <a:srgbClr val="3265CC"/>
                </a:solidFill>
                <a:latin typeface="Arial"/>
                <a:cs typeface="Arial"/>
              </a:rPr>
              <a:t> </a:t>
            </a:r>
            <a:r>
              <a:rPr lang="en-IN" sz="2000" dirty="0">
                <a:solidFill>
                  <a:srgbClr val="3265CC"/>
                </a:solidFill>
                <a:latin typeface="Symbol"/>
                <a:cs typeface="Symbol"/>
              </a:rPr>
              <a:t></a:t>
            </a:r>
            <a:r>
              <a:rPr lang="en-IN" sz="2000" dirty="0">
                <a:solidFill>
                  <a:srgbClr val="3265CC"/>
                </a:solidFill>
                <a:latin typeface="Times New Roman"/>
                <a:cs typeface="Times New Roman"/>
              </a:rPr>
              <a:t>	</a:t>
            </a:r>
            <a:r>
              <a:rPr lang="en-IN" sz="2000" b="1" dirty="0">
                <a:solidFill>
                  <a:srgbClr val="3265CC"/>
                </a:solidFill>
                <a:latin typeface="Arial"/>
                <a:cs typeface="Arial"/>
              </a:rPr>
              <a:t>:</a:t>
            </a:r>
            <a:r>
              <a:rPr lang="en-IN" sz="2000" b="1" spc="-5" dirty="0">
                <a:solidFill>
                  <a:srgbClr val="3265CC"/>
                </a:solidFill>
                <a:latin typeface="Arial"/>
                <a:cs typeface="Arial"/>
              </a:rPr>
              <a:t> </a:t>
            </a:r>
            <a:r>
              <a:rPr lang="en-IN" sz="2000" b="1" dirty="0">
                <a:solidFill>
                  <a:srgbClr val="3265CC"/>
                </a:solidFill>
                <a:latin typeface="Arial"/>
                <a:cs typeface="Arial"/>
              </a:rPr>
              <a:t>If	P</a:t>
            </a:r>
            <a:r>
              <a:rPr lang="en-IN" sz="2000" b="1" baseline="-20833" dirty="0">
                <a:solidFill>
                  <a:srgbClr val="3265CC"/>
                </a:solidFill>
                <a:latin typeface="Arial"/>
                <a:cs typeface="Arial"/>
              </a:rPr>
              <a:t>1</a:t>
            </a:r>
            <a:r>
              <a:rPr lang="en-IN" sz="2000" b="1" spc="-67" baseline="-20833" dirty="0">
                <a:solidFill>
                  <a:srgbClr val="3265CC"/>
                </a:solidFill>
                <a:latin typeface="Arial"/>
                <a:cs typeface="Arial"/>
              </a:rPr>
              <a:t> </a:t>
            </a:r>
            <a:r>
              <a:rPr lang="en-IN" sz="2000" dirty="0">
                <a:solidFill>
                  <a:srgbClr val="3265CC"/>
                </a:solidFill>
                <a:latin typeface="Symbol"/>
                <a:cs typeface="Symbol"/>
              </a:rPr>
              <a:t></a:t>
            </a:r>
            <a:r>
              <a:rPr lang="en-IN" sz="2000" spc="80" dirty="0">
                <a:solidFill>
                  <a:srgbClr val="3265CC"/>
                </a:solidFill>
                <a:latin typeface="Times New Roman"/>
                <a:cs typeface="Times New Roman"/>
              </a:rPr>
              <a:t> </a:t>
            </a:r>
            <a:r>
              <a:rPr lang="en-IN" sz="2000" b="1" dirty="0">
                <a:solidFill>
                  <a:srgbClr val="3265CC"/>
                </a:solidFill>
                <a:latin typeface="Arial"/>
                <a:cs typeface="Arial"/>
              </a:rPr>
              <a:t>P,	P</a:t>
            </a:r>
            <a:r>
              <a:rPr lang="en-IN" sz="2000" b="1" baseline="-20833" dirty="0">
                <a:solidFill>
                  <a:srgbClr val="3265CC"/>
                </a:solidFill>
                <a:latin typeface="Arial"/>
                <a:cs typeface="Arial"/>
              </a:rPr>
              <a:t>1	</a:t>
            </a:r>
            <a:r>
              <a:rPr lang="en-IN" sz="2000" b="1" spc="-5" dirty="0">
                <a:solidFill>
                  <a:srgbClr val="3265CC"/>
                </a:solidFill>
                <a:latin typeface="Arial"/>
                <a:cs typeface="Arial"/>
              </a:rPr>
              <a:t>then</a:t>
            </a:r>
            <a:r>
              <a:rPr lang="en-IN" sz="2000" b="1" spc="-40" dirty="0">
                <a:solidFill>
                  <a:srgbClr val="3265CC"/>
                </a:solidFill>
                <a:latin typeface="Arial"/>
                <a:cs typeface="Arial"/>
              </a:rPr>
              <a:t> </a:t>
            </a:r>
            <a:r>
              <a:rPr lang="en-IN" sz="2000" b="1" dirty="0">
                <a:solidFill>
                  <a:srgbClr val="3265CC"/>
                </a:solidFill>
                <a:latin typeface="Arial"/>
                <a:cs typeface="Arial"/>
              </a:rPr>
              <a:t>P</a:t>
            </a:r>
            <a:endParaRPr lang="en-IN" sz="2000" dirty="0">
              <a:latin typeface="Arial"/>
              <a:cs typeface="Arial"/>
            </a:endParaRPr>
          </a:p>
          <a:p>
            <a:pPr marL="369570" marR="17780" indent="-344805" algn="just">
              <a:lnSpc>
                <a:spcPct val="99500"/>
              </a:lnSpc>
              <a:spcBef>
                <a:spcPts val="484"/>
              </a:spcBef>
            </a:pPr>
            <a:endParaRPr sz="2000" dirty="0">
              <a:latin typeface="Microsoft Sans Serif"/>
              <a:cs typeface="Microsoft Sans Serif"/>
            </a:endParaRPr>
          </a:p>
        </p:txBody>
      </p:sp>
    </p:spTree>
    <p:extLst>
      <p:ext uri="{BB962C8B-B14F-4D97-AF65-F5344CB8AC3E}">
        <p14:creationId xmlns:p14="http://schemas.microsoft.com/office/powerpoint/2010/main" val="419637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JAYSANKAR\Downloads\logo.jpg">
            <a:extLst>
              <a:ext uri="{FF2B5EF4-FFF2-40B4-BE49-F238E27FC236}">
                <a16:creationId xmlns:a16="http://schemas.microsoft.com/office/drawing/2014/main" id="{8E30DEDD-5652-327F-62EF-7C7D9B2CD7B5}"/>
              </a:ext>
            </a:extLst>
          </p:cNvPr>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3" name="TextBox 2">
            <a:extLst>
              <a:ext uri="{FF2B5EF4-FFF2-40B4-BE49-F238E27FC236}">
                <a16:creationId xmlns:a16="http://schemas.microsoft.com/office/drawing/2014/main" id="{46023C52-4933-B004-E1A1-E42458ED366D}"/>
              </a:ext>
            </a:extLst>
          </p:cNvPr>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4" name="Title 1">
            <a:extLst>
              <a:ext uri="{FF2B5EF4-FFF2-40B4-BE49-F238E27FC236}">
                <a16:creationId xmlns:a16="http://schemas.microsoft.com/office/drawing/2014/main" id="{AD4FF525-9E1E-D981-344F-074150EB647D}"/>
              </a:ext>
            </a:extLst>
          </p:cNvPr>
          <p:cNvSpPr txBox="1">
            <a:spLocks/>
          </p:cNvSpPr>
          <p:nvPr/>
        </p:nvSpPr>
        <p:spPr>
          <a:xfrm>
            <a:off x="1871098" y="443490"/>
            <a:ext cx="7772400" cy="1056687"/>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 </a:t>
            </a:r>
            <a:r>
              <a:rPr lang="en-US" b="1" dirty="0">
                <a:solidFill>
                  <a:srgbClr val="C00000"/>
                </a:solidFill>
                <a:latin typeface="Calibri" panose="020F0502020204030204" pitchFamily="34" charset="0"/>
                <a:ea typeface="Calibri" panose="020F0502020204030204" pitchFamily="34" charset="0"/>
              </a:rPr>
              <a:t>Natural Deduction System </a:t>
            </a:r>
          </a:p>
          <a:p>
            <a:pPr marL="342900" indent="-342900" algn="ctr">
              <a:tabLst>
                <a:tab pos="546735" algn="l"/>
              </a:tabLst>
            </a:pP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sp>
        <p:nvSpPr>
          <p:cNvPr id="5" name="object 6">
            <a:extLst>
              <a:ext uri="{FF2B5EF4-FFF2-40B4-BE49-F238E27FC236}">
                <a16:creationId xmlns:a16="http://schemas.microsoft.com/office/drawing/2014/main" id="{0BA753B2-EC83-BFF8-5E83-F41B05B8C806}"/>
              </a:ext>
            </a:extLst>
          </p:cNvPr>
          <p:cNvSpPr txBox="1"/>
          <p:nvPr/>
        </p:nvSpPr>
        <p:spPr>
          <a:xfrm>
            <a:off x="347098" y="982497"/>
            <a:ext cx="10820400" cy="5259260"/>
          </a:xfrm>
          <a:prstGeom prst="rect">
            <a:avLst/>
          </a:prstGeom>
        </p:spPr>
        <p:txBody>
          <a:bodyPr vert="horz" wrap="square" lIns="0" tIns="85725" rIns="0" bIns="0" rtlCol="0">
            <a:spAutoFit/>
          </a:bodyPr>
          <a:lstStyle/>
          <a:p>
            <a:pPr marL="25400">
              <a:lnSpc>
                <a:spcPct val="100000"/>
              </a:lnSpc>
              <a:spcBef>
                <a:spcPts val="675"/>
              </a:spcBef>
              <a:tabLst>
                <a:tab pos="1210945" algn="l"/>
                <a:tab pos="3716020" algn="l"/>
              </a:tabLst>
            </a:pPr>
            <a:r>
              <a:rPr lang="en-IN" sz="2400" b="1" spc="-5" dirty="0">
                <a:latin typeface="Arial"/>
                <a:cs typeface="Arial"/>
              </a:rPr>
              <a:t>ND RULES…</a:t>
            </a:r>
          </a:p>
          <a:p>
            <a:pPr marL="25400">
              <a:lnSpc>
                <a:spcPct val="100000"/>
              </a:lnSpc>
              <a:spcBef>
                <a:spcPts val="675"/>
              </a:spcBef>
              <a:tabLst>
                <a:tab pos="1210945" algn="l"/>
                <a:tab pos="3716020" algn="l"/>
              </a:tabLst>
            </a:pPr>
            <a:endParaRPr lang="en-IN" sz="2400" b="1" spc="-5" dirty="0">
              <a:latin typeface="Arial"/>
              <a:cs typeface="Arial"/>
            </a:endParaRPr>
          </a:p>
          <a:p>
            <a:pPr marL="113664">
              <a:lnSpc>
                <a:spcPct val="100000"/>
              </a:lnSpc>
              <a:spcBef>
                <a:spcPts val="675"/>
              </a:spcBef>
              <a:tabLst>
                <a:tab pos="1299845" algn="l"/>
                <a:tab pos="3914775" algn="l"/>
              </a:tabLst>
            </a:pPr>
            <a:r>
              <a:rPr lang="en-IN" sz="2000" b="1" spc="-5" dirty="0">
                <a:latin typeface="Arial"/>
                <a:cs typeface="Arial"/>
              </a:rPr>
              <a:t>Rule</a:t>
            </a:r>
            <a:r>
              <a:rPr lang="en-IN" sz="2000" b="1" spc="10" dirty="0">
                <a:latin typeface="Arial"/>
                <a:cs typeface="Arial"/>
              </a:rPr>
              <a:t> </a:t>
            </a:r>
            <a:r>
              <a:rPr lang="en-IN" sz="2000" b="1" spc="-10" dirty="0">
                <a:latin typeface="Arial"/>
                <a:cs typeface="Arial"/>
              </a:rPr>
              <a:t>7:	</a:t>
            </a:r>
            <a:r>
              <a:rPr lang="en-IN" sz="2000" b="1" dirty="0">
                <a:latin typeface="Arial"/>
                <a:cs typeface="Arial"/>
              </a:rPr>
              <a:t>I-</a:t>
            </a:r>
            <a:r>
              <a:rPr lang="en-IN" sz="2000" b="1" spc="-15" dirty="0">
                <a:latin typeface="Arial"/>
                <a:cs typeface="Arial"/>
              </a:rPr>
              <a:t> </a:t>
            </a:r>
            <a:r>
              <a:rPr lang="en-IN" sz="2000" spc="-5" dirty="0">
                <a:latin typeface="Symbol"/>
                <a:cs typeface="Symbol"/>
              </a:rPr>
              <a:t></a:t>
            </a:r>
            <a:r>
              <a:rPr lang="en-IN" sz="2000" spc="110" dirty="0">
                <a:latin typeface="Times New Roman"/>
                <a:cs typeface="Times New Roman"/>
              </a:rPr>
              <a:t> </a:t>
            </a:r>
            <a:r>
              <a:rPr lang="en-IN" sz="2000" b="1" spc="-10" dirty="0">
                <a:latin typeface="Arial"/>
                <a:cs typeface="Arial"/>
              </a:rPr>
              <a:t>(Introducing	</a:t>
            </a:r>
            <a:r>
              <a:rPr lang="en-IN" sz="2000" dirty="0">
                <a:latin typeface="Symbol"/>
                <a:cs typeface="Symbol"/>
              </a:rPr>
              <a:t></a:t>
            </a:r>
            <a:r>
              <a:rPr lang="en-IN" sz="2000" spc="-35" dirty="0">
                <a:latin typeface="Times New Roman"/>
                <a:cs typeface="Times New Roman"/>
              </a:rPr>
              <a:t> </a:t>
            </a:r>
            <a:r>
              <a:rPr lang="en-IN" sz="2000" b="1" dirty="0">
                <a:latin typeface="Arial"/>
                <a:cs typeface="Arial"/>
              </a:rPr>
              <a:t>)</a:t>
            </a:r>
            <a:endParaRPr lang="en-IN" sz="2000" dirty="0">
              <a:latin typeface="Arial"/>
              <a:cs typeface="Arial"/>
            </a:endParaRPr>
          </a:p>
          <a:p>
            <a:pPr marL="114300" marR="1024890" indent="344170">
              <a:lnSpc>
                <a:spcPct val="119200"/>
              </a:lnSpc>
              <a:spcBef>
                <a:spcPts val="25"/>
              </a:spcBef>
              <a:tabLst>
                <a:tab pos="1214120" algn="l"/>
                <a:tab pos="3024505" algn="l"/>
                <a:tab pos="3914775" algn="l"/>
                <a:tab pos="4353560" algn="l"/>
              </a:tabLst>
            </a:pPr>
            <a:r>
              <a:rPr lang="en-IN" sz="2000" b="1" dirty="0">
                <a:solidFill>
                  <a:srgbClr val="3265CC"/>
                </a:solidFill>
                <a:latin typeface="Arial"/>
                <a:cs typeface="Arial"/>
              </a:rPr>
              <a:t>I-</a:t>
            </a:r>
            <a:r>
              <a:rPr lang="en-IN" sz="2000" b="1" spc="-5" dirty="0">
                <a:solidFill>
                  <a:srgbClr val="3265CC"/>
                </a:solidFill>
                <a:latin typeface="Arial"/>
                <a:cs typeface="Arial"/>
              </a:rPr>
              <a:t> </a:t>
            </a:r>
            <a:r>
              <a:rPr lang="en-IN" sz="2000" spc="-5" dirty="0">
                <a:solidFill>
                  <a:srgbClr val="3265CC"/>
                </a:solidFill>
                <a:latin typeface="Symbol"/>
                <a:cs typeface="Symbol"/>
              </a:rPr>
              <a:t></a:t>
            </a:r>
            <a:r>
              <a:rPr lang="en-IN" sz="2000" spc="-5" dirty="0">
                <a:solidFill>
                  <a:srgbClr val="3265CC"/>
                </a:solidFill>
                <a:latin typeface="Times New Roman"/>
                <a:cs typeface="Times New Roman"/>
              </a:rPr>
              <a:t>	</a:t>
            </a:r>
            <a:r>
              <a:rPr lang="en-IN" sz="2000" b="1" dirty="0">
                <a:solidFill>
                  <a:srgbClr val="3265CC"/>
                </a:solidFill>
                <a:latin typeface="Arial"/>
                <a:cs typeface="Arial"/>
              </a:rPr>
              <a:t>: If</a:t>
            </a:r>
            <a:r>
              <a:rPr lang="en-IN" sz="2000" b="1" spc="-5" dirty="0">
                <a:solidFill>
                  <a:srgbClr val="3265CC"/>
                </a:solidFill>
                <a:latin typeface="Arial"/>
                <a:cs typeface="Arial"/>
              </a:rPr>
              <a:t> </a:t>
            </a:r>
            <a:r>
              <a:rPr lang="en-IN" sz="2000" b="1" dirty="0">
                <a:solidFill>
                  <a:srgbClr val="3265CC"/>
                </a:solidFill>
                <a:latin typeface="Arial"/>
                <a:cs typeface="Arial"/>
              </a:rPr>
              <a:t>P</a:t>
            </a:r>
            <a:r>
              <a:rPr lang="en-IN" sz="2000" b="1" baseline="-20833" dirty="0">
                <a:solidFill>
                  <a:srgbClr val="3265CC"/>
                </a:solidFill>
                <a:latin typeface="Arial"/>
                <a:cs typeface="Arial"/>
              </a:rPr>
              <a:t>1</a:t>
            </a:r>
            <a:r>
              <a:rPr lang="en-IN" sz="2000" b="1" spc="300" baseline="-20833" dirty="0">
                <a:solidFill>
                  <a:srgbClr val="3265CC"/>
                </a:solidFill>
                <a:latin typeface="Arial"/>
                <a:cs typeface="Arial"/>
              </a:rPr>
              <a:t> </a:t>
            </a:r>
            <a:r>
              <a:rPr lang="en-IN" sz="2000" dirty="0">
                <a:solidFill>
                  <a:srgbClr val="3265CC"/>
                </a:solidFill>
                <a:latin typeface="Symbol"/>
                <a:cs typeface="Symbol"/>
              </a:rPr>
              <a:t></a:t>
            </a:r>
            <a:r>
              <a:rPr lang="en-IN" sz="2000" spc="75" dirty="0">
                <a:solidFill>
                  <a:srgbClr val="3265CC"/>
                </a:solidFill>
                <a:latin typeface="Times New Roman"/>
                <a:cs typeface="Times New Roman"/>
              </a:rPr>
              <a:t> </a:t>
            </a:r>
            <a:r>
              <a:rPr lang="en-IN" sz="2000" b="1" spc="-10" dirty="0">
                <a:solidFill>
                  <a:srgbClr val="3265CC"/>
                </a:solidFill>
                <a:latin typeface="Arial"/>
                <a:cs typeface="Arial"/>
              </a:rPr>
              <a:t>P</a:t>
            </a:r>
            <a:r>
              <a:rPr lang="en-IN" sz="2000" b="1" spc="-15" baseline="-20833" dirty="0">
                <a:solidFill>
                  <a:srgbClr val="3265CC"/>
                </a:solidFill>
                <a:latin typeface="Arial"/>
                <a:cs typeface="Arial"/>
              </a:rPr>
              <a:t>2</a:t>
            </a:r>
            <a:r>
              <a:rPr lang="en-IN" sz="2000" b="1" spc="-10" dirty="0">
                <a:solidFill>
                  <a:srgbClr val="3265CC"/>
                </a:solidFill>
                <a:latin typeface="Arial"/>
                <a:cs typeface="Arial"/>
              </a:rPr>
              <a:t>,	</a:t>
            </a:r>
            <a:r>
              <a:rPr lang="en-IN" sz="2000" b="1" dirty="0">
                <a:solidFill>
                  <a:srgbClr val="3265CC"/>
                </a:solidFill>
                <a:latin typeface="Arial"/>
                <a:cs typeface="Arial"/>
              </a:rPr>
              <a:t>P</a:t>
            </a:r>
            <a:r>
              <a:rPr lang="en-IN" sz="2000" b="1" baseline="-20833" dirty="0">
                <a:solidFill>
                  <a:srgbClr val="3265CC"/>
                </a:solidFill>
                <a:latin typeface="Arial"/>
                <a:cs typeface="Arial"/>
              </a:rPr>
              <a:t>2</a:t>
            </a:r>
            <a:r>
              <a:rPr lang="en-IN" sz="2000" b="1" spc="307" baseline="-20833" dirty="0">
                <a:solidFill>
                  <a:srgbClr val="3265CC"/>
                </a:solidFill>
                <a:latin typeface="Arial"/>
                <a:cs typeface="Arial"/>
              </a:rPr>
              <a:t> </a:t>
            </a:r>
            <a:r>
              <a:rPr lang="en-IN" sz="2000" dirty="0">
                <a:solidFill>
                  <a:srgbClr val="3265CC"/>
                </a:solidFill>
                <a:latin typeface="Symbol"/>
                <a:cs typeface="Symbol"/>
              </a:rPr>
              <a:t></a:t>
            </a:r>
            <a:r>
              <a:rPr lang="en-IN" sz="2000" spc="80" dirty="0">
                <a:solidFill>
                  <a:srgbClr val="3265CC"/>
                </a:solidFill>
                <a:latin typeface="Times New Roman"/>
                <a:cs typeface="Times New Roman"/>
              </a:rPr>
              <a:t> </a:t>
            </a:r>
            <a:r>
              <a:rPr lang="en-IN" sz="2000" b="1" dirty="0">
                <a:solidFill>
                  <a:srgbClr val="3265CC"/>
                </a:solidFill>
                <a:latin typeface="Arial"/>
                <a:cs typeface="Arial"/>
              </a:rPr>
              <a:t>P</a:t>
            </a:r>
            <a:r>
              <a:rPr lang="en-IN" sz="2000" b="1" baseline="-20833" dirty="0">
                <a:solidFill>
                  <a:srgbClr val="3265CC"/>
                </a:solidFill>
                <a:latin typeface="Arial"/>
                <a:cs typeface="Arial"/>
              </a:rPr>
              <a:t>1	</a:t>
            </a:r>
            <a:r>
              <a:rPr lang="en-IN" sz="2000" b="1" spc="-5" dirty="0">
                <a:solidFill>
                  <a:srgbClr val="3265CC"/>
                </a:solidFill>
                <a:latin typeface="Arial"/>
                <a:cs typeface="Arial"/>
              </a:rPr>
              <a:t>then</a:t>
            </a:r>
            <a:r>
              <a:rPr lang="en-IN" sz="2000" b="1" spc="-45" dirty="0">
                <a:solidFill>
                  <a:srgbClr val="3265CC"/>
                </a:solidFill>
                <a:latin typeface="Arial"/>
                <a:cs typeface="Arial"/>
              </a:rPr>
              <a:t> </a:t>
            </a:r>
            <a:r>
              <a:rPr lang="en-IN" sz="2000" b="1" dirty="0">
                <a:solidFill>
                  <a:srgbClr val="3265CC"/>
                </a:solidFill>
                <a:latin typeface="Arial"/>
                <a:cs typeface="Arial"/>
              </a:rPr>
              <a:t>P</a:t>
            </a:r>
            <a:r>
              <a:rPr lang="en-IN" sz="2000" b="1" baseline="-20833" dirty="0">
                <a:solidFill>
                  <a:srgbClr val="3265CC"/>
                </a:solidFill>
                <a:latin typeface="Arial"/>
                <a:cs typeface="Arial"/>
              </a:rPr>
              <a:t>1</a:t>
            </a:r>
            <a:r>
              <a:rPr lang="en-IN" sz="2000" b="1" spc="615" baseline="-20833" dirty="0">
                <a:solidFill>
                  <a:srgbClr val="3265CC"/>
                </a:solidFill>
                <a:latin typeface="Arial"/>
                <a:cs typeface="Arial"/>
              </a:rPr>
              <a:t> </a:t>
            </a:r>
            <a:r>
              <a:rPr lang="en-IN" sz="2000" dirty="0">
                <a:solidFill>
                  <a:srgbClr val="3265CC"/>
                </a:solidFill>
                <a:latin typeface="Symbol"/>
                <a:cs typeface="Symbol"/>
              </a:rPr>
              <a:t></a:t>
            </a:r>
            <a:r>
              <a:rPr lang="en-IN" sz="2000" spc="40" dirty="0">
                <a:solidFill>
                  <a:srgbClr val="3265CC"/>
                </a:solidFill>
                <a:latin typeface="Times New Roman"/>
                <a:cs typeface="Times New Roman"/>
              </a:rPr>
              <a:t> </a:t>
            </a:r>
            <a:r>
              <a:rPr lang="en-IN" sz="2000" b="1" dirty="0">
                <a:solidFill>
                  <a:srgbClr val="3265CC"/>
                </a:solidFill>
                <a:latin typeface="Arial"/>
                <a:cs typeface="Arial"/>
              </a:rPr>
              <a:t>P</a:t>
            </a:r>
            <a:r>
              <a:rPr lang="en-IN" sz="2000" b="1" baseline="-20833" dirty="0">
                <a:solidFill>
                  <a:srgbClr val="3265CC"/>
                </a:solidFill>
                <a:latin typeface="Arial"/>
                <a:cs typeface="Arial"/>
              </a:rPr>
              <a:t>2 </a:t>
            </a:r>
            <a:r>
              <a:rPr lang="en-IN" sz="2000" b="1" spc="-637" baseline="-20833" dirty="0">
                <a:solidFill>
                  <a:srgbClr val="3265CC"/>
                </a:solidFill>
                <a:latin typeface="Arial"/>
                <a:cs typeface="Arial"/>
              </a:rPr>
              <a:t> </a:t>
            </a:r>
          </a:p>
          <a:p>
            <a:pPr marL="114300" marR="1024890" indent="344170">
              <a:lnSpc>
                <a:spcPct val="119200"/>
              </a:lnSpc>
              <a:spcBef>
                <a:spcPts val="25"/>
              </a:spcBef>
              <a:tabLst>
                <a:tab pos="1214120" algn="l"/>
                <a:tab pos="3024505" algn="l"/>
                <a:tab pos="3914775" algn="l"/>
                <a:tab pos="4353560" algn="l"/>
              </a:tabLst>
            </a:pPr>
            <a:r>
              <a:rPr lang="en-IN" sz="2000" b="1" spc="-5" dirty="0">
                <a:latin typeface="Arial"/>
                <a:cs typeface="Arial"/>
              </a:rPr>
              <a:t>Rule</a:t>
            </a:r>
            <a:r>
              <a:rPr lang="en-IN" sz="2000" b="1" spc="20" dirty="0">
                <a:latin typeface="Arial"/>
                <a:cs typeface="Arial"/>
              </a:rPr>
              <a:t> </a:t>
            </a:r>
            <a:r>
              <a:rPr lang="en-IN" sz="2000" b="1" spc="-10" dirty="0">
                <a:latin typeface="Arial"/>
                <a:cs typeface="Arial"/>
              </a:rPr>
              <a:t>8:</a:t>
            </a:r>
            <a:r>
              <a:rPr lang="en-IN" sz="2000" b="1" spc="35" dirty="0">
                <a:latin typeface="Arial"/>
                <a:cs typeface="Arial"/>
              </a:rPr>
              <a:t> </a:t>
            </a:r>
            <a:r>
              <a:rPr lang="en-IN" sz="2000" b="1" dirty="0">
                <a:latin typeface="Arial"/>
                <a:cs typeface="Arial"/>
              </a:rPr>
              <a:t>E-</a:t>
            </a:r>
            <a:r>
              <a:rPr lang="en-IN" sz="2000" b="1" spc="-15" dirty="0">
                <a:latin typeface="Arial"/>
                <a:cs typeface="Arial"/>
              </a:rPr>
              <a:t> </a:t>
            </a:r>
            <a:r>
              <a:rPr lang="en-IN" sz="2000" spc="-5" dirty="0">
                <a:latin typeface="Symbol"/>
                <a:cs typeface="Symbol"/>
              </a:rPr>
              <a:t></a:t>
            </a:r>
            <a:r>
              <a:rPr lang="en-IN" sz="2000" spc="80" dirty="0">
                <a:latin typeface="Times New Roman"/>
                <a:cs typeface="Times New Roman"/>
              </a:rPr>
              <a:t> </a:t>
            </a:r>
            <a:r>
              <a:rPr lang="en-IN" sz="2000" b="1" spc="-10" dirty="0">
                <a:latin typeface="Arial"/>
                <a:cs typeface="Arial"/>
              </a:rPr>
              <a:t>(Elimination	</a:t>
            </a:r>
            <a:r>
              <a:rPr lang="en-IN" sz="2000" dirty="0">
                <a:latin typeface="Symbol"/>
                <a:cs typeface="Symbol"/>
              </a:rPr>
              <a:t></a:t>
            </a:r>
            <a:r>
              <a:rPr lang="en-IN" sz="2000" spc="85" dirty="0">
                <a:latin typeface="Times New Roman"/>
                <a:cs typeface="Times New Roman"/>
              </a:rPr>
              <a:t> </a:t>
            </a:r>
            <a:r>
              <a:rPr lang="en-IN" sz="2000" b="1" dirty="0">
                <a:latin typeface="Arial"/>
                <a:cs typeface="Arial"/>
              </a:rPr>
              <a:t>)</a:t>
            </a:r>
            <a:endParaRPr lang="en-IN" sz="2000" dirty="0">
              <a:latin typeface="Arial"/>
              <a:cs typeface="Arial"/>
            </a:endParaRPr>
          </a:p>
          <a:p>
            <a:pPr marL="114300" marR="591820" indent="344170">
              <a:lnSpc>
                <a:spcPct val="118300"/>
              </a:lnSpc>
              <a:spcBef>
                <a:spcPts val="45"/>
              </a:spcBef>
              <a:tabLst>
                <a:tab pos="1299845" algn="l"/>
                <a:tab pos="1332865" algn="l"/>
                <a:tab pos="2000885" algn="l"/>
                <a:tab pos="2272030" algn="l"/>
                <a:tab pos="3134360" algn="l"/>
                <a:tab pos="3942079" algn="l"/>
                <a:tab pos="5384165" algn="l"/>
                <a:tab pos="5871845" algn="l"/>
                <a:tab pos="6344285" algn="l"/>
              </a:tabLst>
            </a:pPr>
            <a:r>
              <a:rPr lang="en-IN" sz="2000" b="1" spc="5" dirty="0">
                <a:solidFill>
                  <a:srgbClr val="3265CC"/>
                </a:solidFill>
                <a:latin typeface="Arial"/>
                <a:cs typeface="Arial"/>
              </a:rPr>
              <a:t>E</a:t>
            </a:r>
            <a:r>
              <a:rPr lang="en-IN" sz="2000" b="1" dirty="0">
                <a:solidFill>
                  <a:srgbClr val="3265CC"/>
                </a:solidFill>
                <a:latin typeface="Arial"/>
                <a:cs typeface="Arial"/>
              </a:rPr>
              <a:t>-</a:t>
            </a:r>
            <a:r>
              <a:rPr lang="en-IN" sz="2000" b="1" spc="-5" dirty="0">
                <a:solidFill>
                  <a:srgbClr val="3265CC"/>
                </a:solidFill>
                <a:latin typeface="Arial"/>
                <a:cs typeface="Arial"/>
              </a:rPr>
              <a:t> </a:t>
            </a:r>
            <a:r>
              <a:rPr lang="en-IN" sz="2000" dirty="0">
                <a:solidFill>
                  <a:srgbClr val="3265CC"/>
                </a:solidFill>
                <a:latin typeface="Symbol"/>
                <a:cs typeface="Symbol"/>
              </a:rPr>
              <a:t></a:t>
            </a:r>
            <a:r>
              <a:rPr lang="en-IN" sz="2000" dirty="0">
                <a:solidFill>
                  <a:srgbClr val="3265CC"/>
                </a:solidFill>
                <a:latin typeface="Times New Roman"/>
                <a:cs typeface="Times New Roman"/>
              </a:rPr>
              <a:t>		</a:t>
            </a:r>
            <a:r>
              <a:rPr lang="en-IN" sz="2000" b="1" dirty="0">
                <a:solidFill>
                  <a:srgbClr val="3265CC"/>
                </a:solidFill>
                <a:latin typeface="Arial"/>
                <a:cs typeface="Arial"/>
              </a:rPr>
              <a:t>:</a:t>
            </a:r>
            <a:r>
              <a:rPr lang="en-IN" sz="2000" b="1" spc="20" dirty="0">
                <a:solidFill>
                  <a:srgbClr val="3265CC"/>
                </a:solidFill>
                <a:latin typeface="Arial"/>
                <a:cs typeface="Arial"/>
              </a:rPr>
              <a:t> </a:t>
            </a:r>
            <a:r>
              <a:rPr lang="en-IN" sz="2000" b="1" dirty="0">
                <a:solidFill>
                  <a:srgbClr val="3265CC"/>
                </a:solidFill>
                <a:latin typeface="Arial"/>
                <a:cs typeface="Arial"/>
              </a:rPr>
              <a:t>If</a:t>
            </a:r>
            <a:r>
              <a:rPr lang="en-IN" sz="2000" b="1" spc="-30" dirty="0">
                <a:solidFill>
                  <a:srgbClr val="3265CC"/>
                </a:solidFill>
                <a:latin typeface="Arial"/>
                <a:cs typeface="Arial"/>
              </a:rPr>
              <a:t> </a:t>
            </a:r>
            <a:r>
              <a:rPr lang="en-IN" sz="2000" b="1" spc="5" dirty="0">
                <a:solidFill>
                  <a:srgbClr val="3265CC"/>
                </a:solidFill>
                <a:latin typeface="Arial"/>
                <a:cs typeface="Arial"/>
              </a:rPr>
              <a:t>P</a:t>
            </a:r>
            <a:r>
              <a:rPr lang="en-IN" sz="2000" b="1" baseline="-20833" dirty="0">
                <a:solidFill>
                  <a:srgbClr val="3265CC"/>
                </a:solidFill>
                <a:latin typeface="Arial"/>
                <a:cs typeface="Arial"/>
              </a:rPr>
              <a:t>1	</a:t>
            </a:r>
            <a:r>
              <a:rPr lang="en-IN" sz="2000" dirty="0">
                <a:solidFill>
                  <a:srgbClr val="3265CC"/>
                </a:solidFill>
                <a:latin typeface="Symbol"/>
                <a:cs typeface="Symbol"/>
              </a:rPr>
              <a:t></a:t>
            </a:r>
            <a:r>
              <a:rPr lang="en-IN" sz="2000" spc="90" dirty="0">
                <a:solidFill>
                  <a:srgbClr val="3265CC"/>
                </a:solidFill>
                <a:latin typeface="Times New Roman"/>
                <a:cs typeface="Times New Roman"/>
              </a:rPr>
              <a:t> </a:t>
            </a:r>
            <a:r>
              <a:rPr lang="en-IN" sz="2000" b="1" spc="5" dirty="0">
                <a:solidFill>
                  <a:srgbClr val="3265CC"/>
                </a:solidFill>
                <a:latin typeface="Arial"/>
                <a:cs typeface="Arial"/>
              </a:rPr>
              <a:t>P</a:t>
            </a:r>
            <a:r>
              <a:rPr lang="en-IN" sz="2000" b="1" baseline="-20833" dirty="0">
                <a:solidFill>
                  <a:srgbClr val="3265CC"/>
                </a:solidFill>
                <a:latin typeface="Arial"/>
                <a:cs typeface="Arial"/>
              </a:rPr>
              <a:t>2	</a:t>
            </a:r>
            <a:r>
              <a:rPr lang="en-IN" sz="2000" b="1" spc="-10" dirty="0">
                <a:solidFill>
                  <a:srgbClr val="3265CC"/>
                </a:solidFill>
                <a:latin typeface="Arial"/>
                <a:cs typeface="Arial"/>
              </a:rPr>
              <a:t>t</a:t>
            </a:r>
            <a:r>
              <a:rPr lang="en-IN" sz="2000" b="1" spc="-30" dirty="0">
                <a:solidFill>
                  <a:srgbClr val="3265CC"/>
                </a:solidFill>
                <a:latin typeface="Arial"/>
                <a:cs typeface="Arial"/>
              </a:rPr>
              <a:t>h</a:t>
            </a:r>
            <a:r>
              <a:rPr lang="en-IN" sz="2000" b="1" dirty="0">
                <a:solidFill>
                  <a:srgbClr val="3265CC"/>
                </a:solidFill>
                <a:latin typeface="Arial"/>
                <a:cs typeface="Arial"/>
              </a:rPr>
              <a:t>en </a:t>
            </a:r>
            <a:r>
              <a:rPr lang="en-IN" sz="2000" b="1" spc="5" dirty="0">
                <a:solidFill>
                  <a:srgbClr val="3265CC"/>
                </a:solidFill>
                <a:latin typeface="Arial"/>
                <a:cs typeface="Arial"/>
              </a:rPr>
              <a:t>P</a:t>
            </a:r>
            <a:r>
              <a:rPr lang="en-IN" sz="2000" b="1" baseline="-20833" dirty="0">
                <a:solidFill>
                  <a:srgbClr val="3265CC"/>
                </a:solidFill>
                <a:latin typeface="Arial"/>
                <a:cs typeface="Arial"/>
              </a:rPr>
              <a:t>1 </a:t>
            </a:r>
            <a:r>
              <a:rPr lang="en-IN" sz="2000" b="1" spc="-52" baseline="-20833" dirty="0">
                <a:solidFill>
                  <a:srgbClr val="3265CC"/>
                </a:solidFill>
                <a:latin typeface="Arial"/>
                <a:cs typeface="Arial"/>
              </a:rPr>
              <a:t> </a:t>
            </a:r>
            <a:r>
              <a:rPr lang="en-IN" sz="2000" dirty="0">
                <a:solidFill>
                  <a:srgbClr val="3265CC"/>
                </a:solidFill>
                <a:latin typeface="Symbol"/>
                <a:cs typeface="Symbol"/>
              </a:rPr>
              <a:t></a:t>
            </a:r>
            <a:r>
              <a:rPr lang="en-IN" sz="2000" spc="100" dirty="0">
                <a:solidFill>
                  <a:srgbClr val="3265CC"/>
                </a:solidFill>
                <a:latin typeface="Times New Roman"/>
                <a:cs typeface="Times New Roman"/>
              </a:rPr>
              <a:t> </a:t>
            </a:r>
            <a:r>
              <a:rPr lang="en-IN" sz="2000" b="1" spc="5" dirty="0">
                <a:solidFill>
                  <a:srgbClr val="3265CC"/>
                </a:solidFill>
                <a:latin typeface="Arial"/>
                <a:cs typeface="Arial"/>
              </a:rPr>
              <a:t>P</a:t>
            </a:r>
            <a:r>
              <a:rPr lang="en-IN" sz="2000" b="1" baseline="-20833" dirty="0">
                <a:solidFill>
                  <a:srgbClr val="3265CC"/>
                </a:solidFill>
                <a:latin typeface="Arial"/>
                <a:cs typeface="Arial"/>
              </a:rPr>
              <a:t>2</a:t>
            </a:r>
            <a:r>
              <a:rPr lang="en-IN" sz="2000" b="1" spc="-30" baseline="-20833" dirty="0">
                <a:solidFill>
                  <a:srgbClr val="3265CC"/>
                </a:solidFill>
                <a:latin typeface="Arial"/>
                <a:cs typeface="Arial"/>
              </a:rPr>
              <a:t> </a:t>
            </a:r>
            <a:r>
              <a:rPr lang="en-IN" sz="2000" b="1" dirty="0">
                <a:solidFill>
                  <a:srgbClr val="3265CC"/>
                </a:solidFill>
                <a:latin typeface="Arial"/>
                <a:cs typeface="Arial"/>
              </a:rPr>
              <a:t>,	</a:t>
            </a:r>
            <a:r>
              <a:rPr lang="en-IN" sz="2000" b="1" spc="5" dirty="0">
                <a:solidFill>
                  <a:srgbClr val="3265CC"/>
                </a:solidFill>
                <a:latin typeface="Arial"/>
                <a:cs typeface="Arial"/>
              </a:rPr>
              <a:t>P</a:t>
            </a:r>
            <a:r>
              <a:rPr lang="en-IN" sz="2000" b="1" baseline="-20833" dirty="0">
                <a:solidFill>
                  <a:srgbClr val="3265CC"/>
                </a:solidFill>
                <a:latin typeface="Arial"/>
                <a:cs typeface="Arial"/>
              </a:rPr>
              <a:t>2	</a:t>
            </a:r>
            <a:r>
              <a:rPr lang="en-IN" sz="2000" dirty="0">
                <a:solidFill>
                  <a:srgbClr val="3265CC"/>
                </a:solidFill>
                <a:latin typeface="Symbol"/>
                <a:cs typeface="Symbol"/>
              </a:rPr>
              <a:t></a:t>
            </a:r>
            <a:r>
              <a:rPr lang="en-IN" sz="2000" dirty="0">
                <a:solidFill>
                  <a:srgbClr val="3265CC"/>
                </a:solidFill>
                <a:latin typeface="Times New Roman"/>
                <a:cs typeface="Times New Roman"/>
              </a:rPr>
              <a:t>	</a:t>
            </a:r>
            <a:r>
              <a:rPr lang="en-IN" sz="2000" b="1" spc="5" dirty="0">
                <a:solidFill>
                  <a:srgbClr val="3265CC"/>
                </a:solidFill>
                <a:latin typeface="Arial"/>
                <a:cs typeface="Arial"/>
              </a:rPr>
              <a:t>P</a:t>
            </a:r>
            <a:r>
              <a:rPr lang="en-IN" sz="2000" b="1" baseline="-20833" dirty="0">
                <a:solidFill>
                  <a:srgbClr val="3265CC"/>
                </a:solidFill>
                <a:latin typeface="Arial"/>
                <a:cs typeface="Arial"/>
              </a:rPr>
              <a:t>1  </a:t>
            </a:r>
          </a:p>
          <a:p>
            <a:pPr marL="114300" marR="591820" indent="344170">
              <a:lnSpc>
                <a:spcPct val="118300"/>
              </a:lnSpc>
              <a:spcBef>
                <a:spcPts val="45"/>
              </a:spcBef>
              <a:tabLst>
                <a:tab pos="1299845" algn="l"/>
                <a:tab pos="1332865" algn="l"/>
                <a:tab pos="2000885" algn="l"/>
                <a:tab pos="2272030" algn="l"/>
                <a:tab pos="3134360" algn="l"/>
                <a:tab pos="3942079" algn="l"/>
                <a:tab pos="5384165" algn="l"/>
                <a:tab pos="5871845" algn="l"/>
                <a:tab pos="6344285" algn="l"/>
              </a:tabLst>
            </a:pPr>
            <a:r>
              <a:rPr lang="en-IN" sz="2000" b="1" spc="-5" dirty="0">
                <a:latin typeface="Arial"/>
                <a:cs typeface="Arial"/>
              </a:rPr>
              <a:t>Rule</a:t>
            </a:r>
            <a:r>
              <a:rPr lang="en-IN" sz="2000" b="1" spc="10" dirty="0">
                <a:latin typeface="Arial"/>
                <a:cs typeface="Arial"/>
              </a:rPr>
              <a:t> </a:t>
            </a:r>
            <a:r>
              <a:rPr lang="en-IN" sz="2000" b="1" spc="-10" dirty="0">
                <a:latin typeface="Arial"/>
                <a:cs typeface="Arial"/>
              </a:rPr>
              <a:t>9:	</a:t>
            </a:r>
            <a:r>
              <a:rPr lang="en-IN" sz="2000" b="1" dirty="0">
                <a:latin typeface="Arial"/>
                <a:cs typeface="Arial"/>
              </a:rPr>
              <a:t>I- ~	</a:t>
            </a:r>
            <a:r>
              <a:rPr lang="en-IN" sz="2000" b="1" spc="-10" dirty="0">
                <a:latin typeface="Arial"/>
                <a:cs typeface="Arial"/>
              </a:rPr>
              <a:t>(Introducing	</a:t>
            </a:r>
            <a:r>
              <a:rPr lang="en-IN" sz="2000" b="1" spc="-5" dirty="0">
                <a:latin typeface="Arial"/>
                <a:cs typeface="Arial"/>
              </a:rPr>
              <a:t>~)</a:t>
            </a:r>
            <a:endParaRPr lang="en-IN" sz="2000" dirty="0">
              <a:latin typeface="Arial"/>
              <a:cs typeface="Arial"/>
            </a:endParaRPr>
          </a:p>
          <a:p>
            <a:pPr marL="458470">
              <a:lnSpc>
                <a:spcPts val="2845"/>
              </a:lnSpc>
              <a:spcBef>
                <a:spcPts val="625"/>
              </a:spcBef>
              <a:tabLst>
                <a:tab pos="1159510" algn="l"/>
                <a:tab pos="2460625" algn="l"/>
                <a:tab pos="2832735" algn="l"/>
                <a:tab pos="3662045" algn="l"/>
                <a:tab pos="4472305" algn="l"/>
              </a:tabLst>
            </a:pPr>
            <a:r>
              <a:rPr lang="en-IN" sz="2000" b="1" dirty="0">
                <a:solidFill>
                  <a:srgbClr val="3265CC"/>
                </a:solidFill>
                <a:latin typeface="Arial"/>
                <a:cs typeface="Arial"/>
              </a:rPr>
              <a:t>I-</a:t>
            </a:r>
            <a:r>
              <a:rPr lang="en-IN" sz="2000" b="1" spc="-5" dirty="0">
                <a:solidFill>
                  <a:srgbClr val="3265CC"/>
                </a:solidFill>
                <a:latin typeface="Arial"/>
                <a:cs typeface="Arial"/>
              </a:rPr>
              <a:t> </a:t>
            </a:r>
            <a:r>
              <a:rPr lang="en-IN" sz="2000" b="1" dirty="0">
                <a:solidFill>
                  <a:srgbClr val="3265CC"/>
                </a:solidFill>
                <a:latin typeface="Arial"/>
                <a:cs typeface="Arial"/>
              </a:rPr>
              <a:t>~	:</a:t>
            </a:r>
            <a:r>
              <a:rPr lang="en-IN" sz="2000" b="1" spc="-5" dirty="0">
                <a:solidFill>
                  <a:srgbClr val="3265CC"/>
                </a:solidFill>
                <a:latin typeface="Arial"/>
                <a:cs typeface="Arial"/>
              </a:rPr>
              <a:t> </a:t>
            </a:r>
            <a:r>
              <a:rPr lang="en-IN" sz="2000" b="1" dirty="0">
                <a:solidFill>
                  <a:srgbClr val="3265CC"/>
                </a:solidFill>
                <a:latin typeface="Arial"/>
                <a:cs typeface="Arial"/>
              </a:rPr>
              <a:t>If</a:t>
            </a:r>
            <a:r>
              <a:rPr lang="en-IN" sz="2000" b="1" spc="-5" dirty="0">
                <a:solidFill>
                  <a:srgbClr val="3265CC"/>
                </a:solidFill>
                <a:latin typeface="Arial"/>
                <a:cs typeface="Arial"/>
              </a:rPr>
              <a:t> from	</a:t>
            </a:r>
            <a:r>
              <a:rPr lang="en-IN" sz="2000" b="1" dirty="0">
                <a:solidFill>
                  <a:srgbClr val="3265CC"/>
                </a:solidFill>
                <a:latin typeface="Arial"/>
                <a:cs typeface="Arial"/>
              </a:rPr>
              <a:t>P	</a:t>
            </a:r>
            <a:r>
              <a:rPr lang="en-IN" sz="2000" b="1" spc="-5" dirty="0">
                <a:solidFill>
                  <a:srgbClr val="3265CC"/>
                </a:solidFill>
                <a:latin typeface="Arial"/>
                <a:cs typeface="Arial"/>
              </a:rPr>
              <a:t>infer	</a:t>
            </a:r>
            <a:r>
              <a:rPr lang="en-IN" sz="2000" b="1" dirty="0">
                <a:solidFill>
                  <a:srgbClr val="3265CC"/>
                </a:solidFill>
                <a:latin typeface="Arial"/>
                <a:cs typeface="Arial"/>
              </a:rPr>
              <a:t>P</a:t>
            </a:r>
            <a:r>
              <a:rPr lang="en-IN" sz="2000" b="1" baseline="-20833" dirty="0">
                <a:solidFill>
                  <a:srgbClr val="3265CC"/>
                </a:solidFill>
                <a:latin typeface="Arial"/>
                <a:cs typeface="Arial"/>
              </a:rPr>
              <a:t>1</a:t>
            </a:r>
            <a:r>
              <a:rPr lang="en-IN" sz="2000" b="1" spc="660" baseline="-20833" dirty="0">
                <a:solidFill>
                  <a:srgbClr val="3265CC"/>
                </a:solidFill>
                <a:latin typeface="Arial"/>
                <a:cs typeface="Arial"/>
              </a:rPr>
              <a:t> </a:t>
            </a:r>
            <a:r>
              <a:rPr lang="en-IN" sz="2000" dirty="0">
                <a:solidFill>
                  <a:srgbClr val="3265CC"/>
                </a:solidFill>
                <a:latin typeface="Symbol"/>
                <a:cs typeface="Symbol"/>
              </a:rPr>
              <a:t></a:t>
            </a:r>
            <a:r>
              <a:rPr lang="en-IN" sz="2000" dirty="0">
                <a:solidFill>
                  <a:srgbClr val="3265CC"/>
                </a:solidFill>
                <a:latin typeface="Times New Roman"/>
                <a:cs typeface="Times New Roman"/>
              </a:rPr>
              <a:t>	</a:t>
            </a:r>
            <a:r>
              <a:rPr lang="en-IN" sz="2000" b="1" dirty="0">
                <a:solidFill>
                  <a:srgbClr val="3265CC"/>
                </a:solidFill>
                <a:latin typeface="Arial"/>
                <a:cs typeface="Arial"/>
              </a:rPr>
              <a:t>~</a:t>
            </a:r>
            <a:r>
              <a:rPr lang="en-IN" sz="2000" b="1" spc="-45" dirty="0">
                <a:solidFill>
                  <a:srgbClr val="3265CC"/>
                </a:solidFill>
                <a:latin typeface="Arial"/>
                <a:cs typeface="Arial"/>
              </a:rPr>
              <a:t> </a:t>
            </a:r>
            <a:r>
              <a:rPr lang="en-IN" sz="2000" b="1" dirty="0">
                <a:solidFill>
                  <a:srgbClr val="3265CC"/>
                </a:solidFill>
                <a:latin typeface="Arial"/>
                <a:cs typeface="Arial"/>
              </a:rPr>
              <a:t>P</a:t>
            </a:r>
            <a:r>
              <a:rPr lang="en-IN" sz="2000" b="1" baseline="-20833" dirty="0">
                <a:solidFill>
                  <a:srgbClr val="3265CC"/>
                </a:solidFill>
                <a:latin typeface="Arial"/>
                <a:cs typeface="Arial"/>
              </a:rPr>
              <a:t>1</a:t>
            </a:r>
            <a:r>
              <a:rPr lang="en-IN" sz="2000" b="1" spc="-7" baseline="-20833" dirty="0">
                <a:solidFill>
                  <a:srgbClr val="3265CC"/>
                </a:solidFill>
                <a:latin typeface="Arial"/>
                <a:cs typeface="Arial"/>
              </a:rPr>
              <a:t> </a:t>
            </a:r>
            <a:r>
              <a:rPr lang="en-IN" sz="2000" b="1" spc="-10" dirty="0">
                <a:solidFill>
                  <a:srgbClr val="3265CC"/>
                </a:solidFill>
                <a:latin typeface="Arial"/>
                <a:cs typeface="Arial"/>
              </a:rPr>
              <a:t>is</a:t>
            </a:r>
            <a:r>
              <a:rPr lang="en-IN" sz="2000" b="1" spc="-5" dirty="0">
                <a:solidFill>
                  <a:srgbClr val="3265CC"/>
                </a:solidFill>
                <a:latin typeface="Arial"/>
                <a:cs typeface="Arial"/>
              </a:rPr>
              <a:t> </a:t>
            </a:r>
            <a:r>
              <a:rPr lang="en-IN" sz="2000" b="1" spc="-10" dirty="0">
                <a:solidFill>
                  <a:srgbClr val="3265CC"/>
                </a:solidFill>
                <a:latin typeface="Arial"/>
                <a:cs typeface="Arial"/>
              </a:rPr>
              <a:t>proved</a:t>
            </a:r>
            <a:r>
              <a:rPr lang="en-IN" sz="2000" b="1" spc="-15" dirty="0">
                <a:solidFill>
                  <a:srgbClr val="3265CC"/>
                </a:solidFill>
                <a:latin typeface="Arial"/>
                <a:cs typeface="Arial"/>
              </a:rPr>
              <a:t> </a:t>
            </a:r>
            <a:r>
              <a:rPr lang="en-IN" sz="2000" b="1" spc="-5" dirty="0">
                <a:solidFill>
                  <a:srgbClr val="3265CC"/>
                </a:solidFill>
                <a:latin typeface="Arial"/>
                <a:cs typeface="Arial"/>
              </a:rPr>
              <a:t>then</a:t>
            </a:r>
            <a:endParaRPr lang="en-IN" sz="2000" dirty="0">
              <a:latin typeface="Arial"/>
              <a:cs typeface="Arial"/>
            </a:endParaRPr>
          </a:p>
          <a:p>
            <a:pPr marL="458470">
              <a:lnSpc>
                <a:spcPts val="2845"/>
              </a:lnSpc>
            </a:pPr>
            <a:r>
              <a:rPr lang="en-IN" sz="2000" b="1" spc="-5" dirty="0">
                <a:solidFill>
                  <a:srgbClr val="3265CC"/>
                </a:solidFill>
                <a:latin typeface="Arial"/>
                <a:cs typeface="Arial"/>
              </a:rPr>
              <a:t>~P</a:t>
            </a:r>
            <a:r>
              <a:rPr lang="en-IN" sz="2000" b="1" spc="-20" dirty="0">
                <a:solidFill>
                  <a:srgbClr val="3265CC"/>
                </a:solidFill>
                <a:latin typeface="Arial"/>
                <a:cs typeface="Arial"/>
              </a:rPr>
              <a:t> </a:t>
            </a:r>
            <a:r>
              <a:rPr lang="en-IN" sz="2000" b="1" dirty="0">
                <a:solidFill>
                  <a:srgbClr val="3265CC"/>
                </a:solidFill>
                <a:latin typeface="Arial"/>
                <a:cs typeface="Arial"/>
              </a:rPr>
              <a:t>is</a:t>
            </a:r>
            <a:r>
              <a:rPr lang="en-IN" sz="2000" b="1" spc="-35" dirty="0">
                <a:solidFill>
                  <a:srgbClr val="3265CC"/>
                </a:solidFill>
                <a:latin typeface="Arial"/>
                <a:cs typeface="Arial"/>
              </a:rPr>
              <a:t> </a:t>
            </a:r>
            <a:r>
              <a:rPr lang="en-IN" sz="2000" b="1" spc="-10" dirty="0">
                <a:solidFill>
                  <a:srgbClr val="3265CC"/>
                </a:solidFill>
                <a:latin typeface="Arial"/>
                <a:cs typeface="Arial"/>
              </a:rPr>
              <a:t>proved</a:t>
            </a:r>
            <a:endParaRPr lang="en-IN" sz="2000" dirty="0">
              <a:latin typeface="Arial"/>
              <a:cs typeface="Arial"/>
            </a:endParaRPr>
          </a:p>
          <a:p>
            <a:pPr marL="38100">
              <a:lnSpc>
                <a:spcPct val="100000"/>
              </a:lnSpc>
              <a:spcBef>
                <a:spcPts val="725"/>
              </a:spcBef>
              <a:tabLst>
                <a:tab pos="1393825" algn="l"/>
                <a:tab pos="2128520" algn="l"/>
                <a:tab pos="4039870" algn="l"/>
              </a:tabLst>
            </a:pPr>
            <a:r>
              <a:rPr lang="en-US" sz="2000" b="1" spc="-5" dirty="0">
                <a:latin typeface="Arial"/>
                <a:cs typeface="Arial"/>
              </a:rPr>
              <a:t>Rule</a:t>
            </a:r>
            <a:r>
              <a:rPr lang="en-US" sz="2000" b="1" spc="10" dirty="0">
                <a:latin typeface="Arial"/>
                <a:cs typeface="Arial"/>
              </a:rPr>
              <a:t> </a:t>
            </a:r>
            <a:r>
              <a:rPr lang="en-US" sz="2000" b="1" spc="-5" dirty="0">
                <a:latin typeface="Arial"/>
                <a:cs typeface="Arial"/>
              </a:rPr>
              <a:t>10:	</a:t>
            </a:r>
            <a:r>
              <a:rPr lang="en-US" sz="2000" b="1" dirty="0">
                <a:latin typeface="Arial"/>
                <a:cs typeface="Arial"/>
              </a:rPr>
              <a:t>E- ~	</a:t>
            </a:r>
            <a:r>
              <a:rPr lang="en-US" sz="2000" b="1" spc="-10" dirty="0">
                <a:latin typeface="Arial"/>
                <a:cs typeface="Arial"/>
              </a:rPr>
              <a:t>(Eliminating	</a:t>
            </a:r>
            <a:r>
              <a:rPr lang="en-US" sz="2000" b="1" spc="-5" dirty="0">
                <a:latin typeface="Arial"/>
                <a:cs typeface="Arial"/>
              </a:rPr>
              <a:t>~)</a:t>
            </a:r>
            <a:endParaRPr lang="en-US" sz="2000" dirty="0">
              <a:latin typeface="Arial"/>
              <a:cs typeface="Arial"/>
            </a:endParaRPr>
          </a:p>
          <a:p>
            <a:pPr marL="382270" marR="146050">
              <a:lnSpc>
                <a:spcPts val="2830"/>
              </a:lnSpc>
              <a:spcBef>
                <a:spcPts val="760"/>
              </a:spcBef>
              <a:tabLst>
                <a:tab pos="1116965" algn="l"/>
                <a:tab pos="2421255" algn="l"/>
                <a:tab pos="3054985" algn="l"/>
                <a:tab pos="3884295" algn="l"/>
              </a:tabLst>
            </a:pPr>
            <a:r>
              <a:rPr lang="en-US" sz="2000" b="1" spc="5" dirty="0">
                <a:solidFill>
                  <a:srgbClr val="3265CC"/>
                </a:solidFill>
                <a:latin typeface="Arial"/>
                <a:cs typeface="Arial"/>
              </a:rPr>
              <a:t>E</a:t>
            </a:r>
            <a:r>
              <a:rPr lang="en-US" sz="2000" b="1" dirty="0">
                <a:solidFill>
                  <a:srgbClr val="3265CC"/>
                </a:solidFill>
                <a:latin typeface="Arial"/>
                <a:cs typeface="Arial"/>
              </a:rPr>
              <a:t>-</a:t>
            </a:r>
            <a:r>
              <a:rPr lang="en-US" sz="2000" b="1" spc="-5" dirty="0">
                <a:solidFill>
                  <a:srgbClr val="3265CC"/>
                </a:solidFill>
                <a:latin typeface="Arial"/>
                <a:cs typeface="Arial"/>
              </a:rPr>
              <a:t> </a:t>
            </a:r>
            <a:r>
              <a:rPr lang="en-US" sz="2000" b="1" dirty="0">
                <a:solidFill>
                  <a:srgbClr val="3265CC"/>
                </a:solidFill>
                <a:latin typeface="Arial"/>
                <a:cs typeface="Arial"/>
              </a:rPr>
              <a:t>~	:</a:t>
            </a:r>
            <a:r>
              <a:rPr lang="en-US" sz="2000" b="1" spc="20" dirty="0">
                <a:solidFill>
                  <a:srgbClr val="3265CC"/>
                </a:solidFill>
                <a:latin typeface="Arial"/>
                <a:cs typeface="Arial"/>
              </a:rPr>
              <a:t> </a:t>
            </a:r>
            <a:r>
              <a:rPr lang="en-US" sz="2000" b="1" dirty="0">
                <a:solidFill>
                  <a:srgbClr val="3265CC"/>
                </a:solidFill>
                <a:latin typeface="Arial"/>
                <a:cs typeface="Arial"/>
              </a:rPr>
              <a:t>If</a:t>
            </a:r>
            <a:r>
              <a:rPr lang="en-US" sz="2000" b="1" spc="-5" dirty="0">
                <a:solidFill>
                  <a:srgbClr val="3265CC"/>
                </a:solidFill>
                <a:latin typeface="Arial"/>
                <a:cs typeface="Arial"/>
              </a:rPr>
              <a:t> </a:t>
            </a:r>
            <a:r>
              <a:rPr lang="en-US" sz="2000" b="1" spc="-10" dirty="0">
                <a:solidFill>
                  <a:srgbClr val="3265CC"/>
                </a:solidFill>
                <a:latin typeface="Arial"/>
                <a:cs typeface="Arial"/>
              </a:rPr>
              <a:t>f</a:t>
            </a:r>
            <a:r>
              <a:rPr lang="en-US" sz="2000" b="1" spc="-5" dirty="0">
                <a:solidFill>
                  <a:srgbClr val="3265CC"/>
                </a:solidFill>
                <a:latin typeface="Arial"/>
                <a:cs typeface="Arial"/>
              </a:rPr>
              <a:t>rom</a:t>
            </a:r>
            <a:r>
              <a:rPr lang="en-US" sz="2000" b="1" dirty="0">
                <a:solidFill>
                  <a:srgbClr val="3265CC"/>
                </a:solidFill>
                <a:latin typeface="Arial"/>
                <a:cs typeface="Arial"/>
              </a:rPr>
              <a:t>	~</a:t>
            </a:r>
            <a:r>
              <a:rPr lang="en-US" sz="2000" b="1" spc="-5" dirty="0">
                <a:solidFill>
                  <a:srgbClr val="3265CC"/>
                </a:solidFill>
                <a:latin typeface="Arial"/>
                <a:cs typeface="Arial"/>
              </a:rPr>
              <a:t> </a:t>
            </a:r>
            <a:r>
              <a:rPr lang="en-US" sz="2000" b="1" dirty="0">
                <a:solidFill>
                  <a:srgbClr val="3265CC"/>
                </a:solidFill>
                <a:latin typeface="Arial"/>
                <a:cs typeface="Arial"/>
              </a:rPr>
              <a:t>P	i</a:t>
            </a:r>
            <a:r>
              <a:rPr lang="en-US" sz="2000" b="1" spc="-5" dirty="0">
                <a:solidFill>
                  <a:srgbClr val="3265CC"/>
                </a:solidFill>
                <a:latin typeface="Arial"/>
                <a:cs typeface="Arial"/>
              </a:rPr>
              <a:t>n</a:t>
            </a:r>
            <a:r>
              <a:rPr lang="en-US" sz="2000" b="1" spc="-35" dirty="0">
                <a:solidFill>
                  <a:srgbClr val="3265CC"/>
                </a:solidFill>
                <a:latin typeface="Arial"/>
                <a:cs typeface="Arial"/>
              </a:rPr>
              <a:t>f</a:t>
            </a:r>
            <a:r>
              <a:rPr lang="en-US" sz="2000" b="1" dirty="0">
                <a:solidFill>
                  <a:srgbClr val="3265CC"/>
                </a:solidFill>
                <a:latin typeface="Arial"/>
                <a:cs typeface="Arial"/>
              </a:rPr>
              <a:t>e</a:t>
            </a:r>
            <a:r>
              <a:rPr lang="en-US" sz="2000" b="1" spc="-5" dirty="0">
                <a:solidFill>
                  <a:srgbClr val="3265CC"/>
                </a:solidFill>
                <a:latin typeface="Arial"/>
                <a:cs typeface="Arial"/>
              </a:rPr>
              <a:t>r</a:t>
            </a:r>
            <a:r>
              <a:rPr lang="en-US" sz="2000" b="1" dirty="0">
                <a:solidFill>
                  <a:srgbClr val="3265CC"/>
                </a:solidFill>
                <a:latin typeface="Arial"/>
                <a:cs typeface="Arial"/>
              </a:rPr>
              <a:t>	</a:t>
            </a:r>
            <a:r>
              <a:rPr lang="en-US" sz="2000" b="1" spc="5" dirty="0">
                <a:solidFill>
                  <a:srgbClr val="3265CC"/>
                </a:solidFill>
                <a:latin typeface="Arial"/>
                <a:cs typeface="Arial"/>
              </a:rPr>
              <a:t>P</a:t>
            </a:r>
            <a:r>
              <a:rPr lang="en-US" sz="2000" b="1" baseline="-20833" dirty="0">
                <a:solidFill>
                  <a:srgbClr val="3265CC"/>
                </a:solidFill>
                <a:latin typeface="Arial"/>
                <a:cs typeface="Arial"/>
              </a:rPr>
              <a:t>1  </a:t>
            </a:r>
            <a:r>
              <a:rPr lang="en-IN" sz="2000" spc="-5" dirty="0">
                <a:solidFill>
                  <a:srgbClr val="3265CC"/>
                </a:solidFill>
                <a:latin typeface="Symbol"/>
                <a:cs typeface="Symbol"/>
              </a:rPr>
              <a:t></a:t>
            </a:r>
            <a:r>
              <a:rPr lang="en-IN" sz="2000" spc="-5" dirty="0">
                <a:solidFill>
                  <a:srgbClr val="3265CC"/>
                </a:solidFill>
                <a:latin typeface="Times New Roman"/>
                <a:cs typeface="Times New Roman"/>
              </a:rPr>
              <a:t>	</a:t>
            </a:r>
            <a:r>
              <a:rPr lang="en-IN" sz="2000" b="1" spc="-5" dirty="0">
                <a:solidFill>
                  <a:srgbClr val="3265CC"/>
                </a:solidFill>
                <a:latin typeface="Arial"/>
                <a:cs typeface="Arial"/>
              </a:rPr>
              <a:t>~</a:t>
            </a:r>
            <a:r>
              <a:rPr lang="en-IN" sz="2000" b="1" spc="-55" dirty="0">
                <a:solidFill>
                  <a:srgbClr val="3265CC"/>
                </a:solidFill>
                <a:latin typeface="Arial"/>
                <a:cs typeface="Arial"/>
              </a:rPr>
              <a:t> </a:t>
            </a:r>
            <a:r>
              <a:rPr lang="en-IN" sz="2000" b="1" dirty="0">
                <a:solidFill>
                  <a:srgbClr val="3265CC"/>
                </a:solidFill>
                <a:latin typeface="Arial"/>
                <a:cs typeface="Arial"/>
              </a:rPr>
              <a:t>P</a:t>
            </a:r>
            <a:r>
              <a:rPr lang="en-IN" sz="2000" b="1" baseline="-20833" dirty="0">
                <a:solidFill>
                  <a:srgbClr val="3265CC"/>
                </a:solidFill>
                <a:latin typeface="Arial"/>
                <a:cs typeface="Arial"/>
              </a:rPr>
              <a:t>1</a:t>
            </a:r>
            <a:r>
              <a:rPr lang="en-IN" sz="2000" b="1" spc="-15" baseline="-20833" dirty="0">
                <a:solidFill>
                  <a:srgbClr val="3265CC"/>
                </a:solidFill>
                <a:latin typeface="Arial"/>
                <a:cs typeface="Arial"/>
              </a:rPr>
              <a:t> </a:t>
            </a:r>
            <a:r>
              <a:rPr lang="en-IN" sz="2000" b="1" dirty="0">
                <a:solidFill>
                  <a:srgbClr val="3265CC"/>
                </a:solidFill>
                <a:latin typeface="Arial"/>
                <a:cs typeface="Arial"/>
              </a:rPr>
              <a:t>is</a:t>
            </a:r>
            <a:r>
              <a:rPr lang="en-IN" sz="2000" b="1" spc="-35" dirty="0">
                <a:solidFill>
                  <a:srgbClr val="3265CC"/>
                </a:solidFill>
                <a:latin typeface="Arial"/>
                <a:cs typeface="Arial"/>
              </a:rPr>
              <a:t> </a:t>
            </a:r>
            <a:r>
              <a:rPr lang="en-IN" sz="2000" b="1" spc="-5" dirty="0">
                <a:solidFill>
                  <a:srgbClr val="3265CC"/>
                </a:solidFill>
                <a:latin typeface="Arial"/>
                <a:cs typeface="Arial"/>
              </a:rPr>
              <a:t>proved </a:t>
            </a:r>
            <a:endParaRPr lang="en-IN" sz="2000" dirty="0">
              <a:latin typeface="Arial"/>
              <a:cs typeface="Arial"/>
            </a:endParaRPr>
          </a:p>
          <a:p>
            <a:pPr marL="382270" marR="146050">
              <a:lnSpc>
                <a:spcPts val="2830"/>
              </a:lnSpc>
              <a:spcBef>
                <a:spcPts val="760"/>
              </a:spcBef>
              <a:tabLst>
                <a:tab pos="1116965" algn="l"/>
                <a:tab pos="2421255" algn="l"/>
                <a:tab pos="3054985" algn="l"/>
                <a:tab pos="3884295" algn="l"/>
              </a:tabLst>
            </a:pPr>
            <a:r>
              <a:rPr lang="en-US" sz="2000" b="1" spc="-5" dirty="0">
                <a:solidFill>
                  <a:srgbClr val="3265CC"/>
                </a:solidFill>
                <a:latin typeface="Arial"/>
                <a:cs typeface="Arial"/>
              </a:rPr>
              <a:t>then </a:t>
            </a:r>
            <a:r>
              <a:rPr lang="en-US" sz="2000" b="1" dirty="0">
                <a:solidFill>
                  <a:srgbClr val="3265CC"/>
                </a:solidFill>
                <a:latin typeface="Arial"/>
                <a:cs typeface="Arial"/>
              </a:rPr>
              <a:t>P</a:t>
            </a:r>
            <a:r>
              <a:rPr lang="en-US" sz="2000" b="1" spc="-20" dirty="0">
                <a:solidFill>
                  <a:srgbClr val="3265CC"/>
                </a:solidFill>
                <a:latin typeface="Arial"/>
                <a:cs typeface="Arial"/>
              </a:rPr>
              <a:t> </a:t>
            </a:r>
            <a:r>
              <a:rPr lang="en-US" sz="2000" b="1" dirty="0">
                <a:solidFill>
                  <a:srgbClr val="3265CC"/>
                </a:solidFill>
                <a:latin typeface="Arial"/>
                <a:cs typeface="Arial"/>
              </a:rPr>
              <a:t>is</a:t>
            </a:r>
            <a:r>
              <a:rPr lang="en-US" sz="2000" b="1" spc="5" dirty="0">
                <a:solidFill>
                  <a:srgbClr val="3265CC"/>
                </a:solidFill>
                <a:latin typeface="Arial"/>
                <a:cs typeface="Arial"/>
              </a:rPr>
              <a:t> </a:t>
            </a:r>
            <a:r>
              <a:rPr lang="en-US" sz="2000" b="1" spc="-10" dirty="0">
                <a:solidFill>
                  <a:srgbClr val="3265CC"/>
                </a:solidFill>
                <a:latin typeface="Arial"/>
                <a:cs typeface="Arial"/>
              </a:rPr>
              <a:t>proved</a:t>
            </a:r>
            <a:endParaRPr lang="en-US" sz="2000" dirty="0">
              <a:latin typeface="Arial"/>
              <a:cs typeface="Arial"/>
            </a:endParaRPr>
          </a:p>
          <a:p>
            <a:pPr marL="369570" marR="17780" indent="-344805" algn="just">
              <a:lnSpc>
                <a:spcPct val="99500"/>
              </a:lnSpc>
              <a:spcBef>
                <a:spcPts val="484"/>
              </a:spcBef>
            </a:pPr>
            <a:endParaRPr sz="2000" dirty="0">
              <a:latin typeface="Microsoft Sans Serif"/>
              <a:cs typeface="Microsoft Sans Serif"/>
            </a:endParaRPr>
          </a:p>
        </p:txBody>
      </p:sp>
    </p:spTree>
    <p:extLst>
      <p:ext uri="{BB962C8B-B14F-4D97-AF65-F5344CB8AC3E}">
        <p14:creationId xmlns:p14="http://schemas.microsoft.com/office/powerpoint/2010/main" val="79971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40546" y="522137"/>
            <a:ext cx="10515600" cy="777476"/>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Natural Deduction System</a:t>
            </a: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grpSp>
        <p:nvGrpSpPr>
          <p:cNvPr id="2" name="object 2">
            <a:extLst>
              <a:ext uri="{FF2B5EF4-FFF2-40B4-BE49-F238E27FC236}">
                <a16:creationId xmlns:a16="http://schemas.microsoft.com/office/drawing/2014/main" id="{9008ADFB-8D51-8B45-A4C9-77BA37251636}"/>
              </a:ext>
            </a:extLst>
          </p:cNvPr>
          <p:cNvGrpSpPr/>
          <p:nvPr/>
        </p:nvGrpSpPr>
        <p:grpSpPr>
          <a:xfrm>
            <a:off x="520523" y="441200"/>
            <a:ext cx="1064260" cy="6852284"/>
            <a:chOff x="457205" y="457199"/>
            <a:chExt cx="1064260" cy="6852284"/>
          </a:xfrm>
        </p:grpSpPr>
        <p:pic>
          <p:nvPicPr>
            <p:cNvPr id="3" name="object 3">
              <a:extLst>
                <a:ext uri="{FF2B5EF4-FFF2-40B4-BE49-F238E27FC236}">
                  <a16:creationId xmlns:a16="http://schemas.microsoft.com/office/drawing/2014/main" id="{A5F49734-7BC2-3171-E9C4-B7947313126A}"/>
                </a:ext>
              </a:extLst>
            </p:cNvPr>
            <p:cNvPicPr/>
            <p:nvPr/>
          </p:nvPicPr>
          <p:blipFill>
            <a:blip r:embed="rId3" cstate="print"/>
            <a:stretch>
              <a:fillRect/>
            </a:stretch>
          </p:blipFill>
          <p:spPr>
            <a:xfrm>
              <a:off x="457205" y="457199"/>
              <a:ext cx="443932" cy="6851903"/>
            </a:xfrm>
            <a:prstGeom prst="rect">
              <a:avLst/>
            </a:prstGeom>
          </p:spPr>
        </p:pic>
        <p:pic>
          <p:nvPicPr>
            <p:cNvPr id="4" name="object 4">
              <a:extLst>
                <a:ext uri="{FF2B5EF4-FFF2-40B4-BE49-F238E27FC236}">
                  <a16:creationId xmlns:a16="http://schemas.microsoft.com/office/drawing/2014/main" id="{AAD57543-E5BF-22E2-D4A3-8E49E94588AE}"/>
                </a:ext>
              </a:extLst>
            </p:cNvPr>
            <p:cNvPicPr/>
            <p:nvPr/>
          </p:nvPicPr>
          <p:blipFill>
            <a:blip r:embed="rId4" cstate="print"/>
            <a:stretch>
              <a:fillRect/>
            </a:stretch>
          </p:blipFill>
          <p:spPr>
            <a:xfrm>
              <a:off x="1219200" y="457199"/>
              <a:ext cx="301751" cy="6851903"/>
            </a:xfrm>
            <a:prstGeom prst="rect">
              <a:avLst/>
            </a:prstGeom>
          </p:spPr>
        </p:pic>
      </p:grpSp>
      <p:sp>
        <p:nvSpPr>
          <p:cNvPr id="5" name="object 5">
            <a:extLst>
              <a:ext uri="{FF2B5EF4-FFF2-40B4-BE49-F238E27FC236}">
                <a16:creationId xmlns:a16="http://schemas.microsoft.com/office/drawing/2014/main" id="{9B665544-0D3C-3A7B-B32C-86F59C3C5EF0}"/>
              </a:ext>
            </a:extLst>
          </p:cNvPr>
          <p:cNvSpPr txBox="1">
            <a:spLocks/>
          </p:cNvSpPr>
          <p:nvPr/>
        </p:nvSpPr>
        <p:spPr>
          <a:xfrm>
            <a:off x="1894659" y="949709"/>
            <a:ext cx="1671320" cy="695325"/>
          </a:xfrm>
          <a:prstGeom prst="rect">
            <a:avLst/>
          </a:prstGeom>
        </p:spPr>
        <p:txBody>
          <a:bodyPr vert="horz" wrap="square" lIns="0" tIns="1143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0"/>
              </a:spcBef>
            </a:pPr>
            <a:r>
              <a:rPr lang="en-IN" spc="-15"/>
              <a:t>C</a:t>
            </a:r>
            <a:r>
              <a:rPr lang="en-IN" spc="5"/>
              <a:t>on</a:t>
            </a:r>
            <a:r>
              <a:rPr lang="en-IN" spc="-5"/>
              <a:t>t</a:t>
            </a:r>
            <a:r>
              <a:rPr lang="en-IN" spc="-10"/>
              <a:t>…</a:t>
            </a:r>
            <a:endParaRPr lang="en-IN"/>
          </a:p>
        </p:txBody>
      </p:sp>
      <p:sp>
        <p:nvSpPr>
          <p:cNvPr id="9" name="object 6">
            <a:extLst>
              <a:ext uri="{FF2B5EF4-FFF2-40B4-BE49-F238E27FC236}">
                <a16:creationId xmlns:a16="http://schemas.microsoft.com/office/drawing/2014/main" id="{2709BC16-3C06-F6EC-ABB1-7B3A1E090D02}"/>
              </a:ext>
            </a:extLst>
          </p:cNvPr>
          <p:cNvSpPr txBox="1"/>
          <p:nvPr/>
        </p:nvSpPr>
        <p:spPr>
          <a:xfrm>
            <a:off x="1818459" y="2208534"/>
            <a:ext cx="6929120" cy="391160"/>
          </a:xfrm>
          <a:prstGeom prst="rect">
            <a:avLst/>
          </a:prstGeom>
        </p:spPr>
        <p:txBody>
          <a:bodyPr vert="horz" wrap="square" lIns="0" tIns="12700" rIns="0" bIns="0" rtlCol="0">
            <a:spAutoFit/>
          </a:bodyPr>
          <a:lstStyle/>
          <a:p>
            <a:pPr marL="356870" indent="-344805">
              <a:lnSpc>
                <a:spcPct val="100000"/>
              </a:lnSpc>
              <a:spcBef>
                <a:spcPts val="100"/>
              </a:spcBef>
              <a:buSzPct val="70833"/>
              <a:buChar char="●"/>
              <a:tabLst>
                <a:tab pos="356870" algn="l"/>
                <a:tab pos="357505" algn="l"/>
                <a:tab pos="2160905" algn="l"/>
              </a:tabLst>
            </a:pPr>
            <a:r>
              <a:rPr sz="2400" spc="-10" dirty="0">
                <a:latin typeface="Microsoft Sans Serif"/>
                <a:cs typeface="Microsoft Sans Serif"/>
              </a:rPr>
              <a:t>If</a:t>
            </a:r>
            <a:r>
              <a:rPr sz="2400" spc="285" dirty="0">
                <a:latin typeface="Microsoft Sans Serif"/>
                <a:cs typeface="Microsoft Sans Serif"/>
              </a:rPr>
              <a:t> </a:t>
            </a:r>
            <a:r>
              <a:rPr sz="2400" spc="-5" dirty="0">
                <a:latin typeface="Microsoft Sans Serif"/>
                <a:cs typeface="Microsoft Sans Serif"/>
              </a:rPr>
              <a:t>a</a:t>
            </a:r>
            <a:r>
              <a:rPr sz="2400" spc="245" dirty="0">
                <a:latin typeface="Microsoft Sans Serif"/>
                <a:cs typeface="Microsoft Sans Serif"/>
              </a:rPr>
              <a:t> </a:t>
            </a:r>
            <a:r>
              <a:rPr sz="2400" spc="-5" dirty="0">
                <a:latin typeface="Microsoft Sans Serif"/>
                <a:cs typeface="Microsoft Sans Serif"/>
              </a:rPr>
              <a:t>formula	</a:t>
            </a:r>
            <a:r>
              <a:rPr sz="2400" dirty="0">
                <a:latin typeface="Symbol"/>
                <a:cs typeface="Symbol"/>
              </a:rPr>
              <a:t></a:t>
            </a:r>
            <a:r>
              <a:rPr sz="2400" spc="305" dirty="0">
                <a:latin typeface="Times New Roman"/>
                <a:cs typeface="Times New Roman"/>
              </a:rPr>
              <a:t> </a:t>
            </a:r>
            <a:r>
              <a:rPr sz="2400" spc="-10" dirty="0">
                <a:latin typeface="Microsoft Sans Serif"/>
                <a:cs typeface="Microsoft Sans Serif"/>
              </a:rPr>
              <a:t>is</a:t>
            </a:r>
            <a:r>
              <a:rPr sz="2400" spc="240" dirty="0">
                <a:latin typeface="Microsoft Sans Serif"/>
                <a:cs typeface="Microsoft Sans Serif"/>
              </a:rPr>
              <a:t> </a:t>
            </a:r>
            <a:r>
              <a:rPr sz="2400" spc="-5" dirty="0">
                <a:latin typeface="Microsoft Sans Serif"/>
                <a:cs typeface="Microsoft Sans Serif"/>
              </a:rPr>
              <a:t>derived</a:t>
            </a:r>
            <a:r>
              <a:rPr sz="2400" spc="254" dirty="0">
                <a:latin typeface="Microsoft Sans Serif"/>
                <a:cs typeface="Microsoft Sans Serif"/>
              </a:rPr>
              <a:t> </a:t>
            </a:r>
            <a:r>
              <a:rPr sz="2400" dirty="0">
                <a:latin typeface="Microsoft Sans Serif"/>
                <a:cs typeface="Microsoft Sans Serif"/>
              </a:rPr>
              <a:t>/</a:t>
            </a:r>
            <a:r>
              <a:rPr sz="2400" spc="245" dirty="0">
                <a:latin typeface="Microsoft Sans Serif"/>
                <a:cs typeface="Microsoft Sans Serif"/>
              </a:rPr>
              <a:t> </a:t>
            </a:r>
            <a:r>
              <a:rPr sz="2400" spc="-5" dirty="0">
                <a:latin typeface="Microsoft Sans Serif"/>
                <a:cs typeface="Microsoft Sans Serif"/>
              </a:rPr>
              <a:t>proved</a:t>
            </a:r>
            <a:r>
              <a:rPr sz="2400" spc="229" dirty="0">
                <a:latin typeface="Microsoft Sans Serif"/>
                <a:cs typeface="Microsoft Sans Serif"/>
              </a:rPr>
              <a:t> </a:t>
            </a:r>
            <a:r>
              <a:rPr sz="2400" dirty="0">
                <a:latin typeface="Microsoft Sans Serif"/>
                <a:cs typeface="Microsoft Sans Serif"/>
              </a:rPr>
              <a:t>from</a:t>
            </a:r>
            <a:r>
              <a:rPr sz="2400" spc="254" dirty="0">
                <a:latin typeface="Microsoft Sans Serif"/>
                <a:cs typeface="Microsoft Sans Serif"/>
              </a:rPr>
              <a:t> </a:t>
            </a:r>
            <a:r>
              <a:rPr sz="2400" spc="-5" dirty="0">
                <a:latin typeface="Microsoft Sans Serif"/>
                <a:cs typeface="Microsoft Sans Serif"/>
              </a:rPr>
              <a:t>a</a:t>
            </a:r>
            <a:r>
              <a:rPr sz="2400" spc="275" dirty="0">
                <a:latin typeface="Microsoft Sans Serif"/>
                <a:cs typeface="Microsoft Sans Serif"/>
              </a:rPr>
              <a:t> </a:t>
            </a:r>
            <a:r>
              <a:rPr sz="2400" spc="-5" dirty="0">
                <a:latin typeface="Microsoft Sans Serif"/>
                <a:cs typeface="Microsoft Sans Serif"/>
              </a:rPr>
              <a:t>set</a:t>
            </a:r>
            <a:r>
              <a:rPr sz="2400" spc="245" dirty="0">
                <a:latin typeface="Microsoft Sans Serif"/>
                <a:cs typeface="Microsoft Sans Serif"/>
              </a:rPr>
              <a:t> </a:t>
            </a:r>
            <a:r>
              <a:rPr sz="2400" spc="-10" dirty="0">
                <a:latin typeface="Microsoft Sans Serif"/>
                <a:cs typeface="Microsoft Sans Serif"/>
              </a:rPr>
              <a:t>of</a:t>
            </a:r>
            <a:endParaRPr sz="2400">
              <a:latin typeface="Microsoft Sans Serif"/>
              <a:cs typeface="Microsoft Sans Serif"/>
            </a:endParaRPr>
          </a:p>
        </p:txBody>
      </p:sp>
      <p:sp>
        <p:nvSpPr>
          <p:cNvPr id="12" name="object 7">
            <a:extLst>
              <a:ext uri="{FF2B5EF4-FFF2-40B4-BE49-F238E27FC236}">
                <a16:creationId xmlns:a16="http://schemas.microsoft.com/office/drawing/2014/main" id="{7DD155F5-9C85-4E9D-61A7-273D855B0801}"/>
              </a:ext>
            </a:extLst>
          </p:cNvPr>
          <p:cNvSpPr txBox="1"/>
          <p:nvPr/>
        </p:nvSpPr>
        <p:spPr>
          <a:xfrm>
            <a:off x="1793059" y="2434820"/>
            <a:ext cx="5316220" cy="1348105"/>
          </a:xfrm>
          <a:prstGeom prst="rect">
            <a:avLst/>
          </a:prstGeom>
        </p:spPr>
        <p:txBody>
          <a:bodyPr vert="horz" wrap="square" lIns="0" tIns="133985" rIns="0" bIns="0" rtlCol="0">
            <a:spAutoFit/>
          </a:bodyPr>
          <a:lstStyle/>
          <a:p>
            <a:pPr marL="382270">
              <a:lnSpc>
                <a:spcPct val="100000"/>
              </a:lnSpc>
              <a:spcBef>
                <a:spcPts val="1055"/>
              </a:spcBef>
            </a:pPr>
            <a:r>
              <a:rPr sz="2400" spc="-5" dirty="0">
                <a:latin typeface="Microsoft Sans Serif"/>
                <a:cs typeface="Microsoft Sans Serif"/>
              </a:rPr>
              <a:t>premises</a:t>
            </a:r>
            <a:r>
              <a:rPr sz="2400" spc="5" dirty="0">
                <a:latin typeface="Microsoft Sans Serif"/>
                <a:cs typeface="Microsoft Sans Serif"/>
              </a:rPr>
              <a:t> </a:t>
            </a:r>
            <a:r>
              <a:rPr sz="2400" dirty="0">
                <a:latin typeface="Microsoft Sans Serif"/>
                <a:cs typeface="Microsoft Sans Serif"/>
              </a:rPr>
              <a:t>/</a:t>
            </a:r>
            <a:r>
              <a:rPr sz="2400" spc="35" dirty="0">
                <a:latin typeface="Microsoft Sans Serif"/>
                <a:cs typeface="Microsoft Sans Serif"/>
              </a:rPr>
              <a:t> </a:t>
            </a:r>
            <a:r>
              <a:rPr sz="2400" spc="-5" dirty="0">
                <a:latin typeface="Microsoft Sans Serif"/>
                <a:cs typeface="Microsoft Sans Serif"/>
              </a:rPr>
              <a:t>hypotheses</a:t>
            </a:r>
            <a:r>
              <a:rPr sz="2400" spc="10" dirty="0">
                <a:latin typeface="Microsoft Sans Serif"/>
                <a:cs typeface="Microsoft Sans Serif"/>
              </a:rPr>
              <a:t> </a:t>
            </a:r>
            <a:r>
              <a:rPr sz="2400" dirty="0">
                <a:latin typeface="Microsoft Sans Serif"/>
                <a:cs typeface="Microsoft Sans Serif"/>
              </a:rPr>
              <a:t>{</a:t>
            </a:r>
            <a:r>
              <a:rPr sz="2400" spc="45" dirty="0">
                <a:latin typeface="Microsoft Sans Serif"/>
                <a:cs typeface="Microsoft Sans Serif"/>
              </a:rPr>
              <a:t> </a:t>
            </a:r>
            <a:r>
              <a:rPr sz="2400" spc="195" dirty="0">
                <a:latin typeface="Symbol"/>
                <a:cs typeface="Symbol"/>
              </a:rPr>
              <a:t></a:t>
            </a:r>
            <a:r>
              <a:rPr sz="2400" spc="292" baseline="-20833" dirty="0">
                <a:latin typeface="Microsoft Sans Serif"/>
                <a:cs typeface="Microsoft Sans Serif"/>
              </a:rPr>
              <a:t>1</a:t>
            </a:r>
            <a:r>
              <a:rPr sz="2400" spc="195" dirty="0">
                <a:latin typeface="Microsoft Sans Serif"/>
                <a:cs typeface="Microsoft Sans Serif"/>
              </a:rPr>
              <a:t>,…,</a:t>
            </a:r>
            <a:r>
              <a:rPr sz="2400" spc="30" dirty="0">
                <a:latin typeface="Microsoft Sans Serif"/>
                <a:cs typeface="Microsoft Sans Serif"/>
              </a:rPr>
              <a:t> </a:t>
            </a:r>
            <a:r>
              <a:rPr sz="2400" spc="-30" dirty="0">
                <a:latin typeface="Symbol"/>
                <a:cs typeface="Symbol"/>
              </a:rPr>
              <a:t></a:t>
            </a:r>
            <a:r>
              <a:rPr sz="2400" spc="-44" baseline="-20833" dirty="0">
                <a:latin typeface="Microsoft Sans Serif"/>
                <a:cs typeface="Microsoft Sans Serif"/>
              </a:rPr>
              <a:t>n</a:t>
            </a:r>
            <a:r>
              <a:rPr sz="2400" spc="37" baseline="-20833" dirty="0">
                <a:latin typeface="Microsoft Sans Serif"/>
                <a:cs typeface="Microsoft Sans Serif"/>
              </a:rPr>
              <a:t> </a:t>
            </a:r>
            <a:r>
              <a:rPr sz="2400" spc="-5" dirty="0">
                <a:latin typeface="Microsoft Sans Serif"/>
                <a:cs typeface="Microsoft Sans Serif"/>
              </a:rPr>
              <a:t>},</a:t>
            </a:r>
            <a:endParaRPr sz="2400" dirty="0">
              <a:latin typeface="Microsoft Sans Serif"/>
              <a:cs typeface="Microsoft Sans Serif"/>
            </a:endParaRPr>
          </a:p>
          <a:p>
            <a:pPr marL="495300">
              <a:lnSpc>
                <a:spcPct val="100000"/>
              </a:lnSpc>
              <a:spcBef>
                <a:spcPts val="780"/>
              </a:spcBef>
              <a:tabLst>
                <a:tab pos="781685" algn="l"/>
                <a:tab pos="4164965" algn="l"/>
                <a:tab pos="4624705" algn="l"/>
              </a:tabLst>
            </a:pPr>
            <a:r>
              <a:rPr sz="2000" spc="575" dirty="0">
                <a:latin typeface="Microsoft Sans Serif"/>
                <a:cs typeface="Microsoft Sans Serif"/>
              </a:rPr>
              <a:t>–	</a:t>
            </a:r>
            <a:r>
              <a:rPr sz="2000" spc="-10" dirty="0">
                <a:latin typeface="Microsoft Sans Serif"/>
                <a:cs typeface="Microsoft Sans Serif"/>
              </a:rPr>
              <a:t>then</a:t>
            </a:r>
            <a:r>
              <a:rPr sz="2000" spc="20" dirty="0">
                <a:latin typeface="Microsoft Sans Serif"/>
                <a:cs typeface="Microsoft Sans Serif"/>
              </a:rPr>
              <a:t> </a:t>
            </a:r>
            <a:r>
              <a:rPr sz="2000" dirty="0">
                <a:latin typeface="Microsoft Sans Serif"/>
                <a:cs typeface="Microsoft Sans Serif"/>
              </a:rPr>
              <a:t>one</a:t>
            </a:r>
            <a:r>
              <a:rPr sz="2000" spc="20" dirty="0">
                <a:latin typeface="Microsoft Sans Serif"/>
                <a:cs typeface="Microsoft Sans Serif"/>
              </a:rPr>
              <a:t> </a:t>
            </a:r>
            <a:r>
              <a:rPr sz="2000" spc="-5" dirty="0">
                <a:latin typeface="Microsoft Sans Serif"/>
                <a:cs typeface="Microsoft Sans Serif"/>
              </a:rPr>
              <a:t>can</a:t>
            </a:r>
            <a:r>
              <a:rPr sz="2000" spc="45" dirty="0">
                <a:latin typeface="Microsoft Sans Serif"/>
                <a:cs typeface="Microsoft Sans Serif"/>
              </a:rPr>
              <a:t> </a:t>
            </a:r>
            <a:r>
              <a:rPr sz="2000" spc="-10" dirty="0">
                <a:latin typeface="Microsoft Sans Serif"/>
                <a:cs typeface="Microsoft Sans Serif"/>
              </a:rPr>
              <a:t>write</a:t>
            </a:r>
            <a:r>
              <a:rPr sz="2000" spc="45" dirty="0">
                <a:latin typeface="Microsoft Sans Serif"/>
                <a:cs typeface="Microsoft Sans Serif"/>
              </a:rPr>
              <a:t> </a:t>
            </a:r>
            <a:r>
              <a:rPr sz="2000" spc="-20" dirty="0">
                <a:latin typeface="Microsoft Sans Serif"/>
                <a:cs typeface="Microsoft Sans Serif"/>
              </a:rPr>
              <a:t>it</a:t>
            </a:r>
            <a:r>
              <a:rPr sz="2000" spc="20" dirty="0">
                <a:latin typeface="Microsoft Sans Serif"/>
                <a:cs typeface="Microsoft Sans Serif"/>
              </a:rPr>
              <a:t> </a:t>
            </a:r>
            <a:r>
              <a:rPr sz="2000" spc="-10" dirty="0">
                <a:latin typeface="Microsoft Sans Serif"/>
                <a:cs typeface="Microsoft Sans Serif"/>
              </a:rPr>
              <a:t>as</a:t>
            </a:r>
            <a:r>
              <a:rPr sz="2000" spc="35" dirty="0">
                <a:latin typeface="Microsoft Sans Serif"/>
                <a:cs typeface="Microsoft Sans Serif"/>
              </a:rPr>
              <a:t> </a:t>
            </a:r>
            <a:r>
              <a:rPr sz="2000" b="1" dirty="0">
                <a:latin typeface="Arial"/>
                <a:cs typeface="Arial"/>
              </a:rPr>
              <a:t>from	</a:t>
            </a:r>
            <a:r>
              <a:rPr sz="2000" spc="-10" dirty="0">
                <a:latin typeface="Symbol"/>
                <a:cs typeface="Symbol"/>
              </a:rPr>
              <a:t></a:t>
            </a:r>
            <a:r>
              <a:rPr sz="1950" b="1" spc="-15" baseline="-21367" dirty="0">
                <a:latin typeface="Arial"/>
                <a:cs typeface="Arial"/>
              </a:rPr>
              <a:t>1</a:t>
            </a:r>
            <a:r>
              <a:rPr sz="2000" b="1" spc="-10" dirty="0">
                <a:latin typeface="Arial"/>
                <a:cs typeface="Arial"/>
              </a:rPr>
              <a:t>,	</a:t>
            </a:r>
            <a:r>
              <a:rPr sz="2000" b="1" spc="-5" dirty="0">
                <a:latin typeface="Arial"/>
                <a:cs typeface="Arial"/>
              </a:rPr>
              <a:t>…,</a:t>
            </a:r>
            <a:r>
              <a:rPr sz="2000" b="1" spc="-70" dirty="0">
                <a:latin typeface="Arial"/>
                <a:cs typeface="Arial"/>
              </a:rPr>
              <a:t> </a:t>
            </a:r>
            <a:r>
              <a:rPr sz="2000" spc="-10" dirty="0">
                <a:latin typeface="Symbol"/>
                <a:cs typeface="Symbol"/>
              </a:rPr>
              <a:t></a:t>
            </a:r>
            <a:r>
              <a:rPr sz="1950" b="1" spc="-15" baseline="-21367" dirty="0">
                <a:latin typeface="Arial"/>
                <a:cs typeface="Arial"/>
              </a:rPr>
              <a:t>n</a:t>
            </a:r>
            <a:endParaRPr sz="1950" baseline="-21367" dirty="0">
              <a:latin typeface="Arial"/>
              <a:cs typeface="Arial"/>
            </a:endParaRPr>
          </a:p>
          <a:p>
            <a:pPr marL="382270" indent="-344805">
              <a:lnSpc>
                <a:spcPct val="100000"/>
              </a:lnSpc>
              <a:spcBef>
                <a:spcPts val="515"/>
              </a:spcBef>
              <a:buSzPct val="70833"/>
              <a:buChar char="●"/>
              <a:tabLst>
                <a:tab pos="382270" algn="l"/>
                <a:tab pos="382905" algn="l"/>
              </a:tabLst>
            </a:pPr>
            <a:r>
              <a:rPr sz="2400" dirty="0">
                <a:latin typeface="Microsoft Sans Serif"/>
                <a:cs typeface="Microsoft Sans Serif"/>
              </a:rPr>
              <a:t>In</a:t>
            </a:r>
            <a:r>
              <a:rPr sz="2400" spc="30" dirty="0">
                <a:latin typeface="Microsoft Sans Serif"/>
                <a:cs typeface="Microsoft Sans Serif"/>
              </a:rPr>
              <a:t> </a:t>
            </a:r>
            <a:r>
              <a:rPr sz="2400" spc="-5" dirty="0">
                <a:latin typeface="Microsoft Sans Serif"/>
                <a:cs typeface="Microsoft Sans Serif"/>
              </a:rPr>
              <a:t>natural</a:t>
            </a:r>
            <a:r>
              <a:rPr sz="2400" spc="15" dirty="0">
                <a:latin typeface="Microsoft Sans Serif"/>
                <a:cs typeface="Microsoft Sans Serif"/>
              </a:rPr>
              <a:t> </a:t>
            </a:r>
            <a:r>
              <a:rPr sz="2400" spc="-10" dirty="0">
                <a:latin typeface="Microsoft Sans Serif"/>
                <a:cs typeface="Microsoft Sans Serif"/>
              </a:rPr>
              <a:t>deductive</a:t>
            </a:r>
            <a:r>
              <a:rPr sz="2400" spc="30" dirty="0">
                <a:latin typeface="Microsoft Sans Serif"/>
                <a:cs typeface="Microsoft Sans Serif"/>
              </a:rPr>
              <a:t> </a:t>
            </a:r>
            <a:r>
              <a:rPr sz="2400" spc="-5" dirty="0">
                <a:latin typeface="Microsoft Sans Serif"/>
                <a:cs typeface="Microsoft Sans Serif"/>
              </a:rPr>
              <a:t>system,</a:t>
            </a:r>
            <a:endParaRPr sz="2400" dirty="0">
              <a:latin typeface="Microsoft Sans Serif"/>
              <a:cs typeface="Microsoft Sans Serif"/>
            </a:endParaRPr>
          </a:p>
        </p:txBody>
      </p:sp>
      <p:sp>
        <p:nvSpPr>
          <p:cNvPr id="14" name="object 8">
            <a:extLst>
              <a:ext uri="{FF2B5EF4-FFF2-40B4-BE49-F238E27FC236}">
                <a16:creationId xmlns:a16="http://schemas.microsoft.com/office/drawing/2014/main" id="{8A456B27-4962-DE5A-8F7E-DE1B41298DB5}"/>
              </a:ext>
            </a:extLst>
          </p:cNvPr>
          <p:cNvSpPr txBox="1"/>
          <p:nvPr/>
        </p:nvSpPr>
        <p:spPr>
          <a:xfrm>
            <a:off x="7268287" y="3022351"/>
            <a:ext cx="861060" cy="329565"/>
          </a:xfrm>
          <a:prstGeom prst="rect">
            <a:avLst/>
          </a:prstGeom>
        </p:spPr>
        <p:txBody>
          <a:bodyPr vert="horz" wrap="square" lIns="0" tIns="11430" rIns="0" bIns="0" rtlCol="0">
            <a:spAutoFit/>
          </a:bodyPr>
          <a:lstStyle/>
          <a:p>
            <a:pPr marL="12700">
              <a:lnSpc>
                <a:spcPct val="100000"/>
              </a:lnSpc>
              <a:spcBef>
                <a:spcPts val="90"/>
              </a:spcBef>
            </a:pPr>
            <a:r>
              <a:rPr sz="2000" b="1" spc="-5" dirty="0">
                <a:latin typeface="Arial"/>
                <a:cs typeface="Arial"/>
              </a:rPr>
              <a:t>infer</a:t>
            </a:r>
            <a:r>
              <a:rPr sz="2000" b="1" spc="-110" dirty="0">
                <a:latin typeface="Arial"/>
                <a:cs typeface="Arial"/>
              </a:rPr>
              <a:t> </a:t>
            </a:r>
            <a:r>
              <a:rPr sz="2000" spc="35" dirty="0">
                <a:latin typeface="Symbol"/>
                <a:cs typeface="Symbol"/>
              </a:rPr>
              <a:t></a:t>
            </a:r>
            <a:r>
              <a:rPr sz="2000" b="1" spc="35" dirty="0">
                <a:latin typeface="Arial"/>
                <a:cs typeface="Arial"/>
              </a:rPr>
              <a:t>.</a:t>
            </a:r>
            <a:endParaRPr sz="2000">
              <a:latin typeface="Arial"/>
              <a:cs typeface="Arial"/>
            </a:endParaRPr>
          </a:p>
        </p:txBody>
      </p:sp>
      <p:sp>
        <p:nvSpPr>
          <p:cNvPr id="16" name="object 9">
            <a:extLst>
              <a:ext uri="{FF2B5EF4-FFF2-40B4-BE49-F238E27FC236}">
                <a16:creationId xmlns:a16="http://schemas.microsoft.com/office/drawing/2014/main" id="{A6876DB3-9E33-FF93-C9D2-6C8ECB9EC704}"/>
              </a:ext>
            </a:extLst>
          </p:cNvPr>
          <p:cNvSpPr txBox="1"/>
          <p:nvPr/>
        </p:nvSpPr>
        <p:spPr>
          <a:xfrm>
            <a:off x="2275659" y="3805688"/>
            <a:ext cx="5408930" cy="621665"/>
          </a:xfrm>
          <a:prstGeom prst="rect">
            <a:avLst/>
          </a:prstGeom>
        </p:spPr>
        <p:txBody>
          <a:bodyPr vert="horz" wrap="square" lIns="0" tIns="11430" rIns="0" bIns="0" rtlCol="0">
            <a:spAutoFit/>
          </a:bodyPr>
          <a:lstStyle/>
          <a:p>
            <a:pPr marL="12700">
              <a:lnSpc>
                <a:spcPts val="2350"/>
              </a:lnSpc>
              <a:spcBef>
                <a:spcPts val="90"/>
              </a:spcBef>
              <a:tabLst>
                <a:tab pos="299085" algn="l"/>
                <a:tab pos="646430" algn="l"/>
                <a:tab pos="1996439" algn="l"/>
                <a:tab pos="2414270" algn="l"/>
                <a:tab pos="2901950" algn="l"/>
                <a:tab pos="3886200" algn="l"/>
                <a:tab pos="4843145" algn="l"/>
              </a:tabLst>
            </a:pPr>
            <a:r>
              <a:rPr sz="2000" spc="575" dirty="0">
                <a:latin typeface="Microsoft Sans Serif"/>
                <a:cs typeface="Microsoft Sans Serif"/>
              </a:rPr>
              <a:t>–	</a:t>
            </a:r>
            <a:r>
              <a:rPr sz="2000" spc="-5" dirty="0">
                <a:latin typeface="Microsoft Sans Serif"/>
                <a:cs typeface="Microsoft Sans Serif"/>
              </a:rPr>
              <a:t>a	</a:t>
            </a:r>
            <a:r>
              <a:rPr sz="2000" spc="-10" dirty="0">
                <a:latin typeface="Microsoft Sans Serif"/>
                <a:cs typeface="Microsoft Sans Serif"/>
              </a:rPr>
              <a:t>th</a:t>
            </a:r>
            <a:r>
              <a:rPr sz="2000" spc="15" dirty="0">
                <a:latin typeface="Microsoft Sans Serif"/>
                <a:cs typeface="Microsoft Sans Serif"/>
              </a:rPr>
              <a:t>e</a:t>
            </a:r>
            <a:r>
              <a:rPr sz="2000" spc="-10" dirty="0">
                <a:latin typeface="Microsoft Sans Serif"/>
                <a:cs typeface="Microsoft Sans Serif"/>
              </a:rPr>
              <a:t>o</a:t>
            </a:r>
            <a:r>
              <a:rPr sz="2000" dirty="0">
                <a:latin typeface="Microsoft Sans Serif"/>
                <a:cs typeface="Microsoft Sans Serif"/>
              </a:rPr>
              <a:t>r</a:t>
            </a:r>
            <a:r>
              <a:rPr sz="2000" spc="-10" dirty="0">
                <a:latin typeface="Microsoft Sans Serif"/>
                <a:cs typeface="Microsoft Sans Serif"/>
              </a:rPr>
              <a:t>em</a:t>
            </a:r>
            <a:r>
              <a:rPr sz="2000" dirty="0">
                <a:latin typeface="Microsoft Sans Serif"/>
                <a:cs typeface="Microsoft Sans Serif"/>
              </a:rPr>
              <a:t>	</a:t>
            </a:r>
            <a:r>
              <a:rPr sz="2000" spc="-10" dirty="0">
                <a:latin typeface="Microsoft Sans Serif"/>
                <a:cs typeface="Microsoft Sans Serif"/>
              </a:rPr>
              <a:t>t</a:t>
            </a:r>
            <a:r>
              <a:rPr sz="2000" spc="-5" dirty="0">
                <a:latin typeface="Microsoft Sans Serif"/>
                <a:cs typeface="Microsoft Sans Serif"/>
              </a:rPr>
              <a:t>o</a:t>
            </a:r>
            <a:r>
              <a:rPr sz="2000" dirty="0">
                <a:latin typeface="Microsoft Sans Serif"/>
                <a:cs typeface="Microsoft Sans Serif"/>
              </a:rPr>
              <a:t>	</a:t>
            </a:r>
            <a:r>
              <a:rPr sz="2000" spc="-10" dirty="0">
                <a:latin typeface="Microsoft Sans Serif"/>
                <a:cs typeface="Microsoft Sans Serif"/>
              </a:rPr>
              <a:t>b</a:t>
            </a:r>
            <a:r>
              <a:rPr sz="2000" spc="-5" dirty="0">
                <a:latin typeface="Microsoft Sans Serif"/>
                <a:cs typeface="Microsoft Sans Serif"/>
              </a:rPr>
              <a:t>e</a:t>
            </a:r>
            <a:r>
              <a:rPr sz="2000" dirty="0">
                <a:latin typeface="Microsoft Sans Serif"/>
                <a:cs typeface="Microsoft Sans Serif"/>
              </a:rPr>
              <a:t>	</a:t>
            </a:r>
            <a:r>
              <a:rPr sz="2000" spc="-10" dirty="0">
                <a:latin typeface="Microsoft Sans Serif"/>
                <a:cs typeface="Microsoft Sans Serif"/>
              </a:rPr>
              <a:t>p</a:t>
            </a:r>
            <a:r>
              <a:rPr sz="2000" dirty="0">
                <a:latin typeface="Microsoft Sans Serif"/>
                <a:cs typeface="Microsoft Sans Serif"/>
              </a:rPr>
              <a:t>r</a:t>
            </a:r>
            <a:r>
              <a:rPr sz="2000" spc="15" dirty="0">
                <a:latin typeface="Microsoft Sans Serif"/>
                <a:cs typeface="Microsoft Sans Serif"/>
              </a:rPr>
              <a:t>o</a:t>
            </a:r>
            <a:r>
              <a:rPr sz="2000" spc="5" dirty="0">
                <a:latin typeface="Microsoft Sans Serif"/>
                <a:cs typeface="Microsoft Sans Serif"/>
              </a:rPr>
              <a:t>v</a:t>
            </a:r>
            <a:r>
              <a:rPr sz="2000" spc="-10" dirty="0">
                <a:latin typeface="Microsoft Sans Serif"/>
                <a:cs typeface="Microsoft Sans Serif"/>
              </a:rPr>
              <a:t>e</a:t>
            </a:r>
            <a:r>
              <a:rPr sz="2000" spc="-5" dirty="0">
                <a:latin typeface="Microsoft Sans Serif"/>
                <a:cs typeface="Microsoft Sans Serif"/>
              </a:rPr>
              <a:t>d</a:t>
            </a:r>
            <a:r>
              <a:rPr sz="2000" dirty="0">
                <a:latin typeface="Microsoft Sans Serif"/>
                <a:cs typeface="Microsoft Sans Serif"/>
              </a:rPr>
              <a:t>	</a:t>
            </a:r>
            <a:r>
              <a:rPr sz="2000" spc="5" dirty="0">
                <a:latin typeface="Microsoft Sans Serif"/>
                <a:cs typeface="Microsoft Sans Serif"/>
              </a:rPr>
              <a:t>s</a:t>
            </a:r>
            <a:r>
              <a:rPr sz="2000" spc="-10" dirty="0">
                <a:latin typeface="Microsoft Sans Serif"/>
                <a:cs typeface="Microsoft Sans Serif"/>
              </a:rPr>
              <a:t>h</a:t>
            </a:r>
            <a:r>
              <a:rPr sz="2000" spc="15" dirty="0">
                <a:latin typeface="Microsoft Sans Serif"/>
                <a:cs typeface="Microsoft Sans Serif"/>
              </a:rPr>
              <a:t>o</a:t>
            </a:r>
            <a:r>
              <a:rPr sz="2000" spc="-10" dirty="0">
                <a:latin typeface="Microsoft Sans Serif"/>
                <a:cs typeface="Microsoft Sans Serif"/>
              </a:rPr>
              <a:t>u</a:t>
            </a:r>
            <a:r>
              <a:rPr sz="2000" spc="-5" dirty="0">
                <a:latin typeface="Microsoft Sans Serif"/>
                <a:cs typeface="Microsoft Sans Serif"/>
              </a:rPr>
              <a:t>ld</a:t>
            </a:r>
            <a:r>
              <a:rPr sz="2000" dirty="0">
                <a:latin typeface="Microsoft Sans Serif"/>
                <a:cs typeface="Microsoft Sans Serif"/>
              </a:rPr>
              <a:t>	</a:t>
            </a:r>
            <a:r>
              <a:rPr sz="2000" spc="15" dirty="0">
                <a:latin typeface="Microsoft Sans Serif"/>
                <a:cs typeface="Microsoft Sans Serif"/>
              </a:rPr>
              <a:t>h</a:t>
            </a:r>
            <a:r>
              <a:rPr sz="2000" spc="-10" dirty="0">
                <a:latin typeface="Microsoft Sans Serif"/>
                <a:cs typeface="Microsoft Sans Serif"/>
              </a:rPr>
              <a:t>a</a:t>
            </a:r>
            <a:r>
              <a:rPr sz="2000" spc="5" dirty="0">
                <a:latin typeface="Microsoft Sans Serif"/>
                <a:cs typeface="Microsoft Sans Serif"/>
              </a:rPr>
              <a:t>v</a:t>
            </a:r>
            <a:r>
              <a:rPr sz="2000" spc="-5" dirty="0">
                <a:latin typeface="Microsoft Sans Serif"/>
                <a:cs typeface="Microsoft Sans Serif"/>
              </a:rPr>
              <a:t>e</a:t>
            </a:r>
            <a:endParaRPr sz="2000">
              <a:latin typeface="Microsoft Sans Serif"/>
              <a:cs typeface="Microsoft Sans Serif"/>
            </a:endParaRPr>
          </a:p>
          <a:p>
            <a:pPr marL="299085">
              <a:lnSpc>
                <a:spcPts val="2350"/>
              </a:lnSpc>
              <a:tabLst>
                <a:tab pos="1002665" algn="l"/>
                <a:tab pos="2429510" algn="l"/>
              </a:tabLst>
            </a:pPr>
            <a:r>
              <a:rPr sz="2000" b="1" spc="-5" dirty="0">
                <a:solidFill>
                  <a:srgbClr val="CC0000"/>
                </a:solidFill>
                <a:latin typeface="Arial"/>
                <a:cs typeface="Arial"/>
              </a:rPr>
              <a:t>from	</a:t>
            </a:r>
            <a:r>
              <a:rPr sz="2000" spc="-10" dirty="0">
                <a:solidFill>
                  <a:srgbClr val="CC0000"/>
                </a:solidFill>
                <a:latin typeface="Symbol"/>
                <a:cs typeface="Symbol"/>
              </a:rPr>
              <a:t></a:t>
            </a:r>
            <a:r>
              <a:rPr sz="2000" b="1" spc="-10" dirty="0">
                <a:solidFill>
                  <a:srgbClr val="CC0000"/>
                </a:solidFill>
                <a:latin typeface="Arial"/>
                <a:cs typeface="Arial"/>
              </a:rPr>
              <a:t>1, </a:t>
            </a:r>
            <a:r>
              <a:rPr sz="2000" b="1" spc="-5" dirty="0">
                <a:solidFill>
                  <a:srgbClr val="CC0000"/>
                </a:solidFill>
                <a:latin typeface="Arial"/>
                <a:cs typeface="Arial"/>
              </a:rPr>
              <a:t>…,</a:t>
            </a:r>
            <a:r>
              <a:rPr sz="2000" b="1" spc="-10" dirty="0">
                <a:solidFill>
                  <a:srgbClr val="CC0000"/>
                </a:solidFill>
                <a:latin typeface="Arial"/>
                <a:cs typeface="Arial"/>
              </a:rPr>
              <a:t> </a:t>
            </a:r>
            <a:r>
              <a:rPr sz="2000" spc="-10" dirty="0">
                <a:solidFill>
                  <a:srgbClr val="CC0000"/>
                </a:solidFill>
                <a:latin typeface="Symbol"/>
                <a:cs typeface="Symbol"/>
              </a:rPr>
              <a:t></a:t>
            </a:r>
            <a:r>
              <a:rPr sz="2000" b="1" spc="-10" dirty="0">
                <a:solidFill>
                  <a:srgbClr val="CC0000"/>
                </a:solidFill>
                <a:latin typeface="Arial"/>
                <a:cs typeface="Arial"/>
              </a:rPr>
              <a:t>n	</a:t>
            </a:r>
            <a:r>
              <a:rPr sz="2000" b="1" spc="-5" dirty="0">
                <a:solidFill>
                  <a:srgbClr val="CC0000"/>
                </a:solidFill>
                <a:latin typeface="Arial"/>
                <a:cs typeface="Arial"/>
              </a:rPr>
              <a:t>infer</a:t>
            </a:r>
            <a:r>
              <a:rPr sz="2000" b="1" spc="-75" dirty="0">
                <a:solidFill>
                  <a:srgbClr val="CC0000"/>
                </a:solidFill>
                <a:latin typeface="Arial"/>
                <a:cs typeface="Arial"/>
              </a:rPr>
              <a:t> </a:t>
            </a:r>
            <a:r>
              <a:rPr sz="2000" spc="35" dirty="0">
                <a:solidFill>
                  <a:srgbClr val="CC0000"/>
                </a:solidFill>
                <a:latin typeface="Symbol"/>
                <a:cs typeface="Symbol"/>
              </a:rPr>
              <a:t></a:t>
            </a:r>
            <a:r>
              <a:rPr sz="2000" spc="35" dirty="0">
                <a:latin typeface="Microsoft Sans Serif"/>
                <a:cs typeface="Microsoft Sans Serif"/>
              </a:rPr>
              <a:t>.</a:t>
            </a:r>
            <a:endParaRPr sz="2000">
              <a:latin typeface="Microsoft Sans Serif"/>
              <a:cs typeface="Microsoft Sans Serif"/>
            </a:endParaRPr>
          </a:p>
        </p:txBody>
      </p:sp>
      <p:sp>
        <p:nvSpPr>
          <p:cNvPr id="17" name="object 10">
            <a:extLst>
              <a:ext uri="{FF2B5EF4-FFF2-40B4-BE49-F238E27FC236}">
                <a16:creationId xmlns:a16="http://schemas.microsoft.com/office/drawing/2014/main" id="{31587E41-AF7F-C5B3-BC52-5FF99EDBB0D8}"/>
              </a:ext>
            </a:extLst>
          </p:cNvPr>
          <p:cNvSpPr txBox="1"/>
          <p:nvPr/>
        </p:nvSpPr>
        <p:spPr>
          <a:xfrm>
            <a:off x="7865698" y="3805688"/>
            <a:ext cx="879475" cy="329565"/>
          </a:xfrm>
          <a:prstGeom prst="rect">
            <a:avLst/>
          </a:prstGeom>
        </p:spPr>
        <p:txBody>
          <a:bodyPr vert="horz" wrap="square" lIns="0" tIns="11430" rIns="0" bIns="0" rtlCol="0">
            <a:spAutoFit/>
          </a:bodyPr>
          <a:lstStyle/>
          <a:p>
            <a:pPr marL="12700">
              <a:lnSpc>
                <a:spcPct val="100000"/>
              </a:lnSpc>
              <a:spcBef>
                <a:spcPts val="90"/>
              </a:spcBef>
              <a:tabLst>
                <a:tab pos="360045" algn="l"/>
              </a:tabLst>
            </a:pPr>
            <a:r>
              <a:rPr sz="2000" spc="-5" dirty="0">
                <a:latin typeface="Microsoft Sans Serif"/>
                <a:cs typeface="Microsoft Sans Serif"/>
              </a:rPr>
              <a:t>a	</a:t>
            </a:r>
            <a:r>
              <a:rPr sz="2000" spc="15" dirty="0">
                <a:latin typeface="Microsoft Sans Serif"/>
                <a:cs typeface="Microsoft Sans Serif"/>
              </a:rPr>
              <a:t>f</a:t>
            </a:r>
            <a:r>
              <a:rPr sz="2000" spc="-10" dirty="0">
                <a:latin typeface="Microsoft Sans Serif"/>
                <a:cs typeface="Microsoft Sans Serif"/>
              </a:rPr>
              <a:t>o</a:t>
            </a:r>
            <a:r>
              <a:rPr sz="2000" spc="-25" dirty="0">
                <a:latin typeface="Microsoft Sans Serif"/>
                <a:cs typeface="Microsoft Sans Serif"/>
              </a:rPr>
              <a:t>r</a:t>
            </a:r>
            <a:r>
              <a:rPr sz="2000" spc="-10" dirty="0">
                <a:latin typeface="Microsoft Sans Serif"/>
                <a:cs typeface="Microsoft Sans Serif"/>
              </a:rPr>
              <a:t>m</a:t>
            </a:r>
            <a:endParaRPr sz="2000">
              <a:latin typeface="Microsoft Sans Serif"/>
              <a:cs typeface="Microsoft Sans Serif"/>
            </a:endParaRPr>
          </a:p>
        </p:txBody>
      </p:sp>
      <p:sp>
        <p:nvSpPr>
          <p:cNvPr id="18" name="object 11">
            <a:extLst>
              <a:ext uri="{FF2B5EF4-FFF2-40B4-BE49-F238E27FC236}">
                <a16:creationId xmlns:a16="http://schemas.microsoft.com/office/drawing/2014/main" id="{BE159DFE-DAE4-9AB9-C47B-0C291FD3C52E}"/>
              </a:ext>
            </a:extLst>
          </p:cNvPr>
          <p:cNvSpPr txBox="1"/>
          <p:nvPr/>
        </p:nvSpPr>
        <p:spPr>
          <a:xfrm>
            <a:off x="1818459" y="4406548"/>
            <a:ext cx="6927850" cy="1078865"/>
          </a:xfrm>
          <a:prstGeom prst="rect">
            <a:avLst/>
          </a:prstGeom>
        </p:spPr>
        <p:txBody>
          <a:bodyPr vert="horz" wrap="square" lIns="0" tIns="64135" rIns="0" bIns="0" rtlCol="0">
            <a:spAutoFit/>
          </a:bodyPr>
          <a:lstStyle/>
          <a:p>
            <a:pPr marL="356870" indent="-344805">
              <a:lnSpc>
                <a:spcPct val="100000"/>
              </a:lnSpc>
              <a:spcBef>
                <a:spcPts val="505"/>
              </a:spcBef>
              <a:buSzPct val="70833"/>
              <a:buChar char="●"/>
              <a:tabLst>
                <a:tab pos="356870" algn="l"/>
                <a:tab pos="357505" algn="l"/>
              </a:tabLst>
            </a:pPr>
            <a:r>
              <a:rPr sz="2400" dirty="0">
                <a:latin typeface="Microsoft Sans Serif"/>
                <a:cs typeface="Microsoft Sans Serif"/>
              </a:rPr>
              <a:t>Theorem</a:t>
            </a:r>
            <a:r>
              <a:rPr sz="2400" spc="15" dirty="0">
                <a:latin typeface="Microsoft Sans Serif"/>
                <a:cs typeface="Microsoft Sans Serif"/>
              </a:rPr>
              <a:t> </a:t>
            </a:r>
            <a:r>
              <a:rPr sz="2400" b="1" spc="-5" dirty="0">
                <a:latin typeface="Arial"/>
                <a:cs typeface="Arial"/>
              </a:rPr>
              <a:t>infer</a:t>
            </a:r>
            <a:r>
              <a:rPr sz="2400" b="1" spc="-75" dirty="0">
                <a:latin typeface="Arial"/>
                <a:cs typeface="Arial"/>
              </a:rPr>
              <a:t> </a:t>
            </a:r>
            <a:r>
              <a:rPr sz="2400" dirty="0">
                <a:latin typeface="Symbol"/>
                <a:cs typeface="Symbol"/>
              </a:rPr>
              <a:t></a:t>
            </a:r>
            <a:r>
              <a:rPr sz="2400" spc="85" dirty="0">
                <a:latin typeface="Times New Roman"/>
                <a:cs typeface="Times New Roman"/>
              </a:rPr>
              <a:t> </a:t>
            </a:r>
            <a:r>
              <a:rPr sz="2400" spc="-5" dirty="0">
                <a:latin typeface="Microsoft Sans Serif"/>
                <a:cs typeface="Microsoft Sans Serif"/>
              </a:rPr>
              <a:t>means</a:t>
            </a:r>
            <a:r>
              <a:rPr sz="2400" spc="20" dirty="0">
                <a:latin typeface="Microsoft Sans Serif"/>
                <a:cs typeface="Microsoft Sans Serif"/>
              </a:rPr>
              <a:t> </a:t>
            </a:r>
            <a:r>
              <a:rPr sz="2400" spc="-5" dirty="0">
                <a:latin typeface="Microsoft Sans Serif"/>
                <a:cs typeface="Microsoft Sans Serif"/>
              </a:rPr>
              <a:t>that</a:t>
            </a:r>
            <a:endParaRPr sz="2400">
              <a:latin typeface="Microsoft Sans Serif"/>
              <a:cs typeface="Microsoft Sans Serif"/>
            </a:endParaRPr>
          </a:p>
          <a:p>
            <a:pPr marL="756285" marR="5080" indent="-287020">
              <a:lnSpc>
                <a:spcPts val="2280"/>
              </a:lnSpc>
              <a:spcBef>
                <a:spcPts val="500"/>
              </a:spcBef>
              <a:tabLst>
                <a:tab pos="756285" algn="l"/>
                <a:tab pos="1533525" algn="l"/>
                <a:tab pos="2103120" algn="l"/>
                <a:tab pos="2585085" algn="l"/>
                <a:tab pos="3819525" algn="l"/>
                <a:tab pos="4441190" algn="l"/>
                <a:tab pos="4788535" algn="l"/>
                <a:tab pos="5172710" algn="l"/>
                <a:tab pos="5809615" algn="l"/>
                <a:tab pos="6659880" algn="l"/>
              </a:tabLst>
            </a:pPr>
            <a:r>
              <a:rPr sz="2000" spc="575" dirty="0">
                <a:latin typeface="Microsoft Sans Serif"/>
                <a:cs typeface="Microsoft Sans Serif"/>
              </a:rPr>
              <a:t>–	</a:t>
            </a:r>
            <a:r>
              <a:rPr sz="2000" spc="-10" dirty="0">
                <a:latin typeface="Microsoft Sans Serif"/>
                <a:cs typeface="Microsoft Sans Serif"/>
              </a:rPr>
              <a:t>the</a:t>
            </a:r>
            <a:r>
              <a:rPr sz="2000" dirty="0">
                <a:latin typeface="Microsoft Sans Serif"/>
                <a:cs typeface="Microsoft Sans Serif"/>
              </a:rPr>
              <a:t>r</a:t>
            </a:r>
            <a:r>
              <a:rPr sz="2000" spc="-5" dirty="0">
                <a:latin typeface="Microsoft Sans Serif"/>
                <a:cs typeface="Microsoft Sans Serif"/>
              </a:rPr>
              <a:t>e</a:t>
            </a:r>
            <a:r>
              <a:rPr sz="2000" dirty="0">
                <a:latin typeface="Microsoft Sans Serif"/>
                <a:cs typeface="Microsoft Sans Serif"/>
              </a:rPr>
              <a:t>	</a:t>
            </a:r>
            <a:r>
              <a:rPr sz="2000" spc="-10" dirty="0">
                <a:latin typeface="Microsoft Sans Serif"/>
                <a:cs typeface="Microsoft Sans Serif"/>
              </a:rPr>
              <a:t>a</a:t>
            </a:r>
            <a:r>
              <a:rPr sz="2000" dirty="0">
                <a:latin typeface="Microsoft Sans Serif"/>
                <a:cs typeface="Microsoft Sans Serif"/>
              </a:rPr>
              <a:t>r</a:t>
            </a:r>
            <a:r>
              <a:rPr sz="2000" spc="-5" dirty="0">
                <a:latin typeface="Microsoft Sans Serif"/>
                <a:cs typeface="Microsoft Sans Serif"/>
              </a:rPr>
              <a:t>e</a:t>
            </a:r>
            <a:r>
              <a:rPr sz="2000" dirty="0">
                <a:latin typeface="Microsoft Sans Serif"/>
                <a:cs typeface="Microsoft Sans Serif"/>
              </a:rPr>
              <a:t>	</a:t>
            </a:r>
            <a:r>
              <a:rPr sz="2000" spc="-10" dirty="0">
                <a:latin typeface="Microsoft Sans Serif"/>
                <a:cs typeface="Microsoft Sans Serif"/>
              </a:rPr>
              <a:t>n</a:t>
            </a:r>
            <a:r>
              <a:rPr sz="2000" spc="-5" dirty="0">
                <a:latin typeface="Microsoft Sans Serif"/>
                <a:cs typeface="Microsoft Sans Serif"/>
              </a:rPr>
              <a:t>o</a:t>
            </a:r>
            <a:r>
              <a:rPr sz="2000" dirty="0">
                <a:latin typeface="Microsoft Sans Serif"/>
                <a:cs typeface="Microsoft Sans Serif"/>
              </a:rPr>
              <a:t>	</a:t>
            </a:r>
            <a:r>
              <a:rPr sz="2000" spc="-10" dirty="0">
                <a:latin typeface="Microsoft Sans Serif"/>
                <a:cs typeface="Microsoft Sans Serif"/>
              </a:rPr>
              <a:t>p</a:t>
            </a:r>
            <a:r>
              <a:rPr sz="2000" dirty="0">
                <a:latin typeface="Microsoft Sans Serif"/>
                <a:cs typeface="Microsoft Sans Serif"/>
              </a:rPr>
              <a:t>r</a:t>
            </a:r>
            <a:r>
              <a:rPr sz="2000" spc="-10" dirty="0">
                <a:latin typeface="Microsoft Sans Serif"/>
                <a:cs typeface="Microsoft Sans Serif"/>
              </a:rPr>
              <a:t>e</a:t>
            </a:r>
            <a:r>
              <a:rPr sz="2000" spc="30" dirty="0">
                <a:latin typeface="Microsoft Sans Serif"/>
                <a:cs typeface="Microsoft Sans Serif"/>
              </a:rPr>
              <a:t>m</a:t>
            </a:r>
            <a:r>
              <a:rPr sz="2000" spc="-30" dirty="0">
                <a:latin typeface="Microsoft Sans Serif"/>
                <a:cs typeface="Microsoft Sans Serif"/>
              </a:rPr>
              <a:t>i</a:t>
            </a:r>
            <a:r>
              <a:rPr sz="2000" spc="5" dirty="0">
                <a:latin typeface="Microsoft Sans Serif"/>
                <a:cs typeface="Microsoft Sans Serif"/>
              </a:rPr>
              <a:t>s</a:t>
            </a:r>
            <a:r>
              <a:rPr sz="2000" spc="-10" dirty="0">
                <a:latin typeface="Microsoft Sans Serif"/>
                <a:cs typeface="Microsoft Sans Serif"/>
              </a:rPr>
              <a:t>e</a:t>
            </a:r>
            <a:r>
              <a:rPr sz="2000" spc="-5" dirty="0">
                <a:latin typeface="Microsoft Sans Serif"/>
                <a:cs typeface="Microsoft Sans Serif"/>
              </a:rPr>
              <a:t>s</a:t>
            </a:r>
            <a:r>
              <a:rPr sz="2000" dirty="0">
                <a:latin typeface="Microsoft Sans Serif"/>
                <a:cs typeface="Microsoft Sans Serif"/>
              </a:rPr>
              <a:t>	</a:t>
            </a:r>
            <a:r>
              <a:rPr sz="2000" spc="-10" dirty="0">
                <a:latin typeface="Microsoft Sans Serif"/>
                <a:cs typeface="Microsoft Sans Serif"/>
              </a:rPr>
              <a:t>an</a:t>
            </a:r>
            <a:r>
              <a:rPr sz="2000" spc="-5" dirty="0">
                <a:latin typeface="Microsoft Sans Serif"/>
                <a:cs typeface="Microsoft Sans Serif"/>
              </a:rPr>
              <a:t>d</a:t>
            </a:r>
            <a:r>
              <a:rPr sz="2000" dirty="0">
                <a:latin typeface="Microsoft Sans Serif"/>
                <a:cs typeface="Microsoft Sans Serif"/>
              </a:rPr>
              <a:t>	</a:t>
            </a:r>
            <a:r>
              <a:rPr sz="2000" spc="-5" dirty="0">
                <a:latin typeface="Symbol"/>
                <a:cs typeface="Symbol"/>
              </a:rPr>
              <a:t></a:t>
            </a:r>
            <a:r>
              <a:rPr sz="2000" dirty="0">
                <a:latin typeface="Times New Roman"/>
                <a:cs typeface="Times New Roman"/>
              </a:rPr>
              <a:t>	</a:t>
            </a:r>
            <a:r>
              <a:rPr sz="2000" spc="-30" dirty="0">
                <a:latin typeface="Microsoft Sans Serif"/>
                <a:cs typeface="Microsoft Sans Serif"/>
              </a:rPr>
              <a:t>i</a:t>
            </a:r>
            <a:r>
              <a:rPr sz="2000" spc="-5" dirty="0">
                <a:latin typeface="Microsoft Sans Serif"/>
                <a:cs typeface="Microsoft Sans Serif"/>
              </a:rPr>
              <a:t>s</a:t>
            </a:r>
            <a:r>
              <a:rPr sz="2000" dirty="0">
                <a:latin typeface="Microsoft Sans Serif"/>
                <a:cs typeface="Microsoft Sans Serif"/>
              </a:rPr>
              <a:t>	</a:t>
            </a:r>
            <a:r>
              <a:rPr sz="2000" spc="-10" dirty="0">
                <a:latin typeface="Microsoft Sans Serif"/>
                <a:cs typeface="Microsoft Sans Serif"/>
              </a:rPr>
              <a:t>t</a:t>
            </a:r>
            <a:r>
              <a:rPr sz="2000" dirty="0">
                <a:latin typeface="Microsoft Sans Serif"/>
                <a:cs typeface="Microsoft Sans Serif"/>
              </a:rPr>
              <a:t>r</a:t>
            </a:r>
            <a:r>
              <a:rPr sz="2000" spc="-10" dirty="0">
                <a:latin typeface="Microsoft Sans Serif"/>
                <a:cs typeface="Microsoft Sans Serif"/>
              </a:rPr>
              <a:t>u</a:t>
            </a:r>
            <a:r>
              <a:rPr sz="2000" spc="-5" dirty="0">
                <a:latin typeface="Microsoft Sans Serif"/>
                <a:cs typeface="Microsoft Sans Serif"/>
              </a:rPr>
              <a:t>e</a:t>
            </a:r>
            <a:r>
              <a:rPr sz="2000" dirty="0">
                <a:latin typeface="Microsoft Sans Serif"/>
                <a:cs typeface="Microsoft Sans Serif"/>
              </a:rPr>
              <a:t>	</a:t>
            </a:r>
            <a:r>
              <a:rPr sz="2000" spc="-10" dirty="0">
                <a:latin typeface="Microsoft Sans Serif"/>
                <a:cs typeface="Microsoft Sans Serif"/>
              </a:rPr>
              <a:t>un</a:t>
            </a:r>
            <a:r>
              <a:rPr sz="2000" spc="15" dirty="0">
                <a:latin typeface="Microsoft Sans Serif"/>
                <a:cs typeface="Microsoft Sans Serif"/>
              </a:rPr>
              <a:t>d</a:t>
            </a:r>
            <a:r>
              <a:rPr sz="2000" spc="-10" dirty="0">
                <a:latin typeface="Microsoft Sans Serif"/>
                <a:cs typeface="Microsoft Sans Serif"/>
              </a:rPr>
              <a:t>e</a:t>
            </a:r>
            <a:r>
              <a:rPr sz="2000" spc="-5" dirty="0">
                <a:latin typeface="Microsoft Sans Serif"/>
                <a:cs typeface="Microsoft Sans Serif"/>
              </a:rPr>
              <a:t>r</a:t>
            </a:r>
            <a:r>
              <a:rPr sz="2000" dirty="0">
                <a:latin typeface="Microsoft Sans Serif"/>
                <a:cs typeface="Microsoft Sans Serif"/>
              </a:rPr>
              <a:t>	</a:t>
            </a:r>
            <a:r>
              <a:rPr sz="2000" spc="-10" dirty="0">
                <a:latin typeface="Microsoft Sans Serif"/>
                <a:cs typeface="Microsoft Sans Serif"/>
              </a:rPr>
              <a:t>a</a:t>
            </a:r>
            <a:r>
              <a:rPr sz="2000" spc="-5" dirty="0">
                <a:latin typeface="Microsoft Sans Serif"/>
                <a:cs typeface="Microsoft Sans Serif"/>
              </a:rPr>
              <a:t>l</a:t>
            </a:r>
            <a:r>
              <a:rPr sz="2000" spc="-20" dirty="0">
                <a:latin typeface="Microsoft Sans Serif"/>
                <a:cs typeface="Microsoft Sans Serif"/>
              </a:rPr>
              <a:t>l  </a:t>
            </a:r>
            <a:r>
              <a:rPr sz="2000" spc="-10" dirty="0">
                <a:latin typeface="Microsoft Sans Serif"/>
                <a:cs typeface="Microsoft Sans Serif"/>
              </a:rPr>
              <a:t>interpretations</a:t>
            </a:r>
            <a:r>
              <a:rPr sz="2000" spc="30" dirty="0">
                <a:latin typeface="Microsoft Sans Serif"/>
                <a:cs typeface="Microsoft Sans Serif"/>
              </a:rPr>
              <a:t> </a:t>
            </a:r>
            <a:r>
              <a:rPr sz="2000" spc="-10" dirty="0">
                <a:latin typeface="Microsoft Sans Serif"/>
                <a:cs typeface="Microsoft Sans Serif"/>
              </a:rPr>
              <a:t>i.e.,</a:t>
            </a:r>
            <a:r>
              <a:rPr sz="2000" spc="-5" dirty="0">
                <a:latin typeface="Microsoft Sans Serif"/>
                <a:cs typeface="Microsoft Sans Serif"/>
              </a:rPr>
              <a:t> </a:t>
            </a:r>
            <a:r>
              <a:rPr sz="2000" spc="-5" dirty="0">
                <a:latin typeface="Symbol"/>
                <a:cs typeface="Symbol"/>
              </a:rPr>
              <a:t></a:t>
            </a:r>
            <a:r>
              <a:rPr sz="2000" spc="110" dirty="0">
                <a:latin typeface="Times New Roman"/>
                <a:cs typeface="Times New Roman"/>
              </a:rPr>
              <a:t> </a:t>
            </a:r>
            <a:r>
              <a:rPr sz="2000" spc="-20" dirty="0">
                <a:latin typeface="Microsoft Sans Serif"/>
                <a:cs typeface="Microsoft Sans Serif"/>
              </a:rPr>
              <a:t>is</a:t>
            </a:r>
            <a:r>
              <a:rPr sz="2000" spc="30" dirty="0">
                <a:latin typeface="Microsoft Sans Serif"/>
                <a:cs typeface="Microsoft Sans Serif"/>
              </a:rPr>
              <a:t> </a:t>
            </a:r>
            <a:r>
              <a:rPr sz="2000" spc="-5" dirty="0">
                <a:latin typeface="Microsoft Sans Serif"/>
                <a:cs typeface="Microsoft Sans Serif"/>
              </a:rPr>
              <a:t>a</a:t>
            </a:r>
            <a:r>
              <a:rPr sz="2000" spc="15" dirty="0">
                <a:latin typeface="Microsoft Sans Serif"/>
                <a:cs typeface="Microsoft Sans Serif"/>
              </a:rPr>
              <a:t> </a:t>
            </a:r>
            <a:r>
              <a:rPr sz="2000" spc="-5" dirty="0">
                <a:latin typeface="Microsoft Sans Serif"/>
                <a:cs typeface="Microsoft Sans Serif"/>
              </a:rPr>
              <a:t>tautology</a:t>
            </a:r>
            <a:r>
              <a:rPr sz="2000" spc="-15" dirty="0">
                <a:latin typeface="Microsoft Sans Serif"/>
                <a:cs typeface="Microsoft Sans Serif"/>
              </a:rPr>
              <a:t> </a:t>
            </a:r>
            <a:r>
              <a:rPr sz="2000" spc="-10" dirty="0">
                <a:latin typeface="Microsoft Sans Serif"/>
                <a:cs typeface="Microsoft Sans Serif"/>
              </a:rPr>
              <a:t>or</a:t>
            </a:r>
            <a:r>
              <a:rPr sz="2000" spc="25" dirty="0">
                <a:latin typeface="Microsoft Sans Serif"/>
                <a:cs typeface="Microsoft Sans Serif"/>
              </a:rPr>
              <a:t> </a:t>
            </a:r>
            <a:r>
              <a:rPr sz="2000" spc="-10" dirty="0">
                <a:latin typeface="Microsoft Sans Serif"/>
                <a:cs typeface="Microsoft Sans Serif"/>
              </a:rPr>
              <a:t>valid.</a:t>
            </a:r>
            <a:endParaRPr sz="2000">
              <a:latin typeface="Microsoft Sans Serif"/>
              <a:cs typeface="Microsoft Sans Serif"/>
            </a:endParaRPr>
          </a:p>
        </p:txBody>
      </p:sp>
    </p:spTree>
    <p:extLst>
      <p:ext uri="{BB962C8B-B14F-4D97-AF65-F5344CB8AC3E}">
        <p14:creationId xmlns:p14="http://schemas.microsoft.com/office/powerpoint/2010/main" val="407115619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40546" y="508885"/>
            <a:ext cx="10515600" cy="777476"/>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Natural Deduction System</a:t>
            </a: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sp>
        <p:nvSpPr>
          <p:cNvPr id="4" name="object 6">
            <a:extLst>
              <a:ext uri="{FF2B5EF4-FFF2-40B4-BE49-F238E27FC236}">
                <a16:creationId xmlns:a16="http://schemas.microsoft.com/office/drawing/2014/main" id="{B2A4E5CC-5639-1063-B644-1AB1F735F1A4}"/>
              </a:ext>
            </a:extLst>
          </p:cNvPr>
          <p:cNvSpPr txBox="1"/>
          <p:nvPr/>
        </p:nvSpPr>
        <p:spPr>
          <a:xfrm>
            <a:off x="1695336" y="1905000"/>
            <a:ext cx="7352665" cy="4262120"/>
          </a:xfrm>
          <a:prstGeom prst="rect">
            <a:avLst/>
          </a:prstGeom>
        </p:spPr>
        <p:txBody>
          <a:bodyPr vert="horz" wrap="square" lIns="0" tIns="12700" rIns="0" bIns="0" rtlCol="0">
            <a:spAutoFit/>
          </a:bodyPr>
          <a:lstStyle/>
          <a:p>
            <a:pPr marL="458470" marR="99060" indent="-344805">
              <a:lnSpc>
                <a:spcPct val="100000"/>
              </a:lnSpc>
              <a:spcBef>
                <a:spcPts val="100"/>
              </a:spcBef>
              <a:buSzPct val="70833"/>
              <a:buChar char="●"/>
              <a:tabLst>
                <a:tab pos="458470" algn="l"/>
                <a:tab pos="459105" algn="l"/>
                <a:tab pos="3862704" algn="l"/>
                <a:tab pos="4256405" algn="l"/>
              </a:tabLst>
            </a:pPr>
            <a:r>
              <a:rPr sz="2400" spc="-10" dirty="0">
                <a:latin typeface="Microsoft Sans Serif"/>
                <a:cs typeface="Microsoft Sans Serif"/>
              </a:rPr>
              <a:t>If</a:t>
            </a:r>
            <a:r>
              <a:rPr sz="2400" spc="275" dirty="0">
                <a:latin typeface="Microsoft Sans Serif"/>
                <a:cs typeface="Microsoft Sans Serif"/>
              </a:rPr>
              <a:t> </a:t>
            </a:r>
            <a:r>
              <a:rPr sz="2400" spc="-20" dirty="0">
                <a:latin typeface="Microsoft Sans Serif"/>
                <a:cs typeface="Microsoft Sans Serif"/>
              </a:rPr>
              <a:t>we</a:t>
            </a:r>
            <a:r>
              <a:rPr sz="2400" spc="265" dirty="0">
                <a:latin typeface="Microsoft Sans Serif"/>
                <a:cs typeface="Microsoft Sans Serif"/>
              </a:rPr>
              <a:t> </a:t>
            </a:r>
            <a:r>
              <a:rPr sz="2400" dirty="0">
                <a:latin typeface="Microsoft Sans Serif"/>
                <a:cs typeface="Microsoft Sans Serif"/>
              </a:rPr>
              <a:t>assume</a:t>
            </a:r>
            <a:r>
              <a:rPr sz="2400" spc="240" dirty="0">
                <a:latin typeface="Microsoft Sans Serif"/>
                <a:cs typeface="Microsoft Sans Serif"/>
              </a:rPr>
              <a:t> </a:t>
            </a:r>
            <a:r>
              <a:rPr sz="2400" spc="-5" dirty="0">
                <a:latin typeface="Microsoft Sans Serif"/>
                <a:cs typeface="Microsoft Sans Serif"/>
              </a:rPr>
              <a:t>that</a:t>
            </a:r>
            <a:r>
              <a:rPr sz="2400" spc="235" dirty="0">
                <a:latin typeface="Microsoft Sans Serif"/>
                <a:cs typeface="Microsoft Sans Serif"/>
              </a:rPr>
              <a:t> </a:t>
            </a:r>
            <a:r>
              <a:rPr sz="2400" dirty="0">
                <a:latin typeface="Symbol"/>
                <a:cs typeface="Symbol"/>
              </a:rPr>
              <a:t></a:t>
            </a:r>
            <a:r>
              <a:rPr sz="2400" spc="265" dirty="0">
                <a:latin typeface="Times New Roman"/>
                <a:cs typeface="Times New Roman"/>
              </a:rPr>
              <a:t> </a:t>
            </a:r>
            <a:r>
              <a:rPr sz="2400" dirty="0">
                <a:latin typeface="Symbol"/>
                <a:cs typeface="Symbol"/>
              </a:rPr>
              <a:t></a:t>
            </a:r>
            <a:r>
              <a:rPr sz="2400" dirty="0">
                <a:latin typeface="Times New Roman"/>
                <a:cs typeface="Times New Roman"/>
              </a:rPr>
              <a:t>	</a:t>
            </a:r>
            <a:r>
              <a:rPr sz="2400" dirty="0">
                <a:latin typeface="Symbol"/>
                <a:cs typeface="Symbol"/>
              </a:rPr>
              <a:t></a:t>
            </a:r>
            <a:r>
              <a:rPr sz="2400" dirty="0">
                <a:latin typeface="Times New Roman"/>
                <a:cs typeface="Times New Roman"/>
              </a:rPr>
              <a:t>	</a:t>
            </a:r>
            <a:r>
              <a:rPr sz="2400" spc="-10" dirty="0">
                <a:latin typeface="Microsoft Sans Serif"/>
                <a:cs typeface="Microsoft Sans Serif"/>
              </a:rPr>
              <a:t>is</a:t>
            </a:r>
            <a:r>
              <a:rPr sz="2400" spc="235" dirty="0">
                <a:latin typeface="Microsoft Sans Serif"/>
                <a:cs typeface="Microsoft Sans Serif"/>
              </a:rPr>
              <a:t> </a:t>
            </a:r>
            <a:r>
              <a:rPr sz="2400" spc="-5" dirty="0">
                <a:latin typeface="Microsoft Sans Serif"/>
                <a:cs typeface="Microsoft Sans Serif"/>
              </a:rPr>
              <a:t>a</a:t>
            </a:r>
            <a:r>
              <a:rPr sz="2400" spc="220" dirty="0">
                <a:latin typeface="Microsoft Sans Serif"/>
                <a:cs typeface="Microsoft Sans Serif"/>
              </a:rPr>
              <a:t> </a:t>
            </a:r>
            <a:r>
              <a:rPr sz="2400" spc="-5" dirty="0">
                <a:latin typeface="Microsoft Sans Serif"/>
                <a:cs typeface="Microsoft Sans Serif"/>
              </a:rPr>
              <a:t>premise,</a:t>
            </a:r>
            <a:r>
              <a:rPr sz="2400" spc="240" dirty="0">
                <a:latin typeface="Microsoft Sans Serif"/>
                <a:cs typeface="Microsoft Sans Serif"/>
              </a:rPr>
              <a:t> </a:t>
            </a:r>
            <a:r>
              <a:rPr sz="2400" spc="-5" dirty="0">
                <a:latin typeface="Microsoft Sans Serif"/>
                <a:cs typeface="Microsoft Sans Serif"/>
              </a:rPr>
              <a:t>then</a:t>
            </a:r>
            <a:r>
              <a:rPr sz="2400" spc="250" dirty="0">
                <a:latin typeface="Microsoft Sans Serif"/>
                <a:cs typeface="Microsoft Sans Serif"/>
              </a:rPr>
              <a:t> </a:t>
            </a:r>
            <a:r>
              <a:rPr sz="2400" spc="-20" dirty="0">
                <a:latin typeface="Microsoft Sans Serif"/>
                <a:cs typeface="Microsoft Sans Serif"/>
              </a:rPr>
              <a:t>we </a:t>
            </a:r>
            <a:r>
              <a:rPr sz="2400" spc="-625" dirty="0">
                <a:latin typeface="Microsoft Sans Serif"/>
                <a:cs typeface="Microsoft Sans Serif"/>
              </a:rPr>
              <a:t> </a:t>
            </a:r>
            <a:r>
              <a:rPr sz="2400" spc="-5" dirty="0">
                <a:latin typeface="Microsoft Sans Serif"/>
                <a:cs typeface="Microsoft Sans Serif"/>
              </a:rPr>
              <a:t>conclude</a:t>
            </a:r>
            <a:r>
              <a:rPr sz="2400" spc="15" dirty="0">
                <a:latin typeface="Microsoft Sans Serif"/>
                <a:cs typeface="Microsoft Sans Serif"/>
              </a:rPr>
              <a:t> </a:t>
            </a:r>
            <a:r>
              <a:rPr sz="2400" spc="-5" dirty="0">
                <a:latin typeface="Microsoft Sans Serif"/>
                <a:cs typeface="Microsoft Sans Serif"/>
              </a:rPr>
              <a:t>that</a:t>
            </a:r>
            <a:r>
              <a:rPr sz="2400" spc="15" dirty="0">
                <a:latin typeface="Microsoft Sans Serif"/>
                <a:cs typeface="Microsoft Sans Serif"/>
              </a:rPr>
              <a:t> </a:t>
            </a:r>
            <a:r>
              <a:rPr sz="2400" dirty="0">
                <a:latin typeface="Symbol"/>
                <a:cs typeface="Symbol"/>
              </a:rPr>
              <a:t></a:t>
            </a:r>
            <a:r>
              <a:rPr sz="2400" spc="95" dirty="0">
                <a:latin typeface="Times New Roman"/>
                <a:cs typeface="Times New Roman"/>
              </a:rPr>
              <a:t> </a:t>
            </a:r>
            <a:r>
              <a:rPr sz="2400" spc="-10" dirty="0">
                <a:latin typeface="Microsoft Sans Serif"/>
                <a:cs typeface="Microsoft Sans Serif"/>
              </a:rPr>
              <a:t>is</a:t>
            </a:r>
            <a:r>
              <a:rPr sz="2400" spc="10" dirty="0">
                <a:latin typeface="Microsoft Sans Serif"/>
                <a:cs typeface="Microsoft Sans Serif"/>
              </a:rPr>
              <a:t> </a:t>
            </a:r>
            <a:r>
              <a:rPr sz="2400" spc="-5" dirty="0">
                <a:latin typeface="Microsoft Sans Serif"/>
                <a:cs typeface="Microsoft Sans Serif"/>
              </a:rPr>
              <a:t>proved</a:t>
            </a:r>
            <a:r>
              <a:rPr sz="2400" spc="40" dirty="0">
                <a:latin typeface="Microsoft Sans Serif"/>
                <a:cs typeface="Microsoft Sans Serif"/>
              </a:rPr>
              <a:t> </a:t>
            </a:r>
            <a:r>
              <a:rPr sz="2400" spc="-25" dirty="0">
                <a:latin typeface="Microsoft Sans Serif"/>
                <a:cs typeface="Microsoft Sans Serif"/>
              </a:rPr>
              <a:t>if</a:t>
            </a:r>
            <a:r>
              <a:rPr sz="2400" spc="60" dirty="0">
                <a:latin typeface="Microsoft Sans Serif"/>
                <a:cs typeface="Microsoft Sans Serif"/>
              </a:rPr>
              <a:t> </a:t>
            </a:r>
            <a:r>
              <a:rPr sz="2400" dirty="0">
                <a:latin typeface="Symbol"/>
                <a:cs typeface="Symbol"/>
              </a:rPr>
              <a:t></a:t>
            </a:r>
            <a:r>
              <a:rPr sz="2400" spc="20" dirty="0">
                <a:latin typeface="Times New Roman"/>
                <a:cs typeface="Times New Roman"/>
              </a:rPr>
              <a:t> </a:t>
            </a:r>
            <a:r>
              <a:rPr sz="2400" spc="-10" dirty="0">
                <a:latin typeface="Microsoft Sans Serif"/>
                <a:cs typeface="Microsoft Sans Serif"/>
              </a:rPr>
              <a:t>is</a:t>
            </a:r>
            <a:r>
              <a:rPr sz="2400" spc="30" dirty="0">
                <a:latin typeface="Microsoft Sans Serif"/>
                <a:cs typeface="Microsoft Sans Serif"/>
              </a:rPr>
              <a:t> </a:t>
            </a:r>
            <a:r>
              <a:rPr sz="2400" spc="-10" dirty="0">
                <a:latin typeface="Microsoft Sans Serif"/>
                <a:cs typeface="Microsoft Sans Serif"/>
              </a:rPr>
              <a:t>given</a:t>
            </a:r>
            <a:r>
              <a:rPr sz="2400" spc="40" dirty="0">
                <a:latin typeface="Microsoft Sans Serif"/>
                <a:cs typeface="Microsoft Sans Serif"/>
              </a:rPr>
              <a:t> </a:t>
            </a:r>
            <a:r>
              <a:rPr sz="2400" spc="-5" dirty="0">
                <a:latin typeface="Microsoft Sans Serif"/>
                <a:cs typeface="Microsoft Sans Serif"/>
              </a:rPr>
              <a:t>i.e.,</a:t>
            </a:r>
            <a:endParaRPr sz="2400" dirty="0">
              <a:latin typeface="Microsoft Sans Serif"/>
              <a:cs typeface="Microsoft Sans Serif"/>
            </a:endParaRPr>
          </a:p>
          <a:p>
            <a:pPr marL="857885" lvl="1" indent="-287020">
              <a:lnSpc>
                <a:spcPct val="100000"/>
              </a:lnSpc>
              <a:spcBef>
                <a:spcPts val="445"/>
              </a:spcBef>
              <a:buChar char="–"/>
              <a:tabLst>
                <a:tab pos="857885" algn="l"/>
                <a:tab pos="858519" algn="l"/>
                <a:tab pos="4850765" algn="l"/>
                <a:tab pos="5462905" algn="l"/>
              </a:tabLst>
            </a:pPr>
            <a:r>
              <a:rPr sz="2000" spc="-20" dirty="0">
                <a:latin typeface="Microsoft Sans Serif"/>
                <a:cs typeface="Microsoft Sans Serif"/>
              </a:rPr>
              <a:t>if</a:t>
            </a:r>
            <a:r>
              <a:rPr sz="2000" spc="45" dirty="0">
                <a:latin typeface="Microsoft Sans Serif"/>
                <a:cs typeface="Microsoft Sans Serif"/>
              </a:rPr>
              <a:t> </a:t>
            </a:r>
            <a:r>
              <a:rPr sz="2000" spc="-10" dirty="0">
                <a:latin typeface="Microsoft Sans Serif"/>
                <a:cs typeface="Microsoft Sans Serif"/>
              </a:rPr>
              <a:t>‘from</a:t>
            </a:r>
            <a:r>
              <a:rPr sz="2000" spc="45" dirty="0">
                <a:latin typeface="Microsoft Sans Serif"/>
                <a:cs typeface="Microsoft Sans Serif"/>
              </a:rPr>
              <a:t> </a:t>
            </a:r>
            <a:r>
              <a:rPr sz="2000" spc="-5" dirty="0">
                <a:latin typeface="Symbol"/>
                <a:cs typeface="Symbol"/>
              </a:rPr>
              <a:t></a:t>
            </a:r>
            <a:r>
              <a:rPr sz="2000" spc="50" dirty="0">
                <a:latin typeface="Times New Roman"/>
                <a:cs typeface="Times New Roman"/>
              </a:rPr>
              <a:t> </a:t>
            </a:r>
            <a:r>
              <a:rPr sz="2000" spc="-10" dirty="0">
                <a:latin typeface="Microsoft Sans Serif"/>
                <a:cs typeface="Microsoft Sans Serif"/>
              </a:rPr>
              <a:t>infer</a:t>
            </a:r>
            <a:r>
              <a:rPr sz="2000" spc="10" dirty="0">
                <a:latin typeface="Microsoft Sans Serif"/>
                <a:cs typeface="Microsoft Sans Serif"/>
              </a:rPr>
              <a:t> </a:t>
            </a:r>
            <a:r>
              <a:rPr sz="2000" spc="20" dirty="0">
                <a:latin typeface="Symbol"/>
                <a:cs typeface="Symbol"/>
              </a:rPr>
              <a:t></a:t>
            </a:r>
            <a:r>
              <a:rPr sz="2000" spc="20" dirty="0">
                <a:latin typeface="Microsoft Sans Serif"/>
                <a:cs typeface="Microsoft Sans Serif"/>
              </a:rPr>
              <a:t>’ </a:t>
            </a:r>
            <a:r>
              <a:rPr sz="2000" spc="-20" dirty="0">
                <a:latin typeface="Microsoft Sans Serif"/>
                <a:cs typeface="Microsoft Sans Serif"/>
              </a:rPr>
              <a:t>is</a:t>
            </a:r>
            <a:r>
              <a:rPr sz="2000" spc="35" dirty="0">
                <a:latin typeface="Microsoft Sans Serif"/>
                <a:cs typeface="Microsoft Sans Serif"/>
              </a:rPr>
              <a:t> </a:t>
            </a:r>
            <a:r>
              <a:rPr sz="2000" spc="-5" dirty="0">
                <a:latin typeface="Microsoft Sans Serif"/>
                <a:cs typeface="Microsoft Sans Serif"/>
              </a:rPr>
              <a:t>a</a:t>
            </a:r>
            <a:r>
              <a:rPr sz="2000" spc="20" dirty="0">
                <a:latin typeface="Microsoft Sans Serif"/>
                <a:cs typeface="Microsoft Sans Serif"/>
              </a:rPr>
              <a:t> </a:t>
            </a:r>
            <a:r>
              <a:rPr sz="2000" spc="-5" dirty="0">
                <a:latin typeface="Microsoft Sans Serif"/>
                <a:cs typeface="Microsoft Sans Serif"/>
              </a:rPr>
              <a:t>theorem</a:t>
            </a:r>
            <a:r>
              <a:rPr sz="2000" spc="50" dirty="0">
                <a:latin typeface="Microsoft Sans Serif"/>
                <a:cs typeface="Microsoft Sans Serif"/>
              </a:rPr>
              <a:t> </a:t>
            </a:r>
            <a:r>
              <a:rPr sz="2000" spc="-10" dirty="0">
                <a:latin typeface="Microsoft Sans Serif"/>
                <a:cs typeface="Microsoft Sans Serif"/>
              </a:rPr>
              <a:t>then	</a:t>
            </a:r>
            <a:r>
              <a:rPr sz="2000" spc="-5" dirty="0">
                <a:latin typeface="Symbol"/>
                <a:cs typeface="Symbol"/>
              </a:rPr>
              <a:t></a:t>
            </a:r>
            <a:r>
              <a:rPr sz="2000" spc="15" dirty="0">
                <a:latin typeface="Times New Roman"/>
                <a:cs typeface="Times New Roman"/>
              </a:rPr>
              <a:t> </a:t>
            </a:r>
            <a:r>
              <a:rPr sz="2000" spc="-10" dirty="0">
                <a:latin typeface="Symbol"/>
                <a:cs typeface="Symbol"/>
              </a:rPr>
              <a:t></a:t>
            </a:r>
            <a:r>
              <a:rPr sz="2000" spc="-10" dirty="0">
                <a:latin typeface="Times New Roman"/>
                <a:cs typeface="Times New Roman"/>
              </a:rPr>
              <a:t>	</a:t>
            </a:r>
            <a:r>
              <a:rPr sz="2000" spc="-5" dirty="0">
                <a:latin typeface="Symbol"/>
                <a:cs typeface="Symbol"/>
              </a:rPr>
              <a:t></a:t>
            </a:r>
            <a:r>
              <a:rPr sz="2000" spc="85" dirty="0">
                <a:latin typeface="Times New Roman"/>
                <a:cs typeface="Times New Roman"/>
              </a:rPr>
              <a:t> </a:t>
            </a:r>
            <a:r>
              <a:rPr sz="2000" spc="-20" dirty="0">
                <a:latin typeface="Microsoft Sans Serif"/>
                <a:cs typeface="Microsoft Sans Serif"/>
              </a:rPr>
              <a:t>is</a:t>
            </a:r>
            <a:r>
              <a:rPr sz="2000" spc="10" dirty="0">
                <a:latin typeface="Microsoft Sans Serif"/>
                <a:cs typeface="Microsoft Sans Serif"/>
              </a:rPr>
              <a:t> </a:t>
            </a:r>
            <a:r>
              <a:rPr sz="2000" spc="-5" dirty="0">
                <a:latin typeface="Microsoft Sans Serif"/>
                <a:cs typeface="Microsoft Sans Serif"/>
              </a:rPr>
              <a:t>concluded.</a:t>
            </a:r>
            <a:endParaRPr sz="2000" dirty="0">
              <a:latin typeface="Microsoft Sans Serif"/>
              <a:cs typeface="Microsoft Sans Serif"/>
            </a:endParaRPr>
          </a:p>
          <a:p>
            <a:pPr marL="857885" lvl="1" indent="-287020">
              <a:lnSpc>
                <a:spcPct val="100000"/>
              </a:lnSpc>
              <a:spcBef>
                <a:spcPts val="459"/>
              </a:spcBef>
              <a:buChar char="–"/>
              <a:tabLst>
                <a:tab pos="857885" algn="l"/>
                <a:tab pos="858519" algn="l"/>
              </a:tabLst>
            </a:pPr>
            <a:r>
              <a:rPr sz="2000" dirty="0">
                <a:latin typeface="Microsoft Sans Serif"/>
                <a:cs typeface="Microsoft Sans Serif"/>
              </a:rPr>
              <a:t>The</a:t>
            </a:r>
            <a:r>
              <a:rPr sz="2000" spc="10" dirty="0">
                <a:latin typeface="Microsoft Sans Serif"/>
                <a:cs typeface="Microsoft Sans Serif"/>
              </a:rPr>
              <a:t> </a:t>
            </a:r>
            <a:r>
              <a:rPr sz="2000" spc="-5" dirty="0">
                <a:latin typeface="Microsoft Sans Serif"/>
                <a:cs typeface="Microsoft Sans Serif"/>
              </a:rPr>
              <a:t>converse</a:t>
            </a:r>
            <a:r>
              <a:rPr sz="2000" spc="10" dirty="0">
                <a:latin typeface="Microsoft Sans Serif"/>
                <a:cs typeface="Microsoft Sans Serif"/>
              </a:rPr>
              <a:t> </a:t>
            </a:r>
            <a:r>
              <a:rPr sz="2000" spc="-10" dirty="0">
                <a:latin typeface="Microsoft Sans Serif"/>
                <a:cs typeface="Microsoft Sans Serif"/>
              </a:rPr>
              <a:t>of</a:t>
            </a:r>
            <a:r>
              <a:rPr sz="2000" spc="35" dirty="0">
                <a:latin typeface="Microsoft Sans Serif"/>
                <a:cs typeface="Microsoft Sans Serif"/>
              </a:rPr>
              <a:t> </a:t>
            </a:r>
            <a:r>
              <a:rPr sz="2000" spc="-15" dirty="0">
                <a:latin typeface="Microsoft Sans Serif"/>
                <a:cs typeface="Microsoft Sans Serif"/>
              </a:rPr>
              <a:t>this</a:t>
            </a:r>
            <a:r>
              <a:rPr sz="2000" spc="25" dirty="0">
                <a:latin typeface="Microsoft Sans Serif"/>
                <a:cs typeface="Microsoft Sans Serif"/>
              </a:rPr>
              <a:t> </a:t>
            </a:r>
            <a:r>
              <a:rPr sz="2000" spc="-20" dirty="0">
                <a:latin typeface="Microsoft Sans Serif"/>
                <a:cs typeface="Microsoft Sans Serif"/>
              </a:rPr>
              <a:t>is</a:t>
            </a:r>
            <a:r>
              <a:rPr sz="2000" spc="25" dirty="0">
                <a:latin typeface="Microsoft Sans Serif"/>
                <a:cs typeface="Microsoft Sans Serif"/>
              </a:rPr>
              <a:t> </a:t>
            </a:r>
            <a:r>
              <a:rPr sz="2000" spc="-5" dirty="0">
                <a:latin typeface="Microsoft Sans Serif"/>
                <a:cs typeface="Microsoft Sans Serif"/>
              </a:rPr>
              <a:t>also</a:t>
            </a:r>
            <a:r>
              <a:rPr sz="2000" spc="40" dirty="0">
                <a:latin typeface="Microsoft Sans Serif"/>
                <a:cs typeface="Microsoft Sans Serif"/>
              </a:rPr>
              <a:t> </a:t>
            </a:r>
            <a:r>
              <a:rPr sz="2000" spc="-10" dirty="0">
                <a:latin typeface="Microsoft Sans Serif"/>
                <a:cs typeface="Microsoft Sans Serif"/>
              </a:rPr>
              <a:t>true.</a:t>
            </a:r>
            <a:endParaRPr sz="2000" dirty="0">
              <a:latin typeface="Microsoft Sans Serif"/>
              <a:cs typeface="Microsoft Sans Serif"/>
            </a:endParaRPr>
          </a:p>
          <a:p>
            <a:pPr marL="458470" marR="93980" indent="-344805" algn="just">
              <a:lnSpc>
                <a:spcPct val="99200"/>
              </a:lnSpc>
              <a:spcBef>
                <a:spcPts val="630"/>
              </a:spcBef>
            </a:pPr>
            <a:r>
              <a:rPr sz="2400" b="1" spc="-5" dirty="0">
                <a:solidFill>
                  <a:srgbClr val="CC0000"/>
                </a:solidFill>
                <a:latin typeface="Arial"/>
                <a:cs typeface="Arial"/>
              </a:rPr>
              <a:t>Deduction Theorem</a:t>
            </a:r>
            <a:r>
              <a:rPr sz="2400" b="1" spc="-5" dirty="0">
                <a:latin typeface="Arial"/>
                <a:cs typeface="Arial"/>
              </a:rPr>
              <a:t>: </a:t>
            </a:r>
            <a:r>
              <a:rPr sz="2400" dirty="0">
                <a:latin typeface="Microsoft Sans Serif"/>
                <a:cs typeface="Microsoft Sans Serif"/>
              </a:rPr>
              <a:t>Infer</a:t>
            </a:r>
            <a:r>
              <a:rPr sz="2400" spc="5" dirty="0">
                <a:latin typeface="Microsoft Sans Serif"/>
                <a:cs typeface="Microsoft Sans Serif"/>
              </a:rPr>
              <a:t> </a:t>
            </a:r>
            <a:r>
              <a:rPr sz="2400" spc="-15" dirty="0">
                <a:latin typeface="Microsoft Sans Serif"/>
                <a:cs typeface="Microsoft Sans Serif"/>
              </a:rPr>
              <a:t>(</a:t>
            </a:r>
            <a:r>
              <a:rPr sz="2400" spc="-15" dirty="0">
                <a:latin typeface="Symbol"/>
                <a:cs typeface="Symbol"/>
              </a:rPr>
              <a:t></a:t>
            </a:r>
            <a:r>
              <a:rPr sz="2400" spc="-22" baseline="-20833" dirty="0">
                <a:latin typeface="Microsoft Sans Serif"/>
                <a:cs typeface="Microsoft Sans Serif"/>
              </a:rPr>
              <a:t>1</a:t>
            </a:r>
            <a:r>
              <a:rPr sz="2400" spc="-15" baseline="-20833" dirty="0">
                <a:latin typeface="Microsoft Sans Serif"/>
                <a:cs typeface="Microsoft Sans Serif"/>
              </a:rPr>
              <a:t> </a:t>
            </a:r>
            <a:r>
              <a:rPr sz="2400" dirty="0">
                <a:latin typeface="Symbol"/>
                <a:cs typeface="Symbol"/>
              </a:rPr>
              <a:t></a:t>
            </a:r>
            <a:r>
              <a:rPr sz="2400" dirty="0">
                <a:latin typeface="Times New Roman"/>
                <a:cs typeface="Times New Roman"/>
              </a:rPr>
              <a:t> </a:t>
            </a:r>
            <a:r>
              <a:rPr sz="2400" spc="-30" dirty="0">
                <a:latin typeface="Symbol"/>
                <a:cs typeface="Symbol"/>
              </a:rPr>
              <a:t></a:t>
            </a:r>
            <a:r>
              <a:rPr sz="2400" spc="-44" baseline="-20833" dirty="0">
                <a:latin typeface="Microsoft Sans Serif"/>
                <a:cs typeface="Microsoft Sans Serif"/>
              </a:rPr>
              <a:t>2</a:t>
            </a:r>
            <a:r>
              <a:rPr sz="2400" spc="547" baseline="-20833" dirty="0">
                <a:latin typeface="Microsoft Sans Serif"/>
                <a:cs typeface="Microsoft Sans Serif"/>
              </a:rPr>
              <a:t> </a:t>
            </a:r>
            <a:r>
              <a:rPr sz="2400" spc="520" dirty="0">
                <a:latin typeface="Symbol"/>
                <a:cs typeface="Symbol"/>
              </a:rPr>
              <a:t></a:t>
            </a:r>
            <a:r>
              <a:rPr sz="2400" spc="520" dirty="0">
                <a:latin typeface="Microsoft Sans Serif"/>
                <a:cs typeface="Microsoft Sans Serif"/>
              </a:rPr>
              <a:t>… </a:t>
            </a:r>
            <a:r>
              <a:rPr sz="2400" dirty="0">
                <a:latin typeface="Symbol"/>
                <a:cs typeface="Symbol"/>
              </a:rPr>
              <a:t></a:t>
            </a:r>
            <a:r>
              <a:rPr sz="2400" dirty="0">
                <a:latin typeface="Times New Roman"/>
                <a:cs typeface="Times New Roman"/>
              </a:rPr>
              <a:t> </a:t>
            </a:r>
            <a:r>
              <a:rPr sz="2400" spc="-15" dirty="0">
                <a:latin typeface="Symbol"/>
                <a:cs typeface="Symbol"/>
              </a:rPr>
              <a:t></a:t>
            </a:r>
            <a:r>
              <a:rPr sz="2400" spc="-22" baseline="-20833" dirty="0">
                <a:latin typeface="Microsoft Sans Serif"/>
                <a:cs typeface="Microsoft Sans Serif"/>
              </a:rPr>
              <a:t>n</a:t>
            </a:r>
            <a:r>
              <a:rPr sz="2400" spc="592" baseline="-20833" dirty="0">
                <a:latin typeface="Microsoft Sans Serif"/>
                <a:cs typeface="Microsoft Sans Serif"/>
              </a:rPr>
              <a:t> </a:t>
            </a:r>
            <a:r>
              <a:rPr sz="2400" dirty="0">
                <a:latin typeface="Symbol"/>
                <a:cs typeface="Symbol"/>
              </a:rPr>
              <a:t></a:t>
            </a:r>
            <a:r>
              <a:rPr sz="2400" spc="600" dirty="0">
                <a:latin typeface="Times New Roman"/>
                <a:cs typeface="Times New Roman"/>
              </a:rPr>
              <a:t> </a:t>
            </a:r>
            <a:r>
              <a:rPr sz="2400" spc="10" dirty="0">
                <a:latin typeface="Symbol"/>
                <a:cs typeface="Symbol"/>
              </a:rPr>
              <a:t></a:t>
            </a:r>
            <a:r>
              <a:rPr sz="2400" spc="10" dirty="0">
                <a:latin typeface="Microsoft Sans Serif"/>
                <a:cs typeface="Microsoft Sans Serif"/>
              </a:rPr>
              <a:t>) </a:t>
            </a:r>
            <a:r>
              <a:rPr sz="2400" spc="-625" dirty="0">
                <a:latin typeface="Microsoft Sans Serif"/>
                <a:cs typeface="Microsoft Sans Serif"/>
              </a:rPr>
              <a:t> </a:t>
            </a:r>
            <a:r>
              <a:rPr sz="2400" spc="-10" dirty="0">
                <a:latin typeface="Microsoft Sans Serif"/>
                <a:cs typeface="Microsoft Sans Serif"/>
              </a:rPr>
              <a:t>is </a:t>
            </a:r>
            <a:r>
              <a:rPr sz="2400" spc="-5" dirty="0">
                <a:latin typeface="Microsoft Sans Serif"/>
                <a:cs typeface="Microsoft Sans Serif"/>
              </a:rPr>
              <a:t>a theorem </a:t>
            </a:r>
            <a:r>
              <a:rPr sz="2400" spc="-10" dirty="0">
                <a:latin typeface="Microsoft Sans Serif"/>
                <a:cs typeface="Microsoft Sans Serif"/>
              </a:rPr>
              <a:t>of natural deductive </a:t>
            </a:r>
            <a:r>
              <a:rPr sz="2400" spc="-5" dirty="0">
                <a:latin typeface="Microsoft Sans Serif"/>
                <a:cs typeface="Microsoft Sans Serif"/>
              </a:rPr>
              <a:t>system </a:t>
            </a:r>
            <a:r>
              <a:rPr sz="2400" spc="-25" dirty="0">
                <a:latin typeface="Microsoft Sans Serif"/>
                <a:cs typeface="Microsoft Sans Serif"/>
              </a:rPr>
              <a:t>if</a:t>
            </a:r>
            <a:r>
              <a:rPr sz="2400" spc="585" dirty="0">
                <a:latin typeface="Microsoft Sans Serif"/>
                <a:cs typeface="Microsoft Sans Serif"/>
              </a:rPr>
              <a:t> </a:t>
            </a:r>
            <a:r>
              <a:rPr sz="2400" dirty="0">
                <a:latin typeface="Microsoft Sans Serif"/>
                <a:cs typeface="Microsoft Sans Serif"/>
              </a:rPr>
              <a:t>and </a:t>
            </a:r>
            <a:r>
              <a:rPr sz="2400" spc="5" dirty="0">
                <a:latin typeface="Microsoft Sans Serif"/>
                <a:cs typeface="Microsoft Sans Serif"/>
              </a:rPr>
              <a:t> </a:t>
            </a:r>
            <a:r>
              <a:rPr sz="2400" spc="-5" dirty="0">
                <a:latin typeface="Microsoft Sans Serif"/>
                <a:cs typeface="Microsoft Sans Serif"/>
              </a:rPr>
              <a:t>only</a:t>
            </a:r>
            <a:r>
              <a:rPr sz="2400" spc="5" dirty="0">
                <a:latin typeface="Microsoft Sans Serif"/>
                <a:cs typeface="Microsoft Sans Serif"/>
              </a:rPr>
              <a:t> </a:t>
            </a:r>
            <a:r>
              <a:rPr sz="2400" spc="-10" dirty="0">
                <a:latin typeface="Microsoft Sans Serif"/>
                <a:cs typeface="Microsoft Sans Serif"/>
              </a:rPr>
              <a:t>if</a:t>
            </a:r>
            <a:endParaRPr sz="2400" dirty="0">
              <a:latin typeface="Microsoft Sans Serif"/>
              <a:cs typeface="Microsoft Sans Serif"/>
            </a:endParaRPr>
          </a:p>
          <a:p>
            <a:pPr marL="458470">
              <a:lnSpc>
                <a:spcPct val="100000"/>
              </a:lnSpc>
              <a:spcBef>
                <a:spcPts val="600"/>
              </a:spcBef>
              <a:tabLst>
                <a:tab pos="1305560" algn="l"/>
                <a:tab pos="3125470" algn="l"/>
                <a:tab pos="4033520" algn="l"/>
                <a:tab pos="4371975" algn="l"/>
              </a:tabLst>
            </a:pPr>
            <a:r>
              <a:rPr sz="2400" b="1" spc="-5" dirty="0">
                <a:solidFill>
                  <a:srgbClr val="3265CC"/>
                </a:solidFill>
                <a:latin typeface="Arial"/>
                <a:cs typeface="Arial"/>
              </a:rPr>
              <a:t>from	</a:t>
            </a:r>
            <a:r>
              <a:rPr sz="2400" spc="-15" dirty="0">
                <a:solidFill>
                  <a:srgbClr val="3265CC"/>
                </a:solidFill>
                <a:latin typeface="Symbol"/>
                <a:cs typeface="Symbol"/>
              </a:rPr>
              <a:t></a:t>
            </a:r>
            <a:r>
              <a:rPr sz="2400" b="1" spc="-22" baseline="-20833" dirty="0">
                <a:solidFill>
                  <a:srgbClr val="3265CC"/>
                </a:solidFill>
                <a:latin typeface="Arial"/>
                <a:cs typeface="Arial"/>
              </a:rPr>
              <a:t>1</a:t>
            </a:r>
            <a:r>
              <a:rPr sz="2400" b="1" spc="-15" dirty="0">
                <a:solidFill>
                  <a:srgbClr val="3265CC"/>
                </a:solidFill>
                <a:latin typeface="Arial"/>
                <a:cs typeface="Arial"/>
              </a:rPr>
              <a:t>,</a:t>
            </a:r>
            <a:r>
              <a:rPr sz="2400" b="1" spc="15" dirty="0">
                <a:solidFill>
                  <a:srgbClr val="3265CC"/>
                </a:solidFill>
                <a:latin typeface="Arial"/>
                <a:cs typeface="Arial"/>
              </a:rPr>
              <a:t> </a:t>
            </a:r>
            <a:r>
              <a:rPr sz="2400" spc="-10" dirty="0">
                <a:solidFill>
                  <a:srgbClr val="3265CC"/>
                </a:solidFill>
                <a:latin typeface="Symbol"/>
                <a:cs typeface="Symbol"/>
              </a:rPr>
              <a:t></a:t>
            </a:r>
            <a:r>
              <a:rPr sz="2400" b="1" spc="-15" baseline="-20833" dirty="0">
                <a:solidFill>
                  <a:srgbClr val="3265CC"/>
                </a:solidFill>
                <a:latin typeface="Arial"/>
                <a:cs typeface="Arial"/>
              </a:rPr>
              <a:t>2</a:t>
            </a:r>
            <a:r>
              <a:rPr sz="2400" b="1" spc="-10" dirty="0">
                <a:solidFill>
                  <a:srgbClr val="3265CC"/>
                </a:solidFill>
                <a:latin typeface="Arial"/>
                <a:cs typeface="Arial"/>
              </a:rPr>
              <a:t>,…</a:t>
            </a:r>
            <a:r>
              <a:rPr sz="2400" b="1" spc="10" dirty="0">
                <a:solidFill>
                  <a:srgbClr val="3265CC"/>
                </a:solidFill>
                <a:latin typeface="Arial"/>
                <a:cs typeface="Arial"/>
              </a:rPr>
              <a:t> </a:t>
            </a:r>
            <a:r>
              <a:rPr sz="2400" b="1" spc="-10" dirty="0">
                <a:solidFill>
                  <a:srgbClr val="3265CC"/>
                </a:solidFill>
                <a:latin typeface="Arial"/>
                <a:cs typeface="Arial"/>
              </a:rPr>
              <a:t>,</a:t>
            </a:r>
            <a:r>
              <a:rPr sz="2400" spc="-10" dirty="0">
                <a:solidFill>
                  <a:srgbClr val="3265CC"/>
                </a:solidFill>
                <a:latin typeface="Symbol"/>
                <a:cs typeface="Symbol"/>
              </a:rPr>
              <a:t></a:t>
            </a:r>
            <a:r>
              <a:rPr sz="2400" b="1" spc="-15" baseline="-20833" dirty="0">
                <a:solidFill>
                  <a:srgbClr val="3265CC"/>
                </a:solidFill>
                <a:latin typeface="Arial"/>
                <a:cs typeface="Arial"/>
              </a:rPr>
              <a:t>n	</a:t>
            </a:r>
            <a:r>
              <a:rPr sz="2400" b="1" spc="-10" dirty="0">
                <a:solidFill>
                  <a:srgbClr val="3265CC"/>
                </a:solidFill>
                <a:latin typeface="Arial"/>
                <a:cs typeface="Arial"/>
              </a:rPr>
              <a:t>infer	</a:t>
            </a:r>
            <a:r>
              <a:rPr sz="2400" dirty="0">
                <a:solidFill>
                  <a:srgbClr val="3265CC"/>
                </a:solidFill>
                <a:latin typeface="Symbol"/>
                <a:cs typeface="Symbol"/>
              </a:rPr>
              <a:t></a:t>
            </a:r>
            <a:r>
              <a:rPr sz="2400" dirty="0">
                <a:solidFill>
                  <a:srgbClr val="3265CC"/>
                </a:solidFill>
                <a:latin typeface="Times New Roman"/>
                <a:cs typeface="Times New Roman"/>
              </a:rPr>
              <a:t>	</a:t>
            </a:r>
            <a:r>
              <a:rPr sz="2400" b="1" dirty="0">
                <a:solidFill>
                  <a:srgbClr val="3265CC"/>
                </a:solidFill>
                <a:latin typeface="Arial"/>
                <a:cs typeface="Arial"/>
              </a:rPr>
              <a:t>is</a:t>
            </a:r>
            <a:r>
              <a:rPr sz="2400" b="1" spc="-40" dirty="0">
                <a:solidFill>
                  <a:srgbClr val="3265CC"/>
                </a:solidFill>
                <a:latin typeface="Arial"/>
                <a:cs typeface="Arial"/>
              </a:rPr>
              <a:t> </a:t>
            </a:r>
            <a:r>
              <a:rPr sz="2400" b="1" spc="-5" dirty="0">
                <a:solidFill>
                  <a:srgbClr val="3265CC"/>
                </a:solidFill>
                <a:latin typeface="Arial"/>
                <a:cs typeface="Arial"/>
              </a:rPr>
              <a:t>a</a:t>
            </a:r>
            <a:r>
              <a:rPr sz="2400" b="1" spc="-20" dirty="0">
                <a:solidFill>
                  <a:srgbClr val="3265CC"/>
                </a:solidFill>
                <a:latin typeface="Arial"/>
                <a:cs typeface="Arial"/>
              </a:rPr>
              <a:t> </a:t>
            </a:r>
            <a:r>
              <a:rPr sz="2400" b="1" spc="-5" dirty="0">
                <a:solidFill>
                  <a:srgbClr val="3265CC"/>
                </a:solidFill>
                <a:latin typeface="Arial"/>
                <a:cs typeface="Arial"/>
              </a:rPr>
              <a:t>theorem.</a:t>
            </a:r>
            <a:endParaRPr sz="2400" dirty="0">
              <a:latin typeface="Arial"/>
              <a:cs typeface="Arial"/>
            </a:endParaRPr>
          </a:p>
          <a:p>
            <a:pPr marR="95250" algn="r">
              <a:lnSpc>
                <a:spcPct val="100000"/>
              </a:lnSpc>
              <a:spcBef>
                <a:spcPts val="575"/>
              </a:spcBef>
            </a:pPr>
            <a:r>
              <a:rPr sz="2400" b="1" spc="-5" dirty="0">
                <a:solidFill>
                  <a:srgbClr val="CC0000"/>
                </a:solidFill>
                <a:latin typeface="Arial"/>
                <a:cs typeface="Arial"/>
              </a:rPr>
              <a:t>Useful</a:t>
            </a:r>
            <a:r>
              <a:rPr sz="2400" b="1" spc="105" dirty="0">
                <a:solidFill>
                  <a:srgbClr val="CC0000"/>
                </a:solidFill>
                <a:latin typeface="Arial"/>
                <a:cs typeface="Arial"/>
              </a:rPr>
              <a:t> </a:t>
            </a:r>
            <a:r>
              <a:rPr sz="2400" b="1" spc="-10" dirty="0">
                <a:solidFill>
                  <a:srgbClr val="CC0000"/>
                </a:solidFill>
                <a:latin typeface="Arial"/>
                <a:cs typeface="Arial"/>
              </a:rPr>
              <a:t>tips:</a:t>
            </a:r>
            <a:r>
              <a:rPr sz="2400" b="1" spc="75" dirty="0">
                <a:solidFill>
                  <a:srgbClr val="CC0000"/>
                </a:solidFill>
                <a:latin typeface="Arial"/>
                <a:cs typeface="Arial"/>
              </a:rPr>
              <a:t> </a:t>
            </a:r>
            <a:r>
              <a:rPr sz="2400" spc="10" dirty="0">
                <a:latin typeface="Microsoft Sans Serif"/>
                <a:cs typeface="Microsoft Sans Serif"/>
              </a:rPr>
              <a:t>To</a:t>
            </a:r>
            <a:r>
              <a:rPr sz="2400" spc="114" dirty="0">
                <a:latin typeface="Microsoft Sans Serif"/>
                <a:cs typeface="Microsoft Sans Serif"/>
              </a:rPr>
              <a:t> </a:t>
            </a:r>
            <a:r>
              <a:rPr sz="2400" spc="-10" dirty="0">
                <a:latin typeface="Microsoft Sans Serif"/>
                <a:cs typeface="Microsoft Sans Serif"/>
              </a:rPr>
              <a:t>prove</a:t>
            </a:r>
            <a:r>
              <a:rPr sz="2400" spc="120" dirty="0">
                <a:latin typeface="Microsoft Sans Serif"/>
                <a:cs typeface="Microsoft Sans Serif"/>
              </a:rPr>
              <a:t> </a:t>
            </a:r>
            <a:r>
              <a:rPr sz="2400" spc="-5" dirty="0">
                <a:latin typeface="Microsoft Sans Serif"/>
                <a:cs typeface="Microsoft Sans Serif"/>
              </a:rPr>
              <a:t>a</a:t>
            </a:r>
            <a:r>
              <a:rPr sz="2400" spc="120" dirty="0">
                <a:latin typeface="Microsoft Sans Serif"/>
                <a:cs typeface="Microsoft Sans Serif"/>
              </a:rPr>
              <a:t> </a:t>
            </a:r>
            <a:r>
              <a:rPr sz="2400" spc="-5" dirty="0">
                <a:latin typeface="Microsoft Sans Serif"/>
                <a:cs typeface="Microsoft Sans Serif"/>
              </a:rPr>
              <a:t>formula</a:t>
            </a:r>
            <a:r>
              <a:rPr sz="2400" spc="114" dirty="0">
                <a:latin typeface="Microsoft Sans Serif"/>
                <a:cs typeface="Microsoft Sans Serif"/>
              </a:rPr>
              <a:t> </a:t>
            </a:r>
            <a:r>
              <a:rPr sz="2400" spc="-30" dirty="0">
                <a:latin typeface="Symbol"/>
                <a:cs typeface="Symbol"/>
              </a:rPr>
              <a:t></a:t>
            </a:r>
            <a:r>
              <a:rPr sz="2400" spc="-44" baseline="-20833" dirty="0">
                <a:latin typeface="Microsoft Sans Serif"/>
                <a:cs typeface="Microsoft Sans Serif"/>
              </a:rPr>
              <a:t>1</a:t>
            </a:r>
            <a:r>
              <a:rPr sz="2400" spc="509" baseline="-20833" dirty="0">
                <a:latin typeface="Microsoft Sans Serif"/>
                <a:cs typeface="Microsoft Sans Serif"/>
              </a:rPr>
              <a:t> </a:t>
            </a:r>
            <a:r>
              <a:rPr sz="2400" dirty="0">
                <a:latin typeface="Symbol"/>
                <a:cs typeface="Symbol"/>
              </a:rPr>
              <a:t></a:t>
            </a:r>
            <a:r>
              <a:rPr sz="2400" spc="204" dirty="0">
                <a:latin typeface="Times New Roman"/>
                <a:cs typeface="Times New Roman"/>
              </a:rPr>
              <a:t> </a:t>
            </a:r>
            <a:r>
              <a:rPr sz="2400" spc="-30" dirty="0">
                <a:latin typeface="Symbol"/>
                <a:cs typeface="Symbol"/>
              </a:rPr>
              <a:t></a:t>
            </a:r>
            <a:r>
              <a:rPr sz="2400" spc="-44" baseline="-20833" dirty="0">
                <a:latin typeface="Microsoft Sans Serif"/>
                <a:cs typeface="Microsoft Sans Serif"/>
              </a:rPr>
              <a:t>2</a:t>
            </a:r>
            <a:r>
              <a:rPr sz="2400" spc="502" baseline="-20833" dirty="0">
                <a:latin typeface="Microsoft Sans Serif"/>
                <a:cs typeface="Microsoft Sans Serif"/>
              </a:rPr>
              <a:t> </a:t>
            </a:r>
            <a:r>
              <a:rPr sz="2400" spc="520" dirty="0">
                <a:latin typeface="Symbol"/>
                <a:cs typeface="Symbol"/>
              </a:rPr>
              <a:t></a:t>
            </a:r>
            <a:r>
              <a:rPr sz="2400" spc="520" dirty="0">
                <a:latin typeface="Microsoft Sans Serif"/>
                <a:cs typeface="Microsoft Sans Serif"/>
              </a:rPr>
              <a:t>…</a:t>
            </a:r>
            <a:r>
              <a:rPr sz="2400" spc="155" dirty="0">
                <a:latin typeface="Microsoft Sans Serif"/>
                <a:cs typeface="Microsoft Sans Serif"/>
              </a:rPr>
              <a:t> </a:t>
            </a:r>
            <a:r>
              <a:rPr sz="2400" dirty="0">
                <a:latin typeface="Symbol"/>
                <a:cs typeface="Symbol"/>
              </a:rPr>
              <a:t></a:t>
            </a:r>
            <a:r>
              <a:rPr sz="2400" spc="200" dirty="0">
                <a:latin typeface="Times New Roman"/>
                <a:cs typeface="Times New Roman"/>
              </a:rPr>
              <a:t> </a:t>
            </a:r>
            <a:r>
              <a:rPr sz="2400" spc="-40" dirty="0">
                <a:latin typeface="Symbol"/>
                <a:cs typeface="Symbol"/>
              </a:rPr>
              <a:t></a:t>
            </a:r>
            <a:r>
              <a:rPr sz="2400" spc="-60" baseline="-20833" dirty="0">
                <a:latin typeface="Microsoft Sans Serif"/>
                <a:cs typeface="Microsoft Sans Serif"/>
              </a:rPr>
              <a:t>n</a:t>
            </a:r>
            <a:r>
              <a:rPr sz="2400" spc="-30" baseline="-20833" dirty="0">
                <a:latin typeface="Microsoft Sans Serif"/>
                <a:cs typeface="Microsoft Sans Serif"/>
              </a:rPr>
              <a:t> </a:t>
            </a:r>
            <a:r>
              <a:rPr sz="2400" dirty="0">
                <a:latin typeface="Symbol"/>
                <a:cs typeface="Symbol"/>
              </a:rPr>
              <a:t></a:t>
            </a:r>
          </a:p>
          <a:p>
            <a:pPr marR="96520" algn="r">
              <a:lnSpc>
                <a:spcPct val="100000"/>
              </a:lnSpc>
              <a:tabLst>
                <a:tab pos="916940" algn="l"/>
                <a:tab pos="1401445" algn="l"/>
                <a:tab pos="1953260" algn="l"/>
                <a:tab pos="3486785" algn="l"/>
                <a:tab pos="4071620" algn="l"/>
                <a:tab pos="5165725" algn="l"/>
                <a:tab pos="5668645" algn="l"/>
              </a:tabLst>
            </a:pPr>
            <a:r>
              <a:rPr sz="2400" spc="10" dirty="0">
                <a:latin typeface="Symbol"/>
                <a:cs typeface="Symbol"/>
              </a:rPr>
              <a:t></a:t>
            </a:r>
            <a:r>
              <a:rPr sz="2400" spc="10" dirty="0">
                <a:latin typeface="Microsoft Sans Serif"/>
                <a:cs typeface="Microsoft Sans Serif"/>
              </a:rPr>
              <a:t>,	</a:t>
            </a:r>
            <a:r>
              <a:rPr sz="2400" spc="-10" dirty="0">
                <a:latin typeface="Microsoft Sans Serif"/>
                <a:cs typeface="Microsoft Sans Serif"/>
              </a:rPr>
              <a:t>it	is	sufficient	</a:t>
            </a:r>
            <a:r>
              <a:rPr sz="2400" dirty="0">
                <a:latin typeface="Microsoft Sans Serif"/>
                <a:cs typeface="Microsoft Sans Serif"/>
              </a:rPr>
              <a:t>to	</a:t>
            </a:r>
            <a:r>
              <a:rPr sz="2400" spc="-10" dirty="0">
                <a:latin typeface="Microsoft Sans Serif"/>
                <a:cs typeface="Microsoft Sans Serif"/>
              </a:rPr>
              <a:t>prove	</a:t>
            </a:r>
            <a:r>
              <a:rPr sz="2400" spc="-5" dirty="0">
                <a:latin typeface="Microsoft Sans Serif"/>
                <a:cs typeface="Microsoft Sans Serif"/>
              </a:rPr>
              <a:t>a	theorem</a:t>
            </a:r>
            <a:endParaRPr sz="2400" dirty="0">
              <a:latin typeface="Microsoft Sans Serif"/>
              <a:cs typeface="Microsoft Sans Serif"/>
            </a:endParaRPr>
          </a:p>
          <a:p>
            <a:pPr marL="458470">
              <a:lnSpc>
                <a:spcPct val="100000"/>
              </a:lnSpc>
              <a:tabLst>
                <a:tab pos="3213735" algn="l"/>
              </a:tabLst>
            </a:pPr>
            <a:r>
              <a:rPr sz="2400" b="1" spc="-5" dirty="0">
                <a:latin typeface="Arial"/>
                <a:cs typeface="Arial"/>
              </a:rPr>
              <a:t>from</a:t>
            </a:r>
            <a:r>
              <a:rPr sz="2400" b="1" spc="5" dirty="0">
                <a:latin typeface="Arial"/>
                <a:cs typeface="Arial"/>
              </a:rPr>
              <a:t> </a:t>
            </a:r>
            <a:r>
              <a:rPr sz="2400" spc="-15" dirty="0">
                <a:latin typeface="Symbol"/>
                <a:cs typeface="Symbol"/>
              </a:rPr>
              <a:t></a:t>
            </a:r>
            <a:r>
              <a:rPr sz="2400" b="1" spc="-22" baseline="-20833" dirty="0">
                <a:latin typeface="Arial"/>
                <a:cs typeface="Arial"/>
              </a:rPr>
              <a:t>1</a:t>
            </a:r>
            <a:r>
              <a:rPr sz="2400" b="1" spc="-15" dirty="0">
                <a:latin typeface="Arial"/>
                <a:cs typeface="Arial"/>
              </a:rPr>
              <a:t>,</a:t>
            </a:r>
            <a:r>
              <a:rPr sz="2400" b="1" spc="15" dirty="0">
                <a:latin typeface="Arial"/>
                <a:cs typeface="Arial"/>
              </a:rPr>
              <a:t> </a:t>
            </a:r>
            <a:r>
              <a:rPr sz="2400" spc="-15" dirty="0">
                <a:latin typeface="Symbol"/>
                <a:cs typeface="Symbol"/>
              </a:rPr>
              <a:t></a:t>
            </a:r>
            <a:r>
              <a:rPr sz="2400" b="1" spc="-22" baseline="-20833" dirty="0">
                <a:latin typeface="Arial"/>
                <a:cs typeface="Arial"/>
              </a:rPr>
              <a:t>2</a:t>
            </a:r>
            <a:r>
              <a:rPr sz="2400" b="1" spc="-15" dirty="0">
                <a:latin typeface="Arial"/>
                <a:cs typeface="Arial"/>
              </a:rPr>
              <a:t>,</a:t>
            </a:r>
            <a:r>
              <a:rPr sz="2400" b="1" spc="15" dirty="0">
                <a:latin typeface="Arial"/>
                <a:cs typeface="Arial"/>
              </a:rPr>
              <a:t> </a:t>
            </a:r>
            <a:r>
              <a:rPr sz="2400" b="1" dirty="0">
                <a:latin typeface="Arial"/>
                <a:cs typeface="Arial"/>
              </a:rPr>
              <a:t>…,</a:t>
            </a:r>
            <a:r>
              <a:rPr sz="2400" b="1" spc="15" dirty="0">
                <a:latin typeface="Arial"/>
                <a:cs typeface="Arial"/>
              </a:rPr>
              <a:t> </a:t>
            </a:r>
            <a:r>
              <a:rPr sz="2400" spc="-15" dirty="0">
                <a:latin typeface="Symbol"/>
                <a:cs typeface="Symbol"/>
              </a:rPr>
              <a:t></a:t>
            </a:r>
            <a:r>
              <a:rPr sz="2400" b="1" spc="-22" baseline="-20833" dirty="0">
                <a:latin typeface="Arial"/>
                <a:cs typeface="Arial"/>
              </a:rPr>
              <a:t>n	</a:t>
            </a:r>
            <a:r>
              <a:rPr sz="2400" b="1" spc="-10" dirty="0">
                <a:latin typeface="Arial"/>
                <a:cs typeface="Arial"/>
              </a:rPr>
              <a:t>infer</a:t>
            </a:r>
            <a:r>
              <a:rPr sz="2400" b="1" spc="-80" dirty="0">
                <a:latin typeface="Arial"/>
                <a:cs typeface="Arial"/>
              </a:rPr>
              <a:t> </a:t>
            </a:r>
            <a:r>
              <a:rPr sz="2400" spc="25" dirty="0">
                <a:latin typeface="Symbol"/>
                <a:cs typeface="Symbol"/>
              </a:rPr>
              <a:t></a:t>
            </a:r>
            <a:r>
              <a:rPr sz="2400" spc="25" dirty="0">
                <a:latin typeface="Microsoft Sans Serif"/>
                <a:cs typeface="Microsoft Sans Serif"/>
              </a:rPr>
              <a:t>.</a:t>
            </a:r>
            <a:endParaRPr sz="2400" dirty="0">
              <a:latin typeface="Microsoft Sans Serif"/>
              <a:cs typeface="Microsoft Sans Serif"/>
            </a:endParaRPr>
          </a:p>
        </p:txBody>
      </p:sp>
      <p:sp>
        <p:nvSpPr>
          <p:cNvPr id="5" name="object 5">
            <a:extLst>
              <a:ext uri="{FF2B5EF4-FFF2-40B4-BE49-F238E27FC236}">
                <a16:creationId xmlns:a16="http://schemas.microsoft.com/office/drawing/2014/main" id="{D865EFBB-5B8B-2004-7FE5-98FAC32A9EB1}"/>
              </a:ext>
            </a:extLst>
          </p:cNvPr>
          <p:cNvSpPr txBox="1">
            <a:spLocks/>
          </p:cNvSpPr>
          <p:nvPr/>
        </p:nvSpPr>
        <p:spPr>
          <a:xfrm>
            <a:off x="1831341" y="852932"/>
            <a:ext cx="1393190" cy="565539"/>
          </a:xfrm>
          <a:prstGeom prst="rect">
            <a:avLst/>
          </a:prstGeom>
        </p:spPr>
        <p:txBody>
          <a:bodyPr vert="horz" wrap="square" lIns="0" tIns="1143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0"/>
              </a:spcBef>
            </a:pPr>
            <a:r>
              <a:rPr lang="en-IN" sz="3600" spc="-15" dirty="0"/>
              <a:t>C</a:t>
            </a:r>
            <a:r>
              <a:rPr lang="en-IN" sz="3600" spc="5" dirty="0"/>
              <a:t>on</a:t>
            </a:r>
            <a:r>
              <a:rPr lang="en-IN" sz="3600" spc="-5" dirty="0"/>
              <a:t>t</a:t>
            </a:r>
            <a:r>
              <a:rPr lang="en-IN" sz="3600" dirty="0"/>
              <a:t>.</a:t>
            </a:r>
            <a:r>
              <a:rPr lang="en-IN" sz="3600" spc="-5" dirty="0"/>
              <a:t>.</a:t>
            </a:r>
            <a:endParaRPr lang="en-IN" sz="3600" dirty="0"/>
          </a:p>
        </p:txBody>
      </p:sp>
    </p:spTree>
    <p:extLst>
      <p:ext uri="{BB962C8B-B14F-4D97-AF65-F5344CB8AC3E}">
        <p14:creationId xmlns:p14="http://schemas.microsoft.com/office/powerpoint/2010/main" val="412556061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40546" y="508885"/>
            <a:ext cx="10515600" cy="777476"/>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Natural Deduction System</a:t>
            </a: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sp>
        <p:nvSpPr>
          <p:cNvPr id="8" name="object 5">
            <a:extLst>
              <a:ext uri="{FF2B5EF4-FFF2-40B4-BE49-F238E27FC236}">
                <a16:creationId xmlns:a16="http://schemas.microsoft.com/office/drawing/2014/main" id="{F1364306-ABE7-8E95-1B53-E3A395E29B2B}"/>
              </a:ext>
            </a:extLst>
          </p:cNvPr>
          <p:cNvSpPr txBox="1">
            <a:spLocks/>
          </p:cNvSpPr>
          <p:nvPr/>
        </p:nvSpPr>
        <p:spPr>
          <a:xfrm>
            <a:off x="914401" y="974984"/>
            <a:ext cx="2089150" cy="690574"/>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b="1" i="1" spc="-5" dirty="0">
                <a:latin typeface="Times New Roman"/>
                <a:cs typeface="Times New Roman"/>
              </a:rPr>
              <a:t>E</a:t>
            </a:r>
            <a:r>
              <a:rPr lang="en-IN" b="1" i="1" spc="10" dirty="0">
                <a:latin typeface="Times New Roman"/>
                <a:cs typeface="Times New Roman"/>
              </a:rPr>
              <a:t>x</a:t>
            </a:r>
            <a:r>
              <a:rPr lang="en-IN" b="1" i="1" spc="-15" dirty="0">
                <a:latin typeface="Times New Roman"/>
                <a:cs typeface="Times New Roman"/>
              </a:rPr>
              <a:t>a</a:t>
            </a:r>
            <a:r>
              <a:rPr lang="en-IN" b="1" i="1" spc="5" dirty="0">
                <a:latin typeface="Times New Roman"/>
                <a:cs typeface="Times New Roman"/>
              </a:rPr>
              <a:t>m</a:t>
            </a:r>
            <a:r>
              <a:rPr lang="en-IN" b="1" i="1" spc="10" dirty="0">
                <a:latin typeface="Times New Roman"/>
                <a:cs typeface="Times New Roman"/>
              </a:rPr>
              <a:t>p</a:t>
            </a:r>
            <a:r>
              <a:rPr lang="en-IN" b="1" i="1" spc="-15" dirty="0">
                <a:latin typeface="Times New Roman"/>
                <a:cs typeface="Times New Roman"/>
              </a:rPr>
              <a:t>l</a:t>
            </a:r>
            <a:r>
              <a:rPr lang="en-IN" b="1" i="1" spc="-5" dirty="0">
                <a:latin typeface="Times New Roman"/>
                <a:cs typeface="Times New Roman"/>
              </a:rPr>
              <a:t>e</a:t>
            </a:r>
            <a:endParaRPr lang="en-IN" b="1" i="1" dirty="0">
              <a:latin typeface="Times New Roman"/>
              <a:cs typeface="Times New Roman"/>
            </a:endParaRPr>
          </a:p>
        </p:txBody>
      </p:sp>
      <p:sp>
        <p:nvSpPr>
          <p:cNvPr id="11" name="object 9">
            <a:extLst>
              <a:ext uri="{FF2B5EF4-FFF2-40B4-BE49-F238E27FC236}">
                <a16:creationId xmlns:a16="http://schemas.microsoft.com/office/drawing/2014/main" id="{AA99506F-E46F-DD9F-A197-991897B32572}"/>
              </a:ext>
            </a:extLst>
          </p:cNvPr>
          <p:cNvSpPr txBox="1">
            <a:spLocks/>
          </p:cNvSpPr>
          <p:nvPr/>
        </p:nvSpPr>
        <p:spPr>
          <a:xfrm>
            <a:off x="9048001" y="6772716"/>
            <a:ext cx="272415" cy="205184"/>
          </a:xfrm>
          <a:prstGeom prst="rect">
            <a:avLst/>
          </a:prstGeom>
        </p:spPr>
        <p:txBody>
          <a:bodyPr vert="horz"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100">
              <a:lnSpc>
                <a:spcPts val="1455"/>
              </a:lnSpc>
            </a:pPr>
            <a:endParaRPr lang="en-IN" spc="-5" dirty="0"/>
          </a:p>
        </p:txBody>
      </p:sp>
      <p:sp>
        <p:nvSpPr>
          <p:cNvPr id="12" name="object 6">
            <a:extLst>
              <a:ext uri="{FF2B5EF4-FFF2-40B4-BE49-F238E27FC236}">
                <a16:creationId xmlns:a16="http://schemas.microsoft.com/office/drawing/2014/main" id="{B91D757F-A865-4F9C-C6E2-B6AE0C1DA4AA}"/>
              </a:ext>
            </a:extLst>
          </p:cNvPr>
          <p:cNvSpPr txBox="1"/>
          <p:nvPr/>
        </p:nvSpPr>
        <p:spPr>
          <a:xfrm>
            <a:off x="914401" y="1716744"/>
            <a:ext cx="10515599" cy="1252266"/>
          </a:xfrm>
          <a:prstGeom prst="rect">
            <a:avLst/>
          </a:prstGeom>
        </p:spPr>
        <p:txBody>
          <a:bodyPr vert="horz" wrap="square" lIns="0" tIns="79375" rIns="0" bIns="0" rtlCol="0">
            <a:spAutoFit/>
          </a:bodyPr>
          <a:lstStyle/>
          <a:p>
            <a:pPr marL="12700" algn="just">
              <a:lnSpc>
                <a:spcPct val="100000"/>
              </a:lnSpc>
              <a:spcBef>
                <a:spcPts val="625"/>
              </a:spcBef>
            </a:pPr>
            <a:r>
              <a:rPr sz="2400" b="1" spc="-5" dirty="0">
                <a:solidFill>
                  <a:srgbClr val="CC0000"/>
                </a:solidFill>
                <a:latin typeface="Arial"/>
                <a:cs typeface="Arial"/>
              </a:rPr>
              <a:t>Example1</a:t>
            </a:r>
            <a:r>
              <a:rPr sz="2400" b="1" spc="-5" dirty="0">
                <a:latin typeface="Arial"/>
                <a:cs typeface="Arial"/>
              </a:rPr>
              <a:t>:</a:t>
            </a:r>
            <a:r>
              <a:rPr sz="2400" b="1" spc="-10" dirty="0">
                <a:latin typeface="Arial"/>
                <a:cs typeface="Arial"/>
              </a:rPr>
              <a:t> </a:t>
            </a:r>
            <a:r>
              <a:rPr sz="2400" spc="-10" dirty="0">
                <a:latin typeface="Microsoft Sans Serif"/>
                <a:cs typeface="Microsoft Sans Serif"/>
              </a:rPr>
              <a:t>Prove</a:t>
            </a:r>
            <a:r>
              <a:rPr sz="2400" spc="40" dirty="0">
                <a:latin typeface="Microsoft Sans Serif"/>
                <a:cs typeface="Microsoft Sans Serif"/>
              </a:rPr>
              <a:t> </a:t>
            </a:r>
            <a:r>
              <a:rPr sz="2400" spc="-5" dirty="0">
                <a:latin typeface="Microsoft Sans Serif"/>
                <a:cs typeface="Microsoft Sans Serif"/>
              </a:rPr>
              <a:t>that</a:t>
            </a:r>
            <a:r>
              <a:rPr sz="2400" spc="30" dirty="0">
                <a:latin typeface="Microsoft Sans Serif"/>
                <a:cs typeface="Microsoft Sans Serif"/>
              </a:rPr>
              <a:t> </a:t>
            </a:r>
            <a:r>
              <a:rPr sz="2400" dirty="0">
                <a:latin typeface="Microsoft Sans Serif"/>
                <a:cs typeface="Microsoft Sans Serif"/>
              </a:rPr>
              <a:t>P</a:t>
            </a:r>
            <a:r>
              <a:rPr sz="2400" dirty="0">
                <a:latin typeface="Symbol"/>
                <a:cs typeface="Symbol"/>
              </a:rPr>
              <a:t></a:t>
            </a:r>
            <a:r>
              <a:rPr sz="2400" dirty="0">
                <a:latin typeface="Microsoft Sans Serif"/>
                <a:cs typeface="Microsoft Sans Serif"/>
              </a:rPr>
              <a:t>(QVR) </a:t>
            </a:r>
            <a:r>
              <a:rPr sz="2400" spc="-10" dirty="0">
                <a:latin typeface="Microsoft Sans Serif"/>
                <a:cs typeface="Microsoft Sans Serif"/>
              </a:rPr>
              <a:t>follows</a:t>
            </a:r>
            <a:r>
              <a:rPr sz="2400" spc="30" dirty="0">
                <a:latin typeface="Microsoft Sans Serif"/>
                <a:cs typeface="Microsoft Sans Serif"/>
              </a:rPr>
              <a:t> </a:t>
            </a:r>
            <a:r>
              <a:rPr sz="2400" spc="5" dirty="0">
                <a:latin typeface="Microsoft Sans Serif"/>
                <a:cs typeface="Microsoft Sans Serif"/>
              </a:rPr>
              <a:t>from </a:t>
            </a:r>
            <a:r>
              <a:rPr sz="2400" spc="55" dirty="0">
                <a:latin typeface="Microsoft Sans Serif"/>
                <a:cs typeface="Microsoft Sans Serif"/>
              </a:rPr>
              <a:t> </a:t>
            </a:r>
            <a:r>
              <a:rPr sz="2400" spc="-5" dirty="0">
                <a:latin typeface="Microsoft Sans Serif"/>
                <a:cs typeface="Microsoft Sans Serif"/>
              </a:rPr>
              <a:t>P</a:t>
            </a:r>
            <a:r>
              <a:rPr sz="2400" spc="-5" dirty="0">
                <a:latin typeface="Symbol"/>
                <a:cs typeface="Symbol"/>
              </a:rPr>
              <a:t></a:t>
            </a:r>
            <a:r>
              <a:rPr sz="2400" spc="-5" dirty="0">
                <a:latin typeface="Microsoft Sans Serif"/>
                <a:cs typeface="Microsoft Sans Serif"/>
              </a:rPr>
              <a:t>Q</a:t>
            </a:r>
            <a:endParaRPr sz="2400" dirty="0">
              <a:latin typeface="Microsoft Sans Serif"/>
              <a:cs typeface="Microsoft Sans Serif"/>
            </a:endParaRPr>
          </a:p>
          <a:p>
            <a:pPr marL="356870" marR="5080" indent="-344805" algn="just">
              <a:lnSpc>
                <a:spcPct val="99600"/>
              </a:lnSpc>
              <a:spcBef>
                <a:spcPts val="540"/>
              </a:spcBef>
            </a:pPr>
            <a:r>
              <a:rPr sz="2400" b="1" spc="-10" dirty="0">
                <a:solidFill>
                  <a:srgbClr val="CC0000"/>
                </a:solidFill>
                <a:latin typeface="Arial"/>
                <a:cs typeface="Arial"/>
              </a:rPr>
              <a:t>Solution</a:t>
            </a:r>
            <a:r>
              <a:rPr sz="2400" b="1" spc="-10" dirty="0">
                <a:latin typeface="Arial"/>
                <a:cs typeface="Arial"/>
              </a:rPr>
              <a:t>:</a:t>
            </a:r>
            <a:r>
              <a:rPr sz="2400" b="1" spc="-5" dirty="0">
                <a:latin typeface="Arial"/>
                <a:cs typeface="Arial"/>
              </a:rPr>
              <a:t> </a:t>
            </a:r>
            <a:r>
              <a:rPr sz="2400" dirty="0">
                <a:latin typeface="Microsoft Sans Serif"/>
                <a:cs typeface="Microsoft Sans Serif"/>
              </a:rPr>
              <a:t>This</a:t>
            </a:r>
            <a:r>
              <a:rPr sz="2400" spc="5" dirty="0">
                <a:latin typeface="Microsoft Sans Serif"/>
                <a:cs typeface="Microsoft Sans Serif"/>
              </a:rPr>
              <a:t> </a:t>
            </a:r>
            <a:r>
              <a:rPr sz="2400" spc="-5" dirty="0">
                <a:latin typeface="Microsoft Sans Serif"/>
                <a:cs typeface="Microsoft Sans Serif"/>
              </a:rPr>
              <a:t>problem</a:t>
            </a:r>
            <a:r>
              <a:rPr sz="2400" dirty="0">
                <a:latin typeface="Microsoft Sans Serif"/>
                <a:cs typeface="Microsoft Sans Serif"/>
              </a:rPr>
              <a:t> </a:t>
            </a:r>
            <a:r>
              <a:rPr sz="2400" spc="-10" dirty="0">
                <a:latin typeface="Microsoft Sans Serif"/>
                <a:cs typeface="Microsoft Sans Serif"/>
              </a:rPr>
              <a:t>is</a:t>
            </a:r>
            <a:r>
              <a:rPr sz="2400" spc="620" dirty="0">
                <a:latin typeface="Microsoft Sans Serif"/>
                <a:cs typeface="Microsoft Sans Serif"/>
              </a:rPr>
              <a:t> </a:t>
            </a:r>
            <a:r>
              <a:rPr sz="2400" spc="-5" dirty="0">
                <a:latin typeface="Microsoft Sans Serif"/>
                <a:cs typeface="Microsoft Sans Serif"/>
              </a:rPr>
              <a:t>restated</a:t>
            </a:r>
            <a:r>
              <a:rPr sz="2400" spc="630" dirty="0">
                <a:latin typeface="Microsoft Sans Serif"/>
                <a:cs typeface="Microsoft Sans Serif"/>
              </a:rPr>
              <a:t> </a:t>
            </a:r>
            <a:r>
              <a:rPr sz="2400" spc="-25" dirty="0">
                <a:latin typeface="Microsoft Sans Serif"/>
                <a:cs typeface="Microsoft Sans Serif"/>
              </a:rPr>
              <a:t>in</a:t>
            </a:r>
            <a:r>
              <a:rPr sz="2400" spc="590" dirty="0">
                <a:latin typeface="Microsoft Sans Serif"/>
                <a:cs typeface="Microsoft Sans Serif"/>
              </a:rPr>
              <a:t> </a:t>
            </a:r>
            <a:r>
              <a:rPr sz="2400" spc="-5" dirty="0">
                <a:latin typeface="Microsoft Sans Serif"/>
                <a:cs typeface="Microsoft Sans Serif"/>
              </a:rPr>
              <a:t>natural </a:t>
            </a:r>
            <a:r>
              <a:rPr sz="2400" dirty="0">
                <a:latin typeface="Microsoft Sans Serif"/>
                <a:cs typeface="Microsoft Sans Serif"/>
              </a:rPr>
              <a:t> </a:t>
            </a:r>
            <a:r>
              <a:rPr sz="2400" spc="-5" dirty="0">
                <a:latin typeface="Microsoft Sans Serif"/>
                <a:cs typeface="Microsoft Sans Serif"/>
              </a:rPr>
              <a:t>deductive system </a:t>
            </a:r>
            <a:r>
              <a:rPr sz="2400" dirty="0">
                <a:latin typeface="Microsoft Sans Serif"/>
                <a:cs typeface="Microsoft Sans Serif"/>
              </a:rPr>
              <a:t>as </a:t>
            </a:r>
            <a:r>
              <a:rPr sz="2400" spc="-10" dirty="0">
                <a:latin typeface="Microsoft Sans Serif"/>
                <a:cs typeface="Microsoft Sans Serif"/>
              </a:rPr>
              <a:t>"</a:t>
            </a:r>
            <a:r>
              <a:rPr sz="2400" b="1" spc="-10" dirty="0">
                <a:latin typeface="Arial"/>
                <a:cs typeface="Arial"/>
              </a:rPr>
              <a:t>from </a:t>
            </a:r>
            <a:r>
              <a:rPr sz="2400" b="1" dirty="0">
                <a:latin typeface="Arial"/>
                <a:cs typeface="Arial"/>
              </a:rPr>
              <a:t>P </a:t>
            </a:r>
            <a:r>
              <a:rPr sz="2400" dirty="0">
                <a:latin typeface="Symbol"/>
                <a:cs typeface="Symbol"/>
              </a:rPr>
              <a:t></a:t>
            </a:r>
            <a:r>
              <a:rPr sz="2400" b="1" dirty="0">
                <a:latin typeface="Arial"/>
                <a:cs typeface="Arial"/>
              </a:rPr>
              <a:t>Q   </a:t>
            </a:r>
            <a:r>
              <a:rPr sz="2400" b="1" spc="-5" dirty="0">
                <a:latin typeface="Arial"/>
                <a:cs typeface="Arial"/>
              </a:rPr>
              <a:t>infer </a:t>
            </a:r>
            <a:r>
              <a:rPr sz="2400" b="1" dirty="0">
                <a:latin typeface="Arial"/>
                <a:cs typeface="Arial"/>
              </a:rPr>
              <a:t>P </a:t>
            </a:r>
            <a:r>
              <a:rPr sz="2400" dirty="0">
                <a:latin typeface="Symbol"/>
                <a:cs typeface="Symbol"/>
              </a:rPr>
              <a:t></a:t>
            </a:r>
            <a:r>
              <a:rPr sz="2400" dirty="0">
                <a:latin typeface="Times New Roman"/>
                <a:cs typeface="Times New Roman"/>
              </a:rPr>
              <a:t> </a:t>
            </a:r>
            <a:r>
              <a:rPr sz="2400" b="1" spc="-5" dirty="0">
                <a:latin typeface="Arial"/>
                <a:cs typeface="Arial"/>
              </a:rPr>
              <a:t>(Q </a:t>
            </a:r>
            <a:r>
              <a:rPr sz="2400" b="1" dirty="0">
                <a:latin typeface="Arial"/>
                <a:cs typeface="Arial"/>
              </a:rPr>
              <a:t>V </a:t>
            </a:r>
            <a:r>
              <a:rPr sz="2400" b="1" spc="5" dirty="0">
                <a:latin typeface="Arial"/>
                <a:cs typeface="Arial"/>
              </a:rPr>
              <a:t> </a:t>
            </a:r>
            <a:r>
              <a:rPr sz="2400" b="1" spc="-10" dirty="0">
                <a:latin typeface="Arial"/>
                <a:cs typeface="Arial"/>
              </a:rPr>
              <a:t>R)"</a:t>
            </a:r>
            <a:r>
              <a:rPr sz="2400" spc="-10" dirty="0">
                <a:latin typeface="Microsoft Sans Serif"/>
                <a:cs typeface="Microsoft Sans Serif"/>
              </a:rPr>
              <a:t>.</a:t>
            </a:r>
            <a:r>
              <a:rPr sz="2400" spc="30" dirty="0">
                <a:latin typeface="Microsoft Sans Serif"/>
                <a:cs typeface="Microsoft Sans Serif"/>
              </a:rPr>
              <a:t> </a:t>
            </a:r>
            <a:r>
              <a:rPr sz="2400" spc="5" dirty="0">
                <a:latin typeface="Microsoft Sans Serif"/>
                <a:cs typeface="Microsoft Sans Serif"/>
              </a:rPr>
              <a:t>The</a:t>
            </a:r>
            <a:r>
              <a:rPr sz="2400" spc="-5" dirty="0">
                <a:latin typeface="Microsoft Sans Serif"/>
                <a:cs typeface="Microsoft Sans Serif"/>
              </a:rPr>
              <a:t> </a:t>
            </a:r>
            <a:r>
              <a:rPr sz="2400" dirty="0">
                <a:latin typeface="Microsoft Sans Serif"/>
                <a:cs typeface="Microsoft Sans Serif"/>
              </a:rPr>
              <a:t>formal</a:t>
            </a:r>
            <a:r>
              <a:rPr sz="2400" spc="25" dirty="0">
                <a:latin typeface="Microsoft Sans Serif"/>
                <a:cs typeface="Microsoft Sans Serif"/>
              </a:rPr>
              <a:t> </a:t>
            </a:r>
            <a:r>
              <a:rPr sz="2400" spc="-5" dirty="0">
                <a:latin typeface="Microsoft Sans Serif"/>
                <a:cs typeface="Microsoft Sans Serif"/>
              </a:rPr>
              <a:t>proof</a:t>
            </a:r>
            <a:r>
              <a:rPr sz="2400" spc="35" dirty="0">
                <a:latin typeface="Microsoft Sans Serif"/>
                <a:cs typeface="Microsoft Sans Serif"/>
              </a:rPr>
              <a:t> </a:t>
            </a:r>
            <a:r>
              <a:rPr sz="2400" spc="-25" dirty="0">
                <a:latin typeface="Microsoft Sans Serif"/>
                <a:cs typeface="Microsoft Sans Serif"/>
              </a:rPr>
              <a:t>is</a:t>
            </a:r>
            <a:r>
              <a:rPr sz="2400" spc="30" dirty="0">
                <a:latin typeface="Microsoft Sans Serif"/>
                <a:cs typeface="Microsoft Sans Serif"/>
              </a:rPr>
              <a:t> </a:t>
            </a:r>
            <a:r>
              <a:rPr sz="2400" spc="-10" dirty="0">
                <a:latin typeface="Microsoft Sans Serif"/>
                <a:cs typeface="Microsoft Sans Serif"/>
              </a:rPr>
              <a:t>given</a:t>
            </a:r>
            <a:r>
              <a:rPr sz="2400" spc="40" dirty="0">
                <a:latin typeface="Microsoft Sans Serif"/>
                <a:cs typeface="Microsoft Sans Serif"/>
              </a:rPr>
              <a:t> </a:t>
            </a:r>
            <a:r>
              <a:rPr sz="2400" dirty="0">
                <a:latin typeface="Microsoft Sans Serif"/>
                <a:cs typeface="Microsoft Sans Serif"/>
              </a:rPr>
              <a:t>as</a:t>
            </a:r>
            <a:r>
              <a:rPr sz="2400" spc="5" dirty="0">
                <a:latin typeface="Microsoft Sans Serif"/>
                <a:cs typeface="Microsoft Sans Serif"/>
              </a:rPr>
              <a:t> </a:t>
            </a:r>
            <a:r>
              <a:rPr sz="2400" spc="-10" dirty="0">
                <a:latin typeface="Microsoft Sans Serif"/>
                <a:cs typeface="Microsoft Sans Serif"/>
              </a:rPr>
              <a:t>follows:</a:t>
            </a:r>
            <a:endParaRPr sz="2400" dirty="0">
              <a:latin typeface="Microsoft Sans Serif"/>
              <a:cs typeface="Microsoft Sans Serif"/>
            </a:endParaRPr>
          </a:p>
        </p:txBody>
      </p:sp>
      <p:graphicFrame>
        <p:nvGraphicFramePr>
          <p:cNvPr id="14" name="object 7">
            <a:extLst>
              <a:ext uri="{FF2B5EF4-FFF2-40B4-BE49-F238E27FC236}">
                <a16:creationId xmlns:a16="http://schemas.microsoft.com/office/drawing/2014/main" id="{D9814D2D-52D0-9C8F-C8E2-ED9AA4243A4F}"/>
              </a:ext>
            </a:extLst>
          </p:cNvPr>
          <p:cNvGraphicFramePr>
            <a:graphicFrameLocks noGrp="1"/>
          </p:cNvGraphicFramePr>
          <p:nvPr>
            <p:extLst>
              <p:ext uri="{D42A27DB-BD31-4B8C-83A1-F6EECF244321}">
                <p14:modId xmlns:p14="http://schemas.microsoft.com/office/powerpoint/2010/main" val="500709069"/>
              </p:ext>
            </p:extLst>
          </p:nvPr>
        </p:nvGraphicFramePr>
        <p:xfrm>
          <a:off x="1659891" y="3648687"/>
          <a:ext cx="6930390" cy="2079405"/>
        </p:xfrm>
        <a:graphic>
          <a:graphicData uri="http://schemas.openxmlformats.org/drawingml/2006/table">
            <a:tbl>
              <a:tblPr firstRow="1" bandRow="1">
                <a:tableStyleId>{2D5ABB26-0587-4C30-8999-92F81FD0307C}</a:tableStyleId>
              </a:tblPr>
              <a:tblGrid>
                <a:gridCol w="1644650">
                  <a:extLst>
                    <a:ext uri="{9D8B030D-6E8A-4147-A177-3AD203B41FA5}">
                      <a16:colId xmlns:a16="http://schemas.microsoft.com/office/drawing/2014/main" val="20000"/>
                    </a:ext>
                  </a:extLst>
                </a:gridCol>
                <a:gridCol w="3717925">
                  <a:extLst>
                    <a:ext uri="{9D8B030D-6E8A-4147-A177-3AD203B41FA5}">
                      <a16:colId xmlns:a16="http://schemas.microsoft.com/office/drawing/2014/main" val="20001"/>
                    </a:ext>
                  </a:extLst>
                </a:gridCol>
                <a:gridCol w="1567815">
                  <a:extLst>
                    <a:ext uri="{9D8B030D-6E8A-4147-A177-3AD203B41FA5}">
                      <a16:colId xmlns:a16="http://schemas.microsoft.com/office/drawing/2014/main" val="20002"/>
                    </a:ext>
                  </a:extLst>
                </a:gridCol>
              </a:tblGrid>
              <a:tr h="673841">
                <a:tc>
                  <a:txBody>
                    <a:bodyPr/>
                    <a:lstStyle/>
                    <a:p>
                      <a:pPr marL="31750">
                        <a:lnSpc>
                          <a:spcPts val="1939"/>
                        </a:lnSpc>
                      </a:pPr>
                      <a:r>
                        <a:rPr sz="2000" b="1" spc="-5" dirty="0">
                          <a:solidFill>
                            <a:srgbClr val="3265CC"/>
                          </a:solidFill>
                          <a:latin typeface="Arial"/>
                          <a:cs typeface="Arial"/>
                        </a:rPr>
                        <a:t>{Theorem}</a:t>
                      </a:r>
                      <a:endParaRPr sz="2000">
                        <a:latin typeface="Arial"/>
                        <a:cs typeface="Arial"/>
                      </a:endParaRPr>
                    </a:p>
                    <a:p>
                      <a:pPr marL="31750">
                        <a:lnSpc>
                          <a:spcPct val="100000"/>
                        </a:lnSpc>
                        <a:spcBef>
                          <a:spcPts val="480"/>
                        </a:spcBef>
                      </a:pPr>
                      <a:r>
                        <a:rPr sz="2000" spc="-5" dirty="0">
                          <a:latin typeface="Microsoft Sans Serif"/>
                          <a:cs typeface="Microsoft Sans Serif"/>
                        </a:rPr>
                        <a:t>{ </a:t>
                      </a:r>
                      <a:r>
                        <a:rPr sz="2000" spc="-10" dirty="0">
                          <a:latin typeface="Microsoft Sans Serif"/>
                          <a:cs typeface="Microsoft Sans Serif"/>
                        </a:rPr>
                        <a:t>premise}</a:t>
                      </a:r>
                      <a:endParaRPr sz="2000">
                        <a:latin typeface="Microsoft Sans Serif"/>
                        <a:cs typeface="Microsoft Sans Serif"/>
                      </a:endParaRPr>
                    </a:p>
                  </a:txBody>
                  <a:tcPr marL="0" marR="0" marT="0" marB="0"/>
                </a:tc>
                <a:tc>
                  <a:txBody>
                    <a:bodyPr/>
                    <a:lstStyle/>
                    <a:p>
                      <a:pPr marL="215900">
                        <a:lnSpc>
                          <a:spcPts val="1939"/>
                        </a:lnSpc>
                        <a:tabLst>
                          <a:tab pos="1602740" algn="l"/>
                        </a:tabLst>
                      </a:pPr>
                      <a:r>
                        <a:rPr sz="2000" b="1" spc="-5" dirty="0">
                          <a:solidFill>
                            <a:srgbClr val="3265CC"/>
                          </a:solidFill>
                          <a:latin typeface="Arial"/>
                          <a:cs typeface="Arial"/>
                        </a:rPr>
                        <a:t>from</a:t>
                      </a:r>
                      <a:r>
                        <a:rPr sz="2000" b="1" dirty="0">
                          <a:solidFill>
                            <a:srgbClr val="3265CC"/>
                          </a:solidFill>
                          <a:latin typeface="Arial"/>
                          <a:cs typeface="Arial"/>
                        </a:rPr>
                        <a:t> </a:t>
                      </a:r>
                      <a:r>
                        <a:rPr sz="2000" b="1" spc="-10" dirty="0">
                          <a:solidFill>
                            <a:srgbClr val="3265CC"/>
                          </a:solidFill>
                          <a:latin typeface="Arial"/>
                          <a:cs typeface="Arial"/>
                        </a:rPr>
                        <a:t>P </a:t>
                      </a:r>
                      <a:r>
                        <a:rPr sz="2000" spc="5" dirty="0">
                          <a:solidFill>
                            <a:srgbClr val="3265CC"/>
                          </a:solidFill>
                          <a:latin typeface="Symbol"/>
                          <a:cs typeface="Symbol"/>
                        </a:rPr>
                        <a:t></a:t>
                      </a:r>
                      <a:r>
                        <a:rPr sz="2000" b="1" spc="5" dirty="0">
                          <a:solidFill>
                            <a:srgbClr val="3265CC"/>
                          </a:solidFill>
                          <a:latin typeface="Arial"/>
                          <a:cs typeface="Arial"/>
                        </a:rPr>
                        <a:t>Q	</a:t>
                      </a:r>
                      <a:r>
                        <a:rPr sz="2000" b="1" spc="-5" dirty="0">
                          <a:solidFill>
                            <a:srgbClr val="3265CC"/>
                          </a:solidFill>
                          <a:latin typeface="Arial"/>
                          <a:cs typeface="Arial"/>
                        </a:rPr>
                        <a:t>infer</a:t>
                      </a:r>
                      <a:r>
                        <a:rPr sz="2000" b="1" spc="-30" dirty="0">
                          <a:solidFill>
                            <a:srgbClr val="3265CC"/>
                          </a:solidFill>
                          <a:latin typeface="Arial"/>
                          <a:cs typeface="Arial"/>
                        </a:rPr>
                        <a:t> </a:t>
                      </a:r>
                      <a:r>
                        <a:rPr sz="2000" b="1" spc="-10" dirty="0">
                          <a:solidFill>
                            <a:srgbClr val="3265CC"/>
                          </a:solidFill>
                          <a:latin typeface="Arial"/>
                          <a:cs typeface="Arial"/>
                        </a:rPr>
                        <a:t>P</a:t>
                      </a:r>
                      <a:r>
                        <a:rPr sz="2000" b="1" spc="-50" dirty="0">
                          <a:solidFill>
                            <a:srgbClr val="3265CC"/>
                          </a:solidFill>
                          <a:latin typeface="Arial"/>
                          <a:cs typeface="Arial"/>
                        </a:rPr>
                        <a:t> </a:t>
                      </a:r>
                      <a:r>
                        <a:rPr sz="2000" spc="-10" dirty="0">
                          <a:solidFill>
                            <a:srgbClr val="3265CC"/>
                          </a:solidFill>
                          <a:latin typeface="Symbol"/>
                          <a:cs typeface="Symbol"/>
                        </a:rPr>
                        <a:t></a:t>
                      </a:r>
                      <a:r>
                        <a:rPr sz="2000" spc="85" dirty="0">
                          <a:solidFill>
                            <a:srgbClr val="3265CC"/>
                          </a:solidFill>
                          <a:latin typeface="Times New Roman"/>
                          <a:cs typeface="Times New Roman"/>
                        </a:rPr>
                        <a:t> </a:t>
                      </a:r>
                      <a:r>
                        <a:rPr sz="2000" b="1" spc="-15" dirty="0">
                          <a:solidFill>
                            <a:srgbClr val="3265CC"/>
                          </a:solidFill>
                          <a:latin typeface="Arial"/>
                          <a:cs typeface="Arial"/>
                        </a:rPr>
                        <a:t>(Q</a:t>
                      </a:r>
                      <a:r>
                        <a:rPr sz="2000" b="1" spc="-5" dirty="0">
                          <a:solidFill>
                            <a:srgbClr val="3265CC"/>
                          </a:solidFill>
                          <a:latin typeface="Arial"/>
                          <a:cs typeface="Arial"/>
                        </a:rPr>
                        <a:t> </a:t>
                      </a:r>
                      <a:r>
                        <a:rPr sz="2000" b="1" spc="-10" dirty="0">
                          <a:solidFill>
                            <a:srgbClr val="3265CC"/>
                          </a:solidFill>
                          <a:latin typeface="Arial"/>
                          <a:cs typeface="Arial"/>
                        </a:rPr>
                        <a:t>V</a:t>
                      </a:r>
                      <a:r>
                        <a:rPr sz="2000" b="1" spc="-30" dirty="0">
                          <a:solidFill>
                            <a:srgbClr val="3265CC"/>
                          </a:solidFill>
                          <a:latin typeface="Arial"/>
                          <a:cs typeface="Arial"/>
                        </a:rPr>
                        <a:t> </a:t>
                      </a:r>
                      <a:r>
                        <a:rPr sz="2000" b="1" spc="-5" dirty="0">
                          <a:solidFill>
                            <a:srgbClr val="3265CC"/>
                          </a:solidFill>
                          <a:latin typeface="Arial"/>
                          <a:cs typeface="Arial"/>
                        </a:rPr>
                        <a:t>R)</a:t>
                      </a:r>
                      <a:endParaRPr sz="2000">
                        <a:latin typeface="Arial"/>
                        <a:cs typeface="Arial"/>
                      </a:endParaRPr>
                    </a:p>
                    <a:p>
                      <a:pPr marL="1130300">
                        <a:lnSpc>
                          <a:spcPct val="100000"/>
                        </a:lnSpc>
                        <a:spcBef>
                          <a:spcPts val="480"/>
                        </a:spcBef>
                      </a:pPr>
                      <a:r>
                        <a:rPr sz="2000" spc="-10" dirty="0">
                          <a:latin typeface="Microsoft Sans Serif"/>
                          <a:cs typeface="Microsoft Sans Serif"/>
                        </a:rPr>
                        <a:t>P</a:t>
                      </a:r>
                      <a:r>
                        <a:rPr sz="2000" spc="-20" dirty="0">
                          <a:latin typeface="Microsoft Sans Serif"/>
                          <a:cs typeface="Microsoft Sans Serif"/>
                        </a:rPr>
                        <a:t> </a:t>
                      </a:r>
                      <a:r>
                        <a:rPr sz="2000" spc="-10" dirty="0">
                          <a:latin typeface="Symbol"/>
                          <a:cs typeface="Symbol"/>
                        </a:rPr>
                        <a:t></a:t>
                      </a:r>
                      <a:r>
                        <a:rPr sz="2000" spc="50" dirty="0">
                          <a:latin typeface="Times New Roman"/>
                          <a:cs typeface="Times New Roman"/>
                        </a:rPr>
                        <a:t> </a:t>
                      </a:r>
                      <a:r>
                        <a:rPr sz="2000" spc="-10" dirty="0">
                          <a:latin typeface="Microsoft Sans Serif"/>
                          <a:cs typeface="Microsoft Sans Serif"/>
                        </a:rPr>
                        <a:t>Q</a:t>
                      </a:r>
                      <a:endParaRPr sz="2000">
                        <a:latin typeface="Microsoft Sans Serif"/>
                        <a:cs typeface="Microsoft Sans Serif"/>
                      </a:endParaRPr>
                    </a:p>
                  </a:txBody>
                  <a:tcPr marL="0" marR="0" marT="0" marB="0"/>
                </a:tc>
                <a:tc>
                  <a:txBody>
                    <a:bodyPr/>
                    <a:lstStyle/>
                    <a:p>
                      <a:pPr>
                        <a:lnSpc>
                          <a:spcPct val="100000"/>
                        </a:lnSpc>
                      </a:pPr>
                      <a:endParaRPr sz="2100">
                        <a:latin typeface="Times New Roman"/>
                        <a:cs typeface="Times New Roman"/>
                      </a:endParaRPr>
                    </a:p>
                    <a:p>
                      <a:pPr marR="179705" algn="r">
                        <a:lnSpc>
                          <a:spcPct val="100000"/>
                        </a:lnSpc>
                      </a:pPr>
                      <a:r>
                        <a:rPr sz="2000" spc="-5" dirty="0">
                          <a:latin typeface="Microsoft Sans Serif"/>
                          <a:cs typeface="Microsoft Sans Serif"/>
                        </a:rPr>
                        <a:t>(1)</a:t>
                      </a:r>
                      <a:endParaRPr sz="2000">
                        <a:latin typeface="Microsoft Sans Serif"/>
                        <a:cs typeface="Microsoft Sans Serif"/>
                      </a:endParaRPr>
                    </a:p>
                  </a:txBody>
                  <a:tcPr marL="0" marR="0" marT="0" marB="0"/>
                </a:tc>
                <a:extLst>
                  <a:ext uri="{0D108BD9-81ED-4DB2-BD59-A6C34878D82A}">
                    <a16:rowId xmlns:a16="http://schemas.microsoft.com/office/drawing/2014/main" val="10000"/>
                  </a:ext>
                </a:extLst>
              </a:tr>
              <a:tr h="364236">
                <a:tc>
                  <a:txBody>
                    <a:bodyPr/>
                    <a:lstStyle/>
                    <a:p>
                      <a:pPr marL="31750">
                        <a:lnSpc>
                          <a:spcPts val="2370"/>
                        </a:lnSpc>
                      </a:pPr>
                      <a:r>
                        <a:rPr sz="2000" spc="-5" dirty="0">
                          <a:latin typeface="Microsoft Sans Serif"/>
                          <a:cs typeface="Microsoft Sans Serif"/>
                        </a:rPr>
                        <a:t>{</a:t>
                      </a:r>
                      <a:r>
                        <a:rPr sz="2000" spc="5" dirty="0">
                          <a:latin typeface="Microsoft Sans Serif"/>
                          <a:cs typeface="Microsoft Sans Serif"/>
                        </a:rPr>
                        <a:t> </a:t>
                      </a:r>
                      <a:r>
                        <a:rPr sz="2000" spc="-10" dirty="0">
                          <a:latin typeface="Microsoft Sans Serif"/>
                          <a:cs typeface="Microsoft Sans Serif"/>
                        </a:rPr>
                        <a:t>E-</a:t>
                      </a:r>
                      <a:r>
                        <a:rPr sz="2000" spc="-10" dirty="0">
                          <a:latin typeface="Symbol"/>
                          <a:cs typeface="Symbol"/>
                        </a:rPr>
                        <a:t></a:t>
                      </a:r>
                      <a:r>
                        <a:rPr sz="2000" spc="55" dirty="0">
                          <a:latin typeface="Times New Roman"/>
                          <a:cs typeface="Times New Roman"/>
                        </a:rPr>
                        <a:t> </a:t>
                      </a:r>
                      <a:r>
                        <a:rPr sz="2000" spc="-5" dirty="0">
                          <a:latin typeface="Microsoft Sans Serif"/>
                          <a:cs typeface="Microsoft Sans Serif"/>
                        </a:rPr>
                        <a:t>,</a:t>
                      </a:r>
                      <a:r>
                        <a:rPr sz="2000" dirty="0">
                          <a:latin typeface="Microsoft Sans Serif"/>
                          <a:cs typeface="Microsoft Sans Serif"/>
                        </a:rPr>
                        <a:t> </a:t>
                      </a:r>
                      <a:r>
                        <a:rPr sz="2000" spc="-10" dirty="0">
                          <a:latin typeface="Microsoft Sans Serif"/>
                          <a:cs typeface="Microsoft Sans Serif"/>
                        </a:rPr>
                        <a:t>(1)}</a:t>
                      </a:r>
                      <a:endParaRPr sz="2000">
                        <a:latin typeface="Microsoft Sans Serif"/>
                        <a:cs typeface="Microsoft Sans Serif"/>
                      </a:endParaRPr>
                    </a:p>
                  </a:txBody>
                  <a:tcPr marL="0" marR="0" marT="0" marB="0"/>
                </a:tc>
                <a:tc>
                  <a:txBody>
                    <a:bodyPr/>
                    <a:lstStyle/>
                    <a:p>
                      <a:pPr marL="1130300">
                        <a:lnSpc>
                          <a:spcPts val="2370"/>
                        </a:lnSpc>
                      </a:pPr>
                      <a:r>
                        <a:rPr sz="2000" dirty="0">
                          <a:latin typeface="Microsoft Sans Serif"/>
                          <a:cs typeface="Microsoft Sans Serif"/>
                        </a:rPr>
                        <a:t>P</a:t>
                      </a:r>
                      <a:endParaRPr sz="2000">
                        <a:latin typeface="Microsoft Sans Serif"/>
                        <a:cs typeface="Microsoft Sans Serif"/>
                      </a:endParaRPr>
                    </a:p>
                  </a:txBody>
                  <a:tcPr marL="0" marR="0" marT="0" marB="0"/>
                </a:tc>
                <a:tc>
                  <a:txBody>
                    <a:bodyPr/>
                    <a:lstStyle/>
                    <a:p>
                      <a:pPr marR="179705" algn="r">
                        <a:lnSpc>
                          <a:spcPts val="2370"/>
                        </a:lnSpc>
                      </a:pPr>
                      <a:r>
                        <a:rPr sz="2000" spc="-5" dirty="0">
                          <a:latin typeface="Microsoft Sans Serif"/>
                          <a:cs typeface="Microsoft Sans Serif"/>
                        </a:rPr>
                        <a:t>(2)</a:t>
                      </a:r>
                      <a:endParaRPr sz="2000">
                        <a:latin typeface="Microsoft Sans Serif"/>
                        <a:cs typeface="Microsoft Sans Serif"/>
                      </a:endParaRPr>
                    </a:p>
                  </a:txBody>
                  <a:tcPr marL="0" marR="0" marT="0" marB="0"/>
                </a:tc>
                <a:extLst>
                  <a:ext uri="{0D108BD9-81ED-4DB2-BD59-A6C34878D82A}">
                    <a16:rowId xmlns:a16="http://schemas.microsoft.com/office/drawing/2014/main" val="10001"/>
                  </a:ext>
                </a:extLst>
              </a:tr>
              <a:tr h="364236">
                <a:tc>
                  <a:txBody>
                    <a:bodyPr/>
                    <a:lstStyle/>
                    <a:p>
                      <a:pPr marL="31750">
                        <a:lnSpc>
                          <a:spcPts val="2380"/>
                        </a:lnSpc>
                      </a:pPr>
                      <a:r>
                        <a:rPr sz="2000" spc="-5" dirty="0">
                          <a:latin typeface="Microsoft Sans Serif"/>
                          <a:cs typeface="Microsoft Sans Serif"/>
                        </a:rPr>
                        <a:t>{</a:t>
                      </a:r>
                      <a:r>
                        <a:rPr sz="2000" spc="5" dirty="0">
                          <a:latin typeface="Microsoft Sans Serif"/>
                          <a:cs typeface="Microsoft Sans Serif"/>
                        </a:rPr>
                        <a:t> </a:t>
                      </a:r>
                      <a:r>
                        <a:rPr sz="2000" spc="-10" dirty="0">
                          <a:latin typeface="Microsoft Sans Serif"/>
                          <a:cs typeface="Microsoft Sans Serif"/>
                        </a:rPr>
                        <a:t>E-</a:t>
                      </a:r>
                      <a:r>
                        <a:rPr sz="2000" spc="-10" dirty="0">
                          <a:latin typeface="Symbol"/>
                          <a:cs typeface="Symbol"/>
                        </a:rPr>
                        <a:t></a:t>
                      </a:r>
                      <a:r>
                        <a:rPr sz="2000" spc="55" dirty="0">
                          <a:latin typeface="Times New Roman"/>
                          <a:cs typeface="Times New Roman"/>
                        </a:rPr>
                        <a:t> </a:t>
                      </a:r>
                      <a:r>
                        <a:rPr sz="2000" spc="-5" dirty="0">
                          <a:latin typeface="Microsoft Sans Serif"/>
                          <a:cs typeface="Microsoft Sans Serif"/>
                        </a:rPr>
                        <a:t>,</a:t>
                      </a:r>
                      <a:r>
                        <a:rPr sz="2000" dirty="0">
                          <a:latin typeface="Microsoft Sans Serif"/>
                          <a:cs typeface="Microsoft Sans Serif"/>
                        </a:rPr>
                        <a:t> </a:t>
                      </a:r>
                      <a:r>
                        <a:rPr sz="2000" spc="-10" dirty="0">
                          <a:latin typeface="Microsoft Sans Serif"/>
                          <a:cs typeface="Microsoft Sans Serif"/>
                        </a:rPr>
                        <a:t>(1)}</a:t>
                      </a:r>
                      <a:endParaRPr sz="2000">
                        <a:latin typeface="Microsoft Sans Serif"/>
                        <a:cs typeface="Microsoft Sans Serif"/>
                      </a:endParaRPr>
                    </a:p>
                  </a:txBody>
                  <a:tcPr marL="0" marR="0" marT="0" marB="0"/>
                </a:tc>
                <a:tc>
                  <a:txBody>
                    <a:bodyPr/>
                    <a:lstStyle/>
                    <a:p>
                      <a:pPr marL="1130300">
                        <a:lnSpc>
                          <a:spcPts val="2380"/>
                        </a:lnSpc>
                      </a:pPr>
                      <a:r>
                        <a:rPr sz="2000" dirty="0">
                          <a:latin typeface="Microsoft Sans Serif"/>
                          <a:cs typeface="Microsoft Sans Serif"/>
                        </a:rPr>
                        <a:t>Q</a:t>
                      </a:r>
                      <a:endParaRPr sz="2000">
                        <a:latin typeface="Microsoft Sans Serif"/>
                        <a:cs typeface="Microsoft Sans Serif"/>
                      </a:endParaRPr>
                    </a:p>
                  </a:txBody>
                  <a:tcPr marL="0" marR="0" marT="0" marB="0"/>
                </a:tc>
                <a:tc>
                  <a:txBody>
                    <a:bodyPr/>
                    <a:lstStyle/>
                    <a:p>
                      <a:pPr marR="179705" algn="r">
                        <a:lnSpc>
                          <a:spcPts val="2380"/>
                        </a:lnSpc>
                      </a:pPr>
                      <a:r>
                        <a:rPr sz="2000" spc="-5" dirty="0">
                          <a:latin typeface="Microsoft Sans Serif"/>
                          <a:cs typeface="Microsoft Sans Serif"/>
                        </a:rPr>
                        <a:t>(3)</a:t>
                      </a:r>
                      <a:endParaRPr sz="2000">
                        <a:latin typeface="Microsoft Sans Serif"/>
                        <a:cs typeface="Microsoft Sans Serif"/>
                      </a:endParaRPr>
                    </a:p>
                  </a:txBody>
                  <a:tcPr marL="0" marR="0" marT="0" marB="0"/>
                </a:tc>
                <a:extLst>
                  <a:ext uri="{0D108BD9-81ED-4DB2-BD59-A6C34878D82A}">
                    <a16:rowId xmlns:a16="http://schemas.microsoft.com/office/drawing/2014/main" val="10002"/>
                  </a:ext>
                </a:extLst>
              </a:tr>
              <a:tr h="365425">
                <a:tc>
                  <a:txBody>
                    <a:bodyPr/>
                    <a:lstStyle/>
                    <a:p>
                      <a:pPr marL="31750">
                        <a:lnSpc>
                          <a:spcPts val="2370"/>
                        </a:lnSpc>
                      </a:pPr>
                      <a:r>
                        <a:rPr sz="2000" spc="-5" dirty="0">
                          <a:latin typeface="Microsoft Sans Serif"/>
                          <a:cs typeface="Microsoft Sans Serif"/>
                        </a:rPr>
                        <a:t>{</a:t>
                      </a:r>
                      <a:r>
                        <a:rPr sz="2000" spc="5" dirty="0">
                          <a:latin typeface="Microsoft Sans Serif"/>
                          <a:cs typeface="Microsoft Sans Serif"/>
                        </a:rPr>
                        <a:t> </a:t>
                      </a:r>
                      <a:r>
                        <a:rPr sz="2000" spc="-5" dirty="0">
                          <a:latin typeface="Microsoft Sans Serif"/>
                          <a:cs typeface="Microsoft Sans Serif"/>
                        </a:rPr>
                        <a:t>I-V ,</a:t>
                      </a:r>
                      <a:r>
                        <a:rPr sz="2000" dirty="0">
                          <a:latin typeface="Microsoft Sans Serif"/>
                          <a:cs typeface="Microsoft Sans Serif"/>
                        </a:rPr>
                        <a:t> </a:t>
                      </a:r>
                      <a:r>
                        <a:rPr sz="2000" spc="-5" dirty="0">
                          <a:latin typeface="Microsoft Sans Serif"/>
                          <a:cs typeface="Microsoft Sans Serif"/>
                        </a:rPr>
                        <a:t>(3)</a:t>
                      </a:r>
                      <a:r>
                        <a:rPr sz="2000" spc="10" dirty="0">
                          <a:latin typeface="Microsoft Sans Serif"/>
                          <a:cs typeface="Microsoft Sans Serif"/>
                        </a:rPr>
                        <a:t> </a:t>
                      </a:r>
                      <a:r>
                        <a:rPr sz="2000" spc="-5" dirty="0">
                          <a:latin typeface="Microsoft Sans Serif"/>
                          <a:cs typeface="Microsoft Sans Serif"/>
                        </a:rPr>
                        <a:t>}</a:t>
                      </a:r>
                      <a:endParaRPr sz="2000">
                        <a:latin typeface="Microsoft Sans Serif"/>
                        <a:cs typeface="Microsoft Sans Serif"/>
                      </a:endParaRPr>
                    </a:p>
                  </a:txBody>
                  <a:tcPr marL="0" marR="0" marT="0" marB="0"/>
                </a:tc>
                <a:tc>
                  <a:txBody>
                    <a:bodyPr/>
                    <a:lstStyle/>
                    <a:p>
                      <a:pPr marL="1130300">
                        <a:lnSpc>
                          <a:spcPts val="2370"/>
                        </a:lnSpc>
                      </a:pPr>
                      <a:r>
                        <a:rPr sz="2000" spc="-10" dirty="0">
                          <a:latin typeface="Microsoft Sans Serif"/>
                          <a:cs typeface="Microsoft Sans Serif"/>
                        </a:rPr>
                        <a:t>Q</a:t>
                      </a:r>
                      <a:r>
                        <a:rPr sz="2000" dirty="0">
                          <a:latin typeface="Microsoft Sans Serif"/>
                          <a:cs typeface="Microsoft Sans Serif"/>
                        </a:rPr>
                        <a:t> </a:t>
                      </a:r>
                      <a:r>
                        <a:rPr sz="2000" spc="-10" dirty="0">
                          <a:latin typeface="Microsoft Sans Serif"/>
                          <a:cs typeface="Microsoft Sans Serif"/>
                        </a:rPr>
                        <a:t>V</a:t>
                      </a:r>
                      <a:r>
                        <a:rPr sz="2000" spc="-15" dirty="0">
                          <a:latin typeface="Microsoft Sans Serif"/>
                          <a:cs typeface="Microsoft Sans Serif"/>
                        </a:rPr>
                        <a:t> </a:t>
                      </a:r>
                      <a:r>
                        <a:rPr sz="2000" spc="-10" dirty="0">
                          <a:latin typeface="Microsoft Sans Serif"/>
                          <a:cs typeface="Microsoft Sans Serif"/>
                        </a:rPr>
                        <a:t>R</a:t>
                      </a:r>
                      <a:endParaRPr sz="2000">
                        <a:latin typeface="Microsoft Sans Serif"/>
                        <a:cs typeface="Microsoft Sans Serif"/>
                      </a:endParaRPr>
                    </a:p>
                  </a:txBody>
                  <a:tcPr marL="0" marR="0" marT="0" marB="0"/>
                </a:tc>
                <a:tc>
                  <a:txBody>
                    <a:bodyPr/>
                    <a:lstStyle/>
                    <a:p>
                      <a:pPr marR="179705" algn="r">
                        <a:lnSpc>
                          <a:spcPts val="2370"/>
                        </a:lnSpc>
                      </a:pPr>
                      <a:r>
                        <a:rPr sz="2000" spc="-5" dirty="0">
                          <a:latin typeface="Microsoft Sans Serif"/>
                          <a:cs typeface="Microsoft Sans Serif"/>
                        </a:rPr>
                        <a:t>(4)</a:t>
                      </a:r>
                      <a:endParaRPr sz="2000">
                        <a:latin typeface="Microsoft Sans Serif"/>
                        <a:cs typeface="Microsoft Sans Serif"/>
                      </a:endParaRPr>
                    </a:p>
                  </a:txBody>
                  <a:tcPr marL="0" marR="0" marT="0" marB="0"/>
                </a:tc>
                <a:extLst>
                  <a:ext uri="{0D108BD9-81ED-4DB2-BD59-A6C34878D82A}">
                    <a16:rowId xmlns:a16="http://schemas.microsoft.com/office/drawing/2014/main" val="10003"/>
                  </a:ext>
                </a:extLst>
              </a:tr>
              <a:tr h="311667">
                <a:tc>
                  <a:txBody>
                    <a:bodyPr/>
                    <a:lstStyle/>
                    <a:p>
                      <a:pPr marL="31750">
                        <a:lnSpc>
                          <a:spcPts val="2355"/>
                        </a:lnSpc>
                      </a:pPr>
                      <a:r>
                        <a:rPr sz="2000" b="1" spc="-5" dirty="0">
                          <a:latin typeface="Arial"/>
                          <a:cs typeface="Arial"/>
                        </a:rPr>
                        <a:t>{</a:t>
                      </a:r>
                      <a:r>
                        <a:rPr sz="2000" b="1" spc="-30" dirty="0">
                          <a:latin typeface="Arial"/>
                          <a:cs typeface="Arial"/>
                        </a:rPr>
                        <a:t> </a:t>
                      </a:r>
                      <a:r>
                        <a:rPr sz="2000" b="1" dirty="0">
                          <a:latin typeface="Arial"/>
                          <a:cs typeface="Arial"/>
                        </a:rPr>
                        <a:t>I-</a:t>
                      </a:r>
                      <a:r>
                        <a:rPr sz="2000" dirty="0">
                          <a:latin typeface="Symbol"/>
                          <a:cs typeface="Symbol"/>
                        </a:rPr>
                        <a:t></a:t>
                      </a:r>
                      <a:r>
                        <a:rPr sz="2000" b="1" dirty="0">
                          <a:latin typeface="Arial"/>
                          <a:cs typeface="Arial"/>
                        </a:rPr>
                        <a:t>,</a:t>
                      </a:r>
                      <a:r>
                        <a:rPr sz="2000" b="1" spc="-45" dirty="0">
                          <a:latin typeface="Arial"/>
                          <a:cs typeface="Arial"/>
                        </a:rPr>
                        <a:t> </a:t>
                      </a:r>
                      <a:r>
                        <a:rPr sz="2000" b="1" spc="-5" dirty="0">
                          <a:latin typeface="Arial"/>
                          <a:cs typeface="Arial"/>
                        </a:rPr>
                        <a:t>(</a:t>
                      </a:r>
                      <a:r>
                        <a:rPr sz="2000" b="1" spc="-10" dirty="0">
                          <a:latin typeface="Arial"/>
                          <a:cs typeface="Arial"/>
                        </a:rPr>
                        <a:t> 2,</a:t>
                      </a:r>
                      <a:r>
                        <a:rPr sz="2000" b="1" spc="-25" dirty="0">
                          <a:latin typeface="Arial"/>
                          <a:cs typeface="Arial"/>
                        </a:rPr>
                        <a:t> </a:t>
                      </a:r>
                      <a:r>
                        <a:rPr sz="2000" b="1" spc="-5" dirty="0">
                          <a:latin typeface="Arial"/>
                          <a:cs typeface="Arial"/>
                        </a:rPr>
                        <a:t>4)}</a:t>
                      </a:r>
                      <a:endParaRPr sz="2000">
                        <a:latin typeface="Arial"/>
                        <a:cs typeface="Arial"/>
                      </a:endParaRPr>
                    </a:p>
                  </a:txBody>
                  <a:tcPr marL="0" marR="0" marT="0" marB="0"/>
                </a:tc>
                <a:tc>
                  <a:txBody>
                    <a:bodyPr/>
                    <a:lstStyle/>
                    <a:p>
                      <a:pPr marL="1130300">
                        <a:lnSpc>
                          <a:spcPts val="2355"/>
                        </a:lnSpc>
                      </a:pPr>
                      <a:r>
                        <a:rPr sz="2000" b="1" spc="-10" dirty="0">
                          <a:latin typeface="Arial"/>
                          <a:cs typeface="Arial"/>
                        </a:rPr>
                        <a:t>P</a:t>
                      </a:r>
                      <a:r>
                        <a:rPr sz="2000" b="1" spc="-30" dirty="0">
                          <a:latin typeface="Arial"/>
                          <a:cs typeface="Arial"/>
                        </a:rPr>
                        <a:t> </a:t>
                      </a:r>
                      <a:r>
                        <a:rPr sz="2000" spc="-10" dirty="0">
                          <a:latin typeface="Symbol"/>
                          <a:cs typeface="Symbol"/>
                        </a:rPr>
                        <a:t></a:t>
                      </a:r>
                      <a:r>
                        <a:rPr sz="2000" spc="55" dirty="0">
                          <a:latin typeface="Times New Roman"/>
                          <a:cs typeface="Times New Roman"/>
                        </a:rPr>
                        <a:t> </a:t>
                      </a:r>
                      <a:r>
                        <a:rPr sz="2000" b="1" spc="-5" dirty="0">
                          <a:latin typeface="Arial"/>
                          <a:cs typeface="Arial"/>
                        </a:rPr>
                        <a:t>(Q</a:t>
                      </a:r>
                      <a:r>
                        <a:rPr sz="2000" b="1" spc="-10" dirty="0">
                          <a:latin typeface="Arial"/>
                          <a:cs typeface="Arial"/>
                        </a:rPr>
                        <a:t> V</a:t>
                      </a:r>
                      <a:r>
                        <a:rPr sz="2000" b="1" spc="-30" dirty="0">
                          <a:latin typeface="Arial"/>
                          <a:cs typeface="Arial"/>
                        </a:rPr>
                        <a:t> </a:t>
                      </a:r>
                      <a:r>
                        <a:rPr sz="2000" b="1" spc="-5" dirty="0">
                          <a:latin typeface="Arial"/>
                          <a:cs typeface="Arial"/>
                        </a:rPr>
                        <a:t>R)</a:t>
                      </a:r>
                      <a:endParaRPr sz="2000" dirty="0">
                        <a:latin typeface="Arial"/>
                        <a:cs typeface="Arial"/>
                      </a:endParaRPr>
                    </a:p>
                  </a:txBody>
                  <a:tcPr marL="0" marR="0" marT="0" marB="0"/>
                </a:tc>
                <a:tc>
                  <a:txBody>
                    <a:bodyPr/>
                    <a:lstStyle/>
                    <a:p>
                      <a:pPr marL="155575">
                        <a:lnSpc>
                          <a:spcPts val="2355"/>
                        </a:lnSpc>
                      </a:pPr>
                      <a:r>
                        <a:rPr sz="2000" b="1" spc="-5" dirty="0">
                          <a:latin typeface="Arial"/>
                          <a:cs typeface="Arial"/>
                        </a:rPr>
                        <a:t>Conclusion</a:t>
                      </a:r>
                      <a:endParaRPr sz="2000" dirty="0">
                        <a:latin typeface="Arial"/>
                        <a:cs typeface="Arial"/>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0408095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Axiomatic</a:t>
            </a:r>
            <a:r>
              <a:rPr lang="en-US" sz="3200" b="1" spc="-20" dirty="0">
                <a:solidFill>
                  <a:srgbClr val="C00000"/>
                </a:solidFill>
              </a:rPr>
              <a:t> </a:t>
            </a:r>
            <a:r>
              <a:rPr lang="en-US" sz="3200" b="1" spc="-5" dirty="0">
                <a:solidFill>
                  <a:srgbClr val="C00000"/>
                </a:solidFill>
              </a:rPr>
              <a:t>System</a:t>
            </a:r>
            <a:r>
              <a:rPr lang="en-US" sz="3200" b="1" spc="-25" dirty="0">
                <a:solidFill>
                  <a:srgbClr val="C00000"/>
                </a:solidFill>
              </a:rPr>
              <a:t> </a:t>
            </a:r>
            <a:r>
              <a:rPr lang="en-US" sz="3200" b="1" spc="-5" dirty="0">
                <a:solidFill>
                  <a:srgbClr val="C00000"/>
                </a:solidFill>
              </a:rPr>
              <a:t>(AS)</a:t>
            </a:r>
            <a:r>
              <a:rPr lang="en-US" sz="3200" b="1" spc="-10" dirty="0">
                <a:solidFill>
                  <a:srgbClr val="C00000"/>
                </a:solidFill>
              </a:rPr>
              <a:t> </a:t>
            </a:r>
            <a:endParaRPr lang="te-IN" sz="3200" b="1" dirty="0">
              <a:solidFill>
                <a:srgbClr val="C00000"/>
              </a:solidFill>
            </a:endParaRPr>
          </a:p>
        </p:txBody>
      </p:sp>
      <p:sp>
        <p:nvSpPr>
          <p:cNvPr id="2" name="object 6">
            <a:extLst>
              <a:ext uri="{FF2B5EF4-FFF2-40B4-BE49-F238E27FC236}">
                <a16:creationId xmlns:a16="http://schemas.microsoft.com/office/drawing/2014/main" id="{97EE68D6-1D7D-66D6-5224-9EB190E4ED8E}"/>
              </a:ext>
            </a:extLst>
          </p:cNvPr>
          <p:cNvSpPr txBox="1"/>
          <p:nvPr/>
        </p:nvSpPr>
        <p:spPr>
          <a:xfrm>
            <a:off x="1023903" y="595699"/>
            <a:ext cx="11168097" cy="5796972"/>
          </a:xfrm>
          <a:prstGeom prst="rect">
            <a:avLst/>
          </a:prstGeom>
        </p:spPr>
        <p:txBody>
          <a:bodyPr vert="horz" wrap="square" lIns="0" tIns="10795" rIns="0" bIns="0" rtlCol="0">
            <a:spAutoFit/>
          </a:bodyPr>
          <a:lstStyle/>
          <a:p>
            <a:pPr marL="356870" marR="7620" indent="-344805">
              <a:lnSpc>
                <a:spcPts val="3020"/>
              </a:lnSpc>
              <a:spcBef>
                <a:spcPts val="85"/>
              </a:spcBef>
              <a:buSzPct val="70833"/>
              <a:buChar char="●"/>
              <a:tabLst>
                <a:tab pos="356870" algn="l"/>
                <a:tab pos="357505" algn="l"/>
                <a:tab pos="914400" algn="l"/>
                <a:tab pos="1280160" algn="l"/>
                <a:tab pos="2261870" algn="l"/>
                <a:tab pos="2746375" algn="l"/>
                <a:tab pos="3319145" algn="l"/>
                <a:tab pos="3874135" algn="l"/>
                <a:tab pos="4273550" algn="l"/>
                <a:tab pos="4980305" algn="l"/>
                <a:tab pos="5824855" algn="l"/>
                <a:tab pos="6940550" algn="l"/>
              </a:tabLst>
            </a:pPr>
            <a:r>
              <a:rPr lang="en-US" sz="2400" b="0" i="0" dirty="0">
                <a:solidFill>
                  <a:srgbClr val="343434"/>
                </a:solidFill>
                <a:effectLst/>
                <a:latin typeface="Muli"/>
              </a:rPr>
              <a:t>An </a:t>
            </a:r>
            <a:r>
              <a:rPr lang="en-US" sz="2400" b="1" i="0" dirty="0">
                <a:solidFill>
                  <a:srgbClr val="343434"/>
                </a:solidFill>
                <a:effectLst/>
                <a:latin typeface="Muli"/>
              </a:rPr>
              <a:t>axiomatic system</a:t>
            </a:r>
            <a:r>
              <a:rPr lang="en-US" sz="2400" b="0" i="0" dirty="0">
                <a:solidFill>
                  <a:srgbClr val="343434"/>
                </a:solidFill>
                <a:effectLst/>
                <a:latin typeface="Muli"/>
              </a:rPr>
              <a:t> is a collection of axioms, or statements about undefined terms. You can build proofs and theorems from axioms.</a:t>
            </a:r>
          </a:p>
          <a:p>
            <a:pPr marL="356870" marR="7620" indent="-344805">
              <a:lnSpc>
                <a:spcPts val="3020"/>
              </a:lnSpc>
              <a:spcBef>
                <a:spcPts val="85"/>
              </a:spcBef>
              <a:buSzPct val="70833"/>
              <a:buChar char="●"/>
              <a:tabLst>
                <a:tab pos="356870" algn="l"/>
                <a:tab pos="357505" algn="l"/>
                <a:tab pos="914400" algn="l"/>
                <a:tab pos="1280160" algn="l"/>
                <a:tab pos="2261870" algn="l"/>
                <a:tab pos="2746375" algn="l"/>
                <a:tab pos="3319145" algn="l"/>
                <a:tab pos="3874135" algn="l"/>
                <a:tab pos="4273550" algn="l"/>
                <a:tab pos="4980305" algn="l"/>
                <a:tab pos="5824855" algn="l"/>
                <a:tab pos="6940550" algn="l"/>
              </a:tabLst>
            </a:pPr>
            <a:r>
              <a:rPr lang="en-US" sz="2400" b="0" i="0" dirty="0">
                <a:solidFill>
                  <a:srgbClr val="555555"/>
                </a:solidFill>
                <a:effectLst/>
                <a:latin typeface="Open Sans" panose="020B0606030504020204" pitchFamily="34" charset="0"/>
              </a:rPr>
              <a:t>An </a:t>
            </a:r>
            <a:r>
              <a:rPr lang="en-US" sz="2400" b="1" i="0" dirty="0">
                <a:solidFill>
                  <a:srgbClr val="555555"/>
                </a:solidFill>
                <a:effectLst/>
                <a:latin typeface="Open Sans" panose="020B0606030504020204" pitchFamily="34" charset="0"/>
              </a:rPr>
              <a:t>axiom</a:t>
            </a:r>
            <a:r>
              <a:rPr lang="en-US" sz="2400" b="0" i="0" dirty="0">
                <a:solidFill>
                  <a:srgbClr val="555555"/>
                </a:solidFill>
                <a:effectLst/>
                <a:latin typeface="Open Sans" panose="020B0606030504020204" pitchFamily="34" charset="0"/>
              </a:rPr>
              <a:t> is a statement that is considered true and does not require a proof.</a:t>
            </a:r>
            <a:endParaRPr lang="en-IN" sz="2400" spc="5" dirty="0">
              <a:latin typeface="Microsoft Sans Serif"/>
              <a:cs typeface="Microsoft Sans Serif"/>
            </a:endParaRPr>
          </a:p>
          <a:p>
            <a:pPr marL="356870" marR="7620" indent="-344805">
              <a:lnSpc>
                <a:spcPts val="3020"/>
              </a:lnSpc>
              <a:spcBef>
                <a:spcPts val="85"/>
              </a:spcBef>
              <a:buSzPct val="70833"/>
              <a:buChar char="●"/>
              <a:tabLst>
                <a:tab pos="356870" algn="l"/>
                <a:tab pos="357505" algn="l"/>
                <a:tab pos="914400" algn="l"/>
                <a:tab pos="1280160" algn="l"/>
                <a:tab pos="2261870" algn="l"/>
                <a:tab pos="2746375" algn="l"/>
                <a:tab pos="3319145" algn="l"/>
                <a:tab pos="3874135" algn="l"/>
                <a:tab pos="4273550" algn="l"/>
                <a:tab pos="4980305" algn="l"/>
                <a:tab pos="5824855" algn="l"/>
                <a:tab pos="6940550" algn="l"/>
              </a:tabLst>
            </a:pPr>
            <a:r>
              <a:rPr sz="2400" spc="5" dirty="0">
                <a:latin typeface="Microsoft Sans Serif"/>
                <a:cs typeface="Microsoft Sans Serif"/>
              </a:rPr>
              <a:t>A</a:t>
            </a:r>
            <a:r>
              <a:rPr sz="2400" dirty="0">
                <a:latin typeface="Microsoft Sans Serif"/>
                <a:cs typeface="Microsoft Sans Serif"/>
              </a:rPr>
              <a:t>S	</a:t>
            </a:r>
            <a:r>
              <a:rPr sz="2400" spc="-20" dirty="0">
                <a:latin typeface="Microsoft Sans Serif"/>
                <a:cs typeface="Microsoft Sans Serif"/>
              </a:rPr>
              <a:t>i</a:t>
            </a:r>
            <a:r>
              <a:rPr sz="2400" dirty="0">
                <a:latin typeface="Microsoft Sans Serif"/>
                <a:cs typeface="Microsoft Sans Serif"/>
              </a:rPr>
              <a:t>s	ba</a:t>
            </a:r>
            <a:r>
              <a:rPr sz="2400" spc="-5" dirty="0">
                <a:latin typeface="Microsoft Sans Serif"/>
                <a:cs typeface="Microsoft Sans Serif"/>
              </a:rPr>
              <a:t>s</a:t>
            </a:r>
            <a:r>
              <a:rPr sz="2400" dirty="0">
                <a:latin typeface="Microsoft Sans Serif"/>
                <a:cs typeface="Microsoft Sans Serif"/>
              </a:rPr>
              <a:t>e</a:t>
            </a:r>
            <a:r>
              <a:rPr sz="2400" spc="-5" dirty="0">
                <a:latin typeface="Microsoft Sans Serif"/>
                <a:cs typeface="Microsoft Sans Serif"/>
              </a:rPr>
              <a:t>d</a:t>
            </a:r>
            <a:r>
              <a:rPr sz="2400" dirty="0">
                <a:latin typeface="Microsoft Sans Serif"/>
                <a:cs typeface="Microsoft Sans Serif"/>
              </a:rPr>
              <a:t>	</a:t>
            </a:r>
            <a:r>
              <a:rPr sz="2400" spc="-20" dirty="0">
                <a:latin typeface="Microsoft Sans Serif"/>
                <a:cs typeface="Microsoft Sans Serif"/>
              </a:rPr>
              <a:t>o</a:t>
            </a:r>
            <a:r>
              <a:rPr sz="2400" spc="-5" dirty="0">
                <a:latin typeface="Microsoft Sans Serif"/>
                <a:cs typeface="Microsoft Sans Serif"/>
              </a:rPr>
              <a:t>n</a:t>
            </a:r>
            <a:r>
              <a:rPr sz="2400" dirty="0">
                <a:latin typeface="Microsoft Sans Serif"/>
                <a:cs typeface="Microsoft Sans Serif"/>
              </a:rPr>
              <a:t>	th</a:t>
            </a:r>
            <a:r>
              <a:rPr sz="2400" spc="-5" dirty="0">
                <a:latin typeface="Microsoft Sans Serif"/>
                <a:cs typeface="Microsoft Sans Serif"/>
              </a:rPr>
              <a:t>e</a:t>
            </a:r>
            <a:r>
              <a:rPr sz="2400" dirty="0">
                <a:latin typeface="Microsoft Sans Serif"/>
                <a:cs typeface="Microsoft Sans Serif"/>
              </a:rPr>
              <a:t>	</a:t>
            </a:r>
            <a:r>
              <a:rPr sz="2400" spc="-25" dirty="0">
                <a:latin typeface="Microsoft Sans Serif"/>
                <a:cs typeface="Microsoft Sans Serif"/>
              </a:rPr>
              <a:t>s</a:t>
            </a:r>
            <a:r>
              <a:rPr sz="2400" dirty="0">
                <a:latin typeface="Microsoft Sans Serif"/>
                <a:cs typeface="Microsoft Sans Serif"/>
              </a:rPr>
              <a:t>et	</a:t>
            </a:r>
            <a:r>
              <a:rPr sz="2400" spc="-20" dirty="0">
                <a:latin typeface="Microsoft Sans Serif"/>
                <a:cs typeface="Microsoft Sans Serif"/>
              </a:rPr>
              <a:t>o</a:t>
            </a:r>
            <a:r>
              <a:rPr sz="2400" dirty="0">
                <a:latin typeface="Microsoft Sans Serif"/>
                <a:cs typeface="Microsoft Sans Serif"/>
              </a:rPr>
              <a:t>f	on</a:t>
            </a:r>
            <a:r>
              <a:rPr sz="2400" spc="-20" dirty="0">
                <a:latin typeface="Microsoft Sans Serif"/>
                <a:cs typeface="Microsoft Sans Serif"/>
              </a:rPr>
              <a:t>l</a:t>
            </a:r>
            <a:r>
              <a:rPr sz="2400" dirty="0">
                <a:latin typeface="Microsoft Sans Serif"/>
                <a:cs typeface="Microsoft Sans Serif"/>
              </a:rPr>
              <a:t>y	</a:t>
            </a:r>
            <a:r>
              <a:rPr sz="2400" b="1" dirty="0">
                <a:latin typeface="Microsoft Sans Serif"/>
                <a:cs typeface="Microsoft Sans Serif"/>
              </a:rPr>
              <a:t>th</a:t>
            </a:r>
            <a:r>
              <a:rPr sz="2400" b="1" spc="-10" dirty="0">
                <a:latin typeface="Microsoft Sans Serif"/>
                <a:cs typeface="Microsoft Sans Serif"/>
              </a:rPr>
              <a:t>r</a:t>
            </a:r>
            <a:r>
              <a:rPr sz="2400" b="1" dirty="0">
                <a:latin typeface="Microsoft Sans Serif"/>
                <a:cs typeface="Microsoft Sans Serif"/>
              </a:rPr>
              <a:t>e</a:t>
            </a:r>
            <a:r>
              <a:rPr sz="2400" b="1" spc="-5" dirty="0">
                <a:latin typeface="Microsoft Sans Serif"/>
                <a:cs typeface="Microsoft Sans Serif"/>
              </a:rPr>
              <a:t>e</a:t>
            </a:r>
            <a:r>
              <a:rPr sz="2400" b="1" dirty="0">
                <a:latin typeface="Microsoft Sans Serif"/>
                <a:cs typeface="Microsoft Sans Serif"/>
              </a:rPr>
              <a:t>	a</a:t>
            </a:r>
            <a:r>
              <a:rPr sz="2400" b="1" spc="-25" dirty="0">
                <a:latin typeface="Microsoft Sans Serif"/>
                <a:cs typeface="Microsoft Sans Serif"/>
              </a:rPr>
              <a:t>x</a:t>
            </a:r>
            <a:r>
              <a:rPr sz="2400" b="1" spc="-20" dirty="0">
                <a:latin typeface="Microsoft Sans Serif"/>
                <a:cs typeface="Microsoft Sans Serif"/>
              </a:rPr>
              <a:t>i</a:t>
            </a:r>
            <a:r>
              <a:rPr sz="2400" b="1" dirty="0">
                <a:latin typeface="Microsoft Sans Serif"/>
                <a:cs typeface="Microsoft Sans Serif"/>
              </a:rPr>
              <a:t>o</a:t>
            </a:r>
            <a:r>
              <a:rPr sz="2400" b="1" spc="15" dirty="0">
                <a:latin typeface="Microsoft Sans Serif"/>
                <a:cs typeface="Microsoft Sans Serif"/>
              </a:rPr>
              <a:t>m</a:t>
            </a:r>
            <a:r>
              <a:rPr sz="2400" b="1" dirty="0">
                <a:latin typeface="Microsoft Sans Serif"/>
                <a:cs typeface="Microsoft Sans Serif"/>
              </a:rPr>
              <a:t>s</a:t>
            </a:r>
            <a:r>
              <a:rPr sz="2400" dirty="0">
                <a:latin typeface="Microsoft Sans Serif"/>
                <a:cs typeface="Microsoft Sans Serif"/>
              </a:rPr>
              <a:t>	a</a:t>
            </a:r>
            <a:r>
              <a:rPr sz="2400" spc="-20" dirty="0">
                <a:latin typeface="Microsoft Sans Serif"/>
                <a:cs typeface="Microsoft Sans Serif"/>
              </a:rPr>
              <a:t>n</a:t>
            </a:r>
            <a:r>
              <a:rPr sz="2400" spc="-5" dirty="0">
                <a:latin typeface="Microsoft Sans Serif"/>
                <a:cs typeface="Microsoft Sans Serif"/>
              </a:rPr>
              <a:t>d  </a:t>
            </a:r>
            <a:r>
              <a:rPr sz="2400" dirty="0">
                <a:latin typeface="Microsoft Sans Serif"/>
                <a:cs typeface="Microsoft Sans Serif"/>
              </a:rPr>
              <a:t>one</a:t>
            </a:r>
            <a:r>
              <a:rPr sz="2400" spc="35" dirty="0">
                <a:latin typeface="Microsoft Sans Serif"/>
                <a:cs typeface="Microsoft Sans Serif"/>
              </a:rPr>
              <a:t> </a:t>
            </a:r>
            <a:r>
              <a:rPr sz="2400" spc="-10" dirty="0">
                <a:latin typeface="Microsoft Sans Serif"/>
                <a:cs typeface="Microsoft Sans Serif"/>
              </a:rPr>
              <a:t>rule</a:t>
            </a:r>
            <a:r>
              <a:rPr sz="2400" spc="20" dirty="0">
                <a:latin typeface="Microsoft Sans Serif"/>
                <a:cs typeface="Microsoft Sans Serif"/>
              </a:rPr>
              <a:t> </a:t>
            </a:r>
            <a:r>
              <a:rPr sz="2400" spc="-10" dirty="0">
                <a:latin typeface="Microsoft Sans Serif"/>
                <a:cs typeface="Microsoft Sans Serif"/>
              </a:rPr>
              <a:t>of</a:t>
            </a:r>
            <a:r>
              <a:rPr sz="2400" spc="35" dirty="0">
                <a:latin typeface="Microsoft Sans Serif"/>
                <a:cs typeface="Microsoft Sans Serif"/>
              </a:rPr>
              <a:t> </a:t>
            </a:r>
            <a:r>
              <a:rPr sz="2400" spc="-5" dirty="0">
                <a:latin typeface="Microsoft Sans Serif"/>
                <a:cs typeface="Microsoft Sans Serif"/>
              </a:rPr>
              <a:t>deduction.</a:t>
            </a:r>
            <a:endParaRPr sz="2400" dirty="0">
              <a:latin typeface="Microsoft Sans Serif"/>
              <a:cs typeface="Microsoft Sans Serif"/>
            </a:endParaRPr>
          </a:p>
          <a:p>
            <a:pPr marL="756285" marR="8890" lvl="1" indent="-287020" algn="just">
              <a:lnSpc>
                <a:spcPct val="105000"/>
              </a:lnSpc>
              <a:spcBef>
                <a:spcPts val="375"/>
              </a:spcBef>
              <a:buChar char="–"/>
              <a:tabLst>
                <a:tab pos="756920" algn="l"/>
              </a:tabLst>
            </a:pPr>
            <a:r>
              <a:rPr sz="2000" spc="-5" dirty="0">
                <a:latin typeface="Microsoft Sans Serif"/>
                <a:cs typeface="Microsoft Sans Serif"/>
              </a:rPr>
              <a:t>It </a:t>
            </a:r>
            <a:r>
              <a:rPr sz="2000" spc="-20" dirty="0">
                <a:latin typeface="Microsoft Sans Serif"/>
                <a:cs typeface="Microsoft Sans Serif"/>
              </a:rPr>
              <a:t>is </a:t>
            </a:r>
            <a:r>
              <a:rPr sz="2000" spc="-5" dirty="0">
                <a:latin typeface="Microsoft Sans Serif"/>
                <a:cs typeface="Microsoft Sans Serif"/>
              </a:rPr>
              <a:t>minimal in structure </a:t>
            </a:r>
            <a:r>
              <a:rPr sz="2000" dirty="0">
                <a:latin typeface="Microsoft Sans Serif"/>
                <a:cs typeface="Microsoft Sans Serif"/>
              </a:rPr>
              <a:t>but </a:t>
            </a:r>
            <a:r>
              <a:rPr sz="2000" spc="-10" dirty="0">
                <a:latin typeface="Microsoft Sans Serif"/>
                <a:cs typeface="Microsoft Sans Serif"/>
              </a:rPr>
              <a:t>as </a:t>
            </a:r>
            <a:r>
              <a:rPr sz="2000" spc="-5" dirty="0">
                <a:latin typeface="Microsoft Sans Serif"/>
                <a:cs typeface="Microsoft Sans Serif"/>
              </a:rPr>
              <a:t>powerful </a:t>
            </a:r>
            <a:r>
              <a:rPr sz="2000" spc="-10" dirty="0">
                <a:latin typeface="Microsoft Sans Serif"/>
                <a:cs typeface="Microsoft Sans Serif"/>
              </a:rPr>
              <a:t>as the truth table </a:t>
            </a:r>
            <a:r>
              <a:rPr sz="2000" spc="-5" dirty="0">
                <a:latin typeface="Microsoft Sans Serif"/>
                <a:cs typeface="Microsoft Sans Serif"/>
              </a:rPr>
              <a:t> </a:t>
            </a:r>
            <a:r>
              <a:rPr sz="2000" spc="-10" dirty="0">
                <a:latin typeface="Microsoft Sans Serif"/>
                <a:cs typeface="Microsoft Sans Serif"/>
              </a:rPr>
              <a:t>and</a:t>
            </a:r>
            <a:r>
              <a:rPr sz="2000" spc="10" dirty="0">
                <a:latin typeface="Microsoft Sans Serif"/>
                <a:cs typeface="Microsoft Sans Serif"/>
              </a:rPr>
              <a:t> </a:t>
            </a:r>
            <a:r>
              <a:rPr sz="2000" spc="-5" dirty="0">
                <a:latin typeface="Microsoft Sans Serif"/>
                <a:cs typeface="Microsoft Sans Serif"/>
              </a:rPr>
              <a:t>natural</a:t>
            </a:r>
            <a:r>
              <a:rPr sz="2000" spc="10" dirty="0">
                <a:latin typeface="Microsoft Sans Serif"/>
                <a:cs typeface="Microsoft Sans Serif"/>
              </a:rPr>
              <a:t> </a:t>
            </a:r>
            <a:r>
              <a:rPr sz="2000" spc="-5" dirty="0">
                <a:latin typeface="Microsoft Sans Serif"/>
                <a:cs typeface="Microsoft Sans Serif"/>
              </a:rPr>
              <a:t>deduction</a:t>
            </a:r>
            <a:r>
              <a:rPr sz="2000" spc="15" dirty="0">
                <a:latin typeface="Microsoft Sans Serif"/>
                <a:cs typeface="Microsoft Sans Serif"/>
              </a:rPr>
              <a:t> </a:t>
            </a:r>
            <a:r>
              <a:rPr sz="2000" spc="-5" dirty="0">
                <a:latin typeface="Microsoft Sans Serif"/>
                <a:cs typeface="Microsoft Sans Serif"/>
              </a:rPr>
              <a:t>approaches.</a:t>
            </a:r>
            <a:endParaRPr sz="2000" dirty="0">
              <a:latin typeface="Microsoft Sans Serif"/>
              <a:cs typeface="Microsoft Sans Serif"/>
            </a:endParaRPr>
          </a:p>
          <a:p>
            <a:pPr marL="756285" marR="5080" lvl="1" indent="-287020" algn="just">
              <a:lnSpc>
                <a:spcPct val="105000"/>
              </a:lnSpc>
              <a:spcBef>
                <a:spcPts val="480"/>
              </a:spcBef>
              <a:buChar char="–"/>
              <a:tabLst>
                <a:tab pos="756920" algn="l"/>
              </a:tabLst>
            </a:pPr>
            <a:r>
              <a:rPr sz="2000" dirty="0">
                <a:latin typeface="Microsoft Sans Serif"/>
                <a:cs typeface="Microsoft Sans Serif"/>
              </a:rPr>
              <a:t>These </a:t>
            </a:r>
            <a:r>
              <a:rPr sz="2000" spc="-5" dirty="0">
                <a:latin typeface="Microsoft Sans Serif"/>
                <a:cs typeface="Microsoft Sans Serif"/>
              </a:rPr>
              <a:t>methods basically require forward chaining</a:t>
            </a:r>
            <a:r>
              <a:rPr lang="en-IN" sz="2000" spc="-5" dirty="0">
                <a:latin typeface="Microsoft Sans Serif"/>
                <a:cs typeface="Microsoft Sans Serif"/>
              </a:rPr>
              <a:t>.</a:t>
            </a:r>
            <a:endParaRPr lang="en-US" sz="2000" spc="-10" dirty="0">
              <a:latin typeface="Microsoft Sans Serif"/>
              <a:cs typeface="Microsoft Sans Serif"/>
            </a:endParaRPr>
          </a:p>
          <a:p>
            <a:pPr marL="756285" marR="5080" lvl="1" indent="-287020" algn="just">
              <a:lnSpc>
                <a:spcPct val="105000"/>
              </a:lnSpc>
              <a:spcBef>
                <a:spcPts val="480"/>
              </a:spcBef>
              <a:buChar char="–"/>
              <a:tabLst>
                <a:tab pos="756920" algn="l"/>
              </a:tabLst>
            </a:pPr>
            <a:r>
              <a:rPr lang="en-IN" sz="2400" b="1" spc="-10" dirty="0">
                <a:latin typeface="Microsoft Sans Serif"/>
                <a:cs typeface="Microsoft Sans Serif"/>
              </a:rPr>
              <a:t>Only two logical operators not(~) and implies (-&gt;) are allowed.</a:t>
            </a:r>
          </a:p>
          <a:p>
            <a:pPr marL="469265" marR="5080" lvl="1" algn="just">
              <a:lnSpc>
                <a:spcPct val="105000"/>
              </a:lnSpc>
              <a:spcBef>
                <a:spcPts val="480"/>
              </a:spcBef>
              <a:tabLst>
                <a:tab pos="756920" algn="l"/>
              </a:tabLst>
            </a:pPr>
            <a:r>
              <a:rPr lang="en-IN" sz="2400" spc="-10" dirty="0">
                <a:latin typeface="Microsoft Sans Serif"/>
                <a:cs typeface="Microsoft Sans Serif"/>
              </a:rPr>
              <a:t>(V , </a:t>
            </a:r>
            <a:r>
              <a:rPr lang="en-IN" sz="2400" dirty="0">
                <a:latin typeface="Symbol"/>
                <a:cs typeface="Symbol"/>
              </a:rPr>
              <a:t></a:t>
            </a:r>
            <a:r>
              <a:rPr lang="en-IN" sz="2400" spc="-10" dirty="0">
                <a:latin typeface="Microsoft Sans Serif"/>
                <a:cs typeface="Microsoft Sans Serif"/>
              </a:rPr>
              <a:t> , &lt;-&gt; can be converted into the above operators).</a:t>
            </a:r>
          </a:p>
          <a:p>
            <a:pPr marL="469265" marR="5080" lvl="1" algn="just">
              <a:lnSpc>
                <a:spcPct val="105000"/>
              </a:lnSpc>
              <a:spcBef>
                <a:spcPts val="480"/>
              </a:spcBef>
              <a:tabLst>
                <a:tab pos="756920" algn="l"/>
              </a:tabLst>
            </a:pPr>
            <a:r>
              <a:rPr lang="en-IN" sz="2400" spc="-10" dirty="0">
                <a:latin typeface="Microsoft Sans Serif"/>
                <a:cs typeface="Microsoft Sans Serif"/>
              </a:rPr>
              <a:t>Example:</a:t>
            </a:r>
          </a:p>
          <a:p>
            <a:pPr marL="469265" marR="5080" lvl="1" algn="just">
              <a:lnSpc>
                <a:spcPct val="105000"/>
              </a:lnSpc>
              <a:spcBef>
                <a:spcPts val="480"/>
              </a:spcBef>
              <a:tabLst>
                <a:tab pos="756920" algn="l"/>
              </a:tabLst>
            </a:pPr>
            <a:r>
              <a:rPr lang="en-IN" sz="2400" spc="-10" dirty="0">
                <a:latin typeface="Microsoft Sans Serif"/>
                <a:cs typeface="Microsoft Sans Serif"/>
              </a:rPr>
              <a:t>A </a:t>
            </a:r>
            <a:r>
              <a:rPr lang="en-IN" sz="2400" dirty="0">
                <a:latin typeface="Symbol"/>
                <a:cs typeface="Symbol"/>
              </a:rPr>
              <a:t> B = ~(A-&gt;~B)</a:t>
            </a:r>
          </a:p>
          <a:p>
            <a:pPr marL="469265" marR="5080" lvl="1" algn="just">
              <a:lnSpc>
                <a:spcPct val="105000"/>
              </a:lnSpc>
              <a:spcBef>
                <a:spcPts val="480"/>
              </a:spcBef>
              <a:tabLst>
                <a:tab pos="756920" algn="l"/>
              </a:tabLst>
            </a:pPr>
            <a:r>
              <a:rPr lang="en-IN" sz="2400" spc="-10" dirty="0">
                <a:latin typeface="Symbol"/>
                <a:cs typeface="Microsoft Sans Serif"/>
              </a:rPr>
              <a:t>A </a:t>
            </a:r>
            <a:r>
              <a:rPr lang="en-IN" sz="2400" spc="-10" dirty="0">
                <a:latin typeface="Microsoft Sans Serif"/>
                <a:cs typeface="Microsoft Sans Serif"/>
              </a:rPr>
              <a:t>V B = ~A-&gt;B</a:t>
            </a:r>
          </a:p>
          <a:p>
            <a:pPr marL="469265" marR="5080" lvl="1" algn="just">
              <a:lnSpc>
                <a:spcPct val="105000"/>
              </a:lnSpc>
              <a:spcBef>
                <a:spcPts val="480"/>
              </a:spcBef>
              <a:tabLst>
                <a:tab pos="756920" algn="l"/>
              </a:tabLst>
            </a:pPr>
            <a:r>
              <a:rPr lang="en-IN" sz="2400" spc="-10" dirty="0">
                <a:latin typeface="Microsoft Sans Serif"/>
                <a:cs typeface="Microsoft Sans Serif"/>
              </a:rPr>
              <a:t>A&lt;-&gt; B = (A-&gt;B) </a:t>
            </a:r>
            <a:r>
              <a:rPr lang="en-IN" sz="2400" dirty="0">
                <a:latin typeface="Symbol"/>
                <a:cs typeface="Symbol"/>
              </a:rPr>
              <a:t> (B-&gt;A) = ~[(</a:t>
            </a:r>
            <a:r>
              <a:rPr lang="en-IN" sz="2400" spc="-10" dirty="0">
                <a:latin typeface="Microsoft Sans Serif"/>
                <a:cs typeface="Microsoft Sans Serif"/>
              </a:rPr>
              <a:t>(A-&gt;B) -&gt; ~(</a:t>
            </a:r>
            <a:r>
              <a:rPr lang="en-IN" sz="2400" dirty="0">
                <a:latin typeface="Symbol"/>
                <a:cs typeface="Symbol"/>
              </a:rPr>
              <a:t>(B-&gt;A) ]</a:t>
            </a:r>
            <a:endParaRPr lang="en-IN" sz="2400" spc="-10" dirty="0">
              <a:latin typeface="Microsoft Sans Serif"/>
              <a:cs typeface="Microsoft Sans Serif"/>
            </a:endParaRPr>
          </a:p>
          <a:p>
            <a:pPr marL="756285" marR="5080" lvl="1" indent="-287020" algn="just">
              <a:lnSpc>
                <a:spcPct val="105000"/>
              </a:lnSpc>
              <a:spcBef>
                <a:spcPts val="480"/>
              </a:spcBef>
              <a:buChar char="–"/>
              <a:tabLst>
                <a:tab pos="756920" algn="l"/>
              </a:tabLst>
            </a:pPr>
            <a:endParaRPr sz="2000" dirty="0">
              <a:latin typeface="Microsoft Sans Serif"/>
              <a:cs typeface="Microsoft Sans Serif"/>
            </a:endParaRPr>
          </a:p>
        </p:txBody>
      </p:sp>
    </p:spTree>
    <p:extLst>
      <p:ext uri="{BB962C8B-B14F-4D97-AF65-F5344CB8AC3E}">
        <p14:creationId xmlns:p14="http://schemas.microsoft.com/office/powerpoint/2010/main" val="154570344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3" cstate="print"/>
          <a:srcRect/>
          <a:stretch>
            <a:fillRect/>
          </a:stretch>
        </p:blipFill>
        <p:spPr bwMode="auto">
          <a:xfrm>
            <a:off x="238085" y="129599"/>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6" name="Title 1"/>
          <p:cNvSpPr txBox="1">
            <a:spLocks/>
          </p:cNvSpPr>
          <p:nvPr/>
        </p:nvSpPr>
        <p:spPr>
          <a:xfrm>
            <a:off x="2286000" y="221564"/>
            <a:ext cx="5791200" cy="748267"/>
          </a:xfrm>
          <a:prstGeom prst="rect">
            <a:avLst/>
          </a:prstGeom>
        </p:spPr>
        <p:txBody>
          <a:bodyPr vert="horz" lIns="91440" tIns="45720" rIns="91440" bIns="45720" rtlCol="0" anchor="ctr">
            <a:noAutofit/>
          </a:bodyPr>
          <a:lstStyle/>
          <a:p>
            <a:pPr algn="ctr"/>
            <a:r>
              <a:rPr lang="en-IN" sz="4000" b="1" dirty="0">
                <a:solidFill>
                  <a:srgbClr val="C00000"/>
                </a:solidFill>
                <a:latin typeface="Maiandra GD" pitchFamily="34" charset="0"/>
              </a:rPr>
              <a:t>LOGIC CONCEPTS</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2" name="object 6">
            <a:extLst>
              <a:ext uri="{FF2B5EF4-FFF2-40B4-BE49-F238E27FC236}">
                <a16:creationId xmlns:a16="http://schemas.microsoft.com/office/drawing/2014/main" id="{9C5402CA-1F24-ACFE-D497-ACC24F499AC0}"/>
              </a:ext>
            </a:extLst>
          </p:cNvPr>
          <p:cNvSpPr txBox="1"/>
          <p:nvPr/>
        </p:nvSpPr>
        <p:spPr>
          <a:xfrm>
            <a:off x="523836" y="1066800"/>
            <a:ext cx="10820400" cy="4249240"/>
          </a:xfrm>
          <a:prstGeom prst="rect">
            <a:avLst/>
          </a:prstGeom>
        </p:spPr>
        <p:txBody>
          <a:bodyPr vert="horz" wrap="square" lIns="0" tIns="52705" rIns="0" bIns="0" rtlCol="0">
            <a:spAutoFit/>
          </a:bodyPr>
          <a:lstStyle/>
          <a:p>
            <a:pPr marL="356870" indent="-344805">
              <a:lnSpc>
                <a:spcPct val="100000"/>
              </a:lnSpc>
              <a:spcBef>
                <a:spcPts val="415"/>
              </a:spcBef>
              <a:buSzPct val="70833"/>
              <a:buFont typeface="Symbol"/>
              <a:buChar char=""/>
              <a:tabLst>
                <a:tab pos="356870" algn="l"/>
                <a:tab pos="357505" algn="l"/>
              </a:tabLst>
            </a:pPr>
            <a:r>
              <a:rPr lang="en-IN" sz="2400" spc="-10" dirty="0">
                <a:latin typeface="Microsoft Sans Serif"/>
                <a:cs typeface="Microsoft Sans Serif"/>
              </a:rPr>
              <a:t>Logic helps in investigating and classifying the structure of statements and arguments through the system of formal study of inference.</a:t>
            </a:r>
          </a:p>
          <a:p>
            <a:pPr marL="356870" indent="-344805">
              <a:lnSpc>
                <a:spcPct val="100000"/>
              </a:lnSpc>
              <a:spcBef>
                <a:spcPts val="415"/>
              </a:spcBef>
              <a:buSzPct val="70833"/>
              <a:buFont typeface="Symbol"/>
              <a:buChar char=""/>
              <a:tabLst>
                <a:tab pos="356870" algn="l"/>
                <a:tab pos="357505" algn="l"/>
              </a:tabLst>
            </a:pPr>
            <a:r>
              <a:rPr sz="2400" spc="-10" dirty="0">
                <a:latin typeface="Microsoft Sans Serif"/>
                <a:cs typeface="Microsoft Sans Serif"/>
              </a:rPr>
              <a:t>Logic</a:t>
            </a:r>
            <a:r>
              <a:rPr sz="2400" spc="25" dirty="0">
                <a:latin typeface="Microsoft Sans Serif"/>
                <a:cs typeface="Microsoft Sans Serif"/>
              </a:rPr>
              <a:t> </a:t>
            </a:r>
            <a:r>
              <a:rPr sz="2400" spc="-10" dirty="0">
                <a:latin typeface="Microsoft Sans Serif"/>
                <a:cs typeface="Microsoft Sans Serif"/>
              </a:rPr>
              <a:t>is</a:t>
            </a:r>
            <a:r>
              <a:rPr sz="2400" spc="30" dirty="0">
                <a:latin typeface="Microsoft Sans Serif"/>
                <a:cs typeface="Microsoft Sans Serif"/>
              </a:rPr>
              <a:t> </a:t>
            </a:r>
            <a:r>
              <a:rPr sz="2400" spc="-5" dirty="0">
                <a:latin typeface="Microsoft Sans Serif"/>
                <a:cs typeface="Microsoft Sans Serif"/>
              </a:rPr>
              <a:t>a</a:t>
            </a:r>
            <a:r>
              <a:rPr sz="2400" spc="35" dirty="0">
                <a:latin typeface="Microsoft Sans Serif"/>
                <a:cs typeface="Microsoft Sans Serif"/>
              </a:rPr>
              <a:t> </a:t>
            </a:r>
            <a:r>
              <a:rPr sz="2400" dirty="0">
                <a:latin typeface="Microsoft Sans Serif"/>
                <a:cs typeface="Microsoft Sans Serif"/>
              </a:rPr>
              <a:t>study</a:t>
            </a:r>
            <a:r>
              <a:rPr sz="2400" spc="10" dirty="0">
                <a:latin typeface="Microsoft Sans Serif"/>
                <a:cs typeface="Microsoft Sans Serif"/>
              </a:rPr>
              <a:t> </a:t>
            </a:r>
            <a:r>
              <a:rPr sz="2400" spc="-10" dirty="0">
                <a:latin typeface="Microsoft Sans Serif"/>
                <a:cs typeface="Microsoft Sans Serif"/>
              </a:rPr>
              <a:t>of</a:t>
            </a:r>
            <a:r>
              <a:rPr sz="2400" spc="30" dirty="0">
                <a:latin typeface="Microsoft Sans Serif"/>
                <a:cs typeface="Microsoft Sans Serif"/>
              </a:rPr>
              <a:t> </a:t>
            </a:r>
            <a:r>
              <a:rPr sz="2400" spc="-10" dirty="0">
                <a:latin typeface="Microsoft Sans Serif"/>
                <a:cs typeface="Microsoft Sans Serif"/>
              </a:rPr>
              <a:t>principles</a:t>
            </a:r>
            <a:r>
              <a:rPr sz="2400" spc="30" dirty="0">
                <a:latin typeface="Microsoft Sans Serif"/>
                <a:cs typeface="Microsoft Sans Serif"/>
              </a:rPr>
              <a:t> </a:t>
            </a:r>
            <a:r>
              <a:rPr sz="2400" dirty="0">
                <a:latin typeface="Microsoft Sans Serif"/>
                <a:cs typeface="Microsoft Sans Serif"/>
              </a:rPr>
              <a:t>used</a:t>
            </a:r>
            <a:r>
              <a:rPr sz="2400" spc="20" dirty="0">
                <a:latin typeface="Microsoft Sans Serif"/>
                <a:cs typeface="Microsoft Sans Serif"/>
              </a:rPr>
              <a:t> </a:t>
            </a:r>
            <a:r>
              <a:rPr sz="2400" dirty="0">
                <a:latin typeface="Microsoft Sans Serif"/>
                <a:cs typeface="Microsoft Sans Serif"/>
              </a:rPr>
              <a:t>to</a:t>
            </a:r>
          </a:p>
          <a:p>
            <a:pPr marL="756285" lvl="1" indent="-287020">
              <a:lnSpc>
                <a:spcPct val="100000"/>
              </a:lnSpc>
              <a:spcBef>
                <a:spcPts val="259"/>
              </a:spcBef>
              <a:buChar char="–"/>
              <a:tabLst>
                <a:tab pos="756285" algn="l"/>
                <a:tab pos="756920" algn="l"/>
              </a:tabLst>
            </a:pPr>
            <a:r>
              <a:rPr sz="2000" spc="-10" dirty="0">
                <a:latin typeface="Microsoft Sans Serif"/>
                <a:cs typeface="Microsoft Sans Serif"/>
              </a:rPr>
              <a:t>distinguish</a:t>
            </a:r>
            <a:r>
              <a:rPr sz="2000" spc="20" dirty="0">
                <a:latin typeface="Microsoft Sans Serif"/>
                <a:cs typeface="Microsoft Sans Serif"/>
              </a:rPr>
              <a:t> </a:t>
            </a:r>
            <a:r>
              <a:rPr sz="2000" spc="-5" dirty="0">
                <a:latin typeface="Microsoft Sans Serif"/>
                <a:cs typeface="Microsoft Sans Serif"/>
              </a:rPr>
              <a:t>correct</a:t>
            </a:r>
            <a:r>
              <a:rPr sz="2000" spc="20" dirty="0">
                <a:latin typeface="Microsoft Sans Serif"/>
                <a:cs typeface="Microsoft Sans Serif"/>
              </a:rPr>
              <a:t> </a:t>
            </a:r>
            <a:r>
              <a:rPr sz="2000" spc="-10" dirty="0">
                <a:latin typeface="Microsoft Sans Serif"/>
                <a:cs typeface="Microsoft Sans Serif"/>
              </a:rPr>
              <a:t>from</a:t>
            </a:r>
            <a:r>
              <a:rPr sz="2000" spc="45" dirty="0">
                <a:latin typeface="Microsoft Sans Serif"/>
                <a:cs typeface="Microsoft Sans Serif"/>
              </a:rPr>
              <a:t> </a:t>
            </a:r>
            <a:r>
              <a:rPr sz="2000" spc="-5" dirty="0">
                <a:latin typeface="Microsoft Sans Serif"/>
                <a:cs typeface="Microsoft Sans Serif"/>
              </a:rPr>
              <a:t>incorrect</a:t>
            </a:r>
            <a:r>
              <a:rPr sz="2000" spc="20" dirty="0">
                <a:latin typeface="Microsoft Sans Serif"/>
                <a:cs typeface="Microsoft Sans Serif"/>
              </a:rPr>
              <a:t> </a:t>
            </a:r>
            <a:r>
              <a:rPr sz="2000" spc="-10" dirty="0">
                <a:latin typeface="Microsoft Sans Serif"/>
                <a:cs typeface="Microsoft Sans Serif"/>
              </a:rPr>
              <a:t>reasoning.</a:t>
            </a:r>
            <a:endParaRPr lang="en-IN" sz="2000" spc="-10" dirty="0">
              <a:latin typeface="Microsoft Sans Serif"/>
              <a:cs typeface="Microsoft Sans Serif"/>
            </a:endParaRPr>
          </a:p>
          <a:p>
            <a:pPr marL="756285" lvl="1" indent="-287020">
              <a:lnSpc>
                <a:spcPct val="100000"/>
              </a:lnSpc>
              <a:spcBef>
                <a:spcPts val="259"/>
              </a:spcBef>
              <a:buChar char="–"/>
              <a:tabLst>
                <a:tab pos="756285" algn="l"/>
                <a:tab pos="756920" algn="l"/>
              </a:tabLst>
            </a:pPr>
            <a:r>
              <a:rPr lang="en-IN" sz="2000" spc="-10" dirty="0">
                <a:latin typeface="Microsoft Sans Serif"/>
                <a:cs typeface="Microsoft Sans Serif"/>
              </a:rPr>
              <a:t>Logical system should possesses properties such as consistency, soundness,  and completeness. </a:t>
            </a:r>
          </a:p>
          <a:p>
            <a:pPr marL="756285" lvl="1" indent="-287020">
              <a:lnSpc>
                <a:spcPct val="100000"/>
              </a:lnSpc>
              <a:spcBef>
                <a:spcPts val="259"/>
              </a:spcBef>
              <a:buChar char="–"/>
              <a:tabLst>
                <a:tab pos="756285" algn="l"/>
                <a:tab pos="756920" algn="l"/>
              </a:tabLst>
            </a:pPr>
            <a:r>
              <a:rPr lang="en-IN" sz="2000" spc="-10" dirty="0">
                <a:latin typeface="Microsoft Sans Serif"/>
                <a:cs typeface="Microsoft Sans Serif"/>
              </a:rPr>
              <a:t>Consistency implies that none of the theorems of the system should contradict each other.</a:t>
            </a:r>
          </a:p>
          <a:p>
            <a:pPr marL="756285" lvl="1" indent="-287020">
              <a:lnSpc>
                <a:spcPct val="100000"/>
              </a:lnSpc>
              <a:spcBef>
                <a:spcPts val="259"/>
              </a:spcBef>
              <a:buChar char="–"/>
              <a:tabLst>
                <a:tab pos="756285" algn="l"/>
                <a:tab pos="756920" algn="l"/>
              </a:tabLst>
            </a:pPr>
            <a:r>
              <a:rPr lang="en-IN" sz="2000" spc="-10" dirty="0">
                <a:latin typeface="Microsoft Sans Serif"/>
                <a:cs typeface="Microsoft Sans Serif"/>
              </a:rPr>
              <a:t>Soundness means that the inference rules shall never allow a false inference from true premises.</a:t>
            </a:r>
            <a:endParaRPr sz="2000" dirty="0">
              <a:latin typeface="Microsoft Sans Serif"/>
              <a:cs typeface="Microsoft Sans Serif"/>
            </a:endParaRPr>
          </a:p>
          <a:p>
            <a:pPr marL="356870" indent="-344805">
              <a:lnSpc>
                <a:spcPct val="100000"/>
              </a:lnSpc>
              <a:spcBef>
                <a:spcPts val="270"/>
              </a:spcBef>
              <a:buSzPct val="70833"/>
              <a:buFont typeface="Symbol"/>
              <a:buChar char=""/>
              <a:tabLst>
                <a:tab pos="356870" algn="l"/>
                <a:tab pos="357505" algn="l"/>
              </a:tabLst>
            </a:pPr>
            <a:r>
              <a:rPr sz="2400" spc="-5" dirty="0">
                <a:latin typeface="Microsoft Sans Serif"/>
                <a:cs typeface="Microsoft Sans Serif"/>
              </a:rPr>
              <a:t>Formally </a:t>
            </a:r>
            <a:r>
              <a:rPr sz="2400" spc="-10" dirty="0">
                <a:latin typeface="Microsoft Sans Serif"/>
                <a:cs typeface="Microsoft Sans Serif"/>
              </a:rPr>
              <a:t>it</a:t>
            </a:r>
            <a:r>
              <a:rPr sz="2400" spc="20" dirty="0">
                <a:latin typeface="Microsoft Sans Serif"/>
                <a:cs typeface="Microsoft Sans Serif"/>
              </a:rPr>
              <a:t> </a:t>
            </a:r>
            <a:r>
              <a:rPr sz="2400" spc="-5" dirty="0">
                <a:latin typeface="Microsoft Sans Serif"/>
                <a:cs typeface="Microsoft Sans Serif"/>
              </a:rPr>
              <a:t>deals</a:t>
            </a:r>
            <a:r>
              <a:rPr sz="2400" spc="15" dirty="0">
                <a:latin typeface="Microsoft Sans Serif"/>
                <a:cs typeface="Microsoft Sans Serif"/>
              </a:rPr>
              <a:t> </a:t>
            </a:r>
            <a:r>
              <a:rPr sz="2400" spc="-15" dirty="0">
                <a:latin typeface="Microsoft Sans Serif"/>
                <a:cs typeface="Microsoft Sans Serif"/>
              </a:rPr>
              <a:t>with</a:t>
            </a:r>
            <a:endParaRPr sz="2400" dirty="0">
              <a:latin typeface="Microsoft Sans Serif"/>
              <a:cs typeface="Microsoft Sans Serif"/>
            </a:endParaRPr>
          </a:p>
          <a:p>
            <a:pPr marL="756285" marR="10160" lvl="1" indent="-287020">
              <a:lnSpc>
                <a:spcPts val="2180"/>
              </a:lnSpc>
              <a:spcBef>
                <a:spcPts val="489"/>
              </a:spcBef>
              <a:buChar char="–"/>
              <a:tabLst>
                <a:tab pos="756285" algn="l"/>
                <a:tab pos="756920" algn="l"/>
              </a:tabLst>
            </a:pPr>
            <a:r>
              <a:rPr sz="2000" spc="-10" dirty="0">
                <a:latin typeface="Microsoft Sans Serif"/>
                <a:cs typeface="Microsoft Sans Serif"/>
              </a:rPr>
              <a:t>the</a:t>
            </a:r>
            <a:r>
              <a:rPr sz="2000" spc="300" dirty="0">
                <a:latin typeface="Microsoft Sans Serif"/>
                <a:cs typeface="Microsoft Sans Serif"/>
              </a:rPr>
              <a:t> </a:t>
            </a:r>
            <a:r>
              <a:rPr sz="2000" spc="-5" dirty="0">
                <a:latin typeface="Microsoft Sans Serif"/>
                <a:cs typeface="Microsoft Sans Serif"/>
              </a:rPr>
              <a:t>notion</a:t>
            </a:r>
            <a:r>
              <a:rPr sz="2000" spc="305" dirty="0">
                <a:latin typeface="Microsoft Sans Serif"/>
                <a:cs typeface="Microsoft Sans Serif"/>
              </a:rPr>
              <a:t> </a:t>
            </a:r>
            <a:r>
              <a:rPr sz="2000" spc="-10" dirty="0">
                <a:latin typeface="Microsoft Sans Serif"/>
                <a:cs typeface="Microsoft Sans Serif"/>
              </a:rPr>
              <a:t>of</a:t>
            </a:r>
            <a:r>
              <a:rPr sz="2000" spc="355" dirty="0">
                <a:latin typeface="Microsoft Sans Serif"/>
                <a:cs typeface="Microsoft Sans Serif"/>
              </a:rPr>
              <a:t> </a:t>
            </a:r>
            <a:r>
              <a:rPr sz="2000" spc="-10" dirty="0">
                <a:latin typeface="Microsoft Sans Serif"/>
                <a:cs typeface="Microsoft Sans Serif"/>
              </a:rPr>
              <a:t>truth</a:t>
            </a:r>
            <a:r>
              <a:rPr sz="2000" spc="330" dirty="0">
                <a:latin typeface="Microsoft Sans Serif"/>
                <a:cs typeface="Microsoft Sans Serif"/>
              </a:rPr>
              <a:t> </a:t>
            </a:r>
            <a:r>
              <a:rPr sz="2000" spc="-20" dirty="0">
                <a:latin typeface="Microsoft Sans Serif"/>
                <a:cs typeface="Microsoft Sans Serif"/>
              </a:rPr>
              <a:t>in</a:t>
            </a:r>
            <a:r>
              <a:rPr sz="2000" spc="330" dirty="0">
                <a:latin typeface="Microsoft Sans Serif"/>
                <a:cs typeface="Microsoft Sans Serif"/>
              </a:rPr>
              <a:t> </a:t>
            </a:r>
            <a:r>
              <a:rPr sz="2000" spc="-10" dirty="0">
                <a:latin typeface="Microsoft Sans Serif"/>
                <a:cs typeface="Microsoft Sans Serif"/>
              </a:rPr>
              <a:t>an</a:t>
            </a:r>
            <a:r>
              <a:rPr sz="2000" spc="330" dirty="0">
                <a:latin typeface="Microsoft Sans Serif"/>
                <a:cs typeface="Microsoft Sans Serif"/>
              </a:rPr>
              <a:t> </a:t>
            </a:r>
            <a:r>
              <a:rPr sz="2000" spc="-5" dirty="0">
                <a:latin typeface="Microsoft Sans Serif"/>
                <a:cs typeface="Microsoft Sans Serif"/>
              </a:rPr>
              <a:t>abstract</a:t>
            </a:r>
            <a:r>
              <a:rPr sz="2000" spc="330" dirty="0">
                <a:latin typeface="Microsoft Sans Serif"/>
                <a:cs typeface="Microsoft Sans Serif"/>
              </a:rPr>
              <a:t> </a:t>
            </a:r>
            <a:r>
              <a:rPr sz="2000" spc="-5" dirty="0">
                <a:latin typeface="Microsoft Sans Serif"/>
                <a:cs typeface="Microsoft Sans Serif"/>
              </a:rPr>
              <a:t>sense</a:t>
            </a:r>
            <a:r>
              <a:rPr sz="2000" spc="325" dirty="0">
                <a:latin typeface="Microsoft Sans Serif"/>
                <a:cs typeface="Microsoft Sans Serif"/>
              </a:rPr>
              <a:t> </a:t>
            </a:r>
            <a:r>
              <a:rPr sz="2000" spc="-10" dirty="0">
                <a:latin typeface="Microsoft Sans Serif"/>
                <a:cs typeface="Microsoft Sans Serif"/>
              </a:rPr>
              <a:t>and</a:t>
            </a:r>
            <a:r>
              <a:rPr sz="2000" spc="330" dirty="0">
                <a:latin typeface="Microsoft Sans Serif"/>
                <a:cs typeface="Microsoft Sans Serif"/>
              </a:rPr>
              <a:t> </a:t>
            </a:r>
            <a:r>
              <a:rPr sz="2000" spc="-20" dirty="0">
                <a:latin typeface="Microsoft Sans Serif"/>
                <a:cs typeface="Microsoft Sans Serif"/>
              </a:rPr>
              <a:t>is</a:t>
            </a:r>
            <a:r>
              <a:rPr sz="2000" spc="345" dirty="0">
                <a:latin typeface="Microsoft Sans Serif"/>
                <a:cs typeface="Microsoft Sans Serif"/>
              </a:rPr>
              <a:t> </a:t>
            </a:r>
            <a:r>
              <a:rPr sz="2000" spc="-10" dirty="0">
                <a:latin typeface="Microsoft Sans Serif"/>
                <a:cs typeface="Microsoft Sans Serif"/>
              </a:rPr>
              <a:t>concerned </a:t>
            </a:r>
            <a:r>
              <a:rPr sz="2000" spc="-515" dirty="0">
                <a:latin typeface="Microsoft Sans Serif"/>
                <a:cs typeface="Microsoft Sans Serif"/>
              </a:rPr>
              <a:t> </a:t>
            </a:r>
            <a:r>
              <a:rPr sz="2000" spc="-15" dirty="0">
                <a:latin typeface="Microsoft Sans Serif"/>
                <a:cs typeface="Microsoft Sans Serif"/>
              </a:rPr>
              <a:t>with</a:t>
            </a:r>
            <a:r>
              <a:rPr sz="2000" spc="10" dirty="0">
                <a:latin typeface="Microsoft Sans Serif"/>
                <a:cs typeface="Microsoft Sans Serif"/>
              </a:rPr>
              <a:t> </a:t>
            </a:r>
            <a:r>
              <a:rPr sz="2000" dirty="0">
                <a:latin typeface="Microsoft Sans Serif"/>
                <a:cs typeface="Microsoft Sans Serif"/>
              </a:rPr>
              <a:t>the</a:t>
            </a:r>
            <a:r>
              <a:rPr sz="2000" spc="15" dirty="0">
                <a:latin typeface="Microsoft Sans Serif"/>
                <a:cs typeface="Microsoft Sans Serif"/>
              </a:rPr>
              <a:t> </a:t>
            </a:r>
            <a:r>
              <a:rPr sz="2000" spc="-5" dirty="0">
                <a:latin typeface="Microsoft Sans Serif"/>
                <a:cs typeface="Microsoft Sans Serif"/>
              </a:rPr>
              <a:t>principles</a:t>
            </a:r>
            <a:r>
              <a:rPr sz="2000" spc="30" dirty="0">
                <a:latin typeface="Microsoft Sans Serif"/>
                <a:cs typeface="Microsoft Sans Serif"/>
              </a:rPr>
              <a:t> </a:t>
            </a:r>
            <a:r>
              <a:rPr sz="2000" spc="-10" dirty="0">
                <a:latin typeface="Microsoft Sans Serif"/>
                <a:cs typeface="Microsoft Sans Serif"/>
              </a:rPr>
              <a:t>of</a:t>
            </a:r>
            <a:r>
              <a:rPr sz="2000" spc="40" dirty="0">
                <a:latin typeface="Microsoft Sans Serif"/>
                <a:cs typeface="Microsoft Sans Serif"/>
              </a:rPr>
              <a:t> </a:t>
            </a:r>
            <a:r>
              <a:rPr sz="2000" spc="-15" dirty="0">
                <a:latin typeface="Microsoft Sans Serif"/>
                <a:cs typeface="Microsoft Sans Serif"/>
              </a:rPr>
              <a:t>valid</a:t>
            </a:r>
            <a:r>
              <a:rPr sz="2000" spc="40" dirty="0">
                <a:latin typeface="Microsoft Sans Serif"/>
                <a:cs typeface="Microsoft Sans Serif"/>
              </a:rPr>
              <a:t> </a:t>
            </a:r>
            <a:r>
              <a:rPr sz="2000" spc="-10" dirty="0">
                <a:latin typeface="Microsoft Sans Serif"/>
                <a:cs typeface="Microsoft Sans Serif"/>
              </a:rPr>
              <a:t>inferencing.</a:t>
            </a:r>
            <a:endParaRPr sz="2000" dirty="0">
              <a:latin typeface="Microsoft Sans Serif"/>
              <a:cs typeface="Microsoft Sans Serif"/>
            </a:endParaRPr>
          </a:p>
        </p:txBody>
      </p:sp>
    </p:spTree>
    <p:extLst>
      <p:ext uri="{BB962C8B-B14F-4D97-AF65-F5344CB8AC3E}">
        <p14:creationId xmlns:p14="http://schemas.microsoft.com/office/powerpoint/2010/main" val="284158728"/>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Axiomatic</a:t>
            </a:r>
            <a:r>
              <a:rPr lang="en-US" sz="3200" b="1" spc="-20" dirty="0">
                <a:solidFill>
                  <a:srgbClr val="C00000"/>
                </a:solidFill>
              </a:rPr>
              <a:t> </a:t>
            </a:r>
            <a:r>
              <a:rPr lang="en-US" sz="3200" b="1" spc="-5" dirty="0">
                <a:solidFill>
                  <a:srgbClr val="C00000"/>
                </a:solidFill>
              </a:rPr>
              <a:t>System</a:t>
            </a:r>
            <a:r>
              <a:rPr lang="en-US" sz="3200" b="1" spc="-25" dirty="0">
                <a:solidFill>
                  <a:srgbClr val="C00000"/>
                </a:solidFill>
              </a:rPr>
              <a:t> </a:t>
            </a:r>
            <a:r>
              <a:rPr lang="en-US" sz="3200" b="1" spc="-5" dirty="0">
                <a:solidFill>
                  <a:srgbClr val="C00000"/>
                </a:solidFill>
              </a:rPr>
              <a:t>(AS)</a:t>
            </a:r>
            <a:r>
              <a:rPr lang="en-US" sz="3200" b="1" spc="-10" dirty="0">
                <a:solidFill>
                  <a:srgbClr val="C00000"/>
                </a:solidFill>
              </a:rPr>
              <a:t> </a:t>
            </a:r>
            <a:endParaRPr lang="te-IN" sz="3200" b="1" dirty="0">
              <a:solidFill>
                <a:srgbClr val="C00000"/>
              </a:solidFill>
            </a:endParaRPr>
          </a:p>
        </p:txBody>
      </p:sp>
      <p:sp>
        <p:nvSpPr>
          <p:cNvPr id="3" name="object 6">
            <a:extLst>
              <a:ext uri="{FF2B5EF4-FFF2-40B4-BE49-F238E27FC236}">
                <a16:creationId xmlns:a16="http://schemas.microsoft.com/office/drawing/2014/main" id="{C4C1612C-4F9F-67FB-201E-124F1A2CB80F}"/>
              </a:ext>
            </a:extLst>
          </p:cNvPr>
          <p:cNvSpPr txBox="1"/>
          <p:nvPr/>
        </p:nvSpPr>
        <p:spPr>
          <a:xfrm>
            <a:off x="1752600" y="1524000"/>
            <a:ext cx="8686800" cy="3654847"/>
          </a:xfrm>
          <a:prstGeom prst="rect">
            <a:avLst/>
          </a:prstGeom>
        </p:spPr>
        <p:txBody>
          <a:bodyPr vert="horz" wrap="square" lIns="0" tIns="12700" rIns="0" bIns="0" rtlCol="0">
            <a:spAutoFit/>
          </a:bodyPr>
          <a:lstStyle/>
          <a:p>
            <a:pPr marL="356870" indent="-344805">
              <a:lnSpc>
                <a:spcPct val="100000"/>
              </a:lnSpc>
              <a:spcBef>
                <a:spcPts val="100"/>
              </a:spcBef>
              <a:buSzPct val="70833"/>
              <a:buChar char="●"/>
              <a:tabLst>
                <a:tab pos="356870" algn="l"/>
                <a:tab pos="357505" algn="l"/>
                <a:tab pos="2968625" algn="l"/>
              </a:tabLst>
            </a:pPr>
            <a:r>
              <a:rPr sz="2400" spc="-5" dirty="0">
                <a:latin typeface="Microsoft Sans Serif"/>
                <a:cs typeface="Microsoft Sans Serif"/>
              </a:rPr>
              <a:t>Three</a:t>
            </a:r>
            <a:r>
              <a:rPr sz="2400" spc="45" dirty="0">
                <a:latin typeface="Microsoft Sans Serif"/>
                <a:cs typeface="Microsoft Sans Serif"/>
              </a:rPr>
              <a:t> </a:t>
            </a:r>
            <a:r>
              <a:rPr sz="2400" spc="-5" dirty="0">
                <a:latin typeface="Microsoft Sans Serif"/>
                <a:cs typeface="Microsoft Sans Serif"/>
              </a:rPr>
              <a:t>axioms</a:t>
            </a:r>
            <a:r>
              <a:rPr sz="2400" spc="40" dirty="0">
                <a:latin typeface="Microsoft Sans Serif"/>
                <a:cs typeface="Microsoft Sans Serif"/>
              </a:rPr>
              <a:t> </a:t>
            </a:r>
            <a:r>
              <a:rPr sz="2400" spc="-5" dirty="0">
                <a:latin typeface="Microsoft Sans Serif"/>
                <a:cs typeface="Microsoft Sans Serif"/>
              </a:rPr>
              <a:t>and	one</a:t>
            </a:r>
            <a:r>
              <a:rPr sz="2400" spc="10" dirty="0">
                <a:latin typeface="Microsoft Sans Serif"/>
                <a:cs typeface="Microsoft Sans Serif"/>
              </a:rPr>
              <a:t> </a:t>
            </a:r>
            <a:r>
              <a:rPr sz="2400" spc="-10" dirty="0">
                <a:latin typeface="Microsoft Sans Serif"/>
                <a:cs typeface="Microsoft Sans Serif"/>
              </a:rPr>
              <a:t>rule</a:t>
            </a:r>
            <a:r>
              <a:rPr sz="2400" spc="25" dirty="0">
                <a:latin typeface="Microsoft Sans Serif"/>
                <a:cs typeface="Microsoft Sans Serif"/>
              </a:rPr>
              <a:t> </a:t>
            </a:r>
            <a:r>
              <a:rPr sz="2400" spc="-10" dirty="0">
                <a:latin typeface="Microsoft Sans Serif"/>
                <a:cs typeface="Microsoft Sans Serif"/>
              </a:rPr>
              <a:t>of</a:t>
            </a:r>
            <a:r>
              <a:rPr sz="2400" spc="20" dirty="0">
                <a:latin typeface="Microsoft Sans Serif"/>
                <a:cs typeface="Microsoft Sans Serif"/>
              </a:rPr>
              <a:t> </a:t>
            </a:r>
            <a:r>
              <a:rPr sz="2400" spc="-5" dirty="0">
                <a:latin typeface="Microsoft Sans Serif"/>
                <a:cs typeface="Microsoft Sans Serif"/>
              </a:rPr>
              <a:t>deduction.</a:t>
            </a:r>
            <a:endParaRPr sz="2400" dirty="0">
              <a:latin typeface="Microsoft Sans Serif"/>
              <a:cs typeface="Microsoft Sans Serif"/>
            </a:endParaRPr>
          </a:p>
          <a:p>
            <a:pPr>
              <a:lnSpc>
                <a:spcPct val="100000"/>
              </a:lnSpc>
            </a:pPr>
            <a:endParaRPr sz="2400" dirty="0">
              <a:latin typeface="Microsoft Sans Serif"/>
              <a:cs typeface="Microsoft Sans Serif"/>
            </a:endParaRPr>
          </a:p>
          <a:p>
            <a:pPr marL="12700">
              <a:lnSpc>
                <a:spcPct val="100000"/>
              </a:lnSpc>
              <a:spcBef>
                <a:spcPts val="1625"/>
              </a:spcBef>
              <a:tabLst>
                <a:tab pos="2755265" algn="l"/>
                <a:tab pos="3852545" algn="l"/>
                <a:tab pos="4324985" algn="l"/>
              </a:tabLst>
            </a:pPr>
            <a:r>
              <a:rPr sz="2400" b="1" spc="-10" dirty="0">
                <a:solidFill>
                  <a:srgbClr val="CC0000"/>
                </a:solidFill>
                <a:latin typeface="Arial"/>
                <a:cs typeface="Arial"/>
              </a:rPr>
              <a:t>Axiom1</a:t>
            </a:r>
            <a:r>
              <a:rPr sz="2400" b="1" spc="20" dirty="0">
                <a:solidFill>
                  <a:srgbClr val="CC0000"/>
                </a:solidFill>
                <a:latin typeface="Arial"/>
                <a:cs typeface="Arial"/>
              </a:rPr>
              <a:t> </a:t>
            </a:r>
            <a:r>
              <a:rPr sz="2400" spc="-5" dirty="0">
                <a:solidFill>
                  <a:srgbClr val="CC0000"/>
                </a:solidFill>
                <a:latin typeface="Microsoft Sans Serif"/>
                <a:cs typeface="Microsoft Sans Serif"/>
              </a:rPr>
              <a:t>(A1):	</a:t>
            </a:r>
            <a:r>
              <a:rPr sz="2400" dirty="0">
                <a:latin typeface="Symbol"/>
                <a:cs typeface="Symbol"/>
              </a:rPr>
              <a:t></a:t>
            </a:r>
            <a:r>
              <a:rPr sz="2400" spc="45" dirty="0">
                <a:latin typeface="Times New Roman"/>
                <a:cs typeface="Times New Roman"/>
              </a:rPr>
              <a:t> </a:t>
            </a:r>
            <a:r>
              <a:rPr sz="2400" dirty="0">
                <a:latin typeface="Symbol"/>
                <a:cs typeface="Symbol"/>
              </a:rPr>
              <a:t></a:t>
            </a:r>
            <a:r>
              <a:rPr sz="2400" spc="80" dirty="0">
                <a:latin typeface="Times New Roman"/>
                <a:cs typeface="Times New Roman"/>
              </a:rPr>
              <a:t> </a:t>
            </a:r>
            <a:r>
              <a:rPr sz="2400" spc="-20" dirty="0">
                <a:latin typeface="Microsoft Sans Serif"/>
                <a:cs typeface="Microsoft Sans Serif"/>
              </a:rPr>
              <a:t>(</a:t>
            </a:r>
            <a:r>
              <a:rPr sz="2400" spc="-20" dirty="0">
                <a:latin typeface="Symbol"/>
                <a:cs typeface="Symbol"/>
              </a:rPr>
              <a:t></a:t>
            </a:r>
            <a:r>
              <a:rPr sz="2400" spc="-20" dirty="0">
                <a:latin typeface="Times New Roman"/>
                <a:cs typeface="Times New Roman"/>
              </a:rPr>
              <a:t>	</a:t>
            </a:r>
            <a:r>
              <a:rPr sz="2400" dirty="0">
                <a:latin typeface="Symbol"/>
                <a:cs typeface="Symbol"/>
              </a:rPr>
              <a:t></a:t>
            </a:r>
            <a:r>
              <a:rPr sz="2400" dirty="0">
                <a:latin typeface="Times New Roman"/>
                <a:cs typeface="Times New Roman"/>
              </a:rPr>
              <a:t>	</a:t>
            </a:r>
            <a:r>
              <a:rPr sz="2400" spc="-30" dirty="0">
                <a:latin typeface="Symbol"/>
                <a:cs typeface="Symbol"/>
              </a:rPr>
              <a:t></a:t>
            </a:r>
            <a:r>
              <a:rPr sz="2400" spc="-30" dirty="0">
                <a:latin typeface="Microsoft Sans Serif"/>
                <a:cs typeface="Microsoft Sans Serif"/>
              </a:rPr>
              <a:t>)</a:t>
            </a:r>
            <a:endParaRPr sz="2400" dirty="0">
              <a:latin typeface="Microsoft Sans Serif"/>
              <a:cs typeface="Microsoft Sans Serif"/>
            </a:endParaRPr>
          </a:p>
          <a:p>
            <a:pPr marL="12700" marR="5080">
              <a:lnSpc>
                <a:spcPct val="124600"/>
              </a:lnSpc>
              <a:spcBef>
                <a:spcPts val="15"/>
              </a:spcBef>
              <a:tabLst>
                <a:tab pos="2063750" algn="l"/>
                <a:tab pos="2755265" algn="l"/>
                <a:tab pos="2922905" algn="l"/>
                <a:tab pos="3477895" algn="l"/>
                <a:tab pos="3950335" algn="l"/>
                <a:tab pos="5032375" algn="l"/>
                <a:tab pos="5940425" algn="l"/>
                <a:tab pos="6083935" algn="l"/>
              </a:tabLst>
            </a:pPr>
            <a:r>
              <a:rPr sz="2400" b="1" spc="-10" dirty="0">
                <a:solidFill>
                  <a:srgbClr val="CC0000"/>
                </a:solidFill>
                <a:latin typeface="Arial"/>
                <a:cs typeface="Arial"/>
              </a:rPr>
              <a:t>Axiom2</a:t>
            </a:r>
            <a:r>
              <a:rPr sz="2400" b="1" spc="20" dirty="0">
                <a:solidFill>
                  <a:srgbClr val="CC0000"/>
                </a:solidFill>
                <a:latin typeface="Arial"/>
                <a:cs typeface="Arial"/>
              </a:rPr>
              <a:t> </a:t>
            </a:r>
            <a:r>
              <a:rPr sz="2400" b="1" spc="-5" dirty="0">
                <a:solidFill>
                  <a:srgbClr val="CC0000"/>
                </a:solidFill>
                <a:latin typeface="Arial"/>
                <a:cs typeface="Arial"/>
              </a:rPr>
              <a:t>(A2):	</a:t>
            </a:r>
            <a:r>
              <a:rPr sz="2400" spc="5" dirty="0">
                <a:latin typeface="Microsoft Sans Serif"/>
                <a:cs typeface="Microsoft Sans Serif"/>
              </a:rPr>
              <a:t>(</a:t>
            </a:r>
            <a:r>
              <a:rPr sz="2400" spc="5" dirty="0">
                <a:latin typeface="Symbol"/>
                <a:cs typeface="Symbol"/>
              </a:rPr>
              <a:t></a:t>
            </a:r>
            <a:r>
              <a:rPr sz="2400" spc="25" dirty="0">
                <a:latin typeface="Times New Roman"/>
                <a:cs typeface="Times New Roman"/>
              </a:rPr>
              <a:t> </a:t>
            </a:r>
            <a:r>
              <a:rPr sz="2400" spc="-5" dirty="0">
                <a:latin typeface="Symbol"/>
                <a:cs typeface="Symbol"/>
              </a:rPr>
              <a:t></a:t>
            </a:r>
            <a:r>
              <a:rPr sz="2400" spc="-5" dirty="0">
                <a:latin typeface="Microsoft Sans Serif"/>
                <a:cs typeface="Microsoft Sans Serif"/>
              </a:rPr>
              <a:t>(</a:t>
            </a:r>
            <a:r>
              <a:rPr sz="2400" spc="-5" dirty="0">
                <a:latin typeface="Symbol"/>
                <a:cs typeface="Symbol"/>
              </a:rPr>
              <a:t></a:t>
            </a:r>
            <a:r>
              <a:rPr sz="2400" spc="-5" dirty="0">
                <a:latin typeface="Microsoft Sans Serif"/>
                <a:cs typeface="Microsoft Sans Serif"/>
              </a:rPr>
              <a:t>))</a:t>
            </a:r>
            <a:r>
              <a:rPr sz="2400" spc="30" dirty="0">
                <a:latin typeface="Microsoft Sans Serif"/>
                <a:cs typeface="Microsoft Sans Serif"/>
              </a:rPr>
              <a:t> </a:t>
            </a:r>
            <a:r>
              <a:rPr sz="2400" dirty="0">
                <a:latin typeface="Symbol"/>
                <a:cs typeface="Symbol"/>
              </a:rPr>
              <a:t></a:t>
            </a:r>
            <a:r>
              <a:rPr sz="2400" dirty="0">
                <a:latin typeface="Microsoft Sans Serif"/>
                <a:cs typeface="Microsoft Sans Serif"/>
              </a:rPr>
              <a:t>((</a:t>
            </a:r>
            <a:r>
              <a:rPr sz="2400" dirty="0">
                <a:latin typeface="Symbol"/>
                <a:cs typeface="Symbol"/>
              </a:rPr>
              <a:t></a:t>
            </a:r>
            <a:r>
              <a:rPr sz="2400" spc="30" dirty="0">
                <a:latin typeface="Times New Roman"/>
                <a:cs typeface="Times New Roman"/>
              </a:rPr>
              <a:t> </a:t>
            </a:r>
            <a:r>
              <a:rPr sz="2400" dirty="0">
                <a:latin typeface="Symbol"/>
                <a:cs typeface="Symbol"/>
              </a:rPr>
              <a:t></a:t>
            </a:r>
            <a:r>
              <a:rPr sz="2400" spc="60" dirty="0">
                <a:latin typeface="Times New Roman"/>
                <a:cs typeface="Times New Roman"/>
              </a:rPr>
              <a:t> </a:t>
            </a:r>
            <a:r>
              <a:rPr sz="2400" spc="25" dirty="0">
                <a:latin typeface="Symbol"/>
                <a:cs typeface="Symbol"/>
              </a:rPr>
              <a:t></a:t>
            </a:r>
            <a:r>
              <a:rPr sz="2400" spc="25" dirty="0">
                <a:latin typeface="Microsoft Sans Serif"/>
                <a:cs typeface="Microsoft Sans Serif"/>
              </a:rPr>
              <a:t>)</a:t>
            </a:r>
            <a:r>
              <a:rPr sz="2400" spc="10" dirty="0">
                <a:latin typeface="Microsoft Sans Serif"/>
                <a:cs typeface="Microsoft Sans Serif"/>
              </a:rPr>
              <a:t> </a:t>
            </a:r>
            <a:r>
              <a:rPr sz="2400" dirty="0">
                <a:latin typeface="Symbol"/>
                <a:cs typeface="Symbol"/>
              </a:rPr>
              <a:t></a:t>
            </a:r>
            <a:r>
              <a:rPr sz="2400" spc="60" dirty="0">
                <a:latin typeface="Times New Roman"/>
                <a:cs typeface="Times New Roman"/>
              </a:rPr>
              <a:t> </a:t>
            </a:r>
            <a:r>
              <a:rPr sz="2400" spc="5" dirty="0">
                <a:latin typeface="Microsoft Sans Serif"/>
                <a:cs typeface="Microsoft Sans Serif"/>
              </a:rPr>
              <a:t>(</a:t>
            </a:r>
            <a:r>
              <a:rPr sz="2400" spc="5" dirty="0">
                <a:latin typeface="Symbol"/>
                <a:cs typeface="Symbol"/>
              </a:rPr>
              <a:t></a:t>
            </a:r>
            <a:r>
              <a:rPr sz="2400" spc="5" dirty="0">
                <a:latin typeface="Times New Roman"/>
                <a:cs typeface="Times New Roman"/>
              </a:rPr>
              <a:t>		</a:t>
            </a:r>
            <a:r>
              <a:rPr sz="2400" dirty="0">
                <a:latin typeface="Symbol"/>
                <a:cs typeface="Symbol"/>
              </a:rPr>
              <a:t></a:t>
            </a:r>
            <a:r>
              <a:rPr sz="2400" dirty="0">
                <a:latin typeface="Times New Roman"/>
                <a:cs typeface="Times New Roman"/>
              </a:rPr>
              <a:t> </a:t>
            </a:r>
            <a:r>
              <a:rPr sz="2400" spc="-10" dirty="0">
                <a:latin typeface="Symbol"/>
                <a:cs typeface="Symbol"/>
              </a:rPr>
              <a:t></a:t>
            </a:r>
            <a:r>
              <a:rPr sz="2400" spc="-10" dirty="0">
                <a:latin typeface="Microsoft Sans Serif"/>
                <a:cs typeface="Microsoft Sans Serif"/>
              </a:rPr>
              <a:t>)) </a:t>
            </a:r>
            <a:r>
              <a:rPr sz="2400" spc="-620" dirty="0">
                <a:latin typeface="Microsoft Sans Serif"/>
                <a:cs typeface="Microsoft Sans Serif"/>
              </a:rPr>
              <a:t> </a:t>
            </a:r>
            <a:endParaRPr lang="en-US" sz="2400" spc="-620" dirty="0">
              <a:latin typeface="Microsoft Sans Serif"/>
              <a:cs typeface="Microsoft Sans Serif"/>
            </a:endParaRPr>
          </a:p>
          <a:p>
            <a:pPr marL="12700" marR="5080">
              <a:lnSpc>
                <a:spcPct val="124600"/>
              </a:lnSpc>
              <a:spcBef>
                <a:spcPts val="15"/>
              </a:spcBef>
              <a:tabLst>
                <a:tab pos="2063750" algn="l"/>
                <a:tab pos="2755265" algn="l"/>
                <a:tab pos="2922905" algn="l"/>
                <a:tab pos="3477895" algn="l"/>
                <a:tab pos="3950335" algn="l"/>
                <a:tab pos="5032375" algn="l"/>
                <a:tab pos="5940425" algn="l"/>
                <a:tab pos="6083935" algn="l"/>
              </a:tabLst>
            </a:pPr>
            <a:r>
              <a:rPr sz="2400" b="1" spc="-10" dirty="0">
                <a:solidFill>
                  <a:srgbClr val="CC0000"/>
                </a:solidFill>
                <a:latin typeface="Arial"/>
                <a:cs typeface="Arial"/>
              </a:rPr>
              <a:t>Axiom3</a:t>
            </a:r>
            <a:r>
              <a:rPr sz="2400" b="1" spc="20" dirty="0">
                <a:solidFill>
                  <a:srgbClr val="CC0000"/>
                </a:solidFill>
                <a:latin typeface="Arial"/>
                <a:cs typeface="Arial"/>
              </a:rPr>
              <a:t> </a:t>
            </a:r>
            <a:r>
              <a:rPr sz="2400" b="1" spc="-5" dirty="0">
                <a:solidFill>
                  <a:srgbClr val="CC0000"/>
                </a:solidFill>
                <a:latin typeface="Arial"/>
                <a:cs typeface="Arial"/>
              </a:rPr>
              <a:t>(A3):		</a:t>
            </a:r>
            <a:r>
              <a:rPr sz="2400" spc="-5" dirty="0">
                <a:latin typeface="Microsoft Sans Serif"/>
                <a:cs typeface="Microsoft Sans Serif"/>
              </a:rPr>
              <a:t>(~</a:t>
            </a:r>
            <a:r>
              <a:rPr sz="2400" spc="45" dirty="0">
                <a:latin typeface="Microsoft Sans Serif"/>
                <a:cs typeface="Microsoft Sans Serif"/>
              </a:rPr>
              <a:t> </a:t>
            </a:r>
            <a:r>
              <a:rPr sz="2400" dirty="0">
                <a:latin typeface="Symbol"/>
                <a:cs typeface="Symbol"/>
              </a:rPr>
              <a:t></a:t>
            </a:r>
            <a:r>
              <a:rPr sz="2400" dirty="0">
                <a:latin typeface="Times New Roman"/>
                <a:cs typeface="Times New Roman"/>
              </a:rPr>
              <a:t>	</a:t>
            </a:r>
            <a:r>
              <a:rPr sz="2400" dirty="0">
                <a:latin typeface="Symbol"/>
                <a:cs typeface="Symbol"/>
              </a:rPr>
              <a:t></a:t>
            </a:r>
            <a:r>
              <a:rPr sz="2400" dirty="0">
                <a:latin typeface="Times New Roman"/>
                <a:cs typeface="Times New Roman"/>
              </a:rPr>
              <a:t>	</a:t>
            </a:r>
            <a:r>
              <a:rPr sz="2400" dirty="0">
                <a:latin typeface="Microsoft Sans Serif"/>
                <a:cs typeface="Microsoft Sans Serif"/>
              </a:rPr>
              <a:t>~ </a:t>
            </a:r>
            <a:r>
              <a:rPr sz="2400" spc="10" dirty="0">
                <a:latin typeface="Symbol"/>
                <a:cs typeface="Symbol"/>
              </a:rPr>
              <a:t></a:t>
            </a:r>
            <a:r>
              <a:rPr sz="2400" spc="10" dirty="0">
                <a:latin typeface="Microsoft Sans Serif"/>
                <a:cs typeface="Microsoft Sans Serif"/>
              </a:rPr>
              <a:t>)</a:t>
            </a:r>
            <a:r>
              <a:rPr sz="2400" dirty="0">
                <a:latin typeface="Microsoft Sans Serif"/>
                <a:cs typeface="Microsoft Sans Serif"/>
              </a:rPr>
              <a:t> </a:t>
            </a:r>
            <a:r>
              <a:rPr sz="2400" dirty="0">
                <a:latin typeface="Symbol"/>
                <a:cs typeface="Symbol"/>
              </a:rPr>
              <a:t></a:t>
            </a:r>
            <a:r>
              <a:rPr sz="2400" dirty="0">
                <a:latin typeface="Times New Roman"/>
                <a:cs typeface="Times New Roman"/>
              </a:rPr>
              <a:t>	</a:t>
            </a:r>
            <a:r>
              <a:rPr sz="2400" dirty="0">
                <a:latin typeface="Microsoft Sans Serif"/>
                <a:cs typeface="Microsoft Sans Serif"/>
              </a:rPr>
              <a:t>( </a:t>
            </a:r>
            <a:r>
              <a:rPr sz="2400" dirty="0">
                <a:latin typeface="Symbol"/>
                <a:cs typeface="Symbol"/>
              </a:rPr>
              <a:t></a:t>
            </a:r>
            <a:r>
              <a:rPr sz="2400" spc="70" dirty="0">
                <a:latin typeface="Times New Roman"/>
                <a:cs typeface="Times New Roman"/>
              </a:rPr>
              <a:t> </a:t>
            </a:r>
            <a:r>
              <a:rPr sz="2400" dirty="0">
                <a:latin typeface="Symbol"/>
                <a:cs typeface="Symbol"/>
              </a:rPr>
              <a:t></a:t>
            </a:r>
            <a:r>
              <a:rPr sz="2400" dirty="0">
                <a:latin typeface="Times New Roman"/>
                <a:cs typeface="Times New Roman"/>
              </a:rPr>
              <a:t>	</a:t>
            </a:r>
            <a:r>
              <a:rPr sz="2400" spc="-30" dirty="0">
                <a:latin typeface="Symbol"/>
                <a:cs typeface="Symbol"/>
              </a:rPr>
              <a:t></a:t>
            </a:r>
            <a:r>
              <a:rPr sz="2400" spc="-30" dirty="0">
                <a:latin typeface="Microsoft Sans Serif"/>
                <a:cs typeface="Microsoft Sans Serif"/>
              </a:rPr>
              <a:t>) </a:t>
            </a:r>
            <a:r>
              <a:rPr sz="2400" spc="-25" dirty="0">
                <a:latin typeface="Microsoft Sans Serif"/>
                <a:cs typeface="Microsoft Sans Serif"/>
              </a:rPr>
              <a:t> </a:t>
            </a:r>
            <a:endParaRPr lang="en-US" sz="2400" spc="-25" dirty="0">
              <a:latin typeface="Microsoft Sans Serif"/>
              <a:cs typeface="Microsoft Sans Serif"/>
            </a:endParaRPr>
          </a:p>
          <a:p>
            <a:pPr marL="12700" marR="5080">
              <a:lnSpc>
                <a:spcPct val="124600"/>
              </a:lnSpc>
              <a:spcBef>
                <a:spcPts val="15"/>
              </a:spcBef>
              <a:tabLst>
                <a:tab pos="2063750" algn="l"/>
                <a:tab pos="2755265" algn="l"/>
                <a:tab pos="2922905" algn="l"/>
                <a:tab pos="3477895" algn="l"/>
                <a:tab pos="3950335" algn="l"/>
                <a:tab pos="5032375" algn="l"/>
                <a:tab pos="5940425" algn="l"/>
                <a:tab pos="6083935" algn="l"/>
              </a:tabLst>
            </a:pPr>
            <a:r>
              <a:rPr sz="2400" b="1" spc="-5" dirty="0">
                <a:solidFill>
                  <a:srgbClr val="CC0000"/>
                </a:solidFill>
                <a:latin typeface="Arial"/>
                <a:cs typeface="Arial"/>
              </a:rPr>
              <a:t>Modus</a:t>
            </a:r>
            <a:r>
              <a:rPr sz="2400" b="1" spc="10" dirty="0">
                <a:solidFill>
                  <a:srgbClr val="CC0000"/>
                </a:solidFill>
                <a:latin typeface="Arial"/>
                <a:cs typeface="Arial"/>
              </a:rPr>
              <a:t> </a:t>
            </a:r>
            <a:r>
              <a:rPr sz="2400" b="1" dirty="0">
                <a:solidFill>
                  <a:srgbClr val="CC0000"/>
                </a:solidFill>
                <a:latin typeface="Arial"/>
                <a:cs typeface="Arial"/>
              </a:rPr>
              <a:t>Ponen</a:t>
            </a:r>
            <a:r>
              <a:rPr sz="2400" b="1" spc="-20" dirty="0">
                <a:solidFill>
                  <a:srgbClr val="CC0000"/>
                </a:solidFill>
                <a:latin typeface="Arial"/>
                <a:cs typeface="Arial"/>
              </a:rPr>
              <a:t> </a:t>
            </a:r>
            <a:r>
              <a:rPr sz="2400" b="1" spc="-5" dirty="0">
                <a:solidFill>
                  <a:srgbClr val="CC0000"/>
                </a:solidFill>
                <a:latin typeface="Arial"/>
                <a:cs typeface="Arial"/>
              </a:rPr>
              <a:t>(MP)		</a:t>
            </a:r>
            <a:r>
              <a:rPr sz="2400" spc="-5" dirty="0">
                <a:latin typeface="Microsoft Sans Serif"/>
                <a:cs typeface="Microsoft Sans Serif"/>
              </a:rPr>
              <a:t>defined</a:t>
            </a:r>
            <a:r>
              <a:rPr sz="2400" spc="15" dirty="0">
                <a:latin typeface="Microsoft Sans Serif"/>
                <a:cs typeface="Microsoft Sans Serif"/>
              </a:rPr>
              <a:t> </a:t>
            </a:r>
            <a:r>
              <a:rPr sz="2400" dirty="0">
                <a:latin typeface="Microsoft Sans Serif"/>
                <a:cs typeface="Microsoft Sans Serif"/>
              </a:rPr>
              <a:t>as</a:t>
            </a:r>
            <a:r>
              <a:rPr sz="2400" spc="10" dirty="0">
                <a:latin typeface="Microsoft Sans Serif"/>
                <a:cs typeface="Microsoft Sans Serif"/>
              </a:rPr>
              <a:t> </a:t>
            </a:r>
            <a:r>
              <a:rPr sz="2400" spc="-10" dirty="0">
                <a:latin typeface="Microsoft Sans Serif"/>
                <a:cs typeface="Microsoft Sans Serif"/>
              </a:rPr>
              <a:t>follows:</a:t>
            </a:r>
            <a:endParaRPr sz="2400" dirty="0">
              <a:latin typeface="Microsoft Sans Serif"/>
              <a:cs typeface="Microsoft Sans Serif"/>
            </a:endParaRPr>
          </a:p>
          <a:p>
            <a:pPr>
              <a:lnSpc>
                <a:spcPct val="100000"/>
              </a:lnSpc>
            </a:pPr>
            <a:endParaRPr sz="2400" dirty="0">
              <a:latin typeface="Microsoft Sans Serif"/>
              <a:cs typeface="Microsoft Sans Serif"/>
            </a:endParaRPr>
          </a:p>
          <a:p>
            <a:pPr marL="356870">
              <a:lnSpc>
                <a:spcPct val="100000"/>
              </a:lnSpc>
              <a:spcBef>
                <a:spcPts val="1625"/>
              </a:spcBef>
              <a:tabLst>
                <a:tab pos="2630805" algn="l"/>
                <a:tab pos="3181985" algn="l"/>
                <a:tab pos="3520440" algn="l"/>
                <a:tab pos="4471670" algn="l"/>
              </a:tabLst>
            </a:pPr>
            <a:r>
              <a:rPr sz="2400" b="1" i="1" spc="-5" dirty="0">
                <a:latin typeface="Arial"/>
                <a:cs typeface="Arial"/>
              </a:rPr>
              <a:t>Hypotheses:</a:t>
            </a:r>
            <a:r>
              <a:rPr sz="2400" b="1" i="1" spc="10" dirty="0">
                <a:latin typeface="Arial"/>
                <a:cs typeface="Arial"/>
              </a:rPr>
              <a:t> </a:t>
            </a:r>
            <a:r>
              <a:rPr sz="2400" dirty="0">
                <a:latin typeface="Symbol"/>
                <a:cs typeface="Symbol"/>
              </a:rPr>
              <a:t></a:t>
            </a:r>
            <a:r>
              <a:rPr sz="2400" dirty="0">
                <a:latin typeface="Times New Roman"/>
                <a:cs typeface="Times New Roman"/>
              </a:rPr>
              <a:t>	</a:t>
            </a:r>
            <a:r>
              <a:rPr sz="2400" dirty="0">
                <a:latin typeface="Symbol"/>
                <a:cs typeface="Symbol"/>
              </a:rPr>
              <a:t></a:t>
            </a:r>
            <a:r>
              <a:rPr sz="2400" dirty="0">
                <a:latin typeface="Times New Roman"/>
                <a:cs typeface="Times New Roman"/>
              </a:rPr>
              <a:t>	</a:t>
            </a:r>
            <a:r>
              <a:rPr sz="2400" dirty="0">
                <a:latin typeface="Symbol"/>
                <a:cs typeface="Symbol"/>
              </a:rPr>
              <a:t></a:t>
            </a:r>
            <a:r>
              <a:rPr sz="2400" dirty="0">
                <a:latin typeface="Times New Roman"/>
                <a:cs typeface="Times New Roman"/>
              </a:rPr>
              <a:t>	</a:t>
            </a:r>
            <a:r>
              <a:rPr sz="2400" dirty="0">
                <a:latin typeface="Microsoft Sans Serif"/>
                <a:cs typeface="Microsoft Sans Serif"/>
              </a:rPr>
              <a:t>and</a:t>
            </a:r>
            <a:r>
              <a:rPr sz="2400" spc="20" dirty="0">
                <a:latin typeface="Microsoft Sans Serif"/>
                <a:cs typeface="Microsoft Sans Serif"/>
              </a:rPr>
              <a:t> </a:t>
            </a:r>
            <a:r>
              <a:rPr sz="2400" dirty="0">
                <a:latin typeface="Symbol"/>
                <a:cs typeface="Symbol"/>
              </a:rPr>
              <a:t></a:t>
            </a:r>
            <a:r>
              <a:rPr sz="2400" dirty="0">
                <a:latin typeface="Times New Roman"/>
                <a:cs typeface="Times New Roman"/>
              </a:rPr>
              <a:t>	</a:t>
            </a:r>
            <a:r>
              <a:rPr sz="2400" b="1" i="1" spc="-5" dirty="0">
                <a:latin typeface="Arial"/>
                <a:cs typeface="Arial"/>
              </a:rPr>
              <a:t>Consequent:</a:t>
            </a:r>
            <a:r>
              <a:rPr sz="2400" b="1" i="1" spc="-35" dirty="0">
                <a:latin typeface="Arial"/>
                <a:cs typeface="Arial"/>
              </a:rPr>
              <a:t> </a:t>
            </a:r>
            <a:r>
              <a:rPr sz="2400" dirty="0">
                <a:latin typeface="Symbol"/>
                <a:cs typeface="Symbol"/>
              </a:rPr>
              <a:t></a:t>
            </a:r>
          </a:p>
        </p:txBody>
      </p:sp>
    </p:spTree>
    <p:extLst>
      <p:ext uri="{BB962C8B-B14F-4D97-AF65-F5344CB8AC3E}">
        <p14:creationId xmlns:p14="http://schemas.microsoft.com/office/powerpoint/2010/main" val="152190158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Axiomatic</a:t>
            </a:r>
            <a:r>
              <a:rPr lang="en-US" sz="3200" b="1" spc="-20" dirty="0">
                <a:solidFill>
                  <a:srgbClr val="C00000"/>
                </a:solidFill>
              </a:rPr>
              <a:t> </a:t>
            </a:r>
            <a:r>
              <a:rPr lang="en-US" sz="3200" b="1" spc="-5" dirty="0">
                <a:solidFill>
                  <a:srgbClr val="C00000"/>
                </a:solidFill>
              </a:rPr>
              <a:t>System</a:t>
            </a:r>
            <a:r>
              <a:rPr lang="en-US" sz="3200" b="1" spc="-25" dirty="0">
                <a:solidFill>
                  <a:srgbClr val="C00000"/>
                </a:solidFill>
              </a:rPr>
              <a:t> </a:t>
            </a:r>
            <a:r>
              <a:rPr lang="en-US" sz="3200" b="1" spc="-5" dirty="0">
                <a:solidFill>
                  <a:srgbClr val="C00000"/>
                </a:solidFill>
              </a:rPr>
              <a:t>(AS)</a:t>
            </a:r>
            <a:r>
              <a:rPr lang="en-US" sz="3200" b="1" spc="-10" dirty="0">
                <a:solidFill>
                  <a:srgbClr val="C00000"/>
                </a:solidFill>
              </a:rPr>
              <a:t> </a:t>
            </a:r>
            <a:endParaRPr lang="te-IN" sz="3200" b="1" dirty="0">
              <a:solidFill>
                <a:srgbClr val="C00000"/>
              </a:solidFill>
            </a:endParaRPr>
          </a:p>
        </p:txBody>
      </p:sp>
      <p:sp>
        <p:nvSpPr>
          <p:cNvPr id="2" name="object 6">
            <a:extLst>
              <a:ext uri="{FF2B5EF4-FFF2-40B4-BE49-F238E27FC236}">
                <a16:creationId xmlns:a16="http://schemas.microsoft.com/office/drawing/2014/main" id="{BFA5EF95-2054-9685-8B2C-7312B2A3B159}"/>
              </a:ext>
            </a:extLst>
          </p:cNvPr>
          <p:cNvSpPr txBox="1"/>
          <p:nvPr/>
        </p:nvSpPr>
        <p:spPr>
          <a:xfrm>
            <a:off x="1450341" y="2005077"/>
            <a:ext cx="7782559" cy="4169090"/>
          </a:xfrm>
          <a:prstGeom prst="rect">
            <a:avLst/>
          </a:prstGeom>
        </p:spPr>
        <p:txBody>
          <a:bodyPr vert="horz" wrap="square" lIns="0" tIns="11430" rIns="0" bIns="0" rtlCol="0">
            <a:spAutoFit/>
          </a:bodyPr>
          <a:lstStyle/>
          <a:p>
            <a:pPr marL="433070" marR="93980" indent="-344805" algn="just">
              <a:lnSpc>
                <a:spcPct val="100299"/>
              </a:lnSpc>
              <a:spcBef>
                <a:spcPts val="90"/>
              </a:spcBef>
            </a:pPr>
            <a:r>
              <a:rPr sz="2400" b="1" spc="-5" dirty="0">
                <a:solidFill>
                  <a:srgbClr val="CC0000"/>
                </a:solidFill>
                <a:latin typeface="Arial"/>
                <a:cs typeface="Arial"/>
              </a:rPr>
              <a:t>Definition:</a:t>
            </a:r>
            <a:r>
              <a:rPr sz="2400" b="1" dirty="0">
                <a:solidFill>
                  <a:srgbClr val="CC0000"/>
                </a:solidFill>
                <a:latin typeface="Arial"/>
                <a:cs typeface="Arial"/>
              </a:rPr>
              <a:t> </a:t>
            </a:r>
            <a:r>
              <a:rPr sz="2400" dirty="0">
                <a:latin typeface="Microsoft Sans Serif"/>
                <a:cs typeface="Microsoft Sans Serif"/>
              </a:rPr>
              <a:t>A</a:t>
            </a:r>
            <a:r>
              <a:rPr sz="2400" spc="5" dirty="0">
                <a:latin typeface="Microsoft Sans Serif"/>
                <a:cs typeface="Microsoft Sans Serif"/>
              </a:rPr>
              <a:t> </a:t>
            </a:r>
            <a:r>
              <a:rPr sz="2400" b="1" i="1" spc="-5" dirty="0">
                <a:solidFill>
                  <a:srgbClr val="3265CC"/>
                </a:solidFill>
                <a:latin typeface="Arial"/>
                <a:cs typeface="Arial"/>
              </a:rPr>
              <a:t>deduction</a:t>
            </a:r>
            <a:r>
              <a:rPr sz="2400" b="1" i="1" dirty="0">
                <a:solidFill>
                  <a:srgbClr val="3265CC"/>
                </a:solidFill>
                <a:latin typeface="Arial"/>
                <a:cs typeface="Arial"/>
              </a:rPr>
              <a:t> </a:t>
            </a:r>
            <a:r>
              <a:rPr sz="2400" spc="-10" dirty="0">
                <a:latin typeface="Microsoft Sans Serif"/>
                <a:cs typeface="Microsoft Sans Serif"/>
              </a:rPr>
              <a:t>of</a:t>
            </a:r>
            <a:r>
              <a:rPr sz="2400" spc="-5" dirty="0">
                <a:latin typeface="Microsoft Sans Serif"/>
                <a:cs typeface="Microsoft Sans Serif"/>
              </a:rPr>
              <a:t> a</a:t>
            </a:r>
            <a:r>
              <a:rPr sz="2400" dirty="0">
                <a:latin typeface="Microsoft Sans Serif"/>
                <a:cs typeface="Microsoft Sans Serif"/>
              </a:rPr>
              <a:t> </a:t>
            </a:r>
            <a:r>
              <a:rPr sz="2400" spc="-5" dirty="0">
                <a:latin typeface="Microsoft Sans Serif"/>
                <a:cs typeface="Microsoft Sans Serif"/>
              </a:rPr>
              <a:t>formula</a:t>
            </a:r>
            <a:r>
              <a:rPr sz="2400" dirty="0">
                <a:latin typeface="Microsoft Sans Serif"/>
                <a:cs typeface="Microsoft Sans Serif"/>
              </a:rPr>
              <a:t> </a:t>
            </a:r>
            <a:r>
              <a:rPr sz="2400" spc="-10" dirty="0">
                <a:latin typeface="Microsoft Sans Serif"/>
                <a:cs typeface="Microsoft Sans Serif"/>
              </a:rPr>
              <a:t>in</a:t>
            </a:r>
            <a:r>
              <a:rPr sz="2400" spc="-5" dirty="0">
                <a:latin typeface="Microsoft Sans Serif"/>
                <a:cs typeface="Microsoft Sans Serif"/>
              </a:rPr>
              <a:t> Axiomatic </a:t>
            </a:r>
            <a:r>
              <a:rPr sz="2400" dirty="0">
                <a:latin typeface="Microsoft Sans Serif"/>
                <a:cs typeface="Microsoft Sans Serif"/>
              </a:rPr>
              <a:t> </a:t>
            </a:r>
            <a:r>
              <a:rPr sz="2400" spc="-5" dirty="0">
                <a:latin typeface="Microsoft Sans Serif"/>
                <a:cs typeface="Microsoft Sans Serif"/>
              </a:rPr>
              <a:t>System </a:t>
            </a:r>
            <a:r>
              <a:rPr sz="2400" dirty="0">
                <a:latin typeface="Microsoft Sans Serif"/>
                <a:cs typeface="Microsoft Sans Serif"/>
              </a:rPr>
              <a:t>for </a:t>
            </a:r>
            <a:r>
              <a:rPr sz="2400" spc="-5" dirty="0">
                <a:latin typeface="Microsoft Sans Serif"/>
                <a:cs typeface="Microsoft Sans Serif"/>
              </a:rPr>
              <a:t>Propositional </a:t>
            </a:r>
            <a:r>
              <a:rPr sz="2400" spc="-10" dirty="0">
                <a:latin typeface="Microsoft Sans Serif"/>
                <a:cs typeface="Microsoft Sans Serif"/>
              </a:rPr>
              <a:t>Logic is </a:t>
            </a:r>
            <a:r>
              <a:rPr sz="2400" spc="-5" dirty="0">
                <a:latin typeface="Microsoft Sans Serif"/>
                <a:cs typeface="Microsoft Sans Serif"/>
              </a:rPr>
              <a:t>a sequence </a:t>
            </a:r>
            <a:r>
              <a:rPr sz="2400" spc="-10" dirty="0">
                <a:latin typeface="Microsoft Sans Serif"/>
                <a:cs typeface="Microsoft Sans Serif"/>
              </a:rPr>
              <a:t>of </a:t>
            </a:r>
            <a:r>
              <a:rPr sz="2400" spc="-15" dirty="0">
                <a:latin typeface="Microsoft Sans Serif"/>
                <a:cs typeface="Microsoft Sans Serif"/>
              </a:rPr>
              <a:t>well- </a:t>
            </a:r>
            <a:r>
              <a:rPr sz="2400" spc="-10" dirty="0">
                <a:latin typeface="Microsoft Sans Serif"/>
                <a:cs typeface="Microsoft Sans Serif"/>
              </a:rPr>
              <a:t> </a:t>
            </a:r>
            <a:r>
              <a:rPr sz="2400" spc="-5" dirty="0">
                <a:latin typeface="Microsoft Sans Serif"/>
                <a:cs typeface="Microsoft Sans Serif"/>
              </a:rPr>
              <a:t>formed formulae</a:t>
            </a:r>
            <a:r>
              <a:rPr sz="2400" spc="1260" dirty="0">
                <a:latin typeface="Microsoft Sans Serif"/>
                <a:cs typeface="Microsoft Sans Serif"/>
              </a:rPr>
              <a:t> </a:t>
            </a:r>
            <a:r>
              <a:rPr sz="2400" spc="-20" dirty="0">
                <a:latin typeface="Symbol"/>
                <a:cs typeface="Symbol"/>
              </a:rPr>
              <a:t></a:t>
            </a:r>
            <a:r>
              <a:rPr sz="2400" spc="-30" baseline="-20833" dirty="0">
                <a:latin typeface="Microsoft Sans Serif"/>
                <a:cs typeface="Microsoft Sans Serif"/>
              </a:rPr>
              <a:t>1</a:t>
            </a:r>
            <a:r>
              <a:rPr sz="2400" spc="-20" dirty="0">
                <a:latin typeface="Microsoft Sans Serif"/>
                <a:cs typeface="Microsoft Sans Serif"/>
              </a:rPr>
              <a:t>, </a:t>
            </a:r>
            <a:r>
              <a:rPr sz="2400" spc="-15" dirty="0">
                <a:latin typeface="Symbol"/>
                <a:cs typeface="Symbol"/>
              </a:rPr>
              <a:t></a:t>
            </a:r>
            <a:r>
              <a:rPr sz="2400" spc="-22" baseline="-20833" dirty="0">
                <a:latin typeface="Microsoft Sans Serif"/>
                <a:cs typeface="Microsoft Sans Serif"/>
              </a:rPr>
              <a:t>2</a:t>
            </a:r>
            <a:r>
              <a:rPr sz="2400" spc="-15" dirty="0">
                <a:latin typeface="Microsoft Sans Serif"/>
                <a:cs typeface="Microsoft Sans Serif"/>
              </a:rPr>
              <a:t>, </a:t>
            </a:r>
            <a:r>
              <a:rPr sz="2400" dirty="0">
                <a:latin typeface="Microsoft Sans Serif"/>
                <a:cs typeface="Microsoft Sans Serif"/>
              </a:rPr>
              <a:t>..., </a:t>
            </a:r>
            <a:r>
              <a:rPr sz="2400" spc="-30" dirty="0">
                <a:latin typeface="Symbol"/>
                <a:cs typeface="Symbol"/>
              </a:rPr>
              <a:t></a:t>
            </a:r>
            <a:r>
              <a:rPr sz="2400" spc="-44" baseline="-20833" dirty="0">
                <a:latin typeface="Microsoft Sans Serif"/>
                <a:cs typeface="Microsoft Sans Serif"/>
              </a:rPr>
              <a:t>n</a:t>
            </a:r>
            <a:r>
              <a:rPr sz="2400" spc="547" baseline="-20833" dirty="0">
                <a:latin typeface="Microsoft Sans Serif"/>
                <a:cs typeface="Microsoft Sans Serif"/>
              </a:rPr>
              <a:t> </a:t>
            </a:r>
            <a:r>
              <a:rPr sz="2400" dirty="0">
                <a:latin typeface="Microsoft Sans Serif"/>
                <a:cs typeface="Microsoft Sans Serif"/>
              </a:rPr>
              <a:t>such that </a:t>
            </a:r>
            <a:r>
              <a:rPr sz="2400" spc="-5" dirty="0">
                <a:latin typeface="Microsoft Sans Serif"/>
                <a:cs typeface="Microsoft Sans Serif"/>
              </a:rPr>
              <a:t>for </a:t>
            </a:r>
            <a:r>
              <a:rPr sz="2400" dirty="0">
                <a:latin typeface="Microsoft Sans Serif"/>
                <a:cs typeface="Microsoft Sans Serif"/>
              </a:rPr>
              <a:t>each </a:t>
            </a:r>
            <a:r>
              <a:rPr sz="2400" spc="-10" dirty="0">
                <a:latin typeface="Microsoft Sans Serif"/>
                <a:cs typeface="Microsoft Sans Serif"/>
              </a:rPr>
              <a:t>i, </a:t>
            </a:r>
            <a:r>
              <a:rPr sz="2400" spc="-5" dirty="0">
                <a:latin typeface="Microsoft Sans Serif"/>
                <a:cs typeface="Microsoft Sans Serif"/>
              </a:rPr>
              <a:t> (1</a:t>
            </a:r>
            <a:r>
              <a:rPr sz="2400" spc="-5" dirty="0">
                <a:latin typeface="Symbol"/>
                <a:cs typeface="Symbol"/>
              </a:rPr>
              <a:t></a:t>
            </a:r>
            <a:r>
              <a:rPr sz="2400" spc="65" dirty="0">
                <a:latin typeface="Times New Roman"/>
                <a:cs typeface="Times New Roman"/>
              </a:rPr>
              <a:t> </a:t>
            </a:r>
            <a:r>
              <a:rPr sz="2400" spc="-15" dirty="0">
                <a:latin typeface="Microsoft Sans Serif"/>
                <a:cs typeface="Microsoft Sans Serif"/>
              </a:rPr>
              <a:t>i</a:t>
            </a:r>
            <a:r>
              <a:rPr sz="2400" spc="25" dirty="0">
                <a:latin typeface="Microsoft Sans Serif"/>
                <a:cs typeface="Microsoft Sans Serif"/>
              </a:rPr>
              <a:t> </a:t>
            </a:r>
            <a:r>
              <a:rPr sz="2400" dirty="0">
                <a:latin typeface="Symbol"/>
                <a:cs typeface="Symbol"/>
              </a:rPr>
              <a:t></a:t>
            </a:r>
            <a:r>
              <a:rPr sz="2400" spc="50" dirty="0">
                <a:latin typeface="Times New Roman"/>
                <a:cs typeface="Times New Roman"/>
              </a:rPr>
              <a:t> </a:t>
            </a:r>
            <a:r>
              <a:rPr sz="2400" spc="-5" dirty="0">
                <a:latin typeface="Microsoft Sans Serif"/>
                <a:cs typeface="Microsoft Sans Serif"/>
              </a:rPr>
              <a:t>n),</a:t>
            </a:r>
            <a:r>
              <a:rPr sz="2400" spc="35" dirty="0">
                <a:latin typeface="Microsoft Sans Serif"/>
                <a:cs typeface="Microsoft Sans Serif"/>
              </a:rPr>
              <a:t> </a:t>
            </a:r>
            <a:endParaRPr sz="2400" dirty="0">
              <a:latin typeface="Microsoft Sans Serif"/>
              <a:cs typeface="Microsoft Sans Serif"/>
            </a:endParaRPr>
          </a:p>
          <a:p>
            <a:pPr marL="832485" indent="-287020" algn="just">
              <a:lnSpc>
                <a:spcPct val="100000"/>
              </a:lnSpc>
              <a:spcBef>
                <a:spcPts val="470"/>
              </a:spcBef>
              <a:buChar char="–"/>
              <a:tabLst>
                <a:tab pos="833119" algn="l"/>
              </a:tabLst>
            </a:pPr>
            <a:r>
              <a:rPr sz="2000" spc="-10" dirty="0">
                <a:latin typeface="Microsoft Sans Serif"/>
                <a:cs typeface="Microsoft Sans Serif"/>
              </a:rPr>
              <a:t>Either</a:t>
            </a:r>
            <a:r>
              <a:rPr sz="2000" spc="50" dirty="0">
                <a:latin typeface="Microsoft Sans Serif"/>
                <a:cs typeface="Microsoft Sans Serif"/>
              </a:rPr>
              <a:t> </a:t>
            </a:r>
            <a:r>
              <a:rPr sz="2000" spc="-25" dirty="0">
                <a:latin typeface="Symbol"/>
                <a:cs typeface="Symbol"/>
              </a:rPr>
              <a:t></a:t>
            </a:r>
            <a:r>
              <a:rPr sz="1950" spc="-37" baseline="-21367" dirty="0">
                <a:latin typeface="Microsoft Sans Serif"/>
                <a:cs typeface="Microsoft Sans Serif"/>
              </a:rPr>
              <a:t>i</a:t>
            </a:r>
            <a:r>
              <a:rPr sz="1950" spc="345" baseline="-21367" dirty="0">
                <a:latin typeface="Microsoft Sans Serif"/>
                <a:cs typeface="Microsoft Sans Serif"/>
              </a:rPr>
              <a:t> </a:t>
            </a:r>
            <a:r>
              <a:rPr sz="2000" spc="-20" dirty="0">
                <a:latin typeface="Microsoft Sans Serif"/>
                <a:cs typeface="Microsoft Sans Serif"/>
              </a:rPr>
              <a:t>is</a:t>
            </a:r>
            <a:r>
              <a:rPr sz="2000" spc="30" dirty="0">
                <a:latin typeface="Microsoft Sans Serif"/>
                <a:cs typeface="Microsoft Sans Serif"/>
              </a:rPr>
              <a:t> </a:t>
            </a:r>
            <a:r>
              <a:rPr sz="2000" spc="-10" dirty="0">
                <a:latin typeface="Microsoft Sans Serif"/>
                <a:cs typeface="Microsoft Sans Serif"/>
              </a:rPr>
              <a:t>an</a:t>
            </a:r>
            <a:r>
              <a:rPr sz="2000" spc="20" dirty="0">
                <a:latin typeface="Microsoft Sans Serif"/>
                <a:cs typeface="Microsoft Sans Serif"/>
              </a:rPr>
              <a:t> </a:t>
            </a:r>
            <a:r>
              <a:rPr sz="2000" i="1" spc="-5" dirty="0">
                <a:latin typeface="Arial"/>
                <a:cs typeface="Arial"/>
              </a:rPr>
              <a:t>axiom</a:t>
            </a:r>
            <a:r>
              <a:rPr sz="2000" i="1" spc="25" dirty="0">
                <a:latin typeface="Arial"/>
                <a:cs typeface="Arial"/>
              </a:rPr>
              <a:t> </a:t>
            </a:r>
            <a:r>
              <a:rPr sz="2000" spc="-10" dirty="0">
                <a:latin typeface="Microsoft Sans Serif"/>
                <a:cs typeface="Microsoft Sans Serif"/>
              </a:rPr>
              <a:t>or</a:t>
            </a:r>
            <a:r>
              <a:rPr sz="2000" spc="50" dirty="0">
                <a:latin typeface="Microsoft Sans Serif"/>
                <a:cs typeface="Microsoft Sans Serif"/>
              </a:rPr>
              <a:t> </a:t>
            </a:r>
            <a:r>
              <a:rPr sz="2000" spc="-25" dirty="0">
                <a:latin typeface="Symbol"/>
                <a:cs typeface="Symbol"/>
              </a:rPr>
              <a:t></a:t>
            </a:r>
            <a:r>
              <a:rPr sz="1950" spc="-37" baseline="-21367" dirty="0">
                <a:latin typeface="Microsoft Sans Serif"/>
                <a:cs typeface="Microsoft Sans Serif"/>
              </a:rPr>
              <a:t>i</a:t>
            </a:r>
            <a:r>
              <a:rPr sz="1950" spc="345" baseline="-21367" dirty="0">
                <a:latin typeface="Microsoft Sans Serif"/>
                <a:cs typeface="Microsoft Sans Serif"/>
              </a:rPr>
              <a:t> </a:t>
            </a:r>
            <a:r>
              <a:rPr sz="2000" spc="-20" dirty="0">
                <a:latin typeface="Microsoft Sans Serif"/>
                <a:cs typeface="Microsoft Sans Serif"/>
              </a:rPr>
              <a:t>is</a:t>
            </a:r>
            <a:r>
              <a:rPr sz="2000" spc="30" dirty="0">
                <a:latin typeface="Microsoft Sans Serif"/>
                <a:cs typeface="Microsoft Sans Serif"/>
              </a:rPr>
              <a:t> </a:t>
            </a:r>
            <a:r>
              <a:rPr sz="2000" spc="-5" dirty="0">
                <a:latin typeface="Microsoft Sans Serif"/>
                <a:cs typeface="Microsoft Sans Serif"/>
              </a:rPr>
              <a:t>a</a:t>
            </a:r>
            <a:r>
              <a:rPr sz="2000" spc="20" dirty="0">
                <a:latin typeface="Microsoft Sans Serif"/>
                <a:cs typeface="Microsoft Sans Serif"/>
              </a:rPr>
              <a:t> </a:t>
            </a:r>
            <a:r>
              <a:rPr sz="2000" i="1" spc="-5" dirty="0">
                <a:latin typeface="Arial"/>
                <a:cs typeface="Arial"/>
              </a:rPr>
              <a:t>hypothesis</a:t>
            </a:r>
            <a:r>
              <a:rPr sz="2000" i="1" spc="5" dirty="0">
                <a:latin typeface="Arial"/>
                <a:cs typeface="Arial"/>
              </a:rPr>
              <a:t> </a:t>
            </a:r>
            <a:r>
              <a:rPr sz="2000" spc="-10" dirty="0">
                <a:latin typeface="Microsoft Sans Serif"/>
                <a:cs typeface="Microsoft Sans Serif"/>
              </a:rPr>
              <a:t>(given</a:t>
            </a:r>
            <a:r>
              <a:rPr sz="2000" spc="15" dirty="0">
                <a:latin typeface="Microsoft Sans Serif"/>
                <a:cs typeface="Microsoft Sans Serif"/>
              </a:rPr>
              <a:t> </a:t>
            </a:r>
            <a:r>
              <a:rPr sz="2000" spc="-10" dirty="0">
                <a:latin typeface="Microsoft Sans Serif"/>
                <a:cs typeface="Microsoft Sans Serif"/>
              </a:rPr>
              <a:t>to</a:t>
            </a:r>
            <a:r>
              <a:rPr sz="2000" spc="40" dirty="0">
                <a:latin typeface="Microsoft Sans Serif"/>
                <a:cs typeface="Microsoft Sans Serif"/>
              </a:rPr>
              <a:t> </a:t>
            </a:r>
            <a:r>
              <a:rPr sz="2000" spc="-10" dirty="0">
                <a:latin typeface="Microsoft Sans Serif"/>
                <a:cs typeface="Microsoft Sans Serif"/>
              </a:rPr>
              <a:t>be</a:t>
            </a:r>
            <a:r>
              <a:rPr sz="2000" spc="40" dirty="0">
                <a:latin typeface="Microsoft Sans Serif"/>
                <a:cs typeface="Microsoft Sans Serif"/>
              </a:rPr>
              <a:t> </a:t>
            </a:r>
            <a:r>
              <a:rPr sz="2000" spc="-10" dirty="0">
                <a:latin typeface="Microsoft Sans Serif"/>
                <a:cs typeface="Microsoft Sans Serif"/>
              </a:rPr>
              <a:t>true)</a:t>
            </a:r>
            <a:endParaRPr sz="2000" dirty="0">
              <a:latin typeface="Microsoft Sans Serif"/>
              <a:cs typeface="Microsoft Sans Serif"/>
            </a:endParaRPr>
          </a:p>
          <a:p>
            <a:pPr marL="832485" marR="94615" indent="-287020" algn="just">
              <a:lnSpc>
                <a:spcPts val="2380"/>
              </a:lnSpc>
              <a:spcBef>
                <a:spcPts val="580"/>
              </a:spcBef>
              <a:buChar char="–"/>
              <a:tabLst>
                <a:tab pos="833119" algn="l"/>
              </a:tabLst>
            </a:pPr>
            <a:r>
              <a:rPr sz="2000" dirty="0">
                <a:latin typeface="Microsoft Sans Serif"/>
                <a:cs typeface="Microsoft Sans Serif"/>
              </a:rPr>
              <a:t>Or </a:t>
            </a:r>
            <a:r>
              <a:rPr sz="2000" spc="-25" dirty="0">
                <a:latin typeface="Symbol"/>
                <a:cs typeface="Symbol"/>
              </a:rPr>
              <a:t></a:t>
            </a:r>
            <a:r>
              <a:rPr sz="1950" spc="-37" baseline="-21367" dirty="0">
                <a:latin typeface="Microsoft Sans Serif"/>
                <a:cs typeface="Microsoft Sans Serif"/>
              </a:rPr>
              <a:t>i</a:t>
            </a:r>
            <a:r>
              <a:rPr sz="1950" spc="-30" baseline="-21367" dirty="0">
                <a:latin typeface="Microsoft Sans Serif"/>
                <a:cs typeface="Microsoft Sans Serif"/>
              </a:rPr>
              <a:t> </a:t>
            </a:r>
            <a:r>
              <a:rPr sz="2000" spc="-20" dirty="0">
                <a:latin typeface="Microsoft Sans Serif"/>
                <a:cs typeface="Microsoft Sans Serif"/>
              </a:rPr>
              <a:t>is </a:t>
            </a:r>
            <a:r>
              <a:rPr sz="2000" spc="-10" dirty="0">
                <a:latin typeface="Microsoft Sans Serif"/>
                <a:cs typeface="Microsoft Sans Serif"/>
              </a:rPr>
              <a:t>derived </a:t>
            </a:r>
            <a:r>
              <a:rPr sz="2000" dirty="0">
                <a:latin typeface="Microsoft Sans Serif"/>
                <a:cs typeface="Microsoft Sans Serif"/>
              </a:rPr>
              <a:t>from </a:t>
            </a:r>
            <a:r>
              <a:rPr sz="2000" spc="-25" dirty="0">
                <a:latin typeface="Symbol"/>
                <a:cs typeface="Symbol"/>
              </a:rPr>
              <a:t></a:t>
            </a:r>
            <a:r>
              <a:rPr sz="1950" spc="-37" baseline="-21367" dirty="0">
                <a:latin typeface="Microsoft Sans Serif"/>
                <a:cs typeface="Microsoft Sans Serif"/>
              </a:rPr>
              <a:t>j </a:t>
            </a:r>
            <a:r>
              <a:rPr sz="2000" dirty="0">
                <a:latin typeface="Microsoft Sans Serif"/>
                <a:cs typeface="Microsoft Sans Serif"/>
              </a:rPr>
              <a:t>and </a:t>
            </a:r>
            <a:r>
              <a:rPr sz="2000" spc="-10" dirty="0">
                <a:latin typeface="Symbol"/>
                <a:cs typeface="Symbol"/>
              </a:rPr>
              <a:t></a:t>
            </a:r>
            <a:r>
              <a:rPr sz="1950" spc="-15" baseline="-21367" dirty="0">
                <a:latin typeface="Microsoft Sans Serif"/>
                <a:cs typeface="Microsoft Sans Serif"/>
              </a:rPr>
              <a:t>k </a:t>
            </a:r>
            <a:r>
              <a:rPr sz="2000" spc="-10" dirty="0">
                <a:latin typeface="Microsoft Sans Serif"/>
                <a:cs typeface="Microsoft Sans Serif"/>
              </a:rPr>
              <a:t>where </a:t>
            </a:r>
            <a:r>
              <a:rPr sz="2000" spc="-5" dirty="0">
                <a:latin typeface="Microsoft Sans Serif"/>
                <a:cs typeface="Microsoft Sans Serif"/>
              </a:rPr>
              <a:t>j, k &lt; </a:t>
            </a:r>
            <a:r>
              <a:rPr sz="2000" spc="-15" dirty="0">
                <a:latin typeface="Microsoft Sans Serif"/>
                <a:cs typeface="Microsoft Sans Serif"/>
              </a:rPr>
              <a:t>i </a:t>
            </a:r>
            <a:r>
              <a:rPr sz="2000" spc="-10" dirty="0">
                <a:latin typeface="Microsoft Sans Serif"/>
                <a:cs typeface="Microsoft Sans Serif"/>
              </a:rPr>
              <a:t>using </a:t>
            </a:r>
            <a:r>
              <a:rPr sz="2000" dirty="0">
                <a:latin typeface="Microsoft Sans Serif"/>
                <a:cs typeface="Microsoft Sans Serif"/>
              </a:rPr>
              <a:t>modus </a:t>
            </a:r>
            <a:r>
              <a:rPr sz="2000" spc="5" dirty="0">
                <a:latin typeface="Microsoft Sans Serif"/>
                <a:cs typeface="Microsoft Sans Serif"/>
              </a:rPr>
              <a:t> </a:t>
            </a:r>
            <a:r>
              <a:rPr sz="2000" spc="-5" dirty="0">
                <a:latin typeface="Microsoft Sans Serif"/>
                <a:cs typeface="Microsoft Sans Serif"/>
              </a:rPr>
              <a:t>ponen</a:t>
            </a:r>
            <a:r>
              <a:rPr sz="2000" spc="10" dirty="0">
                <a:latin typeface="Microsoft Sans Serif"/>
                <a:cs typeface="Microsoft Sans Serif"/>
              </a:rPr>
              <a:t> </a:t>
            </a:r>
            <a:r>
              <a:rPr sz="2000" spc="-5" dirty="0">
                <a:latin typeface="Microsoft Sans Serif"/>
                <a:cs typeface="Microsoft Sans Serif"/>
              </a:rPr>
              <a:t>inference</a:t>
            </a:r>
            <a:r>
              <a:rPr sz="2000" spc="15" dirty="0">
                <a:latin typeface="Microsoft Sans Serif"/>
                <a:cs typeface="Microsoft Sans Serif"/>
              </a:rPr>
              <a:t> </a:t>
            </a:r>
            <a:r>
              <a:rPr sz="2000" spc="-10" dirty="0">
                <a:latin typeface="Microsoft Sans Serif"/>
                <a:cs typeface="Microsoft Sans Serif"/>
              </a:rPr>
              <a:t>rule.</a:t>
            </a:r>
            <a:endParaRPr sz="2000" dirty="0">
              <a:latin typeface="Microsoft Sans Serif"/>
              <a:cs typeface="Microsoft Sans Serif"/>
            </a:endParaRPr>
          </a:p>
          <a:p>
            <a:pPr marL="433070" indent="-344805">
              <a:lnSpc>
                <a:spcPts val="2870"/>
              </a:lnSpc>
              <a:spcBef>
                <a:spcPts val="525"/>
              </a:spcBef>
              <a:buClr>
                <a:srgbClr val="0099CC"/>
              </a:buClr>
              <a:buSzPct val="70833"/>
              <a:buFont typeface="Wingdings"/>
              <a:buChar char=""/>
              <a:tabLst>
                <a:tab pos="433070" algn="l"/>
                <a:tab pos="433705" algn="l"/>
                <a:tab pos="1057910" algn="l"/>
                <a:tab pos="1679575" algn="l"/>
                <a:tab pos="2075814" algn="l"/>
                <a:tab pos="2493645" algn="l"/>
                <a:tab pos="2996565" algn="l"/>
                <a:tab pos="3328670" algn="l"/>
                <a:tab pos="4797425" algn="l"/>
                <a:tab pos="6776084" algn="l"/>
                <a:tab pos="7193280" algn="l"/>
              </a:tabLst>
            </a:pPr>
            <a:r>
              <a:rPr sz="2400" spc="30" dirty="0">
                <a:latin typeface="Microsoft Sans Serif"/>
                <a:cs typeface="Microsoft Sans Serif"/>
              </a:rPr>
              <a:t>We	</a:t>
            </a:r>
            <a:r>
              <a:rPr sz="2400" spc="-15" dirty="0">
                <a:latin typeface="Microsoft Sans Serif"/>
                <a:cs typeface="Microsoft Sans Serif"/>
              </a:rPr>
              <a:t>call	</a:t>
            </a:r>
            <a:r>
              <a:rPr sz="2400" spc="-35" dirty="0">
                <a:latin typeface="Symbol"/>
                <a:cs typeface="Symbol"/>
              </a:rPr>
              <a:t></a:t>
            </a:r>
            <a:r>
              <a:rPr sz="2400" spc="-52" baseline="-20833" dirty="0">
                <a:latin typeface="Microsoft Sans Serif"/>
                <a:cs typeface="Microsoft Sans Serif"/>
              </a:rPr>
              <a:t>i	</a:t>
            </a:r>
            <a:r>
              <a:rPr sz="2400" dirty="0">
                <a:latin typeface="Microsoft Sans Serif"/>
                <a:cs typeface="Microsoft Sans Serif"/>
              </a:rPr>
              <a:t>to	be	</a:t>
            </a:r>
            <a:r>
              <a:rPr sz="2400" spc="-5" dirty="0">
                <a:latin typeface="Microsoft Sans Serif"/>
                <a:cs typeface="Microsoft Sans Serif"/>
              </a:rPr>
              <a:t>a	</a:t>
            </a:r>
            <a:r>
              <a:rPr sz="2400" i="1" spc="-5" dirty="0">
                <a:latin typeface="Arial"/>
                <a:cs typeface="Arial"/>
              </a:rPr>
              <a:t>deductive	consequence	</a:t>
            </a:r>
            <a:r>
              <a:rPr sz="2400" spc="-10" dirty="0">
                <a:latin typeface="Microsoft Sans Serif"/>
                <a:cs typeface="Microsoft Sans Serif"/>
              </a:rPr>
              <a:t>of	</a:t>
            </a:r>
            <a:r>
              <a:rPr sz="2400" spc="-20" dirty="0">
                <a:latin typeface="Microsoft Sans Serif"/>
                <a:cs typeface="Microsoft Sans Serif"/>
              </a:rPr>
              <a:t>{</a:t>
            </a:r>
            <a:r>
              <a:rPr sz="2400" spc="-20" dirty="0">
                <a:latin typeface="Symbol"/>
                <a:cs typeface="Symbol"/>
              </a:rPr>
              <a:t></a:t>
            </a:r>
            <a:r>
              <a:rPr sz="2400" spc="-30" baseline="-20833" dirty="0">
                <a:latin typeface="Microsoft Sans Serif"/>
                <a:cs typeface="Microsoft Sans Serif"/>
              </a:rPr>
              <a:t>1</a:t>
            </a:r>
            <a:r>
              <a:rPr sz="2400" spc="-20" dirty="0">
                <a:latin typeface="Microsoft Sans Serif"/>
                <a:cs typeface="Microsoft Sans Serif"/>
              </a:rPr>
              <a:t>,</a:t>
            </a:r>
            <a:endParaRPr sz="2400" dirty="0">
              <a:latin typeface="Microsoft Sans Serif"/>
              <a:cs typeface="Microsoft Sans Serif"/>
            </a:endParaRPr>
          </a:p>
          <a:p>
            <a:pPr marL="433070" algn="just">
              <a:lnSpc>
                <a:spcPts val="2870"/>
              </a:lnSpc>
            </a:pPr>
            <a:r>
              <a:rPr sz="2400" spc="-15" dirty="0">
                <a:latin typeface="Microsoft Sans Serif"/>
                <a:cs typeface="Microsoft Sans Serif"/>
              </a:rPr>
              <a:t>...,</a:t>
            </a:r>
            <a:r>
              <a:rPr sz="2400" spc="-15" dirty="0">
                <a:latin typeface="Symbol"/>
                <a:cs typeface="Symbol"/>
              </a:rPr>
              <a:t></a:t>
            </a:r>
            <a:r>
              <a:rPr sz="2400" spc="-22" baseline="-20833" dirty="0">
                <a:latin typeface="Microsoft Sans Serif"/>
                <a:cs typeface="Microsoft Sans Serif"/>
              </a:rPr>
              <a:t>i-1</a:t>
            </a:r>
            <a:r>
              <a:rPr sz="2400" baseline="-20833" dirty="0">
                <a:latin typeface="Microsoft Sans Serif"/>
                <a:cs typeface="Microsoft Sans Serif"/>
              </a:rPr>
              <a:t> </a:t>
            </a:r>
            <a:r>
              <a:rPr sz="2400" spc="-5" dirty="0">
                <a:latin typeface="Microsoft Sans Serif"/>
                <a:cs typeface="Microsoft Sans Serif"/>
              </a:rPr>
              <a:t>}.</a:t>
            </a:r>
            <a:endParaRPr sz="2400" dirty="0">
              <a:latin typeface="Microsoft Sans Serif"/>
              <a:cs typeface="Microsoft Sans Serif"/>
            </a:endParaRPr>
          </a:p>
          <a:p>
            <a:pPr marL="433070" marR="99695" indent="-344805">
              <a:lnSpc>
                <a:spcPts val="2830"/>
              </a:lnSpc>
              <a:spcBef>
                <a:spcPts val="715"/>
              </a:spcBef>
              <a:buClr>
                <a:srgbClr val="0099CC"/>
              </a:buClr>
              <a:buSzPct val="70833"/>
              <a:buFont typeface="Wingdings"/>
              <a:buChar char=""/>
              <a:tabLst>
                <a:tab pos="433070" algn="l"/>
                <a:tab pos="433705" algn="l"/>
                <a:tab pos="743585" algn="l"/>
                <a:tab pos="1100455" algn="l"/>
                <a:tab pos="2341245" algn="l"/>
                <a:tab pos="2800985" algn="l"/>
                <a:tab pos="3447415" algn="l"/>
                <a:tab pos="3755390" algn="l"/>
                <a:tab pos="3977640" algn="l"/>
                <a:tab pos="4751705" algn="l"/>
                <a:tab pos="5078095" algn="l"/>
                <a:tab pos="5690870" algn="l"/>
                <a:tab pos="6522720" algn="l"/>
              </a:tabLst>
            </a:pPr>
            <a:r>
              <a:rPr sz="2400" dirty="0">
                <a:latin typeface="Microsoft Sans Serif"/>
                <a:cs typeface="Microsoft Sans Serif"/>
              </a:rPr>
              <a:t>It	</a:t>
            </a:r>
            <a:r>
              <a:rPr sz="2400" spc="-20" dirty="0">
                <a:latin typeface="Microsoft Sans Serif"/>
                <a:cs typeface="Microsoft Sans Serif"/>
              </a:rPr>
              <a:t>i</a:t>
            </a:r>
            <a:r>
              <a:rPr sz="2400" dirty="0">
                <a:latin typeface="Microsoft Sans Serif"/>
                <a:cs typeface="Microsoft Sans Serif"/>
              </a:rPr>
              <a:t>s	d</a:t>
            </a:r>
            <a:r>
              <a:rPr sz="2400" spc="-20" dirty="0">
                <a:latin typeface="Microsoft Sans Serif"/>
                <a:cs typeface="Microsoft Sans Serif"/>
              </a:rPr>
              <a:t>e</a:t>
            </a:r>
            <a:r>
              <a:rPr sz="2400" dirty="0">
                <a:latin typeface="Microsoft Sans Serif"/>
                <a:cs typeface="Microsoft Sans Serif"/>
              </a:rPr>
              <a:t>no</a:t>
            </a:r>
            <a:r>
              <a:rPr sz="2400" spc="-20" dirty="0">
                <a:latin typeface="Microsoft Sans Serif"/>
                <a:cs typeface="Microsoft Sans Serif"/>
              </a:rPr>
              <a:t>t</a:t>
            </a:r>
            <a:r>
              <a:rPr sz="2400" dirty="0">
                <a:latin typeface="Microsoft Sans Serif"/>
                <a:cs typeface="Microsoft Sans Serif"/>
              </a:rPr>
              <a:t>e</a:t>
            </a:r>
            <a:r>
              <a:rPr sz="2400" spc="-5" dirty="0">
                <a:latin typeface="Microsoft Sans Serif"/>
                <a:cs typeface="Microsoft Sans Serif"/>
              </a:rPr>
              <a:t>d</a:t>
            </a:r>
            <a:r>
              <a:rPr sz="2400" dirty="0">
                <a:latin typeface="Microsoft Sans Serif"/>
                <a:cs typeface="Microsoft Sans Serif"/>
              </a:rPr>
              <a:t>	by	</a:t>
            </a:r>
            <a:r>
              <a:rPr sz="2400" b="1" spc="-5" dirty="0">
                <a:latin typeface="Arial"/>
                <a:cs typeface="Arial"/>
              </a:rPr>
              <a:t>{</a:t>
            </a:r>
            <a:r>
              <a:rPr sz="2400" spc="-30" dirty="0">
                <a:latin typeface="Symbol"/>
                <a:cs typeface="Symbol"/>
              </a:rPr>
              <a:t></a:t>
            </a:r>
            <a:r>
              <a:rPr sz="2400" b="1" spc="-15" baseline="-20833" dirty="0">
                <a:latin typeface="Arial"/>
                <a:cs typeface="Arial"/>
              </a:rPr>
              <a:t>1</a:t>
            </a:r>
            <a:r>
              <a:rPr sz="2400" b="1" dirty="0">
                <a:latin typeface="Arial"/>
                <a:cs typeface="Arial"/>
              </a:rPr>
              <a:t>,	</a:t>
            </a:r>
            <a:r>
              <a:rPr sz="2400" b="1" spc="-20" dirty="0">
                <a:latin typeface="Arial"/>
                <a:cs typeface="Arial"/>
              </a:rPr>
              <a:t>.</a:t>
            </a:r>
            <a:r>
              <a:rPr sz="2400" b="1" dirty="0">
                <a:latin typeface="Arial"/>
                <a:cs typeface="Arial"/>
              </a:rPr>
              <a:t>.	,	</a:t>
            </a:r>
            <a:r>
              <a:rPr sz="2400" spc="-30" dirty="0">
                <a:latin typeface="Symbol"/>
                <a:cs typeface="Symbol"/>
              </a:rPr>
              <a:t></a:t>
            </a:r>
            <a:r>
              <a:rPr sz="2400" b="1" spc="7" baseline="-20833" dirty="0">
                <a:latin typeface="Arial"/>
                <a:cs typeface="Arial"/>
              </a:rPr>
              <a:t>i</a:t>
            </a:r>
            <a:r>
              <a:rPr sz="2400" b="1" spc="-15" baseline="-20833" dirty="0">
                <a:latin typeface="Arial"/>
                <a:cs typeface="Arial"/>
              </a:rPr>
              <a:t>-</a:t>
            </a:r>
            <a:r>
              <a:rPr sz="2400" b="1" baseline="-20833" dirty="0">
                <a:latin typeface="Arial"/>
                <a:cs typeface="Arial"/>
              </a:rPr>
              <a:t>1 </a:t>
            </a:r>
            <a:r>
              <a:rPr sz="2400" b="1" spc="-300" baseline="-20833" dirty="0">
                <a:latin typeface="Arial"/>
                <a:cs typeface="Arial"/>
              </a:rPr>
              <a:t> </a:t>
            </a:r>
            <a:r>
              <a:rPr sz="2400" b="1" spc="-5" dirty="0">
                <a:latin typeface="Arial"/>
                <a:cs typeface="Arial"/>
              </a:rPr>
              <a:t>}</a:t>
            </a:r>
            <a:r>
              <a:rPr sz="2400" b="1" dirty="0">
                <a:latin typeface="Arial"/>
                <a:cs typeface="Arial"/>
              </a:rPr>
              <a:t>	|-	</a:t>
            </a:r>
            <a:r>
              <a:rPr sz="2400" spc="-30" dirty="0">
                <a:latin typeface="Symbol"/>
                <a:cs typeface="Symbol"/>
              </a:rPr>
              <a:t></a:t>
            </a:r>
            <a:r>
              <a:rPr sz="2400" b="1" spc="7" baseline="-20833" dirty="0">
                <a:latin typeface="Arial"/>
                <a:cs typeface="Arial"/>
              </a:rPr>
              <a:t>i</a:t>
            </a:r>
            <a:r>
              <a:rPr sz="2400" dirty="0">
                <a:latin typeface="Microsoft Sans Serif"/>
                <a:cs typeface="Microsoft Sans Serif"/>
              </a:rPr>
              <a:t>.	</a:t>
            </a:r>
            <a:r>
              <a:rPr sz="2400" spc="-10" dirty="0">
                <a:latin typeface="Microsoft Sans Serif"/>
                <a:cs typeface="Microsoft Sans Serif"/>
              </a:rPr>
              <a:t>M</a:t>
            </a:r>
            <a:r>
              <a:rPr sz="2400" dirty="0">
                <a:latin typeface="Microsoft Sans Serif"/>
                <a:cs typeface="Microsoft Sans Serif"/>
              </a:rPr>
              <a:t>o</a:t>
            </a:r>
            <a:r>
              <a:rPr sz="2400" spc="-10" dirty="0">
                <a:latin typeface="Microsoft Sans Serif"/>
                <a:cs typeface="Microsoft Sans Serif"/>
              </a:rPr>
              <a:t>r</a:t>
            </a:r>
            <a:r>
              <a:rPr sz="2400" spc="-5" dirty="0">
                <a:latin typeface="Microsoft Sans Serif"/>
                <a:cs typeface="Microsoft Sans Serif"/>
              </a:rPr>
              <a:t>e</a:t>
            </a:r>
            <a:r>
              <a:rPr sz="2400" dirty="0">
                <a:latin typeface="Microsoft Sans Serif"/>
                <a:cs typeface="Microsoft Sans Serif"/>
              </a:rPr>
              <a:t>	fo</a:t>
            </a:r>
            <a:r>
              <a:rPr sz="2400" spc="-10" dirty="0">
                <a:latin typeface="Microsoft Sans Serif"/>
                <a:cs typeface="Microsoft Sans Serif"/>
              </a:rPr>
              <a:t>r</a:t>
            </a:r>
            <a:r>
              <a:rPr sz="2400" spc="15" dirty="0">
                <a:latin typeface="Microsoft Sans Serif"/>
                <a:cs typeface="Microsoft Sans Serif"/>
              </a:rPr>
              <a:t>m</a:t>
            </a:r>
            <a:r>
              <a:rPr sz="2400" dirty="0">
                <a:latin typeface="Microsoft Sans Serif"/>
                <a:cs typeface="Microsoft Sans Serif"/>
              </a:rPr>
              <a:t>a</a:t>
            </a:r>
            <a:r>
              <a:rPr sz="2400" spc="-20" dirty="0">
                <a:latin typeface="Microsoft Sans Serif"/>
                <a:cs typeface="Microsoft Sans Serif"/>
              </a:rPr>
              <a:t>ll</a:t>
            </a:r>
            <a:r>
              <a:rPr sz="2400" spc="-25" dirty="0">
                <a:latin typeface="Microsoft Sans Serif"/>
                <a:cs typeface="Microsoft Sans Serif"/>
              </a:rPr>
              <a:t>y</a:t>
            </a:r>
            <a:r>
              <a:rPr sz="2400" dirty="0">
                <a:latin typeface="Microsoft Sans Serif"/>
                <a:cs typeface="Microsoft Sans Serif"/>
              </a:rPr>
              <a:t>,  </a:t>
            </a:r>
            <a:r>
              <a:rPr sz="2400" spc="-5" dirty="0">
                <a:latin typeface="Microsoft Sans Serif"/>
                <a:cs typeface="Microsoft Sans Serif"/>
              </a:rPr>
              <a:t>deductive</a:t>
            </a:r>
            <a:r>
              <a:rPr sz="2400" spc="35" dirty="0">
                <a:latin typeface="Microsoft Sans Serif"/>
                <a:cs typeface="Microsoft Sans Serif"/>
              </a:rPr>
              <a:t> </a:t>
            </a:r>
            <a:r>
              <a:rPr sz="2400" spc="-5" dirty="0">
                <a:latin typeface="Microsoft Sans Serif"/>
                <a:cs typeface="Microsoft Sans Serif"/>
              </a:rPr>
              <a:t>consequence</a:t>
            </a:r>
            <a:r>
              <a:rPr sz="2400" spc="40" dirty="0">
                <a:latin typeface="Microsoft Sans Serif"/>
                <a:cs typeface="Microsoft Sans Serif"/>
              </a:rPr>
              <a:t> </a:t>
            </a:r>
            <a:r>
              <a:rPr sz="2400" spc="-10" dirty="0">
                <a:latin typeface="Microsoft Sans Serif"/>
                <a:cs typeface="Microsoft Sans Serif"/>
              </a:rPr>
              <a:t>is</a:t>
            </a:r>
            <a:r>
              <a:rPr sz="2400" spc="25" dirty="0">
                <a:latin typeface="Microsoft Sans Serif"/>
                <a:cs typeface="Microsoft Sans Serif"/>
              </a:rPr>
              <a:t> </a:t>
            </a:r>
            <a:r>
              <a:rPr sz="2400" spc="-5" dirty="0">
                <a:latin typeface="Microsoft Sans Serif"/>
                <a:cs typeface="Microsoft Sans Serif"/>
              </a:rPr>
              <a:t>defined</a:t>
            </a:r>
            <a:r>
              <a:rPr sz="2400" spc="20" dirty="0">
                <a:latin typeface="Microsoft Sans Serif"/>
                <a:cs typeface="Microsoft Sans Serif"/>
              </a:rPr>
              <a:t> </a:t>
            </a:r>
            <a:r>
              <a:rPr sz="2400" dirty="0">
                <a:latin typeface="Microsoft Sans Serif"/>
                <a:cs typeface="Microsoft Sans Serif"/>
              </a:rPr>
              <a:t>on</a:t>
            </a:r>
            <a:r>
              <a:rPr sz="2400" spc="15" dirty="0">
                <a:latin typeface="Microsoft Sans Serif"/>
                <a:cs typeface="Microsoft Sans Serif"/>
              </a:rPr>
              <a:t> </a:t>
            </a:r>
            <a:r>
              <a:rPr sz="2400" spc="-5" dirty="0">
                <a:latin typeface="Microsoft Sans Serif"/>
                <a:cs typeface="Microsoft Sans Serif"/>
              </a:rPr>
              <a:t>next</a:t>
            </a:r>
            <a:r>
              <a:rPr sz="2400" spc="35" dirty="0">
                <a:latin typeface="Microsoft Sans Serif"/>
                <a:cs typeface="Microsoft Sans Serif"/>
              </a:rPr>
              <a:t> </a:t>
            </a:r>
            <a:r>
              <a:rPr sz="2400" spc="-5" dirty="0">
                <a:latin typeface="Microsoft Sans Serif"/>
                <a:cs typeface="Microsoft Sans Serif"/>
              </a:rPr>
              <a:t>slide.</a:t>
            </a:r>
            <a:endParaRPr sz="2400" dirty="0">
              <a:latin typeface="Microsoft Sans Serif"/>
              <a:cs typeface="Microsoft Sans Serif"/>
            </a:endParaRPr>
          </a:p>
        </p:txBody>
      </p:sp>
      <p:sp>
        <p:nvSpPr>
          <p:cNvPr id="4" name="object 5">
            <a:extLst>
              <a:ext uri="{FF2B5EF4-FFF2-40B4-BE49-F238E27FC236}">
                <a16:creationId xmlns:a16="http://schemas.microsoft.com/office/drawing/2014/main" id="{368A9718-6A6A-7100-AEF8-AEABBC12E8AF}"/>
              </a:ext>
            </a:extLst>
          </p:cNvPr>
          <p:cNvSpPr txBox="1">
            <a:spLocks/>
          </p:cNvSpPr>
          <p:nvPr/>
        </p:nvSpPr>
        <p:spPr>
          <a:xfrm>
            <a:off x="1602741" y="929132"/>
            <a:ext cx="1671320" cy="695325"/>
          </a:xfrm>
          <a:prstGeom prst="rect">
            <a:avLst/>
          </a:prstGeom>
        </p:spPr>
        <p:txBody>
          <a:bodyPr vert="horz" wrap="square" lIns="0" tIns="1143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0"/>
              </a:spcBef>
            </a:pPr>
            <a:r>
              <a:rPr lang="en-IN" spc="-15">
                <a:latin typeface="Times New Roman"/>
                <a:cs typeface="Times New Roman"/>
              </a:rPr>
              <a:t>C</a:t>
            </a:r>
            <a:r>
              <a:rPr lang="en-IN" spc="5">
                <a:latin typeface="Times New Roman"/>
                <a:cs typeface="Times New Roman"/>
              </a:rPr>
              <a:t>on</a:t>
            </a:r>
            <a:r>
              <a:rPr lang="en-IN" spc="-5">
                <a:latin typeface="Times New Roman"/>
                <a:cs typeface="Times New Roman"/>
              </a:rPr>
              <a:t>t</a:t>
            </a:r>
            <a:r>
              <a:rPr lang="en-IN" spc="-10">
                <a:latin typeface="Times New Roman"/>
                <a:cs typeface="Times New Roman"/>
              </a:rPr>
              <a:t>…</a:t>
            </a:r>
            <a:endParaRPr lang="en-IN" spc="-10" dirty="0">
              <a:latin typeface="Times New Roman"/>
              <a:cs typeface="Times New Roman"/>
            </a:endParaRPr>
          </a:p>
        </p:txBody>
      </p:sp>
    </p:spTree>
    <p:extLst>
      <p:ext uri="{BB962C8B-B14F-4D97-AF65-F5344CB8AC3E}">
        <p14:creationId xmlns:p14="http://schemas.microsoft.com/office/powerpoint/2010/main" val="15356716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3" name="object 5">
            <a:extLst>
              <a:ext uri="{FF2B5EF4-FFF2-40B4-BE49-F238E27FC236}">
                <a16:creationId xmlns:a16="http://schemas.microsoft.com/office/drawing/2014/main" id="{A7FD8D4A-421B-9D2A-3F7D-C81F92D229E9}"/>
              </a:ext>
            </a:extLst>
          </p:cNvPr>
          <p:cNvSpPr txBox="1">
            <a:spLocks/>
          </p:cNvSpPr>
          <p:nvPr/>
        </p:nvSpPr>
        <p:spPr>
          <a:xfrm>
            <a:off x="1925829" y="959612"/>
            <a:ext cx="2089150" cy="63627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4000" i="1" spc="-5">
                <a:latin typeface="Times New Roman"/>
                <a:cs typeface="Times New Roman"/>
              </a:rPr>
              <a:t>E</a:t>
            </a:r>
            <a:r>
              <a:rPr lang="en-IN" sz="4000" i="1" spc="10">
                <a:latin typeface="Times New Roman"/>
                <a:cs typeface="Times New Roman"/>
              </a:rPr>
              <a:t>x</a:t>
            </a:r>
            <a:r>
              <a:rPr lang="en-IN" sz="4000" i="1" spc="-15">
                <a:latin typeface="Times New Roman"/>
                <a:cs typeface="Times New Roman"/>
              </a:rPr>
              <a:t>a</a:t>
            </a:r>
            <a:r>
              <a:rPr lang="en-IN" sz="4000" i="1" spc="5">
                <a:latin typeface="Times New Roman"/>
                <a:cs typeface="Times New Roman"/>
              </a:rPr>
              <a:t>m</a:t>
            </a:r>
            <a:r>
              <a:rPr lang="en-IN" sz="4000" i="1" spc="10">
                <a:latin typeface="Times New Roman"/>
                <a:cs typeface="Times New Roman"/>
              </a:rPr>
              <a:t>p</a:t>
            </a:r>
            <a:r>
              <a:rPr lang="en-IN" sz="4000" i="1" spc="-15">
                <a:latin typeface="Times New Roman"/>
                <a:cs typeface="Times New Roman"/>
              </a:rPr>
              <a:t>l</a:t>
            </a:r>
            <a:r>
              <a:rPr lang="en-IN" sz="4000" i="1" spc="-5">
                <a:latin typeface="Times New Roman"/>
                <a:cs typeface="Times New Roman"/>
              </a:rPr>
              <a:t>e</a:t>
            </a:r>
            <a:r>
              <a:rPr lang="en-IN" sz="4000" i="1">
                <a:latin typeface="Times New Roman"/>
                <a:cs typeface="Times New Roman"/>
              </a:rPr>
              <a:t>s</a:t>
            </a:r>
            <a:endParaRPr lang="en-IN" sz="4000" dirty="0">
              <a:latin typeface="Times New Roman"/>
              <a:cs typeface="Times New Roman"/>
            </a:endParaRPr>
          </a:p>
        </p:txBody>
      </p:sp>
      <p:sp>
        <p:nvSpPr>
          <p:cNvPr id="5" name="object 6">
            <a:extLst>
              <a:ext uri="{FF2B5EF4-FFF2-40B4-BE49-F238E27FC236}">
                <a16:creationId xmlns:a16="http://schemas.microsoft.com/office/drawing/2014/main" id="{A934AEA3-E601-3A20-B033-BE2EEE090D4B}"/>
              </a:ext>
            </a:extLst>
          </p:cNvPr>
          <p:cNvSpPr txBox="1"/>
          <p:nvPr/>
        </p:nvSpPr>
        <p:spPr>
          <a:xfrm>
            <a:off x="1600198" y="1720523"/>
            <a:ext cx="8534402" cy="1697901"/>
          </a:xfrm>
          <a:prstGeom prst="rect">
            <a:avLst/>
          </a:prstGeom>
        </p:spPr>
        <p:txBody>
          <a:bodyPr vert="horz" wrap="square" lIns="0" tIns="13335" rIns="0" bIns="0" rtlCol="0">
            <a:spAutoFit/>
          </a:bodyPr>
          <a:lstStyle/>
          <a:p>
            <a:pPr marL="12700">
              <a:lnSpc>
                <a:spcPct val="100000"/>
              </a:lnSpc>
              <a:spcBef>
                <a:spcPts val="105"/>
              </a:spcBef>
            </a:pPr>
            <a:r>
              <a:rPr sz="2800" spc="-5" dirty="0">
                <a:latin typeface="Microsoft Sans Serif"/>
                <a:cs typeface="Microsoft Sans Serif"/>
              </a:rPr>
              <a:t>Establish</a:t>
            </a:r>
            <a:r>
              <a:rPr sz="2800" dirty="0">
                <a:latin typeface="Microsoft Sans Serif"/>
                <a:cs typeface="Microsoft Sans Serif"/>
              </a:rPr>
              <a:t> </a:t>
            </a:r>
            <a:r>
              <a:rPr sz="2800" spc="5" dirty="0">
                <a:latin typeface="Microsoft Sans Serif"/>
                <a:cs typeface="Microsoft Sans Serif"/>
              </a:rPr>
              <a:t>the</a:t>
            </a:r>
            <a:r>
              <a:rPr sz="2800" spc="-25" dirty="0">
                <a:latin typeface="Microsoft Sans Serif"/>
                <a:cs typeface="Microsoft Sans Serif"/>
              </a:rPr>
              <a:t> </a:t>
            </a:r>
            <a:r>
              <a:rPr sz="2800" spc="-5" dirty="0">
                <a:latin typeface="Microsoft Sans Serif"/>
                <a:cs typeface="Microsoft Sans Serif"/>
              </a:rPr>
              <a:t>following:</a:t>
            </a:r>
            <a:endParaRPr sz="2800" dirty="0">
              <a:latin typeface="Microsoft Sans Serif"/>
              <a:cs typeface="Microsoft Sans Serif"/>
            </a:endParaRPr>
          </a:p>
          <a:p>
            <a:pPr>
              <a:lnSpc>
                <a:spcPct val="100000"/>
              </a:lnSpc>
              <a:spcBef>
                <a:spcPts val="20"/>
              </a:spcBef>
            </a:pPr>
            <a:endParaRPr sz="2950" dirty="0">
              <a:latin typeface="Microsoft Sans Serif"/>
              <a:cs typeface="Microsoft Sans Serif"/>
            </a:endParaRPr>
          </a:p>
          <a:p>
            <a:pPr marL="12700">
              <a:lnSpc>
                <a:spcPct val="100000"/>
              </a:lnSpc>
              <a:spcBef>
                <a:spcPts val="5"/>
              </a:spcBef>
            </a:pPr>
            <a:r>
              <a:rPr sz="2800" b="1" dirty="0">
                <a:solidFill>
                  <a:srgbClr val="CC0000"/>
                </a:solidFill>
                <a:latin typeface="Arial"/>
                <a:cs typeface="Arial"/>
              </a:rPr>
              <a:t>Ex1:</a:t>
            </a:r>
            <a:endParaRPr sz="2800" dirty="0">
              <a:latin typeface="Arial"/>
              <a:cs typeface="Arial"/>
            </a:endParaRPr>
          </a:p>
          <a:p>
            <a:pPr marL="356870" marR="5080">
              <a:lnSpc>
                <a:spcPct val="79200"/>
              </a:lnSpc>
              <a:spcBef>
                <a:spcPts val="615"/>
              </a:spcBef>
            </a:pPr>
            <a:r>
              <a:rPr sz="2400" spc="-5" dirty="0">
                <a:latin typeface="Microsoft Sans Serif"/>
                <a:cs typeface="Microsoft Sans Serif"/>
              </a:rPr>
              <a:t>{Q}</a:t>
            </a:r>
            <a:r>
              <a:rPr sz="2400" spc="235" dirty="0">
                <a:latin typeface="Microsoft Sans Serif"/>
                <a:cs typeface="Microsoft Sans Serif"/>
              </a:rPr>
              <a:t> </a:t>
            </a:r>
            <a:r>
              <a:rPr sz="2400" dirty="0">
                <a:latin typeface="Microsoft Sans Serif"/>
                <a:cs typeface="Microsoft Sans Serif"/>
              </a:rPr>
              <a:t>|-</a:t>
            </a:r>
            <a:r>
              <a:rPr sz="2400" spc="235" dirty="0">
                <a:latin typeface="Microsoft Sans Serif"/>
                <a:cs typeface="Microsoft Sans Serif"/>
              </a:rPr>
              <a:t> </a:t>
            </a:r>
            <a:r>
              <a:rPr sz="2400" dirty="0">
                <a:latin typeface="Microsoft Sans Serif"/>
                <a:cs typeface="Microsoft Sans Serif"/>
              </a:rPr>
              <a:t>(P</a:t>
            </a:r>
            <a:r>
              <a:rPr sz="2400" dirty="0">
                <a:latin typeface="Symbol"/>
                <a:cs typeface="Symbol"/>
              </a:rPr>
              <a:t></a:t>
            </a:r>
            <a:r>
              <a:rPr sz="2400" dirty="0">
                <a:latin typeface="Microsoft Sans Serif"/>
                <a:cs typeface="Microsoft Sans Serif"/>
              </a:rPr>
              <a:t>Q)</a:t>
            </a:r>
            <a:r>
              <a:rPr sz="2400" spc="235" dirty="0">
                <a:latin typeface="Microsoft Sans Serif"/>
                <a:cs typeface="Microsoft Sans Serif"/>
              </a:rPr>
              <a:t> </a:t>
            </a:r>
            <a:r>
              <a:rPr sz="2400" spc="-10" dirty="0">
                <a:latin typeface="Microsoft Sans Serif"/>
                <a:cs typeface="Microsoft Sans Serif"/>
              </a:rPr>
              <a:t>i.e.,P</a:t>
            </a:r>
            <a:r>
              <a:rPr sz="2400" spc="-10" dirty="0">
                <a:latin typeface="Symbol"/>
                <a:cs typeface="Symbol"/>
              </a:rPr>
              <a:t></a:t>
            </a:r>
            <a:r>
              <a:rPr sz="2400" spc="-10" dirty="0">
                <a:latin typeface="Microsoft Sans Serif"/>
                <a:cs typeface="Microsoft Sans Serif"/>
              </a:rPr>
              <a:t>Q</a:t>
            </a:r>
            <a:r>
              <a:rPr sz="2400" spc="250" dirty="0">
                <a:latin typeface="Microsoft Sans Serif"/>
                <a:cs typeface="Microsoft Sans Serif"/>
              </a:rPr>
              <a:t> </a:t>
            </a:r>
            <a:r>
              <a:rPr sz="2400" spc="-10" dirty="0">
                <a:latin typeface="Microsoft Sans Serif"/>
                <a:cs typeface="Microsoft Sans Serif"/>
              </a:rPr>
              <a:t>is</a:t>
            </a:r>
            <a:r>
              <a:rPr sz="2400" spc="245" dirty="0">
                <a:latin typeface="Microsoft Sans Serif"/>
                <a:cs typeface="Microsoft Sans Serif"/>
              </a:rPr>
              <a:t> </a:t>
            </a:r>
            <a:r>
              <a:rPr sz="2400" spc="-5" dirty="0">
                <a:latin typeface="Microsoft Sans Serif"/>
                <a:cs typeface="Microsoft Sans Serif"/>
              </a:rPr>
              <a:t>a</a:t>
            </a:r>
            <a:r>
              <a:rPr sz="2400" spc="260" dirty="0">
                <a:latin typeface="Microsoft Sans Serif"/>
                <a:cs typeface="Microsoft Sans Serif"/>
              </a:rPr>
              <a:t> </a:t>
            </a:r>
            <a:r>
              <a:rPr sz="2400" spc="-10" dirty="0">
                <a:latin typeface="Microsoft Sans Serif"/>
                <a:cs typeface="Microsoft Sans Serif"/>
              </a:rPr>
              <a:t>deductive</a:t>
            </a:r>
            <a:r>
              <a:rPr sz="2400" spc="254" dirty="0">
                <a:latin typeface="Microsoft Sans Serif"/>
                <a:cs typeface="Microsoft Sans Serif"/>
              </a:rPr>
              <a:t> </a:t>
            </a:r>
            <a:r>
              <a:rPr sz="2400" dirty="0">
                <a:latin typeface="Microsoft Sans Serif"/>
                <a:cs typeface="Microsoft Sans Serif"/>
              </a:rPr>
              <a:t>consequence </a:t>
            </a:r>
            <a:r>
              <a:rPr sz="2400" spc="-625" dirty="0">
                <a:latin typeface="Microsoft Sans Serif"/>
                <a:cs typeface="Microsoft Sans Serif"/>
              </a:rPr>
              <a:t> </a:t>
            </a:r>
            <a:r>
              <a:rPr sz="2400" spc="-10" dirty="0">
                <a:latin typeface="Microsoft Sans Serif"/>
                <a:cs typeface="Microsoft Sans Serif"/>
              </a:rPr>
              <a:t>of</a:t>
            </a:r>
            <a:r>
              <a:rPr sz="2400" spc="55" dirty="0">
                <a:latin typeface="Microsoft Sans Serif"/>
                <a:cs typeface="Microsoft Sans Serif"/>
              </a:rPr>
              <a:t> </a:t>
            </a:r>
            <a:r>
              <a:rPr sz="2400" spc="-5" dirty="0">
                <a:latin typeface="Microsoft Sans Serif"/>
                <a:cs typeface="Microsoft Sans Serif"/>
              </a:rPr>
              <a:t>{Q}.</a:t>
            </a:r>
            <a:endParaRPr sz="2400" dirty="0">
              <a:latin typeface="Microsoft Sans Serif"/>
              <a:cs typeface="Microsoft Sans Serif"/>
            </a:endParaRPr>
          </a:p>
        </p:txBody>
      </p:sp>
      <p:graphicFrame>
        <p:nvGraphicFramePr>
          <p:cNvPr id="6" name="object 7">
            <a:extLst>
              <a:ext uri="{FF2B5EF4-FFF2-40B4-BE49-F238E27FC236}">
                <a16:creationId xmlns:a16="http://schemas.microsoft.com/office/drawing/2014/main" id="{096EE2F2-355B-2CB1-9C1F-F27C6AC4EE26}"/>
              </a:ext>
            </a:extLst>
          </p:cNvPr>
          <p:cNvGraphicFramePr>
            <a:graphicFrameLocks noGrp="1"/>
          </p:cNvGraphicFramePr>
          <p:nvPr>
            <p:extLst>
              <p:ext uri="{D42A27DB-BD31-4B8C-83A1-F6EECF244321}">
                <p14:modId xmlns:p14="http://schemas.microsoft.com/office/powerpoint/2010/main" val="2209713367"/>
              </p:ext>
            </p:extLst>
          </p:nvPr>
        </p:nvGraphicFramePr>
        <p:xfrm>
          <a:off x="1764982" y="4104479"/>
          <a:ext cx="7134859" cy="1049563"/>
        </p:xfrm>
        <a:graphic>
          <a:graphicData uri="http://schemas.openxmlformats.org/drawingml/2006/table">
            <a:tbl>
              <a:tblPr firstRow="1" bandRow="1">
                <a:tableStyleId>{2D5ABB26-0587-4C30-8999-92F81FD0307C}</a:tableStyleId>
              </a:tblPr>
              <a:tblGrid>
                <a:gridCol w="2088514">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873125">
                  <a:extLst>
                    <a:ext uri="{9D8B030D-6E8A-4147-A177-3AD203B41FA5}">
                      <a16:colId xmlns:a16="http://schemas.microsoft.com/office/drawing/2014/main" val="20002"/>
                    </a:ext>
                  </a:extLst>
                </a:gridCol>
                <a:gridCol w="1257935">
                  <a:extLst>
                    <a:ext uri="{9D8B030D-6E8A-4147-A177-3AD203B41FA5}">
                      <a16:colId xmlns:a16="http://schemas.microsoft.com/office/drawing/2014/main" val="20003"/>
                    </a:ext>
                  </a:extLst>
                </a:gridCol>
                <a:gridCol w="1881505">
                  <a:extLst>
                    <a:ext uri="{9D8B030D-6E8A-4147-A177-3AD203B41FA5}">
                      <a16:colId xmlns:a16="http://schemas.microsoft.com/office/drawing/2014/main" val="20004"/>
                    </a:ext>
                  </a:extLst>
                </a:gridCol>
              </a:tblGrid>
              <a:tr h="341376">
                <a:tc>
                  <a:txBody>
                    <a:bodyPr/>
                    <a:lstStyle/>
                    <a:p>
                      <a:pPr marL="31750">
                        <a:lnSpc>
                          <a:spcPts val="2335"/>
                        </a:lnSpc>
                      </a:pPr>
                      <a:r>
                        <a:rPr sz="2400" spc="-5" dirty="0">
                          <a:latin typeface="Microsoft Sans Serif"/>
                          <a:cs typeface="Microsoft Sans Serif"/>
                        </a:rPr>
                        <a:t>{Hypothesis}</a:t>
                      </a:r>
                      <a:endParaRPr sz="2400">
                        <a:latin typeface="Microsoft Sans Serif"/>
                        <a:cs typeface="Microsoft Sans Serif"/>
                      </a:endParaRPr>
                    </a:p>
                  </a:txBody>
                  <a:tcPr marL="0" marR="0" marT="0" marB="0"/>
                </a:tc>
                <a:tc>
                  <a:txBody>
                    <a:bodyPr/>
                    <a:lstStyle/>
                    <a:p>
                      <a:pPr marL="58419" algn="ctr">
                        <a:lnSpc>
                          <a:spcPts val="2335"/>
                        </a:lnSpc>
                      </a:pPr>
                      <a:r>
                        <a:rPr sz="2400" dirty="0">
                          <a:latin typeface="Microsoft Sans Serif"/>
                          <a:cs typeface="Microsoft Sans Serif"/>
                        </a:rPr>
                        <a:t>Q</a:t>
                      </a:r>
                      <a:endParaRPr sz="2400">
                        <a:latin typeface="Microsoft Sans Serif"/>
                        <a:cs typeface="Microsoft Sans Serif"/>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marL="160020" algn="ctr">
                        <a:lnSpc>
                          <a:spcPts val="2335"/>
                        </a:lnSpc>
                      </a:pPr>
                      <a:r>
                        <a:rPr sz="2400" spc="-5" dirty="0">
                          <a:latin typeface="Microsoft Sans Serif"/>
                          <a:cs typeface="Microsoft Sans Serif"/>
                        </a:rPr>
                        <a:t>(1)</a:t>
                      </a:r>
                      <a:endParaRPr sz="2400">
                        <a:latin typeface="Microsoft Sans Serif"/>
                        <a:cs typeface="Microsoft Sans Serif"/>
                      </a:endParaRPr>
                    </a:p>
                  </a:txBody>
                  <a:tcPr marL="0" marR="0" marT="0" marB="0"/>
                </a:tc>
                <a:extLst>
                  <a:ext uri="{0D108BD9-81ED-4DB2-BD59-A6C34878D82A}">
                    <a16:rowId xmlns:a16="http://schemas.microsoft.com/office/drawing/2014/main" val="10000"/>
                  </a:ext>
                </a:extLst>
              </a:tr>
              <a:tr h="708187">
                <a:tc>
                  <a:txBody>
                    <a:bodyPr/>
                    <a:lstStyle/>
                    <a:p>
                      <a:pPr marL="31750">
                        <a:lnSpc>
                          <a:spcPts val="2620"/>
                        </a:lnSpc>
                      </a:pPr>
                      <a:r>
                        <a:rPr sz="2400" spc="-10" dirty="0">
                          <a:latin typeface="Microsoft Sans Serif"/>
                          <a:cs typeface="Microsoft Sans Serif"/>
                        </a:rPr>
                        <a:t>{Axiom</a:t>
                      </a:r>
                      <a:r>
                        <a:rPr sz="2400" spc="-25" dirty="0">
                          <a:latin typeface="Microsoft Sans Serif"/>
                          <a:cs typeface="Microsoft Sans Serif"/>
                        </a:rPr>
                        <a:t> </a:t>
                      </a:r>
                      <a:r>
                        <a:rPr sz="2400" dirty="0">
                          <a:latin typeface="Microsoft Sans Serif"/>
                          <a:cs typeface="Microsoft Sans Serif"/>
                        </a:rPr>
                        <a:t>A1}</a:t>
                      </a:r>
                      <a:endParaRPr sz="2400">
                        <a:latin typeface="Microsoft Sans Serif"/>
                        <a:cs typeface="Microsoft Sans Serif"/>
                      </a:endParaRPr>
                    </a:p>
                    <a:p>
                      <a:pPr marL="31750">
                        <a:lnSpc>
                          <a:spcPts val="2855"/>
                        </a:lnSpc>
                      </a:pPr>
                      <a:r>
                        <a:rPr sz="2400" b="1" spc="-5" dirty="0">
                          <a:latin typeface="Arial"/>
                          <a:cs typeface="Arial"/>
                        </a:rPr>
                        <a:t>{MP,</a:t>
                      </a:r>
                      <a:r>
                        <a:rPr sz="2400" b="1" spc="-60" dirty="0">
                          <a:latin typeface="Arial"/>
                          <a:cs typeface="Arial"/>
                        </a:rPr>
                        <a:t> </a:t>
                      </a:r>
                      <a:r>
                        <a:rPr sz="2400" b="1" spc="-5" dirty="0">
                          <a:latin typeface="Arial"/>
                          <a:cs typeface="Arial"/>
                        </a:rPr>
                        <a:t>(1,2)}</a:t>
                      </a:r>
                      <a:endParaRPr sz="2400">
                        <a:latin typeface="Arial"/>
                        <a:cs typeface="Arial"/>
                      </a:endParaRPr>
                    </a:p>
                  </a:txBody>
                  <a:tcPr marL="0" marR="0" marT="0" marB="0"/>
                </a:tc>
                <a:tc>
                  <a:txBody>
                    <a:bodyPr/>
                    <a:lstStyle/>
                    <a:p>
                      <a:pPr marL="342265">
                        <a:lnSpc>
                          <a:spcPts val="2620"/>
                        </a:lnSpc>
                      </a:pPr>
                      <a:r>
                        <a:rPr sz="2400" dirty="0">
                          <a:latin typeface="Microsoft Sans Serif"/>
                          <a:cs typeface="Microsoft Sans Serif"/>
                        </a:rPr>
                        <a:t>Q</a:t>
                      </a:r>
                      <a:r>
                        <a:rPr sz="2400" spc="-25" dirty="0">
                          <a:latin typeface="Microsoft Sans Serif"/>
                          <a:cs typeface="Microsoft Sans Serif"/>
                        </a:rPr>
                        <a:t> </a:t>
                      </a:r>
                      <a:r>
                        <a:rPr sz="2400" dirty="0">
                          <a:latin typeface="Symbol"/>
                          <a:cs typeface="Symbol"/>
                        </a:rPr>
                        <a:t></a:t>
                      </a:r>
                    </a:p>
                    <a:p>
                      <a:pPr marL="342265">
                        <a:lnSpc>
                          <a:spcPts val="2855"/>
                        </a:lnSpc>
                      </a:pPr>
                      <a:r>
                        <a:rPr sz="2400" b="1" dirty="0">
                          <a:latin typeface="Arial"/>
                          <a:cs typeface="Arial"/>
                        </a:rPr>
                        <a:t>P</a:t>
                      </a:r>
                      <a:r>
                        <a:rPr sz="2400" b="1" spc="-60" dirty="0">
                          <a:latin typeface="Arial"/>
                          <a:cs typeface="Arial"/>
                        </a:rPr>
                        <a:t> </a:t>
                      </a:r>
                      <a:r>
                        <a:rPr sz="2400" dirty="0">
                          <a:latin typeface="Symbol"/>
                          <a:cs typeface="Symbol"/>
                        </a:rPr>
                        <a:t></a:t>
                      </a:r>
                    </a:p>
                  </a:txBody>
                  <a:tcPr marL="0" marR="0" marT="0" marB="0"/>
                </a:tc>
                <a:tc>
                  <a:txBody>
                    <a:bodyPr/>
                    <a:lstStyle/>
                    <a:p>
                      <a:pPr marL="100965">
                        <a:lnSpc>
                          <a:spcPts val="2620"/>
                        </a:lnSpc>
                      </a:pPr>
                      <a:r>
                        <a:rPr sz="2400" spc="-5" dirty="0">
                          <a:latin typeface="Microsoft Sans Serif"/>
                          <a:cs typeface="Microsoft Sans Serif"/>
                        </a:rPr>
                        <a:t>(P</a:t>
                      </a:r>
                      <a:r>
                        <a:rPr sz="2400" spc="-35" dirty="0">
                          <a:latin typeface="Microsoft Sans Serif"/>
                          <a:cs typeface="Microsoft Sans Serif"/>
                        </a:rPr>
                        <a:t> </a:t>
                      </a:r>
                      <a:r>
                        <a:rPr sz="2400" dirty="0">
                          <a:latin typeface="Symbol"/>
                          <a:cs typeface="Symbol"/>
                        </a:rPr>
                        <a:t></a:t>
                      </a:r>
                      <a:endParaRPr sz="2400">
                        <a:latin typeface="Symbol"/>
                        <a:cs typeface="Symbol"/>
                      </a:endParaRPr>
                    </a:p>
                    <a:p>
                      <a:pPr marL="67310">
                        <a:lnSpc>
                          <a:spcPts val="2855"/>
                        </a:lnSpc>
                      </a:pPr>
                      <a:r>
                        <a:rPr sz="2400" b="1" dirty="0">
                          <a:latin typeface="Arial"/>
                          <a:cs typeface="Arial"/>
                        </a:rPr>
                        <a:t>Q</a:t>
                      </a:r>
                      <a:endParaRPr sz="2400">
                        <a:latin typeface="Arial"/>
                        <a:cs typeface="Arial"/>
                      </a:endParaRPr>
                    </a:p>
                  </a:txBody>
                  <a:tcPr marL="0" marR="0" marT="0" marB="0"/>
                </a:tc>
                <a:tc>
                  <a:txBody>
                    <a:bodyPr/>
                    <a:lstStyle/>
                    <a:p>
                      <a:pPr marL="83820">
                        <a:lnSpc>
                          <a:spcPts val="2620"/>
                        </a:lnSpc>
                      </a:pPr>
                      <a:r>
                        <a:rPr sz="2400" dirty="0">
                          <a:latin typeface="Microsoft Sans Serif"/>
                          <a:cs typeface="Microsoft Sans Serif"/>
                        </a:rPr>
                        <a:t>Q)</a:t>
                      </a:r>
                      <a:endParaRPr sz="2400">
                        <a:latin typeface="Microsoft Sans Serif"/>
                        <a:cs typeface="Microsoft Sans Serif"/>
                      </a:endParaRPr>
                    </a:p>
                  </a:txBody>
                  <a:tcPr marL="0" marR="0" marT="0" marB="0"/>
                </a:tc>
                <a:tc>
                  <a:txBody>
                    <a:bodyPr/>
                    <a:lstStyle/>
                    <a:p>
                      <a:pPr marL="834390">
                        <a:lnSpc>
                          <a:spcPts val="2620"/>
                        </a:lnSpc>
                      </a:pPr>
                      <a:r>
                        <a:rPr sz="2400" spc="-5" dirty="0">
                          <a:latin typeface="Microsoft Sans Serif"/>
                          <a:cs typeface="Microsoft Sans Serif"/>
                        </a:rPr>
                        <a:t>(2)</a:t>
                      </a:r>
                      <a:endParaRPr sz="2400" dirty="0">
                        <a:latin typeface="Microsoft Sans Serif"/>
                        <a:cs typeface="Microsoft Sans Serif"/>
                      </a:endParaRPr>
                    </a:p>
                    <a:p>
                      <a:pPr marL="834390">
                        <a:lnSpc>
                          <a:spcPts val="2855"/>
                        </a:lnSpc>
                      </a:pPr>
                      <a:r>
                        <a:rPr sz="2400" b="1" spc="-5" dirty="0">
                          <a:latin typeface="Arial"/>
                          <a:cs typeface="Arial"/>
                        </a:rPr>
                        <a:t>proved</a:t>
                      </a:r>
                      <a:endParaRPr sz="2400" dirty="0">
                        <a:latin typeface="Arial"/>
                        <a:cs typeface="Arial"/>
                      </a:endParaRPr>
                    </a:p>
                  </a:txBody>
                  <a:tcPr marL="0" marR="0" marT="0" marB="0"/>
                </a:tc>
                <a:extLst>
                  <a:ext uri="{0D108BD9-81ED-4DB2-BD59-A6C34878D82A}">
                    <a16:rowId xmlns:a16="http://schemas.microsoft.com/office/drawing/2014/main" val="10001"/>
                  </a:ext>
                </a:extLst>
              </a:tr>
            </a:tbl>
          </a:graphicData>
        </a:graphic>
      </p:graphicFrame>
      <p:sp>
        <p:nvSpPr>
          <p:cNvPr id="8" name="Title 1">
            <a:extLst>
              <a:ext uri="{FF2B5EF4-FFF2-40B4-BE49-F238E27FC236}">
                <a16:creationId xmlns:a16="http://schemas.microsoft.com/office/drawing/2014/main" id="{B34A76D3-D02B-9F1E-E6BA-14BB6446A696}"/>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Axiomatic</a:t>
            </a:r>
            <a:r>
              <a:rPr lang="en-US" sz="3200" b="1" spc="-20" dirty="0">
                <a:solidFill>
                  <a:srgbClr val="C00000"/>
                </a:solidFill>
              </a:rPr>
              <a:t> </a:t>
            </a:r>
            <a:r>
              <a:rPr lang="en-US" sz="3200" b="1" spc="-5" dirty="0">
                <a:solidFill>
                  <a:srgbClr val="C00000"/>
                </a:solidFill>
              </a:rPr>
              <a:t>System</a:t>
            </a:r>
            <a:r>
              <a:rPr lang="en-US" sz="3200" b="1" spc="-25" dirty="0">
                <a:solidFill>
                  <a:srgbClr val="C00000"/>
                </a:solidFill>
              </a:rPr>
              <a:t> </a:t>
            </a:r>
            <a:r>
              <a:rPr lang="en-US" sz="3200" b="1" spc="-5" dirty="0">
                <a:solidFill>
                  <a:srgbClr val="C00000"/>
                </a:solidFill>
              </a:rPr>
              <a:t>(AS)</a:t>
            </a:r>
            <a:r>
              <a:rPr lang="en-US" sz="3200" b="1" spc="-10" dirty="0">
                <a:solidFill>
                  <a:srgbClr val="C00000"/>
                </a:solidFill>
              </a:rPr>
              <a:t> </a:t>
            </a:r>
            <a:endParaRPr lang="te-IN" sz="3200" b="1" dirty="0">
              <a:solidFill>
                <a:srgbClr val="C00000"/>
              </a:solidFill>
            </a:endParaRPr>
          </a:p>
        </p:txBody>
      </p:sp>
    </p:spTree>
    <p:extLst>
      <p:ext uri="{BB962C8B-B14F-4D97-AF65-F5344CB8AC3E}">
        <p14:creationId xmlns:p14="http://schemas.microsoft.com/office/powerpoint/2010/main" val="275464795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9" name="object 5">
            <a:extLst>
              <a:ext uri="{FF2B5EF4-FFF2-40B4-BE49-F238E27FC236}">
                <a16:creationId xmlns:a16="http://schemas.microsoft.com/office/drawing/2014/main" id="{CCEB3553-2299-A6D8-0F37-78D317591815}"/>
              </a:ext>
            </a:extLst>
          </p:cNvPr>
          <p:cNvSpPr txBox="1">
            <a:spLocks/>
          </p:cNvSpPr>
          <p:nvPr/>
        </p:nvSpPr>
        <p:spPr>
          <a:xfrm>
            <a:off x="1541146" y="745335"/>
            <a:ext cx="4122420" cy="63627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4000" i="1" dirty="0">
                <a:latin typeface="Times New Roman"/>
                <a:cs typeface="Times New Roman"/>
              </a:rPr>
              <a:t>Examples</a:t>
            </a:r>
            <a:r>
              <a:rPr lang="en-IN" sz="4000" i="1" spc="-60" dirty="0">
                <a:latin typeface="Times New Roman"/>
                <a:cs typeface="Times New Roman"/>
              </a:rPr>
              <a:t> </a:t>
            </a:r>
            <a:r>
              <a:rPr lang="en-IN" sz="4000" i="1" dirty="0">
                <a:latin typeface="Times New Roman"/>
                <a:cs typeface="Times New Roman"/>
              </a:rPr>
              <a:t>–</a:t>
            </a:r>
            <a:r>
              <a:rPr lang="en-IN" sz="4000" i="1" spc="-15" dirty="0">
                <a:latin typeface="Times New Roman"/>
                <a:cs typeface="Times New Roman"/>
              </a:rPr>
              <a:t> </a:t>
            </a:r>
            <a:r>
              <a:rPr lang="en-IN" sz="4000" i="1" spc="-5" dirty="0" err="1">
                <a:latin typeface="Times New Roman"/>
                <a:cs typeface="Times New Roman"/>
              </a:rPr>
              <a:t>Cont</a:t>
            </a:r>
            <a:r>
              <a:rPr lang="en-IN" sz="4000" i="1" spc="-5" dirty="0">
                <a:latin typeface="Times New Roman"/>
                <a:cs typeface="Times New Roman"/>
              </a:rPr>
              <a:t>…</a:t>
            </a:r>
            <a:endParaRPr lang="en-IN" sz="4000" dirty="0">
              <a:latin typeface="Times New Roman"/>
              <a:cs typeface="Times New Roman"/>
            </a:endParaRPr>
          </a:p>
        </p:txBody>
      </p:sp>
      <p:sp>
        <p:nvSpPr>
          <p:cNvPr id="12" name="object 6">
            <a:extLst>
              <a:ext uri="{FF2B5EF4-FFF2-40B4-BE49-F238E27FC236}">
                <a16:creationId xmlns:a16="http://schemas.microsoft.com/office/drawing/2014/main" id="{78A91AB8-D012-9ACA-9A92-412705255029}"/>
              </a:ext>
            </a:extLst>
          </p:cNvPr>
          <p:cNvSpPr txBox="1"/>
          <p:nvPr/>
        </p:nvSpPr>
        <p:spPr>
          <a:xfrm>
            <a:off x="1450341" y="1819546"/>
            <a:ext cx="4213225" cy="937894"/>
          </a:xfrm>
          <a:prstGeom prst="rect">
            <a:avLst/>
          </a:prstGeom>
        </p:spPr>
        <p:txBody>
          <a:bodyPr vert="horz" wrap="square" lIns="0" tIns="121920" rIns="0" bIns="0" rtlCol="0">
            <a:spAutoFit/>
          </a:bodyPr>
          <a:lstStyle/>
          <a:p>
            <a:pPr marL="12700">
              <a:lnSpc>
                <a:spcPct val="100000"/>
              </a:lnSpc>
              <a:spcBef>
                <a:spcPts val="960"/>
              </a:spcBef>
            </a:pPr>
            <a:r>
              <a:rPr sz="2400" b="1" spc="-5" dirty="0">
                <a:solidFill>
                  <a:srgbClr val="CC0000"/>
                </a:solidFill>
                <a:latin typeface="Arial"/>
                <a:cs typeface="Arial"/>
              </a:rPr>
              <a:t>Ex2:</a:t>
            </a:r>
            <a:endParaRPr sz="2400">
              <a:latin typeface="Arial"/>
              <a:cs typeface="Arial"/>
            </a:endParaRPr>
          </a:p>
          <a:p>
            <a:pPr marL="356870">
              <a:lnSpc>
                <a:spcPct val="100000"/>
              </a:lnSpc>
              <a:spcBef>
                <a:spcPts val="800"/>
              </a:spcBef>
              <a:tabLst>
                <a:tab pos="1225550" algn="l"/>
                <a:tab pos="1676400" algn="l"/>
                <a:tab pos="2048510" algn="l"/>
                <a:tab pos="2480945" algn="l"/>
                <a:tab pos="3011805" algn="l"/>
                <a:tab pos="3408045" algn="l"/>
                <a:tab pos="3923029" algn="l"/>
              </a:tabLst>
            </a:pPr>
            <a:r>
              <a:rPr sz="2200" dirty="0">
                <a:latin typeface="Microsoft Sans Serif"/>
                <a:cs typeface="Microsoft Sans Serif"/>
              </a:rPr>
              <a:t>{</a:t>
            </a:r>
            <a:r>
              <a:rPr sz="2200" spc="45" dirty="0">
                <a:latin typeface="Microsoft Sans Serif"/>
                <a:cs typeface="Microsoft Sans Serif"/>
              </a:rPr>
              <a:t> </a:t>
            </a:r>
            <a:r>
              <a:rPr sz="2200" spc="5" dirty="0">
                <a:latin typeface="Microsoft Sans Serif"/>
                <a:cs typeface="Microsoft Sans Serif"/>
              </a:rPr>
              <a:t>P </a:t>
            </a:r>
            <a:r>
              <a:rPr sz="2200" spc="5" dirty="0">
                <a:latin typeface="Symbol"/>
                <a:cs typeface="Symbol"/>
              </a:rPr>
              <a:t></a:t>
            </a:r>
            <a:r>
              <a:rPr sz="2200" dirty="0">
                <a:latin typeface="Times New Roman"/>
                <a:cs typeface="Times New Roman"/>
              </a:rPr>
              <a:t>	</a:t>
            </a:r>
            <a:r>
              <a:rPr sz="2200" spc="-10" dirty="0">
                <a:latin typeface="Microsoft Sans Serif"/>
                <a:cs typeface="Microsoft Sans Serif"/>
              </a:rPr>
              <a:t>Q</a:t>
            </a:r>
            <a:r>
              <a:rPr sz="2200" dirty="0">
                <a:latin typeface="Microsoft Sans Serif"/>
                <a:cs typeface="Microsoft Sans Serif"/>
              </a:rPr>
              <a:t>,	</a:t>
            </a:r>
            <a:r>
              <a:rPr sz="2200" spc="5" dirty="0">
                <a:latin typeface="Microsoft Sans Serif"/>
                <a:cs typeface="Microsoft Sans Serif"/>
              </a:rPr>
              <a:t>Q</a:t>
            </a:r>
            <a:r>
              <a:rPr sz="2200" dirty="0">
                <a:latin typeface="Microsoft Sans Serif"/>
                <a:cs typeface="Microsoft Sans Serif"/>
              </a:rPr>
              <a:t>	</a:t>
            </a:r>
            <a:r>
              <a:rPr sz="2200" spc="5" dirty="0">
                <a:latin typeface="Symbol"/>
                <a:cs typeface="Symbol"/>
              </a:rPr>
              <a:t></a:t>
            </a:r>
            <a:r>
              <a:rPr sz="2200" dirty="0">
                <a:latin typeface="Times New Roman"/>
                <a:cs typeface="Times New Roman"/>
              </a:rPr>
              <a:t>	</a:t>
            </a:r>
            <a:r>
              <a:rPr sz="2200" spc="5" dirty="0">
                <a:latin typeface="Microsoft Sans Serif"/>
                <a:cs typeface="Microsoft Sans Serif"/>
              </a:rPr>
              <a:t>R</a:t>
            </a:r>
            <a:r>
              <a:rPr sz="2200" spc="25" dirty="0">
                <a:latin typeface="Microsoft Sans Serif"/>
                <a:cs typeface="Microsoft Sans Serif"/>
              </a:rPr>
              <a:t> </a:t>
            </a:r>
            <a:r>
              <a:rPr sz="2200" dirty="0">
                <a:latin typeface="Microsoft Sans Serif"/>
                <a:cs typeface="Microsoft Sans Serif"/>
              </a:rPr>
              <a:t>}	</a:t>
            </a:r>
            <a:r>
              <a:rPr sz="2200" spc="-25" dirty="0">
                <a:latin typeface="Microsoft Sans Serif"/>
                <a:cs typeface="Microsoft Sans Serif"/>
              </a:rPr>
              <a:t>|</a:t>
            </a:r>
            <a:r>
              <a:rPr sz="2200" dirty="0">
                <a:latin typeface="Microsoft Sans Serif"/>
                <a:cs typeface="Microsoft Sans Serif"/>
              </a:rPr>
              <a:t>-	(</a:t>
            </a:r>
            <a:r>
              <a:rPr sz="2200" spc="45" dirty="0">
                <a:latin typeface="Microsoft Sans Serif"/>
                <a:cs typeface="Microsoft Sans Serif"/>
              </a:rPr>
              <a:t> </a:t>
            </a:r>
            <a:r>
              <a:rPr sz="2200" spc="5" dirty="0">
                <a:latin typeface="Microsoft Sans Serif"/>
                <a:cs typeface="Microsoft Sans Serif"/>
              </a:rPr>
              <a:t>P</a:t>
            </a:r>
            <a:r>
              <a:rPr sz="2200" dirty="0">
                <a:latin typeface="Microsoft Sans Serif"/>
                <a:cs typeface="Microsoft Sans Serif"/>
              </a:rPr>
              <a:t>	</a:t>
            </a:r>
            <a:r>
              <a:rPr sz="2200" spc="5" dirty="0">
                <a:latin typeface="Symbol"/>
                <a:cs typeface="Symbol"/>
              </a:rPr>
              <a:t></a:t>
            </a:r>
            <a:endParaRPr sz="2200">
              <a:latin typeface="Symbol"/>
              <a:cs typeface="Symbol"/>
            </a:endParaRPr>
          </a:p>
        </p:txBody>
      </p:sp>
      <p:sp>
        <p:nvSpPr>
          <p:cNvPr id="14" name="object 7">
            <a:extLst>
              <a:ext uri="{FF2B5EF4-FFF2-40B4-BE49-F238E27FC236}">
                <a16:creationId xmlns:a16="http://schemas.microsoft.com/office/drawing/2014/main" id="{E09A8DF3-9D14-2AE7-D8EA-C25E8AE63D54}"/>
              </a:ext>
            </a:extLst>
          </p:cNvPr>
          <p:cNvSpPr txBox="1"/>
          <p:nvPr/>
        </p:nvSpPr>
        <p:spPr>
          <a:xfrm>
            <a:off x="5869944" y="2395222"/>
            <a:ext cx="2491740" cy="361950"/>
          </a:xfrm>
          <a:prstGeom prst="rect">
            <a:avLst/>
          </a:prstGeom>
        </p:spPr>
        <p:txBody>
          <a:bodyPr vert="horz" wrap="square" lIns="0" tIns="13335" rIns="0" bIns="0" rtlCol="0">
            <a:spAutoFit/>
          </a:bodyPr>
          <a:lstStyle/>
          <a:p>
            <a:pPr marL="12700">
              <a:lnSpc>
                <a:spcPct val="100000"/>
              </a:lnSpc>
              <a:spcBef>
                <a:spcPts val="105"/>
              </a:spcBef>
              <a:tabLst>
                <a:tab pos="1069975" algn="l"/>
                <a:tab pos="1764664" algn="l"/>
              </a:tabLst>
            </a:pPr>
            <a:r>
              <a:rPr sz="2200" spc="5" dirty="0">
                <a:latin typeface="Microsoft Sans Serif"/>
                <a:cs typeface="Microsoft Sans Serif"/>
              </a:rPr>
              <a:t>R</a:t>
            </a:r>
            <a:r>
              <a:rPr sz="2200" spc="25" dirty="0">
                <a:latin typeface="Microsoft Sans Serif"/>
                <a:cs typeface="Microsoft Sans Serif"/>
              </a:rPr>
              <a:t> </a:t>
            </a:r>
            <a:r>
              <a:rPr sz="2200" dirty="0">
                <a:latin typeface="Microsoft Sans Serif"/>
                <a:cs typeface="Microsoft Sans Serif"/>
              </a:rPr>
              <a:t>)</a:t>
            </a:r>
            <a:r>
              <a:rPr sz="2200" spc="20" dirty="0">
                <a:latin typeface="Microsoft Sans Serif"/>
                <a:cs typeface="Microsoft Sans Serif"/>
              </a:rPr>
              <a:t> </a:t>
            </a:r>
            <a:r>
              <a:rPr sz="2200" spc="-5" dirty="0">
                <a:latin typeface="Microsoft Sans Serif"/>
                <a:cs typeface="Microsoft Sans Serif"/>
              </a:rPr>
              <a:t>i.e.,	</a:t>
            </a:r>
            <a:r>
              <a:rPr sz="2200" spc="5" dirty="0">
                <a:latin typeface="Microsoft Sans Serif"/>
                <a:cs typeface="Microsoft Sans Serif"/>
              </a:rPr>
              <a:t>P </a:t>
            </a:r>
            <a:r>
              <a:rPr sz="2200" spc="5" dirty="0">
                <a:latin typeface="Symbol"/>
                <a:cs typeface="Symbol"/>
              </a:rPr>
              <a:t></a:t>
            </a:r>
            <a:r>
              <a:rPr sz="2200" spc="5" dirty="0">
                <a:latin typeface="Times New Roman"/>
                <a:cs typeface="Times New Roman"/>
              </a:rPr>
              <a:t>	</a:t>
            </a:r>
            <a:r>
              <a:rPr sz="2200" spc="5" dirty="0">
                <a:latin typeface="Microsoft Sans Serif"/>
                <a:cs typeface="Microsoft Sans Serif"/>
              </a:rPr>
              <a:t>R</a:t>
            </a:r>
            <a:r>
              <a:rPr sz="2200" spc="-15" dirty="0">
                <a:latin typeface="Microsoft Sans Serif"/>
                <a:cs typeface="Microsoft Sans Serif"/>
              </a:rPr>
              <a:t> </a:t>
            </a:r>
            <a:r>
              <a:rPr sz="2200" spc="-25" dirty="0">
                <a:latin typeface="Microsoft Sans Serif"/>
                <a:cs typeface="Microsoft Sans Serif"/>
              </a:rPr>
              <a:t>is</a:t>
            </a:r>
            <a:r>
              <a:rPr sz="2200" spc="-5" dirty="0">
                <a:latin typeface="Microsoft Sans Serif"/>
                <a:cs typeface="Microsoft Sans Serif"/>
              </a:rPr>
              <a:t> </a:t>
            </a:r>
            <a:r>
              <a:rPr sz="2200" dirty="0">
                <a:latin typeface="Microsoft Sans Serif"/>
                <a:cs typeface="Microsoft Sans Serif"/>
              </a:rPr>
              <a:t>a</a:t>
            </a:r>
            <a:endParaRPr sz="2200">
              <a:latin typeface="Microsoft Sans Serif"/>
              <a:cs typeface="Microsoft Sans Serif"/>
            </a:endParaRPr>
          </a:p>
        </p:txBody>
      </p:sp>
      <p:sp>
        <p:nvSpPr>
          <p:cNvPr id="16" name="object 8">
            <a:extLst>
              <a:ext uri="{FF2B5EF4-FFF2-40B4-BE49-F238E27FC236}">
                <a16:creationId xmlns:a16="http://schemas.microsoft.com/office/drawing/2014/main" id="{786C27EC-8A9E-0FF4-65FC-A7DBC98A4672}"/>
              </a:ext>
            </a:extLst>
          </p:cNvPr>
          <p:cNvSpPr txBox="1"/>
          <p:nvPr/>
        </p:nvSpPr>
        <p:spPr>
          <a:xfrm>
            <a:off x="1794765" y="2736598"/>
            <a:ext cx="5928360" cy="361950"/>
          </a:xfrm>
          <a:prstGeom prst="rect">
            <a:avLst/>
          </a:prstGeom>
        </p:spPr>
        <p:txBody>
          <a:bodyPr vert="horz" wrap="square" lIns="0" tIns="13335" rIns="0" bIns="0" rtlCol="0">
            <a:spAutoFit/>
          </a:bodyPr>
          <a:lstStyle/>
          <a:p>
            <a:pPr marL="12700">
              <a:lnSpc>
                <a:spcPct val="100000"/>
              </a:lnSpc>
              <a:spcBef>
                <a:spcPts val="105"/>
              </a:spcBef>
              <a:tabLst>
                <a:tab pos="4209415" algn="l"/>
                <a:tab pos="4660265" algn="l"/>
                <a:tab pos="5032375" algn="l"/>
                <a:tab pos="5465445" algn="l"/>
              </a:tabLst>
            </a:pPr>
            <a:r>
              <a:rPr sz="2200" spc="-5" dirty="0">
                <a:latin typeface="Microsoft Sans Serif"/>
                <a:cs typeface="Microsoft Sans Serif"/>
              </a:rPr>
              <a:t>deductive</a:t>
            </a:r>
            <a:r>
              <a:rPr sz="2200" spc="40" dirty="0">
                <a:latin typeface="Microsoft Sans Serif"/>
                <a:cs typeface="Microsoft Sans Serif"/>
              </a:rPr>
              <a:t> </a:t>
            </a:r>
            <a:r>
              <a:rPr sz="2200" dirty="0">
                <a:latin typeface="Microsoft Sans Serif"/>
                <a:cs typeface="Microsoft Sans Serif"/>
              </a:rPr>
              <a:t>consequence</a:t>
            </a:r>
            <a:r>
              <a:rPr sz="2200" spc="20" dirty="0">
                <a:latin typeface="Microsoft Sans Serif"/>
                <a:cs typeface="Microsoft Sans Serif"/>
              </a:rPr>
              <a:t> </a:t>
            </a:r>
            <a:r>
              <a:rPr sz="2200" dirty="0">
                <a:latin typeface="Microsoft Sans Serif"/>
                <a:cs typeface="Microsoft Sans Serif"/>
              </a:rPr>
              <a:t>of</a:t>
            </a:r>
            <a:r>
              <a:rPr sz="2200" spc="50" dirty="0">
                <a:latin typeface="Microsoft Sans Serif"/>
                <a:cs typeface="Microsoft Sans Serif"/>
              </a:rPr>
              <a:t> </a:t>
            </a:r>
            <a:r>
              <a:rPr sz="2200" dirty="0">
                <a:latin typeface="Microsoft Sans Serif"/>
                <a:cs typeface="Microsoft Sans Serif"/>
              </a:rPr>
              <a:t>{</a:t>
            </a:r>
            <a:r>
              <a:rPr sz="2200" spc="30" dirty="0">
                <a:latin typeface="Microsoft Sans Serif"/>
                <a:cs typeface="Microsoft Sans Serif"/>
              </a:rPr>
              <a:t> </a:t>
            </a:r>
            <a:r>
              <a:rPr sz="2200" spc="5" dirty="0">
                <a:latin typeface="Microsoft Sans Serif"/>
                <a:cs typeface="Microsoft Sans Serif"/>
              </a:rPr>
              <a:t>P</a:t>
            </a:r>
            <a:r>
              <a:rPr sz="2200" spc="15" dirty="0">
                <a:latin typeface="Microsoft Sans Serif"/>
                <a:cs typeface="Microsoft Sans Serif"/>
              </a:rPr>
              <a:t> </a:t>
            </a:r>
            <a:r>
              <a:rPr sz="2200" spc="5" dirty="0">
                <a:latin typeface="Symbol"/>
                <a:cs typeface="Symbol"/>
              </a:rPr>
              <a:t></a:t>
            </a:r>
            <a:r>
              <a:rPr sz="2200" spc="5" dirty="0">
                <a:latin typeface="Times New Roman"/>
                <a:cs typeface="Times New Roman"/>
              </a:rPr>
              <a:t>	</a:t>
            </a:r>
            <a:r>
              <a:rPr sz="2200" spc="-5" dirty="0">
                <a:latin typeface="Microsoft Sans Serif"/>
                <a:cs typeface="Microsoft Sans Serif"/>
              </a:rPr>
              <a:t>Q,	</a:t>
            </a:r>
            <a:r>
              <a:rPr sz="2200" spc="5" dirty="0">
                <a:latin typeface="Microsoft Sans Serif"/>
                <a:cs typeface="Microsoft Sans Serif"/>
              </a:rPr>
              <a:t>Q	</a:t>
            </a:r>
            <a:r>
              <a:rPr sz="2200" spc="5" dirty="0">
                <a:latin typeface="Symbol"/>
                <a:cs typeface="Symbol"/>
              </a:rPr>
              <a:t></a:t>
            </a:r>
            <a:r>
              <a:rPr sz="2200" spc="5" dirty="0">
                <a:latin typeface="Times New Roman"/>
                <a:cs typeface="Times New Roman"/>
              </a:rPr>
              <a:t>	</a:t>
            </a:r>
            <a:r>
              <a:rPr sz="2200" spc="5" dirty="0">
                <a:latin typeface="Microsoft Sans Serif"/>
                <a:cs typeface="Microsoft Sans Serif"/>
              </a:rPr>
              <a:t>R</a:t>
            </a:r>
            <a:r>
              <a:rPr sz="2200" spc="-55" dirty="0">
                <a:latin typeface="Microsoft Sans Serif"/>
                <a:cs typeface="Microsoft Sans Serif"/>
              </a:rPr>
              <a:t> </a:t>
            </a:r>
            <a:r>
              <a:rPr sz="2200" spc="-10" dirty="0">
                <a:latin typeface="Microsoft Sans Serif"/>
                <a:cs typeface="Microsoft Sans Serif"/>
              </a:rPr>
              <a:t>}.</a:t>
            </a:r>
            <a:endParaRPr sz="2200">
              <a:latin typeface="Microsoft Sans Serif"/>
              <a:cs typeface="Microsoft Sans Serif"/>
            </a:endParaRPr>
          </a:p>
        </p:txBody>
      </p:sp>
      <p:sp>
        <p:nvSpPr>
          <p:cNvPr id="17" name="object 9">
            <a:extLst>
              <a:ext uri="{FF2B5EF4-FFF2-40B4-BE49-F238E27FC236}">
                <a16:creationId xmlns:a16="http://schemas.microsoft.com/office/drawing/2014/main" id="{F1796245-EBE8-C27B-8D40-5C85B630E927}"/>
              </a:ext>
            </a:extLst>
          </p:cNvPr>
          <p:cNvSpPr txBox="1"/>
          <p:nvPr/>
        </p:nvSpPr>
        <p:spPr>
          <a:xfrm>
            <a:off x="4193544" y="3070049"/>
            <a:ext cx="4026535" cy="830580"/>
          </a:xfrm>
          <a:prstGeom prst="rect">
            <a:avLst/>
          </a:prstGeom>
        </p:spPr>
        <p:txBody>
          <a:bodyPr vert="horz" wrap="square" lIns="0" tIns="79375" rIns="0" bIns="0" rtlCol="0">
            <a:spAutoFit/>
          </a:bodyPr>
          <a:lstStyle/>
          <a:p>
            <a:pPr marL="12700">
              <a:lnSpc>
                <a:spcPct val="100000"/>
              </a:lnSpc>
              <a:spcBef>
                <a:spcPts val="625"/>
              </a:spcBef>
              <a:tabLst>
                <a:tab pos="707390" algn="l"/>
                <a:tab pos="3669665" algn="l"/>
              </a:tabLst>
            </a:pPr>
            <a:r>
              <a:rPr sz="2200" spc="5" dirty="0">
                <a:latin typeface="Microsoft Sans Serif"/>
                <a:cs typeface="Microsoft Sans Serif"/>
              </a:rPr>
              <a:t>P</a:t>
            </a:r>
            <a:r>
              <a:rPr sz="2200" spc="30" dirty="0">
                <a:latin typeface="Microsoft Sans Serif"/>
                <a:cs typeface="Microsoft Sans Serif"/>
              </a:rPr>
              <a:t> </a:t>
            </a:r>
            <a:r>
              <a:rPr sz="2200" spc="5" dirty="0">
                <a:latin typeface="Symbol"/>
                <a:cs typeface="Symbol"/>
              </a:rPr>
              <a:t></a:t>
            </a:r>
            <a:r>
              <a:rPr sz="2200" dirty="0">
                <a:latin typeface="Times New Roman"/>
                <a:cs typeface="Times New Roman"/>
              </a:rPr>
              <a:t>	</a:t>
            </a:r>
            <a:r>
              <a:rPr sz="2200" spc="5" dirty="0">
                <a:latin typeface="Microsoft Sans Serif"/>
                <a:cs typeface="Microsoft Sans Serif"/>
              </a:rPr>
              <a:t>Q</a:t>
            </a:r>
            <a:r>
              <a:rPr sz="2200" dirty="0">
                <a:latin typeface="Microsoft Sans Serif"/>
                <a:cs typeface="Microsoft Sans Serif"/>
              </a:rPr>
              <a:t>	</a:t>
            </a:r>
            <a:r>
              <a:rPr sz="2200" spc="5" dirty="0">
                <a:latin typeface="Microsoft Sans Serif"/>
                <a:cs typeface="Microsoft Sans Serif"/>
              </a:rPr>
              <a:t>(</a:t>
            </a:r>
            <a:r>
              <a:rPr sz="2200" spc="-5" dirty="0">
                <a:latin typeface="Microsoft Sans Serif"/>
                <a:cs typeface="Microsoft Sans Serif"/>
              </a:rPr>
              <a:t>1</a:t>
            </a:r>
            <a:r>
              <a:rPr sz="2200" dirty="0">
                <a:latin typeface="Microsoft Sans Serif"/>
                <a:cs typeface="Microsoft Sans Serif"/>
              </a:rPr>
              <a:t>)</a:t>
            </a:r>
          </a:p>
          <a:p>
            <a:pPr marL="12700">
              <a:lnSpc>
                <a:spcPct val="100000"/>
              </a:lnSpc>
              <a:spcBef>
                <a:spcPts val="530"/>
              </a:spcBef>
              <a:tabLst>
                <a:tab pos="387350" algn="l"/>
                <a:tab pos="819785" algn="l"/>
              </a:tabLst>
            </a:pPr>
            <a:r>
              <a:rPr sz="2200" spc="5" dirty="0">
                <a:latin typeface="Microsoft Sans Serif"/>
                <a:cs typeface="Microsoft Sans Serif"/>
              </a:rPr>
              <a:t>Q	</a:t>
            </a:r>
            <a:r>
              <a:rPr sz="2200" spc="5" dirty="0">
                <a:latin typeface="Symbol"/>
                <a:cs typeface="Symbol"/>
              </a:rPr>
              <a:t></a:t>
            </a:r>
            <a:r>
              <a:rPr sz="2200" spc="5" dirty="0">
                <a:latin typeface="Times New Roman"/>
                <a:cs typeface="Times New Roman"/>
              </a:rPr>
              <a:t>	</a:t>
            </a:r>
            <a:r>
              <a:rPr sz="2200" spc="5" dirty="0">
                <a:latin typeface="Microsoft Sans Serif"/>
                <a:cs typeface="Microsoft Sans Serif"/>
              </a:rPr>
              <a:t>R</a:t>
            </a:r>
            <a:endParaRPr sz="2200" dirty="0">
              <a:latin typeface="Microsoft Sans Serif"/>
              <a:cs typeface="Microsoft Sans Serif"/>
            </a:endParaRPr>
          </a:p>
        </p:txBody>
      </p:sp>
      <p:sp>
        <p:nvSpPr>
          <p:cNvPr id="18" name="object 10">
            <a:extLst>
              <a:ext uri="{FF2B5EF4-FFF2-40B4-BE49-F238E27FC236}">
                <a16:creationId xmlns:a16="http://schemas.microsoft.com/office/drawing/2014/main" id="{ADF8E8B1-B2F6-CE38-682E-468645BA268D}"/>
              </a:ext>
            </a:extLst>
          </p:cNvPr>
          <p:cNvSpPr txBox="1"/>
          <p:nvPr/>
        </p:nvSpPr>
        <p:spPr>
          <a:xfrm>
            <a:off x="2364741" y="3070049"/>
            <a:ext cx="1594485" cy="2034539"/>
          </a:xfrm>
          <a:prstGeom prst="rect">
            <a:avLst/>
          </a:prstGeom>
        </p:spPr>
        <p:txBody>
          <a:bodyPr vert="horz" wrap="square" lIns="0" tIns="79375" rIns="0" bIns="0" rtlCol="0">
            <a:spAutoFit/>
          </a:bodyPr>
          <a:lstStyle/>
          <a:p>
            <a:pPr marL="12700">
              <a:lnSpc>
                <a:spcPct val="100000"/>
              </a:lnSpc>
              <a:spcBef>
                <a:spcPts val="625"/>
              </a:spcBef>
            </a:pPr>
            <a:r>
              <a:rPr sz="2200" spc="-5" dirty="0">
                <a:latin typeface="Microsoft Sans Serif"/>
                <a:cs typeface="Microsoft Sans Serif"/>
              </a:rPr>
              <a:t>{Hypothesis}</a:t>
            </a:r>
            <a:endParaRPr sz="2200">
              <a:latin typeface="Microsoft Sans Serif"/>
              <a:cs typeface="Microsoft Sans Serif"/>
            </a:endParaRPr>
          </a:p>
          <a:p>
            <a:pPr marL="12700">
              <a:lnSpc>
                <a:spcPct val="100000"/>
              </a:lnSpc>
              <a:spcBef>
                <a:spcPts val="530"/>
              </a:spcBef>
            </a:pPr>
            <a:r>
              <a:rPr sz="2200" spc="-5" dirty="0">
                <a:latin typeface="Microsoft Sans Serif"/>
                <a:cs typeface="Microsoft Sans Serif"/>
              </a:rPr>
              <a:t>{Hypothesis}</a:t>
            </a:r>
            <a:endParaRPr sz="2200">
              <a:latin typeface="Microsoft Sans Serif"/>
              <a:cs typeface="Microsoft Sans Serif"/>
            </a:endParaRPr>
          </a:p>
          <a:p>
            <a:pPr marL="12700">
              <a:lnSpc>
                <a:spcPct val="100000"/>
              </a:lnSpc>
              <a:spcBef>
                <a:spcPts val="525"/>
              </a:spcBef>
            </a:pPr>
            <a:r>
              <a:rPr sz="2200" spc="-10" dirty="0">
                <a:latin typeface="Microsoft Sans Serif"/>
                <a:cs typeface="Microsoft Sans Serif"/>
              </a:rPr>
              <a:t>{Axiom</a:t>
            </a:r>
            <a:r>
              <a:rPr sz="2200" spc="10" dirty="0">
                <a:latin typeface="Microsoft Sans Serif"/>
                <a:cs typeface="Microsoft Sans Serif"/>
              </a:rPr>
              <a:t> </a:t>
            </a:r>
            <a:r>
              <a:rPr sz="2200" spc="-5" dirty="0">
                <a:latin typeface="Microsoft Sans Serif"/>
                <a:cs typeface="Microsoft Sans Serif"/>
              </a:rPr>
              <a:t>A1}</a:t>
            </a:r>
            <a:endParaRPr sz="2200">
              <a:latin typeface="Microsoft Sans Serif"/>
              <a:cs typeface="Microsoft Sans Serif"/>
            </a:endParaRPr>
          </a:p>
          <a:p>
            <a:pPr marL="12700">
              <a:lnSpc>
                <a:spcPct val="100000"/>
              </a:lnSpc>
              <a:spcBef>
                <a:spcPts val="530"/>
              </a:spcBef>
            </a:pPr>
            <a:r>
              <a:rPr sz="2200" spc="-10" dirty="0">
                <a:latin typeface="Microsoft Sans Serif"/>
                <a:cs typeface="Microsoft Sans Serif"/>
              </a:rPr>
              <a:t>{MP,</a:t>
            </a:r>
            <a:r>
              <a:rPr sz="2200" spc="20" dirty="0">
                <a:latin typeface="Microsoft Sans Serif"/>
                <a:cs typeface="Microsoft Sans Serif"/>
              </a:rPr>
              <a:t> </a:t>
            </a:r>
            <a:r>
              <a:rPr sz="2200" dirty="0">
                <a:latin typeface="Microsoft Sans Serif"/>
                <a:cs typeface="Microsoft Sans Serif"/>
              </a:rPr>
              <a:t>(2,</a:t>
            </a:r>
            <a:r>
              <a:rPr sz="2200" spc="25" dirty="0">
                <a:latin typeface="Microsoft Sans Serif"/>
                <a:cs typeface="Microsoft Sans Serif"/>
              </a:rPr>
              <a:t> </a:t>
            </a:r>
            <a:r>
              <a:rPr sz="2200" dirty="0">
                <a:latin typeface="Microsoft Sans Serif"/>
                <a:cs typeface="Microsoft Sans Serif"/>
              </a:rPr>
              <a:t>3)}</a:t>
            </a:r>
            <a:endParaRPr sz="2200">
              <a:latin typeface="Microsoft Sans Serif"/>
              <a:cs typeface="Microsoft Sans Serif"/>
            </a:endParaRPr>
          </a:p>
          <a:p>
            <a:pPr marL="12700">
              <a:lnSpc>
                <a:spcPct val="100000"/>
              </a:lnSpc>
              <a:spcBef>
                <a:spcPts val="505"/>
              </a:spcBef>
            </a:pPr>
            <a:r>
              <a:rPr sz="2200" spc="-10" dirty="0">
                <a:latin typeface="Microsoft Sans Serif"/>
                <a:cs typeface="Microsoft Sans Serif"/>
              </a:rPr>
              <a:t>{Axiom</a:t>
            </a:r>
            <a:r>
              <a:rPr sz="2200" spc="10" dirty="0">
                <a:latin typeface="Microsoft Sans Serif"/>
                <a:cs typeface="Microsoft Sans Serif"/>
              </a:rPr>
              <a:t> </a:t>
            </a:r>
            <a:r>
              <a:rPr sz="2200" spc="-5" dirty="0">
                <a:latin typeface="Microsoft Sans Serif"/>
                <a:cs typeface="Microsoft Sans Serif"/>
              </a:rPr>
              <a:t>A2}</a:t>
            </a:r>
            <a:endParaRPr sz="2200">
              <a:latin typeface="Microsoft Sans Serif"/>
              <a:cs typeface="Microsoft Sans Serif"/>
            </a:endParaRPr>
          </a:p>
        </p:txBody>
      </p:sp>
      <p:sp>
        <p:nvSpPr>
          <p:cNvPr id="19" name="object 11">
            <a:extLst>
              <a:ext uri="{FF2B5EF4-FFF2-40B4-BE49-F238E27FC236}">
                <a16:creationId xmlns:a16="http://schemas.microsoft.com/office/drawing/2014/main" id="{FA0BD01E-5581-4F39-D52F-18E41364DF3F}"/>
              </a:ext>
            </a:extLst>
          </p:cNvPr>
          <p:cNvSpPr txBox="1"/>
          <p:nvPr/>
        </p:nvSpPr>
        <p:spPr>
          <a:xfrm>
            <a:off x="8765543" y="3538222"/>
            <a:ext cx="36893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Microsoft Sans Serif"/>
                <a:cs typeface="Microsoft Sans Serif"/>
              </a:rPr>
              <a:t>(</a:t>
            </a:r>
            <a:r>
              <a:rPr sz="2200" spc="-5" dirty="0">
                <a:latin typeface="Microsoft Sans Serif"/>
                <a:cs typeface="Microsoft Sans Serif"/>
              </a:rPr>
              <a:t>2</a:t>
            </a:r>
            <a:r>
              <a:rPr sz="2200" dirty="0">
                <a:latin typeface="Microsoft Sans Serif"/>
                <a:cs typeface="Microsoft Sans Serif"/>
              </a:rPr>
              <a:t>)</a:t>
            </a:r>
            <a:endParaRPr sz="2200">
              <a:latin typeface="Microsoft Sans Serif"/>
              <a:cs typeface="Microsoft Sans Serif"/>
            </a:endParaRPr>
          </a:p>
        </p:txBody>
      </p:sp>
      <p:sp>
        <p:nvSpPr>
          <p:cNvPr id="20" name="object 12">
            <a:extLst>
              <a:ext uri="{FF2B5EF4-FFF2-40B4-BE49-F238E27FC236}">
                <a16:creationId xmlns:a16="http://schemas.microsoft.com/office/drawing/2014/main" id="{485A9E38-03D4-C08A-3553-FB7DA15CC4D1}"/>
              </a:ext>
            </a:extLst>
          </p:cNvPr>
          <p:cNvSpPr txBox="1"/>
          <p:nvPr/>
        </p:nvSpPr>
        <p:spPr>
          <a:xfrm>
            <a:off x="4193542" y="3874722"/>
            <a:ext cx="4026535" cy="1631950"/>
          </a:xfrm>
          <a:prstGeom prst="rect">
            <a:avLst/>
          </a:prstGeom>
        </p:spPr>
        <p:txBody>
          <a:bodyPr vert="horz" wrap="square" lIns="0" tIns="12065" rIns="0" bIns="0" rtlCol="0">
            <a:spAutoFit/>
          </a:bodyPr>
          <a:lstStyle/>
          <a:p>
            <a:pPr marL="12700" marR="5080">
              <a:lnSpc>
                <a:spcPct val="120000"/>
              </a:lnSpc>
              <a:spcBef>
                <a:spcPts val="95"/>
              </a:spcBef>
              <a:tabLst>
                <a:tab pos="710565" algn="l"/>
                <a:tab pos="758825" algn="l"/>
                <a:tab pos="1176655" algn="l"/>
                <a:tab pos="1609725" algn="l"/>
                <a:tab pos="2273935" algn="l"/>
                <a:tab pos="2740025" algn="l"/>
                <a:tab pos="3169920" algn="l"/>
              </a:tabLst>
            </a:pPr>
            <a:r>
              <a:rPr sz="2200" spc="10" dirty="0">
                <a:latin typeface="Microsoft Sans Serif"/>
                <a:cs typeface="Microsoft Sans Serif"/>
              </a:rPr>
              <a:t>(Q</a:t>
            </a:r>
            <a:r>
              <a:rPr sz="2200" spc="10" dirty="0">
                <a:latin typeface="Symbol"/>
                <a:cs typeface="Symbol"/>
              </a:rPr>
              <a:t></a:t>
            </a:r>
            <a:r>
              <a:rPr sz="2200" spc="10" dirty="0">
                <a:latin typeface="Times New Roman"/>
                <a:cs typeface="Times New Roman"/>
              </a:rPr>
              <a:t>		</a:t>
            </a:r>
            <a:r>
              <a:rPr sz="2200" spc="-5" dirty="0">
                <a:latin typeface="Microsoft Sans Serif"/>
                <a:cs typeface="Microsoft Sans Serif"/>
              </a:rPr>
              <a:t>R)</a:t>
            </a:r>
            <a:r>
              <a:rPr sz="2200" spc="20" dirty="0">
                <a:latin typeface="Microsoft Sans Serif"/>
                <a:cs typeface="Microsoft Sans Serif"/>
              </a:rPr>
              <a:t> </a:t>
            </a:r>
            <a:r>
              <a:rPr sz="2200" spc="5" dirty="0">
                <a:latin typeface="Symbol"/>
                <a:cs typeface="Symbol"/>
              </a:rPr>
              <a:t></a:t>
            </a:r>
            <a:r>
              <a:rPr sz="2200" spc="55" dirty="0">
                <a:latin typeface="Times New Roman"/>
                <a:cs typeface="Times New Roman"/>
              </a:rPr>
              <a:t> </a:t>
            </a:r>
            <a:r>
              <a:rPr sz="2200" spc="5" dirty="0">
                <a:latin typeface="Microsoft Sans Serif"/>
                <a:cs typeface="Microsoft Sans Serif"/>
              </a:rPr>
              <a:t>(P </a:t>
            </a:r>
            <a:r>
              <a:rPr sz="2200" spc="5" dirty="0">
                <a:latin typeface="Symbol"/>
                <a:cs typeface="Symbol"/>
              </a:rPr>
              <a:t></a:t>
            </a:r>
            <a:r>
              <a:rPr sz="2200" spc="5" dirty="0">
                <a:latin typeface="Times New Roman"/>
                <a:cs typeface="Times New Roman"/>
              </a:rPr>
              <a:t>	</a:t>
            </a:r>
            <a:r>
              <a:rPr sz="2200" spc="-10" dirty="0">
                <a:latin typeface="Microsoft Sans Serif"/>
                <a:cs typeface="Microsoft Sans Serif"/>
              </a:rPr>
              <a:t>(Q	</a:t>
            </a:r>
            <a:r>
              <a:rPr sz="2200" spc="5" dirty="0">
                <a:latin typeface="Symbol"/>
                <a:cs typeface="Symbol"/>
              </a:rPr>
              <a:t></a:t>
            </a:r>
            <a:r>
              <a:rPr sz="2200" spc="5" dirty="0">
                <a:latin typeface="Times New Roman"/>
                <a:cs typeface="Times New Roman"/>
              </a:rPr>
              <a:t>	</a:t>
            </a:r>
            <a:r>
              <a:rPr sz="2200" dirty="0">
                <a:latin typeface="Microsoft Sans Serif"/>
                <a:cs typeface="Microsoft Sans Serif"/>
              </a:rPr>
              <a:t>R))</a:t>
            </a:r>
            <a:r>
              <a:rPr sz="2200" spc="200" dirty="0">
                <a:latin typeface="Microsoft Sans Serif"/>
                <a:cs typeface="Microsoft Sans Serif"/>
              </a:rPr>
              <a:t> </a:t>
            </a:r>
            <a:r>
              <a:rPr sz="2200" dirty="0">
                <a:latin typeface="Microsoft Sans Serif"/>
                <a:cs typeface="Microsoft Sans Serif"/>
              </a:rPr>
              <a:t>(3) </a:t>
            </a:r>
            <a:r>
              <a:rPr sz="2200" spc="-570" dirty="0">
                <a:latin typeface="Microsoft Sans Serif"/>
                <a:cs typeface="Microsoft Sans Serif"/>
              </a:rPr>
              <a:t> </a:t>
            </a:r>
            <a:r>
              <a:rPr sz="2200" spc="5" dirty="0">
                <a:latin typeface="Microsoft Sans Serif"/>
                <a:cs typeface="Microsoft Sans Serif"/>
              </a:rPr>
              <a:t>P</a:t>
            </a:r>
            <a:r>
              <a:rPr sz="2200" spc="30" dirty="0">
                <a:latin typeface="Microsoft Sans Serif"/>
                <a:cs typeface="Microsoft Sans Serif"/>
              </a:rPr>
              <a:t> </a:t>
            </a:r>
            <a:r>
              <a:rPr sz="2200" spc="5" dirty="0">
                <a:latin typeface="Symbol"/>
                <a:cs typeface="Symbol"/>
              </a:rPr>
              <a:t></a:t>
            </a:r>
            <a:r>
              <a:rPr sz="2200" spc="5" dirty="0">
                <a:latin typeface="Times New Roman"/>
                <a:cs typeface="Times New Roman"/>
              </a:rPr>
              <a:t>	</a:t>
            </a:r>
            <a:r>
              <a:rPr sz="2200" spc="-10" dirty="0">
                <a:latin typeface="Microsoft Sans Serif"/>
                <a:cs typeface="Microsoft Sans Serif"/>
              </a:rPr>
              <a:t>(Q	</a:t>
            </a:r>
            <a:r>
              <a:rPr sz="2200" spc="5" dirty="0">
                <a:latin typeface="Symbol"/>
                <a:cs typeface="Symbol"/>
              </a:rPr>
              <a:t></a:t>
            </a:r>
            <a:r>
              <a:rPr sz="2200" spc="5" dirty="0">
                <a:latin typeface="Times New Roman"/>
                <a:cs typeface="Times New Roman"/>
              </a:rPr>
              <a:t>	</a:t>
            </a:r>
            <a:r>
              <a:rPr sz="2200" spc="-5" dirty="0">
                <a:latin typeface="Microsoft Sans Serif"/>
                <a:cs typeface="Microsoft Sans Serif"/>
              </a:rPr>
              <a:t>R)</a:t>
            </a:r>
            <a:endParaRPr sz="2200" dirty="0">
              <a:latin typeface="Microsoft Sans Serif"/>
              <a:cs typeface="Microsoft Sans Serif"/>
            </a:endParaRPr>
          </a:p>
          <a:p>
            <a:pPr marL="12700">
              <a:lnSpc>
                <a:spcPct val="100000"/>
              </a:lnSpc>
              <a:spcBef>
                <a:spcPts val="505"/>
              </a:spcBef>
              <a:tabLst>
                <a:tab pos="804545" algn="l"/>
                <a:tab pos="1271270" algn="l"/>
                <a:tab pos="1703705" algn="l"/>
              </a:tabLst>
            </a:pPr>
            <a:r>
              <a:rPr sz="2200" spc="5" dirty="0">
                <a:latin typeface="Microsoft Sans Serif"/>
                <a:cs typeface="Microsoft Sans Serif"/>
              </a:rPr>
              <a:t>(P</a:t>
            </a:r>
            <a:r>
              <a:rPr sz="2200" spc="30" dirty="0">
                <a:latin typeface="Microsoft Sans Serif"/>
                <a:cs typeface="Microsoft Sans Serif"/>
              </a:rPr>
              <a:t> </a:t>
            </a:r>
            <a:r>
              <a:rPr sz="2200" spc="5" dirty="0">
                <a:latin typeface="Symbol"/>
                <a:cs typeface="Symbol"/>
              </a:rPr>
              <a:t></a:t>
            </a:r>
            <a:r>
              <a:rPr sz="2200" spc="5" dirty="0">
                <a:latin typeface="Times New Roman"/>
                <a:cs typeface="Times New Roman"/>
              </a:rPr>
              <a:t>	</a:t>
            </a:r>
            <a:r>
              <a:rPr sz="2200" spc="-10" dirty="0">
                <a:latin typeface="Microsoft Sans Serif"/>
                <a:cs typeface="Microsoft Sans Serif"/>
              </a:rPr>
              <a:t>(Q	</a:t>
            </a:r>
            <a:r>
              <a:rPr sz="2200" spc="5" dirty="0">
                <a:latin typeface="Symbol"/>
                <a:cs typeface="Symbol"/>
              </a:rPr>
              <a:t></a:t>
            </a:r>
            <a:r>
              <a:rPr sz="2200" spc="5" dirty="0">
                <a:latin typeface="Times New Roman"/>
                <a:cs typeface="Times New Roman"/>
              </a:rPr>
              <a:t>	</a:t>
            </a:r>
            <a:r>
              <a:rPr sz="2200" spc="-10" dirty="0">
                <a:latin typeface="Microsoft Sans Serif"/>
                <a:cs typeface="Microsoft Sans Serif"/>
              </a:rPr>
              <a:t>R))</a:t>
            </a:r>
            <a:r>
              <a:rPr sz="2200" spc="-20" dirty="0">
                <a:latin typeface="Microsoft Sans Serif"/>
                <a:cs typeface="Microsoft Sans Serif"/>
              </a:rPr>
              <a:t> </a:t>
            </a:r>
            <a:r>
              <a:rPr sz="2200" spc="5" dirty="0">
                <a:latin typeface="Symbol"/>
                <a:cs typeface="Symbol"/>
              </a:rPr>
              <a:t></a:t>
            </a:r>
            <a:endParaRPr sz="2200" dirty="0">
              <a:latin typeface="Symbol"/>
              <a:cs typeface="Symbol"/>
            </a:endParaRPr>
          </a:p>
          <a:p>
            <a:pPr marL="927100">
              <a:lnSpc>
                <a:spcPct val="100000"/>
              </a:lnSpc>
              <a:spcBef>
                <a:spcPts val="530"/>
              </a:spcBef>
              <a:tabLst>
                <a:tab pos="1457325" algn="l"/>
                <a:tab pos="2633345" algn="l"/>
                <a:tab pos="3066415" algn="l"/>
              </a:tabLst>
            </a:pPr>
            <a:r>
              <a:rPr sz="2200" spc="5" dirty="0">
                <a:latin typeface="Microsoft Sans Serif"/>
                <a:cs typeface="Microsoft Sans Serif"/>
              </a:rPr>
              <a:t>((P	</a:t>
            </a:r>
            <a:r>
              <a:rPr sz="2200" spc="5" dirty="0">
                <a:latin typeface="Symbol"/>
                <a:cs typeface="Symbol"/>
              </a:rPr>
              <a:t></a:t>
            </a:r>
            <a:r>
              <a:rPr sz="2200" spc="50" dirty="0">
                <a:latin typeface="Times New Roman"/>
                <a:cs typeface="Times New Roman"/>
              </a:rPr>
              <a:t> </a:t>
            </a:r>
            <a:r>
              <a:rPr sz="2200" spc="5" dirty="0">
                <a:latin typeface="Microsoft Sans Serif"/>
                <a:cs typeface="Microsoft Sans Serif"/>
              </a:rPr>
              <a:t>Q)</a:t>
            </a:r>
            <a:r>
              <a:rPr sz="2200" spc="25" dirty="0">
                <a:latin typeface="Microsoft Sans Serif"/>
                <a:cs typeface="Microsoft Sans Serif"/>
              </a:rPr>
              <a:t> </a:t>
            </a:r>
            <a:r>
              <a:rPr sz="2200" spc="5" dirty="0">
                <a:latin typeface="Symbol"/>
                <a:cs typeface="Symbol"/>
              </a:rPr>
              <a:t></a:t>
            </a:r>
            <a:r>
              <a:rPr sz="2200" spc="5" dirty="0">
                <a:latin typeface="Times New Roman"/>
                <a:cs typeface="Times New Roman"/>
              </a:rPr>
              <a:t>	</a:t>
            </a:r>
            <a:r>
              <a:rPr sz="2200" spc="5" dirty="0">
                <a:latin typeface="Microsoft Sans Serif"/>
                <a:cs typeface="Microsoft Sans Serif"/>
              </a:rPr>
              <a:t>(P	</a:t>
            </a:r>
            <a:r>
              <a:rPr sz="2200" spc="5" dirty="0">
                <a:latin typeface="Symbol"/>
                <a:cs typeface="Symbol"/>
              </a:rPr>
              <a:t></a:t>
            </a:r>
            <a:r>
              <a:rPr sz="2200" spc="35" dirty="0">
                <a:latin typeface="Times New Roman"/>
                <a:cs typeface="Times New Roman"/>
              </a:rPr>
              <a:t> </a:t>
            </a:r>
            <a:r>
              <a:rPr sz="2200" spc="-10" dirty="0">
                <a:latin typeface="Microsoft Sans Serif"/>
                <a:cs typeface="Microsoft Sans Serif"/>
              </a:rPr>
              <a:t>R))</a:t>
            </a:r>
            <a:endParaRPr sz="2200" dirty="0">
              <a:latin typeface="Microsoft Sans Serif"/>
              <a:cs typeface="Microsoft Sans Serif"/>
            </a:endParaRPr>
          </a:p>
        </p:txBody>
      </p:sp>
      <p:sp>
        <p:nvSpPr>
          <p:cNvPr id="21" name="object 13">
            <a:extLst>
              <a:ext uri="{FF2B5EF4-FFF2-40B4-BE49-F238E27FC236}">
                <a16:creationId xmlns:a16="http://schemas.microsoft.com/office/drawing/2014/main" id="{047C2831-BCE3-45E9-682D-0C259556C977}"/>
              </a:ext>
            </a:extLst>
          </p:cNvPr>
          <p:cNvSpPr txBox="1"/>
          <p:nvPr/>
        </p:nvSpPr>
        <p:spPr>
          <a:xfrm>
            <a:off x="8765548" y="4342895"/>
            <a:ext cx="36893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Microsoft Sans Serif"/>
                <a:cs typeface="Microsoft Sans Serif"/>
              </a:rPr>
              <a:t>(</a:t>
            </a:r>
            <a:r>
              <a:rPr sz="2200" spc="-5" dirty="0">
                <a:latin typeface="Microsoft Sans Serif"/>
                <a:cs typeface="Microsoft Sans Serif"/>
              </a:rPr>
              <a:t>4</a:t>
            </a:r>
            <a:r>
              <a:rPr sz="2200" dirty="0">
                <a:latin typeface="Microsoft Sans Serif"/>
                <a:cs typeface="Microsoft Sans Serif"/>
              </a:rPr>
              <a:t>)</a:t>
            </a:r>
            <a:endParaRPr sz="2200">
              <a:latin typeface="Microsoft Sans Serif"/>
              <a:cs typeface="Microsoft Sans Serif"/>
            </a:endParaRPr>
          </a:p>
        </p:txBody>
      </p:sp>
      <p:sp>
        <p:nvSpPr>
          <p:cNvPr id="22" name="object 14">
            <a:extLst>
              <a:ext uri="{FF2B5EF4-FFF2-40B4-BE49-F238E27FC236}">
                <a16:creationId xmlns:a16="http://schemas.microsoft.com/office/drawing/2014/main" id="{B2136D89-8DBC-9178-8615-F1106C94B89F}"/>
              </a:ext>
            </a:extLst>
          </p:cNvPr>
          <p:cNvSpPr txBox="1"/>
          <p:nvPr/>
        </p:nvSpPr>
        <p:spPr>
          <a:xfrm>
            <a:off x="8765547" y="5144520"/>
            <a:ext cx="36893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Microsoft Sans Serif"/>
                <a:cs typeface="Microsoft Sans Serif"/>
              </a:rPr>
              <a:t>(</a:t>
            </a:r>
            <a:r>
              <a:rPr sz="2200" spc="-5" dirty="0">
                <a:latin typeface="Microsoft Sans Serif"/>
                <a:cs typeface="Microsoft Sans Serif"/>
              </a:rPr>
              <a:t>5</a:t>
            </a:r>
            <a:r>
              <a:rPr sz="2200" dirty="0">
                <a:latin typeface="Microsoft Sans Serif"/>
                <a:cs typeface="Microsoft Sans Serif"/>
              </a:rPr>
              <a:t>)</a:t>
            </a:r>
            <a:endParaRPr sz="2200">
              <a:latin typeface="Microsoft Sans Serif"/>
              <a:cs typeface="Microsoft Sans Serif"/>
            </a:endParaRPr>
          </a:p>
        </p:txBody>
      </p:sp>
      <p:sp>
        <p:nvSpPr>
          <p:cNvPr id="23" name="object 15">
            <a:extLst>
              <a:ext uri="{FF2B5EF4-FFF2-40B4-BE49-F238E27FC236}">
                <a16:creationId xmlns:a16="http://schemas.microsoft.com/office/drawing/2014/main" id="{17A4F92C-2E34-9193-6242-FFD747E321D9}"/>
              </a:ext>
            </a:extLst>
          </p:cNvPr>
          <p:cNvSpPr txBox="1"/>
          <p:nvPr/>
        </p:nvSpPr>
        <p:spPr>
          <a:xfrm>
            <a:off x="2364741" y="5481019"/>
            <a:ext cx="1521460" cy="830580"/>
          </a:xfrm>
          <a:prstGeom prst="rect">
            <a:avLst/>
          </a:prstGeom>
        </p:spPr>
        <p:txBody>
          <a:bodyPr vert="horz" wrap="square" lIns="0" tIns="79375" rIns="0" bIns="0" rtlCol="0">
            <a:spAutoFit/>
          </a:bodyPr>
          <a:lstStyle/>
          <a:p>
            <a:pPr marL="12700">
              <a:lnSpc>
                <a:spcPct val="100000"/>
              </a:lnSpc>
              <a:spcBef>
                <a:spcPts val="625"/>
              </a:spcBef>
            </a:pPr>
            <a:r>
              <a:rPr sz="2200" spc="-10" dirty="0">
                <a:latin typeface="Microsoft Sans Serif"/>
                <a:cs typeface="Microsoft Sans Serif"/>
              </a:rPr>
              <a:t>{MP</a:t>
            </a:r>
            <a:r>
              <a:rPr sz="2200" spc="10" dirty="0">
                <a:latin typeface="Microsoft Sans Serif"/>
                <a:cs typeface="Microsoft Sans Serif"/>
              </a:rPr>
              <a:t> </a:t>
            </a:r>
            <a:r>
              <a:rPr sz="2200" dirty="0">
                <a:latin typeface="Microsoft Sans Serif"/>
                <a:cs typeface="Microsoft Sans Serif"/>
              </a:rPr>
              <a:t>,</a:t>
            </a:r>
            <a:r>
              <a:rPr sz="2200" spc="25" dirty="0">
                <a:latin typeface="Microsoft Sans Serif"/>
                <a:cs typeface="Microsoft Sans Serif"/>
              </a:rPr>
              <a:t> </a:t>
            </a:r>
            <a:r>
              <a:rPr sz="2200" dirty="0">
                <a:latin typeface="Microsoft Sans Serif"/>
                <a:cs typeface="Microsoft Sans Serif"/>
              </a:rPr>
              <a:t>(4,</a:t>
            </a:r>
            <a:r>
              <a:rPr sz="2200" spc="25" dirty="0">
                <a:latin typeface="Microsoft Sans Serif"/>
                <a:cs typeface="Microsoft Sans Serif"/>
              </a:rPr>
              <a:t> </a:t>
            </a:r>
            <a:r>
              <a:rPr sz="2200" spc="-10" dirty="0">
                <a:latin typeface="Microsoft Sans Serif"/>
                <a:cs typeface="Microsoft Sans Serif"/>
              </a:rPr>
              <a:t>5)}</a:t>
            </a:r>
            <a:endParaRPr sz="2200">
              <a:latin typeface="Microsoft Sans Serif"/>
              <a:cs typeface="Microsoft Sans Serif"/>
            </a:endParaRPr>
          </a:p>
          <a:p>
            <a:pPr marL="12700">
              <a:lnSpc>
                <a:spcPct val="100000"/>
              </a:lnSpc>
              <a:spcBef>
                <a:spcPts val="530"/>
              </a:spcBef>
            </a:pPr>
            <a:r>
              <a:rPr sz="2200" b="1" spc="-5" dirty="0">
                <a:latin typeface="Arial"/>
                <a:cs typeface="Arial"/>
              </a:rPr>
              <a:t>{MP, </a:t>
            </a:r>
            <a:r>
              <a:rPr sz="2200" b="1" spc="-10" dirty="0">
                <a:latin typeface="Arial"/>
                <a:cs typeface="Arial"/>
              </a:rPr>
              <a:t>(1,</a:t>
            </a:r>
            <a:r>
              <a:rPr sz="2200" b="1" dirty="0">
                <a:latin typeface="Arial"/>
                <a:cs typeface="Arial"/>
              </a:rPr>
              <a:t> </a:t>
            </a:r>
            <a:r>
              <a:rPr sz="2200" b="1" spc="-10" dirty="0">
                <a:latin typeface="Arial"/>
                <a:cs typeface="Arial"/>
              </a:rPr>
              <a:t>6)}</a:t>
            </a:r>
            <a:endParaRPr sz="2200">
              <a:latin typeface="Arial"/>
              <a:cs typeface="Arial"/>
            </a:endParaRPr>
          </a:p>
        </p:txBody>
      </p:sp>
      <p:sp>
        <p:nvSpPr>
          <p:cNvPr id="24" name="object 16">
            <a:extLst>
              <a:ext uri="{FF2B5EF4-FFF2-40B4-BE49-F238E27FC236}">
                <a16:creationId xmlns:a16="http://schemas.microsoft.com/office/drawing/2014/main" id="{DFA9EBE6-C44E-20A5-8806-06574A47C7AC}"/>
              </a:ext>
            </a:extLst>
          </p:cNvPr>
          <p:cNvSpPr txBox="1"/>
          <p:nvPr/>
        </p:nvSpPr>
        <p:spPr>
          <a:xfrm>
            <a:off x="4193543" y="5481019"/>
            <a:ext cx="2722245" cy="830580"/>
          </a:xfrm>
          <a:prstGeom prst="rect">
            <a:avLst/>
          </a:prstGeom>
        </p:spPr>
        <p:txBody>
          <a:bodyPr vert="horz" wrap="square" lIns="0" tIns="79375" rIns="0" bIns="0" rtlCol="0">
            <a:spAutoFit/>
          </a:bodyPr>
          <a:lstStyle/>
          <a:p>
            <a:pPr marL="12700">
              <a:lnSpc>
                <a:spcPct val="100000"/>
              </a:lnSpc>
              <a:spcBef>
                <a:spcPts val="625"/>
              </a:spcBef>
              <a:tabLst>
                <a:tab pos="448309" algn="l"/>
                <a:tab pos="1624965" algn="l"/>
                <a:tab pos="2057400" algn="l"/>
              </a:tabLst>
            </a:pPr>
            <a:r>
              <a:rPr sz="2200" spc="5" dirty="0">
                <a:latin typeface="Microsoft Sans Serif"/>
                <a:cs typeface="Microsoft Sans Serif"/>
              </a:rPr>
              <a:t>(P	</a:t>
            </a:r>
            <a:r>
              <a:rPr sz="2200" spc="5" dirty="0">
                <a:latin typeface="Symbol"/>
                <a:cs typeface="Symbol"/>
              </a:rPr>
              <a:t></a:t>
            </a:r>
            <a:r>
              <a:rPr sz="2200" spc="50" dirty="0">
                <a:latin typeface="Times New Roman"/>
                <a:cs typeface="Times New Roman"/>
              </a:rPr>
              <a:t> </a:t>
            </a:r>
            <a:r>
              <a:rPr sz="2200" spc="5" dirty="0">
                <a:latin typeface="Microsoft Sans Serif"/>
                <a:cs typeface="Microsoft Sans Serif"/>
              </a:rPr>
              <a:t>Q)</a:t>
            </a:r>
            <a:r>
              <a:rPr sz="2200" spc="25" dirty="0">
                <a:latin typeface="Microsoft Sans Serif"/>
                <a:cs typeface="Microsoft Sans Serif"/>
              </a:rPr>
              <a:t> </a:t>
            </a:r>
            <a:r>
              <a:rPr sz="2200" spc="5" dirty="0">
                <a:latin typeface="Symbol"/>
                <a:cs typeface="Symbol"/>
              </a:rPr>
              <a:t></a:t>
            </a:r>
            <a:r>
              <a:rPr sz="2200" spc="5" dirty="0">
                <a:latin typeface="Times New Roman"/>
                <a:cs typeface="Times New Roman"/>
              </a:rPr>
              <a:t>	</a:t>
            </a:r>
            <a:r>
              <a:rPr sz="2200" spc="5" dirty="0">
                <a:latin typeface="Microsoft Sans Serif"/>
                <a:cs typeface="Microsoft Sans Serif"/>
              </a:rPr>
              <a:t>(P	</a:t>
            </a:r>
            <a:r>
              <a:rPr sz="2200" spc="5" dirty="0">
                <a:latin typeface="Symbol"/>
                <a:cs typeface="Symbol"/>
              </a:rPr>
              <a:t></a:t>
            </a:r>
            <a:r>
              <a:rPr sz="2200" spc="-5" dirty="0">
                <a:latin typeface="Times New Roman"/>
                <a:cs typeface="Times New Roman"/>
              </a:rPr>
              <a:t> </a:t>
            </a:r>
            <a:r>
              <a:rPr sz="2200" spc="-5" dirty="0">
                <a:latin typeface="Microsoft Sans Serif"/>
                <a:cs typeface="Microsoft Sans Serif"/>
              </a:rPr>
              <a:t>R)</a:t>
            </a:r>
            <a:endParaRPr sz="2200">
              <a:latin typeface="Microsoft Sans Serif"/>
              <a:cs typeface="Microsoft Sans Serif"/>
            </a:endParaRPr>
          </a:p>
          <a:p>
            <a:pPr marL="12700">
              <a:lnSpc>
                <a:spcPct val="100000"/>
              </a:lnSpc>
              <a:spcBef>
                <a:spcPts val="530"/>
              </a:spcBef>
              <a:tabLst>
                <a:tab pos="353695" algn="l"/>
              </a:tabLst>
            </a:pPr>
            <a:r>
              <a:rPr sz="2200" b="1" spc="5" dirty="0">
                <a:latin typeface="Arial"/>
                <a:cs typeface="Arial"/>
              </a:rPr>
              <a:t>P	</a:t>
            </a:r>
            <a:r>
              <a:rPr sz="2200" spc="5" dirty="0">
                <a:latin typeface="Symbol"/>
                <a:cs typeface="Symbol"/>
              </a:rPr>
              <a:t></a:t>
            </a:r>
            <a:r>
              <a:rPr sz="2200" spc="30" dirty="0">
                <a:latin typeface="Times New Roman"/>
                <a:cs typeface="Times New Roman"/>
              </a:rPr>
              <a:t> </a:t>
            </a:r>
            <a:r>
              <a:rPr sz="2200" b="1" spc="5" dirty="0">
                <a:latin typeface="Arial"/>
                <a:cs typeface="Arial"/>
              </a:rPr>
              <a:t>R</a:t>
            </a:r>
            <a:endParaRPr sz="2200">
              <a:latin typeface="Arial"/>
              <a:cs typeface="Arial"/>
            </a:endParaRPr>
          </a:p>
        </p:txBody>
      </p:sp>
      <p:sp>
        <p:nvSpPr>
          <p:cNvPr id="25" name="object 17">
            <a:extLst>
              <a:ext uri="{FF2B5EF4-FFF2-40B4-BE49-F238E27FC236}">
                <a16:creationId xmlns:a16="http://schemas.microsoft.com/office/drawing/2014/main" id="{E91CCCDD-EA1E-0C8B-04AE-85DF60F2538A}"/>
              </a:ext>
            </a:extLst>
          </p:cNvPr>
          <p:cNvSpPr txBox="1"/>
          <p:nvPr/>
        </p:nvSpPr>
        <p:spPr>
          <a:xfrm>
            <a:off x="6936746" y="5481019"/>
            <a:ext cx="1283335" cy="830580"/>
          </a:xfrm>
          <a:prstGeom prst="rect">
            <a:avLst/>
          </a:prstGeom>
        </p:spPr>
        <p:txBody>
          <a:bodyPr vert="horz" wrap="square" lIns="0" tIns="79375" rIns="0" bIns="0" rtlCol="0">
            <a:spAutoFit/>
          </a:bodyPr>
          <a:lstStyle/>
          <a:p>
            <a:pPr marR="5080" algn="r">
              <a:lnSpc>
                <a:spcPct val="100000"/>
              </a:lnSpc>
              <a:spcBef>
                <a:spcPts val="625"/>
              </a:spcBef>
            </a:pPr>
            <a:r>
              <a:rPr sz="2200" dirty="0">
                <a:latin typeface="Microsoft Sans Serif"/>
                <a:cs typeface="Microsoft Sans Serif"/>
              </a:rPr>
              <a:t>(6)</a:t>
            </a:r>
            <a:endParaRPr sz="2200">
              <a:latin typeface="Microsoft Sans Serif"/>
              <a:cs typeface="Microsoft Sans Serif"/>
            </a:endParaRPr>
          </a:p>
          <a:p>
            <a:pPr marL="12700">
              <a:lnSpc>
                <a:spcPct val="100000"/>
              </a:lnSpc>
              <a:spcBef>
                <a:spcPts val="530"/>
              </a:spcBef>
            </a:pPr>
            <a:r>
              <a:rPr sz="2200" b="1" spc="-5" dirty="0">
                <a:latin typeface="Arial"/>
                <a:cs typeface="Arial"/>
              </a:rPr>
              <a:t>proved</a:t>
            </a:r>
            <a:endParaRPr sz="2200">
              <a:latin typeface="Arial"/>
              <a:cs typeface="Arial"/>
            </a:endParaRPr>
          </a:p>
        </p:txBody>
      </p:sp>
      <p:sp>
        <p:nvSpPr>
          <p:cNvPr id="26" name="Title 1">
            <a:extLst>
              <a:ext uri="{FF2B5EF4-FFF2-40B4-BE49-F238E27FC236}">
                <a16:creationId xmlns:a16="http://schemas.microsoft.com/office/drawing/2014/main" id="{CD6792D8-D13F-1F29-A01E-29512B4AE89F}"/>
              </a:ext>
            </a:extLst>
          </p:cNvPr>
          <p:cNvSpPr txBox="1">
            <a:spLocks/>
          </p:cNvSpPr>
          <p:nvPr/>
        </p:nvSpPr>
        <p:spPr>
          <a:xfrm>
            <a:off x="838200" y="220213"/>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Axiomatic</a:t>
            </a:r>
            <a:r>
              <a:rPr lang="en-US" sz="3200" b="1" spc="-20" dirty="0">
                <a:solidFill>
                  <a:srgbClr val="C00000"/>
                </a:solidFill>
              </a:rPr>
              <a:t> </a:t>
            </a:r>
            <a:r>
              <a:rPr lang="en-US" sz="3200" b="1" spc="-5" dirty="0">
                <a:solidFill>
                  <a:srgbClr val="C00000"/>
                </a:solidFill>
              </a:rPr>
              <a:t>System</a:t>
            </a:r>
            <a:r>
              <a:rPr lang="en-US" sz="3200" b="1" spc="-25" dirty="0">
                <a:solidFill>
                  <a:srgbClr val="C00000"/>
                </a:solidFill>
              </a:rPr>
              <a:t> </a:t>
            </a:r>
            <a:r>
              <a:rPr lang="en-US" sz="3200" b="1" spc="-5" dirty="0">
                <a:solidFill>
                  <a:srgbClr val="C00000"/>
                </a:solidFill>
              </a:rPr>
              <a:t>(AS)</a:t>
            </a:r>
            <a:r>
              <a:rPr lang="en-US" sz="3200" b="1" spc="-10" dirty="0">
                <a:solidFill>
                  <a:srgbClr val="C00000"/>
                </a:solidFill>
              </a:rPr>
              <a:t> </a:t>
            </a:r>
            <a:endParaRPr lang="te-IN" sz="3200" b="1" dirty="0">
              <a:solidFill>
                <a:srgbClr val="C00000"/>
              </a:solidFill>
            </a:endParaRPr>
          </a:p>
        </p:txBody>
      </p:sp>
    </p:spTree>
    <p:extLst>
      <p:ext uri="{BB962C8B-B14F-4D97-AF65-F5344CB8AC3E}">
        <p14:creationId xmlns:p14="http://schemas.microsoft.com/office/powerpoint/2010/main" val="250819731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4" name="object 7">
            <a:extLst>
              <a:ext uri="{FF2B5EF4-FFF2-40B4-BE49-F238E27FC236}">
                <a16:creationId xmlns:a16="http://schemas.microsoft.com/office/drawing/2014/main" id="{386F7406-69DA-B01C-7AF4-D9319A3D3E10}"/>
              </a:ext>
            </a:extLst>
          </p:cNvPr>
          <p:cNvSpPr txBox="1"/>
          <p:nvPr/>
        </p:nvSpPr>
        <p:spPr>
          <a:xfrm>
            <a:off x="1219201" y="729810"/>
            <a:ext cx="10734714" cy="5334153"/>
          </a:xfrm>
          <a:prstGeom prst="rect">
            <a:avLst/>
          </a:prstGeom>
        </p:spPr>
        <p:txBody>
          <a:bodyPr vert="horz" wrap="square" lIns="0" tIns="70485" rIns="0" bIns="0" rtlCol="0">
            <a:spAutoFit/>
          </a:bodyPr>
          <a:lstStyle/>
          <a:p>
            <a:pPr marL="12065">
              <a:spcBef>
                <a:spcPts val="560"/>
              </a:spcBef>
              <a:buSzPct val="70833"/>
              <a:tabLst>
                <a:tab pos="356870" algn="l"/>
                <a:tab pos="357505" algn="l"/>
              </a:tabLst>
            </a:pPr>
            <a:r>
              <a:rPr lang="en-IN" sz="2400" b="1" i="0" dirty="0">
                <a:solidFill>
                  <a:srgbClr val="222222"/>
                </a:solidFill>
                <a:effectLst/>
                <a:latin typeface="Muli"/>
              </a:rPr>
              <a:t>PROPERTIES OF AS</a:t>
            </a:r>
          </a:p>
          <a:p>
            <a:pPr marL="12065">
              <a:spcBef>
                <a:spcPts val="560"/>
              </a:spcBef>
              <a:buSzPct val="70833"/>
              <a:tabLst>
                <a:tab pos="356870" algn="l"/>
                <a:tab pos="357505" algn="l"/>
              </a:tabLst>
            </a:pPr>
            <a:r>
              <a:rPr lang="en-IN" sz="2400" b="1" i="0" dirty="0">
                <a:solidFill>
                  <a:srgbClr val="222222"/>
                </a:solidFill>
                <a:effectLst/>
                <a:latin typeface="Muli"/>
              </a:rPr>
              <a:t>Consistency</a:t>
            </a:r>
          </a:p>
          <a:p>
            <a:pPr marL="356870" indent="-344805" algn="just">
              <a:lnSpc>
                <a:spcPct val="100000"/>
              </a:lnSpc>
              <a:spcBef>
                <a:spcPts val="560"/>
              </a:spcBef>
              <a:buSzPct val="70833"/>
              <a:buFont typeface="Microsoft Sans Serif"/>
              <a:buChar char="●"/>
              <a:tabLst>
                <a:tab pos="356870" algn="l"/>
                <a:tab pos="357505" algn="l"/>
              </a:tabLst>
            </a:pPr>
            <a:r>
              <a:rPr lang="en-US" sz="2400" b="0" i="0" dirty="0">
                <a:solidFill>
                  <a:srgbClr val="343434"/>
                </a:solidFill>
                <a:effectLst/>
                <a:latin typeface="Muli"/>
              </a:rPr>
              <a:t>An axiomatic system is </a:t>
            </a:r>
            <a:r>
              <a:rPr lang="en-US" sz="2400" b="1" i="0" dirty="0">
                <a:solidFill>
                  <a:srgbClr val="343434"/>
                </a:solidFill>
                <a:effectLst/>
                <a:latin typeface="Muli"/>
              </a:rPr>
              <a:t>consistent</a:t>
            </a:r>
            <a:r>
              <a:rPr lang="en-US" sz="2400" b="0" i="0" dirty="0">
                <a:solidFill>
                  <a:srgbClr val="343434"/>
                </a:solidFill>
                <a:effectLst/>
                <a:latin typeface="Muli"/>
              </a:rPr>
              <a:t> if the axioms cannot be used to prove a particular proposition and its opposite, or negation. It cannot contradict itself. In our simple example, the three axioms could not be used to prove that some paths have no robots while also proving that all paths have some robots.</a:t>
            </a:r>
          </a:p>
          <a:p>
            <a:pPr marL="356870" indent="-344805" algn="just">
              <a:spcBef>
                <a:spcPts val="560"/>
              </a:spcBef>
              <a:buSzPct val="70833"/>
              <a:buFont typeface="Microsoft Sans Serif"/>
              <a:buChar char="●"/>
              <a:tabLst>
                <a:tab pos="356870" algn="l"/>
                <a:tab pos="357505" algn="l"/>
              </a:tabLst>
            </a:pPr>
            <a:r>
              <a:rPr lang="en-IN" sz="2400" b="1" i="0" dirty="0">
                <a:solidFill>
                  <a:srgbClr val="222222"/>
                </a:solidFill>
                <a:effectLst/>
                <a:latin typeface="Muli"/>
              </a:rPr>
              <a:t>Independence</a:t>
            </a:r>
          </a:p>
          <a:p>
            <a:pPr marL="356870" indent="-344805" algn="just">
              <a:lnSpc>
                <a:spcPct val="100000"/>
              </a:lnSpc>
              <a:spcBef>
                <a:spcPts val="560"/>
              </a:spcBef>
              <a:buSzPct val="70833"/>
              <a:buFont typeface="Microsoft Sans Serif"/>
              <a:buChar char="●"/>
              <a:tabLst>
                <a:tab pos="356870" algn="l"/>
                <a:tab pos="357505" algn="l"/>
              </a:tabLst>
            </a:pPr>
            <a:r>
              <a:rPr lang="en-US" sz="2400" b="0" i="0" dirty="0">
                <a:solidFill>
                  <a:srgbClr val="343434"/>
                </a:solidFill>
                <a:effectLst/>
                <a:latin typeface="Muli"/>
              </a:rPr>
              <a:t>An axiomatic system must have consistency (an internal logic that is not self-contradictory). It is better if it also has independence, in which axioms are independent of each other; you cannot get one axiom from another</a:t>
            </a:r>
            <a:r>
              <a:rPr lang="en-US" sz="2400" b="0" i="0" dirty="0">
                <a:solidFill>
                  <a:srgbClr val="343434"/>
                </a:solidFill>
                <a:effectLst/>
                <a:latin typeface="Muli"/>
                <a:cs typeface="Microsoft Sans Serif"/>
              </a:rPr>
              <a:t>.</a:t>
            </a:r>
          </a:p>
          <a:p>
            <a:pPr marL="356870" indent="-344805" algn="just">
              <a:spcBef>
                <a:spcPts val="560"/>
              </a:spcBef>
              <a:buSzPct val="70833"/>
              <a:buFont typeface="Microsoft Sans Serif"/>
              <a:buChar char="●"/>
              <a:tabLst>
                <a:tab pos="356870" algn="l"/>
                <a:tab pos="357505" algn="l"/>
              </a:tabLst>
            </a:pPr>
            <a:r>
              <a:rPr lang="en-IN" sz="2400" b="1" i="0" dirty="0">
                <a:solidFill>
                  <a:srgbClr val="222222"/>
                </a:solidFill>
                <a:effectLst/>
                <a:latin typeface="Muli"/>
              </a:rPr>
              <a:t>Completeness</a:t>
            </a:r>
          </a:p>
          <a:p>
            <a:pPr marL="356870" indent="-344805" algn="just">
              <a:lnSpc>
                <a:spcPct val="100000"/>
              </a:lnSpc>
              <a:spcBef>
                <a:spcPts val="560"/>
              </a:spcBef>
              <a:buSzPct val="70833"/>
              <a:buFont typeface="Microsoft Sans Serif"/>
              <a:buChar char="●"/>
              <a:tabLst>
                <a:tab pos="356870" algn="l"/>
                <a:tab pos="357505" algn="l"/>
              </a:tabLst>
            </a:pPr>
            <a:r>
              <a:rPr lang="en-US" sz="2400" b="0" i="0" dirty="0">
                <a:solidFill>
                  <a:srgbClr val="343434"/>
                </a:solidFill>
                <a:effectLst/>
                <a:latin typeface="Muli"/>
              </a:rPr>
              <a:t>Whatever we attempt to test with the system will either be proven or its negative will be proven.</a:t>
            </a:r>
            <a:endParaRPr sz="2400" dirty="0">
              <a:latin typeface="Microsoft Sans Serif"/>
              <a:cs typeface="Microsoft Sans Serif"/>
            </a:endParaRPr>
          </a:p>
        </p:txBody>
      </p:sp>
      <p:sp>
        <p:nvSpPr>
          <p:cNvPr id="2" name="Title 1">
            <a:extLst>
              <a:ext uri="{FF2B5EF4-FFF2-40B4-BE49-F238E27FC236}">
                <a16:creationId xmlns:a16="http://schemas.microsoft.com/office/drawing/2014/main" id="{932354C8-03B3-5F1F-6F02-02963853AEC2}"/>
              </a:ext>
            </a:extLst>
          </p:cNvPr>
          <p:cNvSpPr txBox="1">
            <a:spLocks/>
          </p:cNvSpPr>
          <p:nvPr/>
        </p:nvSpPr>
        <p:spPr>
          <a:xfrm>
            <a:off x="838200" y="220213"/>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Axiomatic</a:t>
            </a:r>
            <a:r>
              <a:rPr lang="en-US" sz="3200" b="1" spc="-20" dirty="0">
                <a:solidFill>
                  <a:srgbClr val="C00000"/>
                </a:solidFill>
              </a:rPr>
              <a:t> </a:t>
            </a:r>
            <a:r>
              <a:rPr lang="en-US" sz="3200" b="1" spc="-5" dirty="0">
                <a:solidFill>
                  <a:srgbClr val="C00000"/>
                </a:solidFill>
              </a:rPr>
              <a:t>System</a:t>
            </a:r>
            <a:r>
              <a:rPr lang="en-US" sz="3200" b="1" spc="-25" dirty="0">
                <a:solidFill>
                  <a:srgbClr val="C00000"/>
                </a:solidFill>
              </a:rPr>
              <a:t> </a:t>
            </a:r>
            <a:r>
              <a:rPr lang="en-US" sz="3200" b="1" spc="-5" dirty="0">
                <a:solidFill>
                  <a:srgbClr val="C00000"/>
                </a:solidFill>
              </a:rPr>
              <a:t>(AS)</a:t>
            </a:r>
            <a:r>
              <a:rPr lang="en-US" sz="3200" b="1" spc="-10" dirty="0">
                <a:solidFill>
                  <a:srgbClr val="C00000"/>
                </a:solidFill>
              </a:rPr>
              <a:t> </a:t>
            </a:r>
            <a:endParaRPr lang="te-IN" sz="3200" b="1" dirty="0">
              <a:solidFill>
                <a:srgbClr val="C00000"/>
              </a:solidFill>
            </a:endParaRPr>
          </a:p>
        </p:txBody>
      </p:sp>
    </p:spTree>
    <p:extLst>
      <p:ext uri="{BB962C8B-B14F-4D97-AF65-F5344CB8AC3E}">
        <p14:creationId xmlns:p14="http://schemas.microsoft.com/office/powerpoint/2010/main" val="21664673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4" name="object 7">
            <a:extLst>
              <a:ext uri="{FF2B5EF4-FFF2-40B4-BE49-F238E27FC236}">
                <a16:creationId xmlns:a16="http://schemas.microsoft.com/office/drawing/2014/main" id="{386F7406-69DA-B01C-7AF4-D9319A3D3E10}"/>
              </a:ext>
            </a:extLst>
          </p:cNvPr>
          <p:cNvSpPr txBox="1"/>
          <p:nvPr/>
        </p:nvSpPr>
        <p:spPr>
          <a:xfrm>
            <a:off x="1219201" y="729810"/>
            <a:ext cx="10734714" cy="6180538"/>
          </a:xfrm>
          <a:prstGeom prst="rect">
            <a:avLst/>
          </a:prstGeom>
        </p:spPr>
        <p:txBody>
          <a:bodyPr vert="horz" wrap="square" lIns="0" tIns="70485" rIns="0" bIns="0" rtlCol="0">
            <a:spAutoFit/>
          </a:bodyPr>
          <a:lstStyle/>
          <a:p>
            <a:pPr marL="12065">
              <a:spcBef>
                <a:spcPts val="560"/>
              </a:spcBef>
              <a:buSzPct val="70833"/>
              <a:tabLst>
                <a:tab pos="356870" algn="l"/>
                <a:tab pos="357505" algn="l"/>
              </a:tabLst>
            </a:pPr>
            <a:r>
              <a:rPr lang="en-US" sz="3200" dirty="0">
                <a:latin typeface="Microsoft Sans Serif"/>
                <a:cs typeface="Microsoft Sans Serif"/>
              </a:rPr>
              <a:t>Is this consistent?</a:t>
            </a:r>
          </a:p>
          <a:p>
            <a:pPr marL="12065">
              <a:spcBef>
                <a:spcPts val="560"/>
              </a:spcBef>
              <a:buSzPct val="70833"/>
              <a:tabLst>
                <a:tab pos="356870" algn="l"/>
                <a:tab pos="357505" algn="l"/>
              </a:tabLst>
            </a:pPr>
            <a:r>
              <a:rPr lang="en-US" sz="3200" dirty="0"/>
              <a:t>1)a)There is a finite number of people. </a:t>
            </a:r>
          </a:p>
          <a:p>
            <a:pPr marL="12065">
              <a:spcBef>
                <a:spcPts val="560"/>
              </a:spcBef>
              <a:buSzPct val="70833"/>
              <a:tabLst>
                <a:tab pos="356870" algn="l"/>
                <a:tab pos="357505" algn="l"/>
              </a:tabLst>
            </a:pPr>
            <a:r>
              <a:rPr lang="en-US" sz="3200" dirty="0"/>
              <a:t>(b) Each committee consists of exactly two people. </a:t>
            </a:r>
          </a:p>
          <a:p>
            <a:pPr marL="12065">
              <a:spcBef>
                <a:spcPts val="560"/>
              </a:spcBef>
              <a:buSzPct val="70833"/>
              <a:tabLst>
                <a:tab pos="356870" algn="l"/>
                <a:tab pos="357505" algn="l"/>
              </a:tabLst>
            </a:pPr>
            <a:r>
              <a:rPr lang="en-US" sz="3200" dirty="0"/>
              <a:t>(c) Exactly one person is on an odd number of committees.</a:t>
            </a:r>
          </a:p>
          <a:p>
            <a:pPr marL="12065">
              <a:spcBef>
                <a:spcPts val="560"/>
              </a:spcBef>
              <a:buSzPct val="70833"/>
              <a:tabLst>
                <a:tab pos="356870" algn="l"/>
                <a:tab pos="357505" algn="l"/>
              </a:tabLst>
            </a:pPr>
            <a:endParaRPr lang="en-US" sz="3200" dirty="0"/>
          </a:p>
          <a:p>
            <a:pPr marL="12065">
              <a:spcBef>
                <a:spcPts val="560"/>
              </a:spcBef>
              <a:buSzPct val="70833"/>
              <a:tabLst>
                <a:tab pos="356870" algn="l"/>
                <a:tab pos="357505" algn="l"/>
              </a:tabLst>
            </a:pPr>
            <a:r>
              <a:rPr lang="en-US" sz="3200" dirty="0"/>
              <a:t>2)a)There is a finite number of people. </a:t>
            </a:r>
          </a:p>
          <a:p>
            <a:pPr marL="12065">
              <a:spcBef>
                <a:spcPts val="560"/>
              </a:spcBef>
              <a:buSzPct val="70833"/>
              <a:tabLst>
                <a:tab pos="356870" algn="l"/>
                <a:tab pos="357505" algn="l"/>
              </a:tabLst>
            </a:pPr>
            <a:r>
              <a:rPr lang="en-US" sz="3200" dirty="0"/>
              <a:t>(b) Each committee consists of exactly two people. </a:t>
            </a:r>
          </a:p>
          <a:p>
            <a:pPr marL="12065">
              <a:spcBef>
                <a:spcPts val="560"/>
              </a:spcBef>
              <a:buSzPct val="70833"/>
              <a:tabLst>
                <a:tab pos="356870" algn="l"/>
                <a:tab pos="357505" algn="l"/>
              </a:tabLst>
            </a:pPr>
            <a:r>
              <a:rPr lang="en-US" sz="3200" dirty="0"/>
              <a:t>(c) No person serves on more than two committees. </a:t>
            </a:r>
          </a:p>
          <a:p>
            <a:pPr marL="12065">
              <a:spcBef>
                <a:spcPts val="560"/>
              </a:spcBef>
              <a:buSzPct val="70833"/>
              <a:tabLst>
                <a:tab pos="356870" algn="l"/>
                <a:tab pos="357505" algn="l"/>
              </a:tabLst>
            </a:pPr>
            <a:r>
              <a:rPr lang="en-US" sz="3200" dirty="0"/>
              <a:t>(d) The number of people who serve on exactly one committee is even.</a:t>
            </a:r>
          </a:p>
          <a:p>
            <a:pPr marL="469265" indent="-457200">
              <a:spcBef>
                <a:spcPts val="560"/>
              </a:spcBef>
              <a:buSzPct val="70833"/>
              <a:buAutoNum type="alphaLcParenBoth"/>
              <a:tabLst>
                <a:tab pos="356870" algn="l"/>
                <a:tab pos="357505" algn="l"/>
              </a:tabLst>
            </a:pPr>
            <a:endParaRPr lang="en-US" sz="3200" dirty="0">
              <a:latin typeface="Microsoft Sans Serif"/>
              <a:cs typeface="Microsoft Sans Serif"/>
            </a:endParaRPr>
          </a:p>
        </p:txBody>
      </p:sp>
      <p:sp>
        <p:nvSpPr>
          <p:cNvPr id="2" name="Title 1">
            <a:extLst>
              <a:ext uri="{FF2B5EF4-FFF2-40B4-BE49-F238E27FC236}">
                <a16:creationId xmlns:a16="http://schemas.microsoft.com/office/drawing/2014/main" id="{932354C8-03B3-5F1F-6F02-02963853AEC2}"/>
              </a:ext>
            </a:extLst>
          </p:cNvPr>
          <p:cNvSpPr txBox="1">
            <a:spLocks/>
          </p:cNvSpPr>
          <p:nvPr/>
        </p:nvSpPr>
        <p:spPr>
          <a:xfrm>
            <a:off x="838200" y="220213"/>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Axiomatic</a:t>
            </a:r>
            <a:r>
              <a:rPr lang="en-US" sz="3200" b="1" spc="-20" dirty="0">
                <a:solidFill>
                  <a:srgbClr val="C00000"/>
                </a:solidFill>
              </a:rPr>
              <a:t> </a:t>
            </a:r>
            <a:r>
              <a:rPr lang="en-US" sz="3200" b="1" spc="-5" dirty="0">
                <a:solidFill>
                  <a:srgbClr val="C00000"/>
                </a:solidFill>
              </a:rPr>
              <a:t>System</a:t>
            </a:r>
            <a:r>
              <a:rPr lang="en-US" sz="3200" b="1" spc="-25" dirty="0">
                <a:solidFill>
                  <a:srgbClr val="C00000"/>
                </a:solidFill>
              </a:rPr>
              <a:t> </a:t>
            </a:r>
            <a:r>
              <a:rPr lang="en-US" sz="3200" b="1" spc="-5" dirty="0">
                <a:solidFill>
                  <a:srgbClr val="C00000"/>
                </a:solidFill>
              </a:rPr>
              <a:t>(AS)</a:t>
            </a:r>
            <a:r>
              <a:rPr lang="en-US" sz="3200" b="1" spc="-10" dirty="0">
                <a:solidFill>
                  <a:srgbClr val="C00000"/>
                </a:solidFill>
              </a:rPr>
              <a:t> </a:t>
            </a:r>
            <a:endParaRPr lang="te-IN" sz="3200" b="1" dirty="0">
              <a:solidFill>
                <a:srgbClr val="C00000"/>
              </a:solidFill>
            </a:endParaRPr>
          </a:p>
        </p:txBody>
      </p:sp>
    </p:spTree>
    <p:extLst>
      <p:ext uri="{BB962C8B-B14F-4D97-AF65-F5344CB8AC3E}">
        <p14:creationId xmlns:p14="http://schemas.microsoft.com/office/powerpoint/2010/main" val="183410773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rPr>
              <a:t>Semantic Tableaux System in PL</a:t>
            </a:r>
            <a:r>
              <a:rPr lang="en-US" sz="3200" b="1" spc="-10" dirty="0">
                <a:solidFill>
                  <a:srgbClr val="C00000"/>
                </a:solidFill>
              </a:rPr>
              <a:t> </a:t>
            </a:r>
            <a:endParaRPr lang="te-IN" sz="3200" b="1" dirty="0">
              <a:solidFill>
                <a:srgbClr val="C00000"/>
              </a:solidFill>
            </a:endParaRPr>
          </a:p>
        </p:txBody>
      </p:sp>
      <p:sp>
        <p:nvSpPr>
          <p:cNvPr id="3" name="object 6">
            <a:extLst>
              <a:ext uri="{FF2B5EF4-FFF2-40B4-BE49-F238E27FC236}">
                <a16:creationId xmlns:a16="http://schemas.microsoft.com/office/drawing/2014/main" id="{7393BB76-C061-DB88-BF37-9925320323B5}"/>
              </a:ext>
            </a:extLst>
          </p:cNvPr>
          <p:cNvSpPr txBox="1"/>
          <p:nvPr/>
        </p:nvSpPr>
        <p:spPr>
          <a:xfrm>
            <a:off x="1295400" y="1082964"/>
            <a:ext cx="9220200" cy="2637260"/>
          </a:xfrm>
          <a:prstGeom prst="rect">
            <a:avLst/>
          </a:prstGeom>
        </p:spPr>
        <p:txBody>
          <a:bodyPr vert="horz" wrap="square" lIns="0" tIns="89535" rIns="0" bIns="0" rtlCol="0">
            <a:spAutoFit/>
          </a:bodyPr>
          <a:lstStyle/>
          <a:p>
            <a:pPr marL="356870" indent="-344805">
              <a:lnSpc>
                <a:spcPct val="100000"/>
              </a:lnSpc>
              <a:spcBef>
                <a:spcPts val="705"/>
              </a:spcBef>
              <a:buSzPct val="70833"/>
              <a:buChar char="●"/>
              <a:tabLst>
                <a:tab pos="356870" algn="l"/>
                <a:tab pos="357505" algn="l"/>
              </a:tabLst>
            </a:pPr>
            <a:r>
              <a:rPr sz="2400" spc="-5" dirty="0">
                <a:latin typeface="Microsoft Sans Serif"/>
                <a:cs typeface="Microsoft Sans Serif"/>
              </a:rPr>
              <a:t>Earlier</a:t>
            </a:r>
            <a:r>
              <a:rPr sz="2400" spc="5" dirty="0">
                <a:latin typeface="Microsoft Sans Serif"/>
                <a:cs typeface="Microsoft Sans Serif"/>
              </a:rPr>
              <a:t> </a:t>
            </a:r>
            <a:r>
              <a:rPr sz="2400" dirty="0">
                <a:latin typeface="Microsoft Sans Serif"/>
                <a:cs typeface="Microsoft Sans Serif"/>
              </a:rPr>
              <a:t>approaches</a:t>
            </a:r>
            <a:r>
              <a:rPr sz="2400" spc="-5" dirty="0">
                <a:latin typeface="Microsoft Sans Serif"/>
                <a:cs typeface="Microsoft Sans Serif"/>
              </a:rPr>
              <a:t> </a:t>
            </a:r>
            <a:r>
              <a:rPr sz="2400" spc="-10" dirty="0">
                <a:latin typeface="Microsoft Sans Serif"/>
                <a:cs typeface="Microsoft Sans Serif"/>
              </a:rPr>
              <a:t>require</a:t>
            </a:r>
            <a:endParaRPr sz="2400" dirty="0">
              <a:latin typeface="Microsoft Sans Serif"/>
              <a:cs typeface="Microsoft Sans Serif"/>
            </a:endParaRPr>
          </a:p>
          <a:p>
            <a:pPr marL="756285" marR="6350" lvl="1" indent="-287020">
              <a:lnSpc>
                <a:spcPct val="100000"/>
              </a:lnSpc>
              <a:spcBef>
                <a:spcPts val="495"/>
              </a:spcBef>
              <a:buChar char="–"/>
              <a:tabLst>
                <a:tab pos="756285" algn="l"/>
                <a:tab pos="756920" algn="l"/>
                <a:tab pos="2280285" algn="l"/>
                <a:tab pos="2651760" algn="l"/>
                <a:tab pos="3389629" algn="l"/>
                <a:tab pos="3752215" algn="l"/>
                <a:tab pos="4050665" algn="l"/>
                <a:tab pos="5212080" algn="l"/>
                <a:tab pos="5876925" algn="l"/>
                <a:tab pos="6632575" algn="l"/>
                <a:tab pos="7129145" algn="l"/>
              </a:tabLst>
            </a:pPr>
            <a:r>
              <a:rPr sz="2000" spc="5" dirty="0">
                <a:latin typeface="Microsoft Sans Serif"/>
                <a:cs typeface="Microsoft Sans Serif"/>
              </a:rPr>
              <a:t>c</a:t>
            </a:r>
            <a:r>
              <a:rPr sz="2000" spc="-10" dirty="0">
                <a:latin typeface="Microsoft Sans Serif"/>
                <a:cs typeface="Microsoft Sans Serif"/>
              </a:rPr>
              <a:t>on</a:t>
            </a:r>
            <a:r>
              <a:rPr sz="2000" spc="5" dirty="0">
                <a:latin typeface="Microsoft Sans Serif"/>
                <a:cs typeface="Microsoft Sans Serif"/>
              </a:rPr>
              <a:t>s</a:t>
            </a:r>
            <a:r>
              <a:rPr sz="2000" spc="-10" dirty="0">
                <a:latin typeface="Microsoft Sans Serif"/>
                <a:cs typeface="Microsoft Sans Serif"/>
              </a:rPr>
              <a:t>t</a:t>
            </a:r>
            <a:r>
              <a:rPr sz="2000" dirty="0">
                <a:latin typeface="Microsoft Sans Serif"/>
                <a:cs typeface="Microsoft Sans Serif"/>
              </a:rPr>
              <a:t>r</a:t>
            </a:r>
            <a:r>
              <a:rPr sz="2000" spc="-10" dirty="0">
                <a:latin typeface="Microsoft Sans Serif"/>
                <a:cs typeface="Microsoft Sans Serif"/>
              </a:rPr>
              <a:t>u</a:t>
            </a:r>
            <a:r>
              <a:rPr sz="2000" spc="5" dirty="0">
                <a:latin typeface="Microsoft Sans Serif"/>
                <a:cs typeface="Microsoft Sans Serif"/>
              </a:rPr>
              <a:t>c</a:t>
            </a:r>
            <a:r>
              <a:rPr sz="2000" spc="-10" dirty="0">
                <a:latin typeface="Microsoft Sans Serif"/>
                <a:cs typeface="Microsoft Sans Serif"/>
              </a:rPr>
              <a:t>t</a:t>
            </a:r>
            <a:r>
              <a:rPr sz="2000" spc="-30" dirty="0">
                <a:latin typeface="Microsoft Sans Serif"/>
                <a:cs typeface="Microsoft Sans Serif"/>
              </a:rPr>
              <a:t>i</a:t>
            </a:r>
            <a:r>
              <a:rPr sz="2000" spc="-10" dirty="0">
                <a:latin typeface="Microsoft Sans Serif"/>
                <a:cs typeface="Microsoft Sans Serif"/>
              </a:rPr>
              <a:t>o</a:t>
            </a:r>
            <a:r>
              <a:rPr sz="2000" spc="-5" dirty="0">
                <a:latin typeface="Microsoft Sans Serif"/>
                <a:cs typeface="Microsoft Sans Serif"/>
              </a:rPr>
              <a:t>n</a:t>
            </a:r>
            <a:r>
              <a:rPr sz="2000" dirty="0">
                <a:latin typeface="Microsoft Sans Serif"/>
                <a:cs typeface="Microsoft Sans Serif"/>
              </a:rPr>
              <a:t>	</a:t>
            </a:r>
            <a:r>
              <a:rPr sz="2000" spc="-10" dirty="0">
                <a:latin typeface="Microsoft Sans Serif"/>
                <a:cs typeface="Microsoft Sans Serif"/>
              </a:rPr>
              <a:t>o</a:t>
            </a:r>
            <a:r>
              <a:rPr sz="2000" spc="-5" dirty="0">
                <a:latin typeface="Microsoft Sans Serif"/>
                <a:cs typeface="Microsoft Sans Serif"/>
              </a:rPr>
              <a:t>f</a:t>
            </a:r>
            <a:r>
              <a:rPr sz="2000" dirty="0">
                <a:latin typeface="Microsoft Sans Serif"/>
                <a:cs typeface="Microsoft Sans Serif"/>
              </a:rPr>
              <a:t>	</a:t>
            </a:r>
            <a:r>
              <a:rPr sz="2000" spc="-10" dirty="0">
                <a:latin typeface="Microsoft Sans Serif"/>
                <a:cs typeface="Microsoft Sans Serif"/>
              </a:rPr>
              <a:t>p</a:t>
            </a:r>
            <a:r>
              <a:rPr sz="2000" dirty="0">
                <a:latin typeface="Microsoft Sans Serif"/>
                <a:cs typeface="Microsoft Sans Serif"/>
              </a:rPr>
              <a:t>r</a:t>
            </a:r>
            <a:r>
              <a:rPr sz="2000" spc="-10" dirty="0">
                <a:latin typeface="Microsoft Sans Serif"/>
                <a:cs typeface="Microsoft Sans Serif"/>
              </a:rPr>
              <a:t>oo</a:t>
            </a:r>
            <a:r>
              <a:rPr sz="2000" spc="-5" dirty="0">
                <a:latin typeface="Microsoft Sans Serif"/>
                <a:cs typeface="Microsoft Sans Serif"/>
              </a:rPr>
              <a:t>f</a:t>
            </a:r>
            <a:r>
              <a:rPr sz="2000" dirty="0">
                <a:latin typeface="Microsoft Sans Serif"/>
                <a:cs typeface="Microsoft Sans Serif"/>
              </a:rPr>
              <a:t>	</a:t>
            </a:r>
            <a:r>
              <a:rPr sz="2000" spc="-35" dirty="0">
                <a:latin typeface="Microsoft Sans Serif"/>
                <a:cs typeface="Microsoft Sans Serif"/>
              </a:rPr>
              <a:t>o</a:t>
            </a:r>
            <a:r>
              <a:rPr sz="2000" spc="-5" dirty="0">
                <a:latin typeface="Microsoft Sans Serif"/>
                <a:cs typeface="Microsoft Sans Serif"/>
              </a:rPr>
              <a:t>f</a:t>
            </a:r>
            <a:r>
              <a:rPr sz="2000" dirty="0">
                <a:latin typeface="Microsoft Sans Serif"/>
                <a:cs typeface="Microsoft Sans Serif"/>
              </a:rPr>
              <a:t>	</a:t>
            </a:r>
            <a:r>
              <a:rPr sz="2000" spc="-5" dirty="0">
                <a:latin typeface="Microsoft Sans Serif"/>
                <a:cs typeface="Microsoft Sans Serif"/>
              </a:rPr>
              <a:t>a</a:t>
            </a:r>
            <a:r>
              <a:rPr sz="2000" dirty="0">
                <a:latin typeface="Microsoft Sans Serif"/>
                <a:cs typeface="Microsoft Sans Serif"/>
              </a:rPr>
              <a:t>	</a:t>
            </a:r>
            <a:r>
              <a:rPr sz="2000" spc="15" dirty="0">
                <a:latin typeface="Microsoft Sans Serif"/>
                <a:cs typeface="Microsoft Sans Serif"/>
              </a:rPr>
              <a:t>f</a:t>
            </a:r>
            <a:r>
              <a:rPr sz="2000" spc="-10" dirty="0">
                <a:latin typeface="Microsoft Sans Serif"/>
                <a:cs typeface="Microsoft Sans Serif"/>
              </a:rPr>
              <a:t>o</a:t>
            </a:r>
            <a:r>
              <a:rPr sz="2000" spc="-25" dirty="0">
                <a:latin typeface="Microsoft Sans Serif"/>
                <a:cs typeface="Microsoft Sans Serif"/>
              </a:rPr>
              <a:t>r</a:t>
            </a:r>
            <a:r>
              <a:rPr sz="2000" spc="10" dirty="0">
                <a:latin typeface="Microsoft Sans Serif"/>
                <a:cs typeface="Microsoft Sans Serif"/>
              </a:rPr>
              <a:t>m</a:t>
            </a:r>
            <a:r>
              <a:rPr sz="2000" spc="-10" dirty="0">
                <a:latin typeface="Microsoft Sans Serif"/>
                <a:cs typeface="Microsoft Sans Serif"/>
              </a:rPr>
              <a:t>u</a:t>
            </a:r>
            <a:r>
              <a:rPr sz="2000" spc="-30" dirty="0">
                <a:latin typeface="Microsoft Sans Serif"/>
                <a:cs typeface="Microsoft Sans Serif"/>
              </a:rPr>
              <a:t>l</a:t>
            </a:r>
            <a:r>
              <a:rPr sz="2000" spc="-5" dirty="0">
                <a:latin typeface="Microsoft Sans Serif"/>
                <a:cs typeface="Microsoft Sans Serif"/>
              </a:rPr>
              <a:t>a</a:t>
            </a:r>
            <a:r>
              <a:rPr sz="2000" dirty="0">
                <a:latin typeface="Microsoft Sans Serif"/>
                <a:cs typeface="Microsoft Sans Serif"/>
              </a:rPr>
              <a:t>	</a:t>
            </a:r>
            <a:r>
              <a:rPr sz="2000" spc="-10" dirty="0">
                <a:latin typeface="Microsoft Sans Serif"/>
                <a:cs typeface="Microsoft Sans Serif"/>
              </a:rPr>
              <a:t>f</a:t>
            </a:r>
            <a:r>
              <a:rPr sz="2000" dirty="0">
                <a:latin typeface="Microsoft Sans Serif"/>
                <a:cs typeface="Microsoft Sans Serif"/>
              </a:rPr>
              <a:t>r</a:t>
            </a:r>
            <a:r>
              <a:rPr sz="2000" spc="-35" dirty="0">
                <a:latin typeface="Microsoft Sans Serif"/>
                <a:cs typeface="Microsoft Sans Serif"/>
              </a:rPr>
              <a:t>o</a:t>
            </a:r>
            <a:r>
              <a:rPr sz="2000" spc="-10" dirty="0">
                <a:latin typeface="Microsoft Sans Serif"/>
                <a:cs typeface="Microsoft Sans Serif"/>
              </a:rPr>
              <a:t>m</a:t>
            </a:r>
            <a:r>
              <a:rPr sz="2000" dirty="0">
                <a:latin typeface="Microsoft Sans Serif"/>
                <a:cs typeface="Microsoft Sans Serif"/>
              </a:rPr>
              <a:t>	</a:t>
            </a:r>
            <a:r>
              <a:rPr sz="2000" spc="-10" dirty="0">
                <a:latin typeface="Microsoft Sans Serif"/>
                <a:cs typeface="Microsoft Sans Serif"/>
              </a:rPr>
              <a:t>g</a:t>
            </a:r>
            <a:r>
              <a:rPr sz="2000" spc="-30" dirty="0">
                <a:latin typeface="Microsoft Sans Serif"/>
                <a:cs typeface="Microsoft Sans Serif"/>
              </a:rPr>
              <a:t>i</a:t>
            </a:r>
            <a:r>
              <a:rPr sz="2000" spc="-20" dirty="0">
                <a:latin typeface="Microsoft Sans Serif"/>
                <a:cs typeface="Microsoft Sans Serif"/>
              </a:rPr>
              <a:t>v</a:t>
            </a:r>
            <a:r>
              <a:rPr sz="2000" spc="-10" dirty="0">
                <a:latin typeface="Microsoft Sans Serif"/>
                <a:cs typeface="Microsoft Sans Serif"/>
              </a:rPr>
              <a:t>e</a:t>
            </a:r>
            <a:r>
              <a:rPr sz="2000" spc="-5" dirty="0">
                <a:latin typeface="Microsoft Sans Serif"/>
                <a:cs typeface="Microsoft Sans Serif"/>
              </a:rPr>
              <a:t>n</a:t>
            </a:r>
            <a:r>
              <a:rPr sz="2000" dirty="0">
                <a:latin typeface="Microsoft Sans Serif"/>
                <a:cs typeface="Microsoft Sans Serif"/>
              </a:rPr>
              <a:t>	</a:t>
            </a:r>
            <a:r>
              <a:rPr sz="2000" spc="30" dirty="0">
                <a:latin typeface="Microsoft Sans Serif"/>
                <a:cs typeface="Microsoft Sans Serif"/>
              </a:rPr>
              <a:t>s</a:t>
            </a:r>
            <a:r>
              <a:rPr sz="2000" spc="-10" dirty="0">
                <a:latin typeface="Microsoft Sans Serif"/>
                <a:cs typeface="Microsoft Sans Serif"/>
              </a:rPr>
              <a:t>e</a:t>
            </a:r>
            <a:r>
              <a:rPr sz="2000" spc="-5" dirty="0">
                <a:latin typeface="Microsoft Sans Serif"/>
                <a:cs typeface="Microsoft Sans Serif"/>
              </a:rPr>
              <a:t>t</a:t>
            </a:r>
            <a:r>
              <a:rPr sz="2000" dirty="0">
                <a:latin typeface="Microsoft Sans Serif"/>
                <a:cs typeface="Microsoft Sans Serif"/>
              </a:rPr>
              <a:t>	</a:t>
            </a:r>
            <a:r>
              <a:rPr sz="2000" spc="-10" dirty="0">
                <a:latin typeface="Microsoft Sans Serif"/>
                <a:cs typeface="Microsoft Sans Serif"/>
              </a:rPr>
              <a:t>o</a:t>
            </a:r>
            <a:r>
              <a:rPr sz="2000" spc="-5" dirty="0">
                <a:latin typeface="Microsoft Sans Serif"/>
                <a:cs typeface="Microsoft Sans Serif"/>
              </a:rPr>
              <a:t>f  formulae</a:t>
            </a:r>
            <a:r>
              <a:rPr sz="2000" spc="10" dirty="0">
                <a:latin typeface="Microsoft Sans Serif"/>
                <a:cs typeface="Microsoft Sans Serif"/>
              </a:rPr>
              <a:t> </a:t>
            </a:r>
            <a:r>
              <a:rPr sz="2000" spc="-10" dirty="0">
                <a:latin typeface="Microsoft Sans Serif"/>
                <a:cs typeface="Microsoft Sans Serif"/>
              </a:rPr>
              <a:t>and</a:t>
            </a:r>
            <a:r>
              <a:rPr sz="2000" spc="15" dirty="0">
                <a:latin typeface="Microsoft Sans Serif"/>
                <a:cs typeface="Microsoft Sans Serif"/>
              </a:rPr>
              <a:t> </a:t>
            </a:r>
            <a:r>
              <a:rPr sz="2000" spc="-5" dirty="0">
                <a:latin typeface="Microsoft Sans Serif"/>
                <a:cs typeface="Microsoft Sans Serif"/>
              </a:rPr>
              <a:t>are</a:t>
            </a:r>
            <a:r>
              <a:rPr sz="2000" spc="15" dirty="0">
                <a:latin typeface="Microsoft Sans Serif"/>
                <a:cs typeface="Microsoft Sans Serif"/>
              </a:rPr>
              <a:t> </a:t>
            </a:r>
            <a:r>
              <a:rPr sz="2000" spc="-5" dirty="0">
                <a:latin typeface="Microsoft Sans Serif"/>
                <a:cs typeface="Microsoft Sans Serif"/>
              </a:rPr>
              <a:t>called</a:t>
            </a:r>
            <a:r>
              <a:rPr sz="2000" spc="40" dirty="0">
                <a:latin typeface="Microsoft Sans Serif"/>
                <a:cs typeface="Microsoft Sans Serif"/>
              </a:rPr>
              <a:t> </a:t>
            </a:r>
            <a:r>
              <a:rPr sz="2000" spc="-5" dirty="0">
                <a:latin typeface="Microsoft Sans Serif"/>
                <a:cs typeface="Microsoft Sans Serif"/>
              </a:rPr>
              <a:t>direct</a:t>
            </a:r>
            <a:r>
              <a:rPr sz="2000" spc="-10" dirty="0">
                <a:latin typeface="Microsoft Sans Serif"/>
                <a:cs typeface="Microsoft Sans Serif"/>
              </a:rPr>
              <a:t> </a:t>
            </a:r>
            <a:r>
              <a:rPr sz="2000" spc="-5" dirty="0">
                <a:latin typeface="Microsoft Sans Serif"/>
                <a:cs typeface="Microsoft Sans Serif"/>
              </a:rPr>
              <a:t>methods.</a:t>
            </a:r>
            <a:endParaRPr sz="2000" dirty="0">
              <a:latin typeface="Microsoft Sans Serif"/>
              <a:cs typeface="Microsoft Sans Serif"/>
            </a:endParaRPr>
          </a:p>
          <a:p>
            <a:pPr marL="356870" indent="-344805">
              <a:lnSpc>
                <a:spcPct val="100000"/>
              </a:lnSpc>
              <a:spcBef>
                <a:spcPts val="540"/>
              </a:spcBef>
              <a:buSzPct val="70833"/>
              <a:buChar char="●"/>
              <a:tabLst>
                <a:tab pos="356870" algn="l"/>
                <a:tab pos="357505" algn="l"/>
              </a:tabLst>
            </a:pPr>
            <a:r>
              <a:rPr sz="2400" dirty="0">
                <a:latin typeface="Microsoft Sans Serif"/>
                <a:cs typeface="Microsoft Sans Serif"/>
              </a:rPr>
              <a:t>In</a:t>
            </a:r>
            <a:r>
              <a:rPr sz="2400" spc="20" dirty="0">
                <a:latin typeface="Microsoft Sans Serif"/>
                <a:cs typeface="Microsoft Sans Serif"/>
              </a:rPr>
              <a:t> </a:t>
            </a:r>
            <a:r>
              <a:rPr sz="2400" b="1" spc="-5" dirty="0">
                <a:latin typeface="Arial"/>
                <a:cs typeface="Arial"/>
              </a:rPr>
              <a:t>semantic</a:t>
            </a:r>
            <a:r>
              <a:rPr sz="2400" b="1" spc="-30" dirty="0">
                <a:latin typeface="Arial"/>
                <a:cs typeface="Arial"/>
              </a:rPr>
              <a:t> </a:t>
            </a:r>
            <a:r>
              <a:rPr sz="2400" b="1" spc="-5" dirty="0">
                <a:latin typeface="Arial"/>
                <a:cs typeface="Arial"/>
              </a:rPr>
              <a:t>tableaux</a:t>
            </a:r>
            <a:r>
              <a:rPr sz="2400" spc="-5" dirty="0">
                <a:latin typeface="Microsoft Sans Serif"/>
                <a:cs typeface="Microsoft Sans Serif"/>
              </a:rPr>
              <a:t>,</a:t>
            </a:r>
            <a:endParaRPr sz="2400" dirty="0">
              <a:latin typeface="Microsoft Sans Serif"/>
              <a:cs typeface="Microsoft Sans Serif"/>
            </a:endParaRPr>
          </a:p>
          <a:p>
            <a:pPr marL="756285" marR="5080" lvl="1" indent="-287020">
              <a:spcBef>
                <a:spcPts val="495"/>
              </a:spcBef>
              <a:buFontTx/>
              <a:buChar char="–"/>
              <a:tabLst>
                <a:tab pos="756285" algn="l"/>
                <a:tab pos="756920" algn="l"/>
                <a:tab pos="1383665" algn="l"/>
                <a:tab pos="1886585" algn="l"/>
                <a:tab pos="3161030" algn="l"/>
                <a:tab pos="3663950" algn="l"/>
                <a:tab pos="4956175" algn="l"/>
                <a:tab pos="5498465" algn="l"/>
                <a:tab pos="7117080" algn="l"/>
              </a:tabLst>
            </a:pPr>
            <a:r>
              <a:rPr sz="2000" spc="-10" dirty="0">
                <a:latin typeface="Microsoft Sans Serif"/>
                <a:cs typeface="Microsoft Sans Serif"/>
              </a:rPr>
              <a:t>the</a:t>
            </a:r>
            <a:r>
              <a:rPr sz="2000" spc="135" dirty="0">
                <a:latin typeface="Microsoft Sans Serif"/>
                <a:cs typeface="Microsoft Sans Serif"/>
              </a:rPr>
              <a:t> </a:t>
            </a:r>
            <a:r>
              <a:rPr sz="2000" spc="-5" dirty="0">
                <a:latin typeface="Microsoft Sans Serif"/>
                <a:cs typeface="Microsoft Sans Serif"/>
              </a:rPr>
              <a:t>set</a:t>
            </a:r>
            <a:r>
              <a:rPr sz="2000" spc="140" dirty="0">
                <a:latin typeface="Microsoft Sans Serif"/>
                <a:cs typeface="Microsoft Sans Serif"/>
              </a:rPr>
              <a:t> </a:t>
            </a:r>
            <a:r>
              <a:rPr sz="2000" spc="-10" dirty="0">
                <a:latin typeface="Microsoft Sans Serif"/>
                <a:cs typeface="Microsoft Sans Serif"/>
              </a:rPr>
              <a:t>of</a:t>
            </a:r>
            <a:r>
              <a:rPr sz="2000" spc="190" dirty="0">
                <a:latin typeface="Microsoft Sans Serif"/>
                <a:cs typeface="Microsoft Sans Serif"/>
              </a:rPr>
              <a:t> </a:t>
            </a:r>
            <a:r>
              <a:rPr sz="2000" spc="-10" dirty="0">
                <a:latin typeface="Microsoft Sans Serif"/>
                <a:cs typeface="Microsoft Sans Serif"/>
              </a:rPr>
              <a:t>rules</a:t>
            </a:r>
            <a:r>
              <a:rPr sz="2000" spc="175" dirty="0">
                <a:latin typeface="Microsoft Sans Serif"/>
                <a:cs typeface="Microsoft Sans Serif"/>
              </a:rPr>
              <a:t> </a:t>
            </a:r>
            <a:r>
              <a:rPr sz="2000" spc="-5" dirty="0">
                <a:latin typeface="Microsoft Sans Serif"/>
                <a:cs typeface="Microsoft Sans Serif"/>
              </a:rPr>
              <a:t>are</a:t>
            </a:r>
            <a:r>
              <a:rPr sz="2000" spc="165" dirty="0">
                <a:latin typeface="Microsoft Sans Serif"/>
                <a:cs typeface="Microsoft Sans Serif"/>
              </a:rPr>
              <a:t> </a:t>
            </a:r>
            <a:r>
              <a:rPr sz="2000" spc="-10" dirty="0">
                <a:latin typeface="Microsoft Sans Serif"/>
                <a:cs typeface="Microsoft Sans Serif"/>
              </a:rPr>
              <a:t>applied</a:t>
            </a:r>
            <a:r>
              <a:rPr sz="2000" spc="190" dirty="0">
                <a:latin typeface="Microsoft Sans Serif"/>
                <a:cs typeface="Microsoft Sans Serif"/>
              </a:rPr>
              <a:t> </a:t>
            </a:r>
            <a:r>
              <a:rPr sz="2000" spc="-10" dirty="0">
                <a:latin typeface="Microsoft Sans Serif"/>
                <a:cs typeface="Microsoft Sans Serif"/>
              </a:rPr>
              <a:t>systematically</a:t>
            </a:r>
            <a:r>
              <a:rPr sz="2000" spc="125" dirty="0">
                <a:latin typeface="Microsoft Sans Serif"/>
                <a:cs typeface="Microsoft Sans Serif"/>
              </a:rPr>
              <a:t> </a:t>
            </a:r>
            <a:r>
              <a:rPr sz="2000" spc="5" dirty="0">
                <a:latin typeface="Microsoft Sans Serif"/>
                <a:cs typeface="Microsoft Sans Serif"/>
              </a:rPr>
              <a:t>on</a:t>
            </a:r>
            <a:r>
              <a:rPr sz="2000" spc="165" dirty="0">
                <a:latin typeface="Microsoft Sans Serif"/>
                <a:cs typeface="Microsoft Sans Serif"/>
              </a:rPr>
              <a:t> </a:t>
            </a:r>
            <a:r>
              <a:rPr sz="2000" spc="-5" dirty="0">
                <a:latin typeface="Microsoft Sans Serif"/>
                <a:cs typeface="Microsoft Sans Serif"/>
              </a:rPr>
              <a:t>a</a:t>
            </a:r>
            <a:r>
              <a:rPr sz="2000" spc="165" dirty="0">
                <a:latin typeface="Microsoft Sans Serif"/>
                <a:cs typeface="Microsoft Sans Serif"/>
              </a:rPr>
              <a:t> </a:t>
            </a:r>
            <a:r>
              <a:rPr sz="2000" spc="-5" dirty="0">
                <a:latin typeface="Microsoft Sans Serif"/>
                <a:cs typeface="Microsoft Sans Serif"/>
              </a:rPr>
              <a:t>formula</a:t>
            </a:r>
            <a:r>
              <a:rPr sz="2000" spc="160" dirty="0">
                <a:latin typeface="Microsoft Sans Serif"/>
                <a:cs typeface="Microsoft Sans Serif"/>
              </a:rPr>
              <a:t> </a:t>
            </a:r>
            <a:r>
              <a:rPr sz="2000" spc="-10" dirty="0">
                <a:latin typeface="Microsoft Sans Serif"/>
                <a:cs typeface="Microsoft Sans Serif"/>
              </a:rPr>
              <a:t>or </a:t>
            </a:r>
            <a:r>
              <a:rPr sz="2000" spc="-515" dirty="0">
                <a:latin typeface="Microsoft Sans Serif"/>
                <a:cs typeface="Microsoft Sans Serif"/>
              </a:rPr>
              <a:t> </a:t>
            </a:r>
            <a:r>
              <a:rPr sz="2000" spc="5" dirty="0">
                <a:latin typeface="Microsoft Sans Serif"/>
                <a:cs typeface="Microsoft Sans Serif"/>
              </a:rPr>
              <a:t>s</a:t>
            </a:r>
            <a:r>
              <a:rPr sz="2000" spc="-10" dirty="0">
                <a:latin typeface="Microsoft Sans Serif"/>
                <a:cs typeface="Microsoft Sans Serif"/>
              </a:rPr>
              <a:t>e</a:t>
            </a:r>
            <a:r>
              <a:rPr sz="2000" spc="-5" dirty="0">
                <a:latin typeface="Microsoft Sans Serif"/>
                <a:cs typeface="Microsoft Sans Serif"/>
              </a:rPr>
              <a:t>t</a:t>
            </a:r>
            <a:r>
              <a:rPr sz="2000" dirty="0">
                <a:latin typeface="Microsoft Sans Serif"/>
                <a:cs typeface="Microsoft Sans Serif"/>
              </a:rPr>
              <a:t>	</a:t>
            </a:r>
            <a:r>
              <a:rPr sz="2000" spc="-10" dirty="0">
                <a:latin typeface="Microsoft Sans Serif"/>
                <a:cs typeface="Microsoft Sans Serif"/>
              </a:rPr>
              <a:t>o</a:t>
            </a:r>
            <a:r>
              <a:rPr sz="2000" spc="-5" dirty="0">
                <a:latin typeface="Microsoft Sans Serif"/>
                <a:cs typeface="Microsoft Sans Serif"/>
              </a:rPr>
              <a:t>f</a:t>
            </a:r>
            <a:r>
              <a:rPr sz="2000" dirty="0">
                <a:latin typeface="Microsoft Sans Serif"/>
                <a:cs typeface="Microsoft Sans Serif"/>
              </a:rPr>
              <a:t>	</a:t>
            </a:r>
            <a:r>
              <a:rPr sz="2000" spc="15" dirty="0">
                <a:latin typeface="Microsoft Sans Serif"/>
                <a:cs typeface="Microsoft Sans Serif"/>
              </a:rPr>
              <a:t>f</a:t>
            </a:r>
            <a:r>
              <a:rPr sz="2000" spc="-10" dirty="0">
                <a:latin typeface="Microsoft Sans Serif"/>
                <a:cs typeface="Microsoft Sans Serif"/>
              </a:rPr>
              <a:t>o</a:t>
            </a:r>
            <a:r>
              <a:rPr sz="2000" spc="-25" dirty="0">
                <a:latin typeface="Microsoft Sans Serif"/>
                <a:cs typeface="Microsoft Sans Serif"/>
              </a:rPr>
              <a:t>r</a:t>
            </a:r>
            <a:r>
              <a:rPr sz="2000" spc="10" dirty="0">
                <a:latin typeface="Microsoft Sans Serif"/>
                <a:cs typeface="Microsoft Sans Serif"/>
              </a:rPr>
              <a:t>m</a:t>
            </a:r>
            <a:r>
              <a:rPr sz="2000" spc="-10" dirty="0">
                <a:latin typeface="Microsoft Sans Serif"/>
                <a:cs typeface="Microsoft Sans Serif"/>
              </a:rPr>
              <a:t>u</a:t>
            </a:r>
            <a:r>
              <a:rPr sz="2000" spc="-30" dirty="0">
                <a:latin typeface="Microsoft Sans Serif"/>
                <a:cs typeface="Microsoft Sans Serif"/>
              </a:rPr>
              <a:t>l</a:t>
            </a:r>
            <a:r>
              <a:rPr sz="2000" spc="-10" dirty="0">
                <a:latin typeface="Microsoft Sans Serif"/>
                <a:cs typeface="Microsoft Sans Serif"/>
              </a:rPr>
              <a:t>a</a:t>
            </a:r>
            <a:r>
              <a:rPr sz="2000" spc="-5" dirty="0">
                <a:latin typeface="Microsoft Sans Serif"/>
                <a:cs typeface="Microsoft Sans Serif"/>
              </a:rPr>
              <a:t>e</a:t>
            </a:r>
            <a:r>
              <a:rPr sz="2000" dirty="0">
                <a:latin typeface="Microsoft Sans Serif"/>
                <a:cs typeface="Microsoft Sans Serif"/>
              </a:rPr>
              <a:t>	</a:t>
            </a:r>
            <a:r>
              <a:rPr sz="2000" spc="-10" dirty="0">
                <a:latin typeface="Microsoft Sans Serif"/>
                <a:cs typeface="Microsoft Sans Serif"/>
              </a:rPr>
              <a:t>t</a:t>
            </a:r>
            <a:r>
              <a:rPr sz="2000" spc="-5" dirty="0">
                <a:latin typeface="Microsoft Sans Serif"/>
                <a:cs typeface="Microsoft Sans Serif"/>
              </a:rPr>
              <a:t>o</a:t>
            </a:r>
            <a:r>
              <a:rPr sz="2000" dirty="0">
                <a:latin typeface="Microsoft Sans Serif"/>
                <a:cs typeface="Microsoft Sans Serif"/>
              </a:rPr>
              <a:t>	</a:t>
            </a:r>
            <a:r>
              <a:rPr sz="2000" spc="15" dirty="0">
                <a:latin typeface="Microsoft Sans Serif"/>
                <a:cs typeface="Microsoft Sans Serif"/>
              </a:rPr>
              <a:t>e</a:t>
            </a:r>
            <a:r>
              <a:rPr sz="2000" spc="5" dirty="0">
                <a:latin typeface="Microsoft Sans Serif"/>
                <a:cs typeface="Microsoft Sans Serif"/>
              </a:rPr>
              <a:t>s</a:t>
            </a:r>
            <a:r>
              <a:rPr sz="2000" spc="-10" dirty="0">
                <a:latin typeface="Microsoft Sans Serif"/>
                <a:cs typeface="Microsoft Sans Serif"/>
              </a:rPr>
              <a:t>tab</a:t>
            </a:r>
            <a:r>
              <a:rPr sz="2000" spc="-5" dirty="0">
                <a:latin typeface="Microsoft Sans Serif"/>
                <a:cs typeface="Microsoft Sans Serif"/>
              </a:rPr>
              <a:t>l</a:t>
            </a:r>
            <a:r>
              <a:rPr sz="2000" spc="-30" dirty="0">
                <a:latin typeface="Microsoft Sans Serif"/>
                <a:cs typeface="Microsoft Sans Serif"/>
              </a:rPr>
              <a:t>i</a:t>
            </a:r>
            <a:r>
              <a:rPr sz="2000" spc="5" dirty="0">
                <a:latin typeface="Microsoft Sans Serif"/>
                <a:cs typeface="Microsoft Sans Serif"/>
              </a:rPr>
              <a:t>s</a:t>
            </a:r>
            <a:r>
              <a:rPr sz="2000" spc="-5" dirty="0">
                <a:latin typeface="Microsoft Sans Serif"/>
                <a:cs typeface="Microsoft Sans Serif"/>
              </a:rPr>
              <a:t>h</a:t>
            </a:r>
            <a:r>
              <a:rPr sz="2000" dirty="0">
                <a:latin typeface="Microsoft Sans Serif"/>
                <a:cs typeface="Microsoft Sans Serif"/>
              </a:rPr>
              <a:t>	</a:t>
            </a:r>
            <a:r>
              <a:rPr sz="2000" spc="-30" dirty="0">
                <a:latin typeface="Microsoft Sans Serif"/>
                <a:cs typeface="Microsoft Sans Serif"/>
              </a:rPr>
              <a:t>i</a:t>
            </a:r>
            <a:r>
              <a:rPr sz="2000" spc="-10" dirty="0">
                <a:latin typeface="Microsoft Sans Serif"/>
                <a:cs typeface="Microsoft Sans Serif"/>
              </a:rPr>
              <a:t>t</a:t>
            </a:r>
            <a:r>
              <a:rPr sz="2000" spc="-5" dirty="0">
                <a:latin typeface="Microsoft Sans Serif"/>
                <a:cs typeface="Microsoft Sans Serif"/>
              </a:rPr>
              <a:t>s</a:t>
            </a:r>
            <a:r>
              <a:rPr sz="2000" dirty="0">
                <a:latin typeface="Microsoft Sans Serif"/>
                <a:cs typeface="Microsoft Sans Serif"/>
              </a:rPr>
              <a:t>	</a:t>
            </a:r>
            <a:r>
              <a:rPr sz="2000" spc="5" dirty="0">
                <a:latin typeface="Microsoft Sans Serif"/>
                <a:cs typeface="Microsoft Sans Serif"/>
              </a:rPr>
              <a:t>c</a:t>
            </a:r>
            <a:r>
              <a:rPr sz="2000" spc="-10" dirty="0">
                <a:latin typeface="Microsoft Sans Serif"/>
                <a:cs typeface="Microsoft Sans Serif"/>
              </a:rPr>
              <a:t>on</a:t>
            </a:r>
            <a:r>
              <a:rPr sz="2000" spc="30" dirty="0">
                <a:latin typeface="Microsoft Sans Serif"/>
                <a:cs typeface="Microsoft Sans Serif"/>
              </a:rPr>
              <a:t>s</a:t>
            </a:r>
            <a:r>
              <a:rPr sz="2000" spc="-30" dirty="0">
                <a:latin typeface="Microsoft Sans Serif"/>
                <a:cs typeface="Microsoft Sans Serif"/>
              </a:rPr>
              <a:t>i</a:t>
            </a:r>
            <a:r>
              <a:rPr sz="2000" spc="5" dirty="0">
                <a:latin typeface="Microsoft Sans Serif"/>
                <a:cs typeface="Microsoft Sans Serif"/>
              </a:rPr>
              <a:t>s</a:t>
            </a:r>
            <a:r>
              <a:rPr sz="2000" spc="-10" dirty="0">
                <a:latin typeface="Microsoft Sans Serif"/>
                <a:cs typeface="Microsoft Sans Serif"/>
              </a:rPr>
              <a:t>ten</a:t>
            </a:r>
            <a:r>
              <a:rPr sz="2000" spc="30" dirty="0">
                <a:latin typeface="Microsoft Sans Serif"/>
                <a:cs typeface="Microsoft Sans Serif"/>
              </a:rPr>
              <a:t>c</a:t>
            </a:r>
            <a:r>
              <a:rPr sz="2000" spc="-5" dirty="0">
                <a:latin typeface="Microsoft Sans Serif"/>
                <a:cs typeface="Microsoft Sans Serif"/>
              </a:rPr>
              <a:t>y</a:t>
            </a:r>
            <a:r>
              <a:rPr sz="2000" dirty="0">
                <a:latin typeface="Microsoft Sans Serif"/>
                <a:cs typeface="Microsoft Sans Serif"/>
              </a:rPr>
              <a:t>	</a:t>
            </a:r>
            <a:r>
              <a:rPr sz="2000" spc="-10" dirty="0">
                <a:latin typeface="Microsoft Sans Serif"/>
                <a:cs typeface="Microsoft Sans Serif"/>
              </a:rPr>
              <a:t>o</a:t>
            </a:r>
            <a:r>
              <a:rPr sz="2000" spc="-5" dirty="0">
                <a:latin typeface="Microsoft Sans Serif"/>
                <a:cs typeface="Microsoft Sans Serif"/>
              </a:rPr>
              <a:t>r</a:t>
            </a:r>
            <a:r>
              <a:rPr lang="en-IN" sz="2000" spc="-5" dirty="0">
                <a:latin typeface="Microsoft Sans Serif"/>
                <a:cs typeface="Microsoft Sans Serif"/>
              </a:rPr>
              <a:t> </a:t>
            </a:r>
            <a:r>
              <a:rPr lang="en-IN" sz="2000" spc="-10" dirty="0">
                <a:latin typeface="Microsoft Sans Serif"/>
                <a:cs typeface="Microsoft Sans Serif"/>
              </a:rPr>
              <a:t>inconsistency.</a:t>
            </a:r>
            <a:endParaRPr lang="en-IN" sz="2000" dirty="0">
              <a:latin typeface="Microsoft Sans Serif"/>
              <a:cs typeface="Microsoft Sans Serif"/>
            </a:endParaRPr>
          </a:p>
          <a:p>
            <a:pPr marL="756285" marR="5080" lvl="1" indent="-287020">
              <a:lnSpc>
                <a:spcPct val="100000"/>
              </a:lnSpc>
              <a:spcBef>
                <a:spcPts val="495"/>
              </a:spcBef>
              <a:buChar char="–"/>
              <a:tabLst>
                <a:tab pos="756285" algn="l"/>
                <a:tab pos="756920" algn="l"/>
                <a:tab pos="1383665" algn="l"/>
                <a:tab pos="1886585" algn="l"/>
                <a:tab pos="3161030" algn="l"/>
                <a:tab pos="3663950" algn="l"/>
                <a:tab pos="4956175" algn="l"/>
                <a:tab pos="5498465" algn="l"/>
                <a:tab pos="7117080" algn="l"/>
              </a:tabLst>
            </a:pPr>
            <a:endParaRPr sz="2000" dirty="0">
              <a:latin typeface="Microsoft Sans Serif"/>
              <a:cs typeface="Microsoft Sans Serif"/>
            </a:endParaRPr>
          </a:p>
        </p:txBody>
      </p:sp>
      <p:sp>
        <p:nvSpPr>
          <p:cNvPr id="4" name="object 7">
            <a:extLst>
              <a:ext uri="{FF2B5EF4-FFF2-40B4-BE49-F238E27FC236}">
                <a16:creationId xmlns:a16="http://schemas.microsoft.com/office/drawing/2014/main" id="{386F7406-69DA-B01C-7AF4-D9319A3D3E10}"/>
              </a:ext>
            </a:extLst>
          </p:cNvPr>
          <p:cNvSpPr txBox="1"/>
          <p:nvPr/>
        </p:nvSpPr>
        <p:spPr>
          <a:xfrm>
            <a:off x="1447800" y="3543718"/>
            <a:ext cx="8686800" cy="1258678"/>
          </a:xfrm>
          <a:prstGeom prst="rect">
            <a:avLst/>
          </a:prstGeom>
        </p:spPr>
        <p:txBody>
          <a:bodyPr vert="horz" wrap="square" lIns="0" tIns="70485" rIns="0" bIns="0" rtlCol="0">
            <a:spAutoFit/>
          </a:bodyPr>
          <a:lstStyle/>
          <a:p>
            <a:pPr marL="356870" indent="-344805">
              <a:lnSpc>
                <a:spcPct val="100000"/>
              </a:lnSpc>
              <a:spcBef>
                <a:spcPts val="560"/>
              </a:spcBef>
              <a:buSzPct val="70833"/>
              <a:buFont typeface="Microsoft Sans Serif"/>
              <a:buChar char="●"/>
              <a:tabLst>
                <a:tab pos="356870" algn="l"/>
                <a:tab pos="357505" algn="l"/>
              </a:tabLst>
            </a:pPr>
            <a:r>
              <a:rPr sz="2400" i="1" spc="-5" dirty="0">
                <a:latin typeface="Arial"/>
                <a:cs typeface="Arial"/>
              </a:rPr>
              <a:t>Semantic</a:t>
            </a:r>
            <a:r>
              <a:rPr sz="2400" i="1" spc="-20" dirty="0">
                <a:latin typeface="Arial"/>
                <a:cs typeface="Arial"/>
              </a:rPr>
              <a:t> </a:t>
            </a:r>
            <a:r>
              <a:rPr sz="2400" i="1" spc="-5" dirty="0">
                <a:latin typeface="Arial"/>
                <a:cs typeface="Arial"/>
              </a:rPr>
              <a:t>tableau</a:t>
            </a:r>
            <a:endParaRPr sz="2400" dirty="0">
              <a:latin typeface="Arial"/>
              <a:cs typeface="Arial"/>
            </a:endParaRPr>
          </a:p>
          <a:p>
            <a:pPr marL="756285" marR="5080" indent="-287020">
              <a:lnSpc>
                <a:spcPct val="100000"/>
              </a:lnSpc>
              <a:spcBef>
                <a:spcPts val="500"/>
              </a:spcBef>
              <a:tabLst>
                <a:tab pos="756285" algn="l"/>
              </a:tabLst>
            </a:pPr>
            <a:r>
              <a:rPr sz="2000" spc="575" dirty="0">
                <a:latin typeface="Microsoft Sans Serif"/>
                <a:cs typeface="Microsoft Sans Serif"/>
              </a:rPr>
              <a:t>–	</a:t>
            </a:r>
            <a:r>
              <a:rPr sz="2000" spc="-5" dirty="0">
                <a:latin typeface="Microsoft Sans Serif"/>
                <a:cs typeface="Microsoft Sans Serif"/>
              </a:rPr>
              <a:t>binary</a:t>
            </a:r>
            <a:r>
              <a:rPr sz="2000" spc="380" dirty="0">
                <a:latin typeface="Microsoft Sans Serif"/>
                <a:cs typeface="Microsoft Sans Serif"/>
              </a:rPr>
              <a:t> </a:t>
            </a:r>
            <a:r>
              <a:rPr sz="2000" spc="-5" dirty="0">
                <a:latin typeface="Microsoft Sans Serif"/>
                <a:cs typeface="Microsoft Sans Serif"/>
              </a:rPr>
              <a:t>tree</a:t>
            </a:r>
            <a:r>
              <a:rPr sz="2000" spc="440" dirty="0">
                <a:latin typeface="Microsoft Sans Serif"/>
                <a:cs typeface="Microsoft Sans Serif"/>
              </a:rPr>
              <a:t> </a:t>
            </a:r>
            <a:r>
              <a:rPr sz="2000" spc="-5" dirty="0">
                <a:latin typeface="Microsoft Sans Serif"/>
                <a:cs typeface="Microsoft Sans Serif"/>
              </a:rPr>
              <a:t>constructed</a:t>
            </a:r>
            <a:r>
              <a:rPr sz="2000" spc="415" dirty="0">
                <a:latin typeface="Microsoft Sans Serif"/>
                <a:cs typeface="Microsoft Sans Serif"/>
              </a:rPr>
              <a:t> </a:t>
            </a:r>
            <a:r>
              <a:rPr sz="2000" spc="15" dirty="0">
                <a:latin typeface="Microsoft Sans Serif"/>
                <a:cs typeface="Microsoft Sans Serif"/>
              </a:rPr>
              <a:t>by</a:t>
            </a:r>
            <a:r>
              <a:rPr sz="2000" spc="425" dirty="0">
                <a:latin typeface="Microsoft Sans Serif"/>
                <a:cs typeface="Microsoft Sans Serif"/>
              </a:rPr>
              <a:t> </a:t>
            </a:r>
            <a:r>
              <a:rPr sz="2000" spc="-10" dirty="0">
                <a:latin typeface="Microsoft Sans Serif"/>
                <a:cs typeface="Microsoft Sans Serif"/>
              </a:rPr>
              <a:t>using</a:t>
            </a:r>
            <a:r>
              <a:rPr sz="2000" spc="440" dirty="0">
                <a:latin typeface="Microsoft Sans Serif"/>
                <a:cs typeface="Microsoft Sans Serif"/>
              </a:rPr>
              <a:t> </a:t>
            </a:r>
            <a:r>
              <a:rPr sz="2000" spc="-5" dirty="0">
                <a:latin typeface="Microsoft Sans Serif"/>
                <a:cs typeface="Microsoft Sans Serif"/>
              </a:rPr>
              <a:t>semantic</a:t>
            </a:r>
            <a:r>
              <a:rPr sz="2000" spc="455" dirty="0">
                <a:latin typeface="Microsoft Sans Serif"/>
                <a:cs typeface="Microsoft Sans Serif"/>
              </a:rPr>
              <a:t> </a:t>
            </a:r>
            <a:r>
              <a:rPr sz="2000" spc="-10" dirty="0">
                <a:latin typeface="Microsoft Sans Serif"/>
                <a:cs typeface="Microsoft Sans Serif"/>
              </a:rPr>
              <a:t>rules </a:t>
            </a:r>
            <a:r>
              <a:rPr sz="2000" spc="-515" dirty="0">
                <a:latin typeface="Microsoft Sans Serif"/>
                <a:cs typeface="Microsoft Sans Serif"/>
              </a:rPr>
              <a:t> </a:t>
            </a:r>
            <a:r>
              <a:rPr sz="2000" spc="-5" dirty="0">
                <a:latin typeface="Microsoft Sans Serif"/>
                <a:cs typeface="Microsoft Sans Serif"/>
              </a:rPr>
              <a:t>formula</a:t>
            </a:r>
            <a:r>
              <a:rPr sz="2000" spc="10" dirty="0">
                <a:latin typeface="Microsoft Sans Serif"/>
                <a:cs typeface="Microsoft Sans Serif"/>
              </a:rPr>
              <a:t> </a:t>
            </a:r>
            <a:r>
              <a:rPr sz="2000" spc="-10" dirty="0">
                <a:latin typeface="Microsoft Sans Serif"/>
                <a:cs typeface="Microsoft Sans Serif"/>
              </a:rPr>
              <a:t>as</a:t>
            </a:r>
            <a:r>
              <a:rPr sz="2000" spc="30" dirty="0">
                <a:latin typeface="Microsoft Sans Serif"/>
                <a:cs typeface="Microsoft Sans Serif"/>
              </a:rPr>
              <a:t> </a:t>
            </a:r>
            <a:r>
              <a:rPr sz="2000" spc="-5" dirty="0">
                <a:latin typeface="Microsoft Sans Serif"/>
                <a:cs typeface="Microsoft Sans Serif"/>
              </a:rPr>
              <a:t>a</a:t>
            </a:r>
            <a:r>
              <a:rPr sz="2000" spc="15" dirty="0">
                <a:latin typeface="Microsoft Sans Serif"/>
                <a:cs typeface="Microsoft Sans Serif"/>
              </a:rPr>
              <a:t> </a:t>
            </a:r>
            <a:r>
              <a:rPr sz="2000" spc="-5" dirty="0">
                <a:latin typeface="Microsoft Sans Serif"/>
                <a:cs typeface="Microsoft Sans Serif"/>
              </a:rPr>
              <a:t>root</a:t>
            </a:r>
            <a:endParaRPr sz="2000" dirty="0">
              <a:latin typeface="Microsoft Sans Serif"/>
              <a:cs typeface="Microsoft Sans Serif"/>
            </a:endParaRPr>
          </a:p>
          <a:p>
            <a:pPr marL="356870" indent="-344805">
              <a:lnSpc>
                <a:spcPct val="100000"/>
              </a:lnSpc>
              <a:spcBef>
                <a:spcPts val="605"/>
              </a:spcBef>
              <a:buSzPct val="70833"/>
              <a:buChar char="●"/>
              <a:tabLst>
                <a:tab pos="356870" algn="l"/>
                <a:tab pos="357505" algn="l"/>
              </a:tabLst>
            </a:pPr>
            <a:r>
              <a:rPr sz="2400" spc="-5" dirty="0">
                <a:latin typeface="Microsoft Sans Serif"/>
                <a:cs typeface="Microsoft Sans Serif"/>
              </a:rPr>
              <a:t>Assume</a:t>
            </a:r>
            <a:r>
              <a:rPr sz="2400" spc="35" dirty="0">
                <a:latin typeface="Microsoft Sans Serif"/>
                <a:cs typeface="Microsoft Sans Serif"/>
              </a:rPr>
              <a:t> </a:t>
            </a:r>
            <a:r>
              <a:rPr sz="2400" dirty="0">
                <a:latin typeface="Symbol"/>
                <a:cs typeface="Symbol"/>
              </a:rPr>
              <a:t></a:t>
            </a:r>
            <a:r>
              <a:rPr sz="2400" spc="20" dirty="0">
                <a:latin typeface="Times New Roman"/>
                <a:cs typeface="Times New Roman"/>
              </a:rPr>
              <a:t> </a:t>
            </a:r>
            <a:r>
              <a:rPr sz="2400" dirty="0">
                <a:latin typeface="Microsoft Sans Serif"/>
                <a:cs typeface="Microsoft Sans Serif"/>
              </a:rPr>
              <a:t>and</a:t>
            </a:r>
            <a:r>
              <a:rPr sz="2400" spc="20" dirty="0">
                <a:latin typeface="Microsoft Sans Serif"/>
                <a:cs typeface="Microsoft Sans Serif"/>
              </a:rPr>
              <a:t> </a:t>
            </a:r>
            <a:r>
              <a:rPr sz="2400" dirty="0">
                <a:latin typeface="Symbol"/>
                <a:cs typeface="Symbol"/>
              </a:rPr>
              <a:t></a:t>
            </a:r>
            <a:r>
              <a:rPr sz="2400" spc="95" dirty="0">
                <a:latin typeface="Times New Roman"/>
                <a:cs typeface="Times New Roman"/>
              </a:rPr>
              <a:t> </a:t>
            </a:r>
            <a:r>
              <a:rPr sz="2400" spc="-10" dirty="0">
                <a:latin typeface="Microsoft Sans Serif"/>
                <a:cs typeface="Microsoft Sans Serif"/>
              </a:rPr>
              <a:t>be</a:t>
            </a:r>
            <a:r>
              <a:rPr sz="2400" spc="40" dirty="0">
                <a:latin typeface="Microsoft Sans Serif"/>
                <a:cs typeface="Microsoft Sans Serif"/>
              </a:rPr>
              <a:t> </a:t>
            </a:r>
            <a:r>
              <a:rPr sz="2400" spc="-15" dirty="0">
                <a:latin typeface="Microsoft Sans Serif"/>
                <a:cs typeface="Microsoft Sans Serif"/>
              </a:rPr>
              <a:t>any</a:t>
            </a:r>
            <a:r>
              <a:rPr sz="2400" spc="10" dirty="0">
                <a:latin typeface="Microsoft Sans Serif"/>
                <a:cs typeface="Microsoft Sans Serif"/>
              </a:rPr>
              <a:t> </a:t>
            </a:r>
            <a:r>
              <a:rPr sz="2400" spc="-5" dirty="0">
                <a:latin typeface="Microsoft Sans Serif"/>
                <a:cs typeface="Microsoft Sans Serif"/>
              </a:rPr>
              <a:t>two</a:t>
            </a:r>
            <a:r>
              <a:rPr sz="2400" spc="40" dirty="0">
                <a:latin typeface="Microsoft Sans Serif"/>
                <a:cs typeface="Microsoft Sans Serif"/>
              </a:rPr>
              <a:t> </a:t>
            </a:r>
            <a:r>
              <a:rPr sz="2400" spc="-5" dirty="0">
                <a:latin typeface="Microsoft Sans Serif"/>
                <a:cs typeface="Microsoft Sans Serif"/>
              </a:rPr>
              <a:t>formulae.</a:t>
            </a:r>
            <a:endParaRPr sz="2400" dirty="0">
              <a:latin typeface="Microsoft Sans Serif"/>
              <a:cs typeface="Microsoft Sans Serif"/>
            </a:endParaRPr>
          </a:p>
        </p:txBody>
      </p:sp>
    </p:spTree>
    <p:extLst>
      <p:ext uri="{BB962C8B-B14F-4D97-AF65-F5344CB8AC3E}">
        <p14:creationId xmlns:p14="http://schemas.microsoft.com/office/powerpoint/2010/main" val="383189837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rPr>
              <a:t>Semantic Tableaux System…</a:t>
            </a:r>
            <a:r>
              <a:rPr lang="en-US" sz="3200" b="1" spc="-10" dirty="0">
                <a:solidFill>
                  <a:srgbClr val="C00000"/>
                </a:solidFill>
              </a:rPr>
              <a:t> </a:t>
            </a:r>
            <a:endParaRPr lang="te-IN" sz="3200" b="1" dirty="0">
              <a:solidFill>
                <a:srgbClr val="C00000"/>
              </a:solidFill>
            </a:endParaRPr>
          </a:p>
        </p:txBody>
      </p:sp>
      <p:sp>
        <p:nvSpPr>
          <p:cNvPr id="4" name="object 7">
            <a:extLst>
              <a:ext uri="{FF2B5EF4-FFF2-40B4-BE49-F238E27FC236}">
                <a16:creationId xmlns:a16="http://schemas.microsoft.com/office/drawing/2014/main" id="{386F7406-69DA-B01C-7AF4-D9319A3D3E10}"/>
              </a:ext>
            </a:extLst>
          </p:cNvPr>
          <p:cNvSpPr txBox="1"/>
          <p:nvPr/>
        </p:nvSpPr>
        <p:spPr>
          <a:xfrm>
            <a:off x="523836" y="3397631"/>
            <a:ext cx="9610764" cy="1258678"/>
          </a:xfrm>
          <a:prstGeom prst="rect">
            <a:avLst/>
          </a:prstGeom>
        </p:spPr>
        <p:txBody>
          <a:bodyPr vert="horz" wrap="square" lIns="0" tIns="70485" rIns="0" bIns="0" rtlCol="0">
            <a:spAutoFit/>
          </a:bodyPr>
          <a:lstStyle/>
          <a:p>
            <a:pPr marL="356870" indent="-344805">
              <a:lnSpc>
                <a:spcPct val="100000"/>
              </a:lnSpc>
              <a:spcBef>
                <a:spcPts val="560"/>
              </a:spcBef>
              <a:buSzPct val="70833"/>
              <a:buFont typeface="Microsoft Sans Serif"/>
              <a:buChar char="●"/>
              <a:tabLst>
                <a:tab pos="356870" algn="l"/>
                <a:tab pos="357505" algn="l"/>
              </a:tabLst>
            </a:pPr>
            <a:r>
              <a:rPr sz="2400" i="1" spc="-5" dirty="0">
                <a:latin typeface="Arial"/>
                <a:cs typeface="Arial"/>
              </a:rPr>
              <a:t>Semantic</a:t>
            </a:r>
            <a:r>
              <a:rPr sz="2400" i="1" spc="-20" dirty="0">
                <a:latin typeface="Arial"/>
                <a:cs typeface="Arial"/>
              </a:rPr>
              <a:t> </a:t>
            </a:r>
            <a:r>
              <a:rPr sz="2400" i="1" spc="-5" dirty="0">
                <a:latin typeface="Arial"/>
                <a:cs typeface="Arial"/>
              </a:rPr>
              <a:t>tableau</a:t>
            </a:r>
            <a:endParaRPr sz="2400" dirty="0">
              <a:latin typeface="Arial"/>
              <a:cs typeface="Arial"/>
            </a:endParaRPr>
          </a:p>
          <a:p>
            <a:pPr marL="756285" marR="5080" indent="-287020">
              <a:lnSpc>
                <a:spcPct val="100000"/>
              </a:lnSpc>
              <a:spcBef>
                <a:spcPts val="500"/>
              </a:spcBef>
              <a:tabLst>
                <a:tab pos="756285" algn="l"/>
              </a:tabLst>
            </a:pPr>
            <a:r>
              <a:rPr sz="2000" spc="575" dirty="0">
                <a:latin typeface="Microsoft Sans Serif"/>
                <a:cs typeface="Microsoft Sans Serif"/>
              </a:rPr>
              <a:t>–	</a:t>
            </a:r>
            <a:r>
              <a:rPr sz="2000" spc="-5" dirty="0">
                <a:latin typeface="Microsoft Sans Serif"/>
                <a:cs typeface="Microsoft Sans Serif"/>
              </a:rPr>
              <a:t>binary</a:t>
            </a:r>
            <a:r>
              <a:rPr sz="2000" spc="380" dirty="0">
                <a:latin typeface="Microsoft Sans Serif"/>
                <a:cs typeface="Microsoft Sans Serif"/>
              </a:rPr>
              <a:t> </a:t>
            </a:r>
            <a:r>
              <a:rPr sz="2000" spc="-5" dirty="0">
                <a:latin typeface="Microsoft Sans Serif"/>
                <a:cs typeface="Microsoft Sans Serif"/>
              </a:rPr>
              <a:t>tree</a:t>
            </a:r>
            <a:r>
              <a:rPr sz="2000" spc="440" dirty="0">
                <a:latin typeface="Microsoft Sans Serif"/>
                <a:cs typeface="Microsoft Sans Serif"/>
              </a:rPr>
              <a:t> </a:t>
            </a:r>
            <a:r>
              <a:rPr sz="2000" spc="-5" dirty="0">
                <a:latin typeface="Microsoft Sans Serif"/>
                <a:cs typeface="Microsoft Sans Serif"/>
              </a:rPr>
              <a:t>constructed</a:t>
            </a:r>
            <a:r>
              <a:rPr sz="2000" spc="415" dirty="0">
                <a:latin typeface="Microsoft Sans Serif"/>
                <a:cs typeface="Microsoft Sans Serif"/>
              </a:rPr>
              <a:t> </a:t>
            </a:r>
            <a:r>
              <a:rPr sz="2000" spc="15" dirty="0">
                <a:latin typeface="Microsoft Sans Serif"/>
                <a:cs typeface="Microsoft Sans Serif"/>
              </a:rPr>
              <a:t>by</a:t>
            </a:r>
            <a:r>
              <a:rPr sz="2000" spc="425" dirty="0">
                <a:latin typeface="Microsoft Sans Serif"/>
                <a:cs typeface="Microsoft Sans Serif"/>
              </a:rPr>
              <a:t> </a:t>
            </a:r>
            <a:r>
              <a:rPr sz="2000" spc="-10" dirty="0">
                <a:latin typeface="Microsoft Sans Serif"/>
                <a:cs typeface="Microsoft Sans Serif"/>
              </a:rPr>
              <a:t>using</a:t>
            </a:r>
            <a:r>
              <a:rPr sz="2000" spc="440" dirty="0">
                <a:latin typeface="Microsoft Sans Serif"/>
                <a:cs typeface="Microsoft Sans Serif"/>
              </a:rPr>
              <a:t> </a:t>
            </a:r>
            <a:r>
              <a:rPr sz="2000" spc="-5" dirty="0">
                <a:latin typeface="Microsoft Sans Serif"/>
                <a:cs typeface="Microsoft Sans Serif"/>
              </a:rPr>
              <a:t>semantic</a:t>
            </a:r>
            <a:r>
              <a:rPr sz="2000" spc="455" dirty="0">
                <a:latin typeface="Microsoft Sans Serif"/>
                <a:cs typeface="Microsoft Sans Serif"/>
              </a:rPr>
              <a:t> </a:t>
            </a:r>
            <a:r>
              <a:rPr sz="2000" spc="-10" dirty="0">
                <a:latin typeface="Microsoft Sans Serif"/>
                <a:cs typeface="Microsoft Sans Serif"/>
              </a:rPr>
              <a:t>rules </a:t>
            </a:r>
            <a:r>
              <a:rPr sz="2000" spc="-515" dirty="0">
                <a:latin typeface="Microsoft Sans Serif"/>
                <a:cs typeface="Microsoft Sans Serif"/>
              </a:rPr>
              <a:t> </a:t>
            </a:r>
            <a:r>
              <a:rPr sz="2000" spc="-5" dirty="0">
                <a:latin typeface="Microsoft Sans Serif"/>
                <a:cs typeface="Microsoft Sans Serif"/>
              </a:rPr>
              <a:t>formula</a:t>
            </a:r>
            <a:r>
              <a:rPr sz="2000" spc="10" dirty="0">
                <a:latin typeface="Microsoft Sans Serif"/>
                <a:cs typeface="Microsoft Sans Serif"/>
              </a:rPr>
              <a:t> </a:t>
            </a:r>
            <a:r>
              <a:rPr sz="2000" spc="-10" dirty="0">
                <a:latin typeface="Microsoft Sans Serif"/>
                <a:cs typeface="Microsoft Sans Serif"/>
              </a:rPr>
              <a:t>as</a:t>
            </a:r>
            <a:r>
              <a:rPr sz="2000" spc="30" dirty="0">
                <a:latin typeface="Microsoft Sans Serif"/>
                <a:cs typeface="Microsoft Sans Serif"/>
              </a:rPr>
              <a:t> </a:t>
            </a:r>
            <a:r>
              <a:rPr sz="2000" spc="-5" dirty="0">
                <a:latin typeface="Microsoft Sans Serif"/>
                <a:cs typeface="Microsoft Sans Serif"/>
              </a:rPr>
              <a:t>a</a:t>
            </a:r>
            <a:r>
              <a:rPr sz="2000" spc="15" dirty="0">
                <a:latin typeface="Microsoft Sans Serif"/>
                <a:cs typeface="Microsoft Sans Serif"/>
              </a:rPr>
              <a:t> </a:t>
            </a:r>
            <a:r>
              <a:rPr sz="2000" spc="-5" dirty="0">
                <a:latin typeface="Microsoft Sans Serif"/>
                <a:cs typeface="Microsoft Sans Serif"/>
              </a:rPr>
              <a:t>root</a:t>
            </a:r>
            <a:endParaRPr sz="2000" dirty="0">
              <a:latin typeface="Microsoft Sans Serif"/>
              <a:cs typeface="Microsoft Sans Serif"/>
            </a:endParaRPr>
          </a:p>
          <a:p>
            <a:pPr marL="356870" indent="-344805">
              <a:lnSpc>
                <a:spcPct val="100000"/>
              </a:lnSpc>
              <a:spcBef>
                <a:spcPts val="605"/>
              </a:spcBef>
              <a:buSzPct val="70833"/>
              <a:buChar char="●"/>
              <a:tabLst>
                <a:tab pos="356870" algn="l"/>
                <a:tab pos="357505" algn="l"/>
              </a:tabLst>
            </a:pPr>
            <a:r>
              <a:rPr sz="2400" spc="-5" dirty="0">
                <a:latin typeface="Microsoft Sans Serif"/>
                <a:cs typeface="Microsoft Sans Serif"/>
              </a:rPr>
              <a:t>Assume</a:t>
            </a:r>
            <a:r>
              <a:rPr sz="2400" spc="35" dirty="0">
                <a:latin typeface="Microsoft Sans Serif"/>
                <a:cs typeface="Microsoft Sans Serif"/>
              </a:rPr>
              <a:t> </a:t>
            </a:r>
            <a:r>
              <a:rPr sz="2400" dirty="0">
                <a:latin typeface="Symbol"/>
                <a:cs typeface="Symbol"/>
              </a:rPr>
              <a:t></a:t>
            </a:r>
            <a:r>
              <a:rPr sz="2400" spc="20" dirty="0">
                <a:latin typeface="Times New Roman"/>
                <a:cs typeface="Times New Roman"/>
              </a:rPr>
              <a:t> </a:t>
            </a:r>
            <a:r>
              <a:rPr sz="2400" dirty="0">
                <a:latin typeface="Microsoft Sans Serif"/>
                <a:cs typeface="Microsoft Sans Serif"/>
              </a:rPr>
              <a:t>and</a:t>
            </a:r>
            <a:r>
              <a:rPr sz="2400" spc="20" dirty="0">
                <a:latin typeface="Microsoft Sans Serif"/>
                <a:cs typeface="Microsoft Sans Serif"/>
              </a:rPr>
              <a:t> </a:t>
            </a:r>
            <a:r>
              <a:rPr sz="2400" dirty="0">
                <a:latin typeface="Symbol"/>
                <a:cs typeface="Symbol"/>
              </a:rPr>
              <a:t></a:t>
            </a:r>
            <a:r>
              <a:rPr sz="2400" spc="95" dirty="0">
                <a:latin typeface="Times New Roman"/>
                <a:cs typeface="Times New Roman"/>
              </a:rPr>
              <a:t> </a:t>
            </a:r>
            <a:r>
              <a:rPr sz="2400" spc="-10" dirty="0">
                <a:latin typeface="Microsoft Sans Serif"/>
                <a:cs typeface="Microsoft Sans Serif"/>
              </a:rPr>
              <a:t>be</a:t>
            </a:r>
            <a:r>
              <a:rPr sz="2400" spc="40" dirty="0">
                <a:latin typeface="Microsoft Sans Serif"/>
                <a:cs typeface="Microsoft Sans Serif"/>
              </a:rPr>
              <a:t> </a:t>
            </a:r>
            <a:r>
              <a:rPr sz="2400" spc="-15" dirty="0">
                <a:latin typeface="Microsoft Sans Serif"/>
                <a:cs typeface="Microsoft Sans Serif"/>
              </a:rPr>
              <a:t>any</a:t>
            </a:r>
            <a:r>
              <a:rPr sz="2400" spc="10" dirty="0">
                <a:latin typeface="Microsoft Sans Serif"/>
                <a:cs typeface="Microsoft Sans Serif"/>
              </a:rPr>
              <a:t> </a:t>
            </a:r>
            <a:r>
              <a:rPr sz="2400" spc="-5" dirty="0">
                <a:latin typeface="Microsoft Sans Serif"/>
                <a:cs typeface="Microsoft Sans Serif"/>
              </a:rPr>
              <a:t>two</a:t>
            </a:r>
            <a:r>
              <a:rPr sz="2400" spc="40" dirty="0">
                <a:latin typeface="Microsoft Sans Serif"/>
                <a:cs typeface="Microsoft Sans Serif"/>
              </a:rPr>
              <a:t> </a:t>
            </a:r>
            <a:r>
              <a:rPr sz="2400" spc="-5" dirty="0">
                <a:latin typeface="Microsoft Sans Serif"/>
                <a:cs typeface="Microsoft Sans Serif"/>
              </a:rPr>
              <a:t>formulae.</a:t>
            </a:r>
            <a:endParaRPr sz="2400" dirty="0">
              <a:latin typeface="Microsoft Sans Serif"/>
              <a:cs typeface="Microsoft Sans Serif"/>
            </a:endParaRPr>
          </a:p>
        </p:txBody>
      </p:sp>
      <p:sp>
        <p:nvSpPr>
          <p:cNvPr id="2" name="object 6">
            <a:extLst>
              <a:ext uri="{FF2B5EF4-FFF2-40B4-BE49-F238E27FC236}">
                <a16:creationId xmlns:a16="http://schemas.microsoft.com/office/drawing/2014/main" id="{CA842678-0D60-4974-3E44-82672EA89557}"/>
              </a:ext>
            </a:extLst>
          </p:cNvPr>
          <p:cNvSpPr txBox="1"/>
          <p:nvPr/>
        </p:nvSpPr>
        <p:spPr>
          <a:xfrm>
            <a:off x="762000" y="874775"/>
            <a:ext cx="10210800" cy="2554225"/>
          </a:xfrm>
          <a:prstGeom prst="rect">
            <a:avLst/>
          </a:prstGeom>
        </p:spPr>
        <p:txBody>
          <a:bodyPr vert="horz" wrap="square" lIns="0" tIns="11430" rIns="0" bIns="0" rtlCol="0">
            <a:spAutoFit/>
          </a:bodyPr>
          <a:lstStyle/>
          <a:p>
            <a:pPr marL="356870" indent="-344805" algn="just">
              <a:lnSpc>
                <a:spcPct val="100000"/>
              </a:lnSpc>
              <a:spcBef>
                <a:spcPts val="90"/>
              </a:spcBef>
              <a:buClr>
                <a:srgbClr val="0099CC"/>
              </a:buClr>
              <a:buSzPct val="69230"/>
              <a:buFont typeface="Symbol"/>
              <a:buChar char=""/>
              <a:tabLst>
                <a:tab pos="357505" algn="l"/>
              </a:tabLst>
            </a:pPr>
            <a:r>
              <a:rPr lang="en-IN" sz="2600" b="1" spc="-10" dirty="0">
                <a:latin typeface="Microsoft Sans Serif"/>
                <a:cs typeface="Microsoft Sans Serif"/>
              </a:rPr>
              <a:t>RULES</a:t>
            </a:r>
          </a:p>
          <a:p>
            <a:pPr marL="356870" indent="-344805" algn="just">
              <a:lnSpc>
                <a:spcPct val="100000"/>
              </a:lnSpc>
              <a:spcBef>
                <a:spcPts val="90"/>
              </a:spcBef>
              <a:buClr>
                <a:srgbClr val="0099CC"/>
              </a:buClr>
              <a:buSzPct val="69230"/>
              <a:buFont typeface="Symbol"/>
              <a:buChar char=""/>
              <a:tabLst>
                <a:tab pos="357505" algn="l"/>
              </a:tabLst>
            </a:pPr>
            <a:r>
              <a:rPr sz="2600" spc="-10" dirty="0">
                <a:latin typeface="Microsoft Sans Serif"/>
                <a:cs typeface="Microsoft Sans Serif"/>
              </a:rPr>
              <a:t>Let</a:t>
            </a:r>
            <a:r>
              <a:rPr sz="2600" spc="40" dirty="0">
                <a:latin typeface="Microsoft Sans Serif"/>
                <a:cs typeface="Microsoft Sans Serif"/>
              </a:rPr>
              <a:t> </a:t>
            </a:r>
            <a:r>
              <a:rPr sz="2600" spc="-5" dirty="0">
                <a:latin typeface="Symbol"/>
                <a:cs typeface="Symbol"/>
              </a:rPr>
              <a:t></a:t>
            </a:r>
            <a:r>
              <a:rPr sz="2600" spc="60" dirty="0">
                <a:latin typeface="Times New Roman"/>
                <a:cs typeface="Times New Roman"/>
              </a:rPr>
              <a:t> </a:t>
            </a:r>
            <a:r>
              <a:rPr sz="2600" dirty="0">
                <a:latin typeface="Microsoft Sans Serif"/>
                <a:cs typeface="Microsoft Sans Serif"/>
              </a:rPr>
              <a:t>and</a:t>
            </a:r>
            <a:r>
              <a:rPr sz="2600" spc="40" dirty="0">
                <a:latin typeface="Microsoft Sans Serif"/>
                <a:cs typeface="Microsoft Sans Serif"/>
              </a:rPr>
              <a:t> </a:t>
            </a:r>
            <a:r>
              <a:rPr sz="2600" spc="-5" dirty="0">
                <a:latin typeface="Symbol"/>
                <a:cs typeface="Symbol"/>
              </a:rPr>
              <a:t></a:t>
            </a:r>
            <a:r>
              <a:rPr sz="2600" spc="55" dirty="0">
                <a:latin typeface="Times New Roman"/>
                <a:cs typeface="Times New Roman"/>
              </a:rPr>
              <a:t> </a:t>
            </a:r>
            <a:r>
              <a:rPr sz="2600" spc="5" dirty="0">
                <a:latin typeface="Microsoft Sans Serif"/>
                <a:cs typeface="Microsoft Sans Serif"/>
              </a:rPr>
              <a:t>be</a:t>
            </a:r>
            <a:r>
              <a:rPr sz="2600" spc="20" dirty="0">
                <a:latin typeface="Microsoft Sans Serif"/>
                <a:cs typeface="Microsoft Sans Serif"/>
              </a:rPr>
              <a:t> </a:t>
            </a:r>
            <a:r>
              <a:rPr sz="2600" spc="5" dirty="0">
                <a:latin typeface="Microsoft Sans Serif"/>
                <a:cs typeface="Microsoft Sans Serif"/>
              </a:rPr>
              <a:t>any</a:t>
            </a:r>
            <a:r>
              <a:rPr sz="2600" spc="-5" dirty="0">
                <a:latin typeface="Microsoft Sans Serif"/>
                <a:cs typeface="Microsoft Sans Serif"/>
              </a:rPr>
              <a:t> </a:t>
            </a:r>
            <a:r>
              <a:rPr sz="2600" dirty="0">
                <a:latin typeface="Microsoft Sans Serif"/>
                <a:cs typeface="Microsoft Sans Serif"/>
              </a:rPr>
              <a:t>two</a:t>
            </a:r>
            <a:r>
              <a:rPr sz="2600" spc="20" dirty="0">
                <a:latin typeface="Microsoft Sans Serif"/>
                <a:cs typeface="Microsoft Sans Serif"/>
              </a:rPr>
              <a:t> </a:t>
            </a:r>
            <a:r>
              <a:rPr sz="2600" spc="-5" dirty="0">
                <a:latin typeface="Microsoft Sans Serif"/>
                <a:cs typeface="Microsoft Sans Serif"/>
              </a:rPr>
              <a:t>formulae.</a:t>
            </a:r>
            <a:endParaRPr sz="2600" dirty="0">
              <a:latin typeface="Microsoft Sans Serif"/>
              <a:cs typeface="Microsoft Sans Serif"/>
            </a:endParaRPr>
          </a:p>
          <a:p>
            <a:pPr marL="356870" marR="5080" indent="-344805" algn="just">
              <a:lnSpc>
                <a:spcPct val="79800"/>
              </a:lnSpc>
              <a:spcBef>
                <a:spcPts val="590"/>
              </a:spcBef>
            </a:pPr>
            <a:r>
              <a:rPr sz="2400" b="1" spc="-5" dirty="0">
                <a:solidFill>
                  <a:srgbClr val="CC0000"/>
                </a:solidFill>
                <a:latin typeface="Arial"/>
                <a:cs typeface="Arial"/>
              </a:rPr>
              <a:t>Rule </a:t>
            </a:r>
            <a:r>
              <a:rPr sz="2400" b="1" spc="-10" dirty="0">
                <a:solidFill>
                  <a:srgbClr val="CC0000"/>
                </a:solidFill>
                <a:latin typeface="Arial"/>
                <a:cs typeface="Arial"/>
              </a:rPr>
              <a:t>1: </a:t>
            </a:r>
            <a:r>
              <a:rPr sz="2200" spc="5" dirty="0">
                <a:latin typeface="Microsoft Sans Serif"/>
                <a:cs typeface="Microsoft Sans Serif"/>
              </a:rPr>
              <a:t>A </a:t>
            </a:r>
            <a:r>
              <a:rPr sz="2200" spc="-5" dirty="0">
                <a:latin typeface="Microsoft Sans Serif"/>
                <a:cs typeface="Microsoft Sans Serif"/>
              </a:rPr>
              <a:t>tableau </a:t>
            </a:r>
            <a:r>
              <a:rPr sz="2200" dirty="0">
                <a:latin typeface="Microsoft Sans Serif"/>
                <a:cs typeface="Microsoft Sans Serif"/>
              </a:rPr>
              <a:t>for a formula </a:t>
            </a:r>
            <a:r>
              <a:rPr sz="2200" spc="5" dirty="0">
                <a:latin typeface="Microsoft Sans Serif"/>
                <a:cs typeface="Microsoft Sans Serif"/>
              </a:rPr>
              <a:t>(</a:t>
            </a:r>
            <a:r>
              <a:rPr sz="2200" spc="5" dirty="0">
                <a:latin typeface="Symbol"/>
                <a:cs typeface="Symbol"/>
              </a:rPr>
              <a:t></a:t>
            </a:r>
            <a:r>
              <a:rPr sz="2200" spc="10" dirty="0">
                <a:latin typeface="Times New Roman"/>
                <a:cs typeface="Times New Roman"/>
              </a:rPr>
              <a:t> </a:t>
            </a:r>
            <a:r>
              <a:rPr sz="2200" spc="5" dirty="0">
                <a:latin typeface="Symbol"/>
                <a:cs typeface="Symbol"/>
              </a:rPr>
              <a:t></a:t>
            </a:r>
            <a:r>
              <a:rPr sz="2200" spc="10" dirty="0">
                <a:latin typeface="Times New Roman"/>
                <a:cs typeface="Times New Roman"/>
              </a:rPr>
              <a:t> </a:t>
            </a:r>
            <a:r>
              <a:rPr sz="2200" spc="30" dirty="0">
                <a:latin typeface="Symbol"/>
                <a:cs typeface="Symbol"/>
              </a:rPr>
              <a:t></a:t>
            </a:r>
            <a:r>
              <a:rPr sz="2200" spc="30" dirty="0">
                <a:latin typeface="Microsoft Sans Serif"/>
                <a:cs typeface="Microsoft Sans Serif"/>
              </a:rPr>
              <a:t>) </a:t>
            </a:r>
            <a:r>
              <a:rPr sz="2200" spc="-15" dirty="0">
                <a:latin typeface="Microsoft Sans Serif"/>
                <a:cs typeface="Microsoft Sans Serif"/>
              </a:rPr>
              <a:t>is </a:t>
            </a:r>
            <a:r>
              <a:rPr sz="2200" spc="-5" dirty="0">
                <a:latin typeface="Microsoft Sans Serif"/>
                <a:cs typeface="Microsoft Sans Serif"/>
              </a:rPr>
              <a:t>constructed </a:t>
            </a:r>
            <a:r>
              <a:rPr sz="2200" dirty="0">
                <a:latin typeface="Microsoft Sans Serif"/>
                <a:cs typeface="Microsoft Sans Serif"/>
              </a:rPr>
              <a:t>by </a:t>
            </a:r>
            <a:r>
              <a:rPr sz="2200" spc="5" dirty="0">
                <a:latin typeface="Microsoft Sans Serif"/>
                <a:cs typeface="Microsoft Sans Serif"/>
              </a:rPr>
              <a:t> </a:t>
            </a:r>
            <a:r>
              <a:rPr sz="2200" spc="-5" dirty="0">
                <a:latin typeface="Microsoft Sans Serif"/>
                <a:cs typeface="Microsoft Sans Serif"/>
              </a:rPr>
              <a:t>adding </a:t>
            </a:r>
            <a:r>
              <a:rPr sz="2200" dirty="0">
                <a:latin typeface="Microsoft Sans Serif"/>
                <a:cs typeface="Microsoft Sans Serif"/>
              </a:rPr>
              <a:t>both </a:t>
            </a:r>
            <a:r>
              <a:rPr sz="2200" spc="5" dirty="0">
                <a:latin typeface="Symbol"/>
                <a:cs typeface="Symbol"/>
              </a:rPr>
              <a:t></a:t>
            </a:r>
            <a:r>
              <a:rPr sz="2200" spc="5" dirty="0">
                <a:latin typeface="Times New Roman"/>
                <a:cs typeface="Times New Roman"/>
              </a:rPr>
              <a:t>   </a:t>
            </a:r>
            <a:r>
              <a:rPr sz="2200" dirty="0">
                <a:latin typeface="Microsoft Sans Serif"/>
                <a:cs typeface="Microsoft Sans Serif"/>
              </a:rPr>
              <a:t>and </a:t>
            </a:r>
            <a:r>
              <a:rPr sz="2200" dirty="0">
                <a:latin typeface="Symbol"/>
                <a:cs typeface="Symbol"/>
              </a:rPr>
              <a:t></a:t>
            </a:r>
            <a:r>
              <a:rPr sz="2200" dirty="0">
                <a:latin typeface="Times New Roman"/>
                <a:cs typeface="Times New Roman"/>
              </a:rPr>
              <a:t> </a:t>
            </a:r>
            <a:r>
              <a:rPr sz="2200" spc="-5" dirty="0">
                <a:latin typeface="Microsoft Sans Serif"/>
                <a:cs typeface="Microsoft Sans Serif"/>
              </a:rPr>
              <a:t>to </a:t>
            </a:r>
            <a:r>
              <a:rPr sz="2200" spc="5" dirty="0">
                <a:latin typeface="Microsoft Sans Serif"/>
                <a:cs typeface="Microsoft Sans Serif"/>
              </a:rPr>
              <a:t>the </a:t>
            </a:r>
            <a:r>
              <a:rPr sz="2200" dirty="0">
                <a:latin typeface="Microsoft Sans Serif"/>
                <a:cs typeface="Microsoft Sans Serif"/>
              </a:rPr>
              <a:t>same </a:t>
            </a:r>
            <a:r>
              <a:rPr sz="2200" spc="-5" dirty="0">
                <a:latin typeface="Microsoft Sans Serif"/>
                <a:cs typeface="Microsoft Sans Serif"/>
              </a:rPr>
              <a:t>path </a:t>
            </a:r>
            <a:r>
              <a:rPr sz="2200" dirty="0">
                <a:latin typeface="Microsoft Sans Serif"/>
                <a:cs typeface="Microsoft Sans Serif"/>
              </a:rPr>
              <a:t>(branch). </a:t>
            </a:r>
            <a:r>
              <a:rPr sz="2200" spc="-5" dirty="0">
                <a:latin typeface="Microsoft Sans Serif"/>
                <a:cs typeface="Microsoft Sans Serif"/>
              </a:rPr>
              <a:t>This </a:t>
            </a:r>
            <a:r>
              <a:rPr sz="2200" dirty="0">
                <a:latin typeface="Microsoft Sans Serif"/>
                <a:cs typeface="Microsoft Sans Serif"/>
              </a:rPr>
              <a:t> can</a:t>
            </a:r>
            <a:r>
              <a:rPr sz="2200" spc="30" dirty="0">
                <a:latin typeface="Microsoft Sans Serif"/>
                <a:cs typeface="Microsoft Sans Serif"/>
              </a:rPr>
              <a:t> </a:t>
            </a:r>
            <a:r>
              <a:rPr sz="2200" dirty="0">
                <a:latin typeface="Microsoft Sans Serif"/>
                <a:cs typeface="Microsoft Sans Serif"/>
              </a:rPr>
              <a:t>be</a:t>
            </a:r>
            <a:r>
              <a:rPr sz="2200" spc="35" dirty="0">
                <a:latin typeface="Microsoft Sans Serif"/>
                <a:cs typeface="Microsoft Sans Serif"/>
              </a:rPr>
              <a:t> </a:t>
            </a:r>
            <a:r>
              <a:rPr sz="2200" dirty="0">
                <a:latin typeface="Microsoft Sans Serif"/>
                <a:cs typeface="Microsoft Sans Serif"/>
              </a:rPr>
              <a:t>represented</a:t>
            </a:r>
            <a:r>
              <a:rPr sz="2200" spc="35" dirty="0">
                <a:latin typeface="Microsoft Sans Serif"/>
                <a:cs typeface="Microsoft Sans Serif"/>
              </a:rPr>
              <a:t> </a:t>
            </a:r>
            <a:r>
              <a:rPr sz="2200" dirty="0">
                <a:latin typeface="Microsoft Sans Serif"/>
                <a:cs typeface="Microsoft Sans Serif"/>
              </a:rPr>
              <a:t>as</a:t>
            </a:r>
            <a:r>
              <a:rPr sz="2200" spc="-10" dirty="0">
                <a:latin typeface="Microsoft Sans Serif"/>
                <a:cs typeface="Microsoft Sans Serif"/>
              </a:rPr>
              <a:t> follows:</a:t>
            </a:r>
            <a:endParaRPr sz="2200" dirty="0">
              <a:latin typeface="Microsoft Sans Serif"/>
              <a:cs typeface="Microsoft Sans Serif"/>
            </a:endParaRPr>
          </a:p>
          <a:p>
            <a:pPr marL="2755900">
              <a:lnSpc>
                <a:spcPct val="100000"/>
              </a:lnSpc>
              <a:spcBef>
                <a:spcPts val="40"/>
              </a:spcBef>
            </a:pPr>
            <a:r>
              <a:rPr sz="2400" dirty="0">
                <a:latin typeface="Symbol"/>
                <a:cs typeface="Symbol"/>
              </a:rPr>
              <a:t></a:t>
            </a:r>
            <a:r>
              <a:rPr sz="2400" spc="10"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Symbol"/>
                <a:cs typeface="Symbol"/>
              </a:rPr>
              <a:t></a:t>
            </a:r>
          </a:p>
          <a:p>
            <a:pPr marL="2755900">
              <a:lnSpc>
                <a:spcPts val="2870"/>
              </a:lnSpc>
            </a:pPr>
            <a:r>
              <a:rPr sz="2400" dirty="0">
                <a:latin typeface="Symbol"/>
                <a:cs typeface="Symbol"/>
              </a:rPr>
              <a:t></a:t>
            </a:r>
          </a:p>
          <a:p>
            <a:pPr marL="2755900">
              <a:lnSpc>
                <a:spcPts val="2870"/>
              </a:lnSpc>
            </a:pPr>
            <a:r>
              <a:rPr sz="2400" dirty="0">
                <a:latin typeface="Symbol"/>
                <a:cs typeface="Symbol"/>
              </a:rPr>
              <a:t></a:t>
            </a:r>
          </a:p>
        </p:txBody>
      </p:sp>
      <p:sp>
        <p:nvSpPr>
          <p:cNvPr id="5" name="object 7">
            <a:extLst>
              <a:ext uri="{FF2B5EF4-FFF2-40B4-BE49-F238E27FC236}">
                <a16:creationId xmlns:a16="http://schemas.microsoft.com/office/drawing/2014/main" id="{A97908DF-DE11-7C7E-E43B-4FA2431FCDD0}"/>
              </a:ext>
            </a:extLst>
          </p:cNvPr>
          <p:cNvSpPr txBox="1"/>
          <p:nvPr/>
        </p:nvSpPr>
        <p:spPr>
          <a:xfrm>
            <a:off x="1526541" y="4739135"/>
            <a:ext cx="209296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CC0000"/>
                </a:solidFill>
                <a:latin typeface="Arial"/>
                <a:cs typeface="Arial"/>
              </a:rPr>
              <a:t>Interpretation</a:t>
            </a:r>
            <a:r>
              <a:rPr sz="2400" b="1" spc="-5" dirty="0">
                <a:latin typeface="Arial"/>
                <a:cs typeface="Arial"/>
              </a:rPr>
              <a:t>:</a:t>
            </a:r>
            <a:endParaRPr sz="2400" dirty="0">
              <a:latin typeface="Arial"/>
              <a:cs typeface="Arial"/>
            </a:endParaRPr>
          </a:p>
        </p:txBody>
      </p:sp>
      <p:sp>
        <p:nvSpPr>
          <p:cNvPr id="6" name="object 8">
            <a:extLst>
              <a:ext uri="{FF2B5EF4-FFF2-40B4-BE49-F238E27FC236}">
                <a16:creationId xmlns:a16="http://schemas.microsoft.com/office/drawing/2014/main" id="{CF988283-B82D-081B-3E03-7B9D8877A7D4}"/>
              </a:ext>
            </a:extLst>
          </p:cNvPr>
          <p:cNvSpPr txBox="1"/>
          <p:nvPr/>
        </p:nvSpPr>
        <p:spPr>
          <a:xfrm>
            <a:off x="3846071" y="4763519"/>
            <a:ext cx="4692650" cy="361950"/>
          </a:xfrm>
          <a:prstGeom prst="rect">
            <a:avLst/>
          </a:prstGeom>
        </p:spPr>
        <p:txBody>
          <a:bodyPr vert="horz" wrap="square" lIns="0" tIns="13335" rIns="0" bIns="0" rtlCol="0">
            <a:spAutoFit/>
          </a:bodyPr>
          <a:lstStyle/>
          <a:p>
            <a:pPr marL="12700">
              <a:lnSpc>
                <a:spcPct val="100000"/>
              </a:lnSpc>
              <a:spcBef>
                <a:spcPts val="105"/>
              </a:spcBef>
              <a:tabLst>
                <a:tab pos="341630" algn="l"/>
                <a:tab pos="688975" algn="l"/>
                <a:tab pos="1002665" algn="l"/>
              </a:tabLst>
            </a:pPr>
            <a:r>
              <a:rPr sz="2200" spc="5" dirty="0">
                <a:latin typeface="Symbol"/>
                <a:cs typeface="Symbol"/>
              </a:rPr>
              <a:t></a:t>
            </a:r>
            <a:r>
              <a:rPr sz="2200" spc="5" dirty="0">
                <a:latin typeface="Times New Roman"/>
                <a:cs typeface="Times New Roman"/>
              </a:rPr>
              <a:t>	</a:t>
            </a:r>
            <a:r>
              <a:rPr sz="2200" spc="5" dirty="0">
                <a:latin typeface="Symbol"/>
                <a:cs typeface="Symbol"/>
              </a:rPr>
              <a:t></a:t>
            </a:r>
            <a:r>
              <a:rPr sz="2200" spc="5" dirty="0">
                <a:latin typeface="Times New Roman"/>
                <a:cs typeface="Times New Roman"/>
              </a:rPr>
              <a:t>	</a:t>
            </a:r>
            <a:r>
              <a:rPr sz="2200" dirty="0">
                <a:latin typeface="Symbol"/>
                <a:cs typeface="Symbol"/>
              </a:rPr>
              <a:t></a:t>
            </a:r>
            <a:r>
              <a:rPr sz="2200" dirty="0">
                <a:latin typeface="Times New Roman"/>
                <a:cs typeface="Times New Roman"/>
              </a:rPr>
              <a:t>	</a:t>
            </a:r>
            <a:r>
              <a:rPr sz="2200" spc="-15" dirty="0">
                <a:latin typeface="Microsoft Sans Serif"/>
                <a:cs typeface="Microsoft Sans Serif"/>
              </a:rPr>
              <a:t>is</a:t>
            </a:r>
            <a:r>
              <a:rPr sz="2200" spc="10" dirty="0">
                <a:latin typeface="Microsoft Sans Serif"/>
                <a:cs typeface="Microsoft Sans Serif"/>
              </a:rPr>
              <a:t> </a:t>
            </a:r>
            <a:r>
              <a:rPr sz="2200" spc="-5" dirty="0">
                <a:latin typeface="Microsoft Sans Serif"/>
                <a:cs typeface="Microsoft Sans Serif"/>
              </a:rPr>
              <a:t>true</a:t>
            </a:r>
            <a:r>
              <a:rPr sz="2200" spc="30" dirty="0">
                <a:latin typeface="Microsoft Sans Serif"/>
                <a:cs typeface="Microsoft Sans Serif"/>
              </a:rPr>
              <a:t> </a:t>
            </a:r>
            <a:r>
              <a:rPr sz="2200" spc="-25" dirty="0">
                <a:latin typeface="Microsoft Sans Serif"/>
                <a:cs typeface="Microsoft Sans Serif"/>
              </a:rPr>
              <a:t>if</a:t>
            </a:r>
            <a:r>
              <a:rPr sz="2200" spc="40" dirty="0">
                <a:latin typeface="Microsoft Sans Serif"/>
                <a:cs typeface="Microsoft Sans Serif"/>
              </a:rPr>
              <a:t> </a:t>
            </a:r>
            <a:r>
              <a:rPr sz="2200" dirty="0">
                <a:latin typeface="Microsoft Sans Serif"/>
                <a:cs typeface="Microsoft Sans Serif"/>
              </a:rPr>
              <a:t>both</a:t>
            </a:r>
            <a:r>
              <a:rPr sz="2200" spc="30" dirty="0">
                <a:latin typeface="Microsoft Sans Serif"/>
                <a:cs typeface="Microsoft Sans Serif"/>
              </a:rPr>
              <a:t> </a:t>
            </a:r>
            <a:r>
              <a:rPr sz="2200" spc="5" dirty="0">
                <a:latin typeface="Symbol"/>
                <a:cs typeface="Symbol"/>
              </a:rPr>
              <a:t></a:t>
            </a:r>
            <a:r>
              <a:rPr sz="2200" spc="45" dirty="0">
                <a:latin typeface="Times New Roman"/>
                <a:cs typeface="Times New Roman"/>
              </a:rPr>
              <a:t> </a:t>
            </a:r>
            <a:r>
              <a:rPr sz="2200" dirty="0">
                <a:latin typeface="Microsoft Sans Serif"/>
                <a:cs typeface="Microsoft Sans Serif"/>
              </a:rPr>
              <a:t>and</a:t>
            </a:r>
            <a:r>
              <a:rPr sz="2200" spc="-20" dirty="0">
                <a:latin typeface="Microsoft Sans Serif"/>
                <a:cs typeface="Microsoft Sans Serif"/>
              </a:rPr>
              <a:t> </a:t>
            </a:r>
            <a:r>
              <a:rPr sz="2200" dirty="0">
                <a:latin typeface="Symbol"/>
                <a:cs typeface="Symbol"/>
              </a:rPr>
              <a:t></a:t>
            </a:r>
            <a:r>
              <a:rPr sz="2200" spc="80" dirty="0">
                <a:latin typeface="Times New Roman"/>
                <a:cs typeface="Times New Roman"/>
              </a:rPr>
              <a:t> </a:t>
            </a:r>
            <a:r>
              <a:rPr sz="2200" dirty="0">
                <a:latin typeface="Microsoft Sans Serif"/>
                <a:cs typeface="Microsoft Sans Serif"/>
              </a:rPr>
              <a:t>are</a:t>
            </a:r>
            <a:r>
              <a:rPr sz="2200" spc="30" dirty="0">
                <a:latin typeface="Microsoft Sans Serif"/>
                <a:cs typeface="Microsoft Sans Serif"/>
              </a:rPr>
              <a:t> </a:t>
            </a:r>
            <a:r>
              <a:rPr sz="2200" spc="5" dirty="0">
                <a:latin typeface="Microsoft Sans Serif"/>
                <a:cs typeface="Microsoft Sans Serif"/>
              </a:rPr>
              <a:t>true</a:t>
            </a:r>
            <a:endParaRPr sz="2200" dirty="0">
              <a:latin typeface="Microsoft Sans Serif"/>
              <a:cs typeface="Microsoft Sans Serif"/>
            </a:endParaRPr>
          </a:p>
        </p:txBody>
      </p:sp>
    </p:spTree>
    <p:extLst>
      <p:ext uri="{BB962C8B-B14F-4D97-AF65-F5344CB8AC3E}">
        <p14:creationId xmlns:p14="http://schemas.microsoft.com/office/powerpoint/2010/main" val="178742112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rPr>
              <a:t>Semantic Tableaux System…</a:t>
            </a:r>
            <a:r>
              <a:rPr lang="en-US" sz="3200" b="1" spc="-10" dirty="0">
                <a:solidFill>
                  <a:srgbClr val="C00000"/>
                </a:solidFill>
              </a:rPr>
              <a:t> </a:t>
            </a:r>
            <a:endParaRPr lang="te-IN" sz="3200" b="1" dirty="0">
              <a:solidFill>
                <a:srgbClr val="C00000"/>
              </a:solidFill>
            </a:endParaRPr>
          </a:p>
        </p:txBody>
      </p:sp>
      <p:sp>
        <p:nvSpPr>
          <p:cNvPr id="12" name="object 5">
            <a:extLst>
              <a:ext uri="{FF2B5EF4-FFF2-40B4-BE49-F238E27FC236}">
                <a16:creationId xmlns:a16="http://schemas.microsoft.com/office/drawing/2014/main" id="{A8C2F6F3-E7AA-8201-FF13-EEBB0218F82F}"/>
              </a:ext>
            </a:extLst>
          </p:cNvPr>
          <p:cNvSpPr txBox="1">
            <a:spLocks/>
          </p:cNvSpPr>
          <p:nvPr/>
        </p:nvSpPr>
        <p:spPr>
          <a:xfrm>
            <a:off x="1602741" y="1112012"/>
            <a:ext cx="3247390" cy="63627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4000"/>
              <a:t>Rules</a:t>
            </a:r>
            <a:r>
              <a:rPr lang="en-IN" sz="4000" spc="-40"/>
              <a:t> </a:t>
            </a:r>
            <a:r>
              <a:rPr lang="en-IN" sz="4000"/>
              <a:t>-</a:t>
            </a:r>
            <a:r>
              <a:rPr lang="en-IN" sz="4000" spc="-50"/>
              <a:t> </a:t>
            </a:r>
            <a:r>
              <a:rPr lang="en-IN" sz="4000"/>
              <a:t>Cont…</a:t>
            </a:r>
            <a:endParaRPr lang="en-IN" sz="4000" dirty="0"/>
          </a:p>
        </p:txBody>
      </p:sp>
      <p:sp>
        <p:nvSpPr>
          <p:cNvPr id="14" name="object 6">
            <a:extLst>
              <a:ext uri="{FF2B5EF4-FFF2-40B4-BE49-F238E27FC236}">
                <a16:creationId xmlns:a16="http://schemas.microsoft.com/office/drawing/2014/main" id="{E80B4030-6A49-2867-7FD1-4596231EE171}"/>
              </a:ext>
            </a:extLst>
          </p:cNvPr>
          <p:cNvSpPr txBox="1"/>
          <p:nvPr/>
        </p:nvSpPr>
        <p:spPr>
          <a:xfrm>
            <a:off x="1523655" y="2286000"/>
            <a:ext cx="7374890" cy="2400657"/>
          </a:xfrm>
          <a:prstGeom prst="rect">
            <a:avLst/>
          </a:prstGeom>
        </p:spPr>
        <p:txBody>
          <a:bodyPr vert="horz" wrap="square" lIns="0" tIns="99060" rIns="0" bIns="0" rtlCol="0">
            <a:spAutoFit/>
          </a:bodyPr>
          <a:lstStyle/>
          <a:p>
            <a:pPr marL="356870" marR="5080" indent="-344805">
              <a:lnSpc>
                <a:spcPct val="79900"/>
              </a:lnSpc>
              <a:spcBef>
                <a:spcPts val="780"/>
              </a:spcBef>
              <a:tabLst>
                <a:tab pos="4827905" algn="l"/>
                <a:tab pos="5611495" algn="l"/>
                <a:tab pos="6026150" algn="l"/>
              </a:tabLst>
            </a:pPr>
            <a:r>
              <a:rPr sz="2800" b="1" spc="-5" dirty="0">
                <a:solidFill>
                  <a:srgbClr val="CC0000"/>
                </a:solidFill>
                <a:latin typeface="Arial"/>
                <a:cs typeface="Arial"/>
              </a:rPr>
              <a:t>Rule</a:t>
            </a:r>
            <a:r>
              <a:rPr sz="2800" b="1" spc="15" dirty="0">
                <a:solidFill>
                  <a:srgbClr val="CC0000"/>
                </a:solidFill>
                <a:latin typeface="Arial"/>
                <a:cs typeface="Arial"/>
              </a:rPr>
              <a:t> </a:t>
            </a:r>
            <a:r>
              <a:rPr sz="2800" b="1" dirty="0">
                <a:solidFill>
                  <a:srgbClr val="CC0000"/>
                </a:solidFill>
                <a:latin typeface="Arial"/>
                <a:cs typeface="Arial"/>
              </a:rPr>
              <a:t>2: </a:t>
            </a:r>
            <a:r>
              <a:rPr sz="2600" spc="-10" dirty="0">
                <a:latin typeface="Microsoft Sans Serif"/>
                <a:cs typeface="Microsoft Sans Serif"/>
              </a:rPr>
              <a:t>A</a:t>
            </a:r>
            <a:r>
              <a:rPr sz="2600" spc="35" dirty="0">
                <a:latin typeface="Microsoft Sans Serif"/>
                <a:cs typeface="Microsoft Sans Serif"/>
              </a:rPr>
              <a:t> </a:t>
            </a:r>
            <a:r>
              <a:rPr sz="2600" spc="-5" dirty="0">
                <a:latin typeface="Microsoft Sans Serif"/>
                <a:cs typeface="Microsoft Sans Serif"/>
              </a:rPr>
              <a:t>tableau</a:t>
            </a:r>
            <a:r>
              <a:rPr sz="2600" spc="35" dirty="0">
                <a:latin typeface="Microsoft Sans Serif"/>
                <a:cs typeface="Microsoft Sans Serif"/>
              </a:rPr>
              <a:t> </a:t>
            </a:r>
            <a:r>
              <a:rPr sz="2600" spc="10" dirty="0">
                <a:latin typeface="Microsoft Sans Serif"/>
                <a:cs typeface="Microsoft Sans Serif"/>
              </a:rPr>
              <a:t>for</a:t>
            </a:r>
            <a:r>
              <a:rPr sz="2600" spc="40" dirty="0">
                <a:latin typeface="Microsoft Sans Serif"/>
                <a:cs typeface="Microsoft Sans Serif"/>
              </a:rPr>
              <a:t> </a:t>
            </a:r>
            <a:r>
              <a:rPr sz="2600" spc="-5" dirty="0">
                <a:latin typeface="Microsoft Sans Serif"/>
                <a:cs typeface="Microsoft Sans Serif"/>
              </a:rPr>
              <a:t>a</a:t>
            </a:r>
            <a:r>
              <a:rPr sz="2600" spc="30" dirty="0">
                <a:latin typeface="Microsoft Sans Serif"/>
                <a:cs typeface="Microsoft Sans Serif"/>
              </a:rPr>
              <a:t> </a:t>
            </a:r>
            <a:r>
              <a:rPr sz="2600" spc="-10" dirty="0">
                <a:latin typeface="Microsoft Sans Serif"/>
                <a:cs typeface="Microsoft Sans Serif"/>
              </a:rPr>
              <a:t>formula	</a:t>
            </a:r>
            <a:r>
              <a:rPr sz="2600" spc="-5" dirty="0">
                <a:latin typeface="Microsoft Sans Serif"/>
                <a:cs typeface="Microsoft Sans Serif"/>
              </a:rPr>
              <a:t>~</a:t>
            </a:r>
            <a:r>
              <a:rPr sz="2600" spc="30" dirty="0">
                <a:latin typeface="Microsoft Sans Serif"/>
                <a:cs typeface="Microsoft Sans Serif"/>
              </a:rPr>
              <a:t> </a:t>
            </a:r>
            <a:r>
              <a:rPr sz="2600" spc="5" dirty="0">
                <a:latin typeface="Microsoft Sans Serif"/>
                <a:cs typeface="Microsoft Sans Serif"/>
              </a:rPr>
              <a:t>(</a:t>
            </a:r>
            <a:r>
              <a:rPr sz="2600" spc="5" dirty="0">
                <a:latin typeface="Symbol"/>
                <a:cs typeface="Symbol"/>
              </a:rPr>
              <a:t></a:t>
            </a:r>
            <a:r>
              <a:rPr sz="2600" spc="5" dirty="0">
                <a:latin typeface="Times New Roman"/>
                <a:cs typeface="Times New Roman"/>
              </a:rPr>
              <a:t>	</a:t>
            </a:r>
            <a:r>
              <a:rPr sz="2600" spc="-10" dirty="0">
                <a:latin typeface="Symbol"/>
                <a:cs typeface="Symbol"/>
              </a:rPr>
              <a:t></a:t>
            </a:r>
            <a:r>
              <a:rPr sz="2600" spc="-10" dirty="0">
                <a:latin typeface="Times New Roman"/>
                <a:cs typeface="Times New Roman"/>
              </a:rPr>
              <a:t>	</a:t>
            </a:r>
            <a:r>
              <a:rPr sz="2600" spc="-10" dirty="0">
                <a:latin typeface="Symbol"/>
                <a:cs typeface="Symbol"/>
              </a:rPr>
              <a:t></a:t>
            </a:r>
            <a:r>
              <a:rPr sz="2600" spc="-10" dirty="0">
                <a:latin typeface="Microsoft Sans Serif"/>
                <a:cs typeface="Microsoft Sans Serif"/>
              </a:rPr>
              <a:t>)</a:t>
            </a:r>
            <a:r>
              <a:rPr sz="2600" spc="20" dirty="0">
                <a:latin typeface="Microsoft Sans Serif"/>
                <a:cs typeface="Microsoft Sans Serif"/>
              </a:rPr>
              <a:t> </a:t>
            </a:r>
            <a:r>
              <a:rPr sz="2600" spc="-15" dirty="0">
                <a:latin typeface="Microsoft Sans Serif"/>
                <a:cs typeface="Microsoft Sans Serif"/>
              </a:rPr>
              <a:t>is </a:t>
            </a:r>
            <a:r>
              <a:rPr sz="2600" spc="-10" dirty="0">
                <a:latin typeface="Microsoft Sans Serif"/>
                <a:cs typeface="Microsoft Sans Serif"/>
              </a:rPr>
              <a:t> </a:t>
            </a:r>
            <a:r>
              <a:rPr sz="2600" spc="-5" dirty="0">
                <a:latin typeface="Microsoft Sans Serif"/>
                <a:cs typeface="Microsoft Sans Serif"/>
              </a:rPr>
              <a:t>constructed</a:t>
            </a:r>
            <a:r>
              <a:rPr sz="2600" spc="40" dirty="0">
                <a:latin typeface="Microsoft Sans Serif"/>
                <a:cs typeface="Microsoft Sans Serif"/>
              </a:rPr>
              <a:t> </a:t>
            </a:r>
            <a:r>
              <a:rPr sz="2600" spc="5" dirty="0">
                <a:latin typeface="Microsoft Sans Serif"/>
                <a:cs typeface="Microsoft Sans Serif"/>
              </a:rPr>
              <a:t>by</a:t>
            </a:r>
            <a:r>
              <a:rPr sz="2600" dirty="0">
                <a:latin typeface="Microsoft Sans Serif"/>
                <a:cs typeface="Microsoft Sans Serif"/>
              </a:rPr>
              <a:t> adding</a:t>
            </a:r>
            <a:r>
              <a:rPr sz="2600" spc="20" dirty="0">
                <a:latin typeface="Microsoft Sans Serif"/>
                <a:cs typeface="Microsoft Sans Serif"/>
              </a:rPr>
              <a:t> </a:t>
            </a:r>
            <a:r>
              <a:rPr sz="2600" spc="-10" dirty="0">
                <a:latin typeface="Microsoft Sans Serif"/>
                <a:cs typeface="Microsoft Sans Serif"/>
              </a:rPr>
              <a:t>two</a:t>
            </a:r>
            <a:r>
              <a:rPr sz="2600" spc="40" dirty="0">
                <a:latin typeface="Microsoft Sans Serif"/>
                <a:cs typeface="Microsoft Sans Serif"/>
              </a:rPr>
              <a:t> </a:t>
            </a:r>
            <a:r>
              <a:rPr sz="2600" spc="-5" dirty="0">
                <a:latin typeface="Microsoft Sans Serif"/>
                <a:cs typeface="Microsoft Sans Serif"/>
              </a:rPr>
              <a:t>alternative</a:t>
            </a:r>
            <a:r>
              <a:rPr sz="2600" spc="45" dirty="0">
                <a:latin typeface="Microsoft Sans Serif"/>
                <a:cs typeface="Microsoft Sans Serif"/>
              </a:rPr>
              <a:t> </a:t>
            </a:r>
            <a:r>
              <a:rPr sz="2600" spc="-5" dirty="0">
                <a:latin typeface="Microsoft Sans Serif"/>
                <a:cs typeface="Microsoft Sans Serif"/>
              </a:rPr>
              <a:t>paths</a:t>
            </a:r>
            <a:r>
              <a:rPr sz="2600" spc="20" dirty="0">
                <a:latin typeface="Microsoft Sans Serif"/>
                <a:cs typeface="Microsoft Sans Serif"/>
              </a:rPr>
              <a:t> </a:t>
            </a:r>
            <a:r>
              <a:rPr sz="2600" dirty="0">
                <a:latin typeface="Microsoft Sans Serif"/>
                <a:cs typeface="Microsoft Sans Serif"/>
              </a:rPr>
              <a:t>one </a:t>
            </a:r>
            <a:r>
              <a:rPr sz="2600" spc="-675" dirty="0">
                <a:latin typeface="Microsoft Sans Serif"/>
                <a:cs typeface="Microsoft Sans Serif"/>
              </a:rPr>
              <a:t> </a:t>
            </a:r>
            <a:r>
              <a:rPr sz="2600" spc="-5" dirty="0">
                <a:latin typeface="Microsoft Sans Serif"/>
                <a:cs typeface="Microsoft Sans Serif"/>
              </a:rPr>
              <a:t>containing</a:t>
            </a:r>
            <a:r>
              <a:rPr sz="2600" spc="20" dirty="0">
                <a:latin typeface="Microsoft Sans Serif"/>
                <a:cs typeface="Microsoft Sans Serif"/>
              </a:rPr>
              <a:t> </a:t>
            </a:r>
            <a:r>
              <a:rPr sz="2600" spc="-5" dirty="0">
                <a:latin typeface="Microsoft Sans Serif"/>
                <a:cs typeface="Microsoft Sans Serif"/>
              </a:rPr>
              <a:t>~</a:t>
            </a:r>
            <a:r>
              <a:rPr sz="2600" spc="45" dirty="0">
                <a:latin typeface="Microsoft Sans Serif"/>
                <a:cs typeface="Microsoft Sans Serif"/>
              </a:rPr>
              <a:t> </a:t>
            </a:r>
            <a:r>
              <a:rPr sz="2600" spc="-5" dirty="0">
                <a:latin typeface="Symbol"/>
                <a:cs typeface="Symbol"/>
              </a:rPr>
              <a:t></a:t>
            </a:r>
            <a:r>
              <a:rPr sz="2600" spc="65" dirty="0">
                <a:latin typeface="Times New Roman"/>
                <a:cs typeface="Times New Roman"/>
              </a:rPr>
              <a:t> </a:t>
            </a:r>
            <a:r>
              <a:rPr sz="2600" dirty="0">
                <a:latin typeface="Microsoft Sans Serif"/>
                <a:cs typeface="Microsoft Sans Serif"/>
              </a:rPr>
              <a:t>and</a:t>
            </a:r>
            <a:r>
              <a:rPr sz="2600" spc="45" dirty="0">
                <a:latin typeface="Microsoft Sans Serif"/>
                <a:cs typeface="Microsoft Sans Serif"/>
              </a:rPr>
              <a:t> </a:t>
            </a:r>
            <a:r>
              <a:rPr sz="2600" spc="-5" dirty="0">
                <a:latin typeface="Microsoft Sans Serif"/>
                <a:cs typeface="Microsoft Sans Serif"/>
              </a:rPr>
              <a:t>other</a:t>
            </a:r>
            <a:r>
              <a:rPr sz="2600" spc="25" dirty="0">
                <a:latin typeface="Microsoft Sans Serif"/>
                <a:cs typeface="Microsoft Sans Serif"/>
              </a:rPr>
              <a:t> </a:t>
            </a:r>
            <a:r>
              <a:rPr sz="2600" spc="-5" dirty="0">
                <a:latin typeface="Microsoft Sans Serif"/>
                <a:cs typeface="Microsoft Sans Serif"/>
              </a:rPr>
              <a:t>containing</a:t>
            </a:r>
            <a:r>
              <a:rPr sz="2600" spc="25" dirty="0">
                <a:latin typeface="Microsoft Sans Serif"/>
                <a:cs typeface="Microsoft Sans Serif"/>
              </a:rPr>
              <a:t> </a:t>
            </a:r>
            <a:r>
              <a:rPr sz="2600" spc="-5" dirty="0">
                <a:latin typeface="Microsoft Sans Serif"/>
                <a:cs typeface="Microsoft Sans Serif"/>
              </a:rPr>
              <a:t>~</a:t>
            </a:r>
            <a:r>
              <a:rPr sz="2600" spc="45" dirty="0">
                <a:latin typeface="Microsoft Sans Serif"/>
                <a:cs typeface="Microsoft Sans Serif"/>
              </a:rPr>
              <a:t> </a:t>
            </a:r>
            <a:r>
              <a:rPr sz="2600" spc="-5" dirty="0">
                <a:latin typeface="Symbol"/>
                <a:cs typeface="Symbol"/>
              </a:rPr>
              <a:t></a:t>
            </a:r>
            <a:endParaRPr sz="2600" dirty="0">
              <a:latin typeface="Symbol"/>
              <a:cs typeface="Symbol"/>
            </a:endParaRPr>
          </a:p>
          <a:p>
            <a:pPr marL="2856230">
              <a:lnSpc>
                <a:spcPct val="100000"/>
              </a:lnSpc>
              <a:spcBef>
                <a:spcPts val="40"/>
              </a:spcBef>
              <a:tabLst>
                <a:tab pos="3700145" algn="l"/>
                <a:tab pos="4145279" algn="l"/>
              </a:tabLst>
            </a:pPr>
            <a:r>
              <a:rPr sz="2800" dirty="0">
                <a:latin typeface="Microsoft Sans Serif"/>
                <a:cs typeface="Microsoft Sans Serif"/>
              </a:rPr>
              <a:t>~</a:t>
            </a:r>
            <a:r>
              <a:rPr sz="2800" spc="40" dirty="0">
                <a:latin typeface="Microsoft Sans Serif"/>
                <a:cs typeface="Microsoft Sans Serif"/>
              </a:rPr>
              <a:t> </a:t>
            </a:r>
            <a:r>
              <a:rPr sz="2800" spc="-10" dirty="0">
                <a:latin typeface="Microsoft Sans Serif"/>
                <a:cs typeface="Microsoft Sans Serif"/>
              </a:rPr>
              <a:t>(</a:t>
            </a:r>
            <a:r>
              <a:rPr sz="2800" spc="-10" dirty="0">
                <a:latin typeface="Symbol"/>
                <a:cs typeface="Symbol"/>
              </a:rPr>
              <a:t></a:t>
            </a:r>
            <a:r>
              <a:rPr sz="2800" spc="-10" dirty="0">
                <a:latin typeface="Times New Roman"/>
                <a:cs typeface="Times New Roman"/>
              </a:rPr>
              <a:t>	</a:t>
            </a:r>
            <a:r>
              <a:rPr sz="2800" spc="5" dirty="0">
                <a:latin typeface="Symbol"/>
                <a:cs typeface="Symbol"/>
              </a:rPr>
              <a:t></a:t>
            </a:r>
            <a:r>
              <a:rPr sz="2800" spc="5" dirty="0">
                <a:latin typeface="Times New Roman"/>
                <a:cs typeface="Times New Roman"/>
              </a:rPr>
              <a:t>	</a:t>
            </a:r>
            <a:r>
              <a:rPr sz="2800" spc="-5" dirty="0">
                <a:latin typeface="Symbol"/>
                <a:cs typeface="Symbol"/>
              </a:rPr>
              <a:t></a:t>
            </a:r>
            <a:r>
              <a:rPr sz="2800" spc="-5" dirty="0">
                <a:latin typeface="Microsoft Sans Serif"/>
                <a:cs typeface="Microsoft Sans Serif"/>
              </a:rPr>
              <a:t>)</a:t>
            </a:r>
            <a:endParaRPr sz="2800" dirty="0">
              <a:latin typeface="Microsoft Sans Serif"/>
              <a:cs typeface="Microsoft Sans Serif"/>
            </a:endParaRPr>
          </a:p>
          <a:p>
            <a:pPr>
              <a:lnSpc>
                <a:spcPct val="100000"/>
              </a:lnSpc>
              <a:spcBef>
                <a:spcPts val="20"/>
              </a:spcBef>
            </a:pPr>
            <a:endParaRPr sz="2950" dirty="0">
              <a:latin typeface="Microsoft Sans Serif"/>
              <a:cs typeface="Microsoft Sans Serif"/>
            </a:endParaRPr>
          </a:p>
          <a:p>
            <a:pPr marR="436245" algn="ctr">
              <a:lnSpc>
                <a:spcPct val="100000"/>
              </a:lnSpc>
              <a:spcBef>
                <a:spcPts val="5"/>
              </a:spcBef>
              <a:tabLst>
                <a:tab pos="2742565" algn="l"/>
              </a:tabLst>
            </a:pPr>
            <a:r>
              <a:rPr sz="2800" dirty="0">
                <a:latin typeface="Microsoft Sans Serif"/>
                <a:cs typeface="Microsoft Sans Serif"/>
              </a:rPr>
              <a:t>~</a:t>
            </a:r>
            <a:r>
              <a:rPr sz="2800" spc="40" dirty="0">
                <a:latin typeface="Microsoft Sans Serif"/>
                <a:cs typeface="Microsoft Sans Serif"/>
              </a:rPr>
              <a:t> </a:t>
            </a:r>
            <a:r>
              <a:rPr sz="2800" spc="5" dirty="0">
                <a:latin typeface="Symbol"/>
                <a:cs typeface="Symbol"/>
              </a:rPr>
              <a:t></a:t>
            </a:r>
            <a:r>
              <a:rPr sz="2800" spc="5" dirty="0">
                <a:latin typeface="Times New Roman"/>
                <a:cs typeface="Times New Roman"/>
              </a:rPr>
              <a:t>	</a:t>
            </a:r>
            <a:r>
              <a:rPr sz="2800" dirty="0">
                <a:latin typeface="Microsoft Sans Serif"/>
                <a:cs typeface="Microsoft Sans Serif"/>
              </a:rPr>
              <a:t>~ </a:t>
            </a:r>
            <a:r>
              <a:rPr sz="2800" dirty="0">
                <a:latin typeface="Symbol"/>
                <a:cs typeface="Symbol"/>
              </a:rPr>
              <a:t></a:t>
            </a:r>
          </a:p>
        </p:txBody>
      </p:sp>
      <p:sp>
        <p:nvSpPr>
          <p:cNvPr id="16" name="object 7">
            <a:extLst>
              <a:ext uri="{FF2B5EF4-FFF2-40B4-BE49-F238E27FC236}">
                <a16:creationId xmlns:a16="http://schemas.microsoft.com/office/drawing/2014/main" id="{EB5D3734-61B0-3E43-826A-914C628A92B4}"/>
              </a:ext>
            </a:extLst>
          </p:cNvPr>
          <p:cNvSpPr txBox="1"/>
          <p:nvPr/>
        </p:nvSpPr>
        <p:spPr>
          <a:xfrm>
            <a:off x="1526541" y="5089655"/>
            <a:ext cx="2485390" cy="768350"/>
          </a:xfrm>
          <a:prstGeom prst="rect">
            <a:avLst/>
          </a:prstGeom>
        </p:spPr>
        <p:txBody>
          <a:bodyPr vert="horz" wrap="square" lIns="0" tIns="13335" rIns="0" bIns="0" rtlCol="0">
            <a:spAutoFit/>
          </a:bodyPr>
          <a:lstStyle/>
          <a:p>
            <a:pPr marL="12700">
              <a:lnSpc>
                <a:spcPts val="3040"/>
              </a:lnSpc>
              <a:spcBef>
                <a:spcPts val="105"/>
              </a:spcBef>
            </a:pPr>
            <a:r>
              <a:rPr sz="2800" b="1" spc="-5" dirty="0">
                <a:solidFill>
                  <a:srgbClr val="CC0000"/>
                </a:solidFill>
                <a:latin typeface="Arial"/>
                <a:cs typeface="Arial"/>
              </a:rPr>
              <a:t>Interpretation:</a:t>
            </a:r>
            <a:endParaRPr sz="2800" dirty="0">
              <a:latin typeface="Arial"/>
              <a:cs typeface="Arial"/>
            </a:endParaRPr>
          </a:p>
          <a:p>
            <a:pPr marL="356870">
              <a:lnSpc>
                <a:spcPts val="2800"/>
              </a:lnSpc>
              <a:tabLst>
                <a:tab pos="832485" algn="l"/>
                <a:tab pos="1481455" algn="l"/>
                <a:tab pos="1905000" algn="l"/>
              </a:tabLst>
            </a:pPr>
            <a:r>
              <a:rPr sz="2600" spc="-10" dirty="0">
                <a:latin typeface="Microsoft Sans Serif"/>
                <a:cs typeface="Microsoft Sans Serif"/>
              </a:rPr>
              <a:t>o</a:t>
            </a:r>
            <a:r>
              <a:rPr sz="2600" spc="-5" dirty="0">
                <a:latin typeface="Microsoft Sans Serif"/>
                <a:cs typeface="Microsoft Sans Serif"/>
              </a:rPr>
              <a:t>r</a:t>
            </a:r>
            <a:r>
              <a:rPr sz="2600" dirty="0">
                <a:latin typeface="Microsoft Sans Serif"/>
                <a:cs typeface="Microsoft Sans Serif"/>
              </a:rPr>
              <a:t>	</a:t>
            </a:r>
            <a:r>
              <a:rPr sz="2600" spc="-5" dirty="0">
                <a:latin typeface="Microsoft Sans Serif"/>
                <a:cs typeface="Microsoft Sans Serif"/>
              </a:rPr>
              <a:t>~</a:t>
            </a:r>
            <a:r>
              <a:rPr sz="2600" spc="25" dirty="0">
                <a:latin typeface="Microsoft Sans Serif"/>
                <a:cs typeface="Microsoft Sans Serif"/>
              </a:rPr>
              <a:t> </a:t>
            </a:r>
            <a:r>
              <a:rPr sz="2600" spc="-5" dirty="0">
                <a:latin typeface="Symbol"/>
                <a:cs typeface="Symbol"/>
              </a:rPr>
              <a:t></a:t>
            </a:r>
            <a:r>
              <a:rPr sz="2600" dirty="0">
                <a:latin typeface="Times New Roman"/>
                <a:cs typeface="Times New Roman"/>
              </a:rPr>
              <a:t>	</a:t>
            </a:r>
            <a:r>
              <a:rPr sz="2600" spc="-20" dirty="0">
                <a:latin typeface="Microsoft Sans Serif"/>
                <a:cs typeface="Microsoft Sans Serif"/>
              </a:rPr>
              <a:t>i</a:t>
            </a:r>
            <a:r>
              <a:rPr sz="2600" spc="-5" dirty="0">
                <a:latin typeface="Microsoft Sans Serif"/>
                <a:cs typeface="Microsoft Sans Serif"/>
              </a:rPr>
              <a:t>s</a:t>
            </a:r>
            <a:r>
              <a:rPr sz="2600" dirty="0">
                <a:latin typeface="Microsoft Sans Serif"/>
                <a:cs typeface="Microsoft Sans Serif"/>
              </a:rPr>
              <a:t>	</a:t>
            </a:r>
            <a:r>
              <a:rPr sz="2600" spc="-10" dirty="0">
                <a:latin typeface="Microsoft Sans Serif"/>
                <a:cs typeface="Microsoft Sans Serif"/>
              </a:rPr>
              <a:t>t</a:t>
            </a:r>
            <a:r>
              <a:rPr sz="2600" spc="-5" dirty="0">
                <a:latin typeface="Microsoft Sans Serif"/>
                <a:cs typeface="Microsoft Sans Serif"/>
              </a:rPr>
              <a:t>r</a:t>
            </a:r>
            <a:r>
              <a:rPr sz="2600" spc="-10" dirty="0">
                <a:latin typeface="Microsoft Sans Serif"/>
                <a:cs typeface="Microsoft Sans Serif"/>
              </a:rPr>
              <a:t>u</a:t>
            </a:r>
            <a:r>
              <a:rPr sz="2600" spc="-5" dirty="0">
                <a:latin typeface="Microsoft Sans Serif"/>
                <a:cs typeface="Microsoft Sans Serif"/>
              </a:rPr>
              <a:t>e</a:t>
            </a:r>
            <a:endParaRPr sz="2600" dirty="0">
              <a:latin typeface="Microsoft Sans Serif"/>
              <a:cs typeface="Microsoft Sans Serif"/>
            </a:endParaRPr>
          </a:p>
        </p:txBody>
      </p:sp>
      <p:sp>
        <p:nvSpPr>
          <p:cNvPr id="17" name="object 8">
            <a:extLst>
              <a:ext uri="{FF2B5EF4-FFF2-40B4-BE49-F238E27FC236}">
                <a16:creationId xmlns:a16="http://schemas.microsoft.com/office/drawing/2014/main" id="{B3A2D67E-B8F1-DA53-E859-A554BE759E2A}"/>
              </a:ext>
            </a:extLst>
          </p:cNvPr>
          <p:cNvSpPr txBox="1"/>
          <p:nvPr/>
        </p:nvSpPr>
        <p:spPr>
          <a:xfrm>
            <a:off x="4370327" y="5117088"/>
            <a:ext cx="4540250" cy="421005"/>
          </a:xfrm>
          <a:prstGeom prst="rect">
            <a:avLst/>
          </a:prstGeom>
        </p:spPr>
        <p:txBody>
          <a:bodyPr vert="horz" wrap="square" lIns="0" tIns="11430" rIns="0" bIns="0" rtlCol="0">
            <a:spAutoFit/>
          </a:bodyPr>
          <a:lstStyle/>
          <a:p>
            <a:pPr marL="12700">
              <a:lnSpc>
                <a:spcPct val="100000"/>
              </a:lnSpc>
              <a:spcBef>
                <a:spcPts val="90"/>
              </a:spcBef>
              <a:tabLst>
                <a:tab pos="792480" algn="l"/>
                <a:tab pos="1207135" algn="l"/>
                <a:tab pos="3023870" algn="l"/>
                <a:tab pos="4032885" algn="l"/>
              </a:tabLst>
            </a:pPr>
            <a:r>
              <a:rPr sz="2600" spc="-5" dirty="0">
                <a:latin typeface="Microsoft Sans Serif"/>
                <a:cs typeface="Microsoft Sans Serif"/>
              </a:rPr>
              <a:t>~</a:t>
            </a:r>
            <a:r>
              <a:rPr sz="2600" spc="25" dirty="0">
                <a:latin typeface="Microsoft Sans Serif"/>
                <a:cs typeface="Microsoft Sans Serif"/>
              </a:rPr>
              <a:t> </a:t>
            </a:r>
            <a:r>
              <a:rPr sz="2600" spc="-5" dirty="0">
                <a:latin typeface="Microsoft Sans Serif"/>
                <a:cs typeface="Microsoft Sans Serif"/>
              </a:rPr>
              <a:t>(</a:t>
            </a:r>
            <a:r>
              <a:rPr sz="2600" spc="-5" dirty="0">
                <a:latin typeface="Symbol"/>
                <a:cs typeface="Symbol"/>
              </a:rPr>
              <a:t></a:t>
            </a:r>
            <a:r>
              <a:rPr sz="2600" spc="-5" dirty="0">
                <a:latin typeface="Times New Roman"/>
                <a:cs typeface="Times New Roman"/>
              </a:rPr>
              <a:t>	</a:t>
            </a:r>
            <a:r>
              <a:rPr sz="2600" spc="-10" dirty="0">
                <a:latin typeface="Symbol"/>
                <a:cs typeface="Symbol"/>
              </a:rPr>
              <a:t></a:t>
            </a:r>
            <a:r>
              <a:rPr sz="2600" spc="-10" dirty="0">
                <a:latin typeface="Times New Roman"/>
                <a:cs typeface="Times New Roman"/>
              </a:rPr>
              <a:t>	</a:t>
            </a:r>
            <a:r>
              <a:rPr sz="2600" spc="-5" dirty="0">
                <a:latin typeface="Symbol"/>
                <a:cs typeface="Symbol"/>
              </a:rPr>
              <a:t></a:t>
            </a:r>
            <a:r>
              <a:rPr sz="2600" spc="65" dirty="0">
                <a:latin typeface="Times New Roman"/>
                <a:cs typeface="Times New Roman"/>
              </a:rPr>
              <a:t> </a:t>
            </a:r>
            <a:r>
              <a:rPr sz="2600" spc="-5" dirty="0">
                <a:latin typeface="Microsoft Sans Serif"/>
                <a:cs typeface="Microsoft Sans Serif"/>
              </a:rPr>
              <a:t>)</a:t>
            </a:r>
            <a:r>
              <a:rPr sz="2600" spc="35" dirty="0">
                <a:latin typeface="Microsoft Sans Serif"/>
                <a:cs typeface="Microsoft Sans Serif"/>
              </a:rPr>
              <a:t> </a:t>
            </a:r>
            <a:r>
              <a:rPr sz="2600" spc="-15" dirty="0">
                <a:latin typeface="Microsoft Sans Serif"/>
                <a:cs typeface="Microsoft Sans Serif"/>
              </a:rPr>
              <a:t>is</a:t>
            </a:r>
            <a:r>
              <a:rPr sz="2600" spc="30" dirty="0">
                <a:latin typeface="Microsoft Sans Serif"/>
                <a:cs typeface="Microsoft Sans Serif"/>
              </a:rPr>
              <a:t> </a:t>
            </a:r>
            <a:r>
              <a:rPr sz="2600" spc="-5" dirty="0">
                <a:latin typeface="Microsoft Sans Serif"/>
                <a:cs typeface="Microsoft Sans Serif"/>
              </a:rPr>
              <a:t>true</a:t>
            </a:r>
            <a:r>
              <a:rPr sz="2600" spc="25" dirty="0">
                <a:latin typeface="Microsoft Sans Serif"/>
                <a:cs typeface="Microsoft Sans Serif"/>
              </a:rPr>
              <a:t> </a:t>
            </a:r>
            <a:r>
              <a:rPr sz="2600" spc="-10" dirty="0">
                <a:latin typeface="Microsoft Sans Serif"/>
                <a:cs typeface="Microsoft Sans Serif"/>
              </a:rPr>
              <a:t>if	either	</a:t>
            </a:r>
            <a:r>
              <a:rPr sz="2600" spc="-5" dirty="0">
                <a:latin typeface="Microsoft Sans Serif"/>
                <a:cs typeface="Microsoft Sans Serif"/>
              </a:rPr>
              <a:t>~</a:t>
            </a:r>
            <a:r>
              <a:rPr sz="2600" spc="-35" dirty="0">
                <a:latin typeface="Microsoft Sans Serif"/>
                <a:cs typeface="Microsoft Sans Serif"/>
              </a:rPr>
              <a:t> </a:t>
            </a:r>
            <a:r>
              <a:rPr sz="2600" spc="-5" dirty="0">
                <a:latin typeface="Symbol"/>
                <a:cs typeface="Symbol"/>
              </a:rPr>
              <a:t></a:t>
            </a:r>
            <a:endParaRPr sz="2600">
              <a:latin typeface="Symbol"/>
              <a:cs typeface="Symbol"/>
            </a:endParaRPr>
          </a:p>
        </p:txBody>
      </p:sp>
      <p:sp>
        <p:nvSpPr>
          <p:cNvPr id="18" name="object 9">
            <a:extLst>
              <a:ext uri="{FF2B5EF4-FFF2-40B4-BE49-F238E27FC236}">
                <a16:creationId xmlns:a16="http://schemas.microsoft.com/office/drawing/2014/main" id="{FA7EBE06-45FF-A5EF-4C96-D482471B1B58}"/>
              </a:ext>
            </a:extLst>
          </p:cNvPr>
          <p:cNvSpPr/>
          <p:nvPr/>
        </p:nvSpPr>
        <p:spPr>
          <a:xfrm>
            <a:off x="3886200" y="3810000"/>
            <a:ext cx="2209800" cy="533400"/>
          </a:xfrm>
          <a:custGeom>
            <a:avLst/>
            <a:gdLst/>
            <a:ahLst/>
            <a:cxnLst/>
            <a:rect l="l" t="t" r="r" b="b"/>
            <a:pathLst>
              <a:path w="2209800" h="533400">
                <a:moveTo>
                  <a:pt x="1142999" y="0"/>
                </a:moveTo>
                <a:lnTo>
                  <a:pt x="0" y="533399"/>
                </a:lnTo>
              </a:path>
              <a:path w="2209800" h="533400">
                <a:moveTo>
                  <a:pt x="1142999" y="0"/>
                </a:moveTo>
                <a:lnTo>
                  <a:pt x="2209799" y="533399"/>
                </a:lnTo>
              </a:path>
            </a:pathLst>
          </a:custGeom>
          <a:ln w="2857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422558968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rPr>
              <a:t>Semantic Tableaux System…</a:t>
            </a:r>
            <a:r>
              <a:rPr lang="en-US" sz="3200" b="1" spc="-10" dirty="0">
                <a:solidFill>
                  <a:srgbClr val="C00000"/>
                </a:solidFill>
              </a:rPr>
              <a:t> </a:t>
            </a:r>
            <a:endParaRPr lang="te-IN" sz="3200" b="1" dirty="0">
              <a:solidFill>
                <a:srgbClr val="C00000"/>
              </a:solidFill>
            </a:endParaRPr>
          </a:p>
        </p:txBody>
      </p:sp>
      <p:sp>
        <p:nvSpPr>
          <p:cNvPr id="5" name="object 5">
            <a:extLst>
              <a:ext uri="{FF2B5EF4-FFF2-40B4-BE49-F238E27FC236}">
                <a16:creationId xmlns:a16="http://schemas.microsoft.com/office/drawing/2014/main" id="{BCED5BDF-F2FF-20F9-3192-B77DA249C1D4}"/>
              </a:ext>
            </a:extLst>
          </p:cNvPr>
          <p:cNvSpPr txBox="1">
            <a:spLocks/>
          </p:cNvSpPr>
          <p:nvPr/>
        </p:nvSpPr>
        <p:spPr>
          <a:xfrm>
            <a:off x="1450341" y="1188212"/>
            <a:ext cx="1610360" cy="63627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4000" spc="15"/>
              <a:t>C</a:t>
            </a:r>
            <a:r>
              <a:rPr lang="en-IN" sz="4000" spc="-15"/>
              <a:t>o</a:t>
            </a:r>
            <a:r>
              <a:rPr lang="en-IN" sz="4000"/>
              <a:t>n</a:t>
            </a:r>
            <a:r>
              <a:rPr lang="en-IN" sz="4000" spc="5"/>
              <a:t>t…</a:t>
            </a:r>
            <a:endParaRPr lang="en-IN" sz="4000"/>
          </a:p>
        </p:txBody>
      </p:sp>
      <p:sp>
        <p:nvSpPr>
          <p:cNvPr id="6" name="object 6">
            <a:extLst>
              <a:ext uri="{FF2B5EF4-FFF2-40B4-BE49-F238E27FC236}">
                <a16:creationId xmlns:a16="http://schemas.microsoft.com/office/drawing/2014/main" id="{DB3E83E5-C17E-0736-34B8-87300F40E096}"/>
              </a:ext>
            </a:extLst>
          </p:cNvPr>
          <p:cNvSpPr txBox="1"/>
          <p:nvPr/>
        </p:nvSpPr>
        <p:spPr>
          <a:xfrm>
            <a:off x="1602741" y="2203197"/>
            <a:ext cx="7236459" cy="3956050"/>
          </a:xfrm>
          <a:prstGeom prst="rect">
            <a:avLst/>
          </a:prstGeom>
        </p:spPr>
        <p:txBody>
          <a:bodyPr vert="horz" wrap="square" lIns="0" tIns="56515" rIns="0" bIns="0" rtlCol="0">
            <a:spAutoFit/>
          </a:bodyPr>
          <a:lstStyle/>
          <a:p>
            <a:pPr marL="356870" marR="5715" indent="-344805" algn="just">
              <a:lnSpc>
                <a:spcPct val="90000"/>
              </a:lnSpc>
              <a:spcBef>
                <a:spcPts val="445"/>
              </a:spcBef>
            </a:pPr>
            <a:r>
              <a:rPr sz="2800" b="1" spc="-5" dirty="0">
                <a:solidFill>
                  <a:srgbClr val="CC0000"/>
                </a:solidFill>
                <a:latin typeface="Arial"/>
                <a:cs typeface="Arial"/>
              </a:rPr>
              <a:t>Rule </a:t>
            </a:r>
            <a:r>
              <a:rPr sz="2800" b="1" dirty="0">
                <a:solidFill>
                  <a:srgbClr val="CC0000"/>
                </a:solidFill>
                <a:latin typeface="Arial"/>
                <a:cs typeface="Arial"/>
              </a:rPr>
              <a:t>3: </a:t>
            </a:r>
            <a:r>
              <a:rPr sz="2800" spc="5" dirty="0">
                <a:latin typeface="Microsoft Sans Serif"/>
                <a:cs typeface="Microsoft Sans Serif"/>
              </a:rPr>
              <a:t>A </a:t>
            </a:r>
            <a:r>
              <a:rPr sz="2800" spc="-5" dirty="0">
                <a:latin typeface="Microsoft Sans Serif"/>
                <a:cs typeface="Microsoft Sans Serif"/>
              </a:rPr>
              <a:t>tableau </a:t>
            </a:r>
            <a:r>
              <a:rPr sz="2800" dirty="0">
                <a:latin typeface="Microsoft Sans Serif"/>
                <a:cs typeface="Microsoft Sans Serif"/>
              </a:rPr>
              <a:t>for a </a:t>
            </a:r>
            <a:r>
              <a:rPr sz="2800" spc="-5" dirty="0">
                <a:latin typeface="Microsoft Sans Serif"/>
                <a:cs typeface="Microsoft Sans Serif"/>
              </a:rPr>
              <a:t>formula </a:t>
            </a:r>
            <a:r>
              <a:rPr sz="2800" spc="-10" dirty="0">
                <a:latin typeface="Microsoft Sans Serif"/>
                <a:cs typeface="Microsoft Sans Serif"/>
              </a:rPr>
              <a:t>(</a:t>
            </a:r>
            <a:r>
              <a:rPr sz="2800" spc="-10" dirty="0">
                <a:latin typeface="Symbol"/>
                <a:cs typeface="Symbol"/>
              </a:rPr>
              <a:t></a:t>
            </a:r>
            <a:r>
              <a:rPr sz="2800" spc="-5" dirty="0">
                <a:latin typeface="Times New Roman"/>
                <a:cs typeface="Times New Roman"/>
              </a:rPr>
              <a:t> </a:t>
            </a:r>
            <a:r>
              <a:rPr sz="2800" spc="5" dirty="0">
                <a:latin typeface="Microsoft Sans Serif"/>
                <a:cs typeface="Microsoft Sans Serif"/>
              </a:rPr>
              <a:t>V </a:t>
            </a:r>
            <a:r>
              <a:rPr sz="2800" spc="-5" dirty="0">
                <a:latin typeface="Symbol"/>
                <a:cs typeface="Symbol"/>
              </a:rPr>
              <a:t></a:t>
            </a:r>
            <a:r>
              <a:rPr sz="2800" spc="-5" dirty="0">
                <a:latin typeface="Microsoft Sans Serif"/>
                <a:cs typeface="Microsoft Sans Serif"/>
              </a:rPr>
              <a:t>) </a:t>
            </a:r>
            <a:r>
              <a:rPr sz="2800" spc="-10" dirty="0">
                <a:latin typeface="Microsoft Sans Serif"/>
                <a:cs typeface="Microsoft Sans Serif"/>
              </a:rPr>
              <a:t>is </a:t>
            </a:r>
            <a:r>
              <a:rPr sz="2800" spc="-5" dirty="0">
                <a:latin typeface="Microsoft Sans Serif"/>
                <a:cs typeface="Microsoft Sans Serif"/>
              </a:rPr>
              <a:t> </a:t>
            </a:r>
            <a:r>
              <a:rPr sz="2800" dirty="0">
                <a:latin typeface="Microsoft Sans Serif"/>
                <a:cs typeface="Microsoft Sans Serif"/>
              </a:rPr>
              <a:t>constructed by </a:t>
            </a:r>
            <a:r>
              <a:rPr sz="2800" spc="-5" dirty="0">
                <a:latin typeface="Microsoft Sans Serif"/>
                <a:cs typeface="Microsoft Sans Serif"/>
              </a:rPr>
              <a:t>adding </a:t>
            </a:r>
            <a:r>
              <a:rPr sz="2800" spc="-10" dirty="0">
                <a:latin typeface="Microsoft Sans Serif"/>
                <a:cs typeface="Microsoft Sans Serif"/>
              </a:rPr>
              <a:t>two </a:t>
            </a:r>
            <a:r>
              <a:rPr sz="2800" dirty="0">
                <a:latin typeface="Microsoft Sans Serif"/>
                <a:cs typeface="Microsoft Sans Serif"/>
              </a:rPr>
              <a:t>new paths one </a:t>
            </a:r>
            <a:r>
              <a:rPr sz="2800" spc="5" dirty="0">
                <a:latin typeface="Microsoft Sans Serif"/>
                <a:cs typeface="Microsoft Sans Serif"/>
              </a:rPr>
              <a:t> </a:t>
            </a:r>
            <a:r>
              <a:rPr sz="2800" spc="-5" dirty="0">
                <a:latin typeface="Microsoft Sans Serif"/>
                <a:cs typeface="Microsoft Sans Serif"/>
              </a:rPr>
              <a:t>containing</a:t>
            </a:r>
            <a:r>
              <a:rPr sz="2800" spc="55" dirty="0">
                <a:latin typeface="Microsoft Sans Serif"/>
                <a:cs typeface="Microsoft Sans Serif"/>
              </a:rPr>
              <a:t> </a:t>
            </a:r>
            <a:r>
              <a:rPr sz="2800" spc="5" dirty="0">
                <a:latin typeface="Symbol"/>
                <a:cs typeface="Symbol"/>
              </a:rPr>
              <a:t></a:t>
            </a:r>
            <a:r>
              <a:rPr sz="2800" spc="160" dirty="0">
                <a:latin typeface="Times New Roman"/>
                <a:cs typeface="Times New Roman"/>
              </a:rPr>
              <a:t> </a:t>
            </a:r>
            <a:r>
              <a:rPr sz="2800" dirty="0">
                <a:latin typeface="Microsoft Sans Serif"/>
                <a:cs typeface="Microsoft Sans Serif"/>
              </a:rPr>
              <a:t>and</a:t>
            </a:r>
            <a:r>
              <a:rPr sz="2800" spc="20" dirty="0">
                <a:latin typeface="Microsoft Sans Serif"/>
                <a:cs typeface="Microsoft Sans Serif"/>
              </a:rPr>
              <a:t> </a:t>
            </a:r>
            <a:r>
              <a:rPr sz="2800" dirty="0">
                <a:latin typeface="Microsoft Sans Serif"/>
                <a:cs typeface="Microsoft Sans Serif"/>
              </a:rPr>
              <a:t>other</a:t>
            </a:r>
            <a:r>
              <a:rPr sz="2800" spc="25" dirty="0">
                <a:latin typeface="Microsoft Sans Serif"/>
                <a:cs typeface="Microsoft Sans Serif"/>
              </a:rPr>
              <a:t> </a:t>
            </a:r>
            <a:r>
              <a:rPr sz="2800" spc="-5" dirty="0">
                <a:latin typeface="Microsoft Sans Serif"/>
                <a:cs typeface="Microsoft Sans Serif"/>
              </a:rPr>
              <a:t>containing</a:t>
            </a:r>
            <a:r>
              <a:rPr sz="2800" spc="80" dirty="0">
                <a:latin typeface="Microsoft Sans Serif"/>
                <a:cs typeface="Microsoft Sans Serif"/>
              </a:rPr>
              <a:t> </a:t>
            </a:r>
            <a:r>
              <a:rPr sz="2800" spc="-15" dirty="0">
                <a:latin typeface="Symbol"/>
                <a:cs typeface="Symbol"/>
              </a:rPr>
              <a:t></a:t>
            </a:r>
            <a:r>
              <a:rPr sz="2800" spc="-15" dirty="0">
                <a:latin typeface="Microsoft Sans Serif"/>
                <a:cs typeface="Microsoft Sans Serif"/>
              </a:rPr>
              <a:t>.</a:t>
            </a:r>
            <a:endParaRPr sz="2800" dirty="0">
              <a:latin typeface="Microsoft Sans Serif"/>
              <a:cs typeface="Microsoft Sans Serif"/>
            </a:endParaRPr>
          </a:p>
          <a:p>
            <a:pPr marR="664210" algn="ctr">
              <a:lnSpc>
                <a:spcPct val="100000"/>
              </a:lnSpc>
              <a:spcBef>
                <a:spcPts val="335"/>
              </a:spcBef>
              <a:tabLst>
                <a:tab pos="423545" algn="l"/>
                <a:tab pos="855980" algn="l"/>
              </a:tabLst>
            </a:pPr>
            <a:r>
              <a:rPr sz="2800" spc="5" dirty="0">
                <a:latin typeface="Symbol"/>
                <a:cs typeface="Symbol"/>
              </a:rPr>
              <a:t></a:t>
            </a:r>
            <a:r>
              <a:rPr sz="2800" spc="5" dirty="0">
                <a:latin typeface="Times New Roman"/>
                <a:cs typeface="Times New Roman"/>
              </a:rPr>
              <a:t>	</a:t>
            </a:r>
            <a:r>
              <a:rPr sz="2800" spc="5" dirty="0">
                <a:latin typeface="Microsoft Sans Serif"/>
                <a:cs typeface="Microsoft Sans Serif"/>
              </a:rPr>
              <a:t>V	</a:t>
            </a:r>
            <a:r>
              <a:rPr sz="2800" dirty="0">
                <a:latin typeface="Symbol"/>
                <a:cs typeface="Symbol"/>
              </a:rPr>
              <a:t></a:t>
            </a:r>
          </a:p>
          <a:p>
            <a:pPr>
              <a:lnSpc>
                <a:spcPct val="100000"/>
              </a:lnSpc>
              <a:spcBef>
                <a:spcPts val="10"/>
              </a:spcBef>
            </a:pPr>
            <a:endParaRPr sz="3300" dirty="0">
              <a:latin typeface="Symbol"/>
              <a:cs typeface="Symbol"/>
            </a:endParaRPr>
          </a:p>
          <a:p>
            <a:pPr marR="606425" algn="ctr">
              <a:lnSpc>
                <a:spcPct val="100000"/>
              </a:lnSpc>
              <a:tabLst>
                <a:tab pos="2742565" algn="l"/>
              </a:tabLst>
            </a:pPr>
            <a:r>
              <a:rPr sz="2800" spc="5" dirty="0">
                <a:latin typeface="Symbol"/>
                <a:cs typeface="Symbol"/>
              </a:rPr>
              <a:t></a:t>
            </a:r>
            <a:r>
              <a:rPr sz="2800" spc="5" dirty="0">
                <a:latin typeface="Times New Roman"/>
                <a:cs typeface="Times New Roman"/>
              </a:rPr>
              <a:t>	</a:t>
            </a:r>
            <a:r>
              <a:rPr sz="2800" dirty="0">
                <a:latin typeface="Symbol"/>
                <a:cs typeface="Symbol"/>
              </a:rPr>
              <a:t></a:t>
            </a:r>
          </a:p>
          <a:p>
            <a:pPr>
              <a:lnSpc>
                <a:spcPct val="100000"/>
              </a:lnSpc>
              <a:spcBef>
                <a:spcPts val="50"/>
              </a:spcBef>
            </a:pPr>
            <a:endParaRPr sz="3250" dirty="0">
              <a:latin typeface="Symbol"/>
              <a:cs typeface="Symbol"/>
            </a:endParaRPr>
          </a:p>
          <a:p>
            <a:pPr marL="12700">
              <a:lnSpc>
                <a:spcPts val="3190"/>
              </a:lnSpc>
              <a:tabLst>
                <a:tab pos="2755265" algn="l"/>
                <a:tab pos="3255645" algn="l"/>
                <a:tab pos="3764279" algn="l"/>
                <a:tab pos="4233545" algn="l"/>
                <a:tab pos="5828030" algn="l"/>
                <a:tab pos="6998334" algn="l"/>
              </a:tabLst>
            </a:pPr>
            <a:r>
              <a:rPr sz="2800" b="1" spc="10" dirty="0">
                <a:solidFill>
                  <a:srgbClr val="CC0000"/>
                </a:solidFill>
                <a:latin typeface="Arial"/>
                <a:cs typeface="Arial"/>
              </a:rPr>
              <a:t>I</a:t>
            </a:r>
            <a:r>
              <a:rPr sz="2800" b="1" spc="-10" dirty="0">
                <a:solidFill>
                  <a:srgbClr val="CC0000"/>
                </a:solidFill>
                <a:latin typeface="Arial"/>
                <a:cs typeface="Arial"/>
              </a:rPr>
              <a:t>n</a:t>
            </a:r>
            <a:r>
              <a:rPr sz="2800" b="1" dirty="0">
                <a:solidFill>
                  <a:srgbClr val="CC0000"/>
                </a:solidFill>
                <a:latin typeface="Arial"/>
                <a:cs typeface="Arial"/>
              </a:rPr>
              <a:t>t</a:t>
            </a:r>
            <a:r>
              <a:rPr sz="2800" b="1" spc="-5" dirty="0">
                <a:solidFill>
                  <a:srgbClr val="CC0000"/>
                </a:solidFill>
                <a:latin typeface="Arial"/>
                <a:cs typeface="Arial"/>
              </a:rPr>
              <a:t>e</a:t>
            </a:r>
            <a:r>
              <a:rPr sz="2800" b="1" spc="10" dirty="0">
                <a:solidFill>
                  <a:srgbClr val="CC0000"/>
                </a:solidFill>
                <a:latin typeface="Arial"/>
                <a:cs typeface="Arial"/>
              </a:rPr>
              <a:t>r</a:t>
            </a:r>
            <a:r>
              <a:rPr sz="2800" b="1" spc="-10" dirty="0">
                <a:solidFill>
                  <a:srgbClr val="CC0000"/>
                </a:solidFill>
                <a:latin typeface="Arial"/>
                <a:cs typeface="Arial"/>
              </a:rPr>
              <a:t>p</a:t>
            </a:r>
            <a:r>
              <a:rPr sz="2800" b="1" spc="10" dirty="0">
                <a:solidFill>
                  <a:srgbClr val="CC0000"/>
                </a:solidFill>
                <a:latin typeface="Arial"/>
                <a:cs typeface="Arial"/>
              </a:rPr>
              <a:t>r</a:t>
            </a:r>
            <a:r>
              <a:rPr sz="2800" b="1" spc="-5" dirty="0">
                <a:solidFill>
                  <a:srgbClr val="CC0000"/>
                </a:solidFill>
                <a:latin typeface="Arial"/>
                <a:cs typeface="Arial"/>
              </a:rPr>
              <a:t>e</a:t>
            </a:r>
            <a:r>
              <a:rPr sz="2800" b="1" dirty="0">
                <a:solidFill>
                  <a:srgbClr val="CC0000"/>
                </a:solidFill>
                <a:latin typeface="Arial"/>
                <a:cs typeface="Arial"/>
              </a:rPr>
              <a:t>t</a:t>
            </a:r>
            <a:r>
              <a:rPr sz="2800" b="1" spc="-5" dirty="0">
                <a:solidFill>
                  <a:srgbClr val="CC0000"/>
                </a:solidFill>
                <a:latin typeface="Arial"/>
                <a:cs typeface="Arial"/>
              </a:rPr>
              <a:t>a</a:t>
            </a:r>
            <a:r>
              <a:rPr sz="2800" b="1" spc="-25" dirty="0">
                <a:solidFill>
                  <a:srgbClr val="CC0000"/>
                </a:solidFill>
                <a:latin typeface="Arial"/>
                <a:cs typeface="Arial"/>
              </a:rPr>
              <a:t>t</a:t>
            </a:r>
            <a:r>
              <a:rPr sz="2800" b="1" spc="10" dirty="0">
                <a:solidFill>
                  <a:srgbClr val="CC0000"/>
                </a:solidFill>
                <a:latin typeface="Arial"/>
                <a:cs typeface="Arial"/>
              </a:rPr>
              <a:t>i</a:t>
            </a:r>
            <a:r>
              <a:rPr sz="2800" b="1" spc="-10" dirty="0">
                <a:solidFill>
                  <a:srgbClr val="CC0000"/>
                </a:solidFill>
                <a:latin typeface="Arial"/>
                <a:cs typeface="Arial"/>
              </a:rPr>
              <a:t>on</a:t>
            </a:r>
            <a:r>
              <a:rPr sz="2800" b="1" dirty="0">
                <a:solidFill>
                  <a:srgbClr val="CC0000"/>
                </a:solidFill>
                <a:latin typeface="Arial"/>
                <a:cs typeface="Arial"/>
              </a:rPr>
              <a:t>:	</a:t>
            </a:r>
            <a:r>
              <a:rPr sz="2800" spc="5" dirty="0">
                <a:latin typeface="Symbol"/>
                <a:cs typeface="Symbol"/>
              </a:rPr>
              <a:t></a:t>
            </a:r>
            <a:r>
              <a:rPr sz="2800" dirty="0">
                <a:latin typeface="Times New Roman"/>
                <a:cs typeface="Times New Roman"/>
              </a:rPr>
              <a:t>	</a:t>
            </a:r>
            <a:r>
              <a:rPr sz="2800" spc="5" dirty="0">
                <a:latin typeface="Microsoft Sans Serif"/>
                <a:cs typeface="Microsoft Sans Serif"/>
              </a:rPr>
              <a:t>V</a:t>
            </a:r>
            <a:r>
              <a:rPr sz="2800" dirty="0">
                <a:latin typeface="Microsoft Sans Serif"/>
                <a:cs typeface="Microsoft Sans Serif"/>
              </a:rPr>
              <a:t>	</a:t>
            </a:r>
            <a:r>
              <a:rPr sz="2800" dirty="0">
                <a:latin typeface="Symbol"/>
                <a:cs typeface="Symbol"/>
              </a:rPr>
              <a:t></a:t>
            </a:r>
            <a:r>
              <a:rPr sz="2800" dirty="0">
                <a:latin typeface="Times New Roman"/>
                <a:cs typeface="Times New Roman"/>
              </a:rPr>
              <a:t>	</a:t>
            </a:r>
            <a:r>
              <a:rPr sz="2800" spc="-45" dirty="0">
                <a:latin typeface="Microsoft Sans Serif"/>
                <a:cs typeface="Microsoft Sans Serif"/>
              </a:rPr>
              <a:t>i</a:t>
            </a:r>
            <a:r>
              <a:rPr sz="2800" dirty="0">
                <a:latin typeface="Microsoft Sans Serif"/>
                <a:cs typeface="Microsoft Sans Serif"/>
              </a:rPr>
              <a:t>s</a:t>
            </a:r>
            <a:r>
              <a:rPr sz="2800" spc="320" dirty="0">
                <a:latin typeface="Microsoft Sans Serif"/>
                <a:cs typeface="Microsoft Sans Serif"/>
              </a:rPr>
              <a:t> </a:t>
            </a:r>
            <a:r>
              <a:rPr sz="2800" spc="10" dirty="0">
                <a:latin typeface="Microsoft Sans Serif"/>
                <a:cs typeface="Microsoft Sans Serif"/>
              </a:rPr>
              <a:t>t</a:t>
            </a:r>
            <a:r>
              <a:rPr sz="2800" dirty="0">
                <a:latin typeface="Microsoft Sans Serif"/>
                <a:cs typeface="Microsoft Sans Serif"/>
              </a:rPr>
              <a:t>r</a:t>
            </a:r>
            <a:r>
              <a:rPr sz="2800" spc="-5" dirty="0">
                <a:latin typeface="Microsoft Sans Serif"/>
                <a:cs typeface="Microsoft Sans Serif"/>
              </a:rPr>
              <a:t>u</a:t>
            </a:r>
            <a:r>
              <a:rPr sz="2800" dirty="0">
                <a:latin typeface="Microsoft Sans Serif"/>
                <a:cs typeface="Microsoft Sans Serif"/>
              </a:rPr>
              <a:t>e</a:t>
            </a:r>
            <a:r>
              <a:rPr sz="2800" spc="335" dirty="0">
                <a:latin typeface="Microsoft Sans Serif"/>
                <a:cs typeface="Microsoft Sans Serif"/>
              </a:rPr>
              <a:t> </a:t>
            </a:r>
            <a:r>
              <a:rPr sz="2800" spc="-20" dirty="0">
                <a:latin typeface="Microsoft Sans Serif"/>
                <a:cs typeface="Microsoft Sans Serif"/>
              </a:rPr>
              <a:t>i</a:t>
            </a:r>
            <a:r>
              <a:rPr sz="2800" dirty="0">
                <a:latin typeface="Microsoft Sans Serif"/>
                <a:cs typeface="Microsoft Sans Serif"/>
              </a:rPr>
              <a:t>f	</a:t>
            </a:r>
            <a:r>
              <a:rPr sz="2800" spc="-5" dirty="0">
                <a:latin typeface="Microsoft Sans Serif"/>
                <a:cs typeface="Microsoft Sans Serif"/>
              </a:rPr>
              <a:t>e</a:t>
            </a:r>
            <a:r>
              <a:rPr sz="2800" spc="-20" dirty="0">
                <a:latin typeface="Microsoft Sans Serif"/>
                <a:cs typeface="Microsoft Sans Serif"/>
              </a:rPr>
              <a:t>i</a:t>
            </a:r>
            <a:r>
              <a:rPr sz="2800" spc="10" dirty="0">
                <a:latin typeface="Microsoft Sans Serif"/>
                <a:cs typeface="Microsoft Sans Serif"/>
              </a:rPr>
              <a:t>t</a:t>
            </a:r>
            <a:r>
              <a:rPr sz="2800" spc="-5" dirty="0">
                <a:latin typeface="Microsoft Sans Serif"/>
                <a:cs typeface="Microsoft Sans Serif"/>
              </a:rPr>
              <a:t>he</a:t>
            </a:r>
            <a:r>
              <a:rPr sz="2800" dirty="0">
                <a:latin typeface="Microsoft Sans Serif"/>
                <a:cs typeface="Microsoft Sans Serif"/>
              </a:rPr>
              <a:t>r	</a:t>
            </a:r>
            <a:r>
              <a:rPr sz="2800" spc="5" dirty="0">
                <a:latin typeface="Symbol"/>
                <a:cs typeface="Symbol"/>
              </a:rPr>
              <a:t></a:t>
            </a:r>
            <a:endParaRPr sz="2800" dirty="0">
              <a:latin typeface="Symbol"/>
              <a:cs typeface="Symbol"/>
            </a:endParaRPr>
          </a:p>
          <a:p>
            <a:pPr marL="356870">
              <a:lnSpc>
                <a:spcPts val="3190"/>
              </a:lnSpc>
              <a:tabLst>
                <a:tab pos="875030" algn="l"/>
                <a:tab pos="1264920" algn="l"/>
                <a:tab pos="1718945" algn="l"/>
              </a:tabLst>
            </a:pPr>
            <a:r>
              <a:rPr sz="2800" dirty="0">
                <a:latin typeface="Microsoft Sans Serif"/>
                <a:cs typeface="Microsoft Sans Serif"/>
              </a:rPr>
              <a:t>or	</a:t>
            </a:r>
            <a:r>
              <a:rPr sz="2800" dirty="0">
                <a:latin typeface="Symbol"/>
                <a:cs typeface="Symbol"/>
              </a:rPr>
              <a:t></a:t>
            </a:r>
            <a:r>
              <a:rPr sz="2800" dirty="0">
                <a:latin typeface="Times New Roman"/>
                <a:cs typeface="Times New Roman"/>
              </a:rPr>
              <a:t>	</a:t>
            </a:r>
            <a:r>
              <a:rPr sz="2800" spc="-10" dirty="0">
                <a:latin typeface="Microsoft Sans Serif"/>
                <a:cs typeface="Microsoft Sans Serif"/>
              </a:rPr>
              <a:t>is	</a:t>
            </a:r>
            <a:r>
              <a:rPr sz="2800" dirty="0">
                <a:latin typeface="Microsoft Sans Serif"/>
                <a:cs typeface="Microsoft Sans Serif"/>
              </a:rPr>
              <a:t>true</a:t>
            </a:r>
          </a:p>
        </p:txBody>
      </p:sp>
      <p:grpSp>
        <p:nvGrpSpPr>
          <p:cNvPr id="8" name="object 7">
            <a:extLst>
              <a:ext uri="{FF2B5EF4-FFF2-40B4-BE49-F238E27FC236}">
                <a16:creationId xmlns:a16="http://schemas.microsoft.com/office/drawing/2014/main" id="{0A99EDFC-5844-7959-FA60-5BCC2D707D10}"/>
              </a:ext>
            </a:extLst>
          </p:cNvPr>
          <p:cNvGrpSpPr/>
          <p:nvPr/>
        </p:nvGrpSpPr>
        <p:grpSpPr>
          <a:xfrm>
            <a:off x="3790950" y="3943350"/>
            <a:ext cx="2091055" cy="719455"/>
            <a:chOff x="3790950" y="3943350"/>
            <a:chExt cx="2091055" cy="719455"/>
          </a:xfrm>
        </p:grpSpPr>
        <p:sp>
          <p:nvSpPr>
            <p:cNvPr id="9" name="object 8">
              <a:extLst>
                <a:ext uri="{FF2B5EF4-FFF2-40B4-BE49-F238E27FC236}">
                  <a16:creationId xmlns:a16="http://schemas.microsoft.com/office/drawing/2014/main" id="{FD8BEE8C-EE26-B67A-CF72-21A3CD4B92A1}"/>
                </a:ext>
              </a:extLst>
            </p:cNvPr>
            <p:cNvSpPr/>
            <p:nvPr/>
          </p:nvSpPr>
          <p:spPr>
            <a:xfrm>
              <a:off x="3810000" y="3962400"/>
              <a:ext cx="1066800" cy="609600"/>
            </a:xfrm>
            <a:custGeom>
              <a:avLst/>
              <a:gdLst/>
              <a:ahLst/>
              <a:cxnLst/>
              <a:rect l="l" t="t" r="r" b="b"/>
              <a:pathLst>
                <a:path w="1066800" h="609600">
                  <a:moveTo>
                    <a:pt x="1066799" y="0"/>
                  </a:moveTo>
                  <a:lnTo>
                    <a:pt x="0" y="609599"/>
                  </a:lnTo>
                </a:path>
              </a:pathLst>
            </a:custGeom>
            <a:ln w="38099">
              <a:solidFill>
                <a:srgbClr val="000000"/>
              </a:solidFill>
            </a:ln>
          </p:spPr>
          <p:txBody>
            <a:bodyPr wrap="square" lIns="0" tIns="0" rIns="0" bIns="0" rtlCol="0"/>
            <a:lstStyle/>
            <a:p>
              <a:endParaRPr/>
            </a:p>
          </p:txBody>
        </p:sp>
        <p:sp>
          <p:nvSpPr>
            <p:cNvPr id="11" name="object 9">
              <a:extLst>
                <a:ext uri="{FF2B5EF4-FFF2-40B4-BE49-F238E27FC236}">
                  <a16:creationId xmlns:a16="http://schemas.microsoft.com/office/drawing/2014/main" id="{43D233B5-BF93-9EF5-1770-541043372CE3}"/>
                </a:ext>
              </a:extLst>
            </p:cNvPr>
            <p:cNvSpPr/>
            <p:nvPr/>
          </p:nvSpPr>
          <p:spPr>
            <a:xfrm>
              <a:off x="4876800" y="3962400"/>
              <a:ext cx="990600" cy="685800"/>
            </a:xfrm>
            <a:custGeom>
              <a:avLst/>
              <a:gdLst/>
              <a:ahLst/>
              <a:cxnLst/>
              <a:rect l="l" t="t" r="r" b="b"/>
              <a:pathLst>
                <a:path w="990600" h="685800">
                  <a:moveTo>
                    <a:pt x="0" y="0"/>
                  </a:moveTo>
                  <a:lnTo>
                    <a:pt x="990599" y="685799"/>
                  </a:lnTo>
                </a:path>
              </a:pathLst>
            </a:custGeom>
            <a:ln w="2857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299959071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500935"/>
            <a:ext cx="10515600" cy="777476"/>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Logic…</a:t>
            </a: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sp>
        <p:nvSpPr>
          <p:cNvPr id="2" name="object 6">
            <a:extLst>
              <a:ext uri="{FF2B5EF4-FFF2-40B4-BE49-F238E27FC236}">
                <a16:creationId xmlns:a16="http://schemas.microsoft.com/office/drawing/2014/main" id="{93859E78-2305-3937-95B6-2232F0E74C4B}"/>
              </a:ext>
            </a:extLst>
          </p:cNvPr>
          <p:cNvSpPr txBox="1"/>
          <p:nvPr/>
        </p:nvSpPr>
        <p:spPr>
          <a:xfrm>
            <a:off x="762000" y="989734"/>
            <a:ext cx="10210800" cy="2593018"/>
          </a:xfrm>
          <a:prstGeom prst="rect">
            <a:avLst/>
          </a:prstGeom>
        </p:spPr>
        <p:txBody>
          <a:bodyPr vert="horz" wrap="square" lIns="0" tIns="12700" rIns="0" bIns="0" rtlCol="0">
            <a:spAutoFit/>
          </a:bodyPr>
          <a:lstStyle/>
          <a:p>
            <a:pPr marL="356870" marR="5080" indent="-344805" algn="just">
              <a:lnSpc>
                <a:spcPts val="2590"/>
              </a:lnSpc>
              <a:spcBef>
                <a:spcPts val="540"/>
              </a:spcBef>
              <a:buSzPct val="70833"/>
              <a:buFont typeface="Symbol"/>
              <a:buChar char=""/>
              <a:tabLst>
                <a:tab pos="357505" algn="l"/>
              </a:tabLst>
            </a:pPr>
            <a:r>
              <a:rPr lang="en-US" sz="2400" dirty="0">
                <a:latin typeface="Microsoft Sans Serif"/>
                <a:cs typeface="Microsoft Sans Serif"/>
              </a:rPr>
              <a:t>A</a:t>
            </a:r>
            <a:r>
              <a:rPr lang="en-US" sz="2400" spc="5" dirty="0">
                <a:latin typeface="Microsoft Sans Serif"/>
                <a:cs typeface="Microsoft Sans Serif"/>
              </a:rPr>
              <a:t> </a:t>
            </a:r>
            <a:r>
              <a:rPr lang="en-US" sz="2400" spc="-5" dirty="0">
                <a:latin typeface="Microsoft Sans Serif"/>
                <a:cs typeface="Microsoft Sans Serif"/>
              </a:rPr>
              <a:t>proposition</a:t>
            </a:r>
            <a:r>
              <a:rPr lang="en-US" sz="2400" dirty="0">
                <a:latin typeface="Microsoft Sans Serif"/>
                <a:cs typeface="Microsoft Sans Serif"/>
              </a:rPr>
              <a:t> </a:t>
            </a:r>
            <a:r>
              <a:rPr lang="en-US" sz="2400" spc="-10" dirty="0">
                <a:latin typeface="Microsoft Sans Serif"/>
                <a:cs typeface="Microsoft Sans Serif"/>
              </a:rPr>
              <a:t>in</a:t>
            </a:r>
            <a:r>
              <a:rPr lang="en-US" sz="2400" spc="-5" dirty="0">
                <a:latin typeface="Microsoft Sans Serif"/>
                <a:cs typeface="Microsoft Sans Serif"/>
              </a:rPr>
              <a:t> </a:t>
            </a:r>
            <a:r>
              <a:rPr lang="en-US" sz="2400" spc="-10" dirty="0">
                <a:latin typeface="Microsoft Sans Serif"/>
                <a:cs typeface="Microsoft Sans Serif"/>
              </a:rPr>
              <a:t>logic</a:t>
            </a:r>
            <a:r>
              <a:rPr lang="en-US" sz="2400" spc="-5" dirty="0">
                <a:latin typeface="Microsoft Sans Serif"/>
                <a:cs typeface="Microsoft Sans Serif"/>
              </a:rPr>
              <a:t> </a:t>
            </a:r>
            <a:r>
              <a:rPr lang="en-US" sz="2400" spc="-10" dirty="0">
                <a:latin typeface="Microsoft Sans Serif"/>
                <a:cs typeface="Microsoft Sans Serif"/>
              </a:rPr>
              <a:t>is</a:t>
            </a:r>
            <a:r>
              <a:rPr lang="en-US" sz="2400" spc="-5" dirty="0">
                <a:latin typeface="Microsoft Sans Serif"/>
                <a:cs typeface="Microsoft Sans Serif"/>
              </a:rPr>
              <a:t> a</a:t>
            </a:r>
            <a:r>
              <a:rPr lang="en-US" sz="2400" dirty="0">
                <a:latin typeface="Microsoft Sans Serif"/>
                <a:cs typeface="Microsoft Sans Serif"/>
              </a:rPr>
              <a:t> </a:t>
            </a:r>
            <a:r>
              <a:rPr lang="en-US" sz="2400" spc="-10" dirty="0">
                <a:latin typeface="Microsoft Sans Serif"/>
                <a:cs typeface="Microsoft Sans Serif"/>
              </a:rPr>
              <a:t>declarative</a:t>
            </a:r>
            <a:r>
              <a:rPr lang="en-US" sz="2400" spc="-5" dirty="0">
                <a:latin typeface="Microsoft Sans Serif"/>
                <a:cs typeface="Microsoft Sans Serif"/>
              </a:rPr>
              <a:t> statements </a:t>
            </a:r>
            <a:r>
              <a:rPr lang="en-US" sz="2400" spc="-625" dirty="0">
                <a:latin typeface="Microsoft Sans Serif"/>
                <a:cs typeface="Microsoft Sans Serif"/>
              </a:rPr>
              <a:t> </a:t>
            </a:r>
            <a:r>
              <a:rPr lang="en-US" sz="2400" spc="-5" dirty="0">
                <a:latin typeface="Microsoft Sans Serif"/>
                <a:cs typeface="Microsoft Sans Serif"/>
              </a:rPr>
              <a:t>which</a:t>
            </a:r>
            <a:r>
              <a:rPr lang="en-US" sz="2400" dirty="0">
                <a:latin typeface="Microsoft Sans Serif"/>
                <a:cs typeface="Microsoft Sans Serif"/>
              </a:rPr>
              <a:t> </a:t>
            </a:r>
            <a:r>
              <a:rPr lang="en-US" sz="2400" spc="-5" dirty="0">
                <a:latin typeface="Microsoft Sans Serif"/>
                <a:cs typeface="Microsoft Sans Serif"/>
              </a:rPr>
              <a:t>are</a:t>
            </a:r>
            <a:r>
              <a:rPr lang="en-US" sz="2400" dirty="0">
                <a:latin typeface="Microsoft Sans Serif"/>
                <a:cs typeface="Microsoft Sans Serif"/>
              </a:rPr>
              <a:t> </a:t>
            </a:r>
            <a:r>
              <a:rPr lang="en-US" sz="2400" spc="-5" dirty="0">
                <a:latin typeface="Microsoft Sans Serif"/>
                <a:cs typeface="Microsoft Sans Serif"/>
              </a:rPr>
              <a:t>either</a:t>
            </a:r>
            <a:r>
              <a:rPr lang="en-US" sz="2400" dirty="0">
                <a:latin typeface="Microsoft Sans Serif"/>
                <a:cs typeface="Microsoft Sans Serif"/>
              </a:rPr>
              <a:t> </a:t>
            </a:r>
            <a:r>
              <a:rPr lang="en-US" sz="2400" spc="-10" dirty="0">
                <a:latin typeface="Microsoft Sans Serif"/>
                <a:cs typeface="Microsoft Sans Serif"/>
              </a:rPr>
              <a:t>true</a:t>
            </a:r>
            <a:r>
              <a:rPr lang="en-US" sz="2400" spc="-5" dirty="0">
                <a:latin typeface="Microsoft Sans Serif"/>
                <a:cs typeface="Microsoft Sans Serif"/>
              </a:rPr>
              <a:t> </a:t>
            </a:r>
            <a:r>
              <a:rPr lang="en-US" sz="2400" dirty="0">
                <a:latin typeface="Microsoft Sans Serif"/>
                <a:cs typeface="Microsoft Sans Serif"/>
              </a:rPr>
              <a:t>or</a:t>
            </a:r>
            <a:r>
              <a:rPr lang="en-US" sz="2400" spc="5" dirty="0">
                <a:latin typeface="Microsoft Sans Serif"/>
                <a:cs typeface="Microsoft Sans Serif"/>
              </a:rPr>
              <a:t> </a:t>
            </a:r>
            <a:r>
              <a:rPr lang="en-US" sz="2400" dirty="0">
                <a:latin typeface="Microsoft Sans Serif"/>
                <a:cs typeface="Microsoft Sans Serif"/>
              </a:rPr>
              <a:t>false</a:t>
            </a:r>
            <a:r>
              <a:rPr lang="en-US" sz="2400" spc="5" dirty="0">
                <a:latin typeface="Microsoft Sans Serif"/>
                <a:cs typeface="Microsoft Sans Serif"/>
              </a:rPr>
              <a:t> </a:t>
            </a:r>
            <a:r>
              <a:rPr lang="en-US" sz="2400" spc="-10" dirty="0">
                <a:latin typeface="Microsoft Sans Serif"/>
                <a:cs typeface="Microsoft Sans Serif"/>
              </a:rPr>
              <a:t>(but</a:t>
            </a:r>
            <a:r>
              <a:rPr lang="en-US" sz="2400" spc="-5" dirty="0">
                <a:latin typeface="Microsoft Sans Serif"/>
                <a:cs typeface="Microsoft Sans Serif"/>
              </a:rPr>
              <a:t> not</a:t>
            </a:r>
            <a:r>
              <a:rPr lang="en-US" sz="2400" dirty="0">
                <a:latin typeface="Microsoft Sans Serif"/>
                <a:cs typeface="Microsoft Sans Serif"/>
              </a:rPr>
              <a:t> </a:t>
            </a:r>
            <a:r>
              <a:rPr lang="en-US" sz="2400" spc="-5" dirty="0">
                <a:latin typeface="Microsoft Sans Serif"/>
                <a:cs typeface="Microsoft Sans Serif"/>
              </a:rPr>
              <a:t>both)</a:t>
            </a:r>
            <a:r>
              <a:rPr lang="en-US" sz="2400" spc="625" dirty="0">
                <a:latin typeface="Microsoft Sans Serif"/>
                <a:cs typeface="Microsoft Sans Serif"/>
              </a:rPr>
              <a:t> </a:t>
            </a:r>
            <a:r>
              <a:rPr lang="en-US" sz="2400" spc="-10" dirty="0">
                <a:latin typeface="Microsoft Sans Serif"/>
                <a:cs typeface="Microsoft Sans Serif"/>
              </a:rPr>
              <a:t>in</a:t>
            </a:r>
            <a:r>
              <a:rPr lang="en-US" sz="2400" spc="620" dirty="0">
                <a:latin typeface="Microsoft Sans Serif"/>
                <a:cs typeface="Microsoft Sans Serif"/>
              </a:rPr>
              <a:t> </a:t>
            </a:r>
            <a:r>
              <a:rPr lang="en-US" sz="2400" spc="-5" dirty="0">
                <a:latin typeface="Microsoft Sans Serif"/>
                <a:cs typeface="Microsoft Sans Serif"/>
              </a:rPr>
              <a:t>a </a:t>
            </a:r>
            <a:r>
              <a:rPr lang="en-US" sz="2400" spc="-625" dirty="0">
                <a:latin typeface="Microsoft Sans Serif"/>
                <a:cs typeface="Microsoft Sans Serif"/>
              </a:rPr>
              <a:t> </a:t>
            </a:r>
            <a:r>
              <a:rPr lang="en-US" sz="2400" spc="-10" dirty="0">
                <a:latin typeface="Microsoft Sans Serif"/>
                <a:cs typeface="Microsoft Sans Serif"/>
              </a:rPr>
              <a:t>given</a:t>
            </a:r>
            <a:r>
              <a:rPr lang="en-US" sz="2400" spc="35" dirty="0">
                <a:latin typeface="Microsoft Sans Serif"/>
                <a:cs typeface="Microsoft Sans Serif"/>
              </a:rPr>
              <a:t> </a:t>
            </a:r>
            <a:r>
              <a:rPr lang="en-US" sz="2400" spc="-5" dirty="0">
                <a:latin typeface="Microsoft Sans Serif"/>
                <a:cs typeface="Microsoft Sans Serif"/>
              </a:rPr>
              <a:t>context.</a:t>
            </a:r>
            <a:r>
              <a:rPr lang="en-US" sz="2400" spc="35" dirty="0">
                <a:latin typeface="Microsoft Sans Serif"/>
                <a:cs typeface="Microsoft Sans Serif"/>
              </a:rPr>
              <a:t> </a:t>
            </a:r>
            <a:r>
              <a:rPr lang="en-US" sz="2400" spc="-10" dirty="0">
                <a:latin typeface="Microsoft Sans Serif"/>
                <a:cs typeface="Microsoft Sans Serif"/>
              </a:rPr>
              <a:t>For</a:t>
            </a:r>
            <a:r>
              <a:rPr lang="en-US" sz="2400" spc="25" dirty="0">
                <a:latin typeface="Microsoft Sans Serif"/>
                <a:cs typeface="Microsoft Sans Serif"/>
              </a:rPr>
              <a:t> </a:t>
            </a:r>
            <a:r>
              <a:rPr lang="en-US" sz="2400" spc="-5" dirty="0">
                <a:latin typeface="Microsoft Sans Serif"/>
                <a:cs typeface="Microsoft Sans Serif"/>
              </a:rPr>
              <a:t>example,</a:t>
            </a:r>
            <a:endParaRPr lang="en-US" sz="2400" dirty="0">
              <a:latin typeface="Microsoft Sans Serif"/>
              <a:cs typeface="Microsoft Sans Serif"/>
            </a:endParaRPr>
          </a:p>
          <a:p>
            <a:pPr marL="756285" lvl="1" indent="-287020">
              <a:lnSpc>
                <a:spcPct val="100000"/>
              </a:lnSpc>
              <a:spcBef>
                <a:spcPts val="225"/>
              </a:spcBef>
              <a:buChar char="–"/>
              <a:tabLst>
                <a:tab pos="756285" algn="l"/>
                <a:tab pos="756920" algn="l"/>
              </a:tabLst>
            </a:pPr>
            <a:r>
              <a:rPr lang="en-US" sz="2000" spc="-5" dirty="0">
                <a:latin typeface="Microsoft Sans Serif"/>
                <a:cs typeface="Microsoft Sans Serif"/>
              </a:rPr>
              <a:t>“Jack</a:t>
            </a:r>
            <a:r>
              <a:rPr lang="en-US" sz="2000" spc="35" dirty="0">
                <a:latin typeface="Microsoft Sans Serif"/>
                <a:cs typeface="Microsoft Sans Serif"/>
              </a:rPr>
              <a:t> </a:t>
            </a:r>
            <a:r>
              <a:rPr lang="en-US" sz="2000" spc="-20" dirty="0">
                <a:latin typeface="Microsoft Sans Serif"/>
                <a:cs typeface="Microsoft Sans Serif"/>
              </a:rPr>
              <a:t>is</a:t>
            </a:r>
            <a:r>
              <a:rPr lang="en-US" sz="2000" spc="10" dirty="0">
                <a:latin typeface="Microsoft Sans Serif"/>
                <a:cs typeface="Microsoft Sans Serif"/>
              </a:rPr>
              <a:t> </a:t>
            </a:r>
            <a:r>
              <a:rPr lang="en-US" sz="2000" spc="-5" dirty="0">
                <a:latin typeface="Microsoft Sans Serif"/>
                <a:cs typeface="Microsoft Sans Serif"/>
              </a:rPr>
              <a:t>a</a:t>
            </a:r>
            <a:r>
              <a:rPr lang="en-US" sz="2000" spc="-25" dirty="0">
                <a:latin typeface="Microsoft Sans Serif"/>
                <a:cs typeface="Microsoft Sans Serif"/>
              </a:rPr>
              <a:t> </a:t>
            </a:r>
            <a:r>
              <a:rPr lang="en-US" sz="2000" spc="-5" dirty="0">
                <a:latin typeface="Microsoft Sans Serif"/>
                <a:cs typeface="Microsoft Sans Serif"/>
              </a:rPr>
              <a:t>male”,</a:t>
            </a:r>
            <a:endParaRPr lang="en-US" sz="2000" dirty="0">
              <a:latin typeface="Microsoft Sans Serif"/>
              <a:cs typeface="Microsoft Sans Serif"/>
            </a:endParaRPr>
          </a:p>
          <a:p>
            <a:pPr marL="756285" lvl="1" indent="-287020">
              <a:lnSpc>
                <a:spcPct val="100000"/>
              </a:lnSpc>
              <a:spcBef>
                <a:spcPts val="240"/>
              </a:spcBef>
              <a:buChar char="–"/>
              <a:tabLst>
                <a:tab pos="756285" algn="l"/>
                <a:tab pos="756920" algn="l"/>
              </a:tabLst>
            </a:pPr>
            <a:r>
              <a:rPr lang="en-US" sz="2000" spc="-5" dirty="0">
                <a:latin typeface="Microsoft Sans Serif"/>
                <a:cs typeface="Microsoft Sans Serif"/>
              </a:rPr>
              <a:t>"Jack</a:t>
            </a:r>
            <a:r>
              <a:rPr lang="en-US" sz="2000" spc="35" dirty="0">
                <a:latin typeface="Microsoft Sans Serif"/>
                <a:cs typeface="Microsoft Sans Serif"/>
              </a:rPr>
              <a:t> </a:t>
            </a:r>
            <a:r>
              <a:rPr lang="en-US" sz="2000" spc="-15" dirty="0">
                <a:latin typeface="Microsoft Sans Serif"/>
                <a:cs typeface="Microsoft Sans Serif"/>
              </a:rPr>
              <a:t>loves</a:t>
            </a:r>
            <a:r>
              <a:rPr lang="en-US" sz="2000" spc="10" dirty="0">
                <a:latin typeface="Microsoft Sans Serif"/>
                <a:cs typeface="Microsoft Sans Serif"/>
              </a:rPr>
              <a:t> </a:t>
            </a:r>
            <a:r>
              <a:rPr lang="en-US" sz="2000" spc="-5" dirty="0">
                <a:latin typeface="Microsoft Sans Serif"/>
                <a:cs typeface="Microsoft Sans Serif"/>
              </a:rPr>
              <a:t>Mary"</a:t>
            </a:r>
            <a:r>
              <a:rPr lang="en-US" sz="2000" spc="15" dirty="0">
                <a:latin typeface="Microsoft Sans Serif"/>
                <a:cs typeface="Microsoft Sans Serif"/>
              </a:rPr>
              <a:t> </a:t>
            </a:r>
            <a:r>
              <a:rPr lang="en-US" sz="2000" spc="-5" dirty="0">
                <a:latin typeface="Microsoft Sans Serif"/>
                <a:cs typeface="Microsoft Sans Serif"/>
              </a:rPr>
              <a:t>etc.</a:t>
            </a:r>
            <a:endParaRPr lang="en-US" sz="2000" dirty="0">
              <a:latin typeface="Microsoft Sans Serif"/>
              <a:cs typeface="Microsoft Sans Serif"/>
            </a:endParaRPr>
          </a:p>
          <a:p>
            <a:pPr marL="356870" marR="5080" indent="-344805">
              <a:lnSpc>
                <a:spcPct val="100000"/>
              </a:lnSpc>
              <a:spcBef>
                <a:spcPts val="100"/>
              </a:spcBef>
              <a:buSzPct val="70833"/>
              <a:buFont typeface="Symbol"/>
              <a:buChar char=""/>
              <a:tabLst>
                <a:tab pos="356870" algn="l"/>
                <a:tab pos="357505" algn="l"/>
                <a:tab pos="1337945" algn="l"/>
                <a:tab pos="2270760" algn="l"/>
                <a:tab pos="4099560" algn="l"/>
                <a:tab pos="4538345" algn="l"/>
                <a:tab pos="5062855" algn="l"/>
                <a:tab pos="5772785" algn="l"/>
                <a:tab pos="6193790" algn="l"/>
                <a:tab pos="6541134" algn="l"/>
              </a:tabLst>
            </a:pPr>
            <a:r>
              <a:rPr sz="2800" dirty="0">
                <a:latin typeface="Microsoft Sans Serif"/>
                <a:cs typeface="Microsoft Sans Serif"/>
              </a:rPr>
              <a:t>G</a:t>
            </a:r>
            <a:r>
              <a:rPr sz="2800" spc="-20" dirty="0">
                <a:latin typeface="Microsoft Sans Serif"/>
                <a:cs typeface="Microsoft Sans Serif"/>
              </a:rPr>
              <a:t>i</a:t>
            </a:r>
            <a:r>
              <a:rPr sz="2800" spc="-25" dirty="0">
                <a:latin typeface="Microsoft Sans Serif"/>
                <a:cs typeface="Microsoft Sans Serif"/>
              </a:rPr>
              <a:t>v</a:t>
            </a:r>
            <a:r>
              <a:rPr sz="2800" dirty="0">
                <a:latin typeface="Microsoft Sans Serif"/>
                <a:cs typeface="Microsoft Sans Serif"/>
              </a:rPr>
              <a:t>e</a:t>
            </a:r>
            <a:r>
              <a:rPr sz="2800" spc="-5" dirty="0">
                <a:latin typeface="Microsoft Sans Serif"/>
                <a:cs typeface="Microsoft Sans Serif"/>
              </a:rPr>
              <a:t>n</a:t>
            </a:r>
            <a:r>
              <a:rPr sz="2800" dirty="0">
                <a:latin typeface="Microsoft Sans Serif"/>
                <a:cs typeface="Microsoft Sans Serif"/>
              </a:rPr>
              <a:t>	</a:t>
            </a:r>
            <a:r>
              <a:rPr sz="2800" spc="-5" dirty="0">
                <a:latin typeface="Microsoft Sans Serif"/>
                <a:cs typeface="Microsoft Sans Serif"/>
              </a:rPr>
              <a:t>s</a:t>
            </a:r>
            <a:r>
              <a:rPr sz="2800" dirty="0">
                <a:latin typeface="Microsoft Sans Serif"/>
                <a:cs typeface="Microsoft Sans Serif"/>
              </a:rPr>
              <a:t>o</a:t>
            </a:r>
            <a:r>
              <a:rPr sz="2800" spc="15" dirty="0">
                <a:latin typeface="Microsoft Sans Serif"/>
                <a:cs typeface="Microsoft Sans Serif"/>
              </a:rPr>
              <a:t>m</a:t>
            </a:r>
            <a:r>
              <a:rPr sz="2800" spc="-5" dirty="0">
                <a:latin typeface="Microsoft Sans Serif"/>
                <a:cs typeface="Microsoft Sans Serif"/>
              </a:rPr>
              <a:t>e</a:t>
            </a:r>
            <a:r>
              <a:rPr sz="2800" dirty="0">
                <a:latin typeface="Microsoft Sans Serif"/>
                <a:cs typeface="Microsoft Sans Serif"/>
              </a:rPr>
              <a:t>	p</a:t>
            </a:r>
            <a:r>
              <a:rPr sz="2800" spc="-10" dirty="0">
                <a:latin typeface="Microsoft Sans Serif"/>
                <a:cs typeface="Microsoft Sans Serif"/>
              </a:rPr>
              <a:t>r</a:t>
            </a:r>
            <a:r>
              <a:rPr sz="2800" dirty="0">
                <a:latin typeface="Microsoft Sans Serif"/>
                <a:cs typeface="Microsoft Sans Serif"/>
              </a:rPr>
              <a:t>o</a:t>
            </a:r>
            <a:r>
              <a:rPr sz="2800" spc="-20" dirty="0">
                <a:latin typeface="Microsoft Sans Serif"/>
                <a:cs typeface="Microsoft Sans Serif"/>
              </a:rPr>
              <a:t>p</a:t>
            </a:r>
            <a:r>
              <a:rPr sz="2800" dirty="0">
                <a:latin typeface="Microsoft Sans Serif"/>
                <a:cs typeface="Microsoft Sans Serif"/>
              </a:rPr>
              <a:t>o</a:t>
            </a:r>
            <a:r>
              <a:rPr sz="2800" spc="-10" dirty="0">
                <a:latin typeface="Microsoft Sans Serif"/>
                <a:cs typeface="Microsoft Sans Serif"/>
              </a:rPr>
              <a:t>si</a:t>
            </a:r>
            <a:r>
              <a:rPr sz="2800" dirty="0">
                <a:latin typeface="Microsoft Sans Serif"/>
                <a:cs typeface="Microsoft Sans Serif"/>
              </a:rPr>
              <a:t>t</a:t>
            </a:r>
            <a:r>
              <a:rPr sz="2800" spc="-20" dirty="0">
                <a:latin typeface="Microsoft Sans Serif"/>
                <a:cs typeface="Microsoft Sans Serif"/>
              </a:rPr>
              <a:t>i</a:t>
            </a:r>
            <a:r>
              <a:rPr sz="2800" dirty="0">
                <a:latin typeface="Microsoft Sans Serif"/>
                <a:cs typeface="Microsoft Sans Serif"/>
              </a:rPr>
              <a:t>ons	t</a:t>
            </a:r>
            <a:r>
              <a:rPr sz="2800" spc="-5" dirty="0">
                <a:latin typeface="Microsoft Sans Serif"/>
                <a:cs typeface="Microsoft Sans Serif"/>
              </a:rPr>
              <a:t>o</a:t>
            </a:r>
            <a:r>
              <a:rPr sz="2800" dirty="0">
                <a:latin typeface="Microsoft Sans Serif"/>
                <a:cs typeface="Microsoft Sans Serif"/>
              </a:rPr>
              <a:t>	b</a:t>
            </a:r>
            <a:r>
              <a:rPr sz="2800" spc="-5" dirty="0">
                <a:latin typeface="Microsoft Sans Serif"/>
                <a:cs typeface="Microsoft Sans Serif"/>
              </a:rPr>
              <a:t>e</a:t>
            </a:r>
            <a:r>
              <a:rPr sz="2800" dirty="0">
                <a:latin typeface="Microsoft Sans Serif"/>
                <a:cs typeface="Microsoft Sans Serif"/>
              </a:rPr>
              <a:t>	t</a:t>
            </a:r>
            <a:r>
              <a:rPr sz="2800" spc="-10" dirty="0">
                <a:latin typeface="Microsoft Sans Serif"/>
                <a:cs typeface="Microsoft Sans Serif"/>
              </a:rPr>
              <a:t>r</a:t>
            </a:r>
            <a:r>
              <a:rPr sz="2800" dirty="0">
                <a:latin typeface="Microsoft Sans Serif"/>
                <a:cs typeface="Microsoft Sans Serif"/>
              </a:rPr>
              <a:t>u</a:t>
            </a:r>
            <a:r>
              <a:rPr sz="2800" spc="-5" dirty="0">
                <a:latin typeface="Microsoft Sans Serif"/>
                <a:cs typeface="Microsoft Sans Serif"/>
              </a:rPr>
              <a:t>e</a:t>
            </a:r>
            <a:r>
              <a:rPr sz="2800" dirty="0">
                <a:latin typeface="Microsoft Sans Serif"/>
                <a:cs typeface="Microsoft Sans Serif"/>
              </a:rPr>
              <a:t>	</a:t>
            </a:r>
            <a:r>
              <a:rPr sz="2800" spc="-20" dirty="0">
                <a:latin typeface="Microsoft Sans Serif"/>
                <a:cs typeface="Microsoft Sans Serif"/>
              </a:rPr>
              <a:t>i</a:t>
            </a:r>
            <a:r>
              <a:rPr sz="2800" spc="-5" dirty="0">
                <a:latin typeface="Microsoft Sans Serif"/>
                <a:cs typeface="Microsoft Sans Serif"/>
              </a:rPr>
              <a:t>n</a:t>
            </a:r>
            <a:r>
              <a:rPr sz="2800" dirty="0">
                <a:latin typeface="Microsoft Sans Serif"/>
                <a:cs typeface="Microsoft Sans Serif"/>
              </a:rPr>
              <a:t>	</a:t>
            </a:r>
            <a:r>
              <a:rPr sz="2800" spc="-5" dirty="0">
                <a:latin typeface="Microsoft Sans Serif"/>
                <a:cs typeface="Microsoft Sans Serif"/>
              </a:rPr>
              <a:t>a</a:t>
            </a:r>
            <a:r>
              <a:rPr sz="2800" dirty="0">
                <a:latin typeface="Microsoft Sans Serif"/>
                <a:cs typeface="Microsoft Sans Serif"/>
              </a:rPr>
              <a:t>	</a:t>
            </a:r>
            <a:r>
              <a:rPr sz="2800" spc="-20" dirty="0">
                <a:latin typeface="Microsoft Sans Serif"/>
                <a:cs typeface="Microsoft Sans Serif"/>
              </a:rPr>
              <a:t>g</a:t>
            </a:r>
            <a:r>
              <a:rPr sz="2800" dirty="0">
                <a:latin typeface="Microsoft Sans Serif"/>
                <a:cs typeface="Microsoft Sans Serif"/>
              </a:rPr>
              <a:t>i</a:t>
            </a:r>
            <a:r>
              <a:rPr sz="2800" spc="-25" dirty="0">
                <a:latin typeface="Microsoft Sans Serif"/>
                <a:cs typeface="Microsoft Sans Serif"/>
              </a:rPr>
              <a:t>v</a:t>
            </a:r>
            <a:r>
              <a:rPr sz="2800" dirty="0">
                <a:latin typeface="Microsoft Sans Serif"/>
                <a:cs typeface="Microsoft Sans Serif"/>
              </a:rPr>
              <a:t>e</a:t>
            </a:r>
            <a:r>
              <a:rPr sz="2800" spc="-5" dirty="0">
                <a:latin typeface="Microsoft Sans Serif"/>
                <a:cs typeface="Microsoft Sans Serif"/>
              </a:rPr>
              <a:t>n  context,</a:t>
            </a:r>
            <a:endParaRPr sz="2800" dirty="0">
              <a:latin typeface="Microsoft Sans Serif"/>
              <a:cs typeface="Microsoft Sans Serif"/>
            </a:endParaRPr>
          </a:p>
          <a:p>
            <a:pPr marL="756285" marR="6350" indent="-287020">
              <a:lnSpc>
                <a:spcPct val="100000"/>
              </a:lnSpc>
              <a:spcBef>
                <a:spcPts val="470"/>
              </a:spcBef>
              <a:tabLst>
                <a:tab pos="756285" algn="l"/>
              </a:tabLst>
            </a:pPr>
            <a:r>
              <a:rPr sz="2400" spc="575" dirty="0">
                <a:latin typeface="Microsoft Sans Serif"/>
                <a:cs typeface="Microsoft Sans Serif"/>
              </a:rPr>
              <a:t>–	</a:t>
            </a:r>
            <a:r>
              <a:rPr sz="2400" spc="-15" dirty="0">
                <a:latin typeface="Microsoft Sans Serif"/>
                <a:cs typeface="Microsoft Sans Serif"/>
              </a:rPr>
              <a:t>logic</a:t>
            </a:r>
            <a:r>
              <a:rPr sz="2400" spc="325" dirty="0">
                <a:latin typeface="Microsoft Sans Serif"/>
                <a:cs typeface="Microsoft Sans Serif"/>
              </a:rPr>
              <a:t> </a:t>
            </a:r>
            <a:r>
              <a:rPr sz="2400" spc="-5" dirty="0">
                <a:latin typeface="Microsoft Sans Serif"/>
                <a:cs typeface="Microsoft Sans Serif"/>
              </a:rPr>
              <a:t>helps</a:t>
            </a:r>
            <a:r>
              <a:rPr sz="2400" spc="325" dirty="0">
                <a:latin typeface="Microsoft Sans Serif"/>
                <a:cs typeface="Microsoft Sans Serif"/>
              </a:rPr>
              <a:t> </a:t>
            </a:r>
            <a:r>
              <a:rPr sz="2400" spc="-20" dirty="0">
                <a:latin typeface="Microsoft Sans Serif"/>
                <a:cs typeface="Microsoft Sans Serif"/>
              </a:rPr>
              <a:t>in</a:t>
            </a:r>
            <a:r>
              <a:rPr sz="2400" spc="335" dirty="0">
                <a:latin typeface="Microsoft Sans Serif"/>
                <a:cs typeface="Microsoft Sans Serif"/>
              </a:rPr>
              <a:t> </a:t>
            </a:r>
            <a:r>
              <a:rPr sz="2400" spc="-10" dirty="0">
                <a:latin typeface="Microsoft Sans Serif"/>
                <a:cs typeface="Microsoft Sans Serif"/>
              </a:rPr>
              <a:t>inferencing</a:t>
            </a:r>
            <a:r>
              <a:rPr sz="2400" spc="360" dirty="0">
                <a:latin typeface="Microsoft Sans Serif"/>
                <a:cs typeface="Microsoft Sans Serif"/>
              </a:rPr>
              <a:t> </a:t>
            </a:r>
            <a:r>
              <a:rPr sz="2400" spc="-5" dirty="0">
                <a:latin typeface="Microsoft Sans Serif"/>
                <a:cs typeface="Microsoft Sans Serif"/>
              </a:rPr>
              <a:t>new</a:t>
            </a:r>
            <a:r>
              <a:rPr sz="2400" spc="315" dirty="0">
                <a:latin typeface="Microsoft Sans Serif"/>
                <a:cs typeface="Microsoft Sans Serif"/>
              </a:rPr>
              <a:t> </a:t>
            </a:r>
            <a:r>
              <a:rPr sz="2400" spc="-10" dirty="0">
                <a:latin typeface="Microsoft Sans Serif"/>
                <a:cs typeface="Microsoft Sans Serif"/>
              </a:rPr>
              <a:t>proposition,</a:t>
            </a:r>
            <a:r>
              <a:rPr sz="2400" spc="360" dirty="0">
                <a:latin typeface="Microsoft Sans Serif"/>
                <a:cs typeface="Microsoft Sans Serif"/>
              </a:rPr>
              <a:t> </a:t>
            </a:r>
            <a:r>
              <a:rPr sz="2400" spc="-10" dirty="0">
                <a:latin typeface="Microsoft Sans Serif"/>
                <a:cs typeface="Microsoft Sans Serif"/>
              </a:rPr>
              <a:t>which</a:t>
            </a:r>
            <a:r>
              <a:rPr sz="2400" spc="335" dirty="0">
                <a:latin typeface="Microsoft Sans Serif"/>
                <a:cs typeface="Microsoft Sans Serif"/>
              </a:rPr>
              <a:t> </a:t>
            </a:r>
            <a:r>
              <a:rPr sz="2400" spc="-20" dirty="0">
                <a:latin typeface="Microsoft Sans Serif"/>
                <a:cs typeface="Microsoft Sans Serif"/>
              </a:rPr>
              <a:t>is</a:t>
            </a:r>
            <a:r>
              <a:rPr sz="2400" spc="350" dirty="0">
                <a:latin typeface="Microsoft Sans Serif"/>
                <a:cs typeface="Microsoft Sans Serif"/>
              </a:rPr>
              <a:t> </a:t>
            </a:r>
            <a:r>
              <a:rPr sz="2400" spc="-10" dirty="0">
                <a:latin typeface="Microsoft Sans Serif"/>
                <a:cs typeface="Microsoft Sans Serif"/>
              </a:rPr>
              <a:t>also </a:t>
            </a:r>
            <a:r>
              <a:rPr sz="2400" spc="-520" dirty="0">
                <a:latin typeface="Microsoft Sans Serif"/>
                <a:cs typeface="Microsoft Sans Serif"/>
              </a:rPr>
              <a:t> </a:t>
            </a:r>
            <a:r>
              <a:rPr sz="2400" spc="-5" dirty="0">
                <a:latin typeface="Microsoft Sans Serif"/>
                <a:cs typeface="Microsoft Sans Serif"/>
              </a:rPr>
              <a:t>true</a:t>
            </a:r>
            <a:r>
              <a:rPr sz="2400" spc="10" dirty="0">
                <a:latin typeface="Microsoft Sans Serif"/>
                <a:cs typeface="Microsoft Sans Serif"/>
              </a:rPr>
              <a:t> </a:t>
            </a:r>
            <a:r>
              <a:rPr sz="2400" spc="-20" dirty="0">
                <a:latin typeface="Microsoft Sans Serif"/>
                <a:cs typeface="Microsoft Sans Serif"/>
              </a:rPr>
              <a:t>in</a:t>
            </a:r>
            <a:r>
              <a:rPr sz="2400" spc="15" dirty="0">
                <a:latin typeface="Microsoft Sans Serif"/>
                <a:cs typeface="Microsoft Sans Serif"/>
              </a:rPr>
              <a:t> </a:t>
            </a:r>
            <a:r>
              <a:rPr sz="2400" dirty="0">
                <a:latin typeface="Microsoft Sans Serif"/>
                <a:cs typeface="Microsoft Sans Serif"/>
              </a:rPr>
              <a:t>the</a:t>
            </a:r>
            <a:r>
              <a:rPr sz="2400" spc="15" dirty="0">
                <a:latin typeface="Microsoft Sans Serif"/>
                <a:cs typeface="Microsoft Sans Serif"/>
              </a:rPr>
              <a:t> </a:t>
            </a:r>
            <a:r>
              <a:rPr sz="2400" spc="5" dirty="0">
                <a:latin typeface="Microsoft Sans Serif"/>
                <a:cs typeface="Microsoft Sans Serif"/>
              </a:rPr>
              <a:t>same</a:t>
            </a:r>
            <a:r>
              <a:rPr sz="2400" spc="10" dirty="0">
                <a:latin typeface="Microsoft Sans Serif"/>
                <a:cs typeface="Microsoft Sans Serif"/>
              </a:rPr>
              <a:t> </a:t>
            </a:r>
            <a:r>
              <a:rPr sz="2400" spc="-5" dirty="0">
                <a:latin typeface="Microsoft Sans Serif"/>
                <a:cs typeface="Microsoft Sans Serif"/>
              </a:rPr>
              <a:t>context</a:t>
            </a:r>
            <a:r>
              <a:rPr sz="2000" spc="-5" dirty="0">
                <a:latin typeface="Microsoft Sans Serif"/>
                <a:cs typeface="Microsoft Sans Serif"/>
              </a:rPr>
              <a:t>.</a:t>
            </a:r>
            <a:endParaRPr sz="2000" dirty="0">
              <a:latin typeface="Microsoft Sans Serif"/>
              <a:cs typeface="Microsoft Sans Serif"/>
            </a:endParaRPr>
          </a:p>
        </p:txBody>
      </p:sp>
      <p:sp>
        <p:nvSpPr>
          <p:cNvPr id="3" name="object 7">
            <a:extLst>
              <a:ext uri="{FF2B5EF4-FFF2-40B4-BE49-F238E27FC236}">
                <a16:creationId xmlns:a16="http://schemas.microsoft.com/office/drawing/2014/main" id="{D7139B1B-4461-9B15-14B5-E792DD08FE8F}"/>
              </a:ext>
            </a:extLst>
          </p:cNvPr>
          <p:cNvSpPr txBox="1"/>
          <p:nvPr/>
        </p:nvSpPr>
        <p:spPr>
          <a:xfrm>
            <a:off x="1790700" y="3683337"/>
            <a:ext cx="8458200" cy="2239074"/>
          </a:xfrm>
          <a:prstGeom prst="rect">
            <a:avLst/>
          </a:prstGeom>
        </p:spPr>
        <p:txBody>
          <a:bodyPr vert="horz" wrap="square" lIns="0" tIns="12700" rIns="0" bIns="0" rtlCol="0">
            <a:spAutoFit/>
          </a:bodyPr>
          <a:lstStyle/>
          <a:p>
            <a:pPr marL="356870" marR="5080" indent="-344805">
              <a:lnSpc>
                <a:spcPct val="100000"/>
              </a:lnSpc>
              <a:spcBef>
                <a:spcPts val="100"/>
              </a:spcBef>
              <a:buSzPct val="70833"/>
              <a:buFont typeface="Symbol"/>
              <a:buChar char=""/>
              <a:tabLst>
                <a:tab pos="356870" algn="l"/>
                <a:tab pos="357505" algn="l"/>
              </a:tabLst>
            </a:pPr>
            <a:r>
              <a:rPr sz="2800" spc="-5" dirty="0">
                <a:latin typeface="Microsoft Sans Serif"/>
                <a:cs typeface="Microsoft Sans Serif"/>
              </a:rPr>
              <a:t>Suppose</a:t>
            </a:r>
            <a:r>
              <a:rPr sz="2800" spc="260" dirty="0">
                <a:latin typeface="Microsoft Sans Serif"/>
                <a:cs typeface="Microsoft Sans Serif"/>
              </a:rPr>
              <a:t> </a:t>
            </a:r>
            <a:r>
              <a:rPr sz="2800" spc="-20" dirty="0">
                <a:latin typeface="Microsoft Sans Serif"/>
                <a:cs typeface="Microsoft Sans Serif"/>
              </a:rPr>
              <a:t>we</a:t>
            </a:r>
            <a:r>
              <a:rPr sz="2800" spc="285" dirty="0">
                <a:latin typeface="Microsoft Sans Serif"/>
                <a:cs typeface="Microsoft Sans Serif"/>
              </a:rPr>
              <a:t> </a:t>
            </a:r>
            <a:r>
              <a:rPr sz="2800" spc="-5" dirty="0">
                <a:latin typeface="Microsoft Sans Serif"/>
                <a:cs typeface="Microsoft Sans Serif"/>
              </a:rPr>
              <a:t>are</a:t>
            </a:r>
            <a:r>
              <a:rPr sz="2800" spc="285" dirty="0">
                <a:latin typeface="Microsoft Sans Serif"/>
                <a:cs typeface="Microsoft Sans Serif"/>
              </a:rPr>
              <a:t> </a:t>
            </a:r>
            <a:r>
              <a:rPr sz="2800" spc="-15" dirty="0">
                <a:latin typeface="Microsoft Sans Serif"/>
                <a:cs typeface="Microsoft Sans Serif"/>
              </a:rPr>
              <a:t>given</a:t>
            </a:r>
            <a:r>
              <a:rPr sz="2800" spc="310" dirty="0">
                <a:latin typeface="Microsoft Sans Serif"/>
                <a:cs typeface="Microsoft Sans Serif"/>
              </a:rPr>
              <a:t> </a:t>
            </a:r>
            <a:r>
              <a:rPr sz="2800" spc="-5" dirty="0">
                <a:latin typeface="Microsoft Sans Serif"/>
                <a:cs typeface="Microsoft Sans Serif"/>
              </a:rPr>
              <a:t>a</a:t>
            </a:r>
            <a:r>
              <a:rPr sz="2800" spc="285" dirty="0">
                <a:latin typeface="Microsoft Sans Serif"/>
                <a:cs typeface="Microsoft Sans Serif"/>
              </a:rPr>
              <a:t> </a:t>
            </a:r>
            <a:r>
              <a:rPr sz="2800" spc="-10" dirty="0">
                <a:latin typeface="Microsoft Sans Serif"/>
                <a:cs typeface="Microsoft Sans Serif"/>
              </a:rPr>
              <a:t>set</a:t>
            </a:r>
            <a:r>
              <a:rPr sz="2800" spc="260" dirty="0">
                <a:latin typeface="Microsoft Sans Serif"/>
                <a:cs typeface="Microsoft Sans Serif"/>
              </a:rPr>
              <a:t> </a:t>
            </a:r>
            <a:r>
              <a:rPr sz="2800" spc="-10" dirty="0">
                <a:latin typeface="Microsoft Sans Serif"/>
                <a:cs typeface="Microsoft Sans Serif"/>
              </a:rPr>
              <a:t>of</a:t>
            </a:r>
            <a:r>
              <a:rPr sz="2800" spc="275" dirty="0">
                <a:latin typeface="Microsoft Sans Serif"/>
                <a:cs typeface="Microsoft Sans Serif"/>
              </a:rPr>
              <a:t> </a:t>
            </a:r>
            <a:r>
              <a:rPr sz="2800" spc="-5" dirty="0">
                <a:latin typeface="Microsoft Sans Serif"/>
                <a:cs typeface="Microsoft Sans Serif"/>
              </a:rPr>
              <a:t>propositions </a:t>
            </a:r>
            <a:r>
              <a:rPr sz="2800" spc="-620" dirty="0">
                <a:latin typeface="Microsoft Sans Serif"/>
                <a:cs typeface="Microsoft Sans Serif"/>
              </a:rPr>
              <a:t> </a:t>
            </a:r>
            <a:r>
              <a:rPr sz="2800" dirty="0">
                <a:latin typeface="Microsoft Sans Serif"/>
                <a:cs typeface="Microsoft Sans Serif"/>
              </a:rPr>
              <a:t>as</a:t>
            </a:r>
          </a:p>
          <a:p>
            <a:pPr marL="756285" lvl="1" indent="-287020">
              <a:lnSpc>
                <a:spcPct val="100000"/>
              </a:lnSpc>
              <a:spcBef>
                <a:spcPts val="495"/>
              </a:spcBef>
              <a:buChar char="–"/>
              <a:tabLst>
                <a:tab pos="756285" algn="l"/>
                <a:tab pos="756920" algn="l"/>
              </a:tabLst>
            </a:pPr>
            <a:r>
              <a:rPr sz="2400" spc="-5" dirty="0">
                <a:latin typeface="Microsoft Sans Serif"/>
                <a:cs typeface="Microsoft Sans Serif"/>
              </a:rPr>
              <a:t>“It</a:t>
            </a:r>
            <a:r>
              <a:rPr sz="2400" spc="5" dirty="0">
                <a:latin typeface="Microsoft Sans Serif"/>
                <a:cs typeface="Microsoft Sans Serif"/>
              </a:rPr>
              <a:t> </a:t>
            </a:r>
            <a:r>
              <a:rPr sz="2400" spc="-20" dirty="0">
                <a:latin typeface="Microsoft Sans Serif"/>
                <a:cs typeface="Microsoft Sans Serif"/>
              </a:rPr>
              <a:t>is</a:t>
            </a:r>
            <a:r>
              <a:rPr sz="2400" spc="15" dirty="0">
                <a:latin typeface="Microsoft Sans Serif"/>
                <a:cs typeface="Microsoft Sans Serif"/>
              </a:rPr>
              <a:t> </a:t>
            </a:r>
            <a:r>
              <a:rPr sz="2400" spc="-10" dirty="0">
                <a:latin typeface="Microsoft Sans Serif"/>
                <a:cs typeface="Microsoft Sans Serif"/>
              </a:rPr>
              <a:t>hot</a:t>
            </a:r>
            <a:r>
              <a:rPr sz="2400" spc="5" dirty="0">
                <a:latin typeface="Microsoft Sans Serif"/>
                <a:cs typeface="Microsoft Sans Serif"/>
              </a:rPr>
              <a:t> </a:t>
            </a:r>
            <a:r>
              <a:rPr sz="2400" spc="-10" dirty="0">
                <a:latin typeface="Microsoft Sans Serif"/>
                <a:cs typeface="Microsoft Sans Serif"/>
              </a:rPr>
              <a:t>today"</a:t>
            </a:r>
            <a:r>
              <a:rPr sz="2400" spc="20" dirty="0">
                <a:latin typeface="Microsoft Sans Serif"/>
                <a:cs typeface="Microsoft Sans Serif"/>
              </a:rPr>
              <a:t> </a:t>
            </a:r>
            <a:r>
              <a:rPr sz="2400" dirty="0">
                <a:latin typeface="Microsoft Sans Serif"/>
                <a:cs typeface="Microsoft Sans Serif"/>
              </a:rPr>
              <a:t>and</a:t>
            </a:r>
          </a:p>
          <a:p>
            <a:pPr marL="756285" lvl="1" indent="-287020">
              <a:lnSpc>
                <a:spcPct val="100000"/>
              </a:lnSpc>
              <a:spcBef>
                <a:spcPts val="480"/>
              </a:spcBef>
              <a:buChar char="–"/>
              <a:tabLst>
                <a:tab pos="756285" algn="l"/>
                <a:tab pos="756920" algn="l"/>
              </a:tabLst>
            </a:pPr>
            <a:r>
              <a:rPr sz="2400" spc="-15" dirty="0">
                <a:latin typeface="Microsoft Sans Serif"/>
                <a:cs typeface="Microsoft Sans Serif"/>
              </a:rPr>
              <a:t>“If</a:t>
            </a:r>
            <a:r>
              <a:rPr sz="2400" spc="35" dirty="0">
                <a:latin typeface="Microsoft Sans Serif"/>
                <a:cs typeface="Microsoft Sans Serif"/>
              </a:rPr>
              <a:t> </a:t>
            </a:r>
            <a:r>
              <a:rPr sz="2400" spc="-20" dirty="0">
                <a:latin typeface="Microsoft Sans Serif"/>
                <a:cs typeface="Microsoft Sans Serif"/>
              </a:rPr>
              <a:t>it</a:t>
            </a:r>
            <a:r>
              <a:rPr sz="2400" spc="15" dirty="0">
                <a:latin typeface="Microsoft Sans Serif"/>
                <a:cs typeface="Microsoft Sans Serif"/>
              </a:rPr>
              <a:t> </a:t>
            </a:r>
            <a:r>
              <a:rPr sz="2400" spc="-20" dirty="0">
                <a:latin typeface="Microsoft Sans Serif"/>
                <a:cs typeface="Microsoft Sans Serif"/>
              </a:rPr>
              <a:t>is</a:t>
            </a:r>
            <a:r>
              <a:rPr sz="2400" spc="25" dirty="0">
                <a:latin typeface="Microsoft Sans Serif"/>
                <a:cs typeface="Microsoft Sans Serif"/>
              </a:rPr>
              <a:t> </a:t>
            </a:r>
            <a:r>
              <a:rPr sz="2400" spc="-10" dirty="0">
                <a:latin typeface="Microsoft Sans Serif"/>
                <a:cs typeface="Microsoft Sans Serif"/>
              </a:rPr>
              <a:t>hot</a:t>
            </a:r>
            <a:r>
              <a:rPr sz="2400" spc="40" dirty="0">
                <a:latin typeface="Microsoft Sans Serif"/>
                <a:cs typeface="Microsoft Sans Serif"/>
              </a:rPr>
              <a:t> </a:t>
            </a:r>
            <a:r>
              <a:rPr sz="2400" spc="-20" dirty="0">
                <a:latin typeface="Microsoft Sans Serif"/>
                <a:cs typeface="Microsoft Sans Serif"/>
              </a:rPr>
              <a:t>it</a:t>
            </a:r>
            <a:r>
              <a:rPr sz="2400" spc="35" dirty="0">
                <a:latin typeface="Microsoft Sans Serif"/>
                <a:cs typeface="Microsoft Sans Serif"/>
              </a:rPr>
              <a:t> </a:t>
            </a:r>
            <a:r>
              <a:rPr sz="2400" spc="-15" dirty="0">
                <a:latin typeface="Microsoft Sans Serif"/>
                <a:cs typeface="Microsoft Sans Serif"/>
              </a:rPr>
              <a:t>will</a:t>
            </a:r>
            <a:r>
              <a:rPr sz="2400" spc="10" dirty="0">
                <a:latin typeface="Microsoft Sans Serif"/>
                <a:cs typeface="Microsoft Sans Serif"/>
              </a:rPr>
              <a:t> </a:t>
            </a:r>
            <a:r>
              <a:rPr sz="2400" spc="-5" dirty="0">
                <a:latin typeface="Microsoft Sans Serif"/>
                <a:cs typeface="Microsoft Sans Serif"/>
              </a:rPr>
              <a:t>rain",</a:t>
            </a:r>
            <a:r>
              <a:rPr sz="2400" spc="15" dirty="0">
                <a:latin typeface="Microsoft Sans Serif"/>
                <a:cs typeface="Microsoft Sans Serif"/>
              </a:rPr>
              <a:t> </a:t>
            </a:r>
            <a:r>
              <a:rPr sz="2400" spc="-5" dirty="0">
                <a:latin typeface="Microsoft Sans Serif"/>
                <a:cs typeface="Microsoft Sans Serif"/>
              </a:rPr>
              <a:t>then</a:t>
            </a:r>
            <a:endParaRPr sz="2400" dirty="0">
              <a:latin typeface="Microsoft Sans Serif"/>
              <a:cs typeface="Microsoft Sans Serif"/>
            </a:endParaRPr>
          </a:p>
          <a:p>
            <a:pPr marL="756285" lvl="1" indent="-287020">
              <a:lnSpc>
                <a:spcPct val="100000"/>
              </a:lnSpc>
              <a:spcBef>
                <a:spcPts val="455"/>
              </a:spcBef>
              <a:buChar char="–"/>
              <a:tabLst>
                <a:tab pos="756285" algn="l"/>
                <a:tab pos="756920" algn="l"/>
              </a:tabLst>
            </a:pPr>
            <a:r>
              <a:rPr sz="2400" spc="-10" dirty="0">
                <a:latin typeface="Microsoft Sans Serif"/>
                <a:cs typeface="Microsoft Sans Serif"/>
              </a:rPr>
              <a:t>we</a:t>
            </a:r>
            <a:r>
              <a:rPr sz="2400" spc="-5" dirty="0">
                <a:latin typeface="Microsoft Sans Serif"/>
                <a:cs typeface="Microsoft Sans Serif"/>
              </a:rPr>
              <a:t> can</a:t>
            </a:r>
            <a:r>
              <a:rPr sz="2400" spc="20" dirty="0">
                <a:latin typeface="Microsoft Sans Serif"/>
                <a:cs typeface="Microsoft Sans Serif"/>
              </a:rPr>
              <a:t> </a:t>
            </a:r>
            <a:r>
              <a:rPr sz="2400" spc="-10" dirty="0">
                <a:latin typeface="Microsoft Sans Serif"/>
                <a:cs typeface="Microsoft Sans Serif"/>
              </a:rPr>
              <a:t>infer</a:t>
            </a:r>
            <a:r>
              <a:rPr sz="2400" spc="5" dirty="0">
                <a:latin typeface="Microsoft Sans Serif"/>
                <a:cs typeface="Microsoft Sans Serif"/>
              </a:rPr>
              <a:t> </a:t>
            </a:r>
            <a:r>
              <a:rPr sz="2400" spc="-10" dirty="0">
                <a:latin typeface="Microsoft Sans Serif"/>
                <a:cs typeface="Microsoft Sans Serif"/>
              </a:rPr>
              <a:t>that</a:t>
            </a:r>
            <a:endParaRPr sz="2400" dirty="0">
              <a:latin typeface="Microsoft Sans Serif"/>
              <a:cs typeface="Microsoft Sans Serif"/>
            </a:endParaRPr>
          </a:p>
          <a:p>
            <a:pPr marL="1384300">
              <a:lnSpc>
                <a:spcPct val="100000"/>
              </a:lnSpc>
              <a:spcBef>
                <a:spcPts val="480"/>
              </a:spcBef>
            </a:pPr>
            <a:r>
              <a:rPr sz="2400" spc="-5" dirty="0">
                <a:latin typeface="Microsoft Sans Serif"/>
                <a:cs typeface="Microsoft Sans Serif"/>
              </a:rPr>
              <a:t>“It</a:t>
            </a:r>
            <a:r>
              <a:rPr sz="2400" spc="-10" dirty="0">
                <a:latin typeface="Microsoft Sans Serif"/>
                <a:cs typeface="Microsoft Sans Serif"/>
              </a:rPr>
              <a:t> </a:t>
            </a:r>
            <a:r>
              <a:rPr sz="2400" spc="-15" dirty="0">
                <a:latin typeface="Microsoft Sans Serif"/>
                <a:cs typeface="Microsoft Sans Serif"/>
              </a:rPr>
              <a:t>will </a:t>
            </a:r>
            <a:r>
              <a:rPr sz="2400" spc="-5" dirty="0">
                <a:latin typeface="Microsoft Sans Serif"/>
                <a:cs typeface="Microsoft Sans Serif"/>
              </a:rPr>
              <a:t>rain</a:t>
            </a:r>
            <a:r>
              <a:rPr sz="2400" spc="-10" dirty="0">
                <a:latin typeface="Microsoft Sans Serif"/>
                <a:cs typeface="Microsoft Sans Serif"/>
              </a:rPr>
              <a:t> </a:t>
            </a:r>
            <a:r>
              <a:rPr sz="2400" spc="-5" dirty="0">
                <a:latin typeface="Microsoft Sans Serif"/>
                <a:cs typeface="Microsoft Sans Serif"/>
              </a:rPr>
              <a:t>today</a:t>
            </a:r>
            <a:r>
              <a:rPr sz="2800" spc="-5" dirty="0">
                <a:latin typeface="Microsoft Sans Serif"/>
                <a:cs typeface="Microsoft Sans Serif"/>
              </a:rPr>
              <a:t>".</a:t>
            </a:r>
            <a:endParaRPr sz="2800" dirty="0">
              <a:latin typeface="Microsoft Sans Serif"/>
              <a:cs typeface="Microsoft Sans Serif"/>
            </a:endParaRPr>
          </a:p>
        </p:txBody>
      </p:sp>
    </p:spTree>
    <p:extLst>
      <p:ext uri="{BB962C8B-B14F-4D97-AF65-F5344CB8AC3E}">
        <p14:creationId xmlns:p14="http://schemas.microsoft.com/office/powerpoint/2010/main" val="207406891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JAYSANKAR\Downloads\logo.jpg">
            <a:extLst>
              <a:ext uri="{FF2B5EF4-FFF2-40B4-BE49-F238E27FC236}">
                <a16:creationId xmlns:a16="http://schemas.microsoft.com/office/drawing/2014/main" id="{8E30DEDD-5652-327F-62EF-7C7D9B2CD7B5}"/>
              </a:ext>
            </a:extLst>
          </p:cNvPr>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3" name="TextBox 2">
            <a:extLst>
              <a:ext uri="{FF2B5EF4-FFF2-40B4-BE49-F238E27FC236}">
                <a16:creationId xmlns:a16="http://schemas.microsoft.com/office/drawing/2014/main" id="{46023C52-4933-B004-E1A1-E42458ED366D}"/>
              </a:ext>
            </a:extLst>
          </p:cNvPr>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6" name="Title 1">
            <a:extLst>
              <a:ext uri="{FF2B5EF4-FFF2-40B4-BE49-F238E27FC236}">
                <a16:creationId xmlns:a16="http://schemas.microsoft.com/office/drawing/2014/main" id="{FD9CC8B5-18BF-F661-89D2-A0A2BA5345FB}"/>
              </a:ext>
            </a:extLst>
          </p:cNvPr>
          <p:cNvSpPr txBox="1">
            <a:spLocks/>
          </p:cNvSpPr>
          <p:nvPr/>
        </p:nvSpPr>
        <p:spPr>
          <a:xfrm>
            <a:off x="8382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rPr>
              <a:t>Semantic Tableaux System…</a:t>
            </a:r>
            <a:r>
              <a:rPr lang="en-US" sz="3200" b="1" spc="-10" dirty="0">
                <a:solidFill>
                  <a:srgbClr val="C00000"/>
                </a:solidFill>
              </a:rPr>
              <a:t> </a:t>
            </a:r>
            <a:endParaRPr lang="te-IN" sz="3200" b="1" dirty="0">
              <a:solidFill>
                <a:srgbClr val="C00000"/>
              </a:solidFill>
            </a:endParaRPr>
          </a:p>
        </p:txBody>
      </p:sp>
      <p:sp>
        <p:nvSpPr>
          <p:cNvPr id="8" name="object 6">
            <a:extLst>
              <a:ext uri="{FF2B5EF4-FFF2-40B4-BE49-F238E27FC236}">
                <a16:creationId xmlns:a16="http://schemas.microsoft.com/office/drawing/2014/main" id="{C75753DD-380F-C482-2F0B-1621110A2331}"/>
              </a:ext>
            </a:extLst>
          </p:cNvPr>
          <p:cNvSpPr txBox="1"/>
          <p:nvPr/>
        </p:nvSpPr>
        <p:spPr>
          <a:xfrm>
            <a:off x="1678941" y="2087373"/>
            <a:ext cx="7159625" cy="4116070"/>
          </a:xfrm>
          <a:prstGeom prst="rect">
            <a:avLst/>
          </a:prstGeom>
        </p:spPr>
        <p:txBody>
          <a:bodyPr vert="horz" wrap="square" lIns="0" tIns="17145" rIns="0" bIns="0" rtlCol="0">
            <a:spAutoFit/>
          </a:bodyPr>
          <a:lstStyle/>
          <a:p>
            <a:pPr marL="356870" marR="5080" indent="-344805" algn="just">
              <a:lnSpc>
                <a:spcPct val="98800"/>
              </a:lnSpc>
              <a:spcBef>
                <a:spcPts val="135"/>
              </a:spcBef>
            </a:pPr>
            <a:r>
              <a:rPr sz="2400" b="1" spc="-5" dirty="0">
                <a:solidFill>
                  <a:srgbClr val="CC0000"/>
                </a:solidFill>
                <a:latin typeface="Arial"/>
                <a:cs typeface="Arial"/>
              </a:rPr>
              <a:t>Rule</a:t>
            </a:r>
            <a:r>
              <a:rPr sz="2400" b="1" dirty="0">
                <a:solidFill>
                  <a:srgbClr val="CC0000"/>
                </a:solidFill>
                <a:latin typeface="Arial"/>
                <a:cs typeface="Arial"/>
              </a:rPr>
              <a:t> </a:t>
            </a:r>
            <a:r>
              <a:rPr sz="2400" b="1" spc="-10" dirty="0">
                <a:solidFill>
                  <a:srgbClr val="CC0000"/>
                </a:solidFill>
                <a:latin typeface="Arial"/>
                <a:cs typeface="Arial"/>
              </a:rPr>
              <a:t>4:</a:t>
            </a:r>
            <a:r>
              <a:rPr sz="2400" b="1" spc="-5" dirty="0">
                <a:solidFill>
                  <a:srgbClr val="CC0000"/>
                </a:solidFill>
                <a:latin typeface="Arial"/>
                <a:cs typeface="Arial"/>
              </a:rPr>
              <a:t> </a:t>
            </a:r>
            <a:r>
              <a:rPr sz="2400" dirty="0">
                <a:latin typeface="Microsoft Sans Serif"/>
                <a:cs typeface="Microsoft Sans Serif"/>
              </a:rPr>
              <a:t>A</a:t>
            </a:r>
            <a:r>
              <a:rPr sz="2400" spc="5" dirty="0">
                <a:latin typeface="Microsoft Sans Serif"/>
                <a:cs typeface="Microsoft Sans Serif"/>
              </a:rPr>
              <a:t> </a:t>
            </a:r>
            <a:r>
              <a:rPr sz="2400" spc="-5" dirty="0">
                <a:latin typeface="Microsoft Sans Serif"/>
                <a:cs typeface="Microsoft Sans Serif"/>
              </a:rPr>
              <a:t>tableau</a:t>
            </a:r>
            <a:r>
              <a:rPr sz="2400" dirty="0">
                <a:latin typeface="Microsoft Sans Serif"/>
                <a:cs typeface="Microsoft Sans Serif"/>
              </a:rPr>
              <a:t> for</a:t>
            </a:r>
            <a:r>
              <a:rPr sz="2400" spc="5" dirty="0">
                <a:latin typeface="Microsoft Sans Serif"/>
                <a:cs typeface="Microsoft Sans Serif"/>
              </a:rPr>
              <a:t> </a:t>
            </a:r>
            <a:r>
              <a:rPr sz="2400" spc="-5" dirty="0">
                <a:latin typeface="Microsoft Sans Serif"/>
                <a:cs typeface="Microsoft Sans Serif"/>
              </a:rPr>
              <a:t>a</a:t>
            </a:r>
            <a:r>
              <a:rPr sz="2400" dirty="0">
                <a:latin typeface="Microsoft Sans Serif"/>
                <a:cs typeface="Microsoft Sans Serif"/>
              </a:rPr>
              <a:t> </a:t>
            </a:r>
            <a:r>
              <a:rPr sz="2400" spc="-5" dirty="0">
                <a:latin typeface="Microsoft Sans Serif"/>
                <a:cs typeface="Microsoft Sans Serif"/>
              </a:rPr>
              <a:t>formula</a:t>
            </a:r>
            <a:r>
              <a:rPr sz="2400" dirty="0">
                <a:latin typeface="Microsoft Sans Serif"/>
                <a:cs typeface="Microsoft Sans Serif"/>
              </a:rPr>
              <a:t> ~</a:t>
            </a:r>
            <a:r>
              <a:rPr sz="2400" spc="5" dirty="0">
                <a:latin typeface="Microsoft Sans Serif"/>
                <a:cs typeface="Microsoft Sans Serif"/>
              </a:rPr>
              <a:t> </a:t>
            </a:r>
            <a:r>
              <a:rPr sz="2400" spc="-5" dirty="0">
                <a:latin typeface="Microsoft Sans Serif"/>
                <a:cs typeface="Microsoft Sans Serif"/>
              </a:rPr>
              <a:t>(</a:t>
            </a:r>
            <a:r>
              <a:rPr sz="2400" spc="-5" dirty="0">
                <a:latin typeface="Symbol"/>
                <a:cs typeface="Symbol"/>
              </a:rPr>
              <a:t></a:t>
            </a:r>
            <a:r>
              <a:rPr sz="2400" dirty="0">
                <a:latin typeface="Times New Roman"/>
                <a:cs typeface="Times New Roman"/>
              </a:rPr>
              <a:t> </a:t>
            </a:r>
            <a:r>
              <a:rPr sz="2400" dirty="0">
                <a:latin typeface="Microsoft Sans Serif"/>
                <a:cs typeface="Microsoft Sans Serif"/>
              </a:rPr>
              <a:t>V</a:t>
            </a:r>
            <a:r>
              <a:rPr sz="2400" spc="5" dirty="0">
                <a:latin typeface="Microsoft Sans Serif"/>
                <a:cs typeface="Microsoft Sans Serif"/>
              </a:rPr>
              <a:t> </a:t>
            </a:r>
            <a:r>
              <a:rPr sz="2400" spc="10" dirty="0">
                <a:latin typeface="Symbol"/>
                <a:cs typeface="Symbol"/>
              </a:rPr>
              <a:t></a:t>
            </a:r>
            <a:r>
              <a:rPr sz="2400" spc="10" dirty="0">
                <a:latin typeface="Microsoft Sans Serif"/>
                <a:cs typeface="Microsoft Sans Serif"/>
              </a:rPr>
              <a:t>)</a:t>
            </a:r>
            <a:r>
              <a:rPr sz="2400" spc="15" dirty="0">
                <a:latin typeface="Microsoft Sans Serif"/>
                <a:cs typeface="Microsoft Sans Serif"/>
              </a:rPr>
              <a:t> </a:t>
            </a:r>
            <a:r>
              <a:rPr sz="2400" spc="-10" dirty="0">
                <a:latin typeface="Microsoft Sans Serif"/>
                <a:cs typeface="Microsoft Sans Serif"/>
              </a:rPr>
              <a:t>is </a:t>
            </a:r>
            <a:r>
              <a:rPr sz="2400" spc="-5" dirty="0">
                <a:latin typeface="Microsoft Sans Serif"/>
                <a:cs typeface="Microsoft Sans Serif"/>
              </a:rPr>
              <a:t> constructed </a:t>
            </a:r>
            <a:r>
              <a:rPr sz="2400" dirty="0">
                <a:latin typeface="Microsoft Sans Serif"/>
                <a:cs typeface="Microsoft Sans Serif"/>
              </a:rPr>
              <a:t>by </a:t>
            </a:r>
            <a:r>
              <a:rPr sz="2400" spc="-5" dirty="0">
                <a:latin typeface="Microsoft Sans Serif"/>
                <a:cs typeface="Microsoft Sans Serif"/>
              </a:rPr>
              <a:t>adding </a:t>
            </a:r>
            <a:r>
              <a:rPr sz="2400" dirty="0">
                <a:latin typeface="Microsoft Sans Serif"/>
                <a:cs typeface="Microsoft Sans Serif"/>
              </a:rPr>
              <a:t>both ~ </a:t>
            </a:r>
            <a:r>
              <a:rPr sz="2400" dirty="0">
                <a:latin typeface="Symbol"/>
                <a:cs typeface="Symbol"/>
              </a:rPr>
              <a:t></a:t>
            </a:r>
            <a:r>
              <a:rPr sz="2400" spc="5" dirty="0">
                <a:latin typeface="Times New Roman"/>
                <a:cs typeface="Times New Roman"/>
              </a:rPr>
              <a:t> </a:t>
            </a:r>
            <a:r>
              <a:rPr sz="2400" dirty="0">
                <a:latin typeface="Microsoft Sans Serif"/>
                <a:cs typeface="Microsoft Sans Serif"/>
              </a:rPr>
              <a:t>and ~ </a:t>
            </a:r>
            <a:r>
              <a:rPr sz="2400" dirty="0">
                <a:latin typeface="Symbol"/>
                <a:cs typeface="Symbol"/>
              </a:rPr>
              <a:t></a:t>
            </a:r>
            <a:r>
              <a:rPr sz="2400" dirty="0">
                <a:latin typeface="Times New Roman"/>
                <a:cs typeface="Times New Roman"/>
              </a:rPr>
              <a:t> </a:t>
            </a:r>
            <a:r>
              <a:rPr sz="2400" spc="-10" dirty="0">
                <a:latin typeface="Microsoft Sans Serif"/>
                <a:cs typeface="Microsoft Sans Serif"/>
              </a:rPr>
              <a:t>to the </a:t>
            </a:r>
            <a:r>
              <a:rPr sz="2400" spc="-5" dirty="0">
                <a:latin typeface="Microsoft Sans Serif"/>
                <a:cs typeface="Microsoft Sans Serif"/>
              </a:rPr>
              <a:t> </a:t>
            </a:r>
            <a:r>
              <a:rPr sz="2400" dirty="0">
                <a:latin typeface="Microsoft Sans Serif"/>
                <a:cs typeface="Microsoft Sans Serif"/>
              </a:rPr>
              <a:t>same</a:t>
            </a:r>
            <a:r>
              <a:rPr sz="2400" spc="20" dirty="0">
                <a:latin typeface="Microsoft Sans Serif"/>
                <a:cs typeface="Microsoft Sans Serif"/>
              </a:rPr>
              <a:t> </a:t>
            </a:r>
            <a:r>
              <a:rPr sz="2400" spc="-5" dirty="0">
                <a:latin typeface="Microsoft Sans Serif"/>
                <a:cs typeface="Microsoft Sans Serif"/>
              </a:rPr>
              <a:t>path.</a:t>
            </a:r>
            <a:r>
              <a:rPr sz="2400" spc="-10" dirty="0">
                <a:latin typeface="Microsoft Sans Serif"/>
                <a:cs typeface="Microsoft Sans Serif"/>
              </a:rPr>
              <a:t> </a:t>
            </a:r>
            <a:r>
              <a:rPr sz="2400" dirty="0">
                <a:latin typeface="Microsoft Sans Serif"/>
                <a:cs typeface="Microsoft Sans Serif"/>
              </a:rPr>
              <a:t>This</a:t>
            </a:r>
            <a:r>
              <a:rPr sz="2400" spc="30" dirty="0">
                <a:latin typeface="Microsoft Sans Serif"/>
                <a:cs typeface="Microsoft Sans Serif"/>
              </a:rPr>
              <a:t> </a:t>
            </a:r>
            <a:r>
              <a:rPr sz="2400" dirty="0">
                <a:latin typeface="Microsoft Sans Serif"/>
                <a:cs typeface="Microsoft Sans Serif"/>
              </a:rPr>
              <a:t>can</a:t>
            </a:r>
            <a:r>
              <a:rPr sz="2400" spc="20" dirty="0">
                <a:latin typeface="Microsoft Sans Serif"/>
                <a:cs typeface="Microsoft Sans Serif"/>
              </a:rPr>
              <a:t> </a:t>
            </a:r>
            <a:r>
              <a:rPr sz="2400" spc="-10" dirty="0">
                <a:latin typeface="Microsoft Sans Serif"/>
                <a:cs typeface="Microsoft Sans Serif"/>
              </a:rPr>
              <a:t>be</a:t>
            </a:r>
            <a:r>
              <a:rPr sz="2400" spc="40" dirty="0">
                <a:latin typeface="Microsoft Sans Serif"/>
                <a:cs typeface="Microsoft Sans Serif"/>
              </a:rPr>
              <a:t> </a:t>
            </a:r>
            <a:r>
              <a:rPr sz="2400" spc="-5" dirty="0">
                <a:latin typeface="Microsoft Sans Serif"/>
                <a:cs typeface="Microsoft Sans Serif"/>
              </a:rPr>
              <a:t>expressed</a:t>
            </a:r>
            <a:r>
              <a:rPr sz="2400" spc="40" dirty="0">
                <a:latin typeface="Microsoft Sans Serif"/>
                <a:cs typeface="Microsoft Sans Serif"/>
              </a:rPr>
              <a:t> </a:t>
            </a:r>
            <a:r>
              <a:rPr sz="2400" dirty="0">
                <a:latin typeface="Microsoft Sans Serif"/>
                <a:cs typeface="Microsoft Sans Serif"/>
              </a:rPr>
              <a:t>as</a:t>
            </a:r>
            <a:r>
              <a:rPr sz="2400" spc="-10" dirty="0">
                <a:latin typeface="Microsoft Sans Serif"/>
                <a:cs typeface="Microsoft Sans Serif"/>
              </a:rPr>
              <a:t> </a:t>
            </a:r>
            <a:r>
              <a:rPr sz="2400" spc="-5" dirty="0">
                <a:latin typeface="Microsoft Sans Serif"/>
                <a:cs typeface="Microsoft Sans Serif"/>
              </a:rPr>
              <a:t>follows:</a:t>
            </a:r>
            <a:endParaRPr sz="2400" dirty="0">
              <a:latin typeface="Microsoft Sans Serif"/>
              <a:cs typeface="Microsoft Sans Serif"/>
            </a:endParaRPr>
          </a:p>
          <a:p>
            <a:pPr marL="2755900">
              <a:lnSpc>
                <a:spcPct val="100000"/>
              </a:lnSpc>
              <a:spcBef>
                <a:spcPts val="620"/>
              </a:spcBef>
              <a:tabLst>
                <a:tab pos="3733800" algn="l"/>
                <a:tab pos="4355465" algn="l"/>
              </a:tabLst>
            </a:pPr>
            <a:r>
              <a:rPr sz="2400" dirty="0">
                <a:latin typeface="Microsoft Sans Serif"/>
                <a:cs typeface="Microsoft Sans Serif"/>
              </a:rPr>
              <a:t>~</a:t>
            </a:r>
            <a:r>
              <a:rPr sz="2400" spc="20" dirty="0">
                <a:latin typeface="Microsoft Sans Serif"/>
                <a:cs typeface="Microsoft Sans Serif"/>
              </a:rPr>
              <a:t> </a:t>
            </a:r>
            <a:r>
              <a:rPr sz="2400" dirty="0">
                <a:latin typeface="Microsoft Sans Serif"/>
                <a:cs typeface="Microsoft Sans Serif"/>
              </a:rPr>
              <a:t>(</a:t>
            </a:r>
            <a:r>
              <a:rPr sz="2400" spc="50" dirty="0">
                <a:latin typeface="Microsoft Sans Serif"/>
                <a:cs typeface="Microsoft Sans Serif"/>
              </a:rPr>
              <a:t> </a:t>
            </a:r>
            <a:r>
              <a:rPr sz="2400" dirty="0">
                <a:latin typeface="Symbol"/>
                <a:cs typeface="Symbol"/>
              </a:rPr>
              <a:t></a:t>
            </a:r>
            <a:r>
              <a:rPr sz="2400" dirty="0">
                <a:latin typeface="Times New Roman"/>
                <a:cs typeface="Times New Roman"/>
              </a:rPr>
              <a:t>	</a:t>
            </a:r>
            <a:r>
              <a:rPr sz="2400" dirty="0">
                <a:latin typeface="Microsoft Sans Serif"/>
                <a:cs typeface="Microsoft Sans Serif"/>
              </a:rPr>
              <a:t>V	</a:t>
            </a:r>
            <a:r>
              <a:rPr sz="2400" spc="10" dirty="0">
                <a:latin typeface="Symbol"/>
                <a:cs typeface="Symbol"/>
              </a:rPr>
              <a:t></a:t>
            </a:r>
            <a:r>
              <a:rPr sz="2400" spc="10" dirty="0">
                <a:latin typeface="Microsoft Sans Serif"/>
                <a:cs typeface="Microsoft Sans Serif"/>
              </a:rPr>
              <a:t>)</a:t>
            </a:r>
            <a:endParaRPr sz="2400" dirty="0">
              <a:latin typeface="Microsoft Sans Serif"/>
              <a:cs typeface="Microsoft Sans Serif"/>
            </a:endParaRPr>
          </a:p>
          <a:p>
            <a:pPr marL="2755900">
              <a:lnSpc>
                <a:spcPct val="100000"/>
              </a:lnSpc>
              <a:spcBef>
                <a:spcPts val="580"/>
              </a:spcBef>
            </a:pPr>
            <a:r>
              <a:rPr sz="2400" dirty="0">
                <a:latin typeface="Microsoft Sans Serif"/>
                <a:cs typeface="Microsoft Sans Serif"/>
              </a:rPr>
              <a:t>~</a:t>
            </a:r>
            <a:r>
              <a:rPr sz="2400" spc="-5" dirty="0">
                <a:latin typeface="Microsoft Sans Serif"/>
                <a:cs typeface="Microsoft Sans Serif"/>
              </a:rPr>
              <a:t> </a:t>
            </a:r>
            <a:r>
              <a:rPr sz="2400" dirty="0">
                <a:latin typeface="Symbol"/>
                <a:cs typeface="Symbol"/>
              </a:rPr>
              <a:t></a:t>
            </a:r>
          </a:p>
          <a:p>
            <a:pPr marL="2755900">
              <a:lnSpc>
                <a:spcPct val="100000"/>
              </a:lnSpc>
              <a:spcBef>
                <a:spcPts val="575"/>
              </a:spcBef>
            </a:pPr>
            <a:r>
              <a:rPr sz="2400" dirty="0">
                <a:latin typeface="Microsoft Sans Serif"/>
                <a:cs typeface="Microsoft Sans Serif"/>
              </a:rPr>
              <a:t>~</a:t>
            </a:r>
            <a:r>
              <a:rPr sz="2400" spc="-45" dirty="0">
                <a:latin typeface="Microsoft Sans Serif"/>
                <a:cs typeface="Microsoft Sans Serif"/>
              </a:rPr>
              <a:t> </a:t>
            </a:r>
            <a:r>
              <a:rPr sz="2400" dirty="0">
                <a:latin typeface="Symbol"/>
                <a:cs typeface="Symbol"/>
              </a:rPr>
              <a:t></a:t>
            </a:r>
          </a:p>
          <a:p>
            <a:pPr>
              <a:lnSpc>
                <a:spcPct val="100000"/>
              </a:lnSpc>
              <a:spcBef>
                <a:spcPts val="25"/>
              </a:spcBef>
            </a:pPr>
            <a:endParaRPr sz="3250" dirty="0">
              <a:latin typeface="Symbol"/>
              <a:cs typeface="Symbol"/>
            </a:endParaRPr>
          </a:p>
          <a:p>
            <a:pPr marR="2508250" algn="ctr">
              <a:lnSpc>
                <a:spcPct val="100000"/>
              </a:lnSpc>
            </a:pPr>
            <a:r>
              <a:rPr sz="2400" b="1" spc="-5" dirty="0">
                <a:solidFill>
                  <a:srgbClr val="CC0000"/>
                </a:solidFill>
                <a:latin typeface="Arial"/>
                <a:cs typeface="Arial"/>
              </a:rPr>
              <a:t>Rule</a:t>
            </a:r>
            <a:r>
              <a:rPr sz="2400" b="1" dirty="0">
                <a:solidFill>
                  <a:srgbClr val="CC0000"/>
                </a:solidFill>
                <a:latin typeface="Arial"/>
                <a:cs typeface="Arial"/>
              </a:rPr>
              <a:t> </a:t>
            </a:r>
            <a:r>
              <a:rPr sz="2400" b="1" spc="-10" dirty="0">
                <a:solidFill>
                  <a:srgbClr val="CC0000"/>
                </a:solidFill>
                <a:latin typeface="Arial"/>
                <a:cs typeface="Arial"/>
              </a:rPr>
              <a:t>5:</a:t>
            </a:r>
            <a:r>
              <a:rPr sz="2400" b="1" spc="10" dirty="0">
                <a:solidFill>
                  <a:srgbClr val="CC0000"/>
                </a:solidFill>
                <a:latin typeface="Arial"/>
                <a:cs typeface="Arial"/>
              </a:rPr>
              <a:t> </a:t>
            </a:r>
            <a:r>
              <a:rPr sz="2400" spc="-5" dirty="0">
                <a:latin typeface="Microsoft Sans Serif"/>
                <a:cs typeface="Microsoft Sans Serif"/>
              </a:rPr>
              <a:t>Semantic</a:t>
            </a:r>
            <a:r>
              <a:rPr sz="2400" dirty="0">
                <a:latin typeface="Microsoft Sans Serif"/>
                <a:cs typeface="Microsoft Sans Serif"/>
              </a:rPr>
              <a:t> </a:t>
            </a:r>
            <a:r>
              <a:rPr sz="2400" spc="-5" dirty="0">
                <a:latin typeface="Microsoft Sans Serif"/>
                <a:cs typeface="Microsoft Sans Serif"/>
              </a:rPr>
              <a:t>tableau</a:t>
            </a:r>
            <a:r>
              <a:rPr sz="2400" spc="10" dirty="0">
                <a:latin typeface="Microsoft Sans Serif"/>
                <a:cs typeface="Microsoft Sans Serif"/>
              </a:rPr>
              <a:t> </a:t>
            </a:r>
            <a:r>
              <a:rPr sz="2400" dirty="0">
                <a:latin typeface="Microsoft Sans Serif"/>
                <a:cs typeface="Microsoft Sans Serif"/>
              </a:rPr>
              <a:t>for</a:t>
            </a:r>
            <a:r>
              <a:rPr sz="2400" spc="15" dirty="0">
                <a:latin typeface="Microsoft Sans Serif"/>
                <a:cs typeface="Microsoft Sans Serif"/>
              </a:rPr>
              <a:t> </a:t>
            </a:r>
            <a:r>
              <a:rPr sz="2400" spc="-5" dirty="0">
                <a:latin typeface="Microsoft Sans Serif"/>
                <a:cs typeface="Microsoft Sans Serif"/>
              </a:rPr>
              <a:t>~~</a:t>
            </a:r>
            <a:r>
              <a:rPr sz="2400" spc="35" dirty="0">
                <a:latin typeface="Microsoft Sans Serif"/>
                <a:cs typeface="Microsoft Sans Serif"/>
              </a:rPr>
              <a:t> </a:t>
            </a:r>
            <a:r>
              <a:rPr sz="2400" dirty="0">
                <a:latin typeface="Symbol"/>
                <a:cs typeface="Symbol"/>
              </a:rPr>
              <a:t></a:t>
            </a:r>
          </a:p>
          <a:p>
            <a:pPr marL="2755900">
              <a:lnSpc>
                <a:spcPct val="100000"/>
              </a:lnSpc>
            </a:pPr>
            <a:r>
              <a:rPr sz="2400" spc="-5" dirty="0">
                <a:latin typeface="Microsoft Sans Serif"/>
                <a:cs typeface="Microsoft Sans Serif"/>
              </a:rPr>
              <a:t>~~ </a:t>
            </a:r>
            <a:r>
              <a:rPr sz="2400" dirty="0">
                <a:latin typeface="Symbol"/>
                <a:cs typeface="Symbol"/>
              </a:rPr>
              <a:t></a:t>
            </a:r>
          </a:p>
          <a:p>
            <a:pPr marR="600075" algn="ctr">
              <a:lnSpc>
                <a:spcPct val="100000"/>
              </a:lnSpc>
              <a:spcBef>
                <a:spcPts val="575"/>
              </a:spcBef>
            </a:pPr>
            <a:r>
              <a:rPr sz="2400" dirty="0">
                <a:latin typeface="Symbol"/>
                <a:cs typeface="Symbol"/>
              </a:rPr>
              <a:t></a:t>
            </a:r>
          </a:p>
        </p:txBody>
      </p:sp>
    </p:spTree>
    <p:extLst>
      <p:ext uri="{BB962C8B-B14F-4D97-AF65-F5344CB8AC3E}">
        <p14:creationId xmlns:p14="http://schemas.microsoft.com/office/powerpoint/2010/main" val="11025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JAYSANKAR\Downloads\logo.jpg">
            <a:extLst>
              <a:ext uri="{FF2B5EF4-FFF2-40B4-BE49-F238E27FC236}">
                <a16:creationId xmlns:a16="http://schemas.microsoft.com/office/drawing/2014/main" id="{8E30DEDD-5652-327F-62EF-7C7D9B2CD7B5}"/>
              </a:ext>
            </a:extLst>
          </p:cNvPr>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3" name="TextBox 2">
            <a:extLst>
              <a:ext uri="{FF2B5EF4-FFF2-40B4-BE49-F238E27FC236}">
                <a16:creationId xmlns:a16="http://schemas.microsoft.com/office/drawing/2014/main" id="{46023C52-4933-B004-E1A1-E42458ED366D}"/>
              </a:ext>
            </a:extLst>
          </p:cNvPr>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6" name="Title 1">
            <a:extLst>
              <a:ext uri="{FF2B5EF4-FFF2-40B4-BE49-F238E27FC236}">
                <a16:creationId xmlns:a16="http://schemas.microsoft.com/office/drawing/2014/main" id="{1CFE34B1-404D-1752-6593-7D4F72598BD0}"/>
              </a:ext>
            </a:extLst>
          </p:cNvPr>
          <p:cNvSpPr txBox="1">
            <a:spLocks/>
          </p:cNvSpPr>
          <p:nvPr/>
        </p:nvSpPr>
        <p:spPr>
          <a:xfrm>
            <a:off x="838200" y="168698"/>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rPr>
              <a:t>Semantic Tableaux System…</a:t>
            </a:r>
            <a:r>
              <a:rPr lang="en-US" sz="3200" b="1" spc="-10" dirty="0">
                <a:solidFill>
                  <a:srgbClr val="C00000"/>
                </a:solidFill>
              </a:rPr>
              <a:t> </a:t>
            </a:r>
            <a:endParaRPr lang="te-IN" sz="3200" b="1" dirty="0">
              <a:solidFill>
                <a:srgbClr val="C00000"/>
              </a:solidFill>
            </a:endParaRPr>
          </a:p>
        </p:txBody>
      </p:sp>
      <p:grpSp>
        <p:nvGrpSpPr>
          <p:cNvPr id="7" name="object 2">
            <a:extLst>
              <a:ext uri="{FF2B5EF4-FFF2-40B4-BE49-F238E27FC236}">
                <a16:creationId xmlns:a16="http://schemas.microsoft.com/office/drawing/2014/main" id="{463796F7-A2B4-8C41-AD1C-98A6DCD1EF51}"/>
              </a:ext>
            </a:extLst>
          </p:cNvPr>
          <p:cNvGrpSpPr/>
          <p:nvPr/>
        </p:nvGrpSpPr>
        <p:grpSpPr>
          <a:xfrm>
            <a:off x="457205" y="457199"/>
            <a:ext cx="1064260" cy="6852284"/>
            <a:chOff x="457205" y="457199"/>
            <a:chExt cx="1064260" cy="6852284"/>
          </a:xfrm>
        </p:grpSpPr>
        <p:pic>
          <p:nvPicPr>
            <p:cNvPr id="8" name="object 3">
              <a:extLst>
                <a:ext uri="{FF2B5EF4-FFF2-40B4-BE49-F238E27FC236}">
                  <a16:creationId xmlns:a16="http://schemas.microsoft.com/office/drawing/2014/main" id="{AFD0C40C-F652-B486-A0F1-814418BA2889}"/>
                </a:ext>
              </a:extLst>
            </p:cNvPr>
            <p:cNvPicPr/>
            <p:nvPr/>
          </p:nvPicPr>
          <p:blipFill>
            <a:blip r:embed="rId3" cstate="print"/>
            <a:stretch>
              <a:fillRect/>
            </a:stretch>
          </p:blipFill>
          <p:spPr>
            <a:xfrm>
              <a:off x="457205" y="457199"/>
              <a:ext cx="443932" cy="6851903"/>
            </a:xfrm>
            <a:prstGeom prst="rect">
              <a:avLst/>
            </a:prstGeom>
          </p:spPr>
        </p:pic>
        <p:pic>
          <p:nvPicPr>
            <p:cNvPr id="9" name="object 4">
              <a:extLst>
                <a:ext uri="{FF2B5EF4-FFF2-40B4-BE49-F238E27FC236}">
                  <a16:creationId xmlns:a16="http://schemas.microsoft.com/office/drawing/2014/main" id="{8824EFE9-D5E9-2945-48FE-E0747E4C7499}"/>
                </a:ext>
              </a:extLst>
            </p:cNvPr>
            <p:cNvPicPr/>
            <p:nvPr/>
          </p:nvPicPr>
          <p:blipFill>
            <a:blip r:embed="rId4" cstate="print"/>
            <a:stretch>
              <a:fillRect/>
            </a:stretch>
          </p:blipFill>
          <p:spPr>
            <a:xfrm>
              <a:off x="1219200" y="457199"/>
              <a:ext cx="301751" cy="6851903"/>
            </a:xfrm>
            <a:prstGeom prst="rect">
              <a:avLst/>
            </a:prstGeom>
          </p:spPr>
        </p:pic>
      </p:grpSp>
      <p:sp>
        <p:nvSpPr>
          <p:cNvPr id="10" name="object 5">
            <a:extLst>
              <a:ext uri="{FF2B5EF4-FFF2-40B4-BE49-F238E27FC236}">
                <a16:creationId xmlns:a16="http://schemas.microsoft.com/office/drawing/2014/main" id="{A0DDF580-4652-A1D4-A4F8-4ED9A9639A19}"/>
              </a:ext>
            </a:extLst>
          </p:cNvPr>
          <p:cNvSpPr txBox="1">
            <a:spLocks/>
          </p:cNvSpPr>
          <p:nvPr/>
        </p:nvSpPr>
        <p:spPr>
          <a:xfrm>
            <a:off x="1526541" y="1745997"/>
            <a:ext cx="1214120" cy="45339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2800" spc="-5">
                <a:solidFill>
                  <a:srgbClr val="CC0000"/>
                </a:solidFill>
                <a:latin typeface="Arial"/>
                <a:cs typeface="Arial"/>
              </a:rPr>
              <a:t>Rule</a:t>
            </a:r>
            <a:r>
              <a:rPr lang="en-IN" sz="2800" spc="-65">
                <a:solidFill>
                  <a:srgbClr val="CC0000"/>
                </a:solidFill>
                <a:latin typeface="Arial"/>
                <a:cs typeface="Arial"/>
              </a:rPr>
              <a:t> </a:t>
            </a:r>
            <a:r>
              <a:rPr lang="en-IN" sz="2800">
                <a:solidFill>
                  <a:srgbClr val="CC0000"/>
                </a:solidFill>
                <a:latin typeface="Arial"/>
                <a:cs typeface="Arial"/>
              </a:rPr>
              <a:t>6:</a:t>
            </a:r>
            <a:endParaRPr lang="en-IN" sz="2800">
              <a:latin typeface="Arial"/>
              <a:cs typeface="Arial"/>
            </a:endParaRPr>
          </a:p>
        </p:txBody>
      </p:sp>
      <p:sp>
        <p:nvSpPr>
          <p:cNvPr id="11" name="object 6">
            <a:extLst>
              <a:ext uri="{FF2B5EF4-FFF2-40B4-BE49-F238E27FC236}">
                <a16:creationId xmlns:a16="http://schemas.microsoft.com/office/drawing/2014/main" id="{8930AE54-9298-C4D0-3BE3-530B7E13F58A}"/>
              </a:ext>
            </a:extLst>
          </p:cNvPr>
          <p:cNvSpPr txBox="1"/>
          <p:nvPr/>
        </p:nvSpPr>
        <p:spPr>
          <a:xfrm>
            <a:off x="3355342" y="1704544"/>
            <a:ext cx="5003165" cy="2844800"/>
          </a:xfrm>
          <a:prstGeom prst="rect">
            <a:avLst/>
          </a:prstGeom>
        </p:spPr>
        <p:txBody>
          <a:bodyPr vert="horz" wrap="square" lIns="0" tIns="55244" rIns="0" bIns="0" rtlCol="0">
            <a:spAutoFit/>
          </a:bodyPr>
          <a:lstStyle/>
          <a:p>
            <a:pPr marL="12700">
              <a:lnSpc>
                <a:spcPct val="100000"/>
              </a:lnSpc>
              <a:spcBef>
                <a:spcPts val="434"/>
              </a:spcBef>
            </a:pPr>
            <a:r>
              <a:rPr sz="2800" spc="-5" dirty="0">
                <a:latin typeface="Microsoft Sans Serif"/>
                <a:cs typeface="Microsoft Sans Serif"/>
              </a:rPr>
              <a:t>Semantic</a:t>
            </a:r>
            <a:r>
              <a:rPr sz="2800" spc="30" dirty="0">
                <a:latin typeface="Microsoft Sans Serif"/>
                <a:cs typeface="Microsoft Sans Serif"/>
              </a:rPr>
              <a:t> </a:t>
            </a:r>
            <a:r>
              <a:rPr sz="2800" spc="-5" dirty="0">
                <a:latin typeface="Microsoft Sans Serif"/>
                <a:cs typeface="Microsoft Sans Serif"/>
              </a:rPr>
              <a:t>tableau</a:t>
            </a:r>
            <a:r>
              <a:rPr sz="2800" spc="15" dirty="0">
                <a:latin typeface="Microsoft Sans Serif"/>
                <a:cs typeface="Microsoft Sans Serif"/>
              </a:rPr>
              <a:t> </a:t>
            </a:r>
            <a:r>
              <a:rPr sz="2800" spc="-5" dirty="0">
                <a:latin typeface="Microsoft Sans Serif"/>
                <a:cs typeface="Microsoft Sans Serif"/>
              </a:rPr>
              <a:t>for</a:t>
            </a:r>
            <a:r>
              <a:rPr sz="2800" spc="40" dirty="0">
                <a:latin typeface="Microsoft Sans Serif"/>
                <a:cs typeface="Microsoft Sans Serif"/>
              </a:rPr>
              <a:t> </a:t>
            </a:r>
            <a:r>
              <a:rPr sz="2800" spc="5" dirty="0">
                <a:latin typeface="Symbol"/>
                <a:cs typeface="Symbol"/>
              </a:rPr>
              <a:t></a:t>
            </a:r>
            <a:r>
              <a:rPr sz="2800" spc="65" dirty="0">
                <a:latin typeface="Times New Roman"/>
                <a:cs typeface="Times New Roman"/>
              </a:rPr>
              <a:t> </a:t>
            </a:r>
            <a:r>
              <a:rPr sz="2800" spc="5" dirty="0">
                <a:latin typeface="Symbol"/>
                <a:cs typeface="Symbol"/>
              </a:rPr>
              <a:t></a:t>
            </a:r>
            <a:r>
              <a:rPr sz="2800" spc="80" dirty="0">
                <a:latin typeface="Times New Roman"/>
                <a:cs typeface="Times New Roman"/>
              </a:rPr>
              <a:t> </a:t>
            </a:r>
            <a:r>
              <a:rPr sz="2800" dirty="0">
                <a:latin typeface="Symbol"/>
                <a:cs typeface="Symbol"/>
              </a:rPr>
              <a:t></a:t>
            </a:r>
          </a:p>
          <a:p>
            <a:pPr marR="46355" algn="ctr">
              <a:lnSpc>
                <a:spcPct val="100000"/>
              </a:lnSpc>
              <a:spcBef>
                <a:spcPts val="335"/>
              </a:spcBef>
              <a:tabLst>
                <a:tab pos="423545" algn="l"/>
                <a:tab pos="1069340" algn="l"/>
              </a:tabLst>
            </a:pPr>
            <a:r>
              <a:rPr sz="2800" spc="5" dirty="0">
                <a:latin typeface="Symbol"/>
                <a:cs typeface="Symbol"/>
              </a:rPr>
              <a:t></a:t>
            </a:r>
            <a:r>
              <a:rPr sz="2800" spc="5" dirty="0">
                <a:latin typeface="Times New Roman"/>
                <a:cs typeface="Times New Roman"/>
              </a:rPr>
              <a:t>	</a:t>
            </a:r>
            <a:r>
              <a:rPr sz="2800" spc="5" dirty="0">
                <a:latin typeface="Symbol"/>
                <a:cs typeface="Symbol"/>
              </a:rPr>
              <a:t></a:t>
            </a:r>
            <a:r>
              <a:rPr sz="2800" spc="5" dirty="0">
                <a:latin typeface="Times New Roman"/>
                <a:cs typeface="Times New Roman"/>
              </a:rPr>
              <a:t>	</a:t>
            </a:r>
            <a:r>
              <a:rPr sz="2800" dirty="0">
                <a:latin typeface="Symbol"/>
                <a:cs typeface="Symbol"/>
              </a:rPr>
              <a:t></a:t>
            </a:r>
          </a:p>
          <a:p>
            <a:pPr>
              <a:lnSpc>
                <a:spcPct val="100000"/>
              </a:lnSpc>
              <a:spcBef>
                <a:spcPts val="10"/>
              </a:spcBef>
            </a:pPr>
            <a:endParaRPr sz="3300" dirty="0">
              <a:latin typeface="Symbol"/>
              <a:cs typeface="Symbol"/>
            </a:endParaRPr>
          </a:p>
          <a:p>
            <a:pPr marR="201295" algn="ctr">
              <a:lnSpc>
                <a:spcPct val="100000"/>
              </a:lnSpc>
              <a:tabLst>
                <a:tab pos="2742565" algn="l"/>
              </a:tabLst>
            </a:pPr>
            <a:r>
              <a:rPr sz="2800" dirty="0">
                <a:latin typeface="Microsoft Sans Serif"/>
                <a:cs typeface="Microsoft Sans Serif"/>
              </a:rPr>
              <a:t>~</a:t>
            </a:r>
            <a:r>
              <a:rPr sz="2800" spc="40" dirty="0">
                <a:latin typeface="Microsoft Sans Serif"/>
                <a:cs typeface="Microsoft Sans Serif"/>
              </a:rPr>
              <a:t> </a:t>
            </a:r>
            <a:r>
              <a:rPr sz="2800" spc="5" dirty="0">
                <a:latin typeface="Symbol"/>
                <a:cs typeface="Symbol"/>
              </a:rPr>
              <a:t></a:t>
            </a:r>
            <a:r>
              <a:rPr sz="2800" spc="5" dirty="0">
                <a:latin typeface="Times New Roman"/>
                <a:cs typeface="Times New Roman"/>
              </a:rPr>
              <a:t>	</a:t>
            </a:r>
            <a:r>
              <a:rPr sz="2800" dirty="0">
                <a:latin typeface="Symbol"/>
                <a:cs typeface="Symbol"/>
              </a:rPr>
              <a:t></a:t>
            </a:r>
          </a:p>
          <a:p>
            <a:pPr>
              <a:lnSpc>
                <a:spcPct val="100000"/>
              </a:lnSpc>
              <a:spcBef>
                <a:spcPts val="50"/>
              </a:spcBef>
            </a:pPr>
            <a:endParaRPr sz="3250" dirty="0">
              <a:latin typeface="Symbol"/>
              <a:cs typeface="Symbol"/>
            </a:endParaRPr>
          </a:p>
          <a:p>
            <a:pPr marL="12700">
              <a:lnSpc>
                <a:spcPct val="100000"/>
              </a:lnSpc>
              <a:spcBef>
                <a:spcPts val="5"/>
              </a:spcBef>
            </a:pPr>
            <a:r>
              <a:rPr sz="2800" spc="-5" dirty="0">
                <a:latin typeface="Microsoft Sans Serif"/>
                <a:cs typeface="Microsoft Sans Serif"/>
              </a:rPr>
              <a:t>Semantic</a:t>
            </a:r>
            <a:r>
              <a:rPr sz="2800" spc="30" dirty="0">
                <a:latin typeface="Microsoft Sans Serif"/>
                <a:cs typeface="Microsoft Sans Serif"/>
              </a:rPr>
              <a:t> </a:t>
            </a:r>
            <a:r>
              <a:rPr sz="2800" spc="-5" dirty="0">
                <a:latin typeface="Microsoft Sans Serif"/>
                <a:cs typeface="Microsoft Sans Serif"/>
              </a:rPr>
              <a:t>tableau</a:t>
            </a:r>
            <a:r>
              <a:rPr sz="2800" spc="20" dirty="0">
                <a:latin typeface="Microsoft Sans Serif"/>
                <a:cs typeface="Microsoft Sans Serif"/>
              </a:rPr>
              <a:t> </a:t>
            </a:r>
            <a:r>
              <a:rPr sz="2800" spc="-5" dirty="0">
                <a:latin typeface="Microsoft Sans Serif"/>
                <a:cs typeface="Microsoft Sans Serif"/>
              </a:rPr>
              <a:t>for</a:t>
            </a:r>
            <a:r>
              <a:rPr sz="2800" spc="40" dirty="0">
                <a:latin typeface="Microsoft Sans Serif"/>
                <a:cs typeface="Microsoft Sans Serif"/>
              </a:rPr>
              <a:t> </a:t>
            </a:r>
            <a:r>
              <a:rPr sz="2800" dirty="0">
                <a:latin typeface="Microsoft Sans Serif"/>
                <a:cs typeface="Microsoft Sans Serif"/>
              </a:rPr>
              <a:t>~</a:t>
            </a:r>
            <a:r>
              <a:rPr sz="2800" spc="40" dirty="0">
                <a:latin typeface="Microsoft Sans Serif"/>
                <a:cs typeface="Microsoft Sans Serif"/>
              </a:rPr>
              <a:t> </a:t>
            </a:r>
            <a:r>
              <a:rPr sz="2800" dirty="0">
                <a:latin typeface="Microsoft Sans Serif"/>
                <a:cs typeface="Microsoft Sans Serif"/>
              </a:rPr>
              <a:t>(</a:t>
            </a:r>
            <a:r>
              <a:rPr sz="2800" spc="25" dirty="0">
                <a:latin typeface="Microsoft Sans Serif"/>
                <a:cs typeface="Microsoft Sans Serif"/>
              </a:rPr>
              <a:t> </a:t>
            </a:r>
            <a:r>
              <a:rPr sz="2800" spc="5" dirty="0">
                <a:latin typeface="Symbol"/>
                <a:cs typeface="Symbol"/>
              </a:rPr>
              <a:t></a:t>
            </a:r>
            <a:r>
              <a:rPr sz="2800" spc="65" dirty="0">
                <a:latin typeface="Times New Roman"/>
                <a:cs typeface="Times New Roman"/>
              </a:rPr>
              <a:t> </a:t>
            </a:r>
            <a:r>
              <a:rPr sz="2800" spc="5" dirty="0">
                <a:latin typeface="Symbol"/>
                <a:cs typeface="Symbol"/>
              </a:rPr>
              <a:t></a:t>
            </a:r>
            <a:r>
              <a:rPr sz="2800" spc="55" dirty="0">
                <a:latin typeface="Times New Roman"/>
                <a:cs typeface="Times New Roman"/>
              </a:rPr>
              <a:t> </a:t>
            </a:r>
            <a:r>
              <a:rPr sz="2800" spc="-5" dirty="0">
                <a:latin typeface="Symbol"/>
                <a:cs typeface="Symbol"/>
              </a:rPr>
              <a:t></a:t>
            </a:r>
            <a:r>
              <a:rPr sz="2800" spc="-5" dirty="0">
                <a:latin typeface="Microsoft Sans Serif"/>
                <a:cs typeface="Microsoft Sans Serif"/>
              </a:rPr>
              <a:t>)</a:t>
            </a:r>
            <a:endParaRPr sz="2800" dirty="0">
              <a:latin typeface="Microsoft Sans Serif"/>
              <a:cs typeface="Microsoft Sans Serif"/>
            </a:endParaRPr>
          </a:p>
        </p:txBody>
      </p:sp>
      <p:sp>
        <p:nvSpPr>
          <p:cNvPr id="12" name="object 7">
            <a:extLst>
              <a:ext uri="{FF2B5EF4-FFF2-40B4-BE49-F238E27FC236}">
                <a16:creationId xmlns:a16="http://schemas.microsoft.com/office/drawing/2014/main" id="{847FBAE5-7C8A-A7DA-DE16-992909593483}"/>
              </a:ext>
            </a:extLst>
          </p:cNvPr>
          <p:cNvSpPr txBox="1"/>
          <p:nvPr/>
        </p:nvSpPr>
        <p:spPr>
          <a:xfrm>
            <a:off x="1526541" y="4096007"/>
            <a:ext cx="1214120" cy="453390"/>
          </a:xfrm>
          <a:prstGeom prst="rect">
            <a:avLst/>
          </a:prstGeom>
        </p:spPr>
        <p:txBody>
          <a:bodyPr vert="horz" wrap="square" lIns="0" tIns="13335" rIns="0" bIns="0" rtlCol="0">
            <a:spAutoFit/>
          </a:bodyPr>
          <a:lstStyle/>
          <a:p>
            <a:pPr marL="12700">
              <a:lnSpc>
                <a:spcPct val="100000"/>
              </a:lnSpc>
              <a:spcBef>
                <a:spcPts val="105"/>
              </a:spcBef>
            </a:pPr>
            <a:r>
              <a:rPr sz="2800" b="1" spc="-5" dirty="0">
                <a:solidFill>
                  <a:srgbClr val="CC0000"/>
                </a:solidFill>
                <a:latin typeface="Arial"/>
                <a:cs typeface="Arial"/>
              </a:rPr>
              <a:t>Rule</a:t>
            </a:r>
            <a:r>
              <a:rPr sz="2800" b="1" spc="-65" dirty="0">
                <a:solidFill>
                  <a:srgbClr val="CC0000"/>
                </a:solidFill>
                <a:latin typeface="Arial"/>
                <a:cs typeface="Arial"/>
              </a:rPr>
              <a:t> </a:t>
            </a:r>
            <a:r>
              <a:rPr sz="2800" b="1" dirty="0">
                <a:solidFill>
                  <a:srgbClr val="CC0000"/>
                </a:solidFill>
                <a:latin typeface="Arial"/>
                <a:cs typeface="Arial"/>
              </a:rPr>
              <a:t>7:</a:t>
            </a:r>
            <a:endParaRPr sz="2800">
              <a:latin typeface="Arial"/>
              <a:cs typeface="Arial"/>
            </a:endParaRPr>
          </a:p>
        </p:txBody>
      </p:sp>
      <p:sp>
        <p:nvSpPr>
          <p:cNvPr id="13" name="object 8">
            <a:extLst>
              <a:ext uri="{FF2B5EF4-FFF2-40B4-BE49-F238E27FC236}">
                <a16:creationId xmlns:a16="http://schemas.microsoft.com/office/drawing/2014/main" id="{77342F52-EF65-37EA-3179-D9995EFA591B}"/>
              </a:ext>
            </a:extLst>
          </p:cNvPr>
          <p:cNvSpPr txBox="1"/>
          <p:nvPr/>
        </p:nvSpPr>
        <p:spPr>
          <a:xfrm>
            <a:off x="4269743" y="4523947"/>
            <a:ext cx="1735455" cy="1433830"/>
          </a:xfrm>
          <a:prstGeom prst="rect">
            <a:avLst/>
          </a:prstGeom>
        </p:spPr>
        <p:txBody>
          <a:bodyPr vert="horz" wrap="square" lIns="0" tIns="55244" rIns="0" bIns="0" rtlCol="0">
            <a:spAutoFit/>
          </a:bodyPr>
          <a:lstStyle/>
          <a:p>
            <a:pPr marL="12700">
              <a:lnSpc>
                <a:spcPct val="100000"/>
              </a:lnSpc>
              <a:spcBef>
                <a:spcPts val="434"/>
              </a:spcBef>
              <a:tabLst>
                <a:tab pos="862965" algn="l"/>
                <a:tab pos="1408430" algn="l"/>
              </a:tabLst>
            </a:pPr>
            <a:r>
              <a:rPr sz="2800" dirty="0">
                <a:latin typeface="Microsoft Sans Serif"/>
                <a:cs typeface="Microsoft Sans Serif"/>
              </a:rPr>
              <a:t>~</a:t>
            </a:r>
            <a:r>
              <a:rPr sz="2800" spc="40" dirty="0">
                <a:latin typeface="Microsoft Sans Serif"/>
                <a:cs typeface="Microsoft Sans Serif"/>
              </a:rPr>
              <a:t> </a:t>
            </a:r>
            <a:r>
              <a:rPr sz="2800" dirty="0">
                <a:latin typeface="Microsoft Sans Serif"/>
                <a:cs typeface="Microsoft Sans Serif"/>
              </a:rPr>
              <a:t>(</a:t>
            </a:r>
            <a:r>
              <a:rPr sz="2800" spc="5" dirty="0">
                <a:latin typeface="Symbol"/>
                <a:cs typeface="Symbol"/>
              </a:rPr>
              <a:t></a:t>
            </a:r>
            <a:r>
              <a:rPr sz="2800" dirty="0">
                <a:latin typeface="Times New Roman"/>
                <a:cs typeface="Times New Roman"/>
              </a:rPr>
              <a:t>	</a:t>
            </a:r>
            <a:r>
              <a:rPr sz="2800" spc="5" dirty="0">
                <a:latin typeface="Symbol"/>
                <a:cs typeface="Symbol"/>
              </a:rPr>
              <a:t></a:t>
            </a:r>
            <a:r>
              <a:rPr sz="2800" dirty="0">
                <a:latin typeface="Times New Roman"/>
                <a:cs typeface="Times New Roman"/>
              </a:rPr>
              <a:t>	</a:t>
            </a:r>
            <a:r>
              <a:rPr sz="2800" spc="-10" dirty="0">
                <a:latin typeface="Symbol"/>
                <a:cs typeface="Symbol"/>
              </a:rPr>
              <a:t></a:t>
            </a:r>
            <a:r>
              <a:rPr sz="2800" dirty="0">
                <a:latin typeface="Microsoft Sans Serif"/>
                <a:cs typeface="Microsoft Sans Serif"/>
              </a:rPr>
              <a:t>)</a:t>
            </a:r>
            <a:endParaRPr sz="2800">
              <a:latin typeface="Microsoft Sans Serif"/>
              <a:cs typeface="Microsoft Sans Serif"/>
            </a:endParaRPr>
          </a:p>
          <a:p>
            <a:pPr marL="12700">
              <a:lnSpc>
                <a:spcPct val="100000"/>
              </a:lnSpc>
              <a:spcBef>
                <a:spcPts val="335"/>
              </a:spcBef>
            </a:pPr>
            <a:r>
              <a:rPr sz="2800" spc="5" dirty="0">
                <a:latin typeface="Symbol"/>
                <a:cs typeface="Symbol"/>
              </a:rPr>
              <a:t></a:t>
            </a:r>
            <a:endParaRPr sz="2800">
              <a:latin typeface="Symbol"/>
              <a:cs typeface="Symbol"/>
            </a:endParaRPr>
          </a:p>
          <a:p>
            <a:pPr marL="12700">
              <a:lnSpc>
                <a:spcPct val="100000"/>
              </a:lnSpc>
              <a:spcBef>
                <a:spcPts val="335"/>
              </a:spcBef>
            </a:pPr>
            <a:r>
              <a:rPr sz="2800" dirty="0">
                <a:latin typeface="Microsoft Sans Serif"/>
                <a:cs typeface="Microsoft Sans Serif"/>
              </a:rPr>
              <a:t>~</a:t>
            </a:r>
            <a:r>
              <a:rPr sz="2800" spc="-5" dirty="0">
                <a:latin typeface="Microsoft Sans Serif"/>
                <a:cs typeface="Microsoft Sans Serif"/>
              </a:rPr>
              <a:t> </a:t>
            </a:r>
            <a:r>
              <a:rPr sz="2800" dirty="0">
                <a:latin typeface="Symbol"/>
                <a:cs typeface="Symbol"/>
              </a:rPr>
              <a:t></a:t>
            </a:r>
            <a:endParaRPr sz="2800">
              <a:latin typeface="Symbol"/>
              <a:cs typeface="Symbol"/>
            </a:endParaRPr>
          </a:p>
        </p:txBody>
      </p:sp>
      <p:sp>
        <p:nvSpPr>
          <p:cNvPr id="14" name="object 9">
            <a:extLst>
              <a:ext uri="{FF2B5EF4-FFF2-40B4-BE49-F238E27FC236}">
                <a16:creationId xmlns:a16="http://schemas.microsoft.com/office/drawing/2014/main" id="{109EE6BF-0499-66E3-B02B-A5E663E05080}"/>
              </a:ext>
            </a:extLst>
          </p:cNvPr>
          <p:cNvSpPr/>
          <p:nvPr/>
        </p:nvSpPr>
        <p:spPr>
          <a:xfrm>
            <a:off x="4724400" y="2743200"/>
            <a:ext cx="2057400" cy="533400"/>
          </a:xfrm>
          <a:custGeom>
            <a:avLst/>
            <a:gdLst/>
            <a:ahLst/>
            <a:cxnLst/>
            <a:rect l="l" t="t" r="r" b="b"/>
            <a:pathLst>
              <a:path w="2057400" h="533400">
                <a:moveTo>
                  <a:pt x="990599" y="0"/>
                </a:moveTo>
                <a:lnTo>
                  <a:pt x="0" y="533399"/>
                </a:lnTo>
              </a:path>
              <a:path w="2057400" h="533400">
                <a:moveTo>
                  <a:pt x="990599" y="0"/>
                </a:moveTo>
                <a:lnTo>
                  <a:pt x="2057399" y="533399"/>
                </a:lnTo>
              </a:path>
            </a:pathLst>
          </a:custGeom>
          <a:ln w="28574">
            <a:solidFill>
              <a:srgbClr val="000000"/>
            </a:solidFill>
          </a:ln>
        </p:spPr>
        <p:txBody>
          <a:bodyPr wrap="square" lIns="0" tIns="0" rIns="0" bIns="0" rtlCol="0"/>
          <a:lstStyle/>
          <a:p>
            <a:endParaRPr/>
          </a:p>
        </p:txBody>
      </p:sp>
      <p:sp>
        <p:nvSpPr>
          <p:cNvPr id="15" name="object 10">
            <a:extLst>
              <a:ext uri="{FF2B5EF4-FFF2-40B4-BE49-F238E27FC236}">
                <a16:creationId xmlns:a16="http://schemas.microsoft.com/office/drawing/2014/main" id="{A6D227E9-B4B2-8DAF-6328-D8AC998434E5}"/>
              </a:ext>
            </a:extLst>
          </p:cNvPr>
          <p:cNvSpPr/>
          <p:nvPr/>
        </p:nvSpPr>
        <p:spPr>
          <a:xfrm>
            <a:off x="4038600" y="4876800"/>
            <a:ext cx="0" cy="914400"/>
          </a:xfrm>
          <a:custGeom>
            <a:avLst/>
            <a:gdLst/>
            <a:ahLst/>
            <a:cxnLst/>
            <a:rect l="l" t="t" r="r" b="b"/>
            <a:pathLst>
              <a:path h="914400">
                <a:moveTo>
                  <a:pt x="0" y="0"/>
                </a:moveTo>
                <a:lnTo>
                  <a:pt x="0" y="914399"/>
                </a:lnTo>
              </a:path>
            </a:pathLst>
          </a:custGeom>
          <a:ln w="2857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26417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JAYSANKAR\Downloads\logo.jpg">
            <a:extLst>
              <a:ext uri="{FF2B5EF4-FFF2-40B4-BE49-F238E27FC236}">
                <a16:creationId xmlns:a16="http://schemas.microsoft.com/office/drawing/2014/main" id="{8E30DEDD-5652-327F-62EF-7C7D9B2CD7B5}"/>
              </a:ext>
            </a:extLst>
          </p:cNvPr>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3" name="TextBox 2">
            <a:extLst>
              <a:ext uri="{FF2B5EF4-FFF2-40B4-BE49-F238E27FC236}">
                <a16:creationId xmlns:a16="http://schemas.microsoft.com/office/drawing/2014/main" id="{46023C52-4933-B004-E1A1-E42458ED366D}"/>
              </a:ext>
            </a:extLst>
          </p:cNvPr>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6" name="Title 1">
            <a:extLst>
              <a:ext uri="{FF2B5EF4-FFF2-40B4-BE49-F238E27FC236}">
                <a16:creationId xmlns:a16="http://schemas.microsoft.com/office/drawing/2014/main" id="{A4777BD2-E03C-4AAC-F7C5-96F275C03137}"/>
              </a:ext>
            </a:extLst>
          </p:cNvPr>
          <p:cNvSpPr txBox="1">
            <a:spLocks/>
          </p:cNvSpPr>
          <p:nvPr/>
        </p:nvSpPr>
        <p:spPr>
          <a:xfrm>
            <a:off x="838200" y="168698"/>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rPr>
              <a:t>Semantic Tableaux System…</a:t>
            </a:r>
            <a:r>
              <a:rPr lang="en-US" sz="3200" b="1" spc="-10" dirty="0">
                <a:solidFill>
                  <a:srgbClr val="C00000"/>
                </a:solidFill>
              </a:rPr>
              <a:t> </a:t>
            </a:r>
            <a:endParaRPr lang="te-IN" sz="3200" b="1" dirty="0">
              <a:solidFill>
                <a:srgbClr val="C00000"/>
              </a:solidFill>
            </a:endParaRPr>
          </a:p>
        </p:txBody>
      </p:sp>
      <p:grpSp>
        <p:nvGrpSpPr>
          <p:cNvPr id="7" name="object 2">
            <a:extLst>
              <a:ext uri="{FF2B5EF4-FFF2-40B4-BE49-F238E27FC236}">
                <a16:creationId xmlns:a16="http://schemas.microsoft.com/office/drawing/2014/main" id="{9F35FF0B-4E64-49F4-C543-F7351F91883B}"/>
              </a:ext>
            </a:extLst>
          </p:cNvPr>
          <p:cNvGrpSpPr/>
          <p:nvPr/>
        </p:nvGrpSpPr>
        <p:grpSpPr>
          <a:xfrm>
            <a:off x="457205" y="457199"/>
            <a:ext cx="1064260" cy="6852284"/>
            <a:chOff x="457205" y="457199"/>
            <a:chExt cx="1064260" cy="6852284"/>
          </a:xfrm>
        </p:grpSpPr>
        <p:pic>
          <p:nvPicPr>
            <p:cNvPr id="8" name="object 3">
              <a:extLst>
                <a:ext uri="{FF2B5EF4-FFF2-40B4-BE49-F238E27FC236}">
                  <a16:creationId xmlns:a16="http://schemas.microsoft.com/office/drawing/2014/main" id="{D7A36F81-CED2-15F7-7A9F-3029821DB393}"/>
                </a:ext>
              </a:extLst>
            </p:cNvPr>
            <p:cNvPicPr/>
            <p:nvPr/>
          </p:nvPicPr>
          <p:blipFill>
            <a:blip r:embed="rId3" cstate="print"/>
            <a:stretch>
              <a:fillRect/>
            </a:stretch>
          </p:blipFill>
          <p:spPr>
            <a:xfrm>
              <a:off x="457205" y="457199"/>
              <a:ext cx="443932" cy="6851903"/>
            </a:xfrm>
            <a:prstGeom prst="rect">
              <a:avLst/>
            </a:prstGeom>
          </p:spPr>
        </p:pic>
        <p:pic>
          <p:nvPicPr>
            <p:cNvPr id="9" name="object 4">
              <a:extLst>
                <a:ext uri="{FF2B5EF4-FFF2-40B4-BE49-F238E27FC236}">
                  <a16:creationId xmlns:a16="http://schemas.microsoft.com/office/drawing/2014/main" id="{F82423BE-F1B7-9766-3758-8E9D34800F3A}"/>
                </a:ext>
              </a:extLst>
            </p:cNvPr>
            <p:cNvPicPr/>
            <p:nvPr/>
          </p:nvPicPr>
          <p:blipFill>
            <a:blip r:embed="rId4" cstate="print"/>
            <a:stretch>
              <a:fillRect/>
            </a:stretch>
          </p:blipFill>
          <p:spPr>
            <a:xfrm>
              <a:off x="1219200" y="457199"/>
              <a:ext cx="301751" cy="6851903"/>
            </a:xfrm>
            <a:prstGeom prst="rect">
              <a:avLst/>
            </a:prstGeom>
          </p:spPr>
        </p:pic>
      </p:grpSp>
      <p:graphicFrame>
        <p:nvGraphicFramePr>
          <p:cNvPr id="10" name="object 5">
            <a:extLst>
              <a:ext uri="{FF2B5EF4-FFF2-40B4-BE49-F238E27FC236}">
                <a16:creationId xmlns:a16="http://schemas.microsoft.com/office/drawing/2014/main" id="{B4A668CF-142A-218C-B7BD-4E5F3D571A02}"/>
              </a:ext>
            </a:extLst>
          </p:cNvPr>
          <p:cNvGraphicFramePr>
            <a:graphicFrameLocks noGrp="1"/>
          </p:cNvGraphicFramePr>
          <p:nvPr>
            <p:extLst>
              <p:ext uri="{D42A27DB-BD31-4B8C-83A1-F6EECF244321}">
                <p14:modId xmlns:p14="http://schemas.microsoft.com/office/powerpoint/2010/main" val="1278075438"/>
              </p:ext>
            </p:extLst>
          </p:nvPr>
        </p:nvGraphicFramePr>
        <p:xfrm>
          <a:off x="2670645" y="1852098"/>
          <a:ext cx="8093708" cy="883429"/>
        </p:xfrm>
        <a:graphic>
          <a:graphicData uri="http://schemas.openxmlformats.org/drawingml/2006/table">
            <a:tbl>
              <a:tblPr firstRow="1" bandRow="1">
                <a:tableStyleId>{2D5ABB26-0587-4C30-8999-92F81FD0307C}</a:tableStyleId>
              </a:tblPr>
              <a:tblGrid>
                <a:gridCol w="1457686">
                  <a:extLst>
                    <a:ext uri="{9D8B030D-6E8A-4147-A177-3AD203B41FA5}">
                      <a16:colId xmlns:a16="http://schemas.microsoft.com/office/drawing/2014/main" val="20000"/>
                    </a:ext>
                  </a:extLst>
                </a:gridCol>
                <a:gridCol w="4776084">
                  <a:extLst>
                    <a:ext uri="{9D8B030D-6E8A-4147-A177-3AD203B41FA5}">
                      <a16:colId xmlns:a16="http://schemas.microsoft.com/office/drawing/2014/main" val="20001"/>
                    </a:ext>
                  </a:extLst>
                </a:gridCol>
                <a:gridCol w="713400">
                  <a:extLst>
                    <a:ext uri="{9D8B030D-6E8A-4147-A177-3AD203B41FA5}">
                      <a16:colId xmlns:a16="http://schemas.microsoft.com/office/drawing/2014/main" val="20002"/>
                    </a:ext>
                  </a:extLst>
                </a:gridCol>
                <a:gridCol w="614575">
                  <a:extLst>
                    <a:ext uri="{9D8B030D-6E8A-4147-A177-3AD203B41FA5}">
                      <a16:colId xmlns:a16="http://schemas.microsoft.com/office/drawing/2014/main" val="20003"/>
                    </a:ext>
                  </a:extLst>
                </a:gridCol>
                <a:gridCol w="531963">
                  <a:extLst>
                    <a:ext uri="{9D8B030D-6E8A-4147-A177-3AD203B41FA5}">
                      <a16:colId xmlns:a16="http://schemas.microsoft.com/office/drawing/2014/main" val="20004"/>
                    </a:ext>
                  </a:extLst>
                </a:gridCol>
              </a:tblGrid>
              <a:tr h="299229">
                <a:tc>
                  <a:txBody>
                    <a:bodyPr/>
                    <a:lstStyle/>
                    <a:p>
                      <a:pPr marL="31750">
                        <a:lnSpc>
                          <a:spcPts val="2255"/>
                        </a:lnSpc>
                      </a:pPr>
                      <a:r>
                        <a:rPr sz="2400" b="1" spc="-5" dirty="0">
                          <a:solidFill>
                            <a:srgbClr val="CC0000"/>
                          </a:solidFill>
                          <a:latin typeface="Arial"/>
                          <a:cs typeface="Arial"/>
                        </a:rPr>
                        <a:t>Rule</a:t>
                      </a:r>
                      <a:r>
                        <a:rPr sz="2400" b="1" spc="-30" dirty="0">
                          <a:solidFill>
                            <a:srgbClr val="CC0000"/>
                          </a:solidFill>
                          <a:latin typeface="Arial"/>
                          <a:cs typeface="Arial"/>
                        </a:rPr>
                        <a:t> </a:t>
                      </a:r>
                      <a:r>
                        <a:rPr sz="2400" b="1" spc="-10" dirty="0">
                          <a:solidFill>
                            <a:srgbClr val="CC0000"/>
                          </a:solidFill>
                          <a:latin typeface="Arial"/>
                          <a:cs typeface="Arial"/>
                        </a:rPr>
                        <a:t>8:</a:t>
                      </a:r>
                      <a:endParaRPr sz="2400">
                        <a:latin typeface="Arial"/>
                        <a:cs typeface="Arial"/>
                      </a:endParaRPr>
                    </a:p>
                  </a:txBody>
                  <a:tcPr marL="0" marR="0" marT="0" marB="0"/>
                </a:tc>
                <a:tc>
                  <a:txBody>
                    <a:bodyPr/>
                    <a:lstStyle/>
                    <a:p>
                      <a:pPr marR="182880" algn="r">
                        <a:lnSpc>
                          <a:spcPts val="2255"/>
                        </a:lnSpc>
                      </a:pPr>
                      <a:r>
                        <a:rPr sz="2400" spc="-5" dirty="0">
                          <a:latin typeface="Microsoft Sans Serif"/>
                          <a:cs typeface="Microsoft Sans Serif"/>
                        </a:rPr>
                        <a:t>Semantic tableau</a:t>
                      </a:r>
                      <a:r>
                        <a:rPr sz="2400" spc="10" dirty="0">
                          <a:latin typeface="Microsoft Sans Serif"/>
                          <a:cs typeface="Microsoft Sans Serif"/>
                        </a:rPr>
                        <a:t> </a:t>
                      </a:r>
                      <a:r>
                        <a:rPr sz="2400" dirty="0">
                          <a:latin typeface="Microsoft Sans Serif"/>
                          <a:cs typeface="Microsoft Sans Serif"/>
                        </a:rPr>
                        <a:t>for</a:t>
                      </a:r>
                      <a:r>
                        <a:rPr sz="2400" spc="10" dirty="0">
                          <a:latin typeface="Microsoft Sans Serif"/>
                          <a:cs typeface="Microsoft Sans Serif"/>
                        </a:rPr>
                        <a:t> </a:t>
                      </a:r>
                      <a:r>
                        <a:rPr sz="2400" dirty="0">
                          <a:latin typeface="Symbol"/>
                          <a:cs typeface="Symbol"/>
                        </a:rPr>
                        <a:t></a:t>
                      </a:r>
                      <a:endParaRPr sz="2400">
                        <a:latin typeface="Symbol"/>
                        <a:cs typeface="Symbol"/>
                      </a:endParaRPr>
                    </a:p>
                  </a:txBody>
                  <a:tcPr marL="0" marR="0" marT="0" marB="0"/>
                </a:tc>
                <a:tc>
                  <a:txBody>
                    <a:bodyPr/>
                    <a:lstStyle/>
                    <a:p>
                      <a:pPr marL="144145">
                        <a:lnSpc>
                          <a:spcPts val="2255"/>
                        </a:lnSpc>
                      </a:pPr>
                      <a:r>
                        <a:rPr sz="2400" dirty="0">
                          <a:latin typeface="Symbol"/>
                          <a:cs typeface="Symbol"/>
                        </a:rPr>
                        <a:t></a:t>
                      </a:r>
                      <a:endParaRPr sz="2400">
                        <a:latin typeface="Symbol"/>
                        <a:cs typeface="Symbol"/>
                      </a:endParaRPr>
                    </a:p>
                  </a:txBody>
                  <a:tcPr marL="0" marR="0" marT="0" marB="0"/>
                </a:tc>
                <a:tc>
                  <a:txBody>
                    <a:bodyPr/>
                    <a:lstStyle/>
                    <a:p>
                      <a:pPr marL="124460">
                        <a:lnSpc>
                          <a:spcPts val="2255"/>
                        </a:lnSpc>
                      </a:pPr>
                      <a:r>
                        <a:rPr sz="2400" dirty="0">
                          <a:latin typeface="Symbol"/>
                          <a:cs typeface="Symbol"/>
                        </a:rPr>
                        <a:t></a:t>
                      </a:r>
                      <a:endParaRPr sz="2400">
                        <a:latin typeface="Symbol"/>
                        <a:cs typeface="Symbol"/>
                      </a:endParaRPr>
                    </a:p>
                  </a:txBody>
                  <a:tcPr marL="0" marR="0" marT="0" marB="0"/>
                </a:tc>
                <a:tc>
                  <a:txBody>
                    <a:bodyPr/>
                    <a:lstStyle/>
                    <a:p>
                      <a:pPr marL="213360">
                        <a:lnSpc>
                          <a:spcPts val="2255"/>
                        </a:lnSpc>
                      </a:pPr>
                      <a:endParaRPr lang="en-IN" sz="2400" dirty="0">
                        <a:latin typeface="Symbol"/>
                        <a:cs typeface="Symbol"/>
                      </a:endParaRPr>
                    </a:p>
                    <a:p>
                      <a:pPr marL="213360">
                        <a:lnSpc>
                          <a:spcPts val="2255"/>
                        </a:lnSpc>
                      </a:pPr>
                      <a:r>
                        <a:rPr lang="en-IN" sz="2400" dirty="0">
                          <a:latin typeface="Symbol"/>
                          <a:cs typeface="Symbol"/>
                        </a:rPr>
                        <a:t>        </a:t>
                      </a:r>
                      <a:endParaRPr sz="2400" dirty="0">
                        <a:latin typeface="Symbol"/>
                        <a:cs typeface="Symbol"/>
                      </a:endParaRPr>
                    </a:p>
                  </a:txBody>
                  <a:tcPr marL="0" marR="0" marT="0" marB="0"/>
                </a:tc>
                <a:extLst>
                  <a:ext uri="{0D108BD9-81ED-4DB2-BD59-A6C34878D82A}">
                    <a16:rowId xmlns:a16="http://schemas.microsoft.com/office/drawing/2014/main" val="10000"/>
                  </a:ext>
                </a:extLst>
              </a:tr>
              <a:tr h="299229">
                <a:tc>
                  <a:txBody>
                    <a:bodyPr/>
                    <a:lstStyle/>
                    <a:p>
                      <a:pPr marL="375920">
                        <a:lnSpc>
                          <a:spcPts val="2255"/>
                        </a:lnSpc>
                        <a:tabLst>
                          <a:tab pos="945515" algn="l"/>
                        </a:tabLst>
                      </a:pPr>
                      <a:r>
                        <a:rPr lang="en-IN" sz="2400" dirty="0">
                          <a:latin typeface="Symbol"/>
                          <a:cs typeface="Symbol"/>
                        </a:rPr>
                        <a:t></a:t>
                      </a:r>
                      <a:r>
                        <a:rPr sz="2400" dirty="0">
                          <a:latin typeface="Symbol"/>
                          <a:cs typeface="Symbol"/>
                        </a:rPr>
                        <a:t></a:t>
                      </a:r>
                      <a:r>
                        <a:rPr sz="2400" dirty="0">
                          <a:latin typeface="Times New Roman"/>
                          <a:cs typeface="Times New Roman"/>
                        </a:rPr>
                        <a:t>	</a:t>
                      </a:r>
                      <a:r>
                        <a:rPr sz="2400" dirty="0">
                          <a:latin typeface="Symbol"/>
                          <a:cs typeface="Symbol"/>
                        </a:rPr>
                        <a:t></a:t>
                      </a:r>
                    </a:p>
                  </a:txBody>
                  <a:tcPr marL="0" marR="0" marT="0" marB="0"/>
                </a:tc>
                <a:tc>
                  <a:txBody>
                    <a:bodyPr/>
                    <a:lstStyle/>
                    <a:p>
                      <a:pPr marR="136525" algn="r">
                        <a:lnSpc>
                          <a:spcPts val="2255"/>
                        </a:lnSpc>
                        <a:tabLst>
                          <a:tab pos="709930" algn="l"/>
                          <a:tab pos="1084580" algn="l"/>
                          <a:tab pos="1526540" algn="l"/>
                          <a:tab pos="1898650" algn="l"/>
                          <a:tab pos="2343785" algn="l"/>
                          <a:tab pos="2785745" algn="l"/>
                          <a:tab pos="3166745" algn="l"/>
                        </a:tabLst>
                      </a:pPr>
                      <a:r>
                        <a:rPr sz="2400" dirty="0">
                          <a:latin typeface="Symbol"/>
                          <a:cs typeface="Symbol"/>
                        </a:rPr>
                        <a:t></a:t>
                      </a:r>
                      <a:r>
                        <a:rPr sz="2400" spc="50" dirty="0">
                          <a:latin typeface="Times New Roman"/>
                          <a:cs typeface="Times New Roman"/>
                        </a:rPr>
                        <a:t> </a:t>
                      </a:r>
                      <a:r>
                        <a:rPr sz="2400" spc="5" dirty="0">
                          <a:latin typeface="Microsoft Sans Serif"/>
                          <a:cs typeface="Microsoft Sans Serif"/>
                        </a:rPr>
                        <a:t>(</a:t>
                      </a:r>
                      <a:r>
                        <a:rPr sz="2400" spc="5" dirty="0">
                          <a:latin typeface="Symbol"/>
                          <a:cs typeface="Symbol"/>
                        </a:rPr>
                        <a:t></a:t>
                      </a:r>
                      <a:r>
                        <a:rPr sz="2400" spc="5" dirty="0">
                          <a:latin typeface="Times New Roman"/>
                          <a:cs typeface="Times New Roman"/>
                        </a:rPr>
                        <a:t>	</a:t>
                      </a:r>
                      <a:r>
                        <a:rPr sz="2400" dirty="0">
                          <a:latin typeface="Symbol"/>
                          <a:cs typeface="Symbol"/>
                        </a:rPr>
                        <a:t></a:t>
                      </a:r>
                      <a:r>
                        <a:rPr sz="2400" dirty="0">
                          <a:latin typeface="Times New Roman"/>
                          <a:cs typeface="Times New Roman"/>
                        </a:rPr>
                        <a:t>	</a:t>
                      </a:r>
                      <a:r>
                        <a:rPr sz="2400" spc="25" dirty="0">
                          <a:latin typeface="Symbol"/>
                          <a:cs typeface="Symbol"/>
                        </a:rPr>
                        <a:t></a:t>
                      </a:r>
                      <a:r>
                        <a:rPr sz="2400" spc="25" dirty="0">
                          <a:latin typeface="Microsoft Sans Serif"/>
                          <a:cs typeface="Microsoft Sans Serif"/>
                        </a:rPr>
                        <a:t>)	</a:t>
                      </a:r>
                      <a:r>
                        <a:rPr sz="2400" dirty="0">
                          <a:latin typeface="Microsoft Sans Serif"/>
                          <a:cs typeface="Microsoft Sans Serif"/>
                        </a:rPr>
                        <a:t>V	</a:t>
                      </a:r>
                      <a:r>
                        <a:rPr sz="2400" spc="-5" dirty="0">
                          <a:latin typeface="Microsoft Sans Serif"/>
                          <a:cs typeface="Microsoft Sans Serif"/>
                        </a:rPr>
                        <a:t>(~	</a:t>
                      </a:r>
                      <a:r>
                        <a:rPr sz="2400" dirty="0">
                          <a:latin typeface="Symbol"/>
                          <a:cs typeface="Symbol"/>
                        </a:rPr>
                        <a:t></a:t>
                      </a:r>
                      <a:r>
                        <a:rPr sz="2400" dirty="0">
                          <a:latin typeface="Times New Roman"/>
                          <a:cs typeface="Times New Roman"/>
                        </a:rPr>
                        <a:t>	</a:t>
                      </a:r>
                      <a:r>
                        <a:rPr sz="2400" dirty="0">
                          <a:latin typeface="Symbol"/>
                          <a:cs typeface="Symbol"/>
                        </a:rPr>
                        <a:t></a:t>
                      </a:r>
                      <a:r>
                        <a:rPr sz="2400" dirty="0">
                          <a:latin typeface="Times New Roman"/>
                          <a:cs typeface="Times New Roman"/>
                        </a:rPr>
                        <a:t>	</a:t>
                      </a:r>
                      <a:r>
                        <a:rPr sz="2400" dirty="0">
                          <a:latin typeface="Microsoft Sans Serif"/>
                          <a:cs typeface="Microsoft Sans Serif"/>
                        </a:rPr>
                        <a:t>~</a:t>
                      </a:r>
                      <a:r>
                        <a:rPr sz="2400" spc="-45" dirty="0">
                          <a:latin typeface="Microsoft Sans Serif"/>
                          <a:cs typeface="Microsoft Sans Serif"/>
                        </a:rPr>
                        <a:t> </a:t>
                      </a:r>
                      <a:r>
                        <a:rPr sz="2400" spc="10" dirty="0">
                          <a:latin typeface="Symbol"/>
                          <a:cs typeface="Symbol"/>
                        </a:rPr>
                        <a:t></a:t>
                      </a:r>
                      <a:r>
                        <a:rPr sz="2400" spc="10" dirty="0">
                          <a:latin typeface="Microsoft Sans Serif"/>
                          <a:cs typeface="Microsoft Sans Serif"/>
                        </a:rPr>
                        <a:t>)</a:t>
                      </a:r>
                      <a:endParaRPr sz="2400">
                        <a:latin typeface="Microsoft Sans Serif"/>
                        <a:cs typeface="Microsoft Sans Serif"/>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1" name="object 6">
            <a:extLst>
              <a:ext uri="{FF2B5EF4-FFF2-40B4-BE49-F238E27FC236}">
                <a16:creationId xmlns:a16="http://schemas.microsoft.com/office/drawing/2014/main" id="{EB863F16-41FD-8D54-8E32-F1916EE325F6}"/>
              </a:ext>
            </a:extLst>
          </p:cNvPr>
          <p:cNvSpPr txBox="1"/>
          <p:nvPr/>
        </p:nvSpPr>
        <p:spPr>
          <a:xfrm>
            <a:off x="4345943" y="2532382"/>
            <a:ext cx="1290320" cy="391160"/>
          </a:xfrm>
          <a:prstGeom prst="rect">
            <a:avLst/>
          </a:prstGeom>
        </p:spPr>
        <p:txBody>
          <a:bodyPr vert="horz" wrap="square" lIns="0" tIns="12700" rIns="0" bIns="0" rtlCol="0">
            <a:spAutoFit/>
          </a:bodyPr>
          <a:lstStyle/>
          <a:p>
            <a:pPr marL="12700">
              <a:lnSpc>
                <a:spcPct val="100000"/>
              </a:lnSpc>
              <a:spcBef>
                <a:spcPts val="100"/>
              </a:spcBef>
              <a:tabLst>
                <a:tab pos="628015" algn="l"/>
                <a:tab pos="1109345" algn="l"/>
              </a:tabLst>
            </a:pPr>
            <a:r>
              <a:rPr sz="2400" dirty="0">
                <a:latin typeface="Symbol"/>
                <a:cs typeface="Symbol"/>
              </a:rPr>
              <a:t></a:t>
            </a:r>
            <a:r>
              <a:rPr sz="2400" dirty="0">
                <a:latin typeface="Times New Roman"/>
                <a:cs typeface="Times New Roman"/>
              </a:rPr>
              <a:t>	</a:t>
            </a:r>
            <a:r>
              <a:rPr sz="2400" dirty="0">
                <a:latin typeface="Symbol"/>
                <a:cs typeface="Symbol"/>
              </a:rPr>
              <a:t></a:t>
            </a:r>
            <a:r>
              <a:rPr sz="2400" dirty="0">
                <a:latin typeface="Times New Roman"/>
                <a:cs typeface="Times New Roman"/>
              </a:rPr>
              <a:t>	</a:t>
            </a:r>
            <a:r>
              <a:rPr sz="2400" dirty="0">
                <a:latin typeface="Symbol"/>
                <a:cs typeface="Symbol"/>
              </a:rPr>
              <a:t></a:t>
            </a:r>
            <a:endParaRPr sz="2400">
              <a:latin typeface="Symbol"/>
              <a:cs typeface="Symbol"/>
            </a:endParaRPr>
          </a:p>
        </p:txBody>
      </p:sp>
      <p:sp>
        <p:nvSpPr>
          <p:cNvPr id="12" name="object 7">
            <a:extLst>
              <a:ext uri="{FF2B5EF4-FFF2-40B4-BE49-F238E27FC236}">
                <a16:creationId xmlns:a16="http://schemas.microsoft.com/office/drawing/2014/main" id="{0893BE87-4128-4F99-369D-A0A4936AF7D5}"/>
              </a:ext>
            </a:extLst>
          </p:cNvPr>
          <p:cNvSpPr txBox="1"/>
          <p:nvPr/>
        </p:nvSpPr>
        <p:spPr>
          <a:xfrm>
            <a:off x="1602741" y="3992374"/>
            <a:ext cx="104140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CC0000"/>
                </a:solidFill>
                <a:latin typeface="Arial"/>
                <a:cs typeface="Arial"/>
              </a:rPr>
              <a:t>Rule</a:t>
            </a:r>
            <a:r>
              <a:rPr sz="2400" b="1" spc="-65" dirty="0">
                <a:solidFill>
                  <a:srgbClr val="CC0000"/>
                </a:solidFill>
                <a:latin typeface="Arial"/>
                <a:cs typeface="Arial"/>
              </a:rPr>
              <a:t> </a:t>
            </a:r>
            <a:r>
              <a:rPr sz="2400" b="1" spc="-10" dirty="0">
                <a:solidFill>
                  <a:srgbClr val="CC0000"/>
                </a:solidFill>
                <a:latin typeface="Arial"/>
                <a:cs typeface="Arial"/>
              </a:rPr>
              <a:t>9:</a:t>
            </a:r>
            <a:endParaRPr sz="2400">
              <a:latin typeface="Arial"/>
              <a:cs typeface="Arial"/>
            </a:endParaRPr>
          </a:p>
        </p:txBody>
      </p:sp>
      <p:sp>
        <p:nvSpPr>
          <p:cNvPr id="13" name="object 8">
            <a:extLst>
              <a:ext uri="{FF2B5EF4-FFF2-40B4-BE49-F238E27FC236}">
                <a16:creationId xmlns:a16="http://schemas.microsoft.com/office/drawing/2014/main" id="{C587FA75-CA12-4593-2B0B-6A097635CAB3}"/>
              </a:ext>
            </a:extLst>
          </p:cNvPr>
          <p:cNvSpPr txBox="1"/>
          <p:nvPr/>
        </p:nvSpPr>
        <p:spPr>
          <a:xfrm>
            <a:off x="3431542" y="3260854"/>
            <a:ext cx="4559300" cy="1488440"/>
          </a:xfrm>
          <a:prstGeom prst="rect">
            <a:avLst/>
          </a:prstGeom>
        </p:spPr>
        <p:txBody>
          <a:bodyPr vert="horz" wrap="square" lIns="0" tIns="12700" rIns="0" bIns="0" rtlCol="0">
            <a:spAutoFit/>
          </a:bodyPr>
          <a:lstStyle/>
          <a:p>
            <a:pPr marL="12700">
              <a:lnSpc>
                <a:spcPct val="100000"/>
              </a:lnSpc>
              <a:spcBef>
                <a:spcPts val="100"/>
              </a:spcBef>
              <a:tabLst>
                <a:tab pos="372110" algn="l"/>
                <a:tab pos="749935" algn="l"/>
                <a:tab pos="2011680" algn="l"/>
                <a:tab pos="2359025" algn="l"/>
                <a:tab pos="2800985" algn="l"/>
                <a:tab pos="3181985" algn="l"/>
              </a:tabLst>
            </a:pPr>
            <a:r>
              <a:rPr sz="2400" dirty="0">
                <a:latin typeface="Symbol"/>
                <a:cs typeface="Symbol"/>
              </a:rPr>
              <a:t></a:t>
            </a:r>
            <a:r>
              <a:rPr sz="2400" dirty="0">
                <a:latin typeface="Times New Roman"/>
                <a:cs typeface="Times New Roman"/>
              </a:rPr>
              <a:t>	</a:t>
            </a:r>
            <a:r>
              <a:rPr sz="2400" dirty="0">
                <a:latin typeface="Symbol"/>
                <a:cs typeface="Symbol"/>
              </a:rPr>
              <a:t></a:t>
            </a:r>
            <a:r>
              <a:rPr sz="2400" dirty="0">
                <a:latin typeface="Times New Roman"/>
                <a:cs typeface="Times New Roman"/>
              </a:rPr>
              <a:t>	</a:t>
            </a:r>
            <a:r>
              <a:rPr sz="2400" dirty="0">
                <a:latin typeface="Symbol"/>
                <a:cs typeface="Symbol"/>
              </a:rPr>
              <a:t></a:t>
            </a:r>
            <a:r>
              <a:rPr sz="2400" dirty="0">
                <a:latin typeface="Times New Roman"/>
                <a:cs typeface="Times New Roman"/>
              </a:rPr>
              <a:t>	</a:t>
            </a:r>
            <a:r>
              <a:rPr sz="2400" dirty="0">
                <a:latin typeface="Microsoft Sans Serif"/>
                <a:cs typeface="Microsoft Sans Serif"/>
              </a:rPr>
              <a:t>~	</a:t>
            </a:r>
            <a:r>
              <a:rPr sz="2400" dirty="0">
                <a:latin typeface="Symbol"/>
                <a:cs typeface="Symbol"/>
              </a:rPr>
              <a:t></a:t>
            </a:r>
            <a:r>
              <a:rPr sz="2400" dirty="0">
                <a:latin typeface="Times New Roman"/>
                <a:cs typeface="Times New Roman"/>
              </a:rPr>
              <a:t>	</a:t>
            </a:r>
            <a:r>
              <a:rPr sz="2400" dirty="0">
                <a:latin typeface="Symbol"/>
                <a:cs typeface="Symbol"/>
              </a:rPr>
              <a:t></a:t>
            </a:r>
            <a:r>
              <a:rPr sz="2400" dirty="0">
                <a:latin typeface="Times New Roman"/>
                <a:cs typeface="Times New Roman"/>
              </a:rPr>
              <a:t>	</a:t>
            </a:r>
            <a:r>
              <a:rPr sz="2400" dirty="0">
                <a:latin typeface="Microsoft Sans Serif"/>
                <a:cs typeface="Microsoft Sans Serif"/>
              </a:rPr>
              <a:t>~</a:t>
            </a:r>
            <a:r>
              <a:rPr sz="2400" spc="-70" dirty="0">
                <a:latin typeface="Microsoft Sans Serif"/>
                <a:cs typeface="Microsoft Sans Serif"/>
              </a:rPr>
              <a:t> </a:t>
            </a:r>
            <a:r>
              <a:rPr sz="2400" dirty="0">
                <a:latin typeface="Symbol"/>
                <a:cs typeface="Symbol"/>
              </a:rPr>
              <a:t></a:t>
            </a:r>
          </a:p>
          <a:p>
            <a:pPr>
              <a:lnSpc>
                <a:spcPct val="100000"/>
              </a:lnSpc>
            </a:pPr>
            <a:endParaRPr sz="2350" dirty="0">
              <a:latin typeface="Symbol"/>
              <a:cs typeface="Symbol"/>
            </a:endParaRPr>
          </a:p>
          <a:p>
            <a:pPr marL="12700">
              <a:lnSpc>
                <a:spcPct val="100000"/>
              </a:lnSpc>
              <a:tabLst>
                <a:tab pos="3703320" algn="l"/>
                <a:tab pos="4270375" algn="l"/>
              </a:tabLst>
            </a:pPr>
            <a:r>
              <a:rPr sz="2400" spc="5" dirty="0">
                <a:latin typeface="Microsoft Sans Serif"/>
                <a:cs typeface="Microsoft Sans Serif"/>
              </a:rPr>
              <a:t>S</a:t>
            </a:r>
            <a:r>
              <a:rPr sz="2400" dirty="0">
                <a:latin typeface="Microsoft Sans Serif"/>
                <a:cs typeface="Microsoft Sans Serif"/>
              </a:rPr>
              <a:t>e</a:t>
            </a:r>
            <a:r>
              <a:rPr sz="2400" spc="-10" dirty="0">
                <a:latin typeface="Microsoft Sans Serif"/>
                <a:cs typeface="Microsoft Sans Serif"/>
              </a:rPr>
              <a:t>m</a:t>
            </a:r>
            <a:r>
              <a:rPr sz="2400" dirty="0">
                <a:latin typeface="Microsoft Sans Serif"/>
                <a:cs typeface="Microsoft Sans Serif"/>
              </a:rPr>
              <a:t>ant</a:t>
            </a:r>
            <a:r>
              <a:rPr sz="2400" spc="-20" dirty="0">
                <a:latin typeface="Microsoft Sans Serif"/>
                <a:cs typeface="Microsoft Sans Serif"/>
              </a:rPr>
              <a:t>i</a:t>
            </a:r>
            <a:r>
              <a:rPr sz="2400" dirty="0">
                <a:latin typeface="Microsoft Sans Serif"/>
                <a:cs typeface="Microsoft Sans Serif"/>
              </a:rPr>
              <a:t>c</a:t>
            </a:r>
            <a:r>
              <a:rPr sz="2400" spc="10" dirty="0">
                <a:latin typeface="Microsoft Sans Serif"/>
                <a:cs typeface="Microsoft Sans Serif"/>
              </a:rPr>
              <a:t> </a:t>
            </a:r>
            <a:r>
              <a:rPr sz="2400" dirty="0">
                <a:latin typeface="Microsoft Sans Serif"/>
                <a:cs typeface="Microsoft Sans Serif"/>
              </a:rPr>
              <a:t>tab</a:t>
            </a:r>
            <a:r>
              <a:rPr sz="2400" spc="-20" dirty="0">
                <a:latin typeface="Microsoft Sans Serif"/>
                <a:cs typeface="Microsoft Sans Serif"/>
              </a:rPr>
              <a:t>l</a:t>
            </a:r>
            <a:r>
              <a:rPr sz="2400" dirty="0">
                <a:latin typeface="Microsoft Sans Serif"/>
                <a:cs typeface="Microsoft Sans Serif"/>
              </a:rPr>
              <a:t>e</a:t>
            </a:r>
            <a:r>
              <a:rPr sz="2400" spc="-20" dirty="0">
                <a:latin typeface="Microsoft Sans Serif"/>
                <a:cs typeface="Microsoft Sans Serif"/>
              </a:rPr>
              <a:t>a</a:t>
            </a:r>
            <a:r>
              <a:rPr sz="2400" spc="-5" dirty="0">
                <a:latin typeface="Microsoft Sans Serif"/>
                <a:cs typeface="Microsoft Sans Serif"/>
              </a:rPr>
              <a:t>u</a:t>
            </a:r>
            <a:r>
              <a:rPr sz="2400" spc="20" dirty="0">
                <a:latin typeface="Microsoft Sans Serif"/>
                <a:cs typeface="Microsoft Sans Serif"/>
              </a:rPr>
              <a:t> </a:t>
            </a:r>
            <a:r>
              <a:rPr sz="2400" dirty="0">
                <a:latin typeface="Microsoft Sans Serif"/>
                <a:cs typeface="Microsoft Sans Serif"/>
              </a:rPr>
              <a:t>for</a:t>
            </a:r>
            <a:r>
              <a:rPr sz="2400" spc="25" dirty="0">
                <a:latin typeface="Microsoft Sans Serif"/>
                <a:cs typeface="Microsoft Sans Serif"/>
              </a:rPr>
              <a:t> </a:t>
            </a:r>
            <a:r>
              <a:rPr sz="2400" dirty="0">
                <a:latin typeface="Microsoft Sans Serif"/>
                <a:cs typeface="Microsoft Sans Serif"/>
              </a:rPr>
              <a:t>~</a:t>
            </a:r>
            <a:r>
              <a:rPr sz="2400" spc="20" dirty="0">
                <a:latin typeface="Microsoft Sans Serif"/>
                <a:cs typeface="Microsoft Sans Serif"/>
              </a:rPr>
              <a:t> </a:t>
            </a:r>
            <a:r>
              <a:rPr sz="2400" spc="15" dirty="0">
                <a:latin typeface="Microsoft Sans Serif"/>
                <a:cs typeface="Microsoft Sans Serif"/>
              </a:rPr>
              <a:t>(</a:t>
            </a:r>
            <a:r>
              <a:rPr sz="2400" dirty="0">
                <a:latin typeface="Symbol"/>
                <a:cs typeface="Symbol"/>
              </a:rPr>
              <a:t></a:t>
            </a:r>
            <a:r>
              <a:rPr sz="2400" dirty="0">
                <a:latin typeface="Times New Roman"/>
                <a:cs typeface="Times New Roman"/>
              </a:rPr>
              <a:t>	</a:t>
            </a:r>
            <a:r>
              <a:rPr sz="2400" dirty="0">
                <a:latin typeface="Symbol"/>
                <a:cs typeface="Symbol"/>
              </a:rPr>
              <a:t></a:t>
            </a:r>
            <a:r>
              <a:rPr sz="2400" dirty="0">
                <a:latin typeface="Times New Roman"/>
                <a:cs typeface="Times New Roman"/>
              </a:rPr>
              <a:t>	</a:t>
            </a:r>
            <a:r>
              <a:rPr sz="2400" spc="50" dirty="0">
                <a:latin typeface="Symbol"/>
                <a:cs typeface="Symbol"/>
              </a:rPr>
              <a:t></a:t>
            </a:r>
            <a:r>
              <a:rPr sz="2400" dirty="0">
                <a:latin typeface="Microsoft Sans Serif"/>
                <a:cs typeface="Microsoft Sans Serif"/>
              </a:rPr>
              <a:t>)</a:t>
            </a:r>
          </a:p>
          <a:p>
            <a:pPr marR="187960" algn="r">
              <a:lnSpc>
                <a:spcPct val="100000"/>
              </a:lnSpc>
              <a:tabLst>
                <a:tab pos="377825" algn="l"/>
              </a:tabLst>
            </a:pPr>
            <a:r>
              <a:rPr sz="2400" spc="-5" dirty="0">
                <a:latin typeface="Symbol"/>
                <a:cs typeface="Symbol"/>
              </a:rPr>
              <a:t></a:t>
            </a:r>
            <a:r>
              <a:rPr sz="2400" spc="-5" dirty="0">
                <a:latin typeface="Times New Roman"/>
                <a:cs typeface="Times New Roman"/>
              </a:rPr>
              <a:t>	</a:t>
            </a:r>
            <a:r>
              <a:rPr sz="2400" spc="10" dirty="0">
                <a:latin typeface="Symbol"/>
                <a:cs typeface="Symbol"/>
              </a:rPr>
              <a:t></a:t>
            </a:r>
            <a:r>
              <a:rPr sz="2400" spc="10" dirty="0">
                <a:latin typeface="Microsoft Sans Serif"/>
                <a:cs typeface="Microsoft Sans Serif"/>
              </a:rPr>
              <a:t>)</a:t>
            </a:r>
            <a:endParaRPr sz="2400" dirty="0">
              <a:latin typeface="Microsoft Sans Serif"/>
              <a:cs typeface="Microsoft Sans Serif"/>
            </a:endParaRPr>
          </a:p>
        </p:txBody>
      </p:sp>
      <p:sp>
        <p:nvSpPr>
          <p:cNvPr id="14" name="object 9">
            <a:extLst>
              <a:ext uri="{FF2B5EF4-FFF2-40B4-BE49-F238E27FC236}">
                <a16:creationId xmlns:a16="http://schemas.microsoft.com/office/drawing/2014/main" id="{5017D2FD-A5DA-12DC-C8F0-0407C12B5443}"/>
              </a:ext>
            </a:extLst>
          </p:cNvPr>
          <p:cNvSpPr txBox="1"/>
          <p:nvPr/>
        </p:nvSpPr>
        <p:spPr>
          <a:xfrm>
            <a:off x="2517142" y="4358135"/>
            <a:ext cx="4391025" cy="754380"/>
          </a:xfrm>
          <a:prstGeom prst="rect">
            <a:avLst/>
          </a:prstGeom>
        </p:spPr>
        <p:txBody>
          <a:bodyPr vert="horz" wrap="square" lIns="0" tIns="12700" rIns="0" bIns="0" rtlCol="0">
            <a:spAutoFit/>
          </a:bodyPr>
          <a:lstStyle/>
          <a:p>
            <a:pPr marL="12700">
              <a:lnSpc>
                <a:spcPts val="2870"/>
              </a:lnSpc>
              <a:spcBef>
                <a:spcPts val="100"/>
              </a:spcBef>
              <a:tabLst>
                <a:tab pos="1493520" algn="l"/>
                <a:tab pos="1828800" algn="l"/>
                <a:tab pos="2286000" algn="l"/>
                <a:tab pos="2667000" algn="l"/>
                <a:tab pos="3364865" algn="l"/>
                <a:tab pos="3736975" algn="l"/>
                <a:tab pos="4185285" algn="l"/>
              </a:tabLst>
            </a:pPr>
            <a:r>
              <a:rPr sz="2400" dirty="0">
                <a:latin typeface="Microsoft Sans Serif"/>
                <a:cs typeface="Microsoft Sans Serif"/>
              </a:rPr>
              <a:t>~</a:t>
            </a:r>
            <a:r>
              <a:rPr sz="2400" spc="20" dirty="0">
                <a:latin typeface="Microsoft Sans Serif"/>
                <a:cs typeface="Microsoft Sans Serif"/>
              </a:rPr>
              <a:t> </a:t>
            </a:r>
            <a:r>
              <a:rPr sz="2400" spc="15" dirty="0">
                <a:latin typeface="Microsoft Sans Serif"/>
                <a:cs typeface="Microsoft Sans Serif"/>
              </a:rPr>
              <a:t>(</a:t>
            </a:r>
            <a:r>
              <a:rPr sz="2400" dirty="0">
                <a:latin typeface="Symbol"/>
                <a:cs typeface="Symbol"/>
              </a:rPr>
              <a:t></a:t>
            </a:r>
            <a:r>
              <a:rPr sz="2400" spc="20" dirty="0">
                <a:latin typeface="Times New Roman"/>
                <a:cs typeface="Times New Roman"/>
              </a:rPr>
              <a:t> </a:t>
            </a:r>
            <a:r>
              <a:rPr sz="2400" dirty="0">
                <a:latin typeface="Symbol"/>
                <a:cs typeface="Symbol"/>
              </a:rPr>
              <a:t></a:t>
            </a:r>
            <a:r>
              <a:rPr sz="2400" spc="40" dirty="0">
                <a:latin typeface="Times New Roman"/>
                <a:cs typeface="Times New Roman"/>
              </a:rPr>
              <a:t> </a:t>
            </a:r>
            <a:r>
              <a:rPr sz="2400" spc="50" dirty="0">
                <a:latin typeface="Symbol"/>
                <a:cs typeface="Symbol"/>
              </a:rPr>
              <a:t></a:t>
            </a:r>
            <a:r>
              <a:rPr sz="2400" dirty="0">
                <a:latin typeface="Microsoft Sans Serif"/>
                <a:cs typeface="Microsoft Sans Serif"/>
              </a:rPr>
              <a:t>)	</a:t>
            </a:r>
            <a:r>
              <a:rPr sz="2400" dirty="0">
                <a:latin typeface="Symbol"/>
                <a:cs typeface="Symbol"/>
              </a:rPr>
              <a:t></a:t>
            </a:r>
            <a:r>
              <a:rPr sz="2400" dirty="0">
                <a:latin typeface="Times New Roman"/>
                <a:cs typeface="Times New Roman"/>
              </a:rPr>
              <a:t>	</a:t>
            </a:r>
            <a:r>
              <a:rPr sz="2400" spc="-10" dirty="0">
                <a:latin typeface="Microsoft Sans Serif"/>
                <a:cs typeface="Microsoft Sans Serif"/>
              </a:rPr>
              <a:t>(</a:t>
            </a:r>
            <a:r>
              <a:rPr sz="2400" dirty="0">
                <a:latin typeface="Symbol"/>
                <a:cs typeface="Symbol"/>
              </a:rPr>
              <a:t></a:t>
            </a:r>
            <a:r>
              <a:rPr sz="2400" dirty="0">
                <a:latin typeface="Times New Roman"/>
                <a:cs typeface="Times New Roman"/>
              </a:rPr>
              <a:t>	</a:t>
            </a:r>
            <a:r>
              <a:rPr sz="2400" dirty="0">
                <a:latin typeface="Symbol"/>
                <a:cs typeface="Symbol"/>
              </a:rPr>
              <a:t></a:t>
            </a:r>
            <a:r>
              <a:rPr sz="2400" dirty="0">
                <a:latin typeface="Times New Roman"/>
                <a:cs typeface="Times New Roman"/>
              </a:rPr>
              <a:t>	</a:t>
            </a:r>
            <a:r>
              <a:rPr sz="2400" dirty="0">
                <a:latin typeface="Microsoft Sans Serif"/>
                <a:cs typeface="Microsoft Sans Serif"/>
              </a:rPr>
              <a:t>~ </a:t>
            </a:r>
            <a:r>
              <a:rPr sz="2400" dirty="0">
                <a:latin typeface="Symbol"/>
                <a:cs typeface="Symbol"/>
              </a:rPr>
              <a:t></a:t>
            </a:r>
            <a:r>
              <a:rPr sz="2400" dirty="0">
                <a:latin typeface="Microsoft Sans Serif"/>
                <a:cs typeface="Microsoft Sans Serif"/>
              </a:rPr>
              <a:t>)	V	</a:t>
            </a:r>
            <a:r>
              <a:rPr sz="2400" spc="-10" dirty="0">
                <a:latin typeface="Microsoft Sans Serif"/>
                <a:cs typeface="Microsoft Sans Serif"/>
              </a:rPr>
              <a:t>(</a:t>
            </a:r>
            <a:r>
              <a:rPr sz="2400" dirty="0">
                <a:latin typeface="Microsoft Sans Serif"/>
                <a:cs typeface="Microsoft Sans Serif"/>
              </a:rPr>
              <a:t>~	</a:t>
            </a:r>
            <a:r>
              <a:rPr sz="2400" dirty="0">
                <a:latin typeface="Symbol"/>
                <a:cs typeface="Symbol"/>
              </a:rPr>
              <a:t></a:t>
            </a:r>
            <a:endParaRPr sz="2400">
              <a:latin typeface="Symbol"/>
              <a:cs typeface="Symbol"/>
            </a:endParaRPr>
          </a:p>
          <a:p>
            <a:pPr marL="1841500">
              <a:lnSpc>
                <a:spcPts val="2870"/>
              </a:lnSpc>
              <a:tabLst>
                <a:tab pos="2563495" algn="l"/>
                <a:tab pos="3048000" algn="l"/>
              </a:tabLst>
            </a:pPr>
            <a:r>
              <a:rPr sz="2400" dirty="0">
                <a:latin typeface="Microsoft Sans Serif"/>
                <a:cs typeface="Microsoft Sans Serif"/>
              </a:rPr>
              <a:t>~</a:t>
            </a:r>
            <a:r>
              <a:rPr sz="2400" spc="20" dirty="0">
                <a:latin typeface="Microsoft Sans Serif"/>
                <a:cs typeface="Microsoft Sans Serif"/>
              </a:rPr>
              <a:t> </a:t>
            </a:r>
            <a:r>
              <a:rPr sz="2400" spc="5" dirty="0">
                <a:latin typeface="Microsoft Sans Serif"/>
                <a:cs typeface="Microsoft Sans Serif"/>
              </a:rPr>
              <a:t>(</a:t>
            </a:r>
            <a:r>
              <a:rPr sz="2400" spc="5" dirty="0">
                <a:latin typeface="Symbol"/>
                <a:cs typeface="Symbol"/>
              </a:rPr>
              <a:t></a:t>
            </a:r>
            <a:r>
              <a:rPr sz="2400" spc="5" dirty="0">
                <a:latin typeface="Times New Roman"/>
                <a:cs typeface="Times New Roman"/>
              </a:rPr>
              <a:t>	</a:t>
            </a:r>
            <a:r>
              <a:rPr sz="2400" dirty="0">
                <a:latin typeface="Symbol"/>
                <a:cs typeface="Symbol"/>
              </a:rPr>
              <a:t></a:t>
            </a:r>
            <a:r>
              <a:rPr sz="2400" dirty="0">
                <a:latin typeface="Times New Roman"/>
                <a:cs typeface="Times New Roman"/>
              </a:rPr>
              <a:t>	</a:t>
            </a:r>
            <a:r>
              <a:rPr sz="2400" spc="25" dirty="0">
                <a:latin typeface="Symbol"/>
                <a:cs typeface="Symbol"/>
              </a:rPr>
              <a:t></a:t>
            </a:r>
            <a:r>
              <a:rPr sz="2400" spc="25" dirty="0">
                <a:latin typeface="Microsoft Sans Serif"/>
                <a:cs typeface="Microsoft Sans Serif"/>
              </a:rPr>
              <a:t>)</a:t>
            </a:r>
            <a:endParaRPr sz="2400">
              <a:latin typeface="Microsoft Sans Serif"/>
              <a:cs typeface="Microsoft Sans Serif"/>
            </a:endParaRPr>
          </a:p>
        </p:txBody>
      </p:sp>
      <p:sp>
        <p:nvSpPr>
          <p:cNvPr id="15" name="object 10">
            <a:extLst>
              <a:ext uri="{FF2B5EF4-FFF2-40B4-BE49-F238E27FC236}">
                <a16:creationId xmlns:a16="http://schemas.microsoft.com/office/drawing/2014/main" id="{95DABCAF-AB0F-F684-08D5-885DA0854EDD}"/>
              </a:ext>
            </a:extLst>
          </p:cNvPr>
          <p:cNvSpPr txBox="1"/>
          <p:nvPr/>
        </p:nvSpPr>
        <p:spPr>
          <a:xfrm>
            <a:off x="3431542" y="5818128"/>
            <a:ext cx="1192530" cy="391160"/>
          </a:xfrm>
          <a:prstGeom prst="rect">
            <a:avLst/>
          </a:prstGeom>
        </p:spPr>
        <p:txBody>
          <a:bodyPr vert="horz" wrap="square" lIns="0" tIns="12700" rIns="0" bIns="0" rtlCol="0">
            <a:spAutoFit/>
          </a:bodyPr>
          <a:lstStyle/>
          <a:p>
            <a:pPr marL="12700">
              <a:lnSpc>
                <a:spcPct val="100000"/>
              </a:lnSpc>
              <a:spcBef>
                <a:spcPts val="100"/>
              </a:spcBef>
              <a:tabLst>
                <a:tab pos="372110" algn="l"/>
                <a:tab pos="753110" algn="l"/>
              </a:tabLst>
            </a:pPr>
            <a:r>
              <a:rPr sz="2400" dirty="0">
                <a:latin typeface="Symbol"/>
                <a:cs typeface="Symbol"/>
              </a:rPr>
              <a:t></a:t>
            </a:r>
            <a:r>
              <a:rPr sz="2400" dirty="0">
                <a:latin typeface="Times New Roman"/>
                <a:cs typeface="Times New Roman"/>
              </a:rPr>
              <a:t>	</a:t>
            </a:r>
            <a:r>
              <a:rPr sz="2400" dirty="0">
                <a:latin typeface="Symbol"/>
                <a:cs typeface="Symbol"/>
              </a:rPr>
              <a:t></a:t>
            </a:r>
            <a:r>
              <a:rPr sz="2400" dirty="0">
                <a:latin typeface="Times New Roman"/>
                <a:cs typeface="Times New Roman"/>
              </a:rPr>
              <a:t>	</a:t>
            </a:r>
            <a:r>
              <a:rPr sz="2400" dirty="0">
                <a:latin typeface="Microsoft Sans Serif"/>
                <a:cs typeface="Microsoft Sans Serif"/>
              </a:rPr>
              <a:t>~</a:t>
            </a:r>
            <a:r>
              <a:rPr sz="2400" spc="-90" dirty="0">
                <a:latin typeface="Microsoft Sans Serif"/>
                <a:cs typeface="Microsoft Sans Serif"/>
              </a:rPr>
              <a:t> </a:t>
            </a:r>
            <a:r>
              <a:rPr sz="2400" dirty="0">
                <a:latin typeface="Symbol"/>
                <a:cs typeface="Symbol"/>
              </a:rPr>
              <a:t></a:t>
            </a:r>
            <a:endParaRPr sz="2400">
              <a:latin typeface="Symbol"/>
              <a:cs typeface="Symbol"/>
            </a:endParaRPr>
          </a:p>
        </p:txBody>
      </p:sp>
      <p:sp>
        <p:nvSpPr>
          <p:cNvPr id="16" name="object 11">
            <a:extLst>
              <a:ext uri="{FF2B5EF4-FFF2-40B4-BE49-F238E27FC236}">
                <a16:creationId xmlns:a16="http://schemas.microsoft.com/office/drawing/2014/main" id="{C1153CB6-08C6-C6D2-3511-552B10A8B677}"/>
              </a:ext>
            </a:extLst>
          </p:cNvPr>
          <p:cNvSpPr txBox="1"/>
          <p:nvPr/>
        </p:nvSpPr>
        <p:spPr>
          <a:xfrm>
            <a:off x="6345433" y="5818128"/>
            <a:ext cx="1442720" cy="391160"/>
          </a:xfrm>
          <a:prstGeom prst="rect">
            <a:avLst/>
          </a:prstGeom>
        </p:spPr>
        <p:txBody>
          <a:bodyPr vert="horz" wrap="square" lIns="0" tIns="12700" rIns="0" bIns="0" rtlCol="0">
            <a:spAutoFit/>
          </a:bodyPr>
          <a:lstStyle/>
          <a:p>
            <a:pPr marL="12700">
              <a:lnSpc>
                <a:spcPct val="100000"/>
              </a:lnSpc>
              <a:spcBef>
                <a:spcPts val="100"/>
              </a:spcBef>
              <a:tabLst>
                <a:tab pos="360045" algn="l"/>
                <a:tab pos="802005" algn="l"/>
                <a:tab pos="1261745" algn="l"/>
              </a:tabLst>
            </a:pPr>
            <a:r>
              <a:rPr sz="2400" dirty="0">
                <a:latin typeface="Microsoft Sans Serif"/>
                <a:cs typeface="Microsoft Sans Serif"/>
              </a:rPr>
              <a:t>~	</a:t>
            </a:r>
            <a:r>
              <a:rPr sz="2400" dirty="0">
                <a:latin typeface="Symbol"/>
                <a:cs typeface="Symbol"/>
              </a:rPr>
              <a:t></a:t>
            </a:r>
            <a:r>
              <a:rPr sz="2400" dirty="0">
                <a:latin typeface="Times New Roman"/>
                <a:cs typeface="Times New Roman"/>
              </a:rPr>
              <a:t>	</a:t>
            </a:r>
            <a:r>
              <a:rPr sz="2400" dirty="0">
                <a:latin typeface="Symbol"/>
                <a:cs typeface="Symbol"/>
              </a:rPr>
              <a:t></a:t>
            </a:r>
            <a:r>
              <a:rPr sz="2400" dirty="0">
                <a:latin typeface="Times New Roman"/>
                <a:cs typeface="Times New Roman"/>
              </a:rPr>
              <a:t>	</a:t>
            </a:r>
            <a:r>
              <a:rPr sz="2400" dirty="0">
                <a:latin typeface="Symbol"/>
                <a:cs typeface="Symbol"/>
              </a:rPr>
              <a:t></a:t>
            </a:r>
            <a:endParaRPr sz="2400">
              <a:latin typeface="Symbol"/>
              <a:cs typeface="Symbol"/>
            </a:endParaRPr>
          </a:p>
        </p:txBody>
      </p:sp>
      <p:sp>
        <p:nvSpPr>
          <p:cNvPr id="17" name="object 12">
            <a:extLst>
              <a:ext uri="{FF2B5EF4-FFF2-40B4-BE49-F238E27FC236}">
                <a16:creationId xmlns:a16="http://schemas.microsoft.com/office/drawing/2014/main" id="{390EE1F7-940C-CE31-26F0-370D69B3651D}"/>
              </a:ext>
            </a:extLst>
          </p:cNvPr>
          <p:cNvSpPr/>
          <p:nvPr/>
        </p:nvSpPr>
        <p:spPr>
          <a:xfrm>
            <a:off x="4343400" y="2971800"/>
            <a:ext cx="1600200" cy="304800"/>
          </a:xfrm>
          <a:custGeom>
            <a:avLst/>
            <a:gdLst/>
            <a:ahLst/>
            <a:cxnLst/>
            <a:rect l="l" t="t" r="r" b="b"/>
            <a:pathLst>
              <a:path w="1600200" h="304800">
                <a:moveTo>
                  <a:pt x="685799" y="0"/>
                </a:moveTo>
                <a:lnTo>
                  <a:pt x="0" y="304799"/>
                </a:lnTo>
              </a:path>
              <a:path w="1600200" h="304800">
                <a:moveTo>
                  <a:pt x="685799" y="0"/>
                </a:moveTo>
                <a:lnTo>
                  <a:pt x="1600199" y="304799"/>
                </a:lnTo>
              </a:path>
            </a:pathLst>
          </a:custGeom>
          <a:ln w="28574">
            <a:solidFill>
              <a:srgbClr val="000000"/>
            </a:solidFill>
          </a:ln>
        </p:spPr>
        <p:txBody>
          <a:bodyPr wrap="square" lIns="0" tIns="0" rIns="0" bIns="0" rtlCol="0"/>
          <a:lstStyle/>
          <a:p>
            <a:endParaRPr/>
          </a:p>
        </p:txBody>
      </p:sp>
      <p:sp>
        <p:nvSpPr>
          <p:cNvPr id="18" name="object 13">
            <a:extLst>
              <a:ext uri="{FF2B5EF4-FFF2-40B4-BE49-F238E27FC236}">
                <a16:creationId xmlns:a16="http://schemas.microsoft.com/office/drawing/2014/main" id="{097B793E-B307-02A0-7C92-7EF651C3B483}"/>
              </a:ext>
            </a:extLst>
          </p:cNvPr>
          <p:cNvSpPr/>
          <p:nvPr/>
        </p:nvSpPr>
        <p:spPr>
          <a:xfrm>
            <a:off x="4572000" y="5181600"/>
            <a:ext cx="1676400" cy="762000"/>
          </a:xfrm>
          <a:custGeom>
            <a:avLst/>
            <a:gdLst/>
            <a:ahLst/>
            <a:cxnLst/>
            <a:rect l="l" t="t" r="r" b="b"/>
            <a:pathLst>
              <a:path w="1676400" h="762000">
                <a:moveTo>
                  <a:pt x="838199" y="0"/>
                </a:moveTo>
                <a:lnTo>
                  <a:pt x="0" y="685799"/>
                </a:lnTo>
              </a:path>
              <a:path w="1676400" h="762000">
                <a:moveTo>
                  <a:pt x="838199" y="0"/>
                </a:moveTo>
                <a:lnTo>
                  <a:pt x="1676399" y="761999"/>
                </a:lnTo>
              </a:path>
            </a:pathLst>
          </a:custGeom>
          <a:ln w="2857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9368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rPr>
              <a:t>Semantic Tableaux System…</a:t>
            </a:r>
            <a:r>
              <a:rPr lang="en-US" sz="3200" b="1" spc="-10" dirty="0">
                <a:solidFill>
                  <a:srgbClr val="C00000"/>
                </a:solidFill>
              </a:rPr>
              <a:t> </a:t>
            </a:r>
            <a:endParaRPr lang="te-IN" sz="3200" b="1" dirty="0">
              <a:solidFill>
                <a:srgbClr val="C00000"/>
              </a:solidFill>
            </a:endParaRPr>
          </a:p>
        </p:txBody>
      </p:sp>
      <p:sp>
        <p:nvSpPr>
          <p:cNvPr id="2" name="object 5">
            <a:extLst>
              <a:ext uri="{FF2B5EF4-FFF2-40B4-BE49-F238E27FC236}">
                <a16:creationId xmlns:a16="http://schemas.microsoft.com/office/drawing/2014/main" id="{EEA1A649-B476-387A-71C6-55EFC3AF00FF}"/>
              </a:ext>
            </a:extLst>
          </p:cNvPr>
          <p:cNvSpPr txBox="1">
            <a:spLocks/>
          </p:cNvSpPr>
          <p:nvPr/>
        </p:nvSpPr>
        <p:spPr>
          <a:xfrm>
            <a:off x="523836" y="830015"/>
            <a:ext cx="10515600" cy="444352"/>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2800" b="1" dirty="0"/>
              <a:t>Consistency</a:t>
            </a:r>
            <a:r>
              <a:rPr lang="en-IN" sz="2800" b="1" spc="-20" dirty="0"/>
              <a:t> </a:t>
            </a:r>
            <a:r>
              <a:rPr lang="en-IN" sz="2800" b="1" spc="-5" dirty="0"/>
              <a:t>and Inconsistency: Satisfiability and </a:t>
            </a:r>
            <a:r>
              <a:rPr lang="en-IN" sz="2800" b="1" spc="-5" dirty="0" err="1"/>
              <a:t>Unsatisfiability</a:t>
            </a:r>
            <a:endParaRPr lang="en-IN" sz="2800" b="1" dirty="0"/>
          </a:p>
        </p:txBody>
      </p:sp>
      <p:sp>
        <p:nvSpPr>
          <p:cNvPr id="6" name="object 6">
            <a:extLst>
              <a:ext uri="{FF2B5EF4-FFF2-40B4-BE49-F238E27FC236}">
                <a16:creationId xmlns:a16="http://schemas.microsoft.com/office/drawing/2014/main" id="{172E5040-6B14-D863-EBEC-5AB693C11640}"/>
              </a:ext>
            </a:extLst>
          </p:cNvPr>
          <p:cNvSpPr txBox="1"/>
          <p:nvPr/>
        </p:nvSpPr>
        <p:spPr>
          <a:xfrm>
            <a:off x="1524000" y="1453602"/>
            <a:ext cx="9515436" cy="3810017"/>
          </a:xfrm>
          <a:prstGeom prst="rect">
            <a:avLst/>
          </a:prstGeom>
        </p:spPr>
        <p:txBody>
          <a:bodyPr vert="horz" wrap="square" lIns="0" tIns="11430" rIns="0" bIns="0" rtlCol="0">
            <a:spAutoFit/>
          </a:bodyPr>
          <a:lstStyle/>
          <a:p>
            <a:pPr marL="356870" marR="5080" indent="-344805">
              <a:lnSpc>
                <a:spcPct val="100000"/>
              </a:lnSpc>
              <a:spcBef>
                <a:spcPts val="90"/>
              </a:spcBef>
              <a:buClr>
                <a:srgbClr val="0099CC"/>
              </a:buClr>
              <a:buSzPct val="68750"/>
              <a:buFont typeface="Wingdings"/>
              <a:buChar char=""/>
              <a:tabLst>
                <a:tab pos="356870" algn="l"/>
                <a:tab pos="357505" algn="l"/>
              </a:tabLst>
            </a:pPr>
            <a:r>
              <a:rPr sz="3200" spc="-5" dirty="0">
                <a:latin typeface="Microsoft Sans Serif"/>
                <a:cs typeface="Microsoft Sans Serif"/>
              </a:rPr>
              <a:t>If</a:t>
            </a:r>
            <a:r>
              <a:rPr sz="3200" spc="75" dirty="0">
                <a:latin typeface="Microsoft Sans Serif"/>
                <a:cs typeface="Microsoft Sans Serif"/>
              </a:rPr>
              <a:t> </a:t>
            </a:r>
            <a:r>
              <a:rPr sz="3200" spc="-5" dirty="0">
                <a:latin typeface="Microsoft Sans Serif"/>
                <a:cs typeface="Microsoft Sans Serif"/>
              </a:rPr>
              <a:t>an</a:t>
            </a:r>
            <a:r>
              <a:rPr sz="3200" spc="80" dirty="0">
                <a:latin typeface="Microsoft Sans Serif"/>
                <a:cs typeface="Microsoft Sans Serif"/>
              </a:rPr>
              <a:t> </a:t>
            </a:r>
            <a:r>
              <a:rPr sz="3200" spc="-5" dirty="0">
                <a:latin typeface="Microsoft Sans Serif"/>
                <a:cs typeface="Microsoft Sans Serif"/>
              </a:rPr>
              <a:t>atom</a:t>
            </a:r>
            <a:r>
              <a:rPr sz="3200" spc="110" dirty="0">
                <a:latin typeface="Microsoft Sans Serif"/>
                <a:cs typeface="Microsoft Sans Serif"/>
              </a:rPr>
              <a:t> </a:t>
            </a:r>
            <a:r>
              <a:rPr sz="3200" spc="-10" dirty="0">
                <a:latin typeface="Microsoft Sans Serif"/>
                <a:cs typeface="Microsoft Sans Serif"/>
              </a:rPr>
              <a:t>P</a:t>
            </a:r>
            <a:r>
              <a:rPr sz="3200" spc="105" dirty="0">
                <a:latin typeface="Microsoft Sans Serif"/>
                <a:cs typeface="Microsoft Sans Serif"/>
              </a:rPr>
              <a:t> </a:t>
            </a:r>
            <a:r>
              <a:rPr sz="3200" spc="-5" dirty="0">
                <a:latin typeface="Microsoft Sans Serif"/>
                <a:cs typeface="Microsoft Sans Serif"/>
              </a:rPr>
              <a:t>and</a:t>
            </a:r>
            <a:r>
              <a:rPr sz="3200" spc="80" dirty="0">
                <a:latin typeface="Microsoft Sans Serif"/>
                <a:cs typeface="Microsoft Sans Serif"/>
              </a:rPr>
              <a:t> </a:t>
            </a:r>
            <a:r>
              <a:rPr sz="3200" spc="-5" dirty="0">
                <a:latin typeface="Microsoft Sans Serif"/>
                <a:cs typeface="Microsoft Sans Serif"/>
              </a:rPr>
              <a:t>~</a:t>
            </a:r>
            <a:r>
              <a:rPr sz="3200" spc="110" dirty="0">
                <a:latin typeface="Microsoft Sans Serif"/>
                <a:cs typeface="Microsoft Sans Serif"/>
              </a:rPr>
              <a:t> </a:t>
            </a:r>
            <a:r>
              <a:rPr sz="3200" spc="-10" dirty="0">
                <a:latin typeface="Microsoft Sans Serif"/>
                <a:cs typeface="Microsoft Sans Serif"/>
              </a:rPr>
              <a:t>P</a:t>
            </a:r>
            <a:r>
              <a:rPr sz="3200" spc="110" dirty="0">
                <a:latin typeface="Microsoft Sans Serif"/>
                <a:cs typeface="Microsoft Sans Serif"/>
              </a:rPr>
              <a:t> </a:t>
            </a:r>
            <a:r>
              <a:rPr sz="3200" spc="-5" dirty="0">
                <a:latin typeface="Microsoft Sans Serif"/>
                <a:cs typeface="Microsoft Sans Serif"/>
              </a:rPr>
              <a:t>appear</a:t>
            </a:r>
            <a:r>
              <a:rPr sz="3200" spc="90" dirty="0">
                <a:latin typeface="Microsoft Sans Serif"/>
                <a:cs typeface="Microsoft Sans Serif"/>
              </a:rPr>
              <a:t> </a:t>
            </a:r>
            <a:r>
              <a:rPr sz="3200" spc="-5" dirty="0">
                <a:latin typeface="Microsoft Sans Serif"/>
                <a:cs typeface="Microsoft Sans Serif"/>
              </a:rPr>
              <a:t>on</a:t>
            </a:r>
            <a:r>
              <a:rPr sz="3200" spc="80" dirty="0">
                <a:latin typeface="Microsoft Sans Serif"/>
                <a:cs typeface="Microsoft Sans Serif"/>
              </a:rPr>
              <a:t> </a:t>
            </a:r>
            <a:r>
              <a:rPr sz="3200" spc="-5" dirty="0">
                <a:latin typeface="Microsoft Sans Serif"/>
                <a:cs typeface="Microsoft Sans Serif"/>
              </a:rPr>
              <a:t>a</a:t>
            </a:r>
            <a:r>
              <a:rPr sz="3200" spc="80" dirty="0">
                <a:latin typeface="Microsoft Sans Serif"/>
                <a:cs typeface="Microsoft Sans Serif"/>
              </a:rPr>
              <a:t> </a:t>
            </a:r>
            <a:r>
              <a:rPr sz="3200" spc="-5" dirty="0">
                <a:latin typeface="Microsoft Sans Serif"/>
                <a:cs typeface="Microsoft Sans Serif"/>
              </a:rPr>
              <a:t>same </a:t>
            </a:r>
            <a:r>
              <a:rPr sz="3200" spc="-835" dirty="0">
                <a:latin typeface="Microsoft Sans Serif"/>
                <a:cs typeface="Microsoft Sans Serif"/>
              </a:rPr>
              <a:t> </a:t>
            </a:r>
            <a:r>
              <a:rPr sz="3200" spc="-5" dirty="0">
                <a:latin typeface="Microsoft Sans Serif"/>
                <a:cs typeface="Microsoft Sans Serif"/>
              </a:rPr>
              <a:t>path</a:t>
            </a:r>
            <a:r>
              <a:rPr sz="3200" spc="30" dirty="0">
                <a:latin typeface="Microsoft Sans Serif"/>
                <a:cs typeface="Microsoft Sans Serif"/>
              </a:rPr>
              <a:t> </a:t>
            </a:r>
            <a:r>
              <a:rPr sz="3200" spc="-5" dirty="0">
                <a:latin typeface="Microsoft Sans Serif"/>
                <a:cs typeface="Microsoft Sans Serif"/>
              </a:rPr>
              <a:t>of</a:t>
            </a:r>
            <a:r>
              <a:rPr sz="3200" spc="30" dirty="0">
                <a:latin typeface="Microsoft Sans Serif"/>
                <a:cs typeface="Microsoft Sans Serif"/>
              </a:rPr>
              <a:t> </a:t>
            </a:r>
            <a:r>
              <a:rPr sz="3200" spc="-5" dirty="0">
                <a:latin typeface="Microsoft Sans Serif"/>
                <a:cs typeface="Microsoft Sans Serif"/>
              </a:rPr>
              <a:t>a</a:t>
            </a:r>
            <a:r>
              <a:rPr sz="3200" spc="35" dirty="0">
                <a:latin typeface="Microsoft Sans Serif"/>
                <a:cs typeface="Microsoft Sans Serif"/>
              </a:rPr>
              <a:t> </a:t>
            </a:r>
            <a:r>
              <a:rPr sz="3200" spc="-10" dirty="0">
                <a:latin typeface="Microsoft Sans Serif"/>
                <a:cs typeface="Microsoft Sans Serif"/>
              </a:rPr>
              <a:t>semantic</a:t>
            </a:r>
            <a:r>
              <a:rPr sz="3200" spc="45" dirty="0">
                <a:latin typeface="Microsoft Sans Serif"/>
                <a:cs typeface="Microsoft Sans Serif"/>
              </a:rPr>
              <a:t> </a:t>
            </a:r>
            <a:r>
              <a:rPr sz="3200" spc="-5" dirty="0">
                <a:latin typeface="Microsoft Sans Serif"/>
                <a:cs typeface="Microsoft Sans Serif"/>
              </a:rPr>
              <a:t>tableau,</a:t>
            </a:r>
            <a:endParaRPr lang="en-IN" sz="3200" spc="-5" dirty="0">
              <a:latin typeface="Microsoft Sans Serif"/>
              <a:cs typeface="Microsoft Sans Serif"/>
            </a:endParaRPr>
          </a:p>
          <a:p>
            <a:pPr marL="12065" marR="5080">
              <a:lnSpc>
                <a:spcPct val="100000"/>
              </a:lnSpc>
              <a:spcBef>
                <a:spcPts val="90"/>
              </a:spcBef>
              <a:buClr>
                <a:srgbClr val="0099CC"/>
              </a:buClr>
              <a:buSzPct val="68750"/>
              <a:tabLst>
                <a:tab pos="356870" algn="l"/>
                <a:tab pos="357505" algn="l"/>
              </a:tabLst>
            </a:pPr>
            <a:endParaRPr sz="3200" dirty="0">
              <a:latin typeface="Microsoft Sans Serif"/>
              <a:cs typeface="Microsoft Sans Serif"/>
            </a:endParaRPr>
          </a:p>
          <a:p>
            <a:pPr marL="756285" marR="6985" lvl="1" indent="-287020" algn="just">
              <a:lnSpc>
                <a:spcPct val="99600"/>
              </a:lnSpc>
              <a:spcBef>
                <a:spcPts val="595"/>
              </a:spcBef>
              <a:buChar char="–"/>
              <a:tabLst>
                <a:tab pos="756920" algn="l"/>
              </a:tabLst>
            </a:pPr>
            <a:r>
              <a:rPr sz="2800" dirty="0">
                <a:latin typeface="Microsoft Sans Serif"/>
                <a:cs typeface="Microsoft Sans Serif"/>
              </a:rPr>
              <a:t>then </a:t>
            </a:r>
            <a:r>
              <a:rPr sz="2800" spc="-5" dirty="0">
                <a:latin typeface="Microsoft Sans Serif"/>
                <a:cs typeface="Microsoft Sans Serif"/>
              </a:rPr>
              <a:t>inconsistency </a:t>
            </a:r>
            <a:r>
              <a:rPr sz="2800" spc="-10" dirty="0">
                <a:latin typeface="Microsoft Sans Serif"/>
                <a:cs typeface="Microsoft Sans Serif"/>
              </a:rPr>
              <a:t>is </a:t>
            </a:r>
            <a:r>
              <a:rPr sz="2800" spc="-5" dirty="0">
                <a:latin typeface="Microsoft Sans Serif"/>
                <a:cs typeface="Microsoft Sans Serif"/>
              </a:rPr>
              <a:t>indicated </a:t>
            </a:r>
            <a:r>
              <a:rPr sz="2800" dirty="0">
                <a:latin typeface="Microsoft Sans Serif"/>
                <a:cs typeface="Microsoft Sans Serif"/>
              </a:rPr>
              <a:t>and such </a:t>
            </a:r>
            <a:r>
              <a:rPr sz="2800" spc="-5" dirty="0">
                <a:latin typeface="Microsoft Sans Serif"/>
                <a:cs typeface="Microsoft Sans Serif"/>
              </a:rPr>
              <a:t>path </a:t>
            </a:r>
            <a:r>
              <a:rPr sz="2800" spc="-10" dirty="0">
                <a:latin typeface="Microsoft Sans Serif"/>
                <a:cs typeface="Microsoft Sans Serif"/>
              </a:rPr>
              <a:t>is </a:t>
            </a:r>
            <a:r>
              <a:rPr sz="2800" spc="-5" dirty="0">
                <a:latin typeface="Microsoft Sans Serif"/>
                <a:cs typeface="Microsoft Sans Serif"/>
              </a:rPr>
              <a:t> said</a:t>
            </a:r>
            <a:r>
              <a:rPr sz="2800" dirty="0">
                <a:latin typeface="Microsoft Sans Serif"/>
                <a:cs typeface="Microsoft Sans Serif"/>
              </a:rPr>
              <a:t> to</a:t>
            </a:r>
            <a:r>
              <a:rPr sz="2800" spc="5" dirty="0">
                <a:latin typeface="Microsoft Sans Serif"/>
                <a:cs typeface="Microsoft Sans Serif"/>
              </a:rPr>
              <a:t> </a:t>
            </a:r>
            <a:r>
              <a:rPr sz="2800" dirty="0">
                <a:latin typeface="Microsoft Sans Serif"/>
                <a:cs typeface="Microsoft Sans Serif"/>
              </a:rPr>
              <a:t>be</a:t>
            </a:r>
            <a:r>
              <a:rPr sz="2800" spc="5" dirty="0">
                <a:latin typeface="Microsoft Sans Serif"/>
                <a:cs typeface="Microsoft Sans Serif"/>
              </a:rPr>
              <a:t> </a:t>
            </a:r>
            <a:r>
              <a:rPr sz="2800" b="1" spc="-5" dirty="0">
                <a:latin typeface="Arial"/>
                <a:cs typeface="Arial"/>
              </a:rPr>
              <a:t>contradictory</a:t>
            </a:r>
            <a:r>
              <a:rPr sz="2800" b="1" dirty="0">
                <a:latin typeface="Arial"/>
                <a:cs typeface="Arial"/>
              </a:rPr>
              <a:t> </a:t>
            </a:r>
            <a:r>
              <a:rPr sz="2800" dirty="0">
                <a:latin typeface="Microsoft Sans Serif"/>
                <a:cs typeface="Microsoft Sans Serif"/>
              </a:rPr>
              <a:t>or</a:t>
            </a:r>
            <a:r>
              <a:rPr sz="2800" spc="5" dirty="0">
                <a:latin typeface="Microsoft Sans Serif"/>
                <a:cs typeface="Microsoft Sans Serif"/>
              </a:rPr>
              <a:t> </a:t>
            </a:r>
            <a:r>
              <a:rPr sz="2800" b="1" dirty="0">
                <a:latin typeface="Arial"/>
                <a:cs typeface="Arial"/>
              </a:rPr>
              <a:t>closed</a:t>
            </a:r>
            <a:r>
              <a:rPr sz="2800" b="1" spc="665" dirty="0">
                <a:latin typeface="Arial"/>
                <a:cs typeface="Arial"/>
              </a:rPr>
              <a:t> </a:t>
            </a:r>
            <a:r>
              <a:rPr sz="2800" spc="-5" dirty="0">
                <a:latin typeface="Microsoft Sans Serif"/>
                <a:cs typeface="Microsoft Sans Serif"/>
              </a:rPr>
              <a:t>(finished) </a:t>
            </a:r>
            <a:r>
              <a:rPr sz="2800" dirty="0">
                <a:latin typeface="Microsoft Sans Serif"/>
                <a:cs typeface="Microsoft Sans Serif"/>
              </a:rPr>
              <a:t> </a:t>
            </a:r>
            <a:r>
              <a:rPr sz="2800" spc="-5" dirty="0">
                <a:latin typeface="Microsoft Sans Serif"/>
                <a:cs typeface="Microsoft Sans Serif"/>
              </a:rPr>
              <a:t>path.</a:t>
            </a:r>
            <a:endParaRPr sz="2800" dirty="0">
              <a:latin typeface="Microsoft Sans Serif"/>
              <a:cs typeface="Microsoft Sans Serif"/>
            </a:endParaRPr>
          </a:p>
          <a:p>
            <a:pPr marL="756285" marR="5080" lvl="1" indent="-287020" algn="just">
              <a:lnSpc>
                <a:spcPct val="100000"/>
              </a:lnSpc>
              <a:spcBef>
                <a:spcPts val="575"/>
              </a:spcBef>
              <a:buChar char="–"/>
              <a:tabLst>
                <a:tab pos="756920" algn="l"/>
              </a:tabLst>
            </a:pPr>
            <a:r>
              <a:rPr sz="2800" spc="-5" dirty="0">
                <a:latin typeface="Microsoft Sans Serif"/>
                <a:cs typeface="Microsoft Sans Serif"/>
              </a:rPr>
              <a:t>Even </a:t>
            </a:r>
            <a:r>
              <a:rPr sz="2800" spc="-10" dirty="0">
                <a:latin typeface="Microsoft Sans Serif"/>
                <a:cs typeface="Microsoft Sans Serif"/>
              </a:rPr>
              <a:t>if </a:t>
            </a:r>
            <a:r>
              <a:rPr sz="2800" dirty="0">
                <a:latin typeface="Microsoft Sans Serif"/>
                <a:cs typeface="Microsoft Sans Serif"/>
              </a:rPr>
              <a:t>one </a:t>
            </a:r>
            <a:r>
              <a:rPr sz="2800" spc="-5" dirty="0">
                <a:latin typeface="Microsoft Sans Serif"/>
                <a:cs typeface="Microsoft Sans Serif"/>
              </a:rPr>
              <a:t>path remains </a:t>
            </a:r>
            <a:r>
              <a:rPr sz="2800" b="1" spc="-5" dirty="0">
                <a:latin typeface="Arial"/>
                <a:cs typeface="Arial"/>
              </a:rPr>
              <a:t>non contradictory </a:t>
            </a:r>
            <a:r>
              <a:rPr sz="2800" dirty="0">
                <a:latin typeface="Microsoft Sans Serif"/>
                <a:cs typeface="Microsoft Sans Serif"/>
              </a:rPr>
              <a:t>or </a:t>
            </a:r>
            <a:r>
              <a:rPr sz="2800" spc="5" dirty="0">
                <a:latin typeface="Microsoft Sans Serif"/>
                <a:cs typeface="Microsoft Sans Serif"/>
              </a:rPr>
              <a:t> </a:t>
            </a:r>
            <a:r>
              <a:rPr sz="2800" b="1" dirty="0">
                <a:latin typeface="Arial"/>
                <a:cs typeface="Arial"/>
              </a:rPr>
              <a:t>unclosed </a:t>
            </a:r>
            <a:r>
              <a:rPr sz="2800" spc="-5" dirty="0">
                <a:latin typeface="Microsoft Sans Serif"/>
                <a:cs typeface="Microsoft Sans Serif"/>
              </a:rPr>
              <a:t>(open), then </a:t>
            </a:r>
            <a:r>
              <a:rPr sz="2800" spc="-10" dirty="0">
                <a:latin typeface="Microsoft Sans Serif"/>
                <a:cs typeface="Microsoft Sans Serif"/>
              </a:rPr>
              <a:t>the </a:t>
            </a:r>
            <a:r>
              <a:rPr sz="2800" spc="-5" dirty="0">
                <a:latin typeface="Microsoft Sans Serif"/>
                <a:cs typeface="Microsoft Sans Serif"/>
              </a:rPr>
              <a:t>formula </a:t>
            </a:r>
            <a:r>
              <a:rPr sz="2800" dirty="0">
                <a:latin typeface="Symbol"/>
                <a:cs typeface="Symbol"/>
              </a:rPr>
              <a:t></a:t>
            </a:r>
            <a:r>
              <a:rPr sz="2800" dirty="0">
                <a:latin typeface="Times New Roman"/>
                <a:cs typeface="Times New Roman"/>
              </a:rPr>
              <a:t> </a:t>
            </a:r>
            <a:r>
              <a:rPr sz="2800" dirty="0">
                <a:latin typeface="Microsoft Sans Serif"/>
                <a:cs typeface="Microsoft Sans Serif"/>
              </a:rPr>
              <a:t>at the </a:t>
            </a:r>
            <a:r>
              <a:rPr sz="2800" spc="-10" dirty="0">
                <a:latin typeface="Microsoft Sans Serif"/>
                <a:cs typeface="Microsoft Sans Serif"/>
              </a:rPr>
              <a:t>root of </a:t>
            </a:r>
            <a:r>
              <a:rPr sz="2800" spc="-625" dirty="0">
                <a:latin typeface="Microsoft Sans Serif"/>
                <a:cs typeface="Microsoft Sans Serif"/>
              </a:rPr>
              <a:t> </a:t>
            </a:r>
            <a:r>
              <a:rPr sz="2800" spc="-5" dirty="0">
                <a:latin typeface="Microsoft Sans Serif"/>
                <a:cs typeface="Microsoft Sans Serif"/>
              </a:rPr>
              <a:t>a</a:t>
            </a:r>
            <a:r>
              <a:rPr sz="2800" spc="35" dirty="0">
                <a:latin typeface="Microsoft Sans Serif"/>
                <a:cs typeface="Microsoft Sans Serif"/>
              </a:rPr>
              <a:t> </a:t>
            </a:r>
            <a:r>
              <a:rPr sz="2800" spc="-5" dirty="0">
                <a:latin typeface="Microsoft Sans Serif"/>
                <a:cs typeface="Microsoft Sans Serif"/>
              </a:rPr>
              <a:t>tableau</a:t>
            </a:r>
            <a:r>
              <a:rPr sz="2800" spc="40" dirty="0">
                <a:latin typeface="Microsoft Sans Serif"/>
                <a:cs typeface="Microsoft Sans Serif"/>
              </a:rPr>
              <a:t> </a:t>
            </a:r>
            <a:r>
              <a:rPr sz="2800" spc="-10" dirty="0">
                <a:latin typeface="Microsoft Sans Serif"/>
                <a:cs typeface="Microsoft Sans Serif"/>
              </a:rPr>
              <a:t>is</a:t>
            </a:r>
            <a:r>
              <a:rPr sz="2800" spc="10" dirty="0">
                <a:latin typeface="Microsoft Sans Serif"/>
                <a:cs typeface="Microsoft Sans Serif"/>
              </a:rPr>
              <a:t> </a:t>
            </a:r>
            <a:r>
              <a:rPr sz="2800" b="1" spc="-10" dirty="0">
                <a:latin typeface="Arial"/>
                <a:cs typeface="Arial"/>
              </a:rPr>
              <a:t>consistent</a:t>
            </a:r>
            <a:r>
              <a:rPr sz="2800" spc="-10" dirty="0">
                <a:latin typeface="Microsoft Sans Serif"/>
                <a:cs typeface="Microsoft Sans Serif"/>
              </a:rPr>
              <a:t>.</a:t>
            </a:r>
            <a:endParaRPr sz="2800" dirty="0">
              <a:latin typeface="Microsoft Sans Serif"/>
              <a:cs typeface="Microsoft Sans Serif"/>
            </a:endParaRPr>
          </a:p>
        </p:txBody>
      </p:sp>
    </p:spTree>
    <p:extLst>
      <p:ext uri="{BB962C8B-B14F-4D97-AF65-F5344CB8AC3E}">
        <p14:creationId xmlns:p14="http://schemas.microsoft.com/office/powerpoint/2010/main" val="6846074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rPr>
              <a:t>Semantic Tableaux System…</a:t>
            </a:r>
            <a:r>
              <a:rPr lang="en-US" sz="3200" b="1" spc="-10" dirty="0">
                <a:solidFill>
                  <a:srgbClr val="C00000"/>
                </a:solidFill>
              </a:rPr>
              <a:t> </a:t>
            </a:r>
            <a:endParaRPr lang="te-IN" sz="3200" b="1" dirty="0">
              <a:solidFill>
                <a:srgbClr val="C00000"/>
              </a:solidFill>
            </a:endParaRPr>
          </a:p>
        </p:txBody>
      </p:sp>
      <p:sp>
        <p:nvSpPr>
          <p:cNvPr id="2" name="object 6">
            <a:extLst>
              <a:ext uri="{FF2B5EF4-FFF2-40B4-BE49-F238E27FC236}">
                <a16:creationId xmlns:a16="http://schemas.microsoft.com/office/drawing/2014/main" id="{FAFAE42D-C68E-A519-CB78-7563DDA4AC6F}"/>
              </a:ext>
            </a:extLst>
          </p:cNvPr>
          <p:cNvSpPr txBox="1"/>
          <p:nvPr/>
        </p:nvSpPr>
        <p:spPr>
          <a:xfrm>
            <a:off x="1526541" y="2084325"/>
            <a:ext cx="10070185" cy="3789679"/>
          </a:xfrm>
          <a:prstGeom prst="rect">
            <a:avLst/>
          </a:prstGeom>
        </p:spPr>
        <p:txBody>
          <a:bodyPr vert="horz" wrap="square" lIns="0" tIns="13335" rIns="0" bIns="0" rtlCol="0">
            <a:spAutoFit/>
          </a:bodyPr>
          <a:lstStyle/>
          <a:p>
            <a:pPr marL="356870" indent="-344805">
              <a:lnSpc>
                <a:spcPct val="100000"/>
              </a:lnSpc>
              <a:spcBef>
                <a:spcPts val="105"/>
              </a:spcBef>
              <a:buClr>
                <a:srgbClr val="0099CC"/>
              </a:buClr>
              <a:buSzPct val="71428"/>
              <a:buFont typeface="Wingdings"/>
              <a:buChar char=""/>
              <a:tabLst>
                <a:tab pos="356870" algn="l"/>
                <a:tab pos="357505" algn="l"/>
              </a:tabLst>
            </a:pPr>
            <a:r>
              <a:rPr sz="2800" spc="5" dirty="0">
                <a:latin typeface="Microsoft Sans Serif"/>
                <a:cs typeface="Microsoft Sans Serif"/>
              </a:rPr>
              <a:t>A</a:t>
            </a:r>
            <a:r>
              <a:rPr sz="2800" spc="45" dirty="0">
                <a:latin typeface="Microsoft Sans Serif"/>
                <a:cs typeface="Microsoft Sans Serif"/>
              </a:rPr>
              <a:t> </a:t>
            </a:r>
            <a:r>
              <a:rPr sz="2800" spc="-10" dirty="0">
                <a:latin typeface="Microsoft Sans Serif"/>
                <a:cs typeface="Microsoft Sans Serif"/>
              </a:rPr>
              <a:t>valuation</a:t>
            </a:r>
            <a:r>
              <a:rPr sz="2800" spc="20" dirty="0">
                <a:latin typeface="Microsoft Sans Serif"/>
                <a:cs typeface="Microsoft Sans Serif"/>
              </a:rPr>
              <a:t> </a:t>
            </a:r>
            <a:r>
              <a:rPr sz="2800" dirty="0">
                <a:latin typeface="Symbol"/>
                <a:cs typeface="Symbol"/>
              </a:rPr>
              <a:t></a:t>
            </a:r>
            <a:r>
              <a:rPr sz="2800" spc="114" dirty="0">
                <a:latin typeface="Times New Roman"/>
                <a:cs typeface="Times New Roman"/>
              </a:rPr>
              <a:t> </a:t>
            </a:r>
            <a:r>
              <a:rPr sz="2800" spc="-20" dirty="0">
                <a:latin typeface="Microsoft Sans Serif"/>
                <a:cs typeface="Microsoft Sans Serif"/>
              </a:rPr>
              <a:t>is</a:t>
            </a:r>
            <a:r>
              <a:rPr sz="2800" spc="35" dirty="0">
                <a:latin typeface="Microsoft Sans Serif"/>
                <a:cs typeface="Microsoft Sans Serif"/>
              </a:rPr>
              <a:t> </a:t>
            </a:r>
            <a:r>
              <a:rPr sz="2800" spc="-10" dirty="0">
                <a:latin typeface="Microsoft Sans Serif"/>
                <a:cs typeface="Microsoft Sans Serif"/>
              </a:rPr>
              <a:t>said</a:t>
            </a:r>
            <a:r>
              <a:rPr sz="2800" spc="45" dirty="0">
                <a:latin typeface="Microsoft Sans Serif"/>
                <a:cs typeface="Microsoft Sans Serif"/>
              </a:rPr>
              <a:t> </a:t>
            </a:r>
            <a:r>
              <a:rPr sz="2800" spc="5" dirty="0">
                <a:latin typeface="Microsoft Sans Serif"/>
                <a:cs typeface="Microsoft Sans Serif"/>
              </a:rPr>
              <a:t>to</a:t>
            </a:r>
            <a:r>
              <a:rPr sz="2800" spc="20" dirty="0">
                <a:latin typeface="Microsoft Sans Serif"/>
                <a:cs typeface="Microsoft Sans Serif"/>
              </a:rPr>
              <a:t> </a:t>
            </a:r>
            <a:r>
              <a:rPr sz="2800" dirty="0">
                <a:latin typeface="Microsoft Sans Serif"/>
                <a:cs typeface="Microsoft Sans Serif"/>
              </a:rPr>
              <a:t>be</a:t>
            </a:r>
            <a:r>
              <a:rPr sz="2800" spc="45" dirty="0">
                <a:latin typeface="Microsoft Sans Serif"/>
                <a:cs typeface="Microsoft Sans Serif"/>
              </a:rPr>
              <a:t> </a:t>
            </a:r>
            <a:r>
              <a:rPr sz="2800" dirty="0">
                <a:latin typeface="Microsoft Sans Serif"/>
                <a:cs typeface="Microsoft Sans Serif"/>
              </a:rPr>
              <a:t>a</a:t>
            </a:r>
            <a:r>
              <a:rPr sz="2800" spc="20" dirty="0">
                <a:latin typeface="Microsoft Sans Serif"/>
                <a:cs typeface="Microsoft Sans Serif"/>
              </a:rPr>
              <a:t> </a:t>
            </a:r>
            <a:r>
              <a:rPr sz="2800" b="1" spc="-5" dirty="0">
                <a:latin typeface="Arial"/>
                <a:cs typeface="Arial"/>
              </a:rPr>
              <a:t>model</a:t>
            </a:r>
            <a:r>
              <a:rPr sz="2800" b="1" dirty="0">
                <a:latin typeface="Arial"/>
                <a:cs typeface="Arial"/>
              </a:rPr>
              <a:t> </a:t>
            </a:r>
            <a:r>
              <a:rPr sz="2800" spc="-15" dirty="0">
                <a:latin typeface="Microsoft Sans Serif"/>
                <a:cs typeface="Microsoft Sans Serif"/>
              </a:rPr>
              <a:t>of</a:t>
            </a:r>
            <a:r>
              <a:rPr sz="2800" spc="35" dirty="0">
                <a:latin typeface="Microsoft Sans Serif"/>
                <a:cs typeface="Microsoft Sans Serif"/>
              </a:rPr>
              <a:t> </a:t>
            </a:r>
            <a:r>
              <a:rPr sz="2800" spc="5" dirty="0">
                <a:latin typeface="Symbol"/>
                <a:cs typeface="Symbol"/>
              </a:rPr>
              <a:t></a:t>
            </a:r>
            <a:r>
              <a:rPr sz="2800" spc="95" dirty="0">
                <a:latin typeface="Times New Roman"/>
                <a:cs typeface="Times New Roman"/>
              </a:rPr>
              <a:t> </a:t>
            </a:r>
            <a:r>
              <a:rPr sz="2800" dirty="0">
                <a:latin typeface="Microsoft Sans Serif"/>
                <a:cs typeface="Microsoft Sans Serif"/>
              </a:rPr>
              <a:t>(or </a:t>
            </a:r>
            <a:r>
              <a:rPr sz="2800" dirty="0">
                <a:latin typeface="Symbol"/>
                <a:cs typeface="Symbol"/>
              </a:rPr>
              <a:t></a:t>
            </a:r>
          </a:p>
          <a:p>
            <a:pPr marL="356870">
              <a:lnSpc>
                <a:spcPct val="100000"/>
              </a:lnSpc>
            </a:pPr>
            <a:r>
              <a:rPr sz="2800" b="1" dirty="0">
                <a:latin typeface="Arial"/>
                <a:cs typeface="Arial"/>
              </a:rPr>
              <a:t>satisfies</a:t>
            </a:r>
            <a:r>
              <a:rPr sz="2800" b="1" spc="-20" dirty="0">
                <a:latin typeface="Arial"/>
                <a:cs typeface="Arial"/>
              </a:rPr>
              <a:t> </a:t>
            </a:r>
            <a:r>
              <a:rPr sz="2800" dirty="0">
                <a:latin typeface="Symbol"/>
                <a:cs typeface="Symbol"/>
              </a:rPr>
              <a:t></a:t>
            </a:r>
            <a:r>
              <a:rPr sz="2800" dirty="0">
                <a:latin typeface="Microsoft Sans Serif"/>
                <a:cs typeface="Microsoft Sans Serif"/>
              </a:rPr>
              <a:t>)</a:t>
            </a:r>
            <a:r>
              <a:rPr sz="2800" spc="20" dirty="0">
                <a:latin typeface="Microsoft Sans Serif"/>
                <a:cs typeface="Microsoft Sans Serif"/>
              </a:rPr>
              <a:t> </a:t>
            </a:r>
            <a:r>
              <a:rPr sz="2800" spc="-10" dirty="0">
                <a:latin typeface="Microsoft Sans Serif"/>
                <a:cs typeface="Microsoft Sans Serif"/>
              </a:rPr>
              <a:t>iff</a:t>
            </a:r>
            <a:r>
              <a:rPr sz="2800" spc="5" dirty="0">
                <a:latin typeface="Microsoft Sans Serif"/>
                <a:cs typeface="Microsoft Sans Serif"/>
              </a:rPr>
              <a:t> </a:t>
            </a:r>
            <a:r>
              <a:rPr sz="2800" dirty="0">
                <a:latin typeface="Symbol"/>
                <a:cs typeface="Symbol"/>
              </a:rPr>
              <a:t></a:t>
            </a:r>
            <a:r>
              <a:rPr sz="2800" spc="85" dirty="0">
                <a:latin typeface="Times New Roman"/>
                <a:cs typeface="Times New Roman"/>
              </a:rPr>
              <a:t> </a:t>
            </a:r>
            <a:r>
              <a:rPr sz="2800" dirty="0">
                <a:latin typeface="Microsoft Sans Serif"/>
                <a:cs typeface="Microsoft Sans Serif"/>
              </a:rPr>
              <a:t>(</a:t>
            </a:r>
            <a:r>
              <a:rPr sz="2800" dirty="0">
                <a:latin typeface="Symbol"/>
                <a:cs typeface="Symbol"/>
              </a:rPr>
              <a:t></a:t>
            </a:r>
            <a:r>
              <a:rPr sz="2800" dirty="0">
                <a:latin typeface="Microsoft Sans Serif"/>
                <a:cs typeface="Microsoft Sans Serif"/>
              </a:rPr>
              <a:t>)</a:t>
            </a:r>
            <a:r>
              <a:rPr sz="2800" spc="25" dirty="0">
                <a:latin typeface="Microsoft Sans Serif"/>
                <a:cs typeface="Microsoft Sans Serif"/>
              </a:rPr>
              <a:t> </a:t>
            </a:r>
            <a:r>
              <a:rPr sz="2800" dirty="0">
                <a:latin typeface="Microsoft Sans Serif"/>
                <a:cs typeface="Microsoft Sans Serif"/>
              </a:rPr>
              <a:t>=</a:t>
            </a:r>
            <a:r>
              <a:rPr sz="2800" spc="35" dirty="0">
                <a:latin typeface="Microsoft Sans Serif"/>
                <a:cs typeface="Microsoft Sans Serif"/>
              </a:rPr>
              <a:t> </a:t>
            </a:r>
            <a:r>
              <a:rPr sz="2800" spc="-20" dirty="0">
                <a:latin typeface="Microsoft Sans Serif"/>
                <a:cs typeface="Microsoft Sans Serif"/>
              </a:rPr>
              <a:t>T.</a:t>
            </a:r>
            <a:endParaRPr sz="2800" dirty="0">
              <a:latin typeface="Microsoft Sans Serif"/>
              <a:cs typeface="Microsoft Sans Serif"/>
            </a:endParaRPr>
          </a:p>
          <a:p>
            <a:pPr marL="356870" marR="255270" indent="-344805">
              <a:lnSpc>
                <a:spcPct val="101400"/>
              </a:lnSpc>
              <a:spcBef>
                <a:spcPts val="600"/>
              </a:spcBef>
              <a:buClr>
                <a:srgbClr val="0099CC"/>
              </a:buClr>
              <a:buSzPct val="71428"/>
              <a:buFont typeface="Wingdings"/>
              <a:buChar char=""/>
              <a:tabLst>
                <a:tab pos="356870" algn="l"/>
                <a:tab pos="357505" algn="l"/>
              </a:tabLst>
            </a:pPr>
            <a:r>
              <a:rPr sz="2800" spc="5" dirty="0">
                <a:latin typeface="Microsoft Sans Serif"/>
                <a:cs typeface="Microsoft Sans Serif"/>
              </a:rPr>
              <a:t>In</a:t>
            </a:r>
            <a:r>
              <a:rPr sz="2800" spc="30" dirty="0">
                <a:latin typeface="Microsoft Sans Serif"/>
                <a:cs typeface="Microsoft Sans Serif"/>
              </a:rPr>
              <a:t> </a:t>
            </a:r>
            <a:r>
              <a:rPr sz="2800" spc="-5" dirty="0">
                <a:latin typeface="Microsoft Sans Serif"/>
                <a:cs typeface="Microsoft Sans Serif"/>
              </a:rPr>
              <a:t>tableaux</a:t>
            </a:r>
            <a:r>
              <a:rPr sz="2800" spc="15" dirty="0">
                <a:latin typeface="Microsoft Sans Serif"/>
                <a:cs typeface="Microsoft Sans Serif"/>
              </a:rPr>
              <a:t> </a:t>
            </a:r>
            <a:r>
              <a:rPr sz="2800" dirty="0">
                <a:latin typeface="Microsoft Sans Serif"/>
                <a:cs typeface="Microsoft Sans Serif"/>
              </a:rPr>
              <a:t>approach,</a:t>
            </a:r>
            <a:r>
              <a:rPr sz="2800" spc="50" dirty="0">
                <a:latin typeface="Microsoft Sans Serif"/>
                <a:cs typeface="Microsoft Sans Serif"/>
              </a:rPr>
              <a:t> </a:t>
            </a:r>
            <a:r>
              <a:rPr sz="2800" spc="-10" dirty="0">
                <a:latin typeface="Microsoft Sans Serif"/>
                <a:cs typeface="Microsoft Sans Serif"/>
              </a:rPr>
              <a:t>model</a:t>
            </a:r>
            <a:r>
              <a:rPr sz="2800" spc="30" dirty="0">
                <a:latin typeface="Microsoft Sans Serif"/>
                <a:cs typeface="Microsoft Sans Serif"/>
              </a:rPr>
              <a:t> </a:t>
            </a:r>
            <a:r>
              <a:rPr sz="2800" dirty="0">
                <a:latin typeface="Microsoft Sans Serif"/>
                <a:cs typeface="Microsoft Sans Serif"/>
              </a:rPr>
              <a:t>for</a:t>
            </a:r>
            <a:r>
              <a:rPr sz="2800" spc="55" dirty="0">
                <a:latin typeface="Microsoft Sans Serif"/>
                <a:cs typeface="Microsoft Sans Serif"/>
              </a:rPr>
              <a:t> </a:t>
            </a:r>
            <a:r>
              <a:rPr sz="2800" dirty="0">
                <a:latin typeface="Microsoft Sans Serif"/>
                <a:cs typeface="Microsoft Sans Serif"/>
              </a:rPr>
              <a:t>a</a:t>
            </a:r>
            <a:r>
              <a:rPr sz="2800" spc="30" dirty="0">
                <a:latin typeface="Microsoft Sans Serif"/>
                <a:cs typeface="Microsoft Sans Serif"/>
              </a:rPr>
              <a:t> </a:t>
            </a:r>
            <a:r>
              <a:rPr sz="2800" spc="-5" dirty="0">
                <a:latin typeface="Microsoft Sans Serif"/>
                <a:cs typeface="Microsoft Sans Serif"/>
              </a:rPr>
              <a:t>consistent </a:t>
            </a:r>
            <a:r>
              <a:rPr sz="2800" spc="-730" dirty="0">
                <a:latin typeface="Microsoft Sans Serif"/>
                <a:cs typeface="Microsoft Sans Serif"/>
              </a:rPr>
              <a:t> </a:t>
            </a:r>
            <a:r>
              <a:rPr sz="2800" spc="-5" dirty="0">
                <a:latin typeface="Microsoft Sans Serif"/>
                <a:cs typeface="Microsoft Sans Serif"/>
              </a:rPr>
              <a:t>formula</a:t>
            </a:r>
            <a:r>
              <a:rPr sz="2800" spc="40" dirty="0">
                <a:latin typeface="Microsoft Sans Serif"/>
                <a:cs typeface="Microsoft Sans Serif"/>
              </a:rPr>
              <a:t> </a:t>
            </a:r>
            <a:r>
              <a:rPr sz="2800" spc="5" dirty="0">
                <a:latin typeface="Symbol"/>
                <a:cs typeface="Symbol"/>
              </a:rPr>
              <a:t></a:t>
            </a:r>
            <a:r>
              <a:rPr sz="2800" spc="70" dirty="0">
                <a:latin typeface="Times New Roman"/>
                <a:cs typeface="Times New Roman"/>
              </a:rPr>
              <a:t> </a:t>
            </a:r>
            <a:r>
              <a:rPr sz="2800" spc="-10" dirty="0">
                <a:latin typeface="Microsoft Sans Serif"/>
                <a:cs typeface="Microsoft Sans Serif"/>
              </a:rPr>
              <a:t>is</a:t>
            </a:r>
            <a:r>
              <a:rPr sz="2800" spc="5" dirty="0">
                <a:latin typeface="Microsoft Sans Serif"/>
                <a:cs typeface="Microsoft Sans Serif"/>
              </a:rPr>
              <a:t> </a:t>
            </a:r>
            <a:r>
              <a:rPr sz="2800" dirty="0">
                <a:latin typeface="Microsoft Sans Serif"/>
                <a:cs typeface="Microsoft Sans Serif"/>
              </a:rPr>
              <a:t>constructed</a:t>
            </a:r>
            <a:r>
              <a:rPr sz="2800" spc="20" dirty="0">
                <a:latin typeface="Microsoft Sans Serif"/>
                <a:cs typeface="Microsoft Sans Serif"/>
              </a:rPr>
              <a:t> </a:t>
            </a:r>
            <a:r>
              <a:rPr sz="2800" dirty="0">
                <a:latin typeface="Microsoft Sans Serif"/>
                <a:cs typeface="Microsoft Sans Serif"/>
              </a:rPr>
              <a:t>as</a:t>
            </a:r>
            <a:r>
              <a:rPr sz="2800" spc="10" dirty="0">
                <a:latin typeface="Microsoft Sans Serif"/>
                <a:cs typeface="Microsoft Sans Serif"/>
              </a:rPr>
              <a:t> </a:t>
            </a:r>
            <a:r>
              <a:rPr sz="2800" spc="-5" dirty="0">
                <a:latin typeface="Microsoft Sans Serif"/>
                <a:cs typeface="Microsoft Sans Serif"/>
              </a:rPr>
              <a:t>follows:</a:t>
            </a:r>
            <a:endParaRPr sz="2800" dirty="0">
              <a:latin typeface="Microsoft Sans Serif"/>
              <a:cs typeface="Microsoft Sans Serif"/>
            </a:endParaRPr>
          </a:p>
          <a:p>
            <a:pPr marL="756285" marR="203200" lvl="1" indent="-287020">
              <a:lnSpc>
                <a:spcPct val="100800"/>
              </a:lnSpc>
              <a:spcBef>
                <a:spcPts val="500"/>
              </a:spcBef>
              <a:buChar char="–"/>
              <a:tabLst>
                <a:tab pos="756920" algn="l"/>
                <a:tab pos="1332230" algn="l"/>
              </a:tabLst>
            </a:pPr>
            <a:r>
              <a:rPr sz="2400" dirty="0">
                <a:latin typeface="Microsoft Sans Serif"/>
                <a:cs typeface="Microsoft Sans Serif"/>
              </a:rPr>
              <a:t>On	an</a:t>
            </a:r>
            <a:r>
              <a:rPr sz="2400" spc="20" dirty="0">
                <a:latin typeface="Microsoft Sans Serif"/>
                <a:cs typeface="Microsoft Sans Serif"/>
              </a:rPr>
              <a:t> </a:t>
            </a:r>
            <a:r>
              <a:rPr sz="2400" dirty="0">
                <a:latin typeface="Microsoft Sans Serif"/>
                <a:cs typeface="Microsoft Sans Serif"/>
              </a:rPr>
              <a:t>open</a:t>
            </a:r>
            <a:r>
              <a:rPr sz="2400" spc="20" dirty="0">
                <a:latin typeface="Microsoft Sans Serif"/>
                <a:cs typeface="Microsoft Sans Serif"/>
              </a:rPr>
              <a:t> </a:t>
            </a:r>
            <a:r>
              <a:rPr sz="2400" spc="-5" dirty="0">
                <a:latin typeface="Microsoft Sans Serif"/>
                <a:cs typeface="Microsoft Sans Serif"/>
              </a:rPr>
              <a:t>path,</a:t>
            </a:r>
            <a:r>
              <a:rPr sz="2400" spc="15" dirty="0">
                <a:latin typeface="Microsoft Sans Serif"/>
                <a:cs typeface="Microsoft Sans Serif"/>
              </a:rPr>
              <a:t> </a:t>
            </a:r>
            <a:r>
              <a:rPr sz="2400" spc="-10" dirty="0">
                <a:latin typeface="Microsoft Sans Serif"/>
                <a:cs typeface="Microsoft Sans Serif"/>
              </a:rPr>
              <a:t>assign</a:t>
            </a:r>
            <a:r>
              <a:rPr sz="2400" spc="40" dirty="0">
                <a:latin typeface="Microsoft Sans Serif"/>
                <a:cs typeface="Microsoft Sans Serif"/>
              </a:rPr>
              <a:t> </a:t>
            </a:r>
            <a:r>
              <a:rPr sz="2400" spc="-5" dirty="0">
                <a:latin typeface="Microsoft Sans Serif"/>
                <a:cs typeface="Microsoft Sans Serif"/>
              </a:rPr>
              <a:t>truth</a:t>
            </a:r>
            <a:r>
              <a:rPr sz="2400" spc="40" dirty="0">
                <a:latin typeface="Microsoft Sans Serif"/>
                <a:cs typeface="Microsoft Sans Serif"/>
              </a:rPr>
              <a:t> </a:t>
            </a:r>
            <a:r>
              <a:rPr sz="2400" spc="-10" dirty="0">
                <a:latin typeface="Microsoft Sans Serif"/>
                <a:cs typeface="Microsoft Sans Serif"/>
              </a:rPr>
              <a:t>values</a:t>
            </a:r>
            <a:r>
              <a:rPr sz="2400" spc="10" dirty="0">
                <a:latin typeface="Microsoft Sans Serif"/>
                <a:cs typeface="Microsoft Sans Serif"/>
              </a:rPr>
              <a:t> </a:t>
            </a:r>
            <a:r>
              <a:rPr sz="2400" dirty="0">
                <a:latin typeface="Microsoft Sans Serif"/>
                <a:cs typeface="Microsoft Sans Serif"/>
              </a:rPr>
              <a:t>to</a:t>
            </a:r>
            <a:r>
              <a:rPr sz="2400" spc="40" dirty="0">
                <a:latin typeface="Microsoft Sans Serif"/>
                <a:cs typeface="Microsoft Sans Serif"/>
              </a:rPr>
              <a:t> </a:t>
            </a:r>
            <a:r>
              <a:rPr sz="2400" spc="-10" dirty="0">
                <a:latin typeface="Microsoft Sans Serif"/>
                <a:cs typeface="Microsoft Sans Serif"/>
              </a:rPr>
              <a:t>atoms </a:t>
            </a:r>
            <a:r>
              <a:rPr sz="2400" spc="-5" dirty="0">
                <a:latin typeface="Microsoft Sans Serif"/>
                <a:cs typeface="Microsoft Sans Serif"/>
              </a:rPr>
              <a:t> </a:t>
            </a:r>
            <a:r>
              <a:rPr sz="2400" spc="-10" dirty="0">
                <a:latin typeface="Microsoft Sans Serif"/>
                <a:cs typeface="Microsoft Sans Serif"/>
              </a:rPr>
              <a:t>(positive</a:t>
            </a:r>
            <a:r>
              <a:rPr sz="2400" spc="35" dirty="0">
                <a:latin typeface="Microsoft Sans Serif"/>
                <a:cs typeface="Microsoft Sans Serif"/>
              </a:rPr>
              <a:t> </a:t>
            </a:r>
            <a:r>
              <a:rPr sz="2400" dirty="0">
                <a:latin typeface="Microsoft Sans Serif"/>
                <a:cs typeface="Microsoft Sans Serif"/>
              </a:rPr>
              <a:t>or</a:t>
            </a:r>
            <a:r>
              <a:rPr sz="2400" spc="25" dirty="0">
                <a:latin typeface="Microsoft Sans Serif"/>
                <a:cs typeface="Microsoft Sans Serif"/>
              </a:rPr>
              <a:t> </a:t>
            </a:r>
            <a:r>
              <a:rPr sz="2400" spc="-5" dirty="0">
                <a:latin typeface="Microsoft Sans Serif"/>
                <a:cs typeface="Microsoft Sans Serif"/>
              </a:rPr>
              <a:t>negative)</a:t>
            </a:r>
            <a:r>
              <a:rPr sz="2400" spc="20" dirty="0">
                <a:latin typeface="Microsoft Sans Serif"/>
                <a:cs typeface="Microsoft Sans Serif"/>
              </a:rPr>
              <a:t> </a:t>
            </a:r>
            <a:r>
              <a:rPr sz="2400" spc="15" dirty="0">
                <a:latin typeface="Microsoft Sans Serif"/>
                <a:cs typeface="Microsoft Sans Serif"/>
              </a:rPr>
              <a:t>of</a:t>
            </a:r>
            <a:r>
              <a:rPr sz="2400" spc="35" dirty="0">
                <a:latin typeface="Microsoft Sans Serif"/>
                <a:cs typeface="Microsoft Sans Serif"/>
              </a:rPr>
              <a:t> </a:t>
            </a:r>
            <a:r>
              <a:rPr sz="2400" dirty="0">
                <a:latin typeface="Symbol"/>
                <a:cs typeface="Symbol"/>
              </a:rPr>
              <a:t></a:t>
            </a:r>
            <a:r>
              <a:rPr sz="2400" spc="45" dirty="0">
                <a:latin typeface="Times New Roman"/>
                <a:cs typeface="Times New Roman"/>
              </a:rPr>
              <a:t> </a:t>
            </a:r>
            <a:r>
              <a:rPr sz="2400" spc="-10" dirty="0">
                <a:latin typeface="Microsoft Sans Serif"/>
                <a:cs typeface="Microsoft Sans Serif"/>
              </a:rPr>
              <a:t>which</a:t>
            </a:r>
            <a:r>
              <a:rPr sz="2400" spc="35" dirty="0">
                <a:latin typeface="Microsoft Sans Serif"/>
                <a:cs typeface="Microsoft Sans Serif"/>
              </a:rPr>
              <a:t> </a:t>
            </a:r>
            <a:r>
              <a:rPr sz="2400" spc="-10" dirty="0">
                <a:latin typeface="Microsoft Sans Serif"/>
                <a:cs typeface="Microsoft Sans Serif"/>
              </a:rPr>
              <a:t>is</a:t>
            </a:r>
            <a:r>
              <a:rPr sz="2400" spc="30" dirty="0">
                <a:latin typeface="Microsoft Sans Serif"/>
                <a:cs typeface="Microsoft Sans Serif"/>
              </a:rPr>
              <a:t> </a:t>
            </a:r>
            <a:r>
              <a:rPr sz="2400" dirty="0">
                <a:latin typeface="Microsoft Sans Serif"/>
                <a:cs typeface="Microsoft Sans Serif"/>
              </a:rPr>
              <a:t>at</a:t>
            </a:r>
            <a:r>
              <a:rPr sz="2400" spc="30" dirty="0">
                <a:latin typeface="Microsoft Sans Serif"/>
                <a:cs typeface="Microsoft Sans Serif"/>
              </a:rPr>
              <a:t> </a:t>
            </a:r>
            <a:r>
              <a:rPr sz="2400" dirty="0">
                <a:latin typeface="Microsoft Sans Serif"/>
                <a:cs typeface="Microsoft Sans Serif"/>
              </a:rPr>
              <a:t>the</a:t>
            </a:r>
            <a:r>
              <a:rPr sz="2400" spc="20" dirty="0">
                <a:latin typeface="Microsoft Sans Serif"/>
                <a:cs typeface="Microsoft Sans Serif"/>
              </a:rPr>
              <a:t> </a:t>
            </a:r>
            <a:r>
              <a:rPr sz="2400" spc="-5" dirty="0">
                <a:latin typeface="Microsoft Sans Serif"/>
                <a:cs typeface="Microsoft Sans Serif"/>
              </a:rPr>
              <a:t>root</a:t>
            </a:r>
            <a:r>
              <a:rPr sz="2400" spc="-10" dirty="0">
                <a:latin typeface="Microsoft Sans Serif"/>
                <a:cs typeface="Microsoft Sans Serif"/>
              </a:rPr>
              <a:t> of</a:t>
            </a:r>
            <a:r>
              <a:rPr sz="2400" spc="55" dirty="0">
                <a:latin typeface="Microsoft Sans Serif"/>
                <a:cs typeface="Microsoft Sans Serif"/>
              </a:rPr>
              <a:t> </a:t>
            </a:r>
            <a:r>
              <a:rPr sz="2400" spc="-5" dirty="0">
                <a:latin typeface="Microsoft Sans Serif"/>
                <a:cs typeface="Microsoft Sans Serif"/>
              </a:rPr>
              <a:t>a </a:t>
            </a:r>
            <a:r>
              <a:rPr sz="2400" spc="-620" dirty="0">
                <a:latin typeface="Microsoft Sans Serif"/>
                <a:cs typeface="Microsoft Sans Serif"/>
              </a:rPr>
              <a:t> </a:t>
            </a:r>
            <a:r>
              <a:rPr sz="2400" spc="-5" dirty="0">
                <a:latin typeface="Microsoft Sans Serif"/>
                <a:cs typeface="Microsoft Sans Serif"/>
              </a:rPr>
              <a:t>tableau</a:t>
            </a:r>
            <a:r>
              <a:rPr sz="2400" spc="15" dirty="0">
                <a:latin typeface="Microsoft Sans Serif"/>
                <a:cs typeface="Microsoft Sans Serif"/>
              </a:rPr>
              <a:t> </a:t>
            </a:r>
            <a:r>
              <a:rPr sz="2400" dirty="0">
                <a:latin typeface="Microsoft Sans Serif"/>
                <a:cs typeface="Microsoft Sans Serif"/>
              </a:rPr>
              <a:t>such</a:t>
            </a:r>
            <a:r>
              <a:rPr sz="2400" spc="20" dirty="0">
                <a:latin typeface="Microsoft Sans Serif"/>
                <a:cs typeface="Microsoft Sans Serif"/>
              </a:rPr>
              <a:t> </a:t>
            </a:r>
            <a:r>
              <a:rPr sz="2400" spc="-5" dirty="0">
                <a:latin typeface="Microsoft Sans Serif"/>
                <a:cs typeface="Microsoft Sans Serif"/>
              </a:rPr>
              <a:t>that</a:t>
            </a:r>
            <a:r>
              <a:rPr sz="2400" spc="35" dirty="0">
                <a:latin typeface="Microsoft Sans Serif"/>
                <a:cs typeface="Microsoft Sans Serif"/>
              </a:rPr>
              <a:t> </a:t>
            </a:r>
            <a:r>
              <a:rPr sz="2400" dirty="0">
                <a:latin typeface="Symbol"/>
                <a:cs typeface="Symbol"/>
              </a:rPr>
              <a:t></a:t>
            </a:r>
            <a:r>
              <a:rPr sz="2400" spc="15" dirty="0">
                <a:latin typeface="Times New Roman"/>
                <a:cs typeface="Times New Roman"/>
              </a:rPr>
              <a:t> </a:t>
            </a:r>
            <a:r>
              <a:rPr sz="2400" spc="-10" dirty="0">
                <a:latin typeface="Microsoft Sans Serif"/>
                <a:cs typeface="Microsoft Sans Serif"/>
              </a:rPr>
              <a:t>is</a:t>
            </a:r>
            <a:r>
              <a:rPr sz="2400" spc="30" dirty="0">
                <a:latin typeface="Microsoft Sans Serif"/>
                <a:cs typeface="Microsoft Sans Serif"/>
              </a:rPr>
              <a:t> </a:t>
            </a:r>
            <a:r>
              <a:rPr sz="2400" spc="5" dirty="0">
                <a:latin typeface="Microsoft Sans Serif"/>
                <a:cs typeface="Microsoft Sans Serif"/>
              </a:rPr>
              <a:t>made</a:t>
            </a:r>
            <a:r>
              <a:rPr sz="2400" spc="20" dirty="0">
                <a:latin typeface="Microsoft Sans Serif"/>
                <a:cs typeface="Microsoft Sans Serif"/>
              </a:rPr>
              <a:t> </a:t>
            </a:r>
            <a:r>
              <a:rPr sz="2400" spc="-10" dirty="0">
                <a:latin typeface="Microsoft Sans Serif"/>
                <a:cs typeface="Microsoft Sans Serif"/>
              </a:rPr>
              <a:t>to</a:t>
            </a:r>
            <a:r>
              <a:rPr sz="2400" spc="35" dirty="0">
                <a:latin typeface="Microsoft Sans Serif"/>
                <a:cs typeface="Microsoft Sans Serif"/>
              </a:rPr>
              <a:t> </a:t>
            </a:r>
            <a:r>
              <a:rPr sz="2400" dirty="0">
                <a:latin typeface="Microsoft Sans Serif"/>
                <a:cs typeface="Microsoft Sans Serif"/>
              </a:rPr>
              <a:t>be</a:t>
            </a:r>
            <a:r>
              <a:rPr sz="2400" spc="20" dirty="0">
                <a:latin typeface="Microsoft Sans Serif"/>
                <a:cs typeface="Microsoft Sans Serif"/>
              </a:rPr>
              <a:t> </a:t>
            </a:r>
            <a:r>
              <a:rPr sz="2400" spc="-5" dirty="0">
                <a:latin typeface="Microsoft Sans Serif"/>
                <a:cs typeface="Microsoft Sans Serif"/>
              </a:rPr>
              <a:t>true.</a:t>
            </a:r>
            <a:endParaRPr sz="2400" dirty="0">
              <a:latin typeface="Microsoft Sans Serif"/>
              <a:cs typeface="Microsoft Sans Serif"/>
            </a:endParaRPr>
          </a:p>
          <a:p>
            <a:pPr marL="756285" marR="5080" lvl="1" indent="-287020">
              <a:lnSpc>
                <a:spcPct val="100000"/>
              </a:lnSpc>
              <a:spcBef>
                <a:spcPts val="525"/>
              </a:spcBef>
              <a:buChar char="–"/>
              <a:tabLst>
                <a:tab pos="756920" algn="l"/>
                <a:tab pos="2926080" algn="l"/>
                <a:tab pos="6943725" algn="l"/>
              </a:tabLst>
            </a:pPr>
            <a:r>
              <a:rPr sz="2400" dirty="0">
                <a:latin typeface="Microsoft Sans Serif"/>
                <a:cs typeface="Microsoft Sans Serif"/>
              </a:rPr>
              <a:t>It</a:t>
            </a:r>
            <a:r>
              <a:rPr sz="2400" spc="35" dirty="0">
                <a:latin typeface="Microsoft Sans Serif"/>
                <a:cs typeface="Microsoft Sans Serif"/>
              </a:rPr>
              <a:t> </a:t>
            </a:r>
            <a:r>
              <a:rPr sz="2400" spc="-10" dirty="0">
                <a:latin typeface="Microsoft Sans Serif"/>
                <a:cs typeface="Microsoft Sans Serif"/>
              </a:rPr>
              <a:t>is</a:t>
            </a:r>
            <a:r>
              <a:rPr sz="2400" spc="30" dirty="0">
                <a:latin typeface="Microsoft Sans Serif"/>
                <a:cs typeface="Microsoft Sans Serif"/>
              </a:rPr>
              <a:t> </a:t>
            </a:r>
            <a:r>
              <a:rPr sz="2400" spc="-10" dirty="0">
                <a:latin typeface="Microsoft Sans Serif"/>
                <a:cs typeface="Microsoft Sans Serif"/>
              </a:rPr>
              <a:t>achieved</a:t>
            </a:r>
            <a:r>
              <a:rPr sz="2400" spc="40" dirty="0">
                <a:latin typeface="Microsoft Sans Serif"/>
                <a:cs typeface="Microsoft Sans Serif"/>
              </a:rPr>
              <a:t> </a:t>
            </a:r>
            <a:r>
              <a:rPr sz="2400" dirty="0">
                <a:latin typeface="Microsoft Sans Serif"/>
                <a:cs typeface="Microsoft Sans Serif"/>
              </a:rPr>
              <a:t>by</a:t>
            </a:r>
            <a:r>
              <a:rPr sz="2400" spc="10" dirty="0">
                <a:latin typeface="Microsoft Sans Serif"/>
                <a:cs typeface="Microsoft Sans Serif"/>
              </a:rPr>
              <a:t> </a:t>
            </a:r>
            <a:r>
              <a:rPr sz="2400" spc="-5" dirty="0">
                <a:latin typeface="Microsoft Sans Serif"/>
                <a:cs typeface="Microsoft Sans Serif"/>
              </a:rPr>
              <a:t>assigning</a:t>
            </a:r>
            <a:r>
              <a:rPr sz="2400" spc="20" dirty="0">
                <a:latin typeface="Microsoft Sans Serif"/>
                <a:cs typeface="Microsoft Sans Serif"/>
              </a:rPr>
              <a:t> </a:t>
            </a:r>
            <a:r>
              <a:rPr sz="2400" spc="-5" dirty="0">
                <a:latin typeface="Microsoft Sans Serif"/>
                <a:cs typeface="Microsoft Sans Serif"/>
              </a:rPr>
              <a:t>truth</a:t>
            </a:r>
            <a:r>
              <a:rPr sz="2400" spc="40" dirty="0">
                <a:latin typeface="Microsoft Sans Serif"/>
                <a:cs typeface="Microsoft Sans Serif"/>
              </a:rPr>
              <a:t> </a:t>
            </a:r>
            <a:r>
              <a:rPr sz="2400" spc="-10" dirty="0">
                <a:latin typeface="Microsoft Sans Serif"/>
                <a:cs typeface="Microsoft Sans Serif"/>
              </a:rPr>
              <a:t>value</a:t>
            </a:r>
            <a:r>
              <a:rPr sz="2400" spc="20" dirty="0">
                <a:latin typeface="Microsoft Sans Serif"/>
                <a:cs typeface="Microsoft Sans Serif"/>
              </a:rPr>
              <a:t> </a:t>
            </a:r>
            <a:r>
              <a:rPr sz="2400" dirty="0">
                <a:latin typeface="Microsoft Sans Serif"/>
                <a:cs typeface="Microsoft Sans Serif"/>
              </a:rPr>
              <a:t>T</a:t>
            </a:r>
            <a:r>
              <a:rPr sz="2400" spc="30" dirty="0">
                <a:latin typeface="Microsoft Sans Serif"/>
                <a:cs typeface="Microsoft Sans Serif"/>
              </a:rPr>
              <a:t> </a:t>
            </a:r>
            <a:r>
              <a:rPr sz="2400" dirty="0">
                <a:latin typeface="Microsoft Sans Serif"/>
                <a:cs typeface="Microsoft Sans Serif"/>
              </a:rPr>
              <a:t>to</a:t>
            </a:r>
            <a:r>
              <a:rPr sz="2400" spc="20" dirty="0">
                <a:latin typeface="Microsoft Sans Serif"/>
                <a:cs typeface="Microsoft Sans Serif"/>
              </a:rPr>
              <a:t> </a:t>
            </a:r>
            <a:r>
              <a:rPr sz="2400" spc="-5" dirty="0">
                <a:latin typeface="Microsoft Sans Serif"/>
                <a:cs typeface="Microsoft Sans Serif"/>
              </a:rPr>
              <a:t>each </a:t>
            </a:r>
            <a:r>
              <a:rPr sz="2400" dirty="0">
                <a:latin typeface="Microsoft Sans Serif"/>
                <a:cs typeface="Microsoft Sans Serif"/>
              </a:rPr>
              <a:t> at</a:t>
            </a:r>
            <a:r>
              <a:rPr sz="2400" spc="-20" dirty="0">
                <a:latin typeface="Microsoft Sans Serif"/>
                <a:cs typeface="Microsoft Sans Serif"/>
              </a:rPr>
              <a:t>o</a:t>
            </a:r>
            <a:r>
              <a:rPr sz="2400" spc="15" dirty="0">
                <a:latin typeface="Microsoft Sans Serif"/>
                <a:cs typeface="Microsoft Sans Serif"/>
              </a:rPr>
              <a:t>m</a:t>
            </a:r>
            <a:r>
              <a:rPr sz="2400" spc="-20" dirty="0">
                <a:latin typeface="Microsoft Sans Serif"/>
                <a:cs typeface="Microsoft Sans Serif"/>
              </a:rPr>
              <a:t>i</a:t>
            </a:r>
            <a:r>
              <a:rPr sz="2400" dirty="0">
                <a:latin typeface="Microsoft Sans Serif"/>
                <a:cs typeface="Microsoft Sans Serif"/>
              </a:rPr>
              <a:t>c</a:t>
            </a:r>
            <a:r>
              <a:rPr sz="2400" spc="10" dirty="0">
                <a:latin typeface="Microsoft Sans Serif"/>
                <a:cs typeface="Microsoft Sans Serif"/>
              </a:rPr>
              <a:t> </a:t>
            </a:r>
            <a:r>
              <a:rPr sz="2400" spc="25" dirty="0">
                <a:latin typeface="Microsoft Sans Serif"/>
                <a:cs typeface="Microsoft Sans Serif"/>
              </a:rPr>
              <a:t>f</a:t>
            </a:r>
            <a:r>
              <a:rPr sz="2400" dirty="0">
                <a:latin typeface="Microsoft Sans Serif"/>
                <a:cs typeface="Microsoft Sans Serif"/>
              </a:rPr>
              <a:t>o</a:t>
            </a:r>
            <a:r>
              <a:rPr sz="2400" spc="-35" dirty="0">
                <a:latin typeface="Microsoft Sans Serif"/>
                <a:cs typeface="Microsoft Sans Serif"/>
              </a:rPr>
              <a:t>r</a:t>
            </a:r>
            <a:r>
              <a:rPr sz="2400" spc="15" dirty="0">
                <a:latin typeface="Microsoft Sans Serif"/>
                <a:cs typeface="Microsoft Sans Serif"/>
              </a:rPr>
              <a:t>m</a:t>
            </a:r>
            <a:r>
              <a:rPr sz="2400" dirty="0">
                <a:latin typeface="Microsoft Sans Serif"/>
                <a:cs typeface="Microsoft Sans Serif"/>
              </a:rPr>
              <a:t>u</a:t>
            </a:r>
            <a:r>
              <a:rPr sz="2400" spc="-20" dirty="0">
                <a:latin typeface="Microsoft Sans Serif"/>
                <a:cs typeface="Microsoft Sans Serif"/>
              </a:rPr>
              <a:t>l</a:t>
            </a:r>
            <a:r>
              <a:rPr sz="2400" spc="-5" dirty="0">
                <a:latin typeface="Microsoft Sans Serif"/>
                <a:cs typeface="Microsoft Sans Serif"/>
              </a:rPr>
              <a:t>a</a:t>
            </a:r>
            <a:r>
              <a:rPr sz="2400" dirty="0">
                <a:latin typeface="Microsoft Sans Serif"/>
                <a:cs typeface="Microsoft Sans Serif"/>
              </a:rPr>
              <a:t>	</a:t>
            </a:r>
            <a:r>
              <a:rPr sz="2400" spc="-10" dirty="0">
                <a:latin typeface="Microsoft Sans Serif"/>
                <a:cs typeface="Microsoft Sans Serif"/>
              </a:rPr>
              <a:t>(</a:t>
            </a:r>
            <a:r>
              <a:rPr sz="2400" dirty="0">
                <a:latin typeface="Microsoft Sans Serif"/>
                <a:cs typeface="Microsoft Sans Serif"/>
              </a:rPr>
              <a:t>po</a:t>
            </a:r>
            <a:r>
              <a:rPr sz="2400" spc="-10" dirty="0">
                <a:latin typeface="Microsoft Sans Serif"/>
                <a:cs typeface="Microsoft Sans Serif"/>
              </a:rPr>
              <a:t>si</a:t>
            </a:r>
            <a:r>
              <a:rPr sz="2400" dirty="0">
                <a:latin typeface="Microsoft Sans Serif"/>
                <a:cs typeface="Microsoft Sans Serif"/>
              </a:rPr>
              <a:t>t</a:t>
            </a:r>
            <a:r>
              <a:rPr sz="2400" spc="-20" dirty="0">
                <a:latin typeface="Microsoft Sans Serif"/>
                <a:cs typeface="Microsoft Sans Serif"/>
              </a:rPr>
              <a:t>i</a:t>
            </a:r>
            <a:r>
              <a:rPr sz="2400" spc="-25" dirty="0">
                <a:latin typeface="Microsoft Sans Serif"/>
                <a:cs typeface="Microsoft Sans Serif"/>
              </a:rPr>
              <a:t>v</a:t>
            </a:r>
            <a:r>
              <a:rPr sz="2400" spc="-5" dirty="0">
                <a:latin typeface="Microsoft Sans Serif"/>
                <a:cs typeface="Microsoft Sans Serif"/>
              </a:rPr>
              <a:t>e</a:t>
            </a:r>
            <a:r>
              <a:rPr sz="2400" spc="40" dirty="0">
                <a:latin typeface="Microsoft Sans Serif"/>
                <a:cs typeface="Microsoft Sans Serif"/>
              </a:rPr>
              <a:t> </a:t>
            </a:r>
            <a:r>
              <a:rPr sz="2400" dirty="0">
                <a:latin typeface="Microsoft Sans Serif"/>
                <a:cs typeface="Microsoft Sans Serif"/>
              </a:rPr>
              <a:t>or</a:t>
            </a:r>
            <a:r>
              <a:rPr sz="2400" spc="25" dirty="0">
                <a:latin typeface="Microsoft Sans Serif"/>
                <a:cs typeface="Microsoft Sans Serif"/>
              </a:rPr>
              <a:t> </a:t>
            </a:r>
            <a:r>
              <a:rPr sz="2400" dirty="0">
                <a:latin typeface="Microsoft Sans Serif"/>
                <a:cs typeface="Microsoft Sans Serif"/>
              </a:rPr>
              <a:t>ne</a:t>
            </a:r>
            <a:r>
              <a:rPr sz="2400" spc="-20" dirty="0">
                <a:latin typeface="Microsoft Sans Serif"/>
                <a:cs typeface="Microsoft Sans Serif"/>
              </a:rPr>
              <a:t>g</a:t>
            </a:r>
            <a:r>
              <a:rPr sz="2400" dirty="0">
                <a:latin typeface="Microsoft Sans Serif"/>
                <a:cs typeface="Microsoft Sans Serif"/>
              </a:rPr>
              <a:t>at</a:t>
            </a:r>
            <a:r>
              <a:rPr sz="2400" spc="-20" dirty="0">
                <a:latin typeface="Microsoft Sans Serif"/>
                <a:cs typeface="Microsoft Sans Serif"/>
              </a:rPr>
              <a:t>i</a:t>
            </a:r>
            <a:r>
              <a:rPr sz="2400" spc="-25" dirty="0">
                <a:latin typeface="Microsoft Sans Serif"/>
                <a:cs typeface="Microsoft Sans Serif"/>
              </a:rPr>
              <a:t>v</a:t>
            </a:r>
            <a:r>
              <a:rPr sz="2400" dirty="0">
                <a:latin typeface="Microsoft Sans Serif"/>
                <a:cs typeface="Microsoft Sans Serif"/>
              </a:rPr>
              <a:t>e)</a:t>
            </a:r>
            <a:r>
              <a:rPr sz="2400" spc="25" dirty="0">
                <a:latin typeface="Microsoft Sans Serif"/>
                <a:cs typeface="Microsoft Sans Serif"/>
              </a:rPr>
              <a:t> </a:t>
            </a:r>
            <a:r>
              <a:rPr sz="2400" dirty="0">
                <a:latin typeface="Microsoft Sans Serif"/>
                <a:cs typeface="Microsoft Sans Serif"/>
              </a:rPr>
              <a:t>o</a:t>
            </a:r>
            <a:r>
              <a:rPr sz="2400" spc="-5" dirty="0">
                <a:latin typeface="Microsoft Sans Serif"/>
                <a:cs typeface="Microsoft Sans Serif"/>
              </a:rPr>
              <a:t>n</a:t>
            </a:r>
            <a:r>
              <a:rPr sz="2400" spc="40" dirty="0">
                <a:latin typeface="Microsoft Sans Serif"/>
                <a:cs typeface="Microsoft Sans Serif"/>
              </a:rPr>
              <a:t> </a:t>
            </a:r>
            <a:r>
              <a:rPr sz="2400" dirty="0">
                <a:latin typeface="Microsoft Sans Serif"/>
                <a:cs typeface="Microsoft Sans Serif"/>
              </a:rPr>
              <a:t>th</a:t>
            </a:r>
            <a:r>
              <a:rPr sz="2400" spc="-20" dirty="0">
                <a:latin typeface="Microsoft Sans Serif"/>
                <a:cs typeface="Microsoft Sans Serif"/>
              </a:rPr>
              <a:t>a</a:t>
            </a:r>
            <a:r>
              <a:rPr sz="2400" dirty="0">
                <a:latin typeface="Microsoft Sans Serif"/>
                <a:cs typeface="Microsoft Sans Serif"/>
              </a:rPr>
              <a:t>t	pa</a:t>
            </a:r>
            <a:r>
              <a:rPr sz="2400" spc="-20" dirty="0">
                <a:latin typeface="Microsoft Sans Serif"/>
                <a:cs typeface="Microsoft Sans Serif"/>
              </a:rPr>
              <a:t>t</a:t>
            </a:r>
            <a:r>
              <a:rPr sz="2400" dirty="0">
                <a:latin typeface="Microsoft Sans Serif"/>
                <a:cs typeface="Microsoft Sans Serif"/>
              </a:rPr>
              <a:t>h.</a:t>
            </a:r>
          </a:p>
        </p:txBody>
      </p:sp>
      <p:sp>
        <p:nvSpPr>
          <p:cNvPr id="3" name="object 5">
            <a:extLst>
              <a:ext uri="{FF2B5EF4-FFF2-40B4-BE49-F238E27FC236}">
                <a16:creationId xmlns:a16="http://schemas.microsoft.com/office/drawing/2014/main" id="{2DA94E68-4A13-5E9D-29E8-E29F9283667D}"/>
              </a:ext>
            </a:extLst>
          </p:cNvPr>
          <p:cNvSpPr txBox="1">
            <a:spLocks/>
          </p:cNvSpPr>
          <p:nvPr/>
        </p:nvSpPr>
        <p:spPr>
          <a:xfrm>
            <a:off x="1709421" y="1185164"/>
            <a:ext cx="1956435" cy="57404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IN" sz="3600" b="1" spc="-5" dirty="0"/>
              <a:t>Valuation</a:t>
            </a:r>
            <a:endParaRPr lang="en-IN" sz="3600" b="1" dirty="0"/>
          </a:p>
        </p:txBody>
      </p:sp>
    </p:spTree>
    <p:extLst>
      <p:ext uri="{BB962C8B-B14F-4D97-AF65-F5344CB8AC3E}">
        <p14:creationId xmlns:p14="http://schemas.microsoft.com/office/powerpoint/2010/main" val="345102622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rPr>
              <a:t>Semantic Tableaux System…</a:t>
            </a:r>
            <a:r>
              <a:rPr lang="en-US" sz="3200" b="1" spc="-10" dirty="0">
                <a:solidFill>
                  <a:srgbClr val="C00000"/>
                </a:solidFill>
              </a:rPr>
              <a:t> </a:t>
            </a:r>
            <a:endParaRPr lang="te-IN" sz="3200" b="1" dirty="0">
              <a:solidFill>
                <a:srgbClr val="C00000"/>
              </a:solidFill>
            </a:endParaRPr>
          </a:p>
        </p:txBody>
      </p:sp>
      <p:sp>
        <p:nvSpPr>
          <p:cNvPr id="2" name="object 6">
            <a:extLst>
              <a:ext uri="{FF2B5EF4-FFF2-40B4-BE49-F238E27FC236}">
                <a16:creationId xmlns:a16="http://schemas.microsoft.com/office/drawing/2014/main" id="{DECD8F69-72BD-7031-4A91-E934191D7AD4}"/>
              </a:ext>
            </a:extLst>
          </p:cNvPr>
          <p:cNvSpPr txBox="1"/>
          <p:nvPr/>
        </p:nvSpPr>
        <p:spPr>
          <a:xfrm>
            <a:off x="1525270" y="2057400"/>
            <a:ext cx="9752330" cy="4148956"/>
          </a:xfrm>
          <a:prstGeom prst="rect">
            <a:avLst/>
          </a:prstGeom>
        </p:spPr>
        <p:txBody>
          <a:bodyPr vert="horz" wrap="square" lIns="0" tIns="12700" rIns="0" bIns="0" rtlCol="0">
            <a:spAutoFit/>
          </a:bodyPr>
          <a:lstStyle/>
          <a:p>
            <a:pPr marL="356870" marR="5080" indent="-344805" algn="just">
              <a:lnSpc>
                <a:spcPct val="100200"/>
              </a:lnSpc>
              <a:spcBef>
                <a:spcPts val="100"/>
              </a:spcBef>
              <a:buClr>
                <a:srgbClr val="0099CC"/>
              </a:buClr>
              <a:buSzPct val="71428"/>
              <a:buFont typeface="Symbol"/>
              <a:buChar char=""/>
              <a:tabLst>
                <a:tab pos="357505" algn="l"/>
              </a:tabLst>
            </a:pPr>
            <a:r>
              <a:rPr sz="2800" b="1" dirty="0">
                <a:solidFill>
                  <a:srgbClr val="CC0000"/>
                </a:solidFill>
                <a:latin typeface="Arial"/>
                <a:cs typeface="Arial"/>
              </a:rPr>
              <a:t>Contradictory</a:t>
            </a:r>
            <a:r>
              <a:rPr sz="2800" b="1" spc="5" dirty="0">
                <a:solidFill>
                  <a:srgbClr val="CC0000"/>
                </a:solidFill>
                <a:latin typeface="Arial"/>
                <a:cs typeface="Arial"/>
              </a:rPr>
              <a:t> </a:t>
            </a:r>
            <a:r>
              <a:rPr sz="2800" b="1" dirty="0">
                <a:solidFill>
                  <a:srgbClr val="CC0000"/>
                </a:solidFill>
                <a:latin typeface="Arial"/>
                <a:cs typeface="Arial"/>
              </a:rPr>
              <a:t>tableau</a:t>
            </a:r>
            <a:r>
              <a:rPr sz="2800" b="1" spc="5" dirty="0">
                <a:solidFill>
                  <a:srgbClr val="CC0000"/>
                </a:solidFill>
                <a:latin typeface="Arial"/>
                <a:cs typeface="Arial"/>
              </a:rPr>
              <a:t> </a:t>
            </a:r>
            <a:r>
              <a:rPr sz="2800" dirty="0">
                <a:latin typeface="Microsoft Sans Serif"/>
                <a:cs typeface="Microsoft Sans Serif"/>
              </a:rPr>
              <a:t>(or</a:t>
            </a:r>
            <a:r>
              <a:rPr sz="2800" spc="5" dirty="0">
                <a:latin typeface="Microsoft Sans Serif"/>
                <a:cs typeface="Microsoft Sans Serif"/>
              </a:rPr>
              <a:t> </a:t>
            </a:r>
            <a:r>
              <a:rPr sz="2800" b="1" spc="-5" dirty="0">
                <a:latin typeface="Arial"/>
                <a:cs typeface="Arial"/>
              </a:rPr>
              <a:t>finished </a:t>
            </a:r>
            <a:r>
              <a:rPr sz="2800" b="1" dirty="0">
                <a:latin typeface="Arial"/>
                <a:cs typeface="Arial"/>
              </a:rPr>
              <a:t> </a:t>
            </a:r>
            <a:r>
              <a:rPr sz="2800" b="1" spc="-5" dirty="0">
                <a:latin typeface="Arial"/>
                <a:cs typeface="Arial"/>
              </a:rPr>
              <a:t>tableau) </a:t>
            </a:r>
            <a:r>
              <a:rPr sz="2800" spc="-10" dirty="0">
                <a:latin typeface="Microsoft Sans Serif"/>
                <a:cs typeface="Microsoft Sans Serif"/>
              </a:rPr>
              <a:t>is </a:t>
            </a:r>
            <a:r>
              <a:rPr sz="2800" spc="-5" dirty="0">
                <a:latin typeface="Microsoft Sans Serif"/>
                <a:cs typeface="Microsoft Sans Serif"/>
              </a:rPr>
              <a:t>defined </a:t>
            </a:r>
            <a:r>
              <a:rPr sz="2800" spc="5" dirty="0">
                <a:latin typeface="Microsoft Sans Serif"/>
                <a:cs typeface="Microsoft Sans Serif"/>
              </a:rPr>
              <a:t>to </a:t>
            </a:r>
            <a:r>
              <a:rPr sz="2800" dirty="0">
                <a:latin typeface="Microsoft Sans Serif"/>
                <a:cs typeface="Microsoft Sans Serif"/>
              </a:rPr>
              <a:t>be a </a:t>
            </a:r>
            <a:r>
              <a:rPr sz="2800" spc="-5" dirty="0">
                <a:latin typeface="Microsoft Sans Serif"/>
                <a:cs typeface="Microsoft Sans Serif"/>
              </a:rPr>
              <a:t>tableau </a:t>
            </a:r>
            <a:r>
              <a:rPr sz="2800" spc="-10" dirty="0">
                <a:latin typeface="Microsoft Sans Serif"/>
                <a:cs typeface="Microsoft Sans Serif"/>
              </a:rPr>
              <a:t>in </a:t>
            </a:r>
            <a:r>
              <a:rPr sz="2800" spc="-5" dirty="0">
                <a:latin typeface="Microsoft Sans Serif"/>
                <a:cs typeface="Microsoft Sans Serif"/>
              </a:rPr>
              <a:t>which </a:t>
            </a:r>
            <a:r>
              <a:rPr sz="2800" dirty="0">
                <a:latin typeface="Microsoft Sans Serif"/>
                <a:cs typeface="Microsoft Sans Serif"/>
              </a:rPr>
              <a:t> </a:t>
            </a:r>
            <a:r>
              <a:rPr sz="2800" spc="-15" dirty="0">
                <a:latin typeface="Microsoft Sans Serif"/>
                <a:cs typeface="Microsoft Sans Serif"/>
              </a:rPr>
              <a:t>all</a:t>
            </a:r>
            <a:r>
              <a:rPr sz="2800" spc="-10" dirty="0">
                <a:latin typeface="Microsoft Sans Serif"/>
                <a:cs typeface="Microsoft Sans Serif"/>
              </a:rPr>
              <a:t> </a:t>
            </a:r>
            <a:r>
              <a:rPr sz="2800" spc="5" dirty="0">
                <a:latin typeface="Microsoft Sans Serif"/>
                <a:cs typeface="Microsoft Sans Serif"/>
              </a:rPr>
              <a:t>the</a:t>
            </a:r>
            <a:r>
              <a:rPr sz="2800" spc="10" dirty="0">
                <a:latin typeface="Microsoft Sans Serif"/>
                <a:cs typeface="Microsoft Sans Serif"/>
              </a:rPr>
              <a:t> </a:t>
            </a:r>
            <a:r>
              <a:rPr sz="2800" spc="-5" dirty="0">
                <a:latin typeface="Microsoft Sans Serif"/>
                <a:cs typeface="Microsoft Sans Serif"/>
              </a:rPr>
              <a:t>paths</a:t>
            </a:r>
            <a:r>
              <a:rPr sz="2800" dirty="0">
                <a:latin typeface="Microsoft Sans Serif"/>
                <a:cs typeface="Microsoft Sans Serif"/>
              </a:rPr>
              <a:t> are</a:t>
            </a:r>
            <a:r>
              <a:rPr sz="2800" spc="5" dirty="0">
                <a:latin typeface="Microsoft Sans Serif"/>
                <a:cs typeface="Microsoft Sans Serif"/>
              </a:rPr>
              <a:t> </a:t>
            </a:r>
            <a:r>
              <a:rPr sz="2800" dirty="0">
                <a:latin typeface="Microsoft Sans Serif"/>
                <a:cs typeface="Microsoft Sans Serif"/>
              </a:rPr>
              <a:t>contradictory</a:t>
            </a:r>
            <a:r>
              <a:rPr sz="2800" spc="5" dirty="0">
                <a:latin typeface="Microsoft Sans Serif"/>
                <a:cs typeface="Microsoft Sans Serif"/>
              </a:rPr>
              <a:t> </a:t>
            </a:r>
            <a:r>
              <a:rPr sz="2800" dirty="0">
                <a:latin typeface="Microsoft Sans Serif"/>
                <a:cs typeface="Microsoft Sans Serif"/>
              </a:rPr>
              <a:t>or</a:t>
            </a:r>
            <a:r>
              <a:rPr sz="2800" spc="5" dirty="0">
                <a:latin typeface="Microsoft Sans Serif"/>
                <a:cs typeface="Microsoft Sans Serif"/>
              </a:rPr>
              <a:t> </a:t>
            </a:r>
            <a:r>
              <a:rPr sz="2800" spc="-5" dirty="0">
                <a:latin typeface="Microsoft Sans Serif"/>
                <a:cs typeface="Microsoft Sans Serif"/>
              </a:rPr>
              <a:t>closed </a:t>
            </a:r>
            <a:r>
              <a:rPr sz="2800" dirty="0">
                <a:latin typeface="Microsoft Sans Serif"/>
                <a:cs typeface="Microsoft Sans Serif"/>
              </a:rPr>
              <a:t> (finished).</a:t>
            </a:r>
            <a:endParaRPr lang="en-IN" sz="2800" dirty="0">
              <a:latin typeface="Microsoft Sans Serif"/>
              <a:cs typeface="Microsoft Sans Serif"/>
            </a:endParaRPr>
          </a:p>
          <a:p>
            <a:pPr marL="12065" marR="5080" algn="just">
              <a:lnSpc>
                <a:spcPct val="100200"/>
              </a:lnSpc>
              <a:spcBef>
                <a:spcPts val="100"/>
              </a:spcBef>
              <a:buClr>
                <a:srgbClr val="0099CC"/>
              </a:buClr>
              <a:buSzPct val="71428"/>
              <a:tabLst>
                <a:tab pos="357505" algn="l"/>
              </a:tabLst>
            </a:pPr>
            <a:r>
              <a:rPr lang="en-IN" sz="3200" b="1" dirty="0">
                <a:solidFill>
                  <a:schemeClr val="tx2"/>
                </a:solidFill>
              </a:rPr>
              <a:t>Consistent and Inconsistent</a:t>
            </a:r>
            <a:endParaRPr lang="en-IN" sz="2800" b="1" dirty="0">
              <a:solidFill>
                <a:schemeClr val="tx2"/>
              </a:solidFill>
            </a:endParaRPr>
          </a:p>
          <a:p>
            <a:pPr marL="356870" marR="5080" indent="-344805" algn="just">
              <a:lnSpc>
                <a:spcPct val="100200"/>
              </a:lnSpc>
              <a:spcBef>
                <a:spcPts val="100"/>
              </a:spcBef>
              <a:buClr>
                <a:srgbClr val="0099CC"/>
              </a:buClr>
              <a:buSzPct val="71428"/>
              <a:buFont typeface="Symbol"/>
              <a:buChar char=""/>
              <a:tabLst>
                <a:tab pos="357505" algn="l"/>
              </a:tabLst>
            </a:pPr>
            <a:endParaRPr sz="2800" dirty="0">
              <a:latin typeface="Microsoft Sans Serif"/>
              <a:cs typeface="Microsoft Sans Serif"/>
            </a:endParaRPr>
          </a:p>
          <a:p>
            <a:pPr marL="356870" marR="5080" indent="-344805" algn="just">
              <a:lnSpc>
                <a:spcPct val="99300"/>
              </a:lnSpc>
              <a:spcBef>
                <a:spcPts val="745"/>
              </a:spcBef>
              <a:buClr>
                <a:srgbClr val="0099CC"/>
              </a:buClr>
              <a:buSzPct val="71428"/>
              <a:buFont typeface="Symbol"/>
              <a:buChar char=""/>
              <a:tabLst>
                <a:tab pos="357505" algn="l"/>
              </a:tabLst>
            </a:pPr>
            <a:r>
              <a:rPr sz="2800" spc="5" dirty="0">
                <a:latin typeface="Microsoft Sans Serif"/>
                <a:cs typeface="Microsoft Sans Serif"/>
              </a:rPr>
              <a:t>If </a:t>
            </a:r>
            <a:r>
              <a:rPr sz="2800" dirty="0">
                <a:latin typeface="Microsoft Sans Serif"/>
                <a:cs typeface="Microsoft Sans Serif"/>
              </a:rPr>
              <a:t>a </a:t>
            </a:r>
            <a:r>
              <a:rPr sz="2800" spc="-5" dirty="0">
                <a:latin typeface="Microsoft Sans Serif"/>
                <a:cs typeface="Microsoft Sans Serif"/>
              </a:rPr>
              <a:t>tableau </a:t>
            </a:r>
            <a:r>
              <a:rPr sz="2800" dirty="0">
                <a:latin typeface="Microsoft Sans Serif"/>
                <a:cs typeface="Microsoft Sans Serif"/>
              </a:rPr>
              <a:t>for a </a:t>
            </a:r>
            <a:r>
              <a:rPr sz="2800" spc="-5" dirty="0">
                <a:latin typeface="Microsoft Sans Serif"/>
                <a:cs typeface="Microsoft Sans Serif"/>
              </a:rPr>
              <a:t>formula </a:t>
            </a:r>
            <a:r>
              <a:rPr sz="2800" spc="5" dirty="0">
                <a:latin typeface="Symbol"/>
                <a:cs typeface="Symbol"/>
              </a:rPr>
              <a:t></a:t>
            </a:r>
            <a:r>
              <a:rPr sz="2800" spc="5" dirty="0">
                <a:latin typeface="Times New Roman"/>
                <a:cs typeface="Times New Roman"/>
              </a:rPr>
              <a:t> </a:t>
            </a:r>
            <a:r>
              <a:rPr sz="2800" spc="-15" dirty="0">
                <a:latin typeface="Microsoft Sans Serif"/>
                <a:cs typeface="Microsoft Sans Serif"/>
              </a:rPr>
              <a:t>at </a:t>
            </a:r>
            <a:r>
              <a:rPr sz="2800" spc="5" dirty="0">
                <a:latin typeface="Microsoft Sans Serif"/>
                <a:cs typeface="Microsoft Sans Serif"/>
              </a:rPr>
              <a:t>the </a:t>
            </a:r>
            <a:r>
              <a:rPr sz="2800" spc="-10" dirty="0">
                <a:latin typeface="Microsoft Sans Serif"/>
                <a:cs typeface="Microsoft Sans Serif"/>
              </a:rPr>
              <a:t>root </a:t>
            </a:r>
            <a:r>
              <a:rPr sz="2800" spc="-20" dirty="0">
                <a:latin typeface="Microsoft Sans Serif"/>
                <a:cs typeface="Microsoft Sans Serif"/>
              </a:rPr>
              <a:t>is </a:t>
            </a:r>
            <a:r>
              <a:rPr sz="2800" dirty="0">
                <a:latin typeface="Microsoft Sans Serif"/>
                <a:cs typeface="Microsoft Sans Serif"/>
              </a:rPr>
              <a:t>a </a:t>
            </a:r>
            <a:r>
              <a:rPr sz="2800" spc="5" dirty="0">
                <a:latin typeface="Microsoft Sans Serif"/>
                <a:cs typeface="Microsoft Sans Serif"/>
              </a:rPr>
              <a:t> </a:t>
            </a:r>
            <a:r>
              <a:rPr sz="2800" i="1" dirty="0">
                <a:latin typeface="Arial"/>
                <a:cs typeface="Arial"/>
              </a:rPr>
              <a:t>contradictory tableau</a:t>
            </a:r>
            <a:r>
              <a:rPr sz="2800" b="1" dirty="0">
                <a:latin typeface="Arial"/>
                <a:cs typeface="Arial"/>
              </a:rPr>
              <a:t>, </a:t>
            </a:r>
            <a:r>
              <a:rPr sz="2800" dirty="0">
                <a:latin typeface="Microsoft Sans Serif"/>
                <a:cs typeface="Microsoft Sans Serif"/>
              </a:rPr>
              <a:t>then a </a:t>
            </a:r>
            <a:r>
              <a:rPr sz="2800" spc="-5" dirty="0">
                <a:latin typeface="Microsoft Sans Serif"/>
                <a:cs typeface="Microsoft Sans Serif"/>
              </a:rPr>
              <a:t>formula </a:t>
            </a:r>
            <a:r>
              <a:rPr sz="2800" spc="5" dirty="0">
                <a:latin typeface="Symbol"/>
                <a:cs typeface="Symbol"/>
              </a:rPr>
              <a:t></a:t>
            </a:r>
            <a:r>
              <a:rPr sz="2800" spc="10" dirty="0">
                <a:latin typeface="Times New Roman"/>
                <a:cs typeface="Times New Roman"/>
              </a:rPr>
              <a:t> </a:t>
            </a:r>
            <a:r>
              <a:rPr sz="2800" spc="-20" dirty="0">
                <a:latin typeface="Microsoft Sans Serif"/>
                <a:cs typeface="Microsoft Sans Serif"/>
              </a:rPr>
              <a:t>is </a:t>
            </a:r>
            <a:r>
              <a:rPr sz="2800" spc="-15" dirty="0">
                <a:latin typeface="Microsoft Sans Serif"/>
                <a:cs typeface="Microsoft Sans Serif"/>
              </a:rPr>
              <a:t> </a:t>
            </a:r>
            <a:r>
              <a:rPr sz="2800" dirty="0">
                <a:latin typeface="Microsoft Sans Serif"/>
                <a:cs typeface="Microsoft Sans Serif"/>
              </a:rPr>
              <a:t>said</a:t>
            </a:r>
            <a:r>
              <a:rPr sz="2800" spc="15" dirty="0">
                <a:latin typeface="Microsoft Sans Serif"/>
                <a:cs typeface="Microsoft Sans Serif"/>
              </a:rPr>
              <a:t> </a:t>
            </a:r>
            <a:r>
              <a:rPr sz="2800" spc="5" dirty="0">
                <a:latin typeface="Microsoft Sans Serif"/>
                <a:cs typeface="Microsoft Sans Serif"/>
              </a:rPr>
              <a:t>to</a:t>
            </a:r>
            <a:r>
              <a:rPr sz="2800" spc="45" dirty="0">
                <a:latin typeface="Microsoft Sans Serif"/>
                <a:cs typeface="Microsoft Sans Serif"/>
              </a:rPr>
              <a:t> </a:t>
            </a:r>
            <a:r>
              <a:rPr sz="2800" dirty="0">
                <a:latin typeface="Microsoft Sans Serif"/>
                <a:cs typeface="Microsoft Sans Serif"/>
              </a:rPr>
              <a:t>be</a:t>
            </a:r>
            <a:r>
              <a:rPr sz="2800" spc="-5" dirty="0">
                <a:latin typeface="Microsoft Sans Serif"/>
                <a:cs typeface="Microsoft Sans Serif"/>
              </a:rPr>
              <a:t> </a:t>
            </a:r>
            <a:r>
              <a:rPr sz="2800" b="1" spc="-5" dirty="0">
                <a:latin typeface="Arial"/>
                <a:cs typeface="Arial"/>
              </a:rPr>
              <a:t>inconsistent.</a:t>
            </a:r>
            <a:endParaRPr sz="2800" dirty="0">
              <a:latin typeface="Arial"/>
              <a:cs typeface="Arial"/>
            </a:endParaRPr>
          </a:p>
          <a:p>
            <a:pPr marL="356870" marR="6350" indent="-344805" algn="just">
              <a:lnSpc>
                <a:spcPct val="100000"/>
              </a:lnSpc>
              <a:spcBef>
                <a:spcPts val="720"/>
              </a:spcBef>
              <a:buClr>
                <a:srgbClr val="0099CC"/>
              </a:buClr>
              <a:buSzPct val="71428"/>
              <a:buFont typeface="Symbol"/>
              <a:buChar char=""/>
              <a:tabLst>
                <a:tab pos="357505" algn="l"/>
              </a:tabLst>
            </a:pPr>
            <a:r>
              <a:rPr sz="2800" spc="5" dirty="0">
                <a:latin typeface="Microsoft Sans Serif"/>
                <a:cs typeface="Microsoft Sans Serif"/>
              </a:rPr>
              <a:t>A </a:t>
            </a:r>
            <a:r>
              <a:rPr sz="2800" spc="-5" dirty="0">
                <a:latin typeface="Microsoft Sans Serif"/>
                <a:cs typeface="Microsoft Sans Serif"/>
              </a:rPr>
              <a:t>formula </a:t>
            </a:r>
            <a:r>
              <a:rPr sz="2800" spc="5" dirty="0">
                <a:latin typeface="Symbol"/>
                <a:cs typeface="Symbol"/>
              </a:rPr>
              <a:t></a:t>
            </a:r>
            <a:r>
              <a:rPr sz="2800" spc="5" dirty="0">
                <a:latin typeface="Times New Roman"/>
                <a:cs typeface="Times New Roman"/>
              </a:rPr>
              <a:t> </a:t>
            </a:r>
            <a:r>
              <a:rPr sz="2800" spc="-20" dirty="0">
                <a:latin typeface="Microsoft Sans Serif"/>
                <a:cs typeface="Microsoft Sans Serif"/>
              </a:rPr>
              <a:t>is </a:t>
            </a:r>
            <a:r>
              <a:rPr sz="2800" b="1" spc="-5" dirty="0">
                <a:latin typeface="Arial"/>
                <a:cs typeface="Arial"/>
              </a:rPr>
              <a:t>consistent </a:t>
            </a:r>
            <a:r>
              <a:rPr sz="2800" spc="-20" dirty="0">
                <a:latin typeface="Microsoft Sans Serif"/>
                <a:cs typeface="Microsoft Sans Serif"/>
              </a:rPr>
              <a:t>if </a:t>
            </a:r>
            <a:r>
              <a:rPr sz="2800" dirty="0">
                <a:latin typeface="Microsoft Sans Serif"/>
                <a:cs typeface="Microsoft Sans Serif"/>
              </a:rPr>
              <a:t>there </a:t>
            </a:r>
            <a:r>
              <a:rPr sz="2800" spc="-20" dirty="0">
                <a:latin typeface="Microsoft Sans Serif"/>
                <a:cs typeface="Microsoft Sans Serif"/>
              </a:rPr>
              <a:t>is </a:t>
            </a:r>
            <a:r>
              <a:rPr sz="2800" b="1" spc="-15" dirty="0">
                <a:latin typeface="Microsoft Sans Serif"/>
                <a:cs typeface="Microsoft Sans Serif"/>
              </a:rPr>
              <a:t>at </a:t>
            </a:r>
            <a:r>
              <a:rPr sz="2800" b="1" spc="-10" dirty="0">
                <a:latin typeface="Microsoft Sans Serif"/>
                <a:cs typeface="Microsoft Sans Serif"/>
              </a:rPr>
              <a:t>least </a:t>
            </a:r>
            <a:r>
              <a:rPr sz="2800" b="1" spc="-5" dirty="0">
                <a:latin typeface="Microsoft Sans Serif"/>
                <a:cs typeface="Microsoft Sans Serif"/>
              </a:rPr>
              <a:t> </a:t>
            </a:r>
            <a:r>
              <a:rPr sz="2800" b="1" dirty="0">
                <a:latin typeface="Microsoft Sans Serif"/>
                <a:cs typeface="Microsoft Sans Serif"/>
              </a:rPr>
              <a:t>on</a:t>
            </a:r>
            <a:r>
              <a:rPr sz="2800" b="1" spc="40" dirty="0">
                <a:latin typeface="Microsoft Sans Serif"/>
                <a:cs typeface="Microsoft Sans Serif"/>
              </a:rPr>
              <a:t> </a:t>
            </a:r>
            <a:r>
              <a:rPr sz="2800" b="1" dirty="0">
                <a:latin typeface="Microsoft Sans Serif"/>
                <a:cs typeface="Microsoft Sans Serif"/>
              </a:rPr>
              <a:t>open</a:t>
            </a:r>
            <a:r>
              <a:rPr sz="2800" b="1" spc="40" dirty="0">
                <a:latin typeface="Microsoft Sans Serif"/>
                <a:cs typeface="Microsoft Sans Serif"/>
              </a:rPr>
              <a:t> </a:t>
            </a:r>
            <a:r>
              <a:rPr sz="2800" b="1" dirty="0">
                <a:latin typeface="Microsoft Sans Serif"/>
                <a:cs typeface="Microsoft Sans Serif"/>
              </a:rPr>
              <a:t>path</a:t>
            </a:r>
            <a:r>
              <a:rPr sz="2800" b="1" spc="20" dirty="0">
                <a:latin typeface="Microsoft Sans Serif"/>
                <a:cs typeface="Microsoft Sans Serif"/>
              </a:rPr>
              <a:t> </a:t>
            </a:r>
            <a:r>
              <a:rPr sz="2800" b="1" spc="-10" dirty="0">
                <a:latin typeface="Microsoft Sans Serif"/>
                <a:cs typeface="Microsoft Sans Serif"/>
              </a:rPr>
              <a:t>in</a:t>
            </a:r>
            <a:r>
              <a:rPr sz="2800" b="1" spc="40" dirty="0">
                <a:latin typeface="Microsoft Sans Serif"/>
                <a:cs typeface="Microsoft Sans Serif"/>
              </a:rPr>
              <a:t> </a:t>
            </a:r>
            <a:r>
              <a:rPr sz="2800" b="1" dirty="0">
                <a:latin typeface="Microsoft Sans Serif"/>
                <a:cs typeface="Microsoft Sans Serif"/>
              </a:rPr>
              <a:t>a</a:t>
            </a:r>
            <a:r>
              <a:rPr sz="2800" b="1" spc="-5" dirty="0">
                <a:latin typeface="Microsoft Sans Serif"/>
                <a:cs typeface="Microsoft Sans Serif"/>
              </a:rPr>
              <a:t> tableau</a:t>
            </a:r>
            <a:r>
              <a:rPr sz="2800" b="1" spc="40" dirty="0">
                <a:latin typeface="Microsoft Sans Serif"/>
                <a:cs typeface="Microsoft Sans Serif"/>
              </a:rPr>
              <a:t> </a:t>
            </a:r>
            <a:r>
              <a:rPr sz="2800" b="1" spc="-10" dirty="0">
                <a:latin typeface="Microsoft Sans Serif"/>
                <a:cs typeface="Microsoft Sans Serif"/>
              </a:rPr>
              <a:t>with</a:t>
            </a:r>
            <a:r>
              <a:rPr sz="2800" b="1" spc="45" dirty="0">
                <a:latin typeface="Microsoft Sans Serif"/>
                <a:cs typeface="Microsoft Sans Serif"/>
              </a:rPr>
              <a:t> </a:t>
            </a:r>
            <a:r>
              <a:rPr sz="2800" b="1" dirty="0">
                <a:latin typeface="Microsoft Sans Serif"/>
                <a:cs typeface="Microsoft Sans Serif"/>
              </a:rPr>
              <a:t>root</a:t>
            </a:r>
            <a:r>
              <a:rPr sz="2800" b="1" spc="30" dirty="0">
                <a:latin typeface="Microsoft Sans Serif"/>
                <a:cs typeface="Microsoft Sans Serif"/>
              </a:rPr>
              <a:t> </a:t>
            </a:r>
            <a:r>
              <a:rPr sz="2800" b="1" spc="5" dirty="0">
                <a:latin typeface="Symbol"/>
                <a:cs typeface="Symbol"/>
              </a:rPr>
              <a:t></a:t>
            </a:r>
            <a:endParaRPr sz="2800" b="1" dirty="0">
              <a:latin typeface="Symbol"/>
              <a:cs typeface="Symbol"/>
            </a:endParaRPr>
          </a:p>
        </p:txBody>
      </p:sp>
      <p:sp>
        <p:nvSpPr>
          <p:cNvPr id="3" name="object 5">
            <a:extLst>
              <a:ext uri="{FF2B5EF4-FFF2-40B4-BE49-F238E27FC236}">
                <a16:creationId xmlns:a16="http://schemas.microsoft.com/office/drawing/2014/main" id="{5EF9A52F-61F9-6D43-2B21-3832C45C993F}"/>
              </a:ext>
            </a:extLst>
          </p:cNvPr>
          <p:cNvSpPr txBox="1">
            <a:spLocks/>
          </p:cNvSpPr>
          <p:nvPr/>
        </p:nvSpPr>
        <p:spPr>
          <a:xfrm>
            <a:off x="1023903" y="959612"/>
            <a:ext cx="5541997" cy="629018"/>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4000" b="1" dirty="0">
                <a:solidFill>
                  <a:schemeClr val="tx2"/>
                </a:solidFill>
              </a:rPr>
              <a:t>Contradictory</a:t>
            </a:r>
            <a:r>
              <a:rPr lang="en-IN" sz="4000" b="1" spc="-70" dirty="0">
                <a:solidFill>
                  <a:schemeClr val="tx2"/>
                </a:solidFill>
              </a:rPr>
              <a:t> </a:t>
            </a:r>
            <a:r>
              <a:rPr lang="en-IN" sz="4000" b="1" spc="-5" dirty="0">
                <a:solidFill>
                  <a:schemeClr val="tx2"/>
                </a:solidFill>
              </a:rPr>
              <a:t>Tableau</a:t>
            </a:r>
            <a:endParaRPr lang="en-IN" sz="4000" b="1" dirty="0">
              <a:solidFill>
                <a:schemeClr val="tx2"/>
              </a:solidFill>
            </a:endParaRPr>
          </a:p>
        </p:txBody>
      </p:sp>
    </p:spTree>
    <p:extLst>
      <p:ext uri="{BB962C8B-B14F-4D97-AF65-F5344CB8AC3E}">
        <p14:creationId xmlns:p14="http://schemas.microsoft.com/office/powerpoint/2010/main" val="159576722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rPr>
              <a:t>Semantic Tableaux System…</a:t>
            </a:r>
            <a:r>
              <a:rPr lang="en-US" sz="3200" b="1" spc="-10" dirty="0">
                <a:solidFill>
                  <a:srgbClr val="C00000"/>
                </a:solidFill>
              </a:rPr>
              <a:t> </a:t>
            </a:r>
            <a:endParaRPr lang="te-IN" sz="3200" b="1" dirty="0">
              <a:solidFill>
                <a:srgbClr val="C00000"/>
              </a:solidFill>
            </a:endParaRPr>
          </a:p>
        </p:txBody>
      </p:sp>
      <p:sp>
        <p:nvSpPr>
          <p:cNvPr id="6" name="object 6">
            <a:extLst>
              <a:ext uri="{FF2B5EF4-FFF2-40B4-BE49-F238E27FC236}">
                <a16:creationId xmlns:a16="http://schemas.microsoft.com/office/drawing/2014/main" id="{3BBBAE0E-C292-886B-D42E-26D64BE280D1}"/>
              </a:ext>
            </a:extLst>
          </p:cNvPr>
          <p:cNvSpPr txBox="1"/>
          <p:nvPr/>
        </p:nvSpPr>
        <p:spPr>
          <a:xfrm>
            <a:off x="1450341" y="1160263"/>
            <a:ext cx="9370059" cy="1165860"/>
          </a:xfrm>
          <a:prstGeom prst="rect">
            <a:avLst/>
          </a:prstGeom>
        </p:spPr>
        <p:txBody>
          <a:bodyPr vert="horz" wrap="square" lIns="0" tIns="55244" rIns="0" bIns="0" rtlCol="0">
            <a:spAutoFit/>
          </a:bodyPr>
          <a:lstStyle/>
          <a:p>
            <a:pPr marL="12700">
              <a:lnSpc>
                <a:spcPct val="100000"/>
              </a:lnSpc>
              <a:spcBef>
                <a:spcPts val="434"/>
              </a:spcBef>
              <a:tabLst>
                <a:tab pos="1840864" algn="l"/>
              </a:tabLst>
            </a:pPr>
            <a:r>
              <a:rPr sz="2400" b="1" spc="-5" dirty="0">
                <a:solidFill>
                  <a:srgbClr val="CC0000"/>
                </a:solidFill>
                <a:latin typeface="Arial"/>
                <a:cs typeface="Arial"/>
              </a:rPr>
              <a:t>Example:	</a:t>
            </a:r>
            <a:r>
              <a:rPr sz="2400" dirty="0">
                <a:latin typeface="Microsoft Sans Serif"/>
                <a:cs typeface="Microsoft Sans Serif"/>
              </a:rPr>
              <a:t>Show</a:t>
            </a:r>
            <a:r>
              <a:rPr sz="2400" spc="-30" dirty="0">
                <a:latin typeface="Microsoft Sans Serif"/>
                <a:cs typeface="Microsoft Sans Serif"/>
              </a:rPr>
              <a:t> </a:t>
            </a:r>
            <a:r>
              <a:rPr sz="2400" dirty="0">
                <a:latin typeface="Microsoft Sans Serif"/>
                <a:cs typeface="Microsoft Sans Serif"/>
              </a:rPr>
              <a:t>that</a:t>
            </a:r>
          </a:p>
          <a:p>
            <a:pPr marL="356870" marR="5080" indent="-344805">
              <a:lnSpc>
                <a:spcPts val="2540"/>
              </a:lnSpc>
              <a:spcBef>
                <a:spcPts val="705"/>
              </a:spcBef>
              <a:tabLst>
                <a:tab pos="350520" algn="l"/>
                <a:tab pos="585470" algn="l"/>
                <a:tab pos="1039494" algn="l"/>
                <a:tab pos="1398905" algn="l"/>
                <a:tab pos="1786255" algn="l"/>
                <a:tab pos="2237105" algn="l"/>
                <a:tab pos="2707005" algn="l"/>
                <a:tab pos="3066415" algn="l"/>
                <a:tab pos="3700145" algn="l"/>
                <a:tab pos="4151629" algn="l"/>
                <a:tab pos="4608830" algn="l"/>
                <a:tab pos="4968240" algn="l"/>
                <a:tab pos="5355590" algn="l"/>
                <a:tab pos="5718175" algn="l"/>
                <a:tab pos="6044565" algn="l"/>
                <a:tab pos="6416040" algn="l"/>
                <a:tab pos="6778625" algn="l"/>
                <a:tab pos="7108190" algn="l"/>
                <a:tab pos="7614284" algn="l"/>
              </a:tabLst>
            </a:pPr>
            <a:r>
              <a:rPr sz="2400" dirty="0">
                <a:latin typeface="Symbol"/>
                <a:cs typeface="Symbol"/>
              </a:rPr>
              <a:t></a:t>
            </a:r>
            <a:r>
              <a:rPr sz="2400" dirty="0">
                <a:latin typeface="Times New Roman"/>
                <a:cs typeface="Times New Roman"/>
              </a:rPr>
              <a:t>	</a:t>
            </a:r>
            <a:r>
              <a:rPr sz="2400" dirty="0">
                <a:latin typeface="Microsoft Sans Serif"/>
                <a:cs typeface="Microsoft Sans Serif"/>
              </a:rPr>
              <a:t>:	</a:t>
            </a:r>
            <a:r>
              <a:rPr sz="2400" spc="-10" dirty="0">
                <a:latin typeface="Microsoft Sans Serif"/>
                <a:cs typeface="Microsoft Sans Serif"/>
              </a:rPr>
              <a:t>(</a:t>
            </a:r>
            <a:r>
              <a:rPr sz="2400" dirty="0">
                <a:latin typeface="Microsoft Sans Serif"/>
                <a:cs typeface="Microsoft Sans Serif"/>
              </a:rPr>
              <a:t>P	</a:t>
            </a:r>
            <a:r>
              <a:rPr sz="2400" dirty="0">
                <a:latin typeface="Symbol"/>
                <a:cs typeface="Symbol"/>
              </a:rPr>
              <a:t></a:t>
            </a:r>
            <a:r>
              <a:rPr sz="2400" dirty="0">
                <a:latin typeface="Times New Roman"/>
                <a:cs typeface="Times New Roman"/>
              </a:rPr>
              <a:t>	</a:t>
            </a:r>
            <a:r>
              <a:rPr sz="2400" dirty="0">
                <a:latin typeface="Microsoft Sans Serif"/>
                <a:cs typeface="Microsoft Sans Serif"/>
              </a:rPr>
              <a:t>Q	</a:t>
            </a:r>
            <a:r>
              <a:rPr sz="2400" dirty="0">
                <a:latin typeface="Symbol"/>
                <a:cs typeface="Symbol"/>
              </a:rPr>
              <a:t></a:t>
            </a:r>
            <a:r>
              <a:rPr sz="2400" dirty="0">
                <a:latin typeface="Times New Roman"/>
                <a:cs typeface="Times New Roman"/>
              </a:rPr>
              <a:t>	</a:t>
            </a:r>
            <a:r>
              <a:rPr sz="2400" spc="-10" dirty="0">
                <a:latin typeface="Microsoft Sans Serif"/>
                <a:cs typeface="Microsoft Sans Serif"/>
              </a:rPr>
              <a:t>R</a:t>
            </a:r>
            <a:r>
              <a:rPr sz="2400" dirty="0">
                <a:latin typeface="Microsoft Sans Serif"/>
                <a:cs typeface="Microsoft Sans Serif"/>
              </a:rPr>
              <a:t>)	</a:t>
            </a:r>
            <a:r>
              <a:rPr sz="2400" dirty="0">
                <a:latin typeface="Symbol"/>
                <a:cs typeface="Symbol"/>
              </a:rPr>
              <a:t></a:t>
            </a:r>
            <a:r>
              <a:rPr sz="2400" dirty="0">
                <a:latin typeface="Times New Roman"/>
                <a:cs typeface="Times New Roman"/>
              </a:rPr>
              <a:t>	</a:t>
            </a:r>
            <a:r>
              <a:rPr sz="2400" spc="-10" dirty="0">
                <a:latin typeface="Microsoft Sans Serif"/>
                <a:cs typeface="Microsoft Sans Serif"/>
              </a:rPr>
              <a:t>(~</a:t>
            </a:r>
            <a:r>
              <a:rPr sz="2400" dirty="0">
                <a:latin typeface="Microsoft Sans Serif"/>
                <a:cs typeface="Microsoft Sans Serif"/>
              </a:rPr>
              <a:t>P	</a:t>
            </a:r>
            <a:r>
              <a:rPr sz="2400" dirty="0">
                <a:latin typeface="Symbol"/>
                <a:cs typeface="Symbol"/>
              </a:rPr>
              <a:t></a:t>
            </a:r>
            <a:r>
              <a:rPr sz="2400" dirty="0">
                <a:latin typeface="Times New Roman"/>
                <a:cs typeface="Times New Roman"/>
              </a:rPr>
              <a:t>	</a:t>
            </a:r>
            <a:r>
              <a:rPr sz="2400" spc="5" dirty="0">
                <a:latin typeface="Microsoft Sans Serif"/>
                <a:cs typeface="Microsoft Sans Serif"/>
              </a:rPr>
              <a:t>S</a:t>
            </a:r>
            <a:r>
              <a:rPr sz="2400" dirty="0">
                <a:latin typeface="Microsoft Sans Serif"/>
                <a:cs typeface="Microsoft Sans Serif"/>
              </a:rPr>
              <a:t>)	</a:t>
            </a:r>
            <a:r>
              <a:rPr sz="2400" dirty="0">
                <a:latin typeface="Symbol"/>
                <a:cs typeface="Symbol"/>
              </a:rPr>
              <a:t></a:t>
            </a:r>
            <a:r>
              <a:rPr sz="2400" dirty="0">
                <a:latin typeface="Times New Roman"/>
                <a:cs typeface="Times New Roman"/>
              </a:rPr>
              <a:t>	</a:t>
            </a:r>
            <a:r>
              <a:rPr sz="2400" dirty="0">
                <a:latin typeface="Microsoft Sans Serif"/>
                <a:cs typeface="Microsoft Sans Serif"/>
              </a:rPr>
              <a:t>Q	</a:t>
            </a:r>
            <a:r>
              <a:rPr sz="2400" dirty="0">
                <a:latin typeface="Symbol"/>
                <a:cs typeface="Symbol"/>
              </a:rPr>
              <a:t></a:t>
            </a:r>
            <a:r>
              <a:rPr sz="2400" dirty="0">
                <a:latin typeface="Times New Roman"/>
                <a:cs typeface="Times New Roman"/>
              </a:rPr>
              <a:t>	</a:t>
            </a:r>
            <a:r>
              <a:rPr sz="2400" dirty="0">
                <a:latin typeface="Microsoft Sans Serif"/>
                <a:cs typeface="Microsoft Sans Serif"/>
              </a:rPr>
              <a:t>~	</a:t>
            </a:r>
            <a:r>
              <a:rPr sz="2400" spc="-5" dirty="0">
                <a:latin typeface="Microsoft Sans Serif"/>
                <a:cs typeface="Microsoft Sans Serif"/>
              </a:rPr>
              <a:t>R</a:t>
            </a:r>
            <a:r>
              <a:rPr sz="2400" dirty="0">
                <a:latin typeface="Microsoft Sans Serif"/>
                <a:cs typeface="Microsoft Sans Serif"/>
              </a:rPr>
              <a:t>	</a:t>
            </a:r>
            <a:r>
              <a:rPr sz="2400" dirty="0">
                <a:latin typeface="Symbol"/>
                <a:cs typeface="Symbol"/>
              </a:rPr>
              <a:t></a:t>
            </a:r>
            <a:r>
              <a:rPr sz="2400" dirty="0">
                <a:latin typeface="Times New Roman"/>
                <a:cs typeface="Times New Roman"/>
              </a:rPr>
              <a:t>	</a:t>
            </a:r>
            <a:r>
              <a:rPr sz="2400" dirty="0">
                <a:latin typeface="Microsoft Sans Serif"/>
                <a:cs typeface="Microsoft Sans Serif"/>
              </a:rPr>
              <a:t>~	S	</a:t>
            </a:r>
            <a:r>
              <a:rPr sz="2400" spc="-20" dirty="0">
                <a:latin typeface="Microsoft Sans Serif"/>
                <a:cs typeface="Microsoft Sans Serif"/>
              </a:rPr>
              <a:t>i</a:t>
            </a:r>
            <a:r>
              <a:rPr sz="2400" dirty="0">
                <a:latin typeface="Microsoft Sans Serif"/>
                <a:cs typeface="Microsoft Sans Serif"/>
              </a:rPr>
              <a:t>s  </a:t>
            </a:r>
            <a:r>
              <a:rPr sz="2400" spc="-5" dirty="0">
                <a:latin typeface="Microsoft Sans Serif"/>
                <a:cs typeface="Microsoft Sans Serif"/>
              </a:rPr>
              <a:t>inconsistent</a:t>
            </a:r>
            <a:r>
              <a:rPr lang="en-IN" sz="2400" spc="-5" dirty="0">
                <a:latin typeface="Microsoft Sans Serif"/>
                <a:cs typeface="Microsoft Sans Serif"/>
              </a:rPr>
              <a:t>(Unsatisfiable)</a:t>
            </a:r>
            <a:r>
              <a:rPr sz="2400" spc="15" dirty="0">
                <a:latin typeface="Microsoft Sans Serif"/>
                <a:cs typeface="Microsoft Sans Serif"/>
              </a:rPr>
              <a:t> </a:t>
            </a:r>
            <a:r>
              <a:rPr sz="2400" spc="-5" dirty="0">
                <a:latin typeface="Microsoft Sans Serif"/>
                <a:cs typeface="Microsoft Sans Serif"/>
              </a:rPr>
              <a:t>using</a:t>
            </a:r>
            <a:r>
              <a:rPr sz="2400" spc="20" dirty="0">
                <a:latin typeface="Microsoft Sans Serif"/>
                <a:cs typeface="Microsoft Sans Serif"/>
              </a:rPr>
              <a:t> </a:t>
            </a:r>
            <a:r>
              <a:rPr sz="2400" spc="-5" dirty="0">
                <a:latin typeface="Microsoft Sans Serif"/>
                <a:cs typeface="Microsoft Sans Serif"/>
              </a:rPr>
              <a:t>tableaux</a:t>
            </a:r>
            <a:r>
              <a:rPr sz="2400" spc="10" dirty="0">
                <a:latin typeface="Microsoft Sans Serif"/>
                <a:cs typeface="Microsoft Sans Serif"/>
              </a:rPr>
              <a:t> </a:t>
            </a:r>
            <a:r>
              <a:rPr sz="2400" spc="-5" dirty="0">
                <a:latin typeface="Microsoft Sans Serif"/>
                <a:cs typeface="Microsoft Sans Serif"/>
              </a:rPr>
              <a:t>method.</a:t>
            </a:r>
            <a:endParaRPr sz="2400" dirty="0">
              <a:latin typeface="Microsoft Sans Serif"/>
              <a:cs typeface="Microsoft Sans Serif"/>
            </a:endParaRPr>
          </a:p>
        </p:txBody>
      </p:sp>
      <p:sp>
        <p:nvSpPr>
          <p:cNvPr id="8" name="object 7">
            <a:extLst>
              <a:ext uri="{FF2B5EF4-FFF2-40B4-BE49-F238E27FC236}">
                <a16:creationId xmlns:a16="http://schemas.microsoft.com/office/drawing/2014/main" id="{7EAA18CF-CA0C-7E70-768B-538B4D548B2E}"/>
              </a:ext>
            </a:extLst>
          </p:cNvPr>
          <p:cNvSpPr txBox="1"/>
          <p:nvPr/>
        </p:nvSpPr>
        <p:spPr>
          <a:xfrm>
            <a:off x="4004567" y="2623822"/>
            <a:ext cx="4208780" cy="329565"/>
          </a:xfrm>
          <a:prstGeom prst="rect">
            <a:avLst/>
          </a:prstGeom>
        </p:spPr>
        <p:txBody>
          <a:bodyPr vert="horz" wrap="square" lIns="0" tIns="11430" rIns="0" bIns="0" rtlCol="0">
            <a:spAutoFit/>
          </a:bodyPr>
          <a:lstStyle/>
          <a:p>
            <a:pPr marL="12700">
              <a:lnSpc>
                <a:spcPct val="100000"/>
              </a:lnSpc>
              <a:spcBef>
                <a:spcPts val="90"/>
              </a:spcBef>
              <a:tabLst>
                <a:tab pos="417830" algn="l"/>
                <a:tab pos="1274445" algn="l"/>
                <a:tab pos="1664335" algn="l"/>
                <a:tab pos="2057400" algn="l"/>
                <a:tab pos="2639695" algn="l"/>
                <a:tab pos="2956560" algn="l"/>
                <a:tab pos="3493135" algn="l"/>
                <a:tab pos="3810000" algn="l"/>
              </a:tabLst>
            </a:pPr>
            <a:r>
              <a:rPr sz="2000" spc="-5" dirty="0">
                <a:latin typeface="Microsoft Sans Serif"/>
                <a:cs typeface="Microsoft Sans Serif"/>
              </a:rPr>
              <a:t>R)	</a:t>
            </a:r>
            <a:r>
              <a:rPr sz="2000" spc="-10" dirty="0">
                <a:latin typeface="Symbol"/>
                <a:cs typeface="Symbol"/>
              </a:rPr>
              <a:t></a:t>
            </a:r>
            <a:r>
              <a:rPr sz="2000" spc="75" dirty="0">
                <a:latin typeface="Times New Roman"/>
                <a:cs typeface="Times New Roman"/>
              </a:rPr>
              <a:t> </a:t>
            </a:r>
            <a:r>
              <a:rPr sz="2000" spc="-5" dirty="0">
                <a:latin typeface="Microsoft Sans Serif"/>
                <a:cs typeface="Microsoft Sans Serif"/>
              </a:rPr>
              <a:t>(</a:t>
            </a:r>
            <a:r>
              <a:rPr sz="2000" spc="30" dirty="0">
                <a:latin typeface="Microsoft Sans Serif"/>
                <a:cs typeface="Microsoft Sans Serif"/>
              </a:rPr>
              <a:t> </a:t>
            </a:r>
            <a:r>
              <a:rPr sz="2000" spc="-15" dirty="0">
                <a:latin typeface="Microsoft Sans Serif"/>
                <a:cs typeface="Microsoft Sans Serif"/>
              </a:rPr>
              <a:t>~P	</a:t>
            </a:r>
            <a:r>
              <a:rPr sz="2000" spc="-10" dirty="0">
                <a:latin typeface="Symbol"/>
                <a:cs typeface="Symbol"/>
              </a:rPr>
              <a:t></a:t>
            </a:r>
            <a:r>
              <a:rPr sz="2000" spc="-10" dirty="0">
                <a:latin typeface="Times New Roman"/>
                <a:cs typeface="Times New Roman"/>
              </a:rPr>
              <a:t>	</a:t>
            </a:r>
            <a:r>
              <a:rPr sz="2000" spc="-10" dirty="0">
                <a:latin typeface="Microsoft Sans Serif"/>
                <a:cs typeface="Microsoft Sans Serif"/>
              </a:rPr>
              <a:t>S)	</a:t>
            </a:r>
            <a:r>
              <a:rPr sz="2000" spc="-10" dirty="0">
                <a:latin typeface="Symbol"/>
                <a:cs typeface="Symbol"/>
              </a:rPr>
              <a:t></a:t>
            </a:r>
            <a:r>
              <a:rPr sz="2000" spc="75" dirty="0">
                <a:latin typeface="Times New Roman"/>
                <a:cs typeface="Times New Roman"/>
              </a:rPr>
              <a:t> </a:t>
            </a:r>
            <a:r>
              <a:rPr sz="2000" spc="-10" dirty="0">
                <a:latin typeface="Microsoft Sans Serif"/>
                <a:cs typeface="Microsoft Sans Serif"/>
              </a:rPr>
              <a:t>Q	</a:t>
            </a:r>
            <a:r>
              <a:rPr sz="2000" spc="-10" dirty="0">
                <a:latin typeface="Symbol"/>
                <a:cs typeface="Symbol"/>
              </a:rPr>
              <a:t></a:t>
            </a:r>
            <a:r>
              <a:rPr sz="2000" spc="-10" dirty="0">
                <a:latin typeface="Times New Roman"/>
                <a:cs typeface="Times New Roman"/>
              </a:rPr>
              <a:t>	</a:t>
            </a:r>
            <a:r>
              <a:rPr sz="2000" spc="-5" dirty="0">
                <a:latin typeface="Microsoft Sans Serif"/>
                <a:cs typeface="Microsoft Sans Serif"/>
              </a:rPr>
              <a:t>~</a:t>
            </a:r>
            <a:r>
              <a:rPr sz="2000" spc="10" dirty="0">
                <a:latin typeface="Microsoft Sans Serif"/>
                <a:cs typeface="Microsoft Sans Serif"/>
              </a:rPr>
              <a:t> </a:t>
            </a:r>
            <a:r>
              <a:rPr sz="2000" spc="-10" dirty="0">
                <a:latin typeface="Microsoft Sans Serif"/>
                <a:cs typeface="Microsoft Sans Serif"/>
              </a:rPr>
              <a:t>R	</a:t>
            </a:r>
            <a:r>
              <a:rPr sz="2000" spc="-10" dirty="0">
                <a:latin typeface="Symbol"/>
                <a:cs typeface="Symbol"/>
              </a:rPr>
              <a:t></a:t>
            </a:r>
            <a:r>
              <a:rPr sz="2000" spc="-10" dirty="0">
                <a:latin typeface="Times New Roman"/>
                <a:cs typeface="Times New Roman"/>
              </a:rPr>
              <a:t>	</a:t>
            </a:r>
            <a:r>
              <a:rPr sz="2000" spc="-5" dirty="0">
                <a:latin typeface="Microsoft Sans Serif"/>
                <a:cs typeface="Microsoft Sans Serif"/>
              </a:rPr>
              <a:t>~</a:t>
            </a:r>
            <a:r>
              <a:rPr sz="2000" spc="-75" dirty="0">
                <a:latin typeface="Microsoft Sans Serif"/>
                <a:cs typeface="Microsoft Sans Serif"/>
              </a:rPr>
              <a:t> </a:t>
            </a:r>
            <a:r>
              <a:rPr sz="2000" spc="-10" dirty="0">
                <a:latin typeface="Microsoft Sans Serif"/>
                <a:cs typeface="Microsoft Sans Serif"/>
              </a:rPr>
              <a:t>S</a:t>
            </a:r>
            <a:endParaRPr sz="2000">
              <a:latin typeface="Microsoft Sans Serif"/>
              <a:cs typeface="Microsoft Sans Serif"/>
            </a:endParaRPr>
          </a:p>
        </p:txBody>
      </p:sp>
      <p:sp>
        <p:nvSpPr>
          <p:cNvPr id="9" name="object 8">
            <a:extLst>
              <a:ext uri="{FF2B5EF4-FFF2-40B4-BE49-F238E27FC236}">
                <a16:creationId xmlns:a16="http://schemas.microsoft.com/office/drawing/2014/main" id="{1571927F-5C2D-CBBA-6274-DD5F2E91A5ED}"/>
              </a:ext>
            </a:extLst>
          </p:cNvPr>
          <p:cNvSpPr txBox="1"/>
          <p:nvPr/>
        </p:nvSpPr>
        <p:spPr>
          <a:xfrm>
            <a:off x="1450341" y="2527938"/>
            <a:ext cx="2369185" cy="775970"/>
          </a:xfrm>
          <a:prstGeom prst="rect">
            <a:avLst/>
          </a:prstGeom>
        </p:spPr>
        <p:txBody>
          <a:bodyPr vert="horz" wrap="square" lIns="0" tIns="56515" rIns="0" bIns="0" rtlCol="0">
            <a:spAutoFit/>
          </a:bodyPr>
          <a:lstStyle/>
          <a:p>
            <a:pPr marL="12700">
              <a:lnSpc>
                <a:spcPct val="100000"/>
              </a:lnSpc>
              <a:spcBef>
                <a:spcPts val="445"/>
              </a:spcBef>
              <a:tabLst>
                <a:tab pos="1591310" algn="l"/>
              </a:tabLst>
            </a:pPr>
            <a:r>
              <a:rPr sz="2400" b="1" spc="-5" dirty="0">
                <a:solidFill>
                  <a:srgbClr val="CC0000"/>
                </a:solidFill>
                <a:latin typeface="Arial"/>
                <a:cs typeface="Arial"/>
              </a:rPr>
              <a:t>{T-root}</a:t>
            </a:r>
            <a:r>
              <a:rPr sz="2400" b="1" spc="-114" dirty="0">
                <a:solidFill>
                  <a:srgbClr val="CC0000"/>
                </a:solidFill>
                <a:latin typeface="Arial"/>
                <a:cs typeface="Arial"/>
              </a:rPr>
              <a:t> </a:t>
            </a:r>
            <a:r>
              <a:rPr sz="2000" spc="-5" dirty="0">
                <a:latin typeface="Microsoft Sans Serif"/>
                <a:cs typeface="Microsoft Sans Serif"/>
              </a:rPr>
              <a:t>(P	</a:t>
            </a:r>
            <a:r>
              <a:rPr sz="2000" spc="-10" dirty="0">
                <a:latin typeface="Symbol"/>
                <a:cs typeface="Symbol"/>
              </a:rPr>
              <a:t></a:t>
            </a:r>
            <a:r>
              <a:rPr sz="2000" spc="35" dirty="0">
                <a:latin typeface="Times New Roman"/>
                <a:cs typeface="Times New Roman"/>
              </a:rPr>
              <a:t> </a:t>
            </a:r>
            <a:r>
              <a:rPr sz="2000" spc="-10" dirty="0">
                <a:latin typeface="Microsoft Sans Serif"/>
                <a:cs typeface="Microsoft Sans Serif"/>
              </a:rPr>
              <a:t>Q </a:t>
            </a:r>
            <a:r>
              <a:rPr sz="2000" spc="-10" dirty="0">
                <a:latin typeface="Symbol"/>
                <a:cs typeface="Symbol"/>
              </a:rPr>
              <a:t></a:t>
            </a:r>
            <a:endParaRPr sz="2000">
              <a:latin typeface="Symbol"/>
              <a:cs typeface="Symbol"/>
            </a:endParaRPr>
          </a:p>
          <a:p>
            <a:pPr marL="12700">
              <a:lnSpc>
                <a:spcPct val="100000"/>
              </a:lnSpc>
              <a:spcBef>
                <a:spcPts val="280"/>
              </a:spcBef>
            </a:pPr>
            <a:r>
              <a:rPr sz="2000" spc="-5" dirty="0">
                <a:latin typeface="Microsoft Sans Serif"/>
                <a:cs typeface="Microsoft Sans Serif"/>
              </a:rPr>
              <a:t>{Apply</a:t>
            </a:r>
            <a:r>
              <a:rPr sz="2000" spc="-35" dirty="0">
                <a:latin typeface="Microsoft Sans Serif"/>
                <a:cs typeface="Microsoft Sans Serif"/>
              </a:rPr>
              <a:t> </a:t>
            </a:r>
            <a:r>
              <a:rPr sz="2000" spc="-5" dirty="0">
                <a:latin typeface="Microsoft Sans Serif"/>
                <a:cs typeface="Microsoft Sans Serif"/>
              </a:rPr>
              <a:t>rule</a:t>
            </a:r>
            <a:r>
              <a:rPr sz="2000" spc="30" dirty="0">
                <a:latin typeface="Microsoft Sans Serif"/>
                <a:cs typeface="Microsoft Sans Serif"/>
              </a:rPr>
              <a:t> </a:t>
            </a:r>
            <a:r>
              <a:rPr sz="2000" spc="-5" dirty="0">
                <a:latin typeface="Microsoft Sans Serif"/>
                <a:cs typeface="Microsoft Sans Serif"/>
              </a:rPr>
              <a:t>1</a:t>
            </a:r>
            <a:r>
              <a:rPr sz="2000" dirty="0">
                <a:latin typeface="Microsoft Sans Serif"/>
                <a:cs typeface="Microsoft Sans Serif"/>
              </a:rPr>
              <a:t> </a:t>
            </a:r>
            <a:r>
              <a:rPr sz="2000" spc="-10" dirty="0">
                <a:latin typeface="Microsoft Sans Serif"/>
                <a:cs typeface="Microsoft Sans Serif"/>
              </a:rPr>
              <a:t>to</a:t>
            </a:r>
            <a:r>
              <a:rPr sz="2000" spc="5" dirty="0">
                <a:latin typeface="Microsoft Sans Serif"/>
                <a:cs typeface="Microsoft Sans Serif"/>
              </a:rPr>
              <a:t> </a:t>
            </a:r>
            <a:r>
              <a:rPr sz="2000" spc="-10" dirty="0">
                <a:latin typeface="Microsoft Sans Serif"/>
                <a:cs typeface="Microsoft Sans Serif"/>
              </a:rPr>
              <a:t>1}</a:t>
            </a:r>
            <a:endParaRPr sz="2000">
              <a:latin typeface="Microsoft Sans Serif"/>
              <a:cs typeface="Microsoft Sans Serif"/>
            </a:endParaRPr>
          </a:p>
        </p:txBody>
      </p:sp>
      <p:sp>
        <p:nvSpPr>
          <p:cNvPr id="11" name="object 9">
            <a:extLst>
              <a:ext uri="{FF2B5EF4-FFF2-40B4-BE49-F238E27FC236}">
                <a16:creationId xmlns:a16="http://schemas.microsoft.com/office/drawing/2014/main" id="{89A1064F-9A91-EF1C-B514-6733277BB789}"/>
              </a:ext>
            </a:extLst>
          </p:cNvPr>
          <p:cNvSpPr txBox="1"/>
          <p:nvPr/>
        </p:nvSpPr>
        <p:spPr>
          <a:xfrm>
            <a:off x="8765546" y="2576882"/>
            <a:ext cx="335280" cy="1061720"/>
          </a:xfrm>
          <a:prstGeom prst="rect">
            <a:avLst/>
          </a:prstGeom>
        </p:spPr>
        <p:txBody>
          <a:bodyPr vert="horz" wrap="square" lIns="0" tIns="58419" rIns="0" bIns="0" rtlCol="0">
            <a:spAutoFit/>
          </a:bodyPr>
          <a:lstStyle/>
          <a:p>
            <a:pPr marL="12700">
              <a:lnSpc>
                <a:spcPct val="100000"/>
              </a:lnSpc>
              <a:spcBef>
                <a:spcPts val="459"/>
              </a:spcBef>
            </a:pPr>
            <a:r>
              <a:rPr sz="2000" dirty="0">
                <a:latin typeface="Microsoft Sans Serif"/>
                <a:cs typeface="Microsoft Sans Serif"/>
              </a:rPr>
              <a:t>(</a:t>
            </a:r>
            <a:r>
              <a:rPr sz="2000" spc="-10" dirty="0">
                <a:latin typeface="Microsoft Sans Serif"/>
                <a:cs typeface="Microsoft Sans Serif"/>
              </a:rPr>
              <a:t>1</a:t>
            </a:r>
            <a:r>
              <a:rPr sz="2000" spc="-5" dirty="0">
                <a:latin typeface="Microsoft Sans Serif"/>
                <a:cs typeface="Microsoft Sans Serif"/>
              </a:rPr>
              <a:t>)</a:t>
            </a:r>
            <a:endParaRPr sz="2000">
              <a:latin typeface="Microsoft Sans Serif"/>
              <a:cs typeface="Microsoft Sans Serif"/>
            </a:endParaRPr>
          </a:p>
          <a:p>
            <a:pPr marL="12700">
              <a:lnSpc>
                <a:spcPct val="100000"/>
              </a:lnSpc>
              <a:spcBef>
                <a:spcPts val="360"/>
              </a:spcBef>
            </a:pPr>
            <a:r>
              <a:rPr sz="2000" dirty="0">
                <a:latin typeface="Microsoft Sans Serif"/>
                <a:cs typeface="Microsoft Sans Serif"/>
              </a:rPr>
              <a:t>(</a:t>
            </a:r>
            <a:r>
              <a:rPr sz="2000" spc="-10" dirty="0">
                <a:latin typeface="Microsoft Sans Serif"/>
                <a:cs typeface="Microsoft Sans Serif"/>
              </a:rPr>
              <a:t>2</a:t>
            </a:r>
            <a:r>
              <a:rPr sz="2000" spc="-5" dirty="0">
                <a:latin typeface="Microsoft Sans Serif"/>
                <a:cs typeface="Microsoft Sans Serif"/>
              </a:rPr>
              <a:t>)</a:t>
            </a:r>
            <a:endParaRPr sz="2000">
              <a:latin typeface="Microsoft Sans Serif"/>
              <a:cs typeface="Microsoft Sans Serif"/>
            </a:endParaRPr>
          </a:p>
          <a:p>
            <a:pPr marL="12700">
              <a:lnSpc>
                <a:spcPct val="100000"/>
              </a:lnSpc>
              <a:spcBef>
                <a:spcPts val="240"/>
              </a:spcBef>
            </a:pPr>
            <a:r>
              <a:rPr sz="2000" dirty="0">
                <a:latin typeface="Microsoft Sans Serif"/>
                <a:cs typeface="Microsoft Sans Serif"/>
              </a:rPr>
              <a:t>(</a:t>
            </a:r>
            <a:r>
              <a:rPr sz="2000" spc="-10" dirty="0">
                <a:latin typeface="Microsoft Sans Serif"/>
                <a:cs typeface="Microsoft Sans Serif"/>
              </a:rPr>
              <a:t>3</a:t>
            </a:r>
            <a:r>
              <a:rPr sz="2000" spc="-5" dirty="0">
                <a:latin typeface="Microsoft Sans Serif"/>
                <a:cs typeface="Microsoft Sans Serif"/>
              </a:rPr>
              <a:t>)</a:t>
            </a:r>
            <a:endParaRPr sz="2000">
              <a:latin typeface="Microsoft Sans Serif"/>
              <a:cs typeface="Microsoft Sans Serif"/>
            </a:endParaRPr>
          </a:p>
        </p:txBody>
      </p:sp>
      <p:sp>
        <p:nvSpPr>
          <p:cNvPr id="12" name="object 10">
            <a:extLst>
              <a:ext uri="{FF2B5EF4-FFF2-40B4-BE49-F238E27FC236}">
                <a16:creationId xmlns:a16="http://schemas.microsoft.com/office/drawing/2014/main" id="{8997AC4F-489B-F58D-FB54-6724C32C38A7}"/>
              </a:ext>
            </a:extLst>
          </p:cNvPr>
          <p:cNvSpPr txBox="1"/>
          <p:nvPr/>
        </p:nvSpPr>
        <p:spPr>
          <a:xfrm>
            <a:off x="5107944" y="2942643"/>
            <a:ext cx="1491615" cy="2034539"/>
          </a:xfrm>
          <a:prstGeom prst="rect">
            <a:avLst/>
          </a:prstGeom>
        </p:spPr>
        <p:txBody>
          <a:bodyPr vert="horz" wrap="square" lIns="0" tIns="43180" rIns="0" bIns="0" rtlCol="0">
            <a:spAutoFit/>
          </a:bodyPr>
          <a:lstStyle/>
          <a:p>
            <a:pPr marL="12700">
              <a:lnSpc>
                <a:spcPct val="100000"/>
              </a:lnSpc>
              <a:spcBef>
                <a:spcPts val="340"/>
              </a:spcBef>
              <a:tabLst>
                <a:tab pos="320040" algn="l"/>
                <a:tab pos="1295400" algn="l"/>
              </a:tabLst>
            </a:pPr>
            <a:r>
              <a:rPr sz="2000" spc="-10" dirty="0">
                <a:latin typeface="Microsoft Sans Serif"/>
                <a:cs typeface="Microsoft Sans Serif"/>
              </a:rPr>
              <a:t>P	</a:t>
            </a:r>
            <a:r>
              <a:rPr sz="2000" spc="-10" dirty="0">
                <a:latin typeface="Symbol"/>
                <a:cs typeface="Symbol"/>
              </a:rPr>
              <a:t></a:t>
            </a:r>
            <a:r>
              <a:rPr sz="2000" spc="75" dirty="0">
                <a:latin typeface="Times New Roman"/>
                <a:cs typeface="Times New Roman"/>
              </a:rPr>
              <a:t> </a:t>
            </a:r>
            <a:r>
              <a:rPr sz="2000" spc="-10" dirty="0">
                <a:latin typeface="Microsoft Sans Serif"/>
                <a:cs typeface="Microsoft Sans Serif"/>
              </a:rPr>
              <a:t>Q</a:t>
            </a:r>
            <a:r>
              <a:rPr sz="2000" spc="30" dirty="0">
                <a:latin typeface="Microsoft Sans Serif"/>
                <a:cs typeface="Microsoft Sans Serif"/>
              </a:rPr>
              <a:t> </a:t>
            </a:r>
            <a:r>
              <a:rPr sz="2000" spc="-10" dirty="0">
                <a:latin typeface="Symbol"/>
                <a:cs typeface="Symbol"/>
              </a:rPr>
              <a:t></a:t>
            </a:r>
            <a:r>
              <a:rPr sz="2000" dirty="0">
                <a:latin typeface="Times New Roman"/>
                <a:cs typeface="Times New Roman"/>
              </a:rPr>
              <a:t>	</a:t>
            </a:r>
            <a:r>
              <a:rPr sz="2000" spc="-10" dirty="0">
                <a:latin typeface="Microsoft Sans Serif"/>
                <a:cs typeface="Microsoft Sans Serif"/>
              </a:rPr>
              <a:t>R</a:t>
            </a:r>
            <a:endParaRPr sz="2000" dirty="0">
              <a:latin typeface="Microsoft Sans Serif"/>
              <a:cs typeface="Microsoft Sans Serif"/>
            </a:endParaRPr>
          </a:p>
          <a:p>
            <a:pPr marL="12700" marR="594995">
              <a:lnSpc>
                <a:spcPct val="109000"/>
              </a:lnSpc>
              <a:spcBef>
                <a:spcPts val="25"/>
              </a:spcBef>
            </a:pPr>
            <a:r>
              <a:rPr sz="2000" spc="-15" dirty="0">
                <a:latin typeface="Microsoft Sans Serif"/>
                <a:cs typeface="Microsoft Sans Serif"/>
              </a:rPr>
              <a:t>~P</a:t>
            </a:r>
            <a:r>
              <a:rPr sz="2000" spc="-35" dirty="0">
                <a:latin typeface="Microsoft Sans Serif"/>
                <a:cs typeface="Microsoft Sans Serif"/>
              </a:rPr>
              <a:t> </a:t>
            </a:r>
            <a:r>
              <a:rPr sz="2000" spc="-10" dirty="0">
                <a:latin typeface="Symbol"/>
                <a:cs typeface="Symbol"/>
              </a:rPr>
              <a:t></a:t>
            </a:r>
            <a:r>
              <a:rPr sz="2000" spc="30" dirty="0">
                <a:latin typeface="Times New Roman"/>
                <a:cs typeface="Times New Roman"/>
              </a:rPr>
              <a:t> </a:t>
            </a:r>
            <a:r>
              <a:rPr sz="2000" spc="-10" dirty="0">
                <a:latin typeface="Microsoft Sans Serif"/>
                <a:cs typeface="Microsoft Sans Serif"/>
              </a:rPr>
              <a:t>S </a:t>
            </a:r>
            <a:r>
              <a:rPr sz="2000" spc="-515" dirty="0">
                <a:latin typeface="Microsoft Sans Serif"/>
                <a:cs typeface="Microsoft Sans Serif"/>
              </a:rPr>
              <a:t> </a:t>
            </a:r>
            <a:r>
              <a:rPr sz="2000" spc="-10" dirty="0">
                <a:latin typeface="Microsoft Sans Serif"/>
                <a:cs typeface="Microsoft Sans Serif"/>
              </a:rPr>
              <a:t>Q</a:t>
            </a:r>
            <a:endParaRPr sz="2000" dirty="0">
              <a:latin typeface="Microsoft Sans Serif"/>
              <a:cs typeface="Microsoft Sans Serif"/>
            </a:endParaRPr>
          </a:p>
          <a:p>
            <a:pPr marL="12700">
              <a:lnSpc>
                <a:spcPct val="100000"/>
              </a:lnSpc>
              <a:spcBef>
                <a:spcPts val="240"/>
              </a:spcBef>
            </a:pPr>
            <a:r>
              <a:rPr sz="2000" spc="-5" dirty="0">
                <a:latin typeface="Microsoft Sans Serif"/>
                <a:cs typeface="Microsoft Sans Serif"/>
              </a:rPr>
              <a:t>~</a:t>
            </a:r>
            <a:r>
              <a:rPr sz="2000" spc="-95" dirty="0">
                <a:latin typeface="Microsoft Sans Serif"/>
                <a:cs typeface="Microsoft Sans Serif"/>
              </a:rPr>
              <a:t> </a:t>
            </a:r>
            <a:r>
              <a:rPr sz="2000" spc="-10" dirty="0">
                <a:latin typeface="Microsoft Sans Serif"/>
                <a:cs typeface="Microsoft Sans Serif"/>
              </a:rPr>
              <a:t>R</a:t>
            </a:r>
            <a:endParaRPr sz="2000" dirty="0">
              <a:latin typeface="Microsoft Sans Serif"/>
              <a:cs typeface="Microsoft Sans Serif"/>
            </a:endParaRPr>
          </a:p>
          <a:p>
            <a:pPr marL="12700">
              <a:lnSpc>
                <a:spcPct val="100000"/>
              </a:lnSpc>
              <a:spcBef>
                <a:spcPts val="240"/>
              </a:spcBef>
            </a:pPr>
            <a:r>
              <a:rPr sz="2000" spc="-5" dirty="0">
                <a:latin typeface="Microsoft Sans Serif"/>
                <a:cs typeface="Microsoft Sans Serif"/>
              </a:rPr>
              <a:t>~</a:t>
            </a:r>
            <a:r>
              <a:rPr sz="2000" spc="-90" dirty="0">
                <a:latin typeface="Microsoft Sans Serif"/>
                <a:cs typeface="Microsoft Sans Serif"/>
              </a:rPr>
              <a:t> </a:t>
            </a:r>
            <a:r>
              <a:rPr sz="2000" spc="-10" dirty="0">
                <a:latin typeface="Microsoft Sans Serif"/>
                <a:cs typeface="Microsoft Sans Serif"/>
              </a:rPr>
              <a:t>S</a:t>
            </a:r>
            <a:endParaRPr sz="2000" dirty="0">
              <a:latin typeface="Microsoft Sans Serif"/>
              <a:cs typeface="Microsoft Sans Serif"/>
            </a:endParaRPr>
          </a:p>
          <a:p>
            <a:pPr marL="927100">
              <a:lnSpc>
                <a:spcPct val="100000"/>
              </a:lnSpc>
              <a:spcBef>
                <a:spcPts val="240"/>
              </a:spcBef>
            </a:pPr>
            <a:r>
              <a:rPr sz="2000" spc="-10" dirty="0">
                <a:latin typeface="Microsoft Sans Serif"/>
                <a:cs typeface="Microsoft Sans Serif"/>
              </a:rPr>
              <a:t>S</a:t>
            </a:r>
            <a:endParaRPr sz="2000" dirty="0">
              <a:latin typeface="Microsoft Sans Serif"/>
              <a:cs typeface="Microsoft Sans Serif"/>
            </a:endParaRPr>
          </a:p>
        </p:txBody>
      </p:sp>
      <p:sp>
        <p:nvSpPr>
          <p:cNvPr id="14" name="object 11">
            <a:extLst>
              <a:ext uri="{FF2B5EF4-FFF2-40B4-BE49-F238E27FC236}">
                <a16:creationId xmlns:a16="http://schemas.microsoft.com/office/drawing/2014/main" id="{865F6CE8-4DBB-0A47-D32F-A61F03FF2796}"/>
              </a:ext>
            </a:extLst>
          </p:cNvPr>
          <p:cNvSpPr txBox="1"/>
          <p:nvPr/>
        </p:nvSpPr>
        <p:spPr>
          <a:xfrm>
            <a:off x="1450341" y="4647695"/>
            <a:ext cx="3389629" cy="1000125"/>
          </a:xfrm>
          <a:prstGeom prst="rect">
            <a:avLst/>
          </a:prstGeom>
        </p:spPr>
        <p:txBody>
          <a:bodyPr vert="horz" wrap="square" lIns="0" tIns="11430" rIns="0" bIns="0" rtlCol="0">
            <a:spAutoFit/>
          </a:bodyPr>
          <a:lstStyle/>
          <a:p>
            <a:pPr marL="12700">
              <a:lnSpc>
                <a:spcPct val="100000"/>
              </a:lnSpc>
              <a:spcBef>
                <a:spcPts val="90"/>
              </a:spcBef>
              <a:tabLst>
                <a:tab pos="2755265" algn="l"/>
              </a:tabLst>
            </a:pPr>
            <a:r>
              <a:rPr sz="2000" spc="-5" dirty="0">
                <a:latin typeface="Microsoft Sans Serif"/>
                <a:cs typeface="Microsoft Sans Serif"/>
              </a:rPr>
              <a:t>{Apply</a:t>
            </a:r>
            <a:r>
              <a:rPr sz="2000" spc="-15" dirty="0">
                <a:latin typeface="Microsoft Sans Serif"/>
                <a:cs typeface="Microsoft Sans Serif"/>
              </a:rPr>
              <a:t> </a:t>
            </a:r>
            <a:r>
              <a:rPr sz="2000" spc="-5" dirty="0">
                <a:latin typeface="Microsoft Sans Serif"/>
                <a:cs typeface="Microsoft Sans Serif"/>
              </a:rPr>
              <a:t>rule</a:t>
            </a:r>
            <a:r>
              <a:rPr sz="2000" spc="45" dirty="0">
                <a:latin typeface="Microsoft Sans Serif"/>
                <a:cs typeface="Microsoft Sans Serif"/>
              </a:rPr>
              <a:t> </a:t>
            </a:r>
            <a:r>
              <a:rPr sz="2000" spc="-5" dirty="0">
                <a:latin typeface="Microsoft Sans Serif"/>
                <a:cs typeface="Microsoft Sans Serif"/>
              </a:rPr>
              <a:t>6</a:t>
            </a:r>
            <a:r>
              <a:rPr sz="2000" spc="20" dirty="0">
                <a:latin typeface="Microsoft Sans Serif"/>
                <a:cs typeface="Microsoft Sans Serif"/>
              </a:rPr>
              <a:t> </a:t>
            </a:r>
            <a:r>
              <a:rPr sz="2000" spc="-10" dirty="0">
                <a:latin typeface="Microsoft Sans Serif"/>
                <a:cs typeface="Microsoft Sans Serif"/>
              </a:rPr>
              <a:t>to</a:t>
            </a:r>
            <a:r>
              <a:rPr sz="2000" spc="20" dirty="0">
                <a:latin typeface="Microsoft Sans Serif"/>
                <a:cs typeface="Microsoft Sans Serif"/>
              </a:rPr>
              <a:t> </a:t>
            </a:r>
            <a:r>
              <a:rPr sz="2000" spc="-10" dirty="0">
                <a:latin typeface="Microsoft Sans Serif"/>
                <a:cs typeface="Microsoft Sans Serif"/>
              </a:rPr>
              <a:t>3}	P</a:t>
            </a:r>
            <a:endParaRPr sz="2000">
              <a:latin typeface="Microsoft Sans Serif"/>
              <a:cs typeface="Microsoft Sans Serif"/>
            </a:endParaRPr>
          </a:p>
          <a:p>
            <a:pPr>
              <a:lnSpc>
                <a:spcPct val="100000"/>
              </a:lnSpc>
              <a:spcBef>
                <a:spcPts val="50"/>
              </a:spcBef>
            </a:pPr>
            <a:endParaRPr sz="2500">
              <a:latin typeface="Microsoft Sans Serif"/>
              <a:cs typeface="Microsoft Sans Serif"/>
            </a:endParaRPr>
          </a:p>
          <a:p>
            <a:pPr marL="12700">
              <a:lnSpc>
                <a:spcPct val="100000"/>
              </a:lnSpc>
              <a:tabLst>
                <a:tab pos="2237105" algn="l"/>
                <a:tab pos="2846705" algn="l"/>
              </a:tabLst>
            </a:pPr>
            <a:r>
              <a:rPr sz="2000" spc="-5" dirty="0">
                <a:latin typeface="Microsoft Sans Serif"/>
                <a:cs typeface="Microsoft Sans Serif"/>
              </a:rPr>
              <a:t>{Apply</a:t>
            </a:r>
            <a:r>
              <a:rPr sz="2000" spc="-15" dirty="0">
                <a:latin typeface="Microsoft Sans Serif"/>
                <a:cs typeface="Microsoft Sans Serif"/>
              </a:rPr>
              <a:t> </a:t>
            </a:r>
            <a:r>
              <a:rPr sz="2000" spc="-5" dirty="0">
                <a:latin typeface="Microsoft Sans Serif"/>
                <a:cs typeface="Microsoft Sans Serif"/>
              </a:rPr>
              <a:t>rule</a:t>
            </a:r>
            <a:r>
              <a:rPr sz="2000" spc="45" dirty="0">
                <a:latin typeface="Microsoft Sans Serif"/>
                <a:cs typeface="Microsoft Sans Serif"/>
              </a:rPr>
              <a:t> </a:t>
            </a:r>
            <a:r>
              <a:rPr sz="2000" spc="-5" dirty="0">
                <a:latin typeface="Microsoft Sans Serif"/>
                <a:cs typeface="Microsoft Sans Serif"/>
              </a:rPr>
              <a:t>6</a:t>
            </a:r>
            <a:r>
              <a:rPr sz="2000" spc="20" dirty="0">
                <a:latin typeface="Microsoft Sans Serif"/>
                <a:cs typeface="Microsoft Sans Serif"/>
              </a:rPr>
              <a:t> </a:t>
            </a:r>
            <a:r>
              <a:rPr sz="2000" spc="-10" dirty="0">
                <a:latin typeface="Microsoft Sans Serif"/>
                <a:cs typeface="Microsoft Sans Serif"/>
              </a:rPr>
              <a:t>to</a:t>
            </a:r>
            <a:r>
              <a:rPr sz="2000" spc="20" dirty="0">
                <a:latin typeface="Microsoft Sans Serif"/>
                <a:cs typeface="Microsoft Sans Serif"/>
              </a:rPr>
              <a:t> </a:t>
            </a:r>
            <a:r>
              <a:rPr sz="2000" spc="-5" dirty="0">
                <a:latin typeface="Microsoft Sans Serif"/>
                <a:cs typeface="Microsoft Sans Serif"/>
              </a:rPr>
              <a:t>2)}	~</a:t>
            </a:r>
            <a:r>
              <a:rPr sz="2000" spc="5" dirty="0">
                <a:latin typeface="Microsoft Sans Serif"/>
                <a:cs typeface="Microsoft Sans Serif"/>
              </a:rPr>
              <a:t> </a:t>
            </a:r>
            <a:r>
              <a:rPr sz="2000" spc="-5" dirty="0">
                <a:latin typeface="Microsoft Sans Serif"/>
                <a:cs typeface="Microsoft Sans Serif"/>
              </a:rPr>
              <a:t>(P	</a:t>
            </a:r>
            <a:r>
              <a:rPr sz="2000" spc="-10" dirty="0">
                <a:latin typeface="Symbol"/>
                <a:cs typeface="Symbol"/>
              </a:rPr>
              <a:t></a:t>
            </a:r>
            <a:r>
              <a:rPr sz="2000" spc="-5" dirty="0">
                <a:latin typeface="Times New Roman"/>
                <a:cs typeface="Times New Roman"/>
              </a:rPr>
              <a:t> </a:t>
            </a:r>
            <a:r>
              <a:rPr sz="2000" dirty="0">
                <a:latin typeface="Microsoft Sans Serif"/>
                <a:cs typeface="Microsoft Sans Serif"/>
              </a:rPr>
              <a:t>Q)</a:t>
            </a:r>
            <a:endParaRPr sz="2000">
              <a:latin typeface="Microsoft Sans Serif"/>
              <a:cs typeface="Microsoft Sans Serif"/>
            </a:endParaRPr>
          </a:p>
        </p:txBody>
      </p:sp>
      <p:sp>
        <p:nvSpPr>
          <p:cNvPr id="16" name="object 12">
            <a:extLst>
              <a:ext uri="{FF2B5EF4-FFF2-40B4-BE49-F238E27FC236}">
                <a16:creationId xmlns:a16="http://schemas.microsoft.com/office/drawing/2014/main" id="{9B20B713-55C6-83A9-4F5D-3EDCDF83285A}"/>
              </a:ext>
            </a:extLst>
          </p:cNvPr>
          <p:cNvSpPr txBox="1"/>
          <p:nvPr/>
        </p:nvSpPr>
        <p:spPr>
          <a:xfrm>
            <a:off x="5107944" y="4951276"/>
            <a:ext cx="3632200" cy="1028700"/>
          </a:xfrm>
          <a:prstGeom prst="rect">
            <a:avLst/>
          </a:prstGeom>
        </p:spPr>
        <p:txBody>
          <a:bodyPr vert="horz" wrap="square" lIns="0" tIns="12700" rIns="0" bIns="0" rtlCol="0">
            <a:spAutoFit/>
          </a:bodyPr>
          <a:lstStyle/>
          <a:p>
            <a:pPr marL="222885" marR="5080" indent="139700">
              <a:lnSpc>
                <a:spcPct val="110000"/>
              </a:lnSpc>
              <a:spcBef>
                <a:spcPts val="100"/>
              </a:spcBef>
              <a:tabLst>
                <a:tab pos="1810385" algn="l"/>
              </a:tabLst>
            </a:pPr>
            <a:r>
              <a:rPr sz="2000" b="1" spc="-5" dirty="0">
                <a:latin typeface="Arial"/>
                <a:cs typeface="Arial"/>
              </a:rPr>
              <a:t>Closed</a:t>
            </a:r>
            <a:r>
              <a:rPr sz="2000" spc="-5" dirty="0">
                <a:latin typeface="Microsoft Sans Serif"/>
                <a:cs typeface="Microsoft Sans Serif"/>
              </a:rPr>
              <a:t>:</a:t>
            </a:r>
            <a:r>
              <a:rPr sz="2000" spc="15" dirty="0">
                <a:latin typeface="Microsoft Sans Serif"/>
                <a:cs typeface="Microsoft Sans Serif"/>
              </a:rPr>
              <a:t> </a:t>
            </a:r>
            <a:r>
              <a:rPr sz="2000" spc="-5" dirty="0">
                <a:latin typeface="Microsoft Sans Serif"/>
                <a:cs typeface="Microsoft Sans Serif"/>
              </a:rPr>
              <a:t>{S,	~</a:t>
            </a:r>
            <a:r>
              <a:rPr sz="2000" spc="10" dirty="0">
                <a:latin typeface="Microsoft Sans Serif"/>
                <a:cs typeface="Microsoft Sans Serif"/>
              </a:rPr>
              <a:t> </a:t>
            </a:r>
            <a:r>
              <a:rPr sz="2000" spc="-10" dirty="0">
                <a:latin typeface="Microsoft Sans Serif"/>
                <a:cs typeface="Microsoft Sans Serif"/>
              </a:rPr>
              <a:t>S}</a:t>
            </a:r>
            <a:r>
              <a:rPr sz="2000" spc="5" dirty="0">
                <a:latin typeface="Microsoft Sans Serif"/>
                <a:cs typeface="Microsoft Sans Serif"/>
              </a:rPr>
              <a:t> </a:t>
            </a:r>
            <a:r>
              <a:rPr sz="2000" spc="-10" dirty="0">
                <a:latin typeface="Microsoft Sans Serif"/>
                <a:cs typeface="Microsoft Sans Serif"/>
              </a:rPr>
              <a:t>on</a:t>
            </a:r>
            <a:r>
              <a:rPr sz="2000" dirty="0">
                <a:latin typeface="Microsoft Sans Serif"/>
                <a:cs typeface="Microsoft Sans Serif"/>
              </a:rPr>
              <a:t> </a:t>
            </a:r>
            <a:r>
              <a:rPr sz="2000" spc="-10" dirty="0">
                <a:latin typeface="Microsoft Sans Serif"/>
                <a:cs typeface="Microsoft Sans Serif"/>
              </a:rPr>
              <a:t>the</a:t>
            </a:r>
            <a:r>
              <a:rPr sz="2000" spc="20" dirty="0">
                <a:latin typeface="Microsoft Sans Serif"/>
                <a:cs typeface="Microsoft Sans Serif"/>
              </a:rPr>
              <a:t> </a:t>
            </a:r>
            <a:r>
              <a:rPr sz="2000" spc="-10" dirty="0">
                <a:latin typeface="Microsoft Sans Serif"/>
                <a:cs typeface="Microsoft Sans Serif"/>
              </a:rPr>
              <a:t>path </a:t>
            </a:r>
            <a:r>
              <a:rPr sz="2000" spc="-515" dirty="0">
                <a:latin typeface="Microsoft Sans Serif"/>
                <a:cs typeface="Microsoft Sans Serif"/>
              </a:rPr>
              <a:t> </a:t>
            </a:r>
            <a:r>
              <a:rPr sz="2000" spc="-10" dirty="0">
                <a:latin typeface="Microsoft Sans Serif"/>
                <a:cs typeface="Microsoft Sans Serif"/>
              </a:rPr>
              <a:t>R</a:t>
            </a:r>
            <a:endParaRPr sz="2000">
              <a:latin typeface="Microsoft Sans Serif"/>
              <a:cs typeface="Microsoft Sans Serif"/>
            </a:endParaRPr>
          </a:p>
          <a:p>
            <a:pPr marL="12700">
              <a:lnSpc>
                <a:spcPct val="100000"/>
              </a:lnSpc>
              <a:spcBef>
                <a:spcPts val="215"/>
              </a:spcBef>
              <a:tabLst>
                <a:tab pos="1475105" algn="l"/>
              </a:tabLst>
            </a:pPr>
            <a:r>
              <a:rPr sz="2000" b="1" spc="-10" dirty="0">
                <a:latin typeface="Arial"/>
                <a:cs typeface="Arial"/>
              </a:rPr>
              <a:t>Closed</a:t>
            </a:r>
            <a:r>
              <a:rPr sz="2000" b="1" spc="5" dirty="0">
                <a:latin typeface="Arial"/>
                <a:cs typeface="Arial"/>
              </a:rPr>
              <a:t> </a:t>
            </a:r>
            <a:r>
              <a:rPr sz="2000" spc="-5" dirty="0">
                <a:latin typeface="Microsoft Sans Serif"/>
                <a:cs typeface="Microsoft Sans Serif"/>
              </a:rPr>
              <a:t>{</a:t>
            </a:r>
            <a:r>
              <a:rPr sz="2000" spc="30" dirty="0">
                <a:latin typeface="Microsoft Sans Serif"/>
                <a:cs typeface="Microsoft Sans Serif"/>
              </a:rPr>
              <a:t> </a:t>
            </a:r>
            <a:r>
              <a:rPr sz="2000" spc="-5" dirty="0">
                <a:latin typeface="Microsoft Sans Serif"/>
                <a:cs typeface="Microsoft Sans Serif"/>
              </a:rPr>
              <a:t>R,	~</a:t>
            </a:r>
            <a:r>
              <a:rPr sz="2000" spc="-15" dirty="0">
                <a:latin typeface="Microsoft Sans Serif"/>
                <a:cs typeface="Microsoft Sans Serif"/>
              </a:rPr>
              <a:t> </a:t>
            </a:r>
            <a:r>
              <a:rPr sz="2000" spc="-5" dirty="0">
                <a:latin typeface="Microsoft Sans Serif"/>
                <a:cs typeface="Microsoft Sans Serif"/>
              </a:rPr>
              <a:t>R}</a:t>
            </a:r>
            <a:endParaRPr sz="2000">
              <a:latin typeface="Microsoft Sans Serif"/>
              <a:cs typeface="Microsoft Sans Serif"/>
            </a:endParaRPr>
          </a:p>
        </p:txBody>
      </p:sp>
      <p:sp>
        <p:nvSpPr>
          <p:cNvPr id="17" name="object 13">
            <a:extLst>
              <a:ext uri="{FF2B5EF4-FFF2-40B4-BE49-F238E27FC236}">
                <a16:creationId xmlns:a16="http://schemas.microsoft.com/office/drawing/2014/main" id="{44E4D191-2B76-C3CB-03F5-D08C120D0149}"/>
              </a:ext>
            </a:extLst>
          </p:cNvPr>
          <p:cNvSpPr txBox="1"/>
          <p:nvPr/>
        </p:nvSpPr>
        <p:spPr>
          <a:xfrm>
            <a:off x="3279142" y="5954069"/>
            <a:ext cx="1774189" cy="695960"/>
          </a:xfrm>
          <a:prstGeom prst="rect">
            <a:avLst/>
          </a:prstGeom>
        </p:spPr>
        <p:txBody>
          <a:bodyPr vert="horz" wrap="square" lIns="0" tIns="43180" rIns="0" bIns="0" rtlCol="0">
            <a:spAutoFit/>
          </a:bodyPr>
          <a:lstStyle/>
          <a:p>
            <a:pPr marL="12700">
              <a:lnSpc>
                <a:spcPct val="100000"/>
              </a:lnSpc>
              <a:spcBef>
                <a:spcPts val="340"/>
              </a:spcBef>
              <a:tabLst>
                <a:tab pos="1347470" algn="l"/>
              </a:tabLst>
            </a:pPr>
            <a:r>
              <a:rPr sz="2000" spc="-15" dirty="0">
                <a:latin typeface="Microsoft Sans Serif"/>
                <a:cs typeface="Microsoft Sans Serif"/>
              </a:rPr>
              <a:t>~P	</a:t>
            </a:r>
            <a:r>
              <a:rPr sz="2000" spc="-5" dirty="0">
                <a:latin typeface="Microsoft Sans Serif"/>
                <a:cs typeface="Microsoft Sans Serif"/>
              </a:rPr>
              <a:t>~</a:t>
            </a:r>
            <a:r>
              <a:rPr sz="2000" spc="-75" dirty="0">
                <a:latin typeface="Microsoft Sans Serif"/>
                <a:cs typeface="Microsoft Sans Serif"/>
              </a:rPr>
              <a:t> </a:t>
            </a:r>
            <a:r>
              <a:rPr sz="2000" spc="-10" dirty="0">
                <a:latin typeface="Microsoft Sans Serif"/>
                <a:cs typeface="Microsoft Sans Serif"/>
              </a:rPr>
              <a:t>Q</a:t>
            </a:r>
            <a:endParaRPr sz="2000">
              <a:latin typeface="Microsoft Sans Serif"/>
              <a:cs typeface="Microsoft Sans Serif"/>
            </a:endParaRPr>
          </a:p>
          <a:p>
            <a:pPr marL="82550">
              <a:lnSpc>
                <a:spcPct val="100000"/>
              </a:lnSpc>
              <a:spcBef>
                <a:spcPts val="240"/>
              </a:spcBef>
            </a:pPr>
            <a:r>
              <a:rPr sz="2000" spc="-5" dirty="0">
                <a:latin typeface="Microsoft Sans Serif"/>
                <a:cs typeface="Microsoft Sans Serif"/>
              </a:rPr>
              <a:t>{P,</a:t>
            </a:r>
            <a:r>
              <a:rPr sz="2000" spc="-20" dirty="0">
                <a:latin typeface="Microsoft Sans Serif"/>
                <a:cs typeface="Microsoft Sans Serif"/>
              </a:rPr>
              <a:t> </a:t>
            </a:r>
            <a:r>
              <a:rPr sz="2000" spc="-5" dirty="0">
                <a:latin typeface="Microsoft Sans Serif"/>
                <a:cs typeface="Microsoft Sans Serif"/>
              </a:rPr>
              <a:t>~</a:t>
            </a:r>
            <a:r>
              <a:rPr sz="2000" spc="-25" dirty="0">
                <a:latin typeface="Microsoft Sans Serif"/>
                <a:cs typeface="Microsoft Sans Serif"/>
              </a:rPr>
              <a:t> </a:t>
            </a:r>
            <a:r>
              <a:rPr sz="2000" spc="-10" dirty="0">
                <a:latin typeface="Microsoft Sans Serif"/>
                <a:cs typeface="Microsoft Sans Serif"/>
              </a:rPr>
              <a:t>P}</a:t>
            </a:r>
            <a:endParaRPr sz="2000">
              <a:latin typeface="Microsoft Sans Serif"/>
              <a:cs typeface="Microsoft Sans Serif"/>
            </a:endParaRPr>
          </a:p>
        </p:txBody>
      </p:sp>
      <p:sp>
        <p:nvSpPr>
          <p:cNvPr id="18" name="object 14">
            <a:extLst>
              <a:ext uri="{FF2B5EF4-FFF2-40B4-BE49-F238E27FC236}">
                <a16:creationId xmlns:a16="http://schemas.microsoft.com/office/drawing/2014/main" id="{111F2BF9-15E1-179D-EFA2-685461DE9ACF}"/>
              </a:ext>
            </a:extLst>
          </p:cNvPr>
          <p:cNvSpPr txBox="1"/>
          <p:nvPr/>
        </p:nvSpPr>
        <p:spPr>
          <a:xfrm>
            <a:off x="2285493" y="6321049"/>
            <a:ext cx="869315" cy="329565"/>
          </a:xfrm>
          <a:prstGeom prst="rect">
            <a:avLst/>
          </a:prstGeom>
        </p:spPr>
        <p:txBody>
          <a:bodyPr vert="horz" wrap="square" lIns="0" tIns="11430" rIns="0" bIns="0" rtlCol="0">
            <a:spAutoFit/>
          </a:bodyPr>
          <a:lstStyle/>
          <a:p>
            <a:pPr marL="12700">
              <a:lnSpc>
                <a:spcPct val="100000"/>
              </a:lnSpc>
              <a:spcBef>
                <a:spcPts val="90"/>
              </a:spcBef>
            </a:pPr>
            <a:r>
              <a:rPr sz="2000" b="1" spc="-10" dirty="0">
                <a:latin typeface="Arial"/>
                <a:cs typeface="Arial"/>
              </a:rPr>
              <a:t>Cl</a:t>
            </a:r>
            <a:r>
              <a:rPr sz="2000" b="1" dirty="0">
                <a:latin typeface="Arial"/>
                <a:cs typeface="Arial"/>
              </a:rPr>
              <a:t>o</a:t>
            </a:r>
            <a:r>
              <a:rPr sz="2000" b="1" spc="-10" dirty="0">
                <a:latin typeface="Arial"/>
                <a:cs typeface="Arial"/>
              </a:rPr>
              <a:t>se</a:t>
            </a:r>
            <a:r>
              <a:rPr sz="2000" b="1" spc="-5" dirty="0">
                <a:latin typeface="Arial"/>
                <a:cs typeface="Arial"/>
              </a:rPr>
              <a:t>d</a:t>
            </a:r>
            <a:endParaRPr sz="2000">
              <a:latin typeface="Arial"/>
              <a:cs typeface="Arial"/>
            </a:endParaRPr>
          </a:p>
        </p:txBody>
      </p:sp>
      <p:sp>
        <p:nvSpPr>
          <p:cNvPr id="19" name="object 15">
            <a:extLst>
              <a:ext uri="{FF2B5EF4-FFF2-40B4-BE49-F238E27FC236}">
                <a16:creationId xmlns:a16="http://schemas.microsoft.com/office/drawing/2014/main" id="{EADD50EE-9E31-8A89-D187-0B2171ED6435}"/>
              </a:ext>
            </a:extLst>
          </p:cNvPr>
          <p:cNvSpPr txBox="1"/>
          <p:nvPr/>
        </p:nvSpPr>
        <p:spPr>
          <a:xfrm>
            <a:off x="5107944" y="6321049"/>
            <a:ext cx="1792605" cy="329565"/>
          </a:xfrm>
          <a:prstGeom prst="rect">
            <a:avLst/>
          </a:prstGeom>
        </p:spPr>
        <p:txBody>
          <a:bodyPr vert="horz" wrap="square" lIns="0" tIns="11430" rIns="0" bIns="0" rtlCol="0">
            <a:spAutoFit/>
          </a:bodyPr>
          <a:lstStyle/>
          <a:p>
            <a:pPr marL="12700">
              <a:lnSpc>
                <a:spcPct val="100000"/>
              </a:lnSpc>
              <a:spcBef>
                <a:spcPts val="90"/>
              </a:spcBef>
            </a:pPr>
            <a:r>
              <a:rPr sz="2000" b="1" spc="-5" dirty="0">
                <a:latin typeface="Arial"/>
                <a:cs typeface="Arial"/>
              </a:rPr>
              <a:t>Closed</a:t>
            </a:r>
            <a:r>
              <a:rPr sz="2000" spc="-5" dirty="0">
                <a:latin typeface="Microsoft Sans Serif"/>
                <a:cs typeface="Microsoft Sans Serif"/>
              </a:rPr>
              <a:t>{~</a:t>
            </a:r>
            <a:r>
              <a:rPr sz="2000" spc="-40" dirty="0">
                <a:latin typeface="Microsoft Sans Serif"/>
                <a:cs typeface="Microsoft Sans Serif"/>
              </a:rPr>
              <a:t> </a:t>
            </a:r>
            <a:r>
              <a:rPr sz="2000" dirty="0">
                <a:latin typeface="Microsoft Sans Serif"/>
                <a:cs typeface="Microsoft Sans Serif"/>
              </a:rPr>
              <a:t>Q,</a:t>
            </a:r>
            <a:r>
              <a:rPr sz="2000" spc="-25" dirty="0">
                <a:latin typeface="Microsoft Sans Serif"/>
                <a:cs typeface="Microsoft Sans Serif"/>
              </a:rPr>
              <a:t> </a:t>
            </a:r>
            <a:r>
              <a:rPr sz="2000" dirty="0">
                <a:latin typeface="Microsoft Sans Serif"/>
                <a:cs typeface="Microsoft Sans Serif"/>
              </a:rPr>
              <a:t>Q}</a:t>
            </a:r>
            <a:endParaRPr sz="2000">
              <a:latin typeface="Microsoft Sans Serif"/>
              <a:cs typeface="Microsoft Sans Serif"/>
            </a:endParaRPr>
          </a:p>
        </p:txBody>
      </p:sp>
      <p:sp>
        <p:nvSpPr>
          <p:cNvPr id="20" name="object 16">
            <a:extLst>
              <a:ext uri="{FF2B5EF4-FFF2-40B4-BE49-F238E27FC236}">
                <a16:creationId xmlns:a16="http://schemas.microsoft.com/office/drawing/2014/main" id="{B9097290-A068-1939-8867-3946FA6F31FE}"/>
              </a:ext>
            </a:extLst>
          </p:cNvPr>
          <p:cNvSpPr/>
          <p:nvPr/>
        </p:nvSpPr>
        <p:spPr>
          <a:xfrm>
            <a:off x="4267200" y="4953000"/>
            <a:ext cx="990600" cy="457200"/>
          </a:xfrm>
          <a:custGeom>
            <a:avLst/>
            <a:gdLst/>
            <a:ahLst/>
            <a:cxnLst/>
            <a:rect l="l" t="t" r="r" b="b"/>
            <a:pathLst>
              <a:path w="990600" h="457200">
                <a:moveTo>
                  <a:pt x="0" y="0"/>
                </a:moveTo>
                <a:lnTo>
                  <a:pt x="990599" y="457199"/>
                </a:lnTo>
              </a:path>
              <a:path w="990600" h="457200">
                <a:moveTo>
                  <a:pt x="0" y="0"/>
                </a:moveTo>
                <a:lnTo>
                  <a:pt x="0" y="380999"/>
                </a:lnTo>
              </a:path>
            </a:pathLst>
          </a:custGeom>
          <a:ln w="28574">
            <a:solidFill>
              <a:srgbClr val="000000"/>
            </a:solidFill>
          </a:ln>
        </p:spPr>
        <p:txBody>
          <a:bodyPr wrap="square" lIns="0" tIns="0" rIns="0" bIns="0" rtlCol="0"/>
          <a:lstStyle/>
          <a:p>
            <a:endParaRPr/>
          </a:p>
        </p:txBody>
      </p:sp>
      <p:sp>
        <p:nvSpPr>
          <p:cNvPr id="21" name="object 17">
            <a:extLst>
              <a:ext uri="{FF2B5EF4-FFF2-40B4-BE49-F238E27FC236}">
                <a16:creationId xmlns:a16="http://schemas.microsoft.com/office/drawing/2014/main" id="{174FA49D-D19C-9302-4DB7-D211C2EE53BA}"/>
              </a:ext>
            </a:extLst>
          </p:cNvPr>
          <p:cNvSpPr/>
          <p:nvPr/>
        </p:nvSpPr>
        <p:spPr>
          <a:xfrm>
            <a:off x="3657600" y="5715000"/>
            <a:ext cx="1066800" cy="381000"/>
          </a:xfrm>
          <a:custGeom>
            <a:avLst/>
            <a:gdLst/>
            <a:ahLst/>
            <a:cxnLst/>
            <a:rect l="l" t="t" r="r" b="b"/>
            <a:pathLst>
              <a:path w="1066800" h="381000">
                <a:moveTo>
                  <a:pt x="533399" y="0"/>
                </a:moveTo>
                <a:lnTo>
                  <a:pt x="0" y="380999"/>
                </a:lnTo>
              </a:path>
              <a:path w="1066800" h="381000">
                <a:moveTo>
                  <a:pt x="533399" y="0"/>
                </a:moveTo>
                <a:lnTo>
                  <a:pt x="1066799" y="380999"/>
                </a:lnTo>
              </a:path>
            </a:pathLst>
          </a:custGeom>
          <a:ln w="28574">
            <a:solidFill>
              <a:srgbClr val="000000"/>
            </a:solidFill>
          </a:ln>
        </p:spPr>
        <p:txBody>
          <a:bodyPr wrap="square" lIns="0" tIns="0" rIns="0" bIns="0" rtlCol="0"/>
          <a:lstStyle/>
          <a:p>
            <a:endParaRPr/>
          </a:p>
        </p:txBody>
      </p:sp>
      <p:pic>
        <p:nvPicPr>
          <p:cNvPr id="22" name="object 18">
            <a:extLst>
              <a:ext uri="{FF2B5EF4-FFF2-40B4-BE49-F238E27FC236}">
                <a16:creationId xmlns:a16="http://schemas.microsoft.com/office/drawing/2014/main" id="{DF0BA7C8-0B13-8CD4-73A2-F29C34BBF609}"/>
              </a:ext>
            </a:extLst>
          </p:cNvPr>
          <p:cNvPicPr/>
          <p:nvPr/>
        </p:nvPicPr>
        <p:blipFill>
          <a:blip r:embed="rId3" cstate="print"/>
          <a:stretch>
            <a:fillRect/>
          </a:stretch>
        </p:blipFill>
        <p:spPr>
          <a:xfrm>
            <a:off x="5562600" y="5486400"/>
            <a:ext cx="237744" cy="164592"/>
          </a:xfrm>
          <a:prstGeom prst="rect">
            <a:avLst/>
          </a:prstGeom>
        </p:spPr>
      </p:pic>
      <p:pic>
        <p:nvPicPr>
          <p:cNvPr id="23" name="object 19">
            <a:extLst>
              <a:ext uri="{FF2B5EF4-FFF2-40B4-BE49-F238E27FC236}">
                <a16:creationId xmlns:a16="http://schemas.microsoft.com/office/drawing/2014/main" id="{2F1C6645-ABBF-16D0-F19A-6DBF7B1AA7FB}"/>
              </a:ext>
            </a:extLst>
          </p:cNvPr>
          <p:cNvPicPr/>
          <p:nvPr/>
        </p:nvPicPr>
        <p:blipFill>
          <a:blip r:embed="rId3" cstate="print"/>
          <a:stretch>
            <a:fillRect/>
          </a:stretch>
        </p:blipFill>
        <p:spPr>
          <a:xfrm>
            <a:off x="6324600" y="4876800"/>
            <a:ext cx="237744" cy="164592"/>
          </a:xfrm>
          <a:prstGeom prst="rect">
            <a:avLst/>
          </a:prstGeom>
        </p:spPr>
      </p:pic>
      <p:sp>
        <p:nvSpPr>
          <p:cNvPr id="24" name="object 20">
            <a:extLst>
              <a:ext uri="{FF2B5EF4-FFF2-40B4-BE49-F238E27FC236}">
                <a16:creationId xmlns:a16="http://schemas.microsoft.com/office/drawing/2014/main" id="{D5F335A6-EDE9-4940-0FB5-572AFC2FF513}"/>
              </a:ext>
            </a:extLst>
          </p:cNvPr>
          <p:cNvSpPr/>
          <p:nvPr/>
        </p:nvSpPr>
        <p:spPr>
          <a:xfrm>
            <a:off x="4495800" y="2886455"/>
            <a:ext cx="1371600" cy="1990725"/>
          </a:xfrm>
          <a:custGeom>
            <a:avLst/>
            <a:gdLst/>
            <a:ahLst/>
            <a:cxnLst/>
            <a:rect l="l" t="t" r="r" b="b"/>
            <a:pathLst>
              <a:path w="1371600" h="1990725">
                <a:moveTo>
                  <a:pt x="457199" y="1761743"/>
                </a:moveTo>
                <a:lnTo>
                  <a:pt x="0" y="1914143"/>
                </a:lnTo>
              </a:path>
              <a:path w="1371600" h="1990725">
                <a:moveTo>
                  <a:pt x="457199" y="1761743"/>
                </a:moveTo>
                <a:lnTo>
                  <a:pt x="1371599" y="1990343"/>
                </a:lnTo>
              </a:path>
              <a:path w="1371600" h="1990725">
                <a:moveTo>
                  <a:pt x="445007" y="0"/>
                </a:moveTo>
                <a:lnTo>
                  <a:pt x="457199" y="1761743"/>
                </a:lnTo>
              </a:path>
            </a:pathLst>
          </a:custGeom>
          <a:ln w="28574">
            <a:solidFill>
              <a:srgbClr val="000000"/>
            </a:solidFill>
          </a:ln>
        </p:spPr>
        <p:txBody>
          <a:bodyPr wrap="square" lIns="0" tIns="0" rIns="0" bIns="0" rtlCol="0"/>
          <a:lstStyle/>
          <a:p>
            <a:endParaRPr/>
          </a:p>
        </p:txBody>
      </p:sp>
      <p:pic>
        <p:nvPicPr>
          <p:cNvPr id="25" name="object 21">
            <a:extLst>
              <a:ext uri="{FF2B5EF4-FFF2-40B4-BE49-F238E27FC236}">
                <a16:creationId xmlns:a16="http://schemas.microsoft.com/office/drawing/2014/main" id="{5A08E7F7-4899-3AEC-8654-54B6B13D4D40}"/>
              </a:ext>
            </a:extLst>
          </p:cNvPr>
          <p:cNvPicPr/>
          <p:nvPr/>
        </p:nvPicPr>
        <p:blipFill>
          <a:blip r:embed="rId3" cstate="print"/>
          <a:stretch>
            <a:fillRect/>
          </a:stretch>
        </p:blipFill>
        <p:spPr>
          <a:xfrm>
            <a:off x="5105400" y="6172200"/>
            <a:ext cx="237744" cy="164592"/>
          </a:xfrm>
          <a:prstGeom prst="rect">
            <a:avLst/>
          </a:prstGeom>
        </p:spPr>
      </p:pic>
      <p:pic>
        <p:nvPicPr>
          <p:cNvPr id="26" name="object 22">
            <a:extLst>
              <a:ext uri="{FF2B5EF4-FFF2-40B4-BE49-F238E27FC236}">
                <a16:creationId xmlns:a16="http://schemas.microsoft.com/office/drawing/2014/main" id="{F93981DD-9FAA-5093-9C8C-1987F4508BDE}"/>
              </a:ext>
            </a:extLst>
          </p:cNvPr>
          <p:cNvPicPr/>
          <p:nvPr/>
        </p:nvPicPr>
        <p:blipFill>
          <a:blip r:embed="rId4" cstate="print"/>
          <a:stretch>
            <a:fillRect/>
          </a:stretch>
        </p:blipFill>
        <p:spPr>
          <a:xfrm>
            <a:off x="2962656" y="6172200"/>
            <a:ext cx="237744" cy="164592"/>
          </a:xfrm>
          <a:prstGeom prst="rect">
            <a:avLst/>
          </a:prstGeom>
        </p:spPr>
      </p:pic>
    </p:spTree>
    <p:extLst>
      <p:ext uri="{BB962C8B-B14F-4D97-AF65-F5344CB8AC3E}">
        <p14:creationId xmlns:p14="http://schemas.microsoft.com/office/powerpoint/2010/main" val="364392347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rPr>
              <a:t>Semantic Tableaux System…</a:t>
            </a:r>
            <a:r>
              <a:rPr lang="en-US" sz="3200" b="1" spc="-10" dirty="0">
                <a:solidFill>
                  <a:srgbClr val="C00000"/>
                </a:solidFill>
              </a:rPr>
              <a:t> </a:t>
            </a:r>
            <a:endParaRPr lang="te-IN" sz="3200" b="1" dirty="0">
              <a:solidFill>
                <a:srgbClr val="C00000"/>
              </a:solidFill>
            </a:endParaRPr>
          </a:p>
        </p:txBody>
      </p:sp>
      <p:grpSp>
        <p:nvGrpSpPr>
          <p:cNvPr id="2" name="object 2">
            <a:extLst>
              <a:ext uri="{FF2B5EF4-FFF2-40B4-BE49-F238E27FC236}">
                <a16:creationId xmlns:a16="http://schemas.microsoft.com/office/drawing/2014/main" id="{4376AEFF-4BEC-DE44-9CD0-871F10D47E19}"/>
              </a:ext>
            </a:extLst>
          </p:cNvPr>
          <p:cNvGrpSpPr/>
          <p:nvPr/>
        </p:nvGrpSpPr>
        <p:grpSpPr>
          <a:xfrm>
            <a:off x="457205" y="457199"/>
            <a:ext cx="1064260" cy="6852284"/>
            <a:chOff x="457205" y="457199"/>
            <a:chExt cx="1064260" cy="6852284"/>
          </a:xfrm>
        </p:grpSpPr>
        <p:pic>
          <p:nvPicPr>
            <p:cNvPr id="3" name="object 3">
              <a:extLst>
                <a:ext uri="{FF2B5EF4-FFF2-40B4-BE49-F238E27FC236}">
                  <a16:creationId xmlns:a16="http://schemas.microsoft.com/office/drawing/2014/main" id="{04CD1F31-1FAF-9BB5-8FDF-C7626D529750}"/>
                </a:ext>
              </a:extLst>
            </p:cNvPr>
            <p:cNvPicPr/>
            <p:nvPr/>
          </p:nvPicPr>
          <p:blipFill>
            <a:blip r:embed="rId3" cstate="print"/>
            <a:stretch>
              <a:fillRect/>
            </a:stretch>
          </p:blipFill>
          <p:spPr>
            <a:xfrm>
              <a:off x="457205" y="457199"/>
              <a:ext cx="443932" cy="6851903"/>
            </a:xfrm>
            <a:prstGeom prst="rect">
              <a:avLst/>
            </a:prstGeom>
          </p:spPr>
        </p:pic>
        <p:pic>
          <p:nvPicPr>
            <p:cNvPr id="4" name="object 4">
              <a:extLst>
                <a:ext uri="{FF2B5EF4-FFF2-40B4-BE49-F238E27FC236}">
                  <a16:creationId xmlns:a16="http://schemas.microsoft.com/office/drawing/2014/main" id="{0F02A129-74EC-3A20-0A2D-4869F080A636}"/>
                </a:ext>
              </a:extLst>
            </p:cNvPr>
            <p:cNvPicPr/>
            <p:nvPr/>
          </p:nvPicPr>
          <p:blipFill>
            <a:blip r:embed="rId4" cstate="print"/>
            <a:stretch>
              <a:fillRect/>
            </a:stretch>
          </p:blipFill>
          <p:spPr>
            <a:xfrm>
              <a:off x="1219200" y="457199"/>
              <a:ext cx="301751" cy="6851903"/>
            </a:xfrm>
            <a:prstGeom prst="rect">
              <a:avLst/>
            </a:prstGeom>
          </p:spPr>
        </p:pic>
      </p:grpSp>
      <p:sp>
        <p:nvSpPr>
          <p:cNvPr id="6" name="object 6">
            <a:extLst>
              <a:ext uri="{FF2B5EF4-FFF2-40B4-BE49-F238E27FC236}">
                <a16:creationId xmlns:a16="http://schemas.microsoft.com/office/drawing/2014/main" id="{95D563C2-4B23-F0F6-F6EB-C37711B0C053}"/>
              </a:ext>
            </a:extLst>
          </p:cNvPr>
          <p:cNvSpPr txBox="1"/>
          <p:nvPr/>
        </p:nvSpPr>
        <p:spPr>
          <a:xfrm>
            <a:off x="1739439" y="1316767"/>
            <a:ext cx="8697420" cy="1387559"/>
          </a:xfrm>
          <a:prstGeom prst="rect">
            <a:avLst/>
          </a:prstGeom>
        </p:spPr>
        <p:txBody>
          <a:bodyPr vert="horz" wrap="square" lIns="0" tIns="33020" rIns="0" bIns="0" rtlCol="0">
            <a:spAutoFit/>
          </a:bodyPr>
          <a:lstStyle/>
          <a:p>
            <a:pPr marL="356870" marR="5080" indent="-344805">
              <a:lnSpc>
                <a:spcPts val="3310"/>
              </a:lnSpc>
              <a:spcBef>
                <a:spcPts val="260"/>
              </a:spcBef>
              <a:tabLst>
                <a:tab pos="3343910" algn="l"/>
                <a:tab pos="6715125" algn="l"/>
              </a:tabLst>
            </a:pPr>
            <a:r>
              <a:rPr sz="2800" dirty="0">
                <a:solidFill>
                  <a:srgbClr val="CC0000"/>
                </a:solidFill>
                <a:latin typeface="Microsoft Sans Serif"/>
                <a:cs typeface="Microsoft Sans Serif"/>
              </a:rPr>
              <a:t>Pr</a:t>
            </a:r>
            <a:r>
              <a:rPr sz="2800" spc="-5" dirty="0">
                <a:solidFill>
                  <a:srgbClr val="CC0000"/>
                </a:solidFill>
                <a:latin typeface="Microsoft Sans Serif"/>
                <a:cs typeface="Microsoft Sans Serif"/>
              </a:rPr>
              <a:t>ob</a:t>
            </a:r>
            <a:r>
              <a:rPr sz="2800" spc="-20" dirty="0">
                <a:solidFill>
                  <a:srgbClr val="CC0000"/>
                </a:solidFill>
                <a:latin typeface="Microsoft Sans Serif"/>
                <a:cs typeface="Microsoft Sans Serif"/>
              </a:rPr>
              <a:t>l</a:t>
            </a:r>
            <a:r>
              <a:rPr sz="2800" spc="-5" dirty="0">
                <a:solidFill>
                  <a:srgbClr val="CC0000"/>
                </a:solidFill>
                <a:latin typeface="Microsoft Sans Serif"/>
                <a:cs typeface="Microsoft Sans Serif"/>
              </a:rPr>
              <a:t>e</a:t>
            </a:r>
            <a:r>
              <a:rPr sz="2800" spc="-10" dirty="0">
                <a:solidFill>
                  <a:srgbClr val="CC0000"/>
                </a:solidFill>
                <a:latin typeface="Microsoft Sans Serif"/>
                <a:cs typeface="Microsoft Sans Serif"/>
              </a:rPr>
              <a:t>m</a:t>
            </a:r>
            <a:r>
              <a:rPr sz="2800" dirty="0">
                <a:solidFill>
                  <a:srgbClr val="CC0000"/>
                </a:solidFill>
                <a:latin typeface="Microsoft Sans Serif"/>
                <a:cs typeface="Microsoft Sans Serif"/>
              </a:rPr>
              <a:t>:</a:t>
            </a:r>
            <a:r>
              <a:rPr sz="2800" spc="105" dirty="0">
                <a:solidFill>
                  <a:srgbClr val="CC0000"/>
                </a:solidFill>
                <a:latin typeface="Microsoft Sans Serif"/>
                <a:cs typeface="Microsoft Sans Serif"/>
              </a:rPr>
              <a:t> </a:t>
            </a:r>
            <a:r>
              <a:rPr sz="2800" dirty="0">
                <a:latin typeface="Microsoft Sans Serif"/>
                <a:cs typeface="Microsoft Sans Serif"/>
              </a:rPr>
              <a:t>S</a:t>
            </a:r>
            <a:r>
              <a:rPr sz="2800" spc="-5" dirty="0">
                <a:latin typeface="Microsoft Sans Serif"/>
                <a:cs typeface="Microsoft Sans Serif"/>
              </a:rPr>
              <a:t>ho</a:t>
            </a:r>
            <a:r>
              <a:rPr sz="2800" spc="5" dirty="0">
                <a:latin typeface="Microsoft Sans Serif"/>
                <a:cs typeface="Microsoft Sans Serif"/>
              </a:rPr>
              <a:t>w</a:t>
            </a:r>
            <a:r>
              <a:rPr sz="2800" spc="60" dirty="0">
                <a:latin typeface="Microsoft Sans Serif"/>
                <a:cs typeface="Microsoft Sans Serif"/>
              </a:rPr>
              <a:t> </a:t>
            </a:r>
            <a:r>
              <a:rPr sz="2800" spc="10" dirty="0">
                <a:latin typeface="Microsoft Sans Serif"/>
                <a:cs typeface="Microsoft Sans Serif"/>
              </a:rPr>
              <a:t>t</a:t>
            </a:r>
            <a:r>
              <a:rPr sz="2800" spc="-5" dirty="0">
                <a:latin typeface="Microsoft Sans Serif"/>
                <a:cs typeface="Microsoft Sans Serif"/>
              </a:rPr>
              <a:t>h</a:t>
            </a:r>
            <a:r>
              <a:rPr sz="2800" spc="-30" dirty="0">
                <a:latin typeface="Microsoft Sans Serif"/>
                <a:cs typeface="Microsoft Sans Serif"/>
              </a:rPr>
              <a:t>a</a:t>
            </a:r>
            <a:r>
              <a:rPr sz="2800" dirty="0">
                <a:latin typeface="Microsoft Sans Serif"/>
                <a:cs typeface="Microsoft Sans Serif"/>
              </a:rPr>
              <a:t>t	</a:t>
            </a:r>
            <a:r>
              <a:rPr sz="2800" spc="-15" dirty="0">
                <a:latin typeface="Symbol"/>
                <a:cs typeface="Symbol"/>
              </a:rPr>
              <a:t></a:t>
            </a:r>
            <a:r>
              <a:rPr sz="2800" dirty="0">
                <a:latin typeface="Microsoft Sans Serif"/>
                <a:cs typeface="Microsoft Sans Serif"/>
              </a:rPr>
              <a:t>:</a:t>
            </a:r>
            <a:r>
              <a:rPr sz="2800" spc="105" dirty="0">
                <a:latin typeface="Microsoft Sans Serif"/>
                <a:cs typeface="Microsoft Sans Serif"/>
              </a:rPr>
              <a:t> </a:t>
            </a:r>
            <a:r>
              <a:rPr sz="2800" dirty="0">
                <a:latin typeface="Microsoft Sans Serif"/>
                <a:cs typeface="Microsoft Sans Serif"/>
              </a:rPr>
              <a:t>(</a:t>
            </a:r>
            <a:r>
              <a:rPr sz="2800" spc="70" dirty="0">
                <a:latin typeface="Microsoft Sans Serif"/>
                <a:cs typeface="Microsoft Sans Serif"/>
              </a:rPr>
              <a:t> </a:t>
            </a:r>
            <a:r>
              <a:rPr sz="2800" spc="5" dirty="0">
                <a:latin typeface="Microsoft Sans Serif"/>
                <a:cs typeface="Microsoft Sans Serif"/>
              </a:rPr>
              <a:t>Q</a:t>
            </a:r>
            <a:r>
              <a:rPr sz="2800" spc="70" dirty="0">
                <a:latin typeface="Microsoft Sans Serif"/>
                <a:cs typeface="Microsoft Sans Serif"/>
              </a:rPr>
              <a:t> </a:t>
            </a:r>
            <a:r>
              <a:rPr sz="2800" spc="45" dirty="0">
                <a:latin typeface="Symbol"/>
                <a:cs typeface="Symbol"/>
              </a:rPr>
              <a:t></a:t>
            </a:r>
            <a:r>
              <a:rPr sz="2800" spc="-10" dirty="0">
                <a:latin typeface="Microsoft Sans Serif"/>
                <a:cs typeface="Microsoft Sans Serif"/>
              </a:rPr>
              <a:t>~R</a:t>
            </a:r>
            <a:r>
              <a:rPr sz="2800" dirty="0">
                <a:latin typeface="Microsoft Sans Serif"/>
                <a:cs typeface="Microsoft Sans Serif"/>
              </a:rPr>
              <a:t>)</a:t>
            </a:r>
            <a:r>
              <a:rPr sz="2800" spc="70" dirty="0">
                <a:latin typeface="Microsoft Sans Serif"/>
                <a:cs typeface="Microsoft Sans Serif"/>
              </a:rPr>
              <a:t> </a:t>
            </a:r>
            <a:r>
              <a:rPr sz="2800" spc="5" dirty="0">
                <a:latin typeface="Symbol"/>
                <a:cs typeface="Symbol"/>
              </a:rPr>
              <a:t></a:t>
            </a:r>
            <a:r>
              <a:rPr sz="2800" spc="155" dirty="0">
                <a:latin typeface="Times New Roman"/>
                <a:cs typeface="Times New Roman"/>
              </a:rPr>
              <a:t> </a:t>
            </a:r>
            <a:r>
              <a:rPr sz="2800" dirty="0">
                <a:latin typeface="Microsoft Sans Serif"/>
                <a:cs typeface="Microsoft Sans Serif"/>
              </a:rPr>
              <a:t>(</a:t>
            </a:r>
            <a:r>
              <a:rPr sz="2800" spc="5" dirty="0">
                <a:latin typeface="Microsoft Sans Serif"/>
                <a:cs typeface="Microsoft Sans Serif"/>
              </a:rPr>
              <a:t>R</a:t>
            </a:r>
            <a:r>
              <a:rPr sz="2800" spc="80" dirty="0">
                <a:latin typeface="Microsoft Sans Serif"/>
                <a:cs typeface="Microsoft Sans Serif"/>
              </a:rPr>
              <a:t> </a:t>
            </a:r>
            <a:r>
              <a:rPr sz="2800" spc="5" dirty="0">
                <a:latin typeface="Symbol"/>
                <a:cs typeface="Symbol"/>
              </a:rPr>
              <a:t></a:t>
            </a:r>
            <a:r>
              <a:rPr sz="2800" dirty="0">
                <a:latin typeface="Times New Roman"/>
                <a:cs typeface="Times New Roman"/>
              </a:rPr>
              <a:t>	</a:t>
            </a:r>
            <a:r>
              <a:rPr sz="2800" dirty="0">
                <a:latin typeface="Microsoft Sans Serif"/>
                <a:cs typeface="Microsoft Sans Serif"/>
              </a:rPr>
              <a:t>P)  </a:t>
            </a:r>
            <a:r>
              <a:rPr sz="2800" spc="-10" dirty="0">
                <a:latin typeface="Microsoft Sans Serif"/>
                <a:cs typeface="Microsoft Sans Serif"/>
              </a:rPr>
              <a:t>is</a:t>
            </a:r>
            <a:r>
              <a:rPr sz="2800" spc="30" dirty="0">
                <a:latin typeface="Microsoft Sans Serif"/>
                <a:cs typeface="Microsoft Sans Serif"/>
              </a:rPr>
              <a:t> </a:t>
            </a:r>
            <a:r>
              <a:rPr sz="2800" spc="-5" dirty="0">
                <a:latin typeface="Microsoft Sans Serif"/>
                <a:cs typeface="Microsoft Sans Serif"/>
              </a:rPr>
              <a:t>consistent</a:t>
            </a:r>
            <a:r>
              <a:rPr lang="en-IN" sz="2800" spc="-5" dirty="0">
                <a:latin typeface="Microsoft Sans Serif"/>
                <a:cs typeface="Microsoft Sans Serif"/>
              </a:rPr>
              <a:t>( satisfiable)</a:t>
            </a:r>
            <a:r>
              <a:rPr sz="2800" spc="35" dirty="0">
                <a:latin typeface="Microsoft Sans Serif"/>
                <a:cs typeface="Microsoft Sans Serif"/>
              </a:rPr>
              <a:t> </a:t>
            </a:r>
            <a:r>
              <a:rPr sz="2800" dirty="0">
                <a:latin typeface="Microsoft Sans Serif"/>
                <a:cs typeface="Microsoft Sans Serif"/>
              </a:rPr>
              <a:t>and</a:t>
            </a:r>
            <a:r>
              <a:rPr sz="2800" spc="20" dirty="0">
                <a:latin typeface="Microsoft Sans Serif"/>
                <a:cs typeface="Microsoft Sans Serif"/>
              </a:rPr>
              <a:t> </a:t>
            </a:r>
            <a:r>
              <a:rPr sz="2800" spc="-10" dirty="0">
                <a:latin typeface="Microsoft Sans Serif"/>
                <a:cs typeface="Microsoft Sans Serif"/>
              </a:rPr>
              <a:t>find</a:t>
            </a:r>
            <a:r>
              <a:rPr sz="2800" spc="45" dirty="0">
                <a:latin typeface="Microsoft Sans Serif"/>
                <a:cs typeface="Microsoft Sans Serif"/>
              </a:rPr>
              <a:t> </a:t>
            </a:r>
            <a:r>
              <a:rPr sz="2800" spc="-10" dirty="0">
                <a:latin typeface="Microsoft Sans Serif"/>
                <a:cs typeface="Microsoft Sans Serif"/>
              </a:rPr>
              <a:t>its</a:t>
            </a:r>
            <a:r>
              <a:rPr sz="2800" spc="35" dirty="0">
                <a:latin typeface="Microsoft Sans Serif"/>
                <a:cs typeface="Microsoft Sans Serif"/>
              </a:rPr>
              <a:t> </a:t>
            </a:r>
            <a:r>
              <a:rPr sz="2800" spc="-5" dirty="0">
                <a:latin typeface="Microsoft Sans Serif"/>
                <a:cs typeface="Microsoft Sans Serif"/>
              </a:rPr>
              <a:t>model.</a:t>
            </a:r>
            <a:endParaRPr sz="2800" dirty="0">
              <a:latin typeface="Microsoft Sans Serif"/>
              <a:cs typeface="Microsoft Sans Serif"/>
            </a:endParaRPr>
          </a:p>
          <a:p>
            <a:pPr marL="12700">
              <a:lnSpc>
                <a:spcPct val="100000"/>
              </a:lnSpc>
              <a:spcBef>
                <a:spcPts val="595"/>
              </a:spcBef>
            </a:pPr>
            <a:r>
              <a:rPr sz="2800" spc="-5" dirty="0">
                <a:solidFill>
                  <a:srgbClr val="CC0000"/>
                </a:solidFill>
                <a:latin typeface="Microsoft Sans Serif"/>
                <a:cs typeface="Microsoft Sans Serif"/>
              </a:rPr>
              <a:t>Solution:</a:t>
            </a:r>
            <a:endParaRPr sz="2800" dirty="0">
              <a:latin typeface="Microsoft Sans Serif"/>
              <a:cs typeface="Microsoft Sans Serif"/>
            </a:endParaRPr>
          </a:p>
        </p:txBody>
      </p:sp>
      <p:sp>
        <p:nvSpPr>
          <p:cNvPr id="8" name="object 7">
            <a:extLst>
              <a:ext uri="{FF2B5EF4-FFF2-40B4-BE49-F238E27FC236}">
                <a16:creationId xmlns:a16="http://schemas.microsoft.com/office/drawing/2014/main" id="{1498FDB8-C140-28BF-ECD7-BFC2515922D3}"/>
              </a:ext>
            </a:extLst>
          </p:cNvPr>
          <p:cNvSpPr txBox="1"/>
          <p:nvPr/>
        </p:nvSpPr>
        <p:spPr>
          <a:xfrm>
            <a:off x="1755141" y="3070049"/>
            <a:ext cx="5727700" cy="830580"/>
          </a:xfrm>
          <a:prstGeom prst="rect">
            <a:avLst/>
          </a:prstGeom>
        </p:spPr>
        <p:txBody>
          <a:bodyPr vert="horz" wrap="square" lIns="0" tIns="79375" rIns="0" bIns="0" rtlCol="0">
            <a:spAutoFit/>
          </a:bodyPr>
          <a:lstStyle/>
          <a:p>
            <a:pPr marL="12700">
              <a:lnSpc>
                <a:spcPct val="100000"/>
              </a:lnSpc>
              <a:spcBef>
                <a:spcPts val="625"/>
              </a:spcBef>
              <a:tabLst>
                <a:tab pos="2386965" algn="l"/>
                <a:tab pos="2929255" algn="l"/>
                <a:tab pos="3968750" algn="l"/>
                <a:tab pos="4474845" algn="l"/>
                <a:tab pos="5001895" algn="l"/>
                <a:tab pos="5434965" algn="l"/>
              </a:tabLst>
            </a:pPr>
            <a:r>
              <a:rPr sz="2200" b="1" spc="5" dirty="0">
                <a:solidFill>
                  <a:srgbClr val="CC0000"/>
                </a:solidFill>
                <a:latin typeface="Arial"/>
                <a:cs typeface="Arial"/>
              </a:rPr>
              <a:t>{</a:t>
            </a:r>
            <a:r>
              <a:rPr sz="2200" b="1" spc="-25" dirty="0">
                <a:solidFill>
                  <a:srgbClr val="CC0000"/>
                </a:solidFill>
                <a:latin typeface="Arial"/>
                <a:cs typeface="Arial"/>
              </a:rPr>
              <a:t>T</a:t>
            </a:r>
            <a:r>
              <a:rPr sz="2200" b="1" spc="5" dirty="0">
                <a:solidFill>
                  <a:srgbClr val="CC0000"/>
                </a:solidFill>
                <a:latin typeface="Arial"/>
                <a:cs typeface="Arial"/>
              </a:rPr>
              <a:t>-r</a:t>
            </a:r>
            <a:r>
              <a:rPr sz="2200" b="1" spc="-5" dirty="0">
                <a:solidFill>
                  <a:srgbClr val="CC0000"/>
                </a:solidFill>
                <a:latin typeface="Arial"/>
                <a:cs typeface="Arial"/>
              </a:rPr>
              <a:t>oo</a:t>
            </a:r>
            <a:r>
              <a:rPr sz="2200" b="1" spc="5" dirty="0">
                <a:solidFill>
                  <a:srgbClr val="CC0000"/>
                </a:solidFill>
                <a:latin typeface="Arial"/>
                <a:cs typeface="Arial"/>
              </a:rPr>
              <a:t>t</a:t>
            </a:r>
            <a:r>
              <a:rPr sz="2200" b="1" dirty="0">
                <a:solidFill>
                  <a:srgbClr val="CC0000"/>
                </a:solidFill>
                <a:latin typeface="Arial"/>
                <a:cs typeface="Arial"/>
              </a:rPr>
              <a:t>}	</a:t>
            </a:r>
            <a:r>
              <a:rPr sz="2200" dirty="0">
                <a:latin typeface="Microsoft Sans Serif"/>
                <a:cs typeface="Microsoft Sans Serif"/>
              </a:rPr>
              <a:t>(</a:t>
            </a:r>
            <a:r>
              <a:rPr sz="2200" spc="20" dirty="0">
                <a:latin typeface="Microsoft Sans Serif"/>
                <a:cs typeface="Microsoft Sans Serif"/>
              </a:rPr>
              <a:t> </a:t>
            </a:r>
            <a:r>
              <a:rPr sz="2200" spc="5" dirty="0">
                <a:latin typeface="Microsoft Sans Serif"/>
                <a:cs typeface="Microsoft Sans Serif"/>
              </a:rPr>
              <a:t>Q</a:t>
            </a:r>
            <a:r>
              <a:rPr sz="2200" dirty="0">
                <a:latin typeface="Microsoft Sans Serif"/>
                <a:cs typeface="Microsoft Sans Serif"/>
              </a:rPr>
              <a:t>	</a:t>
            </a:r>
            <a:r>
              <a:rPr sz="2200" spc="5" dirty="0">
                <a:latin typeface="Symbol"/>
                <a:cs typeface="Symbol"/>
              </a:rPr>
              <a:t></a:t>
            </a:r>
            <a:r>
              <a:rPr sz="2200" spc="70" dirty="0">
                <a:latin typeface="Times New Roman"/>
                <a:cs typeface="Times New Roman"/>
              </a:rPr>
              <a:t> </a:t>
            </a:r>
            <a:r>
              <a:rPr sz="2200" dirty="0">
                <a:latin typeface="Microsoft Sans Serif"/>
                <a:cs typeface="Microsoft Sans Serif"/>
              </a:rPr>
              <a:t>~</a:t>
            </a:r>
            <a:r>
              <a:rPr sz="2200" spc="45" dirty="0">
                <a:latin typeface="Microsoft Sans Serif"/>
                <a:cs typeface="Microsoft Sans Serif"/>
              </a:rPr>
              <a:t> </a:t>
            </a:r>
            <a:r>
              <a:rPr sz="2200" spc="-10" dirty="0">
                <a:latin typeface="Microsoft Sans Serif"/>
                <a:cs typeface="Microsoft Sans Serif"/>
              </a:rPr>
              <a:t>R</a:t>
            </a:r>
            <a:r>
              <a:rPr sz="2200" dirty="0">
                <a:latin typeface="Microsoft Sans Serif"/>
                <a:cs typeface="Microsoft Sans Serif"/>
              </a:rPr>
              <a:t>)	</a:t>
            </a:r>
            <a:r>
              <a:rPr sz="2200" spc="5" dirty="0">
                <a:latin typeface="Symbol"/>
                <a:cs typeface="Symbol"/>
              </a:rPr>
              <a:t></a:t>
            </a:r>
            <a:r>
              <a:rPr sz="2200" dirty="0">
                <a:latin typeface="Times New Roman"/>
                <a:cs typeface="Times New Roman"/>
              </a:rPr>
              <a:t>	</a:t>
            </a:r>
            <a:r>
              <a:rPr sz="2200" dirty="0">
                <a:latin typeface="Microsoft Sans Serif"/>
                <a:cs typeface="Microsoft Sans Serif"/>
              </a:rPr>
              <a:t>(</a:t>
            </a:r>
            <a:r>
              <a:rPr sz="2200" spc="45" dirty="0">
                <a:latin typeface="Microsoft Sans Serif"/>
                <a:cs typeface="Microsoft Sans Serif"/>
              </a:rPr>
              <a:t> </a:t>
            </a:r>
            <a:r>
              <a:rPr sz="2200" spc="5" dirty="0">
                <a:latin typeface="Microsoft Sans Serif"/>
                <a:cs typeface="Microsoft Sans Serif"/>
              </a:rPr>
              <a:t>R</a:t>
            </a:r>
            <a:r>
              <a:rPr sz="2200" dirty="0">
                <a:latin typeface="Microsoft Sans Serif"/>
                <a:cs typeface="Microsoft Sans Serif"/>
              </a:rPr>
              <a:t>	</a:t>
            </a:r>
            <a:r>
              <a:rPr sz="2200" spc="5" dirty="0">
                <a:latin typeface="Symbol"/>
                <a:cs typeface="Symbol"/>
              </a:rPr>
              <a:t></a:t>
            </a:r>
            <a:r>
              <a:rPr sz="2200" dirty="0">
                <a:latin typeface="Times New Roman"/>
                <a:cs typeface="Times New Roman"/>
              </a:rPr>
              <a:t>	</a:t>
            </a:r>
            <a:r>
              <a:rPr sz="2200" spc="-5" dirty="0">
                <a:latin typeface="Microsoft Sans Serif"/>
                <a:cs typeface="Microsoft Sans Serif"/>
              </a:rPr>
              <a:t>P</a:t>
            </a:r>
            <a:r>
              <a:rPr sz="2200" dirty="0">
                <a:latin typeface="Microsoft Sans Serif"/>
                <a:cs typeface="Microsoft Sans Serif"/>
              </a:rPr>
              <a:t>)</a:t>
            </a:r>
            <a:endParaRPr sz="2200">
              <a:latin typeface="Microsoft Sans Serif"/>
              <a:cs typeface="Microsoft Sans Serif"/>
            </a:endParaRPr>
          </a:p>
          <a:p>
            <a:pPr marL="12700">
              <a:lnSpc>
                <a:spcPct val="100000"/>
              </a:lnSpc>
              <a:spcBef>
                <a:spcPts val="530"/>
              </a:spcBef>
            </a:pPr>
            <a:r>
              <a:rPr sz="2200" spc="-5" dirty="0">
                <a:latin typeface="Microsoft Sans Serif"/>
                <a:cs typeface="Microsoft Sans Serif"/>
              </a:rPr>
              <a:t>{Apply</a:t>
            </a:r>
            <a:r>
              <a:rPr sz="2200" dirty="0">
                <a:latin typeface="Microsoft Sans Serif"/>
                <a:cs typeface="Microsoft Sans Serif"/>
              </a:rPr>
              <a:t> </a:t>
            </a:r>
            <a:r>
              <a:rPr sz="2200" spc="-5" dirty="0">
                <a:latin typeface="Microsoft Sans Serif"/>
                <a:cs typeface="Microsoft Sans Serif"/>
              </a:rPr>
              <a:t>rule</a:t>
            </a:r>
            <a:r>
              <a:rPr sz="2200" spc="20" dirty="0">
                <a:latin typeface="Microsoft Sans Serif"/>
                <a:cs typeface="Microsoft Sans Serif"/>
              </a:rPr>
              <a:t> </a:t>
            </a:r>
            <a:r>
              <a:rPr sz="2200" dirty="0">
                <a:latin typeface="Microsoft Sans Serif"/>
                <a:cs typeface="Microsoft Sans Serif"/>
              </a:rPr>
              <a:t>1</a:t>
            </a:r>
            <a:r>
              <a:rPr sz="2200" spc="25" dirty="0">
                <a:latin typeface="Microsoft Sans Serif"/>
                <a:cs typeface="Microsoft Sans Serif"/>
              </a:rPr>
              <a:t> </a:t>
            </a:r>
            <a:r>
              <a:rPr sz="2200" spc="5" dirty="0">
                <a:latin typeface="Microsoft Sans Serif"/>
                <a:cs typeface="Microsoft Sans Serif"/>
              </a:rPr>
              <a:t>to</a:t>
            </a:r>
            <a:r>
              <a:rPr sz="2200" spc="20" dirty="0">
                <a:latin typeface="Microsoft Sans Serif"/>
                <a:cs typeface="Microsoft Sans Serif"/>
              </a:rPr>
              <a:t> </a:t>
            </a:r>
            <a:r>
              <a:rPr sz="2200" spc="-15" dirty="0">
                <a:latin typeface="Microsoft Sans Serif"/>
                <a:cs typeface="Microsoft Sans Serif"/>
              </a:rPr>
              <a:t>1}</a:t>
            </a:r>
            <a:endParaRPr sz="2200">
              <a:latin typeface="Microsoft Sans Serif"/>
              <a:cs typeface="Microsoft Sans Serif"/>
            </a:endParaRPr>
          </a:p>
        </p:txBody>
      </p:sp>
      <p:sp>
        <p:nvSpPr>
          <p:cNvPr id="9" name="object 8">
            <a:extLst>
              <a:ext uri="{FF2B5EF4-FFF2-40B4-BE49-F238E27FC236}">
                <a16:creationId xmlns:a16="http://schemas.microsoft.com/office/drawing/2014/main" id="{BD67F549-C6D1-A69C-35D2-4EA409319A7A}"/>
              </a:ext>
            </a:extLst>
          </p:cNvPr>
          <p:cNvSpPr txBox="1"/>
          <p:nvPr/>
        </p:nvSpPr>
        <p:spPr>
          <a:xfrm>
            <a:off x="8155947" y="3070049"/>
            <a:ext cx="368935" cy="1232535"/>
          </a:xfrm>
          <a:prstGeom prst="rect">
            <a:avLst/>
          </a:prstGeom>
        </p:spPr>
        <p:txBody>
          <a:bodyPr vert="horz" wrap="square" lIns="0" tIns="79375" rIns="0" bIns="0" rtlCol="0">
            <a:spAutoFit/>
          </a:bodyPr>
          <a:lstStyle/>
          <a:p>
            <a:pPr marL="12700">
              <a:lnSpc>
                <a:spcPct val="100000"/>
              </a:lnSpc>
              <a:spcBef>
                <a:spcPts val="625"/>
              </a:spcBef>
            </a:pPr>
            <a:r>
              <a:rPr sz="2200" spc="5" dirty="0">
                <a:latin typeface="Microsoft Sans Serif"/>
                <a:cs typeface="Microsoft Sans Serif"/>
              </a:rPr>
              <a:t>(</a:t>
            </a:r>
            <a:r>
              <a:rPr sz="2200" spc="-5" dirty="0">
                <a:latin typeface="Microsoft Sans Serif"/>
                <a:cs typeface="Microsoft Sans Serif"/>
              </a:rPr>
              <a:t>1</a:t>
            </a:r>
            <a:r>
              <a:rPr sz="2200" dirty="0">
                <a:latin typeface="Microsoft Sans Serif"/>
                <a:cs typeface="Microsoft Sans Serif"/>
              </a:rPr>
              <a:t>)</a:t>
            </a:r>
            <a:endParaRPr sz="2200">
              <a:latin typeface="Microsoft Sans Serif"/>
              <a:cs typeface="Microsoft Sans Serif"/>
            </a:endParaRPr>
          </a:p>
          <a:p>
            <a:pPr marL="12700">
              <a:lnSpc>
                <a:spcPct val="100000"/>
              </a:lnSpc>
              <a:spcBef>
                <a:spcPts val="530"/>
              </a:spcBef>
            </a:pPr>
            <a:r>
              <a:rPr sz="2200" spc="5" dirty="0">
                <a:latin typeface="Microsoft Sans Serif"/>
                <a:cs typeface="Microsoft Sans Serif"/>
              </a:rPr>
              <a:t>(</a:t>
            </a:r>
            <a:r>
              <a:rPr sz="2200" spc="-5" dirty="0">
                <a:latin typeface="Microsoft Sans Serif"/>
                <a:cs typeface="Microsoft Sans Serif"/>
              </a:rPr>
              <a:t>2</a:t>
            </a:r>
            <a:r>
              <a:rPr sz="2200" dirty="0">
                <a:latin typeface="Microsoft Sans Serif"/>
                <a:cs typeface="Microsoft Sans Serif"/>
              </a:rPr>
              <a:t>)</a:t>
            </a:r>
            <a:endParaRPr sz="2200">
              <a:latin typeface="Microsoft Sans Serif"/>
              <a:cs typeface="Microsoft Sans Serif"/>
            </a:endParaRPr>
          </a:p>
          <a:p>
            <a:pPr marL="12700">
              <a:lnSpc>
                <a:spcPct val="100000"/>
              </a:lnSpc>
              <a:spcBef>
                <a:spcPts val="525"/>
              </a:spcBef>
            </a:pPr>
            <a:r>
              <a:rPr sz="2200" spc="5" dirty="0">
                <a:latin typeface="Microsoft Sans Serif"/>
                <a:cs typeface="Microsoft Sans Serif"/>
              </a:rPr>
              <a:t>(</a:t>
            </a:r>
            <a:r>
              <a:rPr sz="2200" spc="-5" dirty="0">
                <a:latin typeface="Microsoft Sans Serif"/>
                <a:cs typeface="Microsoft Sans Serif"/>
              </a:rPr>
              <a:t>3</a:t>
            </a:r>
            <a:r>
              <a:rPr sz="2200" dirty="0">
                <a:latin typeface="Microsoft Sans Serif"/>
                <a:cs typeface="Microsoft Sans Serif"/>
              </a:rPr>
              <a:t>)</a:t>
            </a:r>
            <a:endParaRPr sz="2200">
              <a:latin typeface="Microsoft Sans Serif"/>
              <a:cs typeface="Microsoft Sans Serif"/>
            </a:endParaRPr>
          </a:p>
        </p:txBody>
      </p:sp>
      <p:sp>
        <p:nvSpPr>
          <p:cNvPr id="11" name="object 9">
            <a:extLst>
              <a:ext uri="{FF2B5EF4-FFF2-40B4-BE49-F238E27FC236}">
                <a16:creationId xmlns:a16="http://schemas.microsoft.com/office/drawing/2014/main" id="{CAFC9E8F-2EC9-2244-4B26-AF76F5571590}"/>
              </a:ext>
            </a:extLst>
          </p:cNvPr>
          <p:cNvSpPr txBox="1"/>
          <p:nvPr/>
        </p:nvSpPr>
        <p:spPr>
          <a:xfrm>
            <a:off x="1755141" y="3472386"/>
            <a:ext cx="4432300" cy="1628775"/>
          </a:xfrm>
          <a:prstGeom prst="rect">
            <a:avLst/>
          </a:prstGeom>
        </p:spPr>
        <p:txBody>
          <a:bodyPr vert="horz" wrap="square" lIns="0" tIns="79375" rIns="0" bIns="0" rtlCol="0">
            <a:spAutoFit/>
          </a:bodyPr>
          <a:lstStyle/>
          <a:p>
            <a:pPr marL="2755900">
              <a:lnSpc>
                <a:spcPct val="100000"/>
              </a:lnSpc>
              <a:spcBef>
                <a:spcPts val="625"/>
              </a:spcBef>
              <a:tabLst>
                <a:tab pos="3532504" algn="l"/>
                <a:tab pos="3883025" algn="l"/>
              </a:tabLst>
            </a:pPr>
            <a:r>
              <a:rPr sz="2200" spc="5" dirty="0">
                <a:latin typeface="Microsoft Sans Serif"/>
                <a:cs typeface="Microsoft Sans Serif"/>
              </a:rPr>
              <a:t>(Q	</a:t>
            </a:r>
            <a:r>
              <a:rPr sz="2200" spc="5" dirty="0">
                <a:latin typeface="Symbol"/>
                <a:cs typeface="Symbol"/>
              </a:rPr>
              <a:t></a:t>
            </a:r>
            <a:r>
              <a:rPr sz="2200" spc="5" dirty="0">
                <a:latin typeface="Times New Roman"/>
                <a:cs typeface="Times New Roman"/>
              </a:rPr>
              <a:t>	</a:t>
            </a:r>
            <a:r>
              <a:rPr sz="2200" dirty="0">
                <a:latin typeface="Microsoft Sans Serif"/>
                <a:cs typeface="Microsoft Sans Serif"/>
              </a:rPr>
              <a:t>~</a:t>
            </a:r>
            <a:r>
              <a:rPr sz="2200" spc="-60" dirty="0">
                <a:latin typeface="Microsoft Sans Serif"/>
                <a:cs typeface="Microsoft Sans Serif"/>
              </a:rPr>
              <a:t> </a:t>
            </a:r>
            <a:r>
              <a:rPr sz="2200" spc="-5" dirty="0">
                <a:latin typeface="Microsoft Sans Serif"/>
                <a:cs typeface="Microsoft Sans Serif"/>
              </a:rPr>
              <a:t>R)</a:t>
            </a:r>
            <a:endParaRPr sz="2200">
              <a:latin typeface="Microsoft Sans Serif"/>
              <a:cs typeface="Microsoft Sans Serif"/>
            </a:endParaRPr>
          </a:p>
          <a:p>
            <a:pPr marL="2755900">
              <a:lnSpc>
                <a:spcPct val="100000"/>
              </a:lnSpc>
              <a:spcBef>
                <a:spcPts val="530"/>
              </a:spcBef>
              <a:tabLst>
                <a:tab pos="3364865" algn="l"/>
                <a:tab pos="3874135" algn="l"/>
              </a:tabLst>
            </a:pPr>
            <a:r>
              <a:rPr sz="2200" dirty="0">
                <a:latin typeface="Microsoft Sans Serif"/>
                <a:cs typeface="Microsoft Sans Serif"/>
              </a:rPr>
              <a:t>(</a:t>
            </a:r>
            <a:r>
              <a:rPr sz="2200" spc="45" dirty="0">
                <a:latin typeface="Microsoft Sans Serif"/>
                <a:cs typeface="Microsoft Sans Serif"/>
              </a:rPr>
              <a:t> </a:t>
            </a:r>
            <a:r>
              <a:rPr sz="2200" spc="5" dirty="0">
                <a:latin typeface="Microsoft Sans Serif"/>
                <a:cs typeface="Microsoft Sans Serif"/>
              </a:rPr>
              <a:t>R	</a:t>
            </a:r>
            <a:r>
              <a:rPr sz="2200" spc="5" dirty="0">
                <a:latin typeface="Symbol"/>
                <a:cs typeface="Symbol"/>
              </a:rPr>
              <a:t></a:t>
            </a:r>
            <a:r>
              <a:rPr sz="2200" spc="5" dirty="0">
                <a:latin typeface="Times New Roman"/>
                <a:cs typeface="Times New Roman"/>
              </a:rPr>
              <a:t>	</a:t>
            </a:r>
            <a:r>
              <a:rPr sz="2200" spc="-5" dirty="0">
                <a:latin typeface="Microsoft Sans Serif"/>
                <a:cs typeface="Microsoft Sans Serif"/>
              </a:rPr>
              <a:t>P)</a:t>
            </a:r>
            <a:endParaRPr sz="2200">
              <a:latin typeface="Microsoft Sans Serif"/>
              <a:cs typeface="Microsoft Sans Serif"/>
            </a:endParaRPr>
          </a:p>
          <a:p>
            <a:pPr marL="12700">
              <a:lnSpc>
                <a:spcPct val="100000"/>
              </a:lnSpc>
              <a:spcBef>
                <a:spcPts val="500"/>
              </a:spcBef>
              <a:tabLst>
                <a:tab pos="2755265" algn="l"/>
              </a:tabLst>
            </a:pPr>
            <a:r>
              <a:rPr sz="2200" spc="-5" dirty="0">
                <a:latin typeface="Microsoft Sans Serif"/>
                <a:cs typeface="Microsoft Sans Serif"/>
              </a:rPr>
              <a:t>{Apply</a:t>
            </a:r>
            <a:r>
              <a:rPr sz="2200" spc="20" dirty="0">
                <a:latin typeface="Microsoft Sans Serif"/>
                <a:cs typeface="Microsoft Sans Serif"/>
              </a:rPr>
              <a:t> </a:t>
            </a:r>
            <a:r>
              <a:rPr sz="2200" spc="-5" dirty="0">
                <a:latin typeface="Microsoft Sans Serif"/>
                <a:cs typeface="Microsoft Sans Serif"/>
              </a:rPr>
              <a:t>rule</a:t>
            </a:r>
            <a:r>
              <a:rPr sz="2200" spc="40" dirty="0">
                <a:latin typeface="Microsoft Sans Serif"/>
                <a:cs typeface="Microsoft Sans Serif"/>
              </a:rPr>
              <a:t> </a:t>
            </a:r>
            <a:r>
              <a:rPr sz="2200" dirty="0">
                <a:latin typeface="Microsoft Sans Serif"/>
                <a:cs typeface="Microsoft Sans Serif"/>
              </a:rPr>
              <a:t>1</a:t>
            </a:r>
            <a:r>
              <a:rPr sz="2200" spc="40" dirty="0">
                <a:latin typeface="Microsoft Sans Serif"/>
                <a:cs typeface="Microsoft Sans Serif"/>
              </a:rPr>
              <a:t> </a:t>
            </a:r>
            <a:r>
              <a:rPr sz="2200" spc="5" dirty="0">
                <a:latin typeface="Microsoft Sans Serif"/>
                <a:cs typeface="Microsoft Sans Serif"/>
              </a:rPr>
              <a:t>to</a:t>
            </a:r>
            <a:r>
              <a:rPr sz="2200" spc="40" dirty="0">
                <a:latin typeface="Microsoft Sans Serif"/>
                <a:cs typeface="Microsoft Sans Serif"/>
              </a:rPr>
              <a:t> </a:t>
            </a:r>
            <a:r>
              <a:rPr sz="2200" spc="-15" dirty="0">
                <a:latin typeface="Microsoft Sans Serif"/>
                <a:cs typeface="Microsoft Sans Serif"/>
              </a:rPr>
              <a:t>2}	</a:t>
            </a:r>
            <a:r>
              <a:rPr sz="2200" spc="5" dirty="0">
                <a:latin typeface="Microsoft Sans Serif"/>
                <a:cs typeface="Microsoft Sans Serif"/>
              </a:rPr>
              <a:t>Q</a:t>
            </a:r>
            <a:endParaRPr sz="2200">
              <a:latin typeface="Microsoft Sans Serif"/>
              <a:cs typeface="Microsoft Sans Serif"/>
            </a:endParaRPr>
          </a:p>
          <a:p>
            <a:pPr marL="91440">
              <a:lnSpc>
                <a:spcPct val="100000"/>
              </a:lnSpc>
              <a:spcBef>
                <a:spcPts val="505"/>
              </a:spcBef>
              <a:tabLst>
                <a:tab pos="2755265" algn="l"/>
              </a:tabLst>
            </a:pPr>
            <a:r>
              <a:rPr sz="2200" spc="-5" dirty="0">
                <a:latin typeface="Microsoft Sans Serif"/>
                <a:cs typeface="Microsoft Sans Serif"/>
              </a:rPr>
              <a:t>{Apply</a:t>
            </a:r>
            <a:r>
              <a:rPr sz="2200" spc="15" dirty="0">
                <a:latin typeface="Microsoft Sans Serif"/>
                <a:cs typeface="Microsoft Sans Serif"/>
              </a:rPr>
              <a:t> </a:t>
            </a:r>
            <a:r>
              <a:rPr sz="2200" spc="-5" dirty="0">
                <a:latin typeface="Microsoft Sans Serif"/>
                <a:cs typeface="Microsoft Sans Serif"/>
              </a:rPr>
              <a:t>rule</a:t>
            </a:r>
            <a:r>
              <a:rPr sz="2200" spc="40" dirty="0">
                <a:latin typeface="Microsoft Sans Serif"/>
                <a:cs typeface="Microsoft Sans Serif"/>
              </a:rPr>
              <a:t> </a:t>
            </a:r>
            <a:r>
              <a:rPr sz="2200" dirty="0">
                <a:latin typeface="Microsoft Sans Serif"/>
                <a:cs typeface="Microsoft Sans Serif"/>
              </a:rPr>
              <a:t>6</a:t>
            </a:r>
            <a:r>
              <a:rPr sz="2200" spc="40" dirty="0">
                <a:latin typeface="Microsoft Sans Serif"/>
                <a:cs typeface="Microsoft Sans Serif"/>
              </a:rPr>
              <a:t> </a:t>
            </a:r>
            <a:r>
              <a:rPr sz="2200" spc="5" dirty="0">
                <a:latin typeface="Microsoft Sans Serif"/>
                <a:cs typeface="Microsoft Sans Serif"/>
              </a:rPr>
              <a:t>to</a:t>
            </a:r>
            <a:r>
              <a:rPr sz="2200" spc="15" dirty="0">
                <a:latin typeface="Microsoft Sans Serif"/>
                <a:cs typeface="Microsoft Sans Serif"/>
              </a:rPr>
              <a:t> </a:t>
            </a:r>
            <a:r>
              <a:rPr sz="2200" dirty="0">
                <a:latin typeface="Microsoft Sans Serif"/>
                <a:cs typeface="Microsoft Sans Serif"/>
              </a:rPr>
              <a:t>3}	</a:t>
            </a:r>
            <a:r>
              <a:rPr sz="2200" spc="5" dirty="0">
                <a:latin typeface="Microsoft Sans Serif"/>
                <a:cs typeface="Microsoft Sans Serif"/>
              </a:rPr>
              <a:t>~R</a:t>
            </a:r>
            <a:endParaRPr sz="2200">
              <a:latin typeface="Microsoft Sans Serif"/>
              <a:cs typeface="Microsoft Sans Serif"/>
            </a:endParaRPr>
          </a:p>
        </p:txBody>
      </p:sp>
      <p:sp>
        <p:nvSpPr>
          <p:cNvPr id="12" name="object 10">
            <a:extLst>
              <a:ext uri="{FF2B5EF4-FFF2-40B4-BE49-F238E27FC236}">
                <a16:creationId xmlns:a16="http://schemas.microsoft.com/office/drawing/2014/main" id="{ABD171DA-D1FC-D048-5E83-6694C77BB65D}"/>
              </a:ext>
            </a:extLst>
          </p:cNvPr>
          <p:cNvSpPr txBox="1"/>
          <p:nvPr/>
        </p:nvSpPr>
        <p:spPr>
          <a:xfrm>
            <a:off x="3583942" y="5543808"/>
            <a:ext cx="471805" cy="361950"/>
          </a:xfrm>
          <a:prstGeom prst="rect">
            <a:avLst/>
          </a:prstGeom>
        </p:spPr>
        <p:txBody>
          <a:bodyPr vert="horz" wrap="square" lIns="0" tIns="13335" rIns="0" bIns="0" rtlCol="0">
            <a:spAutoFit/>
          </a:bodyPr>
          <a:lstStyle/>
          <a:p>
            <a:pPr marL="12700">
              <a:lnSpc>
                <a:spcPct val="100000"/>
              </a:lnSpc>
              <a:spcBef>
                <a:spcPts val="105"/>
              </a:spcBef>
            </a:pPr>
            <a:r>
              <a:rPr sz="2200" dirty="0">
                <a:latin typeface="Microsoft Sans Serif"/>
                <a:cs typeface="Microsoft Sans Serif"/>
              </a:rPr>
              <a:t>~</a:t>
            </a:r>
            <a:r>
              <a:rPr sz="2200" spc="-40" dirty="0">
                <a:latin typeface="Microsoft Sans Serif"/>
                <a:cs typeface="Microsoft Sans Serif"/>
              </a:rPr>
              <a:t> </a:t>
            </a:r>
            <a:r>
              <a:rPr sz="2200" spc="5" dirty="0">
                <a:latin typeface="Microsoft Sans Serif"/>
                <a:cs typeface="Microsoft Sans Serif"/>
              </a:rPr>
              <a:t>R</a:t>
            </a:r>
            <a:endParaRPr sz="2200">
              <a:latin typeface="Microsoft Sans Serif"/>
              <a:cs typeface="Microsoft Sans Serif"/>
            </a:endParaRPr>
          </a:p>
        </p:txBody>
      </p:sp>
      <p:sp>
        <p:nvSpPr>
          <p:cNvPr id="14" name="object 11">
            <a:extLst>
              <a:ext uri="{FF2B5EF4-FFF2-40B4-BE49-F238E27FC236}">
                <a16:creationId xmlns:a16="http://schemas.microsoft.com/office/drawing/2014/main" id="{2D9B5C50-A0D1-A50E-7471-E8F6106AE241}"/>
              </a:ext>
            </a:extLst>
          </p:cNvPr>
          <p:cNvSpPr txBox="1"/>
          <p:nvPr/>
        </p:nvSpPr>
        <p:spPr>
          <a:xfrm>
            <a:off x="5412742" y="5543808"/>
            <a:ext cx="21272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Microsoft Sans Serif"/>
                <a:cs typeface="Microsoft Sans Serif"/>
              </a:rPr>
              <a:t>P</a:t>
            </a:r>
            <a:endParaRPr sz="2200">
              <a:latin typeface="Microsoft Sans Serif"/>
              <a:cs typeface="Microsoft Sans Serif"/>
            </a:endParaRPr>
          </a:p>
        </p:txBody>
      </p:sp>
      <p:sp>
        <p:nvSpPr>
          <p:cNvPr id="16" name="object 12">
            <a:extLst>
              <a:ext uri="{FF2B5EF4-FFF2-40B4-BE49-F238E27FC236}">
                <a16:creationId xmlns:a16="http://schemas.microsoft.com/office/drawing/2014/main" id="{D83836A4-B999-27A7-220C-53623F363607}"/>
              </a:ext>
            </a:extLst>
          </p:cNvPr>
          <p:cNvSpPr txBox="1"/>
          <p:nvPr/>
        </p:nvSpPr>
        <p:spPr>
          <a:xfrm>
            <a:off x="3583942" y="6281425"/>
            <a:ext cx="694055" cy="361950"/>
          </a:xfrm>
          <a:prstGeom prst="rect">
            <a:avLst/>
          </a:prstGeom>
        </p:spPr>
        <p:txBody>
          <a:bodyPr vert="horz" wrap="square" lIns="0" tIns="13335" rIns="0" bIns="0" rtlCol="0">
            <a:spAutoFit/>
          </a:bodyPr>
          <a:lstStyle/>
          <a:p>
            <a:pPr marL="12700">
              <a:lnSpc>
                <a:spcPct val="100000"/>
              </a:lnSpc>
              <a:spcBef>
                <a:spcPts val="105"/>
              </a:spcBef>
            </a:pPr>
            <a:r>
              <a:rPr sz="2200" b="1" spc="-5" dirty="0">
                <a:latin typeface="Arial"/>
                <a:cs typeface="Arial"/>
              </a:rPr>
              <a:t>ope</a:t>
            </a:r>
            <a:r>
              <a:rPr sz="2200" b="1" spc="5" dirty="0">
                <a:latin typeface="Arial"/>
                <a:cs typeface="Arial"/>
              </a:rPr>
              <a:t>n</a:t>
            </a:r>
            <a:endParaRPr sz="2200">
              <a:latin typeface="Arial"/>
              <a:cs typeface="Arial"/>
            </a:endParaRPr>
          </a:p>
        </p:txBody>
      </p:sp>
      <p:sp>
        <p:nvSpPr>
          <p:cNvPr id="17" name="object 13">
            <a:extLst>
              <a:ext uri="{FF2B5EF4-FFF2-40B4-BE49-F238E27FC236}">
                <a16:creationId xmlns:a16="http://schemas.microsoft.com/office/drawing/2014/main" id="{653A5E9C-7793-5568-FA0C-434C1C3BEB2F}"/>
              </a:ext>
            </a:extLst>
          </p:cNvPr>
          <p:cNvSpPr txBox="1"/>
          <p:nvPr/>
        </p:nvSpPr>
        <p:spPr>
          <a:xfrm>
            <a:off x="5202432" y="6281425"/>
            <a:ext cx="694055" cy="361950"/>
          </a:xfrm>
          <a:prstGeom prst="rect">
            <a:avLst/>
          </a:prstGeom>
        </p:spPr>
        <p:txBody>
          <a:bodyPr vert="horz" wrap="square" lIns="0" tIns="13335" rIns="0" bIns="0" rtlCol="0">
            <a:spAutoFit/>
          </a:bodyPr>
          <a:lstStyle/>
          <a:p>
            <a:pPr marL="12700">
              <a:lnSpc>
                <a:spcPct val="100000"/>
              </a:lnSpc>
              <a:spcBef>
                <a:spcPts val="105"/>
              </a:spcBef>
            </a:pPr>
            <a:r>
              <a:rPr sz="2200" b="1" spc="-5" dirty="0">
                <a:latin typeface="Arial"/>
                <a:cs typeface="Arial"/>
              </a:rPr>
              <a:t>ope</a:t>
            </a:r>
            <a:r>
              <a:rPr sz="2200" b="1" spc="5" dirty="0">
                <a:latin typeface="Arial"/>
                <a:cs typeface="Arial"/>
              </a:rPr>
              <a:t>n</a:t>
            </a:r>
            <a:endParaRPr sz="2200">
              <a:latin typeface="Arial"/>
              <a:cs typeface="Arial"/>
            </a:endParaRPr>
          </a:p>
        </p:txBody>
      </p:sp>
      <p:sp>
        <p:nvSpPr>
          <p:cNvPr id="18" name="object 14">
            <a:extLst>
              <a:ext uri="{FF2B5EF4-FFF2-40B4-BE49-F238E27FC236}">
                <a16:creationId xmlns:a16="http://schemas.microsoft.com/office/drawing/2014/main" id="{C1DB3B2D-3EAF-B3CE-04CE-2606D4349EA8}"/>
              </a:ext>
            </a:extLst>
          </p:cNvPr>
          <p:cNvSpPr/>
          <p:nvPr/>
        </p:nvSpPr>
        <p:spPr>
          <a:xfrm>
            <a:off x="3810000" y="3581400"/>
            <a:ext cx="1447800" cy="1905000"/>
          </a:xfrm>
          <a:custGeom>
            <a:avLst/>
            <a:gdLst/>
            <a:ahLst/>
            <a:cxnLst/>
            <a:rect l="l" t="t" r="r" b="b"/>
            <a:pathLst>
              <a:path w="1447800" h="1905000">
                <a:moveTo>
                  <a:pt x="533399" y="1447799"/>
                </a:moveTo>
                <a:lnTo>
                  <a:pt x="0" y="1904999"/>
                </a:lnTo>
              </a:path>
              <a:path w="1447800" h="1905000">
                <a:moveTo>
                  <a:pt x="533399" y="1447799"/>
                </a:moveTo>
                <a:lnTo>
                  <a:pt x="1447799" y="1904999"/>
                </a:lnTo>
              </a:path>
              <a:path w="1447800" h="1905000">
                <a:moveTo>
                  <a:pt x="533399" y="0"/>
                </a:moveTo>
                <a:lnTo>
                  <a:pt x="533399" y="1447799"/>
                </a:lnTo>
              </a:path>
            </a:pathLst>
          </a:custGeom>
          <a:ln w="28574">
            <a:solidFill>
              <a:srgbClr val="000000"/>
            </a:solidFill>
          </a:ln>
        </p:spPr>
        <p:txBody>
          <a:bodyPr wrap="square" lIns="0" tIns="0" rIns="0" bIns="0" rtlCol="0"/>
          <a:lstStyle/>
          <a:p>
            <a:endParaRPr/>
          </a:p>
        </p:txBody>
      </p:sp>
      <p:sp>
        <p:nvSpPr>
          <p:cNvPr id="19" name="object 15">
            <a:extLst>
              <a:ext uri="{FF2B5EF4-FFF2-40B4-BE49-F238E27FC236}">
                <a16:creationId xmlns:a16="http://schemas.microsoft.com/office/drawing/2014/main" id="{83533F9B-2C48-5343-1D1F-6E542AD4AE48}"/>
              </a:ext>
            </a:extLst>
          </p:cNvPr>
          <p:cNvSpPr/>
          <p:nvPr/>
        </p:nvSpPr>
        <p:spPr>
          <a:xfrm>
            <a:off x="3614928" y="5867400"/>
            <a:ext cx="85725" cy="457200"/>
          </a:xfrm>
          <a:custGeom>
            <a:avLst/>
            <a:gdLst/>
            <a:ahLst/>
            <a:cxnLst/>
            <a:rect l="l" t="t" r="r" b="b"/>
            <a:pathLst>
              <a:path w="85725" h="457200">
                <a:moveTo>
                  <a:pt x="85344" y="85344"/>
                </a:moveTo>
                <a:lnTo>
                  <a:pt x="42672" y="0"/>
                </a:lnTo>
                <a:lnTo>
                  <a:pt x="0" y="85344"/>
                </a:lnTo>
                <a:lnTo>
                  <a:pt x="27432" y="85344"/>
                </a:lnTo>
                <a:lnTo>
                  <a:pt x="27432" y="70104"/>
                </a:lnTo>
                <a:lnTo>
                  <a:pt x="57912" y="70104"/>
                </a:lnTo>
                <a:lnTo>
                  <a:pt x="57912" y="85344"/>
                </a:lnTo>
                <a:lnTo>
                  <a:pt x="85344" y="85344"/>
                </a:lnTo>
                <a:close/>
              </a:path>
              <a:path w="85725" h="457200">
                <a:moveTo>
                  <a:pt x="57912" y="85344"/>
                </a:moveTo>
                <a:lnTo>
                  <a:pt x="57912" y="70104"/>
                </a:lnTo>
                <a:lnTo>
                  <a:pt x="27432" y="70104"/>
                </a:lnTo>
                <a:lnTo>
                  <a:pt x="27432" y="85344"/>
                </a:lnTo>
                <a:lnTo>
                  <a:pt x="57912" y="85344"/>
                </a:lnTo>
                <a:close/>
              </a:path>
              <a:path w="85725" h="457200">
                <a:moveTo>
                  <a:pt x="57912" y="457200"/>
                </a:moveTo>
                <a:lnTo>
                  <a:pt x="57912" y="85344"/>
                </a:lnTo>
                <a:lnTo>
                  <a:pt x="27432" y="85344"/>
                </a:lnTo>
                <a:lnTo>
                  <a:pt x="27432" y="457200"/>
                </a:lnTo>
                <a:lnTo>
                  <a:pt x="57912" y="457200"/>
                </a:lnTo>
                <a:close/>
              </a:path>
            </a:pathLst>
          </a:custGeom>
          <a:solidFill>
            <a:srgbClr val="000000"/>
          </a:solidFill>
        </p:spPr>
        <p:txBody>
          <a:bodyPr wrap="square" lIns="0" tIns="0" rIns="0" bIns="0" rtlCol="0"/>
          <a:lstStyle/>
          <a:p>
            <a:endParaRPr/>
          </a:p>
        </p:txBody>
      </p:sp>
      <p:sp>
        <p:nvSpPr>
          <p:cNvPr id="20" name="object 16">
            <a:extLst>
              <a:ext uri="{FF2B5EF4-FFF2-40B4-BE49-F238E27FC236}">
                <a16:creationId xmlns:a16="http://schemas.microsoft.com/office/drawing/2014/main" id="{1E0AAED1-18B2-1A26-DF41-4B3C1EB43A00}"/>
              </a:ext>
            </a:extLst>
          </p:cNvPr>
          <p:cNvSpPr/>
          <p:nvPr/>
        </p:nvSpPr>
        <p:spPr>
          <a:xfrm>
            <a:off x="5367528" y="5867400"/>
            <a:ext cx="85725" cy="457200"/>
          </a:xfrm>
          <a:custGeom>
            <a:avLst/>
            <a:gdLst/>
            <a:ahLst/>
            <a:cxnLst/>
            <a:rect l="l" t="t" r="r" b="b"/>
            <a:pathLst>
              <a:path w="85725" h="457200">
                <a:moveTo>
                  <a:pt x="85344" y="85344"/>
                </a:moveTo>
                <a:lnTo>
                  <a:pt x="42672" y="0"/>
                </a:lnTo>
                <a:lnTo>
                  <a:pt x="0" y="85344"/>
                </a:lnTo>
                <a:lnTo>
                  <a:pt x="27432" y="85344"/>
                </a:lnTo>
                <a:lnTo>
                  <a:pt x="27432" y="70104"/>
                </a:lnTo>
                <a:lnTo>
                  <a:pt x="57912" y="70104"/>
                </a:lnTo>
                <a:lnTo>
                  <a:pt x="57912" y="85344"/>
                </a:lnTo>
                <a:lnTo>
                  <a:pt x="85344" y="85344"/>
                </a:lnTo>
                <a:close/>
              </a:path>
              <a:path w="85725" h="457200">
                <a:moveTo>
                  <a:pt x="57912" y="85344"/>
                </a:moveTo>
                <a:lnTo>
                  <a:pt x="57912" y="70104"/>
                </a:lnTo>
                <a:lnTo>
                  <a:pt x="27432" y="70104"/>
                </a:lnTo>
                <a:lnTo>
                  <a:pt x="27432" y="85344"/>
                </a:lnTo>
                <a:lnTo>
                  <a:pt x="57912" y="85344"/>
                </a:lnTo>
                <a:close/>
              </a:path>
              <a:path w="85725" h="457200">
                <a:moveTo>
                  <a:pt x="57912" y="457200"/>
                </a:moveTo>
                <a:lnTo>
                  <a:pt x="57912" y="85344"/>
                </a:lnTo>
                <a:lnTo>
                  <a:pt x="27432" y="85344"/>
                </a:lnTo>
                <a:lnTo>
                  <a:pt x="27432" y="457200"/>
                </a:lnTo>
                <a:lnTo>
                  <a:pt x="57912" y="45720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11461269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rPr>
              <a:t>Semantic Tableaux System…</a:t>
            </a:r>
            <a:r>
              <a:rPr lang="en-US" sz="3200" b="1" spc="-10" dirty="0">
                <a:solidFill>
                  <a:srgbClr val="C00000"/>
                </a:solidFill>
              </a:rPr>
              <a:t> </a:t>
            </a:r>
            <a:endParaRPr lang="te-IN" sz="3200" b="1" dirty="0">
              <a:solidFill>
                <a:srgbClr val="C00000"/>
              </a:solidFill>
            </a:endParaRPr>
          </a:p>
        </p:txBody>
      </p:sp>
      <p:sp>
        <p:nvSpPr>
          <p:cNvPr id="2" name="object 6">
            <a:extLst>
              <a:ext uri="{FF2B5EF4-FFF2-40B4-BE49-F238E27FC236}">
                <a16:creationId xmlns:a16="http://schemas.microsoft.com/office/drawing/2014/main" id="{402040D9-87FA-5F73-4E65-4DF55A7B2753}"/>
              </a:ext>
            </a:extLst>
          </p:cNvPr>
          <p:cNvSpPr txBox="1">
            <a:spLocks/>
          </p:cNvSpPr>
          <p:nvPr/>
        </p:nvSpPr>
        <p:spPr>
          <a:xfrm>
            <a:off x="1219832" y="1630173"/>
            <a:ext cx="9295767" cy="4514056"/>
          </a:xfrm>
          <a:prstGeom prst="rect">
            <a:avLst/>
          </a:prstGeom>
        </p:spPr>
        <p:txBody>
          <a:bodyPr vert="horz" wrap="square" lIns="0" tIns="1270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15975" marR="5080" indent="-344805">
              <a:lnSpc>
                <a:spcPct val="100000"/>
              </a:lnSpc>
              <a:spcBef>
                <a:spcPts val="100"/>
              </a:spcBef>
              <a:buClr>
                <a:srgbClr val="0099CC"/>
              </a:buClr>
              <a:buSzPct val="70833"/>
              <a:buFont typeface="Wingdings"/>
              <a:buChar char=""/>
              <a:tabLst>
                <a:tab pos="815975" algn="l"/>
                <a:tab pos="816610" algn="l"/>
                <a:tab pos="1495425" algn="l"/>
              </a:tabLst>
            </a:pPr>
            <a:r>
              <a:rPr lang="en-US" sz="2400" spc="-5" dirty="0"/>
              <a:t>Since</a:t>
            </a:r>
            <a:r>
              <a:rPr lang="en-US" sz="2400" spc="210" dirty="0"/>
              <a:t> </a:t>
            </a:r>
            <a:r>
              <a:rPr lang="en-US" sz="2400" spc="-5" dirty="0"/>
              <a:t>tableau</a:t>
            </a:r>
            <a:r>
              <a:rPr lang="en-US" sz="2400" spc="185" dirty="0"/>
              <a:t> </a:t>
            </a:r>
            <a:r>
              <a:rPr lang="en-US" sz="2400" dirty="0"/>
              <a:t>for</a:t>
            </a:r>
            <a:r>
              <a:rPr lang="en-US" sz="2400" spc="215" dirty="0"/>
              <a:t> </a:t>
            </a:r>
            <a:r>
              <a:rPr lang="en-US" sz="2400" dirty="0">
                <a:latin typeface="Symbol"/>
                <a:cs typeface="Symbol"/>
              </a:rPr>
              <a:t></a:t>
            </a:r>
            <a:r>
              <a:rPr lang="en-US" sz="2400" spc="210" dirty="0">
                <a:latin typeface="Times New Roman"/>
                <a:cs typeface="Times New Roman"/>
              </a:rPr>
              <a:t> </a:t>
            </a:r>
            <a:r>
              <a:rPr lang="en-US" sz="2400" dirty="0"/>
              <a:t>has</a:t>
            </a:r>
            <a:r>
              <a:rPr lang="en-US" sz="2400" spc="225" dirty="0"/>
              <a:t> </a:t>
            </a:r>
            <a:r>
              <a:rPr lang="en-US" sz="2400" spc="-5" dirty="0"/>
              <a:t>open</a:t>
            </a:r>
            <a:r>
              <a:rPr lang="en-US" sz="2400" spc="210" dirty="0"/>
              <a:t> </a:t>
            </a:r>
            <a:r>
              <a:rPr lang="en-US" sz="2400" spc="-5" dirty="0"/>
              <a:t>paths,</a:t>
            </a:r>
            <a:r>
              <a:rPr lang="en-US" sz="2400" spc="229" dirty="0"/>
              <a:t> </a:t>
            </a:r>
            <a:r>
              <a:rPr lang="en-US" sz="2400" spc="-20" dirty="0"/>
              <a:t>we</a:t>
            </a:r>
            <a:r>
              <a:rPr lang="en-US" sz="2400" spc="235" dirty="0"/>
              <a:t> </a:t>
            </a:r>
            <a:r>
              <a:rPr lang="en-US" sz="2400" spc="-5" dirty="0"/>
              <a:t>conclude </a:t>
            </a:r>
            <a:r>
              <a:rPr lang="en-US" sz="2400" spc="-620" dirty="0"/>
              <a:t> </a:t>
            </a:r>
            <a:r>
              <a:rPr lang="en-US" sz="2400" dirty="0"/>
              <a:t>that	</a:t>
            </a:r>
            <a:r>
              <a:rPr lang="en-US" sz="2400" dirty="0">
                <a:latin typeface="Symbol"/>
                <a:cs typeface="Symbol"/>
              </a:rPr>
              <a:t></a:t>
            </a:r>
            <a:r>
              <a:rPr lang="en-US" sz="2400" spc="15" dirty="0">
                <a:latin typeface="Times New Roman"/>
                <a:cs typeface="Times New Roman"/>
              </a:rPr>
              <a:t> </a:t>
            </a:r>
            <a:r>
              <a:rPr lang="en-US" sz="2400" spc="-10" dirty="0"/>
              <a:t>is</a:t>
            </a:r>
            <a:r>
              <a:rPr lang="en-US" sz="2400" spc="30" dirty="0"/>
              <a:t> </a:t>
            </a:r>
            <a:r>
              <a:rPr lang="en-US" sz="2400" dirty="0"/>
              <a:t>consistent.</a:t>
            </a:r>
            <a:endParaRPr lang="en-US" sz="2400" dirty="0">
              <a:latin typeface="Times New Roman"/>
              <a:cs typeface="Times New Roman"/>
            </a:endParaRPr>
          </a:p>
          <a:p>
            <a:pPr marL="815975" marR="8890" indent="-344805">
              <a:lnSpc>
                <a:spcPct val="100000"/>
              </a:lnSpc>
              <a:spcBef>
                <a:spcPts val="505"/>
              </a:spcBef>
              <a:buClr>
                <a:srgbClr val="0099CC"/>
              </a:buClr>
              <a:buSzPct val="70833"/>
              <a:buFont typeface="Wingdings"/>
              <a:buChar char=""/>
              <a:tabLst>
                <a:tab pos="815975" algn="l"/>
                <a:tab pos="816610" algn="l"/>
              </a:tabLst>
            </a:pPr>
            <a:r>
              <a:rPr lang="en-US" sz="2400" dirty="0"/>
              <a:t>The</a:t>
            </a:r>
            <a:r>
              <a:rPr lang="en-US" sz="2400" spc="250" dirty="0"/>
              <a:t> </a:t>
            </a:r>
            <a:r>
              <a:rPr lang="en-US" sz="2400" spc="-5" dirty="0"/>
              <a:t>models</a:t>
            </a:r>
            <a:r>
              <a:rPr lang="en-US" sz="2400" spc="245" dirty="0"/>
              <a:t> </a:t>
            </a:r>
            <a:r>
              <a:rPr lang="en-US" sz="2400" spc="-5" dirty="0"/>
              <a:t>are</a:t>
            </a:r>
            <a:r>
              <a:rPr lang="en-US" sz="2400" spc="254" dirty="0"/>
              <a:t> </a:t>
            </a:r>
            <a:r>
              <a:rPr lang="en-US" sz="2400" spc="-5" dirty="0"/>
              <a:t>constructed</a:t>
            </a:r>
            <a:r>
              <a:rPr lang="en-US" sz="2400" spc="254" dirty="0"/>
              <a:t> </a:t>
            </a:r>
            <a:r>
              <a:rPr lang="en-US" sz="2400" dirty="0"/>
              <a:t>by</a:t>
            </a:r>
            <a:r>
              <a:rPr lang="en-US" sz="2400" spc="220" dirty="0"/>
              <a:t> </a:t>
            </a:r>
            <a:r>
              <a:rPr lang="en-US" sz="2400" spc="-5" dirty="0"/>
              <a:t>assigning</a:t>
            </a:r>
            <a:r>
              <a:rPr lang="en-US" sz="2400" spc="229" dirty="0"/>
              <a:t> </a:t>
            </a:r>
            <a:r>
              <a:rPr lang="en-US" sz="2400" dirty="0"/>
              <a:t>T</a:t>
            </a:r>
            <a:r>
              <a:rPr lang="en-US" sz="2400" spc="260" dirty="0"/>
              <a:t> </a:t>
            </a:r>
            <a:r>
              <a:rPr lang="en-US" sz="2400" spc="-10" dirty="0"/>
              <a:t>to</a:t>
            </a:r>
            <a:r>
              <a:rPr lang="en-US" sz="2400" spc="254" dirty="0"/>
              <a:t> </a:t>
            </a:r>
            <a:r>
              <a:rPr lang="en-US" sz="2400" spc="-10" dirty="0"/>
              <a:t>all </a:t>
            </a:r>
            <a:r>
              <a:rPr lang="en-US" sz="2400" spc="-620" dirty="0"/>
              <a:t> </a:t>
            </a:r>
            <a:r>
              <a:rPr lang="en-US" sz="2400" spc="-5" dirty="0"/>
              <a:t>atomic</a:t>
            </a:r>
            <a:r>
              <a:rPr lang="en-US" sz="2400" spc="10" dirty="0"/>
              <a:t> </a:t>
            </a:r>
            <a:r>
              <a:rPr lang="en-US" sz="2400" spc="-5" dirty="0"/>
              <a:t>formulae</a:t>
            </a:r>
            <a:r>
              <a:rPr lang="en-US" sz="2400" spc="20" dirty="0"/>
              <a:t> </a:t>
            </a:r>
            <a:r>
              <a:rPr lang="en-US" sz="2400" spc="-5" dirty="0"/>
              <a:t>appearing</a:t>
            </a:r>
            <a:r>
              <a:rPr lang="en-US" sz="2400" spc="20" dirty="0"/>
              <a:t> </a:t>
            </a:r>
            <a:r>
              <a:rPr lang="en-US" sz="2400" dirty="0"/>
              <a:t>on</a:t>
            </a:r>
            <a:r>
              <a:rPr lang="en-US" sz="2400" spc="40" dirty="0"/>
              <a:t> </a:t>
            </a:r>
            <a:r>
              <a:rPr lang="en-US" sz="2400" dirty="0"/>
              <a:t>open</a:t>
            </a:r>
            <a:r>
              <a:rPr lang="en-US" sz="2400" spc="20" dirty="0"/>
              <a:t> </a:t>
            </a:r>
            <a:r>
              <a:rPr lang="en-US" sz="2400" spc="-5" dirty="0"/>
              <a:t>paths.</a:t>
            </a:r>
            <a:endParaRPr lang="en-US" sz="2400" dirty="0"/>
          </a:p>
          <a:p>
            <a:pPr marL="1215390" lvl="1" indent="-287020">
              <a:lnSpc>
                <a:spcPct val="100000"/>
              </a:lnSpc>
              <a:spcBef>
                <a:spcPts val="575"/>
              </a:spcBef>
              <a:buFont typeface="Arial" panose="020B0604020202020204" pitchFamily="34" charset="0"/>
              <a:buChar char="–"/>
              <a:tabLst>
                <a:tab pos="1216025" algn="l"/>
                <a:tab pos="2299970" algn="l"/>
                <a:tab pos="2708910" algn="l"/>
                <a:tab pos="3915410" algn="l"/>
                <a:tab pos="4565015" algn="l"/>
                <a:tab pos="5183505" algn="l"/>
                <a:tab pos="5842000" algn="l"/>
                <a:tab pos="6229350" algn="l"/>
              </a:tabLst>
            </a:pPr>
            <a:r>
              <a:rPr lang="en-US" spc="-5" dirty="0">
                <a:latin typeface="Microsoft Sans Serif"/>
                <a:cs typeface="Microsoft Sans Serif"/>
              </a:rPr>
              <a:t>Assign	</a:t>
            </a:r>
            <a:r>
              <a:rPr lang="en-US" dirty="0">
                <a:latin typeface="Microsoft Sans Serif"/>
                <a:cs typeface="Microsoft Sans Serif"/>
              </a:rPr>
              <a:t>Q	=</a:t>
            </a:r>
            <a:r>
              <a:rPr lang="en-US" spc="-25" dirty="0">
                <a:latin typeface="Microsoft Sans Serif"/>
                <a:cs typeface="Microsoft Sans Serif"/>
              </a:rPr>
              <a:t> </a:t>
            </a:r>
            <a:r>
              <a:rPr lang="en-US" dirty="0">
                <a:latin typeface="Microsoft Sans Serif"/>
                <a:cs typeface="Microsoft Sans Serif"/>
              </a:rPr>
              <a:t>T</a:t>
            </a:r>
            <a:r>
              <a:rPr lang="en-US" spc="55" dirty="0">
                <a:latin typeface="Microsoft Sans Serif"/>
                <a:cs typeface="Microsoft Sans Serif"/>
              </a:rPr>
              <a:t> </a:t>
            </a:r>
            <a:r>
              <a:rPr lang="en-US" spc="-5" dirty="0">
                <a:latin typeface="Microsoft Sans Serif"/>
                <a:cs typeface="Microsoft Sans Serif"/>
              </a:rPr>
              <a:t>and	</a:t>
            </a:r>
            <a:r>
              <a:rPr lang="en-US" dirty="0">
                <a:latin typeface="Microsoft Sans Serif"/>
                <a:cs typeface="Microsoft Sans Serif"/>
              </a:rPr>
              <a:t>~ </a:t>
            </a:r>
            <a:r>
              <a:rPr lang="en-US" spc="-5" dirty="0">
                <a:latin typeface="Microsoft Sans Serif"/>
                <a:cs typeface="Microsoft Sans Serif"/>
              </a:rPr>
              <a:t>R	</a:t>
            </a:r>
            <a:r>
              <a:rPr lang="en-US" dirty="0">
                <a:latin typeface="Microsoft Sans Serif"/>
                <a:cs typeface="Microsoft Sans Serif"/>
              </a:rPr>
              <a:t>= T	</a:t>
            </a:r>
            <a:r>
              <a:rPr lang="en-US" spc="-10" dirty="0">
                <a:latin typeface="Microsoft Sans Serif"/>
                <a:cs typeface="Microsoft Sans Serif"/>
              </a:rPr>
              <a:t>i.e.,	</a:t>
            </a:r>
            <a:r>
              <a:rPr lang="en-US" spc="-5" dirty="0">
                <a:latin typeface="Microsoft Sans Serif"/>
                <a:cs typeface="Microsoft Sans Serif"/>
              </a:rPr>
              <a:t>R	</a:t>
            </a:r>
            <a:r>
              <a:rPr lang="en-US" dirty="0">
                <a:latin typeface="Microsoft Sans Serif"/>
                <a:cs typeface="Microsoft Sans Serif"/>
              </a:rPr>
              <a:t>=</a:t>
            </a:r>
            <a:r>
              <a:rPr lang="en-US" spc="-20" dirty="0">
                <a:latin typeface="Microsoft Sans Serif"/>
                <a:cs typeface="Microsoft Sans Serif"/>
              </a:rPr>
              <a:t> </a:t>
            </a:r>
            <a:r>
              <a:rPr lang="en-US" spc="-5" dirty="0">
                <a:latin typeface="Microsoft Sans Serif"/>
                <a:cs typeface="Microsoft Sans Serif"/>
              </a:rPr>
              <a:t>F.</a:t>
            </a:r>
            <a:endParaRPr lang="en-US" dirty="0">
              <a:latin typeface="Microsoft Sans Serif"/>
              <a:cs typeface="Microsoft Sans Serif"/>
            </a:endParaRPr>
          </a:p>
          <a:p>
            <a:pPr marL="1614805" lvl="2">
              <a:lnSpc>
                <a:spcPct val="100000"/>
              </a:lnSpc>
              <a:spcBef>
                <a:spcPts val="520"/>
              </a:spcBef>
              <a:buFont typeface="Microsoft Sans Serif"/>
              <a:buChar char="•"/>
              <a:tabLst>
                <a:tab pos="1614170" algn="l"/>
                <a:tab pos="1614805" algn="l"/>
              </a:tabLst>
            </a:pPr>
            <a:r>
              <a:rPr lang="en-US" b="1" spc="-10" dirty="0">
                <a:solidFill>
                  <a:srgbClr val="CC0000"/>
                </a:solidFill>
                <a:latin typeface="Arial"/>
                <a:cs typeface="Arial"/>
              </a:rPr>
              <a:t>So</a:t>
            </a:r>
            <a:r>
              <a:rPr lang="en-US" b="1" spc="-5" dirty="0">
                <a:solidFill>
                  <a:srgbClr val="CC0000"/>
                </a:solidFill>
                <a:latin typeface="Arial"/>
                <a:cs typeface="Arial"/>
              </a:rPr>
              <a:t> {</a:t>
            </a:r>
            <a:r>
              <a:rPr lang="en-US" b="1" spc="-20" dirty="0">
                <a:solidFill>
                  <a:srgbClr val="CC0000"/>
                </a:solidFill>
                <a:latin typeface="Arial"/>
                <a:cs typeface="Arial"/>
              </a:rPr>
              <a:t> </a:t>
            </a:r>
            <a:r>
              <a:rPr lang="en-US" b="1" spc="-10" dirty="0">
                <a:solidFill>
                  <a:srgbClr val="CC0000"/>
                </a:solidFill>
                <a:latin typeface="Arial"/>
                <a:cs typeface="Arial"/>
              </a:rPr>
              <a:t>Q</a:t>
            </a:r>
            <a:r>
              <a:rPr lang="en-US" b="1" dirty="0">
                <a:solidFill>
                  <a:srgbClr val="CC0000"/>
                </a:solidFill>
                <a:latin typeface="Arial"/>
                <a:cs typeface="Arial"/>
              </a:rPr>
              <a:t> </a:t>
            </a:r>
            <a:r>
              <a:rPr lang="en-US" b="1" spc="-5" dirty="0">
                <a:solidFill>
                  <a:srgbClr val="CC0000"/>
                </a:solidFill>
                <a:latin typeface="Arial"/>
                <a:cs typeface="Arial"/>
              </a:rPr>
              <a:t>=</a:t>
            </a:r>
            <a:r>
              <a:rPr lang="en-US" b="1" spc="-15" dirty="0">
                <a:solidFill>
                  <a:srgbClr val="CC0000"/>
                </a:solidFill>
                <a:latin typeface="Arial"/>
                <a:cs typeface="Arial"/>
              </a:rPr>
              <a:t> </a:t>
            </a:r>
            <a:r>
              <a:rPr lang="en-US" b="1" spc="10" dirty="0">
                <a:solidFill>
                  <a:srgbClr val="CC0000"/>
                </a:solidFill>
                <a:latin typeface="Arial"/>
                <a:cs typeface="Arial"/>
              </a:rPr>
              <a:t>T,</a:t>
            </a:r>
            <a:r>
              <a:rPr lang="en-US" b="1" spc="-15" dirty="0">
                <a:solidFill>
                  <a:srgbClr val="CC0000"/>
                </a:solidFill>
                <a:latin typeface="Arial"/>
                <a:cs typeface="Arial"/>
              </a:rPr>
              <a:t> </a:t>
            </a:r>
            <a:r>
              <a:rPr lang="en-US" b="1" spc="-10" dirty="0">
                <a:solidFill>
                  <a:srgbClr val="CC0000"/>
                </a:solidFill>
                <a:latin typeface="Arial"/>
                <a:cs typeface="Arial"/>
              </a:rPr>
              <a:t>R </a:t>
            </a:r>
            <a:r>
              <a:rPr lang="en-US" b="1" spc="-5" dirty="0">
                <a:solidFill>
                  <a:srgbClr val="CC0000"/>
                </a:solidFill>
                <a:latin typeface="Arial"/>
                <a:cs typeface="Arial"/>
              </a:rPr>
              <a:t>=</a:t>
            </a:r>
            <a:r>
              <a:rPr lang="en-US" b="1" spc="-20" dirty="0">
                <a:solidFill>
                  <a:srgbClr val="CC0000"/>
                </a:solidFill>
                <a:latin typeface="Arial"/>
                <a:cs typeface="Arial"/>
              </a:rPr>
              <a:t> </a:t>
            </a:r>
            <a:r>
              <a:rPr lang="en-US" b="1" spc="-5" dirty="0">
                <a:solidFill>
                  <a:srgbClr val="CC0000"/>
                </a:solidFill>
                <a:latin typeface="Arial"/>
                <a:cs typeface="Arial"/>
              </a:rPr>
              <a:t>F</a:t>
            </a:r>
            <a:r>
              <a:rPr lang="en-US" b="1" dirty="0">
                <a:solidFill>
                  <a:srgbClr val="CC0000"/>
                </a:solidFill>
                <a:latin typeface="Arial"/>
                <a:cs typeface="Arial"/>
              </a:rPr>
              <a:t> </a:t>
            </a:r>
            <a:r>
              <a:rPr lang="en-US" b="1" spc="-5" dirty="0">
                <a:solidFill>
                  <a:srgbClr val="CC0000"/>
                </a:solidFill>
                <a:latin typeface="Arial"/>
                <a:cs typeface="Arial"/>
              </a:rPr>
              <a:t>}</a:t>
            </a:r>
            <a:r>
              <a:rPr lang="en-US" b="1" spc="-20" dirty="0">
                <a:solidFill>
                  <a:srgbClr val="CC0000"/>
                </a:solidFill>
                <a:latin typeface="Arial"/>
                <a:cs typeface="Arial"/>
              </a:rPr>
              <a:t> </a:t>
            </a:r>
            <a:r>
              <a:rPr lang="en-US" b="1" spc="-10" dirty="0">
                <a:solidFill>
                  <a:srgbClr val="CC0000"/>
                </a:solidFill>
                <a:latin typeface="Arial"/>
                <a:cs typeface="Arial"/>
              </a:rPr>
              <a:t>is</a:t>
            </a:r>
            <a:r>
              <a:rPr lang="en-US" b="1" spc="-15" dirty="0">
                <a:solidFill>
                  <a:srgbClr val="CC0000"/>
                </a:solidFill>
                <a:latin typeface="Arial"/>
                <a:cs typeface="Arial"/>
              </a:rPr>
              <a:t> </a:t>
            </a:r>
            <a:r>
              <a:rPr lang="en-US" b="1" spc="-5" dirty="0">
                <a:solidFill>
                  <a:srgbClr val="CC0000"/>
                </a:solidFill>
                <a:latin typeface="Arial"/>
                <a:cs typeface="Arial"/>
              </a:rPr>
              <a:t>a</a:t>
            </a:r>
            <a:r>
              <a:rPr lang="en-US" b="1" spc="-15" dirty="0">
                <a:solidFill>
                  <a:srgbClr val="CC0000"/>
                </a:solidFill>
                <a:latin typeface="Arial"/>
                <a:cs typeface="Arial"/>
              </a:rPr>
              <a:t> </a:t>
            </a:r>
            <a:r>
              <a:rPr lang="en-US" b="1" dirty="0">
                <a:solidFill>
                  <a:srgbClr val="CC0000"/>
                </a:solidFill>
                <a:latin typeface="Arial"/>
                <a:cs typeface="Arial"/>
              </a:rPr>
              <a:t>model</a:t>
            </a:r>
            <a:r>
              <a:rPr lang="en-US" b="1" spc="-10" dirty="0">
                <a:solidFill>
                  <a:srgbClr val="CC0000"/>
                </a:solidFill>
                <a:latin typeface="Arial"/>
                <a:cs typeface="Arial"/>
              </a:rPr>
              <a:t> </a:t>
            </a:r>
            <a:r>
              <a:rPr lang="en-US" b="1" spc="-5" dirty="0">
                <a:solidFill>
                  <a:srgbClr val="CC0000"/>
                </a:solidFill>
                <a:latin typeface="Arial"/>
                <a:cs typeface="Arial"/>
              </a:rPr>
              <a:t>of</a:t>
            </a:r>
            <a:r>
              <a:rPr lang="en-US" b="1" dirty="0">
                <a:solidFill>
                  <a:srgbClr val="CC0000"/>
                </a:solidFill>
                <a:latin typeface="Arial"/>
                <a:cs typeface="Arial"/>
              </a:rPr>
              <a:t> </a:t>
            </a:r>
            <a:r>
              <a:rPr lang="en-US" spc="-10" dirty="0">
                <a:solidFill>
                  <a:srgbClr val="CC0000"/>
                </a:solidFill>
                <a:latin typeface="Symbol"/>
                <a:cs typeface="Symbol"/>
              </a:rPr>
              <a:t></a:t>
            </a:r>
            <a:r>
              <a:rPr lang="en-US" b="1" spc="-10" dirty="0">
                <a:solidFill>
                  <a:srgbClr val="CC0000"/>
                </a:solidFill>
                <a:latin typeface="Arial"/>
                <a:cs typeface="Arial"/>
              </a:rPr>
              <a:t>.</a:t>
            </a:r>
            <a:endParaRPr lang="en-US" dirty="0">
              <a:latin typeface="Arial"/>
              <a:cs typeface="Arial"/>
            </a:endParaRPr>
          </a:p>
          <a:p>
            <a:pPr marL="1215390" lvl="1" indent="-287020">
              <a:lnSpc>
                <a:spcPct val="100000"/>
              </a:lnSpc>
              <a:spcBef>
                <a:spcPts val="535"/>
              </a:spcBef>
              <a:buFont typeface="Arial" panose="020B0604020202020204" pitchFamily="34" charset="0"/>
              <a:buChar char="–"/>
              <a:tabLst>
                <a:tab pos="1216025" algn="l"/>
                <a:tab pos="2623185" algn="l"/>
                <a:tab pos="3833495" algn="l"/>
                <a:tab pos="5012690" algn="l"/>
                <a:tab pos="5692775" algn="l"/>
              </a:tabLst>
            </a:pPr>
            <a:r>
              <a:rPr lang="en-US" spc="-5" dirty="0">
                <a:latin typeface="Microsoft Sans Serif"/>
                <a:cs typeface="Microsoft Sans Serif"/>
              </a:rPr>
              <a:t>Assign</a:t>
            </a:r>
            <a:r>
              <a:rPr lang="en-US" spc="40" dirty="0">
                <a:latin typeface="Microsoft Sans Serif"/>
                <a:cs typeface="Microsoft Sans Serif"/>
              </a:rPr>
              <a:t> </a:t>
            </a:r>
            <a:r>
              <a:rPr lang="en-US" dirty="0">
                <a:latin typeface="Microsoft Sans Serif"/>
                <a:cs typeface="Microsoft Sans Serif"/>
              </a:rPr>
              <a:t>Q	= T</a:t>
            </a:r>
            <a:r>
              <a:rPr lang="en-US" spc="30" dirty="0">
                <a:latin typeface="Microsoft Sans Serif"/>
                <a:cs typeface="Microsoft Sans Serif"/>
              </a:rPr>
              <a:t> </a:t>
            </a:r>
            <a:r>
              <a:rPr lang="en-US" dirty="0">
                <a:latin typeface="Microsoft Sans Serif"/>
                <a:cs typeface="Microsoft Sans Serif"/>
              </a:rPr>
              <a:t>and	~</a:t>
            </a:r>
            <a:r>
              <a:rPr lang="en-US" spc="25" dirty="0">
                <a:latin typeface="Microsoft Sans Serif"/>
                <a:cs typeface="Microsoft Sans Serif"/>
              </a:rPr>
              <a:t> </a:t>
            </a:r>
            <a:r>
              <a:rPr lang="en-US" spc="-5" dirty="0">
                <a:latin typeface="Microsoft Sans Serif"/>
                <a:cs typeface="Microsoft Sans Serif"/>
              </a:rPr>
              <a:t>R</a:t>
            </a:r>
            <a:r>
              <a:rPr lang="en-US" spc="5" dirty="0">
                <a:latin typeface="Microsoft Sans Serif"/>
                <a:cs typeface="Microsoft Sans Serif"/>
              </a:rPr>
              <a:t> </a:t>
            </a:r>
            <a:r>
              <a:rPr lang="en-US" dirty="0">
                <a:latin typeface="Microsoft Sans Serif"/>
                <a:cs typeface="Microsoft Sans Serif"/>
              </a:rPr>
              <a:t>= T	and	P</a:t>
            </a:r>
            <a:r>
              <a:rPr lang="en-US" spc="-15" dirty="0">
                <a:latin typeface="Microsoft Sans Serif"/>
                <a:cs typeface="Microsoft Sans Serif"/>
              </a:rPr>
              <a:t> </a:t>
            </a:r>
            <a:r>
              <a:rPr lang="en-US" dirty="0">
                <a:latin typeface="Microsoft Sans Serif"/>
                <a:cs typeface="Microsoft Sans Serif"/>
              </a:rPr>
              <a:t>=</a:t>
            </a:r>
            <a:r>
              <a:rPr lang="en-US" spc="-30" dirty="0">
                <a:latin typeface="Microsoft Sans Serif"/>
                <a:cs typeface="Microsoft Sans Serif"/>
              </a:rPr>
              <a:t> </a:t>
            </a:r>
            <a:r>
              <a:rPr lang="en-US" spc="10" dirty="0">
                <a:latin typeface="Microsoft Sans Serif"/>
                <a:cs typeface="Microsoft Sans Serif"/>
              </a:rPr>
              <a:t>T.</a:t>
            </a:r>
            <a:endParaRPr lang="en-US" dirty="0">
              <a:latin typeface="Microsoft Sans Serif"/>
              <a:cs typeface="Microsoft Sans Serif"/>
            </a:endParaRPr>
          </a:p>
          <a:p>
            <a:pPr marL="1614805" lvl="2">
              <a:lnSpc>
                <a:spcPct val="100000"/>
              </a:lnSpc>
              <a:spcBef>
                <a:spcPts val="470"/>
              </a:spcBef>
              <a:buFont typeface="Microsoft Sans Serif"/>
              <a:buChar char="•"/>
              <a:tabLst>
                <a:tab pos="1614170" algn="l"/>
                <a:tab pos="1614805" algn="l"/>
                <a:tab pos="2486025" algn="l"/>
                <a:tab pos="3409950" algn="l"/>
                <a:tab pos="4244975" algn="l"/>
              </a:tabLst>
            </a:pPr>
            <a:r>
              <a:rPr lang="en-US" b="1" spc="-10" dirty="0">
                <a:solidFill>
                  <a:srgbClr val="CC0000"/>
                </a:solidFill>
                <a:latin typeface="Arial"/>
                <a:cs typeface="Arial"/>
              </a:rPr>
              <a:t>So</a:t>
            </a:r>
            <a:r>
              <a:rPr lang="en-US" b="1" dirty="0">
                <a:solidFill>
                  <a:srgbClr val="CC0000"/>
                </a:solidFill>
                <a:latin typeface="Arial"/>
                <a:cs typeface="Arial"/>
              </a:rPr>
              <a:t> </a:t>
            </a:r>
            <a:r>
              <a:rPr lang="en-US" b="1" spc="-5" dirty="0">
                <a:solidFill>
                  <a:srgbClr val="CC0000"/>
                </a:solidFill>
                <a:latin typeface="Arial"/>
                <a:cs typeface="Arial"/>
              </a:rPr>
              <a:t>{</a:t>
            </a:r>
            <a:r>
              <a:rPr lang="en-US" b="1" spc="10" dirty="0">
                <a:solidFill>
                  <a:srgbClr val="CC0000"/>
                </a:solidFill>
                <a:latin typeface="Arial"/>
                <a:cs typeface="Arial"/>
              </a:rPr>
              <a:t> </a:t>
            </a:r>
            <a:r>
              <a:rPr lang="en-US" b="1" spc="-10" dirty="0">
                <a:solidFill>
                  <a:srgbClr val="CC0000"/>
                </a:solidFill>
                <a:latin typeface="Arial"/>
                <a:cs typeface="Arial"/>
              </a:rPr>
              <a:t>P	</a:t>
            </a:r>
            <a:r>
              <a:rPr lang="en-US" b="1" spc="-5" dirty="0">
                <a:solidFill>
                  <a:srgbClr val="CC0000"/>
                </a:solidFill>
                <a:latin typeface="Arial"/>
                <a:cs typeface="Arial"/>
              </a:rPr>
              <a:t>=</a:t>
            </a:r>
            <a:r>
              <a:rPr lang="en-US" b="1" spc="-15" dirty="0">
                <a:solidFill>
                  <a:srgbClr val="CC0000"/>
                </a:solidFill>
                <a:latin typeface="Arial"/>
                <a:cs typeface="Arial"/>
              </a:rPr>
              <a:t> </a:t>
            </a:r>
            <a:r>
              <a:rPr lang="en-US" b="1" spc="-5" dirty="0">
                <a:solidFill>
                  <a:srgbClr val="CC0000"/>
                </a:solidFill>
                <a:latin typeface="Arial"/>
                <a:cs typeface="Arial"/>
              </a:rPr>
              <a:t>T</a:t>
            </a:r>
            <a:r>
              <a:rPr lang="en-US" b="1" spc="30" dirty="0">
                <a:solidFill>
                  <a:srgbClr val="CC0000"/>
                </a:solidFill>
                <a:latin typeface="Arial"/>
                <a:cs typeface="Arial"/>
              </a:rPr>
              <a:t> </a:t>
            </a:r>
            <a:r>
              <a:rPr lang="en-US" b="1" spc="-5" dirty="0">
                <a:solidFill>
                  <a:srgbClr val="CC0000"/>
                </a:solidFill>
                <a:latin typeface="Arial"/>
                <a:cs typeface="Arial"/>
              </a:rPr>
              <a:t>,</a:t>
            </a:r>
            <a:r>
              <a:rPr lang="en-US" b="1" spc="-10" dirty="0">
                <a:solidFill>
                  <a:srgbClr val="CC0000"/>
                </a:solidFill>
                <a:latin typeface="Arial"/>
                <a:cs typeface="Arial"/>
              </a:rPr>
              <a:t> Q	</a:t>
            </a:r>
            <a:r>
              <a:rPr lang="en-US" b="1" spc="-5" dirty="0">
                <a:solidFill>
                  <a:srgbClr val="CC0000"/>
                </a:solidFill>
                <a:latin typeface="Arial"/>
                <a:cs typeface="Arial"/>
              </a:rPr>
              <a:t>=</a:t>
            </a:r>
            <a:r>
              <a:rPr lang="en-US" b="1" spc="-40" dirty="0">
                <a:solidFill>
                  <a:srgbClr val="CC0000"/>
                </a:solidFill>
                <a:latin typeface="Arial"/>
                <a:cs typeface="Arial"/>
              </a:rPr>
              <a:t> </a:t>
            </a:r>
            <a:r>
              <a:rPr lang="en-US" b="1" spc="10" dirty="0">
                <a:solidFill>
                  <a:srgbClr val="CC0000"/>
                </a:solidFill>
                <a:latin typeface="Arial"/>
                <a:cs typeface="Arial"/>
              </a:rPr>
              <a:t>T,</a:t>
            </a:r>
            <a:r>
              <a:rPr lang="en-US" b="1" spc="-5" dirty="0">
                <a:solidFill>
                  <a:srgbClr val="CC0000"/>
                </a:solidFill>
                <a:latin typeface="Arial"/>
                <a:cs typeface="Arial"/>
              </a:rPr>
              <a:t> </a:t>
            </a:r>
            <a:r>
              <a:rPr lang="en-US" b="1" spc="-10" dirty="0">
                <a:solidFill>
                  <a:srgbClr val="CC0000"/>
                </a:solidFill>
                <a:latin typeface="Arial"/>
                <a:cs typeface="Arial"/>
              </a:rPr>
              <a:t>R	</a:t>
            </a:r>
            <a:r>
              <a:rPr lang="en-US" b="1" spc="-5" dirty="0">
                <a:solidFill>
                  <a:srgbClr val="CC0000"/>
                </a:solidFill>
                <a:latin typeface="Arial"/>
                <a:cs typeface="Arial"/>
              </a:rPr>
              <a:t>=</a:t>
            </a:r>
            <a:r>
              <a:rPr lang="en-US" b="1" spc="-25" dirty="0">
                <a:solidFill>
                  <a:srgbClr val="CC0000"/>
                </a:solidFill>
                <a:latin typeface="Arial"/>
                <a:cs typeface="Arial"/>
              </a:rPr>
              <a:t> </a:t>
            </a:r>
            <a:r>
              <a:rPr lang="en-US" b="1" spc="-5" dirty="0">
                <a:solidFill>
                  <a:srgbClr val="CC0000"/>
                </a:solidFill>
                <a:latin typeface="Arial"/>
                <a:cs typeface="Arial"/>
              </a:rPr>
              <a:t>F</a:t>
            </a:r>
            <a:r>
              <a:rPr lang="en-US" b="1" spc="-10" dirty="0">
                <a:solidFill>
                  <a:srgbClr val="CC0000"/>
                </a:solidFill>
                <a:latin typeface="Arial"/>
                <a:cs typeface="Arial"/>
              </a:rPr>
              <a:t> </a:t>
            </a:r>
            <a:r>
              <a:rPr lang="en-US" b="1" spc="-5" dirty="0">
                <a:solidFill>
                  <a:srgbClr val="CC0000"/>
                </a:solidFill>
                <a:latin typeface="Arial"/>
                <a:cs typeface="Arial"/>
              </a:rPr>
              <a:t>}</a:t>
            </a:r>
            <a:r>
              <a:rPr lang="en-US" b="1" spc="-25" dirty="0">
                <a:solidFill>
                  <a:srgbClr val="CC0000"/>
                </a:solidFill>
                <a:latin typeface="Arial"/>
                <a:cs typeface="Arial"/>
              </a:rPr>
              <a:t> </a:t>
            </a:r>
            <a:r>
              <a:rPr lang="en-US" b="1" spc="-10" dirty="0">
                <a:solidFill>
                  <a:srgbClr val="CC0000"/>
                </a:solidFill>
                <a:latin typeface="Arial"/>
                <a:cs typeface="Arial"/>
              </a:rPr>
              <a:t>is</a:t>
            </a:r>
            <a:r>
              <a:rPr lang="en-US" b="1" spc="-20" dirty="0">
                <a:solidFill>
                  <a:srgbClr val="CC0000"/>
                </a:solidFill>
                <a:latin typeface="Arial"/>
                <a:cs typeface="Arial"/>
              </a:rPr>
              <a:t> </a:t>
            </a:r>
            <a:r>
              <a:rPr lang="en-US" b="1" spc="-5" dirty="0">
                <a:solidFill>
                  <a:srgbClr val="CC0000"/>
                </a:solidFill>
                <a:latin typeface="Arial"/>
                <a:cs typeface="Arial"/>
              </a:rPr>
              <a:t>another</a:t>
            </a:r>
            <a:r>
              <a:rPr lang="en-US" b="1" spc="-25" dirty="0">
                <a:solidFill>
                  <a:srgbClr val="CC0000"/>
                </a:solidFill>
                <a:latin typeface="Arial"/>
                <a:cs typeface="Arial"/>
              </a:rPr>
              <a:t> </a:t>
            </a:r>
            <a:r>
              <a:rPr lang="en-US" b="1" spc="-5" dirty="0">
                <a:solidFill>
                  <a:srgbClr val="CC0000"/>
                </a:solidFill>
                <a:latin typeface="Arial"/>
                <a:cs typeface="Arial"/>
              </a:rPr>
              <a:t>model</a:t>
            </a:r>
            <a:r>
              <a:rPr lang="en-US" b="1" spc="-5" dirty="0">
                <a:latin typeface="Arial"/>
                <a:cs typeface="Arial"/>
              </a:rPr>
              <a:t>.</a:t>
            </a:r>
            <a:endParaRPr lang="en-US" dirty="0">
              <a:latin typeface="Arial"/>
              <a:cs typeface="Arial"/>
            </a:endParaRPr>
          </a:p>
          <a:p>
            <a:pPr marL="815975" indent="-344805">
              <a:lnSpc>
                <a:spcPct val="100000"/>
              </a:lnSpc>
              <a:spcBef>
                <a:spcPts val="665"/>
              </a:spcBef>
              <a:buClr>
                <a:srgbClr val="0099CC"/>
              </a:buClr>
              <a:buSzPct val="71428"/>
              <a:buFont typeface="Wingdings"/>
              <a:buChar char=""/>
              <a:tabLst>
                <a:tab pos="815975" algn="l"/>
                <a:tab pos="816610" algn="l"/>
              </a:tabLst>
            </a:pPr>
            <a:r>
              <a:rPr lang="en-US" b="1" spc="-5" dirty="0">
                <a:latin typeface="Arial"/>
                <a:cs typeface="Arial"/>
              </a:rPr>
              <a:t>Useful</a:t>
            </a:r>
            <a:r>
              <a:rPr lang="en-US" b="1" spc="-10" dirty="0">
                <a:latin typeface="Arial"/>
                <a:cs typeface="Arial"/>
              </a:rPr>
              <a:t> </a:t>
            </a:r>
            <a:r>
              <a:rPr lang="en-US" b="1" spc="-5" dirty="0">
                <a:latin typeface="Arial"/>
                <a:cs typeface="Arial"/>
              </a:rPr>
              <a:t>Tip:</a:t>
            </a:r>
          </a:p>
          <a:p>
            <a:pPr marL="1215390" marR="7620" lvl="1" indent="-287020">
              <a:lnSpc>
                <a:spcPct val="100000"/>
              </a:lnSpc>
              <a:spcBef>
                <a:spcPts val="570"/>
              </a:spcBef>
              <a:buFont typeface="Arial" panose="020B0604020202020204" pitchFamily="34" charset="0"/>
              <a:buChar char="–"/>
              <a:tabLst>
                <a:tab pos="1216025" algn="l"/>
                <a:tab pos="6871970" algn="l"/>
              </a:tabLst>
            </a:pPr>
            <a:r>
              <a:rPr lang="en-US" spc="-5" dirty="0">
                <a:latin typeface="Microsoft Sans Serif"/>
                <a:cs typeface="Microsoft Sans Serif"/>
              </a:rPr>
              <a:t>Thumb</a:t>
            </a:r>
            <a:r>
              <a:rPr lang="en-US" spc="45" dirty="0">
                <a:latin typeface="Microsoft Sans Serif"/>
                <a:cs typeface="Microsoft Sans Serif"/>
              </a:rPr>
              <a:t> </a:t>
            </a:r>
            <a:r>
              <a:rPr lang="en-US" spc="-10" dirty="0">
                <a:latin typeface="Microsoft Sans Serif"/>
                <a:cs typeface="Microsoft Sans Serif"/>
              </a:rPr>
              <a:t>rule</a:t>
            </a:r>
            <a:r>
              <a:rPr lang="en-US" spc="30" dirty="0">
                <a:latin typeface="Microsoft Sans Serif"/>
                <a:cs typeface="Microsoft Sans Serif"/>
              </a:rPr>
              <a:t> </a:t>
            </a:r>
            <a:r>
              <a:rPr lang="en-US" dirty="0">
                <a:latin typeface="Microsoft Sans Serif"/>
                <a:cs typeface="Microsoft Sans Serif"/>
              </a:rPr>
              <a:t>for</a:t>
            </a:r>
            <a:r>
              <a:rPr lang="en-US" spc="35" dirty="0">
                <a:latin typeface="Microsoft Sans Serif"/>
                <a:cs typeface="Microsoft Sans Serif"/>
              </a:rPr>
              <a:t> </a:t>
            </a:r>
            <a:r>
              <a:rPr lang="en-US" spc="-5" dirty="0">
                <a:latin typeface="Microsoft Sans Serif"/>
                <a:cs typeface="Microsoft Sans Serif"/>
              </a:rPr>
              <a:t>constructing</a:t>
            </a:r>
            <a:r>
              <a:rPr lang="en-US" spc="25" dirty="0">
                <a:latin typeface="Microsoft Sans Serif"/>
                <a:cs typeface="Microsoft Sans Serif"/>
              </a:rPr>
              <a:t> </a:t>
            </a:r>
            <a:r>
              <a:rPr lang="en-US" spc="-5" dirty="0">
                <a:latin typeface="Microsoft Sans Serif"/>
                <a:cs typeface="Microsoft Sans Serif"/>
              </a:rPr>
              <a:t>a</a:t>
            </a:r>
            <a:r>
              <a:rPr lang="en-US" spc="50" dirty="0">
                <a:latin typeface="Microsoft Sans Serif"/>
                <a:cs typeface="Microsoft Sans Serif"/>
              </a:rPr>
              <a:t> </a:t>
            </a:r>
            <a:r>
              <a:rPr lang="en-US" spc="-5" dirty="0">
                <a:latin typeface="Microsoft Sans Serif"/>
                <a:cs typeface="Microsoft Sans Serif"/>
              </a:rPr>
              <a:t>tableau</a:t>
            </a:r>
            <a:r>
              <a:rPr lang="en-US" spc="50" dirty="0">
                <a:latin typeface="Microsoft Sans Serif"/>
                <a:cs typeface="Microsoft Sans Serif"/>
              </a:rPr>
              <a:t> </a:t>
            </a:r>
            <a:r>
              <a:rPr lang="en-US" spc="-10" dirty="0">
                <a:latin typeface="Microsoft Sans Serif"/>
                <a:cs typeface="Microsoft Sans Serif"/>
              </a:rPr>
              <a:t>is	</a:t>
            </a:r>
            <a:r>
              <a:rPr lang="en-US" dirty="0">
                <a:latin typeface="Microsoft Sans Serif"/>
                <a:cs typeface="Microsoft Sans Serif"/>
              </a:rPr>
              <a:t>to </a:t>
            </a:r>
            <a:r>
              <a:rPr lang="en-US" spc="5" dirty="0">
                <a:latin typeface="Microsoft Sans Serif"/>
                <a:cs typeface="Microsoft Sans Serif"/>
              </a:rPr>
              <a:t> </a:t>
            </a:r>
            <a:r>
              <a:rPr lang="en-US" spc="-5" dirty="0">
                <a:latin typeface="Microsoft Sans Serif"/>
                <a:cs typeface="Microsoft Sans Serif"/>
              </a:rPr>
              <a:t>apply</a:t>
            </a:r>
            <a:r>
              <a:rPr lang="en-US" spc="25" dirty="0">
                <a:latin typeface="Microsoft Sans Serif"/>
                <a:cs typeface="Microsoft Sans Serif"/>
              </a:rPr>
              <a:t> </a:t>
            </a:r>
            <a:r>
              <a:rPr lang="en-US" dirty="0">
                <a:latin typeface="Microsoft Sans Serif"/>
                <a:cs typeface="Microsoft Sans Serif"/>
              </a:rPr>
              <a:t>non</a:t>
            </a:r>
            <a:r>
              <a:rPr lang="en-US" spc="40" dirty="0">
                <a:latin typeface="Microsoft Sans Serif"/>
                <a:cs typeface="Microsoft Sans Serif"/>
              </a:rPr>
              <a:t> </a:t>
            </a:r>
            <a:r>
              <a:rPr lang="en-US" spc="-5" dirty="0">
                <a:latin typeface="Microsoft Sans Serif"/>
                <a:cs typeface="Microsoft Sans Serif"/>
              </a:rPr>
              <a:t>branching</a:t>
            </a:r>
            <a:r>
              <a:rPr lang="en-US" spc="40" dirty="0">
                <a:latin typeface="Microsoft Sans Serif"/>
                <a:cs typeface="Microsoft Sans Serif"/>
              </a:rPr>
              <a:t> </a:t>
            </a:r>
            <a:r>
              <a:rPr lang="en-US" spc="-10" dirty="0">
                <a:latin typeface="Microsoft Sans Serif"/>
                <a:cs typeface="Microsoft Sans Serif"/>
              </a:rPr>
              <a:t>rules</a:t>
            </a:r>
            <a:r>
              <a:rPr lang="en-US" spc="55" dirty="0">
                <a:latin typeface="Microsoft Sans Serif"/>
                <a:cs typeface="Microsoft Sans Serif"/>
              </a:rPr>
              <a:t> </a:t>
            </a:r>
            <a:r>
              <a:rPr lang="en-US" spc="-5" dirty="0">
                <a:latin typeface="Microsoft Sans Serif"/>
                <a:cs typeface="Microsoft Sans Serif"/>
              </a:rPr>
              <a:t>before</a:t>
            </a:r>
            <a:r>
              <a:rPr lang="en-US" spc="40" dirty="0">
                <a:latin typeface="Microsoft Sans Serif"/>
                <a:cs typeface="Microsoft Sans Serif"/>
              </a:rPr>
              <a:t> </a:t>
            </a:r>
            <a:r>
              <a:rPr lang="en-US" spc="-10" dirty="0">
                <a:latin typeface="Microsoft Sans Serif"/>
                <a:cs typeface="Microsoft Sans Serif"/>
              </a:rPr>
              <a:t>the</a:t>
            </a:r>
            <a:r>
              <a:rPr lang="en-US" spc="40" dirty="0">
                <a:latin typeface="Microsoft Sans Serif"/>
                <a:cs typeface="Microsoft Sans Serif"/>
              </a:rPr>
              <a:t> </a:t>
            </a:r>
            <a:r>
              <a:rPr lang="en-US" spc="-5" dirty="0">
                <a:latin typeface="Microsoft Sans Serif"/>
                <a:cs typeface="Microsoft Sans Serif"/>
              </a:rPr>
              <a:t>branching </a:t>
            </a:r>
            <a:r>
              <a:rPr lang="en-US" spc="-620" dirty="0">
                <a:latin typeface="Microsoft Sans Serif"/>
                <a:cs typeface="Microsoft Sans Serif"/>
              </a:rPr>
              <a:t> </a:t>
            </a:r>
            <a:r>
              <a:rPr lang="en-US" spc="-5" dirty="0">
                <a:latin typeface="Microsoft Sans Serif"/>
                <a:cs typeface="Microsoft Sans Serif"/>
              </a:rPr>
              <a:t>rules</a:t>
            </a:r>
            <a:r>
              <a:rPr lang="en-US" spc="25" dirty="0">
                <a:latin typeface="Microsoft Sans Serif"/>
                <a:cs typeface="Microsoft Sans Serif"/>
              </a:rPr>
              <a:t> </a:t>
            </a:r>
            <a:r>
              <a:rPr lang="en-US" spc="-10" dirty="0">
                <a:latin typeface="Microsoft Sans Serif"/>
                <a:cs typeface="Microsoft Sans Serif"/>
              </a:rPr>
              <a:t>in</a:t>
            </a:r>
            <a:r>
              <a:rPr lang="en-US" spc="40" dirty="0">
                <a:latin typeface="Microsoft Sans Serif"/>
                <a:cs typeface="Microsoft Sans Serif"/>
              </a:rPr>
              <a:t> </a:t>
            </a:r>
            <a:r>
              <a:rPr lang="en-US" dirty="0">
                <a:latin typeface="Microsoft Sans Serif"/>
                <a:cs typeface="Microsoft Sans Serif"/>
              </a:rPr>
              <a:t>any</a:t>
            </a:r>
            <a:r>
              <a:rPr lang="en-US" spc="10" dirty="0">
                <a:latin typeface="Microsoft Sans Serif"/>
                <a:cs typeface="Microsoft Sans Serif"/>
              </a:rPr>
              <a:t> </a:t>
            </a:r>
            <a:r>
              <a:rPr lang="en-US" dirty="0">
                <a:latin typeface="Microsoft Sans Serif"/>
                <a:cs typeface="Microsoft Sans Serif"/>
              </a:rPr>
              <a:t>order</a:t>
            </a:r>
          </a:p>
        </p:txBody>
      </p:sp>
      <p:sp>
        <p:nvSpPr>
          <p:cNvPr id="3" name="object 5">
            <a:extLst>
              <a:ext uri="{FF2B5EF4-FFF2-40B4-BE49-F238E27FC236}">
                <a16:creationId xmlns:a16="http://schemas.microsoft.com/office/drawing/2014/main" id="{FEAF4C30-4ABD-7767-454E-5E942B73A9D6}"/>
              </a:ext>
            </a:extLst>
          </p:cNvPr>
          <p:cNvSpPr txBox="1">
            <a:spLocks/>
          </p:cNvSpPr>
          <p:nvPr/>
        </p:nvSpPr>
        <p:spPr>
          <a:xfrm>
            <a:off x="1675163" y="725551"/>
            <a:ext cx="3823335" cy="505908"/>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3200" spc="-5" dirty="0"/>
              <a:t>Example</a:t>
            </a:r>
            <a:r>
              <a:rPr lang="en-IN" sz="3200" spc="-50" dirty="0"/>
              <a:t> </a:t>
            </a:r>
            <a:r>
              <a:rPr lang="en-IN" sz="3200" spc="-5" dirty="0"/>
              <a:t>-</a:t>
            </a:r>
            <a:r>
              <a:rPr lang="en-IN" sz="3200" spc="-5" dirty="0" err="1"/>
              <a:t>Cont</a:t>
            </a:r>
            <a:r>
              <a:rPr lang="en-IN" sz="3200" spc="-5" dirty="0"/>
              <a:t>…</a:t>
            </a:r>
            <a:endParaRPr lang="en-IN" sz="3200" dirty="0"/>
          </a:p>
        </p:txBody>
      </p:sp>
    </p:spTree>
    <p:extLst>
      <p:ext uri="{BB962C8B-B14F-4D97-AF65-F5344CB8AC3E}">
        <p14:creationId xmlns:p14="http://schemas.microsoft.com/office/powerpoint/2010/main" val="10084748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rPr>
              <a:t>Semantic Tableaux System…</a:t>
            </a:r>
            <a:r>
              <a:rPr lang="en-US" sz="3200" b="1" spc="-10" dirty="0">
                <a:solidFill>
                  <a:srgbClr val="C00000"/>
                </a:solidFill>
              </a:rPr>
              <a:t> </a:t>
            </a:r>
            <a:endParaRPr lang="te-IN" sz="3200" b="1" dirty="0">
              <a:solidFill>
                <a:srgbClr val="C00000"/>
              </a:solidFill>
            </a:endParaRPr>
          </a:p>
        </p:txBody>
      </p:sp>
      <p:sp>
        <p:nvSpPr>
          <p:cNvPr id="2" name="object 6">
            <a:extLst>
              <a:ext uri="{FF2B5EF4-FFF2-40B4-BE49-F238E27FC236}">
                <a16:creationId xmlns:a16="http://schemas.microsoft.com/office/drawing/2014/main" id="{8C06BC80-E88B-E38E-E2EA-DE4CBEBF8796}"/>
              </a:ext>
            </a:extLst>
          </p:cNvPr>
          <p:cNvSpPr txBox="1"/>
          <p:nvPr/>
        </p:nvSpPr>
        <p:spPr>
          <a:xfrm>
            <a:off x="1676400" y="2057400"/>
            <a:ext cx="7000875" cy="3692293"/>
          </a:xfrm>
          <a:prstGeom prst="rect">
            <a:avLst/>
          </a:prstGeom>
        </p:spPr>
        <p:txBody>
          <a:bodyPr vert="horz" wrap="square" lIns="0" tIns="60960" rIns="0" bIns="0" rtlCol="0">
            <a:spAutoFit/>
          </a:bodyPr>
          <a:lstStyle/>
          <a:p>
            <a:pPr marL="356870" indent="-344805">
              <a:lnSpc>
                <a:spcPct val="100000"/>
              </a:lnSpc>
              <a:spcBef>
                <a:spcPts val="480"/>
              </a:spcBef>
              <a:buClr>
                <a:srgbClr val="0099CC"/>
              </a:buClr>
              <a:buSzPct val="71428"/>
              <a:buFont typeface="Wingdings"/>
              <a:buChar char=""/>
              <a:tabLst>
                <a:tab pos="356870" algn="l"/>
                <a:tab pos="357505" algn="l"/>
                <a:tab pos="2176145" algn="l"/>
              </a:tabLst>
            </a:pPr>
            <a:r>
              <a:rPr sz="2800" b="1" spc="-5" dirty="0">
                <a:solidFill>
                  <a:srgbClr val="CC0000"/>
                </a:solidFill>
                <a:latin typeface="Arial"/>
                <a:cs typeface="Arial"/>
              </a:rPr>
              <a:t>Theorem:	</a:t>
            </a:r>
            <a:r>
              <a:rPr sz="2800" dirty="0">
                <a:solidFill>
                  <a:srgbClr val="CC0000"/>
                </a:solidFill>
                <a:latin typeface="Microsoft Sans Serif"/>
                <a:cs typeface="Microsoft Sans Serif"/>
              </a:rPr>
              <a:t>(Soundness)</a:t>
            </a:r>
            <a:endParaRPr sz="2800" dirty="0">
              <a:latin typeface="Microsoft Sans Serif"/>
              <a:cs typeface="Microsoft Sans Serif"/>
            </a:endParaRPr>
          </a:p>
          <a:p>
            <a:pPr marL="12700" marR="340360">
              <a:lnSpc>
                <a:spcPct val="110000"/>
              </a:lnSpc>
              <a:spcBef>
                <a:spcPts val="50"/>
              </a:spcBef>
              <a:tabLst>
                <a:tab pos="408305" algn="l"/>
                <a:tab pos="829310" algn="l"/>
                <a:tab pos="3404870" algn="l"/>
                <a:tab pos="3953510" algn="l"/>
                <a:tab pos="4236720" algn="l"/>
              </a:tabLst>
            </a:pPr>
            <a:r>
              <a:rPr sz="2800" spc="5" dirty="0">
                <a:latin typeface="Microsoft Sans Serif"/>
                <a:cs typeface="Microsoft Sans Serif"/>
              </a:rPr>
              <a:t>If	</a:t>
            </a:r>
            <a:r>
              <a:rPr sz="2800" spc="5" dirty="0">
                <a:latin typeface="Symbol"/>
                <a:cs typeface="Symbol"/>
              </a:rPr>
              <a:t></a:t>
            </a:r>
            <a:r>
              <a:rPr sz="2800" spc="5" dirty="0">
                <a:latin typeface="Times New Roman"/>
                <a:cs typeface="Times New Roman"/>
              </a:rPr>
              <a:t>	</a:t>
            </a:r>
            <a:r>
              <a:rPr sz="2800" spc="-10" dirty="0">
                <a:latin typeface="Microsoft Sans Serif"/>
                <a:cs typeface="Microsoft Sans Serif"/>
              </a:rPr>
              <a:t>is</a:t>
            </a:r>
            <a:r>
              <a:rPr sz="2800" spc="20" dirty="0">
                <a:latin typeface="Microsoft Sans Serif"/>
                <a:cs typeface="Microsoft Sans Serif"/>
              </a:rPr>
              <a:t> </a:t>
            </a:r>
            <a:r>
              <a:rPr sz="2800" spc="-5" dirty="0">
                <a:latin typeface="Microsoft Sans Serif"/>
                <a:cs typeface="Microsoft Sans Serif"/>
              </a:rPr>
              <a:t>tableau</a:t>
            </a:r>
            <a:r>
              <a:rPr sz="2800" spc="60" dirty="0">
                <a:latin typeface="Microsoft Sans Serif"/>
                <a:cs typeface="Microsoft Sans Serif"/>
              </a:rPr>
              <a:t> </a:t>
            </a:r>
            <a:r>
              <a:rPr sz="2800" spc="-10" dirty="0">
                <a:latin typeface="Microsoft Sans Serif"/>
                <a:cs typeface="Microsoft Sans Serif"/>
              </a:rPr>
              <a:t>provable</a:t>
            </a:r>
            <a:r>
              <a:rPr sz="2800" spc="60" dirty="0">
                <a:latin typeface="Microsoft Sans Serif"/>
                <a:cs typeface="Microsoft Sans Serif"/>
              </a:rPr>
              <a:t> </a:t>
            </a:r>
            <a:r>
              <a:rPr sz="2800" dirty="0">
                <a:latin typeface="Microsoft Sans Serif"/>
                <a:cs typeface="Microsoft Sans Serif"/>
              </a:rPr>
              <a:t>(	</a:t>
            </a:r>
            <a:r>
              <a:rPr sz="2800" spc="-15" dirty="0">
                <a:latin typeface="Microsoft Sans Serif"/>
                <a:cs typeface="Microsoft Sans Serif"/>
              </a:rPr>
              <a:t>|-</a:t>
            </a:r>
            <a:r>
              <a:rPr sz="2800" spc="35" dirty="0">
                <a:latin typeface="Microsoft Sans Serif"/>
                <a:cs typeface="Microsoft Sans Serif"/>
              </a:rPr>
              <a:t> </a:t>
            </a:r>
            <a:r>
              <a:rPr sz="2800" spc="5" dirty="0">
                <a:latin typeface="Symbol"/>
                <a:cs typeface="Symbol"/>
              </a:rPr>
              <a:t></a:t>
            </a:r>
            <a:r>
              <a:rPr sz="2800" spc="55" dirty="0">
                <a:latin typeface="Times New Roman"/>
                <a:cs typeface="Times New Roman"/>
              </a:rPr>
              <a:t> </a:t>
            </a:r>
            <a:r>
              <a:rPr sz="2800" dirty="0">
                <a:latin typeface="Microsoft Sans Serif"/>
                <a:cs typeface="Microsoft Sans Serif"/>
              </a:rPr>
              <a:t>)</a:t>
            </a:r>
            <a:r>
              <a:rPr sz="2800" spc="15" dirty="0">
                <a:latin typeface="Microsoft Sans Serif"/>
                <a:cs typeface="Microsoft Sans Serif"/>
              </a:rPr>
              <a:t> </a:t>
            </a:r>
            <a:r>
              <a:rPr sz="2800" dirty="0">
                <a:latin typeface="Microsoft Sans Serif"/>
                <a:cs typeface="Microsoft Sans Serif"/>
              </a:rPr>
              <a:t>, then</a:t>
            </a:r>
            <a:r>
              <a:rPr sz="2800" spc="5" dirty="0">
                <a:latin typeface="Microsoft Sans Serif"/>
                <a:cs typeface="Microsoft Sans Serif"/>
              </a:rPr>
              <a:t> </a:t>
            </a:r>
            <a:r>
              <a:rPr sz="2800" spc="5" dirty="0">
                <a:latin typeface="Symbol"/>
                <a:cs typeface="Symbol"/>
              </a:rPr>
              <a:t></a:t>
            </a:r>
            <a:r>
              <a:rPr sz="2800" spc="85" dirty="0">
                <a:latin typeface="Times New Roman"/>
                <a:cs typeface="Times New Roman"/>
              </a:rPr>
              <a:t> </a:t>
            </a:r>
            <a:r>
              <a:rPr sz="2800" spc="-20" dirty="0">
                <a:latin typeface="Microsoft Sans Serif"/>
                <a:cs typeface="Microsoft Sans Serif"/>
              </a:rPr>
              <a:t>is </a:t>
            </a:r>
            <a:r>
              <a:rPr sz="2800" spc="-730" dirty="0">
                <a:latin typeface="Microsoft Sans Serif"/>
                <a:cs typeface="Microsoft Sans Serif"/>
              </a:rPr>
              <a:t> </a:t>
            </a:r>
            <a:r>
              <a:rPr sz="2800" spc="-10" dirty="0">
                <a:latin typeface="Microsoft Sans Serif"/>
                <a:cs typeface="Microsoft Sans Serif"/>
              </a:rPr>
              <a:t>valid</a:t>
            </a:r>
            <a:r>
              <a:rPr sz="2800" spc="45" dirty="0">
                <a:latin typeface="Microsoft Sans Serif"/>
                <a:cs typeface="Microsoft Sans Serif"/>
              </a:rPr>
              <a:t> </a:t>
            </a:r>
            <a:r>
              <a:rPr sz="2800" dirty="0">
                <a:latin typeface="Microsoft Sans Serif"/>
                <a:cs typeface="Microsoft Sans Serif"/>
              </a:rPr>
              <a:t>(</a:t>
            </a:r>
            <a:r>
              <a:rPr sz="2800" spc="50" dirty="0">
                <a:latin typeface="Microsoft Sans Serif"/>
                <a:cs typeface="Microsoft Sans Serif"/>
              </a:rPr>
              <a:t> </a:t>
            </a:r>
            <a:r>
              <a:rPr sz="2800" spc="-15" dirty="0">
                <a:latin typeface="Microsoft Sans Serif"/>
                <a:cs typeface="Microsoft Sans Serif"/>
              </a:rPr>
              <a:t>|=</a:t>
            </a:r>
            <a:r>
              <a:rPr sz="2800" spc="40" dirty="0">
                <a:latin typeface="Microsoft Sans Serif"/>
                <a:cs typeface="Microsoft Sans Serif"/>
              </a:rPr>
              <a:t> </a:t>
            </a:r>
            <a:r>
              <a:rPr sz="2800" spc="5" dirty="0">
                <a:latin typeface="Symbol"/>
                <a:cs typeface="Symbol"/>
              </a:rPr>
              <a:t></a:t>
            </a:r>
            <a:r>
              <a:rPr sz="2800" spc="100" dirty="0">
                <a:latin typeface="Times New Roman"/>
                <a:cs typeface="Times New Roman"/>
              </a:rPr>
              <a:t> </a:t>
            </a:r>
            <a:r>
              <a:rPr sz="2800" dirty="0">
                <a:latin typeface="Microsoft Sans Serif"/>
                <a:cs typeface="Microsoft Sans Serif"/>
              </a:rPr>
              <a:t>)</a:t>
            </a:r>
            <a:r>
              <a:rPr sz="2800" spc="30" dirty="0">
                <a:latin typeface="Microsoft Sans Serif"/>
                <a:cs typeface="Microsoft Sans Serif"/>
              </a:rPr>
              <a:t> </a:t>
            </a:r>
            <a:r>
              <a:rPr sz="2800" spc="-10" dirty="0">
                <a:latin typeface="Microsoft Sans Serif"/>
                <a:cs typeface="Microsoft Sans Serif"/>
              </a:rPr>
              <a:t>i.e.,</a:t>
            </a:r>
            <a:r>
              <a:rPr sz="2800" spc="35" dirty="0">
                <a:latin typeface="Microsoft Sans Serif"/>
                <a:cs typeface="Microsoft Sans Serif"/>
              </a:rPr>
              <a:t> </a:t>
            </a:r>
            <a:r>
              <a:rPr sz="2800" spc="-15" dirty="0">
                <a:latin typeface="Microsoft Sans Serif"/>
                <a:cs typeface="Microsoft Sans Serif"/>
              </a:rPr>
              <a:t>|-</a:t>
            </a:r>
            <a:r>
              <a:rPr sz="2800" spc="50" dirty="0">
                <a:latin typeface="Microsoft Sans Serif"/>
                <a:cs typeface="Microsoft Sans Serif"/>
              </a:rPr>
              <a:t> </a:t>
            </a:r>
            <a:r>
              <a:rPr sz="2800" spc="5" dirty="0">
                <a:latin typeface="Symbol"/>
                <a:cs typeface="Symbol"/>
              </a:rPr>
              <a:t></a:t>
            </a:r>
            <a:r>
              <a:rPr sz="2800" spc="5" dirty="0">
                <a:latin typeface="Times New Roman"/>
                <a:cs typeface="Times New Roman"/>
              </a:rPr>
              <a:t>	</a:t>
            </a:r>
            <a:r>
              <a:rPr sz="2800" spc="5" dirty="0">
                <a:latin typeface="Symbol"/>
                <a:cs typeface="Symbol"/>
              </a:rPr>
              <a:t></a:t>
            </a:r>
            <a:r>
              <a:rPr sz="2800" spc="5" dirty="0">
                <a:latin typeface="Times New Roman"/>
                <a:cs typeface="Times New Roman"/>
              </a:rPr>
              <a:t>	</a:t>
            </a:r>
            <a:r>
              <a:rPr sz="2800" spc="-15" dirty="0">
                <a:latin typeface="Microsoft Sans Serif"/>
                <a:cs typeface="Microsoft Sans Serif"/>
              </a:rPr>
              <a:t>|=</a:t>
            </a:r>
            <a:r>
              <a:rPr sz="2800" spc="35" dirty="0">
                <a:latin typeface="Microsoft Sans Serif"/>
                <a:cs typeface="Microsoft Sans Serif"/>
              </a:rPr>
              <a:t> </a:t>
            </a:r>
            <a:r>
              <a:rPr sz="2800" spc="-10" dirty="0">
                <a:latin typeface="Symbol"/>
                <a:cs typeface="Symbol"/>
              </a:rPr>
              <a:t></a:t>
            </a:r>
            <a:r>
              <a:rPr sz="2800" spc="-10" dirty="0">
                <a:latin typeface="Microsoft Sans Serif"/>
                <a:cs typeface="Microsoft Sans Serif"/>
              </a:rPr>
              <a:t>.</a:t>
            </a:r>
            <a:endParaRPr sz="2800" dirty="0">
              <a:latin typeface="Microsoft Sans Serif"/>
              <a:cs typeface="Microsoft Sans Serif"/>
            </a:endParaRPr>
          </a:p>
          <a:p>
            <a:pPr>
              <a:lnSpc>
                <a:spcPct val="100000"/>
              </a:lnSpc>
            </a:pPr>
            <a:endParaRPr sz="3400" dirty="0">
              <a:latin typeface="Microsoft Sans Serif"/>
              <a:cs typeface="Microsoft Sans Serif"/>
            </a:endParaRPr>
          </a:p>
          <a:p>
            <a:pPr marL="356870" indent="-344805">
              <a:lnSpc>
                <a:spcPct val="100000"/>
              </a:lnSpc>
              <a:spcBef>
                <a:spcPts val="2535"/>
              </a:spcBef>
              <a:buClr>
                <a:srgbClr val="0099CC"/>
              </a:buClr>
              <a:buSzPct val="71428"/>
              <a:buFont typeface="Wingdings"/>
              <a:buChar char=""/>
              <a:tabLst>
                <a:tab pos="356870" algn="l"/>
                <a:tab pos="357505" algn="l"/>
                <a:tab pos="2176145" algn="l"/>
              </a:tabLst>
            </a:pPr>
            <a:r>
              <a:rPr sz="2800" b="1" spc="-5" dirty="0">
                <a:solidFill>
                  <a:srgbClr val="CC0000"/>
                </a:solidFill>
                <a:latin typeface="Arial"/>
                <a:cs typeface="Arial"/>
              </a:rPr>
              <a:t>Theorem:	</a:t>
            </a:r>
            <a:r>
              <a:rPr sz="2800" dirty="0">
                <a:solidFill>
                  <a:srgbClr val="CC0000"/>
                </a:solidFill>
                <a:latin typeface="Microsoft Sans Serif"/>
                <a:cs typeface="Microsoft Sans Serif"/>
              </a:rPr>
              <a:t>(Completeness)</a:t>
            </a:r>
            <a:endParaRPr sz="2800" dirty="0">
              <a:latin typeface="Microsoft Sans Serif"/>
              <a:cs typeface="Microsoft Sans Serif"/>
            </a:endParaRPr>
          </a:p>
          <a:p>
            <a:pPr marL="12700">
              <a:lnSpc>
                <a:spcPct val="100000"/>
              </a:lnSpc>
              <a:spcBef>
                <a:spcPts val="385"/>
              </a:spcBef>
              <a:tabLst>
                <a:tab pos="408305" algn="l"/>
                <a:tab pos="829310" algn="l"/>
                <a:tab pos="2212975" algn="l"/>
              </a:tabLst>
            </a:pPr>
            <a:r>
              <a:rPr sz="2800" spc="5" dirty="0">
                <a:latin typeface="Microsoft Sans Serif"/>
                <a:cs typeface="Microsoft Sans Serif"/>
              </a:rPr>
              <a:t>If	</a:t>
            </a:r>
            <a:r>
              <a:rPr sz="2800" spc="5" dirty="0">
                <a:latin typeface="Symbol"/>
                <a:cs typeface="Symbol"/>
              </a:rPr>
              <a:t></a:t>
            </a:r>
            <a:r>
              <a:rPr sz="2800" spc="5" dirty="0">
                <a:latin typeface="Times New Roman"/>
                <a:cs typeface="Times New Roman"/>
              </a:rPr>
              <a:t>	</a:t>
            </a:r>
            <a:r>
              <a:rPr sz="2800" spc="-10" dirty="0">
                <a:latin typeface="Microsoft Sans Serif"/>
                <a:cs typeface="Microsoft Sans Serif"/>
              </a:rPr>
              <a:t>is</a:t>
            </a:r>
            <a:r>
              <a:rPr sz="2800" spc="45" dirty="0">
                <a:latin typeface="Microsoft Sans Serif"/>
                <a:cs typeface="Microsoft Sans Serif"/>
              </a:rPr>
              <a:t> </a:t>
            </a:r>
            <a:r>
              <a:rPr sz="2800" spc="-15" dirty="0">
                <a:latin typeface="Microsoft Sans Serif"/>
                <a:cs typeface="Microsoft Sans Serif"/>
              </a:rPr>
              <a:t>valid,	</a:t>
            </a:r>
            <a:r>
              <a:rPr sz="2800" dirty="0">
                <a:latin typeface="Microsoft Sans Serif"/>
                <a:cs typeface="Microsoft Sans Serif"/>
              </a:rPr>
              <a:t>then</a:t>
            </a:r>
            <a:r>
              <a:rPr sz="2800" spc="-5" dirty="0">
                <a:latin typeface="Microsoft Sans Serif"/>
                <a:cs typeface="Microsoft Sans Serif"/>
              </a:rPr>
              <a:t> </a:t>
            </a:r>
            <a:r>
              <a:rPr sz="2800" spc="5" dirty="0">
                <a:latin typeface="Symbol"/>
                <a:cs typeface="Symbol"/>
              </a:rPr>
              <a:t></a:t>
            </a:r>
            <a:r>
              <a:rPr sz="2800" spc="90" dirty="0">
                <a:latin typeface="Times New Roman"/>
                <a:cs typeface="Times New Roman"/>
              </a:rPr>
              <a:t> </a:t>
            </a:r>
            <a:r>
              <a:rPr sz="2800" spc="-20" dirty="0">
                <a:latin typeface="Microsoft Sans Serif"/>
                <a:cs typeface="Microsoft Sans Serif"/>
              </a:rPr>
              <a:t>is</a:t>
            </a:r>
            <a:r>
              <a:rPr sz="2800" spc="35" dirty="0">
                <a:latin typeface="Microsoft Sans Serif"/>
                <a:cs typeface="Microsoft Sans Serif"/>
              </a:rPr>
              <a:t> </a:t>
            </a:r>
            <a:r>
              <a:rPr sz="2800" spc="-5" dirty="0">
                <a:latin typeface="Microsoft Sans Serif"/>
                <a:cs typeface="Microsoft Sans Serif"/>
              </a:rPr>
              <a:t>tableau</a:t>
            </a:r>
            <a:r>
              <a:rPr sz="2800" spc="45" dirty="0">
                <a:latin typeface="Microsoft Sans Serif"/>
                <a:cs typeface="Microsoft Sans Serif"/>
              </a:rPr>
              <a:t> </a:t>
            </a:r>
            <a:r>
              <a:rPr sz="2800" spc="-10" dirty="0">
                <a:latin typeface="Microsoft Sans Serif"/>
                <a:cs typeface="Microsoft Sans Serif"/>
              </a:rPr>
              <a:t>provable</a:t>
            </a:r>
            <a:r>
              <a:rPr sz="2800" spc="45" dirty="0">
                <a:latin typeface="Microsoft Sans Serif"/>
                <a:cs typeface="Microsoft Sans Serif"/>
              </a:rPr>
              <a:t> </a:t>
            </a:r>
            <a:r>
              <a:rPr sz="2800" spc="-10" dirty="0">
                <a:latin typeface="Microsoft Sans Serif"/>
                <a:cs typeface="Microsoft Sans Serif"/>
              </a:rPr>
              <a:t>i.e.,</a:t>
            </a:r>
            <a:endParaRPr sz="2800" dirty="0">
              <a:latin typeface="Microsoft Sans Serif"/>
              <a:cs typeface="Microsoft Sans Serif"/>
            </a:endParaRPr>
          </a:p>
          <a:p>
            <a:pPr marL="12700">
              <a:lnSpc>
                <a:spcPct val="100000"/>
              </a:lnSpc>
              <a:spcBef>
                <a:spcPts val="360"/>
              </a:spcBef>
              <a:tabLst>
                <a:tab pos="835025" algn="l"/>
                <a:tab pos="1381125" algn="l"/>
              </a:tabLst>
            </a:pPr>
            <a:r>
              <a:rPr sz="2800" spc="-15" dirty="0">
                <a:latin typeface="Microsoft Sans Serif"/>
                <a:cs typeface="Microsoft Sans Serif"/>
              </a:rPr>
              <a:t>|=</a:t>
            </a:r>
            <a:r>
              <a:rPr sz="2800" spc="40" dirty="0">
                <a:latin typeface="Microsoft Sans Serif"/>
                <a:cs typeface="Microsoft Sans Serif"/>
              </a:rPr>
              <a:t> </a:t>
            </a:r>
            <a:r>
              <a:rPr sz="2800" spc="5" dirty="0">
                <a:latin typeface="Symbol"/>
                <a:cs typeface="Symbol"/>
              </a:rPr>
              <a:t></a:t>
            </a:r>
            <a:r>
              <a:rPr sz="2800" spc="5" dirty="0">
                <a:latin typeface="Times New Roman"/>
                <a:cs typeface="Times New Roman"/>
              </a:rPr>
              <a:t>	</a:t>
            </a:r>
            <a:r>
              <a:rPr sz="2800" spc="5" dirty="0">
                <a:latin typeface="Symbol"/>
                <a:cs typeface="Symbol"/>
              </a:rPr>
              <a:t></a:t>
            </a:r>
            <a:r>
              <a:rPr sz="2800" spc="5" dirty="0">
                <a:latin typeface="Times New Roman"/>
                <a:cs typeface="Times New Roman"/>
              </a:rPr>
              <a:t>	</a:t>
            </a:r>
            <a:r>
              <a:rPr sz="2800" spc="-15" dirty="0">
                <a:latin typeface="Microsoft Sans Serif"/>
                <a:cs typeface="Microsoft Sans Serif"/>
              </a:rPr>
              <a:t>|-</a:t>
            </a:r>
            <a:r>
              <a:rPr sz="2800" dirty="0">
                <a:latin typeface="Microsoft Sans Serif"/>
                <a:cs typeface="Microsoft Sans Serif"/>
              </a:rPr>
              <a:t> </a:t>
            </a:r>
            <a:r>
              <a:rPr sz="2800" dirty="0">
                <a:latin typeface="Symbol"/>
                <a:cs typeface="Symbol"/>
              </a:rPr>
              <a:t></a:t>
            </a:r>
            <a:r>
              <a:rPr sz="2800" dirty="0">
                <a:latin typeface="Microsoft Sans Serif"/>
                <a:cs typeface="Microsoft Sans Serif"/>
              </a:rPr>
              <a:t>.</a:t>
            </a:r>
          </a:p>
        </p:txBody>
      </p:sp>
      <p:sp>
        <p:nvSpPr>
          <p:cNvPr id="3" name="object 5">
            <a:extLst>
              <a:ext uri="{FF2B5EF4-FFF2-40B4-BE49-F238E27FC236}">
                <a16:creationId xmlns:a16="http://schemas.microsoft.com/office/drawing/2014/main" id="{A432B13E-418E-8AD1-6DC0-06EB27E8F99D}"/>
              </a:ext>
            </a:extLst>
          </p:cNvPr>
          <p:cNvSpPr txBox="1">
            <a:spLocks/>
          </p:cNvSpPr>
          <p:nvPr/>
        </p:nvSpPr>
        <p:spPr>
          <a:xfrm>
            <a:off x="1519554" y="990600"/>
            <a:ext cx="7019292" cy="565539"/>
          </a:xfrm>
          <a:prstGeom prst="rect">
            <a:avLst/>
          </a:prstGeom>
        </p:spPr>
        <p:txBody>
          <a:bodyPr vert="horz" wrap="square" lIns="0" tIns="1143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9685">
              <a:lnSpc>
                <a:spcPct val="100000"/>
              </a:lnSpc>
              <a:spcBef>
                <a:spcPts val="90"/>
              </a:spcBef>
            </a:pPr>
            <a:r>
              <a:rPr lang="en-IN" sz="3600" b="1" spc="-5" dirty="0">
                <a:solidFill>
                  <a:schemeClr val="tx2"/>
                </a:solidFill>
              </a:rPr>
              <a:t>Soundness</a:t>
            </a:r>
            <a:r>
              <a:rPr lang="en-IN" sz="3600" b="1" spc="-35" dirty="0">
                <a:solidFill>
                  <a:schemeClr val="tx2"/>
                </a:solidFill>
              </a:rPr>
              <a:t> </a:t>
            </a:r>
            <a:r>
              <a:rPr lang="en-IN" sz="3600" b="1" spc="5" dirty="0">
                <a:solidFill>
                  <a:schemeClr val="tx2"/>
                </a:solidFill>
              </a:rPr>
              <a:t>and</a:t>
            </a:r>
            <a:r>
              <a:rPr lang="en-IN" sz="3600" b="1" spc="-20" dirty="0">
                <a:solidFill>
                  <a:schemeClr val="tx2"/>
                </a:solidFill>
              </a:rPr>
              <a:t> </a:t>
            </a:r>
            <a:r>
              <a:rPr lang="en-IN" sz="3600" b="1" spc="-5" dirty="0">
                <a:solidFill>
                  <a:schemeClr val="tx2"/>
                </a:solidFill>
              </a:rPr>
              <a:t>Completeness</a:t>
            </a:r>
          </a:p>
        </p:txBody>
      </p:sp>
    </p:spTree>
    <p:extLst>
      <p:ext uri="{BB962C8B-B14F-4D97-AF65-F5344CB8AC3E}">
        <p14:creationId xmlns:p14="http://schemas.microsoft.com/office/powerpoint/2010/main" val="55245584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D5C789-5C3D-20C7-FBED-6391F3E5ADC5}"/>
              </a:ext>
            </a:extLst>
          </p:cNvPr>
          <p:cNvSpPr>
            <a:spLocks noGrp="1"/>
          </p:cNvSpPr>
          <p:nvPr>
            <p:ph type="ftr" sz="quarter" idx="11"/>
          </p:nvPr>
        </p:nvSpPr>
        <p:spPr>
          <a:xfrm>
            <a:off x="2895600" y="6356350"/>
            <a:ext cx="5257800" cy="365125"/>
          </a:xfrm>
        </p:spPr>
        <p:txBody>
          <a:bodyPr/>
          <a:lstStyle/>
          <a:p>
            <a:r>
              <a:rPr lang="en-US" dirty="0"/>
              <a:t>Artificial Intelligence                                                        Dr P Udayakumar</a:t>
            </a:r>
          </a:p>
        </p:txBody>
      </p:sp>
      <p:sp>
        <p:nvSpPr>
          <p:cNvPr id="5" name="Title 1">
            <a:extLst>
              <a:ext uri="{FF2B5EF4-FFF2-40B4-BE49-F238E27FC236}">
                <a16:creationId xmlns:a16="http://schemas.microsoft.com/office/drawing/2014/main" id="{B69F6CB8-69F9-F872-E80C-51D00886D993}"/>
              </a:ext>
            </a:extLst>
          </p:cNvPr>
          <p:cNvSpPr txBox="1">
            <a:spLocks/>
          </p:cNvSpPr>
          <p:nvPr/>
        </p:nvSpPr>
        <p:spPr>
          <a:xfrm>
            <a:off x="2514600" y="440808"/>
            <a:ext cx="7772400" cy="1056687"/>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 </a:t>
            </a:r>
            <a:r>
              <a:rPr lang="en-US" b="1" dirty="0">
                <a:solidFill>
                  <a:srgbClr val="C00000"/>
                </a:solidFill>
                <a:latin typeface="Calibri" panose="020F0502020204030204" pitchFamily="34" charset="0"/>
                <a:ea typeface="Calibri" panose="020F0502020204030204" pitchFamily="34" charset="0"/>
              </a:rPr>
              <a:t>Propositional Calculus </a:t>
            </a:r>
          </a:p>
          <a:p>
            <a:pPr marL="342900" indent="-342900" algn="ctr">
              <a:tabLst>
                <a:tab pos="546735" algn="l"/>
              </a:tabLst>
            </a:pP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pic>
        <p:nvPicPr>
          <p:cNvPr id="3" name="Picture 2" descr="C:\Users\AJAYSANKAR\Downloads\logo.jpg">
            <a:extLst>
              <a:ext uri="{FF2B5EF4-FFF2-40B4-BE49-F238E27FC236}">
                <a16:creationId xmlns:a16="http://schemas.microsoft.com/office/drawing/2014/main" id="{DDCD192A-0580-C53B-9E61-2F704F3C4E73}"/>
              </a:ext>
            </a:extLst>
          </p:cNvPr>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6" name="TextBox 5">
            <a:extLst>
              <a:ext uri="{FF2B5EF4-FFF2-40B4-BE49-F238E27FC236}">
                <a16:creationId xmlns:a16="http://schemas.microsoft.com/office/drawing/2014/main" id="{ECFC6ECB-F99C-C108-5D3A-A5CE505272B3}"/>
              </a:ext>
            </a:extLst>
          </p:cNvPr>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8" name="object 8">
            <a:extLst>
              <a:ext uri="{FF2B5EF4-FFF2-40B4-BE49-F238E27FC236}">
                <a16:creationId xmlns:a16="http://schemas.microsoft.com/office/drawing/2014/main" id="{1FFFECDA-9675-1F5F-F1B4-1BF7982B5051}"/>
              </a:ext>
            </a:extLst>
          </p:cNvPr>
          <p:cNvSpPr txBox="1"/>
          <p:nvPr/>
        </p:nvSpPr>
        <p:spPr>
          <a:xfrm>
            <a:off x="685800" y="942647"/>
            <a:ext cx="10436859" cy="4880760"/>
          </a:xfrm>
          <a:prstGeom prst="rect">
            <a:avLst/>
          </a:prstGeom>
        </p:spPr>
        <p:txBody>
          <a:bodyPr vert="horz" wrap="square" lIns="0" tIns="12700" rIns="0" bIns="0" rtlCol="0">
            <a:spAutoFit/>
          </a:bodyPr>
          <a:lstStyle/>
          <a:p>
            <a:pPr marL="356870">
              <a:lnSpc>
                <a:spcPts val="2875"/>
              </a:lnSpc>
              <a:spcBef>
                <a:spcPts val="100"/>
              </a:spcBef>
            </a:pPr>
            <a:r>
              <a:rPr lang="en-IN" sz="2800" spc="-5" dirty="0">
                <a:latin typeface="Microsoft Sans Serif"/>
                <a:cs typeface="Microsoft Sans Serif"/>
              </a:rPr>
              <a:t>Propositional Calculus is a language of </a:t>
            </a:r>
            <a:r>
              <a:rPr sz="2800" spc="-5" dirty="0">
                <a:latin typeface="Microsoft Sans Serif"/>
                <a:cs typeface="Microsoft Sans Serif"/>
              </a:rPr>
              <a:t>propositions basically </a:t>
            </a:r>
            <a:r>
              <a:rPr sz="2800" dirty="0">
                <a:latin typeface="Microsoft Sans Serif"/>
                <a:cs typeface="Microsoft Sans Serif"/>
              </a:rPr>
              <a:t>refers</a:t>
            </a:r>
          </a:p>
          <a:p>
            <a:pPr marL="756285" marR="7620" indent="-287020" algn="just">
              <a:lnSpc>
                <a:spcPts val="1920"/>
              </a:lnSpc>
              <a:spcBef>
                <a:spcPts val="459"/>
              </a:spcBef>
            </a:pPr>
            <a:r>
              <a:rPr sz="2400" spc="575" dirty="0">
                <a:latin typeface="Microsoft Sans Serif"/>
                <a:cs typeface="Microsoft Sans Serif"/>
              </a:rPr>
              <a:t>– </a:t>
            </a:r>
            <a:r>
              <a:rPr sz="2400" spc="-10" dirty="0">
                <a:latin typeface="Microsoft Sans Serif"/>
                <a:cs typeface="Microsoft Sans Serif"/>
              </a:rPr>
              <a:t>to</a:t>
            </a:r>
            <a:r>
              <a:rPr sz="2400" spc="-5" dirty="0">
                <a:latin typeface="Microsoft Sans Serif"/>
                <a:cs typeface="Microsoft Sans Serif"/>
              </a:rPr>
              <a:t> set</a:t>
            </a:r>
            <a:r>
              <a:rPr sz="2400" dirty="0">
                <a:latin typeface="Microsoft Sans Serif"/>
                <a:cs typeface="Microsoft Sans Serif"/>
              </a:rPr>
              <a:t> </a:t>
            </a:r>
            <a:r>
              <a:rPr sz="2400" spc="-10" dirty="0">
                <a:latin typeface="Microsoft Sans Serif"/>
                <a:cs typeface="Microsoft Sans Serif"/>
              </a:rPr>
              <a:t>of</a:t>
            </a:r>
            <a:r>
              <a:rPr sz="2400" spc="-5" dirty="0">
                <a:latin typeface="Microsoft Sans Serif"/>
                <a:cs typeface="Microsoft Sans Serif"/>
              </a:rPr>
              <a:t> </a:t>
            </a:r>
            <a:r>
              <a:rPr sz="2400" spc="-10" dirty="0">
                <a:latin typeface="Microsoft Sans Serif"/>
                <a:cs typeface="Microsoft Sans Serif"/>
              </a:rPr>
              <a:t>rules</a:t>
            </a:r>
            <a:r>
              <a:rPr sz="2400" spc="-5" dirty="0">
                <a:latin typeface="Microsoft Sans Serif"/>
                <a:cs typeface="Microsoft Sans Serif"/>
              </a:rPr>
              <a:t> </a:t>
            </a:r>
            <a:r>
              <a:rPr sz="2400" dirty="0">
                <a:latin typeface="Microsoft Sans Serif"/>
                <a:cs typeface="Microsoft Sans Serif"/>
              </a:rPr>
              <a:t>used</a:t>
            </a:r>
            <a:r>
              <a:rPr sz="2400" spc="5" dirty="0">
                <a:latin typeface="Microsoft Sans Serif"/>
                <a:cs typeface="Microsoft Sans Serif"/>
              </a:rPr>
              <a:t> to</a:t>
            </a:r>
            <a:r>
              <a:rPr sz="2400" spc="10" dirty="0">
                <a:latin typeface="Microsoft Sans Serif"/>
                <a:cs typeface="Microsoft Sans Serif"/>
              </a:rPr>
              <a:t> </a:t>
            </a:r>
            <a:r>
              <a:rPr sz="2400" spc="-10" dirty="0">
                <a:latin typeface="Microsoft Sans Serif"/>
                <a:cs typeface="Microsoft Sans Serif"/>
              </a:rPr>
              <a:t>combine</a:t>
            </a:r>
            <a:r>
              <a:rPr sz="2400" spc="-5" dirty="0">
                <a:latin typeface="Microsoft Sans Serif"/>
                <a:cs typeface="Microsoft Sans Serif"/>
              </a:rPr>
              <a:t> </a:t>
            </a:r>
            <a:r>
              <a:rPr sz="2400" dirty="0">
                <a:latin typeface="Microsoft Sans Serif"/>
                <a:cs typeface="Microsoft Sans Serif"/>
              </a:rPr>
              <a:t>the</a:t>
            </a:r>
            <a:r>
              <a:rPr sz="2400" spc="5" dirty="0">
                <a:latin typeface="Microsoft Sans Serif"/>
                <a:cs typeface="Microsoft Sans Serif"/>
              </a:rPr>
              <a:t> </a:t>
            </a:r>
            <a:r>
              <a:rPr sz="2400" spc="-10" dirty="0">
                <a:latin typeface="Microsoft Sans Serif"/>
                <a:cs typeface="Microsoft Sans Serif"/>
              </a:rPr>
              <a:t>propositions</a:t>
            </a:r>
            <a:r>
              <a:rPr sz="2400" spc="-5" dirty="0">
                <a:latin typeface="Microsoft Sans Serif"/>
                <a:cs typeface="Microsoft Sans Serif"/>
              </a:rPr>
              <a:t> </a:t>
            </a:r>
            <a:r>
              <a:rPr sz="2400" spc="-10" dirty="0">
                <a:latin typeface="Microsoft Sans Serif"/>
                <a:cs typeface="Microsoft Sans Serif"/>
              </a:rPr>
              <a:t>to</a:t>
            </a:r>
            <a:r>
              <a:rPr sz="2400" spc="-5" dirty="0">
                <a:latin typeface="Microsoft Sans Serif"/>
                <a:cs typeface="Microsoft Sans Serif"/>
              </a:rPr>
              <a:t> </a:t>
            </a:r>
            <a:r>
              <a:rPr sz="2400" spc="-10" dirty="0">
                <a:latin typeface="Microsoft Sans Serif"/>
                <a:cs typeface="Microsoft Sans Serif"/>
              </a:rPr>
              <a:t>form </a:t>
            </a:r>
            <a:r>
              <a:rPr sz="2400" spc="-5" dirty="0">
                <a:latin typeface="Microsoft Sans Serif"/>
                <a:cs typeface="Microsoft Sans Serif"/>
              </a:rPr>
              <a:t> compound </a:t>
            </a:r>
            <a:r>
              <a:rPr sz="2400" spc="-10" dirty="0">
                <a:latin typeface="Microsoft Sans Serif"/>
                <a:cs typeface="Microsoft Sans Serif"/>
              </a:rPr>
              <a:t>propositions </a:t>
            </a:r>
            <a:r>
              <a:rPr sz="2400" spc="-5" dirty="0">
                <a:latin typeface="Microsoft Sans Serif"/>
                <a:cs typeface="Microsoft Sans Serif"/>
              </a:rPr>
              <a:t>using logical operators often </a:t>
            </a:r>
            <a:r>
              <a:rPr sz="2400" spc="-10" dirty="0">
                <a:latin typeface="Microsoft Sans Serif"/>
                <a:cs typeface="Microsoft Sans Serif"/>
              </a:rPr>
              <a:t>called </a:t>
            </a:r>
            <a:r>
              <a:rPr sz="2400" spc="-5" dirty="0">
                <a:latin typeface="Microsoft Sans Serif"/>
                <a:cs typeface="Microsoft Sans Serif"/>
              </a:rPr>
              <a:t> </a:t>
            </a:r>
            <a:r>
              <a:rPr sz="2400" spc="-10" dirty="0">
                <a:latin typeface="Microsoft Sans Serif"/>
                <a:cs typeface="Microsoft Sans Serif"/>
              </a:rPr>
              <a:t>connectives</a:t>
            </a:r>
            <a:r>
              <a:rPr sz="2400" spc="25" dirty="0">
                <a:latin typeface="Microsoft Sans Serif"/>
                <a:cs typeface="Microsoft Sans Serif"/>
              </a:rPr>
              <a:t> </a:t>
            </a:r>
            <a:r>
              <a:rPr sz="2400" spc="-5" dirty="0">
                <a:latin typeface="Microsoft Sans Serif"/>
                <a:cs typeface="Microsoft Sans Serif"/>
              </a:rPr>
              <a:t>such</a:t>
            </a:r>
            <a:r>
              <a:rPr sz="2400" spc="15" dirty="0">
                <a:latin typeface="Microsoft Sans Serif"/>
                <a:cs typeface="Microsoft Sans Serif"/>
              </a:rPr>
              <a:t> </a:t>
            </a:r>
            <a:r>
              <a:rPr sz="2400" spc="-10" dirty="0">
                <a:latin typeface="Microsoft Sans Serif"/>
                <a:cs typeface="Microsoft Sans Serif"/>
              </a:rPr>
              <a:t>as</a:t>
            </a:r>
            <a:r>
              <a:rPr sz="2400" spc="65" dirty="0">
                <a:latin typeface="Microsoft Sans Serif"/>
                <a:cs typeface="Microsoft Sans Serif"/>
              </a:rPr>
              <a:t> </a:t>
            </a:r>
            <a:r>
              <a:rPr sz="2400" spc="5" dirty="0">
                <a:latin typeface="Symbol"/>
                <a:cs typeface="Symbol"/>
              </a:rPr>
              <a:t></a:t>
            </a:r>
            <a:r>
              <a:rPr sz="2400" spc="5" dirty="0">
                <a:latin typeface="Microsoft Sans Serif"/>
                <a:cs typeface="Microsoft Sans Serif"/>
              </a:rPr>
              <a:t>,</a:t>
            </a:r>
            <a:r>
              <a:rPr sz="2400" spc="315" dirty="0">
                <a:latin typeface="Microsoft Sans Serif"/>
                <a:cs typeface="Microsoft Sans Serif"/>
              </a:rPr>
              <a:t> </a:t>
            </a:r>
            <a:r>
              <a:rPr sz="2400" spc="-10" dirty="0">
                <a:latin typeface="Microsoft Sans Serif"/>
                <a:cs typeface="Microsoft Sans Serif"/>
              </a:rPr>
              <a:t>V,</a:t>
            </a:r>
            <a:r>
              <a:rPr sz="2400" spc="45" dirty="0">
                <a:latin typeface="Microsoft Sans Serif"/>
                <a:cs typeface="Microsoft Sans Serif"/>
              </a:rPr>
              <a:t> </a:t>
            </a:r>
            <a:r>
              <a:rPr sz="2400" spc="-15" dirty="0">
                <a:latin typeface="Microsoft Sans Serif"/>
                <a:cs typeface="Microsoft Sans Serif"/>
              </a:rPr>
              <a:t>~,</a:t>
            </a:r>
            <a:r>
              <a:rPr sz="2400" spc="50" dirty="0">
                <a:latin typeface="Microsoft Sans Serif"/>
                <a:cs typeface="Microsoft Sans Serif"/>
              </a:rPr>
              <a:t> </a:t>
            </a:r>
            <a:r>
              <a:rPr sz="2400" spc="-5" dirty="0">
                <a:latin typeface="Symbol"/>
                <a:cs typeface="Symbol"/>
              </a:rPr>
              <a:t></a:t>
            </a:r>
            <a:r>
              <a:rPr sz="2400" spc="-5" dirty="0">
                <a:latin typeface="Microsoft Sans Serif"/>
                <a:cs typeface="Microsoft Sans Serif"/>
              </a:rPr>
              <a:t>,</a:t>
            </a:r>
            <a:r>
              <a:rPr sz="2400" spc="40" dirty="0">
                <a:latin typeface="Microsoft Sans Serif"/>
                <a:cs typeface="Microsoft Sans Serif"/>
              </a:rPr>
              <a:t> </a:t>
            </a:r>
            <a:r>
              <a:rPr sz="2400" spc="-10" dirty="0">
                <a:latin typeface="Symbol"/>
                <a:cs typeface="Symbol"/>
              </a:rPr>
              <a:t></a:t>
            </a:r>
            <a:endParaRPr lang="en-IN" sz="2400" spc="-10" dirty="0">
              <a:latin typeface="Symbol"/>
              <a:cs typeface="Symbol"/>
            </a:endParaRPr>
          </a:p>
          <a:p>
            <a:pPr marL="756285" marR="7620" indent="-287020" algn="just">
              <a:lnSpc>
                <a:spcPts val="1920"/>
              </a:lnSpc>
              <a:spcBef>
                <a:spcPts val="459"/>
              </a:spcBef>
            </a:pPr>
            <a:endParaRPr lang="en-IN" sz="2400" b="1" spc="-10" dirty="0">
              <a:latin typeface="Symbol"/>
              <a:cs typeface="Times New Roman" panose="02020603050405020304" pitchFamily="18" charset="0"/>
            </a:endParaRPr>
          </a:p>
          <a:p>
            <a:pPr marL="756285" marR="7620" indent="-287020" algn="just">
              <a:lnSpc>
                <a:spcPts val="1920"/>
              </a:lnSpc>
              <a:spcBef>
                <a:spcPts val="459"/>
              </a:spcBef>
            </a:pPr>
            <a:r>
              <a:rPr lang="en-IN" sz="3200" b="1" spc="-10" dirty="0">
                <a:latin typeface="Times New Roman" panose="02020603050405020304" pitchFamily="18" charset="0"/>
                <a:cs typeface="Times New Roman" panose="02020603050405020304" pitchFamily="18" charset="0"/>
              </a:rPr>
              <a:t>1.Well-Formed Formula</a:t>
            </a:r>
            <a:endParaRPr sz="2400" b="1" dirty="0">
              <a:latin typeface="Times New Roman" panose="02020603050405020304" pitchFamily="18" charset="0"/>
              <a:cs typeface="Times New Roman" panose="02020603050405020304" pitchFamily="18" charset="0"/>
            </a:endParaRPr>
          </a:p>
          <a:p>
            <a:pPr marL="356870" indent="-344805">
              <a:lnSpc>
                <a:spcPts val="2875"/>
              </a:lnSpc>
              <a:spcBef>
                <a:spcPts val="25"/>
              </a:spcBef>
              <a:buSzPct val="70833"/>
              <a:buFont typeface="Symbol"/>
              <a:buChar char=""/>
              <a:tabLst>
                <a:tab pos="356870" algn="l"/>
                <a:tab pos="357505" algn="l"/>
              </a:tabLst>
            </a:pPr>
            <a:endParaRPr lang="en-IN" sz="2800" spc="-5" dirty="0">
              <a:latin typeface="Microsoft Sans Serif"/>
              <a:cs typeface="Microsoft Sans Serif"/>
            </a:endParaRPr>
          </a:p>
          <a:p>
            <a:pPr marL="356870" indent="-344805">
              <a:lnSpc>
                <a:spcPts val="2875"/>
              </a:lnSpc>
              <a:spcBef>
                <a:spcPts val="25"/>
              </a:spcBef>
              <a:buSzPct val="70833"/>
              <a:buFont typeface="Symbol"/>
              <a:buChar char=""/>
              <a:tabLst>
                <a:tab pos="356870" algn="l"/>
                <a:tab pos="357505" algn="l"/>
              </a:tabLst>
            </a:pPr>
            <a:r>
              <a:rPr sz="2800" spc="-5" dirty="0">
                <a:latin typeface="Microsoft Sans Serif"/>
                <a:cs typeface="Microsoft Sans Serif"/>
              </a:rPr>
              <a:t>Well-formed formula</a:t>
            </a:r>
            <a:r>
              <a:rPr sz="2800" spc="35" dirty="0">
                <a:latin typeface="Microsoft Sans Serif"/>
                <a:cs typeface="Microsoft Sans Serif"/>
              </a:rPr>
              <a:t> </a:t>
            </a:r>
            <a:r>
              <a:rPr sz="2800" spc="-10" dirty="0">
                <a:latin typeface="Microsoft Sans Serif"/>
                <a:cs typeface="Microsoft Sans Serif"/>
              </a:rPr>
              <a:t>is</a:t>
            </a:r>
            <a:r>
              <a:rPr sz="2800" spc="10" dirty="0">
                <a:latin typeface="Microsoft Sans Serif"/>
                <a:cs typeface="Microsoft Sans Serif"/>
              </a:rPr>
              <a:t> </a:t>
            </a:r>
            <a:r>
              <a:rPr sz="2800" spc="-5" dirty="0">
                <a:latin typeface="Microsoft Sans Serif"/>
                <a:cs typeface="Microsoft Sans Serif"/>
              </a:rPr>
              <a:t>defined</a:t>
            </a:r>
            <a:r>
              <a:rPr sz="2800" spc="40" dirty="0">
                <a:latin typeface="Microsoft Sans Serif"/>
                <a:cs typeface="Microsoft Sans Serif"/>
              </a:rPr>
              <a:t> </a:t>
            </a:r>
            <a:r>
              <a:rPr sz="2800" spc="-10" dirty="0">
                <a:latin typeface="Microsoft Sans Serif"/>
                <a:cs typeface="Microsoft Sans Serif"/>
              </a:rPr>
              <a:t>as:</a:t>
            </a:r>
            <a:endParaRPr sz="2800" dirty="0">
              <a:latin typeface="Microsoft Sans Serif"/>
              <a:cs typeface="Microsoft Sans Serif"/>
            </a:endParaRPr>
          </a:p>
          <a:p>
            <a:pPr marL="756285" lvl="1" indent="-287020">
              <a:lnSpc>
                <a:spcPts val="2395"/>
              </a:lnSpc>
              <a:buChar char="–"/>
              <a:tabLst>
                <a:tab pos="756285" algn="l"/>
                <a:tab pos="756920" algn="l"/>
              </a:tabLst>
            </a:pPr>
            <a:r>
              <a:rPr sz="2400" spc="-10" dirty="0">
                <a:latin typeface="Microsoft Sans Serif"/>
                <a:cs typeface="Microsoft Sans Serif"/>
              </a:rPr>
              <a:t>An</a:t>
            </a:r>
            <a:r>
              <a:rPr sz="2400" spc="5" dirty="0">
                <a:latin typeface="Microsoft Sans Serif"/>
                <a:cs typeface="Microsoft Sans Serif"/>
              </a:rPr>
              <a:t> </a:t>
            </a:r>
            <a:r>
              <a:rPr sz="2400" spc="-5" dirty="0">
                <a:latin typeface="Microsoft Sans Serif"/>
                <a:cs typeface="Microsoft Sans Serif"/>
              </a:rPr>
              <a:t>atom</a:t>
            </a:r>
            <a:r>
              <a:rPr sz="2400" spc="60" dirty="0">
                <a:latin typeface="Microsoft Sans Serif"/>
                <a:cs typeface="Microsoft Sans Serif"/>
              </a:rPr>
              <a:t> </a:t>
            </a:r>
            <a:r>
              <a:rPr sz="2400" spc="-20" dirty="0">
                <a:latin typeface="Microsoft Sans Serif"/>
                <a:cs typeface="Microsoft Sans Serif"/>
              </a:rPr>
              <a:t>is</a:t>
            </a:r>
            <a:r>
              <a:rPr sz="2400" spc="20" dirty="0">
                <a:latin typeface="Microsoft Sans Serif"/>
                <a:cs typeface="Microsoft Sans Serif"/>
              </a:rPr>
              <a:t> </a:t>
            </a:r>
            <a:r>
              <a:rPr sz="2400" spc="-5" dirty="0">
                <a:latin typeface="Microsoft Sans Serif"/>
                <a:cs typeface="Microsoft Sans Serif"/>
              </a:rPr>
              <a:t>a</a:t>
            </a:r>
            <a:r>
              <a:rPr sz="2400" spc="10" dirty="0">
                <a:latin typeface="Microsoft Sans Serif"/>
                <a:cs typeface="Microsoft Sans Serif"/>
              </a:rPr>
              <a:t> </a:t>
            </a:r>
            <a:r>
              <a:rPr sz="2400" spc="-5" dirty="0">
                <a:latin typeface="Microsoft Sans Serif"/>
                <a:cs typeface="Microsoft Sans Serif"/>
              </a:rPr>
              <a:t>well-formed</a:t>
            </a:r>
            <a:r>
              <a:rPr sz="2400" spc="-20" dirty="0">
                <a:latin typeface="Microsoft Sans Serif"/>
                <a:cs typeface="Microsoft Sans Serif"/>
              </a:rPr>
              <a:t> </a:t>
            </a:r>
            <a:r>
              <a:rPr sz="2400" spc="-10" dirty="0">
                <a:latin typeface="Microsoft Sans Serif"/>
                <a:cs typeface="Microsoft Sans Serif"/>
              </a:rPr>
              <a:t>formula.</a:t>
            </a:r>
            <a:endParaRPr sz="2400" dirty="0">
              <a:latin typeface="Microsoft Sans Serif"/>
              <a:cs typeface="Microsoft Sans Serif"/>
            </a:endParaRPr>
          </a:p>
          <a:p>
            <a:pPr marL="756285" marR="5080" lvl="1" indent="-287020">
              <a:lnSpc>
                <a:spcPts val="1920"/>
              </a:lnSpc>
              <a:spcBef>
                <a:spcPts val="459"/>
              </a:spcBef>
              <a:buChar char="–"/>
              <a:tabLst>
                <a:tab pos="756285" algn="l"/>
                <a:tab pos="756920" algn="l"/>
                <a:tab pos="1198245" algn="l"/>
                <a:tab pos="1503045" algn="l"/>
                <a:tab pos="1835150" algn="l"/>
                <a:tab pos="2124710" algn="l"/>
                <a:tab pos="3584575" algn="l"/>
                <a:tab pos="4648200" algn="l"/>
                <a:tab pos="5288280" algn="l"/>
                <a:tab pos="5742305" algn="l"/>
                <a:tab pos="6075045" algn="l"/>
                <a:tab pos="6367145" algn="l"/>
              </a:tabLst>
            </a:pPr>
            <a:r>
              <a:rPr sz="2400" spc="-10" dirty="0">
                <a:latin typeface="Microsoft Sans Serif"/>
                <a:cs typeface="Microsoft Sans Serif"/>
              </a:rPr>
              <a:t>I</a:t>
            </a:r>
            <a:r>
              <a:rPr sz="2400" spc="-5" dirty="0">
                <a:latin typeface="Microsoft Sans Serif"/>
                <a:cs typeface="Microsoft Sans Serif"/>
              </a:rPr>
              <a:t>f</a:t>
            </a:r>
            <a:r>
              <a:rPr sz="2400" dirty="0">
                <a:latin typeface="Microsoft Sans Serif"/>
                <a:cs typeface="Microsoft Sans Serif"/>
              </a:rPr>
              <a:t>	</a:t>
            </a:r>
            <a:r>
              <a:rPr sz="2400" spc="-5" dirty="0">
                <a:latin typeface="Symbol"/>
                <a:cs typeface="Symbol"/>
              </a:rPr>
              <a:t></a:t>
            </a:r>
            <a:r>
              <a:rPr sz="2400" dirty="0">
                <a:latin typeface="Times New Roman"/>
                <a:cs typeface="Times New Roman"/>
              </a:rPr>
              <a:t>	</a:t>
            </a:r>
            <a:r>
              <a:rPr sz="2400" spc="-30" dirty="0">
                <a:latin typeface="Microsoft Sans Serif"/>
                <a:cs typeface="Microsoft Sans Serif"/>
              </a:rPr>
              <a:t>i</a:t>
            </a:r>
            <a:r>
              <a:rPr sz="2400" spc="-5" dirty="0">
                <a:latin typeface="Microsoft Sans Serif"/>
                <a:cs typeface="Microsoft Sans Serif"/>
              </a:rPr>
              <a:t>s</a:t>
            </a:r>
            <a:r>
              <a:rPr sz="2400" dirty="0">
                <a:latin typeface="Microsoft Sans Serif"/>
                <a:cs typeface="Microsoft Sans Serif"/>
              </a:rPr>
              <a:t>	</a:t>
            </a:r>
            <a:r>
              <a:rPr sz="2400" spc="-5" dirty="0">
                <a:latin typeface="Microsoft Sans Serif"/>
                <a:cs typeface="Microsoft Sans Serif"/>
              </a:rPr>
              <a:t>a</a:t>
            </a:r>
            <a:r>
              <a:rPr sz="2400" dirty="0">
                <a:latin typeface="Microsoft Sans Serif"/>
                <a:cs typeface="Microsoft Sans Serif"/>
              </a:rPr>
              <a:t>	</a:t>
            </a:r>
            <a:r>
              <a:rPr sz="2400" spc="-35" dirty="0">
                <a:latin typeface="Microsoft Sans Serif"/>
                <a:cs typeface="Microsoft Sans Serif"/>
              </a:rPr>
              <a:t>w</a:t>
            </a:r>
            <a:r>
              <a:rPr sz="2400" spc="15" dirty="0">
                <a:latin typeface="Microsoft Sans Serif"/>
                <a:cs typeface="Microsoft Sans Serif"/>
              </a:rPr>
              <a:t>e</a:t>
            </a:r>
            <a:r>
              <a:rPr sz="2400" spc="-5" dirty="0">
                <a:latin typeface="Microsoft Sans Serif"/>
                <a:cs typeface="Microsoft Sans Serif"/>
              </a:rPr>
              <a:t>l</a:t>
            </a:r>
            <a:r>
              <a:rPr sz="2400" spc="-30" dirty="0">
                <a:latin typeface="Microsoft Sans Serif"/>
                <a:cs typeface="Microsoft Sans Serif"/>
              </a:rPr>
              <a:t>l</a:t>
            </a:r>
            <a:r>
              <a:rPr sz="2400" dirty="0">
                <a:latin typeface="Microsoft Sans Serif"/>
                <a:cs typeface="Microsoft Sans Serif"/>
              </a:rPr>
              <a:t>-</a:t>
            </a:r>
            <a:r>
              <a:rPr sz="2400" spc="15" dirty="0">
                <a:latin typeface="Microsoft Sans Serif"/>
                <a:cs typeface="Microsoft Sans Serif"/>
              </a:rPr>
              <a:t>f</a:t>
            </a:r>
            <a:r>
              <a:rPr sz="2400" spc="-10" dirty="0">
                <a:latin typeface="Microsoft Sans Serif"/>
                <a:cs typeface="Microsoft Sans Serif"/>
              </a:rPr>
              <a:t>o</a:t>
            </a:r>
            <a:r>
              <a:rPr sz="2400" spc="-25" dirty="0">
                <a:latin typeface="Microsoft Sans Serif"/>
                <a:cs typeface="Microsoft Sans Serif"/>
              </a:rPr>
              <a:t>r</a:t>
            </a:r>
            <a:r>
              <a:rPr sz="2400" spc="30" dirty="0">
                <a:latin typeface="Microsoft Sans Serif"/>
                <a:cs typeface="Microsoft Sans Serif"/>
              </a:rPr>
              <a:t>m</a:t>
            </a:r>
            <a:r>
              <a:rPr sz="2400" spc="-10" dirty="0">
                <a:latin typeface="Microsoft Sans Serif"/>
                <a:cs typeface="Microsoft Sans Serif"/>
              </a:rPr>
              <a:t>e</a:t>
            </a:r>
            <a:r>
              <a:rPr sz="2400" spc="-5" dirty="0">
                <a:latin typeface="Microsoft Sans Serif"/>
                <a:cs typeface="Microsoft Sans Serif"/>
              </a:rPr>
              <a:t>d</a:t>
            </a:r>
            <a:r>
              <a:rPr sz="2400" dirty="0">
                <a:latin typeface="Microsoft Sans Serif"/>
                <a:cs typeface="Microsoft Sans Serif"/>
              </a:rPr>
              <a:t>	</a:t>
            </a:r>
            <a:r>
              <a:rPr sz="2400" spc="15" dirty="0">
                <a:latin typeface="Microsoft Sans Serif"/>
                <a:cs typeface="Microsoft Sans Serif"/>
              </a:rPr>
              <a:t>f</a:t>
            </a:r>
            <a:r>
              <a:rPr sz="2400" spc="-35" dirty="0">
                <a:latin typeface="Microsoft Sans Serif"/>
                <a:cs typeface="Microsoft Sans Serif"/>
              </a:rPr>
              <a:t>o</a:t>
            </a:r>
            <a:r>
              <a:rPr sz="2400" spc="-25" dirty="0">
                <a:latin typeface="Microsoft Sans Serif"/>
                <a:cs typeface="Microsoft Sans Serif"/>
              </a:rPr>
              <a:t>r</a:t>
            </a:r>
            <a:r>
              <a:rPr sz="2400" spc="30" dirty="0">
                <a:latin typeface="Microsoft Sans Serif"/>
                <a:cs typeface="Microsoft Sans Serif"/>
              </a:rPr>
              <a:t>m</a:t>
            </a:r>
            <a:r>
              <a:rPr sz="2400" spc="-10" dirty="0">
                <a:latin typeface="Microsoft Sans Serif"/>
                <a:cs typeface="Microsoft Sans Serif"/>
              </a:rPr>
              <a:t>u</a:t>
            </a:r>
            <a:r>
              <a:rPr sz="2400" spc="-30" dirty="0">
                <a:latin typeface="Microsoft Sans Serif"/>
                <a:cs typeface="Microsoft Sans Serif"/>
              </a:rPr>
              <a:t>l</a:t>
            </a:r>
            <a:r>
              <a:rPr sz="2400" spc="-10" dirty="0">
                <a:latin typeface="Microsoft Sans Serif"/>
                <a:cs typeface="Microsoft Sans Serif"/>
              </a:rPr>
              <a:t>a</a:t>
            </a:r>
            <a:r>
              <a:rPr sz="2400" spc="-5" dirty="0">
                <a:latin typeface="Microsoft Sans Serif"/>
                <a:cs typeface="Microsoft Sans Serif"/>
              </a:rPr>
              <a:t>,</a:t>
            </a:r>
            <a:r>
              <a:rPr sz="2400" dirty="0">
                <a:latin typeface="Microsoft Sans Serif"/>
                <a:cs typeface="Microsoft Sans Serif"/>
              </a:rPr>
              <a:t>	</a:t>
            </a:r>
            <a:r>
              <a:rPr sz="2400" spc="-10" dirty="0">
                <a:latin typeface="Microsoft Sans Serif"/>
                <a:cs typeface="Microsoft Sans Serif"/>
              </a:rPr>
              <a:t>the</a:t>
            </a:r>
            <a:r>
              <a:rPr sz="2400" spc="-5" dirty="0">
                <a:latin typeface="Microsoft Sans Serif"/>
                <a:cs typeface="Microsoft Sans Serif"/>
              </a:rPr>
              <a:t>n</a:t>
            </a:r>
            <a:r>
              <a:rPr sz="2400" dirty="0">
                <a:latin typeface="Microsoft Sans Serif"/>
                <a:cs typeface="Microsoft Sans Serif"/>
              </a:rPr>
              <a:t>	</a:t>
            </a:r>
            <a:r>
              <a:rPr sz="2400" spc="5" dirty="0">
                <a:latin typeface="Microsoft Sans Serif"/>
                <a:cs typeface="Microsoft Sans Serif"/>
              </a:rPr>
              <a:t>~</a:t>
            </a:r>
            <a:r>
              <a:rPr sz="2400" spc="-5" dirty="0">
                <a:latin typeface="Symbol"/>
                <a:cs typeface="Symbol"/>
              </a:rPr>
              <a:t></a:t>
            </a:r>
            <a:r>
              <a:rPr sz="2400" dirty="0">
                <a:latin typeface="Times New Roman"/>
                <a:cs typeface="Times New Roman"/>
              </a:rPr>
              <a:t>	</a:t>
            </a:r>
            <a:r>
              <a:rPr sz="2400" spc="-30" dirty="0">
                <a:latin typeface="Microsoft Sans Serif"/>
                <a:cs typeface="Microsoft Sans Serif"/>
              </a:rPr>
              <a:t>i</a:t>
            </a:r>
            <a:r>
              <a:rPr sz="2400" spc="-5" dirty="0">
                <a:latin typeface="Microsoft Sans Serif"/>
                <a:cs typeface="Microsoft Sans Serif"/>
              </a:rPr>
              <a:t>s</a:t>
            </a:r>
            <a:r>
              <a:rPr sz="2400" dirty="0">
                <a:latin typeface="Microsoft Sans Serif"/>
                <a:cs typeface="Microsoft Sans Serif"/>
              </a:rPr>
              <a:t>	</a:t>
            </a:r>
            <a:r>
              <a:rPr sz="2400" spc="-5" dirty="0">
                <a:latin typeface="Microsoft Sans Serif"/>
                <a:cs typeface="Microsoft Sans Serif"/>
              </a:rPr>
              <a:t>a</a:t>
            </a:r>
            <a:r>
              <a:rPr sz="2400" dirty="0">
                <a:latin typeface="Microsoft Sans Serif"/>
                <a:cs typeface="Microsoft Sans Serif"/>
              </a:rPr>
              <a:t>	</a:t>
            </a:r>
            <a:r>
              <a:rPr sz="2400" spc="-35" dirty="0">
                <a:latin typeface="Microsoft Sans Serif"/>
                <a:cs typeface="Microsoft Sans Serif"/>
              </a:rPr>
              <a:t>w</a:t>
            </a:r>
            <a:r>
              <a:rPr sz="2400" spc="15" dirty="0">
                <a:latin typeface="Microsoft Sans Serif"/>
                <a:cs typeface="Microsoft Sans Serif"/>
              </a:rPr>
              <a:t>e</a:t>
            </a:r>
            <a:r>
              <a:rPr sz="2400" spc="-5" dirty="0">
                <a:latin typeface="Microsoft Sans Serif"/>
                <a:cs typeface="Microsoft Sans Serif"/>
              </a:rPr>
              <a:t>l</a:t>
            </a:r>
            <a:r>
              <a:rPr sz="2400" spc="-30" dirty="0">
                <a:latin typeface="Microsoft Sans Serif"/>
                <a:cs typeface="Microsoft Sans Serif"/>
              </a:rPr>
              <a:t>l</a:t>
            </a:r>
            <a:r>
              <a:rPr sz="2400" dirty="0">
                <a:latin typeface="Microsoft Sans Serif"/>
                <a:cs typeface="Microsoft Sans Serif"/>
              </a:rPr>
              <a:t>-</a:t>
            </a:r>
            <a:r>
              <a:rPr sz="2400" spc="15" dirty="0">
                <a:latin typeface="Microsoft Sans Serif"/>
                <a:cs typeface="Microsoft Sans Serif"/>
              </a:rPr>
              <a:t>f</a:t>
            </a:r>
            <a:r>
              <a:rPr sz="2400" spc="-10" dirty="0">
                <a:latin typeface="Microsoft Sans Serif"/>
                <a:cs typeface="Microsoft Sans Serif"/>
              </a:rPr>
              <a:t>o</a:t>
            </a:r>
            <a:r>
              <a:rPr sz="2400" spc="-25" dirty="0">
                <a:latin typeface="Microsoft Sans Serif"/>
                <a:cs typeface="Microsoft Sans Serif"/>
              </a:rPr>
              <a:t>r</a:t>
            </a:r>
            <a:r>
              <a:rPr sz="2400" spc="30" dirty="0">
                <a:latin typeface="Microsoft Sans Serif"/>
                <a:cs typeface="Microsoft Sans Serif"/>
              </a:rPr>
              <a:t>m</a:t>
            </a:r>
            <a:r>
              <a:rPr sz="2400" spc="-10" dirty="0">
                <a:latin typeface="Microsoft Sans Serif"/>
                <a:cs typeface="Microsoft Sans Serif"/>
              </a:rPr>
              <a:t>e</a:t>
            </a:r>
            <a:r>
              <a:rPr sz="2400" spc="-5" dirty="0">
                <a:latin typeface="Microsoft Sans Serif"/>
                <a:cs typeface="Microsoft Sans Serif"/>
              </a:rPr>
              <a:t>d  formula.</a:t>
            </a:r>
            <a:endParaRPr sz="2400" dirty="0">
              <a:latin typeface="Microsoft Sans Serif"/>
              <a:cs typeface="Microsoft Sans Serif"/>
            </a:endParaRPr>
          </a:p>
          <a:p>
            <a:pPr marL="756285" marR="5080" lvl="1" indent="-287020">
              <a:lnSpc>
                <a:spcPts val="1920"/>
              </a:lnSpc>
              <a:spcBef>
                <a:spcPts val="480"/>
              </a:spcBef>
              <a:buChar char="–"/>
              <a:tabLst>
                <a:tab pos="756285" algn="l"/>
                <a:tab pos="756920" algn="l"/>
                <a:tab pos="1063625" algn="l"/>
                <a:tab pos="1457325" algn="l"/>
                <a:tab pos="2036445" algn="l"/>
                <a:tab pos="3118485" algn="l"/>
                <a:tab pos="6635750" algn="l"/>
                <a:tab pos="7047230" algn="l"/>
              </a:tabLst>
            </a:pPr>
            <a:r>
              <a:rPr sz="2400" spc="-5" dirty="0">
                <a:latin typeface="Microsoft Sans Serif"/>
                <a:cs typeface="Microsoft Sans Serif"/>
              </a:rPr>
              <a:t>If	</a:t>
            </a:r>
            <a:r>
              <a:rPr sz="2400" spc="-5" dirty="0">
                <a:latin typeface="Symbol"/>
                <a:cs typeface="Symbol"/>
              </a:rPr>
              <a:t></a:t>
            </a:r>
            <a:r>
              <a:rPr sz="2400" spc="114" dirty="0">
                <a:latin typeface="Times New Roman"/>
                <a:cs typeface="Times New Roman"/>
              </a:rPr>
              <a:t> </a:t>
            </a:r>
            <a:r>
              <a:rPr sz="2400" dirty="0">
                <a:latin typeface="Microsoft Sans Serif"/>
                <a:cs typeface="Microsoft Sans Serif"/>
              </a:rPr>
              <a:t>and</a:t>
            </a:r>
            <a:r>
              <a:rPr sz="2400" spc="114" dirty="0">
                <a:latin typeface="Microsoft Sans Serif"/>
                <a:cs typeface="Microsoft Sans Serif"/>
              </a:rPr>
              <a:t> </a:t>
            </a:r>
            <a:r>
              <a:rPr sz="2400" spc="-5" dirty="0">
                <a:latin typeface="Symbol"/>
                <a:cs typeface="Symbol"/>
              </a:rPr>
              <a:t></a:t>
            </a:r>
            <a:r>
              <a:rPr sz="2400" spc="210" dirty="0">
                <a:latin typeface="Times New Roman"/>
                <a:cs typeface="Times New Roman"/>
              </a:rPr>
              <a:t> </a:t>
            </a:r>
            <a:r>
              <a:rPr sz="2400" spc="-5" dirty="0">
                <a:latin typeface="Microsoft Sans Serif"/>
                <a:cs typeface="Microsoft Sans Serif"/>
              </a:rPr>
              <a:t>are</a:t>
            </a:r>
            <a:r>
              <a:rPr sz="2400" spc="110" dirty="0">
                <a:latin typeface="Microsoft Sans Serif"/>
                <a:cs typeface="Microsoft Sans Serif"/>
              </a:rPr>
              <a:t> </a:t>
            </a:r>
            <a:r>
              <a:rPr sz="2400" spc="-15" dirty="0">
                <a:latin typeface="Microsoft Sans Serif"/>
                <a:cs typeface="Microsoft Sans Serif"/>
              </a:rPr>
              <a:t>well</a:t>
            </a:r>
            <a:r>
              <a:rPr sz="2400" spc="135" dirty="0">
                <a:latin typeface="Microsoft Sans Serif"/>
                <a:cs typeface="Microsoft Sans Serif"/>
              </a:rPr>
              <a:t> </a:t>
            </a:r>
            <a:r>
              <a:rPr sz="2400" dirty="0">
                <a:latin typeface="Microsoft Sans Serif"/>
                <a:cs typeface="Microsoft Sans Serif"/>
              </a:rPr>
              <a:t>formed</a:t>
            </a:r>
            <a:r>
              <a:rPr sz="2400" spc="90" dirty="0">
                <a:latin typeface="Microsoft Sans Serif"/>
                <a:cs typeface="Microsoft Sans Serif"/>
              </a:rPr>
              <a:t> </a:t>
            </a:r>
            <a:r>
              <a:rPr sz="2400" spc="-5" dirty="0">
                <a:latin typeface="Microsoft Sans Serif"/>
                <a:cs typeface="Microsoft Sans Serif"/>
              </a:rPr>
              <a:t>formulae,</a:t>
            </a:r>
            <a:r>
              <a:rPr sz="2400" spc="114" dirty="0">
                <a:latin typeface="Microsoft Sans Serif"/>
                <a:cs typeface="Microsoft Sans Serif"/>
              </a:rPr>
              <a:t> </a:t>
            </a:r>
            <a:r>
              <a:rPr sz="2400" spc="-10" dirty="0">
                <a:latin typeface="Microsoft Sans Serif"/>
                <a:cs typeface="Microsoft Sans Serif"/>
              </a:rPr>
              <a:t>then</a:t>
            </a:r>
            <a:r>
              <a:rPr sz="2400" spc="114" dirty="0">
                <a:latin typeface="Microsoft Sans Serif"/>
                <a:cs typeface="Microsoft Sans Serif"/>
              </a:rPr>
              <a:t> </a:t>
            </a:r>
            <a:r>
              <a:rPr sz="2400" spc="10" dirty="0">
                <a:latin typeface="Microsoft Sans Serif"/>
                <a:cs typeface="Microsoft Sans Serif"/>
              </a:rPr>
              <a:t>(</a:t>
            </a:r>
            <a:r>
              <a:rPr sz="2400" spc="10" dirty="0">
                <a:latin typeface="Symbol"/>
                <a:cs typeface="Symbol"/>
              </a:rPr>
              <a:t></a:t>
            </a:r>
            <a:r>
              <a:rPr sz="2400" spc="120" dirty="0">
                <a:latin typeface="Times New Roman"/>
                <a:cs typeface="Times New Roman"/>
              </a:rPr>
              <a:t> </a:t>
            </a:r>
            <a:r>
              <a:rPr sz="2400" spc="-10" dirty="0">
                <a:latin typeface="Symbol"/>
                <a:cs typeface="Symbol"/>
              </a:rPr>
              <a:t></a:t>
            </a:r>
            <a:r>
              <a:rPr sz="2400" spc="175" dirty="0">
                <a:latin typeface="Times New Roman"/>
                <a:cs typeface="Times New Roman"/>
              </a:rPr>
              <a:t> </a:t>
            </a:r>
            <a:r>
              <a:rPr sz="2400" spc="5" dirty="0">
                <a:latin typeface="Symbol"/>
                <a:cs typeface="Symbol"/>
              </a:rPr>
              <a:t></a:t>
            </a:r>
            <a:r>
              <a:rPr sz="2400" spc="5" dirty="0">
                <a:latin typeface="Microsoft Sans Serif"/>
                <a:cs typeface="Microsoft Sans Serif"/>
              </a:rPr>
              <a:t>),	</a:t>
            </a:r>
            <a:r>
              <a:rPr sz="2400" spc="-5" dirty="0">
                <a:latin typeface="Microsoft Sans Serif"/>
                <a:cs typeface="Microsoft Sans Serif"/>
              </a:rPr>
              <a:t>(</a:t>
            </a:r>
            <a:r>
              <a:rPr sz="2400" spc="-5" dirty="0">
                <a:latin typeface="Symbol"/>
                <a:cs typeface="Symbol"/>
              </a:rPr>
              <a:t></a:t>
            </a:r>
            <a:r>
              <a:rPr sz="2400" spc="-5" dirty="0">
                <a:latin typeface="Times New Roman"/>
                <a:cs typeface="Times New Roman"/>
              </a:rPr>
              <a:t>	</a:t>
            </a:r>
            <a:r>
              <a:rPr sz="2400" spc="-10" dirty="0">
                <a:latin typeface="Microsoft Sans Serif"/>
                <a:cs typeface="Microsoft Sans Serif"/>
              </a:rPr>
              <a:t>V</a:t>
            </a:r>
            <a:r>
              <a:rPr sz="2400" spc="60" dirty="0">
                <a:latin typeface="Microsoft Sans Serif"/>
                <a:cs typeface="Microsoft Sans Serif"/>
              </a:rPr>
              <a:t> </a:t>
            </a:r>
            <a:r>
              <a:rPr sz="2400" spc="-5" dirty="0">
                <a:latin typeface="Symbol"/>
                <a:cs typeface="Symbol"/>
              </a:rPr>
              <a:t></a:t>
            </a:r>
            <a:r>
              <a:rPr sz="2400" spc="155" dirty="0">
                <a:latin typeface="Times New Roman"/>
                <a:cs typeface="Times New Roman"/>
              </a:rPr>
              <a:t> </a:t>
            </a:r>
            <a:r>
              <a:rPr sz="2400" dirty="0">
                <a:latin typeface="Microsoft Sans Serif"/>
                <a:cs typeface="Microsoft Sans Serif"/>
              </a:rPr>
              <a:t>), </a:t>
            </a:r>
            <a:r>
              <a:rPr sz="2400" spc="-515" dirty="0">
                <a:latin typeface="Microsoft Sans Serif"/>
                <a:cs typeface="Microsoft Sans Serif"/>
              </a:rPr>
              <a:t> </a:t>
            </a:r>
            <a:r>
              <a:rPr sz="2400" spc="-5" dirty="0">
                <a:latin typeface="Microsoft Sans Serif"/>
                <a:cs typeface="Microsoft Sans Serif"/>
              </a:rPr>
              <a:t>(</a:t>
            </a:r>
            <a:r>
              <a:rPr sz="2400" spc="-5" dirty="0">
                <a:latin typeface="Symbol"/>
                <a:cs typeface="Symbol"/>
              </a:rPr>
              <a:t></a:t>
            </a:r>
            <a:r>
              <a:rPr sz="2400" spc="20" dirty="0">
                <a:latin typeface="Times New Roman"/>
                <a:cs typeface="Times New Roman"/>
              </a:rPr>
              <a:t> </a:t>
            </a:r>
            <a:r>
              <a:rPr sz="2400" spc="-10" dirty="0">
                <a:latin typeface="Symbol"/>
                <a:cs typeface="Symbol"/>
              </a:rPr>
              <a:t></a:t>
            </a:r>
            <a:r>
              <a:rPr sz="2400" spc="-10" dirty="0">
                <a:latin typeface="Times New Roman"/>
                <a:cs typeface="Times New Roman"/>
              </a:rPr>
              <a:t>	</a:t>
            </a:r>
            <a:r>
              <a:rPr sz="2400" spc="15" dirty="0">
                <a:latin typeface="Symbol"/>
                <a:cs typeface="Symbol"/>
              </a:rPr>
              <a:t></a:t>
            </a:r>
            <a:r>
              <a:rPr sz="2400" spc="15" dirty="0">
                <a:latin typeface="Microsoft Sans Serif"/>
                <a:cs typeface="Microsoft Sans Serif"/>
              </a:rPr>
              <a:t>),	</a:t>
            </a:r>
            <a:r>
              <a:rPr sz="2400" spc="-5" dirty="0">
                <a:latin typeface="Microsoft Sans Serif"/>
                <a:cs typeface="Microsoft Sans Serif"/>
              </a:rPr>
              <a:t>(</a:t>
            </a:r>
            <a:r>
              <a:rPr sz="2400" spc="-5" dirty="0">
                <a:latin typeface="Symbol"/>
                <a:cs typeface="Symbol"/>
              </a:rPr>
              <a:t></a:t>
            </a:r>
            <a:r>
              <a:rPr sz="2400" spc="15" dirty="0">
                <a:latin typeface="Times New Roman"/>
                <a:cs typeface="Times New Roman"/>
              </a:rPr>
              <a:t> </a:t>
            </a:r>
            <a:r>
              <a:rPr sz="2400" spc="-10" dirty="0">
                <a:latin typeface="Symbol"/>
                <a:cs typeface="Symbol"/>
              </a:rPr>
              <a:t></a:t>
            </a:r>
            <a:r>
              <a:rPr sz="2400" spc="45" dirty="0">
                <a:latin typeface="Times New Roman"/>
                <a:cs typeface="Times New Roman"/>
              </a:rPr>
              <a:t> </a:t>
            </a:r>
            <a:r>
              <a:rPr sz="2400" spc="-5" dirty="0">
                <a:latin typeface="Symbol"/>
                <a:cs typeface="Symbol"/>
              </a:rPr>
              <a:t></a:t>
            </a:r>
            <a:r>
              <a:rPr sz="2400" spc="110" dirty="0">
                <a:latin typeface="Times New Roman"/>
                <a:cs typeface="Times New Roman"/>
              </a:rPr>
              <a:t> </a:t>
            </a:r>
            <a:r>
              <a:rPr sz="2400" spc="-5" dirty="0">
                <a:latin typeface="Microsoft Sans Serif"/>
                <a:cs typeface="Microsoft Sans Serif"/>
              </a:rPr>
              <a:t>)	are</a:t>
            </a:r>
            <a:r>
              <a:rPr sz="2400" spc="15" dirty="0">
                <a:latin typeface="Microsoft Sans Serif"/>
                <a:cs typeface="Microsoft Sans Serif"/>
              </a:rPr>
              <a:t> </a:t>
            </a:r>
            <a:r>
              <a:rPr sz="2400" spc="-5" dirty="0">
                <a:latin typeface="Microsoft Sans Serif"/>
                <a:cs typeface="Microsoft Sans Serif"/>
              </a:rPr>
              <a:t>also</a:t>
            </a:r>
            <a:r>
              <a:rPr sz="2400" spc="10" dirty="0">
                <a:latin typeface="Microsoft Sans Serif"/>
                <a:cs typeface="Microsoft Sans Serif"/>
              </a:rPr>
              <a:t> </a:t>
            </a:r>
            <a:r>
              <a:rPr sz="2400" spc="-5" dirty="0">
                <a:latin typeface="Microsoft Sans Serif"/>
                <a:cs typeface="Microsoft Sans Serif"/>
              </a:rPr>
              <a:t>well-formed</a:t>
            </a:r>
            <a:r>
              <a:rPr sz="2400" spc="15" dirty="0">
                <a:latin typeface="Microsoft Sans Serif"/>
                <a:cs typeface="Microsoft Sans Serif"/>
              </a:rPr>
              <a:t> </a:t>
            </a:r>
            <a:r>
              <a:rPr sz="2400" spc="-10" dirty="0">
                <a:latin typeface="Microsoft Sans Serif"/>
                <a:cs typeface="Microsoft Sans Serif"/>
              </a:rPr>
              <a:t>formulae.</a:t>
            </a:r>
            <a:endParaRPr sz="2400" dirty="0">
              <a:latin typeface="Microsoft Sans Serif"/>
              <a:cs typeface="Microsoft Sans Serif"/>
            </a:endParaRPr>
          </a:p>
          <a:p>
            <a:pPr marL="756285" marR="10795" lvl="1" indent="-287020">
              <a:lnSpc>
                <a:spcPts val="1939"/>
              </a:lnSpc>
              <a:spcBef>
                <a:spcPts val="465"/>
              </a:spcBef>
              <a:buChar char="–"/>
              <a:tabLst>
                <a:tab pos="756285" algn="l"/>
                <a:tab pos="756920" algn="l"/>
                <a:tab pos="1054735" algn="l"/>
                <a:tab pos="1560830" algn="l"/>
                <a:tab pos="2627630" algn="l"/>
                <a:tab pos="3989704" algn="l"/>
                <a:tab pos="4304030" algn="l"/>
                <a:tab pos="4578350" algn="l"/>
                <a:tab pos="6019800" algn="l"/>
                <a:tab pos="6995159" algn="l"/>
                <a:tab pos="7254240" algn="l"/>
              </a:tabLst>
            </a:pPr>
            <a:r>
              <a:rPr sz="2400" spc="-10" dirty="0">
                <a:latin typeface="Microsoft Sans Serif"/>
                <a:cs typeface="Microsoft Sans Serif"/>
              </a:rPr>
              <a:t>A	p</a:t>
            </a:r>
            <a:r>
              <a:rPr sz="2400" dirty="0">
                <a:latin typeface="Microsoft Sans Serif"/>
                <a:cs typeface="Microsoft Sans Serif"/>
              </a:rPr>
              <a:t>r</a:t>
            </a:r>
            <a:r>
              <a:rPr sz="2400" spc="15" dirty="0">
                <a:latin typeface="Microsoft Sans Serif"/>
                <a:cs typeface="Microsoft Sans Serif"/>
              </a:rPr>
              <a:t>o</a:t>
            </a:r>
            <a:r>
              <a:rPr sz="2400" spc="-10" dirty="0">
                <a:latin typeface="Microsoft Sans Serif"/>
                <a:cs typeface="Microsoft Sans Serif"/>
              </a:rPr>
              <a:t>po</a:t>
            </a:r>
            <a:r>
              <a:rPr sz="2400" spc="5" dirty="0">
                <a:latin typeface="Microsoft Sans Serif"/>
                <a:cs typeface="Microsoft Sans Serif"/>
              </a:rPr>
              <a:t>s</a:t>
            </a:r>
            <a:r>
              <a:rPr sz="2400" spc="-30" dirty="0">
                <a:latin typeface="Microsoft Sans Serif"/>
                <a:cs typeface="Microsoft Sans Serif"/>
              </a:rPr>
              <a:t>i</a:t>
            </a:r>
            <a:r>
              <a:rPr sz="2400" spc="15" dirty="0">
                <a:latin typeface="Microsoft Sans Serif"/>
                <a:cs typeface="Microsoft Sans Serif"/>
              </a:rPr>
              <a:t>t</a:t>
            </a:r>
            <a:r>
              <a:rPr sz="2400" spc="-30" dirty="0">
                <a:latin typeface="Microsoft Sans Serif"/>
                <a:cs typeface="Microsoft Sans Serif"/>
              </a:rPr>
              <a:t>i</a:t>
            </a:r>
            <a:r>
              <a:rPr sz="2400" spc="15" dirty="0">
                <a:latin typeface="Microsoft Sans Serif"/>
                <a:cs typeface="Microsoft Sans Serif"/>
              </a:rPr>
              <a:t>o</a:t>
            </a:r>
            <a:r>
              <a:rPr sz="2400" spc="-10" dirty="0">
                <a:latin typeface="Microsoft Sans Serif"/>
                <a:cs typeface="Microsoft Sans Serif"/>
              </a:rPr>
              <a:t>n</a:t>
            </a:r>
            <a:r>
              <a:rPr sz="2400" spc="15" dirty="0">
                <a:latin typeface="Microsoft Sans Serif"/>
                <a:cs typeface="Microsoft Sans Serif"/>
              </a:rPr>
              <a:t>a</a:t>
            </a:r>
            <a:r>
              <a:rPr sz="2400" spc="-15" dirty="0">
                <a:latin typeface="Microsoft Sans Serif"/>
                <a:cs typeface="Microsoft Sans Serif"/>
              </a:rPr>
              <a:t>l</a:t>
            </a:r>
            <a:r>
              <a:rPr sz="2400" dirty="0">
                <a:latin typeface="Microsoft Sans Serif"/>
                <a:cs typeface="Microsoft Sans Serif"/>
              </a:rPr>
              <a:t>	</a:t>
            </a:r>
            <a:r>
              <a:rPr sz="2400" spc="-10" dirty="0">
                <a:latin typeface="Microsoft Sans Serif"/>
                <a:cs typeface="Microsoft Sans Serif"/>
              </a:rPr>
              <a:t>e</a:t>
            </a:r>
            <a:r>
              <a:rPr sz="2400" spc="5" dirty="0">
                <a:latin typeface="Microsoft Sans Serif"/>
                <a:cs typeface="Microsoft Sans Serif"/>
              </a:rPr>
              <a:t>x</a:t>
            </a:r>
            <a:r>
              <a:rPr sz="2400" spc="-10" dirty="0">
                <a:latin typeface="Microsoft Sans Serif"/>
                <a:cs typeface="Microsoft Sans Serif"/>
              </a:rPr>
              <a:t>p</a:t>
            </a:r>
            <a:r>
              <a:rPr sz="2400" dirty="0">
                <a:latin typeface="Microsoft Sans Serif"/>
                <a:cs typeface="Microsoft Sans Serif"/>
              </a:rPr>
              <a:t>r</a:t>
            </a:r>
            <a:r>
              <a:rPr sz="2400" spc="-10" dirty="0">
                <a:latin typeface="Microsoft Sans Serif"/>
                <a:cs typeface="Microsoft Sans Serif"/>
              </a:rPr>
              <a:t>e</a:t>
            </a:r>
            <a:r>
              <a:rPr sz="2400" spc="5" dirty="0">
                <a:latin typeface="Microsoft Sans Serif"/>
                <a:cs typeface="Microsoft Sans Serif"/>
              </a:rPr>
              <a:t>s</a:t>
            </a:r>
            <a:r>
              <a:rPr sz="2400" spc="30" dirty="0">
                <a:latin typeface="Microsoft Sans Serif"/>
                <a:cs typeface="Microsoft Sans Serif"/>
              </a:rPr>
              <a:t>s</a:t>
            </a:r>
            <a:r>
              <a:rPr sz="2400" spc="-30" dirty="0">
                <a:latin typeface="Microsoft Sans Serif"/>
                <a:cs typeface="Microsoft Sans Serif"/>
              </a:rPr>
              <a:t>i</a:t>
            </a:r>
            <a:r>
              <a:rPr sz="2400" spc="-10" dirty="0">
                <a:latin typeface="Microsoft Sans Serif"/>
                <a:cs typeface="Microsoft Sans Serif"/>
              </a:rPr>
              <a:t>o</a:t>
            </a:r>
            <a:r>
              <a:rPr sz="2400" spc="-5" dirty="0">
                <a:latin typeface="Microsoft Sans Serif"/>
                <a:cs typeface="Microsoft Sans Serif"/>
              </a:rPr>
              <a:t>n</a:t>
            </a:r>
            <a:r>
              <a:rPr sz="2400" dirty="0">
                <a:latin typeface="Microsoft Sans Serif"/>
                <a:cs typeface="Microsoft Sans Serif"/>
              </a:rPr>
              <a:t>	</a:t>
            </a:r>
            <a:r>
              <a:rPr sz="2400" spc="-30" dirty="0">
                <a:latin typeface="Microsoft Sans Serif"/>
                <a:cs typeface="Microsoft Sans Serif"/>
              </a:rPr>
              <a:t>i</a:t>
            </a:r>
            <a:r>
              <a:rPr sz="2400" spc="-5" dirty="0">
                <a:latin typeface="Microsoft Sans Serif"/>
                <a:cs typeface="Microsoft Sans Serif"/>
              </a:rPr>
              <a:t>s</a:t>
            </a:r>
            <a:r>
              <a:rPr sz="2400" dirty="0">
                <a:latin typeface="Microsoft Sans Serif"/>
                <a:cs typeface="Microsoft Sans Serif"/>
              </a:rPr>
              <a:t>	</a:t>
            </a:r>
            <a:r>
              <a:rPr sz="2400" spc="-5" dirty="0">
                <a:latin typeface="Microsoft Sans Serif"/>
                <a:cs typeface="Microsoft Sans Serif"/>
              </a:rPr>
              <a:t>a</a:t>
            </a:r>
            <a:r>
              <a:rPr sz="2400" dirty="0">
                <a:latin typeface="Microsoft Sans Serif"/>
                <a:cs typeface="Microsoft Sans Serif"/>
              </a:rPr>
              <a:t>	</a:t>
            </a:r>
            <a:r>
              <a:rPr sz="2400" spc="-35" dirty="0">
                <a:latin typeface="Microsoft Sans Serif"/>
                <a:cs typeface="Microsoft Sans Serif"/>
              </a:rPr>
              <a:t>w</a:t>
            </a:r>
            <a:r>
              <a:rPr sz="2400" spc="15" dirty="0">
                <a:latin typeface="Microsoft Sans Serif"/>
                <a:cs typeface="Microsoft Sans Serif"/>
              </a:rPr>
              <a:t>e</a:t>
            </a:r>
            <a:r>
              <a:rPr sz="2400" spc="-5" dirty="0">
                <a:latin typeface="Microsoft Sans Serif"/>
                <a:cs typeface="Microsoft Sans Serif"/>
              </a:rPr>
              <a:t>l</a:t>
            </a:r>
            <a:r>
              <a:rPr sz="2400" spc="-30" dirty="0">
                <a:latin typeface="Microsoft Sans Serif"/>
                <a:cs typeface="Microsoft Sans Serif"/>
              </a:rPr>
              <a:t>l</a:t>
            </a:r>
            <a:r>
              <a:rPr sz="2400" dirty="0">
                <a:latin typeface="Microsoft Sans Serif"/>
                <a:cs typeface="Microsoft Sans Serif"/>
              </a:rPr>
              <a:t>-</a:t>
            </a:r>
            <a:r>
              <a:rPr sz="2400" spc="15" dirty="0">
                <a:latin typeface="Microsoft Sans Serif"/>
                <a:cs typeface="Microsoft Sans Serif"/>
              </a:rPr>
              <a:t>f</a:t>
            </a:r>
            <a:r>
              <a:rPr sz="2400" spc="-10" dirty="0">
                <a:latin typeface="Microsoft Sans Serif"/>
                <a:cs typeface="Microsoft Sans Serif"/>
              </a:rPr>
              <a:t>o</a:t>
            </a:r>
            <a:r>
              <a:rPr sz="2400" spc="-25" dirty="0">
                <a:latin typeface="Microsoft Sans Serif"/>
                <a:cs typeface="Microsoft Sans Serif"/>
              </a:rPr>
              <a:t>r</a:t>
            </a:r>
            <a:r>
              <a:rPr sz="2400" spc="30" dirty="0">
                <a:latin typeface="Microsoft Sans Serif"/>
                <a:cs typeface="Microsoft Sans Serif"/>
              </a:rPr>
              <a:t>m</a:t>
            </a:r>
            <a:r>
              <a:rPr sz="2400" spc="-10" dirty="0">
                <a:latin typeface="Microsoft Sans Serif"/>
                <a:cs typeface="Microsoft Sans Serif"/>
              </a:rPr>
              <a:t>e</a:t>
            </a:r>
            <a:r>
              <a:rPr sz="2400" spc="-5" dirty="0">
                <a:latin typeface="Microsoft Sans Serif"/>
                <a:cs typeface="Microsoft Sans Serif"/>
              </a:rPr>
              <a:t>d</a:t>
            </a:r>
            <a:r>
              <a:rPr sz="2400" dirty="0">
                <a:latin typeface="Microsoft Sans Serif"/>
                <a:cs typeface="Microsoft Sans Serif"/>
              </a:rPr>
              <a:t>	</a:t>
            </a:r>
            <a:r>
              <a:rPr sz="2400" spc="15" dirty="0">
                <a:latin typeface="Microsoft Sans Serif"/>
                <a:cs typeface="Microsoft Sans Serif"/>
              </a:rPr>
              <a:t>f</a:t>
            </a:r>
            <a:r>
              <a:rPr sz="2400" spc="-10" dirty="0">
                <a:latin typeface="Microsoft Sans Serif"/>
                <a:cs typeface="Microsoft Sans Serif"/>
              </a:rPr>
              <a:t>o</a:t>
            </a:r>
            <a:r>
              <a:rPr sz="2400" spc="-25" dirty="0">
                <a:latin typeface="Microsoft Sans Serif"/>
                <a:cs typeface="Microsoft Sans Serif"/>
              </a:rPr>
              <a:t>r</a:t>
            </a:r>
            <a:r>
              <a:rPr sz="2400" spc="10" dirty="0">
                <a:latin typeface="Microsoft Sans Serif"/>
                <a:cs typeface="Microsoft Sans Serif"/>
              </a:rPr>
              <a:t>m</a:t>
            </a:r>
            <a:r>
              <a:rPr sz="2400" spc="-10" dirty="0">
                <a:latin typeface="Microsoft Sans Serif"/>
                <a:cs typeface="Microsoft Sans Serif"/>
              </a:rPr>
              <a:t>u</a:t>
            </a:r>
            <a:r>
              <a:rPr sz="2400" spc="-30" dirty="0">
                <a:latin typeface="Microsoft Sans Serif"/>
                <a:cs typeface="Microsoft Sans Serif"/>
              </a:rPr>
              <a:t>l</a:t>
            </a:r>
            <a:r>
              <a:rPr sz="2400" spc="-5" dirty="0">
                <a:latin typeface="Microsoft Sans Serif"/>
                <a:cs typeface="Microsoft Sans Serif"/>
              </a:rPr>
              <a:t>a</a:t>
            </a:r>
            <a:r>
              <a:rPr sz="2400" dirty="0">
                <a:latin typeface="Microsoft Sans Serif"/>
                <a:cs typeface="Microsoft Sans Serif"/>
              </a:rPr>
              <a:t>	</a:t>
            </a:r>
            <a:r>
              <a:rPr sz="2400" spc="-30" dirty="0">
                <a:latin typeface="Microsoft Sans Serif"/>
                <a:cs typeface="Microsoft Sans Serif"/>
              </a:rPr>
              <a:t>i</a:t>
            </a:r>
            <a:r>
              <a:rPr sz="2400" spc="-5" dirty="0">
                <a:latin typeface="Microsoft Sans Serif"/>
                <a:cs typeface="Microsoft Sans Serif"/>
              </a:rPr>
              <a:t>f</a:t>
            </a:r>
            <a:r>
              <a:rPr sz="2400" dirty="0">
                <a:latin typeface="Microsoft Sans Serif"/>
                <a:cs typeface="Microsoft Sans Serif"/>
              </a:rPr>
              <a:t>	</a:t>
            </a:r>
            <a:r>
              <a:rPr sz="2400" spc="-10" dirty="0">
                <a:latin typeface="Microsoft Sans Serif"/>
                <a:cs typeface="Microsoft Sans Serif"/>
              </a:rPr>
              <a:t>an</a:t>
            </a:r>
            <a:r>
              <a:rPr sz="2400" spc="-5" dirty="0">
                <a:latin typeface="Microsoft Sans Serif"/>
                <a:cs typeface="Microsoft Sans Serif"/>
              </a:rPr>
              <a:t>d  only</a:t>
            </a:r>
            <a:r>
              <a:rPr sz="2400" spc="15" dirty="0">
                <a:latin typeface="Microsoft Sans Serif"/>
                <a:cs typeface="Microsoft Sans Serif"/>
              </a:rPr>
              <a:t> </a:t>
            </a:r>
            <a:r>
              <a:rPr sz="2400" spc="-20" dirty="0">
                <a:latin typeface="Microsoft Sans Serif"/>
                <a:cs typeface="Microsoft Sans Serif"/>
              </a:rPr>
              <a:t>if	it</a:t>
            </a:r>
            <a:r>
              <a:rPr sz="2400" spc="15" dirty="0">
                <a:latin typeface="Microsoft Sans Serif"/>
                <a:cs typeface="Microsoft Sans Serif"/>
              </a:rPr>
              <a:t> </a:t>
            </a:r>
            <a:r>
              <a:rPr sz="2400" spc="-5" dirty="0">
                <a:latin typeface="Microsoft Sans Serif"/>
                <a:cs typeface="Microsoft Sans Serif"/>
              </a:rPr>
              <a:t>can</a:t>
            </a:r>
            <a:r>
              <a:rPr sz="2400" spc="15" dirty="0">
                <a:latin typeface="Microsoft Sans Serif"/>
                <a:cs typeface="Microsoft Sans Serif"/>
              </a:rPr>
              <a:t> </a:t>
            </a:r>
            <a:r>
              <a:rPr sz="2400" spc="-10" dirty="0">
                <a:latin typeface="Microsoft Sans Serif"/>
                <a:cs typeface="Microsoft Sans Serif"/>
              </a:rPr>
              <a:t>be</a:t>
            </a:r>
            <a:r>
              <a:rPr sz="2400" spc="15" dirty="0">
                <a:latin typeface="Microsoft Sans Serif"/>
                <a:cs typeface="Microsoft Sans Serif"/>
              </a:rPr>
              <a:t> </a:t>
            </a:r>
            <a:r>
              <a:rPr sz="2400" spc="-5" dirty="0">
                <a:latin typeface="Microsoft Sans Serif"/>
                <a:cs typeface="Microsoft Sans Serif"/>
              </a:rPr>
              <a:t>obtained</a:t>
            </a:r>
            <a:r>
              <a:rPr sz="2400" spc="15" dirty="0">
                <a:latin typeface="Microsoft Sans Serif"/>
                <a:cs typeface="Microsoft Sans Serif"/>
              </a:rPr>
              <a:t> </a:t>
            </a:r>
            <a:r>
              <a:rPr sz="2400" spc="5" dirty="0">
                <a:latin typeface="Microsoft Sans Serif"/>
                <a:cs typeface="Microsoft Sans Serif"/>
              </a:rPr>
              <a:t>by </a:t>
            </a:r>
            <a:r>
              <a:rPr sz="2400" spc="-5" dirty="0">
                <a:latin typeface="Microsoft Sans Serif"/>
                <a:cs typeface="Microsoft Sans Serif"/>
              </a:rPr>
              <a:t>using</a:t>
            </a:r>
            <a:r>
              <a:rPr sz="2400" spc="15" dirty="0">
                <a:latin typeface="Microsoft Sans Serif"/>
                <a:cs typeface="Microsoft Sans Serif"/>
              </a:rPr>
              <a:t> </a:t>
            </a:r>
            <a:r>
              <a:rPr sz="2400" spc="-5" dirty="0">
                <a:latin typeface="Microsoft Sans Serif"/>
                <a:cs typeface="Microsoft Sans Serif"/>
              </a:rPr>
              <a:t>above</a:t>
            </a:r>
            <a:r>
              <a:rPr sz="2400" spc="15" dirty="0">
                <a:latin typeface="Microsoft Sans Serif"/>
                <a:cs typeface="Microsoft Sans Serif"/>
              </a:rPr>
              <a:t> </a:t>
            </a:r>
            <a:r>
              <a:rPr sz="2400" spc="-5" dirty="0">
                <a:latin typeface="Microsoft Sans Serif"/>
                <a:cs typeface="Microsoft Sans Serif"/>
              </a:rPr>
              <a:t>conditions.</a:t>
            </a:r>
            <a:endParaRPr sz="2400" dirty="0">
              <a:latin typeface="Microsoft Sans Serif"/>
              <a:cs typeface="Microsoft Sans Serif"/>
            </a:endParaRPr>
          </a:p>
        </p:txBody>
      </p:sp>
    </p:spTree>
    <p:extLst>
      <p:ext uri="{BB962C8B-B14F-4D97-AF65-F5344CB8AC3E}">
        <p14:creationId xmlns:p14="http://schemas.microsoft.com/office/powerpoint/2010/main" val="97467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rPr>
              <a:t>Semantic Tableaux System…</a:t>
            </a:r>
            <a:r>
              <a:rPr lang="en-US" sz="3200" b="1" spc="-10" dirty="0">
                <a:solidFill>
                  <a:srgbClr val="C00000"/>
                </a:solidFill>
              </a:rPr>
              <a:t> </a:t>
            </a:r>
            <a:endParaRPr lang="te-IN" sz="3200" b="1" dirty="0">
              <a:solidFill>
                <a:srgbClr val="C00000"/>
              </a:solidFill>
            </a:endParaRPr>
          </a:p>
        </p:txBody>
      </p:sp>
      <p:grpSp>
        <p:nvGrpSpPr>
          <p:cNvPr id="2" name="object 2">
            <a:extLst>
              <a:ext uri="{FF2B5EF4-FFF2-40B4-BE49-F238E27FC236}">
                <a16:creationId xmlns:a16="http://schemas.microsoft.com/office/drawing/2014/main" id="{33ECD210-41EE-392B-0006-D4BD8D575DA4}"/>
              </a:ext>
            </a:extLst>
          </p:cNvPr>
          <p:cNvGrpSpPr/>
          <p:nvPr/>
        </p:nvGrpSpPr>
        <p:grpSpPr>
          <a:xfrm>
            <a:off x="457205" y="457199"/>
            <a:ext cx="1064260" cy="6852284"/>
            <a:chOff x="457205" y="457199"/>
            <a:chExt cx="1064260" cy="6852284"/>
          </a:xfrm>
        </p:grpSpPr>
        <p:pic>
          <p:nvPicPr>
            <p:cNvPr id="3" name="object 3">
              <a:extLst>
                <a:ext uri="{FF2B5EF4-FFF2-40B4-BE49-F238E27FC236}">
                  <a16:creationId xmlns:a16="http://schemas.microsoft.com/office/drawing/2014/main" id="{B0938BBA-B667-0EB1-B9BA-D4CD9282ACA4}"/>
                </a:ext>
              </a:extLst>
            </p:cNvPr>
            <p:cNvPicPr/>
            <p:nvPr/>
          </p:nvPicPr>
          <p:blipFill>
            <a:blip r:embed="rId3" cstate="print"/>
            <a:stretch>
              <a:fillRect/>
            </a:stretch>
          </p:blipFill>
          <p:spPr>
            <a:xfrm>
              <a:off x="457205" y="457199"/>
              <a:ext cx="443932" cy="6851903"/>
            </a:xfrm>
            <a:prstGeom prst="rect">
              <a:avLst/>
            </a:prstGeom>
          </p:spPr>
        </p:pic>
        <p:pic>
          <p:nvPicPr>
            <p:cNvPr id="4" name="object 4">
              <a:extLst>
                <a:ext uri="{FF2B5EF4-FFF2-40B4-BE49-F238E27FC236}">
                  <a16:creationId xmlns:a16="http://schemas.microsoft.com/office/drawing/2014/main" id="{F88D1B8A-60BE-1397-F8DE-33F95A42173D}"/>
                </a:ext>
              </a:extLst>
            </p:cNvPr>
            <p:cNvPicPr/>
            <p:nvPr/>
          </p:nvPicPr>
          <p:blipFill>
            <a:blip r:embed="rId4" cstate="print"/>
            <a:stretch>
              <a:fillRect/>
            </a:stretch>
          </p:blipFill>
          <p:spPr>
            <a:xfrm>
              <a:off x="1219200" y="457199"/>
              <a:ext cx="301751" cy="6851903"/>
            </a:xfrm>
            <a:prstGeom prst="rect">
              <a:avLst/>
            </a:prstGeom>
          </p:spPr>
        </p:pic>
      </p:grpSp>
      <p:sp>
        <p:nvSpPr>
          <p:cNvPr id="5" name="object 5">
            <a:extLst>
              <a:ext uri="{FF2B5EF4-FFF2-40B4-BE49-F238E27FC236}">
                <a16:creationId xmlns:a16="http://schemas.microsoft.com/office/drawing/2014/main" id="{3C1DC4BF-4719-0D17-9311-93D0200363F7}"/>
              </a:ext>
            </a:extLst>
          </p:cNvPr>
          <p:cNvSpPr txBox="1">
            <a:spLocks/>
          </p:cNvSpPr>
          <p:nvPr/>
        </p:nvSpPr>
        <p:spPr>
          <a:xfrm>
            <a:off x="1678941" y="959612"/>
            <a:ext cx="4120515" cy="63627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4000" spc="-5"/>
              <a:t>Example</a:t>
            </a:r>
            <a:r>
              <a:rPr lang="en-IN" sz="4000" spc="-25"/>
              <a:t> </a:t>
            </a:r>
            <a:r>
              <a:rPr lang="en-IN" sz="4000"/>
              <a:t>-</a:t>
            </a:r>
            <a:r>
              <a:rPr lang="en-IN" sz="4000" spc="-30"/>
              <a:t> </a:t>
            </a:r>
            <a:r>
              <a:rPr lang="en-IN" sz="4000" spc="-5"/>
              <a:t>Validity</a:t>
            </a:r>
            <a:endParaRPr lang="en-IN" sz="4000"/>
          </a:p>
        </p:txBody>
      </p:sp>
      <p:sp>
        <p:nvSpPr>
          <p:cNvPr id="6" name="object 6">
            <a:extLst>
              <a:ext uri="{FF2B5EF4-FFF2-40B4-BE49-F238E27FC236}">
                <a16:creationId xmlns:a16="http://schemas.microsoft.com/office/drawing/2014/main" id="{CFA27E36-AB1B-57E1-B688-3B2B592B8F57}"/>
              </a:ext>
            </a:extLst>
          </p:cNvPr>
          <p:cNvSpPr txBox="1"/>
          <p:nvPr/>
        </p:nvSpPr>
        <p:spPr>
          <a:xfrm>
            <a:off x="1602741" y="1861821"/>
            <a:ext cx="7462520" cy="2070735"/>
          </a:xfrm>
          <a:prstGeom prst="rect">
            <a:avLst/>
          </a:prstGeom>
        </p:spPr>
        <p:txBody>
          <a:bodyPr vert="horz" wrap="square" lIns="0" tIns="85725" rIns="0" bIns="0" rtlCol="0">
            <a:spAutoFit/>
          </a:bodyPr>
          <a:lstStyle/>
          <a:p>
            <a:pPr marL="12700" algn="just">
              <a:lnSpc>
                <a:spcPct val="100000"/>
              </a:lnSpc>
              <a:spcBef>
                <a:spcPts val="675"/>
              </a:spcBef>
            </a:pPr>
            <a:r>
              <a:rPr sz="2400" b="1" spc="-5" dirty="0">
                <a:solidFill>
                  <a:srgbClr val="CC0000"/>
                </a:solidFill>
                <a:latin typeface="Arial"/>
                <a:cs typeface="Arial"/>
              </a:rPr>
              <a:t>Example:</a:t>
            </a:r>
            <a:r>
              <a:rPr sz="2400" b="1" spc="-10" dirty="0">
                <a:solidFill>
                  <a:srgbClr val="CC0000"/>
                </a:solidFill>
                <a:latin typeface="Arial"/>
                <a:cs typeface="Arial"/>
              </a:rPr>
              <a:t> </a:t>
            </a:r>
            <a:r>
              <a:rPr sz="2400" dirty="0">
                <a:latin typeface="Microsoft Sans Serif"/>
                <a:cs typeface="Microsoft Sans Serif"/>
              </a:rPr>
              <a:t>Show</a:t>
            </a:r>
            <a:r>
              <a:rPr sz="2400" spc="5" dirty="0">
                <a:latin typeface="Microsoft Sans Serif"/>
                <a:cs typeface="Microsoft Sans Serif"/>
              </a:rPr>
              <a:t> </a:t>
            </a:r>
            <a:r>
              <a:rPr sz="2400" spc="-5" dirty="0">
                <a:latin typeface="Microsoft Sans Serif"/>
                <a:cs typeface="Microsoft Sans Serif"/>
              </a:rPr>
              <a:t>that</a:t>
            </a:r>
            <a:r>
              <a:rPr sz="2400" spc="35" dirty="0">
                <a:latin typeface="Microsoft Sans Serif"/>
                <a:cs typeface="Microsoft Sans Serif"/>
              </a:rPr>
              <a:t> </a:t>
            </a:r>
            <a:r>
              <a:rPr sz="2400" dirty="0">
                <a:latin typeface="Symbol"/>
                <a:cs typeface="Symbol"/>
              </a:rPr>
              <a:t></a:t>
            </a:r>
            <a:r>
              <a:rPr sz="2400" spc="45" dirty="0">
                <a:latin typeface="Times New Roman"/>
                <a:cs typeface="Times New Roman"/>
              </a:rPr>
              <a:t> </a:t>
            </a:r>
            <a:r>
              <a:rPr sz="2400" dirty="0">
                <a:latin typeface="Microsoft Sans Serif"/>
                <a:cs typeface="Microsoft Sans Serif"/>
              </a:rPr>
              <a:t>:</a:t>
            </a:r>
            <a:r>
              <a:rPr sz="2400" spc="10" dirty="0">
                <a:latin typeface="Microsoft Sans Serif"/>
                <a:cs typeface="Microsoft Sans Serif"/>
              </a:rPr>
              <a:t> </a:t>
            </a:r>
            <a:r>
              <a:rPr sz="2400" dirty="0">
                <a:latin typeface="Microsoft Sans Serif"/>
                <a:cs typeface="Microsoft Sans Serif"/>
              </a:rPr>
              <a:t>P</a:t>
            </a:r>
            <a:r>
              <a:rPr sz="2400" spc="55" dirty="0">
                <a:latin typeface="Microsoft Sans Serif"/>
                <a:cs typeface="Microsoft Sans Serif"/>
              </a:rPr>
              <a:t> </a:t>
            </a:r>
            <a:r>
              <a:rPr sz="2400" dirty="0">
                <a:latin typeface="Symbol"/>
                <a:cs typeface="Symbol"/>
              </a:rPr>
              <a:t></a:t>
            </a:r>
            <a:r>
              <a:rPr sz="2400" spc="725" dirty="0">
                <a:latin typeface="Times New Roman"/>
                <a:cs typeface="Times New Roman"/>
              </a:rPr>
              <a:t> </a:t>
            </a:r>
            <a:r>
              <a:rPr sz="2400" dirty="0">
                <a:latin typeface="Microsoft Sans Serif"/>
                <a:cs typeface="Microsoft Sans Serif"/>
              </a:rPr>
              <a:t>(</a:t>
            </a:r>
            <a:r>
              <a:rPr sz="2400" spc="25" dirty="0">
                <a:latin typeface="Microsoft Sans Serif"/>
                <a:cs typeface="Microsoft Sans Serif"/>
              </a:rPr>
              <a:t> </a:t>
            </a:r>
            <a:r>
              <a:rPr sz="2400" dirty="0">
                <a:latin typeface="Microsoft Sans Serif"/>
                <a:cs typeface="Microsoft Sans Serif"/>
              </a:rPr>
              <a:t>Q</a:t>
            </a:r>
            <a:r>
              <a:rPr sz="2400" spc="680" dirty="0">
                <a:latin typeface="Microsoft Sans Serif"/>
                <a:cs typeface="Microsoft Sans Serif"/>
              </a:rPr>
              <a:t> </a:t>
            </a:r>
            <a:r>
              <a:rPr sz="2400" dirty="0">
                <a:latin typeface="Symbol"/>
                <a:cs typeface="Symbol"/>
              </a:rPr>
              <a:t></a:t>
            </a:r>
            <a:r>
              <a:rPr sz="2400" spc="55" dirty="0">
                <a:latin typeface="Times New Roman"/>
                <a:cs typeface="Times New Roman"/>
              </a:rPr>
              <a:t> </a:t>
            </a:r>
            <a:r>
              <a:rPr sz="2400" dirty="0">
                <a:latin typeface="Microsoft Sans Serif"/>
                <a:cs typeface="Microsoft Sans Serif"/>
              </a:rPr>
              <a:t>P)</a:t>
            </a:r>
            <a:r>
              <a:rPr sz="2400" spc="670" dirty="0">
                <a:latin typeface="Microsoft Sans Serif"/>
                <a:cs typeface="Microsoft Sans Serif"/>
              </a:rPr>
              <a:t> </a:t>
            </a:r>
            <a:r>
              <a:rPr sz="2400" spc="-10" dirty="0">
                <a:latin typeface="Microsoft Sans Serif"/>
                <a:cs typeface="Microsoft Sans Serif"/>
              </a:rPr>
              <a:t>is</a:t>
            </a:r>
            <a:r>
              <a:rPr sz="2400" spc="25" dirty="0">
                <a:latin typeface="Microsoft Sans Serif"/>
                <a:cs typeface="Microsoft Sans Serif"/>
              </a:rPr>
              <a:t> </a:t>
            </a:r>
            <a:r>
              <a:rPr sz="2400" spc="-15" dirty="0">
                <a:latin typeface="Microsoft Sans Serif"/>
                <a:cs typeface="Microsoft Sans Serif"/>
              </a:rPr>
              <a:t>valid</a:t>
            </a:r>
            <a:endParaRPr sz="2400" dirty="0">
              <a:latin typeface="Microsoft Sans Serif"/>
              <a:cs typeface="Microsoft Sans Serif"/>
            </a:endParaRPr>
          </a:p>
          <a:p>
            <a:pPr marL="356870" marR="5080" indent="-344805" algn="just">
              <a:lnSpc>
                <a:spcPct val="98800"/>
              </a:lnSpc>
              <a:spcBef>
                <a:spcPts val="610"/>
              </a:spcBef>
            </a:pPr>
            <a:r>
              <a:rPr sz="2400" b="1" spc="-10" dirty="0">
                <a:solidFill>
                  <a:srgbClr val="CC0000"/>
                </a:solidFill>
                <a:latin typeface="Arial"/>
                <a:cs typeface="Arial"/>
              </a:rPr>
              <a:t>Solution: </a:t>
            </a:r>
            <a:r>
              <a:rPr sz="2400" dirty="0">
                <a:latin typeface="Microsoft Sans Serif"/>
                <a:cs typeface="Microsoft Sans Serif"/>
              </a:rPr>
              <a:t>In order to </a:t>
            </a:r>
            <a:r>
              <a:rPr sz="2400" spc="-5" dirty="0">
                <a:latin typeface="Microsoft Sans Serif"/>
                <a:cs typeface="Microsoft Sans Serif"/>
              </a:rPr>
              <a:t>show </a:t>
            </a:r>
            <a:r>
              <a:rPr sz="2400" dirty="0">
                <a:latin typeface="Microsoft Sans Serif"/>
                <a:cs typeface="Microsoft Sans Serif"/>
              </a:rPr>
              <a:t>that </a:t>
            </a:r>
            <a:r>
              <a:rPr sz="2400" dirty="0">
                <a:latin typeface="Symbol"/>
                <a:cs typeface="Symbol"/>
              </a:rPr>
              <a:t></a:t>
            </a:r>
            <a:r>
              <a:rPr sz="2400" dirty="0">
                <a:latin typeface="Times New Roman"/>
                <a:cs typeface="Times New Roman"/>
              </a:rPr>
              <a:t> </a:t>
            </a:r>
            <a:r>
              <a:rPr sz="2400" spc="-10" dirty="0">
                <a:latin typeface="Microsoft Sans Serif"/>
                <a:cs typeface="Microsoft Sans Serif"/>
              </a:rPr>
              <a:t>is </a:t>
            </a:r>
            <a:r>
              <a:rPr sz="2400" spc="-5" dirty="0">
                <a:latin typeface="Microsoft Sans Serif"/>
                <a:cs typeface="Microsoft Sans Serif"/>
              </a:rPr>
              <a:t>a valid, </a:t>
            </a:r>
            <a:r>
              <a:rPr sz="2400" spc="-20" dirty="0">
                <a:latin typeface="Microsoft Sans Serif"/>
                <a:cs typeface="Microsoft Sans Serif"/>
              </a:rPr>
              <a:t>we</a:t>
            </a:r>
            <a:r>
              <a:rPr sz="2400" spc="595" dirty="0">
                <a:latin typeface="Microsoft Sans Serif"/>
                <a:cs typeface="Microsoft Sans Serif"/>
              </a:rPr>
              <a:t> </a:t>
            </a:r>
            <a:r>
              <a:rPr sz="2400" spc="-10" dirty="0">
                <a:latin typeface="Microsoft Sans Serif"/>
                <a:cs typeface="Microsoft Sans Serif"/>
              </a:rPr>
              <a:t>will </a:t>
            </a:r>
            <a:r>
              <a:rPr sz="2400" spc="5" dirty="0">
                <a:latin typeface="Microsoft Sans Serif"/>
                <a:cs typeface="Microsoft Sans Serif"/>
              </a:rPr>
              <a:t>try </a:t>
            </a:r>
            <a:r>
              <a:rPr sz="2400" spc="10" dirty="0">
                <a:latin typeface="Microsoft Sans Serif"/>
                <a:cs typeface="Microsoft Sans Serif"/>
              </a:rPr>
              <a:t> </a:t>
            </a:r>
            <a:r>
              <a:rPr sz="2400" dirty="0">
                <a:latin typeface="Microsoft Sans Serif"/>
                <a:cs typeface="Microsoft Sans Serif"/>
              </a:rPr>
              <a:t>to</a:t>
            </a:r>
            <a:r>
              <a:rPr sz="2400" spc="5" dirty="0">
                <a:latin typeface="Microsoft Sans Serif"/>
                <a:cs typeface="Microsoft Sans Serif"/>
              </a:rPr>
              <a:t> </a:t>
            </a:r>
            <a:r>
              <a:rPr sz="2400" spc="-5" dirty="0">
                <a:latin typeface="Microsoft Sans Serif"/>
                <a:cs typeface="Microsoft Sans Serif"/>
              </a:rPr>
              <a:t>show</a:t>
            </a:r>
            <a:r>
              <a:rPr sz="2400" dirty="0">
                <a:latin typeface="Microsoft Sans Serif"/>
                <a:cs typeface="Microsoft Sans Serif"/>
              </a:rPr>
              <a:t> that</a:t>
            </a:r>
            <a:r>
              <a:rPr sz="2400" spc="5" dirty="0">
                <a:latin typeface="Microsoft Sans Serif"/>
                <a:cs typeface="Microsoft Sans Serif"/>
              </a:rPr>
              <a:t> </a:t>
            </a:r>
            <a:r>
              <a:rPr sz="2400" dirty="0">
                <a:latin typeface="Symbol"/>
                <a:cs typeface="Symbol"/>
              </a:rPr>
              <a:t></a:t>
            </a:r>
            <a:r>
              <a:rPr sz="2400" spc="5" dirty="0">
                <a:latin typeface="Times New Roman"/>
                <a:cs typeface="Times New Roman"/>
              </a:rPr>
              <a:t> </a:t>
            </a:r>
            <a:r>
              <a:rPr sz="2400" spc="-10" dirty="0">
                <a:latin typeface="Microsoft Sans Serif"/>
                <a:cs typeface="Microsoft Sans Serif"/>
              </a:rPr>
              <a:t>is</a:t>
            </a:r>
            <a:r>
              <a:rPr sz="2400" spc="-5" dirty="0">
                <a:latin typeface="Microsoft Sans Serif"/>
                <a:cs typeface="Microsoft Sans Serif"/>
              </a:rPr>
              <a:t> tableau</a:t>
            </a:r>
            <a:r>
              <a:rPr sz="2400" dirty="0">
                <a:latin typeface="Microsoft Sans Serif"/>
                <a:cs typeface="Microsoft Sans Serif"/>
              </a:rPr>
              <a:t> </a:t>
            </a:r>
            <a:r>
              <a:rPr sz="2400" spc="-5" dirty="0">
                <a:latin typeface="Microsoft Sans Serif"/>
                <a:cs typeface="Microsoft Sans Serif"/>
              </a:rPr>
              <a:t>provable</a:t>
            </a:r>
            <a:r>
              <a:rPr sz="2400" dirty="0">
                <a:latin typeface="Microsoft Sans Serif"/>
                <a:cs typeface="Microsoft Sans Serif"/>
              </a:rPr>
              <a:t> </a:t>
            </a:r>
            <a:r>
              <a:rPr sz="2400" spc="-10" dirty="0">
                <a:latin typeface="Microsoft Sans Serif"/>
                <a:cs typeface="Microsoft Sans Serif"/>
              </a:rPr>
              <a:t>i.e.,</a:t>
            </a:r>
            <a:r>
              <a:rPr sz="2400" spc="-5" dirty="0">
                <a:latin typeface="Microsoft Sans Serif"/>
                <a:cs typeface="Microsoft Sans Serif"/>
              </a:rPr>
              <a:t> </a:t>
            </a:r>
            <a:r>
              <a:rPr sz="2400" dirty="0">
                <a:latin typeface="Microsoft Sans Serif"/>
                <a:cs typeface="Microsoft Sans Serif"/>
              </a:rPr>
              <a:t>~</a:t>
            </a:r>
            <a:r>
              <a:rPr sz="2400" spc="5" dirty="0">
                <a:latin typeface="Microsoft Sans Serif"/>
                <a:cs typeface="Microsoft Sans Serif"/>
              </a:rPr>
              <a:t> </a:t>
            </a:r>
            <a:r>
              <a:rPr sz="2400" dirty="0">
                <a:latin typeface="Symbol"/>
                <a:cs typeface="Symbol"/>
              </a:rPr>
              <a:t></a:t>
            </a:r>
            <a:r>
              <a:rPr sz="2400" spc="5" dirty="0">
                <a:latin typeface="Times New Roman"/>
                <a:cs typeface="Times New Roman"/>
              </a:rPr>
              <a:t> </a:t>
            </a:r>
            <a:r>
              <a:rPr sz="2400" spc="-10" dirty="0">
                <a:latin typeface="Microsoft Sans Serif"/>
                <a:cs typeface="Microsoft Sans Serif"/>
              </a:rPr>
              <a:t>is </a:t>
            </a:r>
            <a:r>
              <a:rPr sz="2400" spc="-5" dirty="0">
                <a:latin typeface="Microsoft Sans Serif"/>
                <a:cs typeface="Microsoft Sans Serif"/>
              </a:rPr>
              <a:t> inconsistent.</a:t>
            </a:r>
            <a:endParaRPr sz="2400" dirty="0">
              <a:latin typeface="Microsoft Sans Serif"/>
              <a:cs typeface="Microsoft Sans Serif"/>
            </a:endParaRPr>
          </a:p>
          <a:p>
            <a:pPr marL="12700" algn="just">
              <a:lnSpc>
                <a:spcPct val="100000"/>
              </a:lnSpc>
              <a:spcBef>
                <a:spcPts val="625"/>
              </a:spcBef>
              <a:tabLst>
                <a:tab pos="6412865" algn="l"/>
              </a:tabLst>
            </a:pPr>
            <a:r>
              <a:rPr sz="2400" spc="-10" dirty="0">
                <a:latin typeface="Microsoft Sans Serif"/>
                <a:cs typeface="Microsoft Sans Serif"/>
              </a:rPr>
              <a:t>{</a:t>
            </a:r>
            <a:r>
              <a:rPr sz="2400" b="1" spc="-10" dirty="0">
                <a:solidFill>
                  <a:srgbClr val="CC0000"/>
                </a:solidFill>
                <a:latin typeface="Arial"/>
                <a:cs typeface="Arial"/>
              </a:rPr>
              <a:t>T-root</a:t>
            </a:r>
            <a:r>
              <a:rPr sz="2400" spc="-10" dirty="0">
                <a:latin typeface="Microsoft Sans Serif"/>
                <a:cs typeface="Microsoft Sans Serif"/>
              </a:rPr>
              <a:t>}</a:t>
            </a:r>
            <a:r>
              <a:rPr sz="2400" spc="840" dirty="0">
                <a:latin typeface="Microsoft Sans Serif"/>
                <a:cs typeface="Microsoft Sans Serif"/>
              </a:rPr>
              <a:t>    </a:t>
            </a:r>
            <a:r>
              <a:rPr sz="2400" dirty="0">
                <a:latin typeface="Microsoft Sans Serif"/>
                <a:cs typeface="Microsoft Sans Serif"/>
              </a:rPr>
              <a:t>~</a:t>
            </a:r>
            <a:r>
              <a:rPr sz="2400" spc="20" dirty="0">
                <a:latin typeface="Microsoft Sans Serif"/>
                <a:cs typeface="Microsoft Sans Serif"/>
              </a:rPr>
              <a:t> </a:t>
            </a:r>
            <a:r>
              <a:rPr sz="2400" spc="-5" dirty="0">
                <a:latin typeface="Microsoft Sans Serif"/>
                <a:cs typeface="Microsoft Sans Serif"/>
              </a:rPr>
              <a:t>(P</a:t>
            </a:r>
            <a:r>
              <a:rPr sz="2400" spc="715" dirty="0">
                <a:latin typeface="Microsoft Sans Serif"/>
                <a:cs typeface="Microsoft Sans Serif"/>
              </a:rPr>
              <a:t> </a:t>
            </a:r>
            <a:r>
              <a:rPr sz="2400" dirty="0">
                <a:latin typeface="Symbol"/>
                <a:cs typeface="Symbol"/>
              </a:rPr>
              <a:t></a:t>
            </a:r>
            <a:r>
              <a:rPr sz="2400" spc="730" dirty="0">
                <a:latin typeface="Times New Roman"/>
                <a:cs typeface="Times New Roman"/>
              </a:rPr>
              <a:t> </a:t>
            </a:r>
            <a:r>
              <a:rPr sz="2400" dirty="0">
                <a:latin typeface="Microsoft Sans Serif"/>
                <a:cs typeface="Microsoft Sans Serif"/>
              </a:rPr>
              <a:t>(</a:t>
            </a:r>
            <a:r>
              <a:rPr sz="2400" spc="5" dirty="0">
                <a:latin typeface="Microsoft Sans Serif"/>
                <a:cs typeface="Microsoft Sans Serif"/>
              </a:rPr>
              <a:t> </a:t>
            </a:r>
            <a:r>
              <a:rPr sz="2400" dirty="0">
                <a:latin typeface="Microsoft Sans Serif"/>
                <a:cs typeface="Microsoft Sans Serif"/>
              </a:rPr>
              <a:t>Q</a:t>
            </a:r>
            <a:r>
              <a:rPr sz="2400" spc="685" dirty="0">
                <a:latin typeface="Microsoft Sans Serif"/>
                <a:cs typeface="Microsoft Sans Serif"/>
              </a:rPr>
              <a:t> </a:t>
            </a:r>
            <a:r>
              <a:rPr sz="2400" dirty="0">
                <a:latin typeface="Symbol"/>
                <a:cs typeface="Symbol"/>
              </a:rPr>
              <a:t></a:t>
            </a:r>
            <a:r>
              <a:rPr sz="2400" spc="730" dirty="0">
                <a:latin typeface="Times New Roman"/>
                <a:cs typeface="Times New Roman"/>
              </a:rPr>
              <a:t> </a:t>
            </a:r>
            <a:r>
              <a:rPr sz="2400" spc="-5" dirty="0">
                <a:latin typeface="Microsoft Sans Serif"/>
                <a:cs typeface="Microsoft Sans Serif"/>
              </a:rPr>
              <a:t>P))	(1)</a:t>
            </a:r>
            <a:endParaRPr sz="2400" dirty="0">
              <a:latin typeface="Microsoft Sans Serif"/>
              <a:cs typeface="Microsoft Sans Serif"/>
            </a:endParaRPr>
          </a:p>
        </p:txBody>
      </p:sp>
      <p:sp>
        <p:nvSpPr>
          <p:cNvPr id="8" name="object 7">
            <a:extLst>
              <a:ext uri="{FF2B5EF4-FFF2-40B4-BE49-F238E27FC236}">
                <a16:creationId xmlns:a16="http://schemas.microsoft.com/office/drawing/2014/main" id="{D9A86DEA-FBBD-20CF-871C-1538C3937EAF}"/>
              </a:ext>
            </a:extLst>
          </p:cNvPr>
          <p:cNvSpPr txBox="1"/>
          <p:nvPr/>
        </p:nvSpPr>
        <p:spPr>
          <a:xfrm>
            <a:off x="5754120" y="4345943"/>
            <a:ext cx="2647950" cy="391160"/>
          </a:xfrm>
          <a:prstGeom prst="rect">
            <a:avLst/>
          </a:prstGeom>
        </p:spPr>
        <p:txBody>
          <a:bodyPr vert="horz" wrap="square" lIns="0" tIns="12700" rIns="0" bIns="0" rtlCol="0">
            <a:spAutoFit/>
          </a:bodyPr>
          <a:lstStyle/>
          <a:p>
            <a:pPr marL="12700">
              <a:lnSpc>
                <a:spcPct val="100000"/>
              </a:lnSpc>
              <a:spcBef>
                <a:spcPts val="100"/>
              </a:spcBef>
              <a:tabLst>
                <a:tab pos="2261870" algn="l"/>
              </a:tabLst>
            </a:pPr>
            <a:r>
              <a:rPr sz="2400" spc="5" dirty="0">
                <a:latin typeface="Microsoft Sans Serif"/>
                <a:cs typeface="Microsoft Sans Serif"/>
              </a:rPr>
              <a:t>P</a:t>
            </a:r>
            <a:r>
              <a:rPr sz="2400" dirty="0">
                <a:latin typeface="Microsoft Sans Serif"/>
                <a:cs typeface="Microsoft Sans Serif"/>
              </a:rPr>
              <a:t>)	</a:t>
            </a:r>
            <a:r>
              <a:rPr sz="2400" spc="-10" dirty="0">
                <a:latin typeface="Microsoft Sans Serif"/>
                <a:cs typeface="Microsoft Sans Serif"/>
              </a:rPr>
              <a:t>(</a:t>
            </a:r>
            <a:r>
              <a:rPr sz="2400" dirty="0">
                <a:latin typeface="Microsoft Sans Serif"/>
                <a:cs typeface="Microsoft Sans Serif"/>
              </a:rPr>
              <a:t>2)</a:t>
            </a:r>
            <a:endParaRPr sz="2400">
              <a:latin typeface="Microsoft Sans Serif"/>
              <a:cs typeface="Microsoft Sans Serif"/>
            </a:endParaRPr>
          </a:p>
        </p:txBody>
      </p:sp>
      <p:sp>
        <p:nvSpPr>
          <p:cNvPr id="9" name="object 8">
            <a:extLst>
              <a:ext uri="{FF2B5EF4-FFF2-40B4-BE49-F238E27FC236}">
                <a16:creationId xmlns:a16="http://schemas.microsoft.com/office/drawing/2014/main" id="{4EB8CF0C-AD0C-6C39-B644-C843702399C1}"/>
              </a:ext>
            </a:extLst>
          </p:cNvPr>
          <p:cNvSpPr txBox="1"/>
          <p:nvPr/>
        </p:nvSpPr>
        <p:spPr>
          <a:xfrm>
            <a:off x="1602741" y="4775711"/>
            <a:ext cx="24345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Microsoft Sans Serif"/>
                <a:cs typeface="Microsoft Sans Serif"/>
              </a:rPr>
              <a:t>{Apply </a:t>
            </a:r>
            <a:r>
              <a:rPr sz="2400" spc="-10" dirty="0">
                <a:latin typeface="Microsoft Sans Serif"/>
                <a:cs typeface="Microsoft Sans Serif"/>
              </a:rPr>
              <a:t>rule</a:t>
            </a:r>
            <a:r>
              <a:rPr sz="2400" spc="25" dirty="0">
                <a:latin typeface="Microsoft Sans Serif"/>
                <a:cs typeface="Microsoft Sans Serif"/>
              </a:rPr>
              <a:t> </a:t>
            </a:r>
            <a:r>
              <a:rPr sz="2400" spc="-5" dirty="0">
                <a:latin typeface="Microsoft Sans Serif"/>
                <a:cs typeface="Microsoft Sans Serif"/>
              </a:rPr>
              <a:t>7</a:t>
            </a:r>
            <a:r>
              <a:rPr sz="2400" spc="25" dirty="0">
                <a:latin typeface="Microsoft Sans Serif"/>
                <a:cs typeface="Microsoft Sans Serif"/>
              </a:rPr>
              <a:t> </a:t>
            </a:r>
            <a:r>
              <a:rPr sz="2400" dirty="0">
                <a:latin typeface="Microsoft Sans Serif"/>
                <a:cs typeface="Microsoft Sans Serif"/>
              </a:rPr>
              <a:t>to</a:t>
            </a:r>
            <a:r>
              <a:rPr sz="2400" spc="5" dirty="0">
                <a:latin typeface="Microsoft Sans Serif"/>
                <a:cs typeface="Microsoft Sans Serif"/>
              </a:rPr>
              <a:t> </a:t>
            </a:r>
            <a:r>
              <a:rPr sz="2400" dirty="0">
                <a:latin typeface="Microsoft Sans Serif"/>
                <a:cs typeface="Microsoft Sans Serif"/>
              </a:rPr>
              <a:t>2}</a:t>
            </a:r>
            <a:endParaRPr sz="2400">
              <a:latin typeface="Microsoft Sans Serif"/>
              <a:cs typeface="Microsoft Sans Serif"/>
            </a:endParaRPr>
          </a:p>
        </p:txBody>
      </p:sp>
      <p:sp>
        <p:nvSpPr>
          <p:cNvPr id="11" name="object 9">
            <a:extLst>
              <a:ext uri="{FF2B5EF4-FFF2-40B4-BE49-F238E27FC236}">
                <a16:creationId xmlns:a16="http://schemas.microsoft.com/office/drawing/2014/main" id="{9BC34EDA-74F2-F96A-E0A1-8CF814CC267B}"/>
              </a:ext>
            </a:extLst>
          </p:cNvPr>
          <p:cNvSpPr txBox="1"/>
          <p:nvPr/>
        </p:nvSpPr>
        <p:spPr>
          <a:xfrm>
            <a:off x="1602741" y="3974086"/>
            <a:ext cx="3923029" cy="1558925"/>
          </a:xfrm>
          <a:prstGeom prst="rect">
            <a:avLst/>
          </a:prstGeom>
        </p:spPr>
        <p:txBody>
          <a:bodyPr vert="horz" wrap="square" lIns="0" tIns="12700" rIns="0" bIns="0" rtlCol="0">
            <a:spAutoFit/>
          </a:bodyPr>
          <a:lstStyle/>
          <a:p>
            <a:pPr marL="12700">
              <a:lnSpc>
                <a:spcPct val="100000"/>
              </a:lnSpc>
              <a:spcBef>
                <a:spcPts val="100"/>
              </a:spcBef>
              <a:tabLst>
                <a:tab pos="2755265" algn="l"/>
              </a:tabLst>
            </a:pPr>
            <a:r>
              <a:rPr sz="2400" spc="-5" dirty="0">
                <a:latin typeface="Microsoft Sans Serif"/>
                <a:cs typeface="Microsoft Sans Serif"/>
              </a:rPr>
              <a:t>{Apply</a:t>
            </a:r>
            <a:r>
              <a:rPr sz="2400" spc="10" dirty="0">
                <a:latin typeface="Microsoft Sans Serif"/>
                <a:cs typeface="Microsoft Sans Serif"/>
              </a:rPr>
              <a:t> </a:t>
            </a:r>
            <a:r>
              <a:rPr sz="2400" spc="-5" dirty="0">
                <a:latin typeface="Microsoft Sans Serif"/>
                <a:cs typeface="Microsoft Sans Serif"/>
              </a:rPr>
              <a:t>rule7</a:t>
            </a:r>
            <a:r>
              <a:rPr sz="2400" spc="45" dirty="0">
                <a:latin typeface="Microsoft Sans Serif"/>
                <a:cs typeface="Microsoft Sans Serif"/>
              </a:rPr>
              <a:t> </a:t>
            </a:r>
            <a:r>
              <a:rPr sz="2400" dirty="0">
                <a:latin typeface="Microsoft Sans Serif"/>
                <a:cs typeface="Microsoft Sans Serif"/>
              </a:rPr>
              <a:t>to</a:t>
            </a:r>
            <a:r>
              <a:rPr sz="2400" spc="45" dirty="0">
                <a:latin typeface="Microsoft Sans Serif"/>
                <a:cs typeface="Microsoft Sans Serif"/>
              </a:rPr>
              <a:t> </a:t>
            </a:r>
            <a:r>
              <a:rPr sz="2400" dirty="0">
                <a:latin typeface="Microsoft Sans Serif"/>
                <a:cs typeface="Microsoft Sans Serif"/>
              </a:rPr>
              <a:t>1}	P</a:t>
            </a:r>
            <a:endParaRPr sz="2400">
              <a:latin typeface="Microsoft Sans Serif"/>
              <a:cs typeface="Microsoft Sans Serif"/>
            </a:endParaRPr>
          </a:p>
          <a:p>
            <a:pPr marL="2755900">
              <a:lnSpc>
                <a:spcPct val="100000"/>
              </a:lnSpc>
              <a:spcBef>
                <a:spcPts val="45"/>
              </a:spcBef>
              <a:tabLst>
                <a:tab pos="3608704" algn="l"/>
              </a:tabLst>
            </a:pPr>
            <a:r>
              <a:rPr sz="2400" dirty="0">
                <a:latin typeface="Microsoft Sans Serif"/>
                <a:cs typeface="Microsoft Sans Serif"/>
              </a:rPr>
              <a:t>~</a:t>
            </a:r>
            <a:r>
              <a:rPr sz="2400" spc="20" dirty="0">
                <a:latin typeface="Microsoft Sans Serif"/>
                <a:cs typeface="Microsoft Sans Serif"/>
              </a:rPr>
              <a:t> </a:t>
            </a:r>
            <a:r>
              <a:rPr sz="2400" dirty="0">
                <a:latin typeface="Microsoft Sans Serif"/>
                <a:cs typeface="Microsoft Sans Serif"/>
              </a:rPr>
              <a:t>(</a:t>
            </a:r>
            <a:r>
              <a:rPr sz="2400" spc="25" dirty="0">
                <a:latin typeface="Microsoft Sans Serif"/>
                <a:cs typeface="Microsoft Sans Serif"/>
              </a:rPr>
              <a:t> </a:t>
            </a:r>
            <a:r>
              <a:rPr sz="2400" dirty="0">
                <a:latin typeface="Microsoft Sans Serif"/>
                <a:cs typeface="Microsoft Sans Serif"/>
              </a:rPr>
              <a:t>Q	</a:t>
            </a:r>
            <a:r>
              <a:rPr sz="2400" dirty="0">
                <a:latin typeface="Symbol"/>
                <a:cs typeface="Symbol"/>
              </a:rPr>
              <a:t></a:t>
            </a:r>
            <a:endParaRPr sz="2400">
              <a:latin typeface="Symbol"/>
              <a:cs typeface="Symbol"/>
            </a:endParaRPr>
          </a:p>
          <a:p>
            <a:pPr marL="2755900">
              <a:lnSpc>
                <a:spcPct val="100000"/>
              </a:lnSpc>
              <a:spcBef>
                <a:spcPts val="505"/>
              </a:spcBef>
            </a:pPr>
            <a:r>
              <a:rPr sz="2400" dirty="0">
                <a:latin typeface="Microsoft Sans Serif"/>
                <a:cs typeface="Microsoft Sans Serif"/>
              </a:rPr>
              <a:t>Q</a:t>
            </a:r>
            <a:endParaRPr sz="2400">
              <a:latin typeface="Microsoft Sans Serif"/>
              <a:cs typeface="Microsoft Sans Serif"/>
            </a:endParaRPr>
          </a:p>
          <a:p>
            <a:pPr marL="2755900">
              <a:lnSpc>
                <a:spcPct val="100000"/>
              </a:lnSpc>
            </a:pPr>
            <a:r>
              <a:rPr sz="2400" spc="-5" dirty="0">
                <a:latin typeface="Microsoft Sans Serif"/>
                <a:cs typeface="Microsoft Sans Serif"/>
              </a:rPr>
              <a:t>~P</a:t>
            </a:r>
            <a:endParaRPr sz="2400">
              <a:latin typeface="Microsoft Sans Serif"/>
              <a:cs typeface="Microsoft Sans Serif"/>
            </a:endParaRPr>
          </a:p>
        </p:txBody>
      </p:sp>
      <p:sp>
        <p:nvSpPr>
          <p:cNvPr id="12" name="object 10">
            <a:extLst>
              <a:ext uri="{FF2B5EF4-FFF2-40B4-BE49-F238E27FC236}">
                <a16:creationId xmlns:a16="http://schemas.microsoft.com/office/drawing/2014/main" id="{4D0B3829-E91A-1308-89E3-6987F3B9DF28}"/>
              </a:ext>
            </a:extLst>
          </p:cNvPr>
          <p:cNvSpPr txBox="1"/>
          <p:nvPr/>
        </p:nvSpPr>
        <p:spPr>
          <a:xfrm>
            <a:off x="1602741" y="5501136"/>
            <a:ext cx="4994910" cy="915669"/>
          </a:xfrm>
          <a:prstGeom prst="rect">
            <a:avLst/>
          </a:prstGeom>
        </p:spPr>
        <p:txBody>
          <a:bodyPr vert="horz" wrap="square" lIns="0" tIns="12700" rIns="0" bIns="0" rtlCol="0">
            <a:spAutoFit/>
          </a:bodyPr>
          <a:lstStyle/>
          <a:p>
            <a:pPr marL="12700" marR="5080" indent="2743200">
              <a:lnSpc>
                <a:spcPct val="121700"/>
              </a:lnSpc>
              <a:spcBef>
                <a:spcPts val="100"/>
              </a:spcBef>
              <a:tabLst>
                <a:tab pos="1353185" algn="l"/>
                <a:tab pos="1823085" algn="l"/>
                <a:tab pos="2411095" algn="l"/>
                <a:tab pos="3270885" algn="l"/>
                <a:tab pos="3943985" algn="l"/>
              </a:tabLst>
            </a:pPr>
            <a:r>
              <a:rPr sz="2400" b="1" dirty="0">
                <a:latin typeface="Arial"/>
                <a:cs typeface="Arial"/>
              </a:rPr>
              <a:t>Closed	</a:t>
            </a:r>
            <a:r>
              <a:rPr sz="2400" spc="-10" dirty="0">
                <a:latin typeface="Microsoft Sans Serif"/>
                <a:cs typeface="Microsoft Sans Serif"/>
              </a:rPr>
              <a:t>{P,</a:t>
            </a:r>
            <a:r>
              <a:rPr sz="2400" spc="-15" dirty="0">
                <a:latin typeface="Microsoft Sans Serif"/>
                <a:cs typeface="Microsoft Sans Serif"/>
              </a:rPr>
              <a:t> </a:t>
            </a:r>
            <a:r>
              <a:rPr sz="2400" dirty="0">
                <a:latin typeface="Microsoft Sans Serif"/>
                <a:cs typeface="Microsoft Sans Serif"/>
              </a:rPr>
              <a:t>~</a:t>
            </a:r>
            <a:r>
              <a:rPr sz="2400" spc="-45" dirty="0">
                <a:latin typeface="Microsoft Sans Serif"/>
                <a:cs typeface="Microsoft Sans Serif"/>
              </a:rPr>
              <a:t> </a:t>
            </a:r>
            <a:r>
              <a:rPr sz="2400" dirty="0">
                <a:latin typeface="Microsoft Sans Serif"/>
                <a:cs typeface="Microsoft Sans Serif"/>
              </a:rPr>
              <a:t>P} </a:t>
            </a:r>
            <a:r>
              <a:rPr sz="2400" spc="-625" dirty="0">
                <a:latin typeface="Microsoft Sans Serif"/>
                <a:cs typeface="Microsoft Sans Serif"/>
              </a:rPr>
              <a:t> </a:t>
            </a:r>
            <a:r>
              <a:rPr sz="2400" dirty="0">
                <a:latin typeface="Microsoft Sans Serif"/>
                <a:cs typeface="Microsoft Sans Serif"/>
              </a:rPr>
              <a:t>Hence</a:t>
            </a:r>
            <a:r>
              <a:rPr sz="2400" spc="40" dirty="0">
                <a:latin typeface="Microsoft Sans Serif"/>
                <a:cs typeface="Microsoft Sans Serif"/>
              </a:rPr>
              <a:t> </a:t>
            </a:r>
            <a:r>
              <a:rPr sz="2400" dirty="0">
                <a:latin typeface="Microsoft Sans Serif"/>
                <a:cs typeface="Microsoft Sans Serif"/>
              </a:rPr>
              <a:t>P	</a:t>
            </a:r>
            <a:r>
              <a:rPr sz="2400" dirty="0">
                <a:latin typeface="Symbol"/>
                <a:cs typeface="Symbol"/>
              </a:rPr>
              <a:t></a:t>
            </a:r>
            <a:r>
              <a:rPr sz="2400" dirty="0">
                <a:latin typeface="Times New Roman"/>
                <a:cs typeface="Times New Roman"/>
              </a:rPr>
              <a:t>	</a:t>
            </a:r>
            <a:r>
              <a:rPr sz="2400" dirty="0">
                <a:latin typeface="Microsoft Sans Serif"/>
                <a:cs typeface="Microsoft Sans Serif"/>
              </a:rPr>
              <a:t>( Q	</a:t>
            </a:r>
            <a:r>
              <a:rPr sz="2400" dirty="0">
                <a:latin typeface="Symbol"/>
                <a:cs typeface="Symbol"/>
              </a:rPr>
              <a:t></a:t>
            </a:r>
            <a:r>
              <a:rPr sz="2400" spc="55" dirty="0">
                <a:latin typeface="Times New Roman"/>
                <a:cs typeface="Times New Roman"/>
              </a:rPr>
              <a:t> </a:t>
            </a:r>
            <a:r>
              <a:rPr sz="2400" dirty="0">
                <a:latin typeface="Microsoft Sans Serif"/>
                <a:cs typeface="Microsoft Sans Serif"/>
              </a:rPr>
              <a:t>P)	</a:t>
            </a:r>
            <a:r>
              <a:rPr sz="2400" spc="-10" dirty="0">
                <a:latin typeface="Microsoft Sans Serif"/>
                <a:cs typeface="Microsoft Sans Serif"/>
              </a:rPr>
              <a:t>is</a:t>
            </a:r>
            <a:r>
              <a:rPr sz="2400" spc="20" dirty="0">
                <a:latin typeface="Microsoft Sans Serif"/>
                <a:cs typeface="Microsoft Sans Serif"/>
              </a:rPr>
              <a:t> </a:t>
            </a:r>
            <a:r>
              <a:rPr sz="2400" spc="-10" dirty="0">
                <a:latin typeface="Microsoft Sans Serif"/>
                <a:cs typeface="Microsoft Sans Serif"/>
              </a:rPr>
              <a:t>valid.</a:t>
            </a:r>
            <a:endParaRPr sz="2400" dirty="0">
              <a:latin typeface="Microsoft Sans Serif"/>
              <a:cs typeface="Microsoft Sans Serif"/>
            </a:endParaRPr>
          </a:p>
        </p:txBody>
      </p:sp>
      <p:pic>
        <p:nvPicPr>
          <p:cNvPr id="14" name="object 11">
            <a:extLst>
              <a:ext uri="{FF2B5EF4-FFF2-40B4-BE49-F238E27FC236}">
                <a16:creationId xmlns:a16="http://schemas.microsoft.com/office/drawing/2014/main" id="{3AB6A968-44F4-BCF9-4B26-F72F6818AED5}"/>
              </a:ext>
            </a:extLst>
          </p:cNvPr>
          <p:cNvPicPr/>
          <p:nvPr/>
        </p:nvPicPr>
        <p:blipFill>
          <a:blip r:embed="rId5" cstate="print"/>
          <a:stretch>
            <a:fillRect/>
          </a:stretch>
        </p:blipFill>
        <p:spPr>
          <a:xfrm>
            <a:off x="4648200" y="5486400"/>
            <a:ext cx="161544" cy="161544"/>
          </a:xfrm>
          <a:prstGeom prst="rect">
            <a:avLst/>
          </a:prstGeom>
        </p:spPr>
      </p:pic>
      <p:sp>
        <p:nvSpPr>
          <p:cNvPr id="16" name="object 12">
            <a:extLst>
              <a:ext uri="{FF2B5EF4-FFF2-40B4-BE49-F238E27FC236}">
                <a16:creationId xmlns:a16="http://schemas.microsoft.com/office/drawing/2014/main" id="{620DB175-3B53-04FB-8C8E-213B17481D9C}"/>
              </a:ext>
            </a:extLst>
          </p:cNvPr>
          <p:cNvSpPr/>
          <p:nvPr/>
        </p:nvSpPr>
        <p:spPr>
          <a:xfrm>
            <a:off x="4267200" y="3886200"/>
            <a:ext cx="0" cy="1600200"/>
          </a:xfrm>
          <a:custGeom>
            <a:avLst/>
            <a:gdLst/>
            <a:ahLst/>
            <a:cxnLst/>
            <a:rect l="l" t="t" r="r" b="b"/>
            <a:pathLst>
              <a:path h="1600200">
                <a:moveTo>
                  <a:pt x="0" y="0"/>
                </a:moveTo>
                <a:lnTo>
                  <a:pt x="0" y="1600199"/>
                </a:lnTo>
              </a:path>
            </a:pathLst>
          </a:custGeom>
          <a:ln w="2857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407384788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Resolution Refutation in PL</a:t>
            </a:r>
            <a:r>
              <a:rPr lang="en-US" sz="3200" b="1" spc="-10" dirty="0">
                <a:solidFill>
                  <a:srgbClr val="C00000"/>
                </a:solidFill>
              </a:rPr>
              <a:t> </a:t>
            </a:r>
            <a:endParaRPr lang="te-IN" sz="3200" b="1" dirty="0">
              <a:solidFill>
                <a:srgbClr val="C00000"/>
              </a:solidFill>
            </a:endParaRPr>
          </a:p>
        </p:txBody>
      </p:sp>
      <p:sp>
        <p:nvSpPr>
          <p:cNvPr id="3" name="object 6">
            <a:extLst>
              <a:ext uri="{FF2B5EF4-FFF2-40B4-BE49-F238E27FC236}">
                <a16:creationId xmlns:a16="http://schemas.microsoft.com/office/drawing/2014/main" id="{F2FDD173-72A8-20C4-70FB-52F41EAF14E1}"/>
              </a:ext>
            </a:extLst>
          </p:cNvPr>
          <p:cNvSpPr txBox="1">
            <a:spLocks/>
          </p:cNvSpPr>
          <p:nvPr/>
        </p:nvSpPr>
        <p:spPr>
          <a:xfrm>
            <a:off x="152400" y="136525"/>
            <a:ext cx="11801515" cy="7114383"/>
          </a:xfrm>
          <a:prstGeom prst="rect">
            <a:avLst/>
          </a:prstGeom>
        </p:spPr>
        <p:txBody>
          <a:bodyPr vert="horz" wrap="square" lIns="0" tIns="626999"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9775" marR="5080" indent="-344805">
              <a:lnSpc>
                <a:spcPts val="2740"/>
              </a:lnSpc>
              <a:spcBef>
                <a:spcPts val="305"/>
              </a:spcBef>
              <a:buClr>
                <a:srgbClr val="0099CC"/>
              </a:buClr>
              <a:buSzPct val="70833"/>
              <a:buFont typeface="Wingdings"/>
              <a:buChar char=""/>
              <a:tabLst>
                <a:tab pos="739775" algn="l"/>
                <a:tab pos="740410" algn="l"/>
                <a:tab pos="2461895" algn="l"/>
                <a:tab pos="4010025" algn="l"/>
                <a:tab pos="4375785" algn="l"/>
                <a:tab pos="5558790" algn="l"/>
                <a:tab pos="6585584" algn="l"/>
              </a:tabLst>
            </a:pPr>
            <a:r>
              <a:rPr lang="en-US" sz="2400" b="1" spc="-10" dirty="0">
                <a:solidFill>
                  <a:srgbClr val="CC0000"/>
                </a:solidFill>
                <a:latin typeface="Arial"/>
                <a:cs typeface="Arial"/>
              </a:rPr>
              <a:t>R</a:t>
            </a:r>
            <a:r>
              <a:rPr lang="en-US" sz="2400" b="1" dirty="0">
                <a:solidFill>
                  <a:srgbClr val="CC0000"/>
                </a:solidFill>
                <a:latin typeface="Arial"/>
                <a:cs typeface="Arial"/>
              </a:rPr>
              <a:t>es</a:t>
            </a:r>
            <a:r>
              <a:rPr lang="en-US" sz="2400" b="1" spc="-5" dirty="0">
                <a:solidFill>
                  <a:srgbClr val="CC0000"/>
                </a:solidFill>
                <a:latin typeface="Arial"/>
                <a:cs typeface="Arial"/>
              </a:rPr>
              <a:t>o</a:t>
            </a:r>
            <a:r>
              <a:rPr lang="en-US" sz="2400" b="1" dirty="0">
                <a:solidFill>
                  <a:srgbClr val="CC0000"/>
                </a:solidFill>
                <a:latin typeface="Arial"/>
                <a:cs typeface="Arial"/>
              </a:rPr>
              <a:t>l</a:t>
            </a:r>
            <a:r>
              <a:rPr lang="en-US" sz="2400" b="1" spc="-5" dirty="0">
                <a:solidFill>
                  <a:srgbClr val="CC0000"/>
                </a:solidFill>
                <a:latin typeface="Arial"/>
                <a:cs typeface="Arial"/>
              </a:rPr>
              <a:t>u</a:t>
            </a:r>
            <a:r>
              <a:rPr lang="en-US" sz="2400" b="1" spc="-10" dirty="0">
                <a:solidFill>
                  <a:srgbClr val="CC0000"/>
                </a:solidFill>
                <a:latin typeface="Arial"/>
                <a:cs typeface="Arial"/>
              </a:rPr>
              <a:t>t</a:t>
            </a:r>
            <a:r>
              <a:rPr lang="en-US" sz="2400" b="1" dirty="0">
                <a:solidFill>
                  <a:srgbClr val="CC0000"/>
                </a:solidFill>
                <a:latin typeface="Arial"/>
                <a:cs typeface="Arial"/>
              </a:rPr>
              <a:t>i</a:t>
            </a:r>
            <a:r>
              <a:rPr lang="en-US" sz="2400" b="1" spc="-5" dirty="0">
                <a:solidFill>
                  <a:srgbClr val="CC0000"/>
                </a:solidFill>
                <a:latin typeface="Arial"/>
                <a:cs typeface="Arial"/>
              </a:rPr>
              <a:t>o</a:t>
            </a:r>
            <a:r>
              <a:rPr lang="en-US" sz="2400" b="1" dirty="0">
                <a:solidFill>
                  <a:srgbClr val="CC0000"/>
                </a:solidFill>
                <a:latin typeface="Arial"/>
                <a:cs typeface="Arial"/>
              </a:rPr>
              <a:t>n	</a:t>
            </a:r>
            <a:r>
              <a:rPr lang="en-US" sz="2400" b="1" spc="-5" dirty="0">
                <a:solidFill>
                  <a:srgbClr val="CC0000"/>
                </a:solidFill>
                <a:latin typeface="Arial"/>
                <a:cs typeface="Arial"/>
              </a:rPr>
              <a:t>r</a:t>
            </a:r>
            <a:r>
              <a:rPr lang="en-US" sz="2400" b="1" dirty="0">
                <a:solidFill>
                  <a:srgbClr val="CC0000"/>
                </a:solidFill>
                <a:latin typeface="Arial"/>
                <a:cs typeface="Arial"/>
              </a:rPr>
              <a:t>e</a:t>
            </a:r>
            <a:r>
              <a:rPr lang="en-US" sz="2400" b="1" spc="-10" dirty="0">
                <a:solidFill>
                  <a:srgbClr val="CC0000"/>
                </a:solidFill>
                <a:latin typeface="Arial"/>
                <a:cs typeface="Arial"/>
              </a:rPr>
              <a:t>f</a:t>
            </a:r>
            <a:r>
              <a:rPr lang="en-US" sz="2400" b="1" spc="-5" dirty="0">
                <a:solidFill>
                  <a:srgbClr val="CC0000"/>
                </a:solidFill>
                <a:latin typeface="Arial"/>
                <a:cs typeface="Arial"/>
              </a:rPr>
              <a:t>u</a:t>
            </a:r>
            <a:r>
              <a:rPr lang="en-US" sz="2400" b="1" spc="-10" dirty="0">
                <a:solidFill>
                  <a:srgbClr val="CC0000"/>
                </a:solidFill>
                <a:latin typeface="Arial"/>
                <a:cs typeface="Arial"/>
              </a:rPr>
              <a:t>t</a:t>
            </a:r>
            <a:r>
              <a:rPr lang="en-US" sz="2400" b="1" dirty="0">
                <a:solidFill>
                  <a:srgbClr val="CC0000"/>
                </a:solidFill>
                <a:latin typeface="Arial"/>
                <a:cs typeface="Arial"/>
              </a:rPr>
              <a:t>a</a:t>
            </a:r>
            <a:r>
              <a:rPr lang="en-US" sz="2400" b="1" spc="-10" dirty="0">
                <a:solidFill>
                  <a:srgbClr val="CC0000"/>
                </a:solidFill>
                <a:latin typeface="Arial"/>
                <a:cs typeface="Arial"/>
              </a:rPr>
              <a:t>t</a:t>
            </a:r>
            <a:r>
              <a:rPr lang="en-US" sz="2400" b="1" dirty="0">
                <a:solidFill>
                  <a:srgbClr val="CC0000"/>
                </a:solidFill>
                <a:latin typeface="Arial"/>
                <a:cs typeface="Arial"/>
              </a:rPr>
              <a:t>i</a:t>
            </a:r>
            <a:r>
              <a:rPr lang="en-US" sz="2400" b="1" spc="-30" dirty="0">
                <a:solidFill>
                  <a:srgbClr val="CC0000"/>
                </a:solidFill>
                <a:latin typeface="Arial"/>
                <a:cs typeface="Arial"/>
              </a:rPr>
              <a:t>o</a:t>
            </a:r>
            <a:r>
              <a:rPr lang="en-US" sz="2400" b="1" dirty="0">
                <a:solidFill>
                  <a:srgbClr val="CC0000"/>
                </a:solidFill>
                <a:latin typeface="Arial"/>
                <a:cs typeface="Arial"/>
              </a:rPr>
              <a:t>n	</a:t>
            </a:r>
            <a:r>
              <a:rPr lang="en-US" sz="2400" spc="-20" dirty="0"/>
              <a:t>i</a:t>
            </a:r>
            <a:r>
              <a:rPr lang="en-US" sz="2400" dirty="0"/>
              <a:t>s	anot</a:t>
            </a:r>
            <a:r>
              <a:rPr lang="en-US" sz="2400" spc="-20" dirty="0"/>
              <a:t>h</a:t>
            </a:r>
            <a:r>
              <a:rPr lang="en-US" sz="2400" dirty="0"/>
              <a:t>er	</a:t>
            </a:r>
            <a:r>
              <a:rPr lang="en-US" sz="2400" spc="-10" dirty="0"/>
              <a:t>si</a:t>
            </a:r>
            <a:r>
              <a:rPr lang="en-US" sz="2400" spc="15" dirty="0"/>
              <a:t>m</a:t>
            </a:r>
            <a:r>
              <a:rPr lang="en-US" sz="2400" dirty="0"/>
              <a:t>p</a:t>
            </a:r>
            <a:r>
              <a:rPr lang="en-US" sz="2400" spc="-20" dirty="0"/>
              <a:t>l</a:t>
            </a:r>
            <a:r>
              <a:rPr lang="en-US" sz="2400" spc="-5" dirty="0"/>
              <a:t>e</a:t>
            </a:r>
            <a:r>
              <a:rPr lang="en-US" sz="2400" dirty="0"/>
              <a:t>	</a:t>
            </a:r>
            <a:r>
              <a:rPr lang="en-US" sz="2400" spc="15" dirty="0"/>
              <a:t>m</a:t>
            </a:r>
            <a:r>
              <a:rPr lang="en-US" sz="2400" dirty="0"/>
              <a:t>e</a:t>
            </a:r>
            <a:r>
              <a:rPr lang="en-US" sz="2400" spc="-20" dirty="0"/>
              <a:t>t</a:t>
            </a:r>
            <a:r>
              <a:rPr lang="en-US" sz="2400" dirty="0"/>
              <a:t>ho</a:t>
            </a:r>
            <a:r>
              <a:rPr lang="en-US" sz="2400" spc="-5" dirty="0"/>
              <a:t>d  </a:t>
            </a:r>
            <a:r>
              <a:rPr lang="en-US" sz="2400" dirty="0"/>
              <a:t>to</a:t>
            </a:r>
            <a:r>
              <a:rPr lang="en-US" sz="2400" spc="35" dirty="0"/>
              <a:t> </a:t>
            </a:r>
            <a:r>
              <a:rPr lang="en-US" sz="2400" spc="-10" dirty="0"/>
              <a:t>prove</a:t>
            </a:r>
            <a:r>
              <a:rPr lang="en-US" sz="2400" spc="40" dirty="0"/>
              <a:t> </a:t>
            </a:r>
            <a:r>
              <a:rPr lang="en-US" sz="2400" spc="-5" dirty="0"/>
              <a:t>a formula</a:t>
            </a:r>
            <a:r>
              <a:rPr lang="en-US" sz="2400" spc="40" dirty="0"/>
              <a:t> </a:t>
            </a:r>
            <a:r>
              <a:rPr lang="en-US" sz="2400" dirty="0"/>
              <a:t>by</a:t>
            </a:r>
            <a:r>
              <a:rPr lang="en-US" sz="2400" spc="5" dirty="0"/>
              <a:t> </a:t>
            </a:r>
            <a:r>
              <a:rPr lang="en-US" sz="2400" spc="-5" dirty="0"/>
              <a:t>contradiction.</a:t>
            </a:r>
            <a:endParaRPr lang="en-US" sz="2400" dirty="0">
              <a:latin typeface="Arial"/>
              <a:cs typeface="Arial"/>
            </a:endParaRPr>
          </a:p>
          <a:p>
            <a:pPr marL="1139190" marR="6350" lvl="1" indent="-287020">
              <a:lnSpc>
                <a:spcPts val="2280"/>
              </a:lnSpc>
              <a:spcBef>
                <a:spcPts val="480"/>
              </a:spcBef>
              <a:buFont typeface="Arial" panose="020B0604020202020204" pitchFamily="34" charset="0"/>
              <a:buChar char="–"/>
              <a:tabLst>
                <a:tab pos="1139190" algn="l"/>
                <a:tab pos="1139825" algn="l"/>
              </a:tabLst>
            </a:pPr>
            <a:r>
              <a:rPr lang="en-US" sz="2000" spc="-5" dirty="0">
                <a:latin typeface="Microsoft Sans Serif"/>
                <a:cs typeface="Microsoft Sans Serif"/>
              </a:rPr>
              <a:t>Here</a:t>
            </a:r>
            <a:r>
              <a:rPr lang="en-US" sz="2000" spc="130" dirty="0">
                <a:latin typeface="Microsoft Sans Serif"/>
                <a:cs typeface="Microsoft Sans Serif"/>
              </a:rPr>
              <a:t> </a:t>
            </a:r>
            <a:r>
              <a:rPr lang="en-US" sz="2000" spc="-5" dirty="0">
                <a:latin typeface="Microsoft Sans Serif"/>
                <a:cs typeface="Microsoft Sans Serif"/>
              </a:rPr>
              <a:t>negation</a:t>
            </a:r>
            <a:r>
              <a:rPr lang="en-US" sz="2000" spc="135" dirty="0">
                <a:latin typeface="Microsoft Sans Serif"/>
                <a:cs typeface="Microsoft Sans Serif"/>
              </a:rPr>
              <a:t> </a:t>
            </a:r>
            <a:r>
              <a:rPr lang="en-US" sz="2000" spc="-10" dirty="0">
                <a:latin typeface="Microsoft Sans Serif"/>
                <a:cs typeface="Microsoft Sans Serif"/>
              </a:rPr>
              <a:t>of</a:t>
            </a:r>
            <a:r>
              <a:rPr lang="en-US" sz="2000" spc="155" dirty="0">
                <a:latin typeface="Microsoft Sans Serif"/>
                <a:cs typeface="Microsoft Sans Serif"/>
              </a:rPr>
              <a:t> </a:t>
            </a:r>
            <a:r>
              <a:rPr lang="en-US" sz="2000" spc="-15" dirty="0">
                <a:latin typeface="Microsoft Sans Serif"/>
                <a:cs typeface="Microsoft Sans Serif"/>
              </a:rPr>
              <a:t>goal</a:t>
            </a:r>
            <a:r>
              <a:rPr lang="en-US" sz="2000" spc="130" dirty="0">
                <a:latin typeface="Microsoft Sans Serif"/>
                <a:cs typeface="Microsoft Sans Serif"/>
              </a:rPr>
              <a:t> </a:t>
            </a:r>
            <a:r>
              <a:rPr lang="en-US" sz="2000" spc="-10" dirty="0">
                <a:latin typeface="Microsoft Sans Serif"/>
                <a:cs typeface="Microsoft Sans Serif"/>
              </a:rPr>
              <a:t>to</a:t>
            </a:r>
            <a:r>
              <a:rPr lang="en-US" sz="2000" spc="130" dirty="0">
                <a:latin typeface="Microsoft Sans Serif"/>
                <a:cs typeface="Microsoft Sans Serif"/>
              </a:rPr>
              <a:t> </a:t>
            </a:r>
            <a:r>
              <a:rPr lang="en-US" sz="2000" spc="5" dirty="0">
                <a:latin typeface="Microsoft Sans Serif"/>
                <a:cs typeface="Microsoft Sans Serif"/>
              </a:rPr>
              <a:t>be</a:t>
            </a:r>
            <a:r>
              <a:rPr lang="en-US" sz="2000" spc="135" dirty="0">
                <a:latin typeface="Microsoft Sans Serif"/>
                <a:cs typeface="Microsoft Sans Serif"/>
              </a:rPr>
              <a:t> </a:t>
            </a:r>
            <a:r>
              <a:rPr lang="en-US" sz="2000" spc="-5" dirty="0">
                <a:latin typeface="Microsoft Sans Serif"/>
                <a:cs typeface="Microsoft Sans Serif"/>
              </a:rPr>
              <a:t>proved</a:t>
            </a:r>
            <a:r>
              <a:rPr lang="en-US" sz="2000" spc="130" dirty="0">
                <a:latin typeface="Microsoft Sans Serif"/>
                <a:cs typeface="Microsoft Sans Serif"/>
              </a:rPr>
              <a:t> </a:t>
            </a:r>
            <a:r>
              <a:rPr lang="en-US" sz="2000" spc="-20" dirty="0">
                <a:latin typeface="Microsoft Sans Serif"/>
                <a:cs typeface="Microsoft Sans Serif"/>
              </a:rPr>
              <a:t>is</a:t>
            </a:r>
            <a:r>
              <a:rPr lang="en-US" sz="2000" spc="150" dirty="0">
                <a:latin typeface="Microsoft Sans Serif"/>
                <a:cs typeface="Microsoft Sans Serif"/>
              </a:rPr>
              <a:t> </a:t>
            </a:r>
            <a:r>
              <a:rPr lang="en-US" sz="2000" spc="-5" dirty="0">
                <a:latin typeface="Microsoft Sans Serif"/>
                <a:cs typeface="Microsoft Sans Serif"/>
              </a:rPr>
              <a:t>added</a:t>
            </a:r>
            <a:r>
              <a:rPr lang="en-US" sz="2000" spc="130" dirty="0">
                <a:latin typeface="Microsoft Sans Serif"/>
                <a:cs typeface="Microsoft Sans Serif"/>
              </a:rPr>
              <a:t> </a:t>
            </a:r>
            <a:r>
              <a:rPr lang="en-US" sz="2000" spc="-10" dirty="0">
                <a:latin typeface="Microsoft Sans Serif"/>
                <a:cs typeface="Microsoft Sans Serif"/>
              </a:rPr>
              <a:t>to</a:t>
            </a:r>
            <a:r>
              <a:rPr lang="en-US" sz="2000" spc="135" dirty="0">
                <a:latin typeface="Microsoft Sans Serif"/>
                <a:cs typeface="Microsoft Sans Serif"/>
              </a:rPr>
              <a:t> </a:t>
            </a:r>
            <a:r>
              <a:rPr lang="en-US" sz="2000" dirty="0">
                <a:latin typeface="Microsoft Sans Serif"/>
                <a:cs typeface="Microsoft Sans Serif"/>
              </a:rPr>
              <a:t>given</a:t>
            </a:r>
            <a:r>
              <a:rPr lang="en-US" sz="2000" spc="160" dirty="0">
                <a:latin typeface="Microsoft Sans Serif"/>
                <a:cs typeface="Microsoft Sans Serif"/>
              </a:rPr>
              <a:t> </a:t>
            </a:r>
            <a:r>
              <a:rPr lang="en-US" sz="2000" spc="-5" dirty="0">
                <a:latin typeface="Microsoft Sans Serif"/>
                <a:cs typeface="Microsoft Sans Serif"/>
              </a:rPr>
              <a:t>set </a:t>
            </a:r>
            <a:r>
              <a:rPr lang="en-US" sz="2000" spc="-520" dirty="0">
                <a:latin typeface="Microsoft Sans Serif"/>
                <a:cs typeface="Microsoft Sans Serif"/>
              </a:rPr>
              <a:t> </a:t>
            </a:r>
            <a:r>
              <a:rPr lang="en-US" sz="2000" spc="-10" dirty="0">
                <a:latin typeface="Microsoft Sans Serif"/>
                <a:cs typeface="Microsoft Sans Serif"/>
              </a:rPr>
              <a:t>of</a:t>
            </a:r>
            <a:r>
              <a:rPr lang="en-US" sz="2000" spc="35" dirty="0">
                <a:latin typeface="Microsoft Sans Serif"/>
                <a:cs typeface="Microsoft Sans Serif"/>
              </a:rPr>
              <a:t> </a:t>
            </a:r>
            <a:r>
              <a:rPr lang="en-US" sz="2000" spc="-10" dirty="0">
                <a:latin typeface="Microsoft Sans Serif"/>
                <a:cs typeface="Microsoft Sans Serif"/>
              </a:rPr>
              <a:t>clauses.</a:t>
            </a:r>
            <a:endParaRPr lang="en-US" sz="2000" dirty="0">
              <a:latin typeface="Microsoft Sans Serif"/>
              <a:cs typeface="Microsoft Sans Serif"/>
            </a:endParaRPr>
          </a:p>
          <a:p>
            <a:pPr marL="1139190" marR="8890" lvl="1" indent="-287020">
              <a:lnSpc>
                <a:spcPts val="2280"/>
              </a:lnSpc>
              <a:spcBef>
                <a:spcPts val="459"/>
              </a:spcBef>
              <a:buFont typeface="Arial" panose="020B0604020202020204" pitchFamily="34" charset="0"/>
              <a:buChar char="–"/>
              <a:tabLst>
                <a:tab pos="1139190" algn="l"/>
                <a:tab pos="1139825" algn="l"/>
              </a:tabLst>
            </a:pPr>
            <a:r>
              <a:rPr lang="en-US" sz="2000" spc="-5" dirty="0">
                <a:latin typeface="Microsoft Sans Serif"/>
                <a:cs typeface="Microsoft Sans Serif"/>
              </a:rPr>
              <a:t>It</a:t>
            </a:r>
            <a:r>
              <a:rPr lang="en-US" sz="2000" spc="65" dirty="0">
                <a:latin typeface="Microsoft Sans Serif"/>
                <a:cs typeface="Microsoft Sans Serif"/>
              </a:rPr>
              <a:t> </a:t>
            </a:r>
            <a:r>
              <a:rPr lang="en-US" sz="2000" spc="-20" dirty="0">
                <a:latin typeface="Microsoft Sans Serif"/>
                <a:cs typeface="Microsoft Sans Serif"/>
              </a:rPr>
              <a:t>is</a:t>
            </a:r>
            <a:r>
              <a:rPr lang="en-US" sz="2000" spc="80" dirty="0">
                <a:latin typeface="Microsoft Sans Serif"/>
                <a:cs typeface="Microsoft Sans Serif"/>
              </a:rPr>
              <a:t> </a:t>
            </a:r>
            <a:r>
              <a:rPr lang="en-US" sz="2000" spc="-5" dirty="0">
                <a:latin typeface="Microsoft Sans Serif"/>
                <a:cs typeface="Microsoft Sans Serif"/>
              </a:rPr>
              <a:t>shown</a:t>
            </a:r>
            <a:r>
              <a:rPr lang="en-US" sz="2000" spc="70" dirty="0">
                <a:latin typeface="Microsoft Sans Serif"/>
                <a:cs typeface="Microsoft Sans Serif"/>
              </a:rPr>
              <a:t> </a:t>
            </a:r>
            <a:r>
              <a:rPr lang="en-US" sz="2000" spc="-5" dirty="0">
                <a:latin typeface="Microsoft Sans Serif"/>
                <a:cs typeface="Microsoft Sans Serif"/>
              </a:rPr>
              <a:t>then</a:t>
            </a:r>
            <a:r>
              <a:rPr lang="en-US" sz="2000" spc="65" dirty="0">
                <a:latin typeface="Microsoft Sans Serif"/>
                <a:cs typeface="Microsoft Sans Serif"/>
              </a:rPr>
              <a:t> </a:t>
            </a:r>
            <a:r>
              <a:rPr lang="en-US" sz="2000" spc="-5" dirty="0">
                <a:latin typeface="Microsoft Sans Serif"/>
                <a:cs typeface="Microsoft Sans Serif"/>
              </a:rPr>
              <a:t>that</a:t>
            </a:r>
            <a:r>
              <a:rPr lang="en-US" sz="2000" spc="70" dirty="0">
                <a:latin typeface="Microsoft Sans Serif"/>
                <a:cs typeface="Microsoft Sans Serif"/>
              </a:rPr>
              <a:t> </a:t>
            </a:r>
            <a:r>
              <a:rPr lang="en-US" sz="2000" spc="-5" dirty="0">
                <a:latin typeface="Microsoft Sans Serif"/>
                <a:cs typeface="Microsoft Sans Serif"/>
              </a:rPr>
              <a:t>there</a:t>
            </a:r>
            <a:r>
              <a:rPr lang="en-US" sz="2000" spc="65" dirty="0">
                <a:latin typeface="Microsoft Sans Serif"/>
                <a:cs typeface="Microsoft Sans Serif"/>
              </a:rPr>
              <a:t> </a:t>
            </a:r>
            <a:r>
              <a:rPr lang="en-US" sz="2000" spc="-5" dirty="0">
                <a:latin typeface="Microsoft Sans Serif"/>
                <a:cs typeface="Microsoft Sans Serif"/>
              </a:rPr>
              <a:t>is</a:t>
            </a:r>
            <a:r>
              <a:rPr lang="en-US" sz="2000" spc="80" dirty="0">
                <a:latin typeface="Microsoft Sans Serif"/>
                <a:cs typeface="Microsoft Sans Serif"/>
              </a:rPr>
              <a:t> </a:t>
            </a:r>
            <a:r>
              <a:rPr lang="en-US" sz="2000" spc="-5" dirty="0">
                <a:latin typeface="Microsoft Sans Serif"/>
                <a:cs typeface="Microsoft Sans Serif"/>
              </a:rPr>
              <a:t>a</a:t>
            </a:r>
            <a:r>
              <a:rPr lang="en-US" sz="2000" spc="70" dirty="0">
                <a:latin typeface="Microsoft Sans Serif"/>
                <a:cs typeface="Microsoft Sans Serif"/>
              </a:rPr>
              <a:t> </a:t>
            </a:r>
            <a:r>
              <a:rPr lang="en-US" sz="2000" spc="-10" dirty="0">
                <a:latin typeface="Microsoft Sans Serif"/>
                <a:cs typeface="Microsoft Sans Serif"/>
              </a:rPr>
              <a:t>refutation</a:t>
            </a:r>
            <a:r>
              <a:rPr lang="en-US" sz="2000" spc="85" dirty="0">
                <a:latin typeface="Microsoft Sans Serif"/>
                <a:cs typeface="Microsoft Sans Serif"/>
              </a:rPr>
              <a:t> </a:t>
            </a:r>
            <a:r>
              <a:rPr lang="en-US" sz="2000" spc="-20" dirty="0">
                <a:latin typeface="Microsoft Sans Serif"/>
                <a:cs typeface="Microsoft Sans Serif"/>
              </a:rPr>
              <a:t>in</a:t>
            </a:r>
            <a:r>
              <a:rPr lang="en-US" sz="2000" spc="70" dirty="0">
                <a:latin typeface="Microsoft Sans Serif"/>
                <a:cs typeface="Microsoft Sans Serif"/>
              </a:rPr>
              <a:t> </a:t>
            </a:r>
            <a:r>
              <a:rPr lang="en-US" sz="2000" spc="5" dirty="0">
                <a:latin typeface="Microsoft Sans Serif"/>
                <a:cs typeface="Microsoft Sans Serif"/>
              </a:rPr>
              <a:t>new</a:t>
            </a:r>
            <a:r>
              <a:rPr lang="en-US" sz="2000" spc="70" dirty="0">
                <a:latin typeface="Microsoft Sans Serif"/>
                <a:cs typeface="Microsoft Sans Serif"/>
              </a:rPr>
              <a:t> </a:t>
            </a:r>
            <a:r>
              <a:rPr lang="en-US" sz="2000" spc="-5" dirty="0">
                <a:latin typeface="Microsoft Sans Serif"/>
                <a:cs typeface="Microsoft Sans Serif"/>
              </a:rPr>
              <a:t>set</a:t>
            </a:r>
            <a:r>
              <a:rPr lang="en-US" sz="2000" spc="90" dirty="0">
                <a:latin typeface="Microsoft Sans Serif"/>
                <a:cs typeface="Microsoft Sans Serif"/>
              </a:rPr>
              <a:t> </a:t>
            </a:r>
            <a:r>
              <a:rPr lang="en-US" sz="2000" spc="-5" dirty="0">
                <a:latin typeface="Microsoft Sans Serif"/>
                <a:cs typeface="Microsoft Sans Serif"/>
              </a:rPr>
              <a:t>using </a:t>
            </a:r>
            <a:r>
              <a:rPr lang="en-US" sz="2000" spc="-515" dirty="0">
                <a:latin typeface="Microsoft Sans Serif"/>
                <a:cs typeface="Microsoft Sans Serif"/>
              </a:rPr>
              <a:t> </a:t>
            </a:r>
            <a:r>
              <a:rPr lang="en-US" sz="2000" spc="-10" dirty="0">
                <a:latin typeface="Microsoft Sans Serif"/>
                <a:cs typeface="Microsoft Sans Serif"/>
              </a:rPr>
              <a:t>resolution</a:t>
            </a:r>
            <a:r>
              <a:rPr lang="en-US" sz="2000" spc="35" dirty="0">
                <a:latin typeface="Microsoft Sans Serif"/>
                <a:cs typeface="Microsoft Sans Serif"/>
              </a:rPr>
              <a:t> </a:t>
            </a:r>
            <a:r>
              <a:rPr lang="en-US" sz="2000" spc="-10" dirty="0">
                <a:latin typeface="Microsoft Sans Serif"/>
                <a:cs typeface="Microsoft Sans Serif"/>
              </a:rPr>
              <a:t>principle.</a:t>
            </a:r>
            <a:endParaRPr lang="en-US" sz="2000" dirty="0">
              <a:latin typeface="Microsoft Sans Serif"/>
              <a:cs typeface="Microsoft Sans Serif"/>
            </a:endParaRPr>
          </a:p>
          <a:p>
            <a:pPr marL="739775" marR="5080" indent="-344805">
              <a:lnSpc>
                <a:spcPts val="2740"/>
              </a:lnSpc>
              <a:spcBef>
                <a:spcPts val="565"/>
              </a:spcBef>
              <a:buClr>
                <a:srgbClr val="0099CC"/>
              </a:buClr>
              <a:buSzPct val="70833"/>
              <a:buFont typeface="Wingdings"/>
              <a:buChar char=""/>
              <a:tabLst>
                <a:tab pos="739775" algn="l"/>
                <a:tab pos="740410" algn="l"/>
                <a:tab pos="2656840" algn="l"/>
                <a:tab pos="3790950" algn="l"/>
                <a:tab pos="4504055" algn="l"/>
                <a:tab pos="5808345" algn="l"/>
                <a:tab pos="6433185" algn="l"/>
                <a:tab pos="7353934" algn="l"/>
              </a:tabLst>
            </a:pPr>
            <a:r>
              <a:rPr lang="en-US" sz="2400" b="1" spc="-10" dirty="0">
                <a:solidFill>
                  <a:srgbClr val="CC0000"/>
                </a:solidFill>
                <a:latin typeface="Arial"/>
                <a:cs typeface="Arial"/>
              </a:rPr>
              <a:t>R</a:t>
            </a:r>
            <a:r>
              <a:rPr lang="en-US" sz="2400" b="1" dirty="0">
                <a:solidFill>
                  <a:srgbClr val="CC0000"/>
                </a:solidFill>
                <a:latin typeface="Arial"/>
                <a:cs typeface="Arial"/>
              </a:rPr>
              <a:t>es</a:t>
            </a:r>
            <a:r>
              <a:rPr lang="en-US" sz="2400" b="1" spc="-5" dirty="0">
                <a:solidFill>
                  <a:srgbClr val="CC0000"/>
                </a:solidFill>
                <a:latin typeface="Arial"/>
                <a:cs typeface="Arial"/>
              </a:rPr>
              <a:t>o</a:t>
            </a:r>
            <a:r>
              <a:rPr lang="en-US" sz="2400" b="1" dirty="0">
                <a:solidFill>
                  <a:srgbClr val="CC0000"/>
                </a:solidFill>
                <a:latin typeface="Arial"/>
                <a:cs typeface="Arial"/>
              </a:rPr>
              <a:t>l</a:t>
            </a:r>
            <a:r>
              <a:rPr lang="en-US" sz="2400" b="1" spc="-5" dirty="0">
                <a:solidFill>
                  <a:srgbClr val="CC0000"/>
                </a:solidFill>
                <a:latin typeface="Arial"/>
                <a:cs typeface="Arial"/>
              </a:rPr>
              <a:t>u</a:t>
            </a:r>
            <a:r>
              <a:rPr lang="en-US" sz="2400" b="1" spc="-10" dirty="0">
                <a:solidFill>
                  <a:srgbClr val="CC0000"/>
                </a:solidFill>
                <a:latin typeface="Arial"/>
                <a:cs typeface="Arial"/>
              </a:rPr>
              <a:t>t</a:t>
            </a:r>
            <a:r>
              <a:rPr lang="en-US" sz="2400" b="1" dirty="0">
                <a:solidFill>
                  <a:srgbClr val="CC0000"/>
                </a:solidFill>
                <a:latin typeface="Arial"/>
                <a:cs typeface="Arial"/>
              </a:rPr>
              <a:t>i</a:t>
            </a:r>
            <a:r>
              <a:rPr lang="en-US" sz="2400" b="1" spc="-5" dirty="0">
                <a:solidFill>
                  <a:srgbClr val="CC0000"/>
                </a:solidFill>
                <a:latin typeface="Arial"/>
                <a:cs typeface="Arial"/>
              </a:rPr>
              <a:t>o</a:t>
            </a:r>
            <a:r>
              <a:rPr lang="en-US" sz="2400" b="1" spc="-30" dirty="0">
                <a:solidFill>
                  <a:srgbClr val="CC0000"/>
                </a:solidFill>
                <a:latin typeface="Arial"/>
                <a:cs typeface="Arial"/>
              </a:rPr>
              <a:t>n</a:t>
            </a:r>
            <a:r>
              <a:rPr lang="en-US" sz="2400" b="1" dirty="0">
                <a:solidFill>
                  <a:srgbClr val="CC0000"/>
                </a:solidFill>
                <a:latin typeface="Arial"/>
                <a:cs typeface="Arial"/>
              </a:rPr>
              <a:t>:	</a:t>
            </a:r>
            <a:r>
              <a:rPr lang="en-US" sz="2400" spc="-10" dirty="0"/>
              <a:t>D</a:t>
            </a:r>
            <a:r>
              <a:rPr lang="en-US" sz="2400" dirty="0"/>
              <a:t>u</a:t>
            </a:r>
            <a:r>
              <a:rPr lang="en-US" sz="2400" spc="-10" dirty="0"/>
              <a:t>r</a:t>
            </a:r>
            <a:r>
              <a:rPr lang="en-US" sz="2400" spc="-20" dirty="0"/>
              <a:t>i</a:t>
            </a:r>
            <a:r>
              <a:rPr lang="en-US" sz="2400" dirty="0"/>
              <a:t>n</a:t>
            </a:r>
            <a:r>
              <a:rPr lang="en-US" sz="2400" spc="-5" dirty="0"/>
              <a:t>g</a:t>
            </a:r>
            <a:r>
              <a:rPr lang="en-US" sz="2400" dirty="0"/>
              <a:t>	th</a:t>
            </a:r>
            <a:r>
              <a:rPr lang="en-US" sz="2400" spc="-20" dirty="0"/>
              <a:t>i</a:t>
            </a:r>
            <a:r>
              <a:rPr lang="en-US" sz="2400" dirty="0"/>
              <a:t>s	p</a:t>
            </a:r>
            <a:r>
              <a:rPr lang="en-US" sz="2400" spc="-10" dirty="0"/>
              <a:t>r</a:t>
            </a:r>
            <a:r>
              <a:rPr lang="en-US" sz="2400" dirty="0"/>
              <a:t>o</a:t>
            </a:r>
            <a:r>
              <a:rPr lang="en-US" sz="2400" spc="-5" dirty="0"/>
              <a:t>c</a:t>
            </a:r>
            <a:r>
              <a:rPr lang="en-US" sz="2400" dirty="0"/>
              <a:t>ess	</a:t>
            </a:r>
            <a:r>
              <a:rPr lang="en-US" sz="2400" spc="-35" dirty="0"/>
              <a:t>w</a:t>
            </a:r>
            <a:r>
              <a:rPr lang="en-US" sz="2400" spc="-5" dirty="0"/>
              <a:t>e</a:t>
            </a:r>
            <a:r>
              <a:rPr lang="en-US" sz="2400" dirty="0"/>
              <a:t>	nee</a:t>
            </a:r>
            <a:r>
              <a:rPr lang="en-US" sz="2400" spc="-5" dirty="0"/>
              <a:t>d</a:t>
            </a:r>
            <a:r>
              <a:rPr lang="en-US" sz="2400" dirty="0"/>
              <a:t>	</a:t>
            </a:r>
            <a:r>
              <a:rPr lang="en-US" sz="2400" spc="-20" dirty="0"/>
              <a:t>t</a:t>
            </a:r>
            <a:r>
              <a:rPr lang="en-US" sz="2400" spc="-5" dirty="0"/>
              <a:t>o  identify</a:t>
            </a:r>
            <a:endParaRPr lang="en-US" sz="2400" dirty="0">
              <a:latin typeface="Arial"/>
              <a:cs typeface="Arial"/>
            </a:endParaRPr>
          </a:p>
          <a:p>
            <a:pPr marL="1139190" marR="8890" lvl="1" indent="-287020">
              <a:lnSpc>
                <a:spcPts val="2260"/>
              </a:lnSpc>
              <a:spcBef>
                <a:spcPts val="495"/>
              </a:spcBef>
              <a:buFont typeface="Arial" panose="020B0604020202020204" pitchFamily="34" charset="0"/>
              <a:buChar char="–"/>
              <a:tabLst>
                <a:tab pos="1139190" algn="l"/>
                <a:tab pos="1139825" algn="l"/>
                <a:tab pos="4214495" algn="l"/>
              </a:tabLst>
            </a:pPr>
            <a:r>
              <a:rPr lang="en-US" sz="2000" spc="-10" dirty="0">
                <a:latin typeface="Microsoft Sans Serif"/>
                <a:cs typeface="Microsoft Sans Serif"/>
              </a:rPr>
              <a:t>two</a:t>
            </a:r>
            <a:r>
              <a:rPr lang="en-US" sz="2000" spc="375" dirty="0">
                <a:latin typeface="Microsoft Sans Serif"/>
                <a:cs typeface="Microsoft Sans Serif"/>
              </a:rPr>
              <a:t> </a:t>
            </a:r>
            <a:r>
              <a:rPr lang="en-US" sz="2000" spc="-5" dirty="0">
                <a:latin typeface="Microsoft Sans Serif"/>
                <a:cs typeface="Microsoft Sans Serif"/>
              </a:rPr>
              <a:t>clauses,</a:t>
            </a:r>
            <a:r>
              <a:rPr lang="en-US" sz="2000" spc="380" dirty="0">
                <a:latin typeface="Microsoft Sans Serif"/>
                <a:cs typeface="Microsoft Sans Serif"/>
              </a:rPr>
              <a:t> </a:t>
            </a:r>
            <a:r>
              <a:rPr lang="en-US" sz="2000" dirty="0">
                <a:latin typeface="Microsoft Sans Serif"/>
                <a:cs typeface="Microsoft Sans Serif"/>
              </a:rPr>
              <a:t>one</a:t>
            </a:r>
            <a:r>
              <a:rPr lang="en-US" sz="2000" spc="405" dirty="0">
                <a:latin typeface="Microsoft Sans Serif"/>
                <a:cs typeface="Microsoft Sans Serif"/>
              </a:rPr>
              <a:t> </a:t>
            </a:r>
            <a:r>
              <a:rPr lang="en-US" sz="2000" spc="-15" dirty="0">
                <a:latin typeface="Microsoft Sans Serif"/>
                <a:cs typeface="Microsoft Sans Serif"/>
              </a:rPr>
              <a:t>with</a:t>
            </a:r>
            <a:r>
              <a:rPr lang="en-US" sz="2000" spc="380" dirty="0">
                <a:latin typeface="Microsoft Sans Serif"/>
                <a:cs typeface="Microsoft Sans Serif"/>
              </a:rPr>
              <a:t> </a:t>
            </a:r>
            <a:r>
              <a:rPr lang="en-US" sz="2000" spc="-10" dirty="0">
                <a:latin typeface="Microsoft Sans Serif"/>
                <a:cs typeface="Microsoft Sans Serif"/>
              </a:rPr>
              <a:t>positive</a:t>
            </a:r>
            <a:r>
              <a:rPr lang="en-US" sz="2000" spc="405" dirty="0">
                <a:latin typeface="Microsoft Sans Serif"/>
                <a:cs typeface="Microsoft Sans Serif"/>
              </a:rPr>
              <a:t> </a:t>
            </a:r>
            <a:r>
              <a:rPr lang="en-US" sz="2000" spc="-10" dirty="0">
                <a:latin typeface="Microsoft Sans Serif"/>
                <a:cs typeface="Microsoft Sans Serif"/>
              </a:rPr>
              <a:t>atom</a:t>
            </a:r>
            <a:r>
              <a:rPr lang="en-US" sz="2000" spc="430" dirty="0">
                <a:latin typeface="Microsoft Sans Serif"/>
                <a:cs typeface="Microsoft Sans Serif"/>
              </a:rPr>
              <a:t> </a:t>
            </a:r>
            <a:r>
              <a:rPr lang="en-US" sz="2000" spc="-10" dirty="0">
                <a:latin typeface="Microsoft Sans Serif"/>
                <a:cs typeface="Microsoft Sans Serif"/>
              </a:rPr>
              <a:t>(P)</a:t>
            </a:r>
            <a:r>
              <a:rPr lang="en-US" sz="2000" spc="390" dirty="0">
                <a:latin typeface="Microsoft Sans Serif"/>
                <a:cs typeface="Microsoft Sans Serif"/>
              </a:rPr>
              <a:t> </a:t>
            </a:r>
            <a:r>
              <a:rPr lang="en-US" sz="2000" spc="-10" dirty="0">
                <a:latin typeface="Microsoft Sans Serif"/>
                <a:cs typeface="Microsoft Sans Serif"/>
              </a:rPr>
              <a:t>and</a:t>
            </a:r>
            <a:r>
              <a:rPr lang="en-US" sz="2000" spc="380" dirty="0">
                <a:latin typeface="Microsoft Sans Serif"/>
                <a:cs typeface="Microsoft Sans Serif"/>
              </a:rPr>
              <a:t> </a:t>
            </a:r>
            <a:r>
              <a:rPr lang="en-US" sz="2000" spc="-10" dirty="0">
                <a:latin typeface="Microsoft Sans Serif"/>
                <a:cs typeface="Microsoft Sans Serif"/>
              </a:rPr>
              <a:t>other</a:t>
            </a:r>
            <a:r>
              <a:rPr lang="en-US" sz="2000" spc="415" dirty="0">
                <a:latin typeface="Microsoft Sans Serif"/>
                <a:cs typeface="Microsoft Sans Serif"/>
              </a:rPr>
              <a:t> </a:t>
            </a:r>
            <a:r>
              <a:rPr lang="en-US" sz="2000" spc="-10" dirty="0">
                <a:latin typeface="Microsoft Sans Serif"/>
                <a:cs typeface="Microsoft Sans Serif"/>
              </a:rPr>
              <a:t>with </a:t>
            </a:r>
            <a:r>
              <a:rPr lang="en-US" sz="2000" spc="-520" dirty="0">
                <a:latin typeface="Microsoft Sans Serif"/>
                <a:cs typeface="Microsoft Sans Serif"/>
              </a:rPr>
              <a:t> </a:t>
            </a:r>
            <a:r>
              <a:rPr lang="en-US" sz="2000" spc="-10" dirty="0">
                <a:latin typeface="Microsoft Sans Serif"/>
                <a:cs typeface="Microsoft Sans Serif"/>
              </a:rPr>
              <a:t>negative</a:t>
            </a:r>
            <a:r>
              <a:rPr lang="en-US" sz="2000" spc="25" dirty="0">
                <a:latin typeface="Microsoft Sans Serif"/>
                <a:cs typeface="Microsoft Sans Serif"/>
              </a:rPr>
              <a:t> </a:t>
            </a:r>
            <a:r>
              <a:rPr lang="en-US" sz="2000" spc="-5" dirty="0">
                <a:latin typeface="Microsoft Sans Serif"/>
                <a:cs typeface="Microsoft Sans Serif"/>
              </a:rPr>
              <a:t>atom</a:t>
            </a:r>
            <a:r>
              <a:rPr lang="en-US" sz="2000" spc="50" dirty="0">
                <a:latin typeface="Microsoft Sans Serif"/>
                <a:cs typeface="Microsoft Sans Serif"/>
              </a:rPr>
              <a:t> </a:t>
            </a:r>
            <a:r>
              <a:rPr lang="en-US" sz="2000" spc="-10" dirty="0">
                <a:latin typeface="Microsoft Sans Serif"/>
                <a:cs typeface="Microsoft Sans Serif"/>
              </a:rPr>
              <a:t>(~P)</a:t>
            </a:r>
            <a:r>
              <a:rPr lang="en-US" sz="2000" spc="35" dirty="0">
                <a:latin typeface="Microsoft Sans Serif"/>
                <a:cs typeface="Microsoft Sans Serif"/>
              </a:rPr>
              <a:t> </a:t>
            </a:r>
            <a:r>
              <a:rPr lang="en-US" sz="2000" dirty="0">
                <a:latin typeface="Microsoft Sans Serif"/>
                <a:cs typeface="Microsoft Sans Serif"/>
              </a:rPr>
              <a:t>for</a:t>
            </a:r>
            <a:r>
              <a:rPr lang="en-US" sz="2000" spc="35" dirty="0">
                <a:latin typeface="Microsoft Sans Serif"/>
                <a:cs typeface="Microsoft Sans Serif"/>
              </a:rPr>
              <a:t> </a:t>
            </a:r>
            <a:r>
              <a:rPr lang="en-US" sz="2000" spc="-10" dirty="0">
                <a:latin typeface="Microsoft Sans Serif"/>
                <a:cs typeface="Microsoft Sans Serif"/>
              </a:rPr>
              <a:t>the application</a:t>
            </a:r>
            <a:r>
              <a:rPr lang="en-US" sz="2000" spc="5" dirty="0">
                <a:latin typeface="Microsoft Sans Serif"/>
                <a:cs typeface="Microsoft Sans Serif"/>
              </a:rPr>
              <a:t> </a:t>
            </a:r>
            <a:r>
              <a:rPr lang="en-US" sz="2000" spc="-10" dirty="0">
                <a:latin typeface="Microsoft Sans Serif"/>
                <a:cs typeface="Microsoft Sans Serif"/>
              </a:rPr>
              <a:t>of</a:t>
            </a:r>
            <a:r>
              <a:rPr lang="en-US" sz="2000" spc="30" dirty="0">
                <a:latin typeface="Microsoft Sans Serif"/>
                <a:cs typeface="Microsoft Sans Serif"/>
              </a:rPr>
              <a:t> </a:t>
            </a:r>
            <a:r>
              <a:rPr lang="en-US" sz="2000" spc="-5" dirty="0">
                <a:latin typeface="Microsoft Sans Serif"/>
                <a:cs typeface="Microsoft Sans Serif"/>
              </a:rPr>
              <a:t>resolution</a:t>
            </a:r>
            <a:r>
              <a:rPr lang="en-US" sz="2000" spc="10" dirty="0">
                <a:latin typeface="Microsoft Sans Serif"/>
                <a:cs typeface="Microsoft Sans Serif"/>
              </a:rPr>
              <a:t> </a:t>
            </a:r>
            <a:r>
              <a:rPr lang="en-US" sz="2000" spc="-5" dirty="0">
                <a:latin typeface="Microsoft Sans Serif"/>
                <a:cs typeface="Microsoft Sans Serif"/>
              </a:rPr>
              <a:t>rule.</a:t>
            </a:r>
          </a:p>
          <a:p>
            <a:pPr marL="663575" marR="9525" indent="-344805">
              <a:lnSpc>
                <a:spcPct val="100000"/>
              </a:lnSpc>
              <a:spcBef>
                <a:spcPts val="105"/>
              </a:spcBef>
              <a:buClr>
                <a:srgbClr val="0099CC"/>
              </a:buClr>
              <a:buSzPct val="71428"/>
              <a:buFont typeface="Wingdings"/>
              <a:buChar char=""/>
              <a:tabLst>
                <a:tab pos="663575" algn="l"/>
                <a:tab pos="664210" algn="l"/>
                <a:tab pos="2665730" algn="l"/>
                <a:tab pos="3235960" algn="l"/>
                <a:tab pos="4522470" algn="l"/>
                <a:tab pos="5229225" algn="l"/>
                <a:tab pos="6610350" algn="l"/>
              </a:tabLst>
            </a:pPr>
            <a:r>
              <a:rPr lang="en-US" spc="-10" dirty="0"/>
              <a:t>R</a:t>
            </a:r>
            <a:r>
              <a:rPr lang="en-US" spc="-5" dirty="0"/>
              <a:t>e</a:t>
            </a:r>
            <a:r>
              <a:rPr lang="en-US" spc="10" dirty="0"/>
              <a:t>s</a:t>
            </a:r>
            <a:r>
              <a:rPr lang="en-US" spc="-5" dirty="0"/>
              <a:t>o</a:t>
            </a:r>
            <a:r>
              <a:rPr lang="en-US" spc="-20" dirty="0"/>
              <a:t>l</a:t>
            </a:r>
            <a:r>
              <a:rPr lang="en-US" spc="-5" dirty="0"/>
              <a:t>u</a:t>
            </a:r>
            <a:r>
              <a:rPr lang="en-US" spc="10" dirty="0"/>
              <a:t>t</a:t>
            </a:r>
            <a:r>
              <a:rPr lang="en-US" spc="-20" dirty="0"/>
              <a:t>i</a:t>
            </a:r>
            <a:r>
              <a:rPr lang="en-US" spc="-5" dirty="0"/>
              <a:t>o</a:t>
            </a:r>
            <a:r>
              <a:rPr lang="en-US" dirty="0"/>
              <a:t>n	</a:t>
            </a:r>
            <a:r>
              <a:rPr lang="en-US" spc="-45" dirty="0"/>
              <a:t>i</a:t>
            </a:r>
            <a:r>
              <a:rPr lang="en-US" dirty="0"/>
              <a:t>s	</a:t>
            </a:r>
            <a:r>
              <a:rPr lang="en-US" spc="-5" dirty="0"/>
              <a:t>b</a:t>
            </a:r>
            <a:r>
              <a:rPr lang="en-US" spc="-30" dirty="0"/>
              <a:t>a</a:t>
            </a:r>
            <a:r>
              <a:rPr lang="en-US" spc="10" dirty="0"/>
              <a:t>s</a:t>
            </a:r>
            <a:r>
              <a:rPr lang="en-US" spc="-5" dirty="0"/>
              <a:t>e</a:t>
            </a:r>
            <a:r>
              <a:rPr lang="en-US" dirty="0"/>
              <a:t>d	</a:t>
            </a:r>
            <a:r>
              <a:rPr lang="en-US" spc="-5" dirty="0"/>
              <a:t>o</a:t>
            </a:r>
            <a:r>
              <a:rPr lang="en-US" dirty="0"/>
              <a:t>n	</a:t>
            </a:r>
            <a:r>
              <a:rPr lang="en-US" spc="-10" dirty="0"/>
              <a:t>M</a:t>
            </a:r>
            <a:r>
              <a:rPr lang="en-US" spc="-5" dirty="0"/>
              <a:t>odu</a:t>
            </a:r>
            <a:r>
              <a:rPr lang="en-US" dirty="0"/>
              <a:t>s	</a:t>
            </a:r>
            <a:r>
              <a:rPr lang="en-US" spc="-5" dirty="0" err="1"/>
              <a:t>Pone</a:t>
            </a:r>
            <a:r>
              <a:rPr lang="en-US" dirty="0" err="1"/>
              <a:t>n</a:t>
            </a:r>
            <a:r>
              <a:rPr lang="en-US" dirty="0"/>
              <a:t>  inference</a:t>
            </a:r>
            <a:r>
              <a:rPr lang="en-US" spc="40" dirty="0"/>
              <a:t> </a:t>
            </a:r>
            <a:r>
              <a:rPr lang="en-US" spc="-10" dirty="0"/>
              <a:t>rule.</a:t>
            </a:r>
          </a:p>
          <a:p>
            <a:pPr marL="1062990" marR="7620" lvl="1" indent="-287020">
              <a:lnSpc>
                <a:spcPct val="100000"/>
              </a:lnSpc>
              <a:spcBef>
                <a:spcPts val="595"/>
              </a:spcBef>
              <a:buChar char="–"/>
              <a:tabLst>
                <a:tab pos="1063625" algn="l"/>
                <a:tab pos="1815464" algn="l"/>
                <a:tab pos="3010535" algn="l"/>
                <a:tab pos="3403600" algn="l"/>
                <a:tab pos="4235450" algn="l"/>
                <a:tab pos="5598160" algn="l"/>
                <a:tab pos="6128385" algn="l"/>
              </a:tabLst>
            </a:pPr>
            <a:r>
              <a:rPr lang="en-US" sz="2400" spc="20" dirty="0">
                <a:latin typeface="Microsoft Sans Serif"/>
                <a:cs typeface="Microsoft Sans Serif"/>
              </a:rPr>
              <a:t>T</a:t>
            </a:r>
            <a:r>
              <a:rPr lang="en-US" sz="2400" dirty="0">
                <a:latin typeface="Microsoft Sans Serif"/>
                <a:cs typeface="Microsoft Sans Serif"/>
              </a:rPr>
              <a:t>h</a:t>
            </a:r>
            <a:r>
              <a:rPr lang="en-US" sz="2400" spc="-20" dirty="0">
                <a:latin typeface="Microsoft Sans Serif"/>
                <a:cs typeface="Microsoft Sans Serif"/>
              </a:rPr>
              <a:t>i</a:t>
            </a:r>
            <a:r>
              <a:rPr lang="en-US" sz="2400" dirty="0">
                <a:latin typeface="Microsoft Sans Serif"/>
                <a:cs typeface="Microsoft Sans Serif"/>
              </a:rPr>
              <a:t>s	</a:t>
            </a:r>
            <a:r>
              <a:rPr lang="en-US" sz="2400" spc="-10" dirty="0">
                <a:latin typeface="Microsoft Sans Serif"/>
                <a:cs typeface="Microsoft Sans Serif"/>
              </a:rPr>
              <a:t>m</a:t>
            </a:r>
            <a:r>
              <a:rPr lang="en-US" sz="2400" dirty="0">
                <a:latin typeface="Microsoft Sans Serif"/>
                <a:cs typeface="Microsoft Sans Serif"/>
              </a:rPr>
              <a:t>et</a:t>
            </a:r>
            <a:r>
              <a:rPr lang="en-US" sz="2400" spc="-20" dirty="0">
                <a:latin typeface="Microsoft Sans Serif"/>
                <a:cs typeface="Microsoft Sans Serif"/>
              </a:rPr>
              <a:t>h</a:t>
            </a:r>
            <a:r>
              <a:rPr lang="en-US" sz="2400" dirty="0">
                <a:latin typeface="Microsoft Sans Serif"/>
                <a:cs typeface="Microsoft Sans Serif"/>
              </a:rPr>
              <a:t>o</a:t>
            </a:r>
            <a:r>
              <a:rPr lang="en-US" sz="2400" spc="-5" dirty="0">
                <a:latin typeface="Microsoft Sans Serif"/>
                <a:cs typeface="Microsoft Sans Serif"/>
              </a:rPr>
              <a:t>d</a:t>
            </a:r>
            <a:r>
              <a:rPr lang="en-US" sz="2400" dirty="0">
                <a:latin typeface="Microsoft Sans Serif"/>
                <a:cs typeface="Microsoft Sans Serif"/>
              </a:rPr>
              <a:t>	</a:t>
            </a:r>
            <a:r>
              <a:rPr lang="en-US" sz="2400" spc="-20" dirty="0">
                <a:latin typeface="Microsoft Sans Serif"/>
                <a:cs typeface="Microsoft Sans Serif"/>
              </a:rPr>
              <a:t>i</a:t>
            </a:r>
            <a:r>
              <a:rPr lang="en-US" sz="2400" dirty="0">
                <a:latin typeface="Microsoft Sans Serif"/>
                <a:cs typeface="Microsoft Sans Serif"/>
              </a:rPr>
              <a:t>s	</a:t>
            </a:r>
            <a:r>
              <a:rPr lang="en-US" sz="2400" spc="-10" dirty="0">
                <a:latin typeface="Microsoft Sans Serif"/>
                <a:cs typeface="Microsoft Sans Serif"/>
              </a:rPr>
              <a:t>m</a:t>
            </a:r>
            <a:r>
              <a:rPr lang="en-US" sz="2400" dirty="0">
                <a:latin typeface="Microsoft Sans Serif"/>
                <a:cs typeface="Microsoft Sans Serif"/>
              </a:rPr>
              <a:t>ost	</a:t>
            </a:r>
            <a:r>
              <a:rPr lang="en-US" sz="2400" spc="25" dirty="0" err="1">
                <a:latin typeface="Microsoft Sans Serif"/>
                <a:cs typeface="Microsoft Sans Serif"/>
              </a:rPr>
              <a:t>f</a:t>
            </a:r>
            <a:r>
              <a:rPr lang="en-US" sz="2400" dirty="0" err="1">
                <a:latin typeface="Microsoft Sans Serif"/>
                <a:cs typeface="Microsoft Sans Serif"/>
              </a:rPr>
              <a:t>a</a:t>
            </a:r>
            <a:r>
              <a:rPr lang="en-US" sz="2400" spc="-25" dirty="0" err="1">
                <a:latin typeface="Microsoft Sans Serif"/>
                <a:cs typeface="Microsoft Sans Serif"/>
              </a:rPr>
              <a:t>v</a:t>
            </a:r>
            <a:r>
              <a:rPr lang="en-US" sz="2400" dirty="0" err="1">
                <a:latin typeface="Microsoft Sans Serif"/>
                <a:cs typeface="Microsoft Sans Serif"/>
              </a:rPr>
              <a:t>ou</a:t>
            </a:r>
            <a:r>
              <a:rPr lang="en-US" sz="2400" spc="-10" dirty="0" err="1">
                <a:latin typeface="Microsoft Sans Serif"/>
                <a:cs typeface="Microsoft Sans Serif"/>
              </a:rPr>
              <a:t>r</a:t>
            </a:r>
            <a:r>
              <a:rPr lang="en-US" sz="2400" dirty="0" err="1">
                <a:latin typeface="Microsoft Sans Serif"/>
                <a:cs typeface="Microsoft Sans Serif"/>
              </a:rPr>
              <a:t>e</a:t>
            </a:r>
            <a:r>
              <a:rPr lang="en-US" sz="2400" spc="-5" dirty="0" err="1">
                <a:latin typeface="Microsoft Sans Serif"/>
                <a:cs typeface="Microsoft Sans Serif"/>
              </a:rPr>
              <a:t>d</a:t>
            </a:r>
            <a:r>
              <a:rPr lang="en-US" sz="2400" dirty="0">
                <a:latin typeface="Microsoft Sans Serif"/>
                <a:cs typeface="Microsoft Sans Serif"/>
              </a:rPr>
              <a:t>	for	de</a:t>
            </a:r>
            <a:r>
              <a:rPr lang="en-US" sz="2400" spc="-25" dirty="0">
                <a:latin typeface="Microsoft Sans Serif"/>
                <a:cs typeface="Microsoft Sans Serif"/>
              </a:rPr>
              <a:t>v</a:t>
            </a:r>
            <a:r>
              <a:rPr lang="en-US" sz="2400" dirty="0">
                <a:latin typeface="Microsoft Sans Serif"/>
                <a:cs typeface="Microsoft Sans Serif"/>
              </a:rPr>
              <a:t>e</a:t>
            </a:r>
            <a:r>
              <a:rPr lang="en-US" sz="2400" spc="-20" dirty="0">
                <a:latin typeface="Microsoft Sans Serif"/>
                <a:cs typeface="Microsoft Sans Serif"/>
              </a:rPr>
              <a:t>lo</a:t>
            </a:r>
            <a:r>
              <a:rPr lang="en-US" sz="2400" dirty="0">
                <a:latin typeface="Microsoft Sans Serif"/>
                <a:cs typeface="Microsoft Sans Serif"/>
              </a:rPr>
              <a:t>p</a:t>
            </a:r>
            <a:r>
              <a:rPr lang="en-US" sz="2400" spc="-20" dirty="0">
                <a:latin typeface="Microsoft Sans Serif"/>
                <a:cs typeface="Microsoft Sans Serif"/>
              </a:rPr>
              <a:t>i</a:t>
            </a:r>
            <a:r>
              <a:rPr lang="en-US" sz="2400" dirty="0">
                <a:latin typeface="Microsoft Sans Serif"/>
                <a:cs typeface="Microsoft Sans Serif"/>
              </a:rPr>
              <a:t>n</a:t>
            </a:r>
            <a:r>
              <a:rPr lang="en-US" sz="2400" spc="-5" dirty="0">
                <a:latin typeface="Microsoft Sans Serif"/>
                <a:cs typeface="Microsoft Sans Serif"/>
              </a:rPr>
              <a:t>g  </a:t>
            </a:r>
            <a:r>
              <a:rPr lang="en-US" sz="2400" dirty="0">
                <a:latin typeface="Microsoft Sans Serif"/>
                <a:cs typeface="Microsoft Sans Serif"/>
              </a:rPr>
              <a:t>computer</a:t>
            </a:r>
            <a:r>
              <a:rPr lang="en-US" sz="2400" spc="20" dirty="0">
                <a:latin typeface="Microsoft Sans Serif"/>
                <a:cs typeface="Microsoft Sans Serif"/>
              </a:rPr>
              <a:t> </a:t>
            </a:r>
            <a:r>
              <a:rPr lang="en-US" sz="2400" spc="-5" dirty="0">
                <a:latin typeface="Microsoft Sans Serif"/>
                <a:cs typeface="Microsoft Sans Serif"/>
              </a:rPr>
              <a:t>based</a:t>
            </a:r>
            <a:r>
              <a:rPr lang="en-US" sz="2400" spc="20" dirty="0">
                <a:latin typeface="Microsoft Sans Serif"/>
                <a:cs typeface="Microsoft Sans Serif"/>
              </a:rPr>
              <a:t> </a:t>
            </a:r>
            <a:r>
              <a:rPr lang="en-US" sz="2400" spc="-10" dirty="0">
                <a:latin typeface="Microsoft Sans Serif"/>
                <a:cs typeface="Microsoft Sans Serif"/>
              </a:rPr>
              <a:t>theorem</a:t>
            </a:r>
            <a:r>
              <a:rPr lang="en-US" sz="2400" spc="25" dirty="0">
                <a:latin typeface="Microsoft Sans Serif"/>
                <a:cs typeface="Microsoft Sans Serif"/>
              </a:rPr>
              <a:t> </a:t>
            </a:r>
            <a:r>
              <a:rPr lang="en-US" sz="2400" spc="-5" dirty="0">
                <a:latin typeface="Microsoft Sans Serif"/>
                <a:cs typeface="Microsoft Sans Serif"/>
              </a:rPr>
              <a:t>provers.</a:t>
            </a:r>
            <a:endParaRPr lang="en-US" sz="2400" dirty="0">
              <a:latin typeface="Microsoft Sans Serif"/>
              <a:cs typeface="Microsoft Sans Serif"/>
            </a:endParaRPr>
          </a:p>
          <a:p>
            <a:pPr marL="1062990" marR="5080" lvl="1" indent="-287020">
              <a:lnSpc>
                <a:spcPts val="2860"/>
              </a:lnSpc>
              <a:spcBef>
                <a:spcPts val="685"/>
              </a:spcBef>
              <a:buChar char="–"/>
              <a:tabLst>
                <a:tab pos="1063625" algn="l"/>
              </a:tabLst>
            </a:pPr>
            <a:r>
              <a:rPr lang="en-US" sz="2400" spc="-5" dirty="0">
                <a:latin typeface="Microsoft Sans Serif"/>
                <a:cs typeface="Microsoft Sans Serif"/>
              </a:rPr>
              <a:t>Automatic</a:t>
            </a:r>
            <a:r>
              <a:rPr lang="en-US" sz="2400" spc="225" dirty="0">
                <a:latin typeface="Microsoft Sans Serif"/>
                <a:cs typeface="Microsoft Sans Serif"/>
              </a:rPr>
              <a:t> </a:t>
            </a:r>
            <a:r>
              <a:rPr lang="en-US" sz="2400" spc="-5" dirty="0">
                <a:latin typeface="Microsoft Sans Serif"/>
                <a:cs typeface="Microsoft Sans Serif"/>
              </a:rPr>
              <a:t>theorem</a:t>
            </a:r>
            <a:r>
              <a:rPr lang="en-US" sz="2400" spc="240" dirty="0">
                <a:latin typeface="Microsoft Sans Serif"/>
                <a:cs typeface="Microsoft Sans Serif"/>
              </a:rPr>
              <a:t> </a:t>
            </a:r>
            <a:r>
              <a:rPr lang="en-US" sz="2400" spc="-10" dirty="0">
                <a:latin typeface="Microsoft Sans Serif"/>
                <a:cs typeface="Microsoft Sans Serif"/>
              </a:rPr>
              <a:t>provers</a:t>
            </a:r>
            <a:r>
              <a:rPr lang="en-US" sz="2400" spc="250" dirty="0">
                <a:latin typeface="Microsoft Sans Serif"/>
                <a:cs typeface="Microsoft Sans Serif"/>
              </a:rPr>
              <a:t> </a:t>
            </a:r>
            <a:r>
              <a:rPr lang="en-US" sz="2400" spc="-5" dirty="0">
                <a:latin typeface="Microsoft Sans Serif"/>
                <a:cs typeface="Microsoft Sans Serif"/>
              </a:rPr>
              <a:t>using</a:t>
            </a:r>
            <a:r>
              <a:rPr lang="en-US" sz="2400" spc="235" dirty="0">
                <a:latin typeface="Microsoft Sans Serif"/>
                <a:cs typeface="Microsoft Sans Serif"/>
              </a:rPr>
              <a:t> </a:t>
            </a:r>
            <a:r>
              <a:rPr lang="en-US" sz="2400" spc="-5" dirty="0">
                <a:latin typeface="Microsoft Sans Serif"/>
                <a:cs typeface="Microsoft Sans Serif"/>
              </a:rPr>
              <a:t>resolution</a:t>
            </a:r>
            <a:r>
              <a:rPr lang="en-US" sz="2400" spc="260" dirty="0">
                <a:latin typeface="Microsoft Sans Serif"/>
                <a:cs typeface="Microsoft Sans Serif"/>
              </a:rPr>
              <a:t> </a:t>
            </a:r>
            <a:r>
              <a:rPr lang="en-US" sz="2400" spc="-5" dirty="0">
                <a:latin typeface="Microsoft Sans Serif"/>
                <a:cs typeface="Microsoft Sans Serif"/>
              </a:rPr>
              <a:t>are </a:t>
            </a:r>
            <a:r>
              <a:rPr lang="en-US" sz="2400" spc="-625" dirty="0">
                <a:latin typeface="Microsoft Sans Serif"/>
                <a:cs typeface="Microsoft Sans Serif"/>
              </a:rPr>
              <a:t> </a:t>
            </a:r>
            <a:r>
              <a:rPr lang="en-US" sz="2400" spc="-5" dirty="0">
                <a:latin typeface="Microsoft Sans Serif"/>
                <a:cs typeface="Microsoft Sans Serif"/>
              </a:rPr>
              <a:t>simple</a:t>
            </a:r>
            <a:r>
              <a:rPr lang="en-US" sz="2400" spc="35" dirty="0">
                <a:latin typeface="Microsoft Sans Serif"/>
                <a:cs typeface="Microsoft Sans Serif"/>
              </a:rPr>
              <a:t> </a:t>
            </a:r>
            <a:r>
              <a:rPr lang="en-US" sz="2400" spc="-5" dirty="0">
                <a:latin typeface="Microsoft Sans Serif"/>
                <a:cs typeface="Microsoft Sans Serif"/>
              </a:rPr>
              <a:t>and</a:t>
            </a:r>
            <a:r>
              <a:rPr lang="en-US" sz="2400" spc="40" dirty="0">
                <a:latin typeface="Microsoft Sans Serif"/>
                <a:cs typeface="Microsoft Sans Serif"/>
              </a:rPr>
              <a:t> </a:t>
            </a:r>
            <a:r>
              <a:rPr lang="en-US" sz="2400" spc="-5" dirty="0">
                <a:latin typeface="Microsoft Sans Serif"/>
                <a:cs typeface="Microsoft Sans Serif"/>
              </a:rPr>
              <a:t>efficient</a:t>
            </a:r>
            <a:r>
              <a:rPr lang="en-US" sz="2400" spc="15" dirty="0">
                <a:latin typeface="Microsoft Sans Serif"/>
                <a:cs typeface="Microsoft Sans Serif"/>
              </a:rPr>
              <a:t> </a:t>
            </a:r>
            <a:r>
              <a:rPr lang="en-US" sz="2400" spc="-5" dirty="0">
                <a:latin typeface="Microsoft Sans Serif"/>
                <a:cs typeface="Microsoft Sans Serif"/>
              </a:rPr>
              <a:t>systems</a:t>
            </a:r>
            <a:r>
              <a:rPr lang="en-US" sz="2400" spc="5" dirty="0">
                <a:latin typeface="Microsoft Sans Serif"/>
                <a:cs typeface="Microsoft Sans Serif"/>
              </a:rPr>
              <a:t> </a:t>
            </a:r>
            <a:r>
              <a:rPr lang="en-US" sz="2400" dirty="0">
                <a:latin typeface="Microsoft Sans Serif"/>
                <a:cs typeface="Microsoft Sans Serif"/>
              </a:rPr>
              <a:t>.</a:t>
            </a:r>
          </a:p>
          <a:p>
            <a:pPr marL="663575" marR="5080" indent="-344805">
              <a:lnSpc>
                <a:spcPct val="100000"/>
              </a:lnSpc>
              <a:spcBef>
                <a:spcPts val="585"/>
              </a:spcBef>
              <a:buClr>
                <a:srgbClr val="0099CC"/>
              </a:buClr>
              <a:buSzPct val="71428"/>
              <a:buFont typeface="Wingdings"/>
              <a:buChar char=""/>
              <a:tabLst>
                <a:tab pos="663575" algn="l"/>
                <a:tab pos="664210" algn="l"/>
              </a:tabLst>
            </a:pPr>
            <a:r>
              <a:rPr lang="en-US" spc="-5" dirty="0"/>
              <a:t>Resolution</a:t>
            </a:r>
            <a:r>
              <a:rPr lang="en-US" spc="210" dirty="0"/>
              <a:t> </a:t>
            </a:r>
            <a:r>
              <a:rPr lang="en-US" spc="-20" dirty="0"/>
              <a:t>is</a:t>
            </a:r>
            <a:r>
              <a:rPr lang="en-US" spc="200" dirty="0"/>
              <a:t> </a:t>
            </a:r>
            <a:r>
              <a:rPr lang="en-US" spc="-5" dirty="0"/>
              <a:t>performed</a:t>
            </a:r>
            <a:r>
              <a:rPr lang="en-US" spc="210" dirty="0"/>
              <a:t> </a:t>
            </a:r>
            <a:r>
              <a:rPr lang="en-US" dirty="0"/>
              <a:t>on</a:t>
            </a:r>
            <a:r>
              <a:rPr lang="en-US" spc="215" dirty="0"/>
              <a:t> </a:t>
            </a:r>
            <a:r>
              <a:rPr lang="en-US" spc="-5" dirty="0"/>
              <a:t>special</a:t>
            </a:r>
            <a:r>
              <a:rPr lang="en-US" spc="190" dirty="0"/>
              <a:t> </a:t>
            </a:r>
            <a:r>
              <a:rPr lang="en-US" dirty="0"/>
              <a:t>types</a:t>
            </a:r>
            <a:r>
              <a:rPr lang="en-US" spc="220" dirty="0"/>
              <a:t> </a:t>
            </a:r>
            <a:r>
              <a:rPr lang="en-US" spc="-15" dirty="0"/>
              <a:t>of </a:t>
            </a:r>
            <a:r>
              <a:rPr lang="en-US" spc="-725" dirty="0"/>
              <a:t> </a:t>
            </a:r>
            <a:r>
              <a:rPr lang="en-US" spc="-5" dirty="0"/>
              <a:t>formulae</a:t>
            </a:r>
            <a:r>
              <a:rPr lang="en-US" spc="40" dirty="0"/>
              <a:t> </a:t>
            </a:r>
            <a:r>
              <a:rPr lang="en-US" spc="-5" dirty="0"/>
              <a:t>called</a:t>
            </a:r>
            <a:r>
              <a:rPr lang="en-US" spc="45" dirty="0"/>
              <a:t> </a:t>
            </a:r>
            <a:r>
              <a:rPr lang="en-US" b="1" spc="-10" dirty="0">
                <a:solidFill>
                  <a:srgbClr val="CC0000"/>
                </a:solidFill>
                <a:latin typeface="Arial"/>
                <a:cs typeface="Arial"/>
              </a:rPr>
              <a:t>clauses</a:t>
            </a:r>
            <a:r>
              <a:rPr lang="en-US" spc="-10" dirty="0"/>
              <a:t>.</a:t>
            </a:r>
          </a:p>
          <a:p>
            <a:pPr marL="1062990" lvl="1" indent="-287020">
              <a:lnSpc>
                <a:spcPct val="100000"/>
              </a:lnSpc>
              <a:spcBef>
                <a:spcPts val="570"/>
              </a:spcBef>
              <a:buChar char="–"/>
              <a:tabLst>
                <a:tab pos="1063625" algn="l"/>
              </a:tabLst>
            </a:pPr>
            <a:r>
              <a:rPr lang="en-US" sz="2400" spc="-5" dirty="0">
                <a:latin typeface="Microsoft Sans Serif"/>
                <a:cs typeface="Microsoft Sans Serif"/>
              </a:rPr>
              <a:t>Clause</a:t>
            </a:r>
            <a:r>
              <a:rPr lang="en-US" sz="2400" spc="135" dirty="0">
                <a:latin typeface="Microsoft Sans Serif"/>
                <a:cs typeface="Microsoft Sans Serif"/>
              </a:rPr>
              <a:t> </a:t>
            </a:r>
            <a:r>
              <a:rPr lang="en-US" sz="2400" spc="-10" dirty="0">
                <a:latin typeface="Microsoft Sans Serif"/>
                <a:cs typeface="Microsoft Sans Serif"/>
              </a:rPr>
              <a:t>is</a:t>
            </a:r>
            <a:r>
              <a:rPr lang="en-US" sz="2400" spc="130" dirty="0">
                <a:latin typeface="Microsoft Sans Serif"/>
                <a:cs typeface="Microsoft Sans Serif"/>
              </a:rPr>
              <a:t> </a:t>
            </a:r>
            <a:r>
              <a:rPr lang="en-US" sz="2400" spc="-5" dirty="0">
                <a:latin typeface="Microsoft Sans Serif"/>
                <a:cs typeface="Microsoft Sans Serif"/>
              </a:rPr>
              <a:t>propositional</a:t>
            </a:r>
            <a:r>
              <a:rPr lang="en-US" sz="2400" spc="75" dirty="0">
                <a:latin typeface="Microsoft Sans Serif"/>
                <a:cs typeface="Microsoft Sans Serif"/>
              </a:rPr>
              <a:t> </a:t>
            </a:r>
            <a:r>
              <a:rPr lang="en-US" sz="2400" dirty="0">
                <a:latin typeface="Microsoft Sans Serif"/>
                <a:cs typeface="Microsoft Sans Serif"/>
              </a:rPr>
              <a:t>formula</a:t>
            </a:r>
            <a:r>
              <a:rPr lang="en-US" sz="2400" spc="110" dirty="0">
                <a:latin typeface="Microsoft Sans Serif"/>
                <a:cs typeface="Microsoft Sans Serif"/>
              </a:rPr>
              <a:t> </a:t>
            </a:r>
            <a:r>
              <a:rPr lang="en-US" sz="2400" spc="-5" dirty="0">
                <a:latin typeface="Microsoft Sans Serif"/>
                <a:cs typeface="Microsoft Sans Serif"/>
              </a:rPr>
              <a:t>expressed</a:t>
            </a:r>
            <a:r>
              <a:rPr lang="en-US" sz="2400" spc="140" dirty="0">
                <a:latin typeface="Microsoft Sans Serif"/>
                <a:cs typeface="Microsoft Sans Serif"/>
              </a:rPr>
              <a:t> </a:t>
            </a:r>
            <a:r>
              <a:rPr lang="en-US" sz="2400" spc="-10" dirty="0">
                <a:latin typeface="Microsoft Sans Serif"/>
                <a:cs typeface="Microsoft Sans Serif"/>
              </a:rPr>
              <a:t>using</a:t>
            </a:r>
            <a:endParaRPr lang="en-US" sz="2400" dirty="0">
              <a:latin typeface="Microsoft Sans Serif"/>
              <a:cs typeface="Microsoft Sans Serif"/>
            </a:endParaRPr>
          </a:p>
          <a:p>
            <a:pPr marL="1062990">
              <a:lnSpc>
                <a:spcPct val="100000"/>
              </a:lnSpc>
            </a:pPr>
            <a:r>
              <a:rPr lang="en-US" sz="2400" spc="-5" dirty="0"/>
              <a:t>{V,</a:t>
            </a:r>
            <a:r>
              <a:rPr lang="en-US" sz="2400" spc="20" dirty="0"/>
              <a:t> </a:t>
            </a:r>
            <a:r>
              <a:rPr lang="en-US" sz="2400" dirty="0"/>
              <a:t>~</a:t>
            </a:r>
            <a:r>
              <a:rPr lang="en-US" sz="2400" spc="5" dirty="0"/>
              <a:t> </a:t>
            </a:r>
            <a:r>
              <a:rPr lang="en-US" sz="2400" dirty="0"/>
              <a:t>}</a:t>
            </a:r>
            <a:r>
              <a:rPr lang="en-US" sz="2400" spc="10" dirty="0"/>
              <a:t> </a:t>
            </a:r>
            <a:r>
              <a:rPr lang="en-US" sz="2400" spc="-5" dirty="0"/>
              <a:t>operators.</a:t>
            </a:r>
            <a:endParaRPr lang="en-US" sz="2400" dirty="0"/>
          </a:p>
          <a:p>
            <a:pPr marL="1062990" marR="5080" lvl="1" indent="-287020">
              <a:lnSpc>
                <a:spcPts val="2860"/>
              </a:lnSpc>
              <a:spcBef>
                <a:spcPts val="685"/>
              </a:spcBef>
              <a:buChar char="–"/>
              <a:tabLst>
                <a:tab pos="1063625" algn="l"/>
              </a:tabLst>
            </a:pPr>
            <a:endParaRPr lang="en-US" sz="2400" dirty="0">
              <a:latin typeface="Microsoft Sans Serif"/>
              <a:cs typeface="Microsoft Sans Serif"/>
            </a:endParaRPr>
          </a:p>
          <a:p>
            <a:pPr marL="1139190" marR="8890" lvl="1" indent="-287020">
              <a:lnSpc>
                <a:spcPts val="2260"/>
              </a:lnSpc>
              <a:spcBef>
                <a:spcPts val="495"/>
              </a:spcBef>
              <a:buFont typeface="Arial" panose="020B0604020202020204" pitchFamily="34" charset="0"/>
              <a:buChar char="–"/>
              <a:tabLst>
                <a:tab pos="1139190" algn="l"/>
                <a:tab pos="1139825" algn="l"/>
                <a:tab pos="4214495" algn="l"/>
              </a:tabLst>
            </a:pPr>
            <a:endParaRPr lang="en-US" sz="2000" dirty="0">
              <a:latin typeface="Microsoft Sans Serif"/>
              <a:cs typeface="Microsoft Sans Serif"/>
            </a:endParaRPr>
          </a:p>
        </p:txBody>
      </p:sp>
    </p:spTree>
    <p:extLst>
      <p:ext uri="{BB962C8B-B14F-4D97-AF65-F5344CB8AC3E}">
        <p14:creationId xmlns:p14="http://schemas.microsoft.com/office/powerpoint/2010/main" val="351624963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Resolution Refutation in PL</a:t>
            </a:r>
            <a:r>
              <a:rPr lang="en-US" sz="3200" b="1" spc="-10" dirty="0">
                <a:solidFill>
                  <a:srgbClr val="C00000"/>
                </a:solidFill>
              </a:rPr>
              <a:t> </a:t>
            </a:r>
            <a:endParaRPr lang="te-IN" sz="3200" b="1" dirty="0">
              <a:solidFill>
                <a:srgbClr val="C00000"/>
              </a:solidFill>
            </a:endParaRPr>
          </a:p>
        </p:txBody>
      </p:sp>
      <p:sp>
        <p:nvSpPr>
          <p:cNvPr id="9" name="object 5">
            <a:extLst>
              <a:ext uri="{FF2B5EF4-FFF2-40B4-BE49-F238E27FC236}">
                <a16:creationId xmlns:a16="http://schemas.microsoft.com/office/drawing/2014/main" id="{EE6CD295-22E7-B19A-8843-22E949CC6A7C}"/>
              </a:ext>
            </a:extLst>
          </p:cNvPr>
          <p:cNvSpPr txBox="1">
            <a:spLocks/>
          </p:cNvSpPr>
          <p:nvPr/>
        </p:nvSpPr>
        <p:spPr>
          <a:xfrm>
            <a:off x="1678941" y="718820"/>
            <a:ext cx="7922259" cy="56682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5080">
              <a:lnSpc>
                <a:spcPct val="100000"/>
              </a:lnSpc>
              <a:spcBef>
                <a:spcPts val="100"/>
              </a:spcBef>
            </a:pPr>
            <a:r>
              <a:rPr lang="en-US" sz="3600" spc="-5" dirty="0"/>
              <a:t>Conjunctive and Disjunctive </a:t>
            </a:r>
            <a:r>
              <a:rPr lang="en-US" sz="3600" spc="-885" dirty="0"/>
              <a:t> </a:t>
            </a:r>
            <a:r>
              <a:rPr lang="en-US" sz="3600" spc="-5" dirty="0"/>
              <a:t>Normal</a:t>
            </a:r>
            <a:r>
              <a:rPr lang="en-US" sz="3600" spc="10" dirty="0"/>
              <a:t> </a:t>
            </a:r>
            <a:r>
              <a:rPr lang="en-US" sz="3600" dirty="0"/>
              <a:t>Forms</a:t>
            </a:r>
          </a:p>
        </p:txBody>
      </p:sp>
      <p:sp>
        <p:nvSpPr>
          <p:cNvPr id="12" name="object 6">
            <a:extLst>
              <a:ext uri="{FF2B5EF4-FFF2-40B4-BE49-F238E27FC236}">
                <a16:creationId xmlns:a16="http://schemas.microsoft.com/office/drawing/2014/main" id="{24C49420-4895-62C3-7593-FF4D0F81FFCC}"/>
              </a:ext>
            </a:extLst>
          </p:cNvPr>
          <p:cNvSpPr txBox="1"/>
          <p:nvPr/>
        </p:nvSpPr>
        <p:spPr>
          <a:xfrm>
            <a:off x="1564640" y="1937385"/>
            <a:ext cx="9408159" cy="2711640"/>
          </a:xfrm>
          <a:prstGeom prst="rect">
            <a:avLst/>
          </a:prstGeom>
        </p:spPr>
        <p:txBody>
          <a:bodyPr vert="horz" wrap="square" lIns="0" tIns="48895" rIns="0" bIns="0" rtlCol="0">
            <a:spAutoFit/>
          </a:bodyPr>
          <a:lstStyle/>
          <a:p>
            <a:pPr marL="394970" indent="-344805">
              <a:lnSpc>
                <a:spcPct val="100000"/>
              </a:lnSpc>
              <a:spcBef>
                <a:spcPts val="385"/>
              </a:spcBef>
              <a:buClr>
                <a:srgbClr val="0099CC"/>
              </a:buClr>
              <a:buSzPct val="69230"/>
              <a:buFont typeface="Wingdings"/>
              <a:buChar char=""/>
              <a:tabLst>
                <a:tab pos="394970" algn="l"/>
                <a:tab pos="395605" algn="l"/>
              </a:tabLst>
            </a:pPr>
            <a:r>
              <a:rPr sz="2600" spc="-10" dirty="0">
                <a:latin typeface="Microsoft Sans Serif"/>
                <a:cs typeface="Microsoft Sans Serif"/>
              </a:rPr>
              <a:t>In</a:t>
            </a:r>
            <a:r>
              <a:rPr sz="2600" spc="15" dirty="0">
                <a:latin typeface="Microsoft Sans Serif"/>
                <a:cs typeface="Microsoft Sans Serif"/>
              </a:rPr>
              <a:t> </a:t>
            </a:r>
            <a:r>
              <a:rPr sz="2600" b="1" spc="-5" dirty="0">
                <a:solidFill>
                  <a:srgbClr val="CC0000"/>
                </a:solidFill>
                <a:latin typeface="Arial"/>
                <a:cs typeface="Arial"/>
              </a:rPr>
              <a:t>Disjunctive</a:t>
            </a:r>
            <a:r>
              <a:rPr sz="2600" b="1" spc="10" dirty="0">
                <a:solidFill>
                  <a:srgbClr val="CC0000"/>
                </a:solidFill>
                <a:latin typeface="Arial"/>
                <a:cs typeface="Arial"/>
              </a:rPr>
              <a:t> </a:t>
            </a:r>
            <a:r>
              <a:rPr sz="2600" b="1" dirty="0">
                <a:solidFill>
                  <a:srgbClr val="CC0000"/>
                </a:solidFill>
                <a:latin typeface="Arial"/>
                <a:cs typeface="Arial"/>
              </a:rPr>
              <a:t>Normal</a:t>
            </a:r>
            <a:r>
              <a:rPr sz="2600" b="1" spc="-15" dirty="0">
                <a:solidFill>
                  <a:srgbClr val="CC0000"/>
                </a:solidFill>
                <a:latin typeface="Arial"/>
                <a:cs typeface="Arial"/>
              </a:rPr>
              <a:t> </a:t>
            </a:r>
            <a:r>
              <a:rPr sz="2600" b="1" dirty="0">
                <a:solidFill>
                  <a:srgbClr val="CC0000"/>
                </a:solidFill>
                <a:latin typeface="Arial"/>
                <a:cs typeface="Arial"/>
              </a:rPr>
              <a:t>Form</a:t>
            </a:r>
            <a:r>
              <a:rPr sz="2600" b="1" spc="-15" dirty="0">
                <a:solidFill>
                  <a:srgbClr val="CC0000"/>
                </a:solidFill>
                <a:latin typeface="Arial"/>
                <a:cs typeface="Arial"/>
              </a:rPr>
              <a:t> </a:t>
            </a:r>
            <a:r>
              <a:rPr sz="2600" spc="-5" dirty="0">
                <a:latin typeface="Microsoft Sans Serif"/>
                <a:cs typeface="Microsoft Sans Serif"/>
              </a:rPr>
              <a:t>(DNF),</a:t>
            </a:r>
            <a:endParaRPr sz="2600" dirty="0">
              <a:latin typeface="Microsoft Sans Serif"/>
              <a:cs typeface="Microsoft Sans Serif"/>
            </a:endParaRPr>
          </a:p>
          <a:p>
            <a:pPr marL="794385" lvl="1" indent="-287020">
              <a:lnSpc>
                <a:spcPct val="100000"/>
              </a:lnSpc>
              <a:spcBef>
                <a:spcPts val="254"/>
              </a:spcBef>
              <a:buChar char="–"/>
              <a:tabLst>
                <a:tab pos="794385" algn="l"/>
                <a:tab pos="795020" algn="l"/>
              </a:tabLst>
            </a:pPr>
            <a:r>
              <a:rPr sz="2200" dirty="0">
                <a:latin typeface="Microsoft Sans Serif"/>
                <a:cs typeface="Microsoft Sans Serif"/>
              </a:rPr>
              <a:t>a formula</a:t>
            </a:r>
            <a:r>
              <a:rPr sz="2200" spc="25" dirty="0">
                <a:latin typeface="Microsoft Sans Serif"/>
                <a:cs typeface="Microsoft Sans Serif"/>
              </a:rPr>
              <a:t> </a:t>
            </a:r>
            <a:r>
              <a:rPr sz="2200" spc="-15" dirty="0">
                <a:latin typeface="Microsoft Sans Serif"/>
                <a:cs typeface="Microsoft Sans Serif"/>
              </a:rPr>
              <a:t>is</a:t>
            </a:r>
            <a:r>
              <a:rPr sz="2200" spc="25" dirty="0">
                <a:latin typeface="Microsoft Sans Serif"/>
                <a:cs typeface="Microsoft Sans Serif"/>
              </a:rPr>
              <a:t> </a:t>
            </a:r>
            <a:r>
              <a:rPr sz="2200" dirty="0">
                <a:latin typeface="Microsoft Sans Serif"/>
                <a:cs typeface="Microsoft Sans Serif"/>
              </a:rPr>
              <a:t>represented </a:t>
            </a:r>
            <a:r>
              <a:rPr sz="2200" spc="-15" dirty="0">
                <a:latin typeface="Microsoft Sans Serif"/>
                <a:cs typeface="Microsoft Sans Serif"/>
              </a:rPr>
              <a:t>in</a:t>
            </a:r>
            <a:r>
              <a:rPr sz="2200" spc="25" dirty="0">
                <a:latin typeface="Microsoft Sans Serif"/>
                <a:cs typeface="Microsoft Sans Serif"/>
              </a:rPr>
              <a:t> </a:t>
            </a:r>
            <a:r>
              <a:rPr sz="2200" spc="5" dirty="0">
                <a:latin typeface="Microsoft Sans Serif"/>
                <a:cs typeface="Microsoft Sans Serif"/>
              </a:rPr>
              <a:t>the</a:t>
            </a:r>
            <a:r>
              <a:rPr sz="2200" dirty="0">
                <a:latin typeface="Microsoft Sans Serif"/>
                <a:cs typeface="Microsoft Sans Serif"/>
              </a:rPr>
              <a:t> </a:t>
            </a:r>
            <a:r>
              <a:rPr sz="2200" spc="5" dirty="0">
                <a:latin typeface="Microsoft Sans Serif"/>
                <a:cs typeface="Microsoft Sans Serif"/>
              </a:rPr>
              <a:t>form</a:t>
            </a:r>
            <a:endParaRPr sz="2200" dirty="0">
              <a:latin typeface="Microsoft Sans Serif"/>
              <a:cs typeface="Microsoft Sans Serif"/>
            </a:endParaRPr>
          </a:p>
          <a:p>
            <a:pPr marL="1879600" marR="352425" indent="-1371600">
              <a:lnSpc>
                <a:spcPts val="2350"/>
              </a:lnSpc>
              <a:spcBef>
                <a:spcPts val="610"/>
              </a:spcBef>
              <a:tabLst>
                <a:tab pos="794385" algn="l"/>
                <a:tab pos="1412875" algn="l"/>
                <a:tab pos="2964180" algn="l"/>
                <a:tab pos="3451860" algn="l"/>
                <a:tab pos="3476625" algn="l"/>
                <a:tab pos="4921250" algn="l"/>
              </a:tabLst>
            </a:pPr>
            <a:r>
              <a:rPr sz="2200" spc="580" dirty="0">
                <a:latin typeface="Microsoft Sans Serif"/>
                <a:cs typeface="Microsoft Sans Serif"/>
              </a:rPr>
              <a:t>–	</a:t>
            </a:r>
            <a:r>
              <a:rPr sz="2200" dirty="0">
                <a:latin typeface="Microsoft Sans Serif"/>
                <a:cs typeface="Microsoft Sans Serif"/>
              </a:rPr>
              <a:t>(L</a:t>
            </a:r>
            <a:r>
              <a:rPr sz="2250" baseline="-22222" dirty="0">
                <a:latin typeface="Microsoft Sans Serif"/>
                <a:cs typeface="Microsoft Sans Serif"/>
              </a:rPr>
              <a:t>11	</a:t>
            </a:r>
            <a:r>
              <a:rPr sz="2200" spc="5" dirty="0">
                <a:latin typeface="Symbol"/>
                <a:cs typeface="Symbol"/>
              </a:rPr>
              <a:t></a:t>
            </a:r>
            <a:r>
              <a:rPr sz="2200" spc="70" dirty="0">
                <a:latin typeface="Times New Roman"/>
                <a:cs typeface="Times New Roman"/>
              </a:rPr>
              <a:t> </a:t>
            </a:r>
            <a:r>
              <a:rPr sz="2200" spc="315" dirty="0">
                <a:latin typeface="Microsoft Sans Serif"/>
                <a:cs typeface="Microsoft Sans Serif"/>
              </a:rPr>
              <a:t>…..</a:t>
            </a:r>
            <a:r>
              <a:rPr sz="2200" spc="5" dirty="0">
                <a:latin typeface="Microsoft Sans Serif"/>
                <a:cs typeface="Microsoft Sans Serif"/>
              </a:rPr>
              <a:t> </a:t>
            </a:r>
            <a:r>
              <a:rPr sz="2200" spc="5" dirty="0">
                <a:latin typeface="Symbol"/>
                <a:cs typeface="Symbol"/>
              </a:rPr>
              <a:t></a:t>
            </a:r>
            <a:r>
              <a:rPr sz="2200" spc="100" dirty="0">
                <a:latin typeface="Times New Roman"/>
                <a:cs typeface="Times New Roman"/>
              </a:rPr>
              <a:t> </a:t>
            </a:r>
            <a:r>
              <a:rPr sz="2200" dirty="0">
                <a:latin typeface="Microsoft Sans Serif"/>
                <a:cs typeface="Microsoft Sans Serif"/>
              </a:rPr>
              <a:t>L</a:t>
            </a:r>
            <a:r>
              <a:rPr sz="2250" baseline="-22222" dirty="0">
                <a:latin typeface="Microsoft Sans Serif"/>
                <a:cs typeface="Microsoft Sans Serif"/>
              </a:rPr>
              <a:t>1n	</a:t>
            </a:r>
            <a:r>
              <a:rPr sz="2200" dirty="0">
                <a:latin typeface="Microsoft Sans Serif"/>
                <a:cs typeface="Microsoft Sans Serif"/>
              </a:rPr>
              <a:t>)</a:t>
            </a:r>
            <a:r>
              <a:rPr sz="2200" spc="45" dirty="0">
                <a:latin typeface="Microsoft Sans Serif"/>
                <a:cs typeface="Microsoft Sans Serif"/>
              </a:rPr>
              <a:t> </a:t>
            </a:r>
            <a:r>
              <a:rPr sz="2200" spc="5" dirty="0">
                <a:latin typeface="Microsoft Sans Serif"/>
                <a:cs typeface="Microsoft Sans Serif"/>
              </a:rPr>
              <a:t>V		</a:t>
            </a:r>
            <a:r>
              <a:rPr sz="2200" spc="320" dirty="0">
                <a:latin typeface="Microsoft Sans Serif"/>
                <a:cs typeface="Microsoft Sans Serif"/>
              </a:rPr>
              <a:t>..…</a:t>
            </a:r>
            <a:r>
              <a:rPr sz="2200" spc="20" dirty="0">
                <a:latin typeface="Microsoft Sans Serif"/>
                <a:cs typeface="Microsoft Sans Serif"/>
              </a:rPr>
              <a:t> </a:t>
            </a:r>
            <a:r>
              <a:rPr sz="2200" spc="5" dirty="0">
                <a:latin typeface="Microsoft Sans Serif"/>
                <a:cs typeface="Microsoft Sans Serif"/>
              </a:rPr>
              <a:t>V</a:t>
            </a:r>
            <a:r>
              <a:rPr sz="2200" spc="30" dirty="0">
                <a:latin typeface="Microsoft Sans Serif"/>
                <a:cs typeface="Microsoft Sans Serif"/>
              </a:rPr>
              <a:t> </a:t>
            </a:r>
            <a:r>
              <a:rPr sz="2200" dirty="0">
                <a:latin typeface="Microsoft Sans Serif"/>
                <a:cs typeface="Microsoft Sans Serif"/>
              </a:rPr>
              <a:t>(L</a:t>
            </a:r>
            <a:r>
              <a:rPr sz="2250" baseline="-22222" dirty="0">
                <a:latin typeface="Microsoft Sans Serif"/>
                <a:cs typeface="Microsoft Sans Serif"/>
              </a:rPr>
              <a:t>m1	</a:t>
            </a:r>
            <a:r>
              <a:rPr sz="2200" spc="5" dirty="0">
                <a:latin typeface="Symbol"/>
                <a:cs typeface="Symbol"/>
              </a:rPr>
              <a:t></a:t>
            </a:r>
            <a:r>
              <a:rPr sz="2200" spc="5" dirty="0">
                <a:latin typeface="Times New Roman"/>
                <a:cs typeface="Times New Roman"/>
              </a:rPr>
              <a:t> </a:t>
            </a:r>
            <a:r>
              <a:rPr sz="2200" spc="315" dirty="0">
                <a:latin typeface="Microsoft Sans Serif"/>
                <a:cs typeface="Microsoft Sans Serif"/>
              </a:rPr>
              <a:t>….. </a:t>
            </a:r>
            <a:r>
              <a:rPr sz="2200" spc="5" dirty="0">
                <a:latin typeface="Symbol"/>
                <a:cs typeface="Symbol"/>
              </a:rPr>
              <a:t></a:t>
            </a:r>
            <a:r>
              <a:rPr sz="2200" spc="5" dirty="0">
                <a:latin typeface="Times New Roman"/>
                <a:cs typeface="Times New Roman"/>
              </a:rPr>
              <a:t> </a:t>
            </a:r>
            <a:r>
              <a:rPr sz="2200" spc="-10" dirty="0">
                <a:latin typeface="Microsoft Sans Serif"/>
                <a:cs typeface="Microsoft Sans Serif"/>
              </a:rPr>
              <a:t>L</a:t>
            </a:r>
            <a:r>
              <a:rPr sz="2250" spc="-15" baseline="-22222" dirty="0">
                <a:latin typeface="Microsoft Sans Serif"/>
                <a:cs typeface="Microsoft Sans Serif"/>
              </a:rPr>
              <a:t>mk </a:t>
            </a:r>
            <a:r>
              <a:rPr sz="2200" spc="5" dirty="0">
                <a:latin typeface="Microsoft Sans Serif"/>
                <a:cs typeface="Microsoft Sans Serif"/>
              </a:rPr>
              <a:t>), </a:t>
            </a:r>
            <a:r>
              <a:rPr sz="2200" spc="10" dirty="0">
                <a:latin typeface="Microsoft Sans Serif"/>
                <a:cs typeface="Microsoft Sans Serif"/>
              </a:rPr>
              <a:t> </a:t>
            </a:r>
            <a:r>
              <a:rPr sz="2200" spc="-5" dirty="0">
                <a:latin typeface="Microsoft Sans Serif"/>
                <a:cs typeface="Microsoft Sans Serif"/>
              </a:rPr>
              <a:t>where</a:t>
            </a:r>
            <a:r>
              <a:rPr sz="2200" spc="35" dirty="0">
                <a:latin typeface="Microsoft Sans Serif"/>
                <a:cs typeface="Microsoft Sans Serif"/>
              </a:rPr>
              <a:t> </a:t>
            </a:r>
            <a:r>
              <a:rPr sz="2200" spc="-15" dirty="0">
                <a:latin typeface="Microsoft Sans Serif"/>
                <a:cs typeface="Microsoft Sans Serif"/>
              </a:rPr>
              <a:t>all</a:t>
            </a:r>
            <a:r>
              <a:rPr sz="2200" spc="30" dirty="0">
                <a:latin typeface="Microsoft Sans Serif"/>
                <a:cs typeface="Microsoft Sans Serif"/>
              </a:rPr>
              <a:t> </a:t>
            </a:r>
            <a:r>
              <a:rPr sz="2200" spc="-5" dirty="0">
                <a:latin typeface="Microsoft Sans Serif"/>
                <a:cs typeface="Microsoft Sans Serif"/>
              </a:rPr>
              <a:t>L</a:t>
            </a:r>
            <a:r>
              <a:rPr sz="2250" spc="-7" baseline="-22222" dirty="0">
                <a:latin typeface="Microsoft Sans Serif"/>
                <a:cs typeface="Microsoft Sans Serif"/>
              </a:rPr>
              <a:t>ij	</a:t>
            </a:r>
            <a:r>
              <a:rPr sz="2200" spc="-5" dirty="0">
                <a:latin typeface="Microsoft Sans Serif"/>
                <a:cs typeface="Microsoft Sans Serif"/>
              </a:rPr>
              <a:t>are</a:t>
            </a:r>
            <a:r>
              <a:rPr sz="2200" spc="35" dirty="0">
                <a:latin typeface="Microsoft Sans Serif"/>
                <a:cs typeface="Microsoft Sans Serif"/>
              </a:rPr>
              <a:t> </a:t>
            </a:r>
            <a:r>
              <a:rPr sz="2200" spc="-10" dirty="0">
                <a:latin typeface="Microsoft Sans Serif"/>
                <a:cs typeface="Microsoft Sans Serif"/>
              </a:rPr>
              <a:t>literals.</a:t>
            </a:r>
            <a:r>
              <a:rPr sz="2200" spc="25" dirty="0">
                <a:latin typeface="Microsoft Sans Serif"/>
                <a:cs typeface="Microsoft Sans Serif"/>
              </a:rPr>
              <a:t> </a:t>
            </a:r>
            <a:r>
              <a:rPr sz="2200" spc="-5" dirty="0">
                <a:latin typeface="Microsoft Sans Serif"/>
                <a:cs typeface="Microsoft Sans Serif"/>
              </a:rPr>
              <a:t>It</a:t>
            </a:r>
            <a:r>
              <a:rPr sz="2200" spc="45" dirty="0">
                <a:latin typeface="Microsoft Sans Serif"/>
                <a:cs typeface="Microsoft Sans Serif"/>
              </a:rPr>
              <a:t> </a:t>
            </a:r>
            <a:r>
              <a:rPr sz="2200" spc="-15" dirty="0">
                <a:latin typeface="Microsoft Sans Serif"/>
                <a:cs typeface="Microsoft Sans Serif"/>
              </a:rPr>
              <a:t>is</a:t>
            </a:r>
            <a:r>
              <a:rPr sz="2200" spc="35" dirty="0">
                <a:latin typeface="Microsoft Sans Serif"/>
                <a:cs typeface="Microsoft Sans Serif"/>
              </a:rPr>
              <a:t> </a:t>
            </a:r>
            <a:r>
              <a:rPr sz="2200" dirty="0">
                <a:latin typeface="Microsoft Sans Serif"/>
                <a:cs typeface="Microsoft Sans Serif"/>
              </a:rPr>
              <a:t>a</a:t>
            </a:r>
            <a:r>
              <a:rPr sz="2200" spc="10" dirty="0">
                <a:latin typeface="Microsoft Sans Serif"/>
                <a:cs typeface="Microsoft Sans Serif"/>
              </a:rPr>
              <a:t> </a:t>
            </a:r>
            <a:r>
              <a:rPr sz="2200" spc="-10" dirty="0">
                <a:latin typeface="Microsoft Sans Serif"/>
                <a:cs typeface="Microsoft Sans Serif"/>
              </a:rPr>
              <a:t>disjunction</a:t>
            </a:r>
            <a:r>
              <a:rPr lang="en-IN" sz="2200" spc="-10" dirty="0">
                <a:latin typeface="Microsoft Sans Serif"/>
                <a:cs typeface="Microsoft Sans Serif"/>
              </a:rPr>
              <a:t> </a:t>
            </a:r>
            <a:r>
              <a:rPr sz="2200" dirty="0">
                <a:latin typeface="Microsoft Sans Serif"/>
                <a:cs typeface="Microsoft Sans Serif"/>
              </a:rPr>
              <a:t>of	</a:t>
            </a:r>
            <a:r>
              <a:rPr sz="2200" spc="-5" dirty="0">
                <a:latin typeface="Microsoft Sans Serif"/>
                <a:cs typeface="Microsoft Sans Serif"/>
              </a:rPr>
              <a:t>conjunction.</a:t>
            </a:r>
            <a:endParaRPr sz="2200" dirty="0">
              <a:latin typeface="Microsoft Sans Serif"/>
              <a:cs typeface="Microsoft Sans Serif"/>
            </a:endParaRPr>
          </a:p>
          <a:p>
            <a:pPr marL="394970" indent="-344805">
              <a:lnSpc>
                <a:spcPct val="100000"/>
              </a:lnSpc>
              <a:spcBef>
                <a:spcPts val="320"/>
              </a:spcBef>
              <a:buClr>
                <a:srgbClr val="0099CC"/>
              </a:buClr>
              <a:buSzPct val="69230"/>
              <a:buFont typeface="Wingdings"/>
              <a:buChar char=""/>
              <a:tabLst>
                <a:tab pos="394970" algn="l"/>
                <a:tab pos="395605" algn="l"/>
              </a:tabLst>
            </a:pPr>
            <a:r>
              <a:rPr sz="2600" spc="-10" dirty="0">
                <a:latin typeface="Microsoft Sans Serif"/>
                <a:cs typeface="Microsoft Sans Serif"/>
              </a:rPr>
              <a:t>In</a:t>
            </a:r>
            <a:r>
              <a:rPr sz="2600" spc="20" dirty="0">
                <a:latin typeface="Microsoft Sans Serif"/>
                <a:cs typeface="Microsoft Sans Serif"/>
              </a:rPr>
              <a:t> </a:t>
            </a:r>
            <a:r>
              <a:rPr sz="2600" b="1" spc="-5" dirty="0">
                <a:solidFill>
                  <a:srgbClr val="CC0000"/>
                </a:solidFill>
                <a:latin typeface="Arial"/>
                <a:cs typeface="Arial"/>
              </a:rPr>
              <a:t>Conjunctive </a:t>
            </a:r>
            <a:r>
              <a:rPr sz="2600" b="1" dirty="0">
                <a:solidFill>
                  <a:srgbClr val="CC0000"/>
                </a:solidFill>
                <a:latin typeface="Arial"/>
                <a:cs typeface="Arial"/>
              </a:rPr>
              <a:t>Normal</a:t>
            </a:r>
            <a:r>
              <a:rPr sz="2600" b="1" spc="-5" dirty="0">
                <a:solidFill>
                  <a:srgbClr val="CC0000"/>
                </a:solidFill>
                <a:latin typeface="Arial"/>
                <a:cs typeface="Arial"/>
              </a:rPr>
              <a:t> Form</a:t>
            </a:r>
            <a:r>
              <a:rPr sz="2600" b="1" spc="-10" dirty="0">
                <a:solidFill>
                  <a:srgbClr val="CC0000"/>
                </a:solidFill>
                <a:latin typeface="Arial"/>
                <a:cs typeface="Arial"/>
              </a:rPr>
              <a:t> </a:t>
            </a:r>
            <a:r>
              <a:rPr sz="2600" spc="-5" dirty="0">
                <a:latin typeface="Microsoft Sans Serif"/>
                <a:cs typeface="Microsoft Sans Serif"/>
              </a:rPr>
              <a:t>(CNF),</a:t>
            </a:r>
            <a:endParaRPr sz="2600" dirty="0">
              <a:latin typeface="Microsoft Sans Serif"/>
              <a:cs typeface="Microsoft Sans Serif"/>
            </a:endParaRPr>
          </a:p>
          <a:p>
            <a:pPr marL="794385" lvl="1" indent="-287020">
              <a:lnSpc>
                <a:spcPct val="100000"/>
              </a:lnSpc>
              <a:spcBef>
                <a:spcPts val="254"/>
              </a:spcBef>
              <a:buChar char="–"/>
              <a:tabLst>
                <a:tab pos="794385" algn="l"/>
                <a:tab pos="795020" algn="l"/>
              </a:tabLst>
            </a:pPr>
            <a:r>
              <a:rPr sz="2200" dirty="0">
                <a:latin typeface="Microsoft Sans Serif"/>
                <a:cs typeface="Microsoft Sans Serif"/>
              </a:rPr>
              <a:t>a formula</a:t>
            </a:r>
            <a:r>
              <a:rPr sz="2200" spc="25" dirty="0">
                <a:latin typeface="Microsoft Sans Serif"/>
                <a:cs typeface="Microsoft Sans Serif"/>
              </a:rPr>
              <a:t> </a:t>
            </a:r>
            <a:r>
              <a:rPr sz="2200" spc="-15" dirty="0">
                <a:latin typeface="Microsoft Sans Serif"/>
                <a:cs typeface="Microsoft Sans Serif"/>
              </a:rPr>
              <a:t>is</a:t>
            </a:r>
            <a:r>
              <a:rPr sz="2200" spc="25" dirty="0">
                <a:latin typeface="Microsoft Sans Serif"/>
                <a:cs typeface="Microsoft Sans Serif"/>
              </a:rPr>
              <a:t> </a:t>
            </a:r>
            <a:r>
              <a:rPr sz="2200" dirty="0">
                <a:latin typeface="Microsoft Sans Serif"/>
                <a:cs typeface="Microsoft Sans Serif"/>
              </a:rPr>
              <a:t>represented </a:t>
            </a:r>
            <a:r>
              <a:rPr sz="2200" spc="-15" dirty="0">
                <a:latin typeface="Microsoft Sans Serif"/>
                <a:cs typeface="Microsoft Sans Serif"/>
              </a:rPr>
              <a:t>in</a:t>
            </a:r>
            <a:r>
              <a:rPr sz="2200" spc="25" dirty="0">
                <a:latin typeface="Microsoft Sans Serif"/>
                <a:cs typeface="Microsoft Sans Serif"/>
              </a:rPr>
              <a:t> </a:t>
            </a:r>
            <a:r>
              <a:rPr sz="2200" spc="5" dirty="0">
                <a:latin typeface="Microsoft Sans Serif"/>
                <a:cs typeface="Microsoft Sans Serif"/>
              </a:rPr>
              <a:t>the</a:t>
            </a:r>
            <a:r>
              <a:rPr sz="2200" dirty="0">
                <a:latin typeface="Microsoft Sans Serif"/>
                <a:cs typeface="Microsoft Sans Serif"/>
              </a:rPr>
              <a:t> </a:t>
            </a:r>
            <a:r>
              <a:rPr sz="2200" spc="5" dirty="0">
                <a:latin typeface="Microsoft Sans Serif"/>
                <a:cs typeface="Microsoft Sans Serif"/>
              </a:rPr>
              <a:t>form</a:t>
            </a:r>
            <a:endParaRPr sz="2200" dirty="0">
              <a:latin typeface="Microsoft Sans Serif"/>
              <a:cs typeface="Microsoft Sans Serif"/>
            </a:endParaRPr>
          </a:p>
          <a:p>
            <a:pPr marL="508000">
              <a:lnSpc>
                <a:spcPct val="100000"/>
              </a:lnSpc>
              <a:spcBef>
                <a:spcPts val="285"/>
              </a:spcBef>
              <a:tabLst>
                <a:tab pos="794385" algn="l"/>
                <a:tab pos="3098165" algn="l"/>
                <a:tab pos="4418330" algn="l"/>
              </a:tabLst>
            </a:pPr>
            <a:r>
              <a:rPr sz="2200" spc="580" dirty="0">
                <a:latin typeface="Microsoft Sans Serif"/>
                <a:cs typeface="Microsoft Sans Serif"/>
              </a:rPr>
              <a:t>–	</a:t>
            </a:r>
            <a:r>
              <a:rPr sz="2200" dirty="0">
                <a:latin typeface="Microsoft Sans Serif"/>
                <a:cs typeface="Microsoft Sans Serif"/>
              </a:rPr>
              <a:t>(L</a:t>
            </a:r>
            <a:r>
              <a:rPr sz="2250" baseline="-22222" dirty="0">
                <a:latin typeface="Microsoft Sans Serif"/>
                <a:cs typeface="Microsoft Sans Serif"/>
              </a:rPr>
              <a:t>11</a:t>
            </a:r>
            <a:r>
              <a:rPr sz="2250" spc="802" baseline="-22222" dirty="0">
                <a:latin typeface="Microsoft Sans Serif"/>
                <a:cs typeface="Microsoft Sans Serif"/>
              </a:rPr>
              <a:t> </a:t>
            </a:r>
            <a:r>
              <a:rPr sz="2200" spc="5" dirty="0">
                <a:latin typeface="Microsoft Sans Serif"/>
                <a:cs typeface="Microsoft Sans Serif"/>
              </a:rPr>
              <a:t>V</a:t>
            </a:r>
            <a:r>
              <a:rPr sz="2200" spc="320" dirty="0">
                <a:latin typeface="Microsoft Sans Serif"/>
                <a:cs typeface="Microsoft Sans Serif"/>
              </a:rPr>
              <a:t> </a:t>
            </a:r>
            <a:r>
              <a:rPr sz="2200" spc="315" dirty="0">
                <a:latin typeface="Microsoft Sans Serif"/>
                <a:cs typeface="Microsoft Sans Serif"/>
              </a:rPr>
              <a:t>…..</a:t>
            </a:r>
            <a:r>
              <a:rPr sz="2200" spc="365" dirty="0">
                <a:latin typeface="Microsoft Sans Serif"/>
                <a:cs typeface="Microsoft Sans Serif"/>
              </a:rPr>
              <a:t> </a:t>
            </a:r>
            <a:r>
              <a:rPr sz="2200" spc="5" dirty="0">
                <a:latin typeface="Microsoft Sans Serif"/>
                <a:cs typeface="Microsoft Sans Serif"/>
              </a:rPr>
              <a:t>V</a:t>
            </a:r>
            <a:r>
              <a:rPr sz="2200" spc="345" dirty="0">
                <a:latin typeface="Microsoft Sans Serif"/>
                <a:cs typeface="Microsoft Sans Serif"/>
              </a:rPr>
              <a:t> </a:t>
            </a:r>
            <a:r>
              <a:rPr sz="2200" dirty="0">
                <a:latin typeface="Microsoft Sans Serif"/>
                <a:cs typeface="Microsoft Sans Serif"/>
              </a:rPr>
              <a:t>L</a:t>
            </a:r>
            <a:r>
              <a:rPr sz="2250" baseline="-22222" dirty="0">
                <a:latin typeface="Microsoft Sans Serif"/>
                <a:cs typeface="Microsoft Sans Serif"/>
              </a:rPr>
              <a:t>1n	</a:t>
            </a:r>
            <a:r>
              <a:rPr sz="2200" dirty="0">
                <a:latin typeface="Microsoft Sans Serif"/>
                <a:cs typeface="Microsoft Sans Serif"/>
              </a:rPr>
              <a:t>)</a:t>
            </a:r>
            <a:r>
              <a:rPr sz="2200" spc="335" dirty="0">
                <a:latin typeface="Microsoft Sans Serif"/>
                <a:cs typeface="Microsoft Sans Serif"/>
              </a:rPr>
              <a:t> </a:t>
            </a:r>
            <a:r>
              <a:rPr sz="2200" spc="5" dirty="0">
                <a:latin typeface="Symbol"/>
                <a:cs typeface="Symbol"/>
              </a:rPr>
              <a:t></a:t>
            </a:r>
            <a:r>
              <a:rPr sz="2200" spc="409" dirty="0">
                <a:latin typeface="Times New Roman"/>
                <a:cs typeface="Times New Roman"/>
              </a:rPr>
              <a:t> </a:t>
            </a:r>
            <a:r>
              <a:rPr sz="2200" spc="950" dirty="0">
                <a:latin typeface="Microsoft Sans Serif"/>
                <a:cs typeface="Microsoft Sans Serif"/>
              </a:rPr>
              <a:t>……	</a:t>
            </a:r>
            <a:r>
              <a:rPr sz="2200" spc="5" dirty="0">
                <a:latin typeface="Symbol"/>
                <a:cs typeface="Symbol"/>
              </a:rPr>
              <a:t></a:t>
            </a:r>
            <a:r>
              <a:rPr sz="2200" spc="395" dirty="0">
                <a:latin typeface="Times New Roman"/>
                <a:cs typeface="Times New Roman"/>
              </a:rPr>
              <a:t> </a:t>
            </a:r>
            <a:r>
              <a:rPr sz="2200" spc="-5" dirty="0">
                <a:latin typeface="Microsoft Sans Serif"/>
                <a:cs typeface="Microsoft Sans Serif"/>
              </a:rPr>
              <a:t>(L</a:t>
            </a:r>
            <a:r>
              <a:rPr sz="2250" spc="-7" baseline="-22222" dirty="0">
                <a:latin typeface="Microsoft Sans Serif"/>
                <a:cs typeface="Microsoft Sans Serif"/>
              </a:rPr>
              <a:t>p1</a:t>
            </a:r>
            <a:r>
              <a:rPr sz="2250" spc="209" baseline="-22222" dirty="0">
                <a:latin typeface="Microsoft Sans Serif"/>
                <a:cs typeface="Microsoft Sans Serif"/>
              </a:rPr>
              <a:t> </a:t>
            </a:r>
            <a:r>
              <a:rPr sz="2200" spc="5" dirty="0">
                <a:latin typeface="Microsoft Sans Serif"/>
                <a:cs typeface="Microsoft Sans Serif"/>
              </a:rPr>
              <a:t>V</a:t>
            </a:r>
            <a:r>
              <a:rPr sz="2200" spc="330" dirty="0">
                <a:latin typeface="Microsoft Sans Serif"/>
                <a:cs typeface="Microsoft Sans Serif"/>
              </a:rPr>
              <a:t> </a:t>
            </a:r>
            <a:r>
              <a:rPr sz="2200" spc="315" dirty="0">
                <a:latin typeface="Microsoft Sans Serif"/>
                <a:cs typeface="Microsoft Sans Serif"/>
              </a:rPr>
              <a:t>…..</a:t>
            </a:r>
            <a:r>
              <a:rPr sz="2200" spc="350" dirty="0">
                <a:latin typeface="Microsoft Sans Serif"/>
                <a:cs typeface="Microsoft Sans Serif"/>
              </a:rPr>
              <a:t> </a:t>
            </a:r>
            <a:r>
              <a:rPr sz="2200" spc="5" dirty="0">
                <a:latin typeface="Microsoft Sans Serif"/>
                <a:cs typeface="Microsoft Sans Serif"/>
              </a:rPr>
              <a:t>V</a:t>
            </a:r>
            <a:r>
              <a:rPr sz="2200" spc="330" dirty="0">
                <a:latin typeface="Microsoft Sans Serif"/>
                <a:cs typeface="Microsoft Sans Serif"/>
              </a:rPr>
              <a:t> </a:t>
            </a:r>
            <a:r>
              <a:rPr sz="2200" spc="-5" dirty="0">
                <a:latin typeface="Microsoft Sans Serif"/>
                <a:cs typeface="Microsoft Sans Serif"/>
              </a:rPr>
              <a:t>L</a:t>
            </a:r>
            <a:r>
              <a:rPr sz="2250" spc="-7" baseline="-22222" dirty="0">
                <a:latin typeface="Microsoft Sans Serif"/>
                <a:cs typeface="Microsoft Sans Serif"/>
              </a:rPr>
              <a:t>pm</a:t>
            </a:r>
            <a:r>
              <a:rPr sz="2250" spc="277" baseline="-22222" dirty="0">
                <a:latin typeface="Microsoft Sans Serif"/>
                <a:cs typeface="Microsoft Sans Serif"/>
              </a:rPr>
              <a:t> </a:t>
            </a:r>
            <a:r>
              <a:rPr sz="2200" dirty="0">
                <a:latin typeface="Microsoft Sans Serif"/>
                <a:cs typeface="Microsoft Sans Serif"/>
              </a:rPr>
              <a:t>)</a:t>
            </a:r>
            <a:r>
              <a:rPr sz="2200" spc="350" dirty="0">
                <a:latin typeface="Microsoft Sans Serif"/>
                <a:cs typeface="Microsoft Sans Serif"/>
              </a:rPr>
              <a:t> </a:t>
            </a:r>
            <a:r>
              <a:rPr sz="2200" dirty="0">
                <a:latin typeface="Microsoft Sans Serif"/>
                <a:cs typeface="Microsoft Sans Serif"/>
              </a:rPr>
              <a:t>,</a:t>
            </a:r>
          </a:p>
        </p:txBody>
      </p:sp>
      <p:sp>
        <p:nvSpPr>
          <p:cNvPr id="14" name="object 7">
            <a:extLst>
              <a:ext uri="{FF2B5EF4-FFF2-40B4-BE49-F238E27FC236}">
                <a16:creationId xmlns:a16="http://schemas.microsoft.com/office/drawing/2014/main" id="{AD4C895B-13F0-46E3-F969-182C8BC8C6F6}"/>
              </a:ext>
            </a:extLst>
          </p:cNvPr>
          <p:cNvSpPr txBox="1"/>
          <p:nvPr/>
        </p:nvSpPr>
        <p:spPr>
          <a:xfrm>
            <a:off x="5030728" y="4925063"/>
            <a:ext cx="317500" cy="361950"/>
          </a:xfrm>
          <a:prstGeom prst="rect">
            <a:avLst/>
          </a:prstGeom>
        </p:spPr>
        <p:txBody>
          <a:bodyPr vert="horz" wrap="square" lIns="0" tIns="13335" rIns="0" bIns="0" rtlCol="0">
            <a:spAutoFit/>
          </a:bodyPr>
          <a:lstStyle/>
          <a:p>
            <a:pPr marL="38100">
              <a:lnSpc>
                <a:spcPct val="100000"/>
              </a:lnSpc>
              <a:spcBef>
                <a:spcPts val="105"/>
              </a:spcBef>
            </a:pPr>
            <a:r>
              <a:rPr sz="3300" spc="-7" baseline="15151" dirty="0">
                <a:latin typeface="Microsoft Sans Serif"/>
                <a:cs typeface="Microsoft Sans Serif"/>
              </a:rPr>
              <a:t>L</a:t>
            </a:r>
            <a:r>
              <a:rPr sz="1500" spc="-5" dirty="0">
                <a:latin typeface="Microsoft Sans Serif"/>
                <a:cs typeface="Microsoft Sans Serif"/>
              </a:rPr>
              <a:t>ij</a:t>
            </a:r>
            <a:endParaRPr sz="1500">
              <a:latin typeface="Microsoft Sans Serif"/>
              <a:cs typeface="Microsoft Sans Serif"/>
            </a:endParaRPr>
          </a:p>
        </p:txBody>
      </p:sp>
      <p:sp>
        <p:nvSpPr>
          <p:cNvPr id="16" name="object 8">
            <a:extLst>
              <a:ext uri="{FF2B5EF4-FFF2-40B4-BE49-F238E27FC236}">
                <a16:creationId xmlns:a16="http://schemas.microsoft.com/office/drawing/2014/main" id="{3DD62D66-A2EF-BE4C-42AF-AB10AD0FAC30}"/>
              </a:ext>
            </a:extLst>
          </p:cNvPr>
          <p:cNvSpPr txBox="1"/>
          <p:nvPr/>
        </p:nvSpPr>
        <p:spPr>
          <a:xfrm>
            <a:off x="3431542" y="4848863"/>
            <a:ext cx="6779258" cy="361950"/>
          </a:xfrm>
          <a:prstGeom prst="rect">
            <a:avLst/>
          </a:prstGeom>
        </p:spPr>
        <p:txBody>
          <a:bodyPr vert="horz" wrap="square" lIns="0" tIns="13335" rIns="0" bIns="0" rtlCol="0">
            <a:spAutoFit/>
          </a:bodyPr>
          <a:lstStyle/>
          <a:p>
            <a:pPr marL="12700">
              <a:lnSpc>
                <a:spcPct val="100000"/>
              </a:lnSpc>
              <a:spcBef>
                <a:spcPts val="105"/>
              </a:spcBef>
              <a:tabLst>
                <a:tab pos="1063625" algn="l"/>
                <a:tab pos="2423160" algn="l"/>
                <a:tab pos="3115310" algn="l"/>
                <a:tab pos="4294505" algn="l"/>
                <a:tab pos="4742815" algn="l"/>
                <a:tab pos="5236845" algn="l"/>
              </a:tabLst>
            </a:pPr>
            <a:r>
              <a:rPr sz="2200" spc="-30" dirty="0">
                <a:latin typeface="Microsoft Sans Serif"/>
                <a:cs typeface="Microsoft Sans Serif"/>
              </a:rPr>
              <a:t>w</a:t>
            </a:r>
            <a:r>
              <a:rPr sz="2200" spc="-5" dirty="0">
                <a:latin typeface="Microsoft Sans Serif"/>
                <a:cs typeface="Microsoft Sans Serif"/>
              </a:rPr>
              <a:t>he</a:t>
            </a:r>
            <a:r>
              <a:rPr sz="2200" spc="5" dirty="0">
                <a:latin typeface="Microsoft Sans Serif"/>
                <a:cs typeface="Microsoft Sans Serif"/>
              </a:rPr>
              <a:t>r</a:t>
            </a:r>
            <a:r>
              <a:rPr sz="2200" dirty="0">
                <a:latin typeface="Microsoft Sans Serif"/>
                <a:cs typeface="Microsoft Sans Serif"/>
              </a:rPr>
              <a:t>e	</a:t>
            </a:r>
            <a:r>
              <a:rPr sz="2200" spc="-5" dirty="0">
                <a:latin typeface="Microsoft Sans Serif"/>
                <a:cs typeface="Microsoft Sans Serif"/>
              </a:rPr>
              <a:t>al</a:t>
            </a:r>
            <a:r>
              <a:rPr sz="2200" spc="-15" dirty="0">
                <a:latin typeface="Microsoft Sans Serif"/>
                <a:cs typeface="Microsoft Sans Serif"/>
              </a:rPr>
              <a:t>l</a:t>
            </a:r>
            <a:r>
              <a:rPr sz="2200" dirty="0">
                <a:latin typeface="Microsoft Sans Serif"/>
                <a:cs typeface="Microsoft Sans Serif"/>
              </a:rPr>
              <a:t>	</a:t>
            </a:r>
            <a:r>
              <a:rPr sz="2200" spc="-30" dirty="0">
                <a:latin typeface="Microsoft Sans Serif"/>
                <a:cs typeface="Microsoft Sans Serif"/>
              </a:rPr>
              <a:t>a</a:t>
            </a:r>
            <a:r>
              <a:rPr sz="2200" spc="5" dirty="0">
                <a:latin typeface="Microsoft Sans Serif"/>
                <a:cs typeface="Microsoft Sans Serif"/>
              </a:rPr>
              <a:t>r</a:t>
            </a:r>
            <a:r>
              <a:rPr sz="2200" dirty="0">
                <a:latin typeface="Microsoft Sans Serif"/>
                <a:cs typeface="Microsoft Sans Serif"/>
              </a:rPr>
              <a:t>e	</a:t>
            </a:r>
            <a:r>
              <a:rPr sz="2200" spc="-30" dirty="0">
                <a:latin typeface="Microsoft Sans Serif"/>
                <a:cs typeface="Microsoft Sans Serif"/>
              </a:rPr>
              <a:t>li</a:t>
            </a:r>
            <a:r>
              <a:rPr sz="2200" spc="10" dirty="0">
                <a:latin typeface="Microsoft Sans Serif"/>
                <a:cs typeface="Microsoft Sans Serif"/>
              </a:rPr>
              <a:t>t</a:t>
            </a:r>
            <a:r>
              <a:rPr sz="2200" spc="-5" dirty="0">
                <a:latin typeface="Microsoft Sans Serif"/>
                <a:cs typeface="Microsoft Sans Serif"/>
              </a:rPr>
              <a:t>e</a:t>
            </a:r>
            <a:r>
              <a:rPr sz="2200" spc="5" dirty="0">
                <a:latin typeface="Microsoft Sans Serif"/>
                <a:cs typeface="Microsoft Sans Serif"/>
              </a:rPr>
              <a:t>r</a:t>
            </a:r>
            <a:r>
              <a:rPr sz="2200" spc="-5" dirty="0">
                <a:latin typeface="Microsoft Sans Serif"/>
                <a:cs typeface="Microsoft Sans Serif"/>
              </a:rPr>
              <a:t>a</a:t>
            </a:r>
            <a:r>
              <a:rPr sz="2200" spc="-30" dirty="0">
                <a:latin typeface="Microsoft Sans Serif"/>
                <a:cs typeface="Microsoft Sans Serif"/>
              </a:rPr>
              <a:t>l</a:t>
            </a:r>
            <a:r>
              <a:rPr sz="2200" dirty="0">
                <a:latin typeface="Microsoft Sans Serif"/>
                <a:cs typeface="Microsoft Sans Serif"/>
              </a:rPr>
              <a:t>s.	</a:t>
            </a:r>
            <a:r>
              <a:rPr sz="2200" spc="10" dirty="0">
                <a:latin typeface="Microsoft Sans Serif"/>
                <a:cs typeface="Microsoft Sans Serif"/>
              </a:rPr>
              <a:t>I</a:t>
            </a:r>
            <a:r>
              <a:rPr sz="2200" dirty="0">
                <a:latin typeface="Microsoft Sans Serif"/>
                <a:cs typeface="Microsoft Sans Serif"/>
              </a:rPr>
              <a:t>t	</a:t>
            </a:r>
            <a:r>
              <a:rPr sz="2200" spc="-30" dirty="0">
                <a:latin typeface="Microsoft Sans Serif"/>
                <a:cs typeface="Microsoft Sans Serif"/>
              </a:rPr>
              <a:t>i</a:t>
            </a:r>
            <a:r>
              <a:rPr sz="2200" dirty="0">
                <a:latin typeface="Microsoft Sans Serif"/>
                <a:cs typeface="Microsoft Sans Serif"/>
              </a:rPr>
              <a:t>s	a</a:t>
            </a:r>
          </a:p>
        </p:txBody>
      </p:sp>
      <p:sp>
        <p:nvSpPr>
          <p:cNvPr id="17" name="object 9">
            <a:extLst>
              <a:ext uri="{FF2B5EF4-FFF2-40B4-BE49-F238E27FC236}">
                <a16:creationId xmlns:a16="http://schemas.microsoft.com/office/drawing/2014/main" id="{53E452E5-4917-3B35-77F4-9F52A3B0BEAC}"/>
              </a:ext>
            </a:extLst>
          </p:cNvPr>
          <p:cNvSpPr txBox="1"/>
          <p:nvPr/>
        </p:nvSpPr>
        <p:spPr>
          <a:xfrm>
            <a:off x="1602741" y="5108056"/>
            <a:ext cx="10132054" cy="1229823"/>
          </a:xfrm>
          <a:prstGeom prst="rect">
            <a:avLst/>
          </a:prstGeom>
        </p:spPr>
        <p:txBody>
          <a:bodyPr vert="horz" wrap="square" lIns="0" tIns="52069" rIns="0" bIns="0" rtlCol="0">
            <a:spAutoFit/>
          </a:bodyPr>
          <a:lstStyle/>
          <a:p>
            <a:pPr marL="927100" algn="just">
              <a:lnSpc>
                <a:spcPct val="100000"/>
              </a:lnSpc>
              <a:spcBef>
                <a:spcPts val="409"/>
              </a:spcBef>
            </a:pPr>
            <a:r>
              <a:rPr sz="2200" spc="-5" dirty="0">
                <a:latin typeface="Microsoft Sans Serif"/>
                <a:cs typeface="Microsoft Sans Serif"/>
              </a:rPr>
              <a:t>conjunction</a:t>
            </a:r>
            <a:r>
              <a:rPr sz="2200" spc="30" dirty="0">
                <a:latin typeface="Microsoft Sans Serif"/>
                <a:cs typeface="Microsoft Sans Serif"/>
              </a:rPr>
              <a:t> </a:t>
            </a:r>
            <a:r>
              <a:rPr sz="2200" spc="-15" dirty="0">
                <a:latin typeface="Microsoft Sans Serif"/>
                <a:cs typeface="Microsoft Sans Serif"/>
              </a:rPr>
              <a:t>of</a:t>
            </a:r>
            <a:r>
              <a:rPr sz="2200" spc="40" dirty="0">
                <a:latin typeface="Microsoft Sans Serif"/>
                <a:cs typeface="Microsoft Sans Serif"/>
              </a:rPr>
              <a:t> </a:t>
            </a:r>
            <a:r>
              <a:rPr sz="2200" spc="-10" dirty="0">
                <a:latin typeface="Microsoft Sans Serif"/>
                <a:cs typeface="Microsoft Sans Serif"/>
              </a:rPr>
              <a:t>disjunction</a:t>
            </a:r>
            <a:r>
              <a:rPr sz="2400" spc="-10" dirty="0">
                <a:latin typeface="Microsoft Sans Serif"/>
                <a:cs typeface="Microsoft Sans Serif"/>
              </a:rPr>
              <a:t>.</a:t>
            </a:r>
            <a:endParaRPr sz="2400" dirty="0">
              <a:latin typeface="Microsoft Sans Serif"/>
              <a:cs typeface="Microsoft Sans Serif"/>
            </a:endParaRPr>
          </a:p>
          <a:p>
            <a:pPr marL="356870" marR="5080" indent="-344805" algn="just">
              <a:lnSpc>
                <a:spcPts val="2810"/>
              </a:lnSpc>
              <a:spcBef>
                <a:spcPts val="680"/>
              </a:spcBef>
              <a:buClr>
                <a:srgbClr val="0099CC"/>
              </a:buClr>
              <a:buSzPct val="69230"/>
              <a:buFont typeface="Wingdings"/>
              <a:buChar char=""/>
              <a:tabLst>
                <a:tab pos="357505" algn="l"/>
              </a:tabLst>
            </a:pPr>
            <a:r>
              <a:rPr sz="2600" spc="-10" dirty="0">
                <a:latin typeface="Microsoft Sans Serif"/>
                <a:cs typeface="Microsoft Sans Serif"/>
              </a:rPr>
              <a:t>A</a:t>
            </a:r>
            <a:r>
              <a:rPr sz="2600" spc="-5" dirty="0">
                <a:latin typeface="Microsoft Sans Serif"/>
                <a:cs typeface="Microsoft Sans Serif"/>
              </a:rPr>
              <a:t> </a:t>
            </a:r>
            <a:r>
              <a:rPr sz="2600" b="1" spc="-5" dirty="0">
                <a:solidFill>
                  <a:srgbClr val="CC0000"/>
                </a:solidFill>
                <a:latin typeface="Arial"/>
                <a:cs typeface="Arial"/>
              </a:rPr>
              <a:t>clause </a:t>
            </a:r>
            <a:r>
              <a:rPr sz="2600" spc="-15" dirty="0">
                <a:latin typeface="Microsoft Sans Serif"/>
                <a:cs typeface="Microsoft Sans Serif"/>
              </a:rPr>
              <a:t>is</a:t>
            </a:r>
            <a:r>
              <a:rPr sz="2600" spc="-10" dirty="0">
                <a:latin typeface="Microsoft Sans Serif"/>
                <a:cs typeface="Microsoft Sans Serif"/>
              </a:rPr>
              <a:t> </a:t>
            </a:r>
            <a:r>
              <a:rPr sz="2600" spc="-5" dirty="0">
                <a:latin typeface="Microsoft Sans Serif"/>
                <a:cs typeface="Microsoft Sans Serif"/>
              </a:rPr>
              <a:t>a</a:t>
            </a:r>
            <a:r>
              <a:rPr sz="2600" dirty="0">
                <a:latin typeface="Microsoft Sans Serif"/>
                <a:cs typeface="Microsoft Sans Serif"/>
              </a:rPr>
              <a:t> </a:t>
            </a:r>
            <a:r>
              <a:rPr sz="2600" spc="-5" dirty="0">
                <a:latin typeface="Microsoft Sans Serif"/>
                <a:cs typeface="Microsoft Sans Serif"/>
              </a:rPr>
              <a:t>special</a:t>
            </a:r>
            <a:r>
              <a:rPr sz="2600" dirty="0">
                <a:latin typeface="Microsoft Sans Serif"/>
                <a:cs typeface="Microsoft Sans Serif"/>
              </a:rPr>
              <a:t> </a:t>
            </a:r>
            <a:r>
              <a:rPr sz="2600" spc="-10" dirty="0">
                <a:latin typeface="Microsoft Sans Serif"/>
                <a:cs typeface="Microsoft Sans Serif"/>
              </a:rPr>
              <a:t>formula </a:t>
            </a:r>
            <a:r>
              <a:rPr sz="2600" dirty="0">
                <a:latin typeface="Microsoft Sans Serif"/>
                <a:cs typeface="Microsoft Sans Serif"/>
              </a:rPr>
              <a:t>expressed </a:t>
            </a:r>
            <a:r>
              <a:rPr sz="2600" spc="-10" dirty="0">
                <a:latin typeface="Microsoft Sans Serif"/>
                <a:cs typeface="Microsoft Sans Serif"/>
              </a:rPr>
              <a:t>as </a:t>
            </a:r>
            <a:r>
              <a:rPr sz="2600" spc="-5" dirty="0">
                <a:latin typeface="Microsoft Sans Serif"/>
                <a:cs typeface="Microsoft Sans Serif"/>
              </a:rPr>
              <a:t> </a:t>
            </a:r>
            <a:r>
              <a:rPr sz="2600" spc="-10" dirty="0">
                <a:latin typeface="Microsoft Sans Serif"/>
                <a:cs typeface="Microsoft Sans Serif"/>
              </a:rPr>
              <a:t>disjunction of literals. </a:t>
            </a:r>
            <a:r>
              <a:rPr sz="2600" spc="-5" dirty="0">
                <a:latin typeface="Microsoft Sans Serif"/>
                <a:cs typeface="Microsoft Sans Serif"/>
              </a:rPr>
              <a:t>If a clause contains </a:t>
            </a:r>
            <a:r>
              <a:rPr sz="2600" spc="-10" dirty="0">
                <a:latin typeface="Microsoft Sans Serif"/>
                <a:cs typeface="Microsoft Sans Serif"/>
              </a:rPr>
              <a:t>only </a:t>
            </a:r>
            <a:r>
              <a:rPr sz="2600" spc="-5" dirty="0">
                <a:latin typeface="Microsoft Sans Serif"/>
                <a:cs typeface="Microsoft Sans Serif"/>
              </a:rPr>
              <a:t> </a:t>
            </a:r>
            <a:r>
              <a:rPr sz="2600" spc="-10" dirty="0">
                <a:latin typeface="Microsoft Sans Serif"/>
                <a:cs typeface="Microsoft Sans Serif"/>
              </a:rPr>
              <a:t>one</a:t>
            </a:r>
            <a:r>
              <a:rPr sz="2600" spc="20" dirty="0">
                <a:latin typeface="Microsoft Sans Serif"/>
                <a:cs typeface="Microsoft Sans Serif"/>
              </a:rPr>
              <a:t> </a:t>
            </a:r>
            <a:r>
              <a:rPr sz="2600" spc="-10" dirty="0">
                <a:latin typeface="Microsoft Sans Serif"/>
                <a:cs typeface="Microsoft Sans Serif"/>
              </a:rPr>
              <a:t>literal,</a:t>
            </a:r>
            <a:r>
              <a:rPr sz="2600" spc="25" dirty="0">
                <a:latin typeface="Microsoft Sans Serif"/>
                <a:cs typeface="Microsoft Sans Serif"/>
              </a:rPr>
              <a:t> </a:t>
            </a:r>
            <a:r>
              <a:rPr sz="2600" spc="-5" dirty="0">
                <a:latin typeface="Microsoft Sans Serif"/>
                <a:cs typeface="Microsoft Sans Serif"/>
              </a:rPr>
              <a:t>then</a:t>
            </a:r>
            <a:r>
              <a:rPr sz="2600" spc="25" dirty="0">
                <a:latin typeface="Microsoft Sans Serif"/>
                <a:cs typeface="Microsoft Sans Serif"/>
              </a:rPr>
              <a:t> </a:t>
            </a:r>
            <a:r>
              <a:rPr sz="2600" dirty="0">
                <a:latin typeface="Microsoft Sans Serif"/>
                <a:cs typeface="Microsoft Sans Serif"/>
              </a:rPr>
              <a:t>it</a:t>
            </a:r>
            <a:r>
              <a:rPr sz="2600" spc="25" dirty="0">
                <a:latin typeface="Microsoft Sans Serif"/>
                <a:cs typeface="Microsoft Sans Serif"/>
              </a:rPr>
              <a:t> </a:t>
            </a:r>
            <a:r>
              <a:rPr sz="2600" spc="-15" dirty="0">
                <a:latin typeface="Microsoft Sans Serif"/>
                <a:cs typeface="Microsoft Sans Serif"/>
              </a:rPr>
              <a:t>is</a:t>
            </a:r>
            <a:r>
              <a:rPr sz="2600" spc="25" dirty="0">
                <a:latin typeface="Microsoft Sans Serif"/>
                <a:cs typeface="Microsoft Sans Serif"/>
              </a:rPr>
              <a:t> </a:t>
            </a:r>
            <a:r>
              <a:rPr sz="2600" spc="-10" dirty="0">
                <a:latin typeface="Microsoft Sans Serif"/>
                <a:cs typeface="Microsoft Sans Serif"/>
              </a:rPr>
              <a:t>called</a:t>
            </a:r>
            <a:r>
              <a:rPr sz="2600" spc="50" dirty="0">
                <a:latin typeface="Microsoft Sans Serif"/>
                <a:cs typeface="Microsoft Sans Serif"/>
              </a:rPr>
              <a:t> </a:t>
            </a:r>
            <a:r>
              <a:rPr sz="2600" spc="-10" dirty="0">
                <a:latin typeface="Microsoft Sans Serif"/>
                <a:cs typeface="Microsoft Sans Serif"/>
              </a:rPr>
              <a:t>unit</a:t>
            </a:r>
            <a:r>
              <a:rPr sz="2600" spc="50" dirty="0">
                <a:latin typeface="Microsoft Sans Serif"/>
                <a:cs typeface="Microsoft Sans Serif"/>
              </a:rPr>
              <a:t> </a:t>
            </a:r>
            <a:r>
              <a:rPr sz="2600" spc="-5" dirty="0">
                <a:latin typeface="Microsoft Sans Serif"/>
                <a:cs typeface="Microsoft Sans Serif"/>
              </a:rPr>
              <a:t>clause.</a:t>
            </a:r>
            <a:endParaRPr sz="2600" dirty="0">
              <a:latin typeface="Microsoft Sans Serif"/>
              <a:cs typeface="Microsoft Sans Serif"/>
            </a:endParaRPr>
          </a:p>
        </p:txBody>
      </p:sp>
    </p:spTree>
    <p:extLst>
      <p:ext uri="{BB962C8B-B14F-4D97-AF65-F5344CB8AC3E}">
        <p14:creationId xmlns:p14="http://schemas.microsoft.com/office/powerpoint/2010/main" val="29181347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Resolution Refutation in PL</a:t>
            </a:r>
            <a:r>
              <a:rPr lang="en-US" sz="3200" b="1" spc="-10" dirty="0">
                <a:solidFill>
                  <a:srgbClr val="C00000"/>
                </a:solidFill>
              </a:rPr>
              <a:t> </a:t>
            </a:r>
            <a:endParaRPr lang="te-IN" sz="3200" b="1" dirty="0">
              <a:solidFill>
                <a:srgbClr val="C00000"/>
              </a:solidFill>
            </a:endParaRPr>
          </a:p>
        </p:txBody>
      </p:sp>
      <p:sp>
        <p:nvSpPr>
          <p:cNvPr id="5" name="object 5">
            <a:extLst>
              <a:ext uri="{FF2B5EF4-FFF2-40B4-BE49-F238E27FC236}">
                <a16:creationId xmlns:a16="http://schemas.microsoft.com/office/drawing/2014/main" id="{961E0029-6CA0-89B6-D8B4-9D02443F79FF}"/>
              </a:ext>
            </a:extLst>
          </p:cNvPr>
          <p:cNvSpPr txBox="1">
            <a:spLocks/>
          </p:cNvSpPr>
          <p:nvPr/>
        </p:nvSpPr>
        <p:spPr>
          <a:xfrm>
            <a:off x="1602741" y="1069340"/>
            <a:ext cx="7031990" cy="57404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600" spc="-5"/>
              <a:t>Conversion</a:t>
            </a:r>
            <a:r>
              <a:rPr lang="en-US" sz="3600" spc="-10"/>
              <a:t> </a:t>
            </a:r>
            <a:r>
              <a:rPr lang="en-US" sz="3600"/>
              <a:t>of</a:t>
            </a:r>
            <a:r>
              <a:rPr lang="en-US" sz="3600" spc="5"/>
              <a:t> </a:t>
            </a:r>
            <a:r>
              <a:rPr lang="en-US" sz="3600"/>
              <a:t>a</a:t>
            </a:r>
            <a:r>
              <a:rPr lang="en-US" sz="3600" spc="-25"/>
              <a:t> </a:t>
            </a:r>
            <a:r>
              <a:rPr lang="en-US" sz="3600"/>
              <a:t>Formula</a:t>
            </a:r>
            <a:r>
              <a:rPr lang="en-US" sz="3600" spc="-20"/>
              <a:t> </a:t>
            </a:r>
            <a:r>
              <a:rPr lang="en-US" sz="3600"/>
              <a:t>to its</a:t>
            </a:r>
            <a:r>
              <a:rPr lang="en-US" sz="3600" spc="-50"/>
              <a:t> </a:t>
            </a:r>
            <a:r>
              <a:rPr lang="en-US" sz="3600" spc="-10"/>
              <a:t>CNF</a:t>
            </a:r>
            <a:endParaRPr lang="en-US" sz="3600"/>
          </a:p>
        </p:txBody>
      </p:sp>
      <p:sp>
        <p:nvSpPr>
          <p:cNvPr id="8" name="object 6">
            <a:extLst>
              <a:ext uri="{FF2B5EF4-FFF2-40B4-BE49-F238E27FC236}">
                <a16:creationId xmlns:a16="http://schemas.microsoft.com/office/drawing/2014/main" id="{05FC3170-5E77-3D20-5647-49EA05651833}"/>
              </a:ext>
            </a:extLst>
          </p:cNvPr>
          <p:cNvSpPr txBox="1"/>
          <p:nvPr/>
        </p:nvSpPr>
        <p:spPr>
          <a:xfrm>
            <a:off x="1450341" y="2383030"/>
            <a:ext cx="9674859" cy="1306830"/>
          </a:xfrm>
          <a:prstGeom prst="rect">
            <a:avLst/>
          </a:prstGeom>
        </p:spPr>
        <p:txBody>
          <a:bodyPr vert="horz" wrap="square" lIns="0" tIns="13335" rIns="0" bIns="0" rtlCol="0">
            <a:spAutoFit/>
          </a:bodyPr>
          <a:lstStyle/>
          <a:p>
            <a:pPr marL="356870" marR="5080" indent="-344805" algn="just">
              <a:lnSpc>
                <a:spcPct val="100000"/>
              </a:lnSpc>
              <a:spcBef>
                <a:spcPts val="105"/>
              </a:spcBef>
              <a:buClr>
                <a:srgbClr val="0099CC"/>
              </a:buClr>
              <a:buSzPct val="71428"/>
              <a:buFont typeface="Wingdings"/>
              <a:buChar char=""/>
              <a:tabLst>
                <a:tab pos="357505" algn="l"/>
              </a:tabLst>
            </a:pPr>
            <a:r>
              <a:rPr sz="2800" dirty="0">
                <a:latin typeface="Microsoft Sans Serif"/>
                <a:cs typeface="Microsoft Sans Serif"/>
              </a:rPr>
              <a:t>Each </a:t>
            </a:r>
            <a:r>
              <a:rPr sz="2800" spc="-5" dirty="0">
                <a:latin typeface="Microsoft Sans Serif"/>
                <a:cs typeface="Microsoft Sans Serif"/>
              </a:rPr>
              <a:t>formula </a:t>
            </a:r>
            <a:r>
              <a:rPr sz="2800" spc="-10" dirty="0">
                <a:latin typeface="Microsoft Sans Serif"/>
                <a:cs typeface="Microsoft Sans Serif"/>
              </a:rPr>
              <a:t>in </a:t>
            </a:r>
            <a:r>
              <a:rPr sz="2800" spc="-5" dirty="0">
                <a:latin typeface="Microsoft Sans Serif"/>
                <a:cs typeface="Microsoft Sans Serif"/>
              </a:rPr>
              <a:t>Propositional Logic can </a:t>
            </a:r>
            <a:r>
              <a:rPr sz="2800" dirty="0">
                <a:latin typeface="Microsoft Sans Serif"/>
                <a:cs typeface="Microsoft Sans Serif"/>
              </a:rPr>
              <a:t>be </a:t>
            </a:r>
            <a:r>
              <a:rPr sz="2800" spc="5" dirty="0">
                <a:latin typeface="Microsoft Sans Serif"/>
                <a:cs typeface="Microsoft Sans Serif"/>
              </a:rPr>
              <a:t> </a:t>
            </a:r>
            <a:r>
              <a:rPr sz="2800" spc="-5" dirty="0">
                <a:latin typeface="Microsoft Sans Serif"/>
                <a:cs typeface="Microsoft Sans Serif"/>
              </a:rPr>
              <a:t>easily </a:t>
            </a:r>
            <a:r>
              <a:rPr sz="2800" dirty="0">
                <a:latin typeface="Microsoft Sans Serif"/>
                <a:cs typeface="Microsoft Sans Serif"/>
              </a:rPr>
              <a:t>transformed </a:t>
            </a:r>
            <a:r>
              <a:rPr sz="2800" spc="-10" dirty="0">
                <a:latin typeface="Microsoft Sans Serif"/>
                <a:cs typeface="Microsoft Sans Serif"/>
              </a:rPr>
              <a:t>into its equivalent </a:t>
            </a:r>
            <a:r>
              <a:rPr sz="2800" spc="-5" dirty="0">
                <a:latin typeface="Microsoft Sans Serif"/>
                <a:cs typeface="Microsoft Sans Serif"/>
              </a:rPr>
              <a:t>DNF </a:t>
            </a:r>
            <a:r>
              <a:rPr sz="2800" dirty="0">
                <a:latin typeface="Microsoft Sans Serif"/>
                <a:cs typeface="Microsoft Sans Serif"/>
              </a:rPr>
              <a:t>or </a:t>
            </a:r>
            <a:r>
              <a:rPr sz="2800" spc="5" dirty="0">
                <a:latin typeface="Microsoft Sans Serif"/>
                <a:cs typeface="Microsoft Sans Serif"/>
              </a:rPr>
              <a:t> </a:t>
            </a:r>
            <a:r>
              <a:rPr sz="2800" spc="-5" dirty="0">
                <a:latin typeface="Microsoft Sans Serif"/>
                <a:cs typeface="Microsoft Sans Serif"/>
              </a:rPr>
              <a:t>CNF</a:t>
            </a:r>
            <a:r>
              <a:rPr sz="2800" spc="25" dirty="0">
                <a:latin typeface="Microsoft Sans Serif"/>
                <a:cs typeface="Microsoft Sans Serif"/>
              </a:rPr>
              <a:t> </a:t>
            </a:r>
            <a:r>
              <a:rPr sz="2800" dirty="0">
                <a:latin typeface="Microsoft Sans Serif"/>
                <a:cs typeface="Microsoft Sans Serif"/>
              </a:rPr>
              <a:t>representation</a:t>
            </a:r>
            <a:r>
              <a:rPr sz="2800" spc="10" dirty="0">
                <a:latin typeface="Microsoft Sans Serif"/>
                <a:cs typeface="Microsoft Sans Serif"/>
              </a:rPr>
              <a:t> </a:t>
            </a:r>
            <a:r>
              <a:rPr sz="2800" dirty="0">
                <a:latin typeface="Microsoft Sans Serif"/>
                <a:cs typeface="Microsoft Sans Serif"/>
              </a:rPr>
              <a:t>using</a:t>
            </a:r>
            <a:r>
              <a:rPr sz="2800" spc="10" dirty="0">
                <a:latin typeface="Microsoft Sans Serif"/>
                <a:cs typeface="Microsoft Sans Serif"/>
              </a:rPr>
              <a:t> </a:t>
            </a:r>
            <a:r>
              <a:rPr sz="2800" spc="-5" dirty="0">
                <a:latin typeface="Microsoft Sans Serif"/>
                <a:cs typeface="Microsoft Sans Serif"/>
              </a:rPr>
              <a:t>equivalence</a:t>
            </a:r>
            <a:r>
              <a:rPr sz="2800" spc="35" dirty="0">
                <a:latin typeface="Microsoft Sans Serif"/>
                <a:cs typeface="Microsoft Sans Serif"/>
              </a:rPr>
              <a:t> </a:t>
            </a:r>
            <a:r>
              <a:rPr sz="2800" spc="-10" dirty="0">
                <a:latin typeface="Microsoft Sans Serif"/>
                <a:cs typeface="Microsoft Sans Serif"/>
              </a:rPr>
              <a:t>laws</a:t>
            </a:r>
            <a:r>
              <a:rPr sz="2800" spc="25" dirty="0">
                <a:latin typeface="Microsoft Sans Serif"/>
                <a:cs typeface="Microsoft Sans Serif"/>
              </a:rPr>
              <a:t> </a:t>
            </a:r>
            <a:r>
              <a:rPr sz="2800" dirty="0">
                <a:latin typeface="Microsoft Sans Serif"/>
                <a:cs typeface="Microsoft Sans Serif"/>
              </a:rPr>
              <a:t>.</a:t>
            </a:r>
          </a:p>
        </p:txBody>
      </p:sp>
      <p:sp>
        <p:nvSpPr>
          <p:cNvPr id="9" name="object 7">
            <a:extLst>
              <a:ext uri="{FF2B5EF4-FFF2-40B4-BE49-F238E27FC236}">
                <a16:creationId xmlns:a16="http://schemas.microsoft.com/office/drawing/2014/main" id="{DB6940F1-385D-E73C-D838-C3E6CF3D20C9}"/>
              </a:ext>
            </a:extLst>
          </p:cNvPr>
          <p:cNvSpPr txBox="1"/>
          <p:nvPr/>
        </p:nvSpPr>
        <p:spPr>
          <a:xfrm>
            <a:off x="1907541" y="3745486"/>
            <a:ext cx="2075814" cy="391160"/>
          </a:xfrm>
          <a:prstGeom prst="rect">
            <a:avLst/>
          </a:prstGeom>
        </p:spPr>
        <p:txBody>
          <a:bodyPr vert="horz" wrap="square" lIns="0" tIns="12700" rIns="0" bIns="0" rtlCol="0">
            <a:spAutoFit/>
          </a:bodyPr>
          <a:lstStyle/>
          <a:p>
            <a:pPr marL="12700">
              <a:lnSpc>
                <a:spcPct val="100000"/>
              </a:lnSpc>
              <a:spcBef>
                <a:spcPts val="100"/>
              </a:spcBef>
              <a:tabLst>
                <a:tab pos="1762125" algn="l"/>
              </a:tabLst>
            </a:pPr>
            <a:r>
              <a:rPr sz="2400" spc="630" dirty="0">
                <a:latin typeface="Microsoft Sans Serif"/>
                <a:cs typeface="Microsoft Sans Serif"/>
              </a:rPr>
              <a:t>–</a:t>
            </a:r>
            <a:r>
              <a:rPr sz="2400" spc="280" dirty="0">
                <a:latin typeface="Microsoft Sans Serif"/>
                <a:cs typeface="Microsoft Sans Serif"/>
              </a:rPr>
              <a:t> </a:t>
            </a:r>
            <a:r>
              <a:rPr sz="2400" spc="5" dirty="0">
                <a:latin typeface="Microsoft Sans Serif"/>
                <a:cs typeface="Microsoft Sans Serif"/>
              </a:rPr>
              <a:t>E</a:t>
            </a:r>
            <a:r>
              <a:rPr sz="2400" spc="-20" dirty="0">
                <a:latin typeface="Microsoft Sans Serif"/>
                <a:cs typeface="Microsoft Sans Serif"/>
              </a:rPr>
              <a:t>li</a:t>
            </a:r>
            <a:r>
              <a:rPr sz="2400" spc="15" dirty="0">
                <a:latin typeface="Microsoft Sans Serif"/>
                <a:cs typeface="Microsoft Sans Serif"/>
              </a:rPr>
              <a:t>m</a:t>
            </a:r>
            <a:r>
              <a:rPr sz="2400" spc="-20" dirty="0">
                <a:latin typeface="Microsoft Sans Serif"/>
                <a:cs typeface="Microsoft Sans Serif"/>
              </a:rPr>
              <a:t>i</a:t>
            </a:r>
            <a:r>
              <a:rPr sz="2400" dirty="0">
                <a:latin typeface="Microsoft Sans Serif"/>
                <a:cs typeface="Microsoft Sans Serif"/>
              </a:rPr>
              <a:t>nat</a:t>
            </a:r>
            <a:r>
              <a:rPr sz="2400" spc="-5" dirty="0">
                <a:latin typeface="Microsoft Sans Serif"/>
                <a:cs typeface="Microsoft Sans Serif"/>
              </a:rPr>
              <a:t>e</a:t>
            </a:r>
            <a:r>
              <a:rPr sz="2400" dirty="0">
                <a:latin typeface="Microsoft Sans Serif"/>
                <a:cs typeface="Microsoft Sans Serif"/>
              </a:rPr>
              <a:t>	</a:t>
            </a:r>
            <a:r>
              <a:rPr sz="2400" dirty="0">
                <a:latin typeface="Symbol"/>
                <a:cs typeface="Symbol"/>
              </a:rPr>
              <a:t></a:t>
            </a:r>
            <a:endParaRPr sz="2400">
              <a:latin typeface="Symbol"/>
              <a:cs typeface="Symbol"/>
            </a:endParaRPr>
          </a:p>
        </p:txBody>
      </p:sp>
      <p:sp>
        <p:nvSpPr>
          <p:cNvPr id="11" name="object 8">
            <a:extLst>
              <a:ext uri="{FF2B5EF4-FFF2-40B4-BE49-F238E27FC236}">
                <a16:creationId xmlns:a16="http://schemas.microsoft.com/office/drawing/2014/main" id="{A847933B-2FEA-536B-C194-AB2D6EA598C0}"/>
              </a:ext>
            </a:extLst>
          </p:cNvPr>
          <p:cNvSpPr txBox="1"/>
          <p:nvPr/>
        </p:nvSpPr>
        <p:spPr>
          <a:xfrm>
            <a:off x="4370327" y="3745486"/>
            <a:ext cx="4541520" cy="391160"/>
          </a:xfrm>
          <a:prstGeom prst="rect">
            <a:avLst/>
          </a:prstGeom>
        </p:spPr>
        <p:txBody>
          <a:bodyPr vert="horz" wrap="square" lIns="0" tIns="12700" rIns="0" bIns="0" rtlCol="0">
            <a:spAutoFit/>
          </a:bodyPr>
          <a:lstStyle/>
          <a:p>
            <a:pPr marL="12700">
              <a:lnSpc>
                <a:spcPct val="100000"/>
              </a:lnSpc>
              <a:spcBef>
                <a:spcPts val="100"/>
              </a:spcBef>
              <a:tabLst>
                <a:tab pos="725805" algn="l"/>
                <a:tab pos="1249680" algn="l"/>
                <a:tab pos="1777364" algn="l"/>
                <a:tab pos="2712720" algn="l"/>
                <a:tab pos="3337560" algn="l"/>
              </a:tabLst>
            </a:pPr>
            <a:r>
              <a:rPr sz="2400" dirty="0">
                <a:latin typeface="Microsoft Sans Serif"/>
                <a:cs typeface="Microsoft Sans Serif"/>
              </a:rPr>
              <a:t>and	</a:t>
            </a:r>
            <a:r>
              <a:rPr sz="2400" dirty="0">
                <a:latin typeface="Symbol"/>
                <a:cs typeface="Symbol"/>
              </a:rPr>
              <a:t></a:t>
            </a:r>
            <a:r>
              <a:rPr sz="2400" dirty="0">
                <a:latin typeface="Times New Roman"/>
                <a:cs typeface="Times New Roman"/>
              </a:rPr>
              <a:t>	</a:t>
            </a:r>
            <a:r>
              <a:rPr sz="2400" dirty="0">
                <a:latin typeface="Microsoft Sans Serif"/>
                <a:cs typeface="Microsoft Sans Serif"/>
              </a:rPr>
              <a:t>by	</a:t>
            </a:r>
            <a:r>
              <a:rPr sz="2400" spc="-5" dirty="0">
                <a:latin typeface="Microsoft Sans Serif"/>
                <a:cs typeface="Microsoft Sans Serif"/>
              </a:rPr>
              <a:t>using	</a:t>
            </a:r>
            <a:r>
              <a:rPr sz="2400" spc="-10" dirty="0">
                <a:latin typeface="Microsoft Sans Serif"/>
                <a:cs typeface="Microsoft Sans Serif"/>
              </a:rPr>
              <a:t>the	</a:t>
            </a:r>
            <a:r>
              <a:rPr sz="2400" spc="-5" dirty="0">
                <a:latin typeface="Microsoft Sans Serif"/>
                <a:cs typeface="Microsoft Sans Serif"/>
              </a:rPr>
              <a:t>following</a:t>
            </a:r>
            <a:endParaRPr sz="2400">
              <a:latin typeface="Microsoft Sans Serif"/>
              <a:cs typeface="Microsoft Sans Serif"/>
            </a:endParaRPr>
          </a:p>
        </p:txBody>
      </p:sp>
      <p:sp>
        <p:nvSpPr>
          <p:cNvPr id="12" name="object 9">
            <a:extLst>
              <a:ext uri="{FF2B5EF4-FFF2-40B4-BE49-F238E27FC236}">
                <a16:creationId xmlns:a16="http://schemas.microsoft.com/office/drawing/2014/main" id="{E1C9F0D4-D958-3174-06DA-196DDB030091}"/>
              </a:ext>
            </a:extLst>
          </p:cNvPr>
          <p:cNvSpPr txBox="1"/>
          <p:nvPr/>
        </p:nvSpPr>
        <p:spPr>
          <a:xfrm>
            <a:off x="2194053" y="3971039"/>
            <a:ext cx="2433320" cy="1482725"/>
          </a:xfrm>
          <a:prstGeom prst="rect">
            <a:avLst/>
          </a:prstGeom>
        </p:spPr>
        <p:txBody>
          <a:bodyPr vert="horz" wrap="square" lIns="0" tIns="146685" rIns="0" bIns="0" rtlCol="0">
            <a:spAutoFit/>
          </a:bodyPr>
          <a:lstStyle/>
          <a:p>
            <a:pPr marL="12700">
              <a:lnSpc>
                <a:spcPct val="100000"/>
              </a:lnSpc>
              <a:spcBef>
                <a:spcPts val="1155"/>
              </a:spcBef>
            </a:pPr>
            <a:r>
              <a:rPr sz="2400" spc="-5" dirty="0">
                <a:latin typeface="Microsoft Sans Serif"/>
                <a:cs typeface="Microsoft Sans Serif"/>
              </a:rPr>
              <a:t>equivalence</a:t>
            </a:r>
            <a:r>
              <a:rPr sz="2400" spc="-25" dirty="0">
                <a:latin typeface="Microsoft Sans Serif"/>
                <a:cs typeface="Microsoft Sans Serif"/>
              </a:rPr>
              <a:t> </a:t>
            </a:r>
            <a:r>
              <a:rPr sz="2400" spc="-10" dirty="0">
                <a:latin typeface="Microsoft Sans Serif"/>
                <a:cs typeface="Microsoft Sans Serif"/>
              </a:rPr>
              <a:t>laws.</a:t>
            </a:r>
            <a:endParaRPr sz="2400">
              <a:latin typeface="Microsoft Sans Serif"/>
              <a:cs typeface="Microsoft Sans Serif"/>
            </a:endParaRPr>
          </a:p>
          <a:p>
            <a:pPr marL="1097280" marR="248920">
              <a:lnSpc>
                <a:spcPct val="125000"/>
              </a:lnSpc>
              <a:spcBef>
                <a:spcPts val="335"/>
              </a:spcBef>
              <a:tabLst>
                <a:tab pos="1469390" algn="l"/>
                <a:tab pos="1938655" algn="l"/>
              </a:tabLst>
            </a:pPr>
            <a:r>
              <a:rPr sz="2400" dirty="0">
                <a:latin typeface="Microsoft Sans Serif"/>
                <a:cs typeface="Microsoft Sans Serif"/>
              </a:rPr>
              <a:t>P	</a:t>
            </a:r>
            <a:r>
              <a:rPr sz="2400" dirty="0">
                <a:latin typeface="Symbol"/>
                <a:cs typeface="Symbol"/>
              </a:rPr>
              <a:t></a:t>
            </a:r>
            <a:r>
              <a:rPr sz="2400" dirty="0">
                <a:latin typeface="Times New Roman"/>
                <a:cs typeface="Times New Roman"/>
              </a:rPr>
              <a:t>	</a:t>
            </a:r>
            <a:r>
              <a:rPr sz="2400" dirty="0">
                <a:latin typeface="Microsoft Sans Serif"/>
                <a:cs typeface="Microsoft Sans Serif"/>
              </a:rPr>
              <a:t>Q  P</a:t>
            </a:r>
            <a:r>
              <a:rPr sz="2400" spc="10" dirty="0">
                <a:latin typeface="Microsoft Sans Serif"/>
                <a:cs typeface="Microsoft Sans Serif"/>
              </a:rPr>
              <a:t> </a:t>
            </a:r>
            <a:r>
              <a:rPr sz="2400" dirty="0">
                <a:latin typeface="Symbol"/>
                <a:cs typeface="Symbol"/>
              </a:rPr>
              <a:t></a:t>
            </a:r>
            <a:r>
              <a:rPr sz="2400" spc="40" dirty="0">
                <a:latin typeface="Times New Roman"/>
                <a:cs typeface="Times New Roman"/>
              </a:rPr>
              <a:t> </a:t>
            </a:r>
            <a:r>
              <a:rPr sz="2400" dirty="0">
                <a:latin typeface="Microsoft Sans Serif"/>
                <a:cs typeface="Microsoft Sans Serif"/>
              </a:rPr>
              <a:t>Q</a:t>
            </a:r>
            <a:endParaRPr sz="2400">
              <a:latin typeface="Microsoft Sans Serif"/>
              <a:cs typeface="Microsoft Sans Serif"/>
            </a:endParaRPr>
          </a:p>
        </p:txBody>
      </p:sp>
      <p:sp>
        <p:nvSpPr>
          <p:cNvPr id="14" name="object 10">
            <a:extLst>
              <a:ext uri="{FF2B5EF4-FFF2-40B4-BE49-F238E27FC236}">
                <a16:creationId xmlns:a16="http://schemas.microsoft.com/office/drawing/2014/main" id="{AA607740-76DC-FBD8-5E8F-01C39778E128}"/>
              </a:ext>
            </a:extLst>
          </p:cNvPr>
          <p:cNvSpPr txBox="1"/>
          <p:nvPr/>
        </p:nvSpPr>
        <p:spPr>
          <a:xfrm>
            <a:off x="5107944" y="4513583"/>
            <a:ext cx="193040" cy="939800"/>
          </a:xfrm>
          <a:prstGeom prst="rect">
            <a:avLst/>
          </a:prstGeom>
        </p:spPr>
        <p:txBody>
          <a:bodyPr vert="horz" wrap="square" lIns="0" tIns="104139" rIns="0" bIns="0" rtlCol="0">
            <a:spAutoFit/>
          </a:bodyPr>
          <a:lstStyle/>
          <a:p>
            <a:pPr marL="12700">
              <a:lnSpc>
                <a:spcPct val="100000"/>
              </a:lnSpc>
              <a:spcBef>
                <a:spcPts val="819"/>
              </a:spcBef>
            </a:pPr>
            <a:r>
              <a:rPr sz="2400" dirty="0">
                <a:latin typeface="Symbol"/>
                <a:cs typeface="Symbol"/>
              </a:rPr>
              <a:t></a:t>
            </a:r>
            <a:endParaRPr sz="2400">
              <a:latin typeface="Symbol"/>
              <a:cs typeface="Symbol"/>
            </a:endParaRPr>
          </a:p>
          <a:p>
            <a:pPr marL="12700">
              <a:lnSpc>
                <a:spcPct val="100000"/>
              </a:lnSpc>
              <a:spcBef>
                <a:spcPts val="720"/>
              </a:spcBef>
            </a:pPr>
            <a:r>
              <a:rPr sz="2400" dirty="0">
                <a:latin typeface="Symbol"/>
                <a:cs typeface="Symbol"/>
              </a:rPr>
              <a:t></a:t>
            </a:r>
            <a:endParaRPr sz="2400">
              <a:latin typeface="Symbol"/>
              <a:cs typeface="Symbol"/>
            </a:endParaRPr>
          </a:p>
        </p:txBody>
      </p:sp>
      <p:sp>
        <p:nvSpPr>
          <p:cNvPr id="16" name="object 11">
            <a:extLst>
              <a:ext uri="{FF2B5EF4-FFF2-40B4-BE49-F238E27FC236}">
                <a16:creationId xmlns:a16="http://schemas.microsoft.com/office/drawing/2014/main" id="{1E191AC4-9D2B-22C8-AEFA-D6AAB228BFFE}"/>
              </a:ext>
            </a:extLst>
          </p:cNvPr>
          <p:cNvSpPr txBox="1"/>
          <p:nvPr/>
        </p:nvSpPr>
        <p:spPr>
          <a:xfrm>
            <a:off x="6022344" y="4513583"/>
            <a:ext cx="2882900" cy="939800"/>
          </a:xfrm>
          <a:prstGeom prst="rect">
            <a:avLst/>
          </a:prstGeom>
        </p:spPr>
        <p:txBody>
          <a:bodyPr vert="horz" wrap="square" lIns="0" tIns="104139" rIns="0" bIns="0" rtlCol="0">
            <a:spAutoFit/>
          </a:bodyPr>
          <a:lstStyle/>
          <a:p>
            <a:pPr marL="12700">
              <a:lnSpc>
                <a:spcPct val="100000"/>
              </a:lnSpc>
              <a:spcBef>
                <a:spcPts val="819"/>
              </a:spcBef>
              <a:tabLst>
                <a:tab pos="646430" algn="l"/>
                <a:tab pos="1017905" algn="l"/>
              </a:tabLst>
            </a:pPr>
            <a:r>
              <a:rPr sz="2400" dirty="0">
                <a:latin typeface="Microsoft Sans Serif"/>
                <a:cs typeface="Microsoft Sans Serif"/>
              </a:rPr>
              <a:t>~</a:t>
            </a:r>
            <a:r>
              <a:rPr sz="2400" spc="20" dirty="0">
                <a:latin typeface="Microsoft Sans Serif"/>
                <a:cs typeface="Microsoft Sans Serif"/>
              </a:rPr>
              <a:t> </a:t>
            </a:r>
            <a:r>
              <a:rPr sz="2400" dirty="0">
                <a:latin typeface="Microsoft Sans Serif"/>
                <a:cs typeface="Microsoft Sans Serif"/>
              </a:rPr>
              <a:t>P	V	Q</a:t>
            </a:r>
            <a:endParaRPr sz="2400">
              <a:latin typeface="Microsoft Sans Serif"/>
              <a:cs typeface="Microsoft Sans Serif"/>
            </a:endParaRPr>
          </a:p>
          <a:p>
            <a:pPr marL="12700">
              <a:lnSpc>
                <a:spcPct val="100000"/>
              </a:lnSpc>
              <a:spcBef>
                <a:spcPts val="720"/>
              </a:spcBef>
              <a:tabLst>
                <a:tab pos="1377950" algn="l"/>
              </a:tabLst>
            </a:pPr>
            <a:r>
              <a:rPr sz="2400" dirty="0">
                <a:latin typeface="Microsoft Sans Serif"/>
                <a:cs typeface="Microsoft Sans Serif"/>
              </a:rPr>
              <a:t>(</a:t>
            </a:r>
            <a:r>
              <a:rPr sz="2400" spc="25" dirty="0">
                <a:latin typeface="Microsoft Sans Serif"/>
                <a:cs typeface="Microsoft Sans Serif"/>
              </a:rPr>
              <a:t> </a:t>
            </a:r>
            <a:r>
              <a:rPr sz="2400" dirty="0">
                <a:latin typeface="Microsoft Sans Serif"/>
                <a:cs typeface="Microsoft Sans Serif"/>
              </a:rPr>
              <a:t>P</a:t>
            </a:r>
            <a:r>
              <a:rPr sz="2400" spc="40" dirty="0">
                <a:latin typeface="Microsoft Sans Serif"/>
                <a:cs typeface="Microsoft Sans Serif"/>
              </a:rPr>
              <a:t> </a:t>
            </a:r>
            <a:r>
              <a:rPr sz="2400" dirty="0">
                <a:latin typeface="Symbol"/>
                <a:cs typeface="Symbol"/>
              </a:rPr>
              <a:t></a:t>
            </a:r>
            <a:r>
              <a:rPr sz="2400" spc="55" dirty="0">
                <a:latin typeface="Times New Roman"/>
                <a:cs typeface="Times New Roman"/>
              </a:rPr>
              <a:t> </a:t>
            </a:r>
            <a:r>
              <a:rPr sz="2400" dirty="0">
                <a:latin typeface="Microsoft Sans Serif"/>
                <a:cs typeface="Microsoft Sans Serif"/>
              </a:rPr>
              <a:t>Q)	</a:t>
            </a:r>
            <a:r>
              <a:rPr sz="2400" dirty="0">
                <a:latin typeface="Symbol"/>
                <a:cs typeface="Symbol"/>
              </a:rPr>
              <a:t></a:t>
            </a:r>
            <a:r>
              <a:rPr sz="2400" spc="55" dirty="0">
                <a:latin typeface="Times New Roman"/>
                <a:cs typeface="Times New Roman"/>
              </a:rPr>
              <a:t> </a:t>
            </a:r>
            <a:r>
              <a:rPr sz="2400" dirty="0">
                <a:latin typeface="Microsoft Sans Serif"/>
                <a:cs typeface="Microsoft Sans Serif"/>
              </a:rPr>
              <a:t>(</a:t>
            </a:r>
            <a:r>
              <a:rPr sz="2400" spc="-20" dirty="0">
                <a:latin typeface="Microsoft Sans Serif"/>
                <a:cs typeface="Microsoft Sans Serif"/>
              </a:rPr>
              <a:t> </a:t>
            </a:r>
            <a:r>
              <a:rPr sz="2400" dirty="0">
                <a:latin typeface="Microsoft Sans Serif"/>
                <a:cs typeface="Microsoft Sans Serif"/>
              </a:rPr>
              <a:t>Q</a:t>
            </a:r>
            <a:r>
              <a:rPr sz="2400" spc="-10" dirty="0">
                <a:latin typeface="Microsoft Sans Serif"/>
                <a:cs typeface="Microsoft Sans Serif"/>
              </a:rPr>
              <a:t> </a:t>
            </a:r>
            <a:r>
              <a:rPr sz="2400" dirty="0">
                <a:latin typeface="Symbol"/>
                <a:cs typeface="Symbol"/>
              </a:rPr>
              <a:t></a:t>
            </a:r>
            <a:r>
              <a:rPr sz="2400" spc="55" dirty="0">
                <a:latin typeface="Times New Roman"/>
                <a:cs typeface="Times New Roman"/>
              </a:rPr>
              <a:t> </a:t>
            </a:r>
            <a:r>
              <a:rPr sz="2400" dirty="0">
                <a:latin typeface="Microsoft Sans Serif"/>
                <a:cs typeface="Microsoft Sans Serif"/>
              </a:rPr>
              <a:t>P)</a:t>
            </a:r>
            <a:endParaRPr sz="2400">
              <a:latin typeface="Microsoft Sans Serif"/>
              <a:cs typeface="Microsoft Sans Serif"/>
            </a:endParaRPr>
          </a:p>
        </p:txBody>
      </p:sp>
      <p:sp>
        <p:nvSpPr>
          <p:cNvPr id="17" name="object 12">
            <a:extLst>
              <a:ext uri="{FF2B5EF4-FFF2-40B4-BE49-F238E27FC236}">
                <a16:creationId xmlns:a16="http://schemas.microsoft.com/office/drawing/2014/main" id="{9A50CD9F-E7FD-5EEB-123E-FFA161BBD98B}"/>
              </a:ext>
            </a:extLst>
          </p:cNvPr>
          <p:cNvSpPr txBox="1"/>
          <p:nvPr/>
        </p:nvSpPr>
        <p:spPr>
          <a:xfrm>
            <a:off x="1907541" y="5360928"/>
            <a:ext cx="5843270" cy="1025525"/>
          </a:xfrm>
          <a:prstGeom prst="rect">
            <a:avLst/>
          </a:prstGeom>
        </p:spPr>
        <p:txBody>
          <a:bodyPr vert="horz" wrap="square" lIns="0" tIns="146685" rIns="0" bIns="0" rtlCol="0">
            <a:spAutoFit/>
          </a:bodyPr>
          <a:lstStyle/>
          <a:p>
            <a:pPr marL="12700">
              <a:lnSpc>
                <a:spcPct val="100000"/>
              </a:lnSpc>
              <a:spcBef>
                <a:spcPts val="1155"/>
              </a:spcBef>
            </a:pPr>
            <a:r>
              <a:rPr sz="2400" spc="630" dirty="0">
                <a:latin typeface="Microsoft Sans Serif"/>
                <a:cs typeface="Microsoft Sans Serif"/>
              </a:rPr>
              <a:t>–</a:t>
            </a:r>
            <a:r>
              <a:rPr sz="2400" spc="275" dirty="0">
                <a:latin typeface="Microsoft Sans Serif"/>
                <a:cs typeface="Microsoft Sans Serif"/>
              </a:rPr>
              <a:t> </a:t>
            </a:r>
            <a:r>
              <a:rPr sz="2400" spc="-5" dirty="0">
                <a:latin typeface="Microsoft Sans Serif"/>
                <a:cs typeface="Microsoft Sans Serif"/>
              </a:rPr>
              <a:t>Eliminate</a:t>
            </a:r>
            <a:r>
              <a:rPr sz="2400" spc="20" dirty="0">
                <a:latin typeface="Microsoft Sans Serif"/>
                <a:cs typeface="Microsoft Sans Serif"/>
              </a:rPr>
              <a:t> </a:t>
            </a:r>
            <a:r>
              <a:rPr sz="2400" spc="-5" dirty="0">
                <a:latin typeface="Microsoft Sans Serif"/>
                <a:cs typeface="Microsoft Sans Serif"/>
              </a:rPr>
              <a:t>double</a:t>
            </a:r>
            <a:r>
              <a:rPr sz="2400" spc="15" dirty="0">
                <a:latin typeface="Microsoft Sans Serif"/>
                <a:cs typeface="Microsoft Sans Serif"/>
              </a:rPr>
              <a:t> </a:t>
            </a:r>
            <a:r>
              <a:rPr sz="2400" spc="-5" dirty="0">
                <a:latin typeface="Microsoft Sans Serif"/>
                <a:cs typeface="Microsoft Sans Serif"/>
              </a:rPr>
              <a:t>negation</a:t>
            </a:r>
            <a:r>
              <a:rPr sz="2400" spc="40" dirty="0">
                <a:latin typeface="Microsoft Sans Serif"/>
                <a:cs typeface="Microsoft Sans Serif"/>
              </a:rPr>
              <a:t> </a:t>
            </a:r>
            <a:r>
              <a:rPr sz="2400" spc="-10" dirty="0">
                <a:latin typeface="Microsoft Sans Serif"/>
                <a:cs typeface="Microsoft Sans Serif"/>
              </a:rPr>
              <a:t>signs</a:t>
            </a:r>
            <a:r>
              <a:rPr sz="2400" spc="30" dirty="0">
                <a:latin typeface="Microsoft Sans Serif"/>
                <a:cs typeface="Microsoft Sans Serif"/>
              </a:rPr>
              <a:t> </a:t>
            </a:r>
            <a:r>
              <a:rPr sz="2400" dirty="0">
                <a:latin typeface="Microsoft Sans Serif"/>
                <a:cs typeface="Microsoft Sans Serif"/>
              </a:rPr>
              <a:t>by</a:t>
            </a:r>
            <a:r>
              <a:rPr sz="2400" spc="5" dirty="0">
                <a:latin typeface="Microsoft Sans Serif"/>
                <a:cs typeface="Microsoft Sans Serif"/>
              </a:rPr>
              <a:t> </a:t>
            </a:r>
            <a:r>
              <a:rPr sz="2400" spc="-5" dirty="0">
                <a:latin typeface="Microsoft Sans Serif"/>
                <a:cs typeface="Microsoft Sans Serif"/>
              </a:rPr>
              <a:t>using</a:t>
            </a:r>
            <a:endParaRPr sz="2400">
              <a:latin typeface="Microsoft Sans Serif"/>
              <a:cs typeface="Microsoft Sans Serif"/>
            </a:endParaRPr>
          </a:p>
          <a:p>
            <a:pPr marR="120014" algn="ctr">
              <a:lnSpc>
                <a:spcPct val="100000"/>
              </a:lnSpc>
              <a:spcBef>
                <a:spcPts val="1055"/>
              </a:spcBef>
              <a:tabLst>
                <a:tab pos="1828164" algn="l"/>
                <a:tab pos="2742565" algn="l"/>
              </a:tabLst>
            </a:pPr>
            <a:r>
              <a:rPr sz="2400" dirty="0">
                <a:latin typeface="Microsoft Sans Serif"/>
                <a:cs typeface="Microsoft Sans Serif"/>
              </a:rPr>
              <a:t>~</a:t>
            </a:r>
            <a:r>
              <a:rPr sz="2400" spc="20" dirty="0">
                <a:latin typeface="Microsoft Sans Serif"/>
                <a:cs typeface="Microsoft Sans Serif"/>
              </a:rPr>
              <a:t> </a:t>
            </a:r>
            <a:r>
              <a:rPr sz="2400" dirty="0">
                <a:latin typeface="Microsoft Sans Serif"/>
                <a:cs typeface="Microsoft Sans Serif"/>
              </a:rPr>
              <a:t>~</a:t>
            </a:r>
            <a:r>
              <a:rPr sz="2400" spc="20" dirty="0">
                <a:latin typeface="Microsoft Sans Serif"/>
                <a:cs typeface="Microsoft Sans Serif"/>
              </a:rPr>
              <a:t> </a:t>
            </a:r>
            <a:r>
              <a:rPr sz="2400" dirty="0">
                <a:latin typeface="Microsoft Sans Serif"/>
                <a:cs typeface="Microsoft Sans Serif"/>
              </a:rPr>
              <a:t>P	</a:t>
            </a:r>
            <a:r>
              <a:rPr sz="2400" dirty="0">
                <a:latin typeface="Symbol"/>
                <a:cs typeface="Symbol"/>
              </a:rPr>
              <a:t></a:t>
            </a:r>
            <a:r>
              <a:rPr sz="2400" dirty="0">
                <a:latin typeface="Times New Roman"/>
                <a:cs typeface="Times New Roman"/>
              </a:rPr>
              <a:t>	</a:t>
            </a:r>
            <a:r>
              <a:rPr sz="2400" dirty="0">
                <a:latin typeface="Microsoft Sans Serif"/>
                <a:cs typeface="Microsoft Sans Serif"/>
              </a:rPr>
              <a:t>P</a:t>
            </a:r>
            <a:endParaRPr sz="2400">
              <a:latin typeface="Microsoft Sans Serif"/>
              <a:cs typeface="Microsoft Sans Serif"/>
            </a:endParaRPr>
          </a:p>
        </p:txBody>
      </p:sp>
    </p:spTree>
    <p:extLst>
      <p:ext uri="{BB962C8B-B14F-4D97-AF65-F5344CB8AC3E}">
        <p14:creationId xmlns:p14="http://schemas.microsoft.com/office/powerpoint/2010/main" val="265312478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Resolution Refutation in PL</a:t>
            </a:r>
            <a:r>
              <a:rPr lang="en-US" sz="3200" b="1" spc="-10" dirty="0">
                <a:solidFill>
                  <a:srgbClr val="C00000"/>
                </a:solidFill>
              </a:rPr>
              <a:t> </a:t>
            </a:r>
            <a:endParaRPr lang="te-IN" sz="3200" b="1" dirty="0">
              <a:solidFill>
                <a:srgbClr val="C00000"/>
              </a:solidFill>
            </a:endParaRPr>
          </a:p>
        </p:txBody>
      </p:sp>
      <p:sp>
        <p:nvSpPr>
          <p:cNvPr id="5" name="object 5">
            <a:extLst>
              <a:ext uri="{FF2B5EF4-FFF2-40B4-BE49-F238E27FC236}">
                <a16:creationId xmlns:a16="http://schemas.microsoft.com/office/drawing/2014/main" id="{12B076B1-5628-4C7B-5121-1FD692014038}"/>
              </a:ext>
            </a:extLst>
          </p:cNvPr>
          <p:cNvSpPr txBox="1">
            <a:spLocks/>
          </p:cNvSpPr>
          <p:nvPr/>
        </p:nvSpPr>
        <p:spPr>
          <a:xfrm>
            <a:off x="1450341" y="929132"/>
            <a:ext cx="1671320" cy="695325"/>
          </a:xfrm>
          <a:prstGeom prst="rect">
            <a:avLst/>
          </a:prstGeom>
        </p:spPr>
        <p:txBody>
          <a:bodyPr vert="horz" wrap="square" lIns="0" tIns="1143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0"/>
              </a:spcBef>
            </a:pPr>
            <a:r>
              <a:rPr lang="en-IN" spc="-15">
                <a:latin typeface="Times New Roman"/>
                <a:cs typeface="Times New Roman"/>
              </a:rPr>
              <a:t>C</a:t>
            </a:r>
            <a:r>
              <a:rPr lang="en-IN" spc="5">
                <a:latin typeface="Times New Roman"/>
                <a:cs typeface="Times New Roman"/>
              </a:rPr>
              <a:t>on</a:t>
            </a:r>
            <a:r>
              <a:rPr lang="en-IN" spc="-5">
                <a:latin typeface="Times New Roman"/>
                <a:cs typeface="Times New Roman"/>
              </a:rPr>
              <a:t>t</a:t>
            </a:r>
            <a:r>
              <a:rPr lang="en-IN" spc="-10">
                <a:latin typeface="Times New Roman"/>
                <a:cs typeface="Times New Roman"/>
              </a:rPr>
              <a:t>…</a:t>
            </a:r>
            <a:endParaRPr lang="en-IN" spc="-10" dirty="0">
              <a:latin typeface="Times New Roman"/>
              <a:cs typeface="Times New Roman"/>
            </a:endParaRPr>
          </a:p>
        </p:txBody>
      </p:sp>
      <p:sp>
        <p:nvSpPr>
          <p:cNvPr id="8" name="object 6">
            <a:extLst>
              <a:ext uri="{FF2B5EF4-FFF2-40B4-BE49-F238E27FC236}">
                <a16:creationId xmlns:a16="http://schemas.microsoft.com/office/drawing/2014/main" id="{79A12043-EF6E-D784-1DCD-0A528A2C9C18}"/>
              </a:ext>
            </a:extLst>
          </p:cNvPr>
          <p:cNvSpPr txBox="1"/>
          <p:nvPr/>
        </p:nvSpPr>
        <p:spPr>
          <a:xfrm>
            <a:off x="1602741" y="2157477"/>
            <a:ext cx="3012440" cy="391160"/>
          </a:xfrm>
          <a:prstGeom prst="rect">
            <a:avLst/>
          </a:prstGeom>
        </p:spPr>
        <p:txBody>
          <a:bodyPr vert="horz" wrap="square" lIns="0" tIns="12700" rIns="0" bIns="0" rtlCol="0">
            <a:spAutoFit/>
          </a:bodyPr>
          <a:lstStyle/>
          <a:p>
            <a:pPr marL="356870" indent="-344805">
              <a:lnSpc>
                <a:spcPct val="100000"/>
              </a:lnSpc>
              <a:spcBef>
                <a:spcPts val="100"/>
              </a:spcBef>
              <a:buClr>
                <a:srgbClr val="0099CC"/>
              </a:buClr>
              <a:buSzPct val="70833"/>
              <a:buFont typeface="Wingdings"/>
              <a:buChar char=""/>
              <a:tabLst>
                <a:tab pos="356870" algn="l"/>
                <a:tab pos="357505" algn="l"/>
                <a:tab pos="1127760" algn="l"/>
                <a:tab pos="1746885" algn="l"/>
              </a:tabLst>
            </a:pPr>
            <a:r>
              <a:rPr sz="2400" spc="-10" dirty="0">
                <a:latin typeface="Microsoft Sans Serif"/>
                <a:cs typeface="Microsoft Sans Serif"/>
              </a:rPr>
              <a:t>U</a:t>
            </a:r>
            <a:r>
              <a:rPr sz="2400" spc="-5" dirty="0">
                <a:latin typeface="Microsoft Sans Serif"/>
                <a:cs typeface="Microsoft Sans Serif"/>
              </a:rPr>
              <a:t>se</a:t>
            </a:r>
            <a:r>
              <a:rPr sz="2400" dirty="0">
                <a:latin typeface="Microsoft Sans Serif"/>
                <a:cs typeface="Microsoft Sans Serif"/>
              </a:rPr>
              <a:t>	</a:t>
            </a:r>
            <a:r>
              <a:rPr sz="2400" spc="-10" dirty="0">
                <a:latin typeface="Microsoft Sans Serif"/>
                <a:cs typeface="Microsoft Sans Serif"/>
              </a:rPr>
              <a:t>D</a:t>
            </a:r>
            <a:r>
              <a:rPr sz="2400" spc="-5" dirty="0">
                <a:latin typeface="Microsoft Sans Serif"/>
                <a:cs typeface="Microsoft Sans Serif"/>
              </a:rPr>
              <a:t>e</a:t>
            </a:r>
            <a:r>
              <a:rPr sz="2400" dirty="0">
                <a:latin typeface="Microsoft Sans Serif"/>
                <a:cs typeface="Microsoft Sans Serif"/>
              </a:rPr>
              <a:t>	</a:t>
            </a:r>
            <a:r>
              <a:rPr sz="2400" spc="-10" dirty="0">
                <a:latin typeface="Microsoft Sans Serif"/>
                <a:cs typeface="Microsoft Sans Serif"/>
              </a:rPr>
              <a:t>M</a:t>
            </a:r>
            <a:r>
              <a:rPr sz="2400" dirty="0">
                <a:latin typeface="Microsoft Sans Serif"/>
                <a:cs typeface="Microsoft Sans Serif"/>
              </a:rPr>
              <a:t>o</a:t>
            </a:r>
            <a:r>
              <a:rPr sz="2400" spc="-10" dirty="0">
                <a:latin typeface="Microsoft Sans Serif"/>
                <a:cs typeface="Microsoft Sans Serif"/>
              </a:rPr>
              <a:t>r</a:t>
            </a:r>
            <a:r>
              <a:rPr sz="2400" spc="-20" dirty="0">
                <a:latin typeface="Microsoft Sans Serif"/>
                <a:cs typeface="Microsoft Sans Serif"/>
              </a:rPr>
              <a:t>g</a:t>
            </a:r>
            <a:r>
              <a:rPr sz="2400" dirty="0">
                <a:latin typeface="Microsoft Sans Serif"/>
                <a:cs typeface="Microsoft Sans Serif"/>
              </a:rPr>
              <a:t>an</a:t>
            </a:r>
            <a:r>
              <a:rPr sz="2400" spc="-10" dirty="0">
                <a:latin typeface="Microsoft Sans Serif"/>
                <a:cs typeface="Microsoft Sans Serif"/>
              </a:rPr>
              <a:t>’</a:t>
            </a:r>
            <a:r>
              <a:rPr sz="2400" dirty="0">
                <a:latin typeface="Microsoft Sans Serif"/>
                <a:cs typeface="Microsoft Sans Serif"/>
              </a:rPr>
              <a:t>s</a:t>
            </a:r>
            <a:endParaRPr sz="2400">
              <a:latin typeface="Microsoft Sans Serif"/>
              <a:cs typeface="Microsoft Sans Serif"/>
            </a:endParaRPr>
          </a:p>
        </p:txBody>
      </p:sp>
      <p:sp>
        <p:nvSpPr>
          <p:cNvPr id="9" name="object 7">
            <a:extLst>
              <a:ext uri="{FF2B5EF4-FFF2-40B4-BE49-F238E27FC236}">
                <a16:creationId xmlns:a16="http://schemas.microsoft.com/office/drawing/2014/main" id="{A0A7A7E5-0566-A1B3-1637-DEAE899F9083}"/>
              </a:ext>
            </a:extLst>
          </p:cNvPr>
          <p:cNvSpPr txBox="1"/>
          <p:nvPr/>
        </p:nvSpPr>
        <p:spPr>
          <a:xfrm>
            <a:off x="4821432" y="2157477"/>
            <a:ext cx="4016375" cy="391160"/>
          </a:xfrm>
          <a:prstGeom prst="rect">
            <a:avLst/>
          </a:prstGeom>
        </p:spPr>
        <p:txBody>
          <a:bodyPr vert="horz" wrap="square" lIns="0" tIns="12700" rIns="0" bIns="0" rtlCol="0">
            <a:spAutoFit/>
          </a:bodyPr>
          <a:lstStyle/>
          <a:p>
            <a:pPr marL="12700">
              <a:lnSpc>
                <a:spcPct val="100000"/>
              </a:lnSpc>
              <a:spcBef>
                <a:spcPts val="100"/>
              </a:spcBef>
              <a:tabLst>
                <a:tab pos="847725" algn="l"/>
                <a:tab pos="1332230" algn="l"/>
                <a:tab pos="2225040" algn="l"/>
                <a:tab pos="2630805" algn="l"/>
              </a:tabLst>
            </a:pPr>
            <a:r>
              <a:rPr sz="2400" spc="-20" dirty="0">
                <a:latin typeface="Microsoft Sans Serif"/>
                <a:cs typeface="Microsoft Sans Serif"/>
              </a:rPr>
              <a:t>l</a:t>
            </a:r>
            <a:r>
              <a:rPr sz="2400" dirty="0">
                <a:latin typeface="Microsoft Sans Serif"/>
                <a:cs typeface="Microsoft Sans Serif"/>
              </a:rPr>
              <a:t>a</a:t>
            </a:r>
            <a:r>
              <a:rPr sz="2400" spc="-35" dirty="0">
                <a:latin typeface="Microsoft Sans Serif"/>
                <a:cs typeface="Microsoft Sans Serif"/>
              </a:rPr>
              <a:t>w</a:t>
            </a:r>
            <a:r>
              <a:rPr sz="2400" dirty="0">
                <a:latin typeface="Microsoft Sans Serif"/>
                <a:cs typeface="Microsoft Sans Serif"/>
              </a:rPr>
              <a:t>s	t</a:t>
            </a:r>
            <a:r>
              <a:rPr sz="2400" spc="-5" dirty="0">
                <a:latin typeface="Microsoft Sans Serif"/>
                <a:cs typeface="Microsoft Sans Serif"/>
              </a:rPr>
              <a:t>o</a:t>
            </a:r>
            <a:r>
              <a:rPr sz="2400" dirty="0">
                <a:latin typeface="Microsoft Sans Serif"/>
                <a:cs typeface="Microsoft Sans Serif"/>
              </a:rPr>
              <a:t>	pu</a:t>
            </a:r>
            <a:r>
              <a:rPr sz="2400" spc="-5" dirty="0">
                <a:latin typeface="Microsoft Sans Serif"/>
                <a:cs typeface="Microsoft Sans Serif"/>
              </a:rPr>
              <a:t>sh</a:t>
            </a:r>
            <a:r>
              <a:rPr sz="2400" dirty="0">
                <a:latin typeface="Microsoft Sans Serif"/>
                <a:cs typeface="Microsoft Sans Serif"/>
              </a:rPr>
              <a:t>	~	</a:t>
            </a:r>
            <a:r>
              <a:rPr sz="2400" spc="-10" dirty="0">
                <a:latin typeface="Microsoft Sans Serif"/>
                <a:cs typeface="Microsoft Sans Serif"/>
              </a:rPr>
              <a:t>(</a:t>
            </a:r>
            <a:r>
              <a:rPr sz="2400" spc="-20" dirty="0">
                <a:latin typeface="Microsoft Sans Serif"/>
                <a:cs typeface="Microsoft Sans Serif"/>
              </a:rPr>
              <a:t>n</a:t>
            </a:r>
            <a:r>
              <a:rPr sz="2400" dirty="0">
                <a:latin typeface="Microsoft Sans Serif"/>
                <a:cs typeface="Microsoft Sans Serif"/>
              </a:rPr>
              <a:t>e</a:t>
            </a:r>
            <a:r>
              <a:rPr sz="2400" spc="-20" dirty="0">
                <a:latin typeface="Microsoft Sans Serif"/>
                <a:cs typeface="Microsoft Sans Serif"/>
              </a:rPr>
              <a:t>g</a:t>
            </a:r>
            <a:r>
              <a:rPr sz="2400" dirty="0">
                <a:latin typeface="Microsoft Sans Serif"/>
                <a:cs typeface="Microsoft Sans Serif"/>
              </a:rPr>
              <a:t>at</a:t>
            </a:r>
            <a:r>
              <a:rPr sz="2400" spc="-20" dirty="0">
                <a:latin typeface="Microsoft Sans Serif"/>
                <a:cs typeface="Microsoft Sans Serif"/>
              </a:rPr>
              <a:t>i</a:t>
            </a:r>
            <a:r>
              <a:rPr sz="2400" dirty="0">
                <a:latin typeface="Microsoft Sans Serif"/>
                <a:cs typeface="Microsoft Sans Serif"/>
              </a:rPr>
              <a:t>on)</a:t>
            </a:r>
            <a:endParaRPr sz="2400">
              <a:latin typeface="Microsoft Sans Serif"/>
              <a:cs typeface="Microsoft Sans Serif"/>
            </a:endParaRPr>
          </a:p>
        </p:txBody>
      </p:sp>
      <p:sp>
        <p:nvSpPr>
          <p:cNvPr id="11" name="object 8">
            <a:extLst>
              <a:ext uri="{FF2B5EF4-FFF2-40B4-BE49-F238E27FC236}">
                <a16:creationId xmlns:a16="http://schemas.microsoft.com/office/drawing/2014/main" id="{04964269-33F9-5E9E-FEBA-9F506E9377FE}"/>
              </a:ext>
            </a:extLst>
          </p:cNvPr>
          <p:cNvSpPr txBox="1"/>
          <p:nvPr/>
        </p:nvSpPr>
        <p:spPr>
          <a:xfrm>
            <a:off x="1947165" y="2523238"/>
            <a:ext cx="477710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Microsoft Sans Serif"/>
                <a:cs typeface="Microsoft Sans Serif"/>
              </a:rPr>
              <a:t>immediately</a:t>
            </a:r>
            <a:r>
              <a:rPr sz="2400" spc="-10" dirty="0">
                <a:latin typeface="Microsoft Sans Serif"/>
                <a:cs typeface="Microsoft Sans Serif"/>
              </a:rPr>
              <a:t> </a:t>
            </a:r>
            <a:r>
              <a:rPr sz="2400" dirty="0">
                <a:latin typeface="Microsoft Sans Serif"/>
                <a:cs typeface="Microsoft Sans Serif"/>
              </a:rPr>
              <a:t>before</a:t>
            </a:r>
            <a:r>
              <a:rPr sz="2400" spc="5" dirty="0">
                <a:latin typeface="Microsoft Sans Serif"/>
                <a:cs typeface="Microsoft Sans Serif"/>
              </a:rPr>
              <a:t> </a:t>
            </a:r>
            <a:r>
              <a:rPr sz="2400" spc="-5" dirty="0">
                <a:latin typeface="Microsoft Sans Serif"/>
                <a:cs typeface="Microsoft Sans Serif"/>
              </a:rPr>
              <a:t>atomic </a:t>
            </a:r>
            <a:r>
              <a:rPr sz="2400" dirty="0">
                <a:latin typeface="Microsoft Sans Serif"/>
                <a:cs typeface="Microsoft Sans Serif"/>
              </a:rPr>
              <a:t>formula.</a:t>
            </a:r>
            <a:endParaRPr sz="2400">
              <a:latin typeface="Microsoft Sans Serif"/>
              <a:cs typeface="Microsoft Sans Serif"/>
            </a:endParaRPr>
          </a:p>
        </p:txBody>
      </p:sp>
      <p:sp>
        <p:nvSpPr>
          <p:cNvPr id="12" name="object 9">
            <a:extLst>
              <a:ext uri="{FF2B5EF4-FFF2-40B4-BE49-F238E27FC236}">
                <a16:creationId xmlns:a16="http://schemas.microsoft.com/office/drawing/2014/main" id="{EA09B1FB-8A8D-88AA-7ACD-F9B0F8447636}"/>
              </a:ext>
            </a:extLst>
          </p:cNvPr>
          <p:cNvSpPr txBox="1"/>
          <p:nvPr/>
        </p:nvSpPr>
        <p:spPr>
          <a:xfrm>
            <a:off x="2517142" y="2933499"/>
            <a:ext cx="1295400" cy="787400"/>
          </a:xfrm>
          <a:prstGeom prst="rect">
            <a:avLst/>
          </a:prstGeom>
        </p:spPr>
        <p:txBody>
          <a:bodyPr vert="horz" wrap="square" lIns="0" tIns="88900" rIns="0" bIns="0" rtlCol="0">
            <a:spAutoFit/>
          </a:bodyPr>
          <a:lstStyle/>
          <a:p>
            <a:pPr marL="12700">
              <a:lnSpc>
                <a:spcPct val="100000"/>
              </a:lnSpc>
              <a:spcBef>
                <a:spcPts val="700"/>
              </a:spcBef>
              <a:tabLst>
                <a:tab pos="692150" algn="l"/>
              </a:tabLst>
            </a:pPr>
            <a:r>
              <a:rPr sz="2000" spc="-5" dirty="0">
                <a:latin typeface="Microsoft Sans Serif"/>
                <a:cs typeface="Microsoft Sans Serif"/>
              </a:rPr>
              <a:t>~</a:t>
            </a:r>
            <a:r>
              <a:rPr sz="2000" spc="5" dirty="0">
                <a:latin typeface="Microsoft Sans Serif"/>
                <a:cs typeface="Microsoft Sans Serif"/>
              </a:rPr>
              <a:t> </a:t>
            </a:r>
            <a:r>
              <a:rPr sz="2000" spc="-5" dirty="0">
                <a:latin typeface="Microsoft Sans Serif"/>
                <a:cs typeface="Microsoft Sans Serif"/>
              </a:rPr>
              <a:t>(</a:t>
            </a:r>
            <a:r>
              <a:rPr sz="2000" spc="25" dirty="0">
                <a:latin typeface="Microsoft Sans Serif"/>
                <a:cs typeface="Microsoft Sans Serif"/>
              </a:rPr>
              <a:t> </a:t>
            </a:r>
            <a:r>
              <a:rPr sz="2000" spc="-10" dirty="0">
                <a:latin typeface="Microsoft Sans Serif"/>
                <a:cs typeface="Microsoft Sans Serif"/>
              </a:rPr>
              <a:t>P	</a:t>
            </a:r>
            <a:r>
              <a:rPr sz="2000" spc="-10" dirty="0">
                <a:latin typeface="Symbol"/>
                <a:cs typeface="Symbol"/>
              </a:rPr>
              <a:t></a:t>
            </a:r>
            <a:r>
              <a:rPr sz="2000" spc="30" dirty="0">
                <a:latin typeface="Times New Roman"/>
                <a:cs typeface="Times New Roman"/>
              </a:rPr>
              <a:t> </a:t>
            </a:r>
            <a:r>
              <a:rPr sz="2000" dirty="0">
                <a:latin typeface="Microsoft Sans Serif"/>
                <a:cs typeface="Microsoft Sans Serif"/>
              </a:rPr>
              <a:t>Q)</a:t>
            </a:r>
            <a:endParaRPr sz="2000">
              <a:latin typeface="Microsoft Sans Serif"/>
              <a:cs typeface="Microsoft Sans Serif"/>
            </a:endParaRPr>
          </a:p>
          <a:p>
            <a:pPr marL="12700">
              <a:lnSpc>
                <a:spcPct val="100000"/>
              </a:lnSpc>
              <a:spcBef>
                <a:spcPts val="600"/>
              </a:spcBef>
              <a:tabLst>
                <a:tab pos="692150" algn="l"/>
                <a:tab pos="1000125" algn="l"/>
              </a:tabLst>
            </a:pPr>
            <a:r>
              <a:rPr sz="2000" spc="-5" dirty="0">
                <a:latin typeface="Microsoft Sans Serif"/>
                <a:cs typeface="Microsoft Sans Serif"/>
              </a:rPr>
              <a:t>~</a:t>
            </a:r>
            <a:r>
              <a:rPr sz="2000" spc="5" dirty="0">
                <a:latin typeface="Microsoft Sans Serif"/>
                <a:cs typeface="Microsoft Sans Serif"/>
              </a:rPr>
              <a:t> </a:t>
            </a:r>
            <a:r>
              <a:rPr sz="2000" spc="-5" dirty="0">
                <a:latin typeface="Microsoft Sans Serif"/>
                <a:cs typeface="Microsoft Sans Serif"/>
              </a:rPr>
              <a:t>(</a:t>
            </a:r>
            <a:r>
              <a:rPr sz="2000" spc="25" dirty="0">
                <a:latin typeface="Microsoft Sans Serif"/>
                <a:cs typeface="Microsoft Sans Serif"/>
              </a:rPr>
              <a:t> </a:t>
            </a:r>
            <a:r>
              <a:rPr sz="2000" spc="-10" dirty="0">
                <a:latin typeface="Microsoft Sans Serif"/>
                <a:cs typeface="Microsoft Sans Serif"/>
              </a:rPr>
              <a:t>P</a:t>
            </a:r>
            <a:r>
              <a:rPr sz="2000" dirty="0">
                <a:latin typeface="Microsoft Sans Serif"/>
                <a:cs typeface="Microsoft Sans Serif"/>
              </a:rPr>
              <a:t>	</a:t>
            </a:r>
            <a:r>
              <a:rPr sz="2000" spc="-10" dirty="0">
                <a:latin typeface="Microsoft Sans Serif"/>
                <a:cs typeface="Microsoft Sans Serif"/>
              </a:rPr>
              <a:t>V</a:t>
            </a:r>
            <a:r>
              <a:rPr sz="2000" dirty="0">
                <a:latin typeface="Microsoft Sans Serif"/>
                <a:cs typeface="Microsoft Sans Serif"/>
              </a:rPr>
              <a:t>	Q</a:t>
            </a:r>
            <a:r>
              <a:rPr sz="2000" spc="-5" dirty="0">
                <a:latin typeface="Microsoft Sans Serif"/>
                <a:cs typeface="Microsoft Sans Serif"/>
              </a:rPr>
              <a:t>)</a:t>
            </a:r>
            <a:endParaRPr sz="2000">
              <a:latin typeface="Microsoft Sans Serif"/>
              <a:cs typeface="Microsoft Sans Serif"/>
            </a:endParaRPr>
          </a:p>
        </p:txBody>
      </p:sp>
      <p:sp>
        <p:nvSpPr>
          <p:cNvPr id="14" name="object 10">
            <a:extLst>
              <a:ext uri="{FF2B5EF4-FFF2-40B4-BE49-F238E27FC236}">
                <a16:creationId xmlns:a16="http://schemas.microsoft.com/office/drawing/2014/main" id="{B9C48D1F-E550-4F7F-1997-887AA3BCFE95}"/>
              </a:ext>
            </a:extLst>
          </p:cNvPr>
          <p:cNvSpPr txBox="1"/>
          <p:nvPr/>
        </p:nvSpPr>
        <p:spPr>
          <a:xfrm>
            <a:off x="4345943" y="2933499"/>
            <a:ext cx="164465" cy="787400"/>
          </a:xfrm>
          <a:prstGeom prst="rect">
            <a:avLst/>
          </a:prstGeom>
        </p:spPr>
        <p:txBody>
          <a:bodyPr vert="horz" wrap="square" lIns="0" tIns="88900" rIns="0" bIns="0" rtlCol="0">
            <a:spAutoFit/>
          </a:bodyPr>
          <a:lstStyle/>
          <a:p>
            <a:pPr marL="12700">
              <a:lnSpc>
                <a:spcPct val="100000"/>
              </a:lnSpc>
              <a:spcBef>
                <a:spcPts val="700"/>
              </a:spcBef>
            </a:pPr>
            <a:r>
              <a:rPr sz="2000" spc="-5" dirty="0">
                <a:latin typeface="Symbol"/>
                <a:cs typeface="Symbol"/>
              </a:rPr>
              <a:t></a:t>
            </a:r>
            <a:endParaRPr sz="2000">
              <a:latin typeface="Symbol"/>
              <a:cs typeface="Symbol"/>
            </a:endParaRPr>
          </a:p>
          <a:p>
            <a:pPr marL="12700">
              <a:lnSpc>
                <a:spcPct val="100000"/>
              </a:lnSpc>
              <a:spcBef>
                <a:spcPts val="600"/>
              </a:spcBef>
            </a:pPr>
            <a:r>
              <a:rPr sz="2000" spc="-5" dirty="0">
                <a:latin typeface="Symbol"/>
                <a:cs typeface="Symbol"/>
              </a:rPr>
              <a:t></a:t>
            </a:r>
            <a:endParaRPr sz="2000">
              <a:latin typeface="Symbol"/>
              <a:cs typeface="Symbol"/>
            </a:endParaRPr>
          </a:p>
        </p:txBody>
      </p:sp>
      <p:sp>
        <p:nvSpPr>
          <p:cNvPr id="16" name="object 11">
            <a:extLst>
              <a:ext uri="{FF2B5EF4-FFF2-40B4-BE49-F238E27FC236}">
                <a16:creationId xmlns:a16="http://schemas.microsoft.com/office/drawing/2014/main" id="{961A8FD2-DDDC-5E01-B524-0B423E3593C4}"/>
              </a:ext>
            </a:extLst>
          </p:cNvPr>
          <p:cNvSpPr txBox="1"/>
          <p:nvPr/>
        </p:nvSpPr>
        <p:spPr>
          <a:xfrm>
            <a:off x="5260344" y="2933499"/>
            <a:ext cx="1630680" cy="787400"/>
          </a:xfrm>
          <a:prstGeom prst="rect">
            <a:avLst/>
          </a:prstGeom>
        </p:spPr>
        <p:txBody>
          <a:bodyPr vert="horz" wrap="square" lIns="0" tIns="88900" rIns="0" bIns="0" rtlCol="0">
            <a:spAutoFit/>
          </a:bodyPr>
          <a:lstStyle/>
          <a:p>
            <a:pPr marL="12700">
              <a:lnSpc>
                <a:spcPct val="100000"/>
              </a:lnSpc>
              <a:spcBef>
                <a:spcPts val="700"/>
              </a:spcBef>
              <a:tabLst>
                <a:tab pos="299085" algn="l"/>
                <a:tab pos="676910" algn="l"/>
                <a:tab pos="1057910" algn="l"/>
                <a:tab pos="1344295" algn="l"/>
              </a:tabLst>
            </a:pPr>
            <a:r>
              <a:rPr sz="2000" spc="-5" dirty="0">
                <a:latin typeface="Microsoft Sans Serif"/>
                <a:cs typeface="Microsoft Sans Serif"/>
              </a:rPr>
              <a:t>~	</a:t>
            </a:r>
            <a:r>
              <a:rPr sz="2000" spc="-10" dirty="0">
                <a:latin typeface="Microsoft Sans Serif"/>
                <a:cs typeface="Microsoft Sans Serif"/>
              </a:rPr>
              <a:t>P	V	</a:t>
            </a:r>
            <a:r>
              <a:rPr sz="2000" spc="-5" dirty="0">
                <a:latin typeface="Microsoft Sans Serif"/>
                <a:cs typeface="Microsoft Sans Serif"/>
              </a:rPr>
              <a:t>~	</a:t>
            </a:r>
            <a:r>
              <a:rPr sz="2000" spc="-10" dirty="0">
                <a:latin typeface="Microsoft Sans Serif"/>
                <a:cs typeface="Microsoft Sans Serif"/>
              </a:rPr>
              <a:t>Q</a:t>
            </a:r>
            <a:endParaRPr sz="2000" dirty="0">
              <a:latin typeface="Microsoft Sans Serif"/>
              <a:cs typeface="Microsoft Sans Serif"/>
            </a:endParaRPr>
          </a:p>
          <a:p>
            <a:pPr marL="12700">
              <a:lnSpc>
                <a:spcPct val="100000"/>
              </a:lnSpc>
              <a:spcBef>
                <a:spcPts val="600"/>
              </a:spcBef>
              <a:tabLst>
                <a:tab pos="299085" algn="l"/>
                <a:tab pos="746760" algn="l"/>
                <a:tab pos="1134110" algn="l"/>
                <a:tab pos="1420495" algn="l"/>
              </a:tabLst>
            </a:pPr>
            <a:r>
              <a:rPr sz="2000" spc="-5" dirty="0">
                <a:latin typeface="Microsoft Sans Serif"/>
                <a:cs typeface="Microsoft Sans Serif"/>
              </a:rPr>
              <a:t>~	</a:t>
            </a:r>
            <a:r>
              <a:rPr sz="2000" spc="-10" dirty="0">
                <a:latin typeface="Microsoft Sans Serif"/>
                <a:cs typeface="Microsoft Sans Serif"/>
              </a:rPr>
              <a:t>P	</a:t>
            </a:r>
            <a:r>
              <a:rPr sz="2000" spc="-10" dirty="0">
                <a:latin typeface="Symbol"/>
                <a:cs typeface="Symbol"/>
              </a:rPr>
              <a:t></a:t>
            </a:r>
            <a:r>
              <a:rPr sz="2000" spc="-10" dirty="0">
                <a:latin typeface="Times New Roman"/>
                <a:cs typeface="Times New Roman"/>
              </a:rPr>
              <a:t>	</a:t>
            </a:r>
            <a:r>
              <a:rPr sz="2000" spc="-5" dirty="0">
                <a:latin typeface="Microsoft Sans Serif"/>
                <a:cs typeface="Microsoft Sans Serif"/>
              </a:rPr>
              <a:t>~	</a:t>
            </a:r>
            <a:r>
              <a:rPr sz="2000" spc="-10" dirty="0">
                <a:latin typeface="Microsoft Sans Serif"/>
                <a:cs typeface="Microsoft Sans Serif"/>
              </a:rPr>
              <a:t>Q</a:t>
            </a:r>
            <a:endParaRPr sz="2000" dirty="0">
              <a:latin typeface="Microsoft Sans Serif"/>
              <a:cs typeface="Microsoft Sans Serif"/>
            </a:endParaRPr>
          </a:p>
        </p:txBody>
      </p:sp>
      <p:sp>
        <p:nvSpPr>
          <p:cNvPr id="17" name="object 12">
            <a:extLst>
              <a:ext uri="{FF2B5EF4-FFF2-40B4-BE49-F238E27FC236}">
                <a16:creationId xmlns:a16="http://schemas.microsoft.com/office/drawing/2014/main" id="{FBC56E16-3989-5B11-AEED-179C47039B20}"/>
              </a:ext>
            </a:extLst>
          </p:cNvPr>
          <p:cNvSpPr txBox="1"/>
          <p:nvPr/>
        </p:nvSpPr>
        <p:spPr>
          <a:xfrm>
            <a:off x="1564641" y="3613211"/>
            <a:ext cx="7325995" cy="2586990"/>
          </a:xfrm>
          <a:prstGeom prst="rect">
            <a:avLst/>
          </a:prstGeom>
        </p:spPr>
        <p:txBody>
          <a:bodyPr vert="horz" wrap="square" lIns="0" tIns="163195" rIns="0" bIns="0" rtlCol="0">
            <a:spAutoFit/>
          </a:bodyPr>
          <a:lstStyle/>
          <a:p>
            <a:pPr marL="394970" indent="-345440">
              <a:lnSpc>
                <a:spcPct val="100000"/>
              </a:lnSpc>
              <a:spcBef>
                <a:spcPts val="1285"/>
              </a:spcBef>
              <a:buClr>
                <a:srgbClr val="0099CC"/>
              </a:buClr>
              <a:buSzPct val="70833"/>
              <a:buFont typeface="Wingdings"/>
              <a:buChar char=""/>
              <a:tabLst>
                <a:tab pos="394970" algn="l"/>
                <a:tab pos="395605" algn="l"/>
              </a:tabLst>
            </a:pPr>
            <a:r>
              <a:rPr sz="2400" spc="-5" dirty="0">
                <a:latin typeface="Microsoft Sans Serif"/>
                <a:cs typeface="Microsoft Sans Serif"/>
              </a:rPr>
              <a:t>Use</a:t>
            </a:r>
            <a:r>
              <a:rPr sz="2400" spc="35" dirty="0">
                <a:latin typeface="Microsoft Sans Serif"/>
                <a:cs typeface="Microsoft Sans Serif"/>
              </a:rPr>
              <a:t> </a:t>
            </a:r>
            <a:r>
              <a:rPr sz="2400" spc="-10" dirty="0">
                <a:latin typeface="Microsoft Sans Serif"/>
                <a:cs typeface="Microsoft Sans Serif"/>
              </a:rPr>
              <a:t>distributive</a:t>
            </a:r>
            <a:r>
              <a:rPr sz="2400" spc="35" dirty="0">
                <a:latin typeface="Microsoft Sans Serif"/>
                <a:cs typeface="Microsoft Sans Serif"/>
              </a:rPr>
              <a:t> </a:t>
            </a:r>
            <a:r>
              <a:rPr sz="2400" dirty="0">
                <a:latin typeface="Microsoft Sans Serif"/>
                <a:cs typeface="Microsoft Sans Serif"/>
              </a:rPr>
              <a:t>law to</a:t>
            </a:r>
            <a:r>
              <a:rPr sz="2400" spc="15" dirty="0">
                <a:latin typeface="Microsoft Sans Serif"/>
                <a:cs typeface="Microsoft Sans Serif"/>
              </a:rPr>
              <a:t> </a:t>
            </a:r>
            <a:r>
              <a:rPr sz="2400" spc="-5" dirty="0">
                <a:latin typeface="Microsoft Sans Serif"/>
                <a:cs typeface="Microsoft Sans Serif"/>
              </a:rPr>
              <a:t>get</a:t>
            </a:r>
            <a:r>
              <a:rPr sz="2400" spc="30" dirty="0">
                <a:latin typeface="Microsoft Sans Serif"/>
                <a:cs typeface="Microsoft Sans Serif"/>
              </a:rPr>
              <a:t> </a:t>
            </a:r>
            <a:r>
              <a:rPr sz="2400" spc="-5" dirty="0">
                <a:latin typeface="Microsoft Sans Serif"/>
                <a:cs typeface="Microsoft Sans Serif"/>
              </a:rPr>
              <a:t>CNF.</a:t>
            </a:r>
            <a:endParaRPr sz="2400" dirty="0">
              <a:latin typeface="Microsoft Sans Serif"/>
              <a:cs typeface="Microsoft Sans Serif"/>
            </a:endParaRPr>
          </a:p>
          <a:p>
            <a:pPr marR="97155" algn="ctr">
              <a:lnSpc>
                <a:spcPct val="100000"/>
              </a:lnSpc>
              <a:spcBef>
                <a:spcPts val="975"/>
              </a:spcBef>
              <a:tabLst>
                <a:tab pos="307340" algn="l"/>
                <a:tab pos="615315" algn="l"/>
                <a:tab pos="1038860" algn="l"/>
                <a:tab pos="1355725" algn="l"/>
                <a:tab pos="2742565" algn="l"/>
                <a:tab pos="3206115" algn="l"/>
                <a:tab pos="3514090" algn="l"/>
                <a:tab pos="3937635" algn="l"/>
                <a:tab pos="4251325" algn="l"/>
                <a:tab pos="4714875" algn="l"/>
                <a:tab pos="5022850" algn="l"/>
              </a:tabLst>
            </a:pPr>
            <a:r>
              <a:rPr sz="2000" spc="-10" dirty="0">
                <a:latin typeface="Microsoft Sans Serif"/>
                <a:cs typeface="Microsoft Sans Serif"/>
              </a:rPr>
              <a:t>P	V	</a:t>
            </a:r>
            <a:r>
              <a:rPr sz="2000" spc="-5" dirty="0">
                <a:latin typeface="Microsoft Sans Serif"/>
                <a:cs typeface="Microsoft Sans Serif"/>
              </a:rPr>
              <a:t>(Q	</a:t>
            </a:r>
            <a:r>
              <a:rPr sz="2000" spc="-10" dirty="0">
                <a:latin typeface="Symbol"/>
                <a:cs typeface="Symbol"/>
              </a:rPr>
              <a:t></a:t>
            </a:r>
            <a:r>
              <a:rPr sz="2000" spc="-10" dirty="0">
                <a:latin typeface="Times New Roman"/>
                <a:cs typeface="Times New Roman"/>
              </a:rPr>
              <a:t>	</a:t>
            </a:r>
            <a:r>
              <a:rPr sz="2000" spc="-5" dirty="0">
                <a:latin typeface="Microsoft Sans Serif"/>
                <a:cs typeface="Microsoft Sans Serif"/>
              </a:rPr>
              <a:t>R)</a:t>
            </a:r>
            <a:r>
              <a:rPr sz="2000" spc="5" dirty="0">
                <a:latin typeface="Microsoft Sans Serif"/>
                <a:cs typeface="Microsoft Sans Serif"/>
              </a:rPr>
              <a:t> </a:t>
            </a:r>
            <a:r>
              <a:rPr sz="2000" spc="-5" dirty="0">
                <a:latin typeface="Symbol"/>
                <a:cs typeface="Symbol"/>
              </a:rPr>
              <a:t></a:t>
            </a:r>
            <a:r>
              <a:rPr sz="2000" spc="-5" dirty="0">
                <a:latin typeface="Times New Roman"/>
                <a:cs typeface="Times New Roman"/>
              </a:rPr>
              <a:t>	</a:t>
            </a:r>
            <a:r>
              <a:rPr sz="2000" spc="-5" dirty="0">
                <a:latin typeface="Microsoft Sans Serif"/>
                <a:cs typeface="Microsoft Sans Serif"/>
              </a:rPr>
              <a:t>(P	</a:t>
            </a:r>
            <a:r>
              <a:rPr sz="2000" spc="-10" dirty="0">
                <a:latin typeface="Microsoft Sans Serif"/>
                <a:cs typeface="Microsoft Sans Serif"/>
              </a:rPr>
              <a:t>V	</a:t>
            </a:r>
            <a:r>
              <a:rPr sz="2000" dirty="0">
                <a:latin typeface="Microsoft Sans Serif"/>
                <a:cs typeface="Microsoft Sans Serif"/>
              </a:rPr>
              <a:t>Q)	</a:t>
            </a:r>
            <a:r>
              <a:rPr sz="2000" spc="-10" dirty="0">
                <a:latin typeface="Symbol"/>
                <a:cs typeface="Symbol"/>
              </a:rPr>
              <a:t></a:t>
            </a:r>
            <a:r>
              <a:rPr sz="2000" spc="-10" dirty="0">
                <a:latin typeface="Times New Roman"/>
                <a:cs typeface="Times New Roman"/>
              </a:rPr>
              <a:t>	</a:t>
            </a:r>
            <a:r>
              <a:rPr sz="2000" spc="-5" dirty="0">
                <a:latin typeface="Microsoft Sans Serif"/>
                <a:cs typeface="Microsoft Sans Serif"/>
              </a:rPr>
              <a:t>(P	</a:t>
            </a:r>
            <a:r>
              <a:rPr sz="2000" spc="-10" dirty="0">
                <a:latin typeface="Microsoft Sans Serif"/>
                <a:cs typeface="Microsoft Sans Serif"/>
              </a:rPr>
              <a:t>V	</a:t>
            </a:r>
            <a:r>
              <a:rPr sz="2000" spc="-5" dirty="0">
                <a:latin typeface="Microsoft Sans Serif"/>
                <a:cs typeface="Microsoft Sans Serif"/>
              </a:rPr>
              <a:t>R)</a:t>
            </a:r>
            <a:endParaRPr sz="2000" dirty="0">
              <a:latin typeface="Microsoft Sans Serif"/>
              <a:cs typeface="Microsoft Sans Serif"/>
            </a:endParaRPr>
          </a:p>
          <a:p>
            <a:pPr marL="394970" marR="56515" indent="-344805">
              <a:lnSpc>
                <a:spcPct val="100000"/>
              </a:lnSpc>
              <a:spcBef>
                <a:spcPts val="630"/>
              </a:spcBef>
              <a:buClr>
                <a:srgbClr val="0099CC"/>
              </a:buClr>
              <a:buSzPct val="70833"/>
              <a:buFont typeface="Wingdings"/>
              <a:buChar char=""/>
              <a:tabLst>
                <a:tab pos="394970" algn="l"/>
                <a:tab pos="395605" algn="l"/>
                <a:tab pos="7042784" algn="l"/>
              </a:tabLst>
            </a:pPr>
            <a:r>
              <a:rPr sz="2400" spc="60" dirty="0">
                <a:latin typeface="Microsoft Sans Serif"/>
                <a:cs typeface="Microsoft Sans Serif"/>
              </a:rPr>
              <a:t>W</a:t>
            </a:r>
            <a:r>
              <a:rPr sz="2400" spc="-5" dirty="0">
                <a:latin typeface="Microsoft Sans Serif"/>
                <a:cs typeface="Microsoft Sans Serif"/>
              </a:rPr>
              <a:t>e</a:t>
            </a:r>
            <a:r>
              <a:rPr sz="2400" spc="65" dirty="0">
                <a:latin typeface="Microsoft Sans Serif"/>
                <a:cs typeface="Microsoft Sans Serif"/>
              </a:rPr>
              <a:t> </a:t>
            </a:r>
            <a:r>
              <a:rPr sz="2400" spc="-20" dirty="0">
                <a:latin typeface="Microsoft Sans Serif"/>
                <a:cs typeface="Microsoft Sans Serif"/>
              </a:rPr>
              <a:t>n</a:t>
            </a:r>
            <a:r>
              <a:rPr sz="2400" dirty="0">
                <a:latin typeface="Microsoft Sans Serif"/>
                <a:cs typeface="Microsoft Sans Serif"/>
              </a:rPr>
              <a:t>ot</a:t>
            </a:r>
            <a:r>
              <a:rPr sz="2400" spc="-20" dirty="0">
                <a:latin typeface="Microsoft Sans Serif"/>
                <a:cs typeface="Microsoft Sans Serif"/>
              </a:rPr>
              <a:t>i</a:t>
            </a:r>
            <a:r>
              <a:rPr sz="2400" spc="-5" dirty="0">
                <a:latin typeface="Microsoft Sans Serif"/>
                <a:cs typeface="Microsoft Sans Serif"/>
              </a:rPr>
              <a:t>ce</a:t>
            </a:r>
            <a:r>
              <a:rPr sz="2400" spc="90" dirty="0">
                <a:latin typeface="Microsoft Sans Serif"/>
                <a:cs typeface="Microsoft Sans Serif"/>
              </a:rPr>
              <a:t> </a:t>
            </a:r>
            <a:r>
              <a:rPr sz="2400" dirty="0">
                <a:latin typeface="Microsoft Sans Serif"/>
                <a:cs typeface="Microsoft Sans Serif"/>
              </a:rPr>
              <a:t>th</a:t>
            </a:r>
            <a:r>
              <a:rPr sz="2400" spc="-20" dirty="0">
                <a:latin typeface="Microsoft Sans Serif"/>
                <a:cs typeface="Microsoft Sans Serif"/>
              </a:rPr>
              <a:t>a</a:t>
            </a:r>
            <a:r>
              <a:rPr sz="2400" dirty="0">
                <a:latin typeface="Microsoft Sans Serif"/>
                <a:cs typeface="Microsoft Sans Serif"/>
              </a:rPr>
              <a:t>t</a:t>
            </a:r>
            <a:r>
              <a:rPr sz="2400" spc="110" dirty="0">
                <a:latin typeface="Microsoft Sans Serif"/>
                <a:cs typeface="Microsoft Sans Serif"/>
              </a:rPr>
              <a:t> </a:t>
            </a:r>
            <a:r>
              <a:rPr sz="2400" spc="-10" dirty="0">
                <a:latin typeface="Microsoft Sans Serif"/>
                <a:cs typeface="Microsoft Sans Serif"/>
              </a:rPr>
              <a:t>CN</a:t>
            </a:r>
            <a:r>
              <a:rPr sz="2400" dirty="0">
                <a:latin typeface="Microsoft Sans Serif"/>
                <a:cs typeface="Microsoft Sans Serif"/>
              </a:rPr>
              <a:t>F</a:t>
            </a:r>
            <a:r>
              <a:rPr sz="2400" spc="100" dirty="0">
                <a:latin typeface="Microsoft Sans Serif"/>
                <a:cs typeface="Microsoft Sans Serif"/>
              </a:rPr>
              <a:t> </a:t>
            </a:r>
            <a:r>
              <a:rPr sz="2400" spc="-10" dirty="0">
                <a:latin typeface="Microsoft Sans Serif"/>
                <a:cs typeface="Microsoft Sans Serif"/>
              </a:rPr>
              <a:t>r</a:t>
            </a:r>
            <a:r>
              <a:rPr sz="2400" dirty="0">
                <a:latin typeface="Microsoft Sans Serif"/>
                <a:cs typeface="Microsoft Sans Serif"/>
              </a:rPr>
              <a:t>ep</a:t>
            </a:r>
            <a:r>
              <a:rPr sz="2400" spc="-10" dirty="0">
                <a:latin typeface="Microsoft Sans Serif"/>
                <a:cs typeface="Microsoft Sans Serif"/>
              </a:rPr>
              <a:t>r</a:t>
            </a:r>
            <a:r>
              <a:rPr sz="2400" dirty="0">
                <a:latin typeface="Microsoft Sans Serif"/>
                <a:cs typeface="Microsoft Sans Serif"/>
              </a:rPr>
              <a:t>e</a:t>
            </a:r>
            <a:r>
              <a:rPr sz="2400" spc="-5" dirty="0">
                <a:latin typeface="Microsoft Sans Serif"/>
                <a:cs typeface="Microsoft Sans Serif"/>
              </a:rPr>
              <a:t>s</a:t>
            </a:r>
            <a:r>
              <a:rPr sz="2400" dirty="0">
                <a:latin typeface="Microsoft Sans Serif"/>
                <a:cs typeface="Microsoft Sans Serif"/>
              </a:rPr>
              <a:t>ent</a:t>
            </a:r>
            <a:r>
              <a:rPr sz="2400" spc="-20" dirty="0">
                <a:latin typeface="Microsoft Sans Serif"/>
                <a:cs typeface="Microsoft Sans Serif"/>
              </a:rPr>
              <a:t>a</a:t>
            </a:r>
            <a:r>
              <a:rPr sz="2400" dirty="0">
                <a:latin typeface="Microsoft Sans Serif"/>
                <a:cs typeface="Microsoft Sans Serif"/>
              </a:rPr>
              <a:t>t</a:t>
            </a:r>
            <a:r>
              <a:rPr sz="2400" spc="-20" dirty="0">
                <a:latin typeface="Microsoft Sans Serif"/>
                <a:cs typeface="Microsoft Sans Serif"/>
              </a:rPr>
              <a:t>i</a:t>
            </a:r>
            <a:r>
              <a:rPr sz="2400" dirty="0">
                <a:latin typeface="Microsoft Sans Serif"/>
                <a:cs typeface="Microsoft Sans Serif"/>
              </a:rPr>
              <a:t>o</a:t>
            </a:r>
            <a:r>
              <a:rPr sz="2400" spc="-5" dirty="0">
                <a:latin typeface="Microsoft Sans Serif"/>
                <a:cs typeface="Microsoft Sans Serif"/>
              </a:rPr>
              <a:t>n</a:t>
            </a:r>
            <a:r>
              <a:rPr sz="2400" spc="114" dirty="0">
                <a:latin typeface="Microsoft Sans Serif"/>
                <a:cs typeface="Microsoft Sans Serif"/>
              </a:rPr>
              <a:t> </a:t>
            </a:r>
            <a:r>
              <a:rPr sz="2400" spc="-20" dirty="0">
                <a:latin typeface="Microsoft Sans Serif"/>
                <a:cs typeface="Microsoft Sans Serif"/>
              </a:rPr>
              <a:t>o</a:t>
            </a:r>
            <a:r>
              <a:rPr sz="2400" dirty="0">
                <a:latin typeface="Microsoft Sans Serif"/>
                <a:cs typeface="Microsoft Sans Serif"/>
              </a:rPr>
              <a:t>f</a:t>
            </a:r>
            <a:r>
              <a:rPr sz="2400" spc="110" dirty="0">
                <a:latin typeface="Microsoft Sans Serif"/>
                <a:cs typeface="Microsoft Sans Serif"/>
              </a:rPr>
              <a:t> </a:t>
            </a:r>
            <a:r>
              <a:rPr sz="2400" spc="-5" dirty="0">
                <a:latin typeface="Microsoft Sans Serif"/>
                <a:cs typeface="Microsoft Sans Serif"/>
              </a:rPr>
              <a:t>a</a:t>
            </a:r>
            <a:r>
              <a:rPr sz="2400" spc="65" dirty="0">
                <a:latin typeface="Microsoft Sans Serif"/>
                <a:cs typeface="Microsoft Sans Serif"/>
              </a:rPr>
              <a:t> </a:t>
            </a:r>
            <a:r>
              <a:rPr sz="2400" spc="25" dirty="0">
                <a:latin typeface="Microsoft Sans Serif"/>
                <a:cs typeface="Microsoft Sans Serif"/>
              </a:rPr>
              <a:t>f</a:t>
            </a:r>
            <a:r>
              <a:rPr sz="2400" dirty="0">
                <a:latin typeface="Microsoft Sans Serif"/>
                <a:cs typeface="Microsoft Sans Serif"/>
              </a:rPr>
              <a:t>o</a:t>
            </a:r>
            <a:r>
              <a:rPr sz="2400" spc="-35" dirty="0">
                <a:latin typeface="Microsoft Sans Serif"/>
                <a:cs typeface="Microsoft Sans Serif"/>
              </a:rPr>
              <a:t>r</a:t>
            </a:r>
            <a:r>
              <a:rPr sz="2400" spc="-10" dirty="0">
                <a:latin typeface="Microsoft Sans Serif"/>
                <a:cs typeface="Microsoft Sans Serif"/>
              </a:rPr>
              <a:t>m</a:t>
            </a:r>
            <a:r>
              <a:rPr sz="2400" dirty="0">
                <a:latin typeface="Microsoft Sans Serif"/>
                <a:cs typeface="Microsoft Sans Serif"/>
              </a:rPr>
              <a:t>u</a:t>
            </a:r>
            <a:r>
              <a:rPr sz="2400" spc="-20" dirty="0">
                <a:latin typeface="Microsoft Sans Serif"/>
                <a:cs typeface="Microsoft Sans Serif"/>
              </a:rPr>
              <a:t>l</a:t>
            </a:r>
            <a:r>
              <a:rPr sz="2400" spc="-5" dirty="0">
                <a:latin typeface="Microsoft Sans Serif"/>
                <a:cs typeface="Microsoft Sans Serif"/>
              </a:rPr>
              <a:t>a</a:t>
            </a:r>
            <a:r>
              <a:rPr sz="2400" dirty="0">
                <a:latin typeface="Microsoft Sans Serif"/>
                <a:cs typeface="Microsoft Sans Serif"/>
              </a:rPr>
              <a:t>	</a:t>
            </a:r>
            <a:r>
              <a:rPr sz="2400" spc="-20" dirty="0">
                <a:latin typeface="Microsoft Sans Serif"/>
                <a:cs typeface="Microsoft Sans Serif"/>
              </a:rPr>
              <a:t>i</a:t>
            </a:r>
            <a:r>
              <a:rPr sz="2400" dirty="0">
                <a:latin typeface="Microsoft Sans Serif"/>
                <a:cs typeface="Microsoft Sans Serif"/>
              </a:rPr>
              <a:t>s  </a:t>
            </a:r>
            <a:r>
              <a:rPr sz="2400" spc="-10" dirty="0">
                <a:latin typeface="Microsoft Sans Serif"/>
                <a:cs typeface="Microsoft Sans Serif"/>
              </a:rPr>
              <a:t>of</a:t>
            </a:r>
            <a:r>
              <a:rPr sz="2400" spc="55" dirty="0">
                <a:latin typeface="Microsoft Sans Serif"/>
                <a:cs typeface="Microsoft Sans Serif"/>
              </a:rPr>
              <a:t> </a:t>
            </a:r>
            <a:r>
              <a:rPr sz="2400" spc="-10" dirty="0">
                <a:latin typeface="Microsoft Sans Serif"/>
                <a:cs typeface="Microsoft Sans Serif"/>
              </a:rPr>
              <a:t>the</a:t>
            </a:r>
            <a:r>
              <a:rPr sz="2400" spc="20" dirty="0">
                <a:latin typeface="Microsoft Sans Serif"/>
                <a:cs typeface="Microsoft Sans Serif"/>
              </a:rPr>
              <a:t> </a:t>
            </a:r>
            <a:r>
              <a:rPr sz="2400" spc="-5" dirty="0">
                <a:latin typeface="Microsoft Sans Serif"/>
                <a:cs typeface="Microsoft Sans Serif"/>
              </a:rPr>
              <a:t>form</a:t>
            </a:r>
            <a:endParaRPr sz="2400" dirty="0">
              <a:latin typeface="Microsoft Sans Serif"/>
              <a:cs typeface="Microsoft Sans Serif"/>
            </a:endParaRPr>
          </a:p>
          <a:p>
            <a:pPr marL="794385" marR="55880" indent="-287020">
              <a:lnSpc>
                <a:spcPts val="2830"/>
              </a:lnSpc>
              <a:spcBef>
                <a:spcPts val="760"/>
              </a:spcBef>
              <a:tabLst>
                <a:tab pos="4119245" algn="l"/>
                <a:tab pos="6591300" algn="l"/>
              </a:tabLst>
            </a:pPr>
            <a:r>
              <a:rPr sz="2400" spc="630" dirty="0">
                <a:latin typeface="Microsoft Sans Serif"/>
                <a:cs typeface="Microsoft Sans Serif"/>
              </a:rPr>
              <a:t>–</a:t>
            </a:r>
            <a:r>
              <a:rPr sz="2400" spc="285" dirty="0">
                <a:latin typeface="Microsoft Sans Serif"/>
                <a:cs typeface="Microsoft Sans Serif"/>
              </a:rPr>
              <a:t> </a:t>
            </a:r>
            <a:r>
              <a:rPr sz="2400" spc="-5" dirty="0">
                <a:latin typeface="Microsoft Sans Serif"/>
                <a:cs typeface="Microsoft Sans Serif"/>
              </a:rPr>
              <a:t>(C</a:t>
            </a:r>
            <a:r>
              <a:rPr sz="2400" spc="-7" baseline="-20833" dirty="0">
                <a:latin typeface="Microsoft Sans Serif"/>
                <a:cs typeface="Microsoft Sans Serif"/>
              </a:rPr>
              <a:t>1</a:t>
            </a:r>
            <a:r>
              <a:rPr sz="2400" spc="517" baseline="-20833" dirty="0">
                <a:latin typeface="Microsoft Sans Serif"/>
                <a:cs typeface="Microsoft Sans Serif"/>
              </a:rPr>
              <a:t> </a:t>
            </a:r>
            <a:r>
              <a:rPr sz="2400" spc="260" dirty="0">
                <a:latin typeface="Symbol"/>
                <a:cs typeface="Symbol"/>
              </a:rPr>
              <a:t></a:t>
            </a:r>
            <a:r>
              <a:rPr sz="2400" spc="260" dirty="0">
                <a:latin typeface="Microsoft Sans Serif"/>
                <a:cs typeface="Microsoft Sans Serif"/>
              </a:rPr>
              <a:t>…..</a:t>
            </a:r>
            <a:r>
              <a:rPr sz="2400" spc="145" dirty="0">
                <a:latin typeface="Microsoft Sans Serif"/>
                <a:cs typeface="Microsoft Sans Serif"/>
              </a:rPr>
              <a:t> </a:t>
            </a:r>
            <a:r>
              <a:rPr sz="2400" dirty="0">
                <a:latin typeface="Symbol"/>
                <a:cs typeface="Symbol"/>
              </a:rPr>
              <a:t></a:t>
            </a:r>
            <a:r>
              <a:rPr sz="2400" dirty="0">
                <a:latin typeface="Microsoft Sans Serif"/>
                <a:cs typeface="Microsoft Sans Serif"/>
              </a:rPr>
              <a:t>C</a:t>
            </a:r>
            <a:r>
              <a:rPr sz="2400" baseline="-20833" dirty="0">
                <a:latin typeface="Microsoft Sans Serif"/>
                <a:cs typeface="Microsoft Sans Serif"/>
              </a:rPr>
              <a:t>n</a:t>
            </a:r>
            <a:r>
              <a:rPr sz="2400" spc="44" baseline="-20833" dirty="0">
                <a:latin typeface="Microsoft Sans Serif"/>
                <a:cs typeface="Microsoft Sans Serif"/>
              </a:rPr>
              <a:t> </a:t>
            </a:r>
            <a:r>
              <a:rPr sz="2400" dirty="0">
                <a:latin typeface="Microsoft Sans Serif"/>
                <a:cs typeface="Microsoft Sans Serif"/>
              </a:rPr>
              <a:t>)</a:t>
            </a:r>
            <a:r>
              <a:rPr sz="2400" spc="130" dirty="0">
                <a:latin typeface="Microsoft Sans Serif"/>
                <a:cs typeface="Microsoft Sans Serif"/>
              </a:rPr>
              <a:t> </a:t>
            </a:r>
            <a:r>
              <a:rPr sz="2400" dirty="0">
                <a:latin typeface="Microsoft Sans Serif"/>
                <a:cs typeface="Microsoft Sans Serif"/>
              </a:rPr>
              <a:t>,</a:t>
            </a:r>
            <a:r>
              <a:rPr sz="2400" spc="165" dirty="0">
                <a:latin typeface="Microsoft Sans Serif"/>
                <a:cs typeface="Microsoft Sans Serif"/>
              </a:rPr>
              <a:t> </a:t>
            </a:r>
            <a:r>
              <a:rPr sz="2400" spc="-10" dirty="0">
                <a:latin typeface="Microsoft Sans Serif"/>
                <a:cs typeface="Microsoft Sans Serif"/>
              </a:rPr>
              <a:t>where	</a:t>
            </a:r>
            <a:r>
              <a:rPr sz="2400" dirty="0">
                <a:latin typeface="Microsoft Sans Serif"/>
                <a:cs typeface="Microsoft Sans Serif"/>
              </a:rPr>
              <a:t>each</a:t>
            </a:r>
            <a:r>
              <a:rPr sz="2400" spc="145" dirty="0">
                <a:latin typeface="Microsoft Sans Serif"/>
                <a:cs typeface="Microsoft Sans Serif"/>
              </a:rPr>
              <a:t> </a:t>
            </a:r>
            <a:r>
              <a:rPr sz="2400" spc="-5" dirty="0">
                <a:latin typeface="Microsoft Sans Serif"/>
                <a:cs typeface="Microsoft Sans Serif"/>
              </a:rPr>
              <a:t>C</a:t>
            </a:r>
            <a:r>
              <a:rPr sz="2400" spc="-7" baseline="-20833" dirty="0">
                <a:latin typeface="Microsoft Sans Serif"/>
                <a:cs typeface="Microsoft Sans Serif"/>
              </a:rPr>
              <a:t>k</a:t>
            </a:r>
            <a:r>
              <a:rPr sz="2400" spc="22" baseline="-20833" dirty="0">
                <a:latin typeface="Microsoft Sans Serif"/>
                <a:cs typeface="Microsoft Sans Serif"/>
              </a:rPr>
              <a:t> </a:t>
            </a:r>
            <a:r>
              <a:rPr sz="2400" dirty="0">
                <a:latin typeface="Microsoft Sans Serif"/>
                <a:cs typeface="Microsoft Sans Serif"/>
              </a:rPr>
              <a:t>,</a:t>
            </a:r>
            <a:r>
              <a:rPr sz="2400" spc="140" dirty="0">
                <a:latin typeface="Microsoft Sans Serif"/>
                <a:cs typeface="Microsoft Sans Serif"/>
              </a:rPr>
              <a:t> </a:t>
            </a:r>
            <a:r>
              <a:rPr sz="2400" spc="-5" dirty="0">
                <a:latin typeface="Microsoft Sans Serif"/>
                <a:cs typeface="Microsoft Sans Serif"/>
              </a:rPr>
              <a:t>(1</a:t>
            </a:r>
            <a:r>
              <a:rPr sz="2400" spc="-5" dirty="0">
                <a:latin typeface="Symbol"/>
                <a:cs typeface="Symbol"/>
              </a:rPr>
              <a:t></a:t>
            </a:r>
            <a:r>
              <a:rPr sz="2400" spc="175" dirty="0">
                <a:latin typeface="Times New Roman"/>
                <a:cs typeface="Times New Roman"/>
              </a:rPr>
              <a:t> </a:t>
            </a:r>
            <a:r>
              <a:rPr sz="2400" dirty="0">
                <a:latin typeface="Microsoft Sans Serif"/>
                <a:cs typeface="Microsoft Sans Serif"/>
              </a:rPr>
              <a:t>k</a:t>
            </a:r>
            <a:r>
              <a:rPr sz="2400" spc="135" dirty="0">
                <a:latin typeface="Microsoft Sans Serif"/>
                <a:cs typeface="Microsoft Sans Serif"/>
              </a:rPr>
              <a:t> </a:t>
            </a:r>
            <a:r>
              <a:rPr sz="2400" dirty="0">
                <a:latin typeface="Symbol"/>
                <a:cs typeface="Symbol"/>
              </a:rPr>
              <a:t></a:t>
            </a:r>
            <a:r>
              <a:rPr sz="2400" dirty="0">
                <a:latin typeface="Times New Roman"/>
                <a:cs typeface="Times New Roman"/>
              </a:rPr>
              <a:t>	</a:t>
            </a:r>
            <a:r>
              <a:rPr sz="2400" spc="-5" dirty="0">
                <a:latin typeface="Microsoft Sans Serif"/>
                <a:cs typeface="Microsoft Sans Serif"/>
              </a:rPr>
              <a:t>n</a:t>
            </a:r>
            <a:r>
              <a:rPr sz="2400" spc="20" dirty="0">
                <a:latin typeface="Microsoft Sans Serif"/>
                <a:cs typeface="Microsoft Sans Serif"/>
              </a:rPr>
              <a:t> </a:t>
            </a:r>
            <a:r>
              <a:rPr sz="2400" dirty="0">
                <a:latin typeface="Microsoft Sans Serif"/>
                <a:cs typeface="Microsoft Sans Serif"/>
              </a:rPr>
              <a:t>)</a:t>
            </a:r>
            <a:r>
              <a:rPr sz="2400" spc="50" dirty="0">
                <a:latin typeface="Microsoft Sans Serif"/>
                <a:cs typeface="Microsoft Sans Serif"/>
              </a:rPr>
              <a:t> </a:t>
            </a:r>
            <a:r>
              <a:rPr sz="2400" spc="-25" dirty="0">
                <a:latin typeface="Microsoft Sans Serif"/>
                <a:cs typeface="Microsoft Sans Serif"/>
              </a:rPr>
              <a:t>is </a:t>
            </a:r>
            <a:r>
              <a:rPr sz="2400" spc="-625" dirty="0">
                <a:latin typeface="Microsoft Sans Serif"/>
                <a:cs typeface="Microsoft Sans Serif"/>
              </a:rPr>
              <a:t> </a:t>
            </a:r>
            <a:r>
              <a:rPr sz="2400" spc="-5" dirty="0">
                <a:latin typeface="Microsoft Sans Serif"/>
                <a:cs typeface="Microsoft Sans Serif"/>
              </a:rPr>
              <a:t>a</a:t>
            </a:r>
            <a:r>
              <a:rPr sz="2400" spc="40" dirty="0">
                <a:latin typeface="Microsoft Sans Serif"/>
                <a:cs typeface="Microsoft Sans Serif"/>
              </a:rPr>
              <a:t> </a:t>
            </a:r>
            <a:r>
              <a:rPr sz="2400" spc="-5" dirty="0">
                <a:latin typeface="Microsoft Sans Serif"/>
                <a:cs typeface="Microsoft Sans Serif"/>
              </a:rPr>
              <a:t>clause</a:t>
            </a:r>
            <a:r>
              <a:rPr sz="2400" spc="20" dirty="0">
                <a:latin typeface="Microsoft Sans Serif"/>
                <a:cs typeface="Microsoft Sans Serif"/>
              </a:rPr>
              <a:t> </a:t>
            </a:r>
            <a:r>
              <a:rPr sz="2400" spc="-5" dirty="0">
                <a:latin typeface="Microsoft Sans Serif"/>
                <a:cs typeface="Microsoft Sans Serif"/>
              </a:rPr>
              <a:t>that</a:t>
            </a:r>
            <a:r>
              <a:rPr sz="2400" spc="35" dirty="0">
                <a:latin typeface="Microsoft Sans Serif"/>
                <a:cs typeface="Microsoft Sans Serif"/>
              </a:rPr>
              <a:t> </a:t>
            </a:r>
            <a:r>
              <a:rPr sz="2400" spc="-10" dirty="0">
                <a:latin typeface="Microsoft Sans Serif"/>
                <a:cs typeface="Microsoft Sans Serif"/>
              </a:rPr>
              <a:t>is</a:t>
            </a:r>
            <a:r>
              <a:rPr sz="2400" spc="30" dirty="0">
                <a:latin typeface="Microsoft Sans Serif"/>
                <a:cs typeface="Microsoft Sans Serif"/>
              </a:rPr>
              <a:t> </a:t>
            </a:r>
            <a:r>
              <a:rPr sz="2400" spc="-10" dirty="0">
                <a:latin typeface="Microsoft Sans Serif"/>
                <a:cs typeface="Microsoft Sans Serif"/>
              </a:rPr>
              <a:t>disjunction</a:t>
            </a:r>
            <a:r>
              <a:rPr sz="2400" spc="40" dirty="0">
                <a:latin typeface="Microsoft Sans Serif"/>
                <a:cs typeface="Microsoft Sans Serif"/>
              </a:rPr>
              <a:t> </a:t>
            </a:r>
            <a:r>
              <a:rPr sz="2400" spc="-10" dirty="0">
                <a:latin typeface="Microsoft Sans Serif"/>
                <a:cs typeface="Microsoft Sans Serif"/>
              </a:rPr>
              <a:t>of</a:t>
            </a:r>
            <a:r>
              <a:rPr sz="2400" spc="35" dirty="0">
                <a:latin typeface="Microsoft Sans Serif"/>
                <a:cs typeface="Microsoft Sans Serif"/>
              </a:rPr>
              <a:t> </a:t>
            </a:r>
            <a:r>
              <a:rPr sz="2400" spc="-10" dirty="0">
                <a:latin typeface="Microsoft Sans Serif"/>
                <a:cs typeface="Microsoft Sans Serif"/>
              </a:rPr>
              <a:t>literals.</a:t>
            </a:r>
            <a:endParaRPr sz="2400" dirty="0">
              <a:latin typeface="Microsoft Sans Serif"/>
              <a:cs typeface="Microsoft Sans Serif"/>
            </a:endParaRPr>
          </a:p>
        </p:txBody>
      </p:sp>
    </p:spTree>
    <p:extLst>
      <p:ext uri="{BB962C8B-B14F-4D97-AF65-F5344CB8AC3E}">
        <p14:creationId xmlns:p14="http://schemas.microsoft.com/office/powerpoint/2010/main" val="167846651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Resolution Refutation in PL</a:t>
            </a:r>
            <a:r>
              <a:rPr lang="en-US" sz="3200" b="1" spc="-10" dirty="0">
                <a:solidFill>
                  <a:srgbClr val="C00000"/>
                </a:solidFill>
              </a:rPr>
              <a:t> </a:t>
            </a:r>
            <a:endParaRPr lang="te-IN" sz="3200" b="1" dirty="0">
              <a:solidFill>
                <a:srgbClr val="C00000"/>
              </a:solidFill>
            </a:endParaRPr>
          </a:p>
        </p:txBody>
      </p:sp>
      <p:sp>
        <p:nvSpPr>
          <p:cNvPr id="5" name="object 5">
            <a:extLst>
              <a:ext uri="{FF2B5EF4-FFF2-40B4-BE49-F238E27FC236}">
                <a16:creationId xmlns:a16="http://schemas.microsoft.com/office/drawing/2014/main" id="{F8EAD223-D882-5469-2C6B-872575D56A15}"/>
              </a:ext>
            </a:extLst>
          </p:cNvPr>
          <p:cNvSpPr txBox="1">
            <a:spLocks/>
          </p:cNvSpPr>
          <p:nvPr/>
        </p:nvSpPr>
        <p:spPr>
          <a:xfrm>
            <a:off x="1602741" y="846836"/>
            <a:ext cx="4688840" cy="63627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4000"/>
              <a:t>Resolution</a:t>
            </a:r>
            <a:r>
              <a:rPr lang="en-IN" sz="4000" spc="-40"/>
              <a:t> </a:t>
            </a:r>
            <a:r>
              <a:rPr lang="en-IN" sz="4000" spc="5"/>
              <a:t>of</a:t>
            </a:r>
            <a:r>
              <a:rPr lang="en-IN" sz="4000" spc="-60"/>
              <a:t> </a:t>
            </a:r>
            <a:r>
              <a:rPr lang="en-IN" sz="4000"/>
              <a:t>Clauses</a:t>
            </a:r>
          </a:p>
        </p:txBody>
      </p:sp>
      <p:sp>
        <p:nvSpPr>
          <p:cNvPr id="6" name="object 10">
            <a:extLst>
              <a:ext uri="{FF2B5EF4-FFF2-40B4-BE49-F238E27FC236}">
                <a16:creationId xmlns:a16="http://schemas.microsoft.com/office/drawing/2014/main" id="{4D5DAC5E-2258-5587-C048-3112B41F1341}"/>
              </a:ext>
            </a:extLst>
          </p:cNvPr>
          <p:cNvSpPr txBox="1">
            <a:spLocks/>
          </p:cNvSpPr>
          <p:nvPr/>
        </p:nvSpPr>
        <p:spPr>
          <a:xfrm>
            <a:off x="4291079" y="6772716"/>
            <a:ext cx="2390775" cy="202565"/>
          </a:xfrm>
          <a:prstGeom prst="rect">
            <a:avLst/>
          </a:prstGeom>
        </p:spPr>
        <p:txBody>
          <a:bodyPr vert="horz"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2700">
              <a:lnSpc>
                <a:spcPts val="1455"/>
              </a:lnSpc>
            </a:pPr>
            <a:r>
              <a:rPr lang="en-IN" spc="-10"/>
              <a:t>Prof</a:t>
            </a:r>
            <a:r>
              <a:rPr lang="en-IN" spc="-5"/>
              <a:t> </a:t>
            </a:r>
            <a:r>
              <a:rPr lang="en-IN" spc="-10"/>
              <a:t>Saroj</a:t>
            </a:r>
            <a:r>
              <a:rPr lang="en-IN" spc="5"/>
              <a:t> </a:t>
            </a:r>
            <a:r>
              <a:rPr lang="en-IN" spc="-5"/>
              <a:t>Kaushik,</a:t>
            </a:r>
            <a:r>
              <a:rPr lang="en-IN"/>
              <a:t> </a:t>
            </a:r>
            <a:r>
              <a:rPr lang="en-IN" spc="-5"/>
              <a:t>CSE,</a:t>
            </a:r>
            <a:r>
              <a:rPr lang="en-IN" spc="20"/>
              <a:t> </a:t>
            </a:r>
            <a:r>
              <a:rPr lang="en-IN" spc="-10"/>
              <a:t>IITD</a:t>
            </a:r>
            <a:endParaRPr lang="en-IN" spc="-10" dirty="0"/>
          </a:p>
        </p:txBody>
      </p:sp>
      <p:sp>
        <p:nvSpPr>
          <p:cNvPr id="8" name="object 6">
            <a:extLst>
              <a:ext uri="{FF2B5EF4-FFF2-40B4-BE49-F238E27FC236}">
                <a16:creationId xmlns:a16="http://schemas.microsoft.com/office/drawing/2014/main" id="{EC48180F-5E5D-7B2D-CEAE-ACCE3CAD1725}"/>
              </a:ext>
            </a:extLst>
          </p:cNvPr>
          <p:cNvSpPr txBox="1"/>
          <p:nvPr/>
        </p:nvSpPr>
        <p:spPr>
          <a:xfrm>
            <a:off x="1386840" y="1703325"/>
            <a:ext cx="8900159" cy="3176126"/>
          </a:xfrm>
          <a:prstGeom prst="rect">
            <a:avLst/>
          </a:prstGeom>
        </p:spPr>
        <p:txBody>
          <a:bodyPr vert="horz" wrap="square" lIns="0" tIns="8255" rIns="0" bIns="0" rtlCol="0">
            <a:spAutoFit/>
          </a:bodyPr>
          <a:lstStyle/>
          <a:p>
            <a:pPr marL="496570" marR="97155" indent="-344805" algn="just">
              <a:lnSpc>
                <a:spcPct val="100800"/>
              </a:lnSpc>
              <a:spcBef>
                <a:spcPts val="65"/>
              </a:spcBef>
              <a:buClr>
                <a:srgbClr val="0099CC"/>
              </a:buClr>
              <a:buSzPct val="69230"/>
              <a:buFont typeface="Wingdings"/>
              <a:buChar char=""/>
              <a:tabLst>
                <a:tab pos="497205" algn="l"/>
              </a:tabLst>
            </a:pPr>
            <a:r>
              <a:rPr sz="2600" spc="-5" dirty="0">
                <a:latin typeface="Microsoft Sans Serif"/>
                <a:cs typeface="Microsoft Sans Serif"/>
              </a:rPr>
              <a:t>If</a:t>
            </a:r>
            <a:r>
              <a:rPr sz="2600" dirty="0">
                <a:latin typeface="Microsoft Sans Serif"/>
                <a:cs typeface="Microsoft Sans Serif"/>
              </a:rPr>
              <a:t> </a:t>
            </a:r>
            <a:r>
              <a:rPr sz="2600" spc="-10" dirty="0">
                <a:latin typeface="Microsoft Sans Serif"/>
                <a:cs typeface="Microsoft Sans Serif"/>
              </a:rPr>
              <a:t>two</a:t>
            </a:r>
            <a:r>
              <a:rPr sz="2600" spc="-5" dirty="0">
                <a:latin typeface="Microsoft Sans Serif"/>
                <a:cs typeface="Microsoft Sans Serif"/>
              </a:rPr>
              <a:t> clauses</a:t>
            </a:r>
            <a:r>
              <a:rPr sz="2600" dirty="0">
                <a:latin typeface="Microsoft Sans Serif"/>
                <a:cs typeface="Microsoft Sans Serif"/>
              </a:rPr>
              <a:t> </a:t>
            </a:r>
            <a:r>
              <a:rPr sz="2600" spc="-5" dirty="0">
                <a:latin typeface="Microsoft Sans Serif"/>
                <a:cs typeface="Microsoft Sans Serif"/>
              </a:rPr>
              <a:t>C</a:t>
            </a:r>
            <a:r>
              <a:rPr sz="2550" spc="-7" baseline="-22875" dirty="0">
                <a:latin typeface="Microsoft Sans Serif"/>
                <a:cs typeface="Microsoft Sans Serif"/>
              </a:rPr>
              <a:t>1</a:t>
            </a:r>
            <a:r>
              <a:rPr sz="2550" baseline="-22875" dirty="0">
                <a:latin typeface="Microsoft Sans Serif"/>
                <a:cs typeface="Microsoft Sans Serif"/>
              </a:rPr>
              <a:t> </a:t>
            </a:r>
            <a:r>
              <a:rPr sz="2600" dirty="0">
                <a:latin typeface="Microsoft Sans Serif"/>
                <a:cs typeface="Microsoft Sans Serif"/>
              </a:rPr>
              <a:t>and</a:t>
            </a:r>
            <a:r>
              <a:rPr sz="2600" spc="5" dirty="0">
                <a:latin typeface="Microsoft Sans Serif"/>
                <a:cs typeface="Microsoft Sans Serif"/>
              </a:rPr>
              <a:t> </a:t>
            </a:r>
            <a:r>
              <a:rPr sz="2600" spc="-5" dirty="0">
                <a:latin typeface="Microsoft Sans Serif"/>
                <a:cs typeface="Microsoft Sans Serif"/>
              </a:rPr>
              <a:t>C</a:t>
            </a:r>
            <a:r>
              <a:rPr sz="2550" spc="-7" baseline="-22875" dirty="0">
                <a:latin typeface="Microsoft Sans Serif"/>
                <a:cs typeface="Microsoft Sans Serif"/>
              </a:rPr>
              <a:t>2</a:t>
            </a:r>
            <a:r>
              <a:rPr sz="2550" baseline="-22875" dirty="0">
                <a:latin typeface="Microsoft Sans Serif"/>
                <a:cs typeface="Microsoft Sans Serif"/>
              </a:rPr>
              <a:t> </a:t>
            </a:r>
            <a:r>
              <a:rPr sz="2600" dirty="0">
                <a:latin typeface="Microsoft Sans Serif"/>
                <a:cs typeface="Microsoft Sans Serif"/>
              </a:rPr>
              <a:t>contain</a:t>
            </a:r>
            <a:r>
              <a:rPr sz="2600" spc="5" dirty="0">
                <a:latin typeface="Microsoft Sans Serif"/>
                <a:cs typeface="Microsoft Sans Serif"/>
              </a:rPr>
              <a:t> </a:t>
            </a:r>
            <a:r>
              <a:rPr sz="2600" spc="-5" dirty="0">
                <a:latin typeface="Microsoft Sans Serif"/>
                <a:cs typeface="Microsoft Sans Serif"/>
              </a:rPr>
              <a:t>a </a:t>
            </a:r>
            <a:r>
              <a:rPr sz="2600" dirty="0">
                <a:latin typeface="Microsoft Sans Serif"/>
                <a:cs typeface="Microsoft Sans Serif"/>
              </a:rPr>
              <a:t> </a:t>
            </a:r>
            <a:r>
              <a:rPr sz="2600" spc="-5" dirty="0">
                <a:latin typeface="Microsoft Sans Serif"/>
                <a:cs typeface="Microsoft Sans Serif"/>
              </a:rPr>
              <a:t>complementary</a:t>
            </a:r>
            <a:r>
              <a:rPr sz="2600" spc="20" dirty="0">
                <a:latin typeface="Microsoft Sans Serif"/>
                <a:cs typeface="Microsoft Sans Serif"/>
              </a:rPr>
              <a:t> </a:t>
            </a:r>
            <a:r>
              <a:rPr sz="2600" spc="-10" dirty="0">
                <a:latin typeface="Microsoft Sans Serif"/>
                <a:cs typeface="Microsoft Sans Serif"/>
              </a:rPr>
              <a:t>pair</a:t>
            </a:r>
            <a:r>
              <a:rPr sz="2600" spc="50" dirty="0">
                <a:latin typeface="Microsoft Sans Serif"/>
                <a:cs typeface="Microsoft Sans Serif"/>
              </a:rPr>
              <a:t> </a:t>
            </a:r>
            <a:r>
              <a:rPr sz="2600" spc="-10" dirty="0">
                <a:latin typeface="Microsoft Sans Serif"/>
                <a:cs typeface="Microsoft Sans Serif"/>
              </a:rPr>
              <a:t>of</a:t>
            </a:r>
            <a:r>
              <a:rPr sz="2600" spc="25" dirty="0">
                <a:latin typeface="Microsoft Sans Serif"/>
                <a:cs typeface="Microsoft Sans Serif"/>
              </a:rPr>
              <a:t> </a:t>
            </a:r>
            <a:r>
              <a:rPr sz="2600" spc="-10" dirty="0">
                <a:latin typeface="Microsoft Sans Serif"/>
                <a:cs typeface="Microsoft Sans Serif"/>
              </a:rPr>
              <a:t>literals</a:t>
            </a:r>
            <a:r>
              <a:rPr sz="2600" spc="25" dirty="0">
                <a:latin typeface="Microsoft Sans Serif"/>
                <a:cs typeface="Microsoft Sans Serif"/>
              </a:rPr>
              <a:t> </a:t>
            </a:r>
            <a:r>
              <a:rPr sz="2600" dirty="0">
                <a:latin typeface="Microsoft Sans Serif"/>
                <a:cs typeface="Microsoft Sans Serif"/>
              </a:rPr>
              <a:t>{L,</a:t>
            </a:r>
            <a:r>
              <a:rPr sz="2600" spc="25" dirty="0">
                <a:latin typeface="Microsoft Sans Serif"/>
                <a:cs typeface="Microsoft Sans Serif"/>
              </a:rPr>
              <a:t> </a:t>
            </a:r>
            <a:r>
              <a:rPr sz="2600" spc="-10" dirty="0">
                <a:latin typeface="Microsoft Sans Serif"/>
                <a:cs typeface="Microsoft Sans Serif"/>
              </a:rPr>
              <a:t>~L},</a:t>
            </a:r>
            <a:r>
              <a:rPr sz="2600" spc="45" dirty="0">
                <a:latin typeface="Microsoft Sans Serif"/>
                <a:cs typeface="Microsoft Sans Serif"/>
              </a:rPr>
              <a:t> </a:t>
            </a:r>
            <a:r>
              <a:rPr sz="2600" dirty="0">
                <a:latin typeface="Microsoft Sans Serif"/>
                <a:cs typeface="Microsoft Sans Serif"/>
              </a:rPr>
              <a:t>then</a:t>
            </a:r>
          </a:p>
          <a:p>
            <a:pPr marL="895985" marR="93980" lvl="1" indent="-287020" algn="just">
              <a:lnSpc>
                <a:spcPct val="100000"/>
              </a:lnSpc>
              <a:spcBef>
                <a:spcPts val="495"/>
              </a:spcBef>
              <a:buChar char="–"/>
              <a:tabLst>
                <a:tab pos="896619" algn="l"/>
              </a:tabLst>
            </a:pPr>
            <a:r>
              <a:rPr sz="2200" dirty="0">
                <a:latin typeface="Microsoft Sans Serif"/>
                <a:cs typeface="Microsoft Sans Serif"/>
              </a:rPr>
              <a:t>these </a:t>
            </a:r>
            <a:r>
              <a:rPr sz="2200" spc="-5" dirty="0">
                <a:latin typeface="Microsoft Sans Serif"/>
                <a:cs typeface="Microsoft Sans Serif"/>
              </a:rPr>
              <a:t>clauses </a:t>
            </a:r>
            <a:r>
              <a:rPr sz="2200" dirty="0">
                <a:latin typeface="Microsoft Sans Serif"/>
                <a:cs typeface="Microsoft Sans Serif"/>
              </a:rPr>
              <a:t>can be </a:t>
            </a:r>
            <a:r>
              <a:rPr sz="2200" spc="-10" dirty="0">
                <a:latin typeface="Microsoft Sans Serif"/>
                <a:cs typeface="Microsoft Sans Serif"/>
              </a:rPr>
              <a:t>resolved </a:t>
            </a:r>
            <a:r>
              <a:rPr sz="2200" dirty="0">
                <a:latin typeface="Microsoft Sans Serif"/>
                <a:cs typeface="Microsoft Sans Serif"/>
              </a:rPr>
              <a:t>together by </a:t>
            </a:r>
            <a:r>
              <a:rPr sz="2200" spc="-5" dirty="0">
                <a:latin typeface="Microsoft Sans Serif"/>
                <a:cs typeface="Microsoft Sans Serif"/>
              </a:rPr>
              <a:t>deleting </a:t>
            </a:r>
            <a:r>
              <a:rPr sz="2200" dirty="0">
                <a:latin typeface="Microsoft Sans Serif"/>
                <a:cs typeface="Microsoft Sans Serif"/>
              </a:rPr>
              <a:t>L </a:t>
            </a:r>
            <a:r>
              <a:rPr sz="2200" spc="-570" dirty="0">
                <a:latin typeface="Microsoft Sans Serif"/>
                <a:cs typeface="Microsoft Sans Serif"/>
              </a:rPr>
              <a:t> </a:t>
            </a:r>
            <a:r>
              <a:rPr sz="2200" spc="5" dirty="0">
                <a:latin typeface="Microsoft Sans Serif"/>
                <a:cs typeface="Microsoft Sans Serif"/>
              </a:rPr>
              <a:t>from </a:t>
            </a:r>
            <a:r>
              <a:rPr sz="2200" spc="-5" dirty="0">
                <a:latin typeface="Microsoft Sans Serif"/>
                <a:cs typeface="Microsoft Sans Serif"/>
              </a:rPr>
              <a:t>C</a:t>
            </a:r>
            <a:r>
              <a:rPr sz="2250" spc="-7" baseline="-22222" dirty="0">
                <a:latin typeface="Microsoft Sans Serif"/>
                <a:cs typeface="Microsoft Sans Serif"/>
              </a:rPr>
              <a:t>1</a:t>
            </a:r>
            <a:r>
              <a:rPr sz="2250" baseline="-22222" dirty="0">
                <a:latin typeface="Microsoft Sans Serif"/>
                <a:cs typeface="Microsoft Sans Serif"/>
              </a:rPr>
              <a:t> </a:t>
            </a:r>
            <a:r>
              <a:rPr sz="2200" dirty="0">
                <a:latin typeface="Microsoft Sans Serif"/>
                <a:cs typeface="Microsoft Sans Serif"/>
              </a:rPr>
              <a:t>and ~ L </a:t>
            </a:r>
            <a:r>
              <a:rPr sz="2200" spc="5" dirty="0">
                <a:latin typeface="Microsoft Sans Serif"/>
                <a:cs typeface="Microsoft Sans Serif"/>
              </a:rPr>
              <a:t>from </a:t>
            </a:r>
            <a:r>
              <a:rPr sz="2200" spc="-5" dirty="0">
                <a:latin typeface="Microsoft Sans Serif"/>
                <a:cs typeface="Microsoft Sans Serif"/>
              </a:rPr>
              <a:t>C</a:t>
            </a:r>
            <a:r>
              <a:rPr sz="2250" spc="-7" baseline="-22222" dirty="0">
                <a:latin typeface="Microsoft Sans Serif"/>
                <a:cs typeface="Microsoft Sans Serif"/>
              </a:rPr>
              <a:t>2</a:t>
            </a:r>
            <a:r>
              <a:rPr sz="2250" baseline="-22222" dirty="0">
                <a:latin typeface="Microsoft Sans Serif"/>
                <a:cs typeface="Microsoft Sans Serif"/>
              </a:rPr>
              <a:t> </a:t>
            </a:r>
            <a:r>
              <a:rPr sz="2200" dirty="0">
                <a:latin typeface="Microsoft Sans Serif"/>
                <a:cs typeface="Microsoft Sans Serif"/>
              </a:rPr>
              <a:t>and </a:t>
            </a:r>
            <a:r>
              <a:rPr sz="2200" spc="-5" dirty="0">
                <a:latin typeface="Microsoft Sans Serif"/>
                <a:cs typeface="Microsoft Sans Serif"/>
              </a:rPr>
              <a:t>constructing </a:t>
            </a:r>
            <a:r>
              <a:rPr sz="2200" dirty="0">
                <a:latin typeface="Microsoft Sans Serif"/>
                <a:cs typeface="Microsoft Sans Serif"/>
              </a:rPr>
              <a:t>a </a:t>
            </a:r>
            <a:r>
              <a:rPr sz="2200" spc="5" dirty="0">
                <a:latin typeface="Microsoft Sans Serif"/>
                <a:cs typeface="Microsoft Sans Serif"/>
              </a:rPr>
              <a:t>new </a:t>
            </a:r>
            <a:r>
              <a:rPr sz="2200" spc="10" dirty="0">
                <a:latin typeface="Microsoft Sans Serif"/>
                <a:cs typeface="Microsoft Sans Serif"/>
              </a:rPr>
              <a:t> </a:t>
            </a:r>
            <a:r>
              <a:rPr sz="2200" spc="-5" dirty="0">
                <a:latin typeface="Microsoft Sans Serif"/>
                <a:cs typeface="Microsoft Sans Serif"/>
              </a:rPr>
              <a:t>clause </a:t>
            </a:r>
            <a:r>
              <a:rPr sz="2200" dirty="0">
                <a:latin typeface="Microsoft Sans Serif"/>
                <a:cs typeface="Microsoft Sans Serif"/>
              </a:rPr>
              <a:t>by </a:t>
            </a:r>
            <a:r>
              <a:rPr sz="2200" spc="5" dirty="0">
                <a:latin typeface="Microsoft Sans Serif"/>
                <a:cs typeface="Microsoft Sans Serif"/>
              </a:rPr>
              <a:t>the </a:t>
            </a:r>
            <a:r>
              <a:rPr sz="2200" spc="-5" dirty="0">
                <a:latin typeface="Microsoft Sans Serif"/>
                <a:cs typeface="Microsoft Sans Serif"/>
              </a:rPr>
              <a:t>disjunction </a:t>
            </a:r>
            <a:r>
              <a:rPr sz="2200" dirty="0">
                <a:latin typeface="Microsoft Sans Serif"/>
                <a:cs typeface="Microsoft Sans Serif"/>
              </a:rPr>
              <a:t>of </a:t>
            </a:r>
            <a:r>
              <a:rPr sz="2200" spc="5" dirty="0">
                <a:latin typeface="Microsoft Sans Serif"/>
                <a:cs typeface="Microsoft Sans Serif"/>
              </a:rPr>
              <a:t>the </a:t>
            </a:r>
            <a:r>
              <a:rPr sz="2200" spc="-10" dirty="0">
                <a:latin typeface="Microsoft Sans Serif"/>
                <a:cs typeface="Microsoft Sans Serif"/>
              </a:rPr>
              <a:t>remaining literals </a:t>
            </a:r>
            <a:r>
              <a:rPr sz="2200" spc="-15" dirty="0">
                <a:latin typeface="Microsoft Sans Serif"/>
                <a:cs typeface="Microsoft Sans Serif"/>
              </a:rPr>
              <a:t>in </a:t>
            </a:r>
            <a:r>
              <a:rPr sz="2200" spc="-10" dirty="0">
                <a:latin typeface="Microsoft Sans Serif"/>
                <a:cs typeface="Microsoft Sans Serif"/>
              </a:rPr>
              <a:t> </a:t>
            </a:r>
            <a:r>
              <a:rPr sz="2200" spc="-5" dirty="0">
                <a:latin typeface="Microsoft Sans Serif"/>
                <a:cs typeface="Microsoft Sans Serif"/>
              </a:rPr>
              <a:t>C</a:t>
            </a:r>
            <a:r>
              <a:rPr sz="2250" spc="-7" baseline="-22222" dirty="0">
                <a:latin typeface="Microsoft Sans Serif"/>
                <a:cs typeface="Microsoft Sans Serif"/>
              </a:rPr>
              <a:t>1</a:t>
            </a:r>
            <a:r>
              <a:rPr sz="2250" spc="330" baseline="-22222" dirty="0">
                <a:latin typeface="Microsoft Sans Serif"/>
                <a:cs typeface="Microsoft Sans Serif"/>
              </a:rPr>
              <a:t> </a:t>
            </a:r>
            <a:r>
              <a:rPr sz="2200" dirty="0">
                <a:latin typeface="Microsoft Sans Serif"/>
                <a:cs typeface="Microsoft Sans Serif"/>
              </a:rPr>
              <a:t>and</a:t>
            </a:r>
            <a:r>
              <a:rPr sz="2200" spc="35" dirty="0">
                <a:latin typeface="Microsoft Sans Serif"/>
                <a:cs typeface="Microsoft Sans Serif"/>
              </a:rPr>
              <a:t> </a:t>
            </a:r>
            <a:r>
              <a:rPr sz="2200" spc="-5" dirty="0">
                <a:latin typeface="Microsoft Sans Serif"/>
                <a:cs typeface="Microsoft Sans Serif"/>
              </a:rPr>
              <a:t>C</a:t>
            </a:r>
            <a:r>
              <a:rPr sz="2250" spc="-7" baseline="-22222" dirty="0">
                <a:latin typeface="Microsoft Sans Serif"/>
                <a:cs typeface="Microsoft Sans Serif"/>
              </a:rPr>
              <a:t>2</a:t>
            </a:r>
            <a:r>
              <a:rPr sz="2200" spc="-5" dirty="0">
                <a:latin typeface="Microsoft Sans Serif"/>
                <a:cs typeface="Microsoft Sans Serif"/>
              </a:rPr>
              <a:t>.</a:t>
            </a:r>
            <a:endParaRPr sz="2200" dirty="0">
              <a:latin typeface="Microsoft Sans Serif"/>
              <a:cs typeface="Microsoft Sans Serif"/>
            </a:endParaRPr>
          </a:p>
          <a:p>
            <a:pPr marL="496570" indent="-344805" algn="just">
              <a:lnSpc>
                <a:spcPct val="100000"/>
              </a:lnSpc>
              <a:spcBef>
                <a:spcPts val="635"/>
              </a:spcBef>
              <a:buClr>
                <a:srgbClr val="0099CC"/>
              </a:buClr>
              <a:buSzPct val="69230"/>
              <a:buFont typeface="Wingdings"/>
              <a:buChar char=""/>
              <a:tabLst>
                <a:tab pos="497205" algn="l"/>
              </a:tabLst>
            </a:pPr>
            <a:r>
              <a:rPr sz="2600" dirty="0">
                <a:latin typeface="Microsoft Sans Serif"/>
                <a:cs typeface="Microsoft Sans Serif"/>
              </a:rPr>
              <a:t>The</a:t>
            </a:r>
            <a:r>
              <a:rPr sz="2600" spc="705" dirty="0">
                <a:latin typeface="Microsoft Sans Serif"/>
                <a:cs typeface="Microsoft Sans Serif"/>
              </a:rPr>
              <a:t> </a:t>
            </a:r>
            <a:r>
              <a:rPr sz="2600" spc="-5" dirty="0">
                <a:latin typeface="Microsoft Sans Serif"/>
                <a:cs typeface="Microsoft Sans Serif"/>
              </a:rPr>
              <a:t>new</a:t>
            </a:r>
            <a:r>
              <a:rPr sz="2600" spc="1365" dirty="0">
                <a:latin typeface="Microsoft Sans Serif"/>
                <a:cs typeface="Microsoft Sans Serif"/>
              </a:rPr>
              <a:t> </a:t>
            </a:r>
            <a:r>
              <a:rPr sz="2600" spc="-5" dirty="0">
                <a:latin typeface="Microsoft Sans Serif"/>
                <a:cs typeface="Microsoft Sans Serif"/>
              </a:rPr>
              <a:t>clause</a:t>
            </a:r>
            <a:r>
              <a:rPr sz="2600" spc="1410" dirty="0">
                <a:latin typeface="Microsoft Sans Serif"/>
                <a:cs typeface="Microsoft Sans Serif"/>
              </a:rPr>
              <a:t> </a:t>
            </a:r>
            <a:r>
              <a:rPr sz="2600" spc="-5" dirty="0">
                <a:latin typeface="Microsoft Sans Serif"/>
                <a:cs typeface="Microsoft Sans Serif"/>
              </a:rPr>
              <a:t>thus</a:t>
            </a:r>
            <a:r>
              <a:rPr sz="2600" spc="1395" dirty="0">
                <a:latin typeface="Microsoft Sans Serif"/>
                <a:cs typeface="Microsoft Sans Serif"/>
              </a:rPr>
              <a:t> </a:t>
            </a:r>
            <a:r>
              <a:rPr sz="2600" dirty="0">
                <a:latin typeface="Microsoft Sans Serif"/>
                <a:cs typeface="Microsoft Sans Serif"/>
              </a:rPr>
              <a:t>generated  </a:t>
            </a:r>
            <a:r>
              <a:rPr sz="2600" spc="10" dirty="0">
                <a:latin typeface="Microsoft Sans Serif"/>
                <a:cs typeface="Microsoft Sans Serif"/>
              </a:rPr>
              <a:t> </a:t>
            </a:r>
            <a:r>
              <a:rPr sz="2600" spc="-15" dirty="0">
                <a:latin typeface="Microsoft Sans Serif"/>
                <a:cs typeface="Microsoft Sans Serif"/>
              </a:rPr>
              <a:t>is</a:t>
            </a:r>
            <a:r>
              <a:rPr sz="2600" spc="1415" dirty="0">
                <a:latin typeface="Microsoft Sans Serif"/>
                <a:cs typeface="Microsoft Sans Serif"/>
              </a:rPr>
              <a:t> </a:t>
            </a:r>
            <a:r>
              <a:rPr sz="2600" spc="-15" dirty="0">
                <a:latin typeface="Microsoft Sans Serif"/>
                <a:cs typeface="Microsoft Sans Serif"/>
              </a:rPr>
              <a:t>called</a:t>
            </a:r>
            <a:endParaRPr sz="2600" dirty="0">
              <a:latin typeface="Microsoft Sans Serif"/>
              <a:cs typeface="Microsoft Sans Serif"/>
            </a:endParaRPr>
          </a:p>
          <a:p>
            <a:pPr marL="496570" algn="just">
              <a:lnSpc>
                <a:spcPct val="100000"/>
              </a:lnSpc>
            </a:pPr>
            <a:r>
              <a:rPr sz="2600" b="1" spc="-5" dirty="0">
                <a:latin typeface="Arial"/>
                <a:cs typeface="Arial"/>
              </a:rPr>
              <a:t>resolvent</a:t>
            </a:r>
            <a:r>
              <a:rPr sz="2600" b="1" spc="5" dirty="0">
                <a:latin typeface="Arial"/>
                <a:cs typeface="Arial"/>
              </a:rPr>
              <a:t> </a:t>
            </a:r>
            <a:r>
              <a:rPr sz="2600" spc="-10" dirty="0">
                <a:latin typeface="Microsoft Sans Serif"/>
                <a:cs typeface="Microsoft Sans Serif"/>
              </a:rPr>
              <a:t>of</a:t>
            </a:r>
            <a:r>
              <a:rPr sz="2600" spc="15" dirty="0">
                <a:latin typeface="Microsoft Sans Serif"/>
                <a:cs typeface="Microsoft Sans Serif"/>
              </a:rPr>
              <a:t> </a:t>
            </a:r>
            <a:r>
              <a:rPr sz="2600" spc="5" dirty="0">
                <a:latin typeface="Microsoft Sans Serif"/>
                <a:cs typeface="Microsoft Sans Serif"/>
              </a:rPr>
              <a:t>C</a:t>
            </a:r>
            <a:r>
              <a:rPr sz="2550" spc="7" baseline="-22875" dirty="0">
                <a:latin typeface="Microsoft Sans Serif"/>
                <a:cs typeface="Microsoft Sans Serif"/>
              </a:rPr>
              <a:t>1</a:t>
            </a:r>
            <a:r>
              <a:rPr sz="2550" spc="44" baseline="-22875" dirty="0">
                <a:latin typeface="Microsoft Sans Serif"/>
                <a:cs typeface="Microsoft Sans Serif"/>
              </a:rPr>
              <a:t> </a:t>
            </a:r>
            <a:r>
              <a:rPr sz="2600" dirty="0">
                <a:latin typeface="Microsoft Sans Serif"/>
                <a:cs typeface="Microsoft Sans Serif"/>
              </a:rPr>
              <a:t>and</a:t>
            </a:r>
            <a:r>
              <a:rPr sz="2600" spc="35" dirty="0">
                <a:latin typeface="Microsoft Sans Serif"/>
                <a:cs typeface="Microsoft Sans Serif"/>
              </a:rPr>
              <a:t> </a:t>
            </a:r>
            <a:r>
              <a:rPr sz="2600" spc="-5" dirty="0">
                <a:latin typeface="Microsoft Sans Serif"/>
                <a:cs typeface="Microsoft Sans Serif"/>
              </a:rPr>
              <a:t>C</a:t>
            </a:r>
            <a:r>
              <a:rPr sz="2550" spc="-7" baseline="-22875" dirty="0">
                <a:latin typeface="Microsoft Sans Serif"/>
                <a:cs typeface="Microsoft Sans Serif"/>
              </a:rPr>
              <a:t>2</a:t>
            </a:r>
            <a:r>
              <a:rPr sz="2550" spc="15" baseline="-22875" dirty="0">
                <a:latin typeface="Microsoft Sans Serif"/>
                <a:cs typeface="Microsoft Sans Serif"/>
              </a:rPr>
              <a:t> </a:t>
            </a:r>
            <a:r>
              <a:rPr sz="2600" spc="-5" dirty="0">
                <a:latin typeface="Microsoft Sans Serif"/>
                <a:cs typeface="Microsoft Sans Serif"/>
              </a:rPr>
              <a:t>.</a:t>
            </a:r>
            <a:endParaRPr sz="2600" dirty="0">
              <a:latin typeface="Microsoft Sans Serif"/>
              <a:cs typeface="Microsoft Sans Serif"/>
            </a:endParaRPr>
          </a:p>
          <a:p>
            <a:pPr marL="895985" marR="99695" lvl="1" indent="-287020" algn="just">
              <a:lnSpc>
                <a:spcPct val="100000"/>
              </a:lnSpc>
              <a:spcBef>
                <a:spcPts val="520"/>
              </a:spcBef>
              <a:buChar char="–"/>
              <a:tabLst>
                <a:tab pos="896619" algn="l"/>
              </a:tabLst>
            </a:pPr>
            <a:r>
              <a:rPr sz="2200" dirty="0">
                <a:latin typeface="Microsoft Sans Serif"/>
                <a:cs typeface="Microsoft Sans Serif"/>
              </a:rPr>
              <a:t>Here</a:t>
            </a:r>
            <a:r>
              <a:rPr sz="2200" spc="5" dirty="0">
                <a:latin typeface="Microsoft Sans Serif"/>
                <a:cs typeface="Microsoft Sans Serif"/>
              </a:rPr>
              <a:t> </a:t>
            </a:r>
            <a:r>
              <a:rPr sz="2200" spc="-5" dirty="0">
                <a:latin typeface="Microsoft Sans Serif"/>
                <a:cs typeface="Microsoft Sans Serif"/>
              </a:rPr>
              <a:t>C</a:t>
            </a:r>
            <a:r>
              <a:rPr sz="2250" spc="-7" baseline="-22222" dirty="0">
                <a:latin typeface="Microsoft Sans Serif"/>
                <a:cs typeface="Microsoft Sans Serif"/>
              </a:rPr>
              <a:t>1</a:t>
            </a:r>
            <a:r>
              <a:rPr sz="2250" baseline="-22222" dirty="0">
                <a:latin typeface="Microsoft Sans Serif"/>
                <a:cs typeface="Microsoft Sans Serif"/>
              </a:rPr>
              <a:t> </a:t>
            </a:r>
            <a:r>
              <a:rPr sz="2200" dirty="0">
                <a:latin typeface="Microsoft Sans Serif"/>
                <a:cs typeface="Microsoft Sans Serif"/>
              </a:rPr>
              <a:t>and </a:t>
            </a:r>
            <a:r>
              <a:rPr sz="2200" spc="-5" dirty="0">
                <a:latin typeface="Microsoft Sans Serif"/>
                <a:cs typeface="Microsoft Sans Serif"/>
              </a:rPr>
              <a:t>C</a:t>
            </a:r>
            <a:r>
              <a:rPr sz="2250" spc="-7" baseline="-22222" dirty="0">
                <a:latin typeface="Microsoft Sans Serif"/>
                <a:cs typeface="Microsoft Sans Serif"/>
              </a:rPr>
              <a:t>2</a:t>
            </a:r>
            <a:r>
              <a:rPr sz="2250" spc="585" baseline="-22222" dirty="0">
                <a:latin typeface="Microsoft Sans Serif"/>
                <a:cs typeface="Microsoft Sans Serif"/>
              </a:rPr>
              <a:t> </a:t>
            </a:r>
            <a:r>
              <a:rPr sz="2200" dirty="0">
                <a:latin typeface="Microsoft Sans Serif"/>
                <a:cs typeface="Microsoft Sans Serif"/>
              </a:rPr>
              <a:t>are </a:t>
            </a:r>
            <a:r>
              <a:rPr sz="2200" spc="-10" dirty="0">
                <a:latin typeface="Microsoft Sans Serif"/>
                <a:cs typeface="Microsoft Sans Serif"/>
              </a:rPr>
              <a:t>called </a:t>
            </a:r>
            <a:r>
              <a:rPr sz="2200" b="1" dirty="0">
                <a:latin typeface="Arial"/>
                <a:cs typeface="Arial"/>
              </a:rPr>
              <a:t>parents </a:t>
            </a:r>
            <a:r>
              <a:rPr sz="2200" dirty="0">
                <a:latin typeface="Microsoft Sans Serif"/>
                <a:cs typeface="Microsoft Sans Serif"/>
              </a:rPr>
              <a:t>of </a:t>
            </a:r>
            <a:r>
              <a:rPr sz="2200" spc="-10" dirty="0">
                <a:latin typeface="Microsoft Sans Serif"/>
                <a:cs typeface="Microsoft Sans Serif"/>
              </a:rPr>
              <a:t>resolved </a:t>
            </a:r>
            <a:r>
              <a:rPr sz="2200" spc="-5" dirty="0">
                <a:latin typeface="Microsoft Sans Serif"/>
                <a:cs typeface="Microsoft Sans Serif"/>
              </a:rPr>
              <a:t> clause.</a:t>
            </a:r>
            <a:endParaRPr sz="2200" dirty="0">
              <a:latin typeface="Microsoft Sans Serif"/>
              <a:cs typeface="Microsoft Sans Serif"/>
            </a:endParaRPr>
          </a:p>
        </p:txBody>
      </p:sp>
      <p:sp>
        <p:nvSpPr>
          <p:cNvPr id="9" name="object 7">
            <a:extLst>
              <a:ext uri="{FF2B5EF4-FFF2-40B4-BE49-F238E27FC236}">
                <a16:creationId xmlns:a16="http://schemas.microsoft.com/office/drawing/2014/main" id="{FCF94021-83E1-9E52-5794-F83B07EEBC94}"/>
              </a:ext>
            </a:extLst>
          </p:cNvPr>
          <p:cNvSpPr txBox="1"/>
          <p:nvPr/>
        </p:nvSpPr>
        <p:spPr>
          <a:xfrm>
            <a:off x="1981200" y="5168635"/>
            <a:ext cx="2456815" cy="361950"/>
          </a:xfrm>
          <a:prstGeom prst="rect">
            <a:avLst/>
          </a:prstGeom>
        </p:spPr>
        <p:txBody>
          <a:bodyPr vert="horz" wrap="square" lIns="0" tIns="13335" rIns="0" bIns="0" rtlCol="0">
            <a:spAutoFit/>
          </a:bodyPr>
          <a:lstStyle/>
          <a:p>
            <a:pPr marL="12700">
              <a:lnSpc>
                <a:spcPct val="100000"/>
              </a:lnSpc>
              <a:spcBef>
                <a:spcPts val="105"/>
              </a:spcBef>
              <a:tabLst>
                <a:tab pos="299085" algn="l"/>
                <a:tab pos="688975" algn="l"/>
                <a:tab pos="1313815" algn="l"/>
              </a:tabLst>
            </a:pPr>
            <a:r>
              <a:rPr sz="2200" spc="580" dirty="0">
                <a:latin typeface="Microsoft Sans Serif"/>
                <a:cs typeface="Microsoft Sans Serif"/>
              </a:rPr>
              <a:t>–	</a:t>
            </a:r>
            <a:r>
              <a:rPr sz="2200" spc="-5" dirty="0">
                <a:latin typeface="Microsoft Sans Serif"/>
                <a:cs typeface="Microsoft Sans Serif"/>
              </a:rPr>
              <a:t>If	</a:t>
            </a:r>
            <a:r>
              <a:rPr sz="2200" spc="5" dirty="0">
                <a:latin typeface="Microsoft Sans Serif"/>
                <a:cs typeface="Microsoft Sans Serif"/>
              </a:rPr>
              <a:t>the	</a:t>
            </a:r>
            <a:r>
              <a:rPr sz="2200" spc="-10" dirty="0">
                <a:latin typeface="Microsoft Sans Serif"/>
                <a:cs typeface="Microsoft Sans Serif"/>
              </a:rPr>
              <a:t>resolvent</a:t>
            </a:r>
            <a:endParaRPr sz="2200" dirty="0">
              <a:latin typeface="Microsoft Sans Serif"/>
              <a:cs typeface="Microsoft Sans Serif"/>
            </a:endParaRPr>
          </a:p>
        </p:txBody>
      </p:sp>
      <p:sp>
        <p:nvSpPr>
          <p:cNvPr id="11" name="object 8">
            <a:extLst>
              <a:ext uri="{FF2B5EF4-FFF2-40B4-BE49-F238E27FC236}">
                <a16:creationId xmlns:a16="http://schemas.microsoft.com/office/drawing/2014/main" id="{E39991B7-4CD9-7006-FD11-003A538ADA2E}"/>
              </a:ext>
            </a:extLst>
          </p:cNvPr>
          <p:cNvSpPr txBox="1"/>
          <p:nvPr/>
        </p:nvSpPr>
        <p:spPr>
          <a:xfrm>
            <a:off x="4587306" y="5168635"/>
            <a:ext cx="4189095" cy="697230"/>
          </a:xfrm>
          <a:prstGeom prst="rect">
            <a:avLst/>
          </a:prstGeom>
        </p:spPr>
        <p:txBody>
          <a:bodyPr vert="horz" wrap="square" lIns="0" tIns="13335" rIns="0" bIns="0" rtlCol="0">
            <a:spAutoFit/>
          </a:bodyPr>
          <a:lstStyle/>
          <a:p>
            <a:pPr marR="8890" algn="r">
              <a:lnSpc>
                <a:spcPct val="100000"/>
              </a:lnSpc>
              <a:spcBef>
                <a:spcPts val="105"/>
              </a:spcBef>
              <a:tabLst>
                <a:tab pos="1273810" algn="l"/>
                <a:tab pos="1971675" algn="l"/>
                <a:tab pos="2453005" algn="l"/>
                <a:tab pos="3321685" algn="l"/>
                <a:tab pos="3928745" algn="l"/>
              </a:tabLst>
            </a:pPr>
            <a:r>
              <a:rPr sz="2200" dirty="0">
                <a:latin typeface="Microsoft Sans Serif"/>
                <a:cs typeface="Microsoft Sans Serif"/>
              </a:rPr>
              <a:t>c</a:t>
            </a:r>
            <a:r>
              <a:rPr sz="2200" spc="-5" dirty="0">
                <a:latin typeface="Microsoft Sans Serif"/>
                <a:cs typeface="Microsoft Sans Serif"/>
              </a:rPr>
              <a:t>on</a:t>
            </a:r>
            <a:r>
              <a:rPr sz="2200" spc="10" dirty="0">
                <a:latin typeface="Microsoft Sans Serif"/>
                <a:cs typeface="Microsoft Sans Serif"/>
              </a:rPr>
              <a:t>t</a:t>
            </a:r>
            <a:r>
              <a:rPr sz="2200" spc="-30" dirty="0">
                <a:latin typeface="Microsoft Sans Serif"/>
                <a:cs typeface="Microsoft Sans Serif"/>
              </a:rPr>
              <a:t>ai</a:t>
            </a:r>
            <a:r>
              <a:rPr sz="2200" spc="-5" dirty="0">
                <a:latin typeface="Microsoft Sans Serif"/>
                <a:cs typeface="Microsoft Sans Serif"/>
              </a:rPr>
              <a:t>n</a:t>
            </a:r>
            <a:r>
              <a:rPr sz="2200" dirty="0">
                <a:latin typeface="Microsoft Sans Serif"/>
                <a:cs typeface="Microsoft Sans Serif"/>
              </a:rPr>
              <a:t>s	</a:t>
            </a:r>
            <a:r>
              <a:rPr sz="2200" spc="-5" dirty="0">
                <a:latin typeface="Microsoft Sans Serif"/>
                <a:cs typeface="Microsoft Sans Serif"/>
              </a:rPr>
              <a:t>on</a:t>
            </a:r>
            <a:r>
              <a:rPr sz="2200" dirty="0">
                <a:latin typeface="Microsoft Sans Serif"/>
                <a:cs typeface="Microsoft Sans Serif"/>
              </a:rPr>
              <a:t>e	</a:t>
            </a:r>
            <a:r>
              <a:rPr sz="2200" spc="-5" dirty="0">
                <a:latin typeface="Microsoft Sans Serif"/>
                <a:cs typeface="Microsoft Sans Serif"/>
              </a:rPr>
              <a:t>o</a:t>
            </a:r>
            <a:r>
              <a:rPr sz="2200" dirty="0">
                <a:latin typeface="Microsoft Sans Serif"/>
                <a:cs typeface="Microsoft Sans Serif"/>
              </a:rPr>
              <a:t>r	</a:t>
            </a:r>
            <a:r>
              <a:rPr sz="2200" spc="10" dirty="0">
                <a:latin typeface="Microsoft Sans Serif"/>
                <a:cs typeface="Microsoft Sans Serif"/>
              </a:rPr>
              <a:t>m</a:t>
            </a:r>
            <a:r>
              <a:rPr sz="2200" spc="-5" dirty="0">
                <a:latin typeface="Microsoft Sans Serif"/>
                <a:cs typeface="Microsoft Sans Serif"/>
              </a:rPr>
              <a:t>o</a:t>
            </a:r>
            <a:r>
              <a:rPr sz="2200" spc="5" dirty="0">
                <a:latin typeface="Microsoft Sans Serif"/>
                <a:cs typeface="Microsoft Sans Serif"/>
              </a:rPr>
              <a:t>r</a:t>
            </a:r>
            <a:r>
              <a:rPr sz="2200" dirty="0">
                <a:latin typeface="Microsoft Sans Serif"/>
                <a:cs typeface="Microsoft Sans Serif"/>
              </a:rPr>
              <a:t>e	s</a:t>
            </a:r>
            <a:r>
              <a:rPr sz="2200" spc="-5" dirty="0">
                <a:latin typeface="Microsoft Sans Serif"/>
                <a:cs typeface="Microsoft Sans Serif"/>
              </a:rPr>
              <a:t>e</a:t>
            </a:r>
            <a:r>
              <a:rPr sz="2200" dirty="0">
                <a:latin typeface="Microsoft Sans Serif"/>
                <a:cs typeface="Microsoft Sans Serif"/>
              </a:rPr>
              <a:t>t	</a:t>
            </a:r>
            <a:r>
              <a:rPr sz="2200" spc="-30" dirty="0">
                <a:latin typeface="Microsoft Sans Serif"/>
                <a:cs typeface="Microsoft Sans Serif"/>
              </a:rPr>
              <a:t>o</a:t>
            </a:r>
            <a:r>
              <a:rPr sz="2200" dirty="0">
                <a:latin typeface="Microsoft Sans Serif"/>
                <a:cs typeface="Microsoft Sans Serif"/>
              </a:rPr>
              <a:t>f</a:t>
            </a:r>
          </a:p>
          <a:p>
            <a:pPr marR="5080" algn="r">
              <a:lnSpc>
                <a:spcPct val="100000"/>
              </a:lnSpc>
            </a:pPr>
            <a:r>
              <a:rPr sz="2200" spc="-15" dirty="0">
                <a:latin typeface="Microsoft Sans Serif"/>
                <a:cs typeface="Microsoft Sans Serif"/>
              </a:rPr>
              <a:t>is</a:t>
            </a:r>
            <a:endParaRPr sz="2200" dirty="0">
              <a:latin typeface="Microsoft Sans Serif"/>
              <a:cs typeface="Microsoft Sans Serif"/>
            </a:endParaRPr>
          </a:p>
        </p:txBody>
      </p:sp>
      <p:sp>
        <p:nvSpPr>
          <p:cNvPr id="12" name="object 9">
            <a:extLst>
              <a:ext uri="{FF2B5EF4-FFF2-40B4-BE49-F238E27FC236}">
                <a16:creationId xmlns:a16="http://schemas.microsoft.com/office/drawing/2014/main" id="{06D4C642-BFAD-383C-37C5-1439AE5A86BD}"/>
              </a:ext>
            </a:extLst>
          </p:cNvPr>
          <p:cNvSpPr txBox="1"/>
          <p:nvPr/>
        </p:nvSpPr>
        <p:spPr>
          <a:xfrm>
            <a:off x="2286000" y="5517250"/>
            <a:ext cx="6172200" cy="690574"/>
          </a:xfrm>
          <a:prstGeom prst="rect">
            <a:avLst/>
          </a:prstGeom>
        </p:spPr>
        <p:txBody>
          <a:bodyPr vert="horz" wrap="square" lIns="0" tIns="13335" rIns="0" bIns="0" rtlCol="0">
            <a:spAutoFit/>
          </a:bodyPr>
          <a:lstStyle/>
          <a:p>
            <a:pPr marL="12700" marR="5080">
              <a:lnSpc>
                <a:spcPct val="100000"/>
              </a:lnSpc>
              <a:spcBef>
                <a:spcPts val="105"/>
              </a:spcBef>
              <a:tabLst>
                <a:tab pos="2121535" algn="l"/>
                <a:tab pos="2783205" algn="l"/>
                <a:tab pos="3206750" algn="l"/>
                <a:tab pos="4285615" algn="l"/>
                <a:tab pos="5026025" algn="l"/>
              </a:tabLst>
            </a:pPr>
            <a:r>
              <a:rPr sz="2200" dirty="0">
                <a:latin typeface="Microsoft Sans Serif"/>
                <a:cs typeface="Microsoft Sans Serif"/>
              </a:rPr>
              <a:t>c</a:t>
            </a:r>
            <a:r>
              <a:rPr sz="2200" spc="-5" dirty="0">
                <a:latin typeface="Microsoft Sans Serif"/>
                <a:cs typeface="Microsoft Sans Serif"/>
              </a:rPr>
              <a:t>o</a:t>
            </a:r>
            <a:r>
              <a:rPr sz="2200" spc="10" dirty="0">
                <a:latin typeface="Microsoft Sans Serif"/>
                <a:cs typeface="Microsoft Sans Serif"/>
              </a:rPr>
              <a:t>m</a:t>
            </a:r>
            <a:r>
              <a:rPr sz="2200" spc="-5" dirty="0">
                <a:latin typeface="Microsoft Sans Serif"/>
                <a:cs typeface="Microsoft Sans Serif"/>
              </a:rPr>
              <a:t>p</a:t>
            </a:r>
            <a:r>
              <a:rPr sz="2200" spc="-30" dirty="0">
                <a:latin typeface="Microsoft Sans Serif"/>
                <a:cs typeface="Microsoft Sans Serif"/>
              </a:rPr>
              <a:t>l</a:t>
            </a:r>
            <a:r>
              <a:rPr sz="2200" spc="-5" dirty="0">
                <a:latin typeface="Microsoft Sans Serif"/>
                <a:cs typeface="Microsoft Sans Serif"/>
              </a:rPr>
              <a:t>e</a:t>
            </a:r>
            <a:r>
              <a:rPr sz="2200" spc="10" dirty="0">
                <a:latin typeface="Microsoft Sans Serif"/>
                <a:cs typeface="Microsoft Sans Serif"/>
              </a:rPr>
              <a:t>m</a:t>
            </a:r>
            <a:r>
              <a:rPr sz="2200" spc="-5" dirty="0">
                <a:latin typeface="Microsoft Sans Serif"/>
                <a:cs typeface="Microsoft Sans Serif"/>
              </a:rPr>
              <a:t>en</a:t>
            </a:r>
            <a:r>
              <a:rPr sz="2200" spc="10" dirty="0">
                <a:latin typeface="Microsoft Sans Serif"/>
                <a:cs typeface="Microsoft Sans Serif"/>
              </a:rPr>
              <a:t>t</a:t>
            </a:r>
            <a:r>
              <a:rPr sz="2200" spc="-5" dirty="0">
                <a:latin typeface="Microsoft Sans Serif"/>
                <a:cs typeface="Microsoft Sans Serif"/>
              </a:rPr>
              <a:t>a</a:t>
            </a:r>
            <a:r>
              <a:rPr sz="2200" spc="5" dirty="0">
                <a:latin typeface="Microsoft Sans Serif"/>
                <a:cs typeface="Microsoft Sans Serif"/>
              </a:rPr>
              <a:t>r</a:t>
            </a:r>
            <a:r>
              <a:rPr sz="2200" dirty="0">
                <a:latin typeface="Microsoft Sans Serif"/>
                <a:cs typeface="Microsoft Sans Serif"/>
              </a:rPr>
              <a:t>y	</a:t>
            </a:r>
            <a:r>
              <a:rPr sz="2200" spc="-5" dirty="0">
                <a:latin typeface="Microsoft Sans Serif"/>
                <a:cs typeface="Microsoft Sans Serif"/>
              </a:rPr>
              <a:t>pa</a:t>
            </a:r>
            <a:r>
              <a:rPr sz="2200" spc="-30" dirty="0">
                <a:latin typeface="Microsoft Sans Serif"/>
                <a:cs typeface="Microsoft Sans Serif"/>
              </a:rPr>
              <a:t>i</a:t>
            </a:r>
            <a:r>
              <a:rPr sz="2200" dirty="0">
                <a:latin typeface="Microsoft Sans Serif"/>
                <a:cs typeface="Microsoft Sans Serif"/>
              </a:rPr>
              <a:t>r	</a:t>
            </a:r>
            <a:r>
              <a:rPr sz="2200" spc="-30" dirty="0">
                <a:latin typeface="Microsoft Sans Serif"/>
                <a:cs typeface="Microsoft Sans Serif"/>
              </a:rPr>
              <a:t>o</a:t>
            </a:r>
            <a:r>
              <a:rPr sz="2200" dirty="0">
                <a:latin typeface="Microsoft Sans Serif"/>
                <a:cs typeface="Microsoft Sans Serif"/>
              </a:rPr>
              <a:t>f	</a:t>
            </a:r>
            <a:r>
              <a:rPr sz="2200" spc="-30" dirty="0">
                <a:latin typeface="Microsoft Sans Serif"/>
                <a:cs typeface="Microsoft Sans Serif"/>
              </a:rPr>
              <a:t>li</a:t>
            </a:r>
            <a:r>
              <a:rPr sz="2200" spc="10" dirty="0">
                <a:latin typeface="Microsoft Sans Serif"/>
                <a:cs typeface="Microsoft Sans Serif"/>
              </a:rPr>
              <a:t>t</a:t>
            </a:r>
            <a:r>
              <a:rPr sz="2200" spc="-5" dirty="0">
                <a:latin typeface="Microsoft Sans Serif"/>
                <a:cs typeface="Microsoft Sans Serif"/>
              </a:rPr>
              <a:t>e</a:t>
            </a:r>
            <a:r>
              <a:rPr sz="2200" spc="5" dirty="0">
                <a:latin typeface="Microsoft Sans Serif"/>
                <a:cs typeface="Microsoft Sans Serif"/>
              </a:rPr>
              <a:t>r</a:t>
            </a:r>
            <a:r>
              <a:rPr sz="2200" spc="-5" dirty="0">
                <a:latin typeface="Microsoft Sans Serif"/>
                <a:cs typeface="Microsoft Sans Serif"/>
              </a:rPr>
              <a:t>a</a:t>
            </a:r>
            <a:r>
              <a:rPr sz="2200" spc="-30" dirty="0">
                <a:latin typeface="Microsoft Sans Serif"/>
                <a:cs typeface="Microsoft Sans Serif"/>
              </a:rPr>
              <a:t>l</a:t>
            </a:r>
            <a:r>
              <a:rPr sz="2200" dirty="0">
                <a:latin typeface="Microsoft Sans Serif"/>
                <a:cs typeface="Microsoft Sans Serif"/>
              </a:rPr>
              <a:t>s,	</a:t>
            </a:r>
            <a:r>
              <a:rPr sz="2200" spc="10" dirty="0">
                <a:latin typeface="Microsoft Sans Serif"/>
                <a:cs typeface="Microsoft Sans Serif"/>
              </a:rPr>
              <a:t>t</a:t>
            </a:r>
            <a:r>
              <a:rPr sz="2200" spc="-5" dirty="0">
                <a:latin typeface="Microsoft Sans Serif"/>
                <a:cs typeface="Microsoft Sans Serif"/>
              </a:rPr>
              <a:t>he</a:t>
            </a:r>
            <a:r>
              <a:rPr sz="2200" dirty="0">
                <a:latin typeface="Microsoft Sans Serif"/>
                <a:cs typeface="Microsoft Sans Serif"/>
              </a:rPr>
              <a:t>n	</a:t>
            </a:r>
            <a:r>
              <a:rPr sz="2200" spc="5" dirty="0">
                <a:latin typeface="Microsoft Sans Serif"/>
                <a:cs typeface="Microsoft Sans Serif"/>
              </a:rPr>
              <a:t>r</a:t>
            </a:r>
            <a:r>
              <a:rPr sz="2200" spc="-5" dirty="0">
                <a:latin typeface="Microsoft Sans Serif"/>
                <a:cs typeface="Microsoft Sans Serif"/>
              </a:rPr>
              <a:t>e</a:t>
            </a:r>
            <a:r>
              <a:rPr sz="2200" dirty="0">
                <a:latin typeface="Microsoft Sans Serif"/>
                <a:cs typeface="Microsoft Sans Serif"/>
              </a:rPr>
              <a:t>s</a:t>
            </a:r>
            <a:r>
              <a:rPr sz="2200" spc="-5" dirty="0">
                <a:latin typeface="Microsoft Sans Serif"/>
                <a:cs typeface="Microsoft Sans Serif"/>
              </a:rPr>
              <a:t>o</a:t>
            </a:r>
            <a:r>
              <a:rPr sz="2200" spc="-30" dirty="0">
                <a:latin typeface="Microsoft Sans Serif"/>
                <a:cs typeface="Microsoft Sans Serif"/>
              </a:rPr>
              <a:t>l</a:t>
            </a:r>
            <a:r>
              <a:rPr sz="2200" spc="-25" dirty="0">
                <a:latin typeface="Microsoft Sans Serif"/>
                <a:cs typeface="Microsoft Sans Serif"/>
              </a:rPr>
              <a:t>v</a:t>
            </a:r>
            <a:r>
              <a:rPr sz="2200" spc="-5" dirty="0">
                <a:latin typeface="Microsoft Sans Serif"/>
                <a:cs typeface="Microsoft Sans Serif"/>
              </a:rPr>
              <a:t>en</a:t>
            </a:r>
            <a:r>
              <a:rPr sz="2200" dirty="0">
                <a:latin typeface="Microsoft Sans Serif"/>
                <a:cs typeface="Microsoft Sans Serif"/>
              </a:rPr>
              <a:t>t  </a:t>
            </a:r>
            <a:r>
              <a:rPr sz="2200" spc="-10" dirty="0">
                <a:latin typeface="Microsoft Sans Serif"/>
                <a:cs typeface="Microsoft Sans Serif"/>
              </a:rPr>
              <a:t>always</a:t>
            </a:r>
            <a:r>
              <a:rPr sz="2200" spc="30" dirty="0">
                <a:latin typeface="Microsoft Sans Serif"/>
                <a:cs typeface="Microsoft Sans Serif"/>
              </a:rPr>
              <a:t> </a:t>
            </a:r>
            <a:r>
              <a:rPr sz="2200" dirty="0">
                <a:latin typeface="Microsoft Sans Serif"/>
                <a:cs typeface="Microsoft Sans Serif"/>
              </a:rPr>
              <a:t>true.</a:t>
            </a:r>
          </a:p>
        </p:txBody>
      </p:sp>
    </p:spTree>
    <p:extLst>
      <p:ext uri="{BB962C8B-B14F-4D97-AF65-F5344CB8AC3E}">
        <p14:creationId xmlns:p14="http://schemas.microsoft.com/office/powerpoint/2010/main" val="383866765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Resolution Refutation in PL</a:t>
            </a:r>
            <a:r>
              <a:rPr lang="en-US" sz="3200" b="1" spc="-10" dirty="0">
                <a:solidFill>
                  <a:srgbClr val="C00000"/>
                </a:solidFill>
              </a:rPr>
              <a:t> </a:t>
            </a:r>
            <a:endParaRPr lang="te-IN" sz="3200" b="1" dirty="0">
              <a:solidFill>
                <a:srgbClr val="C00000"/>
              </a:solidFill>
            </a:endParaRPr>
          </a:p>
        </p:txBody>
      </p:sp>
      <p:sp>
        <p:nvSpPr>
          <p:cNvPr id="2" name="object 5">
            <a:extLst>
              <a:ext uri="{FF2B5EF4-FFF2-40B4-BE49-F238E27FC236}">
                <a16:creationId xmlns:a16="http://schemas.microsoft.com/office/drawing/2014/main" id="{EE27A768-DAEA-DF90-4D4F-C87215A132D0}"/>
              </a:ext>
            </a:extLst>
          </p:cNvPr>
          <p:cNvSpPr txBox="1">
            <a:spLocks/>
          </p:cNvSpPr>
          <p:nvPr/>
        </p:nvSpPr>
        <p:spPr>
          <a:xfrm>
            <a:off x="1640841" y="842134"/>
            <a:ext cx="3482340" cy="63627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4000"/>
              <a:t>Resolution</a:t>
            </a:r>
            <a:r>
              <a:rPr lang="en-IN" sz="4000" spc="-60"/>
              <a:t> </a:t>
            </a:r>
            <a:r>
              <a:rPr lang="en-IN" sz="4000" spc="-15"/>
              <a:t>Tree</a:t>
            </a:r>
            <a:endParaRPr lang="en-IN" sz="4000" dirty="0"/>
          </a:p>
        </p:txBody>
      </p:sp>
      <p:sp>
        <p:nvSpPr>
          <p:cNvPr id="3" name="object 6">
            <a:extLst>
              <a:ext uri="{FF2B5EF4-FFF2-40B4-BE49-F238E27FC236}">
                <a16:creationId xmlns:a16="http://schemas.microsoft.com/office/drawing/2014/main" id="{76AC8702-C98C-CB1A-4EDD-5EE89B0217B6}"/>
              </a:ext>
            </a:extLst>
          </p:cNvPr>
          <p:cNvSpPr txBox="1"/>
          <p:nvPr/>
        </p:nvSpPr>
        <p:spPr>
          <a:xfrm>
            <a:off x="1617650" y="1491656"/>
            <a:ext cx="8950959" cy="2986074"/>
          </a:xfrm>
          <a:prstGeom prst="rect">
            <a:avLst/>
          </a:prstGeom>
        </p:spPr>
        <p:txBody>
          <a:bodyPr vert="horz" wrap="square" lIns="0" tIns="13335" rIns="0" bIns="0" rtlCol="0">
            <a:spAutoFit/>
          </a:bodyPr>
          <a:lstStyle/>
          <a:p>
            <a:pPr marL="394970" marR="17780" indent="-344805" algn="just">
              <a:lnSpc>
                <a:spcPct val="100000"/>
              </a:lnSpc>
              <a:spcBef>
                <a:spcPts val="105"/>
              </a:spcBef>
              <a:buClr>
                <a:srgbClr val="0099CC"/>
              </a:buClr>
              <a:buSzPct val="71428"/>
              <a:buFont typeface="Wingdings"/>
              <a:buChar char=""/>
              <a:tabLst>
                <a:tab pos="395605" algn="l"/>
              </a:tabLst>
            </a:pPr>
            <a:r>
              <a:rPr sz="2800" spc="-5" dirty="0">
                <a:latin typeface="Microsoft Sans Serif"/>
                <a:cs typeface="Microsoft Sans Serif"/>
              </a:rPr>
              <a:t>Inverted binary </a:t>
            </a:r>
            <a:r>
              <a:rPr sz="2800" dirty="0">
                <a:latin typeface="Microsoft Sans Serif"/>
                <a:cs typeface="Microsoft Sans Serif"/>
              </a:rPr>
              <a:t>tree </a:t>
            </a:r>
            <a:r>
              <a:rPr sz="2800" spc="-10" dirty="0">
                <a:latin typeface="Microsoft Sans Serif"/>
                <a:cs typeface="Microsoft Sans Serif"/>
              </a:rPr>
              <a:t>is </a:t>
            </a:r>
            <a:r>
              <a:rPr sz="2800" spc="-5" dirty="0">
                <a:latin typeface="Microsoft Sans Serif"/>
                <a:cs typeface="Microsoft Sans Serif"/>
              </a:rPr>
              <a:t>generated </a:t>
            </a:r>
            <a:r>
              <a:rPr sz="2800" spc="-10" dirty="0">
                <a:latin typeface="Microsoft Sans Serif"/>
                <a:cs typeface="Microsoft Sans Serif"/>
              </a:rPr>
              <a:t>with </a:t>
            </a:r>
            <a:r>
              <a:rPr sz="2800" spc="5" dirty="0">
                <a:latin typeface="Microsoft Sans Serif"/>
                <a:cs typeface="Microsoft Sans Serif"/>
              </a:rPr>
              <a:t>the </a:t>
            </a:r>
            <a:r>
              <a:rPr sz="2800" spc="10" dirty="0">
                <a:latin typeface="Microsoft Sans Serif"/>
                <a:cs typeface="Microsoft Sans Serif"/>
              </a:rPr>
              <a:t> </a:t>
            </a:r>
            <a:r>
              <a:rPr sz="2800" dirty="0">
                <a:latin typeface="Microsoft Sans Serif"/>
                <a:cs typeface="Microsoft Sans Serif"/>
              </a:rPr>
              <a:t>last</a:t>
            </a:r>
            <a:r>
              <a:rPr sz="2800" spc="5" dirty="0">
                <a:latin typeface="Microsoft Sans Serif"/>
                <a:cs typeface="Microsoft Sans Serif"/>
              </a:rPr>
              <a:t> </a:t>
            </a:r>
            <a:r>
              <a:rPr sz="2800" dirty="0">
                <a:latin typeface="Microsoft Sans Serif"/>
                <a:cs typeface="Microsoft Sans Serif"/>
              </a:rPr>
              <a:t>node</a:t>
            </a:r>
            <a:r>
              <a:rPr sz="2800" spc="5" dirty="0">
                <a:latin typeface="Microsoft Sans Serif"/>
                <a:cs typeface="Microsoft Sans Serif"/>
              </a:rPr>
              <a:t> </a:t>
            </a:r>
            <a:r>
              <a:rPr sz="2800" dirty="0">
                <a:latin typeface="Microsoft Sans Serif"/>
                <a:cs typeface="Microsoft Sans Serif"/>
              </a:rPr>
              <a:t>of</a:t>
            </a:r>
            <a:r>
              <a:rPr sz="2800" spc="5" dirty="0">
                <a:latin typeface="Microsoft Sans Serif"/>
                <a:cs typeface="Microsoft Sans Serif"/>
              </a:rPr>
              <a:t> the</a:t>
            </a:r>
            <a:r>
              <a:rPr sz="2800" spc="10" dirty="0">
                <a:latin typeface="Microsoft Sans Serif"/>
                <a:cs typeface="Microsoft Sans Serif"/>
              </a:rPr>
              <a:t> </a:t>
            </a:r>
            <a:r>
              <a:rPr sz="2800" spc="-5" dirty="0">
                <a:latin typeface="Microsoft Sans Serif"/>
                <a:cs typeface="Microsoft Sans Serif"/>
              </a:rPr>
              <a:t>binary</a:t>
            </a:r>
            <a:r>
              <a:rPr sz="2800" dirty="0">
                <a:latin typeface="Microsoft Sans Serif"/>
                <a:cs typeface="Microsoft Sans Serif"/>
              </a:rPr>
              <a:t> tree</a:t>
            </a:r>
            <a:r>
              <a:rPr sz="2800" spc="5" dirty="0">
                <a:latin typeface="Microsoft Sans Serif"/>
                <a:cs typeface="Microsoft Sans Serif"/>
              </a:rPr>
              <a:t> to</a:t>
            </a:r>
            <a:r>
              <a:rPr sz="2800" spc="10" dirty="0">
                <a:latin typeface="Microsoft Sans Serif"/>
                <a:cs typeface="Microsoft Sans Serif"/>
              </a:rPr>
              <a:t> </a:t>
            </a:r>
            <a:r>
              <a:rPr sz="2800" dirty="0">
                <a:latin typeface="Microsoft Sans Serif"/>
                <a:cs typeface="Microsoft Sans Serif"/>
              </a:rPr>
              <a:t>be</a:t>
            </a:r>
            <a:r>
              <a:rPr sz="2800" spc="5" dirty="0">
                <a:latin typeface="Microsoft Sans Serif"/>
                <a:cs typeface="Microsoft Sans Serif"/>
              </a:rPr>
              <a:t> </a:t>
            </a:r>
            <a:r>
              <a:rPr sz="2800" dirty="0">
                <a:latin typeface="Microsoft Sans Serif"/>
                <a:cs typeface="Microsoft Sans Serif"/>
              </a:rPr>
              <a:t>a </a:t>
            </a:r>
            <a:r>
              <a:rPr sz="2800" spc="5" dirty="0">
                <a:latin typeface="Microsoft Sans Serif"/>
                <a:cs typeface="Microsoft Sans Serif"/>
              </a:rPr>
              <a:t> </a:t>
            </a:r>
            <a:r>
              <a:rPr sz="2800" spc="-5" dirty="0">
                <a:latin typeface="Microsoft Sans Serif"/>
                <a:cs typeface="Microsoft Sans Serif"/>
              </a:rPr>
              <a:t>resolvent.</a:t>
            </a:r>
            <a:endParaRPr sz="2800" dirty="0">
              <a:latin typeface="Microsoft Sans Serif"/>
              <a:cs typeface="Microsoft Sans Serif"/>
            </a:endParaRPr>
          </a:p>
          <a:p>
            <a:pPr marL="394970" indent="-344805" algn="just">
              <a:lnSpc>
                <a:spcPct val="100000"/>
              </a:lnSpc>
              <a:spcBef>
                <a:spcPts val="700"/>
              </a:spcBef>
              <a:buClr>
                <a:srgbClr val="0099CC"/>
              </a:buClr>
              <a:buSzPct val="71428"/>
              <a:buFont typeface="Wingdings"/>
              <a:buChar char=""/>
              <a:tabLst>
                <a:tab pos="395605" algn="l"/>
              </a:tabLst>
            </a:pPr>
            <a:r>
              <a:rPr sz="2800" spc="-10" dirty="0">
                <a:latin typeface="Microsoft Sans Serif"/>
                <a:cs typeface="Microsoft Sans Serif"/>
              </a:rPr>
              <a:t>This</a:t>
            </a:r>
            <a:r>
              <a:rPr sz="2800" spc="55" dirty="0">
                <a:latin typeface="Microsoft Sans Serif"/>
                <a:cs typeface="Microsoft Sans Serif"/>
              </a:rPr>
              <a:t> </a:t>
            </a:r>
            <a:r>
              <a:rPr sz="2800" dirty="0">
                <a:latin typeface="Microsoft Sans Serif"/>
                <a:cs typeface="Microsoft Sans Serif"/>
              </a:rPr>
              <a:t>also</a:t>
            </a:r>
            <a:r>
              <a:rPr sz="2800" spc="-10" dirty="0">
                <a:latin typeface="Microsoft Sans Serif"/>
                <a:cs typeface="Microsoft Sans Serif"/>
              </a:rPr>
              <a:t> </a:t>
            </a:r>
            <a:r>
              <a:rPr sz="2800" spc="-5" dirty="0">
                <a:latin typeface="Microsoft Sans Serif"/>
                <a:cs typeface="Microsoft Sans Serif"/>
              </a:rPr>
              <a:t>called</a:t>
            </a:r>
            <a:r>
              <a:rPr sz="2800" spc="40" dirty="0">
                <a:latin typeface="Microsoft Sans Serif"/>
                <a:cs typeface="Microsoft Sans Serif"/>
              </a:rPr>
              <a:t> </a:t>
            </a:r>
            <a:r>
              <a:rPr sz="2800" spc="-5" dirty="0">
                <a:latin typeface="Microsoft Sans Serif"/>
                <a:cs typeface="Microsoft Sans Serif"/>
              </a:rPr>
              <a:t>resolution</a:t>
            </a:r>
            <a:r>
              <a:rPr sz="2800" spc="15" dirty="0">
                <a:latin typeface="Microsoft Sans Serif"/>
                <a:cs typeface="Microsoft Sans Serif"/>
              </a:rPr>
              <a:t> </a:t>
            </a:r>
            <a:r>
              <a:rPr sz="2800" dirty="0">
                <a:latin typeface="Microsoft Sans Serif"/>
                <a:cs typeface="Microsoft Sans Serif"/>
              </a:rPr>
              <a:t>tree.</a:t>
            </a:r>
          </a:p>
          <a:p>
            <a:pPr>
              <a:lnSpc>
                <a:spcPct val="100000"/>
              </a:lnSpc>
              <a:spcBef>
                <a:spcPts val="5"/>
              </a:spcBef>
            </a:pPr>
            <a:endParaRPr sz="4150" dirty="0">
              <a:latin typeface="Microsoft Sans Serif"/>
              <a:cs typeface="Microsoft Sans Serif"/>
            </a:endParaRPr>
          </a:p>
          <a:p>
            <a:pPr marL="50800">
              <a:lnSpc>
                <a:spcPct val="100000"/>
              </a:lnSpc>
            </a:pPr>
            <a:r>
              <a:rPr sz="2800" b="1" dirty="0">
                <a:solidFill>
                  <a:srgbClr val="CC0000"/>
                </a:solidFill>
                <a:latin typeface="Arial"/>
                <a:cs typeface="Arial"/>
              </a:rPr>
              <a:t>Example</a:t>
            </a:r>
            <a:r>
              <a:rPr sz="2800" dirty="0">
                <a:latin typeface="Microsoft Sans Serif"/>
                <a:cs typeface="Microsoft Sans Serif"/>
              </a:rPr>
              <a:t>:</a:t>
            </a:r>
            <a:r>
              <a:rPr sz="2800" spc="20" dirty="0">
                <a:latin typeface="Microsoft Sans Serif"/>
                <a:cs typeface="Microsoft Sans Serif"/>
              </a:rPr>
              <a:t> </a:t>
            </a:r>
            <a:r>
              <a:rPr sz="2800" spc="-10" dirty="0">
                <a:latin typeface="Microsoft Sans Serif"/>
                <a:cs typeface="Microsoft Sans Serif"/>
              </a:rPr>
              <a:t>Find</a:t>
            </a:r>
            <a:r>
              <a:rPr sz="2800" spc="35" dirty="0">
                <a:latin typeface="Microsoft Sans Serif"/>
                <a:cs typeface="Microsoft Sans Serif"/>
              </a:rPr>
              <a:t> </a:t>
            </a:r>
            <a:r>
              <a:rPr sz="2800" spc="-10" dirty="0">
                <a:latin typeface="Microsoft Sans Serif"/>
                <a:cs typeface="Microsoft Sans Serif"/>
              </a:rPr>
              <a:t>resolvent</a:t>
            </a:r>
            <a:r>
              <a:rPr sz="2800" spc="45" dirty="0">
                <a:latin typeface="Microsoft Sans Serif"/>
                <a:cs typeface="Microsoft Sans Serif"/>
              </a:rPr>
              <a:t> </a:t>
            </a:r>
            <a:r>
              <a:rPr sz="2800" spc="-5" dirty="0">
                <a:latin typeface="Microsoft Sans Serif"/>
                <a:cs typeface="Microsoft Sans Serif"/>
              </a:rPr>
              <a:t>of:</a:t>
            </a:r>
            <a:endParaRPr sz="2800" dirty="0">
              <a:latin typeface="Microsoft Sans Serif"/>
              <a:cs typeface="Microsoft Sans Serif"/>
            </a:endParaRPr>
          </a:p>
          <a:p>
            <a:pPr marR="184785" algn="ctr">
              <a:lnSpc>
                <a:spcPct val="100000"/>
              </a:lnSpc>
              <a:spcBef>
                <a:spcPts val="670"/>
              </a:spcBef>
              <a:tabLst>
                <a:tab pos="725170" algn="l"/>
                <a:tab pos="1231265" algn="l"/>
                <a:tab pos="1663700" algn="l"/>
                <a:tab pos="2096770" algn="l"/>
                <a:tab pos="2569210" algn="l"/>
                <a:tab pos="3001645" algn="l"/>
              </a:tabLst>
            </a:pPr>
            <a:r>
              <a:rPr sz="2800" spc="-10" dirty="0">
                <a:latin typeface="Microsoft Sans Serif"/>
                <a:cs typeface="Microsoft Sans Serif"/>
              </a:rPr>
              <a:t>C</a:t>
            </a:r>
            <a:r>
              <a:rPr sz="2850" spc="-15" baseline="-20467" dirty="0">
                <a:latin typeface="Microsoft Sans Serif"/>
                <a:cs typeface="Microsoft Sans Serif"/>
              </a:rPr>
              <a:t>1	</a:t>
            </a:r>
            <a:r>
              <a:rPr sz="2800" dirty="0">
                <a:latin typeface="Microsoft Sans Serif"/>
                <a:cs typeface="Microsoft Sans Serif"/>
              </a:rPr>
              <a:t>=	</a:t>
            </a:r>
            <a:r>
              <a:rPr sz="2800" spc="5" dirty="0">
                <a:latin typeface="Microsoft Sans Serif"/>
                <a:cs typeface="Microsoft Sans Serif"/>
              </a:rPr>
              <a:t>P	V	Q	V	R</a:t>
            </a:r>
            <a:endParaRPr sz="2800" dirty="0">
              <a:latin typeface="Microsoft Sans Serif"/>
              <a:cs typeface="Microsoft Sans Serif"/>
            </a:endParaRPr>
          </a:p>
        </p:txBody>
      </p:sp>
      <p:graphicFrame>
        <p:nvGraphicFramePr>
          <p:cNvPr id="4" name="object 7">
            <a:extLst>
              <a:ext uri="{FF2B5EF4-FFF2-40B4-BE49-F238E27FC236}">
                <a16:creationId xmlns:a16="http://schemas.microsoft.com/office/drawing/2014/main" id="{2E0E471D-404D-024C-F69E-C0F475750E08}"/>
              </a:ext>
            </a:extLst>
          </p:cNvPr>
          <p:cNvGraphicFramePr>
            <a:graphicFrameLocks noGrp="1"/>
          </p:cNvGraphicFramePr>
          <p:nvPr>
            <p:extLst>
              <p:ext uri="{D42A27DB-BD31-4B8C-83A1-F6EECF244321}">
                <p14:modId xmlns:p14="http://schemas.microsoft.com/office/powerpoint/2010/main" val="2874982744"/>
              </p:ext>
            </p:extLst>
          </p:nvPr>
        </p:nvGraphicFramePr>
        <p:xfrm>
          <a:off x="4343400" y="4490982"/>
          <a:ext cx="3079113" cy="930742"/>
        </p:xfrm>
        <a:graphic>
          <a:graphicData uri="http://schemas.openxmlformats.org/drawingml/2006/table">
            <a:tbl>
              <a:tblPr firstRow="1" bandRow="1">
                <a:tableStyleId>{2D5ABB26-0587-4C30-8999-92F81FD0307C}</a:tableStyleId>
              </a:tblPr>
              <a:tblGrid>
                <a:gridCol w="604520">
                  <a:extLst>
                    <a:ext uri="{9D8B030D-6E8A-4147-A177-3AD203B41FA5}">
                      <a16:colId xmlns:a16="http://schemas.microsoft.com/office/drawing/2014/main" val="20000"/>
                    </a:ext>
                  </a:extLst>
                </a:gridCol>
                <a:gridCol w="489585">
                  <a:extLst>
                    <a:ext uri="{9D8B030D-6E8A-4147-A177-3AD203B41FA5}">
                      <a16:colId xmlns:a16="http://schemas.microsoft.com/office/drawing/2014/main" val="20001"/>
                    </a:ext>
                  </a:extLst>
                </a:gridCol>
                <a:gridCol w="760094">
                  <a:extLst>
                    <a:ext uri="{9D8B030D-6E8A-4147-A177-3AD203B41FA5}">
                      <a16:colId xmlns:a16="http://schemas.microsoft.com/office/drawing/2014/main" val="20002"/>
                    </a:ext>
                  </a:extLst>
                </a:gridCol>
                <a:gridCol w="434339">
                  <a:extLst>
                    <a:ext uri="{9D8B030D-6E8A-4147-A177-3AD203B41FA5}">
                      <a16:colId xmlns:a16="http://schemas.microsoft.com/office/drawing/2014/main" val="20003"/>
                    </a:ext>
                  </a:extLst>
                </a:gridCol>
                <a:gridCol w="790575">
                  <a:extLst>
                    <a:ext uri="{9D8B030D-6E8A-4147-A177-3AD203B41FA5}">
                      <a16:colId xmlns:a16="http://schemas.microsoft.com/office/drawing/2014/main" val="20004"/>
                    </a:ext>
                  </a:extLst>
                </a:gridCol>
              </a:tblGrid>
              <a:tr h="465371">
                <a:tc>
                  <a:txBody>
                    <a:bodyPr/>
                    <a:lstStyle/>
                    <a:p>
                      <a:pPr marL="31750">
                        <a:lnSpc>
                          <a:spcPts val="2730"/>
                        </a:lnSpc>
                      </a:pPr>
                      <a:r>
                        <a:rPr sz="2800" spc="-10" dirty="0">
                          <a:latin typeface="Microsoft Sans Serif"/>
                          <a:cs typeface="Microsoft Sans Serif"/>
                        </a:rPr>
                        <a:t>C</a:t>
                      </a:r>
                      <a:r>
                        <a:rPr sz="2850" spc="-15" baseline="-20467" dirty="0">
                          <a:latin typeface="Microsoft Sans Serif"/>
                          <a:cs typeface="Microsoft Sans Serif"/>
                        </a:rPr>
                        <a:t>2</a:t>
                      </a:r>
                      <a:endParaRPr sz="2850" baseline="-20467">
                        <a:latin typeface="Microsoft Sans Serif"/>
                        <a:cs typeface="Microsoft Sans Serif"/>
                      </a:endParaRPr>
                    </a:p>
                  </a:txBody>
                  <a:tcPr marL="0" marR="0" marT="0" marB="0"/>
                </a:tc>
                <a:tc>
                  <a:txBody>
                    <a:bodyPr/>
                    <a:lstStyle/>
                    <a:p>
                      <a:pPr marR="90805" algn="r">
                        <a:lnSpc>
                          <a:spcPts val="2730"/>
                        </a:lnSpc>
                      </a:pPr>
                      <a:r>
                        <a:rPr sz="2800" dirty="0">
                          <a:latin typeface="Microsoft Sans Serif"/>
                          <a:cs typeface="Microsoft Sans Serif"/>
                        </a:rPr>
                        <a:t>=</a:t>
                      </a:r>
                      <a:endParaRPr sz="2800">
                        <a:latin typeface="Microsoft Sans Serif"/>
                        <a:cs typeface="Microsoft Sans Serif"/>
                      </a:endParaRPr>
                    </a:p>
                  </a:txBody>
                  <a:tcPr marL="0" marR="0" marT="0" marB="0"/>
                </a:tc>
                <a:tc>
                  <a:txBody>
                    <a:bodyPr/>
                    <a:lstStyle/>
                    <a:p>
                      <a:pPr marL="98425">
                        <a:lnSpc>
                          <a:spcPts val="2730"/>
                        </a:lnSpc>
                      </a:pPr>
                      <a:r>
                        <a:rPr sz="2800" dirty="0">
                          <a:latin typeface="Microsoft Sans Serif"/>
                          <a:cs typeface="Microsoft Sans Serif"/>
                        </a:rPr>
                        <a:t>~</a:t>
                      </a:r>
                      <a:r>
                        <a:rPr sz="2800" spc="-40" dirty="0">
                          <a:latin typeface="Microsoft Sans Serif"/>
                          <a:cs typeface="Microsoft Sans Serif"/>
                        </a:rPr>
                        <a:t> </a:t>
                      </a:r>
                      <a:r>
                        <a:rPr sz="2800" spc="5" dirty="0">
                          <a:latin typeface="Microsoft Sans Serif"/>
                          <a:cs typeface="Microsoft Sans Serif"/>
                        </a:rPr>
                        <a:t>Q</a:t>
                      </a:r>
                      <a:endParaRPr sz="2800">
                        <a:latin typeface="Microsoft Sans Serif"/>
                        <a:cs typeface="Microsoft Sans Serif"/>
                      </a:endParaRPr>
                    </a:p>
                  </a:txBody>
                  <a:tcPr marL="0" marR="0" marT="0" marB="0"/>
                </a:tc>
                <a:tc>
                  <a:txBody>
                    <a:bodyPr/>
                    <a:lstStyle/>
                    <a:p>
                      <a:pPr marL="40640" algn="ctr">
                        <a:lnSpc>
                          <a:spcPts val="2730"/>
                        </a:lnSpc>
                      </a:pPr>
                      <a:r>
                        <a:rPr sz="2800" dirty="0">
                          <a:latin typeface="Microsoft Sans Serif"/>
                          <a:cs typeface="Microsoft Sans Serif"/>
                        </a:rPr>
                        <a:t>V</a:t>
                      </a:r>
                      <a:endParaRPr sz="2800">
                        <a:latin typeface="Microsoft Sans Serif"/>
                        <a:cs typeface="Microsoft Sans Serif"/>
                      </a:endParaRPr>
                    </a:p>
                  </a:txBody>
                  <a:tcPr marL="0" marR="0" marT="0" marB="0"/>
                </a:tc>
                <a:tc>
                  <a:txBody>
                    <a:bodyPr/>
                    <a:lstStyle/>
                    <a:p>
                      <a:pPr marL="116839">
                        <a:lnSpc>
                          <a:spcPts val="2730"/>
                        </a:lnSpc>
                      </a:pPr>
                      <a:r>
                        <a:rPr sz="2800" dirty="0">
                          <a:latin typeface="Microsoft Sans Serif"/>
                          <a:cs typeface="Microsoft Sans Serif"/>
                        </a:rPr>
                        <a:t>~</a:t>
                      </a:r>
                      <a:r>
                        <a:rPr sz="2800" spc="-55" dirty="0">
                          <a:latin typeface="Microsoft Sans Serif"/>
                          <a:cs typeface="Microsoft Sans Serif"/>
                        </a:rPr>
                        <a:t> </a:t>
                      </a:r>
                      <a:r>
                        <a:rPr sz="2800" spc="5" dirty="0">
                          <a:latin typeface="Microsoft Sans Serif"/>
                          <a:cs typeface="Microsoft Sans Serif"/>
                        </a:rPr>
                        <a:t>W</a:t>
                      </a:r>
                      <a:endParaRPr sz="2800">
                        <a:latin typeface="Microsoft Sans Serif"/>
                        <a:cs typeface="Microsoft Sans Serif"/>
                      </a:endParaRPr>
                    </a:p>
                  </a:txBody>
                  <a:tcPr marL="0" marR="0" marT="0" marB="0"/>
                </a:tc>
                <a:extLst>
                  <a:ext uri="{0D108BD9-81ED-4DB2-BD59-A6C34878D82A}">
                    <a16:rowId xmlns:a16="http://schemas.microsoft.com/office/drawing/2014/main" val="10000"/>
                  </a:ext>
                </a:extLst>
              </a:tr>
              <a:tr h="465371">
                <a:tc>
                  <a:txBody>
                    <a:bodyPr/>
                    <a:lstStyle/>
                    <a:p>
                      <a:pPr marL="31750">
                        <a:lnSpc>
                          <a:spcPts val="3095"/>
                        </a:lnSpc>
                      </a:pPr>
                      <a:r>
                        <a:rPr sz="2800" spc="-10" dirty="0">
                          <a:latin typeface="Microsoft Sans Serif"/>
                          <a:cs typeface="Microsoft Sans Serif"/>
                        </a:rPr>
                        <a:t>C</a:t>
                      </a:r>
                      <a:r>
                        <a:rPr sz="2850" spc="-15" baseline="-20467" dirty="0">
                          <a:latin typeface="Microsoft Sans Serif"/>
                          <a:cs typeface="Microsoft Sans Serif"/>
                        </a:rPr>
                        <a:t>3</a:t>
                      </a:r>
                      <a:endParaRPr sz="2850" baseline="-20467">
                        <a:latin typeface="Microsoft Sans Serif"/>
                        <a:cs typeface="Microsoft Sans Serif"/>
                      </a:endParaRPr>
                    </a:p>
                  </a:txBody>
                  <a:tcPr marL="0" marR="0" marT="0" marB="0"/>
                </a:tc>
                <a:tc>
                  <a:txBody>
                    <a:bodyPr/>
                    <a:lstStyle/>
                    <a:p>
                      <a:pPr marR="90805" algn="r">
                        <a:lnSpc>
                          <a:spcPts val="3095"/>
                        </a:lnSpc>
                      </a:pPr>
                      <a:r>
                        <a:rPr sz="2800" dirty="0">
                          <a:latin typeface="Microsoft Sans Serif"/>
                          <a:cs typeface="Microsoft Sans Serif"/>
                        </a:rPr>
                        <a:t>=</a:t>
                      </a:r>
                      <a:endParaRPr sz="2800">
                        <a:latin typeface="Microsoft Sans Serif"/>
                        <a:cs typeface="Microsoft Sans Serif"/>
                      </a:endParaRPr>
                    </a:p>
                  </a:txBody>
                  <a:tcPr marL="0" marR="0" marT="0" marB="0"/>
                </a:tc>
                <a:tc>
                  <a:txBody>
                    <a:bodyPr/>
                    <a:lstStyle/>
                    <a:p>
                      <a:pPr marL="98425">
                        <a:lnSpc>
                          <a:spcPts val="3095"/>
                        </a:lnSpc>
                      </a:pPr>
                      <a:r>
                        <a:rPr sz="2800" dirty="0">
                          <a:latin typeface="Microsoft Sans Serif"/>
                          <a:cs typeface="Microsoft Sans Serif"/>
                        </a:rPr>
                        <a:t>~</a:t>
                      </a:r>
                      <a:r>
                        <a:rPr sz="2800" spc="-30" dirty="0">
                          <a:latin typeface="Microsoft Sans Serif"/>
                          <a:cs typeface="Microsoft Sans Serif"/>
                        </a:rPr>
                        <a:t> </a:t>
                      </a:r>
                      <a:r>
                        <a:rPr sz="2800" spc="5" dirty="0">
                          <a:latin typeface="Microsoft Sans Serif"/>
                          <a:cs typeface="Microsoft Sans Serif"/>
                        </a:rPr>
                        <a:t>P</a:t>
                      </a:r>
                      <a:endParaRPr sz="2800" dirty="0">
                        <a:latin typeface="Microsoft Sans Serif"/>
                        <a:cs typeface="Microsoft Sans Serif"/>
                      </a:endParaRPr>
                    </a:p>
                  </a:txBody>
                  <a:tcPr marL="0" marR="0" marT="0" marB="0"/>
                </a:tc>
                <a:tc>
                  <a:txBody>
                    <a:bodyPr/>
                    <a:lstStyle/>
                    <a:p>
                      <a:pPr marR="29845" algn="ctr">
                        <a:lnSpc>
                          <a:spcPts val="3095"/>
                        </a:lnSpc>
                      </a:pPr>
                      <a:r>
                        <a:rPr sz="2800" dirty="0">
                          <a:latin typeface="Microsoft Sans Serif"/>
                          <a:cs typeface="Microsoft Sans Serif"/>
                        </a:rPr>
                        <a:t>V</a:t>
                      </a:r>
                      <a:endParaRPr sz="2800">
                        <a:latin typeface="Microsoft Sans Serif"/>
                        <a:cs typeface="Microsoft Sans Serif"/>
                      </a:endParaRPr>
                    </a:p>
                  </a:txBody>
                  <a:tcPr marL="0" marR="0" marT="0" marB="0"/>
                </a:tc>
                <a:tc>
                  <a:txBody>
                    <a:bodyPr/>
                    <a:lstStyle/>
                    <a:p>
                      <a:pPr marL="77470">
                        <a:lnSpc>
                          <a:spcPts val="3095"/>
                        </a:lnSpc>
                      </a:pPr>
                      <a:r>
                        <a:rPr sz="2800" dirty="0">
                          <a:latin typeface="Microsoft Sans Serif"/>
                          <a:cs typeface="Microsoft Sans Serif"/>
                        </a:rPr>
                        <a:t>~</a:t>
                      </a:r>
                      <a:r>
                        <a:rPr sz="2800" spc="-40" dirty="0">
                          <a:latin typeface="Microsoft Sans Serif"/>
                          <a:cs typeface="Microsoft Sans Serif"/>
                        </a:rPr>
                        <a:t> </a:t>
                      </a:r>
                      <a:r>
                        <a:rPr sz="2800" spc="5" dirty="0">
                          <a:latin typeface="Microsoft Sans Serif"/>
                          <a:cs typeface="Microsoft Sans Serif"/>
                        </a:rPr>
                        <a:t>W</a:t>
                      </a:r>
                      <a:endParaRPr sz="2800" dirty="0">
                        <a:latin typeface="Microsoft Sans Serif"/>
                        <a:cs typeface="Microsoft Sans Serif"/>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8225181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dirty="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Resolution Refutation in PL</a:t>
            </a:r>
            <a:r>
              <a:rPr lang="en-US" sz="3200" b="1" spc="-10" dirty="0">
                <a:solidFill>
                  <a:srgbClr val="C00000"/>
                </a:solidFill>
              </a:rPr>
              <a:t> </a:t>
            </a:r>
            <a:endParaRPr lang="te-IN" sz="3200" b="1" dirty="0">
              <a:solidFill>
                <a:srgbClr val="C00000"/>
              </a:solidFill>
            </a:endParaRPr>
          </a:p>
        </p:txBody>
      </p:sp>
      <p:grpSp>
        <p:nvGrpSpPr>
          <p:cNvPr id="2" name="object 2">
            <a:extLst>
              <a:ext uri="{FF2B5EF4-FFF2-40B4-BE49-F238E27FC236}">
                <a16:creationId xmlns:a16="http://schemas.microsoft.com/office/drawing/2014/main" id="{E1DEEE07-A277-4AD7-16F4-8215C8662AD9}"/>
              </a:ext>
            </a:extLst>
          </p:cNvPr>
          <p:cNvGrpSpPr/>
          <p:nvPr/>
        </p:nvGrpSpPr>
        <p:grpSpPr>
          <a:xfrm>
            <a:off x="457205" y="457199"/>
            <a:ext cx="1064260" cy="6852284"/>
            <a:chOff x="457205" y="457199"/>
            <a:chExt cx="1064260" cy="6852284"/>
          </a:xfrm>
        </p:grpSpPr>
        <p:pic>
          <p:nvPicPr>
            <p:cNvPr id="3" name="object 3">
              <a:extLst>
                <a:ext uri="{FF2B5EF4-FFF2-40B4-BE49-F238E27FC236}">
                  <a16:creationId xmlns:a16="http://schemas.microsoft.com/office/drawing/2014/main" id="{C0BC3BAC-DB90-133F-EE17-D9F77866E62F}"/>
                </a:ext>
              </a:extLst>
            </p:cNvPr>
            <p:cNvPicPr/>
            <p:nvPr/>
          </p:nvPicPr>
          <p:blipFill>
            <a:blip r:embed="rId3" cstate="print"/>
            <a:stretch>
              <a:fillRect/>
            </a:stretch>
          </p:blipFill>
          <p:spPr>
            <a:xfrm>
              <a:off x="457205" y="457199"/>
              <a:ext cx="443932" cy="6851903"/>
            </a:xfrm>
            <a:prstGeom prst="rect">
              <a:avLst/>
            </a:prstGeom>
          </p:spPr>
        </p:pic>
        <p:pic>
          <p:nvPicPr>
            <p:cNvPr id="4" name="object 4">
              <a:extLst>
                <a:ext uri="{FF2B5EF4-FFF2-40B4-BE49-F238E27FC236}">
                  <a16:creationId xmlns:a16="http://schemas.microsoft.com/office/drawing/2014/main" id="{17E09369-7AD2-278F-95AF-EADF188044F6}"/>
                </a:ext>
              </a:extLst>
            </p:cNvPr>
            <p:cNvPicPr/>
            <p:nvPr/>
          </p:nvPicPr>
          <p:blipFill>
            <a:blip r:embed="rId4" cstate="print"/>
            <a:stretch>
              <a:fillRect/>
            </a:stretch>
          </p:blipFill>
          <p:spPr>
            <a:xfrm>
              <a:off x="1219200" y="457199"/>
              <a:ext cx="301751" cy="6851903"/>
            </a:xfrm>
            <a:prstGeom prst="rect">
              <a:avLst/>
            </a:prstGeom>
          </p:spPr>
        </p:pic>
      </p:grpSp>
      <p:sp>
        <p:nvSpPr>
          <p:cNvPr id="5" name="object 5">
            <a:extLst>
              <a:ext uri="{FF2B5EF4-FFF2-40B4-BE49-F238E27FC236}">
                <a16:creationId xmlns:a16="http://schemas.microsoft.com/office/drawing/2014/main" id="{D5D5ADD4-A350-78DE-252A-227EC9C2332E}"/>
              </a:ext>
            </a:extLst>
          </p:cNvPr>
          <p:cNvSpPr txBox="1">
            <a:spLocks/>
          </p:cNvSpPr>
          <p:nvPr/>
        </p:nvSpPr>
        <p:spPr>
          <a:xfrm>
            <a:off x="1602741" y="959612"/>
            <a:ext cx="5701665" cy="63627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4000" spc="-5"/>
              <a:t>Example-</a:t>
            </a:r>
            <a:r>
              <a:rPr lang="en-IN" sz="4000" spc="-30"/>
              <a:t> </a:t>
            </a:r>
            <a:r>
              <a:rPr lang="en-IN" sz="4000"/>
              <a:t>Resolution</a:t>
            </a:r>
            <a:r>
              <a:rPr lang="en-IN" sz="4000" spc="-30"/>
              <a:t> </a:t>
            </a:r>
            <a:r>
              <a:rPr lang="en-IN" sz="4000" spc="-5"/>
              <a:t>Tree</a:t>
            </a:r>
            <a:endParaRPr lang="en-IN" sz="4000"/>
          </a:p>
        </p:txBody>
      </p:sp>
      <p:sp>
        <p:nvSpPr>
          <p:cNvPr id="6" name="object 6">
            <a:extLst>
              <a:ext uri="{FF2B5EF4-FFF2-40B4-BE49-F238E27FC236}">
                <a16:creationId xmlns:a16="http://schemas.microsoft.com/office/drawing/2014/main" id="{E9BD88D6-8395-5DFD-A95F-24F1A74A00A0}"/>
              </a:ext>
            </a:extLst>
          </p:cNvPr>
          <p:cNvSpPr txBox="1"/>
          <p:nvPr/>
        </p:nvSpPr>
        <p:spPr>
          <a:xfrm>
            <a:off x="2669542" y="2008125"/>
            <a:ext cx="5180965" cy="903605"/>
          </a:xfrm>
          <a:prstGeom prst="rect">
            <a:avLst/>
          </a:prstGeom>
        </p:spPr>
        <p:txBody>
          <a:bodyPr vert="horz" wrap="square" lIns="0" tIns="85725" rIns="0" bIns="0" rtlCol="0">
            <a:spAutoFit/>
          </a:bodyPr>
          <a:lstStyle/>
          <a:p>
            <a:pPr algn="ctr">
              <a:lnSpc>
                <a:spcPct val="100000"/>
              </a:lnSpc>
              <a:spcBef>
                <a:spcPts val="675"/>
              </a:spcBef>
              <a:tabLst>
                <a:tab pos="374650" algn="l"/>
                <a:tab pos="743585" algn="l"/>
                <a:tab pos="1148715" algn="l"/>
                <a:tab pos="1520825" algn="l"/>
                <a:tab pos="3656965" algn="l"/>
                <a:tab pos="4324985" algn="l"/>
                <a:tab pos="4699635" algn="l"/>
              </a:tabLst>
            </a:pPr>
            <a:r>
              <a:rPr sz="2400" dirty="0">
                <a:latin typeface="Microsoft Sans Serif"/>
                <a:cs typeface="Microsoft Sans Serif"/>
              </a:rPr>
              <a:t>P	V	Q	V	</a:t>
            </a:r>
            <a:r>
              <a:rPr sz="2400" spc="-5" dirty="0">
                <a:latin typeface="Microsoft Sans Serif"/>
                <a:cs typeface="Microsoft Sans Serif"/>
              </a:rPr>
              <a:t>R	</a:t>
            </a:r>
            <a:r>
              <a:rPr sz="2400" dirty="0">
                <a:latin typeface="Microsoft Sans Serif"/>
                <a:cs typeface="Microsoft Sans Serif"/>
              </a:rPr>
              <a:t>~</a:t>
            </a:r>
            <a:r>
              <a:rPr sz="2400" spc="20" dirty="0">
                <a:latin typeface="Microsoft Sans Serif"/>
                <a:cs typeface="Microsoft Sans Serif"/>
              </a:rPr>
              <a:t> </a:t>
            </a:r>
            <a:r>
              <a:rPr sz="2400" dirty="0">
                <a:latin typeface="Microsoft Sans Serif"/>
                <a:cs typeface="Microsoft Sans Serif"/>
              </a:rPr>
              <a:t>Q	V	</a:t>
            </a:r>
            <a:r>
              <a:rPr sz="2400" spc="-45" dirty="0">
                <a:latin typeface="Microsoft Sans Serif"/>
                <a:cs typeface="Microsoft Sans Serif"/>
              </a:rPr>
              <a:t>~W</a:t>
            </a:r>
            <a:endParaRPr sz="2400" dirty="0">
              <a:latin typeface="Microsoft Sans Serif"/>
              <a:cs typeface="Microsoft Sans Serif"/>
            </a:endParaRPr>
          </a:p>
          <a:p>
            <a:pPr marR="379095" algn="ctr">
              <a:lnSpc>
                <a:spcPct val="100000"/>
              </a:lnSpc>
              <a:spcBef>
                <a:spcPts val="575"/>
              </a:spcBef>
            </a:pPr>
            <a:r>
              <a:rPr sz="2400" spc="-5" dirty="0">
                <a:latin typeface="Microsoft Sans Serif"/>
                <a:cs typeface="Microsoft Sans Serif"/>
              </a:rPr>
              <a:t>{Q,</a:t>
            </a:r>
            <a:r>
              <a:rPr sz="2400" spc="5" dirty="0">
                <a:latin typeface="Microsoft Sans Serif"/>
                <a:cs typeface="Microsoft Sans Serif"/>
              </a:rPr>
              <a:t> </a:t>
            </a:r>
            <a:r>
              <a:rPr sz="2400" dirty="0">
                <a:latin typeface="Microsoft Sans Serif"/>
                <a:cs typeface="Microsoft Sans Serif"/>
              </a:rPr>
              <a:t>~</a:t>
            </a:r>
            <a:r>
              <a:rPr sz="2400" spc="-10" dirty="0">
                <a:latin typeface="Microsoft Sans Serif"/>
                <a:cs typeface="Microsoft Sans Serif"/>
              </a:rPr>
              <a:t> </a:t>
            </a:r>
            <a:r>
              <a:rPr sz="2400" dirty="0">
                <a:latin typeface="Microsoft Sans Serif"/>
                <a:cs typeface="Microsoft Sans Serif"/>
              </a:rPr>
              <a:t>Q}</a:t>
            </a:r>
          </a:p>
        </p:txBody>
      </p:sp>
      <p:sp>
        <p:nvSpPr>
          <p:cNvPr id="8" name="object 7">
            <a:extLst>
              <a:ext uri="{FF2B5EF4-FFF2-40B4-BE49-F238E27FC236}">
                <a16:creationId xmlns:a16="http://schemas.microsoft.com/office/drawing/2014/main" id="{D7F63DA5-EDFB-FCBE-8841-F0909B5F8792}"/>
              </a:ext>
            </a:extLst>
          </p:cNvPr>
          <p:cNvSpPr txBox="1"/>
          <p:nvPr/>
        </p:nvSpPr>
        <p:spPr>
          <a:xfrm>
            <a:off x="3669286" y="3321814"/>
            <a:ext cx="2727325" cy="903605"/>
          </a:xfrm>
          <a:prstGeom prst="rect">
            <a:avLst/>
          </a:prstGeom>
        </p:spPr>
        <p:txBody>
          <a:bodyPr vert="horz" wrap="square" lIns="0" tIns="85725" rIns="0" bIns="0" rtlCol="0">
            <a:spAutoFit/>
          </a:bodyPr>
          <a:lstStyle/>
          <a:p>
            <a:pPr marL="12700">
              <a:lnSpc>
                <a:spcPct val="100000"/>
              </a:lnSpc>
              <a:spcBef>
                <a:spcPts val="675"/>
              </a:spcBef>
              <a:tabLst>
                <a:tab pos="384175" algn="l"/>
                <a:tab pos="756285" algn="l"/>
                <a:tab pos="1146175" algn="l"/>
                <a:tab pos="1518285" algn="l"/>
              </a:tabLst>
            </a:pPr>
            <a:r>
              <a:rPr sz="2400" dirty="0">
                <a:latin typeface="Microsoft Sans Serif"/>
                <a:cs typeface="Microsoft Sans Serif"/>
              </a:rPr>
              <a:t>P	V	</a:t>
            </a:r>
            <a:r>
              <a:rPr sz="2400" spc="-5" dirty="0">
                <a:latin typeface="Microsoft Sans Serif"/>
                <a:cs typeface="Microsoft Sans Serif"/>
              </a:rPr>
              <a:t>R	</a:t>
            </a:r>
            <a:r>
              <a:rPr sz="2400" dirty="0">
                <a:latin typeface="Microsoft Sans Serif"/>
                <a:cs typeface="Microsoft Sans Serif"/>
              </a:rPr>
              <a:t>V	</a:t>
            </a:r>
            <a:r>
              <a:rPr sz="2400" spc="-45" dirty="0">
                <a:latin typeface="Microsoft Sans Serif"/>
                <a:cs typeface="Microsoft Sans Serif"/>
              </a:rPr>
              <a:t>~W</a:t>
            </a:r>
            <a:endParaRPr sz="2400">
              <a:latin typeface="Microsoft Sans Serif"/>
              <a:cs typeface="Microsoft Sans Serif"/>
            </a:endParaRPr>
          </a:p>
          <a:p>
            <a:pPr marL="1755775">
              <a:lnSpc>
                <a:spcPct val="100000"/>
              </a:lnSpc>
              <a:spcBef>
                <a:spcPts val="575"/>
              </a:spcBef>
            </a:pPr>
            <a:r>
              <a:rPr sz="2400" spc="-5" dirty="0">
                <a:latin typeface="Microsoft Sans Serif"/>
                <a:cs typeface="Microsoft Sans Serif"/>
              </a:rPr>
              <a:t>{P,</a:t>
            </a:r>
            <a:r>
              <a:rPr sz="2400" spc="-35" dirty="0">
                <a:latin typeface="Microsoft Sans Serif"/>
                <a:cs typeface="Microsoft Sans Serif"/>
              </a:rPr>
              <a:t> </a:t>
            </a:r>
            <a:r>
              <a:rPr sz="2400" spc="-5" dirty="0">
                <a:latin typeface="Microsoft Sans Serif"/>
                <a:cs typeface="Microsoft Sans Serif"/>
              </a:rPr>
              <a:t>~P}</a:t>
            </a:r>
            <a:endParaRPr sz="2400">
              <a:latin typeface="Microsoft Sans Serif"/>
              <a:cs typeface="Microsoft Sans Serif"/>
            </a:endParaRPr>
          </a:p>
        </p:txBody>
      </p:sp>
      <p:sp>
        <p:nvSpPr>
          <p:cNvPr id="9" name="object 8">
            <a:extLst>
              <a:ext uri="{FF2B5EF4-FFF2-40B4-BE49-F238E27FC236}">
                <a16:creationId xmlns:a16="http://schemas.microsoft.com/office/drawing/2014/main" id="{47C8B624-E309-0DA9-BB3D-8F6ECF4945BD}"/>
              </a:ext>
            </a:extLst>
          </p:cNvPr>
          <p:cNvSpPr txBox="1"/>
          <p:nvPr/>
        </p:nvSpPr>
        <p:spPr>
          <a:xfrm>
            <a:off x="7241545" y="3394966"/>
            <a:ext cx="1575435" cy="391160"/>
          </a:xfrm>
          <a:prstGeom prst="rect">
            <a:avLst/>
          </a:prstGeom>
        </p:spPr>
        <p:txBody>
          <a:bodyPr vert="horz" wrap="square" lIns="0" tIns="12700" rIns="0" bIns="0" rtlCol="0">
            <a:spAutoFit/>
          </a:bodyPr>
          <a:lstStyle/>
          <a:p>
            <a:pPr marL="12700">
              <a:lnSpc>
                <a:spcPct val="100000"/>
              </a:lnSpc>
              <a:spcBef>
                <a:spcPts val="100"/>
              </a:spcBef>
              <a:tabLst>
                <a:tab pos="646430" algn="l"/>
                <a:tab pos="1021080" algn="l"/>
              </a:tabLst>
            </a:pPr>
            <a:r>
              <a:rPr sz="2400" dirty="0">
                <a:latin typeface="Microsoft Sans Serif"/>
                <a:cs typeface="Microsoft Sans Serif"/>
              </a:rPr>
              <a:t>~</a:t>
            </a:r>
            <a:r>
              <a:rPr sz="2400" spc="20" dirty="0">
                <a:latin typeface="Microsoft Sans Serif"/>
                <a:cs typeface="Microsoft Sans Serif"/>
              </a:rPr>
              <a:t> </a:t>
            </a:r>
            <a:r>
              <a:rPr sz="2400" dirty="0">
                <a:latin typeface="Microsoft Sans Serif"/>
                <a:cs typeface="Microsoft Sans Serif"/>
              </a:rPr>
              <a:t>P	V	~</a:t>
            </a:r>
            <a:r>
              <a:rPr sz="2400" spc="-135" dirty="0">
                <a:latin typeface="Microsoft Sans Serif"/>
                <a:cs typeface="Microsoft Sans Serif"/>
              </a:rPr>
              <a:t> </a:t>
            </a:r>
            <a:r>
              <a:rPr sz="2400" dirty="0">
                <a:latin typeface="Microsoft Sans Serif"/>
                <a:cs typeface="Microsoft Sans Serif"/>
              </a:rPr>
              <a:t>W</a:t>
            </a:r>
            <a:endParaRPr sz="2400">
              <a:latin typeface="Microsoft Sans Serif"/>
              <a:cs typeface="Microsoft Sans Serif"/>
            </a:endParaRPr>
          </a:p>
        </p:txBody>
      </p:sp>
      <p:sp>
        <p:nvSpPr>
          <p:cNvPr id="11" name="object 9">
            <a:extLst>
              <a:ext uri="{FF2B5EF4-FFF2-40B4-BE49-F238E27FC236}">
                <a16:creationId xmlns:a16="http://schemas.microsoft.com/office/drawing/2014/main" id="{314397FE-AAA6-E786-88E3-377810C54D31}"/>
              </a:ext>
            </a:extLst>
          </p:cNvPr>
          <p:cNvSpPr txBox="1"/>
          <p:nvPr/>
        </p:nvSpPr>
        <p:spPr>
          <a:xfrm>
            <a:off x="1717041" y="4708655"/>
            <a:ext cx="5421630" cy="1269365"/>
          </a:xfrm>
          <a:prstGeom prst="rect">
            <a:avLst/>
          </a:prstGeom>
        </p:spPr>
        <p:txBody>
          <a:bodyPr vert="horz" wrap="square" lIns="0" tIns="12700" rIns="0" bIns="0" rtlCol="0">
            <a:spAutoFit/>
          </a:bodyPr>
          <a:lstStyle/>
          <a:p>
            <a:pPr marR="652780" algn="r">
              <a:lnSpc>
                <a:spcPct val="100000"/>
              </a:lnSpc>
              <a:spcBef>
                <a:spcPts val="100"/>
              </a:spcBef>
            </a:pPr>
            <a:r>
              <a:rPr sz="2400" spc="-5" dirty="0">
                <a:latin typeface="Microsoft Sans Serif"/>
                <a:cs typeface="Microsoft Sans Serif"/>
              </a:rPr>
              <a:t>R </a:t>
            </a:r>
            <a:r>
              <a:rPr sz="2400" dirty="0">
                <a:latin typeface="Microsoft Sans Serif"/>
                <a:cs typeface="Microsoft Sans Serif"/>
              </a:rPr>
              <a:t>V</a:t>
            </a:r>
            <a:r>
              <a:rPr sz="2400" spc="10" dirty="0">
                <a:latin typeface="Microsoft Sans Serif"/>
                <a:cs typeface="Microsoft Sans Serif"/>
              </a:rPr>
              <a:t> </a:t>
            </a:r>
            <a:r>
              <a:rPr sz="2400" spc="-30" dirty="0">
                <a:latin typeface="Microsoft Sans Serif"/>
                <a:cs typeface="Microsoft Sans Serif"/>
              </a:rPr>
              <a:t>~W</a:t>
            </a:r>
            <a:endParaRPr sz="2400">
              <a:latin typeface="Microsoft Sans Serif"/>
              <a:cs typeface="Microsoft Sans Serif"/>
            </a:endParaRPr>
          </a:p>
          <a:p>
            <a:pPr>
              <a:lnSpc>
                <a:spcPct val="100000"/>
              </a:lnSpc>
              <a:spcBef>
                <a:spcPts val="10"/>
              </a:spcBef>
            </a:pPr>
            <a:endParaRPr sz="3550">
              <a:latin typeface="Microsoft Sans Serif"/>
              <a:cs typeface="Microsoft Sans Serif"/>
            </a:endParaRPr>
          </a:p>
          <a:p>
            <a:pPr marL="394970" indent="-344805">
              <a:lnSpc>
                <a:spcPct val="100000"/>
              </a:lnSpc>
              <a:buClr>
                <a:srgbClr val="0099CC"/>
              </a:buClr>
              <a:buSzPct val="70833"/>
              <a:buFont typeface="Wingdings"/>
              <a:buChar char=""/>
              <a:tabLst>
                <a:tab pos="394970" algn="l"/>
                <a:tab pos="395605" algn="l"/>
              </a:tabLst>
            </a:pPr>
            <a:r>
              <a:rPr sz="2400" dirty="0">
                <a:latin typeface="Microsoft Sans Serif"/>
                <a:cs typeface="Microsoft Sans Serif"/>
              </a:rPr>
              <a:t>Thus</a:t>
            </a:r>
            <a:r>
              <a:rPr sz="2400" spc="20" dirty="0">
                <a:latin typeface="Microsoft Sans Serif"/>
                <a:cs typeface="Microsoft Sans Serif"/>
              </a:rPr>
              <a:t> </a:t>
            </a:r>
            <a:r>
              <a:rPr sz="2400" spc="-5" dirty="0">
                <a:latin typeface="Microsoft Sans Serif"/>
                <a:cs typeface="Microsoft Sans Serif"/>
              </a:rPr>
              <a:t>Resolvent(C</a:t>
            </a:r>
            <a:r>
              <a:rPr sz="2400" spc="-7" baseline="-20833" dirty="0">
                <a:latin typeface="Microsoft Sans Serif"/>
                <a:cs typeface="Microsoft Sans Serif"/>
              </a:rPr>
              <a:t>1</a:t>
            </a:r>
            <a:r>
              <a:rPr sz="2400" spc="-5" dirty="0">
                <a:latin typeface="Microsoft Sans Serif"/>
                <a:cs typeface="Microsoft Sans Serif"/>
              </a:rPr>
              <a:t>,C</a:t>
            </a:r>
            <a:r>
              <a:rPr sz="2400" spc="-7" baseline="-20833" dirty="0">
                <a:latin typeface="Microsoft Sans Serif"/>
                <a:cs typeface="Microsoft Sans Serif"/>
              </a:rPr>
              <a:t>2</a:t>
            </a:r>
            <a:r>
              <a:rPr sz="2400" spc="-5" dirty="0">
                <a:latin typeface="Microsoft Sans Serif"/>
                <a:cs typeface="Microsoft Sans Serif"/>
              </a:rPr>
              <a:t>,</a:t>
            </a:r>
            <a:r>
              <a:rPr sz="2400" spc="25" dirty="0">
                <a:latin typeface="Microsoft Sans Serif"/>
                <a:cs typeface="Microsoft Sans Serif"/>
              </a:rPr>
              <a:t> </a:t>
            </a:r>
            <a:r>
              <a:rPr sz="2400" spc="-5" dirty="0">
                <a:latin typeface="Microsoft Sans Serif"/>
                <a:cs typeface="Microsoft Sans Serif"/>
              </a:rPr>
              <a:t>C</a:t>
            </a:r>
            <a:r>
              <a:rPr sz="2400" spc="-7" baseline="-20833" dirty="0">
                <a:latin typeface="Microsoft Sans Serif"/>
                <a:cs typeface="Microsoft Sans Serif"/>
              </a:rPr>
              <a:t>3</a:t>
            </a:r>
            <a:r>
              <a:rPr sz="2400" spc="-5" dirty="0">
                <a:latin typeface="Microsoft Sans Serif"/>
                <a:cs typeface="Microsoft Sans Serif"/>
              </a:rPr>
              <a:t>)</a:t>
            </a:r>
            <a:r>
              <a:rPr sz="2400" spc="15" dirty="0">
                <a:latin typeface="Microsoft Sans Serif"/>
                <a:cs typeface="Microsoft Sans Serif"/>
              </a:rPr>
              <a:t> </a:t>
            </a:r>
            <a:r>
              <a:rPr sz="2400" dirty="0">
                <a:latin typeface="Microsoft Sans Serif"/>
                <a:cs typeface="Microsoft Sans Serif"/>
              </a:rPr>
              <a:t>=</a:t>
            </a:r>
            <a:r>
              <a:rPr sz="2400" spc="10" dirty="0">
                <a:latin typeface="Microsoft Sans Serif"/>
                <a:cs typeface="Microsoft Sans Serif"/>
              </a:rPr>
              <a:t> </a:t>
            </a:r>
            <a:r>
              <a:rPr sz="2400" spc="-5" dirty="0">
                <a:latin typeface="Microsoft Sans Serif"/>
                <a:cs typeface="Microsoft Sans Serif"/>
              </a:rPr>
              <a:t>R</a:t>
            </a:r>
            <a:r>
              <a:rPr sz="2400" spc="15" dirty="0">
                <a:latin typeface="Microsoft Sans Serif"/>
                <a:cs typeface="Microsoft Sans Serif"/>
              </a:rPr>
              <a:t> </a:t>
            </a:r>
            <a:r>
              <a:rPr sz="2400" dirty="0">
                <a:latin typeface="Microsoft Sans Serif"/>
                <a:cs typeface="Microsoft Sans Serif"/>
              </a:rPr>
              <a:t>V</a:t>
            </a:r>
            <a:r>
              <a:rPr sz="2400" spc="30" dirty="0">
                <a:latin typeface="Microsoft Sans Serif"/>
                <a:cs typeface="Microsoft Sans Serif"/>
              </a:rPr>
              <a:t> </a:t>
            </a:r>
            <a:r>
              <a:rPr sz="2400" spc="-30" dirty="0">
                <a:latin typeface="Microsoft Sans Serif"/>
                <a:cs typeface="Microsoft Sans Serif"/>
              </a:rPr>
              <a:t>~W</a:t>
            </a:r>
            <a:endParaRPr sz="2400">
              <a:latin typeface="Microsoft Sans Serif"/>
              <a:cs typeface="Microsoft Sans Serif"/>
            </a:endParaRPr>
          </a:p>
        </p:txBody>
      </p:sp>
      <p:sp>
        <p:nvSpPr>
          <p:cNvPr id="12" name="object 10">
            <a:extLst>
              <a:ext uri="{FF2B5EF4-FFF2-40B4-BE49-F238E27FC236}">
                <a16:creationId xmlns:a16="http://schemas.microsoft.com/office/drawing/2014/main" id="{166B9924-F6E4-F6F2-05C0-094CDD9DFE97}"/>
              </a:ext>
            </a:extLst>
          </p:cNvPr>
          <p:cNvSpPr/>
          <p:nvPr/>
        </p:nvSpPr>
        <p:spPr>
          <a:xfrm>
            <a:off x="3505200" y="2514600"/>
            <a:ext cx="3581400" cy="609600"/>
          </a:xfrm>
          <a:custGeom>
            <a:avLst/>
            <a:gdLst/>
            <a:ahLst/>
            <a:cxnLst/>
            <a:rect l="l" t="t" r="r" b="b"/>
            <a:pathLst>
              <a:path w="3581400" h="609600">
                <a:moveTo>
                  <a:pt x="0" y="0"/>
                </a:moveTo>
                <a:lnTo>
                  <a:pt x="1371599" y="609599"/>
                </a:lnTo>
              </a:path>
              <a:path w="3581400" h="609600">
                <a:moveTo>
                  <a:pt x="3581399" y="0"/>
                </a:moveTo>
                <a:lnTo>
                  <a:pt x="1371599" y="609599"/>
                </a:lnTo>
              </a:path>
            </a:pathLst>
          </a:custGeom>
          <a:ln w="28574">
            <a:solidFill>
              <a:srgbClr val="000000"/>
            </a:solidFill>
          </a:ln>
        </p:spPr>
        <p:txBody>
          <a:bodyPr wrap="square" lIns="0" tIns="0" rIns="0" bIns="0" rtlCol="0"/>
          <a:lstStyle/>
          <a:p>
            <a:endParaRPr/>
          </a:p>
        </p:txBody>
      </p:sp>
      <p:grpSp>
        <p:nvGrpSpPr>
          <p:cNvPr id="14" name="object 11">
            <a:extLst>
              <a:ext uri="{FF2B5EF4-FFF2-40B4-BE49-F238E27FC236}">
                <a16:creationId xmlns:a16="http://schemas.microsoft.com/office/drawing/2014/main" id="{19BD10B3-929E-4DDF-D14B-69189F82726F}"/>
              </a:ext>
            </a:extLst>
          </p:cNvPr>
          <p:cNvGrpSpPr/>
          <p:nvPr/>
        </p:nvGrpSpPr>
        <p:grpSpPr>
          <a:xfrm>
            <a:off x="4024312" y="3795712"/>
            <a:ext cx="4219575" cy="1471930"/>
            <a:chOff x="4024312" y="3795712"/>
            <a:chExt cx="4219575" cy="1471930"/>
          </a:xfrm>
        </p:grpSpPr>
        <p:sp>
          <p:nvSpPr>
            <p:cNvPr id="16" name="object 12">
              <a:extLst>
                <a:ext uri="{FF2B5EF4-FFF2-40B4-BE49-F238E27FC236}">
                  <a16:creationId xmlns:a16="http://schemas.microsoft.com/office/drawing/2014/main" id="{BC3B20C0-F21D-D1AC-5DD4-93DA0058AD61}"/>
                </a:ext>
              </a:extLst>
            </p:cNvPr>
            <p:cNvSpPr/>
            <p:nvPr/>
          </p:nvSpPr>
          <p:spPr>
            <a:xfrm>
              <a:off x="4038600" y="3810000"/>
              <a:ext cx="4191000" cy="838200"/>
            </a:xfrm>
            <a:custGeom>
              <a:avLst/>
              <a:gdLst/>
              <a:ahLst/>
              <a:cxnLst/>
              <a:rect l="l" t="t" r="r" b="b"/>
              <a:pathLst>
                <a:path w="4191000" h="838200">
                  <a:moveTo>
                    <a:pt x="4190999" y="0"/>
                  </a:moveTo>
                  <a:lnTo>
                    <a:pt x="1752599" y="838199"/>
                  </a:lnTo>
                </a:path>
                <a:path w="4191000" h="838200">
                  <a:moveTo>
                    <a:pt x="0" y="76199"/>
                  </a:moveTo>
                  <a:lnTo>
                    <a:pt x="1752599" y="838199"/>
                  </a:lnTo>
                </a:path>
              </a:pathLst>
            </a:custGeom>
            <a:ln w="28574">
              <a:solidFill>
                <a:srgbClr val="000000"/>
              </a:solidFill>
            </a:ln>
          </p:spPr>
          <p:txBody>
            <a:bodyPr wrap="square" lIns="0" tIns="0" rIns="0" bIns="0" rtlCol="0"/>
            <a:lstStyle/>
            <a:p>
              <a:endParaRPr/>
            </a:p>
          </p:txBody>
        </p:sp>
        <p:sp>
          <p:nvSpPr>
            <p:cNvPr id="17" name="object 13">
              <a:extLst>
                <a:ext uri="{FF2B5EF4-FFF2-40B4-BE49-F238E27FC236}">
                  <a16:creationId xmlns:a16="http://schemas.microsoft.com/office/drawing/2014/main" id="{C9D4F4E2-CF92-36EE-37AA-870236478512}"/>
                </a:ext>
              </a:extLst>
            </p:cNvPr>
            <p:cNvSpPr/>
            <p:nvPr/>
          </p:nvSpPr>
          <p:spPr>
            <a:xfrm>
              <a:off x="4876800" y="4648200"/>
              <a:ext cx="1828800" cy="609600"/>
            </a:xfrm>
            <a:custGeom>
              <a:avLst/>
              <a:gdLst/>
              <a:ahLst/>
              <a:cxnLst/>
              <a:rect l="l" t="t" r="r" b="b"/>
              <a:pathLst>
                <a:path w="1828800" h="609600">
                  <a:moveTo>
                    <a:pt x="914399" y="0"/>
                  </a:moveTo>
                  <a:lnTo>
                    <a:pt x="846038" y="840"/>
                  </a:lnTo>
                  <a:lnTo>
                    <a:pt x="779060" y="3320"/>
                  </a:lnTo>
                  <a:lnTo>
                    <a:pt x="713642" y="7380"/>
                  </a:lnTo>
                  <a:lnTo>
                    <a:pt x="649959" y="12961"/>
                  </a:lnTo>
                  <a:lnTo>
                    <a:pt x="588185" y="20001"/>
                  </a:lnTo>
                  <a:lnTo>
                    <a:pt x="528497" y="28441"/>
                  </a:lnTo>
                  <a:lnTo>
                    <a:pt x="471068" y="38221"/>
                  </a:lnTo>
                  <a:lnTo>
                    <a:pt x="416076" y="49280"/>
                  </a:lnTo>
                  <a:lnTo>
                    <a:pt x="363693" y="61559"/>
                  </a:lnTo>
                  <a:lnTo>
                    <a:pt x="314097" y="74997"/>
                  </a:lnTo>
                  <a:lnTo>
                    <a:pt x="267461" y="89534"/>
                  </a:lnTo>
                  <a:lnTo>
                    <a:pt x="223962" y="105111"/>
                  </a:lnTo>
                  <a:lnTo>
                    <a:pt x="183774" y="121666"/>
                  </a:lnTo>
                  <a:lnTo>
                    <a:pt x="147073" y="139140"/>
                  </a:lnTo>
                  <a:lnTo>
                    <a:pt x="84831" y="176605"/>
                  </a:lnTo>
                  <a:lnTo>
                    <a:pt x="38637" y="217024"/>
                  </a:lnTo>
                  <a:lnTo>
                    <a:pt x="9892" y="259915"/>
                  </a:lnTo>
                  <a:lnTo>
                    <a:pt x="0" y="304799"/>
                  </a:lnTo>
                  <a:lnTo>
                    <a:pt x="2502" y="327461"/>
                  </a:lnTo>
                  <a:lnTo>
                    <a:pt x="21996" y="371409"/>
                  </a:lnTo>
                  <a:lnTo>
                    <a:pt x="59640" y="413124"/>
                  </a:lnTo>
                  <a:lnTo>
                    <a:pt x="114033" y="452126"/>
                  </a:lnTo>
                  <a:lnTo>
                    <a:pt x="183774" y="487933"/>
                  </a:lnTo>
                  <a:lnTo>
                    <a:pt x="223962" y="504488"/>
                  </a:lnTo>
                  <a:lnTo>
                    <a:pt x="267461" y="520064"/>
                  </a:lnTo>
                  <a:lnTo>
                    <a:pt x="314097" y="534602"/>
                  </a:lnTo>
                  <a:lnTo>
                    <a:pt x="363693" y="548040"/>
                  </a:lnTo>
                  <a:lnTo>
                    <a:pt x="416076" y="560319"/>
                  </a:lnTo>
                  <a:lnTo>
                    <a:pt x="471068" y="571378"/>
                  </a:lnTo>
                  <a:lnTo>
                    <a:pt x="528497" y="581158"/>
                  </a:lnTo>
                  <a:lnTo>
                    <a:pt x="588185" y="589598"/>
                  </a:lnTo>
                  <a:lnTo>
                    <a:pt x="649959" y="596638"/>
                  </a:lnTo>
                  <a:lnTo>
                    <a:pt x="713642" y="602219"/>
                  </a:lnTo>
                  <a:lnTo>
                    <a:pt x="779060" y="606279"/>
                  </a:lnTo>
                  <a:lnTo>
                    <a:pt x="846038" y="608759"/>
                  </a:lnTo>
                  <a:lnTo>
                    <a:pt x="914399" y="609599"/>
                  </a:lnTo>
                  <a:lnTo>
                    <a:pt x="982761" y="608759"/>
                  </a:lnTo>
                  <a:lnTo>
                    <a:pt x="1049739" y="606279"/>
                  </a:lnTo>
                  <a:lnTo>
                    <a:pt x="1115157" y="602219"/>
                  </a:lnTo>
                  <a:lnTo>
                    <a:pt x="1178840" y="596638"/>
                  </a:lnTo>
                  <a:lnTo>
                    <a:pt x="1240614" y="589598"/>
                  </a:lnTo>
                  <a:lnTo>
                    <a:pt x="1300302" y="581158"/>
                  </a:lnTo>
                  <a:lnTo>
                    <a:pt x="1357731" y="571378"/>
                  </a:lnTo>
                  <a:lnTo>
                    <a:pt x="1412723" y="560319"/>
                  </a:lnTo>
                  <a:lnTo>
                    <a:pt x="1465106" y="548040"/>
                  </a:lnTo>
                  <a:lnTo>
                    <a:pt x="1514702" y="534602"/>
                  </a:lnTo>
                  <a:lnTo>
                    <a:pt x="1561337" y="520064"/>
                  </a:lnTo>
                  <a:lnTo>
                    <a:pt x="1604837" y="504488"/>
                  </a:lnTo>
                  <a:lnTo>
                    <a:pt x="1645025" y="487933"/>
                  </a:lnTo>
                  <a:lnTo>
                    <a:pt x="1681726" y="470459"/>
                  </a:lnTo>
                  <a:lnTo>
                    <a:pt x="1743968" y="432994"/>
                  </a:lnTo>
                  <a:lnTo>
                    <a:pt x="1790162" y="392575"/>
                  </a:lnTo>
                  <a:lnTo>
                    <a:pt x="1818907" y="349684"/>
                  </a:lnTo>
                  <a:lnTo>
                    <a:pt x="1828799" y="304799"/>
                  </a:lnTo>
                  <a:lnTo>
                    <a:pt x="1826297" y="282138"/>
                  </a:lnTo>
                  <a:lnTo>
                    <a:pt x="1806803" y="238190"/>
                  </a:lnTo>
                  <a:lnTo>
                    <a:pt x="1769159" y="196475"/>
                  </a:lnTo>
                  <a:lnTo>
                    <a:pt x="1714766" y="157473"/>
                  </a:lnTo>
                  <a:lnTo>
                    <a:pt x="1645025" y="121666"/>
                  </a:lnTo>
                  <a:lnTo>
                    <a:pt x="1604837" y="105111"/>
                  </a:lnTo>
                  <a:lnTo>
                    <a:pt x="1561337" y="89534"/>
                  </a:lnTo>
                  <a:lnTo>
                    <a:pt x="1514702" y="74997"/>
                  </a:lnTo>
                  <a:lnTo>
                    <a:pt x="1465106" y="61559"/>
                  </a:lnTo>
                  <a:lnTo>
                    <a:pt x="1412723" y="49280"/>
                  </a:lnTo>
                  <a:lnTo>
                    <a:pt x="1357731" y="38221"/>
                  </a:lnTo>
                  <a:lnTo>
                    <a:pt x="1300302" y="28441"/>
                  </a:lnTo>
                  <a:lnTo>
                    <a:pt x="1240614" y="20001"/>
                  </a:lnTo>
                  <a:lnTo>
                    <a:pt x="1178840" y="12961"/>
                  </a:lnTo>
                  <a:lnTo>
                    <a:pt x="1115157" y="7380"/>
                  </a:lnTo>
                  <a:lnTo>
                    <a:pt x="1049739" y="3320"/>
                  </a:lnTo>
                  <a:lnTo>
                    <a:pt x="982761" y="840"/>
                  </a:lnTo>
                  <a:lnTo>
                    <a:pt x="914399" y="0"/>
                  </a:lnTo>
                  <a:close/>
                </a:path>
              </a:pathLst>
            </a:custGeom>
            <a:ln w="19049">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252375888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Resolution Refutation in PL</a:t>
            </a:r>
            <a:r>
              <a:rPr lang="en-US" sz="3200" b="1" spc="-10" dirty="0">
                <a:solidFill>
                  <a:srgbClr val="C00000"/>
                </a:solidFill>
              </a:rPr>
              <a:t> </a:t>
            </a:r>
            <a:endParaRPr lang="te-IN" sz="3200" b="1" dirty="0">
              <a:solidFill>
                <a:srgbClr val="C00000"/>
              </a:solidFill>
            </a:endParaRPr>
          </a:p>
        </p:txBody>
      </p:sp>
      <p:sp>
        <p:nvSpPr>
          <p:cNvPr id="2" name="object 6">
            <a:extLst>
              <a:ext uri="{FF2B5EF4-FFF2-40B4-BE49-F238E27FC236}">
                <a16:creationId xmlns:a16="http://schemas.microsoft.com/office/drawing/2014/main" id="{86FB3F42-3A7B-CD90-A3BB-8B60FC86CE05}"/>
              </a:ext>
            </a:extLst>
          </p:cNvPr>
          <p:cNvSpPr txBox="1"/>
          <p:nvPr/>
        </p:nvSpPr>
        <p:spPr>
          <a:xfrm>
            <a:off x="1004025" y="663453"/>
            <a:ext cx="9337709" cy="2501326"/>
          </a:xfrm>
          <a:prstGeom prst="rect">
            <a:avLst/>
          </a:prstGeom>
        </p:spPr>
        <p:txBody>
          <a:bodyPr vert="horz" wrap="square" lIns="0" tIns="13335" rIns="0" bIns="0" rtlCol="0">
            <a:spAutoFit/>
          </a:bodyPr>
          <a:lstStyle/>
          <a:p>
            <a:pPr marL="356870" marR="5080" indent="-344805" algn="just">
              <a:lnSpc>
                <a:spcPct val="99700"/>
              </a:lnSpc>
              <a:spcBef>
                <a:spcPts val="105"/>
              </a:spcBef>
            </a:pPr>
            <a:r>
              <a:rPr lang="en-US" sz="2400" b="0" i="0" dirty="0">
                <a:solidFill>
                  <a:srgbClr val="363D49"/>
                </a:solidFill>
                <a:effectLst/>
                <a:latin typeface="Arial Unicode MS"/>
              </a:rPr>
              <a:t>For example we have following </a:t>
            </a:r>
            <a:r>
              <a:rPr lang="en-US" sz="2400" b="1" i="0" dirty="0">
                <a:solidFill>
                  <a:srgbClr val="363D49"/>
                </a:solidFill>
                <a:effectLst/>
                <a:latin typeface="Arial Unicode MS"/>
              </a:rPr>
              <a:t>statements</a:t>
            </a:r>
            <a:r>
              <a:rPr lang="en-US" sz="2400" b="0" i="0" dirty="0">
                <a:solidFill>
                  <a:srgbClr val="363D49"/>
                </a:solidFill>
                <a:effectLst/>
                <a:latin typeface="Arial Unicode MS"/>
              </a:rPr>
              <a:t>,</a:t>
            </a:r>
            <a:br>
              <a:rPr lang="en-US" sz="2400" dirty="0"/>
            </a:br>
            <a:r>
              <a:rPr lang="en-US" sz="2400" b="0" i="0" dirty="0">
                <a:solidFill>
                  <a:srgbClr val="363D49"/>
                </a:solidFill>
                <a:effectLst/>
                <a:latin typeface="Arial Unicode MS"/>
              </a:rPr>
              <a:t> </a:t>
            </a:r>
            <a:r>
              <a:rPr lang="en-US" sz="2000" b="1" i="0" dirty="0">
                <a:solidFill>
                  <a:srgbClr val="363D49"/>
                </a:solidFill>
                <a:effectLst/>
                <a:latin typeface="Arial Unicode MS"/>
              </a:rPr>
              <a:t>(1)</a:t>
            </a:r>
            <a:r>
              <a:rPr lang="en-US" sz="2000" b="0" i="0" dirty="0">
                <a:solidFill>
                  <a:srgbClr val="363D49"/>
                </a:solidFill>
                <a:effectLst/>
                <a:latin typeface="Arial Unicode MS"/>
              </a:rPr>
              <a:t> If it is a pleasant day you will do strawberry picking</a:t>
            </a:r>
            <a:br>
              <a:rPr lang="en-US" sz="2000" b="0" i="0" dirty="0">
                <a:solidFill>
                  <a:srgbClr val="363D49"/>
                </a:solidFill>
                <a:effectLst/>
                <a:latin typeface="Arial Unicode MS"/>
              </a:rPr>
            </a:br>
            <a:r>
              <a:rPr lang="en-US" sz="2000" b="0" i="0" dirty="0">
                <a:solidFill>
                  <a:srgbClr val="363D49"/>
                </a:solidFill>
                <a:effectLst/>
                <a:latin typeface="Arial Unicode MS"/>
              </a:rPr>
              <a:t>    </a:t>
            </a:r>
            <a:r>
              <a:rPr lang="en-US" sz="2000" b="1" i="0" dirty="0">
                <a:solidFill>
                  <a:srgbClr val="363D49"/>
                </a:solidFill>
                <a:effectLst/>
                <a:latin typeface="Arial Unicode MS"/>
              </a:rPr>
              <a:t>(2)</a:t>
            </a:r>
            <a:r>
              <a:rPr lang="en-US" sz="2000" b="0" i="0" dirty="0">
                <a:solidFill>
                  <a:srgbClr val="363D49"/>
                </a:solidFill>
                <a:effectLst/>
                <a:latin typeface="Arial Unicode MS"/>
              </a:rPr>
              <a:t> If you are doing strawberry picking you are happy.</a:t>
            </a:r>
          </a:p>
          <a:p>
            <a:pPr marL="356870" marR="5080" indent="-344805" algn="just">
              <a:lnSpc>
                <a:spcPct val="99700"/>
              </a:lnSpc>
              <a:spcBef>
                <a:spcPts val="105"/>
              </a:spcBef>
            </a:pPr>
            <a:endParaRPr lang="en-US" sz="2000" dirty="0">
              <a:solidFill>
                <a:srgbClr val="363D49"/>
              </a:solidFill>
              <a:latin typeface="Arial Unicode MS"/>
              <a:cs typeface="Microsoft Sans Serif"/>
            </a:endParaRPr>
          </a:p>
          <a:p>
            <a:pPr marL="356870" marR="5080" indent="-344805" algn="just">
              <a:lnSpc>
                <a:spcPct val="99700"/>
              </a:lnSpc>
              <a:spcBef>
                <a:spcPts val="105"/>
              </a:spcBef>
            </a:pPr>
            <a:r>
              <a:rPr lang="en-US" sz="2400" b="0" i="0" dirty="0">
                <a:solidFill>
                  <a:srgbClr val="363D49"/>
                </a:solidFill>
                <a:effectLst/>
                <a:latin typeface="Arial Unicode MS"/>
              </a:rPr>
              <a:t>Above statements can be written </a:t>
            </a:r>
            <a:r>
              <a:rPr lang="en-US" sz="2400" b="1" i="0" dirty="0">
                <a:solidFill>
                  <a:srgbClr val="363D49"/>
                </a:solidFill>
                <a:effectLst/>
                <a:latin typeface="Arial Unicode MS"/>
              </a:rPr>
              <a:t>in propositional logic</a:t>
            </a:r>
            <a:r>
              <a:rPr lang="en-US" sz="2400" b="0" i="0" dirty="0">
                <a:solidFill>
                  <a:srgbClr val="363D49"/>
                </a:solidFill>
                <a:effectLst/>
                <a:latin typeface="Arial Unicode MS"/>
              </a:rPr>
              <a:t> like this - </a:t>
            </a:r>
            <a:br>
              <a:rPr lang="en-US" sz="2400" dirty="0"/>
            </a:br>
            <a:r>
              <a:rPr lang="en-US" sz="2400" dirty="0">
                <a:solidFill>
                  <a:srgbClr val="363D49"/>
                </a:solidFill>
                <a:latin typeface="Courier New" panose="02070309020205020404" pitchFamily="49" charset="0"/>
              </a:rPr>
              <a:t>  </a:t>
            </a:r>
            <a:r>
              <a:rPr lang="en-US" sz="2400" b="0" i="0" dirty="0">
                <a:solidFill>
                  <a:srgbClr val="363D49"/>
                </a:solidFill>
                <a:effectLst/>
                <a:latin typeface="Courier New" panose="02070309020205020404" pitchFamily="49" charset="0"/>
              </a:rPr>
              <a:t>(1) pleasant -&gt; </a:t>
            </a:r>
            <a:r>
              <a:rPr lang="en-US" sz="2400" b="0" i="0" dirty="0" err="1">
                <a:solidFill>
                  <a:srgbClr val="363D49"/>
                </a:solidFill>
                <a:effectLst/>
                <a:latin typeface="Courier New" panose="02070309020205020404" pitchFamily="49" charset="0"/>
              </a:rPr>
              <a:t>strawberry_picking</a:t>
            </a:r>
            <a:r>
              <a:rPr lang="en-US" sz="2400" b="0" i="0" dirty="0">
                <a:solidFill>
                  <a:srgbClr val="363D49"/>
                </a:solidFill>
                <a:effectLst/>
                <a:latin typeface="Courier New" panose="02070309020205020404" pitchFamily="49" charset="0"/>
              </a:rPr>
              <a:t> </a:t>
            </a:r>
            <a:br>
              <a:rPr lang="en-US" sz="2400" b="0" i="0" dirty="0">
                <a:solidFill>
                  <a:srgbClr val="363D49"/>
                </a:solidFill>
                <a:effectLst/>
                <a:latin typeface="Courier New" panose="02070309020205020404" pitchFamily="49" charset="0"/>
              </a:rPr>
            </a:br>
            <a:r>
              <a:rPr lang="en-US" sz="2400" b="0" i="0" dirty="0">
                <a:solidFill>
                  <a:srgbClr val="363D49"/>
                </a:solidFill>
                <a:effectLst/>
                <a:latin typeface="Courier New" panose="02070309020205020404" pitchFamily="49" charset="0"/>
              </a:rPr>
              <a:t>  (2) </a:t>
            </a:r>
            <a:r>
              <a:rPr lang="en-US" sz="2400" b="0" i="0" dirty="0" err="1">
                <a:solidFill>
                  <a:srgbClr val="363D49"/>
                </a:solidFill>
                <a:effectLst/>
                <a:latin typeface="Courier New" panose="02070309020205020404" pitchFamily="49" charset="0"/>
              </a:rPr>
              <a:t>strawberry_picking</a:t>
            </a:r>
            <a:r>
              <a:rPr lang="en-US" sz="2400" b="0" i="0" dirty="0">
                <a:solidFill>
                  <a:srgbClr val="363D49"/>
                </a:solidFill>
                <a:effectLst/>
                <a:latin typeface="Courier New" panose="02070309020205020404" pitchFamily="49" charset="0"/>
              </a:rPr>
              <a:t> -&gt;   happy</a:t>
            </a:r>
            <a:endParaRPr sz="2400" dirty="0">
              <a:latin typeface="Microsoft Sans Serif"/>
              <a:cs typeface="Microsoft Sans Serif"/>
            </a:endParaRPr>
          </a:p>
        </p:txBody>
      </p:sp>
      <p:pic>
        <p:nvPicPr>
          <p:cNvPr id="1026" name="Picture 2">
            <a:extLst>
              <a:ext uri="{FF2B5EF4-FFF2-40B4-BE49-F238E27FC236}">
                <a16:creationId xmlns:a16="http://schemas.microsoft.com/office/drawing/2014/main" id="{6D9632DC-F604-3E11-4D32-30388EF657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3250843"/>
            <a:ext cx="5764426" cy="18863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94535C-66A5-0D23-C15E-0A9224685747}"/>
              </a:ext>
            </a:extLst>
          </p:cNvPr>
          <p:cNvSpPr txBox="1"/>
          <p:nvPr/>
        </p:nvSpPr>
        <p:spPr>
          <a:xfrm>
            <a:off x="2667000" y="5363431"/>
            <a:ext cx="7467600" cy="1477328"/>
          </a:xfrm>
          <a:prstGeom prst="rect">
            <a:avLst/>
          </a:prstGeom>
          <a:noFill/>
        </p:spPr>
        <p:txBody>
          <a:bodyPr wrap="square">
            <a:spAutoFit/>
          </a:bodyPr>
          <a:lstStyle/>
          <a:p>
            <a:r>
              <a:rPr lang="en-IN" b="1" i="0" dirty="0">
                <a:solidFill>
                  <a:srgbClr val="363D49"/>
                </a:solidFill>
                <a:effectLst/>
                <a:latin typeface="Courier New" panose="02070309020205020404" pitchFamily="49" charset="0"/>
              </a:rPr>
              <a:t>~pleasant ∨ happy</a:t>
            </a:r>
          </a:p>
          <a:p>
            <a:r>
              <a:rPr lang="en-US" b="0" i="0" dirty="0">
                <a:solidFill>
                  <a:srgbClr val="363D49"/>
                </a:solidFill>
                <a:effectLst/>
                <a:latin typeface="Arial Unicode MS"/>
              </a:rPr>
              <a:t>When we write above new clause in </a:t>
            </a:r>
            <a:r>
              <a:rPr lang="en-US" b="1" i="0" dirty="0">
                <a:solidFill>
                  <a:srgbClr val="363D49"/>
                </a:solidFill>
                <a:effectLst/>
                <a:latin typeface="Arial Unicode MS"/>
              </a:rPr>
              <a:t>infer or implies</a:t>
            </a:r>
            <a:r>
              <a:rPr lang="en-US" b="0" i="0" dirty="0">
                <a:solidFill>
                  <a:srgbClr val="363D49"/>
                </a:solidFill>
                <a:effectLst/>
                <a:latin typeface="Arial Unicode MS"/>
              </a:rPr>
              <a:t> form, we have </a:t>
            </a:r>
            <a:br>
              <a:rPr lang="en-US" b="0" i="0" dirty="0">
                <a:solidFill>
                  <a:srgbClr val="363D49"/>
                </a:solidFill>
                <a:effectLst/>
                <a:latin typeface="Arial Unicode MS"/>
              </a:rPr>
            </a:br>
            <a:r>
              <a:rPr lang="en-US" b="1" i="0" dirty="0">
                <a:solidFill>
                  <a:srgbClr val="363D49"/>
                </a:solidFill>
                <a:effectLst/>
                <a:latin typeface="Arial Unicode MS"/>
              </a:rPr>
              <a:t>'</a:t>
            </a:r>
            <a:r>
              <a:rPr lang="en-US" b="1" i="0" dirty="0">
                <a:solidFill>
                  <a:srgbClr val="363D49"/>
                </a:solidFill>
                <a:effectLst/>
                <a:latin typeface="Courier New" panose="02070309020205020404" pitchFamily="49" charset="0"/>
              </a:rPr>
              <a:t>pleasant → happy</a:t>
            </a:r>
            <a:r>
              <a:rPr lang="en-US" b="0" i="0" dirty="0">
                <a:solidFill>
                  <a:srgbClr val="363D49"/>
                </a:solidFill>
                <a:effectLst/>
                <a:latin typeface="Arial Unicode MS"/>
              </a:rPr>
              <a:t>' i.e. </a:t>
            </a:r>
            <a:r>
              <a:rPr lang="en-US" b="1" i="0" dirty="0">
                <a:solidFill>
                  <a:srgbClr val="363D49"/>
                </a:solidFill>
                <a:effectLst/>
                <a:latin typeface="Arial Unicode MS"/>
              </a:rPr>
              <a:t>If it is a pleasant day you are happy.</a:t>
            </a:r>
            <a:endParaRPr lang="en-IN" b="1" i="0" dirty="0">
              <a:solidFill>
                <a:srgbClr val="363D49"/>
              </a:solidFill>
              <a:effectLst/>
              <a:latin typeface="Courier New" panose="02070309020205020404" pitchFamily="49" charset="0"/>
            </a:endParaRPr>
          </a:p>
          <a:p>
            <a:endParaRPr lang="en-IN" dirty="0">
              <a:solidFill>
                <a:srgbClr val="363D49"/>
              </a:solidFill>
              <a:latin typeface="Courier New" panose="02070309020205020404" pitchFamily="49" charset="0"/>
            </a:endParaRPr>
          </a:p>
          <a:p>
            <a:endParaRPr lang="en-IN" dirty="0"/>
          </a:p>
        </p:txBody>
      </p:sp>
    </p:spTree>
    <p:extLst>
      <p:ext uri="{BB962C8B-B14F-4D97-AF65-F5344CB8AC3E}">
        <p14:creationId xmlns:p14="http://schemas.microsoft.com/office/powerpoint/2010/main" val="245215957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Resolution Refutation in PL</a:t>
            </a:r>
            <a:r>
              <a:rPr lang="en-US" sz="3200" b="1" spc="-10" dirty="0">
                <a:solidFill>
                  <a:srgbClr val="C00000"/>
                </a:solidFill>
              </a:rPr>
              <a:t> </a:t>
            </a:r>
            <a:endParaRPr lang="te-IN" sz="3200" b="1" dirty="0">
              <a:solidFill>
                <a:srgbClr val="C00000"/>
              </a:solidFill>
            </a:endParaRPr>
          </a:p>
        </p:txBody>
      </p:sp>
      <p:sp>
        <p:nvSpPr>
          <p:cNvPr id="2" name="object 6">
            <a:extLst>
              <a:ext uri="{FF2B5EF4-FFF2-40B4-BE49-F238E27FC236}">
                <a16:creationId xmlns:a16="http://schemas.microsoft.com/office/drawing/2014/main" id="{86FB3F42-3A7B-CD90-A3BB-8B60FC86CE05}"/>
              </a:ext>
            </a:extLst>
          </p:cNvPr>
          <p:cNvSpPr txBox="1"/>
          <p:nvPr/>
        </p:nvSpPr>
        <p:spPr>
          <a:xfrm>
            <a:off x="1600200" y="1232583"/>
            <a:ext cx="8683625" cy="4043045"/>
          </a:xfrm>
          <a:prstGeom prst="rect">
            <a:avLst/>
          </a:prstGeom>
        </p:spPr>
        <p:txBody>
          <a:bodyPr vert="horz" wrap="square" lIns="0" tIns="13335" rIns="0" bIns="0" rtlCol="0">
            <a:spAutoFit/>
          </a:bodyPr>
          <a:lstStyle/>
          <a:p>
            <a:pPr marL="356870" marR="5080" indent="-344805" algn="just">
              <a:lnSpc>
                <a:spcPct val="99700"/>
              </a:lnSpc>
              <a:spcBef>
                <a:spcPts val="105"/>
              </a:spcBef>
            </a:pPr>
            <a:r>
              <a:rPr sz="2400" b="1" spc="-5" dirty="0">
                <a:solidFill>
                  <a:srgbClr val="CC0000"/>
                </a:solidFill>
                <a:latin typeface="Arial"/>
                <a:cs typeface="Arial"/>
              </a:rPr>
              <a:t>Example</a:t>
            </a:r>
            <a:r>
              <a:rPr sz="2400" b="1" spc="-5" dirty="0">
                <a:latin typeface="Arial"/>
                <a:cs typeface="Arial"/>
              </a:rPr>
              <a:t>: </a:t>
            </a:r>
            <a:r>
              <a:rPr sz="2400" spc="-10" dirty="0">
                <a:latin typeface="Microsoft Sans Serif"/>
                <a:cs typeface="Microsoft Sans Serif"/>
              </a:rPr>
              <a:t>“Mary </a:t>
            </a:r>
            <a:r>
              <a:rPr sz="2400" spc="-15" dirty="0">
                <a:latin typeface="Microsoft Sans Serif"/>
                <a:cs typeface="Microsoft Sans Serif"/>
              </a:rPr>
              <a:t>will</a:t>
            </a:r>
            <a:r>
              <a:rPr sz="2400" spc="605" dirty="0">
                <a:latin typeface="Microsoft Sans Serif"/>
                <a:cs typeface="Microsoft Sans Serif"/>
              </a:rPr>
              <a:t> </a:t>
            </a:r>
            <a:r>
              <a:rPr sz="2400" dirty="0">
                <a:latin typeface="Microsoft Sans Serif"/>
                <a:cs typeface="Microsoft Sans Serif"/>
              </a:rPr>
              <a:t>get </a:t>
            </a:r>
            <a:r>
              <a:rPr sz="2400" spc="-5" dirty="0">
                <a:latin typeface="Microsoft Sans Serif"/>
                <a:cs typeface="Microsoft Sans Serif"/>
              </a:rPr>
              <a:t>her degree </a:t>
            </a:r>
            <a:r>
              <a:rPr sz="2400" spc="-25" dirty="0">
                <a:latin typeface="Microsoft Sans Serif"/>
                <a:cs typeface="Microsoft Sans Serif"/>
              </a:rPr>
              <a:t>if</a:t>
            </a:r>
            <a:r>
              <a:rPr sz="2400" spc="590" dirty="0">
                <a:latin typeface="Microsoft Sans Serif"/>
                <a:cs typeface="Microsoft Sans Serif"/>
              </a:rPr>
              <a:t> </a:t>
            </a:r>
            <a:r>
              <a:rPr sz="2400" spc="-10" dirty="0">
                <a:latin typeface="Microsoft Sans Serif"/>
                <a:cs typeface="Microsoft Sans Serif"/>
              </a:rPr>
              <a:t>she registers </a:t>
            </a:r>
            <a:r>
              <a:rPr sz="2400" spc="-5" dirty="0">
                <a:latin typeface="Microsoft Sans Serif"/>
                <a:cs typeface="Microsoft Sans Serif"/>
              </a:rPr>
              <a:t> </a:t>
            </a:r>
            <a:r>
              <a:rPr sz="2400" dirty="0">
                <a:latin typeface="Microsoft Sans Serif"/>
                <a:cs typeface="Microsoft Sans Serif"/>
              </a:rPr>
              <a:t>as</a:t>
            </a:r>
            <a:r>
              <a:rPr sz="2400" spc="5" dirty="0">
                <a:latin typeface="Microsoft Sans Serif"/>
                <a:cs typeface="Microsoft Sans Serif"/>
              </a:rPr>
              <a:t> </a:t>
            </a:r>
            <a:r>
              <a:rPr sz="2400" spc="-5" dirty="0">
                <a:latin typeface="Microsoft Sans Serif"/>
                <a:cs typeface="Microsoft Sans Serif"/>
              </a:rPr>
              <a:t>a</a:t>
            </a:r>
            <a:r>
              <a:rPr sz="2400" dirty="0">
                <a:latin typeface="Microsoft Sans Serif"/>
                <a:cs typeface="Microsoft Sans Serif"/>
              </a:rPr>
              <a:t> </a:t>
            </a:r>
            <a:r>
              <a:rPr sz="2400" spc="-5" dirty="0">
                <a:latin typeface="Microsoft Sans Serif"/>
                <a:cs typeface="Microsoft Sans Serif"/>
              </a:rPr>
              <a:t>student</a:t>
            </a:r>
            <a:r>
              <a:rPr sz="2400" dirty="0">
                <a:latin typeface="Microsoft Sans Serif"/>
                <a:cs typeface="Microsoft Sans Serif"/>
              </a:rPr>
              <a:t> and</a:t>
            </a:r>
            <a:r>
              <a:rPr sz="2400" spc="5" dirty="0">
                <a:latin typeface="Microsoft Sans Serif"/>
                <a:cs typeface="Microsoft Sans Serif"/>
              </a:rPr>
              <a:t> </a:t>
            </a:r>
            <a:r>
              <a:rPr sz="2400" dirty="0">
                <a:latin typeface="Microsoft Sans Serif"/>
                <a:cs typeface="Microsoft Sans Serif"/>
              </a:rPr>
              <a:t>pass</a:t>
            </a:r>
            <a:r>
              <a:rPr sz="2400" spc="5" dirty="0">
                <a:latin typeface="Microsoft Sans Serif"/>
                <a:cs typeface="Microsoft Sans Serif"/>
              </a:rPr>
              <a:t> </a:t>
            </a:r>
            <a:r>
              <a:rPr sz="2400" dirty="0">
                <a:latin typeface="Microsoft Sans Serif"/>
                <a:cs typeface="Microsoft Sans Serif"/>
              </a:rPr>
              <a:t>her</a:t>
            </a:r>
            <a:r>
              <a:rPr sz="2400" spc="5" dirty="0">
                <a:latin typeface="Microsoft Sans Serif"/>
                <a:cs typeface="Microsoft Sans Serif"/>
              </a:rPr>
              <a:t> </a:t>
            </a:r>
            <a:r>
              <a:rPr sz="2400" spc="-5" dirty="0">
                <a:latin typeface="Microsoft Sans Serif"/>
                <a:cs typeface="Microsoft Sans Serif"/>
              </a:rPr>
              <a:t>exam.</a:t>
            </a:r>
            <a:r>
              <a:rPr sz="2400" dirty="0">
                <a:latin typeface="Microsoft Sans Serif"/>
                <a:cs typeface="Microsoft Sans Serif"/>
              </a:rPr>
              <a:t> </a:t>
            </a:r>
            <a:r>
              <a:rPr sz="2400" spc="-15" dirty="0">
                <a:latin typeface="Microsoft Sans Serif"/>
                <a:cs typeface="Microsoft Sans Serif"/>
              </a:rPr>
              <a:t>She</a:t>
            </a:r>
            <a:r>
              <a:rPr sz="2400" spc="610" dirty="0">
                <a:latin typeface="Microsoft Sans Serif"/>
                <a:cs typeface="Microsoft Sans Serif"/>
              </a:rPr>
              <a:t> </a:t>
            </a:r>
            <a:r>
              <a:rPr sz="2400" spc="-5" dirty="0">
                <a:latin typeface="Microsoft Sans Serif"/>
                <a:cs typeface="Microsoft Sans Serif"/>
              </a:rPr>
              <a:t>has </a:t>
            </a:r>
            <a:r>
              <a:rPr sz="2400" dirty="0">
                <a:latin typeface="Microsoft Sans Serif"/>
                <a:cs typeface="Microsoft Sans Serif"/>
              </a:rPr>
              <a:t> </a:t>
            </a:r>
            <a:r>
              <a:rPr sz="2400" spc="-5" dirty="0">
                <a:latin typeface="Microsoft Sans Serif"/>
                <a:cs typeface="Microsoft Sans Serif"/>
              </a:rPr>
              <a:t>registered</a:t>
            </a:r>
            <a:r>
              <a:rPr sz="2400" dirty="0">
                <a:latin typeface="Microsoft Sans Serif"/>
                <a:cs typeface="Microsoft Sans Serif"/>
              </a:rPr>
              <a:t> </a:t>
            </a:r>
            <a:r>
              <a:rPr sz="2400" spc="-10" dirty="0">
                <a:latin typeface="Microsoft Sans Serif"/>
                <a:cs typeface="Microsoft Sans Serif"/>
              </a:rPr>
              <a:t>herself</a:t>
            </a:r>
            <a:r>
              <a:rPr sz="2400" spc="-5" dirty="0">
                <a:latin typeface="Microsoft Sans Serif"/>
                <a:cs typeface="Microsoft Sans Serif"/>
              </a:rPr>
              <a:t> </a:t>
            </a:r>
            <a:r>
              <a:rPr sz="2400" dirty="0">
                <a:latin typeface="Microsoft Sans Serif"/>
                <a:cs typeface="Microsoft Sans Serif"/>
              </a:rPr>
              <a:t>as </a:t>
            </a:r>
            <a:r>
              <a:rPr sz="2400" spc="-5" dirty="0">
                <a:latin typeface="Microsoft Sans Serif"/>
                <a:cs typeface="Microsoft Sans Serif"/>
              </a:rPr>
              <a:t>a</a:t>
            </a:r>
            <a:r>
              <a:rPr sz="2400" dirty="0">
                <a:latin typeface="Microsoft Sans Serif"/>
                <a:cs typeface="Microsoft Sans Serif"/>
              </a:rPr>
              <a:t> </a:t>
            </a:r>
            <a:r>
              <a:rPr sz="2400" spc="-5" dirty="0">
                <a:latin typeface="Microsoft Sans Serif"/>
                <a:cs typeface="Microsoft Sans Serif"/>
              </a:rPr>
              <a:t>student. She</a:t>
            </a:r>
            <a:r>
              <a:rPr sz="2400" spc="625" dirty="0">
                <a:latin typeface="Microsoft Sans Serif"/>
                <a:cs typeface="Microsoft Sans Serif"/>
              </a:rPr>
              <a:t> </a:t>
            </a:r>
            <a:r>
              <a:rPr sz="2400" dirty="0">
                <a:latin typeface="Microsoft Sans Serif"/>
                <a:cs typeface="Microsoft Sans Serif"/>
              </a:rPr>
              <a:t>has </a:t>
            </a:r>
            <a:r>
              <a:rPr sz="2400" spc="-5" dirty="0">
                <a:latin typeface="Microsoft Sans Serif"/>
                <a:cs typeface="Microsoft Sans Serif"/>
              </a:rPr>
              <a:t>passed </a:t>
            </a:r>
            <a:r>
              <a:rPr sz="2400" dirty="0">
                <a:latin typeface="Microsoft Sans Serif"/>
                <a:cs typeface="Microsoft Sans Serif"/>
              </a:rPr>
              <a:t> her</a:t>
            </a:r>
            <a:r>
              <a:rPr sz="2400" spc="25" dirty="0">
                <a:latin typeface="Microsoft Sans Serif"/>
                <a:cs typeface="Microsoft Sans Serif"/>
              </a:rPr>
              <a:t> </a:t>
            </a:r>
            <a:r>
              <a:rPr sz="2400" spc="-5" dirty="0">
                <a:latin typeface="Microsoft Sans Serif"/>
                <a:cs typeface="Microsoft Sans Serif"/>
              </a:rPr>
              <a:t>exam”.</a:t>
            </a:r>
            <a:r>
              <a:rPr sz="2400" spc="15" dirty="0">
                <a:latin typeface="Microsoft Sans Serif"/>
                <a:cs typeface="Microsoft Sans Serif"/>
              </a:rPr>
              <a:t> </a:t>
            </a:r>
            <a:r>
              <a:rPr sz="2400" dirty="0">
                <a:solidFill>
                  <a:srgbClr val="CC0000"/>
                </a:solidFill>
                <a:latin typeface="Microsoft Sans Serif"/>
                <a:cs typeface="Microsoft Sans Serif"/>
              </a:rPr>
              <a:t>Show</a:t>
            </a:r>
            <a:r>
              <a:rPr sz="2400" spc="5" dirty="0">
                <a:solidFill>
                  <a:srgbClr val="CC0000"/>
                </a:solidFill>
                <a:latin typeface="Microsoft Sans Serif"/>
                <a:cs typeface="Microsoft Sans Serif"/>
              </a:rPr>
              <a:t> </a:t>
            </a:r>
            <a:r>
              <a:rPr sz="2400" dirty="0">
                <a:solidFill>
                  <a:srgbClr val="CC0000"/>
                </a:solidFill>
                <a:latin typeface="Microsoft Sans Serif"/>
                <a:cs typeface="Microsoft Sans Serif"/>
              </a:rPr>
              <a:t>that</a:t>
            </a:r>
            <a:r>
              <a:rPr sz="2400" spc="-10" dirty="0">
                <a:solidFill>
                  <a:srgbClr val="CC0000"/>
                </a:solidFill>
                <a:latin typeface="Microsoft Sans Serif"/>
                <a:cs typeface="Microsoft Sans Serif"/>
              </a:rPr>
              <a:t> </a:t>
            </a:r>
            <a:r>
              <a:rPr sz="2400" dirty="0">
                <a:solidFill>
                  <a:srgbClr val="CC0000"/>
                </a:solidFill>
                <a:latin typeface="Microsoft Sans Serif"/>
                <a:cs typeface="Microsoft Sans Serif"/>
              </a:rPr>
              <a:t>she</a:t>
            </a:r>
            <a:r>
              <a:rPr sz="2400" spc="40" dirty="0">
                <a:solidFill>
                  <a:srgbClr val="CC0000"/>
                </a:solidFill>
                <a:latin typeface="Microsoft Sans Serif"/>
                <a:cs typeface="Microsoft Sans Serif"/>
              </a:rPr>
              <a:t> </a:t>
            </a:r>
            <a:r>
              <a:rPr sz="2400" spc="-20" dirty="0">
                <a:solidFill>
                  <a:srgbClr val="CC0000"/>
                </a:solidFill>
                <a:latin typeface="Microsoft Sans Serif"/>
                <a:cs typeface="Microsoft Sans Serif"/>
              </a:rPr>
              <a:t>will</a:t>
            </a:r>
            <a:r>
              <a:rPr sz="2400" spc="25" dirty="0">
                <a:solidFill>
                  <a:srgbClr val="CC0000"/>
                </a:solidFill>
                <a:latin typeface="Microsoft Sans Serif"/>
                <a:cs typeface="Microsoft Sans Serif"/>
              </a:rPr>
              <a:t> </a:t>
            </a:r>
            <a:r>
              <a:rPr sz="2400" spc="-5" dirty="0">
                <a:solidFill>
                  <a:srgbClr val="CC0000"/>
                </a:solidFill>
                <a:latin typeface="Microsoft Sans Serif"/>
                <a:cs typeface="Microsoft Sans Serif"/>
              </a:rPr>
              <a:t>get</a:t>
            </a:r>
            <a:r>
              <a:rPr sz="2400" spc="35" dirty="0">
                <a:solidFill>
                  <a:srgbClr val="CC0000"/>
                </a:solidFill>
                <a:latin typeface="Microsoft Sans Serif"/>
                <a:cs typeface="Microsoft Sans Serif"/>
              </a:rPr>
              <a:t> </a:t>
            </a:r>
            <a:r>
              <a:rPr sz="2400" spc="-5" dirty="0">
                <a:solidFill>
                  <a:srgbClr val="CC0000"/>
                </a:solidFill>
                <a:latin typeface="Microsoft Sans Serif"/>
                <a:cs typeface="Microsoft Sans Serif"/>
              </a:rPr>
              <a:t>a</a:t>
            </a:r>
            <a:r>
              <a:rPr sz="2400" spc="40" dirty="0">
                <a:solidFill>
                  <a:srgbClr val="CC0000"/>
                </a:solidFill>
                <a:latin typeface="Microsoft Sans Serif"/>
                <a:cs typeface="Microsoft Sans Serif"/>
              </a:rPr>
              <a:t> </a:t>
            </a:r>
            <a:r>
              <a:rPr sz="2400" spc="-5" dirty="0">
                <a:solidFill>
                  <a:srgbClr val="CC0000"/>
                </a:solidFill>
                <a:latin typeface="Microsoft Sans Serif"/>
                <a:cs typeface="Microsoft Sans Serif"/>
              </a:rPr>
              <a:t>degree</a:t>
            </a:r>
            <a:r>
              <a:rPr sz="2400" spc="-5" dirty="0">
                <a:latin typeface="Microsoft Sans Serif"/>
                <a:cs typeface="Microsoft Sans Serif"/>
              </a:rPr>
              <a:t>.</a:t>
            </a:r>
            <a:endParaRPr sz="2400" dirty="0">
              <a:latin typeface="Microsoft Sans Serif"/>
              <a:cs typeface="Microsoft Sans Serif"/>
            </a:endParaRPr>
          </a:p>
          <a:p>
            <a:pPr marL="1384300" marR="409575" indent="-1371600" algn="just">
              <a:lnSpc>
                <a:spcPct val="120000"/>
              </a:lnSpc>
            </a:pPr>
            <a:r>
              <a:rPr sz="2400" b="1" spc="-10" dirty="0">
                <a:solidFill>
                  <a:srgbClr val="CC0000"/>
                </a:solidFill>
                <a:latin typeface="Arial"/>
                <a:cs typeface="Arial"/>
              </a:rPr>
              <a:t>Solution</a:t>
            </a:r>
            <a:r>
              <a:rPr sz="2400" b="1" spc="-10" dirty="0">
                <a:latin typeface="Arial"/>
                <a:cs typeface="Arial"/>
              </a:rPr>
              <a:t>: </a:t>
            </a:r>
            <a:r>
              <a:rPr sz="2400" spc="-10" dirty="0">
                <a:latin typeface="Microsoft Sans Serif"/>
                <a:cs typeface="Microsoft Sans Serif"/>
              </a:rPr>
              <a:t>Symbolize </a:t>
            </a:r>
            <a:r>
              <a:rPr sz="2400" spc="-5" dirty="0">
                <a:latin typeface="Microsoft Sans Serif"/>
                <a:cs typeface="Microsoft Sans Serif"/>
              </a:rPr>
              <a:t>above statements </a:t>
            </a:r>
            <a:r>
              <a:rPr sz="2400" dirty="0">
                <a:latin typeface="Microsoft Sans Serif"/>
                <a:cs typeface="Microsoft Sans Serif"/>
              </a:rPr>
              <a:t>as </a:t>
            </a:r>
            <a:r>
              <a:rPr sz="2400" spc="-10" dirty="0">
                <a:latin typeface="Microsoft Sans Serif"/>
                <a:cs typeface="Microsoft Sans Serif"/>
              </a:rPr>
              <a:t>follows: </a:t>
            </a:r>
            <a:r>
              <a:rPr sz="2400" spc="-625" dirty="0">
                <a:latin typeface="Microsoft Sans Serif"/>
                <a:cs typeface="Microsoft Sans Serif"/>
              </a:rPr>
              <a:t> </a:t>
            </a:r>
            <a:endParaRPr lang="en-IN" sz="2400" spc="-625" dirty="0">
              <a:latin typeface="Microsoft Sans Serif"/>
              <a:cs typeface="Microsoft Sans Serif"/>
            </a:endParaRPr>
          </a:p>
          <a:p>
            <a:pPr marL="1384300" marR="409575" indent="-1371600" algn="just">
              <a:lnSpc>
                <a:spcPct val="120000"/>
              </a:lnSpc>
            </a:pPr>
            <a:r>
              <a:rPr lang="en-IN" sz="2400" spc="-625" dirty="0">
                <a:latin typeface="Microsoft Sans Serif"/>
                <a:cs typeface="Microsoft Sans Serif"/>
              </a:rPr>
              <a:t>       	</a:t>
            </a:r>
            <a:r>
              <a:rPr sz="2400" spc="30" dirty="0">
                <a:latin typeface="Microsoft Sans Serif"/>
                <a:cs typeface="Microsoft Sans Serif"/>
              </a:rPr>
              <a:t>R:</a:t>
            </a:r>
            <a:r>
              <a:rPr sz="2400" spc="490" dirty="0">
                <a:latin typeface="Microsoft Sans Serif"/>
                <a:cs typeface="Microsoft Sans Serif"/>
              </a:rPr>
              <a:t> </a:t>
            </a:r>
            <a:r>
              <a:rPr sz="2400" spc="-5" dirty="0">
                <a:latin typeface="Microsoft Sans Serif"/>
                <a:cs typeface="Microsoft Sans Serif"/>
              </a:rPr>
              <a:t>Mary</a:t>
            </a:r>
            <a:r>
              <a:rPr sz="2400" spc="5" dirty="0">
                <a:latin typeface="Microsoft Sans Serif"/>
                <a:cs typeface="Microsoft Sans Serif"/>
              </a:rPr>
              <a:t> </a:t>
            </a:r>
            <a:r>
              <a:rPr sz="2400" spc="-10" dirty="0">
                <a:latin typeface="Microsoft Sans Serif"/>
                <a:cs typeface="Microsoft Sans Serif"/>
              </a:rPr>
              <a:t>is</a:t>
            </a:r>
            <a:r>
              <a:rPr sz="2400" spc="30" dirty="0">
                <a:latin typeface="Microsoft Sans Serif"/>
                <a:cs typeface="Microsoft Sans Serif"/>
              </a:rPr>
              <a:t> </a:t>
            </a:r>
            <a:r>
              <a:rPr sz="2400" spc="-5" dirty="0">
                <a:latin typeface="Microsoft Sans Serif"/>
                <a:cs typeface="Microsoft Sans Serif"/>
              </a:rPr>
              <a:t>a</a:t>
            </a:r>
            <a:r>
              <a:rPr sz="2400" spc="40" dirty="0">
                <a:latin typeface="Microsoft Sans Serif"/>
                <a:cs typeface="Microsoft Sans Serif"/>
              </a:rPr>
              <a:t> </a:t>
            </a:r>
            <a:r>
              <a:rPr sz="2400" b="1" spc="-5" dirty="0">
                <a:latin typeface="Microsoft Sans Serif"/>
                <a:cs typeface="Microsoft Sans Serif"/>
              </a:rPr>
              <a:t>registered</a:t>
            </a:r>
            <a:r>
              <a:rPr sz="2400" spc="40" dirty="0">
                <a:latin typeface="Microsoft Sans Serif"/>
                <a:cs typeface="Microsoft Sans Serif"/>
              </a:rPr>
              <a:t> </a:t>
            </a:r>
            <a:r>
              <a:rPr sz="2400" spc="-5" dirty="0">
                <a:latin typeface="Microsoft Sans Serif"/>
                <a:cs typeface="Microsoft Sans Serif"/>
              </a:rPr>
              <a:t>student</a:t>
            </a:r>
            <a:endParaRPr sz="2400" dirty="0">
              <a:latin typeface="Microsoft Sans Serif"/>
              <a:cs typeface="Microsoft Sans Serif"/>
            </a:endParaRPr>
          </a:p>
          <a:p>
            <a:pPr marL="1384300" marR="1709420" algn="just">
              <a:lnSpc>
                <a:spcPct val="119200"/>
              </a:lnSpc>
              <a:spcBef>
                <a:spcPts val="25"/>
              </a:spcBef>
            </a:pPr>
            <a:r>
              <a:rPr sz="2400" spc="95" dirty="0">
                <a:latin typeface="Microsoft Sans Serif"/>
                <a:cs typeface="Microsoft Sans Serif"/>
              </a:rPr>
              <a:t>P: </a:t>
            </a:r>
            <a:r>
              <a:rPr sz="2400" spc="-5" dirty="0">
                <a:latin typeface="Microsoft Sans Serif"/>
                <a:cs typeface="Microsoft Sans Serif"/>
              </a:rPr>
              <a:t>Mary </a:t>
            </a:r>
            <a:r>
              <a:rPr sz="2400" dirty="0">
                <a:latin typeface="Microsoft Sans Serif"/>
                <a:cs typeface="Microsoft Sans Serif"/>
              </a:rPr>
              <a:t>has </a:t>
            </a:r>
            <a:r>
              <a:rPr sz="2400" b="1" dirty="0">
                <a:latin typeface="Microsoft Sans Serif"/>
                <a:cs typeface="Microsoft Sans Serif"/>
              </a:rPr>
              <a:t>passed</a:t>
            </a:r>
            <a:r>
              <a:rPr sz="2400" dirty="0">
                <a:latin typeface="Microsoft Sans Serif"/>
                <a:cs typeface="Microsoft Sans Serif"/>
              </a:rPr>
              <a:t> her </a:t>
            </a:r>
            <a:r>
              <a:rPr sz="2400" spc="-10" dirty="0">
                <a:latin typeface="Microsoft Sans Serif"/>
                <a:cs typeface="Microsoft Sans Serif"/>
              </a:rPr>
              <a:t>exam </a:t>
            </a:r>
            <a:r>
              <a:rPr sz="2400" spc="-625" dirty="0">
                <a:latin typeface="Microsoft Sans Serif"/>
                <a:cs typeface="Microsoft Sans Serif"/>
              </a:rPr>
              <a:t> </a:t>
            </a:r>
            <a:endParaRPr lang="en-IN" sz="2400" spc="-625" dirty="0">
              <a:latin typeface="Microsoft Sans Serif"/>
              <a:cs typeface="Microsoft Sans Serif"/>
            </a:endParaRPr>
          </a:p>
          <a:p>
            <a:pPr marL="1384300" marR="1709420" algn="just">
              <a:lnSpc>
                <a:spcPct val="119200"/>
              </a:lnSpc>
              <a:spcBef>
                <a:spcPts val="25"/>
              </a:spcBef>
            </a:pPr>
            <a:r>
              <a:rPr sz="2400" spc="30" dirty="0">
                <a:latin typeface="Microsoft Sans Serif"/>
                <a:cs typeface="Microsoft Sans Serif"/>
              </a:rPr>
              <a:t>D:</a:t>
            </a:r>
            <a:r>
              <a:rPr sz="2400" spc="484" dirty="0">
                <a:latin typeface="Microsoft Sans Serif"/>
                <a:cs typeface="Microsoft Sans Serif"/>
              </a:rPr>
              <a:t> </a:t>
            </a:r>
            <a:r>
              <a:rPr sz="2400" spc="-5" dirty="0">
                <a:latin typeface="Microsoft Sans Serif"/>
                <a:cs typeface="Microsoft Sans Serif"/>
              </a:rPr>
              <a:t>Mary</a:t>
            </a:r>
            <a:r>
              <a:rPr sz="2400" spc="25" dirty="0">
                <a:latin typeface="Microsoft Sans Serif"/>
                <a:cs typeface="Microsoft Sans Serif"/>
              </a:rPr>
              <a:t> </a:t>
            </a:r>
            <a:r>
              <a:rPr sz="2400" spc="-5" dirty="0">
                <a:latin typeface="Microsoft Sans Serif"/>
                <a:cs typeface="Microsoft Sans Serif"/>
              </a:rPr>
              <a:t>gets</a:t>
            </a:r>
            <a:r>
              <a:rPr sz="2400" spc="25" dirty="0">
                <a:latin typeface="Microsoft Sans Serif"/>
                <a:cs typeface="Microsoft Sans Serif"/>
              </a:rPr>
              <a:t> </a:t>
            </a:r>
            <a:r>
              <a:rPr sz="2400" dirty="0">
                <a:latin typeface="Microsoft Sans Serif"/>
                <a:cs typeface="Microsoft Sans Serif"/>
              </a:rPr>
              <a:t>her</a:t>
            </a:r>
            <a:r>
              <a:rPr sz="2400" spc="20" dirty="0">
                <a:latin typeface="Microsoft Sans Serif"/>
                <a:cs typeface="Microsoft Sans Serif"/>
              </a:rPr>
              <a:t> </a:t>
            </a:r>
            <a:r>
              <a:rPr sz="2400" b="1" spc="-5" dirty="0">
                <a:latin typeface="Microsoft Sans Serif"/>
                <a:cs typeface="Microsoft Sans Serif"/>
              </a:rPr>
              <a:t>degree</a:t>
            </a:r>
            <a:endParaRPr sz="2400" b="1" dirty="0">
              <a:latin typeface="Microsoft Sans Serif"/>
              <a:cs typeface="Microsoft Sans Serif"/>
            </a:endParaRPr>
          </a:p>
          <a:p>
            <a:pPr marL="356870" marR="5080" indent="-344805" algn="just">
              <a:lnSpc>
                <a:spcPct val="100000"/>
              </a:lnSpc>
              <a:spcBef>
                <a:spcPts val="575"/>
              </a:spcBef>
              <a:buClr>
                <a:srgbClr val="0099CC"/>
              </a:buClr>
              <a:buSzPct val="70833"/>
              <a:buFont typeface="Wingdings"/>
              <a:buChar char=""/>
              <a:tabLst>
                <a:tab pos="357505" algn="l"/>
              </a:tabLst>
            </a:pPr>
            <a:r>
              <a:rPr sz="2400" dirty="0">
                <a:latin typeface="Microsoft Sans Serif"/>
                <a:cs typeface="Microsoft Sans Serif"/>
              </a:rPr>
              <a:t>The</a:t>
            </a:r>
            <a:r>
              <a:rPr sz="2400" spc="5" dirty="0">
                <a:latin typeface="Microsoft Sans Serif"/>
                <a:cs typeface="Microsoft Sans Serif"/>
              </a:rPr>
              <a:t> </a:t>
            </a:r>
            <a:r>
              <a:rPr sz="2400" spc="-5" dirty="0">
                <a:latin typeface="Microsoft Sans Serif"/>
                <a:cs typeface="Microsoft Sans Serif"/>
              </a:rPr>
              <a:t>formulae</a:t>
            </a:r>
            <a:r>
              <a:rPr sz="2400" dirty="0">
                <a:latin typeface="Microsoft Sans Serif"/>
                <a:cs typeface="Microsoft Sans Serif"/>
              </a:rPr>
              <a:t> </a:t>
            </a:r>
            <a:r>
              <a:rPr sz="2400" spc="-5" dirty="0">
                <a:latin typeface="Microsoft Sans Serif"/>
                <a:cs typeface="Microsoft Sans Serif"/>
              </a:rPr>
              <a:t>corresponding</a:t>
            </a:r>
            <a:r>
              <a:rPr sz="2400" dirty="0">
                <a:latin typeface="Microsoft Sans Serif"/>
                <a:cs typeface="Microsoft Sans Serif"/>
              </a:rPr>
              <a:t> </a:t>
            </a:r>
            <a:r>
              <a:rPr sz="2400" spc="-10" dirty="0">
                <a:latin typeface="Microsoft Sans Serif"/>
                <a:cs typeface="Microsoft Sans Serif"/>
              </a:rPr>
              <a:t>to</a:t>
            </a:r>
            <a:r>
              <a:rPr sz="2400" spc="-5" dirty="0">
                <a:latin typeface="Microsoft Sans Serif"/>
                <a:cs typeface="Microsoft Sans Serif"/>
              </a:rPr>
              <a:t> </a:t>
            </a:r>
            <a:r>
              <a:rPr sz="2400" spc="-10" dirty="0">
                <a:latin typeface="Microsoft Sans Serif"/>
                <a:cs typeface="Microsoft Sans Serif"/>
              </a:rPr>
              <a:t>above</a:t>
            </a:r>
            <a:r>
              <a:rPr sz="2400" spc="-5" dirty="0">
                <a:latin typeface="Microsoft Sans Serif"/>
                <a:cs typeface="Microsoft Sans Serif"/>
              </a:rPr>
              <a:t> </a:t>
            </a:r>
            <a:r>
              <a:rPr sz="2400" spc="-10" dirty="0">
                <a:latin typeface="Microsoft Sans Serif"/>
                <a:cs typeface="Microsoft Sans Serif"/>
              </a:rPr>
              <a:t>listed </a:t>
            </a:r>
            <a:r>
              <a:rPr sz="2400" spc="-5" dirty="0">
                <a:latin typeface="Microsoft Sans Serif"/>
                <a:cs typeface="Microsoft Sans Serif"/>
              </a:rPr>
              <a:t> sentences</a:t>
            </a:r>
            <a:r>
              <a:rPr sz="2400" spc="25" dirty="0">
                <a:latin typeface="Microsoft Sans Serif"/>
                <a:cs typeface="Microsoft Sans Serif"/>
              </a:rPr>
              <a:t> </a:t>
            </a:r>
            <a:r>
              <a:rPr sz="2400" spc="-5" dirty="0">
                <a:latin typeface="Microsoft Sans Serif"/>
                <a:cs typeface="Microsoft Sans Serif"/>
              </a:rPr>
              <a:t>are</a:t>
            </a:r>
            <a:r>
              <a:rPr sz="2400" spc="20" dirty="0">
                <a:latin typeface="Microsoft Sans Serif"/>
                <a:cs typeface="Microsoft Sans Serif"/>
              </a:rPr>
              <a:t> </a:t>
            </a:r>
            <a:r>
              <a:rPr sz="2400" dirty="0">
                <a:latin typeface="Microsoft Sans Serif"/>
                <a:cs typeface="Microsoft Sans Serif"/>
              </a:rPr>
              <a:t>as</a:t>
            </a:r>
            <a:r>
              <a:rPr sz="2400" spc="10" dirty="0">
                <a:latin typeface="Microsoft Sans Serif"/>
                <a:cs typeface="Microsoft Sans Serif"/>
              </a:rPr>
              <a:t> </a:t>
            </a:r>
            <a:r>
              <a:rPr sz="2400" spc="-10" dirty="0">
                <a:latin typeface="Microsoft Sans Serif"/>
                <a:cs typeface="Microsoft Sans Serif"/>
              </a:rPr>
              <a:t>follows:</a:t>
            </a:r>
            <a:endParaRPr sz="2400" dirty="0">
              <a:latin typeface="Microsoft Sans Serif"/>
              <a:cs typeface="Microsoft Sans Serif"/>
            </a:endParaRPr>
          </a:p>
        </p:txBody>
      </p:sp>
    </p:spTree>
    <p:extLst>
      <p:ext uri="{BB962C8B-B14F-4D97-AF65-F5344CB8AC3E}">
        <p14:creationId xmlns:p14="http://schemas.microsoft.com/office/powerpoint/2010/main" val="72717763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JAYSANKAR\Downloads\logo.jpg">
            <a:extLst>
              <a:ext uri="{FF2B5EF4-FFF2-40B4-BE49-F238E27FC236}">
                <a16:creationId xmlns:a16="http://schemas.microsoft.com/office/drawing/2014/main" id="{76BB3B75-6ACF-A657-8A46-2890247A217C}"/>
              </a:ext>
            </a:extLst>
          </p:cNvPr>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3" name="TextBox 2">
            <a:extLst>
              <a:ext uri="{FF2B5EF4-FFF2-40B4-BE49-F238E27FC236}">
                <a16:creationId xmlns:a16="http://schemas.microsoft.com/office/drawing/2014/main" id="{5E72A2BF-EE1E-790F-DCCB-1DBAC5A18E0C}"/>
              </a:ext>
            </a:extLst>
          </p:cNvPr>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4" name="Title 1">
            <a:extLst>
              <a:ext uri="{FF2B5EF4-FFF2-40B4-BE49-F238E27FC236}">
                <a16:creationId xmlns:a16="http://schemas.microsoft.com/office/drawing/2014/main" id="{AC7EFA96-06A5-4C76-B7E6-49CDA309871B}"/>
              </a:ext>
            </a:extLst>
          </p:cNvPr>
          <p:cNvSpPr txBox="1">
            <a:spLocks/>
          </p:cNvSpPr>
          <p:nvPr/>
        </p:nvSpPr>
        <p:spPr>
          <a:xfrm>
            <a:off x="1871098" y="456743"/>
            <a:ext cx="7772400" cy="1056687"/>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 </a:t>
            </a:r>
            <a:r>
              <a:rPr lang="en-US" b="1" dirty="0">
                <a:solidFill>
                  <a:srgbClr val="C00000"/>
                </a:solidFill>
                <a:latin typeface="Calibri" panose="020F0502020204030204" pitchFamily="34" charset="0"/>
                <a:ea typeface="Calibri" panose="020F0502020204030204" pitchFamily="34" charset="0"/>
              </a:rPr>
              <a:t>Propositional Calculus… </a:t>
            </a:r>
          </a:p>
          <a:p>
            <a:pPr marL="342900" indent="-342900" algn="ctr">
              <a:tabLst>
                <a:tab pos="546735" algn="l"/>
              </a:tabLst>
            </a:pP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sp>
        <p:nvSpPr>
          <p:cNvPr id="5" name="object 5">
            <a:extLst>
              <a:ext uri="{FF2B5EF4-FFF2-40B4-BE49-F238E27FC236}">
                <a16:creationId xmlns:a16="http://schemas.microsoft.com/office/drawing/2014/main" id="{B6FDD63B-E998-2F78-15CA-695DD04669BD}"/>
              </a:ext>
            </a:extLst>
          </p:cNvPr>
          <p:cNvSpPr txBox="1">
            <a:spLocks/>
          </p:cNvSpPr>
          <p:nvPr/>
        </p:nvSpPr>
        <p:spPr>
          <a:xfrm>
            <a:off x="1656176" y="732132"/>
            <a:ext cx="4476267" cy="505908"/>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3200" b="1" i="1" spc="-5" dirty="0">
                <a:latin typeface="Times New Roman"/>
                <a:cs typeface="Times New Roman"/>
              </a:rPr>
              <a:t>2.Truth</a:t>
            </a:r>
            <a:r>
              <a:rPr lang="en-IN" sz="3200" b="1" i="1" spc="-60" dirty="0">
                <a:latin typeface="Times New Roman"/>
                <a:cs typeface="Times New Roman"/>
              </a:rPr>
              <a:t> </a:t>
            </a:r>
            <a:r>
              <a:rPr lang="en-IN" sz="3200" b="1" i="1" spc="-5" dirty="0">
                <a:latin typeface="Times New Roman"/>
                <a:cs typeface="Times New Roman"/>
              </a:rPr>
              <a:t>Table</a:t>
            </a:r>
          </a:p>
        </p:txBody>
      </p:sp>
      <p:sp>
        <p:nvSpPr>
          <p:cNvPr id="6" name="object 8">
            <a:extLst>
              <a:ext uri="{FF2B5EF4-FFF2-40B4-BE49-F238E27FC236}">
                <a16:creationId xmlns:a16="http://schemas.microsoft.com/office/drawing/2014/main" id="{8F7BAF09-B875-48AF-105C-E49F9C57C57B}"/>
              </a:ext>
            </a:extLst>
          </p:cNvPr>
          <p:cNvSpPr txBox="1"/>
          <p:nvPr/>
        </p:nvSpPr>
        <p:spPr>
          <a:xfrm>
            <a:off x="1447800" y="1264320"/>
            <a:ext cx="7464425" cy="2641749"/>
          </a:xfrm>
          <a:prstGeom prst="rect">
            <a:avLst/>
          </a:prstGeom>
        </p:spPr>
        <p:txBody>
          <a:bodyPr vert="horz" wrap="square" lIns="0" tIns="12700" rIns="0" bIns="0" rtlCol="0">
            <a:spAutoFit/>
          </a:bodyPr>
          <a:lstStyle/>
          <a:p>
            <a:pPr marL="356870">
              <a:lnSpc>
                <a:spcPts val="2875"/>
              </a:lnSpc>
              <a:spcBef>
                <a:spcPts val="100"/>
              </a:spcBef>
            </a:pPr>
            <a:r>
              <a:rPr lang="en-IN" sz="2400" spc="-5" dirty="0">
                <a:latin typeface="Microsoft Sans Serif"/>
                <a:cs typeface="Microsoft Sans Serif"/>
              </a:rPr>
              <a:t>Truth table gives us operational definitions of important logical operators.</a:t>
            </a:r>
            <a:endParaRPr sz="2400" dirty="0">
              <a:latin typeface="Microsoft Sans Serif"/>
              <a:cs typeface="Microsoft Sans Serif"/>
            </a:endParaRPr>
          </a:p>
          <a:p>
            <a:pPr marL="756285" marR="6350" indent="-287020">
              <a:lnSpc>
                <a:spcPts val="1920"/>
              </a:lnSpc>
              <a:spcBef>
                <a:spcPts val="459"/>
              </a:spcBef>
              <a:tabLst>
                <a:tab pos="756285" algn="l"/>
                <a:tab pos="1243965" algn="l"/>
                <a:tab pos="2045335" algn="l"/>
                <a:tab pos="2746375" algn="l"/>
                <a:tab pos="3560445" algn="l"/>
                <a:tab pos="4105910" algn="l"/>
                <a:tab pos="4803775" algn="l"/>
                <a:tab pos="5730240" algn="l"/>
                <a:tab pos="6136005" algn="l"/>
              </a:tabLst>
            </a:pPr>
            <a:r>
              <a:rPr sz="2000" spc="575" dirty="0">
                <a:latin typeface="Microsoft Sans Serif"/>
                <a:cs typeface="Microsoft Sans Serif"/>
              </a:rPr>
              <a:t>–	</a:t>
            </a:r>
            <a:r>
              <a:rPr sz="2000" spc="5" dirty="0">
                <a:latin typeface="Microsoft Sans Serif"/>
                <a:cs typeface="Microsoft Sans Serif"/>
              </a:rPr>
              <a:t>B</a:t>
            </a:r>
            <a:r>
              <a:rPr sz="2000" spc="-5" dirty="0">
                <a:latin typeface="Microsoft Sans Serif"/>
                <a:cs typeface="Microsoft Sans Serif"/>
              </a:rPr>
              <a:t>y</a:t>
            </a:r>
            <a:r>
              <a:rPr sz="2000" dirty="0">
                <a:latin typeface="Microsoft Sans Serif"/>
                <a:cs typeface="Microsoft Sans Serif"/>
              </a:rPr>
              <a:t>	</a:t>
            </a:r>
            <a:r>
              <a:rPr sz="2000" spc="-10" dirty="0">
                <a:latin typeface="Microsoft Sans Serif"/>
                <a:cs typeface="Microsoft Sans Serif"/>
              </a:rPr>
              <a:t>u</a:t>
            </a:r>
            <a:r>
              <a:rPr sz="2000" spc="30" dirty="0">
                <a:latin typeface="Microsoft Sans Serif"/>
                <a:cs typeface="Microsoft Sans Serif"/>
              </a:rPr>
              <a:t>s</a:t>
            </a:r>
            <a:r>
              <a:rPr sz="2000" spc="-30" dirty="0">
                <a:latin typeface="Microsoft Sans Serif"/>
                <a:cs typeface="Microsoft Sans Serif"/>
              </a:rPr>
              <a:t>i</a:t>
            </a:r>
            <a:r>
              <a:rPr sz="2000" spc="-10" dirty="0">
                <a:latin typeface="Microsoft Sans Serif"/>
                <a:cs typeface="Microsoft Sans Serif"/>
              </a:rPr>
              <a:t>n</a:t>
            </a:r>
            <a:r>
              <a:rPr sz="2000" spc="-5" dirty="0">
                <a:latin typeface="Microsoft Sans Serif"/>
                <a:cs typeface="Microsoft Sans Serif"/>
              </a:rPr>
              <a:t>g</a:t>
            </a:r>
            <a:r>
              <a:rPr sz="2000" dirty="0">
                <a:latin typeface="Microsoft Sans Serif"/>
                <a:cs typeface="Microsoft Sans Serif"/>
              </a:rPr>
              <a:t>	</a:t>
            </a:r>
            <a:r>
              <a:rPr sz="2000" spc="-10" dirty="0">
                <a:latin typeface="Microsoft Sans Serif"/>
                <a:cs typeface="Microsoft Sans Serif"/>
              </a:rPr>
              <a:t>t</a:t>
            </a:r>
            <a:r>
              <a:rPr sz="2000" dirty="0">
                <a:latin typeface="Microsoft Sans Serif"/>
                <a:cs typeface="Microsoft Sans Serif"/>
              </a:rPr>
              <a:t>r</a:t>
            </a:r>
            <a:r>
              <a:rPr sz="2000" spc="-10" dirty="0">
                <a:latin typeface="Microsoft Sans Serif"/>
                <a:cs typeface="Microsoft Sans Serif"/>
              </a:rPr>
              <a:t>ut</a:t>
            </a:r>
            <a:r>
              <a:rPr sz="2000" spc="-5" dirty="0">
                <a:latin typeface="Microsoft Sans Serif"/>
                <a:cs typeface="Microsoft Sans Serif"/>
              </a:rPr>
              <a:t>h</a:t>
            </a:r>
            <a:r>
              <a:rPr sz="2000" dirty="0">
                <a:latin typeface="Microsoft Sans Serif"/>
                <a:cs typeface="Microsoft Sans Serif"/>
              </a:rPr>
              <a:t>	</a:t>
            </a:r>
            <a:r>
              <a:rPr sz="2000" spc="-10" dirty="0">
                <a:latin typeface="Microsoft Sans Serif"/>
                <a:cs typeface="Microsoft Sans Serif"/>
              </a:rPr>
              <a:t>ta</a:t>
            </a:r>
            <a:r>
              <a:rPr sz="2000" spc="15" dirty="0">
                <a:latin typeface="Microsoft Sans Serif"/>
                <a:cs typeface="Microsoft Sans Serif"/>
              </a:rPr>
              <a:t>b</a:t>
            </a:r>
            <a:r>
              <a:rPr sz="2000" spc="-30" dirty="0">
                <a:latin typeface="Microsoft Sans Serif"/>
                <a:cs typeface="Microsoft Sans Serif"/>
              </a:rPr>
              <a:t>l</a:t>
            </a:r>
            <a:r>
              <a:rPr sz="2000" spc="-10" dirty="0">
                <a:latin typeface="Microsoft Sans Serif"/>
                <a:cs typeface="Microsoft Sans Serif"/>
              </a:rPr>
              <a:t>e</a:t>
            </a:r>
            <a:r>
              <a:rPr sz="2000" spc="-5" dirty="0">
                <a:latin typeface="Microsoft Sans Serif"/>
                <a:cs typeface="Microsoft Sans Serif"/>
              </a:rPr>
              <a:t>,</a:t>
            </a:r>
            <a:r>
              <a:rPr sz="2000" dirty="0">
                <a:latin typeface="Microsoft Sans Serif"/>
                <a:cs typeface="Microsoft Sans Serif"/>
              </a:rPr>
              <a:t>	</a:t>
            </a:r>
            <a:r>
              <a:rPr sz="2000" spc="-10" dirty="0">
                <a:latin typeface="Microsoft Sans Serif"/>
                <a:cs typeface="Microsoft Sans Serif"/>
              </a:rPr>
              <a:t>t</a:t>
            </a:r>
            <a:r>
              <a:rPr sz="2000" spc="15" dirty="0">
                <a:latin typeface="Microsoft Sans Serif"/>
                <a:cs typeface="Microsoft Sans Serif"/>
              </a:rPr>
              <a:t>h</a:t>
            </a:r>
            <a:r>
              <a:rPr sz="2000" spc="-5" dirty="0">
                <a:latin typeface="Microsoft Sans Serif"/>
                <a:cs typeface="Microsoft Sans Serif"/>
              </a:rPr>
              <a:t>e</a:t>
            </a:r>
            <a:r>
              <a:rPr sz="2000" dirty="0">
                <a:latin typeface="Microsoft Sans Serif"/>
                <a:cs typeface="Microsoft Sans Serif"/>
              </a:rPr>
              <a:t>	</a:t>
            </a:r>
            <a:r>
              <a:rPr sz="2000" spc="-10" dirty="0">
                <a:latin typeface="Microsoft Sans Serif"/>
                <a:cs typeface="Microsoft Sans Serif"/>
              </a:rPr>
              <a:t>t</a:t>
            </a:r>
            <a:r>
              <a:rPr sz="2000" dirty="0">
                <a:latin typeface="Microsoft Sans Serif"/>
                <a:cs typeface="Microsoft Sans Serif"/>
              </a:rPr>
              <a:t>r</a:t>
            </a:r>
            <a:r>
              <a:rPr sz="2000" spc="-10" dirty="0">
                <a:latin typeface="Microsoft Sans Serif"/>
                <a:cs typeface="Microsoft Sans Serif"/>
              </a:rPr>
              <a:t>ut</a:t>
            </a:r>
            <a:r>
              <a:rPr sz="2000" spc="-5" dirty="0">
                <a:latin typeface="Microsoft Sans Serif"/>
                <a:cs typeface="Microsoft Sans Serif"/>
              </a:rPr>
              <a:t>h</a:t>
            </a:r>
            <a:r>
              <a:rPr sz="2000" dirty="0">
                <a:latin typeface="Microsoft Sans Serif"/>
                <a:cs typeface="Microsoft Sans Serif"/>
              </a:rPr>
              <a:t>	</a:t>
            </a:r>
            <a:r>
              <a:rPr sz="2000" spc="5" dirty="0">
                <a:latin typeface="Microsoft Sans Serif"/>
                <a:cs typeface="Microsoft Sans Serif"/>
              </a:rPr>
              <a:t>v</a:t>
            </a:r>
            <a:r>
              <a:rPr sz="2000" spc="-10" dirty="0">
                <a:latin typeface="Microsoft Sans Serif"/>
                <a:cs typeface="Microsoft Sans Serif"/>
              </a:rPr>
              <a:t>a</a:t>
            </a:r>
            <a:r>
              <a:rPr sz="2000" spc="-5" dirty="0">
                <a:latin typeface="Microsoft Sans Serif"/>
                <a:cs typeface="Microsoft Sans Serif"/>
              </a:rPr>
              <a:t>l</a:t>
            </a:r>
            <a:r>
              <a:rPr sz="2000" spc="-10" dirty="0">
                <a:latin typeface="Microsoft Sans Serif"/>
                <a:cs typeface="Microsoft Sans Serif"/>
              </a:rPr>
              <a:t>ue</a:t>
            </a:r>
            <a:r>
              <a:rPr sz="2000" spc="-5" dirty="0">
                <a:latin typeface="Microsoft Sans Serif"/>
                <a:cs typeface="Microsoft Sans Serif"/>
              </a:rPr>
              <a:t>s</a:t>
            </a:r>
            <a:r>
              <a:rPr sz="2000" dirty="0">
                <a:latin typeface="Microsoft Sans Serif"/>
                <a:cs typeface="Microsoft Sans Serif"/>
              </a:rPr>
              <a:t>	</a:t>
            </a:r>
            <a:r>
              <a:rPr sz="2000" spc="-10" dirty="0">
                <a:latin typeface="Microsoft Sans Serif"/>
                <a:cs typeface="Microsoft Sans Serif"/>
              </a:rPr>
              <a:t>o</a:t>
            </a:r>
            <a:r>
              <a:rPr sz="2000" spc="-5" dirty="0">
                <a:latin typeface="Microsoft Sans Serif"/>
                <a:cs typeface="Microsoft Sans Serif"/>
              </a:rPr>
              <a:t>f</a:t>
            </a:r>
            <a:r>
              <a:rPr sz="2000" dirty="0">
                <a:latin typeface="Microsoft Sans Serif"/>
                <a:cs typeface="Microsoft Sans Serif"/>
              </a:rPr>
              <a:t>	</a:t>
            </a:r>
            <a:r>
              <a:rPr sz="2000" spc="-10" dirty="0">
                <a:latin typeface="Microsoft Sans Serif"/>
                <a:cs typeface="Microsoft Sans Serif"/>
              </a:rPr>
              <a:t>w</a:t>
            </a:r>
            <a:r>
              <a:rPr sz="2000" spc="15" dirty="0">
                <a:latin typeface="Microsoft Sans Serif"/>
                <a:cs typeface="Microsoft Sans Serif"/>
              </a:rPr>
              <a:t>e</a:t>
            </a:r>
            <a:r>
              <a:rPr sz="2000" spc="-30" dirty="0">
                <a:latin typeface="Microsoft Sans Serif"/>
                <a:cs typeface="Microsoft Sans Serif"/>
              </a:rPr>
              <a:t>ll</a:t>
            </a:r>
            <a:r>
              <a:rPr sz="2000" dirty="0">
                <a:latin typeface="Microsoft Sans Serif"/>
                <a:cs typeface="Microsoft Sans Serif"/>
              </a:rPr>
              <a:t>-</a:t>
            </a:r>
            <a:r>
              <a:rPr sz="2000" spc="15" dirty="0">
                <a:latin typeface="Microsoft Sans Serif"/>
                <a:cs typeface="Microsoft Sans Serif"/>
              </a:rPr>
              <a:t>f</a:t>
            </a:r>
            <a:r>
              <a:rPr sz="2000" spc="-10" dirty="0">
                <a:latin typeface="Microsoft Sans Serif"/>
                <a:cs typeface="Microsoft Sans Serif"/>
              </a:rPr>
              <a:t>o</a:t>
            </a:r>
            <a:r>
              <a:rPr sz="2000" spc="-25" dirty="0">
                <a:latin typeface="Microsoft Sans Serif"/>
                <a:cs typeface="Microsoft Sans Serif"/>
              </a:rPr>
              <a:t>r</a:t>
            </a:r>
            <a:r>
              <a:rPr sz="2000" spc="30" dirty="0">
                <a:latin typeface="Microsoft Sans Serif"/>
                <a:cs typeface="Microsoft Sans Serif"/>
              </a:rPr>
              <a:t>m</a:t>
            </a:r>
            <a:r>
              <a:rPr sz="2000" spc="-10" dirty="0">
                <a:latin typeface="Microsoft Sans Serif"/>
                <a:cs typeface="Microsoft Sans Serif"/>
              </a:rPr>
              <a:t>e</a:t>
            </a:r>
            <a:r>
              <a:rPr sz="2000" spc="-5" dirty="0">
                <a:latin typeface="Microsoft Sans Serif"/>
                <a:cs typeface="Microsoft Sans Serif"/>
              </a:rPr>
              <a:t>d  formulae</a:t>
            </a:r>
            <a:r>
              <a:rPr sz="2000" spc="10" dirty="0">
                <a:latin typeface="Microsoft Sans Serif"/>
                <a:cs typeface="Microsoft Sans Serif"/>
              </a:rPr>
              <a:t> </a:t>
            </a:r>
            <a:r>
              <a:rPr sz="2000" spc="-5" dirty="0">
                <a:latin typeface="Microsoft Sans Serif"/>
                <a:cs typeface="Microsoft Sans Serif"/>
              </a:rPr>
              <a:t>are</a:t>
            </a:r>
            <a:r>
              <a:rPr sz="2000" spc="15" dirty="0">
                <a:latin typeface="Microsoft Sans Serif"/>
                <a:cs typeface="Microsoft Sans Serif"/>
              </a:rPr>
              <a:t> </a:t>
            </a:r>
            <a:r>
              <a:rPr sz="2000" spc="-5" dirty="0">
                <a:latin typeface="Microsoft Sans Serif"/>
                <a:cs typeface="Microsoft Sans Serif"/>
              </a:rPr>
              <a:t>calculated.</a:t>
            </a:r>
            <a:endParaRPr sz="2000" dirty="0">
              <a:latin typeface="Microsoft Sans Serif"/>
              <a:cs typeface="Microsoft Sans Serif"/>
            </a:endParaRPr>
          </a:p>
          <a:p>
            <a:pPr marL="356870" marR="5080" indent="-344805">
              <a:lnSpc>
                <a:spcPts val="2300"/>
              </a:lnSpc>
              <a:spcBef>
                <a:spcPts val="585"/>
              </a:spcBef>
              <a:buSzPct val="70833"/>
              <a:buChar char="●"/>
              <a:tabLst>
                <a:tab pos="356870" algn="l"/>
                <a:tab pos="357505" algn="l"/>
              </a:tabLst>
            </a:pPr>
            <a:r>
              <a:rPr sz="2400" spc="-5" dirty="0">
                <a:latin typeface="Microsoft Sans Serif"/>
                <a:cs typeface="Microsoft Sans Serif"/>
              </a:rPr>
              <a:t>Truth</a:t>
            </a:r>
            <a:r>
              <a:rPr sz="2400" spc="280" dirty="0">
                <a:latin typeface="Microsoft Sans Serif"/>
                <a:cs typeface="Microsoft Sans Serif"/>
              </a:rPr>
              <a:t> </a:t>
            </a:r>
            <a:r>
              <a:rPr sz="2400" spc="-5" dirty="0">
                <a:latin typeface="Microsoft Sans Serif"/>
                <a:cs typeface="Microsoft Sans Serif"/>
              </a:rPr>
              <a:t>table</a:t>
            </a:r>
            <a:r>
              <a:rPr sz="2400" spc="310" dirty="0">
                <a:latin typeface="Microsoft Sans Serif"/>
                <a:cs typeface="Microsoft Sans Serif"/>
              </a:rPr>
              <a:t> </a:t>
            </a:r>
            <a:r>
              <a:rPr sz="2400" spc="-5" dirty="0">
                <a:latin typeface="Microsoft Sans Serif"/>
                <a:cs typeface="Microsoft Sans Serif"/>
              </a:rPr>
              <a:t>elaborates</a:t>
            </a:r>
            <a:r>
              <a:rPr sz="2400" spc="275" dirty="0">
                <a:latin typeface="Microsoft Sans Serif"/>
                <a:cs typeface="Microsoft Sans Serif"/>
              </a:rPr>
              <a:t> </a:t>
            </a:r>
            <a:r>
              <a:rPr sz="2400" spc="-10" dirty="0">
                <a:latin typeface="Microsoft Sans Serif"/>
                <a:cs typeface="Microsoft Sans Serif"/>
              </a:rPr>
              <a:t>all</a:t>
            </a:r>
            <a:r>
              <a:rPr sz="2400" spc="295" dirty="0">
                <a:latin typeface="Microsoft Sans Serif"/>
                <a:cs typeface="Microsoft Sans Serif"/>
              </a:rPr>
              <a:t> </a:t>
            </a:r>
            <a:r>
              <a:rPr sz="2400" spc="-5" dirty="0">
                <a:latin typeface="Microsoft Sans Serif"/>
                <a:cs typeface="Microsoft Sans Serif"/>
              </a:rPr>
              <a:t>possible</a:t>
            </a:r>
            <a:r>
              <a:rPr sz="2400" spc="310" dirty="0">
                <a:latin typeface="Microsoft Sans Serif"/>
                <a:cs typeface="Microsoft Sans Serif"/>
              </a:rPr>
              <a:t> </a:t>
            </a:r>
            <a:r>
              <a:rPr sz="2400" spc="-5" dirty="0">
                <a:latin typeface="Microsoft Sans Serif"/>
                <a:cs typeface="Microsoft Sans Serif"/>
              </a:rPr>
              <a:t>truth</a:t>
            </a:r>
            <a:r>
              <a:rPr sz="2400" spc="310" dirty="0">
                <a:latin typeface="Microsoft Sans Serif"/>
                <a:cs typeface="Microsoft Sans Serif"/>
              </a:rPr>
              <a:t> </a:t>
            </a:r>
            <a:r>
              <a:rPr sz="2400" spc="-10" dirty="0">
                <a:latin typeface="Microsoft Sans Serif"/>
                <a:cs typeface="Microsoft Sans Serif"/>
              </a:rPr>
              <a:t>values</a:t>
            </a:r>
            <a:r>
              <a:rPr sz="2400" spc="300" dirty="0">
                <a:latin typeface="Microsoft Sans Serif"/>
                <a:cs typeface="Microsoft Sans Serif"/>
              </a:rPr>
              <a:t> </a:t>
            </a:r>
            <a:r>
              <a:rPr sz="2400" spc="-10" dirty="0">
                <a:latin typeface="Microsoft Sans Serif"/>
                <a:cs typeface="Microsoft Sans Serif"/>
              </a:rPr>
              <a:t>of</a:t>
            </a:r>
            <a:r>
              <a:rPr sz="2400" spc="325" dirty="0">
                <a:latin typeface="Microsoft Sans Serif"/>
                <a:cs typeface="Microsoft Sans Serif"/>
              </a:rPr>
              <a:t> </a:t>
            </a:r>
            <a:r>
              <a:rPr sz="2400" spc="-5" dirty="0">
                <a:latin typeface="Microsoft Sans Serif"/>
                <a:cs typeface="Microsoft Sans Serif"/>
              </a:rPr>
              <a:t>a </a:t>
            </a:r>
            <a:r>
              <a:rPr sz="2400" spc="-620" dirty="0">
                <a:latin typeface="Microsoft Sans Serif"/>
                <a:cs typeface="Microsoft Sans Serif"/>
              </a:rPr>
              <a:t> </a:t>
            </a:r>
            <a:r>
              <a:rPr sz="2400" spc="-5" dirty="0">
                <a:latin typeface="Microsoft Sans Serif"/>
                <a:cs typeface="Microsoft Sans Serif"/>
              </a:rPr>
              <a:t>formula.</a:t>
            </a:r>
            <a:endParaRPr sz="2400" dirty="0">
              <a:latin typeface="Microsoft Sans Serif"/>
              <a:cs typeface="Microsoft Sans Serif"/>
            </a:endParaRPr>
          </a:p>
          <a:p>
            <a:pPr marL="356870" marR="6350" indent="-344805">
              <a:lnSpc>
                <a:spcPts val="2300"/>
              </a:lnSpc>
              <a:spcBef>
                <a:spcPts val="560"/>
              </a:spcBef>
              <a:buSzPct val="70833"/>
              <a:buChar char="●"/>
              <a:tabLst>
                <a:tab pos="356870" algn="l"/>
                <a:tab pos="357505" algn="l"/>
              </a:tabLst>
            </a:pPr>
            <a:r>
              <a:rPr sz="2400" dirty="0">
                <a:latin typeface="Microsoft Sans Serif"/>
                <a:cs typeface="Microsoft Sans Serif"/>
              </a:rPr>
              <a:t>The</a:t>
            </a:r>
            <a:r>
              <a:rPr sz="2400" spc="254" dirty="0">
                <a:latin typeface="Microsoft Sans Serif"/>
                <a:cs typeface="Microsoft Sans Serif"/>
              </a:rPr>
              <a:t> </a:t>
            </a:r>
            <a:r>
              <a:rPr sz="2400" spc="-5" dirty="0">
                <a:latin typeface="Microsoft Sans Serif"/>
                <a:cs typeface="Microsoft Sans Serif"/>
              </a:rPr>
              <a:t>meanings</a:t>
            </a:r>
            <a:r>
              <a:rPr sz="2400" spc="270" dirty="0">
                <a:latin typeface="Microsoft Sans Serif"/>
                <a:cs typeface="Microsoft Sans Serif"/>
              </a:rPr>
              <a:t> </a:t>
            </a:r>
            <a:r>
              <a:rPr sz="2400" spc="-10" dirty="0">
                <a:latin typeface="Microsoft Sans Serif"/>
                <a:cs typeface="Microsoft Sans Serif"/>
              </a:rPr>
              <a:t>of</a:t>
            </a:r>
            <a:r>
              <a:rPr sz="2400" spc="270" dirty="0">
                <a:latin typeface="Microsoft Sans Serif"/>
                <a:cs typeface="Microsoft Sans Serif"/>
              </a:rPr>
              <a:t> </a:t>
            </a:r>
            <a:r>
              <a:rPr sz="2400" dirty="0">
                <a:latin typeface="Microsoft Sans Serif"/>
                <a:cs typeface="Microsoft Sans Serif"/>
              </a:rPr>
              <a:t>the</a:t>
            </a:r>
            <a:r>
              <a:rPr sz="2400" spc="260" dirty="0">
                <a:latin typeface="Microsoft Sans Serif"/>
                <a:cs typeface="Microsoft Sans Serif"/>
              </a:rPr>
              <a:t> </a:t>
            </a:r>
            <a:r>
              <a:rPr sz="2400" spc="-10" dirty="0">
                <a:latin typeface="Microsoft Sans Serif"/>
                <a:cs typeface="Microsoft Sans Serif"/>
              </a:rPr>
              <a:t>logical</a:t>
            </a:r>
            <a:r>
              <a:rPr sz="2400" spc="260" dirty="0">
                <a:latin typeface="Microsoft Sans Serif"/>
                <a:cs typeface="Microsoft Sans Serif"/>
              </a:rPr>
              <a:t> </a:t>
            </a:r>
            <a:r>
              <a:rPr sz="2400" dirty="0">
                <a:latin typeface="Microsoft Sans Serif"/>
                <a:cs typeface="Microsoft Sans Serif"/>
              </a:rPr>
              <a:t>operators</a:t>
            </a:r>
            <a:r>
              <a:rPr sz="2400" spc="270" dirty="0">
                <a:latin typeface="Microsoft Sans Serif"/>
                <a:cs typeface="Microsoft Sans Serif"/>
              </a:rPr>
              <a:t> </a:t>
            </a:r>
            <a:r>
              <a:rPr sz="2400" spc="-5" dirty="0">
                <a:latin typeface="Microsoft Sans Serif"/>
                <a:cs typeface="Microsoft Sans Serif"/>
              </a:rPr>
              <a:t>are</a:t>
            </a:r>
            <a:r>
              <a:rPr sz="2400" spc="254" dirty="0">
                <a:latin typeface="Microsoft Sans Serif"/>
                <a:cs typeface="Microsoft Sans Serif"/>
              </a:rPr>
              <a:t> </a:t>
            </a:r>
            <a:r>
              <a:rPr sz="2400" spc="-15" dirty="0">
                <a:latin typeface="Microsoft Sans Serif"/>
                <a:cs typeface="Microsoft Sans Serif"/>
              </a:rPr>
              <a:t>given</a:t>
            </a:r>
            <a:r>
              <a:rPr sz="2400" spc="280" dirty="0">
                <a:latin typeface="Microsoft Sans Serif"/>
                <a:cs typeface="Microsoft Sans Serif"/>
              </a:rPr>
              <a:t> </a:t>
            </a:r>
            <a:r>
              <a:rPr sz="2400" dirty="0">
                <a:latin typeface="Microsoft Sans Serif"/>
                <a:cs typeface="Microsoft Sans Serif"/>
              </a:rPr>
              <a:t>by </a:t>
            </a:r>
            <a:r>
              <a:rPr sz="2400" spc="-625" dirty="0">
                <a:latin typeface="Microsoft Sans Serif"/>
                <a:cs typeface="Microsoft Sans Serif"/>
              </a:rPr>
              <a:t> </a:t>
            </a:r>
            <a:r>
              <a:rPr sz="2400" dirty="0">
                <a:latin typeface="Microsoft Sans Serif"/>
                <a:cs typeface="Microsoft Sans Serif"/>
              </a:rPr>
              <a:t>the</a:t>
            </a:r>
            <a:r>
              <a:rPr sz="2400" spc="15" dirty="0">
                <a:latin typeface="Microsoft Sans Serif"/>
                <a:cs typeface="Microsoft Sans Serif"/>
              </a:rPr>
              <a:t> </a:t>
            </a:r>
            <a:r>
              <a:rPr sz="2400" spc="-10" dirty="0">
                <a:latin typeface="Microsoft Sans Serif"/>
                <a:cs typeface="Microsoft Sans Serif"/>
              </a:rPr>
              <a:t>following</a:t>
            </a:r>
            <a:r>
              <a:rPr sz="2400" spc="20" dirty="0">
                <a:latin typeface="Microsoft Sans Serif"/>
                <a:cs typeface="Microsoft Sans Serif"/>
              </a:rPr>
              <a:t> </a:t>
            </a:r>
            <a:r>
              <a:rPr sz="2400" spc="-5" dirty="0">
                <a:latin typeface="Microsoft Sans Serif"/>
                <a:cs typeface="Microsoft Sans Serif"/>
              </a:rPr>
              <a:t>truth</a:t>
            </a:r>
            <a:r>
              <a:rPr sz="2400" spc="40" dirty="0">
                <a:latin typeface="Microsoft Sans Serif"/>
                <a:cs typeface="Microsoft Sans Serif"/>
              </a:rPr>
              <a:t> </a:t>
            </a:r>
            <a:r>
              <a:rPr sz="2400" spc="-10" dirty="0">
                <a:latin typeface="Microsoft Sans Serif"/>
                <a:cs typeface="Microsoft Sans Serif"/>
              </a:rPr>
              <a:t>table.</a:t>
            </a:r>
            <a:endParaRPr sz="2400" dirty="0">
              <a:latin typeface="Microsoft Sans Serif"/>
              <a:cs typeface="Microsoft Sans Serif"/>
            </a:endParaRPr>
          </a:p>
        </p:txBody>
      </p:sp>
      <p:graphicFrame>
        <p:nvGraphicFramePr>
          <p:cNvPr id="7" name="object 9">
            <a:extLst>
              <a:ext uri="{FF2B5EF4-FFF2-40B4-BE49-F238E27FC236}">
                <a16:creationId xmlns:a16="http://schemas.microsoft.com/office/drawing/2014/main" id="{56F243B4-4D13-489F-E64D-772B652A7E18}"/>
              </a:ext>
            </a:extLst>
          </p:cNvPr>
          <p:cNvGraphicFramePr>
            <a:graphicFrameLocks noGrp="1"/>
          </p:cNvGraphicFramePr>
          <p:nvPr>
            <p:extLst>
              <p:ext uri="{D42A27DB-BD31-4B8C-83A1-F6EECF244321}">
                <p14:modId xmlns:p14="http://schemas.microsoft.com/office/powerpoint/2010/main" val="3314815817"/>
              </p:ext>
            </p:extLst>
          </p:nvPr>
        </p:nvGraphicFramePr>
        <p:xfrm>
          <a:off x="1656176" y="4191000"/>
          <a:ext cx="6706232" cy="1600198"/>
        </p:xfrm>
        <a:graphic>
          <a:graphicData uri="http://schemas.openxmlformats.org/drawingml/2006/table">
            <a:tbl>
              <a:tblPr firstRow="1" bandRow="1">
                <a:tableStyleId>{2D5ABB26-0587-4C30-8999-92F81FD0307C}</a:tableStyleId>
              </a:tblPr>
              <a:tblGrid>
                <a:gridCol w="796925">
                  <a:extLst>
                    <a:ext uri="{9D8B030D-6E8A-4147-A177-3AD203B41FA5}">
                      <a16:colId xmlns:a16="http://schemas.microsoft.com/office/drawing/2014/main" val="20000"/>
                    </a:ext>
                  </a:extLst>
                </a:gridCol>
                <a:gridCol w="755015">
                  <a:extLst>
                    <a:ext uri="{9D8B030D-6E8A-4147-A177-3AD203B41FA5}">
                      <a16:colId xmlns:a16="http://schemas.microsoft.com/office/drawing/2014/main" val="20001"/>
                    </a:ext>
                  </a:extLst>
                </a:gridCol>
                <a:gridCol w="814705">
                  <a:extLst>
                    <a:ext uri="{9D8B030D-6E8A-4147-A177-3AD203B41FA5}">
                      <a16:colId xmlns:a16="http://schemas.microsoft.com/office/drawing/2014/main" val="20002"/>
                    </a:ext>
                  </a:extLst>
                </a:gridCol>
                <a:gridCol w="869314">
                  <a:extLst>
                    <a:ext uri="{9D8B030D-6E8A-4147-A177-3AD203B41FA5}">
                      <a16:colId xmlns:a16="http://schemas.microsoft.com/office/drawing/2014/main" val="20003"/>
                    </a:ext>
                  </a:extLst>
                </a:gridCol>
                <a:gridCol w="737870">
                  <a:extLst>
                    <a:ext uri="{9D8B030D-6E8A-4147-A177-3AD203B41FA5}">
                      <a16:colId xmlns:a16="http://schemas.microsoft.com/office/drawing/2014/main" val="20004"/>
                    </a:ext>
                  </a:extLst>
                </a:gridCol>
                <a:gridCol w="196214">
                  <a:extLst>
                    <a:ext uri="{9D8B030D-6E8A-4147-A177-3AD203B41FA5}">
                      <a16:colId xmlns:a16="http://schemas.microsoft.com/office/drawing/2014/main" val="20005"/>
                    </a:ext>
                  </a:extLst>
                </a:gridCol>
                <a:gridCol w="530860">
                  <a:extLst>
                    <a:ext uri="{9D8B030D-6E8A-4147-A177-3AD203B41FA5}">
                      <a16:colId xmlns:a16="http://schemas.microsoft.com/office/drawing/2014/main" val="20006"/>
                    </a:ext>
                  </a:extLst>
                </a:gridCol>
                <a:gridCol w="618489">
                  <a:extLst>
                    <a:ext uri="{9D8B030D-6E8A-4147-A177-3AD203B41FA5}">
                      <a16:colId xmlns:a16="http://schemas.microsoft.com/office/drawing/2014/main" val="20007"/>
                    </a:ext>
                  </a:extLst>
                </a:gridCol>
                <a:gridCol w="1386840">
                  <a:extLst>
                    <a:ext uri="{9D8B030D-6E8A-4147-A177-3AD203B41FA5}">
                      <a16:colId xmlns:a16="http://schemas.microsoft.com/office/drawing/2014/main" val="20008"/>
                    </a:ext>
                  </a:extLst>
                </a:gridCol>
              </a:tblGrid>
              <a:tr h="500420">
                <a:tc>
                  <a:txBody>
                    <a:bodyPr/>
                    <a:lstStyle/>
                    <a:p>
                      <a:pPr marR="200660" algn="r">
                        <a:lnSpc>
                          <a:spcPct val="100000"/>
                        </a:lnSpc>
                        <a:spcBef>
                          <a:spcPts val="1560"/>
                        </a:spcBef>
                      </a:pPr>
                      <a:r>
                        <a:rPr sz="1800" dirty="0">
                          <a:latin typeface="Microsoft Sans Serif"/>
                          <a:cs typeface="Microsoft Sans Serif"/>
                        </a:rPr>
                        <a:t>P</a:t>
                      </a:r>
                      <a:endParaRPr sz="1800">
                        <a:latin typeface="Microsoft Sans Serif"/>
                        <a:cs typeface="Microsoft Sans Serif"/>
                      </a:endParaRPr>
                    </a:p>
                  </a:txBody>
                  <a:tcPr marL="0" marR="0" marT="198120" marB="0">
                    <a:lnL w="28575">
                      <a:solidFill>
                        <a:srgbClr val="000000"/>
                      </a:solidFill>
                      <a:prstDash val="solid"/>
                    </a:lnL>
                    <a:lnT w="28575">
                      <a:solidFill>
                        <a:srgbClr val="000000"/>
                      </a:solidFill>
                      <a:prstDash val="solid"/>
                    </a:lnT>
                  </a:tcPr>
                </a:tc>
                <a:tc>
                  <a:txBody>
                    <a:bodyPr/>
                    <a:lstStyle/>
                    <a:p>
                      <a:pPr marL="208279">
                        <a:lnSpc>
                          <a:spcPct val="100000"/>
                        </a:lnSpc>
                        <a:spcBef>
                          <a:spcPts val="1560"/>
                        </a:spcBef>
                      </a:pPr>
                      <a:r>
                        <a:rPr sz="1800" dirty="0">
                          <a:latin typeface="Microsoft Sans Serif"/>
                          <a:cs typeface="Microsoft Sans Serif"/>
                        </a:rPr>
                        <a:t>Q</a:t>
                      </a:r>
                      <a:endParaRPr sz="1800">
                        <a:latin typeface="Microsoft Sans Serif"/>
                        <a:cs typeface="Microsoft Sans Serif"/>
                      </a:endParaRPr>
                    </a:p>
                  </a:txBody>
                  <a:tcPr marL="0" marR="0" marT="198120" marB="0">
                    <a:lnT w="28575">
                      <a:solidFill>
                        <a:srgbClr val="000000"/>
                      </a:solidFill>
                      <a:prstDash val="solid"/>
                    </a:lnT>
                  </a:tcPr>
                </a:tc>
                <a:tc>
                  <a:txBody>
                    <a:bodyPr/>
                    <a:lstStyle/>
                    <a:p>
                      <a:pPr marL="367665">
                        <a:lnSpc>
                          <a:spcPct val="100000"/>
                        </a:lnSpc>
                        <a:spcBef>
                          <a:spcPts val="1560"/>
                        </a:spcBef>
                      </a:pPr>
                      <a:r>
                        <a:rPr sz="1800" dirty="0">
                          <a:latin typeface="Microsoft Sans Serif"/>
                          <a:cs typeface="Microsoft Sans Serif"/>
                        </a:rPr>
                        <a:t>~P</a:t>
                      </a:r>
                      <a:endParaRPr sz="1800">
                        <a:latin typeface="Microsoft Sans Serif"/>
                        <a:cs typeface="Microsoft Sans Serif"/>
                      </a:endParaRPr>
                    </a:p>
                  </a:txBody>
                  <a:tcPr marL="0" marR="0" marT="198120" marB="0">
                    <a:lnT w="28575">
                      <a:solidFill>
                        <a:srgbClr val="000000"/>
                      </a:solidFill>
                      <a:prstDash val="solid"/>
                    </a:lnT>
                  </a:tcPr>
                </a:tc>
                <a:tc>
                  <a:txBody>
                    <a:bodyPr/>
                    <a:lstStyle/>
                    <a:p>
                      <a:pPr marL="159385">
                        <a:lnSpc>
                          <a:spcPct val="100000"/>
                        </a:lnSpc>
                        <a:spcBef>
                          <a:spcPts val="1560"/>
                        </a:spcBef>
                      </a:pPr>
                      <a:r>
                        <a:rPr sz="1800" dirty="0">
                          <a:latin typeface="Microsoft Sans Serif"/>
                          <a:cs typeface="Microsoft Sans Serif"/>
                        </a:rPr>
                        <a:t>P</a:t>
                      </a:r>
                      <a:r>
                        <a:rPr sz="1800" spc="-30" dirty="0">
                          <a:latin typeface="Microsoft Sans Serif"/>
                          <a:cs typeface="Microsoft Sans Serif"/>
                        </a:rPr>
                        <a:t> </a:t>
                      </a:r>
                      <a:r>
                        <a:rPr sz="1800" dirty="0">
                          <a:latin typeface="Symbol"/>
                          <a:cs typeface="Symbol"/>
                        </a:rPr>
                        <a:t></a:t>
                      </a:r>
                      <a:r>
                        <a:rPr sz="1800" spc="30" dirty="0">
                          <a:latin typeface="Times New Roman"/>
                          <a:cs typeface="Times New Roman"/>
                        </a:rPr>
                        <a:t> </a:t>
                      </a:r>
                      <a:r>
                        <a:rPr sz="1800" dirty="0">
                          <a:latin typeface="Microsoft Sans Serif"/>
                          <a:cs typeface="Microsoft Sans Serif"/>
                        </a:rPr>
                        <a:t>Q</a:t>
                      </a:r>
                      <a:endParaRPr sz="1800">
                        <a:latin typeface="Microsoft Sans Serif"/>
                        <a:cs typeface="Microsoft Sans Serif"/>
                      </a:endParaRPr>
                    </a:p>
                  </a:txBody>
                  <a:tcPr marL="0" marR="0" marT="198120" marB="0">
                    <a:lnT w="28575">
                      <a:solidFill>
                        <a:srgbClr val="000000"/>
                      </a:solidFill>
                      <a:prstDash val="solid"/>
                    </a:lnT>
                  </a:tcPr>
                </a:tc>
                <a:tc>
                  <a:txBody>
                    <a:bodyPr/>
                    <a:lstStyle/>
                    <a:p>
                      <a:pPr marL="95250">
                        <a:lnSpc>
                          <a:spcPct val="100000"/>
                        </a:lnSpc>
                        <a:spcBef>
                          <a:spcPts val="1560"/>
                        </a:spcBef>
                      </a:pPr>
                      <a:r>
                        <a:rPr sz="1800" dirty="0">
                          <a:latin typeface="Microsoft Sans Serif"/>
                          <a:cs typeface="Microsoft Sans Serif"/>
                        </a:rPr>
                        <a:t>P</a:t>
                      </a:r>
                      <a:r>
                        <a:rPr sz="1800" spc="-15" dirty="0">
                          <a:latin typeface="Microsoft Sans Serif"/>
                          <a:cs typeface="Microsoft Sans Serif"/>
                        </a:rPr>
                        <a:t> </a:t>
                      </a:r>
                      <a:r>
                        <a:rPr sz="1800" dirty="0">
                          <a:latin typeface="Microsoft Sans Serif"/>
                          <a:cs typeface="Microsoft Sans Serif"/>
                        </a:rPr>
                        <a:t>V</a:t>
                      </a:r>
                      <a:r>
                        <a:rPr sz="1800" spc="-15" dirty="0">
                          <a:latin typeface="Microsoft Sans Serif"/>
                          <a:cs typeface="Microsoft Sans Serif"/>
                        </a:rPr>
                        <a:t> </a:t>
                      </a:r>
                      <a:r>
                        <a:rPr sz="1800" dirty="0">
                          <a:latin typeface="Microsoft Sans Serif"/>
                          <a:cs typeface="Microsoft Sans Serif"/>
                        </a:rPr>
                        <a:t>Q</a:t>
                      </a:r>
                      <a:endParaRPr sz="1800">
                        <a:latin typeface="Microsoft Sans Serif"/>
                        <a:cs typeface="Microsoft Sans Serif"/>
                      </a:endParaRPr>
                    </a:p>
                  </a:txBody>
                  <a:tcPr marL="0" marR="0" marT="198120" marB="0">
                    <a:lnT w="2857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28575">
                      <a:solidFill>
                        <a:srgbClr val="000000"/>
                      </a:solidFill>
                      <a:prstDash val="solid"/>
                    </a:lnT>
                  </a:tcPr>
                </a:tc>
                <a:tc>
                  <a:txBody>
                    <a:bodyPr/>
                    <a:lstStyle/>
                    <a:p>
                      <a:pPr marL="24130">
                        <a:lnSpc>
                          <a:spcPct val="100000"/>
                        </a:lnSpc>
                        <a:spcBef>
                          <a:spcPts val="1560"/>
                        </a:spcBef>
                      </a:pPr>
                      <a:r>
                        <a:rPr sz="1800" dirty="0">
                          <a:latin typeface="Microsoft Sans Serif"/>
                          <a:cs typeface="Microsoft Sans Serif"/>
                        </a:rPr>
                        <a:t>P</a:t>
                      </a:r>
                      <a:r>
                        <a:rPr sz="1800" spc="-25" dirty="0">
                          <a:latin typeface="Microsoft Sans Serif"/>
                          <a:cs typeface="Microsoft Sans Serif"/>
                        </a:rPr>
                        <a:t> </a:t>
                      </a:r>
                      <a:r>
                        <a:rPr sz="1800" dirty="0">
                          <a:latin typeface="Symbol"/>
                          <a:cs typeface="Symbol"/>
                        </a:rPr>
                        <a:t></a:t>
                      </a:r>
                      <a:endParaRPr sz="1800">
                        <a:latin typeface="Symbol"/>
                        <a:cs typeface="Symbol"/>
                      </a:endParaRPr>
                    </a:p>
                  </a:txBody>
                  <a:tcPr marL="0" marR="0" marT="198120" marB="0">
                    <a:lnT w="28575">
                      <a:solidFill>
                        <a:srgbClr val="000000"/>
                      </a:solidFill>
                      <a:prstDash val="solid"/>
                    </a:lnT>
                  </a:tcPr>
                </a:tc>
                <a:tc>
                  <a:txBody>
                    <a:bodyPr/>
                    <a:lstStyle/>
                    <a:p>
                      <a:pPr marL="63500">
                        <a:lnSpc>
                          <a:spcPct val="100000"/>
                        </a:lnSpc>
                        <a:spcBef>
                          <a:spcPts val="1560"/>
                        </a:spcBef>
                      </a:pPr>
                      <a:r>
                        <a:rPr sz="1800" dirty="0">
                          <a:latin typeface="Microsoft Sans Serif"/>
                          <a:cs typeface="Microsoft Sans Serif"/>
                        </a:rPr>
                        <a:t>Q</a:t>
                      </a:r>
                      <a:endParaRPr sz="1800">
                        <a:latin typeface="Microsoft Sans Serif"/>
                        <a:cs typeface="Microsoft Sans Serif"/>
                      </a:endParaRPr>
                    </a:p>
                  </a:txBody>
                  <a:tcPr marL="0" marR="0" marT="198120" marB="0">
                    <a:lnT w="28575">
                      <a:solidFill>
                        <a:srgbClr val="000000"/>
                      </a:solidFill>
                      <a:prstDash val="solid"/>
                    </a:lnT>
                  </a:tcPr>
                </a:tc>
                <a:tc>
                  <a:txBody>
                    <a:bodyPr/>
                    <a:lstStyle/>
                    <a:p>
                      <a:pPr marL="259079">
                        <a:lnSpc>
                          <a:spcPct val="100000"/>
                        </a:lnSpc>
                        <a:spcBef>
                          <a:spcPts val="1560"/>
                        </a:spcBef>
                        <a:tabLst>
                          <a:tab pos="539115" algn="l"/>
                          <a:tab pos="904875" algn="l"/>
                        </a:tabLst>
                      </a:pPr>
                      <a:r>
                        <a:rPr sz="1800" dirty="0">
                          <a:latin typeface="Microsoft Sans Serif"/>
                          <a:cs typeface="Microsoft Sans Serif"/>
                        </a:rPr>
                        <a:t>P	</a:t>
                      </a:r>
                      <a:r>
                        <a:rPr sz="1800" dirty="0">
                          <a:latin typeface="Symbol"/>
                          <a:cs typeface="Symbol"/>
                        </a:rPr>
                        <a:t></a:t>
                      </a:r>
                      <a:r>
                        <a:rPr sz="1800" dirty="0">
                          <a:latin typeface="Times New Roman"/>
                          <a:cs typeface="Times New Roman"/>
                        </a:rPr>
                        <a:t>	</a:t>
                      </a:r>
                      <a:r>
                        <a:rPr sz="1800" dirty="0">
                          <a:latin typeface="Microsoft Sans Serif"/>
                          <a:cs typeface="Microsoft Sans Serif"/>
                        </a:rPr>
                        <a:t>Q</a:t>
                      </a:r>
                      <a:endParaRPr sz="1800">
                        <a:latin typeface="Microsoft Sans Serif"/>
                        <a:cs typeface="Microsoft Sans Serif"/>
                      </a:endParaRPr>
                    </a:p>
                  </a:txBody>
                  <a:tcPr marL="0" marR="0" marT="198120" marB="0">
                    <a:lnR w="28575">
                      <a:solidFill>
                        <a:srgbClr val="000000"/>
                      </a:solidFill>
                      <a:prstDash val="solid"/>
                    </a:lnR>
                    <a:lnT w="28575">
                      <a:solidFill>
                        <a:srgbClr val="000000"/>
                      </a:solidFill>
                      <a:prstDash val="solid"/>
                    </a:lnT>
                  </a:tcPr>
                </a:tc>
                <a:extLst>
                  <a:ext uri="{0D108BD9-81ED-4DB2-BD59-A6C34878D82A}">
                    <a16:rowId xmlns:a16="http://schemas.microsoft.com/office/drawing/2014/main" val="10000"/>
                  </a:ext>
                </a:extLst>
              </a:tr>
              <a:tr h="272401">
                <a:tc>
                  <a:txBody>
                    <a:bodyPr/>
                    <a:lstStyle/>
                    <a:p>
                      <a:pPr marR="213360" algn="r">
                        <a:lnSpc>
                          <a:spcPts val="1914"/>
                        </a:lnSpc>
                      </a:pPr>
                      <a:r>
                        <a:rPr sz="1800" dirty="0">
                          <a:latin typeface="Microsoft Sans Serif"/>
                          <a:cs typeface="Microsoft Sans Serif"/>
                        </a:rPr>
                        <a:t>T</a:t>
                      </a:r>
                      <a:endParaRPr sz="1800">
                        <a:latin typeface="Microsoft Sans Serif"/>
                        <a:cs typeface="Microsoft Sans Serif"/>
                      </a:endParaRPr>
                    </a:p>
                  </a:txBody>
                  <a:tcPr marL="0" marR="0" marT="0" marB="0">
                    <a:lnL w="28575">
                      <a:solidFill>
                        <a:srgbClr val="000000"/>
                      </a:solidFill>
                      <a:prstDash val="solid"/>
                    </a:lnL>
                  </a:tcPr>
                </a:tc>
                <a:tc>
                  <a:txBody>
                    <a:bodyPr/>
                    <a:lstStyle/>
                    <a:p>
                      <a:pPr marL="208279">
                        <a:lnSpc>
                          <a:spcPts val="1914"/>
                        </a:lnSpc>
                      </a:pPr>
                      <a:r>
                        <a:rPr sz="1800" dirty="0">
                          <a:latin typeface="Microsoft Sans Serif"/>
                          <a:cs typeface="Microsoft Sans Serif"/>
                        </a:rPr>
                        <a:t>T</a:t>
                      </a:r>
                      <a:endParaRPr sz="1800">
                        <a:latin typeface="Microsoft Sans Serif"/>
                        <a:cs typeface="Microsoft Sans Serif"/>
                      </a:endParaRPr>
                    </a:p>
                  </a:txBody>
                  <a:tcPr marL="0" marR="0" marT="0" marB="0"/>
                </a:tc>
                <a:tc>
                  <a:txBody>
                    <a:bodyPr/>
                    <a:lstStyle/>
                    <a:p>
                      <a:pPr marL="367665">
                        <a:lnSpc>
                          <a:spcPts val="1914"/>
                        </a:lnSpc>
                      </a:pPr>
                      <a:r>
                        <a:rPr sz="1800" dirty="0">
                          <a:latin typeface="Microsoft Sans Serif"/>
                          <a:cs typeface="Microsoft Sans Serif"/>
                        </a:rPr>
                        <a:t>F</a:t>
                      </a:r>
                      <a:endParaRPr sz="1800">
                        <a:latin typeface="Microsoft Sans Serif"/>
                        <a:cs typeface="Microsoft Sans Serif"/>
                      </a:endParaRPr>
                    </a:p>
                  </a:txBody>
                  <a:tcPr marL="0" marR="0" marT="0" marB="0"/>
                </a:tc>
                <a:tc>
                  <a:txBody>
                    <a:bodyPr/>
                    <a:lstStyle/>
                    <a:p>
                      <a:pPr marL="467359">
                        <a:lnSpc>
                          <a:spcPts val="1914"/>
                        </a:lnSpc>
                      </a:pPr>
                      <a:r>
                        <a:rPr sz="1800" dirty="0">
                          <a:latin typeface="Microsoft Sans Serif"/>
                          <a:cs typeface="Microsoft Sans Serif"/>
                        </a:rPr>
                        <a:t>T</a:t>
                      </a:r>
                      <a:endParaRPr sz="1800">
                        <a:latin typeface="Microsoft Sans Serif"/>
                        <a:cs typeface="Microsoft Sans Serif"/>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marR="16510" algn="r">
                        <a:lnSpc>
                          <a:spcPts val="1914"/>
                        </a:lnSpc>
                      </a:pPr>
                      <a:r>
                        <a:rPr sz="1800" dirty="0">
                          <a:latin typeface="Microsoft Sans Serif"/>
                          <a:cs typeface="Microsoft Sans Serif"/>
                        </a:rPr>
                        <a:t>T</a:t>
                      </a:r>
                      <a:endParaRPr sz="1800">
                        <a:latin typeface="Microsoft Sans Serif"/>
                        <a:cs typeface="Microsoft Sans Serif"/>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marR="251460" algn="r">
                        <a:lnSpc>
                          <a:spcPts val="1914"/>
                        </a:lnSpc>
                      </a:pPr>
                      <a:r>
                        <a:rPr sz="1800" dirty="0">
                          <a:latin typeface="Microsoft Sans Serif"/>
                          <a:cs typeface="Microsoft Sans Serif"/>
                        </a:rPr>
                        <a:t>T</a:t>
                      </a:r>
                      <a:endParaRPr sz="1800">
                        <a:latin typeface="Microsoft Sans Serif"/>
                        <a:cs typeface="Microsoft Sans Serif"/>
                      </a:endParaRPr>
                    </a:p>
                  </a:txBody>
                  <a:tcPr marL="0" marR="0" marT="0" marB="0"/>
                </a:tc>
                <a:tc>
                  <a:txBody>
                    <a:bodyPr/>
                    <a:lstStyle/>
                    <a:p>
                      <a:pPr marL="259079">
                        <a:lnSpc>
                          <a:spcPts val="1914"/>
                        </a:lnSpc>
                      </a:pPr>
                      <a:r>
                        <a:rPr sz="1800" dirty="0">
                          <a:latin typeface="Microsoft Sans Serif"/>
                          <a:cs typeface="Microsoft Sans Serif"/>
                        </a:rPr>
                        <a:t>T</a:t>
                      </a:r>
                      <a:endParaRPr sz="1800">
                        <a:latin typeface="Microsoft Sans Serif"/>
                        <a:cs typeface="Microsoft Sans Serif"/>
                      </a:endParaRPr>
                    </a:p>
                  </a:txBody>
                  <a:tcPr marL="0" marR="0" marT="0" marB="0">
                    <a:lnR w="28575">
                      <a:solidFill>
                        <a:srgbClr val="000000"/>
                      </a:solidFill>
                      <a:prstDash val="solid"/>
                    </a:lnR>
                  </a:tcPr>
                </a:tc>
                <a:extLst>
                  <a:ext uri="{0D108BD9-81ED-4DB2-BD59-A6C34878D82A}">
                    <a16:rowId xmlns:a16="http://schemas.microsoft.com/office/drawing/2014/main" val="10001"/>
                  </a:ext>
                </a:extLst>
              </a:tr>
              <a:tr h="274320">
                <a:tc>
                  <a:txBody>
                    <a:bodyPr/>
                    <a:lstStyle/>
                    <a:p>
                      <a:pPr marR="213360" algn="r">
                        <a:lnSpc>
                          <a:spcPts val="1930"/>
                        </a:lnSpc>
                      </a:pPr>
                      <a:r>
                        <a:rPr sz="1800" dirty="0">
                          <a:latin typeface="Microsoft Sans Serif"/>
                          <a:cs typeface="Microsoft Sans Serif"/>
                        </a:rPr>
                        <a:t>T</a:t>
                      </a:r>
                      <a:endParaRPr sz="1800">
                        <a:latin typeface="Microsoft Sans Serif"/>
                        <a:cs typeface="Microsoft Sans Serif"/>
                      </a:endParaRPr>
                    </a:p>
                  </a:txBody>
                  <a:tcPr marL="0" marR="0" marT="0" marB="0">
                    <a:lnL w="28575">
                      <a:solidFill>
                        <a:srgbClr val="000000"/>
                      </a:solidFill>
                      <a:prstDash val="solid"/>
                    </a:lnL>
                  </a:tcPr>
                </a:tc>
                <a:tc>
                  <a:txBody>
                    <a:bodyPr/>
                    <a:lstStyle/>
                    <a:p>
                      <a:pPr marL="208279">
                        <a:lnSpc>
                          <a:spcPts val="1930"/>
                        </a:lnSpc>
                      </a:pPr>
                      <a:r>
                        <a:rPr sz="1800" dirty="0">
                          <a:latin typeface="Microsoft Sans Serif"/>
                          <a:cs typeface="Microsoft Sans Serif"/>
                        </a:rPr>
                        <a:t>F</a:t>
                      </a:r>
                      <a:endParaRPr sz="1800">
                        <a:latin typeface="Microsoft Sans Serif"/>
                        <a:cs typeface="Microsoft Sans Serif"/>
                      </a:endParaRPr>
                    </a:p>
                  </a:txBody>
                  <a:tcPr marL="0" marR="0" marT="0" marB="0"/>
                </a:tc>
                <a:tc>
                  <a:txBody>
                    <a:bodyPr/>
                    <a:lstStyle/>
                    <a:p>
                      <a:pPr marL="367665">
                        <a:lnSpc>
                          <a:spcPts val="1930"/>
                        </a:lnSpc>
                      </a:pPr>
                      <a:r>
                        <a:rPr sz="1800" dirty="0">
                          <a:latin typeface="Microsoft Sans Serif"/>
                          <a:cs typeface="Microsoft Sans Serif"/>
                        </a:rPr>
                        <a:t>F</a:t>
                      </a:r>
                    </a:p>
                  </a:txBody>
                  <a:tcPr marL="0" marR="0" marT="0" marB="0"/>
                </a:tc>
                <a:tc>
                  <a:txBody>
                    <a:bodyPr/>
                    <a:lstStyle/>
                    <a:p>
                      <a:pPr marL="467359">
                        <a:lnSpc>
                          <a:spcPts val="1930"/>
                        </a:lnSpc>
                      </a:pPr>
                      <a:r>
                        <a:rPr sz="1800" dirty="0">
                          <a:latin typeface="Microsoft Sans Serif"/>
                          <a:cs typeface="Microsoft Sans Serif"/>
                        </a:rPr>
                        <a:t>F</a:t>
                      </a:r>
                      <a:endParaRPr sz="1800">
                        <a:latin typeface="Microsoft Sans Serif"/>
                        <a:cs typeface="Microsoft Sans Serif"/>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marR="16510" algn="r">
                        <a:lnSpc>
                          <a:spcPts val="1930"/>
                        </a:lnSpc>
                      </a:pPr>
                      <a:r>
                        <a:rPr sz="1800" dirty="0">
                          <a:latin typeface="Microsoft Sans Serif"/>
                          <a:cs typeface="Microsoft Sans Serif"/>
                        </a:rPr>
                        <a:t>T</a:t>
                      </a:r>
                      <a:endParaRPr sz="1800">
                        <a:latin typeface="Microsoft Sans Serif"/>
                        <a:cs typeface="Microsoft Sans Serif"/>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marR="251460" algn="r">
                        <a:lnSpc>
                          <a:spcPts val="1930"/>
                        </a:lnSpc>
                      </a:pPr>
                      <a:r>
                        <a:rPr sz="1800" dirty="0">
                          <a:latin typeface="Microsoft Sans Serif"/>
                          <a:cs typeface="Microsoft Sans Serif"/>
                        </a:rPr>
                        <a:t>F</a:t>
                      </a:r>
                      <a:endParaRPr sz="1800">
                        <a:latin typeface="Microsoft Sans Serif"/>
                        <a:cs typeface="Microsoft Sans Serif"/>
                      </a:endParaRPr>
                    </a:p>
                  </a:txBody>
                  <a:tcPr marL="0" marR="0" marT="0" marB="0"/>
                </a:tc>
                <a:tc>
                  <a:txBody>
                    <a:bodyPr/>
                    <a:lstStyle/>
                    <a:p>
                      <a:pPr marL="259079">
                        <a:lnSpc>
                          <a:spcPts val="1930"/>
                        </a:lnSpc>
                      </a:pPr>
                      <a:r>
                        <a:rPr sz="1800" dirty="0">
                          <a:latin typeface="Microsoft Sans Serif"/>
                          <a:cs typeface="Microsoft Sans Serif"/>
                        </a:rPr>
                        <a:t>F</a:t>
                      </a:r>
                      <a:endParaRPr sz="1800">
                        <a:latin typeface="Microsoft Sans Serif"/>
                        <a:cs typeface="Microsoft Sans Serif"/>
                      </a:endParaRPr>
                    </a:p>
                  </a:txBody>
                  <a:tcPr marL="0" marR="0" marT="0" marB="0">
                    <a:lnR w="28575">
                      <a:solidFill>
                        <a:srgbClr val="000000"/>
                      </a:solidFill>
                      <a:prstDash val="solid"/>
                    </a:lnR>
                  </a:tcPr>
                </a:tc>
                <a:extLst>
                  <a:ext uri="{0D108BD9-81ED-4DB2-BD59-A6C34878D82A}">
                    <a16:rowId xmlns:a16="http://schemas.microsoft.com/office/drawing/2014/main" val="10002"/>
                  </a:ext>
                </a:extLst>
              </a:tr>
              <a:tr h="275844">
                <a:tc>
                  <a:txBody>
                    <a:bodyPr/>
                    <a:lstStyle/>
                    <a:p>
                      <a:pPr marR="213360" algn="r">
                        <a:lnSpc>
                          <a:spcPts val="1930"/>
                        </a:lnSpc>
                      </a:pPr>
                      <a:r>
                        <a:rPr sz="1800" dirty="0">
                          <a:latin typeface="Microsoft Sans Serif"/>
                          <a:cs typeface="Microsoft Sans Serif"/>
                        </a:rPr>
                        <a:t>F</a:t>
                      </a:r>
                      <a:endParaRPr sz="1800">
                        <a:latin typeface="Microsoft Sans Serif"/>
                        <a:cs typeface="Microsoft Sans Serif"/>
                      </a:endParaRPr>
                    </a:p>
                  </a:txBody>
                  <a:tcPr marL="0" marR="0" marT="0" marB="0">
                    <a:lnL w="28575">
                      <a:solidFill>
                        <a:srgbClr val="000000"/>
                      </a:solidFill>
                      <a:prstDash val="solid"/>
                    </a:lnL>
                  </a:tcPr>
                </a:tc>
                <a:tc>
                  <a:txBody>
                    <a:bodyPr/>
                    <a:lstStyle/>
                    <a:p>
                      <a:pPr marL="208279">
                        <a:lnSpc>
                          <a:spcPts val="1930"/>
                        </a:lnSpc>
                      </a:pPr>
                      <a:r>
                        <a:rPr sz="1800" dirty="0">
                          <a:latin typeface="Microsoft Sans Serif"/>
                          <a:cs typeface="Microsoft Sans Serif"/>
                        </a:rPr>
                        <a:t>T</a:t>
                      </a:r>
                      <a:endParaRPr sz="1800">
                        <a:latin typeface="Microsoft Sans Serif"/>
                        <a:cs typeface="Microsoft Sans Serif"/>
                      </a:endParaRPr>
                    </a:p>
                  </a:txBody>
                  <a:tcPr marL="0" marR="0" marT="0" marB="0"/>
                </a:tc>
                <a:tc>
                  <a:txBody>
                    <a:bodyPr/>
                    <a:lstStyle/>
                    <a:p>
                      <a:pPr marL="367665">
                        <a:lnSpc>
                          <a:spcPts val="1930"/>
                        </a:lnSpc>
                      </a:pPr>
                      <a:r>
                        <a:rPr sz="1800" dirty="0">
                          <a:latin typeface="Microsoft Sans Serif"/>
                          <a:cs typeface="Microsoft Sans Serif"/>
                        </a:rPr>
                        <a:t>T</a:t>
                      </a:r>
                      <a:endParaRPr sz="1800">
                        <a:latin typeface="Microsoft Sans Serif"/>
                        <a:cs typeface="Microsoft Sans Serif"/>
                      </a:endParaRPr>
                    </a:p>
                  </a:txBody>
                  <a:tcPr marL="0" marR="0" marT="0" marB="0"/>
                </a:tc>
                <a:tc>
                  <a:txBody>
                    <a:bodyPr/>
                    <a:lstStyle/>
                    <a:p>
                      <a:pPr marL="467359">
                        <a:lnSpc>
                          <a:spcPts val="1930"/>
                        </a:lnSpc>
                      </a:pPr>
                      <a:r>
                        <a:rPr sz="1800" dirty="0">
                          <a:latin typeface="Microsoft Sans Serif"/>
                          <a:cs typeface="Microsoft Sans Serif"/>
                        </a:rPr>
                        <a:t>F</a:t>
                      </a:r>
                      <a:endParaRPr sz="1800">
                        <a:latin typeface="Microsoft Sans Serif"/>
                        <a:cs typeface="Microsoft Sans Serif"/>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marR="16510" algn="r">
                        <a:lnSpc>
                          <a:spcPts val="1930"/>
                        </a:lnSpc>
                      </a:pPr>
                      <a:r>
                        <a:rPr sz="1800" dirty="0">
                          <a:latin typeface="Microsoft Sans Serif"/>
                          <a:cs typeface="Microsoft Sans Serif"/>
                        </a:rPr>
                        <a:t>T</a:t>
                      </a:r>
                      <a:endParaRPr sz="1800">
                        <a:latin typeface="Microsoft Sans Serif"/>
                        <a:cs typeface="Microsoft Sans Serif"/>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marR="251460" algn="r">
                        <a:lnSpc>
                          <a:spcPts val="1930"/>
                        </a:lnSpc>
                      </a:pPr>
                      <a:r>
                        <a:rPr sz="1800" dirty="0">
                          <a:latin typeface="Microsoft Sans Serif"/>
                          <a:cs typeface="Microsoft Sans Serif"/>
                        </a:rPr>
                        <a:t>T</a:t>
                      </a:r>
                      <a:endParaRPr sz="1800">
                        <a:latin typeface="Microsoft Sans Serif"/>
                        <a:cs typeface="Microsoft Sans Serif"/>
                      </a:endParaRPr>
                    </a:p>
                  </a:txBody>
                  <a:tcPr marL="0" marR="0" marT="0" marB="0"/>
                </a:tc>
                <a:tc>
                  <a:txBody>
                    <a:bodyPr/>
                    <a:lstStyle/>
                    <a:p>
                      <a:pPr marL="259079">
                        <a:lnSpc>
                          <a:spcPts val="1930"/>
                        </a:lnSpc>
                      </a:pPr>
                      <a:r>
                        <a:rPr sz="1800" dirty="0">
                          <a:latin typeface="Microsoft Sans Serif"/>
                          <a:cs typeface="Microsoft Sans Serif"/>
                        </a:rPr>
                        <a:t>F</a:t>
                      </a:r>
                      <a:endParaRPr sz="1800">
                        <a:latin typeface="Microsoft Sans Serif"/>
                        <a:cs typeface="Microsoft Sans Serif"/>
                      </a:endParaRPr>
                    </a:p>
                  </a:txBody>
                  <a:tcPr marL="0" marR="0" marT="0" marB="0">
                    <a:lnR w="28575">
                      <a:solidFill>
                        <a:srgbClr val="000000"/>
                      </a:solidFill>
                      <a:prstDash val="solid"/>
                    </a:lnR>
                  </a:tcPr>
                </a:tc>
                <a:extLst>
                  <a:ext uri="{0D108BD9-81ED-4DB2-BD59-A6C34878D82A}">
                    <a16:rowId xmlns:a16="http://schemas.microsoft.com/office/drawing/2014/main" val="10003"/>
                  </a:ext>
                </a:extLst>
              </a:tr>
              <a:tr h="277213">
                <a:tc>
                  <a:txBody>
                    <a:bodyPr/>
                    <a:lstStyle/>
                    <a:p>
                      <a:pPr marR="213360" algn="r">
                        <a:lnSpc>
                          <a:spcPts val="1945"/>
                        </a:lnSpc>
                      </a:pPr>
                      <a:r>
                        <a:rPr sz="1800" dirty="0">
                          <a:latin typeface="Microsoft Sans Serif"/>
                          <a:cs typeface="Microsoft Sans Serif"/>
                        </a:rPr>
                        <a:t>F</a:t>
                      </a:r>
                      <a:endParaRPr sz="1800">
                        <a:latin typeface="Microsoft Sans Serif"/>
                        <a:cs typeface="Microsoft Sans Serif"/>
                      </a:endParaRPr>
                    </a:p>
                  </a:txBody>
                  <a:tcPr marL="0" marR="0" marT="0" marB="0">
                    <a:lnL w="28575">
                      <a:solidFill>
                        <a:srgbClr val="000000"/>
                      </a:solidFill>
                      <a:prstDash val="solid"/>
                    </a:lnL>
                    <a:lnB w="28575">
                      <a:solidFill>
                        <a:srgbClr val="000000"/>
                      </a:solidFill>
                      <a:prstDash val="solid"/>
                    </a:lnB>
                  </a:tcPr>
                </a:tc>
                <a:tc>
                  <a:txBody>
                    <a:bodyPr/>
                    <a:lstStyle/>
                    <a:p>
                      <a:pPr marL="208279">
                        <a:lnSpc>
                          <a:spcPts val="1945"/>
                        </a:lnSpc>
                      </a:pPr>
                      <a:r>
                        <a:rPr sz="1800" dirty="0">
                          <a:latin typeface="Microsoft Sans Serif"/>
                          <a:cs typeface="Microsoft Sans Serif"/>
                        </a:rPr>
                        <a:t>F</a:t>
                      </a:r>
                      <a:endParaRPr sz="1800">
                        <a:latin typeface="Microsoft Sans Serif"/>
                        <a:cs typeface="Microsoft Sans Serif"/>
                      </a:endParaRPr>
                    </a:p>
                  </a:txBody>
                  <a:tcPr marL="0" marR="0" marT="0" marB="0">
                    <a:lnB w="28575">
                      <a:solidFill>
                        <a:srgbClr val="000000"/>
                      </a:solidFill>
                      <a:prstDash val="solid"/>
                    </a:lnB>
                  </a:tcPr>
                </a:tc>
                <a:tc>
                  <a:txBody>
                    <a:bodyPr/>
                    <a:lstStyle/>
                    <a:p>
                      <a:pPr marL="367665">
                        <a:lnSpc>
                          <a:spcPts val="1945"/>
                        </a:lnSpc>
                      </a:pPr>
                      <a:r>
                        <a:rPr sz="1800" dirty="0">
                          <a:latin typeface="Microsoft Sans Serif"/>
                          <a:cs typeface="Microsoft Sans Serif"/>
                        </a:rPr>
                        <a:t>T</a:t>
                      </a:r>
                      <a:endParaRPr sz="1800">
                        <a:latin typeface="Microsoft Sans Serif"/>
                        <a:cs typeface="Microsoft Sans Serif"/>
                      </a:endParaRPr>
                    </a:p>
                  </a:txBody>
                  <a:tcPr marL="0" marR="0" marT="0" marB="0">
                    <a:lnB w="28575">
                      <a:solidFill>
                        <a:srgbClr val="000000"/>
                      </a:solidFill>
                      <a:prstDash val="solid"/>
                    </a:lnB>
                  </a:tcPr>
                </a:tc>
                <a:tc>
                  <a:txBody>
                    <a:bodyPr/>
                    <a:lstStyle/>
                    <a:p>
                      <a:pPr marL="467359">
                        <a:lnSpc>
                          <a:spcPts val="1945"/>
                        </a:lnSpc>
                      </a:pPr>
                      <a:r>
                        <a:rPr sz="1800" dirty="0">
                          <a:latin typeface="Microsoft Sans Serif"/>
                          <a:cs typeface="Microsoft Sans Serif"/>
                        </a:rPr>
                        <a:t>F</a:t>
                      </a:r>
                      <a:endParaRPr sz="1800">
                        <a:latin typeface="Microsoft Sans Serif"/>
                        <a:cs typeface="Microsoft Sans Serif"/>
                      </a:endParaRPr>
                    </a:p>
                  </a:txBody>
                  <a:tcPr marL="0" marR="0" marT="0" marB="0">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B w="28575">
                      <a:solidFill>
                        <a:srgbClr val="000000"/>
                      </a:solidFill>
                      <a:prstDash val="solid"/>
                    </a:lnB>
                  </a:tcPr>
                </a:tc>
                <a:tc>
                  <a:txBody>
                    <a:bodyPr/>
                    <a:lstStyle/>
                    <a:p>
                      <a:pPr marR="16510" algn="r">
                        <a:lnSpc>
                          <a:spcPts val="1945"/>
                        </a:lnSpc>
                      </a:pPr>
                      <a:r>
                        <a:rPr sz="1800" dirty="0">
                          <a:latin typeface="Microsoft Sans Serif"/>
                          <a:cs typeface="Microsoft Sans Serif"/>
                        </a:rPr>
                        <a:t>F</a:t>
                      </a:r>
                      <a:endParaRPr sz="1800">
                        <a:latin typeface="Microsoft Sans Serif"/>
                        <a:cs typeface="Microsoft Sans Serif"/>
                      </a:endParaRPr>
                    </a:p>
                  </a:txBody>
                  <a:tcPr marL="0" marR="0" marT="0" marB="0">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B w="28575">
                      <a:solidFill>
                        <a:srgbClr val="000000"/>
                      </a:solidFill>
                      <a:prstDash val="solid"/>
                    </a:lnB>
                  </a:tcPr>
                </a:tc>
                <a:tc>
                  <a:txBody>
                    <a:bodyPr/>
                    <a:lstStyle/>
                    <a:p>
                      <a:pPr marR="251460" algn="r">
                        <a:lnSpc>
                          <a:spcPts val="1945"/>
                        </a:lnSpc>
                      </a:pPr>
                      <a:r>
                        <a:rPr sz="1800" dirty="0">
                          <a:latin typeface="Microsoft Sans Serif"/>
                          <a:cs typeface="Microsoft Sans Serif"/>
                        </a:rPr>
                        <a:t>T</a:t>
                      </a:r>
                      <a:endParaRPr sz="1800">
                        <a:latin typeface="Microsoft Sans Serif"/>
                        <a:cs typeface="Microsoft Sans Serif"/>
                      </a:endParaRPr>
                    </a:p>
                  </a:txBody>
                  <a:tcPr marL="0" marR="0" marT="0" marB="0">
                    <a:lnB w="28575">
                      <a:solidFill>
                        <a:srgbClr val="000000"/>
                      </a:solidFill>
                      <a:prstDash val="solid"/>
                    </a:lnB>
                  </a:tcPr>
                </a:tc>
                <a:tc>
                  <a:txBody>
                    <a:bodyPr/>
                    <a:lstStyle/>
                    <a:p>
                      <a:pPr marL="259079">
                        <a:lnSpc>
                          <a:spcPts val="1945"/>
                        </a:lnSpc>
                      </a:pPr>
                      <a:r>
                        <a:rPr sz="1800" dirty="0">
                          <a:latin typeface="Microsoft Sans Serif"/>
                          <a:cs typeface="Microsoft Sans Serif"/>
                        </a:rPr>
                        <a:t>T</a:t>
                      </a:r>
                    </a:p>
                  </a:txBody>
                  <a:tcPr marL="0" marR="0" marT="0" marB="0">
                    <a:lnR w="28575">
                      <a:solidFill>
                        <a:srgbClr val="000000"/>
                      </a:solidFill>
                      <a:prstDash val="solid"/>
                    </a:lnR>
                    <a:lnB w="28575">
                      <a:solidFill>
                        <a:srgbClr val="000000"/>
                      </a:solidFill>
                      <a:prstDash val="solid"/>
                    </a:lnB>
                  </a:tcPr>
                </a:tc>
                <a:extLst>
                  <a:ext uri="{0D108BD9-81ED-4DB2-BD59-A6C34878D82A}">
                    <a16:rowId xmlns:a16="http://schemas.microsoft.com/office/drawing/2014/main" val="10004"/>
                  </a:ext>
                </a:extLst>
              </a:tr>
            </a:tbl>
          </a:graphicData>
        </a:graphic>
      </p:graphicFrame>
      <p:sp>
        <p:nvSpPr>
          <p:cNvPr id="8" name="TextBox 7">
            <a:extLst>
              <a:ext uri="{FF2B5EF4-FFF2-40B4-BE49-F238E27FC236}">
                <a16:creationId xmlns:a16="http://schemas.microsoft.com/office/drawing/2014/main" id="{F7372553-4E13-601A-6B84-894C83908331}"/>
              </a:ext>
            </a:extLst>
          </p:cNvPr>
          <p:cNvSpPr txBox="1"/>
          <p:nvPr/>
        </p:nvSpPr>
        <p:spPr>
          <a:xfrm>
            <a:off x="5638800" y="2975113"/>
            <a:ext cx="914400"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6E900E06-BF4F-34CE-5B50-AAAA0AA4C97E}"/>
              </a:ext>
            </a:extLst>
          </p:cNvPr>
          <p:cNvSpPr txBox="1"/>
          <p:nvPr/>
        </p:nvSpPr>
        <p:spPr>
          <a:xfrm>
            <a:off x="2057400" y="6125868"/>
            <a:ext cx="6706232" cy="369332"/>
          </a:xfrm>
          <a:prstGeom prst="rect">
            <a:avLst/>
          </a:prstGeom>
          <a:noFill/>
        </p:spPr>
        <p:txBody>
          <a:bodyPr wrap="square" rtlCol="0">
            <a:spAutoFit/>
          </a:bodyPr>
          <a:lstStyle/>
          <a:p>
            <a:r>
              <a:rPr lang="en-IN" dirty="0"/>
              <a:t>Q)    Compute the TT: (AVB)</a:t>
            </a:r>
            <a:r>
              <a:rPr lang="en-IN" b="1" i="0" dirty="0">
                <a:solidFill>
                  <a:srgbClr val="000000"/>
                </a:solidFill>
                <a:effectLst/>
                <a:latin typeface="inter-bold"/>
              </a:rPr>
              <a:t> ∧ (~B-&gt;A)</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Resolution Refutation in PL</a:t>
            </a:r>
            <a:r>
              <a:rPr lang="en-US" sz="3200" b="1" spc="-10" dirty="0">
                <a:solidFill>
                  <a:srgbClr val="C00000"/>
                </a:solidFill>
              </a:rPr>
              <a:t> </a:t>
            </a:r>
            <a:endParaRPr lang="te-IN" sz="3200" b="1" dirty="0">
              <a:solidFill>
                <a:srgbClr val="C00000"/>
              </a:solidFill>
            </a:endParaRPr>
          </a:p>
        </p:txBody>
      </p:sp>
      <p:sp>
        <p:nvSpPr>
          <p:cNvPr id="2" name="object 6">
            <a:extLst>
              <a:ext uri="{FF2B5EF4-FFF2-40B4-BE49-F238E27FC236}">
                <a16:creationId xmlns:a16="http://schemas.microsoft.com/office/drawing/2014/main" id="{E08FC631-9162-80EB-8443-8A0313FE4782}"/>
              </a:ext>
            </a:extLst>
          </p:cNvPr>
          <p:cNvSpPr txBox="1"/>
          <p:nvPr/>
        </p:nvSpPr>
        <p:spPr>
          <a:xfrm>
            <a:off x="1709421" y="2087373"/>
            <a:ext cx="7362190" cy="4211955"/>
          </a:xfrm>
          <a:prstGeom prst="rect">
            <a:avLst/>
          </a:prstGeom>
        </p:spPr>
        <p:txBody>
          <a:bodyPr vert="horz" wrap="square" lIns="0" tIns="95885" rIns="0" bIns="0" rtlCol="0">
            <a:spAutoFit/>
          </a:bodyPr>
          <a:lstStyle/>
          <a:p>
            <a:pPr marL="356870" marR="5080" indent="-344805">
              <a:lnSpc>
                <a:spcPts val="2690"/>
              </a:lnSpc>
              <a:spcBef>
                <a:spcPts val="755"/>
              </a:spcBef>
              <a:buClr>
                <a:srgbClr val="0099CC"/>
              </a:buClr>
              <a:buSzPct val="71428"/>
              <a:buFont typeface="Wingdings"/>
              <a:buChar char=""/>
              <a:tabLst>
                <a:tab pos="356870" algn="l"/>
                <a:tab pos="357505" algn="l"/>
              </a:tabLst>
            </a:pPr>
            <a:r>
              <a:rPr sz="2800" dirty="0">
                <a:latin typeface="Microsoft Sans Serif"/>
                <a:cs typeface="Microsoft Sans Serif"/>
              </a:rPr>
              <a:t>Mary</a:t>
            </a:r>
            <a:r>
              <a:rPr sz="2800" spc="30" dirty="0">
                <a:latin typeface="Microsoft Sans Serif"/>
                <a:cs typeface="Microsoft Sans Serif"/>
              </a:rPr>
              <a:t> </a:t>
            </a:r>
            <a:r>
              <a:rPr sz="2800" spc="-20" dirty="0">
                <a:latin typeface="Microsoft Sans Serif"/>
                <a:cs typeface="Microsoft Sans Serif"/>
              </a:rPr>
              <a:t>will</a:t>
            </a:r>
            <a:r>
              <a:rPr sz="2800" spc="40" dirty="0">
                <a:latin typeface="Microsoft Sans Serif"/>
                <a:cs typeface="Microsoft Sans Serif"/>
              </a:rPr>
              <a:t> </a:t>
            </a:r>
            <a:r>
              <a:rPr sz="2800" dirty="0">
                <a:latin typeface="Microsoft Sans Serif"/>
                <a:cs typeface="Microsoft Sans Serif"/>
              </a:rPr>
              <a:t>get</a:t>
            </a:r>
            <a:r>
              <a:rPr sz="2800" spc="50" dirty="0">
                <a:latin typeface="Microsoft Sans Serif"/>
                <a:cs typeface="Microsoft Sans Serif"/>
              </a:rPr>
              <a:t> </a:t>
            </a:r>
            <a:r>
              <a:rPr sz="2800" dirty="0">
                <a:latin typeface="Microsoft Sans Serif"/>
                <a:cs typeface="Microsoft Sans Serif"/>
              </a:rPr>
              <a:t>her</a:t>
            </a:r>
            <a:r>
              <a:rPr sz="2800" spc="20" dirty="0">
                <a:latin typeface="Microsoft Sans Serif"/>
                <a:cs typeface="Microsoft Sans Serif"/>
              </a:rPr>
              <a:t> </a:t>
            </a:r>
            <a:r>
              <a:rPr sz="2800" dirty="0">
                <a:latin typeface="Microsoft Sans Serif"/>
                <a:cs typeface="Microsoft Sans Serif"/>
              </a:rPr>
              <a:t>degree</a:t>
            </a:r>
            <a:r>
              <a:rPr sz="2800" spc="40" dirty="0">
                <a:latin typeface="Microsoft Sans Serif"/>
                <a:cs typeface="Microsoft Sans Serif"/>
              </a:rPr>
              <a:t> </a:t>
            </a:r>
            <a:r>
              <a:rPr sz="2800" spc="-10" dirty="0">
                <a:latin typeface="Microsoft Sans Serif"/>
                <a:cs typeface="Microsoft Sans Serif"/>
              </a:rPr>
              <a:t>if</a:t>
            </a:r>
            <a:r>
              <a:rPr sz="2800" spc="30" dirty="0">
                <a:latin typeface="Microsoft Sans Serif"/>
                <a:cs typeface="Microsoft Sans Serif"/>
              </a:rPr>
              <a:t> </a:t>
            </a:r>
            <a:r>
              <a:rPr sz="2800" spc="5" dirty="0">
                <a:latin typeface="Microsoft Sans Serif"/>
                <a:cs typeface="Microsoft Sans Serif"/>
              </a:rPr>
              <a:t>she</a:t>
            </a:r>
            <a:r>
              <a:rPr sz="2800" spc="15" dirty="0">
                <a:latin typeface="Microsoft Sans Serif"/>
                <a:cs typeface="Microsoft Sans Serif"/>
              </a:rPr>
              <a:t> </a:t>
            </a:r>
            <a:r>
              <a:rPr sz="2800" spc="-5" dirty="0">
                <a:latin typeface="Microsoft Sans Serif"/>
                <a:cs typeface="Microsoft Sans Serif"/>
              </a:rPr>
              <a:t>registers</a:t>
            </a:r>
            <a:r>
              <a:rPr sz="2800" spc="55" dirty="0">
                <a:latin typeface="Microsoft Sans Serif"/>
                <a:cs typeface="Microsoft Sans Serif"/>
              </a:rPr>
              <a:t> </a:t>
            </a:r>
            <a:r>
              <a:rPr sz="2800" spc="-15" dirty="0">
                <a:latin typeface="Microsoft Sans Serif"/>
                <a:cs typeface="Microsoft Sans Serif"/>
              </a:rPr>
              <a:t>as</a:t>
            </a:r>
            <a:r>
              <a:rPr sz="2800" spc="30" dirty="0">
                <a:latin typeface="Microsoft Sans Serif"/>
                <a:cs typeface="Microsoft Sans Serif"/>
              </a:rPr>
              <a:t> </a:t>
            </a:r>
            <a:r>
              <a:rPr sz="2800" dirty="0">
                <a:latin typeface="Microsoft Sans Serif"/>
                <a:cs typeface="Microsoft Sans Serif"/>
              </a:rPr>
              <a:t>a </a:t>
            </a:r>
            <a:r>
              <a:rPr sz="2800" spc="-730" dirty="0">
                <a:latin typeface="Microsoft Sans Serif"/>
                <a:cs typeface="Microsoft Sans Serif"/>
              </a:rPr>
              <a:t> </a:t>
            </a:r>
            <a:r>
              <a:rPr sz="2800" dirty="0">
                <a:latin typeface="Microsoft Sans Serif"/>
                <a:cs typeface="Microsoft Sans Serif"/>
              </a:rPr>
              <a:t>student</a:t>
            </a:r>
            <a:r>
              <a:rPr sz="2800" spc="50" dirty="0">
                <a:latin typeface="Microsoft Sans Serif"/>
                <a:cs typeface="Microsoft Sans Serif"/>
              </a:rPr>
              <a:t> </a:t>
            </a:r>
            <a:r>
              <a:rPr sz="2800" dirty="0">
                <a:latin typeface="Microsoft Sans Serif"/>
                <a:cs typeface="Microsoft Sans Serif"/>
              </a:rPr>
              <a:t>and</a:t>
            </a:r>
            <a:r>
              <a:rPr sz="2800" spc="15" dirty="0">
                <a:latin typeface="Microsoft Sans Serif"/>
                <a:cs typeface="Microsoft Sans Serif"/>
              </a:rPr>
              <a:t> </a:t>
            </a:r>
            <a:r>
              <a:rPr sz="2800" spc="-5" dirty="0">
                <a:latin typeface="Microsoft Sans Serif"/>
                <a:cs typeface="Microsoft Sans Serif"/>
              </a:rPr>
              <a:t>pass</a:t>
            </a:r>
            <a:r>
              <a:rPr sz="2800" spc="35" dirty="0">
                <a:latin typeface="Microsoft Sans Serif"/>
                <a:cs typeface="Microsoft Sans Serif"/>
              </a:rPr>
              <a:t> </a:t>
            </a:r>
            <a:r>
              <a:rPr sz="2800" dirty="0">
                <a:latin typeface="Microsoft Sans Serif"/>
                <a:cs typeface="Microsoft Sans Serif"/>
              </a:rPr>
              <a:t>her</a:t>
            </a:r>
            <a:r>
              <a:rPr sz="2800" spc="40" dirty="0">
                <a:latin typeface="Microsoft Sans Serif"/>
                <a:cs typeface="Microsoft Sans Serif"/>
              </a:rPr>
              <a:t> </a:t>
            </a:r>
            <a:r>
              <a:rPr sz="2800" spc="-10" dirty="0">
                <a:latin typeface="Microsoft Sans Serif"/>
                <a:cs typeface="Microsoft Sans Serif"/>
              </a:rPr>
              <a:t>exam.</a:t>
            </a:r>
            <a:endParaRPr sz="2800" dirty="0">
              <a:latin typeface="Microsoft Sans Serif"/>
              <a:cs typeface="Microsoft Sans Serif"/>
            </a:endParaRPr>
          </a:p>
          <a:p>
            <a:pPr marL="197485" algn="ctr">
              <a:lnSpc>
                <a:spcPct val="100000"/>
              </a:lnSpc>
              <a:spcBef>
                <a:spcPts val="45"/>
              </a:spcBef>
              <a:tabLst>
                <a:tab pos="651510" algn="l"/>
                <a:tab pos="1431925" algn="l"/>
                <a:tab pos="1977389" algn="l"/>
                <a:tab pos="2431415" algn="l"/>
                <a:tab pos="2940685" algn="l"/>
                <a:tab pos="3821429" algn="l"/>
                <a:tab pos="4257675" algn="l"/>
                <a:tab pos="4659630" algn="l"/>
                <a:tab pos="5092700" algn="l"/>
                <a:tab pos="5528310" algn="l"/>
              </a:tabLst>
            </a:pPr>
            <a:r>
              <a:rPr sz="2800" spc="5" dirty="0">
                <a:latin typeface="Microsoft Sans Serif"/>
                <a:cs typeface="Microsoft Sans Serif"/>
              </a:rPr>
              <a:t>R	</a:t>
            </a:r>
            <a:r>
              <a:rPr sz="2800" spc="5" dirty="0">
                <a:latin typeface="Symbol"/>
                <a:cs typeface="Symbol"/>
              </a:rPr>
              <a:t></a:t>
            </a:r>
            <a:r>
              <a:rPr sz="2800" spc="85" dirty="0">
                <a:latin typeface="Times New Roman"/>
                <a:cs typeface="Times New Roman"/>
              </a:rPr>
              <a:t> </a:t>
            </a:r>
            <a:r>
              <a:rPr sz="2800" spc="5" dirty="0">
                <a:latin typeface="Microsoft Sans Serif"/>
                <a:cs typeface="Microsoft Sans Serif"/>
              </a:rPr>
              <a:t>P	</a:t>
            </a:r>
            <a:r>
              <a:rPr sz="2800" spc="5" dirty="0">
                <a:latin typeface="Symbol"/>
                <a:cs typeface="Symbol"/>
              </a:rPr>
              <a:t></a:t>
            </a:r>
            <a:r>
              <a:rPr sz="2800" spc="5" dirty="0">
                <a:latin typeface="Times New Roman"/>
                <a:cs typeface="Times New Roman"/>
              </a:rPr>
              <a:t>	</a:t>
            </a:r>
            <a:r>
              <a:rPr sz="2800" spc="5" dirty="0">
                <a:latin typeface="Microsoft Sans Serif"/>
                <a:cs typeface="Microsoft Sans Serif"/>
              </a:rPr>
              <a:t>D	</a:t>
            </a:r>
            <a:r>
              <a:rPr sz="2800" dirty="0">
                <a:latin typeface="Symbol"/>
                <a:cs typeface="Symbol"/>
              </a:rPr>
              <a:t></a:t>
            </a:r>
            <a:r>
              <a:rPr sz="2800" dirty="0">
                <a:latin typeface="Times New Roman"/>
                <a:cs typeface="Times New Roman"/>
              </a:rPr>
              <a:t>	</a:t>
            </a:r>
            <a:r>
              <a:rPr sz="2800" dirty="0">
                <a:latin typeface="Microsoft Sans Serif"/>
                <a:cs typeface="Microsoft Sans Serif"/>
              </a:rPr>
              <a:t>(~</a:t>
            </a:r>
            <a:r>
              <a:rPr sz="2800" spc="40" dirty="0">
                <a:latin typeface="Microsoft Sans Serif"/>
                <a:cs typeface="Microsoft Sans Serif"/>
              </a:rPr>
              <a:t> </a:t>
            </a:r>
            <a:r>
              <a:rPr sz="2800" spc="5" dirty="0">
                <a:latin typeface="Microsoft Sans Serif"/>
                <a:cs typeface="Microsoft Sans Serif"/>
              </a:rPr>
              <a:t>R	V	</a:t>
            </a:r>
            <a:r>
              <a:rPr sz="2800" dirty="0">
                <a:latin typeface="Microsoft Sans Serif"/>
                <a:cs typeface="Microsoft Sans Serif"/>
              </a:rPr>
              <a:t>~	</a:t>
            </a:r>
            <a:r>
              <a:rPr sz="2800" spc="5" dirty="0">
                <a:latin typeface="Microsoft Sans Serif"/>
                <a:cs typeface="Microsoft Sans Serif"/>
              </a:rPr>
              <a:t>P	V	</a:t>
            </a:r>
            <a:r>
              <a:rPr sz="2800" spc="-5" dirty="0">
                <a:latin typeface="Microsoft Sans Serif"/>
                <a:cs typeface="Microsoft Sans Serif"/>
              </a:rPr>
              <a:t>D)</a:t>
            </a:r>
            <a:endParaRPr sz="2800" dirty="0">
              <a:latin typeface="Microsoft Sans Serif"/>
              <a:cs typeface="Microsoft Sans Serif"/>
            </a:endParaRPr>
          </a:p>
          <a:p>
            <a:pPr>
              <a:lnSpc>
                <a:spcPct val="100000"/>
              </a:lnSpc>
              <a:spcBef>
                <a:spcPts val="50"/>
              </a:spcBef>
            </a:pPr>
            <a:endParaRPr sz="2900" dirty="0">
              <a:latin typeface="Microsoft Sans Serif"/>
              <a:cs typeface="Microsoft Sans Serif"/>
            </a:endParaRPr>
          </a:p>
          <a:p>
            <a:pPr marL="356870" marR="698500" indent="-356870">
              <a:lnSpc>
                <a:spcPct val="100000"/>
              </a:lnSpc>
              <a:buClr>
                <a:srgbClr val="0099CC"/>
              </a:buClr>
              <a:buSzPct val="71428"/>
              <a:buFont typeface="Wingdings"/>
              <a:buChar char=""/>
              <a:tabLst>
                <a:tab pos="356870" algn="l"/>
                <a:tab pos="357505" algn="l"/>
              </a:tabLst>
            </a:pPr>
            <a:r>
              <a:rPr sz="2800" dirty="0">
                <a:latin typeface="Microsoft Sans Serif"/>
                <a:cs typeface="Microsoft Sans Serif"/>
              </a:rPr>
              <a:t>She</a:t>
            </a:r>
            <a:r>
              <a:rPr sz="2800" spc="40" dirty="0">
                <a:latin typeface="Microsoft Sans Serif"/>
                <a:cs typeface="Microsoft Sans Serif"/>
              </a:rPr>
              <a:t> </a:t>
            </a:r>
            <a:r>
              <a:rPr sz="2800" dirty="0">
                <a:latin typeface="Microsoft Sans Serif"/>
                <a:cs typeface="Microsoft Sans Serif"/>
              </a:rPr>
              <a:t>has</a:t>
            </a:r>
            <a:r>
              <a:rPr sz="2800" spc="30" dirty="0">
                <a:latin typeface="Microsoft Sans Serif"/>
                <a:cs typeface="Microsoft Sans Serif"/>
              </a:rPr>
              <a:t> </a:t>
            </a:r>
            <a:r>
              <a:rPr sz="2800" spc="-5" dirty="0">
                <a:latin typeface="Microsoft Sans Serif"/>
                <a:cs typeface="Microsoft Sans Serif"/>
              </a:rPr>
              <a:t>registered</a:t>
            </a:r>
            <a:r>
              <a:rPr sz="2800" spc="20" dirty="0">
                <a:latin typeface="Microsoft Sans Serif"/>
                <a:cs typeface="Microsoft Sans Serif"/>
              </a:rPr>
              <a:t> </a:t>
            </a:r>
            <a:r>
              <a:rPr sz="2800" dirty="0">
                <a:latin typeface="Microsoft Sans Serif"/>
                <a:cs typeface="Microsoft Sans Serif"/>
              </a:rPr>
              <a:t>herself</a:t>
            </a:r>
            <a:r>
              <a:rPr sz="2800" spc="30" dirty="0">
                <a:latin typeface="Microsoft Sans Serif"/>
                <a:cs typeface="Microsoft Sans Serif"/>
              </a:rPr>
              <a:t> </a:t>
            </a:r>
            <a:r>
              <a:rPr sz="2800" dirty="0">
                <a:latin typeface="Microsoft Sans Serif"/>
                <a:cs typeface="Microsoft Sans Serif"/>
              </a:rPr>
              <a:t>as</a:t>
            </a:r>
            <a:r>
              <a:rPr sz="2800" spc="35" dirty="0">
                <a:latin typeface="Microsoft Sans Serif"/>
                <a:cs typeface="Microsoft Sans Serif"/>
              </a:rPr>
              <a:t> </a:t>
            </a:r>
            <a:r>
              <a:rPr sz="2800" dirty="0">
                <a:latin typeface="Microsoft Sans Serif"/>
                <a:cs typeface="Microsoft Sans Serif"/>
              </a:rPr>
              <a:t>a</a:t>
            </a:r>
            <a:r>
              <a:rPr sz="2800" spc="15" dirty="0">
                <a:latin typeface="Microsoft Sans Serif"/>
                <a:cs typeface="Microsoft Sans Serif"/>
              </a:rPr>
              <a:t> </a:t>
            </a:r>
            <a:r>
              <a:rPr sz="2800" spc="-5" dirty="0">
                <a:latin typeface="Microsoft Sans Serif"/>
                <a:cs typeface="Microsoft Sans Serif"/>
              </a:rPr>
              <a:t>student. </a:t>
            </a:r>
            <a:r>
              <a:rPr sz="2800" spc="-725" dirty="0">
                <a:latin typeface="Microsoft Sans Serif"/>
                <a:cs typeface="Microsoft Sans Serif"/>
              </a:rPr>
              <a:t> </a:t>
            </a:r>
            <a:r>
              <a:rPr sz="2800" spc="5" dirty="0">
                <a:latin typeface="Microsoft Sans Serif"/>
                <a:cs typeface="Microsoft Sans Serif"/>
              </a:rPr>
              <a:t>R</a:t>
            </a:r>
            <a:endParaRPr sz="2800" dirty="0">
              <a:latin typeface="Microsoft Sans Serif"/>
              <a:cs typeface="Microsoft Sans Serif"/>
            </a:endParaRPr>
          </a:p>
          <a:p>
            <a:pPr marL="356870" marR="2761615" indent="-356870">
              <a:lnSpc>
                <a:spcPct val="100000"/>
              </a:lnSpc>
              <a:spcBef>
                <a:spcPts val="25"/>
              </a:spcBef>
              <a:buClr>
                <a:srgbClr val="0099CC"/>
              </a:buClr>
              <a:buSzPct val="71428"/>
              <a:buFont typeface="Wingdings"/>
              <a:buChar char=""/>
              <a:tabLst>
                <a:tab pos="356870" algn="l"/>
                <a:tab pos="357505" algn="l"/>
              </a:tabLst>
            </a:pPr>
            <a:r>
              <a:rPr sz="2800" dirty="0">
                <a:latin typeface="Microsoft Sans Serif"/>
                <a:cs typeface="Microsoft Sans Serif"/>
              </a:rPr>
              <a:t>She</a:t>
            </a:r>
            <a:r>
              <a:rPr sz="2800" spc="20" dirty="0">
                <a:latin typeface="Microsoft Sans Serif"/>
                <a:cs typeface="Microsoft Sans Serif"/>
              </a:rPr>
              <a:t> </a:t>
            </a:r>
            <a:r>
              <a:rPr sz="2800" dirty="0">
                <a:latin typeface="Microsoft Sans Serif"/>
                <a:cs typeface="Microsoft Sans Serif"/>
              </a:rPr>
              <a:t>has</a:t>
            </a:r>
            <a:r>
              <a:rPr sz="2800" spc="15" dirty="0">
                <a:latin typeface="Microsoft Sans Serif"/>
                <a:cs typeface="Microsoft Sans Serif"/>
              </a:rPr>
              <a:t> </a:t>
            </a:r>
            <a:r>
              <a:rPr sz="2800" dirty="0">
                <a:latin typeface="Microsoft Sans Serif"/>
                <a:cs typeface="Microsoft Sans Serif"/>
              </a:rPr>
              <a:t>passed her</a:t>
            </a:r>
            <a:r>
              <a:rPr sz="2800" spc="25" dirty="0">
                <a:latin typeface="Microsoft Sans Serif"/>
                <a:cs typeface="Microsoft Sans Serif"/>
              </a:rPr>
              <a:t> </a:t>
            </a:r>
            <a:r>
              <a:rPr sz="2800" spc="-10" dirty="0">
                <a:latin typeface="Microsoft Sans Serif"/>
                <a:cs typeface="Microsoft Sans Serif"/>
              </a:rPr>
              <a:t>exam. </a:t>
            </a:r>
            <a:r>
              <a:rPr sz="2800" spc="-730" dirty="0">
                <a:latin typeface="Microsoft Sans Serif"/>
                <a:cs typeface="Microsoft Sans Serif"/>
              </a:rPr>
              <a:t> </a:t>
            </a:r>
            <a:r>
              <a:rPr sz="2800" spc="5" dirty="0">
                <a:latin typeface="Microsoft Sans Serif"/>
                <a:cs typeface="Microsoft Sans Serif"/>
              </a:rPr>
              <a:t>P</a:t>
            </a:r>
            <a:endParaRPr sz="2800" dirty="0">
              <a:latin typeface="Microsoft Sans Serif"/>
              <a:cs typeface="Microsoft Sans Serif"/>
            </a:endParaRPr>
          </a:p>
          <a:p>
            <a:pPr marL="356870" marR="1569720" indent="-356870">
              <a:lnSpc>
                <a:spcPct val="100000"/>
              </a:lnSpc>
              <a:buClr>
                <a:srgbClr val="0099CC"/>
              </a:buClr>
              <a:buSzPct val="71428"/>
              <a:buFont typeface="Wingdings"/>
              <a:buChar char=""/>
              <a:tabLst>
                <a:tab pos="356870" algn="l"/>
                <a:tab pos="357505" algn="l"/>
              </a:tabLst>
            </a:pPr>
            <a:r>
              <a:rPr sz="2800" spc="-5" dirty="0">
                <a:latin typeface="Microsoft Sans Serif"/>
                <a:cs typeface="Microsoft Sans Serif"/>
              </a:rPr>
              <a:t>Conclude</a:t>
            </a:r>
            <a:r>
              <a:rPr sz="2800" spc="35" dirty="0">
                <a:latin typeface="Microsoft Sans Serif"/>
                <a:cs typeface="Microsoft Sans Serif"/>
              </a:rPr>
              <a:t> </a:t>
            </a:r>
            <a:r>
              <a:rPr sz="2800" dirty="0">
                <a:latin typeface="Microsoft Sans Serif"/>
                <a:cs typeface="Microsoft Sans Serif"/>
              </a:rPr>
              <a:t>“Mary </a:t>
            </a:r>
            <a:r>
              <a:rPr sz="2800" spc="-20" dirty="0">
                <a:latin typeface="Microsoft Sans Serif"/>
                <a:cs typeface="Microsoft Sans Serif"/>
              </a:rPr>
              <a:t>will</a:t>
            </a:r>
            <a:r>
              <a:rPr sz="2800" spc="60" dirty="0">
                <a:latin typeface="Microsoft Sans Serif"/>
                <a:cs typeface="Microsoft Sans Serif"/>
              </a:rPr>
              <a:t> </a:t>
            </a:r>
            <a:r>
              <a:rPr sz="2800" dirty="0">
                <a:latin typeface="Microsoft Sans Serif"/>
                <a:cs typeface="Microsoft Sans Serif"/>
              </a:rPr>
              <a:t>get</a:t>
            </a:r>
            <a:r>
              <a:rPr sz="2800" spc="30" dirty="0">
                <a:latin typeface="Microsoft Sans Serif"/>
                <a:cs typeface="Microsoft Sans Serif"/>
              </a:rPr>
              <a:t> </a:t>
            </a:r>
            <a:r>
              <a:rPr sz="2800" dirty="0">
                <a:latin typeface="Microsoft Sans Serif"/>
                <a:cs typeface="Microsoft Sans Serif"/>
              </a:rPr>
              <a:t>a</a:t>
            </a:r>
            <a:r>
              <a:rPr sz="2800" spc="10" dirty="0">
                <a:latin typeface="Microsoft Sans Serif"/>
                <a:cs typeface="Microsoft Sans Serif"/>
              </a:rPr>
              <a:t> </a:t>
            </a:r>
            <a:r>
              <a:rPr sz="2800" dirty="0">
                <a:latin typeface="Microsoft Sans Serif"/>
                <a:cs typeface="Microsoft Sans Serif"/>
              </a:rPr>
              <a:t>degree”. </a:t>
            </a:r>
            <a:r>
              <a:rPr sz="2800" spc="-730" dirty="0">
                <a:latin typeface="Microsoft Sans Serif"/>
                <a:cs typeface="Microsoft Sans Serif"/>
              </a:rPr>
              <a:t> </a:t>
            </a:r>
            <a:r>
              <a:rPr sz="2800" spc="5" dirty="0">
                <a:latin typeface="Microsoft Sans Serif"/>
                <a:cs typeface="Microsoft Sans Serif"/>
              </a:rPr>
              <a:t>D</a:t>
            </a:r>
            <a:endParaRPr sz="2800" dirty="0">
              <a:latin typeface="Microsoft Sans Serif"/>
              <a:cs typeface="Microsoft Sans Serif"/>
            </a:endParaRPr>
          </a:p>
        </p:txBody>
      </p:sp>
      <p:sp>
        <p:nvSpPr>
          <p:cNvPr id="3" name="object 5">
            <a:extLst>
              <a:ext uri="{FF2B5EF4-FFF2-40B4-BE49-F238E27FC236}">
                <a16:creationId xmlns:a16="http://schemas.microsoft.com/office/drawing/2014/main" id="{5A085E33-BF80-7D34-342E-F29CB5212497}"/>
              </a:ext>
            </a:extLst>
          </p:cNvPr>
          <p:cNvSpPr txBox="1">
            <a:spLocks/>
          </p:cNvSpPr>
          <p:nvPr/>
        </p:nvSpPr>
        <p:spPr>
          <a:xfrm>
            <a:off x="1709421" y="1118108"/>
            <a:ext cx="1671320" cy="695325"/>
          </a:xfrm>
          <a:prstGeom prst="rect">
            <a:avLst/>
          </a:prstGeom>
        </p:spPr>
        <p:txBody>
          <a:bodyPr vert="horz" wrap="square" lIns="0" tIns="1143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0"/>
              </a:spcBef>
            </a:pPr>
            <a:r>
              <a:rPr lang="en-IN" spc="-15">
                <a:latin typeface="Times New Roman"/>
                <a:cs typeface="Times New Roman"/>
              </a:rPr>
              <a:t>C</a:t>
            </a:r>
            <a:r>
              <a:rPr lang="en-IN" spc="5">
                <a:latin typeface="Times New Roman"/>
                <a:cs typeface="Times New Roman"/>
              </a:rPr>
              <a:t>on</a:t>
            </a:r>
            <a:r>
              <a:rPr lang="en-IN" spc="-5">
                <a:latin typeface="Times New Roman"/>
                <a:cs typeface="Times New Roman"/>
              </a:rPr>
              <a:t>t</a:t>
            </a:r>
            <a:r>
              <a:rPr lang="en-IN" spc="-10">
                <a:latin typeface="Times New Roman"/>
                <a:cs typeface="Times New Roman"/>
              </a:rPr>
              <a:t>…</a:t>
            </a:r>
            <a:endParaRPr lang="en-IN" spc="-10" dirty="0">
              <a:latin typeface="Times New Roman"/>
              <a:cs typeface="Times New Roman"/>
            </a:endParaRPr>
          </a:p>
        </p:txBody>
      </p:sp>
    </p:spTree>
    <p:extLst>
      <p:ext uri="{BB962C8B-B14F-4D97-AF65-F5344CB8AC3E}">
        <p14:creationId xmlns:p14="http://schemas.microsoft.com/office/powerpoint/2010/main" val="27228660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Resolution Refutation in PL</a:t>
            </a:r>
            <a:r>
              <a:rPr lang="en-US" sz="3200" b="1" spc="-10" dirty="0">
                <a:solidFill>
                  <a:srgbClr val="C00000"/>
                </a:solidFill>
              </a:rPr>
              <a:t> </a:t>
            </a:r>
            <a:endParaRPr lang="te-IN" sz="3200" b="1" dirty="0">
              <a:solidFill>
                <a:srgbClr val="C00000"/>
              </a:solidFill>
            </a:endParaRPr>
          </a:p>
        </p:txBody>
      </p:sp>
      <p:sp>
        <p:nvSpPr>
          <p:cNvPr id="2" name="object 6">
            <a:extLst>
              <a:ext uri="{FF2B5EF4-FFF2-40B4-BE49-F238E27FC236}">
                <a16:creationId xmlns:a16="http://schemas.microsoft.com/office/drawing/2014/main" id="{5FCEA01A-9ABA-4663-3270-D067D5FAD921}"/>
              </a:ext>
            </a:extLst>
          </p:cNvPr>
          <p:cNvSpPr txBox="1"/>
          <p:nvPr/>
        </p:nvSpPr>
        <p:spPr>
          <a:xfrm>
            <a:off x="1524000" y="1676400"/>
            <a:ext cx="9601200" cy="4093044"/>
          </a:xfrm>
          <a:prstGeom prst="rect">
            <a:avLst/>
          </a:prstGeom>
        </p:spPr>
        <p:txBody>
          <a:bodyPr vert="horz" wrap="square" lIns="0" tIns="97790" rIns="0" bIns="0" rtlCol="0">
            <a:spAutoFit/>
          </a:bodyPr>
          <a:lstStyle/>
          <a:p>
            <a:pPr marL="356870" indent="-344805">
              <a:lnSpc>
                <a:spcPct val="100000"/>
              </a:lnSpc>
              <a:spcBef>
                <a:spcPts val="770"/>
              </a:spcBef>
              <a:buClr>
                <a:srgbClr val="0099CC"/>
              </a:buClr>
              <a:buSzPct val="71428"/>
              <a:buFont typeface="Wingdings"/>
              <a:buChar char=""/>
              <a:tabLst>
                <a:tab pos="356870" algn="l"/>
                <a:tab pos="357505" algn="l"/>
              </a:tabLst>
            </a:pPr>
            <a:r>
              <a:rPr sz="2800" dirty="0">
                <a:latin typeface="Microsoft Sans Serif"/>
                <a:cs typeface="Microsoft Sans Serif"/>
              </a:rPr>
              <a:t>Set</a:t>
            </a:r>
            <a:r>
              <a:rPr sz="2800" spc="20" dirty="0">
                <a:latin typeface="Microsoft Sans Serif"/>
                <a:cs typeface="Microsoft Sans Serif"/>
              </a:rPr>
              <a:t> </a:t>
            </a:r>
            <a:r>
              <a:rPr sz="2800" dirty="0">
                <a:latin typeface="Microsoft Sans Serif"/>
                <a:cs typeface="Microsoft Sans Serif"/>
              </a:rPr>
              <a:t>of</a:t>
            </a:r>
            <a:r>
              <a:rPr sz="2800" spc="-5" dirty="0">
                <a:latin typeface="Microsoft Sans Serif"/>
                <a:cs typeface="Microsoft Sans Serif"/>
              </a:rPr>
              <a:t> clauses</a:t>
            </a:r>
            <a:r>
              <a:rPr sz="2800" spc="50" dirty="0">
                <a:latin typeface="Microsoft Sans Serif"/>
                <a:cs typeface="Microsoft Sans Serif"/>
              </a:rPr>
              <a:t> </a:t>
            </a:r>
            <a:r>
              <a:rPr sz="2800" spc="-10" dirty="0">
                <a:latin typeface="Microsoft Sans Serif"/>
                <a:cs typeface="Microsoft Sans Serif"/>
              </a:rPr>
              <a:t>are:</a:t>
            </a:r>
            <a:endParaRPr sz="2800" dirty="0">
              <a:latin typeface="Microsoft Sans Serif"/>
              <a:cs typeface="Microsoft Sans Serif"/>
            </a:endParaRPr>
          </a:p>
          <a:p>
            <a:pPr marL="469900">
              <a:lnSpc>
                <a:spcPct val="100000"/>
              </a:lnSpc>
              <a:spcBef>
                <a:spcPts val="670"/>
              </a:spcBef>
              <a:tabLst>
                <a:tab pos="1051560" algn="l"/>
                <a:tab pos="1840864" algn="l"/>
                <a:tab pos="2722245" algn="l"/>
                <a:tab pos="3157855" algn="l"/>
                <a:tab pos="3560445" algn="l"/>
                <a:tab pos="3992879" algn="l"/>
                <a:tab pos="4429125" algn="l"/>
                <a:tab pos="5081270" algn="l"/>
              </a:tabLst>
            </a:pPr>
            <a:r>
              <a:rPr sz="2800" spc="740" dirty="0">
                <a:latin typeface="Microsoft Sans Serif"/>
                <a:cs typeface="Microsoft Sans Serif"/>
              </a:rPr>
              <a:t>–	</a:t>
            </a:r>
            <a:r>
              <a:rPr sz="2800" spc="5" dirty="0">
                <a:latin typeface="Microsoft Sans Serif"/>
                <a:cs typeface="Microsoft Sans Serif"/>
              </a:rPr>
              <a:t>S</a:t>
            </a:r>
            <a:r>
              <a:rPr sz="2800" spc="45" dirty="0">
                <a:latin typeface="Microsoft Sans Serif"/>
                <a:cs typeface="Microsoft Sans Serif"/>
              </a:rPr>
              <a:t> </a:t>
            </a:r>
            <a:r>
              <a:rPr sz="2800" dirty="0">
                <a:latin typeface="Microsoft Sans Serif"/>
                <a:cs typeface="Microsoft Sans Serif"/>
              </a:rPr>
              <a:t>=	{~</a:t>
            </a:r>
            <a:r>
              <a:rPr sz="2800" spc="40" dirty="0">
                <a:latin typeface="Microsoft Sans Serif"/>
                <a:cs typeface="Microsoft Sans Serif"/>
              </a:rPr>
              <a:t> </a:t>
            </a:r>
            <a:r>
              <a:rPr sz="2800" spc="5" dirty="0">
                <a:latin typeface="Microsoft Sans Serif"/>
                <a:cs typeface="Microsoft Sans Serif"/>
              </a:rPr>
              <a:t>R	V	</a:t>
            </a:r>
            <a:r>
              <a:rPr sz="2800" dirty="0">
                <a:latin typeface="Microsoft Sans Serif"/>
                <a:cs typeface="Microsoft Sans Serif"/>
              </a:rPr>
              <a:t>~	</a:t>
            </a:r>
            <a:r>
              <a:rPr sz="2800" spc="5" dirty="0">
                <a:latin typeface="Microsoft Sans Serif"/>
                <a:cs typeface="Microsoft Sans Serif"/>
              </a:rPr>
              <a:t>P	V	D</a:t>
            </a:r>
            <a:r>
              <a:rPr sz="2800" spc="10" dirty="0">
                <a:latin typeface="Microsoft Sans Serif"/>
                <a:cs typeface="Microsoft Sans Serif"/>
              </a:rPr>
              <a:t> </a:t>
            </a:r>
            <a:r>
              <a:rPr sz="2800" dirty="0">
                <a:latin typeface="Microsoft Sans Serif"/>
                <a:cs typeface="Microsoft Sans Serif"/>
              </a:rPr>
              <a:t>,	</a:t>
            </a:r>
            <a:r>
              <a:rPr sz="2800" spc="-20" dirty="0">
                <a:latin typeface="Microsoft Sans Serif"/>
                <a:cs typeface="Microsoft Sans Serif"/>
              </a:rPr>
              <a:t>R,</a:t>
            </a:r>
            <a:r>
              <a:rPr sz="2800" spc="10" dirty="0">
                <a:latin typeface="Microsoft Sans Serif"/>
                <a:cs typeface="Microsoft Sans Serif"/>
              </a:rPr>
              <a:t> </a:t>
            </a:r>
            <a:r>
              <a:rPr sz="2800" spc="5" dirty="0">
                <a:latin typeface="Microsoft Sans Serif"/>
                <a:cs typeface="Microsoft Sans Serif"/>
              </a:rPr>
              <a:t>P</a:t>
            </a:r>
            <a:r>
              <a:rPr sz="2800" spc="-10" dirty="0">
                <a:latin typeface="Microsoft Sans Serif"/>
                <a:cs typeface="Microsoft Sans Serif"/>
              </a:rPr>
              <a:t> </a:t>
            </a:r>
            <a:r>
              <a:rPr sz="2800" dirty="0">
                <a:latin typeface="Microsoft Sans Serif"/>
                <a:cs typeface="Microsoft Sans Serif"/>
              </a:rPr>
              <a:t>}</a:t>
            </a:r>
          </a:p>
          <a:p>
            <a:pPr marL="356870" marR="8255" indent="-344805">
              <a:lnSpc>
                <a:spcPct val="100000"/>
              </a:lnSpc>
              <a:spcBef>
                <a:spcPts val="695"/>
              </a:spcBef>
              <a:buClr>
                <a:srgbClr val="0099CC"/>
              </a:buClr>
              <a:buSzPct val="71428"/>
              <a:buFont typeface="Wingdings"/>
              <a:buChar char=""/>
              <a:tabLst>
                <a:tab pos="356870" algn="l"/>
                <a:tab pos="357505" algn="l"/>
                <a:tab pos="1268095" algn="l"/>
              </a:tabLst>
            </a:pPr>
            <a:r>
              <a:rPr sz="2800" dirty="0">
                <a:latin typeface="Microsoft Sans Serif"/>
                <a:cs typeface="Microsoft Sans Serif"/>
              </a:rPr>
              <a:t>Add	</a:t>
            </a:r>
            <a:r>
              <a:rPr sz="2800" spc="-5" dirty="0">
                <a:latin typeface="Microsoft Sans Serif"/>
                <a:cs typeface="Microsoft Sans Serif"/>
              </a:rPr>
              <a:t>negation</a:t>
            </a:r>
            <a:r>
              <a:rPr sz="2800" spc="325" dirty="0">
                <a:latin typeface="Microsoft Sans Serif"/>
                <a:cs typeface="Microsoft Sans Serif"/>
              </a:rPr>
              <a:t> </a:t>
            </a:r>
            <a:r>
              <a:rPr sz="2800" dirty="0">
                <a:latin typeface="Microsoft Sans Serif"/>
                <a:cs typeface="Microsoft Sans Serif"/>
              </a:rPr>
              <a:t>of</a:t>
            </a:r>
            <a:r>
              <a:rPr sz="2800" spc="310" dirty="0">
                <a:latin typeface="Microsoft Sans Serif"/>
                <a:cs typeface="Microsoft Sans Serif"/>
              </a:rPr>
              <a:t> </a:t>
            </a:r>
            <a:r>
              <a:rPr sz="2800" dirty="0">
                <a:latin typeface="Microsoft Sans Serif"/>
                <a:cs typeface="Microsoft Sans Serif"/>
              </a:rPr>
              <a:t>"Mary</a:t>
            </a:r>
            <a:r>
              <a:rPr sz="2800" spc="315" dirty="0">
                <a:latin typeface="Microsoft Sans Serif"/>
                <a:cs typeface="Microsoft Sans Serif"/>
              </a:rPr>
              <a:t> </a:t>
            </a:r>
            <a:r>
              <a:rPr sz="2800" dirty="0">
                <a:latin typeface="Microsoft Sans Serif"/>
                <a:cs typeface="Microsoft Sans Serif"/>
              </a:rPr>
              <a:t>gets</a:t>
            </a:r>
            <a:r>
              <a:rPr sz="2800" spc="310" dirty="0">
                <a:latin typeface="Microsoft Sans Serif"/>
                <a:cs typeface="Microsoft Sans Serif"/>
              </a:rPr>
              <a:t> </a:t>
            </a:r>
            <a:r>
              <a:rPr sz="2800" dirty="0">
                <a:latin typeface="Microsoft Sans Serif"/>
                <a:cs typeface="Microsoft Sans Serif"/>
              </a:rPr>
              <a:t>her</a:t>
            </a:r>
            <a:r>
              <a:rPr sz="2800" spc="350" dirty="0">
                <a:latin typeface="Microsoft Sans Serif"/>
                <a:cs typeface="Microsoft Sans Serif"/>
              </a:rPr>
              <a:t> </a:t>
            </a:r>
            <a:r>
              <a:rPr sz="2800" spc="-5" dirty="0">
                <a:latin typeface="Microsoft Sans Serif"/>
                <a:cs typeface="Microsoft Sans Serif"/>
              </a:rPr>
              <a:t>degree</a:t>
            </a:r>
            <a:r>
              <a:rPr sz="2800" spc="350" dirty="0">
                <a:latin typeface="Microsoft Sans Serif"/>
                <a:cs typeface="Microsoft Sans Serif"/>
              </a:rPr>
              <a:t> </a:t>
            </a:r>
            <a:r>
              <a:rPr sz="2800" dirty="0">
                <a:latin typeface="Microsoft Sans Serif"/>
                <a:cs typeface="Microsoft Sans Serif"/>
              </a:rPr>
              <a:t>(= </a:t>
            </a:r>
            <a:r>
              <a:rPr sz="2800" spc="-730" dirty="0">
                <a:latin typeface="Microsoft Sans Serif"/>
                <a:cs typeface="Microsoft Sans Serif"/>
              </a:rPr>
              <a:t> </a:t>
            </a:r>
            <a:r>
              <a:rPr sz="2800" spc="-5" dirty="0">
                <a:latin typeface="Microsoft Sans Serif"/>
                <a:cs typeface="Microsoft Sans Serif"/>
              </a:rPr>
              <a:t>D)"</a:t>
            </a:r>
            <a:r>
              <a:rPr sz="2800" spc="50" dirty="0">
                <a:latin typeface="Microsoft Sans Serif"/>
                <a:cs typeface="Microsoft Sans Serif"/>
              </a:rPr>
              <a:t> </a:t>
            </a:r>
            <a:r>
              <a:rPr sz="2800" spc="5" dirty="0">
                <a:latin typeface="Microsoft Sans Serif"/>
                <a:cs typeface="Microsoft Sans Serif"/>
              </a:rPr>
              <a:t>to</a:t>
            </a:r>
            <a:r>
              <a:rPr sz="2800" spc="20" dirty="0">
                <a:latin typeface="Microsoft Sans Serif"/>
                <a:cs typeface="Microsoft Sans Serif"/>
              </a:rPr>
              <a:t> </a:t>
            </a:r>
            <a:r>
              <a:rPr sz="2800" spc="-10" dirty="0">
                <a:latin typeface="Microsoft Sans Serif"/>
                <a:cs typeface="Microsoft Sans Serif"/>
              </a:rPr>
              <a:t>S.</a:t>
            </a:r>
            <a:endParaRPr sz="2800" dirty="0">
              <a:latin typeface="Microsoft Sans Serif"/>
              <a:cs typeface="Microsoft Sans Serif"/>
            </a:endParaRPr>
          </a:p>
          <a:p>
            <a:pPr marL="356870" indent="-344805">
              <a:lnSpc>
                <a:spcPct val="100000"/>
              </a:lnSpc>
              <a:spcBef>
                <a:spcPts val="675"/>
              </a:spcBef>
              <a:buClr>
                <a:srgbClr val="0099CC"/>
              </a:buClr>
              <a:buSzPct val="71428"/>
              <a:buFont typeface="Wingdings"/>
              <a:buChar char=""/>
              <a:tabLst>
                <a:tab pos="356870" algn="l"/>
                <a:tab pos="357505" algn="l"/>
              </a:tabLst>
            </a:pPr>
            <a:r>
              <a:rPr sz="2800" spc="5" dirty="0">
                <a:latin typeface="Microsoft Sans Serif"/>
                <a:cs typeface="Microsoft Sans Serif"/>
              </a:rPr>
              <a:t>New</a:t>
            </a:r>
            <a:r>
              <a:rPr sz="2800" spc="-15" dirty="0">
                <a:latin typeface="Microsoft Sans Serif"/>
                <a:cs typeface="Microsoft Sans Serif"/>
              </a:rPr>
              <a:t> </a:t>
            </a:r>
            <a:r>
              <a:rPr sz="2800" spc="5" dirty="0">
                <a:latin typeface="Microsoft Sans Serif"/>
                <a:cs typeface="Microsoft Sans Serif"/>
              </a:rPr>
              <a:t>set</a:t>
            </a:r>
            <a:r>
              <a:rPr sz="2800" spc="15" dirty="0">
                <a:latin typeface="Microsoft Sans Serif"/>
                <a:cs typeface="Microsoft Sans Serif"/>
              </a:rPr>
              <a:t> </a:t>
            </a:r>
            <a:r>
              <a:rPr sz="2800" dirty="0">
                <a:latin typeface="Microsoft Sans Serif"/>
                <a:cs typeface="Microsoft Sans Serif"/>
              </a:rPr>
              <a:t>S'</a:t>
            </a:r>
            <a:r>
              <a:rPr sz="2800" spc="-5" dirty="0">
                <a:latin typeface="Microsoft Sans Serif"/>
                <a:cs typeface="Microsoft Sans Serif"/>
              </a:rPr>
              <a:t> </a:t>
            </a:r>
            <a:r>
              <a:rPr sz="2800" spc="-10" dirty="0">
                <a:latin typeface="Microsoft Sans Serif"/>
                <a:cs typeface="Microsoft Sans Serif"/>
              </a:rPr>
              <a:t>is:</a:t>
            </a:r>
            <a:endParaRPr sz="2800" dirty="0">
              <a:latin typeface="Microsoft Sans Serif"/>
              <a:cs typeface="Microsoft Sans Serif"/>
            </a:endParaRPr>
          </a:p>
          <a:p>
            <a:pPr marL="469900">
              <a:lnSpc>
                <a:spcPct val="100000"/>
              </a:lnSpc>
              <a:spcBef>
                <a:spcPts val="670"/>
              </a:spcBef>
              <a:tabLst>
                <a:tab pos="1051560" algn="l"/>
                <a:tab pos="1840864" algn="l"/>
                <a:tab pos="2722245" algn="l"/>
                <a:tab pos="3157855" algn="l"/>
                <a:tab pos="3560445" algn="l"/>
                <a:tab pos="3992879" algn="l"/>
                <a:tab pos="4429125" algn="l"/>
                <a:tab pos="5081270" algn="l"/>
              </a:tabLst>
            </a:pPr>
            <a:r>
              <a:rPr sz="2800" spc="740" dirty="0">
                <a:latin typeface="Microsoft Sans Serif"/>
                <a:cs typeface="Microsoft Sans Serif"/>
              </a:rPr>
              <a:t>–	</a:t>
            </a:r>
            <a:r>
              <a:rPr sz="2800" dirty="0">
                <a:latin typeface="Microsoft Sans Serif"/>
                <a:cs typeface="Microsoft Sans Serif"/>
              </a:rPr>
              <a:t>S'</a:t>
            </a:r>
            <a:r>
              <a:rPr sz="2800" spc="35" dirty="0">
                <a:latin typeface="Microsoft Sans Serif"/>
                <a:cs typeface="Microsoft Sans Serif"/>
              </a:rPr>
              <a:t> </a:t>
            </a:r>
            <a:r>
              <a:rPr sz="2800" dirty="0">
                <a:latin typeface="Microsoft Sans Serif"/>
                <a:cs typeface="Microsoft Sans Serif"/>
              </a:rPr>
              <a:t>=	{~</a:t>
            </a:r>
            <a:r>
              <a:rPr sz="2800" spc="40" dirty="0">
                <a:latin typeface="Microsoft Sans Serif"/>
                <a:cs typeface="Microsoft Sans Serif"/>
              </a:rPr>
              <a:t> </a:t>
            </a:r>
            <a:r>
              <a:rPr sz="2800" spc="5" dirty="0">
                <a:latin typeface="Microsoft Sans Serif"/>
                <a:cs typeface="Microsoft Sans Serif"/>
              </a:rPr>
              <a:t>R	V	</a:t>
            </a:r>
            <a:r>
              <a:rPr sz="2800" dirty="0">
                <a:latin typeface="Microsoft Sans Serif"/>
                <a:cs typeface="Microsoft Sans Serif"/>
              </a:rPr>
              <a:t>~	</a:t>
            </a:r>
            <a:r>
              <a:rPr sz="2800" spc="5" dirty="0">
                <a:latin typeface="Microsoft Sans Serif"/>
                <a:cs typeface="Microsoft Sans Serif"/>
              </a:rPr>
              <a:t>P	V	D</a:t>
            </a:r>
            <a:r>
              <a:rPr sz="2800" spc="10" dirty="0">
                <a:latin typeface="Microsoft Sans Serif"/>
                <a:cs typeface="Microsoft Sans Serif"/>
              </a:rPr>
              <a:t> </a:t>
            </a:r>
            <a:r>
              <a:rPr sz="2800" dirty="0">
                <a:latin typeface="Microsoft Sans Serif"/>
                <a:cs typeface="Microsoft Sans Serif"/>
              </a:rPr>
              <a:t>,	</a:t>
            </a:r>
            <a:r>
              <a:rPr sz="2800" spc="-20" dirty="0">
                <a:latin typeface="Microsoft Sans Serif"/>
                <a:cs typeface="Microsoft Sans Serif"/>
              </a:rPr>
              <a:t>R,</a:t>
            </a:r>
            <a:r>
              <a:rPr sz="2800" spc="20" dirty="0">
                <a:latin typeface="Microsoft Sans Serif"/>
                <a:cs typeface="Microsoft Sans Serif"/>
              </a:rPr>
              <a:t> </a:t>
            </a:r>
            <a:r>
              <a:rPr sz="2800" spc="-10" dirty="0">
                <a:latin typeface="Microsoft Sans Serif"/>
                <a:cs typeface="Microsoft Sans Serif"/>
              </a:rPr>
              <a:t>P,</a:t>
            </a:r>
            <a:r>
              <a:rPr sz="2800" spc="35" dirty="0">
                <a:latin typeface="Microsoft Sans Serif"/>
                <a:cs typeface="Microsoft Sans Serif"/>
              </a:rPr>
              <a:t> </a:t>
            </a:r>
            <a:r>
              <a:rPr sz="2800" dirty="0">
                <a:latin typeface="Microsoft Sans Serif"/>
                <a:cs typeface="Microsoft Sans Serif"/>
              </a:rPr>
              <a:t>~</a:t>
            </a:r>
            <a:r>
              <a:rPr sz="2800" spc="-5" dirty="0">
                <a:latin typeface="Microsoft Sans Serif"/>
                <a:cs typeface="Microsoft Sans Serif"/>
              </a:rPr>
              <a:t> D}</a:t>
            </a:r>
            <a:endParaRPr sz="2800" dirty="0">
              <a:latin typeface="Microsoft Sans Serif"/>
              <a:cs typeface="Microsoft Sans Serif"/>
            </a:endParaRPr>
          </a:p>
          <a:p>
            <a:pPr marL="356870" marR="5080" indent="-344805">
              <a:lnSpc>
                <a:spcPct val="100699"/>
              </a:lnSpc>
              <a:spcBef>
                <a:spcPts val="650"/>
              </a:spcBef>
              <a:buClr>
                <a:srgbClr val="0099CC"/>
              </a:buClr>
              <a:buSzPct val="71428"/>
              <a:buFont typeface="Wingdings"/>
              <a:buChar char=""/>
              <a:tabLst>
                <a:tab pos="356870" algn="l"/>
                <a:tab pos="357505" algn="l"/>
                <a:tab pos="1106805" algn="l"/>
                <a:tab pos="1896110" algn="l"/>
                <a:tab pos="3020695" algn="l"/>
                <a:tab pos="3810000" algn="l"/>
                <a:tab pos="4617720" algn="l"/>
                <a:tab pos="5797550" algn="l"/>
                <a:tab pos="7044055" algn="l"/>
              </a:tabLst>
            </a:pPr>
            <a:r>
              <a:rPr sz="2800" spc="15" dirty="0">
                <a:latin typeface="Microsoft Sans Serif"/>
                <a:cs typeface="Microsoft Sans Serif"/>
              </a:rPr>
              <a:t>W</a:t>
            </a:r>
            <a:r>
              <a:rPr sz="2800" dirty="0">
                <a:latin typeface="Microsoft Sans Serif"/>
                <a:cs typeface="Microsoft Sans Serif"/>
              </a:rPr>
              <a:t>e	</a:t>
            </a:r>
            <a:r>
              <a:rPr sz="2800" spc="10" dirty="0">
                <a:latin typeface="Microsoft Sans Serif"/>
                <a:cs typeface="Microsoft Sans Serif"/>
              </a:rPr>
              <a:t>c</a:t>
            </a:r>
            <a:r>
              <a:rPr sz="2800" spc="-5" dirty="0">
                <a:latin typeface="Microsoft Sans Serif"/>
                <a:cs typeface="Microsoft Sans Serif"/>
              </a:rPr>
              <a:t>a</a:t>
            </a:r>
            <a:r>
              <a:rPr sz="2800" dirty="0">
                <a:latin typeface="Microsoft Sans Serif"/>
                <a:cs typeface="Microsoft Sans Serif"/>
              </a:rPr>
              <a:t>n	</a:t>
            </a:r>
            <a:r>
              <a:rPr sz="2800" spc="-5" dirty="0">
                <a:latin typeface="Microsoft Sans Serif"/>
                <a:cs typeface="Microsoft Sans Serif"/>
              </a:rPr>
              <a:t>ea</a:t>
            </a:r>
            <a:r>
              <a:rPr sz="2800" spc="10" dirty="0">
                <a:latin typeface="Microsoft Sans Serif"/>
                <a:cs typeface="Microsoft Sans Serif"/>
              </a:rPr>
              <a:t>s</a:t>
            </a:r>
            <a:r>
              <a:rPr sz="2800" spc="-20" dirty="0">
                <a:latin typeface="Microsoft Sans Serif"/>
                <a:cs typeface="Microsoft Sans Serif"/>
              </a:rPr>
              <a:t>il</a:t>
            </a:r>
            <a:r>
              <a:rPr sz="2800" dirty="0">
                <a:latin typeface="Microsoft Sans Serif"/>
                <a:cs typeface="Microsoft Sans Serif"/>
              </a:rPr>
              <a:t>y	</a:t>
            </a:r>
            <a:r>
              <a:rPr sz="2800" spc="10" dirty="0">
                <a:latin typeface="Microsoft Sans Serif"/>
                <a:cs typeface="Microsoft Sans Serif"/>
              </a:rPr>
              <a:t>s</a:t>
            </a:r>
            <a:r>
              <a:rPr sz="2800" spc="-30" dirty="0">
                <a:latin typeface="Microsoft Sans Serif"/>
                <a:cs typeface="Microsoft Sans Serif"/>
              </a:rPr>
              <a:t>e</a:t>
            </a:r>
            <a:r>
              <a:rPr sz="2800" dirty="0">
                <a:latin typeface="Microsoft Sans Serif"/>
                <a:cs typeface="Microsoft Sans Serif"/>
              </a:rPr>
              <a:t>e	</a:t>
            </a:r>
            <a:r>
              <a:rPr sz="2800" spc="10" dirty="0">
                <a:latin typeface="Microsoft Sans Serif"/>
                <a:cs typeface="Microsoft Sans Serif"/>
              </a:rPr>
              <a:t>t</a:t>
            </a:r>
            <a:r>
              <a:rPr sz="2800" spc="-5" dirty="0">
                <a:latin typeface="Microsoft Sans Serif"/>
                <a:cs typeface="Microsoft Sans Serif"/>
              </a:rPr>
              <a:t>h</a:t>
            </a:r>
            <a:r>
              <a:rPr sz="2800" spc="-30" dirty="0">
                <a:latin typeface="Microsoft Sans Serif"/>
                <a:cs typeface="Microsoft Sans Serif"/>
              </a:rPr>
              <a:t>a</a:t>
            </a:r>
            <a:r>
              <a:rPr sz="2800" dirty="0">
                <a:latin typeface="Microsoft Sans Serif"/>
                <a:cs typeface="Microsoft Sans Serif"/>
              </a:rPr>
              <a:t>t	</a:t>
            </a:r>
            <a:r>
              <a:rPr sz="2800" spc="-5" dirty="0">
                <a:latin typeface="Microsoft Sans Serif"/>
                <a:cs typeface="Microsoft Sans Serif"/>
              </a:rPr>
              <a:t>e</a:t>
            </a:r>
            <a:r>
              <a:rPr sz="2800" spc="-10" dirty="0">
                <a:latin typeface="Microsoft Sans Serif"/>
                <a:cs typeface="Microsoft Sans Serif"/>
              </a:rPr>
              <a:t>m</a:t>
            </a:r>
            <a:r>
              <a:rPr sz="2800" spc="-5" dirty="0">
                <a:latin typeface="Microsoft Sans Serif"/>
                <a:cs typeface="Microsoft Sans Serif"/>
              </a:rPr>
              <a:t>p</a:t>
            </a:r>
            <a:r>
              <a:rPr sz="2800" spc="10" dirty="0">
                <a:latin typeface="Microsoft Sans Serif"/>
                <a:cs typeface="Microsoft Sans Serif"/>
              </a:rPr>
              <a:t>t</a:t>
            </a:r>
            <a:r>
              <a:rPr sz="2800" dirty="0">
                <a:latin typeface="Microsoft Sans Serif"/>
                <a:cs typeface="Microsoft Sans Serif"/>
              </a:rPr>
              <a:t>y	</a:t>
            </a:r>
            <a:r>
              <a:rPr sz="2800" spc="10" dirty="0">
                <a:latin typeface="Microsoft Sans Serif"/>
                <a:cs typeface="Microsoft Sans Serif"/>
              </a:rPr>
              <a:t>c</a:t>
            </a:r>
            <a:r>
              <a:rPr sz="2800" spc="-20" dirty="0">
                <a:latin typeface="Microsoft Sans Serif"/>
                <a:cs typeface="Microsoft Sans Serif"/>
              </a:rPr>
              <a:t>l</a:t>
            </a:r>
            <a:r>
              <a:rPr sz="2800" spc="-5" dirty="0">
                <a:latin typeface="Microsoft Sans Serif"/>
                <a:cs typeface="Microsoft Sans Serif"/>
              </a:rPr>
              <a:t>au</a:t>
            </a:r>
            <a:r>
              <a:rPr sz="2800" spc="10" dirty="0">
                <a:latin typeface="Microsoft Sans Serif"/>
                <a:cs typeface="Microsoft Sans Serif"/>
              </a:rPr>
              <a:t>s</a:t>
            </a:r>
            <a:r>
              <a:rPr sz="2800" dirty="0">
                <a:latin typeface="Microsoft Sans Serif"/>
                <a:cs typeface="Microsoft Sans Serif"/>
              </a:rPr>
              <a:t>e	</a:t>
            </a:r>
            <a:r>
              <a:rPr sz="2800" spc="-20" dirty="0">
                <a:latin typeface="Microsoft Sans Serif"/>
                <a:cs typeface="Microsoft Sans Serif"/>
              </a:rPr>
              <a:t>i</a:t>
            </a:r>
            <a:r>
              <a:rPr sz="2800" dirty="0">
                <a:latin typeface="Microsoft Sans Serif"/>
                <a:cs typeface="Microsoft Sans Serif"/>
              </a:rPr>
              <a:t>s  deduced</a:t>
            </a:r>
            <a:r>
              <a:rPr sz="2800" spc="40" dirty="0">
                <a:latin typeface="Microsoft Sans Serif"/>
                <a:cs typeface="Microsoft Sans Serif"/>
              </a:rPr>
              <a:t> </a:t>
            </a:r>
            <a:r>
              <a:rPr sz="2800" spc="5" dirty="0">
                <a:latin typeface="Microsoft Sans Serif"/>
                <a:cs typeface="Microsoft Sans Serif"/>
              </a:rPr>
              <a:t>from</a:t>
            </a:r>
            <a:r>
              <a:rPr sz="2800" spc="10" dirty="0">
                <a:latin typeface="Microsoft Sans Serif"/>
                <a:cs typeface="Microsoft Sans Serif"/>
              </a:rPr>
              <a:t> </a:t>
            </a:r>
            <a:r>
              <a:rPr sz="2800" spc="-5" dirty="0">
                <a:latin typeface="Microsoft Sans Serif"/>
                <a:cs typeface="Microsoft Sans Serif"/>
              </a:rPr>
              <a:t>above</a:t>
            </a:r>
            <a:r>
              <a:rPr sz="2800" spc="45" dirty="0">
                <a:latin typeface="Microsoft Sans Serif"/>
                <a:cs typeface="Microsoft Sans Serif"/>
              </a:rPr>
              <a:t> </a:t>
            </a:r>
            <a:r>
              <a:rPr sz="2800" spc="-10" dirty="0">
                <a:latin typeface="Microsoft Sans Serif"/>
                <a:cs typeface="Microsoft Sans Serif"/>
              </a:rPr>
              <a:t>set.</a:t>
            </a:r>
            <a:endParaRPr sz="2800" dirty="0">
              <a:latin typeface="Microsoft Sans Serif"/>
              <a:cs typeface="Microsoft Sans Serif"/>
            </a:endParaRPr>
          </a:p>
          <a:p>
            <a:pPr marL="356870" marR="6350" indent="-344805">
              <a:lnSpc>
                <a:spcPct val="100000"/>
              </a:lnSpc>
              <a:spcBef>
                <a:spcPts val="670"/>
              </a:spcBef>
              <a:buClr>
                <a:srgbClr val="0099CC"/>
              </a:buClr>
              <a:buSzPct val="71428"/>
              <a:buFont typeface="Wingdings"/>
              <a:buChar char=""/>
              <a:tabLst>
                <a:tab pos="356870" algn="l"/>
                <a:tab pos="357505" algn="l"/>
              </a:tabLst>
            </a:pPr>
            <a:r>
              <a:rPr sz="2800" dirty="0">
                <a:latin typeface="Microsoft Sans Serif"/>
                <a:cs typeface="Microsoft Sans Serif"/>
              </a:rPr>
              <a:t>Hence</a:t>
            </a:r>
            <a:r>
              <a:rPr sz="2800" spc="110" dirty="0">
                <a:latin typeface="Microsoft Sans Serif"/>
                <a:cs typeface="Microsoft Sans Serif"/>
              </a:rPr>
              <a:t> </a:t>
            </a:r>
            <a:r>
              <a:rPr sz="2800" spc="-20" dirty="0">
                <a:latin typeface="Microsoft Sans Serif"/>
                <a:cs typeface="Microsoft Sans Serif"/>
              </a:rPr>
              <a:t>we</a:t>
            </a:r>
            <a:r>
              <a:rPr sz="2800" spc="110" dirty="0">
                <a:latin typeface="Microsoft Sans Serif"/>
                <a:cs typeface="Microsoft Sans Serif"/>
              </a:rPr>
              <a:t> </a:t>
            </a:r>
            <a:r>
              <a:rPr sz="2800" spc="5" dirty="0">
                <a:latin typeface="Microsoft Sans Serif"/>
                <a:cs typeface="Microsoft Sans Serif"/>
              </a:rPr>
              <a:t>can</a:t>
            </a:r>
            <a:r>
              <a:rPr sz="2800" spc="110" dirty="0">
                <a:latin typeface="Microsoft Sans Serif"/>
                <a:cs typeface="Microsoft Sans Serif"/>
              </a:rPr>
              <a:t> </a:t>
            </a:r>
            <a:r>
              <a:rPr sz="2800" spc="-5" dirty="0">
                <a:latin typeface="Microsoft Sans Serif"/>
                <a:cs typeface="Microsoft Sans Serif"/>
              </a:rPr>
              <a:t>conclude</a:t>
            </a:r>
            <a:r>
              <a:rPr sz="2800" spc="95" dirty="0">
                <a:latin typeface="Microsoft Sans Serif"/>
                <a:cs typeface="Microsoft Sans Serif"/>
              </a:rPr>
              <a:t> </a:t>
            </a:r>
            <a:r>
              <a:rPr sz="2800" dirty="0">
                <a:latin typeface="Microsoft Sans Serif"/>
                <a:cs typeface="Microsoft Sans Serif"/>
              </a:rPr>
              <a:t>that</a:t>
            </a:r>
            <a:r>
              <a:rPr sz="2800" spc="100" dirty="0">
                <a:latin typeface="Microsoft Sans Serif"/>
                <a:cs typeface="Microsoft Sans Serif"/>
              </a:rPr>
              <a:t> </a:t>
            </a:r>
            <a:r>
              <a:rPr sz="2800" dirty="0">
                <a:latin typeface="Microsoft Sans Serif"/>
                <a:cs typeface="Microsoft Sans Serif"/>
              </a:rPr>
              <a:t>“Mary</a:t>
            </a:r>
            <a:r>
              <a:rPr sz="2800" spc="100" dirty="0">
                <a:latin typeface="Microsoft Sans Serif"/>
                <a:cs typeface="Microsoft Sans Serif"/>
              </a:rPr>
              <a:t> </a:t>
            </a:r>
            <a:r>
              <a:rPr sz="2800" dirty="0">
                <a:latin typeface="Microsoft Sans Serif"/>
                <a:cs typeface="Microsoft Sans Serif"/>
              </a:rPr>
              <a:t>gets</a:t>
            </a:r>
            <a:r>
              <a:rPr sz="2800" spc="130" dirty="0">
                <a:latin typeface="Microsoft Sans Serif"/>
                <a:cs typeface="Microsoft Sans Serif"/>
              </a:rPr>
              <a:t> </a:t>
            </a:r>
            <a:r>
              <a:rPr sz="2800" dirty="0">
                <a:latin typeface="Microsoft Sans Serif"/>
                <a:cs typeface="Microsoft Sans Serif"/>
              </a:rPr>
              <a:t>her </a:t>
            </a:r>
            <a:r>
              <a:rPr sz="2800" spc="-730" dirty="0">
                <a:latin typeface="Microsoft Sans Serif"/>
                <a:cs typeface="Microsoft Sans Serif"/>
              </a:rPr>
              <a:t> </a:t>
            </a:r>
            <a:r>
              <a:rPr sz="2800" dirty="0">
                <a:latin typeface="Microsoft Sans Serif"/>
                <a:cs typeface="Microsoft Sans Serif"/>
              </a:rPr>
              <a:t>degree”</a:t>
            </a:r>
          </a:p>
        </p:txBody>
      </p:sp>
      <p:sp>
        <p:nvSpPr>
          <p:cNvPr id="3" name="object 5">
            <a:extLst>
              <a:ext uri="{FF2B5EF4-FFF2-40B4-BE49-F238E27FC236}">
                <a16:creationId xmlns:a16="http://schemas.microsoft.com/office/drawing/2014/main" id="{9DF4698B-9658-0EE0-E6F4-F01F5FE04A63}"/>
              </a:ext>
            </a:extLst>
          </p:cNvPr>
          <p:cNvSpPr txBox="1">
            <a:spLocks/>
          </p:cNvSpPr>
          <p:nvPr/>
        </p:nvSpPr>
        <p:spPr>
          <a:xfrm>
            <a:off x="1520951" y="797119"/>
            <a:ext cx="4432935" cy="695325"/>
          </a:xfrm>
          <a:prstGeom prst="rect">
            <a:avLst/>
          </a:prstGeom>
        </p:spPr>
        <p:txBody>
          <a:bodyPr vert="horz" wrap="square" lIns="0" tIns="1143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0"/>
              </a:spcBef>
            </a:pPr>
            <a:r>
              <a:rPr lang="en-IN" spc="-5"/>
              <a:t>Example</a:t>
            </a:r>
            <a:r>
              <a:rPr lang="en-IN" spc="-45"/>
              <a:t> </a:t>
            </a:r>
            <a:r>
              <a:rPr lang="en-IN" spc="-5"/>
              <a:t>–</a:t>
            </a:r>
            <a:r>
              <a:rPr lang="en-IN" spc="-25"/>
              <a:t> </a:t>
            </a:r>
            <a:r>
              <a:rPr lang="en-IN" spc="-5"/>
              <a:t>Cont…</a:t>
            </a:r>
            <a:endParaRPr lang="en-IN" spc="-5" dirty="0"/>
          </a:p>
        </p:txBody>
      </p:sp>
    </p:spTree>
    <p:extLst>
      <p:ext uri="{BB962C8B-B14F-4D97-AF65-F5344CB8AC3E}">
        <p14:creationId xmlns:p14="http://schemas.microsoft.com/office/powerpoint/2010/main" val="21658154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43098"/>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21363" y="239628"/>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Resolution Refutation in PL</a:t>
            </a:r>
            <a:r>
              <a:rPr lang="en-US" sz="3200" b="1" spc="-10" dirty="0">
                <a:solidFill>
                  <a:srgbClr val="C00000"/>
                </a:solidFill>
              </a:rPr>
              <a:t> </a:t>
            </a:r>
            <a:endParaRPr lang="te-IN" sz="3200" b="1" dirty="0">
              <a:solidFill>
                <a:srgbClr val="C00000"/>
              </a:solidFill>
            </a:endParaRPr>
          </a:p>
        </p:txBody>
      </p:sp>
      <p:sp>
        <p:nvSpPr>
          <p:cNvPr id="5" name="object 5">
            <a:extLst>
              <a:ext uri="{FF2B5EF4-FFF2-40B4-BE49-F238E27FC236}">
                <a16:creationId xmlns:a16="http://schemas.microsoft.com/office/drawing/2014/main" id="{ED6F9CED-2027-BAD9-DCE2-AB27A4EA9096}"/>
              </a:ext>
            </a:extLst>
          </p:cNvPr>
          <p:cNvSpPr txBox="1">
            <a:spLocks/>
          </p:cNvSpPr>
          <p:nvPr/>
        </p:nvSpPr>
        <p:spPr>
          <a:xfrm>
            <a:off x="1678941" y="883412"/>
            <a:ext cx="5093970" cy="63627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4000" spc="-5"/>
              <a:t>Deriving</a:t>
            </a:r>
            <a:r>
              <a:rPr lang="en-IN" sz="4000" spc="-25"/>
              <a:t> </a:t>
            </a:r>
            <a:r>
              <a:rPr lang="en-IN" sz="4000" spc="-5"/>
              <a:t>Contradiction</a:t>
            </a:r>
            <a:endParaRPr lang="en-IN" sz="4000"/>
          </a:p>
        </p:txBody>
      </p:sp>
      <p:sp>
        <p:nvSpPr>
          <p:cNvPr id="6" name="object 6">
            <a:extLst>
              <a:ext uri="{FF2B5EF4-FFF2-40B4-BE49-F238E27FC236}">
                <a16:creationId xmlns:a16="http://schemas.microsoft.com/office/drawing/2014/main" id="{02A7D4EC-77C3-019A-658D-2A40241C5D67}"/>
              </a:ext>
            </a:extLst>
          </p:cNvPr>
          <p:cNvSpPr txBox="1"/>
          <p:nvPr/>
        </p:nvSpPr>
        <p:spPr>
          <a:xfrm>
            <a:off x="2023365" y="2154429"/>
            <a:ext cx="2752090" cy="453390"/>
          </a:xfrm>
          <a:prstGeom prst="rect">
            <a:avLst/>
          </a:prstGeom>
        </p:spPr>
        <p:txBody>
          <a:bodyPr vert="horz" wrap="square" lIns="0" tIns="13335" rIns="0" bIns="0" rtlCol="0">
            <a:spAutoFit/>
          </a:bodyPr>
          <a:lstStyle/>
          <a:p>
            <a:pPr marL="12700">
              <a:lnSpc>
                <a:spcPct val="100000"/>
              </a:lnSpc>
              <a:spcBef>
                <a:spcPts val="105"/>
              </a:spcBef>
              <a:tabLst>
                <a:tab pos="774065" algn="l"/>
                <a:tab pos="1210310" algn="l"/>
                <a:tab pos="1612265" algn="l"/>
                <a:tab pos="2045335" algn="l"/>
                <a:tab pos="2480945" algn="l"/>
              </a:tabLst>
            </a:pPr>
            <a:r>
              <a:rPr sz="2800" dirty="0">
                <a:latin typeface="Microsoft Sans Serif"/>
                <a:cs typeface="Microsoft Sans Serif"/>
              </a:rPr>
              <a:t>~</a:t>
            </a:r>
            <a:r>
              <a:rPr sz="2800" spc="40" dirty="0">
                <a:latin typeface="Microsoft Sans Serif"/>
                <a:cs typeface="Microsoft Sans Serif"/>
              </a:rPr>
              <a:t> </a:t>
            </a:r>
            <a:r>
              <a:rPr sz="2800" spc="5" dirty="0">
                <a:latin typeface="Microsoft Sans Serif"/>
                <a:cs typeface="Microsoft Sans Serif"/>
              </a:rPr>
              <a:t>R</a:t>
            </a:r>
            <a:r>
              <a:rPr sz="2800" dirty="0">
                <a:latin typeface="Microsoft Sans Serif"/>
                <a:cs typeface="Microsoft Sans Serif"/>
              </a:rPr>
              <a:t>	</a:t>
            </a:r>
            <a:r>
              <a:rPr sz="2800" spc="5" dirty="0">
                <a:latin typeface="Microsoft Sans Serif"/>
                <a:cs typeface="Microsoft Sans Serif"/>
              </a:rPr>
              <a:t>V</a:t>
            </a:r>
            <a:r>
              <a:rPr sz="2800" dirty="0">
                <a:latin typeface="Microsoft Sans Serif"/>
                <a:cs typeface="Microsoft Sans Serif"/>
              </a:rPr>
              <a:t>	~	</a:t>
            </a:r>
            <a:r>
              <a:rPr sz="2800" spc="5" dirty="0">
                <a:latin typeface="Microsoft Sans Serif"/>
                <a:cs typeface="Microsoft Sans Serif"/>
              </a:rPr>
              <a:t>P</a:t>
            </a:r>
            <a:r>
              <a:rPr sz="2800" dirty="0">
                <a:latin typeface="Microsoft Sans Serif"/>
                <a:cs typeface="Microsoft Sans Serif"/>
              </a:rPr>
              <a:t>	</a:t>
            </a:r>
            <a:r>
              <a:rPr sz="2800" spc="5" dirty="0">
                <a:latin typeface="Microsoft Sans Serif"/>
                <a:cs typeface="Microsoft Sans Serif"/>
              </a:rPr>
              <a:t>V</a:t>
            </a:r>
            <a:r>
              <a:rPr sz="2800" dirty="0">
                <a:latin typeface="Microsoft Sans Serif"/>
                <a:cs typeface="Microsoft Sans Serif"/>
              </a:rPr>
              <a:t>	</a:t>
            </a:r>
            <a:r>
              <a:rPr sz="2800" spc="5" dirty="0">
                <a:latin typeface="Microsoft Sans Serif"/>
                <a:cs typeface="Microsoft Sans Serif"/>
              </a:rPr>
              <a:t>D</a:t>
            </a:r>
            <a:endParaRPr sz="2800">
              <a:latin typeface="Microsoft Sans Serif"/>
              <a:cs typeface="Microsoft Sans Serif"/>
            </a:endParaRPr>
          </a:p>
        </p:txBody>
      </p:sp>
      <p:sp>
        <p:nvSpPr>
          <p:cNvPr id="8" name="object 7">
            <a:extLst>
              <a:ext uri="{FF2B5EF4-FFF2-40B4-BE49-F238E27FC236}">
                <a16:creationId xmlns:a16="http://schemas.microsoft.com/office/drawing/2014/main" id="{5C81DBC6-9DBC-9384-1853-5517758454EB}"/>
              </a:ext>
            </a:extLst>
          </p:cNvPr>
          <p:cNvSpPr txBox="1"/>
          <p:nvPr/>
        </p:nvSpPr>
        <p:spPr>
          <a:xfrm>
            <a:off x="6250947" y="2154429"/>
            <a:ext cx="283210" cy="453390"/>
          </a:xfrm>
          <a:prstGeom prst="rect">
            <a:avLst/>
          </a:prstGeom>
        </p:spPr>
        <p:txBody>
          <a:bodyPr vert="horz" wrap="square" lIns="0" tIns="13335" rIns="0" bIns="0" rtlCol="0">
            <a:spAutoFit/>
          </a:bodyPr>
          <a:lstStyle/>
          <a:p>
            <a:pPr marL="12700">
              <a:lnSpc>
                <a:spcPct val="100000"/>
              </a:lnSpc>
              <a:spcBef>
                <a:spcPts val="105"/>
              </a:spcBef>
            </a:pPr>
            <a:r>
              <a:rPr sz="2800" spc="5" dirty="0">
                <a:latin typeface="Microsoft Sans Serif"/>
                <a:cs typeface="Microsoft Sans Serif"/>
              </a:rPr>
              <a:t>R</a:t>
            </a:r>
            <a:endParaRPr sz="2800">
              <a:latin typeface="Microsoft Sans Serif"/>
              <a:cs typeface="Microsoft Sans Serif"/>
            </a:endParaRPr>
          </a:p>
        </p:txBody>
      </p:sp>
      <p:sp>
        <p:nvSpPr>
          <p:cNvPr id="9" name="object 8">
            <a:extLst>
              <a:ext uri="{FF2B5EF4-FFF2-40B4-BE49-F238E27FC236}">
                <a16:creationId xmlns:a16="http://schemas.microsoft.com/office/drawing/2014/main" id="{6D823100-8787-97E9-09EE-30BAF2F53BC4}"/>
              </a:ext>
            </a:extLst>
          </p:cNvPr>
          <p:cNvSpPr txBox="1"/>
          <p:nvPr/>
        </p:nvSpPr>
        <p:spPr>
          <a:xfrm>
            <a:off x="4422143" y="3693671"/>
            <a:ext cx="1557020" cy="453390"/>
          </a:xfrm>
          <a:prstGeom prst="rect">
            <a:avLst/>
          </a:prstGeom>
        </p:spPr>
        <p:txBody>
          <a:bodyPr vert="horz" wrap="square" lIns="0" tIns="13335" rIns="0" bIns="0" rtlCol="0">
            <a:spAutoFit/>
          </a:bodyPr>
          <a:lstStyle/>
          <a:p>
            <a:pPr marL="12700">
              <a:lnSpc>
                <a:spcPct val="100000"/>
              </a:lnSpc>
              <a:spcBef>
                <a:spcPts val="105"/>
              </a:spcBef>
              <a:tabLst>
                <a:tab pos="417830" algn="l"/>
                <a:tab pos="853440" algn="l"/>
                <a:tab pos="1286510" algn="l"/>
              </a:tabLst>
            </a:pPr>
            <a:r>
              <a:rPr sz="2800" dirty="0">
                <a:latin typeface="Microsoft Sans Serif"/>
                <a:cs typeface="Microsoft Sans Serif"/>
              </a:rPr>
              <a:t>~	</a:t>
            </a:r>
            <a:r>
              <a:rPr sz="2800" spc="5" dirty="0">
                <a:latin typeface="Microsoft Sans Serif"/>
                <a:cs typeface="Microsoft Sans Serif"/>
              </a:rPr>
              <a:t>P	V	D</a:t>
            </a:r>
            <a:endParaRPr sz="2800">
              <a:latin typeface="Microsoft Sans Serif"/>
              <a:cs typeface="Microsoft Sans Serif"/>
            </a:endParaRPr>
          </a:p>
        </p:txBody>
      </p:sp>
      <p:sp>
        <p:nvSpPr>
          <p:cNvPr id="11" name="object 9">
            <a:extLst>
              <a:ext uri="{FF2B5EF4-FFF2-40B4-BE49-F238E27FC236}">
                <a16:creationId xmlns:a16="http://schemas.microsoft.com/office/drawing/2014/main" id="{BEF96C39-2846-FC31-9FC5-458C83B0D904}"/>
              </a:ext>
            </a:extLst>
          </p:cNvPr>
          <p:cNvSpPr txBox="1"/>
          <p:nvPr/>
        </p:nvSpPr>
        <p:spPr>
          <a:xfrm>
            <a:off x="7165347" y="3693671"/>
            <a:ext cx="263525" cy="453390"/>
          </a:xfrm>
          <a:prstGeom prst="rect">
            <a:avLst/>
          </a:prstGeom>
        </p:spPr>
        <p:txBody>
          <a:bodyPr vert="horz" wrap="square" lIns="0" tIns="13335" rIns="0" bIns="0" rtlCol="0">
            <a:spAutoFit/>
          </a:bodyPr>
          <a:lstStyle/>
          <a:p>
            <a:pPr marL="12700">
              <a:lnSpc>
                <a:spcPct val="100000"/>
              </a:lnSpc>
              <a:spcBef>
                <a:spcPts val="105"/>
              </a:spcBef>
            </a:pPr>
            <a:r>
              <a:rPr sz="2800" spc="5" dirty="0">
                <a:latin typeface="Microsoft Sans Serif"/>
                <a:cs typeface="Microsoft Sans Serif"/>
              </a:rPr>
              <a:t>P</a:t>
            </a:r>
            <a:endParaRPr sz="2800">
              <a:latin typeface="Microsoft Sans Serif"/>
              <a:cs typeface="Microsoft Sans Serif"/>
            </a:endParaRPr>
          </a:p>
        </p:txBody>
      </p:sp>
      <p:sp>
        <p:nvSpPr>
          <p:cNvPr id="12" name="object 10">
            <a:extLst>
              <a:ext uri="{FF2B5EF4-FFF2-40B4-BE49-F238E27FC236}">
                <a16:creationId xmlns:a16="http://schemas.microsoft.com/office/drawing/2014/main" id="{61E60C5B-00A9-35B5-7A90-D1B870628C4D}"/>
              </a:ext>
            </a:extLst>
          </p:cNvPr>
          <p:cNvSpPr txBox="1"/>
          <p:nvPr/>
        </p:nvSpPr>
        <p:spPr>
          <a:xfrm>
            <a:off x="6250945" y="4632455"/>
            <a:ext cx="283210" cy="453390"/>
          </a:xfrm>
          <a:prstGeom prst="rect">
            <a:avLst/>
          </a:prstGeom>
        </p:spPr>
        <p:txBody>
          <a:bodyPr vert="horz" wrap="square" lIns="0" tIns="13335" rIns="0" bIns="0" rtlCol="0">
            <a:spAutoFit/>
          </a:bodyPr>
          <a:lstStyle/>
          <a:p>
            <a:pPr marL="12700">
              <a:lnSpc>
                <a:spcPct val="100000"/>
              </a:lnSpc>
              <a:spcBef>
                <a:spcPts val="105"/>
              </a:spcBef>
            </a:pPr>
            <a:r>
              <a:rPr sz="2800" spc="5" dirty="0">
                <a:latin typeface="Microsoft Sans Serif"/>
                <a:cs typeface="Microsoft Sans Serif"/>
              </a:rPr>
              <a:t>D</a:t>
            </a:r>
            <a:endParaRPr sz="2800">
              <a:latin typeface="Microsoft Sans Serif"/>
              <a:cs typeface="Microsoft Sans Serif"/>
            </a:endParaRPr>
          </a:p>
        </p:txBody>
      </p:sp>
      <p:sp>
        <p:nvSpPr>
          <p:cNvPr id="14" name="object 11">
            <a:extLst>
              <a:ext uri="{FF2B5EF4-FFF2-40B4-BE49-F238E27FC236}">
                <a16:creationId xmlns:a16="http://schemas.microsoft.com/office/drawing/2014/main" id="{0AEC8645-349E-9CFD-9218-35BCE5EAF0A6}"/>
              </a:ext>
            </a:extLst>
          </p:cNvPr>
          <p:cNvSpPr txBox="1"/>
          <p:nvPr/>
        </p:nvSpPr>
        <p:spPr>
          <a:xfrm>
            <a:off x="8079747" y="4632455"/>
            <a:ext cx="591185" cy="453390"/>
          </a:xfrm>
          <a:prstGeom prst="rect">
            <a:avLst/>
          </a:prstGeom>
        </p:spPr>
        <p:txBody>
          <a:bodyPr vert="horz" wrap="square" lIns="0" tIns="13335" rIns="0" bIns="0" rtlCol="0">
            <a:spAutoFit/>
          </a:bodyPr>
          <a:lstStyle/>
          <a:p>
            <a:pPr marL="12700">
              <a:lnSpc>
                <a:spcPct val="100000"/>
              </a:lnSpc>
              <a:spcBef>
                <a:spcPts val="105"/>
              </a:spcBef>
            </a:pPr>
            <a:r>
              <a:rPr sz="2800" dirty="0">
                <a:latin typeface="Microsoft Sans Serif"/>
                <a:cs typeface="Microsoft Sans Serif"/>
              </a:rPr>
              <a:t>~</a:t>
            </a:r>
            <a:r>
              <a:rPr sz="2800" spc="-45" dirty="0">
                <a:latin typeface="Microsoft Sans Serif"/>
                <a:cs typeface="Microsoft Sans Serif"/>
              </a:rPr>
              <a:t> </a:t>
            </a:r>
            <a:r>
              <a:rPr sz="2800" spc="5" dirty="0">
                <a:latin typeface="Microsoft Sans Serif"/>
                <a:cs typeface="Microsoft Sans Serif"/>
              </a:rPr>
              <a:t>D</a:t>
            </a:r>
            <a:endParaRPr sz="2800">
              <a:latin typeface="Microsoft Sans Serif"/>
              <a:cs typeface="Microsoft Sans Serif"/>
            </a:endParaRPr>
          </a:p>
        </p:txBody>
      </p:sp>
      <p:sp>
        <p:nvSpPr>
          <p:cNvPr id="16" name="object 12">
            <a:extLst>
              <a:ext uri="{FF2B5EF4-FFF2-40B4-BE49-F238E27FC236}">
                <a16:creationId xmlns:a16="http://schemas.microsoft.com/office/drawing/2014/main" id="{91B79E0B-E1B6-DFB9-2CCF-E534E40F9E9A}"/>
              </a:ext>
            </a:extLst>
          </p:cNvPr>
          <p:cNvSpPr/>
          <p:nvPr/>
        </p:nvSpPr>
        <p:spPr>
          <a:xfrm>
            <a:off x="3200400" y="2590800"/>
            <a:ext cx="2590800" cy="838200"/>
          </a:xfrm>
          <a:custGeom>
            <a:avLst/>
            <a:gdLst/>
            <a:ahLst/>
            <a:cxnLst/>
            <a:rect l="l" t="t" r="r" b="b"/>
            <a:pathLst>
              <a:path w="2590800" h="838200">
                <a:moveTo>
                  <a:pt x="0" y="0"/>
                </a:moveTo>
                <a:lnTo>
                  <a:pt x="1523999" y="838199"/>
                </a:lnTo>
              </a:path>
              <a:path w="2590800" h="838200">
                <a:moveTo>
                  <a:pt x="2590799" y="0"/>
                </a:moveTo>
                <a:lnTo>
                  <a:pt x="1523999" y="838199"/>
                </a:lnTo>
              </a:path>
            </a:pathLst>
          </a:custGeom>
          <a:ln w="28574">
            <a:solidFill>
              <a:srgbClr val="000000"/>
            </a:solidFill>
          </a:ln>
        </p:spPr>
        <p:txBody>
          <a:bodyPr wrap="square" lIns="0" tIns="0" rIns="0" bIns="0" rtlCol="0"/>
          <a:lstStyle/>
          <a:p>
            <a:endParaRPr/>
          </a:p>
        </p:txBody>
      </p:sp>
      <p:sp>
        <p:nvSpPr>
          <p:cNvPr id="17" name="object 13">
            <a:extLst>
              <a:ext uri="{FF2B5EF4-FFF2-40B4-BE49-F238E27FC236}">
                <a16:creationId xmlns:a16="http://schemas.microsoft.com/office/drawing/2014/main" id="{38F44CE8-130B-CB48-2BFF-255B7A9454A4}"/>
              </a:ext>
            </a:extLst>
          </p:cNvPr>
          <p:cNvSpPr/>
          <p:nvPr/>
        </p:nvSpPr>
        <p:spPr>
          <a:xfrm>
            <a:off x="5105400" y="4191000"/>
            <a:ext cx="1981200" cy="457200"/>
          </a:xfrm>
          <a:custGeom>
            <a:avLst/>
            <a:gdLst/>
            <a:ahLst/>
            <a:cxnLst/>
            <a:rect l="l" t="t" r="r" b="b"/>
            <a:pathLst>
              <a:path w="1981200" h="457200">
                <a:moveTo>
                  <a:pt x="0" y="0"/>
                </a:moveTo>
                <a:lnTo>
                  <a:pt x="1295399" y="457199"/>
                </a:lnTo>
              </a:path>
              <a:path w="1981200" h="457200">
                <a:moveTo>
                  <a:pt x="1981199" y="0"/>
                </a:moveTo>
                <a:lnTo>
                  <a:pt x="1295399" y="457199"/>
                </a:lnTo>
              </a:path>
            </a:pathLst>
          </a:custGeom>
          <a:ln w="28574">
            <a:solidFill>
              <a:srgbClr val="000000"/>
            </a:solidFill>
          </a:ln>
        </p:spPr>
        <p:txBody>
          <a:bodyPr wrap="square" lIns="0" tIns="0" rIns="0" bIns="0" rtlCol="0"/>
          <a:lstStyle/>
          <a:p>
            <a:endParaRPr/>
          </a:p>
        </p:txBody>
      </p:sp>
      <p:grpSp>
        <p:nvGrpSpPr>
          <p:cNvPr id="18" name="object 14">
            <a:extLst>
              <a:ext uri="{FF2B5EF4-FFF2-40B4-BE49-F238E27FC236}">
                <a16:creationId xmlns:a16="http://schemas.microsoft.com/office/drawing/2014/main" id="{EF2A4CF8-D09B-BB2E-84B3-078BBA9915ED}"/>
              </a:ext>
            </a:extLst>
          </p:cNvPr>
          <p:cNvGrpSpPr/>
          <p:nvPr/>
        </p:nvGrpSpPr>
        <p:grpSpPr>
          <a:xfrm>
            <a:off x="6310312" y="5014912"/>
            <a:ext cx="2009775" cy="866775"/>
            <a:chOff x="6310312" y="5014912"/>
            <a:chExt cx="2009775" cy="866775"/>
          </a:xfrm>
        </p:grpSpPr>
        <p:sp>
          <p:nvSpPr>
            <p:cNvPr id="19" name="object 15">
              <a:extLst>
                <a:ext uri="{FF2B5EF4-FFF2-40B4-BE49-F238E27FC236}">
                  <a16:creationId xmlns:a16="http://schemas.microsoft.com/office/drawing/2014/main" id="{1BEE9CA3-F473-D498-6373-7E3FE24C4534}"/>
                </a:ext>
              </a:extLst>
            </p:cNvPr>
            <p:cNvSpPr/>
            <p:nvPr/>
          </p:nvSpPr>
          <p:spPr>
            <a:xfrm>
              <a:off x="6324600" y="5029200"/>
              <a:ext cx="1981200" cy="609600"/>
            </a:xfrm>
            <a:custGeom>
              <a:avLst/>
              <a:gdLst/>
              <a:ahLst/>
              <a:cxnLst/>
              <a:rect l="l" t="t" r="r" b="b"/>
              <a:pathLst>
                <a:path w="1981200" h="609600">
                  <a:moveTo>
                    <a:pt x="0" y="76199"/>
                  </a:moveTo>
                  <a:lnTo>
                    <a:pt x="990599" y="609599"/>
                  </a:lnTo>
                </a:path>
                <a:path w="1981200" h="609600">
                  <a:moveTo>
                    <a:pt x="1981199" y="0"/>
                  </a:moveTo>
                  <a:lnTo>
                    <a:pt x="1066799" y="609599"/>
                  </a:lnTo>
                </a:path>
              </a:pathLst>
            </a:custGeom>
            <a:ln w="28574">
              <a:solidFill>
                <a:srgbClr val="000000"/>
              </a:solidFill>
            </a:ln>
          </p:spPr>
          <p:txBody>
            <a:bodyPr wrap="square" lIns="0" tIns="0" rIns="0" bIns="0" rtlCol="0"/>
            <a:lstStyle/>
            <a:p>
              <a:endParaRPr/>
            </a:p>
          </p:txBody>
        </p:sp>
        <p:sp>
          <p:nvSpPr>
            <p:cNvPr id="20" name="object 16">
              <a:extLst>
                <a:ext uri="{FF2B5EF4-FFF2-40B4-BE49-F238E27FC236}">
                  <a16:creationId xmlns:a16="http://schemas.microsoft.com/office/drawing/2014/main" id="{137E2A8F-87D7-2CFE-2DC5-6FC833F781B3}"/>
                </a:ext>
              </a:extLst>
            </p:cNvPr>
            <p:cNvSpPr/>
            <p:nvPr/>
          </p:nvSpPr>
          <p:spPr>
            <a:xfrm>
              <a:off x="7086600" y="5638800"/>
              <a:ext cx="457200" cy="228600"/>
            </a:xfrm>
            <a:custGeom>
              <a:avLst/>
              <a:gdLst/>
              <a:ahLst/>
              <a:cxnLst/>
              <a:rect l="l" t="t" r="r" b="b"/>
              <a:pathLst>
                <a:path w="457200" h="228600">
                  <a:moveTo>
                    <a:pt x="457199" y="228599"/>
                  </a:moveTo>
                  <a:lnTo>
                    <a:pt x="457199" y="0"/>
                  </a:lnTo>
                  <a:lnTo>
                    <a:pt x="0" y="0"/>
                  </a:lnTo>
                  <a:lnTo>
                    <a:pt x="0" y="228599"/>
                  </a:lnTo>
                  <a:lnTo>
                    <a:pt x="457199" y="228599"/>
                  </a:lnTo>
                  <a:close/>
                </a:path>
              </a:pathLst>
            </a:custGeom>
            <a:solidFill>
              <a:srgbClr val="FFFFFF"/>
            </a:solidFill>
          </p:spPr>
          <p:txBody>
            <a:bodyPr wrap="square" lIns="0" tIns="0" rIns="0" bIns="0" rtlCol="0"/>
            <a:lstStyle/>
            <a:p>
              <a:endParaRPr/>
            </a:p>
          </p:txBody>
        </p:sp>
        <p:sp>
          <p:nvSpPr>
            <p:cNvPr id="21" name="object 17">
              <a:extLst>
                <a:ext uri="{FF2B5EF4-FFF2-40B4-BE49-F238E27FC236}">
                  <a16:creationId xmlns:a16="http://schemas.microsoft.com/office/drawing/2014/main" id="{E1AFD8C8-BBCA-80FA-D57F-84C467039A86}"/>
                </a:ext>
              </a:extLst>
            </p:cNvPr>
            <p:cNvSpPr/>
            <p:nvPr/>
          </p:nvSpPr>
          <p:spPr>
            <a:xfrm>
              <a:off x="7086600" y="5638800"/>
              <a:ext cx="457200" cy="228600"/>
            </a:xfrm>
            <a:custGeom>
              <a:avLst/>
              <a:gdLst/>
              <a:ahLst/>
              <a:cxnLst/>
              <a:rect l="l" t="t" r="r" b="b"/>
              <a:pathLst>
                <a:path w="457200" h="228600">
                  <a:moveTo>
                    <a:pt x="0" y="0"/>
                  </a:moveTo>
                  <a:lnTo>
                    <a:pt x="0" y="228599"/>
                  </a:lnTo>
                  <a:lnTo>
                    <a:pt x="457199" y="228599"/>
                  </a:lnTo>
                  <a:lnTo>
                    <a:pt x="457199" y="0"/>
                  </a:lnTo>
                  <a:lnTo>
                    <a:pt x="0" y="0"/>
                  </a:lnTo>
                  <a:close/>
                </a:path>
              </a:pathLst>
            </a:custGeom>
            <a:ln w="2857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5016643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0269-78EB-7BA8-5A6F-6D0F86E5F611}"/>
              </a:ext>
            </a:extLst>
          </p:cNvPr>
          <p:cNvSpPr txBox="1">
            <a:spLocks/>
          </p:cNvSpPr>
          <p:nvPr/>
        </p:nvSpPr>
        <p:spPr>
          <a:xfrm>
            <a:off x="721363" y="239628"/>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Resolution Refutation in PL</a:t>
            </a:r>
            <a:r>
              <a:rPr lang="en-US" sz="3200" b="1" spc="-10" dirty="0">
                <a:solidFill>
                  <a:srgbClr val="C00000"/>
                </a:solidFill>
              </a:rPr>
              <a:t> </a:t>
            </a:r>
            <a:endParaRPr lang="te-IN" sz="3200" b="1" dirty="0">
              <a:solidFill>
                <a:srgbClr val="C00000"/>
              </a:solidFill>
            </a:endParaRPr>
          </a:p>
        </p:txBody>
      </p:sp>
      <p:sp>
        <p:nvSpPr>
          <p:cNvPr id="4" name="TextBox 3">
            <a:extLst>
              <a:ext uri="{FF2B5EF4-FFF2-40B4-BE49-F238E27FC236}">
                <a16:creationId xmlns:a16="http://schemas.microsoft.com/office/drawing/2014/main" id="{6FFF16FB-3061-E796-EB7C-E44637DC92DB}"/>
              </a:ext>
            </a:extLst>
          </p:cNvPr>
          <p:cNvSpPr txBox="1"/>
          <p:nvPr/>
        </p:nvSpPr>
        <p:spPr>
          <a:xfrm>
            <a:off x="721363" y="1371600"/>
            <a:ext cx="9870437" cy="3539430"/>
          </a:xfrm>
          <a:prstGeom prst="rect">
            <a:avLst/>
          </a:prstGeom>
          <a:noFill/>
        </p:spPr>
        <p:txBody>
          <a:bodyPr wrap="square">
            <a:spAutoFit/>
          </a:bodyPr>
          <a:lstStyle/>
          <a:p>
            <a:pPr algn="l"/>
            <a:r>
              <a:rPr lang="en-US" sz="3200" b="1" dirty="0">
                <a:solidFill>
                  <a:srgbClr val="000000"/>
                </a:solidFill>
                <a:latin typeface="Times New Roman" panose="02020603050405020304" pitchFamily="18" charset="0"/>
              </a:rPr>
              <a:t>Try Yourself</a:t>
            </a:r>
          </a:p>
          <a:p>
            <a:pPr algn="l"/>
            <a:endParaRPr lang="en-US" sz="3200" b="1" i="0" dirty="0">
              <a:solidFill>
                <a:srgbClr val="000000"/>
              </a:solidFill>
              <a:effectLst/>
              <a:latin typeface="Times New Roman" panose="02020603050405020304" pitchFamily="18" charset="0"/>
            </a:endParaRPr>
          </a:p>
          <a:p>
            <a:pPr algn="l"/>
            <a:r>
              <a:rPr lang="en-US" sz="4000" b="0" i="0" dirty="0">
                <a:solidFill>
                  <a:srgbClr val="000000"/>
                </a:solidFill>
                <a:effectLst/>
                <a:latin typeface="Times New Roman" panose="02020603050405020304" pitchFamily="18" charset="0"/>
              </a:rPr>
              <a:t>Given the following hypotheses:</a:t>
            </a:r>
          </a:p>
          <a:p>
            <a:pPr algn="l">
              <a:buFont typeface="+mj-lt"/>
              <a:buAutoNum type="arabicPeriod"/>
            </a:pPr>
            <a:r>
              <a:rPr lang="en-US" sz="4000" b="0" i="0" dirty="0">
                <a:solidFill>
                  <a:srgbClr val="000000"/>
                </a:solidFill>
                <a:effectLst/>
                <a:latin typeface="Times New Roman" panose="02020603050405020304" pitchFamily="18" charset="0"/>
              </a:rPr>
              <a:t>If it rains, Joe brings his umbrella </a:t>
            </a:r>
          </a:p>
          <a:p>
            <a:pPr algn="l">
              <a:buFont typeface="+mj-lt"/>
              <a:buAutoNum type="arabicPeriod"/>
            </a:pPr>
            <a:r>
              <a:rPr lang="en-US" sz="4000" b="0" i="0" dirty="0">
                <a:solidFill>
                  <a:srgbClr val="000000"/>
                </a:solidFill>
                <a:effectLst/>
                <a:latin typeface="Times New Roman" panose="02020603050405020304" pitchFamily="18" charset="0"/>
              </a:rPr>
              <a:t>If Joe has an umbrella, he doesn't get wet</a:t>
            </a:r>
          </a:p>
          <a:p>
            <a:pPr algn="l">
              <a:buFont typeface="+mj-lt"/>
              <a:buAutoNum type="arabicPeriod"/>
            </a:pPr>
            <a:r>
              <a:rPr lang="en-US" sz="4000" b="0" i="0" dirty="0">
                <a:solidFill>
                  <a:srgbClr val="000000"/>
                </a:solidFill>
                <a:effectLst/>
                <a:latin typeface="Times New Roman" panose="02020603050405020304" pitchFamily="18" charset="0"/>
              </a:rPr>
              <a:t>If it doesn't rain, Joe doesn't get wet </a:t>
            </a:r>
          </a:p>
        </p:txBody>
      </p:sp>
    </p:spTree>
    <p:extLst>
      <p:ext uri="{BB962C8B-B14F-4D97-AF65-F5344CB8AC3E}">
        <p14:creationId xmlns:p14="http://schemas.microsoft.com/office/powerpoint/2010/main" val="256746498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8824" y="501172"/>
            <a:ext cx="6428176" cy="689932"/>
          </a:xfrm>
          <a:prstGeom prst="rect">
            <a:avLst/>
          </a:prstGeom>
        </p:spPr>
        <p:txBody>
          <a:bodyPr vert="horz" wrap="square" lIns="0" tIns="12700" rIns="0" bIns="0" rtlCol="0" anchor="ctr">
            <a:spAutoFit/>
          </a:bodyPr>
          <a:lstStyle/>
          <a:p>
            <a:pPr marL="12700">
              <a:lnSpc>
                <a:spcPct val="100000"/>
              </a:lnSpc>
              <a:spcBef>
                <a:spcPts val="100"/>
              </a:spcBef>
              <a:tabLst>
                <a:tab pos="2573020" algn="l"/>
              </a:tabLst>
            </a:pPr>
            <a:r>
              <a:rPr dirty="0">
                <a:solidFill>
                  <a:srgbClr val="FF0000"/>
                </a:solidFill>
              </a:rPr>
              <a:t>R</a:t>
            </a:r>
            <a:r>
              <a:rPr spc="-5" dirty="0">
                <a:solidFill>
                  <a:srgbClr val="FF0000"/>
                </a:solidFill>
              </a:rPr>
              <a:t>e</a:t>
            </a:r>
            <a:r>
              <a:rPr dirty="0">
                <a:solidFill>
                  <a:srgbClr val="FF0000"/>
                </a:solidFill>
              </a:rPr>
              <a:t>so</a:t>
            </a:r>
            <a:r>
              <a:rPr spc="-5" dirty="0">
                <a:solidFill>
                  <a:srgbClr val="FF0000"/>
                </a:solidFill>
              </a:rPr>
              <a:t>l</a:t>
            </a:r>
            <a:r>
              <a:rPr dirty="0">
                <a:solidFill>
                  <a:srgbClr val="FF0000"/>
                </a:solidFill>
              </a:rPr>
              <a:t>u</a:t>
            </a:r>
            <a:r>
              <a:rPr spc="-5" dirty="0">
                <a:solidFill>
                  <a:srgbClr val="FF0000"/>
                </a:solidFill>
              </a:rPr>
              <a:t>ti</a:t>
            </a:r>
            <a:r>
              <a:rPr dirty="0">
                <a:solidFill>
                  <a:srgbClr val="FF0000"/>
                </a:solidFill>
              </a:rPr>
              <a:t>on	</a:t>
            </a:r>
            <a:r>
              <a:rPr spc="-5" dirty="0">
                <a:solidFill>
                  <a:srgbClr val="FF0000"/>
                </a:solidFill>
              </a:rPr>
              <a:t>e</a:t>
            </a:r>
            <a:r>
              <a:rPr dirty="0">
                <a:solidFill>
                  <a:srgbClr val="FF0000"/>
                </a:solidFill>
              </a:rPr>
              <a:t>x</a:t>
            </a:r>
            <a:r>
              <a:rPr spc="-5" dirty="0">
                <a:solidFill>
                  <a:srgbClr val="FF0000"/>
                </a:solidFill>
              </a:rPr>
              <a:t>am</a:t>
            </a:r>
            <a:r>
              <a:rPr dirty="0">
                <a:solidFill>
                  <a:srgbClr val="FF0000"/>
                </a:solidFill>
              </a:rPr>
              <a:t>p</a:t>
            </a:r>
            <a:r>
              <a:rPr spc="-5" dirty="0">
                <a:solidFill>
                  <a:srgbClr val="FF0000"/>
                </a:solidFill>
              </a:rPr>
              <a:t>l</a:t>
            </a:r>
            <a:r>
              <a:rPr dirty="0">
                <a:solidFill>
                  <a:srgbClr val="FF0000"/>
                </a:solidFill>
              </a:rPr>
              <a:t>e</a:t>
            </a:r>
            <a:r>
              <a:rPr lang="en-IN" dirty="0">
                <a:solidFill>
                  <a:srgbClr val="FF0000"/>
                </a:solidFill>
              </a:rPr>
              <a:t>3</a:t>
            </a:r>
            <a:endParaRPr dirty="0">
              <a:solidFill>
                <a:srgbClr val="FF0000"/>
              </a:solidFill>
            </a:endParaRPr>
          </a:p>
        </p:txBody>
      </p:sp>
      <p:sp>
        <p:nvSpPr>
          <p:cNvPr id="3" name="object 3"/>
          <p:cNvSpPr txBox="1"/>
          <p:nvPr/>
        </p:nvSpPr>
        <p:spPr>
          <a:xfrm>
            <a:off x="2059939" y="1541490"/>
            <a:ext cx="6845300" cy="3740785"/>
          </a:xfrm>
          <a:prstGeom prst="rect">
            <a:avLst/>
          </a:prstGeom>
        </p:spPr>
        <p:txBody>
          <a:bodyPr vert="horz" wrap="square" lIns="0" tIns="104139" rIns="0" bIns="0" rtlCol="0">
            <a:spAutoFit/>
          </a:bodyPr>
          <a:lstStyle/>
          <a:p>
            <a:pPr marL="355600" indent="-342900">
              <a:spcBef>
                <a:spcPts val="819"/>
              </a:spcBef>
              <a:buFont typeface="Arial MT"/>
              <a:buChar char="•"/>
              <a:tabLst>
                <a:tab pos="354965" algn="l"/>
                <a:tab pos="355600" algn="l"/>
              </a:tabLst>
            </a:pPr>
            <a:r>
              <a:rPr sz="3200" dirty="0">
                <a:latin typeface="Times New Roman"/>
                <a:cs typeface="Times New Roman"/>
              </a:rPr>
              <a:t>KB:</a:t>
            </a:r>
          </a:p>
          <a:p>
            <a:pPr marL="755650" lvl="1" indent="-285750">
              <a:spcBef>
                <a:spcPts val="635"/>
              </a:spcBef>
              <a:buFont typeface="Arial MT"/>
              <a:buChar char="–"/>
              <a:tabLst>
                <a:tab pos="755650" algn="l"/>
              </a:tabLst>
            </a:pPr>
            <a:r>
              <a:rPr sz="2800" spc="-10" dirty="0">
                <a:latin typeface="Times New Roman"/>
                <a:cs typeface="Times New Roman"/>
              </a:rPr>
              <a:t>allergies(X)</a:t>
            </a:r>
            <a:r>
              <a:rPr sz="2800" spc="-15" dirty="0">
                <a:latin typeface="Times New Roman"/>
                <a:cs typeface="Times New Roman"/>
              </a:rPr>
              <a:t> </a:t>
            </a:r>
            <a:r>
              <a:rPr sz="2800" dirty="0">
                <a:latin typeface="Symbol"/>
                <a:cs typeface="Symbol"/>
              </a:rPr>
              <a:t></a:t>
            </a:r>
            <a:r>
              <a:rPr sz="2800" spc="-10" dirty="0">
                <a:latin typeface="Times New Roman"/>
                <a:cs typeface="Times New Roman"/>
              </a:rPr>
              <a:t> </a:t>
            </a:r>
            <a:r>
              <a:rPr sz="2800" spc="-5" dirty="0">
                <a:latin typeface="Times New Roman"/>
                <a:cs typeface="Times New Roman"/>
              </a:rPr>
              <a:t>sneeze(X)</a:t>
            </a:r>
            <a:endParaRPr sz="2800" dirty="0">
              <a:latin typeface="Times New Roman"/>
              <a:cs typeface="Times New Roman"/>
            </a:endParaRPr>
          </a:p>
          <a:p>
            <a:pPr marL="755650" lvl="1" indent="-285750">
              <a:spcBef>
                <a:spcPts val="640"/>
              </a:spcBef>
              <a:buFont typeface="Arial MT"/>
              <a:buChar char="–"/>
              <a:tabLst>
                <a:tab pos="755650" algn="l"/>
              </a:tabLst>
            </a:pPr>
            <a:r>
              <a:rPr sz="2800" spc="-5" dirty="0">
                <a:latin typeface="Times New Roman"/>
                <a:cs typeface="Times New Roman"/>
              </a:rPr>
              <a:t>cat(Y)</a:t>
            </a:r>
            <a:r>
              <a:rPr sz="2800" spc="-10" dirty="0">
                <a:latin typeface="Times New Roman"/>
                <a:cs typeface="Times New Roman"/>
              </a:rPr>
              <a:t> </a:t>
            </a:r>
            <a:r>
              <a:rPr sz="2800" dirty="0">
                <a:latin typeface="Symbol"/>
                <a:cs typeface="Symbol"/>
              </a:rPr>
              <a:t></a:t>
            </a:r>
            <a:r>
              <a:rPr sz="2800" dirty="0">
                <a:latin typeface="Times New Roman"/>
                <a:cs typeface="Times New Roman"/>
              </a:rPr>
              <a:t> </a:t>
            </a:r>
            <a:r>
              <a:rPr sz="2800" spc="-20" dirty="0">
                <a:latin typeface="Times New Roman"/>
                <a:cs typeface="Times New Roman"/>
              </a:rPr>
              <a:t>allergicToCats(X)</a:t>
            </a:r>
            <a:r>
              <a:rPr sz="2800" dirty="0">
                <a:latin typeface="Times New Roman"/>
                <a:cs typeface="Times New Roman"/>
              </a:rPr>
              <a:t> </a:t>
            </a:r>
            <a:r>
              <a:rPr sz="2800" dirty="0">
                <a:latin typeface="Symbol"/>
                <a:cs typeface="Symbol"/>
              </a:rPr>
              <a:t></a:t>
            </a:r>
            <a:r>
              <a:rPr sz="2800" dirty="0">
                <a:latin typeface="Times New Roman"/>
                <a:cs typeface="Times New Roman"/>
              </a:rPr>
              <a:t> </a:t>
            </a:r>
            <a:r>
              <a:rPr sz="2800" spc="-10" dirty="0">
                <a:latin typeface="Times New Roman"/>
                <a:cs typeface="Times New Roman"/>
              </a:rPr>
              <a:t>allergies(X)</a:t>
            </a:r>
            <a:endParaRPr sz="2800" dirty="0">
              <a:latin typeface="Times New Roman"/>
              <a:cs typeface="Times New Roman"/>
            </a:endParaRPr>
          </a:p>
          <a:p>
            <a:pPr marL="755650" lvl="1" indent="-285750">
              <a:spcBef>
                <a:spcPts val="740"/>
              </a:spcBef>
              <a:buFont typeface="Arial MT"/>
              <a:buChar char="–"/>
              <a:tabLst>
                <a:tab pos="755650" algn="l"/>
              </a:tabLst>
            </a:pPr>
            <a:r>
              <a:rPr sz="2800" spc="-5" dirty="0">
                <a:latin typeface="Times New Roman"/>
                <a:cs typeface="Times New Roman"/>
              </a:rPr>
              <a:t>cat(felix)</a:t>
            </a:r>
            <a:endParaRPr sz="2800" dirty="0">
              <a:latin typeface="Times New Roman"/>
              <a:cs typeface="Times New Roman"/>
            </a:endParaRPr>
          </a:p>
          <a:p>
            <a:pPr marL="755650" lvl="1" indent="-285750">
              <a:spcBef>
                <a:spcPts val="640"/>
              </a:spcBef>
              <a:buFont typeface="Arial MT"/>
              <a:buChar char="–"/>
              <a:tabLst>
                <a:tab pos="755650" algn="l"/>
              </a:tabLst>
            </a:pPr>
            <a:r>
              <a:rPr sz="2800" spc="-20" dirty="0">
                <a:latin typeface="Times New Roman"/>
                <a:cs typeface="Times New Roman"/>
              </a:rPr>
              <a:t>allergicToCats(mary)</a:t>
            </a:r>
            <a:endParaRPr sz="2800" dirty="0">
              <a:latin typeface="Times New Roman"/>
              <a:cs typeface="Times New Roman"/>
            </a:endParaRPr>
          </a:p>
          <a:p>
            <a:pPr marL="355600" indent="-342900">
              <a:spcBef>
                <a:spcPts val="735"/>
              </a:spcBef>
              <a:buFont typeface="Arial MT"/>
              <a:buChar char="•"/>
              <a:tabLst>
                <a:tab pos="354965" algn="l"/>
                <a:tab pos="355600" algn="l"/>
              </a:tabLst>
            </a:pPr>
            <a:r>
              <a:rPr sz="3200" spc="-5" dirty="0">
                <a:latin typeface="Times New Roman"/>
                <a:cs typeface="Times New Roman"/>
              </a:rPr>
              <a:t>Goal:</a:t>
            </a:r>
            <a:endParaRPr sz="3200" dirty="0">
              <a:latin typeface="Times New Roman"/>
              <a:cs typeface="Times New Roman"/>
            </a:endParaRPr>
          </a:p>
          <a:p>
            <a:pPr marL="469900" lvl="1">
              <a:spcBef>
                <a:spcPts val="665"/>
              </a:spcBef>
              <a:tabLst>
                <a:tab pos="755650" algn="l"/>
              </a:tabLst>
            </a:pPr>
            <a:r>
              <a:rPr sz="2800" spc="-5" dirty="0">
                <a:latin typeface="Times New Roman"/>
                <a:cs typeface="Times New Roman"/>
              </a:rPr>
              <a:t>sneeze(mary)</a:t>
            </a:r>
            <a:endParaRPr sz="2800" dirty="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16510">
              <a:lnSpc>
                <a:spcPct val="100000"/>
              </a:lnSpc>
              <a:spcBef>
                <a:spcPts val="100"/>
              </a:spcBef>
              <a:tabLst>
                <a:tab pos="2515235" algn="l"/>
                <a:tab pos="4889500" algn="l"/>
                <a:tab pos="6239510" algn="l"/>
              </a:tabLst>
            </a:pPr>
            <a:r>
              <a:rPr dirty="0"/>
              <a:t>R</a:t>
            </a:r>
            <a:r>
              <a:rPr spc="-5" dirty="0"/>
              <a:t>e</a:t>
            </a:r>
            <a:r>
              <a:rPr dirty="0"/>
              <a:t>fu</a:t>
            </a:r>
            <a:r>
              <a:rPr spc="-5" dirty="0"/>
              <a:t>tati</a:t>
            </a:r>
            <a:r>
              <a:rPr dirty="0"/>
              <a:t>on	r</a:t>
            </a:r>
            <a:r>
              <a:rPr spc="-5" dirty="0"/>
              <a:t>e</a:t>
            </a:r>
            <a:r>
              <a:rPr dirty="0"/>
              <a:t>so</a:t>
            </a:r>
            <a:r>
              <a:rPr spc="-5" dirty="0"/>
              <a:t>l</a:t>
            </a:r>
            <a:r>
              <a:rPr dirty="0"/>
              <a:t>u</a:t>
            </a:r>
            <a:r>
              <a:rPr spc="-5" dirty="0"/>
              <a:t>ti</a:t>
            </a:r>
            <a:r>
              <a:rPr dirty="0"/>
              <a:t>on	proof	</a:t>
            </a:r>
            <a:r>
              <a:rPr spc="-5" dirty="0"/>
              <a:t>t</a:t>
            </a:r>
            <a:r>
              <a:rPr dirty="0"/>
              <a:t>r</a:t>
            </a:r>
            <a:r>
              <a:rPr spc="-5" dirty="0"/>
              <a:t>e</a:t>
            </a:r>
            <a:r>
              <a:rPr dirty="0"/>
              <a:t>e</a:t>
            </a:r>
          </a:p>
        </p:txBody>
      </p:sp>
      <p:sp>
        <p:nvSpPr>
          <p:cNvPr id="3" name="object 3"/>
          <p:cNvSpPr txBox="1"/>
          <p:nvPr/>
        </p:nvSpPr>
        <p:spPr>
          <a:xfrm>
            <a:off x="6674802" y="2794634"/>
            <a:ext cx="910590" cy="299720"/>
          </a:xfrm>
          <a:prstGeom prst="rect">
            <a:avLst/>
          </a:prstGeom>
        </p:spPr>
        <p:txBody>
          <a:bodyPr vert="horz" wrap="square" lIns="0" tIns="12700" rIns="0" bIns="0" rtlCol="0">
            <a:spAutoFit/>
          </a:bodyPr>
          <a:lstStyle/>
          <a:p>
            <a:pPr marL="12700">
              <a:spcBef>
                <a:spcPts val="100"/>
              </a:spcBef>
            </a:pPr>
            <a:r>
              <a:rPr dirty="0">
                <a:latin typeface="Tahoma"/>
                <a:cs typeface="Tahoma"/>
              </a:rPr>
              <a:t>c</a:t>
            </a:r>
            <a:r>
              <a:rPr spc="-5" dirty="0">
                <a:latin typeface="Tahoma"/>
                <a:cs typeface="Tahoma"/>
              </a:rPr>
              <a:t>at(</a:t>
            </a:r>
            <a:r>
              <a:rPr spc="-20" dirty="0">
                <a:latin typeface="Tahoma"/>
                <a:cs typeface="Tahoma"/>
              </a:rPr>
              <a:t>f</a:t>
            </a:r>
            <a:r>
              <a:rPr dirty="0">
                <a:latin typeface="Tahoma"/>
                <a:cs typeface="Tahoma"/>
              </a:rPr>
              <a:t>el</a:t>
            </a:r>
            <a:r>
              <a:rPr spc="-5" dirty="0">
                <a:latin typeface="Tahoma"/>
                <a:cs typeface="Tahoma"/>
              </a:rPr>
              <a:t>i</a:t>
            </a:r>
            <a:r>
              <a:rPr dirty="0">
                <a:latin typeface="Tahoma"/>
                <a:cs typeface="Tahoma"/>
              </a:rPr>
              <a:t>x)</a:t>
            </a:r>
            <a:endParaRPr>
              <a:latin typeface="Tahoma"/>
              <a:cs typeface="Tahoma"/>
            </a:endParaRPr>
          </a:p>
        </p:txBody>
      </p:sp>
      <p:sp>
        <p:nvSpPr>
          <p:cNvPr id="4" name="object 4"/>
          <p:cNvSpPr txBox="1"/>
          <p:nvPr/>
        </p:nvSpPr>
        <p:spPr>
          <a:xfrm>
            <a:off x="3736339" y="3743959"/>
            <a:ext cx="3063240" cy="299720"/>
          </a:xfrm>
          <a:prstGeom prst="rect">
            <a:avLst/>
          </a:prstGeom>
        </p:spPr>
        <p:txBody>
          <a:bodyPr vert="horz" wrap="square" lIns="0" tIns="12700" rIns="0" bIns="0" rtlCol="0">
            <a:spAutoFit/>
          </a:bodyPr>
          <a:lstStyle/>
          <a:p>
            <a:pPr marL="12700">
              <a:spcBef>
                <a:spcPts val="100"/>
              </a:spcBef>
            </a:pPr>
            <a:r>
              <a:rPr spc="-5" dirty="0">
                <a:latin typeface="Tahoma"/>
                <a:cs typeface="Tahoma"/>
              </a:rPr>
              <a:t>sneeze(z) </a:t>
            </a:r>
            <a:r>
              <a:rPr dirty="0">
                <a:latin typeface="Tahoma"/>
                <a:cs typeface="Tahoma"/>
              </a:rPr>
              <a:t>v</a:t>
            </a:r>
            <a:r>
              <a:rPr spc="-5" dirty="0">
                <a:latin typeface="Tahoma"/>
                <a:cs typeface="Tahoma"/>
              </a:rPr>
              <a:t> </a:t>
            </a:r>
            <a:r>
              <a:rPr spc="-20" dirty="0">
                <a:latin typeface="Tahoma"/>
                <a:cs typeface="Tahoma"/>
              </a:rPr>
              <a:t>¬allergicToCats(z)</a:t>
            </a:r>
            <a:endParaRPr>
              <a:latin typeface="Tahoma"/>
              <a:cs typeface="Tahoma"/>
            </a:endParaRPr>
          </a:p>
        </p:txBody>
      </p:sp>
      <p:sp>
        <p:nvSpPr>
          <p:cNvPr id="5" name="object 5"/>
          <p:cNvSpPr txBox="1"/>
          <p:nvPr/>
        </p:nvSpPr>
        <p:spPr>
          <a:xfrm>
            <a:off x="8460741" y="5537834"/>
            <a:ext cx="572135" cy="299720"/>
          </a:xfrm>
          <a:prstGeom prst="rect">
            <a:avLst/>
          </a:prstGeom>
        </p:spPr>
        <p:txBody>
          <a:bodyPr vert="horz" wrap="square" lIns="0" tIns="12700" rIns="0" bIns="0" rtlCol="0">
            <a:spAutoFit/>
          </a:bodyPr>
          <a:lstStyle/>
          <a:p>
            <a:pPr marL="12700">
              <a:spcBef>
                <a:spcPts val="100"/>
              </a:spcBef>
            </a:pPr>
            <a:r>
              <a:rPr b="1" dirty="0">
                <a:latin typeface="Tahoma"/>
                <a:cs typeface="Tahoma"/>
              </a:rPr>
              <a:t>f</a:t>
            </a:r>
            <a:r>
              <a:rPr b="1" spc="-5" dirty="0">
                <a:latin typeface="Tahoma"/>
                <a:cs typeface="Tahoma"/>
              </a:rPr>
              <a:t>als</a:t>
            </a:r>
            <a:r>
              <a:rPr b="1" dirty="0">
                <a:latin typeface="Tahoma"/>
                <a:cs typeface="Tahoma"/>
              </a:rPr>
              <a:t>e</a:t>
            </a:r>
            <a:endParaRPr>
              <a:latin typeface="Tahoma"/>
              <a:cs typeface="Tahoma"/>
            </a:endParaRPr>
          </a:p>
        </p:txBody>
      </p:sp>
      <p:sp>
        <p:nvSpPr>
          <p:cNvPr id="6" name="object 6"/>
          <p:cNvSpPr txBox="1"/>
          <p:nvPr/>
        </p:nvSpPr>
        <p:spPr>
          <a:xfrm>
            <a:off x="8967153" y="4626927"/>
            <a:ext cx="1617345" cy="391160"/>
          </a:xfrm>
          <a:prstGeom prst="rect">
            <a:avLst/>
          </a:prstGeom>
        </p:spPr>
        <p:txBody>
          <a:bodyPr vert="horz" wrap="square" lIns="0" tIns="12700" rIns="0" bIns="0" rtlCol="0">
            <a:spAutoFit/>
          </a:bodyPr>
          <a:lstStyle/>
          <a:p>
            <a:pPr marL="12700">
              <a:spcBef>
                <a:spcPts val="100"/>
              </a:spcBef>
            </a:pPr>
            <a:r>
              <a:rPr sz="2400" spc="-5" dirty="0">
                <a:solidFill>
                  <a:srgbClr val="3366FF"/>
                </a:solidFill>
                <a:latin typeface="Symbol"/>
                <a:cs typeface="Symbol"/>
              </a:rPr>
              <a:t></a:t>
            </a:r>
            <a:r>
              <a:rPr spc="-5" dirty="0">
                <a:solidFill>
                  <a:srgbClr val="4180FF"/>
                </a:solidFill>
                <a:latin typeface="Tahoma"/>
                <a:cs typeface="Tahoma"/>
              </a:rPr>
              <a:t>sneeze(mary)</a:t>
            </a:r>
            <a:endParaRPr>
              <a:latin typeface="Tahoma"/>
              <a:cs typeface="Tahoma"/>
            </a:endParaRPr>
          </a:p>
        </p:txBody>
      </p:sp>
      <p:sp>
        <p:nvSpPr>
          <p:cNvPr id="7" name="object 7"/>
          <p:cNvSpPr txBox="1"/>
          <p:nvPr/>
        </p:nvSpPr>
        <p:spPr>
          <a:xfrm>
            <a:off x="6876416" y="4699634"/>
            <a:ext cx="1400175" cy="299720"/>
          </a:xfrm>
          <a:prstGeom prst="rect">
            <a:avLst/>
          </a:prstGeom>
        </p:spPr>
        <p:txBody>
          <a:bodyPr vert="horz" wrap="square" lIns="0" tIns="12700" rIns="0" bIns="0" rtlCol="0">
            <a:spAutoFit/>
          </a:bodyPr>
          <a:lstStyle/>
          <a:p>
            <a:pPr marL="12700">
              <a:spcBef>
                <a:spcPts val="100"/>
              </a:spcBef>
            </a:pPr>
            <a:r>
              <a:rPr spc="-5" dirty="0">
                <a:latin typeface="Tahoma"/>
                <a:cs typeface="Tahoma"/>
              </a:rPr>
              <a:t>sneeze(mary)</a:t>
            </a:r>
            <a:endParaRPr>
              <a:latin typeface="Tahoma"/>
              <a:cs typeface="Tahoma"/>
            </a:endParaRPr>
          </a:p>
        </p:txBody>
      </p:sp>
      <p:grpSp>
        <p:nvGrpSpPr>
          <p:cNvPr id="8" name="object 8"/>
          <p:cNvGrpSpPr/>
          <p:nvPr/>
        </p:nvGrpSpPr>
        <p:grpSpPr>
          <a:xfrm>
            <a:off x="3652838" y="2128838"/>
            <a:ext cx="2447925" cy="619125"/>
            <a:chOff x="2128837" y="2128837"/>
            <a:chExt cx="2447925" cy="619125"/>
          </a:xfrm>
        </p:grpSpPr>
        <p:sp>
          <p:nvSpPr>
            <p:cNvPr id="9" name="object 9"/>
            <p:cNvSpPr/>
            <p:nvPr/>
          </p:nvSpPr>
          <p:spPr>
            <a:xfrm>
              <a:off x="2133599" y="2133600"/>
              <a:ext cx="1143000" cy="609600"/>
            </a:xfrm>
            <a:custGeom>
              <a:avLst/>
              <a:gdLst/>
              <a:ahLst/>
              <a:cxnLst/>
              <a:rect l="l" t="t" r="r" b="b"/>
              <a:pathLst>
                <a:path w="1143000" h="609600">
                  <a:moveTo>
                    <a:pt x="0" y="0"/>
                  </a:moveTo>
                  <a:lnTo>
                    <a:pt x="1142999" y="609599"/>
                  </a:lnTo>
                </a:path>
              </a:pathLst>
            </a:custGeom>
            <a:ln w="9524">
              <a:solidFill>
                <a:srgbClr val="000000"/>
              </a:solidFill>
            </a:ln>
          </p:spPr>
          <p:txBody>
            <a:bodyPr wrap="square" lIns="0" tIns="0" rIns="0" bIns="0" rtlCol="0"/>
            <a:lstStyle/>
            <a:p>
              <a:endParaRPr/>
            </a:p>
          </p:txBody>
        </p:sp>
        <p:sp>
          <p:nvSpPr>
            <p:cNvPr id="10" name="object 10"/>
            <p:cNvSpPr/>
            <p:nvPr/>
          </p:nvSpPr>
          <p:spPr>
            <a:xfrm>
              <a:off x="3276599" y="2133600"/>
              <a:ext cx="1295400" cy="609600"/>
            </a:xfrm>
            <a:custGeom>
              <a:avLst/>
              <a:gdLst/>
              <a:ahLst/>
              <a:cxnLst/>
              <a:rect l="l" t="t" r="r" b="b"/>
              <a:pathLst>
                <a:path w="1295400" h="609600">
                  <a:moveTo>
                    <a:pt x="1295399" y="0"/>
                  </a:moveTo>
                  <a:lnTo>
                    <a:pt x="0" y="609599"/>
                  </a:lnTo>
                </a:path>
              </a:pathLst>
            </a:custGeom>
            <a:ln w="9524">
              <a:solidFill>
                <a:srgbClr val="000000"/>
              </a:solidFill>
            </a:ln>
          </p:spPr>
          <p:txBody>
            <a:bodyPr wrap="square" lIns="0" tIns="0" rIns="0" bIns="0" rtlCol="0"/>
            <a:lstStyle/>
            <a:p>
              <a:endParaRPr/>
            </a:p>
          </p:txBody>
        </p:sp>
      </p:grpSp>
      <p:grpSp>
        <p:nvGrpSpPr>
          <p:cNvPr id="11" name="object 11"/>
          <p:cNvGrpSpPr/>
          <p:nvPr/>
        </p:nvGrpSpPr>
        <p:grpSpPr>
          <a:xfrm>
            <a:off x="5024438" y="3119438"/>
            <a:ext cx="2447925" cy="619125"/>
            <a:chOff x="3500437" y="3119437"/>
            <a:chExt cx="2447925" cy="619125"/>
          </a:xfrm>
        </p:grpSpPr>
        <p:sp>
          <p:nvSpPr>
            <p:cNvPr id="12" name="object 12"/>
            <p:cNvSpPr/>
            <p:nvPr/>
          </p:nvSpPr>
          <p:spPr>
            <a:xfrm>
              <a:off x="3505199" y="3200400"/>
              <a:ext cx="1066800" cy="533400"/>
            </a:xfrm>
            <a:custGeom>
              <a:avLst/>
              <a:gdLst/>
              <a:ahLst/>
              <a:cxnLst/>
              <a:rect l="l" t="t" r="r" b="b"/>
              <a:pathLst>
                <a:path w="1066800" h="533400">
                  <a:moveTo>
                    <a:pt x="0" y="0"/>
                  </a:moveTo>
                  <a:lnTo>
                    <a:pt x="1066799" y="533399"/>
                  </a:lnTo>
                </a:path>
              </a:pathLst>
            </a:custGeom>
            <a:ln w="9524">
              <a:solidFill>
                <a:srgbClr val="000000"/>
              </a:solidFill>
            </a:ln>
          </p:spPr>
          <p:txBody>
            <a:bodyPr wrap="square" lIns="0" tIns="0" rIns="0" bIns="0" rtlCol="0"/>
            <a:lstStyle/>
            <a:p>
              <a:endParaRPr/>
            </a:p>
          </p:txBody>
        </p:sp>
        <p:sp>
          <p:nvSpPr>
            <p:cNvPr id="13" name="object 13"/>
            <p:cNvSpPr/>
            <p:nvPr/>
          </p:nvSpPr>
          <p:spPr>
            <a:xfrm>
              <a:off x="4571999" y="3124199"/>
              <a:ext cx="1371600" cy="609600"/>
            </a:xfrm>
            <a:custGeom>
              <a:avLst/>
              <a:gdLst/>
              <a:ahLst/>
              <a:cxnLst/>
              <a:rect l="l" t="t" r="r" b="b"/>
              <a:pathLst>
                <a:path w="1371600" h="609600">
                  <a:moveTo>
                    <a:pt x="1371599" y="0"/>
                  </a:moveTo>
                  <a:lnTo>
                    <a:pt x="0" y="609599"/>
                  </a:lnTo>
                </a:path>
              </a:pathLst>
            </a:custGeom>
            <a:ln w="9524">
              <a:solidFill>
                <a:srgbClr val="000000"/>
              </a:solidFill>
            </a:ln>
          </p:spPr>
          <p:txBody>
            <a:bodyPr wrap="square" lIns="0" tIns="0" rIns="0" bIns="0" rtlCol="0"/>
            <a:lstStyle/>
            <a:p>
              <a:endParaRPr/>
            </a:p>
          </p:txBody>
        </p:sp>
      </p:grpSp>
      <p:sp>
        <p:nvSpPr>
          <p:cNvPr id="14" name="object 14"/>
          <p:cNvSpPr txBox="1"/>
          <p:nvPr/>
        </p:nvSpPr>
        <p:spPr>
          <a:xfrm>
            <a:off x="1755141" y="1667828"/>
            <a:ext cx="7581265" cy="853440"/>
          </a:xfrm>
          <a:prstGeom prst="rect">
            <a:avLst/>
          </a:prstGeom>
        </p:spPr>
        <p:txBody>
          <a:bodyPr vert="horz" wrap="square" lIns="0" tIns="12700" rIns="0" bIns="0" rtlCol="0">
            <a:spAutoFit/>
          </a:bodyPr>
          <a:lstStyle/>
          <a:p>
            <a:pPr algn="ctr">
              <a:spcBef>
                <a:spcPts val="100"/>
              </a:spcBef>
              <a:tabLst>
                <a:tab pos="3291840" algn="l"/>
              </a:tabLst>
            </a:pPr>
            <a:r>
              <a:rPr sz="2400" spc="-5" dirty="0">
                <a:latin typeface="Symbol"/>
                <a:cs typeface="Symbol"/>
              </a:rPr>
              <a:t></a:t>
            </a:r>
            <a:r>
              <a:rPr spc="-5" dirty="0">
                <a:latin typeface="Tahoma"/>
                <a:cs typeface="Tahoma"/>
              </a:rPr>
              <a:t>allergies(w)</a:t>
            </a:r>
            <a:r>
              <a:rPr spc="15" dirty="0">
                <a:latin typeface="Tahoma"/>
                <a:cs typeface="Tahoma"/>
              </a:rPr>
              <a:t> </a:t>
            </a:r>
            <a:r>
              <a:rPr dirty="0">
                <a:latin typeface="Tahoma"/>
                <a:cs typeface="Tahoma"/>
              </a:rPr>
              <a:t>v</a:t>
            </a:r>
            <a:r>
              <a:rPr spc="15" dirty="0">
                <a:latin typeface="Tahoma"/>
                <a:cs typeface="Tahoma"/>
              </a:rPr>
              <a:t> </a:t>
            </a:r>
            <a:r>
              <a:rPr spc="-5" dirty="0">
                <a:latin typeface="Tahoma"/>
                <a:cs typeface="Tahoma"/>
              </a:rPr>
              <a:t>sneeze(w)	</a:t>
            </a:r>
            <a:r>
              <a:rPr sz="2400" spc="-5" dirty="0">
                <a:latin typeface="Symbol"/>
                <a:cs typeface="Symbol"/>
              </a:rPr>
              <a:t></a:t>
            </a:r>
            <a:r>
              <a:rPr spc="-5" dirty="0">
                <a:latin typeface="Tahoma"/>
                <a:cs typeface="Tahoma"/>
              </a:rPr>
              <a:t>cat(y)</a:t>
            </a:r>
            <a:r>
              <a:rPr dirty="0">
                <a:latin typeface="Tahoma"/>
                <a:cs typeface="Tahoma"/>
              </a:rPr>
              <a:t> v </a:t>
            </a:r>
            <a:r>
              <a:rPr spc="-20" dirty="0">
                <a:latin typeface="Tahoma"/>
                <a:cs typeface="Tahoma"/>
              </a:rPr>
              <a:t>¬allergicToCats(z)</a:t>
            </a:r>
            <a:r>
              <a:rPr spc="5" dirty="0">
                <a:latin typeface="Tahoma"/>
                <a:cs typeface="Tahoma"/>
              </a:rPr>
              <a:t> </a:t>
            </a:r>
            <a:r>
              <a:rPr dirty="0">
                <a:latin typeface="Symbol"/>
                <a:cs typeface="Symbol"/>
              </a:rPr>
              <a:t></a:t>
            </a:r>
            <a:r>
              <a:rPr spc="120" dirty="0">
                <a:latin typeface="Times New Roman"/>
                <a:cs typeface="Times New Roman"/>
              </a:rPr>
              <a:t> </a:t>
            </a:r>
            <a:r>
              <a:rPr spc="-5" dirty="0">
                <a:latin typeface="Tahoma"/>
                <a:cs typeface="Tahoma"/>
              </a:rPr>
              <a:t>allergies(z)</a:t>
            </a:r>
            <a:endParaRPr>
              <a:latin typeface="Tahoma"/>
              <a:cs typeface="Tahoma"/>
            </a:endParaRPr>
          </a:p>
          <a:p>
            <a:pPr marR="1550670" algn="ctr">
              <a:spcBef>
                <a:spcPts val="1415"/>
              </a:spcBef>
            </a:pPr>
            <a:r>
              <a:rPr sz="1850" spc="-35" dirty="0">
                <a:latin typeface="Tahoma"/>
                <a:cs typeface="Tahoma"/>
              </a:rPr>
              <a:t>w/z</a:t>
            </a:r>
            <a:endParaRPr sz="1850">
              <a:latin typeface="Tahoma"/>
              <a:cs typeface="Tahoma"/>
            </a:endParaRPr>
          </a:p>
        </p:txBody>
      </p:sp>
      <p:sp>
        <p:nvSpPr>
          <p:cNvPr id="15" name="object 15"/>
          <p:cNvSpPr txBox="1"/>
          <p:nvPr/>
        </p:nvSpPr>
        <p:spPr>
          <a:xfrm>
            <a:off x="1755141" y="2721928"/>
            <a:ext cx="4750435" cy="866140"/>
          </a:xfrm>
          <a:prstGeom prst="rect">
            <a:avLst/>
          </a:prstGeom>
        </p:spPr>
        <p:txBody>
          <a:bodyPr vert="horz" wrap="square" lIns="0" tIns="12700" rIns="0" bIns="0" rtlCol="0">
            <a:spAutoFit/>
          </a:bodyPr>
          <a:lstStyle/>
          <a:p>
            <a:pPr marL="12700">
              <a:spcBef>
                <a:spcPts val="100"/>
              </a:spcBef>
            </a:pPr>
            <a:r>
              <a:rPr sz="2400" spc="-5" dirty="0">
                <a:latin typeface="Symbol"/>
                <a:cs typeface="Symbol"/>
              </a:rPr>
              <a:t></a:t>
            </a:r>
            <a:r>
              <a:rPr spc="-5" dirty="0">
                <a:latin typeface="Tahoma"/>
                <a:cs typeface="Tahoma"/>
              </a:rPr>
              <a:t>cat(y) </a:t>
            </a:r>
            <a:r>
              <a:rPr dirty="0">
                <a:latin typeface="Tahoma"/>
                <a:cs typeface="Tahoma"/>
              </a:rPr>
              <a:t>v </a:t>
            </a:r>
            <a:r>
              <a:rPr spc="-5" dirty="0">
                <a:latin typeface="Tahoma"/>
                <a:cs typeface="Tahoma"/>
              </a:rPr>
              <a:t>sneeze(z)</a:t>
            </a:r>
            <a:r>
              <a:rPr spc="5" dirty="0">
                <a:latin typeface="Tahoma"/>
                <a:cs typeface="Tahoma"/>
              </a:rPr>
              <a:t> </a:t>
            </a:r>
            <a:r>
              <a:rPr dirty="0">
                <a:latin typeface="Symbol"/>
                <a:cs typeface="Symbol"/>
              </a:rPr>
              <a:t></a:t>
            </a:r>
            <a:r>
              <a:rPr spc="114" dirty="0">
                <a:latin typeface="Times New Roman"/>
                <a:cs typeface="Times New Roman"/>
              </a:rPr>
              <a:t> </a:t>
            </a:r>
            <a:r>
              <a:rPr spc="-20" dirty="0">
                <a:latin typeface="Tahoma"/>
                <a:cs typeface="Tahoma"/>
              </a:rPr>
              <a:t>¬allergicToCats(z)</a:t>
            </a:r>
            <a:endParaRPr>
              <a:latin typeface="Tahoma"/>
              <a:cs typeface="Tahoma"/>
            </a:endParaRPr>
          </a:p>
          <a:p>
            <a:pPr marR="5080" algn="r">
              <a:spcBef>
                <a:spcPts val="1515"/>
              </a:spcBef>
            </a:pPr>
            <a:r>
              <a:rPr sz="1850" spc="-25" dirty="0">
                <a:latin typeface="Tahoma"/>
                <a:cs typeface="Tahoma"/>
              </a:rPr>
              <a:t>y/felix</a:t>
            </a:r>
            <a:endParaRPr sz="1850">
              <a:latin typeface="Tahoma"/>
              <a:cs typeface="Tahoma"/>
            </a:endParaRPr>
          </a:p>
        </p:txBody>
      </p:sp>
      <p:grpSp>
        <p:nvGrpSpPr>
          <p:cNvPr id="16" name="object 16"/>
          <p:cNvGrpSpPr/>
          <p:nvPr/>
        </p:nvGrpSpPr>
        <p:grpSpPr>
          <a:xfrm>
            <a:off x="6319837" y="4110038"/>
            <a:ext cx="2371725" cy="542925"/>
            <a:chOff x="4795836" y="4110037"/>
            <a:chExt cx="2371725" cy="542925"/>
          </a:xfrm>
        </p:grpSpPr>
        <p:sp>
          <p:nvSpPr>
            <p:cNvPr id="17" name="object 17"/>
            <p:cNvSpPr/>
            <p:nvPr/>
          </p:nvSpPr>
          <p:spPr>
            <a:xfrm>
              <a:off x="4800598" y="4114799"/>
              <a:ext cx="1143000" cy="533400"/>
            </a:xfrm>
            <a:custGeom>
              <a:avLst/>
              <a:gdLst/>
              <a:ahLst/>
              <a:cxnLst/>
              <a:rect l="l" t="t" r="r" b="b"/>
              <a:pathLst>
                <a:path w="1143000" h="533400">
                  <a:moveTo>
                    <a:pt x="0" y="0"/>
                  </a:moveTo>
                  <a:lnTo>
                    <a:pt x="1142999" y="533399"/>
                  </a:lnTo>
                </a:path>
              </a:pathLst>
            </a:custGeom>
            <a:ln w="9524">
              <a:solidFill>
                <a:srgbClr val="000000"/>
              </a:solidFill>
            </a:ln>
          </p:spPr>
          <p:txBody>
            <a:bodyPr wrap="square" lIns="0" tIns="0" rIns="0" bIns="0" rtlCol="0"/>
            <a:lstStyle/>
            <a:p>
              <a:endParaRPr/>
            </a:p>
          </p:txBody>
        </p:sp>
        <p:sp>
          <p:nvSpPr>
            <p:cNvPr id="18" name="object 18"/>
            <p:cNvSpPr/>
            <p:nvPr/>
          </p:nvSpPr>
          <p:spPr>
            <a:xfrm>
              <a:off x="5943599" y="4114799"/>
              <a:ext cx="1219200" cy="533400"/>
            </a:xfrm>
            <a:custGeom>
              <a:avLst/>
              <a:gdLst/>
              <a:ahLst/>
              <a:cxnLst/>
              <a:rect l="l" t="t" r="r" b="b"/>
              <a:pathLst>
                <a:path w="1219200" h="533400">
                  <a:moveTo>
                    <a:pt x="1219199" y="0"/>
                  </a:moveTo>
                  <a:lnTo>
                    <a:pt x="0" y="533399"/>
                  </a:lnTo>
                </a:path>
              </a:pathLst>
            </a:custGeom>
            <a:ln w="9524">
              <a:solidFill>
                <a:srgbClr val="000000"/>
              </a:solidFill>
            </a:ln>
          </p:spPr>
          <p:txBody>
            <a:bodyPr wrap="square" lIns="0" tIns="0" rIns="0" bIns="0" rtlCol="0"/>
            <a:lstStyle/>
            <a:p>
              <a:endParaRPr/>
            </a:p>
          </p:txBody>
        </p:sp>
      </p:grpSp>
      <p:sp>
        <p:nvSpPr>
          <p:cNvPr id="19" name="object 19"/>
          <p:cNvSpPr txBox="1"/>
          <p:nvPr/>
        </p:nvSpPr>
        <p:spPr>
          <a:xfrm>
            <a:off x="7393940" y="3743960"/>
            <a:ext cx="2536190" cy="758825"/>
          </a:xfrm>
          <a:prstGeom prst="rect">
            <a:avLst/>
          </a:prstGeom>
        </p:spPr>
        <p:txBody>
          <a:bodyPr vert="horz" wrap="square" lIns="0" tIns="12700" rIns="0" bIns="0" rtlCol="0">
            <a:spAutoFit/>
          </a:bodyPr>
          <a:lstStyle/>
          <a:p>
            <a:pPr marL="469265">
              <a:spcBef>
                <a:spcPts val="100"/>
              </a:spcBef>
            </a:pPr>
            <a:r>
              <a:rPr dirty="0">
                <a:latin typeface="Tahoma"/>
                <a:cs typeface="Tahoma"/>
              </a:rPr>
              <a:t>a</a:t>
            </a:r>
            <a:r>
              <a:rPr spc="5" dirty="0">
                <a:latin typeface="Tahoma"/>
                <a:cs typeface="Tahoma"/>
              </a:rPr>
              <a:t>l</a:t>
            </a:r>
            <a:r>
              <a:rPr dirty="0">
                <a:latin typeface="Tahoma"/>
                <a:cs typeface="Tahoma"/>
              </a:rPr>
              <a:t>le</a:t>
            </a:r>
            <a:r>
              <a:rPr spc="-10" dirty="0">
                <a:latin typeface="Tahoma"/>
                <a:cs typeface="Tahoma"/>
              </a:rPr>
              <a:t>r</a:t>
            </a:r>
            <a:r>
              <a:rPr spc="-5" dirty="0">
                <a:latin typeface="Tahoma"/>
                <a:cs typeface="Tahoma"/>
              </a:rPr>
              <a:t>g</a:t>
            </a:r>
            <a:r>
              <a:rPr dirty="0">
                <a:latin typeface="Tahoma"/>
                <a:cs typeface="Tahoma"/>
              </a:rPr>
              <a:t>i</a:t>
            </a:r>
            <a:r>
              <a:rPr spc="-85" dirty="0">
                <a:latin typeface="Tahoma"/>
                <a:cs typeface="Tahoma"/>
              </a:rPr>
              <a:t>c</a:t>
            </a:r>
            <a:r>
              <a:rPr spc="-185" dirty="0">
                <a:latin typeface="Tahoma"/>
                <a:cs typeface="Tahoma"/>
              </a:rPr>
              <a:t>T</a:t>
            </a:r>
            <a:r>
              <a:rPr dirty="0">
                <a:latin typeface="Tahoma"/>
                <a:cs typeface="Tahoma"/>
              </a:rPr>
              <a:t>o</a:t>
            </a:r>
            <a:r>
              <a:rPr spc="-5" dirty="0">
                <a:latin typeface="Tahoma"/>
                <a:cs typeface="Tahoma"/>
              </a:rPr>
              <a:t>C</a:t>
            </a:r>
            <a:r>
              <a:rPr dirty="0">
                <a:latin typeface="Tahoma"/>
                <a:cs typeface="Tahoma"/>
              </a:rPr>
              <a:t>ats(</a:t>
            </a:r>
            <a:r>
              <a:rPr spc="-5" dirty="0">
                <a:latin typeface="Tahoma"/>
                <a:cs typeface="Tahoma"/>
              </a:rPr>
              <a:t>m</a:t>
            </a:r>
            <a:r>
              <a:rPr dirty="0">
                <a:latin typeface="Tahoma"/>
                <a:cs typeface="Tahoma"/>
              </a:rPr>
              <a:t>ar</a:t>
            </a:r>
            <a:r>
              <a:rPr spc="-5" dirty="0">
                <a:latin typeface="Tahoma"/>
                <a:cs typeface="Tahoma"/>
              </a:rPr>
              <a:t>y)</a:t>
            </a:r>
            <a:endParaRPr>
              <a:latin typeface="Tahoma"/>
              <a:cs typeface="Tahoma"/>
            </a:endParaRPr>
          </a:p>
          <a:p>
            <a:pPr marL="12700">
              <a:spcBef>
                <a:spcPts val="1390"/>
              </a:spcBef>
            </a:pPr>
            <a:r>
              <a:rPr sz="1850" spc="-30" dirty="0">
                <a:latin typeface="Tahoma"/>
                <a:cs typeface="Tahoma"/>
              </a:rPr>
              <a:t>z/mary</a:t>
            </a:r>
            <a:endParaRPr sz="1850">
              <a:latin typeface="Tahoma"/>
              <a:cs typeface="Tahoma"/>
            </a:endParaRPr>
          </a:p>
        </p:txBody>
      </p:sp>
      <p:grpSp>
        <p:nvGrpSpPr>
          <p:cNvPr id="20" name="object 20"/>
          <p:cNvGrpSpPr/>
          <p:nvPr/>
        </p:nvGrpSpPr>
        <p:grpSpPr>
          <a:xfrm>
            <a:off x="7691436" y="5024438"/>
            <a:ext cx="2383155" cy="1076325"/>
            <a:chOff x="6167435" y="5024437"/>
            <a:chExt cx="2383155" cy="1076325"/>
          </a:xfrm>
        </p:grpSpPr>
        <p:sp>
          <p:nvSpPr>
            <p:cNvPr id="21" name="object 21"/>
            <p:cNvSpPr/>
            <p:nvPr/>
          </p:nvSpPr>
          <p:spPr>
            <a:xfrm>
              <a:off x="6172198" y="5029199"/>
              <a:ext cx="1066800" cy="457200"/>
            </a:xfrm>
            <a:custGeom>
              <a:avLst/>
              <a:gdLst/>
              <a:ahLst/>
              <a:cxnLst/>
              <a:rect l="l" t="t" r="r" b="b"/>
              <a:pathLst>
                <a:path w="1066800" h="457200">
                  <a:moveTo>
                    <a:pt x="0" y="0"/>
                  </a:moveTo>
                  <a:lnTo>
                    <a:pt x="1066800" y="457199"/>
                  </a:lnTo>
                </a:path>
              </a:pathLst>
            </a:custGeom>
            <a:ln w="9524">
              <a:solidFill>
                <a:srgbClr val="000000"/>
              </a:solidFill>
            </a:ln>
          </p:spPr>
          <p:txBody>
            <a:bodyPr wrap="square" lIns="0" tIns="0" rIns="0" bIns="0" rtlCol="0"/>
            <a:lstStyle/>
            <a:p>
              <a:endParaRPr/>
            </a:p>
          </p:txBody>
        </p:sp>
        <p:sp>
          <p:nvSpPr>
            <p:cNvPr id="22" name="object 22"/>
            <p:cNvSpPr/>
            <p:nvPr/>
          </p:nvSpPr>
          <p:spPr>
            <a:xfrm>
              <a:off x="7238999" y="5029199"/>
              <a:ext cx="1066800" cy="457200"/>
            </a:xfrm>
            <a:custGeom>
              <a:avLst/>
              <a:gdLst/>
              <a:ahLst/>
              <a:cxnLst/>
              <a:rect l="l" t="t" r="r" b="b"/>
              <a:pathLst>
                <a:path w="1066800" h="457200">
                  <a:moveTo>
                    <a:pt x="1066799" y="0"/>
                  </a:moveTo>
                  <a:lnTo>
                    <a:pt x="0" y="457199"/>
                  </a:lnTo>
                </a:path>
              </a:pathLst>
            </a:custGeom>
            <a:ln w="9524">
              <a:solidFill>
                <a:srgbClr val="000000"/>
              </a:solidFill>
            </a:ln>
          </p:spPr>
          <p:txBody>
            <a:bodyPr wrap="square" lIns="0" tIns="0" rIns="0" bIns="0" rtlCol="0"/>
            <a:lstStyle/>
            <a:p>
              <a:endParaRPr/>
            </a:p>
          </p:txBody>
        </p:sp>
        <p:sp>
          <p:nvSpPr>
            <p:cNvPr id="23" name="object 23"/>
            <p:cNvSpPr/>
            <p:nvPr/>
          </p:nvSpPr>
          <p:spPr>
            <a:xfrm>
              <a:off x="8229598" y="5053622"/>
              <a:ext cx="298450" cy="1042669"/>
            </a:xfrm>
            <a:custGeom>
              <a:avLst/>
              <a:gdLst/>
              <a:ahLst/>
              <a:cxnLst/>
              <a:rect l="l" t="t" r="r" b="b"/>
              <a:pathLst>
                <a:path w="298450" h="1042670">
                  <a:moveTo>
                    <a:pt x="0" y="1042376"/>
                  </a:moveTo>
                  <a:lnTo>
                    <a:pt x="297822" y="0"/>
                  </a:lnTo>
                </a:path>
              </a:pathLst>
            </a:custGeom>
            <a:ln w="9524">
              <a:solidFill>
                <a:srgbClr val="CD665F"/>
              </a:solidFill>
            </a:ln>
          </p:spPr>
          <p:txBody>
            <a:bodyPr wrap="square" lIns="0" tIns="0" rIns="0" bIns="0" rtlCol="0"/>
            <a:lstStyle/>
            <a:p>
              <a:endParaRPr/>
            </a:p>
          </p:txBody>
        </p:sp>
        <p:sp>
          <p:nvSpPr>
            <p:cNvPr id="24" name="object 24"/>
            <p:cNvSpPr/>
            <p:nvPr/>
          </p:nvSpPr>
          <p:spPr>
            <a:xfrm>
              <a:off x="8476831" y="5029199"/>
              <a:ext cx="73660" cy="83820"/>
            </a:xfrm>
            <a:custGeom>
              <a:avLst/>
              <a:gdLst/>
              <a:ahLst/>
              <a:cxnLst/>
              <a:rect l="l" t="t" r="r" b="b"/>
              <a:pathLst>
                <a:path w="73659" h="83820">
                  <a:moveTo>
                    <a:pt x="57567" y="0"/>
                  </a:moveTo>
                  <a:lnTo>
                    <a:pt x="0" y="62801"/>
                  </a:lnTo>
                  <a:lnTo>
                    <a:pt x="73268" y="83734"/>
                  </a:lnTo>
                  <a:lnTo>
                    <a:pt x="57567" y="0"/>
                  </a:lnTo>
                  <a:close/>
                </a:path>
              </a:pathLst>
            </a:custGeom>
            <a:solidFill>
              <a:srgbClr val="CD665F"/>
            </a:solidFill>
          </p:spPr>
          <p:txBody>
            <a:bodyPr wrap="square" lIns="0" tIns="0" rIns="0" bIns="0" rtlCol="0"/>
            <a:lstStyle/>
            <a:p>
              <a:endParaRPr/>
            </a:p>
          </p:txBody>
        </p:sp>
      </p:grpSp>
      <p:sp>
        <p:nvSpPr>
          <p:cNvPr id="25" name="object 25"/>
          <p:cNvSpPr txBox="1"/>
          <p:nvPr/>
        </p:nvSpPr>
        <p:spPr>
          <a:xfrm>
            <a:off x="8825863" y="6167120"/>
            <a:ext cx="1327150" cy="299720"/>
          </a:xfrm>
          <a:prstGeom prst="rect">
            <a:avLst/>
          </a:prstGeom>
        </p:spPr>
        <p:txBody>
          <a:bodyPr vert="horz" wrap="square" lIns="0" tIns="12700" rIns="0" bIns="0" rtlCol="0">
            <a:spAutoFit/>
          </a:bodyPr>
          <a:lstStyle/>
          <a:p>
            <a:pPr marL="12700">
              <a:spcBef>
                <a:spcPts val="100"/>
              </a:spcBef>
            </a:pPr>
            <a:r>
              <a:rPr i="1" spc="-5" dirty="0">
                <a:solidFill>
                  <a:srgbClr val="C0504D"/>
                </a:solidFill>
                <a:latin typeface="Times New Roman"/>
                <a:cs typeface="Times New Roman"/>
              </a:rPr>
              <a:t>negated</a:t>
            </a:r>
            <a:r>
              <a:rPr i="1" spc="-50" dirty="0">
                <a:solidFill>
                  <a:srgbClr val="C0504D"/>
                </a:solidFill>
                <a:latin typeface="Times New Roman"/>
                <a:cs typeface="Times New Roman"/>
              </a:rPr>
              <a:t> </a:t>
            </a:r>
            <a:r>
              <a:rPr i="1" spc="-5" dirty="0">
                <a:solidFill>
                  <a:srgbClr val="C0504D"/>
                </a:solidFill>
                <a:latin typeface="Times New Roman"/>
                <a:cs typeface="Times New Roman"/>
              </a:rPr>
              <a:t>query</a:t>
            </a:r>
            <a:endParaRPr>
              <a:latin typeface="Times New Roman"/>
              <a:cs typeface="Times New Roman"/>
            </a:endParaRPr>
          </a:p>
        </p:txBody>
      </p:sp>
      <p:sp>
        <p:nvSpPr>
          <p:cNvPr id="26" name="object 26"/>
          <p:cNvSpPr txBox="1"/>
          <p:nvPr/>
        </p:nvSpPr>
        <p:spPr>
          <a:xfrm>
            <a:off x="2057400" y="5334000"/>
            <a:ext cx="1208405" cy="597598"/>
          </a:xfrm>
          <a:prstGeom prst="rect">
            <a:avLst/>
          </a:prstGeom>
          <a:solidFill>
            <a:srgbClr val="F5E3E2"/>
          </a:solidFill>
        </p:spPr>
        <p:txBody>
          <a:bodyPr vert="horz" wrap="square" lIns="0" tIns="45719" rIns="0" bIns="0" rtlCol="0">
            <a:spAutoFit/>
          </a:bodyPr>
          <a:lstStyle/>
          <a:p>
            <a:pPr marL="104139">
              <a:lnSpc>
                <a:spcPts val="2105"/>
              </a:lnSpc>
              <a:spcBef>
                <a:spcPts val="359"/>
              </a:spcBef>
            </a:pPr>
            <a:r>
              <a:rPr b="1" u="sng" dirty="0">
                <a:uFill>
                  <a:solidFill>
                    <a:srgbClr val="000000"/>
                  </a:solidFill>
                </a:uFill>
                <a:latin typeface="Tahoma"/>
                <a:cs typeface="Tahoma"/>
              </a:rPr>
              <a:t>Notation</a:t>
            </a:r>
            <a:endParaRPr>
              <a:latin typeface="Tahoma"/>
              <a:cs typeface="Tahoma"/>
            </a:endParaRPr>
          </a:p>
          <a:p>
            <a:pPr marL="179705">
              <a:lnSpc>
                <a:spcPts val="2165"/>
              </a:lnSpc>
            </a:pPr>
            <a:r>
              <a:rPr sz="1850" spc="-30" dirty="0">
                <a:latin typeface="Tahoma"/>
                <a:cs typeface="Tahoma"/>
              </a:rPr>
              <a:t>old/new</a:t>
            </a:r>
            <a:endParaRPr sz="1850">
              <a:latin typeface="Tahoma"/>
              <a:cs typeface="Tahom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sp>
        <p:nvSpPr>
          <p:cNvPr id="15" name="TextBox 14"/>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10" name="Footer Placeholder 4">
            <a:extLst>
              <a:ext uri="{FF2B5EF4-FFF2-40B4-BE49-F238E27FC236}">
                <a16:creationId xmlns:a16="http://schemas.microsoft.com/office/drawing/2014/main" id="{EEEFFCCA-CDFF-4E1B-BE6E-5C35566990D5}"/>
              </a:ext>
            </a:extLst>
          </p:cNvPr>
          <p:cNvSpPr>
            <a:spLocks noGrp="1"/>
          </p:cNvSpPr>
          <p:nvPr>
            <p:ph type="ftr" sz="quarter" idx="11"/>
          </p:nvPr>
        </p:nvSpPr>
        <p:spPr>
          <a:xfrm>
            <a:off x="523836" y="6356350"/>
            <a:ext cx="8308468" cy="365125"/>
          </a:xfrm>
        </p:spPr>
        <p:txBody>
          <a:bodyPr/>
          <a:lstStyle/>
          <a:p>
            <a:pPr lvl="0" defTabSz="914400">
              <a:lnSpc>
                <a:spcPct val="90000"/>
              </a:lnSpc>
              <a:spcBef>
                <a:spcPts val="1000"/>
              </a:spcBef>
              <a:defRPr/>
            </a:pPr>
            <a:r>
              <a:rPr lang="en-US" b="0">
                <a:solidFill>
                  <a:schemeClr val="tx1"/>
                </a:solidFill>
                <a:latin typeface="Maiandra GD" pitchFamily="34" charset="0"/>
              </a:rPr>
              <a:t>Artificial Intelligence                                                        Dr P Udayakumar</a:t>
            </a:r>
            <a:endParaRPr lang="en-IN" b="0" dirty="0">
              <a:solidFill>
                <a:schemeClr val="tx1"/>
              </a:solidFill>
              <a:latin typeface="Maiandra GD" pitchFamily="34" charset="0"/>
            </a:endParaRPr>
          </a:p>
        </p:txBody>
      </p:sp>
      <p:sp>
        <p:nvSpPr>
          <p:cNvPr id="7" name="Title 1">
            <a:extLst>
              <a:ext uri="{FF2B5EF4-FFF2-40B4-BE49-F238E27FC236}">
                <a16:creationId xmlns:a16="http://schemas.microsoft.com/office/drawing/2014/main" id="{329D0093-4A98-52EF-D082-2163A2C314F7}"/>
              </a:ext>
            </a:extLst>
          </p:cNvPr>
          <p:cNvSpPr txBox="1">
            <a:spLocks/>
          </p:cNvSpPr>
          <p:nvPr/>
        </p:nvSpPr>
        <p:spPr>
          <a:xfrm>
            <a:off x="762000" y="274715"/>
            <a:ext cx="10515600" cy="77747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spc="-5" dirty="0">
                <a:solidFill>
                  <a:srgbClr val="C00000"/>
                </a:solidFill>
              </a:rPr>
              <a:t>Resolution Refutation in PL</a:t>
            </a:r>
            <a:r>
              <a:rPr lang="en-US" sz="3200" b="1" spc="-10" dirty="0">
                <a:solidFill>
                  <a:srgbClr val="C00000"/>
                </a:solidFill>
              </a:rPr>
              <a:t> </a:t>
            </a:r>
            <a:endParaRPr lang="te-IN" sz="3200" b="1" dirty="0">
              <a:solidFill>
                <a:srgbClr val="C00000"/>
              </a:solidFill>
            </a:endParaRPr>
          </a:p>
        </p:txBody>
      </p:sp>
      <p:sp>
        <p:nvSpPr>
          <p:cNvPr id="2" name="object 5">
            <a:extLst>
              <a:ext uri="{FF2B5EF4-FFF2-40B4-BE49-F238E27FC236}">
                <a16:creationId xmlns:a16="http://schemas.microsoft.com/office/drawing/2014/main" id="{CDE43195-6A53-D415-416C-ABF60C0FA8F8}"/>
              </a:ext>
            </a:extLst>
          </p:cNvPr>
          <p:cNvSpPr txBox="1"/>
          <p:nvPr/>
        </p:nvSpPr>
        <p:spPr>
          <a:xfrm>
            <a:off x="1709420" y="923036"/>
            <a:ext cx="9568179" cy="4966335"/>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003265"/>
                </a:solidFill>
                <a:latin typeface="Times New Roman"/>
                <a:cs typeface="Times New Roman"/>
              </a:rPr>
              <a:t>Exercises</a:t>
            </a:r>
            <a:endParaRPr sz="1600" dirty="0">
              <a:latin typeface="Times New Roman"/>
              <a:cs typeface="Times New Roman"/>
            </a:endParaRPr>
          </a:p>
          <a:p>
            <a:pPr>
              <a:lnSpc>
                <a:spcPct val="100000"/>
              </a:lnSpc>
              <a:spcBef>
                <a:spcPts val="50"/>
              </a:spcBef>
            </a:pPr>
            <a:endParaRPr sz="1300" dirty="0">
              <a:latin typeface="Times New Roman"/>
              <a:cs typeface="Times New Roman"/>
            </a:endParaRPr>
          </a:p>
          <a:p>
            <a:pPr marL="207645" indent="-195580">
              <a:lnSpc>
                <a:spcPct val="100000"/>
              </a:lnSpc>
              <a:buAutoNum type="romanUcPeriod"/>
              <a:tabLst>
                <a:tab pos="208279" algn="l"/>
              </a:tabLst>
            </a:pPr>
            <a:r>
              <a:rPr sz="1400" spc="-5" dirty="0">
                <a:latin typeface="Microsoft Sans Serif"/>
                <a:cs typeface="Microsoft Sans Serif"/>
              </a:rPr>
              <a:t>Establish</a:t>
            </a:r>
            <a:r>
              <a:rPr sz="1400" spc="-10" dirty="0">
                <a:latin typeface="Microsoft Sans Serif"/>
                <a:cs typeface="Microsoft Sans Serif"/>
              </a:rPr>
              <a:t> </a:t>
            </a:r>
            <a:r>
              <a:rPr sz="1400" spc="-5" dirty="0">
                <a:latin typeface="Microsoft Sans Serif"/>
                <a:cs typeface="Microsoft Sans Serif"/>
              </a:rPr>
              <a:t>the </a:t>
            </a:r>
            <a:r>
              <a:rPr sz="1400" spc="-10" dirty="0">
                <a:latin typeface="Microsoft Sans Serif"/>
                <a:cs typeface="Microsoft Sans Serif"/>
              </a:rPr>
              <a:t>following:</a:t>
            </a:r>
            <a:endParaRPr sz="1400" dirty="0">
              <a:latin typeface="Microsoft Sans Serif"/>
              <a:cs typeface="Microsoft Sans Serif"/>
            </a:endParaRPr>
          </a:p>
          <a:p>
            <a:pPr marL="469900">
              <a:lnSpc>
                <a:spcPct val="100000"/>
              </a:lnSpc>
              <a:spcBef>
                <a:spcPts val="35"/>
              </a:spcBef>
              <a:tabLst>
                <a:tab pos="850265" algn="l"/>
                <a:tab pos="2520950" algn="l"/>
              </a:tabLst>
            </a:pPr>
            <a:r>
              <a:rPr sz="1200" dirty="0">
                <a:latin typeface="Microsoft Sans Serif"/>
                <a:cs typeface="Microsoft Sans Serif"/>
              </a:rPr>
              <a:t>1.	{</a:t>
            </a:r>
            <a:r>
              <a:rPr sz="1200" spc="20" dirty="0">
                <a:latin typeface="Microsoft Sans Serif"/>
                <a:cs typeface="Microsoft Sans Serif"/>
              </a:rPr>
              <a:t> </a:t>
            </a:r>
            <a:r>
              <a:rPr sz="1200" dirty="0">
                <a:latin typeface="Microsoft Sans Serif"/>
                <a:cs typeface="Microsoft Sans Serif"/>
              </a:rPr>
              <a:t>P</a:t>
            </a:r>
            <a:r>
              <a:rPr sz="1200" spc="5" dirty="0">
                <a:latin typeface="Microsoft Sans Serif"/>
                <a:cs typeface="Microsoft Sans Serif"/>
              </a:rPr>
              <a:t> </a:t>
            </a:r>
            <a:r>
              <a:rPr sz="1200" dirty="0">
                <a:latin typeface="Symbol"/>
                <a:cs typeface="Symbol"/>
              </a:rPr>
              <a:t></a:t>
            </a:r>
            <a:r>
              <a:rPr sz="1200" spc="360" dirty="0">
                <a:latin typeface="Times New Roman"/>
                <a:cs typeface="Times New Roman"/>
              </a:rPr>
              <a:t> </a:t>
            </a:r>
            <a:r>
              <a:rPr sz="1200" dirty="0">
                <a:latin typeface="Microsoft Sans Serif"/>
                <a:cs typeface="Microsoft Sans Serif"/>
              </a:rPr>
              <a:t>Q,</a:t>
            </a:r>
            <a:r>
              <a:rPr sz="1200" spc="355" dirty="0">
                <a:latin typeface="Microsoft Sans Serif"/>
                <a:cs typeface="Microsoft Sans Serif"/>
              </a:rPr>
              <a:t> </a:t>
            </a:r>
            <a:r>
              <a:rPr sz="1200" dirty="0">
                <a:latin typeface="Microsoft Sans Serif"/>
                <a:cs typeface="Microsoft Sans Serif"/>
              </a:rPr>
              <a:t>Q</a:t>
            </a:r>
            <a:r>
              <a:rPr sz="1200" spc="380" dirty="0">
                <a:latin typeface="Microsoft Sans Serif"/>
                <a:cs typeface="Microsoft Sans Serif"/>
              </a:rPr>
              <a:t> </a:t>
            </a:r>
            <a:r>
              <a:rPr sz="1200" dirty="0">
                <a:latin typeface="Symbol"/>
                <a:cs typeface="Symbol"/>
              </a:rPr>
              <a:t></a:t>
            </a:r>
            <a:r>
              <a:rPr sz="1200" spc="360" dirty="0">
                <a:latin typeface="Times New Roman"/>
                <a:cs typeface="Times New Roman"/>
              </a:rPr>
              <a:t> </a:t>
            </a:r>
            <a:r>
              <a:rPr sz="1200" spc="-5" dirty="0">
                <a:latin typeface="Microsoft Sans Serif"/>
                <a:cs typeface="Microsoft Sans Serif"/>
              </a:rPr>
              <a:t>R</a:t>
            </a:r>
            <a:r>
              <a:rPr sz="1200" spc="15" dirty="0">
                <a:latin typeface="Microsoft Sans Serif"/>
                <a:cs typeface="Microsoft Sans Serif"/>
              </a:rPr>
              <a:t> </a:t>
            </a:r>
            <a:r>
              <a:rPr sz="1200" dirty="0">
                <a:latin typeface="Microsoft Sans Serif"/>
                <a:cs typeface="Microsoft Sans Serif"/>
              </a:rPr>
              <a:t>}</a:t>
            </a:r>
            <a:r>
              <a:rPr sz="1200" spc="385" dirty="0">
                <a:latin typeface="Microsoft Sans Serif"/>
                <a:cs typeface="Microsoft Sans Serif"/>
              </a:rPr>
              <a:t> </a:t>
            </a:r>
            <a:r>
              <a:rPr sz="1200" spc="-15" dirty="0">
                <a:latin typeface="Microsoft Sans Serif"/>
                <a:cs typeface="Microsoft Sans Serif"/>
              </a:rPr>
              <a:t>|-	</a:t>
            </a:r>
            <a:r>
              <a:rPr sz="1200" dirty="0">
                <a:latin typeface="Microsoft Sans Serif"/>
                <a:cs typeface="Microsoft Sans Serif"/>
              </a:rPr>
              <a:t>(</a:t>
            </a:r>
            <a:r>
              <a:rPr sz="1200" spc="10" dirty="0">
                <a:latin typeface="Microsoft Sans Serif"/>
                <a:cs typeface="Microsoft Sans Serif"/>
              </a:rPr>
              <a:t> </a:t>
            </a:r>
            <a:r>
              <a:rPr sz="1200" dirty="0">
                <a:latin typeface="Microsoft Sans Serif"/>
                <a:cs typeface="Microsoft Sans Serif"/>
              </a:rPr>
              <a:t>P</a:t>
            </a:r>
            <a:r>
              <a:rPr sz="1200" spc="320" dirty="0">
                <a:latin typeface="Microsoft Sans Serif"/>
                <a:cs typeface="Microsoft Sans Serif"/>
              </a:rPr>
              <a:t> </a:t>
            </a:r>
            <a:r>
              <a:rPr sz="1200" dirty="0">
                <a:latin typeface="Symbol"/>
                <a:cs typeface="Symbol"/>
              </a:rPr>
              <a:t></a:t>
            </a:r>
            <a:r>
              <a:rPr sz="1200" spc="365" dirty="0">
                <a:latin typeface="Times New Roman"/>
                <a:cs typeface="Times New Roman"/>
              </a:rPr>
              <a:t> </a:t>
            </a:r>
            <a:r>
              <a:rPr sz="1200" spc="-5" dirty="0">
                <a:latin typeface="Microsoft Sans Serif"/>
                <a:cs typeface="Microsoft Sans Serif"/>
              </a:rPr>
              <a:t>R</a:t>
            </a:r>
            <a:r>
              <a:rPr sz="1200" dirty="0">
                <a:latin typeface="Microsoft Sans Serif"/>
                <a:cs typeface="Microsoft Sans Serif"/>
              </a:rPr>
              <a:t> )</a:t>
            </a:r>
          </a:p>
          <a:p>
            <a:pPr marL="469900">
              <a:lnSpc>
                <a:spcPct val="100000"/>
              </a:lnSpc>
              <a:tabLst>
                <a:tab pos="850265" algn="l"/>
              </a:tabLst>
            </a:pPr>
            <a:r>
              <a:rPr sz="1200" dirty="0">
                <a:latin typeface="Microsoft Sans Serif"/>
                <a:cs typeface="Microsoft Sans Serif"/>
              </a:rPr>
              <a:t>2.	{</a:t>
            </a:r>
            <a:r>
              <a:rPr sz="1200" spc="10" dirty="0">
                <a:latin typeface="Microsoft Sans Serif"/>
                <a:cs typeface="Microsoft Sans Serif"/>
              </a:rPr>
              <a:t> </a:t>
            </a:r>
            <a:r>
              <a:rPr sz="1200" dirty="0">
                <a:latin typeface="Microsoft Sans Serif"/>
                <a:cs typeface="Microsoft Sans Serif"/>
              </a:rPr>
              <a:t>P </a:t>
            </a:r>
            <a:r>
              <a:rPr sz="1200" dirty="0">
                <a:latin typeface="Symbol"/>
                <a:cs typeface="Symbol"/>
              </a:rPr>
              <a:t></a:t>
            </a:r>
            <a:r>
              <a:rPr sz="1200" spc="55" dirty="0">
                <a:latin typeface="Times New Roman"/>
                <a:cs typeface="Times New Roman"/>
              </a:rPr>
              <a:t> </a:t>
            </a:r>
            <a:r>
              <a:rPr sz="1200" dirty="0">
                <a:latin typeface="Microsoft Sans Serif"/>
                <a:cs typeface="Microsoft Sans Serif"/>
              </a:rPr>
              <a:t>Q}</a:t>
            </a:r>
            <a:r>
              <a:rPr sz="1200" spc="40" dirty="0">
                <a:latin typeface="Microsoft Sans Serif"/>
                <a:cs typeface="Microsoft Sans Serif"/>
              </a:rPr>
              <a:t> </a:t>
            </a:r>
            <a:r>
              <a:rPr sz="1200" spc="-15" dirty="0">
                <a:latin typeface="Microsoft Sans Serif"/>
                <a:cs typeface="Microsoft Sans Serif"/>
              </a:rPr>
              <a:t>|-</a:t>
            </a:r>
            <a:r>
              <a:rPr sz="1200" spc="20" dirty="0">
                <a:latin typeface="Microsoft Sans Serif"/>
                <a:cs typeface="Microsoft Sans Serif"/>
              </a:rPr>
              <a:t> </a:t>
            </a:r>
            <a:r>
              <a:rPr sz="1200" dirty="0">
                <a:latin typeface="Microsoft Sans Serif"/>
                <a:cs typeface="Microsoft Sans Serif"/>
              </a:rPr>
              <a:t>(R</a:t>
            </a:r>
            <a:r>
              <a:rPr sz="1200" spc="5" dirty="0">
                <a:latin typeface="Microsoft Sans Serif"/>
                <a:cs typeface="Microsoft Sans Serif"/>
              </a:rPr>
              <a:t> </a:t>
            </a:r>
            <a:r>
              <a:rPr sz="1200" dirty="0">
                <a:latin typeface="Symbol"/>
                <a:cs typeface="Symbol"/>
              </a:rPr>
              <a:t></a:t>
            </a:r>
            <a:r>
              <a:rPr sz="1200" spc="15" dirty="0">
                <a:latin typeface="Times New Roman"/>
                <a:cs typeface="Times New Roman"/>
              </a:rPr>
              <a:t> </a:t>
            </a:r>
            <a:r>
              <a:rPr sz="1200" spc="-5" dirty="0">
                <a:latin typeface="Microsoft Sans Serif"/>
                <a:cs typeface="Microsoft Sans Serif"/>
              </a:rPr>
              <a:t>P)</a:t>
            </a:r>
            <a:r>
              <a:rPr sz="1200" spc="20" dirty="0">
                <a:latin typeface="Microsoft Sans Serif"/>
                <a:cs typeface="Microsoft Sans Serif"/>
              </a:rPr>
              <a:t> </a:t>
            </a:r>
            <a:r>
              <a:rPr sz="1200" dirty="0">
                <a:latin typeface="Symbol"/>
                <a:cs typeface="Symbol"/>
              </a:rPr>
              <a:t></a:t>
            </a:r>
            <a:r>
              <a:rPr sz="1200" spc="20" dirty="0">
                <a:latin typeface="Times New Roman"/>
                <a:cs typeface="Times New Roman"/>
              </a:rPr>
              <a:t> </a:t>
            </a:r>
            <a:r>
              <a:rPr sz="1200" dirty="0">
                <a:latin typeface="Microsoft Sans Serif"/>
                <a:cs typeface="Microsoft Sans Serif"/>
              </a:rPr>
              <a:t>(R</a:t>
            </a:r>
            <a:r>
              <a:rPr sz="1200" spc="5" dirty="0">
                <a:latin typeface="Microsoft Sans Serif"/>
                <a:cs typeface="Microsoft Sans Serif"/>
              </a:rPr>
              <a:t> </a:t>
            </a:r>
            <a:r>
              <a:rPr sz="1200" dirty="0">
                <a:latin typeface="Symbol"/>
                <a:cs typeface="Symbol"/>
              </a:rPr>
              <a:t></a:t>
            </a:r>
            <a:r>
              <a:rPr sz="1200" spc="345" dirty="0">
                <a:latin typeface="Times New Roman"/>
                <a:cs typeface="Times New Roman"/>
              </a:rPr>
              <a:t> </a:t>
            </a:r>
            <a:r>
              <a:rPr sz="1200" dirty="0">
                <a:latin typeface="Microsoft Sans Serif"/>
                <a:cs typeface="Microsoft Sans Serif"/>
              </a:rPr>
              <a:t>Q)</a:t>
            </a:r>
          </a:p>
          <a:p>
            <a:pPr marL="469900">
              <a:lnSpc>
                <a:spcPts val="1430"/>
              </a:lnSpc>
              <a:tabLst>
                <a:tab pos="850265" algn="l"/>
              </a:tabLst>
            </a:pPr>
            <a:r>
              <a:rPr sz="1200" dirty="0">
                <a:latin typeface="Microsoft Sans Serif"/>
                <a:cs typeface="Microsoft Sans Serif"/>
              </a:rPr>
              <a:t>3.	{</a:t>
            </a:r>
            <a:r>
              <a:rPr sz="1200" spc="10" dirty="0">
                <a:latin typeface="Microsoft Sans Serif"/>
                <a:cs typeface="Microsoft Sans Serif"/>
              </a:rPr>
              <a:t> </a:t>
            </a:r>
            <a:r>
              <a:rPr sz="1200" dirty="0">
                <a:latin typeface="Microsoft Sans Serif"/>
                <a:cs typeface="Microsoft Sans Serif"/>
              </a:rPr>
              <a:t>P }</a:t>
            </a:r>
            <a:r>
              <a:rPr sz="1200" spc="340" dirty="0">
                <a:latin typeface="Microsoft Sans Serif"/>
                <a:cs typeface="Microsoft Sans Serif"/>
              </a:rPr>
              <a:t> </a:t>
            </a:r>
            <a:r>
              <a:rPr sz="1200" spc="-15" dirty="0">
                <a:latin typeface="Microsoft Sans Serif"/>
                <a:cs typeface="Microsoft Sans Serif"/>
              </a:rPr>
              <a:t>|-</a:t>
            </a:r>
            <a:r>
              <a:rPr sz="1200" spc="345" dirty="0">
                <a:latin typeface="Microsoft Sans Serif"/>
                <a:cs typeface="Microsoft Sans Serif"/>
              </a:rPr>
              <a:t> </a:t>
            </a:r>
            <a:r>
              <a:rPr sz="1200" dirty="0">
                <a:latin typeface="Microsoft Sans Serif"/>
                <a:cs typeface="Microsoft Sans Serif"/>
              </a:rPr>
              <a:t>(~</a:t>
            </a:r>
            <a:r>
              <a:rPr sz="1200" spc="5" dirty="0">
                <a:latin typeface="Microsoft Sans Serif"/>
                <a:cs typeface="Microsoft Sans Serif"/>
              </a:rPr>
              <a:t> </a:t>
            </a:r>
            <a:r>
              <a:rPr sz="1200" dirty="0">
                <a:latin typeface="Microsoft Sans Serif"/>
                <a:cs typeface="Microsoft Sans Serif"/>
              </a:rPr>
              <a:t>P</a:t>
            </a:r>
            <a:r>
              <a:rPr sz="1200" spc="355" dirty="0">
                <a:latin typeface="Microsoft Sans Serif"/>
                <a:cs typeface="Microsoft Sans Serif"/>
              </a:rPr>
              <a:t> </a:t>
            </a:r>
            <a:r>
              <a:rPr sz="1200" dirty="0">
                <a:latin typeface="Symbol"/>
                <a:cs typeface="Symbol"/>
              </a:rPr>
              <a:t></a:t>
            </a:r>
            <a:r>
              <a:rPr sz="1200" spc="345" dirty="0">
                <a:latin typeface="Times New Roman"/>
                <a:cs typeface="Times New Roman"/>
              </a:rPr>
              <a:t> </a:t>
            </a:r>
            <a:r>
              <a:rPr sz="1200" dirty="0">
                <a:latin typeface="Microsoft Sans Serif"/>
                <a:cs typeface="Microsoft Sans Serif"/>
              </a:rPr>
              <a:t>Q)</a:t>
            </a:r>
          </a:p>
          <a:p>
            <a:pPr marL="469900">
              <a:lnSpc>
                <a:spcPts val="1430"/>
              </a:lnSpc>
              <a:tabLst>
                <a:tab pos="850265" algn="l"/>
                <a:tab pos="2755265" algn="l"/>
              </a:tabLst>
            </a:pPr>
            <a:r>
              <a:rPr sz="1200" dirty="0">
                <a:latin typeface="Microsoft Sans Serif"/>
                <a:cs typeface="Microsoft Sans Serif"/>
              </a:rPr>
              <a:t>4.	{</a:t>
            </a:r>
            <a:r>
              <a:rPr sz="1200" spc="20" dirty="0">
                <a:latin typeface="Microsoft Sans Serif"/>
                <a:cs typeface="Microsoft Sans Serif"/>
              </a:rPr>
              <a:t> </a:t>
            </a:r>
            <a:r>
              <a:rPr sz="1200" spc="-5" dirty="0">
                <a:latin typeface="Microsoft Sans Serif"/>
                <a:cs typeface="Microsoft Sans Serif"/>
              </a:rPr>
              <a:t>~Q,</a:t>
            </a:r>
            <a:r>
              <a:rPr sz="1200" spc="15" dirty="0">
                <a:latin typeface="Microsoft Sans Serif"/>
                <a:cs typeface="Microsoft Sans Serif"/>
              </a:rPr>
              <a:t> </a:t>
            </a:r>
            <a:r>
              <a:rPr sz="1200" dirty="0">
                <a:latin typeface="Microsoft Sans Serif"/>
                <a:cs typeface="Microsoft Sans Serif"/>
              </a:rPr>
              <a:t>P</a:t>
            </a:r>
            <a:r>
              <a:rPr sz="1200" spc="10" dirty="0">
                <a:latin typeface="Microsoft Sans Serif"/>
                <a:cs typeface="Microsoft Sans Serif"/>
              </a:rPr>
              <a:t> </a:t>
            </a:r>
            <a:r>
              <a:rPr sz="1200" dirty="0">
                <a:latin typeface="Symbol"/>
                <a:cs typeface="Symbol"/>
              </a:rPr>
              <a:t></a:t>
            </a:r>
            <a:r>
              <a:rPr sz="1200" spc="360" dirty="0">
                <a:latin typeface="Times New Roman"/>
                <a:cs typeface="Times New Roman"/>
              </a:rPr>
              <a:t> </a:t>
            </a:r>
            <a:r>
              <a:rPr sz="1200" dirty="0">
                <a:latin typeface="Microsoft Sans Serif"/>
                <a:cs typeface="Microsoft Sans Serif"/>
              </a:rPr>
              <a:t>(</a:t>
            </a:r>
            <a:r>
              <a:rPr sz="1200" spc="30" dirty="0">
                <a:latin typeface="Microsoft Sans Serif"/>
                <a:cs typeface="Microsoft Sans Serif"/>
              </a:rPr>
              <a:t> </a:t>
            </a:r>
            <a:r>
              <a:rPr sz="1200" spc="-5" dirty="0">
                <a:latin typeface="Microsoft Sans Serif"/>
                <a:cs typeface="Microsoft Sans Serif"/>
              </a:rPr>
              <a:t>~Q</a:t>
            </a:r>
            <a:r>
              <a:rPr sz="1200" spc="40" dirty="0">
                <a:latin typeface="Microsoft Sans Serif"/>
                <a:cs typeface="Microsoft Sans Serif"/>
              </a:rPr>
              <a:t> </a:t>
            </a:r>
            <a:r>
              <a:rPr sz="1200" dirty="0">
                <a:latin typeface="Symbol"/>
                <a:cs typeface="Symbol"/>
              </a:rPr>
              <a:t></a:t>
            </a:r>
            <a:r>
              <a:rPr sz="1200" spc="365" dirty="0">
                <a:latin typeface="Times New Roman"/>
                <a:cs typeface="Times New Roman"/>
              </a:rPr>
              <a:t> </a:t>
            </a:r>
            <a:r>
              <a:rPr sz="1200" spc="-5" dirty="0">
                <a:latin typeface="Microsoft Sans Serif"/>
                <a:cs typeface="Microsoft Sans Serif"/>
              </a:rPr>
              <a:t>R)</a:t>
            </a:r>
            <a:r>
              <a:rPr sz="1200" spc="25" dirty="0">
                <a:latin typeface="Microsoft Sans Serif"/>
                <a:cs typeface="Microsoft Sans Serif"/>
              </a:rPr>
              <a:t> </a:t>
            </a:r>
            <a:r>
              <a:rPr sz="1200" dirty="0">
                <a:latin typeface="Microsoft Sans Serif"/>
                <a:cs typeface="Microsoft Sans Serif"/>
              </a:rPr>
              <a:t>}</a:t>
            </a:r>
            <a:r>
              <a:rPr sz="1200" spc="365" dirty="0">
                <a:latin typeface="Microsoft Sans Serif"/>
                <a:cs typeface="Microsoft Sans Serif"/>
              </a:rPr>
              <a:t> </a:t>
            </a:r>
            <a:r>
              <a:rPr sz="1200" spc="-15" dirty="0">
                <a:latin typeface="Microsoft Sans Serif"/>
                <a:cs typeface="Microsoft Sans Serif"/>
              </a:rPr>
              <a:t>|-	</a:t>
            </a:r>
            <a:r>
              <a:rPr sz="1200" dirty="0">
                <a:latin typeface="Microsoft Sans Serif"/>
                <a:cs typeface="Microsoft Sans Serif"/>
              </a:rPr>
              <a:t>P</a:t>
            </a:r>
            <a:r>
              <a:rPr sz="1200" spc="5" dirty="0">
                <a:latin typeface="Microsoft Sans Serif"/>
                <a:cs typeface="Microsoft Sans Serif"/>
              </a:rPr>
              <a:t> </a:t>
            </a:r>
            <a:r>
              <a:rPr sz="1200" dirty="0">
                <a:latin typeface="Symbol"/>
                <a:cs typeface="Symbol"/>
              </a:rPr>
              <a:t></a:t>
            </a:r>
            <a:r>
              <a:rPr sz="1200" spc="20" dirty="0">
                <a:latin typeface="Times New Roman"/>
                <a:cs typeface="Times New Roman"/>
              </a:rPr>
              <a:t> </a:t>
            </a:r>
            <a:r>
              <a:rPr sz="1200" spc="-5" dirty="0">
                <a:latin typeface="Microsoft Sans Serif"/>
                <a:cs typeface="Microsoft Sans Serif"/>
              </a:rPr>
              <a:t>R</a:t>
            </a:r>
            <a:endParaRPr sz="1200" dirty="0">
              <a:latin typeface="Microsoft Sans Serif"/>
              <a:cs typeface="Microsoft Sans Serif"/>
            </a:endParaRPr>
          </a:p>
          <a:p>
            <a:pPr marL="469900">
              <a:lnSpc>
                <a:spcPts val="1425"/>
              </a:lnSpc>
              <a:tabLst>
                <a:tab pos="850265" algn="l"/>
              </a:tabLst>
            </a:pPr>
            <a:r>
              <a:rPr sz="1200" dirty="0">
                <a:latin typeface="Microsoft Sans Serif"/>
                <a:cs typeface="Microsoft Sans Serif"/>
              </a:rPr>
              <a:t>5.	{P</a:t>
            </a:r>
            <a:r>
              <a:rPr sz="1200" spc="340" dirty="0">
                <a:latin typeface="Microsoft Sans Serif"/>
                <a:cs typeface="Microsoft Sans Serif"/>
              </a:rPr>
              <a:t> </a:t>
            </a:r>
            <a:r>
              <a:rPr sz="1200" dirty="0">
                <a:latin typeface="Symbol"/>
                <a:cs typeface="Symbol"/>
              </a:rPr>
              <a:t></a:t>
            </a:r>
            <a:r>
              <a:rPr sz="1200" spc="25" dirty="0">
                <a:latin typeface="Times New Roman"/>
                <a:cs typeface="Times New Roman"/>
              </a:rPr>
              <a:t> </a:t>
            </a:r>
            <a:r>
              <a:rPr sz="1200" dirty="0">
                <a:latin typeface="Microsoft Sans Serif"/>
                <a:cs typeface="Microsoft Sans Serif"/>
              </a:rPr>
              <a:t>Q</a:t>
            </a:r>
            <a:r>
              <a:rPr sz="1200" spc="15" dirty="0">
                <a:latin typeface="Microsoft Sans Serif"/>
                <a:cs typeface="Microsoft Sans Serif"/>
              </a:rPr>
              <a:t> </a:t>
            </a:r>
            <a:r>
              <a:rPr sz="1200" dirty="0">
                <a:latin typeface="Microsoft Sans Serif"/>
                <a:cs typeface="Microsoft Sans Serif"/>
              </a:rPr>
              <a:t>,</a:t>
            </a:r>
            <a:r>
              <a:rPr sz="1200" spc="350" dirty="0">
                <a:latin typeface="Microsoft Sans Serif"/>
                <a:cs typeface="Microsoft Sans Serif"/>
              </a:rPr>
              <a:t> </a:t>
            </a:r>
            <a:r>
              <a:rPr sz="1200" dirty="0">
                <a:latin typeface="Microsoft Sans Serif"/>
                <a:cs typeface="Microsoft Sans Serif"/>
              </a:rPr>
              <a:t>~</a:t>
            </a:r>
            <a:r>
              <a:rPr sz="1200" spc="10" dirty="0">
                <a:latin typeface="Microsoft Sans Serif"/>
                <a:cs typeface="Microsoft Sans Serif"/>
              </a:rPr>
              <a:t> </a:t>
            </a:r>
            <a:r>
              <a:rPr sz="1200" dirty="0">
                <a:latin typeface="Microsoft Sans Serif"/>
                <a:cs typeface="Microsoft Sans Serif"/>
              </a:rPr>
              <a:t>Q</a:t>
            </a:r>
            <a:r>
              <a:rPr sz="1200" spc="15" dirty="0">
                <a:latin typeface="Microsoft Sans Serif"/>
                <a:cs typeface="Microsoft Sans Serif"/>
              </a:rPr>
              <a:t> </a:t>
            </a:r>
            <a:r>
              <a:rPr sz="1200" dirty="0">
                <a:latin typeface="Microsoft Sans Serif"/>
                <a:cs typeface="Microsoft Sans Serif"/>
              </a:rPr>
              <a:t>}</a:t>
            </a:r>
            <a:r>
              <a:rPr sz="1200" spc="380" dirty="0">
                <a:latin typeface="Microsoft Sans Serif"/>
                <a:cs typeface="Microsoft Sans Serif"/>
              </a:rPr>
              <a:t> </a:t>
            </a:r>
            <a:r>
              <a:rPr sz="1200" spc="-15" dirty="0">
                <a:latin typeface="Microsoft Sans Serif"/>
                <a:cs typeface="Microsoft Sans Serif"/>
              </a:rPr>
              <a:t>|-</a:t>
            </a:r>
            <a:r>
              <a:rPr sz="1200" spc="360" dirty="0">
                <a:latin typeface="Microsoft Sans Serif"/>
                <a:cs typeface="Microsoft Sans Serif"/>
              </a:rPr>
              <a:t> </a:t>
            </a:r>
            <a:r>
              <a:rPr sz="1200" dirty="0">
                <a:latin typeface="Microsoft Sans Serif"/>
                <a:cs typeface="Microsoft Sans Serif"/>
              </a:rPr>
              <a:t>~</a:t>
            </a:r>
            <a:r>
              <a:rPr sz="1200" spc="35" dirty="0">
                <a:latin typeface="Microsoft Sans Serif"/>
                <a:cs typeface="Microsoft Sans Serif"/>
              </a:rPr>
              <a:t> </a:t>
            </a:r>
            <a:r>
              <a:rPr sz="1200" spc="-5" dirty="0">
                <a:latin typeface="Microsoft Sans Serif"/>
                <a:cs typeface="Microsoft Sans Serif"/>
              </a:rPr>
              <a:t>P.</a:t>
            </a:r>
            <a:r>
              <a:rPr sz="1200" spc="15" dirty="0">
                <a:latin typeface="Microsoft Sans Serif"/>
                <a:cs typeface="Microsoft Sans Serif"/>
              </a:rPr>
              <a:t> </a:t>
            </a:r>
            <a:r>
              <a:rPr sz="1200" spc="5" dirty="0">
                <a:latin typeface="Microsoft Sans Serif"/>
                <a:cs typeface="Microsoft Sans Serif"/>
              </a:rPr>
              <a:t>This</a:t>
            </a:r>
            <a:r>
              <a:rPr sz="1200" spc="-15" dirty="0">
                <a:latin typeface="Microsoft Sans Serif"/>
                <a:cs typeface="Microsoft Sans Serif"/>
              </a:rPr>
              <a:t> </a:t>
            </a:r>
            <a:r>
              <a:rPr sz="1200" spc="5" dirty="0">
                <a:latin typeface="Microsoft Sans Serif"/>
                <a:cs typeface="Microsoft Sans Serif"/>
              </a:rPr>
              <a:t>is</a:t>
            </a:r>
            <a:r>
              <a:rPr sz="1200" spc="15" dirty="0">
                <a:latin typeface="Microsoft Sans Serif"/>
                <a:cs typeface="Microsoft Sans Serif"/>
              </a:rPr>
              <a:t> </a:t>
            </a:r>
            <a:r>
              <a:rPr sz="1200" spc="-10" dirty="0">
                <a:latin typeface="Microsoft Sans Serif"/>
                <a:cs typeface="Microsoft Sans Serif"/>
              </a:rPr>
              <a:t>called</a:t>
            </a:r>
            <a:r>
              <a:rPr sz="1200" spc="20" dirty="0">
                <a:latin typeface="Microsoft Sans Serif"/>
                <a:cs typeface="Microsoft Sans Serif"/>
              </a:rPr>
              <a:t> </a:t>
            </a:r>
            <a:r>
              <a:rPr sz="1200" b="1" spc="-5" dirty="0">
                <a:latin typeface="Arial"/>
                <a:cs typeface="Arial"/>
              </a:rPr>
              <a:t>Modus</a:t>
            </a:r>
            <a:r>
              <a:rPr sz="1200" b="1" spc="-20" dirty="0">
                <a:latin typeface="Arial"/>
                <a:cs typeface="Arial"/>
              </a:rPr>
              <a:t> </a:t>
            </a:r>
            <a:r>
              <a:rPr sz="1200" b="1" dirty="0">
                <a:latin typeface="Arial"/>
                <a:cs typeface="Arial"/>
              </a:rPr>
              <a:t>Tollen</a:t>
            </a:r>
            <a:r>
              <a:rPr sz="1200" b="1" spc="320" dirty="0">
                <a:latin typeface="Arial"/>
                <a:cs typeface="Arial"/>
              </a:rPr>
              <a:t> </a:t>
            </a:r>
            <a:r>
              <a:rPr sz="1200" spc="-5" dirty="0">
                <a:latin typeface="Microsoft Sans Serif"/>
                <a:cs typeface="Microsoft Sans Serif"/>
              </a:rPr>
              <a:t>rule.</a:t>
            </a:r>
            <a:endParaRPr sz="1200" dirty="0">
              <a:latin typeface="Microsoft Sans Serif"/>
              <a:cs typeface="Microsoft Sans Serif"/>
            </a:endParaRPr>
          </a:p>
          <a:p>
            <a:pPr marL="256540" indent="-243840">
              <a:lnSpc>
                <a:spcPts val="1664"/>
              </a:lnSpc>
              <a:buAutoNum type="romanUcPeriod" startAt="2"/>
              <a:tabLst>
                <a:tab pos="256540" algn="l"/>
              </a:tabLst>
            </a:pPr>
            <a:r>
              <a:rPr sz="1400" spc="-5" dirty="0">
                <a:latin typeface="Microsoft Sans Serif"/>
                <a:cs typeface="Microsoft Sans Serif"/>
              </a:rPr>
              <a:t>Prove</a:t>
            </a:r>
            <a:r>
              <a:rPr sz="1400" dirty="0">
                <a:latin typeface="Microsoft Sans Serif"/>
                <a:cs typeface="Microsoft Sans Serif"/>
              </a:rPr>
              <a:t> </a:t>
            </a:r>
            <a:r>
              <a:rPr sz="1400" spc="-5" dirty="0">
                <a:latin typeface="Microsoft Sans Serif"/>
                <a:cs typeface="Microsoft Sans Serif"/>
              </a:rPr>
              <a:t>the</a:t>
            </a:r>
            <a:r>
              <a:rPr sz="1400" dirty="0">
                <a:latin typeface="Microsoft Sans Serif"/>
                <a:cs typeface="Microsoft Sans Serif"/>
              </a:rPr>
              <a:t> </a:t>
            </a:r>
            <a:r>
              <a:rPr sz="1400" spc="-10" dirty="0">
                <a:latin typeface="Microsoft Sans Serif"/>
                <a:cs typeface="Microsoft Sans Serif"/>
              </a:rPr>
              <a:t>following</a:t>
            </a:r>
            <a:r>
              <a:rPr sz="1400" spc="25" dirty="0">
                <a:latin typeface="Microsoft Sans Serif"/>
                <a:cs typeface="Microsoft Sans Serif"/>
              </a:rPr>
              <a:t> </a:t>
            </a:r>
            <a:r>
              <a:rPr sz="1400" spc="-10" dirty="0">
                <a:latin typeface="Microsoft Sans Serif"/>
                <a:cs typeface="Microsoft Sans Serif"/>
              </a:rPr>
              <a:t>theorems</a:t>
            </a:r>
            <a:endParaRPr sz="1400" dirty="0">
              <a:latin typeface="Microsoft Sans Serif"/>
              <a:cs typeface="Microsoft Sans Serif"/>
            </a:endParaRPr>
          </a:p>
          <a:p>
            <a:pPr marL="469900">
              <a:lnSpc>
                <a:spcPct val="100000"/>
              </a:lnSpc>
              <a:spcBef>
                <a:spcPts val="30"/>
              </a:spcBef>
              <a:tabLst>
                <a:tab pos="850265" algn="l"/>
              </a:tabLst>
            </a:pPr>
            <a:r>
              <a:rPr sz="1200" dirty="0">
                <a:latin typeface="Microsoft Sans Serif"/>
                <a:cs typeface="Microsoft Sans Serif"/>
              </a:rPr>
              <a:t>1.	</a:t>
            </a:r>
            <a:r>
              <a:rPr sz="1200" spc="-15" dirty="0">
                <a:latin typeface="Microsoft Sans Serif"/>
                <a:cs typeface="Microsoft Sans Serif"/>
              </a:rPr>
              <a:t>|-</a:t>
            </a:r>
            <a:r>
              <a:rPr sz="1200" dirty="0">
                <a:latin typeface="Microsoft Sans Serif"/>
                <a:cs typeface="Microsoft Sans Serif"/>
              </a:rPr>
              <a:t> (P</a:t>
            </a:r>
            <a:r>
              <a:rPr sz="1200" spc="-15" dirty="0">
                <a:latin typeface="Microsoft Sans Serif"/>
                <a:cs typeface="Microsoft Sans Serif"/>
              </a:rPr>
              <a:t> </a:t>
            </a:r>
            <a:r>
              <a:rPr sz="1200" dirty="0">
                <a:latin typeface="Symbol"/>
                <a:cs typeface="Symbol"/>
              </a:rPr>
              <a:t></a:t>
            </a:r>
            <a:r>
              <a:rPr sz="1200" spc="30" dirty="0">
                <a:latin typeface="Times New Roman"/>
                <a:cs typeface="Times New Roman"/>
              </a:rPr>
              <a:t> </a:t>
            </a:r>
            <a:r>
              <a:rPr sz="1200" spc="-5" dirty="0">
                <a:latin typeface="Microsoft Sans Serif"/>
                <a:cs typeface="Microsoft Sans Serif"/>
              </a:rPr>
              <a:t>P)</a:t>
            </a:r>
            <a:endParaRPr sz="1200" dirty="0">
              <a:latin typeface="Microsoft Sans Serif"/>
              <a:cs typeface="Microsoft Sans Serif"/>
            </a:endParaRPr>
          </a:p>
          <a:p>
            <a:pPr marL="469900">
              <a:lnSpc>
                <a:spcPct val="100000"/>
              </a:lnSpc>
              <a:tabLst>
                <a:tab pos="850265" algn="l"/>
                <a:tab pos="1438910" algn="l"/>
              </a:tabLst>
            </a:pPr>
            <a:r>
              <a:rPr sz="1200" dirty="0">
                <a:latin typeface="Microsoft Sans Serif"/>
                <a:cs typeface="Microsoft Sans Serif"/>
              </a:rPr>
              <a:t>2.	</a:t>
            </a:r>
            <a:r>
              <a:rPr sz="1200" spc="-15" dirty="0">
                <a:latin typeface="Microsoft Sans Serif"/>
                <a:cs typeface="Microsoft Sans Serif"/>
              </a:rPr>
              <a:t>|-</a:t>
            </a:r>
            <a:r>
              <a:rPr sz="1200" spc="360" dirty="0">
                <a:latin typeface="Microsoft Sans Serif"/>
                <a:cs typeface="Microsoft Sans Serif"/>
              </a:rPr>
              <a:t> </a:t>
            </a:r>
            <a:r>
              <a:rPr sz="1200" dirty="0">
                <a:latin typeface="Microsoft Sans Serif"/>
                <a:cs typeface="Microsoft Sans Serif"/>
              </a:rPr>
              <a:t>(~</a:t>
            </a:r>
            <a:r>
              <a:rPr sz="1200" spc="10" dirty="0">
                <a:latin typeface="Microsoft Sans Serif"/>
                <a:cs typeface="Microsoft Sans Serif"/>
              </a:rPr>
              <a:t> </a:t>
            </a:r>
            <a:r>
              <a:rPr sz="1200" dirty="0">
                <a:latin typeface="Microsoft Sans Serif"/>
                <a:cs typeface="Microsoft Sans Serif"/>
              </a:rPr>
              <a:t>P	</a:t>
            </a:r>
            <a:r>
              <a:rPr sz="1200" dirty="0">
                <a:latin typeface="Symbol"/>
                <a:cs typeface="Symbol"/>
              </a:rPr>
              <a:t></a:t>
            </a:r>
            <a:r>
              <a:rPr sz="1200" spc="40" dirty="0">
                <a:latin typeface="Times New Roman"/>
                <a:cs typeface="Times New Roman"/>
              </a:rPr>
              <a:t> </a:t>
            </a:r>
            <a:r>
              <a:rPr sz="1200" spc="-5" dirty="0">
                <a:latin typeface="Microsoft Sans Serif"/>
                <a:cs typeface="Microsoft Sans Serif"/>
              </a:rPr>
              <a:t>P)</a:t>
            </a:r>
            <a:r>
              <a:rPr sz="1200" spc="335" dirty="0">
                <a:latin typeface="Microsoft Sans Serif"/>
                <a:cs typeface="Microsoft Sans Serif"/>
              </a:rPr>
              <a:t> </a:t>
            </a:r>
            <a:r>
              <a:rPr sz="1200" dirty="0">
                <a:latin typeface="Symbol"/>
                <a:cs typeface="Symbol"/>
              </a:rPr>
              <a:t></a:t>
            </a:r>
            <a:r>
              <a:rPr sz="1200" spc="355" dirty="0">
                <a:latin typeface="Times New Roman"/>
                <a:cs typeface="Times New Roman"/>
              </a:rPr>
              <a:t> </a:t>
            </a:r>
            <a:r>
              <a:rPr sz="1200" dirty="0">
                <a:latin typeface="Microsoft Sans Serif"/>
                <a:cs typeface="Microsoft Sans Serif"/>
              </a:rPr>
              <a:t>P</a:t>
            </a:r>
          </a:p>
          <a:p>
            <a:pPr marL="469900">
              <a:lnSpc>
                <a:spcPct val="100000"/>
              </a:lnSpc>
              <a:tabLst>
                <a:tab pos="850265" algn="l"/>
              </a:tabLst>
            </a:pPr>
            <a:r>
              <a:rPr sz="1200" dirty="0">
                <a:latin typeface="Microsoft Sans Serif"/>
                <a:cs typeface="Microsoft Sans Serif"/>
              </a:rPr>
              <a:t>3.	</a:t>
            </a:r>
            <a:r>
              <a:rPr sz="1200" spc="-15" dirty="0">
                <a:latin typeface="Microsoft Sans Serif"/>
                <a:cs typeface="Microsoft Sans Serif"/>
              </a:rPr>
              <a:t>|-</a:t>
            </a:r>
            <a:r>
              <a:rPr sz="1200" spc="15" dirty="0">
                <a:latin typeface="Microsoft Sans Serif"/>
                <a:cs typeface="Microsoft Sans Serif"/>
              </a:rPr>
              <a:t> </a:t>
            </a:r>
            <a:r>
              <a:rPr sz="1200" dirty="0">
                <a:latin typeface="Microsoft Sans Serif"/>
                <a:cs typeface="Microsoft Sans Serif"/>
              </a:rPr>
              <a:t>(P </a:t>
            </a:r>
            <a:r>
              <a:rPr sz="1200" dirty="0">
                <a:latin typeface="Symbol"/>
                <a:cs typeface="Symbol"/>
              </a:rPr>
              <a:t></a:t>
            </a:r>
            <a:r>
              <a:rPr sz="1200" spc="15" dirty="0">
                <a:latin typeface="Times New Roman"/>
                <a:cs typeface="Times New Roman"/>
              </a:rPr>
              <a:t> </a:t>
            </a:r>
            <a:r>
              <a:rPr sz="1200" dirty="0">
                <a:latin typeface="Microsoft Sans Serif"/>
                <a:cs typeface="Microsoft Sans Serif"/>
              </a:rPr>
              <a:t>Q)</a:t>
            </a:r>
            <a:r>
              <a:rPr sz="1200" spc="40" dirty="0">
                <a:latin typeface="Microsoft Sans Serif"/>
                <a:cs typeface="Microsoft Sans Serif"/>
              </a:rPr>
              <a:t> </a:t>
            </a:r>
            <a:r>
              <a:rPr sz="1200" dirty="0">
                <a:latin typeface="Symbol"/>
                <a:cs typeface="Symbol"/>
              </a:rPr>
              <a:t></a:t>
            </a:r>
            <a:r>
              <a:rPr sz="1200" spc="50" dirty="0">
                <a:latin typeface="Times New Roman"/>
                <a:cs typeface="Times New Roman"/>
              </a:rPr>
              <a:t> </a:t>
            </a:r>
            <a:r>
              <a:rPr sz="1200" dirty="0">
                <a:latin typeface="Microsoft Sans Serif"/>
                <a:cs typeface="Microsoft Sans Serif"/>
              </a:rPr>
              <a:t>(~</a:t>
            </a:r>
            <a:r>
              <a:rPr sz="1200" spc="330" dirty="0">
                <a:latin typeface="Microsoft Sans Serif"/>
                <a:cs typeface="Microsoft Sans Serif"/>
              </a:rPr>
              <a:t> </a:t>
            </a:r>
            <a:r>
              <a:rPr sz="1200" dirty="0">
                <a:latin typeface="Microsoft Sans Serif"/>
                <a:cs typeface="Microsoft Sans Serif"/>
              </a:rPr>
              <a:t>Q</a:t>
            </a:r>
            <a:r>
              <a:rPr sz="1200" spc="10" dirty="0">
                <a:latin typeface="Microsoft Sans Serif"/>
                <a:cs typeface="Microsoft Sans Serif"/>
              </a:rPr>
              <a:t> </a:t>
            </a:r>
            <a:r>
              <a:rPr sz="1200" dirty="0">
                <a:latin typeface="Symbol"/>
                <a:cs typeface="Symbol"/>
              </a:rPr>
              <a:t></a:t>
            </a:r>
            <a:r>
              <a:rPr sz="1200" spc="40" dirty="0">
                <a:latin typeface="Times New Roman"/>
                <a:cs typeface="Times New Roman"/>
              </a:rPr>
              <a:t> </a:t>
            </a:r>
            <a:r>
              <a:rPr sz="1200" dirty="0">
                <a:latin typeface="Microsoft Sans Serif"/>
                <a:cs typeface="Microsoft Sans Serif"/>
              </a:rPr>
              <a:t>~</a:t>
            </a:r>
            <a:r>
              <a:rPr sz="1200" spc="5" dirty="0">
                <a:latin typeface="Microsoft Sans Serif"/>
                <a:cs typeface="Microsoft Sans Serif"/>
              </a:rPr>
              <a:t> </a:t>
            </a:r>
            <a:r>
              <a:rPr sz="1200" spc="-5" dirty="0">
                <a:latin typeface="Microsoft Sans Serif"/>
                <a:cs typeface="Microsoft Sans Serif"/>
              </a:rPr>
              <a:t>P)</a:t>
            </a:r>
            <a:endParaRPr sz="1200" dirty="0">
              <a:latin typeface="Microsoft Sans Serif"/>
              <a:cs typeface="Microsoft Sans Serif"/>
            </a:endParaRPr>
          </a:p>
          <a:p>
            <a:pPr marL="469900">
              <a:lnSpc>
                <a:spcPts val="1410"/>
              </a:lnSpc>
              <a:tabLst>
                <a:tab pos="850265" algn="l"/>
              </a:tabLst>
            </a:pPr>
            <a:r>
              <a:rPr sz="1200" dirty="0">
                <a:latin typeface="Microsoft Sans Serif"/>
                <a:cs typeface="Microsoft Sans Serif"/>
              </a:rPr>
              <a:t>4.	</a:t>
            </a:r>
            <a:r>
              <a:rPr sz="1200" spc="-15" dirty="0">
                <a:latin typeface="Microsoft Sans Serif"/>
                <a:cs typeface="Microsoft Sans Serif"/>
              </a:rPr>
              <a:t>|-</a:t>
            </a:r>
            <a:r>
              <a:rPr sz="1200" spc="15" dirty="0">
                <a:latin typeface="Microsoft Sans Serif"/>
                <a:cs typeface="Microsoft Sans Serif"/>
              </a:rPr>
              <a:t> </a:t>
            </a:r>
            <a:r>
              <a:rPr sz="1200" dirty="0">
                <a:latin typeface="Microsoft Sans Serif"/>
                <a:cs typeface="Microsoft Sans Serif"/>
              </a:rPr>
              <a:t>(P </a:t>
            </a:r>
            <a:r>
              <a:rPr sz="1200" dirty="0">
                <a:latin typeface="Symbol"/>
                <a:cs typeface="Symbol"/>
              </a:rPr>
              <a:t></a:t>
            </a:r>
            <a:r>
              <a:rPr sz="1200" spc="75" dirty="0">
                <a:latin typeface="Times New Roman"/>
                <a:cs typeface="Times New Roman"/>
              </a:rPr>
              <a:t> </a:t>
            </a:r>
            <a:r>
              <a:rPr sz="1200" dirty="0">
                <a:latin typeface="Microsoft Sans Serif"/>
                <a:cs typeface="Microsoft Sans Serif"/>
              </a:rPr>
              <a:t>~</a:t>
            </a:r>
            <a:r>
              <a:rPr sz="1200" spc="5" dirty="0">
                <a:latin typeface="Microsoft Sans Serif"/>
                <a:cs typeface="Microsoft Sans Serif"/>
              </a:rPr>
              <a:t> </a:t>
            </a:r>
            <a:r>
              <a:rPr sz="1200" dirty="0">
                <a:latin typeface="Microsoft Sans Serif"/>
                <a:cs typeface="Microsoft Sans Serif"/>
              </a:rPr>
              <a:t>Q)</a:t>
            </a:r>
            <a:r>
              <a:rPr sz="1200" spc="15" dirty="0">
                <a:latin typeface="Microsoft Sans Serif"/>
                <a:cs typeface="Microsoft Sans Serif"/>
              </a:rPr>
              <a:t> </a:t>
            </a:r>
            <a:r>
              <a:rPr sz="1200" dirty="0">
                <a:latin typeface="Symbol"/>
                <a:cs typeface="Symbol"/>
              </a:rPr>
              <a:t></a:t>
            </a:r>
            <a:r>
              <a:rPr sz="1200" spc="350" dirty="0">
                <a:latin typeface="Times New Roman"/>
                <a:cs typeface="Times New Roman"/>
              </a:rPr>
              <a:t> </a:t>
            </a:r>
            <a:r>
              <a:rPr sz="1200" dirty="0">
                <a:latin typeface="Microsoft Sans Serif"/>
                <a:cs typeface="Microsoft Sans Serif"/>
              </a:rPr>
              <a:t>(</a:t>
            </a:r>
            <a:r>
              <a:rPr sz="1200" spc="15" dirty="0">
                <a:latin typeface="Microsoft Sans Serif"/>
                <a:cs typeface="Microsoft Sans Serif"/>
              </a:rPr>
              <a:t> </a:t>
            </a:r>
            <a:r>
              <a:rPr sz="1200" dirty="0">
                <a:latin typeface="Microsoft Sans Serif"/>
                <a:cs typeface="Microsoft Sans Serif"/>
              </a:rPr>
              <a:t>Q</a:t>
            </a:r>
            <a:r>
              <a:rPr sz="1200" spc="10" dirty="0">
                <a:latin typeface="Microsoft Sans Serif"/>
                <a:cs typeface="Microsoft Sans Serif"/>
              </a:rPr>
              <a:t> </a:t>
            </a:r>
            <a:r>
              <a:rPr sz="1200" dirty="0">
                <a:latin typeface="Symbol"/>
                <a:cs typeface="Symbol"/>
              </a:rPr>
              <a:t></a:t>
            </a:r>
            <a:r>
              <a:rPr sz="1200" spc="40" dirty="0">
                <a:latin typeface="Times New Roman"/>
                <a:cs typeface="Times New Roman"/>
              </a:rPr>
              <a:t> </a:t>
            </a:r>
            <a:r>
              <a:rPr sz="1200" dirty="0">
                <a:latin typeface="Microsoft Sans Serif"/>
                <a:cs typeface="Microsoft Sans Serif"/>
              </a:rPr>
              <a:t>~</a:t>
            </a:r>
            <a:r>
              <a:rPr sz="1200" spc="5" dirty="0">
                <a:latin typeface="Microsoft Sans Serif"/>
                <a:cs typeface="Microsoft Sans Serif"/>
              </a:rPr>
              <a:t> </a:t>
            </a:r>
            <a:r>
              <a:rPr sz="1200" spc="-5" dirty="0">
                <a:latin typeface="Microsoft Sans Serif"/>
                <a:cs typeface="Microsoft Sans Serif"/>
              </a:rPr>
              <a:t>P)</a:t>
            </a:r>
            <a:endParaRPr sz="1200" dirty="0">
              <a:latin typeface="Microsoft Sans Serif"/>
              <a:cs typeface="Microsoft Sans Serif"/>
            </a:endParaRPr>
          </a:p>
          <a:p>
            <a:pPr marL="304800" indent="-292735">
              <a:lnSpc>
                <a:spcPts val="1650"/>
              </a:lnSpc>
              <a:buAutoNum type="romanUcPeriod" startAt="3"/>
              <a:tabLst>
                <a:tab pos="305435" algn="l"/>
              </a:tabLst>
            </a:pPr>
            <a:r>
              <a:rPr sz="1400" spc="-5" dirty="0">
                <a:latin typeface="Microsoft Sans Serif"/>
                <a:cs typeface="Microsoft Sans Serif"/>
              </a:rPr>
              <a:t>Give</a:t>
            </a:r>
            <a:r>
              <a:rPr sz="1400" spc="5" dirty="0">
                <a:latin typeface="Microsoft Sans Serif"/>
                <a:cs typeface="Microsoft Sans Serif"/>
              </a:rPr>
              <a:t> </a:t>
            </a:r>
            <a:r>
              <a:rPr sz="1400" spc="-10" dirty="0">
                <a:latin typeface="Microsoft Sans Serif"/>
                <a:cs typeface="Microsoft Sans Serif"/>
              </a:rPr>
              <a:t>tableau</a:t>
            </a:r>
            <a:r>
              <a:rPr sz="1400" spc="35" dirty="0">
                <a:latin typeface="Microsoft Sans Serif"/>
                <a:cs typeface="Microsoft Sans Serif"/>
              </a:rPr>
              <a:t> </a:t>
            </a:r>
            <a:r>
              <a:rPr sz="1400" spc="-10" dirty="0">
                <a:latin typeface="Microsoft Sans Serif"/>
                <a:cs typeface="Microsoft Sans Serif"/>
              </a:rPr>
              <a:t>proof</a:t>
            </a:r>
            <a:r>
              <a:rPr sz="1400" spc="10" dirty="0">
                <a:latin typeface="Microsoft Sans Serif"/>
                <a:cs typeface="Microsoft Sans Serif"/>
              </a:rPr>
              <a:t> </a:t>
            </a:r>
            <a:r>
              <a:rPr sz="1400" spc="-10" dirty="0">
                <a:latin typeface="Microsoft Sans Serif"/>
                <a:cs typeface="Microsoft Sans Serif"/>
              </a:rPr>
              <a:t>of</a:t>
            </a:r>
            <a:r>
              <a:rPr sz="1400" spc="35" dirty="0">
                <a:latin typeface="Microsoft Sans Serif"/>
                <a:cs typeface="Microsoft Sans Serif"/>
              </a:rPr>
              <a:t> </a:t>
            </a:r>
            <a:r>
              <a:rPr sz="1400" spc="-5" dirty="0">
                <a:latin typeface="Microsoft Sans Serif"/>
                <a:cs typeface="Microsoft Sans Serif"/>
              </a:rPr>
              <a:t>each</a:t>
            </a:r>
            <a:r>
              <a:rPr sz="1400" spc="10" dirty="0">
                <a:latin typeface="Microsoft Sans Serif"/>
                <a:cs typeface="Microsoft Sans Serif"/>
              </a:rPr>
              <a:t> </a:t>
            </a:r>
            <a:r>
              <a:rPr sz="1400" spc="-10" dirty="0">
                <a:latin typeface="Microsoft Sans Serif"/>
                <a:cs typeface="Microsoft Sans Serif"/>
              </a:rPr>
              <a:t>of</a:t>
            </a:r>
            <a:r>
              <a:rPr sz="1400" spc="30" dirty="0">
                <a:latin typeface="Microsoft Sans Serif"/>
                <a:cs typeface="Microsoft Sans Serif"/>
              </a:rPr>
              <a:t> </a:t>
            </a:r>
            <a:r>
              <a:rPr sz="1400" spc="-10" dirty="0">
                <a:latin typeface="Microsoft Sans Serif"/>
                <a:cs typeface="Microsoft Sans Serif"/>
              </a:rPr>
              <a:t>the</a:t>
            </a:r>
            <a:r>
              <a:rPr sz="1400" spc="10" dirty="0">
                <a:latin typeface="Microsoft Sans Serif"/>
                <a:cs typeface="Microsoft Sans Serif"/>
              </a:rPr>
              <a:t> </a:t>
            </a:r>
            <a:r>
              <a:rPr sz="1400" spc="-5" dirty="0">
                <a:latin typeface="Microsoft Sans Serif"/>
                <a:cs typeface="Microsoft Sans Serif"/>
              </a:rPr>
              <a:t>following</a:t>
            </a:r>
            <a:r>
              <a:rPr sz="1400" spc="10" dirty="0">
                <a:latin typeface="Microsoft Sans Serif"/>
                <a:cs typeface="Microsoft Sans Serif"/>
              </a:rPr>
              <a:t> </a:t>
            </a:r>
            <a:r>
              <a:rPr sz="1400" spc="-10" dirty="0">
                <a:latin typeface="Microsoft Sans Serif"/>
                <a:cs typeface="Microsoft Sans Serif"/>
              </a:rPr>
              <a:t>formulae</a:t>
            </a:r>
            <a:r>
              <a:rPr sz="1400" spc="35" dirty="0">
                <a:latin typeface="Microsoft Sans Serif"/>
                <a:cs typeface="Microsoft Sans Serif"/>
              </a:rPr>
              <a:t> </a:t>
            </a:r>
            <a:r>
              <a:rPr sz="1400" spc="-15" dirty="0">
                <a:latin typeface="Microsoft Sans Serif"/>
                <a:cs typeface="Microsoft Sans Serif"/>
              </a:rPr>
              <a:t>and</a:t>
            </a:r>
            <a:r>
              <a:rPr sz="1400" spc="35" dirty="0">
                <a:latin typeface="Microsoft Sans Serif"/>
                <a:cs typeface="Microsoft Sans Serif"/>
              </a:rPr>
              <a:t> </a:t>
            </a:r>
            <a:r>
              <a:rPr sz="1400" spc="-5" dirty="0">
                <a:latin typeface="Microsoft Sans Serif"/>
                <a:cs typeface="Microsoft Sans Serif"/>
              </a:rPr>
              <a:t>show</a:t>
            </a:r>
            <a:r>
              <a:rPr sz="1400" spc="15" dirty="0">
                <a:latin typeface="Microsoft Sans Serif"/>
                <a:cs typeface="Microsoft Sans Serif"/>
              </a:rPr>
              <a:t> </a:t>
            </a:r>
            <a:r>
              <a:rPr sz="1400" spc="-10" dirty="0">
                <a:latin typeface="Microsoft Sans Serif"/>
                <a:cs typeface="Microsoft Sans Serif"/>
              </a:rPr>
              <a:t>that</a:t>
            </a:r>
            <a:r>
              <a:rPr sz="1400" spc="35" dirty="0">
                <a:latin typeface="Microsoft Sans Serif"/>
                <a:cs typeface="Microsoft Sans Serif"/>
              </a:rPr>
              <a:t> </a:t>
            </a:r>
            <a:r>
              <a:rPr sz="1400" spc="-10" dirty="0">
                <a:latin typeface="Microsoft Sans Serif"/>
                <a:cs typeface="Microsoft Sans Serif"/>
              </a:rPr>
              <a:t>formulae</a:t>
            </a:r>
            <a:r>
              <a:rPr sz="1400" spc="10" dirty="0">
                <a:latin typeface="Microsoft Sans Serif"/>
                <a:cs typeface="Microsoft Sans Serif"/>
              </a:rPr>
              <a:t> </a:t>
            </a:r>
            <a:r>
              <a:rPr sz="1400" spc="-15" dirty="0">
                <a:latin typeface="Microsoft Sans Serif"/>
                <a:cs typeface="Microsoft Sans Serif"/>
              </a:rPr>
              <a:t>are</a:t>
            </a:r>
            <a:r>
              <a:rPr sz="1400" spc="35" dirty="0">
                <a:latin typeface="Microsoft Sans Serif"/>
                <a:cs typeface="Microsoft Sans Serif"/>
              </a:rPr>
              <a:t> </a:t>
            </a:r>
            <a:r>
              <a:rPr sz="1400" spc="-10" dirty="0">
                <a:latin typeface="Microsoft Sans Serif"/>
                <a:cs typeface="Microsoft Sans Serif"/>
              </a:rPr>
              <a:t>valid.</a:t>
            </a:r>
            <a:endParaRPr sz="1400" dirty="0">
              <a:latin typeface="Microsoft Sans Serif"/>
              <a:cs typeface="Microsoft Sans Serif"/>
            </a:endParaRPr>
          </a:p>
          <a:p>
            <a:pPr marL="469900">
              <a:lnSpc>
                <a:spcPct val="100000"/>
              </a:lnSpc>
              <a:spcBef>
                <a:spcPts val="30"/>
              </a:spcBef>
              <a:tabLst>
                <a:tab pos="850265" algn="l"/>
              </a:tabLst>
            </a:pPr>
            <a:r>
              <a:rPr sz="1200" dirty="0">
                <a:latin typeface="Microsoft Sans Serif"/>
                <a:cs typeface="Microsoft Sans Serif"/>
              </a:rPr>
              <a:t>1.	P</a:t>
            </a:r>
            <a:r>
              <a:rPr sz="1200" spc="320" dirty="0">
                <a:latin typeface="Microsoft Sans Serif"/>
                <a:cs typeface="Microsoft Sans Serif"/>
              </a:rPr>
              <a:t> </a:t>
            </a:r>
            <a:r>
              <a:rPr sz="1200" dirty="0">
                <a:latin typeface="Symbol"/>
                <a:cs typeface="Symbol"/>
              </a:rPr>
              <a:t></a:t>
            </a:r>
            <a:r>
              <a:rPr sz="1200" spc="15" dirty="0">
                <a:latin typeface="Times New Roman"/>
                <a:cs typeface="Times New Roman"/>
              </a:rPr>
              <a:t> </a:t>
            </a:r>
            <a:r>
              <a:rPr sz="1200" dirty="0">
                <a:latin typeface="Microsoft Sans Serif"/>
                <a:cs typeface="Microsoft Sans Serif"/>
              </a:rPr>
              <a:t>(</a:t>
            </a:r>
            <a:r>
              <a:rPr sz="1200" spc="15" dirty="0">
                <a:latin typeface="Microsoft Sans Serif"/>
                <a:cs typeface="Microsoft Sans Serif"/>
              </a:rPr>
              <a:t> </a:t>
            </a:r>
            <a:r>
              <a:rPr sz="1200" dirty="0">
                <a:latin typeface="Microsoft Sans Serif"/>
                <a:cs typeface="Microsoft Sans Serif"/>
              </a:rPr>
              <a:t>Q</a:t>
            </a:r>
            <a:r>
              <a:rPr sz="1200" spc="330" dirty="0">
                <a:latin typeface="Microsoft Sans Serif"/>
                <a:cs typeface="Microsoft Sans Serif"/>
              </a:rPr>
              <a:t> </a:t>
            </a:r>
            <a:r>
              <a:rPr sz="1200" dirty="0">
                <a:latin typeface="Symbol"/>
                <a:cs typeface="Symbol"/>
              </a:rPr>
              <a:t></a:t>
            </a:r>
            <a:r>
              <a:rPr sz="1200" spc="365" dirty="0">
                <a:latin typeface="Times New Roman"/>
                <a:cs typeface="Times New Roman"/>
              </a:rPr>
              <a:t> </a:t>
            </a:r>
            <a:r>
              <a:rPr sz="1200" spc="-5" dirty="0">
                <a:latin typeface="Microsoft Sans Serif"/>
                <a:cs typeface="Microsoft Sans Serif"/>
              </a:rPr>
              <a:t>P)</a:t>
            </a:r>
            <a:endParaRPr sz="1200" dirty="0">
              <a:latin typeface="Microsoft Sans Serif"/>
              <a:cs typeface="Microsoft Sans Serif"/>
            </a:endParaRPr>
          </a:p>
          <a:p>
            <a:pPr marL="469900">
              <a:lnSpc>
                <a:spcPct val="100000"/>
              </a:lnSpc>
              <a:tabLst>
                <a:tab pos="850265" algn="l"/>
              </a:tabLst>
            </a:pPr>
            <a:r>
              <a:rPr sz="1200" dirty="0">
                <a:latin typeface="Microsoft Sans Serif"/>
                <a:cs typeface="Microsoft Sans Serif"/>
              </a:rPr>
              <a:t>2.	(P</a:t>
            </a:r>
            <a:r>
              <a:rPr sz="1200" spc="335" dirty="0">
                <a:latin typeface="Microsoft Sans Serif"/>
                <a:cs typeface="Microsoft Sans Serif"/>
              </a:rPr>
              <a:t> </a:t>
            </a:r>
            <a:r>
              <a:rPr sz="1200" dirty="0">
                <a:latin typeface="Symbol"/>
                <a:cs typeface="Symbol"/>
              </a:rPr>
              <a:t></a:t>
            </a:r>
            <a:r>
              <a:rPr sz="1200" spc="45" dirty="0">
                <a:latin typeface="Times New Roman"/>
                <a:cs typeface="Times New Roman"/>
              </a:rPr>
              <a:t> </a:t>
            </a:r>
            <a:r>
              <a:rPr sz="1200" dirty="0">
                <a:latin typeface="Microsoft Sans Serif"/>
                <a:cs typeface="Microsoft Sans Serif"/>
              </a:rPr>
              <a:t>(Q</a:t>
            </a:r>
            <a:r>
              <a:rPr sz="1200" spc="350" dirty="0">
                <a:latin typeface="Microsoft Sans Serif"/>
                <a:cs typeface="Microsoft Sans Serif"/>
              </a:rPr>
              <a:t> </a:t>
            </a:r>
            <a:r>
              <a:rPr sz="1200" dirty="0">
                <a:latin typeface="Microsoft Sans Serif"/>
                <a:cs typeface="Microsoft Sans Serif"/>
              </a:rPr>
              <a:t>V</a:t>
            </a:r>
            <a:r>
              <a:rPr sz="1200" spc="335" dirty="0">
                <a:latin typeface="Microsoft Sans Serif"/>
                <a:cs typeface="Microsoft Sans Serif"/>
              </a:rPr>
              <a:t> </a:t>
            </a:r>
            <a:r>
              <a:rPr sz="1200" spc="-5" dirty="0">
                <a:latin typeface="Microsoft Sans Serif"/>
                <a:cs typeface="Microsoft Sans Serif"/>
              </a:rPr>
              <a:t>R)</a:t>
            </a:r>
            <a:r>
              <a:rPr sz="1200" spc="350" dirty="0">
                <a:latin typeface="Microsoft Sans Serif"/>
                <a:cs typeface="Microsoft Sans Serif"/>
              </a:rPr>
              <a:t> </a:t>
            </a:r>
            <a:r>
              <a:rPr sz="1200" dirty="0">
                <a:latin typeface="Symbol"/>
                <a:cs typeface="Symbol"/>
              </a:rPr>
              <a:t></a:t>
            </a:r>
            <a:r>
              <a:rPr sz="1200" spc="360" dirty="0">
                <a:latin typeface="Times New Roman"/>
                <a:cs typeface="Times New Roman"/>
              </a:rPr>
              <a:t> </a:t>
            </a:r>
            <a:r>
              <a:rPr sz="1200" dirty="0">
                <a:latin typeface="Microsoft Sans Serif"/>
                <a:cs typeface="Microsoft Sans Serif"/>
              </a:rPr>
              <a:t>((</a:t>
            </a:r>
            <a:r>
              <a:rPr sz="1200" spc="20" dirty="0">
                <a:latin typeface="Microsoft Sans Serif"/>
                <a:cs typeface="Microsoft Sans Serif"/>
              </a:rPr>
              <a:t> </a:t>
            </a:r>
            <a:r>
              <a:rPr sz="1200" dirty="0">
                <a:latin typeface="Microsoft Sans Serif"/>
                <a:cs typeface="Microsoft Sans Serif"/>
              </a:rPr>
              <a:t>P</a:t>
            </a:r>
            <a:r>
              <a:rPr sz="1200" spc="5" dirty="0">
                <a:latin typeface="Microsoft Sans Serif"/>
                <a:cs typeface="Microsoft Sans Serif"/>
              </a:rPr>
              <a:t> </a:t>
            </a:r>
            <a:r>
              <a:rPr sz="1200" dirty="0">
                <a:latin typeface="Symbol"/>
                <a:cs typeface="Symbol"/>
              </a:rPr>
              <a:t></a:t>
            </a:r>
            <a:r>
              <a:rPr sz="1200" spc="45" dirty="0">
                <a:latin typeface="Times New Roman"/>
                <a:cs typeface="Times New Roman"/>
              </a:rPr>
              <a:t> </a:t>
            </a:r>
            <a:r>
              <a:rPr sz="1200" dirty="0">
                <a:latin typeface="Microsoft Sans Serif"/>
                <a:cs typeface="Microsoft Sans Serif"/>
              </a:rPr>
              <a:t>Q)</a:t>
            </a:r>
            <a:r>
              <a:rPr sz="1200" spc="350" dirty="0">
                <a:latin typeface="Microsoft Sans Serif"/>
                <a:cs typeface="Microsoft Sans Serif"/>
              </a:rPr>
              <a:t> </a:t>
            </a:r>
            <a:r>
              <a:rPr sz="1200" dirty="0">
                <a:latin typeface="Microsoft Sans Serif"/>
                <a:cs typeface="Microsoft Sans Serif"/>
              </a:rPr>
              <a:t>V</a:t>
            </a:r>
            <a:r>
              <a:rPr sz="1200" spc="5" dirty="0">
                <a:latin typeface="Microsoft Sans Serif"/>
                <a:cs typeface="Microsoft Sans Serif"/>
              </a:rPr>
              <a:t> </a:t>
            </a:r>
            <a:r>
              <a:rPr sz="1200" dirty="0">
                <a:latin typeface="Microsoft Sans Serif"/>
                <a:cs typeface="Microsoft Sans Serif"/>
              </a:rPr>
              <a:t>(</a:t>
            </a:r>
            <a:r>
              <a:rPr sz="1200" spc="20" dirty="0">
                <a:latin typeface="Microsoft Sans Serif"/>
                <a:cs typeface="Microsoft Sans Serif"/>
              </a:rPr>
              <a:t> </a:t>
            </a:r>
            <a:r>
              <a:rPr sz="1200" dirty="0">
                <a:latin typeface="Microsoft Sans Serif"/>
                <a:cs typeface="Microsoft Sans Serif"/>
              </a:rPr>
              <a:t>P </a:t>
            </a:r>
            <a:r>
              <a:rPr sz="1200" dirty="0">
                <a:latin typeface="Symbol"/>
                <a:cs typeface="Symbol"/>
              </a:rPr>
              <a:t></a:t>
            </a:r>
            <a:r>
              <a:rPr sz="1200" spc="380" dirty="0">
                <a:latin typeface="Times New Roman"/>
                <a:cs typeface="Times New Roman"/>
              </a:rPr>
              <a:t> </a:t>
            </a:r>
            <a:r>
              <a:rPr sz="1200" spc="-10" dirty="0">
                <a:latin typeface="Microsoft Sans Serif"/>
                <a:cs typeface="Microsoft Sans Serif"/>
              </a:rPr>
              <a:t>R))</a:t>
            </a:r>
            <a:endParaRPr sz="1200" dirty="0">
              <a:latin typeface="Microsoft Sans Serif"/>
              <a:cs typeface="Microsoft Sans Serif"/>
            </a:endParaRPr>
          </a:p>
          <a:p>
            <a:pPr marL="469900">
              <a:lnSpc>
                <a:spcPts val="1425"/>
              </a:lnSpc>
              <a:tabLst>
                <a:tab pos="850265" algn="l"/>
              </a:tabLst>
            </a:pPr>
            <a:r>
              <a:rPr sz="1200" dirty="0">
                <a:latin typeface="Microsoft Sans Serif"/>
                <a:cs typeface="Microsoft Sans Serif"/>
              </a:rPr>
              <a:t>3.	~ (P</a:t>
            </a:r>
            <a:r>
              <a:rPr sz="1200" spc="335" dirty="0">
                <a:latin typeface="Microsoft Sans Serif"/>
                <a:cs typeface="Microsoft Sans Serif"/>
              </a:rPr>
              <a:t> </a:t>
            </a:r>
            <a:r>
              <a:rPr sz="1200" dirty="0">
                <a:latin typeface="Microsoft Sans Serif"/>
                <a:cs typeface="Microsoft Sans Serif"/>
              </a:rPr>
              <a:t>V</a:t>
            </a:r>
            <a:r>
              <a:rPr sz="1200" spc="335" dirty="0">
                <a:latin typeface="Microsoft Sans Serif"/>
                <a:cs typeface="Microsoft Sans Serif"/>
              </a:rPr>
              <a:t> </a:t>
            </a:r>
            <a:r>
              <a:rPr sz="1200" dirty="0">
                <a:latin typeface="Microsoft Sans Serif"/>
                <a:cs typeface="Microsoft Sans Serif"/>
              </a:rPr>
              <a:t>Q)</a:t>
            </a:r>
            <a:r>
              <a:rPr sz="1200" spc="345" dirty="0">
                <a:latin typeface="Microsoft Sans Serif"/>
                <a:cs typeface="Microsoft Sans Serif"/>
              </a:rPr>
              <a:t> </a:t>
            </a:r>
            <a:r>
              <a:rPr sz="1200" dirty="0">
                <a:latin typeface="Symbol"/>
                <a:cs typeface="Symbol"/>
              </a:rPr>
              <a:t></a:t>
            </a:r>
            <a:r>
              <a:rPr sz="1200" spc="355" dirty="0">
                <a:latin typeface="Times New Roman"/>
                <a:cs typeface="Times New Roman"/>
              </a:rPr>
              <a:t> </a:t>
            </a:r>
            <a:r>
              <a:rPr sz="1200" dirty="0">
                <a:latin typeface="Microsoft Sans Serif"/>
                <a:cs typeface="Microsoft Sans Serif"/>
              </a:rPr>
              <a:t>(~</a:t>
            </a:r>
            <a:r>
              <a:rPr sz="1200" spc="5" dirty="0">
                <a:latin typeface="Microsoft Sans Serif"/>
                <a:cs typeface="Microsoft Sans Serif"/>
              </a:rPr>
              <a:t> </a:t>
            </a:r>
            <a:r>
              <a:rPr sz="1200" dirty="0">
                <a:latin typeface="Microsoft Sans Serif"/>
                <a:cs typeface="Microsoft Sans Serif"/>
              </a:rPr>
              <a:t>P  </a:t>
            </a:r>
            <a:r>
              <a:rPr sz="1200" spc="25" dirty="0">
                <a:latin typeface="Microsoft Sans Serif"/>
                <a:cs typeface="Microsoft Sans Serif"/>
              </a:rPr>
              <a:t> </a:t>
            </a:r>
            <a:r>
              <a:rPr sz="1200" dirty="0">
                <a:latin typeface="Symbol"/>
                <a:cs typeface="Symbol"/>
              </a:rPr>
              <a:t></a:t>
            </a:r>
            <a:r>
              <a:rPr sz="1200" spc="45" dirty="0">
                <a:latin typeface="Times New Roman"/>
                <a:cs typeface="Times New Roman"/>
              </a:rPr>
              <a:t> </a:t>
            </a:r>
            <a:r>
              <a:rPr sz="1200" dirty="0">
                <a:latin typeface="Microsoft Sans Serif"/>
                <a:cs typeface="Microsoft Sans Serif"/>
              </a:rPr>
              <a:t>~</a:t>
            </a:r>
            <a:r>
              <a:rPr sz="1200" spc="335" dirty="0">
                <a:latin typeface="Microsoft Sans Serif"/>
                <a:cs typeface="Microsoft Sans Serif"/>
              </a:rPr>
              <a:t> </a:t>
            </a:r>
            <a:r>
              <a:rPr sz="1200" dirty="0">
                <a:latin typeface="Microsoft Sans Serif"/>
                <a:cs typeface="Microsoft Sans Serif"/>
              </a:rPr>
              <a:t>Q)</a:t>
            </a:r>
          </a:p>
          <a:p>
            <a:pPr marL="326390" indent="-314325">
              <a:lnSpc>
                <a:spcPts val="1664"/>
              </a:lnSpc>
              <a:buAutoNum type="romanUcPeriod" startAt="4"/>
              <a:tabLst>
                <a:tab pos="327025" algn="l"/>
              </a:tabLst>
            </a:pPr>
            <a:r>
              <a:rPr sz="1400" spc="-10" dirty="0">
                <a:latin typeface="Microsoft Sans Serif"/>
                <a:cs typeface="Microsoft Sans Serif"/>
              </a:rPr>
              <a:t>Are</a:t>
            </a:r>
            <a:r>
              <a:rPr sz="1400" spc="20" dirty="0">
                <a:latin typeface="Microsoft Sans Serif"/>
                <a:cs typeface="Microsoft Sans Serif"/>
              </a:rPr>
              <a:t> </a:t>
            </a:r>
            <a:r>
              <a:rPr sz="1400" spc="-10" dirty="0">
                <a:latin typeface="Microsoft Sans Serif"/>
                <a:cs typeface="Microsoft Sans Serif"/>
              </a:rPr>
              <a:t>the</a:t>
            </a:r>
            <a:r>
              <a:rPr sz="1400" dirty="0">
                <a:latin typeface="Microsoft Sans Serif"/>
                <a:cs typeface="Microsoft Sans Serif"/>
              </a:rPr>
              <a:t> </a:t>
            </a:r>
            <a:r>
              <a:rPr sz="1400" spc="-5" dirty="0">
                <a:latin typeface="Microsoft Sans Serif"/>
                <a:cs typeface="Microsoft Sans Serif"/>
              </a:rPr>
              <a:t>following</a:t>
            </a:r>
            <a:r>
              <a:rPr sz="1400" dirty="0">
                <a:latin typeface="Microsoft Sans Serif"/>
                <a:cs typeface="Microsoft Sans Serif"/>
              </a:rPr>
              <a:t> </a:t>
            </a:r>
            <a:r>
              <a:rPr sz="1400" spc="-10" dirty="0">
                <a:latin typeface="Microsoft Sans Serif"/>
                <a:cs typeface="Microsoft Sans Serif"/>
              </a:rPr>
              <a:t>arguments</a:t>
            </a:r>
            <a:r>
              <a:rPr sz="1400" spc="30" dirty="0">
                <a:latin typeface="Microsoft Sans Serif"/>
                <a:cs typeface="Microsoft Sans Serif"/>
              </a:rPr>
              <a:t> </a:t>
            </a:r>
            <a:r>
              <a:rPr sz="1400" spc="-10" dirty="0">
                <a:latin typeface="Microsoft Sans Serif"/>
                <a:cs typeface="Microsoft Sans Serif"/>
              </a:rPr>
              <a:t>valid?</a:t>
            </a:r>
            <a:endParaRPr sz="1400" dirty="0">
              <a:latin typeface="Microsoft Sans Serif"/>
              <a:cs typeface="Microsoft Sans Serif"/>
            </a:endParaRPr>
          </a:p>
          <a:p>
            <a:pPr marL="850900" lvl="1" indent="-381000">
              <a:lnSpc>
                <a:spcPct val="100000"/>
              </a:lnSpc>
              <a:spcBef>
                <a:spcPts val="10"/>
              </a:spcBef>
              <a:buAutoNum type="arabicPeriod"/>
              <a:tabLst>
                <a:tab pos="850265" algn="l"/>
                <a:tab pos="850900" algn="l"/>
              </a:tabLst>
            </a:pPr>
            <a:r>
              <a:rPr sz="1200" dirty="0">
                <a:latin typeface="Microsoft Sans Serif"/>
                <a:cs typeface="Microsoft Sans Serif"/>
              </a:rPr>
              <a:t>If</a:t>
            </a:r>
            <a:r>
              <a:rPr sz="1200" spc="15" dirty="0">
                <a:latin typeface="Microsoft Sans Serif"/>
                <a:cs typeface="Microsoft Sans Serif"/>
              </a:rPr>
              <a:t> </a:t>
            </a:r>
            <a:r>
              <a:rPr sz="1200" spc="-5" dirty="0">
                <a:latin typeface="Microsoft Sans Serif"/>
                <a:cs typeface="Microsoft Sans Serif"/>
              </a:rPr>
              <a:t>John </a:t>
            </a:r>
            <a:r>
              <a:rPr sz="1200" dirty="0">
                <a:latin typeface="Microsoft Sans Serif"/>
                <a:cs typeface="Microsoft Sans Serif"/>
              </a:rPr>
              <a:t>lives</a:t>
            </a:r>
            <a:r>
              <a:rPr sz="1200" spc="-5" dirty="0">
                <a:latin typeface="Microsoft Sans Serif"/>
                <a:cs typeface="Microsoft Sans Serif"/>
              </a:rPr>
              <a:t> </a:t>
            </a:r>
            <a:r>
              <a:rPr sz="1200" spc="-10" dirty="0">
                <a:latin typeface="Microsoft Sans Serif"/>
                <a:cs typeface="Microsoft Sans Serif"/>
              </a:rPr>
              <a:t>in</a:t>
            </a:r>
            <a:r>
              <a:rPr sz="1200" spc="20" dirty="0">
                <a:latin typeface="Microsoft Sans Serif"/>
                <a:cs typeface="Microsoft Sans Serif"/>
              </a:rPr>
              <a:t> </a:t>
            </a:r>
            <a:r>
              <a:rPr sz="1200" spc="-10" dirty="0">
                <a:latin typeface="Microsoft Sans Serif"/>
                <a:cs typeface="Microsoft Sans Serif"/>
              </a:rPr>
              <a:t>England</a:t>
            </a:r>
            <a:r>
              <a:rPr sz="1200" spc="25" dirty="0">
                <a:latin typeface="Microsoft Sans Serif"/>
                <a:cs typeface="Microsoft Sans Serif"/>
              </a:rPr>
              <a:t> </a:t>
            </a:r>
            <a:r>
              <a:rPr sz="1200" spc="-15" dirty="0">
                <a:latin typeface="Microsoft Sans Serif"/>
                <a:cs typeface="Microsoft Sans Serif"/>
              </a:rPr>
              <a:t>then</a:t>
            </a:r>
            <a:r>
              <a:rPr sz="1200" spc="20" dirty="0">
                <a:latin typeface="Microsoft Sans Serif"/>
                <a:cs typeface="Microsoft Sans Serif"/>
              </a:rPr>
              <a:t> </a:t>
            </a:r>
            <a:r>
              <a:rPr sz="1200" spc="-5" dirty="0">
                <a:latin typeface="Microsoft Sans Serif"/>
                <a:cs typeface="Microsoft Sans Serif"/>
              </a:rPr>
              <a:t>he</a:t>
            </a:r>
            <a:r>
              <a:rPr sz="1200" dirty="0">
                <a:latin typeface="Microsoft Sans Serif"/>
                <a:cs typeface="Microsoft Sans Serif"/>
              </a:rPr>
              <a:t> </a:t>
            </a:r>
            <a:r>
              <a:rPr sz="1200" spc="-5" dirty="0">
                <a:latin typeface="Microsoft Sans Serif"/>
                <a:cs typeface="Microsoft Sans Serif"/>
              </a:rPr>
              <a:t>lives</a:t>
            </a:r>
            <a:r>
              <a:rPr sz="1200" spc="-10" dirty="0">
                <a:latin typeface="Microsoft Sans Serif"/>
                <a:cs typeface="Microsoft Sans Serif"/>
              </a:rPr>
              <a:t> </a:t>
            </a:r>
            <a:r>
              <a:rPr sz="1200" spc="5" dirty="0">
                <a:latin typeface="Microsoft Sans Serif"/>
                <a:cs typeface="Microsoft Sans Serif"/>
              </a:rPr>
              <a:t>in</a:t>
            </a:r>
            <a:r>
              <a:rPr sz="1200" spc="25" dirty="0">
                <a:latin typeface="Microsoft Sans Serif"/>
                <a:cs typeface="Microsoft Sans Serif"/>
              </a:rPr>
              <a:t> </a:t>
            </a:r>
            <a:r>
              <a:rPr sz="1200" spc="-5" dirty="0">
                <a:latin typeface="Microsoft Sans Serif"/>
                <a:cs typeface="Microsoft Sans Serif"/>
              </a:rPr>
              <a:t>UK.</a:t>
            </a:r>
            <a:r>
              <a:rPr sz="1200" spc="15" dirty="0">
                <a:latin typeface="Microsoft Sans Serif"/>
                <a:cs typeface="Microsoft Sans Serif"/>
              </a:rPr>
              <a:t> </a:t>
            </a:r>
            <a:r>
              <a:rPr sz="1200" spc="-10" dirty="0">
                <a:latin typeface="Microsoft Sans Serif"/>
                <a:cs typeface="Microsoft Sans Serif"/>
              </a:rPr>
              <a:t>John</a:t>
            </a:r>
            <a:r>
              <a:rPr sz="1200" spc="-5" dirty="0">
                <a:latin typeface="Microsoft Sans Serif"/>
                <a:cs typeface="Microsoft Sans Serif"/>
              </a:rPr>
              <a:t> </a:t>
            </a:r>
            <a:r>
              <a:rPr sz="1200" dirty="0">
                <a:latin typeface="Microsoft Sans Serif"/>
                <a:cs typeface="Microsoft Sans Serif"/>
              </a:rPr>
              <a:t>lives</a:t>
            </a:r>
            <a:r>
              <a:rPr sz="1200" spc="-5" dirty="0">
                <a:latin typeface="Microsoft Sans Serif"/>
                <a:cs typeface="Microsoft Sans Serif"/>
              </a:rPr>
              <a:t> </a:t>
            </a:r>
            <a:r>
              <a:rPr sz="1200" spc="-10" dirty="0">
                <a:latin typeface="Microsoft Sans Serif"/>
                <a:cs typeface="Microsoft Sans Serif"/>
              </a:rPr>
              <a:t>in</a:t>
            </a:r>
            <a:r>
              <a:rPr sz="1200" spc="20" dirty="0">
                <a:latin typeface="Microsoft Sans Serif"/>
                <a:cs typeface="Microsoft Sans Serif"/>
              </a:rPr>
              <a:t> </a:t>
            </a:r>
            <a:r>
              <a:rPr sz="1200" spc="-5" dirty="0">
                <a:latin typeface="Microsoft Sans Serif"/>
                <a:cs typeface="Microsoft Sans Serif"/>
              </a:rPr>
              <a:t>England.</a:t>
            </a:r>
            <a:r>
              <a:rPr sz="1200" spc="20" dirty="0">
                <a:latin typeface="Microsoft Sans Serif"/>
                <a:cs typeface="Microsoft Sans Serif"/>
              </a:rPr>
              <a:t> </a:t>
            </a:r>
            <a:r>
              <a:rPr sz="1200" spc="-5" dirty="0">
                <a:latin typeface="Microsoft Sans Serif"/>
                <a:cs typeface="Microsoft Sans Serif"/>
              </a:rPr>
              <a:t>Therefore,</a:t>
            </a:r>
            <a:r>
              <a:rPr sz="1200" spc="15" dirty="0">
                <a:latin typeface="Microsoft Sans Serif"/>
                <a:cs typeface="Microsoft Sans Serif"/>
              </a:rPr>
              <a:t> </a:t>
            </a:r>
            <a:r>
              <a:rPr sz="1200" spc="-10" dirty="0">
                <a:latin typeface="Microsoft Sans Serif"/>
                <a:cs typeface="Microsoft Sans Serif"/>
              </a:rPr>
              <a:t>John</a:t>
            </a:r>
            <a:r>
              <a:rPr sz="1200" dirty="0">
                <a:latin typeface="Microsoft Sans Serif"/>
                <a:cs typeface="Microsoft Sans Serif"/>
              </a:rPr>
              <a:t> </a:t>
            </a:r>
            <a:r>
              <a:rPr sz="1200" spc="-5" dirty="0">
                <a:latin typeface="Microsoft Sans Serif"/>
                <a:cs typeface="Microsoft Sans Serif"/>
              </a:rPr>
              <a:t>lives</a:t>
            </a:r>
            <a:r>
              <a:rPr sz="1200" spc="-10" dirty="0">
                <a:latin typeface="Microsoft Sans Serif"/>
                <a:cs typeface="Microsoft Sans Serif"/>
              </a:rPr>
              <a:t> </a:t>
            </a:r>
            <a:r>
              <a:rPr sz="1200" spc="5" dirty="0">
                <a:latin typeface="Microsoft Sans Serif"/>
                <a:cs typeface="Microsoft Sans Serif"/>
              </a:rPr>
              <a:t>in</a:t>
            </a:r>
            <a:r>
              <a:rPr sz="1200" spc="25" dirty="0">
                <a:latin typeface="Microsoft Sans Serif"/>
                <a:cs typeface="Microsoft Sans Serif"/>
              </a:rPr>
              <a:t> </a:t>
            </a:r>
            <a:r>
              <a:rPr sz="1200" spc="-15" dirty="0">
                <a:latin typeface="Microsoft Sans Serif"/>
                <a:cs typeface="Microsoft Sans Serif"/>
              </a:rPr>
              <a:t>UK.</a:t>
            </a:r>
            <a:endParaRPr sz="1200" dirty="0">
              <a:latin typeface="Microsoft Sans Serif"/>
              <a:cs typeface="Microsoft Sans Serif"/>
            </a:endParaRPr>
          </a:p>
          <a:p>
            <a:pPr marL="850900" lvl="1" indent="-381000">
              <a:lnSpc>
                <a:spcPct val="100000"/>
              </a:lnSpc>
              <a:buAutoNum type="arabicPeriod"/>
              <a:tabLst>
                <a:tab pos="850265" algn="l"/>
                <a:tab pos="850900" algn="l"/>
              </a:tabLst>
            </a:pPr>
            <a:r>
              <a:rPr sz="1200" dirty="0">
                <a:latin typeface="Microsoft Sans Serif"/>
                <a:cs typeface="Microsoft Sans Serif"/>
              </a:rPr>
              <a:t>If</a:t>
            </a:r>
            <a:r>
              <a:rPr sz="1200" spc="15" dirty="0">
                <a:latin typeface="Microsoft Sans Serif"/>
                <a:cs typeface="Microsoft Sans Serif"/>
              </a:rPr>
              <a:t> </a:t>
            </a:r>
            <a:r>
              <a:rPr sz="1200" spc="-5" dirty="0">
                <a:latin typeface="Microsoft Sans Serif"/>
                <a:cs typeface="Microsoft Sans Serif"/>
              </a:rPr>
              <a:t>John</a:t>
            </a:r>
            <a:r>
              <a:rPr sz="1200" dirty="0">
                <a:latin typeface="Microsoft Sans Serif"/>
                <a:cs typeface="Microsoft Sans Serif"/>
              </a:rPr>
              <a:t> lives</a:t>
            </a:r>
            <a:r>
              <a:rPr sz="1200" spc="-5" dirty="0">
                <a:latin typeface="Microsoft Sans Serif"/>
                <a:cs typeface="Microsoft Sans Serif"/>
              </a:rPr>
              <a:t> </a:t>
            </a:r>
            <a:r>
              <a:rPr sz="1200" spc="-10" dirty="0">
                <a:latin typeface="Microsoft Sans Serif"/>
                <a:cs typeface="Microsoft Sans Serif"/>
              </a:rPr>
              <a:t>in</a:t>
            </a:r>
            <a:r>
              <a:rPr sz="1200" spc="25" dirty="0">
                <a:latin typeface="Microsoft Sans Serif"/>
                <a:cs typeface="Microsoft Sans Serif"/>
              </a:rPr>
              <a:t> </a:t>
            </a:r>
            <a:r>
              <a:rPr sz="1200" spc="-10" dirty="0">
                <a:latin typeface="Microsoft Sans Serif"/>
                <a:cs typeface="Microsoft Sans Serif"/>
              </a:rPr>
              <a:t>England</a:t>
            </a:r>
            <a:r>
              <a:rPr sz="1200" spc="25" dirty="0">
                <a:latin typeface="Microsoft Sans Serif"/>
                <a:cs typeface="Microsoft Sans Serif"/>
              </a:rPr>
              <a:t> </a:t>
            </a:r>
            <a:r>
              <a:rPr sz="1200" spc="-15" dirty="0">
                <a:latin typeface="Microsoft Sans Serif"/>
                <a:cs typeface="Microsoft Sans Serif"/>
              </a:rPr>
              <a:t>then</a:t>
            </a:r>
            <a:r>
              <a:rPr sz="1200" spc="20" dirty="0">
                <a:latin typeface="Microsoft Sans Serif"/>
                <a:cs typeface="Microsoft Sans Serif"/>
              </a:rPr>
              <a:t> </a:t>
            </a:r>
            <a:r>
              <a:rPr sz="1200" spc="-5" dirty="0">
                <a:latin typeface="Microsoft Sans Serif"/>
                <a:cs typeface="Microsoft Sans Serif"/>
              </a:rPr>
              <a:t>he</a:t>
            </a:r>
            <a:r>
              <a:rPr sz="1200" dirty="0">
                <a:latin typeface="Microsoft Sans Serif"/>
                <a:cs typeface="Microsoft Sans Serif"/>
              </a:rPr>
              <a:t> </a:t>
            </a:r>
            <a:r>
              <a:rPr sz="1200" spc="-5" dirty="0">
                <a:latin typeface="Microsoft Sans Serif"/>
                <a:cs typeface="Microsoft Sans Serif"/>
              </a:rPr>
              <a:t>lives </a:t>
            </a:r>
            <a:r>
              <a:rPr sz="1200" spc="5" dirty="0">
                <a:latin typeface="Microsoft Sans Serif"/>
                <a:cs typeface="Microsoft Sans Serif"/>
              </a:rPr>
              <a:t>in</a:t>
            </a:r>
            <a:r>
              <a:rPr sz="1200" spc="25" dirty="0">
                <a:latin typeface="Microsoft Sans Serif"/>
                <a:cs typeface="Microsoft Sans Serif"/>
              </a:rPr>
              <a:t> </a:t>
            </a:r>
            <a:r>
              <a:rPr sz="1200" spc="-5" dirty="0">
                <a:latin typeface="Microsoft Sans Serif"/>
                <a:cs typeface="Microsoft Sans Serif"/>
              </a:rPr>
              <a:t>UK.</a:t>
            </a:r>
            <a:r>
              <a:rPr sz="1200" spc="20" dirty="0">
                <a:latin typeface="Microsoft Sans Serif"/>
                <a:cs typeface="Microsoft Sans Serif"/>
              </a:rPr>
              <a:t> </a:t>
            </a:r>
            <a:r>
              <a:rPr sz="1200" spc="-10" dirty="0">
                <a:latin typeface="Microsoft Sans Serif"/>
                <a:cs typeface="Microsoft Sans Serif"/>
              </a:rPr>
              <a:t>John</a:t>
            </a:r>
            <a:r>
              <a:rPr sz="1200" spc="-5" dirty="0">
                <a:latin typeface="Microsoft Sans Serif"/>
                <a:cs typeface="Microsoft Sans Serif"/>
              </a:rPr>
              <a:t> </a:t>
            </a:r>
            <a:r>
              <a:rPr sz="1200" dirty="0">
                <a:latin typeface="Microsoft Sans Serif"/>
                <a:cs typeface="Microsoft Sans Serif"/>
              </a:rPr>
              <a:t>lives</a:t>
            </a:r>
            <a:r>
              <a:rPr sz="1200" spc="-5" dirty="0">
                <a:latin typeface="Microsoft Sans Serif"/>
                <a:cs typeface="Microsoft Sans Serif"/>
              </a:rPr>
              <a:t> </a:t>
            </a:r>
            <a:r>
              <a:rPr sz="1200" spc="-10" dirty="0">
                <a:latin typeface="Microsoft Sans Serif"/>
                <a:cs typeface="Microsoft Sans Serif"/>
              </a:rPr>
              <a:t>in</a:t>
            </a:r>
            <a:r>
              <a:rPr sz="1200" spc="25" dirty="0">
                <a:latin typeface="Microsoft Sans Serif"/>
                <a:cs typeface="Microsoft Sans Serif"/>
              </a:rPr>
              <a:t> </a:t>
            </a:r>
            <a:r>
              <a:rPr sz="1200" spc="-5" dirty="0">
                <a:latin typeface="Microsoft Sans Serif"/>
                <a:cs typeface="Microsoft Sans Serif"/>
              </a:rPr>
              <a:t>UK.</a:t>
            </a:r>
            <a:r>
              <a:rPr sz="1200" spc="20" dirty="0">
                <a:latin typeface="Microsoft Sans Serif"/>
                <a:cs typeface="Microsoft Sans Serif"/>
              </a:rPr>
              <a:t> </a:t>
            </a:r>
            <a:r>
              <a:rPr sz="1200" spc="-5" dirty="0">
                <a:latin typeface="Microsoft Sans Serif"/>
                <a:cs typeface="Microsoft Sans Serif"/>
              </a:rPr>
              <a:t>Therefore,</a:t>
            </a:r>
            <a:r>
              <a:rPr sz="1200" spc="20" dirty="0">
                <a:latin typeface="Microsoft Sans Serif"/>
                <a:cs typeface="Microsoft Sans Serif"/>
              </a:rPr>
              <a:t> </a:t>
            </a:r>
            <a:r>
              <a:rPr sz="1200" spc="-10" dirty="0">
                <a:latin typeface="Microsoft Sans Serif"/>
                <a:cs typeface="Microsoft Sans Serif"/>
              </a:rPr>
              <a:t>John</a:t>
            </a:r>
            <a:r>
              <a:rPr sz="1200" dirty="0">
                <a:latin typeface="Microsoft Sans Serif"/>
                <a:cs typeface="Microsoft Sans Serif"/>
              </a:rPr>
              <a:t> </a:t>
            </a:r>
            <a:r>
              <a:rPr sz="1200" spc="-5" dirty="0">
                <a:latin typeface="Microsoft Sans Serif"/>
                <a:cs typeface="Microsoft Sans Serif"/>
              </a:rPr>
              <a:t>lives</a:t>
            </a:r>
            <a:r>
              <a:rPr sz="1200" spc="-10" dirty="0">
                <a:latin typeface="Microsoft Sans Serif"/>
                <a:cs typeface="Microsoft Sans Serif"/>
              </a:rPr>
              <a:t> </a:t>
            </a:r>
            <a:r>
              <a:rPr sz="1200" spc="5" dirty="0">
                <a:latin typeface="Microsoft Sans Serif"/>
                <a:cs typeface="Microsoft Sans Serif"/>
              </a:rPr>
              <a:t>in</a:t>
            </a:r>
            <a:r>
              <a:rPr sz="1200" spc="25" dirty="0">
                <a:latin typeface="Microsoft Sans Serif"/>
                <a:cs typeface="Microsoft Sans Serif"/>
              </a:rPr>
              <a:t> </a:t>
            </a:r>
            <a:r>
              <a:rPr sz="1200" spc="-10" dirty="0">
                <a:latin typeface="Microsoft Sans Serif"/>
                <a:cs typeface="Microsoft Sans Serif"/>
              </a:rPr>
              <a:t>England.</a:t>
            </a:r>
            <a:endParaRPr sz="1200" dirty="0">
              <a:latin typeface="Microsoft Sans Serif"/>
              <a:cs typeface="Microsoft Sans Serif"/>
            </a:endParaRPr>
          </a:p>
          <a:p>
            <a:pPr marL="850900" marR="5080" lvl="1" indent="-381000">
              <a:lnSpc>
                <a:spcPts val="1150"/>
              </a:lnSpc>
              <a:spcBef>
                <a:spcPts val="280"/>
              </a:spcBef>
              <a:buAutoNum type="arabicPeriod"/>
              <a:tabLst>
                <a:tab pos="850265" algn="l"/>
                <a:tab pos="850900" algn="l"/>
              </a:tabLst>
            </a:pPr>
            <a:r>
              <a:rPr sz="1200" dirty="0">
                <a:latin typeface="Microsoft Sans Serif"/>
                <a:cs typeface="Microsoft Sans Serif"/>
              </a:rPr>
              <a:t>If</a:t>
            </a:r>
            <a:r>
              <a:rPr sz="1200" spc="20" dirty="0">
                <a:latin typeface="Microsoft Sans Serif"/>
                <a:cs typeface="Microsoft Sans Serif"/>
              </a:rPr>
              <a:t> </a:t>
            </a:r>
            <a:r>
              <a:rPr sz="1200" spc="-5" dirty="0">
                <a:latin typeface="Microsoft Sans Serif"/>
                <a:cs typeface="Microsoft Sans Serif"/>
              </a:rPr>
              <a:t>John</a:t>
            </a:r>
            <a:r>
              <a:rPr sz="1200" dirty="0">
                <a:latin typeface="Microsoft Sans Serif"/>
                <a:cs typeface="Microsoft Sans Serif"/>
              </a:rPr>
              <a:t> lives</a:t>
            </a:r>
            <a:r>
              <a:rPr sz="1200" spc="-5" dirty="0">
                <a:latin typeface="Microsoft Sans Serif"/>
                <a:cs typeface="Microsoft Sans Serif"/>
              </a:rPr>
              <a:t> </a:t>
            </a:r>
            <a:r>
              <a:rPr sz="1200" spc="-10" dirty="0">
                <a:latin typeface="Microsoft Sans Serif"/>
                <a:cs typeface="Microsoft Sans Serif"/>
              </a:rPr>
              <a:t>in</a:t>
            </a:r>
            <a:r>
              <a:rPr sz="1200" spc="30" dirty="0">
                <a:latin typeface="Microsoft Sans Serif"/>
                <a:cs typeface="Microsoft Sans Serif"/>
              </a:rPr>
              <a:t> </a:t>
            </a:r>
            <a:r>
              <a:rPr sz="1200" spc="-10" dirty="0">
                <a:latin typeface="Microsoft Sans Serif"/>
                <a:cs typeface="Microsoft Sans Serif"/>
              </a:rPr>
              <a:t>England</a:t>
            </a:r>
            <a:r>
              <a:rPr sz="1200" spc="25" dirty="0">
                <a:latin typeface="Microsoft Sans Serif"/>
                <a:cs typeface="Microsoft Sans Serif"/>
              </a:rPr>
              <a:t> </a:t>
            </a:r>
            <a:r>
              <a:rPr sz="1200" spc="-15" dirty="0">
                <a:latin typeface="Microsoft Sans Serif"/>
                <a:cs typeface="Microsoft Sans Serif"/>
              </a:rPr>
              <a:t>then</a:t>
            </a:r>
            <a:r>
              <a:rPr sz="1200" spc="25" dirty="0">
                <a:latin typeface="Microsoft Sans Serif"/>
                <a:cs typeface="Microsoft Sans Serif"/>
              </a:rPr>
              <a:t> </a:t>
            </a:r>
            <a:r>
              <a:rPr sz="1200" spc="-5" dirty="0">
                <a:latin typeface="Microsoft Sans Serif"/>
                <a:cs typeface="Microsoft Sans Serif"/>
              </a:rPr>
              <a:t>he</a:t>
            </a:r>
            <a:r>
              <a:rPr sz="1200" dirty="0">
                <a:latin typeface="Microsoft Sans Serif"/>
                <a:cs typeface="Microsoft Sans Serif"/>
              </a:rPr>
              <a:t> </a:t>
            </a:r>
            <a:r>
              <a:rPr sz="1200" spc="-5" dirty="0">
                <a:latin typeface="Microsoft Sans Serif"/>
                <a:cs typeface="Microsoft Sans Serif"/>
              </a:rPr>
              <a:t>lives</a:t>
            </a:r>
            <a:r>
              <a:rPr sz="1200" dirty="0">
                <a:latin typeface="Microsoft Sans Serif"/>
                <a:cs typeface="Microsoft Sans Serif"/>
              </a:rPr>
              <a:t> </a:t>
            </a:r>
            <a:r>
              <a:rPr sz="1200" spc="5" dirty="0">
                <a:latin typeface="Microsoft Sans Serif"/>
                <a:cs typeface="Microsoft Sans Serif"/>
              </a:rPr>
              <a:t>in</a:t>
            </a:r>
            <a:r>
              <a:rPr sz="1200" spc="25" dirty="0">
                <a:latin typeface="Microsoft Sans Serif"/>
                <a:cs typeface="Microsoft Sans Serif"/>
              </a:rPr>
              <a:t> </a:t>
            </a:r>
            <a:r>
              <a:rPr sz="1200" spc="-5" dirty="0">
                <a:latin typeface="Microsoft Sans Serif"/>
                <a:cs typeface="Microsoft Sans Serif"/>
              </a:rPr>
              <a:t>UK.</a:t>
            </a:r>
            <a:r>
              <a:rPr sz="1200" spc="20" dirty="0">
                <a:latin typeface="Microsoft Sans Serif"/>
                <a:cs typeface="Microsoft Sans Serif"/>
              </a:rPr>
              <a:t> </a:t>
            </a:r>
            <a:r>
              <a:rPr sz="1200" spc="-10" dirty="0">
                <a:latin typeface="Microsoft Sans Serif"/>
                <a:cs typeface="Microsoft Sans Serif"/>
              </a:rPr>
              <a:t>John</a:t>
            </a:r>
            <a:r>
              <a:rPr sz="1200" spc="30" dirty="0">
                <a:latin typeface="Microsoft Sans Serif"/>
                <a:cs typeface="Microsoft Sans Serif"/>
              </a:rPr>
              <a:t> </a:t>
            </a:r>
            <a:r>
              <a:rPr sz="1200" spc="-10" dirty="0">
                <a:latin typeface="Microsoft Sans Serif"/>
                <a:cs typeface="Microsoft Sans Serif"/>
              </a:rPr>
              <a:t>does</a:t>
            </a:r>
            <a:r>
              <a:rPr sz="1200" spc="20" dirty="0">
                <a:latin typeface="Microsoft Sans Serif"/>
                <a:cs typeface="Microsoft Sans Serif"/>
              </a:rPr>
              <a:t> </a:t>
            </a:r>
            <a:r>
              <a:rPr sz="1200" spc="-10" dirty="0">
                <a:latin typeface="Microsoft Sans Serif"/>
                <a:cs typeface="Microsoft Sans Serif"/>
              </a:rPr>
              <a:t>not</a:t>
            </a:r>
            <a:r>
              <a:rPr sz="1200" dirty="0">
                <a:latin typeface="Microsoft Sans Serif"/>
                <a:cs typeface="Microsoft Sans Serif"/>
              </a:rPr>
              <a:t> live </a:t>
            </a:r>
            <a:r>
              <a:rPr sz="1200" spc="5" dirty="0">
                <a:latin typeface="Microsoft Sans Serif"/>
                <a:cs typeface="Microsoft Sans Serif"/>
              </a:rPr>
              <a:t>in</a:t>
            </a:r>
            <a:r>
              <a:rPr sz="1200" spc="30" dirty="0">
                <a:latin typeface="Microsoft Sans Serif"/>
                <a:cs typeface="Microsoft Sans Serif"/>
              </a:rPr>
              <a:t> </a:t>
            </a:r>
            <a:r>
              <a:rPr sz="1200" spc="-5" dirty="0">
                <a:latin typeface="Microsoft Sans Serif"/>
                <a:cs typeface="Microsoft Sans Serif"/>
              </a:rPr>
              <a:t>UK.</a:t>
            </a:r>
            <a:r>
              <a:rPr sz="1200" spc="20" dirty="0">
                <a:latin typeface="Microsoft Sans Serif"/>
                <a:cs typeface="Microsoft Sans Serif"/>
              </a:rPr>
              <a:t> </a:t>
            </a:r>
            <a:r>
              <a:rPr sz="1200" spc="-10" dirty="0">
                <a:latin typeface="Microsoft Sans Serif"/>
                <a:cs typeface="Microsoft Sans Serif"/>
              </a:rPr>
              <a:t>Therefore,</a:t>
            </a:r>
            <a:r>
              <a:rPr sz="1200" spc="20" dirty="0">
                <a:latin typeface="Microsoft Sans Serif"/>
                <a:cs typeface="Microsoft Sans Serif"/>
              </a:rPr>
              <a:t> </a:t>
            </a:r>
            <a:r>
              <a:rPr sz="1200" spc="-10" dirty="0">
                <a:latin typeface="Microsoft Sans Serif"/>
                <a:cs typeface="Microsoft Sans Serif"/>
              </a:rPr>
              <a:t>John</a:t>
            </a:r>
            <a:r>
              <a:rPr sz="1200" spc="30" dirty="0">
                <a:latin typeface="Microsoft Sans Serif"/>
                <a:cs typeface="Microsoft Sans Serif"/>
              </a:rPr>
              <a:t> </a:t>
            </a:r>
            <a:r>
              <a:rPr sz="1200" spc="-10" dirty="0">
                <a:latin typeface="Microsoft Sans Serif"/>
                <a:cs typeface="Microsoft Sans Serif"/>
              </a:rPr>
              <a:t>does</a:t>
            </a:r>
            <a:r>
              <a:rPr sz="1200" spc="-5" dirty="0">
                <a:latin typeface="Microsoft Sans Serif"/>
                <a:cs typeface="Microsoft Sans Serif"/>
              </a:rPr>
              <a:t> not</a:t>
            </a:r>
            <a:r>
              <a:rPr sz="1200" dirty="0">
                <a:latin typeface="Microsoft Sans Serif"/>
                <a:cs typeface="Microsoft Sans Serif"/>
              </a:rPr>
              <a:t> live </a:t>
            </a:r>
            <a:r>
              <a:rPr sz="1200" spc="-305" dirty="0">
                <a:latin typeface="Microsoft Sans Serif"/>
                <a:cs typeface="Microsoft Sans Serif"/>
              </a:rPr>
              <a:t> </a:t>
            </a:r>
            <a:r>
              <a:rPr sz="1200" spc="5" dirty="0">
                <a:latin typeface="Microsoft Sans Serif"/>
                <a:cs typeface="Microsoft Sans Serif"/>
              </a:rPr>
              <a:t>in</a:t>
            </a:r>
            <a:r>
              <a:rPr sz="1200" spc="15" dirty="0">
                <a:latin typeface="Microsoft Sans Serif"/>
                <a:cs typeface="Microsoft Sans Serif"/>
              </a:rPr>
              <a:t> </a:t>
            </a:r>
            <a:r>
              <a:rPr sz="1200" spc="-10" dirty="0">
                <a:latin typeface="Microsoft Sans Serif"/>
                <a:cs typeface="Microsoft Sans Serif"/>
              </a:rPr>
              <a:t>England.</a:t>
            </a:r>
            <a:endParaRPr sz="1200" dirty="0">
              <a:latin typeface="Microsoft Sans Serif"/>
              <a:cs typeface="Microsoft Sans Serif"/>
            </a:endParaRPr>
          </a:p>
          <a:p>
            <a:pPr marL="277495" indent="-265430">
              <a:lnSpc>
                <a:spcPts val="1660"/>
              </a:lnSpc>
              <a:buAutoNum type="romanUcPeriod" startAt="4"/>
              <a:tabLst>
                <a:tab pos="278130" algn="l"/>
              </a:tabLst>
            </a:pPr>
            <a:r>
              <a:rPr sz="1400" spc="-5" dirty="0">
                <a:latin typeface="Microsoft Sans Serif"/>
                <a:cs typeface="Microsoft Sans Serif"/>
              </a:rPr>
              <a:t>Prove </a:t>
            </a:r>
            <a:r>
              <a:rPr sz="1400" dirty="0">
                <a:latin typeface="Microsoft Sans Serif"/>
                <a:cs typeface="Microsoft Sans Serif"/>
              </a:rPr>
              <a:t>by</a:t>
            </a:r>
            <a:r>
              <a:rPr sz="1400" spc="5" dirty="0">
                <a:latin typeface="Microsoft Sans Serif"/>
                <a:cs typeface="Microsoft Sans Serif"/>
              </a:rPr>
              <a:t> </a:t>
            </a:r>
            <a:r>
              <a:rPr sz="1400" spc="-10" dirty="0">
                <a:latin typeface="Microsoft Sans Serif"/>
                <a:cs typeface="Microsoft Sans Serif"/>
              </a:rPr>
              <a:t>resolution</a:t>
            </a:r>
            <a:r>
              <a:rPr sz="1400" spc="25" dirty="0">
                <a:latin typeface="Microsoft Sans Serif"/>
                <a:cs typeface="Microsoft Sans Serif"/>
              </a:rPr>
              <a:t> </a:t>
            </a:r>
            <a:r>
              <a:rPr sz="1400" spc="-10" dirty="0">
                <a:latin typeface="Microsoft Sans Serif"/>
                <a:cs typeface="Microsoft Sans Serif"/>
              </a:rPr>
              <a:t>refutation</a:t>
            </a:r>
            <a:endParaRPr sz="1400" dirty="0">
              <a:latin typeface="Microsoft Sans Serif"/>
              <a:cs typeface="Microsoft Sans Serif"/>
            </a:endParaRPr>
          </a:p>
          <a:p>
            <a:pPr marL="850900" lvl="1" indent="-381000">
              <a:lnSpc>
                <a:spcPct val="100000"/>
              </a:lnSpc>
              <a:spcBef>
                <a:spcPts val="30"/>
              </a:spcBef>
              <a:buAutoNum type="arabicPeriod"/>
              <a:tabLst>
                <a:tab pos="850265" algn="l"/>
                <a:tab pos="850900" algn="l"/>
              </a:tabLst>
            </a:pPr>
            <a:r>
              <a:rPr sz="1200" dirty="0">
                <a:latin typeface="Microsoft Sans Serif"/>
                <a:cs typeface="Microsoft Sans Serif"/>
              </a:rPr>
              <a:t>{P</a:t>
            </a:r>
            <a:r>
              <a:rPr sz="1200" spc="330" dirty="0">
                <a:latin typeface="Microsoft Sans Serif"/>
                <a:cs typeface="Microsoft Sans Serif"/>
              </a:rPr>
              <a:t> </a:t>
            </a:r>
            <a:r>
              <a:rPr sz="1200" dirty="0">
                <a:latin typeface="Symbol"/>
                <a:cs typeface="Symbol"/>
              </a:rPr>
              <a:t></a:t>
            </a:r>
            <a:r>
              <a:rPr sz="1200" spc="45" dirty="0">
                <a:latin typeface="Times New Roman"/>
                <a:cs typeface="Times New Roman"/>
              </a:rPr>
              <a:t> </a:t>
            </a:r>
            <a:r>
              <a:rPr sz="1200" dirty="0">
                <a:latin typeface="Microsoft Sans Serif"/>
                <a:cs typeface="Microsoft Sans Serif"/>
              </a:rPr>
              <a:t>Q</a:t>
            </a:r>
            <a:r>
              <a:rPr sz="1200" spc="10" dirty="0">
                <a:latin typeface="Microsoft Sans Serif"/>
                <a:cs typeface="Microsoft Sans Serif"/>
              </a:rPr>
              <a:t> </a:t>
            </a:r>
            <a:r>
              <a:rPr sz="1200" dirty="0">
                <a:latin typeface="Microsoft Sans Serif"/>
                <a:cs typeface="Microsoft Sans Serif"/>
              </a:rPr>
              <a:t>,</a:t>
            </a:r>
            <a:r>
              <a:rPr sz="1200" spc="345" dirty="0">
                <a:latin typeface="Microsoft Sans Serif"/>
                <a:cs typeface="Microsoft Sans Serif"/>
              </a:rPr>
              <a:t> </a:t>
            </a:r>
            <a:r>
              <a:rPr sz="1200" dirty="0">
                <a:latin typeface="Microsoft Sans Serif"/>
                <a:cs typeface="Microsoft Sans Serif"/>
              </a:rPr>
              <a:t>~</a:t>
            </a:r>
            <a:r>
              <a:rPr sz="1200" spc="5" dirty="0">
                <a:latin typeface="Microsoft Sans Serif"/>
                <a:cs typeface="Microsoft Sans Serif"/>
              </a:rPr>
              <a:t> </a:t>
            </a:r>
            <a:r>
              <a:rPr sz="1200" dirty="0">
                <a:latin typeface="Microsoft Sans Serif"/>
                <a:cs typeface="Microsoft Sans Serif"/>
              </a:rPr>
              <a:t>P</a:t>
            </a:r>
            <a:r>
              <a:rPr sz="1200" spc="335" dirty="0">
                <a:latin typeface="Microsoft Sans Serif"/>
                <a:cs typeface="Microsoft Sans Serif"/>
              </a:rPr>
              <a:t> </a:t>
            </a:r>
            <a:r>
              <a:rPr sz="1200" dirty="0">
                <a:latin typeface="Microsoft Sans Serif"/>
                <a:cs typeface="Microsoft Sans Serif"/>
              </a:rPr>
              <a:t>V </a:t>
            </a:r>
            <a:r>
              <a:rPr sz="1200" spc="-5" dirty="0">
                <a:latin typeface="Microsoft Sans Serif"/>
                <a:cs typeface="Microsoft Sans Serif"/>
              </a:rPr>
              <a:t>R}</a:t>
            </a:r>
            <a:r>
              <a:rPr sz="1200" spc="375" dirty="0">
                <a:latin typeface="Microsoft Sans Serif"/>
                <a:cs typeface="Microsoft Sans Serif"/>
              </a:rPr>
              <a:t> </a:t>
            </a:r>
            <a:r>
              <a:rPr sz="1200" spc="-15" dirty="0">
                <a:latin typeface="Microsoft Sans Serif"/>
                <a:cs typeface="Microsoft Sans Serif"/>
              </a:rPr>
              <a:t>|=</a:t>
            </a:r>
            <a:r>
              <a:rPr sz="1200" spc="5" dirty="0">
                <a:latin typeface="Microsoft Sans Serif"/>
                <a:cs typeface="Microsoft Sans Serif"/>
              </a:rPr>
              <a:t> </a:t>
            </a:r>
            <a:r>
              <a:rPr sz="1200" dirty="0">
                <a:latin typeface="Microsoft Sans Serif"/>
                <a:cs typeface="Microsoft Sans Serif"/>
              </a:rPr>
              <a:t>Q</a:t>
            </a:r>
            <a:r>
              <a:rPr sz="1200" spc="10" dirty="0">
                <a:latin typeface="Microsoft Sans Serif"/>
                <a:cs typeface="Microsoft Sans Serif"/>
              </a:rPr>
              <a:t> </a:t>
            </a:r>
            <a:r>
              <a:rPr sz="1200" dirty="0">
                <a:latin typeface="Microsoft Sans Serif"/>
                <a:cs typeface="Microsoft Sans Serif"/>
              </a:rPr>
              <a:t>V </a:t>
            </a:r>
            <a:r>
              <a:rPr sz="1200" spc="-5" dirty="0">
                <a:latin typeface="Microsoft Sans Serif"/>
                <a:cs typeface="Microsoft Sans Serif"/>
              </a:rPr>
              <a:t>R</a:t>
            </a:r>
            <a:endParaRPr sz="1200" dirty="0">
              <a:latin typeface="Microsoft Sans Serif"/>
              <a:cs typeface="Microsoft Sans Serif"/>
            </a:endParaRPr>
          </a:p>
          <a:p>
            <a:pPr marL="469900">
              <a:lnSpc>
                <a:spcPct val="100000"/>
              </a:lnSpc>
              <a:tabLst>
                <a:tab pos="850265" algn="l"/>
              </a:tabLst>
            </a:pPr>
            <a:r>
              <a:rPr sz="1200" dirty="0">
                <a:latin typeface="Microsoft Sans Serif"/>
                <a:cs typeface="Microsoft Sans Serif"/>
              </a:rPr>
              <a:t>2.	{</a:t>
            </a:r>
            <a:r>
              <a:rPr sz="1200" spc="15" dirty="0">
                <a:latin typeface="Microsoft Sans Serif"/>
                <a:cs typeface="Microsoft Sans Serif"/>
              </a:rPr>
              <a:t> </a:t>
            </a:r>
            <a:r>
              <a:rPr sz="1200" dirty="0">
                <a:latin typeface="Microsoft Sans Serif"/>
                <a:cs typeface="Microsoft Sans Serif"/>
              </a:rPr>
              <a:t>P ,</a:t>
            </a:r>
            <a:r>
              <a:rPr sz="1200" spc="345" dirty="0">
                <a:latin typeface="Microsoft Sans Serif"/>
                <a:cs typeface="Microsoft Sans Serif"/>
              </a:rPr>
              <a:t> </a:t>
            </a:r>
            <a:r>
              <a:rPr sz="1200" dirty="0">
                <a:latin typeface="Microsoft Sans Serif"/>
                <a:cs typeface="Microsoft Sans Serif"/>
              </a:rPr>
              <a:t>Q</a:t>
            </a:r>
            <a:r>
              <a:rPr sz="1200" spc="350" dirty="0">
                <a:latin typeface="Microsoft Sans Serif"/>
                <a:cs typeface="Microsoft Sans Serif"/>
              </a:rPr>
              <a:t> </a:t>
            </a:r>
            <a:r>
              <a:rPr sz="1200" dirty="0">
                <a:latin typeface="Symbol"/>
                <a:cs typeface="Symbol"/>
              </a:rPr>
              <a:t></a:t>
            </a:r>
            <a:r>
              <a:rPr sz="1200" spc="350" dirty="0">
                <a:latin typeface="Times New Roman"/>
                <a:cs typeface="Times New Roman"/>
              </a:rPr>
              <a:t> </a:t>
            </a:r>
            <a:r>
              <a:rPr sz="1200" spc="-5" dirty="0">
                <a:latin typeface="Microsoft Sans Serif"/>
                <a:cs typeface="Microsoft Sans Serif"/>
              </a:rPr>
              <a:t>R</a:t>
            </a:r>
            <a:r>
              <a:rPr sz="1200" spc="10" dirty="0">
                <a:latin typeface="Microsoft Sans Serif"/>
                <a:cs typeface="Microsoft Sans Serif"/>
              </a:rPr>
              <a:t> </a:t>
            </a:r>
            <a:r>
              <a:rPr sz="1200" dirty="0">
                <a:latin typeface="Microsoft Sans Serif"/>
                <a:cs typeface="Microsoft Sans Serif"/>
              </a:rPr>
              <a:t>,</a:t>
            </a:r>
            <a:r>
              <a:rPr sz="1200" spc="370" dirty="0">
                <a:latin typeface="Microsoft Sans Serif"/>
                <a:cs typeface="Microsoft Sans Serif"/>
              </a:rPr>
              <a:t> </a:t>
            </a:r>
            <a:r>
              <a:rPr sz="1200" dirty="0">
                <a:latin typeface="Microsoft Sans Serif"/>
                <a:cs typeface="Microsoft Sans Serif"/>
              </a:rPr>
              <a:t>P</a:t>
            </a:r>
            <a:r>
              <a:rPr sz="1200" spc="335" dirty="0">
                <a:latin typeface="Microsoft Sans Serif"/>
                <a:cs typeface="Microsoft Sans Serif"/>
              </a:rPr>
              <a:t> </a:t>
            </a:r>
            <a:r>
              <a:rPr sz="1200" dirty="0">
                <a:latin typeface="Symbol"/>
                <a:cs typeface="Symbol"/>
              </a:rPr>
              <a:t></a:t>
            </a:r>
            <a:r>
              <a:rPr sz="1200" spc="355" dirty="0">
                <a:latin typeface="Times New Roman"/>
                <a:cs typeface="Times New Roman"/>
              </a:rPr>
              <a:t> </a:t>
            </a:r>
            <a:r>
              <a:rPr sz="1200" spc="-5" dirty="0">
                <a:latin typeface="Microsoft Sans Serif"/>
                <a:cs typeface="Microsoft Sans Serif"/>
              </a:rPr>
              <a:t>R}</a:t>
            </a:r>
            <a:r>
              <a:rPr sz="1200" spc="375" dirty="0">
                <a:latin typeface="Microsoft Sans Serif"/>
                <a:cs typeface="Microsoft Sans Serif"/>
              </a:rPr>
              <a:t> </a:t>
            </a:r>
            <a:r>
              <a:rPr sz="1200" spc="-15" dirty="0">
                <a:latin typeface="Microsoft Sans Serif"/>
                <a:cs typeface="Microsoft Sans Serif"/>
              </a:rPr>
              <a:t>|=</a:t>
            </a:r>
            <a:r>
              <a:rPr sz="1200" spc="30" dirty="0">
                <a:latin typeface="Microsoft Sans Serif"/>
                <a:cs typeface="Microsoft Sans Serif"/>
              </a:rPr>
              <a:t> </a:t>
            </a:r>
            <a:r>
              <a:rPr sz="1200" dirty="0">
                <a:latin typeface="Microsoft Sans Serif"/>
                <a:cs typeface="Microsoft Sans Serif"/>
              </a:rPr>
              <a:t>P</a:t>
            </a:r>
            <a:r>
              <a:rPr sz="1200" spc="340" dirty="0">
                <a:latin typeface="Microsoft Sans Serif"/>
                <a:cs typeface="Microsoft Sans Serif"/>
              </a:rPr>
              <a:t> </a:t>
            </a:r>
            <a:r>
              <a:rPr sz="1200" dirty="0">
                <a:latin typeface="Symbol"/>
                <a:cs typeface="Symbol"/>
              </a:rPr>
              <a:t></a:t>
            </a:r>
            <a:r>
              <a:rPr sz="1200" spc="45" dirty="0">
                <a:latin typeface="Times New Roman"/>
                <a:cs typeface="Times New Roman"/>
              </a:rPr>
              <a:t> </a:t>
            </a:r>
            <a:r>
              <a:rPr sz="1200" spc="-5" dirty="0">
                <a:latin typeface="Microsoft Sans Serif"/>
                <a:cs typeface="Microsoft Sans Serif"/>
              </a:rPr>
              <a:t>R</a:t>
            </a:r>
            <a:endParaRPr sz="1200" dirty="0">
              <a:latin typeface="Microsoft Sans Serif"/>
              <a:cs typeface="Microsoft Sans Serif"/>
            </a:endParaRPr>
          </a:p>
          <a:p>
            <a:pPr marL="469900">
              <a:lnSpc>
                <a:spcPct val="100000"/>
              </a:lnSpc>
              <a:tabLst>
                <a:tab pos="850265" algn="l"/>
                <a:tab pos="2197735" algn="l"/>
              </a:tabLst>
            </a:pPr>
            <a:r>
              <a:rPr sz="1200" dirty="0">
                <a:latin typeface="Microsoft Sans Serif"/>
                <a:cs typeface="Microsoft Sans Serif"/>
              </a:rPr>
              <a:t>3.	{P</a:t>
            </a:r>
            <a:r>
              <a:rPr sz="1200" spc="345" dirty="0">
                <a:latin typeface="Microsoft Sans Serif"/>
                <a:cs typeface="Microsoft Sans Serif"/>
              </a:rPr>
              <a:t> </a:t>
            </a:r>
            <a:r>
              <a:rPr sz="1200" dirty="0">
                <a:latin typeface="Symbol"/>
                <a:cs typeface="Symbol"/>
              </a:rPr>
              <a:t></a:t>
            </a:r>
            <a:r>
              <a:rPr sz="1200" spc="25" dirty="0">
                <a:latin typeface="Times New Roman"/>
                <a:cs typeface="Times New Roman"/>
              </a:rPr>
              <a:t> </a:t>
            </a:r>
            <a:r>
              <a:rPr sz="1200" dirty="0">
                <a:latin typeface="Microsoft Sans Serif"/>
                <a:cs typeface="Microsoft Sans Serif"/>
              </a:rPr>
              <a:t>Q</a:t>
            </a:r>
            <a:r>
              <a:rPr sz="1200" spc="355" dirty="0">
                <a:latin typeface="Microsoft Sans Serif"/>
                <a:cs typeface="Microsoft Sans Serif"/>
              </a:rPr>
              <a:t> </a:t>
            </a:r>
            <a:r>
              <a:rPr sz="1200" dirty="0">
                <a:latin typeface="Symbol"/>
                <a:cs typeface="Symbol"/>
              </a:rPr>
              <a:t></a:t>
            </a:r>
            <a:r>
              <a:rPr sz="1200" spc="385" dirty="0">
                <a:latin typeface="Times New Roman"/>
                <a:cs typeface="Times New Roman"/>
              </a:rPr>
              <a:t> </a:t>
            </a:r>
            <a:r>
              <a:rPr sz="1200" spc="-5" dirty="0">
                <a:latin typeface="Microsoft Sans Serif"/>
                <a:cs typeface="Microsoft Sans Serif"/>
              </a:rPr>
              <a:t>R</a:t>
            </a:r>
            <a:r>
              <a:rPr sz="1200" spc="10" dirty="0">
                <a:latin typeface="Microsoft Sans Serif"/>
                <a:cs typeface="Microsoft Sans Serif"/>
              </a:rPr>
              <a:t> </a:t>
            </a:r>
            <a:r>
              <a:rPr sz="1200" dirty="0">
                <a:latin typeface="Microsoft Sans Serif"/>
                <a:cs typeface="Microsoft Sans Serif"/>
              </a:rPr>
              <a:t>,</a:t>
            </a:r>
            <a:r>
              <a:rPr sz="1200" spc="20" dirty="0">
                <a:latin typeface="Microsoft Sans Serif"/>
                <a:cs typeface="Microsoft Sans Serif"/>
              </a:rPr>
              <a:t> </a:t>
            </a:r>
            <a:r>
              <a:rPr sz="1200" spc="-5" dirty="0">
                <a:latin typeface="Microsoft Sans Serif"/>
                <a:cs typeface="Microsoft Sans Serif"/>
              </a:rPr>
              <a:t>P}	</a:t>
            </a:r>
            <a:r>
              <a:rPr sz="1200" spc="-15" dirty="0">
                <a:latin typeface="Microsoft Sans Serif"/>
                <a:cs typeface="Microsoft Sans Serif"/>
              </a:rPr>
              <a:t>|=</a:t>
            </a:r>
            <a:r>
              <a:rPr sz="1200" spc="-30" dirty="0">
                <a:latin typeface="Microsoft Sans Serif"/>
                <a:cs typeface="Microsoft Sans Serif"/>
              </a:rPr>
              <a:t> </a:t>
            </a:r>
            <a:r>
              <a:rPr sz="1200" spc="-5" dirty="0">
                <a:latin typeface="Microsoft Sans Serif"/>
                <a:cs typeface="Microsoft Sans Serif"/>
              </a:rPr>
              <a:t>R</a:t>
            </a:r>
            <a:endParaRPr sz="1200" dirty="0">
              <a:latin typeface="Microsoft Sans Serif"/>
              <a:cs typeface="Microsoft Sans Serif"/>
            </a:endParaRPr>
          </a:p>
        </p:txBody>
      </p:sp>
    </p:spTree>
    <p:extLst>
      <p:ext uri="{BB962C8B-B14F-4D97-AF65-F5344CB8AC3E}">
        <p14:creationId xmlns:p14="http://schemas.microsoft.com/office/powerpoint/2010/main" val="64190363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796035" y="1495638"/>
            <a:ext cx="8482516" cy="663161"/>
          </a:xfrm>
          <a:prstGeom prst="rect">
            <a:avLst/>
          </a:prstGeom>
        </p:spPr>
        <p:txBody>
          <a:bodyPr vert="horz" wrap="square" lIns="0" tIns="11206" rIns="0" bIns="0" rtlCol="0" anchor="ctr">
            <a:spAutoFit/>
          </a:bodyPr>
          <a:lstStyle/>
          <a:p>
            <a:pPr marL="581056">
              <a:lnSpc>
                <a:spcPct val="100000"/>
              </a:lnSpc>
              <a:spcBef>
                <a:spcPts val="88"/>
              </a:spcBef>
            </a:pPr>
            <a:r>
              <a:rPr spc="-4" dirty="0"/>
              <a:t>Predicate</a:t>
            </a:r>
            <a:r>
              <a:rPr spc="-26" dirty="0"/>
              <a:t> </a:t>
            </a:r>
            <a:r>
              <a:rPr spc="-4" dirty="0"/>
              <a:t>Logic</a:t>
            </a:r>
          </a:p>
        </p:txBody>
      </p:sp>
      <p:sp>
        <p:nvSpPr>
          <p:cNvPr id="4" name="Footer Placeholder 3">
            <a:extLst>
              <a:ext uri="{FF2B5EF4-FFF2-40B4-BE49-F238E27FC236}">
                <a16:creationId xmlns:a16="http://schemas.microsoft.com/office/drawing/2014/main" id="{8C9D2DAA-8D11-E599-BAAE-BF4B6C9DFB65}"/>
              </a:ext>
            </a:extLst>
          </p:cNvPr>
          <p:cNvSpPr>
            <a:spLocks noGrp="1"/>
          </p:cNvSpPr>
          <p:nvPr>
            <p:ph type="ftr" sz="quarter" idx="5"/>
          </p:nvPr>
        </p:nvSpPr>
        <p:spPr/>
        <p:txBody>
          <a:bodyPr/>
          <a:lstStyle/>
          <a:p>
            <a:pPr marL="11206">
              <a:lnSpc>
                <a:spcPts val="1284"/>
              </a:lnSpc>
            </a:pPr>
            <a:r>
              <a:rPr lang="en-IN" spc="-9"/>
              <a:t>Dr P Udayakumar</a:t>
            </a:r>
            <a:endParaRPr lang="en-IN" spc="-4"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918305" y="487137"/>
            <a:ext cx="6671982" cy="688989"/>
          </a:xfrm>
          <a:prstGeom prst="rect">
            <a:avLst/>
          </a:prstGeom>
        </p:spPr>
        <p:txBody>
          <a:bodyPr vert="horz" wrap="square" lIns="0" tIns="11766" rIns="0" bIns="0" rtlCol="0" anchor="ctr">
            <a:spAutoFit/>
          </a:bodyPr>
          <a:lstStyle/>
          <a:p>
            <a:pPr marL="11206">
              <a:lnSpc>
                <a:spcPct val="100000"/>
              </a:lnSpc>
              <a:spcBef>
                <a:spcPts val="93"/>
              </a:spcBef>
            </a:pPr>
            <a:r>
              <a:rPr spc="-4" dirty="0"/>
              <a:t>First</a:t>
            </a:r>
            <a:r>
              <a:rPr spc="9" dirty="0"/>
              <a:t> </a:t>
            </a:r>
            <a:r>
              <a:rPr dirty="0"/>
              <a:t>Order</a:t>
            </a:r>
            <a:r>
              <a:rPr spc="-22" dirty="0"/>
              <a:t> </a:t>
            </a:r>
            <a:r>
              <a:rPr spc="-4" dirty="0"/>
              <a:t>Predicate </a:t>
            </a:r>
            <a:r>
              <a:rPr spc="-9" dirty="0"/>
              <a:t>Logic</a:t>
            </a:r>
          </a:p>
        </p:txBody>
      </p:sp>
      <p:sp>
        <p:nvSpPr>
          <p:cNvPr id="9" name="object 9"/>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1905001" y="1542344"/>
            <a:ext cx="8819322" cy="2118156"/>
          </a:xfrm>
          <a:prstGeom prst="rect">
            <a:avLst/>
          </a:prstGeom>
        </p:spPr>
        <p:txBody>
          <a:bodyPr vert="horz" wrap="square" lIns="0" tIns="75640" rIns="0" bIns="0" rtlCol="0">
            <a:spAutoFit/>
          </a:bodyPr>
          <a:lstStyle/>
          <a:p>
            <a:pPr marL="11206">
              <a:spcBef>
                <a:spcPts val="596"/>
              </a:spcBef>
            </a:pPr>
            <a:r>
              <a:rPr sz="2118" b="1" spc="-4" dirty="0">
                <a:solidFill>
                  <a:srgbClr val="CC0000"/>
                </a:solidFill>
                <a:latin typeface="Arial"/>
                <a:cs typeface="Arial"/>
              </a:rPr>
              <a:t>Limitation</a:t>
            </a:r>
            <a:r>
              <a:rPr sz="2118" b="1" spc="-13" dirty="0">
                <a:solidFill>
                  <a:srgbClr val="CC0000"/>
                </a:solidFill>
                <a:latin typeface="Arial"/>
                <a:cs typeface="Arial"/>
              </a:rPr>
              <a:t> </a:t>
            </a:r>
            <a:r>
              <a:rPr sz="2118" b="1" spc="-4" dirty="0">
                <a:solidFill>
                  <a:srgbClr val="CC0000"/>
                </a:solidFill>
                <a:latin typeface="Arial"/>
                <a:cs typeface="Arial"/>
              </a:rPr>
              <a:t>of</a:t>
            </a:r>
            <a:r>
              <a:rPr sz="2118" b="1" spc="-35" dirty="0">
                <a:solidFill>
                  <a:srgbClr val="CC0000"/>
                </a:solidFill>
                <a:latin typeface="Arial"/>
                <a:cs typeface="Arial"/>
              </a:rPr>
              <a:t> </a:t>
            </a:r>
            <a:r>
              <a:rPr sz="2118" b="1" spc="-4" dirty="0">
                <a:solidFill>
                  <a:srgbClr val="CC0000"/>
                </a:solidFill>
                <a:latin typeface="Arial"/>
                <a:cs typeface="Arial"/>
              </a:rPr>
              <a:t>Propositional </a:t>
            </a:r>
            <a:r>
              <a:rPr sz="2118" b="1" spc="-9" dirty="0">
                <a:solidFill>
                  <a:srgbClr val="CC0000"/>
                </a:solidFill>
                <a:latin typeface="Arial"/>
                <a:cs typeface="Arial"/>
              </a:rPr>
              <a:t>Logic</a:t>
            </a:r>
            <a:endParaRPr sz="2118" dirty="0">
              <a:latin typeface="Arial"/>
              <a:cs typeface="Arial"/>
            </a:endParaRPr>
          </a:p>
          <a:p>
            <a:pPr marL="314902" indent="-304256">
              <a:spcBef>
                <a:spcPts val="507"/>
              </a:spcBef>
              <a:buClr>
                <a:srgbClr val="0099CC"/>
              </a:buClr>
              <a:buSzPct val="70833"/>
              <a:buFont typeface="Wingdings"/>
              <a:buChar char=""/>
              <a:tabLst>
                <a:tab pos="314902" algn="l"/>
                <a:tab pos="315462" algn="l"/>
              </a:tabLst>
            </a:pPr>
            <a:r>
              <a:rPr sz="3200" dirty="0">
                <a:latin typeface="Arial MT"/>
                <a:cs typeface="Arial MT"/>
              </a:rPr>
              <a:t>The</a:t>
            </a:r>
            <a:r>
              <a:rPr sz="3200" spc="-49" dirty="0">
                <a:latin typeface="Arial MT"/>
                <a:cs typeface="Arial MT"/>
              </a:rPr>
              <a:t> </a:t>
            </a:r>
            <a:r>
              <a:rPr sz="3200" dirty="0">
                <a:latin typeface="Arial MT"/>
                <a:cs typeface="Arial MT"/>
              </a:rPr>
              <a:t>facts:</a:t>
            </a:r>
          </a:p>
          <a:p>
            <a:pPr marL="667346" marR="4483" indent="-253266" algn="just">
              <a:spcBef>
                <a:spcPts val="419"/>
              </a:spcBef>
            </a:pPr>
            <a:r>
              <a:rPr sz="2400" spc="-4" dirty="0">
                <a:latin typeface="Arial MT"/>
                <a:cs typeface="Arial MT"/>
              </a:rPr>
              <a:t>–</a:t>
            </a:r>
            <a:r>
              <a:rPr sz="2400" dirty="0">
                <a:latin typeface="Arial MT"/>
                <a:cs typeface="Arial MT"/>
              </a:rPr>
              <a:t> </a:t>
            </a:r>
            <a:r>
              <a:rPr sz="2400" spc="-9" dirty="0">
                <a:latin typeface="Arial MT"/>
                <a:cs typeface="Arial MT"/>
              </a:rPr>
              <a:t>“peter </a:t>
            </a:r>
            <a:r>
              <a:rPr sz="2400" spc="-13" dirty="0">
                <a:latin typeface="Arial MT"/>
                <a:cs typeface="Arial MT"/>
              </a:rPr>
              <a:t>is </a:t>
            </a:r>
            <a:r>
              <a:rPr sz="2400" spc="-4" dirty="0">
                <a:latin typeface="Arial MT"/>
                <a:cs typeface="Arial MT"/>
              </a:rPr>
              <a:t>a </a:t>
            </a:r>
            <a:r>
              <a:rPr sz="2400" dirty="0">
                <a:latin typeface="Arial MT"/>
                <a:cs typeface="Arial MT"/>
              </a:rPr>
              <a:t>man”, </a:t>
            </a:r>
            <a:r>
              <a:rPr sz="2400" spc="-9" dirty="0">
                <a:latin typeface="Arial MT"/>
                <a:cs typeface="Arial MT"/>
              </a:rPr>
              <a:t>“paul </a:t>
            </a:r>
            <a:r>
              <a:rPr sz="2400" spc="-13" dirty="0">
                <a:latin typeface="Arial MT"/>
                <a:cs typeface="Arial MT"/>
              </a:rPr>
              <a:t>is </a:t>
            </a:r>
            <a:r>
              <a:rPr sz="2400" spc="-4" dirty="0">
                <a:latin typeface="Arial MT"/>
                <a:cs typeface="Arial MT"/>
              </a:rPr>
              <a:t>a </a:t>
            </a:r>
            <a:r>
              <a:rPr sz="2400" dirty="0">
                <a:latin typeface="Arial MT"/>
                <a:cs typeface="Arial MT"/>
              </a:rPr>
              <a:t>man”, </a:t>
            </a:r>
            <a:r>
              <a:rPr sz="2400" spc="-9" dirty="0">
                <a:latin typeface="Arial MT"/>
                <a:cs typeface="Arial MT"/>
              </a:rPr>
              <a:t>“john </a:t>
            </a:r>
            <a:r>
              <a:rPr sz="2400" spc="-13" dirty="0">
                <a:latin typeface="Arial MT"/>
                <a:cs typeface="Arial MT"/>
              </a:rPr>
              <a:t>is </a:t>
            </a:r>
            <a:r>
              <a:rPr sz="2400" spc="-4" dirty="0">
                <a:latin typeface="Arial MT"/>
                <a:cs typeface="Arial MT"/>
              </a:rPr>
              <a:t>a </a:t>
            </a:r>
            <a:r>
              <a:rPr sz="2400" dirty="0">
                <a:latin typeface="Arial MT"/>
                <a:cs typeface="Arial MT"/>
              </a:rPr>
              <a:t>man” </a:t>
            </a:r>
            <a:r>
              <a:rPr sz="2400" spc="-4" dirty="0">
                <a:latin typeface="Arial MT"/>
                <a:cs typeface="Arial MT"/>
              </a:rPr>
              <a:t>can </a:t>
            </a:r>
            <a:r>
              <a:rPr sz="2400" spc="-9" dirty="0">
                <a:latin typeface="Arial MT"/>
                <a:cs typeface="Arial MT"/>
              </a:rPr>
              <a:t>be </a:t>
            </a:r>
            <a:r>
              <a:rPr sz="2400" spc="-4" dirty="0">
                <a:latin typeface="Arial MT"/>
                <a:cs typeface="Arial MT"/>
              </a:rPr>
              <a:t> symbolized </a:t>
            </a:r>
            <a:r>
              <a:rPr sz="2400" spc="4" dirty="0">
                <a:latin typeface="Arial MT"/>
                <a:cs typeface="Arial MT"/>
              </a:rPr>
              <a:t>by </a:t>
            </a:r>
            <a:r>
              <a:rPr sz="2400" spc="-9" dirty="0">
                <a:latin typeface="Arial MT"/>
                <a:cs typeface="Arial MT"/>
              </a:rPr>
              <a:t>P,</a:t>
            </a:r>
            <a:r>
              <a:rPr sz="2400" spc="-4" dirty="0">
                <a:latin typeface="Arial MT"/>
                <a:cs typeface="Arial MT"/>
              </a:rPr>
              <a:t> </a:t>
            </a:r>
            <a:r>
              <a:rPr sz="2400" spc="-9" dirty="0">
                <a:latin typeface="Arial MT"/>
                <a:cs typeface="Arial MT"/>
              </a:rPr>
              <a:t>Q and R </a:t>
            </a:r>
            <a:r>
              <a:rPr sz="2400" spc="-4" dirty="0">
                <a:latin typeface="Arial MT"/>
                <a:cs typeface="Arial MT"/>
              </a:rPr>
              <a:t>respectively </a:t>
            </a:r>
            <a:r>
              <a:rPr sz="2400" dirty="0">
                <a:latin typeface="Arial MT"/>
                <a:cs typeface="Arial MT"/>
              </a:rPr>
              <a:t>in </a:t>
            </a:r>
            <a:r>
              <a:rPr sz="2400" spc="-4" dirty="0">
                <a:latin typeface="Arial MT"/>
                <a:cs typeface="Arial MT"/>
              </a:rPr>
              <a:t>propositional </a:t>
            </a:r>
            <a:r>
              <a:rPr sz="2400" dirty="0">
                <a:latin typeface="Arial MT"/>
                <a:cs typeface="Arial MT"/>
              </a:rPr>
              <a:t> </a:t>
            </a:r>
            <a:r>
              <a:rPr sz="2400" spc="-4" dirty="0">
                <a:latin typeface="Arial MT"/>
                <a:cs typeface="Arial MT"/>
              </a:rPr>
              <a:t>logic,</a:t>
            </a:r>
            <a:endParaRPr sz="2400" dirty="0">
              <a:latin typeface="Arial MT"/>
              <a:cs typeface="Arial MT"/>
            </a:endParaRPr>
          </a:p>
        </p:txBody>
      </p:sp>
      <p:sp>
        <p:nvSpPr>
          <p:cNvPr id="7" name="object 7"/>
          <p:cNvSpPr txBox="1"/>
          <p:nvPr/>
        </p:nvSpPr>
        <p:spPr>
          <a:xfrm>
            <a:off x="2383492" y="4019776"/>
            <a:ext cx="8741708" cy="1850280"/>
          </a:xfrm>
          <a:prstGeom prst="rect">
            <a:avLst/>
          </a:prstGeom>
        </p:spPr>
        <p:txBody>
          <a:bodyPr vert="horz" wrap="square" lIns="0" tIns="11206" rIns="0" bIns="0" rtlCol="0">
            <a:spAutoFit/>
          </a:bodyPr>
          <a:lstStyle/>
          <a:p>
            <a:pPr marL="314902" marR="4483" indent="-304256">
              <a:spcBef>
                <a:spcPts val="88"/>
              </a:spcBef>
              <a:buClr>
                <a:srgbClr val="0099CC"/>
              </a:buClr>
              <a:buSzPct val="70833"/>
              <a:buFont typeface="Wingdings"/>
              <a:buChar char=""/>
              <a:tabLst>
                <a:tab pos="314902" algn="l"/>
                <a:tab pos="315462" algn="l"/>
                <a:tab pos="1186206" algn="l"/>
                <a:tab pos="2009322" algn="l"/>
                <a:tab pos="2684512" algn="l"/>
                <a:tab pos="4335787" algn="l"/>
              </a:tabLst>
            </a:pPr>
            <a:r>
              <a:rPr sz="2800" spc="-9" dirty="0">
                <a:latin typeface="Arial MT"/>
                <a:cs typeface="Arial MT"/>
              </a:rPr>
              <a:t>C</a:t>
            </a:r>
            <a:r>
              <a:rPr sz="2800" dirty="0">
                <a:latin typeface="Arial MT"/>
                <a:cs typeface="Arial MT"/>
              </a:rPr>
              <a:t>an</a:t>
            </a:r>
            <a:r>
              <a:rPr sz="2800" spc="-9" dirty="0">
                <a:latin typeface="Arial MT"/>
                <a:cs typeface="Arial MT"/>
              </a:rPr>
              <a:t>’</a:t>
            </a:r>
            <a:r>
              <a:rPr sz="2800" dirty="0">
                <a:latin typeface="Arial MT"/>
                <a:cs typeface="Arial MT"/>
              </a:rPr>
              <a:t>t	d</a:t>
            </a:r>
            <a:r>
              <a:rPr sz="2800" spc="-9" dirty="0">
                <a:latin typeface="Arial MT"/>
                <a:cs typeface="Arial MT"/>
              </a:rPr>
              <a:t>r</a:t>
            </a:r>
            <a:r>
              <a:rPr sz="2800" dirty="0">
                <a:latin typeface="Arial MT"/>
                <a:cs typeface="Arial MT"/>
              </a:rPr>
              <a:t>a</a:t>
            </a:r>
            <a:r>
              <a:rPr sz="2800" spc="-4" dirty="0">
                <a:latin typeface="Arial MT"/>
                <a:cs typeface="Arial MT"/>
              </a:rPr>
              <a:t>w</a:t>
            </a:r>
            <a:r>
              <a:rPr sz="2800" dirty="0">
                <a:latin typeface="Arial MT"/>
                <a:cs typeface="Arial MT"/>
              </a:rPr>
              <a:t>	any	</a:t>
            </a:r>
            <a:r>
              <a:rPr sz="2800" spc="-4" dirty="0">
                <a:latin typeface="Arial MT"/>
                <a:cs typeface="Arial MT"/>
              </a:rPr>
              <a:t>c</a:t>
            </a:r>
            <a:r>
              <a:rPr sz="2800" dirty="0">
                <a:latin typeface="Arial MT"/>
                <a:cs typeface="Arial MT"/>
              </a:rPr>
              <a:t>on</a:t>
            </a:r>
            <a:r>
              <a:rPr sz="2800" spc="-4" dirty="0">
                <a:latin typeface="Arial MT"/>
                <a:cs typeface="Arial MT"/>
              </a:rPr>
              <a:t>c</a:t>
            </a:r>
            <a:r>
              <a:rPr sz="2800" spc="-9" dirty="0">
                <a:latin typeface="Arial MT"/>
                <a:cs typeface="Arial MT"/>
              </a:rPr>
              <a:t>l</a:t>
            </a:r>
            <a:r>
              <a:rPr sz="2800" dirty="0">
                <a:latin typeface="Arial MT"/>
                <a:cs typeface="Arial MT"/>
              </a:rPr>
              <a:t>u</a:t>
            </a:r>
            <a:r>
              <a:rPr sz="2800" spc="-4" dirty="0">
                <a:latin typeface="Arial MT"/>
                <a:cs typeface="Arial MT"/>
              </a:rPr>
              <a:t>s</a:t>
            </a:r>
            <a:r>
              <a:rPr sz="2800" spc="-9" dirty="0">
                <a:latin typeface="Arial MT"/>
                <a:cs typeface="Arial MT"/>
              </a:rPr>
              <a:t>i</a:t>
            </a:r>
            <a:r>
              <a:rPr sz="2800" dirty="0">
                <a:latin typeface="Arial MT"/>
                <a:cs typeface="Arial MT"/>
              </a:rPr>
              <a:t>ons	a</a:t>
            </a:r>
            <a:r>
              <a:rPr sz="2800" spc="-18" dirty="0">
                <a:latin typeface="Arial MT"/>
                <a:cs typeface="Arial MT"/>
              </a:rPr>
              <a:t>b</a:t>
            </a:r>
            <a:r>
              <a:rPr sz="2800" dirty="0">
                <a:latin typeface="Arial MT"/>
                <a:cs typeface="Arial MT"/>
              </a:rPr>
              <a:t>out  </a:t>
            </a:r>
            <a:r>
              <a:rPr sz="2800" spc="-4" dirty="0">
                <a:latin typeface="Arial MT"/>
                <a:cs typeface="Arial MT"/>
              </a:rPr>
              <a:t>between</a:t>
            </a:r>
            <a:r>
              <a:rPr sz="2800" spc="4" dirty="0">
                <a:latin typeface="Arial MT"/>
                <a:cs typeface="Arial MT"/>
              </a:rPr>
              <a:t> </a:t>
            </a:r>
            <a:r>
              <a:rPr sz="2800" dirty="0">
                <a:latin typeface="Arial MT"/>
                <a:cs typeface="Arial MT"/>
              </a:rPr>
              <a:t>P,</a:t>
            </a:r>
            <a:r>
              <a:rPr sz="2800" spc="-13" dirty="0">
                <a:latin typeface="Arial MT"/>
                <a:cs typeface="Arial MT"/>
              </a:rPr>
              <a:t> </a:t>
            </a:r>
            <a:r>
              <a:rPr sz="2800" dirty="0">
                <a:latin typeface="Arial MT"/>
                <a:cs typeface="Arial MT"/>
              </a:rPr>
              <a:t>Q</a:t>
            </a:r>
            <a:r>
              <a:rPr sz="2800" spc="-18" dirty="0">
                <a:latin typeface="Arial MT"/>
                <a:cs typeface="Arial MT"/>
              </a:rPr>
              <a:t> </a:t>
            </a:r>
            <a:r>
              <a:rPr sz="2800" dirty="0">
                <a:latin typeface="Arial MT"/>
                <a:cs typeface="Arial MT"/>
              </a:rPr>
              <a:t>and</a:t>
            </a:r>
            <a:r>
              <a:rPr sz="2800" spc="-9" dirty="0">
                <a:latin typeface="Arial MT"/>
                <a:cs typeface="Arial MT"/>
              </a:rPr>
              <a:t> </a:t>
            </a:r>
            <a:r>
              <a:rPr sz="2800" spc="-4" dirty="0">
                <a:latin typeface="Arial MT"/>
                <a:cs typeface="Arial MT"/>
              </a:rPr>
              <a:t>R.</a:t>
            </a:r>
            <a:endParaRPr sz="2800" dirty="0">
              <a:latin typeface="Arial MT"/>
              <a:cs typeface="Arial MT"/>
            </a:endParaRPr>
          </a:p>
          <a:p>
            <a:pPr marL="314902" indent="-304256">
              <a:spcBef>
                <a:spcPts val="507"/>
              </a:spcBef>
              <a:buClr>
                <a:srgbClr val="0099CC"/>
              </a:buClr>
              <a:buSzPct val="70833"/>
              <a:buFont typeface="Wingdings"/>
              <a:buChar char=""/>
              <a:tabLst>
                <a:tab pos="314902" algn="l"/>
                <a:tab pos="315462" algn="l"/>
              </a:tabLst>
            </a:pPr>
            <a:r>
              <a:rPr sz="2800" spc="-4" dirty="0">
                <a:latin typeface="Arial MT"/>
                <a:cs typeface="Arial MT"/>
              </a:rPr>
              <a:t>Better</a:t>
            </a:r>
            <a:r>
              <a:rPr sz="2800" spc="-9" dirty="0">
                <a:latin typeface="Arial MT"/>
                <a:cs typeface="Arial MT"/>
              </a:rPr>
              <a:t> </a:t>
            </a:r>
            <a:r>
              <a:rPr sz="2800" dirty="0">
                <a:latin typeface="Arial MT"/>
                <a:cs typeface="Arial MT"/>
              </a:rPr>
              <a:t>to</a:t>
            </a:r>
            <a:r>
              <a:rPr sz="2800" spc="-13" dirty="0">
                <a:latin typeface="Arial MT"/>
                <a:cs typeface="Arial MT"/>
              </a:rPr>
              <a:t> </a:t>
            </a:r>
            <a:r>
              <a:rPr sz="2800" spc="-4" dirty="0">
                <a:latin typeface="Arial MT"/>
                <a:cs typeface="Arial MT"/>
              </a:rPr>
              <a:t>represent</a:t>
            </a:r>
            <a:r>
              <a:rPr sz="2800" spc="-18" dirty="0">
                <a:latin typeface="Arial MT"/>
                <a:cs typeface="Arial MT"/>
              </a:rPr>
              <a:t> </a:t>
            </a:r>
            <a:r>
              <a:rPr sz="2800" spc="-4" dirty="0">
                <a:latin typeface="Arial MT"/>
                <a:cs typeface="Arial MT"/>
              </a:rPr>
              <a:t>these</a:t>
            </a:r>
            <a:r>
              <a:rPr sz="2800" spc="-9" dirty="0">
                <a:latin typeface="Arial MT"/>
                <a:cs typeface="Arial MT"/>
              </a:rPr>
              <a:t> </a:t>
            </a:r>
            <a:r>
              <a:rPr sz="2800" dirty="0">
                <a:latin typeface="Arial MT"/>
                <a:cs typeface="Arial MT"/>
              </a:rPr>
              <a:t>facts as</a:t>
            </a:r>
          </a:p>
          <a:p>
            <a:pPr marL="414640">
              <a:spcBef>
                <a:spcPts val="437"/>
              </a:spcBef>
              <a:tabLst>
                <a:tab pos="667346" algn="l"/>
              </a:tabLst>
            </a:pPr>
            <a:r>
              <a:rPr sz="2800" spc="-4" dirty="0">
                <a:latin typeface="Arial MT"/>
                <a:cs typeface="Arial MT"/>
              </a:rPr>
              <a:t>–	MAN(peter),</a:t>
            </a:r>
            <a:r>
              <a:rPr sz="2800" spc="-22" dirty="0">
                <a:latin typeface="Arial MT"/>
                <a:cs typeface="Arial MT"/>
              </a:rPr>
              <a:t> </a:t>
            </a:r>
            <a:r>
              <a:rPr sz="2800" spc="-4" dirty="0">
                <a:latin typeface="Arial MT"/>
                <a:cs typeface="Arial MT"/>
              </a:rPr>
              <a:t>MAN(paul) </a:t>
            </a:r>
            <a:r>
              <a:rPr sz="2800" dirty="0">
                <a:latin typeface="Arial MT"/>
                <a:cs typeface="Arial MT"/>
              </a:rPr>
              <a:t>and</a:t>
            </a:r>
            <a:r>
              <a:rPr sz="2800" spc="-18" dirty="0">
                <a:latin typeface="Arial MT"/>
                <a:cs typeface="Arial MT"/>
              </a:rPr>
              <a:t> </a:t>
            </a:r>
            <a:r>
              <a:rPr sz="2800" spc="-4" dirty="0">
                <a:latin typeface="Arial MT"/>
                <a:cs typeface="Arial MT"/>
              </a:rPr>
              <a:t>MAN(john).</a:t>
            </a:r>
            <a:endParaRPr sz="2800" dirty="0">
              <a:latin typeface="Arial MT"/>
              <a:cs typeface="Arial M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048000" y="376888"/>
            <a:ext cx="1555376" cy="607719"/>
          </a:xfrm>
          <a:prstGeom prst="rect">
            <a:avLst/>
          </a:prstGeom>
        </p:spPr>
        <p:txBody>
          <a:bodyPr vert="horz" wrap="square" lIns="0" tIns="10085" rIns="0" bIns="0" rtlCol="0" anchor="ctr">
            <a:spAutoFit/>
          </a:bodyPr>
          <a:lstStyle/>
          <a:p>
            <a:pPr marL="11206">
              <a:lnSpc>
                <a:spcPct val="100000"/>
              </a:lnSpc>
              <a:spcBef>
                <a:spcPts val="79"/>
              </a:spcBef>
            </a:pPr>
            <a:r>
              <a:rPr sz="3883" spc="-13" dirty="0"/>
              <a:t>C</a:t>
            </a:r>
            <a:r>
              <a:rPr sz="3883" spc="4" dirty="0"/>
              <a:t>o</a:t>
            </a:r>
            <a:r>
              <a:rPr sz="3883" spc="-4" dirty="0"/>
              <a:t>n</a:t>
            </a:r>
            <a:r>
              <a:rPr sz="3883" spc="-9" dirty="0"/>
              <a:t>t…</a:t>
            </a:r>
            <a:endParaRPr sz="3883" dirty="0"/>
          </a:p>
        </p:txBody>
      </p:sp>
      <p:sp>
        <p:nvSpPr>
          <p:cNvPr id="7" name="object 7"/>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a:spLocks noGrp="1"/>
          </p:cNvSpPr>
          <p:nvPr>
            <p:ph type="body" idx="1"/>
          </p:nvPr>
        </p:nvSpPr>
        <p:spPr>
          <a:xfrm>
            <a:off x="304801" y="1610846"/>
            <a:ext cx="11371730" cy="4627964"/>
          </a:xfrm>
          <a:prstGeom prst="rect">
            <a:avLst/>
          </a:prstGeom>
        </p:spPr>
        <p:txBody>
          <a:bodyPr vert="horz" wrap="square" lIns="0" tIns="11206" rIns="0" bIns="0" rtlCol="0">
            <a:spAutoFit/>
          </a:bodyPr>
          <a:lstStyle/>
          <a:p>
            <a:pPr marL="1018669" marR="7845" indent="-304256">
              <a:lnSpc>
                <a:spcPct val="100000"/>
              </a:lnSpc>
              <a:spcBef>
                <a:spcPts val="88"/>
              </a:spcBef>
              <a:buClr>
                <a:srgbClr val="0099CC"/>
              </a:buClr>
              <a:buSzPct val="70833"/>
              <a:buFont typeface="Wingdings"/>
              <a:buChar char=""/>
              <a:tabLst>
                <a:tab pos="1018669" algn="l"/>
                <a:tab pos="1019229" algn="l"/>
                <a:tab pos="1744848" algn="l"/>
                <a:tab pos="3352979" algn="l"/>
                <a:tab pos="5009857" algn="l"/>
                <a:tab pos="6349030" algn="l"/>
                <a:tab pos="6862848" algn="l"/>
              </a:tabLst>
            </a:pPr>
            <a:r>
              <a:rPr sz="3200" spc="4" dirty="0"/>
              <a:t>E</a:t>
            </a:r>
            <a:r>
              <a:rPr sz="3200" spc="-22" dirty="0"/>
              <a:t>v</a:t>
            </a:r>
            <a:r>
              <a:rPr sz="3200" dirty="0"/>
              <a:t>e</a:t>
            </a:r>
            <a:r>
              <a:rPr sz="3200" spc="-4" dirty="0"/>
              <a:t>n</a:t>
            </a:r>
            <a:r>
              <a:rPr sz="3200" dirty="0"/>
              <a:t>	</a:t>
            </a:r>
            <a:r>
              <a:rPr sz="3200" spc="13" dirty="0"/>
              <a:t>m</a:t>
            </a:r>
            <a:r>
              <a:rPr sz="3200" dirty="0"/>
              <a:t>o</a:t>
            </a:r>
            <a:r>
              <a:rPr sz="3200" spc="-9" dirty="0"/>
              <a:t>r</a:t>
            </a:r>
            <a:r>
              <a:rPr sz="3200" spc="-4" dirty="0"/>
              <a:t>e</a:t>
            </a:r>
            <a:r>
              <a:rPr sz="3200" spc="287" dirty="0"/>
              <a:t> </a:t>
            </a:r>
            <a:r>
              <a:rPr sz="3200" dirty="0"/>
              <a:t>d</a:t>
            </a:r>
            <a:r>
              <a:rPr sz="3200" spc="-31" dirty="0"/>
              <a:t>i</a:t>
            </a:r>
            <a:r>
              <a:rPr sz="3200" dirty="0"/>
              <a:t>f</a:t>
            </a:r>
            <a:r>
              <a:rPr sz="3200" spc="22" dirty="0"/>
              <a:t>f</a:t>
            </a:r>
            <a:r>
              <a:rPr sz="3200" spc="-9" dirty="0"/>
              <a:t>i</a:t>
            </a:r>
            <a:r>
              <a:rPr sz="3200" spc="-4" dirty="0"/>
              <a:t>c</a:t>
            </a:r>
            <a:r>
              <a:rPr sz="3200" dirty="0"/>
              <a:t>u</a:t>
            </a:r>
            <a:r>
              <a:rPr sz="3200" spc="-9" dirty="0"/>
              <a:t>l</a:t>
            </a:r>
            <a:r>
              <a:rPr sz="3200" dirty="0"/>
              <a:t>t</a:t>
            </a:r>
            <a:r>
              <a:rPr sz="3200" spc="282" dirty="0"/>
              <a:t> </a:t>
            </a:r>
            <a:r>
              <a:rPr sz="3200" dirty="0"/>
              <a:t>t</a:t>
            </a:r>
            <a:r>
              <a:rPr sz="3200" spc="-4" dirty="0"/>
              <a:t>o</a:t>
            </a:r>
            <a:r>
              <a:rPr sz="3200" spc="287" dirty="0"/>
              <a:t> </a:t>
            </a:r>
            <a:r>
              <a:rPr sz="3200" spc="-9" dirty="0"/>
              <a:t>r</a:t>
            </a:r>
            <a:r>
              <a:rPr sz="3200" dirty="0"/>
              <a:t>ep</a:t>
            </a:r>
            <a:r>
              <a:rPr sz="3200" spc="-9" dirty="0"/>
              <a:t>r</a:t>
            </a:r>
            <a:r>
              <a:rPr sz="3200" dirty="0"/>
              <a:t>e</a:t>
            </a:r>
            <a:r>
              <a:rPr sz="3200" spc="-4" dirty="0"/>
              <a:t>s</a:t>
            </a:r>
            <a:r>
              <a:rPr sz="3200" dirty="0"/>
              <a:t>ent	</a:t>
            </a:r>
            <a:r>
              <a:rPr sz="3200" spc="-22" dirty="0"/>
              <a:t>s</a:t>
            </a:r>
            <a:r>
              <a:rPr sz="3200" dirty="0"/>
              <a:t>en</a:t>
            </a:r>
            <a:r>
              <a:rPr sz="3200" spc="-18" dirty="0"/>
              <a:t>t</a:t>
            </a:r>
            <a:r>
              <a:rPr sz="3200" dirty="0"/>
              <a:t>en</a:t>
            </a:r>
            <a:r>
              <a:rPr sz="3200" spc="-4" dirty="0"/>
              <a:t>c</a:t>
            </a:r>
            <a:r>
              <a:rPr sz="3200" dirty="0"/>
              <a:t>es	</a:t>
            </a:r>
            <a:r>
              <a:rPr sz="3200" spc="-9" dirty="0"/>
              <a:t>l</a:t>
            </a:r>
            <a:r>
              <a:rPr sz="3200" spc="-31" dirty="0"/>
              <a:t>i</a:t>
            </a:r>
            <a:r>
              <a:rPr sz="3200" spc="-4" dirty="0"/>
              <a:t>ke</a:t>
            </a:r>
            <a:r>
              <a:rPr sz="3200" dirty="0"/>
              <a:t>	</a:t>
            </a:r>
            <a:r>
              <a:rPr sz="3200" spc="-9" dirty="0"/>
              <a:t>“</a:t>
            </a:r>
            <a:r>
              <a:rPr sz="3200" spc="4" dirty="0"/>
              <a:t>A</a:t>
            </a:r>
            <a:r>
              <a:rPr sz="3200" spc="-9" dirty="0"/>
              <a:t>l</a:t>
            </a:r>
            <a:r>
              <a:rPr sz="3200" spc="-4" dirty="0"/>
              <a:t>l  </a:t>
            </a:r>
            <a:r>
              <a:rPr sz="3200" spc="4" dirty="0"/>
              <a:t>men</a:t>
            </a:r>
            <a:r>
              <a:rPr sz="3200" spc="-4" dirty="0"/>
              <a:t> are </a:t>
            </a:r>
            <a:r>
              <a:rPr sz="3200" dirty="0"/>
              <a:t>mortal” </a:t>
            </a:r>
            <a:r>
              <a:rPr sz="3200" spc="-4" dirty="0"/>
              <a:t>in	propositional logic.</a:t>
            </a:r>
          </a:p>
          <a:p>
            <a:pPr marL="1118407">
              <a:lnSpc>
                <a:spcPct val="100000"/>
              </a:lnSpc>
              <a:spcBef>
                <a:spcPts val="838"/>
              </a:spcBef>
              <a:tabLst>
                <a:tab pos="1371113" algn="l"/>
                <a:tab pos="3086825" algn="l"/>
              </a:tabLst>
            </a:pPr>
            <a:r>
              <a:rPr sz="2400" spc="-4" dirty="0"/>
              <a:t>–	</a:t>
            </a:r>
            <a:r>
              <a:rPr sz="2400" spc="-9" dirty="0"/>
              <a:t>Such</a:t>
            </a:r>
            <a:r>
              <a:rPr sz="2400" dirty="0"/>
              <a:t> </a:t>
            </a:r>
            <a:r>
              <a:rPr sz="2400" spc="-4" dirty="0"/>
              <a:t>sentences	</a:t>
            </a:r>
            <a:r>
              <a:rPr sz="2400" dirty="0"/>
              <a:t>really</a:t>
            </a:r>
            <a:r>
              <a:rPr sz="2400" spc="-49" dirty="0"/>
              <a:t> </a:t>
            </a:r>
            <a:r>
              <a:rPr sz="2400" dirty="0"/>
              <a:t>need</a:t>
            </a:r>
            <a:r>
              <a:rPr sz="2400" spc="-22" dirty="0"/>
              <a:t> </a:t>
            </a:r>
            <a:r>
              <a:rPr sz="2400" spc="-4" dirty="0"/>
              <a:t>quantification.</a:t>
            </a:r>
            <a:endParaRPr sz="2400" dirty="0"/>
          </a:p>
          <a:p>
            <a:pPr marL="1018669" marR="6724" indent="-304256">
              <a:lnSpc>
                <a:spcPct val="100000"/>
              </a:lnSpc>
              <a:spcBef>
                <a:spcPts val="578"/>
              </a:spcBef>
              <a:buClr>
                <a:srgbClr val="0099CC"/>
              </a:buClr>
              <a:buSzPct val="70833"/>
              <a:buFont typeface="Wingdings"/>
              <a:buChar char=""/>
              <a:tabLst>
                <a:tab pos="1018669" algn="l"/>
                <a:tab pos="1019229" algn="l"/>
              </a:tabLst>
            </a:pPr>
            <a:r>
              <a:rPr sz="3200" dirty="0"/>
              <a:t>In</a:t>
            </a:r>
            <a:r>
              <a:rPr sz="3200" spc="110" dirty="0"/>
              <a:t> </a:t>
            </a:r>
            <a:r>
              <a:rPr sz="3200" dirty="0"/>
              <a:t>Predicate</a:t>
            </a:r>
            <a:r>
              <a:rPr sz="3200" spc="110" dirty="0"/>
              <a:t> </a:t>
            </a:r>
            <a:r>
              <a:rPr sz="3200" spc="-9" dirty="0"/>
              <a:t>Logic,</a:t>
            </a:r>
            <a:r>
              <a:rPr sz="3200" spc="128" dirty="0"/>
              <a:t> </a:t>
            </a:r>
            <a:r>
              <a:rPr sz="3200" spc="-4" dirty="0"/>
              <a:t>these</a:t>
            </a:r>
            <a:r>
              <a:rPr sz="3200" spc="132" dirty="0"/>
              <a:t> </a:t>
            </a:r>
            <a:r>
              <a:rPr sz="3200" dirty="0"/>
              <a:t>limitations</a:t>
            </a:r>
            <a:r>
              <a:rPr sz="3200" spc="106" dirty="0"/>
              <a:t> </a:t>
            </a:r>
            <a:r>
              <a:rPr sz="3200" spc="-4" dirty="0"/>
              <a:t>are</a:t>
            </a:r>
            <a:r>
              <a:rPr sz="3200" spc="132" dirty="0"/>
              <a:t> </a:t>
            </a:r>
            <a:r>
              <a:rPr sz="3200" spc="-4" dirty="0"/>
              <a:t>removed</a:t>
            </a:r>
            <a:r>
              <a:rPr sz="3200" spc="132" dirty="0"/>
              <a:t> </a:t>
            </a:r>
            <a:r>
              <a:rPr sz="3200" dirty="0"/>
              <a:t>to </a:t>
            </a:r>
            <a:r>
              <a:rPr sz="3200" spc="-574" dirty="0"/>
              <a:t> </a:t>
            </a:r>
            <a:r>
              <a:rPr sz="3200" spc="-4" dirty="0"/>
              <a:t>great</a:t>
            </a:r>
            <a:r>
              <a:rPr sz="3200" spc="4" dirty="0"/>
              <a:t> </a:t>
            </a:r>
            <a:r>
              <a:rPr sz="3200" spc="-4" dirty="0"/>
              <a:t>extent.</a:t>
            </a:r>
          </a:p>
          <a:p>
            <a:pPr marL="1018669" marR="8965" indent="-304256">
              <a:lnSpc>
                <a:spcPct val="100000"/>
              </a:lnSpc>
              <a:spcBef>
                <a:spcPts val="512"/>
              </a:spcBef>
              <a:buClr>
                <a:srgbClr val="0099CC"/>
              </a:buClr>
              <a:buSzPct val="70833"/>
              <a:buFont typeface="Wingdings"/>
              <a:buChar char=""/>
              <a:tabLst>
                <a:tab pos="1018669" algn="l"/>
                <a:tab pos="1019229" algn="l"/>
                <a:tab pos="2626799" algn="l"/>
                <a:tab pos="3732318" algn="l"/>
                <a:tab pos="4321219" algn="l"/>
                <a:tab pos="5477727" algn="l"/>
                <a:tab pos="7027022" algn="l"/>
              </a:tabLst>
            </a:pPr>
            <a:r>
              <a:rPr sz="3200" b="1" spc="4" dirty="0">
                <a:solidFill>
                  <a:srgbClr val="CC0000"/>
                </a:solidFill>
                <a:latin typeface="Arial"/>
                <a:cs typeface="Arial"/>
              </a:rPr>
              <a:t>P</a:t>
            </a:r>
            <a:r>
              <a:rPr sz="3200" b="1" spc="-4" dirty="0">
                <a:solidFill>
                  <a:srgbClr val="CC0000"/>
                </a:solidFill>
                <a:latin typeface="Arial"/>
                <a:cs typeface="Arial"/>
              </a:rPr>
              <a:t>r</a:t>
            </a:r>
            <a:r>
              <a:rPr sz="3200" b="1" dirty="0">
                <a:solidFill>
                  <a:srgbClr val="CC0000"/>
                </a:solidFill>
                <a:latin typeface="Arial"/>
                <a:cs typeface="Arial"/>
              </a:rPr>
              <a:t>e</a:t>
            </a:r>
            <a:r>
              <a:rPr sz="3200" b="1" spc="-4" dirty="0">
                <a:solidFill>
                  <a:srgbClr val="CC0000"/>
                </a:solidFill>
                <a:latin typeface="Arial"/>
                <a:cs typeface="Arial"/>
              </a:rPr>
              <a:t>d</a:t>
            </a:r>
            <a:r>
              <a:rPr sz="3200" b="1" dirty="0">
                <a:solidFill>
                  <a:srgbClr val="CC0000"/>
                </a:solidFill>
                <a:latin typeface="Arial"/>
                <a:cs typeface="Arial"/>
              </a:rPr>
              <a:t>i</a:t>
            </a:r>
            <a:r>
              <a:rPr sz="3200" b="1" spc="-18" dirty="0">
                <a:solidFill>
                  <a:srgbClr val="CC0000"/>
                </a:solidFill>
                <a:latin typeface="Arial"/>
                <a:cs typeface="Arial"/>
              </a:rPr>
              <a:t>c</a:t>
            </a:r>
            <a:r>
              <a:rPr sz="3200" b="1" dirty="0">
                <a:solidFill>
                  <a:srgbClr val="CC0000"/>
                </a:solidFill>
                <a:latin typeface="Arial"/>
                <a:cs typeface="Arial"/>
              </a:rPr>
              <a:t>a</a:t>
            </a:r>
            <a:r>
              <a:rPr sz="3200" b="1" spc="-9" dirty="0">
                <a:solidFill>
                  <a:srgbClr val="CC0000"/>
                </a:solidFill>
                <a:latin typeface="Arial"/>
                <a:cs typeface="Arial"/>
              </a:rPr>
              <a:t>t</a:t>
            </a:r>
            <a:r>
              <a:rPr sz="3200" b="1" spc="-4" dirty="0">
                <a:solidFill>
                  <a:srgbClr val="CC0000"/>
                </a:solidFill>
                <a:latin typeface="Arial"/>
                <a:cs typeface="Arial"/>
              </a:rPr>
              <a:t>e</a:t>
            </a:r>
            <a:r>
              <a:rPr sz="3200" b="1" dirty="0">
                <a:solidFill>
                  <a:srgbClr val="CC0000"/>
                </a:solidFill>
                <a:latin typeface="Arial"/>
                <a:cs typeface="Arial"/>
              </a:rPr>
              <a:t>	</a:t>
            </a:r>
            <a:r>
              <a:rPr sz="3200" b="1" spc="-4" dirty="0">
                <a:solidFill>
                  <a:srgbClr val="CC0000"/>
                </a:solidFill>
                <a:latin typeface="Arial"/>
                <a:cs typeface="Arial"/>
              </a:rPr>
              <a:t>Lo</a:t>
            </a:r>
            <a:r>
              <a:rPr sz="3200" b="1" spc="-26" dirty="0">
                <a:solidFill>
                  <a:srgbClr val="CC0000"/>
                </a:solidFill>
                <a:latin typeface="Arial"/>
                <a:cs typeface="Arial"/>
              </a:rPr>
              <a:t>g</a:t>
            </a:r>
            <a:r>
              <a:rPr sz="3200" b="1" dirty="0">
                <a:solidFill>
                  <a:srgbClr val="CC0000"/>
                </a:solidFill>
                <a:latin typeface="Arial"/>
                <a:cs typeface="Arial"/>
              </a:rPr>
              <a:t>i</a:t>
            </a:r>
            <a:r>
              <a:rPr sz="3200" b="1" spc="-4" dirty="0">
                <a:solidFill>
                  <a:srgbClr val="CC0000"/>
                </a:solidFill>
                <a:latin typeface="Arial"/>
                <a:cs typeface="Arial"/>
              </a:rPr>
              <a:t>c</a:t>
            </a:r>
            <a:r>
              <a:rPr sz="3200" b="1" dirty="0">
                <a:solidFill>
                  <a:srgbClr val="CC0000"/>
                </a:solidFill>
                <a:latin typeface="Arial"/>
                <a:cs typeface="Arial"/>
              </a:rPr>
              <a:t>	</a:t>
            </a:r>
            <a:r>
              <a:rPr sz="3200" spc="-9" dirty="0"/>
              <a:t>i</a:t>
            </a:r>
            <a:r>
              <a:rPr sz="3200" dirty="0"/>
              <a:t>s	</a:t>
            </a:r>
            <a:r>
              <a:rPr sz="3200" spc="-9" dirty="0"/>
              <a:t>l</a:t>
            </a:r>
            <a:r>
              <a:rPr sz="3200" dirty="0"/>
              <a:t>o</a:t>
            </a:r>
            <a:r>
              <a:rPr sz="3200" spc="-18" dirty="0"/>
              <a:t>g</a:t>
            </a:r>
            <a:r>
              <a:rPr sz="3200" spc="-9" dirty="0"/>
              <a:t>i</a:t>
            </a:r>
            <a:r>
              <a:rPr sz="3200" spc="-4" dirty="0"/>
              <a:t>c</a:t>
            </a:r>
            <a:r>
              <a:rPr sz="3200" dirty="0"/>
              <a:t>a</a:t>
            </a:r>
            <a:r>
              <a:rPr sz="3200" spc="-4" dirty="0"/>
              <a:t>l</a:t>
            </a:r>
            <a:r>
              <a:rPr sz="3200" dirty="0"/>
              <a:t>	e</a:t>
            </a:r>
            <a:r>
              <a:rPr sz="3200" spc="-22" dirty="0"/>
              <a:t>x</a:t>
            </a:r>
            <a:r>
              <a:rPr sz="3200" dirty="0"/>
              <a:t>ten</a:t>
            </a:r>
            <a:r>
              <a:rPr sz="3200" spc="-4" dirty="0"/>
              <a:t>s</a:t>
            </a:r>
            <a:r>
              <a:rPr sz="3200" spc="-9" dirty="0"/>
              <a:t>i</a:t>
            </a:r>
            <a:r>
              <a:rPr sz="3200" dirty="0"/>
              <a:t>o</a:t>
            </a:r>
            <a:r>
              <a:rPr sz="3200" spc="-4" dirty="0"/>
              <a:t>n</a:t>
            </a:r>
            <a:r>
              <a:rPr sz="3200" dirty="0"/>
              <a:t>	</a:t>
            </a:r>
            <a:r>
              <a:rPr sz="3200" spc="-18" dirty="0"/>
              <a:t>o</a:t>
            </a:r>
            <a:r>
              <a:rPr sz="3200" dirty="0"/>
              <a:t>f  propositional</a:t>
            </a:r>
            <a:r>
              <a:rPr sz="3200" spc="-4" dirty="0"/>
              <a:t> logic.</a:t>
            </a:r>
          </a:p>
          <a:p>
            <a:pPr marL="1018669" marR="4483" indent="-304256">
              <a:lnSpc>
                <a:spcPct val="100000"/>
              </a:lnSpc>
              <a:spcBef>
                <a:spcPts val="485"/>
              </a:spcBef>
              <a:buClr>
                <a:srgbClr val="0099CC"/>
              </a:buClr>
              <a:buSzPct val="70833"/>
              <a:buFont typeface="Wingdings"/>
              <a:buChar char=""/>
              <a:tabLst>
                <a:tab pos="1018669" algn="l"/>
                <a:tab pos="1019229" algn="l"/>
                <a:tab pos="1755495" algn="l"/>
                <a:tab pos="2656496" algn="l"/>
                <a:tab pos="4009118" algn="l"/>
                <a:tab pos="4864733" algn="l"/>
                <a:tab pos="5273209" algn="l"/>
                <a:tab pos="5934952" algn="l"/>
                <a:tab pos="6879098" algn="l"/>
              </a:tabLst>
            </a:pPr>
            <a:r>
              <a:rPr sz="3200" spc="-4" dirty="0">
                <a:solidFill>
                  <a:srgbClr val="CC0000"/>
                </a:solidFill>
              </a:rPr>
              <a:t>F</a:t>
            </a:r>
            <a:r>
              <a:rPr sz="3200" spc="-9" dirty="0">
                <a:solidFill>
                  <a:srgbClr val="CC0000"/>
                </a:solidFill>
              </a:rPr>
              <a:t>ir</a:t>
            </a:r>
            <a:r>
              <a:rPr sz="3200" dirty="0">
                <a:solidFill>
                  <a:srgbClr val="CC0000"/>
                </a:solidFill>
              </a:rPr>
              <a:t>st	O</a:t>
            </a:r>
            <a:r>
              <a:rPr sz="3200" spc="-9" dirty="0">
                <a:solidFill>
                  <a:srgbClr val="CC0000"/>
                </a:solidFill>
              </a:rPr>
              <a:t>r</a:t>
            </a:r>
            <a:r>
              <a:rPr sz="3200" dirty="0">
                <a:solidFill>
                  <a:srgbClr val="CC0000"/>
                </a:solidFill>
              </a:rPr>
              <a:t>der	</a:t>
            </a:r>
            <a:r>
              <a:rPr sz="3200" spc="4" dirty="0">
                <a:solidFill>
                  <a:srgbClr val="CC0000"/>
                </a:solidFill>
              </a:rPr>
              <a:t>P</a:t>
            </a:r>
            <a:r>
              <a:rPr sz="3200" spc="-9" dirty="0">
                <a:solidFill>
                  <a:srgbClr val="CC0000"/>
                </a:solidFill>
              </a:rPr>
              <a:t>r</a:t>
            </a:r>
            <a:r>
              <a:rPr sz="3200" dirty="0">
                <a:solidFill>
                  <a:srgbClr val="CC0000"/>
                </a:solidFill>
              </a:rPr>
              <a:t>ed</a:t>
            </a:r>
            <a:r>
              <a:rPr sz="3200" spc="-9" dirty="0">
                <a:solidFill>
                  <a:srgbClr val="CC0000"/>
                </a:solidFill>
              </a:rPr>
              <a:t>i</a:t>
            </a:r>
            <a:r>
              <a:rPr sz="3200" spc="-4" dirty="0">
                <a:solidFill>
                  <a:srgbClr val="CC0000"/>
                </a:solidFill>
              </a:rPr>
              <a:t>c</a:t>
            </a:r>
            <a:r>
              <a:rPr sz="3200" dirty="0">
                <a:solidFill>
                  <a:srgbClr val="CC0000"/>
                </a:solidFill>
              </a:rPr>
              <a:t>a</a:t>
            </a:r>
            <a:r>
              <a:rPr sz="3200" spc="-18" dirty="0">
                <a:solidFill>
                  <a:srgbClr val="CC0000"/>
                </a:solidFill>
              </a:rPr>
              <a:t>t</a:t>
            </a:r>
            <a:r>
              <a:rPr sz="3200" spc="-4" dirty="0">
                <a:solidFill>
                  <a:srgbClr val="CC0000"/>
                </a:solidFill>
              </a:rPr>
              <a:t>e</a:t>
            </a:r>
            <a:r>
              <a:rPr sz="3200" dirty="0">
                <a:solidFill>
                  <a:srgbClr val="CC0000"/>
                </a:solidFill>
              </a:rPr>
              <a:t>	</a:t>
            </a:r>
            <a:r>
              <a:rPr sz="3200" spc="-18" dirty="0">
                <a:solidFill>
                  <a:srgbClr val="CC0000"/>
                </a:solidFill>
              </a:rPr>
              <a:t>L</a:t>
            </a:r>
            <a:r>
              <a:rPr sz="3200" dirty="0">
                <a:solidFill>
                  <a:srgbClr val="CC0000"/>
                </a:solidFill>
              </a:rPr>
              <a:t>o</a:t>
            </a:r>
            <a:r>
              <a:rPr sz="3200" spc="-18" dirty="0">
                <a:solidFill>
                  <a:srgbClr val="CC0000"/>
                </a:solidFill>
              </a:rPr>
              <a:t>g</a:t>
            </a:r>
            <a:r>
              <a:rPr sz="3200" spc="-9" dirty="0">
                <a:solidFill>
                  <a:srgbClr val="CC0000"/>
                </a:solidFill>
              </a:rPr>
              <a:t>i</a:t>
            </a:r>
            <a:r>
              <a:rPr sz="3200" dirty="0">
                <a:solidFill>
                  <a:srgbClr val="CC0000"/>
                </a:solidFill>
              </a:rPr>
              <a:t>c	</a:t>
            </a:r>
            <a:r>
              <a:rPr sz="3200" spc="-9" dirty="0"/>
              <a:t>i</a:t>
            </a:r>
            <a:r>
              <a:rPr sz="3200" dirty="0"/>
              <a:t>s	o</a:t>
            </a:r>
            <a:r>
              <a:rPr sz="3200" spc="-18" dirty="0"/>
              <a:t>n</a:t>
            </a:r>
            <a:r>
              <a:rPr sz="3200" spc="-4" dirty="0"/>
              <a:t>e</a:t>
            </a:r>
            <a:r>
              <a:rPr sz="3200" dirty="0"/>
              <a:t>	</a:t>
            </a:r>
            <a:r>
              <a:rPr sz="3200" spc="-31" dirty="0"/>
              <a:t>w</a:t>
            </a:r>
            <a:r>
              <a:rPr sz="3200" dirty="0"/>
              <a:t>he</a:t>
            </a:r>
            <a:r>
              <a:rPr sz="3200" spc="-9" dirty="0"/>
              <a:t>r</a:t>
            </a:r>
            <a:r>
              <a:rPr sz="3200" spc="-4" dirty="0"/>
              <a:t>e</a:t>
            </a:r>
            <a:r>
              <a:rPr sz="3200" dirty="0"/>
              <a:t>	th</a:t>
            </a:r>
            <a:r>
              <a:rPr sz="3200" spc="-4" dirty="0"/>
              <a:t>e  quantification</a:t>
            </a:r>
            <a:r>
              <a:rPr sz="3200" spc="9" dirty="0"/>
              <a:t> </a:t>
            </a:r>
            <a:r>
              <a:rPr sz="3200" spc="-4" dirty="0"/>
              <a:t>is</a:t>
            </a:r>
            <a:r>
              <a:rPr sz="3200" spc="-18" dirty="0"/>
              <a:t> </a:t>
            </a:r>
            <a:r>
              <a:rPr sz="3200" spc="-4" dirty="0"/>
              <a:t>over </a:t>
            </a:r>
            <a:r>
              <a:rPr sz="3200" dirty="0"/>
              <a:t>simple</a:t>
            </a:r>
            <a:r>
              <a:rPr sz="3200" spc="9" dirty="0"/>
              <a:t> </a:t>
            </a:r>
            <a:r>
              <a:rPr sz="3200" spc="-4" dirty="0"/>
              <a:t>variables.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JAYSANKAR\Downloads\logo.jpg">
            <a:extLst>
              <a:ext uri="{FF2B5EF4-FFF2-40B4-BE49-F238E27FC236}">
                <a16:creationId xmlns:a16="http://schemas.microsoft.com/office/drawing/2014/main" id="{5711FCDC-EF19-3B87-8138-B34F2C5AC0A5}"/>
              </a:ext>
            </a:extLst>
          </p:cNvPr>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3" name="TextBox 2">
            <a:extLst>
              <a:ext uri="{FF2B5EF4-FFF2-40B4-BE49-F238E27FC236}">
                <a16:creationId xmlns:a16="http://schemas.microsoft.com/office/drawing/2014/main" id="{3E9E94AD-8946-45C5-565B-536018AE749B}"/>
              </a:ext>
            </a:extLst>
          </p:cNvPr>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7" name="object 5">
            <a:extLst>
              <a:ext uri="{FF2B5EF4-FFF2-40B4-BE49-F238E27FC236}">
                <a16:creationId xmlns:a16="http://schemas.microsoft.com/office/drawing/2014/main" id="{4887337E-EF1F-F756-4133-C2FFB2E17307}"/>
              </a:ext>
            </a:extLst>
          </p:cNvPr>
          <p:cNvSpPr txBox="1">
            <a:spLocks/>
          </p:cNvSpPr>
          <p:nvPr/>
        </p:nvSpPr>
        <p:spPr>
          <a:xfrm>
            <a:off x="1709421" y="852932"/>
            <a:ext cx="4232275" cy="565539"/>
          </a:xfrm>
          <a:prstGeom prst="rect">
            <a:avLst/>
          </a:prstGeom>
        </p:spPr>
        <p:txBody>
          <a:bodyPr vert="horz" wrap="square" lIns="0" tIns="1143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0"/>
              </a:spcBef>
            </a:pPr>
            <a:r>
              <a:rPr lang="en-IN" sz="3600" b="1" i="1" spc="-5" dirty="0">
                <a:latin typeface="Times New Roman"/>
                <a:cs typeface="Times New Roman"/>
              </a:rPr>
              <a:t>3.Equivalence</a:t>
            </a:r>
            <a:r>
              <a:rPr lang="en-IN" sz="3600" b="1" i="1" spc="-55" dirty="0">
                <a:latin typeface="Times New Roman"/>
                <a:cs typeface="Times New Roman"/>
              </a:rPr>
              <a:t> </a:t>
            </a:r>
            <a:r>
              <a:rPr lang="en-IN" sz="3600" b="1" i="1" spc="-5" dirty="0">
                <a:latin typeface="Times New Roman"/>
                <a:cs typeface="Times New Roman"/>
              </a:rPr>
              <a:t>Laws</a:t>
            </a:r>
            <a:endParaRPr lang="en-IN" sz="3600" dirty="0">
              <a:latin typeface="Times New Roman"/>
              <a:cs typeface="Times New Roman"/>
            </a:endParaRPr>
          </a:p>
        </p:txBody>
      </p:sp>
      <p:sp>
        <p:nvSpPr>
          <p:cNvPr id="8" name="object 20">
            <a:extLst>
              <a:ext uri="{FF2B5EF4-FFF2-40B4-BE49-F238E27FC236}">
                <a16:creationId xmlns:a16="http://schemas.microsoft.com/office/drawing/2014/main" id="{FC06A60D-1284-8020-877D-2F1881511BCE}"/>
              </a:ext>
            </a:extLst>
          </p:cNvPr>
          <p:cNvSpPr txBox="1"/>
          <p:nvPr/>
        </p:nvSpPr>
        <p:spPr>
          <a:xfrm>
            <a:off x="9145533" y="6772716"/>
            <a:ext cx="174625" cy="202565"/>
          </a:xfrm>
          <a:prstGeom prst="rect">
            <a:avLst/>
          </a:prstGeom>
        </p:spPr>
        <p:txBody>
          <a:bodyPr vert="horz" wrap="square" lIns="0" tIns="0" rIns="0" bIns="0" rtlCol="0">
            <a:spAutoFit/>
          </a:bodyPr>
          <a:lstStyle/>
          <a:p>
            <a:pPr marL="38100">
              <a:lnSpc>
                <a:spcPts val="1455"/>
              </a:lnSpc>
            </a:pPr>
            <a:fld id="{81D60167-4931-47E6-BA6A-407CBD079E47}" type="slidenum">
              <a:rPr sz="1400" spc="-5" dirty="0">
                <a:latin typeface="Microsoft Sans Serif"/>
                <a:cs typeface="Microsoft Sans Serif"/>
              </a:rPr>
              <a:t>6</a:t>
            </a:fld>
            <a:endParaRPr sz="1400">
              <a:latin typeface="Microsoft Sans Serif"/>
              <a:cs typeface="Microsoft Sans Serif"/>
            </a:endParaRPr>
          </a:p>
        </p:txBody>
      </p:sp>
      <p:graphicFrame>
        <p:nvGraphicFramePr>
          <p:cNvPr id="9" name="object 6">
            <a:extLst>
              <a:ext uri="{FF2B5EF4-FFF2-40B4-BE49-F238E27FC236}">
                <a16:creationId xmlns:a16="http://schemas.microsoft.com/office/drawing/2014/main" id="{D549E4B5-545B-D8F5-3533-3FE11297E923}"/>
              </a:ext>
            </a:extLst>
          </p:cNvPr>
          <p:cNvGraphicFramePr>
            <a:graphicFrameLocks noGrp="1"/>
          </p:cNvGraphicFramePr>
          <p:nvPr/>
        </p:nvGraphicFramePr>
        <p:xfrm>
          <a:off x="1928115" y="2122112"/>
          <a:ext cx="4951093" cy="451808"/>
        </p:xfrm>
        <a:graphic>
          <a:graphicData uri="http://schemas.openxmlformats.org/drawingml/2006/table">
            <a:tbl>
              <a:tblPr firstRow="1" bandRow="1">
                <a:tableStyleId>{2D5ABB26-0587-4C30-8999-92F81FD0307C}</a:tableStyleId>
              </a:tblPr>
              <a:tblGrid>
                <a:gridCol w="1847214">
                  <a:extLst>
                    <a:ext uri="{9D8B030D-6E8A-4147-A177-3AD203B41FA5}">
                      <a16:colId xmlns:a16="http://schemas.microsoft.com/office/drawing/2014/main" val="20000"/>
                    </a:ext>
                  </a:extLst>
                </a:gridCol>
                <a:gridCol w="1553844">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gridCol w="476885">
                  <a:extLst>
                    <a:ext uri="{9D8B030D-6E8A-4147-A177-3AD203B41FA5}">
                      <a16:colId xmlns:a16="http://schemas.microsoft.com/office/drawing/2014/main" val="20003"/>
                    </a:ext>
                  </a:extLst>
                </a:gridCol>
              </a:tblGrid>
              <a:tr h="225904">
                <a:tc>
                  <a:txBody>
                    <a:bodyPr/>
                    <a:lstStyle/>
                    <a:p>
                      <a:pPr marL="31750">
                        <a:lnSpc>
                          <a:spcPts val="1560"/>
                        </a:lnSpc>
                        <a:tabLst>
                          <a:tab pos="601345" algn="l"/>
                        </a:tabLst>
                      </a:pPr>
                      <a:r>
                        <a:rPr sz="1600" spc="-5" dirty="0">
                          <a:latin typeface="Microsoft Sans Serif"/>
                          <a:cs typeface="Microsoft Sans Serif"/>
                        </a:rPr>
                        <a:t>1.	</a:t>
                      </a:r>
                      <a:r>
                        <a:rPr sz="1600" spc="5" dirty="0">
                          <a:latin typeface="Microsoft Sans Serif"/>
                          <a:cs typeface="Microsoft Sans Serif"/>
                        </a:rPr>
                        <a:t>P</a:t>
                      </a:r>
                      <a:r>
                        <a:rPr sz="1600" spc="-20" dirty="0">
                          <a:latin typeface="Microsoft Sans Serif"/>
                          <a:cs typeface="Microsoft Sans Serif"/>
                        </a:rPr>
                        <a:t> </a:t>
                      </a:r>
                      <a:r>
                        <a:rPr sz="1600" spc="5" dirty="0">
                          <a:latin typeface="Symbol"/>
                          <a:cs typeface="Symbol"/>
                        </a:rPr>
                        <a:t></a:t>
                      </a:r>
                      <a:r>
                        <a:rPr sz="1600" spc="45" dirty="0">
                          <a:latin typeface="Times New Roman"/>
                          <a:cs typeface="Times New Roman"/>
                        </a:rPr>
                        <a:t> </a:t>
                      </a:r>
                      <a:r>
                        <a:rPr sz="1600" spc="5" dirty="0">
                          <a:latin typeface="Microsoft Sans Serif"/>
                          <a:cs typeface="Microsoft Sans Serif"/>
                        </a:rPr>
                        <a:t>Q</a:t>
                      </a:r>
                      <a:endParaRPr sz="1600">
                        <a:latin typeface="Microsoft Sans Serif"/>
                        <a:cs typeface="Microsoft Sans Serif"/>
                      </a:endParaRPr>
                    </a:p>
                  </a:txBody>
                  <a:tcPr marL="0" marR="0" marT="0" marB="0"/>
                </a:tc>
                <a:tc>
                  <a:txBody>
                    <a:bodyPr/>
                    <a:lstStyle/>
                    <a:p>
                      <a:pPr marL="582930">
                        <a:lnSpc>
                          <a:spcPts val="1560"/>
                        </a:lnSpc>
                      </a:pPr>
                      <a:r>
                        <a:rPr sz="1600" dirty="0">
                          <a:latin typeface="Symbol"/>
                          <a:cs typeface="Symbol"/>
                        </a:rPr>
                        <a:t></a:t>
                      </a:r>
                      <a:endParaRPr sz="1600">
                        <a:latin typeface="Symbol"/>
                        <a:cs typeface="Symbol"/>
                      </a:endParaRPr>
                    </a:p>
                  </a:txBody>
                  <a:tcPr marL="0" marR="0" marT="0" marB="0"/>
                </a:tc>
                <a:tc>
                  <a:txBody>
                    <a:bodyPr/>
                    <a:lstStyle/>
                    <a:p>
                      <a:pPr marR="48260" algn="r">
                        <a:lnSpc>
                          <a:spcPts val="1560"/>
                        </a:lnSpc>
                      </a:pPr>
                      <a:r>
                        <a:rPr sz="1600" dirty="0">
                          <a:latin typeface="Microsoft Sans Serif"/>
                          <a:cs typeface="Microsoft Sans Serif"/>
                        </a:rPr>
                        <a:t>Q</a:t>
                      </a:r>
                      <a:endParaRPr sz="1600">
                        <a:latin typeface="Microsoft Sans Serif"/>
                        <a:cs typeface="Microsoft Sans Serif"/>
                      </a:endParaRPr>
                    </a:p>
                  </a:txBody>
                  <a:tcPr marL="0" marR="0" marT="0" marB="0"/>
                </a:tc>
                <a:tc>
                  <a:txBody>
                    <a:bodyPr/>
                    <a:lstStyle/>
                    <a:p>
                      <a:pPr marL="55880">
                        <a:lnSpc>
                          <a:spcPts val="1560"/>
                        </a:lnSpc>
                      </a:pPr>
                      <a:r>
                        <a:rPr sz="1600" spc="5" dirty="0">
                          <a:latin typeface="Symbol"/>
                          <a:cs typeface="Symbol"/>
                        </a:rPr>
                        <a:t></a:t>
                      </a:r>
                      <a:r>
                        <a:rPr sz="1600" spc="5" dirty="0">
                          <a:latin typeface="Times New Roman"/>
                          <a:cs typeface="Times New Roman"/>
                        </a:rPr>
                        <a:t> </a:t>
                      </a:r>
                      <a:r>
                        <a:rPr sz="1600" spc="5" dirty="0">
                          <a:latin typeface="Microsoft Sans Serif"/>
                          <a:cs typeface="Microsoft Sans Serif"/>
                        </a:rPr>
                        <a:t>P</a:t>
                      </a:r>
                      <a:endParaRPr sz="1600">
                        <a:latin typeface="Microsoft Sans Serif"/>
                        <a:cs typeface="Microsoft Sans Serif"/>
                      </a:endParaRPr>
                    </a:p>
                  </a:txBody>
                  <a:tcPr marL="0" marR="0" marT="0" marB="0"/>
                </a:tc>
                <a:extLst>
                  <a:ext uri="{0D108BD9-81ED-4DB2-BD59-A6C34878D82A}">
                    <a16:rowId xmlns:a16="http://schemas.microsoft.com/office/drawing/2014/main" val="10000"/>
                  </a:ext>
                </a:extLst>
              </a:tr>
              <a:tr h="225904">
                <a:tc>
                  <a:txBody>
                    <a:bodyPr/>
                    <a:lstStyle/>
                    <a:p>
                      <a:pPr marL="31750">
                        <a:lnSpc>
                          <a:spcPts val="1680"/>
                        </a:lnSpc>
                        <a:tabLst>
                          <a:tab pos="601345" algn="l"/>
                        </a:tabLst>
                      </a:pPr>
                      <a:r>
                        <a:rPr sz="1600" spc="-5" dirty="0">
                          <a:latin typeface="Microsoft Sans Serif"/>
                          <a:cs typeface="Microsoft Sans Serif"/>
                        </a:rPr>
                        <a:t>2.	</a:t>
                      </a:r>
                      <a:r>
                        <a:rPr sz="1600" spc="5" dirty="0">
                          <a:latin typeface="Microsoft Sans Serif"/>
                          <a:cs typeface="Microsoft Sans Serif"/>
                        </a:rPr>
                        <a:t>P</a:t>
                      </a:r>
                      <a:r>
                        <a:rPr sz="1600" spc="430" dirty="0">
                          <a:latin typeface="Microsoft Sans Serif"/>
                          <a:cs typeface="Microsoft Sans Serif"/>
                        </a:rPr>
                        <a:t> </a:t>
                      </a:r>
                      <a:r>
                        <a:rPr sz="1600" spc="5" dirty="0">
                          <a:latin typeface="Microsoft Sans Serif"/>
                          <a:cs typeface="Microsoft Sans Serif"/>
                        </a:rPr>
                        <a:t>V</a:t>
                      </a:r>
                      <a:r>
                        <a:rPr sz="1600" spc="25" dirty="0">
                          <a:latin typeface="Microsoft Sans Serif"/>
                          <a:cs typeface="Microsoft Sans Serif"/>
                        </a:rPr>
                        <a:t> </a:t>
                      </a:r>
                      <a:r>
                        <a:rPr sz="1600" spc="5" dirty="0">
                          <a:latin typeface="Microsoft Sans Serif"/>
                          <a:cs typeface="Microsoft Sans Serif"/>
                        </a:rPr>
                        <a:t>Q</a:t>
                      </a:r>
                      <a:endParaRPr sz="1600">
                        <a:latin typeface="Microsoft Sans Serif"/>
                        <a:cs typeface="Microsoft Sans Serif"/>
                      </a:endParaRPr>
                    </a:p>
                  </a:txBody>
                  <a:tcPr marL="0" marR="0" marT="0" marB="0"/>
                </a:tc>
                <a:tc>
                  <a:txBody>
                    <a:bodyPr/>
                    <a:lstStyle/>
                    <a:p>
                      <a:pPr marL="582930">
                        <a:lnSpc>
                          <a:spcPts val="1680"/>
                        </a:lnSpc>
                      </a:pPr>
                      <a:r>
                        <a:rPr sz="1600" dirty="0">
                          <a:latin typeface="Symbol"/>
                          <a:cs typeface="Symbol"/>
                        </a:rPr>
                        <a:t></a:t>
                      </a:r>
                      <a:endParaRPr sz="1600">
                        <a:latin typeface="Symbol"/>
                        <a:cs typeface="Symbol"/>
                      </a:endParaRPr>
                    </a:p>
                  </a:txBody>
                  <a:tcPr marL="0" marR="0" marT="0" marB="0"/>
                </a:tc>
                <a:tc>
                  <a:txBody>
                    <a:bodyPr/>
                    <a:lstStyle/>
                    <a:p>
                      <a:pPr marR="48260" algn="r">
                        <a:lnSpc>
                          <a:spcPts val="1680"/>
                        </a:lnSpc>
                      </a:pPr>
                      <a:r>
                        <a:rPr sz="1600" dirty="0">
                          <a:latin typeface="Microsoft Sans Serif"/>
                          <a:cs typeface="Microsoft Sans Serif"/>
                        </a:rPr>
                        <a:t>Q</a:t>
                      </a:r>
                      <a:endParaRPr sz="1600">
                        <a:latin typeface="Microsoft Sans Serif"/>
                        <a:cs typeface="Microsoft Sans Serif"/>
                      </a:endParaRPr>
                    </a:p>
                  </a:txBody>
                  <a:tcPr marL="0" marR="0" marT="0" marB="0"/>
                </a:tc>
                <a:tc>
                  <a:txBody>
                    <a:bodyPr/>
                    <a:lstStyle/>
                    <a:p>
                      <a:pPr marL="59055">
                        <a:lnSpc>
                          <a:spcPts val="1680"/>
                        </a:lnSpc>
                      </a:pPr>
                      <a:r>
                        <a:rPr sz="1600" spc="5" dirty="0">
                          <a:latin typeface="Microsoft Sans Serif"/>
                          <a:cs typeface="Microsoft Sans Serif"/>
                        </a:rPr>
                        <a:t>V</a:t>
                      </a:r>
                      <a:r>
                        <a:rPr sz="1600" spc="390" dirty="0">
                          <a:latin typeface="Microsoft Sans Serif"/>
                          <a:cs typeface="Microsoft Sans Serif"/>
                        </a:rPr>
                        <a:t> </a:t>
                      </a:r>
                      <a:r>
                        <a:rPr sz="1600" spc="5" dirty="0">
                          <a:latin typeface="Microsoft Sans Serif"/>
                          <a:cs typeface="Microsoft Sans Serif"/>
                        </a:rPr>
                        <a:t>P</a:t>
                      </a:r>
                      <a:endParaRPr sz="1600" dirty="0">
                        <a:latin typeface="Microsoft Sans Serif"/>
                        <a:cs typeface="Microsoft Sans Serif"/>
                      </a:endParaRPr>
                    </a:p>
                  </a:txBody>
                  <a:tcPr marL="0" marR="0" marT="0" marB="0"/>
                </a:tc>
                <a:extLst>
                  <a:ext uri="{0D108BD9-81ED-4DB2-BD59-A6C34878D82A}">
                    <a16:rowId xmlns:a16="http://schemas.microsoft.com/office/drawing/2014/main" val="10001"/>
                  </a:ext>
                </a:extLst>
              </a:tr>
            </a:tbl>
          </a:graphicData>
        </a:graphic>
      </p:graphicFrame>
      <p:sp>
        <p:nvSpPr>
          <p:cNvPr id="10" name="object 7">
            <a:extLst>
              <a:ext uri="{FF2B5EF4-FFF2-40B4-BE49-F238E27FC236}">
                <a16:creationId xmlns:a16="http://schemas.microsoft.com/office/drawing/2014/main" id="{D645D7FB-A9AB-C0BE-0683-74185B8AC324}"/>
              </a:ext>
            </a:extLst>
          </p:cNvPr>
          <p:cNvSpPr txBox="1"/>
          <p:nvPr/>
        </p:nvSpPr>
        <p:spPr>
          <a:xfrm>
            <a:off x="1602741" y="1816101"/>
            <a:ext cx="1339215" cy="1005205"/>
          </a:xfrm>
          <a:prstGeom prst="rect">
            <a:avLst/>
          </a:prstGeom>
        </p:spPr>
        <p:txBody>
          <a:bodyPr vert="horz" wrap="square" lIns="0" tIns="13335" rIns="0" bIns="0" rtlCol="0">
            <a:spAutoFit/>
          </a:bodyPr>
          <a:lstStyle/>
          <a:p>
            <a:pPr marL="12700">
              <a:lnSpc>
                <a:spcPct val="100000"/>
              </a:lnSpc>
              <a:spcBef>
                <a:spcPts val="105"/>
              </a:spcBef>
            </a:pPr>
            <a:r>
              <a:rPr sz="1600" b="1" spc="-5" dirty="0">
                <a:latin typeface="Arial"/>
                <a:cs typeface="Arial"/>
              </a:rPr>
              <a:t>C</a:t>
            </a:r>
            <a:r>
              <a:rPr sz="1600" b="1" spc="5" dirty="0">
                <a:latin typeface="Arial"/>
                <a:cs typeface="Arial"/>
              </a:rPr>
              <a:t>o</a:t>
            </a:r>
            <a:r>
              <a:rPr sz="1600" b="1" spc="-10" dirty="0">
                <a:latin typeface="Arial"/>
                <a:cs typeface="Arial"/>
              </a:rPr>
              <a:t>m</a:t>
            </a:r>
            <a:r>
              <a:rPr sz="1600" b="1" spc="15" dirty="0">
                <a:latin typeface="Arial"/>
                <a:cs typeface="Arial"/>
              </a:rPr>
              <a:t>m</a:t>
            </a:r>
            <a:r>
              <a:rPr sz="1600" b="1" spc="5" dirty="0">
                <a:latin typeface="Arial"/>
                <a:cs typeface="Arial"/>
              </a:rPr>
              <a:t>u</a:t>
            </a:r>
            <a:r>
              <a:rPr sz="1600" b="1" spc="-10" dirty="0">
                <a:latin typeface="Arial"/>
                <a:cs typeface="Arial"/>
              </a:rPr>
              <a:t>tat</a:t>
            </a:r>
            <a:r>
              <a:rPr sz="1600" b="1" spc="5" dirty="0">
                <a:latin typeface="Arial"/>
                <a:cs typeface="Arial"/>
              </a:rPr>
              <a:t>ion</a:t>
            </a:r>
            <a:endParaRPr sz="1600">
              <a:latin typeface="Arial"/>
              <a:cs typeface="Arial"/>
            </a:endParaRPr>
          </a:p>
          <a:p>
            <a:pPr>
              <a:lnSpc>
                <a:spcPct val="100000"/>
              </a:lnSpc>
            </a:pPr>
            <a:endParaRPr sz="1600">
              <a:latin typeface="Arial"/>
              <a:cs typeface="Arial"/>
            </a:endParaRPr>
          </a:p>
          <a:p>
            <a:pPr>
              <a:lnSpc>
                <a:spcPct val="100000"/>
              </a:lnSpc>
              <a:spcBef>
                <a:spcPts val="10"/>
              </a:spcBef>
            </a:pPr>
            <a:endParaRPr sz="1750">
              <a:latin typeface="Arial"/>
              <a:cs typeface="Arial"/>
            </a:endParaRPr>
          </a:p>
          <a:p>
            <a:pPr marL="12700">
              <a:lnSpc>
                <a:spcPct val="100000"/>
              </a:lnSpc>
              <a:spcBef>
                <a:spcPts val="5"/>
              </a:spcBef>
            </a:pPr>
            <a:r>
              <a:rPr sz="1600" b="1" spc="-5" dirty="0">
                <a:latin typeface="Arial"/>
                <a:cs typeface="Arial"/>
              </a:rPr>
              <a:t>Association</a:t>
            </a:r>
            <a:endParaRPr sz="1600">
              <a:latin typeface="Arial"/>
              <a:cs typeface="Arial"/>
            </a:endParaRPr>
          </a:p>
        </p:txBody>
      </p:sp>
      <p:graphicFrame>
        <p:nvGraphicFramePr>
          <p:cNvPr id="11" name="object 8">
            <a:extLst>
              <a:ext uri="{FF2B5EF4-FFF2-40B4-BE49-F238E27FC236}">
                <a16:creationId xmlns:a16="http://schemas.microsoft.com/office/drawing/2014/main" id="{932FCA03-4260-9905-BE8A-492BCE482208}"/>
              </a:ext>
            </a:extLst>
          </p:cNvPr>
          <p:cNvGraphicFramePr>
            <a:graphicFrameLocks noGrp="1"/>
          </p:cNvGraphicFramePr>
          <p:nvPr/>
        </p:nvGraphicFramePr>
        <p:xfrm>
          <a:off x="1928115" y="2856680"/>
          <a:ext cx="5596253" cy="448760"/>
        </p:xfrm>
        <a:graphic>
          <a:graphicData uri="http://schemas.openxmlformats.org/drawingml/2006/table">
            <a:tbl>
              <a:tblPr firstRow="1" bandRow="1">
                <a:tableStyleId>{2D5ABB26-0587-4C30-8999-92F81FD0307C}</a:tableStyleId>
              </a:tblPr>
              <a:tblGrid>
                <a:gridCol w="401320">
                  <a:extLst>
                    <a:ext uri="{9D8B030D-6E8A-4147-A177-3AD203B41FA5}">
                      <a16:colId xmlns:a16="http://schemas.microsoft.com/office/drawing/2014/main" val="20000"/>
                    </a:ext>
                  </a:extLst>
                </a:gridCol>
                <a:gridCol w="901065">
                  <a:extLst>
                    <a:ext uri="{9D8B030D-6E8A-4147-A177-3AD203B41FA5}">
                      <a16:colId xmlns:a16="http://schemas.microsoft.com/office/drawing/2014/main" val="20001"/>
                    </a:ext>
                  </a:extLst>
                </a:gridCol>
                <a:gridCol w="836294">
                  <a:extLst>
                    <a:ext uri="{9D8B030D-6E8A-4147-A177-3AD203B41FA5}">
                      <a16:colId xmlns:a16="http://schemas.microsoft.com/office/drawing/2014/main" val="20002"/>
                    </a:ext>
                  </a:extLst>
                </a:gridCol>
                <a:gridCol w="1260474">
                  <a:extLst>
                    <a:ext uri="{9D8B030D-6E8A-4147-A177-3AD203B41FA5}">
                      <a16:colId xmlns:a16="http://schemas.microsoft.com/office/drawing/2014/main" val="20003"/>
                    </a:ext>
                  </a:extLst>
                </a:gridCol>
                <a:gridCol w="1117600">
                  <a:extLst>
                    <a:ext uri="{9D8B030D-6E8A-4147-A177-3AD203B41FA5}">
                      <a16:colId xmlns:a16="http://schemas.microsoft.com/office/drawing/2014/main" val="20004"/>
                    </a:ext>
                  </a:extLst>
                </a:gridCol>
                <a:gridCol w="1079500">
                  <a:extLst>
                    <a:ext uri="{9D8B030D-6E8A-4147-A177-3AD203B41FA5}">
                      <a16:colId xmlns:a16="http://schemas.microsoft.com/office/drawing/2014/main" val="20005"/>
                    </a:ext>
                  </a:extLst>
                </a:gridCol>
              </a:tblGrid>
              <a:tr h="224380">
                <a:tc>
                  <a:txBody>
                    <a:bodyPr/>
                    <a:lstStyle/>
                    <a:p>
                      <a:pPr marL="31750">
                        <a:lnSpc>
                          <a:spcPts val="1560"/>
                        </a:lnSpc>
                      </a:pPr>
                      <a:r>
                        <a:rPr sz="1600" spc="-5" dirty="0">
                          <a:latin typeface="Microsoft Sans Serif"/>
                          <a:cs typeface="Microsoft Sans Serif"/>
                        </a:rPr>
                        <a:t>1.</a:t>
                      </a:r>
                      <a:endParaRPr sz="1600">
                        <a:latin typeface="Microsoft Sans Serif"/>
                        <a:cs typeface="Microsoft Sans Serif"/>
                      </a:endParaRPr>
                    </a:p>
                  </a:txBody>
                  <a:tcPr marL="0" marR="0" marT="0" marB="0"/>
                </a:tc>
                <a:tc>
                  <a:txBody>
                    <a:bodyPr/>
                    <a:lstStyle/>
                    <a:p>
                      <a:pPr marL="200025">
                        <a:lnSpc>
                          <a:spcPts val="1560"/>
                        </a:lnSpc>
                      </a:pPr>
                      <a:r>
                        <a:rPr sz="1600" spc="5" dirty="0">
                          <a:latin typeface="Microsoft Sans Serif"/>
                          <a:cs typeface="Microsoft Sans Serif"/>
                        </a:rPr>
                        <a:t>P</a:t>
                      </a:r>
                      <a:r>
                        <a:rPr sz="1600" spc="-20" dirty="0">
                          <a:latin typeface="Microsoft Sans Serif"/>
                          <a:cs typeface="Microsoft Sans Serif"/>
                        </a:rPr>
                        <a:t> </a:t>
                      </a:r>
                      <a:r>
                        <a:rPr sz="1600" spc="5" dirty="0">
                          <a:latin typeface="Symbol"/>
                          <a:cs typeface="Symbol"/>
                        </a:rPr>
                        <a:t></a:t>
                      </a:r>
                      <a:r>
                        <a:rPr sz="1600" spc="50" dirty="0">
                          <a:latin typeface="Times New Roman"/>
                          <a:cs typeface="Times New Roman"/>
                        </a:rPr>
                        <a:t> </a:t>
                      </a:r>
                      <a:r>
                        <a:rPr sz="1600" spc="-5" dirty="0">
                          <a:latin typeface="Microsoft Sans Serif"/>
                          <a:cs typeface="Microsoft Sans Serif"/>
                        </a:rPr>
                        <a:t>(Q</a:t>
                      </a:r>
                      <a:endParaRPr sz="1600">
                        <a:latin typeface="Microsoft Sans Serif"/>
                        <a:cs typeface="Microsoft Sans Serif"/>
                      </a:endParaRPr>
                    </a:p>
                  </a:txBody>
                  <a:tcPr marL="0" marR="0" marT="0" marB="0"/>
                </a:tc>
                <a:tc>
                  <a:txBody>
                    <a:bodyPr/>
                    <a:lstStyle/>
                    <a:p>
                      <a:pPr marL="29845">
                        <a:lnSpc>
                          <a:spcPts val="1560"/>
                        </a:lnSpc>
                      </a:pPr>
                      <a:r>
                        <a:rPr sz="1600" spc="5" dirty="0">
                          <a:latin typeface="Symbol"/>
                          <a:cs typeface="Symbol"/>
                        </a:rPr>
                        <a:t></a:t>
                      </a:r>
                      <a:r>
                        <a:rPr sz="1600" spc="10" dirty="0">
                          <a:latin typeface="Times New Roman"/>
                          <a:cs typeface="Times New Roman"/>
                        </a:rPr>
                        <a:t> </a:t>
                      </a:r>
                      <a:r>
                        <a:rPr sz="1600" spc="-5" dirty="0">
                          <a:latin typeface="Microsoft Sans Serif"/>
                          <a:cs typeface="Microsoft Sans Serif"/>
                        </a:rPr>
                        <a:t>R)</a:t>
                      </a:r>
                      <a:endParaRPr sz="1600">
                        <a:latin typeface="Microsoft Sans Serif"/>
                        <a:cs typeface="Microsoft Sans Serif"/>
                      </a:endParaRPr>
                    </a:p>
                  </a:txBody>
                  <a:tcPr marL="0" marR="0" marT="0" marB="0"/>
                </a:tc>
                <a:tc>
                  <a:txBody>
                    <a:bodyPr/>
                    <a:lstStyle/>
                    <a:p>
                      <a:pPr marL="290195">
                        <a:lnSpc>
                          <a:spcPts val="1560"/>
                        </a:lnSpc>
                      </a:pPr>
                      <a:r>
                        <a:rPr sz="1600" dirty="0">
                          <a:latin typeface="Symbol"/>
                          <a:cs typeface="Symbol"/>
                        </a:rPr>
                        <a:t></a:t>
                      </a:r>
                      <a:endParaRPr sz="1600">
                        <a:latin typeface="Symbol"/>
                        <a:cs typeface="Symbol"/>
                      </a:endParaRPr>
                    </a:p>
                  </a:txBody>
                  <a:tcPr marL="0" marR="0" marT="0" marB="0"/>
                </a:tc>
                <a:tc>
                  <a:txBody>
                    <a:bodyPr/>
                    <a:lstStyle/>
                    <a:p>
                      <a:pPr marR="48895" algn="r">
                        <a:lnSpc>
                          <a:spcPts val="1560"/>
                        </a:lnSpc>
                      </a:pPr>
                      <a:r>
                        <a:rPr sz="1600" spc="-5" dirty="0">
                          <a:latin typeface="Microsoft Sans Serif"/>
                          <a:cs typeface="Microsoft Sans Serif"/>
                        </a:rPr>
                        <a:t>(P</a:t>
                      </a:r>
                      <a:endParaRPr sz="1600">
                        <a:latin typeface="Microsoft Sans Serif"/>
                        <a:cs typeface="Microsoft Sans Serif"/>
                      </a:endParaRPr>
                    </a:p>
                  </a:txBody>
                  <a:tcPr marL="0" marR="0" marT="0" marB="0"/>
                </a:tc>
                <a:tc>
                  <a:txBody>
                    <a:bodyPr/>
                    <a:lstStyle/>
                    <a:p>
                      <a:pPr marL="56515">
                        <a:lnSpc>
                          <a:spcPts val="1560"/>
                        </a:lnSpc>
                      </a:pPr>
                      <a:r>
                        <a:rPr sz="1600" spc="5" dirty="0">
                          <a:latin typeface="Symbol"/>
                          <a:cs typeface="Symbol"/>
                        </a:rPr>
                        <a:t></a:t>
                      </a:r>
                      <a:r>
                        <a:rPr sz="1600" spc="60" dirty="0">
                          <a:latin typeface="Times New Roman"/>
                          <a:cs typeface="Times New Roman"/>
                        </a:rPr>
                        <a:t> </a:t>
                      </a:r>
                      <a:r>
                        <a:rPr sz="1600" dirty="0">
                          <a:latin typeface="Microsoft Sans Serif"/>
                          <a:cs typeface="Microsoft Sans Serif"/>
                        </a:rPr>
                        <a:t>Q)</a:t>
                      </a:r>
                      <a:r>
                        <a:rPr sz="1600" spc="5" dirty="0">
                          <a:latin typeface="Microsoft Sans Serif"/>
                          <a:cs typeface="Microsoft Sans Serif"/>
                        </a:rPr>
                        <a:t> </a:t>
                      </a:r>
                      <a:r>
                        <a:rPr sz="1600" spc="5" dirty="0">
                          <a:latin typeface="Symbol"/>
                          <a:cs typeface="Symbol"/>
                        </a:rPr>
                        <a:t></a:t>
                      </a:r>
                      <a:r>
                        <a:rPr sz="1600" spc="5" dirty="0">
                          <a:latin typeface="Times New Roman"/>
                          <a:cs typeface="Times New Roman"/>
                        </a:rPr>
                        <a:t> </a:t>
                      </a:r>
                      <a:r>
                        <a:rPr sz="1600" spc="75" dirty="0">
                          <a:latin typeface="Times New Roman"/>
                          <a:cs typeface="Times New Roman"/>
                        </a:rPr>
                        <a:t> </a:t>
                      </a:r>
                      <a:r>
                        <a:rPr sz="1600" spc="5" dirty="0">
                          <a:latin typeface="Microsoft Sans Serif"/>
                          <a:cs typeface="Microsoft Sans Serif"/>
                        </a:rPr>
                        <a:t>R</a:t>
                      </a:r>
                      <a:endParaRPr sz="1600">
                        <a:latin typeface="Microsoft Sans Serif"/>
                        <a:cs typeface="Microsoft Sans Serif"/>
                      </a:endParaRPr>
                    </a:p>
                  </a:txBody>
                  <a:tcPr marL="0" marR="0" marT="0" marB="0"/>
                </a:tc>
                <a:extLst>
                  <a:ext uri="{0D108BD9-81ED-4DB2-BD59-A6C34878D82A}">
                    <a16:rowId xmlns:a16="http://schemas.microsoft.com/office/drawing/2014/main" val="10000"/>
                  </a:ext>
                </a:extLst>
              </a:tr>
              <a:tr h="224380">
                <a:tc>
                  <a:txBody>
                    <a:bodyPr/>
                    <a:lstStyle/>
                    <a:p>
                      <a:pPr marL="31750">
                        <a:lnSpc>
                          <a:spcPts val="1664"/>
                        </a:lnSpc>
                      </a:pPr>
                      <a:r>
                        <a:rPr sz="1600" spc="-5" dirty="0">
                          <a:latin typeface="Microsoft Sans Serif"/>
                          <a:cs typeface="Microsoft Sans Serif"/>
                        </a:rPr>
                        <a:t>2.</a:t>
                      </a:r>
                      <a:endParaRPr sz="1600">
                        <a:latin typeface="Microsoft Sans Serif"/>
                        <a:cs typeface="Microsoft Sans Serif"/>
                      </a:endParaRPr>
                    </a:p>
                  </a:txBody>
                  <a:tcPr marL="0" marR="0" marT="0" marB="0"/>
                </a:tc>
                <a:tc>
                  <a:txBody>
                    <a:bodyPr/>
                    <a:lstStyle/>
                    <a:p>
                      <a:pPr marL="200025">
                        <a:lnSpc>
                          <a:spcPts val="1664"/>
                        </a:lnSpc>
                      </a:pPr>
                      <a:r>
                        <a:rPr sz="1600" spc="5" dirty="0">
                          <a:latin typeface="Microsoft Sans Serif"/>
                          <a:cs typeface="Microsoft Sans Serif"/>
                        </a:rPr>
                        <a:t>P</a:t>
                      </a:r>
                      <a:r>
                        <a:rPr sz="1600" spc="415" dirty="0">
                          <a:latin typeface="Microsoft Sans Serif"/>
                          <a:cs typeface="Microsoft Sans Serif"/>
                        </a:rPr>
                        <a:t> </a:t>
                      </a:r>
                      <a:r>
                        <a:rPr sz="1600" spc="5" dirty="0">
                          <a:latin typeface="Microsoft Sans Serif"/>
                          <a:cs typeface="Microsoft Sans Serif"/>
                        </a:rPr>
                        <a:t>V</a:t>
                      </a:r>
                      <a:r>
                        <a:rPr sz="1600" spc="10" dirty="0">
                          <a:latin typeface="Microsoft Sans Serif"/>
                          <a:cs typeface="Microsoft Sans Serif"/>
                        </a:rPr>
                        <a:t> </a:t>
                      </a:r>
                      <a:r>
                        <a:rPr sz="1600" spc="-5" dirty="0">
                          <a:latin typeface="Microsoft Sans Serif"/>
                          <a:cs typeface="Microsoft Sans Serif"/>
                        </a:rPr>
                        <a:t>(Q</a:t>
                      </a:r>
                      <a:endParaRPr sz="1600">
                        <a:latin typeface="Microsoft Sans Serif"/>
                        <a:cs typeface="Microsoft Sans Serif"/>
                      </a:endParaRPr>
                    </a:p>
                  </a:txBody>
                  <a:tcPr marL="0" marR="0" marT="0" marB="0"/>
                </a:tc>
                <a:tc>
                  <a:txBody>
                    <a:bodyPr/>
                    <a:lstStyle/>
                    <a:p>
                      <a:pPr marL="81915">
                        <a:lnSpc>
                          <a:spcPts val="1664"/>
                        </a:lnSpc>
                      </a:pPr>
                      <a:r>
                        <a:rPr sz="1600" spc="5" dirty="0">
                          <a:latin typeface="Microsoft Sans Serif"/>
                          <a:cs typeface="Microsoft Sans Serif"/>
                        </a:rPr>
                        <a:t>V</a:t>
                      </a:r>
                      <a:r>
                        <a:rPr sz="1600" spc="409" dirty="0">
                          <a:latin typeface="Microsoft Sans Serif"/>
                          <a:cs typeface="Microsoft Sans Serif"/>
                        </a:rPr>
                        <a:t> </a:t>
                      </a:r>
                      <a:r>
                        <a:rPr sz="1600" spc="-5" dirty="0">
                          <a:latin typeface="Microsoft Sans Serif"/>
                          <a:cs typeface="Microsoft Sans Serif"/>
                        </a:rPr>
                        <a:t>R)</a:t>
                      </a:r>
                      <a:endParaRPr sz="1600">
                        <a:latin typeface="Microsoft Sans Serif"/>
                        <a:cs typeface="Microsoft Sans Serif"/>
                      </a:endParaRPr>
                    </a:p>
                  </a:txBody>
                  <a:tcPr marL="0" marR="0" marT="0" marB="0"/>
                </a:tc>
                <a:tc>
                  <a:txBody>
                    <a:bodyPr/>
                    <a:lstStyle/>
                    <a:p>
                      <a:pPr marL="290195">
                        <a:lnSpc>
                          <a:spcPts val="1664"/>
                        </a:lnSpc>
                      </a:pPr>
                      <a:r>
                        <a:rPr sz="1600" dirty="0">
                          <a:latin typeface="Symbol"/>
                          <a:cs typeface="Symbol"/>
                        </a:rPr>
                        <a:t></a:t>
                      </a:r>
                      <a:endParaRPr sz="1600">
                        <a:latin typeface="Symbol"/>
                        <a:cs typeface="Symbol"/>
                      </a:endParaRPr>
                    </a:p>
                  </a:txBody>
                  <a:tcPr marL="0" marR="0" marT="0" marB="0"/>
                </a:tc>
                <a:tc>
                  <a:txBody>
                    <a:bodyPr/>
                    <a:lstStyle/>
                    <a:p>
                      <a:pPr marR="48895" algn="r">
                        <a:lnSpc>
                          <a:spcPts val="1664"/>
                        </a:lnSpc>
                      </a:pPr>
                      <a:r>
                        <a:rPr sz="1600" spc="-5" dirty="0">
                          <a:latin typeface="Microsoft Sans Serif"/>
                          <a:cs typeface="Microsoft Sans Serif"/>
                        </a:rPr>
                        <a:t>(P</a:t>
                      </a:r>
                      <a:endParaRPr sz="1600" dirty="0">
                        <a:latin typeface="Microsoft Sans Serif"/>
                        <a:cs typeface="Microsoft Sans Serif"/>
                      </a:endParaRPr>
                    </a:p>
                  </a:txBody>
                  <a:tcPr marL="0" marR="0" marT="0" marB="0"/>
                </a:tc>
                <a:tc>
                  <a:txBody>
                    <a:bodyPr/>
                    <a:lstStyle/>
                    <a:p>
                      <a:pPr marL="56515">
                        <a:lnSpc>
                          <a:spcPts val="1664"/>
                        </a:lnSpc>
                      </a:pPr>
                      <a:r>
                        <a:rPr sz="1600" spc="5" dirty="0">
                          <a:latin typeface="Microsoft Sans Serif"/>
                          <a:cs typeface="Microsoft Sans Serif"/>
                        </a:rPr>
                        <a:t>V </a:t>
                      </a:r>
                      <a:r>
                        <a:rPr sz="1600" spc="30" dirty="0">
                          <a:latin typeface="Microsoft Sans Serif"/>
                          <a:cs typeface="Microsoft Sans Serif"/>
                        </a:rPr>
                        <a:t> </a:t>
                      </a:r>
                      <a:r>
                        <a:rPr sz="1600" dirty="0">
                          <a:latin typeface="Microsoft Sans Serif"/>
                          <a:cs typeface="Microsoft Sans Serif"/>
                        </a:rPr>
                        <a:t>Q)</a:t>
                      </a:r>
                      <a:r>
                        <a:rPr sz="1600" spc="425" dirty="0">
                          <a:latin typeface="Microsoft Sans Serif"/>
                          <a:cs typeface="Microsoft Sans Serif"/>
                        </a:rPr>
                        <a:t> </a:t>
                      </a:r>
                      <a:r>
                        <a:rPr sz="1600" spc="5" dirty="0">
                          <a:latin typeface="Microsoft Sans Serif"/>
                          <a:cs typeface="Microsoft Sans Serif"/>
                        </a:rPr>
                        <a:t>V </a:t>
                      </a:r>
                      <a:r>
                        <a:rPr sz="1600" spc="30" dirty="0">
                          <a:latin typeface="Microsoft Sans Serif"/>
                          <a:cs typeface="Microsoft Sans Serif"/>
                        </a:rPr>
                        <a:t> </a:t>
                      </a:r>
                      <a:r>
                        <a:rPr sz="1600" spc="5" dirty="0">
                          <a:latin typeface="Microsoft Sans Serif"/>
                          <a:cs typeface="Microsoft Sans Serif"/>
                        </a:rPr>
                        <a:t>R</a:t>
                      </a:r>
                      <a:endParaRPr sz="1600" dirty="0">
                        <a:latin typeface="Microsoft Sans Serif"/>
                        <a:cs typeface="Microsoft Sans Serif"/>
                      </a:endParaRPr>
                    </a:p>
                  </a:txBody>
                  <a:tcPr marL="0" marR="0" marT="0" marB="0"/>
                </a:tc>
                <a:extLst>
                  <a:ext uri="{0D108BD9-81ED-4DB2-BD59-A6C34878D82A}">
                    <a16:rowId xmlns:a16="http://schemas.microsoft.com/office/drawing/2014/main" val="10001"/>
                  </a:ext>
                </a:extLst>
              </a:tr>
            </a:tbl>
          </a:graphicData>
        </a:graphic>
      </p:graphicFrame>
      <p:sp>
        <p:nvSpPr>
          <p:cNvPr id="12" name="object 9">
            <a:extLst>
              <a:ext uri="{FF2B5EF4-FFF2-40B4-BE49-F238E27FC236}">
                <a16:creationId xmlns:a16="http://schemas.microsoft.com/office/drawing/2014/main" id="{C3A555D8-69CD-4106-DFEF-65C595C449FE}"/>
              </a:ext>
            </a:extLst>
          </p:cNvPr>
          <p:cNvSpPr txBox="1"/>
          <p:nvPr/>
        </p:nvSpPr>
        <p:spPr>
          <a:xfrm>
            <a:off x="1602741" y="3282190"/>
            <a:ext cx="1715135" cy="761365"/>
          </a:xfrm>
          <a:prstGeom prst="rect">
            <a:avLst/>
          </a:prstGeom>
        </p:spPr>
        <p:txBody>
          <a:bodyPr vert="horz" wrap="square" lIns="0" tIns="13335" rIns="0" bIns="0" rtlCol="0">
            <a:spAutoFit/>
          </a:bodyPr>
          <a:lstStyle/>
          <a:p>
            <a:pPr marL="12700">
              <a:lnSpc>
                <a:spcPct val="100000"/>
              </a:lnSpc>
              <a:spcBef>
                <a:spcPts val="105"/>
              </a:spcBef>
            </a:pPr>
            <a:r>
              <a:rPr sz="1600" b="1" dirty="0">
                <a:latin typeface="Arial"/>
                <a:cs typeface="Arial"/>
              </a:rPr>
              <a:t>Double</a:t>
            </a:r>
            <a:r>
              <a:rPr sz="1600" b="1" spc="-50" dirty="0">
                <a:latin typeface="Arial"/>
                <a:cs typeface="Arial"/>
              </a:rPr>
              <a:t> </a:t>
            </a:r>
            <a:r>
              <a:rPr sz="1600" b="1" spc="-5" dirty="0">
                <a:latin typeface="Arial"/>
                <a:cs typeface="Arial"/>
              </a:rPr>
              <a:t>Negation</a:t>
            </a:r>
            <a:endParaRPr sz="1600">
              <a:latin typeface="Arial"/>
              <a:cs typeface="Arial"/>
            </a:endParaRPr>
          </a:p>
          <a:p>
            <a:pPr marL="356870">
              <a:lnSpc>
                <a:spcPts val="1910"/>
              </a:lnSpc>
              <a:spcBef>
                <a:spcPts val="50"/>
              </a:spcBef>
            </a:pPr>
            <a:r>
              <a:rPr sz="1600" dirty="0">
                <a:latin typeface="Microsoft Sans Serif"/>
                <a:cs typeface="Microsoft Sans Serif"/>
              </a:rPr>
              <a:t>~</a:t>
            </a:r>
            <a:r>
              <a:rPr sz="1600" spc="-5" dirty="0">
                <a:latin typeface="Microsoft Sans Serif"/>
                <a:cs typeface="Microsoft Sans Serif"/>
              </a:rPr>
              <a:t> (~</a:t>
            </a:r>
            <a:r>
              <a:rPr sz="1600" dirty="0">
                <a:latin typeface="Microsoft Sans Serif"/>
                <a:cs typeface="Microsoft Sans Serif"/>
              </a:rPr>
              <a:t> </a:t>
            </a:r>
            <a:r>
              <a:rPr sz="1600" spc="5" dirty="0">
                <a:latin typeface="Microsoft Sans Serif"/>
                <a:cs typeface="Microsoft Sans Serif"/>
              </a:rPr>
              <a:t>P)</a:t>
            </a:r>
            <a:endParaRPr sz="1600">
              <a:latin typeface="Microsoft Sans Serif"/>
              <a:cs typeface="Microsoft Sans Serif"/>
            </a:endParaRPr>
          </a:p>
          <a:p>
            <a:pPr marL="12700">
              <a:lnSpc>
                <a:spcPts val="1910"/>
              </a:lnSpc>
            </a:pPr>
            <a:r>
              <a:rPr sz="1600" b="1" dirty="0">
                <a:latin typeface="Arial"/>
                <a:cs typeface="Arial"/>
              </a:rPr>
              <a:t>Distributive</a:t>
            </a:r>
            <a:r>
              <a:rPr sz="1600" b="1" spc="-65" dirty="0">
                <a:latin typeface="Arial"/>
                <a:cs typeface="Arial"/>
              </a:rPr>
              <a:t> </a:t>
            </a:r>
            <a:r>
              <a:rPr sz="1600" b="1" dirty="0">
                <a:latin typeface="Arial"/>
                <a:cs typeface="Arial"/>
              </a:rPr>
              <a:t>Laws</a:t>
            </a:r>
            <a:endParaRPr sz="1600">
              <a:latin typeface="Arial"/>
              <a:cs typeface="Arial"/>
            </a:endParaRPr>
          </a:p>
        </p:txBody>
      </p:sp>
      <p:sp>
        <p:nvSpPr>
          <p:cNvPr id="13" name="object 10">
            <a:extLst>
              <a:ext uri="{FF2B5EF4-FFF2-40B4-BE49-F238E27FC236}">
                <a16:creationId xmlns:a16="http://schemas.microsoft.com/office/drawing/2014/main" id="{F949DC19-5984-63B8-273D-E927B3A4E09A}"/>
              </a:ext>
            </a:extLst>
          </p:cNvPr>
          <p:cNvSpPr txBox="1"/>
          <p:nvPr/>
        </p:nvSpPr>
        <p:spPr>
          <a:xfrm>
            <a:off x="4345943" y="3532126"/>
            <a:ext cx="137795" cy="270510"/>
          </a:xfrm>
          <a:prstGeom prst="rect">
            <a:avLst/>
          </a:prstGeom>
        </p:spPr>
        <p:txBody>
          <a:bodyPr vert="horz" wrap="square" lIns="0" tIns="13335" rIns="0" bIns="0" rtlCol="0">
            <a:spAutoFit/>
          </a:bodyPr>
          <a:lstStyle/>
          <a:p>
            <a:pPr marL="12700">
              <a:lnSpc>
                <a:spcPct val="100000"/>
              </a:lnSpc>
              <a:spcBef>
                <a:spcPts val="105"/>
              </a:spcBef>
            </a:pPr>
            <a:r>
              <a:rPr sz="1600" dirty="0">
                <a:latin typeface="Symbol"/>
                <a:cs typeface="Symbol"/>
              </a:rPr>
              <a:t></a:t>
            </a:r>
            <a:endParaRPr sz="1600">
              <a:latin typeface="Symbol"/>
              <a:cs typeface="Symbol"/>
            </a:endParaRPr>
          </a:p>
        </p:txBody>
      </p:sp>
      <p:sp>
        <p:nvSpPr>
          <p:cNvPr id="14" name="object 11">
            <a:extLst>
              <a:ext uri="{FF2B5EF4-FFF2-40B4-BE49-F238E27FC236}">
                <a16:creationId xmlns:a16="http://schemas.microsoft.com/office/drawing/2014/main" id="{5C5203EF-3028-A767-945A-5E77796F51FF}"/>
              </a:ext>
            </a:extLst>
          </p:cNvPr>
          <p:cNvSpPr txBox="1"/>
          <p:nvPr/>
        </p:nvSpPr>
        <p:spPr>
          <a:xfrm>
            <a:off x="6232657" y="3532126"/>
            <a:ext cx="161925" cy="270510"/>
          </a:xfrm>
          <a:prstGeom prst="rect">
            <a:avLst/>
          </a:prstGeom>
        </p:spPr>
        <p:txBody>
          <a:bodyPr vert="horz" wrap="square" lIns="0" tIns="13335" rIns="0" bIns="0" rtlCol="0">
            <a:spAutoFit/>
          </a:bodyPr>
          <a:lstStyle/>
          <a:p>
            <a:pPr marL="12700">
              <a:lnSpc>
                <a:spcPct val="100000"/>
              </a:lnSpc>
              <a:spcBef>
                <a:spcPts val="105"/>
              </a:spcBef>
            </a:pPr>
            <a:r>
              <a:rPr sz="1600" spc="5" dirty="0">
                <a:latin typeface="Microsoft Sans Serif"/>
                <a:cs typeface="Microsoft Sans Serif"/>
              </a:rPr>
              <a:t>P</a:t>
            </a:r>
            <a:endParaRPr sz="1600">
              <a:latin typeface="Microsoft Sans Serif"/>
              <a:cs typeface="Microsoft Sans Serif"/>
            </a:endParaRPr>
          </a:p>
        </p:txBody>
      </p:sp>
      <p:graphicFrame>
        <p:nvGraphicFramePr>
          <p:cNvPr id="15" name="object 12">
            <a:extLst>
              <a:ext uri="{FF2B5EF4-FFF2-40B4-BE49-F238E27FC236}">
                <a16:creationId xmlns:a16="http://schemas.microsoft.com/office/drawing/2014/main" id="{7239D521-B7BB-AAA8-B511-ACF42CA9FA61}"/>
              </a:ext>
            </a:extLst>
          </p:cNvPr>
          <p:cNvGraphicFramePr>
            <a:graphicFrameLocks noGrp="1"/>
          </p:cNvGraphicFramePr>
          <p:nvPr/>
        </p:nvGraphicFramePr>
        <p:xfrm>
          <a:off x="1928115" y="4078929"/>
          <a:ext cx="5897878" cy="1183328"/>
        </p:xfrm>
        <a:graphic>
          <a:graphicData uri="http://schemas.openxmlformats.org/drawingml/2006/table">
            <a:tbl>
              <a:tblPr firstRow="1" bandRow="1">
                <a:tableStyleId>{2D5ABB26-0587-4C30-8999-92F81FD0307C}</a:tableStyleId>
              </a:tblPr>
              <a:tblGrid>
                <a:gridCol w="316230">
                  <a:extLst>
                    <a:ext uri="{9D8B030D-6E8A-4147-A177-3AD203B41FA5}">
                      <a16:colId xmlns:a16="http://schemas.microsoft.com/office/drawing/2014/main" val="20000"/>
                    </a:ext>
                  </a:extLst>
                </a:gridCol>
                <a:gridCol w="177038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770889">
                  <a:extLst>
                    <a:ext uri="{9D8B030D-6E8A-4147-A177-3AD203B41FA5}">
                      <a16:colId xmlns:a16="http://schemas.microsoft.com/office/drawing/2014/main" val="20003"/>
                    </a:ext>
                  </a:extLst>
                </a:gridCol>
                <a:gridCol w="2183129">
                  <a:extLst>
                    <a:ext uri="{9D8B030D-6E8A-4147-A177-3AD203B41FA5}">
                      <a16:colId xmlns:a16="http://schemas.microsoft.com/office/drawing/2014/main" val="20004"/>
                    </a:ext>
                  </a:extLst>
                </a:gridCol>
              </a:tblGrid>
              <a:tr h="224380">
                <a:tc>
                  <a:txBody>
                    <a:bodyPr/>
                    <a:lstStyle/>
                    <a:p>
                      <a:pPr marL="31750">
                        <a:lnSpc>
                          <a:spcPts val="1560"/>
                        </a:lnSpc>
                      </a:pPr>
                      <a:r>
                        <a:rPr sz="1600" spc="-5" dirty="0">
                          <a:latin typeface="Microsoft Sans Serif"/>
                          <a:cs typeface="Microsoft Sans Serif"/>
                        </a:rPr>
                        <a:t>1.</a:t>
                      </a:r>
                      <a:endParaRPr sz="1600">
                        <a:latin typeface="Microsoft Sans Serif"/>
                        <a:cs typeface="Microsoft Sans Serif"/>
                      </a:endParaRPr>
                    </a:p>
                  </a:txBody>
                  <a:tcPr marL="0" marR="0" marT="0" marB="0"/>
                </a:tc>
                <a:tc>
                  <a:txBody>
                    <a:bodyPr/>
                    <a:lstStyle/>
                    <a:p>
                      <a:pPr marL="114300">
                        <a:lnSpc>
                          <a:spcPts val="1560"/>
                        </a:lnSpc>
                      </a:pPr>
                      <a:r>
                        <a:rPr sz="1600" spc="5" dirty="0">
                          <a:latin typeface="Microsoft Sans Serif"/>
                          <a:cs typeface="Microsoft Sans Serif"/>
                        </a:rPr>
                        <a:t>P</a:t>
                      </a:r>
                      <a:r>
                        <a:rPr sz="1600" spc="25" dirty="0">
                          <a:latin typeface="Microsoft Sans Serif"/>
                          <a:cs typeface="Microsoft Sans Serif"/>
                        </a:rPr>
                        <a:t> </a:t>
                      </a:r>
                      <a:r>
                        <a:rPr sz="1600" spc="5" dirty="0">
                          <a:latin typeface="Symbol"/>
                          <a:cs typeface="Symbol"/>
                        </a:rPr>
                        <a:t></a:t>
                      </a:r>
                      <a:r>
                        <a:rPr sz="1600" spc="5" dirty="0">
                          <a:latin typeface="Times New Roman"/>
                          <a:cs typeface="Times New Roman"/>
                        </a:rPr>
                        <a:t> </a:t>
                      </a:r>
                      <a:r>
                        <a:rPr sz="1600" spc="80" dirty="0">
                          <a:latin typeface="Times New Roman"/>
                          <a:cs typeface="Times New Roman"/>
                        </a:rPr>
                        <a:t> </a:t>
                      </a:r>
                      <a:r>
                        <a:rPr sz="1600" dirty="0">
                          <a:latin typeface="Microsoft Sans Serif"/>
                          <a:cs typeface="Microsoft Sans Serif"/>
                        </a:rPr>
                        <a:t>(</a:t>
                      </a:r>
                      <a:r>
                        <a:rPr sz="1600" spc="10" dirty="0">
                          <a:latin typeface="Microsoft Sans Serif"/>
                          <a:cs typeface="Microsoft Sans Serif"/>
                        </a:rPr>
                        <a:t> </a:t>
                      </a:r>
                      <a:r>
                        <a:rPr sz="1600" spc="5" dirty="0">
                          <a:latin typeface="Microsoft Sans Serif"/>
                          <a:cs typeface="Microsoft Sans Serif"/>
                        </a:rPr>
                        <a:t>Q</a:t>
                      </a:r>
                      <a:r>
                        <a:rPr sz="1600" spc="-10" dirty="0">
                          <a:latin typeface="Microsoft Sans Serif"/>
                          <a:cs typeface="Microsoft Sans Serif"/>
                        </a:rPr>
                        <a:t> </a:t>
                      </a:r>
                      <a:r>
                        <a:rPr sz="1600" spc="5" dirty="0">
                          <a:latin typeface="Microsoft Sans Serif"/>
                          <a:cs typeface="Microsoft Sans Serif"/>
                        </a:rPr>
                        <a:t>V</a:t>
                      </a:r>
                      <a:r>
                        <a:rPr sz="1600" spc="25" dirty="0">
                          <a:latin typeface="Microsoft Sans Serif"/>
                          <a:cs typeface="Microsoft Sans Serif"/>
                        </a:rPr>
                        <a:t> </a:t>
                      </a:r>
                      <a:r>
                        <a:rPr sz="1600" spc="-5" dirty="0">
                          <a:latin typeface="Microsoft Sans Serif"/>
                          <a:cs typeface="Microsoft Sans Serif"/>
                        </a:rPr>
                        <a:t>R)</a:t>
                      </a:r>
                      <a:endParaRPr sz="1600">
                        <a:latin typeface="Microsoft Sans Serif"/>
                        <a:cs typeface="Microsoft Sans Serif"/>
                      </a:endParaRPr>
                    </a:p>
                  </a:txBody>
                  <a:tcPr marL="0" marR="0" marT="0" marB="0"/>
                </a:tc>
                <a:tc>
                  <a:txBody>
                    <a:bodyPr/>
                    <a:lstStyle/>
                    <a:p>
                      <a:pPr marL="343535">
                        <a:lnSpc>
                          <a:spcPts val="1560"/>
                        </a:lnSpc>
                      </a:pPr>
                      <a:r>
                        <a:rPr sz="1600" dirty="0">
                          <a:latin typeface="Symbol"/>
                          <a:cs typeface="Symbol"/>
                        </a:rPr>
                        <a:t></a:t>
                      </a:r>
                      <a:endParaRPr sz="1600">
                        <a:latin typeface="Symbol"/>
                        <a:cs typeface="Symbol"/>
                      </a:endParaRPr>
                    </a:p>
                  </a:txBody>
                  <a:tcPr marL="0" marR="0" marT="0" marB="0"/>
                </a:tc>
                <a:tc gridSpan="2">
                  <a:txBody>
                    <a:bodyPr/>
                    <a:lstStyle/>
                    <a:p>
                      <a:pPr marL="1315085">
                        <a:lnSpc>
                          <a:spcPts val="1560"/>
                        </a:lnSpc>
                      </a:pPr>
                      <a:r>
                        <a:rPr sz="1600" spc="-5" dirty="0">
                          <a:latin typeface="Microsoft Sans Serif"/>
                          <a:cs typeface="Microsoft Sans Serif"/>
                        </a:rPr>
                        <a:t>(P </a:t>
                      </a:r>
                      <a:r>
                        <a:rPr sz="1600" spc="5" dirty="0">
                          <a:latin typeface="Symbol"/>
                          <a:cs typeface="Symbol"/>
                        </a:rPr>
                        <a:t></a:t>
                      </a:r>
                      <a:r>
                        <a:rPr sz="1600" spc="70" dirty="0">
                          <a:latin typeface="Times New Roman"/>
                          <a:cs typeface="Times New Roman"/>
                        </a:rPr>
                        <a:t> </a:t>
                      </a:r>
                      <a:r>
                        <a:rPr sz="1600" dirty="0">
                          <a:latin typeface="Microsoft Sans Serif"/>
                          <a:cs typeface="Microsoft Sans Serif"/>
                        </a:rPr>
                        <a:t>Q)</a:t>
                      </a:r>
                      <a:r>
                        <a:rPr sz="1600" spc="10" dirty="0">
                          <a:latin typeface="Microsoft Sans Serif"/>
                          <a:cs typeface="Microsoft Sans Serif"/>
                        </a:rPr>
                        <a:t> </a:t>
                      </a:r>
                      <a:r>
                        <a:rPr sz="1600" spc="5" dirty="0">
                          <a:latin typeface="Microsoft Sans Serif"/>
                          <a:cs typeface="Microsoft Sans Serif"/>
                        </a:rPr>
                        <a:t>V</a:t>
                      </a:r>
                      <a:r>
                        <a:rPr sz="1600" dirty="0">
                          <a:latin typeface="Microsoft Sans Serif"/>
                          <a:cs typeface="Microsoft Sans Serif"/>
                        </a:rPr>
                        <a:t> </a:t>
                      </a:r>
                      <a:r>
                        <a:rPr sz="1600" spc="-5" dirty="0">
                          <a:latin typeface="Microsoft Sans Serif"/>
                          <a:cs typeface="Microsoft Sans Serif"/>
                        </a:rPr>
                        <a:t>(P</a:t>
                      </a:r>
                      <a:r>
                        <a:rPr sz="1600" dirty="0">
                          <a:latin typeface="Microsoft Sans Serif"/>
                          <a:cs typeface="Microsoft Sans Serif"/>
                        </a:rPr>
                        <a:t> </a:t>
                      </a:r>
                      <a:r>
                        <a:rPr sz="1600" spc="5" dirty="0">
                          <a:latin typeface="Symbol"/>
                          <a:cs typeface="Symbol"/>
                        </a:rPr>
                        <a:t></a:t>
                      </a:r>
                      <a:r>
                        <a:rPr sz="1600" spc="45" dirty="0">
                          <a:latin typeface="Times New Roman"/>
                          <a:cs typeface="Times New Roman"/>
                        </a:rPr>
                        <a:t> </a:t>
                      </a:r>
                      <a:r>
                        <a:rPr sz="1600" spc="-5" dirty="0">
                          <a:latin typeface="Microsoft Sans Serif"/>
                          <a:cs typeface="Microsoft Sans Serif"/>
                        </a:rPr>
                        <a:t>R)</a:t>
                      </a:r>
                      <a:endParaRPr sz="1600">
                        <a:latin typeface="Microsoft Sans Serif"/>
                        <a:cs typeface="Microsoft Sans Serif"/>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24380">
                <a:tc>
                  <a:txBody>
                    <a:bodyPr/>
                    <a:lstStyle/>
                    <a:p>
                      <a:pPr marL="31750">
                        <a:lnSpc>
                          <a:spcPts val="1664"/>
                        </a:lnSpc>
                      </a:pPr>
                      <a:r>
                        <a:rPr sz="1600" spc="-5" dirty="0">
                          <a:latin typeface="Microsoft Sans Serif"/>
                          <a:cs typeface="Microsoft Sans Serif"/>
                        </a:rPr>
                        <a:t>2.</a:t>
                      </a:r>
                      <a:endParaRPr sz="1600">
                        <a:latin typeface="Microsoft Sans Serif"/>
                        <a:cs typeface="Microsoft Sans Serif"/>
                      </a:endParaRPr>
                    </a:p>
                  </a:txBody>
                  <a:tcPr marL="0" marR="0" marT="0" marB="0"/>
                </a:tc>
                <a:tc>
                  <a:txBody>
                    <a:bodyPr/>
                    <a:lstStyle/>
                    <a:p>
                      <a:pPr marL="285115">
                        <a:lnSpc>
                          <a:spcPts val="1664"/>
                        </a:lnSpc>
                      </a:pPr>
                      <a:r>
                        <a:rPr sz="1600" spc="5" dirty="0">
                          <a:latin typeface="Microsoft Sans Serif"/>
                          <a:cs typeface="Microsoft Sans Serif"/>
                        </a:rPr>
                        <a:t>P</a:t>
                      </a:r>
                      <a:r>
                        <a:rPr sz="1600" spc="-5" dirty="0">
                          <a:latin typeface="Microsoft Sans Serif"/>
                          <a:cs typeface="Microsoft Sans Serif"/>
                        </a:rPr>
                        <a:t> </a:t>
                      </a:r>
                      <a:r>
                        <a:rPr sz="1600" spc="5" dirty="0">
                          <a:latin typeface="Microsoft Sans Serif"/>
                          <a:cs typeface="Microsoft Sans Serif"/>
                        </a:rPr>
                        <a:t>V</a:t>
                      </a:r>
                      <a:r>
                        <a:rPr sz="1600" spc="20" dirty="0">
                          <a:latin typeface="Microsoft Sans Serif"/>
                          <a:cs typeface="Microsoft Sans Serif"/>
                        </a:rPr>
                        <a:t> </a:t>
                      </a:r>
                      <a:r>
                        <a:rPr sz="1600" dirty="0">
                          <a:latin typeface="Microsoft Sans Serif"/>
                          <a:cs typeface="Microsoft Sans Serif"/>
                        </a:rPr>
                        <a:t>(</a:t>
                      </a:r>
                      <a:r>
                        <a:rPr sz="1600" spc="5" dirty="0">
                          <a:latin typeface="Microsoft Sans Serif"/>
                          <a:cs typeface="Microsoft Sans Serif"/>
                        </a:rPr>
                        <a:t> Q</a:t>
                      </a:r>
                      <a:r>
                        <a:rPr sz="1600" spc="-10" dirty="0">
                          <a:latin typeface="Microsoft Sans Serif"/>
                          <a:cs typeface="Microsoft Sans Serif"/>
                        </a:rPr>
                        <a:t> </a:t>
                      </a:r>
                      <a:r>
                        <a:rPr sz="1600" spc="5" dirty="0">
                          <a:latin typeface="Symbol"/>
                          <a:cs typeface="Symbol"/>
                        </a:rPr>
                        <a:t></a:t>
                      </a:r>
                      <a:r>
                        <a:rPr sz="1600" spc="65" dirty="0">
                          <a:latin typeface="Times New Roman"/>
                          <a:cs typeface="Times New Roman"/>
                        </a:rPr>
                        <a:t> </a:t>
                      </a:r>
                      <a:r>
                        <a:rPr sz="1600" spc="-5" dirty="0">
                          <a:latin typeface="Microsoft Sans Serif"/>
                          <a:cs typeface="Microsoft Sans Serif"/>
                        </a:rPr>
                        <a:t>R)</a:t>
                      </a:r>
                      <a:endParaRPr sz="1600">
                        <a:latin typeface="Microsoft Sans Serif"/>
                        <a:cs typeface="Microsoft Sans Serif"/>
                      </a:endParaRPr>
                    </a:p>
                  </a:txBody>
                  <a:tcPr marL="0" marR="0" marT="0" marB="0"/>
                </a:tc>
                <a:tc>
                  <a:txBody>
                    <a:bodyPr/>
                    <a:lstStyle/>
                    <a:p>
                      <a:pPr marL="343535">
                        <a:lnSpc>
                          <a:spcPts val="1664"/>
                        </a:lnSpc>
                      </a:pPr>
                      <a:r>
                        <a:rPr sz="1600" dirty="0">
                          <a:latin typeface="Symbol"/>
                          <a:cs typeface="Symbol"/>
                        </a:rPr>
                        <a:t></a:t>
                      </a:r>
                      <a:endParaRPr sz="1600">
                        <a:latin typeface="Symbol"/>
                        <a:cs typeface="Symbol"/>
                      </a:endParaRPr>
                    </a:p>
                  </a:txBody>
                  <a:tcPr marL="0" marR="0" marT="0" marB="0"/>
                </a:tc>
                <a:tc gridSpan="2">
                  <a:txBody>
                    <a:bodyPr/>
                    <a:lstStyle/>
                    <a:p>
                      <a:pPr marL="1315085">
                        <a:lnSpc>
                          <a:spcPts val="1664"/>
                        </a:lnSpc>
                      </a:pPr>
                      <a:r>
                        <a:rPr sz="1600" spc="-5" dirty="0">
                          <a:latin typeface="Microsoft Sans Serif"/>
                          <a:cs typeface="Microsoft Sans Serif"/>
                        </a:rPr>
                        <a:t>(P</a:t>
                      </a:r>
                      <a:r>
                        <a:rPr sz="1600" spc="20" dirty="0">
                          <a:latin typeface="Microsoft Sans Serif"/>
                          <a:cs typeface="Microsoft Sans Serif"/>
                        </a:rPr>
                        <a:t> </a:t>
                      </a:r>
                      <a:r>
                        <a:rPr sz="1600" spc="5" dirty="0">
                          <a:latin typeface="Microsoft Sans Serif"/>
                          <a:cs typeface="Microsoft Sans Serif"/>
                        </a:rPr>
                        <a:t>V</a:t>
                      </a:r>
                      <a:r>
                        <a:rPr sz="1600" dirty="0">
                          <a:latin typeface="Microsoft Sans Serif"/>
                          <a:cs typeface="Microsoft Sans Serif"/>
                        </a:rPr>
                        <a:t> Q)</a:t>
                      </a:r>
                      <a:r>
                        <a:rPr sz="1600" spc="10" dirty="0">
                          <a:latin typeface="Microsoft Sans Serif"/>
                          <a:cs typeface="Microsoft Sans Serif"/>
                        </a:rPr>
                        <a:t> </a:t>
                      </a:r>
                      <a:r>
                        <a:rPr sz="1600" spc="5" dirty="0">
                          <a:latin typeface="Symbol"/>
                          <a:cs typeface="Symbol"/>
                        </a:rPr>
                        <a:t></a:t>
                      </a:r>
                      <a:r>
                        <a:rPr sz="1600" spc="45" dirty="0">
                          <a:latin typeface="Times New Roman"/>
                          <a:cs typeface="Times New Roman"/>
                        </a:rPr>
                        <a:t> </a:t>
                      </a:r>
                      <a:r>
                        <a:rPr sz="1600" spc="-5" dirty="0">
                          <a:latin typeface="Microsoft Sans Serif"/>
                          <a:cs typeface="Microsoft Sans Serif"/>
                        </a:rPr>
                        <a:t>(P</a:t>
                      </a:r>
                      <a:r>
                        <a:rPr sz="1600" dirty="0">
                          <a:latin typeface="Microsoft Sans Serif"/>
                          <a:cs typeface="Microsoft Sans Serif"/>
                        </a:rPr>
                        <a:t> </a:t>
                      </a:r>
                      <a:r>
                        <a:rPr sz="1600" spc="5" dirty="0">
                          <a:latin typeface="Microsoft Sans Serif"/>
                          <a:cs typeface="Microsoft Sans Serif"/>
                        </a:rPr>
                        <a:t>V</a:t>
                      </a:r>
                      <a:r>
                        <a:rPr sz="1600" spc="25" dirty="0">
                          <a:latin typeface="Microsoft Sans Serif"/>
                          <a:cs typeface="Microsoft Sans Serif"/>
                        </a:rPr>
                        <a:t> </a:t>
                      </a:r>
                      <a:r>
                        <a:rPr sz="1600" spc="-5" dirty="0">
                          <a:latin typeface="Microsoft Sans Serif"/>
                          <a:cs typeface="Microsoft Sans Serif"/>
                        </a:rPr>
                        <a:t>R)</a:t>
                      </a:r>
                      <a:endParaRPr sz="1600">
                        <a:latin typeface="Microsoft Sans Serif"/>
                        <a:cs typeface="Microsoft Sans Serif"/>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40252">
                <a:tc gridSpan="5">
                  <a:txBody>
                    <a:bodyPr/>
                    <a:lstStyle/>
                    <a:p>
                      <a:pPr marL="1270">
                        <a:lnSpc>
                          <a:spcPts val="1789"/>
                        </a:lnSpc>
                      </a:pPr>
                      <a:r>
                        <a:rPr sz="1600" b="1" dirty="0">
                          <a:latin typeface="Arial"/>
                          <a:cs typeface="Arial"/>
                        </a:rPr>
                        <a:t>Morgan’s</a:t>
                      </a:r>
                      <a:r>
                        <a:rPr sz="1600" b="1" spc="-50" dirty="0">
                          <a:latin typeface="Arial"/>
                          <a:cs typeface="Arial"/>
                        </a:rPr>
                        <a:t> </a:t>
                      </a:r>
                      <a:r>
                        <a:rPr sz="1600" b="1" dirty="0">
                          <a:latin typeface="Arial"/>
                          <a:cs typeface="Arial"/>
                        </a:rPr>
                        <a:t>Laws</a:t>
                      </a:r>
                      <a:endParaRPr sz="1600">
                        <a:latin typeface="Arial"/>
                        <a:cs typeface="Arial"/>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269936">
                <a:tc gridSpan="2">
                  <a:txBody>
                    <a:bodyPr/>
                    <a:lstStyle/>
                    <a:p>
                      <a:pPr marL="31750">
                        <a:lnSpc>
                          <a:spcPct val="100000"/>
                        </a:lnSpc>
                        <a:tabLst>
                          <a:tab pos="601345" algn="l"/>
                        </a:tabLst>
                      </a:pPr>
                      <a:r>
                        <a:rPr sz="1600" spc="-5" dirty="0">
                          <a:latin typeface="Microsoft Sans Serif"/>
                          <a:cs typeface="Microsoft Sans Serif"/>
                        </a:rPr>
                        <a:t>1.	</a:t>
                      </a:r>
                      <a:r>
                        <a:rPr sz="1600" dirty="0">
                          <a:latin typeface="Microsoft Sans Serif"/>
                          <a:cs typeface="Microsoft Sans Serif"/>
                        </a:rPr>
                        <a:t>~</a:t>
                      </a:r>
                      <a:r>
                        <a:rPr sz="1600" spc="5" dirty="0">
                          <a:latin typeface="Microsoft Sans Serif"/>
                          <a:cs typeface="Microsoft Sans Serif"/>
                        </a:rPr>
                        <a:t> </a:t>
                      </a:r>
                      <a:r>
                        <a:rPr sz="1600" spc="-5" dirty="0">
                          <a:latin typeface="Microsoft Sans Serif"/>
                          <a:cs typeface="Microsoft Sans Serif"/>
                        </a:rPr>
                        <a:t>(P </a:t>
                      </a:r>
                      <a:r>
                        <a:rPr sz="1600" spc="5" dirty="0">
                          <a:latin typeface="Symbol"/>
                          <a:cs typeface="Symbol"/>
                        </a:rPr>
                        <a:t></a:t>
                      </a:r>
                      <a:r>
                        <a:rPr sz="1600" spc="65" dirty="0">
                          <a:latin typeface="Times New Roman"/>
                          <a:cs typeface="Times New Roman"/>
                        </a:rPr>
                        <a:t> </a:t>
                      </a:r>
                      <a:r>
                        <a:rPr sz="1600" dirty="0">
                          <a:latin typeface="Microsoft Sans Serif"/>
                          <a:cs typeface="Microsoft Sans Serif"/>
                        </a:rPr>
                        <a:t>Q)</a:t>
                      </a:r>
                      <a:r>
                        <a:rPr sz="1600" spc="-35" dirty="0">
                          <a:latin typeface="Microsoft Sans Serif"/>
                          <a:cs typeface="Microsoft Sans Serif"/>
                        </a:rPr>
                        <a:t> </a:t>
                      </a:r>
                      <a:r>
                        <a:rPr sz="1600" dirty="0">
                          <a:latin typeface="Symbol"/>
                          <a:cs typeface="Symbol"/>
                        </a:rPr>
                        <a:t></a:t>
                      </a:r>
                      <a:endParaRPr sz="1600">
                        <a:latin typeface="Symbol"/>
                        <a:cs typeface="Symbol"/>
                      </a:endParaRPr>
                    </a:p>
                  </a:txBody>
                  <a:tcPr marL="0" marR="0" marT="0" marB="0"/>
                </a:tc>
                <a:tc hMerge="1">
                  <a:txBody>
                    <a:bodyPr/>
                    <a:lstStyle/>
                    <a:p>
                      <a:endParaRPr/>
                    </a:p>
                  </a:txBody>
                  <a:tcPr marL="0" marR="0" marT="0" marB="0"/>
                </a:tc>
                <a:tc gridSpan="2">
                  <a:txBody>
                    <a:bodyPr/>
                    <a:lstStyle/>
                    <a:p>
                      <a:pPr marR="48895" algn="r">
                        <a:lnSpc>
                          <a:spcPct val="100000"/>
                        </a:lnSpc>
                      </a:pPr>
                      <a:r>
                        <a:rPr sz="1600" dirty="0">
                          <a:latin typeface="Microsoft Sans Serif"/>
                          <a:cs typeface="Microsoft Sans Serif"/>
                        </a:rPr>
                        <a:t>~</a:t>
                      </a:r>
                      <a:r>
                        <a:rPr sz="1600" spc="-20" dirty="0">
                          <a:latin typeface="Microsoft Sans Serif"/>
                          <a:cs typeface="Microsoft Sans Serif"/>
                        </a:rPr>
                        <a:t> </a:t>
                      </a:r>
                      <a:r>
                        <a:rPr sz="1600" spc="5" dirty="0">
                          <a:latin typeface="Microsoft Sans Serif"/>
                          <a:cs typeface="Microsoft Sans Serif"/>
                        </a:rPr>
                        <a:t>P</a:t>
                      </a:r>
                      <a:endParaRPr sz="1600">
                        <a:latin typeface="Microsoft Sans Serif"/>
                        <a:cs typeface="Microsoft Sans Serif"/>
                      </a:endParaRPr>
                    </a:p>
                  </a:txBody>
                  <a:tcPr marL="0" marR="0" marT="0" marB="0"/>
                </a:tc>
                <a:tc hMerge="1">
                  <a:txBody>
                    <a:bodyPr/>
                    <a:lstStyle/>
                    <a:p>
                      <a:endParaRPr/>
                    </a:p>
                  </a:txBody>
                  <a:tcPr marL="0" marR="0" marT="0" marB="0"/>
                </a:tc>
                <a:tc>
                  <a:txBody>
                    <a:bodyPr/>
                    <a:lstStyle/>
                    <a:p>
                      <a:pPr marL="56515">
                        <a:lnSpc>
                          <a:spcPct val="100000"/>
                        </a:lnSpc>
                      </a:pPr>
                      <a:r>
                        <a:rPr sz="1600" spc="5" dirty="0">
                          <a:latin typeface="Microsoft Sans Serif"/>
                          <a:cs typeface="Microsoft Sans Serif"/>
                        </a:rPr>
                        <a:t>V</a:t>
                      </a:r>
                      <a:r>
                        <a:rPr sz="1600" dirty="0">
                          <a:latin typeface="Microsoft Sans Serif"/>
                          <a:cs typeface="Microsoft Sans Serif"/>
                        </a:rPr>
                        <a:t> ~</a:t>
                      </a:r>
                      <a:r>
                        <a:rPr sz="1600" spc="-25" dirty="0">
                          <a:latin typeface="Microsoft Sans Serif"/>
                          <a:cs typeface="Microsoft Sans Serif"/>
                        </a:rPr>
                        <a:t> </a:t>
                      </a:r>
                      <a:r>
                        <a:rPr sz="1600" spc="5" dirty="0">
                          <a:latin typeface="Microsoft Sans Serif"/>
                          <a:cs typeface="Microsoft Sans Serif"/>
                        </a:rPr>
                        <a:t>Q</a:t>
                      </a:r>
                      <a:endParaRPr sz="1600">
                        <a:latin typeface="Microsoft Sans Serif"/>
                        <a:cs typeface="Microsoft Sans Serif"/>
                      </a:endParaRPr>
                    </a:p>
                  </a:txBody>
                  <a:tcPr marL="0" marR="0" marT="0" marB="0"/>
                </a:tc>
                <a:extLst>
                  <a:ext uri="{0D108BD9-81ED-4DB2-BD59-A6C34878D82A}">
                    <a16:rowId xmlns:a16="http://schemas.microsoft.com/office/drawing/2014/main" val="10003"/>
                  </a:ext>
                </a:extLst>
              </a:tr>
              <a:tr h="224380">
                <a:tc gridSpan="2">
                  <a:txBody>
                    <a:bodyPr/>
                    <a:lstStyle/>
                    <a:p>
                      <a:pPr marL="31750">
                        <a:lnSpc>
                          <a:spcPts val="1664"/>
                        </a:lnSpc>
                        <a:tabLst>
                          <a:tab pos="601345" algn="l"/>
                        </a:tabLst>
                      </a:pPr>
                      <a:r>
                        <a:rPr sz="1600" spc="-5" dirty="0">
                          <a:latin typeface="Microsoft Sans Serif"/>
                          <a:cs typeface="Microsoft Sans Serif"/>
                        </a:rPr>
                        <a:t>2.	</a:t>
                      </a:r>
                      <a:r>
                        <a:rPr sz="1600" dirty="0">
                          <a:latin typeface="Microsoft Sans Serif"/>
                          <a:cs typeface="Microsoft Sans Serif"/>
                        </a:rPr>
                        <a:t>~</a:t>
                      </a:r>
                      <a:r>
                        <a:rPr sz="1600" spc="5" dirty="0">
                          <a:latin typeface="Microsoft Sans Serif"/>
                          <a:cs typeface="Microsoft Sans Serif"/>
                        </a:rPr>
                        <a:t> </a:t>
                      </a:r>
                      <a:r>
                        <a:rPr sz="1600" spc="-5" dirty="0">
                          <a:latin typeface="Microsoft Sans Serif"/>
                          <a:cs typeface="Microsoft Sans Serif"/>
                        </a:rPr>
                        <a:t>(P</a:t>
                      </a:r>
                      <a:r>
                        <a:rPr sz="1600" spc="20" dirty="0">
                          <a:latin typeface="Microsoft Sans Serif"/>
                          <a:cs typeface="Microsoft Sans Serif"/>
                        </a:rPr>
                        <a:t> </a:t>
                      </a:r>
                      <a:r>
                        <a:rPr sz="1600" spc="5" dirty="0">
                          <a:latin typeface="Microsoft Sans Serif"/>
                          <a:cs typeface="Microsoft Sans Serif"/>
                        </a:rPr>
                        <a:t>V</a:t>
                      </a:r>
                      <a:r>
                        <a:rPr sz="1600" spc="-5" dirty="0">
                          <a:latin typeface="Microsoft Sans Serif"/>
                          <a:cs typeface="Microsoft Sans Serif"/>
                        </a:rPr>
                        <a:t> </a:t>
                      </a:r>
                      <a:r>
                        <a:rPr sz="1600" dirty="0">
                          <a:latin typeface="Microsoft Sans Serif"/>
                          <a:cs typeface="Microsoft Sans Serif"/>
                        </a:rPr>
                        <a:t>Q)</a:t>
                      </a:r>
                      <a:r>
                        <a:rPr sz="1600" spc="5" dirty="0">
                          <a:latin typeface="Microsoft Sans Serif"/>
                          <a:cs typeface="Microsoft Sans Serif"/>
                        </a:rPr>
                        <a:t> </a:t>
                      </a:r>
                      <a:r>
                        <a:rPr sz="1600" dirty="0">
                          <a:latin typeface="Symbol"/>
                          <a:cs typeface="Symbol"/>
                        </a:rPr>
                        <a:t></a:t>
                      </a:r>
                      <a:endParaRPr sz="1600">
                        <a:latin typeface="Symbol"/>
                        <a:cs typeface="Symbol"/>
                      </a:endParaRPr>
                    </a:p>
                  </a:txBody>
                  <a:tcPr marL="0" marR="0" marT="0" marB="0"/>
                </a:tc>
                <a:tc hMerge="1">
                  <a:txBody>
                    <a:bodyPr/>
                    <a:lstStyle/>
                    <a:p>
                      <a:endParaRPr/>
                    </a:p>
                  </a:txBody>
                  <a:tcPr marL="0" marR="0" marT="0" marB="0"/>
                </a:tc>
                <a:tc gridSpan="2">
                  <a:txBody>
                    <a:bodyPr/>
                    <a:lstStyle/>
                    <a:p>
                      <a:pPr marR="48895" algn="r">
                        <a:lnSpc>
                          <a:spcPts val="1664"/>
                        </a:lnSpc>
                      </a:pPr>
                      <a:r>
                        <a:rPr sz="1600" dirty="0">
                          <a:latin typeface="Microsoft Sans Serif"/>
                          <a:cs typeface="Microsoft Sans Serif"/>
                        </a:rPr>
                        <a:t>~</a:t>
                      </a:r>
                      <a:r>
                        <a:rPr sz="1600" spc="-20" dirty="0">
                          <a:latin typeface="Microsoft Sans Serif"/>
                          <a:cs typeface="Microsoft Sans Serif"/>
                        </a:rPr>
                        <a:t> </a:t>
                      </a:r>
                      <a:r>
                        <a:rPr sz="1600" spc="5" dirty="0">
                          <a:latin typeface="Microsoft Sans Serif"/>
                          <a:cs typeface="Microsoft Sans Serif"/>
                        </a:rPr>
                        <a:t>P</a:t>
                      </a:r>
                      <a:endParaRPr sz="1600">
                        <a:latin typeface="Microsoft Sans Serif"/>
                        <a:cs typeface="Microsoft Sans Serif"/>
                      </a:endParaRPr>
                    </a:p>
                  </a:txBody>
                  <a:tcPr marL="0" marR="0" marT="0" marB="0"/>
                </a:tc>
                <a:tc hMerge="1">
                  <a:txBody>
                    <a:bodyPr/>
                    <a:lstStyle/>
                    <a:p>
                      <a:endParaRPr/>
                    </a:p>
                  </a:txBody>
                  <a:tcPr marL="0" marR="0" marT="0" marB="0"/>
                </a:tc>
                <a:tc>
                  <a:txBody>
                    <a:bodyPr/>
                    <a:lstStyle/>
                    <a:p>
                      <a:pPr marL="56515">
                        <a:lnSpc>
                          <a:spcPts val="1664"/>
                        </a:lnSpc>
                      </a:pPr>
                      <a:r>
                        <a:rPr sz="1600" spc="5" dirty="0">
                          <a:latin typeface="Symbol"/>
                          <a:cs typeface="Symbol"/>
                        </a:rPr>
                        <a:t></a:t>
                      </a:r>
                      <a:r>
                        <a:rPr sz="1600" spc="25" dirty="0">
                          <a:latin typeface="Times New Roman"/>
                          <a:cs typeface="Times New Roman"/>
                        </a:rPr>
                        <a:t> </a:t>
                      </a:r>
                      <a:r>
                        <a:rPr sz="1600" dirty="0">
                          <a:latin typeface="Microsoft Sans Serif"/>
                          <a:cs typeface="Microsoft Sans Serif"/>
                        </a:rPr>
                        <a:t>~</a:t>
                      </a:r>
                      <a:r>
                        <a:rPr sz="1600" spc="-5" dirty="0">
                          <a:latin typeface="Microsoft Sans Serif"/>
                          <a:cs typeface="Microsoft Sans Serif"/>
                        </a:rPr>
                        <a:t> </a:t>
                      </a:r>
                      <a:r>
                        <a:rPr sz="1600" spc="5" dirty="0">
                          <a:latin typeface="Microsoft Sans Serif"/>
                          <a:cs typeface="Microsoft Sans Serif"/>
                        </a:rPr>
                        <a:t>Q</a:t>
                      </a:r>
                      <a:endParaRPr sz="1600" dirty="0">
                        <a:latin typeface="Microsoft Sans Serif"/>
                        <a:cs typeface="Microsoft Sans Serif"/>
                      </a:endParaRPr>
                    </a:p>
                  </a:txBody>
                  <a:tcPr marL="0" marR="0" marT="0" marB="0"/>
                </a:tc>
                <a:extLst>
                  <a:ext uri="{0D108BD9-81ED-4DB2-BD59-A6C34878D82A}">
                    <a16:rowId xmlns:a16="http://schemas.microsoft.com/office/drawing/2014/main" val="10004"/>
                  </a:ext>
                </a:extLst>
              </a:tr>
            </a:tbl>
          </a:graphicData>
        </a:graphic>
      </p:graphicFrame>
      <p:sp>
        <p:nvSpPr>
          <p:cNvPr id="16" name="object 13">
            <a:extLst>
              <a:ext uri="{FF2B5EF4-FFF2-40B4-BE49-F238E27FC236}">
                <a16:creationId xmlns:a16="http://schemas.microsoft.com/office/drawing/2014/main" id="{A9C0015F-0E56-1206-10EA-C02F8D992C46}"/>
              </a:ext>
            </a:extLst>
          </p:cNvPr>
          <p:cNvSpPr txBox="1"/>
          <p:nvPr/>
        </p:nvSpPr>
        <p:spPr>
          <a:xfrm>
            <a:off x="1602741" y="4504439"/>
            <a:ext cx="285750" cy="270510"/>
          </a:xfrm>
          <a:prstGeom prst="rect">
            <a:avLst/>
          </a:prstGeom>
        </p:spPr>
        <p:txBody>
          <a:bodyPr vert="horz" wrap="square" lIns="0" tIns="13335" rIns="0" bIns="0" rtlCol="0">
            <a:spAutoFit/>
          </a:bodyPr>
          <a:lstStyle/>
          <a:p>
            <a:pPr marL="12700">
              <a:lnSpc>
                <a:spcPct val="100000"/>
              </a:lnSpc>
              <a:spcBef>
                <a:spcPts val="105"/>
              </a:spcBef>
            </a:pPr>
            <a:r>
              <a:rPr sz="1600" b="1" spc="-5" dirty="0">
                <a:latin typeface="Arial"/>
                <a:cs typeface="Arial"/>
              </a:rPr>
              <a:t>D</a:t>
            </a:r>
            <a:r>
              <a:rPr sz="1600" b="1" dirty="0">
                <a:latin typeface="Arial"/>
                <a:cs typeface="Arial"/>
              </a:rPr>
              <a:t>e</a:t>
            </a:r>
            <a:endParaRPr sz="1600">
              <a:latin typeface="Arial"/>
              <a:cs typeface="Arial"/>
            </a:endParaRPr>
          </a:p>
        </p:txBody>
      </p:sp>
      <p:sp>
        <p:nvSpPr>
          <p:cNvPr id="17" name="object 14">
            <a:extLst>
              <a:ext uri="{FF2B5EF4-FFF2-40B4-BE49-F238E27FC236}">
                <a16:creationId xmlns:a16="http://schemas.microsoft.com/office/drawing/2014/main" id="{4CE179DE-873E-276B-33DB-16FEDA30C1F4}"/>
              </a:ext>
            </a:extLst>
          </p:cNvPr>
          <p:cNvSpPr txBox="1"/>
          <p:nvPr/>
        </p:nvSpPr>
        <p:spPr>
          <a:xfrm>
            <a:off x="1602741" y="5239008"/>
            <a:ext cx="2333625" cy="1008380"/>
          </a:xfrm>
          <a:prstGeom prst="rect">
            <a:avLst/>
          </a:prstGeom>
        </p:spPr>
        <p:txBody>
          <a:bodyPr vert="horz" wrap="square" lIns="0" tIns="13335" rIns="0" bIns="0" rtlCol="0">
            <a:spAutoFit/>
          </a:bodyPr>
          <a:lstStyle/>
          <a:p>
            <a:pPr marL="12700">
              <a:lnSpc>
                <a:spcPct val="100000"/>
              </a:lnSpc>
              <a:spcBef>
                <a:spcPts val="105"/>
              </a:spcBef>
            </a:pPr>
            <a:r>
              <a:rPr sz="1600" b="1" dirty="0">
                <a:latin typeface="Arial"/>
                <a:cs typeface="Arial"/>
              </a:rPr>
              <a:t>Law</a:t>
            </a:r>
            <a:r>
              <a:rPr sz="1600" b="1" spc="-10" dirty="0">
                <a:latin typeface="Arial"/>
                <a:cs typeface="Arial"/>
              </a:rPr>
              <a:t> </a:t>
            </a:r>
            <a:r>
              <a:rPr sz="1600" b="1" dirty="0">
                <a:latin typeface="Arial"/>
                <a:cs typeface="Arial"/>
              </a:rPr>
              <a:t>of</a:t>
            </a:r>
            <a:r>
              <a:rPr sz="1600" b="1" spc="-35" dirty="0">
                <a:latin typeface="Arial"/>
                <a:cs typeface="Arial"/>
              </a:rPr>
              <a:t> </a:t>
            </a:r>
            <a:r>
              <a:rPr sz="1600" b="1" spc="-5" dirty="0">
                <a:latin typeface="Arial"/>
                <a:cs typeface="Arial"/>
              </a:rPr>
              <a:t>Excluded</a:t>
            </a:r>
            <a:r>
              <a:rPr sz="1600" b="1" spc="-25" dirty="0">
                <a:latin typeface="Arial"/>
                <a:cs typeface="Arial"/>
              </a:rPr>
              <a:t> </a:t>
            </a:r>
            <a:r>
              <a:rPr sz="1600" b="1" dirty="0">
                <a:latin typeface="Arial"/>
                <a:cs typeface="Arial"/>
              </a:rPr>
              <a:t>Middle</a:t>
            </a:r>
            <a:endParaRPr sz="1600">
              <a:latin typeface="Arial"/>
              <a:cs typeface="Arial"/>
            </a:endParaRPr>
          </a:p>
          <a:p>
            <a:pPr marL="356870">
              <a:lnSpc>
                <a:spcPct val="100000"/>
              </a:lnSpc>
              <a:spcBef>
                <a:spcPts val="25"/>
              </a:spcBef>
            </a:pPr>
            <a:r>
              <a:rPr sz="1600" spc="5" dirty="0">
                <a:latin typeface="Microsoft Sans Serif"/>
                <a:cs typeface="Microsoft Sans Serif"/>
              </a:rPr>
              <a:t>P</a:t>
            </a:r>
            <a:r>
              <a:rPr sz="1600" spc="15" dirty="0">
                <a:latin typeface="Microsoft Sans Serif"/>
                <a:cs typeface="Microsoft Sans Serif"/>
              </a:rPr>
              <a:t> </a:t>
            </a:r>
            <a:r>
              <a:rPr sz="1600" spc="5" dirty="0">
                <a:latin typeface="Microsoft Sans Serif"/>
                <a:cs typeface="Microsoft Sans Serif"/>
              </a:rPr>
              <a:t>V </a:t>
            </a:r>
            <a:r>
              <a:rPr sz="1600" spc="25" dirty="0">
                <a:latin typeface="Microsoft Sans Serif"/>
                <a:cs typeface="Microsoft Sans Serif"/>
              </a:rPr>
              <a:t> </a:t>
            </a:r>
            <a:r>
              <a:rPr sz="1600" dirty="0">
                <a:latin typeface="Microsoft Sans Serif"/>
                <a:cs typeface="Microsoft Sans Serif"/>
              </a:rPr>
              <a:t>~</a:t>
            </a:r>
            <a:r>
              <a:rPr sz="1600" spc="-15" dirty="0">
                <a:latin typeface="Microsoft Sans Serif"/>
                <a:cs typeface="Microsoft Sans Serif"/>
              </a:rPr>
              <a:t> </a:t>
            </a:r>
            <a:r>
              <a:rPr sz="1600" spc="5" dirty="0">
                <a:latin typeface="Microsoft Sans Serif"/>
                <a:cs typeface="Microsoft Sans Serif"/>
              </a:rPr>
              <a:t>P</a:t>
            </a:r>
            <a:endParaRPr sz="1600">
              <a:latin typeface="Microsoft Sans Serif"/>
              <a:cs typeface="Microsoft Sans Serif"/>
            </a:endParaRPr>
          </a:p>
          <a:p>
            <a:pPr marL="12700">
              <a:lnSpc>
                <a:spcPct val="100000"/>
              </a:lnSpc>
            </a:pPr>
            <a:r>
              <a:rPr sz="1600" b="1" dirty="0">
                <a:latin typeface="Arial"/>
                <a:cs typeface="Arial"/>
              </a:rPr>
              <a:t>Law</a:t>
            </a:r>
            <a:r>
              <a:rPr sz="1600" b="1" spc="-10" dirty="0">
                <a:latin typeface="Arial"/>
                <a:cs typeface="Arial"/>
              </a:rPr>
              <a:t> </a:t>
            </a:r>
            <a:r>
              <a:rPr sz="1600" b="1" dirty="0">
                <a:latin typeface="Arial"/>
                <a:cs typeface="Arial"/>
              </a:rPr>
              <a:t>of</a:t>
            </a:r>
            <a:r>
              <a:rPr sz="1600" b="1" spc="-10" dirty="0">
                <a:latin typeface="Arial"/>
                <a:cs typeface="Arial"/>
              </a:rPr>
              <a:t> </a:t>
            </a:r>
            <a:r>
              <a:rPr sz="1600" b="1" spc="-5" dirty="0">
                <a:latin typeface="Arial"/>
                <a:cs typeface="Arial"/>
              </a:rPr>
              <a:t>Contradiction</a:t>
            </a:r>
            <a:endParaRPr sz="1600">
              <a:latin typeface="Arial"/>
              <a:cs typeface="Arial"/>
            </a:endParaRPr>
          </a:p>
          <a:p>
            <a:pPr marL="356870">
              <a:lnSpc>
                <a:spcPct val="100000"/>
              </a:lnSpc>
              <a:spcBef>
                <a:spcPts val="25"/>
              </a:spcBef>
            </a:pPr>
            <a:r>
              <a:rPr sz="1600" spc="5" dirty="0">
                <a:latin typeface="Microsoft Sans Serif"/>
                <a:cs typeface="Microsoft Sans Serif"/>
              </a:rPr>
              <a:t>P</a:t>
            </a:r>
            <a:r>
              <a:rPr sz="1600" spc="15" dirty="0">
                <a:latin typeface="Microsoft Sans Serif"/>
                <a:cs typeface="Microsoft Sans Serif"/>
              </a:rPr>
              <a:t> </a:t>
            </a:r>
            <a:r>
              <a:rPr sz="1600" spc="5" dirty="0">
                <a:latin typeface="Symbol"/>
                <a:cs typeface="Symbol"/>
              </a:rPr>
              <a:t></a:t>
            </a:r>
            <a:r>
              <a:rPr sz="1600" spc="5" dirty="0">
                <a:latin typeface="Times New Roman"/>
                <a:cs typeface="Times New Roman"/>
              </a:rPr>
              <a:t> </a:t>
            </a:r>
            <a:r>
              <a:rPr sz="1600" spc="70" dirty="0">
                <a:latin typeface="Times New Roman"/>
                <a:cs typeface="Times New Roman"/>
              </a:rPr>
              <a:t> </a:t>
            </a:r>
            <a:r>
              <a:rPr sz="1600" dirty="0">
                <a:latin typeface="Microsoft Sans Serif"/>
                <a:cs typeface="Microsoft Sans Serif"/>
              </a:rPr>
              <a:t>~</a:t>
            </a:r>
            <a:r>
              <a:rPr sz="1600" spc="-15" dirty="0">
                <a:latin typeface="Microsoft Sans Serif"/>
                <a:cs typeface="Microsoft Sans Serif"/>
              </a:rPr>
              <a:t> </a:t>
            </a:r>
            <a:r>
              <a:rPr sz="1600" spc="5" dirty="0">
                <a:latin typeface="Microsoft Sans Serif"/>
                <a:cs typeface="Microsoft Sans Serif"/>
              </a:rPr>
              <a:t>P</a:t>
            </a:r>
            <a:endParaRPr sz="1600">
              <a:latin typeface="Microsoft Sans Serif"/>
              <a:cs typeface="Microsoft Sans Serif"/>
            </a:endParaRPr>
          </a:p>
        </p:txBody>
      </p:sp>
      <p:sp>
        <p:nvSpPr>
          <p:cNvPr id="18" name="object 15">
            <a:extLst>
              <a:ext uri="{FF2B5EF4-FFF2-40B4-BE49-F238E27FC236}">
                <a16:creationId xmlns:a16="http://schemas.microsoft.com/office/drawing/2014/main" id="{062D0AA7-1635-143B-B3EC-67BA1CDDA97B}"/>
              </a:ext>
            </a:extLst>
          </p:cNvPr>
          <p:cNvSpPr txBox="1"/>
          <p:nvPr/>
        </p:nvSpPr>
        <p:spPr>
          <a:xfrm>
            <a:off x="4345943" y="5485896"/>
            <a:ext cx="137795" cy="270510"/>
          </a:xfrm>
          <a:prstGeom prst="rect">
            <a:avLst/>
          </a:prstGeom>
        </p:spPr>
        <p:txBody>
          <a:bodyPr vert="horz" wrap="square" lIns="0" tIns="13335" rIns="0" bIns="0" rtlCol="0">
            <a:spAutoFit/>
          </a:bodyPr>
          <a:lstStyle/>
          <a:p>
            <a:pPr marL="12700">
              <a:lnSpc>
                <a:spcPct val="100000"/>
              </a:lnSpc>
              <a:spcBef>
                <a:spcPts val="105"/>
              </a:spcBef>
            </a:pPr>
            <a:r>
              <a:rPr sz="1600" dirty="0">
                <a:latin typeface="Symbol"/>
                <a:cs typeface="Symbol"/>
              </a:rPr>
              <a:t></a:t>
            </a:r>
            <a:endParaRPr sz="1600">
              <a:latin typeface="Symbol"/>
              <a:cs typeface="Symbol"/>
            </a:endParaRPr>
          </a:p>
        </p:txBody>
      </p:sp>
      <p:sp>
        <p:nvSpPr>
          <p:cNvPr id="19" name="object 16">
            <a:extLst>
              <a:ext uri="{FF2B5EF4-FFF2-40B4-BE49-F238E27FC236}">
                <a16:creationId xmlns:a16="http://schemas.microsoft.com/office/drawing/2014/main" id="{67C45EA0-90A6-3578-D17B-1BB8A3342871}"/>
              </a:ext>
            </a:extLst>
          </p:cNvPr>
          <p:cNvSpPr txBox="1"/>
          <p:nvPr/>
        </p:nvSpPr>
        <p:spPr>
          <a:xfrm>
            <a:off x="6174744" y="5485896"/>
            <a:ext cx="694055" cy="270510"/>
          </a:xfrm>
          <a:prstGeom prst="rect">
            <a:avLst/>
          </a:prstGeom>
        </p:spPr>
        <p:txBody>
          <a:bodyPr vert="horz" wrap="square" lIns="0" tIns="13335" rIns="0" bIns="0" rtlCol="0">
            <a:spAutoFit/>
          </a:bodyPr>
          <a:lstStyle/>
          <a:p>
            <a:pPr marL="12700">
              <a:lnSpc>
                <a:spcPct val="100000"/>
              </a:lnSpc>
              <a:spcBef>
                <a:spcPts val="105"/>
              </a:spcBef>
            </a:pPr>
            <a:r>
              <a:rPr sz="1600" spc="5" dirty="0">
                <a:latin typeface="Microsoft Sans Serif"/>
                <a:cs typeface="Microsoft Sans Serif"/>
              </a:rPr>
              <a:t>T</a:t>
            </a:r>
            <a:r>
              <a:rPr sz="1600" spc="-40" dirty="0">
                <a:latin typeface="Microsoft Sans Serif"/>
                <a:cs typeface="Microsoft Sans Serif"/>
              </a:rPr>
              <a:t> </a:t>
            </a:r>
            <a:r>
              <a:rPr sz="1600" spc="-5" dirty="0">
                <a:latin typeface="Microsoft Sans Serif"/>
                <a:cs typeface="Microsoft Sans Serif"/>
              </a:rPr>
              <a:t>(true)</a:t>
            </a:r>
            <a:endParaRPr sz="1600">
              <a:latin typeface="Microsoft Sans Serif"/>
              <a:cs typeface="Microsoft Sans Serif"/>
            </a:endParaRPr>
          </a:p>
        </p:txBody>
      </p:sp>
      <p:sp>
        <p:nvSpPr>
          <p:cNvPr id="20" name="object 17">
            <a:extLst>
              <a:ext uri="{FF2B5EF4-FFF2-40B4-BE49-F238E27FC236}">
                <a16:creationId xmlns:a16="http://schemas.microsoft.com/office/drawing/2014/main" id="{1D990B6B-416E-5DEA-7118-25EB1F291704}"/>
              </a:ext>
            </a:extLst>
          </p:cNvPr>
          <p:cNvSpPr txBox="1"/>
          <p:nvPr/>
        </p:nvSpPr>
        <p:spPr>
          <a:xfrm>
            <a:off x="4403855" y="5976624"/>
            <a:ext cx="137795" cy="270510"/>
          </a:xfrm>
          <a:prstGeom prst="rect">
            <a:avLst/>
          </a:prstGeom>
        </p:spPr>
        <p:txBody>
          <a:bodyPr vert="horz" wrap="square" lIns="0" tIns="13335" rIns="0" bIns="0" rtlCol="0">
            <a:spAutoFit/>
          </a:bodyPr>
          <a:lstStyle/>
          <a:p>
            <a:pPr marL="12700">
              <a:lnSpc>
                <a:spcPct val="100000"/>
              </a:lnSpc>
              <a:spcBef>
                <a:spcPts val="105"/>
              </a:spcBef>
            </a:pPr>
            <a:r>
              <a:rPr sz="1600" dirty="0">
                <a:latin typeface="Symbol"/>
                <a:cs typeface="Symbol"/>
              </a:rPr>
              <a:t></a:t>
            </a:r>
            <a:endParaRPr sz="1600">
              <a:latin typeface="Symbol"/>
              <a:cs typeface="Symbol"/>
            </a:endParaRPr>
          </a:p>
        </p:txBody>
      </p:sp>
      <p:sp>
        <p:nvSpPr>
          <p:cNvPr id="21" name="object 18">
            <a:extLst>
              <a:ext uri="{FF2B5EF4-FFF2-40B4-BE49-F238E27FC236}">
                <a16:creationId xmlns:a16="http://schemas.microsoft.com/office/drawing/2014/main" id="{71745A26-3D54-2E2F-2E4B-079BE4C35E9B}"/>
              </a:ext>
            </a:extLst>
          </p:cNvPr>
          <p:cNvSpPr txBox="1"/>
          <p:nvPr/>
        </p:nvSpPr>
        <p:spPr>
          <a:xfrm>
            <a:off x="6174744" y="5976624"/>
            <a:ext cx="773430" cy="270510"/>
          </a:xfrm>
          <a:prstGeom prst="rect">
            <a:avLst/>
          </a:prstGeom>
        </p:spPr>
        <p:txBody>
          <a:bodyPr vert="horz" wrap="square" lIns="0" tIns="13335" rIns="0" bIns="0" rtlCol="0">
            <a:spAutoFit/>
          </a:bodyPr>
          <a:lstStyle/>
          <a:p>
            <a:pPr marL="12700">
              <a:lnSpc>
                <a:spcPct val="100000"/>
              </a:lnSpc>
              <a:spcBef>
                <a:spcPts val="105"/>
              </a:spcBef>
            </a:pPr>
            <a:r>
              <a:rPr sz="1600" spc="5" dirty="0">
                <a:latin typeface="Microsoft Sans Serif"/>
                <a:cs typeface="Microsoft Sans Serif"/>
              </a:rPr>
              <a:t>F</a:t>
            </a:r>
            <a:r>
              <a:rPr sz="1600" spc="-45" dirty="0">
                <a:latin typeface="Microsoft Sans Serif"/>
                <a:cs typeface="Microsoft Sans Serif"/>
              </a:rPr>
              <a:t> </a:t>
            </a:r>
            <a:r>
              <a:rPr sz="1600" spc="-5" dirty="0">
                <a:latin typeface="Microsoft Sans Serif"/>
                <a:cs typeface="Microsoft Sans Serif"/>
              </a:rPr>
              <a:t>(false)</a:t>
            </a:r>
            <a:endParaRPr sz="1600">
              <a:latin typeface="Microsoft Sans Serif"/>
              <a:cs typeface="Microsoft Sans Serif"/>
            </a:endParaRPr>
          </a:p>
        </p:txBody>
      </p:sp>
      <p:sp>
        <p:nvSpPr>
          <p:cNvPr id="22" name="Title 1">
            <a:extLst>
              <a:ext uri="{FF2B5EF4-FFF2-40B4-BE49-F238E27FC236}">
                <a16:creationId xmlns:a16="http://schemas.microsoft.com/office/drawing/2014/main" id="{32204F2B-6454-65A8-8449-4289908A1F47}"/>
              </a:ext>
            </a:extLst>
          </p:cNvPr>
          <p:cNvSpPr txBox="1">
            <a:spLocks/>
          </p:cNvSpPr>
          <p:nvPr/>
        </p:nvSpPr>
        <p:spPr>
          <a:xfrm>
            <a:off x="1871098" y="304801"/>
            <a:ext cx="7772400" cy="737812"/>
          </a:xfrm>
          <a:prstGeom prst="rect">
            <a:avLst/>
          </a:prstGeom>
        </p:spPr>
        <p:txBody>
          <a:bodyP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 </a:t>
            </a:r>
            <a:r>
              <a:rPr lang="en-US" sz="7500" b="1" dirty="0">
                <a:solidFill>
                  <a:srgbClr val="C00000"/>
                </a:solidFill>
                <a:latin typeface="Calibri" panose="020F0502020204030204" pitchFamily="34" charset="0"/>
                <a:ea typeface="Calibri" panose="020F0502020204030204" pitchFamily="34" charset="0"/>
              </a:rPr>
              <a:t>Propositional Calculus… </a:t>
            </a:r>
            <a:endParaRPr lang="en-US" b="1" dirty="0">
              <a:solidFill>
                <a:srgbClr val="C00000"/>
              </a:solidFill>
              <a:latin typeface="Calibri" panose="020F0502020204030204" pitchFamily="34" charset="0"/>
              <a:ea typeface="Calibri" panose="020F0502020204030204" pitchFamily="34" charset="0"/>
            </a:endParaRPr>
          </a:p>
          <a:p>
            <a:pPr marL="342900" indent="-342900" algn="ctr">
              <a:tabLst>
                <a:tab pos="546735" algn="l"/>
              </a:tabLst>
            </a:pP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66800" y="952362"/>
            <a:ext cx="5694269" cy="688989"/>
          </a:xfrm>
          <a:prstGeom prst="rect">
            <a:avLst/>
          </a:prstGeom>
        </p:spPr>
        <p:txBody>
          <a:bodyPr vert="horz" wrap="square" lIns="0" tIns="11766" rIns="0" bIns="0" rtlCol="0" anchor="ctr">
            <a:spAutoFit/>
          </a:bodyPr>
          <a:lstStyle/>
          <a:p>
            <a:pPr marL="11206">
              <a:lnSpc>
                <a:spcPct val="100000"/>
              </a:lnSpc>
              <a:spcBef>
                <a:spcPts val="93"/>
              </a:spcBef>
            </a:pPr>
            <a:r>
              <a:rPr dirty="0"/>
              <a:t>Predicate</a:t>
            </a:r>
            <a:r>
              <a:rPr spc="-79" dirty="0"/>
              <a:t> </a:t>
            </a:r>
            <a:r>
              <a:rPr spc="-4" dirty="0"/>
              <a:t>Calculus</a:t>
            </a:r>
          </a:p>
        </p:txBody>
      </p:sp>
      <p:sp>
        <p:nvSpPr>
          <p:cNvPr id="7" name="object 7"/>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1066800" y="2159152"/>
            <a:ext cx="9982199" cy="3762712"/>
          </a:xfrm>
          <a:prstGeom prst="rect">
            <a:avLst/>
          </a:prstGeom>
        </p:spPr>
        <p:txBody>
          <a:bodyPr vert="horz" wrap="square" lIns="0" tIns="34178" rIns="0" bIns="0" rtlCol="0">
            <a:spAutoFit/>
          </a:bodyPr>
          <a:lstStyle/>
          <a:p>
            <a:pPr marL="326109" marR="49309" indent="-304256">
              <a:lnSpc>
                <a:spcPts val="2418"/>
              </a:lnSpc>
              <a:spcBef>
                <a:spcPts val="269"/>
              </a:spcBef>
              <a:buClr>
                <a:srgbClr val="0099CC"/>
              </a:buClr>
              <a:buSzPct val="70833"/>
              <a:buFont typeface="Wingdings"/>
              <a:buChar char=""/>
              <a:tabLst>
                <a:tab pos="326109" algn="l"/>
                <a:tab pos="326669" algn="l"/>
                <a:tab pos="624761" algn="l"/>
                <a:tab pos="1205257" algn="l"/>
                <a:tab pos="1963936" algn="l"/>
                <a:tab pos="2727657" algn="l"/>
                <a:tab pos="3634261" algn="l"/>
                <a:tab pos="4653491" algn="l"/>
                <a:tab pos="5086621" algn="l"/>
                <a:tab pos="6431399" algn="l"/>
              </a:tabLst>
            </a:pPr>
            <a:r>
              <a:rPr sz="3200" dirty="0">
                <a:latin typeface="Arial MT"/>
                <a:cs typeface="Arial MT"/>
              </a:rPr>
              <a:t>It	</a:t>
            </a:r>
            <a:r>
              <a:rPr sz="3200" spc="-18" dirty="0">
                <a:latin typeface="Arial MT"/>
                <a:cs typeface="Arial MT"/>
              </a:rPr>
              <a:t>h</a:t>
            </a:r>
            <a:r>
              <a:rPr sz="3200" dirty="0">
                <a:latin typeface="Arial MT"/>
                <a:cs typeface="Arial MT"/>
              </a:rPr>
              <a:t>as	</a:t>
            </a:r>
            <a:r>
              <a:rPr sz="3200" spc="-18" dirty="0">
                <a:latin typeface="Arial MT"/>
                <a:cs typeface="Arial MT"/>
              </a:rPr>
              <a:t>t</a:t>
            </a:r>
            <a:r>
              <a:rPr sz="3200" dirty="0">
                <a:latin typeface="Arial MT"/>
                <a:cs typeface="Arial MT"/>
              </a:rPr>
              <a:t>h</a:t>
            </a:r>
            <a:r>
              <a:rPr sz="3200" spc="-9" dirty="0">
                <a:latin typeface="Arial MT"/>
                <a:cs typeface="Arial MT"/>
              </a:rPr>
              <a:t>r</a:t>
            </a:r>
            <a:r>
              <a:rPr sz="3200" dirty="0">
                <a:latin typeface="Arial MT"/>
                <a:cs typeface="Arial MT"/>
              </a:rPr>
              <a:t>e</a:t>
            </a:r>
            <a:r>
              <a:rPr sz="3200" spc="-4" dirty="0">
                <a:latin typeface="Arial MT"/>
                <a:cs typeface="Arial MT"/>
              </a:rPr>
              <a:t>e</a:t>
            </a:r>
            <a:r>
              <a:rPr sz="3200" dirty="0">
                <a:latin typeface="Arial MT"/>
                <a:cs typeface="Arial MT"/>
              </a:rPr>
              <a:t>	</a:t>
            </a:r>
            <a:r>
              <a:rPr sz="3200" spc="13" dirty="0">
                <a:latin typeface="Arial MT"/>
                <a:cs typeface="Arial MT"/>
              </a:rPr>
              <a:t>m</a:t>
            </a:r>
            <a:r>
              <a:rPr sz="3200" dirty="0">
                <a:latin typeface="Arial MT"/>
                <a:cs typeface="Arial MT"/>
              </a:rPr>
              <a:t>o</a:t>
            </a:r>
            <a:r>
              <a:rPr sz="3200" spc="-9" dirty="0">
                <a:latin typeface="Arial MT"/>
                <a:cs typeface="Arial MT"/>
              </a:rPr>
              <a:t>r</a:t>
            </a:r>
            <a:r>
              <a:rPr sz="3200" spc="-4" dirty="0">
                <a:latin typeface="Arial MT"/>
                <a:cs typeface="Arial MT"/>
              </a:rPr>
              <a:t>e</a:t>
            </a:r>
            <a:r>
              <a:rPr sz="3200" dirty="0">
                <a:latin typeface="Arial MT"/>
                <a:cs typeface="Arial MT"/>
              </a:rPr>
              <a:t>	</a:t>
            </a:r>
            <a:r>
              <a:rPr sz="3200" spc="-9" dirty="0">
                <a:latin typeface="Arial MT"/>
                <a:cs typeface="Arial MT"/>
              </a:rPr>
              <a:t>l</a:t>
            </a:r>
            <a:r>
              <a:rPr sz="3200" spc="-18" dirty="0">
                <a:latin typeface="Arial MT"/>
                <a:cs typeface="Arial MT"/>
              </a:rPr>
              <a:t>og</a:t>
            </a:r>
            <a:r>
              <a:rPr sz="3200" spc="-9" dirty="0">
                <a:latin typeface="Arial MT"/>
                <a:cs typeface="Arial MT"/>
              </a:rPr>
              <a:t>i</a:t>
            </a:r>
            <a:r>
              <a:rPr sz="3200" spc="-4" dirty="0">
                <a:latin typeface="Arial MT"/>
                <a:cs typeface="Arial MT"/>
              </a:rPr>
              <a:t>c</a:t>
            </a:r>
            <a:r>
              <a:rPr sz="3200" dirty="0">
                <a:latin typeface="Arial MT"/>
                <a:cs typeface="Arial MT"/>
              </a:rPr>
              <a:t>a</a:t>
            </a:r>
            <a:r>
              <a:rPr sz="3200" spc="-4" dirty="0">
                <a:latin typeface="Arial MT"/>
                <a:cs typeface="Arial MT"/>
              </a:rPr>
              <a:t>l</a:t>
            </a:r>
            <a:r>
              <a:rPr sz="3200" dirty="0">
                <a:latin typeface="Arial MT"/>
                <a:cs typeface="Arial MT"/>
              </a:rPr>
              <a:t>	not</a:t>
            </a:r>
            <a:r>
              <a:rPr sz="3200" spc="-9" dirty="0">
                <a:latin typeface="Arial MT"/>
                <a:cs typeface="Arial MT"/>
              </a:rPr>
              <a:t>i</a:t>
            </a:r>
            <a:r>
              <a:rPr sz="3200" dirty="0">
                <a:latin typeface="Arial MT"/>
                <a:cs typeface="Arial MT"/>
              </a:rPr>
              <a:t>ons	as	</a:t>
            </a:r>
            <a:r>
              <a:rPr sz="3200" spc="-4" dirty="0">
                <a:latin typeface="Arial MT"/>
                <a:cs typeface="Arial MT"/>
              </a:rPr>
              <a:t>c</a:t>
            </a:r>
            <a:r>
              <a:rPr sz="3200" spc="-18" dirty="0">
                <a:latin typeface="Arial MT"/>
                <a:cs typeface="Arial MT"/>
              </a:rPr>
              <a:t>o</a:t>
            </a:r>
            <a:r>
              <a:rPr sz="3200" spc="-9" dirty="0">
                <a:latin typeface="Arial MT"/>
                <a:cs typeface="Arial MT"/>
              </a:rPr>
              <a:t>m</a:t>
            </a:r>
            <a:r>
              <a:rPr sz="3200" dirty="0">
                <a:latin typeface="Arial MT"/>
                <a:cs typeface="Arial MT"/>
              </a:rPr>
              <a:t>pa</a:t>
            </a:r>
            <a:r>
              <a:rPr sz="3200" spc="-9" dirty="0">
                <a:latin typeface="Arial MT"/>
                <a:cs typeface="Arial MT"/>
              </a:rPr>
              <a:t>r</a:t>
            </a:r>
            <a:r>
              <a:rPr sz="3200" dirty="0">
                <a:latin typeface="Arial MT"/>
                <a:cs typeface="Arial MT"/>
              </a:rPr>
              <a:t>e</a:t>
            </a:r>
            <a:r>
              <a:rPr sz="3200" spc="-4" dirty="0">
                <a:latin typeface="Arial MT"/>
                <a:cs typeface="Arial MT"/>
              </a:rPr>
              <a:t>d</a:t>
            </a:r>
            <a:r>
              <a:rPr sz="3200" dirty="0">
                <a:latin typeface="Arial MT"/>
                <a:cs typeface="Arial MT"/>
              </a:rPr>
              <a:t>	</a:t>
            </a:r>
            <a:r>
              <a:rPr sz="3200" spc="-18" dirty="0">
                <a:latin typeface="Arial MT"/>
                <a:cs typeface="Arial MT"/>
              </a:rPr>
              <a:t>t</a:t>
            </a:r>
            <a:r>
              <a:rPr sz="3200" spc="-4" dirty="0">
                <a:latin typeface="Arial MT"/>
                <a:cs typeface="Arial MT"/>
              </a:rPr>
              <a:t>o  </a:t>
            </a:r>
            <a:r>
              <a:rPr sz="3200" dirty="0">
                <a:latin typeface="Arial MT"/>
                <a:cs typeface="Arial MT"/>
              </a:rPr>
              <a:t>propositional</a:t>
            </a:r>
            <a:r>
              <a:rPr sz="3200" spc="-4" dirty="0">
                <a:latin typeface="Arial MT"/>
                <a:cs typeface="Arial MT"/>
              </a:rPr>
              <a:t> calculus.</a:t>
            </a:r>
            <a:endParaRPr sz="3200" dirty="0">
              <a:latin typeface="Arial MT"/>
              <a:cs typeface="Arial MT"/>
            </a:endParaRPr>
          </a:p>
          <a:p>
            <a:pPr marL="678552" lvl="1" indent="-253266">
              <a:spcBef>
                <a:spcPts val="256"/>
              </a:spcBef>
              <a:buChar char="–"/>
              <a:tabLst>
                <a:tab pos="678552" algn="l"/>
                <a:tab pos="679113" algn="l"/>
              </a:tabLst>
            </a:pPr>
            <a:r>
              <a:rPr sz="2400" spc="-4" dirty="0">
                <a:latin typeface="Arial MT"/>
                <a:cs typeface="Arial MT"/>
              </a:rPr>
              <a:t>Terms</a:t>
            </a:r>
            <a:endParaRPr sz="2400" dirty="0">
              <a:latin typeface="Arial MT"/>
              <a:cs typeface="Arial MT"/>
            </a:endParaRPr>
          </a:p>
          <a:p>
            <a:pPr marL="678552" lvl="1" indent="-253266">
              <a:spcBef>
                <a:spcPts val="296"/>
              </a:spcBef>
              <a:buChar char="–"/>
              <a:tabLst>
                <a:tab pos="678552" algn="l"/>
                <a:tab pos="679113" algn="l"/>
              </a:tabLst>
            </a:pPr>
            <a:r>
              <a:rPr sz="2400" spc="-4" dirty="0">
                <a:latin typeface="Arial MT"/>
                <a:cs typeface="Arial MT"/>
              </a:rPr>
              <a:t>Predicates</a:t>
            </a:r>
            <a:endParaRPr sz="2400" dirty="0">
              <a:latin typeface="Arial MT"/>
              <a:cs typeface="Arial MT"/>
            </a:endParaRPr>
          </a:p>
          <a:p>
            <a:pPr marL="678552" marR="49309" lvl="1" indent="-253266">
              <a:lnSpc>
                <a:spcPts val="1818"/>
              </a:lnSpc>
              <a:spcBef>
                <a:spcPts val="410"/>
              </a:spcBef>
              <a:buChar char="–"/>
              <a:tabLst>
                <a:tab pos="678552" algn="l"/>
                <a:tab pos="679113" algn="l"/>
                <a:tab pos="1778467" algn="l"/>
                <a:tab pos="2773604" algn="l"/>
                <a:tab pos="3074498" algn="l"/>
                <a:tab pos="4091486" algn="l"/>
                <a:tab pos="5143214" algn="l"/>
                <a:tab pos="5533200" algn="l"/>
                <a:tab pos="5955123" algn="l"/>
                <a:tab pos="6315411" algn="l"/>
              </a:tabLst>
            </a:pPr>
            <a:r>
              <a:rPr sz="2400" spc="-9" dirty="0">
                <a:latin typeface="Arial MT"/>
                <a:cs typeface="Arial MT"/>
              </a:rPr>
              <a:t>Q</a:t>
            </a:r>
            <a:r>
              <a:rPr sz="2400" dirty="0">
                <a:latin typeface="Arial MT"/>
                <a:cs typeface="Arial MT"/>
              </a:rPr>
              <a:t>uanti</a:t>
            </a:r>
            <a:r>
              <a:rPr sz="2400" spc="-22" dirty="0">
                <a:latin typeface="Arial MT"/>
                <a:cs typeface="Arial MT"/>
              </a:rPr>
              <a:t>f</a:t>
            </a:r>
            <a:r>
              <a:rPr sz="2400" dirty="0">
                <a:latin typeface="Arial MT"/>
                <a:cs typeface="Arial MT"/>
              </a:rPr>
              <a:t>iers	</a:t>
            </a:r>
            <a:r>
              <a:rPr sz="2400" spc="-22" dirty="0">
                <a:latin typeface="Arial MT"/>
                <a:cs typeface="Arial MT"/>
              </a:rPr>
              <a:t>(</a:t>
            </a:r>
            <a:r>
              <a:rPr sz="2400" dirty="0">
                <a:latin typeface="Arial MT"/>
                <a:cs typeface="Arial MT"/>
              </a:rPr>
              <a:t>uni</a:t>
            </a:r>
            <a:r>
              <a:rPr sz="2400" spc="-13" dirty="0">
                <a:latin typeface="Arial MT"/>
                <a:cs typeface="Arial MT"/>
              </a:rPr>
              <a:t>v</a:t>
            </a:r>
            <a:r>
              <a:rPr sz="2400" dirty="0">
                <a:latin typeface="Arial MT"/>
                <a:cs typeface="Arial MT"/>
              </a:rPr>
              <a:t>e</a:t>
            </a:r>
            <a:r>
              <a:rPr sz="2400" spc="-22" dirty="0">
                <a:latin typeface="Arial MT"/>
                <a:cs typeface="Arial MT"/>
              </a:rPr>
              <a:t>r</a:t>
            </a:r>
            <a:r>
              <a:rPr sz="2400" spc="9" dirty="0">
                <a:latin typeface="Arial MT"/>
                <a:cs typeface="Arial MT"/>
              </a:rPr>
              <a:t>s</a:t>
            </a:r>
            <a:r>
              <a:rPr sz="2400" dirty="0">
                <a:latin typeface="Arial MT"/>
                <a:cs typeface="Arial MT"/>
              </a:rPr>
              <a:t>a</a:t>
            </a:r>
            <a:r>
              <a:rPr sz="2400" spc="-4" dirty="0">
                <a:latin typeface="Arial MT"/>
                <a:cs typeface="Arial MT"/>
              </a:rPr>
              <a:t>l</a:t>
            </a:r>
            <a:r>
              <a:rPr lang="en-IN" sz="2400" spc="-4" dirty="0">
                <a:latin typeface="Arial MT"/>
                <a:cs typeface="Arial MT"/>
              </a:rPr>
              <a:t> </a:t>
            </a:r>
            <a:r>
              <a:rPr sz="2400" dirty="0">
                <a:latin typeface="Arial MT"/>
                <a:cs typeface="Arial MT"/>
              </a:rPr>
              <a:t>	or	e</a:t>
            </a:r>
            <a:r>
              <a:rPr sz="2400" spc="-35" dirty="0">
                <a:latin typeface="Arial MT"/>
                <a:cs typeface="Arial MT"/>
              </a:rPr>
              <a:t>x</a:t>
            </a:r>
            <a:r>
              <a:rPr sz="2400" dirty="0">
                <a:latin typeface="Arial MT"/>
                <a:cs typeface="Arial MT"/>
              </a:rPr>
              <a:t>i</a:t>
            </a:r>
            <a:r>
              <a:rPr sz="2400" spc="-13" dirty="0">
                <a:latin typeface="Arial MT"/>
                <a:cs typeface="Arial MT"/>
              </a:rPr>
              <a:t>s</a:t>
            </a:r>
            <a:r>
              <a:rPr sz="2400" dirty="0">
                <a:latin typeface="Arial MT"/>
                <a:cs typeface="Arial MT"/>
              </a:rPr>
              <a:t>tent</a:t>
            </a:r>
            <a:r>
              <a:rPr sz="2400" spc="-22" dirty="0">
                <a:latin typeface="Arial MT"/>
                <a:cs typeface="Arial MT"/>
              </a:rPr>
              <a:t>i</a:t>
            </a:r>
            <a:r>
              <a:rPr sz="2400" dirty="0">
                <a:latin typeface="Arial MT"/>
                <a:cs typeface="Arial MT"/>
              </a:rPr>
              <a:t>a</a:t>
            </a:r>
            <a:r>
              <a:rPr sz="2400" spc="-4" dirty="0">
                <a:latin typeface="Arial MT"/>
                <a:cs typeface="Arial MT"/>
              </a:rPr>
              <a:t>l</a:t>
            </a:r>
            <a:r>
              <a:rPr sz="2400" dirty="0">
                <a:latin typeface="Arial MT"/>
                <a:cs typeface="Arial MT"/>
              </a:rPr>
              <a:t>	q</a:t>
            </a:r>
            <a:r>
              <a:rPr sz="2400" spc="-22" dirty="0">
                <a:latin typeface="Arial MT"/>
                <a:cs typeface="Arial MT"/>
              </a:rPr>
              <a:t>u</a:t>
            </a:r>
            <a:r>
              <a:rPr sz="2400" dirty="0">
                <a:latin typeface="Arial MT"/>
                <a:cs typeface="Arial MT"/>
              </a:rPr>
              <a:t>an</a:t>
            </a:r>
            <a:r>
              <a:rPr sz="2400" spc="-22" dirty="0">
                <a:latin typeface="Arial MT"/>
                <a:cs typeface="Arial MT"/>
              </a:rPr>
              <a:t>t</a:t>
            </a:r>
            <a:r>
              <a:rPr sz="2400" dirty="0">
                <a:latin typeface="Arial MT"/>
                <a:cs typeface="Arial MT"/>
              </a:rPr>
              <a:t>ifie</a:t>
            </a:r>
            <a:r>
              <a:rPr sz="2400" spc="-22" dirty="0">
                <a:latin typeface="Arial MT"/>
                <a:cs typeface="Arial MT"/>
              </a:rPr>
              <a:t>r</a:t>
            </a:r>
            <a:r>
              <a:rPr sz="2400" dirty="0">
                <a:latin typeface="Arial MT"/>
                <a:cs typeface="Arial MT"/>
              </a:rPr>
              <a:t>s	i.</a:t>
            </a:r>
            <a:r>
              <a:rPr sz="2400" spc="-22" dirty="0">
                <a:latin typeface="Arial MT"/>
                <a:cs typeface="Arial MT"/>
              </a:rPr>
              <a:t>e</a:t>
            </a:r>
            <a:r>
              <a:rPr sz="2400" dirty="0">
                <a:latin typeface="Arial MT"/>
                <a:cs typeface="Arial MT"/>
              </a:rPr>
              <a:t>.	“for	al</a:t>
            </a:r>
            <a:r>
              <a:rPr sz="2400" spc="-22" dirty="0">
                <a:latin typeface="Arial MT"/>
                <a:cs typeface="Arial MT"/>
              </a:rPr>
              <a:t>l</a:t>
            </a:r>
            <a:r>
              <a:rPr sz="2400" dirty="0">
                <a:latin typeface="Arial MT"/>
                <a:cs typeface="Arial MT"/>
              </a:rPr>
              <a:t>'	an</a:t>
            </a:r>
            <a:r>
              <a:rPr sz="2400" spc="-4" dirty="0">
                <a:latin typeface="Arial MT"/>
                <a:cs typeface="Arial MT"/>
              </a:rPr>
              <a:t>d  </a:t>
            </a:r>
            <a:r>
              <a:rPr sz="2400" dirty="0">
                <a:latin typeface="Arial MT"/>
                <a:cs typeface="Arial MT"/>
              </a:rPr>
              <a:t>“there</a:t>
            </a:r>
            <a:r>
              <a:rPr sz="2400" spc="-18" dirty="0">
                <a:latin typeface="Arial MT"/>
                <a:cs typeface="Arial MT"/>
              </a:rPr>
              <a:t> </a:t>
            </a:r>
            <a:r>
              <a:rPr sz="2400" spc="-4" dirty="0">
                <a:latin typeface="Arial MT"/>
                <a:cs typeface="Arial MT"/>
              </a:rPr>
              <a:t>exists”)</a:t>
            </a:r>
            <a:endParaRPr sz="2400" dirty="0">
              <a:latin typeface="Arial MT"/>
              <a:cs typeface="Arial MT"/>
            </a:endParaRPr>
          </a:p>
          <a:p>
            <a:pPr marL="326109" indent="-304256">
              <a:spcBef>
                <a:spcPts val="318"/>
              </a:spcBef>
              <a:buClr>
                <a:srgbClr val="0099CC"/>
              </a:buClr>
              <a:buSzPct val="70833"/>
              <a:buFont typeface="Wingdings"/>
              <a:buChar char=""/>
              <a:tabLst>
                <a:tab pos="326109" algn="l"/>
                <a:tab pos="326669" algn="l"/>
              </a:tabLst>
            </a:pPr>
            <a:r>
              <a:rPr sz="3200" b="1" spc="-4" dirty="0">
                <a:solidFill>
                  <a:srgbClr val="CC0000"/>
                </a:solidFill>
                <a:latin typeface="Arial"/>
                <a:cs typeface="Arial"/>
              </a:rPr>
              <a:t>Term</a:t>
            </a:r>
            <a:r>
              <a:rPr sz="3200" b="1" spc="-26" dirty="0">
                <a:solidFill>
                  <a:srgbClr val="CC0000"/>
                </a:solidFill>
                <a:latin typeface="Arial"/>
                <a:cs typeface="Arial"/>
              </a:rPr>
              <a:t> </a:t>
            </a:r>
            <a:r>
              <a:rPr sz="3200" spc="-4" dirty="0">
                <a:latin typeface="Arial MT"/>
                <a:cs typeface="Arial MT"/>
              </a:rPr>
              <a:t>is</a:t>
            </a:r>
            <a:endParaRPr sz="3200" dirty="0">
              <a:latin typeface="Arial MT"/>
              <a:cs typeface="Arial MT"/>
            </a:endParaRPr>
          </a:p>
          <a:p>
            <a:pPr marL="678552" marR="49869" lvl="1" indent="-253266" algn="just">
              <a:lnSpc>
                <a:spcPts val="1818"/>
              </a:lnSpc>
              <a:spcBef>
                <a:spcPts val="431"/>
              </a:spcBef>
              <a:buChar char="–"/>
              <a:tabLst>
                <a:tab pos="679113" algn="l"/>
              </a:tabLst>
            </a:pPr>
            <a:r>
              <a:rPr sz="2400" spc="-4" dirty="0">
                <a:latin typeface="Arial MT"/>
                <a:cs typeface="Arial MT"/>
              </a:rPr>
              <a:t>a </a:t>
            </a:r>
            <a:r>
              <a:rPr sz="2400" spc="-4" dirty="0">
                <a:solidFill>
                  <a:srgbClr val="CC0000"/>
                </a:solidFill>
                <a:latin typeface="Arial MT"/>
                <a:cs typeface="Arial MT"/>
              </a:rPr>
              <a:t>constant </a:t>
            </a:r>
            <a:r>
              <a:rPr sz="2400" spc="-4" dirty="0">
                <a:latin typeface="Arial MT"/>
                <a:cs typeface="Arial MT"/>
              </a:rPr>
              <a:t>(single </a:t>
            </a:r>
            <a:r>
              <a:rPr sz="2400" spc="-9" dirty="0">
                <a:latin typeface="Arial MT"/>
                <a:cs typeface="Arial MT"/>
              </a:rPr>
              <a:t>individual </a:t>
            </a:r>
            <a:r>
              <a:rPr sz="2400" spc="-13" dirty="0">
                <a:latin typeface="Arial MT"/>
                <a:cs typeface="Arial MT"/>
              </a:rPr>
              <a:t>or </a:t>
            </a:r>
            <a:r>
              <a:rPr sz="2400" spc="-4" dirty="0">
                <a:latin typeface="Arial MT"/>
                <a:cs typeface="Arial MT"/>
              </a:rPr>
              <a:t>concept i.e.,5,john etc.),a </a:t>
            </a:r>
            <a:r>
              <a:rPr sz="2400" spc="-9" dirty="0">
                <a:latin typeface="Arial MT"/>
                <a:cs typeface="Arial MT"/>
              </a:rPr>
              <a:t>variable </a:t>
            </a:r>
            <a:r>
              <a:rPr sz="2400" spc="-4" dirty="0">
                <a:latin typeface="Arial MT"/>
                <a:cs typeface="Arial MT"/>
              </a:rPr>
              <a:t> </a:t>
            </a:r>
            <a:r>
              <a:rPr sz="2400" dirty="0">
                <a:latin typeface="Arial MT"/>
                <a:cs typeface="Arial MT"/>
              </a:rPr>
              <a:t>that</a:t>
            </a:r>
            <a:r>
              <a:rPr sz="2400" spc="-22" dirty="0">
                <a:latin typeface="Arial MT"/>
                <a:cs typeface="Arial MT"/>
              </a:rPr>
              <a:t> </a:t>
            </a:r>
            <a:r>
              <a:rPr sz="2400" spc="-4" dirty="0">
                <a:latin typeface="Arial MT"/>
                <a:cs typeface="Arial MT"/>
              </a:rPr>
              <a:t>stands</a:t>
            </a:r>
            <a:r>
              <a:rPr sz="2400" spc="-9" dirty="0">
                <a:latin typeface="Arial MT"/>
                <a:cs typeface="Arial MT"/>
              </a:rPr>
              <a:t> </a:t>
            </a:r>
            <a:r>
              <a:rPr sz="2400" dirty="0">
                <a:latin typeface="Arial MT"/>
                <a:cs typeface="Arial MT"/>
              </a:rPr>
              <a:t>for </a:t>
            </a:r>
            <a:r>
              <a:rPr sz="2400" spc="-4" dirty="0">
                <a:latin typeface="Arial MT"/>
                <a:cs typeface="Arial MT"/>
              </a:rPr>
              <a:t>different</a:t>
            </a:r>
            <a:r>
              <a:rPr sz="2400" spc="-18" dirty="0">
                <a:latin typeface="Arial MT"/>
                <a:cs typeface="Arial MT"/>
              </a:rPr>
              <a:t> </a:t>
            </a:r>
            <a:r>
              <a:rPr sz="2400" spc="-4" dirty="0">
                <a:latin typeface="Arial MT"/>
                <a:cs typeface="Arial MT"/>
              </a:rPr>
              <a:t>individuals,</a:t>
            </a:r>
            <a:endParaRPr sz="2400" dirty="0">
              <a:latin typeface="Arial MT"/>
              <a:cs typeface="Arial MT"/>
            </a:endParaRPr>
          </a:p>
          <a:p>
            <a:pPr marL="678552" marR="48188" lvl="1" indent="-253266" algn="just">
              <a:lnSpc>
                <a:spcPct val="95000"/>
              </a:lnSpc>
              <a:spcBef>
                <a:spcPts val="326"/>
              </a:spcBef>
              <a:buChar char="–"/>
              <a:tabLst>
                <a:tab pos="679113" algn="l"/>
              </a:tabLst>
            </a:pPr>
            <a:r>
              <a:rPr sz="2400" spc="-4" dirty="0">
                <a:latin typeface="Arial MT"/>
                <a:cs typeface="Arial MT"/>
              </a:rPr>
              <a:t>a </a:t>
            </a:r>
            <a:r>
              <a:rPr sz="2400" spc="-4" dirty="0">
                <a:solidFill>
                  <a:srgbClr val="CC0000"/>
                </a:solidFill>
                <a:latin typeface="Arial MT"/>
                <a:cs typeface="Arial MT"/>
              </a:rPr>
              <a:t>function: </a:t>
            </a:r>
            <a:r>
              <a:rPr sz="2400" spc="-4" dirty="0">
                <a:latin typeface="Arial MT"/>
                <a:cs typeface="Arial MT"/>
              </a:rPr>
              <a:t>a mapping that maps n terms </a:t>
            </a:r>
            <a:r>
              <a:rPr sz="2400" dirty="0">
                <a:latin typeface="Arial MT"/>
                <a:cs typeface="Arial MT"/>
              </a:rPr>
              <a:t>to </a:t>
            </a:r>
            <a:r>
              <a:rPr sz="2400" spc="-4" dirty="0">
                <a:latin typeface="Arial MT"/>
                <a:cs typeface="Arial MT"/>
              </a:rPr>
              <a:t>a term </a:t>
            </a:r>
            <a:r>
              <a:rPr sz="2400" dirty="0">
                <a:latin typeface="Arial MT"/>
                <a:cs typeface="Arial MT"/>
              </a:rPr>
              <a:t>i.e., if f is n- </a:t>
            </a:r>
            <a:r>
              <a:rPr sz="2400" spc="4" dirty="0">
                <a:latin typeface="Arial MT"/>
                <a:cs typeface="Arial MT"/>
              </a:rPr>
              <a:t> </a:t>
            </a:r>
            <a:r>
              <a:rPr sz="2400" spc="-4" dirty="0">
                <a:latin typeface="Arial MT"/>
                <a:cs typeface="Arial MT"/>
              </a:rPr>
              <a:t>place function symbol </a:t>
            </a:r>
            <a:r>
              <a:rPr sz="2400" spc="-9" dirty="0">
                <a:latin typeface="Arial MT"/>
                <a:cs typeface="Arial MT"/>
              </a:rPr>
              <a:t>and</a:t>
            </a:r>
            <a:r>
              <a:rPr sz="2400" spc="-4" dirty="0">
                <a:latin typeface="Arial MT"/>
                <a:cs typeface="Arial MT"/>
              </a:rPr>
              <a:t> </a:t>
            </a:r>
            <a:r>
              <a:rPr sz="2400" spc="-9" dirty="0">
                <a:latin typeface="Arial MT"/>
                <a:cs typeface="Arial MT"/>
              </a:rPr>
              <a:t>t</a:t>
            </a:r>
            <a:r>
              <a:rPr sz="2400" spc="-13" baseline="-23148" dirty="0">
                <a:latin typeface="Arial MT"/>
                <a:cs typeface="Arial MT"/>
              </a:rPr>
              <a:t>1</a:t>
            </a:r>
            <a:r>
              <a:rPr sz="2400" spc="-9" dirty="0">
                <a:latin typeface="Arial MT"/>
                <a:cs typeface="Arial MT"/>
              </a:rPr>
              <a:t>, </a:t>
            </a:r>
            <a:r>
              <a:rPr sz="2400" dirty="0">
                <a:latin typeface="Arial MT"/>
                <a:cs typeface="Arial MT"/>
              </a:rPr>
              <a:t>…, t</a:t>
            </a:r>
            <a:r>
              <a:rPr sz="2400" baseline="-23148" dirty="0">
                <a:latin typeface="Arial MT"/>
                <a:cs typeface="Arial MT"/>
              </a:rPr>
              <a:t>n </a:t>
            </a:r>
            <a:r>
              <a:rPr sz="2400" dirty="0">
                <a:latin typeface="Arial MT"/>
                <a:cs typeface="Arial MT"/>
              </a:rPr>
              <a:t>are terms, </a:t>
            </a:r>
            <a:r>
              <a:rPr sz="2400" spc="-4" dirty="0">
                <a:latin typeface="Arial MT"/>
                <a:cs typeface="Arial MT"/>
              </a:rPr>
              <a:t>then </a:t>
            </a:r>
            <a:r>
              <a:rPr sz="2400" dirty="0">
                <a:latin typeface="Arial MT"/>
                <a:cs typeface="Arial MT"/>
              </a:rPr>
              <a:t>f(t</a:t>
            </a:r>
            <a:r>
              <a:rPr sz="2400" baseline="-23148" dirty="0">
                <a:latin typeface="Arial MT"/>
                <a:cs typeface="Arial MT"/>
              </a:rPr>
              <a:t>1, </a:t>
            </a:r>
            <a:r>
              <a:rPr sz="2400" dirty="0">
                <a:latin typeface="Arial MT"/>
                <a:cs typeface="Arial MT"/>
              </a:rPr>
              <a:t>…, </a:t>
            </a:r>
            <a:r>
              <a:rPr sz="2400" spc="-9" dirty="0">
                <a:latin typeface="Arial MT"/>
                <a:cs typeface="Arial MT"/>
              </a:rPr>
              <a:t>t</a:t>
            </a:r>
            <a:r>
              <a:rPr sz="2400" spc="-13" baseline="-23148" dirty="0">
                <a:latin typeface="Arial MT"/>
                <a:cs typeface="Arial MT"/>
              </a:rPr>
              <a:t>n</a:t>
            </a:r>
            <a:r>
              <a:rPr sz="2400" spc="-9" dirty="0">
                <a:latin typeface="Arial MT"/>
                <a:cs typeface="Arial MT"/>
              </a:rPr>
              <a:t>) </a:t>
            </a:r>
            <a:r>
              <a:rPr sz="2400" spc="-13" dirty="0">
                <a:latin typeface="Arial MT"/>
                <a:cs typeface="Arial MT"/>
              </a:rPr>
              <a:t>is </a:t>
            </a:r>
            <a:r>
              <a:rPr sz="2400" spc="-4" dirty="0">
                <a:latin typeface="Arial MT"/>
                <a:cs typeface="Arial MT"/>
              </a:rPr>
              <a:t>a </a:t>
            </a:r>
            <a:r>
              <a:rPr sz="2400" dirty="0">
                <a:latin typeface="Arial MT"/>
                <a:cs typeface="Arial MT"/>
              </a:rPr>
              <a:t> term.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200400" y="228600"/>
            <a:ext cx="1555376" cy="607719"/>
          </a:xfrm>
          <a:prstGeom prst="rect">
            <a:avLst/>
          </a:prstGeom>
        </p:spPr>
        <p:txBody>
          <a:bodyPr vert="horz" wrap="square" lIns="0" tIns="10085" rIns="0" bIns="0" rtlCol="0" anchor="ctr">
            <a:spAutoFit/>
          </a:bodyPr>
          <a:lstStyle/>
          <a:p>
            <a:pPr marL="11206">
              <a:lnSpc>
                <a:spcPct val="100000"/>
              </a:lnSpc>
              <a:spcBef>
                <a:spcPts val="79"/>
              </a:spcBef>
            </a:pPr>
            <a:r>
              <a:rPr sz="3883" spc="-13" dirty="0"/>
              <a:t>C</a:t>
            </a:r>
            <a:r>
              <a:rPr sz="3883" spc="4" dirty="0"/>
              <a:t>o</a:t>
            </a:r>
            <a:r>
              <a:rPr sz="3883" spc="-4" dirty="0"/>
              <a:t>n</a:t>
            </a:r>
            <a:r>
              <a:rPr sz="3883" spc="-9" dirty="0"/>
              <a:t>t…</a:t>
            </a:r>
            <a:endParaRPr sz="3883" dirty="0"/>
          </a:p>
        </p:txBody>
      </p:sp>
      <p:sp>
        <p:nvSpPr>
          <p:cNvPr id="7" name="object 7"/>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a:spLocks noGrp="1"/>
          </p:cNvSpPr>
          <p:nvPr>
            <p:ph type="body" idx="1"/>
          </p:nvPr>
        </p:nvSpPr>
        <p:spPr>
          <a:xfrm>
            <a:off x="1" y="1610845"/>
            <a:ext cx="11676530" cy="3727431"/>
          </a:xfrm>
          <a:prstGeom prst="rect">
            <a:avLst/>
          </a:prstGeom>
        </p:spPr>
        <p:txBody>
          <a:bodyPr vert="horz" wrap="square" lIns="0" tIns="47625" rIns="0" bIns="0" rtlCol="0">
            <a:spAutoFit/>
          </a:bodyPr>
          <a:lstStyle/>
          <a:p>
            <a:pPr marL="1018669" marR="4483" indent="-304256">
              <a:lnSpc>
                <a:spcPts val="2285"/>
              </a:lnSpc>
              <a:spcBef>
                <a:spcPts val="375"/>
              </a:spcBef>
              <a:buClr>
                <a:srgbClr val="0099CC"/>
              </a:buClr>
              <a:buSzPct val="70833"/>
              <a:buFont typeface="Wingdings"/>
              <a:buChar char=""/>
              <a:tabLst>
                <a:tab pos="1018669" algn="l"/>
                <a:tab pos="1019229" algn="l"/>
              </a:tabLst>
            </a:pPr>
            <a:r>
              <a:rPr sz="4000" b="1" spc="-4" dirty="0">
                <a:solidFill>
                  <a:srgbClr val="CC0000"/>
                </a:solidFill>
                <a:latin typeface="Arial"/>
                <a:cs typeface="Arial"/>
              </a:rPr>
              <a:t>Predicate</a:t>
            </a:r>
            <a:r>
              <a:rPr sz="4000" b="1" spc="265" dirty="0">
                <a:solidFill>
                  <a:srgbClr val="CC0000"/>
                </a:solidFill>
                <a:latin typeface="Arial"/>
                <a:cs typeface="Arial"/>
              </a:rPr>
              <a:t> </a:t>
            </a:r>
            <a:r>
              <a:rPr sz="4000" dirty="0"/>
              <a:t>:</a:t>
            </a:r>
            <a:r>
              <a:rPr sz="4000" spc="238" dirty="0"/>
              <a:t> </a:t>
            </a:r>
            <a:r>
              <a:rPr sz="4000" spc="-4" dirty="0"/>
              <a:t>a</a:t>
            </a:r>
            <a:r>
              <a:rPr sz="4000" spc="269" dirty="0"/>
              <a:t> </a:t>
            </a:r>
            <a:r>
              <a:rPr sz="4000" spc="-4" dirty="0"/>
              <a:t>relation</a:t>
            </a:r>
            <a:r>
              <a:rPr sz="4000" spc="243" dirty="0"/>
              <a:t> </a:t>
            </a:r>
            <a:r>
              <a:rPr sz="4000" dirty="0"/>
              <a:t>that</a:t>
            </a:r>
            <a:r>
              <a:rPr sz="4000" spc="243" dirty="0"/>
              <a:t> </a:t>
            </a:r>
            <a:r>
              <a:rPr sz="4000" spc="-4" dirty="0"/>
              <a:t>maps</a:t>
            </a:r>
            <a:r>
              <a:rPr sz="4000" spc="256" dirty="0"/>
              <a:t> </a:t>
            </a:r>
            <a:r>
              <a:rPr sz="4000" spc="-4" dirty="0"/>
              <a:t>n</a:t>
            </a:r>
            <a:r>
              <a:rPr sz="4000" spc="265" dirty="0"/>
              <a:t> </a:t>
            </a:r>
            <a:r>
              <a:rPr sz="4000" spc="-4" dirty="0"/>
              <a:t>terms</a:t>
            </a:r>
            <a:r>
              <a:rPr sz="4000" spc="260" dirty="0"/>
              <a:t> </a:t>
            </a:r>
            <a:r>
              <a:rPr sz="4000" spc="-9" dirty="0"/>
              <a:t>to</a:t>
            </a:r>
            <a:r>
              <a:rPr sz="4000" spc="265" dirty="0"/>
              <a:t> </a:t>
            </a:r>
            <a:r>
              <a:rPr sz="4000" spc="-4" dirty="0"/>
              <a:t>a</a:t>
            </a:r>
            <a:r>
              <a:rPr sz="4000" spc="269" dirty="0"/>
              <a:t> </a:t>
            </a:r>
            <a:r>
              <a:rPr sz="4000" spc="-4" dirty="0"/>
              <a:t>truth </a:t>
            </a:r>
            <a:r>
              <a:rPr sz="4000" spc="-578" dirty="0"/>
              <a:t> </a:t>
            </a:r>
            <a:r>
              <a:rPr sz="4000" spc="-4" dirty="0"/>
              <a:t>value</a:t>
            </a:r>
            <a:r>
              <a:rPr sz="4000" spc="4" dirty="0"/>
              <a:t> </a:t>
            </a:r>
            <a:r>
              <a:rPr sz="4000" spc="-4" dirty="0"/>
              <a:t>true</a:t>
            </a:r>
            <a:r>
              <a:rPr sz="4000" spc="9" dirty="0"/>
              <a:t> </a:t>
            </a:r>
            <a:r>
              <a:rPr sz="4000" spc="-4" dirty="0"/>
              <a:t>(T) </a:t>
            </a:r>
            <a:r>
              <a:rPr sz="4000" dirty="0"/>
              <a:t>or</a:t>
            </a:r>
            <a:r>
              <a:rPr sz="4000" spc="-26" dirty="0"/>
              <a:t> </a:t>
            </a:r>
            <a:r>
              <a:rPr sz="4000" spc="-4" dirty="0"/>
              <a:t>false</a:t>
            </a:r>
            <a:r>
              <a:rPr sz="4000" spc="9" dirty="0"/>
              <a:t> </a:t>
            </a:r>
            <a:r>
              <a:rPr sz="4000" spc="-13" dirty="0"/>
              <a:t>(F).</a:t>
            </a:r>
          </a:p>
          <a:p>
            <a:pPr marL="1371113" lvl="1" indent="-253266">
              <a:lnSpc>
                <a:spcPct val="100000"/>
              </a:lnSpc>
              <a:spcBef>
                <a:spcPts val="194"/>
              </a:spcBef>
              <a:buChar char="–"/>
              <a:tabLst>
                <a:tab pos="1371113" algn="l"/>
                <a:tab pos="1371673" algn="l"/>
              </a:tabLst>
            </a:pPr>
            <a:r>
              <a:rPr spc="-9" dirty="0">
                <a:latin typeface="Arial MT"/>
                <a:cs typeface="Arial MT"/>
              </a:rPr>
              <a:t>LOVE</a:t>
            </a:r>
            <a:r>
              <a:rPr spc="-26" dirty="0">
                <a:latin typeface="Arial MT"/>
                <a:cs typeface="Arial MT"/>
              </a:rPr>
              <a:t> </a:t>
            </a:r>
            <a:r>
              <a:rPr dirty="0">
                <a:latin typeface="Arial MT"/>
                <a:cs typeface="Arial MT"/>
              </a:rPr>
              <a:t>(john</a:t>
            </a:r>
            <a:r>
              <a:rPr spc="-22" dirty="0">
                <a:latin typeface="Arial MT"/>
                <a:cs typeface="Arial MT"/>
              </a:rPr>
              <a:t> </a:t>
            </a:r>
            <a:r>
              <a:rPr spc="-4" dirty="0">
                <a:latin typeface="Arial MT"/>
                <a:cs typeface="Arial MT"/>
              </a:rPr>
              <a:t>,</a:t>
            </a:r>
            <a:r>
              <a:rPr spc="-22" dirty="0">
                <a:latin typeface="Arial MT"/>
                <a:cs typeface="Arial MT"/>
              </a:rPr>
              <a:t> </a:t>
            </a:r>
            <a:r>
              <a:rPr spc="-9" dirty="0">
                <a:latin typeface="Arial MT"/>
                <a:cs typeface="Arial MT"/>
              </a:rPr>
              <a:t>mary)</a:t>
            </a:r>
            <a:endParaRPr dirty="0">
              <a:latin typeface="Arial MT"/>
              <a:cs typeface="Arial MT"/>
            </a:endParaRPr>
          </a:p>
          <a:p>
            <a:pPr marL="1371113" lvl="1" indent="-253266">
              <a:lnSpc>
                <a:spcPct val="100000"/>
              </a:lnSpc>
              <a:spcBef>
                <a:spcPts val="212"/>
              </a:spcBef>
              <a:buChar char="–"/>
              <a:tabLst>
                <a:tab pos="1371113" algn="l"/>
                <a:tab pos="1371673" algn="l"/>
              </a:tabLst>
            </a:pPr>
            <a:r>
              <a:rPr spc="-4" dirty="0">
                <a:latin typeface="Arial MT"/>
                <a:cs typeface="Arial MT"/>
              </a:rPr>
              <a:t>LOVE(father(john),</a:t>
            </a:r>
            <a:r>
              <a:rPr spc="-40" dirty="0">
                <a:latin typeface="Arial MT"/>
                <a:cs typeface="Arial MT"/>
              </a:rPr>
              <a:t> </a:t>
            </a:r>
            <a:r>
              <a:rPr spc="-4" dirty="0">
                <a:latin typeface="Arial MT"/>
                <a:cs typeface="Arial MT"/>
              </a:rPr>
              <a:t>john)</a:t>
            </a:r>
            <a:endParaRPr dirty="0">
              <a:latin typeface="Arial MT"/>
              <a:cs typeface="Arial MT"/>
            </a:endParaRPr>
          </a:p>
          <a:p>
            <a:pPr marL="1371113" lvl="1" indent="-253266">
              <a:lnSpc>
                <a:spcPct val="100000"/>
              </a:lnSpc>
              <a:spcBef>
                <a:spcPts val="193"/>
              </a:spcBef>
              <a:buChar char="–"/>
              <a:tabLst>
                <a:tab pos="1371113" algn="l"/>
                <a:tab pos="1371673" algn="l"/>
              </a:tabLst>
            </a:pPr>
            <a:r>
              <a:rPr spc="-9" dirty="0">
                <a:solidFill>
                  <a:srgbClr val="CC0000"/>
                </a:solidFill>
                <a:latin typeface="Arial MT"/>
                <a:cs typeface="Arial MT"/>
              </a:rPr>
              <a:t>LOVE</a:t>
            </a:r>
            <a:r>
              <a:rPr spc="4" dirty="0">
                <a:solidFill>
                  <a:srgbClr val="CC0000"/>
                </a:solidFill>
                <a:latin typeface="Arial MT"/>
                <a:cs typeface="Arial MT"/>
              </a:rPr>
              <a:t> </a:t>
            </a:r>
            <a:r>
              <a:rPr spc="-13" dirty="0">
                <a:latin typeface="Arial MT"/>
                <a:cs typeface="Arial MT"/>
              </a:rPr>
              <a:t>is</a:t>
            </a:r>
            <a:r>
              <a:rPr dirty="0">
                <a:latin typeface="Arial MT"/>
                <a:cs typeface="Arial MT"/>
              </a:rPr>
              <a:t> </a:t>
            </a:r>
            <a:r>
              <a:rPr spc="-4" dirty="0">
                <a:latin typeface="Arial MT"/>
                <a:cs typeface="Arial MT"/>
              </a:rPr>
              <a:t>a</a:t>
            </a:r>
            <a:r>
              <a:rPr spc="-9" dirty="0">
                <a:latin typeface="Arial MT"/>
                <a:cs typeface="Arial MT"/>
              </a:rPr>
              <a:t> </a:t>
            </a:r>
            <a:r>
              <a:rPr spc="-4" dirty="0">
                <a:latin typeface="Arial MT"/>
                <a:cs typeface="Arial MT"/>
              </a:rPr>
              <a:t>predicate.</a:t>
            </a:r>
            <a:r>
              <a:rPr spc="-13" dirty="0">
                <a:latin typeface="Arial MT"/>
                <a:cs typeface="Arial MT"/>
              </a:rPr>
              <a:t> </a:t>
            </a:r>
            <a:r>
              <a:rPr spc="-4" dirty="0">
                <a:solidFill>
                  <a:srgbClr val="CC0000"/>
                </a:solidFill>
                <a:latin typeface="Arial MT"/>
                <a:cs typeface="Arial MT"/>
              </a:rPr>
              <a:t>father</a:t>
            </a:r>
            <a:r>
              <a:rPr spc="4" dirty="0">
                <a:solidFill>
                  <a:srgbClr val="CC0000"/>
                </a:solidFill>
                <a:latin typeface="Arial MT"/>
                <a:cs typeface="Arial MT"/>
              </a:rPr>
              <a:t> </a:t>
            </a:r>
            <a:r>
              <a:rPr spc="-13" dirty="0">
                <a:latin typeface="Arial MT"/>
                <a:cs typeface="Arial MT"/>
              </a:rPr>
              <a:t>is</a:t>
            </a:r>
            <a:r>
              <a:rPr dirty="0">
                <a:latin typeface="Arial MT"/>
                <a:cs typeface="Arial MT"/>
              </a:rPr>
              <a:t> </a:t>
            </a:r>
            <a:r>
              <a:rPr spc="-4" dirty="0">
                <a:latin typeface="Arial MT"/>
                <a:cs typeface="Arial MT"/>
              </a:rPr>
              <a:t>a</a:t>
            </a:r>
            <a:r>
              <a:rPr spc="-9" dirty="0">
                <a:latin typeface="Arial MT"/>
                <a:cs typeface="Arial MT"/>
              </a:rPr>
              <a:t> </a:t>
            </a:r>
            <a:r>
              <a:rPr spc="-4" dirty="0">
                <a:latin typeface="Arial MT"/>
                <a:cs typeface="Arial MT"/>
              </a:rPr>
              <a:t>function.</a:t>
            </a:r>
            <a:endParaRPr lang="en-IN" spc="-4" dirty="0">
              <a:latin typeface="Arial MT"/>
              <a:cs typeface="Arial MT"/>
            </a:endParaRPr>
          </a:p>
          <a:p>
            <a:pPr marL="1117847" lvl="1" indent="0">
              <a:lnSpc>
                <a:spcPct val="100000"/>
              </a:lnSpc>
              <a:spcBef>
                <a:spcPts val="193"/>
              </a:spcBef>
              <a:buNone/>
              <a:tabLst>
                <a:tab pos="1371113" algn="l"/>
                <a:tab pos="1371673" algn="l"/>
              </a:tabLst>
            </a:pPr>
            <a:endParaRPr dirty="0">
              <a:latin typeface="Arial MT"/>
              <a:cs typeface="Arial MT"/>
            </a:endParaRPr>
          </a:p>
          <a:p>
            <a:pPr marL="1018669" marR="12327" indent="-304256">
              <a:lnSpc>
                <a:spcPts val="2285"/>
              </a:lnSpc>
              <a:spcBef>
                <a:spcPts val="529"/>
              </a:spcBef>
              <a:buClr>
                <a:srgbClr val="0099CC"/>
              </a:buClr>
              <a:buSzPct val="70833"/>
              <a:buFont typeface="Wingdings"/>
              <a:buChar char=""/>
              <a:tabLst>
                <a:tab pos="1018669" algn="l"/>
                <a:tab pos="1019229" algn="l"/>
              </a:tabLst>
            </a:pPr>
            <a:r>
              <a:rPr sz="4000" b="1" spc="-4" dirty="0">
                <a:solidFill>
                  <a:srgbClr val="CC0000"/>
                </a:solidFill>
                <a:latin typeface="Arial"/>
                <a:cs typeface="Arial"/>
              </a:rPr>
              <a:t>Quantifiers</a:t>
            </a:r>
            <a:r>
              <a:rPr sz="4000" i="1" spc="-4" dirty="0">
                <a:latin typeface="Arial"/>
                <a:cs typeface="Arial"/>
              </a:rPr>
              <a:t>:</a:t>
            </a:r>
            <a:r>
              <a:rPr sz="4000" i="1" spc="172" dirty="0">
                <a:latin typeface="Arial"/>
                <a:cs typeface="Arial"/>
              </a:rPr>
              <a:t> </a:t>
            </a:r>
            <a:r>
              <a:rPr sz="4000" dirty="0"/>
              <a:t>Variables</a:t>
            </a:r>
            <a:r>
              <a:rPr sz="4000" spc="168" dirty="0"/>
              <a:t> </a:t>
            </a:r>
            <a:r>
              <a:rPr sz="4000" spc="-4" dirty="0"/>
              <a:t>are</a:t>
            </a:r>
            <a:r>
              <a:rPr sz="4000" spc="176" dirty="0"/>
              <a:t> </a:t>
            </a:r>
            <a:r>
              <a:rPr sz="4000" dirty="0"/>
              <a:t>used</a:t>
            </a:r>
            <a:r>
              <a:rPr sz="4000" spc="180" dirty="0"/>
              <a:t> </a:t>
            </a:r>
            <a:r>
              <a:rPr sz="4000" spc="-4" dirty="0"/>
              <a:t>in</a:t>
            </a:r>
            <a:r>
              <a:rPr sz="4000" spc="199" dirty="0"/>
              <a:t> </a:t>
            </a:r>
            <a:r>
              <a:rPr sz="4000" spc="-4" dirty="0"/>
              <a:t>conjunction</a:t>
            </a:r>
            <a:r>
              <a:rPr sz="4000" spc="199" dirty="0"/>
              <a:t> </a:t>
            </a:r>
            <a:r>
              <a:rPr sz="4000" spc="-9" dirty="0"/>
              <a:t>with </a:t>
            </a:r>
            <a:r>
              <a:rPr sz="4000" spc="-574" dirty="0"/>
              <a:t> </a:t>
            </a:r>
            <a:r>
              <a:rPr sz="4000" dirty="0"/>
              <a:t>quantifiers.</a:t>
            </a:r>
          </a:p>
          <a:p>
            <a:pPr marL="1371113" marR="9526" lvl="1" indent="-253266">
              <a:lnSpc>
                <a:spcPts val="1906"/>
              </a:lnSpc>
              <a:spcBef>
                <a:spcPts val="454"/>
              </a:spcBef>
              <a:buChar char="–"/>
              <a:tabLst>
                <a:tab pos="1371113" algn="l"/>
                <a:tab pos="1371673" algn="l"/>
                <a:tab pos="1865879" algn="l"/>
                <a:tab pos="3958129" algn="l"/>
              </a:tabLst>
            </a:pPr>
            <a:r>
              <a:rPr dirty="0">
                <a:latin typeface="Arial MT"/>
                <a:cs typeface="Arial MT"/>
              </a:rPr>
              <a:t>There</a:t>
            </a:r>
            <a:r>
              <a:rPr spc="309" dirty="0">
                <a:latin typeface="Arial MT"/>
                <a:cs typeface="Arial MT"/>
              </a:rPr>
              <a:t> </a:t>
            </a:r>
            <a:r>
              <a:rPr spc="-4" dirty="0">
                <a:latin typeface="Arial MT"/>
                <a:cs typeface="Arial MT"/>
              </a:rPr>
              <a:t>are</a:t>
            </a:r>
            <a:r>
              <a:rPr spc="313" dirty="0">
                <a:latin typeface="Arial MT"/>
                <a:cs typeface="Arial MT"/>
              </a:rPr>
              <a:t> </a:t>
            </a:r>
            <a:r>
              <a:rPr spc="-13" dirty="0">
                <a:latin typeface="Arial MT"/>
                <a:cs typeface="Arial MT"/>
              </a:rPr>
              <a:t>two</a:t>
            </a:r>
            <a:r>
              <a:rPr spc="313" dirty="0">
                <a:latin typeface="Arial MT"/>
                <a:cs typeface="Arial MT"/>
              </a:rPr>
              <a:t> </a:t>
            </a:r>
            <a:r>
              <a:rPr spc="-4" dirty="0">
                <a:latin typeface="Arial MT"/>
                <a:cs typeface="Arial MT"/>
              </a:rPr>
              <a:t>types</a:t>
            </a:r>
            <a:r>
              <a:rPr spc="326" dirty="0">
                <a:latin typeface="Arial MT"/>
                <a:cs typeface="Arial MT"/>
              </a:rPr>
              <a:t> </a:t>
            </a:r>
            <a:r>
              <a:rPr spc="-9" dirty="0">
                <a:latin typeface="Arial MT"/>
                <a:cs typeface="Arial MT"/>
              </a:rPr>
              <a:t>of	</a:t>
            </a:r>
            <a:r>
              <a:rPr spc="-4" dirty="0">
                <a:latin typeface="Arial MT"/>
                <a:cs typeface="Arial MT"/>
              </a:rPr>
              <a:t>quantifiers</a:t>
            </a:r>
            <a:r>
              <a:rPr spc="309" dirty="0">
                <a:latin typeface="Arial MT"/>
                <a:cs typeface="Arial MT"/>
              </a:rPr>
              <a:t> </a:t>
            </a:r>
            <a:r>
              <a:rPr spc="-9" dirty="0">
                <a:latin typeface="Arial MT"/>
                <a:cs typeface="Arial MT"/>
              </a:rPr>
              <a:t>viz..,</a:t>
            </a:r>
            <a:r>
              <a:rPr spc="296" dirty="0">
                <a:latin typeface="Arial MT"/>
                <a:cs typeface="Arial MT"/>
              </a:rPr>
              <a:t> </a:t>
            </a:r>
            <a:r>
              <a:rPr spc="-4" dirty="0">
                <a:latin typeface="Arial MT"/>
                <a:cs typeface="Arial MT"/>
              </a:rPr>
              <a:t>“there</a:t>
            </a:r>
            <a:r>
              <a:rPr spc="296" dirty="0">
                <a:latin typeface="Arial MT"/>
                <a:cs typeface="Arial MT"/>
              </a:rPr>
              <a:t> </a:t>
            </a:r>
            <a:r>
              <a:rPr dirty="0">
                <a:latin typeface="Arial MT"/>
                <a:cs typeface="Arial MT"/>
              </a:rPr>
              <a:t>exist”</a:t>
            </a:r>
            <a:r>
              <a:rPr spc="304" dirty="0">
                <a:latin typeface="Arial MT"/>
                <a:cs typeface="Arial MT"/>
              </a:rPr>
              <a:t> </a:t>
            </a:r>
            <a:r>
              <a:rPr spc="-9" dirty="0">
                <a:latin typeface="Arial MT"/>
                <a:cs typeface="Arial MT"/>
              </a:rPr>
              <a:t>(</a:t>
            </a:r>
            <a:r>
              <a:rPr spc="-9" dirty="0">
                <a:latin typeface="Symbol"/>
                <a:cs typeface="Symbol"/>
              </a:rPr>
              <a:t></a:t>
            </a:r>
            <a:r>
              <a:rPr spc="-9" dirty="0">
                <a:latin typeface="Arial MT"/>
                <a:cs typeface="Arial MT"/>
              </a:rPr>
              <a:t>) </a:t>
            </a:r>
            <a:r>
              <a:rPr spc="-476" dirty="0">
                <a:latin typeface="Arial MT"/>
                <a:cs typeface="Arial MT"/>
              </a:rPr>
              <a:t> </a:t>
            </a:r>
            <a:r>
              <a:rPr spc="-9" dirty="0">
                <a:latin typeface="Arial MT"/>
                <a:cs typeface="Arial MT"/>
              </a:rPr>
              <a:t>and	</a:t>
            </a:r>
            <a:r>
              <a:rPr dirty="0">
                <a:latin typeface="Arial MT"/>
                <a:cs typeface="Arial MT"/>
              </a:rPr>
              <a:t>“for </a:t>
            </a:r>
            <a:r>
              <a:rPr spc="-13" dirty="0">
                <a:latin typeface="Arial MT"/>
                <a:cs typeface="Arial MT"/>
              </a:rPr>
              <a:t>all”</a:t>
            </a:r>
            <a:r>
              <a:rPr spc="4" dirty="0">
                <a:latin typeface="Arial MT"/>
                <a:cs typeface="Arial MT"/>
              </a:rPr>
              <a:t> </a:t>
            </a:r>
            <a:r>
              <a:rPr spc="-4" dirty="0">
                <a:latin typeface="Arial MT"/>
                <a:cs typeface="Arial MT"/>
              </a:rPr>
              <a:t>(</a:t>
            </a:r>
            <a:r>
              <a:rPr spc="-4" dirty="0">
                <a:latin typeface="Symbol"/>
                <a:cs typeface="Symbol"/>
              </a:rPr>
              <a:t></a:t>
            </a:r>
            <a:r>
              <a:rPr spc="-4" dirty="0">
                <a:latin typeface="Arial MT"/>
                <a:cs typeface="Arial MT"/>
              </a:rPr>
              <a:t>).</a:t>
            </a:r>
            <a:endParaRPr dirty="0">
              <a:latin typeface="Arial MT"/>
              <a:cs typeface="Arial MT"/>
            </a:endParaRPr>
          </a:p>
          <a:p>
            <a:pPr marL="1371113" marR="7284" lvl="1" indent="-253266">
              <a:lnSpc>
                <a:spcPts val="1924"/>
              </a:lnSpc>
              <a:spcBef>
                <a:spcPts val="388"/>
              </a:spcBef>
              <a:buChar char="–"/>
              <a:tabLst>
                <a:tab pos="1371113" algn="l"/>
                <a:tab pos="1371673" algn="l"/>
                <a:tab pos="2263709" algn="l"/>
                <a:tab pos="2976441" algn="l"/>
                <a:tab pos="3412373" algn="l"/>
                <a:tab pos="4385656" algn="l"/>
                <a:tab pos="5020503" algn="l"/>
                <a:tab pos="5542165" algn="l"/>
                <a:tab pos="7016377" algn="l"/>
              </a:tabLst>
            </a:pPr>
            <a:r>
              <a:rPr dirty="0">
                <a:latin typeface="Arial MT"/>
                <a:cs typeface="Arial MT"/>
              </a:rPr>
              <a:t>“</a:t>
            </a:r>
            <a:r>
              <a:rPr spc="-9" dirty="0">
                <a:latin typeface="Arial MT"/>
                <a:cs typeface="Arial MT"/>
              </a:rPr>
              <a:t>e</a:t>
            </a:r>
            <a:r>
              <a:rPr spc="-18" dirty="0">
                <a:latin typeface="Arial MT"/>
                <a:cs typeface="Arial MT"/>
              </a:rPr>
              <a:t>v</a:t>
            </a:r>
            <a:r>
              <a:rPr spc="-9" dirty="0">
                <a:latin typeface="Arial MT"/>
                <a:cs typeface="Arial MT"/>
              </a:rPr>
              <a:t>e</a:t>
            </a:r>
            <a:r>
              <a:rPr spc="22" dirty="0">
                <a:latin typeface="Arial MT"/>
                <a:cs typeface="Arial MT"/>
              </a:rPr>
              <a:t>r</a:t>
            </a:r>
            <a:r>
              <a:rPr spc="-4" dirty="0">
                <a:latin typeface="Arial MT"/>
                <a:cs typeface="Arial MT"/>
              </a:rPr>
              <a:t>y</a:t>
            </a:r>
            <a:r>
              <a:rPr dirty="0">
                <a:latin typeface="Arial MT"/>
                <a:cs typeface="Arial MT"/>
              </a:rPr>
              <a:t>	</a:t>
            </a:r>
            <a:r>
              <a:rPr spc="26" dirty="0">
                <a:latin typeface="Arial MT"/>
                <a:cs typeface="Arial MT"/>
              </a:rPr>
              <a:t>m</a:t>
            </a:r>
            <a:r>
              <a:rPr spc="-9" dirty="0">
                <a:latin typeface="Arial MT"/>
                <a:cs typeface="Arial MT"/>
              </a:rPr>
              <a:t>a</a:t>
            </a:r>
            <a:r>
              <a:rPr spc="-4" dirty="0">
                <a:latin typeface="Arial MT"/>
                <a:cs typeface="Arial MT"/>
              </a:rPr>
              <a:t>n</a:t>
            </a:r>
            <a:r>
              <a:rPr dirty="0">
                <a:latin typeface="Arial MT"/>
                <a:cs typeface="Arial MT"/>
              </a:rPr>
              <a:t>	</a:t>
            </a:r>
            <a:r>
              <a:rPr spc="-18" dirty="0">
                <a:latin typeface="Arial MT"/>
                <a:cs typeface="Arial MT"/>
              </a:rPr>
              <a:t>i</a:t>
            </a:r>
            <a:r>
              <a:rPr spc="-4" dirty="0">
                <a:latin typeface="Arial MT"/>
                <a:cs typeface="Arial MT"/>
              </a:rPr>
              <a:t>s</a:t>
            </a:r>
            <a:r>
              <a:rPr dirty="0">
                <a:latin typeface="Arial MT"/>
                <a:cs typeface="Arial MT"/>
              </a:rPr>
              <a:t>	</a:t>
            </a:r>
            <a:r>
              <a:rPr spc="26" dirty="0">
                <a:latin typeface="Arial MT"/>
                <a:cs typeface="Arial MT"/>
              </a:rPr>
              <a:t>m</a:t>
            </a:r>
            <a:r>
              <a:rPr spc="-9" dirty="0">
                <a:latin typeface="Arial MT"/>
                <a:cs typeface="Arial MT"/>
              </a:rPr>
              <a:t>o</a:t>
            </a:r>
            <a:r>
              <a:rPr dirty="0">
                <a:latin typeface="Arial MT"/>
                <a:cs typeface="Arial MT"/>
              </a:rPr>
              <a:t>r</a:t>
            </a:r>
            <a:r>
              <a:rPr spc="-9" dirty="0">
                <a:latin typeface="Arial MT"/>
                <a:cs typeface="Arial MT"/>
              </a:rPr>
              <a:t>ta</a:t>
            </a:r>
            <a:r>
              <a:rPr spc="-18" dirty="0">
                <a:latin typeface="Arial MT"/>
                <a:cs typeface="Arial MT"/>
              </a:rPr>
              <a:t>l</a:t>
            </a:r>
            <a:r>
              <a:rPr spc="-4" dirty="0">
                <a:latin typeface="Arial MT"/>
                <a:cs typeface="Arial MT"/>
              </a:rPr>
              <a:t>”</a:t>
            </a:r>
            <a:r>
              <a:rPr dirty="0">
                <a:latin typeface="Arial MT"/>
                <a:cs typeface="Arial MT"/>
              </a:rPr>
              <a:t>	</a:t>
            </a:r>
            <a:r>
              <a:rPr spc="4" dirty="0">
                <a:latin typeface="Arial MT"/>
                <a:cs typeface="Arial MT"/>
              </a:rPr>
              <a:t>c</a:t>
            </a:r>
            <a:r>
              <a:rPr spc="-9" dirty="0">
                <a:latin typeface="Arial MT"/>
                <a:cs typeface="Arial MT"/>
              </a:rPr>
              <a:t>a</a:t>
            </a:r>
            <a:r>
              <a:rPr spc="-4" dirty="0">
                <a:latin typeface="Arial MT"/>
                <a:cs typeface="Arial MT"/>
              </a:rPr>
              <a:t>n</a:t>
            </a:r>
            <a:r>
              <a:rPr dirty="0">
                <a:latin typeface="Arial MT"/>
                <a:cs typeface="Arial MT"/>
              </a:rPr>
              <a:t>	</a:t>
            </a:r>
            <a:r>
              <a:rPr spc="-9" dirty="0">
                <a:latin typeface="Arial MT"/>
                <a:cs typeface="Arial MT"/>
              </a:rPr>
              <a:t>b</a:t>
            </a:r>
            <a:r>
              <a:rPr spc="-4" dirty="0">
                <a:latin typeface="Arial MT"/>
                <a:cs typeface="Arial MT"/>
              </a:rPr>
              <a:t>e</a:t>
            </a:r>
            <a:r>
              <a:rPr dirty="0">
                <a:latin typeface="Arial MT"/>
                <a:cs typeface="Arial MT"/>
              </a:rPr>
              <a:t>	r</a:t>
            </a:r>
            <a:r>
              <a:rPr spc="13" dirty="0">
                <a:latin typeface="Arial MT"/>
                <a:cs typeface="Arial MT"/>
              </a:rPr>
              <a:t>e</a:t>
            </a:r>
            <a:r>
              <a:rPr spc="-9" dirty="0">
                <a:latin typeface="Arial MT"/>
                <a:cs typeface="Arial MT"/>
              </a:rPr>
              <a:t>p</a:t>
            </a:r>
            <a:r>
              <a:rPr dirty="0">
                <a:latin typeface="Arial MT"/>
                <a:cs typeface="Arial MT"/>
              </a:rPr>
              <a:t>r</a:t>
            </a:r>
            <a:r>
              <a:rPr spc="-9" dirty="0">
                <a:latin typeface="Arial MT"/>
                <a:cs typeface="Arial MT"/>
              </a:rPr>
              <a:t>e</a:t>
            </a:r>
            <a:r>
              <a:rPr spc="4" dirty="0">
                <a:latin typeface="Arial MT"/>
                <a:cs typeface="Arial MT"/>
              </a:rPr>
              <a:t>s</a:t>
            </a:r>
            <a:r>
              <a:rPr spc="-9" dirty="0">
                <a:latin typeface="Arial MT"/>
                <a:cs typeface="Arial MT"/>
              </a:rPr>
              <a:t>ent</a:t>
            </a:r>
            <a:r>
              <a:rPr spc="13" dirty="0">
                <a:latin typeface="Arial MT"/>
                <a:cs typeface="Arial MT"/>
              </a:rPr>
              <a:t>e</a:t>
            </a:r>
            <a:r>
              <a:rPr spc="-4" dirty="0">
                <a:latin typeface="Arial MT"/>
                <a:cs typeface="Arial MT"/>
              </a:rPr>
              <a:t>d</a:t>
            </a:r>
            <a:r>
              <a:rPr dirty="0">
                <a:latin typeface="Arial MT"/>
                <a:cs typeface="Arial MT"/>
              </a:rPr>
              <a:t>	</a:t>
            </a:r>
            <a:r>
              <a:rPr spc="-9" dirty="0">
                <a:latin typeface="Arial MT"/>
                <a:cs typeface="Arial MT"/>
              </a:rPr>
              <a:t>a</a:t>
            </a:r>
            <a:r>
              <a:rPr spc="-4" dirty="0">
                <a:latin typeface="Arial MT"/>
                <a:cs typeface="Arial MT"/>
              </a:rPr>
              <a:t>s  (</a:t>
            </a:r>
            <a:r>
              <a:rPr spc="-4" dirty="0">
                <a:latin typeface="Symbol"/>
                <a:cs typeface="Symbol"/>
              </a:rPr>
              <a:t></a:t>
            </a:r>
            <a:r>
              <a:rPr spc="-4" dirty="0">
                <a:latin typeface="Arial MT"/>
                <a:cs typeface="Arial MT"/>
              </a:rPr>
              <a:t>x)</a:t>
            </a:r>
            <a:r>
              <a:rPr dirty="0">
                <a:latin typeface="Arial MT"/>
                <a:cs typeface="Arial MT"/>
              </a:rPr>
              <a:t> </a:t>
            </a:r>
            <a:r>
              <a:rPr spc="-4" dirty="0">
                <a:latin typeface="Arial MT"/>
                <a:cs typeface="Arial MT"/>
              </a:rPr>
              <a:t>(MAN(x)</a:t>
            </a:r>
            <a:r>
              <a:rPr spc="4" dirty="0">
                <a:latin typeface="Arial MT"/>
                <a:cs typeface="Arial MT"/>
              </a:rPr>
              <a:t> </a:t>
            </a:r>
            <a:r>
              <a:rPr spc="-9" dirty="0">
                <a:latin typeface="Symbol"/>
                <a:cs typeface="Symbol"/>
              </a:rPr>
              <a:t></a:t>
            </a:r>
            <a:r>
              <a:rPr spc="44" dirty="0">
                <a:latin typeface="Times New Roman"/>
                <a:cs typeface="Times New Roman"/>
              </a:rPr>
              <a:t> </a:t>
            </a:r>
            <a:r>
              <a:rPr spc="-4" dirty="0">
                <a:latin typeface="Arial MT"/>
                <a:cs typeface="Arial MT"/>
              </a:rPr>
              <a:t>MORTAL(x)).</a:t>
            </a:r>
            <a:endParaRPr dirty="0">
              <a:latin typeface="Arial MT"/>
              <a:cs typeface="Arial M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088822" y="372506"/>
            <a:ext cx="2075329" cy="607719"/>
          </a:xfrm>
          <a:prstGeom prst="rect">
            <a:avLst/>
          </a:prstGeom>
        </p:spPr>
        <p:txBody>
          <a:bodyPr vert="horz" wrap="square" lIns="0" tIns="10085" rIns="0" bIns="0" rtlCol="0" anchor="ctr">
            <a:spAutoFit/>
          </a:bodyPr>
          <a:lstStyle/>
          <a:p>
            <a:pPr marL="11206">
              <a:lnSpc>
                <a:spcPct val="100000"/>
              </a:lnSpc>
              <a:spcBef>
                <a:spcPts val="79"/>
              </a:spcBef>
            </a:pPr>
            <a:r>
              <a:rPr sz="3883" spc="-13" dirty="0"/>
              <a:t>E</a:t>
            </a:r>
            <a:r>
              <a:rPr sz="3883" spc="4" dirty="0"/>
              <a:t>xa</a:t>
            </a:r>
            <a:r>
              <a:rPr sz="3883" spc="-22" dirty="0"/>
              <a:t>m</a:t>
            </a:r>
            <a:r>
              <a:rPr sz="3883" spc="-4" dirty="0"/>
              <a:t>pl</a:t>
            </a:r>
            <a:r>
              <a:rPr sz="3883" spc="-13" dirty="0"/>
              <a:t>e</a:t>
            </a:r>
            <a:r>
              <a:rPr sz="3883" spc="-4" dirty="0"/>
              <a:t>s</a:t>
            </a:r>
            <a:endParaRPr sz="3883" dirty="0"/>
          </a:p>
        </p:txBody>
      </p:sp>
      <p:sp>
        <p:nvSpPr>
          <p:cNvPr id="10" name="object 10"/>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990601" y="1446578"/>
            <a:ext cx="8466606" cy="1451038"/>
          </a:xfrm>
          <a:prstGeom prst="rect">
            <a:avLst/>
          </a:prstGeom>
        </p:spPr>
        <p:txBody>
          <a:bodyPr vert="horz" wrap="square" lIns="0" tIns="47625" rIns="0" bIns="0" rtlCol="0">
            <a:spAutoFit/>
          </a:bodyPr>
          <a:lstStyle/>
          <a:p>
            <a:pPr marL="314902" marR="4483" indent="-304256">
              <a:lnSpc>
                <a:spcPts val="2285"/>
              </a:lnSpc>
              <a:spcBef>
                <a:spcPts val="375"/>
              </a:spcBef>
              <a:buClr>
                <a:srgbClr val="0099CC"/>
              </a:buClr>
              <a:buSzPct val="70833"/>
              <a:buFont typeface="Wingdings"/>
              <a:buChar char=""/>
              <a:tabLst>
                <a:tab pos="314902" algn="l"/>
                <a:tab pos="315462" algn="l"/>
              </a:tabLst>
            </a:pPr>
            <a:r>
              <a:rPr sz="3200" dirty="0">
                <a:latin typeface="Arial MT"/>
                <a:cs typeface="Arial MT"/>
              </a:rPr>
              <a:t>A</a:t>
            </a:r>
            <a:r>
              <a:rPr sz="3200" spc="26" dirty="0">
                <a:latin typeface="Arial MT"/>
                <a:cs typeface="Arial MT"/>
              </a:rPr>
              <a:t> </a:t>
            </a:r>
            <a:r>
              <a:rPr sz="3200" spc="-4" dirty="0">
                <a:latin typeface="Arial MT"/>
                <a:cs typeface="Arial MT"/>
              </a:rPr>
              <a:t>statement</a:t>
            </a:r>
            <a:r>
              <a:rPr sz="3200" spc="22" dirty="0">
                <a:latin typeface="Arial MT"/>
                <a:cs typeface="Arial MT"/>
              </a:rPr>
              <a:t> </a:t>
            </a:r>
            <a:r>
              <a:rPr sz="3200" spc="-4" dirty="0">
                <a:latin typeface="Arial MT"/>
                <a:cs typeface="Arial MT"/>
              </a:rPr>
              <a:t>“</a:t>
            </a:r>
            <a:r>
              <a:rPr sz="3200" i="1" spc="-4" dirty="0">
                <a:latin typeface="Arial"/>
                <a:cs typeface="Arial"/>
              </a:rPr>
              <a:t>x</a:t>
            </a:r>
            <a:r>
              <a:rPr sz="3200" i="1" spc="22" dirty="0">
                <a:latin typeface="Arial"/>
                <a:cs typeface="Arial"/>
              </a:rPr>
              <a:t> </a:t>
            </a:r>
            <a:r>
              <a:rPr sz="3200" i="1" spc="-4" dirty="0">
                <a:latin typeface="Arial"/>
                <a:cs typeface="Arial"/>
              </a:rPr>
              <a:t>is</a:t>
            </a:r>
            <a:r>
              <a:rPr sz="3200" i="1" spc="18" dirty="0">
                <a:latin typeface="Arial"/>
                <a:cs typeface="Arial"/>
              </a:rPr>
              <a:t> </a:t>
            </a:r>
            <a:r>
              <a:rPr sz="3200" i="1" spc="-4" dirty="0">
                <a:latin typeface="Arial"/>
                <a:cs typeface="Arial"/>
              </a:rPr>
              <a:t>greater</a:t>
            </a:r>
            <a:r>
              <a:rPr sz="3200" i="1" spc="35" dirty="0">
                <a:latin typeface="Arial"/>
                <a:cs typeface="Arial"/>
              </a:rPr>
              <a:t> </a:t>
            </a:r>
            <a:r>
              <a:rPr sz="3200" i="1" spc="-4" dirty="0">
                <a:latin typeface="Arial"/>
                <a:cs typeface="Arial"/>
              </a:rPr>
              <a:t>than</a:t>
            </a:r>
            <a:r>
              <a:rPr sz="3200" i="1" spc="31" dirty="0">
                <a:latin typeface="Arial"/>
                <a:cs typeface="Arial"/>
              </a:rPr>
              <a:t> </a:t>
            </a:r>
            <a:r>
              <a:rPr sz="3200" i="1" dirty="0">
                <a:latin typeface="Arial"/>
                <a:cs typeface="Arial"/>
              </a:rPr>
              <a:t>y”</a:t>
            </a:r>
            <a:r>
              <a:rPr sz="3200" i="1" spc="13" dirty="0">
                <a:latin typeface="Arial"/>
                <a:cs typeface="Arial"/>
              </a:rPr>
              <a:t> </a:t>
            </a:r>
            <a:r>
              <a:rPr sz="3200" spc="-4" dirty="0">
                <a:latin typeface="Arial MT"/>
                <a:cs typeface="Arial MT"/>
              </a:rPr>
              <a:t>is</a:t>
            </a:r>
            <a:r>
              <a:rPr sz="3200" spc="40" dirty="0">
                <a:latin typeface="Arial MT"/>
                <a:cs typeface="Arial MT"/>
              </a:rPr>
              <a:t> </a:t>
            </a:r>
            <a:r>
              <a:rPr sz="3200" spc="-4" dirty="0">
                <a:latin typeface="Arial MT"/>
                <a:cs typeface="Arial MT"/>
              </a:rPr>
              <a:t>represented</a:t>
            </a:r>
            <a:r>
              <a:rPr sz="3200" spc="49" dirty="0">
                <a:latin typeface="Arial MT"/>
                <a:cs typeface="Arial MT"/>
              </a:rPr>
              <a:t> </a:t>
            </a:r>
            <a:r>
              <a:rPr sz="3200" spc="-4" dirty="0">
                <a:latin typeface="Arial MT"/>
                <a:cs typeface="Arial MT"/>
              </a:rPr>
              <a:t>in </a:t>
            </a:r>
            <a:r>
              <a:rPr sz="3200" spc="-574" dirty="0">
                <a:latin typeface="Arial MT"/>
                <a:cs typeface="Arial MT"/>
              </a:rPr>
              <a:t> </a:t>
            </a:r>
            <a:r>
              <a:rPr sz="3200" dirty="0">
                <a:latin typeface="Arial MT"/>
                <a:cs typeface="Arial MT"/>
              </a:rPr>
              <a:t>predicate</a:t>
            </a:r>
            <a:r>
              <a:rPr sz="3200" spc="4" dirty="0">
                <a:latin typeface="Arial MT"/>
                <a:cs typeface="Arial MT"/>
              </a:rPr>
              <a:t> </a:t>
            </a:r>
            <a:r>
              <a:rPr sz="3200" spc="-4" dirty="0">
                <a:latin typeface="Arial MT"/>
                <a:cs typeface="Arial MT"/>
              </a:rPr>
              <a:t>calculus</a:t>
            </a:r>
            <a:r>
              <a:rPr sz="3200" spc="4" dirty="0">
                <a:latin typeface="Arial MT"/>
                <a:cs typeface="Arial MT"/>
              </a:rPr>
              <a:t> </a:t>
            </a:r>
            <a:r>
              <a:rPr sz="3200" dirty="0">
                <a:latin typeface="Arial MT"/>
                <a:cs typeface="Arial MT"/>
              </a:rPr>
              <a:t>as</a:t>
            </a:r>
            <a:r>
              <a:rPr sz="3200" spc="-22" dirty="0">
                <a:latin typeface="Arial MT"/>
                <a:cs typeface="Arial MT"/>
              </a:rPr>
              <a:t> </a:t>
            </a:r>
            <a:r>
              <a:rPr sz="3200" spc="-4" dirty="0">
                <a:latin typeface="Arial MT"/>
                <a:cs typeface="Arial MT"/>
              </a:rPr>
              <a:t>GREATER(x,</a:t>
            </a:r>
            <a:r>
              <a:rPr sz="3200" spc="9" dirty="0">
                <a:latin typeface="Arial MT"/>
                <a:cs typeface="Arial MT"/>
              </a:rPr>
              <a:t> </a:t>
            </a:r>
            <a:r>
              <a:rPr sz="3200" spc="-13" dirty="0">
                <a:latin typeface="Arial MT"/>
                <a:cs typeface="Arial MT"/>
              </a:rPr>
              <a:t>y).</a:t>
            </a:r>
            <a:endParaRPr sz="3200" dirty="0">
              <a:latin typeface="Arial MT"/>
              <a:cs typeface="Arial MT"/>
            </a:endParaRPr>
          </a:p>
          <a:p>
            <a:pPr marL="314902" indent="-304256">
              <a:spcBef>
                <a:spcPts val="224"/>
              </a:spcBef>
              <a:buClr>
                <a:srgbClr val="0099CC"/>
              </a:buClr>
              <a:buSzPct val="70833"/>
              <a:buFont typeface="Wingdings"/>
              <a:buChar char=""/>
              <a:tabLst>
                <a:tab pos="314902" algn="l"/>
                <a:tab pos="315462" algn="l"/>
              </a:tabLst>
            </a:pPr>
            <a:r>
              <a:rPr sz="3200" dirty="0">
                <a:latin typeface="Arial MT"/>
                <a:cs typeface="Arial MT"/>
              </a:rPr>
              <a:t>It </a:t>
            </a:r>
            <a:r>
              <a:rPr sz="3200" spc="-4" dirty="0">
                <a:latin typeface="Arial MT"/>
                <a:cs typeface="Arial MT"/>
              </a:rPr>
              <a:t>is defined</a:t>
            </a:r>
            <a:r>
              <a:rPr sz="3200" dirty="0">
                <a:latin typeface="Arial MT"/>
                <a:cs typeface="Arial MT"/>
              </a:rPr>
              <a:t> as</a:t>
            </a:r>
            <a:r>
              <a:rPr sz="3200" spc="-44" dirty="0">
                <a:latin typeface="Arial MT"/>
                <a:cs typeface="Arial MT"/>
              </a:rPr>
              <a:t> </a:t>
            </a:r>
            <a:r>
              <a:rPr sz="3200" spc="-4" dirty="0">
                <a:latin typeface="Arial MT"/>
                <a:cs typeface="Arial MT"/>
              </a:rPr>
              <a:t>follows:</a:t>
            </a:r>
            <a:endParaRPr sz="3200" dirty="0">
              <a:latin typeface="Arial MT"/>
              <a:cs typeface="Arial MT"/>
            </a:endParaRPr>
          </a:p>
        </p:txBody>
      </p:sp>
      <p:sp>
        <p:nvSpPr>
          <p:cNvPr id="7" name="object 7"/>
          <p:cNvSpPr txBox="1"/>
          <p:nvPr/>
        </p:nvSpPr>
        <p:spPr>
          <a:xfrm>
            <a:off x="4013949" y="3323667"/>
            <a:ext cx="1917326" cy="287182"/>
          </a:xfrm>
          <a:prstGeom prst="rect">
            <a:avLst/>
          </a:prstGeom>
        </p:spPr>
        <p:txBody>
          <a:bodyPr vert="horz" wrap="square" lIns="0" tIns="10085" rIns="0" bIns="0" rtlCol="0">
            <a:spAutoFit/>
          </a:bodyPr>
          <a:lstStyle/>
          <a:p>
            <a:pPr marL="11206">
              <a:spcBef>
                <a:spcPts val="79"/>
              </a:spcBef>
              <a:tabLst>
                <a:tab pos="1775106" algn="l"/>
              </a:tabLst>
            </a:pPr>
            <a:r>
              <a:rPr b="1" dirty="0">
                <a:latin typeface="Arial MT"/>
                <a:cs typeface="Arial MT"/>
              </a:rPr>
              <a:t>G</a:t>
            </a:r>
            <a:r>
              <a:rPr b="1" spc="-9" dirty="0">
                <a:latin typeface="Arial MT"/>
                <a:cs typeface="Arial MT"/>
              </a:rPr>
              <a:t>R</a:t>
            </a:r>
            <a:r>
              <a:rPr b="1" spc="-18" dirty="0">
                <a:latin typeface="Arial MT"/>
                <a:cs typeface="Arial MT"/>
              </a:rPr>
              <a:t>EA</a:t>
            </a:r>
            <a:r>
              <a:rPr b="1" spc="22" dirty="0">
                <a:latin typeface="Arial MT"/>
                <a:cs typeface="Arial MT"/>
              </a:rPr>
              <a:t>T</a:t>
            </a:r>
            <a:r>
              <a:rPr b="1" spc="4" dirty="0">
                <a:latin typeface="Arial MT"/>
                <a:cs typeface="Arial MT"/>
              </a:rPr>
              <a:t>E</a:t>
            </a:r>
            <a:r>
              <a:rPr b="1" spc="-9" dirty="0">
                <a:latin typeface="Arial MT"/>
                <a:cs typeface="Arial MT"/>
              </a:rPr>
              <a:t>R</a:t>
            </a:r>
            <a:r>
              <a:rPr b="1" spc="-4" dirty="0">
                <a:latin typeface="Arial MT"/>
                <a:cs typeface="Arial MT"/>
              </a:rPr>
              <a:t>(</a:t>
            </a:r>
            <a:r>
              <a:rPr b="1" spc="4" dirty="0">
                <a:latin typeface="Arial MT"/>
                <a:cs typeface="Arial MT"/>
              </a:rPr>
              <a:t> x</a:t>
            </a:r>
            <a:r>
              <a:rPr b="1" spc="-4" dirty="0">
                <a:latin typeface="Arial MT"/>
                <a:cs typeface="Arial MT"/>
              </a:rPr>
              <a:t>,</a:t>
            </a:r>
            <a:r>
              <a:rPr b="1" spc="13" dirty="0">
                <a:latin typeface="Arial MT"/>
                <a:cs typeface="Arial MT"/>
              </a:rPr>
              <a:t> </a:t>
            </a:r>
            <a:r>
              <a:rPr b="1" spc="-57" dirty="0">
                <a:latin typeface="Arial MT"/>
                <a:cs typeface="Arial MT"/>
              </a:rPr>
              <a:t>y</a:t>
            </a:r>
            <a:r>
              <a:rPr b="1" spc="-4" dirty="0">
                <a:latin typeface="Arial MT"/>
                <a:cs typeface="Arial MT"/>
              </a:rPr>
              <a:t>)</a:t>
            </a:r>
            <a:r>
              <a:rPr b="1" dirty="0">
                <a:latin typeface="Arial MT"/>
                <a:cs typeface="Arial MT"/>
              </a:rPr>
              <a:t>	</a:t>
            </a:r>
            <a:r>
              <a:rPr b="1" spc="-4" dirty="0">
                <a:latin typeface="Arial MT"/>
                <a:cs typeface="Arial MT"/>
              </a:rPr>
              <a:t>=</a:t>
            </a:r>
            <a:endParaRPr b="1" dirty="0">
              <a:latin typeface="Arial MT"/>
              <a:cs typeface="Arial MT"/>
            </a:endParaRPr>
          </a:p>
        </p:txBody>
      </p:sp>
      <p:sp>
        <p:nvSpPr>
          <p:cNvPr id="8" name="object 8"/>
          <p:cNvSpPr txBox="1"/>
          <p:nvPr/>
        </p:nvSpPr>
        <p:spPr>
          <a:xfrm>
            <a:off x="6060592" y="3284941"/>
            <a:ext cx="1917325" cy="641691"/>
          </a:xfrm>
          <a:prstGeom prst="rect">
            <a:avLst/>
          </a:prstGeom>
        </p:spPr>
        <p:txBody>
          <a:bodyPr vert="horz" wrap="square" lIns="0" tIns="48745" rIns="0" bIns="0" rtlCol="0">
            <a:spAutoFit/>
          </a:bodyPr>
          <a:lstStyle/>
          <a:p>
            <a:pPr marL="384943">
              <a:spcBef>
                <a:spcPts val="383"/>
              </a:spcBef>
            </a:pPr>
            <a:r>
              <a:rPr b="1" spc="-4" dirty="0">
                <a:latin typeface="Arial MT"/>
                <a:cs typeface="Arial MT"/>
              </a:rPr>
              <a:t>T</a:t>
            </a:r>
            <a:r>
              <a:rPr b="1" spc="4" dirty="0">
                <a:latin typeface="Arial MT"/>
                <a:cs typeface="Arial MT"/>
              </a:rPr>
              <a:t> </a:t>
            </a:r>
            <a:r>
              <a:rPr b="1" spc="-4" dirty="0">
                <a:latin typeface="Arial MT"/>
                <a:cs typeface="Arial MT"/>
              </a:rPr>
              <a:t>,</a:t>
            </a:r>
            <a:r>
              <a:rPr b="1" spc="-18" dirty="0">
                <a:latin typeface="Arial MT"/>
                <a:cs typeface="Arial MT"/>
              </a:rPr>
              <a:t> if</a:t>
            </a:r>
            <a:r>
              <a:rPr b="1" spc="-4" dirty="0">
                <a:latin typeface="Arial MT"/>
                <a:cs typeface="Arial MT"/>
              </a:rPr>
              <a:t> x </a:t>
            </a:r>
            <a:r>
              <a:rPr b="1" spc="-4" dirty="0">
                <a:latin typeface="Symbol"/>
                <a:cs typeface="Symbol"/>
              </a:rPr>
              <a:t></a:t>
            </a:r>
            <a:r>
              <a:rPr b="1" spc="40" dirty="0">
                <a:latin typeface="Times New Roman"/>
                <a:cs typeface="Times New Roman"/>
              </a:rPr>
              <a:t> </a:t>
            </a:r>
            <a:r>
              <a:rPr b="1" spc="-4" dirty="0">
                <a:latin typeface="Arial MT"/>
                <a:cs typeface="Arial MT"/>
              </a:rPr>
              <a:t>y</a:t>
            </a:r>
            <a:endParaRPr b="1" dirty="0">
              <a:latin typeface="Arial MT"/>
              <a:cs typeface="Arial MT"/>
            </a:endParaRPr>
          </a:p>
          <a:p>
            <a:pPr marL="11206">
              <a:spcBef>
                <a:spcPts val="296"/>
              </a:spcBef>
              <a:tabLst>
                <a:tab pos="384943" algn="l"/>
              </a:tabLst>
            </a:pPr>
            <a:r>
              <a:rPr b="1" spc="-4" dirty="0">
                <a:latin typeface="Arial MT"/>
                <a:cs typeface="Arial MT"/>
              </a:rPr>
              <a:t>=	F</a:t>
            </a:r>
            <a:r>
              <a:rPr b="1" spc="-35" dirty="0">
                <a:latin typeface="Arial MT"/>
                <a:cs typeface="Arial MT"/>
              </a:rPr>
              <a:t> </a:t>
            </a:r>
            <a:r>
              <a:rPr b="1" spc="-4" dirty="0">
                <a:latin typeface="Arial MT"/>
                <a:cs typeface="Arial MT"/>
              </a:rPr>
              <a:t>,</a:t>
            </a:r>
            <a:r>
              <a:rPr b="1" spc="-40" dirty="0">
                <a:latin typeface="Arial MT"/>
                <a:cs typeface="Arial MT"/>
              </a:rPr>
              <a:t> </a:t>
            </a:r>
            <a:r>
              <a:rPr b="1" spc="-4" dirty="0">
                <a:latin typeface="Arial MT"/>
                <a:cs typeface="Arial MT"/>
              </a:rPr>
              <a:t>otherwise</a:t>
            </a:r>
            <a:endParaRPr b="1" dirty="0">
              <a:latin typeface="Arial MT"/>
              <a:cs typeface="Arial MT"/>
            </a:endParaRPr>
          </a:p>
        </p:txBody>
      </p:sp>
      <p:sp>
        <p:nvSpPr>
          <p:cNvPr id="9" name="object 9"/>
          <p:cNvSpPr txBox="1"/>
          <p:nvPr/>
        </p:nvSpPr>
        <p:spPr>
          <a:xfrm>
            <a:off x="1447800" y="4441422"/>
            <a:ext cx="8763000" cy="637995"/>
          </a:xfrm>
          <a:prstGeom prst="rect">
            <a:avLst/>
          </a:prstGeom>
        </p:spPr>
        <p:txBody>
          <a:bodyPr vert="horz" wrap="square" lIns="0" tIns="47625" rIns="0" bIns="0" rtlCol="0">
            <a:spAutoFit/>
          </a:bodyPr>
          <a:lstStyle/>
          <a:p>
            <a:pPr marL="314902" marR="4483" indent="-304256" algn="just">
              <a:lnSpc>
                <a:spcPts val="2285"/>
              </a:lnSpc>
              <a:spcBef>
                <a:spcPts val="375"/>
              </a:spcBef>
              <a:buClr>
                <a:srgbClr val="0099CC"/>
              </a:buClr>
              <a:buSzPct val="70833"/>
              <a:buFont typeface="Wingdings"/>
              <a:buChar char=""/>
              <a:tabLst>
                <a:tab pos="315462" algn="l"/>
              </a:tabLst>
            </a:pPr>
            <a:r>
              <a:rPr sz="2400" dirty="0">
                <a:latin typeface="Arial MT"/>
                <a:cs typeface="Arial MT"/>
              </a:rPr>
              <a:t>The predicate </a:t>
            </a:r>
            <a:r>
              <a:rPr sz="2400" spc="-4" dirty="0">
                <a:latin typeface="Arial MT"/>
                <a:cs typeface="Arial MT"/>
              </a:rPr>
              <a:t>names </a:t>
            </a:r>
            <a:r>
              <a:rPr sz="2400" dirty="0">
                <a:latin typeface="Arial MT"/>
                <a:cs typeface="Arial MT"/>
              </a:rPr>
              <a:t>GREATER </a:t>
            </a:r>
            <a:r>
              <a:rPr sz="2400" spc="-4" dirty="0">
                <a:latin typeface="Arial MT"/>
                <a:cs typeface="Arial MT"/>
              </a:rPr>
              <a:t>takes </a:t>
            </a:r>
            <a:r>
              <a:rPr sz="2400" spc="-13" dirty="0">
                <a:latin typeface="Arial MT"/>
                <a:cs typeface="Arial MT"/>
              </a:rPr>
              <a:t>two </a:t>
            </a:r>
            <a:r>
              <a:rPr sz="2400" spc="-4" dirty="0">
                <a:latin typeface="Arial MT"/>
                <a:cs typeface="Arial MT"/>
              </a:rPr>
              <a:t>terms </a:t>
            </a:r>
            <a:r>
              <a:rPr sz="2400" spc="-578" dirty="0">
                <a:latin typeface="Arial MT"/>
                <a:cs typeface="Arial MT"/>
              </a:rPr>
              <a:t> </a:t>
            </a:r>
            <a:r>
              <a:rPr sz="2400" dirty="0">
                <a:latin typeface="Arial MT"/>
                <a:cs typeface="Arial MT"/>
              </a:rPr>
              <a:t>and </a:t>
            </a:r>
            <a:r>
              <a:rPr sz="2400" spc="4" dirty="0">
                <a:latin typeface="Arial MT"/>
                <a:cs typeface="Arial MT"/>
              </a:rPr>
              <a:t>map </a:t>
            </a:r>
            <a:r>
              <a:rPr sz="2400" dirty="0">
                <a:latin typeface="Arial MT"/>
                <a:cs typeface="Arial MT"/>
              </a:rPr>
              <a:t>to </a:t>
            </a:r>
            <a:r>
              <a:rPr sz="2400" i="1" dirty="0">
                <a:latin typeface="Arial"/>
                <a:cs typeface="Arial"/>
              </a:rPr>
              <a:t>T </a:t>
            </a:r>
            <a:r>
              <a:rPr sz="2400" dirty="0">
                <a:latin typeface="Arial MT"/>
                <a:cs typeface="Arial MT"/>
              </a:rPr>
              <a:t>or </a:t>
            </a:r>
            <a:r>
              <a:rPr sz="2400" i="1" dirty="0">
                <a:latin typeface="Arial"/>
                <a:cs typeface="Arial"/>
              </a:rPr>
              <a:t>F </a:t>
            </a:r>
            <a:r>
              <a:rPr sz="2400" dirty="0">
                <a:latin typeface="Arial MT"/>
                <a:cs typeface="Arial MT"/>
              </a:rPr>
              <a:t>depending </a:t>
            </a:r>
            <a:r>
              <a:rPr sz="2400" spc="-4" dirty="0">
                <a:latin typeface="Arial MT"/>
                <a:cs typeface="Arial MT"/>
              </a:rPr>
              <a:t>upon </a:t>
            </a:r>
            <a:r>
              <a:rPr sz="2400" dirty="0">
                <a:latin typeface="Arial MT"/>
                <a:cs typeface="Arial MT"/>
              </a:rPr>
              <a:t>the </a:t>
            </a:r>
            <a:r>
              <a:rPr sz="2400" spc="-4" dirty="0">
                <a:latin typeface="Arial MT"/>
                <a:cs typeface="Arial MT"/>
              </a:rPr>
              <a:t>values </a:t>
            </a:r>
            <a:r>
              <a:rPr sz="2400" spc="-9" dirty="0">
                <a:latin typeface="Arial MT"/>
                <a:cs typeface="Arial MT"/>
              </a:rPr>
              <a:t>of </a:t>
            </a:r>
            <a:r>
              <a:rPr sz="2400" spc="-4" dirty="0">
                <a:latin typeface="Arial MT"/>
                <a:cs typeface="Arial MT"/>
              </a:rPr>
              <a:t> </a:t>
            </a:r>
            <a:r>
              <a:rPr sz="2400" dirty="0">
                <a:latin typeface="Arial MT"/>
                <a:cs typeface="Arial MT"/>
              </a:rPr>
              <a:t>their</a:t>
            </a:r>
            <a:r>
              <a:rPr sz="2400" spc="-9" dirty="0">
                <a:latin typeface="Arial MT"/>
                <a:cs typeface="Arial MT"/>
              </a:rPr>
              <a:t> </a:t>
            </a:r>
            <a:r>
              <a:rPr sz="2400" spc="-4" dirty="0">
                <a:latin typeface="Arial MT"/>
                <a:cs typeface="Arial MT"/>
              </a:rPr>
              <a:t>terms</a:t>
            </a:r>
            <a:endParaRPr sz="2400" dirty="0">
              <a:latin typeface="Arial MT"/>
              <a:cs typeface="Arial M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895600" y="152400"/>
            <a:ext cx="4102474" cy="607719"/>
          </a:xfrm>
          <a:prstGeom prst="rect">
            <a:avLst/>
          </a:prstGeom>
        </p:spPr>
        <p:txBody>
          <a:bodyPr vert="horz" wrap="square" lIns="0" tIns="10085" rIns="0" bIns="0" rtlCol="0" anchor="ctr">
            <a:spAutoFit/>
          </a:bodyPr>
          <a:lstStyle/>
          <a:p>
            <a:pPr marL="11206">
              <a:lnSpc>
                <a:spcPct val="100000"/>
              </a:lnSpc>
              <a:spcBef>
                <a:spcPts val="79"/>
              </a:spcBef>
            </a:pPr>
            <a:r>
              <a:rPr sz="3883" spc="-4" dirty="0"/>
              <a:t>Examples</a:t>
            </a:r>
            <a:r>
              <a:rPr sz="3883" spc="-44" dirty="0"/>
              <a:t> </a:t>
            </a:r>
            <a:r>
              <a:rPr sz="3883" spc="-4" dirty="0"/>
              <a:t>–</a:t>
            </a:r>
            <a:r>
              <a:rPr sz="3883" spc="-22" dirty="0"/>
              <a:t> </a:t>
            </a:r>
            <a:r>
              <a:rPr sz="3883" spc="-4" dirty="0"/>
              <a:t>Cont…</a:t>
            </a:r>
            <a:endParaRPr sz="3883" dirty="0"/>
          </a:p>
        </p:txBody>
      </p:sp>
      <p:sp>
        <p:nvSpPr>
          <p:cNvPr id="7" name="object 7"/>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1524000" y="1371600"/>
            <a:ext cx="9829799" cy="3183979"/>
          </a:xfrm>
          <a:prstGeom prst="rect">
            <a:avLst/>
          </a:prstGeom>
        </p:spPr>
        <p:txBody>
          <a:bodyPr vert="horz" wrap="square" lIns="0" tIns="11206" rIns="0" bIns="0" rtlCol="0">
            <a:spAutoFit/>
          </a:bodyPr>
          <a:lstStyle/>
          <a:p>
            <a:pPr marL="314902" marR="8405" indent="-304256" algn="just">
              <a:spcBef>
                <a:spcPts val="88"/>
              </a:spcBef>
              <a:buClr>
                <a:srgbClr val="0099CC"/>
              </a:buClr>
              <a:buSzPct val="70833"/>
              <a:buFont typeface="Wingdings"/>
              <a:buChar char=""/>
              <a:tabLst>
                <a:tab pos="315462" algn="l"/>
              </a:tabLst>
            </a:pPr>
            <a:r>
              <a:rPr sz="2800" dirty="0">
                <a:latin typeface="Arial MT"/>
                <a:cs typeface="Arial MT"/>
              </a:rPr>
              <a:t>A</a:t>
            </a:r>
            <a:r>
              <a:rPr sz="2800" spc="4" dirty="0">
                <a:latin typeface="Arial MT"/>
                <a:cs typeface="Arial MT"/>
              </a:rPr>
              <a:t> </a:t>
            </a:r>
            <a:r>
              <a:rPr sz="2800" spc="-4" dirty="0">
                <a:latin typeface="Arial MT"/>
                <a:cs typeface="Arial MT"/>
              </a:rPr>
              <a:t>statement</a:t>
            </a:r>
            <a:r>
              <a:rPr sz="2800" dirty="0">
                <a:latin typeface="Arial MT"/>
                <a:cs typeface="Arial MT"/>
              </a:rPr>
              <a:t> </a:t>
            </a:r>
            <a:r>
              <a:rPr sz="2800" spc="-9" dirty="0">
                <a:solidFill>
                  <a:srgbClr val="CC0000"/>
                </a:solidFill>
                <a:latin typeface="Arial MT"/>
                <a:cs typeface="Arial MT"/>
              </a:rPr>
              <a:t>“</a:t>
            </a:r>
            <a:r>
              <a:rPr sz="2800" i="1" spc="-9" dirty="0">
                <a:solidFill>
                  <a:srgbClr val="CC0000"/>
                </a:solidFill>
                <a:latin typeface="Arial"/>
                <a:cs typeface="Arial"/>
              </a:rPr>
              <a:t>john</a:t>
            </a:r>
            <a:r>
              <a:rPr sz="2800" i="1" spc="574" dirty="0">
                <a:solidFill>
                  <a:srgbClr val="CC0000"/>
                </a:solidFill>
                <a:latin typeface="Arial"/>
                <a:cs typeface="Arial"/>
              </a:rPr>
              <a:t> </a:t>
            </a:r>
            <a:r>
              <a:rPr sz="2800" i="1" dirty="0">
                <a:solidFill>
                  <a:srgbClr val="CC0000"/>
                </a:solidFill>
                <a:latin typeface="Arial"/>
                <a:cs typeface="Arial"/>
              </a:rPr>
              <a:t>loves</a:t>
            </a:r>
            <a:r>
              <a:rPr sz="2800" i="1" spc="591" dirty="0">
                <a:solidFill>
                  <a:srgbClr val="CC0000"/>
                </a:solidFill>
                <a:latin typeface="Arial"/>
                <a:cs typeface="Arial"/>
              </a:rPr>
              <a:t> </a:t>
            </a:r>
            <a:r>
              <a:rPr sz="2800" i="1" spc="-4" dirty="0">
                <a:solidFill>
                  <a:srgbClr val="CC0000"/>
                </a:solidFill>
                <a:latin typeface="Arial"/>
                <a:cs typeface="Arial"/>
              </a:rPr>
              <a:t>everyone”</a:t>
            </a:r>
            <a:r>
              <a:rPr sz="2800" i="1" spc="582" dirty="0">
                <a:solidFill>
                  <a:srgbClr val="CC0000"/>
                </a:solidFill>
                <a:latin typeface="Arial"/>
                <a:cs typeface="Arial"/>
              </a:rPr>
              <a:t> </a:t>
            </a:r>
            <a:r>
              <a:rPr sz="2800" spc="-4" dirty="0">
                <a:latin typeface="Arial MT"/>
                <a:cs typeface="Arial MT"/>
              </a:rPr>
              <a:t>is </a:t>
            </a:r>
            <a:r>
              <a:rPr sz="2800" dirty="0">
                <a:latin typeface="Arial MT"/>
                <a:cs typeface="Arial MT"/>
              </a:rPr>
              <a:t> </a:t>
            </a:r>
            <a:r>
              <a:rPr sz="2800" spc="-4" dirty="0">
                <a:latin typeface="Arial MT"/>
                <a:cs typeface="Arial MT"/>
              </a:rPr>
              <a:t>represented</a:t>
            </a:r>
            <a:r>
              <a:rPr sz="2800" spc="4" dirty="0">
                <a:latin typeface="Arial MT"/>
                <a:cs typeface="Arial MT"/>
              </a:rPr>
              <a:t> </a:t>
            </a:r>
            <a:r>
              <a:rPr sz="2800" dirty="0">
                <a:latin typeface="Arial MT"/>
                <a:cs typeface="Arial MT"/>
              </a:rPr>
              <a:t>as</a:t>
            </a:r>
          </a:p>
          <a:p>
            <a:pPr marL="667346" marR="7284" lvl="1" indent="-253266">
              <a:lnSpc>
                <a:spcPts val="2100"/>
              </a:lnSpc>
              <a:spcBef>
                <a:spcPts val="521"/>
              </a:spcBef>
              <a:buChar char="–"/>
              <a:tabLst>
                <a:tab pos="667346" algn="l"/>
                <a:tab pos="667906" algn="l"/>
              </a:tabLst>
            </a:pPr>
            <a:r>
              <a:rPr sz="2000" spc="-4" dirty="0">
                <a:latin typeface="Arial MT"/>
                <a:cs typeface="Arial MT"/>
              </a:rPr>
              <a:t>(</a:t>
            </a:r>
            <a:r>
              <a:rPr sz="2000" spc="-4" dirty="0">
                <a:latin typeface="Symbol"/>
                <a:cs typeface="Symbol"/>
              </a:rPr>
              <a:t></a:t>
            </a:r>
            <a:r>
              <a:rPr sz="2000" spc="-4" dirty="0">
                <a:latin typeface="Arial MT"/>
                <a:cs typeface="Arial MT"/>
              </a:rPr>
              <a:t>x)</a:t>
            </a:r>
            <a:r>
              <a:rPr sz="2000" spc="172" dirty="0">
                <a:latin typeface="Arial MT"/>
                <a:cs typeface="Arial MT"/>
              </a:rPr>
              <a:t> </a:t>
            </a:r>
            <a:r>
              <a:rPr sz="2000" spc="-9" dirty="0">
                <a:latin typeface="Arial MT"/>
                <a:cs typeface="Arial MT"/>
              </a:rPr>
              <a:t>LOVE(john</a:t>
            </a:r>
            <a:r>
              <a:rPr sz="2000" spc="180" dirty="0">
                <a:latin typeface="Arial MT"/>
                <a:cs typeface="Arial MT"/>
              </a:rPr>
              <a:t> </a:t>
            </a:r>
            <a:r>
              <a:rPr sz="2000" spc="-4" dirty="0">
                <a:latin typeface="Arial MT"/>
                <a:cs typeface="Arial MT"/>
              </a:rPr>
              <a:t>,</a:t>
            </a:r>
            <a:r>
              <a:rPr sz="2000" spc="168" dirty="0">
                <a:latin typeface="Arial MT"/>
                <a:cs typeface="Arial MT"/>
              </a:rPr>
              <a:t> </a:t>
            </a:r>
            <a:r>
              <a:rPr sz="2000" dirty="0">
                <a:latin typeface="Arial MT"/>
                <a:cs typeface="Arial MT"/>
              </a:rPr>
              <a:t>x)</a:t>
            </a:r>
            <a:r>
              <a:rPr sz="2000" spc="194" dirty="0">
                <a:latin typeface="Arial MT"/>
                <a:cs typeface="Arial MT"/>
              </a:rPr>
              <a:t> </a:t>
            </a:r>
            <a:r>
              <a:rPr sz="2000" spc="-9" dirty="0">
                <a:latin typeface="Arial MT"/>
                <a:cs typeface="Arial MT"/>
              </a:rPr>
              <a:t>which</a:t>
            </a:r>
            <a:r>
              <a:rPr sz="2000" spc="185" dirty="0">
                <a:latin typeface="Arial MT"/>
                <a:cs typeface="Arial MT"/>
              </a:rPr>
              <a:t> </a:t>
            </a:r>
            <a:r>
              <a:rPr sz="2000" dirty="0">
                <a:latin typeface="Arial MT"/>
                <a:cs typeface="Arial MT"/>
              </a:rPr>
              <a:t>maps</a:t>
            </a:r>
            <a:r>
              <a:rPr sz="2000" spc="176" dirty="0">
                <a:latin typeface="Arial MT"/>
                <a:cs typeface="Arial MT"/>
              </a:rPr>
              <a:t> </a:t>
            </a:r>
            <a:r>
              <a:rPr sz="2000" spc="-9" dirty="0">
                <a:latin typeface="Arial MT"/>
                <a:cs typeface="Arial MT"/>
              </a:rPr>
              <a:t>it</a:t>
            </a:r>
            <a:r>
              <a:rPr sz="2000" spc="168" dirty="0">
                <a:latin typeface="Arial MT"/>
                <a:cs typeface="Arial MT"/>
              </a:rPr>
              <a:t> </a:t>
            </a:r>
            <a:r>
              <a:rPr sz="2000" spc="-9" dirty="0">
                <a:latin typeface="Arial MT"/>
                <a:cs typeface="Arial MT"/>
              </a:rPr>
              <a:t>to</a:t>
            </a:r>
            <a:r>
              <a:rPr sz="2000" spc="159" dirty="0">
                <a:latin typeface="Arial MT"/>
                <a:cs typeface="Arial MT"/>
              </a:rPr>
              <a:t> </a:t>
            </a:r>
            <a:r>
              <a:rPr sz="2000" spc="-4" dirty="0">
                <a:latin typeface="Arial MT"/>
                <a:cs typeface="Arial MT"/>
              </a:rPr>
              <a:t>true</a:t>
            </a:r>
            <a:r>
              <a:rPr sz="2000" spc="185" dirty="0">
                <a:latin typeface="Arial MT"/>
                <a:cs typeface="Arial MT"/>
              </a:rPr>
              <a:t> </a:t>
            </a:r>
            <a:r>
              <a:rPr sz="2000" spc="-4" dirty="0">
                <a:latin typeface="Arial MT"/>
                <a:cs typeface="Arial MT"/>
              </a:rPr>
              <a:t>when</a:t>
            </a:r>
            <a:r>
              <a:rPr sz="2000" spc="180" dirty="0">
                <a:latin typeface="Arial MT"/>
                <a:cs typeface="Arial MT"/>
              </a:rPr>
              <a:t> </a:t>
            </a:r>
            <a:r>
              <a:rPr sz="2000" spc="-4" dirty="0">
                <a:latin typeface="Arial MT"/>
                <a:cs typeface="Arial MT"/>
              </a:rPr>
              <a:t>x</a:t>
            </a:r>
            <a:r>
              <a:rPr sz="2000" spc="194" dirty="0">
                <a:latin typeface="Arial MT"/>
                <a:cs typeface="Arial MT"/>
              </a:rPr>
              <a:t> </a:t>
            </a:r>
            <a:r>
              <a:rPr sz="2000" spc="-9" dirty="0">
                <a:latin typeface="Arial MT"/>
                <a:cs typeface="Arial MT"/>
              </a:rPr>
              <a:t>gets </a:t>
            </a:r>
            <a:r>
              <a:rPr sz="2000" spc="-476" dirty="0">
                <a:latin typeface="Arial MT"/>
                <a:cs typeface="Arial MT"/>
              </a:rPr>
              <a:t> </a:t>
            </a:r>
            <a:r>
              <a:rPr sz="2000" spc="-4" dirty="0">
                <a:latin typeface="Arial MT"/>
                <a:cs typeface="Arial MT"/>
              </a:rPr>
              <a:t>instantiated</a:t>
            </a:r>
            <a:r>
              <a:rPr sz="2000" spc="-13" dirty="0">
                <a:latin typeface="Arial MT"/>
                <a:cs typeface="Arial MT"/>
              </a:rPr>
              <a:t> </a:t>
            </a:r>
            <a:r>
              <a:rPr sz="2000" spc="-9" dirty="0">
                <a:latin typeface="Arial MT"/>
                <a:cs typeface="Arial MT"/>
              </a:rPr>
              <a:t>to</a:t>
            </a:r>
            <a:r>
              <a:rPr sz="2000" spc="13" dirty="0">
                <a:latin typeface="Arial MT"/>
                <a:cs typeface="Arial MT"/>
              </a:rPr>
              <a:t> </a:t>
            </a:r>
            <a:r>
              <a:rPr sz="2000" spc="-4" dirty="0">
                <a:latin typeface="Arial MT"/>
                <a:cs typeface="Arial MT"/>
              </a:rPr>
              <a:t>actual</a:t>
            </a:r>
            <a:r>
              <a:rPr sz="2000" spc="-13" dirty="0">
                <a:latin typeface="Arial MT"/>
                <a:cs typeface="Arial MT"/>
              </a:rPr>
              <a:t> </a:t>
            </a:r>
            <a:r>
              <a:rPr sz="2000" dirty="0">
                <a:latin typeface="Arial MT"/>
                <a:cs typeface="Arial MT"/>
              </a:rPr>
              <a:t>values.</a:t>
            </a:r>
          </a:p>
          <a:p>
            <a:pPr marL="314902" marR="8405" indent="-304256" algn="just">
              <a:spcBef>
                <a:spcPts val="424"/>
              </a:spcBef>
              <a:buClr>
                <a:srgbClr val="0099CC"/>
              </a:buClr>
              <a:buSzPct val="70833"/>
              <a:buFont typeface="Wingdings"/>
              <a:buChar char=""/>
              <a:tabLst>
                <a:tab pos="315462" algn="l"/>
              </a:tabLst>
            </a:pPr>
            <a:r>
              <a:rPr sz="2800" dirty="0">
                <a:latin typeface="Arial MT"/>
                <a:cs typeface="Arial MT"/>
              </a:rPr>
              <a:t>A</a:t>
            </a:r>
            <a:r>
              <a:rPr sz="2800" spc="4" dirty="0">
                <a:latin typeface="Arial MT"/>
                <a:cs typeface="Arial MT"/>
              </a:rPr>
              <a:t> </a:t>
            </a:r>
            <a:r>
              <a:rPr sz="2800" spc="-4" dirty="0">
                <a:latin typeface="Arial MT"/>
                <a:cs typeface="Arial MT"/>
              </a:rPr>
              <a:t>statement</a:t>
            </a:r>
            <a:r>
              <a:rPr sz="2800" dirty="0">
                <a:latin typeface="Arial MT"/>
                <a:cs typeface="Arial MT"/>
              </a:rPr>
              <a:t> </a:t>
            </a:r>
            <a:r>
              <a:rPr sz="2800" spc="-4" dirty="0">
                <a:solidFill>
                  <a:srgbClr val="CC0000"/>
                </a:solidFill>
                <a:latin typeface="Arial MT"/>
                <a:cs typeface="Arial MT"/>
              </a:rPr>
              <a:t>“</a:t>
            </a:r>
            <a:r>
              <a:rPr sz="2800" i="1" spc="-4" dirty="0">
                <a:solidFill>
                  <a:srgbClr val="CC0000"/>
                </a:solidFill>
                <a:latin typeface="Arial"/>
                <a:cs typeface="Arial"/>
              </a:rPr>
              <a:t>Every</a:t>
            </a:r>
            <a:r>
              <a:rPr sz="2800" i="1" dirty="0">
                <a:solidFill>
                  <a:srgbClr val="CC0000"/>
                </a:solidFill>
                <a:latin typeface="Arial"/>
                <a:cs typeface="Arial"/>
              </a:rPr>
              <a:t> </a:t>
            </a:r>
            <a:r>
              <a:rPr sz="2800" i="1" spc="-4" dirty="0">
                <a:solidFill>
                  <a:srgbClr val="CC0000"/>
                </a:solidFill>
                <a:latin typeface="Arial"/>
                <a:cs typeface="Arial"/>
              </a:rPr>
              <a:t>father</a:t>
            </a:r>
            <a:r>
              <a:rPr sz="2800" i="1" dirty="0">
                <a:solidFill>
                  <a:srgbClr val="CC0000"/>
                </a:solidFill>
                <a:latin typeface="Arial"/>
                <a:cs typeface="Arial"/>
              </a:rPr>
              <a:t> loves</a:t>
            </a:r>
            <a:r>
              <a:rPr sz="2800" i="1" spc="4" dirty="0">
                <a:solidFill>
                  <a:srgbClr val="CC0000"/>
                </a:solidFill>
                <a:latin typeface="Arial"/>
                <a:cs typeface="Arial"/>
              </a:rPr>
              <a:t> </a:t>
            </a:r>
            <a:r>
              <a:rPr sz="2800" i="1" spc="-4" dirty="0">
                <a:solidFill>
                  <a:srgbClr val="CC0000"/>
                </a:solidFill>
                <a:latin typeface="Arial"/>
                <a:cs typeface="Arial"/>
              </a:rPr>
              <a:t>his</a:t>
            </a:r>
            <a:r>
              <a:rPr sz="2800" i="1" dirty="0">
                <a:solidFill>
                  <a:srgbClr val="CC0000"/>
                </a:solidFill>
                <a:latin typeface="Arial"/>
                <a:cs typeface="Arial"/>
              </a:rPr>
              <a:t> </a:t>
            </a:r>
            <a:r>
              <a:rPr sz="2800" i="1" spc="-4" dirty="0">
                <a:solidFill>
                  <a:srgbClr val="CC0000"/>
                </a:solidFill>
                <a:latin typeface="Arial"/>
                <a:cs typeface="Arial"/>
              </a:rPr>
              <a:t>child”</a:t>
            </a:r>
            <a:r>
              <a:rPr sz="2800" i="1" dirty="0">
                <a:solidFill>
                  <a:srgbClr val="CC0000"/>
                </a:solidFill>
                <a:latin typeface="Arial"/>
                <a:cs typeface="Arial"/>
              </a:rPr>
              <a:t> </a:t>
            </a:r>
            <a:r>
              <a:rPr sz="2800" spc="-4" dirty="0">
                <a:latin typeface="Arial MT"/>
                <a:cs typeface="Arial MT"/>
              </a:rPr>
              <a:t>is </a:t>
            </a:r>
            <a:r>
              <a:rPr sz="2800" dirty="0">
                <a:latin typeface="Arial MT"/>
                <a:cs typeface="Arial MT"/>
              </a:rPr>
              <a:t> </a:t>
            </a:r>
            <a:r>
              <a:rPr sz="2800" spc="-4" dirty="0">
                <a:latin typeface="Arial MT"/>
                <a:cs typeface="Arial MT"/>
              </a:rPr>
              <a:t>represented</a:t>
            </a:r>
            <a:r>
              <a:rPr sz="2800" spc="4" dirty="0">
                <a:latin typeface="Arial MT"/>
                <a:cs typeface="Arial MT"/>
              </a:rPr>
              <a:t> </a:t>
            </a:r>
            <a:r>
              <a:rPr sz="2800" dirty="0">
                <a:latin typeface="Arial MT"/>
                <a:cs typeface="Arial MT"/>
              </a:rPr>
              <a:t>as</a:t>
            </a:r>
          </a:p>
          <a:p>
            <a:pPr marL="667346" lvl="1" indent="-253266">
              <a:spcBef>
                <a:spcPts val="459"/>
              </a:spcBef>
              <a:buChar char="–"/>
              <a:tabLst>
                <a:tab pos="667346" algn="l"/>
                <a:tab pos="667906" algn="l"/>
              </a:tabLst>
            </a:pPr>
            <a:r>
              <a:rPr sz="2000" spc="-4" dirty="0">
                <a:latin typeface="Arial MT"/>
                <a:cs typeface="Arial MT"/>
              </a:rPr>
              <a:t>(</a:t>
            </a:r>
            <a:r>
              <a:rPr sz="2000" spc="-4" dirty="0">
                <a:latin typeface="Symbol"/>
                <a:cs typeface="Symbol"/>
              </a:rPr>
              <a:t></a:t>
            </a:r>
            <a:r>
              <a:rPr sz="2000" spc="-4" dirty="0">
                <a:latin typeface="Arial MT"/>
                <a:cs typeface="Arial MT"/>
              </a:rPr>
              <a:t>x)</a:t>
            </a:r>
            <a:r>
              <a:rPr sz="2000" spc="-18" dirty="0">
                <a:latin typeface="Arial MT"/>
                <a:cs typeface="Arial MT"/>
              </a:rPr>
              <a:t> </a:t>
            </a:r>
            <a:r>
              <a:rPr sz="2000" spc="-4" dirty="0">
                <a:latin typeface="Arial MT"/>
                <a:cs typeface="Arial MT"/>
              </a:rPr>
              <a:t>LOVE(father(x),</a:t>
            </a:r>
            <a:r>
              <a:rPr sz="2000" spc="-26" dirty="0">
                <a:latin typeface="Arial MT"/>
                <a:cs typeface="Arial MT"/>
              </a:rPr>
              <a:t> </a:t>
            </a:r>
            <a:r>
              <a:rPr sz="2000" dirty="0">
                <a:latin typeface="Arial MT"/>
                <a:cs typeface="Arial MT"/>
              </a:rPr>
              <a:t>x).</a:t>
            </a:r>
          </a:p>
          <a:p>
            <a:pPr marL="667346" lvl="1" indent="-253266">
              <a:spcBef>
                <a:spcPts val="401"/>
              </a:spcBef>
              <a:buChar char="–"/>
              <a:tabLst>
                <a:tab pos="667346" algn="l"/>
                <a:tab pos="667906" algn="l"/>
              </a:tabLst>
            </a:pPr>
            <a:r>
              <a:rPr sz="2000" spc="-4" dirty="0">
                <a:latin typeface="Arial MT"/>
                <a:cs typeface="Arial MT"/>
              </a:rPr>
              <a:t>Here</a:t>
            </a:r>
            <a:r>
              <a:rPr sz="2000" spc="-13" dirty="0">
                <a:latin typeface="Arial MT"/>
                <a:cs typeface="Arial MT"/>
              </a:rPr>
              <a:t> </a:t>
            </a:r>
            <a:r>
              <a:rPr sz="2000" i="1" spc="-4" dirty="0">
                <a:latin typeface="Arial"/>
                <a:cs typeface="Arial"/>
              </a:rPr>
              <a:t>father</a:t>
            </a:r>
            <a:r>
              <a:rPr sz="2000" i="1" spc="4" dirty="0">
                <a:latin typeface="Arial"/>
                <a:cs typeface="Arial"/>
              </a:rPr>
              <a:t> </a:t>
            </a:r>
            <a:r>
              <a:rPr sz="2000" spc="-13" dirty="0">
                <a:latin typeface="Arial MT"/>
                <a:cs typeface="Arial MT"/>
              </a:rPr>
              <a:t>is</a:t>
            </a:r>
            <a:r>
              <a:rPr sz="2000" dirty="0">
                <a:latin typeface="Arial MT"/>
                <a:cs typeface="Arial MT"/>
              </a:rPr>
              <a:t> </a:t>
            </a:r>
            <a:r>
              <a:rPr sz="2000" spc="-4" dirty="0">
                <a:latin typeface="Arial MT"/>
                <a:cs typeface="Arial MT"/>
              </a:rPr>
              <a:t>a</a:t>
            </a:r>
            <a:r>
              <a:rPr sz="2000" spc="-9" dirty="0">
                <a:latin typeface="Arial MT"/>
                <a:cs typeface="Arial MT"/>
              </a:rPr>
              <a:t> </a:t>
            </a:r>
            <a:r>
              <a:rPr sz="2000" spc="-4" dirty="0">
                <a:latin typeface="Arial MT"/>
                <a:cs typeface="Arial MT"/>
              </a:rPr>
              <a:t>function</a:t>
            </a:r>
            <a:r>
              <a:rPr sz="2000" spc="-9" dirty="0">
                <a:latin typeface="Arial MT"/>
                <a:cs typeface="Arial MT"/>
              </a:rPr>
              <a:t> </a:t>
            </a:r>
            <a:r>
              <a:rPr sz="2000" spc="4" dirty="0">
                <a:latin typeface="Arial MT"/>
                <a:cs typeface="Arial MT"/>
              </a:rPr>
              <a:t>that</a:t>
            </a:r>
            <a:r>
              <a:rPr sz="2000" spc="-31" dirty="0">
                <a:latin typeface="Arial MT"/>
                <a:cs typeface="Arial MT"/>
              </a:rPr>
              <a:t> </a:t>
            </a:r>
            <a:r>
              <a:rPr sz="2000" dirty="0">
                <a:latin typeface="Arial MT"/>
                <a:cs typeface="Arial MT"/>
              </a:rPr>
              <a:t>maps</a:t>
            </a:r>
            <a:r>
              <a:rPr sz="2000" spc="4" dirty="0">
                <a:latin typeface="Arial MT"/>
                <a:cs typeface="Arial MT"/>
              </a:rPr>
              <a:t> </a:t>
            </a:r>
            <a:r>
              <a:rPr sz="2000" i="1" spc="-4" dirty="0">
                <a:latin typeface="Arial"/>
                <a:cs typeface="Arial"/>
              </a:rPr>
              <a:t>x</a:t>
            </a:r>
            <a:r>
              <a:rPr sz="2000" i="1" dirty="0">
                <a:latin typeface="Arial"/>
                <a:cs typeface="Arial"/>
              </a:rPr>
              <a:t> </a:t>
            </a:r>
            <a:r>
              <a:rPr sz="2000" spc="-9" dirty="0">
                <a:latin typeface="Arial MT"/>
                <a:cs typeface="Arial MT"/>
              </a:rPr>
              <a:t>to </a:t>
            </a:r>
            <a:r>
              <a:rPr sz="2000" spc="-13" dirty="0">
                <a:latin typeface="Arial MT"/>
                <a:cs typeface="Arial MT"/>
              </a:rPr>
              <a:t>his</a:t>
            </a:r>
            <a:r>
              <a:rPr sz="2000" spc="4" dirty="0">
                <a:latin typeface="Arial MT"/>
                <a:cs typeface="Arial MT"/>
              </a:rPr>
              <a:t> </a:t>
            </a:r>
            <a:r>
              <a:rPr sz="2000" spc="-4" dirty="0">
                <a:latin typeface="Arial MT"/>
                <a:cs typeface="Arial MT"/>
              </a:rPr>
              <a:t>father.</a:t>
            </a:r>
            <a:endParaRPr sz="2000" dirty="0">
              <a:latin typeface="Arial MT"/>
              <a:cs typeface="Arial MT"/>
            </a:endParaRPr>
          </a:p>
          <a:p>
            <a:pPr marL="314902" marR="4483" indent="-304256" algn="just">
              <a:spcBef>
                <a:spcPts val="476"/>
              </a:spcBef>
              <a:buClr>
                <a:srgbClr val="0099CC"/>
              </a:buClr>
              <a:buSzPct val="70833"/>
              <a:buFont typeface="Wingdings"/>
              <a:buChar char=""/>
              <a:tabLst>
                <a:tab pos="315462" algn="l"/>
              </a:tabLst>
            </a:pPr>
            <a:r>
              <a:rPr sz="2800" dirty="0">
                <a:latin typeface="Arial MT"/>
                <a:cs typeface="Arial MT"/>
              </a:rPr>
              <a:t>The </a:t>
            </a:r>
            <a:r>
              <a:rPr sz="2800" spc="-4" dirty="0">
                <a:latin typeface="Arial MT"/>
                <a:cs typeface="Arial MT"/>
              </a:rPr>
              <a:t>predicate </a:t>
            </a:r>
            <a:r>
              <a:rPr sz="2800" dirty="0">
                <a:latin typeface="Arial MT"/>
                <a:cs typeface="Arial MT"/>
              </a:rPr>
              <a:t>name </a:t>
            </a:r>
            <a:r>
              <a:rPr sz="2800" spc="-4" dirty="0">
                <a:latin typeface="Arial MT"/>
                <a:cs typeface="Arial MT"/>
              </a:rPr>
              <a:t>LOVE</a:t>
            </a:r>
            <a:r>
              <a:rPr sz="2800" dirty="0">
                <a:latin typeface="Arial MT"/>
                <a:cs typeface="Arial MT"/>
              </a:rPr>
              <a:t> takes </a:t>
            </a:r>
            <a:r>
              <a:rPr sz="2800" spc="-13" dirty="0">
                <a:latin typeface="Arial MT"/>
                <a:cs typeface="Arial MT"/>
              </a:rPr>
              <a:t>two </a:t>
            </a:r>
            <a:r>
              <a:rPr sz="2800" dirty="0">
                <a:latin typeface="Arial MT"/>
                <a:cs typeface="Arial MT"/>
              </a:rPr>
              <a:t>terms and </a:t>
            </a:r>
            <a:r>
              <a:rPr sz="2800" spc="4" dirty="0">
                <a:latin typeface="Arial MT"/>
                <a:cs typeface="Arial MT"/>
              </a:rPr>
              <a:t> map </a:t>
            </a:r>
            <a:r>
              <a:rPr sz="2800" spc="-9" dirty="0">
                <a:latin typeface="Arial MT"/>
                <a:cs typeface="Arial MT"/>
              </a:rPr>
              <a:t>to </a:t>
            </a:r>
            <a:r>
              <a:rPr sz="2800" i="1" dirty="0">
                <a:latin typeface="Arial"/>
                <a:cs typeface="Arial"/>
              </a:rPr>
              <a:t>T </a:t>
            </a:r>
            <a:r>
              <a:rPr sz="2800" dirty="0">
                <a:latin typeface="Arial MT"/>
                <a:cs typeface="Arial MT"/>
              </a:rPr>
              <a:t>or </a:t>
            </a:r>
            <a:r>
              <a:rPr sz="2800" i="1" dirty="0">
                <a:latin typeface="Arial"/>
                <a:cs typeface="Arial"/>
              </a:rPr>
              <a:t>F </a:t>
            </a:r>
            <a:r>
              <a:rPr sz="2800" spc="-4" dirty="0">
                <a:latin typeface="Arial MT"/>
                <a:cs typeface="Arial MT"/>
              </a:rPr>
              <a:t>depending </a:t>
            </a:r>
            <a:r>
              <a:rPr sz="2800" dirty="0">
                <a:latin typeface="Arial MT"/>
                <a:cs typeface="Arial MT"/>
              </a:rPr>
              <a:t>upon </a:t>
            </a:r>
            <a:r>
              <a:rPr sz="2800" spc="-9" dirty="0">
                <a:latin typeface="Arial MT"/>
                <a:cs typeface="Arial MT"/>
              </a:rPr>
              <a:t>the </a:t>
            </a:r>
            <a:r>
              <a:rPr sz="2800" spc="-4" dirty="0">
                <a:latin typeface="Arial MT"/>
                <a:cs typeface="Arial MT"/>
              </a:rPr>
              <a:t>values </a:t>
            </a:r>
            <a:r>
              <a:rPr sz="2800" spc="-9" dirty="0">
                <a:latin typeface="Arial MT"/>
                <a:cs typeface="Arial MT"/>
              </a:rPr>
              <a:t>of </a:t>
            </a:r>
            <a:r>
              <a:rPr sz="2800" dirty="0">
                <a:latin typeface="Arial MT"/>
                <a:cs typeface="Arial MT"/>
              </a:rPr>
              <a:t>their </a:t>
            </a:r>
            <a:r>
              <a:rPr sz="2800" spc="4" dirty="0">
                <a:latin typeface="Arial MT"/>
                <a:cs typeface="Arial MT"/>
              </a:rPr>
              <a:t> </a:t>
            </a:r>
            <a:r>
              <a:rPr sz="2800" dirty="0">
                <a:latin typeface="Arial MT"/>
                <a:cs typeface="Arial MT"/>
              </a:rPr>
              <a:t>terms.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948051" y="666573"/>
            <a:ext cx="6553199" cy="607719"/>
          </a:xfrm>
          <a:prstGeom prst="rect">
            <a:avLst/>
          </a:prstGeom>
        </p:spPr>
        <p:txBody>
          <a:bodyPr vert="horz" wrap="square" lIns="0" tIns="10085" rIns="0" bIns="0" rtlCol="0" anchor="ctr">
            <a:spAutoFit/>
          </a:bodyPr>
          <a:lstStyle/>
          <a:p>
            <a:pPr marL="11206">
              <a:lnSpc>
                <a:spcPct val="100000"/>
              </a:lnSpc>
              <a:spcBef>
                <a:spcPts val="79"/>
              </a:spcBef>
            </a:pPr>
            <a:r>
              <a:rPr sz="3883" spc="-9" dirty="0"/>
              <a:t>First</a:t>
            </a:r>
            <a:r>
              <a:rPr sz="3883" spc="-18" dirty="0"/>
              <a:t> </a:t>
            </a:r>
            <a:r>
              <a:rPr sz="3883" spc="-4" dirty="0"/>
              <a:t>Order Predicate</a:t>
            </a:r>
            <a:r>
              <a:rPr sz="3883" spc="-26" dirty="0"/>
              <a:t> </a:t>
            </a:r>
            <a:r>
              <a:rPr sz="3883" dirty="0"/>
              <a:t>Calculus</a:t>
            </a:r>
          </a:p>
        </p:txBody>
      </p:sp>
      <p:sp>
        <p:nvSpPr>
          <p:cNvPr id="7" name="object 7"/>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609600" y="2371615"/>
            <a:ext cx="10668000" cy="2642409"/>
          </a:xfrm>
          <a:prstGeom prst="rect">
            <a:avLst/>
          </a:prstGeom>
        </p:spPr>
        <p:txBody>
          <a:bodyPr vert="horz" wrap="square" lIns="0" tIns="11766" rIns="0" bIns="0" rtlCol="0">
            <a:spAutoFit/>
          </a:bodyPr>
          <a:lstStyle/>
          <a:p>
            <a:pPr marL="314902" marR="4483" indent="-304256">
              <a:spcBef>
                <a:spcPts val="93"/>
              </a:spcBef>
              <a:buClr>
                <a:srgbClr val="0099CC"/>
              </a:buClr>
              <a:buSzPct val="71428"/>
              <a:buFont typeface="Wingdings"/>
              <a:buChar char=""/>
              <a:tabLst>
                <a:tab pos="314902" algn="l"/>
                <a:tab pos="315462" algn="l"/>
              </a:tabLst>
            </a:pPr>
            <a:r>
              <a:rPr sz="3200" spc="-4" dirty="0">
                <a:latin typeface="Arial MT"/>
                <a:cs typeface="Arial MT"/>
              </a:rPr>
              <a:t>The</a:t>
            </a:r>
            <a:r>
              <a:rPr sz="3200" spc="110" dirty="0">
                <a:latin typeface="Arial MT"/>
                <a:cs typeface="Arial MT"/>
              </a:rPr>
              <a:t> </a:t>
            </a:r>
            <a:r>
              <a:rPr sz="3200" dirty="0">
                <a:latin typeface="Arial MT"/>
                <a:cs typeface="Arial MT"/>
              </a:rPr>
              <a:t>first</a:t>
            </a:r>
            <a:r>
              <a:rPr sz="3200" spc="106" dirty="0">
                <a:latin typeface="Arial MT"/>
                <a:cs typeface="Arial MT"/>
              </a:rPr>
              <a:t> </a:t>
            </a:r>
            <a:r>
              <a:rPr sz="3200" dirty="0">
                <a:latin typeface="Arial MT"/>
                <a:cs typeface="Arial MT"/>
              </a:rPr>
              <a:t>order</a:t>
            </a:r>
            <a:r>
              <a:rPr sz="3200" spc="97" dirty="0">
                <a:latin typeface="Arial MT"/>
                <a:cs typeface="Arial MT"/>
              </a:rPr>
              <a:t> </a:t>
            </a:r>
            <a:r>
              <a:rPr sz="3200" dirty="0">
                <a:latin typeface="Arial MT"/>
                <a:cs typeface="Arial MT"/>
              </a:rPr>
              <a:t>predicate</a:t>
            </a:r>
            <a:r>
              <a:rPr sz="3200" spc="88" dirty="0">
                <a:latin typeface="Arial MT"/>
                <a:cs typeface="Arial MT"/>
              </a:rPr>
              <a:t> </a:t>
            </a:r>
            <a:r>
              <a:rPr sz="3200" dirty="0">
                <a:latin typeface="Arial MT"/>
                <a:cs typeface="Arial MT"/>
              </a:rPr>
              <a:t>calculus</a:t>
            </a:r>
            <a:r>
              <a:rPr sz="3200" spc="106" dirty="0">
                <a:latin typeface="Arial MT"/>
                <a:cs typeface="Arial MT"/>
              </a:rPr>
              <a:t> </a:t>
            </a:r>
            <a:r>
              <a:rPr sz="3200" spc="-9" dirty="0">
                <a:latin typeface="Arial MT"/>
                <a:cs typeface="Arial MT"/>
              </a:rPr>
              <a:t>(FOPC)</a:t>
            </a:r>
            <a:r>
              <a:rPr sz="3200" spc="119" dirty="0">
                <a:latin typeface="Arial MT"/>
                <a:cs typeface="Arial MT"/>
              </a:rPr>
              <a:t> </a:t>
            </a:r>
            <a:r>
              <a:rPr sz="3200" dirty="0">
                <a:latin typeface="Arial MT"/>
                <a:cs typeface="Arial MT"/>
              </a:rPr>
              <a:t>is </a:t>
            </a:r>
            <a:r>
              <a:rPr sz="3200" spc="-675" dirty="0">
                <a:latin typeface="Arial MT"/>
                <a:cs typeface="Arial MT"/>
              </a:rPr>
              <a:t> </a:t>
            </a:r>
            <a:r>
              <a:rPr sz="3200" dirty="0">
                <a:latin typeface="Arial MT"/>
                <a:cs typeface="Arial MT"/>
              </a:rPr>
              <a:t>a</a:t>
            </a:r>
            <a:r>
              <a:rPr sz="3200" spc="4" dirty="0">
                <a:latin typeface="Arial MT"/>
                <a:cs typeface="Arial MT"/>
              </a:rPr>
              <a:t> </a:t>
            </a:r>
            <a:r>
              <a:rPr sz="3200" dirty="0">
                <a:latin typeface="Arial MT"/>
                <a:cs typeface="Arial MT"/>
              </a:rPr>
              <a:t>formal</a:t>
            </a:r>
            <a:r>
              <a:rPr sz="3200" spc="9" dirty="0">
                <a:latin typeface="Arial MT"/>
                <a:cs typeface="Arial MT"/>
              </a:rPr>
              <a:t> </a:t>
            </a:r>
            <a:r>
              <a:rPr sz="3200" spc="-4" dirty="0">
                <a:latin typeface="Arial MT"/>
                <a:cs typeface="Arial MT"/>
              </a:rPr>
              <a:t>language.</a:t>
            </a:r>
            <a:endParaRPr sz="3200" dirty="0">
              <a:latin typeface="Arial MT"/>
              <a:cs typeface="Arial MT"/>
            </a:endParaRPr>
          </a:p>
          <a:p>
            <a:pPr marL="667346" marR="5603" lvl="1" indent="-253266">
              <a:spcBef>
                <a:spcPts val="525"/>
              </a:spcBef>
              <a:buChar char="–"/>
              <a:tabLst>
                <a:tab pos="667906" algn="l"/>
                <a:tab pos="1460765" algn="l"/>
                <a:tab pos="2175738" algn="l"/>
                <a:tab pos="2622316" algn="l"/>
                <a:tab pos="3654993" algn="l"/>
                <a:tab pos="4134070" algn="l"/>
                <a:tab pos="4959428" algn="l"/>
                <a:tab pos="5406006" algn="l"/>
              </a:tabLst>
            </a:pPr>
            <a:r>
              <a:rPr sz="2800" spc="4" dirty="0">
                <a:latin typeface="Arial MT"/>
                <a:cs typeface="Arial MT"/>
              </a:rPr>
              <a:t>B</a:t>
            </a:r>
            <a:r>
              <a:rPr sz="2800" dirty="0">
                <a:latin typeface="Arial MT"/>
                <a:cs typeface="Arial MT"/>
              </a:rPr>
              <a:t>a</a:t>
            </a:r>
            <a:r>
              <a:rPr sz="2800" spc="-4" dirty="0">
                <a:latin typeface="Arial MT"/>
                <a:cs typeface="Arial MT"/>
              </a:rPr>
              <a:t>s</a:t>
            </a:r>
            <a:r>
              <a:rPr sz="2800" spc="-9" dirty="0">
                <a:latin typeface="Arial MT"/>
                <a:cs typeface="Arial MT"/>
              </a:rPr>
              <a:t>i</a:t>
            </a:r>
            <a:r>
              <a:rPr sz="2800" dirty="0">
                <a:latin typeface="Arial MT"/>
                <a:cs typeface="Arial MT"/>
              </a:rPr>
              <a:t>c	</a:t>
            </a:r>
            <a:r>
              <a:rPr sz="2800" spc="-9" dirty="0">
                <a:latin typeface="Arial MT"/>
                <a:cs typeface="Arial MT"/>
              </a:rPr>
              <a:t>r</a:t>
            </a:r>
            <a:r>
              <a:rPr sz="2800" dirty="0">
                <a:latin typeface="Arial MT"/>
                <a:cs typeface="Arial MT"/>
              </a:rPr>
              <a:t>u</a:t>
            </a:r>
            <a:r>
              <a:rPr sz="2800" spc="-9" dirty="0">
                <a:latin typeface="Arial MT"/>
                <a:cs typeface="Arial MT"/>
              </a:rPr>
              <a:t>l</a:t>
            </a:r>
            <a:r>
              <a:rPr sz="2800" dirty="0">
                <a:latin typeface="Arial MT"/>
                <a:cs typeface="Arial MT"/>
              </a:rPr>
              <a:t>es	for	fo</a:t>
            </a:r>
            <a:r>
              <a:rPr sz="2800" spc="-9" dirty="0">
                <a:latin typeface="Arial MT"/>
                <a:cs typeface="Arial MT"/>
              </a:rPr>
              <a:t>r</a:t>
            </a:r>
            <a:r>
              <a:rPr sz="2800" spc="13" dirty="0">
                <a:latin typeface="Arial MT"/>
                <a:cs typeface="Arial MT"/>
              </a:rPr>
              <a:t>m</a:t>
            </a:r>
            <a:r>
              <a:rPr sz="2800" dirty="0">
                <a:latin typeface="Arial MT"/>
                <a:cs typeface="Arial MT"/>
              </a:rPr>
              <a:t>u</a:t>
            </a:r>
            <a:r>
              <a:rPr sz="2800" spc="-31" dirty="0">
                <a:latin typeface="Arial MT"/>
                <a:cs typeface="Arial MT"/>
              </a:rPr>
              <a:t>l</a:t>
            </a:r>
            <a:r>
              <a:rPr sz="2800" spc="-4" dirty="0">
                <a:latin typeface="Arial MT"/>
                <a:cs typeface="Arial MT"/>
              </a:rPr>
              <a:t>a</a:t>
            </a:r>
            <a:r>
              <a:rPr sz="2800" dirty="0">
                <a:latin typeface="Arial MT"/>
                <a:cs typeface="Arial MT"/>
              </a:rPr>
              <a:t>	</a:t>
            </a:r>
            <a:r>
              <a:rPr sz="2800" spc="-9" dirty="0">
                <a:latin typeface="Arial MT"/>
                <a:cs typeface="Arial MT"/>
              </a:rPr>
              <a:t>i</a:t>
            </a:r>
            <a:r>
              <a:rPr sz="2800" spc="-4" dirty="0">
                <a:latin typeface="Arial MT"/>
                <a:cs typeface="Arial MT"/>
              </a:rPr>
              <a:t>n</a:t>
            </a:r>
            <a:r>
              <a:rPr sz="2800" dirty="0">
                <a:latin typeface="Arial MT"/>
                <a:cs typeface="Arial MT"/>
              </a:rPr>
              <a:t>	</a:t>
            </a:r>
            <a:r>
              <a:rPr sz="2800" spc="4" dirty="0">
                <a:latin typeface="Arial MT"/>
                <a:cs typeface="Arial MT"/>
              </a:rPr>
              <a:t>P</a:t>
            </a:r>
            <a:r>
              <a:rPr sz="2800" spc="-9" dirty="0">
                <a:latin typeface="Arial MT"/>
                <a:cs typeface="Arial MT"/>
              </a:rPr>
              <a:t>r</a:t>
            </a:r>
            <a:r>
              <a:rPr sz="2800" dirty="0">
                <a:latin typeface="Arial MT"/>
                <a:cs typeface="Arial MT"/>
              </a:rPr>
              <a:t>ed</a:t>
            </a:r>
            <a:r>
              <a:rPr sz="2800" spc="-9" dirty="0">
                <a:latin typeface="Arial MT"/>
                <a:cs typeface="Arial MT"/>
              </a:rPr>
              <a:t>i</a:t>
            </a:r>
            <a:r>
              <a:rPr sz="2800" spc="-4" dirty="0">
                <a:latin typeface="Arial MT"/>
                <a:cs typeface="Arial MT"/>
              </a:rPr>
              <a:t>c</a:t>
            </a:r>
            <a:r>
              <a:rPr sz="2800" dirty="0">
                <a:latin typeface="Arial MT"/>
                <a:cs typeface="Arial MT"/>
              </a:rPr>
              <a:t>a</a:t>
            </a:r>
            <a:r>
              <a:rPr sz="2800" spc="-18" dirty="0">
                <a:latin typeface="Arial MT"/>
                <a:cs typeface="Arial MT"/>
              </a:rPr>
              <a:t>t</a:t>
            </a:r>
            <a:r>
              <a:rPr sz="2800" spc="-4" dirty="0">
                <a:latin typeface="Arial MT"/>
                <a:cs typeface="Arial MT"/>
              </a:rPr>
              <a:t>e</a:t>
            </a:r>
            <a:r>
              <a:rPr sz="2800" dirty="0">
                <a:latin typeface="Arial MT"/>
                <a:cs typeface="Arial MT"/>
              </a:rPr>
              <a:t>	</a:t>
            </a:r>
            <a:r>
              <a:rPr sz="2800" spc="-9" dirty="0">
                <a:latin typeface="Arial MT"/>
                <a:cs typeface="Arial MT"/>
              </a:rPr>
              <a:t>C</a:t>
            </a:r>
            <a:r>
              <a:rPr sz="2800" dirty="0">
                <a:latin typeface="Arial MT"/>
                <a:cs typeface="Arial MT"/>
              </a:rPr>
              <a:t>a</a:t>
            </a:r>
            <a:r>
              <a:rPr sz="2800" spc="-9" dirty="0">
                <a:latin typeface="Arial MT"/>
                <a:cs typeface="Arial MT"/>
              </a:rPr>
              <a:t>l</a:t>
            </a:r>
            <a:r>
              <a:rPr sz="2800" spc="-4" dirty="0">
                <a:latin typeface="Arial MT"/>
                <a:cs typeface="Arial MT"/>
              </a:rPr>
              <a:t>c</a:t>
            </a:r>
            <a:r>
              <a:rPr sz="2800" dirty="0">
                <a:latin typeface="Arial MT"/>
                <a:cs typeface="Arial MT"/>
              </a:rPr>
              <a:t>u</a:t>
            </a:r>
            <a:r>
              <a:rPr sz="2800" spc="-9" dirty="0">
                <a:latin typeface="Arial MT"/>
                <a:cs typeface="Arial MT"/>
              </a:rPr>
              <a:t>l</a:t>
            </a:r>
            <a:r>
              <a:rPr sz="2800" dirty="0">
                <a:latin typeface="Arial MT"/>
                <a:cs typeface="Arial MT"/>
              </a:rPr>
              <a:t>us  </a:t>
            </a:r>
            <a:r>
              <a:rPr sz="2800" spc="-4" dirty="0">
                <a:latin typeface="Arial MT"/>
                <a:cs typeface="Arial MT"/>
              </a:rPr>
              <a:t>are</a:t>
            </a:r>
            <a:r>
              <a:rPr sz="2800" spc="18" dirty="0">
                <a:latin typeface="Arial MT"/>
                <a:cs typeface="Arial MT"/>
              </a:rPr>
              <a:t> </a:t>
            </a:r>
            <a:r>
              <a:rPr sz="2800" spc="-4" dirty="0">
                <a:latin typeface="Arial MT"/>
                <a:cs typeface="Arial MT"/>
              </a:rPr>
              <a:t>same</a:t>
            </a:r>
            <a:r>
              <a:rPr sz="2800" spc="18" dirty="0">
                <a:latin typeface="Arial MT"/>
                <a:cs typeface="Arial MT"/>
              </a:rPr>
              <a:t> </a:t>
            </a:r>
            <a:r>
              <a:rPr sz="2800" dirty="0">
                <a:latin typeface="Arial MT"/>
                <a:cs typeface="Arial MT"/>
              </a:rPr>
              <a:t>as</a:t>
            </a:r>
            <a:r>
              <a:rPr sz="2800" spc="-9" dirty="0">
                <a:latin typeface="Arial MT"/>
                <a:cs typeface="Arial MT"/>
              </a:rPr>
              <a:t> </a:t>
            </a:r>
            <a:r>
              <a:rPr sz="2800" spc="-4" dirty="0">
                <a:latin typeface="Arial MT"/>
                <a:cs typeface="Arial MT"/>
              </a:rPr>
              <a:t>those</a:t>
            </a:r>
            <a:r>
              <a:rPr sz="2800" dirty="0">
                <a:latin typeface="Arial MT"/>
                <a:cs typeface="Arial MT"/>
              </a:rPr>
              <a:t> </a:t>
            </a:r>
            <a:r>
              <a:rPr sz="2800" spc="-9" dirty="0">
                <a:latin typeface="Arial MT"/>
                <a:cs typeface="Arial MT"/>
              </a:rPr>
              <a:t>of </a:t>
            </a:r>
            <a:r>
              <a:rPr sz="2800" dirty="0">
                <a:latin typeface="Arial MT"/>
                <a:cs typeface="Arial MT"/>
              </a:rPr>
              <a:t>Propositional	</a:t>
            </a:r>
            <a:r>
              <a:rPr sz="2800" spc="-4" dirty="0">
                <a:latin typeface="Arial MT"/>
                <a:cs typeface="Arial MT"/>
              </a:rPr>
              <a:t>Calculus.</a:t>
            </a:r>
            <a:endParaRPr sz="2800" dirty="0">
              <a:latin typeface="Arial MT"/>
              <a:cs typeface="Arial MT"/>
            </a:endParaRPr>
          </a:p>
          <a:p>
            <a:pPr marL="667346" marR="6724" lvl="1" indent="-253266">
              <a:lnSpc>
                <a:spcPts val="2524"/>
              </a:lnSpc>
              <a:spcBef>
                <a:spcPts val="604"/>
              </a:spcBef>
              <a:buChar char="–"/>
              <a:tabLst>
                <a:tab pos="667906" algn="l"/>
                <a:tab pos="971041" algn="l"/>
                <a:tab pos="1649034" algn="l"/>
                <a:tab pos="2560681" algn="l"/>
                <a:tab pos="2913124" algn="l"/>
                <a:tab pos="3703742" algn="l"/>
                <a:tab pos="4352037" algn="l"/>
                <a:tab pos="4863052" algn="l"/>
                <a:tab pos="6229122" algn="l"/>
              </a:tabLst>
            </a:pPr>
            <a:r>
              <a:rPr sz="2800" dirty="0">
                <a:latin typeface="Arial MT"/>
                <a:cs typeface="Arial MT"/>
              </a:rPr>
              <a:t>A	</a:t>
            </a:r>
            <a:r>
              <a:rPr sz="2800" spc="-31" dirty="0">
                <a:latin typeface="Arial MT"/>
                <a:cs typeface="Arial MT"/>
              </a:rPr>
              <a:t>w</a:t>
            </a:r>
            <a:r>
              <a:rPr sz="2800" spc="-9" dirty="0">
                <a:latin typeface="Arial MT"/>
                <a:cs typeface="Arial MT"/>
              </a:rPr>
              <a:t>i</a:t>
            </a:r>
            <a:r>
              <a:rPr sz="2800" dirty="0">
                <a:latin typeface="Arial MT"/>
                <a:cs typeface="Arial MT"/>
              </a:rPr>
              <a:t>d</a:t>
            </a:r>
            <a:r>
              <a:rPr sz="2800" spc="-4" dirty="0">
                <a:latin typeface="Arial MT"/>
                <a:cs typeface="Arial MT"/>
              </a:rPr>
              <a:t>e</a:t>
            </a:r>
            <a:r>
              <a:rPr sz="2800" dirty="0">
                <a:latin typeface="Arial MT"/>
                <a:cs typeface="Arial MT"/>
              </a:rPr>
              <a:t>	</a:t>
            </a:r>
            <a:r>
              <a:rPr sz="2800" spc="-22" dirty="0">
                <a:latin typeface="Arial MT"/>
                <a:cs typeface="Arial MT"/>
              </a:rPr>
              <a:t>v</a:t>
            </a:r>
            <a:r>
              <a:rPr sz="2800" dirty="0">
                <a:latin typeface="Arial MT"/>
                <a:cs typeface="Arial MT"/>
              </a:rPr>
              <a:t>a</a:t>
            </a:r>
            <a:r>
              <a:rPr sz="2800" spc="-9" dirty="0">
                <a:latin typeface="Arial MT"/>
                <a:cs typeface="Arial MT"/>
              </a:rPr>
              <a:t>ri</a:t>
            </a:r>
            <a:r>
              <a:rPr sz="2800" dirty="0">
                <a:latin typeface="Arial MT"/>
                <a:cs typeface="Arial MT"/>
              </a:rPr>
              <a:t>ety	of	st</a:t>
            </a:r>
            <a:r>
              <a:rPr sz="2800" spc="-18" dirty="0">
                <a:latin typeface="Arial MT"/>
                <a:cs typeface="Arial MT"/>
              </a:rPr>
              <a:t>at</a:t>
            </a:r>
            <a:r>
              <a:rPr sz="2800" dirty="0">
                <a:latin typeface="Arial MT"/>
                <a:cs typeface="Arial MT"/>
              </a:rPr>
              <a:t>e</a:t>
            </a:r>
            <a:r>
              <a:rPr sz="2800" spc="13" dirty="0">
                <a:latin typeface="Arial MT"/>
                <a:cs typeface="Arial MT"/>
              </a:rPr>
              <a:t>m</a:t>
            </a:r>
            <a:r>
              <a:rPr sz="2800" dirty="0">
                <a:latin typeface="Arial MT"/>
                <a:cs typeface="Arial MT"/>
              </a:rPr>
              <a:t>e</a:t>
            </a:r>
            <a:r>
              <a:rPr sz="2800" spc="-18" dirty="0">
                <a:latin typeface="Arial MT"/>
                <a:cs typeface="Arial MT"/>
              </a:rPr>
              <a:t>n</a:t>
            </a:r>
            <a:r>
              <a:rPr sz="2800" dirty="0">
                <a:latin typeface="Arial MT"/>
                <a:cs typeface="Arial MT"/>
              </a:rPr>
              <a:t>ts	a</a:t>
            </a:r>
            <a:r>
              <a:rPr sz="2800" spc="-9" dirty="0">
                <a:latin typeface="Arial MT"/>
                <a:cs typeface="Arial MT"/>
              </a:rPr>
              <a:t>r</a:t>
            </a:r>
            <a:r>
              <a:rPr sz="2800" spc="-4" dirty="0">
                <a:latin typeface="Arial MT"/>
                <a:cs typeface="Arial MT"/>
              </a:rPr>
              <a:t>e</a:t>
            </a:r>
            <a:r>
              <a:rPr sz="2800" dirty="0">
                <a:latin typeface="Arial MT"/>
                <a:cs typeface="Arial MT"/>
              </a:rPr>
              <a:t>	e</a:t>
            </a:r>
            <a:r>
              <a:rPr sz="2800" spc="-22" dirty="0">
                <a:latin typeface="Arial MT"/>
                <a:cs typeface="Arial MT"/>
              </a:rPr>
              <a:t>x</a:t>
            </a:r>
            <a:r>
              <a:rPr sz="2800" dirty="0">
                <a:latin typeface="Arial MT"/>
                <a:cs typeface="Arial MT"/>
              </a:rPr>
              <a:t>p</a:t>
            </a:r>
            <a:r>
              <a:rPr sz="2800" spc="-9" dirty="0">
                <a:latin typeface="Arial MT"/>
                <a:cs typeface="Arial MT"/>
              </a:rPr>
              <a:t>r</a:t>
            </a:r>
            <a:r>
              <a:rPr sz="2800" dirty="0">
                <a:latin typeface="Arial MT"/>
                <a:cs typeface="Arial MT"/>
              </a:rPr>
              <a:t>e</a:t>
            </a:r>
            <a:r>
              <a:rPr sz="2800" spc="-4" dirty="0">
                <a:latin typeface="Arial MT"/>
                <a:cs typeface="Arial MT"/>
              </a:rPr>
              <a:t>ss</a:t>
            </a:r>
            <a:r>
              <a:rPr sz="2800" dirty="0">
                <a:latin typeface="Arial MT"/>
                <a:cs typeface="Arial MT"/>
              </a:rPr>
              <a:t>e</a:t>
            </a:r>
            <a:r>
              <a:rPr sz="2800" spc="-4" dirty="0">
                <a:latin typeface="Arial MT"/>
                <a:cs typeface="Arial MT"/>
              </a:rPr>
              <a:t>d</a:t>
            </a:r>
            <a:r>
              <a:rPr sz="2800" dirty="0">
                <a:latin typeface="Arial MT"/>
                <a:cs typeface="Arial MT"/>
              </a:rPr>
              <a:t>	</a:t>
            </a:r>
            <a:r>
              <a:rPr sz="2800" spc="-9" dirty="0">
                <a:latin typeface="Arial MT"/>
                <a:cs typeface="Arial MT"/>
              </a:rPr>
              <a:t>i</a:t>
            </a:r>
            <a:r>
              <a:rPr sz="2800" spc="-4" dirty="0">
                <a:latin typeface="Arial MT"/>
                <a:cs typeface="Arial MT"/>
              </a:rPr>
              <a:t>n  </a:t>
            </a:r>
            <a:r>
              <a:rPr sz="2800" dirty="0">
                <a:latin typeface="Arial MT"/>
                <a:cs typeface="Arial MT"/>
              </a:rPr>
              <a:t>contrast</a:t>
            </a:r>
            <a:r>
              <a:rPr sz="2800" spc="-4" dirty="0">
                <a:latin typeface="Arial MT"/>
                <a:cs typeface="Arial MT"/>
              </a:rPr>
              <a:t> </a:t>
            </a:r>
            <a:r>
              <a:rPr sz="2800" dirty="0">
                <a:latin typeface="Arial MT"/>
                <a:cs typeface="Arial MT"/>
              </a:rPr>
              <a:t>to </a:t>
            </a:r>
            <a:r>
              <a:rPr sz="2800" spc="-4" dirty="0">
                <a:latin typeface="Arial MT"/>
                <a:cs typeface="Arial MT"/>
              </a:rPr>
              <a:t>Propositional	Calculus</a:t>
            </a:r>
            <a:endParaRPr sz="2800" dirty="0">
              <a:latin typeface="Arial MT"/>
              <a:cs typeface="Arial M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154310" y="324643"/>
            <a:ext cx="4660526" cy="607719"/>
          </a:xfrm>
          <a:prstGeom prst="rect">
            <a:avLst/>
          </a:prstGeom>
        </p:spPr>
        <p:txBody>
          <a:bodyPr vert="horz" wrap="square" lIns="0" tIns="10085" rIns="0" bIns="0" rtlCol="0" anchor="ctr">
            <a:spAutoFit/>
          </a:bodyPr>
          <a:lstStyle/>
          <a:p>
            <a:pPr marL="11206">
              <a:lnSpc>
                <a:spcPct val="100000"/>
              </a:lnSpc>
              <a:spcBef>
                <a:spcPts val="79"/>
              </a:spcBef>
            </a:pPr>
            <a:r>
              <a:rPr sz="3883" spc="-9" dirty="0"/>
              <a:t>Well-formed</a:t>
            </a:r>
            <a:r>
              <a:rPr sz="3883" spc="-4" dirty="0"/>
              <a:t> </a:t>
            </a:r>
            <a:r>
              <a:rPr sz="3883" spc="-9" dirty="0"/>
              <a:t>Formula</a:t>
            </a:r>
            <a:endParaRPr sz="3883" dirty="0"/>
          </a:p>
        </p:txBody>
      </p:sp>
      <p:sp>
        <p:nvSpPr>
          <p:cNvPr id="7" name="object 7"/>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685800" y="1219200"/>
            <a:ext cx="11125200" cy="4207864"/>
          </a:xfrm>
          <a:prstGeom prst="rect">
            <a:avLst/>
          </a:prstGeom>
        </p:spPr>
        <p:txBody>
          <a:bodyPr vert="horz" wrap="square" lIns="0" tIns="54909" rIns="0" bIns="0" rtlCol="0">
            <a:spAutoFit/>
          </a:bodyPr>
          <a:lstStyle/>
          <a:p>
            <a:pPr marL="337315" marR="62756" indent="-304256">
              <a:lnSpc>
                <a:spcPts val="2665"/>
              </a:lnSpc>
              <a:spcBef>
                <a:spcPts val="432"/>
              </a:spcBef>
              <a:buClr>
                <a:srgbClr val="0099CC"/>
              </a:buClr>
              <a:buSzPct val="71428"/>
              <a:buFont typeface="Wingdings"/>
              <a:buChar char=""/>
              <a:tabLst>
                <a:tab pos="337315" algn="l"/>
                <a:tab pos="337875" algn="l"/>
                <a:tab pos="2319181" algn="l"/>
                <a:tab pos="3634822" algn="l"/>
                <a:tab pos="4046100" algn="l"/>
                <a:tab pos="5081578" algn="l"/>
                <a:tab pos="5471564" algn="l"/>
              </a:tabLst>
            </a:pPr>
            <a:r>
              <a:rPr sz="2471" b="1" spc="-9" dirty="0">
                <a:solidFill>
                  <a:srgbClr val="CC0000"/>
                </a:solidFill>
                <a:latin typeface="Arial"/>
                <a:cs typeface="Arial"/>
              </a:rPr>
              <a:t>W</a:t>
            </a:r>
            <a:r>
              <a:rPr sz="2471" b="1" spc="-4" dirty="0">
                <a:solidFill>
                  <a:srgbClr val="CC0000"/>
                </a:solidFill>
                <a:latin typeface="Arial"/>
                <a:cs typeface="Arial"/>
              </a:rPr>
              <a:t>e</a:t>
            </a:r>
            <a:r>
              <a:rPr sz="2471" b="1" spc="9" dirty="0">
                <a:solidFill>
                  <a:srgbClr val="CC0000"/>
                </a:solidFill>
                <a:latin typeface="Arial"/>
                <a:cs typeface="Arial"/>
              </a:rPr>
              <a:t>ll</a:t>
            </a:r>
            <a:r>
              <a:rPr sz="2471" b="1" dirty="0">
                <a:solidFill>
                  <a:srgbClr val="CC0000"/>
                </a:solidFill>
                <a:latin typeface="Arial"/>
                <a:cs typeface="Arial"/>
              </a:rPr>
              <a:t>-f</a:t>
            </a:r>
            <a:r>
              <a:rPr sz="2471" b="1" spc="-31" dirty="0">
                <a:solidFill>
                  <a:srgbClr val="CC0000"/>
                </a:solidFill>
                <a:latin typeface="Arial"/>
                <a:cs typeface="Arial"/>
              </a:rPr>
              <a:t>o</a:t>
            </a:r>
            <a:r>
              <a:rPr sz="2471" b="1" spc="9" dirty="0">
                <a:solidFill>
                  <a:srgbClr val="CC0000"/>
                </a:solidFill>
                <a:latin typeface="Arial"/>
                <a:cs typeface="Arial"/>
              </a:rPr>
              <a:t>r</a:t>
            </a:r>
            <a:r>
              <a:rPr sz="2471" b="1" dirty="0">
                <a:solidFill>
                  <a:srgbClr val="CC0000"/>
                </a:solidFill>
                <a:latin typeface="Arial"/>
                <a:cs typeface="Arial"/>
              </a:rPr>
              <a:t>me</a:t>
            </a:r>
            <a:r>
              <a:rPr sz="2471" b="1" spc="4" dirty="0">
                <a:solidFill>
                  <a:srgbClr val="CC0000"/>
                </a:solidFill>
                <a:latin typeface="Arial"/>
                <a:cs typeface="Arial"/>
              </a:rPr>
              <a:t>d</a:t>
            </a:r>
            <a:r>
              <a:rPr sz="2471" b="1" dirty="0">
                <a:solidFill>
                  <a:srgbClr val="CC0000"/>
                </a:solidFill>
                <a:latin typeface="Arial"/>
                <a:cs typeface="Arial"/>
              </a:rPr>
              <a:t>	f</a:t>
            </a:r>
            <a:r>
              <a:rPr sz="2471" b="1" spc="-9" dirty="0">
                <a:solidFill>
                  <a:srgbClr val="CC0000"/>
                </a:solidFill>
                <a:latin typeface="Arial"/>
                <a:cs typeface="Arial"/>
              </a:rPr>
              <a:t>o</a:t>
            </a:r>
            <a:r>
              <a:rPr sz="2471" b="1" spc="-13" dirty="0">
                <a:solidFill>
                  <a:srgbClr val="CC0000"/>
                </a:solidFill>
                <a:latin typeface="Arial"/>
                <a:cs typeface="Arial"/>
              </a:rPr>
              <a:t>r</a:t>
            </a:r>
            <a:r>
              <a:rPr sz="2471" b="1" spc="-18" dirty="0">
                <a:solidFill>
                  <a:srgbClr val="CC0000"/>
                </a:solidFill>
                <a:latin typeface="Arial"/>
                <a:cs typeface="Arial"/>
              </a:rPr>
              <a:t>m</a:t>
            </a:r>
            <a:r>
              <a:rPr sz="2471" b="1" spc="-9" dirty="0">
                <a:solidFill>
                  <a:srgbClr val="CC0000"/>
                </a:solidFill>
                <a:latin typeface="Arial"/>
                <a:cs typeface="Arial"/>
              </a:rPr>
              <a:t>u</a:t>
            </a:r>
            <a:r>
              <a:rPr sz="2471" b="1" spc="9" dirty="0">
                <a:solidFill>
                  <a:srgbClr val="CC0000"/>
                </a:solidFill>
                <a:latin typeface="Arial"/>
                <a:cs typeface="Arial"/>
              </a:rPr>
              <a:t>l</a:t>
            </a:r>
            <a:r>
              <a:rPr sz="2471" b="1" dirty="0">
                <a:solidFill>
                  <a:srgbClr val="CC0000"/>
                </a:solidFill>
                <a:latin typeface="Arial"/>
                <a:cs typeface="Arial"/>
              </a:rPr>
              <a:t>a	</a:t>
            </a:r>
            <a:r>
              <a:rPr sz="2471" dirty="0">
                <a:latin typeface="Arial MT"/>
                <a:cs typeface="Arial MT"/>
              </a:rPr>
              <a:t>in	</a:t>
            </a:r>
            <a:r>
              <a:rPr sz="2471" spc="-9" dirty="0">
                <a:latin typeface="Arial MT"/>
                <a:cs typeface="Arial MT"/>
              </a:rPr>
              <a:t>F</a:t>
            </a:r>
            <a:r>
              <a:rPr sz="2471" spc="-18" dirty="0">
                <a:latin typeface="Arial MT"/>
                <a:cs typeface="Arial MT"/>
              </a:rPr>
              <a:t>O</a:t>
            </a:r>
            <a:r>
              <a:rPr sz="2471" dirty="0">
                <a:latin typeface="Arial MT"/>
                <a:cs typeface="Arial MT"/>
              </a:rPr>
              <a:t>P</a:t>
            </a:r>
            <a:r>
              <a:rPr sz="2471" spc="4" dirty="0">
                <a:latin typeface="Arial MT"/>
                <a:cs typeface="Arial MT"/>
              </a:rPr>
              <a:t>C</a:t>
            </a:r>
            <a:r>
              <a:rPr sz="2471" dirty="0">
                <a:latin typeface="Arial MT"/>
                <a:cs typeface="Arial MT"/>
              </a:rPr>
              <a:t>	</a:t>
            </a:r>
            <a:r>
              <a:rPr sz="2471" spc="-22" dirty="0">
                <a:latin typeface="Arial MT"/>
                <a:cs typeface="Arial MT"/>
              </a:rPr>
              <a:t>i</a:t>
            </a:r>
            <a:r>
              <a:rPr sz="2471" dirty="0">
                <a:latin typeface="Arial MT"/>
                <a:cs typeface="Arial MT"/>
              </a:rPr>
              <a:t>s	</a:t>
            </a:r>
            <a:r>
              <a:rPr sz="2471" spc="-26" dirty="0">
                <a:latin typeface="Arial MT"/>
                <a:cs typeface="Arial MT"/>
              </a:rPr>
              <a:t>d</a:t>
            </a:r>
            <a:r>
              <a:rPr sz="2471" spc="-4" dirty="0">
                <a:latin typeface="Arial MT"/>
                <a:cs typeface="Arial MT"/>
              </a:rPr>
              <a:t>e</a:t>
            </a:r>
            <a:r>
              <a:rPr sz="2471" spc="9" dirty="0">
                <a:latin typeface="Arial MT"/>
                <a:cs typeface="Arial MT"/>
              </a:rPr>
              <a:t>f</a:t>
            </a:r>
            <a:r>
              <a:rPr sz="2471" dirty="0">
                <a:latin typeface="Arial MT"/>
                <a:cs typeface="Arial MT"/>
              </a:rPr>
              <a:t>i</a:t>
            </a:r>
            <a:r>
              <a:rPr sz="2471" spc="-4" dirty="0">
                <a:latin typeface="Arial MT"/>
                <a:cs typeface="Arial MT"/>
              </a:rPr>
              <a:t>ne</a:t>
            </a:r>
            <a:r>
              <a:rPr sz="2471" dirty="0">
                <a:latin typeface="Arial MT"/>
                <a:cs typeface="Arial MT"/>
              </a:rPr>
              <a:t>d  recursively</a:t>
            </a:r>
            <a:r>
              <a:rPr sz="2471" spc="-26" dirty="0">
                <a:latin typeface="Arial MT"/>
                <a:cs typeface="Arial MT"/>
              </a:rPr>
              <a:t> </a:t>
            </a:r>
            <a:r>
              <a:rPr sz="2471" dirty="0">
                <a:latin typeface="Arial MT"/>
                <a:cs typeface="Arial MT"/>
              </a:rPr>
              <a:t>as </a:t>
            </a:r>
            <a:r>
              <a:rPr sz="2471" spc="-4" dirty="0">
                <a:latin typeface="Arial MT"/>
                <a:cs typeface="Arial MT"/>
              </a:rPr>
              <a:t>follows:</a:t>
            </a:r>
            <a:endParaRPr sz="2471" dirty="0">
              <a:latin typeface="Arial MT"/>
              <a:cs typeface="Arial MT"/>
            </a:endParaRPr>
          </a:p>
          <a:p>
            <a:pPr marL="689759" marR="60515" lvl="1" indent="-253266" algn="just">
              <a:lnSpc>
                <a:spcPts val="1906"/>
              </a:lnSpc>
              <a:spcBef>
                <a:spcPts val="424"/>
              </a:spcBef>
              <a:buChar char="–"/>
              <a:tabLst>
                <a:tab pos="690319" algn="l"/>
              </a:tabLst>
            </a:pPr>
            <a:r>
              <a:rPr sz="3200" spc="-4" dirty="0">
                <a:solidFill>
                  <a:srgbClr val="CC0000"/>
                </a:solidFill>
                <a:latin typeface="Arial MT"/>
                <a:cs typeface="Arial MT"/>
              </a:rPr>
              <a:t>Atomic</a:t>
            </a:r>
            <a:r>
              <a:rPr sz="3200" dirty="0">
                <a:solidFill>
                  <a:srgbClr val="CC0000"/>
                </a:solidFill>
                <a:latin typeface="Arial MT"/>
                <a:cs typeface="Arial MT"/>
              </a:rPr>
              <a:t> </a:t>
            </a:r>
            <a:r>
              <a:rPr sz="3200" spc="-4" dirty="0">
                <a:solidFill>
                  <a:srgbClr val="CC0000"/>
                </a:solidFill>
                <a:latin typeface="Arial MT"/>
                <a:cs typeface="Arial MT"/>
              </a:rPr>
              <a:t>formula</a:t>
            </a:r>
            <a:r>
              <a:rPr sz="3200" dirty="0">
                <a:solidFill>
                  <a:srgbClr val="CC0000"/>
                </a:solidFill>
                <a:latin typeface="Arial MT"/>
                <a:cs typeface="Arial MT"/>
              </a:rPr>
              <a:t> </a:t>
            </a:r>
            <a:r>
              <a:rPr sz="3200" spc="-9" dirty="0">
                <a:latin typeface="Arial MT"/>
                <a:cs typeface="Arial MT"/>
              </a:rPr>
              <a:t>P(t</a:t>
            </a:r>
            <a:r>
              <a:rPr sz="3200" spc="-13" baseline="-21367" dirty="0">
                <a:latin typeface="Arial MT"/>
                <a:cs typeface="Arial MT"/>
              </a:rPr>
              <a:t>1</a:t>
            </a:r>
            <a:r>
              <a:rPr sz="3200" spc="-9" dirty="0">
                <a:latin typeface="Arial MT"/>
                <a:cs typeface="Arial MT"/>
              </a:rPr>
              <a:t>,</a:t>
            </a:r>
            <a:r>
              <a:rPr sz="3200" spc="-4" dirty="0">
                <a:latin typeface="Arial MT"/>
                <a:cs typeface="Arial MT"/>
              </a:rPr>
              <a:t> …,</a:t>
            </a:r>
            <a:r>
              <a:rPr sz="3200" dirty="0">
                <a:latin typeface="Arial MT"/>
                <a:cs typeface="Arial MT"/>
              </a:rPr>
              <a:t> </a:t>
            </a:r>
            <a:r>
              <a:rPr sz="3200" spc="-4" dirty="0">
                <a:latin typeface="Arial MT"/>
                <a:cs typeface="Arial MT"/>
              </a:rPr>
              <a:t>t</a:t>
            </a:r>
            <a:r>
              <a:rPr sz="3200" spc="-6" baseline="-21367" dirty="0">
                <a:latin typeface="Arial MT"/>
                <a:cs typeface="Arial MT"/>
              </a:rPr>
              <a:t>n</a:t>
            </a:r>
            <a:r>
              <a:rPr sz="3200" baseline="-21367" dirty="0">
                <a:latin typeface="Arial MT"/>
                <a:cs typeface="Arial MT"/>
              </a:rPr>
              <a:t> </a:t>
            </a:r>
            <a:r>
              <a:rPr sz="3200" spc="-4" dirty="0">
                <a:latin typeface="Arial MT"/>
                <a:cs typeface="Arial MT"/>
              </a:rPr>
              <a:t>)</a:t>
            </a:r>
            <a:r>
              <a:rPr sz="3200" dirty="0">
                <a:latin typeface="Arial MT"/>
                <a:cs typeface="Arial MT"/>
              </a:rPr>
              <a:t> </a:t>
            </a:r>
            <a:r>
              <a:rPr sz="3200" spc="-13" dirty="0">
                <a:latin typeface="Arial MT"/>
                <a:cs typeface="Arial MT"/>
              </a:rPr>
              <a:t>is</a:t>
            </a:r>
            <a:r>
              <a:rPr sz="3200" spc="-9" dirty="0">
                <a:latin typeface="Arial MT"/>
                <a:cs typeface="Arial MT"/>
              </a:rPr>
              <a:t> </a:t>
            </a:r>
            <a:r>
              <a:rPr sz="3200" spc="-4" dirty="0">
                <a:latin typeface="Arial MT"/>
                <a:cs typeface="Arial MT"/>
              </a:rPr>
              <a:t>a</a:t>
            </a:r>
            <a:r>
              <a:rPr sz="3200" spc="481" dirty="0">
                <a:latin typeface="Arial MT"/>
                <a:cs typeface="Arial MT"/>
              </a:rPr>
              <a:t> </a:t>
            </a:r>
            <a:r>
              <a:rPr sz="3200" spc="-4" dirty="0">
                <a:latin typeface="Arial MT"/>
                <a:cs typeface="Arial MT"/>
              </a:rPr>
              <a:t>well-formed</a:t>
            </a:r>
            <a:r>
              <a:rPr sz="3200" spc="481" dirty="0">
                <a:latin typeface="Arial MT"/>
                <a:cs typeface="Arial MT"/>
              </a:rPr>
              <a:t> </a:t>
            </a:r>
            <a:r>
              <a:rPr sz="3200" spc="-4" dirty="0">
                <a:latin typeface="Arial MT"/>
                <a:cs typeface="Arial MT"/>
              </a:rPr>
              <a:t>formula, </a:t>
            </a:r>
            <a:r>
              <a:rPr sz="3200" dirty="0">
                <a:latin typeface="Arial MT"/>
                <a:cs typeface="Arial MT"/>
              </a:rPr>
              <a:t> </a:t>
            </a:r>
            <a:r>
              <a:rPr sz="3200" spc="-9" dirty="0">
                <a:latin typeface="Arial MT"/>
                <a:cs typeface="Arial MT"/>
              </a:rPr>
              <a:t>where P </a:t>
            </a:r>
            <a:r>
              <a:rPr sz="3200" spc="-13" dirty="0">
                <a:latin typeface="Arial MT"/>
                <a:cs typeface="Arial MT"/>
              </a:rPr>
              <a:t>is </a:t>
            </a:r>
            <a:r>
              <a:rPr sz="3200" spc="-4" dirty="0">
                <a:latin typeface="Arial MT"/>
                <a:cs typeface="Arial MT"/>
              </a:rPr>
              <a:t>a predicate symbol </a:t>
            </a:r>
            <a:r>
              <a:rPr sz="3200" dirty="0">
                <a:latin typeface="Arial MT"/>
                <a:cs typeface="Arial MT"/>
              </a:rPr>
              <a:t>and </a:t>
            </a:r>
            <a:r>
              <a:rPr sz="3200" spc="-9" dirty="0">
                <a:latin typeface="Arial MT"/>
                <a:cs typeface="Arial MT"/>
              </a:rPr>
              <a:t>t</a:t>
            </a:r>
            <a:r>
              <a:rPr sz="3200" spc="-13" baseline="-21367" dirty="0">
                <a:latin typeface="Arial MT"/>
                <a:cs typeface="Arial MT"/>
              </a:rPr>
              <a:t>1</a:t>
            </a:r>
            <a:r>
              <a:rPr sz="3200" spc="-9" dirty="0">
                <a:latin typeface="Arial MT"/>
                <a:cs typeface="Arial MT"/>
              </a:rPr>
              <a:t>,...,t</a:t>
            </a:r>
            <a:r>
              <a:rPr sz="3200" spc="-13" baseline="-21367" dirty="0">
                <a:latin typeface="Arial MT"/>
                <a:cs typeface="Arial MT"/>
              </a:rPr>
              <a:t>n</a:t>
            </a:r>
            <a:r>
              <a:rPr sz="3200" spc="449" baseline="-21367" dirty="0">
                <a:latin typeface="Arial MT"/>
                <a:cs typeface="Arial MT"/>
              </a:rPr>
              <a:t> </a:t>
            </a:r>
            <a:r>
              <a:rPr sz="3200" spc="-4" dirty="0">
                <a:latin typeface="Arial MT"/>
                <a:cs typeface="Arial MT"/>
              </a:rPr>
              <a:t>are </a:t>
            </a:r>
            <a:r>
              <a:rPr sz="3200" dirty="0">
                <a:latin typeface="Arial MT"/>
                <a:cs typeface="Arial MT"/>
              </a:rPr>
              <a:t>the </a:t>
            </a:r>
            <a:r>
              <a:rPr sz="3200" spc="-4" dirty="0">
                <a:latin typeface="Arial MT"/>
                <a:cs typeface="Arial MT"/>
              </a:rPr>
              <a:t>terms. It </a:t>
            </a:r>
            <a:r>
              <a:rPr sz="3200" dirty="0">
                <a:latin typeface="Arial MT"/>
                <a:cs typeface="Arial MT"/>
              </a:rPr>
              <a:t> </a:t>
            </a:r>
            <a:r>
              <a:rPr sz="3200" spc="-13" dirty="0">
                <a:latin typeface="Arial MT"/>
                <a:cs typeface="Arial MT"/>
              </a:rPr>
              <a:t>is</a:t>
            </a:r>
            <a:r>
              <a:rPr sz="3200" dirty="0">
                <a:latin typeface="Arial MT"/>
                <a:cs typeface="Arial MT"/>
              </a:rPr>
              <a:t> </a:t>
            </a:r>
            <a:r>
              <a:rPr sz="3200" spc="-9" dirty="0">
                <a:latin typeface="Arial MT"/>
                <a:cs typeface="Arial MT"/>
              </a:rPr>
              <a:t>also </a:t>
            </a:r>
            <a:r>
              <a:rPr sz="3200" dirty="0">
                <a:latin typeface="Arial MT"/>
                <a:cs typeface="Arial MT"/>
              </a:rPr>
              <a:t>called</a:t>
            </a:r>
            <a:r>
              <a:rPr sz="3200" spc="-9" dirty="0">
                <a:latin typeface="Arial MT"/>
                <a:cs typeface="Arial MT"/>
              </a:rPr>
              <a:t> </a:t>
            </a:r>
            <a:r>
              <a:rPr sz="3200" dirty="0">
                <a:latin typeface="Arial MT"/>
                <a:cs typeface="Arial MT"/>
              </a:rPr>
              <a:t>atom.</a:t>
            </a:r>
            <a:endParaRPr lang="en-IN" sz="3200" dirty="0">
              <a:latin typeface="Arial MT"/>
              <a:cs typeface="Arial MT"/>
            </a:endParaRPr>
          </a:p>
          <a:p>
            <a:pPr marL="436493" marR="60515" lvl="1" algn="just">
              <a:lnSpc>
                <a:spcPts val="1906"/>
              </a:lnSpc>
              <a:spcBef>
                <a:spcPts val="424"/>
              </a:spcBef>
              <a:tabLst>
                <a:tab pos="690319" algn="l"/>
              </a:tabLst>
            </a:pPr>
            <a:endParaRPr sz="3200" dirty="0">
              <a:latin typeface="Arial MT"/>
              <a:cs typeface="Arial MT"/>
            </a:endParaRPr>
          </a:p>
          <a:p>
            <a:pPr marL="689759" marR="60515" lvl="1" indent="-253266" algn="just">
              <a:lnSpc>
                <a:spcPts val="1906"/>
              </a:lnSpc>
              <a:spcBef>
                <a:spcPts val="446"/>
              </a:spcBef>
              <a:buChar char="–"/>
              <a:tabLst>
                <a:tab pos="690319" algn="l"/>
              </a:tabLst>
            </a:pPr>
            <a:r>
              <a:rPr sz="3200" spc="-4" dirty="0">
                <a:latin typeface="Arial MT"/>
                <a:cs typeface="Arial MT"/>
              </a:rPr>
              <a:t>If</a:t>
            </a:r>
            <a:r>
              <a:rPr sz="3200" spc="481" dirty="0">
                <a:latin typeface="Arial MT"/>
                <a:cs typeface="Arial MT"/>
              </a:rPr>
              <a:t> </a:t>
            </a:r>
            <a:r>
              <a:rPr sz="3200" spc="-4" dirty="0">
                <a:latin typeface="Symbol"/>
                <a:cs typeface="Symbol"/>
              </a:rPr>
              <a:t></a:t>
            </a:r>
            <a:r>
              <a:rPr sz="3200" spc="-4" dirty="0">
                <a:latin typeface="Times New Roman"/>
                <a:cs typeface="Times New Roman"/>
              </a:rPr>
              <a:t> </a:t>
            </a:r>
            <a:r>
              <a:rPr sz="3200" dirty="0">
                <a:latin typeface="Arial MT"/>
                <a:cs typeface="Arial MT"/>
              </a:rPr>
              <a:t>and </a:t>
            </a:r>
            <a:r>
              <a:rPr sz="3200" spc="-4" dirty="0">
                <a:latin typeface="Symbol"/>
                <a:cs typeface="Symbol"/>
              </a:rPr>
              <a:t></a:t>
            </a:r>
            <a:r>
              <a:rPr sz="3200" spc="-4" dirty="0">
                <a:latin typeface="Times New Roman"/>
                <a:cs typeface="Times New Roman"/>
              </a:rPr>
              <a:t> </a:t>
            </a:r>
            <a:r>
              <a:rPr sz="3200" spc="-4" dirty="0">
                <a:latin typeface="Arial MT"/>
                <a:cs typeface="Arial MT"/>
              </a:rPr>
              <a:t>are well-formed formulae,</a:t>
            </a:r>
            <a:r>
              <a:rPr sz="3200" spc="481" dirty="0">
                <a:latin typeface="Arial MT"/>
                <a:cs typeface="Arial MT"/>
              </a:rPr>
              <a:t> </a:t>
            </a:r>
            <a:r>
              <a:rPr sz="3200" spc="-9" dirty="0">
                <a:latin typeface="Arial MT"/>
                <a:cs typeface="Arial MT"/>
              </a:rPr>
              <a:t>then </a:t>
            </a:r>
            <a:r>
              <a:rPr sz="3200" spc="-4" dirty="0">
                <a:latin typeface="Arial MT"/>
                <a:cs typeface="Arial MT"/>
              </a:rPr>
              <a:t>~ </a:t>
            </a:r>
            <a:r>
              <a:rPr sz="3200" spc="-13" dirty="0">
                <a:latin typeface="Arial MT"/>
                <a:cs typeface="Arial MT"/>
              </a:rPr>
              <a:t>(</a:t>
            </a:r>
            <a:r>
              <a:rPr sz="3200" spc="-13" dirty="0">
                <a:latin typeface="Symbol"/>
                <a:cs typeface="Symbol"/>
              </a:rPr>
              <a:t></a:t>
            </a:r>
            <a:r>
              <a:rPr sz="3200" spc="-13" dirty="0">
                <a:latin typeface="Arial MT"/>
                <a:cs typeface="Arial MT"/>
              </a:rPr>
              <a:t>) </a:t>
            </a:r>
            <a:r>
              <a:rPr sz="3200" spc="-4" dirty="0">
                <a:latin typeface="Arial MT"/>
                <a:cs typeface="Arial MT"/>
              </a:rPr>
              <a:t>, (</a:t>
            </a:r>
            <a:r>
              <a:rPr sz="3200" spc="-4" dirty="0">
                <a:latin typeface="Symbol"/>
                <a:cs typeface="Symbol"/>
              </a:rPr>
              <a:t></a:t>
            </a:r>
            <a:r>
              <a:rPr sz="3200" spc="-4" dirty="0">
                <a:latin typeface="Times New Roman"/>
                <a:cs typeface="Times New Roman"/>
              </a:rPr>
              <a:t> </a:t>
            </a:r>
            <a:r>
              <a:rPr sz="3200" spc="-9" dirty="0">
                <a:latin typeface="Arial MT"/>
                <a:cs typeface="Arial MT"/>
              </a:rPr>
              <a:t>V </a:t>
            </a:r>
            <a:r>
              <a:rPr sz="3200" spc="-4" dirty="0">
                <a:latin typeface="Symbol"/>
                <a:cs typeface="Symbol"/>
              </a:rPr>
              <a:t></a:t>
            </a:r>
            <a:r>
              <a:rPr sz="3200" spc="-4" dirty="0">
                <a:latin typeface="Times New Roman"/>
                <a:cs typeface="Times New Roman"/>
              </a:rPr>
              <a:t> </a:t>
            </a:r>
            <a:r>
              <a:rPr sz="3200" dirty="0">
                <a:latin typeface="Arial MT"/>
                <a:cs typeface="Arial MT"/>
              </a:rPr>
              <a:t>), </a:t>
            </a:r>
            <a:r>
              <a:rPr sz="3200" spc="4" dirty="0">
                <a:latin typeface="Arial MT"/>
                <a:cs typeface="Arial MT"/>
              </a:rPr>
              <a:t> </a:t>
            </a:r>
            <a:r>
              <a:rPr sz="3200" spc="-4" dirty="0">
                <a:latin typeface="Arial MT"/>
                <a:cs typeface="Arial MT"/>
              </a:rPr>
              <a:t>(</a:t>
            </a:r>
            <a:r>
              <a:rPr sz="3200" spc="-4" dirty="0">
                <a:latin typeface="Symbol"/>
                <a:cs typeface="Symbol"/>
              </a:rPr>
              <a:t></a:t>
            </a:r>
            <a:r>
              <a:rPr sz="3200" spc="13" dirty="0">
                <a:latin typeface="Times New Roman"/>
                <a:cs typeface="Times New Roman"/>
              </a:rPr>
              <a:t> </a:t>
            </a:r>
            <a:r>
              <a:rPr sz="3200" spc="-9" dirty="0">
                <a:latin typeface="Symbol"/>
                <a:cs typeface="Symbol"/>
              </a:rPr>
              <a:t></a:t>
            </a:r>
            <a:r>
              <a:rPr sz="3200" spc="44" dirty="0">
                <a:latin typeface="Times New Roman"/>
                <a:cs typeface="Times New Roman"/>
              </a:rPr>
              <a:t> </a:t>
            </a:r>
            <a:r>
              <a:rPr sz="3200" spc="13" dirty="0">
                <a:latin typeface="Symbol"/>
                <a:cs typeface="Symbol"/>
              </a:rPr>
              <a:t></a:t>
            </a:r>
            <a:r>
              <a:rPr sz="3200" spc="13" dirty="0">
                <a:latin typeface="Arial MT"/>
                <a:cs typeface="Arial MT"/>
              </a:rPr>
              <a:t>),</a:t>
            </a:r>
            <a:r>
              <a:rPr sz="3200" spc="-26" dirty="0">
                <a:latin typeface="Arial MT"/>
                <a:cs typeface="Arial MT"/>
              </a:rPr>
              <a:t> </a:t>
            </a:r>
            <a:r>
              <a:rPr sz="3200" spc="-4" dirty="0">
                <a:latin typeface="Arial MT"/>
                <a:cs typeface="Arial MT"/>
              </a:rPr>
              <a:t>(</a:t>
            </a:r>
            <a:r>
              <a:rPr sz="3200" spc="-4" dirty="0">
                <a:latin typeface="Symbol"/>
                <a:cs typeface="Symbol"/>
              </a:rPr>
              <a:t></a:t>
            </a:r>
            <a:r>
              <a:rPr sz="3200" spc="13" dirty="0">
                <a:latin typeface="Times New Roman"/>
                <a:cs typeface="Times New Roman"/>
              </a:rPr>
              <a:t> </a:t>
            </a:r>
            <a:r>
              <a:rPr sz="3200" spc="-9" dirty="0">
                <a:latin typeface="Symbol"/>
                <a:cs typeface="Symbol"/>
              </a:rPr>
              <a:t></a:t>
            </a:r>
            <a:r>
              <a:rPr sz="3200" spc="44" dirty="0">
                <a:latin typeface="Times New Roman"/>
                <a:cs typeface="Times New Roman"/>
              </a:rPr>
              <a:t> </a:t>
            </a:r>
            <a:r>
              <a:rPr sz="3200" spc="9" dirty="0">
                <a:latin typeface="Symbol"/>
                <a:cs typeface="Symbol"/>
              </a:rPr>
              <a:t></a:t>
            </a:r>
            <a:r>
              <a:rPr sz="3200" spc="9" dirty="0">
                <a:latin typeface="Arial MT"/>
                <a:cs typeface="Arial MT"/>
              </a:rPr>
              <a:t>)</a:t>
            </a:r>
            <a:r>
              <a:rPr sz="3200" spc="4" dirty="0">
                <a:latin typeface="Arial MT"/>
                <a:cs typeface="Arial MT"/>
              </a:rPr>
              <a:t> </a:t>
            </a:r>
            <a:r>
              <a:rPr sz="3200" spc="-9" dirty="0">
                <a:latin typeface="Arial MT"/>
                <a:cs typeface="Arial MT"/>
              </a:rPr>
              <a:t>and</a:t>
            </a:r>
            <a:r>
              <a:rPr sz="3200" dirty="0">
                <a:latin typeface="Arial MT"/>
                <a:cs typeface="Arial MT"/>
              </a:rPr>
              <a:t> </a:t>
            </a:r>
            <a:r>
              <a:rPr sz="3200" spc="-4" dirty="0">
                <a:latin typeface="Arial MT"/>
                <a:cs typeface="Arial MT"/>
              </a:rPr>
              <a:t>(</a:t>
            </a:r>
            <a:r>
              <a:rPr sz="3200" spc="-4" dirty="0">
                <a:latin typeface="Symbol"/>
                <a:cs typeface="Symbol"/>
              </a:rPr>
              <a:t></a:t>
            </a:r>
            <a:r>
              <a:rPr sz="3200" spc="13" dirty="0">
                <a:latin typeface="Times New Roman"/>
                <a:cs typeface="Times New Roman"/>
              </a:rPr>
              <a:t> </a:t>
            </a:r>
            <a:r>
              <a:rPr sz="3200" spc="-9" dirty="0">
                <a:latin typeface="Symbol"/>
                <a:cs typeface="Symbol"/>
              </a:rPr>
              <a:t></a:t>
            </a:r>
            <a:r>
              <a:rPr sz="3200" spc="75" dirty="0">
                <a:latin typeface="Times New Roman"/>
                <a:cs typeface="Times New Roman"/>
              </a:rPr>
              <a:t> </a:t>
            </a:r>
            <a:r>
              <a:rPr sz="3200" spc="-4" dirty="0">
                <a:latin typeface="Symbol"/>
                <a:cs typeface="Symbol"/>
              </a:rPr>
              <a:t></a:t>
            </a:r>
            <a:r>
              <a:rPr sz="3200" spc="53" dirty="0">
                <a:latin typeface="Times New Roman"/>
                <a:cs typeface="Times New Roman"/>
              </a:rPr>
              <a:t> </a:t>
            </a:r>
            <a:r>
              <a:rPr sz="3200" spc="-4" dirty="0">
                <a:latin typeface="Arial MT"/>
                <a:cs typeface="Arial MT"/>
              </a:rPr>
              <a:t>)</a:t>
            </a:r>
            <a:r>
              <a:rPr sz="3200" spc="4" dirty="0">
                <a:latin typeface="Arial MT"/>
                <a:cs typeface="Arial MT"/>
              </a:rPr>
              <a:t> </a:t>
            </a:r>
            <a:r>
              <a:rPr sz="3200" spc="-4" dirty="0">
                <a:latin typeface="Arial MT"/>
                <a:cs typeface="Arial MT"/>
              </a:rPr>
              <a:t>are</a:t>
            </a:r>
            <a:r>
              <a:rPr sz="3200" spc="-9" dirty="0">
                <a:latin typeface="Arial MT"/>
                <a:cs typeface="Arial MT"/>
              </a:rPr>
              <a:t> </a:t>
            </a:r>
            <a:r>
              <a:rPr sz="3200" spc="-4" dirty="0">
                <a:latin typeface="Arial MT"/>
                <a:cs typeface="Arial MT"/>
              </a:rPr>
              <a:t>well-formed</a:t>
            </a:r>
            <a:r>
              <a:rPr sz="3200" spc="-31" dirty="0">
                <a:latin typeface="Arial MT"/>
                <a:cs typeface="Arial MT"/>
              </a:rPr>
              <a:t> </a:t>
            </a:r>
            <a:r>
              <a:rPr sz="3200" spc="-4" dirty="0">
                <a:latin typeface="Arial MT"/>
                <a:cs typeface="Arial MT"/>
              </a:rPr>
              <a:t>formulae.</a:t>
            </a:r>
            <a:endParaRPr lang="en-IN" sz="3200" spc="-4" dirty="0">
              <a:latin typeface="Arial MT"/>
              <a:cs typeface="Arial MT"/>
            </a:endParaRPr>
          </a:p>
          <a:p>
            <a:pPr marL="436493" marR="60515" lvl="1" algn="just">
              <a:lnSpc>
                <a:spcPts val="1906"/>
              </a:lnSpc>
              <a:spcBef>
                <a:spcPts val="446"/>
              </a:spcBef>
              <a:tabLst>
                <a:tab pos="690319" algn="l"/>
              </a:tabLst>
            </a:pPr>
            <a:endParaRPr sz="3200" dirty="0">
              <a:latin typeface="Arial MT"/>
              <a:cs typeface="Arial MT"/>
            </a:endParaRPr>
          </a:p>
          <a:p>
            <a:pPr marL="689759" marR="65558" lvl="1" indent="-253266" algn="just">
              <a:lnSpc>
                <a:spcPts val="1906"/>
              </a:lnSpc>
              <a:spcBef>
                <a:spcPts val="424"/>
              </a:spcBef>
              <a:buChar char="–"/>
              <a:tabLst>
                <a:tab pos="690319" algn="l"/>
              </a:tabLst>
            </a:pPr>
            <a:r>
              <a:rPr sz="3200" spc="-4" dirty="0">
                <a:latin typeface="Arial MT"/>
                <a:cs typeface="Arial MT"/>
              </a:rPr>
              <a:t>If</a:t>
            </a:r>
            <a:r>
              <a:rPr sz="3200" dirty="0">
                <a:latin typeface="Arial MT"/>
                <a:cs typeface="Arial MT"/>
              </a:rPr>
              <a:t> </a:t>
            </a:r>
            <a:r>
              <a:rPr sz="3200" spc="-4" dirty="0">
                <a:latin typeface="Symbol"/>
                <a:cs typeface="Symbol"/>
              </a:rPr>
              <a:t></a:t>
            </a:r>
            <a:r>
              <a:rPr sz="3200" spc="-4" dirty="0">
                <a:latin typeface="Times New Roman"/>
                <a:cs typeface="Times New Roman"/>
              </a:rPr>
              <a:t> </a:t>
            </a:r>
            <a:r>
              <a:rPr sz="3200" spc="-13" dirty="0">
                <a:latin typeface="Arial MT"/>
                <a:cs typeface="Arial MT"/>
              </a:rPr>
              <a:t>is </a:t>
            </a:r>
            <a:r>
              <a:rPr sz="3200" spc="-4" dirty="0">
                <a:latin typeface="Arial MT"/>
                <a:cs typeface="Arial MT"/>
              </a:rPr>
              <a:t>a well-formed formula</a:t>
            </a:r>
            <a:r>
              <a:rPr sz="3200" dirty="0">
                <a:latin typeface="Arial MT"/>
                <a:cs typeface="Arial MT"/>
              </a:rPr>
              <a:t> </a:t>
            </a:r>
            <a:r>
              <a:rPr sz="3200" spc="-9" dirty="0">
                <a:latin typeface="Arial MT"/>
                <a:cs typeface="Arial MT"/>
              </a:rPr>
              <a:t>and </a:t>
            </a:r>
            <a:r>
              <a:rPr sz="3200" spc="-4" dirty="0">
                <a:latin typeface="Arial MT"/>
                <a:cs typeface="Arial MT"/>
              </a:rPr>
              <a:t>x</a:t>
            </a:r>
            <a:r>
              <a:rPr sz="3200" dirty="0">
                <a:latin typeface="Arial MT"/>
                <a:cs typeface="Arial MT"/>
              </a:rPr>
              <a:t> </a:t>
            </a:r>
            <a:r>
              <a:rPr sz="3200" spc="-13" dirty="0">
                <a:latin typeface="Arial MT"/>
                <a:cs typeface="Arial MT"/>
              </a:rPr>
              <a:t>is </a:t>
            </a:r>
            <a:r>
              <a:rPr sz="3200" spc="-4" dirty="0">
                <a:latin typeface="Arial MT"/>
                <a:cs typeface="Arial MT"/>
              </a:rPr>
              <a:t>a </a:t>
            </a:r>
            <a:r>
              <a:rPr sz="3200" dirty="0">
                <a:latin typeface="Arial MT"/>
                <a:cs typeface="Arial MT"/>
              </a:rPr>
              <a:t>free </a:t>
            </a:r>
            <a:r>
              <a:rPr sz="3200" spc="-4" dirty="0">
                <a:latin typeface="Arial MT"/>
                <a:cs typeface="Arial MT"/>
              </a:rPr>
              <a:t>variable </a:t>
            </a:r>
            <a:r>
              <a:rPr sz="3200" dirty="0">
                <a:latin typeface="Arial MT"/>
                <a:cs typeface="Arial MT"/>
              </a:rPr>
              <a:t>in </a:t>
            </a:r>
            <a:r>
              <a:rPr sz="3200" spc="-22" dirty="0">
                <a:latin typeface="Symbol"/>
                <a:cs typeface="Symbol"/>
              </a:rPr>
              <a:t></a:t>
            </a:r>
            <a:r>
              <a:rPr sz="3200" spc="-22" dirty="0">
                <a:latin typeface="Arial MT"/>
                <a:cs typeface="Arial MT"/>
              </a:rPr>
              <a:t>, </a:t>
            </a:r>
            <a:r>
              <a:rPr sz="3200" spc="-18" dirty="0">
                <a:latin typeface="Arial MT"/>
                <a:cs typeface="Arial MT"/>
              </a:rPr>
              <a:t> </a:t>
            </a:r>
            <a:r>
              <a:rPr sz="3200" spc="-9" dirty="0">
                <a:latin typeface="Arial MT"/>
                <a:cs typeface="Arial MT"/>
              </a:rPr>
              <a:t>then</a:t>
            </a:r>
            <a:r>
              <a:rPr sz="3200" spc="-13" dirty="0">
                <a:latin typeface="Arial MT"/>
                <a:cs typeface="Arial MT"/>
              </a:rPr>
              <a:t> </a:t>
            </a:r>
            <a:r>
              <a:rPr sz="3200" dirty="0">
                <a:latin typeface="Arial MT"/>
                <a:cs typeface="Arial MT"/>
              </a:rPr>
              <a:t>(</a:t>
            </a:r>
            <a:r>
              <a:rPr sz="3200" dirty="0">
                <a:latin typeface="Symbol"/>
                <a:cs typeface="Symbol"/>
              </a:rPr>
              <a:t></a:t>
            </a:r>
            <a:r>
              <a:rPr sz="3200" dirty="0">
                <a:latin typeface="Arial MT"/>
                <a:cs typeface="Arial MT"/>
              </a:rPr>
              <a:t>x)</a:t>
            </a:r>
            <a:r>
              <a:rPr sz="3200" dirty="0">
                <a:latin typeface="Symbol"/>
                <a:cs typeface="Symbol"/>
              </a:rPr>
              <a:t></a:t>
            </a:r>
            <a:r>
              <a:rPr sz="3200" spc="13" dirty="0">
                <a:latin typeface="Times New Roman"/>
                <a:cs typeface="Times New Roman"/>
              </a:rPr>
              <a:t> </a:t>
            </a:r>
            <a:r>
              <a:rPr sz="3200" dirty="0">
                <a:latin typeface="Arial MT"/>
                <a:cs typeface="Arial MT"/>
              </a:rPr>
              <a:t>and</a:t>
            </a:r>
            <a:r>
              <a:rPr sz="3200" spc="-9" dirty="0">
                <a:latin typeface="Arial MT"/>
                <a:cs typeface="Arial MT"/>
              </a:rPr>
              <a:t> </a:t>
            </a:r>
            <a:r>
              <a:rPr sz="3200" dirty="0">
                <a:latin typeface="Arial MT"/>
                <a:cs typeface="Arial MT"/>
              </a:rPr>
              <a:t>(</a:t>
            </a:r>
            <a:r>
              <a:rPr sz="3200" dirty="0">
                <a:latin typeface="Symbol"/>
                <a:cs typeface="Symbol"/>
              </a:rPr>
              <a:t></a:t>
            </a:r>
            <a:r>
              <a:rPr sz="3200" dirty="0">
                <a:latin typeface="Arial MT"/>
                <a:cs typeface="Arial MT"/>
              </a:rPr>
              <a:t>x)</a:t>
            </a:r>
            <a:r>
              <a:rPr sz="3200" dirty="0">
                <a:latin typeface="Symbol"/>
                <a:cs typeface="Symbol"/>
              </a:rPr>
              <a:t></a:t>
            </a:r>
            <a:r>
              <a:rPr sz="3200" spc="66" dirty="0">
                <a:latin typeface="Times New Roman"/>
                <a:cs typeface="Times New Roman"/>
              </a:rPr>
              <a:t> </a:t>
            </a:r>
            <a:r>
              <a:rPr sz="3200" spc="-4" dirty="0">
                <a:latin typeface="Arial MT"/>
                <a:cs typeface="Arial MT"/>
              </a:rPr>
              <a:t>are</a:t>
            </a:r>
            <a:r>
              <a:rPr sz="3200" spc="13" dirty="0">
                <a:latin typeface="Arial MT"/>
                <a:cs typeface="Arial MT"/>
              </a:rPr>
              <a:t> </a:t>
            </a:r>
            <a:r>
              <a:rPr sz="3200" spc="-4" dirty="0">
                <a:latin typeface="Arial MT"/>
                <a:cs typeface="Arial MT"/>
              </a:rPr>
              <a:t>well-formed</a:t>
            </a:r>
            <a:r>
              <a:rPr sz="3200" spc="-31" dirty="0">
                <a:latin typeface="Arial MT"/>
                <a:cs typeface="Arial MT"/>
              </a:rPr>
              <a:t> </a:t>
            </a:r>
            <a:r>
              <a:rPr sz="3200" spc="-4" dirty="0">
                <a:latin typeface="Arial MT"/>
                <a:cs typeface="Arial MT"/>
              </a:rPr>
              <a:t>formulae.</a:t>
            </a:r>
            <a:endParaRPr lang="en-IN" sz="3200" spc="-4" dirty="0">
              <a:latin typeface="Arial MT"/>
              <a:cs typeface="Arial MT"/>
            </a:endParaRPr>
          </a:p>
          <a:p>
            <a:pPr marL="436493" marR="65558" lvl="1" algn="just">
              <a:lnSpc>
                <a:spcPts val="1906"/>
              </a:lnSpc>
              <a:spcBef>
                <a:spcPts val="424"/>
              </a:spcBef>
              <a:tabLst>
                <a:tab pos="690319" algn="l"/>
              </a:tabLst>
            </a:pPr>
            <a:endParaRPr sz="3200" dirty="0">
              <a:latin typeface="Arial MT"/>
              <a:cs typeface="Arial MT"/>
            </a:endParaRPr>
          </a:p>
          <a:p>
            <a:pPr marL="689759" lvl="1" indent="-253266" algn="just">
              <a:spcBef>
                <a:spcPts val="163"/>
              </a:spcBef>
              <a:buChar char="–"/>
              <a:tabLst>
                <a:tab pos="690319" algn="l"/>
              </a:tabLst>
            </a:pPr>
            <a:r>
              <a:rPr sz="3200" spc="-4" dirty="0">
                <a:latin typeface="Arial MT"/>
                <a:cs typeface="Arial MT"/>
              </a:rPr>
              <a:t>Well-formed</a:t>
            </a:r>
            <a:r>
              <a:rPr sz="3200" spc="97" dirty="0">
                <a:latin typeface="Arial MT"/>
                <a:cs typeface="Arial MT"/>
              </a:rPr>
              <a:t> </a:t>
            </a:r>
            <a:r>
              <a:rPr sz="3200" spc="-9" dirty="0">
                <a:latin typeface="Arial MT"/>
                <a:cs typeface="Arial MT"/>
              </a:rPr>
              <a:t>formulae</a:t>
            </a:r>
            <a:r>
              <a:rPr sz="3200" spc="124" dirty="0">
                <a:latin typeface="Arial MT"/>
                <a:cs typeface="Arial MT"/>
              </a:rPr>
              <a:t> </a:t>
            </a:r>
            <a:r>
              <a:rPr sz="3200" spc="-4" dirty="0">
                <a:latin typeface="Arial MT"/>
                <a:cs typeface="Arial MT"/>
              </a:rPr>
              <a:t>are</a:t>
            </a:r>
            <a:r>
              <a:rPr sz="3200" spc="124" dirty="0">
                <a:latin typeface="Arial MT"/>
                <a:cs typeface="Arial MT"/>
              </a:rPr>
              <a:t> </a:t>
            </a:r>
            <a:r>
              <a:rPr sz="3200" spc="-4" dirty="0">
                <a:latin typeface="Arial MT"/>
                <a:cs typeface="Arial MT"/>
              </a:rPr>
              <a:t>generated</a:t>
            </a:r>
            <a:r>
              <a:rPr sz="3200" spc="119" dirty="0">
                <a:latin typeface="Arial MT"/>
                <a:cs typeface="Arial MT"/>
              </a:rPr>
              <a:t> </a:t>
            </a:r>
            <a:r>
              <a:rPr sz="3200" spc="13" dirty="0">
                <a:latin typeface="Arial MT"/>
                <a:cs typeface="Arial MT"/>
              </a:rPr>
              <a:t>by</a:t>
            </a:r>
            <a:r>
              <a:rPr sz="3200" spc="93" dirty="0">
                <a:latin typeface="Arial MT"/>
                <a:cs typeface="Arial MT"/>
              </a:rPr>
              <a:t> </a:t>
            </a:r>
            <a:r>
              <a:rPr sz="3200" spc="-4" dirty="0">
                <a:latin typeface="Arial MT"/>
                <a:cs typeface="Arial MT"/>
              </a:rPr>
              <a:t>a</a:t>
            </a:r>
            <a:r>
              <a:rPr sz="3200" spc="124" dirty="0">
                <a:latin typeface="Arial MT"/>
                <a:cs typeface="Arial MT"/>
              </a:rPr>
              <a:t> </a:t>
            </a:r>
            <a:r>
              <a:rPr sz="3200" spc="-4" dirty="0">
                <a:latin typeface="Arial MT"/>
                <a:cs typeface="Arial MT"/>
              </a:rPr>
              <a:t>finite</a:t>
            </a:r>
            <a:r>
              <a:rPr sz="3200" spc="124" dirty="0">
                <a:latin typeface="Arial MT"/>
                <a:cs typeface="Arial MT"/>
              </a:rPr>
              <a:t> </a:t>
            </a:r>
            <a:r>
              <a:rPr sz="3200" spc="-4" dirty="0">
                <a:latin typeface="Arial MT"/>
                <a:cs typeface="Arial MT"/>
              </a:rPr>
              <a:t>number</a:t>
            </a:r>
            <a:r>
              <a:rPr sz="3200" spc="128" dirty="0">
                <a:latin typeface="Arial MT"/>
                <a:cs typeface="Arial MT"/>
              </a:rPr>
              <a:t> </a:t>
            </a:r>
            <a:r>
              <a:rPr sz="3200" spc="-9" dirty="0">
                <a:latin typeface="Arial MT"/>
                <a:cs typeface="Arial MT"/>
              </a:rPr>
              <a:t>of</a:t>
            </a:r>
            <a:endParaRPr sz="3200" dirty="0">
              <a:latin typeface="Arial MT"/>
              <a:cs typeface="Arial MT"/>
            </a:endParaRPr>
          </a:p>
          <a:p>
            <a:pPr marL="689759" algn="just">
              <a:spcBef>
                <a:spcPts val="401"/>
              </a:spcBef>
            </a:pPr>
            <a:r>
              <a:rPr sz="3200" spc="-4" dirty="0">
                <a:latin typeface="Arial MT"/>
                <a:cs typeface="Arial MT"/>
              </a:rPr>
              <a:t>applications </a:t>
            </a:r>
            <a:r>
              <a:rPr sz="3200" spc="-9" dirty="0">
                <a:latin typeface="Arial MT"/>
                <a:cs typeface="Arial MT"/>
              </a:rPr>
              <a:t>of</a:t>
            </a:r>
            <a:r>
              <a:rPr sz="3200" spc="9" dirty="0">
                <a:latin typeface="Arial MT"/>
                <a:cs typeface="Arial MT"/>
              </a:rPr>
              <a:t> </a:t>
            </a:r>
            <a:r>
              <a:rPr sz="3200" spc="-9" dirty="0">
                <a:latin typeface="Arial MT"/>
                <a:cs typeface="Arial MT"/>
              </a:rPr>
              <a:t>above</a:t>
            </a:r>
            <a:r>
              <a:rPr sz="3200" spc="-13" dirty="0">
                <a:latin typeface="Arial MT"/>
                <a:cs typeface="Arial MT"/>
              </a:rPr>
              <a:t> </a:t>
            </a:r>
            <a:r>
              <a:rPr sz="3200" spc="-4" dirty="0">
                <a:latin typeface="Arial MT"/>
                <a:cs typeface="Arial MT"/>
              </a:rPr>
              <a:t>rules.</a:t>
            </a:r>
            <a:endParaRPr sz="3200" dirty="0">
              <a:latin typeface="Arial MT"/>
              <a:cs typeface="Arial M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514041" y="248637"/>
            <a:ext cx="4833639" cy="750545"/>
          </a:xfrm>
          <a:prstGeom prst="rect">
            <a:avLst/>
          </a:prstGeom>
        </p:spPr>
        <p:txBody>
          <a:bodyPr vert="horz" wrap="square" lIns="0" tIns="11766" rIns="0" bIns="0" rtlCol="0" anchor="ctr">
            <a:spAutoFit/>
          </a:bodyPr>
          <a:lstStyle/>
          <a:p>
            <a:pPr marL="11206">
              <a:lnSpc>
                <a:spcPct val="100000"/>
              </a:lnSpc>
              <a:spcBef>
                <a:spcPts val="93"/>
              </a:spcBef>
            </a:pPr>
            <a:r>
              <a:rPr sz="4800" spc="-4" dirty="0"/>
              <a:t>Example</a:t>
            </a:r>
          </a:p>
        </p:txBody>
      </p:sp>
      <p:sp>
        <p:nvSpPr>
          <p:cNvPr id="13" name="object 13"/>
          <p:cNvSpPr txBox="1">
            <a:spLocks noGrp="1"/>
          </p:cNvSpPr>
          <p:nvPr>
            <p:ph type="ftr" sz="quarter" idx="5"/>
          </p:nvPr>
        </p:nvSpPr>
        <p:spPr>
          <a:xfrm>
            <a:off x="3567767" y="6772716"/>
            <a:ext cx="3934758" cy="17171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z="1600" spc="-10"/>
              <a:t>Dr P Udayakumar</a:t>
            </a:r>
            <a:endParaRPr sz="1600" spc="-4" dirty="0"/>
          </a:p>
        </p:txBody>
      </p:sp>
      <p:sp>
        <p:nvSpPr>
          <p:cNvPr id="7" name="object 7"/>
          <p:cNvSpPr txBox="1"/>
          <p:nvPr/>
        </p:nvSpPr>
        <p:spPr>
          <a:xfrm>
            <a:off x="1371600" y="1243386"/>
            <a:ext cx="9067800" cy="873090"/>
          </a:xfrm>
          <a:prstGeom prst="rect">
            <a:avLst/>
          </a:prstGeom>
        </p:spPr>
        <p:txBody>
          <a:bodyPr vert="horz" wrap="square" lIns="0" tIns="11206" rIns="0" bIns="0" rtlCol="0">
            <a:spAutoFit/>
          </a:bodyPr>
          <a:lstStyle/>
          <a:p>
            <a:pPr marL="11206">
              <a:spcBef>
                <a:spcPts val="88"/>
              </a:spcBef>
            </a:pPr>
            <a:r>
              <a:rPr sz="2800" spc="-4" dirty="0">
                <a:latin typeface="Arial MT"/>
                <a:cs typeface="Arial MT"/>
              </a:rPr>
              <a:t>Translate</a:t>
            </a:r>
            <a:r>
              <a:rPr sz="2800" spc="-9" dirty="0">
                <a:latin typeface="Arial MT"/>
                <a:cs typeface="Arial MT"/>
              </a:rPr>
              <a:t> </a:t>
            </a:r>
            <a:r>
              <a:rPr sz="2800" dirty="0">
                <a:latin typeface="Arial MT"/>
                <a:cs typeface="Arial MT"/>
              </a:rPr>
              <a:t>the</a:t>
            </a:r>
            <a:r>
              <a:rPr sz="2800" spc="-4" dirty="0">
                <a:latin typeface="Arial MT"/>
                <a:cs typeface="Arial MT"/>
              </a:rPr>
              <a:t> text</a:t>
            </a:r>
            <a:r>
              <a:rPr sz="2800" spc="-13" dirty="0">
                <a:latin typeface="Arial MT"/>
                <a:cs typeface="Arial MT"/>
              </a:rPr>
              <a:t> </a:t>
            </a:r>
            <a:r>
              <a:rPr sz="2800" i="1" spc="-4" dirty="0">
                <a:latin typeface="Arial"/>
                <a:cs typeface="Arial"/>
              </a:rPr>
              <a:t>"</a:t>
            </a:r>
            <a:r>
              <a:rPr sz="2800" b="1" i="1" spc="-4" dirty="0">
                <a:latin typeface="Arial"/>
                <a:cs typeface="Arial"/>
              </a:rPr>
              <a:t>Every</a:t>
            </a:r>
            <a:r>
              <a:rPr sz="2800" b="1" i="1" spc="9" dirty="0">
                <a:latin typeface="Arial"/>
                <a:cs typeface="Arial"/>
              </a:rPr>
              <a:t> </a:t>
            </a:r>
            <a:r>
              <a:rPr sz="2800" b="1" i="1" spc="-13" dirty="0">
                <a:latin typeface="Arial"/>
                <a:cs typeface="Arial"/>
              </a:rPr>
              <a:t>man</a:t>
            </a:r>
            <a:r>
              <a:rPr sz="2800" b="1" i="1" spc="9" dirty="0">
                <a:latin typeface="Arial"/>
                <a:cs typeface="Arial"/>
              </a:rPr>
              <a:t> </a:t>
            </a:r>
            <a:r>
              <a:rPr sz="2800" b="1" i="1" spc="-4" dirty="0">
                <a:latin typeface="Arial"/>
                <a:cs typeface="Arial"/>
              </a:rPr>
              <a:t>is</a:t>
            </a:r>
            <a:r>
              <a:rPr sz="2800" b="1" i="1" spc="26" dirty="0">
                <a:latin typeface="Arial"/>
                <a:cs typeface="Arial"/>
              </a:rPr>
              <a:t> </a:t>
            </a:r>
            <a:r>
              <a:rPr sz="2800" b="1" i="1" spc="-9" dirty="0">
                <a:latin typeface="Arial"/>
                <a:cs typeface="Arial"/>
              </a:rPr>
              <a:t>mortal.</a:t>
            </a:r>
            <a:r>
              <a:rPr lang="en-IN" sz="2800" b="1" i="1" spc="-9" dirty="0">
                <a:latin typeface="Arial"/>
                <a:cs typeface="Arial"/>
              </a:rPr>
              <a:t> John is a man. Therefore, John is mortal</a:t>
            </a:r>
            <a:r>
              <a:rPr lang="en-IN" sz="2800" i="1" spc="-9" dirty="0">
                <a:latin typeface="Arial"/>
                <a:cs typeface="Arial"/>
              </a:rPr>
              <a:t>” into a FOPC formula.</a:t>
            </a:r>
            <a:endParaRPr sz="2800" dirty="0">
              <a:latin typeface="Arial"/>
              <a:cs typeface="Arial"/>
            </a:endParaRPr>
          </a:p>
        </p:txBody>
      </p:sp>
      <p:sp>
        <p:nvSpPr>
          <p:cNvPr id="8" name="object 8"/>
          <p:cNvSpPr txBox="1"/>
          <p:nvPr/>
        </p:nvSpPr>
        <p:spPr>
          <a:xfrm>
            <a:off x="1752600" y="1917103"/>
            <a:ext cx="9296400" cy="1457865"/>
          </a:xfrm>
          <a:prstGeom prst="rect">
            <a:avLst/>
          </a:prstGeom>
        </p:spPr>
        <p:txBody>
          <a:bodyPr vert="horz" wrap="square" lIns="0" tIns="11206" rIns="0" bIns="0" rtlCol="0">
            <a:spAutoFit/>
          </a:bodyPr>
          <a:lstStyle/>
          <a:p>
            <a:pPr marL="314902" marR="303696">
              <a:spcBef>
                <a:spcPts val="88"/>
              </a:spcBef>
              <a:tabLst>
                <a:tab pos="2216081" algn="l"/>
                <a:tab pos="5451953" algn="l"/>
              </a:tabLst>
            </a:pPr>
            <a:endParaRPr sz="2400" dirty="0">
              <a:latin typeface="Arial MT"/>
              <a:cs typeface="Arial MT"/>
            </a:endParaRPr>
          </a:p>
          <a:p>
            <a:pPr marL="314902" marR="4483" indent="-304256">
              <a:lnSpc>
                <a:spcPts val="2524"/>
              </a:lnSpc>
              <a:spcBef>
                <a:spcPts val="604"/>
              </a:spcBef>
              <a:tabLst>
                <a:tab pos="1213101" algn="l"/>
                <a:tab pos="1812648" algn="l"/>
                <a:tab pos="5481650" algn="l"/>
              </a:tabLst>
            </a:pPr>
            <a:r>
              <a:rPr sz="2400" b="1" spc="-4" dirty="0">
                <a:solidFill>
                  <a:srgbClr val="CC0000"/>
                </a:solidFill>
                <a:latin typeface="Arial"/>
                <a:cs typeface="Arial"/>
              </a:rPr>
              <a:t>Solution</a:t>
            </a:r>
            <a:r>
              <a:rPr sz="2400" b="1" spc="-4" dirty="0">
                <a:latin typeface="Arial"/>
                <a:cs typeface="Arial"/>
              </a:rPr>
              <a:t>:</a:t>
            </a:r>
            <a:r>
              <a:rPr sz="2400" spc="-4" dirty="0">
                <a:latin typeface="Arial MT"/>
                <a:cs typeface="Arial MT"/>
              </a:rPr>
              <a:t>Let</a:t>
            </a:r>
            <a:r>
              <a:rPr sz="2400" spc="22" dirty="0">
                <a:latin typeface="Arial MT"/>
                <a:cs typeface="Arial MT"/>
              </a:rPr>
              <a:t> </a:t>
            </a:r>
            <a:r>
              <a:rPr sz="2400" spc="-4" dirty="0">
                <a:latin typeface="Arial MT"/>
                <a:cs typeface="Arial MT"/>
              </a:rPr>
              <a:t>MAN(x),</a:t>
            </a:r>
            <a:r>
              <a:rPr sz="2400" spc="22" dirty="0">
                <a:latin typeface="Arial MT"/>
                <a:cs typeface="Arial MT"/>
              </a:rPr>
              <a:t> </a:t>
            </a:r>
            <a:r>
              <a:rPr sz="2400" spc="-4" dirty="0">
                <a:latin typeface="Arial MT"/>
                <a:cs typeface="Arial MT"/>
              </a:rPr>
              <a:t>MORTAL(x)</a:t>
            </a:r>
            <a:r>
              <a:rPr sz="2400" spc="4" dirty="0">
                <a:latin typeface="Arial MT"/>
                <a:cs typeface="Arial MT"/>
              </a:rPr>
              <a:t> </a:t>
            </a:r>
            <a:r>
              <a:rPr sz="2400" dirty="0">
                <a:latin typeface="Arial MT"/>
                <a:cs typeface="Arial MT"/>
              </a:rPr>
              <a:t>represent	</a:t>
            </a:r>
            <a:r>
              <a:rPr sz="2400" spc="-4" dirty="0">
                <a:latin typeface="Arial MT"/>
                <a:cs typeface="Arial MT"/>
              </a:rPr>
              <a:t>that</a:t>
            </a:r>
            <a:r>
              <a:rPr sz="2400" spc="-26" dirty="0">
                <a:latin typeface="Arial MT"/>
                <a:cs typeface="Arial MT"/>
              </a:rPr>
              <a:t> </a:t>
            </a:r>
            <a:r>
              <a:rPr sz="2400" dirty="0">
                <a:latin typeface="Arial MT"/>
                <a:cs typeface="Arial MT"/>
              </a:rPr>
              <a:t>x</a:t>
            </a:r>
            <a:r>
              <a:rPr sz="2400" spc="-53" dirty="0">
                <a:latin typeface="Arial MT"/>
                <a:cs typeface="Arial MT"/>
              </a:rPr>
              <a:t> </a:t>
            </a:r>
            <a:r>
              <a:rPr sz="2400" spc="-4" dirty="0">
                <a:latin typeface="Arial MT"/>
                <a:cs typeface="Arial MT"/>
              </a:rPr>
              <a:t>is </a:t>
            </a:r>
            <a:r>
              <a:rPr sz="2400" spc="-578" dirty="0">
                <a:latin typeface="Arial MT"/>
                <a:cs typeface="Arial MT"/>
              </a:rPr>
              <a:t> </a:t>
            </a:r>
            <a:r>
              <a:rPr sz="2400" spc="-4" dirty="0">
                <a:latin typeface="Arial MT"/>
                <a:cs typeface="Arial MT"/>
              </a:rPr>
              <a:t>a</a:t>
            </a:r>
            <a:r>
              <a:rPr sz="2400" spc="9" dirty="0">
                <a:latin typeface="Arial MT"/>
                <a:cs typeface="Arial MT"/>
              </a:rPr>
              <a:t> </a:t>
            </a:r>
            <a:r>
              <a:rPr sz="2400" spc="-4" dirty="0">
                <a:latin typeface="Arial MT"/>
                <a:cs typeface="Arial MT"/>
              </a:rPr>
              <a:t>man	</a:t>
            </a:r>
            <a:r>
              <a:rPr sz="2400" dirty="0">
                <a:latin typeface="Arial MT"/>
                <a:cs typeface="Arial MT"/>
              </a:rPr>
              <a:t>and	x</a:t>
            </a:r>
            <a:r>
              <a:rPr sz="2400" spc="-18" dirty="0">
                <a:latin typeface="Arial MT"/>
                <a:cs typeface="Arial MT"/>
              </a:rPr>
              <a:t> </a:t>
            </a:r>
            <a:r>
              <a:rPr sz="2400" spc="-4" dirty="0">
                <a:latin typeface="Arial MT"/>
                <a:cs typeface="Arial MT"/>
              </a:rPr>
              <a:t>is</a:t>
            </a:r>
            <a:r>
              <a:rPr sz="2400" spc="4" dirty="0">
                <a:latin typeface="Arial MT"/>
                <a:cs typeface="Arial MT"/>
              </a:rPr>
              <a:t> </a:t>
            </a:r>
            <a:r>
              <a:rPr sz="2400" spc="-4" dirty="0">
                <a:latin typeface="Arial MT"/>
                <a:cs typeface="Arial MT"/>
              </a:rPr>
              <a:t>mortal</a:t>
            </a:r>
            <a:r>
              <a:rPr sz="2400" spc="-26" dirty="0">
                <a:latin typeface="Arial MT"/>
                <a:cs typeface="Arial MT"/>
              </a:rPr>
              <a:t> </a:t>
            </a:r>
            <a:r>
              <a:rPr sz="2400" spc="-4" dirty="0">
                <a:latin typeface="Arial MT"/>
                <a:cs typeface="Arial MT"/>
              </a:rPr>
              <a:t>respectively.</a:t>
            </a:r>
            <a:endParaRPr sz="2400" dirty="0">
              <a:latin typeface="Arial MT"/>
              <a:cs typeface="Arial MT"/>
            </a:endParaRPr>
          </a:p>
          <a:p>
            <a:pPr marL="314902" indent="-304256">
              <a:spcBef>
                <a:spcPts val="410"/>
              </a:spcBef>
              <a:buClr>
                <a:srgbClr val="0099CC"/>
              </a:buClr>
              <a:buSzPct val="68181"/>
              <a:buFont typeface="Wingdings"/>
              <a:buChar char=""/>
              <a:tabLst>
                <a:tab pos="314902" algn="l"/>
                <a:tab pos="315462" algn="l"/>
              </a:tabLst>
            </a:pPr>
            <a:r>
              <a:rPr sz="2000" spc="-4" dirty="0">
                <a:solidFill>
                  <a:srgbClr val="CC0000"/>
                </a:solidFill>
                <a:latin typeface="Arial MT"/>
                <a:cs typeface="Arial MT"/>
              </a:rPr>
              <a:t>Every</a:t>
            </a:r>
            <a:r>
              <a:rPr sz="2000" spc="-18" dirty="0">
                <a:solidFill>
                  <a:srgbClr val="CC0000"/>
                </a:solidFill>
                <a:latin typeface="Arial MT"/>
                <a:cs typeface="Arial MT"/>
              </a:rPr>
              <a:t> </a:t>
            </a:r>
            <a:r>
              <a:rPr sz="2000" spc="4" dirty="0">
                <a:solidFill>
                  <a:srgbClr val="CC0000"/>
                </a:solidFill>
                <a:latin typeface="Arial MT"/>
                <a:cs typeface="Arial MT"/>
              </a:rPr>
              <a:t>man</a:t>
            </a:r>
            <a:r>
              <a:rPr sz="2000" spc="-4" dirty="0">
                <a:solidFill>
                  <a:srgbClr val="CC0000"/>
                </a:solidFill>
                <a:latin typeface="Arial MT"/>
                <a:cs typeface="Arial MT"/>
              </a:rPr>
              <a:t> is</a:t>
            </a:r>
            <a:r>
              <a:rPr sz="2000" spc="4" dirty="0">
                <a:solidFill>
                  <a:srgbClr val="CC0000"/>
                </a:solidFill>
                <a:latin typeface="Arial MT"/>
                <a:cs typeface="Arial MT"/>
              </a:rPr>
              <a:t> mortal</a:t>
            </a:r>
            <a:r>
              <a:rPr sz="2000" spc="-26" dirty="0">
                <a:solidFill>
                  <a:srgbClr val="CC0000"/>
                </a:solidFill>
                <a:latin typeface="Arial MT"/>
                <a:cs typeface="Arial MT"/>
              </a:rPr>
              <a:t> </a:t>
            </a:r>
            <a:r>
              <a:rPr sz="2000" dirty="0">
                <a:solidFill>
                  <a:srgbClr val="CC0000"/>
                </a:solidFill>
                <a:latin typeface="Arial MT"/>
                <a:cs typeface="Arial MT"/>
              </a:rPr>
              <a:t>:</a:t>
            </a:r>
            <a:r>
              <a:rPr sz="2000" spc="-9" dirty="0">
                <a:solidFill>
                  <a:srgbClr val="CC0000"/>
                </a:solidFill>
                <a:latin typeface="Arial MT"/>
                <a:cs typeface="Arial MT"/>
              </a:rPr>
              <a:t> </a:t>
            </a:r>
            <a:r>
              <a:rPr sz="2000" spc="-13" dirty="0">
                <a:solidFill>
                  <a:srgbClr val="CC0000"/>
                </a:solidFill>
                <a:latin typeface="Arial MT"/>
                <a:cs typeface="Arial MT"/>
              </a:rPr>
              <a:t>(</a:t>
            </a:r>
            <a:r>
              <a:rPr sz="2000" spc="-13" dirty="0">
                <a:solidFill>
                  <a:srgbClr val="CC0000"/>
                </a:solidFill>
                <a:latin typeface="Symbol"/>
                <a:cs typeface="Symbol"/>
              </a:rPr>
              <a:t></a:t>
            </a:r>
            <a:r>
              <a:rPr sz="2000" spc="-13" dirty="0">
                <a:solidFill>
                  <a:srgbClr val="CC0000"/>
                </a:solidFill>
                <a:latin typeface="Arial MT"/>
                <a:cs typeface="Arial MT"/>
              </a:rPr>
              <a:t>x)</a:t>
            </a:r>
            <a:r>
              <a:rPr sz="2000" spc="13" dirty="0">
                <a:solidFill>
                  <a:srgbClr val="CC0000"/>
                </a:solidFill>
                <a:latin typeface="Arial MT"/>
                <a:cs typeface="Arial MT"/>
              </a:rPr>
              <a:t> </a:t>
            </a:r>
            <a:r>
              <a:rPr sz="2000" spc="-4" dirty="0">
                <a:solidFill>
                  <a:srgbClr val="CC0000"/>
                </a:solidFill>
                <a:latin typeface="Arial MT"/>
                <a:cs typeface="Arial MT"/>
              </a:rPr>
              <a:t>(MAN(x)</a:t>
            </a:r>
            <a:r>
              <a:rPr sz="2000" spc="13" dirty="0">
                <a:solidFill>
                  <a:srgbClr val="CC0000"/>
                </a:solidFill>
                <a:latin typeface="Arial MT"/>
                <a:cs typeface="Arial MT"/>
              </a:rPr>
              <a:t> </a:t>
            </a:r>
            <a:r>
              <a:rPr sz="2000" spc="4" dirty="0">
                <a:solidFill>
                  <a:srgbClr val="CC0000"/>
                </a:solidFill>
                <a:latin typeface="Symbol"/>
                <a:cs typeface="Symbol"/>
              </a:rPr>
              <a:t></a:t>
            </a:r>
            <a:r>
              <a:rPr sz="2000" spc="62" dirty="0">
                <a:solidFill>
                  <a:srgbClr val="CC0000"/>
                </a:solidFill>
                <a:latin typeface="Times New Roman"/>
                <a:cs typeface="Times New Roman"/>
              </a:rPr>
              <a:t> </a:t>
            </a:r>
            <a:r>
              <a:rPr sz="2000" spc="-4" dirty="0">
                <a:solidFill>
                  <a:srgbClr val="CC0000"/>
                </a:solidFill>
                <a:latin typeface="Arial MT"/>
                <a:cs typeface="Arial MT"/>
              </a:rPr>
              <a:t>MORTAL(x))</a:t>
            </a:r>
            <a:endParaRPr sz="2000" dirty="0">
              <a:latin typeface="Arial MT"/>
              <a:cs typeface="Arial MT"/>
            </a:endParaRPr>
          </a:p>
        </p:txBody>
      </p:sp>
      <p:sp>
        <p:nvSpPr>
          <p:cNvPr id="9" name="object 9"/>
          <p:cNvSpPr txBox="1"/>
          <p:nvPr/>
        </p:nvSpPr>
        <p:spPr>
          <a:xfrm>
            <a:off x="2688795" y="3625958"/>
            <a:ext cx="2703302" cy="750394"/>
          </a:xfrm>
          <a:prstGeom prst="rect">
            <a:avLst/>
          </a:prstGeom>
        </p:spPr>
        <p:txBody>
          <a:bodyPr vert="horz" wrap="square" lIns="0" tIns="70037" rIns="0" bIns="0" rtlCol="0">
            <a:spAutoFit/>
          </a:bodyPr>
          <a:lstStyle/>
          <a:p>
            <a:pPr marL="314902" indent="-304256">
              <a:spcBef>
                <a:spcPts val="552"/>
              </a:spcBef>
              <a:buClr>
                <a:srgbClr val="0099CC"/>
              </a:buClr>
              <a:buSzPct val="68181"/>
              <a:buFont typeface="Wingdings"/>
              <a:buChar char=""/>
              <a:tabLst>
                <a:tab pos="314902" algn="l"/>
                <a:tab pos="315462" algn="l"/>
              </a:tabLst>
            </a:pPr>
            <a:r>
              <a:rPr sz="2000" dirty="0">
                <a:solidFill>
                  <a:srgbClr val="CC0000"/>
                </a:solidFill>
                <a:latin typeface="Arial MT"/>
                <a:cs typeface="Arial MT"/>
              </a:rPr>
              <a:t>John</a:t>
            </a:r>
            <a:r>
              <a:rPr sz="2000" spc="-22" dirty="0">
                <a:solidFill>
                  <a:srgbClr val="CC0000"/>
                </a:solidFill>
                <a:latin typeface="Arial MT"/>
                <a:cs typeface="Arial MT"/>
              </a:rPr>
              <a:t> </a:t>
            </a:r>
            <a:r>
              <a:rPr sz="2000" spc="-4" dirty="0">
                <a:solidFill>
                  <a:srgbClr val="CC0000"/>
                </a:solidFill>
                <a:latin typeface="Arial MT"/>
                <a:cs typeface="Arial MT"/>
              </a:rPr>
              <a:t>is</a:t>
            </a:r>
            <a:r>
              <a:rPr sz="2000" spc="-18" dirty="0">
                <a:solidFill>
                  <a:srgbClr val="CC0000"/>
                </a:solidFill>
                <a:latin typeface="Arial MT"/>
                <a:cs typeface="Arial MT"/>
              </a:rPr>
              <a:t> </a:t>
            </a:r>
            <a:r>
              <a:rPr sz="2000" dirty="0">
                <a:solidFill>
                  <a:srgbClr val="CC0000"/>
                </a:solidFill>
                <a:latin typeface="Arial MT"/>
                <a:cs typeface="Arial MT"/>
              </a:rPr>
              <a:t>a</a:t>
            </a:r>
            <a:r>
              <a:rPr sz="2000" spc="-35" dirty="0">
                <a:solidFill>
                  <a:srgbClr val="CC0000"/>
                </a:solidFill>
                <a:latin typeface="Arial MT"/>
                <a:cs typeface="Arial MT"/>
              </a:rPr>
              <a:t> </a:t>
            </a:r>
            <a:r>
              <a:rPr sz="2000" spc="4" dirty="0">
                <a:solidFill>
                  <a:srgbClr val="CC0000"/>
                </a:solidFill>
                <a:latin typeface="Arial MT"/>
                <a:cs typeface="Arial MT"/>
              </a:rPr>
              <a:t>man</a:t>
            </a:r>
            <a:endParaRPr sz="2000" dirty="0">
              <a:latin typeface="Arial MT"/>
              <a:cs typeface="Arial MT"/>
            </a:endParaRPr>
          </a:p>
          <a:p>
            <a:pPr marL="314902" indent="-304256">
              <a:spcBef>
                <a:spcPts val="468"/>
              </a:spcBef>
              <a:buClr>
                <a:srgbClr val="0099CC"/>
              </a:buClr>
              <a:buSzPct val="68181"/>
              <a:buFont typeface="Wingdings"/>
              <a:buChar char=""/>
              <a:tabLst>
                <a:tab pos="314902" algn="l"/>
                <a:tab pos="315462" algn="l"/>
              </a:tabLst>
            </a:pPr>
            <a:r>
              <a:rPr sz="2000" dirty="0">
                <a:solidFill>
                  <a:srgbClr val="CC0000"/>
                </a:solidFill>
                <a:latin typeface="Arial MT"/>
                <a:cs typeface="Arial MT"/>
              </a:rPr>
              <a:t>John</a:t>
            </a:r>
            <a:r>
              <a:rPr sz="2000" spc="-31" dirty="0">
                <a:solidFill>
                  <a:srgbClr val="CC0000"/>
                </a:solidFill>
                <a:latin typeface="Arial MT"/>
                <a:cs typeface="Arial MT"/>
              </a:rPr>
              <a:t> </a:t>
            </a:r>
            <a:r>
              <a:rPr sz="2000" spc="-4" dirty="0">
                <a:solidFill>
                  <a:srgbClr val="CC0000"/>
                </a:solidFill>
                <a:latin typeface="Arial MT"/>
                <a:cs typeface="Arial MT"/>
              </a:rPr>
              <a:t>is</a:t>
            </a:r>
            <a:r>
              <a:rPr sz="2000" spc="-26" dirty="0">
                <a:solidFill>
                  <a:srgbClr val="CC0000"/>
                </a:solidFill>
                <a:latin typeface="Arial MT"/>
                <a:cs typeface="Arial MT"/>
              </a:rPr>
              <a:t> </a:t>
            </a:r>
            <a:r>
              <a:rPr sz="2000" dirty="0">
                <a:solidFill>
                  <a:srgbClr val="CC0000"/>
                </a:solidFill>
                <a:latin typeface="Arial MT"/>
                <a:cs typeface="Arial MT"/>
              </a:rPr>
              <a:t>mortal</a:t>
            </a:r>
            <a:endParaRPr sz="2000" dirty="0">
              <a:latin typeface="Arial MT"/>
              <a:cs typeface="Arial MT"/>
            </a:endParaRPr>
          </a:p>
        </p:txBody>
      </p:sp>
      <p:sp>
        <p:nvSpPr>
          <p:cNvPr id="10" name="object 10"/>
          <p:cNvSpPr txBox="1"/>
          <p:nvPr/>
        </p:nvSpPr>
        <p:spPr>
          <a:xfrm>
            <a:off x="5474342" y="3625958"/>
            <a:ext cx="132284" cy="750394"/>
          </a:xfrm>
          <a:prstGeom prst="rect">
            <a:avLst/>
          </a:prstGeom>
        </p:spPr>
        <p:txBody>
          <a:bodyPr vert="horz" wrap="square" lIns="0" tIns="70037" rIns="0" bIns="0" rtlCol="0">
            <a:spAutoFit/>
          </a:bodyPr>
          <a:lstStyle/>
          <a:p>
            <a:pPr marL="11206">
              <a:spcBef>
                <a:spcPts val="552"/>
              </a:spcBef>
            </a:pPr>
            <a:r>
              <a:rPr sz="2000" dirty="0">
                <a:solidFill>
                  <a:srgbClr val="CC0000"/>
                </a:solidFill>
                <a:latin typeface="Arial MT"/>
                <a:cs typeface="Arial MT"/>
              </a:rPr>
              <a:t>:</a:t>
            </a:r>
            <a:endParaRPr sz="2000">
              <a:latin typeface="Arial MT"/>
              <a:cs typeface="Arial MT"/>
            </a:endParaRPr>
          </a:p>
          <a:p>
            <a:pPr marL="11206">
              <a:spcBef>
                <a:spcPts val="468"/>
              </a:spcBef>
            </a:pPr>
            <a:r>
              <a:rPr sz="2000" dirty="0">
                <a:solidFill>
                  <a:srgbClr val="CC0000"/>
                </a:solidFill>
                <a:latin typeface="Arial MT"/>
                <a:cs typeface="Arial MT"/>
              </a:rPr>
              <a:t>:</a:t>
            </a:r>
            <a:endParaRPr sz="2000">
              <a:latin typeface="Arial MT"/>
              <a:cs typeface="Arial MT"/>
            </a:endParaRPr>
          </a:p>
        </p:txBody>
      </p:sp>
      <p:sp>
        <p:nvSpPr>
          <p:cNvPr id="11" name="object 11"/>
          <p:cNvSpPr txBox="1"/>
          <p:nvPr/>
        </p:nvSpPr>
        <p:spPr>
          <a:xfrm>
            <a:off x="5953659" y="3625957"/>
            <a:ext cx="2438733" cy="715495"/>
          </a:xfrm>
          <a:prstGeom prst="rect">
            <a:avLst/>
          </a:prstGeom>
        </p:spPr>
        <p:txBody>
          <a:bodyPr vert="horz" wrap="square" lIns="0" tIns="10646" rIns="0" bIns="0" rtlCol="0">
            <a:spAutoFit/>
          </a:bodyPr>
          <a:lstStyle/>
          <a:p>
            <a:pPr marL="11206" marR="4483">
              <a:lnSpc>
                <a:spcPct val="120000"/>
              </a:lnSpc>
              <a:spcBef>
                <a:spcPts val="84"/>
              </a:spcBef>
            </a:pPr>
            <a:r>
              <a:rPr sz="2000" spc="-4" dirty="0">
                <a:solidFill>
                  <a:srgbClr val="CC0000"/>
                </a:solidFill>
                <a:latin typeface="Arial MT"/>
                <a:cs typeface="Arial MT"/>
              </a:rPr>
              <a:t>MAN(john) </a:t>
            </a:r>
            <a:r>
              <a:rPr sz="2000" dirty="0">
                <a:solidFill>
                  <a:srgbClr val="CC0000"/>
                </a:solidFill>
                <a:latin typeface="Arial MT"/>
                <a:cs typeface="Arial MT"/>
              </a:rPr>
              <a:t> </a:t>
            </a:r>
            <a:r>
              <a:rPr sz="2000" spc="-31" dirty="0">
                <a:solidFill>
                  <a:srgbClr val="CC0000"/>
                </a:solidFill>
                <a:latin typeface="Arial MT"/>
                <a:cs typeface="Arial MT"/>
              </a:rPr>
              <a:t>M</a:t>
            </a:r>
            <a:r>
              <a:rPr sz="2000" spc="13" dirty="0">
                <a:solidFill>
                  <a:srgbClr val="CC0000"/>
                </a:solidFill>
                <a:latin typeface="Arial MT"/>
                <a:cs typeface="Arial MT"/>
              </a:rPr>
              <a:t>O</a:t>
            </a:r>
            <a:r>
              <a:rPr sz="2000" spc="-9" dirty="0">
                <a:solidFill>
                  <a:srgbClr val="CC0000"/>
                </a:solidFill>
                <a:latin typeface="Arial MT"/>
                <a:cs typeface="Arial MT"/>
              </a:rPr>
              <a:t>R</a:t>
            </a:r>
            <a:r>
              <a:rPr sz="2000" spc="18" dirty="0">
                <a:solidFill>
                  <a:srgbClr val="CC0000"/>
                </a:solidFill>
                <a:latin typeface="Arial MT"/>
                <a:cs typeface="Arial MT"/>
              </a:rPr>
              <a:t>T</a:t>
            </a:r>
            <a:r>
              <a:rPr sz="2000" spc="-4" dirty="0">
                <a:solidFill>
                  <a:srgbClr val="CC0000"/>
                </a:solidFill>
                <a:latin typeface="Arial MT"/>
                <a:cs typeface="Arial MT"/>
              </a:rPr>
              <a:t>AL</a:t>
            </a:r>
            <a:r>
              <a:rPr sz="2000" spc="4" dirty="0">
                <a:solidFill>
                  <a:srgbClr val="CC0000"/>
                </a:solidFill>
                <a:latin typeface="Arial MT"/>
                <a:cs typeface="Arial MT"/>
              </a:rPr>
              <a:t>(</a:t>
            </a:r>
            <a:r>
              <a:rPr sz="2000" spc="9" dirty="0">
                <a:solidFill>
                  <a:srgbClr val="CC0000"/>
                </a:solidFill>
                <a:latin typeface="Arial MT"/>
                <a:cs typeface="Arial MT"/>
              </a:rPr>
              <a:t>j</a:t>
            </a:r>
            <a:r>
              <a:rPr sz="2000" spc="-4" dirty="0">
                <a:solidFill>
                  <a:srgbClr val="CC0000"/>
                </a:solidFill>
                <a:latin typeface="Arial MT"/>
                <a:cs typeface="Arial MT"/>
              </a:rPr>
              <a:t>ohn</a:t>
            </a:r>
            <a:r>
              <a:rPr sz="2000" dirty="0">
                <a:solidFill>
                  <a:srgbClr val="CC0000"/>
                </a:solidFill>
                <a:latin typeface="Arial MT"/>
                <a:cs typeface="Arial MT"/>
              </a:rPr>
              <a:t>)</a:t>
            </a:r>
            <a:endParaRPr sz="2000">
              <a:latin typeface="Arial MT"/>
              <a:cs typeface="Arial MT"/>
            </a:endParaRPr>
          </a:p>
        </p:txBody>
      </p:sp>
      <p:sp>
        <p:nvSpPr>
          <p:cNvPr id="12" name="object 12"/>
          <p:cNvSpPr txBox="1"/>
          <p:nvPr/>
        </p:nvSpPr>
        <p:spPr>
          <a:xfrm>
            <a:off x="1803765" y="4337576"/>
            <a:ext cx="8936067" cy="1253579"/>
          </a:xfrm>
          <a:prstGeom prst="rect">
            <a:avLst/>
          </a:prstGeom>
        </p:spPr>
        <p:txBody>
          <a:bodyPr vert="horz" wrap="square" lIns="0" tIns="11206" rIns="0" bIns="0" rtlCol="0">
            <a:spAutoFit/>
          </a:bodyPr>
          <a:lstStyle/>
          <a:p>
            <a:pPr marL="11206" marR="4483">
              <a:lnSpc>
                <a:spcPct val="119200"/>
              </a:lnSpc>
              <a:spcBef>
                <a:spcPts val="88"/>
              </a:spcBef>
              <a:tabLst>
                <a:tab pos="1912386" algn="l"/>
              </a:tabLst>
            </a:pPr>
            <a:r>
              <a:rPr sz="2400" dirty="0">
                <a:latin typeface="Arial MT"/>
                <a:cs typeface="Arial MT"/>
              </a:rPr>
              <a:t>The</a:t>
            </a:r>
            <a:r>
              <a:rPr sz="2400" spc="13" dirty="0">
                <a:latin typeface="Arial MT"/>
                <a:cs typeface="Arial MT"/>
              </a:rPr>
              <a:t> </a:t>
            </a:r>
            <a:r>
              <a:rPr sz="2400" spc="-9" dirty="0">
                <a:latin typeface="Arial MT"/>
                <a:cs typeface="Arial MT"/>
              </a:rPr>
              <a:t>whole</a:t>
            </a:r>
            <a:r>
              <a:rPr sz="2400" spc="13" dirty="0">
                <a:latin typeface="Arial MT"/>
                <a:cs typeface="Arial MT"/>
              </a:rPr>
              <a:t> </a:t>
            </a:r>
            <a:r>
              <a:rPr sz="2400" spc="-4" dirty="0">
                <a:latin typeface="Arial MT"/>
                <a:cs typeface="Arial MT"/>
              </a:rPr>
              <a:t>text	</a:t>
            </a:r>
            <a:r>
              <a:rPr sz="2400" spc="-9" dirty="0">
                <a:latin typeface="Arial MT"/>
                <a:cs typeface="Arial MT"/>
              </a:rPr>
              <a:t>can be </a:t>
            </a:r>
            <a:r>
              <a:rPr sz="2400" spc="-4" dirty="0">
                <a:latin typeface="Arial MT"/>
                <a:cs typeface="Arial MT"/>
              </a:rPr>
              <a:t>represented </a:t>
            </a:r>
            <a:r>
              <a:rPr sz="2400" dirty="0">
                <a:latin typeface="Arial MT"/>
                <a:cs typeface="Arial MT"/>
              </a:rPr>
              <a:t>by the </a:t>
            </a:r>
            <a:r>
              <a:rPr sz="2400" spc="-4" dirty="0">
                <a:latin typeface="Arial MT"/>
                <a:cs typeface="Arial MT"/>
              </a:rPr>
              <a:t>following </a:t>
            </a:r>
            <a:r>
              <a:rPr sz="2400" spc="-574" dirty="0">
                <a:latin typeface="Arial MT"/>
                <a:cs typeface="Arial MT"/>
              </a:rPr>
              <a:t> </a:t>
            </a:r>
            <a:r>
              <a:rPr sz="2400" spc="-4" dirty="0">
                <a:latin typeface="Arial MT"/>
                <a:cs typeface="Arial MT"/>
              </a:rPr>
              <a:t>formula.</a:t>
            </a:r>
            <a:endParaRPr sz="2400">
              <a:latin typeface="Arial MT"/>
              <a:cs typeface="Arial MT"/>
            </a:endParaRPr>
          </a:p>
          <a:p>
            <a:pPr marL="818073">
              <a:spcBef>
                <a:spcPts val="547"/>
              </a:spcBef>
            </a:pPr>
            <a:r>
              <a:rPr sz="2400" spc="-4" dirty="0">
                <a:latin typeface="Arial MT"/>
                <a:cs typeface="Arial MT"/>
              </a:rPr>
              <a:t>(</a:t>
            </a:r>
            <a:r>
              <a:rPr sz="2400" spc="-4" dirty="0">
                <a:latin typeface="Symbol"/>
                <a:cs typeface="Symbol"/>
              </a:rPr>
              <a:t></a:t>
            </a:r>
            <a:r>
              <a:rPr sz="2400" spc="-4" dirty="0">
                <a:latin typeface="Arial MT"/>
                <a:cs typeface="Arial MT"/>
              </a:rPr>
              <a:t>x)</a:t>
            </a:r>
            <a:r>
              <a:rPr sz="2400" spc="-9" dirty="0">
                <a:latin typeface="Arial MT"/>
                <a:cs typeface="Arial MT"/>
              </a:rPr>
              <a:t> </a:t>
            </a:r>
            <a:r>
              <a:rPr sz="2400" spc="-4" dirty="0">
                <a:latin typeface="Arial MT"/>
                <a:cs typeface="Arial MT"/>
              </a:rPr>
              <a:t>((MAN(x) </a:t>
            </a:r>
            <a:r>
              <a:rPr sz="2400" dirty="0">
                <a:latin typeface="Symbol"/>
                <a:cs typeface="Symbol"/>
              </a:rPr>
              <a:t></a:t>
            </a:r>
            <a:r>
              <a:rPr sz="2400" spc="66" dirty="0">
                <a:latin typeface="Times New Roman"/>
                <a:cs typeface="Times New Roman"/>
              </a:rPr>
              <a:t> </a:t>
            </a:r>
            <a:r>
              <a:rPr sz="2400" spc="-9" dirty="0">
                <a:latin typeface="Arial MT"/>
                <a:cs typeface="Arial MT"/>
              </a:rPr>
              <a:t>MORTAL(x))</a:t>
            </a:r>
            <a:r>
              <a:rPr sz="2400" spc="-4" dirty="0">
                <a:latin typeface="Arial MT"/>
                <a:cs typeface="Arial MT"/>
              </a:rPr>
              <a:t> </a:t>
            </a:r>
            <a:r>
              <a:rPr sz="2400" dirty="0">
                <a:latin typeface="Symbol"/>
                <a:cs typeface="Symbol"/>
              </a:rPr>
              <a:t></a:t>
            </a:r>
            <a:r>
              <a:rPr sz="2400" spc="71" dirty="0">
                <a:latin typeface="Times New Roman"/>
                <a:cs typeface="Times New Roman"/>
              </a:rPr>
              <a:t> </a:t>
            </a:r>
            <a:r>
              <a:rPr sz="2400" spc="-4" dirty="0">
                <a:latin typeface="Arial MT"/>
                <a:cs typeface="Arial MT"/>
              </a:rPr>
              <a:t>MAN(john))</a:t>
            </a:r>
            <a:endParaRPr sz="2400">
              <a:latin typeface="Arial MT"/>
              <a:cs typeface="Arial MT"/>
            </a:endParaRPr>
          </a:p>
          <a:p>
            <a:pPr marL="818073"/>
            <a:r>
              <a:rPr sz="2400" dirty="0">
                <a:latin typeface="Symbol"/>
                <a:cs typeface="Symbol"/>
              </a:rPr>
              <a:t></a:t>
            </a:r>
            <a:r>
              <a:rPr sz="2400" spc="44" dirty="0">
                <a:latin typeface="Times New Roman"/>
                <a:cs typeface="Times New Roman"/>
              </a:rPr>
              <a:t> </a:t>
            </a:r>
            <a:r>
              <a:rPr sz="2400" spc="-4" dirty="0">
                <a:latin typeface="Arial MT"/>
                <a:cs typeface="Arial MT"/>
              </a:rPr>
              <a:t>MORTAL(john)</a:t>
            </a:r>
            <a:endParaRPr sz="2400">
              <a:latin typeface="Arial MT"/>
              <a:cs typeface="Arial M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676400" y="683421"/>
            <a:ext cx="6854639" cy="688989"/>
          </a:xfrm>
          <a:prstGeom prst="rect">
            <a:avLst/>
          </a:prstGeom>
        </p:spPr>
        <p:txBody>
          <a:bodyPr vert="horz" wrap="square" lIns="0" tIns="11766" rIns="0" bIns="0" rtlCol="0" anchor="ctr">
            <a:spAutoFit/>
          </a:bodyPr>
          <a:lstStyle/>
          <a:p>
            <a:pPr marL="11206">
              <a:lnSpc>
                <a:spcPct val="100000"/>
              </a:lnSpc>
              <a:spcBef>
                <a:spcPts val="93"/>
              </a:spcBef>
            </a:pPr>
            <a:r>
              <a:rPr spc="-4" dirty="0"/>
              <a:t>First</a:t>
            </a:r>
            <a:r>
              <a:rPr spc="9" dirty="0"/>
              <a:t> </a:t>
            </a:r>
            <a:r>
              <a:rPr dirty="0"/>
              <a:t>Order</a:t>
            </a:r>
            <a:r>
              <a:rPr spc="-22" dirty="0"/>
              <a:t> </a:t>
            </a:r>
            <a:r>
              <a:rPr spc="-4" dirty="0"/>
              <a:t>Predicate </a:t>
            </a:r>
            <a:r>
              <a:rPr spc="-9" dirty="0"/>
              <a:t>Logic</a:t>
            </a:r>
          </a:p>
        </p:txBody>
      </p:sp>
      <p:sp>
        <p:nvSpPr>
          <p:cNvPr id="7" name="object 7"/>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1371600" y="2145703"/>
            <a:ext cx="9829800" cy="3158429"/>
          </a:xfrm>
          <a:prstGeom prst="rect">
            <a:avLst/>
          </a:prstGeom>
        </p:spPr>
        <p:txBody>
          <a:bodyPr vert="horz" wrap="square" lIns="0" tIns="47625" rIns="0" bIns="0" rtlCol="0">
            <a:spAutoFit/>
          </a:bodyPr>
          <a:lstStyle/>
          <a:p>
            <a:pPr marL="314902" marR="416321" indent="-304256">
              <a:lnSpc>
                <a:spcPts val="2285"/>
              </a:lnSpc>
              <a:spcBef>
                <a:spcPts val="375"/>
              </a:spcBef>
              <a:buClr>
                <a:srgbClr val="0099CC"/>
              </a:buClr>
              <a:buSzPct val="70833"/>
              <a:buFont typeface="Wingdings"/>
              <a:buChar char=""/>
              <a:tabLst>
                <a:tab pos="314902" algn="l"/>
                <a:tab pos="315462" algn="l"/>
              </a:tabLst>
            </a:pPr>
            <a:r>
              <a:rPr sz="2800" spc="-4" dirty="0">
                <a:latin typeface="Arial MT"/>
                <a:cs typeface="Arial MT"/>
              </a:rPr>
              <a:t>First</a:t>
            </a:r>
            <a:r>
              <a:rPr sz="2800" spc="4" dirty="0">
                <a:latin typeface="Arial MT"/>
                <a:cs typeface="Arial MT"/>
              </a:rPr>
              <a:t> </a:t>
            </a:r>
            <a:r>
              <a:rPr sz="2800" dirty="0">
                <a:latin typeface="Arial MT"/>
                <a:cs typeface="Arial MT"/>
              </a:rPr>
              <a:t>order</a:t>
            </a:r>
            <a:r>
              <a:rPr sz="2800" spc="-4" dirty="0">
                <a:latin typeface="Arial MT"/>
                <a:cs typeface="Arial MT"/>
              </a:rPr>
              <a:t> predicate</a:t>
            </a:r>
            <a:r>
              <a:rPr sz="2800" spc="9" dirty="0">
                <a:latin typeface="Arial MT"/>
                <a:cs typeface="Arial MT"/>
              </a:rPr>
              <a:t> </a:t>
            </a:r>
            <a:r>
              <a:rPr sz="2800" spc="-4" dirty="0">
                <a:latin typeface="Arial MT"/>
                <a:cs typeface="Arial MT"/>
              </a:rPr>
              <a:t>calculus</a:t>
            </a:r>
            <a:r>
              <a:rPr sz="2800" spc="4" dirty="0">
                <a:latin typeface="Arial MT"/>
                <a:cs typeface="Arial MT"/>
              </a:rPr>
              <a:t> </a:t>
            </a:r>
            <a:r>
              <a:rPr sz="2800" dirty="0">
                <a:latin typeface="Arial MT"/>
                <a:cs typeface="Arial MT"/>
              </a:rPr>
              <a:t>becomes</a:t>
            </a:r>
            <a:r>
              <a:rPr sz="2800" spc="-18" dirty="0">
                <a:latin typeface="Arial MT"/>
                <a:cs typeface="Arial MT"/>
              </a:rPr>
              <a:t> </a:t>
            </a:r>
            <a:r>
              <a:rPr sz="2800" spc="-4" dirty="0">
                <a:latin typeface="Arial MT"/>
                <a:cs typeface="Arial MT"/>
              </a:rPr>
              <a:t>First</a:t>
            </a:r>
            <a:r>
              <a:rPr sz="2800" spc="-13" dirty="0">
                <a:latin typeface="Arial MT"/>
                <a:cs typeface="Arial MT"/>
              </a:rPr>
              <a:t> </a:t>
            </a:r>
            <a:r>
              <a:rPr sz="2800" spc="-4" dirty="0">
                <a:solidFill>
                  <a:srgbClr val="CC0000"/>
                </a:solidFill>
                <a:latin typeface="Arial MT"/>
                <a:cs typeface="Arial MT"/>
              </a:rPr>
              <a:t>Order </a:t>
            </a:r>
            <a:r>
              <a:rPr sz="2800" spc="-574" dirty="0">
                <a:solidFill>
                  <a:srgbClr val="CC0000"/>
                </a:solidFill>
                <a:latin typeface="Arial MT"/>
                <a:cs typeface="Arial MT"/>
              </a:rPr>
              <a:t> </a:t>
            </a:r>
            <a:r>
              <a:rPr sz="2800" dirty="0">
                <a:solidFill>
                  <a:srgbClr val="CC0000"/>
                </a:solidFill>
                <a:latin typeface="Arial MT"/>
                <a:cs typeface="Arial MT"/>
              </a:rPr>
              <a:t>Predicate</a:t>
            </a:r>
            <a:r>
              <a:rPr sz="2800" spc="-9" dirty="0">
                <a:solidFill>
                  <a:srgbClr val="CC0000"/>
                </a:solidFill>
                <a:latin typeface="Arial MT"/>
                <a:cs typeface="Arial MT"/>
              </a:rPr>
              <a:t> </a:t>
            </a:r>
            <a:r>
              <a:rPr sz="2800" spc="-4" dirty="0">
                <a:solidFill>
                  <a:srgbClr val="CC0000"/>
                </a:solidFill>
                <a:latin typeface="Arial MT"/>
                <a:cs typeface="Arial MT"/>
              </a:rPr>
              <a:t>Logic</a:t>
            </a:r>
            <a:r>
              <a:rPr sz="2800" spc="4" dirty="0">
                <a:solidFill>
                  <a:srgbClr val="CC0000"/>
                </a:solidFill>
                <a:latin typeface="Arial MT"/>
                <a:cs typeface="Arial MT"/>
              </a:rPr>
              <a:t> </a:t>
            </a:r>
            <a:r>
              <a:rPr sz="2800" spc="-4" dirty="0">
                <a:latin typeface="Arial MT"/>
                <a:cs typeface="Arial MT"/>
              </a:rPr>
              <a:t>if</a:t>
            </a:r>
            <a:r>
              <a:rPr sz="2800" spc="9" dirty="0">
                <a:latin typeface="Arial MT"/>
                <a:cs typeface="Arial MT"/>
              </a:rPr>
              <a:t> </a:t>
            </a:r>
            <a:r>
              <a:rPr sz="2800" spc="-4" dirty="0">
                <a:latin typeface="Arial MT"/>
                <a:cs typeface="Arial MT"/>
              </a:rPr>
              <a:t>inference</a:t>
            </a:r>
            <a:r>
              <a:rPr sz="2800" spc="9" dirty="0">
                <a:latin typeface="Arial MT"/>
                <a:cs typeface="Arial MT"/>
              </a:rPr>
              <a:t> </a:t>
            </a:r>
            <a:r>
              <a:rPr sz="2800" spc="-4" dirty="0">
                <a:latin typeface="Arial MT"/>
                <a:cs typeface="Arial MT"/>
              </a:rPr>
              <a:t>rules</a:t>
            </a:r>
            <a:r>
              <a:rPr sz="2800" spc="-13" dirty="0">
                <a:latin typeface="Arial MT"/>
                <a:cs typeface="Arial MT"/>
              </a:rPr>
              <a:t> </a:t>
            </a:r>
            <a:r>
              <a:rPr sz="2800" spc="-4" dirty="0">
                <a:latin typeface="Arial MT"/>
                <a:cs typeface="Arial MT"/>
              </a:rPr>
              <a:t>are</a:t>
            </a:r>
            <a:r>
              <a:rPr sz="2800" spc="9" dirty="0">
                <a:latin typeface="Arial MT"/>
                <a:cs typeface="Arial MT"/>
              </a:rPr>
              <a:t> </a:t>
            </a:r>
            <a:r>
              <a:rPr sz="2800" spc="-4" dirty="0">
                <a:latin typeface="Arial MT"/>
                <a:cs typeface="Arial MT"/>
              </a:rPr>
              <a:t>added</a:t>
            </a:r>
            <a:r>
              <a:rPr sz="2800" spc="-9" dirty="0">
                <a:latin typeface="Arial MT"/>
                <a:cs typeface="Arial MT"/>
              </a:rPr>
              <a:t> to</a:t>
            </a:r>
            <a:r>
              <a:rPr sz="2800" spc="9" dirty="0">
                <a:latin typeface="Arial MT"/>
                <a:cs typeface="Arial MT"/>
              </a:rPr>
              <a:t> </a:t>
            </a:r>
            <a:r>
              <a:rPr sz="2800" spc="-4" dirty="0">
                <a:latin typeface="Arial MT"/>
                <a:cs typeface="Arial MT"/>
              </a:rPr>
              <a:t>it.</a:t>
            </a:r>
            <a:endParaRPr sz="2800" dirty="0">
              <a:latin typeface="Arial MT"/>
              <a:cs typeface="Arial MT"/>
            </a:endParaRPr>
          </a:p>
          <a:p>
            <a:pPr marL="314902" marR="4483" indent="-304256">
              <a:lnSpc>
                <a:spcPct val="102499"/>
              </a:lnSpc>
              <a:spcBef>
                <a:spcPts val="159"/>
              </a:spcBef>
              <a:buClr>
                <a:srgbClr val="0099CC"/>
              </a:buClr>
              <a:buSzPct val="70833"/>
              <a:buFont typeface="Wingdings"/>
              <a:buChar char=""/>
              <a:tabLst>
                <a:tab pos="314902" algn="l"/>
                <a:tab pos="315462" algn="l"/>
                <a:tab pos="1145863" algn="l"/>
                <a:tab pos="2402109" algn="l"/>
                <a:tab pos="3128288" algn="l"/>
                <a:tab pos="3719991" algn="l"/>
                <a:tab pos="4298245" algn="l"/>
                <a:tab pos="5172351" algn="l"/>
                <a:tab pos="5809439" algn="l"/>
              </a:tabLst>
            </a:pPr>
            <a:r>
              <a:rPr sz="2800" spc="-9" dirty="0">
                <a:latin typeface="Arial MT"/>
                <a:cs typeface="Arial MT"/>
              </a:rPr>
              <a:t>U</a:t>
            </a:r>
            <a:r>
              <a:rPr sz="2800" spc="-4" dirty="0">
                <a:latin typeface="Arial MT"/>
                <a:cs typeface="Arial MT"/>
              </a:rPr>
              <a:t>s</a:t>
            </a:r>
            <a:r>
              <a:rPr sz="2800" spc="-9" dirty="0">
                <a:latin typeface="Arial MT"/>
                <a:cs typeface="Arial MT"/>
              </a:rPr>
              <a:t>i</a:t>
            </a:r>
            <a:r>
              <a:rPr sz="2800" dirty="0">
                <a:latin typeface="Arial MT"/>
                <a:cs typeface="Arial MT"/>
              </a:rPr>
              <a:t>n</a:t>
            </a:r>
            <a:r>
              <a:rPr sz="2800" spc="-4" dirty="0">
                <a:latin typeface="Arial MT"/>
                <a:cs typeface="Arial MT"/>
              </a:rPr>
              <a:t>g</a:t>
            </a:r>
            <a:r>
              <a:rPr sz="2800" dirty="0">
                <a:latin typeface="Arial MT"/>
                <a:cs typeface="Arial MT"/>
              </a:rPr>
              <a:t>	</a:t>
            </a:r>
            <a:r>
              <a:rPr sz="2800" spc="-9" dirty="0">
                <a:latin typeface="Arial MT"/>
                <a:cs typeface="Arial MT"/>
              </a:rPr>
              <a:t>i</a:t>
            </a:r>
            <a:r>
              <a:rPr sz="2800" dirty="0">
                <a:latin typeface="Arial MT"/>
                <a:cs typeface="Arial MT"/>
              </a:rPr>
              <a:t>n</a:t>
            </a:r>
            <a:r>
              <a:rPr sz="2800" spc="22" dirty="0">
                <a:latin typeface="Arial MT"/>
                <a:cs typeface="Arial MT"/>
              </a:rPr>
              <a:t>f</a:t>
            </a:r>
            <a:r>
              <a:rPr sz="2800" dirty="0">
                <a:latin typeface="Arial MT"/>
                <a:cs typeface="Arial MT"/>
              </a:rPr>
              <a:t>e</a:t>
            </a:r>
            <a:r>
              <a:rPr sz="2800" spc="-9" dirty="0">
                <a:latin typeface="Arial MT"/>
                <a:cs typeface="Arial MT"/>
              </a:rPr>
              <a:t>r</a:t>
            </a:r>
            <a:r>
              <a:rPr sz="2800" dirty="0">
                <a:latin typeface="Arial MT"/>
                <a:cs typeface="Arial MT"/>
              </a:rPr>
              <a:t>en</a:t>
            </a:r>
            <a:r>
              <a:rPr sz="2800" spc="-4" dirty="0">
                <a:latin typeface="Arial MT"/>
                <a:cs typeface="Arial MT"/>
              </a:rPr>
              <a:t>ce</a:t>
            </a:r>
            <a:r>
              <a:rPr sz="2800" dirty="0">
                <a:latin typeface="Arial MT"/>
                <a:cs typeface="Arial MT"/>
              </a:rPr>
              <a:t>	</a:t>
            </a:r>
            <a:r>
              <a:rPr sz="2800" spc="-9" dirty="0">
                <a:latin typeface="Arial MT"/>
                <a:cs typeface="Arial MT"/>
              </a:rPr>
              <a:t>r</a:t>
            </a:r>
            <a:r>
              <a:rPr sz="2800" dirty="0">
                <a:latin typeface="Arial MT"/>
                <a:cs typeface="Arial MT"/>
              </a:rPr>
              <a:t>u</a:t>
            </a:r>
            <a:r>
              <a:rPr sz="2800" spc="-9" dirty="0">
                <a:latin typeface="Arial MT"/>
                <a:cs typeface="Arial MT"/>
              </a:rPr>
              <a:t>l</a:t>
            </a:r>
            <a:r>
              <a:rPr sz="2800" dirty="0">
                <a:latin typeface="Arial MT"/>
                <a:cs typeface="Arial MT"/>
              </a:rPr>
              <a:t>es	o</a:t>
            </a:r>
            <a:r>
              <a:rPr sz="2800" spc="-18" dirty="0">
                <a:latin typeface="Arial MT"/>
                <a:cs typeface="Arial MT"/>
              </a:rPr>
              <a:t>n</a:t>
            </a:r>
            <a:r>
              <a:rPr sz="2800" spc="-4" dirty="0">
                <a:latin typeface="Arial MT"/>
                <a:cs typeface="Arial MT"/>
              </a:rPr>
              <a:t>e</a:t>
            </a:r>
            <a:r>
              <a:rPr sz="2800" dirty="0">
                <a:latin typeface="Arial MT"/>
                <a:cs typeface="Arial MT"/>
              </a:rPr>
              <a:t>	</a:t>
            </a:r>
            <a:r>
              <a:rPr sz="2800" spc="-4" dirty="0">
                <a:latin typeface="Arial MT"/>
                <a:cs typeface="Arial MT"/>
              </a:rPr>
              <a:t>c</a:t>
            </a:r>
            <a:r>
              <a:rPr sz="2800" dirty="0">
                <a:latin typeface="Arial MT"/>
                <a:cs typeface="Arial MT"/>
              </a:rPr>
              <a:t>a</a:t>
            </a:r>
            <a:r>
              <a:rPr sz="2800" spc="-4" dirty="0">
                <a:latin typeface="Arial MT"/>
                <a:cs typeface="Arial MT"/>
              </a:rPr>
              <a:t>n</a:t>
            </a:r>
            <a:r>
              <a:rPr sz="2800" dirty="0">
                <a:latin typeface="Arial MT"/>
                <a:cs typeface="Arial MT"/>
              </a:rPr>
              <a:t>	</a:t>
            </a:r>
            <a:r>
              <a:rPr sz="2800" spc="-18" dirty="0">
                <a:latin typeface="Arial MT"/>
                <a:cs typeface="Arial MT"/>
              </a:rPr>
              <a:t>d</a:t>
            </a:r>
            <a:r>
              <a:rPr sz="2800" dirty="0">
                <a:latin typeface="Arial MT"/>
                <a:cs typeface="Arial MT"/>
              </a:rPr>
              <a:t>e</a:t>
            </a:r>
            <a:r>
              <a:rPr sz="2800" spc="-9" dirty="0">
                <a:latin typeface="Arial MT"/>
                <a:cs typeface="Arial MT"/>
              </a:rPr>
              <a:t>ri</a:t>
            </a:r>
            <a:r>
              <a:rPr sz="2800" spc="-22" dirty="0">
                <a:latin typeface="Arial MT"/>
                <a:cs typeface="Arial MT"/>
              </a:rPr>
              <a:t>v</a:t>
            </a:r>
            <a:r>
              <a:rPr sz="2800" spc="-4" dirty="0">
                <a:latin typeface="Arial MT"/>
                <a:cs typeface="Arial MT"/>
              </a:rPr>
              <a:t>e</a:t>
            </a:r>
            <a:r>
              <a:rPr sz="2800" dirty="0">
                <a:latin typeface="Arial MT"/>
                <a:cs typeface="Arial MT"/>
              </a:rPr>
              <a:t>	ne</a:t>
            </a:r>
            <a:r>
              <a:rPr sz="2800" spc="-4" dirty="0">
                <a:latin typeface="Arial MT"/>
                <a:cs typeface="Arial MT"/>
              </a:rPr>
              <a:t>w</a:t>
            </a:r>
            <a:r>
              <a:rPr sz="2800" dirty="0">
                <a:latin typeface="Arial MT"/>
                <a:cs typeface="Arial MT"/>
              </a:rPr>
              <a:t>	fo</a:t>
            </a:r>
            <a:r>
              <a:rPr sz="2800" spc="-9" dirty="0">
                <a:latin typeface="Arial MT"/>
                <a:cs typeface="Arial MT"/>
              </a:rPr>
              <a:t>r</a:t>
            </a:r>
            <a:r>
              <a:rPr sz="2800" spc="13" dirty="0">
                <a:latin typeface="Arial MT"/>
                <a:cs typeface="Arial MT"/>
              </a:rPr>
              <a:t>m</a:t>
            </a:r>
            <a:r>
              <a:rPr sz="2800" dirty="0">
                <a:latin typeface="Arial MT"/>
                <a:cs typeface="Arial MT"/>
              </a:rPr>
              <a:t>u</a:t>
            </a:r>
            <a:r>
              <a:rPr sz="2800" spc="-9" dirty="0">
                <a:latin typeface="Arial MT"/>
                <a:cs typeface="Arial MT"/>
              </a:rPr>
              <a:t>l</a:t>
            </a:r>
            <a:r>
              <a:rPr sz="2800" spc="-4" dirty="0">
                <a:latin typeface="Arial MT"/>
                <a:cs typeface="Arial MT"/>
              </a:rPr>
              <a:t>a  </a:t>
            </a:r>
            <a:r>
              <a:rPr sz="2800" dirty="0">
                <a:latin typeface="Arial MT"/>
                <a:cs typeface="Arial MT"/>
              </a:rPr>
              <a:t>using</a:t>
            </a:r>
            <a:r>
              <a:rPr sz="2800" spc="-13" dirty="0">
                <a:latin typeface="Arial MT"/>
                <a:cs typeface="Arial MT"/>
              </a:rPr>
              <a:t> </a:t>
            </a:r>
            <a:r>
              <a:rPr sz="2800" dirty="0">
                <a:latin typeface="Arial MT"/>
                <a:cs typeface="Arial MT"/>
              </a:rPr>
              <a:t>the</a:t>
            </a:r>
            <a:r>
              <a:rPr sz="2800" spc="9" dirty="0">
                <a:latin typeface="Arial MT"/>
                <a:cs typeface="Arial MT"/>
              </a:rPr>
              <a:t> </a:t>
            </a:r>
            <a:r>
              <a:rPr sz="2800" spc="-4" dirty="0">
                <a:latin typeface="Arial MT"/>
                <a:cs typeface="Arial MT"/>
              </a:rPr>
              <a:t>existing</a:t>
            </a:r>
            <a:r>
              <a:rPr sz="2800" spc="-9" dirty="0">
                <a:latin typeface="Arial MT"/>
                <a:cs typeface="Arial MT"/>
              </a:rPr>
              <a:t> </a:t>
            </a:r>
            <a:r>
              <a:rPr sz="2800" spc="-4" dirty="0">
                <a:latin typeface="Arial MT"/>
                <a:cs typeface="Arial MT"/>
              </a:rPr>
              <a:t>ones.</a:t>
            </a:r>
            <a:endParaRPr sz="2800" dirty="0">
              <a:latin typeface="Arial MT"/>
              <a:cs typeface="Arial MT"/>
            </a:endParaRPr>
          </a:p>
          <a:p>
            <a:pPr marL="314902" marR="5603" indent="-304256">
              <a:lnSpc>
                <a:spcPts val="2665"/>
              </a:lnSpc>
              <a:spcBef>
                <a:spcPts val="706"/>
              </a:spcBef>
              <a:buClr>
                <a:srgbClr val="0099CC"/>
              </a:buClr>
              <a:buSzPct val="71428"/>
              <a:buFont typeface="Wingdings"/>
              <a:buChar char=""/>
              <a:tabLst>
                <a:tab pos="314902" algn="l"/>
                <a:tab pos="315462" algn="l"/>
                <a:tab pos="2713649" algn="l"/>
                <a:tab pos="3208976" algn="l"/>
                <a:tab pos="4819907" algn="l"/>
                <a:tab pos="5295622" algn="l"/>
              </a:tabLst>
            </a:pPr>
            <a:r>
              <a:rPr sz="3200" b="1" spc="9" dirty="0">
                <a:latin typeface="Arial"/>
                <a:cs typeface="Arial"/>
              </a:rPr>
              <a:t>I</a:t>
            </a:r>
            <a:r>
              <a:rPr sz="3200" b="1" spc="-9" dirty="0">
                <a:latin typeface="Arial"/>
                <a:cs typeface="Arial"/>
              </a:rPr>
              <a:t>n</a:t>
            </a:r>
            <a:r>
              <a:rPr sz="3200" b="1" dirty="0">
                <a:latin typeface="Arial"/>
                <a:cs typeface="Arial"/>
              </a:rPr>
              <a:t>t</a:t>
            </a:r>
            <a:r>
              <a:rPr sz="3200" b="1" spc="-4" dirty="0">
                <a:latin typeface="Arial"/>
                <a:cs typeface="Arial"/>
              </a:rPr>
              <a:t>e</a:t>
            </a:r>
            <a:r>
              <a:rPr sz="3200" b="1" spc="9" dirty="0">
                <a:latin typeface="Arial"/>
                <a:cs typeface="Arial"/>
              </a:rPr>
              <a:t>r</a:t>
            </a:r>
            <a:r>
              <a:rPr sz="3200" b="1" spc="-9" dirty="0">
                <a:latin typeface="Arial"/>
                <a:cs typeface="Arial"/>
              </a:rPr>
              <a:t>p</a:t>
            </a:r>
            <a:r>
              <a:rPr sz="3200" b="1" spc="9" dirty="0">
                <a:latin typeface="Arial"/>
                <a:cs typeface="Arial"/>
              </a:rPr>
              <a:t>r</a:t>
            </a:r>
            <a:r>
              <a:rPr sz="3200" b="1" spc="-4" dirty="0">
                <a:latin typeface="Arial"/>
                <a:cs typeface="Arial"/>
              </a:rPr>
              <a:t>e</a:t>
            </a:r>
            <a:r>
              <a:rPr sz="3200" b="1" dirty="0">
                <a:latin typeface="Arial"/>
                <a:cs typeface="Arial"/>
              </a:rPr>
              <a:t>t</a:t>
            </a:r>
            <a:r>
              <a:rPr sz="3200" b="1" spc="-4" dirty="0">
                <a:latin typeface="Arial"/>
                <a:cs typeface="Arial"/>
              </a:rPr>
              <a:t>a</a:t>
            </a:r>
            <a:r>
              <a:rPr sz="3200" b="1" spc="-22" dirty="0">
                <a:latin typeface="Arial"/>
                <a:cs typeface="Arial"/>
              </a:rPr>
              <a:t>t</a:t>
            </a:r>
            <a:r>
              <a:rPr sz="3200" b="1" spc="9" dirty="0">
                <a:latin typeface="Arial"/>
                <a:cs typeface="Arial"/>
              </a:rPr>
              <a:t>i</a:t>
            </a:r>
            <a:r>
              <a:rPr sz="3200" b="1" spc="-9" dirty="0">
                <a:latin typeface="Arial"/>
                <a:cs typeface="Arial"/>
              </a:rPr>
              <a:t>on</a:t>
            </a:r>
            <a:r>
              <a:rPr sz="3200" b="1" dirty="0">
                <a:latin typeface="Arial"/>
                <a:cs typeface="Arial"/>
              </a:rPr>
              <a:t>s	</a:t>
            </a:r>
            <a:r>
              <a:rPr sz="3200" b="1" spc="-9" dirty="0">
                <a:latin typeface="Arial"/>
                <a:cs typeface="Arial"/>
              </a:rPr>
              <a:t>o</a:t>
            </a:r>
            <a:r>
              <a:rPr sz="3200" b="1" dirty="0">
                <a:latin typeface="Arial"/>
                <a:cs typeface="Arial"/>
              </a:rPr>
              <a:t>f	</a:t>
            </a:r>
            <a:r>
              <a:rPr sz="3200" b="1" spc="-9" dirty="0">
                <a:latin typeface="Arial"/>
                <a:cs typeface="Arial"/>
              </a:rPr>
              <a:t>Fo</a:t>
            </a:r>
            <a:r>
              <a:rPr sz="3200" b="1" spc="9" dirty="0">
                <a:latin typeface="Arial"/>
                <a:cs typeface="Arial"/>
              </a:rPr>
              <a:t>r</a:t>
            </a:r>
            <a:r>
              <a:rPr sz="3200" b="1" dirty="0">
                <a:latin typeface="Arial"/>
                <a:cs typeface="Arial"/>
              </a:rPr>
              <a:t>m</a:t>
            </a:r>
            <a:r>
              <a:rPr sz="3200" b="1" spc="-9" dirty="0">
                <a:latin typeface="Arial"/>
                <a:cs typeface="Arial"/>
              </a:rPr>
              <a:t>u</a:t>
            </a:r>
            <a:r>
              <a:rPr sz="3200" b="1" spc="9" dirty="0">
                <a:latin typeface="Arial"/>
                <a:cs typeface="Arial"/>
              </a:rPr>
              <a:t>l</a:t>
            </a:r>
            <a:r>
              <a:rPr sz="3200" b="1" spc="-4" dirty="0">
                <a:latin typeface="Arial"/>
                <a:cs typeface="Arial"/>
              </a:rPr>
              <a:t>a</a:t>
            </a:r>
            <a:r>
              <a:rPr sz="3200" b="1" dirty="0">
                <a:latin typeface="Arial"/>
                <a:cs typeface="Arial"/>
              </a:rPr>
              <a:t>e	</a:t>
            </a:r>
            <a:r>
              <a:rPr sz="3200" b="1" spc="9" dirty="0">
                <a:latin typeface="Arial"/>
                <a:cs typeface="Arial"/>
              </a:rPr>
              <a:t>i</a:t>
            </a:r>
            <a:r>
              <a:rPr sz="3200" b="1" spc="4" dirty="0">
                <a:latin typeface="Arial"/>
                <a:cs typeface="Arial"/>
              </a:rPr>
              <a:t>n</a:t>
            </a:r>
            <a:r>
              <a:rPr sz="3200" b="1" dirty="0">
                <a:latin typeface="Arial"/>
                <a:cs typeface="Arial"/>
              </a:rPr>
              <a:t>	</a:t>
            </a:r>
            <a:r>
              <a:rPr sz="3200" b="1" spc="-18" dirty="0">
                <a:latin typeface="Arial"/>
                <a:cs typeface="Arial"/>
              </a:rPr>
              <a:t>P</a:t>
            </a:r>
            <a:r>
              <a:rPr sz="3200" b="1" spc="-13" dirty="0">
                <a:latin typeface="Arial"/>
                <a:cs typeface="Arial"/>
              </a:rPr>
              <a:t>r</a:t>
            </a:r>
            <a:r>
              <a:rPr sz="3200" b="1" spc="-4" dirty="0">
                <a:latin typeface="Arial"/>
                <a:cs typeface="Arial"/>
              </a:rPr>
              <a:t>e</a:t>
            </a:r>
            <a:r>
              <a:rPr sz="3200" b="1" spc="-9" dirty="0">
                <a:latin typeface="Arial"/>
                <a:cs typeface="Arial"/>
              </a:rPr>
              <a:t>d</a:t>
            </a:r>
            <a:r>
              <a:rPr sz="3200" b="1" spc="9" dirty="0">
                <a:latin typeface="Arial"/>
                <a:cs typeface="Arial"/>
              </a:rPr>
              <a:t>i</a:t>
            </a:r>
            <a:r>
              <a:rPr sz="3200" b="1" spc="-4" dirty="0">
                <a:latin typeface="Arial"/>
                <a:cs typeface="Arial"/>
              </a:rPr>
              <a:t>ca</a:t>
            </a:r>
            <a:r>
              <a:rPr sz="3200" b="1" dirty="0">
                <a:latin typeface="Arial"/>
                <a:cs typeface="Arial"/>
              </a:rPr>
              <a:t>te  </a:t>
            </a:r>
            <a:r>
              <a:rPr sz="3200" b="1" spc="-4" dirty="0">
                <a:latin typeface="Arial"/>
                <a:cs typeface="Arial"/>
              </a:rPr>
              <a:t>Logic</a:t>
            </a:r>
            <a:endParaRPr sz="3200" dirty="0">
              <a:latin typeface="Arial"/>
              <a:cs typeface="Arial"/>
            </a:endParaRPr>
          </a:p>
          <a:p>
            <a:pPr marL="667346" marR="7845" lvl="1" indent="-253266">
              <a:lnSpc>
                <a:spcPts val="1906"/>
              </a:lnSpc>
              <a:spcBef>
                <a:spcPts val="424"/>
              </a:spcBef>
              <a:buChar char="–"/>
              <a:tabLst>
                <a:tab pos="667346" algn="l"/>
                <a:tab pos="667906" algn="l"/>
                <a:tab pos="1062374" algn="l"/>
                <a:tab pos="2541630" algn="l"/>
                <a:tab pos="3273413" algn="l"/>
                <a:tab pos="3730637" algn="l"/>
                <a:tab pos="5244633" algn="l"/>
                <a:tab pos="5613326" algn="l"/>
                <a:tab pos="6457734" algn="l"/>
              </a:tabLst>
            </a:pPr>
            <a:r>
              <a:rPr sz="2000" spc="-9" dirty="0">
                <a:latin typeface="Arial MT"/>
                <a:cs typeface="Arial MT"/>
              </a:rPr>
              <a:t>I</a:t>
            </a:r>
            <a:r>
              <a:rPr sz="2000" spc="-4" dirty="0">
                <a:latin typeface="Arial MT"/>
                <a:cs typeface="Arial MT"/>
              </a:rPr>
              <a:t>n</a:t>
            </a:r>
            <a:r>
              <a:rPr sz="2000" dirty="0">
                <a:latin typeface="Arial MT"/>
                <a:cs typeface="Arial MT"/>
              </a:rPr>
              <a:t>	</a:t>
            </a:r>
            <a:r>
              <a:rPr sz="2000" spc="-9" dirty="0">
                <a:latin typeface="Arial MT"/>
                <a:cs typeface="Arial MT"/>
              </a:rPr>
              <a:t>p</a:t>
            </a:r>
            <a:r>
              <a:rPr sz="2000" dirty="0">
                <a:latin typeface="Arial MT"/>
                <a:cs typeface="Arial MT"/>
              </a:rPr>
              <a:t>r</a:t>
            </a:r>
            <a:r>
              <a:rPr sz="2000" spc="-9" dirty="0">
                <a:latin typeface="Arial MT"/>
                <a:cs typeface="Arial MT"/>
              </a:rPr>
              <a:t>opo</a:t>
            </a:r>
            <a:r>
              <a:rPr sz="2000" spc="4" dirty="0">
                <a:latin typeface="Arial MT"/>
                <a:cs typeface="Arial MT"/>
              </a:rPr>
              <a:t>s</a:t>
            </a:r>
            <a:r>
              <a:rPr sz="2000" spc="-18" dirty="0">
                <a:latin typeface="Arial MT"/>
                <a:cs typeface="Arial MT"/>
              </a:rPr>
              <a:t>i</a:t>
            </a:r>
            <a:r>
              <a:rPr sz="2000" spc="13" dirty="0">
                <a:latin typeface="Arial MT"/>
                <a:cs typeface="Arial MT"/>
              </a:rPr>
              <a:t>t</a:t>
            </a:r>
            <a:r>
              <a:rPr sz="2000" spc="-18" dirty="0">
                <a:latin typeface="Arial MT"/>
                <a:cs typeface="Arial MT"/>
              </a:rPr>
              <a:t>i</a:t>
            </a:r>
            <a:r>
              <a:rPr sz="2000" spc="13" dirty="0">
                <a:latin typeface="Arial MT"/>
                <a:cs typeface="Arial MT"/>
              </a:rPr>
              <a:t>o</a:t>
            </a:r>
            <a:r>
              <a:rPr sz="2000" spc="-9" dirty="0">
                <a:latin typeface="Arial MT"/>
                <a:cs typeface="Arial MT"/>
              </a:rPr>
              <a:t>n</a:t>
            </a:r>
            <a:r>
              <a:rPr sz="2000" spc="13" dirty="0">
                <a:latin typeface="Arial MT"/>
                <a:cs typeface="Arial MT"/>
              </a:rPr>
              <a:t>a</a:t>
            </a:r>
            <a:r>
              <a:rPr sz="2000" spc="-4" dirty="0">
                <a:latin typeface="Arial MT"/>
                <a:cs typeface="Arial MT"/>
              </a:rPr>
              <a:t>l</a:t>
            </a:r>
            <a:r>
              <a:rPr sz="2000" dirty="0">
                <a:latin typeface="Arial MT"/>
                <a:cs typeface="Arial MT"/>
              </a:rPr>
              <a:t>	</a:t>
            </a:r>
            <a:r>
              <a:rPr sz="2000" spc="4" dirty="0">
                <a:latin typeface="Arial MT"/>
                <a:cs typeface="Arial MT"/>
              </a:rPr>
              <a:t>l</a:t>
            </a:r>
            <a:r>
              <a:rPr sz="2000" spc="-9" dirty="0">
                <a:latin typeface="Arial MT"/>
                <a:cs typeface="Arial MT"/>
              </a:rPr>
              <a:t>o</a:t>
            </a:r>
            <a:r>
              <a:rPr sz="2000" spc="13" dirty="0">
                <a:latin typeface="Arial MT"/>
                <a:cs typeface="Arial MT"/>
              </a:rPr>
              <a:t>g</a:t>
            </a:r>
            <a:r>
              <a:rPr sz="2000" spc="-18" dirty="0">
                <a:latin typeface="Arial MT"/>
                <a:cs typeface="Arial MT"/>
              </a:rPr>
              <a:t>i</a:t>
            </a:r>
            <a:r>
              <a:rPr sz="2000" spc="4" dirty="0">
                <a:latin typeface="Arial MT"/>
                <a:cs typeface="Arial MT"/>
              </a:rPr>
              <a:t>c</a:t>
            </a:r>
            <a:r>
              <a:rPr sz="2000" spc="-4" dirty="0">
                <a:latin typeface="Arial MT"/>
                <a:cs typeface="Arial MT"/>
              </a:rPr>
              <a:t>,</a:t>
            </a:r>
            <a:r>
              <a:rPr sz="2000" dirty="0">
                <a:latin typeface="Arial MT"/>
                <a:cs typeface="Arial MT"/>
              </a:rPr>
              <a:t>	</a:t>
            </a:r>
            <a:r>
              <a:rPr sz="2000" spc="13" dirty="0">
                <a:latin typeface="Arial MT"/>
                <a:cs typeface="Arial MT"/>
              </a:rPr>
              <a:t>a</a:t>
            </a:r>
            <a:r>
              <a:rPr sz="2000" spc="-4" dirty="0">
                <a:latin typeface="Arial MT"/>
                <a:cs typeface="Arial MT"/>
              </a:rPr>
              <a:t>n</a:t>
            </a:r>
            <a:r>
              <a:rPr sz="2000" dirty="0">
                <a:latin typeface="Arial MT"/>
                <a:cs typeface="Arial MT"/>
              </a:rPr>
              <a:t>	</a:t>
            </a:r>
            <a:r>
              <a:rPr sz="2000" spc="4" dirty="0">
                <a:latin typeface="Arial MT"/>
                <a:cs typeface="Arial MT"/>
              </a:rPr>
              <a:t>i</a:t>
            </a:r>
            <a:r>
              <a:rPr sz="2000" spc="-9" dirty="0">
                <a:latin typeface="Arial MT"/>
                <a:cs typeface="Arial MT"/>
              </a:rPr>
              <a:t>nte</a:t>
            </a:r>
            <a:r>
              <a:rPr sz="2000" dirty="0">
                <a:latin typeface="Arial MT"/>
                <a:cs typeface="Arial MT"/>
              </a:rPr>
              <a:t>r</a:t>
            </a:r>
            <a:r>
              <a:rPr sz="2000" spc="-9" dirty="0">
                <a:latin typeface="Arial MT"/>
                <a:cs typeface="Arial MT"/>
              </a:rPr>
              <a:t>p</a:t>
            </a:r>
            <a:r>
              <a:rPr sz="2000" dirty="0">
                <a:latin typeface="Arial MT"/>
                <a:cs typeface="Arial MT"/>
              </a:rPr>
              <a:t>r</a:t>
            </a:r>
            <a:r>
              <a:rPr sz="2000" spc="-9" dirty="0">
                <a:latin typeface="Arial MT"/>
                <a:cs typeface="Arial MT"/>
              </a:rPr>
              <a:t>eta</a:t>
            </a:r>
            <a:r>
              <a:rPr sz="2000" spc="13" dirty="0">
                <a:latin typeface="Arial MT"/>
                <a:cs typeface="Arial MT"/>
              </a:rPr>
              <a:t>t</a:t>
            </a:r>
            <a:r>
              <a:rPr sz="2000" spc="-18" dirty="0">
                <a:latin typeface="Arial MT"/>
                <a:cs typeface="Arial MT"/>
              </a:rPr>
              <a:t>i</a:t>
            </a:r>
            <a:r>
              <a:rPr sz="2000" spc="-9" dirty="0">
                <a:latin typeface="Arial MT"/>
                <a:cs typeface="Arial MT"/>
              </a:rPr>
              <a:t>o</a:t>
            </a:r>
            <a:r>
              <a:rPr sz="2000" spc="-4" dirty="0">
                <a:latin typeface="Arial MT"/>
                <a:cs typeface="Arial MT"/>
              </a:rPr>
              <a:t>n</a:t>
            </a:r>
            <a:r>
              <a:rPr sz="2000" dirty="0">
                <a:latin typeface="Arial MT"/>
                <a:cs typeface="Arial MT"/>
              </a:rPr>
              <a:t>	</a:t>
            </a:r>
            <a:r>
              <a:rPr sz="2000" spc="-18" dirty="0">
                <a:latin typeface="Arial MT"/>
                <a:cs typeface="Arial MT"/>
              </a:rPr>
              <a:t>i</a:t>
            </a:r>
            <a:r>
              <a:rPr sz="2000" spc="-4" dirty="0">
                <a:latin typeface="Arial MT"/>
                <a:cs typeface="Arial MT"/>
              </a:rPr>
              <a:t>s</a:t>
            </a:r>
            <a:r>
              <a:rPr sz="2000" dirty="0">
                <a:latin typeface="Arial MT"/>
                <a:cs typeface="Arial MT"/>
              </a:rPr>
              <a:t>	</a:t>
            </a:r>
            <a:r>
              <a:rPr sz="2000" spc="4" dirty="0">
                <a:latin typeface="Arial MT"/>
                <a:cs typeface="Arial MT"/>
              </a:rPr>
              <a:t>s</a:t>
            </a:r>
            <a:r>
              <a:rPr sz="2000" spc="-18" dirty="0">
                <a:latin typeface="Arial MT"/>
                <a:cs typeface="Arial MT"/>
              </a:rPr>
              <a:t>i</a:t>
            </a:r>
            <a:r>
              <a:rPr sz="2000" spc="26" dirty="0">
                <a:latin typeface="Arial MT"/>
                <a:cs typeface="Arial MT"/>
              </a:rPr>
              <a:t>m</a:t>
            </a:r>
            <a:r>
              <a:rPr sz="2000" spc="-9" dirty="0">
                <a:latin typeface="Arial MT"/>
                <a:cs typeface="Arial MT"/>
              </a:rPr>
              <a:t>p</a:t>
            </a:r>
            <a:r>
              <a:rPr sz="2000" spc="4" dirty="0">
                <a:latin typeface="Arial MT"/>
                <a:cs typeface="Arial MT"/>
              </a:rPr>
              <a:t>l</a:t>
            </a:r>
            <a:r>
              <a:rPr sz="2000" spc="-4" dirty="0">
                <a:latin typeface="Arial MT"/>
                <a:cs typeface="Arial MT"/>
              </a:rPr>
              <a:t>y</a:t>
            </a:r>
            <a:r>
              <a:rPr sz="2000" dirty="0">
                <a:latin typeface="Arial MT"/>
                <a:cs typeface="Arial MT"/>
              </a:rPr>
              <a:t>	</a:t>
            </a:r>
            <a:r>
              <a:rPr sz="2000" spc="-9" dirty="0">
                <a:latin typeface="Arial MT"/>
                <a:cs typeface="Arial MT"/>
              </a:rPr>
              <a:t>a</a:t>
            </a:r>
            <a:r>
              <a:rPr sz="2000" spc="-4" dirty="0">
                <a:latin typeface="Arial MT"/>
                <a:cs typeface="Arial MT"/>
              </a:rPr>
              <a:t>n  assignment</a:t>
            </a:r>
            <a:r>
              <a:rPr sz="2000" spc="-9" dirty="0">
                <a:latin typeface="Arial MT"/>
                <a:cs typeface="Arial MT"/>
              </a:rPr>
              <a:t> of</a:t>
            </a:r>
            <a:r>
              <a:rPr sz="2000" spc="13" dirty="0">
                <a:latin typeface="Arial MT"/>
                <a:cs typeface="Arial MT"/>
              </a:rPr>
              <a:t> </a:t>
            </a:r>
            <a:r>
              <a:rPr sz="2000" spc="-9" dirty="0">
                <a:latin typeface="Arial MT"/>
                <a:cs typeface="Arial MT"/>
              </a:rPr>
              <a:t>truth values</a:t>
            </a:r>
            <a:r>
              <a:rPr sz="2000" spc="4" dirty="0">
                <a:latin typeface="Arial MT"/>
                <a:cs typeface="Arial MT"/>
              </a:rPr>
              <a:t> </a:t>
            </a:r>
            <a:r>
              <a:rPr sz="2000" spc="-9" dirty="0">
                <a:latin typeface="Arial MT"/>
                <a:cs typeface="Arial MT"/>
              </a:rPr>
              <a:t>to the </a:t>
            </a:r>
            <a:r>
              <a:rPr sz="2000" dirty="0">
                <a:latin typeface="Arial MT"/>
                <a:cs typeface="Arial MT"/>
              </a:rPr>
              <a:t>atoms.</a:t>
            </a:r>
          </a:p>
          <a:p>
            <a:pPr marL="667346" marR="7845" lvl="1" indent="-253266">
              <a:lnSpc>
                <a:spcPts val="1906"/>
              </a:lnSpc>
              <a:spcBef>
                <a:spcPts val="424"/>
              </a:spcBef>
              <a:buChar char="–"/>
              <a:tabLst>
                <a:tab pos="667346" algn="l"/>
                <a:tab pos="667906" algn="l"/>
              </a:tabLst>
            </a:pPr>
            <a:r>
              <a:rPr sz="2000" spc="-9" dirty="0">
                <a:latin typeface="Arial MT"/>
                <a:cs typeface="Arial MT"/>
              </a:rPr>
              <a:t>In</a:t>
            </a:r>
            <a:r>
              <a:rPr sz="2000" spc="349" dirty="0">
                <a:latin typeface="Arial MT"/>
                <a:cs typeface="Arial MT"/>
              </a:rPr>
              <a:t> </a:t>
            </a:r>
            <a:r>
              <a:rPr sz="2000" spc="-4" dirty="0">
                <a:latin typeface="Arial MT"/>
                <a:cs typeface="Arial MT"/>
              </a:rPr>
              <a:t>Predicate</a:t>
            </a:r>
            <a:r>
              <a:rPr sz="2000" spc="353" dirty="0">
                <a:latin typeface="Arial MT"/>
                <a:cs typeface="Arial MT"/>
              </a:rPr>
              <a:t> </a:t>
            </a:r>
            <a:r>
              <a:rPr sz="2000" spc="-4" dirty="0">
                <a:latin typeface="Arial MT"/>
                <a:cs typeface="Arial MT"/>
              </a:rPr>
              <a:t>Logic,</a:t>
            </a:r>
            <a:r>
              <a:rPr sz="2000" spc="353" dirty="0">
                <a:latin typeface="Arial MT"/>
                <a:cs typeface="Arial MT"/>
              </a:rPr>
              <a:t> </a:t>
            </a:r>
            <a:r>
              <a:rPr sz="2000" spc="-9" dirty="0">
                <a:latin typeface="Arial MT"/>
                <a:cs typeface="Arial MT"/>
              </a:rPr>
              <a:t>there</a:t>
            </a:r>
            <a:r>
              <a:rPr sz="2000" spc="371" dirty="0">
                <a:latin typeface="Arial MT"/>
                <a:cs typeface="Arial MT"/>
              </a:rPr>
              <a:t> </a:t>
            </a:r>
            <a:r>
              <a:rPr sz="2000" spc="-4" dirty="0">
                <a:latin typeface="Arial MT"/>
                <a:cs typeface="Arial MT"/>
              </a:rPr>
              <a:t>are</a:t>
            </a:r>
            <a:r>
              <a:rPr sz="2000" spc="353" dirty="0">
                <a:latin typeface="Arial MT"/>
                <a:cs typeface="Arial MT"/>
              </a:rPr>
              <a:t> </a:t>
            </a:r>
            <a:r>
              <a:rPr sz="2000" spc="-4" dirty="0">
                <a:latin typeface="Arial MT"/>
                <a:cs typeface="Arial MT"/>
              </a:rPr>
              <a:t>variables,</a:t>
            </a:r>
            <a:r>
              <a:rPr sz="2000" spc="353" dirty="0">
                <a:latin typeface="Arial MT"/>
                <a:cs typeface="Arial MT"/>
              </a:rPr>
              <a:t> </a:t>
            </a:r>
            <a:r>
              <a:rPr sz="2000" dirty="0">
                <a:latin typeface="Arial MT"/>
                <a:cs typeface="Arial MT"/>
              </a:rPr>
              <a:t>so</a:t>
            </a:r>
            <a:r>
              <a:rPr sz="2000" spc="366" dirty="0">
                <a:latin typeface="Arial MT"/>
                <a:cs typeface="Arial MT"/>
              </a:rPr>
              <a:t> </a:t>
            </a:r>
            <a:r>
              <a:rPr sz="2000" spc="-18" dirty="0">
                <a:latin typeface="Arial MT"/>
                <a:cs typeface="Arial MT"/>
              </a:rPr>
              <a:t>we</a:t>
            </a:r>
            <a:r>
              <a:rPr sz="2000" spc="371" dirty="0">
                <a:latin typeface="Arial MT"/>
                <a:cs typeface="Arial MT"/>
              </a:rPr>
              <a:t> </a:t>
            </a:r>
            <a:r>
              <a:rPr sz="2000" spc="-4" dirty="0">
                <a:latin typeface="Arial MT"/>
                <a:cs typeface="Arial MT"/>
              </a:rPr>
              <a:t>have</a:t>
            </a:r>
            <a:r>
              <a:rPr sz="2000" spc="371" dirty="0">
                <a:latin typeface="Arial MT"/>
                <a:cs typeface="Arial MT"/>
              </a:rPr>
              <a:t> </a:t>
            </a:r>
            <a:r>
              <a:rPr sz="2000" spc="-9" dirty="0">
                <a:latin typeface="Arial MT"/>
                <a:cs typeface="Arial MT"/>
              </a:rPr>
              <a:t>to</a:t>
            </a:r>
            <a:r>
              <a:rPr sz="2000" spc="353" dirty="0">
                <a:latin typeface="Arial MT"/>
                <a:cs typeface="Arial MT"/>
              </a:rPr>
              <a:t> </a:t>
            </a:r>
            <a:r>
              <a:rPr sz="2000" spc="-9" dirty="0">
                <a:latin typeface="Arial MT"/>
                <a:cs typeface="Arial MT"/>
              </a:rPr>
              <a:t>do </a:t>
            </a:r>
            <a:r>
              <a:rPr sz="2000" spc="-476" dirty="0">
                <a:latin typeface="Arial MT"/>
                <a:cs typeface="Arial MT"/>
              </a:rPr>
              <a:t> </a:t>
            </a:r>
            <a:r>
              <a:rPr sz="2000" spc="-4" dirty="0">
                <a:latin typeface="Arial MT"/>
                <a:cs typeface="Arial MT"/>
              </a:rPr>
              <a:t>more</a:t>
            </a:r>
            <a:r>
              <a:rPr sz="2000" spc="-13" dirty="0">
                <a:latin typeface="Arial MT"/>
                <a:cs typeface="Arial MT"/>
              </a:rPr>
              <a:t> </a:t>
            </a:r>
            <a:r>
              <a:rPr sz="2000" spc="-9" dirty="0">
                <a:latin typeface="Arial MT"/>
                <a:cs typeface="Arial MT"/>
              </a:rPr>
              <a:t>than that.</a:t>
            </a:r>
            <a:endParaRPr sz="2000" dirty="0">
              <a:latin typeface="Arial MT"/>
              <a:cs typeface="Arial M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080320" y="457200"/>
            <a:ext cx="3033993" cy="607719"/>
          </a:xfrm>
          <a:prstGeom prst="rect">
            <a:avLst/>
          </a:prstGeom>
        </p:spPr>
        <p:txBody>
          <a:bodyPr vert="horz" wrap="square" lIns="0" tIns="10085" rIns="0" bIns="0" rtlCol="0" anchor="ctr">
            <a:spAutoFit/>
          </a:bodyPr>
          <a:lstStyle/>
          <a:p>
            <a:pPr marL="11206">
              <a:lnSpc>
                <a:spcPct val="100000"/>
              </a:lnSpc>
              <a:spcBef>
                <a:spcPts val="79"/>
              </a:spcBef>
            </a:pPr>
            <a:r>
              <a:rPr lang="en-IN" sz="3883" b="1" dirty="0"/>
              <a:t>SYNTAX</a:t>
            </a:r>
            <a:endParaRPr sz="3883" b="1" dirty="0"/>
          </a:p>
        </p:txBody>
      </p:sp>
      <p:sp>
        <p:nvSpPr>
          <p:cNvPr id="7" name="object 7"/>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780312" y="1078171"/>
            <a:ext cx="11411687" cy="5500676"/>
          </a:xfrm>
          <a:prstGeom prst="rect">
            <a:avLst/>
          </a:prstGeom>
        </p:spPr>
        <p:txBody>
          <a:bodyPr vert="horz" wrap="square" lIns="0" tIns="72838" rIns="0" bIns="0" rtlCol="0">
            <a:spAutoFit/>
          </a:bodyPr>
          <a:lstStyle/>
          <a:p>
            <a:pPr marL="342900" marR="2178685" lvl="0" indent="-342900">
              <a:spcAft>
                <a:spcPts val="0"/>
              </a:spcAft>
              <a:buSzPts val="1100"/>
              <a:buFont typeface="Times New Roman" panose="02020603050405020304" pitchFamily="18" charset="0"/>
              <a:buAutoNum type="romanLcParenR"/>
              <a:tabLst>
                <a:tab pos="462915" algn="l"/>
                <a:tab pos="463550" algn="l"/>
              </a:tabLst>
            </a:pPr>
            <a:r>
              <a:rPr lang="en-US" sz="2800" b="1" i="1" dirty="0">
                <a:effectLst/>
                <a:latin typeface="Times New Roman" panose="02020603050405020304" pitchFamily="18" charset="0"/>
                <a:ea typeface="Times New Roman" panose="02020603050405020304" pitchFamily="18" charset="0"/>
              </a:rPr>
              <a:t>Individual symbols or </a:t>
            </a:r>
            <a:r>
              <a:rPr lang="en-US" sz="2800" i="1" dirty="0">
                <a:effectLst/>
                <a:latin typeface="Times New Roman" panose="02020603050405020304" pitchFamily="18" charset="0"/>
                <a:ea typeface="Times New Roman" panose="02020603050405020304" pitchFamily="18" charset="0"/>
              </a:rPr>
              <a:t>constant symbols</a:t>
            </a:r>
            <a:r>
              <a:rPr lang="en-US" sz="2800" dirty="0">
                <a:effectLst/>
                <a:latin typeface="Times New Roman" panose="02020603050405020304" pitchFamily="18" charset="0"/>
                <a:ea typeface="Times New Roman" panose="02020603050405020304" pitchFamily="18" charset="0"/>
              </a:rPr>
              <a:t>: These are usually names of objects,</a:t>
            </a:r>
            <a:r>
              <a:rPr lang="en-US" sz="2800" spc="-26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such</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as Ram,</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Mohan, numbers like 3, 5</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etc.</a:t>
            </a:r>
            <a:endParaRPr lang="en-IN" sz="2800" dirty="0">
              <a:effectLst/>
              <a:latin typeface="Times New Roman" panose="02020603050405020304" pitchFamily="18" charset="0"/>
              <a:ea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marL="342900" marR="2168525" lvl="0" indent="-342900">
              <a:spcAft>
                <a:spcPts val="0"/>
              </a:spcAft>
              <a:buSzPts val="1100"/>
              <a:buFont typeface="Times New Roman" panose="02020603050405020304" pitchFamily="18" charset="0"/>
              <a:buAutoNum type="romanLcParenR"/>
              <a:tabLst>
                <a:tab pos="462915" algn="l"/>
                <a:tab pos="463550" algn="l"/>
              </a:tabLst>
            </a:pPr>
            <a:r>
              <a:rPr lang="en-US" sz="2800" b="1" dirty="0">
                <a:effectLst/>
                <a:latin typeface="Times New Roman" panose="02020603050405020304" pitchFamily="18" charset="0"/>
                <a:ea typeface="Times New Roman" panose="02020603050405020304" pitchFamily="18" charset="0"/>
              </a:rPr>
              <a:t>Variable</a:t>
            </a:r>
            <a:r>
              <a:rPr lang="en-US" sz="2800" b="1" spc="-10"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symbols</a:t>
            </a:r>
            <a:r>
              <a:rPr lang="en-US" sz="2800" dirty="0">
                <a:effectLst/>
                <a:latin typeface="Times New Roman" panose="02020603050405020304" pitchFamily="18" charset="0"/>
                <a:ea typeface="Times New Roman" panose="02020603050405020304" pitchFamily="18" charset="0"/>
              </a:rPr>
              <a:t>:</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These are</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usually</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lowercase</a:t>
            </a:r>
            <a:r>
              <a:rPr lang="en-US" sz="2800" spc="-1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unsubscripted</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or</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subscripted</a:t>
            </a:r>
            <a:r>
              <a:rPr lang="en-US" sz="2800" spc="-2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letters,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like x,</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y, z, x</a:t>
            </a:r>
            <a:r>
              <a:rPr lang="en-US" sz="2800" baseline="-25000" dirty="0">
                <a:effectLst/>
                <a:latin typeface="Times New Roman" panose="02020603050405020304" pitchFamily="18" charset="0"/>
                <a:ea typeface="Times New Roman" panose="02020603050405020304" pitchFamily="18" charset="0"/>
              </a:rPr>
              <a:t>3.</a:t>
            </a:r>
            <a:endParaRPr lang="en-IN" sz="2800" dirty="0">
              <a:effectLst/>
              <a:latin typeface="Times New Roman" panose="02020603050405020304" pitchFamily="18" charset="0"/>
              <a:ea typeface="Times New Roman" panose="02020603050405020304" pitchFamily="18" charset="0"/>
            </a:endParaRPr>
          </a:p>
          <a:p>
            <a:pPr marL="342900" marR="2061845" lvl="0" indent="-342900">
              <a:spcBef>
                <a:spcPts val="1035"/>
              </a:spcBef>
              <a:spcAft>
                <a:spcPts val="0"/>
              </a:spcAft>
              <a:buSzPts val="1100"/>
              <a:buFont typeface="Times New Roman" panose="02020603050405020304" pitchFamily="18" charset="0"/>
              <a:buAutoNum type="romanLcParenR"/>
              <a:tabLst>
                <a:tab pos="462915" algn="l"/>
                <a:tab pos="463550" algn="l"/>
              </a:tabLst>
            </a:pPr>
            <a:r>
              <a:rPr lang="en-US" sz="2800" b="1" dirty="0">
                <a:effectLst/>
                <a:latin typeface="Times New Roman" panose="02020603050405020304" pitchFamily="18" charset="0"/>
                <a:ea typeface="Times New Roman" panose="02020603050405020304" pitchFamily="18" charset="0"/>
              </a:rPr>
              <a:t>Function symbols: </a:t>
            </a:r>
            <a:r>
              <a:rPr lang="en-US" sz="2800" dirty="0">
                <a:effectLst/>
                <a:latin typeface="Times New Roman" panose="02020603050405020304" pitchFamily="18" charset="0"/>
                <a:ea typeface="Times New Roman" panose="02020603050405020304" pitchFamily="18" charset="0"/>
              </a:rPr>
              <a:t>These are usually lowercase letters like f, g, h,….or strings</a:t>
            </a:r>
            <a:r>
              <a:rPr lang="en-US" sz="2800" spc="-2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lowercase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letters such as</a:t>
            </a:r>
            <a:r>
              <a:rPr lang="en-US" sz="2800" spc="-5" dirty="0">
                <a:effectLst/>
                <a:latin typeface="Times New Roman" panose="02020603050405020304" pitchFamily="18" charset="0"/>
                <a:ea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rPr>
              <a:t>father </a:t>
            </a:r>
            <a:r>
              <a:rPr lang="en-US" sz="2800" dirty="0">
                <a:effectLst/>
                <a:latin typeface="Times New Roman" panose="02020603050405020304" pitchFamily="18" charset="0"/>
                <a:ea typeface="Times New Roman" panose="02020603050405020304" pitchFamily="18" charset="0"/>
              </a:rPr>
              <a:t>and</a:t>
            </a:r>
            <a:r>
              <a:rPr lang="en-US" sz="2800" spc="-5" dirty="0">
                <a:effectLst/>
                <a:latin typeface="Times New Roman" panose="02020603050405020304" pitchFamily="18" charset="0"/>
                <a:ea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rPr>
              <a:t>product</a:t>
            </a:r>
            <a:r>
              <a:rPr lang="en-US" sz="2800" dirty="0">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a:p>
            <a:pPr marL="342900" marR="2353310" lvl="0" indent="-342900">
              <a:spcBef>
                <a:spcPts val="1035"/>
              </a:spcBef>
              <a:spcAft>
                <a:spcPts val="0"/>
              </a:spcAft>
              <a:buSzPts val="1100"/>
              <a:buFont typeface="Times New Roman" panose="02020603050405020304" pitchFamily="18" charset="0"/>
              <a:buAutoNum type="romanLcParenR"/>
              <a:tabLst>
                <a:tab pos="462915" algn="l"/>
                <a:tab pos="463550" algn="l"/>
              </a:tabLst>
            </a:pPr>
            <a:r>
              <a:rPr lang="en-US" sz="2800" b="1" dirty="0">
                <a:effectLst/>
                <a:latin typeface="Times New Roman" panose="02020603050405020304" pitchFamily="18" charset="0"/>
                <a:ea typeface="Times New Roman" panose="02020603050405020304" pitchFamily="18" charset="0"/>
              </a:rPr>
              <a:t>Predicate symbols</a:t>
            </a:r>
            <a:r>
              <a:rPr lang="en-US" sz="2800" i="1"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These are usually uppercase letters like P, Q, R,….or</a:t>
            </a:r>
            <a:r>
              <a:rPr lang="en-US" sz="2800" spc="-2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strings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 lowercase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letters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such as</a:t>
            </a:r>
            <a:r>
              <a:rPr lang="en-US" sz="2800" spc="-5" dirty="0">
                <a:effectLst/>
                <a:latin typeface="Times New Roman" panose="02020603050405020304" pitchFamily="18" charset="0"/>
                <a:ea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rPr>
              <a:t>greater-than</a:t>
            </a:r>
            <a:r>
              <a:rPr lang="en-US" sz="2800" dirty="0">
                <a:effectLst/>
                <a:latin typeface="Times New Roman" panose="02020603050405020304" pitchFamily="18" charset="0"/>
                <a:ea typeface="Times New Roman" panose="02020603050405020304" pitchFamily="18" charset="0"/>
              </a:rPr>
              <a:t>, </a:t>
            </a:r>
            <a:r>
              <a:rPr lang="en-US" sz="2800" i="1" dirty="0" err="1">
                <a:effectLst/>
                <a:latin typeface="Times New Roman" panose="02020603050405020304" pitchFamily="18" charset="0"/>
                <a:ea typeface="Times New Roman" panose="02020603050405020304" pitchFamily="18" charset="0"/>
              </a:rPr>
              <a:t>is_tall</a:t>
            </a:r>
            <a:r>
              <a:rPr lang="en-US" sz="2800" i="1"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etc.</a:t>
            </a:r>
            <a:endParaRPr lang="en-IN" sz="2800" dirty="0">
              <a:effectLst/>
              <a:latin typeface="Times New Roman" panose="02020603050405020304" pitchFamily="18" charset="0"/>
              <a:ea typeface="Times New Roman" panose="02020603050405020304" pitchFamily="18" charset="0"/>
            </a:endParaRPr>
          </a:p>
          <a:p>
            <a:pPr>
              <a:spcBef>
                <a:spcPts val="10"/>
              </a:spcBef>
            </a:pPr>
            <a:r>
              <a:rPr lang="en-US" sz="2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048000" y="515508"/>
            <a:ext cx="6918511" cy="688989"/>
          </a:xfrm>
          <a:prstGeom prst="rect">
            <a:avLst/>
          </a:prstGeom>
        </p:spPr>
        <p:txBody>
          <a:bodyPr vert="horz" wrap="square" lIns="0" tIns="11766" rIns="0" bIns="0" rtlCol="0" anchor="ctr">
            <a:spAutoFit/>
          </a:bodyPr>
          <a:lstStyle/>
          <a:p>
            <a:pPr marL="11206">
              <a:lnSpc>
                <a:spcPct val="100000"/>
              </a:lnSpc>
              <a:spcBef>
                <a:spcPts val="93"/>
              </a:spcBef>
            </a:pPr>
            <a:r>
              <a:rPr lang="en-IN" dirty="0"/>
              <a:t>Example</a:t>
            </a:r>
            <a:endParaRPr dirty="0"/>
          </a:p>
        </p:txBody>
      </p:sp>
      <p:sp>
        <p:nvSpPr>
          <p:cNvPr id="7" name="object 7"/>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1143000" y="1629129"/>
            <a:ext cx="10744200" cy="4615403"/>
          </a:xfrm>
          <a:prstGeom prst="rect">
            <a:avLst/>
          </a:prstGeom>
        </p:spPr>
        <p:txBody>
          <a:bodyPr vert="horz" wrap="square" lIns="0" tIns="52107" rIns="0" bIns="0" rtlCol="0">
            <a:spAutoFit/>
          </a:bodyPr>
          <a:lstStyle/>
          <a:p>
            <a:pPr marL="1931670" marR="307340">
              <a:spcAft>
                <a:spcPts val="0"/>
              </a:spcAft>
            </a:pPr>
            <a:r>
              <a:rPr lang="en-US" sz="2400" dirty="0">
                <a:effectLst/>
                <a:latin typeface="Times New Roman" panose="02020603050405020304" pitchFamily="18" charset="0"/>
                <a:ea typeface="Times New Roman" panose="02020603050405020304" pitchFamily="18" charset="0"/>
              </a:rPr>
              <a:t>Translate the statement: </a:t>
            </a:r>
            <a:r>
              <a:rPr lang="en-US" sz="2400" i="1" dirty="0">
                <a:effectLst/>
                <a:latin typeface="Times New Roman" panose="02020603050405020304" pitchFamily="18" charset="0"/>
                <a:ea typeface="Times New Roman" panose="02020603050405020304" pitchFamily="18" charset="0"/>
              </a:rPr>
              <a:t>Every man is mortal. Raman is a man. Therefore, Raman is</a:t>
            </a:r>
            <a:r>
              <a:rPr lang="en-US" sz="2400" i="1" spc="-260"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mortal.</a:t>
            </a:r>
            <a:endParaRPr lang="en-IN" sz="2400" dirty="0">
              <a:effectLst/>
              <a:latin typeface="Times New Roman" panose="02020603050405020304" pitchFamily="18" charset="0"/>
              <a:ea typeface="Times New Roman" panose="02020603050405020304" pitchFamily="18" charset="0"/>
            </a:endParaRPr>
          </a:p>
          <a:p>
            <a:pPr>
              <a:spcBef>
                <a:spcPts val="5"/>
              </a:spcBef>
            </a:pPr>
            <a:r>
              <a:rPr lang="en-US" sz="2400" i="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1931670" marR="443865">
              <a:spcAft>
                <a:spcPts val="0"/>
              </a:spcAft>
            </a:pPr>
            <a:r>
              <a:rPr lang="en-US" sz="2400" dirty="0">
                <a:latin typeface="Times New Roman" panose="02020603050405020304" pitchFamily="18" charset="0"/>
                <a:ea typeface="Times New Roman" panose="02020603050405020304" pitchFamily="18" charset="0"/>
              </a:rPr>
              <a:t>L</a:t>
            </a:r>
            <a:r>
              <a:rPr lang="en-US" sz="2400" dirty="0">
                <a:effectLst/>
                <a:latin typeface="Times New Roman" panose="02020603050405020304" pitchFamily="18" charset="0"/>
                <a:ea typeface="Times New Roman" panose="02020603050405020304" pitchFamily="18" charset="0"/>
              </a:rPr>
              <a:t>et us denote “</a:t>
            </a:r>
            <a:r>
              <a:rPr lang="en-US" sz="2400" i="1" dirty="0">
                <a:effectLst/>
                <a:latin typeface="Times New Roman" panose="02020603050405020304" pitchFamily="18" charset="0"/>
                <a:ea typeface="Times New Roman" panose="02020603050405020304" pitchFamily="18" charset="0"/>
              </a:rPr>
              <a:t>x is a man</a:t>
            </a:r>
            <a:r>
              <a:rPr lang="en-US" sz="2400" dirty="0">
                <a:effectLst/>
                <a:latin typeface="Times New Roman" panose="02020603050405020304" pitchFamily="18" charset="0"/>
                <a:ea typeface="Times New Roman" panose="02020603050405020304" pitchFamily="18" charset="0"/>
              </a:rPr>
              <a:t>” by MAN (x), and “</a:t>
            </a:r>
            <a:r>
              <a:rPr lang="en-US" sz="2400" i="1" dirty="0">
                <a:effectLst/>
                <a:latin typeface="Times New Roman" panose="02020603050405020304" pitchFamily="18" charset="0"/>
                <a:ea typeface="Times New Roman" panose="02020603050405020304" pitchFamily="18" charset="0"/>
              </a:rPr>
              <a:t>x is mortal</a:t>
            </a:r>
            <a:r>
              <a:rPr lang="en-US" sz="2400" dirty="0">
                <a:effectLst/>
                <a:latin typeface="Times New Roman" panose="02020603050405020304" pitchFamily="18" charset="0"/>
                <a:ea typeface="Times New Roman" panose="02020603050405020304" pitchFamily="18" charset="0"/>
              </a:rPr>
              <a:t>” by</a:t>
            </a:r>
            <a:r>
              <a:rPr lang="en-US" sz="2400" spc="-2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MORTAL(x).</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Then “</a:t>
            </a:r>
            <a:r>
              <a:rPr lang="en-US" sz="2400" i="1" dirty="0">
                <a:effectLst/>
                <a:latin typeface="Times New Roman" panose="02020603050405020304" pitchFamily="18" charset="0"/>
                <a:ea typeface="Times New Roman" panose="02020603050405020304" pitchFamily="18" charset="0"/>
              </a:rPr>
              <a:t>every</a:t>
            </a:r>
            <a:r>
              <a:rPr lang="en-US" sz="2400" i="1" spc="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man</a:t>
            </a:r>
            <a:r>
              <a:rPr lang="en-US" sz="2400" i="1" spc="-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is mortal</a:t>
            </a:r>
            <a:r>
              <a:rPr lang="en-US" sz="2400" dirty="0">
                <a:effectLst/>
                <a:latin typeface="Times New Roman" panose="02020603050405020304" pitchFamily="18" charset="0"/>
                <a:ea typeface="Times New Roman" panose="02020603050405020304" pitchFamily="18" charset="0"/>
              </a:rPr>
              <a:t>” can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 represented by</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2846070">
              <a:lnSpc>
                <a:spcPts val="1345"/>
              </a:lnSpc>
            </a:pPr>
            <a:r>
              <a:rPr lang="en-US" sz="2400" dirty="0">
                <a:effectLst/>
                <a:latin typeface="Times New Roman" panose="02020603050405020304" pitchFamily="18" charset="0"/>
                <a:ea typeface="Times New Roman" panose="02020603050405020304" pitchFamily="18" charset="0"/>
              </a:rPr>
              <a:t>(</a:t>
            </a:r>
            <a:r>
              <a:rPr lang="en-US" sz="2400" dirty="0">
                <a:effectLst/>
                <a:latin typeface="Symbol" panose="05050102010706020507" pitchFamily="18" charset="2"/>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x)</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(MAN(x)</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Symbol" panose="05050102010706020507" pitchFamily="18" charset="2"/>
                <a:ea typeface="Times New Roman" panose="02020603050405020304" pitchFamily="18" charset="0"/>
              </a:rPr>
              <a: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MORTAL(x)), “Raman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 man”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a:t>
            </a:r>
            <a:endParaRPr lang="en-IN" sz="2400" dirty="0">
              <a:effectLst/>
              <a:latin typeface="Times New Roman" panose="02020603050405020304" pitchFamily="18" charset="0"/>
              <a:ea typeface="Times New Roman" panose="02020603050405020304" pitchFamily="18" charset="0"/>
            </a:endParaRPr>
          </a:p>
          <a:p>
            <a:pPr marL="2846070">
              <a:lnSpc>
                <a:spcPts val="1260"/>
              </a:lnSpc>
            </a:pPr>
            <a:endParaRPr lang="en-US" sz="2400" dirty="0">
              <a:effectLst/>
              <a:latin typeface="Times New Roman" panose="02020603050405020304" pitchFamily="18" charset="0"/>
              <a:ea typeface="Times New Roman" panose="02020603050405020304" pitchFamily="18" charset="0"/>
            </a:endParaRPr>
          </a:p>
          <a:p>
            <a:pPr marL="2846070">
              <a:lnSpc>
                <a:spcPts val="1260"/>
              </a:lnSpc>
            </a:pPr>
            <a:r>
              <a:rPr lang="en-US" sz="2400" dirty="0">
                <a:effectLst/>
                <a:latin typeface="Times New Roman" panose="02020603050405020304" pitchFamily="18" charset="0"/>
                <a:ea typeface="Times New Roman" panose="02020603050405020304" pitchFamily="18" charset="0"/>
              </a:rPr>
              <a:t>MORTAL(Raman).</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1931670">
              <a:spcBef>
                <a:spcPts val="5"/>
              </a:spcBef>
              <a:spcAft>
                <a:spcPts val="0"/>
              </a:spcAft>
            </a:pP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whole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argument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now</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represented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a:t>
            </a:r>
            <a:endParaRPr lang="en-IN" sz="2400" dirty="0">
              <a:effectLst/>
              <a:latin typeface="Times New Roman" panose="02020603050405020304" pitchFamily="18" charset="0"/>
              <a:ea typeface="Times New Roman" panose="02020603050405020304" pitchFamily="18" charset="0"/>
            </a:endParaRPr>
          </a:p>
          <a:p>
            <a:pPr>
              <a:spcBef>
                <a:spcPts val="5"/>
              </a:spcBef>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1931670" marR="821690">
              <a:spcAft>
                <a:spcPts val="0"/>
              </a:spcAft>
            </a:pPr>
            <a:r>
              <a:rPr lang="en-US" sz="2400" dirty="0">
                <a:effectLst/>
                <a:latin typeface="Times New Roman" panose="02020603050405020304" pitchFamily="18" charset="0"/>
                <a:ea typeface="Times New Roman" panose="02020603050405020304" pitchFamily="18" charset="0"/>
              </a:rPr>
              <a:t>(</a:t>
            </a:r>
            <a:r>
              <a:rPr lang="en-US" sz="2400" dirty="0">
                <a:effectLst/>
                <a:latin typeface="Symbol" panose="05050102010706020507" pitchFamily="18" charset="2"/>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x) (MAN(x) </a:t>
            </a:r>
            <a:r>
              <a:rPr lang="en-US" sz="2400" dirty="0">
                <a:effectLst/>
                <a:latin typeface="Symbol" panose="05050102010706020507" pitchFamily="18" charset="2"/>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 MORTAL(x)) </a:t>
            </a:r>
            <a:r>
              <a:rPr lang="en-US" sz="2400" dirty="0">
                <a:effectLst/>
                <a:latin typeface="Symbol" panose="05050102010706020507" pitchFamily="18" charset="2"/>
                <a:ea typeface="Times New Roman" panose="02020603050405020304" pitchFamily="18" charset="0"/>
              </a:rPr>
              <a:t>Ù</a:t>
            </a:r>
            <a:r>
              <a:rPr lang="en-US" sz="2400" dirty="0">
                <a:effectLst/>
                <a:latin typeface="Times New Roman" panose="02020603050405020304" pitchFamily="18" charset="0"/>
                <a:ea typeface="Times New Roman" panose="02020603050405020304" pitchFamily="18" charset="0"/>
              </a:rPr>
              <a:t> MAN (Roman)</a:t>
            </a:r>
            <a:r>
              <a:rPr lang="en-US" sz="2400" dirty="0">
                <a:effectLst/>
                <a:latin typeface="Symbol" panose="05050102010706020507" pitchFamily="18" charset="2"/>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 MORTAL (Roman).</a:t>
            </a:r>
            <a:r>
              <a:rPr lang="en-US" sz="2400" spc="-2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 single statement.</a:t>
            </a:r>
            <a:endParaRPr lang="en-IN"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JAYSANKAR\Downloads\logo.jpg">
            <a:extLst>
              <a:ext uri="{FF2B5EF4-FFF2-40B4-BE49-F238E27FC236}">
                <a16:creationId xmlns:a16="http://schemas.microsoft.com/office/drawing/2014/main" id="{76BB3B75-6ACF-A657-8A46-2890247A217C}"/>
              </a:ext>
            </a:extLst>
          </p:cNvPr>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3" name="TextBox 2">
            <a:extLst>
              <a:ext uri="{FF2B5EF4-FFF2-40B4-BE49-F238E27FC236}">
                <a16:creationId xmlns:a16="http://schemas.microsoft.com/office/drawing/2014/main" id="{5E72A2BF-EE1E-790F-DCCB-1DBAC5A18E0C}"/>
              </a:ext>
            </a:extLst>
          </p:cNvPr>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4" name="Title 1">
            <a:extLst>
              <a:ext uri="{FF2B5EF4-FFF2-40B4-BE49-F238E27FC236}">
                <a16:creationId xmlns:a16="http://schemas.microsoft.com/office/drawing/2014/main" id="{AC7EFA96-06A5-4C76-B7E6-49CDA309871B}"/>
              </a:ext>
            </a:extLst>
          </p:cNvPr>
          <p:cNvSpPr txBox="1">
            <a:spLocks/>
          </p:cNvSpPr>
          <p:nvPr/>
        </p:nvSpPr>
        <p:spPr>
          <a:xfrm>
            <a:off x="1871098" y="456743"/>
            <a:ext cx="7772400" cy="1056687"/>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 </a:t>
            </a:r>
            <a:r>
              <a:rPr lang="en-US" b="1" dirty="0">
                <a:solidFill>
                  <a:srgbClr val="C00000"/>
                </a:solidFill>
                <a:latin typeface="Calibri" panose="020F0502020204030204" pitchFamily="34" charset="0"/>
                <a:ea typeface="Calibri" panose="020F0502020204030204" pitchFamily="34" charset="0"/>
              </a:rPr>
              <a:t>Propositional Logic </a:t>
            </a:r>
          </a:p>
          <a:p>
            <a:pPr marL="342900" indent="-342900" algn="ctr">
              <a:tabLst>
                <a:tab pos="546735" algn="l"/>
              </a:tabLst>
            </a:pP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sp>
        <p:nvSpPr>
          <p:cNvPr id="8" name="TextBox 7">
            <a:extLst>
              <a:ext uri="{FF2B5EF4-FFF2-40B4-BE49-F238E27FC236}">
                <a16:creationId xmlns:a16="http://schemas.microsoft.com/office/drawing/2014/main" id="{F7372553-4E13-601A-6B84-894C83908331}"/>
              </a:ext>
            </a:extLst>
          </p:cNvPr>
          <p:cNvSpPr txBox="1"/>
          <p:nvPr/>
        </p:nvSpPr>
        <p:spPr>
          <a:xfrm>
            <a:off x="5638800" y="2975113"/>
            <a:ext cx="914400" cy="914400"/>
          </a:xfrm>
          <a:prstGeom prst="rect">
            <a:avLst/>
          </a:prstGeom>
          <a:noFill/>
        </p:spPr>
        <p:txBody>
          <a:bodyPr wrap="square" rtlCol="0">
            <a:spAutoFit/>
          </a:bodyPr>
          <a:lstStyle/>
          <a:p>
            <a:endParaRPr lang="en-IN" dirty="0"/>
          </a:p>
        </p:txBody>
      </p:sp>
      <p:sp>
        <p:nvSpPr>
          <p:cNvPr id="10" name="object 6">
            <a:extLst>
              <a:ext uri="{FF2B5EF4-FFF2-40B4-BE49-F238E27FC236}">
                <a16:creationId xmlns:a16="http://schemas.microsoft.com/office/drawing/2014/main" id="{7E3405F3-F6C7-F81F-85B5-A35E2F55363A}"/>
              </a:ext>
            </a:extLst>
          </p:cNvPr>
          <p:cNvSpPr txBox="1"/>
          <p:nvPr/>
        </p:nvSpPr>
        <p:spPr>
          <a:xfrm>
            <a:off x="1023903" y="1513430"/>
            <a:ext cx="10572823" cy="3874779"/>
          </a:xfrm>
          <a:prstGeom prst="rect">
            <a:avLst/>
          </a:prstGeom>
        </p:spPr>
        <p:txBody>
          <a:bodyPr vert="horz" wrap="square" lIns="0" tIns="52705" rIns="0" bIns="0" rtlCol="0">
            <a:spAutoFit/>
          </a:bodyPr>
          <a:lstStyle/>
          <a:p>
            <a:pPr marL="356870" indent="-344805" algn="just">
              <a:lnSpc>
                <a:spcPct val="100000"/>
              </a:lnSpc>
              <a:spcBef>
                <a:spcPts val="415"/>
              </a:spcBef>
              <a:buSzPct val="70833"/>
              <a:buChar char="●"/>
              <a:tabLst>
                <a:tab pos="357505" algn="l"/>
              </a:tabLst>
            </a:pPr>
            <a:r>
              <a:rPr sz="2800" dirty="0">
                <a:latin typeface="Microsoft Sans Serif"/>
                <a:cs typeface="Microsoft Sans Serif"/>
              </a:rPr>
              <a:t>PL</a:t>
            </a:r>
            <a:r>
              <a:rPr sz="2800" spc="20" dirty="0">
                <a:latin typeface="Microsoft Sans Serif"/>
                <a:cs typeface="Microsoft Sans Serif"/>
              </a:rPr>
              <a:t> </a:t>
            </a:r>
            <a:r>
              <a:rPr sz="2800" spc="-10" dirty="0">
                <a:latin typeface="Microsoft Sans Serif"/>
                <a:cs typeface="Microsoft Sans Serif"/>
              </a:rPr>
              <a:t>deals</a:t>
            </a:r>
            <a:r>
              <a:rPr sz="2800" spc="10" dirty="0">
                <a:latin typeface="Microsoft Sans Serif"/>
                <a:cs typeface="Microsoft Sans Serif"/>
              </a:rPr>
              <a:t> </a:t>
            </a:r>
            <a:r>
              <a:rPr sz="2800" spc="-15" dirty="0">
                <a:latin typeface="Microsoft Sans Serif"/>
                <a:cs typeface="Microsoft Sans Serif"/>
              </a:rPr>
              <a:t>with</a:t>
            </a:r>
            <a:endParaRPr sz="2800" dirty="0">
              <a:latin typeface="Microsoft Sans Serif"/>
              <a:cs typeface="Microsoft Sans Serif"/>
            </a:endParaRPr>
          </a:p>
          <a:p>
            <a:pPr marL="756285" lvl="1" indent="-287020" algn="just">
              <a:lnSpc>
                <a:spcPct val="100000"/>
              </a:lnSpc>
              <a:spcBef>
                <a:spcPts val="259"/>
              </a:spcBef>
              <a:buChar char="–"/>
              <a:tabLst>
                <a:tab pos="756285" algn="l"/>
                <a:tab pos="756920" algn="l"/>
              </a:tabLst>
            </a:pPr>
            <a:r>
              <a:rPr sz="2400" spc="-10" dirty="0">
                <a:latin typeface="Microsoft Sans Serif"/>
                <a:cs typeface="Microsoft Sans Serif"/>
              </a:rPr>
              <a:t>the</a:t>
            </a:r>
            <a:r>
              <a:rPr sz="2400" spc="15" dirty="0">
                <a:latin typeface="Microsoft Sans Serif"/>
                <a:cs typeface="Microsoft Sans Serif"/>
              </a:rPr>
              <a:t> </a:t>
            </a:r>
            <a:r>
              <a:rPr sz="2400" spc="-10" dirty="0">
                <a:latin typeface="Microsoft Sans Serif"/>
                <a:cs typeface="Microsoft Sans Serif"/>
              </a:rPr>
              <a:t>validity,</a:t>
            </a:r>
            <a:r>
              <a:rPr sz="2400" spc="20" dirty="0">
                <a:latin typeface="Microsoft Sans Serif"/>
                <a:cs typeface="Microsoft Sans Serif"/>
              </a:rPr>
              <a:t> </a:t>
            </a:r>
            <a:r>
              <a:rPr sz="2400" spc="-5" dirty="0">
                <a:latin typeface="Microsoft Sans Serif"/>
                <a:cs typeface="Microsoft Sans Serif"/>
              </a:rPr>
              <a:t>satisfiability</a:t>
            </a:r>
            <a:r>
              <a:rPr sz="2400" spc="-20" dirty="0">
                <a:latin typeface="Microsoft Sans Serif"/>
                <a:cs typeface="Microsoft Sans Serif"/>
              </a:rPr>
              <a:t> </a:t>
            </a:r>
            <a:r>
              <a:rPr sz="2400" spc="5" dirty="0">
                <a:latin typeface="Microsoft Sans Serif"/>
                <a:cs typeface="Microsoft Sans Serif"/>
              </a:rPr>
              <a:t>and</a:t>
            </a:r>
            <a:r>
              <a:rPr sz="2400" spc="20" dirty="0">
                <a:latin typeface="Microsoft Sans Serif"/>
                <a:cs typeface="Microsoft Sans Serif"/>
              </a:rPr>
              <a:t> </a:t>
            </a:r>
            <a:r>
              <a:rPr sz="2400" spc="-5" dirty="0">
                <a:latin typeface="Microsoft Sans Serif"/>
                <a:cs typeface="Microsoft Sans Serif"/>
              </a:rPr>
              <a:t>unsatisfiability</a:t>
            </a:r>
            <a:r>
              <a:rPr sz="2400" spc="-20" dirty="0">
                <a:latin typeface="Microsoft Sans Serif"/>
                <a:cs typeface="Microsoft Sans Serif"/>
              </a:rPr>
              <a:t> </a:t>
            </a:r>
            <a:r>
              <a:rPr sz="2400" spc="-10" dirty="0">
                <a:latin typeface="Microsoft Sans Serif"/>
                <a:cs typeface="Microsoft Sans Serif"/>
              </a:rPr>
              <a:t>of</a:t>
            </a:r>
            <a:r>
              <a:rPr sz="2400" spc="45" dirty="0">
                <a:latin typeface="Microsoft Sans Serif"/>
                <a:cs typeface="Microsoft Sans Serif"/>
              </a:rPr>
              <a:t> </a:t>
            </a:r>
            <a:r>
              <a:rPr sz="2400" spc="-5" dirty="0">
                <a:latin typeface="Microsoft Sans Serif"/>
                <a:cs typeface="Microsoft Sans Serif"/>
              </a:rPr>
              <a:t>a</a:t>
            </a:r>
            <a:r>
              <a:rPr sz="2400" spc="20" dirty="0">
                <a:latin typeface="Microsoft Sans Serif"/>
                <a:cs typeface="Microsoft Sans Serif"/>
              </a:rPr>
              <a:t> </a:t>
            </a:r>
            <a:r>
              <a:rPr sz="2400" spc="-10" dirty="0">
                <a:latin typeface="Microsoft Sans Serif"/>
                <a:cs typeface="Microsoft Sans Serif"/>
              </a:rPr>
              <a:t>formula</a:t>
            </a:r>
            <a:endParaRPr sz="2400" dirty="0">
              <a:latin typeface="Microsoft Sans Serif"/>
              <a:cs typeface="Microsoft Sans Serif"/>
            </a:endParaRPr>
          </a:p>
          <a:p>
            <a:pPr marL="756285" lvl="1" indent="-287020" algn="just">
              <a:lnSpc>
                <a:spcPct val="100000"/>
              </a:lnSpc>
              <a:spcBef>
                <a:spcPts val="240"/>
              </a:spcBef>
              <a:buChar char="–"/>
              <a:tabLst>
                <a:tab pos="756285" algn="l"/>
                <a:tab pos="756920" algn="l"/>
              </a:tabLst>
            </a:pPr>
            <a:r>
              <a:rPr sz="2400" spc="-10" dirty="0">
                <a:latin typeface="Microsoft Sans Serif"/>
                <a:cs typeface="Microsoft Sans Serif"/>
              </a:rPr>
              <a:t>derivation</a:t>
            </a:r>
            <a:r>
              <a:rPr sz="2400" spc="35" dirty="0">
                <a:latin typeface="Microsoft Sans Serif"/>
                <a:cs typeface="Microsoft Sans Serif"/>
              </a:rPr>
              <a:t> </a:t>
            </a:r>
            <a:r>
              <a:rPr sz="2400" spc="-10" dirty="0">
                <a:latin typeface="Microsoft Sans Serif"/>
                <a:cs typeface="Microsoft Sans Serif"/>
              </a:rPr>
              <a:t>of</a:t>
            </a:r>
            <a:r>
              <a:rPr sz="2400" spc="40" dirty="0">
                <a:latin typeface="Microsoft Sans Serif"/>
                <a:cs typeface="Microsoft Sans Serif"/>
              </a:rPr>
              <a:t> </a:t>
            </a:r>
            <a:r>
              <a:rPr sz="2400" spc="-5" dirty="0">
                <a:latin typeface="Microsoft Sans Serif"/>
                <a:cs typeface="Microsoft Sans Serif"/>
              </a:rPr>
              <a:t>a</a:t>
            </a:r>
            <a:r>
              <a:rPr sz="2400" spc="15" dirty="0">
                <a:latin typeface="Microsoft Sans Serif"/>
                <a:cs typeface="Microsoft Sans Serif"/>
              </a:rPr>
              <a:t> </a:t>
            </a:r>
            <a:r>
              <a:rPr sz="2400" spc="-5" dirty="0">
                <a:latin typeface="Microsoft Sans Serif"/>
                <a:cs typeface="Microsoft Sans Serif"/>
              </a:rPr>
              <a:t>new formula</a:t>
            </a:r>
            <a:r>
              <a:rPr sz="2400" spc="15" dirty="0">
                <a:latin typeface="Microsoft Sans Serif"/>
                <a:cs typeface="Microsoft Sans Serif"/>
              </a:rPr>
              <a:t> </a:t>
            </a:r>
            <a:r>
              <a:rPr sz="2400" spc="-10" dirty="0">
                <a:latin typeface="Microsoft Sans Serif"/>
                <a:cs typeface="Microsoft Sans Serif"/>
              </a:rPr>
              <a:t>using</a:t>
            </a:r>
            <a:r>
              <a:rPr sz="2400" spc="35" dirty="0">
                <a:latin typeface="Microsoft Sans Serif"/>
                <a:cs typeface="Microsoft Sans Serif"/>
              </a:rPr>
              <a:t> </a:t>
            </a:r>
            <a:r>
              <a:rPr sz="2400" spc="-5" dirty="0">
                <a:latin typeface="Microsoft Sans Serif"/>
                <a:cs typeface="Microsoft Sans Serif"/>
              </a:rPr>
              <a:t>equivalence</a:t>
            </a:r>
            <a:r>
              <a:rPr sz="2400" spc="15" dirty="0">
                <a:latin typeface="Microsoft Sans Serif"/>
                <a:cs typeface="Microsoft Sans Serif"/>
              </a:rPr>
              <a:t> </a:t>
            </a:r>
            <a:r>
              <a:rPr sz="2400" spc="-5" dirty="0">
                <a:latin typeface="Microsoft Sans Serif"/>
                <a:cs typeface="Microsoft Sans Serif"/>
              </a:rPr>
              <a:t>laws.</a:t>
            </a:r>
            <a:endParaRPr sz="2400" dirty="0">
              <a:latin typeface="Microsoft Sans Serif"/>
              <a:cs typeface="Microsoft Sans Serif"/>
            </a:endParaRPr>
          </a:p>
          <a:p>
            <a:pPr marL="356870" marR="5080" indent="-344805" algn="just">
              <a:lnSpc>
                <a:spcPts val="2590"/>
              </a:lnSpc>
              <a:spcBef>
                <a:spcPts val="575"/>
              </a:spcBef>
              <a:buSzPct val="70833"/>
              <a:buChar char="●"/>
              <a:tabLst>
                <a:tab pos="357505" algn="l"/>
              </a:tabLst>
            </a:pPr>
            <a:r>
              <a:rPr sz="2800" dirty="0">
                <a:latin typeface="Microsoft Sans Serif"/>
                <a:cs typeface="Microsoft Sans Serif"/>
              </a:rPr>
              <a:t>Each</a:t>
            </a:r>
            <a:r>
              <a:rPr sz="2800" spc="5" dirty="0">
                <a:latin typeface="Microsoft Sans Serif"/>
                <a:cs typeface="Microsoft Sans Serif"/>
              </a:rPr>
              <a:t> </a:t>
            </a:r>
            <a:r>
              <a:rPr sz="2800" spc="-5" dirty="0">
                <a:latin typeface="Microsoft Sans Serif"/>
                <a:cs typeface="Microsoft Sans Serif"/>
              </a:rPr>
              <a:t>row </a:t>
            </a:r>
            <a:r>
              <a:rPr sz="2800" spc="-10" dirty="0">
                <a:latin typeface="Microsoft Sans Serif"/>
                <a:cs typeface="Microsoft Sans Serif"/>
              </a:rPr>
              <a:t>of</a:t>
            </a:r>
            <a:r>
              <a:rPr sz="2800" spc="-5" dirty="0">
                <a:latin typeface="Microsoft Sans Serif"/>
                <a:cs typeface="Microsoft Sans Serif"/>
              </a:rPr>
              <a:t> a</a:t>
            </a:r>
            <a:r>
              <a:rPr sz="2800" dirty="0">
                <a:latin typeface="Microsoft Sans Serif"/>
                <a:cs typeface="Microsoft Sans Serif"/>
              </a:rPr>
              <a:t> </a:t>
            </a:r>
            <a:r>
              <a:rPr sz="2800" spc="-5" dirty="0">
                <a:latin typeface="Microsoft Sans Serif"/>
                <a:cs typeface="Microsoft Sans Serif"/>
              </a:rPr>
              <a:t>truth</a:t>
            </a:r>
            <a:r>
              <a:rPr sz="2800" dirty="0">
                <a:latin typeface="Microsoft Sans Serif"/>
                <a:cs typeface="Microsoft Sans Serif"/>
              </a:rPr>
              <a:t> </a:t>
            </a:r>
            <a:r>
              <a:rPr sz="2800" spc="-10" dirty="0">
                <a:latin typeface="Microsoft Sans Serif"/>
                <a:cs typeface="Microsoft Sans Serif"/>
              </a:rPr>
              <a:t>table </a:t>
            </a:r>
            <a:r>
              <a:rPr sz="2800" spc="10" dirty="0">
                <a:latin typeface="Microsoft Sans Serif"/>
                <a:cs typeface="Microsoft Sans Serif"/>
              </a:rPr>
              <a:t>for </a:t>
            </a:r>
            <a:r>
              <a:rPr sz="2800" spc="-5" dirty="0">
                <a:latin typeface="Microsoft Sans Serif"/>
                <a:cs typeface="Microsoft Sans Serif"/>
              </a:rPr>
              <a:t>a</a:t>
            </a:r>
            <a:r>
              <a:rPr sz="2800" dirty="0">
                <a:latin typeface="Microsoft Sans Serif"/>
                <a:cs typeface="Microsoft Sans Serif"/>
              </a:rPr>
              <a:t> </a:t>
            </a:r>
            <a:r>
              <a:rPr sz="2800" spc="-15" dirty="0">
                <a:latin typeface="Microsoft Sans Serif"/>
                <a:cs typeface="Microsoft Sans Serif"/>
              </a:rPr>
              <a:t>given</a:t>
            </a:r>
            <a:r>
              <a:rPr sz="2800" spc="-10" dirty="0">
                <a:latin typeface="Microsoft Sans Serif"/>
                <a:cs typeface="Microsoft Sans Serif"/>
              </a:rPr>
              <a:t> </a:t>
            </a:r>
            <a:r>
              <a:rPr sz="2800" spc="-5" dirty="0">
                <a:latin typeface="Microsoft Sans Serif"/>
                <a:cs typeface="Microsoft Sans Serif"/>
              </a:rPr>
              <a:t>formula</a:t>
            </a:r>
            <a:r>
              <a:rPr sz="2800" dirty="0">
                <a:latin typeface="Microsoft Sans Serif"/>
                <a:cs typeface="Microsoft Sans Serif"/>
              </a:rPr>
              <a:t> </a:t>
            </a:r>
            <a:r>
              <a:rPr sz="2800" spc="-10" dirty="0">
                <a:latin typeface="Microsoft Sans Serif"/>
                <a:cs typeface="Microsoft Sans Serif"/>
              </a:rPr>
              <a:t>is </a:t>
            </a:r>
            <a:r>
              <a:rPr sz="2800" spc="-5" dirty="0">
                <a:latin typeface="Microsoft Sans Serif"/>
                <a:cs typeface="Microsoft Sans Serif"/>
              </a:rPr>
              <a:t> called </a:t>
            </a:r>
            <a:r>
              <a:rPr sz="2800" spc="-10" dirty="0">
                <a:latin typeface="Microsoft Sans Serif"/>
                <a:cs typeface="Microsoft Sans Serif"/>
              </a:rPr>
              <a:t>its </a:t>
            </a:r>
            <a:r>
              <a:rPr sz="2800" b="1" spc="-5" dirty="0">
                <a:latin typeface="Arial"/>
                <a:cs typeface="Arial"/>
              </a:rPr>
              <a:t>interpretation </a:t>
            </a:r>
            <a:r>
              <a:rPr sz="2800" dirty="0">
                <a:latin typeface="Microsoft Sans Serif"/>
                <a:cs typeface="Microsoft Sans Serif"/>
              </a:rPr>
              <a:t>under </a:t>
            </a:r>
            <a:r>
              <a:rPr sz="2800" spc="-10" dirty="0">
                <a:latin typeface="Microsoft Sans Serif"/>
                <a:cs typeface="Microsoft Sans Serif"/>
              </a:rPr>
              <a:t>which </a:t>
            </a:r>
            <a:r>
              <a:rPr sz="2800" spc="-5" dirty="0">
                <a:latin typeface="Microsoft Sans Serif"/>
                <a:cs typeface="Microsoft Sans Serif"/>
              </a:rPr>
              <a:t>a formula </a:t>
            </a:r>
            <a:r>
              <a:rPr sz="2800" dirty="0">
                <a:latin typeface="Microsoft Sans Serif"/>
                <a:cs typeface="Microsoft Sans Serif"/>
              </a:rPr>
              <a:t>can </a:t>
            </a:r>
            <a:r>
              <a:rPr sz="2800" spc="5" dirty="0">
                <a:latin typeface="Microsoft Sans Serif"/>
                <a:cs typeface="Microsoft Sans Serif"/>
              </a:rPr>
              <a:t> </a:t>
            </a:r>
            <a:r>
              <a:rPr sz="2800" dirty="0">
                <a:latin typeface="Microsoft Sans Serif"/>
                <a:cs typeface="Microsoft Sans Serif"/>
              </a:rPr>
              <a:t>be</a:t>
            </a:r>
            <a:r>
              <a:rPr sz="2800" spc="35" dirty="0">
                <a:latin typeface="Microsoft Sans Serif"/>
                <a:cs typeface="Microsoft Sans Serif"/>
              </a:rPr>
              <a:t> </a:t>
            </a:r>
            <a:r>
              <a:rPr sz="2800" spc="-10" dirty="0">
                <a:latin typeface="Microsoft Sans Serif"/>
                <a:cs typeface="Microsoft Sans Serif"/>
              </a:rPr>
              <a:t>true</a:t>
            </a:r>
            <a:r>
              <a:rPr sz="2800" spc="40" dirty="0">
                <a:latin typeface="Microsoft Sans Serif"/>
                <a:cs typeface="Microsoft Sans Serif"/>
              </a:rPr>
              <a:t> </a:t>
            </a:r>
            <a:r>
              <a:rPr sz="2800" dirty="0">
                <a:latin typeface="Microsoft Sans Serif"/>
                <a:cs typeface="Microsoft Sans Serif"/>
              </a:rPr>
              <a:t>or </a:t>
            </a:r>
            <a:r>
              <a:rPr sz="2800" spc="-5" dirty="0">
                <a:latin typeface="Microsoft Sans Serif"/>
                <a:cs typeface="Microsoft Sans Serif"/>
              </a:rPr>
              <a:t>false.</a:t>
            </a:r>
            <a:endParaRPr sz="2800" dirty="0">
              <a:latin typeface="Microsoft Sans Serif"/>
              <a:cs typeface="Microsoft Sans Serif"/>
            </a:endParaRPr>
          </a:p>
          <a:p>
            <a:pPr marL="356870" indent="-344805" algn="just">
              <a:lnSpc>
                <a:spcPct val="100000"/>
              </a:lnSpc>
              <a:spcBef>
                <a:spcPts val="300"/>
              </a:spcBef>
              <a:buSzPct val="70833"/>
              <a:buChar char="●"/>
              <a:tabLst>
                <a:tab pos="357505" algn="l"/>
              </a:tabLst>
            </a:pPr>
            <a:r>
              <a:rPr sz="2800" dirty="0">
                <a:latin typeface="Microsoft Sans Serif"/>
                <a:cs typeface="Microsoft Sans Serif"/>
              </a:rPr>
              <a:t>A</a:t>
            </a:r>
            <a:r>
              <a:rPr sz="2800" spc="10" dirty="0">
                <a:latin typeface="Microsoft Sans Serif"/>
                <a:cs typeface="Microsoft Sans Serif"/>
              </a:rPr>
              <a:t> </a:t>
            </a:r>
            <a:r>
              <a:rPr sz="2800" spc="-5" dirty="0">
                <a:latin typeface="Microsoft Sans Serif"/>
                <a:cs typeface="Microsoft Sans Serif"/>
              </a:rPr>
              <a:t>formula</a:t>
            </a:r>
            <a:r>
              <a:rPr sz="2800" spc="40" dirty="0">
                <a:latin typeface="Microsoft Sans Serif"/>
                <a:cs typeface="Microsoft Sans Serif"/>
              </a:rPr>
              <a:t> </a:t>
            </a:r>
            <a:r>
              <a:rPr sz="2800" dirty="0">
                <a:latin typeface="Symbol"/>
                <a:cs typeface="Symbol"/>
              </a:rPr>
              <a:t></a:t>
            </a:r>
            <a:r>
              <a:rPr sz="2800" spc="20" dirty="0">
                <a:latin typeface="Times New Roman"/>
                <a:cs typeface="Times New Roman"/>
              </a:rPr>
              <a:t> </a:t>
            </a:r>
            <a:r>
              <a:rPr sz="2800" spc="-10" dirty="0">
                <a:latin typeface="Microsoft Sans Serif"/>
                <a:cs typeface="Microsoft Sans Serif"/>
              </a:rPr>
              <a:t>is</a:t>
            </a:r>
            <a:r>
              <a:rPr sz="2800" spc="25" dirty="0">
                <a:latin typeface="Microsoft Sans Serif"/>
                <a:cs typeface="Microsoft Sans Serif"/>
              </a:rPr>
              <a:t> </a:t>
            </a:r>
            <a:r>
              <a:rPr sz="2800" spc="-5" dirty="0">
                <a:latin typeface="Microsoft Sans Serif"/>
                <a:cs typeface="Microsoft Sans Serif"/>
              </a:rPr>
              <a:t>called</a:t>
            </a:r>
            <a:r>
              <a:rPr sz="2800" spc="40" dirty="0">
                <a:latin typeface="Microsoft Sans Serif"/>
                <a:cs typeface="Microsoft Sans Serif"/>
              </a:rPr>
              <a:t> </a:t>
            </a:r>
            <a:r>
              <a:rPr sz="2800" b="1" spc="-5" dirty="0">
                <a:latin typeface="Arial"/>
                <a:cs typeface="Arial"/>
              </a:rPr>
              <a:t>tautology</a:t>
            </a:r>
            <a:r>
              <a:rPr sz="2800" b="1" spc="-60" dirty="0">
                <a:latin typeface="Arial"/>
                <a:cs typeface="Arial"/>
              </a:rPr>
              <a:t> </a:t>
            </a:r>
            <a:r>
              <a:rPr sz="2800" spc="-10" dirty="0">
                <a:latin typeface="Microsoft Sans Serif"/>
                <a:cs typeface="Microsoft Sans Serif"/>
              </a:rPr>
              <a:t>if</a:t>
            </a:r>
            <a:r>
              <a:rPr sz="2800" spc="55" dirty="0">
                <a:latin typeface="Microsoft Sans Serif"/>
                <a:cs typeface="Microsoft Sans Serif"/>
              </a:rPr>
              <a:t> </a:t>
            </a:r>
            <a:r>
              <a:rPr sz="2800" dirty="0">
                <a:latin typeface="Microsoft Sans Serif"/>
                <a:cs typeface="Microsoft Sans Serif"/>
              </a:rPr>
              <a:t>and</a:t>
            </a:r>
            <a:r>
              <a:rPr sz="2800" spc="20" dirty="0">
                <a:latin typeface="Microsoft Sans Serif"/>
                <a:cs typeface="Microsoft Sans Serif"/>
              </a:rPr>
              <a:t> </a:t>
            </a:r>
            <a:r>
              <a:rPr sz="2800" spc="-5" dirty="0">
                <a:latin typeface="Microsoft Sans Serif"/>
                <a:cs typeface="Microsoft Sans Serif"/>
              </a:rPr>
              <a:t>only</a:t>
            </a:r>
            <a:endParaRPr sz="2800" dirty="0">
              <a:latin typeface="Microsoft Sans Serif"/>
              <a:cs typeface="Microsoft Sans Serif"/>
            </a:endParaRPr>
          </a:p>
          <a:p>
            <a:pPr marL="756285" lvl="1" indent="-287020" algn="just">
              <a:lnSpc>
                <a:spcPct val="100000"/>
              </a:lnSpc>
              <a:spcBef>
                <a:spcPts val="640"/>
              </a:spcBef>
              <a:buChar char="–"/>
              <a:tabLst>
                <a:tab pos="756285" algn="l"/>
                <a:tab pos="756920" algn="l"/>
              </a:tabLst>
            </a:pPr>
            <a:r>
              <a:rPr sz="2400" spc="-20" dirty="0">
                <a:latin typeface="Microsoft Sans Serif"/>
                <a:cs typeface="Microsoft Sans Serif"/>
              </a:rPr>
              <a:t>if</a:t>
            </a:r>
            <a:r>
              <a:rPr sz="2400" spc="40" dirty="0">
                <a:latin typeface="Microsoft Sans Serif"/>
                <a:cs typeface="Microsoft Sans Serif"/>
              </a:rPr>
              <a:t> </a:t>
            </a:r>
            <a:r>
              <a:rPr sz="2400" spc="-5" dirty="0">
                <a:latin typeface="Symbol"/>
                <a:cs typeface="Symbol"/>
              </a:rPr>
              <a:t></a:t>
            </a:r>
            <a:r>
              <a:rPr sz="2400" spc="40" dirty="0">
                <a:latin typeface="Times New Roman"/>
                <a:cs typeface="Times New Roman"/>
              </a:rPr>
              <a:t> </a:t>
            </a:r>
            <a:r>
              <a:rPr sz="2400" spc="-20" dirty="0">
                <a:latin typeface="Microsoft Sans Serif"/>
                <a:cs typeface="Microsoft Sans Serif"/>
              </a:rPr>
              <a:t>is</a:t>
            </a:r>
            <a:r>
              <a:rPr sz="2400" spc="30" dirty="0">
                <a:latin typeface="Microsoft Sans Serif"/>
                <a:cs typeface="Microsoft Sans Serif"/>
              </a:rPr>
              <a:t> </a:t>
            </a:r>
            <a:r>
              <a:rPr sz="2400" spc="-5" dirty="0">
                <a:latin typeface="Microsoft Sans Serif"/>
                <a:cs typeface="Microsoft Sans Serif"/>
              </a:rPr>
              <a:t>true</a:t>
            </a:r>
            <a:r>
              <a:rPr sz="2400" spc="15" dirty="0">
                <a:latin typeface="Microsoft Sans Serif"/>
                <a:cs typeface="Microsoft Sans Serif"/>
              </a:rPr>
              <a:t> </a:t>
            </a:r>
            <a:r>
              <a:rPr sz="2400" dirty="0">
                <a:latin typeface="Microsoft Sans Serif"/>
                <a:cs typeface="Microsoft Sans Serif"/>
              </a:rPr>
              <a:t>for</a:t>
            </a:r>
            <a:r>
              <a:rPr sz="2400" spc="25" dirty="0">
                <a:latin typeface="Microsoft Sans Serif"/>
                <a:cs typeface="Microsoft Sans Serif"/>
              </a:rPr>
              <a:t> </a:t>
            </a:r>
            <a:r>
              <a:rPr sz="2400" spc="-20" dirty="0">
                <a:latin typeface="Microsoft Sans Serif"/>
                <a:cs typeface="Microsoft Sans Serif"/>
              </a:rPr>
              <a:t>all</a:t>
            </a:r>
            <a:r>
              <a:rPr sz="2400" spc="30" dirty="0">
                <a:latin typeface="Microsoft Sans Serif"/>
                <a:cs typeface="Microsoft Sans Serif"/>
              </a:rPr>
              <a:t> </a:t>
            </a:r>
            <a:r>
              <a:rPr sz="2400" spc="-10" dirty="0">
                <a:latin typeface="Microsoft Sans Serif"/>
                <a:cs typeface="Microsoft Sans Serif"/>
              </a:rPr>
              <a:t>interpretations.</a:t>
            </a:r>
            <a:endParaRPr sz="2400" dirty="0">
              <a:latin typeface="Microsoft Sans Serif"/>
              <a:cs typeface="Microsoft Sans Serif"/>
            </a:endParaRPr>
          </a:p>
          <a:p>
            <a:pPr marL="356870" indent="-344805" algn="just">
              <a:lnSpc>
                <a:spcPct val="100000"/>
              </a:lnSpc>
              <a:spcBef>
                <a:spcPts val="395"/>
              </a:spcBef>
              <a:buSzPct val="70833"/>
              <a:buChar char="●"/>
              <a:tabLst>
                <a:tab pos="356870" algn="l"/>
                <a:tab pos="357505" algn="l"/>
              </a:tabLst>
            </a:pPr>
            <a:r>
              <a:rPr sz="2800" dirty="0">
                <a:latin typeface="Microsoft Sans Serif"/>
                <a:cs typeface="Microsoft Sans Serif"/>
              </a:rPr>
              <a:t>A</a:t>
            </a:r>
            <a:r>
              <a:rPr sz="2800" spc="10" dirty="0">
                <a:latin typeface="Microsoft Sans Serif"/>
                <a:cs typeface="Microsoft Sans Serif"/>
              </a:rPr>
              <a:t> </a:t>
            </a:r>
            <a:r>
              <a:rPr sz="2800" spc="-5" dirty="0">
                <a:latin typeface="Microsoft Sans Serif"/>
                <a:cs typeface="Microsoft Sans Serif"/>
              </a:rPr>
              <a:t>formula</a:t>
            </a:r>
            <a:r>
              <a:rPr sz="2800" spc="35" dirty="0">
                <a:latin typeface="Microsoft Sans Serif"/>
                <a:cs typeface="Microsoft Sans Serif"/>
              </a:rPr>
              <a:t> </a:t>
            </a:r>
            <a:r>
              <a:rPr sz="2800" dirty="0">
                <a:latin typeface="Symbol"/>
                <a:cs typeface="Symbol"/>
              </a:rPr>
              <a:t></a:t>
            </a:r>
            <a:r>
              <a:rPr sz="2800" spc="20" dirty="0">
                <a:latin typeface="Times New Roman"/>
                <a:cs typeface="Times New Roman"/>
              </a:rPr>
              <a:t> </a:t>
            </a:r>
            <a:r>
              <a:rPr sz="2800" spc="-10" dirty="0">
                <a:latin typeface="Microsoft Sans Serif"/>
                <a:cs typeface="Microsoft Sans Serif"/>
              </a:rPr>
              <a:t>is</a:t>
            </a:r>
            <a:r>
              <a:rPr sz="2800" spc="30" dirty="0">
                <a:latin typeface="Microsoft Sans Serif"/>
                <a:cs typeface="Microsoft Sans Serif"/>
              </a:rPr>
              <a:t> </a:t>
            </a:r>
            <a:r>
              <a:rPr sz="2800" spc="-5" dirty="0">
                <a:latin typeface="Microsoft Sans Serif"/>
                <a:cs typeface="Microsoft Sans Serif"/>
              </a:rPr>
              <a:t>also</a:t>
            </a:r>
            <a:r>
              <a:rPr sz="2800" spc="35" dirty="0">
                <a:latin typeface="Microsoft Sans Serif"/>
                <a:cs typeface="Microsoft Sans Serif"/>
              </a:rPr>
              <a:t> </a:t>
            </a:r>
            <a:r>
              <a:rPr sz="2800" spc="-5" dirty="0">
                <a:latin typeface="Microsoft Sans Serif"/>
                <a:cs typeface="Microsoft Sans Serif"/>
              </a:rPr>
              <a:t>called</a:t>
            </a:r>
            <a:r>
              <a:rPr sz="2800" spc="35" dirty="0">
                <a:latin typeface="Microsoft Sans Serif"/>
                <a:cs typeface="Microsoft Sans Serif"/>
              </a:rPr>
              <a:t> </a:t>
            </a:r>
            <a:r>
              <a:rPr sz="2800" b="1" spc="-10" dirty="0">
                <a:latin typeface="Arial"/>
                <a:cs typeface="Arial"/>
              </a:rPr>
              <a:t>valid</a:t>
            </a:r>
            <a:r>
              <a:rPr sz="2800" b="1" dirty="0">
                <a:latin typeface="Arial"/>
                <a:cs typeface="Arial"/>
              </a:rPr>
              <a:t> </a:t>
            </a:r>
            <a:r>
              <a:rPr sz="2800" spc="-25" dirty="0">
                <a:latin typeface="Microsoft Sans Serif"/>
                <a:cs typeface="Microsoft Sans Serif"/>
              </a:rPr>
              <a:t>if</a:t>
            </a:r>
            <a:r>
              <a:rPr sz="2800" spc="55" dirty="0">
                <a:latin typeface="Microsoft Sans Serif"/>
                <a:cs typeface="Microsoft Sans Serif"/>
              </a:rPr>
              <a:t> </a:t>
            </a:r>
            <a:r>
              <a:rPr sz="2800" spc="-5" dirty="0">
                <a:latin typeface="Microsoft Sans Serif"/>
                <a:cs typeface="Microsoft Sans Serif"/>
              </a:rPr>
              <a:t>and</a:t>
            </a:r>
            <a:r>
              <a:rPr sz="2800" spc="20" dirty="0">
                <a:latin typeface="Microsoft Sans Serif"/>
                <a:cs typeface="Microsoft Sans Serif"/>
              </a:rPr>
              <a:t> </a:t>
            </a:r>
            <a:r>
              <a:rPr sz="2800" spc="-5" dirty="0">
                <a:latin typeface="Microsoft Sans Serif"/>
                <a:cs typeface="Microsoft Sans Serif"/>
              </a:rPr>
              <a:t>only</a:t>
            </a:r>
            <a:r>
              <a:rPr sz="2800" spc="5" dirty="0">
                <a:latin typeface="Microsoft Sans Serif"/>
                <a:cs typeface="Microsoft Sans Serif"/>
              </a:rPr>
              <a:t> </a:t>
            </a:r>
            <a:r>
              <a:rPr sz="2800" spc="-10" dirty="0">
                <a:latin typeface="Microsoft Sans Serif"/>
                <a:cs typeface="Microsoft Sans Serif"/>
              </a:rPr>
              <a:t>if</a:t>
            </a:r>
            <a:endParaRPr sz="2800" dirty="0">
              <a:latin typeface="Microsoft Sans Serif"/>
              <a:cs typeface="Microsoft Sans Serif"/>
            </a:endParaRPr>
          </a:p>
          <a:p>
            <a:pPr marL="756285" lvl="1" indent="-287020" algn="just">
              <a:lnSpc>
                <a:spcPct val="100000"/>
              </a:lnSpc>
              <a:spcBef>
                <a:spcPts val="640"/>
              </a:spcBef>
              <a:buChar char="–"/>
              <a:tabLst>
                <a:tab pos="756285" algn="l"/>
                <a:tab pos="756920" algn="l"/>
              </a:tabLst>
            </a:pPr>
            <a:r>
              <a:rPr sz="2400" spc="-20" dirty="0">
                <a:latin typeface="Microsoft Sans Serif"/>
                <a:cs typeface="Microsoft Sans Serif"/>
              </a:rPr>
              <a:t>it</a:t>
            </a:r>
            <a:r>
              <a:rPr sz="2400" dirty="0">
                <a:latin typeface="Microsoft Sans Serif"/>
                <a:cs typeface="Microsoft Sans Serif"/>
              </a:rPr>
              <a:t> </a:t>
            </a:r>
            <a:r>
              <a:rPr sz="2400" spc="-20" dirty="0">
                <a:latin typeface="Microsoft Sans Serif"/>
                <a:cs typeface="Microsoft Sans Serif"/>
              </a:rPr>
              <a:t>is</a:t>
            </a:r>
            <a:r>
              <a:rPr sz="2400" spc="15" dirty="0">
                <a:latin typeface="Microsoft Sans Serif"/>
                <a:cs typeface="Microsoft Sans Serif"/>
              </a:rPr>
              <a:t> </a:t>
            </a:r>
            <a:r>
              <a:rPr sz="2400" spc="-5" dirty="0">
                <a:latin typeface="Microsoft Sans Serif"/>
                <a:cs typeface="Microsoft Sans Serif"/>
              </a:rPr>
              <a:t>a</a:t>
            </a:r>
            <a:r>
              <a:rPr sz="2400" spc="5" dirty="0">
                <a:latin typeface="Microsoft Sans Serif"/>
                <a:cs typeface="Microsoft Sans Serif"/>
              </a:rPr>
              <a:t> </a:t>
            </a:r>
            <a:r>
              <a:rPr sz="2400" b="1" spc="-5" dirty="0">
                <a:latin typeface="Arial"/>
                <a:cs typeface="Arial"/>
              </a:rPr>
              <a:t>tautology.</a:t>
            </a:r>
            <a:endParaRPr sz="2400" dirty="0">
              <a:latin typeface="Arial"/>
              <a:cs typeface="Arial"/>
            </a:endParaRPr>
          </a:p>
        </p:txBody>
      </p:sp>
    </p:spTree>
    <p:extLst>
      <p:ext uri="{BB962C8B-B14F-4D97-AF65-F5344CB8AC3E}">
        <p14:creationId xmlns:p14="http://schemas.microsoft.com/office/powerpoint/2010/main" val="398846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056006" y="-29563"/>
            <a:ext cx="8040155" cy="1366098"/>
          </a:xfrm>
          <a:prstGeom prst="rect">
            <a:avLst/>
          </a:prstGeom>
        </p:spPr>
        <p:txBody>
          <a:bodyPr vert="horz" wrap="square" lIns="0" tIns="11766" rIns="0" bIns="0" rtlCol="0" anchor="ctr">
            <a:spAutoFit/>
          </a:bodyPr>
          <a:lstStyle/>
          <a:p>
            <a:pPr marL="11206">
              <a:lnSpc>
                <a:spcPct val="100000"/>
              </a:lnSpc>
              <a:spcBef>
                <a:spcPts val="93"/>
              </a:spcBef>
            </a:pPr>
            <a:r>
              <a:rPr lang="en-US" sz="4000" b="1" i="1" dirty="0">
                <a:latin typeface="Times New Roman" panose="02020603050405020304" pitchFamily="18" charset="0"/>
                <a:ea typeface="Times New Roman" panose="02020603050405020304" pitchFamily="18" charset="0"/>
              </a:rPr>
              <a:t>S</a:t>
            </a:r>
            <a:r>
              <a:rPr lang="en-US" sz="4000" b="1" i="1" dirty="0">
                <a:effectLst/>
                <a:latin typeface="Times New Roman" panose="02020603050405020304" pitchFamily="18" charset="0"/>
                <a:ea typeface="Times New Roman" panose="02020603050405020304" pitchFamily="18" charset="0"/>
              </a:rPr>
              <a:t>ome</a:t>
            </a:r>
            <a:r>
              <a:rPr lang="en-US" sz="4000" b="1" i="1" spc="-5" dirty="0">
                <a:effectLst/>
                <a:latin typeface="Times New Roman" panose="02020603050405020304" pitchFamily="18" charset="0"/>
                <a:ea typeface="Times New Roman" panose="02020603050405020304" pitchFamily="18" charset="0"/>
              </a:rPr>
              <a:t> </a:t>
            </a:r>
            <a:r>
              <a:rPr lang="en-US" sz="4000" b="1" i="1" dirty="0">
                <a:effectLst/>
                <a:latin typeface="Times New Roman" panose="02020603050405020304" pitchFamily="18" charset="0"/>
                <a:ea typeface="Times New Roman" panose="02020603050405020304" pitchFamily="18" charset="0"/>
              </a:rPr>
              <a:t>equivalences,</a:t>
            </a:r>
            <a:r>
              <a:rPr lang="en-US" sz="4000" b="1" i="1" spc="-10" dirty="0">
                <a:effectLst/>
                <a:latin typeface="Times New Roman" panose="02020603050405020304" pitchFamily="18" charset="0"/>
                <a:ea typeface="Times New Roman" panose="02020603050405020304" pitchFamily="18" charset="0"/>
              </a:rPr>
              <a:t> </a:t>
            </a:r>
            <a:r>
              <a:rPr lang="en-US" sz="4000" b="1" i="1" dirty="0">
                <a:effectLst/>
                <a:latin typeface="Times New Roman" panose="02020603050405020304" pitchFamily="18" charset="0"/>
                <a:ea typeface="Times New Roman" panose="02020603050405020304" pitchFamily="18" charset="0"/>
              </a:rPr>
              <a:t>and</a:t>
            </a:r>
            <a:r>
              <a:rPr lang="en-US" sz="4000" b="1" i="1" spc="-5" dirty="0">
                <a:effectLst/>
                <a:latin typeface="Times New Roman" panose="02020603050405020304" pitchFamily="18" charset="0"/>
                <a:ea typeface="Times New Roman" panose="02020603050405020304" pitchFamily="18" charset="0"/>
              </a:rPr>
              <a:t> </a:t>
            </a:r>
            <a:r>
              <a:rPr lang="en-US" sz="4000" b="1" i="1" dirty="0">
                <a:effectLst/>
                <a:latin typeface="Times New Roman" panose="02020603050405020304" pitchFamily="18" charset="0"/>
                <a:ea typeface="Times New Roman" panose="02020603050405020304" pitchFamily="18" charset="0"/>
              </a:rPr>
              <a:t>inequalities</a:t>
            </a:r>
            <a:br>
              <a:rPr lang="en-IN" sz="4000" b="1" dirty="0">
                <a:effectLst/>
                <a:latin typeface="Times New Roman" panose="02020603050405020304" pitchFamily="18" charset="0"/>
                <a:ea typeface="Times New Roman" panose="02020603050405020304" pitchFamily="18" charset="0"/>
              </a:rPr>
            </a:br>
            <a:endParaRPr sz="4800" b="1" dirty="0"/>
          </a:p>
        </p:txBody>
      </p:sp>
      <p:sp>
        <p:nvSpPr>
          <p:cNvPr id="10" name="object 10"/>
          <p:cNvSpPr txBox="1">
            <a:spLocks noGrp="1"/>
          </p:cNvSpPr>
          <p:nvPr>
            <p:ph type="ftr" sz="quarter" idx="5"/>
          </p:nvPr>
        </p:nvSpPr>
        <p:spPr>
          <a:xfrm>
            <a:off x="3671895" y="6772716"/>
            <a:ext cx="3684488" cy="177613"/>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z="1600" spc="-10"/>
              <a:t>Dr P Udayakumar</a:t>
            </a:r>
            <a:endParaRPr sz="1600" spc="-4" dirty="0"/>
          </a:p>
        </p:txBody>
      </p:sp>
      <p:sp>
        <p:nvSpPr>
          <p:cNvPr id="12" name="TextBox 11">
            <a:extLst>
              <a:ext uri="{FF2B5EF4-FFF2-40B4-BE49-F238E27FC236}">
                <a16:creationId xmlns:a16="http://schemas.microsoft.com/office/drawing/2014/main" id="{C0A9A8D8-5513-1B66-0998-90381214325E}"/>
              </a:ext>
            </a:extLst>
          </p:cNvPr>
          <p:cNvSpPr txBox="1"/>
          <p:nvPr/>
        </p:nvSpPr>
        <p:spPr>
          <a:xfrm>
            <a:off x="838200" y="838200"/>
            <a:ext cx="10744200" cy="5756063"/>
          </a:xfrm>
          <a:prstGeom prst="rect">
            <a:avLst/>
          </a:prstGeom>
          <a:noFill/>
        </p:spPr>
        <p:txBody>
          <a:bodyPr wrap="square">
            <a:spAutoFit/>
          </a:bodyPr>
          <a:lstStyle/>
          <a:p>
            <a:pPr marL="148590"/>
            <a:r>
              <a:rPr lang="en-US" sz="2800" dirty="0">
                <a:effectLst/>
                <a:latin typeface="Times New Roman" panose="02020603050405020304" pitchFamily="18" charset="0"/>
                <a:ea typeface="Times New Roman" panose="02020603050405020304" pitchFamily="18" charset="0"/>
              </a:rPr>
              <a:t>The</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following</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equivalences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hold</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for</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any</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two</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formulas P(x)</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and</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Q(x):</a:t>
            </a:r>
          </a:p>
          <a:p>
            <a:pPr marL="148590"/>
            <a:endParaRPr lang="en-IN" sz="3200" dirty="0">
              <a:effectLst/>
              <a:latin typeface="Times New Roman" panose="02020603050405020304" pitchFamily="18" charset="0"/>
              <a:ea typeface="Times New Roman" panose="02020603050405020304" pitchFamily="18" charset="0"/>
            </a:endParaRPr>
          </a:p>
          <a:p>
            <a:pPr marL="720090" indent="-571500">
              <a:lnSpc>
                <a:spcPts val="1345"/>
              </a:lnSpc>
              <a:spcBef>
                <a:spcPts val="5"/>
              </a:spcBef>
              <a:spcAft>
                <a:spcPts val="0"/>
              </a:spcAft>
              <a:buAutoNum type="romanLcParenBoth"/>
            </a:pP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Symbol" panose="05050102010706020507" pitchFamily="18" charset="2"/>
                <a:ea typeface="Times New Roman" panose="02020603050405020304" pitchFamily="18" charset="0"/>
              </a:rPr>
              <a:t>Ù</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Q(x) =</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Symbol" panose="05050102010706020507" pitchFamily="18" charset="2"/>
                <a:ea typeface="Times New Roman" panose="02020603050405020304" pitchFamily="18" charset="0"/>
              </a:rPr>
              <a:t>Ù</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Q(x))</a:t>
            </a:r>
          </a:p>
          <a:p>
            <a:pPr marL="720090" indent="-571500">
              <a:lnSpc>
                <a:spcPts val="1345"/>
              </a:lnSpc>
              <a:spcBef>
                <a:spcPts val="5"/>
              </a:spcBef>
              <a:spcAft>
                <a:spcPts val="0"/>
              </a:spcAft>
              <a:buAutoNum type="romanLcParenBoth"/>
            </a:pPr>
            <a:endParaRPr lang="en-IN" sz="3200" dirty="0">
              <a:effectLst/>
              <a:latin typeface="Times New Roman" panose="02020603050405020304" pitchFamily="18" charset="0"/>
              <a:ea typeface="Times New Roman" panose="02020603050405020304" pitchFamily="18" charset="0"/>
            </a:endParaRPr>
          </a:p>
          <a:p>
            <a:pPr marL="148590">
              <a:lnSpc>
                <a:spcPts val="1345"/>
              </a:lnSpc>
            </a:pPr>
            <a:r>
              <a:rPr lang="en-US" sz="3200" dirty="0">
                <a:effectLst/>
                <a:latin typeface="Times New Roman" panose="02020603050405020304" pitchFamily="18" charset="0"/>
                <a:ea typeface="Times New Roman" panose="02020603050405020304" pitchFamily="18" charset="0"/>
              </a:rPr>
              <a:t>(ii)</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Symbol" panose="05050102010706020507" pitchFamily="18" charset="2"/>
                <a:ea typeface="Times New Roman" panose="02020603050405020304" pitchFamily="18" charset="0"/>
              </a:rPr>
              <a:t>Ú</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Q</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(x) =</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Symbol" panose="05050102010706020507" pitchFamily="18" charset="2"/>
                <a:ea typeface="Times New Roman" panose="02020603050405020304" pitchFamily="18" charset="0"/>
              </a:rPr>
              <a:t>Ú</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Q(x)</a:t>
            </a:r>
            <a:endParaRPr lang="en-IN" sz="3200" dirty="0">
              <a:effectLst/>
              <a:latin typeface="Times New Roman" panose="02020603050405020304" pitchFamily="18" charset="0"/>
              <a:ea typeface="Times New Roman" panose="02020603050405020304" pitchFamily="18" charset="0"/>
            </a:endParaRPr>
          </a:p>
          <a:p>
            <a:pPr marL="148590">
              <a:spcBef>
                <a:spcPts val="5"/>
              </a:spcBef>
            </a:pPr>
            <a:r>
              <a:rPr lang="en-US" sz="3200" b="1" dirty="0">
                <a:effectLst/>
                <a:latin typeface="Times New Roman" panose="02020603050405020304" pitchFamily="18" charset="0"/>
                <a:ea typeface="Times New Roman" panose="02020603050405020304" pitchFamily="18" charset="0"/>
              </a:rPr>
              <a:t>But</a:t>
            </a:r>
            <a:r>
              <a:rPr lang="en-US" sz="3200" b="1" spc="-1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the</a:t>
            </a:r>
            <a:r>
              <a:rPr lang="en-US" sz="3200" b="1" spc="-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following</a:t>
            </a:r>
            <a:r>
              <a:rPr lang="en-US" sz="3200" b="1" spc="-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inequalities</a:t>
            </a:r>
            <a:r>
              <a:rPr lang="en-US" sz="3200" b="1" spc="-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hold,</a:t>
            </a:r>
            <a:r>
              <a:rPr lang="en-US" sz="3200" b="1" spc="-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in</a:t>
            </a:r>
            <a:r>
              <a:rPr lang="en-US" sz="3200" b="1" spc="-1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general:</a:t>
            </a:r>
          </a:p>
          <a:p>
            <a:pPr marL="148590">
              <a:spcBef>
                <a:spcPts val="5"/>
              </a:spcBef>
            </a:pPr>
            <a:endParaRPr lang="en-IN" sz="3200" b="1" dirty="0">
              <a:effectLst/>
              <a:latin typeface="Times New Roman" panose="02020603050405020304" pitchFamily="18" charset="0"/>
              <a:ea typeface="Times New Roman" panose="02020603050405020304" pitchFamily="18" charset="0"/>
            </a:endParaRPr>
          </a:p>
          <a:p>
            <a:pPr marL="183515">
              <a:lnSpc>
                <a:spcPts val="1345"/>
              </a:lnSpc>
            </a:pPr>
            <a:r>
              <a:rPr lang="en-US" sz="3200" dirty="0">
                <a:effectLst/>
                <a:latin typeface="Times New Roman" panose="02020603050405020304" pitchFamily="18" charset="0"/>
                <a:ea typeface="Times New Roman" panose="02020603050405020304" pitchFamily="18" charset="0"/>
              </a:rPr>
              <a:t>(iii)</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Symbol" panose="05050102010706020507" pitchFamily="18" charset="2"/>
                <a:ea typeface="Times New Roman" panose="02020603050405020304" pitchFamily="18" charset="0"/>
              </a:rPr>
              <a:t>Ú</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Q(x)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Symbol" panose="05050102010706020507" pitchFamily="18" charset="2"/>
                <a:ea typeface="Times New Roman" panose="02020603050405020304" pitchFamily="18" charset="0"/>
              </a:rPr>
              <a:t>¹</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Symbol" panose="05050102010706020507" pitchFamily="18" charset="2"/>
                <a:ea typeface="Times New Roman" panose="02020603050405020304" pitchFamily="18" charset="0"/>
              </a:rPr>
              <a:t>Ú</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Q(x)</a:t>
            </a:r>
          </a:p>
          <a:p>
            <a:pPr marL="183515">
              <a:lnSpc>
                <a:spcPts val="1345"/>
              </a:lnSpc>
            </a:pPr>
            <a:endParaRPr lang="en-IN" sz="3200" dirty="0">
              <a:effectLst/>
              <a:latin typeface="Times New Roman" panose="02020603050405020304" pitchFamily="18" charset="0"/>
              <a:ea typeface="Times New Roman" panose="02020603050405020304" pitchFamily="18" charset="0"/>
            </a:endParaRPr>
          </a:p>
          <a:p>
            <a:pPr marL="148590">
              <a:lnSpc>
                <a:spcPts val="1345"/>
              </a:lnSpc>
            </a:pPr>
            <a:r>
              <a:rPr lang="en-US" sz="3200" dirty="0">
                <a:effectLst/>
                <a:latin typeface="Times New Roman" panose="02020603050405020304" pitchFamily="18" charset="0"/>
                <a:ea typeface="Times New Roman" panose="02020603050405020304" pitchFamily="18" charset="0"/>
              </a:rPr>
              <a:t>(iv)</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Symbol" panose="05050102010706020507" pitchFamily="18" charset="2"/>
                <a:ea typeface="Times New Roman" panose="02020603050405020304" pitchFamily="18" charset="0"/>
              </a:rPr>
              <a:t>Ù</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Q(x)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Symbol" panose="05050102010706020507" pitchFamily="18" charset="2"/>
                <a:ea typeface="Times New Roman" panose="02020603050405020304" pitchFamily="18" charset="0"/>
              </a:rPr>
              <a:t>¹</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 P(x)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Symbol" panose="05050102010706020507" pitchFamily="18" charset="2"/>
                <a:ea typeface="Times New Roman" panose="02020603050405020304" pitchFamily="18" charset="0"/>
              </a:rPr>
              <a:t>Ù</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 Q</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(x)</a:t>
            </a:r>
          </a:p>
          <a:p>
            <a:pPr marL="148590">
              <a:lnSpc>
                <a:spcPts val="1345"/>
              </a:lnSpc>
            </a:pPr>
            <a:endParaRPr lang="en-US" sz="3200" dirty="0">
              <a:latin typeface="Times New Roman" panose="02020603050405020304" pitchFamily="18" charset="0"/>
              <a:ea typeface="Times New Roman" panose="02020603050405020304" pitchFamily="18" charset="0"/>
            </a:endParaRPr>
          </a:p>
          <a:p>
            <a:pPr marL="148590">
              <a:lnSpc>
                <a:spcPts val="1345"/>
              </a:lnSpc>
            </a:pPr>
            <a:endParaRPr lang="en-US" sz="3200" dirty="0">
              <a:effectLst/>
              <a:latin typeface="Times New Roman" panose="02020603050405020304" pitchFamily="18" charset="0"/>
              <a:ea typeface="Times New Roman" panose="02020603050405020304" pitchFamily="18" charset="0"/>
            </a:endParaRPr>
          </a:p>
          <a:p>
            <a:pPr marL="148590" algn="just">
              <a:spcBef>
                <a:spcPts val="920"/>
              </a:spcBef>
            </a:pPr>
            <a:r>
              <a:rPr lang="en-US" sz="3200" b="1" dirty="0">
                <a:effectLst/>
                <a:latin typeface="Times New Roman" panose="02020603050405020304" pitchFamily="18" charset="0"/>
                <a:ea typeface="Times New Roman" panose="02020603050405020304" pitchFamily="18" charset="0"/>
              </a:rPr>
              <a:t>Equivalences</a:t>
            </a:r>
            <a:r>
              <a:rPr lang="en-US" sz="3200" b="1" spc="-1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involving</a:t>
            </a:r>
            <a:r>
              <a:rPr lang="en-US" sz="3200" b="1" spc="-1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Negation</a:t>
            </a:r>
            <a:r>
              <a:rPr lang="en-US" sz="3200" b="1" spc="-1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of</a:t>
            </a:r>
            <a:r>
              <a:rPr lang="en-US" sz="3200" b="1" spc="-1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Quantifiers</a:t>
            </a:r>
            <a:endParaRPr lang="en-IN" sz="3200" b="1" dirty="0">
              <a:effectLst/>
              <a:latin typeface="Times New Roman" panose="02020603050405020304" pitchFamily="18" charset="0"/>
              <a:ea typeface="Times New Roman" panose="02020603050405020304" pitchFamily="18" charset="0"/>
            </a:endParaRPr>
          </a:p>
          <a:p>
            <a:pPr marL="148590">
              <a:spcBef>
                <a:spcPts val="920"/>
              </a:spcBef>
              <a:spcAft>
                <a:spcPts val="0"/>
              </a:spcAft>
            </a:pPr>
            <a:r>
              <a:rPr lang="en-US" sz="3200" dirty="0">
                <a:effectLst/>
                <a:latin typeface="Times New Roman" panose="02020603050405020304" pitchFamily="18" charset="0"/>
                <a:ea typeface="Times New Roman" panose="02020603050405020304" pitchFamily="18" charset="0"/>
              </a:rPr>
              <a:t>(v)</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P(x) =</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P(x)</a:t>
            </a:r>
            <a:endParaRPr lang="en-IN" sz="3200" dirty="0">
              <a:effectLst/>
              <a:latin typeface="Times New Roman" panose="02020603050405020304" pitchFamily="18" charset="0"/>
              <a:ea typeface="Times New Roman" panose="02020603050405020304" pitchFamily="18" charset="0"/>
            </a:endParaRPr>
          </a:p>
          <a:p>
            <a:pPr marL="148590"/>
            <a:r>
              <a:rPr lang="en-US" sz="3200" dirty="0">
                <a:effectLst/>
                <a:latin typeface="Times New Roman" panose="02020603050405020304" pitchFamily="18" charset="0"/>
                <a:ea typeface="Times New Roman" panose="02020603050405020304" pitchFamily="18" charset="0"/>
              </a:rPr>
              <a:t>(iv)</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P(x) =</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P(x)</a:t>
            </a:r>
          </a:p>
          <a:p>
            <a:pPr marL="148590"/>
            <a:r>
              <a:rPr lang="en-US" sz="3200" dirty="0">
                <a:latin typeface="Times New Roman" panose="02020603050405020304" pitchFamily="18" charset="0"/>
                <a:ea typeface="Times New Roman" panose="02020603050405020304" pitchFamily="18" charset="0"/>
              </a:rPr>
              <a:t>P </a:t>
            </a:r>
            <a:r>
              <a:rPr lang="en-US" sz="3200" dirty="0">
                <a:effectLst/>
                <a:latin typeface="Symbol" panose="05050102010706020507" pitchFamily="18" charset="2"/>
                <a:ea typeface="Times New Roman" panose="02020603050405020304" pitchFamily="18" charset="0"/>
              </a:rPr>
              <a:t>Ú ~</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P = True or Valid; </a:t>
            </a:r>
            <a:r>
              <a:rPr lang="en-US" sz="3200" dirty="0">
                <a:latin typeface="Times New Roman" panose="02020603050405020304" pitchFamily="18" charset="0"/>
                <a:ea typeface="Times New Roman" panose="02020603050405020304" pitchFamily="18" charset="0"/>
              </a:rPr>
              <a:t>P </a:t>
            </a:r>
            <a:r>
              <a:rPr lang="en-US" sz="3200" dirty="0">
                <a:effectLst/>
                <a:latin typeface="Symbol" panose="05050102010706020507" pitchFamily="18" charset="2"/>
                <a:ea typeface="Times New Roman" panose="02020603050405020304" pitchFamily="18" charset="0"/>
              </a:rPr>
              <a:t>Ù ~</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P = False or inconsistent</a:t>
            </a:r>
            <a:endParaRPr lang="en-IN" sz="3200" dirty="0">
              <a:effectLst/>
              <a:latin typeface="Times New Roman" panose="02020603050405020304" pitchFamily="18" charset="0"/>
              <a:ea typeface="Times New Roman" panose="02020603050405020304" pitchFamily="18" charset="0"/>
            </a:endParaRPr>
          </a:p>
          <a:p>
            <a:pPr marL="148590">
              <a:lnSpc>
                <a:spcPts val="1345"/>
              </a:lnSpc>
            </a:pPr>
            <a:endParaRPr lang="en-IN" sz="3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752600" y="283818"/>
            <a:ext cx="6076389" cy="688989"/>
          </a:xfrm>
          <a:prstGeom prst="rect">
            <a:avLst/>
          </a:prstGeom>
        </p:spPr>
        <p:txBody>
          <a:bodyPr vert="horz" wrap="square" lIns="0" tIns="11766" rIns="0" bIns="0" rtlCol="0" anchor="ctr">
            <a:spAutoFit/>
          </a:bodyPr>
          <a:lstStyle/>
          <a:p>
            <a:pPr marL="11206">
              <a:lnSpc>
                <a:spcPct val="100000"/>
              </a:lnSpc>
              <a:spcBef>
                <a:spcPts val="93"/>
              </a:spcBef>
            </a:pPr>
            <a:r>
              <a:rPr spc="-4" dirty="0"/>
              <a:t>Example</a:t>
            </a:r>
            <a:r>
              <a:rPr spc="-9" dirty="0"/>
              <a:t> </a:t>
            </a:r>
            <a:endParaRPr spc="-4" dirty="0"/>
          </a:p>
        </p:txBody>
      </p:sp>
      <p:sp>
        <p:nvSpPr>
          <p:cNvPr id="11" name="object 11"/>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13" name="TextBox 12">
            <a:extLst>
              <a:ext uri="{FF2B5EF4-FFF2-40B4-BE49-F238E27FC236}">
                <a16:creationId xmlns:a16="http://schemas.microsoft.com/office/drawing/2014/main" id="{7CD8E3D4-F4DC-821C-0FFF-87D7727B9526}"/>
              </a:ext>
            </a:extLst>
          </p:cNvPr>
          <p:cNvSpPr txBox="1"/>
          <p:nvPr/>
        </p:nvSpPr>
        <p:spPr>
          <a:xfrm>
            <a:off x="1143000" y="1752600"/>
            <a:ext cx="10210800" cy="5134739"/>
          </a:xfrm>
          <a:prstGeom prst="rect">
            <a:avLst/>
          </a:prstGeom>
          <a:noFill/>
        </p:spPr>
        <p:txBody>
          <a:bodyPr wrap="square">
            <a:spAutoFit/>
          </a:bodyPr>
          <a:lstStyle/>
          <a:p>
            <a:pPr marL="148590">
              <a:lnSpc>
                <a:spcPts val="1265"/>
              </a:lnSpc>
              <a:spcBef>
                <a:spcPts val="915"/>
              </a:spcBef>
              <a:spcAft>
                <a:spcPts val="0"/>
              </a:spcAft>
            </a:pPr>
            <a:r>
              <a:rPr lang="en-US" sz="3200" b="1" dirty="0">
                <a:effectLst/>
                <a:latin typeface="Times New Roman" panose="02020603050405020304" pitchFamily="18" charset="0"/>
                <a:ea typeface="Times New Roman" panose="02020603050405020304" pitchFamily="18" charset="0"/>
              </a:rPr>
              <a:t>Examples:</a:t>
            </a:r>
            <a:r>
              <a:rPr lang="en-US" sz="3200" b="1"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For</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each</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of</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the</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following</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closed</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formula, Prove</a:t>
            </a:r>
          </a:p>
          <a:p>
            <a:pPr marL="148590">
              <a:lnSpc>
                <a:spcPts val="1265"/>
              </a:lnSpc>
              <a:spcBef>
                <a:spcPts val="915"/>
              </a:spcBef>
              <a:spcAft>
                <a:spcPts val="0"/>
              </a:spcAft>
            </a:pPr>
            <a:endParaRPr lang="en-US" sz="3200" dirty="0">
              <a:effectLst/>
              <a:latin typeface="Times New Roman" panose="02020603050405020304" pitchFamily="18" charset="0"/>
              <a:ea typeface="Times New Roman" panose="02020603050405020304" pitchFamily="18" charset="0"/>
            </a:endParaRPr>
          </a:p>
          <a:p>
            <a:pPr marL="148590">
              <a:lnSpc>
                <a:spcPts val="1265"/>
              </a:lnSpc>
              <a:spcBef>
                <a:spcPts val="915"/>
              </a:spcBef>
              <a:spcAft>
                <a:spcPts val="0"/>
              </a:spcAft>
            </a:pP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Symbol" panose="05050102010706020507" pitchFamily="18" charset="2"/>
                <a:ea typeface="Times New Roman" panose="02020603050405020304" pitchFamily="18" charset="0"/>
              </a:rPr>
              <a:t>Ù</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y)</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P(y)</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is</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inconsistent.</a:t>
            </a:r>
            <a:endParaRPr lang="en-IN" sz="3200" dirty="0">
              <a:latin typeface="Times New Roman" panose="02020603050405020304" pitchFamily="18" charset="0"/>
              <a:ea typeface="Times New Roman" panose="02020603050405020304" pitchFamily="18" charset="0"/>
            </a:endParaRPr>
          </a:p>
          <a:p>
            <a:pPr marL="148590">
              <a:lnSpc>
                <a:spcPts val="1265"/>
              </a:lnSpc>
              <a:spcBef>
                <a:spcPts val="915"/>
              </a:spcBef>
              <a:spcAft>
                <a:spcPts val="0"/>
              </a:spcAft>
            </a:pP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Symbol" panose="05050102010706020507" pitchFamily="18" charset="2"/>
                <a:ea typeface="Times New Roman" panose="02020603050405020304" pitchFamily="18" charset="0"/>
              </a:rPr>
              <a:t>®</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y)</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P(y)</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is</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valid</a:t>
            </a:r>
            <a:endParaRPr lang="en-IN" sz="3200" dirty="0">
              <a:effectLst/>
              <a:latin typeface="Times New Roman" panose="02020603050405020304" pitchFamily="18" charset="0"/>
              <a:ea typeface="Times New Roman" panose="02020603050405020304" pitchFamily="18" charset="0"/>
            </a:endParaRPr>
          </a:p>
          <a:p>
            <a:pPr marL="148590">
              <a:spcBef>
                <a:spcPts val="685"/>
              </a:spcBef>
            </a:pPr>
            <a:r>
              <a:rPr lang="en-US" sz="3200" b="1" dirty="0">
                <a:effectLst/>
                <a:latin typeface="Times New Roman" panose="02020603050405020304" pitchFamily="18" charset="0"/>
                <a:ea typeface="Times New Roman" panose="02020603050405020304" pitchFamily="18" charset="0"/>
              </a:rPr>
              <a:t>Solution:</a:t>
            </a:r>
            <a:r>
              <a:rPr lang="en-US" sz="3200" b="1" spc="26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a:t>
            </a:r>
            <a:r>
              <a:rPr lang="en-US" sz="3200" b="1" dirty="0" err="1">
                <a:effectLst/>
                <a:latin typeface="Times New Roman" panose="02020603050405020304" pitchFamily="18" charset="0"/>
                <a:ea typeface="Times New Roman" panose="02020603050405020304" pitchFamily="18" charset="0"/>
              </a:rPr>
              <a:t>i</a:t>
            </a:r>
            <a:r>
              <a:rPr lang="en-US" sz="3200" b="1" dirty="0">
                <a:effectLst/>
                <a:latin typeface="Times New Roman" panose="02020603050405020304" pitchFamily="18" charset="0"/>
                <a:ea typeface="Times New Roman" panose="02020603050405020304" pitchFamily="18" charset="0"/>
              </a:rPr>
              <a:t>)</a:t>
            </a:r>
            <a:r>
              <a:rPr lang="en-US" sz="3200" b="1" spc="-1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Consider</a:t>
            </a:r>
            <a:endParaRPr lang="en-IN" sz="3200" b="1" dirty="0">
              <a:effectLst/>
              <a:latin typeface="Times New Roman" panose="02020603050405020304" pitchFamily="18" charset="0"/>
              <a:ea typeface="Times New Roman" panose="02020603050405020304" pitchFamily="18" charset="0"/>
            </a:endParaRPr>
          </a:p>
          <a:p>
            <a:pPr marL="605790"/>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Symbol" panose="05050102010706020507" pitchFamily="18" charset="2"/>
                <a:ea typeface="Times New Roman" panose="02020603050405020304" pitchFamily="18" charset="0"/>
              </a:rPr>
              <a:t>Ù</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y) ~</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P(y)</a:t>
            </a:r>
            <a:endParaRPr lang="en-IN" sz="3200" dirty="0">
              <a:effectLst/>
              <a:latin typeface="Times New Roman" panose="02020603050405020304" pitchFamily="18" charset="0"/>
              <a:ea typeface="Times New Roman" panose="02020603050405020304" pitchFamily="18" charset="0"/>
            </a:endParaRPr>
          </a:p>
          <a:p>
            <a:pPr marL="605790">
              <a:spcBef>
                <a:spcPts val="5"/>
              </a:spcBef>
              <a:spcAft>
                <a:spcPts val="0"/>
              </a:spcAft>
            </a:pPr>
            <a:r>
              <a:rPr lang="en-US" sz="3200" dirty="0">
                <a:effectLst/>
                <a:latin typeface="Times New Roman" panose="02020603050405020304" pitchFamily="18" charset="0"/>
                <a:ea typeface="Times New Roman" panose="02020603050405020304" pitchFamily="18" charset="0"/>
              </a:rPr>
              <a:t>=</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P(x)</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Symbol" panose="05050102010706020507" pitchFamily="18" charset="2"/>
                <a:ea typeface="Times New Roman" panose="02020603050405020304" pitchFamily="18" charset="0"/>
              </a:rPr>
              <a:t>Ù</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dirty="0">
                <a:effectLst/>
                <a:latin typeface="Symbol" panose="05050102010706020507" pitchFamily="18" charset="2"/>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rPr>
              <a:t>y)</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P(y)</a:t>
            </a:r>
            <a:r>
              <a:rPr lang="en-US" sz="3200" spc="25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t>
            </a:r>
            <a:r>
              <a:rPr lang="en-US" sz="3200" i="1" dirty="0">
                <a:effectLst/>
                <a:latin typeface="Times New Roman" panose="02020603050405020304" pitchFamily="18" charset="0"/>
                <a:ea typeface="Times New Roman" panose="02020603050405020304" pitchFamily="18" charset="0"/>
              </a:rPr>
              <a:t>taking</a:t>
            </a:r>
            <a:r>
              <a:rPr lang="en-US" sz="3200" i="1" spc="-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negation</a:t>
            </a:r>
            <a:r>
              <a:rPr lang="en-US" sz="3200" i="1" spc="-10"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out</a:t>
            </a:r>
            <a:r>
              <a:rPr lang="en-US" sz="3200" dirty="0">
                <a:effectLst/>
                <a:latin typeface="Times New Roman" panose="02020603050405020304" pitchFamily="18" charset="0"/>
                <a:ea typeface="Times New Roman" panose="02020603050405020304" pitchFamily="18" charset="0"/>
              </a:rPr>
              <a:t>)</a:t>
            </a:r>
          </a:p>
          <a:p>
            <a:pPr marL="605790">
              <a:spcBef>
                <a:spcPts val="5"/>
              </a:spcBef>
              <a:spcAft>
                <a:spcPts val="0"/>
              </a:spcAft>
            </a:pPr>
            <a:endParaRPr lang="en-US" sz="3200" dirty="0">
              <a:latin typeface="Times New Roman" panose="02020603050405020304" pitchFamily="18" charset="0"/>
              <a:ea typeface="Times New Roman" panose="02020603050405020304" pitchFamily="18" charset="0"/>
            </a:endParaRPr>
          </a:p>
          <a:p>
            <a:pPr marL="605790">
              <a:spcBef>
                <a:spcPts val="5"/>
              </a:spcBef>
              <a:spcAft>
                <a:spcPts val="0"/>
              </a:spcAft>
            </a:pPr>
            <a:r>
              <a:rPr lang="en-US" sz="2800" i="1" dirty="0">
                <a:effectLst/>
                <a:latin typeface="Times New Roman" panose="02020603050405020304" pitchFamily="18" charset="0"/>
                <a:ea typeface="Times New Roman" panose="02020603050405020304" pitchFamily="18" charset="0"/>
              </a:rPr>
              <a:t>But we know for each bound occurrence, a variable is dummy, and can be replaced in</a:t>
            </a:r>
            <a:r>
              <a:rPr lang="en-US" sz="2800" i="1" spc="-265" dirty="0">
                <a:effectLst/>
                <a:latin typeface="Times New Roman" panose="02020603050405020304" pitchFamily="18" charset="0"/>
                <a:ea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rPr>
              <a:t>the</a:t>
            </a:r>
            <a:r>
              <a:rPr lang="en-US" sz="2800" i="1" spc="-5" dirty="0">
                <a:effectLst/>
                <a:latin typeface="Times New Roman" panose="02020603050405020304" pitchFamily="18" charset="0"/>
                <a:ea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rPr>
              <a:t>whole scope</a:t>
            </a:r>
            <a:r>
              <a:rPr lang="en-US" sz="2800" i="1" spc="-5" dirty="0">
                <a:effectLst/>
                <a:latin typeface="Times New Roman" panose="02020603050405020304" pitchFamily="18" charset="0"/>
                <a:ea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rPr>
              <a:t>of the</a:t>
            </a:r>
            <a:r>
              <a:rPr lang="en-US" sz="2800" i="1" spc="-5" dirty="0">
                <a:effectLst/>
                <a:latin typeface="Times New Roman" panose="02020603050405020304" pitchFamily="18" charset="0"/>
                <a:ea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rPr>
              <a:t>variable uniformly</a:t>
            </a:r>
            <a:r>
              <a:rPr lang="en-US" sz="2800" i="1" spc="-5" dirty="0">
                <a:effectLst/>
                <a:latin typeface="Times New Roman" panose="02020603050405020304" pitchFamily="18" charset="0"/>
                <a:ea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rPr>
              <a:t>by another</a:t>
            </a:r>
            <a:r>
              <a:rPr lang="en-US" sz="2800" i="1" spc="-5" dirty="0">
                <a:effectLst/>
                <a:latin typeface="Times New Roman" panose="02020603050405020304" pitchFamily="18" charset="0"/>
                <a:ea typeface="Times New Roman" panose="02020603050405020304" pitchFamily="18" charset="0"/>
              </a:rPr>
              <a:t> </a:t>
            </a:r>
            <a:r>
              <a:rPr lang="en-US" sz="2800" i="1" dirty="0">
                <a:effectLst/>
                <a:latin typeface="Times New Roman" panose="02020603050405020304" pitchFamily="18" charset="0"/>
                <a:ea typeface="Times New Roman" panose="02020603050405020304" pitchFamily="18" charset="0"/>
              </a:rPr>
              <a:t>free variable. Hence</a:t>
            </a:r>
            <a:endParaRPr lang="en-IN" sz="4400" dirty="0">
              <a:effectLst/>
              <a:latin typeface="Times New Roman" panose="02020603050405020304" pitchFamily="18" charset="0"/>
              <a:ea typeface="Times New Roman" panose="02020603050405020304" pitchFamily="18" charset="0"/>
            </a:endParaRPr>
          </a:p>
          <a:p>
            <a:br>
              <a:rPr lang="en-US" sz="1600" dirty="0">
                <a:effectLst/>
                <a:latin typeface="Times New Roman" panose="02020603050405020304" pitchFamily="18" charset="0"/>
                <a:ea typeface="Times New Roman" panose="02020603050405020304" pitchFamily="18" charset="0"/>
              </a:rPr>
            </a:br>
            <a:endParaRPr lang="en-IN"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242982" y="13252"/>
            <a:ext cx="4366247" cy="607719"/>
          </a:xfrm>
          <a:prstGeom prst="rect">
            <a:avLst/>
          </a:prstGeom>
        </p:spPr>
        <p:txBody>
          <a:bodyPr vert="horz" wrap="square" lIns="0" tIns="10085" rIns="0" bIns="0" rtlCol="0" anchor="ctr">
            <a:spAutoFit/>
          </a:bodyPr>
          <a:lstStyle/>
          <a:p>
            <a:pPr marL="11206">
              <a:lnSpc>
                <a:spcPct val="100000"/>
              </a:lnSpc>
              <a:spcBef>
                <a:spcPts val="79"/>
              </a:spcBef>
            </a:pPr>
            <a:r>
              <a:rPr sz="3883" spc="-4" dirty="0">
                <a:latin typeface="Times New Roman"/>
                <a:cs typeface="Times New Roman"/>
              </a:rPr>
              <a:t>Example</a:t>
            </a:r>
            <a:r>
              <a:rPr sz="3883" spc="-35" dirty="0">
                <a:latin typeface="Times New Roman"/>
                <a:cs typeface="Times New Roman"/>
              </a:rPr>
              <a:t> </a:t>
            </a:r>
            <a:r>
              <a:rPr sz="3883" spc="-4" dirty="0">
                <a:latin typeface="Times New Roman"/>
                <a:cs typeface="Times New Roman"/>
              </a:rPr>
              <a:t>-</a:t>
            </a:r>
            <a:r>
              <a:rPr sz="3883" spc="-26" dirty="0">
                <a:latin typeface="Times New Roman"/>
                <a:cs typeface="Times New Roman"/>
              </a:rPr>
              <a:t> </a:t>
            </a:r>
            <a:r>
              <a:rPr sz="3883" spc="-4" dirty="0">
                <a:latin typeface="Times New Roman"/>
                <a:cs typeface="Times New Roman"/>
              </a:rPr>
              <a:t>Cont…</a:t>
            </a:r>
            <a:endParaRPr sz="3883" dirty="0">
              <a:latin typeface="Times New Roman"/>
              <a:cs typeface="Times New Roman"/>
            </a:endParaRPr>
          </a:p>
        </p:txBody>
      </p:sp>
      <p:sp>
        <p:nvSpPr>
          <p:cNvPr id="9" name="object 9"/>
          <p:cNvSpPr txBox="1">
            <a:spLocks noGrp="1"/>
          </p:cNvSpPr>
          <p:nvPr>
            <p:ph type="ftr" sz="quarter" idx="5"/>
          </p:nvPr>
        </p:nvSpPr>
        <p:spPr>
          <a:xfrm>
            <a:off x="3582187" y="6772716"/>
            <a:ext cx="3260830" cy="166712"/>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13" name="TextBox 12">
            <a:extLst>
              <a:ext uri="{FF2B5EF4-FFF2-40B4-BE49-F238E27FC236}">
                <a16:creationId xmlns:a16="http://schemas.microsoft.com/office/drawing/2014/main" id="{7D961898-130A-AC39-C2CF-196F8E2BB1A6}"/>
              </a:ext>
            </a:extLst>
          </p:cNvPr>
          <p:cNvSpPr txBox="1"/>
          <p:nvPr/>
        </p:nvSpPr>
        <p:spPr>
          <a:xfrm>
            <a:off x="0" y="1425698"/>
            <a:ext cx="12039600" cy="4060599"/>
          </a:xfrm>
          <a:prstGeom prst="rect">
            <a:avLst/>
          </a:prstGeom>
          <a:noFill/>
        </p:spPr>
        <p:txBody>
          <a:bodyPr wrap="square">
            <a:spAutoFit/>
          </a:bodyPr>
          <a:lstStyle/>
          <a:p>
            <a:pPr marL="1931670">
              <a:lnSpc>
                <a:spcPts val="1400"/>
              </a:lnSpc>
            </a:pPr>
            <a:r>
              <a:rPr lang="en-US" sz="3200" i="1" dirty="0">
                <a:effectLst/>
                <a:latin typeface="Times New Roman" panose="02020603050405020304" pitchFamily="18" charset="0"/>
                <a:ea typeface="Times New Roman" panose="02020603050405020304" pitchFamily="18" charset="0"/>
              </a:rPr>
              <a:t>R</a:t>
            </a:r>
            <a:r>
              <a:rPr lang="en-US" sz="3200" i="1" spc="-1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a:t>
            </a:r>
            <a:r>
              <a:rPr lang="en-US" sz="3200" i="1" spc="-1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a:t>
            </a:r>
            <a:r>
              <a:rPr lang="en-US" sz="3600" dirty="0">
                <a:effectLst/>
                <a:latin typeface="Symbol" panose="05050102010706020507" pitchFamily="18" charset="2"/>
                <a:ea typeface="Times New Roman" panose="02020603050405020304" pitchFamily="18" charset="0"/>
              </a:rPr>
              <a:t>"</a:t>
            </a:r>
            <a:r>
              <a:rPr lang="en-US" sz="3200" i="1" dirty="0">
                <a:effectLst/>
                <a:latin typeface="Times New Roman" panose="02020603050405020304" pitchFamily="18" charset="0"/>
                <a:ea typeface="Times New Roman" panose="02020603050405020304" pitchFamily="18" charset="0"/>
              </a:rPr>
              <a:t>x)</a:t>
            </a:r>
            <a:r>
              <a:rPr lang="en-US" sz="3200" i="1" spc="-1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P(x)</a:t>
            </a:r>
            <a:r>
              <a:rPr lang="en-US" sz="3200" i="1" spc="-10" dirty="0">
                <a:effectLst/>
                <a:latin typeface="Times New Roman" panose="02020603050405020304" pitchFamily="18" charset="0"/>
                <a:ea typeface="Times New Roman" panose="02020603050405020304" pitchFamily="18" charset="0"/>
              </a:rPr>
              <a:t> </a:t>
            </a:r>
            <a:r>
              <a:rPr lang="en-US" sz="3600" dirty="0">
                <a:effectLst/>
                <a:latin typeface="Symbol" panose="05050102010706020507" pitchFamily="18" charset="2"/>
                <a:ea typeface="Times New Roman" panose="02020603050405020304" pitchFamily="18" charset="0"/>
              </a:rPr>
              <a:t>Ù</a:t>
            </a:r>
            <a:r>
              <a:rPr lang="en-US" sz="3600" spc="23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a:t>
            </a:r>
            <a:r>
              <a:rPr lang="en-US" sz="3200" i="1" spc="-1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a:t>
            </a:r>
            <a:r>
              <a:rPr lang="en-US" sz="3600" dirty="0">
                <a:effectLst/>
                <a:latin typeface="Symbol" panose="05050102010706020507" pitchFamily="18" charset="2"/>
                <a:ea typeface="Times New Roman" panose="02020603050405020304" pitchFamily="18" charset="0"/>
              </a:rPr>
              <a:t>"</a:t>
            </a:r>
            <a:r>
              <a:rPr lang="en-US" sz="3200" i="1" dirty="0">
                <a:effectLst/>
                <a:latin typeface="Times New Roman" panose="02020603050405020304" pitchFamily="18" charset="0"/>
                <a:ea typeface="Times New Roman" panose="02020603050405020304" pitchFamily="18" charset="0"/>
              </a:rPr>
              <a:t>x)</a:t>
            </a:r>
            <a:r>
              <a:rPr lang="en-US" sz="3200" i="1" spc="-1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P(x)</a:t>
            </a:r>
          </a:p>
          <a:p>
            <a:pPr marL="1931670">
              <a:lnSpc>
                <a:spcPts val="1400"/>
              </a:lnSpc>
            </a:pPr>
            <a:endParaRPr lang="en-US" sz="3200" i="1" dirty="0">
              <a:effectLst/>
              <a:latin typeface="Times New Roman" panose="02020603050405020304" pitchFamily="18" charset="0"/>
              <a:ea typeface="Times New Roman" panose="02020603050405020304" pitchFamily="18" charset="0"/>
            </a:endParaRPr>
          </a:p>
          <a:p>
            <a:pPr marL="1931670">
              <a:lnSpc>
                <a:spcPts val="1400"/>
              </a:lnSpc>
            </a:pPr>
            <a:endParaRPr lang="en-US" sz="3200" i="1" dirty="0">
              <a:latin typeface="Times New Roman" panose="02020603050405020304" pitchFamily="18" charset="0"/>
              <a:ea typeface="Times New Roman" panose="02020603050405020304" pitchFamily="18" charset="0"/>
            </a:endParaRPr>
          </a:p>
          <a:p>
            <a:pPr marL="1931670">
              <a:lnSpc>
                <a:spcPts val="1400"/>
              </a:lnSpc>
            </a:pPr>
            <a:r>
              <a:rPr lang="en-US" sz="3200" i="1" dirty="0">
                <a:effectLst/>
                <a:latin typeface="Times New Roman" panose="02020603050405020304" pitchFamily="18" charset="0"/>
                <a:ea typeface="Times New Roman" panose="02020603050405020304" pitchFamily="18" charset="0"/>
              </a:rPr>
              <a:t>Each</a:t>
            </a:r>
            <a:r>
              <a:rPr lang="en-US" sz="3200" i="1" spc="-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conjunct</a:t>
            </a:r>
            <a:r>
              <a:rPr lang="en-US" sz="3200" i="1" spc="-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of</a:t>
            </a:r>
            <a:r>
              <a:rPr lang="en-US" sz="3200" i="1" spc="-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the</a:t>
            </a:r>
            <a:r>
              <a:rPr lang="en-US" sz="3200" i="1" spc="-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formula is</a:t>
            </a:r>
            <a:r>
              <a:rPr lang="en-US" sz="3200" i="1" spc="-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either</a:t>
            </a:r>
            <a:endParaRPr lang="en-IN" sz="3200" dirty="0">
              <a:effectLst/>
              <a:latin typeface="Times New Roman" panose="02020603050405020304" pitchFamily="18" charset="0"/>
              <a:ea typeface="Times New Roman" panose="02020603050405020304" pitchFamily="18" charset="0"/>
            </a:endParaRPr>
          </a:p>
          <a:p>
            <a:pPr marL="1931670" marR="210185">
              <a:lnSpc>
                <a:spcPct val="96000"/>
              </a:lnSpc>
              <a:spcBef>
                <a:spcPts val="35"/>
              </a:spcBef>
              <a:spcAft>
                <a:spcPts val="0"/>
              </a:spcAft>
            </a:pPr>
            <a:r>
              <a:rPr lang="en-US" sz="3200" i="1" dirty="0">
                <a:effectLst/>
                <a:latin typeface="Times New Roman" panose="02020603050405020304" pitchFamily="18" charset="0"/>
                <a:ea typeface="Times New Roman" panose="02020603050405020304" pitchFamily="18" charset="0"/>
              </a:rPr>
              <a:t>True of False and, hence, can be thought of as a formula of PL, in stead of formula of</a:t>
            </a:r>
            <a:r>
              <a:rPr lang="en-US" sz="3200" i="1" spc="-260"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FOPL,</a:t>
            </a:r>
            <a:r>
              <a:rPr lang="en-US" sz="3200" i="1" spc="-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Let us replace</a:t>
            </a:r>
            <a:r>
              <a:rPr lang="en-US" sz="3200" i="1" spc="-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a:t>
            </a:r>
            <a:r>
              <a:rPr lang="en-US" sz="3600" dirty="0">
                <a:effectLst/>
                <a:latin typeface="Symbol" panose="05050102010706020507" pitchFamily="18" charset="2"/>
                <a:ea typeface="Times New Roman" panose="02020603050405020304" pitchFamily="18" charset="0"/>
              </a:rPr>
              <a:t>"</a:t>
            </a:r>
            <a:r>
              <a:rPr lang="en-US" sz="3200" i="1" dirty="0">
                <a:effectLst/>
                <a:latin typeface="Times New Roman" panose="02020603050405020304" pitchFamily="18" charset="0"/>
                <a:ea typeface="Times New Roman" panose="02020603050405020304" pitchFamily="18" charset="0"/>
              </a:rPr>
              <a:t>x) (P(x) by</a:t>
            </a:r>
            <a:r>
              <a:rPr lang="en-US" sz="3200" i="1" spc="-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Q , a</a:t>
            </a:r>
            <a:r>
              <a:rPr lang="en-US" sz="3200" i="1" spc="-5"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formula of PL.</a:t>
            </a:r>
          </a:p>
          <a:p>
            <a:pPr marL="1931670" marR="210185">
              <a:lnSpc>
                <a:spcPct val="96000"/>
              </a:lnSpc>
              <a:spcBef>
                <a:spcPts val="35"/>
              </a:spcBef>
              <a:spcAft>
                <a:spcPts val="0"/>
              </a:spcAft>
            </a:pPr>
            <a:endParaRPr lang="en-US" sz="3200" i="1" dirty="0">
              <a:latin typeface="Times New Roman" panose="02020603050405020304" pitchFamily="18" charset="0"/>
              <a:ea typeface="Times New Roman" panose="02020603050405020304" pitchFamily="18" charset="0"/>
            </a:endParaRPr>
          </a:p>
          <a:p>
            <a:pPr marL="1931670" marR="210185">
              <a:lnSpc>
                <a:spcPct val="96000"/>
              </a:lnSpc>
              <a:spcBef>
                <a:spcPts val="35"/>
              </a:spcBef>
            </a:pPr>
            <a:r>
              <a:rPr lang="en-US" sz="2800" dirty="0">
                <a:effectLst/>
                <a:latin typeface="Times New Roman" panose="02020603050405020304" pitchFamily="18" charset="0"/>
                <a:ea typeface="Times New Roman" panose="02020603050405020304" pitchFamily="18" charset="0"/>
              </a:rPr>
              <a:t>R</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Q</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Symbol" panose="05050102010706020507" pitchFamily="18" charset="2"/>
                <a:ea typeface="Times New Roman" panose="02020603050405020304" pitchFamily="18" charset="0"/>
              </a:rPr>
              <a:t>Ù</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Q</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False</a:t>
            </a:r>
            <a:r>
              <a:rPr lang="en-US" sz="2800" spc="-260" dirty="0">
                <a:effectLst/>
                <a:latin typeface="Times New Roman" panose="02020603050405020304" pitchFamily="18" charset="0"/>
                <a:ea typeface="Times New Roman" panose="02020603050405020304" pitchFamily="18" charset="0"/>
              </a:rPr>
              <a:t> </a:t>
            </a:r>
          </a:p>
          <a:p>
            <a:pPr marL="1931670" marR="210185">
              <a:lnSpc>
                <a:spcPct val="96000"/>
              </a:lnSpc>
              <a:spcBef>
                <a:spcPts val="35"/>
              </a:spcBef>
            </a:pPr>
            <a:r>
              <a:rPr lang="en-US" sz="2800" dirty="0">
                <a:effectLst/>
                <a:latin typeface="Times New Roman" panose="02020603050405020304" pitchFamily="18" charset="0"/>
                <a:ea typeface="Times New Roman" panose="02020603050405020304" pitchFamily="18" charset="0"/>
              </a:rPr>
              <a:t>Hence,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 proof.</a:t>
            </a:r>
            <a:endParaRPr lang="en-IN" sz="2800" dirty="0">
              <a:effectLst/>
              <a:latin typeface="Times New Roman" panose="02020603050405020304" pitchFamily="18" charset="0"/>
              <a:ea typeface="Times New Roman" panose="02020603050405020304" pitchFamily="18" charset="0"/>
            </a:endParaRPr>
          </a:p>
          <a:p>
            <a:pPr marL="1931670" marR="210185">
              <a:lnSpc>
                <a:spcPct val="96000"/>
              </a:lnSpc>
              <a:spcBef>
                <a:spcPts val="35"/>
              </a:spcBef>
              <a:spcAft>
                <a:spcPts val="0"/>
              </a:spcAft>
            </a:pPr>
            <a:endParaRPr lang="en-IN" sz="3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005618" y="282310"/>
            <a:ext cx="2241737" cy="607719"/>
          </a:xfrm>
          <a:prstGeom prst="rect">
            <a:avLst/>
          </a:prstGeom>
        </p:spPr>
        <p:txBody>
          <a:bodyPr vert="horz" wrap="square" lIns="0" tIns="10085" rIns="0" bIns="0" rtlCol="0" anchor="ctr">
            <a:spAutoFit/>
          </a:bodyPr>
          <a:lstStyle/>
          <a:p>
            <a:pPr marL="11206">
              <a:lnSpc>
                <a:spcPct val="100000"/>
              </a:lnSpc>
              <a:spcBef>
                <a:spcPts val="79"/>
              </a:spcBef>
            </a:pPr>
            <a:r>
              <a:rPr sz="3883" spc="-4" dirty="0">
                <a:latin typeface="Times New Roman"/>
                <a:cs typeface="Times New Roman"/>
              </a:rPr>
              <a:t>Definitions</a:t>
            </a:r>
            <a:endParaRPr sz="3883" dirty="0">
              <a:latin typeface="Times New Roman"/>
              <a:cs typeface="Times New Roman"/>
            </a:endParaRPr>
          </a:p>
        </p:txBody>
      </p:sp>
      <p:sp>
        <p:nvSpPr>
          <p:cNvPr id="7" name="object 7"/>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685800" y="1720776"/>
            <a:ext cx="11049000" cy="4463560"/>
          </a:xfrm>
          <a:prstGeom prst="rect">
            <a:avLst/>
          </a:prstGeom>
        </p:spPr>
        <p:txBody>
          <a:bodyPr vert="horz" wrap="square" lIns="0" tIns="11206" rIns="0" bIns="0" rtlCol="0">
            <a:spAutoFit/>
          </a:bodyPr>
          <a:lstStyle/>
          <a:p>
            <a:pPr marL="348522" indent="-304816">
              <a:lnSpc>
                <a:spcPts val="2528"/>
              </a:lnSpc>
              <a:spcBef>
                <a:spcPts val="88"/>
              </a:spcBef>
              <a:buClr>
                <a:srgbClr val="0099CC"/>
              </a:buClr>
              <a:buSzPct val="70833"/>
              <a:buFont typeface="Wingdings"/>
              <a:buChar char=""/>
              <a:tabLst>
                <a:tab pos="348522" algn="l"/>
                <a:tab pos="349082" algn="l"/>
              </a:tabLst>
            </a:pPr>
            <a:r>
              <a:rPr sz="2800" dirty="0">
                <a:latin typeface="Arial MT"/>
                <a:cs typeface="Arial MT"/>
              </a:rPr>
              <a:t>A</a:t>
            </a:r>
            <a:r>
              <a:rPr sz="2800" spc="-18" dirty="0">
                <a:latin typeface="Arial MT"/>
                <a:cs typeface="Arial MT"/>
              </a:rPr>
              <a:t> </a:t>
            </a:r>
            <a:r>
              <a:rPr sz="2800" dirty="0">
                <a:latin typeface="Arial MT"/>
                <a:cs typeface="Arial MT"/>
              </a:rPr>
              <a:t>formula</a:t>
            </a:r>
            <a:r>
              <a:rPr sz="2800" spc="4" dirty="0">
                <a:latin typeface="Arial MT"/>
                <a:cs typeface="Arial MT"/>
              </a:rPr>
              <a:t> </a:t>
            </a:r>
            <a:r>
              <a:rPr sz="2800" dirty="0">
                <a:latin typeface="Symbol"/>
                <a:cs typeface="Symbol"/>
              </a:rPr>
              <a:t></a:t>
            </a:r>
            <a:r>
              <a:rPr sz="2800" spc="18" dirty="0">
                <a:latin typeface="Times New Roman"/>
                <a:cs typeface="Times New Roman"/>
              </a:rPr>
              <a:t> </a:t>
            </a:r>
            <a:r>
              <a:rPr sz="2800" spc="-4" dirty="0">
                <a:latin typeface="Arial MT"/>
                <a:cs typeface="Arial MT"/>
              </a:rPr>
              <a:t>is</a:t>
            </a:r>
            <a:r>
              <a:rPr sz="2800" dirty="0">
                <a:latin typeface="Arial MT"/>
                <a:cs typeface="Arial MT"/>
              </a:rPr>
              <a:t> </a:t>
            </a:r>
            <a:r>
              <a:rPr sz="2800" spc="-4" dirty="0">
                <a:latin typeface="Arial MT"/>
                <a:cs typeface="Arial MT"/>
              </a:rPr>
              <a:t>said</a:t>
            </a:r>
            <a:r>
              <a:rPr sz="2800" spc="9" dirty="0">
                <a:latin typeface="Arial MT"/>
                <a:cs typeface="Arial MT"/>
              </a:rPr>
              <a:t> </a:t>
            </a:r>
            <a:r>
              <a:rPr sz="2800" dirty="0">
                <a:latin typeface="Arial MT"/>
                <a:cs typeface="Arial MT"/>
              </a:rPr>
              <a:t>to</a:t>
            </a:r>
            <a:r>
              <a:rPr sz="2800" spc="-13" dirty="0">
                <a:latin typeface="Arial MT"/>
                <a:cs typeface="Arial MT"/>
              </a:rPr>
              <a:t> </a:t>
            </a:r>
            <a:r>
              <a:rPr sz="2800" dirty="0">
                <a:latin typeface="Arial MT"/>
                <a:cs typeface="Arial MT"/>
              </a:rPr>
              <a:t>be</a:t>
            </a:r>
            <a:r>
              <a:rPr sz="2800" spc="9" dirty="0">
                <a:latin typeface="Arial MT"/>
                <a:cs typeface="Arial MT"/>
              </a:rPr>
              <a:t> </a:t>
            </a:r>
            <a:r>
              <a:rPr sz="2800" b="1" spc="-4" dirty="0">
                <a:solidFill>
                  <a:srgbClr val="CC0000"/>
                </a:solidFill>
                <a:latin typeface="Arial"/>
                <a:cs typeface="Arial"/>
              </a:rPr>
              <a:t>consistent</a:t>
            </a:r>
            <a:r>
              <a:rPr sz="2800" b="1" spc="-9" dirty="0">
                <a:solidFill>
                  <a:srgbClr val="CC0000"/>
                </a:solidFill>
                <a:latin typeface="Arial"/>
                <a:cs typeface="Arial"/>
              </a:rPr>
              <a:t> </a:t>
            </a:r>
            <a:r>
              <a:rPr sz="2800" spc="-4" dirty="0">
                <a:latin typeface="Arial MT"/>
                <a:cs typeface="Arial MT"/>
              </a:rPr>
              <a:t>(satisfiable)</a:t>
            </a:r>
            <a:endParaRPr sz="2800" dirty="0">
              <a:latin typeface="Arial MT"/>
              <a:cs typeface="Arial MT"/>
            </a:endParaRPr>
          </a:p>
          <a:p>
            <a:pPr marL="700965" lvl="1" indent="-253266">
              <a:lnSpc>
                <a:spcPts val="2105"/>
              </a:lnSpc>
              <a:buChar char="–"/>
              <a:tabLst>
                <a:tab pos="700965" algn="l"/>
                <a:tab pos="701526" algn="l"/>
              </a:tabLst>
            </a:pPr>
            <a:r>
              <a:rPr sz="2000" spc="-9" dirty="0">
                <a:latin typeface="Arial MT"/>
                <a:cs typeface="Arial MT"/>
              </a:rPr>
              <a:t>if</a:t>
            </a:r>
            <a:r>
              <a:rPr sz="2000" spc="13" dirty="0">
                <a:latin typeface="Arial MT"/>
                <a:cs typeface="Arial MT"/>
              </a:rPr>
              <a:t> </a:t>
            </a:r>
            <a:r>
              <a:rPr sz="2000" spc="-9" dirty="0">
                <a:latin typeface="Arial MT"/>
                <a:cs typeface="Arial MT"/>
              </a:rPr>
              <a:t>and </a:t>
            </a:r>
            <a:r>
              <a:rPr sz="2000" spc="4" dirty="0">
                <a:latin typeface="Arial MT"/>
                <a:cs typeface="Arial MT"/>
              </a:rPr>
              <a:t>only</a:t>
            </a:r>
            <a:r>
              <a:rPr sz="2000" spc="-35" dirty="0">
                <a:latin typeface="Arial MT"/>
                <a:cs typeface="Arial MT"/>
              </a:rPr>
              <a:t> </a:t>
            </a:r>
            <a:r>
              <a:rPr sz="2000" spc="-9" dirty="0">
                <a:latin typeface="Arial MT"/>
                <a:cs typeface="Arial MT"/>
              </a:rPr>
              <a:t>if</a:t>
            </a:r>
            <a:r>
              <a:rPr sz="2000" spc="13" dirty="0">
                <a:latin typeface="Arial MT"/>
                <a:cs typeface="Arial MT"/>
              </a:rPr>
              <a:t> </a:t>
            </a:r>
            <a:r>
              <a:rPr sz="2000" spc="-9" dirty="0">
                <a:latin typeface="Arial MT"/>
                <a:cs typeface="Arial MT"/>
              </a:rPr>
              <a:t>there </a:t>
            </a:r>
            <a:r>
              <a:rPr sz="2000" spc="-4" dirty="0">
                <a:latin typeface="Arial MT"/>
                <a:cs typeface="Arial MT"/>
              </a:rPr>
              <a:t>exists</a:t>
            </a:r>
            <a:r>
              <a:rPr sz="2000" spc="4" dirty="0">
                <a:latin typeface="Arial MT"/>
                <a:cs typeface="Arial MT"/>
              </a:rPr>
              <a:t> </a:t>
            </a:r>
            <a:r>
              <a:rPr sz="2000" spc="-9" dirty="0">
                <a:latin typeface="Arial MT"/>
                <a:cs typeface="Arial MT"/>
              </a:rPr>
              <a:t>an</a:t>
            </a:r>
            <a:r>
              <a:rPr sz="2000" spc="18" dirty="0">
                <a:latin typeface="Arial MT"/>
                <a:cs typeface="Arial MT"/>
              </a:rPr>
              <a:t> </a:t>
            </a:r>
            <a:r>
              <a:rPr sz="2000" spc="-4" dirty="0">
                <a:latin typeface="Arial MT"/>
                <a:cs typeface="Arial MT"/>
              </a:rPr>
              <a:t>interpretation</a:t>
            </a:r>
            <a:r>
              <a:rPr sz="2000" spc="-9" dirty="0">
                <a:latin typeface="Arial MT"/>
                <a:cs typeface="Arial MT"/>
              </a:rPr>
              <a:t> </a:t>
            </a:r>
            <a:r>
              <a:rPr sz="2000" spc="-4" dirty="0">
                <a:latin typeface="Arial MT"/>
                <a:cs typeface="Arial MT"/>
              </a:rPr>
              <a:t>I</a:t>
            </a:r>
            <a:r>
              <a:rPr sz="2000" spc="-9" dirty="0">
                <a:latin typeface="Arial MT"/>
                <a:cs typeface="Arial MT"/>
              </a:rPr>
              <a:t> </a:t>
            </a:r>
            <a:r>
              <a:rPr sz="2000" spc="-4" dirty="0">
                <a:latin typeface="Arial MT"/>
                <a:cs typeface="Arial MT"/>
              </a:rPr>
              <a:t>such</a:t>
            </a:r>
            <a:r>
              <a:rPr sz="2000" spc="-9" dirty="0">
                <a:latin typeface="Arial MT"/>
                <a:cs typeface="Arial MT"/>
              </a:rPr>
              <a:t> that </a:t>
            </a:r>
            <a:r>
              <a:rPr sz="2000" spc="-4" dirty="0">
                <a:latin typeface="Arial MT"/>
                <a:cs typeface="Arial MT"/>
              </a:rPr>
              <a:t>I[</a:t>
            </a:r>
            <a:r>
              <a:rPr sz="2000" spc="-4" dirty="0">
                <a:latin typeface="Symbol"/>
                <a:cs typeface="Symbol"/>
              </a:rPr>
              <a:t></a:t>
            </a:r>
            <a:r>
              <a:rPr sz="2000" spc="-4" dirty="0">
                <a:latin typeface="Arial MT"/>
                <a:cs typeface="Arial MT"/>
              </a:rPr>
              <a:t>]</a:t>
            </a:r>
            <a:r>
              <a:rPr sz="2000" spc="-9" dirty="0">
                <a:latin typeface="Arial MT"/>
                <a:cs typeface="Arial MT"/>
              </a:rPr>
              <a:t> </a:t>
            </a:r>
            <a:r>
              <a:rPr sz="2000" spc="-4" dirty="0">
                <a:latin typeface="Arial MT"/>
                <a:cs typeface="Arial MT"/>
              </a:rPr>
              <a:t>=</a:t>
            </a:r>
            <a:r>
              <a:rPr sz="2000" spc="-13" dirty="0">
                <a:latin typeface="Arial MT"/>
                <a:cs typeface="Arial MT"/>
              </a:rPr>
              <a:t> </a:t>
            </a:r>
            <a:r>
              <a:rPr sz="2000" spc="9" dirty="0">
                <a:latin typeface="Arial MT"/>
                <a:cs typeface="Arial MT"/>
              </a:rPr>
              <a:t>T.</a:t>
            </a:r>
            <a:endParaRPr sz="2000" dirty="0">
              <a:latin typeface="Arial MT"/>
              <a:cs typeface="Arial MT"/>
            </a:endParaRPr>
          </a:p>
          <a:p>
            <a:pPr marL="700965" lvl="1" indent="-253266">
              <a:buChar char="–"/>
              <a:tabLst>
                <a:tab pos="700965" algn="l"/>
                <a:tab pos="701526" algn="l"/>
                <a:tab pos="2107379" algn="l"/>
                <a:tab pos="5019943" algn="l"/>
                <a:tab pos="5342689" algn="l"/>
                <a:tab pos="5528717" algn="l"/>
              </a:tabLst>
            </a:pPr>
            <a:r>
              <a:rPr sz="2000" spc="-4" dirty="0">
                <a:latin typeface="Arial MT"/>
                <a:cs typeface="Arial MT"/>
              </a:rPr>
              <a:t>Alternatively,	</a:t>
            </a:r>
            <a:r>
              <a:rPr sz="2000" spc="-9" dirty="0">
                <a:latin typeface="Arial MT"/>
                <a:cs typeface="Arial MT"/>
              </a:rPr>
              <a:t>we</a:t>
            </a:r>
            <a:r>
              <a:rPr sz="2000" spc="-4" dirty="0">
                <a:latin typeface="Arial MT"/>
                <a:cs typeface="Arial MT"/>
              </a:rPr>
              <a:t> </a:t>
            </a:r>
            <a:r>
              <a:rPr sz="2000" spc="4" dirty="0">
                <a:latin typeface="Arial MT"/>
                <a:cs typeface="Arial MT"/>
              </a:rPr>
              <a:t>say</a:t>
            </a:r>
            <a:r>
              <a:rPr sz="2000" spc="-31" dirty="0">
                <a:latin typeface="Arial MT"/>
                <a:cs typeface="Arial MT"/>
              </a:rPr>
              <a:t> </a:t>
            </a:r>
            <a:r>
              <a:rPr sz="2000" spc="-4" dirty="0">
                <a:latin typeface="Arial MT"/>
                <a:cs typeface="Arial MT"/>
              </a:rPr>
              <a:t>that I</a:t>
            </a:r>
            <a:r>
              <a:rPr sz="2000" spc="18" dirty="0">
                <a:latin typeface="Arial MT"/>
                <a:cs typeface="Arial MT"/>
              </a:rPr>
              <a:t> </a:t>
            </a:r>
            <a:r>
              <a:rPr sz="2000" spc="-13" dirty="0">
                <a:latin typeface="Arial MT"/>
                <a:cs typeface="Arial MT"/>
              </a:rPr>
              <a:t>is</a:t>
            </a:r>
            <a:r>
              <a:rPr sz="2000" spc="9" dirty="0">
                <a:latin typeface="Arial MT"/>
                <a:cs typeface="Arial MT"/>
              </a:rPr>
              <a:t> </a:t>
            </a:r>
            <a:r>
              <a:rPr sz="2000" spc="-4" dirty="0">
                <a:latin typeface="Arial MT"/>
                <a:cs typeface="Arial MT"/>
              </a:rPr>
              <a:t>a </a:t>
            </a:r>
            <a:r>
              <a:rPr sz="2000" i="1" dirty="0">
                <a:latin typeface="Arial"/>
                <a:cs typeface="Arial"/>
              </a:rPr>
              <a:t>model</a:t>
            </a:r>
            <a:r>
              <a:rPr sz="2000" i="1" spc="-9" dirty="0">
                <a:latin typeface="Arial"/>
                <a:cs typeface="Arial"/>
              </a:rPr>
              <a:t> </a:t>
            </a:r>
            <a:r>
              <a:rPr sz="2000" spc="-9" dirty="0">
                <a:latin typeface="Arial MT"/>
                <a:cs typeface="Arial MT"/>
              </a:rPr>
              <a:t>of</a:t>
            </a:r>
            <a:r>
              <a:rPr sz="2000" spc="18" dirty="0">
                <a:latin typeface="Arial MT"/>
                <a:cs typeface="Arial MT"/>
              </a:rPr>
              <a:t> </a:t>
            </a:r>
            <a:r>
              <a:rPr sz="2000" spc="-4" dirty="0">
                <a:latin typeface="Symbol"/>
                <a:cs typeface="Symbol"/>
              </a:rPr>
              <a:t></a:t>
            </a:r>
            <a:r>
              <a:rPr sz="2000" spc="-4" dirty="0">
                <a:latin typeface="Times New Roman"/>
                <a:cs typeface="Times New Roman"/>
              </a:rPr>
              <a:t>	</a:t>
            </a:r>
            <a:r>
              <a:rPr sz="2000" spc="-9" dirty="0">
                <a:latin typeface="Arial MT"/>
                <a:cs typeface="Arial MT"/>
              </a:rPr>
              <a:t>or	</a:t>
            </a:r>
            <a:r>
              <a:rPr sz="2000" spc="-4" dirty="0">
                <a:latin typeface="Arial MT"/>
                <a:cs typeface="Arial MT"/>
              </a:rPr>
              <a:t>I	satisfies </a:t>
            </a:r>
            <a:r>
              <a:rPr sz="2000" spc="-22" dirty="0">
                <a:latin typeface="Symbol"/>
                <a:cs typeface="Symbol"/>
              </a:rPr>
              <a:t></a:t>
            </a:r>
            <a:r>
              <a:rPr sz="2000" spc="-22" dirty="0">
                <a:latin typeface="Arial MT"/>
                <a:cs typeface="Arial MT"/>
              </a:rPr>
              <a:t>.</a:t>
            </a:r>
            <a:endParaRPr lang="en-IN" sz="2000" spc="-22" dirty="0">
              <a:latin typeface="Arial MT"/>
              <a:cs typeface="Arial MT"/>
            </a:endParaRPr>
          </a:p>
          <a:p>
            <a:pPr marL="447699" lvl="1">
              <a:tabLst>
                <a:tab pos="700965" algn="l"/>
                <a:tab pos="701526" algn="l"/>
                <a:tab pos="2107379" algn="l"/>
                <a:tab pos="5019943" algn="l"/>
                <a:tab pos="5342689" algn="l"/>
                <a:tab pos="5528717" algn="l"/>
              </a:tabLst>
            </a:pPr>
            <a:endParaRPr sz="2000" dirty="0">
              <a:latin typeface="Arial MT"/>
              <a:cs typeface="Arial MT"/>
            </a:endParaRPr>
          </a:p>
          <a:p>
            <a:pPr marL="348522" marR="38662" indent="-304256">
              <a:lnSpc>
                <a:spcPct val="79200"/>
              </a:lnSpc>
              <a:spcBef>
                <a:spcPts val="556"/>
              </a:spcBef>
              <a:buClr>
                <a:srgbClr val="0099CC"/>
              </a:buClr>
              <a:buSzPct val="70833"/>
              <a:buFont typeface="Wingdings"/>
              <a:buChar char=""/>
              <a:tabLst>
                <a:tab pos="348522" algn="l"/>
                <a:tab pos="349082" algn="l"/>
                <a:tab pos="3425260" algn="l"/>
              </a:tabLst>
            </a:pPr>
            <a:r>
              <a:rPr sz="2800" dirty="0">
                <a:latin typeface="Arial MT"/>
                <a:cs typeface="Arial MT"/>
              </a:rPr>
              <a:t>A</a:t>
            </a:r>
            <a:r>
              <a:rPr sz="2800" spc="13" dirty="0">
                <a:latin typeface="Arial MT"/>
                <a:cs typeface="Arial MT"/>
              </a:rPr>
              <a:t> </a:t>
            </a:r>
            <a:r>
              <a:rPr sz="2800" dirty="0">
                <a:latin typeface="Arial MT"/>
                <a:cs typeface="Arial MT"/>
              </a:rPr>
              <a:t>formula</a:t>
            </a:r>
            <a:r>
              <a:rPr sz="2800" spc="13" dirty="0">
                <a:latin typeface="Arial MT"/>
                <a:cs typeface="Arial MT"/>
              </a:rPr>
              <a:t> </a:t>
            </a:r>
            <a:r>
              <a:rPr sz="2800" dirty="0">
                <a:latin typeface="Symbol"/>
                <a:cs typeface="Symbol"/>
              </a:rPr>
              <a:t></a:t>
            </a:r>
            <a:r>
              <a:rPr sz="2800" spc="44" dirty="0">
                <a:latin typeface="Times New Roman"/>
                <a:cs typeface="Times New Roman"/>
              </a:rPr>
              <a:t> </a:t>
            </a:r>
            <a:r>
              <a:rPr sz="2800" spc="-4" dirty="0">
                <a:latin typeface="Arial MT"/>
                <a:cs typeface="Arial MT"/>
              </a:rPr>
              <a:t>is</a:t>
            </a:r>
            <a:r>
              <a:rPr sz="2800" spc="26" dirty="0">
                <a:latin typeface="Arial MT"/>
                <a:cs typeface="Arial MT"/>
              </a:rPr>
              <a:t> </a:t>
            </a:r>
            <a:r>
              <a:rPr sz="2800" spc="-4" dirty="0">
                <a:latin typeface="Arial MT"/>
                <a:cs typeface="Arial MT"/>
              </a:rPr>
              <a:t>said</a:t>
            </a:r>
            <a:r>
              <a:rPr sz="2800" spc="35" dirty="0">
                <a:latin typeface="Arial MT"/>
                <a:cs typeface="Arial MT"/>
              </a:rPr>
              <a:t> </a:t>
            </a:r>
            <a:r>
              <a:rPr sz="2800" dirty="0">
                <a:latin typeface="Arial MT"/>
                <a:cs typeface="Arial MT"/>
              </a:rPr>
              <a:t>to</a:t>
            </a:r>
            <a:r>
              <a:rPr sz="2800" spc="13" dirty="0">
                <a:latin typeface="Arial MT"/>
                <a:cs typeface="Arial MT"/>
              </a:rPr>
              <a:t> </a:t>
            </a:r>
            <a:r>
              <a:rPr sz="2800" dirty="0">
                <a:latin typeface="Arial MT"/>
                <a:cs typeface="Arial MT"/>
              </a:rPr>
              <a:t>be	</a:t>
            </a:r>
            <a:r>
              <a:rPr sz="2800" spc="-4" dirty="0">
                <a:latin typeface="Arial MT"/>
                <a:cs typeface="Arial MT"/>
              </a:rPr>
              <a:t>inconsistent</a:t>
            </a:r>
            <a:r>
              <a:rPr sz="2800" spc="22" dirty="0">
                <a:latin typeface="Arial MT"/>
                <a:cs typeface="Arial MT"/>
              </a:rPr>
              <a:t> </a:t>
            </a:r>
            <a:r>
              <a:rPr sz="2800" spc="-4" dirty="0">
                <a:latin typeface="Arial MT"/>
                <a:cs typeface="Arial MT"/>
              </a:rPr>
              <a:t>(unsatisfiable)</a:t>
            </a:r>
            <a:r>
              <a:rPr sz="2800" spc="18" dirty="0">
                <a:latin typeface="Arial MT"/>
                <a:cs typeface="Arial MT"/>
              </a:rPr>
              <a:t> </a:t>
            </a:r>
            <a:r>
              <a:rPr sz="2800" spc="-13" dirty="0">
                <a:latin typeface="Arial MT"/>
                <a:cs typeface="Arial MT"/>
              </a:rPr>
              <a:t>if </a:t>
            </a:r>
            <a:r>
              <a:rPr sz="2800" spc="-574" dirty="0">
                <a:latin typeface="Arial MT"/>
                <a:cs typeface="Arial MT"/>
              </a:rPr>
              <a:t> </a:t>
            </a:r>
            <a:r>
              <a:rPr sz="2800" dirty="0">
                <a:latin typeface="Arial MT"/>
                <a:cs typeface="Arial MT"/>
              </a:rPr>
              <a:t>and</a:t>
            </a:r>
            <a:r>
              <a:rPr sz="2800" spc="4" dirty="0">
                <a:latin typeface="Arial MT"/>
                <a:cs typeface="Arial MT"/>
              </a:rPr>
              <a:t> </a:t>
            </a:r>
            <a:r>
              <a:rPr sz="2800" spc="-4" dirty="0">
                <a:latin typeface="Arial MT"/>
                <a:cs typeface="Arial MT"/>
              </a:rPr>
              <a:t>only</a:t>
            </a:r>
            <a:r>
              <a:rPr sz="2800" spc="-18" dirty="0">
                <a:latin typeface="Arial MT"/>
                <a:cs typeface="Arial MT"/>
              </a:rPr>
              <a:t> </a:t>
            </a:r>
            <a:r>
              <a:rPr sz="2800" spc="-4" dirty="0">
                <a:latin typeface="Arial MT"/>
                <a:cs typeface="Arial MT"/>
              </a:rPr>
              <a:t>if</a:t>
            </a:r>
            <a:endParaRPr sz="2800" dirty="0">
              <a:latin typeface="Arial MT"/>
              <a:cs typeface="Arial MT"/>
            </a:endParaRPr>
          </a:p>
          <a:p>
            <a:pPr marL="700965" lvl="1" indent="-253266">
              <a:lnSpc>
                <a:spcPts val="1897"/>
              </a:lnSpc>
              <a:buFont typeface="Arial MT"/>
              <a:buChar char="–"/>
              <a:tabLst>
                <a:tab pos="700965" algn="l"/>
                <a:tab pos="701526" algn="l"/>
              </a:tabLst>
            </a:pPr>
            <a:r>
              <a:rPr sz="2000" spc="-4" dirty="0">
                <a:latin typeface="Symbol"/>
                <a:cs typeface="Symbol"/>
              </a:rPr>
              <a:t></a:t>
            </a:r>
            <a:r>
              <a:rPr sz="2000" spc="53" dirty="0">
                <a:latin typeface="Times New Roman"/>
                <a:cs typeface="Times New Roman"/>
              </a:rPr>
              <a:t> </a:t>
            </a:r>
            <a:r>
              <a:rPr sz="2000" spc="-9" dirty="0">
                <a:latin typeface="Arial MT"/>
                <a:cs typeface="Arial MT"/>
              </a:rPr>
              <a:t>no</a:t>
            </a:r>
            <a:r>
              <a:rPr sz="2000" spc="18" dirty="0">
                <a:latin typeface="Arial MT"/>
                <a:cs typeface="Arial MT"/>
              </a:rPr>
              <a:t> </a:t>
            </a:r>
            <a:r>
              <a:rPr sz="2000" spc="-4" dirty="0">
                <a:latin typeface="Arial MT"/>
                <a:cs typeface="Arial MT"/>
              </a:rPr>
              <a:t>interpretation</a:t>
            </a:r>
            <a:r>
              <a:rPr sz="2000" spc="13" dirty="0">
                <a:latin typeface="Arial MT"/>
                <a:cs typeface="Arial MT"/>
              </a:rPr>
              <a:t> </a:t>
            </a:r>
            <a:r>
              <a:rPr sz="2000" spc="-9" dirty="0">
                <a:latin typeface="Arial MT"/>
                <a:cs typeface="Arial MT"/>
              </a:rPr>
              <a:t>that</a:t>
            </a:r>
            <a:r>
              <a:rPr sz="2000" spc="18" dirty="0">
                <a:latin typeface="Arial MT"/>
                <a:cs typeface="Arial MT"/>
              </a:rPr>
              <a:t> </a:t>
            </a:r>
            <a:r>
              <a:rPr sz="2000" spc="-4" dirty="0">
                <a:latin typeface="Arial MT"/>
                <a:cs typeface="Arial MT"/>
              </a:rPr>
              <a:t>satisfies</a:t>
            </a:r>
            <a:r>
              <a:rPr sz="2000" spc="31" dirty="0">
                <a:latin typeface="Arial MT"/>
                <a:cs typeface="Arial MT"/>
              </a:rPr>
              <a:t> </a:t>
            </a:r>
            <a:r>
              <a:rPr sz="2000" spc="-4" dirty="0">
                <a:latin typeface="Symbol"/>
                <a:cs typeface="Symbol"/>
              </a:rPr>
              <a:t></a:t>
            </a:r>
            <a:r>
              <a:rPr sz="2000" spc="35" dirty="0">
                <a:latin typeface="Times New Roman"/>
                <a:cs typeface="Times New Roman"/>
              </a:rPr>
              <a:t> </a:t>
            </a:r>
            <a:r>
              <a:rPr sz="2000" spc="-9" dirty="0">
                <a:latin typeface="Arial MT"/>
                <a:cs typeface="Arial MT"/>
              </a:rPr>
              <a:t>or</a:t>
            </a:r>
            <a:r>
              <a:rPr sz="2000" spc="26" dirty="0">
                <a:latin typeface="Arial MT"/>
                <a:cs typeface="Arial MT"/>
              </a:rPr>
              <a:t> </a:t>
            </a:r>
            <a:r>
              <a:rPr sz="2000" spc="-9" dirty="0">
                <a:latin typeface="Arial MT"/>
                <a:cs typeface="Arial MT"/>
              </a:rPr>
              <a:t>there</a:t>
            </a:r>
            <a:r>
              <a:rPr sz="2000" spc="13" dirty="0">
                <a:latin typeface="Arial MT"/>
                <a:cs typeface="Arial MT"/>
              </a:rPr>
              <a:t> </a:t>
            </a:r>
            <a:r>
              <a:rPr sz="2000" spc="-4" dirty="0">
                <a:latin typeface="Arial MT"/>
                <a:cs typeface="Arial MT"/>
              </a:rPr>
              <a:t>exists</a:t>
            </a:r>
            <a:r>
              <a:rPr sz="2000" spc="31" dirty="0">
                <a:latin typeface="Arial MT"/>
                <a:cs typeface="Arial MT"/>
              </a:rPr>
              <a:t> </a:t>
            </a:r>
            <a:r>
              <a:rPr sz="2000" spc="-9" dirty="0">
                <a:latin typeface="Arial MT"/>
                <a:cs typeface="Arial MT"/>
              </a:rPr>
              <a:t>no</a:t>
            </a:r>
            <a:r>
              <a:rPr sz="2000" spc="18" dirty="0">
                <a:latin typeface="Arial MT"/>
                <a:cs typeface="Arial MT"/>
              </a:rPr>
              <a:t> </a:t>
            </a:r>
            <a:r>
              <a:rPr sz="2000" dirty="0">
                <a:latin typeface="Arial MT"/>
                <a:cs typeface="Arial MT"/>
              </a:rPr>
              <a:t>model</a:t>
            </a:r>
            <a:r>
              <a:rPr sz="2000" spc="9" dirty="0">
                <a:latin typeface="Arial MT"/>
                <a:cs typeface="Arial MT"/>
              </a:rPr>
              <a:t> </a:t>
            </a:r>
            <a:r>
              <a:rPr sz="2000" dirty="0">
                <a:latin typeface="Arial MT"/>
                <a:cs typeface="Arial MT"/>
              </a:rPr>
              <a:t>for</a:t>
            </a:r>
            <a:r>
              <a:rPr lang="en-IN" sz="2000" dirty="0">
                <a:latin typeface="Arial MT"/>
                <a:cs typeface="Arial MT"/>
              </a:rPr>
              <a:t> </a:t>
            </a:r>
            <a:r>
              <a:rPr sz="2000" spc="-9" dirty="0">
                <a:latin typeface="Symbol"/>
                <a:cs typeface="Symbol"/>
              </a:rPr>
              <a:t></a:t>
            </a:r>
            <a:r>
              <a:rPr sz="2000" spc="-9" dirty="0">
                <a:latin typeface="Arial MT"/>
                <a:cs typeface="Arial MT"/>
              </a:rPr>
              <a:t>.</a:t>
            </a:r>
            <a:endParaRPr lang="en-IN" sz="2000" spc="-9" dirty="0">
              <a:latin typeface="Arial MT"/>
              <a:cs typeface="Arial MT"/>
            </a:endParaRPr>
          </a:p>
          <a:p>
            <a:pPr marL="447699" lvl="1">
              <a:lnSpc>
                <a:spcPts val="1897"/>
              </a:lnSpc>
              <a:tabLst>
                <a:tab pos="700965" algn="l"/>
                <a:tab pos="701526" algn="l"/>
              </a:tabLst>
            </a:pPr>
            <a:endParaRPr sz="2000" dirty="0">
              <a:latin typeface="Arial MT"/>
              <a:cs typeface="Arial MT"/>
            </a:endParaRPr>
          </a:p>
          <a:p>
            <a:pPr marL="348522" marR="37542" indent="-304256">
              <a:lnSpc>
                <a:spcPct val="79200"/>
              </a:lnSpc>
              <a:spcBef>
                <a:spcPts val="556"/>
              </a:spcBef>
              <a:buClr>
                <a:srgbClr val="0099CC"/>
              </a:buClr>
              <a:buSzPct val="70833"/>
              <a:buFont typeface="Wingdings"/>
              <a:buChar char=""/>
              <a:tabLst>
                <a:tab pos="348522" algn="l"/>
                <a:tab pos="349082" algn="l"/>
                <a:tab pos="754756" algn="l"/>
                <a:tab pos="1884370" algn="l"/>
                <a:tab pos="2279398" algn="l"/>
                <a:tab pos="2704684" algn="l"/>
                <a:tab pos="3486895" algn="l"/>
                <a:tab pos="3852788" algn="l"/>
                <a:tab pos="4530780" algn="l"/>
                <a:tab pos="5248555" algn="l"/>
                <a:tab pos="5611645" algn="l"/>
                <a:tab pos="6152358" algn="l"/>
              </a:tabLst>
            </a:pPr>
            <a:r>
              <a:rPr sz="2800" dirty="0">
                <a:latin typeface="Arial MT"/>
                <a:cs typeface="Arial MT"/>
              </a:rPr>
              <a:t>A	</a:t>
            </a:r>
            <a:r>
              <a:rPr sz="2800" spc="22" dirty="0">
                <a:latin typeface="Arial MT"/>
                <a:cs typeface="Arial MT"/>
              </a:rPr>
              <a:t>f</a:t>
            </a:r>
            <a:r>
              <a:rPr sz="2800" dirty="0">
                <a:latin typeface="Arial MT"/>
                <a:cs typeface="Arial MT"/>
              </a:rPr>
              <a:t>o</a:t>
            </a:r>
            <a:r>
              <a:rPr sz="2800" spc="-9" dirty="0">
                <a:latin typeface="Arial MT"/>
                <a:cs typeface="Arial MT"/>
              </a:rPr>
              <a:t>rm</a:t>
            </a:r>
            <a:r>
              <a:rPr sz="2800" dirty="0">
                <a:latin typeface="Arial MT"/>
                <a:cs typeface="Arial MT"/>
              </a:rPr>
              <a:t>u</a:t>
            </a:r>
            <a:r>
              <a:rPr sz="2800" spc="-9" dirty="0">
                <a:latin typeface="Arial MT"/>
                <a:cs typeface="Arial MT"/>
              </a:rPr>
              <a:t>l</a:t>
            </a:r>
            <a:r>
              <a:rPr sz="2800" spc="-4" dirty="0">
                <a:latin typeface="Arial MT"/>
                <a:cs typeface="Arial MT"/>
              </a:rPr>
              <a:t>a</a:t>
            </a:r>
            <a:r>
              <a:rPr sz="2800" dirty="0">
                <a:latin typeface="Arial MT"/>
                <a:cs typeface="Arial MT"/>
              </a:rPr>
              <a:t>	</a:t>
            </a:r>
            <a:r>
              <a:rPr sz="2800" dirty="0">
                <a:latin typeface="Symbol"/>
                <a:cs typeface="Symbol"/>
              </a:rPr>
              <a:t></a:t>
            </a:r>
            <a:r>
              <a:rPr sz="2800" dirty="0">
                <a:latin typeface="Times New Roman"/>
                <a:cs typeface="Times New Roman"/>
              </a:rPr>
              <a:t>	</a:t>
            </a:r>
            <a:r>
              <a:rPr sz="2800" spc="-9" dirty="0">
                <a:latin typeface="Arial MT"/>
                <a:cs typeface="Arial MT"/>
              </a:rPr>
              <a:t>i</a:t>
            </a:r>
            <a:r>
              <a:rPr sz="2800" dirty="0">
                <a:latin typeface="Arial MT"/>
                <a:cs typeface="Arial MT"/>
              </a:rPr>
              <a:t>s	</a:t>
            </a:r>
            <a:r>
              <a:rPr sz="2800" spc="-22" dirty="0">
                <a:latin typeface="Arial MT"/>
                <a:cs typeface="Arial MT"/>
              </a:rPr>
              <a:t>v</a:t>
            </a:r>
            <a:r>
              <a:rPr sz="2800" dirty="0">
                <a:latin typeface="Arial MT"/>
                <a:cs typeface="Arial MT"/>
              </a:rPr>
              <a:t>a</a:t>
            </a:r>
            <a:r>
              <a:rPr sz="2800" spc="9" dirty="0">
                <a:latin typeface="Arial MT"/>
                <a:cs typeface="Arial MT"/>
              </a:rPr>
              <a:t>l</a:t>
            </a:r>
            <a:r>
              <a:rPr sz="2800" spc="-9" dirty="0">
                <a:latin typeface="Arial MT"/>
                <a:cs typeface="Arial MT"/>
              </a:rPr>
              <a:t>i</a:t>
            </a:r>
            <a:r>
              <a:rPr sz="2800" spc="-4" dirty="0">
                <a:latin typeface="Arial MT"/>
                <a:cs typeface="Arial MT"/>
              </a:rPr>
              <a:t>d</a:t>
            </a:r>
            <a:r>
              <a:rPr sz="2800" dirty="0">
                <a:latin typeface="Arial MT"/>
                <a:cs typeface="Arial MT"/>
              </a:rPr>
              <a:t>	</a:t>
            </a:r>
            <a:r>
              <a:rPr sz="2800" spc="-9" dirty="0">
                <a:latin typeface="Arial MT"/>
                <a:cs typeface="Arial MT"/>
              </a:rPr>
              <a:t>i</a:t>
            </a:r>
            <a:r>
              <a:rPr sz="2800" dirty="0">
                <a:latin typeface="Arial MT"/>
                <a:cs typeface="Arial MT"/>
              </a:rPr>
              <a:t>f	</a:t>
            </a:r>
            <a:r>
              <a:rPr sz="2800" spc="-18" dirty="0">
                <a:latin typeface="Arial MT"/>
                <a:cs typeface="Arial MT"/>
              </a:rPr>
              <a:t>a</a:t>
            </a:r>
            <a:r>
              <a:rPr sz="2800" dirty="0">
                <a:latin typeface="Arial MT"/>
                <a:cs typeface="Arial MT"/>
              </a:rPr>
              <a:t>n</a:t>
            </a:r>
            <a:r>
              <a:rPr sz="2800" spc="-4" dirty="0">
                <a:latin typeface="Arial MT"/>
                <a:cs typeface="Arial MT"/>
              </a:rPr>
              <a:t>d</a:t>
            </a:r>
            <a:r>
              <a:rPr sz="2800" dirty="0">
                <a:latin typeface="Arial MT"/>
                <a:cs typeface="Arial MT"/>
              </a:rPr>
              <a:t>	</a:t>
            </a:r>
            <a:r>
              <a:rPr sz="2800" spc="-18" dirty="0">
                <a:latin typeface="Arial MT"/>
                <a:cs typeface="Arial MT"/>
              </a:rPr>
              <a:t>o</a:t>
            </a:r>
            <a:r>
              <a:rPr sz="2800" dirty="0">
                <a:latin typeface="Arial MT"/>
                <a:cs typeface="Arial MT"/>
              </a:rPr>
              <a:t>n</a:t>
            </a:r>
            <a:r>
              <a:rPr sz="2800" spc="-9" dirty="0">
                <a:latin typeface="Arial MT"/>
                <a:cs typeface="Arial MT"/>
              </a:rPr>
              <a:t>l</a:t>
            </a:r>
            <a:r>
              <a:rPr sz="2800" dirty="0">
                <a:latin typeface="Arial MT"/>
                <a:cs typeface="Arial MT"/>
              </a:rPr>
              <a:t>y	</a:t>
            </a:r>
            <a:r>
              <a:rPr sz="2800" spc="-9" dirty="0">
                <a:latin typeface="Arial MT"/>
                <a:cs typeface="Arial MT"/>
              </a:rPr>
              <a:t>i</a:t>
            </a:r>
            <a:r>
              <a:rPr sz="2800" dirty="0">
                <a:latin typeface="Arial MT"/>
                <a:cs typeface="Arial MT"/>
              </a:rPr>
              <a:t>f	</a:t>
            </a:r>
            <a:r>
              <a:rPr sz="2800" spc="-18" dirty="0">
                <a:latin typeface="Arial MT"/>
                <a:cs typeface="Arial MT"/>
              </a:rPr>
              <a:t>f</a:t>
            </a:r>
            <a:r>
              <a:rPr sz="2800" dirty="0">
                <a:latin typeface="Arial MT"/>
                <a:cs typeface="Arial MT"/>
              </a:rPr>
              <a:t>or	e</a:t>
            </a:r>
            <a:r>
              <a:rPr sz="2800" spc="-22" dirty="0">
                <a:latin typeface="Arial MT"/>
                <a:cs typeface="Arial MT"/>
              </a:rPr>
              <a:t>v</a:t>
            </a:r>
            <a:r>
              <a:rPr sz="2800" dirty="0">
                <a:latin typeface="Arial MT"/>
                <a:cs typeface="Arial MT"/>
              </a:rPr>
              <a:t>e</a:t>
            </a:r>
            <a:r>
              <a:rPr sz="2800" spc="-9" dirty="0">
                <a:latin typeface="Arial MT"/>
                <a:cs typeface="Arial MT"/>
              </a:rPr>
              <a:t>r</a:t>
            </a:r>
            <a:r>
              <a:rPr sz="2800" dirty="0">
                <a:latin typeface="Arial MT"/>
                <a:cs typeface="Arial MT"/>
              </a:rPr>
              <a:t>y  </a:t>
            </a:r>
            <a:r>
              <a:rPr sz="2800" spc="-4" dirty="0">
                <a:latin typeface="Arial MT"/>
                <a:cs typeface="Arial MT"/>
              </a:rPr>
              <a:t>interpretation</a:t>
            </a:r>
            <a:r>
              <a:rPr sz="2800" spc="4" dirty="0">
                <a:latin typeface="Arial MT"/>
                <a:cs typeface="Arial MT"/>
              </a:rPr>
              <a:t> </a:t>
            </a:r>
            <a:r>
              <a:rPr sz="2800" spc="-9" dirty="0">
                <a:latin typeface="Arial MT"/>
                <a:cs typeface="Arial MT"/>
              </a:rPr>
              <a:t>I,</a:t>
            </a:r>
            <a:r>
              <a:rPr sz="2800" spc="-13" dirty="0">
                <a:latin typeface="Arial MT"/>
                <a:cs typeface="Arial MT"/>
              </a:rPr>
              <a:t> I[</a:t>
            </a:r>
            <a:r>
              <a:rPr sz="2800" spc="-13" dirty="0">
                <a:latin typeface="Symbol"/>
                <a:cs typeface="Symbol"/>
              </a:rPr>
              <a:t></a:t>
            </a:r>
            <a:r>
              <a:rPr sz="2800" spc="-13" dirty="0">
                <a:latin typeface="Arial MT"/>
                <a:cs typeface="Arial MT"/>
              </a:rPr>
              <a:t>]</a:t>
            </a:r>
            <a:r>
              <a:rPr sz="2800" spc="9" dirty="0">
                <a:latin typeface="Arial MT"/>
                <a:cs typeface="Arial MT"/>
              </a:rPr>
              <a:t> </a:t>
            </a:r>
            <a:r>
              <a:rPr sz="2800" dirty="0">
                <a:latin typeface="Arial MT"/>
                <a:cs typeface="Arial MT"/>
              </a:rPr>
              <a:t>=</a:t>
            </a:r>
            <a:r>
              <a:rPr sz="2800" spc="-4" dirty="0">
                <a:latin typeface="Arial MT"/>
                <a:cs typeface="Arial MT"/>
              </a:rPr>
              <a:t> T.</a:t>
            </a:r>
            <a:endParaRPr lang="en-IN" sz="2800" spc="-4" dirty="0">
              <a:latin typeface="Arial MT"/>
              <a:cs typeface="Arial MT"/>
            </a:endParaRPr>
          </a:p>
          <a:p>
            <a:pPr marL="44266" marR="37542">
              <a:lnSpc>
                <a:spcPct val="79200"/>
              </a:lnSpc>
              <a:spcBef>
                <a:spcPts val="556"/>
              </a:spcBef>
              <a:buClr>
                <a:srgbClr val="0099CC"/>
              </a:buClr>
              <a:buSzPct val="70833"/>
              <a:tabLst>
                <a:tab pos="348522" algn="l"/>
                <a:tab pos="349082" algn="l"/>
                <a:tab pos="754756" algn="l"/>
                <a:tab pos="1884370" algn="l"/>
                <a:tab pos="2279398" algn="l"/>
                <a:tab pos="2704684" algn="l"/>
                <a:tab pos="3486895" algn="l"/>
                <a:tab pos="3852788" algn="l"/>
                <a:tab pos="4530780" algn="l"/>
                <a:tab pos="5248555" algn="l"/>
                <a:tab pos="5611645" algn="l"/>
                <a:tab pos="6152358" algn="l"/>
              </a:tabLst>
            </a:pPr>
            <a:endParaRPr sz="2800" dirty="0">
              <a:latin typeface="Arial MT"/>
              <a:cs typeface="Arial MT"/>
            </a:endParaRPr>
          </a:p>
          <a:p>
            <a:pPr marL="348522" marR="38102" indent="-304256">
              <a:lnSpc>
                <a:spcPts val="2030"/>
              </a:lnSpc>
              <a:spcBef>
                <a:spcPts val="494"/>
              </a:spcBef>
              <a:buClr>
                <a:srgbClr val="0099CC"/>
              </a:buClr>
              <a:buSzPct val="70833"/>
              <a:buFont typeface="Wingdings"/>
              <a:buChar char=""/>
              <a:tabLst>
                <a:tab pos="348522" algn="l"/>
                <a:tab pos="349082" algn="l"/>
                <a:tab pos="681914" algn="l"/>
                <a:tab pos="1738685" algn="l"/>
                <a:tab pos="2059191" algn="l"/>
                <a:tab pos="2408833" algn="l"/>
                <a:tab pos="2715330" algn="l"/>
                <a:tab pos="3634822" algn="l"/>
                <a:tab pos="5394239" algn="l"/>
                <a:tab pos="5770777" algn="l"/>
                <a:tab pos="6077273" algn="l"/>
                <a:tab pos="6588290" algn="l"/>
              </a:tabLst>
            </a:pPr>
            <a:r>
              <a:rPr sz="2800" dirty="0">
                <a:latin typeface="Arial MT"/>
                <a:cs typeface="Arial MT"/>
              </a:rPr>
              <a:t>A	</a:t>
            </a:r>
            <a:r>
              <a:rPr sz="2800" spc="22" dirty="0">
                <a:latin typeface="Arial MT"/>
                <a:cs typeface="Arial MT"/>
              </a:rPr>
              <a:t>f</a:t>
            </a:r>
            <a:r>
              <a:rPr sz="2800" dirty="0">
                <a:latin typeface="Arial MT"/>
                <a:cs typeface="Arial MT"/>
              </a:rPr>
              <a:t>o</a:t>
            </a:r>
            <a:r>
              <a:rPr sz="2800" spc="-31" dirty="0">
                <a:latin typeface="Arial MT"/>
                <a:cs typeface="Arial MT"/>
              </a:rPr>
              <a:t>r</a:t>
            </a:r>
            <a:r>
              <a:rPr sz="2800" spc="13" dirty="0">
                <a:latin typeface="Arial MT"/>
                <a:cs typeface="Arial MT"/>
              </a:rPr>
              <a:t>m</a:t>
            </a:r>
            <a:r>
              <a:rPr sz="2800" dirty="0">
                <a:latin typeface="Arial MT"/>
                <a:cs typeface="Arial MT"/>
              </a:rPr>
              <a:t>u</a:t>
            </a:r>
            <a:r>
              <a:rPr sz="2800" spc="-9" dirty="0">
                <a:latin typeface="Arial MT"/>
                <a:cs typeface="Arial MT"/>
              </a:rPr>
              <a:t>l</a:t>
            </a:r>
            <a:r>
              <a:rPr sz="2800" spc="-4" dirty="0">
                <a:latin typeface="Arial MT"/>
                <a:cs typeface="Arial MT"/>
              </a:rPr>
              <a:t>a</a:t>
            </a:r>
            <a:r>
              <a:rPr sz="2800" dirty="0">
                <a:latin typeface="Arial MT"/>
                <a:cs typeface="Arial MT"/>
              </a:rPr>
              <a:t>	</a:t>
            </a:r>
            <a:r>
              <a:rPr sz="2800" dirty="0">
                <a:latin typeface="Symbol"/>
                <a:cs typeface="Symbol"/>
              </a:rPr>
              <a:t></a:t>
            </a:r>
            <a:r>
              <a:rPr sz="2800" dirty="0">
                <a:latin typeface="Times New Roman"/>
                <a:cs typeface="Times New Roman"/>
              </a:rPr>
              <a:t>	</a:t>
            </a:r>
            <a:r>
              <a:rPr sz="2800" spc="-9" dirty="0">
                <a:latin typeface="Arial MT"/>
                <a:cs typeface="Arial MT"/>
              </a:rPr>
              <a:t>i</a:t>
            </a:r>
            <a:r>
              <a:rPr sz="2800" dirty="0">
                <a:latin typeface="Arial MT"/>
                <a:cs typeface="Arial MT"/>
              </a:rPr>
              <a:t>s	</a:t>
            </a:r>
            <a:r>
              <a:rPr sz="2800" spc="-4" dirty="0">
                <a:latin typeface="Arial MT"/>
                <a:cs typeface="Arial MT"/>
              </a:rPr>
              <a:t>a</a:t>
            </a:r>
            <a:r>
              <a:rPr sz="2800" dirty="0">
                <a:latin typeface="Arial MT"/>
                <a:cs typeface="Arial MT"/>
              </a:rPr>
              <a:t>	</a:t>
            </a:r>
            <a:r>
              <a:rPr sz="2800" spc="-9" dirty="0">
                <a:latin typeface="Arial MT"/>
                <a:cs typeface="Arial MT"/>
              </a:rPr>
              <a:t>l</a:t>
            </a:r>
            <a:r>
              <a:rPr sz="2800" dirty="0">
                <a:latin typeface="Arial MT"/>
                <a:cs typeface="Arial MT"/>
              </a:rPr>
              <a:t>og</a:t>
            </a:r>
            <a:r>
              <a:rPr sz="2800" spc="-9" dirty="0">
                <a:latin typeface="Arial MT"/>
                <a:cs typeface="Arial MT"/>
              </a:rPr>
              <a:t>i</a:t>
            </a:r>
            <a:r>
              <a:rPr sz="2800" spc="-4" dirty="0">
                <a:latin typeface="Arial MT"/>
                <a:cs typeface="Arial MT"/>
              </a:rPr>
              <a:t>c</a:t>
            </a:r>
            <a:r>
              <a:rPr sz="2800" dirty="0">
                <a:latin typeface="Arial MT"/>
                <a:cs typeface="Arial MT"/>
              </a:rPr>
              <a:t>a</a:t>
            </a:r>
            <a:r>
              <a:rPr sz="2800" spc="-4" dirty="0">
                <a:latin typeface="Arial MT"/>
                <a:cs typeface="Arial MT"/>
              </a:rPr>
              <a:t>l</a:t>
            </a:r>
            <a:r>
              <a:rPr sz="2800" dirty="0">
                <a:latin typeface="Arial MT"/>
                <a:cs typeface="Arial MT"/>
              </a:rPr>
              <a:t>	</a:t>
            </a:r>
            <a:r>
              <a:rPr sz="2800" spc="-4" dirty="0">
                <a:latin typeface="Arial MT"/>
                <a:cs typeface="Arial MT"/>
              </a:rPr>
              <a:t>c</a:t>
            </a:r>
            <a:r>
              <a:rPr sz="2800" dirty="0">
                <a:latin typeface="Arial MT"/>
                <a:cs typeface="Arial MT"/>
              </a:rPr>
              <a:t>on</a:t>
            </a:r>
            <a:r>
              <a:rPr sz="2800" spc="-4" dirty="0">
                <a:latin typeface="Arial MT"/>
                <a:cs typeface="Arial MT"/>
              </a:rPr>
              <a:t>s</a:t>
            </a:r>
            <a:r>
              <a:rPr sz="2800" dirty="0">
                <a:latin typeface="Arial MT"/>
                <a:cs typeface="Arial MT"/>
              </a:rPr>
              <a:t>e</a:t>
            </a:r>
            <a:r>
              <a:rPr sz="2800" spc="-18" dirty="0">
                <a:latin typeface="Arial MT"/>
                <a:cs typeface="Arial MT"/>
              </a:rPr>
              <a:t>q</a:t>
            </a:r>
            <a:r>
              <a:rPr sz="2800" dirty="0">
                <a:latin typeface="Arial MT"/>
                <a:cs typeface="Arial MT"/>
              </a:rPr>
              <a:t>uen</a:t>
            </a:r>
            <a:r>
              <a:rPr sz="2800" spc="-4" dirty="0">
                <a:latin typeface="Arial MT"/>
                <a:cs typeface="Arial MT"/>
              </a:rPr>
              <a:t>ce</a:t>
            </a:r>
            <a:r>
              <a:rPr sz="2800" dirty="0">
                <a:latin typeface="Arial MT"/>
                <a:cs typeface="Arial MT"/>
              </a:rPr>
              <a:t>	</a:t>
            </a:r>
            <a:r>
              <a:rPr sz="2800" spc="-18" dirty="0">
                <a:latin typeface="Arial MT"/>
                <a:cs typeface="Arial MT"/>
              </a:rPr>
              <a:t>o</a:t>
            </a:r>
            <a:r>
              <a:rPr sz="2800" dirty="0">
                <a:latin typeface="Arial MT"/>
                <a:cs typeface="Arial MT"/>
              </a:rPr>
              <a:t>f	</a:t>
            </a:r>
            <a:r>
              <a:rPr sz="2800" spc="-4" dirty="0">
                <a:latin typeface="Arial MT"/>
                <a:cs typeface="Arial MT"/>
              </a:rPr>
              <a:t>a</a:t>
            </a:r>
            <a:r>
              <a:rPr sz="2800" dirty="0">
                <a:latin typeface="Arial MT"/>
                <a:cs typeface="Arial MT"/>
              </a:rPr>
              <a:t>	</a:t>
            </a:r>
            <a:r>
              <a:rPr sz="2800" spc="-4" dirty="0">
                <a:latin typeface="Arial MT"/>
                <a:cs typeface="Arial MT"/>
              </a:rPr>
              <a:t>s</a:t>
            </a:r>
            <a:r>
              <a:rPr sz="2800" spc="-18" dirty="0">
                <a:latin typeface="Arial MT"/>
                <a:cs typeface="Arial MT"/>
              </a:rPr>
              <a:t>e</a:t>
            </a:r>
            <a:r>
              <a:rPr sz="2800" dirty="0">
                <a:latin typeface="Arial MT"/>
                <a:cs typeface="Arial MT"/>
              </a:rPr>
              <a:t>t	</a:t>
            </a:r>
            <a:r>
              <a:rPr sz="2800" spc="-40" dirty="0">
                <a:latin typeface="Arial MT"/>
                <a:cs typeface="Arial MT"/>
              </a:rPr>
              <a:t>o</a:t>
            </a:r>
            <a:r>
              <a:rPr sz="2800" dirty="0">
                <a:latin typeface="Arial MT"/>
                <a:cs typeface="Arial MT"/>
              </a:rPr>
              <a:t>f  formulae</a:t>
            </a:r>
            <a:r>
              <a:rPr sz="2800" spc="-13" dirty="0">
                <a:latin typeface="Arial MT"/>
                <a:cs typeface="Arial MT"/>
              </a:rPr>
              <a:t> </a:t>
            </a:r>
            <a:r>
              <a:rPr sz="2800" spc="-9" dirty="0">
                <a:latin typeface="Arial MT"/>
                <a:cs typeface="Arial MT"/>
              </a:rPr>
              <a:t>{</a:t>
            </a:r>
            <a:r>
              <a:rPr sz="2800" spc="-9" dirty="0">
                <a:latin typeface="Symbol"/>
                <a:cs typeface="Symbol"/>
              </a:rPr>
              <a:t></a:t>
            </a:r>
            <a:r>
              <a:rPr sz="2800" spc="-9" dirty="0">
                <a:latin typeface="Arial MT"/>
                <a:cs typeface="Arial MT"/>
              </a:rPr>
              <a:t>1,</a:t>
            </a:r>
            <a:r>
              <a:rPr sz="2800" spc="26" dirty="0">
                <a:latin typeface="Arial MT"/>
                <a:cs typeface="Arial MT"/>
              </a:rPr>
              <a:t> </a:t>
            </a:r>
            <a:r>
              <a:rPr sz="2800" spc="-18" dirty="0">
                <a:latin typeface="Symbol"/>
                <a:cs typeface="Symbol"/>
              </a:rPr>
              <a:t></a:t>
            </a:r>
            <a:r>
              <a:rPr sz="2800" spc="-18" dirty="0">
                <a:latin typeface="Arial MT"/>
                <a:cs typeface="Arial MT"/>
              </a:rPr>
              <a:t>2,</a:t>
            </a:r>
            <a:r>
              <a:rPr sz="2800" spc="4" dirty="0">
                <a:latin typeface="Arial MT"/>
                <a:cs typeface="Arial MT"/>
              </a:rPr>
              <a:t> </a:t>
            </a:r>
            <a:r>
              <a:rPr sz="2800" spc="-4" dirty="0">
                <a:latin typeface="Arial MT"/>
                <a:cs typeface="Arial MT"/>
              </a:rPr>
              <a:t>...,</a:t>
            </a:r>
            <a:r>
              <a:rPr sz="2800" spc="-13" dirty="0">
                <a:latin typeface="Arial MT"/>
                <a:cs typeface="Arial MT"/>
              </a:rPr>
              <a:t> </a:t>
            </a:r>
            <a:r>
              <a:rPr sz="2800" spc="-13" dirty="0">
                <a:latin typeface="Symbol"/>
                <a:cs typeface="Symbol"/>
              </a:rPr>
              <a:t></a:t>
            </a:r>
            <a:r>
              <a:rPr sz="2800" spc="-13" dirty="0">
                <a:latin typeface="Arial MT"/>
                <a:cs typeface="Arial MT"/>
              </a:rPr>
              <a:t>n</a:t>
            </a:r>
            <a:r>
              <a:rPr sz="2800" spc="9" dirty="0">
                <a:latin typeface="Arial MT"/>
                <a:cs typeface="Arial MT"/>
              </a:rPr>
              <a:t> </a:t>
            </a:r>
            <a:r>
              <a:rPr sz="2800" dirty="0">
                <a:latin typeface="Arial MT"/>
                <a:cs typeface="Arial MT"/>
              </a:rPr>
              <a:t>}</a:t>
            </a:r>
            <a:r>
              <a:rPr sz="2800" spc="-9" dirty="0">
                <a:latin typeface="Arial MT"/>
                <a:cs typeface="Arial MT"/>
              </a:rPr>
              <a:t> </a:t>
            </a:r>
            <a:r>
              <a:rPr sz="2800" spc="-13" dirty="0">
                <a:latin typeface="Arial MT"/>
                <a:cs typeface="Arial MT"/>
              </a:rPr>
              <a:t>if</a:t>
            </a:r>
            <a:r>
              <a:rPr sz="2800" spc="26" dirty="0">
                <a:latin typeface="Arial MT"/>
                <a:cs typeface="Arial MT"/>
              </a:rPr>
              <a:t> </a:t>
            </a:r>
            <a:r>
              <a:rPr sz="2800" spc="-4" dirty="0">
                <a:latin typeface="Arial MT"/>
                <a:cs typeface="Arial MT"/>
              </a:rPr>
              <a:t>and</a:t>
            </a:r>
            <a:r>
              <a:rPr sz="2800" spc="-9" dirty="0">
                <a:latin typeface="Arial MT"/>
                <a:cs typeface="Arial MT"/>
              </a:rPr>
              <a:t> </a:t>
            </a:r>
            <a:r>
              <a:rPr sz="2800" dirty="0">
                <a:latin typeface="Arial MT"/>
                <a:cs typeface="Arial MT"/>
              </a:rPr>
              <a:t>only</a:t>
            </a:r>
            <a:r>
              <a:rPr sz="2800" spc="-22" dirty="0">
                <a:latin typeface="Arial MT"/>
                <a:cs typeface="Arial MT"/>
              </a:rPr>
              <a:t> </a:t>
            </a:r>
            <a:r>
              <a:rPr sz="2800" spc="-4" dirty="0">
                <a:latin typeface="Arial MT"/>
                <a:cs typeface="Arial MT"/>
              </a:rPr>
              <a:t>if</a:t>
            </a:r>
            <a:endParaRPr lang="en-IN" sz="2800" spc="-4" dirty="0">
              <a:latin typeface="Arial MT"/>
              <a:cs typeface="Arial MT"/>
            </a:endParaRPr>
          </a:p>
          <a:p>
            <a:pPr marL="44266" marR="38102">
              <a:lnSpc>
                <a:spcPts val="2030"/>
              </a:lnSpc>
              <a:spcBef>
                <a:spcPts val="494"/>
              </a:spcBef>
              <a:buClr>
                <a:srgbClr val="0099CC"/>
              </a:buClr>
              <a:buSzPct val="70833"/>
              <a:tabLst>
                <a:tab pos="348522" algn="l"/>
                <a:tab pos="349082" algn="l"/>
                <a:tab pos="681914" algn="l"/>
                <a:tab pos="1738685" algn="l"/>
                <a:tab pos="2059191" algn="l"/>
                <a:tab pos="2408833" algn="l"/>
                <a:tab pos="2715330" algn="l"/>
                <a:tab pos="3634822" algn="l"/>
                <a:tab pos="5394239" algn="l"/>
                <a:tab pos="5770777" algn="l"/>
                <a:tab pos="6077273" algn="l"/>
                <a:tab pos="6588290" algn="l"/>
              </a:tabLst>
            </a:pPr>
            <a:endParaRPr sz="2800" dirty="0">
              <a:latin typeface="Arial MT"/>
              <a:cs typeface="Arial MT"/>
            </a:endParaRPr>
          </a:p>
          <a:p>
            <a:pPr marL="700965" lvl="1" indent="-253266">
              <a:lnSpc>
                <a:spcPts val="2109"/>
              </a:lnSpc>
              <a:buChar char="–"/>
              <a:tabLst>
                <a:tab pos="700965" algn="l"/>
                <a:tab pos="701526" algn="l"/>
                <a:tab pos="3419656" algn="l"/>
              </a:tabLst>
            </a:pPr>
            <a:r>
              <a:rPr sz="2400" dirty="0">
                <a:latin typeface="Arial MT"/>
                <a:cs typeface="Arial MT"/>
              </a:rPr>
              <a:t>for</a:t>
            </a:r>
            <a:r>
              <a:rPr sz="2400" spc="4" dirty="0">
                <a:latin typeface="Arial MT"/>
                <a:cs typeface="Arial MT"/>
              </a:rPr>
              <a:t> </a:t>
            </a:r>
            <a:r>
              <a:rPr sz="2400" spc="-4" dirty="0">
                <a:latin typeface="Arial MT"/>
                <a:cs typeface="Arial MT"/>
              </a:rPr>
              <a:t>every</a:t>
            </a:r>
            <a:r>
              <a:rPr sz="2400" spc="-31" dirty="0">
                <a:latin typeface="Arial MT"/>
                <a:cs typeface="Arial MT"/>
              </a:rPr>
              <a:t> </a:t>
            </a:r>
            <a:r>
              <a:rPr sz="2400" spc="-4" dirty="0">
                <a:latin typeface="Arial MT"/>
                <a:cs typeface="Arial MT"/>
              </a:rPr>
              <a:t>interpretation I,</a:t>
            </a:r>
            <a:r>
              <a:rPr sz="2400" spc="18" dirty="0">
                <a:latin typeface="Arial MT"/>
                <a:cs typeface="Arial MT"/>
              </a:rPr>
              <a:t> </a:t>
            </a:r>
            <a:r>
              <a:rPr sz="2400" spc="-9" dirty="0">
                <a:latin typeface="Arial MT"/>
                <a:cs typeface="Arial MT"/>
              </a:rPr>
              <a:t>if	I[</a:t>
            </a:r>
            <a:r>
              <a:rPr sz="2400" spc="-9" dirty="0">
                <a:latin typeface="Symbol"/>
                <a:cs typeface="Symbol"/>
              </a:rPr>
              <a:t></a:t>
            </a:r>
            <a:r>
              <a:rPr sz="2400" spc="-13" baseline="-21367" dirty="0">
                <a:latin typeface="Arial MT"/>
                <a:cs typeface="Arial MT"/>
              </a:rPr>
              <a:t>1</a:t>
            </a:r>
            <a:r>
              <a:rPr sz="2400" spc="238" baseline="-21367" dirty="0">
                <a:latin typeface="Arial MT"/>
                <a:cs typeface="Arial MT"/>
              </a:rPr>
              <a:t> </a:t>
            </a:r>
            <a:r>
              <a:rPr sz="2400" spc="-9" dirty="0">
                <a:latin typeface="Symbol"/>
                <a:cs typeface="Symbol"/>
              </a:rPr>
              <a:t></a:t>
            </a:r>
            <a:r>
              <a:rPr sz="2400" spc="62" dirty="0">
                <a:latin typeface="Times New Roman"/>
                <a:cs typeface="Times New Roman"/>
              </a:rPr>
              <a:t> </a:t>
            </a:r>
            <a:r>
              <a:rPr sz="2400" spc="-9" dirty="0">
                <a:latin typeface="Arial MT"/>
                <a:cs typeface="Arial MT"/>
              </a:rPr>
              <a:t>…</a:t>
            </a:r>
            <a:r>
              <a:rPr sz="2400" spc="-9" dirty="0">
                <a:latin typeface="Symbol"/>
                <a:cs typeface="Symbol"/>
              </a:rPr>
              <a:t></a:t>
            </a:r>
            <a:r>
              <a:rPr sz="2400" spc="62" dirty="0">
                <a:latin typeface="Times New Roman"/>
                <a:cs typeface="Times New Roman"/>
              </a:rPr>
              <a:t> </a:t>
            </a:r>
            <a:r>
              <a:rPr sz="2400" spc="-9" dirty="0">
                <a:latin typeface="Symbol"/>
                <a:cs typeface="Symbol"/>
              </a:rPr>
              <a:t></a:t>
            </a:r>
            <a:r>
              <a:rPr sz="2400" spc="-13" baseline="-21367" dirty="0">
                <a:latin typeface="Arial MT"/>
                <a:cs typeface="Arial MT"/>
              </a:rPr>
              <a:t>n</a:t>
            </a:r>
            <a:r>
              <a:rPr sz="2400" spc="212" baseline="-21367" dirty="0">
                <a:latin typeface="Arial MT"/>
                <a:cs typeface="Arial MT"/>
              </a:rPr>
              <a:t> </a:t>
            </a:r>
            <a:r>
              <a:rPr sz="2400" spc="-4" dirty="0">
                <a:latin typeface="Arial MT"/>
                <a:cs typeface="Arial MT"/>
              </a:rPr>
              <a:t>]</a:t>
            </a:r>
            <a:r>
              <a:rPr sz="2400" spc="-9" dirty="0">
                <a:latin typeface="Arial MT"/>
                <a:cs typeface="Arial MT"/>
              </a:rPr>
              <a:t> </a:t>
            </a:r>
            <a:r>
              <a:rPr sz="2400" spc="-4" dirty="0">
                <a:latin typeface="Arial MT"/>
                <a:cs typeface="Arial MT"/>
              </a:rPr>
              <a:t>=</a:t>
            </a:r>
            <a:r>
              <a:rPr sz="2400" spc="-18" dirty="0">
                <a:latin typeface="Arial MT"/>
                <a:cs typeface="Arial MT"/>
              </a:rPr>
              <a:t> </a:t>
            </a:r>
            <a:r>
              <a:rPr sz="2400" spc="9" dirty="0">
                <a:latin typeface="Arial MT"/>
                <a:cs typeface="Arial MT"/>
              </a:rPr>
              <a:t>T,</a:t>
            </a:r>
            <a:r>
              <a:rPr sz="2400" spc="-13" dirty="0">
                <a:latin typeface="Arial MT"/>
                <a:cs typeface="Arial MT"/>
              </a:rPr>
              <a:t> </a:t>
            </a:r>
            <a:r>
              <a:rPr sz="2400" spc="-9" dirty="0">
                <a:latin typeface="Arial MT"/>
                <a:cs typeface="Arial MT"/>
              </a:rPr>
              <a:t>then</a:t>
            </a:r>
            <a:r>
              <a:rPr sz="2400" spc="-13" dirty="0">
                <a:latin typeface="Arial MT"/>
                <a:cs typeface="Arial MT"/>
              </a:rPr>
              <a:t> </a:t>
            </a:r>
            <a:r>
              <a:rPr sz="2400" spc="-9" dirty="0">
                <a:latin typeface="Arial MT"/>
                <a:cs typeface="Arial MT"/>
              </a:rPr>
              <a:t>I[</a:t>
            </a:r>
            <a:r>
              <a:rPr sz="2400" spc="-9" dirty="0">
                <a:latin typeface="Symbol"/>
                <a:cs typeface="Symbol"/>
              </a:rPr>
              <a:t></a:t>
            </a:r>
            <a:r>
              <a:rPr sz="2400" spc="-9" dirty="0">
                <a:latin typeface="Arial MT"/>
                <a:cs typeface="Arial MT"/>
              </a:rPr>
              <a:t>]</a:t>
            </a:r>
            <a:r>
              <a:rPr sz="2400" spc="9" dirty="0">
                <a:latin typeface="Arial MT"/>
                <a:cs typeface="Arial MT"/>
              </a:rPr>
              <a:t> </a:t>
            </a:r>
            <a:r>
              <a:rPr sz="2400" spc="-4" dirty="0">
                <a:latin typeface="Arial MT"/>
                <a:cs typeface="Arial MT"/>
              </a:rPr>
              <a:t>=</a:t>
            </a:r>
            <a:r>
              <a:rPr sz="2400" spc="-18" dirty="0">
                <a:latin typeface="Arial MT"/>
                <a:cs typeface="Arial MT"/>
              </a:rPr>
              <a:t> </a:t>
            </a:r>
            <a:r>
              <a:rPr sz="2400" spc="9" dirty="0">
                <a:latin typeface="Arial MT"/>
                <a:cs typeface="Arial MT"/>
              </a:rPr>
              <a:t>T.</a:t>
            </a:r>
            <a:endParaRPr sz="2400" dirty="0">
              <a:latin typeface="Arial MT"/>
              <a:cs typeface="Arial M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677665" y="366708"/>
            <a:ext cx="8496091" cy="500232"/>
          </a:xfrm>
          <a:prstGeom prst="rect">
            <a:avLst/>
          </a:prstGeom>
        </p:spPr>
        <p:txBody>
          <a:bodyPr vert="horz" wrap="square" lIns="0" tIns="11206" rIns="0" bIns="0" rtlCol="0" anchor="ctr">
            <a:spAutoFit/>
          </a:bodyPr>
          <a:lstStyle/>
          <a:p>
            <a:pPr marL="11206">
              <a:lnSpc>
                <a:spcPct val="100000"/>
              </a:lnSpc>
              <a:spcBef>
                <a:spcPts val="88"/>
              </a:spcBef>
            </a:pPr>
            <a:r>
              <a:rPr sz="3177" spc="-4" dirty="0"/>
              <a:t>Inference</a:t>
            </a:r>
            <a:r>
              <a:rPr sz="3177" spc="9" dirty="0"/>
              <a:t> </a:t>
            </a:r>
            <a:r>
              <a:rPr sz="3177" spc="-4" dirty="0"/>
              <a:t>Rules</a:t>
            </a:r>
            <a:r>
              <a:rPr sz="3177" spc="-26" dirty="0"/>
              <a:t> </a:t>
            </a:r>
            <a:r>
              <a:rPr sz="3177" dirty="0"/>
              <a:t>in</a:t>
            </a:r>
            <a:r>
              <a:rPr sz="3177" spc="-9" dirty="0"/>
              <a:t> </a:t>
            </a:r>
            <a:r>
              <a:rPr sz="3177" spc="-4" dirty="0"/>
              <a:t>Predicate</a:t>
            </a:r>
            <a:r>
              <a:rPr sz="3177" spc="13" dirty="0"/>
              <a:t> </a:t>
            </a:r>
            <a:r>
              <a:rPr sz="3177" spc="-4" dirty="0"/>
              <a:t>Logic</a:t>
            </a:r>
            <a:endParaRPr sz="3177" dirty="0"/>
          </a:p>
        </p:txBody>
      </p:sp>
      <p:sp>
        <p:nvSpPr>
          <p:cNvPr id="11" name="object 11"/>
          <p:cNvSpPr txBox="1">
            <a:spLocks noGrp="1"/>
          </p:cNvSpPr>
          <p:nvPr>
            <p:ph type="ftr" sz="quarter" idx="5"/>
          </p:nvPr>
        </p:nvSpPr>
        <p:spPr>
          <a:xfrm>
            <a:off x="3499867" y="6772716"/>
            <a:ext cx="3870741" cy="166712"/>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2395295" y="2304379"/>
            <a:ext cx="4184176" cy="392113"/>
          </a:xfrm>
          <a:prstGeom prst="rect">
            <a:avLst/>
          </a:prstGeom>
        </p:spPr>
        <p:txBody>
          <a:bodyPr vert="horz" wrap="square" lIns="0" tIns="11766" rIns="0" bIns="0" rtlCol="0">
            <a:spAutoFit/>
          </a:bodyPr>
          <a:lstStyle/>
          <a:p>
            <a:pPr marL="11206">
              <a:spcBef>
                <a:spcPts val="93"/>
              </a:spcBef>
            </a:pPr>
            <a:r>
              <a:rPr sz="2471" b="1" i="1" spc="-4" dirty="0">
                <a:solidFill>
                  <a:srgbClr val="CC0000"/>
                </a:solidFill>
                <a:latin typeface="Arial"/>
                <a:cs typeface="Arial"/>
              </a:rPr>
              <a:t>Modus</a:t>
            </a:r>
            <a:r>
              <a:rPr sz="2471" b="1" i="1" spc="-13" dirty="0">
                <a:solidFill>
                  <a:srgbClr val="CC0000"/>
                </a:solidFill>
                <a:latin typeface="Arial"/>
                <a:cs typeface="Arial"/>
              </a:rPr>
              <a:t> </a:t>
            </a:r>
            <a:r>
              <a:rPr sz="2471" b="1" i="1" spc="-4" dirty="0">
                <a:solidFill>
                  <a:srgbClr val="CC0000"/>
                </a:solidFill>
                <a:latin typeface="Arial"/>
                <a:cs typeface="Arial"/>
              </a:rPr>
              <a:t>Ponen</a:t>
            </a:r>
            <a:r>
              <a:rPr sz="2471" b="1" i="1" spc="-22" dirty="0">
                <a:solidFill>
                  <a:srgbClr val="CC0000"/>
                </a:solidFill>
                <a:latin typeface="Arial"/>
                <a:cs typeface="Arial"/>
              </a:rPr>
              <a:t> </a:t>
            </a:r>
            <a:r>
              <a:rPr sz="2471" b="1" i="1" spc="-4" dirty="0">
                <a:solidFill>
                  <a:srgbClr val="CC0000"/>
                </a:solidFill>
                <a:latin typeface="Arial"/>
                <a:cs typeface="Arial"/>
              </a:rPr>
              <a:t>Rule</a:t>
            </a:r>
            <a:r>
              <a:rPr sz="2471" i="1" spc="-4" dirty="0">
                <a:latin typeface="Arial"/>
                <a:cs typeface="Arial"/>
              </a:rPr>
              <a:t>:</a:t>
            </a:r>
            <a:endParaRPr sz="2471">
              <a:latin typeface="Arial"/>
              <a:cs typeface="Arial"/>
            </a:endParaRPr>
          </a:p>
        </p:txBody>
      </p:sp>
      <p:sp>
        <p:nvSpPr>
          <p:cNvPr id="7" name="object 7"/>
          <p:cNvSpPr txBox="1"/>
          <p:nvPr/>
        </p:nvSpPr>
        <p:spPr>
          <a:xfrm>
            <a:off x="2328345" y="2753512"/>
            <a:ext cx="4597725" cy="337238"/>
          </a:xfrm>
          <a:prstGeom prst="rect">
            <a:avLst/>
          </a:prstGeom>
        </p:spPr>
        <p:txBody>
          <a:bodyPr vert="horz" wrap="square" lIns="0" tIns="11206" rIns="0" bIns="0" rtlCol="0">
            <a:spAutoFit/>
          </a:bodyPr>
          <a:lstStyle/>
          <a:p>
            <a:pPr marL="11206">
              <a:spcBef>
                <a:spcPts val="88"/>
              </a:spcBef>
              <a:tabLst>
                <a:tab pos="1624378" algn="l"/>
                <a:tab pos="2022770" algn="l"/>
                <a:tab pos="2388661" algn="l"/>
                <a:tab pos="2711408" algn="l"/>
              </a:tabLst>
            </a:pPr>
            <a:r>
              <a:rPr sz="2118" b="1" spc="-4" dirty="0">
                <a:latin typeface="Arial"/>
                <a:cs typeface="Arial"/>
              </a:rPr>
              <a:t>L</a:t>
            </a:r>
            <a:r>
              <a:rPr sz="2118" b="1" dirty="0">
                <a:latin typeface="Arial"/>
                <a:cs typeface="Arial"/>
              </a:rPr>
              <a:t>e</a:t>
            </a:r>
            <a:r>
              <a:rPr sz="2118" b="1" spc="-4" dirty="0">
                <a:latin typeface="Arial"/>
                <a:cs typeface="Arial"/>
              </a:rPr>
              <a:t>mma</a:t>
            </a:r>
            <a:r>
              <a:rPr sz="2118" b="1" spc="9" dirty="0">
                <a:latin typeface="Arial"/>
                <a:cs typeface="Arial"/>
              </a:rPr>
              <a:t> </a:t>
            </a:r>
            <a:r>
              <a:rPr sz="2118" b="1" spc="-18" dirty="0">
                <a:latin typeface="Arial"/>
                <a:cs typeface="Arial"/>
              </a:rPr>
              <a:t>1</a:t>
            </a:r>
            <a:r>
              <a:rPr sz="2118" b="1" dirty="0">
                <a:latin typeface="Arial"/>
                <a:cs typeface="Arial"/>
              </a:rPr>
              <a:t>:	</a:t>
            </a:r>
            <a:r>
              <a:rPr sz="2118" spc="-18" dirty="0">
                <a:latin typeface="Arial MT"/>
                <a:cs typeface="Arial MT"/>
              </a:rPr>
              <a:t>I</a:t>
            </a:r>
            <a:r>
              <a:rPr sz="2118" dirty="0">
                <a:latin typeface="Arial MT"/>
                <a:cs typeface="Arial MT"/>
              </a:rPr>
              <a:t>f	</a:t>
            </a:r>
            <a:r>
              <a:rPr sz="2118" dirty="0">
                <a:latin typeface="Symbol"/>
                <a:cs typeface="Symbol"/>
              </a:rPr>
              <a:t></a:t>
            </a:r>
            <a:r>
              <a:rPr sz="2118" dirty="0">
                <a:latin typeface="Times New Roman"/>
                <a:cs typeface="Times New Roman"/>
              </a:rPr>
              <a:t>	</a:t>
            </a:r>
            <a:r>
              <a:rPr sz="2118" dirty="0">
                <a:latin typeface="Arial MT"/>
                <a:cs typeface="Arial MT"/>
              </a:rPr>
              <a:t>:	</a:t>
            </a:r>
            <a:r>
              <a:rPr sz="2118" spc="-9" dirty="0">
                <a:latin typeface="Arial MT"/>
                <a:cs typeface="Arial MT"/>
              </a:rPr>
              <a:t>(</a:t>
            </a:r>
            <a:r>
              <a:rPr sz="2118" spc="13" dirty="0">
                <a:latin typeface="Symbol"/>
                <a:cs typeface="Symbol"/>
              </a:rPr>
              <a:t></a:t>
            </a:r>
            <a:r>
              <a:rPr sz="2118" spc="-22" dirty="0">
                <a:latin typeface="Arial MT"/>
                <a:cs typeface="Arial MT"/>
              </a:rPr>
              <a:t>x</a:t>
            </a:r>
            <a:r>
              <a:rPr sz="2118" dirty="0">
                <a:latin typeface="Arial MT"/>
                <a:cs typeface="Arial MT"/>
              </a:rPr>
              <a:t>)</a:t>
            </a:r>
          </a:p>
        </p:txBody>
      </p:sp>
      <p:sp>
        <p:nvSpPr>
          <p:cNvPr id="8" name="object 8"/>
          <p:cNvSpPr txBox="1"/>
          <p:nvPr/>
        </p:nvSpPr>
        <p:spPr>
          <a:xfrm>
            <a:off x="6264428" y="2753512"/>
            <a:ext cx="1598306" cy="337238"/>
          </a:xfrm>
          <a:prstGeom prst="rect">
            <a:avLst/>
          </a:prstGeom>
        </p:spPr>
        <p:txBody>
          <a:bodyPr vert="horz" wrap="square" lIns="0" tIns="11206" rIns="0" bIns="0" rtlCol="0">
            <a:spAutoFit/>
          </a:bodyPr>
          <a:lstStyle/>
          <a:p>
            <a:pPr marL="11206">
              <a:spcBef>
                <a:spcPts val="88"/>
              </a:spcBef>
              <a:tabLst>
                <a:tab pos="225810" algn="l"/>
                <a:tab pos="844407" algn="l"/>
              </a:tabLst>
            </a:pPr>
            <a:r>
              <a:rPr sz="2118" dirty="0">
                <a:latin typeface="Arial MT"/>
                <a:cs typeface="Arial MT"/>
              </a:rPr>
              <a:t>(	</a:t>
            </a:r>
            <a:r>
              <a:rPr sz="2118" spc="4" dirty="0">
                <a:latin typeface="Arial MT"/>
                <a:cs typeface="Arial MT"/>
              </a:rPr>
              <a:t>P</a:t>
            </a:r>
            <a:r>
              <a:rPr sz="2118" spc="13" dirty="0">
                <a:latin typeface="Arial MT"/>
                <a:cs typeface="Arial MT"/>
              </a:rPr>
              <a:t>(</a:t>
            </a:r>
            <a:r>
              <a:rPr sz="2118" spc="-22" dirty="0">
                <a:latin typeface="Arial MT"/>
                <a:cs typeface="Arial MT"/>
              </a:rPr>
              <a:t>x</a:t>
            </a:r>
            <a:r>
              <a:rPr sz="2118" dirty="0">
                <a:latin typeface="Arial MT"/>
                <a:cs typeface="Arial MT"/>
              </a:rPr>
              <a:t>)	</a:t>
            </a:r>
            <a:r>
              <a:rPr sz="2118" dirty="0">
                <a:latin typeface="Symbol"/>
                <a:cs typeface="Symbol"/>
              </a:rPr>
              <a:t></a:t>
            </a:r>
            <a:endParaRPr sz="2118">
              <a:latin typeface="Symbol"/>
              <a:cs typeface="Symbol"/>
            </a:endParaRPr>
          </a:p>
        </p:txBody>
      </p:sp>
      <p:sp>
        <p:nvSpPr>
          <p:cNvPr id="9" name="object 9"/>
          <p:cNvSpPr txBox="1"/>
          <p:nvPr/>
        </p:nvSpPr>
        <p:spPr>
          <a:xfrm>
            <a:off x="7660680" y="2753512"/>
            <a:ext cx="2077319" cy="337238"/>
          </a:xfrm>
          <a:prstGeom prst="rect">
            <a:avLst/>
          </a:prstGeom>
        </p:spPr>
        <p:txBody>
          <a:bodyPr vert="horz" wrap="square" lIns="0" tIns="11206" rIns="0" bIns="0" rtlCol="0">
            <a:spAutoFit/>
          </a:bodyPr>
          <a:lstStyle/>
          <a:p>
            <a:pPr marL="11206">
              <a:spcBef>
                <a:spcPts val="88"/>
              </a:spcBef>
              <a:tabLst>
                <a:tab pos="656139" algn="l"/>
                <a:tab pos="997937" algn="l"/>
              </a:tabLst>
            </a:pPr>
            <a:r>
              <a:rPr sz="2118" dirty="0">
                <a:latin typeface="Arial MT"/>
                <a:cs typeface="Arial MT"/>
              </a:rPr>
              <a:t>Q</a:t>
            </a:r>
            <a:r>
              <a:rPr sz="2118" spc="-9" dirty="0">
                <a:latin typeface="Arial MT"/>
                <a:cs typeface="Arial MT"/>
              </a:rPr>
              <a:t>(</a:t>
            </a:r>
            <a:r>
              <a:rPr sz="2118" spc="-22" dirty="0">
                <a:latin typeface="Arial MT"/>
                <a:cs typeface="Arial MT"/>
              </a:rPr>
              <a:t>x</a:t>
            </a:r>
            <a:r>
              <a:rPr sz="2118" dirty="0">
                <a:latin typeface="Arial MT"/>
                <a:cs typeface="Arial MT"/>
              </a:rPr>
              <a:t>)	)	a</a:t>
            </a:r>
            <a:r>
              <a:rPr sz="2118" spc="-18" dirty="0">
                <a:latin typeface="Arial MT"/>
                <a:cs typeface="Arial MT"/>
              </a:rPr>
              <a:t>n</a:t>
            </a:r>
            <a:r>
              <a:rPr sz="2118" spc="-4" dirty="0">
                <a:latin typeface="Arial MT"/>
                <a:cs typeface="Arial MT"/>
              </a:rPr>
              <a:t>d</a:t>
            </a:r>
            <a:endParaRPr sz="2118">
              <a:latin typeface="Arial MT"/>
              <a:cs typeface="Arial MT"/>
            </a:endParaRPr>
          </a:p>
        </p:txBody>
      </p:sp>
      <p:sp>
        <p:nvSpPr>
          <p:cNvPr id="10" name="object 10"/>
          <p:cNvSpPr txBox="1"/>
          <p:nvPr/>
        </p:nvSpPr>
        <p:spPr>
          <a:xfrm>
            <a:off x="1524000" y="3076241"/>
            <a:ext cx="9220199" cy="2151197"/>
          </a:xfrm>
          <a:prstGeom prst="rect">
            <a:avLst/>
          </a:prstGeom>
        </p:spPr>
        <p:txBody>
          <a:bodyPr vert="horz" wrap="square" lIns="0" tIns="11206" rIns="0" bIns="0" rtlCol="0">
            <a:spAutoFit/>
          </a:bodyPr>
          <a:lstStyle/>
          <a:p>
            <a:pPr marL="370934" marR="38102">
              <a:spcBef>
                <a:spcPts val="88"/>
              </a:spcBef>
              <a:tabLst>
                <a:tab pos="690879" algn="l"/>
                <a:tab pos="2422841" algn="l"/>
                <a:tab pos="3262206" algn="l"/>
                <a:tab pos="4469705" algn="l"/>
              </a:tabLst>
            </a:pPr>
            <a:r>
              <a:rPr sz="2118" dirty="0">
                <a:latin typeface="Symbol"/>
                <a:cs typeface="Symbol"/>
              </a:rPr>
              <a:t></a:t>
            </a:r>
            <a:r>
              <a:rPr sz="2118" dirty="0">
                <a:latin typeface="Times New Roman"/>
                <a:cs typeface="Times New Roman"/>
              </a:rPr>
              <a:t>	</a:t>
            </a:r>
            <a:r>
              <a:rPr sz="2118" dirty="0">
                <a:latin typeface="Arial MT"/>
                <a:cs typeface="Arial MT"/>
              </a:rPr>
              <a:t>:</a:t>
            </a:r>
            <a:r>
              <a:rPr sz="2118" spc="269" dirty="0">
                <a:latin typeface="Arial MT"/>
                <a:cs typeface="Arial MT"/>
              </a:rPr>
              <a:t> </a:t>
            </a:r>
            <a:r>
              <a:rPr sz="2118" spc="-4" dirty="0">
                <a:latin typeface="Arial MT"/>
                <a:cs typeface="Arial MT"/>
              </a:rPr>
              <a:t>P(c)</a:t>
            </a:r>
            <a:r>
              <a:rPr sz="2118" spc="265" dirty="0">
                <a:latin typeface="Arial MT"/>
                <a:cs typeface="Arial MT"/>
              </a:rPr>
              <a:t> </a:t>
            </a:r>
            <a:r>
              <a:rPr sz="2118" spc="-4" dirty="0">
                <a:latin typeface="Arial MT"/>
                <a:cs typeface="Arial MT"/>
              </a:rPr>
              <a:t>are</a:t>
            </a:r>
            <a:r>
              <a:rPr sz="2118" spc="278" dirty="0">
                <a:latin typeface="Arial MT"/>
                <a:cs typeface="Arial MT"/>
              </a:rPr>
              <a:t> </a:t>
            </a:r>
            <a:r>
              <a:rPr sz="2118" spc="-13" dirty="0">
                <a:latin typeface="Arial MT"/>
                <a:cs typeface="Arial MT"/>
              </a:rPr>
              <a:t>two</a:t>
            </a:r>
            <a:r>
              <a:rPr sz="2118" spc="278" dirty="0">
                <a:latin typeface="Arial MT"/>
                <a:cs typeface="Arial MT"/>
              </a:rPr>
              <a:t> </a:t>
            </a:r>
            <a:r>
              <a:rPr sz="2118" spc="-4" dirty="0">
                <a:latin typeface="Arial MT"/>
                <a:cs typeface="Arial MT"/>
              </a:rPr>
              <a:t>formulae,</a:t>
            </a:r>
            <a:r>
              <a:rPr sz="2118" spc="269" dirty="0">
                <a:latin typeface="Arial MT"/>
                <a:cs typeface="Arial MT"/>
              </a:rPr>
              <a:t> </a:t>
            </a:r>
            <a:r>
              <a:rPr sz="2118" spc="-4" dirty="0">
                <a:latin typeface="Arial MT"/>
                <a:cs typeface="Arial MT"/>
              </a:rPr>
              <a:t>then	Q(c)</a:t>
            </a:r>
            <a:r>
              <a:rPr sz="2118" spc="260" dirty="0">
                <a:latin typeface="Arial MT"/>
                <a:cs typeface="Arial MT"/>
              </a:rPr>
              <a:t> </a:t>
            </a:r>
            <a:r>
              <a:rPr sz="2118" spc="-4" dirty="0">
                <a:latin typeface="Arial MT"/>
                <a:cs typeface="Arial MT"/>
              </a:rPr>
              <a:t>is</a:t>
            </a:r>
            <a:r>
              <a:rPr sz="2118" spc="265" dirty="0">
                <a:latin typeface="Arial MT"/>
                <a:cs typeface="Arial MT"/>
              </a:rPr>
              <a:t> </a:t>
            </a:r>
            <a:r>
              <a:rPr sz="2118" spc="-4" dirty="0">
                <a:latin typeface="Arial MT"/>
                <a:cs typeface="Arial MT"/>
              </a:rPr>
              <a:t>a</a:t>
            </a:r>
            <a:r>
              <a:rPr sz="2118" spc="269" dirty="0">
                <a:latin typeface="Arial MT"/>
                <a:cs typeface="Arial MT"/>
              </a:rPr>
              <a:t> </a:t>
            </a:r>
            <a:r>
              <a:rPr sz="2118" spc="-9" dirty="0">
                <a:latin typeface="Arial MT"/>
                <a:cs typeface="Arial MT"/>
              </a:rPr>
              <a:t>logical </a:t>
            </a:r>
            <a:r>
              <a:rPr sz="2118" spc="-574" dirty="0">
                <a:latin typeface="Arial MT"/>
                <a:cs typeface="Arial MT"/>
              </a:rPr>
              <a:t> </a:t>
            </a:r>
            <a:r>
              <a:rPr sz="2118" spc="-4" dirty="0">
                <a:latin typeface="Arial MT"/>
                <a:cs typeface="Arial MT"/>
              </a:rPr>
              <a:t>c</a:t>
            </a:r>
            <a:r>
              <a:rPr sz="2118" dirty="0">
                <a:latin typeface="Arial MT"/>
                <a:cs typeface="Arial MT"/>
              </a:rPr>
              <a:t>on</a:t>
            </a:r>
            <a:r>
              <a:rPr sz="2118" spc="-4" dirty="0">
                <a:latin typeface="Arial MT"/>
                <a:cs typeface="Arial MT"/>
              </a:rPr>
              <a:t>s</a:t>
            </a:r>
            <a:r>
              <a:rPr sz="2118" dirty="0">
                <a:latin typeface="Arial MT"/>
                <a:cs typeface="Arial MT"/>
              </a:rPr>
              <a:t>e</a:t>
            </a:r>
            <a:r>
              <a:rPr sz="2118" spc="-18" dirty="0">
                <a:latin typeface="Arial MT"/>
                <a:cs typeface="Arial MT"/>
              </a:rPr>
              <a:t>q</a:t>
            </a:r>
            <a:r>
              <a:rPr sz="2118" dirty="0">
                <a:latin typeface="Arial MT"/>
                <a:cs typeface="Arial MT"/>
              </a:rPr>
              <a:t>uen</a:t>
            </a:r>
            <a:r>
              <a:rPr sz="2118" spc="-4" dirty="0">
                <a:latin typeface="Arial MT"/>
                <a:cs typeface="Arial MT"/>
              </a:rPr>
              <a:t>ce</a:t>
            </a:r>
            <a:r>
              <a:rPr sz="2118" spc="-9" dirty="0">
                <a:latin typeface="Arial MT"/>
                <a:cs typeface="Arial MT"/>
              </a:rPr>
              <a:t> </a:t>
            </a:r>
            <a:r>
              <a:rPr sz="2118" spc="-18" dirty="0">
                <a:latin typeface="Arial MT"/>
                <a:cs typeface="Arial MT"/>
              </a:rPr>
              <a:t>o</a:t>
            </a:r>
            <a:r>
              <a:rPr sz="2118" dirty="0">
                <a:latin typeface="Arial MT"/>
                <a:cs typeface="Arial MT"/>
              </a:rPr>
              <a:t>f	</a:t>
            </a:r>
            <a:r>
              <a:rPr sz="2118" dirty="0">
                <a:latin typeface="Symbol"/>
                <a:cs typeface="Symbol"/>
              </a:rPr>
              <a:t></a:t>
            </a:r>
            <a:r>
              <a:rPr sz="2118" spc="18" dirty="0">
                <a:latin typeface="Times New Roman"/>
                <a:cs typeface="Times New Roman"/>
              </a:rPr>
              <a:t> </a:t>
            </a:r>
            <a:r>
              <a:rPr sz="2118" dirty="0">
                <a:latin typeface="Arial MT"/>
                <a:cs typeface="Arial MT"/>
              </a:rPr>
              <a:t>an</a:t>
            </a:r>
            <a:r>
              <a:rPr sz="2118" spc="-4" dirty="0">
                <a:latin typeface="Arial MT"/>
                <a:cs typeface="Arial MT"/>
              </a:rPr>
              <a:t>d</a:t>
            </a:r>
            <a:r>
              <a:rPr sz="2118" dirty="0">
                <a:latin typeface="Symbol"/>
                <a:cs typeface="Symbol"/>
              </a:rPr>
              <a:t></a:t>
            </a:r>
            <a:r>
              <a:rPr sz="2118" spc="-128" dirty="0">
                <a:latin typeface="Times New Roman"/>
                <a:cs typeface="Times New Roman"/>
              </a:rPr>
              <a:t> </a:t>
            </a:r>
            <a:r>
              <a:rPr sz="2118" baseline="-20833" dirty="0">
                <a:latin typeface="Arial MT"/>
                <a:cs typeface="Arial MT"/>
              </a:rPr>
              <a:t>,</a:t>
            </a:r>
            <a:r>
              <a:rPr sz="2118" spc="26" baseline="-20833" dirty="0">
                <a:latin typeface="Arial MT"/>
                <a:cs typeface="Arial MT"/>
              </a:rPr>
              <a:t> </a:t>
            </a:r>
            <a:r>
              <a:rPr sz="2118" spc="-31" dirty="0">
                <a:latin typeface="Arial MT"/>
                <a:cs typeface="Arial MT"/>
              </a:rPr>
              <a:t>w</a:t>
            </a:r>
            <a:r>
              <a:rPr sz="2118" dirty="0">
                <a:latin typeface="Arial MT"/>
                <a:cs typeface="Arial MT"/>
              </a:rPr>
              <a:t>he</a:t>
            </a:r>
            <a:r>
              <a:rPr sz="2118" spc="-9" dirty="0">
                <a:latin typeface="Arial MT"/>
                <a:cs typeface="Arial MT"/>
              </a:rPr>
              <a:t>r</a:t>
            </a:r>
            <a:r>
              <a:rPr sz="2118" spc="-4" dirty="0">
                <a:latin typeface="Arial MT"/>
                <a:cs typeface="Arial MT"/>
              </a:rPr>
              <a:t>e</a:t>
            </a:r>
            <a:r>
              <a:rPr sz="2118" spc="9" dirty="0">
                <a:latin typeface="Arial MT"/>
                <a:cs typeface="Arial MT"/>
              </a:rPr>
              <a:t> </a:t>
            </a:r>
            <a:r>
              <a:rPr sz="2118" dirty="0">
                <a:latin typeface="Arial MT"/>
                <a:cs typeface="Arial MT"/>
              </a:rPr>
              <a:t>c</a:t>
            </a:r>
            <a:r>
              <a:rPr sz="2118" spc="4" dirty="0">
                <a:latin typeface="Arial MT"/>
                <a:cs typeface="Arial MT"/>
              </a:rPr>
              <a:t> </a:t>
            </a:r>
            <a:r>
              <a:rPr sz="2118" spc="-9" dirty="0">
                <a:latin typeface="Arial MT"/>
                <a:cs typeface="Arial MT"/>
              </a:rPr>
              <a:t>i</a:t>
            </a:r>
            <a:r>
              <a:rPr sz="2118" dirty="0">
                <a:latin typeface="Arial MT"/>
                <a:cs typeface="Arial MT"/>
              </a:rPr>
              <a:t>s</a:t>
            </a:r>
            <a:r>
              <a:rPr sz="2118" spc="4" dirty="0">
                <a:latin typeface="Arial MT"/>
                <a:cs typeface="Arial MT"/>
              </a:rPr>
              <a:t> </a:t>
            </a:r>
            <a:r>
              <a:rPr sz="2118" spc="-4" dirty="0">
                <a:latin typeface="Arial MT"/>
                <a:cs typeface="Arial MT"/>
              </a:rPr>
              <a:t>a</a:t>
            </a:r>
            <a:r>
              <a:rPr sz="2118" spc="9" dirty="0">
                <a:latin typeface="Arial MT"/>
                <a:cs typeface="Arial MT"/>
              </a:rPr>
              <a:t> </a:t>
            </a:r>
            <a:r>
              <a:rPr sz="2118" spc="-22" dirty="0">
                <a:latin typeface="Arial MT"/>
                <a:cs typeface="Arial MT"/>
              </a:rPr>
              <a:t>c</a:t>
            </a:r>
            <a:r>
              <a:rPr sz="2118" dirty="0">
                <a:latin typeface="Arial MT"/>
                <a:cs typeface="Arial MT"/>
              </a:rPr>
              <a:t>ons</a:t>
            </a:r>
            <a:r>
              <a:rPr sz="2118" spc="-18" dirty="0">
                <a:latin typeface="Arial MT"/>
                <a:cs typeface="Arial MT"/>
              </a:rPr>
              <a:t>ta</a:t>
            </a:r>
            <a:r>
              <a:rPr sz="2118" dirty="0">
                <a:latin typeface="Arial MT"/>
                <a:cs typeface="Arial MT"/>
              </a:rPr>
              <a:t>nt.</a:t>
            </a:r>
          </a:p>
          <a:p>
            <a:pPr marL="67239">
              <a:spcBef>
                <a:spcPts val="534"/>
              </a:spcBef>
            </a:pPr>
            <a:r>
              <a:rPr sz="2471" b="1" i="1" spc="-4" dirty="0">
                <a:solidFill>
                  <a:srgbClr val="CC0000"/>
                </a:solidFill>
                <a:latin typeface="Arial"/>
                <a:cs typeface="Arial"/>
              </a:rPr>
              <a:t>Modus</a:t>
            </a:r>
            <a:r>
              <a:rPr sz="2471" b="1" i="1" spc="-9" dirty="0">
                <a:solidFill>
                  <a:srgbClr val="CC0000"/>
                </a:solidFill>
                <a:latin typeface="Arial"/>
                <a:cs typeface="Arial"/>
              </a:rPr>
              <a:t> </a:t>
            </a:r>
            <a:r>
              <a:rPr sz="2471" b="1" i="1" dirty="0">
                <a:solidFill>
                  <a:srgbClr val="CC0000"/>
                </a:solidFill>
                <a:latin typeface="Arial"/>
                <a:cs typeface="Arial"/>
              </a:rPr>
              <a:t>Tollen</a:t>
            </a:r>
            <a:r>
              <a:rPr sz="2471" b="1" i="1" spc="-13" dirty="0">
                <a:solidFill>
                  <a:srgbClr val="CC0000"/>
                </a:solidFill>
                <a:latin typeface="Arial"/>
                <a:cs typeface="Arial"/>
              </a:rPr>
              <a:t> </a:t>
            </a:r>
            <a:r>
              <a:rPr sz="2471" b="1" i="1" spc="-9" dirty="0">
                <a:solidFill>
                  <a:srgbClr val="CC0000"/>
                </a:solidFill>
                <a:latin typeface="Arial"/>
                <a:cs typeface="Arial"/>
              </a:rPr>
              <a:t>Rule</a:t>
            </a:r>
            <a:r>
              <a:rPr sz="2471" i="1" spc="-9" dirty="0">
                <a:latin typeface="Arial"/>
                <a:cs typeface="Arial"/>
              </a:rPr>
              <a:t>:</a:t>
            </a:r>
            <a:endParaRPr sz="2471" dirty="0">
              <a:latin typeface="Arial"/>
              <a:cs typeface="Arial"/>
            </a:endParaRPr>
          </a:p>
          <a:p>
            <a:pPr marL="66679">
              <a:lnSpc>
                <a:spcPts val="2510"/>
              </a:lnSpc>
              <a:spcBef>
                <a:spcPts val="565"/>
              </a:spcBef>
              <a:tabLst>
                <a:tab pos="1680411" algn="l"/>
                <a:tab pos="2000917" algn="l"/>
                <a:tab pos="2301811" algn="l"/>
                <a:tab pos="3135573" algn="l"/>
                <a:tab pos="4399664" algn="l"/>
                <a:tab pos="5265925" algn="l"/>
                <a:tab pos="6029646" algn="l"/>
                <a:tab pos="6355195" algn="l"/>
              </a:tabLst>
            </a:pPr>
            <a:r>
              <a:rPr sz="2118" b="1" spc="-4" dirty="0">
                <a:latin typeface="Arial"/>
                <a:cs typeface="Arial"/>
              </a:rPr>
              <a:t>Lemma</a:t>
            </a:r>
            <a:r>
              <a:rPr sz="2118" b="1" spc="13" dirty="0">
                <a:latin typeface="Arial"/>
                <a:cs typeface="Arial"/>
              </a:rPr>
              <a:t> </a:t>
            </a:r>
            <a:r>
              <a:rPr sz="2118" b="1" spc="-9" dirty="0">
                <a:latin typeface="Arial"/>
                <a:cs typeface="Arial"/>
              </a:rPr>
              <a:t>2:	</a:t>
            </a:r>
            <a:r>
              <a:rPr sz="2118" spc="-9" dirty="0">
                <a:latin typeface="Arial MT"/>
                <a:cs typeface="Arial MT"/>
              </a:rPr>
              <a:t>If	</a:t>
            </a:r>
            <a:r>
              <a:rPr sz="2118" dirty="0">
                <a:latin typeface="Symbol"/>
                <a:cs typeface="Symbol"/>
              </a:rPr>
              <a:t></a:t>
            </a:r>
            <a:r>
              <a:rPr sz="2118" dirty="0">
                <a:latin typeface="Times New Roman"/>
                <a:cs typeface="Times New Roman"/>
              </a:rPr>
              <a:t>	</a:t>
            </a:r>
            <a:r>
              <a:rPr sz="2118" dirty="0">
                <a:latin typeface="Arial MT"/>
                <a:cs typeface="Arial MT"/>
              </a:rPr>
              <a:t>:</a:t>
            </a:r>
            <a:r>
              <a:rPr sz="2118" spc="97" dirty="0">
                <a:latin typeface="Arial MT"/>
                <a:cs typeface="Arial MT"/>
              </a:rPr>
              <a:t> </a:t>
            </a:r>
            <a:r>
              <a:rPr sz="2118" spc="-13" dirty="0">
                <a:latin typeface="Arial MT"/>
                <a:cs typeface="Arial MT"/>
              </a:rPr>
              <a:t>(</a:t>
            </a:r>
            <a:r>
              <a:rPr sz="2118" spc="-13" dirty="0">
                <a:latin typeface="Symbol"/>
                <a:cs typeface="Symbol"/>
              </a:rPr>
              <a:t></a:t>
            </a:r>
            <a:r>
              <a:rPr sz="2118" spc="-13" dirty="0">
                <a:latin typeface="Arial MT"/>
                <a:cs typeface="Arial MT"/>
              </a:rPr>
              <a:t>x)	</a:t>
            </a:r>
            <a:r>
              <a:rPr sz="2118" dirty="0">
                <a:latin typeface="Arial MT"/>
                <a:cs typeface="Arial MT"/>
              </a:rPr>
              <a:t>(</a:t>
            </a:r>
            <a:r>
              <a:rPr sz="2118" spc="66" dirty="0">
                <a:latin typeface="Arial MT"/>
                <a:cs typeface="Arial MT"/>
              </a:rPr>
              <a:t> </a:t>
            </a:r>
            <a:r>
              <a:rPr sz="2118" spc="-9" dirty="0">
                <a:latin typeface="Arial MT"/>
                <a:cs typeface="Arial MT"/>
              </a:rPr>
              <a:t>P(x)</a:t>
            </a:r>
            <a:r>
              <a:rPr sz="2118" spc="79" dirty="0">
                <a:latin typeface="Arial MT"/>
                <a:cs typeface="Arial MT"/>
              </a:rPr>
              <a:t> </a:t>
            </a:r>
            <a:r>
              <a:rPr sz="2118" dirty="0">
                <a:latin typeface="Symbol"/>
                <a:cs typeface="Symbol"/>
              </a:rPr>
              <a:t></a:t>
            </a:r>
            <a:r>
              <a:rPr sz="2118" dirty="0">
                <a:latin typeface="Times New Roman"/>
                <a:cs typeface="Times New Roman"/>
              </a:rPr>
              <a:t>	</a:t>
            </a:r>
            <a:r>
              <a:rPr sz="2118" spc="-9" dirty="0">
                <a:latin typeface="Arial MT"/>
                <a:cs typeface="Arial MT"/>
              </a:rPr>
              <a:t>Q(x)</a:t>
            </a:r>
            <a:r>
              <a:rPr sz="2118" spc="84" dirty="0">
                <a:latin typeface="Arial MT"/>
                <a:cs typeface="Arial MT"/>
              </a:rPr>
              <a:t> </a:t>
            </a:r>
            <a:r>
              <a:rPr sz="2118" dirty="0">
                <a:latin typeface="Arial MT"/>
                <a:cs typeface="Arial MT"/>
              </a:rPr>
              <a:t>)	</a:t>
            </a:r>
            <a:r>
              <a:rPr sz="2118" spc="-13" dirty="0">
                <a:latin typeface="Arial MT"/>
                <a:cs typeface="Arial MT"/>
              </a:rPr>
              <a:t>and	</a:t>
            </a:r>
            <a:r>
              <a:rPr sz="2118" dirty="0">
                <a:latin typeface="Symbol"/>
                <a:cs typeface="Symbol"/>
              </a:rPr>
              <a:t></a:t>
            </a:r>
            <a:r>
              <a:rPr sz="2118" dirty="0">
                <a:latin typeface="Times New Roman"/>
                <a:cs typeface="Times New Roman"/>
              </a:rPr>
              <a:t>	</a:t>
            </a:r>
            <a:r>
              <a:rPr sz="2118" dirty="0">
                <a:latin typeface="Arial MT"/>
                <a:cs typeface="Arial MT"/>
              </a:rPr>
              <a:t>:</a:t>
            </a:r>
          </a:p>
          <a:p>
            <a:pPr marL="370934" marR="35300">
              <a:lnSpc>
                <a:spcPts val="2585"/>
              </a:lnSpc>
              <a:spcBef>
                <a:spcPts val="13"/>
              </a:spcBef>
              <a:tabLst>
                <a:tab pos="2422841" algn="l"/>
                <a:tab pos="3262206" algn="l"/>
                <a:tab pos="4246696" algn="l"/>
              </a:tabLst>
            </a:pPr>
            <a:r>
              <a:rPr sz="2118" dirty="0">
                <a:latin typeface="Arial MT"/>
                <a:cs typeface="Arial MT"/>
              </a:rPr>
              <a:t>~</a:t>
            </a:r>
            <a:r>
              <a:rPr sz="2118" spc="229" dirty="0">
                <a:latin typeface="Arial MT"/>
                <a:cs typeface="Arial MT"/>
              </a:rPr>
              <a:t> </a:t>
            </a:r>
            <a:r>
              <a:rPr sz="2118" spc="-4" dirty="0">
                <a:latin typeface="Arial MT"/>
                <a:cs typeface="Arial MT"/>
              </a:rPr>
              <a:t>Q(c)</a:t>
            </a:r>
            <a:r>
              <a:rPr sz="2118" spc="238" dirty="0">
                <a:latin typeface="Arial MT"/>
                <a:cs typeface="Arial MT"/>
              </a:rPr>
              <a:t> </a:t>
            </a:r>
            <a:r>
              <a:rPr sz="2118" spc="-4" dirty="0">
                <a:latin typeface="Arial MT"/>
                <a:cs typeface="Arial MT"/>
              </a:rPr>
              <a:t>are</a:t>
            </a:r>
            <a:r>
              <a:rPr sz="2118" spc="251" dirty="0">
                <a:latin typeface="Arial MT"/>
                <a:cs typeface="Arial MT"/>
              </a:rPr>
              <a:t> </a:t>
            </a:r>
            <a:r>
              <a:rPr sz="2118" spc="-4" dirty="0">
                <a:latin typeface="Arial MT"/>
                <a:cs typeface="Arial MT"/>
              </a:rPr>
              <a:t>two</a:t>
            </a:r>
            <a:r>
              <a:rPr sz="2118" spc="251" dirty="0">
                <a:latin typeface="Arial MT"/>
                <a:cs typeface="Arial MT"/>
              </a:rPr>
              <a:t> </a:t>
            </a:r>
            <a:r>
              <a:rPr sz="2118" dirty="0">
                <a:latin typeface="Arial MT"/>
                <a:cs typeface="Arial MT"/>
              </a:rPr>
              <a:t>formulae,</a:t>
            </a:r>
            <a:r>
              <a:rPr sz="2118" spc="243" dirty="0">
                <a:latin typeface="Arial MT"/>
                <a:cs typeface="Arial MT"/>
              </a:rPr>
              <a:t> </a:t>
            </a:r>
            <a:r>
              <a:rPr sz="2118" spc="-4" dirty="0">
                <a:latin typeface="Arial MT"/>
                <a:cs typeface="Arial MT"/>
              </a:rPr>
              <a:t>then	</a:t>
            </a:r>
            <a:r>
              <a:rPr sz="2118" dirty="0">
                <a:latin typeface="Arial MT"/>
                <a:cs typeface="Arial MT"/>
              </a:rPr>
              <a:t>~</a:t>
            </a:r>
            <a:r>
              <a:rPr sz="2118" spc="238" dirty="0">
                <a:latin typeface="Arial MT"/>
                <a:cs typeface="Arial MT"/>
              </a:rPr>
              <a:t> </a:t>
            </a:r>
            <a:r>
              <a:rPr sz="2118" spc="-4" dirty="0">
                <a:latin typeface="Arial MT"/>
                <a:cs typeface="Arial MT"/>
              </a:rPr>
              <a:t>P(c)</a:t>
            </a:r>
            <a:r>
              <a:rPr sz="2118" spc="238" dirty="0">
                <a:latin typeface="Arial MT"/>
                <a:cs typeface="Arial MT"/>
              </a:rPr>
              <a:t> </a:t>
            </a:r>
            <a:r>
              <a:rPr sz="2118" spc="-4" dirty="0">
                <a:latin typeface="Arial MT"/>
                <a:cs typeface="Arial MT"/>
              </a:rPr>
              <a:t>is</a:t>
            </a:r>
            <a:r>
              <a:rPr sz="2118" spc="243" dirty="0">
                <a:latin typeface="Arial MT"/>
                <a:cs typeface="Arial MT"/>
              </a:rPr>
              <a:t> </a:t>
            </a:r>
            <a:r>
              <a:rPr sz="2118" spc="-4" dirty="0">
                <a:latin typeface="Arial MT"/>
                <a:cs typeface="Arial MT"/>
              </a:rPr>
              <a:t>a</a:t>
            </a:r>
            <a:r>
              <a:rPr sz="2118" spc="229" dirty="0">
                <a:latin typeface="Arial MT"/>
                <a:cs typeface="Arial MT"/>
              </a:rPr>
              <a:t> </a:t>
            </a:r>
            <a:r>
              <a:rPr sz="2118" spc="-4" dirty="0">
                <a:latin typeface="Arial MT"/>
                <a:cs typeface="Arial MT"/>
              </a:rPr>
              <a:t>logical </a:t>
            </a:r>
            <a:r>
              <a:rPr sz="2118" spc="-574" dirty="0">
                <a:latin typeface="Arial MT"/>
                <a:cs typeface="Arial MT"/>
              </a:rPr>
              <a:t> </a:t>
            </a:r>
            <a:r>
              <a:rPr sz="2118" dirty="0">
                <a:latin typeface="Arial MT"/>
                <a:cs typeface="Arial MT"/>
              </a:rPr>
              <a:t>consequence</a:t>
            </a:r>
            <a:r>
              <a:rPr sz="2118" spc="-4" dirty="0">
                <a:latin typeface="Arial MT"/>
                <a:cs typeface="Arial MT"/>
              </a:rPr>
              <a:t> </a:t>
            </a:r>
            <a:r>
              <a:rPr sz="2118" spc="-9" dirty="0">
                <a:latin typeface="Arial MT"/>
                <a:cs typeface="Arial MT"/>
              </a:rPr>
              <a:t>of	</a:t>
            </a:r>
            <a:r>
              <a:rPr sz="2118" dirty="0">
                <a:latin typeface="Symbol"/>
                <a:cs typeface="Symbol"/>
              </a:rPr>
              <a:t></a:t>
            </a:r>
            <a:r>
              <a:rPr sz="2118" spc="18" dirty="0">
                <a:latin typeface="Times New Roman"/>
                <a:cs typeface="Times New Roman"/>
              </a:rPr>
              <a:t> </a:t>
            </a:r>
            <a:r>
              <a:rPr sz="2118" dirty="0">
                <a:latin typeface="Arial MT"/>
                <a:cs typeface="Arial MT"/>
              </a:rPr>
              <a:t>and	</a:t>
            </a:r>
            <a:r>
              <a:rPr sz="2118" spc="9" dirty="0">
                <a:latin typeface="Symbol"/>
                <a:cs typeface="Symbol"/>
              </a:rPr>
              <a:t></a:t>
            </a:r>
            <a:r>
              <a:rPr sz="2118" spc="9" dirty="0">
                <a:latin typeface="Arial MT"/>
                <a:cs typeface="Arial MT"/>
              </a:rPr>
              <a:t>,</a:t>
            </a:r>
            <a:r>
              <a:rPr sz="2118" spc="-18" dirty="0">
                <a:latin typeface="Arial MT"/>
                <a:cs typeface="Arial MT"/>
              </a:rPr>
              <a:t> </a:t>
            </a:r>
            <a:r>
              <a:rPr sz="2118" spc="-9" dirty="0">
                <a:latin typeface="Arial MT"/>
                <a:cs typeface="Arial MT"/>
              </a:rPr>
              <a:t>where</a:t>
            </a:r>
            <a:r>
              <a:rPr sz="2118" dirty="0">
                <a:latin typeface="Arial MT"/>
                <a:cs typeface="Arial MT"/>
              </a:rPr>
              <a:t> c </a:t>
            </a:r>
            <a:r>
              <a:rPr sz="2118" spc="-4" dirty="0">
                <a:latin typeface="Arial MT"/>
                <a:cs typeface="Arial MT"/>
              </a:rPr>
              <a:t>is a</a:t>
            </a:r>
            <a:r>
              <a:rPr sz="2118" spc="4" dirty="0">
                <a:latin typeface="Arial MT"/>
                <a:cs typeface="Arial MT"/>
              </a:rPr>
              <a:t> </a:t>
            </a:r>
            <a:r>
              <a:rPr sz="2118" spc="-4" dirty="0">
                <a:latin typeface="Arial MT"/>
                <a:cs typeface="Arial MT"/>
              </a:rPr>
              <a:t>constant.</a:t>
            </a:r>
            <a:endParaRPr sz="2118" dirty="0">
              <a:latin typeface="Arial MT"/>
              <a:cs typeface="Arial M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40855" y="156305"/>
            <a:ext cx="4868397" cy="688989"/>
          </a:xfrm>
          <a:prstGeom prst="rect">
            <a:avLst/>
          </a:prstGeom>
        </p:spPr>
        <p:txBody>
          <a:bodyPr vert="horz" wrap="square" lIns="0" tIns="11766" rIns="0" bIns="0" rtlCol="0" anchor="ctr">
            <a:spAutoFit/>
          </a:bodyPr>
          <a:lstStyle/>
          <a:p>
            <a:pPr marL="11206">
              <a:lnSpc>
                <a:spcPct val="100000"/>
              </a:lnSpc>
              <a:spcBef>
                <a:spcPts val="93"/>
              </a:spcBef>
            </a:pPr>
            <a:r>
              <a:rPr dirty="0"/>
              <a:t>Few</a:t>
            </a:r>
            <a:r>
              <a:rPr spc="-62" dirty="0"/>
              <a:t> </a:t>
            </a:r>
            <a:r>
              <a:rPr spc="-4" dirty="0"/>
              <a:t>Definitions</a:t>
            </a:r>
          </a:p>
        </p:txBody>
      </p:sp>
      <p:sp>
        <p:nvSpPr>
          <p:cNvPr id="7" name="object 7"/>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762001" y="1876763"/>
            <a:ext cx="9126632" cy="4129235"/>
          </a:xfrm>
          <a:prstGeom prst="rect">
            <a:avLst/>
          </a:prstGeom>
        </p:spPr>
        <p:txBody>
          <a:bodyPr vert="horz" wrap="square" lIns="0" tIns="43143" rIns="0" bIns="0" rtlCol="0">
            <a:spAutoFit/>
          </a:bodyPr>
          <a:lstStyle/>
          <a:p>
            <a:pPr marL="314902" marR="5043" indent="-304256">
              <a:lnSpc>
                <a:spcPts val="2330"/>
              </a:lnSpc>
              <a:spcBef>
                <a:spcPts val="340"/>
              </a:spcBef>
              <a:buClr>
                <a:srgbClr val="0099CC"/>
              </a:buClr>
              <a:buSzPct val="70833"/>
              <a:buFont typeface="Wingdings"/>
              <a:buChar char=""/>
              <a:tabLst>
                <a:tab pos="314902" algn="l"/>
                <a:tab pos="315462" algn="l"/>
              </a:tabLst>
            </a:pPr>
            <a:r>
              <a:rPr sz="2800" dirty="0">
                <a:latin typeface="Arial MT"/>
                <a:cs typeface="Arial MT"/>
              </a:rPr>
              <a:t>A</a:t>
            </a:r>
            <a:r>
              <a:rPr sz="2800" spc="159" dirty="0">
                <a:latin typeface="Arial MT"/>
                <a:cs typeface="Arial MT"/>
              </a:rPr>
              <a:t> </a:t>
            </a:r>
            <a:r>
              <a:rPr sz="2800" spc="-4" dirty="0">
                <a:latin typeface="Arial MT"/>
                <a:cs typeface="Arial MT"/>
              </a:rPr>
              <a:t>path</a:t>
            </a:r>
            <a:r>
              <a:rPr sz="2800" spc="141" dirty="0">
                <a:latin typeface="Arial MT"/>
                <a:cs typeface="Arial MT"/>
              </a:rPr>
              <a:t> </a:t>
            </a:r>
            <a:r>
              <a:rPr sz="2800" spc="-4" dirty="0">
                <a:latin typeface="Arial MT"/>
                <a:cs typeface="Arial MT"/>
              </a:rPr>
              <a:t>in</a:t>
            </a:r>
            <a:r>
              <a:rPr sz="2800" spc="141" dirty="0">
                <a:latin typeface="Arial MT"/>
                <a:cs typeface="Arial MT"/>
              </a:rPr>
              <a:t> </a:t>
            </a:r>
            <a:r>
              <a:rPr sz="2800" spc="-4" dirty="0">
                <a:latin typeface="Arial MT"/>
                <a:cs typeface="Arial MT"/>
              </a:rPr>
              <a:t>a</a:t>
            </a:r>
            <a:r>
              <a:rPr sz="2800" spc="141" dirty="0">
                <a:latin typeface="Arial MT"/>
                <a:cs typeface="Arial MT"/>
              </a:rPr>
              <a:t> </a:t>
            </a:r>
            <a:r>
              <a:rPr sz="2800" spc="-4" dirty="0">
                <a:latin typeface="Arial MT"/>
                <a:cs typeface="Arial MT"/>
              </a:rPr>
              <a:t>tableaux</a:t>
            </a:r>
            <a:r>
              <a:rPr sz="2800" spc="132" dirty="0">
                <a:latin typeface="Arial MT"/>
                <a:cs typeface="Arial MT"/>
              </a:rPr>
              <a:t> </a:t>
            </a:r>
            <a:r>
              <a:rPr sz="2800" spc="-4" dirty="0">
                <a:latin typeface="Arial MT"/>
                <a:cs typeface="Arial MT"/>
              </a:rPr>
              <a:t>is</a:t>
            </a:r>
            <a:r>
              <a:rPr sz="2800" spc="150" dirty="0">
                <a:latin typeface="Arial MT"/>
                <a:cs typeface="Arial MT"/>
              </a:rPr>
              <a:t> </a:t>
            </a:r>
            <a:r>
              <a:rPr sz="2800" i="1" spc="-4" dirty="0">
                <a:solidFill>
                  <a:srgbClr val="CC0000"/>
                </a:solidFill>
                <a:latin typeface="Arial"/>
                <a:cs typeface="Arial"/>
              </a:rPr>
              <a:t>contradictory</a:t>
            </a:r>
            <a:r>
              <a:rPr sz="2800" i="1" spc="132" dirty="0">
                <a:solidFill>
                  <a:srgbClr val="CC0000"/>
                </a:solidFill>
                <a:latin typeface="Arial"/>
                <a:cs typeface="Arial"/>
              </a:rPr>
              <a:t> </a:t>
            </a:r>
            <a:r>
              <a:rPr sz="2800" dirty="0">
                <a:latin typeface="Arial MT"/>
                <a:cs typeface="Arial MT"/>
              </a:rPr>
              <a:t>or</a:t>
            </a:r>
            <a:r>
              <a:rPr sz="2800" spc="150" dirty="0">
                <a:latin typeface="Arial MT"/>
                <a:cs typeface="Arial MT"/>
              </a:rPr>
              <a:t> </a:t>
            </a:r>
            <a:r>
              <a:rPr sz="2800" i="1" spc="-4" dirty="0">
                <a:latin typeface="Arial"/>
                <a:cs typeface="Arial"/>
              </a:rPr>
              <a:t>closed</a:t>
            </a:r>
            <a:r>
              <a:rPr sz="2800" i="1" spc="163" dirty="0">
                <a:latin typeface="Arial"/>
                <a:cs typeface="Arial"/>
              </a:rPr>
              <a:t> </a:t>
            </a:r>
            <a:r>
              <a:rPr sz="2800" spc="-13" dirty="0">
                <a:latin typeface="Arial MT"/>
                <a:cs typeface="Arial MT"/>
              </a:rPr>
              <a:t>if</a:t>
            </a:r>
            <a:r>
              <a:rPr sz="2800" spc="180" dirty="0">
                <a:latin typeface="Arial MT"/>
                <a:cs typeface="Arial MT"/>
              </a:rPr>
              <a:t> </a:t>
            </a:r>
            <a:r>
              <a:rPr sz="2800" spc="-4" dirty="0">
                <a:latin typeface="Arial MT"/>
                <a:cs typeface="Arial MT"/>
              </a:rPr>
              <a:t>some </a:t>
            </a:r>
            <a:r>
              <a:rPr sz="2800" spc="-578" dirty="0">
                <a:latin typeface="Arial MT"/>
                <a:cs typeface="Arial MT"/>
              </a:rPr>
              <a:t> </a:t>
            </a:r>
            <a:r>
              <a:rPr sz="2800" spc="-4" dirty="0">
                <a:latin typeface="Arial MT"/>
                <a:cs typeface="Arial MT"/>
              </a:rPr>
              <a:t>atomic</a:t>
            </a:r>
            <a:r>
              <a:rPr sz="2800" spc="-18" dirty="0">
                <a:latin typeface="Arial MT"/>
                <a:cs typeface="Arial MT"/>
              </a:rPr>
              <a:t> </a:t>
            </a:r>
            <a:r>
              <a:rPr sz="2800" dirty="0">
                <a:latin typeface="Arial MT"/>
                <a:cs typeface="Arial MT"/>
              </a:rPr>
              <a:t>formulae</a:t>
            </a:r>
            <a:r>
              <a:rPr sz="2800" spc="9" dirty="0">
                <a:latin typeface="Arial MT"/>
                <a:cs typeface="Arial MT"/>
              </a:rPr>
              <a:t> </a:t>
            </a:r>
            <a:r>
              <a:rPr sz="2800" dirty="0">
                <a:latin typeface="Symbol"/>
                <a:cs typeface="Symbol"/>
              </a:rPr>
              <a:t></a:t>
            </a:r>
            <a:r>
              <a:rPr sz="2800" spc="22" dirty="0">
                <a:latin typeface="Times New Roman"/>
                <a:cs typeface="Times New Roman"/>
              </a:rPr>
              <a:t> </a:t>
            </a:r>
            <a:r>
              <a:rPr sz="2800" dirty="0">
                <a:latin typeface="Arial MT"/>
                <a:cs typeface="Arial MT"/>
              </a:rPr>
              <a:t>and</a:t>
            </a:r>
            <a:r>
              <a:rPr sz="2800" spc="-9" dirty="0">
                <a:latin typeface="Arial MT"/>
                <a:cs typeface="Arial MT"/>
              </a:rPr>
              <a:t> </a:t>
            </a:r>
            <a:r>
              <a:rPr sz="2800" dirty="0">
                <a:latin typeface="Arial MT"/>
                <a:cs typeface="Arial MT"/>
              </a:rPr>
              <a:t>~</a:t>
            </a:r>
            <a:r>
              <a:rPr sz="2800" spc="13" dirty="0">
                <a:latin typeface="Arial MT"/>
                <a:cs typeface="Arial MT"/>
              </a:rPr>
              <a:t> </a:t>
            </a:r>
            <a:r>
              <a:rPr sz="2800" dirty="0">
                <a:latin typeface="Symbol"/>
                <a:cs typeface="Symbol"/>
              </a:rPr>
              <a:t></a:t>
            </a:r>
            <a:r>
              <a:rPr sz="2800" spc="22" dirty="0">
                <a:latin typeface="Times New Roman"/>
                <a:cs typeface="Times New Roman"/>
              </a:rPr>
              <a:t> </a:t>
            </a:r>
            <a:r>
              <a:rPr sz="2800" dirty="0">
                <a:latin typeface="Arial MT"/>
                <a:cs typeface="Arial MT"/>
              </a:rPr>
              <a:t>appear</a:t>
            </a:r>
            <a:r>
              <a:rPr sz="2800" spc="-26" dirty="0">
                <a:latin typeface="Arial MT"/>
                <a:cs typeface="Arial MT"/>
              </a:rPr>
              <a:t> </a:t>
            </a:r>
            <a:r>
              <a:rPr sz="2800" dirty="0">
                <a:latin typeface="Arial MT"/>
                <a:cs typeface="Arial MT"/>
              </a:rPr>
              <a:t>on</a:t>
            </a:r>
            <a:r>
              <a:rPr sz="2800" spc="-9" dirty="0">
                <a:latin typeface="Arial MT"/>
                <a:cs typeface="Arial MT"/>
              </a:rPr>
              <a:t> </a:t>
            </a:r>
            <a:r>
              <a:rPr sz="2800" dirty="0">
                <a:latin typeface="Arial MT"/>
                <a:cs typeface="Arial MT"/>
              </a:rPr>
              <a:t>the</a:t>
            </a:r>
            <a:r>
              <a:rPr sz="2800" spc="-4" dirty="0">
                <a:latin typeface="Arial MT"/>
                <a:cs typeface="Arial MT"/>
              </a:rPr>
              <a:t> same</a:t>
            </a:r>
            <a:r>
              <a:rPr sz="2800" spc="-9" dirty="0">
                <a:latin typeface="Arial MT"/>
                <a:cs typeface="Arial MT"/>
              </a:rPr>
              <a:t> </a:t>
            </a:r>
            <a:r>
              <a:rPr sz="2800" spc="-4" dirty="0">
                <a:latin typeface="Arial MT"/>
                <a:cs typeface="Arial MT"/>
              </a:rPr>
              <a:t>path.</a:t>
            </a:r>
            <a:endParaRPr sz="2800" dirty="0">
              <a:latin typeface="Arial MT"/>
              <a:cs typeface="Arial MT"/>
            </a:endParaRPr>
          </a:p>
          <a:p>
            <a:pPr marL="314902" marR="7845" indent="-304256">
              <a:lnSpc>
                <a:spcPts val="2268"/>
              </a:lnSpc>
              <a:spcBef>
                <a:spcPts val="476"/>
              </a:spcBef>
              <a:buClr>
                <a:srgbClr val="0099CC"/>
              </a:buClr>
              <a:buSzPct val="70833"/>
              <a:buFont typeface="Wingdings"/>
              <a:buChar char=""/>
              <a:tabLst>
                <a:tab pos="314902" algn="l"/>
                <a:tab pos="315462" algn="l"/>
              </a:tabLst>
            </a:pPr>
            <a:r>
              <a:rPr sz="2800" spc="-9" dirty="0">
                <a:latin typeface="Arial MT"/>
                <a:cs typeface="Arial MT"/>
              </a:rPr>
              <a:t>If</a:t>
            </a:r>
            <a:r>
              <a:rPr sz="2800" spc="115" dirty="0">
                <a:latin typeface="Arial MT"/>
                <a:cs typeface="Arial MT"/>
              </a:rPr>
              <a:t> </a:t>
            </a:r>
            <a:r>
              <a:rPr sz="2800" spc="-4" dirty="0">
                <a:latin typeface="Arial MT"/>
                <a:cs typeface="Arial MT"/>
              </a:rPr>
              <a:t>all</a:t>
            </a:r>
            <a:r>
              <a:rPr sz="2800" spc="110" dirty="0">
                <a:latin typeface="Arial MT"/>
                <a:cs typeface="Arial MT"/>
              </a:rPr>
              <a:t> </a:t>
            </a:r>
            <a:r>
              <a:rPr sz="2800" spc="-9" dirty="0">
                <a:latin typeface="Arial MT"/>
                <a:cs typeface="Arial MT"/>
              </a:rPr>
              <a:t>the</a:t>
            </a:r>
            <a:r>
              <a:rPr sz="2800" spc="101" dirty="0">
                <a:latin typeface="Arial MT"/>
                <a:cs typeface="Arial MT"/>
              </a:rPr>
              <a:t> </a:t>
            </a:r>
            <a:r>
              <a:rPr sz="2800" spc="-4" dirty="0">
                <a:latin typeface="Arial MT"/>
                <a:cs typeface="Arial MT"/>
              </a:rPr>
              <a:t>paths</a:t>
            </a:r>
            <a:r>
              <a:rPr sz="2800" spc="88" dirty="0">
                <a:latin typeface="Arial MT"/>
                <a:cs typeface="Arial MT"/>
              </a:rPr>
              <a:t> </a:t>
            </a:r>
            <a:r>
              <a:rPr sz="2800" spc="-9" dirty="0">
                <a:latin typeface="Arial MT"/>
                <a:cs typeface="Arial MT"/>
              </a:rPr>
              <a:t>of</a:t>
            </a:r>
            <a:r>
              <a:rPr sz="2800" spc="119" dirty="0">
                <a:latin typeface="Arial MT"/>
                <a:cs typeface="Arial MT"/>
              </a:rPr>
              <a:t> </a:t>
            </a:r>
            <a:r>
              <a:rPr sz="2800" spc="-4" dirty="0">
                <a:latin typeface="Arial MT"/>
                <a:cs typeface="Arial MT"/>
              </a:rPr>
              <a:t>a</a:t>
            </a:r>
            <a:r>
              <a:rPr sz="2800" spc="101" dirty="0">
                <a:latin typeface="Arial MT"/>
                <a:cs typeface="Arial MT"/>
              </a:rPr>
              <a:t> </a:t>
            </a:r>
            <a:r>
              <a:rPr sz="2800" spc="-4" dirty="0">
                <a:latin typeface="Arial MT"/>
                <a:cs typeface="Arial MT"/>
              </a:rPr>
              <a:t>tableau</a:t>
            </a:r>
            <a:r>
              <a:rPr sz="2800" spc="115" dirty="0">
                <a:latin typeface="Arial MT"/>
                <a:cs typeface="Arial MT"/>
              </a:rPr>
              <a:t> </a:t>
            </a:r>
            <a:r>
              <a:rPr sz="2800" spc="-4" dirty="0">
                <a:latin typeface="Arial MT"/>
                <a:cs typeface="Arial MT"/>
              </a:rPr>
              <a:t>are</a:t>
            </a:r>
            <a:r>
              <a:rPr sz="2800" spc="101" dirty="0">
                <a:latin typeface="Arial MT"/>
                <a:cs typeface="Arial MT"/>
              </a:rPr>
              <a:t> </a:t>
            </a:r>
            <a:r>
              <a:rPr sz="2800" spc="-4" dirty="0">
                <a:latin typeface="Arial MT"/>
                <a:cs typeface="Arial MT"/>
              </a:rPr>
              <a:t>closed,</a:t>
            </a:r>
            <a:r>
              <a:rPr sz="2800" spc="97" dirty="0">
                <a:latin typeface="Arial MT"/>
                <a:cs typeface="Arial MT"/>
              </a:rPr>
              <a:t> </a:t>
            </a:r>
            <a:r>
              <a:rPr sz="2800" spc="-4" dirty="0">
                <a:latin typeface="Arial MT"/>
                <a:cs typeface="Arial MT"/>
              </a:rPr>
              <a:t>then</a:t>
            </a:r>
            <a:r>
              <a:rPr sz="2800" spc="115" dirty="0">
                <a:latin typeface="Arial MT"/>
                <a:cs typeface="Arial MT"/>
              </a:rPr>
              <a:t> </a:t>
            </a:r>
            <a:r>
              <a:rPr sz="2800" spc="-13" dirty="0">
                <a:latin typeface="Arial MT"/>
                <a:cs typeface="Arial MT"/>
              </a:rPr>
              <a:t>it</a:t>
            </a:r>
            <a:r>
              <a:rPr sz="2800" spc="119" dirty="0">
                <a:latin typeface="Arial MT"/>
                <a:cs typeface="Arial MT"/>
              </a:rPr>
              <a:t> </a:t>
            </a:r>
            <a:r>
              <a:rPr sz="2800" spc="-4" dirty="0">
                <a:latin typeface="Arial MT"/>
                <a:cs typeface="Arial MT"/>
              </a:rPr>
              <a:t>is</a:t>
            </a:r>
            <a:r>
              <a:rPr sz="2800" spc="115" dirty="0">
                <a:latin typeface="Arial MT"/>
                <a:cs typeface="Arial MT"/>
              </a:rPr>
              <a:t> </a:t>
            </a:r>
            <a:r>
              <a:rPr sz="2800" spc="-4" dirty="0">
                <a:latin typeface="Arial MT"/>
                <a:cs typeface="Arial MT"/>
              </a:rPr>
              <a:t>called </a:t>
            </a:r>
            <a:r>
              <a:rPr sz="2800" spc="-578" dirty="0">
                <a:latin typeface="Arial MT"/>
                <a:cs typeface="Arial MT"/>
              </a:rPr>
              <a:t> </a:t>
            </a:r>
            <a:r>
              <a:rPr sz="2800" spc="-4" dirty="0">
                <a:latin typeface="Arial MT"/>
                <a:cs typeface="Arial MT"/>
              </a:rPr>
              <a:t>a</a:t>
            </a:r>
            <a:r>
              <a:rPr sz="2800" spc="4" dirty="0">
                <a:latin typeface="Arial MT"/>
                <a:cs typeface="Arial MT"/>
              </a:rPr>
              <a:t> </a:t>
            </a:r>
            <a:r>
              <a:rPr sz="2800" i="1" spc="-4" dirty="0">
                <a:solidFill>
                  <a:srgbClr val="CC0000"/>
                </a:solidFill>
                <a:latin typeface="Arial"/>
                <a:cs typeface="Arial"/>
              </a:rPr>
              <a:t>contradictory</a:t>
            </a:r>
            <a:r>
              <a:rPr sz="2800" i="1" spc="-18" dirty="0">
                <a:solidFill>
                  <a:srgbClr val="CC0000"/>
                </a:solidFill>
                <a:latin typeface="Arial"/>
                <a:cs typeface="Arial"/>
              </a:rPr>
              <a:t> </a:t>
            </a:r>
            <a:r>
              <a:rPr sz="2800" i="1" spc="-4" dirty="0">
                <a:solidFill>
                  <a:srgbClr val="CC0000"/>
                </a:solidFill>
                <a:latin typeface="Arial"/>
                <a:cs typeface="Arial"/>
              </a:rPr>
              <a:t>tableaux</a:t>
            </a:r>
            <a:r>
              <a:rPr sz="2800" i="1" spc="-4" dirty="0">
                <a:latin typeface="Arial"/>
                <a:cs typeface="Arial"/>
              </a:rPr>
              <a:t>.</a:t>
            </a:r>
            <a:endParaRPr sz="2800" dirty="0">
              <a:latin typeface="Arial"/>
              <a:cs typeface="Arial"/>
            </a:endParaRPr>
          </a:p>
          <a:p>
            <a:pPr marL="314902" marR="4483" indent="-304256">
              <a:lnSpc>
                <a:spcPts val="2285"/>
              </a:lnSpc>
              <a:spcBef>
                <a:spcPts val="552"/>
              </a:spcBef>
              <a:buClr>
                <a:srgbClr val="0099CC"/>
              </a:buClr>
              <a:buSzPct val="70833"/>
              <a:buFont typeface="Wingdings"/>
              <a:buChar char=""/>
              <a:tabLst>
                <a:tab pos="314902" algn="l"/>
                <a:tab pos="315462" algn="l"/>
                <a:tab pos="651096" algn="l"/>
                <a:tab pos="1691617" algn="l"/>
                <a:tab pos="2460943" algn="l"/>
                <a:tab pos="2840282" algn="l"/>
                <a:tab pos="3141737" algn="l"/>
                <a:tab pos="4201309" algn="l"/>
                <a:tab pos="4677024" algn="l"/>
                <a:tab pos="5026667" algn="l"/>
                <a:tab pos="5330923" algn="l"/>
              </a:tabLst>
            </a:pPr>
            <a:r>
              <a:rPr sz="2800" dirty="0">
                <a:latin typeface="Arial MT"/>
                <a:cs typeface="Arial MT"/>
              </a:rPr>
              <a:t>A	</a:t>
            </a:r>
            <a:r>
              <a:rPr sz="2800" i="1" dirty="0">
                <a:solidFill>
                  <a:srgbClr val="CC0000"/>
                </a:solidFill>
                <a:latin typeface="Arial"/>
                <a:cs typeface="Arial"/>
              </a:rPr>
              <a:t>tab</a:t>
            </a:r>
            <a:r>
              <a:rPr sz="2800" i="1" spc="-9" dirty="0">
                <a:solidFill>
                  <a:srgbClr val="CC0000"/>
                </a:solidFill>
                <a:latin typeface="Arial"/>
                <a:cs typeface="Arial"/>
              </a:rPr>
              <a:t>l</a:t>
            </a:r>
            <a:r>
              <a:rPr sz="2800" i="1" spc="-18" dirty="0">
                <a:solidFill>
                  <a:srgbClr val="CC0000"/>
                </a:solidFill>
                <a:latin typeface="Arial"/>
                <a:cs typeface="Arial"/>
              </a:rPr>
              <a:t>e</a:t>
            </a:r>
            <a:r>
              <a:rPr sz="2800" i="1" dirty="0">
                <a:solidFill>
                  <a:srgbClr val="CC0000"/>
                </a:solidFill>
                <a:latin typeface="Arial"/>
                <a:cs typeface="Arial"/>
              </a:rPr>
              <a:t>a</a:t>
            </a:r>
            <a:r>
              <a:rPr sz="2800" i="1" spc="-4" dirty="0">
                <a:solidFill>
                  <a:srgbClr val="CC0000"/>
                </a:solidFill>
                <a:latin typeface="Arial"/>
                <a:cs typeface="Arial"/>
              </a:rPr>
              <a:t>u</a:t>
            </a:r>
            <a:r>
              <a:rPr sz="2800" i="1" dirty="0">
                <a:solidFill>
                  <a:srgbClr val="CC0000"/>
                </a:solidFill>
                <a:latin typeface="Arial"/>
                <a:cs typeface="Arial"/>
              </a:rPr>
              <a:t>	p</a:t>
            </a:r>
            <a:r>
              <a:rPr sz="2800" i="1" spc="-9" dirty="0">
                <a:solidFill>
                  <a:srgbClr val="CC0000"/>
                </a:solidFill>
                <a:latin typeface="Arial"/>
                <a:cs typeface="Arial"/>
              </a:rPr>
              <a:t>r</a:t>
            </a:r>
            <a:r>
              <a:rPr sz="2800" i="1" spc="-18" dirty="0">
                <a:solidFill>
                  <a:srgbClr val="CC0000"/>
                </a:solidFill>
                <a:latin typeface="Arial"/>
                <a:cs typeface="Arial"/>
              </a:rPr>
              <a:t>o</a:t>
            </a:r>
            <a:r>
              <a:rPr sz="2800" i="1" dirty="0">
                <a:solidFill>
                  <a:srgbClr val="CC0000"/>
                </a:solidFill>
                <a:latin typeface="Arial"/>
                <a:cs typeface="Arial"/>
              </a:rPr>
              <a:t>of	</a:t>
            </a:r>
            <a:r>
              <a:rPr sz="2800" spc="-18" dirty="0">
                <a:latin typeface="Arial MT"/>
                <a:cs typeface="Arial MT"/>
              </a:rPr>
              <a:t>o</a:t>
            </a:r>
            <a:r>
              <a:rPr sz="2800" dirty="0">
                <a:latin typeface="Arial MT"/>
                <a:cs typeface="Arial MT"/>
              </a:rPr>
              <a:t>f	</a:t>
            </a:r>
            <a:r>
              <a:rPr sz="2800" spc="-4" dirty="0">
                <a:latin typeface="Arial MT"/>
                <a:cs typeface="Arial MT"/>
              </a:rPr>
              <a:t>a</a:t>
            </a:r>
            <a:r>
              <a:rPr sz="2800" dirty="0">
                <a:latin typeface="Arial MT"/>
                <a:cs typeface="Arial MT"/>
              </a:rPr>
              <a:t>	</a:t>
            </a:r>
            <a:r>
              <a:rPr sz="2800" spc="22" dirty="0">
                <a:latin typeface="Arial MT"/>
                <a:cs typeface="Arial MT"/>
              </a:rPr>
              <a:t>f</a:t>
            </a:r>
            <a:r>
              <a:rPr sz="2800" dirty="0">
                <a:latin typeface="Arial MT"/>
                <a:cs typeface="Arial MT"/>
              </a:rPr>
              <a:t>o</a:t>
            </a:r>
            <a:r>
              <a:rPr sz="2800" spc="-9" dirty="0">
                <a:latin typeface="Arial MT"/>
                <a:cs typeface="Arial MT"/>
              </a:rPr>
              <a:t>r</a:t>
            </a:r>
            <a:r>
              <a:rPr sz="2800" spc="13" dirty="0">
                <a:latin typeface="Arial MT"/>
                <a:cs typeface="Arial MT"/>
              </a:rPr>
              <a:t>m</a:t>
            </a:r>
            <a:r>
              <a:rPr sz="2800" dirty="0">
                <a:latin typeface="Arial MT"/>
                <a:cs typeface="Arial MT"/>
              </a:rPr>
              <a:t>u</a:t>
            </a:r>
            <a:r>
              <a:rPr sz="2800" spc="-9" dirty="0">
                <a:latin typeface="Arial MT"/>
                <a:cs typeface="Arial MT"/>
              </a:rPr>
              <a:t>l</a:t>
            </a:r>
            <a:r>
              <a:rPr sz="2800" spc="-4" dirty="0">
                <a:latin typeface="Arial MT"/>
                <a:cs typeface="Arial MT"/>
              </a:rPr>
              <a:t>a</a:t>
            </a:r>
            <a:r>
              <a:rPr sz="2800" dirty="0">
                <a:latin typeface="Arial MT"/>
                <a:cs typeface="Arial MT"/>
              </a:rPr>
              <a:t>	</a:t>
            </a:r>
            <a:r>
              <a:rPr sz="2800" dirty="0">
                <a:latin typeface="Symbol"/>
                <a:cs typeface="Symbol"/>
              </a:rPr>
              <a:t></a:t>
            </a:r>
            <a:r>
              <a:rPr sz="2800" dirty="0">
                <a:latin typeface="Times New Roman"/>
                <a:cs typeface="Times New Roman"/>
              </a:rPr>
              <a:t>	</a:t>
            </a:r>
            <a:r>
              <a:rPr sz="2800" spc="-9" dirty="0">
                <a:latin typeface="Arial MT"/>
                <a:cs typeface="Arial MT"/>
              </a:rPr>
              <a:t>i</a:t>
            </a:r>
            <a:r>
              <a:rPr sz="2800" dirty="0">
                <a:latin typeface="Arial MT"/>
                <a:cs typeface="Arial MT"/>
              </a:rPr>
              <a:t>s	</a:t>
            </a:r>
            <a:r>
              <a:rPr sz="2800" spc="-4" dirty="0">
                <a:latin typeface="Arial MT"/>
                <a:cs typeface="Arial MT"/>
              </a:rPr>
              <a:t>a</a:t>
            </a:r>
            <a:r>
              <a:rPr sz="2800" dirty="0">
                <a:latin typeface="Arial MT"/>
                <a:cs typeface="Arial MT"/>
              </a:rPr>
              <a:t>	</a:t>
            </a:r>
            <a:r>
              <a:rPr sz="2800" spc="-4" dirty="0">
                <a:latin typeface="Arial MT"/>
                <a:cs typeface="Arial MT"/>
              </a:rPr>
              <a:t>c</a:t>
            </a:r>
            <a:r>
              <a:rPr sz="2800" spc="-18" dirty="0">
                <a:latin typeface="Arial MT"/>
                <a:cs typeface="Arial MT"/>
              </a:rPr>
              <a:t>o</a:t>
            </a:r>
            <a:r>
              <a:rPr sz="2800" dirty="0">
                <a:latin typeface="Arial MT"/>
                <a:cs typeface="Arial MT"/>
              </a:rPr>
              <a:t>nt</a:t>
            </a:r>
            <a:r>
              <a:rPr sz="2800" spc="-9" dirty="0">
                <a:latin typeface="Arial MT"/>
                <a:cs typeface="Arial MT"/>
              </a:rPr>
              <a:t>r</a:t>
            </a:r>
            <a:r>
              <a:rPr sz="2800" dirty="0">
                <a:latin typeface="Arial MT"/>
                <a:cs typeface="Arial MT"/>
              </a:rPr>
              <a:t>ad</a:t>
            </a:r>
            <a:r>
              <a:rPr sz="2800" spc="-9" dirty="0">
                <a:latin typeface="Arial MT"/>
                <a:cs typeface="Arial MT"/>
              </a:rPr>
              <a:t>i</a:t>
            </a:r>
            <a:r>
              <a:rPr sz="2800" dirty="0">
                <a:latin typeface="Arial MT"/>
                <a:cs typeface="Arial MT"/>
              </a:rPr>
              <a:t>cto</a:t>
            </a:r>
            <a:r>
              <a:rPr sz="2800" spc="-9" dirty="0">
                <a:latin typeface="Arial MT"/>
                <a:cs typeface="Arial MT"/>
              </a:rPr>
              <a:t>r</a:t>
            </a:r>
            <a:r>
              <a:rPr sz="2800" dirty="0">
                <a:latin typeface="Arial MT"/>
                <a:cs typeface="Arial MT"/>
              </a:rPr>
              <a:t>y  tableau</a:t>
            </a:r>
            <a:r>
              <a:rPr sz="2800" spc="-13" dirty="0">
                <a:latin typeface="Arial MT"/>
                <a:cs typeface="Arial MT"/>
              </a:rPr>
              <a:t> </a:t>
            </a:r>
            <a:r>
              <a:rPr sz="2800" spc="-9" dirty="0">
                <a:latin typeface="Arial MT"/>
                <a:cs typeface="Arial MT"/>
              </a:rPr>
              <a:t>with</a:t>
            </a:r>
            <a:r>
              <a:rPr sz="2800" spc="9" dirty="0">
                <a:latin typeface="Arial MT"/>
                <a:cs typeface="Arial MT"/>
              </a:rPr>
              <a:t> </a:t>
            </a:r>
            <a:r>
              <a:rPr sz="2800" spc="-4" dirty="0">
                <a:latin typeface="Arial MT"/>
                <a:cs typeface="Arial MT"/>
              </a:rPr>
              <a:t>root</a:t>
            </a:r>
            <a:r>
              <a:rPr sz="2800" spc="9" dirty="0">
                <a:latin typeface="Arial MT"/>
                <a:cs typeface="Arial MT"/>
              </a:rPr>
              <a:t> </a:t>
            </a:r>
            <a:r>
              <a:rPr sz="2800" dirty="0">
                <a:latin typeface="Arial MT"/>
                <a:cs typeface="Arial MT"/>
              </a:rPr>
              <a:t>as</a:t>
            </a:r>
            <a:r>
              <a:rPr sz="2800" spc="-18" dirty="0">
                <a:latin typeface="Arial MT"/>
                <a:cs typeface="Arial MT"/>
              </a:rPr>
              <a:t> </a:t>
            </a:r>
            <a:r>
              <a:rPr sz="2800" dirty="0">
                <a:latin typeface="Arial MT"/>
                <a:cs typeface="Arial MT"/>
              </a:rPr>
              <a:t>~</a:t>
            </a:r>
            <a:r>
              <a:rPr sz="2800" spc="-31" dirty="0">
                <a:latin typeface="Arial MT"/>
                <a:cs typeface="Arial MT"/>
              </a:rPr>
              <a:t> </a:t>
            </a:r>
            <a:r>
              <a:rPr sz="2800" dirty="0">
                <a:latin typeface="Symbol"/>
                <a:cs typeface="Symbol"/>
              </a:rPr>
              <a:t></a:t>
            </a:r>
            <a:r>
              <a:rPr sz="2800" spc="40" dirty="0">
                <a:latin typeface="Times New Roman"/>
                <a:cs typeface="Times New Roman"/>
              </a:rPr>
              <a:t> </a:t>
            </a:r>
            <a:r>
              <a:rPr sz="2800" dirty="0">
                <a:latin typeface="Arial MT"/>
                <a:cs typeface="Arial MT"/>
              </a:rPr>
              <a:t>.</a:t>
            </a:r>
          </a:p>
          <a:p>
            <a:pPr marL="314902" marR="7845" indent="-304256" algn="just">
              <a:lnSpc>
                <a:spcPct val="89600"/>
              </a:lnSpc>
              <a:spcBef>
                <a:spcPts val="485"/>
              </a:spcBef>
              <a:buClr>
                <a:srgbClr val="0099CC"/>
              </a:buClr>
              <a:buSzPct val="70833"/>
              <a:buFont typeface="Wingdings"/>
              <a:buChar char=""/>
              <a:tabLst>
                <a:tab pos="315462" algn="l"/>
              </a:tabLst>
            </a:pPr>
            <a:r>
              <a:rPr sz="2800" dirty="0">
                <a:latin typeface="Arial MT"/>
                <a:cs typeface="Arial MT"/>
              </a:rPr>
              <a:t>Let </a:t>
            </a:r>
            <a:r>
              <a:rPr sz="2800" dirty="0">
                <a:latin typeface="Symbol"/>
                <a:cs typeface="Symbol"/>
              </a:rPr>
              <a:t></a:t>
            </a:r>
            <a:r>
              <a:rPr sz="2800" dirty="0">
                <a:latin typeface="Times New Roman"/>
                <a:cs typeface="Times New Roman"/>
              </a:rPr>
              <a:t> </a:t>
            </a:r>
            <a:r>
              <a:rPr sz="2800" dirty="0">
                <a:latin typeface="Arial MT"/>
                <a:cs typeface="Arial MT"/>
              </a:rPr>
              <a:t>be </a:t>
            </a:r>
            <a:r>
              <a:rPr sz="2800" spc="-4" dirty="0">
                <a:latin typeface="Arial MT"/>
                <a:cs typeface="Arial MT"/>
              </a:rPr>
              <a:t>any </a:t>
            </a:r>
            <a:r>
              <a:rPr sz="2800" dirty="0">
                <a:latin typeface="Arial MT"/>
                <a:cs typeface="Arial MT"/>
              </a:rPr>
              <a:t>formula. </a:t>
            </a:r>
            <a:r>
              <a:rPr sz="2800" spc="-9" dirty="0">
                <a:latin typeface="Arial MT"/>
                <a:cs typeface="Arial MT"/>
              </a:rPr>
              <a:t>If </a:t>
            </a:r>
            <a:r>
              <a:rPr sz="2800" spc="-4" dirty="0">
                <a:latin typeface="Arial MT"/>
                <a:cs typeface="Arial MT"/>
              </a:rPr>
              <a:t>tableaux </a:t>
            </a:r>
            <a:r>
              <a:rPr sz="2800" spc="-9" dirty="0">
                <a:latin typeface="Arial MT"/>
                <a:cs typeface="Arial MT"/>
              </a:rPr>
              <a:t>with </a:t>
            </a:r>
            <a:r>
              <a:rPr sz="2800" dirty="0">
                <a:latin typeface="Symbol"/>
                <a:cs typeface="Symbol"/>
              </a:rPr>
              <a:t></a:t>
            </a:r>
            <a:r>
              <a:rPr sz="2800" dirty="0">
                <a:latin typeface="Times New Roman"/>
                <a:cs typeface="Times New Roman"/>
              </a:rPr>
              <a:t> </a:t>
            </a:r>
            <a:r>
              <a:rPr sz="2800" dirty="0">
                <a:latin typeface="Arial MT"/>
                <a:cs typeface="Arial MT"/>
              </a:rPr>
              <a:t>as </a:t>
            </a:r>
            <a:r>
              <a:rPr sz="2800" spc="-4" dirty="0">
                <a:latin typeface="Arial MT"/>
                <a:cs typeface="Arial MT"/>
              </a:rPr>
              <a:t>a root is a </a:t>
            </a:r>
            <a:r>
              <a:rPr sz="2800" dirty="0">
                <a:latin typeface="Arial MT"/>
                <a:cs typeface="Arial MT"/>
              </a:rPr>
              <a:t> </a:t>
            </a:r>
            <a:r>
              <a:rPr sz="2800" spc="-4" dirty="0">
                <a:latin typeface="Arial MT"/>
                <a:cs typeface="Arial MT"/>
              </a:rPr>
              <a:t>contradictory</a:t>
            </a:r>
            <a:r>
              <a:rPr sz="2800" dirty="0">
                <a:latin typeface="Arial MT"/>
                <a:cs typeface="Arial MT"/>
              </a:rPr>
              <a:t> </a:t>
            </a:r>
            <a:r>
              <a:rPr sz="2800" spc="-9" dirty="0">
                <a:latin typeface="Arial MT"/>
                <a:cs typeface="Arial MT"/>
              </a:rPr>
              <a:t>tableaux,</a:t>
            </a:r>
            <a:r>
              <a:rPr sz="2800" spc="-4" dirty="0">
                <a:latin typeface="Arial MT"/>
                <a:cs typeface="Arial MT"/>
              </a:rPr>
              <a:t> </a:t>
            </a:r>
            <a:r>
              <a:rPr sz="2800" dirty="0">
                <a:latin typeface="Arial MT"/>
                <a:cs typeface="Arial MT"/>
              </a:rPr>
              <a:t>then</a:t>
            </a:r>
            <a:r>
              <a:rPr sz="2800" spc="4" dirty="0">
                <a:latin typeface="Arial MT"/>
                <a:cs typeface="Arial MT"/>
              </a:rPr>
              <a:t> </a:t>
            </a:r>
            <a:r>
              <a:rPr sz="2800" dirty="0">
                <a:latin typeface="Symbol"/>
                <a:cs typeface="Symbol"/>
              </a:rPr>
              <a:t></a:t>
            </a:r>
            <a:r>
              <a:rPr sz="2800" spc="4" dirty="0">
                <a:latin typeface="Times New Roman"/>
                <a:cs typeface="Times New Roman"/>
              </a:rPr>
              <a:t> </a:t>
            </a:r>
            <a:r>
              <a:rPr sz="2800" spc="-4" dirty="0">
                <a:latin typeface="Arial MT"/>
                <a:cs typeface="Arial MT"/>
              </a:rPr>
              <a:t>is</a:t>
            </a:r>
            <a:r>
              <a:rPr sz="2800" dirty="0">
                <a:latin typeface="Arial MT"/>
                <a:cs typeface="Arial MT"/>
              </a:rPr>
              <a:t> </a:t>
            </a:r>
            <a:r>
              <a:rPr sz="2800" spc="-4" dirty="0">
                <a:latin typeface="Arial MT"/>
                <a:cs typeface="Arial MT"/>
              </a:rPr>
              <a:t>said</a:t>
            </a:r>
            <a:r>
              <a:rPr sz="2800" spc="582" dirty="0">
                <a:latin typeface="Arial MT"/>
                <a:cs typeface="Arial MT"/>
              </a:rPr>
              <a:t> </a:t>
            </a:r>
            <a:r>
              <a:rPr sz="2800" dirty="0">
                <a:latin typeface="Arial MT"/>
                <a:cs typeface="Arial MT"/>
              </a:rPr>
              <a:t>to</a:t>
            </a:r>
            <a:r>
              <a:rPr sz="2800" spc="591" dirty="0">
                <a:latin typeface="Arial MT"/>
                <a:cs typeface="Arial MT"/>
              </a:rPr>
              <a:t> </a:t>
            </a:r>
            <a:r>
              <a:rPr sz="2800" spc="-22" dirty="0">
                <a:latin typeface="Arial MT"/>
                <a:cs typeface="Arial MT"/>
              </a:rPr>
              <a:t>be </a:t>
            </a:r>
            <a:r>
              <a:rPr sz="2800" spc="-18" dirty="0">
                <a:latin typeface="Arial MT"/>
                <a:cs typeface="Arial MT"/>
              </a:rPr>
              <a:t> </a:t>
            </a:r>
            <a:r>
              <a:rPr sz="2800" i="1" dirty="0">
                <a:solidFill>
                  <a:srgbClr val="CC0000"/>
                </a:solidFill>
                <a:latin typeface="Arial"/>
                <a:cs typeface="Arial"/>
              </a:rPr>
              <a:t>inconsistent</a:t>
            </a:r>
            <a:r>
              <a:rPr sz="2800" i="1" spc="-13" dirty="0">
                <a:solidFill>
                  <a:srgbClr val="CC0000"/>
                </a:solidFill>
                <a:latin typeface="Arial"/>
                <a:cs typeface="Arial"/>
              </a:rPr>
              <a:t> </a:t>
            </a:r>
            <a:r>
              <a:rPr sz="2800" spc="-9" dirty="0">
                <a:latin typeface="Arial MT"/>
                <a:cs typeface="Arial MT"/>
              </a:rPr>
              <a:t>otherwise</a:t>
            </a:r>
            <a:r>
              <a:rPr sz="2800" spc="31" dirty="0">
                <a:latin typeface="Arial MT"/>
                <a:cs typeface="Arial MT"/>
              </a:rPr>
              <a:t> </a:t>
            </a:r>
            <a:r>
              <a:rPr sz="2800" dirty="0">
                <a:latin typeface="Symbol"/>
                <a:cs typeface="Symbol"/>
              </a:rPr>
              <a:t></a:t>
            </a:r>
            <a:r>
              <a:rPr sz="2800" spc="40" dirty="0">
                <a:latin typeface="Times New Roman"/>
                <a:cs typeface="Times New Roman"/>
              </a:rPr>
              <a:t> </a:t>
            </a:r>
            <a:r>
              <a:rPr sz="2800" spc="-4" dirty="0">
                <a:latin typeface="Arial MT"/>
                <a:cs typeface="Arial MT"/>
              </a:rPr>
              <a:t>is</a:t>
            </a:r>
            <a:r>
              <a:rPr sz="2800" spc="4" dirty="0">
                <a:latin typeface="Arial MT"/>
                <a:cs typeface="Arial MT"/>
              </a:rPr>
              <a:t> </a:t>
            </a:r>
            <a:r>
              <a:rPr sz="2800" spc="-4" dirty="0">
                <a:latin typeface="Arial MT"/>
                <a:cs typeface="Arial MT"/>
              </a:rPr>
              <a:t>said</a:t>
            </a:r>
            <a:r>
              <a:rPr sz="2800" spc="9" dirty="0">
                <a:latin typeface="Arial MT"/>
                <a:cs typeface="Arial MT"/>
              </a:rPr>
              <a:t> </a:t>
            </a:r>
            <a:r>
              <a:rPr sz="2800" dirty="0">
                <a:latin typeface="Arial MT"/>
                <a:cs typeface="Arial MT"/>
              </a:rPr>
              <a:t>to</a:t>
            </a:r>
            <a:r>
              <a:rPr sz="2800" spc="9" dirty="0">
                <a:latin typeface="Arial MT"/>
                <a:cs typeface="Arial MT"/>
              </a:rPr>
              <a:t> </a:t>
            </a:r>
            <a:r>
              <a:rPr sz="2800" spc="-9" dirty="0">
                <a:latin typeface="Arial MT"/>
                <a:cs typeface="Arial MT"/>
              </a:rPr>
              <a:t>be</a:t>
            </a:r>
            <a:r>
              <a:rPr sz="2800" spc="9" dirty="0">
                <a:latin typeface="Arial MT"/>
                <a:cs typeface="Arial MT"/>
              </a:rPr>
              <a:t> </a:t>
            </a:r>
            <a:r>
              <a:rPr sz="2800" i="1" spc="-4" dirty="0">
                <a:solidFill>
                  <a:srgbClr val="CC0000"/>
                </a:solidFill>
                <a:latin typeface="Arial"/>
                <a:cs typeface="Arial"/>
              </a:rPr>
              <a:t>consistent</a:t>
            </a:r>
            <a:r>
              <a:rPr sz="2800" b="1" spc="-4" dirty="0">
                <a:latin typeface="Arial"/>
                <a:cs typeface="Arial"/>
              </a:rPr>
              <a:t>.</a:t>
            </a:r>
            <a:endParaRPr sz="2800" dirty="0">
              <a:latin typeface="Arial"/>
              <a:cs typeface="Arial"/>
            </a:endParaRPr>
          </a:p>
          <a:p>
            <a:pPr marL="314902" indent="-304256" algn="just">
              <a:lnSpc>
                <a:spcPts val="2413"/>
              </a:lnSpc>
              <a:spcBef>
                <a:spcPts val="256"/>
              </a:spcBef>
              <a:buClr>
                <a:srgbClr val="0099CC"/>
              </a:buClr>
              <a:buSzPct val="70833"/>
              <a:buFont typeface="Wingdings"/>
              <a:buChar char=""/>
              <a:tabLst>
                <a:tab pos="315462" algn="l"/>
              </a:tabLst>
            </a:pPr>
            <a:r>
              <a:rPr sz="2800" dirty="0">
                <a:latin typeface="Arial MT"/>
                <a:cs typeface="Arial MT"/>
              </a:rPr>
              <a:t>A</a:t>
            </a:r>
            <a:r>
              <a:rPr sz="2800" spc="-18" dirty="0">
                <a:latin typeface="Arial MT"/>
                <a:cs typeface="Arial MT"/>
              </a:rPr>
              <a:t> </a:t>
            </a:r>
            <a:r>
              <a:rPr sz="2800" dirty="0">
                <a:latin typeface="Arial MT"/>
                <a:cs typeface="Arial MT"/>
              </a:rPr>
              <a:t>formula</a:t>
            </a:r>
            <a:r>
              <a:rPr sz="2800" spc="604" dirty="0">
                <a:latin typeface="Arial MT"/>
                <a:cs typeface="Arial MT"/>
              </a:rPr>
              <a:t> </a:t>
            </a:r>
            <a:r>
              <a:rPr sz="2800" dirty="0">
                <a:latin typeface="Symbol"/>
                <a:cs typeface="Symbol"/>
              </a:rPr>
              <a:t></a:t>
            </a:r>
            <a:r>
              <a:rPr sz="2800" spc="40" dirty="0">
                <a:latin typeface="Times New Roman"/>
                <a:cs typeface="Times New Roman"/>
              </a:rPr>
              <a:t> </a:t>
            </a:r>
            <a:r>
              <a:rPr sz="2800" spc="-4" dirty="0">
                <a:latin typeface="Arial MT"/>
                <a:cs typeface="Arial MT"/>
              </a:rPr>
              <a:t>is</a:t>
            </a:r>
            <a:r>
              <a:rPr sz="2800" spc="22" dirty="0">
                <a:latin typeface="Arial MT"/>
                <a:cs typeface="Arial MT"/>
              </a:rPr>
              <a:t> </a:t>
            </a:r>
            <a:r>
              <a:rPr sz="2800" spc="-4" dirty="0">
                <a:latin typeface="Arial MT"/>
                <a:cs typeface="Arial MT"/>
              </a:rPr>
              <a:t>said</a:t>
            </a:r>
            <a:r>
              <a:rPr sz="2800" spc="4" dirty="0">
                <a:latin typeface="Arial MT"/>
                <a:cs typeface="Arial MT"/>
              </a:rPr>
              <a:t> </a:t>
            </a:r>
            <a:r>
              <a:rPr sz="2800" dirty="0">
                <a:latin typeface="Arial MT"/>
                <a:cs typeface="Arial MT"/>
              </a:rPr>
              <a:t>to</a:t>
            </a:r>
            <a:r>
              <a:rPr sz="2800" spc="-9" dirty="0">
                <a:latin typeface="Arial MT"/>
                <a:cs typeface="Arial MT"/>
              </a:rPr>
              <a:t> </a:t>
            </a:r>
            <a:r>
              <a:rPr sz="2800" dirty="0">
                <a:latin typeface="Arial MT"/>
                <a:cs typeface="Arial MT"/>
              </a:rPr>
              <a:t>be</a:t>
            </a:r>
            <a:r>
              <a:rPr sz="2800" spc="9" dirty="0">
                <a:latin typeface="Arial MT"/>
                <a:cs typeface="Arial MT"/>
              </a:rPr>
              <a:t> </a:t>
            </a:r>
            <a:r>
              <a:rPr sz="2800" i="1" spc="-4" dirty="0">
                <a:solidFill>
                  <a:srgbClr val="CC0000"/>
                </a:solidFill>
                <a:latin typeface="Arial"/>
                <a:cs typeface="Arial"/>
              </a:rPr>
              <a:t>tableau</a:t>
            </a:r>
            <a:r>
              <a:rPr sz="2800" i="1" spc="9" dirty="0">
                <a:solidFill>
                  <a:srgbClr val="CC0000"/>
                </a:solidFill>
                <a:latin typeface="Arial"/>
                <a:cs typeface="Arial"/>
              </a:rPr>
              <a:t> </a:t>
            </a:r>
            <a:r>
              <a:rPr sz="2800" i="1" dirty="0">
                <a:solidFill>
                  <a:srgbClr val="CC0000"/>
                </a:solidFill>
                <a:latin typeface="Arial"/>
                <a:cs typeface="Arial"/>
              </a:rPr>
              <a:t>provable</a:t>
            </a:r>
            <a:r>
              <a:rPr sz="2800" i="1" spc="4" dirty="0">
                <a:solidFill>
                  <a:srgbClr val="CC0000"/>
                </a:solidFill>
                <a:latin typeface="Arial"/>
                <a:cs typeface="Arial"/>
              </a:rPr>
              <a:t> </a:t>
            </a:r>
            <a:r>
              <a:rPr sz="2800" spc="-4" dirty="0">
                <a:latin typeface="Arial MT"/>
                <a:cs typeface="Arial MT"/>
              </a:rPr>
              <a:t>(denoted</a:t>
            </a:r>
            <a:r>
              <a:rPr sz="2800" spc="9" dirty="0">
                <a:latin typeface="Arial MT"/>
                <a:cs typeface="Arial MT"/>
              </a:rPr>
              <a:t> </a:t>
            </a:r>
            <a:r>
              <a:rPr sz="2800" dirty="0">
                <a:latin typeface="Arial MT"/>
                <a:cs typeface="Arial MT"/>
              </a:rPr>
              <a:t>by</a:t>
            </a:r>
          </a:p>
          <a:p>
            <a:pPr marL="314902" marR="7845" algn="just">
              <a:lnSpc>
                <a:spcPts val="2241"/>
              </a:lnSpc>
              <a:spcBef>
                <a:spcPts val="199"/>
              </a:spcBef>
            </a:pPr>
            <a:r>
              <a:rPr sz="2800" dirty="0">
                <a:latin typeface="Arial MT"/>
                <a:cs typeface="Arial MT"/>
              </a:rPr>
              <a:t>|-</a:t>
            </a:r>
            <a:r>
              <a:rPr sz="2800" spc="4" dirty="0">
                <a:latin typeface="Arial MT"/>
                <a:cs typeface="Arial MT"/>
              </a:rPr>
              <a:t> </a:t>
            </a:r>
            <a:r>
              <a:rPr sz="2800" dirty="0">
                <a:latin typeface="Symbol"/>
                <a:cs typeface="Symbol"/>
              </a:rPr>
              <a:t></a:t>
            </a:r>
            <a:r>
              <a:rPr sz="2800" dirty="0">
                <a:latin typeface="Times New Roman"/>
                <a:cs typeface="Times New Roman"/>
              </a:rPr>
              <a:t> </a:t>
            </a:r>
            <a:r>
              <a:rPr sz="2800" dirty="0">
                <a:latin typeface="Arial MT"/>
                <a:cs typeface="Arial MT"/>
              </a:rPr>
              <a:t>) </a:t>
            </a:r>
            <a:r>
              <a:rPr sz="2800" spc="-4" dirty="0">
                <a:latin typeface="Arial MT"/>
                <a:cs typeface="Arial MT"/>
              </a:rPr>
              <a:t>if a tableau </a:t>
            </a:r>
            <a:r>
              <a:rPr sz="2800" spc="-9" dirty="0">
                <a:latin typeface="Arial MT"/>
                <a:cs typeface="Arial MT"/>
              </a:rPr>
              <a:t>constructed with </a:t>
            </a:r>
            <a:r>
              <a:rPr sz="2800" dirty="0">
                <a:latin typeface="Arial MT"/>
                <a:cs typeface="Arial MT"/>
              </a:rPr>
              <a:t>~ </a:t>
            </a:r>
            <a:r>
              <a:rPr sz="2800" dirty="0">
                <a:latin typeface="Symbol"/>
                <a:cs typeface="Symbol"/>
              </a:rPr>
              <a:t></a:t>
            </a:r>
            <a:r>
              <a:rPr sz="2800" dirty="0">
                <a:latin typeface="Times New Roman"/>
                <a:cs typeface="Times New Roman"/>
              </a:rPr>
              <a:t> </a:t>
            </a:r>
            <a:r>
              <a:rPr sz="2800" dirty="0">
                <a:latin typeface="Arial MT"/>
                <a:cs typeface="Arial MT"/>
              </a:rPr>
              <a:t>as </a:t>
            </a:r>
            <a:r>
              <a:rPr sz="2800" spc="-4" dirty="0">
                <a:latin typeface="Arial MT"/>
                <a:cs typeface="Arial MT"/>
              </a:rPr>
              <a:t>root is a </a:t>
            </a:r>
            <a:r>
              <a:rPr sz="2800" dirty="0">
                <a:latin typeface="Arial MT"/>
                <a:cs typeface="Arial MT"/>
              </a:rPr>
              <a:t> </a:t>
            </a:r>
            <a:r>
              <a:rPr sz="2800" spc="-4" dirty="0">
                <a:latin typeface="Arial MT"/>
                <a:cs typeface="Arial MT"/>
              </a:rPr>
              <a:t>contradictory</a:t>
            </a:r>
            <a:r>
              <a:rPr sz="2800" spc="-18" dirty="0">
                <a:latin typeface="Arial MT"/>
                <a:cs typeface="Arial MT"/>
              </a:rPr>
              <a:t> </a:t>
            </a:r>
            <a:r>
              <a:rPr sz="2800" spc="-4" dirty="0">
                <a:latin typeface="Arial MT"/>
                <a:cs typeface="Arial MT"/>
              </a:rPr>
              <a:t>tableau.</a:t>
            </a:r>
            <a:endParaRPr sz="2800" dirty="0">
              <a:latin typeface="Arial MT"/>
              <a:cs typeface="Arial M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492710" y="416446"/>
            <a:ext cx="2341460" cy="607719"/>
          </a:xfrm>
          <a:prstGeom prst="rect">
            <a:avLst/>
          </a:prstGeom>
        </p:spPr>
        <p:txBody>
          <a:bodyPr vert="horz" wrap="square" lIns="0" tIns="10085" rIns="0" bIns="0" rtlCol="0" anchor="ctr">
            <a:spAutoFit/>
          </a:bodyPr>
          <a:lstStyle/>
          <a:p>
            <a:pPr marL="11206">
              <a:lnSpc>
                <a:spcPct val="100000"/>
              </a:lnSpc>
              <a:spcBef>
                <a:spcPts val="79"/>
              </a:spcBef>
            </a:pPr>
            <a:r>
              <a:rPr sz="3883" spc="-13" dirty="0"/>
              <a:t>E</a:t>
            </a:r>
            <a:r>
              <a:rPr sz="3883" spc="4" dirty="0"/>
              <a:t>xa</a:t>
            </a:r>
            <a:r>
              <a:rPr sz="3883" spc="-22" dirty="0"/>
              <a:t>m</a:t>
            </a:r>
            <a:r>
              <a:rPr sz="3883" spc="-4" dirty="0"/>
              <a:t>ple</a:t>
            </a:r>
            <a:endParaRPr sz="3883" dirty="0"/>
          </a:p>
        </p:txBody>
      </p:sp>
      <p:sp>
        <p:nvSpPr>
          <p:cNvPr id="13" name="object 13"/>
          <p:cNvSpPr txBox="1">
            <a:spLocks noGrp="1"/>
          </p:cNvSpPr>
          <p:nvPr>
            <p:ph type="ftr" sz="quarter" idx="5"/>
          </p:nvPr>
        </p:nvSpPr>
        <p:spPr>
          <a:xfrm>
            <a:off x="3467361" y="6772716"/>
            <a:ext cx="3375656" cy="166712"/>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2319311" y="1699261"/>
            <a:ext cx="4202514" cy="392113"/>
          </a:xfrm>
          <a:prstGeom prst="rect">
            <a:avLst/>
          </a:prstGeom>
        </p:spPr>
        <p:txBody>
          <a:bodyPr vert="horz" wrap="square" lIns="0" tIns="11766" rIns="0" bIns="0" rtlCol="0">
            <a:spAutoFit/>
          </a:bodyPr>
          <a:lstStyle/>
          <a:p>
            <a:pPr marL="314902" indent="-304256">
              <a:spcBef>
                <a:spcPts val="93"/>
              </a:spcBef>
              <a:buClr>
                <a:srgbClr val="0099CC"/>
              </a:buClr>
              <a:buSzPct val="71428"/>
              <a:buFont typeface="Wingdings"/>
              <a:buChar char=""/>
              <a:tabLst>
                <a:tab pos="314902" algn="l"/>
                <a:tab pos="315462" algn="l"/>
              </a:tabLst>
            </a:pPr>
            <a:r>
              <a:rPr sz="2471" dirty="0">
                <a:latin typeface="Arial MT"/>
                <a:cs typeface="Arial MT"/>
              </a:rPr>
              <a:t>Show</a:t>
            </a:r>
            <a:r>
              <a:rPr sz="2471" spc="-40" dirty="0">
                <a:latin typeface="Arial MT"/>
                <a:cs typeface="Arial MT"/>
              </a:rPr>
              <a:t> </a:t>
            </a:r>
            <a:r>
              <a:rPr sz="2471" dirty="0">
                <a:latin typeface="Arial MT"/>
                <a:cs typeface="Arial MT"/>
              </a:rPr>
              <a:t>that</a:t>
            </a:r>
            <a:r>
              <a:rPr sz="2471" spc="-18" dirty="0">
                <a:latin typeface="Arial MT"/>
                <a:cs typeface="Arial MT"/>
              </a:rPr>
              <a:t> </a:t>
            </a:r>
            <a:r>
              <a:rPr sz="2471" spc="4" dirty="0">
                <a:latin typeface="Arial MT"/>
                <a:cs typeface="Arial MT"/>
              </a:rPr>
              <a:t>the</a:t>
            </a:r>
            <a:r>
              <a:rPr sz="2471" spc="-31" dirty="0">
                <a:latin typeface="Arial MT"/>
                <a:cs typeface="Arial MT"/>
              </a:rPr>
              <a:t> </a:t>
            </a:r>
            <a:r>
              <a:rPr sz="2471" spc="-4" dirty="0">
                <a:latin typeface="Arial MT"/>
                <a:cs typeface="Arial MT"/>
              </a:rPr>
              <a:t>formula</a:t>
            </a:r>
            <a:endParaRPr sz="2471">
              <a:latin typeface="Arial MT"/>
              <a:cs typeface="Arial MT"/>
            </a:endParaRPr>
          </a:p>
        </p:txBody>
      </p:sp>
      <p:sp>
        <p:nvSpPr>
          <p:cNvPr id="7" name="object 7"/>
          <p:cNvSpPr txBox="1"/>
          <p:nvPr/>
        </p:nvSpPr>
        <p:spPr>
          <a:xfrm>
            <a:off x="2438400" y="2084922"/>
            <a:ext cx="3592607" cy="1378884"/>
          </a:xfrm>
          <a:prstGeom prst="rect">
            <a:avLst/>
          </a:prstGeom>
        </p:spPr>
        <p:txBody>
          <a:bodyPr vert="horz" wrap="square" lIns="0" tIns="83484" rIns="0" bIns="0" rtlCol="0">
            <a:spAutoFit/>
          </a:bodyPr>
          <a:lstStyle/>
          <a:p>
            <a:pPr marL="818073">
              <a:spcBef>
                <a:spcPts val="657"/>
              </a:spcBef>
              <a:tabLst>
                <a:tab pos="2348318" algn="l"/>
              </a:tabLst>
            </a:pPr>
            <a:r>
              <a:rPr sz="2471" spc="-4" dirty="0">
                <a:latin typeface="Arial MT"/>
                <a:cs typeface="Arial MT"/>
              </a:rPr>
              <a:t>(</a:t>
            </a:r>
            <a:r>
              <a:rPr sz="2471" spc="-4" dirty="0">
                <a:latin typeface="Symbol"/>
                <a:cs typeface="Symbol"/>
              </a:rPr>
              <a:t></a:t>
            </a:r>
            <a:r>
              <a:rPr sz="2471" spc="-4" dirty="0">
                <a:latin typeface="Arial MT"/>
                <a:cs typeface="Arial MT"/>
              </a:rPr>
              <a:t>x)</a:t>
            </a:r>
            <a:r>
              <a:rPr sz="2471" spc="18" dirty="0">
                <a:latin typeface="Arial MT"/>
                <a:cs typeface="Arial MT"/>
              </a:rPr>
              <a:t> </a:t>
            </a:r>
            <a:r>
              <a:rPr sz="2471" spc="-9" dirty="0">
                <a:latin typeface="Arial MT"/>
                <a:cs typeface="Arial MT"/>
              </a:rPr>
              <a:t>(P(x)	</a:t>
            </a:r>
            <a:r>
              <a:rPr sz="2471" spc="4" dirty="0">
                <a:latin typeface="Symbol"/>
                <a:cs typeface="Symbol"/>
              </a:rPr>
              <a:t></a:t>
            </a:r>
            <a:endParaRPr sz="2471">
              <a:latin typeface="Symbol"/>
              <a:cs typeface="Symbol"/>
            </a:endParaRPr>
          </a:p>
          <a:p>
            <a:pPr marL="818073">
              <a:spcBef>
                <a:spcPts val="574"/>
              </a:spcBef>
            </a:pPr>
            <a:r>
              <a:rPr sz="2471" dirty="0">
                <a:latin typeface="Arial MT"/>
                <a:cs typeface="Arial MT"/>
              </a:rPr>
              <a:t>is</a:t>
            </a:r>
            <a:r>
              <a:rPr sz="2471" spc="-26" dirty="0">
                <a:latin typeface="Arial MT"/>
                <a:cs typeface="Arial MT"/>
              </a:rPr>
              <a:t> </a:t>
            </a:r>
            <a:r>
              <a:rPr sz="2471" spc="-4" dirty="0">
                <a:latin typeface="Arial MT"/>
                <a:cs typeface="Arial MT"/>
              </a:rPr>
              <a:t>inconsistent.</a:t>
            </a:r>
            <a:endParaRPr sz="2471">
              <a:latin typeface="Arial MT"/>
              <a:cs typeface="Arial MT"/>
            </a:endParaRPr>
          </a:p>
          <a:p>
            <a:pPr marL="11206">
              <a:spcBef>
                <a:spcPts val="591"/>
              </a:spcBef>
            </a:pPr>
            <a:r>
              <a:rPr sz="2471" b="1" spc="-4" dirty="0">
                <a:solidFill>
                  <a:srgbClr val="CC0000"/>
                </a:solidFill>
                <a:latin typeface="Arial"/>
                <a:cs typeface="Arial"/>
              </a:rPr>
              <a:t>Solution</a:t>
            </a:r>
            <a:r>
              <a:rPr sz="2471" b="1" spc="-4" dirty="0">
                <a:latin typeface="Arial"/>
                <a:cs typeface="Arial"/>
              </a:rPr>
              <a:t>:</a:t>
            </a:r>
            <a:endParaRPr sz="2471">
              <a:latin typeface="Arial"/>
              <a:cs typeface="Arial"/>
            </a:endParaRPr>
          </a:p>
        </p:txBody>
      </p:sp>
      <p:sp>
        <p:nvSpPr>
          <p:cNvPr id="8" name="object 8"/>
          <p:cNvSpPr txBox="1"/>
          <p:nvPr/>
        </p:nvSpPr>
        <p:spPr>
          <a:xfrm>
            <a:off x="5603698" y="2156461"/>
            <a:ext cx="3152582" cy="392113"/>
          </a:xfrm>
          <a:prstGeom prst="rect">
            <a:avLst/>
          </a:prstGeom>
        </p:spPr>
        <p:txBody>
          <a:bodyPr vert="horz" wrap="square" lIns="0" tIns="11766" rIns="0" bIns="0" rtlCol="0">
            <a:spAutoFit/>
          </a:bodyPr>
          <a:lstStyle/>
          <a:p>
            <a:pPr marL="11206">
              <a:spcBef>
                <a:spcPts val="93"/>
              </a:spcBef>
              <a:tabLst>
                <a:tab pos="1256246" algn="l"/>
              </a:tabLst>
            </a:pPr>
            <a:r>
              <a:rPr sz="2471" dirty="0">
                <a:latin typeface="Arial MT"/>
                <a:cs typeface="Arial MT"/>
              </a:rPr>
              <a:t>~</a:t>
            </a:r>
            <a:r>
              <a:rPr sz="2471" spc="-18" dirty="0">
                <a:latin typeface="Arial MT"/>
                <a:cs typeface="Arial MT"/>
              </a:rPr>
              <a:t> </a:t>
            </a:r>
            <a:r>
              <a:rPr sz="2471" dirty="0">
                <a:latin typeface="Arial MT"/>
                <a:cs typeface="Arial MT"/>
              </a:rPr>
              <a:t>(</a:t>
            </a:r>
            <a:r>
              <a:rPr sz="2471" spc="-4" dirty="0">
                <a:latin typeface="Arial MT"/>
                <a:cs typeface="Arial MT"/>
              </a:rPr>
              <a:t> </a:t>
            </a:r>
            <a:r>
              <a:rPr sz="2471" spc="-9" dirty="0">
                <a:latin typeface="Arial MT"/>
                <a:cs typeface="Arial MT"/>
              </a:rPr>
              <a:t>Q(x)	</a:t>
            </a:r>
            <a:r>
              <a:rPr sz="2471" spc="4" dirty="0">
                <a:latin typeface="Symbol"/>
                <a:cs typeface="Symbol"/>
              </a:rPr>
              <a:t></a:t>
            </a:r>
            <a:r>
              <a:rPr sz="2471" spc="44" dirty="0">
                <a:latin typeface="Times New Roman"/>
                <a:cs typeface="Times New Roman"/>
              </a:rPr>
              <a:t> </a:t>
            </a:r>
            <a:r>
              <a:rPr sz="2471" spc="-9" dirty="0">
                <a:latin typeface="Arial MT"/>
                <a:cs typeface="Arial MT"/>
              </a:rPr>
              <a:t>P(x))</a:t>
            </a:r>
            <a:r>
              <a:rPr sz="2471" spc="-18" dirty="0">
                <a:latin typeface="Arial MT"/>
                <a:cs typeface="Arial MT"/>
              </a:rPr>
              <a:t> </a:t>
            </a:r>
            <a:r>
              <a:rPr sz="2471" dirty="0">
                <a:latin typeface="Arial MT"/>
                <a:cs typeface="Arial MT"/>
              </a:rPr>
              <a:t>)</a:t>
            </a:r>
          </a:p>
        </p:txBody>
      </p:sp>
      <p:sp>
        <p:nvSpPr>
          <p:cNvPr id="9" name="object 9"/>
          <p:cNvSpPr txBox="1"/>
          <p:nvPr/>
        </p:nvSpPr>
        <p:spPr>
          <a:xfrm>
            <a:off x="1608033" y="3425537"/>
            <a:ext cx="7845250" cy="879845"/>
          </a:xfrm>
          <a:prstGeom prst="rect">
            <a:avLst/>
          </a:prstGeom>
        </p:spPr>
        <p:txBody>
          <a:bodyPr vert="horz" wrap="square" lIns="0" tIns="95810" rIns="0" bIns="0" rtlCol="0">
            <a:spAutoFit/>
          </a:bodyPr>
          <a:lstStyle/>
          <a:p>
            <a:pPr marL="314902" indent="-304256">
              <a:spcBef>
                <a:spcPts val="754"/>
              </a:spcBef>
              <a:buClr>
                <a:srgbClr val="0099CC"/>
              </a:buClr>
              <a:buSzPct val="71428"/>
              <a:buFont typeface="Wingdings"/>
              <a:buChar char=""/>
              <a:tabLst>
                <a:tab pos="314902" algn="l"/>
                <a:tab pos="315462" algn="l"/>
              </a:tabLst>
            </a:pPr>
            <a:r>
              <a:rPr sz="2471" spc="9" dirty="0">
                <a:latin typeface="Arial MT"/>
                <a:cs typeface="Arial MT"/>
              </a:rPr>
              <a:t>We</a:t>
            </a:r>
            <a:r>
              <a:rPr sz="2471" spc="-26" dirty="0">
                <a:latin typeface="Arial MT"/>
                <a:cs typeface="Arial MT"/>
              </a:rPr>
              <a:t> </a:t>
            </a:r>
            <a:r>
              <a:rPr sz="2471" spc="-9" dirty="0">
                <a:latin typeface="Arial MT"/>
                <a:cs typeface="Arial MT"/>
              </a:rPr>
              <a:t>have</a:t>
            </a:r>
            <a:r>
              <a:rPr sz="2471" dirty="0">
                <a:latin typeface="Arial MT"/>
                <a:cs typeface="Arial MT"/>
              </a:rPr>
              <a:t> </a:t>
            </a:r>
            <a:r>
              <a:rPr sz="2471" spc="4" dirty="0">
                <a:latin typeface="Arial MT"/>
                <a:cs typeface="Arial MT"/>
              </a:rPr>
              <a:t>to</a:t>
            </a:r>
            <a:r>
              <a:rPr sz="2471" spc="-22" dirty="0">
                <a:latin typeface="Arial MT"/>
                <a:cs typeface="Arial MT"/>
              </a:rPr>
              <a:t> </a:t>
            </a:r>
            <a:r>
              <a:rPr sz="2471" dirty="0">
                <a:latin typeface="Arial MT"/>
                <a:cs typeface="Arial MT"/>
              </a:rPr>
              <a:t>show</a:t>
            </a:r>
            <a:r>
              <a:rPr sz="2471" spc="-35" dirty="0">
                <a:latin typeface="Arial MT"/>
                <a:cs typeface="Arial MT"/>
              </a:rPr>
              <a:t> </a:t>
            </a:r>
            <a:r>
              <a:rPr sz="2471" spc="-4" dirty="0">
                <a:latin typeface="Arial MT"/>
                <a:cs typeface="Arial MT"/>
              </a:rPr>
              <a:t>that</a:t>
            </a:r>
            <a:endParaRPr sz="2471" dirty="0">
              <a:latin typeface="Arial MT"/>
              <a:cs typeface="Arial MT"/>
            </a:endParaRPr>
          </a:p>
          <a:p>
            <a:pPr marL="414640">
              <a:spcBef>
                <a:spcPts val="565"/>
              </a:spcBef>
              <a:tabLst>
                <a:tab pos="3418537" algn="l"/>
                <a:tab pos="4768918" algn="l"/>
                <a:tab pos="6019561" algn="l"/>
              </a:tabLst>
            </a:pPr>
            <a:r>
              <a:rPr sz="2118" spc="-4" dirty="0">
                <a:latin typeface="Arial MT"/>
                <a:cs typeface="Arial MT"/>
              </a:rPr>
              <a:t>–</a:t>
            </a:r>
            <a:r>
              <a:rPr sz="2118" spc="221" dirty="0">
                <a:latin typeface="Arial MT"/>
                <a:cs typeface="Arial MT"/>
              </a:rPr>
              <a:t> </a:t>
            </a:r>
            <a:r>
              <a:rPr sz="2118" dirty="0">
                <a:latin typeface="Arial MT"/>
                <a:cs typeface="Arial MT"/>
              </a:rPr>
              <a:t>tab</a:t>
            </a:r>
            <a:r>
              <a:rPr sz="2118" spc="-9" dirty="0">
                <a:latin typeface="Arial MT"/>
                <a:cs typeface="Arial MT"/>
              </a:rPr>
              <a:t>l</a:t>
            </a:r>
            <a:r>
              <a:rPr sz="2118" dirty="0">
                <a:latin typeface="Arial MT"/>
                <a:cs typeface="Arial MT"/>
              </a:rPr>
              <a:t>ea</a:t>
            </a:r>
            <a:r>
              <a:rPr sz="2118" spc="-4" dirty="0">
                <a:latin typeface="Arial MT"/>
                <a:cs typeface="Arial MT"/>
              </a:rPr>
              <a:t>u</a:t>
            </a:r>
            <a:r>
              <a:rPr sz="2118" spc="9" dirty="0">
                <a:latin typeface="Arial MT"/>
                <a:cs typeface="Arial MT"/>
              </a:rPr>
              <a:t> </a:t>
            </a:r>
            <a:r>
              <a:rPr sz="2118" dirty="0">
                <a:latin typeface="Arial MT"/>
                <a:cs typeface="Arial MT"/>
              </a:rPr>
              <a:t>for</a:t>
            </a:r>
            <a:r>
              <a:rPr sz="2118" spc="18" dirty="0">
                <a:latin typeface="Arial MT"/>
                <a:cs typeface="Arial MT"/>
              </a:rPr>
              <a:t> </a:t>
            </a:r>
            <a:r>
              <a:rPr sz="2118" dirty="0">
                <a:latin typeface="Arial MT"/>
                <a:cs typeface="Arial MT"/>
              </a:rPr>
              <a:t>[</a:t>
            </a:r>
            <a:r>
              <a:rPr sz="2118" spc="-9" dirty="0">
                <a:latin typeface="Arial MT"/>
                <a:cs typeface="Arial MT"/>
              </a:rPr>
              <a:t>(</a:t>
            </a:r>
            <a:r>
              <a:rPr sz="2118" spc="-9" dirty="0">
                <a:latin typeface="Symbol"/>
                <a:cs typeface="Symbol"/>
              </a:rPr>
              <a:t></a:t>
            </a:r>
            <a:r>
              <a:rPr sz="2118" spc="-22" dirty="0">
                <a:latin typeface="Arial MT"/>
                <a:cs typeface="Arial MT"/>
              </a:rPr>
              <a:t>x</a:t>
            </a:r>
            <a:r>
              <a:rPr sz="2118" dirty="0">
                <a:latin typeface="Arial MT"/>
                <a:cs typeface="Arial MT"/>
              </a:rPr>
              <a:t>)</a:t>
            </a:r>
            <a:r>
              <a:rPr sz="2118" spc="40" dirty="0">
                <a:latin typeface="Arial MT"/>
                <a:cs typeface="Arial MT"/>
              </a:rPr>
              <a:t> </a:t>
            </a:r>
            <a:r>
              <a:rPr sz="2118" spc="-9" dirty="0">
                <a:latin typeface="Arial MT"/>
                <a:cs typeface="Arial MT"/>
              </a:rPr>
              <a:t>(</a:t>
            </a:r>
            <a:r>
              <a:rPr sz="2118" spc="4" dirty="0">
                <a:latin typeface="Arial MT"/>
                <a:cs typeface="Arial MT"/>
              </a:rPr>
              <a:t>P</a:t>
            </a:r>
            <a:r>
              <a:rPr sz="2118" spc="13" dirty="0">
                <a:latin typeface="Arial MT"/>
                <a:cs typeface="Arial MT"/>
              </a:rPr>
              <a:t>(</a:t>
            </a:r>
            <a:r>
              <a:rPr sz="2118" spc="-22" dirty="0">
                <a:latin typeface="Arial MT"/>
                <a:cs typeface="Arial MT"/>
              </a:rPr>
              <a:t>x</a:t>
            </a:r>
            <a:r>
              <a:rPr sz="2118" dirty="0">
                <a:latin typeface="Arial MT"/>
                <a:cs typeface="Arial MT"/>
              </a:rPr>
              <a:t>)	</a:t>
            </a:r>
            <a:r>
              <a:rPr sz="2118" dirty="0">
                <a:latin typeface="Symbol"/>
                <a:cs typeface="Symbol"/>
              </a:rPr>
              <a:t></a:t>
            </a:r>
            <a:r>
              <a:rPr sz="2118" spc="110" dirty="0">
                <a:latin typeface="Times New Roman"/>
                <a:cs typeface="Times New Roman"/>
              </a:rPr>
              <a:t> </a:t>
            </a:r>
            <a:r>
              <a:rPr sz="2118" dirty="0">
                <a:latin typeface="Arial MT"/>
                <a:cs typeface="Arial MT"/>
              </a:rPr>
              <a:t>~</a:t>
            </a:r>
            <a:r>
              <a:rPr sz="2118" spc="13" dirty="0">
                <a:latin typeface="Arial MT"/>
                <a:cs typeface="Arial MT"/>
              </a:rPr>
              <a:t> </a:t>
            </a:r>
            <a:r>
              <a:rPr sz="2118" dirty="0">
                <a:latin typeface="Arial MT"/>
                <a:cs typeface="Arial MT"/>
              </a:rPr>
              <a:t>(</a:t>
            </a:r>
            <a:r>
              <a:rPr sz="2118" spc="40" dirty="0">
                <a:latin typeface="Arial MT"/>
                <a:cs typeface="Arial MT"/>
              </a:rPr>
              <a:t> </a:t>
            </a:r>
            <a:r>
              <a:rPr sz="2118" dirty="0">
                <a:latin typeface="Arial MT"/>
                <a:cs typeface="Arial MT"/>
              </a:rPr>
              <a:t>Q</a:t>
            </a:r>
            <a:r>
              <a:rPr sz="2118" spc="-9" dirty="0">
                <a:latin typeface="Arial MT"/>
                <a:cs typeface="Arial MT"/>
              </a:rPr>
              <a:t>(</a:t>
            </a:r>
            <a:r>
              <a:rPr sz="2118" spc="-22" dirty="0">
                <a:latin typeface="Arial MT"/>
                <a:cs typeface="Arial MT"/>
              </a:rPr>
              <a:t>x</a:t>
            </a:r>
            <a:r>
              <a:rPr sz="2118" dirty="0">
                <a:latin typeface="Arial MT"/>
                <a:cs typeface="Arial MT"/>
              </a:rPr>
              <a:t>)	</a:t>
            </a:r>
            <a:r>
              <a:rPr sz="2118" dirty="0">
                <a:latin typeface="Symbol"/>
                <a:cs typeface="Symbol"/>
              </a:rPr>
              <a:t></a:t>
            </a:r>
            <a:r>
              <a:rPr sz="2118" spc="88" dirty="0">
                <a:latin typeface="Times New Roman"/>
                <a:cs typeface="Times New Roman"/>
              </a:rPr>
              <a:t> </a:t>
            </a:r>
            <a:r>
              <a:rPr sz="2118" spc="4" dirty="0">
                <a:latin typeface="Arial MT"/>
                <a:cs typeface="Arial MT"/>
              </a:rPr>
              <a:t>P</a:t>
            </a:r>
            <a:r>
              <a:rPr sz="2118" spc="-9" dirty="0">
                <a:latin typeface="Arial MT"/>
                <a:cs typeface="Arial MT"/>
              </a:rPr>
              <a:t>(</a:t>
            </a:r>
            <a:r>
              <a:rPr sz="2118" spc="-22" dirty="0">
                <a:latin typeface="Arial MT"/>
                <a:cs typeface="Arial MT"/>
              </a:rPr>
              <a:t>x</a:t>
            </a:r>
            <a:r>
              <a:rPr sz="2118" spc="-9" dirty="0">
                <a:latin typeface="Arial MT"/>
                <a:cs typeface="Arial MT"/>
              </a:rPr>
              <a:t>)</a:t>
            </a:r>
            <a:r>
              <a:rPr sz="2118" spc="13" dirty="0">
                <a:latin typeface="Arial MT"/>
                <a:cs typeface="Arial MT"/>
              </a:rPr>
              <a:t>)</a:t>
            </a:r>
            <a:r>
              <a:rPr sz="2118" spc="-9" dirty="0">
                <a:latin typeface="Arial MT"/>
                <a:cs typeface="Arial MT"/>
              </a:rPr>
              <a:t>)</a:t>
            </a:r>
            <a:r>
              <a:rPr sz="2118" dirty="0">
                <a:latin typeface="Arial MT"/>
                <a:cs typeface="Arial MT"/>
              </a:rPr>
              <a:t>]	</a:t>
            </a:r>
            <a:r>
              <a:rPr sz="2118" spc="-18" dirty="0">
                <a:latin typeface="Arial MT"/>
                <a:cs typeface="Arial MT"/>
              </a:rPr>
              <a:t>a</a:t>
            </a:r>
            <a:r>
              <a:rPr sz="2118" dirty="0">
                <a:latin typeface="Arial MT"/>
                <a:cs typeface="Arial MT"/>
              </a:rPr>
              <a:t>s</a:t>
            </a:r>
          </a:p>
        </p:txBody>
      </p:sp>
      <p:sp>
        <p:nvSpPr>
          <p:cNvPr id="10" name="object 10"/>
          <p:cNvSpPr txBox="1"/>
          <p:nvPr/>
        </p:nvSpPr>
        <p:spPr>
          <a:xfrm>
            <a:off x="2717908" y="4275720"/>
            <a:ext cx="5521892" cy="337238"/>
          </a:xfrm>
          <a:prstGeom prst="rect">
            <a:avLst/>
          </a:prstGeom>
        </p:spPr>
        <p:txBody>
          <a:bodyPr vert="horz" wrap="square" lIns="0" tIns="11206" rIns="0" bIns="0" rtlCol="0">
            <a:spAutoFit/>
          </a:bodyPr>
          <a:lstStyle/>
          <a:p>
            <a:pPr marL="11206">
              <a:spcBef>
                <a:spcPts val="88"/>
              </a:spcBef>
              <a:tabLst>
                <a:tab pos="322747" algn="l"/>
                <a:tab pos="1111122" algn="l"/>
                <a:tab pos="1463006" algn="l"/>
                <a:tab pos="1775106" algn="l"/>
                <a:tab pos="3472328" algn="l"/>
              </a:tabLst>
            </a:pPr>
            <a:r>
              <a:rPr sz="2118" spc="-4" dirty="0">
                <a:latin typeface="Arial MT"/>
                <a:cs typeface="Arial MT"/>
              </a:rPr>
              <a:t>a	root	is	a	contradictory	tableau.</a:t>
            </a:r>
            <a:endParaRPr sz="2118">
              <a:latin typeface="Arial MT"/>
              <a:cs typeface="Arial MT"/>
            </a:endParaRPr>
          </a:p>
        </p:txBody>
      </p:sp>
      <p:sp>
        <p:nvSpPr>
          <p:cNvPr id="11" name="object 11"/>
          <p:cNvSpPr txBox="1"/>
          <p:nvPr/>
        </p:nvSpPr>
        <p:spPr>
          <a:xfrm>
            <a:off x="8114209" y="4275720"/>
            <a:ext cx="1341658" cy="337238"/>
          </a:xfrm>
          <a:prstGeom prst="rect">
            <a:avLst/>
          </a:prstGeom>
        </p:spPr>
        <p:txBody>
          <a:bodyPr vert="horz" wrap="square" lIns="0" tIns="11206" rIns="0" bIns="0" rtlCol="0">
            <a:spAutoFit/>
          </a:bodyPr>
          <a:lstStyle/>
          <a:p>
            <a:pPr marL="11206">
              <a:spcBef>
                <a:spcPts val="88"/>
              </a:spcBef>
              <a:tabLst>
                <a:tab pos="782772" algn="l"/>
              </a:tabLst>
            </a:pPr>
            <a:r>
              <a:rPr sz="2118" spc="-4" dirty="0">
                <a:latin typeface="Arial MT"/>
                <a:cs typeface="Arial MT"/>
              </a:rPr>
              <a:t>T</a:t>
            </a:r>
            <a:r>
              <a:rPr sz="2118" dirty="0">
                <a:latin typeface="Arial MT"/>
                <a:cs typeface="Arial MT"/>
              </a:rPr>
              <a:t>he</a:t>
            </a:r>
            <a:r>
              <a:rPr sz="2118" spc="-4" dirty="0">
                <a:latin typeface="Arial MT"/>
                <a:cs typeface="Arial MT"/>
              </a:rPr>
              <a:t>n</a:t>
            </a:r>
            <a:r>
              <a:rPr sz="2118" dirty="0">
                <a:latin typeface="Arial MT"/>
                <a:cs typeface="Arial MT"/>
              </a:rPr>
              <a:t>	by</a:t>
            </a:r>
            <a:endParaRPr sz="2118">
              <a:latin typeface="Arial MT"/>
              <a:cs typeface="Arial MT"/>
            </a:endParaRPr>
          </a:p>
        </p:txBody>
      </p:sp>
      <p:sp>
        <p:nvSpPr>
          <p:cNvPr id="12" name="object 12"/>
          <p:cNvSpPr txBox="1"/>
          <p:nvPr/>
        </p:nvSpPr>
        <p:spPr>
          <a:xfrm>
            <a:off x="2423582" y="4595760"/>
            <a:ext cx="7029254" cy="663161"/>
          </a:xfrm>
          <a:prstGeom prst="rect">
            <a:avLst/>
          </a:prstGeom>
        </p:spPr>
        <p:txBody>
          <a:bodyPr vert="horz" wrap="square" lIns="0" tIns="11206" rIns="0" bIns="0" rtlCol="0">
            <a:spAutoFit/>
          </a:bodyPr>
          <a:lstStyle/>
          <a:p>
            <a:pPr marL="11206" marR="4483">
              <a:spcBef>
                <a:spcPts val="88"/>
              </a:spcBef>
              <a:tabLst>
                <a:tab pos="1283142" algn="l"/>
                <a:tab pos="1818251" algn="l"/>
                <a:tab pos="2447495" algn="l"/>
                <a:tab pos="3160227" algn="l"/>
                <a:tab pos="3800678" algn="l"/>
                <a:tab pos="4362683" algn="l"/>
                <a:tab pos="5451953" algn="l"/>
              </a:tabLst>
            </a:pPr>
            <a:r>
              <a:rPr sz="2118" dirty="0">
                <a:latin typeface="Arial MT"/>
                <a:cs typeface="Arial MT"/>
              </a:rPr>
              <a:t>d</a:t>
            </a:r>
            <a:r>
              <a:rPr sz="2118" spc="-18" dirty="0">
                <a:latin typeface="Arial MT"/>
                <a:cs typeface="Arial MT"/>
              </a:rPr>
              <a:t>e</a:t>
            </a:r>
            <a:r>
              <a:rPr sz="2118" spc="22" dirty="0">
                <a:latin typeface="Arial MT"/>
                <a:cs typeface="Arial MT"/>
              </a:rPr>
              <a:t>f</a:t>
            </a:r>
            <a:r>
              <a:rPr sz="2118" spc="-9" dirty="0">
                <a:latin typeface="Arial MT"/>
                <a:cs typeface="Arial MT"/>
              </a:rPr>
              <a:t>i</a:t>
            </a:r>
            <a:r>
              <a:rPr sz="2118" dirty="0">
                <a:latin typeface="Arial MT"/>
                <a:cs typeface="Arial MT"/>
              </a:rPr>
              <a:t>n</a:t>
            </a:r>
            <a:r>
              <a:rPr sz="2118" spc="-9" dirty="0">
                <a:latin typeface="Arial MT"/>
                <a:cs typeface="Arial MT"/>
              </a:rPr>
              <a:t>i</a:t>
            </a:r>
            <a:r>
              <a:rPr sz="2118" dirty="0">
                <a:latin typeface="Arial MT"/>
                <a:cs typeface="Arial MT"/>
              </a:rPr>
              <a:t>t</a:t>
            </a:r>
            <a:r>
              <a:rPr sz="2118" spc="-9" dirty="0">
                <a:latin typeface="Arial MT"/>
                <a:cs typeface="Arial MT"/>
              </a:rPr>
              <a:t>i</a:t>
            </a:r>
            <a:r>
              <a:rPr sz="2118" dirty="0">
                <a:latin typeface="Arial MT"/>
                <a:cs typeface="Arial MT"/>
              </a:rPr>
              <a:t>o</a:t>
            </a:r>
            <a:r>
              <a:rPr sz="2118" spc="-4" dirty="0">
                <a:latin typeface="Arial MT"/>
                <a:cs typeface="Arial MT"/>
              </a:rPr>
              <a:t>n</a:t>
            </a:r>
            <a:r>
              <a:rPr sz="2118" dirty="0">
                <a:latin typeface="Arial MT"/>
                <a:cs typeface="Arial MT"/>
              </a:rPr>
              <a:t>	</a:t>
            </a:r>
            <a:r>
              <a:rPr sz="2118" spc="-31" dirty="0">
                <a:latin typeface="Arial MT"/>
                <a:cs typeface="Arial MT"/>
              </a:rPr>
              <a:t>w</a:t>
            </a:r>
            <a:r>
              <a:rPr sz="2118" spc="-4" dirty="0">
                <a:latin typeface="Arial MT"/>
                <a:cs typeface="Arial MT"/>
              </a:rPr>
              <a:t>e</a:t>
            </a:r>
            <a:r>
              <a:rPr sz="2118" dirty="0">
                <a:latin typeface="Arial MT"/>
                <a:cs typeface="Arial MT"/>
              </a:rPr>
              <a:t>	</a:t>
            </a:r>
            <a:r>
              <a:rPr sz="2118" spc="-4" dirty="0">
                <a:latin typeface="Arial MT"/>
                <a:cs typeface="Arial MT"/>
              </a:rPr>
              <a:t>c</a:t>
            </a:r>
            <a:r>
              <a:rPr sz="2118" dirty="0">
                <a:latin typeface="Arial MT"/>
                <a:cs typeface="Arial MT"/>
              </a:rPr>
              <a:t>a</a:t>
            </a:r>
            <a:r>
              <a:rPr sz="2118" spc="-4" dirty="0">
                <a:latin typeface="Arial MT"/>
                <a:cs typeface="Arial MT"/>
              </a:rPr>
              <a:t>n</a:t>
            </a:r>
            <a:r>
              <a:rPr sz="2118" dirty="0">
                <a:latin typeface="Arial MT"/>
                <a:cs typeface="Arial MT"/>
              </a:rPr>
              <a:t>	</a:t>
            </a:r>
            <a:r>
              <a:rPr sz="2118" spc="-9" dirty="0">
                <a:latin typeface="Arial MT"/>
                <a:cs typeface="Arial MT"/>
              </a:rPr>
              <a:t>i</a:t>
            </a:r>
            <a:r>
              <a:rPr sz="2118" spc="-18" dirty="0">
                <a:latin typeface="Arial MT"/>
                <a:cs typeface="Arial MT"/>
              </a:rPr>
              <a:t>nf</a:t>
            </a:r>
            <a:r>
              <a:rPr sz="2118" dirty="0">
                <a:latin typeface="Arial MT"/>
                <a:cs typeface="Arial MT"/>
              </a:rPr>
              <a:t>er	t</a:t>
            </a:r>
            <a:r>
              <a:rPr sz="2118" spc="-18" dirty="0">
                <a:latin typeface="Arial MT"/>
                <a:cs typeface="Arial MT"/>
              </a:rPr>
              <a:t>h</a:t>
            </a:r>
            <a:r>
              <a:rPr sz="2118" dirty="0">
                <a:latin typeface="Arial MT"/>
                <a:cs typeface="Arial MT"/>
              </a:rPr>
              <a:t>at	th</a:t>
            </a:r>
            <a:r>
              <a:rPr sz="2118" spc="-4" dirty="0">
                <a:latin typeface="Arial MT"/>
                <a:cs typeface="Arial MT"/>
              </a:rPr>
              <a:t>e</a:t>
            </a:r>
            <a:r>
              <a:rPr sz="2118" dirty="0">
                <a:latin typeface="Arial MT"/>
                <a:cs typeface="Arial MT"/>
              </a:rPr>
              <a:t>	</a:t>
            </a:r>
            <a:r>
              <a:rPr sz="2118" spc="22" dirty="0">
                <a:latin typeface="Arial MT"/>
                <a:cs typeface="Arial MT"/>
              </a:rPr>
              <a:t>f</a:t>
            </a:r>
            <a:r>
              <a:rPr sz="2118" dirty="0">
                <a:latin typeface="Arial MT"/>
                <a:cs typeface="Arial MT"/>
              </a:rPr>
              <a:t>o</a:t>
            </a:r>
            <a:r>
              <a:rPr sz="2118" spc="-31" dirty="0">
                <a:latin typeface="Arial MT"/>
                <a:cs typeface="Arial MT"/>
              </a:rPr>
              <a:t>r</a:t>
            </a:r>
            <a:r>
              <a:rPr sz="2118" spc="13" dirty="0">
                <a:latin typeface="Arial MT"/>
                <a:cs typeface="Arial MT"/>
              </a:rPr>
              <a:t>m</a:t>
            </a:r>
            <a:r>
              <a:rPr sz="2118" dirty="0">
                <a:latin typeface="Arial MT"/>
                <a:cs typeface="Arial MT"/>
              </a:rPr>
              <a:t>u</a:t>
            </a:r>
            <a:r>
              <a:rPr sz="2118" spc="-9" dirty="0">
                <a:latin typeface="Arial MT"/>
                <a:cs typeface="Arial MT"/>
              </a:rPr>
              <a:t>l</a:t>
            </a:r>
            <a:r>
              <a:rPr sz="2118" spc="-4" dirty="0">
                <a:latin typeface="Arial MT"/>
                <a:cs typeface="Arial MT"/>
              </a:rPr>
              <a:t>a</a:t>
            </a:r>
            <a:r>
              <a:rPr sz="2118" dirty="0">
                <a:latin typeface="Arial MT"/>
                <a:cs typeface="Arial MT"/>
              </a:rPr>
              <a:t>	</a:t>
            </a:r>
            <a:r>
              <a:rPr sz="2118" spc="-9" dirty="0">
                <a:latin typeface="Arial MT"/>
                <a:cs typeface="Arial MT"/>
              </a:rPr>
              <a:t>i</a:t>
            </a:r>
            <a:r>
              <a:rPr sz="2118" dirty="0">
                <a:latin typeface="Arial MT"/>
                <a:cs typeface="Arial MT"/>
              </a:rPr>
              <a:t>s  </a:t>
            </a:r>
            <a:r>
              <a:rPr sz="2118" spc="-4" dirty="0">
                <a:latin typeface="Arial MT"/>
                <a:cs typeface="Arial MT"/>
              </a:rPr>
              <a:t>inconsistent.</a:t>
            </a:r>
            <a:endParaRPr sz="2118">
              <a:latin typeface="Arial MT"/>
              <a:cs typeface="Arial M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072654" y="755489"/>
            <a:ext cx="3911413" cy="607719"/>
          </a:xfrm>
          <a:prstGeom prst="rect">
            <a:avLst/>
          </a:prstGeom>
        </p:spPr>
        <p:txBody>
          <a:bodyPr vert="horz" wrap="square" lIns="0" tIns="10085" rIns="0" bIns="0" rtlCol="0" anchor="ctr">
            <a:spAutoFit/>
          </a:bodyPr>
          <a:lstStyle/>
          <a:p>
            <a:pPr marL="11206">
              <a:lnSpc>
                <a:spcPct val="100000"/>
              </a:lnSpc>
              <a:spcBef>
                <a:spcPts val="79"/>
              </a:spcBef>
            </a:pPr>
            <a:r>
              <a:rPr sz="3883" spc="-4" dirty="0"/>
              <a:t>Example</a:t>
            </a:r>
            <a:r>
              <a:rPr sz="3883" spc="-40" dirty="0"/>
              <a:t> </a:t>
            </a:r>
            <a:r>
              <a:rPr sz="3883" spc="-4" dirty="0"/>
              <a:t>–</a:t>
            </a:r>
            <a:r>
              <a:rPr sz="3883" spc="-22" dirty="0"/>
              <a:t> </a:t>
            </a:r>
            <a:r>
              <a:rPr sz="3883" spc="-4" dirty="0"/>
              <a:t>Cont…</a:t>
            </a:r>
            <a:endParaRPr sz="3883"/>
          </a:p>
        </p:txBody>
      </p:sp>
      <p:sp>
        <p:nvSpPr>
          <p:cNvPr id="6" name="object 6"/>
          <p:cNvSpPr txBox="1"/>
          <p:nvPr/>
        </p:nvSpPr>
        <p:spPr>
          <a:xfrm>
            <a:off x="3139890" y="1982726"/>
            <a:ext cx="1944781" cy="732184"/>
          </a:xfrm>
          <a:prstGeom prst="rect">
            <a:avLst/>
          </a:prstGeom>
        </p:spPr>
        <p:txBody>
          <a:bodyPr vert="horz" wrap="square" lIns="0" tIns="70037" rIns="0" bIns="0" rtlCol="0">
            <a:spAutoFit/>
          </a:bodyPr>
          <a:lstStyle/>
          <a:p>
            <a:pPr marL="11206">
              <a:spcBef>
                <a:spcPts val="552"/>
              </a:spcBef>
            </a:pPr>
            <a:r>
              <a:rPr sz="1941" dirty="0">
                <a:latin typeface="Arial MT"/>
                <a:cs typeface="Arial MT"/>
              </a:rPr>
              <a:t>{</a:t>
            </a:r>
            <a:r>
              <a:rPr sz="1941" dirty="0">
                <a:solidFill>
                  <a:srgbClr val="CC0000"/>
                </a:solidFill>
                <a:latin typeface="Arial MT"/>
                <a:cs typeface="Arial MT"/>
              </a:rPr>
              <a:t>Tableau</a:t>
            </a:r>
            <a:r>
              <a:rPr sz="1941" spc="-22" dirty="0">
                <a:solidFill>
                  <a:srgbClr val="CC0000"/>
                </a:solidFill>
                <a:latin typeface="Arial MT"/>
                <a:cs typeface="Arial MT"/>
              </a:rPr>
              <a:t> </a:t>
            </a:r>
            <a:r>
              <a:rPr sz="1941" spc="-4" dirty="0">
                <a:solidFill>
                  <a:srgbClr val="CC0000"/>
                </a:solidFill>
                <a:latin typeface="Arial MT"/>
                <a:cs typeface="Arial MT"/>
              </a:rPr>
              <a:t>root</a:t>
            </a:r>
            <a:r>
              <a:rPr sz="1941" spc="-4" dirty="0">
                <a:latin typeface="Arial MT"/>
                <a:cs typeface="Arial MT"/>
              </a:rPr>
              <a:t>}</a:t>
            </a:r>
            <a:endParaRPr sz="1941">
              <a:latin typeface="Arial MT"/>
              <a:cs typeface="Arial MT"/>
            </a:endParaRPr>
          </a:p>
          <a:p>
            <a:pPr marL="11206">
              <a:spcBef>
                <a:spcPts val="468"/>
              </a:spcBef>
              <a:tabLst>
                <a:tab pos="847209" algn="l"/>
              </a:tabLst>
            </a:pPr>
            <a:r>
              <a:rPr sz="1941" spc="-4" dirty="0">
                <a:latin typeface="Arial MT"/>
                <a:cs typeface="Arial MT"/>
              </a:rPr>
              <a:t>{Apply	R10</a:t>
            </a:r>
            <a:r>
              <a:rPr sz="1941" spc="-31" dirty="0">
                <a:latin typeface="Arial MT"/>
                <a:cs typeface="Arial MT"/>
              </a:rPr>
              <a:t> </a:t>
            </a:r>
            <a:r>
              <a:rPr sz="1941" dirty="0">
                <a:latin typeface="Arial MT"/>
                <a:cs typeface="Arial MT"/>
              </a:rPr>
              <a:t>on</a:t>
            </a:r>
            <a:r>
              <a:rPr sz="1941" spc="-31" dirty="0">
                <a:latin typeface="Arial MT"/>
                <a:cs typeface="Arial MT"/>
              </a:rPr>
              <a:t> </a:t>
            </a:r>
            <a:r>
              <a:rPr sz="1941" dirty="0">
                <a:latin typeface="Arial MT"/>
                <a:cs typeface="Arial MT"/>
              </a:rPr>
              <a:t>1}</a:t>
            </a:r>
            <a:endParaRPr sz="1941">
              <a:latin typeface="Arial MT"/>
              <a:cs typeface="Arial MT"/>
            </a:endParaRPr>
          </a:p>
        </p:txBody>
      </p:sp>
      <p:sp>
        <p:nvSpPr>
          <p:cNvPr id="7" name="object 7"/>
          <p:cNvSpPr txBox="1"/>
          <p:nvPr/>
        </p:nvSpPr>
        <p:spPr>
          <a:xfrm>
            <a:off x="5450094" y="1982726"/>
            <a:ext cx="3939988" cy="732184"/>
          </a:xfrm>
          <a:prstGeom prst="rect">
            <a:avLst/>
          </a:prstGeom>
        </p:spPr>
        <p:txBody>
          <a:bodyPr vert="horz" wrap="square" lIns="0" tIns="70037" rIns="0" bIns="0" rtlCol="0">
            <a:spAutoFit/>
          </a:bodyPr>
          <a:lstStyle/>
          <a:p>
            <a:pPr marL="11206">
              <a:spcBef>
                <a:spcPts val="552"/>
              </a:spcBef>
              <a:tabLst>
                <a:tab pos="1210300" algn="l"/>
                <a:tab pos="2434047" algn="l"/>
                <a:tab pos="3625857" algn="l"/>
              </a:tabLst>
            </a:pPr>
            <a:r>
              <a:rPr sz="1941" spc="4" dirty="0">
                <a:latin typeface="Arial MT"/>
                <a:cs typeface="Arial MT"/>
              </a:rPr>
              <a:t>(</a:t>
            </a:r>
            <a:r>
              <a:rPr sz="1941" spc="-9" dirty="0">
                <a:latin typeface="Symbol"/>
                <a:cs typeface="Symbol"/>
              </a:rPr>
              <a:t></a:t>
            </a:r>
            <a:r>
              <a:rPr sz="1941" spc="-44" dirty="0">
                <a:latin typeface="Arial MT"/>
                <a:cs typeface="Arial MT"/>
              </a:rPr>
              <a:t>x</a:t>
            </a:r>
            <a:r>
              <a:rPr sz="1941" dirty="0">
                <a:latin typeface="Arial MT"/>
                <a:cs typeface="Arial MT"/>
              </a:rPr>
              <a:t>)</a:t>
            </a:r>
            <a:r>
              <a:rPr sz="1941" spc="18" dirty="0">
                <a:latin typeface="Arial MT"/>
                <a:cs typeface="Arial MT"/>
              </a:rPr>
              <a:t> </a:t>
            </a:r>
            <a:r>
              <a:rPr sz="1941" spc="4" dirty="0">
                <a:latin typeface="Arial MT"/>
                <a:cs typeface="Arial MT"/>
              </a:rPr>
              <a:t>(</a:t>
            </a:r>
            <a:r>
              <a:rPr sz="1941" spc="-4" dirty="0">
                <a:latin typeface="Arial MT"/>
                <a:cs typeface="Arial MT"/>
              </a:rPr>
              <a:t>P</a:t>
            </a:r>
            <a:r>
              <a:rPr sz="1941" spc="4" dirty="0">
                <a:latin typeface="Arial MT"/>
                <a:cs typeface="Arial MT"/>
              </a:rPr>
              <a:t>(</a:t>
            </a:r>
            <a:r>
              <a:rPr sz="1941" spc="-22" dirty="0">
                <a:latin typeface="Arial MT"/>
                <a:cs typeface="Arial MT"/>
              </a:rPr>
              <a:t>x</a:t>
            </a:r>
            <a:r>
              <a:rPr sz="1941" dirty="0">
                <a:latin typeface="Arial MT"/>
                <a:cs typeface="Arial MT"/>
              </a:rPr>
              <a:t>)	</a:t>
            </a:r>
            <a:r>
              <a:rPr sz="1941" spc="4" dirty="0">
                <a:latin typeface="Symbol"/>
                <a:cs typeface="Symbol"/>
              </a:rPr>
              <a:t></a:t>
            </a:r>
            <a:r>
              <a:rPr sz="1941" spc="62" dirty="0">
                <a:latin typeface="Times New Roman"/>
                <a:cs typeface="Times New Roman"/>
              </a:rPr>
              <a:t> </a:t>
            </a:r>
            <a:r>
              <a:rPr sz="1941" dirty="0">
                <a:latin typeface="Arial MT"/>
                <a:cs typeface="Arial MT"/>
              </a:rPr>
              <a:t>~</a:t>
            </a:r>
            <a:r>
              <a:rPr sz="1941" spc="13" dirty="0">
                <a:latin typeface="Arial MT"/>
                <a:cs typeface="Arial MT"/>
              </a:rPr>
              <a:t> </a:t>
            </a:r>
            <a:r>
              <a:rPr sz="1941" dirty="0">
                <a:latin typeface="Arial MT"/>
                <a:cs typeface="Arial MT"/>
              </a:rPr>
              <a:t>(</a:t>
            </a:r>
            <a:r>
              <a:rPr sz="1941" spc="-4" dirty="0">
                <a:latin typeface="Arial MT"/>
                <a:cs typeface="Arial MT"/>
              </a:rPr>
              <a:t> </a:t>
            </a:r>
            <a:r>
              <a:rPr sz="1941" spc="-9" dirty="0">
                <a:latin typeface="Arial MT"/>
                <a:cs typeface="Arial MT"/>
              </a:rPr>
              <a:t>Q</a:t>
            </a:r>
            <a:r>
              <a:rPr sz="1941" spc="4" dirty="0">
                <a:latin typeface="Arial MT"/>
                <a:cs typeface="Arial MT"/>
              </a:rPr>
              <a:t>(</a:t>
            </a:r>
            <a:r>
              <a:rPr sz="1941" spc="-22" dirty="0">
                <a:latin typeface="Arial MT"/>
                <a:cs typeface="Arial MT"/>
              </a:rPr>
              <a:t>x</a:t>
            </a:r>
            <a:r>
              <a:rPr sz="1941" dirty="0">
                <a:latin typeface="Arial MT"/>
                <a:cs typeface="Arial MT"/>
              </a:rPr>
              <a:t>)	</a:t>
            </a:r>
            <a:r>
              <a:rPr sz="1941" spc="4" dirty="0">
                <a:latin typeface="Symbol"/>
                <a:cs typeface="Symbol"/>
              </a:rPr>
              <a:t></a:t>
            </a:r>
            <a:r>
              <a:rPr sz="1941" spc="44" dirty="0">
                <a:latin typeface="Times New Roman"/>
                <a:cs typeface="Times New Roman"/>
              </a:rPr>
              <a:t> </a:t>
            </a:r>
            <a:r>
              <a:rPr sz="1941" spc="-4" dirty="0">
                <a:latin typeface="Arial MT"/>
                <a:cs typeface="Arial MT"/>
              </a:rPr>
              <a:t>P</a:t>
            </a:r>
            <a:r>
              <a:rPr sz="1941" spc="4" dirty="0">
                <a:latin typeface="Arial MT"/>
                <a:cs typeface="Arial MT"/>
              </a:rPr>
              <a:t>(</a:t>
            </a:r>
            <a:r>
              <a:rPr sz="1941" spc="-22" dirty="0">
                <a:latin typeface="Arial MT"/>
                <a:cs typeface="Arial MT"/>
              </a:rPr>
              <a:t>x</a:t>
            </a:r>
            <a:r>
              <a:rPr sz="1941" spc="4" dirty="0">
                <a:latin typeface="Arial MT"/>
                <a:cs typeface="Arial MT"/>
              </a:rPr>
              <a:t>)</a:t>
            </a:r>
            <a:r>
              <a:rPr sz="1941" dirty="0">
                <a:latin typeface="Arial MT"/>
                <a:cs typeface="Arial MT"/>
              </a:rPr>
              <a:t>)	</a:t>
            </a:r>
            <a:r>
              <a:rPr sz="1941" spc="4" dirty="0">
                <a:latin typeface="Arial MT"/>
                <a:cs typeface="Arial MT"/>
              </a:rPr>
              <a:t>(</a:t>
            </a:r>
            <a:r>
              <a:rPr sz="1941" spc="-4" dirty="0">
                <a:latin typeface="Arial MT"/>
                <a:cs typeface="Arial MT"/>
              </a:rPr>
              <a:t>1</a:t>
            </a:r>
            <a:r>
              <a:rPr sz="1941" dirty="0">
                <a:latin typeface="Arial MT"/>
                <a:cs typeface="Arial MT"/>
              </a:rPr>
              <a:t>)</a:t>
            </a:r>
          </a:p>
          <a:p>
            <a:pPr marL="121030">
              <a:spcBef>
                <a:spcPts val="468"/>
              </a:spcBef>
              <a:tabLst>
                <a:tab pos="656139" algn="l"/>
                <a:tab pos="1823855" algn="l"/>
                <a:tab pos="3625857" algn="l"/>
              </a:tabLst>
            </a:pPr>
            <a:r>
              <a:rPr sz="1941" spc="-4" dirty="0">
                <a:latin typeface="Arial MT"/>
                <a:cs typeface="Arial MT"/>
              </a:rPr>
              <a:t>P</a:t>
            </a:r>
            <a:r>
              <a:rPr sz="1941" spc="4" dirty="0">
                <a:latin typeface="Arial MT"/>
                <a:cs typeface="Arial MT"/>
              </a:rPr>
              <a:t>(</a:t>
            </a:r>
            <a:r>
              <a:rPr sz="1941" spc="9" dirty="0">
                <a:latin typeface="Arial MT"/>
                <a:cs typeface="Arial MT"/>
              </a:rPr>
              <a:t>t</a:t>
            </a:r>
            <a:r>
              <a:rPr sz="1941" dirty="0">
                <a:latin typeface="Arial MT"/>
                <a:cs typeface="Arial MT"/>
              </a:rPr>
              <a:t>)	</a:t>
            </a:r>
            <a:r>
              <a:rPr sz="1941" spc="4" dirty="0">
                <a:latin typeface="Symbol"/>
                <a:cs typeface="Symbol"/>
              </a:rPr>
              <a:t></a:t>
            </a:r>
            <a:r>
              <a:rPr sz="1941" spc="62" dirty="0">
                <a:latin typeface="Times New Roman"/>
                <a:cs typeface="Times New Roman"/>
              </a:rPr>
              <a:t> </a:t>
            </a:r>
            <a:r>
              <a:rPr sz="1941" dirty="0">
                <a:latin typeface="Arial MT"/>
                <a:cs typeface="Arial MT"/>
              </a:rPr>
              <a:t>~</a:t>
            </a:r>
            <a:r>
              <a:rPr sz="1941" spc="-4" dirty="0">
                <a:latin typeface="Arial MT"/>
                <a:cs typeface="Arial MT"/>
              </a:rPr>
              <a:t> </a:t>
            </a:r>
            <a:r>
              <a:rPr sz="1941" dirty="0">
                <a:latin typeface="Arial MT"/>
                <a:cs typeface="Arial MT"/>
              </a:rPr>
              <a:t>(</a:t>
            </a:r>
            <a:r>
              <a:rPr sz="1941" spc="-4" dirty="0">
                <a:latin typeface="Arial MT"/>
                <a:cs typeface="Arial MT"/>
              </a:rPr>
              <a:t> </a:t>
            </a:r>
            <a:r>
              <a:rPr sz="1941" spc="13" dirty="0">
                <a:latin typeface="Arial MT"/>
                <a:cs typeface="Arial MT"/>
              </a:rPr>
              <a:t>Q</a:t>
            </a:r>
            <a:r>
              <a:rPr sz="1941" spc="4" dirty="0">
                <a:latin typeface="Arial MT"/>
                <a:cs typeface="Arial MT"/>
              </a:rPr>
              <a:t>(</a:t>
            </a:r>
            <a:r>
              <a:rPr sz="1941" spc="-13" dirty="0">
                <a:latin typeface="Arial MT"/>
                <a:cs typeface="Arial MT"/>
              </a:rPr>
              <a:t>t</a:t>
            </a:r>
            <a:r>
              <a:rPr sz="1941" dirty="0">
                <a:latin typeface="Arial MT"/>
                <a:cs typeface="Arial MT"/>
              </a:rPr>
              <a:t>)	</a:t>
            </a:r>
            <a:r>
              <a:rPr sz="1941" spc="4" dirty="0">
                <a:latin typeface="Symbol"/>
                <a:cs typeface="Symbol"/>
              </a:rPr>
              <a:t></a:t>
            </a:r>
            <a:r>
              <a:rPr sz="1941" spc="44" dirty="0">
                <a:latin typeface="Times New Roman"/>
                <a:cs typeface="Times New Roman"/>
              </a:rPr>
              <a:t> </a:t>
            </a:r>
            <a:r>
              <a:rPr sz="1941" spc="-4" dirty="0">
                <a:latin typeface="Arial MT"/>
                <a:cs typeface="Arial MT"/>
              </a:rPr>
              <a:t>P</a:t>
            </a:r>
            <a:r>
              <a:rPr sz="1941" spc="4" dirty="0">
                <a:latin typeface="Arial MT"/>
                <a:cs typeface="Arial MT"/>
              </a:rPr>
              <a:t>(</a:t>
            </a:r>
            <a:r>
              <a:rPr sz="1941" spc="-13" dirty="0">
                <a:latin typeface="Arial MT"/>
                <a:cs typeface="Arial MT"/>
              </a:rPr>
              <a:t>t</a:t>
            </a:r>
            <a:r>
              <a:rPr sz="1941" spc="4" dirty="0">
                <a:latin typeface="Arial MT"/>
                <a:cs typeface="Arial MT"/>
              </a:rPr>
              <a:t>)</a:t>
            </a:r>
            <a:r>
              <a:rPr sz="1941" dirty="0">
                <a:latin typeface="Arial MT"/>
                <a:cs typeface="Arial MT"/>
              </a:rPr>
              <a:t>)	</a:t>
            </a:r>
            <a:r>
              <a:rPr sz="1941" spc="4" dirty="0">
                <a:latin typeface="Arial MT"/>
                <a:cs typeface="Arial MT"/>
              </a:rPr>
              <a:t>(</a:t>
            </a:r>
            <a:r>
              <a:rPr sz="1941" spc="-4" dirty="0">
                <a:latin typeface="Arial MT"/>
                <a:cs typeface="Arial MT"/>
              </a:rPr>
              <a:t>2</a:t>
            </a:r>
            <a:r>
              <a:rPr sz="1941" dirty="0">
                <a:latin typeface="Arial MT"/>
                <a:cs typeface="Arial MT"/>
              </a:rPr>
              <a:t>)</a:t>
            </a:r>
          </a:p>
        </p:txBody>
      </p:sp>
      <p:sp>
        <p:nvSpPr>
          <p:cNvPr id="8" name="object 8"/>
          <p:cNvSpPr txBox="1"/>
          <p:nvPr/>
        </p:nvSpPr>
        <p:spPr>
          <a:xfrm>
            <a:off x="6367186" y="2688965"/>
            <a:ext cx="2953310" cy="982724"/>
          </a:xfrm>
          <a:prstGeom prst="rect">
            <a:avLst/>
          </a:prstGeom>
        </p:spPr>
        <p:txBody>
          <a:bodyPr vert="horz" wrap="square" lIns="0" tIns="11766" rIns="0" bIns="0" rtlCol="0">
            <a:spAutoFit/>
          </a:bodyPr>
          <a:lstStyle/>
          <a:p>
            <a:pPr marR="12327" algn="r">
              <a:spcBef>
                <a:spcPts val="93"/>
              </a:spcBef>
            </a:pPr>
            <a:r>
              <a:rPr sz="1941" spc="-4" dirty="0">
                <a:latin typeface="Arial MT"/>
                <a:cs typeface="Arial MT"/>
              </a:rPr>
              <a:t>where</a:t>
            </a:r>
            <a:r>
              <a:rPr sz="1941" spc="-9" dirty="0">
                <a:latin typeface="Arial MT"/>
                <a:cs typeface="Arial MT"/>
              </a:rPr>
              <a:t> </a:t>
            </a:r>
            <a:r>
              <a:rPr sz="1941" dirty="0">
                <a:latin typeface="Arial MT"/>
                <a:cs typeface="Arial MT"/>
              </a:rPr>
              <a:t>t</a:t>
            </a:r>
            <a:r>
              <a:rPr sz="1941" spc="4" dirty="0">
                <a:latin typeface="Arial MT"/>
                <a:cs typeface="Arial MT"/>
              </a:rPr>
              <a:t> </a:t>
            </a:r>
            <a:r>
              <a:rPr sz="1941" spc="-4" dirty="0">
                <a:latin typeface="Arial MT"/>
                <a:cs typeface="Arial MT"/>
              </a:rPr>
              <a:t>is</a:t>
            </a:r>
            <a:r>
              <a:rPr sz="1941" dirty="0">
                <a:latin typeface="Arial MT"/>
                <a:cs typeface="Arial MT"/>
              </a:rPr>
              <a:t> any</a:t>
            </a:r>
            <a:r>
              <a:rPr sz="1941" spc="-26" dirty="0">
                <a:latin typeface="Arial MT"/>
                <a:cs typeface="Arial MT"/>
              </a:rPr>
              <a:t> </a:t>
            </a:r>
            <a:r>
              <a:rPr sz="1941" dirty="0">
                <a:latin typeface="Arial MT"/>
                <a:cs typeface="Arial MT"/>
              </a:rPr>
              <a:t>ground</a:t>
            </a:r>
            <a:r>
              <a:rPr sz="1941" spc="-9" dirty="0">
                <a:latin typeface="Arial MT"/>
                <a:cs typeface="Arial MT"/>
              </a:rPr>
              <a:t> term</a:t>
            </a:r>
            <a:endParaRPr sz="1941">
              <a:latin typeface="Arial MT"/>
              <a:cs typeface="Arial MT"/>
            </a:endParaRPr>
          </a:p>
          <a:p>
            <a:pPr>
              <a:spcBef>
                <a:spcPts val="4"/>
              </a:spcBef>
            </a:pPr>
            <a:endParaRPr sz="2427">
              <a:latin typeface="Arial MT"/>
              <a:cs typeface="Arial MT"/>
            </a:endParaRPr>
          </a:p>
          <a:p>
            <a:pPr marR="4483" algn="r"/>
            <a:r>
              <a:rPr sz="1941" dirty="0">
                <a:latin typeface="Arial MT"/>
                <a:cs typeface="Arial MT"/>
              </a:rPr>
              <a:t>(3)</a:t>
            </a:r>
            <a:endParaRPr sz="1941">
              <a:latin typeface="Arial MT"/>
              <a:cs typeface="Arial MT"/>
            </a:endParaRPr>
          </a:p>
        </p:txBody>
      </p:sp>
      <p:graphicFrame>
        <p:nvGraphicFramePr>
          <p:cNvPr id="9" name="object 9"/>
          <p:cNvGraphicFramePr>
            <a:graphicFrameLocks noGrp="1"/>
          </p:cNvGraphicFramePr>
          <p:nvPr/>
        </p:nvGraphicFramePr>
        <p:xfrm>
          <a:off x="3123080" y="3108730"/>
          <a:ext cx="4198284" cy="1575798"/>
        </p:xfrm>
        <a:graphic>
          <a:graphicData uri="http://schemas.openxmlformats.org/drawingml/2006/table">
            <a:tbl>
              <a:tblPr firstRow="1" bandRow="1">
                <a:tableStyleId>{2D5ABB26-0587-4C30-8999-92F81FD0307C}</a:tableStyleId>
              </a:tblPr>
              <a:tblGrid>
                <a:gridCol w="795618">
                  <a:extLst>
                    <a:ext uri="{9D8B030D-6E8A-4147-A177-3AD203B41FA5}">
                      <a16:colId xmlns:a16="http://schemas.microsoft.com/office/drawing/2014/main" val="20000"/>
                    </a:ext>
                  </a:extLst>
                </a:gridCol>
                <a:gridCol w="1504390">
                  <a:extLst>
                    <a:ext uri="{9D8B030D-6E8A-4147-A177-3AD203B41FA5}">
                      <a16:colId xmlns:a16="http://schemas.microsoft.com/office/drawing/2014/main" val="20001"/>
                    </a:ext>
                  </a:extLst>
                </a:gridCol>
                <a:gridCol w="1898276">
                  <a:extLst>
                    <a:ext uri="{9D8B030D-6E8A-4147-A177-3AD203B41FA5}">
                      <a16:colId xmlns:a16="http://schemas.microsoft.com/office/drawing/2014/main" val="20002"/>
                    </a:ext>
                  </a:extLst>
                </a:gridCol>
              </a:tblGrid>
              <a:tr h="598821">
                <a:tc>
                  <a:txBody>
                    <a:bodyPr/>
                    <a:lstStyle/>
                    <a:p>
                      <a:pPr marL="31750">
                        <a:lnSpc>
                          <a:spcPts val="2145"/>
                        </a:lnSpc>
                      </a:pPr>
                      <a:r>
                        <a:rPr sz="1900" spc="-5" dirty="0">
                          <a:latin typeface="Arial MT"/>
                          <a:cs typeface="Arial MT"/>
                        </a:rPr>
                        <a:t>{Apply</a:t>
                      </a:r>
                      <a:endParaRPr sz="1900">
                        <a:latin typeface="Arial MT"/>
                        <a:cs typeface="Arial MT"/>
                      </a:endParaRPr>
                    </a:p>
                  </a:txBody>
                  <a:tcPr marL="0" marR="0" marT="0" marB="0"/>
                </a:tc>
                <a:tc>
                  <a:txBody>
                    <a:bodyPr/>
                    <a:lstStyle/>
                    <a:p>
                      <a:pPr marL="77470">
                        <a:lnSpc>
                          <a:spcPts val="2145"/>
                        </a:lnSpc>
                      </a:pPr>
                      <a:r>
                        <a:rPr sz="1900" spc="-5" dirty="0">
                          <a:latin typeface="Arial MT"/>
                          <a:cs typeface="Arial MT"/>
                        </a:rPr>
                        <a:t>R1</a:t>
                      </a:r>
                      <a:r>
                        <a:rPr sz="1900" spc="-25" dirty="0">
                          <a:latin typeface="Arial MT"/>
                          <a:cs typeface="Arial MT"/>
                        </a:rPr>
                        <a:t> </a:t>
                      </a:r>
                      <a:r>
                        <a:rPr sz="1900" dirty="0">
                          <a:latin typeface="Arial MT"/>
                          <a:cs typeface="Arial MT"/>
                        </a:rPr>
                        <a:t>on</a:t>
                      </a:r>
                      <a:r>
                        <a:rPr sz="1900" spc="-25" dirty="0">
                          <a:latin typeface="Arial MT"/>
                          <a:cs typeface="Arial MT"/>
                        </a:rPr>
                        <a:t> </a:t>
                      </a:r>
                      <a:r>
                        <a:rPr sz="1900" dirty="0">
                          <a:latin typeface="Arial MT"/>
                          <a:cs typeface="Arial MT"/>
                        </a:rPr>
                        <a:t>2}</a:t>
                      </a:r>
                      <a:endParaRPr sz="1900">
                        <a:latin typeface="Arial MT"/>
                        <a:cs typeface="Arial MT"/>
                      </a:endParaRPr>
                    </a:p>
                  </a:txBody>
                  <a:tcPr marL="0" marR="0" marT="0" marB="0"/>
                </a:tc>
                <a:tc>
                  <a:txBody>
                    <a:bodyPr/>
                    <a:lstStyle/>
                    <a:p>
                      <a:pPr marL="167640">
                        <a:lnSpc>
                          <a:spcPts val="2145"/>
                        </a:lnSpc>
                      </a:pPr>
                      <a:r>
                        <a:rPr sz="1900" dirty="0">
                          <a:latin typeface="Arial MT"/>
                          <a:cs typeface="Arial MT"/>
                        </a:rPr>
                        <a:t>P(t)</a:t>
                      </a:r>
                      <a:endParaRPr sz="1900">
                        <a:latin typeface="Arial MT"/>
                        <a:cs typeface="Arial MT"/>
                      </a:endParaRPr>
                    </a:p>
                    <a:p>
                      <a:pPr marL="167640">
                        <a:lnSpc>
                          <a:spcPct val="100000"/>
                        </a:lnSpc>
                        <a:spcBef>
                          <a:spcPts val="25"/>
                        </a:spcBef>
                        <a:tabLst>
                          <a:tab pos="1218565" algn="l"/>
                        </a:tabLst>
                      </a:pPr>
                      <a:r>
                        <a:rPr sz="1900" dirty="0">
                          <a:latin typeface="Arial MT"/>
                          <a:cs typeface="Arial MT"/>
                        </a:rPr>
                        <a:t>~</a:t>
                      </a:r>
                      <a:r>
                        <a:rPr sz="1900" spc="20" dirty="0">
                          <a:latin typeface="Arial MT"/>
                          <a:cs typeface="Arial MT"/>
                        </a:rPr>
                        <a:t> </a:t>
                      </a:r>
                      <a:r>
                        <a:rPr sz="1900" dirty="0">
                          <a:latin typeface="Arial MT"/>
                          <a:cs typeface="Arial MT"/>
                        </a:rPr>
                        <a:t>( Q(t)	</a:t>
                      </a:r>
                      <a:r>
                        <a:rPr sz="1900" spc="5" dirty="0">
                          <a:latin typeface="Symbol"/>
                          <a:cs typeface="Symbol"/>
                        </a:rPr>
                        <a:t></a:t>
                      </a:r>
                      <a:r>
                        <a:rPr sz="1900" spc="5" dirty="0">
                          <a:latin typeface="Times New Roman"/>
                          <a:cs typeface="Times New Roman"/>
                        </a:rPr>
                        <a:t> </a:t>
                      </a:r>
                      <a:r>
                        <a:rPr sz="1900" dirty="0">
                          <a:latin typeface="Arial MT"/>
                          <a:cs typeface="Arial MT"/>
                        </a:rPr>
                        <a:t>P(t))</a:t>
                      </a:r>
                      <a:endParaRPr sz="1900">
                        <a:latin typeface="Arial MT"/>
                        <a:cs typeface="Arial MT"/>
                      </a:endParaRPr>
                    </a:p>
                  </a:txBody>
                  <a:tcPr marL="0" marR="0" marT="0" marB="0"/>
                </a:tc>
                <a:extLst>
                  <a:ext uri="{0D108BD9-81ED-4DB2-BD59-A6C34878D82A}">
                    <a16:rowId xmlns:a16="http://schemas.microsoft.com/office/drawing/2014/main" val="10000"/>
                  </a:ext>
                </a:extLst>
              </a:tr>
              <a:tr h="729978">
                <a:tc>
                  <a:txBody>
                    <a:bodyPr/>
                    <a:lstStyle/>
                    <a:p>
                      <a:pPr marL="31750">
                        <a:lnSpc>
                          <a:spcPts val="2610"/>
                        </a:lnSpc>
                      </a:pPr>
                      <a:r>
                        <a:rPr sz="1900" spc="-5" dirty="0">
                          <a:latin typeface="Arial MT"/>
                          <a:cs typeface="Arial MT"/>
                        </a:rPr>
                        <a:t>{Apply</a:t>
                      </a:r>
                      <a:endParaRPr sz="1900">
                        <a:latin typeface="Arial MT"/>
                        <a:cs typeface="Arial MT"/>
                      </a:endParaRPr>
                    </a:p>
                  </a:txBody>
                  <a:tcPr marL="0" marR="0" marT="0" marB="0"/>
                </a:tc>
                <a:tc>
                  <a:txBody>
                    <a:bodyPr/>
                    <a:lstStyle/>
                    <a:p>
                      <a:pPr marL="77470">
                        <a:lnSpc>
                          <a:spcPts val="2610"/>
                        </a:lnSpc>
                      </a:pPr>
                      <a:r>
                        <a:rPr sz="1900" spc="-5" dirty="0">
                          <a:latin typeface="Arial MT"/>
                          <a:cs typeface="Arial MT"/>
                        </a:rPr>
                        <a:t>R7</a:t>
                      </a:r>
                      <a:r>
                        <a:rPr sz="1900" spc="-25" dirty="0">
                          <a:latin typeface="Arial MT"/>
                          <a:cs typeface="Arial MT"/>
                        </a:rPr>
                        <a:t> </a:t>
                      </a:r>
                      <a:r>
                        <a:rPr sz="1900" dirty="0">
                          <a:latin typeface="Arial MT"/>
                          <a:cs typeface="Arial MT"/>
                        </a:rPr>
                        <a:t>on</a:t>
                      </a:r>
                      <a:r>
                        <a:rPr sz="1900" spc="-25" dirty="0">
                          <a:latin typeface="Arial MT"/>
                          <a:cs typeface="Arial MT"/>
                        </a:rPr>
                        <a:t> </a:t>
                      </a:r>
                      <a:r>
                        <a:rPr sz="1900" dirty="0">
                          <a:latin typeface="Arial MT"/>
                          <a:cs typeface="Arial MT"/>
                        </a:rPr>
                        <a:t>3}</a:t>
                      </a:r>
                      <a:endParaRPr sz="1900">
                        <a:latin typeface="Arial MT"/>
                        <a:cs typeface="Arial MT"/>
                      </a:endParaRPr>
                    </a:p>
                  </a:txBody>
                  <a:tcPr marL="0" marR="0" marT="0" marB="0"/>
                </a:tc>
                <a:tc>
                  <a:txBody>
                    <a:bodyPr/>
                    <a:lstStyle/>
                    <a:p>
                      <a:pPr marL="167640">
                        <a:lnSpc>
                          <a:spcPts val="2610"/>
                        </a:lnSpc>
                      </a:pPr>
                      <a:r>
                        <a:rPr sz="1900" dirty="0">
                          <a:latin typeface="Arial MT"/>
                          <a:cs typeface="Arial MT"/>
                        </a:rPr>
                        <a:t>Q(t)</a:t>
                      </a:r>
                      <a:endParaRPr sz="1900">
                        <a:latin typeface="Arial MT"/>
                        <a:cs typeface="Arial MT"/>
                      </a:endParaRPr>
                    </a:p>
                    <a:p>
                      <a:pPr marL="167640">
                        <a:lnSpc>
                          <a:spcPct val="100000"/>
                        </a:lnSpc>
                        <a:spcBef>
                          <a:spcPts val="525"/>
                        </a:spcBef>
                      </a:pPr>
                      <a:r>
                        <a:rPr sz="1900" dirty="0">
                          <a:latin typeface="Arial MT"/>
                          <a:cs typeface="Arial MT"/>
                        </a:rPr>
                        <a:t>~</a:t>
                      </a:r>
                      <a:r>
                        <a:rPr sz="1900" spc="-25" dirty="0">
                          <a:latin typeface="Arial MT"/>
                          <a:cs typeface="Arial MT"/>
                        </a:rPr>
                        <a:t> </a:t>
                      </a:r>
                      <a:r>
                        <a:rPr sz="1900" spc="-5" dirty="0">
                          <a:latin typeface="Arial MT"/>
                          <a:cs typeface="Arial MT"/>
                        </a:rPr>
                        <a:t>P(t)</a:t>
                      </a:r>
                      <a:endParaRPr sz="1900">
                        <a:latin typeface="Arial MT"/>
                        <a:cs typeface="Arial MT"/>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txBox="1"/>
          <p:nvPr/>
        </p:nvSpPr>
        <p:spPr>
          <a:xfrm>
            <a:off x="5560362" y="4754436"/>
            <a:ext cx="2227169" cy="310552"/>
          </a:xfrm>
          <a:prstGeom prst="rect">
            <a:avLst/>
          </a:prstGeom>
        </p:spPr>
        <p:txBody>
          <a:bodyPr vert="horz" wrap="square" lIns="0" tIns="11766" rIns="0" bIns="0" rtlCol="0">
            <a:spAutoFit/>
          </a:bodyPr>
          <a:lstStyle/>
          <a:p>
            <a:pPr marL="11206">
              <a:spcBef>
                <a:spcPts val="93"/>
              </a:spcBef>
            </a:pPr>
            <a:r>
              <a:rPr sz="1941" b="1" dirty="0">
                <a:latin typeface="Arial"/>
                <a:cs typeface="Arial"/>
              </a:rPr>
              <a:t>Closed</a:t>
            </a:r>
            <a:r>
              <a:rPr sz="1941" b="1" spc="-22" dirty="0">
                <a:latin typeface="Arial"/>
                <a:cs typeface="Arial"/>
              </a:rPr>
              <a:t> </a:t>
            </a:r>
            <a:r>
              <a:rPr sz="1941" dirty="0">
                <a:latin typeface="Arial MT"/>
                <a:cs typeface="Arial MT"/>
              </a:rPr>
              <a:t>{P(t),</a:t>
            </a:r>
            <a:r>
              <a:rPr sz="1941" spc="-26" dirty="0">
                <a:latin typeface="Arial MT"/>
                <a:cs typeface="Arial MT"/>
              </a:rPr>
              <a:t> </a:t>
            </a:r>
            <a:r>
              <a:rPr sz="1941" dirty="0">
                <a:latin typeface="Arial MT"/>
                <a:cs typeface="Arial MT"/>
              </a:rPr>
              <a:t>~</a:t>
            </a:r>
            <a:r>
              <a:rPr sz="1941" spc="-9" dirty="0">
                <a:latin typeface="Arial MT"/>
                <a:cs typeface="Arial MT"/>
              </a:rPr>
              <a:t> </a:t>
            </a:r>
            <a:r>
              <a:rPr sz="1941" spc="-4" dirty="0">
                <a:latin typeface="Arial MT"/>
                <a:cs typeface="Arial MT"/>
              </a:rPr>
              <a:t>P(t)}</a:t>
            </a:r>
            <a:endParaRPr sz="1941">
              <a:latin typeface="Arial MT"/>
              <a:cs typeface="Arial MT"/>
            </a:endParaRPr>
          </a:p>
        </p:txBody>
      </p:sp>
      <p:sp>
        <p:nvSpPr>
          <p:cNvPr id="11" name="object 11"/>
          <p:cNvSpPr/>
          <p:nvPr/>
        </p:nvSpPr>
        <p:spPr>
          <a:xfrm>
            <a:off x="5856643" y="4370294"/>
            <a:ext cx="75640" cy="403412"/>
          </a:xfrm>
          <a:custGeom>
            <a:avLst/>
            <a:gdLst/>
            <a:ahLst/>
            <a:cxnLst/>
            <a:rect l="l" t="t" r="r" b="b"/>
            <a:pathLst>
              <a:path w="85725" h="457200">
                <a:moveTo>
                  <a:pt x="85344" y="85344"/>
                </a:moveTo>
                <a:lnTo>
                  <a:pt x="42672" y="0"/>
                </a:lnTo>
                <a:lnTo>
                  <a:pt x="0" y="85344"/>
                </a:lnTo>
                <a:lnTo>
                  <a:pt x="27432" y="85344"/>
                </a:lnTo>
                <a:lnTo>
                  <a:pt x="27432" y="70104"/>
                </a:lnTo>
                <a:lnTo>
                  <a:pt x="57912" y="70104"/>
                </a:lnTo>
                <a:lnTo>
                  <a:pt x="57912" y="85344"/>
                </a:lnTo>
                <a:lnTo>
                  <a:pt x="85344" y="85344"/>
                </a:lnTo>
                <a:close/>
              </a:path>
              <a:path w="85725" h="457200">
                <a:moveTo>
                  <a:pt x="57912" y="85344"/>
                </a:moveTo>
                <a:lnTo>
                  <a:pt x="57912" y="70104"/>
                </a:lnTo>
                <a:lnTo>
                  <a:pt x="27432" y="70104"/>
                </a:lnTo>
                <a:lnTo>
                  <a:pt x="27432" y="85344"/>
                </a:lnTo>
                <a:lnTo>
                  <a:pt x="57912" y="85344"/>
                </a:lnTo>
                <a:close/>
              </a:path>
              <a:path w="85725" h="457200">
                <a:moveTo>
                  <a:pt x="57912" y="457200"/>
                </a:moveTo>
                <a:lnTo>
                  <a:pt x="57912" y="85344"/>
                </a:lnTo>
                <a:lnTo>
                  <a:pt x="27432" y="85344"/>
                </a:lnTo>
                <a:lnTo>
                  <a:pt x="27432" y="457200"/>
                </a:lnTo>
                <a:lnTo>
                  <a:pt x="57912" y="457200"/>
                </a:lnTo>
                <a:close/>
              </a:path>
            </a:pathLst>
          </a:custGeom>
          <a:solidFill>
            <a:srgbClr val="000000"/>
          </a:solidFill>
        </p:spPr>
        <p:txBody>
          <a:bodyPr wrap="square" lIns="0" tIns="0" rIns="0" bIns="0" rtlCol="0"/>
          <a:lstStyle/>
          <a:p>
            <a:endParaRPr sz="1588"/>
          </a:p>
        </p:txBody>
      </p:sp>
      <p:sp>
        <p:nvSpPr>
          <p:cNvPr id="12" name="object 12"/>
          <p:cNvSpPr/>
          <p:nvPr/>
        </p:nvSpPr>
        <p:spPr>
          <a:xfrm>
            <a:off x="5423647" y="2487706"/>
            <a:ext cx="0" cy="1949824"/>
          </a:xfrm>
          <a:custGeom>
            <a:avLst/>
            <a:gdLst/>
            <a:ahLst/>
            <a:cxnLst/>
            <a:rect l="l" t="t" r="r" b="b"/>
            <a:pathLst>
              <a:path h="2209800">
                <a:moveTo>
                  <a:pt x="0" y="0"/>
                </a:moveTo>
                <a:lnTo>
                  <a:pt x="0" y="2209799"/>
                </a:lnTo>
              </a:path>
            </a:pathLst>
          </a:custGeom>
          <a:ln w="28574">
            <a:solidFill>
              <a:srgbClr val="000000"/>
            </a:solidFill>
          </a:ln>
        </p:spPr>
        <p:txBody>
          <a:bodyPr wrap="square" lIns="0" tIns="0" rIns="0" bIns="0" rtlCol="0"/>
          <a:lstStyle/>
          <a:p>
            <a:endParaRPr sz="1588"/>
          </a:p>
        </p:txBody>
      </p:sp>
      <p:sp>
        <p:nvSpPr>
          <p:cNvPr id="13" name="object 13"/>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005418" y="989468"/>
            <a:ext cx="6050056" cy="607719"/>
          </a:xfrm>
          <a:prstGeom prst="rect">
            <a:avLst/>
          </a:prstGeom>
        </p:spPr>
        <p:txBody>
          <a:bodyPr vert="horz" wrap="square" lIns="0" tIns="10085" rIns="0" bIns="0" rtlCol="0" anchor="ctr">
            <a:spAutoFit/>
          </a:bodyPr>
          <a:lstStyle/>
          <a:p>
            <a:pPr marL="11206">
              <a:lnSpc>
                <a:spcPct val="100000"/>
              </a:lnSpc>
              <a:spcBef>
                <a:spcPts val="79"/>
              </a:spcBef>
            </a:pPr>
            <a:r>
              <a:rPr sz="3883" spc="-4" dirty="0"/>
              <a:t>Soundness</a:t>
            </a:r>
            <a:r>
              <a:rPr sz="3883" spc="-31" dirty="0"/>
              <a:t> </a:t>
            </a:r>
            <a:r>
              <a:rPr sz="3883" spc="4" dirty="0"/>
              <a:t>and</a:t>
            </a:r>
            <a:r>
              <a:rPr sz="3883" spc="-18" dirty="0"/>
              <a:t> </a:t>
            </a:r>
            <a:r>
              <a:rPr sz="3883" spc="-4" dirty="0"/>
              <a:t>completeness</a:t>
            </a:r>
            <a:endParaRPr sz="3883"/>
          </a:p>
        </p:txBody>
      </p:sp>
      <p:sp>
        <p:nvSpPr>
          <p:cNvPr id="7" name="object 7"/>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3005419" y="1973581"/>
            <a:ext cx="6451787" cy="3246635"/>
          </a:xfrm>
          <a:prstGeom prst="rect">
            <a:avLst/>
          </a:prstGeom>
        </p:spPr>
        <p:txBody>
          <a:bodyPr vert="horz" wrap="square" lIns="0" tIns="48745" rIns="0" bIns="0" rtlCol="0">
            <a:spAutoFit/>
          </a:bodyPr>
          <a:lstStyle/>
          <a:p>
            <a:pPr marL="11206">
              <a:spcBef>
                <a:spcPts val="383"/>
              </a:spcBef>
              <a:tabLst>
                <a:tab pos="1387923" algn="l"/>
              </a:tabLst>
            </a:pPr>
            <a:r>
              <a:rPr sz="2118" b="1" spc="-4" dirty="0">
                <a:solidFill>
                  <a:srgbClr val="CC0000"/>
                </a:solidFill>
                <a:latin typeface="Arial"/>
                <a:cs typeface="Arial"/>
              </a:rPr>
              <a:t>Theorem</a:t>
            </a:r>
            <a:r>
              <a:rPr sz="2118" b="1" spc="-4" dirty="0">
                <a:latin typeface="Arial"/>
                <a:cs typeface="Arial"/>
              </a:rPr>
              <a:t>:	</a:t>
            </a:r>
            <a:r>
              <a:rPr sz="2118" spc="-4" dirty="0">
                <a:latin typeface="Arial MT"/>
                <a:cs typeface="Arial MT"/>
              </a:rPr>
              <a:t>(Soundness</a:t>
            </a:r>
            <a:r>
              <a:rPr sz="2118" dirty="0">
                <a:latin typeface="Arial MT"/>
                <a:cs typeface="Arial MT"/>
              </a:rPr>
              <a:t> and</a:t>
            </a:r>
            <a:r>
              <a:rPr sz="2118" spc="-13" dirty="0">
                <a:latin typeface="Arial MT"/>
                <a:cs typeface="Arial MT"/>
              </a:rPr>
              <a:t> </a:t>
            </a:r>
            <a:r>
              <a:rPr sz="2118" spc="-4" dirty="0">
                <a:latin typeface="Arial MT"/>
                <a:cs typeface="Arial MT"/>
              </a:rPr>
              <a:t>completeness)</a:t>
            </a:r>
            <a:r>
              <a:rPr sz="2118" spc="-9" dirty="0">
                <a:latin typeface="Arial MT"/>
                <a:cs typeface="Arial MT"/>
              </a:rPr>
              <a:t> </a:t>
            </a:r>
            <a:r>
              <a:rPr sz="2118" dirty="0">
                <a:latin typeface="Arial MT"/>
                <a:cs typeface="Arial MT"/>
              </a:rPr>
              <a:t>:</a:t>
            </a:r>
            <a:endParaRPr sz="2118">
              <a:latin typeface="Arial MT"/>
              <a:cs typeface="Arial MT"/>
            </a:endParaRPr>
          </a:p>
          <a:p>
            <a:pPr marL="314902" marR="4483">
              <a:lnSpc>
                <a:spcPts val="2285"/>
              </a:lnSpc>
              <a:spcBef>
                <a:spcPts val="587"/>
              </a:spcBef>
              <a:tabLst>
                <a:tab pos="632045" algn="l"/>
                <a:tab pos="1662481" algn="l"/>
                <a:tab pos="2119706" algn="l"/>
                <a:tab pos="2595421" algn="l"/>
                <a:tab pos="3291904" algn="l"/>
                <a:tab pos="3520515" algn="l"/>
                <a:tab pos="3889209" algn="l"/>
                <a:tab pos="4195706" algn="l"/>
                <a:tab pos="4427120" algn="l"/>
                <a:tab pos="4776762" algn="l"/>
                <a:tab pos="5080458" algn="l"/>
                <a:tab pos="5553931" algn="l"/>
              </a:tabLst>
            </a:pPr>
            <a:r>
              <a:rPr sz="2118" dirty="0">
                <a:latin typeface="Arial MT"/>
                <a:cs typeface="Arial MT"/>
              </a:rPr>
              <a:t>A	</a:t>
            </a:r>
            <a:r>
              <a:rPr sz="2118" spc="22" dirty="0">
                <a:latin typeface="Arial MT"/>
                <a:cs typeface="Arial MT"/>
              </a:rPr>
              <a:t>f</a:t>
            </a:r>
            <a:r>
              <a:rPr sz="2118" dirty="0">
                <a:latin typeface="Arial MT"/>
                <a:cs typeface="Arial MT"/>
              </a:rPr>
              <a:t>o</a:t>
            </a:r>
            <a:r>
              <a:rPr sz="2118" spc="-9" dirty="0">
                <a:latin typeface="Arial MT"/>
                <a:cs typeface="Arial MT"/>
              </a:rPr>
              <a:t>rm</a:t>
            </a:r>
            <a:r>
              <a:rPr sz="2118" dirty="0">
                <a:latin typeface="Arial MT"/>
                <a:cs typeface="Arial MT"/>
              </a:rPr>
              <a:t>u</a:t>
            </a:r>
            <a:r>
              <a:rPr sz="2118" spc="-9" dirty="0">
                <a:latin typeface="Arial MT"/>
                <a:cs typeface="Arial MT"/>
              </a:rPr>
              <a:t>l</a:t>
            </a:r>
            <a:r>
              <a:rPr sz="2118" spc="-4" dirty="0">
                <a:latin typeface="Arial MT"/>
                <a:cs typeface="Arial MT"/>
              </a:rPr>
              <a:t>a</a:t>
            </a:r>
            <a:r>
              <a:rPr sz="2118" dirty="0">
                <a:latin typeface="Arial MT"/>
                <a:cs typeface="Arial MT"/>
              </a:rPr>
              <a:t>	</a:t>
            </a:r>
            <a:r>
              <a:rPr sz="2118" spc="-490" dirty="0">
                <a:latin typeface="Arial MT"/>
                <a:cs typeface="Arial MT"/>
              </a:rPr>
              <a:t> </a:t>
            </a:r>
            <a:r>
              <a:rPr sz="2118" dirty="0">
                <a:latin typeface="Symbol"/>
                <a:cs typeface="Symbol"/>
              </a:rPr>
              <a:t></a:t>
            </a:r>
            <a:r>
              <a:rPr sz="2118" dirty="0">
                <a:latin typeface="Times New Roman"/>
                <a:cs typeface="Times New Roman"/>
              </a:rPr>
              <a:t>	</a:t>
            </a:r>
            <a:r>
              <a:rPr sz="2118" spc="-9" dirty="0">
                <a:latin typeface="Arial MT"/>
                <a:cs typeface="Arial MT"/>
              </a:rPr>
              <a:t>i</a:t>
            </a:r>
            <a:r>
              <a:rPr sz="2118" dirty="0">
                <a:latin typeface="Arial MT"/>
                <a:cs typeface="Arial MT"/>
              </a:rPr>
              <a:t>s	</a:t>
            </a:r>
            <a:r>
              <a:rPr sz="2118" spc="-22" dirty="0">
                <a:solidFill>
                  <a:srgbClr val="CC0000"/>
                </a:solidFill>
                <a:latin typeface="Arial MT"/>
                <a:cs typeface="Arial MT"/>
              </a:rPr>
              <a:t>v</a:t>
            </a:r>
            <a:r>
              <a:rPr sz="2118" spc="22" dirty="0">
                <a:solidFill>
                  <a:srgbClr val="CC0000"/>
                </a:solidFill>
                <a:latin typeface="Arial MT"/>
                <a:cs typeface="Arial MT"/>
              </a:rPr>
              <a:t>a</a:t>
            </a:r>
            <a:r>
              <a:rPr sz="2118" spc="-9" dirty="0">
                <a:solidFill>
                  <a:srgbClr val="CC0000"/>
                </a:solidFill>
                <a:latin typeface="Arial MT"/>
                <a:cs typeface="Arial MT"/>
              </a:rPr>
              <a:t>l</a:t>
            </a:r>
            <a:r>
              <a:rPr sz="2118" spc="9" dirty="0">
                <a:solidFill>
                  <a:srgbClr val="CC0000"/>
                </a:solidFill>
                <a:latin typeface="Arial MT"/>
                <a:cs typeface="Arial MT"/>
              </a:rPr>
              <a:t>i</a:t>
            </a:r>
            <a:r>
              <a:rPr sz="2118" spc="-4" dirty="0">
                <a:solidFill>
                  <a:srgbClr val="CC0000"/>
                </a:solidFill>
                <a:latin typeface="Arial MT"/>
                <a:cs typeface="Arial MT"/>
              </a:rPr>
              <a:t>d</a:t>
            </a:r>
            <a:r>
              <a:rPr sz="2118" dirty="0">
                <a:solidFill>
                  <a:srgbClr val="CC0000"/>
                </a:solidFill>
                <a:latin typeface="Arial MT"/>
                <a:cs typeface="Arial MT"/>
              </a:rPr>
              <a:t>	</a:t>
            </a:r>
            <a:r>
              <a:rPr sz="2118" dirty="0">
                <a:latin typeface="Arial MT"/>
                <a:cs typeface="Arial MT"/>
              </a:rPr>
              <a:t>(	|=	</a:t>
            </a:r>
            <a:r>
              <a:rPr sz="2118" dirty="0">
                <a:latin typeface="Symbol"/>
                <a:cs typeface="Symbol"/>
              </a:rPr>
              <a:t></a:t>
            </a:r>
            <a:r>
              <a:rPr sz="2118" dirty="0">
                <a:latin typeface="Times New Roman"/>
                <a:cs typeface="Times New Roman"/>
              </a:rPr>
              <a:t>	</a:t>
            </a:r>
            <a:r>
              <a:rPr sz="2118" dirty="0">
                <a:latin typeface="Arial MT"/>
                <a:cs typeface="Arial MT"/>
              </a:rPr>
              <a:t>)	</a:t>
            </a:r>
            <a:r>
              <a:rPr sz="2118" spc="-9" dirty="0">
                <a:latin typeface="Arial MT"/>
                <a:cs typeface="Arial MT"/>
              </a:rPr>
              <a:t>i</a:t>
            </a:r>
            <a:r>
              <a:rPr sz="2118" dirty="0">
                <a:latin typeface="Arial MT"/>
                <a:cs typeface="Arial MT"/>
              </a:rPr>
              <a:t>ff	</a:t>
            </a:r>
            <a:r>
              <a:rPr sz="2118" dirty="0">
                <a:latin typeface="Symbol"/>
                <a:cs typeface="Symbol"/>
              </a:rPr>
              <a:t></a:t>
            </a:r>
            <a:r>
              <a:rPr sz="2118" dirty="0">
                <a:latin typeface="Times New Roman"/>
                <a:cs typeface="Times New Roman"/>
              </a:rPr>
              <a:t>	</a:t>
            </a:r>
            <a:r>
              <a:rPr sz="2118" spc="-9" dirty="0">
                <a:latin typeface="Arial MT"/>
                <a:cs typeface="Arial MT"/>
              </a:rPr>
              <a:t>i</a:t>
            </a:r>
            <a:r>
              <a:rPr sz="2118" dirty="0">
                <a:latin typeface="Arial MT"/>
                <a:cs typeface="Arial MT"/>
              </a:rPr>
              <a:t>s	</a:t>
            </a:r>
            <a:r>
              <a:rPr sz="2118" dirty="0">
                <a:solidFill>
                  <a:srgbClr val="CC0000"/>
                </a:solidFill>
                <a:latin typeface="Arial MT"/>
                <a:cs typeface="Arial MT"/>
              </a:rPr>
              <a:t>tab</a:t>
            </a:r>
            <a:r>
              <a:rPr sz="2118" spc="-9" dirty="0">
                <a:solidFill>
                  <a:srgbClr val="CC0000"/>
                </a:solidFill>
                <a:latin typeface="Arial MT"/>
                <a:cs typeface="Arial MT"/>
              </a:rPr>
              <a:t>l</a:t>
            </a:r>
            <a:r>
              <a:rPr sz="2118" dirty="0">
                <a:solidFill>
                  <a:srgbClr val="CC0000"/>
                </a:solidFill>
                <a:latin typeface="Arial MT"/>
                <a:cs typeface="Arial MT"/>
              </a:rPr>
              <a:t>ea</a:t>
            </a:r>
            <a:r>
              <a:rPr sz="2118" spc="-4" dirty="0">
                <a:solidFill>
                  <a:srgbClr val="CC0000"/>
                </a:solidFill>
                <a:latin typeface="Arial MT"/>
                <a:cs typeface="Arial MT"/>
              </a:rPr>
              <a:t>u  provable</a:t>
            </a:r>
            <a:r>
              <a:rPr sz="2118" spc="13" dirty="0">
                <a:solidFill>
                  <a:srgbClr val="CC0000"/>
                </a:solidFill>
                <a:latin typeface="Arial MT"/>
                <a:cs typeface="Arial MT"/>
              </a:rPr>
              <a:t> </a:t>
            </a:r>
            <a:r>
              <a:rPr sz="2118" dirty="0">
                <a:latin typeface="Arial MT"/>
                <a:cs typeface="Arial MT"/>
              </a:rPr>
              <a:t>(	|-</a:t>
            </a:r>
            <a:r>
              <a:rPr sz="2118" spc="13" dirty="0">
                <a:latin typeface="Arial MT"/>
                <a:cs typeface="Arial MT"/>
              </a:rPr>
              <a:t> </a:t>
            </a:r>
            <a:r>
              <a:rPr sz="2118" dirty="0">
                <a:latin typeface="Symbol"/>
                <a:cs typeface="Symbol"/>
              </a:rPr>
              <a:t></a:t>
            </a:r>
            <a:r>
              <a:rPr sz="2118" spc="18" dirty="0">
                <a:latin typeface="Times New Roman"/>
                <a:cs typeface="Times New Roman"/>
              </a:rPr>
              <a:t> </a:t>
            </a:r>
            <a:r>
              <a:rPr sz="2118" spc="-4" dirty="0">
                <a:latin typeface="Arial MT"/>
                <a:cs typeface="Arial MT"/>
              </a:rPr>
              <a:t>).</a:t>
            </a:r>
            <a:endParaRPr sz="2118">
              <a:latin typeface="Arial MT"/>
              <a:cs typeface="Arial MT"/>
            </a:endParaRPr>
          </a:p>
          <a:p>
            <a:pPr marL="314902" marR="4483" indent="-304256">
              <a:lnSpc>
                <a:spcPts val="2285"/>
              </a:lnSpc>
              <a:spcBef>
                <a:spcPts val="446"/>
              </a:spcBef>
              <a:tabLst>
                <a:tab pos="1624378" algn="l"/>
              </a:tabLst>
            </a:pPr>
            <a:r>
              <a:rPr sz="2118" b="1" spc="-4" dirty="0">
                <a:latin typeface="Arial"/>
                <a:cs typeface="Arial"/>
              </a:rPr>
              <a:t>Example:	</a:t>
            </a:r>
            <a:r>
              <a:rPr sz="2118" dirty="0">
                <a:latin typeface="Arial MT"/>
                <a:cs typeface="Arial MT"/>
              </a:rPr>
              <a:t>Show</a:t>
            </a:r>
            <a:r>
              <a:rPr sz="2118" spc="185" dirty="0">
                <a:latin typeface="Arial MT"/>
                <a:cs typeface="Arial MT"/>
              </a:rPr>
              <a:t> </a:t>
            </a:r>
            <a:r>
              <a:rPr sz="2118" spc="-4" dirty="0">
                <a:latin typeface="Arial MT"/>
                <a:cs typeface="Arial MT"/>
              </a:rPr>
              <a:t>a</a:t>
            </a:r>
            <a:r>
              <a:rPr sz="2118" spc="243" dirty="0">
                <a:latin typeface="Arial MT"/>
                <a:cs typeface="Arial MT"/>
              </a:rPr>
              <a:t> </a:t>
            </a:r>
            <a:r>
              <a:rPr sz="2118" spc="-4" dirty="0">
                <a:latin typeface="Arial MT"/>
                <a:cs typeface="Arial MT"/>
              </a:rPr>
              <a:t>validity</a:t>
            </a:r>
            <a:r>
              <a:rPr sz="2118" spc="212" dirty="0">
                <a:latin typeface="Arial MT"/>
                <a:cs typeface="Arial MT"/>
              </a:rPr>
              <a:t> </a:t>
            </a:r>
            <a:r>
              <a:rPr sz="2118" dirty="0">
                <a:latin typeface="Arial MT"/>
                <a:cs typeface="Arial MT"/>
              </a:rPr>
              <a:t>of</a:t>
            </a:r>
            <a:r>
              <a:rPr sz="2118" spc="238" dirty="0">
                <a:latin typeface="Arial MT"/>
                <a:cs typeface="Arial MT"/>
              </a:rPr>
              <a:t> </a:t>
            </a:r>
            <a:r>
              <a:rPr sz="2118" dirty="0">
                <a:latin typeface="Arial MT"/>
                <a:cs typeface="Arial MT"/>
              </a:rPr>
              <a:t>the</a:t>
            </a:r>
            <a:r>
              <a:rPr sz="2118" spc="202" dirty="0">
                <a:latin typeface="Arial MT"/>
                <a:cs typeface="Arial MT"/>
              </a:rPr>
              <a:t> </a:t>
            </a:r>
            <a:r>
              <a:rPr sz="2118" dirty="0">
                <a:latin typeface="Arial MT"/>
                <a:cs typeface="Arial MT"/>
              </a:rPr>
              <a:t>following</a:t>
            </a:r>
            <a:r>
              <a:rPr sz="2118" spc="216" dirty="0">
                <a:latin typeface="Arial MT"/>
                <a:cs typeface="Arial MT"/>
              </a:rPr>
              <a:t> </a:t>
            </a:r>
            <a:r>
              <a:rPr sz="2118" dirty="0">
                <a:latin typeface="Arial MT"/>
                <a:cs typeface="Arial MT"/>
              </a:rPr>
              <a:t>formula </a:t>
            </a:r>
            <a:r>
              <a:rPr sz="2118" spc="-574" dirty="0">
                <a:latin typeface="Arial MT"/>
                <a:cs typeface="Arial MT"/>
              </a:rPr>
              <a:t> </a:t>
            </a:r>
            <a:r>
              <a:rPr sz="2118" dirty="0">
                <a:latin typeface="Arial MT"/>
                <a:cs typeface="Arial MT"/>
              </a:rPr>
              <a:t>using</a:t>
            </a:r>
            <a:r>
              <a:rPr sz="2118" spc="-13" dirty="0">
                <a:latin typeface="Arial MT"/>
                <a:cs typeface="Arial MT"/>
              </a:rPr>
              <a:t> </a:t>
            </a:r>
            <a:r>
              <a:rPr sz="2118" dirty="0">
                <a:latin typeface="Arial MT"/>
                <a:cs typeface="Arial MT"/>
              </a:rPr>
              <a:t>tableaux</a:t>
            </a:r>
            <a:r>
              <a:rPr sz="2118" spc="-18" dirty="0">
                <a:latin typeface="Arial MT"/>
                <a:cs typeface="Arial MT"/>
              </a:rPr>
              <a:t> </a:t>
            </a:r>
            <a:r>
              <a:rPr sz="2118" spc="-4" dirty="0">
                <a:latin typeface="Arial MT"/>
                <a:cs typeface="Arial MT"/>
              </a:rPr>
              <a:t>method.</a:t>
            </a:r>
            <a:endParaRPr sz="2118">
              <a:latin typeface="Arial MT"/>
              <a:cs typeface="Arial MT"/>
            </a:endParaRPr>
          </a:p>
          <a:p>
            <a:pPr marL="818073">
              <a:spcBef>
                <a:spcPts val="265"/>
              </a:spcBef>
            </a:pPr>
            <a:r>
              <a:rPr sz="2118" spc="-4" dirty="0">
                <a:latin typeface="Arial MT"/>
                <a:cs typeface="Arial MT"/>
              </a:rPr>
              <a:t>(</a:t>
            </a:r>
            <a:r>
              <a:rPr sz="2118" spc="-4" dirty="0">
                <a:latin typeface="Symbol"/>
                <a:cs typeface="Symbol"/>
              </a:rPr>
              <a:t></a:t>
            </a:r>
            <a:r>
              <a:rPr sz="2118" spc="-4" dirty="0">
                <a:latin typeface="Arial MT"/>
                <a:cs typeface="Arial MT"/>
              </a:rPr>
              <a:t>x)</a:t>
            </a:r>
            <a:r>
              <a:rPr sz="2118" spc="-18" dirty="0">
                <a:latin typeface="Arial MT"/>
                <a:cs typeface="Arial MT"/>
              </a:rPr>
              <a:t> </a:t>
            </a:r>
            <a:r>
              <a:rPr sz="2118" spc="-4" dirty="0">
                <a:latin typeface="Arial MT"/>
                <a:cs typeface="Arial MT"/>
              </a:rPr>
              <a:t>P(x)</a:t>
            </a:r>
            <a:r>
              <a:rPr sz="2118" spc="-13" dirty="0">
                <a:latin typeface="Arial MT"/>
                <a:cs typeface="Arial MT"/>
              </a:rPr>
              <a:t> </a:t>
            </a:r>
            <a:r>
              <a:rPr sz="2118" dirty="0">
                <a:latin typeface="Symbol"/>
                <a:cs typeface="Symbol"/>
              </a:rPr>
              <a:t></a:t>
            </a:r>
            <a:r>
              <a:rPr sz="2118" spc="53" dirty="0">
                <a:latin typeface="Times New Roman"/>
                <a:cs typeface="Times New Roman"/>
              </a:rPr>
              <a:t> </a:t>
            </a:r>
            <a:r>
              <a:rPr sz="2118" spc="-9" dirty="0">
                <a:latin typeface="Arial MT"/>
                <a:cs typeface="Arial MT"/>
              </a:rPr>
              <a:t>(</a:t>
            </a:r>
            <a:r>
              <a:rPr sz="2118" spc="-9" dirty="0">
                <a:latin typeface="Symbol"/>
                <a:cs typeface="Symbol"/>
              </a:rPr>
              <a:t></a:t>
            </a:r>
            <a:r>
              <a:rPr sz="2118" spc="-9" dirty="0">
                <a:latin typeface="Arial MT"/>
                <a:cs typeface="Arial MT"/>
              </a:rPr>
              <a:t>x)</a:t>
            </a:r>
            <a:r>
              <a:rPr sz="2118" spc="-13" dirty="0">
                <a:latin typeface="Arial MT"/>
                <a:cs typeface="Arial MT"/>
              </a:rPr>
              <a:t> </a:t>
            </a:r>
            <a:r>
              <a:rPr sz="2118" spc="-4" dirty="0">
                <a:latin typeface="Arial MT"/>
                <a:cs typeface="Arial MT"/>
              </a:rPr>
              <a:t>P(x)</a:t>
            </a:r>
            <a:endParaRPr sz="2118">
              <a:latin typeface="Arial MT"/>
              <a:cs typeface="Arial MT"/>
            </a:endParaRPr>
          </a:p>
          <a:p>
            <a:pPr marL="11206">
              <a:spcBef>
                <a:spcPts val="212"/>
              </a:spcBef>
            </a:pPr>
            <a:r>
              <a:rPr sz="2118" b="1" spc="-9" dirty="0">
                <a:latin typeface="Arial"/>
                <a:cs typeface="Arial"/>
              </a:rPr>
              <a:t>Solution:</a:t>
            </a:r>
            <a:r>
              <a:rPr sz="2118" b="1" spc="9" dirty="0">
                <a:latin typeface="Arial"/>
                <a:cs typeface="Arial"/>
              </a:rPr>
              <a:t> </a:t>
            </a:r>
            <a:r>
              <a:rPr sz="2118" spc="-9" dirty="0">
                <a:latin typeface="Arial MT"/>
                <a:cs typeface="Arial MT"/>
              </a:rPr>
              <a:t>If</a:t>
            </a:r>
            <a:r>
              <a:rPr sz="2118" spc="4" dirty="0">
                <a:latin typeface="Arial MT"/>
                <a:cs typeface="Arial MT"/>
              </a:rPr>
              <a:t> </a:t>
            </a:r>
            <a:r>
              <a:rPr sz="2118" spc="-18" dirty="0">
                <a:latin typeface="Arial MT"/>
                <a:cs typeface="Arial MT"/>
              </a:rPr>
              <a:t>we</a:t>
            </a:r>
            <a:r>
              <a:rPr sz="2118" spc="4" dirty="0">
                <a:latin typeface="Arial MT"/>
                <a:cs typeface="Arial MT"/>
              </a:rPr>
              <a:t> </a:t>
            </a:r>
            <a:r>
              <a:rPr sz="2118" dirty="0">
                <a:latin typeface="Arial MT"/>
                <a:cs typeface="Arial MT"/>
              </a:rPr>
              <a:t>show</a:t>
            </a:r>
            <a:r>
              <a:rPr sz="2118" spc="-26" dirty="0">
                <a:latin typeface="Arial MT"/>
                <a:cs typeface="Arial MT"/>
              </a:rPr>
              <a:t> </a:t>
            </a:r>
            <a:r>
              <a:rPr sz="2118" dirty="0">
                <a:latin typeface="Arial MT"/>
                <a:cs typeface="Arial MT"/>
              </a:rPr>
              <a:t>that</a:t>
            </a:r>
            <a:endParaRPr sz="2118">
              <a:latin typeface="Arial MT"/>
              <a:cs typeface="Arial MT"/>
            </a:endParaRPr>
          </a:p>
          <a:p>
            <a:pPr marL="314902" marR="6164" algn="just">
              <a:lnSpc>
                <a:spcPct val="93000"/>
              </a:lnSpc>
              <a:spcBef>
                <a:spcPts val="737"/>
              </a:spcBef>
            </a:pPr>
            <a:r>
              <a:rPr sz="1765" spc="-4" dirty="0">
                <a:latin typeface="Arial MT"/>
                <a:cs typeface="Arial MT"/>
              </a:rPr>
              <a:t>~ [(</a:t>
            </a:r>
            <a:r>
              <a:rPr sz="1765" spc="-4" dirty="0">
                <a:latin typeface="Symbol"/>
                <a:cs typeface="Symbol"/>
              </a:rPr>
              <a:t></a:t>
            </a:r>
            <a:r>
              <a:rPr sz="1765" spc="-4" dirty="0">
                <a:latin typeface="Arial MT"/>
                <a:cs typeface="Arial MT"/>
              </a:rPr>
              <a:t>x) P(x) </a:t>
            </a:r>
            <a:r>
              <a:rPr sz="1765" spc="-9" dirty="0">
                <a:latin typeface="Symbol"/>
                <a:cs typeface="Symbol"/>
              </a:rPr>
              <a:t></a:t>
            </a:r>
            <a:r>
              <a:rPr sz="1765" spc="-9" dirty="0">
                <a:latin typeface="Times New Roman"/>
                <a:cs typeface="Times New Roman"/>
              </a:rPr>
              <a:t> </a:t>
            </a:r>
            <a:r>
              <a:rPr sz="1765" spc="-4" dirty="0">
                <a:latin typeface="Arial MT"/>
                <a:cs typeface="Arial MT"/>
              </a:rPr>
              <a:t>(</a:t>
            </a:r>
            <a:r>
              <a:rPr sz="1765" spc="-4" dirty="0">
                <a:latin typeface="Symbol"/>
                <a:cs typeface="Symbol"/>
              </a:rPr>
              <a:t></a:t>
            </a:r>
            <a:r>
              <a:rPr sz="1765" spc="-4" dirty="0">
                <a:latin typeface="Arial MT"/>
                <a:cs typeface="Arial MT"/>
              </a:rPr>
              <a:t>x) P(x)] </a:t>
            </a:r>
            <a:r>
              <a:rPr sz="1765" spc="-9" dirty="0">
                <a:latin typeface="Arial MT"/>
                <a:cs typeface="Arial MT"/>
              </a:rPr>
              <a:t>has </a:t>
            </a:r>
            <a:r>
              <a:rPr sz="1765" spc="-4" dirty="0">
                <a:latin typeface="Arial MT"/>
                <a:cs typeface="Arial MT"/>
              </a:rPr>
              <a:t>a contradictory tableau then </a:t>
            </a:r>
            <a:r>
              <a:rPr sz="1765" spc="-4" dirty="0">
                <a:latin typeface="Symbol"/>
                <a:cs typeface="Symbol"/>
              </a:rPr>
              <a:t></a:t>
            </a:r>
            <a:r>
              <a:rPr sz="1765" spc="-4" dirty="0">
                <a:latin typeface="Times New Roman"/>
                <a:cs typeface="Times New Roman"/>
              </a:rPr>
              <a:t> </a:t>
            </a:r>
            <a:r>
              <a:rPr sz="1765" spc="-13" dirty="0">
                <a:latin typeface="Arial MT"/>
                <a:cs typeface="Arial MT"/>
              </a:rPr>
              <a:t>is </a:t>
            </a:r>
            <a:r>
              <a:rPr sz="1765" spc="-9" dirty="0">
                <a:latin typeface="Arial MT"/>
                <a:cs typeface="Arial MT"/>
              </a:rPr>
              <a:t> tableau </a:t>
            </a:r>
            <a:r>
              <a:rPr sz="1765" spc="-4" dirty="0">
                <a:latin typeface="Arial MT"/>
                <a:cs typeface="Arial MT"/>
              </a:rPr>
              <a:t>provable </a:t>
            </a:r>
            <a:r>
              <a:rPr sz="1765" dirty="0">
                <a:latin typeface="Arial MT"/>
                <a:cs typeface="Arial MT"/>
              </a:rPr>
              <a:t>and hence </a:t>
            </a:r>
            <a:r>
              <a:rPr sz="1765" spc="4" dirty="0">
                <a:latin typeface="Arial MT"/>
                <a:cs typeface="Arial MT"/>
              </a:rPr>
              <a:t>by </a:t>
            </a:r>
            <a:r>
              <a:rPr sz="1765" spc="-4" dirty="0">
                <a:latin typeface="Arial MT"/>
                <a:cs typeface="Arial MT"/>
              </a:rPr>
              <a:t>above theorem (</a:t>
            </a:r>
            <a:r>
              <a:rPr sz="1765" spc="-4" dirty="0">
                <a:latin typeface="Symbol"/>
                <a:cs typeface="Symbol"/>
              </a:rPr>
              <a:t></a:t>
            </a:r>
            <a:r>
              <a:rPr sz="1765" spc="-4" dirty="0">
                <a:latin typeface="Arial MT"/>
                <a:cs typeface="Arial MT"/>
              </a:rPr>
              <a:t>x) P(x) </a:t>
            </a:r>
            <a:r>
              <a:rPr sz="1765" spc="-9" dirty="0">
                <a:latin typeface="Symbol"/>
                <a:cs typeface="Symbol"/>
              </a:rPr>
              <a:t></a:t>
            </a:r>
            <a:r>
              <a:rPr sz="1765" spc="-4" dirty="0">
                <a:latin typeface="Times New Roman"/>
                <a:cs typeface="Times New Roman"/>
              </a:rPr>
              <a:t> </a:t>
            </a:r>
            <a:r>
              <a:rPr sz="1765" spc="-4" dirty="0">
                <a:latin typeface="Arial MT"/>
                <a:cs typeface="Arial MT"/>
              </a:rPr>
              <a:t>(</a:t>
            </a:r>
            <a:r>
              <a:rPr sz="1765" spc="-4" dirty="0">
                <a:latin typeface="Symbol"/>
                <a:cs typeface="Symbol"/>
              </a:rPr>
              <a:t></a:t>
            </a:r>
            <a:r>
              <a:rPr sz="1765" spc="-4" dirty="0">
                <a:latin typeface="Arial MT"/>
                <a:cs typeface="Arial MT"/>
              </a:rPr>
              <a:t>x)</a:t>
            </a:r>
            <a:r>
              <a:rPr sz="1765" dirty="0">
                <a:latin typeface="Arial MT"/>
                <a:cs typeface="Arial MT"/>
              </a:rPr>
              <a:t> </a:t>
            </a:r>
            <a:r>
              <a:rPr sz="1765" spc="-4" dirty="0">
                <a:latin typeface="Arial MT"/>
                <a:cs typeface="Arial MT"/>
              </a:rPr>
              <a:t>P(x)</a:t>
            </a:r>
            <a:r>
              <a:rPr sz="1765" spc="4" dirty="0">
                <a:latin typeface="Arial MT"/>
                <a:cs typeface="Arial MT"/>
              </a:rPr>
              <a:t> </a:t>
            </a:r>
            <a:r>
              <a:rPr sz="1765" spc="-13" dirty="0">
                <a:latin typeface="Arial MT"/>
                <a:cs typeface="Arial MT"/>
              </a:rPr>
              <a:t>is</a:t>
            </a:r>
            <a:r>
              <a:rPr sz="1765" spc="4" dirty="0">
                <a:latin typeface="Arial MT"/>
                <a:cs typeface="Arial MT"/>
              </a:rPr>
              <a:t> </a:t>
            </a:r>
            <a:r>
              <a:rPr sz="1765" spc="-9" dirty="0">
                <a:latin typeface="Arial MT"/>
                <a:cs typeface="Arial MT"/>
              </a:rPr>
              <a:t>valid.</a:t>
            </a:r>
            <a:endParaRPr sz="1765">
              <a:latin typeface="Arial MT"/>
              <a:cs typeface="Arial M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24218" y="252024"/>
            <a:ext cx="1624551" cy="298366"/>
          </a:xfrm>
          <a:prstGeom prst="rect">
            <a:avLst/>
          </a:prstGeom>
        </p:spPr>
      </p:pic>
      <p:pic>
        <p:nvPicPr>
          <p:cNvPr id="3" name="object 3"/>
          <p:cNvPicPr/>
          <p:nvPr/>
        </p:nvPicPr>
        <p:blipFill>
          <a:blip r:embed="rId3" cstate="print"/>
          <a:stretch>
            <a:fillRect/>
          </a:stretch>
        </p:blipFill>
        <p:spPr>
          <a:xfrm>
            <a:off x="2173181" y="4720359"/>
            <a:ext cx="2856019" cy="842241"/>
          </a:xfrm>
          <a:prstGeom prst="rect">
            <a:avLst/>
          </a:prstGeom>
        </p:spPr>
      </p:pic>
      <p:pic>
        <p:nvPicPr>
          <p:cNvPr id="5" name="object 5"/>
          <p:cNvPicPr/>
          <p:nvPr/>
        </p:nvPicPr>
        <p:blipFill>
          <a:blip r:embed="rId4" cstate="print"/>
          <a:stretch>
            <a:fillRect/>
          </a:stretch>
        </p:blipFill>
        <p:spPr>
          <a:xfrm>
            <a:off x="762001" y="904932"/>
            <a:ext cx="4876800" cy="3667068"/>
          </a:xfrm>
          <a:prstGeom prst="rect">
            <a:avLst/>
          </a:prstGeom>
        </p:spPr>
      </p:pic>
      <p:pic>
        <p:nvPicPr>
          <p:cNvPr id="6" name="object 6"/>
          <p:cNvPicPr/>
          <p:nvPr/>
        </p:nvPicPr>
        <p:blipFill>
          <a:blip r:embed="rId5" cstate="print"/>
          <a:stretch>
            <a:fillRect/>
          </a:stretch>
        </p:blipFill>
        <p:spPr>
          <a:xfrm>
            <a:off x="6332538" y="1128650"/>
            <a:ext cx="4724400" cy="2300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JAYSANKAR\Downloads\logo.jpg">
            <a:extLst>
              <a:ext uri="{FF2B5EF4-FFF2-40B4-BE49-F238E27FC236}">
                <a16:creationId xmlns:a16="http://schemas.microsoft.com/office/drawing/2014/main" id="{76BB3B75-6ACF-A657-8A46-2890247A217C}"/>
              </a:ext>
            </a:extLst>
          </p:cNvPr>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3" name="TextBox 2">
            <a:extLst>
              <a:ext uri="{FF2B5EF4-FFF2-40B4-BE49-F238E27FC236}">
                <a16:creationId xmlns:a16="http://schemas.microsoft.com/office/drawing/2014/main" id="{5E72A2BF-EE1E-790F-DCCB-1DBAC5A18E0C}"/>
              </a:ext>
            </a:extLst>
          </p:cNvPr>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4" name="Title 1">
            <a:extLst>
              <a:ext uri="{FF2B5EF4-FFF2-40B4-BE49-F238E27FC236}">
                <a16:creationId xmlns:a16="http://schemas.microsoft.com/office/drawing/2014/main" id="{AC7EFA96-06A5-4C76-B7E6-49CDA309871B}"/>
              </a:ext>
            </a:extLst>
          </p:cNvPr>
          <p:cNvSpPr txBox="1">
            <a:spLocks/>
          </p:cNvSpPr>
          <p:nvPr/>
        </p:nvSpPr>
        <p:spPr>
          <a:xfrm>
            <a:off x="1871098" y="456743"/>
            <a:ext cx="7772400" cy="1056687"/>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 </a:t>
            </a:r>
            <a:r>
              <a:rPr lang="en-US" b="1" dirty="0">
                <a:solidFill>
                  <a:srgbClr val="C00000"/>
                </a:solidFill>
                <a:latin typeface="Calibri" panose="020F0502020204030204" pitchFamily="34" charset="0"/>
                <a:ea typeface="Calibri" panose="020F0502020204030204" pitchFamily="34" charset="0"/>
              </a:rPr>
              <a:t>Propositional Logic… </a:t>
            </a:r>
          </a:p>
          <a:p>
            <a:pPr marL="342900" indent="-342900" algn="ctr">
              <a:tabLst>
                <a:tab pos="546735" algn="l"/>
              </a:tabLst>
            </a:pP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sp>
        <p:nvSpPr>
          <p:cNvPr id="8" name="TextBox 7">
            <a:extLst>
              <a:ext uri="{FF2B5EF4-FFF2-40B4-BE49-F238E27FC236}">
                <a16:creationId xmlns:a16="http://schemas.microsoft.com/office/drawing/2014/main" id="{F7372553-4E13-601A-6B84-894C83908331}"/>
              </a:ext>
            </a:extLst>
          </p:cNvPr>
          <p:cNvSpPr txBox="1"/>
          <p:nvPr/>
        </p:nvSpPr>
        <p:spPr>
          <a:xfrm>
            <a:off x="5638800" y="2975113"/>
            <a:ext cx="914400" cy="914400"/>
          </a:xfrm>
          <a:prstGeom prst="rect">
            <a:avLst/>
          </a:prstGeom>
          <a:noFill/>
        </p:spPr>
        <p:txBody>
          <a:bodyPr wrap="square" rtlCol="0">
            <a:spAutoFit/>
          </a:bodyPr>
          <a:lstStyle/>
          <a:p>
            <a:endParaRPr lang="en-IN" dirty="0"/>
          </a:p>
        </p:txBody>
      </p:sp>
      <p:sp>
        <p:nvSpPr>
          <p:cNvPr id="5" name="object 6">
            <a:extLst>
              <a:ext uri="{FF2B5EF4-FFF2-40B4-BE49-F238E27FC236}">
                <a16:creationId xmlns:a16="http://schemas.microsoft.com/office/drawing/2014/main" id="{6E8FCA4A-BF56-02E7-661D-BEBC6C08EBBE}"/>
              </a:ext>
            </a:extLst>
          </p:cNvPr>
          <p:cNvSpPr txBox="1"/>
          <p:nvPr/>
        </p:nvSpPr>
        <p:spPr>
          <a:xfrm>
            <a:off x="1447800" y="1496060"/>
            <a:ext cx="9144000" cy="4778937"/>
          </a:xfrm>
          <a:prstGeom prst="rect">
            <a:avLst/>
          </a:prstGeom>
        </p:spPr>
        <p:txBody>
          <a:bodyPr vert="horz" wrap="square" lIns="0" tIns="12700" rIns="0" bIns="0" rtlCol="0">
            <a:spAutoFit/>
          </a:bodyPr>
          <a:lstStyle/>
          <a:p>
            <a:pPr marL="356870" marR="654685" indent="-344805">
              <a:lnSpc>
                <a:spcPct val="100000"/>
              </a:lnSpc>
              <a:spcBef>
                <a:spcPts val="100"/>
              </a:spcBef>
              <a:buSzPct val="70833"/>
              <a:buChar char="●"/>
              <a:tabLst>
                <a:tab pos="356870" algn="l"/>
                <a:tab pos="357505" algn="l"/>
              </a:tabLst>
            </a:pPr>
            <a:r>
              <a:rPr sz="2800" dirty="0">
                <a:latin typeface="Microsoft Sans Serif"/>
                <a:cs typeface="Microsoft Sans Serif"/>
              </a:rPr>
              <a:t>Let</a:t>
            </a:r>
            <a:r>
              <a:rPr sz="2800" spc="30" dirty="0">
                <a:latin typeface="Microsoft Sans Serif"/>
                <a:cs typeface="Microsoft Sans Serif"/>
              </a:rPr>
              <a:t> </a:t>
            </a:r>
            <a:r>
              <a:rPr sz="2800" dirty="0">
                <a:latin typeface="Symbol"/>
                <a:cs typeface="Symbol"/>
              </a:rPr>
              <a:t></a:t>
            </a:r>
            <a:r>
              <a:rPr sz="2800" spc="15" dirty="0">
                <a:latin typeface="Times New Roman"/>
                <a:cs typeface="Times New Roman"/>
              </a:rPr>
              <a:t> </a:t>
            </a:r>
            <a:r>
              <a:rPr sz="2800" dirty="0">
                <a:latin typeface="Microsoft Sans Serif"/>
                <a:cs typeface="Microsoft Sans Serif"/>
              </a:rPr>
              <a:t>be</a:t>
            </a:r>
            <a:r>
              <a:rPr sz="2800" spc="40" dirty="0">
                <a:latin typeface="Microsoft Sans Serif"/>
                <a:cs typeface="Microsoft Sans Serif"/>
              </a:rPr>
              <a:t> </a:t>
            </a:r>
            <a:r>
              <a:rPr sz="2800" spc="-5" dirty="0">
                <a:latin typeface="Microsoft Sans Serif"/>
                <a:cs typeface="Microsoft Sans Serif"/>
              </a:rPr>
              <a:t>a</a:t>
            </a:r>
            <a:r>
              <a:rPr sz="2800" spc="15" dirty="0">
                <a:latin typeface="Microsoft Sans Serif"/>
                <a:cs typeface="Microsoft Sans Serif"/>
              </a:rPr>
              <a:t> </a:t>
            </a:r>
            <a:r>
              <a:rPr sz="2800" spc="-5" dirty="0">
                <a:latin typeface="Microsoft Sans Serif"/>
                <a:cs typeface="Microsoft Sans Serif"/>
              </a:rPr>
              <a:t>formula</a:t>
            </a:r>
            <a:r>
              <a:rPr sz="2800" spc="40" dirty="0">
                <a:latin typeface="Microsoft Sans Serif"/>
                <a:cs typeface="Microsoft Sans Serif"/>
              </a:rPr>
              <a:t> </a:t>
            </a:r>
            <a:r>
              <a:rPr sz="2800" spc="-5" dirty="0">
                <a:latin typeface="Microsoft Sans Serif"/>
                <a:cs typeface="Microsoft Sans Serif"/>
              </a:rPr>
              <a:t>and</a:t>
            </a:r>
            <a:r>
              <a:rPr sz="2800" spc="15" dirty="0">
                <a:latin typeface="Microsoft Sans Serif"/>
                <a:cs typeface="Microsoft Sans Serif"/>
              </a:rPr>
              <a:t> </a:t>
            </a:r>
            <a:r>
              <a:rPr sz="2800" spc="-10" dirty="0">
                <a:latin typeface="Microsoft Sans Serif"/>
                <a:cs typeface="Microsoft Sans Serif"/>
              </a:rPr>
              <a:t>if</a:t>
            </a:r>
            <a:r>
              <a:rPr sz="2800" spc="30" dirty="0">
                <a:latin typeface="Microsoft Sans Serif"/>
                <a:cs typeface="Microsoft Sans Serif"/>
              </a:rPr>
              <a:t> </a:t>
            </a:r>
            <a:r>
              <a:rPr sz="2800" spc="-5" dirty="0">
                <a:latin typeface="Microsoft Sans Serif"/>
                <a:cs typeface="Microsoft Sans Serif"/>
              </a:rPr>
              <a:t>there</a:t>
            </a:r>
            <a:r>
              <a:rPr sz="2800" spc="40" dirty="0">
                <a:latin typeface="Microsoft Sans Serif"/>
                <a:cs typeface="Microsoft Sans Serif"/>
              </a:rPr>
              <a:t> </a:t>
            </a:r>
            <a:r>
              <a:rPr sz="2800" spc="-10" dirty="0">
                <a:latin typeface="Microsoft Sans Serif"/>
                <a:cs typeface="Microsoft Sans Serif"/>
              </a:rPr>
              <a:t>exist</a:t>
            </a:r>
            <a:r>
              <a:rPr sz="2800" spc="30" dirty="0">
                <a:latin typeface="Microsoft Sans Serif"/>
                <a:cs typeface="Microsoft Sans Serif"/>
              </a:rPr>
              <a:t> </a:t>
            </a:r>
            <a:r>
              <a:rPr sz="2800" dirty="0">
                <a:latin typeface="Microsoft Sans Serif"/>
                <a:cs typeface="Microsoft Sans Serif"/>
              </a:rPr>
              <a:t>at</a:t>
            </a:r>
            <a:r>
              <a:rPr sz="2800" spc="15" dirty="0">
                <a:latin typeface="Microsoft Sans Serif"/>
                <a:cs typeface="Microsoft Sans Serif"/>
              </a:rPr>
              <a:t> </a:t>
            </a:r>
            <a:r>
              <a:rPr sz="2800" spc="-5" dirty="0">
                <a:latin typeface="Microsoft Sans Serif"/>
                <a:cs typeface="Microsoft Sans Serif"/>
              </a:rPr>
              <a:t>least</a:t>
            </a:r>
            <a:r>
              <a:rPr sz="2800" spc="10" dirty="0">
                <a:latin typeface="Microsoft Sans Serif"/>
                <a:cs typeface="Microsoft Sans Serif"/>
              </a:rPr>
              <a:t> </a:t>
            </a:r>
            <a:r>
              <a:rPr sz="2800" spc="-5" dirty="0">
                <a:latin typeface="Microsoft Sans Serif"/>
                <a:cs typeface="Microsoft Sans Serif"/>
              </a:rPr>
              <a:t>one </a:t>
            </a:r>
            <a:r>
              <a:rPr sz="2800" spc="-620" dirty="0">
                <a:latin typeface="Microsoft Sans Serif"/>
                <a:cs typeface="Microsoft Sans Serif"/>
              </a:rPr>
              <a:t> </a:t>
            </a:r>
            <a:r>
              <a:rPr sz="2800" spc="-5" dirty="0">
                <a:latin typeface="Microsoft Sans Serif"/>
                <a:cs typeface="Microsoft Sans Serif"/>
              </a:rPr>
              <a:t>interpretation</a:t>
            </a:r>
            <a:r>
              <a:rPr sz="2800" spc="15" dirty="0">
                <a:latin typeface="Microsoft Sans Serif"/>
                <a:cs typeface="Microsoft Sans Serif"/>
              </a:rPr>
              <a:t> </a:t>
            </a:r>
            <a:r>
              <a:rPr sz="2800" dirty="0">
                <a:latin typeface="Microsoft Sans Serif"/>
                <a:cs typeface="Microsoft Sans Serif"/>
              </a:rPr>
              <a:t>for</a:t>
            </a:r>
            <a:r>
              <a:rPr sz="2800" spc="25" dirty="0">
                <a:latin typeface="Microsoft Sans Serif"/>
                <a:cs typeface="Microsoft Sans Serif"/>
              </a:rPr>
              <a:t> </a:t>
            </a:r>
            <a:r>
              <a:rPr sz="2800" spc="-10" dirty="0">
                <a:latin typeface="Microsoft Sans Serif"/>
                <a:cs typeface="Microsoft Sans Serif"/>
              </a:rPr>
              <a:t>which</a:t>
            </a:r>
            <a:r>
              <a:rPr sz="2800" spc="85" dirty="0">
                <a:latin typeface="Microsoft Sans Serif"/>
                <a:cs typeface="Microsoft Sans Serif"/>
              </a:rPr>
              <a:t> </a:t>
            </a:r>
            <a:r>
              <a:rPr sz="2800" dirty="0">
                <a:latin typeface="Symbol"/>
                <a:cs typeface="Symbol"/>
              </a:rPr>
              <a:t></a:t>
            </a:r>
            <a:r>
              <a:rPr sz="2800" spc="20" dirty="0">
                <a:latin typeface="Times New Roman"/>
                <a:cs typeface="Times New Roman"/>
              </a:rPr>
              <a:t> </a:t>
            </a:r>
            <a:r>
              <a:rPr sz="2800" spc="-10" dirty="0">
                <a:latin typeface="Microsoft Sans Serif"/>
                <a:cs typeface="Microsoft Sans Serif"/>
              </a:rPr>
              <a:t>is</a:t>
            </a:r>
            <a:r>
              <a:rPr sz="2800" spc="25" dirty="0">
                <a:latin typeface="Microsoft Sans Serif"/>
                <a:cs typeface="Microsoft Sans Serif"/>
              </a:rPr>
              <a:t> </a:t>
            </a:r>
            <a:r>
              <a:rPr sz="2800" dirty="0">
                <a:latin typeface="Microsoft Sans Serif"/>
                <a:cs typeface="Microsoft Sans Serif"/>
              </a:rPr>
              <a:t>true</a:t>
            </a:r>
            <a:r>
              <a:rPr sz="3200" dirty="0">
                <a:latin typeface="Microsoft Sans Serif"/>
                <a:cs typeface="Microsoft Sans Serif"/>
              </a:rPr>
              <a:t>,</a:t>
            </a:r>
          </a:p>
          <a:p>
            <a:pPr marL="756285" marR="5080" lvl="1" indent="-287020">
              <a:lnSpc>
                <a:spcPct val="100000"/>
              </a:lnSpc>
              <a:spcBef>
                <a:spcPts val="430"/>
              </a:spcBef>
              <a:buChar char="–"/>
              <a:tabLst>
                <a:tab pos="756285" algn="l"/>
                <a:tab pos="756920" algn="l"/>
                <a:tab pos="5870575" algn="l"/>
              </a:tabLst>
            </a:pPr>
            <a:r>
              <a:rPr sz="2400" dirty="0">
                <a:latin typeface="Microsoft Sans Serif"/>
                <a:cs typeface="Microsoft Sans Serif"/>
              </a:rPr>
              <a:t>then</a:t>
            </a:r>
            <a:r>
              <a:rPr sz="2400" spc="35" dirty="0">
                <a:latin typeface="Microsoft Sans Serif"/>
                <a:cs typeface="Microsoft Sans Serif"/>
              </a:rPr>
              <a:t> </a:t>
            </a:r>
            <a:r>
              <a:rPr sz="2400" dirty="0">
                <a:latin typeface="Symbol"/>
                <a:cs typeface="Symbol"/>
              </a:rPr>
              <a:t></a:t>
            </a:r>
            <a:r>
              <a:rPr sz="2400" spc="25" dirty="0">
                <a:latin typeface="Times New Roman"/>
                <a:cs typeface="Times New Roman"/>
              </a:rPr>
              <a:t> </a:t>
            </a:r>
            <a:r>
              <a:rPr sz="2400" spc="-5" dirty="0">
                <a:latin typeface="Microsoft Sans Serif"/>
                <a:cs typeface="Microsoft Sans Serif"/>
              </a:rPr>
              <a:t>is</a:t>
            </a:r>
            <a:r>
              <a:rPr sz="2400" spc="15" dirty="0">
                <a:latin typeface="Microsoft Sans Serif"/>
                <a:cs typeface="Microsoft Sans Serif"/>
              </a:rPr>
              <a:t> </a:t>
            </a:r>
            <a:r>
              <a:rPr sz="2400" spc="-5" dirty="0">
                <a:latin typeface="Microsoft Sans Serif"/>
                <a:cs typeface="Microsoft Sans Serif"/>
              </a:rPr>
              <a:t>said</a:t>
            </a:r>
            <a:r>
              <a:rPr sz="2400" spc="35" dirty="0">
                <a:latin typeface="Microsoft Sans Serif"/>
                <a:cs typeface="Microsoft Sans Serif"/>
              </a:rPr>
              <a:t> </a:t>
            </a:r>
            <a:r>
              <a:rPr sz="2400" dirty="0">
                <a:latin typeface="Microsoft Sans Serif"/>
                <a:cs typeface="Microsoft Sans Serif"/>
              </a:rPr>
              <a:t>to</a:t>
            </a:r>
            <a:r>
              <a:rPr sz="2400" spc="10" dirty="0">
                <a:latin typeface="Microsoft Sans Serif"/>
                <a:cs typeface="Microsoft Sans Serif"/>
              </a:rPr>
              <a:t> </a:t>
            </a:r>
            <a:r>
              <a:rPr sz="2400" dirty="0">
                <a:latin typeface="Microsoft Sans Serif"/>
                <a:cs typeface="Microsoft Sans Serif"/>
              </a:rPr>
              <a:t>be</a:t>
            </a:r>
            <a:r>
              <a:rPr sz="2400" spc="10" dirty="0">
                <a:latin typeface="Microsoft Sans Serif"/>
                <a:cs typeface="Microsoft Sans Serif"/>
              </a:rPr>
              <a:t> </a:t>
            </a:r>
            <a:r>
              <a:rPr sz="2400" b="1" spc="-5" dirty="0">
                <a:latin typeface="Arial"/>
                <a:cs typeface="Arial"/>
              </a:rPr>
              <a:t>consistent</a:t>
            </a:r>
            <a:r>
              <a:rPr sz="2400" b="1" spc="5" dirty="0">
                <a:latin typeface="Arial"/>
                <a:cs typeface="Arial"/>
              </a:rPr>
              <a:t> </a:t>
            </a:r>
            <a:r>
              <a:rPr sz="2400" spc="-5" dirty="0">
                <a:latin typeface="Microsoft Sans Serif"/>
                <a:cs typeface="Microsoft Sans Serif"/>
              </a:rPr>
              <a:t>(satisfiable)</a:t>
            </a:r>
            <a:r>
              <a:rPr sz="2400" spc="30" dirty="0">
                <a:latin typeface="Microsoft Sans Serif"/>
                <a:cs typeface="Microsoft Sans Serif"/>
              </a:rPr>
              <a:t> </a:t>
            </a:r>
            <a:r>
              <a:rPr sz="2400" spc="-5" dirty="0">
                <a:latin typeface="Microsoft Sans Serif"/>
                <a:cs typeface="Microsoft Sans Serif"/>
              </a:rPr>
              <a:t>i.e.,</a:t>
            </a:r>
            <a:r>
              <a:rPr sz="2400" spc="15" dirty="0">
                <a:latin typeface="Microsoft Sans Serif"/>
                <a:cs typeface="Microsoft Sans Serif"/>
              </a:rPr>
              <a:t> </a:t>
            </a:r>
            <a:r>
              <a:rPr sz="2400" spc="-5" dirty="0">
                <a:latin typeface="Microsoft Sans Serif"/>
                <a:cs typeface="Microsoft Sans Serif"/>
              </a:rPr>
              <a:t>if	</a:t>
            </a:r>
            <a:r>
              <a:rPr sz="2400" dirty="0">
                <a:latin typeface="Symbol"/>
                <a:cs typeface="Symbol"/>
              </a:rPr>
              <a:t></a:t>
            </a:r>
            <a:r>
              <a:rPr sz="2400" spc="5" dirty="0">
                <a:latin typeface="Times New Roman"/>
                <a:cs typeface="Times New Roman"/>
              </a:rPr>
              <a:t> </a:t>
            </a:r>
            <a:r>
              <a:rPr sz="2400" spc="-5" dirty="0">
                <a:latin typeface="Microsoft Sans Serif"/>
                <a:cs typeface="Microsoft Sans Serif"/>
              </a:rPr>
              <a:t>a</a:t>
            </a:r>
            <a:r>
              <a:rPr sz="2400" spc="15" dirty="0">
                <a:latin typeface="Microsoft Sans Serif"/>
                <a:cs typeface="Microsoft Sans Serif"/>
              </a:rPr>
              <a:t> </a:t>
            </a:r>
            <a:r>
              <a:rPr sz="2400" spc="-10" dirty="0">
                <a:latin typeface="Microsoft Sans Serif"/>
                <a:cs typeface="Microsoft Sans Serif"/>
              </a:rPr>
              <a:t>model </a:t>
            </a:r>
            <a:r>
              <a:rPr sz="2400" dirty="0">
                <a:latin typeface="Microsoft Sans Serif"/>
                <a:cs typeface="Microsoft Sans Serif"/>
              </a:rPr>
              <a:t>for</a:t>
            </a:r>
            <a:r>
              <a:rPr sz="2400" spc="10" dirty="0">
                <a:latin typeface="Microsoft Sans Serif"/>
                <a:cs typeface="Microsoft Sans Serif"/>
              </a:rPr>
              <a:t> </a:t>
            </a:r>
            <a:r>
              <a:rPr sz="2400" spc="-20" dirty="0">
                <a:latin typeface="Symbol"/>
                <a:cs typeface="Symbol"/>
              </a:rPr>
              <a:t></a:t>
            </a:r>
            <a:r>
              <a:rPr sz="2400" spc="-20" dirty="0">
                <a:latin typeface="Microsoft Sans Serif"/>
                <a:cs typeface="Microsoft Sans Serif"/>
              </a:rPr>
              <a:t>, </a:t>
            </a:r>
            <a:r>
              <a:rPr sz="2400" spc="-465" dirty="0">
                <a:latin typeface="Microsoft Sans Serif"/>
                <a:cs typeface="Microsoft Sans Serif"/>
              </a:rPr>
              <a:t> </a:t>
            </a:r>
            <a:r>
              <a:rPr sz="2400" dirty="0">
                <a:latin typeface="Microsoft Sans Serif"/>
                <a:cs typeface="Microsoft Sans Serif"/>
              </a:rPr>
              <a:t>then</a:t>
            </a:r>
            <a:r>
              <a:rPr sz="2400" spc="25" dirty="0">
                <a:latin typeface="Microsoft Sans Serif"/>
                <a:cs typeface="Microsoft Sans Serif"/>
              </a:rPr>
              <a:t> </a:t>
            </a:r>
            <a:r>
              <a:rPr sz="2400" dirty="0">
                <a:latin typeface="Symbol"/>
                <a:cs typeface="Symbol"/>
              </a:rPr>
              <a:t></a:t>
            </a:r>
            <a:r>
              <a:rPr sz="2400" spc="20" dirty="0">
                <a:latin typeface="Times New Roman"/>
                <a:cs typeface="Times New Roman"/>
              </a:rPr>
              <a:t> </a:t>
            </a:r>
            <a:r>
              <a:rPr sz="2400" spc="-5" dirty="0">
                <a:latin typeface="Microsoft Sans Serif"/>
                <a:cs typeface="Microsoft Sans Serif"/>
              </a:rPr>
              <a:t>is</a:t>
            </a:r>
            <a:r>
              <a:rPr sz="2400" spc="10" dirty="0">
                <a:latin typeface="Microsoft Sans Serif"/>
                <a:cs typeface="Microsoft Sans Serif"/>
              </a:rPr>
              <a:t> </a:t>
            </a:r>
            <a:r>
              <a:rPr sz="2400" spc="-5" dirty="0">
                <a:latin typeface="Microsoft Sans Serif"/>
                <a:cs typeface="Microsoft Sans Serif"/>
              </a:rPr>
              <a:t>said</a:t>
            </a:r>
            <a:r>
              <a:rPr sz="2400" spc="30" dirty="0">
                <a:latin typeface="Microsoft Sans Serif"/>
                <a:cs typeface="Microsoft Sans Serif"/>
              </a:rPr>
              <a:t> </a:t>
            </a:r>
            <a:r>
              <a:rPr sz="2400" dirty="0">
                <a:latin typeface="Microsoft Sans Serif"/>
                <a:cs typeface="Microsoft Sans Serif"/>
              </a:rPr>
              <a:t>to</a:t>
            </a:r>
            <a:r>
              <a:rPr sz="2400" spc="5" dirty="0">
                <a:latin typeface="Microsoft Sans Serif"/>
                <a:cs typeface="Microsoft Sans Serif"/>
              </a:rPr>
              <a:t> </a:t>
            </a:r>
            <a:r>
              <a:rPr sz="2400" dirty="0">
                <a:latin typeface="Microsoft Sans Serif"/>
                <a:cs typeface="Microsoft Sans Serif"/>
              </a:rPr>
              <a:t>be </a:t>
            </a:r>
            <a:r>
              <a:rPr sz="2400" spc="-5" dirty="0">
                <a:latin typeface="Microsoft Sans Serif"/>
                <a:cs typeface="Microsoft Sans Serif"/>
              </a:rPr>
              <a:t>consistent</a:t>
            </a:r>
            <a:r>
              <a:rPr sz="2400" spc="5" dirty="0">
                <a:latin typeface="Microsoft Sans Serif"/>
                <a:cs typeface="Microsoft Sans Serif"/>
              </a:rPr>
              <a:t> </a:t>
            </a:r>
            <a:r>
              <a:rPr sz="2400" dirty="0">
                <a:latin typeface="Microsoft Sans Serif"/>
                <a:cs typeface="Microsoft Sans Serif"/>
              </a:rPr>
              <a:t>.</a:t>
            </a:r>
          </a:p>
          <a:p>
            <a:pPr marL="356870" marR="56515" indent="-344805">
              <a:lnSpc>
                <a:spcPts val="2830"/>
              </a:lnSpc>
              <a:spcBef>
                <a:spcPts val="715"/>
              </a:spcBef>
              <a:buSzPct val="70833"/>
              <a:buChar char="●"/>
              <a:tabLst>
                <a:tab pos="356870" algn="l"/>
                <a:tab pos="357505" algn="l"/>
              </a:tabLst>
            </a:pPr>
            <a:r>
              <a:rPr sz="2800" dirty="0">
                <a:latin typeface="Microsoft Sans Serif"/>
                <a:cs typeface="Microsoft Sans Serif"/>
              </a:rPr>
              <a:t>A</a:t>
            </a:r>
            <a:r>
              <a:rPr sz="2800" spc="10" dirty="0">
                <a:latin typeface="Microsoft Sans Serif"/>
                <a:cs typeface="Microsoft Sans Serif"/>
              </a:rPr>
              <a:t> </a:t>
            </a:r>
            <a:r>
              <a:rPr sz="2800" spc="-5" dirty="0">
                <a:latin typeface="Microsoft Sans Serif"/>
                <a:cs typeface="Microsoft Sans Serif"/>
              </a:rPr>
              <a:t>formula</a:t>
            </a:r>
            <a:r>
              <a:rPr sz="2800" spc="40" dirty="0">
                <a:latin typeface="Microsoft Sans Serif"/>
                <a:cs typeface="Microsoft Sans Serif"/>
              </a:rPr>
              <a:t> </a:t>
            </a:r>
            <a:r>
              <a:rPr sz="2800" dirty="0">
                <a:latin typeface="Symbol"/>
                <a:cs typeface="Symbol"/>
              </a:rPr>
              <a:t></a:t>
            </a:r>
            <a:r>
              <a:rPr sz="2800" spc="15" dirty="0">
                <a:latin typeface="Times New Roman"/>
                <a:cs typeface="Times New Roman"/>
              </a:rPr>
              <a:t> </a:t>
            </a:r>
            <a:r>
              <a:rPr sz="2800" spc="-10" dirty="0">
                <a:latin typeface="Microsoft Sans Serif"/>
                <a:cs typeface="Microsoft Sans Serif"/>
              </a:rPr>
              <a:t>is</a:t>
            </a:r>
            <a:r>
              <a:rPr sz="2800" spc="30" dirty="0">
                <a:latin typeface="Microsoft Sans Serif"/>
                <a:cs typeface="Microsoft Sans Serif"/>
              </a:rPr>
              <a:t> </a:t>
            </a:r>
            <a:r>
              <a:rPr sz="2800" spc="-5" dirty="0">
                <a:latin typeface="Microsoft Sans Serif"/>
                <a:cs typeface="Microsoft Sans Serif"/>
              </a:rPr>
              <a:t>said</a:t>
            </a:r>
            <a:r>
              <a:rPr sz="2800" spc="35" dirty="0">
                <a:latin typeface="Microsoft Sans Serif"/>
                <a:cs typeface="Microsoft Sans Serif"/>
              </a:rPr>
              <a:t> </a:t>
            </a:r>
            <a:r>
              <a:rPr sz="2800" dirty="0">
                <a:latin typeface="Microsoft Sans Serif"/>
                <a:cs typeface="Microsoft Sans Serif"/>
              </a:rPr>
              <a:t>to</a:t>
            </a:r>
            <a:r>
              <a:rPr sz="2800" spc="20" dirty="0">
                <a:latin typeface="Microsoft Sans Serif"/>
                <a:cs typeface="Microsoft Sans Serif"/>
              </a:rPr>
              <a:t> </a:t>
            </a:r>
            <a:r>
              <a:rPr sz="2800" dirty="0">
                <a:latin typeface="Microsoft Sans Serif"/>
                <a:cs typeface="Microsoft Sans Serif"/>
              </a:rPr>
              <a:t>be</a:t>
            </a:r>
            <a:r>
              <a:rPr sz="2800" spc="35" dirty="0">
                <a:latin typeface="Microsoft Sans Serif"/>
                <a:cs typeface="Microsoft Sans Serif"/>
              </a:rPr>
              <a:t> </a:t>
            </a:r>
            <a:r>
              <a:rPr sz="2800" spc="-5" dirty="0">
                <a:latin typeface="Microsoft Sans Serif"/>
                <a:cs typeface="Microsoft Sans Serif"/>
              </a:rPr>
              <a:t>inconsistent</a:t>
            </a:r>
            <a:r>
              <a:rPr sz="2800" spc="15" dirty="0">
                <a:latin typeface="Microsoft Sans Serif"/>
                <a:cs typeface="Microsoft Sans Serif"/>
              </a:rPr>
              <a:t> </a:t>
            </a:r>
            <a:r>
              <a:rPr sz="2800" spc="-5" dirty="0">
                <a:latin typeface="Microsoft Sans Serif"/>
                <a:cs typeface="Microsoft Sans Serif"/>
              </a:rPr>
              <a:t>(unsatisfiable), </a:t>
            </a:r>
            <a:r>
              <a:rPr sz="2800" spc="-625" dirty="0">
                <a:latin typeface="Microsoft Sans Serif"/>
                <a:cs typeface="Microsoft Sans Serif"/>
              </a:rPr>
              <a:t> </a:t>
            </a:r>
            <a:r>
              <a:rPr sz="2800" spc="-10" dirty="0">
                <a:latin typeface="Microsoft Sans Serif"/>
                <a:cs typeface="Microsoft Sans Serif"/>
              </a:rPr>
              <a:t>if</a:t>
            </a:r>
            <a:r>
              <a:rPr sz="2800" spc="30" dirty="0">
                <a:latin typeface="Microsoft Sans Serif"/>
                <a:cs typeface="Microsoft Sans Serif"/>
              </a:rPr>
              <a:t> </a:t>
            </a:r>
            <a:r>
              <a:rPr sz="2800" dirty="0">
                <a:latin typeface="Microsoft Sans Serif"/>
                <a:cs typeface="Microsoft Sans Serif"/>
              </a:rPr>
              <a:t>and</a:t>
            </a:r>
            <a:r>
              <a:rPr sz="2800" spc="20" dirty="0">
                <a:latin typeface="Microsoft Sans Serif"/>
                <a:cs typeface="Microsoft Sans Serif"/>
              </a:rPr>
              <a:t> </a:t>
            </a:r>
            <a:r>
              <a:rPr sz="2800" spc="-5" dirty="0">
                <a:latin typeface="Microsoft Sans Serif"/>
                <a:cs typeface="Microsoft Sans Serif"/>
              </a:rPr>
              <a:t>only</a:t>
            </a:r>
            <a:r>
              <a:rPr sz="2800" spc="10" dirty="0">
                <a:latin typeface="Microsoft Sans Serif"/>
                <a:cs typeface="Microsoft Sans Serif"/>
              </a:rPr>
              <a:t> </a:t>
            </a:r>
            <a:r>
              <a:rPr sz="2800" spc="-10" dirty="0">
                <a:latin typeface="Microsoft Sans Serif"/>
                <a:cs typeface="Microsoft Sans Serif"/>
              </a:rPr>
              <a:t>if</a:t>
            </a:r>
            <a:endParaRPr sz="2800" dirty="0">
              <a:latin typeface="Microsoft Sans Serif"/>
              <a:cs typeface="Microsoft Sans Serif"/>
            </a:endParaRPr>
          </a:p>
          <a:p>
            <a:pPr marL="756285" lvl="1" indent="-287020">
              <a:lnSpc>
                <a:spcPct val="100000"/>
              </a:lnSpc>
              <a:spcBef>
                <a:spcPts val="395"/>
              </a:spcBef>
              <a:buFont typeface="Microsoft Sans Serif"/>
              <a:buChar char="–"/>
              <a:tabLst>
                <a:tab pos="756285" algn="l"/>
                <a:tab pos="756920" algn="l"/>
              </a:tabLst>
            </a:pPr>
            <a:r>
              <a:rPr sz="2400" dirty="0">
                <a:latin typeface="Symbol"/>
                <a:cs typeface="Symbol"/>
              </a:rPr>
              <a:t></a:t>
            </a:r>
            <a:r>
              <a:rPr sz="2400" spc="15" dirty="0">
                <a:latin typeface="Times New Roman"/>
                <a:cs typeface="Times New Roman"/>
              </a:rPr>
              <a:t> </a:t>
            </a:r>
            <a:r>
              <a:rPr sz="2400" spc="-5" dirty="0">
                <a:latin typeface="Microsoft Sans Serif"/>
                <a:cs typeface="Microsoft Sans Serif"/>
              </a:rPr>
              <a:t>is</a:t>
            </a:r>
            <a:r>
              <a:rPr sz="2400" spc="35" dirty="0">
                <a:latin typeface="Microsoft Sans Serif"/>
                <a:cs typeface="Microsoft Sans Serif"/>
              </a:rPr>
              <a:t> </a:t>
            </a:r>
            <a:r>
              <a:rPr sz="2400" spc="-10" dirty="0">
                <a:latin typeface="Microsoft Sans Serif"/>
                <a:cs typeface="Microsoft Sans Serif"/>
              </a:rPr>
              <a:t>always</a:t>
            </a:r>
            <a:r>
              <a:rPr sz="2400" spc="35" dirty="0">
                <a:latin typeface="Microsoft Sans Serif"/>
                <a:cs typeface="Microsoft Sans Serif"/>
              </a:rPr>
              <a:t> </a:t>
            </a:r>
            <a:r>
              <a:rPr sz="2400" dirty="0">
                <a:latin typeface="Microsoft Sans Serif"/>
                <a:cs typeface="Microsoft Sans Serif"/>
              </a:rPr>
              <a:t>false</a:t>
            </a:r>
            <a:r>
              <a:rPr sz="2400" spc="5" dirty="0">
                <a:latin typeface="Microsoft Sans Serif"/>
                <a:cs typeface="Microsoft Sans Serif"/>
              </a:rPr>
              <a:t> </a:t>
            </a:r>
            <a:r>
              <a:rPr sz="2400" spc="-5" dirty="0">
                <a:latin typeface="Microsoft Sans Serif"/>
                <a:cs typeface="Microsoft Sans Serif"/>
              </a:rPr>
              <a:t>under</a:t>
            </a:r>
            <a:r>
              <a:rPr sz="2400" spc="25" dirty="0">
                <a:latin typeface="Microsoft Sans Serif"/>
                <a:cs typeface="Microsoft Sans Serif"/>
              </a:rPr>
              <a:t> </a:t>
            </a:r>
            <a:r>
              <a:rPr sz="2400" spc="-15" dirty="0">
                <a:latin typeface="Microsoft Sans Serif"/>
                <a:cs typeface="Microsoft Sans Serif"/>
              </a:rPr>
              <a:t>all</a:t>
            </a:r>
            <a:r>
              <a:rPr sz="2400" spc="10" dirty="0">
                <a:latin typeface="Microsoft Sans Serif"/>
                <a:cs typeface="Microsoft Sans Serif"/>
              </a:rPr>
              <a:t> </a:t>
            </a:r>
            <a:r>
              <a:rPr sz="2400" spc="-5" dirty="0">
                <a:latin typeface="Microsoft Sans Serif"/>
                <a:cs typeface="Microsoft Sans Serif"/>
              </a:rPr>
              <a:t>interpretations.</a:t>
            </a:r>
            <a:endParaRPr sz="2400" dirty="0">
              <a:latin typeface="Microsoft Sans Serif"/>
              <a:cs typeface="Microsoft Sans Serif"/>
            </a:endParaRPr>
          </a:p>
          <a:p>
            <a:pPr marL="356870" indent="-344805">
              <a:lnSpc>
                <a:spcPct val="100000"/>
              </a:lnSpc>
              <a:spcBef>
                <a:spcPts val="525"/>
              </a:spcBef>
              <a:buSzPct val="70833"/>
              <a:buChar char="●"/>
              <a:tabLst>
                <a:tab pos="356870" algn="l"/>
                <a:tab pos="357505" algn="l"/>
              </a:tabLst>
            </a:pPr>
            <a:r>
              <a:rPr sz="2800" spc="30" dirty="0">
                <a:latin typeface="Microsoft Sans Serif"/>
                <a:cs typeface="Microsoft Sans Serif"/>
              </a:rPr>
              <a:t>We</a:t>
            </a:r>
            <a:r>
              <a:rPr sz="2800" spc="-25" dirty="0">
                <a:latin typeface="Microsoft Sans Serif"/>
                <a:cs typeface="Microsoft Sans Serif"/>
              </a:rPr>
              <a:t> </a:t>
            </a:r>
            <a:r>
              <a:rPr sz="2800" spc="-10" dirty="0">
                <a:latin typeface="Microsoft Sans Serif"/>
                <a:cs typeface="Microsoft Sans Serif"/>
              </a:rPr>
              <a:t>can</a:t>
            </a:r>
            <a:r>
              <a:rPr sz="2800" dirty="0">
                <a:latin typeface="Microsoft Sans Serif"/>
                <a:cs typeface="Microsoft Sans Serif"/>
              </a:rPr>
              <a:t> </a:t>
            </a:r>
            <a:r>
              <a:rPr sz="2800" spc="-5" dirty="0">
                <a:latin typeface="Microsoft Sans Serif"/>
                <a:cs typeface="Microsoft Sans Serif"/>
              </a:rPr>
              <a:t>translate</a:t>
            </a:r>
            <a:endParaRPr sz="2800" dirty="0">
              <a:latin typeface="Microsoft Sans Serif"/>
              <a:cs typeface="Microsoft Sans Serif"/>
            </a:endParaRPr>
          </a:p>
          <a:p>
            <a:pPr marL="756285" lvl="1" indent="-287020">
              <a:lnSpc>
                <a:spcPct val="100000"/>
              </a:lnSpc>
              <a:spcBef>
                <a:spcPts val="459"/>
              </a:spcBef>
              <a:buChar char="–"/>
              <a:tabLst>
                <a:tab pos="756285" algn="l"/>
                <a:tab pos="756920" algn="l"/>
              </a:tabLst>
            </a:pPr>
            <a:r>
              <a:rPr sz="2400" spc="-5" dirty="0">
                <a:latin typeface="Microsoft Sans Serif"/>
                <a:cs typeface="Microsoft Sans Serif"/>
              </a:rPr>
              <a:t>simple</a:t>
            </a:r>
            <a:r>
              <a:rPr sz="2400" spc="-15" dirty="0">
                <a:latin typeface="Microsoft Sans Serif"/>
                <a:cs typeface="Microsoft Sans Serif"/>
              </a:rPr>
              <a:t> </a:t>
            </a:r>
            <a:r>
              <a:rPr sz="2400" spc="-5" dirty="0">
                <a:latin typeface="Microsoft Sans Serif"/>
                <a:cs typeface="Microsoft Sans Serif"/>
              </a:rPr>
              <a:t>declarative</a:t>
            </a:r>
            <a:r>
              <a:rPr sz="2400" spc="10" dirty="0">
                <a:latin typeface="Microsoft Sans Serif"/>
                <a:cs typeface="Microsoft Sans Serif"/>
              </a:rPr>
              <a:t> </a:t>
            </a:r>
            <a:r>
              <a:rPr sz="2400" spc="-10" dirty="0">
                <a:latin typeface="Microsoft Sans Serif"/>
                <a:cs typeface="Microsoft Sans Serif"/>
              </a:rPr>
              <a:t>and</a:t>
            </a:r>
            <a:endParaRPr sz="2400" dirty="0">
              <a:latin typeface="Microsoft Sans Serif"/>
              <a:cs typeface="Microsoft Sans Serif"/>
            </a:endParaRPr>
          </a:p>
          <a:p>
            <a:pPr marL="756285" marR="999490" lvl="1" indent="-287020">
              <a:lnSpc>
                <a:spcPct val="101099"/>
              </a:lnSpc>
              <a:spcBef>
                <a:spcPts val="405"/>
              </a:spcBef>
              <a:buChar char="–"/>
              <a:tabLst>
                <a:tab pos="756285" algn="l"/>
                <a:tab pos="756920" algn="l"/>
              </a:tabLst>
            </a:pPr>
            <a:r>
              <a:rPr sz="2400" spc="-10" dirty="0">
                <a:latin typeface="Microsoft Sans Serif"/>
                <a:cs typeface="Microsoft Sans Serif"/>
              </a:rPr>
              <a:t>conditional</a:t>
            </a:r>
            <a:r>
              <a:rPr sz="2400" spc="35" dirty="0">
                <a:latin typeface="Microsoft Sans Serif"/>
                <a:cs typeface="Microsoft Sans Serif"/>
              </a:rPr>
              <a:t> </a:t>
            </a:r>
            <a:r>
              <a:rPr sz="2400" spc="-5" dirty="0">
                <a:latin typeface="Microsoft Sans Serif"/>
                <a:cs typeface="Microsoft Sans Serif"/>
              </a:rPr>
              <a:t>(if</a:t>
            </a:r>
            <a:r>
              <a:rPr sz="2400" spc="10" dirty="0">
                <a:latin typeface="Microsoft Sans Serif"/>
                <a:cs typeface="Microsoft Sans Serif"/>
              </a:rPr>
              <a:t> </a:t>
            </a:r>
            <a:r>
              <a:rPr sz="2400" dirty="0">
                <a:latin typeface="Microsoft Sans Serif"/>
                <a:cs typeface="Microsoft Sans Serif"/>
              </a:rPr>
              <a:t>..</a:t>
            </a:r>
            <a:r>
              <a:rPr sz="2400" spc="30" dirty="0">
                <a:latin typeface="Microsoft Sans Serif"/>
                <a:cs typeface="Microsoft Sans Serif"/>
              </a:rPr>
              <a:t> </a:t>
            </a:r>
            <a:r>
              <a:rPr sz="2400" spc="-5" dirty="0">
                <a:latin typeface="Microsoft Sans Serif"/>
                <a:cs typeface="Microsoft Sans Serif"/>
              </a:rPr>
              <a:t>then)</a:t>
            </a:r>
            <a:r>
              <a:rPr sz="2400" spc="5" dirty="0">
                <a:latin typeface="Microsoft Sans Serif"/>
                <a:cs typeface="Microsoft Sans Serif"/>
              </a:rPr>
              <a:t> </a:t>
            </a:r>
            <a:r>
              <a:rPr sz="2400" spc="-5" dirty="0">
                <a:latin typeface="Microsoft Sans Serif"/>
                <a:cs typeface="Microsoft Sans Serif"/>
              </a:rPr>
              <a:t>natural</a:t>
            </a:r>
            <a:r>
              <a:rPr sz="2400" spc="15" dirty="0">
                <a:latin typeface="Microsoft Sans Serif"/>
                <a:cs typeface="Microsoft Sans Serif"/>
              </a:rPr>
              <a:t> </a:t>
            </a:r>
            <a:r>
              <a:rPr sz="2400" spc="-5" dirty="0">
                <a:latin typeface="Microsoft Sans Serif"/>
                <a:cs typeface="Microsoft Sans Serif"/>
              </a:rPr>
              <a:t>language</a:t>
            </a:r>
            <a:r>
              <a:rPr sz="2400" spc="10" dirty="0">
                <a:latin typeface="Microsoft Sans Serif"/>
                <a:cs typeface="Microsoft Sans Serif"/>
              </a:rPr>
              <a:t> </a:t>
            </a:r>
            <a:r>
              <a:rPr sz="2400" spc="-5" dirty="0">
                <a:latin typeface="Microsoft Sans Serif"/>
                <a:cs typeface="Microsoft Sans Serif"/>
              </a:rPr>
              <a:t>sentences</a:t>
            </a:r>
            <a:r>
              <a:rPr sz="2400" spc="40" dirty="0">
                <a:latin typeface="Microsoft Sans Serif"/>
                <a:cs typeface="Microsoft Sans Serif"/>
              </a:rPr>
              <a:t> </a:t>
            </a:r>
            <a:r>
              <a:rPr sz="2400" spc="-10" dirty="0">
                <a:latin typeface="Microsoft Sans Serif"/>
                <a:cs typeface="Microsoft Sans Serif"/>
              </a:rPr>
              <a:t>into</a:t>
            </a:r>
            <a:r>
              <a:rPr sz="2400" spc="10" dirty="0">
                <a:latin typeface="Microsoft Sans Serif"/>
                <a:cs typeface="Microsoft Sans Serif"/>
              </a:rPr>
              <a:t> </a:t>
            </a:r>
            <a:r>
              <a:rPr sz="2400" spc="-5" dirty="0">
                <a:latin typeface="Microsoft Sans Serif"/>
                <a:cs typeface="Microsoft Sans Serif"/>
              </a:rPr>
              <a:t>its </a:t>
            </a:r>
            <a:r>
              <a:rPr sz="2400" spc="-465" dirty="0">
                <a:latin typeface="Microsoft Sans Serif"/>
                <a:cs typeface="Microsoft Sans Serif"/>
              </a:rPr>
              <a:t> </a:t>
            </a:r>
            <a:r>
              <a:rPr sz="2400" spc="-5" dirty="0">
                <a:latin typeface="Microsoft Sans Serif"/>
                <a:cs typeface="Microsoft Sans Serif"/>
              </a:rPr>
              <a:t>corresponding</a:t>
            </a:r>
            <a:r>
              <a:rPr sz="2400" spc="30" dirty="0">
                <a:latin typeface="Microsoft Sans Serif"/>
                <a:cs typeface="Microsoft Sans Serif"/>
              </a:rPr>
              <a:t> </a:t>
            </a:r>
            <a:r>
              <a:rPr sz="2400" spc="-10" dirty="0">
                <a:latin typeface="Microsoft Sans Serif"/>
                <a:cs typeface="Microsoft Sans Serif"/>
              </a:rPr>
              <a:t>propositional</a:t>
            </a:r>
            <a:r>
              <a:rPr sz="2400" spc="30" dirty="0">
                <a:latin typeface="Microsoft Sans Serif"/>
                <a:cs typeface="Microsoft Sans Serif"/>
              </a:rPr>
              <a:t> </a:t>
            </a:r>
            <a:r>
              <a:rPr sz="2400" spc="-10" dirty="0">
                <a:latin typeface="Microsoft Sans Serif"/>
                <a:cs typeface="Microsoft Sans Serif"/>
              </a:rPr>
              <a:t>formulae.</a:t>
            </a:r>
            <a:endParaRPr sz="2400" dirty="0">
              <a:latin typeface="Microsoft Sans Serif"/>
              <a:cs typeface="Microsoft Sans Serif"/>
            </a:endParaRPr>
          </a:p>
        </p:txBody>
      </p:sp>
    </p:spTree>
    <p:extLst>
      <p:ext uri="{BB962C8B-B14F-4D97-AF65-F5344CB8AC3E}">
        <p14:creationId xmlns:p14="http://schemas.microsoft.com/office/powerpoint/2010/main" val="25869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121960" y="448879"/>
            <a:ext cx="3433481" cy="607719"/>
          </a:xfrm>
          <a:prstGeom prst="rect">
            <a:avLst/>
          </a:prstGeom>
        </p:spPr>
        <p:txBody>
          <a:bodyPr vert="horz" wrap="square" lIns="0" tIns="10085" rIns="0" bIns="0" rtlCol="0" anchor="ctr">
            <a:spAutoFit/>
          </a:bodyPr>
          <a:lstStyle/>
          <a:p>
            <a:pPr marL="11206">
              <a:lnSpc>
                <a:spcPct val="100000"/>
              </a:lnSpc>
              <a:spcBef>
                <a:spcPts val="79"/>
              </a:spcBef>
            </a:pPr>
            <a:r>
              <a:rPr lang="en-IN" sz="3883" spc="-4" dirty="0">
                <a:latin typeface="Times New Roman"/>
                <a:cs typeface="Times New Roman"/>
              </a:rPr>
              <a:t>Exercise</a:t>
            </a:r>
            <a:endParaRPr sz="3883" dirty="0">
              <a:latin typeface="Times New Roman"/>
              <a:cs typeface="Times New Roman"/>
            </a:endParaRPr>
          </a:p>
        </p:txBody>
      </p:sp>
      <p:sp>
        <p:nvSpPr>
          <p:cNvPr id="7" name="object 7"/>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1028700" y="1133353"/>
            <a:ext cx="10934700" cy="3735412"/>
          </a:xfrm>
          <a:prstGeom prst="rect">
            <a:avLst/>
          </a:prstGeom>
        </p:spPr>
        <p:txBody>
          <a:bodyPr vert="horz" wrap="square" lIns="0" tIns="11206" rIns="0" bIns="0" rtlCol="0">
            <a:spAutoFit/>
          </a:bodyPr>
          <a:lstStyle/>
          <a:p>
            <a:pPr algn="l"/>
            <a:endParaRPr lang="en-IN"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 </a:t>
            </a:r>
            <a:r>
              <a:rPr lang="en-IN" sz="3200" b="0" i="0" u="none" strike="noStrike" baseline="0" dirty="0">
                <a:solidFill>
                  <a:srgbClr val="000000"/>
                </a:solidFill>
                <a:latin typeface="Calibri" panose="020F0502020204030204" pitchFamily="34" charset="0"/>
              </a:rPr>
              <a:t>Example:  Translate into Predicate Logic then Clauses.</a:t>
            </a:r>
          </a:p>
          <a:p>
            <a:r>
              <a:rPr lang="en-US" sz="3200" b="0" i="0" u="none" strike="noStrike" baseline="0" dirty="0">
                <a:solidFill>
                  <a:srgbClr val="000000"/>
                </a:solidFill>
                <a:latin typeface="Calibri" panose="020F0502020204030204" pitchFamily="34" charset="0"/>
              </a:rPr>
              <a:t> (a) Marcus was a man.</a:t>
            </a:r>
          </a:p>
          <a:p>
            <a:r>
              <a:rPr lang="en-US" sz="3200" b="0" i="0" u="none" strike="noStrike" baseline="0" dirty="0">
                <a:solidFill>
                  <a:srgbClr val="000000"/>
                </a:solidFill>
                <a:latin typeface="Calibri" panose="020F0502020204030204" pitchFamily="34" charset="0"/>
              </a:rPr>
              <a:t>(b) Marcus was a Roman.</a:t>
            </a:r>
          </a:p>
          <a:p>
            <a:r>
              <a:rPr lang="en-US" sz="3200" b="0" i="0" u="none" strike="noStrike" baseline="0" dirty="0">
                <a:solidFill>
                  <a:srgbClr val="000000"/>
                </a:solidFill>
                <a:latin typeface="Calibri" panose="020F0502020204030204" pitchFamily="34" charset="0"/>
              </a:rPr>
              <a:t>(c) All men are people.</a:t>
            </a:r>
          </a:p>
          <a:p>
            <a:r>
              <a:rPr lang="en-US" sz="3200" b="0" i="0" u="none" strike="noStrike" baseline="0" dirty="0">
                <a:solidFill>
                  <a:srgbClr val="000000"/>
                </a:solidFill>
                <a:latin typeface="Calibri" panose="020F0502020204030204" pitchFamily="34" charset="0"/>
              </a:rPr>
              <a:t>(d) Caesar was a ruler.</a:t>
            </a:r>
          </a:p>
          <a:p>
            <a:r>
              <a:rPr lang="en-US" sz="3200" b="0" i="0" u="none" strike="noStrike" baseline="0" dirty="0">
                <a:solidFill>
                  <a:srgbClr val="000000"/>
                </a:solidFill>
                <a:latin typeface="Calibri" panose="020F0502020204030204" pitchFamily="34" charset="0"/>
              </a:rPr>
              <a:t>(f) Everyone is loyal to someone.</a:t>
            </a:r>
          </a:p>
          <a:p>
            <a:r>
              <a:rPr lang="en-IN" sz="3200" b="0" i="0" u="none" strike="noStrike" baseline="0" dirty="0">
                <a:solidFill>
                  <a:srgbClr val="000000"/>
                </a:solidFill>
                <a:latin typeface="Calibri" panose="020F0502020204030204" pitchFamily="34" charset="0"/>
              </a:rPr>
              <a:t>(h) Marcus tried to assassinate Caesar.</a:t>
            </a:r>
            <a:endParaRPr sz="4000" dirty="0">
              <a:latin typeface="Arial MT"/>
              <a:cs typeface="Arial MT"/>
            </a:endParaRPr>
          </a:p>
        </p:txBody>
      </p:sp>
    </p:spTree>
    <p:extLst>
      <p:ext uri="{BB962C8B-B14F-4D97-AF65-F5344CB8AC3E}">
        <p14:creationId xmlns:p14="http://schemas.microsoft.com/office/powerpoint/2010/main" val="28696951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121960" y="448879"/>
            <a:ext cx="3433481" cy="607719"/>
          </a:xfrm>
          <a:prstGeom prst="rect">
            <a:avLst/>
          </a:prstGeom>
        </p:spPr>
        <p:txBody>
          <a:bodyPr vert="horz" wrap="square" lIns="0" tIns="10085" rIns="0" bIns="0" rtlCol="0" anchor="ctr">
            <a:spAutoFit/>
          </a:bodyPr>
          <a:lstStyle/>
          <a:p>
            <a:pPr marL="11206">
              <a:lnSpc>
                <a:spcPct val="100000"/>
              </a:lnSpc>
              <a:spcBef>
                <a:spcPts val="79"/>
              </a:spcBef>
            </a:pPr>
            <a:r>
              <a:rPr lang="en-IN" sz="3883" spc="-4" dirty="0">
                <a:latin typeface="Times New Roman"/>
                <a:cs typeface="Times New Roman"/>
              </a:rPr>
              <a:t>Exercise</a:t>
            </a:r>
            <a:endParaRPr sz="3883" dirty="0">
              <a:latin typeface="Times New Roman"/>
              <a:cs typeface="Times New Roman"/>
            </a:endParaRPr>
          </a:p>
        </p:txBody>
      </p:sp>
      <p:sp>
        <p:nvSpPr>
          <p:cNvPr id="7" name="object 7"/>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1028700" y="1133353"/>
            <a:ext cx="10934700" cy="4350965"/>
          </a:xfrm>
          <a:prstGeom prst="rect">
            <a:avLst/>
          </a:prstGeom>
        </p:spPr>
        <p:txBody>
          <a:bodyPr vert="horz" wrap="square" lIns="0" tIns="11206" rIns="0" bIns="0" rtlCol="0">
            <a:spAutoFit/>
          </a:bodyPr>
          <a:lstStyle/>
          <a:p>
            <a:pPr algn="l"/>
            <a:endParaRPr lang="en-IN"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 </a:t>
            </a:r>
            <a:r>
              <a:rPr lang="en-IN" sz="3200" b="0" i="0" u="none" strike="noStrike" baseline="0" dirty="0">
                <a:solidFill>
                  <a:srgbClr val="000000"/>
                </a:solidFill>
                <a:latin typeface="Calibri" panose="020F0502020204030204" pitchFamily="34" charset="0"/>
              </a:rPr>
              <a:t>Example:  Translate into Predicate Logic then Clausal Form.</a:t>
            </a:r>
          </a:p>
          <a:p>
            <a:endParaRPr lang="en-IN" sz="3200" b="0" i="0" u="none" strike="noStrike" baseline="0" dirty="0">
              <a:solidFill>
                <a:srgbClr val="000000"/>
              </a:solidFill>
              <a:latin typeface="Calibri" panose="020F0502020204030204" pitchFamily="34" charset="0"/>
            </a:endParaRPr>
          </a:p>
          <a:p>
            <a:r>
              <a:rPr lang="en-US" sz="3200" b="0" i="0" u="none" strike="noStrike" baseline="0" dirty="0">
                <a:solidFill>
                  <a:srgbClr val="000000"/>
                </a:solidFill>
                <a:latin typeface="Calibri" panose="020F0502020204030204" pitchFamily="34" charset="0"/>
              </a:rPr>
              <a:t> </a:t>
            </a:r>
            <a:r>
              <a:rPr lang="en-US" sz="4000" b="0" i="0" u="none" strike="noStrike" baseline="0" dirty="0">
                <a:solidFill>
                  <a:srgbClr val="000000"/>
                </a:solidFill>
                <a:latin typeface="Calibri" panose="020F0502020204030204" pitchFamily="34" charset="0"/>
              </a:rPr>
              <a:t>(a) John likes all kind of foods.</a:t>
            </a:r>
          </a:p>
          <a:p>
            <a:r>
              <a:rPr lang="en-US" sz="4000" b="0" i="0" u="none" strike="noStrike" baseline="0" dirty="0">
                <a:solidFill>
                  <a:srgbClr val="000000"/>
                </a:solidFill>
                <a:latin typeface="Calibri" panose="020F0502020204030204" pitchFamily="34" charset="0"/>
              </a:rPr>
              <a:t>(b) </a:t>
            </a:r>
            <a:r>
              <a:rPr lang="en-US" sz="4000" dirty="0">
                <a:solidFill>
                  <a:srgbClr val="000000"/>
                </a:solidFill>
                <a:latin typeface="Calibri" panose="020F0502020204030204" pitchFamily="34" charset="0"/>
              </a:rPr>
              <a:t>Apple and vegetable are food.</a:t>
            </a:r>
          </a:p>
          <a:p>
            <a:r>
              <a:rPr lang="en-US" sz="4000" b="0" i="0" u="none" strike="noStrike" baseline="0" dirty="0">
                <a:solidFill>
                  <a:srgbClr val="000000"/>
                </a:solidFill>
                <a:latin typeface="Calibri" panose="020F0502020204030204" pitchFamily="34" charset="0"/>
              </a:rPr>
              <a:t>(c) Anil eats peanuts and still alive.</a:t>
            </a:r>
          </a:p>
          <a:p>
            <a:r>
              <a:rPr lang="en-US" sz="4000" b="0" i="0" u="none" strike="noStrike" baseline="0" dirty="0">
                <a:solidFill>
                  <a:srgbClr val="000000"/>
                </a:solidFill>
                <a:latin typeface="Calibri" panose="020F0502020204030204" pitchFamily="34" charset="0"/>
              </a:rPr>
              <a:t>(d) </a:t>
            </a:r>
            <a:r>
              <a:rPr lang="en-US" sz="4000" dirty="0">
                <a:solidFill>
                  <a:srgbClr val="000000"/>
                </a:solidFill>
                <a:latin typeface="Calibri" panose="020F0502020204030204" pitchFamily="34" charset="0"/>
              </a:rPr>
              <a:t>John likes peanuts</a:t>
            </a:r>
            <a:r>
              <a:rPr lang="en-US" sz="4000" b="0" i="0" u="none" strike="noStrike" baseline="0" dirty="0">
                <a:solidFill>
                  <a:srgbClr val="000000"/>
                </a:solidFill>
                <a:latin typeface="Calibri" panose="020F0502020204030204" pitchFamily="34" charset="0"/>
              </a:rPr>
              <a:t>.</a:t>
            </a:r>
          </a:p>
          <a:p>
            <a:endParaRPr sz="4000" dirty="0">
              <a:latin typeface="Arial MT"/>
              <a:cs typeface="Arial MT"/>
            </a:endParaRPr>
          </a:p>
        </p:txBody>
      </p:sp>
    </p:spTree>
    <p:extLst>
      <p:ext uri="{BB962C8B-B14F-4D97-AF65-F5344CB8AC3E}">
        <p14:creationId xmlns:p14="http://schemas.microsoft.com/office/powerpoint/2010/main" val="2855181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166783" y="827010"/>
            <a:ext cx="878541" cy="281796"/>
          </a:xfrm>
          <a:prstGeom prst="rect">
            <a:avLst/>
          </a:prstGeom>
        </p:spPr>
        <p:txBody>
          <a:bodyPr vert="horz" wrap="square" lIns="0" tIns="10085" rIns="0" bIns="0" rtlCol="0" anchor="ctr">
            <a:spAutoFit/>
          </a:bodyPr>
          <a:lstStyle/>
          <a:p>
            <a:pPr marL="11206">
              <a:lnSpc>
                <a:spcPct val="100000"/>
              </a:lnSpc>
              <a:spcBef>
                <a:spcPts val="79"/>
              </a:spcBef>
            </a:pPr>
            <a:r>
              <a:rPr sz="1765" spc="-9" dirty="0">
                <a:latin typeface="Times New Roman"/>
                <a:cs typeface="Times New Roman"/>
              </a:rPr>
              <a:t>Exercises</a:t>
            </a:r>
            <a:endParaRPr sz="1765">
              <a:latin typeface="Times New Roman"/>
              <a:cs typeface="Times New Roman"/>
            </a:endParaRPr>
          </a:p>
        </p:txBody>
      </p:sp>
      <p:sp>
        <p:nvSpPr>
          <p:cNvPr id="7" name="object 7"/>
          <p:cNvSpPr txBox="1">
            <a:spLocks noGrp="1"/>
          </p:cNvSpPr>
          <p:nvPr>
            <p:ph type="ftr" sz="quarter" idx="5"/>
          </p:nvPr>
        </p:nvSpPr>
        <p:spPr>
          <a:xfrm>
            <a:off x="4126487" y="6772716"/>
            <a:ext cx="2716529" cy="20256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lnSpc>
                <a:spcPts val="1284"/>
              </a:lnSpc>
            </a:pPr>
            <a:r>
              <a:rPr lang="en-IN" spc="-10"/>
              <a:t>Dr P Udayakumar</a:t>
            </a:r>
            <a:endParaRPr spc="-4" dirty="0"/>
          </a:p>
        </p:txBody>
      </p:sp>
      <p:sp>
        <p:nvSpPr>
          <p:cNvPr id="6" name="object 6"/>
          <p:cNvSpPr txBox="1"/>
          <p:nvPr/>
        </p:nvSpPr>
        <p:spPr>
          <a:xfrm>
            <a:off x="3166783" y="1328122"/>
            <a:ext cx="6683749" cy="4171365"/>
          </a:xfrm>
          <a:prstGeom prst="rect">
            <a:avLst/>
          </a:prstGeom>
        </p:spPr>
        <p:txBody>
          <a:bodyPr vert="horz" wrap="square" lIns="0" tIns="11206" rIns="0" bIns="0" rtlCol="0">
            <a:spAutoFit/>
          </a:bodyPr>
          <a:lstStyle/>
          <a:p>
            <a:pPr marL="237017" indent="-226371">
              <a:spcBef>
                <a:spcPts val="88"/>
              </a:spcBef>
              <a:buAutoNum type="romanUcPeriod"/>
              <a:tabLst>
                <a:tab pos="237017" algn="l"/>
                <a:tab pos="237577" algn="l"/>
              </a:tabLst>
            </a:pPr>
            <a:r>
              <a:rPr sz="1588" spc="-4" dirty="0">
                <a:latin typeface="Arial MT"/>
                <a:cs typeface="Arial MT"/>
              </a:rPr>
              <a:t>Translate</a:t>
            </a:r>
            <a:r>
              <a:rPr sz="1588" spc="13" dirty="0">
                <a:latin typeface="Arial MT"/>
                <a:cs typeface="Arial MT"/>
              </a:rPr>
              <a:t> </a:t>
            </a:r>
            <a:r>
              <a:rPr sz="1588" spc="-9" dirty="0">
                <a:latin typeface="Arial MT"/>
                <a:cs typeface="Arial MT"/>
              </a:rPr>
              <a:t>the</a:t>
            </a:r>
            <a:r>
              <a:rPr sz="1588" spc="13" dirty="0">
                <a:latin typeface="Arial MT"/>
                <a:cs typeface="Arial MT"/>
              </a:rPr>
              <a:t> </a:t>
            </a:r>
            <a:r>
              <a:rPr sz="1588" spc="-9" dirty="0">
                <a:latin typeface="Arial MT"/>
                <a:cs typeface="Arial MT"/>
              </a:rPr>
              <a:t>following</a:t>
            </a:r>
            <a:r>
              <a:rPr sz="1588" spc="13" dirty="0">
                <a:latin typeface="Arial MT"/>
                <a:cs typeface="Arial MT"/>
              </a:rPr>
              <a:t> </a:t>
            </a:r>
            <a:r>
              <a:rPr sz="1588" spc="-4" dirty="0">
                <a:latin typeface="Arial MT"/>
                <a:cs typeface="Arial MT"/>
              </a:rPr>
              <a:t>English</a:t>
            </a:r>
            <a:r>
              <a:rPr sz="1588" spc="13" dirty="0">
                <a:latin typeface="Arial MT"/>
                <a:cs typeface="Arial MT"/>
              </a:rPr>
              <a:t> </a:t>
            </a:r>
            <a:r>
              <a:rPr sz="1588" spc="-4" dirty="0">
                <a:latin typeface="Arial MT"/>
                <a:cs typeface="Arial MT"/>
              </a:rPr>
              <a:t>sentences into</a:t>
            </a:r>
            <a:r>
              <a:rPr sz="1588" spc="13" dirty="0">
                <a:latin typeface="Arial MT"/>
                <a:cs typeface="Arial MT"/>
              </a:rPr>
              <a:t> </a:t>
            </a:r>
            <a:r>
              <a:rPr sz="1588" spc="-4" dirty="0">
                <a:latin typeface="Arial MT"/>
                <a:cs typeface="Arial MT"/>
              </a:rPr>
              <a:t>Predicate</a:t>
            </a:r>
            <a:r>
              <a:rPr sz="1588" spc="-9" dirty="0">
                <a:latin typeface="Arial MT"/>
                <a:cs typeface="Arial MT"/>
              </a:rPr>
              <a:t> </a:t>
            </a:r>
            <a:r>
              <a:rPr sz="1588" spc="-4" dirty="0">
                <a:latin typeface="Arial MT"/>
                <a:cs typeface="Arial MT"/>
              </a:rPr>
              <a:t>Logic</a:t>
            </a:r>
            <a:endParaRPr sz="1588">
              <a:latin typeface="Arial MT"/>
              <a:cs typeface="Arial MT"/>
            </a:endParaRPr>
          </a:p>
          <a:p>
            <a:pPr marL="667346" lvl="1" indent="-253266">
              <a:spcBef>
                <a:spcPts val="4"/>
              </a:spcBef>
              <a:buChar char="–"/>
              <a:tabLst>
                <a:tab pos="667346" algn="l"/>
                <a:tab pos="667906" algn="l"/>
              </a:tabLst>
            </a:pPr>
            <a:r>
              <a:rPr sz="1412" spc="-4" dirty="0">
                <a:latin typeface="Arial MT"/>
                <a:cs typeface="Arial MT"/>
              </a:rPr>
              <a:t>Everyone</a:t>
            </a:r>
            <a:r>
              <a:rPr sz="1412" spc="-9" dirty="0">
                <a:latin typeface="Arial MT"/>
                <a:cs typeface="Arial MT"/>
              </a:rPr>
              <a:t> </a:t>
            </a:r>
            <a:r>
              <a:rPr sz="1412" dirty="0">
                <a:latin typeface="Arial MT"/>
                <a:cs typeface="Arial MT"/>
              </a:rPr>
              <a:t>is</a:t>
            </a:r>
            <a:r>
              <a:rPr sz="1412" spc="-18" dirty="0">
                <a:latin typeface="Arial MT"/>
                <a:cs typeface="Arial MT"/>
              </a:rPr>
              <a:t> </a:t>
            </a:r>
            <a:r>
              <a:rPr sz="1412" spc="-4" dirty="0">
                <a:latin typeface="Arial MT"/>
                <a:cs typeface="Arial MT"/>
              </a:rPr>
              <a:t>loyal</a:t>
            </a:r>
            <a:r>
              <a:rPr sz="1412" dirty="0">
                <a:latin typeface="Arial MT"/>
                <a:cs typeface="Arial MT"/>
              </a:rPr>
              <a:t> </a:t>
            </a:r>
            <a:r>
              <a:rPr sz="1412" spc="4" dirty="0">
                <a:latin typeface="Arial MT"/>
                <a:cs typeface="Arial MT"/>
              </a:rPr>
              <a:t>to</a:t>
            </a:r>
            <a:r>
              <a:rPr sz="1412" spc="-31" dirty="0">
                <a:latin typeface="Arial MT"/>
                <a:cs typeface="Arial MT"/>
              </a:rPr>
              <a:t> </a:t>
            </a:r>
            <a:r>
              <a:rPr sz="1412" spc="-4" dirty="0">
                <a:latin typeface="Arial MT"/>
                <a:cs typeface="Arial MT"/>
              </a:rPr>
              <a:t>someone.</a:t>
            </a:r>
            <a:endParaRPr sz="1412">
              <a:latin typeface="Arial MT"/>
              <a:cs typeface="Arial MT"/>
            </a:endParaRPr>
          </a:p>
          <a:p>
            <a:pPr marL="667346" lvl="1" indent="-253266">
              <a:buChar char="–"/>
              <a:tabLst>
                <a:tab pos="667346" algn="l"/>
                <a:tab pos="667906" algn="l"/>
              </a:tabLst>
            </a:pPr>
            <a:r>
              <a:rPr sz="1412" spc="-4" dirty="0">
                <a:latin typeface="Arial MT"/>
                <a:cs typeface="Arial MT"/>
              </a:rPr>
              <a:t>All</a:t>
            </a:r>
            <a:r>
              <a:rPr sz="1412" spc="4" dirty="0">
                <a:latin typeface="Arial MT"/>
                <a:cs typeface="Arial MT"/>
              </a:rPr>
              <a:t> </a:t>
            </a:r>
            <a:r>
              <a:rPr sz="1412" spc="-4" dirty="0">
                <a:latin typeface="Arial MT"/>
                <a:cs typeface="Arial MT"/>
              </a:rPr>
              <a:t>Romans</a:t>
            </a:r>
            <a:r>
              <a:rPr sz="1412" spc="13" dirty="0">
                <a:latin typeface="Arial MT"/>
                <a:cs typeface="Arial MT"/>
              </a:rPr>
              <a:t> </a:t>
            </a:r>
            <a:r>
              <a:rPr sz="1412" spc="-9" dirty="0">
                <a:latin typeface="Arial MT"/>
                <a:cs typeface="Arial MT"/>
              </a:rPr>
              <a:t>were</a:t>
            </a:r>
            <a:r>
              <a:rPr sz="1412" spc="4" dirty="0">
                <a:latin typeface="Arial MT"/>
                <a:cs typeface="Arial MT"/>
              </a:rPr>
              <a:t> </a:t>
            </a:r>
            <a:r>
              <a:rPr sz="1412" spc="-4" dirty="0">
                <a:latin typeface="Arial MT"/>
                <a:cs typeface="Arial MT"/>
              </a:rPr>
              <a:t>either loyal</a:t>
            </a:r>
            <a:r>
              <a:rPr sz="1412" spc="-9" dirty="0">
                <a:latin typeface="Arial MT"/>
                <a:cs typeface="Arial MT"/>
              </a:rPr>
              <a:t> </a:t>
            </a:r>
            <a:r>
              <a:rPr sz="1412" spc="4" dirty="0">
                <a:latin typeface="Arial MT"/>
                <a:cs typeface="Arial MT"/>
              </a:rPr>
              <a:t>to</a:t>
            </a:r>
            <a:r>
              <a:rPr sz="1412" dirty="0">
                <a:latin typeface="Arial MT"/>
                <a:cs typeface="Arial MT"/>
              </a:rPr>
              <a:t> </a:t>
            </a:r>
            <a:r>
              <a:rPr sz="1412" spc="-4" dirty="0">
                <a:latin typeface="Arial MT"/>
                <a:cs typeface="Arial MT"/>
              </a:rPr>
              <a:t>Caesar</a:t>
            </a:r>
            <a:r>
              <a:rPr sz="1412" dirty="0">
                <a:latin typeface="Arial MT"/>
                <a:cs typeface="Arial MT"/>
              </a:rPr>
              <a:t> </a:t>
            </a:r>
            <a:r>
              <a:rPr sz="1412" spc="-4" dirty="0">
                <a:latin typeface="Arial MT"/>
                <a:cs typeface="Arial MT"/>
              </a:rPr>
              <a:t>or hated</a:t>
            </a:r>
            <a:r>
              <a:rPr sz="1412" dirty="0">
                <a:latin typeface="Arial MT"/>
                <a:cs typeface="Arial MT"/>
              </a:rPr>
              <a:t> </a:t>
            </a:r>
            <a:r>
              <a:rPr sz="1412" spc="-4" dirty="0">
                <a:latin typeface="Arial MT"/>
                <a:cs typeface="Arial MT"/>
              </a:rPr>
              <a:t>him.</a:t>
            </a:r>
            <a:endParaRPr sz="1412">
              <a:latin typeface="Arial MT"/>
              <a:cs typeface="Arial MT"/>
            </a:endParaRPr>
          </a:p>
          <a:p>
            <a:pPr marL="667346" lvl="1" indent="-253266">
              <a:spcBef>
                <a:spcPts val="22"/>
              </a:spcBef>
              <a:buChar char="–"/>
              <a:tabLst>
                <a:tab pos="667346" algn="l"/>
                <a:tab pos="667906" algn="l"/>
              </a:tabLst>
            </a:pPr>
            <a:r>
              <a:rPr sz="1412" dirty="0">
                <a:latin typeface="Arial MT"/>
                <a:cs typeface="Arial MT"/>
              </a:rPr>
              <a:t>For</a:t>
            </a:r>
            <a:r>
              <a:rPr sz="1412" spc="-4" dirty="0">
                <a:latin typeface="Arial MT"/>
                <a:cs typeface="Arial MT"/>
              </a:rPr>
              <a:t> </a:t>
            </a:r>
            <a:r>
              <a:rPr sz="1412" spc="-9" dirty="0">
                <a:latin typeface="Arial MT"/>
                <a:cs typeface="Arial MT"/>
              </a:rPr>
              <a:t>every</a:t>
            </a:r>
            <a:r>
              <a:rPr sz="1412" spc="-4" dirty="0">
                <a:latin typeface="Arial MT"/>
                <a:cs typeface="Arial MT"/>
              </a:rPr>
              <a:t> </a:t>
            </a:r>
            <a:r>
              <a:rPr sz="1412" dirty="0">
                <a:latin typeface="Arial MT"/>
                <a:cs typeface="Arial MT"/>
              </a:rPr>
              <a:t>number,</a:t>
            </a:r>
            <a:r>
              <a:rPr sz="1412" spc="18" dirty="0">
                <a:latin typeface="Arial MT"/>
                <a:cs typeface="Arial MT"/>
              </a:rPr>
              <a:t> </a:t>
            </a:r>
            <a:r>
              <a:rPr sz="1412" spc="-4" dirty="0">
                <a:latin typeface="Arial MT"/>
                <a:cs typeface="Arial MT"/>
              </a:rPr>
              <a:t>there</a:t>
            </a:r>
            <a:r>
              <a:rPr sz="1412" spc="-18" dirty="0">
                <a:latin typeface="Arial MT"/>
                <a:cs typeface="Arial MT"/>
              </a:rPr>
              <a:t> </a:t>
            </a:r>
            <a:r>
              <a:rPr sz="1412" dirty="0">
                <a:latin typeface="Arial MT"/>
                <a:cs typeface="Arial MT"/>
              </a:rPr>
              <a:t>is</a:t>
            </a:r>
            <a:r>
              <a:rPr sz="1412" spc="18" dirty="0">
                <a:latin typeface="Arial MT"/>
                <a:cs typeface="Arial MT"/>
              </a:rPr>
              <a:t> </a:t>
            </a:r>
            <a:r>
              <a:rPr sz="1412" spc="-4" dirty="0">
                <a:latin typeface="Arial MT"/>
                <a:cs typeface="Arial MT"/>
              </a:rPr>
              <a:t>one</a:t>
            </a:r>
            <a:r>
              <a:rPr sz="1412" spc="-18" dirty="0">
                <a:latin typeface="Arial MT"/>
                <a:cs typeface="Arial MT"/>
              </a:rPr>
              <a:t> </a:t>
            </a:r>
            <a:r>
              <a:rPr sz="1412" spc="-9" dirty="0">
                <a:latin typeface="Arial MT"/>
                <a:cs typeface="Arial MT"/>
              </a:rPr>
              <a:t>and</a:t>
            </a:r>
            <a:r>
              <a:rPr sz="1412" spc="4" dirty="0">
                <a:latin typeface="Arial MT"/>
                <a:cs typeface="Arial MT"/>
              </a:rPr>
              <a:t> </a:t>
            </a:r>
            <a:r>
              <a:rPr sz="1412" spc="-4" dirty="0">
                <a:latin typeface="Arial MT"/>
                <a:cs typeface="Arial MT"/>
              </a:rPr>
              <a:t>only one</a:t>
            </a:r>
            <a:r>
              <a:rPr sz="1412" spc="4" dirty="0">
                <a:latin typeface="Arial MT"/>
                <a:cs typeface="Arial MT"/>
              </a:rPr>
              <a:t> </a:t>
            </a:r>
            <a:r>
              <a:rPr sz="1412" spc="-4" dirty="0">
                <a:latin typeface="Arial MT"/>
                <a:cs typeface="Arial MT"/>
              </a:rPr>
              <a:t>immediate</a:t>
            </a:r>
            <a:r>
              <a:rPr sz="1412" spc="-18" dirty="0">
                <a:latin typeface="Arial MT"/>
                <a:cs typeface="Arial MT"/>
              </a:rPr>
              <a:t> </a:t>
            </a:r>
            <a:r>
              <a:rPr sz="1412" dirty="0">
                <a:latin typeface="Arial MT"/>
                <a:cs typeface="Arial MT"/>
              </a:rPr>
              <a:t>successor.</a:t>
            </a:r>
            <a:endParaRPr sz="1412">
              <a:latin typeface="Arial MT"/>
              <a:cs typeface="Arial MT"/>
            </a:endParaRPr>
          </a:p>
          <a:p>
            <a:pPr marL="667346" lvl="1" indent="-253266">
              <a:lnSpc>
                <a:spcPts val="1689"/>
              </a:lnSpc>
              <a:buChar char="–"/>
              <a:tabLst>
                <a:tab pos="667346" algn="l"/>
                <a:tab pos="667906" algn="l"/>
              </a:tabLst>
            </a:pPr>
            <a:r>
              <a:rPr sz="1412" spc="-4" dirty="0">
                <a:latin typeface="Arial MT"/>
                <a:cs typeface="Arial MT"/>
              </a:rPr>
              <a:t>There</a:t>
            </a:r>
            <a:r>
              <a:rPr sz="1412" spc="9" dirty="0">
                <a:latin typeface="Arial MT"/>
                <a:cs typeface="Arial MT"/>
              </a:rPr>
              <a:t> </a:t>
            </a:r>
            <a:r>
              <a:rPr sz="1412" dirty="0">
                <a:latin typeface="Arial MT"/>
                <a:cs typeface="Arial MT"/>
              </a:rPr>
              <a:t>is </a:t>
            </a:r>
            <a:r>
              <a:rPr sz="1412" spc="-4" dirty="0">
                <a:latin typeface="Arial MT"/>
                <a:cs typeface="Arial MT"/>
              </a:rPr>
              <a:t>no</a:t>
            </a:r>
            <a:r>
              <a:rPr sz="1412" spc="9" dirty="0">
                <a:latin typeface="Arial MT"/>
                <a:cs typeface="Arial MT"/>
              </a:rPr>
              <a:t> </a:t>
            </a:r>
            <a:r>
              <a:rPr sz="1412" spc="-4" dirty="0">
                <a:latin typeface="Arial MT"/>
                <a:cs typeface="Arial MT"/>
              </a:rPr>
              <a:t>number</a:t>
            </a:r>
            <a:r>
              <a:rPr sz="1412" spc="4" dirty="0">
                <a:latin typeface="Arial MT"/>
                <a:cs typeface="Arial MT"/>
              </a:rPr>
              <a:t> </a:t>
            </a:r>
            <a:r>
              <a:rPr sz="1412" dirty="0">
                <a:latin typeface="Arial MT"/>
                <a:cs typeface="Arial MT"/>
              </a:rPr>
              <a:t>for</a:t>
            </a:r>
            <a:r>
              <a:rPr sz="1412" spc="4" dirty="0">
                <a:latin typeface="Arial MT"/>
                <a:cs typeface="Arial MT"/>
              </a:rPr>
              <a:t> </a:t>
            </a:r>
            <a:r>
              <a:rPr sz="1412" spc="-4" dirty="0">
                <a:latin typeface="Arial MT"/>
                <a:cs typeface="Arial MT"/>
              </a:rPr>
              <a:t>which</a:t>
            </a:r>
            <a:r>
              <a:rPr sz="1412" spc="393" dirty="0">
                <a:latin typeface="Arial MT"/>
                <a:cs typeface="Arial MT"/>
              </a:rPr>
              <a:t> </a:t>
            </a:r>
            <a:r>
              <a:rPr sz="1412" dirty="0">
                <a:latin typeface="Arial MT"/>
                <a:cs typeface="Arial MT"/>
              </a:rPr>
              <a:t>0</a:t>
            </a:r>
            <a:r>
              <a:rPr sz="1412" spc="-13" dirty="0">
                <a:latin typeface="Arial MT"/>
                <a:cs typeface="Arial MT"/>
              </a:rPr>
              <a:t> </a:t>
            </a:r>
            <a:r>
              <a:rPr sz="1412" dirty="0">
                <a:latin typeface="Arial MT"/>
                <a:cs typeface="Arial MT"/>
              </a:rPr>
              <a:t>is</a:t>
            </a:r>
            <a:r>
              <a:rPr sz="1412" spc="-18" dirty="0">
                <a:latin typeface="Arial MT"/>
                <a:cs typeface="Arial MT"/>
              </a:rPr>
              <a:t> </a:t>
            </a:r>
            <a:r>
              <a:rPr sz="1412" spc="-4" dirty="0">
                <a:latin typeface="Arial MT"/>
                <a:cs typeface="Arial MT"/>
              </a:rPr>
              <a:t>immediate</a:t>
            </a:r>
            <a:r>
              <a:rPr sz="1412" spc="-13" dirty="0">
                <a:latin typeface="Arial MT"/>
                <a:cs typeface="Arial MT"/>
              </a:rPr>
              <a:t> </a:t>
            </a:r>
            <a:r>
              <a:rPr sz="1412" spc="-4" dirty="0">
                <a:latin typeface="Arial MT"/>
                <a:cs typeface="Arial MT"/>
              </a:rPr>
              <a:t>successor.</a:t>
            </a:r>
            <a:endParaRPr sz="1412">
              <a:latin typeface="Arial MT"/>
              <a:cs typeface="Arial MT"/>
            </a:endParaRPr>
          </a:p>
          <a:p>
            <a:pPr marL="293049" marR="4483" indent="-293049">
              <a:lnSpc>
                <a:spcPts val="1527"/>
              </a:lnSpc>
              <a:spcBef>
                <a:spcPts val="365"/>
              </a:spcBef>
              <a:buAutoNum type="romanUcPeriod"/>
              <a:tabLst>
                <a:tab pos="293049" algn="l"/>
                <a:tab pos="293610" algn="l"/>
              </a:tabLst>
            </a:pPr>
            <a:r>
              <a:rPr sz="1588" spc="-4" dirty="0">
                <a:latin typeface="Arial MT"/>
                <a:cs typeface="Arial MT"/>
              </a:rPr>
              <a:t>Evaluate</a:t>
            </a:r>
            <a:r>
              <a:rPr sz="1588" spc="9" dirty="0">
                <a:latin typeface="Arial MT"/>
                <a:cs typeface="Arial MT"/>
              </a:rPr>
              <a:t> </a:t>
            </a:r>
            <a:r>
              <a:rPr sz="1588" spc="-4" dirty="0">
                <a:latin typeface="Arial MT"/>
                <a:cs typeface="Arial MT"/>
              </a:rPr>
              <a:t>truth</a:t>
            </a:r>
            <a:r>
              <a:rPr sz="1588" spc="13" dirty="0">
                <a:latin typeface="Arial MT"/>
                <a:cs typeface="Arial MT"/>
              </a:rPr>
              <a:t> </a:t>
            </a:r>
            <a:r>
              <a:rPr sz="1588" spc="-9" dirty="0">
                <a:latin typeface="Arial MT"/>
                <a:cs typeface="Arial MT"/>
              </a:rPr>
              <a:t>values</a:t>
            </a:r>
            <a:r>
              <a:rPr sz="1588" spc="18" dirty="0">
                <a:latin typeface="Arial MT"/>
                <a:cs typeface="Arial MT"/>
              </a:rPr>
              <a:t> </a:t>
            </a:r>
            <a:r>
              <a:rPr sz="1588" dirty="0">
                <a:latin typeface="Arial MT"/>
                <a:cs typeface="Arial MT"/>
              </a:rPr>
              <a:t>of</a:t>
            </a:r>
            <a:r>
              <a:rPr sz="1588" spc="-18" dirty="0">
                <a:latin typeface="Arial MT"/>
                <a:cs typeface="Arial MT"/>
              </a:rPr>
              <a:t> </a:t>
            </a:r>
            <a:r>
              <a:rPr sz="1588" dirty="0">
                <a:latin typeface="Arial MT"/>
                <a:cs typeface="Arial MT"/>
              </a:rPr>
              <a:t>the</a:t>
            </a:r>
            <a:r>
              <a:rPr sz="1588" spc="-9" dirty="0">
                <a:latin typeface="Arial MT"/>
                <a:cs typeface="Arial MT"/>
              </a:rPr>
              <a:t> </a:t>
            </a:r>
            <a:r>
              <a:rPr sz="1588" spc="-4" dirty="0">
                <a:latin typeface="Arial MT"/>
                <a:cs typeface="Arial MT"/>
              </a:rPr>
              <a:t>following</a:t>
            </a:r>
            <a:r>
              <a:rPr sz="1588" spc="13" dirty="0">
                <a:latin typeface="Arial MT"/>
                <a:cs typeface="Arial MT"/>
              </a:rPr>
              <a:t> </a:t>
            </a:r>
            <a:r>
              <a:rPr sz="1588" spc="-4" dirty="0">
                <a:latin typeface="Arial MT"/>
                <a:cs typeface="Arial MT"/>
              </a:rPr>
              <a:t>formulae</a:t>
            </a:r>
            <a:r>
              <a:rPr sz="1588" spc="13" dirty="0">
                <a:latin typeface="Arial MT"/>
                <a:cs typeface="Arial MT"/>
              </a:rPr>
              <a:t> </a:t>
            </a:r>
            <a:r>
              <a:rPr sz="1588" spc="-4" dirty="0">
                <a:latin typeface="Arial MT"/>
                <a:cs typeface="Arial MT"/>
              </a:rPr>
              <a:t>under</a:t>
            </a:r>
            <a:r>
              <a:rPr sz="1588" spc="-18" dirty="0">
                <a:latin typeface="Arial MT"/>
                <a:cs typeface="Arial MT"/>
              </a:rPr>
              <a:t> </a:t>
            </a:r>
            <a:r>
              <a:rPr sz="1588" dirty="0">
                <a:latin typeface="Arial MT"/>
                <a:cs typeface="Arial MT"/>
              </a:rPr>
              <a:t>the</a:t>
            </a:r>
            <a:r>
              <a:rPr sz="1588" spc="-9" dirty="0">
                <a:latin typeface="Arial MT"/>
                <a:cs typeface="Arial MT"/>
              </a:rPr>
              <a:t> </a:t>
            </a:r>
            <a:r>
              <a:rPr sz="1588" spc="-4" dirty="0">
                <a:latin typeface="Arial MT"/>
                <a:cs typeface="Arial MT"/>
              </a:rPr>
              <a:t>interpretation</a:t>
            </a:r>
            <a:r>
              <a:rPr sz="1588" spc="13" dirty="0">
                <a:latin typeface="Arial MT"/>
                <a:cs typeface="Arial MT"/>
              </a:rPr>
              <a:t> </a:t>
            </a:r>
            <a:r>
              <a:rPr sz="1588" dirty="0">
                <a:latin typeface="Arial MT"/>
                <a:cs typeface="Arial MT"/>
              </a:rPr>
              <a:t>I </a:t>
            </a:r>
            <a:r>
              <a:rPr sz="1588" spc="-427" dirty="0">
                <a:latin typeface="Arial MT"/>
                <a:cs typeface="Arial MT"/>
              </a:rPr>
              <a:t> </a:t>
            </a:r>
            <a:r>
              <a:rPr sz="1588" spc="-4" dirty="0">
                <a:latin typeface="Arial MT"/>
                <a:cs typeface="Arial MT"/>
              </a:rPr>
              <a:t>(define</a:t>
            </a:r>
            <a:r>
              <a:rPr sz="1588" spc="9" dirty="0">
                <a:latin typeface="Arial MT"/>
                <a:cs typeface="Arial MT"/>
              </a:rPr>
              <a:t> </a:t>
            </a:r>
            <a:r>
              <a:rPr sz="1588" spc="-4" dirty="0">
                <a:latin typeface="Arial MT"/>
                <a:cs typeface="Arial MT"/>
              </a:rPr>
              <a:t>your</a:t>
            </a:r>
            <a:r>
              <a:rPr sz="1588" spc="-18" dirty="0">
                <a:latin typeface="Arial MT"/>
                <a:cs typeface="Arial MT"/>
              </a:rPr>
              <a:t> </a:t>
            </a:r>
            <a:r>
              <a:rPr sz="1588" spc="-9" dirty="0">
                <a:latin typeface="Arial MT"/>
                <a:cs typeface="Arial MT"/>
              </a:rPr>
              <a:t>own</a:t>
            </a:r>
            <a:r>
              <a:rPr sz="1588" spc="9" dirty="0">
                <a:latin typeface="Arial MT"/>
                <a:cs typeface="Arial MT"/>
              </a:rPr>
              <a:t> </a:t>
            </a:r>
            <a:r>
              <a:rPr sz="1588" spc="-4" dirty="0">
                <a:latin typeface="Arial MT"/>
                <a:cs typeface="Arial MT"/>
              </a:rPr>
              <a:t>interpretations).</a:t>
            </a:r>
            <a:endParaRPr sz="1588">
              <a:latin typeface="Arial MT"/>
              <a:cs typeface="Arial MT"/>
            </a:endParaRPr>
          </a:p>
          <a:p>
            <a:pPr marL="414640">
              <a:spcBef>
                <a:spcPts val="35"/>
              </a:spcBef>
              <a:tabLst>
                <a:tab pos="667346" algn="l"/>
                <a:tab pos="2216081" algn="l"/>
              </a:tabLst>
            </a:pPr>
            <a:r>
              <a:rPr sz="1412" dirty="0">
                <a:latin typeface="Arial MT"/>
                <a:cs typeface="Arial MT"/>
              </a:rPr>
              <a:t>–	</a:t>
            </a:r>
            <a:r>
              <a:rPr sz="1412" spc="-4" dirty="0">
                <a:latin typeface="Arial MT"/>
                <a:cs typeface="Arial MT"/>
              </a:rPr>
              <a:t>(</a:t>
            </a:r>
            <a:r>
              <a:rPr sz="1412" spc="-4" dirty="0">
                <a:latin typeface="Symbol"/>
                <a:cs typeface="Symbol"/>
              </a:rPr>
              <a:t></a:t>
            </a:r>
            <a:r>
              <a:rPr sz="1412" spc="-4" dirty="0">
                <a:latin typeface="Arial MT"/>
                <a:cs typeface="Arial MT"/>
              </a:rPr>
              <a:t>x)</a:t>
            </a:r>
            <a:r>
              <a:rPr sz="1412" spc="410" dirty="0">
                <a:latin typeface="Arial MT"/>
                <a:cs typeface="Arial MT"/>
              </a:rPr>
              <a:t> </a:t>
            </a:r>
            <a:r>
              <a:rPr sz="1412" dirty="0">
                <a:latin typeface="Arial MT"/>
                <a:cs typeface="Arial MT"/>
              </a:rPr>
              <a:t>(</a:t>
            </a:r>
            <a:r>
              <a:rPr sz="1412" spc="4" dirty="0">
                <a:latin typeface="Arial MT"/>
                <a:cs typeface="Arial MT"/>
              </a:rPr>
              <a:t> </a:t>
            </a:r>
            <a:r>
              <a:rPr sz="1412" dirty="0">
                <a:latin typeface="Arial MT"/>
                <a:cs typeface="Arial MT"/>
              </a:rPr>
              <a:t>P(f</a:t>
            </a:r>
            <a:r>
              <a:rPr sz="1412" spc="22" dirty="0">
                <a:latin typeface="Arial MT"/>
                <a:cs typeface="Arial MT"/>
              </a:rPr>
              <a:t> </a:t>
            </a:r>
            <a:r>
              <a:rPr sz="1412" spc="-9" dirty="0">
                <a:latin typeface="Arial MT"/>
                <a:cs typeface="Arial MT"/>
              </a:rPr>
              <a:t>(x)</a:t>
            </a:r>
            <a:r>
              <a:rPr sz="1412" spc="4" dirty="0">
                <a:latin typeface="Arial MT"/>
                <a:cs typeface="Arial MT"/>
              </a:rPr>
              <a:t> </a:t>
            </a:r>
            <a:r>
              <a:rPr sz="1412" dirty="0">
                <a:latin typeface="Arial MT"/>
                <a:cs typeface="Arial MT"/>
              </a:rPr>
              <a:t>)</a:t>
            </a:r>
            <a:r>
              <a:rPr sz="1412" spc="410" dirty="0">
                <a:latin typeface="Arial MT"/>
                <a:cs typeface="Arial MT"/>
              </a:rPr>
              <a:t> </a:t>
            </a:r>
            <a:r>
              <a:rPr sz="1412" spc="4" dirty="0">
                <a:latin typeface="Symbol"/>
                <a:cs typeface="Symbol"/>
              </a:rPr>
              <a:t></a:t>
            </a:r>
            <a:r>
              <a:rPr sz="1412" spc="4" dirty="0">
                <a:latin typeface="Times New Roman"/>
                <a:cs typeface="Times New Roman"/>
              </a:rPr>
              <a:t>	</a:t>
            </a:r>
            <a:r>
              <a:rPr sz="1412" spc="-9" dirty="0">
                <a:latin typeface="Arial MT"/>
                <a:cs typeface="Arial MT"/>
              </a:rPr>
              <a:t>Q(x,</a:t>
            </a:r>
            <a:r>
              <a:rPr sz="1412" spc="18" dirty="0">
                <a:latin typeface="Arial MT"/>
                <a:cs typeface="Arial MT"/>
              </a:rPr>
              <a:t> </a:t>
            </a:r>
            <a:r>
              <a:rPr sz="1412" dirty="0">
                <a:latin typeface="Arial MT"/>
                <a:cs typeface="Arial MT"/>
              </a:rPr>
              <a:t>f</a:t>
            </a:r>
            <a:r>
              <a:rPr sz="1412" spc="9" dirty="0">
                <a:latin typeface="Arial MT"/>
                <a:cs typeface="Arial MT"/>
              </a:rPr>
              <a:t> </a:t>
            </a:r>
            <a:r>
              <a:rPr sz="1412" dirty="0">
                <a:latin typeface="Arial MT"/>
                <a:cs typeface="Arial MT"/>
              </a:rPr>
              <a:t>(c)</a:t>
            </a:r>
            <a:r>
              <a:rPr sz="1412" spc="-13" dirty="0">
                <a:latin typeface="Arial MT"/>
                <a:cs typeface="Arial MT"/>
              </a:rPr>
              <a:t> </a:t>
            </a:r>
            <a:r>
              <a:rPr sz="1412" dirty="0">
                <a:latin typeface="Arial MT"/>
                <a:cs typeface="Arial MT"/>
              </a:rPr>
              <a:t>)</a:t>
            </a:r>
            <a:r>
              <a:rPr sz="1412" spc="-13" dirty="0">
                <a:latin typeface="Arial MT"/>
                <a:cs typeface="Arial MT"/>
              </a:rPr>
              <a:t> </a:t>
            </a:r>
            <a:r>
              <a:rPr sz="1412" dirty="0">
                <a:latin typeface="Arial MT"/>
                <a:cs typeface="Arial MT"/>
              </a:rPr>
              <a:t>)</a:t>
            </a:r>
            <a:endParaRPr sz="1412">
              <a:latin typeface="Arial MT"/>
              <a:cs typeface="Arial MT"/>
            </a:endParaRPr>
          </a:p>
          <a:p>
            <a:pPr marL="414640">
              <a:tabLst>
                <a:tab pos="667346" algn="l"/>
              </a:tabLst>
            </a:pPr>
            <a:r>
              <a:rPr sz="1412" dirty="0">
                <a:latin typeface="Arial MT"/>
                <a:cs typeface="Arial MT"/>
              </a:rPr>
              <a:t>–	</a:t>
            </a:r>
            <a:r>
              <a:rPr sz="1412" spc="-4" dirty="0">
                <a:latin typeface="Arial MT"/>
                <a:cs typeface="Arial MT"/>
              </a:rPr>
              <a:t>(</a:t>
            </a:r>
            <a:r>
              <a:rPr sz="1412" spc="-4" dirty="0">
                <a:latin typeface="Symbol"/>
                <a:cs typeface="Symbol"/>
              </a:rPr>
              <a:t></a:t>
            </a:r>
            <a:r>
              <a:rPr sz="1412" spc="-4" dirty="0">
                <a:latin typeface="Arial MT"/>
                <a:cs typeface="Arial MT"/>
              </a:rPr>
              <a:t>x)</a:t>
            </a:r>
            <a:r>
              <a:rPr sz="1412" spc="393" dirty="0">
                <a:latin typeface="Arial MT"/>
                <a:cs typeface="Arial MT"/>
              </a:rPr>
              <a:t> </a:t>
            </a:r>
            <a:r>
              <a:rPr sz="1412" dirty="0">
                <a:latin typeface="Arial MT"/>
                <a:cs typeface="Arial MT"/>
              </a:rPr>
              <a:t>(</a:t>
            </a:r>
            <a:r>
              <a:rPr sz="1412" spc="-4" dirty="0">
                <a:latin typeface="Arial MT"/>
                <a:cs typeface="Arial MT"/>
              </a:rPr>
              <a:t> P(x)</a:t>
            </a:r>
            <a:r>
              <a:rPr sz="1412" spc="397" dirty="0">
                <a:latin typeface="Arial MT"/>
                <a:cs typeface="Arial MT"/>
              </a:rPr>
              <a:t> </a:t>
            </a:r>
            <a:r>
              <a:rPr sz="1412" spc="4" dirty="0">
                <a:latin typeface="Symbol"/>
                <a:cs typeface="Symbol"/>
              </a:rPr>
              <a:t></a:t>
            </a:r>
            <a:r>
              <a:rPr sz="1412" spc="4" dirty="0">
                <a:latin typeface="Times New Roman"/>
                <a:cs typeface="Times New Roman"/>
              </a:rPr>
              <a:t> </a:t>
            </a:r>
            <a:r>
              <a:rPr sz="1412" spc="79" dirty="0">
                <a:latin typeface="Times New Roman"/>
                <a:cs typeface="Times New Roman"/>
              </a:rPr>
              <a:t> </a:t>
            </a:r>
            <a:r>
              <a:rPr sz="1412" spc="-9" dirty="0">
                <a:latin typeface="Arial MT"/>
                <a:cs typeface="Arial MT"/>
              </a:rPr>
              <a:t>Q(x,</a:t>
            </a:r>
            <a:r>
              <a:rPr sz="1412" spc="13" dirty="0">
                <a:latin typeface="Arial MT"/>
                <a:cs typeface="Arial MT"/>
              </a:rPr>
              <a:t> </a:t>
            </a:r>
            <a:r>
              <a:rPr sz="1412" spc="4" dirty="0">
                <a:latin typeface="Arial MT"/>
                <a:cs typeface="Arial MT"/>
              </a:rPr>
              <a:t>c)</a:t>
            </a:r>
            <a:r>
              <a:rPr sz="1412" spc="-4" dirty="0">
                <a:latin typeface="Arial MT"/>
                <a:cs typeface="Arial MT"/>
              </a:rPr>
              <a:t> </a:t>
            </a:r>
            <a:r>
              <a:rPr sz="1412" dirty="0">
                <a:latin typeface="Arial MT"/>
                <a:cs typeface="Arial MT"/>
              </a:rPr>
              <a:t>)</a:t>
            </a:r>
            <a:endParaRPr sz="1412">
              <a:latin typeface="Arial MT"/>
              <a:cs typeface="Arial MT"/>
            </a:endParaRPr>
          </a:p>
          <a:p>
            <a:pPr marL="414640">
              <a:tabLst>
                <a:tab pos="667346" algn="l"/>
                <a:tab pos="1896136" algn="l"/>
              </a:tabLst>
            </a:pPr>
            <a:r>
              <a:rPr sz="1412" dirty="0">
                <a:latin typeface="Arial MT"/>
                <a:cs typeface="Arial MT"/>
              </a:rPr>
              <a:t>–	</a:t>
            </a:r>
            <a:r>
              <a:rPr sz="1412" spc="-4" dirty="0">
                <a:latin typeface="Arial MT"/>
                <a:cs typeface="Arial MT"/>
              </a:rPr>
              <a:t>(</a:t>
            </a:r>
            <a:r>
              <a:rPr sz="1412" spc="-4" dirty="0">
                <a:latin typeface="Symbol"/>
                <a:cs typeface="Symbol"/>
              </a:rPr>
              <a:t></a:t>
            </a:r>
            <a:r>
              <a:rPr sz="1412" spc="-4" dirty="0">
                <a:latin typeface="Arial MT"/>
                <a:cs typeface="Arial MT"/>
              </a:rPr>
              <a:t>x)</a:t>
            </a:r>
            <a:r>
              <a:rPr sz="1412" spc="415" dirty="0">
                <a:latin typeface="Arial MT"/>
                <a:cs typeface="Arial MT"/>
              </a:rPr>
              <a:t> </a:t>
            </a:r>
            <a:r>
              <a:rPr sz="1412" dirty="0">
                <a:latin typeface="Arial MT"/>
                <a:cs typeface="Arial MT"/>
              </a:rPr>
              <a:t>(</a:t>
            </a:r>
            <a:r>
              <a:rPr sz="1412" spc="4" dirty="0">
                <a:latin typeface="Arial MT"/>
                <a:cs typeface="Arial MT"/>
              </a:rPr>
              <a:t> </a:t>
            </a:r>
            <a:r>
              <a:rPr sz="1412" spc="-4" dirty="0">
                <a:latin typeface="Arial MT"/>
                <a:cs typeface="Arial MT"/>
              </a:rPr>
              <a:t>P(x)</a:t>
            </a:r>
            <a:r>
              <a:rPr sz="1412" spc="4" dirty="0">
                <a:latin typeface="Arial MT"/>
                <a:cs typeface="Arial MT"/>
              </a:rPr>
              <a:t> </a:t>
            </a:r>
            <a:r>
              <a:rPr sz="1412" spc="4" dirty="0">
                <a:latin typeface="Symbol"/>
                <a:cs typeface="Symbol"/>
              </a:rPr>
              <a:t></a:t>
            </a:r>
            <a:r>
              <a:rPr sz="1412" spc="4" dirty="0">
                <a:latin typeface="Times New Roman"/>
                <a:cs typeface="Times New Roman"/>
              </a:rPr>
              <a:t>	</a:t>
            </a:r>
            <a:r>
              <a:rPr sz="1412" spc="-9" dirty="0">
                <a:latin typeface="Arial MT"/>
                <a:cs typeface="Arial MT"/>
              </a:rPr>
              <a:t>Q(x, </a:t>
            </a:r>
            <a:r>
              <a:rPr sz="1412" spc="4" dirty="0">
                <a:latin typeface="Arial MT"/>
                <a:cs typeface="Arial MT"/>
              </a:rPr>
              <a:t>c)</a:t>
            </a:r>
            <a:r>
              <a:rPr sz="1412" spc="-26" dirty="0">
                <a:latin typeface="Arial MT"/>
                <a:cs typeface="Arial MT"/>
              </a:rPr>
              <a:t> </a:t>
            </a:r>
            <a:r>
              <a:rPr sz="1412" dirty="0">
                <a:latin typeface="Arial MT"/>
                <a:cs typeface="Arial MT"/>
              </a:rPr>
              <a:t>)</a:t>
            </a:r>
            <a:endParaRPr sz="1412">
              <a:latin typeface="Arial MT"/>
              <a:cs typeface="Arial MT"/>
            </a:endParaRPr>
          </a:p>
          <a:p>
            <a:pPr marL="414640">
              <a:spcBef>
                <a:spcPts val="22"/>
              </a:spcBef>
              <a:tabLst>
                <a:tab pos="667346" algn="l"/>
              </a:tabLst>
            </a:pPr>
            <a:r>
              <a:rPr sz="1412" dirty="0">
                <a:latin typeface="Arial MT"/>
                <a:cs typeface="Arial MT"/>
              </a:rPr>
              <a:t>–	</a:t>
            </a:r>
            <a:r>
              <a:rPr sz="1412" spc="-4" dirty="0">
                <a:latin typeface="Arial MT"/>
                <a:cs typeface="Arial MT"/>
              </a:rPr>
              <a:t>(</a:t>
            </a:r>
            <a:r>
              <a:rPr sz="1412" spc="-4" dirty="0">
                <a:latin typeface="Symbol"/>
                <a:cs typeface="Symbol"/>
              </a:rPr>
              <a:t></a:t>
            </a:r>
            <a:r>
              <a:rPr sz="1412" spc="-4" dirty="0">
                <a:latin typeface="Arial MT"/>
                <a:cs typeface="Arial MT"/>
              </a:rPr>
              <a:t>x) (</a:t>
            </a:r>
            <a:r>
              <a:rPr sz="1412" spc="-4" dirty="0">
                <a:latin typeface="Symbol"/>
                <a:cs typeface="Symbol"/>
              </a:rPr>
              <a:t></a:t>
            </a:r>
            <a:r>
              <a:rPr sz="1412" spc="-4" dirty="0">
                <a:latin typeface="Arial MT"/>
                <a:cs typeface="Arial MT"/>
              </a:rPr>
              <a:t>y)</a:t>
            </a:r>
            <a:r>
              <a:rPr sz="1412" spc="397" dirty="0">
                <a:latin typeface="Arial MT"/>
                <a:cs typeface="Arial MT"/>
              </a:rPr>
              <a:t> </a:t>
            </a:r>
            <a:r>
              <a:rPr sz="1412" dirty="0">
                <a:latin typeface="Arial MT"/>
                <a:cs typeface="Arial MT"/>
              </a:rPr>
              <a:t>(</a:t>
            </a:r>
            <a:r>
              <a:rPr sz="1412" spc="-4" dirty="0">
                <a:latin typeface="Arial MT"/>
                <a:cs typeface="Arial MT"/>
              </a:rPr>
              <a:t> P(x)</a:t>
            </a:r>
            <a:r>
              <a:rPr sz="1412" spc="397" dirty="0">
                <a:latin typeface="Arial MT"/>
                <a:cs typeface="Arial MT"/>
              </a:rPr>
              <a:t> </a:t>
            </a:r>
            <a:r>
              <a:rPr sz="1412" spc="4" dirty="0">
                <a:latin typeface="Symbol"/>
                <a:cs typeface="Symbol"/>
              </a:rPr>
              <a:t></a:t>
            </a:r>
            <a:r>
              <a:rPr sz="1412" spc="66" dirty="0">
                <a:latin typeface="Times New Roman"/>
                <a:cs typeface="Times New Roman"/>
              </a:rPr>
              <a:t> </a:t>
            </a:r>
            <a:r>
              <a:rPr sz="1412" spc="-9" dirty="0">
                <a:latin typeface="Arial MT"/>
                <a:cs typeface="Arial MT"/>
              </a:rPr>
              <a:t>Q(x,</a:t>
            </a:r>
            <a:r>
              <a:rPr sz="1412" spc="13" dirty="0">
                <a:latin typeface="Arial MT"/>
                <a:cs typeface="Arial MT"/>
              </a:rPr>
              <a:t> </a:t>
            </a:r>
            <a:r>
              <a:rPr sz="1412" spc="-4" dirty="0">
                <a:latin typeface="Arial MT"/>
                <a:cs typeface="Arial MT"/>
              </a:rPr>
              <a:t>y) </a:t>
            </a:r>
            <a:r>
              <a:rPr sz="1412" dirty="0">
                <a:latin typeface="Arial MT"/>
                <a:cs typeface="Arial MT"/>
              </a:rPr>
              <a:t>)</a:t>
            </a:r>
            <a:endParaRPr sz="1412">
              <a:latin typeface="Arial MT"/>
              <a:cs typeface="Arial MT"/>
            </a:endParaRPr>
          </a:p>
          <a:p>
            <a:pPr marL="414640">
              <a:lnSpc>
                <a:spcPts val="1681"/>
              </a:lnSpc>
              <a:tabLst>
                <a:tab pos="667346" algn="l"/>
              </a:tabLst>
            </a:pPr>
            <a:r>
              <a:rPr sz="1412" dirty="0">
                <a:latin typeface="Arial MT"/>
                <a:cs typeface="Arial MT"/>
              </a:rPr>
              <a:t>–	</a:t>
            </a:r>
            <a:r>
              <a:rPr sz="1412" spc="-4" dirty="0">
                <a:latin typeface="Arial MT"/>
                <a:cs typeface="Arial MT"/>
              </a:rPr>
              <a:t>(</a:t>
            </a:r>
            <a:r>
              <a:rPr sz="1412" spc="-4" dirty="0">
                <a:latin typeface="Symbol"/>
                <a:cs typeface="Symbol"/>
              </a:rPr>
              <a:t></a:t>
            </a:r>
            <a:r>
              <a:rPr sz="1412" spc="-4" dirty="0">
                <a:latin typeface="Arial MT"/>
                <a:cs typeface="Arial MT"/>
              </a:rPr>
              <a:t>x) (</a:t>
            </a:r>
            <a:r>
              <a:rPr sz="1412" spc="-4" dirty="0">
                <a:latin typeface="Symbol"/>
                <a:cs typeface="Symbol"/>
              </a:rPr>
              <a:t></a:t>
            </a:r>
            <a:r>
              <a:rPr sz="1412" spc="-4" dirty="0">
                <a:latin typeface="Arial MT"/>
                <a:cs typeface="Arial MT"/>
              </a:rPr>
              <a:t>y)</a:t>
            </a:r>
            <a:r>
              <a:rPr sz="1412" spc="401" dirty="0">
                <a:latin typeface="Arial MT"/>
                <a:cs typeface="Arial MT"/>
              </a:rPr>
              <a:t> </a:t>
            </a:r>
            <a:r>
              <a:rPr sz="1412" dirty="0">
                <a:latin typeface="Arial MT"/>
                <a:cs typeface="Arial MT"/>
              </a:rPr>
              <a:t>(</a:t>
            </a:r>
            <a:r>
              <a:rPr sz="1412" spc="-4" dirty="0">
                <a:latin typeface="Arial MT"/>
                <a:cs typeface="Arial MT"/>
              </a:rPr>
              <a:t> P(x)</a:t>
            </a:r>
            <a:r>
              <a:rPr sz="1412" spc="401" dirty="0">
                <a:latin typeface="Arial MT"/>
                <a:cs typeface="Arial MT"/>
              </a:rPr>
              <a:t> </a:t>
            </a:r>
            <a:r>
              <a:rPr sz="1412" spc="4" dirty="0">
                <a:latin typeface="Symbol"/>
                <a:cs typeface="Symbol"/>
              </a:rPr>
              <a:t></a:t>
            </a:r>
            <a:r>
              <a:rPr sz="1412" spc="4" dirty="0">
                <a:latin typeface="Times New Roman"/>
                <a:cs typeface="Times New Roman"/>
              </a:rPr>
              <a:t> </a:t>
            </a:r>
            <a:r>
              <a:rPr sz="1412" spc="84" dirty="0">
                <a:latin typeface="Times New Roman"/>
                <a:cs typeface="Times New Roman"/>
              </a:rPr>
              <a:t> </a:t>
            </a:r>
            <a:r>
              <a:rPr sz="1412" dirty="0">
                <a:latin typeface="Arial MT"/>
                <a:cs typeface="Arial MT"/>
              </a:rPr>
              <a:t>Q(</a:t>
            </a:r>
            <a:r>
              <a:rPr sz="1412" spc="-4" dirty="0">
                <a:latin typeface="Arial MT"/>
                <a:cs typeface="Arial MT"/>
              </a:rPr>
              <a:t> </a:t>
            </a:r>
            <a:r>
              <a:rPr sz="1412" dirty="0">
                <a:latin typeface="Arial MT"/>
                <a:cs typeface="Arial MT"/>
              </a:rPr>
              <a:t>f</a:t>
            </a:r>
            <a:r>
              <a:rPr sz="1412" spc="18" dirty="0">
                <a:latin typeface="Arial MT"/>
                <a:cs typeface="Arial MT"/>
              </a:rPr>
              <a:t> </a:t>
            </a:r>
            <a:r>
              <a:rPr sz="1412" dirty="0">
                <a:latin typeface="Arial MT"/>
                <a:cs typeface="Arial MT"/>
              </a:rPr>
              <a:t>(c),</a:t>
            </a:r>
            <a:r>
              <a:rPr sz="1412" spc="13" dirty="0">
                <a:latin typeface="Arial MT"/>
                <a:cs typeface="Arial MT"/>
              </a:rPr>
              <a:t> </a:t>
            </a:r>
            <a:r>
              <a:rPr sz="1412" spc="-4" dirty="0">
                <a:latin typeface="Arial MT"/>
                <a:cs typeface="Arial MT"/>
              </a:rPr>
              <a:t>y) </a:t>
            </a:r>
            <a:r>
              <a:rPr sz="1412" dirty="0">
                <a:latin typeface="Arial MT"/>
                <a:cs typeface="Arial MT"/>
              </a:rPr>
              <a:t>)</a:t>
            </a:r>
            <a:endParaRPr sz="1412">
              <a:latin typeface="Arial MT"/>
              <a:cs typeface="Arial MT"/>
            </a:endParaRPr>
          </a:p>
          <a:p>
            <a:pPr marL="314902" marR="599547" indent="-304256">
              <a:lnSpc>
                <a:spcPts val="1527"/>
              </a:lnSpc>
              <a:spcBef>
                <a:spcPts val="353"/>
              </a:spcBef>
              <a:buFont typeface="Arial MT"/>
              <a:buAutoNum type="romanUcPeriod" startAt="3"/>
              <a:tabLst>
                <a:tab pos="349642" algn="l"/>
                <a:tab pos="350203" algn="l"/>
              </a:tabLst>
            </a:pPr>
            <a:r>
              <a:rPr sz="1588" dirty="0"/>
              <a:t>	</a:t>
            </a:r>
            <a:r>
              <a:rPr sz="1588" spc="-4" dirty="0">
                <a:latin typeface="Arial MT"/>
                <a:cs typeface="Arial MT"/>
              </a:rPr>
              <a:t>Transform</a:t>
            </a:r>
            <a:r>
              <a:rPr sz="1588" spc="-9" dirty="0">
                <a:latin typeface="Arial MT"/>
                <a:cs typeface="Arial MT"/>
              </a:rPr>
              <a:t> </a:t>
            </a:r>
            <a:r>
              <a:rPr sz="1588" dirty="0">
                <a:latin typeface="Arial MT"/>
                <a:cs typeface="Arial MT"/>
              </a:rPr>
              <a:t>the</a:t>
            </a:r>
            <a:r>
              <a:rPr sz="1588" spc="-13" dirty="0">
                <a:latin typeface="Arial MT"/>
                <a:cs typeface="Arial MT"/>
              </a:rPr>
              <a:t> </a:t>
            </a:r>
            <a:r>
              <a:rPr sz="1588" spc="-4" dirty="0">
                <a:latin typeface="Arial MT"/>
                <a:cs typeface="Arial MT"/>
              </a:rPr>
              <a:t>following</a:t>
            </a:r>
            <a:r>
              <a:rPr sz="1588" spc="13" dirty="0">
                <a:latin typeface="Arial MT"/>
                <a:cs typeface="Arial MT"/>
              </a:rPr>
              <a:t> </a:t>
            </a:r>
            <a:r>
              <a:rPr sz="1588" spc="-4" dirty="0">
                <a:latin typeface="Arial MT"/>
                <a:cs typeface="Arial MT"/>
              </a:rPr>
              <a:t>formulae</a:t>
            </a:r>
            <a:r>
              <a:rPr sz="1588" spc="9" dirty="0">
                <a:latin typeface="Arial MT"/>
                <a:cs typeface="Arial MT"/>
              </a:rPr>
              <a:t> </a:t>
            </a:r>
            <a:r>
              <a:rPr sz="1588" spc="-4" dirty="0">
                <a:latin typeface="Arial MT"/>
                <a:cs typeface="Arial MT"/>
              </a:rPr>
              <a:t>into</a:t>
            </a:r>
            <a:r>
              <a:rPr sz="1588" spc="9" dirty="0">
                <a:latin typeface="Arial MT"/>
                <a:cs typeface="Arial MT"/>
              </a:rPr>
              <a:t> </a:t>
            </a:r>
            <a:r>
              <a:rPr sz="1588" spc="-4" dirty="0">
                <a:latin typeface="Arial MT"/>
                <a:cs typeface="Arial MT"/>
              </a:rPr>
              <a:t>PNF</a:t>
            </a:r>
            <a:r>
              <a:rPr sz="1588" spc="-13" dirty="0">
                <a:latin typeface="Arial MT"/>
                <a:cs typeface="Arial MT"/>
              </a:rPr>
              <a:t> </a:t>
            </a:r>
            <a:r>
              <a:rPr sz="1588" dirty="0">
                <a:latin typeface="Arial MT"/>
                <a:cs typeface="Arial MT"/>
              </a:rPr>
              <a:t>and</a:t>
            </a:r>
            <a:r>
              <a:rPr sz="1588" spc="-13" dirty="0">
                <a:latin typeface="Arial MT"/>
                <a:cs typeface="Arial MT"/>
              </a:rPr>
              <a:t> </a:t>
            </a:r>
            <a:r>
              <a:rPr sz="1588" spc="-4" dirty="0">
                <a:latin typeface="Arial MT"/>
                <a:cs typeface="Arial MT"/>
              </a:rPr>
              <a:t>then</a:t>
            </a:r>
            <a:r>
              <a:rPr sz="1588" spc="13" dirty="0">
                <a:latin typeface="Arial MT"/>
                <a:cs typeface="Arial MT"/>
              </a:rPr>
              <a:t> </a:t>
            </a:r>
            <a:r>
              <a:rPr sz="1588" spc="-4" dirty="0">
                <a:latin typeface="Arial MT"/>
                <a:cs typeface="Arial MT"/>
              </a:rPr>
              <a:t>into</a:t>
            </a:r>
            <a:r>
              <a:rPr sz="1588" spc="-13" dirty="0">
                <a:latin typeface="Arial MT"/>
                <a:cs typeface="Arial MT"/>
              </a:rPr>
              <a:t> </a:t>
            </a:r>
            <a:r>
              <a:rPr sz="1588" spc="-4" dirty="0">
                <a:latin typeface="Arial MT"/>
                <a:cs typeface="Arial MT"/>
              </a:rPr>
              <a:t>Skolem </a:t>
            </a:r>
            <a:r>
              <a:rPr sz="1588" spc="-427" dirty="0">
                <a:latin typeface="Arial MT"/>
                <a:cs typeface="Arial MT"/>
              </a:rPr>
              <a:t> </a:t>
            </a:r>
            <a:r>
              <a:rPr sz="1588" spc="-4" dirty="0">
                <a:latin typeface="Arial MT"/>
                <a:cs typeface="Arial MT"/>
              </a:rPr>
              <a:t>Standard</a:t>
            </a:r>
            <a:r>
              <a:rPr sz="1588" spc="4" dirty="0">
                <a:latin typeface="Arial MT"/>
                <a:cs typeface="Arial MT"/>
              </a:rPr>
              <a:t> </a:t>
            </a:r>
            <a:r>
              <a:rPr sz="1588" spc="-4" dirty="0">
                <a:latin typeface="Arial MT"/>
                <a:cs typeface="Arial MT"/>
              </a:rPr>
              <a:t>Form.</a:t>
            </a:r>
            <a:endParaRPr sz="1588">
              <a:latin typeface="Arial MT"/>
              <a:cs typeface="Arial MT"/>
            </a:endParaRPr>
          </a:p>
          <a:p>
            <a:pPr marL="414640">
              <a:spcBef>
                <a:spcPts val="40"/>
              </a:spcBef>
              <a:tabLst>
                <a:tab pos="667346" algn="l"/>
              </a:tabLst>
            </a:pPr>
            <a:r>
              <a:rPr sz="1412" dirty="0">
                <a:latin typeface="Arial MT"/>
                <a:cs typeface="Arial MT"/>
              </a:rPr>
              <a:t>–	</a:t>
            </a:r>
            <a:r>
              <a:rPr sz="1412" spc="-4" dirty="0">
                <a:latin typeface="Arial MT"/>
                <a:cs typeface="Arial MT"/>
              </a:rPr>
              <a:t>(</a:t>
            </a:r>
            <a:r>
              <a:rPr sz="1412" spc="-4" dirty="0">
                <a:latin typeface="Symbol"/>
                <a:cs typeface="Symbol"/>
              </a:rPr>
              <a:t></a:t>
            </a:r>
            <a:r>
              <a:rPr sz="1412" spc="-4" dirty="0">
                <a:latin typeface="Arial MT"/>
                <a:cs typeface="Arial MT"/>
              </a:rPr>
              <a:t>x)</a:t>
            </a:r>
            <a:r>
              <a:rPr sz="1412" spc="-9" dirty="0">
                <a:latin typeface="Arial MT"/>
                <a:cs typeface="Arial MT"/>
              </a:rPr>
              <a:t> </a:t>
            </a:r>
            <a:r>
              <a:rPr sz="1412" dirty="0">
                <a:latin typeface="Arial MT"/>
                <a:cs typeface="Arial MT"/>
              </a:rPr>
              <a:t>(</a:t>
            </a:r>
            <a:r>
              <a:rPr sz="1412" spc="-4" dirty="0">
                <a:latin typeface="Arial MT"/>
                <a:cs typeface="Arial MT"/>
              </a:rPr>
              <a:t> </a:t>
            </a:r>
            <a:r>
              <a:rPr sz="1412" dirty="0">
                <a:latin typeface="Symbol"/>
                <a:cs typeface="Symbol"/>
              </a:rPr>
              <a:t></a:t>
            </a:r>
            <a:r>
              <a:rPr sz="1412" dirty="0">
                <a:latin typeface="Arial MT"/>
                <a:cs typeface="Arial MT"/>
              </a:rPr>
              <a:t>y)</a:t>
            </a:r>
            <a:r>
              <a:rPr sz="1412" spc="-4" dirty="0">
                <a:latin typeface="Arial MT"/>
                <a:cs typeface="Arial MT"/>
              </a:rPr>
              <a:t> (Q(x,</a:t>
            </a:r>
            <a:r>
              <a:rPr sz="1412" spc="9" dirty="0">
                <a:latin typeface="Arial MT"/>
                <a:cs typeface="Arial MT"/>
              </a:rPr>
              <a:t> </a:t>
            </a:r>
            <a:r>
              <a:rPr sz="1412" spc="4" dirty="0">
                <a:latin typeface="Arial MT"/>
                <a:cs typeface="Arial MT"/>
              </a:rPr>
              <a:t>y)</a:t>
            </a:r>
            <a:r>
              <a:rPr sz="1412" spc="393" dirty="0">
                <a:latin typeface="Arial MT"/>
                <a:cs typeface="Arial MT"/>
              </a:rPr>
              <a:t> </a:t>
            </a:r>
            <a:r>
              <a:rPr sz="1412" spc="4" dirty="0">
                <a:latin typeface="Symbol"/>
                <a:cs typeface="Symbol"/>
              </a:rPr>
              <a:t></a:t>
            </a:r>
            <a:r>
              <a:rPr sz="1412" spc="40" dirty="0">
                <a:latin typeface="Times New Roman"/>
                <a:cs typeface="Times New Roman"/>
              </a:rPr>
              <a:t> </a:t>
            </a:r>
            <a:r>
              <a:rPr sz="1412" spc="-9" dirty="0">
                <a:latin typeface="Arial MT"/>
                <a:cs typeface="Arial MT"/>
              </a:rPr>
              <a:t>P(x))</a:t>
            </a:r>
            <a:endParaRPr sz="1412">
              <a:latin typeface="Arial MT"/>
              <a:cs typeface="Arial MT"/>
            </a:endParaRPr>
          </a:p>
          <a:p>
            <a:pPr marL="414640">
              <a:tabLst>
                <a:tab pos="667346" algn="l"/>
              </a:tabLst>
            </a:pPr>
            <a:r>
              <a:rPr sz="1412" dirty="0">
                <a:latin typeface="Arial MT"/>
                <a:cs typeface="Arial MT"/>
              </a:rPr>
              <a:t>–	(</a:t>
            </a:r>
            <a:r>
              <a:rPr sz="1412" dirty="0">
                <a:latin typeface="Symbol"/>
                <a:cs typeface="Symbol"/>
              </a:rPr>
              <a:t></a:t>
            </a:r>
            <a:r>
              <a:rPr sz="1412" dirty="0">
                <a:latin typeface="Arial MT"/>
                <a:cs typeface="Arial MT"/>
              </a:rPr>
              <a:t>x</a:t>
            </a:r>
            <a:r>
              <a:rPr sz="1412" spc="-26" dirty="0">
                <a:latin typeface="Arial MT"/>
                <a:cs typeface="Arial MT"/>
              </a:rPr>
              <a:t> </a:t>
            </a:r>
            <a:r>
              <a:rPr sz="1412" spc="9" dirty="0">
                <a:latin typeface="Arial MT"/>
                <a:cs typeface="Arial MT"/>
              </a:rPr>
              <a:t>)(</a:t>
            </a:r>
            <a:r>
              <a:rPr sz="1412" dirty="0">
                <a:latin typeface="Arial MT"/>
                <a:cs typeface="Arial MT"/>
              </a:rPr>
              <a:t> </a:t>
            </a:r>
            <a:r>
              <a:rPr sz="1412" spc="-4" dirty="0">
                <a:latin typeface="Arial MT"/>
                <a:cs typeface="Arial MT"/>
              </a:rPr>
              <a:t>(</a:t>
            </a:r>
            <a:r>
              <a:rPr sz="1412" spc="-4" dirty="0">
                <a:latin typeface="Symbol"/>
                <a:cs typeface="Symbol"/>
              </a:rPr>
              <a:t></a:t>
            </a:r>
            <a:r>
              <a:rPr sz="1412" spc="-4" dirty="0">
                <a:latin typeface="Arial MT"/>
                <a:cs typeface="Arial MT"/>
              </a:rPr>
              <a:t>y)</a:t>
            </a:r>
            <a:r>
              <a:rPr sz="1412" dirty="0">
                <a:latin typeface="Arial MT"/>
                <a:cs typeface="Arial MT"/>
              </a:rPr>
              <a:t> </a:t>
            </a:r>
            <a:r>
              <a:rPr sz="1412" spc="-4" dirty="0">
                <a:latin typeface="Arial MT"/>
                <a:cs typeface="Arial MT"/>
              </a:rPr>
              <a:t>P(x,</a:t>
            </a:r>
            <a:r>
              <a:rPr sz="1412" spc="18" dirty="0">
                <a:latin typeface="Arial MT"/>
                <a:cs typeface="Arial MT"/>
              </a:rPr>
              <a:t> </a:t>
            </a:r>
            <a:r>
              <a:rPr sz="1412" spc="-4" dirty="0">
                <a:latin typeface="Arial MT"/>
                <a:cs typeface="Arial MT"/>
              </a:rPr>
              <a:t>y)</a:t>
            </a:r>
            <a:r>
              <a:rPr sz="1412" dirty="0">
                <a:latin typeface="Arial MT"/>
                <a:cs typeface="Arial MT"/>
              </a:rPr>
              <a:t> </a:t>
            </a:r>
            <a:r>
              <a:rPr sz="1412" spc="4" dirty="0">
                <a:latin typeface="Symbol"/>
                <a:cs typeface="Symbol"/>
              </a:rPr>
              <a:t></a:t>
            </a:r>
            <a:r>
              <a:rPr sz="1412" spc="44" dirty="0">
                <a:latin typeface="Times New Roman"/>
                <a:cs typeface="Times New Roman"/>
              </a:rPr>
              <a:t> </a:t>
            </a:r>
            <a:r>
              <a:rPr sz="1412" dirty="0">
                <a:latin typeface="Arial MT"/>
                <a:cs typeface="Arial MT"/>
              </a:rPr>
              <a:t>~</a:t>
            </a:r>
            <a:r>
              <a:rPr sz="1412" spc="4" dirty="0">
                <a:latin typeface="Arial MT"/>
                <a:cs typeface="Arial MT"/>
              </a:rPr>
              <a:t> </a:t>
            </a:r>
            <a:r>
              <a:rPr sz="1412" dirty="0">
                <a:latin typeface="Arial MT"/>
                <a:cs typeface="Arial MT"/>
              </a:rPr>
              <a:t>( </a:t>
            </a:r>
            <a:r>
              <a:rPr sz="1412" spc="-4" dirty="0">
                <a:latin typeface="Arial MT"/>
                <a:cs typeface="Arial MT"/>
              </a:rPr>
              <a:t>(</a:t>
            </a:r>
            <a:r>
              <a:rPr sz="1412" spc="-4" dirty="0">
                <a:latin typeface="Symbol"/>
                <a:cs typeface="Symbol"/>
              </a:rPr>
              <a:t></a:t>
            </a:r>
            <a:r>
              <a:rPr sz="1412" spc="-4" dirty="0">
                <a:latin typeface="Arial MT"/>
                <a:cs typeface="Arial MT"/>
              </a:rPr>
              <a:t>z)</a:t>
            </a:r>
            <a:r>
              <a:rPr sz="1412" dirty="0">
                <a:latin typeface="Arial MT"/>
                <a:cs typeface="Arial MT"/>
              </a:rPr>
              <a:t> Q(z)</a:t>
            </a:r>
            <a:r>
              <a:rPr sz="1412" spc="405" dirty="0">
                <a:latin typeface="Arial MT"/>
                <a:cs typeface="Arial MT"/>
              </a:rPr>
              <a:t> </a:t>
            </a:r>
            <a:r>
              <a:rPr sz="1412" spc="4" dirty="0">
                <a:latin typeface="Symbol"/>
                <a:cs typeface="Symbol"/>
              </a:rPr>
              <a:t></a:t>
            </a:r>
            <a:r>
              <a:rPr sz="1412" spc="71" dirty="0">
                <a:latin typeface="Times New Roman"/>
                <a:cs typeface="Times New Roman"/>
              </a:rPr>
              <a:t> </a:t>
            </a:r>
            <a:r>
              <a:rPr sz="1412" spc="-13" dirty="0">
                <a:latin typeface="Arial MT"/>
                <a:cs typeface="Arial MT"/>
              </a:rPr>
              <a:t>R(x))</a:t>
            </a:r>
            <a:r>
              <a:rPr sz="1412" dirty="0">
                <a:latin typeface="Arial MT"/>
                <a:cs typeface="Arial MT"/>
              </a:rPr>
              <a:t> )</a:t>
            </a:r>
            <a:endParaRPr sz="1412">
              <a:latin typeface="Arial MT"/>
              <a:cs typeface="Arial MT"/>
            </a:endParaRPr>
          </a:p>
          <a:p>
            <a:pPr marL="414640">
              <a:tabLst>
                <a:tab pos="667346" algn="l"/>
              </a:tabLst>
            </a:pPr>
            <a:r>
              <a:rPr sz="1412" dirty="0">
                <a:latin typeface="Arial MT"/>
                <a:cs typeface="Arial MT"/>
              </a:rPr>
              <a:t>–	(</a:t>
            </a:r>
            <a:r>
              <a:rPr sz="1412" dirty="0">
                <a:latin typeface="Symbol"/>
                <a:cs typeface="Symbol"/>
              </a:rPr>
              <a:t></a:t>
            </a:r>
            <a:r>
              <a:rPr sz="1412" dirty="0">
                <a:latin typeface="Arial MT"/>
                <a:cs typeface="Arial MT"/>
              </a:rPr>
              <a:t>x</a:t>
            </a:r>
            <a:r>
              <a:rPr sz="1412" spc="-26" dirty="0">
                <a:latin typeface="Arial MT"/>
                <a:cs typeface="Arial MT"/>
              </a:rPr>
              <a:t> </a:t>
            </a:r>
            <a:r>
              <a:rPr sz="1412" dirty="0">
                <a:latin typeface="Arial MT"/>
                <a:cs typeface="Arial MT"/>
              </a:rPr>
              <a:t>)(</a:t>
            </a:r>
            <a:r>
              <a:rPr sz="1412" dirty="0">
                <a:latin typeface="Symbol"/>
                <a:cs typeface="Symbol"/>
              </a:rPr>
              <a:t></a:t>
            </a:r>
            <a:r>
              <a:rPr sz="1412" dirty="0">
                <a:latin typeface="Arial MT"/>
                <a:cs typeface="Arial MT"/>
              </a:rPr>
              <a:t>y)</a:t>
            </a:r>
            <a:r>
              <a:rPr sz="1412" spc="-4" dirty="0">
                <a:latin typeface="Arial MT"/>
                <a:cs typeface="Arial MT"/>
              </a:rPr>
              <a:t> P(x,</a:t>
            </a:r>
            <a:r>
              <a:rPr sz="1412" spc="18" dirty="0">
                <a:latin typeface="Arial MT"/>
                <a:cs typeface="Arial MT"/>
              </a:rPr>
              <a:t> </a:t>
            </a:r>
            <a:r>
              <a:rPr sz="1412" spc="-4" dirty="0">
                <a:latin typeface="Arial MT"/>
                <a:cs typeface="Arial MT"/>
              </a:rPr>
              <a:t>y) </a:t>
            </a:r>
            <a:r>
              <a:rPr sz="1412" spc="4" dirty="0">
                <a:latin typeface="Symbol"/>
                <a:cs typeface="Symbol"/>
              </a:rPr>
              <a:t></a:t>
            </a:r>
            <a:r>
              <a:rPr sz="1412" spc="40" dirty="0">
                <a:latin typeface="Times New Roman"/>
                <a:cs typeface="Times New Roman"/>
              </a:rPr>
              <a:t> </a:t>
            </a:r>
            <a:r>
              <a:rPr sz="1412" dirty="0">
                <a:latin typeface="Arial MT"/>
                <a:cs typeface="Arial MT"/>
              </a:rPr>
              <a:t>( </a:t>
            </a:r>
            <a:r>
              <a:rPr sz="1412" spc="-4" dirty="0">
                <a:latin typeface="Arial MT"/>
                <a:cs typeface="Arial MT"/>
              </a:rPr>
              <a:t>(</a:t>
            </a:r>
            <a:r>
              <a:rPr sz="1412" spc="-4" dirty="0">
                <a:latin typeface="Symbol"/>
                <a:cs typeface="Symbol"/>
              </a:rPr>
              <a:t></a:t>
            </a:r>
            <a:r>
              <a:rPr sz="1412" spc="-4" dirty="0">
                <a:latin typeface="Arial MT"/>
                <a:cs typeface="Arial MT"/>
              </a:rPr>
              <a:t>y) </a:t>
            </a:r>
            <a:r>
              <a:rPr sz="1412" spc="-9" dirty="0">
                <a:latin typeface="Arial MT"/>
                <a:cs typeface="Arial MT"/>
              </a:rPr>
              <a:t>P(x,</a:t>
            </a:r>
            <a:r>
              <a:rPr sz="1412" spc="18" dirty="0">
                <a:latin typeface="Arial MT"/>
                <a:cs typeface="Arial MT"/>
              </a:rPr>
              <a:t> </a:t>
            </a:r>
            <a:r>
              <a:rPr sz="1412" spc="4" dirty="0">
                <a:latin typeface="Arial MT"/>
                <a:cs typeface="Arial MT"/>
              </a:rPr>
              <a:t>y)</a:t>
            </a:r>
            <a:endParaRPr sz="1412">
              <a:latin typeface="Arial MT"/>
              <a:cs typeface="Arial MT"/>
            </a:endParaRPr>
          </a:p>
          <a:p>
            <a:pPr marL="414640">
              <a:spcBef>
                <a:spcPts val="22"/>
              </a:spcBef>
              <a:tabLst>
                <a:tab pos="667346" algn="l"/>
              </a:tabLst>
            </a:pPr>
            <a:r>
              <a:rPr sz="1412" dirty="0">
                <a:latin typeface="Arial MT"/>
                <a:cs typeface="Arial MT"/>
              </a:rPr>
              <a:t>–	(</a:t>
            </a:r>
            <a:r>
              <a:rPr sz="1412" dirty="0">
                <a:latin typeface="Symbol"/>
                <a:cs typeface="Symbol"/>
              </a:rPr>
              <a:t></a:t>
            </a:r>
            <a:r>
              <a:rPr sz="1412" dirty="0">
                <a:latin typeface="Arial MT"/>
                <a:cs typeface="Arial MT"/>
              </a:rPr>
              <a:t>x</a:t>
            </a:r>
            <a:r>
              <a:rPr sz="1412" spc="-26" dirty="0">
                <a:latin typeface="Arial MT"/>
                <a:cs typeface="Arial MT"/>
              </a:rPr>
              <a:t> </a:t>
            </a:r>
            <a:r>
              <a:rPr sz="1412" dirty="0">
                <a:latin typeface="Arial MT"/>
                <a:cs typeface="Arial MT"/>
              </a:rPr>
              <a:t>)((</a:t>
            </a:r>
            <a:r>
              <a:rPr sz="1412" dirty="0">
                <a:latin typeface="Symbol"/>
                <a:cs typeface="Symbol"/>
              </a:rPr>
              <a:t></a:t>
            </a:r>
            <a:r>
              <a:rPr sz="1412" dirty="0">
                <a:latin typeface="Arial MT"/>
                <a:cs typeface="Arial MT"/>
              </a:rPr>
              <a:t>y) </a:t>
            </a:r>
            <a:r>
              <a:rPr sz="1412" spc="-4" dirty="0">
                <a:latin typeface="Arial MT"/>
                <a:cs typeface="Arial MT"/>
              </a:rPr>
              <a:t>P(x,</a:t>
            </a:r>
            <a:r>
              <a:rPr sz="1412" spc="13" dirty="0">
                <a:latin typeface="Arial MT"/>
                <a:cs typeface="Arial MT"/>
              </a:rPr>
              <a:t> </a:t>
            </a:r>
            <a:r>
              <a:rPr sz="1412" spc="-4" dirty="0">
                <a:latin typeface="Arial MT"/>
                <a:cs typeface="Arial MT"/>
              </a:rPr>
              <a:t>y)</a:t>
            </a:r>
            <a:r>
              <a:rPr sz="1412" dirty="0">
                <a:latin typeface="Arial MT"/>
                <a:cs typeface="Arial MT"/>
              </a:rPr>
              <a:t> </a:t>
            </a:r>
            <a:r>
              <a:rPr sz="1412" spc="4" dirty="0">
                <a:latin typeface="Symbol"/>
                <a:cs typeface="Symbol"/>
              </a:rPr>
              <a:t></a:t>
            </a:r>
            <a:r>
              <a:rPr sz="1412" spc="66" dirty="0">
                <a:latin typeface="Times New Roman"/>
                <a:cs typeface="Times New Roman"/>
              </a:rPr>
              <a:t> </a:t>
            </a:r>
            <a:r>
              <a:rPr sz="1412" spc="-4" dirty="0">
                <a:latin typeface="Arial MT"/>
                <a:cs typeface="Arial MT"/>
              </a:rPr>
              <a:t>((</a:t>
            </a:r>
            <a:r>
              <a:rPr sz="1412" spc="-4" dirty="0">
                <a:latin typeface="Symbol"/>
                <a:cs typeface="Symbol"/>
              </a:rPr>
              <a:t></a:t>
            </a:r>
            <a:r>
              <a:rPr sz="1412" spc="-4" dirty="0">
                <a:latin typeface="Arial MT"/>
                <a:cs typeface="Arial MT"/>
              </a:rPr>
              <a:t>z)</a:t>
            </a:r>
            <a:r>
              <a:rPr sz="1412" dirty="0">
                <a:latin typeface="Arial MT"/>
                <a:cs typeface="Arial MT"/>
              </a:rPr>
              <a:t> Q(z)</a:t>
            </a:r>
            <a:r>
              <a:rPr sz="1412" spc="401" dirty="0">
                <a:latin typeface="Arial MT"/>
                <a:cs typeface="Arial MT"/>
              </a:rPr>
              <a:t> </a:t>
            </a:r>
            <a:r>
              <a:rPr sz="1412" spc="4" dirty="0">
                <a:latin typeface="Symbol"/>
                <a:cs typeface="Symbol"/>
              </a:rPr>
              <a:t></a:t>
            </a:r>
            <a:r>
              <a:rPr sz="1412" spc="71" dirty="0">
                <a:latin typeface="Times New Roman"/>
                <a:cs typeface="Times New Roman"/>
              </a:rPr>
              <a:t> </a:t>
            </a:r>
            <a:r>
              <a:rPr sz="1412" spc="-9" dirty="0">
                <a:latin typeface="Arial MT"/>
                <a:cs typeface="Arial MT"/>
              </a:rPr>
              <a:t>R(x))</a:t>
            </a:r>
            <a:r>
              <a:rPr sz="1412" spc="-4" dirty="0">
                <a:latin typeface="Arial MT"/>
                <a:cs typeface="Arial MT"/>
              </a:rPr>
              <a:t> </a:t>
            </a:r>
            <a:r>
              <a:rPr sz="1412" dirty="0">
                <a:latin typeface="Arial MT"/>
                <a:cs typeface="Arial MT"/>
              </a:rPr>
              <a:t>)</a:t>
            </a:r>
            <a:endParaRPr sz="1412">
              <a:latin typeface="Arial MT"/>
              <a:cs typeface="Arial MT"/>
            </a:endParaRPr>
          </a:p>
          <a:p>
            <a:pPr marL="414640">
              <a:tabLst>
                <a:tab pos="667346" algn="l"/>
              </a:tabLst>
            </a:pPr>
            <a:r>
              <a:rPr sz="1412" dirty="0">
                <a:latin typeface="Arial MT"/>
                <a:cs typeface="Arial MT"/>
              </a:rPr>
              <a:t>–	(</a:t>
            </a:r>
            <a:r>
              <a:rPr sz="1412" dirty="0">
                <a:latin typeface="Symbol"/>
                <a:cs typeface="Symbol"/>
              </a:rPr>
              <a:t></a:t>
            </a:r>
            <a:r>
              <a:rPr sz="1412" dirty="0">
                <a:latin typeface="Arial MT"/>
                <a:cs typeface="Arial MT"/>
              </a:rPr>
              <a:t>x</a:t>
            </a:r>
            <a:r>
              <a:rPr sz="1412" spc="-26" dirty="0">
                <a:latin typeface="Arial MT"/>
                <a:cs typeface="Arial MT"/>
              </a:rPr>
              <a:t> </a:t>
            </a:r>
            <a:r>
              <a:rPr sz="1412" dirty="0">
                <a:latin typeface="Arial MT"/>
                <a:cs typeface="Arial MT"/>
              </a:rPr>
              <a:t>)(P(x)</a:t>
            </a:r>
            <a:r>
              <a:rPr sz="1412" spc="-4" dirty="0">
                <a:latin typeface="Arial MT"/>
                <a:cs typeface="Arial MT"/>
              </a:rPr>
              <a:t> </a:t>
            </a:r>
            <a:r>
              <a:rPr sz="1412" spc="4" dirty="0">
                <a:latin typeface="Symbol"/>
                <a:cs typeface="Symbol"/>
              </a:rPr>
              <a:t></a:t>
            </a:r>
            <a:r>
              <a:rPr sz="1412" spc="88" dirty="0">
                <a:latin typeface="Times New Roman"/>
                <a:cs typeface="Times New Roman"/>
              </a:rPr>
              <a:t> </a:t>
            </a:r>
            <a:r>
              <a:rPr sz="1412" dirty="0">
                <a:latin typeface="Arial MT"/>
                <a:cs typeface="Arial MT"/>
              </a:rPr>
              <a:t>Q(x)) </a:t>
            </a:r>
            <a:r>
              <a:rPr sz="1412" spc="4" dirty="0">
                <a:latin typeface="Symbol"/>
                <a:cs typeface="Symbol"/>
              </a:rPr>
              <a:t></a:t>
            </a:r>
            <a:r>
              <a:rPr sz="1412" spc="4" dirty="0">
                <a:latin typeface="Times New Roman"/>
                <a:cs typeface="Times New Roman"/>
              </a:rPr>
              <a:t> </a:t>
            </a:r>
            <a:r>
              <a:rPr sz="1412" spc="79" dirty="0">
                <a:latin typeface="Times New Roman"/>
                <a:cs typeface="Times New Roman"/>
              </a:rPr>
              <a:t> </a:t>
            </a:r>
            <a:r>
              <a:rPr sz="1412" dirty="0">
                <a:latin typeface="Arial MT"/>
                <a:cs typeface="Arial MT"/>
              </a:rPr>
              <a:t>( </a:t>
            </a:r>
            <a:r>
              <a:rPr sz="1412" spc="-9" dirty="0">
                <a:latin typeface="Arial MT"/>
                <a:cs typeface="Arial MT"/>
              </a:rPr>
              <a:t>(</a:t>
            </a:r>
            <a:r>
              <a:rPr sz="1412" spc="-9" dirty="0">
                <a:latin typeface="Symbol"/>
                <a:cs typeface="Symbol"/>
              </a:rPr>
              <a:t></a:t>
            </a:r>
            <a:r>
              <a:rPr sz="1412" spc="-9" dirty="0">
                <a:latin typeface="Arial MT"/>
                <a:cs typeface="Arial MT"/>
              </a:rPr>
              <a:t>x)</a:t>
            </a:r>
            <a:r>
              <a:rPr sz="1412" spc="-4" dirty="0">
                <a:latin typeface="Arial MT"/>
                <a:cs typeface="Arial MT"/>
              </a:rPr>
              <a:t> P(x)</a:t>
            </a:r>
            <a:r>
              <a:rPr sz="1412" spc="22" dirty="0">
                <a:latin typeface="Arial MT"/>
                <a:cs typeface="Arial MT"/>
              </a:rPr>
              <a:t> </a:t>
            </a:r>
            <a:r>
              <a:rPr sz="1412" spc="4" dirty="0">
                <a:latin typeface="Symbol"/>
                <a:cs typeface="Symbol"/>
              </a:rPr>
              <a:t></a:t>
            </a:r>
            <a:r>
              <a:rPr sz="1412" spc="4" dirty="0">
                <a:latin typeface="Times New Roman"/>
                <a:cs typeface="Times New Roman"/>
              </a:rPr>
              <a:t> </a:t>
            </a:r>
            <a:r>
              <a:rPr sz="1412" spc="79" dirty="0">
                <a:latin typeface="Times New Roman"/>
                <a:cs typeface="Times New Roman"/>
              </a:rPr>
              <a:t> </a:t>
            </a:r>
            <a:r>
              <a:rPr sz="1412" spc="-4" dirty="0">
                <a:latin typeface="Arial MT"/>
                <a:cs typeface="Arial MT"/>
              </a:rPr>
              <a:t>(</a:t>
            </a:r>
            <a:r>
              <a:rPr sz="1412" spc="-4" dirty="0">
                <a:latin typeface="Symbol"/>
                <a:cs typeface="Symbol"/>
              </a:rPr>
              <a:t></a:t>
            </a:r>
            <a:r>
              <a:rPr sz="1412" spc="-4" dirty="0">
                <a:latin typeface="Arial MT"/>
                <a:cs typeface="Arial MT"/>
              </a:rPr>
              <a:t>x)Q(x))</a:t>
            </a:r>
            <a:endParaRPr sz="1412">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JAYSANKAR\Downloads\logo.jpg">
            <a:extLst>
              <a:ext uri="{FF2B5EF4-FFF2-40B4-BE49-F238E27FC236}">
                <a16:creationId xmlns:a16="http://schemas.microsoft.com/office/drawing/2014/main" id="{8E30DEDD-5652-327F-62EF-7C7D9B2CD7B5}"/>
              </a:ext>
            </a:extLst>
          </p:cNvPr>
          <p:cNvPicPr>
            <a:picLocks noChangeAspect="1" noChangeArrowheads="1"/>
          </p:cNvPicPr>
          <p:nvPr/>
        </p:nvPicPr>
        <p:blipFill>
          <a:blip r:embed="rId2" cstate="print"/>
          <a:srcRect/>
          <a:stretch>
            <a:fillRect/>
          </a:stretch>
        </p:blipFill>
        <p:spPr bwMode="auto">
          <a:xfrm>
            <a:off x="238085" y="129599"/>
            <a:ext cx="785818" cy="466099"/>
          </a:xfrm>
          <a:prstGeom prst="rect">
            <a:avLst/>
          </a:prstGeom>
          <a:noFill/>
        </p:spPr>
      </p:pic>
      <p:sp>
        <p:nvSpPr>
          <p:cNvPr id="3" name="TextBox 2">
            <a:extLst>
              <a:ext uri="{FF2B5EF4-FFF2-40B4-BE49-F238E27FC236}">
                <a16:creationId xmlns:a16="http://schemas.microsoft.com/office/drawing/2014/main" id="{46023C52-4933-B004-E1A1-E42458ED366D}"/>
              </a:ext>
            </a:extLst>
          </p:cNvPr>
          <p:cNvSpPr txBox="1"/>
          <p:nvPr/>
        </p:nvSpPr>
        <p:spPr>
          <a:xfrm>
            <a:off x="9164457" y="120827"/>
            <a:ext cx="2432269" cy="307777"/>
          </a:xfrm>
          <a:prstGeom prst="rect">
            <a:avLst/>
          </a:prstGeom>
          <a:noFill/>
        </p:spPr>
        <p:txBody>
          <a:bodyPr wrap="none" rtlCol="0">
            <a:spAutoFit/>
          </a:bodyPr>
          <a:lstStyle/>
          <a:p>
            <a:r>
              <a:rPr lang="en-US" sz="1400" b="1" dirty="0">
                <a:solidFill>
                  <a:srgbClr val="00B0F0"/>
                </a:solidFill>
              </a:rPr>
              <a:t>Aditya Engineering College (A)</a:t>
            </a:r>
          </a:p>
        </p:txBody>
      </p:sp>
      <p:sp>
        <p:nvSpPr>
          <p:cNvPr id="4" name="Title 1">
            <a:extLst>
              <a:ext uri="{FF2B5EF4-FFF2-40B4-BE49-F238E27FC236}">
                <a16:creationId xmlns:a16="http://schemas.microsoft.com/office/drawing/2014/main" id="{AD4FF525-9E1E-D981-344F-074150EB647D}"/>
              </a:ext>
            </a:extLst>
          </p:cNvPr>
          <p:cNvSpPr txBox="1">
            <a:spLocks/>
          </p:cNvSpPr>
          <p:nvPr/>
        </p:nvSpPr>
        <p:spPr>
          <a:xfrm>
            <a:off x="1871098" y="456743"/>
            <a:ext cx="7772400" cy="1056687"/>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tabLst>
                <a:tab pos="546735" algn="l"/>
              </a:tabLst>
            </a:pPr>
            <a:r>
              <a:rPr lang="en-US" sz="3200" b="1" dirty="0">
                <a:solidFill>
                  <a:srgbClr val="C00000"/>
                </a:solidFill>
                <a:latin typeface="Calibri" panose="020F0502020204030204" pitchFamily="34" charset="0"/>
                <a:ea typeface="Calibri" panose="020F0502020204030204" pitchFamily="34" charset="0"/>
              </a:rPr>
              <a:t> </a:t>
            </a:r>
            <a:r>
              <a:rPr lang="en-US" b="1" dirty="0">
                <a:solidFill>
                  <a:srgbClr val="C00000"/>
                </a:solidFill>
                <a:latin typeface="Calibri" panose="020F0502020204030204" pitchFamily="34" charset="0"/>
                <a:ea typeface="Calibri" panose="020F0502020204030204" pitchFamily="34" charset="0"/>
              </a:rPr>
              <a:t>Propositional Logic… </a:t>
            </a:r>
          </a:p>
          <a:p>
            <a:pPr marL="342900" indent="-342900" algn="ctr">
              <a:tabLst>
                <a:tab pos="546735" algn="l"/>
              </a:tabLst>
            </a:pPr>
            <a:br>
              <a:rPr lang="en-US" sz="3200" b="1" dirty="0">
                <a:solidFill>
                  <a:srgbClr val="C00000"/>
                </a:solidFill>
                <a:latin typeface="Calibri" panose="020F0502020204030204" pitchFamily="34" charset="0"/>
                <a:ea typeface="Calibri" panose="020F0502020204030204" pitchFamily="34" charset="0"/>
              </a:rPr>
            </a:br>
            <a:endParaRPr lang="te-IN" sz="3200" dirty="0">
              <a:solidFill>
                <a:srgbClr val="C00000"/>
              </a:solidFill>
            </a:endParaRPr>
          </a:p>
        </p:txBody>
      </p:sp>
      <p:grpSp>
        <p:nvGrpSpPr>
          <p:cNvPr id="5" name="object 2">
            <a:extLst>
              <a:ext uri="{FF2B5EF4-FFF2-40B4-BE49-F238E27FC236}">
                <a16:creationId xmlns:a16="http://schemas.microsoft.com/office/drawing/2014/main" id="{E138E730-5269-7A07-3C94-0AF2B40ECF64}"/>
              </a:ext>
            </a:extLst>
          </p:cNvPr>
          <p:cNvGrpSpPr/>
          <p:nvPr/>
        </p:nvGrpSpPr>
        <p:grpSpPr>
          <a:xfrm>
            <a:off x="457205" y="457199"/>
            <a:ext cx="1064260" cy="6852284"/>
            <a:chOff x="457205" y="457199"/>
            <a:chExt cx="1064260" cy="6852284"/>
          </a:xfrm>
        </p:grpSpPr>
        <p:pic>
          <p:nvPicPr>
            <p:cNvPr id="6" name="object 3">
              <a:extLst>
                <a:ext uri="{FF2B5EF4-FFF2-40B4-BE49-F238E27FC236}">
                  <a16:creationId xmlns:a16="http://schemas.microsoft.com/office/drawing/2014/main" id="{77366052-7197-7368-E46A-69E6ED554FF2}"/>
                </a:ext>
              </a:extLst>
            </p:cNvPr>
            <p:cNvPicPr/>
            <p:nvPr/>
          </p:nvPicPr>
          <p:blipFill>
            <a:blip r:embed="rId3" cstate="print"/>
            <a:stretch>
              <a:fillRect/>
            </a:stretch>
          </p:blipFill>
          <p:spPr>
            <a:xfrm>
              <a:off x="457205" y="457199"/>
              <a:ext cx="443932" cy="6851903"/>
            </a:xfrm>
            <a:prstGeom prst="rect">
              <a:avLst/>
            </a:prstGeom>
          </p:spPr>
        </p:pic>
        <p:pic>
          <p:nvPicPr>
            <p:cNvPr id="7" name="object 4">
              <a:extLst>
                <a:ext uri="{FF2B5EF4-FFF2-40B4-BE49-F238E27FC236}">
                  <a16:creationId xmlns:a16="http://schemas.microsoft.com/office/drawing/2014/main" id="{A0B44EC9-5F49-379B-6782-57EEAFA6568A}"/>
                </a:ext>
              </a:extLst>
            </p:cNvPr>
            <p:cNvPicPr/>
            <p:nvPr/>
          </p:nvPicPr>
          <p:blipFill>
            <a:blip r:embed="rId4" cstate="print"/>
            <a:stretch>
              <a:fillRect/>
            </a:stretch>
          </p:blipFill>
          <p:spPr>
            <a:xfrm>
              <a:off x="1219200" y="457199"/>
              <a:ext cx="301751" cy="6851903"/>
            </a:xfrm>
            <a:prstGeom prst="rect">
              <a:avLst/>
            </a:prstGeom>
          </p:spPr>
        </p:pic>
      </p:grpSp>
      <p:sp>
        <p:nvSpPr>
          <p:cNvPr id="8" name="object 5">
            <a:extLst>
              <a:ext uri="{FF2B5EF4-FFF2-40B4-BE49-F238E27FC236}">
                <a16:creationId xmlns:a16="http://schemas.microsoft.com/office/drawing/2014/main" id="{185A2F0C-A16E-9074-119C-105A3E40588C}"/>
              </a:ext>
            </a:extLst>
          </p:cNvPr>
          <p:cNvSpPr txBox="1">
            <a:spLocks/>
          </p:cNvSpPr>
          <p:nvPr/>
        </p:nvSpPr>
        <p:spPr>
          <a:xfrm>
            <a:off x="1709421" y="1157732"/>
            <a:ext cx="2011045" cy="695325"/>
          </a:xfrm>
          <a:prstGeom prst="rect">
            <a:avLst/>
          </a:prstGeom>
        </p:spPr>
        <p:txBody>
          <a:bodyPr vert="horz" wrap="square" lIns="0" tIns="1143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0"/>
              </a:spcBef>
            </a:pPr>
            <a:r>
              <a:rPr lang="en-IN" spc="-5" dirty="0"/>
              <a:t>E</a:t>
            </a:r>
            <a:r>
              <a:rPr lang="en-IN" spc="5" dirty="0"/>
              <a:t>x</a:t>
            </a:r>
            <a:r>
              <a:rPr lang="en-IN" spc="10" dirty="0"/>
              <a:t>a</a:t>
            </a:r>
            <a:r>
              <a:rPr lang="en-IN" spc="-45" dirty="0"/>
              <a:t>m</a:t>
            </a:r>
            <a:r>
              <a:rPr lang="en-IN" spc="5" dirty="0"/>
              <a:t>p</a:t>
            </a:r>
            <a:r>
              <a:rPr lang="en-IN" spc="-5" dirty="0"/>
              <a:t>le</a:t>
            </a:r>
            <a:endParaRPr lang="en-IN" dirty="0"/>
          </a:p>
        </p:txBody>
      </p:sp>
      <p:sp>
        <p:nvSpPr>
          <p:cNvPr id="11" name="object 6">
            <a:extLst>
              <a:ext uri="{FF2B5EF4-FFF2-40B4-BE49-F238E27FC236}">
                <a16:creationId xmlns:a16="http://schemas.microsoft.com/office/drawing/2014/main" id="{397D1C16-8E25-BEB0-DF09-6CCD3E516AA8}"/>
              </a:ext>
            </a:extLst>
          </p:cNvPr>
          <p:cNvSpPr txBox="1"/>
          <p:nvPr/>
        </p:nvSpPr>
        <p:spPr>
          <a:xfrm>
            <a:off x="1526540" y="2142237"/>
            <a:ext cx="9446259" cy="1506855"/>
          </a:xfrm>
          <a:prstGeom prst="rect">
            <a:avLst/>
          </a:prstGeom>
        </p:spPr>
        <p:txBody>
          <a:bodyPr vert="horz" wrap="square" lIns="0" tIns="38735" rIns="0" bIns="0" rtlCol="0">
            <a:spAutoFit/>
          </a:bodyPr>
          <a:lstStyle/>
          <a:p>
            <a:pPr marL="356870" marR="5080" indent="-344805">
              <a:lnSpc>
                <a:spcPts val="2740"/>
              </a:lnSpc>
              <a:spcBef>
                <a:spcPts val="305"/>
              </a:spcBef>
              <a:buSzPct val="70833"/>
              <a:buChar char="●"/>
              <a:tabLst>
                <a:tab pos="356870" algn="l"/>
                <a:tab pos="357505" algn="l"/>
                <a:tab pos="4316095" algn="l"/>
              </a:tabLst>
            </a:pPr>
            <a:r>
              <a:rPr sz="2400" dirty="0">
                <a:latin typeface="Microsoft Sans Serif"/>
                <a:cs typeface="Microsoft Sans Serif"/>
              </a:rPr>
              <a:t>Show that</a:t>
            </a:r>
            <a:r>
              <a:rPr sz="2400" spc="15" dirty="0">
                <a:latin typeface="Microsoft Sans Serif"/>
                <a:cs typeface="Microsoft Sans Serif"/>
              </a:rPr>
              <a:t> </a:t>
            </a:r>
            <a:r>
              <a:rPr sz="2400" dirty="0">
                <a:latin typeface="Microsoft Sans Serif"/>
                <a:cs typeface="Microsoft Sans Serif"/>
              </a:rPr>
              <a:t>"</a:t>
            </a:r>
            <a:r>
              <a:rPr sz="2400" spc="20" dirty="0">
                <a:latin typeface="Microsoft Sans Serif"/>
                <a:cs typeface="Microsoft Sans Serif"/>
              </a:rPr>
              <a:t> </a:t>
            </a:r>
            <a:r>
              <a:rPr sz="2400" dirty="0">
                <a:latin typeface="Microsoft Sans Serif"/>
                <a:cs typeface="Microsoft Sans Serif"/>
              </a:rPr>
              <a:t>It</a:t>
            </a:r>
            <a:r>
              <a:rPr sz="2400" spc="15" dirty="0">
                <a:latin typeface="Microsoft Sans Serif"/>
                <a:cs typeface="Microsoft Sans Serif"/>
              </a:rPr>
              <a:t> </a:t>
            </a:r>
            <a:r>
              <a:rPr sz="2400" spc="-10" dirty="0">
                <a:latin typeface="Microsoft Sans Serif"/>
                <a:cs typeface="Microsoft Sans Serif"/>
              </a:rPr>
              <a:t>is</a:t>
            </a:r>
            <a:r>
              <a:rPr sz="2400" spc="25" dirty="0">
                <a:latin typeface="Microsoft Sans Serif"/>
                <a:cs typeface="Microsoft Sans Serif"/>
              </a:rPr>
              <a:t> </a:t>
            </a:r>
            <a:r>
              <a:rPr sz="2400" spc="-5" dirty="0">
                <a:latin typeface="Microsoft Sans Serif"/>
                <a:cs typeface="Microsoft Sans Serif"/>
              </a:rPr>
              <a:t>humid</a:t>
            </a:r>
            <a:r>
              <a:rPr sz="2400" spc="20" dirty="0">
                <a:latin typeface="Microsoft Sans Serif"/>
                <a:cs typeface="Microsoft Sans Serif"/>
              </a:rPr>
              <a:t> </a:t>
            </a:r>
            <a:r>
              <a:rPr sz="2400" dirty="0">
                <a:latin typeface="Microsoft Sans Serif"/>
                <a:cs typeface="Microsoft Sans Serif"/>
              </a:rPr>
              <a:t>today</a:t>
            </a:r>
            <a:r>
              <a:rPr sz="2400" spc="10" dirty="0">
                <a:latin typeface="Microsoft Sans Serif"/>
                <a:cs typeface="Microsoft Sans Serif"/>
              </a:rPr>
              <a:t> </a:t>
            </a:r>
            <a:r>
              <a:rPr sz="2400" dirty="0">
                <a:latin typeface="Microsoft Sans Serif"/>
                <a:cs typeface="Microsoft Sans Serif"/>
              </a:rPr>
              <a:t>and</a:t>
            </a:r>
            <a:r>
              <a:rPr sz="2400" spc="20" dirty="0">
                <a:latin typeface="Microsoft Sans Serif"/>
                <a:cs typeface="Microsoft Sans Serif"/>
              </a:rPr>
              <a:t> </a:t>
            </a:r>
            <a:r>
              <a:rPr sz="2400" spc="-25" dirty="0">
                <a:latin typeface="Microsoft Sans Serif"/>
                <a:cs typeface="Microsoft Sans Serif"/>
              </a:rPr>
              <a:t>if</a:t>
            </a:r>
            <a:r>
              <a:rPr sz="2400" spc="55" dirty="0">
                <a:latin typeface="Microsoft Sans Serif"/>
                <a:cs typeface="Microsoft Sans Serif"/>
              </a:rPr>
              <a:t> </a:t>
            </a:r>
            <a:r>
              <a:rPr sz="2400" spc="-10" dirty="0">
                <a:latin typeface="Microsoft Sans Serif"/>
                <a:cs typeface="Microsoft Sans Serif"/>
              </a:rPr>
              <a:t>it</a:t>
            </a:r>
            <a:r>
              <a:rPr sz="2400" spc="15" dirty="0">
                <a:latin typeface="Microsoft Sans Serif"/>
                <a:cs typeface="Microsoft Sans Serif"/>
              </a:rPr>
              <a:t> </a:t>
            </a:r>
            <a:r>
              <a:rPr sz="2400" spc="-10" dirty="0">
                <a:latin typeface="Microsoft Sans Serif"/>
                <a:cs typeface="Microsoft Sans Serif"/>
              </a:rPr>
              <a:t>is</a:t>
            </a:r>
            <a:r>
              <a:rPr sz="2400" spc="30" dirty="0">
                <a:latin typeface="Microsoft Sans Serif"/>
                <a:cs typeface="Microsoft Sans Serif"/>
              </a:rPr>
              <a:t> </a:t>
            </a:r>
            <a:r>
              <a:rPr sz="2400" spc="-5" dirty="0">
                <a:latin typeface="Microsoft Sans Serif"/>
                <a:cs typeface="Microsoft Sans Serif"/>
              </a:rPr>
              <a:t>humid</a:t>
            </a:r>
            <a:r>
              <a:rPr sz="2400" spc="20" dirty="0">
                <a:latin typeface="Microsoft Sans Serif"/>
                <a:cs typeface="Microsoft Sans Serif"/>
              </a:rPr>
              <a:t> </a:t>
            </a:r>
            <a:r>
              <a:rPr sz="2400" dirty="0">
                <a:latin typeface="Microsoft Sans Serif"/>
                <a:cs typeface="Microsoft Sans Serif"/>
              </a:rPr>
              <a:t>then</a:t>
            </a:r>
            <a:r>
              <a:rPr sz="2400" spc="20" dirty="0">
                <a:latin typeface="Microsoft Sans Serif"/>
                <a:cs typeface="Microsoft Sans Serif"/>
              </a:rPr>
              <a:t> </a:t>
            </a:r>
            <a:r>
              <a:rPr sz="2400" spc="-10" dirty="0">
                <a:latin typeface="Microsoft Sans Serif"/>
                <a:cs typeface="Microsoft Sans Serif"/>
              </a:rPr>
              <a:t>it </a:t>
            </a:r>
            <a:r>
              <a:rPr sz="2400" spc="-625" dirty="0">
                <a:latin typeface="Microsoft Sans Serif"/>
                <a:cs typeface="Microsoft Sans Serif"/>
              </a:rPr>
              <a:t> </a:t>
            </a:r>
            <a:r>
              <a:rPr sz="2400" spc="-10" dirty="0">
                <a:latin typeface="Microsoft Sans Serif"/>
                <a:cs typeface="Microsoft Sans Serif"/>
              </a:rPr>
              <a:t>will</a:t>
            </a:r>
            <a:r>
              <a:rPr sz="2400" spc="35" dirty="0">
                <a:latin typeface="Microsoft Sans Serif"/>
                <a:cs typeface="Microsoft Sans Serif"/>
              </a:rPr>
              <a:t> </a:t>
            </a:r>
            <a:r>
              <a:rPr sz="2400" spc="-10" dirty="0">
                <a:latin typeface="Microsoft Sans Serif"/>
                <a:cs typeface="Microsoft Sans Serif"/>
              </a:rPr>
              <a:t>rain</a:t>
            </a:r>
            <a:r>
              <a:rPr sz="2400" spc="50" dirty="0">
                <a:latin typeface="Microsoft Sans Serif"/>
                <a:cs typeface="Microsoft Sans Serif"/>
              </a:rPr>
              <a:t> </a:t>
            </a:r>
            <a:r>
              <a:rPr sz="2400" spc="-5" dirty="0">
                <a:latin typeface="Microsoft Sans Serif"/>
                <a:cs typeface="Microsoft Sans Serif"/>
              </a:rPr>
              <a:t>so</a:t>
            </a:r>
            <a:r>
              <a:rPr sz="2400" spc="50" dirty="0">
                <a:latin typeface="Microsoft Sans Serif"/>
                <a:cs typeface="Microsoft Sans Serif"/>
              </a:rPr>
              <a:t> </a:t>
            </a:r>
            <a:r>
              <a:rPr sz="2400" spc="-10" dirty="0">
                <a:latin typeface="Microsoft Sans Serif"/>
                <a:cs typeface="Microsoft Sans Serif"/>
              </a:rPr>
              <a:t>it</a:t>
            </a:r>
            <a:r>
              <a:rPr sz="2400" spc="45" dirty="0">
                <a:latin typeface="Microsoft Sans Serif"/>
                <a:cs typeface="Microsoft Sans Serif"/>
              </a:rPr>
              <a:t> </a:t>
            </a:r>
            <a:r>
              <a:rPr sz="2400" spc="-20" dirty="0">
                <a:latin typeface="Microsoft Sans Serif"/>
                <a:cs typeface="Microsoft Sans Serif"/>
              </a:rPr>
              <a:t>will</a:t>
            </a:r>
            <a:r>
              <a:rPr sz="2400" spc="35" dirty="0">
                <a:latin typeface="Microsoft Sans Serif"/>
                <a:cs typeface="Microsoft Sans Serif"/>
              </a:rPr>
              <a:t> </a:t>
            </a:r>
            <a:r>
              <a:rPr sz="2400" spc="-10" dirty="0">
                <a:latin typeface="Microsoft Sans Serif"/>
                <a:cs typeface="Microsoft Sans Serif"/>
              </a:rPr>
              <a:t>rain</a:t>
            </a:r>
            <a:r>
              <a:rPr sz="2400" spc="55" dirty="0">
                <a:latin typeface="Microsoft Sans Serif"/>
                <a:cs typeface="Microsoft Sans Serif"/>
              </a:rPr>
              <a:t> </a:t>
            </a:r>
            <a:r>
              <a:rPr sz="2400" spc="-10" dirty="0">
                <a:latin typeface="Microsoft Sans Serif"/>
                <a:cs typeface="Microsoft Sans Serif"/>
              </a:rPr>
              <a:t>today"</a:t>
            </a:r>
            <a:r>
              <a:rPr lang="en-IN" sz="2400" spc="-10" dirty="0">
                <a:latin typeface="Microsoft Sans Serif"/>
                <a:cs typeface="Microsoft Sans Serif"/>
              </a:rPr>
              <a:t> </a:t>
            </a:r>
            <a:r>
              <a:rPr sz="2400" spc="-10" dirty="0">
                <a:latin typeface="Microsoft Sans Serif"/>
                <a:cs typeface="Microsoft Sans Serif"/>
              </a:rPr>
              <a:t>is</a:t>
            </a:r>
            <a:r>
              <a:rPr sz="2400" dirty="0">
                <a:latin typeface="Microsoft Sans Serif"/>
                <a:cs typeface="Microsoft Sans Serif"/>
              </a:rPr>
              <a:t> </a:t>
            </a:r>
            <a:r>
              <a:rPr sz="2400" spc="-5" dirty="0">
                <a:latin typeface="Microsoft Sans Serif"/>
                <a:cs typeface="Microsoft Sans Serif"/>
              </a:rPr>
              <a:t>a</a:t>
            </a:r>
            <a:r>
              <a:rPr sz="2400" spc="30" dirty="0">
                <a:latin typeface="Microsoft Sans Serif"/>
                <a:cs typeface="Microsoft Sans Serif"/>
              </a:rPr>
              <a:t> </a:t>
            </a:r>
            <a:r>
              <a:rPr sz="2400" spc="-15" dirty="0">
                <a:latin typeface="Microsoft Sans Serif"/>
                <a:cs typeface="Microsoft Sans Serif"/>
              </a:rPr>
              <a:t>valid</a:t>
            </a:r>
            <a:r>
              <a:rPr sz="2400" spc="30" dirty="0">
                <a:latin typeface="Microsoft Sans Serif"/>
                <a:cs typeface="Microsoft Sans Serif"/>
              </a:rPr>
              <a:t> </a:t>
            </a:r>
            <a:r>
              <a:rPr sz="2400" dirty="0">
                <a:latin typeface="Microsoft Sans Serif"/>
                <a:cs typeface="Microsoft Sans Serif"/>
              </a:rPr>
              <a:t>argument.</a:t>
            </a:r>
          </a:p>
          <a:p>
            <a:pPr marL="356870" marR="418465" indent="-344805">
              <a:lnSpc>
                <a:spcPts val="2740"/>
              </a:lnSpc>
              <a:spcBef>
                <a:spcPts val="570"/>
              </a:spcBef>
              <a:buSzPct val="70833"/>
              <a:buFont typeface="Microsoft Sans Serif"/>
              <a:buChar char="●"/>
              <a:tabLst>
                <a:tab pos="356870" algn="l"/>
                <a:tab pos="357505" algn="l"/>
              </a:tabLst>
            </a:pPr>
            <a:r>
              <a:rPr sz="2400" b="1" spc="-10" dirty="0">
                <a:latin typeface="Arial"/>
                <a:cs typeface="Arial"/>
              </a:rPr>
              <a:t>Solution:</a:t>
            </a:r>
            <a:r>
              <a:rPr sz="2400" b="1" spc="20" dirty="0">
                <a:latin typeface="Arial"/>
                <a:cs typeface="Arial"/>
              </a:rPr>
              <a:t> </a:t>
            </a:r>
            <a:r>
              <a:rPr sz="2400" spc="-5" dirty="0">
                <a:latin typeface="Microsoft Sans Serif"/>
                <a:cs typeface="Microsoft Sans Serif"/>
              </a:rPr>
              <a:t>Let</a:t>
            </a:r>
            <a:r>
              <a:rPr sz="2400" spc="20" dirty="0">
                <a:latin typeface="Microsoft Sans Serif"/>
                <a:cs typeface="Microsoft Sans Serif"/>
              </a:rPr>
              <a:t> </a:t>
            </a:r>
            <a:r>
              <a:rPr sz="2400" dirty="0">
                <a:latin typeface="Microsoft Sans Serif"/>
                <a:cs typeface="Microsoft Sans Serif"/>
              </a:rPr>
              <a:t>us</a:t>
            </a:r>
            <a:r>
              <a:rPr sz="2400" spc="35" dirty="0">
                <a:latin typeface="Microsoft Sans Serif"/>
                <a:cs typeface="Microsoft Sans Serif"/>
              </a:rPr>
              <a:t> </a:t>
            </a:r>
            <a:r>
              <a:rPr sz="2400" spc="-10" dirty="0">
                <a:latin typeface="Microsoft Sans Serif"/>
                <a:cs typeface="Microsoft Sans Serif"/>
              </a:rPr>
              <a:t>symbolize</a:t>
            </a:r>
            <a:r>
              <a:rPr sz="2400" spc="45" dirty="0">
                <a:latin typeface="Microsoft Sans Serif"/>
                <a:cs typeface="Microsoft Sans Serif"/>
              </a:rPr>
              <a:t> </a:t>
            </a:r>
            <a:r>
              <a:rPr sz="2400" spc="-10" dirty="0">
                <a:latin typeface="Microsoft Sans Serif"/>
                <a:cs typeface="Microsoft Sans Serif"/>
              </a:rPr>
              <a:t>English</a:t>
            </a:r>
            <a:r>
              <a:rPr sz="2400" spc="45" dirty="0">
                <a:latin typeface="Microsoft Sans Serif"/>
                <a:cs typeface="Microsoft Sans Serif"/>
              </a:rPr>
              <a:t> </a:t>
            </a:r>
            <a:r>
              <a:rPr sz="2400" spc="-5" dirty="0">
                <a:latin typeface="Microsoft Sans Serif"/>
                <a:cs typeface="Microsoft Sans Serif"/>
              </a:rPr>
              <a:t>sentences</a:t>
            </a:r>
            <a:r>
              <a:rPr sz="2400" spc="35" dirty="0">
                <a:latin typeface="Microsoft Sans Serif"/>
                <a:cs typeface="Microsoft Sans Serif"/>
              </a:rPr>
              <a:t> </a:t>
            </a:r>
            <a:r>
              <a:rPr sz="2400" dirty="0">
                <a:latin typeface="Microsoft Sans Serif"/>
                <a:cs typeface="Microsoft Sans Serif"/>
              </a:rPr>
              <a:t>by </a:t>
            </a:r>
            <a:r>
              <a:rPr sz="2400" spc="-620" dirty="0">
                <a:latin typeface="Microsoft Sans Serif"/>
                <a:cs typeface="Microsoft Sans Serif"/>
              </a:rPr>
              <a:t> </a:t>
            </a:r>
            <a:r>
              <a:rPr sz="2400" spc="-5" dirty="0">
                <a:latin typeface="Microsoft Sans Serif"/>
                <a:cs typeface="Microsoft Sans Serif"/>
              </a:rPr>
              <a:t>propositional</a:t>
            </a:r>
            <a:r>
              <a:rPr sz="2400" spc="20" dirty="0">
                <a:latin typeface="Microsoft Sans Serif"/>
                <a:cs typeface="Microsoft Sans Serif"/>
              </a:rPr>
              <a:t> </a:t>
            </a:r>
            <a:r>
              <a:rPr sz="2400" spc="-5" dirty="0">
                <a:latin typeface="Microsoft Sans Serif"/>
                <a:cs typeface="Microsoft Sans Serif"/>
              </a:rPr>
              <a:t>atoms</a:t>
            </a:r>
            <a:r>
              <a:rPr sz="2400" spc="30" dirty="0">
                <a:latin typeface="Microsoft Sans Serif"/>
                <a:cs typeface="Microsoft Sans Serif"/>
              </a:rPr>
              <a:t> </a:t>
            </a:r>
            <a:r>
              <a:rPr sz="2400" dirty="0">
                <a:latin typeface="Microsoft Sans Serif"/>
                <a:cs typeface="Microsoft Sans Serif"/>
              </a:rPr>
              <a:t>as</a:t>
            </a:r>
            <a:r>
              <a:rPr sz="2400" spc="-15" dirty="0">
                <a:latin typeface="Microsoft Sans Serif"/>
                <a:cs typeface="Microsoft Sans Serif"/>
              </a:rPr>
              <a:t> </a:t>
            </a:r>
            <a:r>
              <a:rPr sz="2400" spc="-5" dirty="0">
                <a:latin typeface="Microsoft Sans Serif"/>
                <a:cs typeface="Microsoft Sans Serif"/>
              </a:rPr>
              <a:t>follows:</a:t>
            </a:r>
            <a:endParaRPr sz="2400" dirty="0">
              <a:latin typeface="Microsoft Sans Serif"/>
              <a:cs typeface="Microsoft Sans Serif"/>
            </a:endParaRPr>
          </a:p>
        </p:txBody>
      </p:sp>
      <p:sp>
        <p:nvSpPr>
          <p:cNvPr id="12" name="object 7">
            <a:extLst>
              <a:ext uri="{FF2B5EF4-FFF2-40B4-BE49-F238E27FC236}">
                <a16:creationId xmlns:a16="http://schemas.microsoft.com/office/drawing/2014/main" id="{E57A7CBB-8A82-A75E-2C22-4A4AE53F815C}"/>
              </a:ext>
            </a:extLst>
          </p:cNvPr>
          <p:cNvSpPr txBox="1"/>
          <p:nvPr/>
        </p:nvSpPr>
        <p:spPr>
          <a:xfrm>
            <a:off x="2440941" y="3623567"/>
            <a:ext cx="245745" cy="866775"/>
          </a:xfrm>
          <a:prstGeom prst="rect">
            <a:avLst/>
          </a:prstGeom>
        </p:spPr>
        <p:txBody>
          <a:bodyPr vert="horz" wrap="square" lIns="0" tIns="12700" rIns="0" bIns="0" rtlCol="0">
            <a:spAutoFit/>
          </a:bodyPr>
          <a:lstStyle/>
          <a:p>
            <a:pPr marL="12700" marR="5080">
              <a:lnSpc>
                <a:spcPct val="114999"/>
              </a:lnSpc>
              <a:spcBef>
                <a:spcPts val="100"/>
              </a:spcBef>
            </a:pPr>
            <a:r>
              <a:rPr sz="2400" b="1" spc="-5" dirty="0">
                <a:solidFill>
                  <a:srgbClr val="CC0000"/>
                </a:solidFill>
                <a:latin typeface="Arial"/>
                <a:cs typeface="Arial"/>
              </a:rPr>
              <a:t>A  B</a:t>
            </a:r>
            <a:endParaRPr sz="2400">
              <a:latin typeface="Arial"/>
              <a:cs typeface="Arial"/>
            </a:endParaRPr>
          </a:p>
        </p:txBody>
      </p:sp>
      <p:sp>
        <p:nvSpPr>
          <p:cNvPr id="13" name="object 8">
            <a:extLst>
              <a:ext uri="{FF2B5EF4-FFF2-40B4-BE49-F238E27FC236}">
                <a16:creationId xmlns:a16="http://schemas.microsoft.com/office/drawing/2014/main" id="{2E9C12C1-0980-D9ED-54FF-89A2792F4CA0}"/>
              </a:ext>
            </a:extLst>
          </p:cNvPr>
          <p:cNvSpPr txBox="1"/>
          <p:nvPr/>
        </p:nvSpPr>
        <p:spPr>
          <a:xfrm>
            <a:off x="3355342" y="3623567"/>
            <a:ext cx="127000" cy="866775"/>
          </a:xfrm>
          <a:prstGeom prst="rect">
            <a:avLst/>
          </a:prstGeom>
        </p:spPr>
        <p:txBody>
          <a:bodyPr vert="horz" wrap="square" lIns="0" tIns="67310" rIns="0" bIns="0" rtlCol="0">
            <a:spAutoFit/>
          </a:bodyPr>
          <a:lstStyle/>
          <a:p>
            <a:pPr marL="12700">
              <a:lnSpc>
                <a:spcPct val="100000"/>
              </a:lnSpc>
              <a:spcBef>
                <a:spcPts val="530"/>
              </a:spcBef>
            </a:pPr>
            <a:r>
              <a:rPr sz="2400" b="1" dirty="0">
                <a:solidFill>
                  <a:srgbClr val="CC0000"/>
                </a:solidFill>
                <a:latin typeface="Arial"/>
                <a:cs typeface="Arial"/>
              </a:rPr>
              <a:t>:</a:t>
            </a:r>
            <a:endParaRPr sz="2400">
              <a:latin typeface="Arial"/>
              <a:cs typeface="Arial"/>
            </a:endParaRPr>
          </a:p>
          <a:p>
            <a:pPr marL="12700">
              <a:lnSpc>
                <a:spcPct val="100000"/>
              </a:lnSpc>
              <a:spcBef>
                <a:spcPts val="434"/>
              </a:spcBef>
            </a:pPr>
            <a:r>
              <a:rPr sz="2400" b="1" dirty="0">
                <a:solidFill>
                  <a:srgbClr val="CC0000"/>
                </a:solidFill>
                <a:latin typeface="Arial"/>
                <a:cs typeface="Arial"/>
              </a:rPr>
              <a:t>:</a:t>
            </a:r>
            <a:endParaRPr sz="2400">
              <a:latin typeface="Arial"/>
              <a:cs typeface="Arial"/>
            </a:endParaRPr>
          </a:p>
        </p:txBody>
      </p:sp>
      <p:sp>
        <p:nvSpPr>
          <p:cNvPr id="14" name="object 9">
            <a:extLst>
              <a:ext uri="{FF2B5EF4-FFF2-40B4-BE49-F238E27FC236}">
                <a16:creationId xmlns:a16="http://schemas.microsoft.com/office/drawing/2014/main" id="{431144C5-0C11-2805-6A56-56C84413C868}"/>
              </a:ext>
            </a:extLst>
          </p:cNvPr>
          <p:cNvSpPr txBox="1"/>
          <p:nvPr/>
        </p:nvSpPr>
        <p:spPr>
          <a:xfrm>
            <a:off x="4269743" y="3623567"/>
            <a:ext cx="1550035" cy="866775"/>
          </a:xfrm>
          <a:prstGeom prst="rect">
            <a:avLst/>
          </a:prstGeom>
        </p:spPr>
        <p:txBody>
          <a:bodyPr vert="horz" wrap="square" lIns="0" tIns="12700" rIns="0" bIns="0" rtlCol="0">
            <a:spAutoFit/>
          </a:bodyPr>
          <a:lstStyle/>
          <a:p>
            <a:pPr marL="12700" marR="5080">
              <a:lnSpc>
                <a:spcPct val="114999"/>
              </a:lnSpc>
              <a:spcBef>
                <a:spcPts val="100"/>
              </a:spcBef>
            </a:pPr>
            <a:r>
              <a:rPr sz="2400" b="1" dirty="0">
                <a:solidFill>
                  <a:srgbClr val="CC0000"/>
                </a:solidFill>
                <a:latin typeface="Arial"/>
                <a:cs typeface="Arial"/>
              </a:rPr>
              <a:t>It</a:t>
            </a:r>
            <a:r>
              <a:rPr sz="2400" b="1" spc="-50" dirty="0">
                <a:solidFill>
                  <a:srgbClr val="CC0000"/>
                </a:solidFill>
                <a:latin typeface="Arial"/>
                <a:cs typeface="Arial"/>
              </a:rPr>
              <a:t> </a:t>
            </a:r>
            <a:r>
              <a:rPr sz="2400" b="1" dirty="0">
                <a:solidFill>
                  <a:srgbClr val="CC0000"/>
                </a:solidFill>
                <a:latin typeface="Arial"/>
                <a:cs typeface="Arial"/>
              </a:rPr>
              <a:t>is</a:t>
            </a:r>
            <a:r>
              <a:rPr sz="2400" b="1" spc="-50" dirty="0">
                <a:solidFill>
                  <a:srgbClr val="CC0000"/>
                </a:solidFill>
                <a:latin typeface="Arial"/>
                <a:cs typeface="Arial"/>
              </a:rPr>
              <a:t> </a:t>
            </a:r>
            <a:r>
              <a:rPr sz="2400" b="1" spc="-5" dirty="0">
                <a:solidFill>
                  <a:srgbClr val="CC0000"/>
                </a:solidFill>
                <a:latin typeface="Arial"/>
                <a:cs typeface="Arial"/>
              </a:rPr>
              <a:t>humid </a:t>
            </a:r>
            <a:r>
              <a:rPr sz="2400" b="1" spc="-650" dirty="0">
                <a:solidFill>
                  <a:srgbClr val="CC0000"/>
                </a:solidFill>
                <a:latin typeface="Arial"/>
                <a:cs typeface="Arial"/>
              </a:rPr>
              <a:t> </a:t>
            </a:r>
            <a:r>
              <a:rPr sz="2400" b="1" dirty="0">
                <a:solidFill>
                  <a:srgbClr val="CC0000"/>
                </a:solidFill>
                <a:latin typeface="Arial"/>
                <a:cs typeface="Arial"/>
              </a:rPr>
              <a:t>It</a:t>
            </a:r>
            <a:r>
              <a:rPr sz="2400" b="1" spc="-60" dirty="0">
                <a:solidFill>
                  <a:srgbClr val="CC0000"/>
                </a:solidFill>
                <a:latin typeface="Arial"/>
                <a:cs typeface="Arial"/>
              </a:rPr>
              <a:t> </a:t>
            </a:r>
            <a:r>
              <a:rPr sz="2400" b="1" dirty="0">
                <a:solidFill>
                  <a:srgbClr val="CC0000"/>
                </a:solidFill>
                <a:latin typeface="Arial"/>
                <a:cs typeface="Arial"/>
              </a:rPr>
              <a:t>will</a:t>
            </a:r>
            <a:r>
              <a:rPr sz="2400" b="1" spc="-15" dirty="0">
                <a:solidFill>
                  <a:srgbClr val="CC0000"/>
                </a:solidFill>
                <a:latin typeface="Arial"/>
                <a:cs typeface="Arial"/>
              </a:rPr>
              <a:t> </a:t>
            </a:r>
            <a:r>
              <a:rPr sz="2400" b="1" spc="-5" dirty="0">
                <a:solidFill>
                  <a:srgbClr val="CC0000"/>
                </a:solidFill>
                <a:latin typeface="Arial"/>
                <a:cs typeface="Arial"/>
              </a:rPr>
              <a:t>rain</a:t>
            </a:r>
            <a:endParaRPr sz="2400" dirty="0">
              <a:latin typeface="Arial"/>
              <a:cs typeface="Arial"/>
            </a:endParaRPr>
          </a:p>
        </p:txBody>
      </p:sp>
      <p:sp>
        <p:nvSpPr>
          <p:cNvPr id="15" name="object 10">
            <a:extLst>
              <a:ext uri="{FF2B5EF4-FFF2-40B4-BE49-F238E27FC236}">
                <a16:creationId xmlns:a16="http://schemas.microsoft.com/office/drawing/2014/main" id="{7584B055-CD0C-AC4E-6E69-6D752CFDB4C1}"/>
              </a:ext>
            </a:extLst>
          </p:cNvPr>
          <p:cNvSpPr txBox="1"/>
          <p:nvPr/>
        </p:nvSpPr>
        <p:spPr>
          <a:xfrm>
            <a:off x="1526541" y="4458719"/>
            <a:ext cx="7562215" cy="1991360"/>
          </a:xfrm>
          <a:prstGeom prst="rect">
            <a:avLst/>
          </a:prstGeom>
        </p:spPr>
        <p:txBody>
          <a:bodyPr vert="horz" wrap="square" lIns="0" tIns="73660" rIns="0" bIns="0" rtlCol="0">
            <a:spAutoFit/>
          </a:bodyPr>
          <a:lstStyle/>
          <a:p>
            <a:pPr marL="356870" indent="-344805">
              <a:lnSpc>
                <a:spcPct val="100000"/>
              </a:lnSpc>
              <a:spcBef>
                <a:spcPts val="580"/>
              </a:spcBef>
              <a:buSzPct val="70833"/>
              <a:buChar char="●"/>
              <a:tabLst>
                <a:tab pos="356870" algn="l"/>
                <a:tab pos="357505" algn="l"/>
              </a:tabLst>
            </a:pPr>
            <a:r>
              <a:rPr sz="2400" spc="-5" dirty="0">
                <a:latin typeface="Microsoft Sans Serif"/>
                <a:cs typeface="Microsoft Sans Serif"/>
              </a:rPr>
              <a:t>Formula</a:t>
            </a:r>
            <a:r>
              <a:rPr sz="2400" spc="30" dirty="0">
                <a:latin typeface="Microsoft Sans Serif"/>
                <a:cs typeface="Microsoft Sans Serif"/>
              </a:rPr>
              <a:t> </a:t>
            </a:r>
            <a:r>
              <a:rPr sz="2400" spc="-5" dirty="0">
                <a:latin typeface="Microsoft Sans Serif"/>
                <a:cs typeface="Microsoft Sans Serif"/>
              </a:rPr>
              <a:t>corresponding</a:t>
            </a:r>
            <a:r>
              <a:rPr sz="2400" spc="10" dirty="0">
                <a:latin typeface="Microsoft Sans Serif"/>
                <a:cs typeface="Microsoft Sans Serif"/>
              </a:rPr>
              <a:t> </a:t>
            </a:r>
            <a:r>
              <a:rPr sz="2400" dirty="0">
                <a:latin typeface="Microsoft Sans Serif"/>
                <a:cs typeface="Microsoft Sans Serif"/>
              </a:rPr>
              <a:t>to</a:t>
            </a:r>
            <a:r>
              <a:rPr sz="2400" spc="30" dirty="0">
                <a:latin typeface="Microsoft Sans Serif"/>
                <a:cs typeface="Microsoft Sans Serif"/>
              </a:rPr>
              <a:t> </a:t>
            </a:r>
            <a:r>
              <a:rPr sz="2400" spc="-5" dirty="0">
                <a:latin typeface="Microsoft Sans Serif"/>
                <a:cs typeface="Microsoft Sans Serif"/>
              </a:rPr>
              <a:t>a</a:t>
            </a:r>
            <a:r>
              <a:rPr sz="2400" spc="10" dirty="0">
                <a:latin typeface="Microsoft Sans Serif"/>
                <a:cs typeface="Microsoft Sans Serif"/>
              </a:rPr>
              <a:t> </a:t>
            </a:r>
            <a:r>
              <a:rPr sz="2400" spc="-5" dirty="0">
                <a:latin typeface="Microsoft Sans Serif"/>
                <a:cs typeface="Microsoft Sans Serif"/>
              </a:rPr>
              <a:t>text:</a:t>
            </a:r>
            <a:endParaRPr sz="2400" dirty="0">
              <a:latin typeface="Microsoft Sans Serif"/>
              <a:cs typeface="Microsoft Sans Serif"/>
            </a:endParaRPr>
          </a:p>
          <a:p>
            <a:pPr marL="927100">
              <a:lnSpc>
                <a:spcPct val="100000"/>
              </a:lnSpc>
              <a:spcBef>
                <a:spcPts val="480"/>
              </a:spcBef>
              <a:tabLst>
                <a:tab pos="2063750" algn="l"/>
                <a:tab pos="2539365" algn="l"/>
                <a:tab pos="3027045" algn="l"/>
                <a:tab pos="3493135" algn="l"/>
              </a:tabLst>
            </a:pPr>
            <a:r>
              <a:rPr sz="2400" dirty="0">
                <a:solidFill>
                  <a:srgbClr val="CC0000"/>
                </a:solidFill>
                <a:latin typeface="Symbol"/>
                <a:cs typeface="Symbol"/>
              </a:rPr>
              <a:t></a:t>
            </a:r>
            <a:r>
              <a:rPr sz="2400" spc="45" dirty="0">
                <a:solidFill>
                  <a:srgbClr val="CC0000"/>
                </a:solidFill>
                <a:latin typeface="Times New Roman"/>
                <a:cs typeface="Times New Roman"/>
              </a:rPr>
              <a:t> </a:t>
            </a:r>
            <a:r>
              <a:rPr sz="2400" b="1" dirty="0">
                <a:solidFill>
                  <a:srgbClr val="CC0000"/>
                </a:solidFill>
                <a:latin typeface="Arial"/>
                <a:cs typeface="Arial"/>
              </a:rPr>
              <a:t>:</a:t>
            </a:r>
            <a:r>
              <a:rPr sz="2400" b="1" spc="25" dirty="0">
                <a:solidFill>
                  <a:srgbClr val="CC0000"/>
                </a:solidFill>
                <a:latin typeface="Arial"/>
                <a:cs typeface="Arial"/>
              </a:rPr>
              <a:t> </a:t>
            </a:r>
            <a:r>
              <a:rPr sz="2400" b="1" spc="5" dirty="0">
                <a:solidFill>
                  <a:srgbClr val="CC0000"/>
                </a:solidFill>
                <a:latin typeface="Arial"/>
                <a:cs typeface="Arial"/>
              </a:rPr>
              <a:t>((A	</a:t>
            </a:r>
            <a:r>
              <a:rPr sz="2400" dirty="0">
                <a:solidFill>
                  <a:srgbClr val="CC0000"/>
                </a:solidFill>
                <a:latin typeface="Symbol"/>
                <a:cs typeface="Symbol"/>
              </a:rPr>
              <a:t></a:t>
            </a:r>
            <a:r>
              <a:rPr sz="2400" dirty="0">
                <a:solidFill>
                  <a:srgbClr val="CC0000"/>
                </a:solidFill>
                <a:latin typeface="Times New Roman"/>
                <a:cs typeface="Times New Roman"/>
              </a:rPr>
              <a:t>	</a:t>
            </a:r>
            <a:r>
              <a:rPr sz="2400" b="1" spc="-5" dirty="0">
                <a:solidFill>
                  <a:srgbClr val="CC0000"/>
                </a:solidFill>
                <a:latin typeface="Arial"/>
                <a:cs typeface="Arial"/>
              </a:rPr>
              <a:t>B)	</a:t>
            </a:r>
            <a:r>
              <a:rPr sz="2400" dirty="0">
                <a:solidFill>
                  <a:srgbClr val="CC0000"/>
                </a:solidFill>
                <a:latin typeface="Symbol"/>
                <a:cs typeface="Symbol"/>
              </a:rPr>
              <a:t></a:t>
            </a:r>
            <a:r>
              <a:rPr sz="2400" dirty="0">
                <a:solidFill>
                  <a:srgbClr val="CC0000"/>
                </a:solidFill>
                <a:latin typeface="Times New Roman"/>
                <a:cs typeface="Times New Roman"/>
              </a:rPr>
              <a:t>	</a:t>
            </a:r>
            <a:r>
              <a:rPr sz="2400" b="1" spc="-30" dirty="0">
                <a:solidFill>
                  <a:srgbClr val="CC0000"/>
                </a:solidFill>
                <a:latin typeface="Arial"/>
                <a:cs typeface="Arial"/>
              </a:rPr>
              <a:t>A)</a:t>
            </a:r>
            <a:r>
              <a:rPr sz="2400" b="1" spc="-35" dirty="0">
                <a:solidFill>
                  <a:srgbClr val="CC0000"/>
                </a:solidFill>
                <a:latin typeface="Arial"/>
                <a:cs typeface="Arial"/>
              </a:rPr>
              <a:t> </a:t>
            </a:r>
            <a:r>
              <a:rPr sz="2400" dirty="0">
                <a:solidFill>
                  <a:srgbClr val="CC0000"/>
                </a:solidFill>
                <a:latin typeface="Symbol"/>
                <a:cs typeface="Symbol"/>
              </a:rPr>
              <a:t></a:t>
            </a:r>
            <a:r>
              <a:rPr sz="2400" spc="70" dirty="0">
                <a:solidFill>
                  <a:srgbClr val="CC0000"/>
                </a:solidFill>
                <a:latin typeface="Times New Roman"/>
                <a:cs typeface="Times New Roman"/>
              </a:rPr>
              <a:t> </a:t>
            </a:r>
            <a:r>
              <a:rPr sz="2400" b="1" spc="-5" dirty="0">
                <a:solidFill>
                  <a:srgbClr val="CC0000"/>
                </a:solidFill>
                <a:latin typeface="Arial"/>
                <a:cs typeface="Arial"/>
              </a:rPr>
              <a:t>B</a:t>
            </a:r>
            <a:endParaRPr sz="2400" dirty="0">
              <a:latin typeface="Arial"/>
              <a:cs typeface="Arial"/>
            </a:endParaRPr>
          </a:p>
          <a:p>
            <a:pPr marL="356870" marR="5080" indent="-344805">
              <a:lnSpc>
                <a:spcPct val="94600"/>
              </a:lnSpc>
              <a:spcBef>
                <a:spcPts val="585"/>
              </a:spcBef>
              <a:buSzPct val="70833"/>
              <a:buChar char="●"/>
              <a:tabLst>
                <a:tab pos="356870" algn="l"/>
                <a:tab pos="357505" algn="l"/>
              </a:tabLst>
            </a:pPr>
            <a:r>
              <a:rPr sz="2400" spc="-5" dirty="0">
                <a:latin typeface="Microsoft Sans Serif"/>
                <a:cs typeface="Microsoft Sans Serif"/>
              </a:rPr>
              <a:t>Using</a:t>
            </a:r>
            <a:r>
              <a:rPr sz="2400" spc="20" dirty="0">
                <a:latin typeface="Microsoft Sans Serif"/>
                <a:cs typeface="Microsoft Sans Serif"/>
              </a:rPr>
              <a:t> </a:t>
            </a:r>
            <a:r>
              <a:rPr sz="2400" spc="-5" dirty="0">
                <a:latin typeface="Microsoft Sans Serif"/>
                <a:cs typeface="Microsoft Sans Serif"/>
              </a:rPr>
              <a:t>truth</a:t>
            </a:r>
            <a:r>
              <a:rPr sz="2400" spc="45" dirty="0">
                <a:latin typeface="Microsoft Sans Serif"/>
                <a:cs typeface="Microsoft Sans Serif"/>
              </a:rPr>
              <a:t> </a:t>
            </a:r>
            <a:r>
              <a:rPr sz="2400" spc="-5" dirty="0">
                <a:latin typeface="Microsoft Sans Serif"/>
                <a:cs typeface="Microsoft Sans Serif"/>
              </a:rPr>
              <a:t>table</a:t>
            </a:r>
            <a:r>
              <a:rPr sz="2400" spc="20" dirty="0">
                <a:latin typeface="Microsoft Sans Serif"/>
                <a:cs typeface="Microsoft Sans Serif"/>
              </a:rPr>
              <a:t> </a:t>
            </a:r>
            <a:r>
              <a:rPr sz="2400" spc="-5" dirty="0">
                <a:latin typeface="Microsoft Sans Serif"/>
                <a:cs typeface="Microsoft Sans Serif"/>
              </a:rPr>
              <a:t>approach,</a:t>
            </a:r>
            <a:r>
              <a:rPr sz="2400" spc="20" dirty="0">
                <a:latin typeface="Microsoft Sans Serif"/>
                <a:cs typeface="Microsoft Sans Serif"/>
              </a:rPr>
              <a:t> </a:t>
            </a:r>
            <a:r>
              <a:rPr sz="2400" dirty="0">
                <a:latin typeface="Microsoft Sans Serif"/>
                <a:cs typeface="Microsoft Sans Serif"/>
              </a:rPr>
              <a:t>one</a:t>
            </a:r>
            <a:r>
              <a:rPr sz="2400" spc="25" dirty="0">
                <a:latin typeface="Microsoft Sans Serif"/>
                <a:cs typeface="Microsoft Sans Serif"/>
              </a:rPr>
              <a:t> </a:t>
            </a:r>
            <a:r>
              <a:rPr sz="2400" dirty="0">
                <a:latin typeface="Microsoft Sans Serif"/>
                <a:cs typeface="Microsoft Sans Serif"/>
              </a:rPr>
              <a:t>can</a:t>
            </a:r>
            <a:r>
              <a:rPr sz="2400" spc="40" dirty="0">
                <a:latin typeface="Microsoft Sans Serif"/>
                <a:cs typeface="Microsoft Sans Serif"/>
              </a:rPr>
              <a:t> </a:t>
            </a:r>
            <a:r>
              <a:rPr sz="2400" spc="-10" dirty="0">
                <a:latin typeface="Microsoft Sans Serif"/>
                <a:cs typeface="Microsoft Sans Serif"/>
              </a:rPr>
              <a:t>see</a:t>
            </a:r>
            <a:r>
              <a:rPr sz="2400" spc="25" dirty="0">
                <a:latin typeface="Microsoft Sans Serif"/>
                <a:cs typeface="Microsoft Sans Serif"/>
              </a:rPr>
              <a:t> </a:t>
            </a:r>
            <a:r>
              <a:rPr sz="2400" spc="-5" dirty="0">
                <a:latin typeface="Microsoft Sans Serif"/>
                <a:cs typeface="Microsoft Sans Serif"/>
              </a:rPr>
              <a:t>that</a:t>
            </a:r>
            <a:r>
              <a:rPr sz="2400" spc="15" dirty="0">
                <a:latin typeface="Microsoft Sans Serif"/>
                <a:cs typeface="Microsoft Sans Serif"/>
              </a:rPr>
              <a:t> </a:t>
            </a:r>
            <a:r>
              <a:rPr sz="2400" dirty="0">
                <a:latin typeface="Symbol"/>
                <a:cs typeface="Symbol"/>
              </a:rPr>
              <a:t></a:t>
            </a:r>
            <a:r>
              <a:rPr sz="2400" spc="50" dirty="0">
                <a:latin typeface="Times New Roman"/>
                <a:cs typeface="Times New Roman"/>
              </a:rPr>
              <a:t> </a:t>
            </a:r>
            <a:r>
              <a:rPr sz="2400" spc="-10" dirty="0">
                <a:latin typeface="Microsoft Sans Serif"/>
                <a:cs typeface="Microsoft Sans Serif"/>
              </a:rPr>
              <a:t>is</a:t>
            </a:r>
            <a:r>
              <a:rPr sz="2400" spc="35" dirty="0">
                <a:latin typeface="Microsoft Sans Serif"/>
                <a:cs typeface="Microsoft Sans Serif"/>
              </a:rPr>
              <a:t> </a:t>
            </a:r>
            <a:r>
              <a:rPr sz="2400" spc="-5" dirty="0">
                <a:latin typeface="Microsoft Sans Serif"/>
                <a:cs typeface="Microsoft Sans Serif"/>
              </a:rPr>
              <a:t>true </a:t>
            </a:r>
            <a:r>
              <a:rPr sz="2400" spc="-625" dirty="0">
                <a:latin typeface="Microsoft Sans Serif"/>
                <a:cs typeface="Microsoft Sans Serif"/>
              </a:rPr>
              <a:t> </a:t>
            </a:r>
            <a:r>
              <a:rPr sz="2400" dirty="0">
                <a:latin typeface="Microsoft Sans Serif"/>
                <a:cs typeface="Microsoft Sans Serif"/>
              </a:rPr>
              <a:t>under</a:t>
            </a:r>
            <a:r>
              <a:rPr sz="2400" spc="20" dirty="0">
                <a:latin typeface="Microsoft Sans Serif"/>
                <a:cs typeface="Microsoft Sans Serif"/>
              </a:rPr>
              <a:t> </a:t>
            </a:r>
            <a:r>
              <a:rPr sz="2400" spc="-10" dirty="0">
                <a:latin typeface="Microsoft Sans Serif"/>
                <a:cs typeface="Microsoft Sans Serif"/>
              </a:rPr>
              <a:t>all</a:t>
            </a:r>
            <a:r>
              <a:rPr sz="2400" spc="5" dirty="0">
                <a:latin typeface="Microsoft Sans Serif"/>
                <a:cs typeface="Microsoft Sans Serif"/>
              </a:rPr>
              <a:t> </a:t>
            </a:r>
            <a:r>
              <a:rPr sz="2400" dirty="0">
                <a:latin typeface="Microsoft Sans Serif"/>
                <a:cs typeface="Microsoft Sans Serif"/>
              </a:rPr>
              <a:t>four</a:t>
            </a:r>
            <a:r>
              <a:rPr sz="2400" spc="25" dirty="0">
                <a:latin typeface="Microsoft Sans Serif"/>
                <a:cs typeface="Microsoft Sans Serif"/>
              </a:rPr>
              <a:t> </a:t>
            </a:r>
            <a:r>
              <a:rPr sz="2400" spc="-5" dirty="0">
                <a:latin typeface="Microsoft Sans Serif"/>
                <a:cs typeface="Microsoft Sans Serif"/>
              </a:rPr>
              <a:t>interpretations</a:t>
            </a:r>
            <a:r>
              <a:rPr sz="2400" spc="25" dirty="0">
                <a:latin typeface="Microsoft Sans Serif"/>
                <a:cs typeface="Microsoft Sans Serif"/>
              </a:rPr>
              <a:t> </a:t>
            </a:r>
            <a:r>
              <a:rPr sz="2400" spc="-5" dirty="0">
                <a:latin typeface="Microsoft Sans Serif"/>
                <a:cs typeface="Microsoft Sans Serif"/>
              </a:rPr>
              <a:t>and</a:t>
            </a:r>
            <a:r>
              <a:rPr sz="2400" spc="20" dirty="0">
                <a:latin typeface="Microsoft Sans Serif"/>
                <a:cs typeface="Microsoft Sans Serif"/>
              </a:rPr>
              <a:t> </a:t>
            </a:r>
            <a:r>
              <a:rPr sz="2400" dirty="0">
                <a:latin typeface="Microsoft Sans Serif"/>
                <a:cs typeface="Microsoft Sans Serif"/>
              </a:rPr>
              <a:t>hence</a:t>
            </a:r>
            <a:r>
              <a:rPr sz="2400" spc="20" dirty="0">
                <a:latin typeface="Microsoft Sans Serif"/>
                <a:cs typeface="Microsoft Sans Serif"/>
              </a:rPr>
              <a:t> </a:t>
            </a:r>
            <a:r>
              <a:rPr sz="2400" spc="-10" dirty="0">
                <a:latin typeface="Microsoft Sans Serif"/>
                <a:cs typeface="Microsoft Sans Serif"/>
              </a:rPr>
              <a:t>is</a:t>
            </a:r>
            <a:r>
              <a:rPr sz="2400" spc="25" dirty="0">
                <a:latin typeface="Microsoft Sans Serif"/>
                <a:cs typeface="Microsoft Sans Serif"/>
              </a:rPr>
              <a:t> </a:t>
            </a:r>
            <a:r>
              <a:rPr sz="2400" spc="-15" dirty="0">
                <a:latin typeface="Microsoft Sans Serif"/>
                <a:cs typeface="Microsoft Sans Serif"/>
              </a:rPr>
              <a:t>valid </a:t>
            </a:r>
            <a:r>
              <a:rPr sz="2400" spc="-10" dirty="0">
                <a:latin typeface="Microsoft Sans Serif"/>
                <a:cs typeface="Microsoft Sans Serif"/>
              </a:rPr>
              <a:t> </a:t>
            </a:r>
            <a:r>
              <a:rPr sz="2400" dirty="0">
                <a:latin typeface="Microsoft Sans Serif"/>
                <a:cs typeface="Microsoft Sans Serif"/>
              </a:rPr>
              <a:t>argument.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17220</TotalTime>
  <Words>9728</Words>
  <Application>Microsoft Office PowerPoint</Application>
  <PresentationFormat>Widescreen</PresentationFormat>
  <Paragraphs>1099</Paragraphs>
  <Slides>82</Slides>
  <Notes>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82</vt:i4>
      </vt:variant>
    </vt:vector>
  </HeadingPairs>
  <TitlesOfParts>
    <vt:vector size="100" baseType="lpstr">
      <vt:lpstr>Arial</vt:lpstr>
      <vt:lpstr>Arial MT</vt:lpstr>
      <vt:lpstr>Arial Unicode MS</vt:lpstr>
      <vt:lpstr>Britannic Bold</vt:lpstr>
      <vt:lpstr>Calibri</vt:lpstr>
      <vt:lpstr>Calibri Light</vt:lpstr>
      <vt:lpstr>Courier New</vt:lpstr>
      <vt:lpstr>inter-bold</vt:lpstr>
      <vt:lpstr>Maiandra GD</vt:lpstr>
      <vt:lpstr>Microsoft Sans Serif</vt:lpstr>
      <vt:lpstr>Muli</vt:lpstr>
      <vt:lpstr>Open Sans</vt:lpstr>
      <vt:lpstr>Symbol</vt:lpstr>
      <vt:lpstr>Tahoma</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Resolution example3</vt:lpstr>
      <vt:lpstr>Refutation resolution proof tree</vt:lpstr>
      <vt:lpstr>PowerPoint Presentation</vt:lpstr>
      <vt:lpstr>Predicate Logic</vt:lpstr>
      <vt:lpstr>First Order Predicate Logic</vt:lpstr>
      <vt:lpstr>Cont…</vt:lpstr>
      <vt:lpstr>Predicate Calculus</vt:lpstr>
      <vt:lpstr>Cont…</vt:lpstr>
      <vt:lpstr>Examples</vt:lpstr>
      <vt:lpstr>Examples – Cont…</vt:lpstr>
      <vt:lpstr>First Order Predicate Calculus</vt:lpstr>
      <vt:lpstr>Well-formed Formula</vt:lpstr>
      <vt:lpstr>Example</vt:lpstr>
      <vt:lpstr>First Order Predicate Logic</vt:lpstr>
      <vt:lpstr>SYNTAX</vt:lpstr>
      <vt:lpstr>Example</vt:lpstr>
      <vt:lpstr>Some equivalences, and inequalities </vt:lpstr>
      <vt:lpstr>Example </vt:lpstr>
      <vt:lpstr>Example - Cont…</vt:lpstr>
      <vt:lpstr>Definitions</vt:lpstr>
      <vt:lpstr>Inference Rules in Predicate Logic</vt:lpstr>
      <vt:lpstr>Few Definitions</vt:lpstr>
      <vt:lpstr>Example</vt:lpstr>
      <vt:lpstr>Example – Cont…</vt:lpstr>
      <vt:lpstr>Soundness and completeness</vt:lpstr>
      <vt:lpstr>PowerPoint Presentation</vt:lpstr>
      <vt:lpstr>Exercise</vt:lpstr>
      <vt:lpstr>Exercise</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Dr Udaya kumar P</cp:lastModifiedBy>
  <cp:revision>1221</cp:revision>
  <dcterms:created xsi:type="dcterms:W3CDTF">2019-12-14T03:50:52Z</dcterms:created>
  <dcterms:modified xsi:type="dcterms:W3CDTF">2022-10-22T06:17:47Z</dcterms:modified>
</cp:coreProperties>
</file>