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33"/>
  </p:notesMasterIdLst>
  <p:handoutMasterIdLst>
    <p:handoutMasterId r:id="rId34"/>
  </p:handoutMasterIdLst>
  <p:sldIdLst>
    <p:sldId id="403" r:id="rId2"/>
    <p:sldId id="333" r:id="rId3"/>
    <p:sldId id="515" r:id="rId4"/>
    <p:sldId id="516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4" r:id="rId19"/>
    <p:sldId id="585" r:id="rId20"/>
    <p:sldId id="583" r:id="rId21"/>
    <p:sldId id="586" r:id="rId22"/>
    <p:sldId id="587" r:id="rId23"/>
    <p:sldId id="588" r:id="rId24"/>
    <p:sldId id="596" r:id="rId25"/>
    <p:sldId id="589" r:id="rId26"/>
    <p:sldId id="593" r:id="rId27"/>
    <p:sldId id="590" r:id="rId28"/>
    <p:sldId id="592" r:id="rId29"/>
    <p:sldId id="597" r:id="rId30"/>
    <p:sldId id="594" r:id="rId31"/>
    <p:sldId id="5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HOD_ECE1" initials="AH" lastIdx="1" clrIdx="0">
    <p:extLst>
      <p:ext uri="{19B8F6BF-5375-455C-9EA6-DF929625EA0E}">
        <p15:presenceInfo xmlns:p15="http://schemas.microsoft.com/office/powerpoint/2012/main" userId="S::hod_ece1@aec.edu.in::f37f0aa4-ff2c-41c5-b3da-1eb7cea00d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298610"/>
    <a:srgbClr val="00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249" autoAdjust="0"/>
  </p:normalViewPr>
  <p:slideViewPr>
    <p:cSldViewPr>
      <p:cViewPr varScale="1">
        <p:scale>
          <a:sx n="72" d="100"/>
          <a:sy n="72" d="100"/>
        </p:scale>
        <p:origin x="64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B80D-D8DC-40C9-8603-2D92EB853E85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EF51-F63D-488E-9B3C-4A470AE4E6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0B76B-572C-8307-241A-CF6D1044BCFE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  <p:extLst>
      <p:ext uri="{BB962C8B-B14F-4D97-AF65-F5344CB8AC3E}">
        <p14:creationId xmlns:p14="http://schemas.microsoft.com/office/powerpoint/2010/main" val="9857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Artificial Intelligence                                                        Dr P Udayakumar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/>
              <a:t>Operations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28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Artificial Intelligence                                                        Dr P Udayakumar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74" r:id="rId12"/>
    <p:sldLayoutId id="214748368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dayakumarp@aec.edu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531" y="1240360"/>
            <a:ext cx="10696612" cy="308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endParaRPr lang="en-US" sz="4000" dirty="0">
              <a:solidFill>
                <a:srgbClr val="FF0000"/>
              </a:solidFill>
              <a:latin typeface="Tw Cen MT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endParaRPr lang="en-US" sz="4000" dirty="0">
              <a:solidFill>
                <a:srgbClr val="FF0000"/>
              </a:solidFill>
              <a:latin typeface="Tw Cen MT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dirty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Course :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ARTIFICIAL INTELLIGENCE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FF0000"/>
              </a:solidFill>
              <a:latin typeface="Tw Cen MT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UNIT-4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9588" y="4357694"/>
            <a:ext cx="10572824" cy="2119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P Udayakumar, 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Professor, 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Aditya Engineering College(A)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udayakumarp@aec.edu.in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Mobile: 9893263785</a:t>
            </a:r>
          </a:p>
          <a:p>
            <a:pPr algn="ctr"/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6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 (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ESNet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772348-BB0F-6238-97F9-BDABA7374E05}"/>
              </a:ext>
            </a:extLst>
          </p:cNvPr>
          <p:cNvSpPr>
            <a:spLocks/>
          </p:cNvSpPr>
          <p:nvPr/>
        </p:nvSpPr>
        <p:spPr bwMode="auto">
          <a:xfrm>
            <a:off x="5913541" y="1876385"/>
            <a:ext cx="452438" cy="107950"/>
          </a:xfrm>
          <a:custGeom>
            <a:avLst/>
            <a:gdLst>
              <a:gd name="T0" fmla="+- 0 7872 7695"/>
              <a:gd name="T1" fmla="*/ T0 w 712"/>
              <a:gd name="T2" fmla="+- 0 -41 -41"/>
              <a:gd name="T3" fmla="*/ -41 h 171"/>
              <a:gd name="T4" fmla="+- 0 7695 7695"/>
              <a:gd name="T5" fmla="*/ T4 w 712"/>
              <a:gd name="T6" fmla="+- 0 44 -41"/>
              <a:gd name="T7" fmla="*/ 44 h 171"/>
              <a:gd name="T8" fmla="+- 0 7872 7695"/>
              <a:gd name="T9" fmla="*/ T8 w 712"/>
              <a:gd name="T10" fmla="+- 0 129 -41"/>
              <a:gd name="T11" fmla="*/ 129 h 171"/>
              <a:gd name="T12" fmla="+- 0 7872 7695"/>
              <a:gd name="T13" fmla="*/ T12 w 712"/>
              <a:gd name="T14" fmla="+- 0 72 -41"/>
              <a:gd name="T15" fmla="*/ 72 h 171"/>
              <a:gd name="T16" fmla="+- 0 7843 7695"/>
              <a:gd name="T17" fmla="*/ T16 w 712"/>
              <a:gd name="T18" fmla="+- 0 72 -41"/>
              <a:gd name="T19" fmla="*/ 72 h 171"/>
              <a:gd name="T20" fmla="+- 0 7843 7695"/>
              <a:gd name="T21" fmla="*/ T20 w 712"/>
              <a:gd name="T22" fmla="+- 0 53 -41"/>
              <a:gd name="T23" fmla="*/ 53 h 171"/>
              <a:gd name="T24" fmla="+- 0 7872 7695"/>
              <a:gd name="T25" fmla="*/ T24 w 712"/>
              <a:gd name="T26" fmla="+- 0 53 -41"/>
              <a:gd name="T27" fmla="*/ 53 h 171"/>
              <a:gd name="T28" fmla="+- 0 7872 7695"/>
              <a:gd name="T29" fmla="*/ T28 w 712"/>
              <a:gd name="T30" fmla="+- 0 34 -41"/>
              <a:gd name="T31" fmla="*/ 34 h 171"/>
              <a:gd name="T32" fmla="+- 0 7843 7695"/>
              <a:gd name="T33" fmla="*/ T32 w 712"/>
              <a:gd name="T34" fmla="+- 0 34 -41"/>
              <a:gd name="T35" fmla="*/ 34 h 171"/>
              <a:gd name="T36" fmla="+- 0 7843 7695"/>
              <a:gd name="T37" fmla="*/ T36 w 712"/>
              <a:gd name="T38" fmla="+- 0 15 -41"/>
              <a:gd name="T39" fmla="*/ 15 h 171"/>
              <a:gd name="T40" fmla="+- 0 7872 7695"/>
              <a:gd name="T41" fmla="*/ T40 w 712"/>
              <a:gd name="T42" fmla="+- 0 15 -41"/>
              <a:gd name="T43" fmla="*/ 15 h 171"/>
              <a:gd name="T44" fmla="+- 0 7872 7695"/>
              <a:gd name="T45" fmla="*/ T44 w 712"/>
              <a:gd name="T46" fmla="+- 0 -41 -41"/>
              <a:gd name="T47" fmla="*/ -41 h 171"/>
              <a:gd name="T48" fmla="+- 0 7872 7695"/>
              <a:gd name="T49" fmla="*/ T48 w 712"/>
              <a:gd name="T50" fmla="+- 0 53 -41"/>
              <a:gd name="T51" fmla="*/ 53 h 171"/>
              <a:gd name="T52" fmla="+- 0 7843 7695"/>
              <a:gd name="T53" fmla="*/ T52 w 712"/>
              <a:gd name="T54" fmla="+- 0 53 -41"/>
              <a:gd name="T55" fmla="*/ 53 h 171"/>
              <a:gd name="T56" fmla="+- 0 7843 7695"/>
              <a:gd name="T57" fmla="*/ T56 w 712"/>
              <a:gd name="T58" fmla="+- 0 72 -41"/>
              <a:gd name="T59" fmla="*/ 72 h 171"/>
              <a:gd name="T60" fmla="+- 0 7872 7695"/>
              <a:gd name="T61" fmla="*/ T60 w 712"/>
              <a:gd name="T62" fmla="+- 0 72 -41"/>
              <a:gd name="T63" fmla="*/ 72 h 171"/>
              <a:gd name="T64" fmla="+- 0 7872 7695"/>
              <a:gd name="T65" fmla="*/ T64 w 712"/>
              <a:gd name="T66" fmla="+- 0 53 -41"/>
              <a:gd name="T67" fmla="*/ 53 h 171"/>
              <a:gd name="T68" fmla="+- 0 8406 7695"/>
              <a:gd name="T69" fmla="*/ T68 w 712"/>
              <a:gd name="T70" fmla="+- 0 53 -41"/>
              <a:gd name="T71" fmla="*/ 53 h 171"/>
              <a:gd name="T72" fmla="+- 0 7872 7695"/>
              <a:gd name="T73" fmla="*/ T72 w 712"/>
              <a:gd name="T74" fmla="+- 0 53 -41"/>
              <a:gd name="T75" fmla="*/ 53 h 171"/>
              <a:gd name="T76" fmla="+- 0 7872 7695"/>
              <a:gd name="T77" fmla="*/ T76 w 712"/>
              <a:gd name="T78" fmla="+- 0 72 -41"/>
              <a:gd name="T79" fmla="*/ 72 h 171"/>
              <a:gd name="T80" fmla="+- 0 8406 7695"/>
              <a:gd name="T81" fmla="*/ T80 w 712"/>
              <a:gd name="T82" fmla="+- 0 72 -41"/>
              <a:gd name="T83" fmla="*/ 72 h 171"/>
              <a:gd name="T84" fmla="+- 0 8406 7695"/>
              <a:gd name="T85" fmla="*/ T84 w 712"/>
              <a:gd name="T86" fmla="+- 0 53 -41"/>
              <a:gd name="T87" fmla="*/ 53 h 171"/>
              <a:gd name="T88" fmla="+- 0 7872 7695"/>
              <a:gd name="T89" fmla="*/ T88 w 712"/>
              <a:gd name="T90" fmla="+- 0 15 -41"/>
              <a:gd name="T91" fmla="*/ 15 h 171"/>
              <a:gd name="T92" fmla="+- 0 7843 7695"/>
              <a:gd name="T93" fmla="*/ T92 w 712"/>
              <a:gd name="T94" fmla="+- 0 15 -41"/>
              <a:gd name="T95" fmla="*/ 15 h 171"/>
              <a:gd name="T96" fmla="+- 0 7843 7695"/>
              <a:gd name="T97" fmla="*/ T96 w 712"/>
              <a:gd name="T98" fmla="+- 0 34 -41"/>
              <a:gd name="T99" fmla="*/ 34 h 171"/>
              <a:gd name="T100" fmla="+- 0 7872 7695"/>
              <a:gd name="T101" fmla="*/ T100 w 712"/>
              <a:gd name="T102" fmla="+- 0 34 -41"/>
              <a:gd name="T103" fmla="*/ 34 h 171"/>
              <a:gd name="T104" fmla="+- 0 7872 7695"/>
              <a:gd name="T105" fmla="*/ T104 w 712"/>
              <a:gd name="T106" fmla="+- 0 15 -41"/>
              <a:gd name="T107" fmla="*/ 15 h 171"/>
              <a:gd name="T108" fmla="+- 0 8406 7695"/>
              <a:gd name="T109" fmla="*/ T108 w 712"/>
              <a:gd name="T110" fmla="+- 0 15 -41"/>
              <a:gd name="T111" fmla="*/ 15 h 171"/>
              <a:gd name="T112" fmla="+- 0 7872 7695"/>
              <a:gd name="T113" fmla="*/ T112 w 712"/>
              <a:gd name="T114" fmla="+- 0 15 -41"/>
              <a:gd name="T115" fmla="*/ 15 h 171"/>
              <a:gd name="T116" fmla="+- 0 7872 7695"/>
              <a:gd name="T117" fmla="*/ T116 w 712"/>
              <a:gd name="T118" fmla="+- 0 34 -41"/>
              <a:gd name="T119" fmla="*/ 34 h 171"/>
              <a:gd name="T120" fmla="+- 0 8406 7695"/>
              <a:gd name="T121" fmla="*/ T120 w 712"/>
              <a:gd name="T122" fmla="+- 0 34 -41"/>
              <a:gd name="T123" fmla="*/ 34 h 171"/>
              <a:gd name="T124" fmla="+- 0 8406 7695"/>
              <a:gd name="T125" fmla="*/ T124 w 712"/>
              <a:gd name="T126" fmla="+- 0 15 -41"/>
              <a:gd name="T127" fmla="*/ 15 h 1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</a:cxnLst>
            <a:rect l="0" t="0" r="r" b="b"/>
            <a:pathLst>
              <a:path w="712" h="171">
                <a:moveTo>
                  <a:pt x="177" y="0"/>
                </a:moveTo>
                <a:lnTo>
                  <a:pt x="0" y="85"/>
                </a:lnTo>
                <a:lnTo>
                  <a:pt x="177" y="170"/>
                </a:lnTo>
                <a:lnTo>
                  <a:pt x="177" y="113"/>
                </a:lnTo>
                <a:lnTo>
                  <a:pt x="148" y="113"/>
                </a:lnTo>
                <a:lnTo>
                  <a:pt x="148" y="94"/>
                </a:lnTo>
                <a:lnTo>
                  <a:pt x="177" y="94"/>
                </a:lnTo>
                <a:lnTo>
                  <a:pt x="177" y="75"/>
                </a:lnTo>
                <a:lnTo>
                  <a:pt x="148" y="75"/>
                </a:lnTo>
                <a:lnTo>
                  <a:pt x="148" y="56"/>
                </a:lnTo>
                <a:lnTo>
                  <a:pt x="177" y="56"/>
                </a:lnTo>
                <a:lnTo>
                  <a:pt x="177" y="0"/>
                </a:lnTo>
                <a:close/>
                <a:moveTo>
                  <a:pt x="177" y="94"/>
                </a:moveTo>
                <a:lnTo>
                  <a:pt x="148" y="94"/>
                </a:lnTo>
                <a:lnTo>
                  <a:pt x="148" y="113"/>
                </a:lnTo>
                <a:lnTo>
                  <a:pt x="177" y="113"/>
                </a:lnTo>
                <a:lnTo>
                  <a:pt x="177" y="94"/>
                </a:lnTo>
                <a:close/>
                <a:moveTo>
                  <a:pt x="711" y="94"/>
                </a:moveTo>
                <a:lnTo>
                  <a:pt x="177" y="94"/>
                </a:lnTo>
                <a:lnTo>
                  <a:pt x="177" y="113"/>
                </a:lnTo>
                <a:lnTo>
                  <a:pt x="711" y="113"/>
                </a:lnTo>
                <a:lnTo>
                  <a:pt x="711" y="94"/>
                </a:lnTo>
                <a:close/>
                <a:moveTo>
                  <a:pt x="177" y="56"/>
                </a:moveTo>
                <a:lnTo>
                  <a:pt x="148" y="56"/>
                </a:lnTo>
                <a:lnTo>
                  <a:pt x="148" y="75"/>
                </a:lnTo>
                <a:lnTo>
                  <a:pt x="177" y="75"/>
                </a:lnTo>
                <a:lnTo>
                  <a:pt x="177" y="56"/>
                </a:lnTo>
                <a:close/>
                <a:moveTo>
                  <a:pt x="711" y="56"/>
                </a:moveTo>
                <a:lnTo>
                  <a:pt x="177" y="56"/>
                </a:lnTo>
                <a:lnTo>
                  <a:pt x="177" y="75"/>
                </a:lnTo>
                <a:lnTo>
                  <a:pt x="711" y="75"/>
                </a:lnTo>
                <a:lnTo>
                  <a:pt x="71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A1DD1690-C043-5FE8-D3E4-7E0A355F67AB}"/>
              </a:ext>
            </a:extLst>
          </p:cNvPr>
          <p:cNvSpPr>
            <a:spLocks/>
          </p:cNvSpPr>
          <p:nvPr/>
        </p:nvSpPr>
        <p:spPr bwMode="auto">
          <a:xfrm>
            <a:off x="5459516" y="2165310"/>
            <a:ext cx="519113" cy="107950"/>
          </a:xfrm>
          <a:custGeom>
            <a:avLst/>
            <a:gdLst>
              <a:gd name="T0" fmla="+- 0 7159 6980"/>
              <a:gd name="T1" fmla="*/ T0 w 818"/>
              <a:gd name="T2" fmla="+- 0 454 454"/>
              <a:gd name="T3" fmla="*/ 454 h 171"/>
              <a:gd name="T4" fmla="+- 0 6980 6980"/>
              <a:gd name="T5" fmla="*/ T4 w 818"/>
              <a:gd name="T6" fmla="+- 0 539 454"/>
              <a:gd name="T7" fmla="*/ 539 h 171"/>
              <a:gd name="T8" fmla="+- 0 7159 6980"/>
              <a:gd name="T9" fmla="*/ T8 w 818"/>
              <a:gd name="T10" fmla="+- 0 625 454"/>
              <a:gd name="T11" fmla="*/ 625 h 171"/>
              <a:gd name="T12" fmla="+- 0 7159 6980"/>
              <a:gd name="T13" fmla="*/ T12 w 818"/>
              <a:gd name="T14" fmla="+- 0 568 454"/>
              <a:gd name="T15" fmla="*/ 568 h 171"/>
              <a:gd name="T16" fmla="+- 0 7129 6980"/>
              <a:gd name="T17" fmla="*/ T16 w 818"/>
              <a:gd name="T18" fmla="+- 0 568 454"/>
              <a:gd name="T19" fmla="*/ 568 h 171"/>
              <a:gd name="T20" fmla="+- 0 7129 6980"/>
              <a:gd name="T21" fmla="*/ T20 w 818"/>
              <a:gd name="T22" fmla="+- 0 511 454"/>
              <a:gd name="T23" fmla="*/ 511 h 171"/>
              <a:gd name="T24" fmla="+- 0 7159 6980"/>
              <a:gd name="T25" fmla="*/ T24 w 818"/>
              <a:gd name="T26" fmla="+- 0 511 454"/>
              <a:gd name="T27" fmla="*/ 511 h 171"/>
              <a:gd name="T28" fmla="+- 0 7159 6980"/>
              <a:gd name="T29" fmla="*/ T28 w 818"/>
              <a:gd name="T30" fmla="+- 0 454 454"/>
              <a:gd name="T31" fmla="*/ 454 h 171"/>
              <a:gd name="T32" fmla="+- 0 7159 6980"/>
              <a:gd name="T33" fmla="*/ T32 w 818"/>
              <a:gd name="T34" fmla="+- 0 511 454"/>
              <a:gd name="T35" fmla="*/ 511 h 171"/>
              <a:gd name="T36" fmla="+- 0 7129 6980"/>
              <a:gd name="T37" fmla="*/ T36 w 818"/>
              <a:gd name="T38" fmla="+- 0 511 454"/>
              <a:gd name="T39" fmla="*/ 511 h 171"/>
              <a:gd name="T40" fmla="+- 0 7129 6980"/>
              <a:gd name="T41" fmla="*/ T40 w 818"/>
              <a:gd name="T42" fmla="+- 0 568 454"/>
              <a:gd name="T43" fmla="*/ 568 h 171"/>
              <a:gd name="T44" fmla="+- 0 7159 6980"/>
              <a:gd name="T45" fmla="*/ T44 w 818"/>
              <a:gd name="T46" fmla="+- 0 568 454"/>
              <a:gd name="T47" fmla="*/ 568 h 171"/>
              <a:gd name="T48" fmla="+- 0 7159 6980"/>
              <a:gd name="T49" fmla="*/ T48 w 818"/>
              <a:gd name="T50" fmla="+- 0 511 454"/>
              <a:gd name="T51" fmla="*/ 511 h 171"/>
              <a:gd name="T52" fmla="+- 0 7798 6980"/>
              <a:gd name="T53" fmla="*/ T52 w 818"/>
              <a:gd name="T54" fmla="+- 0 511 454"/>
              <a:gd name="T55" fmla="*/ 511 h 171"/>
              <a:gd name="T56" fmla="+- 0 7159 6980"/>
              <a:gd name="T57" fmla="*/ T56 w 818"/>
              <a:gd name="T58" fmla="+- 0 511 454"/>
              <a:gd name="T59" fmla="*/ 511 h 171"/>
              <a:gd name="T60" fmla="+- 0 7159 6980"/>
              <a:gd name="T61" fmla="*/ T60 w 818"/>
              <a:gd name="T62" fmla="+- 0 568 454"/>
              <a:gd name="T63" fmla="*/ 568 h 171"/>
              <a:gd name="T64" fmla="+- 0 7798 6980"/>
              <a:gd name="T65" fmla="*/ T64 w 818"/>
              <a:gd name="T66" fmla="+- 0 568 454"/>
              <a:gd name="T67" fmla="*/ 568 h 171"/>
              <a:gd name="T68" fmla="+- 0 7798 6980"/>
              <a:gd name="T69" fmla="*/ T68 w 818"/>
              <a:gd name="T70" fmla="+- 0 511 454"/>
              <a:gd name="T71" fmla="*/ 511 h 1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818" h="171">
                <a:moveTo>
                  <a:pt x="179" y="0"/>
                </a:moveTo>
                <a:lnTo>
                  <a:pt x="0" y="85"/>
                </a:lnTo>
                <a:lnTo>
                  <a:pt x="179" y="171"/>
                </a:lnTo>
                <a:lnTo>
                  <a:pt x="179" y="114"/>
                </a:lnTo>
                <a:lnTo>
                  <a:pt x="149" y="114"/>
                </a:lnTo>
                <a:lnTo>
                  <a:pt x="149" y="57"/>
                </a:lnTo>
                <a:lnTo>
                  <a:pt x="179" y="57"/>
                </a:lnTo>
                <a:lnTo>
                  <a:pt x="179" y="0"/>
                </a:lnTo>
                <a:close/>
                <a:moveTo>
                  <a:pt x="179" y="57"/>
                </a:moveTo>
                <a:lnTo>
                  <a:pt x="149" y="57"/>
                </a:lnTo>
                <a:lnTo>
                  <a:pt x="149" y="114"/>
                </a:lnTo>
                <a:lnTo>
                  <a:pt x="179" y="114"/>
                </a:lnTo>
                <a:lnTo>
                  <a:pt x="179" y="57"/>
                </a:lnTo>
                <a:close/>
                <a:moveTo>
                  <a:pt x="818" y="57"/>
                </a:moveTo>
                <a:lnTo>
                  <a:pt x="179" y="57"/>
                </a:lnTo>
                <a:lnTo>
                  <a:pt x="179" y="114"/>
                </a:lnTo>
                <a:lnTo>
                  <a:pt x="818" y="114"/>
                </a:lnTo>
                <a:lnTo>
                  <a:pt x="81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0F19DA6-991F-0985-C1EA-FDA0DA1F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" y="1158235"/>
            <a:ext cx="1127760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 conventional Sem Net, clausal form of logic can not be expressed.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Extended Semantic Network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) combines the advantages of both logic and semantic network.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, terms are represented by nodes similar to Sem Net.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Binary predicate symbols in clausal logic are represented by labels on arcs of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Conclusions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and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conditions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 clausal form are represented by different kinds of arcs.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C1CF9E5-7623-F9FD-B33A-7FE825B7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00" y="4800694"/>
            <a:ext cx="90027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Conditions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are drawn with two lines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conclusions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are drawn with one heavy 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429D1FB-015D-1DB4-AF63-E633A83E0F25}"/>
              </a:ext>
            </a:extLst>
          </p:cNvPr>
          <p:cNvSpPr>
            <a:spLocks/>
          </p:cNvSpPr>
          <p:nvPr/>
        </p:nvSpPr>
        <p:spPr bwMode="auto">
          <a:xfrm>
            <a:off x="7772400" y="5029200"/>
            <a:ext cx="452438" cy="107950"/>
          </a:xfrm>
          <a:custGeom>
            <a:avLst/>
            <a:gdLst>
              <a:gd name="T0" fmla="+- 0 7872 7695"/>
              <a:gd name="T1" fmla="*/ T0 w 712"/>
              <a:gd name="T2" fmla="+- 0 -41 -41"/>
              <a:gd name="T3" fmla="*/ -41 h 171"/>
              <a:gd name="T4" fmla="+- 0 7695 7695"/>
              <a:gd name="T5" fmla="*/ T4 w 712"/>
              <a:gd name="T6" fmla="+- 0 44 -41"/>
              <a:gd name="T7" fmla="*/ 44 h 171"/>
              <a:gd name="T8" fmla="+- 0 7872 7695"/>
              <a:gd name="T9" fmla="*/ T8 w 712"/>
              <a:gd name="T10" fmla="+- 0 129 -41"/>
              <a:gd name="T11" fmla="*/ 129 h 171"/>
              <a:gd name="T12" fmla="+- 0 7872 7695"/>
              <a:gd name="T13" fmla="*/ T12 w 712"/>
              <a:gd name="T14" fmla="+- 0 72 -41"/>
              <a:gd name="T15" fmla="*/ 72 h 171"/>
              <a:gd name="T16" fmla="+- 0 7843 7695"/>
              <a:gd name="T17" fmla="*/ T16 w 712"/>
              <a:gd name="T18" fmla="+- 0 72 -41"/>
              <a:gd name="T19" fmla="*/ 72 h 171"/>
              <a:gd name="T20" fmla="+- 0 7843 7695"/>
              <a:gd name="T21" fmla="*/ T20 w 712"/>
              <a:gd name="T22" fmla="+- 0 53 -41"/>
              <a:gd name="T23" fmla="*/ 53 h 171"/>
              <a:gd name="T24" fmla="+- 0 7872 7695"/>
              <a:gd name="T25" fmla="*/ T24 w 712"/>
              <a:gd name="T26" fmla="+- 0 53 -41"/>
              <a:gd name="T27" fmla="*/ 53 h 171"/>
              <a:gd name="T28" fmla="+- 0 7872 7695"/>
              <a:gd name="T29" fmla="*/ T28 w 712"/>
              <a:gd name="T30" fmla="+- 0 34 -41"/>
              <a:gd name="T31" fmla="*/ 34 h 171"/>
              <a:gd name="T32" fmla="+- 0 7843 7695"/>
              <a:gd name="T33" fmla="*/ T32 w 712"/>
              <a:gd name="T34" fmla="+- 0 34 -41"/>
              <a:gd name="T35" fmla="*/ 34 h 171"/>
              <a:gd name="T36" fmla="+- 0 7843 7695"/>
              <a:gd name="T37" fmla="*/ T36 w 712"/>
              <a:gd name="T38" fmla="+- 0 15 -41"/>
              <a:gd name="T39" fmla="*/ 15 h 171"/>
              <a:gd name="T40" fmla="+- 0 7872 7695"/>
              <a:gd name="T41" fmla="*/ T40 w 712"/>
              <a:gd name="T42" fmla="+- 0 15 -41"/>
              <a:gd name="T43" fmla="*/ 15 h 171"/>
              <a:gd name="T44" fmla="+- 0 7872 7695"/>
              <a:gd name="T45" fmla="*/ T44 w 712"/>
              <a:gd name="T46" fmla="+- 0 -41 -41"/>
              <a:gd name="T47" fmla="*/ -41 h 171"/>
              <a:gd name="T48" fmla="+- 0 7872 7695"/>
              <a:gd name="T49" fmla="*/ T48 w 712"/>
              <a:gd name="T50" fmla="+- 0 53 -41"/>
              <a:gd name="T51" fmla="*/ 53 h 171"/>
              <a:gd name="T52" fmla="+- 0 7843 7695"/>
              <a:gd name="T53" fmla="*/ T52 w 712"/>
              <a:gd name="T54" fmla="+- 0 53 -41"/>
              <a:gd name="T55" fmla="*/ 53 h 171"/>
              <a:gd name="T56" fmla="+- 0 7843 7695"/>
              <a:gd name="T57" fmla="*/ T56 w 712"/>
              <a:gd name="T58" fmla="+- 0 72 -41"/>
              <a:gd name="T59" fmla="*/ 72 h 171"/>
              <a:gd name="T60" fmla="+- 0 7872 7695"/>
              <a:gd name="T61" fmla="*/ T60 w 712"/>
              <a:gd name="T62" fmla="+- 0 72 -41"/>
              <a:gd name="T63" fmla="*/ 72 h 171"/>
              <a:gd name="T64" fmla="+- 0 7872 7695"/>
              <a:gd name="T65" fmla="*/ T64 w 712"/>
              <a:gd name="T66" fmla="+- 0 53 -41"/>
              <a:gd name="T67" fmla="*/ 53 h 171"/>
              <a:gd name="T68" fmla="+- 0 8406 7695"/>
              <a:gd name="T69" fmla="*/ T68 w 712"/>
              <a:gd name="T70" fmla="+- 0 53 -41"/>
              <a:gd name="T71" fmla="*/ 53 h 171"/>
              <a:gd name="T72" fmla="+- 0 7872 7695"/>
              <a:gd name="T73" fmla="*/ T72 w 712"/>
              <a:gd name="T74" fmla="+- 0 53 -41"/>
              <a:gd name="T75" fmla="*/ 53 h 171"/>
              <a:gd name="T76" fmla="+- 0 7872 7695"/>
              <a:gd name="T77" fmla="*/ T76 w 712"/>
              <a:gd name="T78" fmla="+- 0 72 -41"/>
              <a:gd name="T79" fmla="*/ 72 h 171"/>
              <a:gd name="T80" fmla="+- 0 8406 7695"/>
              <a:gd name="T81" fmla="*/ T80 w 712"/>
              <a:gd name="T82" fmla="+- 0 72 -41"/>
              <a:gd name="T83" fmla="*/ 72 h 171"/>
              <a:gd name="T84" fmla="+- 0 8406 7695"/>
              <a:gd name="T85" fmla="*/ T84 w 712"/>
              <a:gd name="T86" fmla="+- 0 53 -41"/>
              <a:gd name="T87" fmla="*/ 53 h 171"/>
              <a:gd name="T88" fmla="+- 0 7872 7695"/>
              <a:gd name="T89" fmla="*/ T88 w 712"/>
              <a:gd name="T90" fmla="+- 0 15 -41"/>
              <a:gd name="T91" fmla="*/ 15 h 171"/>
              <a:gd name="T92" fmla="+- 0 7843 7695"/>
              <a:gd name="T93" fmla="*/ T92 w 712"/>
              <a:gd name="T94" fmla="+- 0 15 -41"/>
              <a:gd name="T95" fmla="*/ 15 h 171"/>
              <a:gd name="T96" fmla="+- 0 7843 7695"/>
              <a:gd name="T97" fmla="*/ T96 w 712"/>
              <a:gd name="T98" fmla="+- 0 34 -41"/>
              <a:gd name="T99" fmla="*/ 34 h 171"/>
              <a:gd name="T100" fmla="+- 0 7872 7695"/>
              <a:gd name="T101" fmla="*/ T100 w 712"/>
              <a:gd name="T102" fmla="+- 0 34 -41"/>
              <a:gd name="T103" fmla="*/ 34 h 171"/>
              <a:gd name="T104" fmla="+- 0 7872 7695"/>
              <a:gd name="T105" fmla="*/ T104 w 712"/>
              <a:gd name="T106" fmla="+- 0 15 -41"/>
              <a:gd name="T107" fmla="*/ 15 h 171"/>
              <a:gd name="T108" fmla="+- 0 8406 7695"/>
              <a:gd name="T109" fmla="*/ T108 w 712"/>
              <a:gd name="T110" fmla="+- 0 15 -41"/>
              <a:gd name="T111" fmla="*/ 15 h 171"/>
              <a:gd name="T112" fmla="+- 0 7872 7695"/>
              <a:gd name="T113" fmla="*/ T112 w 712"/>
              <a:gd name="T114" fmla="+- 0 15 -41"/>
              <a:gd name="T115" fmla="*/ 15 h 171"/>
              <a:gd name="T116" fmla="+- 0 7872 7695"/>
              <a:gd name="T117" fmla="*/ T116 w 712"/>
              <a:gd name="T118" fmla="+- 0 34 -41"/>
              <a:gd name="T119" fmla="*/ 34 h 171"/>
              <a:gd name="T120" fmla="+- 0 8406 7695"/>
              <a:gd name="T121" fmla="*/ T120 w 712"/>
              <a:gd name="T122" fmla="+- 0 34 -41"/>
              <a:gd name="T123" fmla="*/ 34 h 171"/>
              <a:gd name="T124" fmla="+- 0 8406 7695"/>
              <a:gd name="T125" fmla="*/ T124 w 712"/>
              <a:gd name="T126" fmla="+- 0 15 -41"/>
              <a:gd name="T127" fmla="*/ 15 h 1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</a:cxnLst>
            <a:rect l="0" t="0" r="r" b="b"/>
            <a:pathLst>
              <a:path w="712" h="171">
                <a:moveTo>
                  <a:pt x="177" y="0"/>
                </a:moveTo>
                <a:lnTo>
                  <a:pt x="0" y="85"/>
                </a:lnTo>
                <a:lnTo>
                  <a:pt x="177" y="170"/>
                </a:lnTo>
                <a:lnTo>
                  <a:pt x="177" y="113"/>
                </a:lnTo>
                <a:lnTo>
                  <a:pt x="148" y="113"/>
                </a:lnTo>
                <a:lnTo>
                  <a:pt x="148" y="94"/>
                </a:lnTo>
                <a:lnTo>
                  <a:pt x="177" y="94"/>
                </a:lnTo>
                <a:lnTo>
                  <a:pt x="177" y="75"/>
                </a:lnTo>
                <a:lnTo>
                  <a:pt x="148" y="75"/>
                </a:lnTo>
                <a:lnTo>
                  <a:pt x="148" y="56"/>
                </a:lnTo>
                <a:lnTo>
                  <a:pt x="177" y="56"/>
                </a:lnTo>
                <a:lnTo>
                  <a:pt x="177" y="0"/>
                </a:lnTo>
                <a:close/>
                <a:moveTo>
                  <a:pt x="177" y="94"/>
                </a:moveTo>
                <a:lnTo>
                  <a:pt x="148" y="94"/>
                </a:lnTo>
                <a:lnTo>
                  <a:pt x="148" y="113"/>
                </a:lnTo>
                <a:lnTo>
                  <a:pt x="177" y="113"/>
                </a:lnTo>
                <a:lnTo>
                  <a:pt x="177" y="94"/>
                </a:lnTo>
                <a:close/>
                <a:moveTo>
                  <a:pt x="711" y="94"/>
                </a:moveTo>
                <a:lnTo>
                  <a:pt x="177" y="94"/>
                </a:lnTo>
                <a:lnTo>
                  <a:pt x="177" y="113"/>
                </a:lnTo>
                <a:lnTo>
                  <a:pt x="711" y="113"/>
                </a:lnTo>
                <a:lnTo>
                  <a:pt x="711" y="94"/>
                </a:lnTo>
                <a:close/>
                <a:moveTo>
                  <a:pt x="177" y="56"/>
                </a:moveTo>
                <a:lnTo>
                  <a:pt x="148" y="56"/>
                </a:lnTo>
                <a:lnTo>
                  <a:pt x="148" y="75"/>
                </a:lnTo>
                <a:lnTo>
                  <a:pt x="177" y="75"/>
                </a:lnTo>
                <a:lnTo>
                  <a:pt x="177" y="56"/>
                </a:lnTo>
                <a:close/>
                <a:moveTo>
                  <a:pt x="711" y="56"/>
                </a:moveTo>
                <a:lnTo>
                  <a:pt x="177" y="56"/>
                </a:lnTo>
                <a:lnTo>
                  <a:pt x="177" y="75"/>
                </a:lnTo>
                <a:lnTo>
                  <a:pt x="711" y="75"/>
                </a:lnTo>
                <a:lnTo>
                  <a:pt x="71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D201E0B0-5F41-826D-C18A-112FC90BEA3C}"/>
              </a:ext>
            </a:extLst>
          </p:cNvPr>
          <p:cNvSpPr>
            <a:spLocks/>
          </p:cNvSpPr>
          <p:nvPr/>
        </p:nvSpPr>
        <p:spPr bwMode="auto">
          <a:xfrm>
            <a:off x="9592296" y="5588987"/>
            <a:ext cx="519113" cy="107950"/>
          </a:xfrm>
          <a:custGeom>
            <a:avLst/>
            <a:gdLst>
              <a:gd name="T0" fmla="+- 0 7159 6980"/>
              <a:gd name="T1" fmla="*/ T0 w 818"/>
              <a:gd name="T2" fmla="+- 0 454 454"/>
              <a:gd name="T3" fmla="*/ 454 h 171"/>
              <a:gd name="T4" fmla="+- 0 6980 6980"/>
              <a:gd name="T5" fmla="*/ T4 w 818"/>
              <a:gd name="T6" fmla="+- 0 539 454"/>
              <a:gd name="T7" fmla="*/ 539 h 171"/>
              <a:gd name="T8" fmla="+- 0 7159 6980"/>
              <a:gd name="T9" fmla="*/ T8 w 818"/>
              <a:gd name="T10" fmla="+- 0 625 454"/>
              <a:gd name="T11" fmla="*/ 625 h 171"/>
              <a:gd name="T12" fmla="+- 0 7159 6980"/>
              <a:gd name="T13" fmla="*/ T12 w 818"/>
              <a:gd name="T14" fmla="+- 0 568 454"/>
              <a:gd name="T15" fmla="*/ 568 h 171"/>
              <a:gd name="T16" fmla="+- 0 7129 6980"/>
              <a:gd name="T17" fmla="*/ T16 w 818"/>
              <a:gd name="T18" fmla="+- 0 568 454"/>
              <a:gd name="T19" fmla="*/ 568 h 171"/>
              <a:gd name="T20" fmla="+- 0 7129 6980"/>
              <a:gd name="T21" fmla="*/ T20 w 818"/>
              <a:gd name="T22" fmla="+- 0 511 454"/>
              <a:gd name="T23" fmla="*/ 511 h 171"/>
              <a:gd name="T24" fmla="+- 0 7159 6980"/>
              <a:gd name="T25" fmla="*/ T24 w 818"/>
              <a:gd name="T26" fmla="+- 0 511 454"/>
              <a:gd name="T27" fmla="*/ 511 h 171"/>
              <a:gd name="T28" fmla="+- 0 7159 6980"/>
              <a:gd name="T29" fmla="*/ T28 w 818"/>
              <a:gd name="T30" fmla="+- 0 454 454"/>
              <a:gd name="T31" fmla="*/ 454 h 171"/>
              <a:gd name="T32" fmla="+- 0 7159 6980"/>
              <a:gd name="T33" fmla="*/ T32 w 818"/>
              <a:gd name="T34" fmla="+- 0 511 454"/>
              <a:gd name="T35" fmla="*/ 511 h 171"/>
              <a:gd name="T36" fmla="+- 0 7129 6980"/>
              <a:gd name="T37" fmla="*/ T36 w 818"/>
              <a:gd name="T38" fmla="+- 0 511 454"/>
              <a:gd name="T39" fmla="*/ 511 h 171"/>
              <a:gd name="T40" fmla="+- 0 7129 6980"/>
              <a:gd name="T41" fmla="*/ T40 w 818"/>
              <a:gd name="T42" fmla="+- 0 568 454"/>
              <a:gd name="T43" fmla="*/ 568 h 171"/>
              <a:gd name="T44" fmla="+- 0 7159 6980"/>
              <a:gd name="T45" fmla="*/ T44 w 818"/>
              <a:gd name="T46" fmla="+- 0 568 454"/>
              <a:gd name="T47" fmla="*/ 568 h 171"/>
              <a:gd name="T48" fmla="+- 0 7159 6980"/>
              <a:gd name="T49" fmla="*/ T48 w 818"/>
              <a:gd name="T50" fmla="+- 0 511 454"/>
              <a:gd name="T51" fmla="*/ 511 h 171"/>
              <a:gd name="T52" fmla="+- 0 7798 6980"/>
              <a:gd name="T53" fmla="*/ T52 w 818"/>
              <a:gd name="T54" fmla="+- 0 511 454"/>
              <a:gd name="T55" fmla="*/ 511 h 171"/>
              <a:gd name="T56" fmla="+- 0 7159 6980"/>
              <a:gd name="T57" fmla="*/ T56 w 818"/>
              <a:gd name="T58" fmla="+- 0 511 454"/>
              <a:gd name="T59" fmla="*/ 511 h 171"/>
              <a:gd name="T60" fmla="+- 0 7159 6980"/>
              <a:gd name="T61" fmla="*/ T60 w 818"/>
              <a:gd name="T62" fmla="+- 0 568 454"/>
              <a:gd name="T63" fmla="*/ 568 h 171"/>
              <a:gd name="T64" fmla="+- 0 7798 6980"/>
              <a:gd name="T65" fmla="*/ T64 w 818"/>
              <a:gd name="T66" fmla="+- 0 568 454"/>
              <a:gd name="T67" fmla="*/ 568 h 171"/>
              <a:gd name="T68" fmla="+- 0 7798 6980"/>
              <a:gd name="T69" fmla="*/ T68 w 818"/>
              <a:gd name="T70" fmla="+- 0 511 454"/>
              <a:gd name="T71" fmla="*/ 511 h 17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</a:cxnLst>
            <a:rect l="0" t="0" r="r" b="b"/>
            <a:pathLst>
              <a:path w="818" h="171">
                <a:moveTo>
                  <a:pt x="179" y="0"/>
                </a:moveTo>
                <a:lnTo>
                  <a:pt x="0" y="85"/>
                </a:lnTo>
                <a:lnTo>
                  <a:pt x="179" y="171"/>
                </a:lnTo>
                <a:lnTo>
                  <a:pt x="179" y="114"/>
                </a:lnTo>
                <a:lnTo>
                  <a:pt x="149" y="114"/>
                </a:lnTo>
                <a:lnTo>
                  <a:pt x="149" y="57"/>
                </a:lnTo>
                <a:lnTo>
                  <a:pt x="179" y="57"/>
                </a:lnTo>
                <a:lnTo>
                  <a:pt x="179" y="0"/>
                </a:lnTo>
                <a:close/>
                <a:moveTo>
                  <a:pt x="179" y="57"/>
                </a:moveTo>
                <a:lnTo>
                  <a:pt x="149" y="57"/>
                </a:lnTo>
                <a:lnTo>
                  <a:pt x="149" y="114"/>
                </a:lnTo>
                <a:lnTo>
                  <a:pt x="179" y="114"/>
                </a:lnTo>
                <a:lnTo>
                  <a:pt x="179" y="57"/>
                </a:lnTo>
                <a:close/>
                <a:moveTo>
                  <a:pt x="818" y="57"/>
                </a:moveTo>
                <a:lnTo>
                  <a:pt x="179" y="57"/>
                </a:lnTo>
                <a:lnTo>
                  <a:pt x="179" y="114"/>
                </a:lnTo>
                <a:lnTo>
                  <a:pt x="818" y="114"/>
                </a:lnTo>
                <a:lnTo>
                  <a:pt x="81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07" y="2553017"/>
            <a:ext cx="865349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Represent ‘grandfather’ definition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Gfather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(X, Y)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Father(X,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Z), Parent(Z, Y) 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">
            <a:extLst>
              <a:ext uri="{FF2B5EF4-FFF2-40B4-BE49-F238E27FC236}">
                <a16:creationId xmlns:a16="http://schemas.microsoft.com/office/drawing/2014/main" id="{55DAD231-BF19-557B-60B7-FC73D32C983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9513"/>
            <a:ext cx="5181598" cy="2819396"/>
            <a:chOff x="2682" y="173"/>
            <a:chExt cx="4151" cy="1779"/>
          </a:xfrm>
        </p:grpSpPr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C5ED29FB-F589-946D-E132-CC4B4EB1C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492"/>
              <a:ext cx="2666" cy="891"/>
            </a:xfrm>
            <a:custGeom>
              <a:avLst/>
              <a:gdLst>
                <a:gd name="T0" fmla="+- 0 4847 3620"/>
                <a:gd name="T1" fmla="*/ T0 w 2666"/>
                <a:gd name="T2" fmla="+- 0 504 493"/>
                <a:gd name="T3" fmla="*/ 504 h 891"/>
                <a:gd name="T4" fmla="+- 0 4646 3620"/>
                <a:gd name="T5" fmla="*/ T4 w 2666"/>
                <a:gd name="T6" fmla="+- 0 509 493"/>
                <a:gd name="T7" fmla="*/ 509 h 891"/>
                <a:gd name="T8" fmla="+- 0 4674 3620"/>
                <a:gd name="T9" fmla="*/ T8 w 2666"/>
                <a:gd name="T10" fmla="+- 0 562 493"/>
                <a:gd name="T11" fmla="*/ 562 h 891"/>
                <a:gd name="T12" fmla="+- 0 3620 3620"/>
                <a:gd name="T13" fmla="*/ T12 w 2666"/>
                <a:gd name="T14" fmla="+- 0 1123 493"/>
                <a:gd name="T15" fmla="*/ 1123 h 891"/>
                <a:gd name="T16" fmla="+- 0 3629 3620"/>
                <a:gd name="T17" fmla="*/ T16 w 2666"/>
                <a:gd name="T18" fmla="+- 0 1141 493"/>
                <a:gd name="T19" fmla="*/ 1141 h 891"/>
                <a:gd name="T20" fmla="+- 0 4684 3620"/>
                <a:gd name="T21" fmla="*/ T20 w 2666"/>
                <a:gd name="T22" fmla="+- 0 579 493"/>
                <a:gd name="T23" fmla="*/ 579 h 891"/>
                <a:gd name="T24" fmla="+- 0 4693 3620"/>
                <a:gd name="T25" fmla="*/ T24 w 2666"/>
                <a:gd name="T26" fmla="+- 0 597 493"/>
                <a:gd name="T27" fmla="*/ 597 h 891"/>
                <a:gd name="T28" fmla="+- 0 3638 3620"/>
                <a:gd name="T29" fmla="*/ T28 w 2666"/>
                <a:gd name="T30" fmla="+- 0 1158 493"/>
                <a:gd name="T31" fmla="*/ 1158 h 891"/>
                <a:gd name="T32" fmla="+- 0 3648 3620"/>
                <a:gd name="T33" fmla="*/ T32 w 2666"/>
                <a:gd name="T34" fmla="+- 0 1176 493"/>
                <a:gd name="T35" fmla="*/ 1176 h 891"/>
                <a:gd name="T36" fmla="+- 0 4702 3620"/>
                <a:gd name="T37" fmla="*/ T36 w 2666"/>
                <a:gd name="T38" fmla="+- 0 615 493"/>
                <a:gd name="T39" fmla="*/ 615 h 891"/>
                <a:gd name="T40" fmla="+- 0 4731 3620"/>
                <a:gd name="T41" fmla="*/ T40 w 2666"/>
                <a:gd name="T42" fmla="+- 0 668 493"/>
                <a:gd name="T43" fmla="*/ 668 h 891"/>
                <a:gd name="T44" fmla="+- 0 4791 3620"/>
                <a:gd name="T45" fmla="*/ T44 w 2666"/>
                <a:gd name="T46" fmla="+- 0 583 493"/>
                <a:gd name="T47" fmla="*/ 583 h 891"/>
                <a:gd name="T48" fmla="+- 0 4816 3620"/>
                <a:gd name="T49" fmla="*/ T48 w 2666"/>
                <a:gd name="T50" fmla="+- 0 548 493"/>
                <a:gd name="T51" fmla="*/ 548 h 891"/>
                <a:gd name="T52" fmla="+- 0 4847 3620"/>
                <a:gd name="T53" fmla="*/ T52 w 2666"/>
                <a:gd name="T54" fmla="+- 0 504 493"/>
                <a:gd name="T55" fmla="*/ 504 h 891"/>
                <a:gd name="T56" fmla="+- 0 6241 3620"/>
                <a:gd name="T57" fmla="*/ T56 w 2666"/>
                <a:gd name="T58" fmla="+- 0 1338 493"/>
                <a:gd name="T59" fmla="*/ 1338 h 891"/>
                <a:gd name="T60" fmla="+- 0 6173 3620"/>
                <a:gd name="T61" fmla="*/ T60 w 2666"/>
                <a:gd name="T62" fmla="+- 0 1338 493"/>
                <a:gd name="T63" fmla="*/ 1338 h 891"/>
                <a:gd name="T64" fmla="+- 0 6151 3620"/>
                <a:gd name="T65" fmla="*/ T64 w 2666"/>
                <a:gd name="T66" fmla="+- 0 1338 493"/>
                <a:gd name="T67" fmla="*/ 1338 h 891"/>
                <a:gd name="T68" fmla="+- 0 6150 3620"/>
                <a:gd name="T69" fmla="*/ T68 w 2666"/>
                <a:gd name="T70" fmla="+- 0 1383 493"/>
                <a:gd name="T71" fmla="*/ 1383 h 891"/>
                <a:gd name="T72" fmla="+- 0 6241 3620"/>
                <a:gd name="T73" fmla="*/ T72 w 2666"/>
                <a:gd name="T74" fmla="+- 0 1338 493"/>
                <a:gd name="T75" fmla="*/ 1338 h 891"/>
                <a:gd name="T76" fmla="+- 0 6286 3620"/>
                <a:gd name="T77" fmla="*/ T76 w 2666"/>
                <a:gd name="T78" fmla="+- 0 1316 493"/>
                <a:gd name="T79" fmla="*/ 1316 h 891"/>
                <a:gd name="T80" fmla="+- 0 6151 3620"/>
                <a:gd name="T81" fmla="*/ T80 w 2666"/>
                <a:gd name="T82" fmla="+- 0 1248 493"/>
                <a:gd name="T83" fmla="*/ 1248 h 891"/>
                <a:gd name="T84" fmla="+- 0 6151 3620"/>
                <a:gd name="T85" fmla="*/ T84 w 2666"/>
                <a:gd name="T86" fmla="+- 0 1293 493"/>
                <a:gd name="T87" fmla="*/ 1293 h 891"/>
                <a:gd name="T88" fmla="+- 0 3769 3620"/>
                <a:gd name="T89" fmla="*/ T88 w 2666"/>
                <a:gd name="T90" fmla="+- 0 1282 493"/>
                <a:gd name="T91" fmla="*/ 1282 h 891"/>
                <a:gd name="T92" fmla="+- 0 3768 3620"/>
                <a:gd name="T93" fmla="*/ T92 w 2666"/>
                <a:gd name="T94" fmla="+- 0 1327 493"/>
                <a:gd name="T95" fmla="*/ 1327 h 891"/>
                <a:gd name="T96" fmla="+- 0 6151 3620"/>
                <a:gd name="T97" fmla="*/ T96 w 2666"/>
                <a:gd name="T98" fmla="+- 0 1338 493"/>
                <a:gd name="T99" fmla="*/ 1338 h 891"/>
                <a:gd name="T100" fmla="+- 0 6173 3620"/>
                <a:gd name="T101" fmla="*/ T100 w 2666"/>
                <a:gd name="T102" fmla="+- 0 1338 493"/>
                <a:gd name="T103" fmla="*/ 1338 h 891"/>
                <a:gd name="T104" fmla="+- 0 6241 3620"/>
                <a:gd name="T105" fmla="*/ T104 w 2666"/>
                <a:gd name="T106" fmla="+- 0 1338 493"/>
                <a:gd name="T107" fmla="*/ 1338 h 891"/>
                <a:gd name="T108" fmla="+- 0 6286 3620"/>
                <a:gd name="T109" fmla="*/ T108 w 2666"/>
                <a:gd name="T110" fmla="+- 0 1316 493"/>
                <a:gd name="T111" fmla="*/ 1316 h 891"/>
                <a:gd name="T112" fmla="+- 0 6286 3620"/>
                <a:gd name="T113" fmla="*/ T112 w 2666"/>
                <a:gd name="T114" fmla="+- 0 1225 493"/>
                <a:gd name="T115" fmla="*/ 1225 h 891"/>
                <a:gd name="T116" fmla="+- 0 6253 3620"/>
                <a:gd name="T117" fmla="*/ T116 w 2666"/>
                <a:gd name="T118" fmla="+- 0 1176 493"/>
                <a:gd name="T119" fmla="*/ 1176 h 891"/>
                <a:gd name="T120" fmla="+- 0 6230 3620"/>
                <a:gd name="T121" fmla="*/ T120 w 2666"/>
                <a:gd name="T122" fmla="+- 0 1141 493"/>
                <a:gd name="T123" fmla="*/ 1141 h 891"/>
                <a:gd name="T124" fmla="+- 0 6174 3620"/>
                <a:gd name="T125" fmla="*/ T124 w 2666"/>
                <a:gd name="T126" fmla="+- 0 1057 493"/>
                <a:gd name="T127" fmla="*/ 1057 h 891"/>
                <a:gd name="T128" fmla="+- 0 6144 3620"/>
                <a:gd name="T129" fmla="*/ T128 w 2666"/>
                <a:gd name="T130" fmla="+- 0 1109 493"/>
                <a:gd name="T131" fmla="*/ 1109 h 891"/>
                <a:gd name="T132" fmla="+- 0 5072 3620"/>
                <a:gd name="T133" fmla="*/ T132 w 2666"/>
                <a:gd name="T134" fmla="+- 0 493 493"/>
                <a:gd name="T135" fmla="*/ 493 h 891"/>
                <a:gd name="T136" fmla="+- 0 5062 3620"/>
                <a:gd name="T137" fmla="*/ T136 w 2666"/>
                <a:gd name="T138" fmla="+- 0 510 493"/>
                <a:gd name="T139" fmla="*/ 510 h 891"/>
                <a:gd name="T140" fmla="+- 0 6134 3620"/>
                <a:gd name="T141" fmla="*/ T140 w 2666"/>
                <a:gd name="T142" fmla="+- 0 1126 493"/>
                <a:gd name="T143" fmla="*/ 1126 h 891"/>
                <a:gd name="T144" fmla="+- 0 6125 3620"/>
                <a:gd name="T145" fmla="*/ T144 w 2666"/>
                <a:gd name="T146" fmla="+- 0 1144 493"/>
                <a:gd name="T147" fmla="*/ 1144 h 891"/>
                <a:gd name="T148" fmla="+- 0 5052 3620"/>
                <a:gd name="T149" fmla="*/ T148 w 2666"/>
                <a:gd name="T150" fmla="+- 0 527 493"/>
                <a:gd name="T151" fmla="*/ 527 h 891"/>
                <a:gd name="T152" fmla="+- 0 5042 3620"/>
                <a:gd name="T153" fmla="*/ T152 w 2666"/>
                <a:gd name="T154" fmla="+- 0 545 493"/>
                <a:gd name="T155" fmla="*/ 545 h 891"/>
                <a:gd name="T156" fmla="+- 0 6115 3620"/>
                <a:gd name="T157" fmla="*/ T156 w 2666"/>
                <a:gd name="T158" fmla="+- 0 1161 493"/>
                <a:gd name="T159" fmla="*/ 1161 h 891"/>
                <a:gd name="T160" fmla="+- 0 6085 3620"/>
                <a:gd name="T161" fmla="*/ T160 w 2666"/>
                <a:gd name="T162" fmla="+- 0 1213 493"/>
                <a:gd name="T163" fmla="*/ 1213 h 891"/>
                <a:gd name="T164" fmla="+- 0 6286 3620"/>
                <a:gd name="T165" fmla="*/ T164 w 2666"/>
                <a:gd name="T166" fmla="+- 0 1225 493"/>
                <a:gd name="T167" fmla="*/ 1225 h 8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666" h="891">
                  <a:moveTo>
                    <a:pt x="1227" y="11"/>
                  </a:moveTo>
                  <a:lnTo>
                    <a:pt x="1026" y="16"/>
                  </a:lnTo>
                  <a:lnTo>
                    <a:pt x="1054" y="69"/>
                  </a:lnTo>
                  <a:lnTo>
                    <a:pt x="0" y="630"/>
                  </a:lnTo>
                  <a:lnTo>
                    <a:pt x="9" y="648"/>
                  </a:lnTo>
                  <a:lnTo>
                    <a:pt x="1064" y="86"/>
                  </a:lnTo>
                  <a:lnTo>
                    <a:pt x="1073" y="104"/>
                  </a:lnTo>
                  <a:lnTo>
                    <a:pt x="18" y="665"/>
                  </a:lnTo>
                  <a:lnTo>
                    <a:pt x="28" y="683"/>
                  </a:lnTo>
                  <a:lnTo>
                    <a:pt x="1082" y="122"/>
                  </a:lnTo>
                  <a:lnTo>
                    <a:pt x="1111" y="175"/>
                  </a:lnTo>
                  <a:lnTo>
                    <a:pt x="1171" y="90"/>
                  </a:lnTo>
                  <a:lnTo>
                    <a:pt x="1196" y="55"/>
                  </a:lnTo>
                  <a:lnTo>
                    <a:pt x="1227" y="11"/>
                  </a:lnTo>
                  <a:close/>
                  <a:moveTo>
                    <a:pt x="2621" y="845"/>
                  </a:moveTo>
                  <a:lnTo>
                    <a:pt x="2553" y="845"/>
                  </a:lnTo>
                  <a:lnTo>
                    <a:pt x="2531" y="845"/>
                  </a:lnTo>
                  <a:lnTo>
                    <a:pt x="2530" y="890"/>
                  </a:lnTo>
                  <a:lnTo>
                    <a:pt x="2621" y="845"/>
                  </a:lnTo>
                  <a:close/>
                  <a:moveTo>
                    <a:pt x="2666" y="823"/>
                  </a:moveTo>
                  <a:lnTo>
                    <a:pt x="2531" y="755"/>
                  </a:lnTo>
                  <a:lnTo>
                    <a:pt x="2531" y="800"/>
                  </a:lnTo>
                  <a:lnTo>
                    <a:pt x="149" y="789"/>
                  </a:lnTo>
                  <a:lnTo>
                    <a:pt x="148" y="834"/>
                  </a:lnTo>
                  <a:lnTo>
                    <a:pt x="2531" y="845"/>
                  </a:lnTo>
                  <a:lnTo>
                    <a:pt x="2553" y="845"/>
                  </a:lnTo>
                  <a:lnTo>
                    <a:pt x="2621" y="845"/>
                  </a:lnTo>
                  <a:lnTo>
                    <a:pt x="2666" y="823"/>
                  </a:lnTo>
                  <a:close/>
                  <a:moveTo>
                    <a:pt x="2666" y="732"/>
                  </a:moveTo>
                  <a:lnTo>
                    <a:pt x="2633" y="683"/>
                  </a:lnTo>
                  <a:lnTo>
                    <a:pt x="2610" y="648"/>
                  </a:lnTo>
                  <a:lnTo>
                    <a:pt x="2554" y="564"/>
                  </a:lnTo>
                  <a:lnTo>
                    <a:pt x="2524" y="616"/>
                  </a:lnTo>
                  <a:lnTo>
                    <a:pt x="1452" y="0"/>
                  </a:lnTo>
                  <a:lnTo>
                    <a:pt x="1442" y="17"/>
                  </a:lnTo>
                  <a:lnTo>
                    <a:pt x="2514" y="633"/>
                  </a:lnTo>
                  <a:lnTo>
                    <a:pt x="2505" y="651"/>
                  </a:lnTo>
                  <a:lnTo>
                    <a:pt x="1432" y="34"/>
                  </a:lnTo>
                  <a:lnTo>
                    <a:pt x="1422" y="52"/>
                  </a:lnTo>
                  <a:lnTo>
                    <a:pt x="2495" y="668"/>
                  </a:lnTo>
                  <a:lnTo>
                    <a:pt x="2465" y="720"/>
                  </a:lnTo>
                  <a:lnTo>
                    <a:pt x="2666" y="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814EFE82-9E3B-744D-2E70-6753272D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80"/>
              <a:ext cx="4136" cy="1764"/>
            </a:xfrm>
            <a:prstGeom prst="rect">
              <a:avLst/>
            </a:prstGeom>
            <a:noFill/>
            <a:ln w="95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27E8985B-E3B3-3B01-F72D-6CD71A171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27"/>
              <a:ext cx="16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50340F95-8A13-98DD-B352-A7425E2EE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603"/>
              <a:ext cx="63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Father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56085D8B-3C27-87AC-80CA-04EA64619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8" y="603"/>
              <a:ext cx="63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Parent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EC233E5F-5F88-69E7-FD67-17DE6B220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155"/>
              <a:ext cx="19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7A109A4A-CEDE-D1C5-BA5B-B2C7EC259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7" y="1155"/>
              <a:ext cx="19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8191120D-ED2F-F158-3AEF-536FFBFF4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32"/>
              <a:ext cx="75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Gfather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DFF43-5F22-2014-0239-13B6D9399435}"/>
              </a:ext>
            </a:extLst>
          </p:cNvPr>
          <p:cNvSpPr txBox="1"/>
          <p:nvPr/>
        </p:nvSpPr>
        <p:spPr>
          <a:xfrm>
            <a:off x="1295400" y="463120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altLang="en-US" sz="3600" dirty="0">
                <a:ea typeface="Cambria" panose="02040503050406030204" pitchFamily="18" charset="0"/>
                <a:cs typeface="Cambria" panose="02040503050406030204" pitchFamily="18" charset="0"/>
              </a:rPr>
              <a:t>X is Father of Z. Z is Parent of Y. Give the relation of X and Y in </a:t>
            </a:r>
            <a:r>
              <a:rPr lang="en-US" altLang="en-US" sz="3600" dirty="0" err="1"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lang="en-US" altLang="en-US" sz="3600" dirty="0"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728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94" y="627469"/>
            <a:ext cx="11506200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Example2: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endParaRPr lang="en-US" altLang="en-US" sz="2800" dirty="0"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180975" lvl="0" indent="-34290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  <a:tab pos="257746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clausal</a:t>
            </a:r>
            <a:r>
              <a:rPr lang="en-US" sz="2800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rule</a:t>
            </a:r>
            <a:r>
              <a:rPr lang="en-US" sz="28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“Male(X),</a:t>
            </a:r>
            <a:r>
              <a:rPr lang="en-US" sz="2800" b="1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Female(X)</a:t>
            </a:r>
            <a:r>
              <a:rPr lang="en-US" sz="2800" b="1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Wingdings" panose="05000000000000000000" pitchFamily="2" charset="2"/>
                <a:ea typeface="Microsoft Sans Serif" panose="020B0604020202020204" pitchFamily="34" charset="0"/>
                <a:cs typeface="Cambria" panose="02040503050406030204" pitchFamily="18" charset="0"/>
              </a:rPr>
              <a:t>ß</a:t>
            </a:r>
            <a:r>
              <a:rPr lang="en-US" sz="2800" spc="1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Human(X)”</a:t>
            </a:r>
            <a:r>
              <a:rPr lang="en-US" sz="2800" b="1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using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binary</a:t>
            </a:r>
            <a:r>
              <a:rPr lang="en-US" sz="2800" spc="-2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representation </a:t>
            </a:r>
            <a:r>
              <a:rPr lang="en-US" sz="2800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	</a:t>
            </a:r>
          </a:p>
          <a:p>
            <a:pPr marL="342900" marR="180975" lvl="0" indent="-34290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  <a:tab pos="2577465" algn="l"/>
              </a:tabLst>
            </a:pPr>
            <a:r>
              <a:rPr lang="en-US" sz="28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“Isa(X,</a:t>
            </a:r>
            <a:r>
              <a:rPr lang="en-US" sz="2800" b="1" spc="5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male),</a:t>
            </a:r>
            <a:r>
              <a:rPr lang="en-US" sz="2800" b="1" spc="5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Isa(X,  female)  </a:t>
            </a:r>
            <a:r>
              <a:rPr lang="en-US" sz="2800" b="1" dirty="0">
                <a:solidFill>
                  <a:schemeClr val="tx2"/>
                </a:solidFill>
                <a:effectLst/>
                <a:latin typeface="Wingdings" panose="05000000000000000000" pitchFamily="2" charset="2"/>
                <a:ea typeface="Microsoft Sans Serif" panose="020B0604020202020204" pitchFamily="34" charset="0"/>
                <a:cs typeface="Cambria" panose="02040503050406030204" pitchFamily="18" charset="0"/>
              </a:rPr>
              <a:t>ß</a:t>
            </a:r>
            <a:r>
              <a:rPr lang="en-US" sz="2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Isa(  X,  human)”</a:t>
            </a:r>
            <a:r>
              <a:rPr lang="en-US" sz="28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</a:p>
          <a:p>
            <a:pPr marL="342900" marR="180975" lvl="0" indent="-34290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  <a:tab pos="257746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subsequently</a:t>
            </a:r>
            <a:r>
              <a:rPr lang="en-US" sz="28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800" spc="1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ESNet</a:t>
            </a:r>
            <a:r>
              <a:rPr lang="en-US" sz="2800" spc="2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</a:t>
            </a:r>
            <a:r>
              <a:rPr lang="en-US" sz="28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follows: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057E798-EFD0-AEE3-5DBC-4F4F1F49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878238"/>
            <a:ext cx="7162801" cy="27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64" y="605157"/>
            <a:ext cx="11506200" cy="213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altLang="en-US" sz="2800" dirty="0">
                <a:ea typeface="Cambria" panose="02040503050406030204" pitchFamily="18" charset="0"/>
                <a:cs typeface="Cambria" panose="02040503050406030204" pitchFamily="18" charset="0"/>
              </a:rPr>
              <a:t>Inference Rules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215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Inference</a:t>
            </a:r>
            <a:r>
              <a:rPr lang="en-US" sz="2000" spc="-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rules</a:t>
            </a:r>
            <a:r>
              <a:rPr lang="en-US" sz="2000" spc="-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000" spc="-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embedded</a:t>
            </a:r>
            <a:r>
              <a:rPr lang="en-US" sz="2000" spc="-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000" spc="-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000" spc="-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representation</a:t>
            </a:r>
            <a:r>
              <a:rPr lang="en-US" sz="2000" spc="-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itself.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342900" marR="135255" lvl="0" indent="-342900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18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inference</a:t>
            </a:r>
            <a:r>
              <a:rPr lang="en-US" sz="1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that</a:t>
            </a:r>
            <a:r>
              <a:rPr lang="en-US" sz="1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“for</a:t>
            </a:r>
            <a:r>
              <a:rPr lang="en-US" sz="1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every</a:t>
            </a:r>
            <a:r>
              <a:rPr lang="en-US" sz="1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action</a:t>
            </a:r>
            <a:r>
              <a:rPr lang="en-US" sz="18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1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giving,</a:t>
            </a:r>
            <a:r>
              <a:rPr lang="en-US" sz="18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there</a:t>
            </a:r>
            <a:r>
              <a:rPr lang="en-US" sz="1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1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18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action</a:t>
            </a:r>
            <a:r>
              <a:rPr lang="en-US" sz="1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18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taking”</a:t>
            </a:r>
            <a:r>
              <a:rPr lang="en-US" sz="1800" spc="-2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1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clausal</a:t>
            </a:r>
            <a:r>
              <a:rPr lang="en-US" sz="1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logic</a:t>
            </a:r>
            <a:r>
              <a:rPr lang="en-US" sz="18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written</a:t>
            </a:r>
            <a:r>
              <a:rPr lang="en-US" sz="1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</a:t>
            </a:r>
            <a:endParaRPr lang="en-IN" sz="1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995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“Action(E,</a:t>
            </a:r>
            <a:r>
              <a:rPr lang="en-US" sz="1800" b="1" kern="0" spc="-1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take)</a:t>
            </a:r>
            <a:r>
              <a:rPr lang="en-US" sz="1800" b="1" kern="0" spc="-5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dirty="0">
                <a:solidFill>
                  <a:schemeClr val="tx2"/>
                </a:solidFill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ß</a:t>
            </a:r>
            <a:r>
              <a:rPr lang="en-US" sz="1800" b="1" kern="0" spc="-5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Action(E,</a:t>
            </a:r>
            <a:r>
              <a:rPr lang="en-US" sz="1800" b="1" kern="0" spc="-1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give)”.</a:t>
            </a:r>
            <a:endParaRPr lang="en-IN" sz="1800" b="1" kern="0" dirty="0">
              <a:solidFill>
                <a:schemeClr val="tx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8AB81323-4F9F-8E9A-F01D-F6EB6C8C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40950"/>
            <a:ext cx="4105000" cy="1964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10C45-4128-A622-A035-01A84ADEE961}"/>
              </a:ext>
            </a:extLst>
          </p:cNvPr>
          <p:cNvSpPr txBox="1"/>
          <p:nvPr/>
        </p:nvSpPr>
        <p:spPr>
          <a:xfrm>
            <a:off x="1023903" y="4876800"/>
            <a:ext cx="9872697" cy="188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60020" lvl="0" indent="-342900">
              <a:lnSpc>
                <a:spcPct val="115000"/>
              </a:lnSpc>
              <a:spcBef>
                <a:spcPts val="113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4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inference</a:t>
            </a:r>
            <a:r>
              <a:rPr lang="en-US" sz="2400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rule</a:t>
            </a:r>
            <a:r>
              <a:rPr lang="en-US" sz="24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such</a:t>
            </a:r>
            <a:r>
              <a:rPr lang="en-US" sz="24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</a:t>
            </a:r>
            <a:r>
              <a:rPr lang="en-US" sz="24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“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2400" b="1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actor</a:t>
            </a:r>
            <a:r>
              <a:rPr lang="en-US" sz="2400" b="1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b="1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taking</a:t>
            </a:r>
            <a:r>
              <a:rPr lang="en-US" sz="2400" b="1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action</a:t>
            </a:r>
            <a:r>
              <a:rPr lang="en-US" sz="2400" b="1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400" b="1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also</a:t>
            </a:r>
            <a:r>
              <a:rPr lang="en-US" sz="2400" b="1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400" b="1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recipient</a:t>
            </a:r>
            <a:r>
              <a:rPr lang="en-US" sz="2400" b="1" spc="-2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b="1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400" b="1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action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”</a:t>
            </a:r>
            <a:r>
              <a:rPr lang="en-US" sz="24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can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be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easily</a:t>
            </a:r>
            <a:r>
              <a:rPr lang="en-US" sz="24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represented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4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clausal</a:t>
            </a:r>
            <a:r>
              <a:rPr lang="en-US" sz="24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logic</a:t>
            </a:r>
            <a:r>
              <a:rPr lang="en-US" sz="24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as: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742950" marR="577215" lvl="1" indent="-285750">
              <a:lnSpc>
                <a:spcPct val="115000"/>
              </a:lnSpc>
              <a:spcBef>
                <a:spcPts val="97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Here</a:t>
            </a:r>
            <a:r>
              <a:rPr lang="en-US" sz="24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</a:t>
            </a:r>
            <a:r>
              <a:rPr lang="en-US" sz="24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 a</a:t>
            </a:r>
            <a:r>
              <a:rPr lang="en-US" sz="24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variable</a:t>
            </a:r>
            <a:r>
              <a:rPr lang="en-US" sz="24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representing</a:t>
            </a:r>
            <a:r>
              <a:rPr lang="en-US" sz="24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24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event</a:t>
            </a:r>
            <a:r>
              <a:rPr lang="en-US" sz="24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where an</a:t>
            </a:r>
            <a:r>
              <a:rPr lang="en-US" sz="24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action</a:t>
            </a:r>
            <a:r>
              <a:rPr lang="en-US" sz="24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taking</a:t>
            </a:r>
            <a:r>
              <a:rPr lang="en-US" sz="24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400" spc="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happening).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64" y="1151717"/>
            <a:ext cx="115062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altLang="en-US" sz="2800" b="1" dirty="0">
                <a:ea typeface="Cambria" panose="02040503050406030204" pitchFamily="18" charset="0"/>
                <a:cs typeface="Cambria" panose="02040503050406030204" pitchFamily="18" charset="0"/>
              </a:rPr>
              <a:t>Inference Rules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215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Recipient(E,</a:t>
            </a:r>
            <a:r>
              <a:rPr lang="en-US" sz="24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Y)</a:t>
            </a:r>
            <a:r>
              <a:rPr lang="en-US" sz="24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ß</a:t>
            </a:r>
            <a:r>
              <a:rPr lang="en-US" sz="2400" spc="1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Acton(E,</a:t>
            </a:r>
            <a:r>
              <a:rPr lang="en-US" sz="24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take),</a:t>
            </a:r>
            <a:r>
              <a:rPr lang="en-US" sz="24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Actor</a:t>
            </a:r>
            <a:r>
              <a:rPr lang="en-US" sz="24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(E,</a:t>
            </a:r>
            <a:r>
              <a:rPr lang="en-US" sz="24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" name="Picture 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73E0D-EC32-1C54-CB56-1478B9397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75952"/>
            <a:ext cx="7924800" cy="31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21" y="1350291"/>
            <a:ext cx="10027557" cy="269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Example2:</a:t>
            </a:r>
          </a:p>
          <a:p>
            <a:pPr marR="1860550" lvl="0">
              <a:lnSpc>
                <a:spcPct val="185000"/>
              </a:lnSpc>
              <a:spcBef>
                <a:spcPts val="1210"/>
              </a:spcBef>
              <a:buSzPts val="1200"/>
              <a:tabLst>
                <a:tab pos="889000" algn="l"/>
                <a:tab pos="8896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 the following clauses of Logic in </a:t>
            </a:r>
            <a:r>
              <a:rPr lang="en-US" sz="18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ESNet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.</a:t>
            </a:r>
            <a:r>
              <a:rPr lang="en-US" sz="18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</a:p>
          <a:p>
            <a:pPr marL="342900" marR="1860550" indent="-342900">
              <a:spcBef>
                <a:spcPts val="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Action(e,</a:t>
            </a:r>
            <a:r>
              <a:rPr lang="en-US" sz="2000" b="1" kern="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take).</a:t>
            </a:r>
            <a:r>
              <a:rPr lang="en-US" sz="2000" b="1" kern="0" spc="-2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342900" marR="1860550" lvl="0" indent="-342900">
              <a:spcBef>
                <a:spcPts val="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Recipient(E,</a:t>
            </a:r>
            <a:r>
              <a:rPr lang="en-US" sz="2000" b="1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Y)</a:t>
            </a:r>
            <a:r>
              <a:rPr lang="en-US" sz="20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Wingdings" panose="05000000000000000000" pitchFamily="2" charset="2"/>
                <a:ea typeface="Microsoft Sans Serif" panose="020B0604020202020204" pitchFamily="34" charset="0"/>
                <a:cs typeface="Cambria" panose="02040503050406030204" pitchFamily="18" charset="0"/>
              </a:rPr>
              <a:t>ß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Acton(E,</a:t>
            </a:r>
            <a:r>
              <a:rPr lang="en-US" sz="2000" b="1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take),</a:t>
            </a:r>
            <a:r>
              <a:rPr lang="en-US" sz="2000" b="1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Actor</a:t>
            </a:r>
            <a:r>
              <a:rPr lang="en-US" sz="20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(E,</a:t>
            </a:r>
            <a:r>
              <a:rPr lang="en-US" sz="2000" b="1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Y)</a:t>
            </a:r>
            <a:r>
              <a:rPr lang="en-US" sz="20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</a:p>
          <a:p>
            <a:pPr marL="342900" marR="1860550" lvl="0" indent="-342900">
              <a:spcBef>
                <a:spcPts val="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Object</a:t>
            </a:r>
            <a:r>
              <a:rPr lang="en-US" sz="2000" b="1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(e,</a:t>
            </a:r>
            <a:r>
              <a:rPr lang="en-US" sz="2000" b="1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apple).</a:t>
            </a:r>
          </a:p>
          <a:p>
            <a:pPr marL="342900" marR="1860550" indent="-342900">
              <a:spcBef>
                <a:spcPts val="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Actor</a:t>
            </a:r>
            <a:r>
              <a:rPr lang="en-US" sz="2000" b="1" kern="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(e,</a:t>
            </a:r>
            <a:r>
              <a:rPr lang="en-US" sz="2000" b="1" kern="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john)</a:t>
            </a:r>
            <a:r>
              <a:rPr lang="en-US" sz="2000" b="1" kern="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DF6F949-EEF2-8D62-BCE9-625B1751A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82" y="3737205"/>
            <a:ext cx="7289275" cy="26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68" y="662706"/>
            <a:ext cx="1002755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Contradiction</a:t>
            </a:r>
          </a:p>
          <a:p>
            <a:pPr marL="342900" lvl="0" indent="-342900">
              <a:spcBef>
                <a:spcPts val="1210"/>
              </a:spcBef>
              <a:buSzPts val="1200"/>
              <a:buFont typeface="Times New Roman" panose="02020603050405020304" pitchFamily="18" charset="0"/>
              <a:buChar char="•"/>
              <a:tabLst>
                <a:tab pos="889000" algn="l"/>
                <a:tab pos="8896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The</a:t>
            </a:r>
            <a:r>
              <a:rPr lang="en-US" sz="1800" spc="15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contradiction</a:t>
            </a:r>
            <a:r>
              <a:rPr lang="en-US" sz="1800" spc="15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</a:t>
            </a:r>
            <a:r>
              <a:rPr lang="en-US" sz="1800" spc="17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the</a:t>
            </a:r>
            <a:r>
              <a:rPr lang="en-US" sz="1800" spc="15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ESNet</a:t>
            </a:r>
            <a:r>
              <a:rPr lang="en-US" sz="1800" spc="15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arises</a:t>
            </a:r>
            <a:r>
              <a:rPr lang="en-US" sz="1800" spc="15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if</a:t>
            </a:r>
            <a:r>
              <a:rPr lang="en-US" sz="1800" spc="15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we</a:t>
            </a:r>
            <a:r>
              <a:rPr lang="en-US" sz="1800" spc="16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have</a:t>
            </a:r>
            <a:r>
              <a:rPr lang="en-US" sz="1800" spc="15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the</a:t>
            </a:r>
            <a:r>
              <a:rPr lang="en-US" sz="1800" spc="15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following</a:t>
            </a:r>
            <a:r>
              <a:rPr lang="en-US" sz="1800" spc="16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situation.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F289DCB-ECA9-8A05-BA8C-2550A5915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43286"/>
            <a:ext cx="7086600" cy="2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838" y="652225"/>
            <a:ext cx="10500178" cy="653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altLang="en-US" sz="2800" dirty="0">
                <a:ea typeface="Cambria" panose="02040503050406030204" pitchFamily="18" charset="0"/>
                <a:cs typeface="Cambria" panose="02040503050406030204" pitchFamily="18" charset="0"/>
              </a:rPr>
              <a:t>Deduction in ES Net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Both</a:t>
            </a:r>
            <a:r>
              <a:rPr lang="en-US" sz="24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400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following</a:t>
            </a:r>
            <a:r>
              <a:rPr lang="en-US" sz="24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inference</a:t>
            </a:r>
            <a:r>
              <a:rPr lang="en-US" sz="2400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mechanisms</a:t>
            </a:r>
            <a:r>
              <a:rPr lang="en-US" sz="24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 available</a:t>
            </a:r>
            <a:r>
              <a:rPr lang="en-US" sz="24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4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ESNet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2057400" lvl="4" indent="-228600">
              <a:spcBef>
                <a:spcPts val="122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401320" algn="l"/>
                <a:tab pos="13468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Forward</a:t>
            </a:r>
            <a:r>
              <a:rPr lang="en-US" sz="24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reasoning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inference</a:t>
            </a:r>
            <a:r>
              <a:rPr lang="en-US" sz="24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(uses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bottom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up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approach)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2514600" marR="177800" lvl="5" indent="-228600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400" i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Bottom Up</a:t>
            </a:r>
            <a:r>
              <a:rPr lang="en-US" sz="2400" i="1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i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Inferencing:</a:t>
            </a:r>
            <a:r>
              <a:rPr lang="en-US" sz="2400" i="1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Given</a:t>
            </a:r>
            <a:r>
              <a:rPr lang="en-US" sz="24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24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ESNet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</a:t>
            </a:r>
            <a:r>
              <a:rPr lang="en-US" sz="24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apply</a:t>
            </a:r>
            <a:r>
              <a:rPr lang="en-US" sz="24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following</a:t>
            </a:r>
            <a:r>
              <a:rPr lang="en-US" sz="2400" spc="-2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reduction</a:t>
            </a:r>
            <a:r>
              <a:rPr lang="en-US" sz="24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(resolution)</a:t>
            </a:r>
            <a:r>
              <a:rPr lang="en-US" sz="24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using</a:t>
            </a:r>
            <a:r>
              <a:rPr lang="en-US" sz="24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modus</a:t>
            </a:r>
            <a:r>
              <a:rPr lang="en-US" sz="24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ponen</a:t>
            </a:r>
            <a:r>
              <a:rPr lang="en-US" sz="24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rule</a:t>
            </a:r>
            <a:r>
              <a:rPr lang="en-US" sz="24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4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logic</a:t>
            </a:r>
            <a:r>
              <a:rPr lang="en-US" sz="24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({A</a:t>
            </a:r>
            <a:r>
              <a:rPr lang="en-US" sz="24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en-US" sz="2400" spc="-3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B,</a:t>
            </a:r>
            <a:r>
              <a:rPr lang="en-US" sz="24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B}</a:t>
            </a:r>
            <a:r>
              <a:rPr lang="en-US" sz="24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then</a:t>
            </a:r>
            <a:r>
              <a:rPr lang="en-US" sz="24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A).</a:t>
            </a:r>
          </a:p>
          <a:p>
            <a:pPr marL="2514600" marR="177800" lvl="5" indent="-228600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Backward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reasoning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inference </a:t>
            </a:r>
            <a:r>
              <a:rPr lang="en-US" sz="2800" b="1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(uses</a:t>
            </a:r>
            <a:r>
              <a:rPr lang="en-US" sz="2800" b="1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top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down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approach).</a:t>
            </a:r>
            <a:endParaRPr lang="en-IN" sz="2400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431800" marR="119380">
              <a:lnSpc>
                <a:spcPct val="115000"/>
              </a:lnSpc>
              <a:spcBef>
                <a:spcPts val="1210"/>
              </a:spcBef>
              <a:spcAft>
                <a:spcPts val="0"/>
              </a:spcAft>
            </a:pPr>
            <a:r>
              <a:rPr lang="en-US" sz="2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Top</a:t>
            </a:r>
            <a:r>
              <a:rPr lang="en-US" sz="2800" i="1" spc="1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Down</a:t>
            </a:r>
            <a:r>
              <a:rPr lang="en-US" sz="2800" i="1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Inferencing:</a:t>
            </a:r>
            <a:r>
              <a:rPr lang="en-US" sz="2800" i="1" spc="1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Prove</a:t>
            </a:r>
            <a:r>
              <a:rPr lang="en-US" sz="28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8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conclusion</a:t>
            </a:r>
            <a:r>
              <a:rPr lang="en-US" sz="28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28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8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given</a:t>
            </a:r>
            <a:r>
              <a:rPr lang="en-US" sz="28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lang="en-US" sz="28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8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adding</a:t>
            </a:r>
            <a:r>
              <a:rPr lang="en-US" sz="28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-2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denial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conclusion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8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show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28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resulting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set</a:t>
            </a:r>
            <a:r>
              <a:rPr lang="en-US" sz="28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clauses</a:t>
            </a:r>
            <a:r>
              <a:rPr lang="en-US" sz="2800" spc="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280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2800" spc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800" spc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inconsistent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514600" marR="177800" lvl="5" indent="-228600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endParaRPr lang="en-IN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11" y="535970"/>
            <a:ext cx="10500178" cy="16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altLang="en-US" sz="2800" dirty="0">
                <a:ea typeface="Cambria" panose="02040503050406030204" pitchFamily="18" charset="0"/>
                <a:cs typeface="Cambria" panose="02040503050406030204" pitchFamily="18" charset="0"/>
              </a:rPr>
              <a:t>Deduction in ES 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Example:</a:t>
            </a:r>
            <a:r>
              <a:rPr lang="en-US" sz="24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Bottom</a:t>
            </a:r>
            <a:r>
              <a:rPr lang="en-US" sz="2400" spc="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Up</a:t>
            </a:r>
            <a:r>
              <a:rPr lang="en-US" sz="2400" spc="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Inferencing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514600" marR="177800" lvl="5" indent="-228600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endParaRPr lang="en-IN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97CC38-B9F0-C7D0-DFF0-333A6F59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2"/>
            <a:ext cx="9441089" cy="46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11" y="535970"/>
            <a:ext cx="10500178" cy="16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altLang="en-US" sz="2800" dirty="0">
                <a:ea typeface="Cambria" panose="02040503050406030204" pitchFamily="18" charset="0"/>
                <a:cs typeface="Cambria" panose="02040503050406030204" pitchFamily="18" charset="0"/>
              </a:rPr>
              <a:t>Deduction in ES 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8900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Example:</a:t>
            </a:r>
            <a:r>
              <a:rPr lang="en-US" sz="24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Top down</a:t>
            </a:r>
            <a:r>
              <a:rPr lang="en-US" sz="2400" spc="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Inferencing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514600" marR="177800" lvl="5" indent="-228600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endParaRPr lang="en-IN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042D3-20D9-BF4E-6FAA-6CAE0C8B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40" y="1752601"/>
            <a:ext cx="10057243" cy="48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7EFA96-06A5-4C76-B7E6-49CDA309871B}"/>
              </a:ext>
            </a:extLst>
          </p:cNvPr>
          <p:cNvSpPr txBox="1">
            <a:spLocks/>
          </p:cNvSpPr>
          <p:nvPr/>
        </p:nvSpPr>
        <p:spPr>
          <a:xfrm>
            <a:off x="1752600" y="134133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tabLst>
                <a:tab pos="546735" algn="l"/>
              </a:tabLst>
            </a:pP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8F7BAF09-B875-48AF-105C-E49F9C57C57B}"/>
              </a:ext>
            </a:extLst>
          </p:cNvPr>
          <p:cNvSpPr txBox="1"/>
          <p:nvPr/>
        </p:nvSpPr>
        <p:spPr>
          <a:xfrm>
            <a:off x="1524000" y="761374"/>
            <a:ext cx="9906000" cy="2362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 marR="87630" lvl="2" indent="-228600">
              <a:lnSpc>
                <a:spcPct val="115000"/>
              </a:lnSpc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i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Knowledge</a:t>
            </a:r>
            <a:r>
              <a:rPr lang="en-US" sz="2000" i="1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i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representation</a:t>
            </a:r>
            <a:r>
              <a:rPr lang="en-US" sz="2000" i="1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i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(KR)</a:t>
            </a:r>
            <a:r>
              <a:rPr lang="en-US" sz="2000" i="1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0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20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important</a:t>
            </a:r>
            <a:r>
              <a:rPr lang="en-US" sz="20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issue</a:t>
            </a:r>
            <a:r>
              <a:rPr lang="en-US" sz="20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0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both</a:t>
            </a:r>
            <a:r>
              <a:rPr lang="en-US" sz="20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cognitive</a:t>
            </a:r>
            <a:r>
              <a:rPr lang="en-US" sz="2000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science</a:t>
            </a:r>
            <a:r>
              <a:rPr lang="en-US" sz="20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0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artificial</a:t>
            </a:r>
            <a:r>
              <a:rPr lang="en-US" sz="20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intelligence.</a:t>
            </a:r>
            <a:endParaRPr lang="en-IN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89535" lvl="3" indent="-228600">
              <a:lnSpc>
                <a:spcPct val="115000"/>
              </a:lnSpc>
              <a:spcBef>
                <a:spcPts val="99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cognitive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science,</a:t>
            </a:r>
            <a:r>
              <a:rPr lang="en-US" sz="2000" spc="2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it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000" spc="2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concerned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with</a:t>
            </a:r>
            <a:r>
              <a:rPr lang="en-US" sz="2000" spc="2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way</a:t>
            </a:r>
            <a:r>
              <a:rPr lang="en-US" sz="2000" spc="2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people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store</a:t>
            </a:r>
            <a:r>
              <a:rPr lang="en-US" sz="20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000" spc="-2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process</a:t>
            </a:r>
            <a:r>
              <a:rPr lang="en-US" sz="2000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information</a:t>
            </a:r>
            <a:r>
              <a:rPr lang="en-US" sz="20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endParaRPr lang="en-IN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87630" lvl="3" indent="-228600">
              <a:lnSpc>
                <a:spcPct val="115000"/>
              </a:lnSpc>
              <a:spcBef>
                <a:spcPts val="98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artificial</a:t>
            </a:r>
            <a:r>
              <a:rPr lang="en-US" sz="20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intelligence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(AI),</a:t>
            </a:r>
            <a:r>
              <a:rPr lang="en-US" sz="2000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main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focus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000" spc="1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to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store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knowledge</a:t>
            </a:r>
            <a:r>
              <a:rPr lang="en-US" sz="20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so</a:t>
            </a:r>
            <a:r>
              <a:rPr lang="en-US" sz="20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that</a:t>
            </a:r>
            <a:r>
              <a:rPr lang="en-US" sz="20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programs</a:t>
            </a:r>
            <a:r>
              <a:rPr lang="en-US" sz="20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can</a:t>
            </a:r>
            <a:r>
              <a:rPr lang="en-US" sz="20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process</a:t>
            </a:r>
            <a:r>
              <a:rPr lang="en-US" sz="20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it</a:t>
            </a:r>
            <a:r>
              <a:rPr lang="en-US" sz="20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0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achieve</a:t>
            </a:r>
            <a:r>
              <a:rPr lang="en-US" sz="20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human</a:t>
            </a:r>
            <a:r>
              <a:rPr lang="en-US" sz="20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intelligence.</a:t>
            </a:r>
            <a:endParaRPr lang="en-IN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922F-98A7-DFD8-21C0-A834F181C97C}"/>
              </a:ext>
            </a:extLst>
          </p:cNvPr>
          <p:cNvSpPr txBox="1"/>
          <p:nvPr/>
        </p:nvSpPr>
        <p:spPr>
          <a:xfrm>
            <a:off x="2590800" y="3173896"/>
            <a:ext cx="92964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spcBef>
                <a:spcPts val="985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There</a:t>
            </a:r>
            <a:r>
              <a:rPr lang="en-US" sz="2000" b="1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000" b="1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different</a:t>
            </a:r>
            <a:r>
              <a:rPr lang="en-US" sz="2000" b="1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ways</a:t>
            </a:r>
            <a:r>
              <a:rPr lang="en-US" sz="2000" b="1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000" b="1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representing</a:t>
            </a:r>
            <a:r>
              <a:rPr lang="en-US" sz="2000" b="1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knowledge</a:t>
            </a:r>
            <a:r>
              <a:rPr lang="en-US" sz="2000" b="1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e.g.</a:t>
            </a:r>
            <a:endParaRPr lang="en-IN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predicate</a:t>
            </a:r>
            <a:r>
              <a:rPr lang="en-US" sz="2000" b="1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logic,</a:t>
            </a:r>
            <a:endParaRPr lang="en-IN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2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semantic</a:t>
            </a:r>
            <a:r>
              <a:rPr lang="en-US" sz="2000" b="1" spc="-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networks,</a:t>
            </a:r>
            <a:endParaRPr lang="en-IN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extended</a:t>
            </a:r>
            <a:r>
              <a:rPr lang="en-US" sz="2000" b="1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semantic</a:t>
            </a:r>
            <a:r>
              <a:rPr lang="en-US" sz="2000" b="1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net,</a:t>
            </a:r>
            <a:endParaRPr lang="en-IN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frames,</a:t>
            </a:r>
            <a:endParaRPr lang="en-IN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2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0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conceptual dependency</a:t>
            </a:r>
            <a:r>
              <a:rPr lang="en-US" sz="20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0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etc</a:t>
            </a:r>
            <a:endParaRPr lang="en-US" sz="2000" b="1" dirty="0"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lvl="3">
              <a:spcBef>
                <a:spcPts val="1220"/>
              </a:spcBef>
              <a:spcAft>
                <a:spcPts val="0"/>
              </a:spcAft>
              <a:buSzPts val="1200"/>
              <a:tabLst>
                <a:tab pos="1346200" algn="l"/>
                <a:tab pos="13468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18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predicate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logic,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knowledge</a:t>
            </a:r>
            <a:r>
              <a:rPr lang="en-US" sz="18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represented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18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form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18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rules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18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facts</a:t>
            </a:r>
            <a:r>
              <a:rPr lang="en-US" sz="1800" spc="-2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pc="-275" dirty="0"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2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endParaRPr lang="en-IN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Extended Semantic Network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C5821E-BD8C-CEBD-1330-C7B604FF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29" y="1270017"/>
            <a:ext cx="1050017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sz="2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Contradiction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C8B3497-760F-9F7D-82E0-8FE26F2E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2216588"/>
            <a:ext cx="86455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8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890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 contradiction in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ESNet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arises if we have the following situation.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5893ECAA-FE75-1682-898B-319746D117D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57590"/>
            <a:ext cx="8280400" cy="2762210"/>
            <a:chOff x="2694" y="311"/>
            <a:chExt cx="5589" cy="1994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80E15E48-1AEA-AC42-88EA-EB3E9BF61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" y="1115"/>
              <a:ext cx="135" cy="523"/>
            </a:xfrm>
            <a:custGeom>
              <a:avLst/>
              <a:gdLst>
                <a:gd name="T0" fmla="+- 0 5960 5870"/>
                <a:gd name="T1" fmla="*/ T0 w 135"/>
                <a:gd name="T2" fmla="+- 0 1228 1115"/>
                <a:gd name="T3" fmla="*/ 1228 h 523"/>
                <a:gd name="T4" fmla="+- 0 5915 5870"/>
                <a:gd name="T5" fmla="*/ T4 w 135"/>
                <a:gd name="T6" fmla="+- 0 1228 1115"/>
                <a:gd name="T7" fmla="*/ 1228 h 523"/>
                <a:gd name="T8" fmla="+- 0 5915 5870"/>
                <a:gd name="T9" fmla="*/ T8 w 135"/>
                <a:gd name="T10" fmla="+- 0 1638 1115"/>
                <a:gd name="T11" fmla="*/ 1638 h 523"/>
                <a:gd name="T12" fmla="+- 0 5960 5870"/>
                <a:gd name="T13" fmla="*/ T12 w 135"/>
                <a:gd name="T14" fmla="+- 0 1638 1115"/>
                <a:gd name="T15" fmla="*/ 1638 h 523"/>
                <a:gd name="T16" fmla="+- 0 5960 5870"/>
                <a:gd name="T17" fmla="*/ T16 w 135"/>
                <a:gd name="T18" fmla="+- 0 1228 1115"/>
                <a:gd name="T19" fmla="*/ 1228 h 523"/>
                <a:gd name="T20" fmla="+- 0 5938 5870"/>
                <a:gd name="T21" fmla="*/ T20 w 135"/>
                <a:gd name="T22" fmla="+- 0 1115 1115"/>
                <a:gd name="T23" fmla="*/ 1115 h 523"/>
                <a:gd name="T24" fmla="+- 0 5870 5870"/>
                <a:gd name="T25" fmla="*/ T24 w 135"/>
                <a:gd name="T26" fmla="+- 0 1250 1115"/>
                <a:gd name="T27" fmla="*/ 1250 h 523"/>
                <a:gd name="T28" fmla="+- 0 5915 5870"/>
                <a:gd name="T29" fmla="*/ T28 w 135"/>
                <a:gd name="T30" fmla="+- 0 1250 1115"/>
                <a:gd name="T31" fmla="*/ 1250 h 523"/>
                <a:gd name="T32" fmla="+- 0 5915 5870"/>
                <a:gd name="T33" fmla="*/ T32 w 135"/>
                <a:gd name="T34" fmla="+- 0 1228 1115"/>
                <a:gd name="T35" fmla="*/ 1228 h 523"/>
                <a:gd name="T36" fmla="+- 0 5994 5870"/>
                <a:gd name="T37" fmla="*/ T36 w 135"/>
                <a:gd name="T38" fmla="+- 0 1228 1115"/>
                <a:gd name="T39" fmla="*/ 1228 h 523"/>
                <a:gd name="T40" fmla="+- 0 5938 5870"/>
                <a:gd name="T41" fmla="*/ T40 w 135"/>
                <a:gd name="T42" fmla="+- 0 1115 1115"/>
                <a:gd name="T43" fmla="*/ 1115 h 523"/>
                <a:gd name="T44" fmla="+- 0 5994 5870"/>
                <a:gd name="T45" fmla="*/ T44 w 135"/>
                <a:gd name="T46" fmla="+- 0 1228 1115"/>
                <a:gd name="T47" fmla="*/ 1228 h 523"/>
                <a:gd name="T48" fmla="+- 0 5960 5870"/>
                <a:gd name="T49" fmla="*/ T48 w 135"/>
                <a:gd name="T50" fmla="+- 0 1228 1115"/>
                <a:gd name="T51" fmla="*/ 1228 h 523"/>
                <a:gd name="T52" fmla="+- 0 5960 5870"/>
                <a:gd name="T53" fmla="*/ T52 w 135"/>
                <a:gd name="T54" fmla="+- 0 1250 1115"/>
                <a:gd name="T55" fmla="*/ 1250 h 523"/>
                <a:gd name="T56" fmla="+- 0 6005 5870"/>
                <a:gd name="T57" fmla="*/ T56 w 135"/>
                <a:gd name="T58" fmla="+- 0 1250 1115"/>
                <a:gd name="T59" fmla="*/ 1250 h 523"/>
                <a:gd name="T60" fmla="+- 0 5994 5870"/>
                <a:gd name="T61" fmla="*/ T60 w 135"/>
                <a:gd name="T62" fmla="+- 0 1228 1115"/>
                <a:gd name="T63" fmla="*/ 1228 h 52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35" h="523">
                  <a:moveTo>
                    <a:pt x="90" y="113"/>
                  </a:moveTo>
                  <a:lnTo>
                    <a:pt x="45" y="113"/>
                  </a:lnTo>
                  <a:lnTo>
                    <a:pt x="45" y="523"/>
                  </a:lnTo>
                  <a:lnTo>
                    <a:pt x="90" y="523"/>
                  </a:lnTo>
                  <a:lnTo>
                    <a:pt x="90" y="113"/>
                  </a:lnTo>
                  <a:close/>
                  <a:moveTo>
                    <a:pt x="68" y="0"/>
                  </a:moveTo>
                  <a:lnTo>
                    <a:pt x="0" y="135"/>
                  </a:lnTo>
                  <a:lnTo>
                    <a:pt x="45" y="135"/>
                  </a:lnTo>
                  <a:lnTo>
                    <a:pt x="45" y="113"/>
                  </a:lnTo>
                  <a:lnTo>
                    <a:pt x="124" y="113"/>
                  </a:lnTo>
                  <a:lnTo>
                    <a:pt x="68" y="0"/>
                  </a:lnTo>
                  <a:close/>
                  <a:moveTo>
                    <a:pt x="124" y="113"/>
                  </a:moveTo>
                  <a:lnTo>
                    <a:pt x="90" y="113"/>
                  </a:lnTo>
                  <a:lnTo>
                    <a:pt x="90" y="135"/>
                  </a:lnTo>
                  <a:lnTo>
                    <a:pt x="135" y="135"/>
                  </a:lnTo>
                  <a:lnTo>
                    <a:pt x="124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E6E1BA1-2367-B74C-5641-C76612781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318"/>
              <a:ext cx="5574" cy="1979"/>
            </a:xfrm>
            <a:prstGeom prst="rect">
              <a:avLst/>
            </a:prstGeom>
            <a:noFill/>
            <a:ln w="9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9BBFB022-745B-4078-A366-61AC1C3D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790"/>
              <a:ext cx="1810" cy="984"/>
            </a:xfrm>
            <a:custGeom>
              <a:avLst/>
              <a:gdLst>
                <a:gd name="T0" fmla="+- 0 5758 3949"/>
                <a:gd name="T1" fmla="*/ T0 w 1810"/>
                <a:gd name="T2" fmla="+- 0 1758 791"/>
                <a:gd name="T3" fmla="*/ 1758 h 984"/>
                <a:gd name="T4" fmla="+- 0 5733 3949"/>
                <a:gd name="T5" fmla="*/ T4 w 1810"/>
                <a:gd name="T6" fmla="+- 0 1730 791"/>
                <a:gd name="T7" fmla="*/ 1730 h 984"/>
                <a:gd name="T8" fmla="+- 0 5700 3949"/>
                <a:gd name="T9" fmla="*/ T8 w 1810"/>
                <a:gd name="T10" fmla="+- 0 1693 791"/>
                <a:gd name="T11" fmla="*/ 1693 h 984"/>
                <a:gd name="T12" fmla="+- 0 5624 3949"/>
                <a:gd name="T13" fmla="*/ T12 w 1810"/>
                <a:gd name="T14" fmla="+- 0 1607 791"/>
                <a:gd name="T15" fmla="*/ 1607 h 984"/>
                <a:gd name="T16" fmla="+- 0 5602 3949"/>
                <a:gd name="T17" fmla="*/ T16 w 1810"/>
                <a:gd name="T18" fmla="+- 0 1663 791"/>
                <a:gd name="T19" fmla="*/ 1663 h 984"/>
                <a:gd name="T20" fmla="+- 0 3971 3949"/>
                <a:gd name="T21" fmla="*/ T20 w 1810"/>
                <a:gd name="T22" fmla="+- 0 1010 791"/>
                <a:gd name="T23" fmla="*/ 1010 h 984"/>
                <a:gd name="T24" fmla="+- 0 3964 3949"/>
                <a:gd name="T25" fmla="*/ T24 w 1810"/>
                <a:gd name="T26" fmla="+- 0 1029 791"/>
                <a:gd name="T27" fmla="*/ 1029 h 984"/>
                <a:gd name="T28" fmla="+- 0 5594 3949"/>
                <a:gd name="T29" fmla="*/ T28 w 1810"/>
                <a:gd name="T30" fmla="+- 0 1682 791"/>
                <a:gd name="T31" fmla="*/ 1682 h 984"/>
                <a:gd name="T32" fmla="+- 0 5587 3949"/>
                <a:gd name="T33" fmla="*/ T32 w 1810"/>
                <a:gd name="T34" fmla="+- 0 1700 791"/>
                <a:gd name="T35" fmla="*/ 1700 h 984"/>
                <a:gd name="T36" fmla="+- 0 3956 3949"/>
                <a:gd name="T37" fmla="*/ T36 w 1810"/>
                <a:gd name="T38" fmla="+- 0 1048 791"/>
                <a:gd name="T39" fmla="*/ 1048 h 984"/>
                <a:gd name="T40" fmla="+- 0 3949 3949"/>
                <a:gd name="T41" fmla="*/ T40 w 1810"/>
                <a:gd name="T42" fmla="+- 0 1066 791"/>
                <a:gd name="T43" fmla="*/ 1066 h 984"/>
                <a:gd name="T44" fmla="+- 0 5580 3949"/>
                <a:gd name="T45" fmla="*/ T44 w 1810"/>
                <a:gd name="T46" fmla="+- 0 1719 791"/>
                <a:gd name="T47" fmla="*/ 1719 h 984"/>
                <a:gd name="T48" fmla="+- 0 5557 3949"/>
                <a:gd name="T49" fmla="*/ T48 w 1810"/>
                <a:gd name="T50" fmla="+- 0 1774 791"/>
                <a:gd name="T51" fmla="*/ 1774 h 984"/>
                <a:gd name="T52" fmla="+- 0 5758 3949"/>
                <a:gd name="T53" fmla="*/ T52 w 1810"/>
                <a:gd name="T54" fmla="+- 0 1758 791"/>
                <a:gd name="T55" fmla="*/ 1758 h 984"/>
                <a:gd name="T56" fmla="+- 0 5758 3949"/>
                <a:gd name="T57" fmla="*/ T56 w 1810"/>
                <a:gd name="T58" fmla="+- 0 858 791"/>
                <a:gd name="T59" fmla="*/ 858 h 984"/>
                <a:gd name="T60" fmla="+- 0 5713 3949"/>
                <a:gd name="T61" fmla="*/ T60 w 1810"/>
                <a:gd name="T62" fmla="+- 0 836 791"/>
                <a:gd name="T63" fmla="*/ 836 h 984"/>
                <a:gd name="T64" fmla="+- 0 5623 3949"/>
                <a:gd name="T65" fmla="*/ T64 w 1810"/>
                <a:gd name="T66" fmla="+- 0 791 791"/>
                <a:gd name="T67" fmla="*/ 791 h 984"/>
                <a:gd name="T68" fmla="+- 0 5623 3949"/>
                <a:gd name="T69" fmla="*/ T68 w 1810"/>
                <a:gd name="T70" fmla="+- 0 836 791"/>
                <a:gd name="T71" fmla="*/ 836 h 984"/>
                <a:gd name="T72" fmla="+- 0 4140 3949"/>
                <a:gd name="T73" fmla="*/ T72 w 1810"/>
                <a:gd name="T74" fmla="+- 0 836 791"/>
                <a:gd name="T75" fmla="*/ 836 h 984"/>
                <a:gd name="T76" fmla="+- 0 4140 3949"/>
                <a:gd name="T77" fmla="*/ T76 w 1810"/>
                <a:gd name="T78" fmla="+- 0 881 791"/>
                <a:gd name="T79" fmla="*/ 881 h 984"/>
                <a:gd name="T80" fmla="+- 0 5623 3949"/>
                <a:gd name="T81" fmla="*/ T80 w 1810"/>
                <a:gd name="T82" fmla="+- 0 881 791"/>
                <a:gd name="T83" fmla="*/ 881 h 984"/>
                <a:gd name="T84" fmla="+- 0 5623 3949"/>
                <a:gd name="T85" fmla="*/ T84 w 1810"/>
                <a:gd name="T86" fmla="+- 0 926 791"/>
                <a:gd name="T87" fmla="*/ 926 h 984"/>
                <a:gd name="T88" fmla="+- 0 5713 3949"/>
                <a:gd name="T89" fmla="*/ T88 w 1810"/>
                <a:gd name="T90" fmla="+- 0 881 791"/>
                <a:gd name="T91" fmla="*/ 881 h 984"/>
                <a:gd name="T92" fmla="+- 0 5758 3949"/>
                <a:gd name="T93" fmla="*/ T92 w 1810"/>
                <a:gd name="T94" fmla="+- 0 858 791"/>
                <a:gd name="T95" fmla="*/ 858 h 9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1810" h="984">
                  <a:moveTo>
                    <a:pt x="1809" y="967"/>
                  </a:moveTo>
                  <a:lnTo>
                    <a:pt x="1784" y="939"/>
                  </a:lnTo>
                  <a:lnTo>
                    <a:pt x="1751" y="902"/>
                  </a:lnTo>
                  <a:lnTo>
                    <a:pt x="1675" y="816"/>
                  </a:lnTo>
                  <a:lnTo>
                    <a:pt x="1653" y="872"/>
                  </a:lnTo>
                  <a:lnTo>
                    <a:pt x="22" y="219"/>
                  </a:lnTo>
                  <a:lnTo>
                    <a:pt x="15" y="238"/>
                  </a:lnTo>
                  <a:lnTo>
                    <a:pt x="1645" y="891"/>
                  </a:lnTo>
                  <a:lnTo>
                    <a:pt x="1638" y="909"/>
                  </a:lnTo>
                  <a:lnTo>
                    <a:pt x="7" y="257"/>
                  </a:lnTo>
                  <a:lnTo>
                    <a:pt x="0" y="275"/>
                  </a:lnTo>
                  <a:lnTo>
                    <a:pt x="1631" y="928"/>
                  </a:lnTo>
                  <a:lnTo>
                    <a:pt x="1608" y="983"/>
                  </a:lnTo>
                  <a:lnTo>
                    <a:pt x="1809" y="967"/>
                  </a:lnTo>
                  <a:close/>
                  <a:moveTo>
                    <a:pt x="1809" y="67"/>
                  </a:moveTo>
                  <a:lnTo>
                    <a:pt x="1764" y="45"/>
                  </a:lnTo>
                  <a:lnTo>
                    <a:pt x="1674" y="0"/>
                  </a:lnTo>
                  <a:lnTo>
                    <a:pt x="1674" y="45"/>
                  </a:lnTo>
                  <a:lnTo>
                    <a:pt x="191" y="45"/>
                  </a:lnTo>
                  <a:lnTo>
                    <a:pt x="191" y="90"/>
                  </a:lnTo>
                  <a:lnTo>
                    <a:pt x="1674" y="90"/>
                  </a:lnTo>
                  <a:lnTo>
                    <a:pt x="1674" y="135"/>
                  </a:lnTo>
                  <a:lnTo>
                    <a:pt x="1764" y="90"/>
                  </a:lnTo>
                  <a:lnTo>
                    <a:pt x="1809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1355E05A-39AB-45B2-2546-0E667E2EF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501"/>
              <a:ext cx="66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Part_of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1B7C5D7-D9BD-5FA5-47B1-CE29732C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752"/>
              <a:ext cx="14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E4E21251-5DD5-85BB-B328-108DE588F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0" y="752"/>
              <a:ext cx="1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C3D91AF4-C7F9-007E-BC07-154546129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" y="1259"/>
              <a:ext cx="27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Isa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3ACBDA47-EFEB-49DA-B95F-C3050DE1E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1514"/>
              <a:ext cx="67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Part_of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51FEC696-312C-A5E4-235D-5E0259767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5" y="1766"/>
              <a:ext cx="1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A782-BB57-E84D-65C5-7FDF803F3376}"/>
              </a:ext>
            </a:extLst>
          </p:cNvPr>
          <p:cNvSpPr txBox="1"/>
          <p:nvPr/>
        </p:nvSpPr>
        <p:spPr>
          <a:xfrm>
            <a:off x="889000" y="497109"/>
            <a:ext cx="10839174" cy="61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</a:t>
            </a:r>
            <a:r>
              <a:rPr lang="en-US" sz="24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4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more</a:t>
            </a:r>
            <a:r>
              <a:rPr lang="en-US" sz="24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structured</a:t>
            </a:r>
            <a:r>
              <a:rPr lang="en-US" sz="2400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form</a:t>
            </a:r>
            <a:r>
              <a:rPr lang="en-US" sz="24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packaging</a:t>
            </a:r>
            <a:r>
              <a:rPr lang="en-US" sz="24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knowledge,</a:t>
            </a:r>
            <a:endParaRPr lang="en-IN" sz="2000" dirty="0"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lvl="0">
              <a:spcBef>
                <a:spcPts val="1210"/>
              </a:spcBef>
              <a:spcAft>
                <a:spcPts val="600"/>
              </a:spcAft>
              <a:buSzPts val="1200"/>
              <a:tabLst>
                <a:tab pos="889000" algn="l"/>
                <a:tab pos="889635" algn="l"/>
              </a:tabLst>
            </a:pPr>
            <a:r>
              <a:rPr lang="en-IN" sz="20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           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used</a:t>
            </a:r>
            <a:r>
              <a:rPr lang="en-US" sz="2400" spc="2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for</a:t>
            </a:r>
            <a:r>
              <a:rPr lang="en-US" sz="2400" spc="2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representing</a:t>
            </a:r>
            <a:r>
              <a:rPr lang="en-US" sz="2400" spc="2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objects,</a:t>
            </a:r>
            <a:r>
              <a:rPr lang="en-US" sz="2400" spc="2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concepts</a:t>
            </a:r>
            <a:r>
              <a:rPr lang="en-US" sz="2400" spc="2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etc.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</a:t>
            </a:r>
            <a:r>
              <a:rPr lang="en-US" sz="24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organized</a:t>
            </a:r>
            <a:r>
              <a:rPr lang="en-US" sz="24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into</a:t>
            </a:r>
            <a:r>
              <a:rPr lang="en-US" sz="24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hierarchies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or</a:t>
            </a:r>
            <a:r>
              <a:rPr lang="en-US" sz="2400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network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342900" marR="359410" lvl="0" indent="-34290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Lower</a:t>
            </a:r>
            <a:r>
              <a:rPr lang="en-US" sz="2400" spc="1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level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can</a:t>
            </a:r>
            <a:r>
              <a:rPr lang="en-US" sz="24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inherit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information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from</a:t>
            </a:r>
            <a:r>
              <a:rPr lang="en-US" sz="2400" spc="2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upper</a:t>
            </a:r>
            <a:r>
              <a:rPr lang="en-US" sz="24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level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</a:t>
            </a:r>
            <a:r>
              <a:rPr lang="en-US" sz="24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400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network.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Nodes</a:t>
            </a:r>
            <a:r>
              <a:rPr lang="en-US" sz="2400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400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connected</a:t>
            </a:r>
            <a:r>
              <a:rPr lang="en-US" sz="24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using</a:t>
            </a:r>
            <a:r>
              <a:rPr lang="en-US" sz="24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links</a:t>
            </a:r>
            <a:r>
              <a:rPr lang="en-US" sz="24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viz.,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742950" marR="436245" lvl="1" indent="-28575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ako</a:t>
            </a:r>
            <a:r>
              <a:rPr lang="en-US" sz="2400" b="1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/</a:t>
            </a:r>
            <a:r>
              <a:rPr lang="en-US" sz="2400" b="1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subc</a:t>
            </a:r>
            <a:r>
              <a:rPr lang="en-US" sz="2400" b="1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(links</a:t>
            </a:r>
            <a:r>
              <a:rPr lang="en-US" sz="24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two</a:t>
            </a:r>
            <a:r>
              <a:rPr lang="en-US" sz="24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</a:t>
            </a:r>
            <a:r>
              <a:rPr lang="en-US" sz="24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frames,</a:t>
            </a:r>
            <a:r>
              <a:rPr lang="en-US" sz="24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one</a:t>
            </a:r>
            <a:r>
              <a:rPr lang="en-US" sz="2400" spc="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which</a:t>
            </a:r>
            <a:r>
              <a:rPr lang="en-US" sz="24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4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subclass</a:t>
            </a:r>
            <a:r>
              <a:rPr lang="en-US" sz="24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other</a:t>
            </a:r>
            <a:r>
              <a:rPr lang="en-US" sz="2400" spc="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e.g.,</a:t>
            </a:r>
            <a:r>
              <a:rPr lang="en-US" sz="24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science_faculty</a:t>
            </a:r>
            <a:r>
              <a:rPr lang="en-US" sz="24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</a:t>
            </a:r>
            <a:r>
              <a:rPr lang="en-US" sz="24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400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ako</a:t>
            </a:r>
            <a:r>
              <a:rPr lang="en-US" sz="2400" b="1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faculty</a:t>
            </a:r>
            <a:r>
              <a:rPr lang="en-US" sz="24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class),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742950" marR="333375" lvl="1" indent="-28575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is_a</a:t>
            </a:r>
            <a:r>
              <a:rPr lang="en-US" sz="2400" b="1" spc="2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/</a:t>
            </a:r>
            <a:r>
              <a:rPr lang="en-US" sz="2400" b="1" spc="2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</a:t>
            </a:r>
            <a:r>
              <a:rPr lang="en-US" sz="2400" b="1" spc="2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</a:t>
            </a:r>
            <a:r>
              <a:rPr lang="en-US" sz="2400" spc="2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connects</a:t>
            </a:r>
            <a:r>
              <a:rPr lang="en-US" sz="2400" spc="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2400" spc="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particular</a:t>
            </a:r>
            <a:r>
              <a:rPr lang="en-US" sz="2400" spc="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instance</a:t>
            </a:r>
            <a:r>
              <a:rPr lang="en-US" sz="2400" spc="2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2400" spc="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</a:t>
            </a:r>
            <a:r>
              <a:rPr lang="en-US" sz="2400" spc="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</a:t>
            </a:r>
            <a:r>
              <a:rPr lang="en-US" sz="2400" spc="2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e.g.,</a:t>
            </a:r>
            <a:r>
              <a:rPr lang="en-US" sz="2400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Renuka</a:t>
            </a:r>
            <a:r>
              <a:rPr lang="en-US" sz="2400" spc="1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is_a</a:t>
            </a:r>
            <a:r>
              <a:rPr lang="en-US" sz="2400" b="1" spc="1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science_faculty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742950" marR="165100" lvl="1" indent="-285750">
              <a:spcBef>
                <a:spcPts val="1210"/>
              </a:spcBef>
              <a:spcAft>
                <a:spcPts val="60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a_part_of</a:t>
            </a:r>
            <a:r>
              <a:rPr lang="en-US" sz="2400" b="1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(connects</a:t>
            </a:r>
            <a:r>
              <a:rPr lang="en-US" sz="24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two</a:t>
            </a:r>
            <a:r>
              <a:rPr lang="en-US" sz="24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</a:t>
            </a:r>
            <a:r>
              <a:rPr lang="en-US" sz="24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</a:t>
            </a:r>
            <a:r>
              <a:rPr lang="en-US" sz="24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one</a:t>
            </a:r>
            <a:r>
              <a:rPr lang="en-US" sz="24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4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which</a:t>
            </a:r>
            <a:r>
              <a:rPr lang="en-US" sz="24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4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contained</a:t>
            </a:r>
            <a:r>
              <a:rPr lang="en-US" sz="24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400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other</a:t>
            </a:r>
            <a:r>
              <a:rPr lang="en-US" sz="24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e.g.,</a:t>
            </a:r>
            <a:r>
              <a:rPr lang="en-US" sz="2400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faculty</a:t>
            </a:r>
            <a:r>
              <a:rPr lang="en-US" sz="2400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</a:t>
            </a:r>
            <a:r>
              <a:rPr lang="en-US" sz="2400" spc="1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is_part_of</a:t>
            </a:r>
            <a:r>
              <a:rPr lang="en-US" sz="2400" b="1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department</a:t>
            </a:r>
            <a:r>
              <a:rPr lang="en-US" sz="2400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class).</a:t>
            </a:r>
            <a:endParaRPr lang="en-IN" sz="20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0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A782-BB57-E84D-65C5-7FDF803F3376}"/>
              </a:ext>
            </a:extLst>
          </p:cNvPr>
          <p:cNvSpPr txBox="1"/>
          <p:nvPr/>
        </p:nvSpPr>
        <p:spPr>
          <a:xfrm>
            <a:off x="889000" y="497109"/>
            <a:ext cx="10839174" cy="425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0" marR="1853565" algn="r">
              <a:spcBef>
                <a:spcPts val="985"/>
              </a:spcBef>
              <a:spcAft>
                <a:spcPts val="0"/>
              </a:spcAft>
            </a:pP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 marR="1853565" algn="r">
              <a:spcBef>
                <a:spcPts val="985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Property</a:t>
            </a:r>
            <a:r>
              <a:rPr lang="en-US" sz="32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link</a:t>
            </a:r>
            <a:r>
              <a:rPr lang="en-US" sz="3200" spc="1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2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semantic</a:t>
            </a:r>
            <a:r>
              <a:rPr lang="en-US" sz="32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</a:t>
            </a:r>
            <a:r>
              <a:rPr lang="en-US" sz="32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3200" spc="1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replaced</a:t>
            </a:r>
            <a:r>
              <a:rPr lang="en-US" sz="32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32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SLOT</a:t>
            </a:r>
            <a:r>
              <a:rPr lang="en-US" sz="3200" spc="1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fields</a:t>
            </a:r>
            <a:endParaRPr lang="en-US" sz="32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32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</a:t>
            </a:r>
            <a:r>
              <a:rPr lang="en-US" sz="3200" spc="1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may</a:t>
            </a:r>
            <a:r>
              <a:rPr lang="en-US" sz="32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have</a:t>
            </a:r>
            <a:r>
              <a:rPr lang="en-US" sz="32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any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number</a:t>
            </a:r>
            <a:r>
              <a:rPr lang="en-US" sz="32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slots</a:t>
            </a:r>
            <a:r>
              <a:rPr lang="en-US" sz="32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needed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for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describing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object.</a:t>
            </a:r>
            <a:r>
              <a:rPr lang="en-US" sz="3200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</a:p>
          <a:p>
            <a:pPr marL="342900" lvl="0" indent="-3429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e.g.,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742950" marR="385445" lvl="1" indent="-285750">
              <a:lnSpc>
                <a:spcPct val="115000"/>
              </a:lnSpc>
              <a:spcBef>
                <a:spcPts val="121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faculty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</a:t>
            </a:r>
            <a:r>
              <a:rPr lang="en-US" sz="3200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may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have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name,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age,</a:t>
            </a:r>
            <a:r>
              <a:rPr lang="en-US" sz="3200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address,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qualification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etc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</a:t>
            </a:r>
            <a:r>
              <a:rPr lang="en-US" sz="32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slot</a:t>
            </a:r>
            <a:r>
              <a:rPr lang="en-US" sz="32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names.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A782-BB57-E84D-65C5-7FDF803F3376}"/>
              </a:ext>
            </a:extLst>
          </p:cNvPr>
          <p:cNvSpPr txBox="1"/>
          <p:nvPr/>
        </p:nvSpPr>
        <p:spPr>
          <a:xfrm>
            <a:off x="889000" y="497109"/>
            <a:ext cx="10839174" cy="615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15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Each</a:t>
            </a:r>
            <a:r>
              <a:rPr lang="en-US" sz="28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</a:t>
            </a:r>
            <a:r>
              <a:rPr lang="en-US" sz="28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includes</a:t>
            </a:r>
            <a:r>
              <a:rPr lang="en-US" sz="2800" spc="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two</a:t>
            </a:r>
            <a:r>
              <a:rPr lang="en-US" sz="28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basic</a:t>
            </a:r>
            <a:r>
              <a:rPr lang="en-US" sz="28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elements</a:t>
            </a:r>
            <a:r>
              <a:rPr lang="en-US" sz="28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:</a:t>
            </a:r>
            <a:r>
              <a:rPr lang="en-US" sz="28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slots</a:t>
            </a:r>
            <a:r>
              <a:rPr lang="en-US" sz="2800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facets.</a:t>
            </a:r>
            <a:endParaRPr lang="en-IN" sz="24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742950" marR="414655" lvl="1" indent="-285750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Each</a:t>
            </a:r>
            <a:r>
              <a:rPr lang="en-US" sz="2800" spc="-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slot</a:t>
            </a:r>
            <a:r>
              <a:rPr lang="en-US" sz="28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may</a:t>
            </a:r>
            <a:r>
              <a:rPr lang="en-US" sz="28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contain</a:t>
            </a:r>
            <a:r>
              <a:rPr lang="en-US" sz="2800" spc="-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one</a:t>
            </a:r>
            <a:r>
              <a:rPr lang="en-US" sz="28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or</a:t>
            </a:r>
            <a:r>
              <a:rPr lang="en-US" sz="28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more</a:t>
            </a:r>
            <a:r>
              <a:rPr lang="en-US" sz="2800" spc="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facets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(called</a:t>
            </a:r>
            <a:r>
              <a:rPr lang="en-US" sz="28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fillers)</a:t>
            </a:r>
            <a:r>
              <a:rPr lang="en-US" sz="2800" spc="-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which</a:t>
            </a:r>
            <a:r>
              <a:rPr lang="en-US" sz="28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may</a:t>
            </a:r>
            <a:r>
              <a:rPr lang="en-US" sz="2800" spc="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take</a:t>
            </a:r>
            <a:r>
              <a:rPr lang="en-US" sz="2800" spc="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many</a:t>
            </a:r>
            <a:r>
              <a:rPr lang="en-US" sz="28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forms</a:t>
            </a:r>
            <a:r>
              <a:rPr lang="en-US" sz="2800" spc="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such</a:t>
            </a:r>
            <a:r>
              <a:rPr lang="en-US" sz="28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as:</a:t>
            </a:r>
            <a:endParaRPr lang="en-IN" sz="24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143000" lvl="2" indent="-228600">
              <a:spcBef>
                <a:spcPts val="98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value</a:t>
            </a:r>
            <a:r>
              <a:rPr lang="en-US" sz="2800" b="1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(value</a:t>
            </a:r>
            <a:r>
              <a:rPr lang="en-US" sz="2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slot),</a:t>
            </a:r>
            <a:endParaRPr lang="en-IN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lvl="2" indent="-228600">
              <a:spcBef>
                <a:spcPts val="122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default</a:t>
            </a:r>
            <a:r>
              <a:rPr lang="en-US" sz="2800" b="1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(default</a:t>
            </a:r>
            <a:r>
              <a:rPr lang="en-US" sz="2800" spc="1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value</a:t>
            </a:r>
            <a:r>
              <a:rPr lang="en-US" sz="2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800" spc="1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slot),</a:t>
            </a:r>
            <a:endParaRPr lang="en-IN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104140" lvl="2" indent="-228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range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(indicates</a:t>
            </a:r>
            <a:r>
              <a:rPr lang="en-US" sz="2800" spc="1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800" spc="1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range</a:t>
            </a:r>
            <a:r>
              <a:rPr lang="en-US" sz="2800" spc="1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800" spc="1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integer</a:t>
            </a:r>
            <a:r>
              <a:rPr lang="en-US" sz="2800" spc="1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2800" spc="1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enumerated</a:t>
            </a:r>
            <a:r>
              <a:rPr lang="en-US" sz="2800" spc="1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values,</a:t>
            </a:r>
            <a:r>
              <a:rPr lang="en-US" sz="2800" spc="1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800" spc="-2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slot</a:t>
            </a:r>
            <a:r>
              <a:rPr lang="en-US" sz="2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2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have),</a:t>
            </a:r>
            <a:endParaRPr lang="en-IN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737870" lvl="2" indent="-228600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demons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(procedural</a:t>
            </a:r>
            <a:r>
              <a:rPr lang="en-US" sz="2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attachments</a:t>
            </a:r>
            <a:r>
              <a:rPr lang="en-US" sz="2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such as </a:t>
            </a:r>
            <a:r>
              <a:rPr lang="en-US" sz="2800" dirty="0" err="1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if_needed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</a:t>
            </a:r>
            <a:r>
              <a:rPr lang="en-US" sz="2800" spc="-2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if_deleted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</a:t>
            </a:r>
            <a:r>
              <a:rPr lang="en-US" sz="2800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if_added</a:t>
            </a:r>
            <a:r>
              <a:rPr lang="en-US" sz="2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etc.)</a:t>
            </a:r>
            <a:r>
              <a:rPr lang="en-US" sz="2800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endParaRPr lang="en-IN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marR="172720" lvl="2" indent="-228600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"/>
              <a:tabLst>
                <a:tab pos="1803400" algn="l"/>
                <a:tab pos="18040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other</a:t>
            </a:r>
            <a:r>
              <a:rPr lang="en-US" sz="2800" b="1" spc="1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(may</a:t>
            </a:r>
            <a:r>
              <a:rPr lang="en-US" sz="2800" spc="1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contain</a:t>
            </a:r>
            <a:r>
              <a:rPr lang="en-US" sz="2800" spc="1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rules,</a:t>
            </a:r>
            <a:r>
              <a:rPr lang="en-US" sz="2800" spc="1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other</a:t>
            </a:r>
            <a:r>
              <a:rPr lang="en-US" sz="2800" spc="1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frames,</a:t>
            </a:r>
            <a:r>
              <a:rPr lang="en-US" sz="2800" spc="1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semantic</a:t>
            </a:r>
            <a:r>
              <a:rPr lang="en-US" sz="2800" spc="1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net</a:t>
            </a:r>
            <a:r>
              <a:rPr lang="en-US" sz="2800" spc="1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2800" spc="1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any</a:t>
            </a:r>
            <a:r>
              <a:rPr lang="en-US" sz="2800" spc="-2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type</a:t>
            </a:r>
            <a:r>
              <a:rPr lang="en-US" sz="2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other</a:t>
            </a:r>
            <a:r>
              <a:rPr lang="en-US" sz="2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information).</a:t>
            </a:r>
            <a:endParaRPr lang="en-IN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60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48599-6DFC-0D41-4A33-0ED460315D49}"/>
              </a:ext>
            </a:extLst>
          </p:cNvPr>
          <p:cNvSpPr txBox="1"/>
          <p:nvPr/>
        </p:nvSpPr>
        <p:spPr>
          <a:xfrm>
            <a:off x="889000" y="920751"/>
            <a:ext cx="1070772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Description of Frames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Each frame represent either a class or an instance.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Class frame represents a general concept whereas instance frame represents a specific occurrence of the class instance.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Class frame generally have default values which can be redefined at lower levels.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If class frame has actual value facet then decedent frames can not modify that value.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Value remains unchanged for subclasses and instances.</a:t>
            </a:r>
          </a:p>
        </p:txBody>
      </p:sp>
    </p:spTree>
    <p:extLst>
      <p:ext uri="{BB962C8B-B14F-4D97-AF65-F5344CB8AC3E}">
        <p14:creationId xmlns:p14="http://schemas.microsoft.com/office/powerpoint/2010/main" val="38824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A782-BB57-E84D-65C5-7FDF803F3376}"/>
              </a:ext>
            </a:extLst>
          </p:cNvPr>
          <p:cNvSpPr txBox="1"/>
          <p:nvPr/>
        </p:nvSpPr>
        <p:spPr>
          <a:xfrm>
            <a:off x="889000" y="497109"/>
            <a:ext cx="566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Bef>
                <a:spcPts val="450"/>
              </a:spcBef>
              <a:spcAft>
                <a:spcPts val="0"/>
              </a:spcAft>
              <a:buSzPts val="1100"/>
              <a:tabLst>
                <a:tab pos="890270" algn="l"/>
              </a:tabLst>
            </a:pP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Frame</a:t>
            </a:r>
            <a:r>
              <a:rPr lang="en-US" sz="1800" b="1" kern="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1800" b="1" kern="0" spc="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</a:t>
            </a:r>
            <a:r>
              <a:rPr lang="en-US" sz="1800" b="1" kern="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</a:t>
            </a:r>
            <a:endParaRPr lang="en-IN" sz="1800" b="1" kern="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AE167-3B44-32BF-2043-581E39FE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8" y="1120012"/>
            <a:ext cx="8305801" cy="51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F5FDA4-800E-479B-7588-4220B90D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85102"/>
              </p:ext>
            </p:extLst>
          </p:nvPr>
        </p:nvGraphicFramePr>
        <p:xfrm>
          <a:off x="2590799" y="1219201"/>
          <a:ext cx="6467526" cy="5029193"/>
        </p:xfrm>
        <a:graphic>
          <a:graphicData uri="http://schemas.openxmlformats.org/drawingml/2006/table">
            <a:tbl>
              <a:tblPr/>
              <a:tblGrid>
                <a:gridCol w="3233763">
                  <a:extLst>
                    <a:ext uri="{9D8B030D-6E8A-4147-A177-3AD203B41FA5}">
                      <a16:colId xmlns:a16="http://schemas.microsoft.com/office/drawing/2014/main" val="2980025564"/>
                    </a:ext>
                  </a:extLst>
                </a:gridCol>
                <a:gridCol w="3233763">
                  <a:extLst>
                    <a:ext uri="{9D8B030D-6E8A-4147-A177-3AD203B41FA5}">
                      <a16:colId xmlns:a16="http://schemas.microsoft.com/office/drawing/2014/main" val="3217510170"/>
                    </a:ext>
                  </a:extLst>
                </a:gridCol>
              </a:tblGrid>
              <a:tr h="82568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Slots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0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Filters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0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74892"/>
                  </a:ext>
                </a:extLst>
              </a:tr>
              <a:tr h="70058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Title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Artificial Intelligence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60825"/>
                  </a:ext>
                </a:extLst>
              </a:tr>
              <a:tr h="70058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Genre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 Science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44030"/>
                  </a:ext>
                </a:extLst>
              </a:tr>
              <a:tr h="70058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Author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Peter Norvig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900929"/>
                  </a:ext>
                </a:extLst>
              </a:tr>
              <a:tr h="70058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Edition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Third Edition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14092"/>
                  </a:ext>
                </a:extLst>
              </a:tr>
              <a:tr h="70058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Year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1996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23856"/>
                  </a:ext>
                </a:extLst>
              </a:tr>
              <a:tr h="700584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Page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1152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447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1C5652-49AD-737B-826A-A766AEE73EC9}"/>
              </a:ext>
            </a:extLst>
          </p:cNvPr>
          <p:cNvSpPr txBox="1"/>
          <p:nvPr/>
        </p:nvSpPr>
        <p:spPr>
          <a:xfrm>
            <a:off x="2514601" y="595698"/>
            <a:ext cx="624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 of a Book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696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A782-BB57-E84D-65C5-7FDF803F3376}"/>
              </a:ext>
            </a:extLst>
          </p:cNvPr>
          <p:cNvSpPr txBox="1"/>
          <p:nvPr/>
        </p:nvSpPr>
        <p:spPr>
          <a:xfrm>
            <a:off x="889000" y="284981"/>
            <a:ext cx="566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Bef>
                <a:spcPts val="450"/>
              </a:spcBef>
              <a:spcAft>
                <a:spcPts val="0"/>
              </a:spcAft>
              <a:buSzPts val="1100"/>
              <a:tabLst>
                <a:tab pos="890270" algn="l"/>
              </a:tabLst>
            </a:pP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Frame</a:t>
            </a:r>
            <a:r>
              <a:rPr lang="en-US" sz="1800" b="1" kern="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1800" b="1" kern="0" spc="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</a:t>
            </a:r>
            <a:r>
              <a:rPr lang="en-US" sz="1800" b="1" kern="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</a:t>
            </a:r>
            <a:endParaRPr lang="en-IN" sz="1800" b="1" kern="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C183C-0BAA-0996-5A5C-80E8F85D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6084"/>
            <a:ext cx="9524999" cy="59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ifference Between Semantic Net and Frame">
            <a:extLst>
              <a:ext uri="{FF2B5EF4-FFF2-40B4-BE49-F238E27FC236}">
                <a16:creationId xmlns:a16="http://schemas.microsoft.com/office/drawing/2014/main" id="{B81C2452-7E8B-BBF8-A1D0-11E835A6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4" y="1660336"/>
            <a:ext cx="10025096" cy="44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A782-BB57-E84D-65C5-7FDF803F3376}"/>
              </a:ext>
            </a:extLst>
          </p:cNvPr>
          <p:cNvSpPr txBox="1"/>
          <p:nvPr/>
        </p:nvSpPr>
        <p:spPr>
          <a:xfrm>
            <a:off x="889000" y="606486"/>
            <a:ext cx="703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Bef>
                <a:spcPts val="450"/>
              </a:spcBef>
              <a:spcAft>
                <a:spcPts val="0"/>
              </a:spcAft>
              <a:buSzPts val="1100"/>
              <a:tabLst>
                <a:tab pos="890270" algn="l"/>
              </a:tabLst>
            </a:pPr>
            <a:r>
              <a:rPr lang="en-US" sz="24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Frame</a:t>
            </a:r>
            <a:r>
              <a:rPr lang="en-US" sz="2400" b="1" kern="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2400" b="1" kern="0" spc="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</a:t>
            </a:r>
            <a:r>
              <a:rPr lang="en-US" sz="2400" b="1" kern="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kern="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Inheritance in</a:t>
            </a:r>
            <a:r>
              <a:rPr lang="en-US" sz="2400" b="1" kern="0" spc="-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Frames</a:t>
            </a:r>
            <a:endParaRPr lang="en-IN" sz="2400" b="1" kern="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CF076-63BF-D09E-A603-3340BF4996C6}"/>
              </a:ext>
            </a:extLst>
          </p:cNvPr>
          <p:cNvSpPr txBox="1"/>
          <p:nvPr/>
        </p:nvSpPr>
        <p:spPr>
          <a:xfrm>
            <a:off x="238084" y="1329725"/>
            <a:ext cx="11496716" cy="543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marR="488315" lvl="3" indent="-22860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Suppose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we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want</a:t>
            </a:r>
            <a:r>
              <a:rPr lang="en-US" sz="2800" spc="-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to</a:t>
            </a:r>
            <a:r>
              <a:rPr lang="en-US" sz="2800" spc="-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know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nationality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or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phone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2800" spc="-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instance-frame</a:t>
            </a:r>
            <a:r>
              <a:rPr lang="en-US" sz="28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frame13</a:t>
            </a:r>
            <a:r>
              <a:rPr lang="en-US" sz="28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8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renuka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 algn="just">
              <a:spcBef>
                <a:spcPts val="100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These</a:t>
            </a:r>
            <a:r>
              <a:rPr lang="en-US" sz="28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information</a:t>
            </a:r>
            <a:r>
              <a:rPr lang="en-US" sz="2800" spc="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8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not given</a:t>
            </a:r>
            <a:r>
              <a:rPr lang="en-US" sz="2800" spc="-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8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this frame.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619125" lvl="3" indent="-22860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Search</a:t>
            </a:r>
            <a:r>
              <a:rPr lang="en-US" sz="28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will</a:t>
            </a:r>
            <a:r>
              <a:rPr lang="en-US" sz="28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start</a:t>
            </a:r>
            <a:r>
              <a:rPr lang="en-US" sz="28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from</a:t>
            </a:r>
            <a:r>
              <a:rPr lang="en-US" sz="2800" spc="2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frame13</a:t>
            </a:r>
            <a:r>
              <a:rPr lang="en-US" sz="28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8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upward</a:t>
            </a:r>
            <a:r>
              <a:rPr lang="en-US" sz="28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direction</a:t>
            </a:r>
            <a:r>
              <a:rPr lang="en-US" sz="2800" spc="2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till</a:t>
            </a:r>
            <a:r>
              <a:rPr lang="en-US" sz="28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we</a:t>
            </a:r>
            <a:r>
              <a:rPr lang="en-US" sz="2800" spc="11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get</a:t>
            </a:r>
            <a:r>
              <a:rPr lang="en-US" sz="2800" spc="11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our</a:t>
            </a:r>
            <a:r>
              <a:rPr lang="en-US" sz="2800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answer</a:t>
            </a:r>
            <a:r>
              <a:rPr lang="en-US" sz="2800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or</a:t>
            </a:r>
            <a:r>
              <a:rPr lang="en-US" sz="2800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have</a:t>
            </a:r>
            <a:r>
              <a:rPr lang="en-US" sz="2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reached</a:t>
            </a:r>
            <a:r>
              <a:rPr lang="en-US" sz="2800" spc="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root</a:t>
            </a:r>
            <a:r>
              <a:rPr lang="en-US" sz="2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438150" lvl="3" indent="-228600" algn="just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frames</a:t>
            </a:r>
            <a:r>
              <a:rPr lang="en-US" sz="2800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can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be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easily</a:t>
            </a:r>
            <a:r>
              <a:rPr lang="en-US" sz="2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represented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2800" spc="1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prolog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by</a:t>
            </a:r>
            <a:r>
              <a:rPr lang="en-US" sz="2800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choosing</a:t>
            </a:r>
            <a:r>
              <a:rPr lang="en-US" sz="2800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predicate</a:t>
            </a:r>
            <a:r>
              <a:rPr lang="en-US" sz="2800" spc="-2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name</a:t>
            </a:r>
            <a:r>
              <a:rPr lang="en-US" sz="2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</a:t>
            </a:r>
            <a:r>
              <a:rPr lang="en-US" sz="2800" spc="9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</a:t>
            </a:r>
            <a:r>
              <a:rPr lang="en-US" sz="28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with</a:t>
            </a:r>
            <a:r>
              <a:rPr lang="en-US" sz="2800" spc="1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two</a:t>
            </a:r>
            <a:r>
              <a:rPr lang="en-US" sz="2800" spc="10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arguments.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147955" lvl="3" indent="-228600" algn="just">
              <a:lnSpc>
                <a:spcPct val="115000"/>
              </a:lnSpc>
              <a:spcBef>
                <a:spcPts val="98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First</a:t>
            </a:r>
            <a:r>
              <a:rPr lang="en-US" sz="28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argument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800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name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8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the</a:t>
            </a:r>
            <a:r>
              <a:rPr lang="en-US" sz="2800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frame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second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argument</a:t>
            </a:r>
            <a:r>
              <a:rPr lang="en-US" sz="28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800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list</a:t>
            </a:r>
            <a:r>
              <a:rPr lang="en-US" sz="2800" spc="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28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slot</a:t>
            </a:r>
            <a:r>
              <a:rPr lang="en-US" sz="28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-</a:t>
            </a:r>
            <a:r>
              <a:rPr lang="en-US" sz="28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facet</a:t>
            </a:r>
            <a:r>
              <a:rPr lang="en-US" sz="2800" spc="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pair.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687705" lvl="3" indent="-228600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endParaRPr lang="en-IN" sz="16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7EFA96-06A5-4C76-B7E6-49CDA309871B}"/>
              </a:ext>
            </a:extLst>
          </p:cNvPr>
          <p:cNvSpPr txBox="1">
            <a:spLocks/>
          </p:cNvSpPr>
          <p:nvPr/>
        </p:nvSpPr>
        <p:spPr>
          <a:xfrm>
            <a:off x="1871098" y="456743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300" b="1" dirty="0"/>
              <a:t>Semantic Network: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E3405F3-F6C7-F81F-85B5-A35E2F55363A}"/>
              </a:ext>
            </a:extLst>
          </p:cNvPr>
          <p:cNvSpPr txBox="1"/>
          <p:nvPr/>
        </p:nvSpPr>
        <p:spPr>
          <a:xfrm>
            <a:off x="1023903" y="1513430"/>
            <a:ext cx="10572823" cy="5337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143000" marR="86995" lvl="2" indent="-228600" algn="just">
              <a:lnSpc>
                <a:spcPct val="113000"/>
              </a:lnSpc>
              <a:spcBef>
                <a:spcPts val="123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889000" algn="l"/>
                <a:tab pos="8896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Formalism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representing</a:t>
            </a:r>
            <a:r>
              <a:rPr lang="en-US" sz="32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information</a:t>
            </a:r>
            <a:r>
              <a:rPr lang="en-US" sz="32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about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objects,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people,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concepts</a:t>
            </a:r>
            <a:r>
              <a:rPr lang="en-US" sz="3200" spc="-2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relationship</a:t>
            </a:r>
            <a:r>
              <a:rPr lang="en-US" sz="32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between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them.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143000" marR="90170" lvl="2" indent="-228600" algn="just">
              <a:lnSpc>
                <a:spcPct val="113000"/>
              </a:lnSpc>
              <a:spcBef>
                <a:spcPts val="103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889000" algn="l"/>
                <a:tab pos="8896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syntax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semantic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simple.</a:t>
            </a:r>
            <a:r>
              <a:rPr lang="en-US" sz="32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labeled</a:t>
            </a:r>
            <a:r>
              <a:rPr lang="en-US" sz="32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nodes</a:t>
            </a:r>
            <a:r>
              <a:rPr lang="en-US" sz="32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3200" spc="-2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links.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600200" marR="86995" lvl="3" indent="-228600" algn="just">
              <a:lnSpc>
                <a:spcPct val="115000"/>
              </a:lnSpc>
              <a:spcBef>
                <a:spcPts val="101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It’s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directed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graph</a:t>
            </a:r>
            <a:r>
              <a:rPr lang="en-US" sz="3200" spc="1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with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nodes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corresponding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to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concepts,</a:t>
            </a:r>
            <a:r>
              <a:rPr lang="en-US" sz="3200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facts,</a:t>
            </a:r>
            <a:r>
              <a:rPr lang="en-US" sz="32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objects</a:t>
            </a:r>
            <a:r>
              <a:rPr lang="en-US" sz="3200" spc="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etc.</a:t>
            </a:r>
            <a:r>
              <a:rPr lang="en-US" sz="32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 algn="just">
              <a:spcBef>
                <a:spcPts val="98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arcs</a:t>
            </a:r>
            <a:r>
              <a:rPr lang="en-US" sz="3200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showing</a:t>
            </a:r>
            <a:r>
              <a:rPr lang="en-US" sz="3200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relation</a:t>
            </a:r>
            <a:r>
              <a:rPr lang="en-US" sz="3200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or</a:t>
            </a:r>
            <a:r>
              <a:rPr lang="en-US" sz="3200" spc="-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association</a:t>
            </a:r>
            <a:r>
              <a:rPr lang="en-US" sz="3200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between</a:t>
            </a:r>
            <a:r>
              <a:rPr lang="en-US" sz="3200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two</a:t>
            </a:r>
            <a:r>
              <a:rPr lang="en-US" sz="3200" spc="-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concepts.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A8666-93BD-BC6D-2AD8-A1ED80C3B0CE}"/>
              </a:ext>
            </a:extLst>
          </p:cNvPr>
          <p:cNvSpPr txBox="1"/>
          <p:nvPr/>
        </p:nvSpPr>
        <p:spPr>
          <a:xfrm>
            <a:off x="723224" y="627469"/>
            <a:ext cx="1088842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solidFill>
                  <a:srgbClr val="610B4B"/>
                </a:solidFill>
                <a:effectLst/>
                <a:latin typeface="erdana"/>
              </a:rPr>
              <a:t>Advantages of frame representation: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The frame knowledge representation makes the programming easier by grouping the related data.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The frame representation is comparably flexible and used by many applications in AI.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It is very easy to add slots for new attribute and relations.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It is easy to include default data and to search for missing values.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Frame representation is easy to understand and visualize.</a:t>
            </a:r>
          </a:p>
        </p:txBody>
      </p:sp>
    </p:spTree>
    <p:extLst>
      <p:ext uri="{BB962C8B-B14F-4D97-AF65-F5344CB8AC3E}">
        <p14:creationId xmlns:p14="http://schemas.microsoft.com/office/powerpoint/2010/main" val="28086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904999" y="0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Knowledge Representation using Frames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C538E5-C753-9759-AD9D-13E4ED91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16" y="23335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32BC034-8174-ADE8-3E4C-50DF0381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DE9D0-511B-359C-F48D-E4018C98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692996"/>
            <a:ext cx="7578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075D8-E2A4-0EED-C19E-55B9E4C2625F}"/>
              </a:ext>
            </a:extLst>
          </p:cNvPr>
          <p:cNvSpPr txBox="1"/>
          <p:nvPr/>
        </p:nvSpPr>
        <p:spPr>
          <a:xfrm>
            <a:off x="381000" y="1636128"/>
            <a:ext cx="10439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solidFill>
                  <a:srgbClr val="610B4B"/>
                </a:solidFill>
                <a:effectLst/>
                <a:latin typeface="erdana"/>
              </a:rPr>
              <a:t>Disadvantages of frame representation: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In frame system inference mechanism is not be easily processed.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Inference mechanism cannot be smoothly proceeded by frame representation.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Frame representation has a much generalized approach.</a:t>
            </a:r>
          </a:p>
        </p:txBody>
      </p:sp>
    </p:spTree>
    <p:extLst>
      <p:ext uri="{BB962C8B-B14F-4D97-AF65-F5344CB8AC3E}">
        <p14:creationId xmlns:p14="http://schemas.microsoft.com/office/powerpoint/2010/main" val="195914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E8FCA4A-BF56-02E7-661D-BEBC6C08EBBE}"/>
              </a:ext>
            </a:extLst>
          </p:cNvPr>
          <p:cNvSpPr txBox="1"/>
          <p:nvPr/>
        </p:nvSpPr>
        <p:spPr>
          <a:xfrm>
            <a:off x="271215" y="985086"/>
            <a:ext cx="11801515" cy="5824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 lvl="2" indent="-228600" algn="just">
              <a:spcBef>
                <a:spcPts val="455"/>
              </a:spcBef>
              <a:buFont typeface="Wingdings" panose="05000000000000000000" pitchFamily="2" charset="2"/>
              <a:buChar char=""/>
              <a:tabLst>
                <a:tab pos="889000" algn="l"/>
                <a:tab pos="889635" algn="l"/>
              </a:tabLst>
            </a:pP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36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commonly</a:t>
            </a:r>
            <a:r>
              <a:rPr lang="en-US" sz="36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sz="3600" spc="1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links</a:t>
            </a:r>
            <a:r>
              <a:rPr lang="en-US" sz="36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36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semantic</a:t>
            </a:r>
            <a:r>
              <a:rPr lang="en-US" sz="36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</a:t>
            </a:r>
            <a:r>
              <a:rPr lang="en-US" sz="36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36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600" spc="1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3600" spc="1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following</a:t>
            </a:r>
            <a:r>
              <a:rPr lang="en-US" sz="3600" spc="1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types.</a:t>
            </a: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600200" marR="86995" lvl="3" indent="-228600" algn="just">
              <a:lnSpc>
                <a:spcPct val="115000"/>
              </a:lnSpc>
              <a:spcBef>
                <a:spcPts val="121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  <a:tab pos="2121535" algn="l"/>
              </a:tabLst>
            </a:pPr>
            <a:r>
              <a:rPr lang="en-US" sz="3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isa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spc="2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Wingdings" panose="05000000000000000000" pitchFamily="2" charset="2"/>
                <a:ea typeface="Microsoft Sans Serif" panose="020B0604020202020204" pitchFamily="34" charset="0"/>
                <a:cs typeface="Cambria" panose="02040503050406030204" pitchFamily="18" charset="0"/>
              </a:rPr>
              <a:t>à</a:t>
            </a:r>
            <a:r>
              <a:rPr lang="en-US" sz="36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	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subclass</a:t>
            </a:r>
            <a:r>
              <a:rPr lang="en-US" sz="3600" spc="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entity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(e.g.,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child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hospital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subclass</a:t>
            </a:r>
            <a:r>
              <a:rPr lang="en-US" sz="3600" spc="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3600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hospital)</a:t>
            </a:r>
            <a:endParaRPr lang="en-IN" sz="32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85725" lvl="3" indent="-228600" algn="just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–"/>
              <a:tabLst>
                <a:tab pos="1346200" algn="l"/>
                <a:tab pos="1346835" algn="l"/>
              </a:tabLst>
            </a:pPr>
            <a:r>
              <a:rPr lang="en-US" sz="36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</a:t>
            </a:r>
            <a:r>
              <a:rPr lang="en-US" sz="36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Wingdings" panose="05000000000000000000" pitchFamily="2" charset="2"/>
                <a:ea typeface="Microsoft Sans Serif" panose="020B0604020202020204" pitchFamily="34" charset="0"/>
                <a:cs typeface="Cambria" panose="02040503050406030204" pitchFamily="18" charset="0"/>
              </a:rPr>
              <a:t>à</a:t>
            </a:r>
            <a:r>
              <a:rPr lang="en-US" sz="3600" spc="25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particular</a:t>
            </a:r>
            <a:r>
              <a:rPr lang="en-US" sz="36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instance</a:t>
            </a:r>
            <a:r>
              <a:rPr lang="en-US" sz="36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3600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36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class</a:t>
            </a:r>
            <a:r>
              <a:rPr lang="en-US" sz="3600" spc="17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(e.g.,</a:t>
            </a:r>
            <a:r>
              <a:rPr lang="en-US" sz="3600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India</a:t>
            </a:r>
            <a:r>
              <a:rPr lang="en-US" sz="36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3600" spc="16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3600" spc="18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instance</a:t>
            </a:r>
            <a:r>
              <a:rPr lang="en-US" sz="3600" spc="17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of</a:t>
            </a:r>
            <a:r>
              <a:rPr lang="en-US" sz="3600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country, Name of person is an </a:t>
            </a:r>
            <a:r>
              <a:rPr lang="en-US" sz="3600" b="1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inst</a:t>
            </a:r>
            <a:r>
              <a:rPr lang="en-US" sz="36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of a person)</a:t>
            </a:r>
            <a:endParaRPr lang="en-IN" sz="32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431800" algn="just">
              <a:spcBef>
                <a:spcPts val="985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</a:t>
            </a:r>
            <a:r>
              <a:rPr lang="en-US" sz="36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à</a:t>
            </a:r>
            <a:r>
              <a:rPr lang="en-US" sz="36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spc="11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property</a:t>
            </a:r>
            <a:r>
              <a:rPr lang="en-US" sz="36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link</a:t>
            </a:r>
            <a:r>
              <a:rPr lang="en-US" sz="36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(e.g.,</a:t>
            </a:r>
            <a:r>
              <a:rPr lang="en-US" sz="36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property</a:t>
            </a:r>
            <a:r>
              <a:rPr lang="en-US" sz="36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6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dog</a:t>
            </a:r>
            <a:r>
              <a:rPr lang="en-US" sz="36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36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‘bark’, ‘color’)</a:t>
            </a:r>
            <a:endParaRPr lang="en-IN" sz="3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871098" y="456743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300" b="1" dirty="0"/>
              <a:t>Semantic Network: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E8FCA4A-BF56-02E7-661D-BEBC6C08EBBE}"/>
              </a:ext>
            </a:extLst>
          </p:cNvPr>
          <p:cNvSpPr txBox="1"/>
          <p:nvPr/>
        </p:nvSpPr>
        <p:spPr>
          <a:xfrm>
            <a:off x="238085" y="924684"/>
            <a:ext cx="11801515" cy="5501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Every human, animal and bird  is living thing who breathe and eat.  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 birds</a:t>
            </a:r>
            <a:r>
              <a:rPr lang="en-US" sz="32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 fly. 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 man and  woman are humans who have two legs. 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Cat is an animal</a:t>
            </a:r>
            <a:r>
              <a:rPr lang="en-US" sz="32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has a fur. 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 animals have skin and can move. 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Giraffe is an animal who is</a:t>
            </a:r>
            <a:r>
              <a:rPr lang="en-US" sz="32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tall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has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long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legs.</a:t>
            </a:r>
            <a:r>
              <a:rPr lang="en-US" sz="32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Parrot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bird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32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32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green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32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color.</a:t>
            </a:r>
          </a:p>
          <a:p>
            <a:pPr marL="431800" marR="85090" algn="just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John is a man</a:t>
            </a:r>
            <a:endParaRPr lang="en-IN" sz="4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871098" y="456743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300" b="1" dirty="0"/>
              <a:t>Semantic Network: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E8FCA4A-BF56-02E7-661D-BEBC6C08EBBE}"/>
              </a:ext>
            </a:extLst>
          </p:cNvPr>
          <p:cNvSpPr txBox="1"/>
          <p:nvPr/>
        </p:nvSpPr>
        <p:spPr>
          <a:xfrm>
            <a:off x="238085" y="924684"/>
            <a:ext cx="11801515" cy="6753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0" lvl="3" indent="-228600"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Every</a:t>
            </a:r>
            <a:r>
              <a:rPr lang="en-US" sz="3200" b="1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human,</a:t>
            </a:r>
            <a:r>
              <a:rPr lang="en-US" sz="3200" b="1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</a:t>
            </a:r>
            <a:r>
              <a:rPr lang="en-US" sz="3200" b="1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3200" b="1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bird</a:t>
            </a:r>
            <a:r>
              <a:rPr lang="en-US" sz="3200" b="1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3200" b="1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living</a:t>
            </a:r>
            <a:r>
              <a:rPr lang="en-US" sz="3200" b="1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thing</a:t>
            </a:r>
            <a:r>
              <a:rPr lang="en-US" sz="3200" b="1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who</a:t>
            </a:r>
            <a:r>
              <a:rPr lang="en-US" sz="3200" b="1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breathe</a:t>
            </a:r>
            <a:r>
              <a:rPr lang="en-US" sz="3200" b="1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3200" b="1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eat.</a:t>
            </a:r>
            <a:endParaRPr lang="en-IN" sz="2800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1240"/>
              </a:spcBef>
            </a:pPr>
            <a:r>
              <a:rPr lang="en-US" sz="32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3200" spc="1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[human(X)</a:t>
            </a:r>
            <a:r>
              <a:rPr lang="en-US" sz="3200" spc="1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à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living(X)]</a:t>
            </a: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>
              <a:spcBef>
                <a:spcPts val="1225"/>
              </a:spcBef>
            </a:pPr>
            <a:r>
              <a:rPr lang="en-US" sz="32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3200" spc="1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[animal(X)</a:t>
            </a:r>
            <a:r>
              <a:rPr lang="en-US" sz="3200" spc="1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à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living(X)]</a:t>
            </a: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>
              <a:spcBef>
                <a:spcPts val="1225"/>
              </a:spcBef>
            </a:pPr>
            <a:r>
              <a:rPr lang="en-US" sz="32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32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[bird(X)</a:t>
            </a:r>
            <a:r>
              <a:rPr lang="en-US" sz="32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à</a:t>
            </a:r>
            <a:r>
              <a:rPr lang="en-US" sz="3200" spc="5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living(X)]</a:t>
            </a: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600200" lvl="3" indent="-228600">
              <a:spcBef>
                <a:spcPts val="1225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All</a:t>
            </a:r>
            <a:r>
              <a:rPr lang="en-US" sz="3200" b="1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birds</a:t>
            </a:r>
            <a:r>
              <a:rPr lang="en-US" sz="3200" b="1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3200" b="1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</a:t>
            </a:r>
            <a:r>
              <a:rPr lang="en-US" sz="3200" b="1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3200" b="1" spc="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can</a:t>
            </a:r>
            <a:r>
              <a:rPr lang="en-US" sz="3200" b="1" spc="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fly.</a:t>
            </a:r>
            <a:endParaRPr lang="en-IN" sz="2800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1230"/>
              </a:spcBef>
            </a:pPr>
            <a:r>
              <a:rPr lang="en-US" sz="32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3200" spc="1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[bird(X)</a:t>
            </a:r>
            <a:r>
              <a:rPr lang="en-US" sz="3200" spc="1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Ù</a:t>
            </a:r>
            <a:r>
              <a:rPr lang="en-US" sz="3200" spc="8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2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canfly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(X)]</a:t>
            </a:r>
          </a:p>
          <a:p>
            <a:pPr marL="889000">
              <a:spcBef>
                <a:spcPts val="1230"/>
              </a:spcBef>
            </a:pPr>
            <a:r>
              <a:rPr lang="en-US" sz="3200" b="1" dirty="0"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John is a man</a:t>
            </a:r>
          </a:p>
          <a:p>
            <a:pPr marL="889000">
              <a:spcBef>
                <a:spcPts val="1230"/>
              </a:spcBef>
            </a:pP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Man(John)</a:t>
            </a:r>
            <a:endParaRPr lang="en-IN" sz="28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1230"/>
              </a:spcBef>
            </a:pPr>
            <a:endParaRPr lang="en-US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>
              <a:spcBef>
                <a:spcPts val="1230"/>
              </a:spcBef>
            </a:pP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13D1D-1554-22B9-8A63-2F1205A51E19}"/>
              </a:ext>
            </a:extLst>
          </p:cNvPr>
          <p:cNvSpPr txBox="1">
            <a:spLocks/>
          </p:cNvSpPr>
          <p:nvPr/>
        </p:nvSpPr>
        <p:spPr>
          <a:xfrm>
            <a:off x="1905000" y="148301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300" b="1" dirty="0"/>
              <a:t>Semantic Network: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E8FCA4A-BF56-02E7-661D-BEBC6C08EBBE}"/>
              </a:ext>
            </a:extLst>
          </p:cNvPr>
          <p:cNvSpPr txBox="1"/>
          <p:nvPr/>
        </p:nvSpPr>
        <p:spPr>
          <a:xfrm>
            <a:off x="238085" y="937936"/>
            <a:ext cx="11801515" cy="5660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0" lvl="3" indent="-228600">
              <a:spcBef>
                <a:spcPts val="1205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Every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man</a:t>
            </a:r>
            <a:r>
              <a:rPr lang="en-US" sz="2800" b="1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b="1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woman</a:t>
            </a:r>
            <a:r>
              <a:rPr lang="en-US" sz="2800" b="1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are</a:t>
            </a:r>
            <a:r>
              <a:rPr lang="en-US" sz="2800" b="1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humans</a:t>
            </a:r>
            <a:r>
              <a:rPr lang="en-US" sz="2800" b="1" spc="14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who</a:t>
            </a:r>
            <a:r>
              <a:rPr lang="en-US" sz="2800" b="1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have</a:t>
            </a:r>
            <a:r>
              <a:rPr lang="en-US" sz="2800" b="1" spc="15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two</a:t>
            </a:r>
            <a:r>
              <a:rPr lang="en-US" sz="2800" b="1" spc="1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legs.</a:t>
            </a:r>
            <a:endParaRPr lang="en-IN" sz="2400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1240"/>
              </a:spcBef>
            </a:pP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2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[man(X)</a:t>
            </a:r>
            <a:r>
              <a:rPr lang="en-US" sz="2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Ù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haslegs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(X)]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>
              <a:spcBef>
                <a:spcPts val="1230"/>
              </a:spcBef>
            </a:pP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2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[woman(X)</a:t>
            </a:r>
            <a:r>
              <a:rPr lang="en-US" sz="2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Ù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haslegs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(X)]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>
              <a:spcBef>
                <a:spcPts val="1225"/>
              </a:spcBef>
            </a:pP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2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[human(X)</a:t>
            </a:r>
            <a:r>
              <a:rPr lang="en-US" sz="2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Ù</a:t>
            </a:r>
            <a:r>
              <a:rPr lang="en-US" sz="2800" spc="4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has(X,</a:t>
            </a:r>
            <a:r>
              <a:rPr lang="en-US" sz="2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legs)]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600200" marR="3238500" lvl="3" indent="-228600">
              <a:lnSpc>
                <a:spcPct val="186000"/>
              </a:lnSpc>
              <a:spcBef>
                <a:spcPts val="122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Cat</a:t>
            </a:r>
            <a:r>
              <a:rPr lang="en-US" sz="2800" b="1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800" b="1" spc="13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2800" b="1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</a:t>
            </a:r>
            <a:r>
              <a:rPr lang="en-US" sz="2800" b="1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b="1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has</a:t>
            </a:r>
            <a:r>
              <a:rPr lang="en-US" sz="2800" b="1" spc="1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2800" b="1" spc="1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fur.</a:t>
            </a:r>
            <a:r>
              <a:rPr lang="en-US" sz="2800" b="1" spc="-29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</a:p>
          <a:p>
            <a:pPr marR="3238500" lvl="3">
              <a:lnSpc>
                <a:spcPct val="186000"/>
              </a:lnSpc>
              <a:spcBef>
                <a:spcPts val="1225"/>
              </a:spcBef>
              <a:spcAft>
                <a:spcPts val="0"/>
              </a:spcAft>
              <a:buSzPts val="1200"/>
              <a:tabLst>
                <a:tab pos="889000" algn="l"/>
                <a:tab pos="889635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animal(cat)</a:t>
            </a:r>
            <a:r>
              <a:rPr lang="en-US" sz="2800" spc="2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Microsoft Sans Serif" panose="020B0604020202020204" pitchFamily="34" charset="0"/>
                <a:cs typeface="Cambria" panose="02040503050406030204" pitchFamily="18" charset="0"/>
              </a:rPr>
              <a:t>Ù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has(cat,</a:t>
            </a:r>
            <a:r>
              <a:rPr lang="en-US" sz="2800" spc="2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fur)</a:t>
            </a:r>
            <a:endParaRPr lang="en-IN" sz="24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lvl="3" indent="-228600">
              <a:lnSpc>
                <a:spcPts val="1340"/>
              </a:lnSpc>
              <a:spcBef>
                <a:spcPts val="1210"/>
              </a:spcBef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All</a:t>
            </a:r>
            <a:r>
              <a:rPr lang="en-US" sz="2800" b="1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animals</a:t>
            </a:r>
            <a:r>
              <a:rPr lang="en-US" sz="2800" b="1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have</a:t>
            </a:r>
            <a:r>
              <a:rPr lang="en-US" sz="2800" b="1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skin</a:t>
            </a:r>
            <a:r>
              <a:rPr lang="en-US" sz="2800" b="1" spc="6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b="1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can</a:t>
            </a:r>
            <a:r>
              <a:rPr lang="en-US" sz="2800" b="1" spc="5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move.</a:t>
            </a:r>
            <a:endParaRPr lang="en-IN" sz="2400" b="1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1235"/>
              </a:spcBef>
            </a:pP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en-US" sz="2800" spc="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[animal(X)</a:t>
            </a:r>
            <a:r>
              <a:rPr lang="en-US" sz="2800" spc="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Wingdings" panose="05000000000000000000" pitchFamily="2" charset="2"/>
                <a:ea typeface="Cambria" panose="02040503050406030204" pitchFamily="18" charset="0"/>
                <a:cs typeface="Cambria" panose="02040503050406030204" pitchFamily="18" charset="0"/>
              </a:rPr>
              <a:t>à</a:t>
            </a:r>
            <a:r>
              <a:rPr lang="en-US" sz="2800" spc="17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has(X,</a:t>
            </a:r>
            <a:r>
              <a:rPr lang="en-US" sz="2800" spc="2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skin)</a:t>
            </a:r>
            <a:r>
              <a:rPr lang="en-US" sz="2800" spc="2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Symbol" panose="05050102010706020507" pitchFamily="18" charset="2"/>
                <a:ea typeface="Cambria" panose="02040503050406030204" pitchFamily="18" charset="0"/>
                <a:cs typeface="Cambria" panose="02040503050406030204" pitchFamily="18" charset="0"/>
              </a:rPr>
              <a:t>Ù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2800" spc="25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canmove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(X)]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89000">
              <a:spcBef>
                <a:spcPts val="1230"/>
              </a:spcBef>
            </a:pP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6EEFB1-E244-93FD-BA12-A5955CC0DCFF}"/>
              </a:ext>
            </a:extLst>
          </p:cNvPr>
          <p:cNvSpPr txBox="1">
            <a:spLocks/>
          </p:cNvSpPr>
          <p:nvPr/>
        </p:nvSpPr>
        <p:spPr>
          <a:xfrm>
            <a:off x="1752600" y="154927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300" b="1" dirty="0"/>
              <a:t>Semantic Network: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E8FCA4A-BF56-02E7-661D-BEBC6C08EBBE}"/>
              </a:ext>
            </a:extLst>
          </p:cNvPr>
          <p:cNvSpPr txBox="1"/>
          <p:nvPr/>
        </p:nvSpPr>
        <p:spPr>
          <a:xfrm>
            <a:off x="238085" y="937936"/>
            <a:ext cx="11801515" cy="5392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0" marR="1524635" lvl="3" indent="-228600">
              <a:lnSpc>
                <a:spcPct val="186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Giraffe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who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tall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has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long</a:t>
            </a:r>
            <a:r>
              <a:rPr lang="en-US" sz="28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legs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.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animal(giraffe)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Symbol" panose="05050102010706020507" pitchFamily="18" charset="2"/>
                <a:ea typeface="Microsoft Sans Serif" panose="020B0604020202020204" pitchFamily="34" charset="0"/>
                <a:cs typeface="Cambria" panose="02040503050406030204" pitchFamily="18" charset="0"/>
              </a:rPr>
              <a:t>Ù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has(giraffe,</a:t>
            </a:r>
            <a:r>
              <a:rPr lang="en-US" sz="3200" spc="3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long_legs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)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Symbol" panose="05050102010706020507" pitchFamily="18" charset="2"/>
                <a:ea typeface="Microsoft Sans Serif" panose="020B0604020202020204" pitchFamily="34" charset="0"/>
                <a:cs typeface="Cambria" panose="02040503050406030204" pitchFamily="18" charset="0"/>
              </a:rPr>
              <a:t>Ù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is(giraffe,</a:t>
            </a:r>
            <a:r>
              <a:rPr lang="en-US" sz="3200" spc="4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tall)</a:t>
            </a:r>
            <a:endParaRPr lang="en-IN" sz="32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1600200" marR="2663190" lvl="3" indent="-228600">
              <a:lnSpc>
                <a:spcPct val="186000"/>
              </a:lnSpc>
              <a:spcBef>
                <a:spcPts val="121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889000" algn="l"/>
                <a:tab pos="889635" algn="l"/>
              </a:tabLst>
            </a:pP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Parrot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bird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and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green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in</a:t>
            </a:r>
            <a:r>
              <a:rPr lang="en-US" sz="3200" b="1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b="1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color.</a:t>
            </a:r>
            <a:r>
              <a:rPr lang="en-US" sz="3200" b="1" spc="-28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bird(parrot)</a:t>
            </a:r>
            <a:r>
              <a:rPr lang="en-US" sz="32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>
                <a:effectLst/>
                <a:latin typeface="Symbol" panose="05050102010706020507" pitchFamily="18" charset="2"/>
                <a:ea typeface="Microsoft Sans Serif" panose="020B0604020202020204" pitchFamily="34" charset="0"/>
                <a:cs typeface="Cambria" panose="02040503050406030204" pitchFamily="18" charset="0"/>
              </a:rPr>
              <a:t>Ù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spc="-40" dirty="0"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Is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(parrot,</a:t>
            </a:r>
            <a:r>
              <a:rPr lang="en-US" sz="3200" spc="5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 </a:t>
            </a:r>
            <a:r>
              <a:rPr lang="en-US" sz="3200" dirty="0" err="1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green_colour</a:t>
            </a:r>
            <a:r>
              <a:rPr lang="en-US" sz="3200" dirty="0">
                <a:effectLst/>
                <a:latin typeface="Cambria" panose="02040503050406030204" pitchFamily="18" charset="0"/>
                <a:ea typeface="Microsoft Sans Serif" panose="020B0604020202020204" pitchFamily="34" charset="0"/>
                <a:cs typeface="Cambria" panose="02040503050406030204" pitchFamily="18" charset="0"/>
              </a:rPr>
              <a:t>)</a:t>
            </a:r>
            <a:endParaRPr lang="en-IN" sz="3200" dirty="0">
              <a:effectLst/>
              <a:latin typeface="Cambria" panose="02040503050406030204" pitchFamily="18" charset="0"/>
              <a:ea typeface="Microsoft Sans Serif" panose="020B0604020202020204" pitchFamily="34" charset="0"/>
              <a:cs typeface="Cambria" panose="02040503050406030204" pitchFamily="18" charset="0"/>
            </a:endParaRPr>
          </a:p>
          <a:p>
            <a:pPr marL="889000">
              <a:spcBef>
                <a:spcPts val="1230"/>
              </a:spcBef>
            </a:pPr>
            <a:endParaRPr lang="en-IN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AB1ECB-0B54-256A-AA74-CBDACEA6FDCD}"/>
              </a:ext>
            </a:extLst>
          </p:cNvPr>
          <p:cNvSpPr txBox="1">
            <a:spLocks/>
          </p:cNvSpPr>
          <p:nvPr/>
        </p:nvSpPr>
        <p:spPr>
          <a:xfrm>
            <a:off x="1871098" y="456743"/>
            <a:ext cx="7772400" cy="1056687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300" b="1" dirty="0"/>
              <a:t>Semantic Network: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JAYSANKAR\Downloads\logo.jpg">
            <a:extLst>
              <a:ext uri="{FF2B5EF4-FFF2-40B4-BE49-F238E27FC236}">
                <a16:creationId xmlns:a16="http://schemas.microsoft.com/office/drawing/2014/main" id="{76BB3B75-6ACF-A657-8A46-2890247A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85" y="129599"/>
            <a:ext cx="785818" cy="46609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2A2BF-EE1E-790F-DCCB-1DBAC5A18E0C}"/>
              </a:ext>
            </a:extLst>
          </p:cNvPr>
          <p:cNvSpPr txBox="1"/>
          <p:nvPr/>
        </p:nvSpPr>
        <p:spPr>
          <a:xfrm>
            <a:off x="9164457" y="120827"/>
            <a:ext cx="2432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Aditya Engineering College 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72553-4E13-601A-6B84-894C83908331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C2FF1-EDAE-FD3F-2C15-08062BA773C2}"/>
              </a:ext>
            </a:extLst>
          </p:cNvPr>
          <p:cNvSpPr txBox="1">
            <a:spLocks/>
          </p:cNvSpPr>
          <p:nvPr/>
        </p:nvSpPr>
        <p:spPr>
          <a:xfrm>
            <a:off x="1871098" y="456743"/>
            <a:ext cx="7772400" cy="105668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Representation in Semantic Net</a:t>
            </a:r>
            <a:endParaRPr lang="en-IN" sz="4300" b="1" dirty="0"/>
          </a:p>
          <a:p>
            <a:pPr marL="342900" indent="-342900" algn="ctr">
              <a:tabLst>
                <a:tab pos="546735" algn="l"/>
              </a:tabLst>
            </a:pPr>
            <a:b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te-IN" sz="32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67F7C-D87B-BFE5-84B4-DF80494A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3203"/>
            <a:ext cx="9982199" cy="50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17908</TotalTime>
  <Words>2031</Words>
  <Application>Microsoft Office PowerPoint</Application>
  <PresentationFormat>Widescreen</PresentationFormat>
  <Paragraphs>329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Britannic Bold</vt:lpstr>
      <vt:lpstr>Calibri</vt:lpstr>
      <vt:lpstr>Calibri Light</vt:lpstr>
      <vt:lpstr>Cambria</vt:lpstr>
      <vt:lpstr>erdana</vt:lpstr>
      <vt:lpstr>inter-bold</vt:lpstr>
      <vt:lpstr>inter-regular</vt:lpstr>
      <vt:lpstr>Microsoft Sans Serif</vt:lpstr>
      <vt:lpstr>Open Sans</vt:lpstr>
      <vt:lpstr>Symbol</vt:lpstr>
      <vt:lpstr>times new roman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Dr Udaya kumar P</cp:lastModifiedBy>
  <cp:revision>1251</cp:revision>
  <dcterms:created xsi:type="dcterms:W3CDTF">2019-12-14T03:50:52Z</dcterms:created>
  <dcterms:modified xsi:type="dcterms:W3CDTF">2022-11-02T04:35:10Z</dcterms:modified>
</cp:coreProperties>
</file>