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18600" cy="68453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0480" y="1598040"/>
            <a:ext cx="80096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0480" y="3650760"/>
            <a:ext cx="80096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0480" y="159804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704840" y="159804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0480" y="365076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704840" y="365076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0480" y="1598040"/>
            <a:ext cx="25790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308760" y="1598040"/>
            <a:ext cx="25790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17400" y="1598040"/>
            <a:ext cx="25790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0480" y="3650760"/>
            <a:ext cx="25790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308760" y="3650760"/>
            <a:ext cx="25790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17400" y="3650760"/>
            <a:ext cx="25790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0480" y="1598040"/>
            <a:ext cx="8009640" cy="392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0480" y="1598040"/>
            <a:ext cx="8009640" cy="392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0480" y="1598040"/>
            <a:ext cx="3908520" cy="392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704840" y="1598040"/>
            <a:ext cx="3908520" cy="392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409400" y="212400"/>
            <a:ext cx="6299280" cy="608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0480" y="159804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04840" y="1598040"/>
            <a:ext cx="3908520" cy="392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0480" y="365076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0480" y="1598040"/>
            <a:ext cx="8009640" cy="392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0480" y="1598040"/>
            <a:ext cx="3908520" cy="392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4840" y="159804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04840" y="365076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0480" y="159804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04840" y="159804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0480" y="3650760"/>
            <a:ext cx="80096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0480" y="1598040"/>
            <a:ext cx="80096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0480" y="3650760"/>
            <a:ext cx="80096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0480" y="159804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704840" y="159804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0480" y="365076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704840" y="365076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0480" y="1598040"/>
            <a:ext cx="25790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308760" y="1598040"/>
            <a:ext cx="25790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17400" y="1598040"/>
            <a:ext cx="25790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0480" y="3650760"/>
            <a:ext cx="25790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308760" y="3650760"/>
            <a:ext cx="25790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017400" y="3650760"/>
            <a:ext cx="25790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0480" y="1598040"/>
            <a:ext cx="8009640" cy="392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0480" y="1598040"/>
            <a:ext cx="3908520" cy="392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704840" y="1598040"/>
            <a:ext cx="3908520" cy="392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409400" y="212400"/>
            <a:ext cx="6299280" cy="6080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0480" y="159804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840" y="1598040"/>
            <a:ext cx="3908520" cy="392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0480" y="365076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0480" y="1598040"/>
            <a:ext cx="3908520" cy="392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840" y="159804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704840" y="365076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1800" b="0" strike="noStrike" spc="-1"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0480" y="159804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04840" y="1598040"/>
            <a:ext cx="390852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0480" y="3650760"/>
            <a:ext cx="8009640" cy="1874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1800" b="0" strike="noStrike" spc="-1"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368280" y="222120"/>
            <a:ext cx="8229240" cy="60912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587" y="0"/>
                </a:lnTo>
              </a:path>
            </a:pathLst>
          </a:custGeom>
          <a:noFill/>
          <a:ln w="19080">
            <a:solidFill>
              <a:srgbClr val="CC99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444600" y="6165720"/>
            <a:ext cx="8229240" cy="36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noFill/>
          <a:ln w="19080">
            <a:solidFill>
              <a:srgbClr val="CC99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bg object 18"/>
          <p:cNvPicPr/>
          <p:nvPr/>
        </p:nvPicPr>
        <p:blipFill>
          <a:blip r:embed="rId14"/>
          <a:stretch/>
        </p:blipFill>
        <p:spPr>
          <a:xfrm>
            <a:off x="627480" y="6230520"/>
            <a:ext cx="621360" cy="614520"/>
          </a:xfrm>
          <a:prstGeom prst="rect">
            <a:avLst/>
          </a:prstGeom>
          <a:ln>
            <a:noFill/>
          </a:ln>
        </p:spPr>
      </p:pic>
      <p:pic>
        <p:nvPicPr>
          <p:cNvPr id="3" name="bg object 19"/>
          <p:cNvPicPr/>
          <p:nvPr/>
        </p:nvPicPr>
        <p:blipFill>
          <a:blip r:embed="rId15"/>
          <a:stretch/>
        </p:blipFill>
        <p:spPr>
          <a:xfrm>
            <a:off x="0" y="6159600"/>
            <a:ext cx="626760" cy="6854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42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0480" y="1598040"/>
            <a:ext cx="8009640" cy="39297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Calibri"/>
              </a:rPr>
              <a:t>Seventh Outline Level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1604520" y="6461280"/>
            <a:ext cx="894240" cy="196560"/>
          </a:xfrm>
          <a:prstGeom prst="rect">
            <a:avLst/>
          </a:prstGeom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/>
          </p:nvPr>
        </p:nvSpPr>
        <p:spPr>
          <a:xfrm>
            <a:off x="4245840" y="6466680"/>
            <a:ext cx="626400" cy="196560"/>
          </a:xfrm>
          <a:prstGeom prst="rect">
            <a:avLst/>
          </a:prstGeom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sldNum"/>
          </p:nvPr>
        </p:nvSpPr>
        <p:spPr>
          <a:xfrm>
            <a:off x="7786800" y="6461280"/>
            <a:ext cx="845640" cy="196560"/>
          </a:xfrm>
          <a:prstGeom prst="rect">
            <a:avLst/>
          </a:prstGeom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BAA6D95A-A407-45B8-A232-37DC4033F2FD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68280" y="222120"/>
            <a:ext cx="8229240" cy="60912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587" y="0"/>
                </a:lnTo>
              </a:path>
            </a:pathLst>
          </a:custGeom>
          <a:noFill/>
          <a:ln w="19080">
            <a:solidFill>
              <a:srgbClr val="CC99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444600" y="6165720"/>
            <a:ext cx="8229240" cy="36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87" y="0"/>
                </a:lnTo>
              </a:path>
            </a:pathLst>
          </a:custGeom>
          <a:noFill/>
          <a:ln w="19080">
            <a:solidFill>
              <a:srgbClr val="CC99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7" name="bg object 18"/>
          <p:cNvPicPr/>
          <p:nvPr/>
        </p:nvPicPr>
        <p:blipFill>
          <a:blip r:embed="rId14"/>
          <a:stretch/>
        </p:blipFill>
        <p:spPr>
          <a:xfrm>
            <a:off x="627480" y="6230520"/>
            <a:ext cx="621360" cy="614520"/>
          </a:xfrm>
          <a:prstGeom prst="rect">
            <a:avLst/>
          </a:prstGeom>
          <a:ln>
            <a:noFill/>
          </a:ln>
        </p:spPr>
      </p:pic>
      <p:pic>
        <p:nvPicPr>
          <p:cNvPr id="48" name="bg object 19"/>
          <p:cNvPicPr/>
          <p:nvPr/>
        </p:nvPicPr>
        <p:blipFill>
          <a:blip r:embed="rId15"/>
          <a:stretch/>
        </p:blipFill>
        <p:spPr>
          <a:xfrm>
            <a:off x="0" y="6159600"/>
            <a:ext cx="626760" cy="685440"/>
          </a:xfrm>
          <a:prstGeom prst="rect">
            <a:avLst/>
          </a:prstGeom>
          <a:ln>
            <a:noFill/>
          </a:ln>
        </p:spPr>
      </p:pic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1409400" y="212400"/>
            <a:ext cx="6299280" cy="13114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4200" b="0" strike="noStrike" spc="-1">
                <a:latin typeface="Calibri"/>
              </a:rPr>
              <a:t>Click to edit the title text format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5760" y="1574280"/>
            <a:ext cx="3966120" cy="89643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Calibri"/>
              </a:rPr>
              <a:t>Seventh Outline Level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696200" y="1574280"/>
            <a:ext cx="3966120" cy="89643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800" b="0" strike="noStrike" spc="-1">
                <a:latin typeface="Calibri"/>
              </a:rPr>
              <a:t>Seventh Outline Level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1604520" y="6461280"/>
            <a:ext cx="894240" cy="196560"/>
          </a:xfrm>
          <a:prstGeom prst="rect">
            <a:avLst/>
          </a:prstGeom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dt"/>
          </p:nvPr>
        </p:nvSpPr>
        <p:spPr>
          <a:xfrm>
            <a:off x="4245840" y="6466680"/>
            <a:ext cx="626400" cy="196560"/>
          </a:xfrm>
          <a:prstGeom prst="rect">
            <a:avLst/>
          </a:prstGeom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7786800" y="6461280"/>
            <a:ext cx="845640" cy="196560"/>
          </a:xfrm>
          <a:prstGeom prst="rect">
            <a:avLst/>
          </a:prstGeom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68F6E3A4-85C1-4053-A860-11A71E433C28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5.png"/><Relationship Id="rId4" Type="http://schemas.openxmlformats.org/officeDocument/2006/relationships/image" Target="../media/image34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3.png"/><Relationship Id="rId7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4.png"/><Relationship Id="rId7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245840" y="6440040"/>
            <a:ext cx="627120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9">
                <a:latin typeface="Garamond"/>
              </a:rPr>
              <a:t>Clustering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497800" y="6440040"/>
            <a:ext cx="9684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Garamond"/>
              </a:rPr>
              <a:t>1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596880" y="1212480"/>
            <a:ext cx="7924320" cy="914040"/>
          </a:xfrm>
          <a:custGeom>
            <a:avLst/>
            <a:gdLst/>
            <a:ahLst/>
            <a:cxnLst/>
            <a:rect l="l" t="t" r="r" b="b"/>
            <a:pathLst>
              <a:path w="7924800" h="914400">
                <a:moveTo>
                  <a:pt x="0" y="914400"/>
                </a:moveTo>
                <a:lnTo>
                  <a:pt x="0" y="0"/>
                </a:lnTo>
                <a:lnTo>
                  <a:pt x="7924787" y="0"/>
                </a:lnTo>
              </a:path>
            </a:pathLst>
          </a:custGeom>
          <a:noFill/>
          <a:ln w="25560">
            <a:solidFill>
              <a:srgbClr val="CC99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CustomShape 4"/>
          <p:cNvSpPr/>
          <p:nvPr/>
        </p:nvSpPr>
        <p:spPr>
          <a:xfrm>
            <a:off x="1968480" y="3955680"/>
            <a:ext cx="6512040" cy="360"/>
          </a:xfrm>
          <a:custGeom>
            <a:avLst/>
            <a:gdLst/>
            <a:ahLst/>
            <a:cxnLst/>
            <a:rect l="l" t="t" r="r" b="b"/>
            <a:pathLst>
              <a:path w="6512559">
                <a:moveTo>
                  <a:pt x="0" y="0"/>
                </a:moveTo>
                <a:lnTo>
                  <a:pt x="6512052" y="0"/>
                </a:lnTo>
              </a:path>
            </a:pathLst>
          </a:custGeom>
          <a:noFill/>
          <a:ln w="19080">
            <a:solidFill>
              <a:srgbClr val="CC99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TextShape 5"/>
          <p:cNvSpPr txBox="1"/>
          <p:nvPr/>
        </p:nvSpPr>
        <p:spPr>
          <a:xfrm>
            <a:off x="981360" y="1494000"/>
            <a:ext cx="3354480" cy="193320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6300" b="0" strike="noStrike" spc="-9">
                <a:solidFill>
                  <a:srgbClr val="006533"/>
                </a:solidFill>
                <a:latin typeface="Garamond"/>
              </a:rPr>
              <a:t>Clustering:</a:t>
            </a:r>
            <a:endParaRPr lang="en-IN" sz="6300" b="0" strike="noStrike" spc="-1">
              <a:latin typeface="Calibri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981360" y="2678040"/>
            <a:ext cx="6869160" cy="156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5100" b="0" strike="noStrike" spc="-1">
                <a:solidFill>
                  <a:srgbClr val="006533"/>
                </a:solidFill>
                <a:latin typeface="Garamond"/>
              </a:rPr>
              <a:t>Techniques &amp;</a:t>
            </a:r>
            <a:r>
              <a:rPr lang="en-IN" sz="5100" b="0" strike="noStrike" spc="-4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5100" b="0" strike="noStrike" spc="-9">
                <a:solidFill>
                  <a:srgbClr val="006533"/>
                </a:solidFill>
                <a:latin typeface="Garamond"/>
              </a:rPr>
              <a:t>Applications</a:t>
            </a:r>
            <a:endParaRPr lang="en-IN" sz="5100" b="0" strike="noStrike" spc="-1"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1959840" y="864000"/>
            <a:ext cx="5240160" cy="43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800" b="0" strike="noStrike" spc="-1">
                <a:latin typeface="Garamond"/>
              </a:rPr>
              <a:t>Unit  -5 </a:t>
            </a: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524160" y="271080"/>
            <a:ext cx="5494320" cy="117108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Clusters:</a:t>
            </a:r>
            <a:r>
              <a:rPr lang="en-IN" sz="3800" b="0" strike="noStrike" spc="-111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Hierarchical</a:t>
            </a:r>
            <a:r>
              <a:rPr lang="en-IN" sz="3800" b="0" strike="noStrike" spc="-111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vs.</a:t>
            </a:r>
            <a:r>
              <a:rPr lang="en-IN" sz="3800" b="0" strike="noStrike" spc="-111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8">
                <a:solidFill>
                  <a:srgbClr val="006533"/>
                </a:solidFill>
                <a:latin typeface="Garamond"/>
              </a:rPr>
              <a:t>Flat</a:t>
            </a:r>
            <a:endParaRPr lang="en-IN" sz="3800" b="0" strike="noStrike" spc="-1">
              <a:latin typeface="Calibri"/>
            </a:endParaRPr>
          </a:p>
        </p:txBody>
      </p:sp>
      <p:pic>
        <p:nvPicPr>
          <p:cNvPr id="400" name="object 3"/>
          <p:cNvPicPr/>
          <p:nvPr/>
        </p:nvPicPr>
        <p:blipFill>
          <a:blip r:embed="rId2"/>
          <a:stretch/>
        </p:blipFill>
        <p:spPr>
          <a:xfrm>
            <a:off x="1447920" y="1766520"/>
            <a:ext cx="2895480" cy="2418840"/>
          </a:xfrm>
          <a:prstGeom prst="rect">
            <a:avLst/>
          </a:prstGeom>
          <a:ln>
            <a:noFill/>
          </a:ln>
        </p:spPr>
      </p:pic>
      <p:pic>
        <p:nvPicPr>
          <p:cNvPr id="401" name="object 4"/>
          <p:cNvPicPr/>
          <p:nvPr/>
        </p:nvPicPr>
        <p:blipFill>
          <a:blip r:embed="rId3"/>
          <a:stretch/>
        </p:blipFill>
        <p:spPr>
          <a:xfrm>
            <a:off x="5214600" y="1601280"/>
            <a:ext cx="1692000" cy="2320560"/>
          </a:xfrm>
          <a:prstGeom prst="rect">
            <a:avLst/>
          </a:prstGeom>
          <a:ln>
            <a:noFill/>
          </a:ln>
        </p:spPr>
      </p:pic>
      <p:sp>
        <p:nvSpPr>
          <p:cNvPr id="402" name="CustomShape 2"/>
          <p:cNvSpPr/>
          <p:nvPr/>
        </p:nvSpPr>
        <p:spPr>
          <a:xfrm>
            <a:off x="966960" y="4452840"/>
            <a:ext cx="329004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i="1" strike="noStrike" spc="-9">
                <a:latin typeface="Times New Roman"/>
              </a:rPr>
              <a:t>Hierarchical,</a:t>
            </a:r>
            <a:r>
              <a:rPr lang="en-IN" sz="2400" b="1" i="1" strike="noStrike" spc="-72">
                <a:latin typeface="Times New Roman"/>
              </a:rPr>
              <a:t> </a:t>
            </a:r>
            <a:r>
              <a:rPr lang="en-IN" sz="2400" b="1" i="1" strike="noStrike" spc="-18">
                <a:latin typeface="Times New Roman"/>
              </a:rPr>
              <a:t>non- </a:t>
            </a:r>
            <a:r>
              <a:rPr lang="en-IN" sz="2400" b="1" i="1" strike="noStrike" spc="-9">
                <a:latin typeface="Times New Roman"/>
              </a:rPr>
              <a:t>overlapping,</a:t>
            </a:r>
            <a:r>
              <a:rPr lang="en-IN" sz="2400" b="1" i="1" strike="noStrike" spc="-69">
                <a:latin typeface="Times New Roman"/>
              </a:rPr>
              <a:t> </a:t>
            </a:r>
            <a:r>
              <a:rPr lang="en-IN" sz="2400" b="1" i="1" strike="noStrike" spc="-9">
                <a:latin typeface="Times New Roman"/>
              </a:rPr>
              <a:t>deterministic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03" name="TextShape 3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04" name="TextShape 4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05" name="TextShape 5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55EE2D28-1800-412E-B56F-80E63961A085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10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06" name="CustomShape 6"/>
          <p:cNvSpPr/>
          <p:nvPr/>
        </p:nvSpPr>
        <p:spPr>
          <a:xfrm>
            <a:off x="5070960" y="4452840"/>
            <a:ext cx="226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i="1" strike="noStrike" spc="-1">
                <a:latin typeface="Times New Roman"/>
              </a:rPr>
              <a:t>Flat,</a:t>
            </a:r>
            <a:r>
              <a:rPr lang="en-IN" sz="2400" b="1" i="1" strike="noStrike" spc="-38">
                <a:latin typeface="Times New Roman"/>
              </a:rPr>
              <a:t> </a:t>
            </a:r>
            <a:r>
              <a:rPr lang="en-IN" sz="2400" b="1" i="1" strike="noStrike" spc="-9">
                <a:latin typeface="Times New Roman"/>
              </a:rPr>
              <a:t>overlapping, probabilistic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1438560" y="456840"/>
            <a:ext cx="4936680" cy="117108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Major</a:t>
            </a:r>
            <a:r>
              <a:rPr lang="en-IN" sz="3800" b="0" strike="noStrike" spc="-157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Clustering</a:t>
            </a:r>
            <a:r>
              <a:rPr lang="en-IN" sz="3800" b="0" strike="noStrike" spc="-148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9">
                <a:solidFill>
                  <a:srgbClr val="006533"/>
                </a:solidFill>
                <a:latin typeface="Garamond"/>
              </a:rPr>
              <a:t>Methods</a:t>
            </a:r>
            <a:endParaRPr lang="en-IN" sz="3800" b="0" strike="noStrike" spc="-1">
              <a:latin typeface="Calibri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09" name="TextShape 3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10" name="TextShape 4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D51EC680-20FA-45AA-985E-5BDDBCDAAF1E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11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371880" y="1490760"/>
            <a:ext cx="8351280" cy="680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54960" indent="-342720">
              <a:lnSpc>
                <a:spcPct val="131000"/>
              </a:lnSpc>
              <a:spcBef>
                <a:spcPts val="99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Partitioning</a:t>
            </a:r>
            <a:r>
              <a:rPr lang="en-IN" sz="2600" b="0" strike="noStrike" spc="-94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algorithms:</a:t>
            </a:r>
            <a:r>
              <a:rPr lang="en-IN" sz="2600" b="0" strike="noStrike" spc="-8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Construct</a:t>
            </a:r>
            <a:r>
              <a:rPr lang="en-IN" sz="2600" b="0" strike="noStrike" spc="-8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various</a:t>
            </a:r>
            <a:r>
              <a:rPr lang="en-IN" sz="2600" b="0" strike="noStrike" spc="-8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partitions</a:t>
            </a:r>
            <a:r>
              <a:rPr lang="en-IN" sz="2600" b="0" strike="noStrike" spc="-8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and</a:t>
            </a:r>
            <a:r>
              <a:rPr lang="en-IN" sz="2600" b="0" strike="noStrike" spc="-94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8">
                <a:solidFill>
                  <a:srgbClr val="170982"/>
                </a:solidFill>
                <a:latin typeface="Garamond"/>
              </a:rPr>
              <a:t>then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evaluate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them</a:t>
            </a:r>
            <a:r>
              <a:rPr lang="en-IN" sz="2600" b="0" strike="noStrike" spc="-3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by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some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criterion</a:t>
            </a:r>
            <a:endParaRPr lang="en-IN" sz="2600" b="0" strike="noStrike" spc="-1">
              <a:latin typeface="Arial"/>
            </a:endParaRPr>
          </a:p>
          <a:p>
            <a:pPr marL="355680" indent="-342720">
              <a:lnSpc>
                <a:spcPct val="131000"/>
              </a:lnSpc>
              <a:spcBef>
                <a:spcPts val="556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Hierarchy</a:t>
            </a:r>
            <a:r>
              <a:rPr lang="en-IN" sz="2600" b="0" strike="noStrike" spc="-97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algorithms:</a:t>
            </a:r>
            <a:r>
              <a:rPr lang="en-IN" sz="2600" b="0" strike="noStrike" spc="-8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Create</a:t>
            </a:r>
            <a:r>
              <a:rPr lang="en-IN" sz="2600" b="0" strike="noStrike" spc="-94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</a:t>
            </a:r>
            <a:r>
              <a:rPr lang="en-IN" sz="2600" b="0" strike="noStrike" spc="-94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hierarchical</a:t>
            </a:r>
            <a:r>
              <a:rPr lang="en-IN" sz="2600" b="0" strike="noStrike" spc="-97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decomposition</a:t>
            </a:r>
            <a:r>
              <a:rPr lang="en-IN" sz="2600" b="0" strike="noStrike" spc="-8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24">
                <a:solidFill>
                  <a:srgbClr val="170982"/>
                </a:solidFill>
                <a:latin typeface="Garamond"/>
              </a:rPr>
              <a:t>of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the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set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of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data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(or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objects)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using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some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criterion</a:t>
            </a:r>
            <a:endParaRPr lang="en-IN" sz="26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565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8">
                <a:solidFill>
                  <a:srgbClr val="170982"/>
                </a:solidFill>
                <a:latin typeface="Garamond"/>
              </a:rPr>
              <a:t>Density-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based: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based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on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connectivity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and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density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functions</a:t>
            </a:r>
            <a:endParaRPr lang="en-IN" sz="26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1565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8">
                <a:solidFill>
                  <a:srgbClr val="170982"/>
                </a:solidFill>
                <a:latin typeface="Garamond"/>
              </a:rPr>
              <a:t>Grid-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based:</a:t>
            </a:r>
            <a:r>
              <a:rPr lang="en-IN" sz="2600" b="0" strike="noStrike" spc="-2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based</a:t>
            </a:r>
            <a:r>
              <a:rPr lang="en-IN" sz="2600" b="0" strike="noStrike" spc="-3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on</a:t>
            </a:r>
            <a:r>
              <a:rPr lang="en-IN" sz="2600" b="0" strike="noStrike" spc="-2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</a:t>
            </a:r>
            <a:r>
              <a:rPr lang="en-IN" sz="2600" b="0" strike="noStrike" spc="-3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8">
                <a:solidFill>
                  <a:srgbClr val="170982"/>
                </a:solidFill>
                <a:latin typeface="Garamond"/>
              </a:rPr>
              <a:t>multiple-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level</a:t>
            </a:r>
            <a:r>
              <a:rPr lang="en-IN" sz="2600" b="0" strike="noStrike" spc="-24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granularity</a:t>
            </a:r>
            <a:r>
              <a:rPr lang="en-IN" sz="2600" b="0" strike="noStrike" spc="-2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structure</a:t>
            </a:r>
            <a:endParaRPr lang="en-IN" sz="2600" b="0" strike="noStrike" spc="-1">
              <a:latin typeface="Arial"/>
            </a:endParaRPr>
          </a:p>
          <a:p>
            <a:pPr marL="355680" indent="-342720">
              <a:lnSpc>
                <a:spcPct val="131000"/>
              </a:lnSpc>
              <a:spcBef>
                <a:spcPts val="561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8">
                <a:solidFill>
                  <a:srgbClr val="170982"/>
                </a:solidFill>
                <a:latin typeface="Garamond"/>
              </a:rPr>
              <a:t>Model-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based: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model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is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hypothesized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for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each</a:t>
            </a:r>
            <a:r>
              <a:rPr lang="en-IN" sz="2600" b="0" strike="noStrike" spc="-3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of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the</a:t>
            </a:r>
            <a:r>
              <a:rPr lang="en-IN" sz="2600" b="0" strike="noStrike" spc="-3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clusters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and</a:t>
            </a:r>
            <a:r>
              <a:rPr lang="en-IN" sz="2600" b="0" strike="noStrike" spc="-3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the</a:t>
            </a:r>
            <a:r>
              <a:rPr lang="en-IN" sz="2600" b="0" strike="noStrike" spc="-2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idea</a:t>
            </a:r>
            <a:r>
              <a:rPr lang="en-IN" sz="2600" b="0" strike="noStrike" spc="-3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is</a:t>
            </a:r>
            <a:r>
              <a:rPr lang="en-IN" sz="2600" b="0" strike="noStrike" spc="-2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to</a:t>
            </a:r>
            <a:r>
              <a:rPr lang="en-IN" sz="2600" b="0" strike="noStrike" spc="-2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find</a:t>
            </a:r>
            <a:r>
              <a:rPr lang="en-IN" sz="2600" b="0" strike="noStrike" spc="-2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the</a:t>
            </a:r>
            <a:r>
              <a:rPr lang="en-IN" sz="2600" b="0" strike="noStrike" spc="-2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best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fit</a:t>
            </a:r>
            <a:r>
              <a:rPr lang="en-IN" sz="2600" b="0" strike="noStrike" spc="-2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of</a:t>
            </a:r>
            <a:r>
              <a:rPr lang="en-IN" sz="2600" b="0" strike="noStrike" spc="-3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that</a:t>
            </a:r>
            <a:r>
              <a:rPr lang="en-IN" sz="2600" b="0" strike="noStrike" spc="-24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model</a:t>
            </a:r>
            <a:r>
              <a:rPr lang="en-IN" sz="2600" b="0" strike="noStrike" spc="-3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to</a:t>
            </a:r>
            <a:r>
              <a:rPr lang="en-IN" sz="2600" b="0" strike="noStrike" spc="-2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each</a:t>
            </a:r>
            <a:r>
              <a:rPr lang="en-IN" sz="2600" b="0" strike="noStrike" spc="-2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other</a:t>
            </a: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Shape 1"/>
          <p:cNvSpPr txBox="1"/>
          <p:nvPr/>
        </p:nvSpPr>
        <p:spPr>
          <a:xfrm>
            <a:off x="524160" y="271080"/>
            <a:ext cx="1453320" cy="117108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3800" b="0" strike="noStrike" spc="-9">
                <a:solidFill>
                  <a:srgbClr val="006533"/>
                </a:solidFill>
                <a:latin typeface="Garamond"/>
              </a:rPr>
              <a:t>Agenda</a:t>
            </a:r>
            <a:endParaRPr lang="en-IN" sz="3800" b="0" strike="noStrike" spc="-1">
              <a:latin typeface="Calibri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15" name="TextShape 4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78232481-42F4-4B3E-8726-A4A3AB83E6B6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12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16" name="CustomShape 5"/>
          <p:cNvSpPr/>
          <p:nvPr/>
        </p:nvSpPr>
        <p:spPr>
          <a:xfrm>
            <a:off x="524160" y="1505520"/>
            <a:ext cx="4312440" cy="551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4760" rIns="0" bIns="0"/>
          <a:lstStyle/>
          <a:p>
            <a:pPr marL="355680" indent="-342720">
              <a:lnSpc>
                <a:spcPct val="100000"/>
              </a:lnSpc>
              <a:spcBef>
                <a:spcPts val="825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9">
                <a:latin typeface="Garamond"/>
              </a:rPr>
              <a:t>Introduction</a:t>
            </a:r>
            <a:endParaRPr lang="en-IN" sz="30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26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1">
                <a:latin typeface="Garamond"/>
              </a:rPr>
              <a:t>Clustering</a:t>
            </a:r>
            <a:r>
              <a:rPr lang="en-IN" sz="3000" b="0" strike="noStrike" spc="-52">
                <a:latin typeface="Garamond"/>
              </a:rPr>
              <a:t> </a:t>
            </a:r>
            <a:r>
              <a:rPr lang="en-IN" sz="3000" b="0" strike="noStrike" spc="-9">
                <a:latin typeface="Garamond"/>
              </a:rPr>
              <a:t>Methods</a:t>
            </a:r>
            <a:endParaRPr lang="en-IN" sz="3000" b="0" strike="noStrike" spc="-1">
              <a:latin typeface="Arial"/>
            </a:endParaRPr>
          </a:p>
          <a:p>
            <a:pPr marL="681840" lvl="1" indent="-325440">
              <a:lnSpc>
                <a:spcPct val="100000"/>
              </a:lnSpc>
              <a:spcBef>
                <a:spcPts val="904"/>
              </a:spcBef>
              <a:buClr>
                <a:srgbClr val="3B822F"/>
              </a:buClr>
              <a:buSzPct val="61000"/>
              <a:buFont typeface="Wingdings" charset="2"/>
              <a:buChar char=""/>
            </a:pPr>
            <a:r>
              <a:rPr lang="en-IN" sz="2600" b="0" strike="noStrike" spc="-1">
                <a:solidFill>
                  <a:srgbClr val="9A6500"/>
                </a:solidFill>
                <a:latin typeface="Garamond"/>
              </a:rPr>
              <a:t>Partitioning</a:t>
            </a:r>
            <a:r>
              <a:rPr lang="en-IN" sz="2600" b="0" strike="noStrike" spc="-117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9A6500"/>
                </a:solidFill>
                <a:latin typeface="Garamond"/>
              </a:rPr>
              <a:t>Methods</a:t>
            </a:r>
            <a:endParaRPr lang="en-IN" sz="2600" b="0" strike="noStrike" spc="-1">
              <a:latin typeface="Arial"/>
            </a:endParaRPr>
          </a:p>
          <a:p>
            <a:pPr marL="681840" lvl="1" indent="-325440">
              <a:lnSpc>
                <a:spcPct val="100000"/>
              </a:lnSpc>
              <a:spcBef>
                <a:spcPts val="941"/>
              </a:spcBef>
              <a:buClr>
                <a:srgbClr val="3B822F"/>
              </a:buClr>
              <a:buSzPct val="61000"/>
              <a:buFont typeface="Wingdings" charset="2"/>
              <a:buChar char=""/>
            </a:pPr>
            <a:r>
              <a:rPr lang="en-IN" sz="2600" b="0" strike="noStrike" spc="-1">
                <a:solidFill>
                  <a:srgbClr val="9A6500"/>
                </a:solidFill>
                <a:latin typeface="Garamond"/>
              </a:rPr>
              <a:t>Hierarchical</a:t>
            </a:r>
            <a:r>
              <a:rPr lang="en-IN" sz="2600" b="0" strike="noStrike" spc="-128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9A6500"/>
                </a:solidFill>
                <a:latin typeface="Garamond"/>
              </a:rPr>
              <a:t>Methods</a:t>
            </a:r>
            <a:endParaRPr lang="en-IN" sz="2600" b="0" strike="noStrike" spc="-1">
              <a:latin typeface="Arial"/>
            </a:endParaRPr>
          </a:p>
          <a:p>
            <a:pPr marL="681840" lvl="1" indent="-325440">
              <a:lnSpc>
                <a:spcPct val="100000"/>
              </a:lnSpc>
              <a:spcBef>
                <a:spcPts val="950"/>
              </a:spcBef>
              <a:buClr>
                <a:srgbClr val="3B822F"/>
              </a:buClr>
              <a:buSzPct val="61000"/>
              <a:buFont typeface="Wingdings" charset="2"/>
              <a:buChar char=""/>
            </a:pPr>
            <a:r>
              <a:rPr lang="en-IN" sz="2600" b="0" strike="noStrike" spc="-18">
                <a:solidFill>
                  <a:srgbClr val="9A6500"/>
                </a:solidFill>
                <a:latin typeface="Garamond"/>
              </a:rPr>
              <a:t>Density-</a:t>
            </a:r>
            <a:r>
              <a:rPr lang="en-IN" sz="2600" b="0" strike="noStrike" spc="-1">
                <a:solidFill>
                  <a:srgbClr val="9A6500"/>
                </a:solidFill>
                <a:latin typeface="Garamond"/>
              </a:rPr>
              <a:t>Based</a:t>
            </a:r>
            <a:r>
              <a:rPr lang="en-IN" sz="2600" b="0" strike="noStrike" spc="12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9A6500"/>
                </a:solidFill>
                <a:latin typeface="Garamond"/>
              </a:rPr>
              <a:t>Methods</a:t>
            </a:r>
            <a:endParaRPr lang="en-IN" sz="2600" b="0" strike="noStrike" spc="-1">
              <a:latin typeface="Arial"/>
            </a:endParaRPr>
          </a:p>
          <a:p>
            <a:pPr marL="681840" lvl="1" indent="-325440">
              <a:lnSpc>
                <a:spcPct val="100000"/>
              </a:lnSpc>
              <a:spcBef>
                <a:spcPts val="941"/>
              </a:spcBef>
              <a:buClr>
                <a:srgbClr val="3B822F"/>
              </a:buClr>
              <a:buSzPct val="61000"/>
              <a:buFont typeface="Wingdings" charset="2"/>
              <a:buChar char=""/>
            </a:pPr>
            <a:r>
              <a:rPr lang="en-IN" sz="2600" b="0" strike="noStrike" spc="-18">
                <a:solidFill>
                  <a:srgbClr val="9A6500"/>
                </a:solidFill>
                <a:latin typeface="Garamond"/>
              </a:rPr>
              <a:t>Grid-</a:t>
            </a:r>
            <a:r>
              <a:rPr lang="en-IN" sz="2600" b="0" strike="noStrike" spc="-1">
                <a:solidFill>
                  <a:srgbClr val="9A6500"/>
                </a:solidFill>
                <a:latin typeface="Garamond"/>
              </a:rPr>
              <a:t>Based</a:t>
            </a:r>
            <a:r>
              <a:rPr lang="en-IN" sz="2600" b="0" strike="noStrike" spc="-24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9A6500"/>
                </a:solidFill>
                <a:latin typeface="Garamond"/>
              </a:rPr>
              <a:t>Methods</a:t>
            </a:r>
            <a:endParaRPr lang="en-IN" sz="26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60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9">
                <a:solidFill>
                  <a:srgbClr val="9A6500"/>
                </a:solidFill>
                <a:latin typeface="Garamond"/>
              </a:rPr>
              <a:t>Applications</a:t>
            </a:r>
            <a:endParaRPr lang="en-IN" sz="30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26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1">
                <a:solidFill>
                  <a:srgbClr val="9A6500"/>
                </a:solidFill>
                <a:latin typeface="Garamond"/>
              </a:rPr>
              <a:t>Summary</a:t>
            </a:r>
            <a:r>
              <a:rPr lang="en-IN" sz="3000" b="0" strike="noStrike" spc="-4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3000" b="0" strike="noStrike" spc="-1">
                <a:solidFill>
                  <a:srgbClr val="9A6500"/>
                </a:solidFill>
                <a:latin typeface="Garamond"/>
              </a:rPr>
              <a:t>and</a:t>
            </a:r>
            <a:r>
              <a:rPr lang="en-IN" sz="3000" b="0" strike="noStrike" spc="-9">
                <a:solidFill>
                  <a:srgbClr val="9A6500"/>
                </a:solidFill>
                <a:latin typeface="Garamond"/>
              </a:rPr>
              <a:t> Conclusions</a:t>
            </a:r>
            <a:endParaRPr lang="en-IN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462240" y="336600"/>
            <a:ext cx="7373160" cy="117108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Partitioning</a:t>
            </a:r>
            <a:r>
              <a:rPr lang="en-IN" sz="3800" b="0" strike="noStrike" spc="-117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Algorithms:</a:t>
            </a:r>
            <a:r>
              <a:rPr lang="en-IN" sz="3800" b="0" strike="noStrike" spc="-123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Basic</a:t>
            </a:r>
            <a:r>
              <a:rPr lang="en-IN" sz="3800" b="0" strike="noStrike" spc="-117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9">
                <a:solidFill>
                  <a:srgbClr val="006533"/>
                </a:solidFill>
                <a:latin typeface="Garamond"/>
              </a:rPr>
              <a:t>Concept</a:t>
            </a:r>
            <a:endParaRPr lang="en-IN" sz="3800" b="0" strike="noStrike" spc="-1">
              <a:latin typeface="Calibri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20" name="TextShape 4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1092AE51-640C-449D-8BE5-4515F7DA988C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13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21" name="CustomShape 5"/>
          <p:cNvSpPr/>
          <p:nvPr/>
        </p:nvSpPr>
        <p:spPr>
          <a:xfrm>
            <a:off x="447840" y="1514160"/>
            <a:ext cx="8217000" cy="465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3120" rIns="0" bIns="0"/>
          <a:lstStyle/>
          <a:p>
            <a:pPr marL="355680" indent="-342720">
              <a:lnSpc>
                <a:spcPct val="100000"/>
              </a:lnSpc>
              <a:spcBef>
                <a:spcPts val="261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Partitioning</a:t>
            </a:r>
            <a:r>
              <a:rPr lang="en-IN" sz="2600" b="0" strike="noStrike" spc="-7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method:</a:t>
            </a:r>
            <a:r>
              <a:rPr lang="en-IN" sz="2600" b="0" strike="noStrike" spc="-7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Construct</a:t>
            </a:r>
            <a:r>
              <a:rPr lang="en-IN" sz="2600" b="0" strike="noStrike" spc="-7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</a:t>
            </a:r>
            <a:r>
              <a:rPr lang="en-IN" sz="2600" b="0" strike="noStrike" spc="-7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partition</a:t>
            </a:r>
            <a:r>
              <a:rPr lang="en-IN" sz="2600" b="0" strike="noStrike" spc="-7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of</a:t>
            </a:r>
            <a:r>
              <a:rPr lang="en-IN" sz="2600" b="0" strike="noStrike" spc="-6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</a:t>
            </a:r>
            <a:r>
              <a:rPr lang="en-IN" sz="2600" b="0" strike="noStrike" spc="-7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database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750" b="1" i="1" strike="noStrike" spc="-1">
                <a:solidFill>
                  <a:srgbClr val="170982"/>
                </a:solidFill>
                <a:latin typeface="Garamond"/>
              </a:rPr>
              <a:t>D</a:t>
            </a:r>
            <a:r>
              <a:rPr lang="en-IN" sz="2750" b="1" i="1" strike="noStrike" spc="-111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24">
                <a:solidFill>
                  <a:srgbClr val="170982"/>
                </a:solidFill>
                <a:latin typeface="Garamond"/>
              </a:rPr>
              <a:t>of</a:t>
            </a:r>
            <a:endParaRPr lang="en-IN" sz="2600" b="0" strike="noStrike" spc="-1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164"/>
              </a:spcBef>
            </a:pPr>
            <a:r>
              <a:rPr lang="en-IN" sz="2750" b="1" i="1" strike="noStrike" spc="-1">
                <a:solidFill>
                  <a:srgbClr val="170982"/>
                </a:solidFill>
                <a:latin typeface="Garamond"/>
              </a:rPr>
              <a:t>n</a:t>
            </a:r>
            <a:r>
              <a:rPr lang="en-IN" sz="2750" b="1" i="1" strike="noStrike" spc="-94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objects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into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set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of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750" b="1" i="1" strike="noStrike" spc="-1">
                <a:solidFill>
                  <a:srgbClr val="170982"/>
                </a:solidFill>
                <a:latin typeface="Garamond"/>
              </a:rPr>
              <a:t>k</a:t>
            </a:r>
            <a:r>
              <a:rPr lang="en-IN" sz="2750" b="1" i="1" strike="noStrike" spc="-8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clusters</a:t>
            </a:r>
            <a:endParaRPr lang="en-IN" sz="2600" b="0" strike="noStrike" spc="-1">
              <a:latin typeface="Arial"/>
            </a:endParaRPr>
          </a:p>
          <a:p>
            <a:pPr marL="354960" indent="-342720">
              <a:lnSpc>
                <a:spcPct val="111000"/>
              </a:lnSpc>
              <a:spcBef>
                <a:spcPts val="544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Given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i="1" strike="noStrike" spc="-1">
                <a:solidFill>
                  <a:srgbClr val="170982"/>
                </a:solidFill>
                <a:latin typeface="Garamond"/>
              </a:rPr>
              <a:t>k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,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find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partition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of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i="1" strike="noStrike" spc="-1">
                <a:solidFill>
                  <a:srgbClr val="170982"/>
                </a:solidFill>
                <a:latin typeface="Garamond"/>
              </a:rPr>
              <a:t>k</a:t>
            </a:r>
            <a:r>
              <a:rPr lang="en-IN" sz="2600" b="0" i="1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i="1" strike="noStrike" spc="-1">
                <a:solidFill>
                  <a:srgbClr val="170982"/>
                </a:solidFill>
                <a:latin typeface="Garamond"/>
              </a:rPr>
              <a:t>clusters</a:t>
            </a:r>
            <a:r>
              <a:rPr lang="en-IN" sz="2600" b="0" i="1" strike="noStrike" spc="-2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that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optimizes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24">
                <a:solidFill>
                  <a:srgbClr val="170982"/>
                </a:solidFill>
                <a:latin typeface="Garamond"/>
              </a:rPr>
              <a:t>the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chosen</a:t>
            </a:r>
            <a:r>
              <a:rPr lang="en-IN" sz="2600" b="0" strike="noStrike" spc="-94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partitioning</a:t>
            </a:r>
            <a:r>
              <a:rPr lang="en-IN" sz="2600" b="0" strike="noStrike" spc="-97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criterion</a:t>
            </a:r>
            <a:endParaRPr lang="en-IN" sz="2600" b="0" strike="noStrike" spc="-1">
              <a:latin typeface="Arial"/>
            </a:endParaRPr>
          </a:p>
          <a:p>
            <a:pPr marL="681840" lvl="1" indent="-325440">
              <a:lnSpc>
                <a:spcPct val="110000"/>
              </a:lnSpc>
              <a:spcBef>
                <a:spcPts val="536"/>
              </a:spcBef>
              <a:buClr>
                <a:srgbClr val="3B822F"/>
              </a:buClr>
              <a:buSzPct val="59000"/>
              <a:buFont typeface="Wingdings" charset="2"/>
              <a:buChar char=""/>
            </a:pP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k-means</a:t>
            </a:r>
            <a:r>
              <a:rPr lang="en-IN" sz="2200" b="0" strike="noStrike" spc="-1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(MacQueen’67):</a:t>
            </a:r>
            <a:r>
              <a:rPr lang="en-IN" sz="2200" b="0" strike="noStrike" spc="-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Each</a:t>
            </a:r>
            <a:r>
              <a:rPr lang="en-IN" sz="2200" b="0" strike="noStrike" spc="-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cluster</a:t>
            </a:r>
            <a:r>
              <a:rPr lang="en-IN" sz="2200" b="0" strike="noStrike" spc="-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is</a:t>
            </a:r>
            <a:r>
              <a:rPr lang="en-IN" sz="2200" b="0" strike="noStrike" spc="-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represented</a:t>
            </a:r>
            <a:r>
              <a:rPr lang="en-IN" sz="2200" b="0" strike="noStrike" spc="-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by</a:t>
            </a:r>
            <a:r>
              <a:rPr lang="en-IN" sz="2200" b="0" strike="noStrike" spc="-1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the</a:t>
            </a:r>
            <a:r>
              <a:rPr lang="en-IN" sz="2200" b="0" strike="noStrike" spc="-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center</a:t>
            </a:r>
            <a:r>
              <a:rPr lang="en-IN" sz="2200" b="0" strike="noStrike" spc="-4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24">
                <a:solidFill>
                  <a:srgbClr val="170982"/>
                </a:solidFill>
                <a:latin typeface="Garamond"/>
              </a:rPr>
              <a:t>of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the</a:t>
            </a:r>
            <a:r>
              <a:rPr lang="en-IN" sz="2200" b="0" strike="noStrike" spc="-4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9">
                <a:solidFill>
                  <a:srgbClr val="170982"/>
                </a:solidFill>
                <a:latin typeface="Garamond"/>
              </a:rPr>
              <a:t>cluster</a:t>
            </a:r>
            <a:endParaRPr lang="en-IN" sz="2200" b="0" strike="noStrike" spc="-1">
              <a:latin typeface="Arial"/>
            </a:endParaRPr>
          </a:p>
          <a:p>
            <a:pPr marL="681840" lvl="1" indent="-325440">
              <a:lnSpc>
                <a:spcPct val="110000"/>
              </a:lnSpc>
              <a:spcBef>
                <a:spcPts val="499"/>
              </a:spcBef>
              <a:buClr>
                <a:srgbClr val="3B822F"/>
              </a:buClr>
              <a:buSzPct val="59000"/>
              <a:buFont typeface="Wingdings" charset="2"/>
              <a:buChar char=""/>
            </a:pP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k-medoids</a:t>
            </a:r>
            <a:r>
              <a:rPr lang="en-IN" sz="2200" b="0" strike="noStrike" spc="-1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or</a:t>
            </a:r>
            <a:r>
              <a:rPr lang="en-IN" sz="2200" b="0" strike="noStrike" spc="-1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PAM</a:t>
            </a:r>
            <a:r>
              <a:rPr lang="en-IN" sz="2200" b="0" strike="noStrike" spc="-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(Partition</a:t>
            </a:r>
            <a:r>
              <a:rPr lang="en-IN" sz="2200" b="0" strike="noStrike" spc="-4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Around</a:t>
            </a:r>
            <a:r>
              <a:rPr lang="en-IN" sz="2200" b="0" strike="noStrike" spc="-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Medoids)</a:t>
            </a:r>
            <a:r>
              <a:rPr lang="en-IN" sz="2200" b="0" strike="noStrike" spc="-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(Kaufman</a:t>
            </a:r>
            <a:r>
              <a:rPr lang="en-IN" sz="2200" b="0" strike="noStrike" spc="-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49">
                <a:solidFill>
                  <a:srgbClr val="170982"/>
                </a:solidFill>
                <a:latin typeface="Garamond"/>
              </a:rPr>
              <a:t>&amp;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Rousseeuw’87):</a:t>
            </a:r>
            <a:r>
              <a:rPr lang="en-IN" sz="2200" b="0" strike="noStrike" spc="-1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Each</a:t>
            </a:r>
            <a:r>
              <a:rPr lang="en-IN" sz="2200" b="0" strike="noStrike" spc="-1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cluster</a:t>
            </a:r>
            <a:r>
              <a:rPr lang="en-IN" sz="2200" b="0" strike="noStrike" spc="-1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is</a:t>
            </a:r>
            <a:r>
              <a:rPr lang="en-IN" sz="2200" b="0" strike="noStrike" spc="-1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represented</a:t>
            </a:r>
            <a:r>
              <a:rPr lang="en-IN" sz="2200" b="0" strike="noStrike" spc="-1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by</a:t>
            </a:r>
            <a:r>
              <a:rPr lang="en-IN" sz="2200" b="0" strike="noStrike" spc="-24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one</a:t>
            </a:r>
            <a:r>
              <a:rPr lang="en-IN" sz="2200" b="0" strike="noStrike" spc="-1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of</a:t>
            </a:r>
            <a:r>
              <a:rPr lang="en-IN" sz="2200" b="0" strike="noStrike" spc="-1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the</a:t>
            </a:r>
            <a:r>
              <a:rPr lang="en-IN" sz="2200" b="0" strike="noStrike" spc="-1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objects</a:t>
            </a:r>
            <a:r>
              <a:rPr lang="en-IN" sz="2200" b="0" strike="noStrike" spc="-1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24">
                <a:solidFill>
                  <a:srgbClr val="170982"/>
                </a:solidFill>
                <a:latin typeface="Garamond"/>
              </a:rPr>
              <a:t>in 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the</a:t>
            </a:r>
            <a:r>
              <a:rPr lang="en-IN" sz="2200" b="0" strike="noStrike" spc="-4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9">
                <a:solidFill>
                  <a:srgbClr val="170982"/>
                </a:solidFill>
                <a:latin typeface="Garamond"/>
              </a:rPr>
              <a:t>cluster</a:t>
            </a:r>
            <a:endParaRPr lang="en-IN" sz="22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749520" y="474480"/>
            <a:ext cx="6008760" cy="117108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The</a:t>
            </a:r>
            <a:r>
              <a:rPr lang="en-IN" sz="3800" b="0" strike="noStrike" spc="-97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i="1" strike="noStrike" spc="-24">
                <a:solidFill>
                  <a:srgbClr val="006533"/>
                </a:solidFill>
                <a:latin typeface="Garamond"/>
              </a:rPr>
              <a:t>K-</a:t>
            </a:r>
            <a:r>
              <a:rPr lang="en-IN" sz="3800" b="0" i="1" strike="noStrike" spc="-1">
                <a:solidFill>
                  <a:srgbClr val="006533"/>
                </a:solidFill>
                <a:latin typeface="Garamond"/>
              </a:rPr>
              <a:t>Means</a:t>
            </a:r>
            <a:r>
              <a:rPr lang="en-IN" sz="3800" b="0" i="1" strike="noStrike" spc="-89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Clustering</a:t>
            </a:r>
            <a:r>
              <a:rPr lang="en-IN" sz="3800" b="0" strike="noStrike" spc="-94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9">
                <a:solidFill>
                  <a:srgbClr val="006533"/>
                </a:solidFill>
                <a:latin typeface="Garamond"/>
              </a:rPr>
              <a:t>Method</a:t>
            </a:r>
            <a:endParaRPr lang="en-IN" sz="3800" b="0" strike="noStrike" spc="-1">
              <a:latin typeface="Calibri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959040" y="2342520"/>
            <a:ext cx="7271640" cy="3470040"/>
          </a:xfrm>
          <a:custGeom>
            <a:avLst/>
            <a:gdLst/>
            <a:ahLst/>
            <a:cxnLst/>
            <a:rect l="l" t="t" r="r" b="b"/>
            <a:pathLst>
              <a:path w="7272020" h="3470275">
                <a:moveTo>
                  <a:pt x="7271766" y="3470148"/>
                </a:moveTo>
                <a:lnTo>
                  <a:pt x="7271766" y="0"/>
                </a:lnTo>
                <a:lnTo>
                  <a:pt x="0" y="0"/>
                </a:lnTo>
                <a:lnTo>
                  <a:pt x="0" y="3470148"/>
                </a:lnTo>
                <a:lnTo>
                  <a:pt x="7271766" y="3470148"/>
                </a:lnTo>
                <a:close/>
              </a:path>
            </a:pathLst>
          </a:custGeom>
          <a:solidFill>
            <a:srgbClr val="D7FDF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CustomShape 3"/>
          <p:cNvSpPr/>
          <p:nvPr/>
        </p:nvSpPr>
        <p:spPr>
          <a:xfrm>
            <a:off x="677880" y="1337760"/>
            <a:ext cx="7624080" cy="434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/>
          <a:lstStyle/>
          <a:p>
            <a:pPr marL="354960" indent="-342720">
              <a:lnSpc>
                <a:spcPct val="100000"/>
              </a:lnSpc>
              <a:spcBef>
                <a:spcPts val="91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1">
                <a:latin typeface="Garamond"/>
              </a:rPr>
              <a:t>Given</a:t>
            </a:r>
            <a:r>
              <a:rPr lang="en-IN" sz="3000" b="0" strike="noStrike" spc="-18">
                <a:latin typeface="Garamond"/>
              </a:rPr>
              <a:t> </a:t>
            </a:r>
            <a:r>
              <a:rPr lang="en-IN" sz="3000" b="0" i="1" strike="noStrike" spc="-1">
                <a:latin typeface="Garamond"/>
              </a:rPr>
              <a:t>k</a:t>
            </a:r>
            <a:r>
              <a:rPr lang="en-IN" sz="3000" b="0" strike="noStrike" spc="-1">
                <a:latin typeface="Garamond"/>
              </a:rPr>
              <a:t>,</a:t>
            </a:r>
            <a:r>
              <a:rPr lang="en-IN" sz="3000" b="0" strike="noStrike" spc="-12">
                <a:latin typeface="Garamond"/>
              </a:rPr>
              <a:t> </a:t>
            </a:r>
            <a:r>
              <a:rPr lang="en-IN" sz="3000" b="0" strike="noStrike" spc="-1">
                <a:latin typeface="Garamond"/>
              </a:rPr>
              <a:t>the</a:t>
            </a:r>
            <a:r>
              <a:rPr lang="en-IN" sz="3000" b="0" strike="noStrike" spc="-12">
                <a:latin typeface="Garamond"/>
              </a:rPr>
              <a:t> </a:t>
            </a:r>
            <a:r>
              <a:rPr lang="en-IN" sz="3000" b="0" i="1" strike="noStrike" spc="-9">
                <a:latin typeface="Garamond"/>
              </a:rPr>
              <a:t>k-</a:t>
            </a:r>
            <a:r>
              <a:rPr lang="en-IN" sz="3000" b="0" i="1" strike="noStrike" spc="-1">
                <a:latin typeface="Garamond"/>
              </a:rPr>
              <a:t>means</a:t>
            </a:r>
            <a:r>
              <a:rPr lang="en-IN" sz="3000" b="0" i="1" strike="noStrike" spc="-12">
                <a:latin typeface="Garamond"/>
              </a:rPr>
              <a:t> </a:t>
            </a:r>
            <a:r>
              <a:rPr lang="en-IN" sz="3000" b="0" strike="noStrike" spc="-1">
                <a:latin typeface="Garamond"/>
              </a:rPr>
              <a:t>algorithm</a:t>
            </a:r>
            <a:r>
              <a:rPr lang="en-IN" sz="3000" b="0" strike="noStrike" spc="-18">
                <a:latin typeface="Garamond"/>
              </a:rPr>
              <a:t> </a:t>
            </a:r>
            <a:r>
              <a:rPr lang="en-IN" sz="3000" b="0" strike="noStrike" spc="-1">
                <a:latin typeface="Garamond"/>
              </a:rPr>
              <a:t>is</a:t>
            </a:r>
            <a:r>
              <a:rPr lang="en-IN" sz="3000" b="0" strike="noStrike" spc="-18">
                <a:latin typeface="Garamond"/>
              </a:rPr>
              <a:t> </a:t>
            </a:r>
            <a:r>
              <a:rPr lang="en-IN" sz="3000" b="0" strike="noStrike" spc="-1">
                <a:latin typeface="Garamond"/>
              </a:rPr>
              <a:t>implemented</a:t>
            </a:r>
            <a:r>
              <a:rPr lang="en-IN" sz="3000" b="0" strike="noStrike" spc="-18">
                <a:latin typeface="Garamond"/>
              </a:rPr>
              <a:t> </a:t>
            </a:r>
            <a:r>
              <a:rPr lang="en-IN" sz="3000" b="0" strike="noStrike" spc="-24">
                <a:latin typeface="Garamond"/>
              </a:rPr>
              <a:t>in </a:t>
            </a:r>
            <a:r>
              <a:rPr lang="en-IN" sz="3000" b="0" strike="noStrike" spc="-1">
                <a:latin typeface="Garamond"/>
              </a:rPr>
              <a:t>4</a:t>
            </a:r>
            <a:r>
              <a:rPr lang="en-IN" sz="3000" b="0" strike="noStrike" spc="4">
                <a:latin typeface="Garamond"/>
              </a:rPr>
              <a:t> </a:t>
            </a:r>
            <a:r>
              <a:rPr lang="en-IN" sz="3000" b="0" strike="noStrike" spc="-9">
                <a:latin typeface="Garamond"/>
              </a:rPr>
              <a:t>steps:</a:t>
            </a:r>
            <a:endParaRPr lang="en-IN" sz="3000" b="0" strike="noStrike" spc="-1">
              <a:latin typeface="Arial"/>
            </a:endParaRPr>
          </a:p>
          <a:p>
            <a:pPr marL="829800">
              <a:lnSpc>
                <a:spcPts val="2869"/>
              </a:lnSpc>
              <a:spcBef>
                <a:spcPts val="1046"/>
              </a:spcBef>
            </a:pPr>
            <a:r>
              <a:rPr lang="en-IN" sz="2000" b="1" strike="noStrike" spc="-1">
                <a:latin typeface="Tahoma"/>
              </a:rPr>
              <a:t>Step</a:t>
            </a:r>
            <a:r>
              <a:rPr lang="en-IN" sz="2000" b="1" strike="noStrike" spc="-69">
                <a:latin typeface="Tahoma"/>
              </a:rPr>
              <a:t> </a:t>
            </a:r>
            <a:r>
              <a:rPr lang="en-IN" sz="2000" b="1" strike="noStrike" spc="-1">
                <a:latin typeface="Tahoma"/>
              </a:rPr>
              <a:t>1</a:t>
            </a:r>
            <a:r>
              <a:rPr lang="en-IN" sz="2000" b="0" strike="noStrike" spc="-1">
                <a:latin typeface="Tahoma"/>
              </a:rPr>
              <a:t>.</a:t>
            </a:r>
            <a:r>
              <a:rPr lang="en-IN" sz="2000" b="0" strike="noStrike" spc="-63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Partition</a:t>
            </a:r>
            <a:r>
              <a:rPr lang="en-IN" sz="2400" b="0" strike="noStrike" spc="-77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objects</a:t>
            </a:r>
            <a:r>
              <a:rPr lang="en-IN" sz="2400" b="0" strike="noStrike" spc="-72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into</a:t>
            </a:r>
            <a:r>
              <a:rPr lang="en-IN" sz="2400" b="0" strike="noStrike" spc="-77">
                <a:latin typeface="Tahoma"/>
              </a:rPr>
              <a:t> </a:t>
            </a:r>
            <a:r>
              <a:rPr lang="en-IN" sz="2500" b="0" i="1" strike="noStrike" spc="-1">
                <a:latin typeface="Tahoma"/>
              </a:rPr>
              <a:t>k</a:t>
            </a:r>
            <a:r>
              <a:rPr lang="en-IN" sz="2500" b="0" i="1" strike="noStrike" spc="-111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nonempty</a:t>
            </a:r>
            <a:r>
              <a:rPr lang="en-IN" sz="2400" b="0" strike="noStrike" spc="-77">
                <a:latin typeface="Tahoma"/>
              </a:rPr>
              <a:t> </a:t>
            </a:r>
            <a:r>
              <a:rPr lang="en-IN" sz="2400" b="0" strike="noStrike" spc="-9">
                <a:latin typeface="Tahoma"/>
              </a:rPr>
              <a:t>subsets </a:t>
            </a:r>
            <a:r>
              <a:rPr lang="en-IN" sz="2000" b="1" strike="noStrike" spc="-1">
                <a:latin typeface="Tahoma"/>
              </a:rPr>
              <a:t>Step</a:t>
            </a:r>
            <a:r>
              <a:rPr lang="en-IN" sz="2000" b="1" strike="noStrike" spc="-58">
                <a:latin typeface="Tahoma"/>
              </a:rPr>
              <a:t> </a:t>
            </a:r>
            <a:r>
              <a:rPr lang="en-IN" sz="2000" b="1" strike="noStrike" spc="-1">
                <a:latin typeface="Tahoma"/>
              </a:rPr>
              <a:t>2</a:t>
            </a:r>
            <a:r>
              <a:rPr lang="en-IN" sz="2000" b="0" strike="noStrike" spc="-1">
                <a:latin typeface="Tahoma"/>
              </a:rPr>
              <a:t>.</a:t>
            </a:r>
            <a:r>
              <a:rPr lang="en-IN" sz="2000" b="0" strike="noStrike" spc="-52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Compute</a:t>
            </a:r>
            <a:r>
              <a:rPr lang="en-IN" sz="2400" b="0" strike="noStrike" spc="-63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seed</a:t>
            </a:r>
            <a:r>
              <a:rPr lang="en-IN" sz="2400" b="0" strike="noStrike" spc="-69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points</a:t>
            </a:r>
            <a:r>
              <a:rPr lang="en-IN" sz="2400" b="0" strike="noStrike" spc="-69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as</a:t>
            </a:r>
            <a:r>
              <a:rPr lang="en-IN" sz="2400" b="0" strike="noStrike" spc="-63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the</a:t>
            </a:r>
            <a:r>
              <a:rPr lang="en-IN" sz="2400" b="0" strike="noStrike" spc="-69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centroids</a:t>
            </a:r>
            <a:r>
              <a:rPr lang="en-IN" sz="2400" b="0" strike="noStrike" spc="-69">
                <a:latin typeface="Tahoma"/>
              </a:rPr>
              <a:t> </a:t>
            </a:r>
            <a:r>
              <a:rPr lang="en-IN" sz="2400" b="0" strike="noStrike" spc="-24">
                <a:latin typeface="Tahoma"/>
              </a:rPr>
              <a:t>of </a:t>
            </a:r>
            <a:r>
              <a:rPr lang="en-IN" sz="2400" b="0" strike="noStrike" spc="-1">
                <a:latin typeface="Tahoma"/>
              </a:rPr>
              <a:t>the</a:t>
            </a:r>
            <a:r>
              <a:rPr lang="en-IN" sz="2400" b="0" strike="noStrike" spc="-77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clusters</a:t>
            </a:r>
            <a:r>
              <a:rPr lang="en-IN" sz="2400" b="0" strike="noStrike" spc="-77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of</a:t>
            </a:r>
            <a:r>
              <a:rPr lang="en-IN" sz="2400" b="0" strike="noStrike" spc="-77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the</a:t>
            </a:r>
            <a:r>
              <a:rPr lang="en-IN" sz="2400" b="0" strike="noStrike" spc="-77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current</a:t>
            </a:r>
            <a:r>
              <a:rPr lang="en-IN" sz="2400" b="0" strike="noStrike" spc="-77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partition.</a:t>
            </a:r>
            <a:r>
              <a:rPr lang="en-IN" sz="2400" b="0" strike="noStrike" spc="-77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The</a:t>
            </a:r>
            <a:r>
              <a:rPr lang="en-IN" sz="2400" b="0" strike="noStrike" spc="-77">
                <a:latin typeface="Tahoma"/>
              </a:rPr>
              <a:t> </a:t>
            </a:r>
            <a:r>
              <a:rPr lang="en-IN" sz="2400" b="0" strike="noStrike" spc="-9">
                <a:latin typeface="Tahoma"/>
              </a:rPr>
              <a:t>centroid </a:t>
            </a:r>
            <a:r>
              <a:rPr lang="en-IN" sz="2400" b="0" strike="noStrike" spc="-1">
                <a:latin typeface="Tahoma"/>
              </a:rPr>
              <a:t>is</a:t>
            </a:r>
            <a:r>
              <a:rPr lang="en-IN" sz="2400" b="0" strike="noStrike" spc="-43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the</a:t>
            </a:r>
            <a:r>
              <a:rPr lang="en-IN" sz="2400" b="0" strike="noStrike" spc="-43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center</a:t>
            </a:r>
            <a:r>
              <a:rPr lang="en-IN" sz="2400" b="0" strike="noStrike" spc="-38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(mean</a:t>
            </a:r>
            <a:r>
              <a:rPr lang="en-IN" sz="2400" b="0" strike="noStrike" spc="-43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point)</a:t>
            </a:r>
            <a:r>
              <a:rPr lang="en-IN" sz="2400" b="0" strike="noStrike" spc="-43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of</a:t>
            </a:r>
            <a:r>
              <a:rPr lang="en-IN" sz="2400" b="0" strike="noStrike" spc="-38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the</a:t>
            </a:r>
            <a:r>
              <a:rPr lang="en-IN" sz="2400" b="0" strike="noStrike" spc="-43">
                <a:latin typeface="Tahoma"/>
              </a:rPr>
              <a:t> </a:t>
            </a:r>
            <a:r>
              <a:rPr lang="en-IN" sz="2400" b="0" strike="noStrike" spc="-9">
                <a:latin typeface="Tahoma"/>
              </a:rPr>
              <a:t>cluster.</a:t>
            </a:r>
            <a:endParaRPr lang="en-IN" sz="2400" b="0" strike="noStrike" spc="-1">
              <a:latin typeface="Arial"/>
            </a:endParaRPr>
          </a:p>
          <a:p>
            <a:pPr marL="829800">
              <a:lnSpc>
                <a:spcPts val="2869"/>
              </a:lnSpc>
              <a:spcBef>
                <a:spcPts val="20"/>
              </a:spcBef>
            </a:pPr>
            <a:r>
              <a:rPr lang="en-IN" sz="2000" b="1" strike="noStrike" spc="-1">
                <a:latin typeface="Tahoma"/>
              </a:rPr>
              <a:t>Step</a:t>
            </a:r>
            <a:r>
              <a:rPr lang="en-IN" sz="2000" b="1" strike="noStrike" spc="-43">
                <a:latin typeface="Tahoma"/>
              </a:rPr>
              <a:t> </a:t>
            </a:r>
            <a:r>
              <a:rPr lang="en-IN" sz="2000" b="1" strike="noStrike" spc="-1">
                <a:latin typeface="Tahoma"/>
              </a:rPr>
              <a:t>3</a:t>
            </a:r>
            <a:r>
              <a:rPr lang="en-IN" sz="2000" b="0" strike="noStrike" spc="-1">
                <a:latin typeface="Tahoma"/>
              </a:rPr>
              <a:t>.</a:t>
            </a:r>
            <a:r>
              <a:rPr lang="en-IN" sz="2000" b="0" strike="noStrike" spc="-43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Assign</a:t>
            </a:r>
            <a:r>
              <a:rPr lang="en-IN" sz="2400" b="0" strike="noStrike" spc="-49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each</a:t>
            </a:r>
            <a:r>
              <a:rPr lang="en-IN" sz="2400" b="0" strike="noStrike" spc="-52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object</a:t>
            </a:r>
            <a:r>
              <a:rPr lang="en-IN" sz="2400" b="0" strike="noStrike" spc="-52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to</a:t>
            </a:r>
            <a:r>
              <a:rPr lang="en-IN" sz="2400" b="0" strike="noStrike" spc="-52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the</a:t>
            </a:r>
            <a:r>
              <a:rPr lang="en-IN" sz="2400" b="0" strike="noStrike" spc="-52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cluster</a:t>
            </a:r>
            <a:r>
              <a:rPr lang="en-IN" sz="2400" b="0" strike="noStrike" spc="-52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with</a:t>
            </a:r>
            <a:r>
              <a:rPr lang="en-IN" sz="2400" b="0" strike="noStrike" spc="-52">
                <a:latin typeface="Tahoma"/>
              </a:rPr>
              <a:t> </a:t>
            </a:r>
            <a:r>
              <a:rPr lang="en-IN" sz="2400" b="0" strike="noStrike" spc="-24">
                <a:latin typeface="Tahoma"/>
              </a:rPr>
              <a:t>the </a:t>
            </a:r>
            <a:r>
              <a:rPr lang="en-IN" sz="2400" b="0" strike="noStrike" spc="-1">
                <a:latin typeface="Tahoma"/>
              </a:rPr>
              <a:t>nearest</a:t>
            </a:r>
            <a:r>
              <a:rPr lang="en-IN" sz="2400" b="0" strike="noStrike" spc="-72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seed</a:t>
            </a:r>
            <a:r>
              <a:rPr lang="en-IN" sz="2400" b="0" strike="noStrike" spc="-69">
                <a:latin typeface="Tahoma"/>
              </a:rPr>
              <a:t> </a:t>
            </a:r>
            <a:r>
              <a:rPr lang="en-IN" sz="2400" b="0" strike="noStrike" spc="-9">
                <a:latin typeface="Tahoma"/>
              </a:rPr>
              <a:t>point.</a:t>
            </a:r>
            <a:endParaRPr lang="en-IN" sz="2400" b="0" strike="noStrike" spc="-1">
              <a:latin typeface="Arial"/>
            </a:endParaRPr>
          </a:p>
          <a:p>
            <a:pPr marL="829800">
              <a:lnSpc>
                <a:spcPts val="2869"/>
              </a:lnSpc>
              <a:spcBef>
                <a:spcPts val="11"/>
              </a:spcBef>
            </a:pPr>
            <a:r>
              <a:rPr lang="en-IN" sz="2000" b="1" strike="noStrike" spc="-1">
                <a:latin typeface="Tahoma"/>
              </a:rPr>
              <a:t>Step</a:t>
            </a:r>
            <a:r>
              <a:rPr lang="en-IN" sz="2000" b="1" strike="noStrike" spc="-38">
                <a:latin typeface="Tahoma"/>
              </a:rPr>
              <a:t> </a:t>
            </a:r>
            <a:r>
              <a:rPr lang="en-IN" sz="2000" b="1" strike="noStrike" spc="-1">
                <a:latin typeface="Tahoma"/>
              </a:rPr>
              <a:t>4</a:t>
            </a:r>
            <a:r>
              <a:rPr lang="en-IN" sz="2000" b="0" strike="noStrike" spc="-1">
                <a:latin typeface="Tahoma"/>
              </a:rPr>
              <a:t>.</a:t>
            </a:r>
            <a:r>
              <a:rPr lang="en-IN" sz="2000" b="0" strike="noStrike" spc="-29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Go</a:t>
            </a:r>
            <a:r>
              <a:rPr lang="en-IN" sz="2400" b="0" strike="noStrike" spc="-43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back</a:t>
            </a:r>
            <a:r>
              <a:rPr lang="en-IN" sz="2400" b="0" strike="noStrike" spc="-38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to</a:t>
            </a:r>
            <a:r>
              <a:rPr lang="en-IN" sz="2400" b="0" strike="noStrike" spc="-38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Step</a:t>
            </a:r>
            <a:r>
              <a:rPr lang="en-IN" sz="2400" b="0" strike="noStrike" spc="-38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2,</a:t>
            </a:r>
            <a:r>
              <a:rPr lang="en-IN" sz="2400" b="0" strike="noStrike" spc="-38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stop</a:t>
            </a:r>
            <a:r>
              <a:rPr lang="en-IN" sz="2400" b="0" strike="noStrike" spc="-38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when</a:t>
            </a:r>
            <a:r>
              <a:rPr lang="en-IN" sz="2400" b="0" strike="noStrike" spc="-38">
                <a:latin typeface="Tahoma"/>
              </a:rPr>
              <a:t> </a:t>
            </a:r>
            <a:r>
              <a:rPr lang="en-IN" sz="2400" b="0" strike="noStrike" spc="-1">
                <a:latin typeface="Tahoma"/>
              </a:rPr>
              <a:t>no</a:t>
            </a:r>
            <a:r>
              <a:rPr lang="en-IN" sz="2400" b="0" strike="noStrike" spc="-38">
                <a:latin typeface="Tahoma"/>
              </a:rPr>
              <a:t> </a:t>
            </a:r>
            <a:r>
              <a:rPr lang="en-IN" sz="2400" b="0" strike="noStrike" spc="-18">
                <a:latin typeface="Tahoma"/>
              </a:rPr>
              <a:t>more </a:t>
            </a:r>
            <a:r>
              <a:rPr lang="en-IN" sz="2400" b="0" strike="noStrike" spc="-1">
                <a:latin typeface="Tahoma"/>
              </a:rPr>
              <a:t>new</a:t>
            </a:r>
            <a:r>
              <a:rPr lang="en-IN" sz="2400" b="0" strike="noStrike" spc="-43">
                <a:latin typeface="Tahoma"/>
              </a:rPr>
              <a:t> </a:t>
            </a:r>
            <a:r>
              <a:rPr lang="en-IN" sz="2400" b="0" strike="noStrike" spc="-9">
                <a:latin typeface="Tahoma"/>
              </a:rPr>
              <a:t>assignment.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25" name="TextShape 4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26" name="TextShape 5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27" name="TextShape 6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C4AE6623-4685-4A8A-8D40-5A4A212274F0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14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751320" y="267840"/>
            <a:ext cx="5418000" cy="12931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K-means</a:t>
            </a:r>
            <a:r>
              <a:rPr lang="en-IN" sz="4200" b="0" strike="noStrike" spc="-24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Example,</a:t>
            </a:r>
            <a:r>
              <a:rPr lang="en-IN" sz="4200" b="0" strike="noStrike" spc="-12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Step</a:t>
            </a:r>
            <a:r>
              <a:rPr lang="en-IN" sz="4200" b="0" strike="noStrike" spc="-9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49">
                <a:solidFill>
                  <a:srgbClr val="006533"/>
                </a:solidFill>
                <a:latin typeface="Garamond"/>
              </a:rPr>
              <a:t>1</a:t>
            </a:r>
            <a:endParaRPr lang="en-IN" sz="4200" b="0" strike="noStrike" spc="-1">
              <a:latin typeface="Calibri"/>
            </a:endParaRPr>
          </a:p>
        </p:txBody>
      </p:sp>
      <p:pic>
        <p:nvPicPr>
          <p:cNvPr id="429" name="object 3"/>
          <p:cNvPicPr/>
          <p:nvPr/>
        </p:nvPicPr>
        <p:blipFill>
          <a:blip r:embed="rId2"/>
          <a:stretch/>
        </p:blipFill>
        <p:spPr>
          <a:xfrm>
            <a:off x="3183120" y="46368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30" name="object 4"/>
          <p:cNvPicPr/>
          <p:nvPr/>
        </p:nvPicPr>
        <p:blipFill>
          <a:blip r:embed="rId2"/>
          <a:stretch/>
        </p:blipFill>
        <p:spPr>
          <a:xfrm>
            <a:off x="3335400" y="48654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31" name="object 5"/>
          <p:cNvPicPr/>
          <p:nvPr/>
        </p:nvPicPr>
        <p:blipFill>
          <a:blip r:embed="rId2"/>
          <a:stretch/>
        </p:blipFill>
        <p:spPr>
          <a:xfrm>
            <a:off x="310680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32" name="object 6"/>
          <p:cNvPicPr/>
          <p:nvPr/>
        </p:nvPicPr>
        <p:blipFill>
          <a:blip r:embed="rId2"/>
          <a:stretch/>
        </p:blipFill>
        <p:spPr>
          <a:xfrm>
            <a:off x="2878200" y="44082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33" name="object 7"/>
          <p:cNvPicPr/>
          <p:nvPr/>
        </p:nvPicPr>
        <p:blipFill>
          <a:blip r:embed="rId2"/>
          <a:stretch/>
        </p:blipFill>
        <p:spPr>
          <a:xfrm>
            <a:off x="2878200" y="20458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34" name="object 8"/>
          <p:cNvPicPr/>
          <p:nvPr/>
        </p:nvPicPr>
        <p:blipFill>
          <a:blip r:embed="rId2"/>
          <a:stretch/>
        </p:blipFill>
        <p:spPr>
          <a:xfrm>
            <a:off x="2878200" y="35701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35" name="object 9"/>
          <p:cNvPicPr/>
          <p:nvPr/>
        </p:nvPicPr>
        <p:blipFill>
          <a:blip r:embed="rId2"/>
          <a:stretch/>
        </p:blipFill>
        <p:spPr>
          <a:xfrm>
            <a:off x="287820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36" name="object 10"/>
          <p:cNvPicPr/>
          <p:nvPr/>
        </p:nvPicPr>
        <p:blipFill>
          <a:blip r:embed="rId3"/>
          <a:stretch/>
        </p:blipFill>
        <p:spPr>
          <a:xfrm>
            <a:off x="2421000" y="4103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37" name="object 11"/>
          <p:cNvPicPr/>
          <p:nvPr/>
        </p:nvPicPr>
        <p:blipFill>
          <a:blip r:embed="rId2"/>
          <a:stretch/>
        </p:blipFill>
        <p:spPr>
          <a:xfrm>
            <a:off x="4554720" y="37987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38" name="object 12"/>
          <p:cNvPicPr/>
          <p:nvPr/>
        </p:nvPicPr>
        <p:blipFill>
          <a:blip r:embed="rId2"/>
          <a:stretch/>
        </p:blipFill>
        <p:spPr>
          <a:xfrm>
            <a:off x="6688440" y="1817280"/>
            <a:ext cx="161640" cy="161640"/>
          </a:xfrm>
          <a:prstGeom prst="rect">
            <a:avLst/>
          </a:prstGeom>
          <a:ln>
            <a:noFill/>
          </a:ln>
        </p:spPr>
      </p:pic>
      <p:grpSp>
        <p:nvGrpSpPr>
          <p:cNvPr id="439" name="Group 2"/>
          <p:cNvGrpSpPr/>
          <p:nvPr/>
        </p:nvGrpSpPr>
        <p:grpSpPr>
          <a:xfrm>
            <a:off x="6845400" y="1898280"/>
            <a:ext cx="456840" cy="609120"/>
            <a:chOff x="6845400" y="1898280"/>
            <a:chExt cx="456840" cy="609120"/>
          </a:xfrm>
        </p:grpSpPr>
        <p:sp>
          <p:nvSpPr>
            <p:cNvPr id="440" name="CustomShape 3"/>
            <p:cNvSpPr/>
            <p:nvPr/>
          </p:nvSpPr>
          <p:spPr>
            <a:xfrm>
              <a:off x="7150320" y="18982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3C813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CustomShape 4"/>
            <p:cNvSpPr/>
            <p:nvPr/>
          </p:nvSpPr>
          <p:spPr>
            <a:xfrm>
              <a:off x="7150320" y="18982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CustomShape 5"/>
            <p:cNvSpPr/>
            <p:nvPr/>
          </p:nvSpPr>
          <p:spPr>
            <a:xfrm>
              <a:off x="6997680" y="205092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3C813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3" name="CustomShape 6"/>
            <p:cNvSpPr/>
            <p:nvPr/>
          </p:nvSpPr>
          <p:spPr>
            <a:xfrm>
              <a:off x="6997680" y="205092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4" name="CustomShape 7"/>
            <p:cNvSpPr/>
            <p:nvPr/>
          </p:nvSpPr>
          <p:spPr>
            <a:xfrm>
              <a:off x="6845400" y="220320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3C813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5" name="CustomShape 8"/>
            <p:cNvSpPr/>
            <p:nvPr/>
          </p:nvSpPr>
          <p:spPr>
            <a:xfrm>
              <a:off x="6845400" y="220320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6" name="CustomShape 9"/>
            <p:cNvSpPr/>
            <p:nvPr/>
          </p:nvSpPr>
          <p:spPr>
            <a:xfrm>
              <a:off x="7150320" y="23554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3C813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7" name="CustomShape 10"/>
            <p:cNvSpPr/>
            <p:nvPr/>
          </p:nvSpPr>
          <p:spPr>
            <a:xfrm>
              <a:off x="7150320" y="23554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48" name="object 22"/>
          <p:cNvPicPr/>
          <p:nvPr/>
        </p:nvPicPr>
        <p:blipFill>
          <a:blip r:embed="rId2"/>
          <a:stretch/>
        </p:blipFill>
        <p:spPr>
          <a:xfrm>
            <a:off x="7450200" y="27316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49" name="object 23"/>
          <p:cNvPicPr/>
          <p:nvPr/>
        </p:nvPicPr>
        <p:blipFill>
          <a:blip r:embed="rId2"/>
          <a:stretch/>
        </p:blipFill>
        <p:spPr>
          <a:xfrm>
            <a:off x="5697720" y="1817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50" name="object 24"/>
          <p:cNvPicPr/>
          <p:nvPr/>
        </p:nvPicPr>
        <p:blipFill>
          <a:blip r:embed="rId2"/>
          <a:stretch/>
        </p:blipFill>
        <p:spPr>
          <a:xfrm>
            <a:off x="6002640" y="32652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51" name="object 25"/>
          <p:cNvPicPr/>
          <p:nvPr/>
        </p:nvPicPr>
        <p:blipFill>
          <a:blip r:embed="rId2"/>
          <a:stretch/>
        </p:blipFill>
        <p:spPr>
          <a:xfrm>
            <a:off x="6002640" y="47890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52" name="object 26"/>
          <p:cNvPicPr/>
          <p:nvPr/>
        </p:nvPicPr>
        <p:blipFill>
          <a:blip r:embed="rId2"/>
          <a:stretch/>
        </p:blipFill>
        <p:spPr>
          <a:xfrm>
            <a:off x="638352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53" name="object 27"/>
          <p:cNvPicPr/>
          <p:nvPr/>
        </p:nvPicPr>
        <p:blipFill>
          <a:blip r:embed="rId2"/>
          <a:stretch/>
        </p:blipFill>
        <p:spPr>
          <a:xfrm>
            <a:off x="6764400" y="43318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54" name="object 28"/>
          <p:cNvPicPr/>
          <p:nvPr/>
        </p:nvPicPr>
        <p:blipFill>
          <a:blip r:embed="rId2"/>
          <a:stretch/>
        </p:blipFill>
        <p:spPr>
          <a:xfrm>
            <a:off x="5926320" y="37224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55" name="object 29"/>
          <p:cNvPicPr/>
          <p:nvPr/>
        </p:nvPicPr>
        <p:blipFill>
          <a:blip r:embed="rId2"/>
          <a:stretch/>
        </p:blipFill>
        <p:spPr>
          <a:xfrm>
            <a:off x="5164200" y="41796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56" name="object 30"/>
          <p:cNvPicPr/>
          <p:nvPr/>
        </p:nvPicPr>
        <p:blipFill>
          <a:blip r:embed="rId2"/>
          <a:stretch/>
        </p:blipFill>
        <p:spPr>
          <a:xfrm>
            <a:off x="7145640" y="46368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57" name="object 31"/>
          <p:cNvPicPr/>
          <p:nvPr/>
        </p:nvPicPr>
        <p:blipFill>
          <a:blip r:embed="rId2"/>
          <a:stretch/>
        </p:blipFill>
        <p:spPr>
          <a:xfrm>
            <a:off x="6993000" y="50176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58" name="object 32"/>
          <p:cNvPicPr/>
          <p:nvPr/>
        </p:nvPicPr>
        <p:blipFill>
          <a:blip r:embed="rId2"/>
          <a:stretch/>
        </p:blipFill>
        <p:spPr>
          <a:xfrm>
            <a:off x="6840720" y="40273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59" name="object 33"/>
          <p:cNvPicPr/>
          <p:nvPr/>
        </p:nvPicPr>
        <p:blipFill>
          <a:blip r:embed="rId2"/>
          <a:stretch/>
        </p:blipFill>
        <p:spPr>
          <a:xfrm>
            <a:off x="7450200" y="5246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60" name="object 34"/>
          <p:cNvPicPr/>
          <p:nvPr/>
        </p:nvPicPr>
        <p:blipFill>
          <a:blip r:embed="rId2"/>
          <a:stretch/>
        </p:blipFill>
        <p:spPr>
          <a:xfrm>
            <a:off x="6612120" y="25794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61" name="object 35"/>
          <p:cNvPicPr/>
          <p:nvPr/>
        </p:nvPicPr>
        <p:blipFill>
          <a:blip r:embed="rId4"/>
          <a:stretch/>
        </p:blipFill>
        <p:spPr>
          <a:xfrm>
            <a:off x="4402440" y="2274480"/>
            <a:ext cx="237600" cy="237600"/>
          </a:xfrm>
          <a:prstGeom prst="rect">
            <a:avLst/>
          </a:prstGeom>
          <a:ln>
            <a:noFill/>
          </a:ln>
        </p:spPr>
      </p:pic>
      <p:sp>
        <p:nvSpPr>
          <p:cNvPr id="462" name="CustomShape 11"/>
          <p:cNvSpPr/>
          <p:nvPr/>
        </p:nvSpPr>
        <p:spPr>
          <a:xfrm>
            <a:off x="4613400" y="23778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1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463" name="object 37"/>
          <p:cNvPicPr/>
          <p:nvPr/>
        </p:nvPicPr>
        <p:blipFill>
          <a:blip r:embed="rId4"/>
          <a:stretch/>
        </p:blipFill>
        <p:spPr>
          <a:xfrm>
            <a:off x="3640320" y="3417480"/>
            <a:ext cx="237600" cy="237600"/>
          </a:xfrm>
          <a:prstGeom prst="rect">
            <a:avLst/>
          </a:prstGeom>
          <a:ln>
            <a:noFill/>
          </a:ln>
        </p:spPr>
      </p:pic>
      <p:sp>
        <p:nvSpPr>
          <p:cNvPr id="464" name="CustomShape 12"/>
          <p:cNvSpPr/>
          <p:nvPr/>
        </p:nvSpPr>
        <p:spPr>
          <a:xfrm>
            <a:off x="3851640" y="35208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2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465" name="object 39"/>
          <p:cNvPicPr/>
          <p:nvPr/>
        </p:nvPicPr>
        <p:blipFill>
          <a:blip r:embed="rId5"/>
          <a:stretch/>
        </p:blipFill>
        <p:spPr>
          <a:xfrm>
            <a:off x="5697720" y="5017680"/>
            <a:ext cx="237600" cy="237600"/>
          </a:xfrm>
          <a:prstGeom prst="rect">
            <a:avLst/>
          </a:prstGeom>
          <a:ln>
            <a:noFill/>
          </a:ln>
        </p:spPr>
      </p:pic>
      <p:sp>
        <p:nvSpPr>
          <p:cNvPr id="466" name="CustomShape 13"/>
          <p:cNvSpPr/>
          <p:nvPr/>
        </p:nvSpPr>
        <p:spPr>
          <a:xfrm>
            <a:off x="5909040" y="51210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3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67" name="CustomShape 14"/>
          <p:cNvSpPr/>
          <p:nvPr/>
        </p:nvSpPr>
        <p:spPr>
          <a:xfrm>
            <a:off x="2349720" y="1441080"/>
            <a:ext cx="5943240" cy="4190760"/>
          </a:xfrm>
          <a:custGeom>
            <a:avLst/>
            <a:gdLst/>
            <a:ahLst/>
            <a:cxnLst/>
            <a:rect l="l" t="t" r="r" b="b"/>
            <a:pathLst>
              <a:path w="5943600" h="4191000">
                <a:moveTo>
                  <a:pt x="0" y="0"/>
                </a:moveTo>
                <a:lnTo>
                  <a:pt x="0" y="4191000"/>
                </a:lnTo>
                <a:moveTo>
                  <a:pt x="0" y="4191000"/>
                </a:moveTo>
                <a:lnTo>
                  <a:pt x="5943587" y="4191000"/>
                </a:lnTo>
              </a:path>
            </a:pathLst>
          </a:custGeom>
          <a:noFill/>
          <a:ln w="9360">
            <a:solidFill>
              <a:srgbClr val="0101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8" name="CustomShape 15"/>
          <p:cNvSpPr/>
          <p:nvPr/>
        </p:nvSpPr>
        <p:spPr>
          <a:xfrm>
            <a:off x="1803600" y="2800080"/>
            <a:ext cx="24552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4">
                <a:latin typeface="Times New Roman"/>
              </a:rPr>
              <a:t>Y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69" name="CustomShape 16"/>
          <p:cNvSpPr/>
          <p:nvPr/>
        </p:nvSpPr>
        <p:spPr>
          <a:xfrm>
            <a:off x="5156280" y="5881320"/>
            <a:ext cx="2455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600">
              <a:lnSpc>
                <a:spcPts val="2721"/>
              </a:lnSpc>
            </a:pPr>
            <a:r>
              <a:rPr lang="en-IN" sz="2400" b="0" strike="noStrike" spc="-4">
                <a:latin typeface="Times New Roman"/>
              </a:rPr>
              <a:t>X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470" name="TextShape 17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71" name="TextShape 18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472" name="TextShape 19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F6718FD8-D0A6-4F73-B6A0-680CA826353C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15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73" name="CustomShape 20"/>
          <p:cNvSpPr/>
          <p:nvPr/>
        </p:nvSpPr>
        <p:spPr>
          <a:xfrm>
            <a:off x="448200" y="3368520"/>
            <a:ext cx="1396800" cy="184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1">
                <a:latin typeface="Times New Roman"/>
              </a:rPr>
              <a:t>Pick</a:t>
            </a:r>
            <a:r>
              <a:rPr lang="en-IN" sz="2400" b="0" strike="noStrike" spc="-69">
                <a:latin typeface="Times New Roman"/>
              </a:rPr>
              <a:t> </a:t>
            </a:r>
            <a:r>
              <a:rPr lang="en-IN" sz="2400" b="0" strike="noStrike" spc="-49">
                <a:latin typeface="Times New Roman"/>
              </a:rPr>
              <a:t>3 </a:t>
            </a:r>
            <a:r>
              <a:rPr lang="en-IN" sz="2400" b="0" strike="noStrike" spc="-9">
                <a:latin typeface="Times New Roman"/>
              </a:rPr>
              <a:t>initial cluster centers (randomly)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751320" y="267840"/>
            <a:ext cx="5418000" cy="12931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K-means</a:t>
            </a:r>
            <a:r>
              <a:rPr lang="en-IN" sz="4200" b="0" strike="noStrike" spc="-24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Example,</a:t>
            </a:r>
            <a:r>
              <a:rPr lang="en-IN" sz="4200" b="0" strike="noStrike" spc="-12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Step</a:t>
            </a:r>
            <a:r>
              <a:rPr lang="en-IN" sz="4200" b="0" strike="noStrike" spc="-9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49">
                <a:solidFill>
                  <a:srgbClr val="006533"/>
                </a:solidFill>
                <a:latin typeface="Garamond"/>
              </a:rPr>
              <a:t>2</a:t>
            </a:r>
            <a:endParaRPr lang="en-IN" sz="4200" b="0" strike="noStrike" spc="-1">
              <a:latin typeface="Calibri"/>
            </a:endParaRPr>
          </a:p>
        </p:txBody>
      </p:sp>
      <p:pic>
        <p:nvPicPr>
          <p:cNvPr id="475" name="object 3"/>
          <p:cNvPicPr/>
          <p:nvPr/>
        </p:nvPicPr>
        <p:blipFill>
          <a:blip r:embed="rId2"/>
          <a:stretch/>
        </p:blipFill>
        <p:spPr>
          <a:xfrm>
            <a:off x="4402440" y="2274480"/>
            <a:ext cx="237600" cy="237600"/>
          </a:xfrm>
          <a:prstGeom prst="rect">
            <a:avLst/>
          </a:prstGeom>
          <a:ln>
            <a:noFill/>
          </a:ln>
        </p:spPr>
      </p:pic>
      <p:sp>
        <p:nvSpPr>
          <p:cNvPr id="476" name="CustomShape 2"/>
          <p:cNvSpPr/>
          <p:nvPr/>
        </p:nvSpPr>
        <p:spPr>
          <a:xfrm>
            <a:off x="4613400" y="23778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1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477" name="object 5"/>
          <p:cNvPicPr/>
          <p:nvPr/>
        </p:nvPicPr>
        <p:blipFill>
          <a:blip r:embed="rId3"/>
          <a:stretch/>
        </p:blipFill>
        <p:spPr>
          <a:xfrm>
            <a:off x="3645000" y="3422520"/>
            <a:ext cx="228240" cy="228240"/>
          </a:xfrm>
          <a:prstGeom prst="rect">
            <a:avLst/>
          </a:prstGeom>
          <a:ln>
            <a:noFill/>
          </a:ln>
        </p:spPr>
      </p:pic>
      <p:sp>
        <p:nvSpPr>
          <p:cNvPr id="478" name="CustomShape 3"/>
          <p:cNvSpPr/>
          <p:nvPr/>
        </p:nvSpPr>
        <p:spPr>
          <a:xfrm>
            <a:off x="3851640" y="35208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2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479" name="object 7"/>
          <p:cNvPicPr/>
          <p:nvPr/>
        </p:nvPicPr>
        <p:blipFill>
          <a:blip r:embed="rId4"/>
          <a:stretch/>
        </p:blipFill>
        <p:spPr>
          <a:xfrm>
            <a:off x="5697720" y="5017680"/>
            <a:ext cx="237600" cy="237600"/>
          </a:xfrm>
          <a:prstGeom prst="rect">
            <a:avLst/>
          </a:prstGeom>
          <a:ln>
            <a:noFill/>
          </a:ln>
        </p:spPr>
      </p:pic>
      <p:sp>
        <p:nvSpPr>
          <p:cNvPr id="480" name="CustomShape 4"/>
          <p:cNvSpPr/>
          <p:nvPr/>
        </p:nvSpPr>
        <p:spPr>
          <a:xfrm>
            <a:off x="5909040" y="51210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3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481" name="object 9"/>
          <p:cNvPicPr/>
          <p:nvPr/>
        </p:nvPicPr>
        <p:blipFill>
          <a:blip r:embed="rId5"/>
          <a:stretch/>
        </p:blipFill>
        <p:spPr>
          <a:xfrm>
            <a:off x="3183120" y="46368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82" name="object 10"/>
          <p:cNvPicPr/>
          <p:nvPr/>
        </p:nvPicPr>
        <p:blipFill>
          <a:blip r:embed="rId5"/>
          <a:stretch/>
        </p:blipFill>
        <p:spPr>
          <a:xfrm>
            <a:off x="3335400" y="48654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83" name="object 11"/>
          <p:cNvPicPr/>
          <p:nvPr/>
        </p:nvPicPr>
        <p:blipFill>
          <a:blip r:embed="rId5"/>
          <a:stretch/>
        </p:blipFill>
        <p:spPr>
          <a:xfrm>
            <a:off x="310680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84" name="object 12"/>
          <p:cNvPicPr/>
          <p:nvPr/>
        </p:nvPicPr>
        <p:blipFill>
          <a:blip r:embed="rId5"/>
          <a:stretch/>
        </p:blipFill>
        <p:spPr>
          <a:xfrm>
            <a:off x="2878200" y="44082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85" name="object 13"/>
          <p:cNvPicPr/>
          <p:nvPr/>
        </p:nvPicPr>
        <p:blipFill>
          <a:blip r:embed="rId6"/>
          <a:stretch/>
        </p:blipFill>
        <p:spPr>
          <a:xfrm>
            <a:off x="2878200" y="20458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86" name="object 14"/>
          <p:cNvPicPr/>
          <p:nvPr/>
        </p:nvPicPr>
        <p:blipFill>
          <a:blip r:embed="rId5"/>
          <a:stretch/>
        </p:blipFill>
        <p:spPr>
          <a:xfrm>
            <a:off x="2878200" y="35701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87" name="object 15"/>
          <p:cNvPicPr/>
          <p:nvPr/>
        </p:nvPicPr>
        <p:blipFill>
          <a:blip r:embed="rId5"/>
          <a:stretch/>
        </p:blipFill>
        <p:spPr>
          <a:xfrm>
            <a:off x="287820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88" name="object 16"/>
          <p:cNvPicPr/>
          <p:nvPr/>
        </p:nvPicPr>
        <p:blipFill>
          <a:blip r:embed="rId7"/>
          <a:stretch/>
        </p:blipFill>
        <p:spPr>
          <a:xfrm>
            <a:off x="2421000" y="4103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89" name="object 17"/>
          <p:cNvPicPr/>
          <p:nvPr/>
        </p:nvPicPr>
        <p:blipFill>
          <a:blip r:embed="rId5"/>
          <a:stretch/>
        </p:blipFill>
        <p:spPr>
          <a:xfrm>
            <a:off x="4554720" y="37987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490" name="object 18"/>
          <p:cNvPicPr/>
          <p:nvPr/>
        </p:nvPicPr>
        <p:blipFill>
          <a:blip r:embed="rId6"/>
          <a:stretch/>
        </p:blipFill>
        <p:spPr>
          <a:xfrm>
            <a:off x="6688440" y="1817280"/>
            <a:ext cx="161640" cy="161640"/>
          </a:xfrm>
          <a:prstGeom prst="rect">
            <a:avLst/>
          </a:prstGeom>
          <a:ln>
            <a:noFill/>
          </a:ln>
        </p:spPr>
      </p:pic>
      <p:grpSp>
        <p:nvGrpSpPr>
          <p:cNvPr id="491" name="Group 5"/>
          <p:cNvGrpSpPr/>
          <p:nvPr/>
        </p:nvGrpSpPr>
        <p:grpSpPr>
          <a:xfrm>
            <a:off x="6845400" y="1898280"/>
            <a:ext cx="456840" cy="609120"/>
            <a:chOff x="6845400" y="1898280"/>
            <a:chExt cx="456840" cy="609120"/>
          </a:xfrm>
        </p:grpSpPr>
        <p:sp>
          <p:nvSpPr>
            <p:cNvPr id="492" name="CustomShape 6"/>
            <p:cNvSpPr/>
            <p:nvPr/>
          </p:nvSpPr>
          <p:spPr>
            <a:xfrm>
              <a:off x="7150320" y="18982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3" name="CustomShape 7"/>
            <p:cNvSpPr/>
            <p:nvPr/>
          </p:nvSpPr>
          <p:spPr>
            <a:xfrm>
              <a:off x="7150320" y="18982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4" name="CustomShape 8"/>
            <p:cNvSpPr/>
            <p:nvPr/>
          </p:nvSpPr>
          <p:spPr>
            <a:xfrm>
              <a:off x="6997680" y="205092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5" name="CustomShape 9"/>
            <p:cNvSpPr/>
            <p:nvPr/>
          </p:nvSpPr>
          <p:spPr>
            <a:xfrm>
              <a:off x="6997680" y="205092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6" name="CustomShape 10"/>
            <p:cNvSpPr/>
            <p:nvPr/>
          </p:nvSpPr>
          <p:spPr>
            <a:xfrm>
              <a:off x="6845400" y="220320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7" name="CustomShape 11"/>
            <p:cNvSpPr/>
            <p:nvPr/>
          </p:nvSpPr>
          <p:spPr>
            <a:xfrm>
              <a:off x="6845400" y="220320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8" name="CustomShape 12"/>
            <p:cNvSpPr/>
            <p:nvPr/>
          </p:nvSpPr>
          <p:spPr>
            <a:xfrm>
              <a:off x="7150320" y="23554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CustomShape 13"/>
            <p:cNvSpPr/>
            <p:nvPr/>
          </p:nvSpPr>
          <p:spPr>
            <a:xfrm>
              <a:off x="7150320" y="23554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00" name="object 28"/>
          <p:cNvPicPr/>
          <p:nvPr/>
        </p:nvPicPr>
        <p:blipFill>
          <a:blip r:embed="rId6"/>
          <a:stretch/>
        </p:blipFill>
        <p:spPr>
          <a:xfrm>
            <a:off x="7450200" y="27316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01" name="object 29"/>
          <p:cNvPicPr/>
          <p:nvPr/>
        </p:nvPicPr>
        <p:blipFill>
          <a:blip r:embed="rId6"/>
          <a:stretch/>
        </p:blipFill>
        <p:spPr>
          <a:xfrm>
            <a:off x="5697720" y="1817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02" name="object 30"/>
          <p:cNvPicPr/>
          <p:nvPr/>
        </p:nvPicPr>
        <p:blipFill>
          <a:blip r:embed="rId6"/>
          <a:stretch/>
        </p:blipFill>
        <p:spPr>
          <a:xfrm>
            <a:off x="6002640" y="32652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03" name="object 31"/>
          <p:cNvPicPr/>
          <p:nvPr/>
        </p:nvPicPr>
        <p:blipFill>
          <a:blip r:embed="rId8"/>
          <a:stretch/>
        </p:blipFill>
        <p:spPr>
          <a:xfrm>
            <a:off x="6002640" y="47890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04" name="object 32"/>
          <p:cNvPicPr/>
          <p:nvPr/>
        </p:nvPicPr>
        <p:blipFill>
          <a:blip r:embed="rId8"/>
          <a:stretch/>
        </p:blipFill>
        <p:spPr>
          <a:xfrm>
            <a:off x="638352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05" name="object 33"/>
          <p:cNvPicPr/>
          <p:nvPr/>
        </p:nvPicPr>
        <p:blipFill>
          <a:blip r:embed="rId8"/>
          <a:stretch/>
        </p:blipFill>
        <p:spPr>
          <a:xfrm>
            <a:off x="6764400" y="43318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06" name="object 34"/>
          <p:cNvPicPr/>
          <p:nvPr/>
        </p:nvPicPr>
        <p:blipFill>
          <a:blip r:embed="rId8"/>
          <a:stretch/>
        </p:blipFill>
        <p:spPr>
          <a:xfrm>
            <a:off x="5926320" y="37224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07" name="object 35"/>
          <p:cNvPicPr/>
          <p:nvPr/>
        </p:nvPicPr>
        <p:blipFill>
          <a:blip r:embed="rId8"/>
          <a:stretch/>
        </p:blipFill>
        <p:spPr>
          <a:xfrm>
            <a:off x="5164200" y="41796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08" name="object 36"/>
          <p:cNvPicPr/>
          <p:nvPr/>
        </p:nvPicPr>
        <p:blipFill>
          <a:blip r:embed="rId8"/>
          <a:stretch/>
        </p:blipFill>
        <p:spPr>
          <a:xfrm>
            <a:off x="7145640" y="46368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09" name="object 37"/>
          <p:cNvPicPr/>
          <p:nvPr/>
        </p:nvPicPr>
        <p:blipFill>
          <a:blip r:embed="rId8"/>
          <a:stretch/>
        </p:blipFill>
        <p:spPr>
          <a:xfrm>
            <a:off x="6993000" y="50176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10" name="object 38"/>
          <p:cNvPicPr/>
          <p:nvPr/>
        </p:nvPicPr>
        <p:blipFill>
          <a:blip r:embed="rId8"/>
          <a:stretch/>
        </p:blipFill>
        <p:spPr>
          <a:xfrm>
            <a:off x="6840720" y="40273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11" name="object 39"/>
          <p:cNvPicPr/>
          <p:nvPr/>
        </p:nvPicPr>
        <p:blipFill>
          <a:blip r:embed="rId8"/>
          <a:stretch/>
        </p:blipFill>
        <p:spPr>
          <a:xfrm>
            <a:off x="7450200" y="5246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12" name="object 40"/>
          <p:cNvPicPr/>
          <p:nvPr/>
        </p:nvPicPr>
        <p:blipFill>
          <a:blip r:embed="rId6"/>
          <a:stretch/>
        </p:blipFill>
        <p:spPr>
          <a:xfrm>
            <a:off x="6612120" y="2579400"/>
            <a:ext cx="161640" cy="161640"/>
          </a:xfrm>
          <a:prstGeom prst="rect">
            <a:avLst/>
          </a:prstGeom>
          <a:ln>
            <a:noFill/>
          </a:ln>
        </p:spPr>
      </p:pic>
      <p:sp>
        <p:nvSpPr>
          <p:cNvPr id="513" name="CustomShape 14"/>
          <p:cNvSpPr/>
          <p:nvPr/>
        </p:nvSpPr>
        <p:spPr>
          <a:xfrm>
            <a:off x="2349720" y="1441080"/>
            <a:ext cx="5943240" cy="4190760"/>
          </a:xfrm>
          <a:custGeom>
            <a:avLst/>
            <a:gdLst/>
            <a:ahLst/>
            <a:cxnLst/>
            <a:rect l="l" t="t" r="r" b="b"/>
            <a:pathLst>
              <a:path w="5943600" h="4191000">
                <a:moveTo>
                  <a:pt x="0" y="0"/>
                </a:moveTo>
                <a:lnTo>
                  <a:pt x="0" y="4191000"/>
                </a:lnTo>
                <a:moveTo>
                  <a:pt x="0" y="4191000"/>
                </a:moveTo>
                <a:lnTo>
                  <a:pt x="5943587" y="4191000"/>
                </a:lnTo>
              </a:path>
            </a:pathLst>
          </a:custGeom>
          <a:noFill/>
          <a:ln w="9360">
            <a:solidFill>
              <a:srgbClr val="0101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CustomShape 15"/>
          <p:cNvSpPr/>
          <p:nvPr/>
        </p:nvSpPr>
        <p:spPr>
          <a:xfrm>
            <a:off x="1803600" y="2800080"/>
            <a:ext cx="24552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4">
                <a:latin typeface="Times New Roman"/>
              </a:rPr>
              <a:t>Y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15" name="CustomShape 16"/>
          <p:cNvSpPr/>
          <p:nvPr/>
        </p:nvSpPr>
        <p:spPr>
          <a:xfrm>
            <a:off x="5156280" y="5881320"/>
            <a:ext cx="2455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600">
              <a:lnSpc>
                <a:spcPts val="2721"/>
              </a:lnSpc>
            </a:pPr>
            <a:r>
              <a:rPr lang="en-IN" sz="2400" b="0" strike="noStrike" spc="-4">
                <a:latin typeface="Times New Roman"/>
              </a:rPr>
              <a:t>X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16" name="TextShape 17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17" name="TextShape 18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18" name="TextShape 19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74B6180C-36CC-49A4-864C-0FA2E9410A10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16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519" name="CustomShape 20"/>
          <p:cNvSpPr/>
          <p:nvPr/>
        </p:nvSpPr>
        <p:spPr>
          <a:xfrm>
            <a:off x="448200" y="3673440"/>
            <a:ext cx="1615680" cy="184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9">
                <a:latin typeface="Times New Roman"/>
              </a:rPr>
              <a:t>Assign </a:t>
            </a:r>
            <a:r>
              <a:rPr lang="en-IN" sz="2400" b="0" strike="noStrike" spc="-1">
                <a:latin typeface="Times New Roman"/>
              </a:rPr>
              <a:t>each</a:t>
            </a:r>
            <a:r>
              <a:rPr lang="en-IN" sz="2400" b="0" strike="noStrike" spc="-24">
                <a:latin typeface="Times New Roman"/>
              </a:rPr>
              <a:t> </a:t>
            </a:r>
            <a:r>
              <a:rPr lang="en-IN" sz="2400" b="0" strike="noStrike" spc="-9">
                <a:latin typeface="Times New Roman"/>
              </a:rPr>
              <a:t>point</a:t>
            </a:r>
            <a:endParaRPr lang="en-IN" sz="2400" b="0" strike="noStrike" spc="-1">
              <a:latin typeface="Arial"/>
            </a:endParaRPr>
          </a:p>
          <a:p>
            <a:pPr marL="12600">
              <a:lnSpc>
                <a:spcPts val="2869"/>
              </a:lnSpc>
              <a:spcBef>
                <a:spcPts val="91"/>
              </a:spcBef>
            </a:pPr>
            <a:r>
              <a:rPr lang="en-IN" sz="2400" b="0" strike="noStrike" spc="-1">
                <a:latin typeface="Times New Roman"/>
              </a:rPr>
              <a:t>to</a:t>
            </a:r>
            <a:r>
              <a:rPr lang="en-IN" sz="2400" b="0" strike="noStrike" spc="-24">
                <a:latin typeface="Times New Roman"/>
              </a:rPr>
              <a:t> </a:t>
            </a:r>
            <a:r>
              <a:rPr lang="en-IN" sz="2400" b="0" strike="noStrike" spc="-1">
                <a:latin typeface="Times New Roman"/>
              </a:rPr>
              <a:t>the</a:t>
            </a:r>
            <a:r>
              <a:rPr lang="en-IN" sz="2400" b="0" strike="noStrike" spc="-9">
                <a:latin typeface="Times New Roman"/>
              </a:rPr>
              <a:t> closest cluster</a:t>
            </a:r>
            <a:r>
              <a:rPr lang="en-IN" sz="2400" b="0" strike="noStrike" spc="199">
                <a:latin typeface="Times New Roman"/>
              </a:rPr>
              <a:t> </a:t>
            </a:r>
            <a:r>
              <a:rPr lang="en-IN" sz="2400" b="0" strike="noStrike" spc="-9">
                <a:latin typeface="Times New Roman"/>
              </a:rPr>
              <a:t>center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TextShape 1"/>
          <p:cNvSpPr txBox="1"/>
          <p:nvPr/>
        </p:nvSpPr>
        <p:spPr>
          <a:xfrm>
            <a:off x="751320" y="267840"/>
            <a:ext cx="5404680" cy="12931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K-means</a:t>
            </a:r>
            <a:r>
              <a:rPr lang="en-IN" sz="4200" b="0" strike="noStrike" spc="-24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Example,</a:t>
            </a:r>
            <a:r>
              <a:rPr lang="en-IN" sz="4200" b="0" strike="noStrike" spc="-12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Step</a:t>
            </a:r>
            <a:r>
              <a:rPr lang="en-IN" sz="4200" b="0" strike="noStrike" spc="-111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49">
                <a:solidFill>
                  <a:srgbClr val="006533"/>
                </a:solidFill>
                <a:latin typeface="Garamond"/>
              </a:rPr>
              <a:t>3</a:t>
            </a:r>
            <a:endParaRPr lang="en-IN" sz="4200" b="0" strike="noStrike" spc="-1">
              <a:latin typeface="Calibri"/>
            </a:endParaRPr>
          </a:p>
        </p:txBody>
      </p:sp>
      <p:pic>
        <p:nvPicPr>
          <p:cNvPr id="521" name="object 3"/>
          <p:cNvPicPr/>
          <p:nvPr/>
        </p:nvPicPr>
        <p:blipFill>
          <a:blip r:embed="rId2"/>
          <a:stretch/>
        </p:blipFill>
        <p:spPr>
          <a:xfrm>
            <a:off x="3183120" y="46368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22" name="object 4"/>
          <p:cNvPicPr/>
          <p:nvPr/>
        </p:nvPicPr>
        <p:blipFill>
          <a:blip r:embed="rId2"/>
          <a:stretch/>
        </p:blipFill>
        <p:spPr>
          <a:xfrm>
            <a:off x="3335400" y="48654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23" name="object 5"/>
          <p:cNvPicPr/>
          <p:nvPr/>
        </p:nvPicPr>
        <p:blipFill>
          <a:blip r:embed="rId2"/>
          <a:stretch/>
        </p:blipFill>
        <p:spPr>
          <a:xfrm>
            <a:off x="310680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24" name="object 6"/>
          <p:cNvPicPr/>
          <p:nvPr/>
        </p:nvPicPr>
        <p:blipFill>
          <a:blip r:embed="rId2"/>
          <a:stretch/>
        </p:blipFill>
        <p:spPr>
          <a:xfrm>
            <a:off x="2878200" y="44082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25" name="object 7"/>
          <p:cNvPicPr/>
          <p:nvPr/>
        </p:nvPicPr>
        <p:blipFill>
          <a:blip r:embed="rId3"/>
          <a:stretch/>
        </p:blipFill>
        <p:spPr>
          <a:xfrm>
            <a:off x="2878200" y="20458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26" name="object 8"/>
          <p:cNvPicPr/>
          <p:nvPr/>
        </p:nvPicPr>
        <p:blipFill>
          <a:blip r:embed="rId2"/>
          <a:stretch/>
        </p:blipFill>
        <p:spPr>
          <a:xfrm>
            <a:off x="2878200" y="35701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27" name="object 9"/>
          <p:cNvPicPr/>
          <p:nvPr/>
        </p:nvPicPr>
        <p:blipFill>
          <a:blip r:embed="rId2"/>
          <a:stretch/>
        </p:blipFill>
        <p:spPr>
          <a:xfrm>
            <a:off x="287820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28" name="object 10"/>
          <p:cNvPicPr/>
          <p:nvPr/>
        </p:nvPicPr>
        <p:blipFill>
          <a:blip r:embed="rId4"/>
          <a:stretch/>
        </p:blipFill>
        <p:spPr>
          <a:xfrm>
            <a:off x="2421000" y="4103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29" name="object 11"/>
          <p:cNvPicPr/>
          <p:nvPr/>
        </p:nvPicPr>
        <p:blipFill>
          <a:blip r:embed="rId2"/>
          <a:stretch/>
        </p:blipFill>
        <p:spPr>
          <a:xfrm>
            <a:off x="4554720" y="37987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30" name="object 12"/>
          <p:cNvPicPr/>
          <p:nvPr/>
        </p:nvPicPr>
        <p:blipFill>
          <a:blip r:embed="rId3"/>
          <a:stretch/>
        </p:blipFill>
        <p:spPr>
          <a:xfrm>
            <a:off x="6688440" y="1817280"/>
            <a:ext cx="161640" cy="161640"/>
          </a:xfrm>
          <a:prstGeom prst="rect">
            <a:avLst/>
          </a:prstGeom>
          <a:ln>
            <a:noFill/>
          </a:ln>
        </p:spPr>
      </p:pic>
      <p:grpSp>
        <p:nvGrpSpPr>
          <p:cNvPr id="531" name="Group 2"/>
          <p:cNvGrpSpPr/>
          <p:nvPr/>
        </p:nvGrpSpPr>
        <p:grpSpPr>
          <a:xfrm>
            <a:off x="6845400" y="1898280"/>
            <a:ext cx="456840" cy="609120"/>
            <a:chOff x="6845400" y="1898280"/>
            <a:chExt cx="456840" cy="609120"/>
          </a:xfrm>
        </p:grpSpPr>
        <p:sp>
          <p:nvSpPr>
            <p:cNvPr id="532" name="CustomShape 3"/>
            <p:cNvSpPr/>
            <p:nvPr/>
          </p:nvSpPr>
          <p:spPr>
            <a:xfrm>
              <a:off x="7150320" y="18982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CustomShape 4"/>
            <p:cNvSpPr/>
            <p:nvPr/>
          </p:nvSpPr>
          <p:spPr>
            <a:xfrm>
              <a:off x="7150320" y="18982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CustomShape 5"/>
            <p:cNvSpPr/>
            <p:nvPr/>
          </p:nvSpPr>
          <p:spPr>
            <a:xfrm>
              <a:off x="6997680" y="205092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CustomShape 6"/>
            <p:cNvSpPr/>
            <p:nvPr/>
          </p:nvSpPr>
          <p:spPr>
            <a:xfrm>
              <a:off x="6997680" y="205092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CustomShape 7"/>
            <p:cNvSpPr/>
            <p:nvPr/>
          </p:nvSpPr>
          <p:spPr>
            <a:xfrm>
              <a:off x="6845400" y="220320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CustomShape 8"/>
            <p:cNvSpPr/>
            <p:nvPr/>
          </p:nvSpPr>
          <p:spPr>
            <a:xfrm>
              <a:off x="6845400" y="220320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CustomShape 9"/>
            <p:cNvSpPr/>
            <p:nvPr/>
          </p:nvSpPr>
          <p:spPr>
            <a:xfrm>
              <a:off x="7150320" y="23554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CustomShape 10"/>
            <p:cNvSpPr/>
            <p:nvPr/>
          </p:nvSpPr>
          <p:spPr>
            <a:xfrm>
              <a:off x="7150320" y="23554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40" name="object 22"/>
          <p:cNvPicPr/>
          <p:nvPr/>
        </p:nvPicPr>
        <p:blipFill>
          <a:blip r:embed="rId3"/>
          <a:stretch/>
        </p:blipFill>
        <p:spPr>
          <a:xfrm>
            <a:off x="7450200" y="27316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41" name="object 23"/>
          <p:cNvPicPr/>
          <p:nvPr/>
        </p:nvPicPr>
        <p:blipFill>
          <a:blip r:embed="rId3"/>
          <a:stretch/>
        </p:blipFill>
        <p:spPr>
          <a:xfrm>
            <a:off x="5697720" y="1817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42" name="object 24"/>
          <p:cNvPicPr/>
          <p:nvPr/>
        </p:nvPicPr>
        <p:blipFill>
          <a:blip r:embed="rId3"/>
          <a:stretch/>
        </p:blipFill>
        <p:spPr>
          <a:xfrm>
            <a:off x="6002640" y="3265200"/>
            <a:ext cx="161640" cy="161640"/>
          </a:xfrm>
          <a:prstGeom prst="rect">
            <a:avLst/>
          </a:prstGeom>
          <a:ln>
            <a:noFill/>
          </a:ln>
        </p:spPr>
      </p:pic>
      <p:grpSp>
        <p:nvGrpSpPr>
          <p:cNvPr id="543" name="Group 11"/>
          <p:cNvGrpSpPr/>
          <p:nvPr/>
        </p:nvGrpSpPr>
        <p:grpSpPr>
          <a:xfrm>
            <a:off x="2349720" y="1441080"/>
            <a:ext cx="5943240" cy="4190760"/>
            <a:chOff x="2349720" y="1441080"/>
            <a:chExt cx="5943240" cy="4190760"/>
          </a:xfrm>
        </p:grpSpPr>
        <p:pic>
          <p:nvPicPr>
            <p:cNvPr id="544" name="object 26"/>
            <p:cNvPicPr/>
            <p:nvPr/>
          </p:nvPicPr>
          <p:blipFill>
            <a:blip r:embed="rId5"/>
            <a:stretch/>
          </p:blipFill>
          <p:spPr>
            <a:xfrm>
              <a:off x="6002640" y="4789080"/>
              <a:ext cx="161640" cy="161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545" name="CustomShape 12"/>
            <p:cNvSpPr/>
            <p:nvPr/>
          </p:nvSpPr>
          <p:spPr>
            <a:xfrm>
              <a:off x="4711680" y="2345760"/>
              <a:ext cx="1676160" cy="2691360"/>
            </a:xfrm>
            <a:custGeom>
              <a:avLst/>
              <a:gdLst/>
              <a:ahLst/>
              <a:cxnLst/>
              <a:rect l="l" t="t" r="r" b="b"/>
              <a:pathLst>
                <a:path w="1676400" h="2691765">
                  <a:moveTo>
                    <a:pt x="1523987" y="86106"/>
                  </a:moveTo>
                  <a:lnTo>
                    <a:pt x="1352537" y="0"/>
                  </a:lnTo>
                  <a:lnTo>
                    <a:pt x="1352537" y="57150"/>
                  </a:lnTo>
                  <a:lnTo>
                    <a:pt x="0" y="57150"/>
                  </a:lnTo>
                  <a:lnTo>
                    <a:pt x="0" y="114300"/>
                  </a:lnTo>
                  <a:lnTo>
                    <a:pt x="1352537" y="114300"/>
                  </a:lnTo>
                  <a:lnTo>
                    <a:pt x="1352537" y="171450"/>
                  </a:lnTo>
                  <a:lnTo>
                    <a:pt x="1380744" y="157416"/>
                  </a:lnTo>
                  <a:lnTo>
                    <a:pt x="1523987" y="86106"/>
                  </a:lnTo>
                  <a:close/>
                  <a:moveTo>
                    <a:pt x="1676387" y="1914906"/>
                  </a:moveTo>
                  <a:lnTo>
                    <a:pt x="1514856" y="2017776"/>
                  </a:lnTo>
                  <a:lnTo>
                    <a:pt x="1563370" y="2046947"/>
                  </a:lnTo>
                  <a:lnTo>
                    <a:pt x="1194816" y="2662428"/>
                  </a:lnTo>
                  <a:lnTo>
                    <a:pt x="1243571" y="2691384"/>
                  </a:lnTo>
                  <a:lnTo>
                    <a:pt x="1612836" y="2076678"/>
                  </a:lnTo>
                  <a:lnTo>
                    <a:pt x="1627632" y="2085568"/>
                  </a:lnTo>
                  <a:lnTo>
                    <a:pt x="1661909" y="2106168"/>
                  </a:lnTo>
                  <a:lnTo>
                    <a:pt x="1676387" y="191490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6" name="CustomShape 13"/>
            <p:cNvSpPr/>
            <p:nvPr/>
          </p:nvSpPr>
          <p:spPr>
            <a:xfrm>
              <a:off x="2349720" y="1441080"/>
              <a:ext cx="5943240" cy="4190760"/>
            </a:xfrm>
            <a:custGeom>
              <a:avLst/>
              <a:gdLst/>
              <a:ahLst/>
              <a:cxnLst/>
              <a:rect l="l" t="t" r="r" b="b"/>
              <a:pathLst>
                <a:path w="5943600" h="4191000">
                  <a:moveTo>
                    <a:pt x="0" y="0"/>
                  </a:moveTo>
                  <a:lnTo>
                    <a:pt x="0" y="4191000"/>
                  </a:lnTo>
                  <a:moveTo>
                    <a:pt x="0" y="4191000"/>
                  </a:moveTo>
                  <a:lnTo>
                    <a:pt x="5943587" y="4191000"/>
                  </a:lnTo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547" name="object 29"/>
            <p:cNvPicPr/>
            <p:nvPr/>
          </p:nvPicPr>
          <p:blipFill>
            <a:blip r:embed="rId6"/>
            <a:stretch/>
          </p:blipFill>
          <p:spPr>
            <a:xfrm>
              <a:off x="6154920" y="2274480"/>
              <a:ext cx="237600" cy="23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548" name="CustomShape 14"/>
            <p:cNvSpPr/>
            <p:nvPr/>
          </p:nvSpPr>
          <p:spPr>
            <a:xfrm>
              <a:off x="3470400" y="3717360"/>
              <a:ext cx="271440" cy="619560"/>
            </a:xfrm>
            <a:custGeom>
              <a:avLst/>
              <a:gdLst/>
              <a:ahLst/>
              <a:cxnLst/>
              <a:rect l="l" t="t" r="r" b="b"/>
              <a:pathLst>
                <a:path w="271779" h="619760">
                  <a:moveTo>
                    <a:pt x="53973" y="448609"/>
                  </a:moveTo>
                  <a:lnTo>
                    <a:pt x="0" y="429006"/>
                  </a:lnTo>
                  <a:lnTo>
                    <a:pt x="22098" y="619506"/>
                  </a:lnTo>
                  <a:lnTo>
                    <a:pt x="44195" y="598615"/>
                  </a:lnTo>
                  <a:lnTo>
                    <a:pt x="44195" y="475488"/>
                  </a:lnTo>
                  <a:lnTo>
                    <a:pt x="53973" y="448609"/>
                  </a:lnTo>
                  <a:close/>
                  <a:moveTo>
                    <a:pt x="107493" y="468048"/>
                  </a:moveTo>
                  <a:lnTo>
                    <a:pt x="53973" y="448609"/>
                  </a:lnTo>
                  <a:lnTo>
                    <a:pt x="44195" y="475488"/>
                  </a:lnTo>
                  <a:lnTo>
                    <a:pt x="97536" y="495300"/>
                  </a:lnTo>
                  <a:lnTo>
                    <a:pt x="107493" y="468048"/>
                  </a:lnTo>
                  <a:close/>
                  <a:moveTo>
                    <a:pt x="161543" y="487680"/>
                  </a:moveTo>
                  <a:lnTo>
                    <a:pt x="107493" y="468048"/>
                  </a:lnTo>
                  <a:lnTo>
                    <a:pt x="97536" y="495300"/>
                  </a:lnTo>
                  <a:lnTo>
                    <a:pt x="44195" y="475488"/>
                  </a:lnTo>
                  <a:lnTo>
                    <a:pt x="44195" y="598615"/>
                  </a:lnTo>
                  <a:lnTo>
                    <a:pt x="161543" y="487680"/>
                  </a:lnTo>
                  <a:close/>
                  <a:moveTo>
                    <a:pt x="271271" y="19812"/>
                  </a:moveTo>
                  <a:lnTo>
                    <a:pt x="217169" y="0"/>
                  </a:lnTo>
                  <a:lnTo>
                    <a:pt x="53973" y="448609"/>
                  </a:lnTo>
                  <a:lnTo>
                    <a:pt x="107493" y="468048"/>
                  </a:lnTo>
                  <a:lnTo>
                    <a:pt x="271271" y="1981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49" name="object 31"/>
          <p:cNvPicPr/>
          <p:nvPr/>
        </p:nvPicPr>
        <p:blipFill>
          <a:blip r:embed="rId5"/>
          <a:stretch/>
        </p:blipFill>
        <p:spPr>
          <a:xfrm>
            <a:off x="638352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50" name="object 32"/>
          <p:cNvPicPr/>
          <p:nvPr/>
        </p:nvPicPr>
        <p:blipFill>
          <a:blip r:embed="rId5"/>
          <a:stretch/>
        </p:blipFill>
        <p:spPr>
          <a:xfrm>
            <a:off x="6764400" y="43318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51" name="object 33"/>
          <p:cNvPicPr/>
          <p:nvPr/>
        </p:nvPicPr>
        <p:blipFill>
          <a:blip r:embed="rId5"/>
          <a:stretch/>
        </p:blipFill>
        <p:spPr>
          <a:xfrm>
            <a:off x="5926320" y="37224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52" name="object 34"/>
          <p:cNvPicPr/>
          <p:nvPr/>
        </p:nvPicPr>
        <p:blipFill>
          <a:blip r:embed="rId5"/>
          <a:stretch/>
        </p:blipFill>
        <p:spPr>
          <a:xfrm>
            <a:off x="5164200" y="41796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53" name="object 35"/>
          <p:cNvPicPr/>
          <p:nvPr/>
        </p:nvPicPr>
        <p:blipFill>
          <a:blip r:embed="rId5"/>
          <a:stretch/>
        </p:blipFill>
        <p:spPr>
          <a:xfrm>
            <a:off x="7145640" y="46368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54" name="object 36"/>
          <p:cNvPicPr/>
          <p:nvPr/>
        </p:nvPicPr>
        <p:blipFill>
          <a:blip r:embed="rId5"/>
          <a:stretch/>
        </p:blipFill>
        <p:spPr>
          <a:xfrm>
            <a:off x="6993000" y="50176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55" name="object 37"/>
          <p:cNvPicPr/>
          <p:nvPr/>
        </p:nvPicPr>
        <p:blipFill>
          <a:blip r:embed="rId5"/>
          <a:stretch/>
        </p:blipFill>
        <p:spPr>
          <a:xfrm>
            <a:off x="6840720" y="40273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56" name="object 38"/>
          <p:cNvPicPr/>
          <p:nvPr/>
        </p:nvPicPr>
        <p:blipFill>
          <a:blip r:embed="rId5"/>
          <a:stretch/>
        </p:blipFill>
        <p:spPr>
          <a:xfrm>
            <a:off x="7450200" y="5246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57" name="object 39"/>
          <p:cNvPicPr/>
          <p:nvPr/>
        </p:nvPicPr>
        <p:blipFill>
          <a:blip r:embed="rId3"/>
          <a:stretch/>
        </p:blipFill>
        <p:spPr>
          <a:xfrm>
            <a:off x="6612120" y="2579400"/>
            <a:ext cx="161640" cy="161640"/>
          </a:xfrm>
          <a:prstGeom prst="rect">
            <a:avLst/>
          </a:prstGeom>
          <a:ln>
            <a:noFill/>
          </a:ln>
        </p:spPr>
      </p:pic>
      <p:sp>
        <p:nvSpPr>
          <p:cNvPr id="558" name="CustomShape 15"/>
          <p:cNvSpPr/>
          <p:nvPr/>
        </p:nvSpPr>
        <p:spPr>
          <a:xfrm>
            <a:off x="1803600" y="2800080"/>
            <a:ext cx="24552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4">
                <a:latin typeface="Times New Roman"/>
              </a:rPr>
              <a:t>Y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59" name="CustomShape 16"/>
          <p:cNvSpPr/>
          <p:nvPr/>
        </p:nvSpPr>
        <p:spPr>
          <a:xfrm>
            <a:off x="295560" y="3520800"/>
            <a:ext cx="1802520" cy="220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ts val="2874"/>
              </a:lnSpc>
              <a:spcBef>
                <a:spcPts val="99"/>
              </a:spcBef>
            </a:pPr>
            <a:r>
              <a:rPr lang="en-IN" sz="2400" b="0" strike="noStrike" spc="-18">
                <a:latin typeface="Times New Roman"/>
              </a:rPr>
              <a:t>Move</a:t>
            </a:r>
            <a:endParaRPr lang="en-IN" sz="2400" b="0" strike="noStrike" spc="-1">
              <a:latin typeface="Arial"/>
            </a:endParaRPr>
          </a:p>
          <a:p>
            <a:pPr marL="12600">
              <a:lnSpc>
                <a:spcPts val="2869"/>
              </a:lnSpc>
              <a:spcBef>
                <a:spcPts val="99"/>
              </a:spcBef>
            </a:pPr>
            <a:r>
              <a:rPr lang="en-IN" sz="2400" b="0" strike="noStrike" spc="-1">
                <a:latin typeface="Times New Roman"/>
              </a:rPr>
              <a:t>each</a:t>
            </a:r>
            <a:r>
              <a:rPr lang="en-IN" sz="2400" b="0" strike="noStrike" spc="-32">
                <a:latin typeface="Times New Roman"/>
              </a:rPr>
              <a:t> </a:t>
            </a:r>
            <a:r>
              <a:rPr lang="en-IN" sz="2400" b="0" strike="noStrike" spc="-9">
                <a:latin typeface="Times New Roman"/>
              </a:rPr>
              <a:t>cluster center</a:t>
            </a:r>
            <a:endParaRPr lang="en-IN" sz="2400" b="0" strike="noStrike" spc="-1">
              <a:latin typeface="Arial"/>
            </a:endParaRPr>
          </a:p>
          <a:p>
            <a:pPr marL="12600">
              <a:lnSpc>
                <a:spcPts val="2781"/>
              </a:lnSpc>
            </a:pPr>
            <a:r>
              <a:rPr lang="en-IN" sz="2400" b="0" strike="noStrike" spc="-1">
                <a:latin typeface="Times New Roman"/>
              </a:rPr>
              <a:t>to</a:t>
            </a:r>
            <a:r>
              <a:rPr lang="en-IN" sz="2400" b="0" strike="noStrike" spc="-4">
                <a:latin typeface="Times New Roman"/>
              </a:rPr>
              <a:t> </a:t>
            </a:r>
            <a:r>
              <a:rPr lang="en-IN" sz="2400" b="0" strike="noStrike" spc="-1">
                <a:latin typeface="Times New Roman"/>
              </a:rPr>
              <a:t>the</a:t>
            </a:r>
            <a:r>
              <a:rPr lang="en-IN" sz="2400" b="0" strike="noStrike" spc="-4">
                <a:latin typeface="Times New Roman"/>
              </a:rPr>
              <a:t> </a:t>
            </a:r>
            <a:r>
              <a:rPr lang="en-IN" sz="2400" b="0" strike="noStrike" spc="-18">
                <a:latin typeface="Times New Roman"/>
              </a:rPr>
              <a:t>mean</a:t>
            </a:r>
            <a:endParaRPr lang="en-IN" sz="2400" b="0" strike="noStrike" spc="-1">
              <a:latin typeface="Arial"/>
            </a:endParaRPr>
          </a:p>
          <a:p>
            <a:pPr marL="12600">
              <a:lnSpc>
                <a:spcPts val="2874"/>
              </a:lnSpc>
            </a:pPr>
            <a:r>
              <a:rPr lang="en-IN" sz="2400" b="0" strike="noStrike" spc="-1">
                <a:latin typeface="Times New Roman"/>
              </a:rPr>
              <a:t>of</a:t>
            </a:r>
            <a:r>
              <a:rPr lang="en-IN" sz="2400" b="0" strike="noStrike" spc="-49">
                <a:latin typeface="Times New Roman"/>
              </a:rPr>
              <a:t> </a:t>
            </a:r>
            <a:r>
              <a:rPr lang="en-IN" sz="2400" b="0" strike="noStrike" spc="-1">
                <a:latin typeface="Times New Roman"/>
              </a:rPr>
              <a:t>each</a:t>
            </a:r>
            <a:r>
              <a:rPr lang="en-IN" sz="2400" b="0" strike="noStrike" spc="-38">
                <a:latin typeface="Times New Roman"/>
              </a:rPr>
              <a:t> </a:t>
            </a:r>
            <a:r>
              <a:rPr lang="en-IN" sz="2400" b="0" strike="noStrike" spc="-9">
                <a:latin typeface="Times New Roman"/>
              </a:rPr>
              <a:t>cluster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60" name="CustomShape 17"/>
          <p:cNvSpPr/>
          <p:nvPr/>
        </p:nvSpPr>
        <p:spPr>
          <a:xfrm>
            <a:off x="6366240" y="2377800"/>
            <a:ext cx="34704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24">
                <a:latin typeface="Times New Roman"/>
              </a:rPr>
              <a:t>k</a:t>
            </a:r>
            <a:r>
              <a:rPr lang="en-IN" sz="2400" b="1" strike="noStrike" spc="-35" baseline="-20000">
                <a:latin typeface="Times New Roman"/>
              </a:rPr>
              <a:t>1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561" name="object 43"/>
          <p:cNvPicPr/>
          <p:nvPr/>
        </p:nvPicPr>
        <p:blipFill>
          <a:blip r:embed="rId7"/>
          <a:stretch/>
        </p:blipFill>
        <p:spPr>
          <a:xfrm>
            <a:off x="3645000" y="3422520"/>
            <a:ext cx="228240" cy="228240"/>
          </a:xfrm>
          <a:prstGeom prst="rect">
            <a:avLst/>
          </a:prstGeom>
          <a:ln>
            <a:noFill/>
          </a:ln>
        </p:spPr>
      </p:pic>
      <p:sp>
        <p:nvSpPr>
          <p:cNvPr id="562" name="CustomShape 18"/>
          <p:cNvSpPr/>
          <p:nvPr/>
        </p:nvSpPr>
        <p:spPr>
          <a:xfrm>
            <a:off x="3851640" y="35208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2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563" name="object 45"/>
          <p:cNvPicPr/>
          <p:nvPr/>
        </p:nvPicPr>
        <p:blipFill>
          <a:blip r:embed="rId7"/>
          <a:stretch/>
        </p:blipFill>
        <p:spPr>
          <a:xfrm>
            <a:off x="3416400" y="4336920"/>
            <a:ext cx="228240" cy="228240"/>
          </a:xfrm>
          <a:prstGeom prst="rect">
            <a:avLst/>
          </a:prstGeom>
          <a:ln>
            <a:noFill/>
          </a:ln>
        </p:spPr>
      </p:pic>
      <p:sp>
        <p:nvSpPr>
          <p:cNvPr id="564" name="CustomShape 19"/>
          <p:cNvSpPr/>
          <p:nvPr/>
        </p:nvSpPr>
        <p:spPr>
          <a:xfrm>
            <a:off x="3648240" y="4435200"/>
            <a:ext cx="19476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4">
                <a:latin typeface="Times New Roman"/>
              </a:rPr>
              <a:t>k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65" name="CustomShape 20"/>
          <p:cNvSpPr/>
          <p:nvPr/>
        </p:nvSpPr>
        <p:spPr>
          <a:xfrm>
            <a:off x="3817440" y="4613040"/>
            <a:ext cx="127440" cy="2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600" b="1" strike="noStrike" spc="-1">
                <a:latin typeface="Times New Roman"/>
              </a:rPr>
              <a:t>2</a:t>
            </a:r>
            <a:endParaRPr lang="en-IN" sz="1600" b="0" strike="noStrike" spc="-1">
              <a:latin typeface="Arial"/>
            </a:endParaRPr>
          </a:p>
        </p:txBody>
      </p:sp>
      <p:pic>
        <p:nvPicPr>
          <p:cNvPr id="566" name="object 48"/>
          <p:cNvPicPr/>
          <p:nvPr/>
        </p:nvPicPr>
        <p:blipFill>
          <a:blip r:embed="rId8"/>
          <a:stretch/>
        </p:blipFill>
        <p:spPr>
          <a:xfrm>
            <a:off x="4402440" y="2274480"/>
            <a:ext cx="237600" cy="237600"/>
          </a:xfrm>
          <a:prstGeom prst="rect">
            <a:avLst/>
          </a:prstGeom>
          <a:ln>
            <a:noFill/>
          </a:ln>
        </p:spPr>
      </p:pic>
      <p:sp>
        <p:nvSpPr>
          <p:cNvPr id="567" name="CustomShape 21"/>
          <p:cNvSpPr/>
          <p:nvPr/>
        </p:nvSpPr>
        <p:spPr>
          <a:xfrm>
            <a:off x="4613400" y="23778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1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568" name="object 50"/>
          <p:cNvPicPr/>
          <p:nvPr/>
        </p:nvPicPr>
        <p:blipFill>
          <a:blip r:embed="rId9"/>
          <a:stretch/>
        </p:blipFill>
        <p:spPr>
          <a:xfrm>
            <a:off x="5697720" y="5017680"/>
            <a:ext cx="237600" cy="237600"/>
          </a:xfrm>
          <a:prstGeom prst="rect">
            <a:avLst/>
          </a:prstGeom>
          <a:ln>
            <a:noFill/>
          </a:ln>
        </p:spPr>
      </p:pic>
      <p:sp>
        <p:nvSpPr>
          <p:cNvPr id="569" name="CustomShape 22"/>
          <p:cNvSpPr/>
          <p:nvPr/>
        </p:nvSpPr>
        <p:spPr>
          <a:xfrm>
            <a:off x="5909040" y="51210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3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570" name="object 52"/>
          <p:cNvPicPr/>
          <p:nvPr/>
        </p:nvPicPr>
        <p:blipFill>
          <a:blip r:embed="rId9"/>
          <a:stretch/>
        </p:blipFill>
        <p:spPr>
          <a:xfrm>
            <a:off x="6307200" y="4027320"/>
            <a:ext cx="237600" cy="237600"/>
          </a:xfrm>
          <a:prstGeom prst="rect">
            <a:avLst/>
          </a:prstGeom>
          <a:ln>
            <a:noFill/>
          </a:ln>
        </p:spPr>
      </p:pic>
      <p:sp>
        <p:nvSpPr>
          <p:cNvPr id="571" name="CustomShape 23"/>
          <p:cNvSpPr/>
          <p:nvPr/>
        </p:nvSpPr>
        <p:spPr>
          <a:xfrm>
            <a:off x="6518520" y="4130640"/>
            <a:ext cx="34704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1" strike="noStrike" spc="-24">
                <a:latin typeface="Times New Roman"/>
              </a:rPr>
              <a:t>k</a:t>
            </a:r>
            <a:r>
              <a:rPr lang="en-IN" sz="2400" b="1" strike="noStrike" spc="-35" baseline="-20000">
                <a:latin typeface="Times New Roman"/>
              </a:rPr>
              <a:t>3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72" name="CustomShape 24"/>
          <p:cNvSpPr/>
          <p:nvPr/>
        </p:nvSpPr>
        <p:spPr>
          <a:xfrm>
            <a:off x="5156280" y="5881320"/>
            <a:ext cx="2455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600">
              <a:lnSpc>
                <a:spcPts val="2721"/>
              </a:lnSpc>
            </a:pPr>
            <a:r>
              <a:rPr lang="en-IN" sz="2400" b="0" strike="noStrike" spc="-4">
                <a:latin typeface="Times New Roman"/>
              </a:rPr>
              <a:t>X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573" name="TextShape 25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74" name="TextShape 26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575" name="TextShape 27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69378F6C-A2F1-4767-9397-00EB74C38F6B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17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TextShape 1"/>
          <p:cNvSpPr txBox="1"/>
          <p:nvPr/>
        </p:nvSpPr>
        <p:spPr>
          <a:xfrm>
            <a:off x="751320" y="267840"/>
            <a:ext cx="5418000" cy="12931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K-means</a:t>
            </a:r>
            <a:r>
              <a:rPr lang="en-IN" sz="4200" b="0" strike="noStrike" spc="-24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Example,</a:t>
            </a:r>
            <a:r>
              <a:rPr lang="en-IN" sz="4200" b="0" strike="noStrike" spc="-12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Step</a:t>
            </a:r>
            <a:r>
              <a:rPr lang="en-IN" sz="4200" b="0" strike="noStrike" spc="-9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49">
                <a:solidFill>
                  <a:srgbClr val="006533"/>
                </a:solidFill>
                <a:latin typeface="Garamond"/>
              </a:rPr>
              <a:t>4</a:t>
            </a:r>
            <a:endParaRPr lang="en-IN" sz="4200" b="0" strike="noStrike" spc="-1">
              <a:latin typeface="Calibri"/>
            </a:endParaRPr>
          </a:p>
        </p:txBody>
      </p:sp>
      <p:pic>
        <p:nvPicPr>
          <p:cNvPr id="577" name="object 3"/>
          <p:cNvPicPr/>
          <p:nvPr/>
        </p:nvPicPr>
        <p:blipFill>
          <a:blip r:embed="rId2"/>
          <a:stretch/>
        </p:blipFill>
        <p:spPr>
          <a:xfrm>
            <a:off x="3183120" y="46368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78" name="object 4"/>
          <p:cNvPicPr/>
          <p:nvPr/>
        </p:nvPicPr>
        <p:blipFill>
          <a:blip r:embed="rId2"/>
          <a:stretch/>
        </p:blipFill>
        <p:spPr>
          <a:xfrm>
            <a:off x="3335400" y="48654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79" name="object 5"/>
          <p:cNvPicPr/>
          <p:nvPr/>
        </p:nvPicPr>
        <p:blipFill>
          <a:blip r:embed="rId2"/>
          <a:stretch/>
        </p:blipFill>
        <p:spPr>
          <a:xfrm>
            <a:off x="310680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80" name="object 6"/>
          <p:cNvPicPr/>
          <p:nvPr/>
        </p:nvPicPr>
        <p:blipFill>
          <a:blip r:embed="rId2"/>
          <a:stretch/>
        </p:blipFill>
        <p:spPr>
          <a:xfrm>
            <a:off x="2878200" y="44082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81" name="object 7"/>
          <p:cNvPicPr/>
          <p:nvPr/>
        </p:nvPicPr>
        <p:blipFill>
          <a:blip r:embed="rId3"/>
          <a:stretch/>
        </p:blipFill>
        <p:spPr>
          <a:xfrm>
            <a:off x="2878200" y="20458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82" name="object 8"/>
          <p:cNvPicPr/>
          <p:nvPr/>
        </p:nvPicPr>
        <p:blipFill>
          <a:blip r:embed="rId2"/>
          <a:stretch/>
        </p:blipFill>
        <p:spPr>
          <a:xfrm>
            <a:off x="2878200" y="35701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83" name="object 9"/>
          <p:cNvPicPr/>
          <p:nvPr/>
        </p:nvPicPr>
        <p:blipFill>
          <a:blip r:embed="rId2"/>
          <a:stretch/>
        </p:blipFill>
        <p:spPr>
          <a:xfrm>
            <a:off x="287820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84" name="object 10"/>
          <p:cNvPicPr/>
          <p:nvPr/>
        </p:nvPicPr>
        <p:blipFill>
          <a:blip r:embed="rId4"/>
          <a:stretch/>
        </p:blipFill>
        <p:spPr>
          <a:xfrm>
            <a:off x="2421000" y="4103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85" name="object 11"/>
          <p:cNvPicPr/>
          <p:nvPr/>
        </p:nvPicPr>
        <p:blipFill>
          <a:blip r:embed="rId2"/>
          <a:stretch/>
        </p:blipFill>
        <p:spPr>
          <a:xfrm>
            <a:off x="4554720" y="37987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86" name="object 12"/>
          <p:cNvPicPr/>
          <p:nvPr/>
        </p:nvPicPr>
        <p:blipFill>
          <a:blip r:embed="rId3"/>
          <a:stretch/>
        </p:blipFill>
        <p:spPr>
          <a:xfrm>
            <a:off x="6688440" y="1817280"/>
            <a:ext cx="161640" cy="161640"/>
          </a:xfrm>
          <a:prstGeom prst="rect">
            <a:avLst/>
          </a:prstGeom>
          <a:ln>
            <a:noFill/>
          </a:ln>
        </p:spPr>
      </p:pic>
      <p:grpSp>
        <p:nvGrpSpPr>
          <p:cNvPr id="587" name="Group 2"/>
          <p:cNvGrpSpPr/>
          <p:nvPr/>
        </p:nvGrpSpPr>
        <p:grpSpPr>
          <a:xfrm>
            <a:off x="6845400" y="1898280"/>
            <a:ext cx="456840" cy="609120"/>
            <a:chOff x="6845400" y="1898280"/>
            <a:chExt cx="456840" cy="609120"/>
          </a:xfrm>
        </p:grpSpPr>
        <p:sp>
          <p:nvSpPr>
            <p:cNvPr id="588" name="CustomShape 3"/>
            <p:cNvSpPr/>
            <p:nvPr/>
          </p:nvSpPr>
          <p:spPr>
            <a:xfrm>
              <a:off x="7150320" y="18982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9" name="CustomShape 4"/>
            <p:cNvSpPr/>
            <p:nvPr/>
          </p:nvSpPr>
          <p:spPr>
            <a:xfrm>
              <a:off x="7150320" y="18982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0" name="CustomShape 5"/>
            <p:cNvSpPr/>
            <p:nvPr/>
          </p:nvSpPr>
          <p:spPr>
            <a:xfrm>
              <a:off x="6997680" y="205092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1" name="CustomShape 6"/>
            <p:cNvSpPr/>
            <p:nvPr/>
          </p:nvSpPr>
          <p:spPr>
            <a:xfrm>
              <a:off x="6997680" y="205092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2" name="CustomShape 7"/>
            <p:cNvSpPr/>
            <p:nvPr/>
          </p:nvSpPr>
          <p:spPr>
            <a:xfrm>
              <a:off x="6845400" y="220320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3" name="CustomShape 8"/>
            <p:cNvSpPr/>
            <p:nvPr/>
          </p:nvSpPr>
          <p:spPr>
            <a:xfrm>
              <a:off x="6845400" y="220320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4" name="CustomShape 9"/>
            <p:cNvSpPr/>
            <p:nvPr/>
          </p:nvSpPr>
          <p:spPr>
            <a:xfrm>
              <a:off x="7150320" y="23554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5" name="CustomShape 10"/>
            <p:cNvSpPr/>
            <p:nvPr/>
          </p:nvSpPr>
          <p:spPr>
            <a:xfrm>
              <a:off x="7150320" y="23554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596" name="object 22"/>
          <p:cNvPicPr/>
          <p:nvPr/>
        </p:nvPicPr>
        <p:blipFill>
          <a:blip r:embed="rId3"/>
          <a:stretch/>
        </p:blipFill>
        <p:spPr>
          <a:xfrm>
            <a:off x="7450200" y="27316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97" name="object 23"/>
          <p:cNvPicPr/>
          <p:nvPr/>
        </p:nvPicPr>
        <p:blipFill>
          <a:blip r:embed="rId3"/>
          <a:stretch/>
        </p:blipFill>
        <p:spPr>
          <a:xfrm>
            <a:off x="5697720" y="1817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98" name="object 24"/>
          <p:cNvPicPr/>
          <p:nvPr/>
        </p:nvPicPr>
        <p:blipFill>
          <a:blip r:embed="rId3"/>
          <a:stretch/>
        </p:blipFill>
        <p:spPr>
          <a:xfrm>
            <a:off x="6002640" y="32652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599" name="object 25"/>
          <p:cNvPicPr/>
          <p:nvPr/>
        </p:nvPicPr>
        <p:blipFill>
          <a:blip r:embed="rId5"/>
          <a:stretch/>
        </p:blipFill>
        <p:spPr>
          <a:xfrm>
            <a:off x="6002640" y="47890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00" name="object 26"/>
          <p:cNvPicPr/>
          <p:nvPr/>
        </p:nvPicPr>
        <p:blipFill>
          <a:blip r:embed="rId5"/>
          <a:stretch/>
        </p:blipFill>
        <p:spPr>
          <a:xfrm>
            <a:off x="638352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01" name="object 27"/>
          <p:cNvPicPr/>
          <p:nvPr/>
        </p:nvPicPr>
        <p:blipFill>
          <a:blip r:embed="rId5"/>
          <a:stretch/>
        </p:blipFill>
        <p:spPr>
          <a:xfrm>
            <a:off x="6764400" y="43318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02" name="object 28"/>
          <p:cNvPicPr/>
          <p:nvPr/>
        </p:nvPicPr>
        <p:blipFill>
          <a:blip r:embed="rId5"/>
          <a:stretch/>
        </p:blipFill>
        <p:spPr>
          <a:xfrm>
            <a:off x="5926320" y="37224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03" name="object 29"/>
          <p:cNvPicPr/>
          <p:nvPr/>
        </p:nvPicPr>
        <p:blipFill>
          <a:blip r:embed="rId5"/>
          <a:stretch/>
        </p:blipFill>
        <p:spPr>
          <a:xfrm>
            <a:off x="5164200" y="41796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04" name="object 30"/>
          <p:cNvPicPr/>
          <p:nvPr/>
        </p:nvPicPr>
        <p:blipFill>
          <a:blip r:embed="rId5"/>
          <a:stretch/>
        </p:blipFill>
        <p:spPr>
          <a:xfrm>
            <a:off x="7145640" y="46368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05" name="object 31"/>
          <p:cNvPicPr/>
          <p:nvPr/>
        </p:nvPicPr>
        <p:blipFill>
          <a:blip r:embed="rId5"/>
          <a:stretch/>
        </p:blipFill>
        <p:spPr>
          <a:xfrm>
            <a:off x="6993000" y="50176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06" name="object 32"/>
          <p:cNvPicPr/>
          <p:nvPr/>
        </p:nvPicPr>
        <p:blipFill>
          <a:blip r:embed="rId5"/>
          <a:stretch/>
        </p:blipFill>
        <p:spPr>
          <a:xfrm>
            <a:off x="6840720" y="40273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07" name="object 33"/>
          <p:cNvPicPr/>
          <p:nvPr/>
        </p:nvPicPr>
        <p:blipFill>
          <a:blip r:embed="rId5"/>
          <a:stretch/>
        </p:blipFill>
        <p:spPr>
          <a:xfrm>
            <a:off x="7450200" y="5246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08" name="object 34"/>
          <p:cNvPicPr/>
          <p:nvPr/>
        </p:nvPicPr>
        <p:blipFill>
          <a:blip r:embed="rId3"/>
          <a:stretch/>
        </p:blipFill>
        <p:spPr>
          <a:xfrm>
            <a:off x="6612120" y="2579400"/>
            <a:ext cx="161640" cy="161640"/>
          </a:xfrm>
          <a:prstGeom prst="rect">
            <a:avLst/>
          </a:prstGeom>
          <a:ln>
            <a:noFill/>
          </a:ln>
        </p:spPr>
      </p:pic>
      <p:grpSp>
        <p:nvGrpSpPr>
          <p:cNvPr id="609" name="Group 11"/>
          <p:cNvGrpSpPr/>
          <p:nvPr/>
        </p:nvGrpSpPr>
        <p:grpSpPr>
          <a:xfrm>
            <a:off x="2349720" y="1441080"/>
            <a:ext cx="5943240" cy="4190760"/>
            <a:chOff x="2349720" y="1441080"/>
            <a:chExt cx="5943240" cy="4190760"/>
          </a:xfrm>
        </p:grpSpPr>
        <p:sp>
          <p:nvSpPr>
            <p:cNvPr id="610" name="CustomShape 12"/>
            <p:cNvSpPr/>
            <p:nvPr/>
          </p:nvSpPr>
          <p:spPr>
            <a:xfrm>
              <a:off x="2349720" y="1441080"/>
              <a:ext cx="5943240" cy="4190760"/>
            </a:xfrm>
            <a:custGeom>
              <a:avLst/>
              <a:gdLst/>
              <a:ahLst/>
              <a:cxnLst/>
              <a:rect l="l" t="t" r="r" b="b"/>
              <a:pathLst>
                <a:path w="5943600" h="4191000">
                  <a:moveTo>
                    <a:pt x="0" y="0"/>
                  </a:moveTo>
                  <a:lnTo>
                    <a:pt x="0" y="4191000"/>
                  </a:lnTo>
                  <a:moveTo>
                    <a:pt x="0" y="4191000"/>
                  </a:moveTo>
                  <a:lnTo>
                    <a:pt x="5943587" y="4191000"/>
                  </a:lnTo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11" name="object 37"/>
            <p:cNvPicPr/>
            <p:nvPr/>
          </p:nvPicPr>
          <p:blipFill>
            <a:blip r:embed="rId6"/>
            <a:stretch/>
          </p:blipFill>
          <p:spPr>
            <a:xfrm>
              <a:off x="6154920" y="2274480"/>
              <a:ext cx="237600" cy="237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12" name="CustomShape 13"/>
          <p:cNvSpPr/>
          <p:nvPr/>
        </p:nvSpPr>
        <p:spPr>
          <a:xfrm>
            <a:off x="1803600" y="2800080"/>
            <a:ext cx="24552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4">
                <a:latin typeface="Times New Roman"/>
              </a:rPr>
              <a:t>Y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13" name="CustomShape 14"/>
          <p:cNvSpPr/>
          <p:nvPr/>
        </p:nvSpPr>
        <p:spPr>
          <a:xfrm>
            <a:off x="219600" y="2301840"/>
            <a:ext cx="137880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9">
                <a:latin typeface="Times New Roman"/>
              </a:rPr>
              <a:t>Reassign points </a:t>
            </a:r>
            <a:r>
              <a:rPr lang="en-IN" sz="2400" b="0" strike="noStrike" spc="-1">
                <a:latin typeface="Times New Roman"/>
              </a:rPr>
              <a:t>closest</a:t>
            </a:r>
            <a:r>
              <a:rPr lang="en-IN" sz="2400" b="0" strike="noStrike" spc="-72">
                <a:latin typeface="Times New Roman"/>
              </a:rPr>
              <a:t> </a:t>
            </a:r>
            <a:r>
              <a:rPr lang="en-IN" sz="2400" b="0" strike="noStrike" spc="-1">
                <a:latin typeface="Times New Roman"/>
              </a:rPr>
              <a:t>to</a:t>
            </a:r>
            <a:r>
              <a:rPr lang="en-IN" sz="2400" b="0" strike="noStrike" spc="-69">
                <a:latin typeface="Times New Roman"/>
              </a:rPr>
              <a:t> </a:t>
            </a:r>
            <a:r>
              <a:rPr lang="en-IN" sz="2400" b="0" strike="noStrike" spc="-49">
                <a:latin typeface="Times New Roman"/>
              </a:rPr>
              <a:t>a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14" name="CustomShape 15"/>
          <p:cNvSpPr/>
          <p:nvPr/>
        </p:nvSpPr>
        <p:spPr>
          <a:xfrm>
            <a:off x="219600" y="3396240"/>
            <a:ext cx="165780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1">
                <a:latin typeface="Times New Roman"/>
              </a:rPr>
              <a:t>different</a:t>
            </a:r>
            <a:r>
              <a:rPr lang="en-IN" sz="2400" b="0" strike="noStrike" spc="-134">
                <a:latin typeface="Times New Roman"/>
              </a:rPr>
              <a:t> </a:t>
            </a:r>
            <a:r>
              <a:rPr lang="en-IN" sz="2400" b="0" strike="noStrike" spc="-24">
                <a:latin typeface="Times New Roman"/>
              </a:rPr>
              <a:t>new </a:t>
            </a:r>
            <a:r>
              <a:rPr lang="en-IN" sz="2400" b="0" strike="noStrike" spc="-1">
                <a:latin typeface="Times New Roman"/>
              </a:rPr>
              <a:t>cluster</a:t>
            </a:r>
            <a:r>
              <a:rPr lang="en-IN" sz="2400" b="0" strike="noStrike" spc="-103">
                <a:latin typeface="Times New Roman"/>
              </a:rPr>
              <a:t> </a:t>
            </a:r>
            <a:r>
              <a:rPr lang="en-IN" sz="2400" b="0" strike="noStrike" spc="-9">
                <a:latin typeface="Times New Roman"/>
              </a:rPr>
              <a:t>center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15" name="CustomShape 16"/>
          <p:cNvSpPr/>
          <p:nvPr/>
        </p:nvSpPr>
        <p:spPr>
          <a:xfrm>
            <a:off x="219600" y="4492080"/>
            <a:ext cx="151596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i="1" strike="noStrike" spc="-1">
                <a:solidFill>
                  <a:srgbClr val="E5405D"/>
                </a:solidFill>
                <a:latin typeface="Times New Roman"/>
              </a:rPr>
              <a:t>Q:</a:t>
            </a:r>
            <a:r>
              <a:rPr lang="en-IN" sz="2400" b="1" i="1" strike="noStrike" spc="-29">
                <a:solidFill>
                  <a:srgbClr val="E5405D"/>
                </a:solidFill>
                <a:latin typeface="Times New Roman"/>
              </a:rPr>
              <a:t> </a:t>
            </a:r>
            <a:r>
              <a:rPr lang="en-IN" sz="2400" b="1" i="1" strike="noStrike" spc="-9">
                <a:solidFill>
                  <a:srgbClr val="E5405D"/>
                </a:solidFill>
                <a:latin typeface="Times New Roman"/>
              </a:rPr>
              <a:t>Which </a:t>
            </a:r>
            <a:r>
              <a:rPr lang="en-IN" sz="2400" b="1" i="1" strike="noStrike" spc="-1">
                <a:solidFill>
                  <a:srgbClr val="E5405D"/>
                </a:solidFill>
                <a:latin typeface="Times New Roman"/>
              </a:rPr>
              <a:t>points</a:t>
            </a:r>
            <a:r>
              <a:rPr lang="en-IN" sz="2400" b="1" i="1" strike="noStrike" spc="-69">
                <a:solidFill>
                  <a:srgbClr val="E5405D"/>
                </a:solidFill>
                <a:latin typeface="Times New Roman"/>
              </a:rPr>
              <a:t> </a:t>
            </a:r>
            <a:r>
              <a:rPr lang="en-IN" sz="2400" b="1" i="1" strike="noStrike" spc="-24">
                <a:solidFill>
                  <a:srgbClr val="E5405D"/>
                </a:solidFill>
                <a:latin typeface="Times New Roman"/>
              </a:rPr>
              <a:t>are </a:t>
            </a:r>
            <a:r>
              <a:rPr lang="en-IN" sz="2400" b="1" i="1" strike="noStrike" spc="-9">
                <a:solidFill>
                  <a:srgbClr val="E5405D"/>
                </a:solidFill>
                <a:latin typeface="Times New Roman"/>
              </a:rPr>
              <a:t>reassigned?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16" name="CustomShape 17"/>
          <p:cNvSpPr/>
          <p:nvPr/>
        </p:nvSpPr>
        <p:spPr>
          <a:xfrm>
            <a:off x="6366240" y="23778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1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617" name="object 43"/>
          <p:cNvPicPr/>
          <p:nvPr/>
        </p:nvPicPr>
        <p:blipFill>
          <a:blip r:embed="rId7"/>
          <a:stretch/>
        </p:blipFill>
        <p:spPr>
          <a:xfrm>
            <a:off x="3416400" y="4336920"/>
            <a:ext cx="228240" cy="228240"/>
          </a:xfrm>
          <a:prstGeom prst="rect">
            <a:avLst/>
          </a:prstGeom>
          <a:ln>
            <a:noFill/>
          </a:ln>
        </p:spPr>
      </p:pic>
      <p:sp>
        <p:nvSpPr>
          <p:cNvPr id="618" name="CustomShape 18"/>
          <p:cNvSpPr/>
          <p:nvPr/>
        </p:nvSpPr>
        <p:spPr>
          <a:xfrm>
            <a:off x="3623040" y="44352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2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619" name="object 45"/>
          <p:cNvPicPr/>
          <p:nvPr/>
        </p:nvPicPr>
        <p:blipFill>
          <a:blip r:embed="rId8"/>
          <a:stretch/>
        </p:blipFill>
        <p:spPr>
          <a:xfrm>
            <a:off x="6307200" y="4027320"/>
            <a:ext cx="237600" cy="237600"/>
          </a:xfrm>
          <a:prstGeom prst="rect">
            <a:avLst/>
          </a:prstGeom>
          <a:ln>
            <a:noFill/>
          </a:ln>
        </p:spPr>
      </p:pic>
      <p:sp>
        <p:nvSpPr>
          <p:cNvPr id="620" name="CustomShape 19"/>
          <p:cNvSpPr/>
          <p:nvPr/>
        </p:nvSpPr>
        <p:spPr>
          <a:xfrm>
            <a:off x="6518520" y="413064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3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21" name="CustomShape 20"/>
          <p:cNvSpPr/>
          <p:nvPr/>
        </p:nvSpPr>
        <p:spPr>
          <a:xfrm>
            <a:off x="5156280" y="5881320"/>
            <a:ext cx="2455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600">
              <a:lnSpc>
                <a:spcPts val="2721"/>
              </a:lnSpc>
            </a:pPr>
            <a:r>
              <a:rPr lang="en-IN" sz="2400" b="0" strike="noStrike" spc="-4">
                <a:latin typeface="Times New Roman"/>
              </a:rPr>
              <a:t>X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22" name="TextShape 21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623" name="TextShape 22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624" name="TextShape 23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4A6B8407-70A2-4859-B185-DFCC4EF80A3E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18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1470600" y="466200"/>
            <a:ext cx="6084720" cy="12931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K-means</a:t>
            </a:r>
            <a:r>
              <a:rPr lang="en-IN" sz="4200" b="0" strike="noStrike" spc="-9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Example,</a:t>
            </a:r>
            <a:r>
              <a:rPr lang="en-IN" sz="4200" b="0" strike="noStrike" spc="-12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Step</a:t>
            </a:r>
            <a:r>
              <a:rPr lang="en-IN" sz="4200" b="0" strike="noStrike" spc="-9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4</a:t>
            </a:r>
            <a:r>
              <a:rPr lang="en-IN" sz="4200" b="0" strike="noStrike" spc="-4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49">
                <a:solidFill>
                  <a:srgbClr val="006533"/>
                </a:solidFill>
                <a:latin typeface="Garamond"/>
              </a:rPr>
              <a:t>…</a:t>
            </a:r>
            <a:endParaRPr lang="en-IN" sz="4200" b="0" strike="noStrike" spc="-1">
              <a:latin typeface="Calibri"/>
            </a:endParaRPr>
          </a:p>
        </p:txBody>
      </p:sp>
      <p:pic>
        <p:nvPicPr>
          <p:cNvPr id="626" name="object 3"/>
          <p:cNvPicPr/>
          <p:nvPr/>
        </p:nvPicPr>
        <p:blipFill>
          <a:blip r:embed="rId2"/>
          <a:stretch/>
        </p:blipFill>
        <p:spPr>
          <a:xfrm>
            <a:off x="3183120" y="46368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27" name="object 4"/>
          <p:cNvPicPr/>
          <p:nvPr/>
        </p:nvPicPr>
        <p:blipFill>
          <a:blip r:embed="rId2"/>
          <a:stretch/>
        </p:blipFill>
        <p:spPr>
          <a:xfrm>
            <a:off x="3335400" y="48654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28" name="object 5"/>
          <p:cNvPicPr/>
          <p:nvPr/>
        </p:nvPicPr>
        <p:blipFill>
          <a:blip r:embed="rId2"/>
          <a:stretch/>
        </p:blipFill>
        <p:spPr>
          <a:xfrm>
            <a:off x="310680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29" name="object 6"/>
          <p:cNvPicPr/>
          <p:nvPr/>
        </p:nvPicPr>
        <p:blipFill>
          <a:blip r:embed="rId2"/>
          <a:stretch/>
        </p:blipFill>
        <p:spPr>
          <a:xfrm>
            <a:off x="2878200" y="4408200"/>
            <a:ext cx="161640" cy="161640"/>
          </a:xfrm>
          <a:prstGeom prst="rect">
            <a:avLst/>
          </a:prstGeom>
          <a:ln>
            <a:noFill/>
          </a:ln>
        </p:spPr>
      </p:pic>
      <p:grpSp>
        <p:nvGrpSpPr>
          <p:cNvPr id="630" name="Group 2"/>
          <p:cNvGrpSpPr/>
          <p:nvPr/>
        </p:nvGrpSpPr>
        <p:grpSpPr>
          <a:xfrm>
            <a:off x="2349720" y="1441080"/>
            <a:ext cx="5943240" cy="4190760"/>
            <a:chOff x="2349720" y="1441080"/>
            <a:chExt cx="5943240" cy="4190760"/>
          </a:xfrm>
        </p:grpSpPr>
        <p:pic>
          <p:nvPicPr>
            <p:cNvPr id="631" name="object 8"/>
            <p:cNvPicPr/>
            <p:nvPr/>
          </p:nvPicPr>
          <p:blipFill>
            <a:blip r:embed="rId2"/>
            <a:stretch/>
          </p:blipFill>
          <p:spPr>
            <a:xfrm>
              <a:off x="2878200" y="2045880"/>
              <a:ext cx="161640" cy="16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2" name="object 9"/>
            <p:cNvPicPr/>
            <p:nvPr/>
          </p:nvPicPr>
          <p:blipFill>
            <a:blip r:embed="rId2"/>
            <a:stretch/>
          </p:blipFill>
          <p:spPr>
            <a:xfrm>
              <a:off x="2878200" y="3570120"/>
              <a:ext cx="161640" cy="161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633" name="CustomShape 3"/>
            <p:cNvSpPr/>
            <p:nvPr/>
          </p:nvSpPr>
          <p:spPr>
            <a:xfrm>
              <a:off x="2349720" y="1441080"/>
              <a:ext cx="5943240" cy="4190760"/>
            </a:xfrm>
            <a:custGeom>
              <a:avLst/>
              <a:gdLst/>
              <a:ahLst/>
              <a:cxnLst/>
              <a:rect l="l" t="t" r="r" b="b"/>
              <a:pathLst>
                <a:path w="5943600" h="4191000">
                  <a:moveTo>
                    <a:pt x="0" y="0"/>
                  </a:moveTo>
                  <a:lnTo>
                    <a:pt x="0" y="4191000"/>
                  </a:lnTo>
                  <a:moveTo>
                    <a:pt x="0" y="4191000"/>
                  </a:moveTo>
                  <a:lnTo>
                    <a:pt x="5943587" y="4191000"/>
                  </a:lnTo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34" name="object 11"/>
            <p:cNvPicPr/>
            <p:nvPr/>
          </p:nvPicPr>
          <p:blipFill>
            <a:blip r:embed="rId3"/>
            <a:stretch/>
          </p:blipFill>
          <p:spPr>
            <a:xfrm>
              <a:off x="4554720" y="3798720"/>
              <a:ext cx="161640" cy="161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35" name="object 12"/>
            <p:cNvPicPr/>
            <p:nvPr/>
          </p:nvPicPr>
          <p:blipFill>
            <a:blip r:embed="rId3"/>
            <a:stretch/>
          </p:blipFill>
          <p:spPr>
            <a:xfrm>
              <a:off x="5926320" y="3722400"/>
              <a:ext cx="161640" cy="1616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636" name="object 13"/>
          <p:cNvPicPr/>
          <p:nvPr/>
        </p:nvPicPr>
        <p:blipFill>
          <a:blip r:embed="rId2"/>
          <a:stretch/>
        </p:blipFill>
        <p:spPr>
          <a:xfrm>
            <a:off x="287820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37" name="object 14"/>
          <p:cNvPicPr/>
          <p:nvPr/>
        </p:nvPicPr>
        <p:blipFill>
          <a:blip r:embed="rId4"/>
          <a:stretch/>
        </p:blipFill>
        <p:spPr>
          <a:xfrm>
            <a:off x="2421000" y="4103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38" name="object 15"/>
          <p:cNvPicPr/>
          <p:nvPr/>
        </p:nvPicPr>
        <p:blipFill>
          <a:blip r:embed="rId5"/>
          <a:stretch/>
        </p:blipFill>
        <p:spPr>
          <a:xfrm>
            <a:off x="6688440" y="1817280"/>
            <a:ext cx="161640" cy="161640"/>
          </a:xfrm>
          <a:prstGeom prst="rect">
            <a:avLst/>
          </a:prstGeom>
          <a:ln>
            <a:noFill/>
          </a:ln>
        </p:spPr>
      </p:pic>
      <p:grpSp>
        <p:nvGrpSpPr>
          <p:cNvPr id="639" name="Group 4"/>
          <p:cNvGrpSpPr/>
          <p:nvPr/>
        </p:nvGrpSpPr>
        <p:grpSpPr>
          <a:xfrm>
            <a:off x="6845400" y="1898280"/>
            <a:ext cx="456840" cy="609120"/>
            <a:chOff x="6845400" y="1898280"/>
            <a:chExt cx="456840" cy="609120"/>
          </a:xfrm>
        </p:grpSpPr>
        <p:sp>
          <p:nvSpPr>
            <p:cNvPr id="640" name="CustomShape 5"/>
            <p:cNvSpPr/>
            <p:nvPr/>
          </p:nvSpPr>
          <p:spPr>
            <a:xfrm>
              <a:off x="7150320" y="18982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1" name="CustomShape 6"/>
            <p:cNvSpPr/>
            <p:nvPr/>
          </p:nvSpPr>
          <p:spPr>
            <a:xfrm>
              <a:off x="7150320" y="18982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2" name="CustomShape 7"/>
            <p:cNvSpPr/>
            <p:nvPr/>
          </p:nvSpPr>
          <p:spPr>
            <a:xfrm>
              <a:off x="6997680" y="205092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3" name="CustomShape 8"/>
            <p:cNvSpPr/>
            <p:nvPr/>
          </p:nvSpPr>
          <p:spPr>
            <a:xfrm>
              <a:off x="6997680" y="205092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4" name="CustomShape 9"/>
            <p:cNvSpPr/>
            <p:nvPr/>
          </p:nvSpPr>
          <p:spPr>
            <a:xfrm>
              <a:off x="6845400" y="220320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5" name="CustomShape 10"/>
            <p:cNvSpPr/>
            <p:nvPr/>
          </p:nvSpPr>
          <p:spPr>
            <a:xfrm>
              <a:off x="6845400" y="220320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6" name="CustomShape 11"/>
            <p:cNvSpPr/>
            <p:nvPr/>
          </p:nvSpPr>
          <p:spPr>
            <a:xfrm>
              <a:off x="7150320" y="23554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7" name="CustomShape 12"/>
            <p:cNvSpPr/>
            <p:nvPr/>
          </p:nvSpPr>
          <p:spPr>
            <a:xfrm>
              <a:off x="7150320" y="23554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648" name="object 25"/>
          <p:cNvPicPr/>
          <p:nvPr/>
        </p:nvPicPr>
        <p:blipFill>
          <a:blip r:embed="rId5"/>
          <a:stretch/>
        </p:blipFill>
        <p:spPr>
          <a:xfrm>
            <a:off x="7450200" y="27316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49" name="object 26"/>
          <p:cNvPicPr/>
          <p:nvPr/>
        </p:nvPicPr>
        <p:blipFill>
          <a:blip r:embed="rId5"/>
          <a:stretch/>
        </p:blipFill>
        <p:spPr>
          <a:xfrm>
            <a:off x="5697720" y="1817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50" name="object 27"/>
          <p:cNvPicPr/>
          <p:nvPr/>
        </p:nvPicPr>
        <p:blipFill>
          <a:blip r:embed="rId3"/>
          <a:stretch/>
        </p:blipFill>
        <p:spPr>
          <a:xfrm>
            <a:off x="6002640" y="32652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51" name="object 28"/>
          <p:cNvPicPr/>
          <p:nvPr/>
        </p:nvPicPr>
        <p:blipFill>
          <a:blip r:embed="rId3"/>
          <a:stretch/>
        </p:blipFill>
        <p:spPr>
          <a:xfrm>
            <a:off x="6002640" y="47890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52" name="object 29"/>
          <p:cNvPicPr/>
          <p:nvPr/>
        </p:nvPicPr>
        <p:blipFill>
          <a:blip r:embed="rId3"/>
          <a:stretch/>
        </p:blipFill>
        <p:spPr>
          <a:xfrm>
            <a:off x="638352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53" name="object 30"/>
          <p:cNvPicPr/>
          <p:nvPr/>
        </p:nvPicPr>
        <p:blipFill>
          <a:blip r:embed="rId3"/>
          <a:stretch/>
        </p:blipFill>
        <p:spPr>
          <a:xfrm>
            <a:off x="6764400" y="43318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54" name="object 31"/>
          <p:cNvPicPr/>
          <p:nvPr/>
        </p:nvPicPr>
        <p:blipFill>
          <a:blip r:embed="rId3"/>
          <a:stretch/>
        </p:blipFill>
        <p:spPr>
          <a:xfrm>
            <a:off x="5164200" y="41796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55" name="object 32"/>
          <p:cNvPicPr/>
          <p:nvPr/>
        </p:nvPicPr>
        <p:blipFill>
          <a:blip r:embed="rId3"/>
          <a:stretch/>
        </p:blipFill>
        <p:spPr>
          <a:xfrm>
            <a:off x="7145640" y="46368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56" name="object 33"/>
          <p:cNvPicPr/>
          <p:nvPr/>
        </p:nvPicPr>
        <p:blipFill>
          <a:blip r:embed="rId3"/>
          <a:stretch/>
        </p:blipFill>
        <p:spPr>
          <a:xfrm>
            <a:off x="6993000" y="50176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57" name="object 34"/>
          <p:cNvPicPr/>
          <p:nvPr/>
        </p:nvPicPr>
        <p:blipFill>
          <a:blip r:embed="rId3"/>
          <a:stretch/>
        </p:blipFill>
        <p:spPr>
          <a:xfrm>
            <a:off x="6840720" y="40273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58" name="object 35"/>
          <p:cNvPicPr/>
          <p:nvPr/>
        </p:nvPicPr>
        <p:blipFill>
          <a:blip r:embed="rId3"/>
          <a:stretch/>
        </p:blipFill>
        <p:spPr>
          <a:xfrm>
            <a:off x="7450200" y="5246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59" name="object 36"/>
          <p:cNvPicPr/>
          <p:nvPr/>
        </p:nvPicPr>
        <p:blipFill>
          <a:blip r:embed="rId5"/>
          <a:stretch/>
        </p:blipFill>
        <p:spPr>
          <a:xfrm>
            <a:off x="6612120" y="2579400"/>
            <a:ext cx="161640" cy="161640"/>
          </a:xfrm>
          <a:prstGeom prst="rect">
            <a:avLst/>
          </a:prstGeom>
          <a:ln>
            <a:noFill/>
          </a:ln>
        </p:spPr>
      </p:pic>
      <p:sp>
        <p:nvSpPr>
          <p:cNvPr id="660" name="CustomShape 13"/>
          <p:cNvSpPr/>
          <p:nvPr/>
        </p:nvSpPr>
        <p:spPr>
          <a:xfrm>
            <a:off x="1803600" y="2800080"/>
            <a:ext cx="24552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4">
                <a:latin typeface="Times New Roman"/>
              </a:rPr>
              <a:t>Y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61" name="CustomShape 14"/>
          <p:cNvSpPr/>
          <p:nvPr/>
        </p:nvSpPr>
        <p:spPr>
          <a:xfrm>
            <a:off x="371880" y="3292200"/>
            <a:ext cx="140544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i="1" strike="noStrike" spc="-1">
                <a:latin typeface="Times New Roman"/>
              </a:rPr>
              <a:t>A:</a:t>
            </a:r>
            <a:r>
              <a:rPr lang="en-IN" sz="2400" b="1" i="1" strike="noStrike" spc="-29">
                <a:latin typeface="Times New Roman"/>
              </a:rPr>
              <a:t> </a:t>
            </a:r>
            <a:r>
              <a:rPr lang="en-IN" sz="2400" b="1" i="1" strike="noStrike" spc="-18">
                <a:latin typeface="Times New Roman"/>
              </a:rPr>
              <a:t>three </a:t>
            </a:r>
            <a:r>
              <a:rPr lang="en-IN" sz="2400" b="1" i="1" strike="noStrike" spc="-1">
                <a:latin typeface="Times New Roman"/>
              </a:rPr>
              <a:t>points</a:t>
            </a:r>
            <a:r>
              <a:rPr lang="en-IN" sz="2400" b="1" i="1" strike="noStrike" spc="-97">
                <a:latin typeface="Times New Roman"/>
              </a:rPr>
              <a:t> </a:t>
            </a:r>
            <a:r>
              <a:rPr lang="en-IN" sz="2400" b="1" i="1" strike="noStrike" spc="-18">
                <a:latin typeface="Times New Roman"/>
              </a:rPr>
              <a:t>with </a:t>
            </a:r>
            <a:r>
              <a:rPr lang="en-IN" sz="2400" b="1" i="1" strike="noStrike" spc="-9">
                <a:latin typeface="Times New Roman"/>
              </a:rPr>
              <a:t>animation</a:t>
            </a:r>
            <a:endParaRPr lang="en-IN" sz="2400" b="0" strike="noStrike" spc="-1">
              <a:latin typeface="Arial"/>
            </a:endParaRPr>
          </a:p>
        </p:txBody>
      </p:sp>
      <p:grpSp>
        <p:nvGrpSpPr>
          <p:cNvPr id="662" name="Group 15"/>
          <p:cNvGrpSpPr/>
          <p:nvPr/>
        </p:nvGrpSpPr>
        <p:grpSpPr>
          <a:xfrm>
            <a:off x="1277640" y="2203200"/>
            <a:ext cx="5114880" cy="1698840"/>
            <a:chOff x="1277640" y="2203200"/>
            <a:chExt cx="5114880" cy="1698840"/>
          </a:xfrm>
        </p:grpSpPr>
        <p:sp>
          <p:nvSpPr>
            <p:cNvPr id="663" name="CustomShape 16"/>
            <p:cNvSpPr/>
            <p:nvPr/>
          </p:nvSpPr>
          <p:spPr>
            <a:xfrm>
              <a:off x="1277640" y="2203200"/>
              <a:ext cx="4653720" cy="1698840"/>
            </a:xfrm>
            <a:custGeom>
              <a:avLst/>
              <a:gdLst/>
              <a:ahLst/>
              <a:cxnLst/>
              <a:rect l="l" t="t" r="r" b="b"/>
              <a:pathLst>
                <a:path w="4653915" h="1699260">
                  <a:moveTo>
                    <a:pt x="1605534" y="0"/>
                  </a:moveTo>
                  <a:lnTo>
                    <a:pt x="1551432" y="16764"/>
                  </a:lnTo>
                  <a:lnTo>
                    <a:pt x="1565389" y="31343"/>
                  </a:lnTo>
                  <a:lnTo>
                    <a:pt x="2286" y="1520190"/>
                  </a:lnTo>
                  <a:lnTo>
                    <a:pt x="0" y="1522476"/>
                  </a:lnTo>
                  <a:lnTo>
                    <a:pt x="0" y="1525524"/>
                  </a:lnTo>
                  <a:lnTo>
                    <a:pt x="3810" y="1529334"/>
                  </a:lnTo>
                  <a:lnTo>
                    <a:pt x="6858" y="1529334"/>
                  </a:lnTo>
                  <a:lnTo>
                    <a:pt x="8382" y="1527048"/>
                  </a:lnTo>
                  <a:lnTo>
                    <a:pt x="1572094" y="38341"/>
                  </a:lnTo>
                  <a:lnTo>
                    <a:pt x="1583436" y="50165"/>
                  </a:lnTo>
                  <a:lnTo>
                    <a:pt x="1586484" y="53340"/>
                  </a:lnTo>
                  <a:lnTo>
                    <a:pt x="1605534" y="0"/>
                  </a:lnTo>
                  <a:close/>
                  <a:moveTo>
                    <a:pt x="4653521" y="1143000"/>
                  </a:moveTo>
                  <a:lnTo>
                    <a:pt x="4600943" y="1121664"/>
                  </a:lnTo>
                  <a:lnTo>
                    <a:pt x="4602505" y="1142555"/>
                  </a:lnTo>
                  <a:lnTo>
                    <a:pt x="81534" y="1519364"/>
                  </a:lnTo>
                  <a:lnTo>
                    <a:pt x="78486" y="1519428"/>
                  </a:lnTo>
                  <a:lnTo>
                    <a:pt x="76962" y="1520952"/>
                  </a:lnTo>
                  <a:lnTo>
                    <a:pt x="76200" y="1521714"/>
                  </a:lnTo>
                  <a:lnTo>
                    <a:pt x="76962" y="1524000"/>
                  </a:lnTo>
                  <a:lnTo>
                    <a:pt x="76962" y="1526286"/>
                  </a:lnTo>
                  <a:lnTo>
                    <a:pt x="76962" y="1527048"/>
                  </a:lnTo>
                  <a:lnTo>
                    <a:pt x="77876" y="1527657"/>
                  </a:lnTo>
                  <a:lnTo>
                    <a:pt x="78486" y="1528572"/>
                  </a:lnTo>
                  <a:lnTo>
                    <a:pt x="79248" y="1528572"/>
                  </a:lnTo>
                  <a:lnTo>
                    <a:pt x="81534" y="1528572"/>
                  </a:lnTo>
                  <a:lnTo>
                    <a:pt x="3231045" y="1678838"/>
                  </a:lnTo>
                  <a:lnTo>
                    <a:pt x="3230118" y="1699260"/>
                  </a:lnTo>
                  <a:lnTo>
                    <a:pt x="3248406" y="1691195"/>
                  </a:lnTo>
                  <a:lnTo>
                    <a:pt x="3281934" y="1676400"/>
                  </a:lnTo>
                  <a:lnTo>
                    <a:pt x="3232404" y="1648968"/>
                  </a:lnTo>
                  <a:lnTo>
                    <a:pt x="3231489" y="1668957"/>
                  </a:lnTo>
                  <a:lnTo>
                    <a:pt x="151422" y="1522755"/>
                  </a:lnTo>
                  <a:lnTo>
                    <a:pt x="4603191" y="1151712"/>
                  </a:lnTo>
                  <a:lnTo>
                    <a:pt x="4604766" y="1172718"/>
                  </a:lnTo>
                  <a:lnTo>
                    <a:pt x="4620755" y="1162977"/>
                  </a:lnTo>
                  <a:lnTo>
                    <a:pt x="4653521" y="114300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64" name="object 41"/>
            <p:cNvPicPr/>
            <p:nvPr/>
          </p:nvPicPr>
          <p:blipFill>
            <a:blip r:embed="rId6"/>
            <a:stretch/>
          </p:blipFill>
          <p:spPr>
            <a:xfrm>
              <a:off x="6154920" y="2274480"/>
              <a:ext cx="237600" cy="237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65" name="CustomShape 17"/>
          <p:cNvSpPr/>
          <p:nvPr/>
        </p:nvSpPr>
        <p:spPr>
          <a:xfrm>
            <a:off x="6366240" y="23778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1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666" name="object 43"/>
          <p:cNvPicPr/>
          <p:nvPr/>
        </p:nvPicPr>
        <p:blipFill>
          <a:blip r:embed="rId7"/>
          <a:stretch/>
        </p:blipFill>
        <p:spPr>
          <a:xfrm>
            <a:off x="6307200" y="4027320"/>
            <a:ext cx="237600" cy="237600"/>
          </a:xfrm>
          <a:prstGeom prst="rect">
            <a:avLst/>
          </a:prstGeom>
          <a:ln>
            <a:noFill/>
          </a:ln>
        </p:spPr>
      </p:pic>
      <p:sp>
        <p:nvSpPr>
          <p:cNvPr id="667" name="CustomShape 18"/>
          <p:cNvSpPr/>
          <p:nvPr/>
        </p:nvSpPr>
        <p:spPr>
          <a:xfrm>
            <a:off x="6518520" y="413064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3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668" name="object 45"/>
          <p:cNvPicPr/>
          <p:nvPr/>
        </p:nvPicPr>
        <p:blipFill>
          <a:blip r:embed="rId8"/>
          <a:stretch/>
        </p:blipFill>
        <p:spPr>
          <a:xfrm>
            <a:off x="3416400" y="4336920"/>
            <a:ext cx="228240" cy="228240"/>
          </a:xfrm>
          <a:prstGeom prst="rect">
            <a:avLst/>
          </a:prstGeom>
          <a:ln>
            <a:noFill/>
          </a:ln>
        </p:spPr>
      </p:pic>
      <p:sp>
        <p:nvSpPr>
          <p:cNvPr id="669" name="CustomShape 19"/>
          <p:cNvSpPr/>
          <p:nvPr/>
        </p:nvSpPr>
        <p:spPr>
          <a:xfrm>
            <a:off x="3623040" y="44352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2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70" name="CustomShape 20"/>
          <p:cNvSpPr/>
          <p:nvPr/>
        </p:nvSpPr>
        <p:spPr>
          <a:xfrm>
            <a:off x="5156280" y="5881320"/>
            <a:ext cx="2455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600">
              <a:lnSpc>
                <a:spcPts val="2721"/>
              </a:lnSpc>
            </a:pPr>
            <a:r>
              <a:rPr lang="en-IN" sz="2400" b="0" strike="noStrike" spc="-4">
                <a:latin typeface="Times New Roman"/>
              </a:rPr>
              <a:t>X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671" name="TextShape 21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672" name="TextShape 22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673" name="TextShape 23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1C672CC0-EA4A-46F8-833B-220C80E67F15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19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24160" y="267840"/>
            <a:ext cx="1601280" cy="12931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4200" b="0" strike="noStrike" spc="-9">
                <a:solidFill>
                  <a:srgbClr val="006533"/>
                </a:solidFill>
                <a:latin typeface="Garamond"/>
              </a:rPr>
              <a:t>Agenda</a:t>
            </a:r>
            <a:endParaRPr lang="en-IN" sz="4200" b="0" strike="noStrike" spc="-1">
              <a:latin typeface="Calibri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A92F0A4A-03C7-441A-9FC4-64FF8C317413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524160" y="1505520"/>
            <a:ext cx="4312440" cy="361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4760" rIns="0" bIns="0"/>
          <a:lstStyle/>
          <a:p>
            <a:pPr marL="355680" indent="-342720">
              <a:lnSpc>
                <a:spcPct val="100000"/>
              </a:lnSpc>
              <a:spcBef>
                <a:spcPts val="825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9">
                <a:solidFill>
                  <a:srgbClr val="9A6500"/>
                </a:solidFill>
                <a:latin typeface="Garamond"/>
              </a:rPr>
              <a:t>Introduction</a:t>
            </a:r>
            <a:endParaRPr lang="en-IN" sz="30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26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1">
                <a:solidFill>
                  <a:srgbClr val="9A6500"/>
                </a:solidFill>
                <a:latin typeface="Garamond"/>
              </a:rPr>
              <a:t>Clustering</a:t>
            </a:r>
            <a:r>
              <a:rPr lang="en-IN" sz="3000" b="0" strike="noStrike" spc="-52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3000" b="0" strike="noStrike" spc="-9">
                <a:solidFill>
                  <a:srgbClr val="9A6500"/>
                </a:solidFill>
                <a:latin typeface="Garamond"/>
              </a:rPr>
              <a:t>Methods</a:t>
            </a:r>
            <a:endParaRPr lang="en-IN" sz="30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26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9">
                <a:solidFill>
                  <a:srgbClr val="9A6500"/>
                </a:solidFill>
                <a:latin typeface="Garamond"/>
              </a:rPr>
              <a:t>Applications:</a:t>
            </a:r>
            <a:endParaRPr lang="en-IN" sz="3000" b="0" strike="noStrike" spc="-1">
              <a:latin typeface="Arial"/>
            </a:endParaRPr>
          </a:p>
          <a:p>
            <a:pPr marL="681840" lvl="1" indent="-325440">
              <a:lnSpc>
                <a:spcPct val="100000"/>
              </a:lnSpc>
              <a:spcBef>
                <a:spcPts val="666"/>
              </a:spcBef>
              <a:buClr>
                <a:srgbClr val="3B822F"/>
              </a:buClr>
              <a:buSzPct val="61000"/>
              <a:buFont typeface="Wingdings" charset="2"/>
              <a:buChar char=""/>
            </a:pPr>
            <a:r>
              <a:rPr lang="en-IN" sz="2600" b="0" strike="noStrike" spc="-1">
                <a:solidFill>
                  <a:srgbClr val="9A6500"/>
                </a:solidFill>
                <a:latin typeface="Garamond"/>
              </a:rPr>
              <a:t>Outlier</a:t>
            </a:r>
            <a:r>
              <a:rPr lang="en-IN" sz="2600" b="0" strike="noStrike" spc="-69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9A6500"/>
                </a:solidFill>
                <a:latin typeface="Garamond"/>
              </a:rPr>
              <a:t>Analysis</a:t>
            </a:r>
            <a:endParaRPr lang="en-IN" sz="2600" b="0" strike="noStrike" spc="-1">
              <a:latin typeface="Arial"/>
            </a:endParaRPr>
          </a:p>
          <a:p>
            <a:pPr marL="681840" lvl="1" indent="-325440">
              <a:lnSpc>
                <a:spcPct val="100000"/>
              </a:lnSpc>
              <a:spcBef>
                <a:spcPts val="629"/>
              </a:spcBef>
              <a:buClr>
                <a:srgbClr val="3B822F"/>
              </a:buClr>
              <a:buSzPct val="61000"/>
              <a:buFont typeface="Wingdings" charset="2"/>
              <a:buChar char=""/>
            </a:pPr>
            <a:r>
              <a:rPr lang="en-IN" sz="2600" b="0" strike="noStrike" spc="-1">
                <a:solidFill>
                  <a:srgbClr val="9A6500"/>
                </a:solidFill>
                <a:latin typeface="Garamond"/>
              </a:rPr>
              <a:t>Gene</a:t>
            </a:r>
            <a:r>
              <a:rPr lang="en-IN" sz="2600" b="0" strike="noStrike" spc="-49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9A6500"/>
                </a:solidFill>
                <a:latin typeface="Garamond"/>
              </a:rPr>
              <a:t>clustering</a:t>
            </a:r>
            <a:endParaRPr lang="en-IN" sz="26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94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1">
                <a:solidFill>
                  <a:srgbClr val="9A6500"/>
                </a:solidFill>
                <a:latin typeface="Garamond"/>
              </a:rPr>
              <a:t>Summary</a:t>
            </a:r>
            <a:r>
              <a:rPr lang="en-IN" sz="3000" b="0" strike="noStrike" spc="-4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3000" b="0" strike="noStrike" spc="-1">
                <a:solidFill>
                  <a:srgbClr val="9A6500"/>
                </a:solidFill>
                <a:latin typeface="Garamond"/>
              </a:rPr>
              <a:t>and</a:t>
            </a:r>
            <a:r>
              <a:rPr lang="en-IN" sz="3000" b="0" strike="noStrike" spc="-9">
                <a:solidFill>
                  <a:srgbClr val="9A6500"/>
                </a:solidFill>
                <a:latin typeface="Garamond"/>
              </a:rPr>
              <a:t> Conclusions</a:t>
            </a:r>
            <a:endParaRPr lang="en-IN" sz="3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Shape 1"/>
          <p:cNvSpPr txBox="1"/>
          <p:nvPr/>
        </p:nvSpPr>
        <p:spPr>
          <a:xfrm>
            <a:off x="1254240" y="466200"/>
            <a:ext cx="5640840" cy="12931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K-means</a:t>
            </a:r>
            <a:r>
              <a:rPr lang="en-IN" sz="4200" b="0" strike="noStrike" spc="-117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E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xample,</a:t>
            </a:r>
            <a:r>
              <a:rPr lang="en-IN" sz="4200" b="0" strike="noStrike" spc="-24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Step</a:t>
            </a:r>
            <a:r>
              <a:rPr lang="en-IN" sz="4200" b="0" strike="noStrike" spc="-18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24">
                <a:solidFill>
                  <a:srgbClr val="006533"/>
                </a:solidFill>
                <a:latin typeface="Garamond"/>
              </a:rPr>
              <a:t>4b</a:t>
            </a:r>
            <a:endParaRPr lang="en-IN" sz="4200" b="0" strike="noStrike" spc="-1">
              <a:latin typeface="Calibri"/>
            </a:endParaRPr>
          </a:p>
        </p:txBody>
      </p:sp>
      <p:pic>
        <p:nvPicPr>
          <p:cNvPr id="675" name="object 3"/>
          <p:cNvPicPr/>
          <p:nvPr/>
        </p:nvPicPr>
        <p:blipFill>
          <a:blip r:embed="rId2"/>
          <a:stretch/>
        </p:blipFill>
        <p:spPr>
          <a:xfrm>
            <a:off x="3183120" y="46368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76" name="object 4"/>
          <p:cNvPicPr/>
          <p:nvPr/>
        </p:nvPicPr>
        <p:blipFill>
          <a:blip r:embed="rId2"/>
          <a:stretch/>
        </p:blipFill>
        <p:spPr>
          <a:xfrm>
            <a:off x="3335400" y="48654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77" name="object 5"/>
          <p:cNvPicPr/>
          <p:nvPr/>
        </p:nvPicPr>
        <p:blipFill>
          <a:blip r:embed="rId2"/>
          <a:stretch/>
        </p:blipFill>
        <p:spPr>
          <a:xfrm>
            <a:off x="310680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78" name="object 6"/>
          <p:cNvPicPr/>
          <p:nvPr/>
        </p:nvPicPr>
        <p:blipFill>
          <a:blip r:embed="rId2"/>
          <a:stretch/>
        </p:blipFill>
        <p:spPr>
          <a:xfrm>
            <a:off x="2878200" y="44082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79" name="object 7"/>
          <p:cNvPicPr/>
          <p:nvPr/>
        </p:nvPicPr>
        <p:blipFill>
          <a:blip r:embed="rId2"/>
          <a:stretch/>
        </p:blipFill>
        <p:spPr>
          <a:xfrm>
            <a:off x="2878200" y="20458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80" name="object 8"/>
          <p:cNvPicPr/>
          <p:nvPr/>
        </p:nvPicPr>
        <p:blipFill>
          <a:blip r:embed="rId2"/>
          <a:stretch/>
        </p:blipFill>
        <p:spPr>
          <a:xfrm>
            <a:off x="2878200" y="35701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81" name="object 9"/>
          <p:cNvPicPr/>
          <p:nvPr/>
        </p:nvPicPr>
        <p:blipFill>
          <a:blip r:embed="rId2"/>
          <a:stretch/>
        </p:blipFill>
        <p:spPr>
          <a:xfrm>
            <a:off x="287820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82" name="object 10"/>
          <p:cNvPicPr/>
          <p:nvPr/>
        </p:nvPicPr>
        <p:blipFill>
          <a:blip r:embed="rId3"/>
          <a:stretch/>
        </p:blipFill>
        <p:spPr>
          <a:xfrm>
            <a:off x="2421000" y="4103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83" name="object 11"/>
          <p:cNvPicPr/>
          <p:nvPr/>
        </p:nvPicPr>
        <p:blipFill>
          <a:blip r:embed="rId4"/>
          <a:stretch/>
        </p:blipFill>
        <p:spPr>
          <a:xfrm>
            <a:off x="4554720" y="37987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84" name="object 12"/>
          <p:cNvPicPr/>
          <p:nvPr/>
        </p:nvPicPr>
        <p:blipFill>
          <a:blip r:embed="rId5"/>
          <a:stretch/>
        </p:blipFill>
        <p:spPr>
          <a:xfrm>
            <a:off x="6688440" y="1817280"/>
            <a:ext cx="161640" cy="161640"/>
          </a:xfrm>
          <a:prstGeom prst="rect">
            <a:avLst/>
          </a:prstGeom>
          <a:ln>
            <a:noFill/>
          </a:ln>
        </p:spPr>
      </p:pic>
      <p:grpSp>
        <p:nvGrpSpPr>
          <p:cNvPr id="685" name="Group 2"/>
          <p:cNvGrpSpPr/>
          <p:nvPr/>
        </p:nvGrpSpPr>
        <p:grpSpPr>
          <a:xfrm>
            <a:off x="6845400" y="1898280"/>
            <a:ext cx="456840" cy="609120"/>
            <a:chOff x="6845400" y="1898280"/>
            <a:chExt cx="456840" cy="609120"/>
          </a:xfrm>
        </p:grpSpPr>
        <p:sp>
          <p:nvSpPr>
            <p:cNvPr id="686" name="CustomShape 3"/>
            <p:cNvSpPr/>
            <p:nvPr/>
          </p:nvSpPr>
          <p:spPr>
            <a:xfrm>
              <a:off x="7150320" y="18982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4"/>
            <p:cNvSpPr/>
            <p:nvPr/>
          </p:nvSpPr>
          <p:spPr>
            <a:xfrm>
              <a:off x="7150320" y="18982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5"/>
            <p:cNvSpPr/>
            <p:nvPr/>
          </p:nvSpPr>
          <p:spPr>
            <a:xfrm>
              <a:off x="6997680" y="205092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6"/>
            <p:cNvSpPr/>
            <p:nvPr/>
          </p:nvSpPr>
          <p:spPr>
            <a:xfrm>
              <a:off x="6997680" y="205092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0" name="CustomShape 7"/>
            <p:cNvSpPr/>
            <p:nvPr/>
          </p:nvSpPr>
          <p:spPr>
            <a:xfrm>
              <a:off x="6845400" y="220320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1" name="CustomShape 8"/>
            <p:cNvSpPr/>
            <p:nvPr/>
          </p:nvSpPr>
          <p:spPr>
            <a:xfrm>
              <a:off x="6845400" y="220320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2" name="CustomShape 9"/>
            <p:cNvSpPr/>
            <p:nvPr/>
          </p:nvSpPr>
          <p:spPr>
            <a:xfrm>
              <a:off x="7150320" y="23554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3" name="CustomShape 10"/>
            <p:cNvSpPr/>
            <p:nvPr/>
          </p:nvSpPr>
          <p:spPr>
            <a:xfrm>
              <a:off x="7150320" y="23554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694" name="object 22"/>
          <p:cNvPicPr/>
          <p:nvPr/>
        </p:nvPicPr>
        <p:blipFill>
          <a:blip r:embed="rId5"/>
          <a:stretch/>
        </p:blipFill>
        <p:spPr>
          <a:xfrm>
            <a:off x="7450200" y="27316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95" name="object 23"/>
          <p:cNvPicPr/>
          <p:nvPr/>
        </p:nvPicPr>
        <p:blipFill>
          <a:blip r:embed="rId5"/>
          <a:stretch/>
        </p:blipFill>
        <p:spPr>
          <a:xfrm>
            <a:off x="5697720" y="1817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96" name="object 24"/>
          <p:cNvPicPr/>
          <p:nvPr/>
        </p:nvPicPr>
        <p:blipFill>
          <a:blip r:embed="rId4"/>
          <a:stretch/>
        </p:blipFill>
        <p:spPr>
          <a:xfrm>
            <a:off x="6002640" y="32652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97" name="object 25"/>
          <p:cNvPicPr/>
          <p:nvPr/>
        </p:nvPicPr>
        <p:blipFill>
          <a:blip r:embed="rId4"/>
          <a:stretch/>
        </p:blipFill>
        <p:spPr>
          <a:xfrm>
            <a:off x="6002640" y="47890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98" name="object 26"/>
          <p:cNvPicPr/>
          <p:nvPr/>
        </p:nvPicPr>
        <p:blipFill>
          <a:blip r:embed="rId4"/>
          <a:stretch/>
        </p:blipFill>
        <p:spPr>
          <a:xfrm>
            <a:off x="638352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699" name="object 27"/>
          <p:cNvPicPr/>
          <p:nvPr/>
        </p:nvPicPr>
        <p:blipFill>
          <a:blip r:embed="rId4"/>
          <a:stretch/>
        </p:blipFill>
        <p:spPr>
          <a:xfrm>
            <a:off x="6764400" y="43318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00" name="object 28"/>
          <p:cNvPicPr/>
          <p:nvPr/>
        </p:nvPicPr>
        <p:blipFill>
          <a:blip r:embed="rId4"/>
          <a:stretch/>
        </p:blipFill>
        <p:spPr>
          <a:xfrm>
            <a:off x="5926320" y="37224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01" name="object 29"/>
          <p:cNvPicPr/>
          <p:nvPr/>
        </p:nvPicPr>
        <p:blipFill>
          <a:blip r:embed="rId4"/>
          <a:stretch/>
        </p:blipFill>
        <p:spPr>
          <a:xfrm>
            <a:off x="5164200" y="41796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02" name="object 30"/>
          <p:cNvPicPr/>
          <p:nvPr/>
        </p:nvPicPr>
        <p:blipFill>
          <a:blip r:embed="rId4"/>
          <a:stretch/>
        </p:blipFill>
        <p:spPr>
          <a:xfrm>
            <a:off x="7145640" y="46368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03" name="object 31"/>
          <p:cNvPicPr/>
          <p:nvPr/>
        </p:nvPicPr>
        <p:blipFill>
          <a:blip r:embed="rId4"/>
          <a:stretch/>
        </p:blipFill>
        <p:spPr>
          <a:xfrm>
            <a:off x="6993000" y="50176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04" name="object 32"/>
          <p:cNvPicPr/>
          <p:nvPr/>
        </p:nvPicPr>
        <p:blipFill>
          <a:blip r:embed="rId4"/>
          <a:stretch/>
        </p:blipFill>
        <p:spPr>
          <a:xfrm>
            <a:off x="6840720" y="40273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05" name="object 33"/>
          <p:cNvPicPr/>
          <p:nvPr/>
        </p:nvPicPr>
        <p:blipFill>
          <a:blip r:embed="rId4"/>
          <a:stretch/>
        </p:blipFill>
        <p:spPr>
          <a:xfrm>
            <a:off x="7450200" y="5246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06" name="object 34"/>
          <p:cNvPicPr/>
          <p:nvPr/>
        </p:nvPicPr>
        <p:blipFill>
          <a:blip r:embed="rId5"/>
          <a:stretch/>
        </p:blipFill>
        <p:spPr>
          <a:xfrm>
            <a:off x="6612120" y="2579400"/>
            <a:ext cx="161640" cy="161640"/>
          </a:xfrm>
          <a:prstGeom prst="rect">
            <a:avLst/>
          </a:prstGeom>
          <a:ln>
            <a:noFill/>
          </a:ln>
        </p:spPr>
      </p:pic>
      <p:sp>
        <p:nvSpPr>
          <p:cNvPr id="707" name="CustomShape 11"/>
          <p:cNvSpPr/>
          <p:nvPr/>
        </p:nvSpPr>
        <p:spPr>
          <a:xfrm>
            <a:off x="3035520" y="4108320"/>
            <a:ext cx="321480" cy="251280"/>
          </a:xfrm>
          <a:custGeom>
            <a:avLst/>
            <a:gdLst/>
            <a:ahLst/>
            <a:cxnLst/>
            <a:rect l="l" t="t" r="r" b="b"/>
            <a:pathLst>
              <a:path w="321945" h="251460">
                <a:moveTo>
                  <a:pt x="188213" y="34289"/>
                </a:moveTo>
                <a:lnTo>
                  <a:pt x="0" y="0"/>
                </a:lnTo>
                <a:lnTo>
                  <a:pt x="85343" y="171450"/>
                </a:lnTo>
                <a:lnTo>
                  <a:pt x="96773" y="156210"/>
                </a:lnTo>
                <a:lnTo>
                  <a:pt x="96773" y="108203"/>
                </a:lnTo>
                <a:lnTo>
                  <a:pt x="131063" y="62483"/>
                </a:lnTo>
                <a:lnTo>
                  <a:pt x="154084" y="79795"/>
                </a:lnTo>
                <a:lnTo>
                  <a:pt x="188213" y="34289"/>
                </a:lnTo>
                <a:close/>
                <a:moveTo>
                  <a:pt x="154084" y="79795"/>
                </a:moveTo>
                <a:lnTo>
                  <a:pt x="131063" y="62483"/>
                </a:lnTo>
                <a:lnTo>
                  <a:pt x="96773" y="108203"/>
                </a:lnTo>
                <a:lnTo>
                  <a:pt x="119794" y="125515"/>
                </a:lnTo>
                <a:lnTo>
                  <a:pt x="154084" y="79795"/>
                </a:lnTo>
                <a:close/>
                <a:moveTo>
                  <a:pt x="119794" y="125515"/>
                </a:moveTo>
                <a:lnTo>
                  <a:pt x="96773" y="108203"/>
                </a:lnTo>
                <a:lnTo>
                  <a:pt x="96773" y="156210"/>
                </a:lnTo>
                <a:lnTo>
                  <a:pt x="119794" y="125515"/>
                </a:lnTo>
                <a:close/>
                <a:moveTo>
                  <a:pt x="321563" y="205739"/>
                </a:moveTo>
                <a:lnTo>
                  <a:pt x="154084" y="79795"/>
                </a:lnTo>
                <a:lnTo>
                  <a:pt x="119794" y="125515"/>
                </a:lnTo>
                <a:lnTo>
                  <a:pt x="287273" y="251459"/>
                </a:lnTo>
                <a:lnTo>
                  <a:pt x="321563" y="205739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08" name="Group 12"/>
          <p:cNvGrpSpPr/>
          <p:nvPr/>
        </p:nvGrpSpPr>
        <p:grpSpPr>
          <a:xfrm>
            <a:off x="2349720" y="1441080"/>
            <a:ext cx="5943240" cy="4190760"/>
            <a:chOff x="2349720" y="1441080"/>
            <a:chExt cx="5943240" cy="4190760"/>
          </a:xfrm>
        </p:grpSpPr>
        <p:sp>
          <p:nvSpPr>
            <p:cNvPr id="709" name="CustomShape 13"/>
            <p:cNvSpPr/>
            <p:nvPr/>
          </p:nvSpPr>
          <p:spPr>
            <a:xfrm>
              <a:off x="6143760" y="4249800"/>
              <a:ext cx="195120" cy="391320"/>
            </a:xfrm>
            <a:custGeom>
              <a:avLst/>
              <a:gdLst/>
              <a:ahLst/>
              <a:cxnLst/>
              <a:rect l="l" t="t" r="r" b="b"/>
              <a:pathLst>
                <a:path w="195579" h="391795">
                  <a:moveTo>
                    <a:pt x="53278" y="221817"/>
                  </a:moveTo>
                  <a:lnTo>
                    <a:pt x="0" y="200406"/>
                  </a:lnTo>
                  <a:lnTo>
                    <a:pt x="16001" y="391668"/>
                  </a:lnTo>
                  <a:lnTo>
                    <a:pt x="42672" y="367979"/>
                  </a:lnTo>
                  <a:lnTo>
                    <a:pt x="42672" y="248412"/>
                  </a:lnTo>
                  <a:lnTo>
                    <a:pt x="53278" y="221817"/>
                  </a:lnTo>
                  <a:close/>
                  <a:moveTo>
                    <a:pt x="105996" y="243004"/>
                  </a:moveTo>
                  <a:lnTo>
                    <a:pt x="53278" y="221817"/>
                  </a:lnTo>
                  <a:lnTo>
                    <a:pt x="42672" y="248412"/>
                  </a:lnTo>
                  <a:lnTo>
                    <a:pt x="95250" y="269748"/>
                  </a:lnTo>
                  <a:lnTo>
                    <a:pt x="105996" y="243004"/>
                  </a:lnTo>
                  <a:close/>
                  <a:moveTo>
                    <a:pt x="159270" y="264413"/>
                  </a:moveTo>
                  <a:lnTo>
                    <a:pt x="105996" y="243004"/>
                  </a:lnTo>
                  <a:lnTo>
                    <a:pt x="95250" y="269748"/>
                  </a:lnTo>
                  <a:lnTo>
                    <a:pt x="42672" y="248412"/>
                  </a:lnTo>
                  <a:lnTo>
                    <a:pt x="42672" y="367979"/>
                  </a:lnTo>
                  <a:lnTo>
                    <a:pt x="159270" y="264413"/>
                  </a:lnTo>
                  <a:close/>
                  <a:moveTo>
                    <a:pt x="195072" y="21336"/>
                  </a:moveTo>
                  <a:lnTo>
                    <a:pt x="141744" y="0"/>
                  </a:lnTo>
                  <a:lnTo>
                    <a:pt x="53278" y="221817"/>
                  </a:lnTo>
                  <a:lnTo>
                    <a:pt x="105996" y="243004"/>
                  </a:lnTo>
                  <a:lnTo>
                    <a:pt x="195072" y="2133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0" name="CustomShape 14"/>
            <p:cNvSpPr/>
            <p:nvPr/>
          </p:nvSpPr>
          <p:spPr>
            <a:xfrm>
              <a:off x="2349720" y="1441080"/>
              <a:ext cx="5943240" cy="4190760"/>
            </a:xfrm>
            <a:custGeom>
              <a:avLst/>
              <a:gdLst/>
              <a:ahLst/>
              <a:cxnLst/>
              <a:rect l="l" t="t" r="r" b="b"/>
              <a:pathLst>
                <a:path w="5943600" h="4191000">
                  <a:moveTo>
                    <a:pt x="0" y="0"/>
                  </a:moveTo>
                  <a:lnTo>
                    <a:pt x="0" y="4191000"/>
                  </a:lnTo>
                  <a:moveTo>
                    <a:pt x="0" y="4191000"/>
                  </a:moveTo>
                  <a:lnTo>
                    <a:pt x="5943587" y="4191000"/>
                  </a:lnTo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1" name="object 39"/>
            <p:cNvPicPr/>
            <p:nvPr/>
          </p:nvPicPr>
          <p:blipFill>
            <a:blip r:embed="rId6"/>
            <a:stretch/>
          </p:blipFill>
          <p:spPr>
            <a:xfrm>
              <a:off x="6154920" y="2274480"/>
              <a:ext cx="237600" cy="2376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2" name="CustomShape 15"/>
          <p:cNvSpPr/>
          <p:nvPr/>
        </p:nvSpPr>
        <p:spPr>
          <a:xfrm>
            <a:off x="6464520" y="2193120"/>
            <a:ext cx="304560" cy="171000"/>
          </a:xfrm>
          <a:custGeom>
            <a:avLst/>
            <a:gdLst/>
            <a:ahLst/>
            <a:cxnLst/>
            <a:rect l="l" t="t" r="r" b="b"/>
            <a:pathLst>
              <a:path w="304800" h="171450">
                <a:moveTo>
                  <a:pt x="161544" y="114300"/>
                </a:moveTo>
                <a:lnTo>
                  <a:pt x="161544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61544" y="114300"/>
                </a:lnTo>
                <a:close/>
                <a:moveTo>
                  <a:pt x="304800" y="86106"/>
                </a:moveTo>
                <a:lnTo>
                  <a:pt x="133350" y="0"/>
                </a:lnTo>
                <a:lnTo>
                  <a:pt x="133350" y="57150"/>
                </a:lnTo>
                <a:lnTo>
                  <a:pt x="161544" y="57150"/>
                </a:lnTo>
                <a:lnTo>
                  <a:pt x="161544" y="157415"/>
                </a:lnTo>
                <a:lnTo>
                  <a:pt x="304800" y="86106"/>
                </a:lnTo>
                <a:close/>
                <a:moveTo>
                  <a:pt x="161544" y="157415"/>
                </a:moveTo>
                <a:lnTo>
                  <a:pt x="161544" y="114300"/>
                </a:lnTo>
                <a:lnTo>
                  <a:pt x="133350" y="114300"/>
                </a:lnTo>
                <a:lnTo>
                  <a:pt x="133350" y="171450"/>
                </a:lnTo>
                <a:lnTo>
                  <a:pt x="161544" y="157415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CustomShape 16"/>
          <p:cNvSpPr/>
          <p:nvPr/>
        </p:nvSpPr>
        <p:spPr>
          <a:xfrm>
            <a:off x="1803600" y="2800080"/>
            <a:ext cx="24552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4">
                <a:latin typeface="Times New Roman"/>
              </a:rPr>
              <a:t>Y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714" name="CustomShape 17"/>
          <p:cNvSpPr/>
          <p:nvPr/>
        </p:nvSpPr>
        <p:spPr>
          <a:xfrm>
            <a:off x="371880" y="3292200"/>
            <a:ext cx="141120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9">
                <a:latin typeface="Times New Roman"/>
              </a:rPr>
              <a:t>re-compute cluster means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715" name="CustomShape 18"/>
          <p:cNvSpPr/>
          <p:nvPr/>
        </p:nvSpPr>
        <p:spPr>
          <a:xfrm>
            <a:off x="6366240" y="23778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1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716" name="object 44"/>
          <p:cNvPicPr/>
          <p:nvPr/>
        </p:nvPicPr>
        <p:blipFill>
          <a:blip r:embed="rId7"/>
          <a:stretch/>
        </p:blipFill>
        <p:spPr>
          <a:xfrm>
            <a:off x="6307200" y="4027320"/>
            <a:ext cx="237600" cy="237600"/>
          </a:xfrm>
          <a:prstGeom prst="rect">
            <a:avLst/>
          </a:prstGeom>
          <a:ln>
            <a:noFill/>
          </a:ln>
        </p:spPr>
      </p:pic>
      <p:sp>
        <p:nvSpPr>
          <p:cNvPr id="717" name="CustomShape 19"/>
          <p:cNvSpPr/>
          <p:nvPr/>
        </p:nvSpPr>
        <p:spPr>
          <a:xfrm>
            <a:off x="6518520" y="413064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3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718" name="object 46"/>
          <p:cNvPicPr/>
          <p:nvPr/>
        </p:nvPicPr>
        <p:blipFill>
          <a:blip r:embed="rId8"/>
          <a:stretch/>
        </p:blipFill>
        <p:spPr>
          <a:xfrm>
            <a:off x="3416400" y="4336920"/>
            <a:ext cx="228240" cy="228240"/>
          </a:xfrm>
          <a:prstGeom prst="rect">
            <a:avLst/>
          </a:prstGeom>
          <a:ln>
            <a:noFill/>
          </a:ln>
        </p:spPr>
      </p:pic>
      <p:sp>
        <p:nvSpPr>
          <p:cNvPr id="719" name="CustomShape 20"/>
          <p:cNvSpPr/>
          <p:nvPr/>
        </p:nvSpPr>
        <p:spPr>
          <a:xfrm>
            <a:off x="3623040" y="44352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2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720" name="CustomShape 21"/>
          <p:cNvSpPr/>
          <p:nvPr/>
        </p:nvSpPr>
        <p:spPr>
          <a:xfrm>
            <a:off x="5156280" y="5881320"/>
            <a:ext cx="2455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600">
              <a:lnSpc>
                <a:spcPts val="2721"/>
              </a:lnSpc>
            </a:pPr>
            <a:r>
              <a:rPr lang="en-IN" sz="2400" b="0" strike="noStrike" spc="-4">
                <a:latin typeface="Times New Roman"/>
              </a:rPr>
              <a:t>X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721" name="TextShape 22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722" name="TextShape 23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723" name="TextShape 24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7A5B67B1-2641-449B-A31E-F0425690C40D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20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Shape 1"/>
          <p:cNvSpPr txBox="1"/>
          <p:nvPr/>
        </p:nvSpPr>
        <p:spPr>
          <a:xfrm>
            <a:off x="751320" y="267840"/>
            <a:ext cx="5369040" cy="12931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K-means</a:t>
            </a:r>
            <a:r>
              <a:rPr lang="en-IN" sz="4200" b="0" strike="noStrike" spc="-117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E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xample,</a:t>
            </a:r>
            <a:r>
              <a:rPr lang="en-IN" sz="4200" b="0" strike="noStrike" spc="-24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Step</a:t>
            </a:r>
            <a:r>
              <a:rPr lang="en-IN" sz="4200" b="0" strike="noStrike" spc="-18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49">
                <a:solidFill>
                  <a:srgbClr val="006533"/>
                </a:solidFill>
                <a:latin typeface="Garamond"/>
              </a:rPr>
              <a:t>5</a:t>
            </a:r>
            <a:endParaRPr lang="en-IN" sz="4200" b="0" strike="noStrike" spc="-1">
              <a:latin typeface="Calibri"/>
            </a:endParaRPr>
          </a:p>
        </p:txBody>
      </p:sp>
      <p:pic>
        <p:nvPicPr>
          <p:cNvPr id="725" name="object 3"/>
          <p:cNvPicPr/>
          <p:nvPr/>
        </p:nvPicPr>
        <p:blipFill>
          <a:blip r:embed="rId2"/>
          <a:stretch/>
        </p:blipFill>
        <p:spPr>
          <a:xfrm>
            <a:off x="3183120" y="46368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26" name="object 4"/>
          <p:cNvPicPr/>
          <p:nvPr/>
        </p:nvPicPr>
        <p:blipFill>
          <a:blip r:embed="rId2"/>
          <a:stretch/>
        </p:blipFill>
        <p:spPr>
          <a:xfrm>
            <a:off x="3335400" y="48654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27" name="object 5"/>
          <p:cNvPicPr/>
          <p:nvPr/>
        </p:nvPicPr>
        <p:blipFill>
          <a:blip r:embed="rId2"/>
          <a:stretch/>
        </p:blipFill>
        <p:spPr>
          <a:xfrm>
            <a:off x="310680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28" name="object 6"/>
          <p:cNvPicPr/>
          <p:nvPr/>
        </p:nvPicPr>
        <p:blipFill>
          <a:blip r:embed="rId2"/>
          <a:stretch/>
        </p:blipFill>
        <p:spPr>
          <a:xfrm>
            <a:off x="2878200" y="44082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29" name="object 7"/>
          <p:cNvPicPr/>
          <p:nvPr/>
        </p:nvPicPr>
        <p:blipFill>
          <a:blip r:embed="rId2"/>
          <a:stretch/>
        </p:blipFill>
        <p:spPr>
          <a:xfrm>
            <a:off x="2878200" y="20458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30" name="object 8"/>
          <p:cNvPicPr/>
          <p:nvPr/>
        </p:nvPicPr>
        <p:blipFill>
          <a:blip r:embed="rId2"/>
          <a:stretch/>
        </p:blipFill>
        <p:spPr>
          <a:xfrm>
            <a:off x="2878200" y="35701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31" name="object 9"/>
          <p:cNvPicPr/>
          <p:nvPr/>
        </p:nvPicPr>
        <p:blipFill>
          <a:blip r:embed="rId2"/>
          <a:stretch/>
        </p:blipFill>
        <p:spPr>
          <a:xfrm>
            <a:off x="287820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32" name="object 10"/>
          <p:cNvPicPr/>
          <p:nvPr/>
        </p:nvPicPr>
        <p:blipFill>
          <a:blip r:embed="rId3"/>
          <a:stretch/>
        </p:blipFill>
        <p:spPr>
          <a:xfrm>
            <a:off x="2421000" y="4103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33" name="object 11"/>
          <p:cNvPicPr/>
          <p:nvPr/>
        </p:nvPicPr>
        <p:blipFill>
          <a:blip r:embed="rId4"/>
          <a:stretch/>
        </p:blipFill>
        <p:spPr>
          <a:xfrm>
            <a:off x="4554720" y="37987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34" name="object 12"/>
          <p:cNvPicPr/>
          <p:nvPr/>
        </p:nvPicPr>
        <p:blipFill>
          <a:blip r:embed="rId5"/>
          <a:stretch/>
        </p:blipFill>
        <p:spPr>
          <a:xfrm>
            <a:off x="6688440" y="1817280"/>
            <a:ext cx="161640" cy="161640"/>
          </a:xfrm>
          <a:prstGeom prst="rect">
            <a:avLst/>
          </a:prstGeom>
          <a:ln>
            <a:noFill/>
          </a:ln>
        </p:spPr>
      </p:pic>
      <p:grpSp>
        <p:nvGrpSpPr>
          <p:cNvPr id="735" name="Group 2"/>
          <p:cNvGrpSpPr/>
          <p:nvPr/>
        </p:nvGrpSpPr>
        <p:grpSpPr>
          <a:xfrm>
            <a:off x="6845400" y="1898280"/>
            <a:ext cx="456840" cy="609120"/>
            <a:chOff x="6845400" y="1898280"/>
            <a:chExt cx="456840" cy="609120"/>
          </a:xfrm>
        </p:grpSpPr>
        <p:sp>
          <p:nvSpPr>
            <p:cNvPr id="736" name="CustomShape 3"/>
            <p:cNvSpPr/>
            <p:nvPr/>
          </p:nvSpPr>
          <p:spPr>
            <a:xfrm>
              <a:off x="7150320" y="18982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7" name="CustomShape 4"/>
            <p:cNvSpPr/>
            <p:nvPr/>
          </p:nvSpPr>
          <p:spPr>
            <a:xfrm>
              <a:off x="7150320" y="18982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8" name="CustomShape 5"/>
            <p:cNvSpPr/>
            <p:nvPr/>
          </p:nvSpPr>
          <p:spPr>
            <a:xfrm>
              <a:off x="6997680" y="205092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9" name="CustomShape 6"/>
            <p:cNvSpPr/>
            <p:nvPr/>
          </p:nvSpPr>
          <p:spPr>
            <a:xfrm>
              <a:off x="6997680" y="205092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0" name="CustomShape 7"/>
            <p:cNvSpPr/>
            <p:nvPr/>
          </p:nvSpPr>
          <p:spPr>
            <a:xfrm>
              <a:off x="6845400" y="220320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1" name="CustomShape 8"/>
            <p:cNvSpPr/>
            <p:nvPr/>
          </p:nvSpPr>
          <p:spPr>
            <a:xfrm>
              <a:off x="6845400" y="220320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2" name="CustomShape 9"/>
            <p:cNvSpPr/>
            <p:nvPr/>
          </p:nvSpPr>
          <p:spPr>
            <a:xfrm>
              <a:off x="7150320" y="23554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76200" y="0"/>
                  </a:ln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43" name="CustomShape 10"/>
            <p:cNvSpPr/>
            <p:nvPr/>
          </p:nvSpPr>
          <p:spPr>
            <a:xfrm>
              <a:off x="7150320" y="235548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7620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744" name="object 22"/>
          <p:cNvPicPr/>
          <p:nvPr/>
        </p:nvPicPr>
        <p:blipFill>
          <a:blip r:embed="rId5"/>
          <a:stretch/>
        </p:blipFill>
        <p:spPr>
          <a:xfrm>
            <a:off x="7450200" y="27316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45" name="object 23"/>
          <p:cNvPicPr/>
          <p:nvPr/>
        </p:nvPicPr>
        <p:blipFill>
          <a:blip r:embed="rId5"/>
          <a:stretch/>
        </p:blipFill>
        <p:spPr>
          <a:xfrm>
            <a:off x="5697720" y="1817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46" name="object 24"/>
          <p:cNvPicPr/>
          <p:nvPr/>
        </p:nvPicPr>
        <p:blipFill>
          <a:blip r:embed="rId4"/>
          <a:stretch/>
        </p:blipFill>
        <p:spPr>
          <a:xfrm>
            <a:off x="6002640" y="32652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47" name="object 25"/>
          <p:cNvPicPr/>
          <p:nvPr/>
        </p:nvPicPr>
        <p:blipFill>
          <a:blip r:embed="rId4"/>
          <a:stretch/>
        </p:blipFill>
        <p:spPr>
          <a:xfrm>
            <a:off x="6002640" y="47890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48" name="object 26"/>
          <p:cNvPicPr/>
          <p:nvPr/>
        </p:nvPicPr>
        <p:blipFill>
          <a:blip r:embed="rId4"/>
          <a:stretch/>
        </p:blipFill>
        <p:spPr>
          <a:xfrm>
            <a:off x="6383520" y="50940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49" name="object 27"/>
          <p:cNvPicPr/>
          <p:nvPr/>
        </p:nvPicPr>
        <p:blipFill>
          <a:blip r:embed="rId4"/>
          <a:stretch/>
        </p:blipFill>
        <p:spPr>
          <a:xfrm>
            <a:off x="6764400" y="43318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50" name="object 28"/>
          <p:cNvPicPr/>
          <p:nvPr/>
        </p:nvPicPr>
        <p:blipFill>
          <a:blip r:embed="rId4"/>
          <a:stretch/>
        </p:blipFill>
        <p:spPr>
          <a:xfrm>
            <a:off x="5926320" y="37224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51" name="object 29"/>
          <p:cNvPicPr/>
          <p:nvPr/>
        </p:nvPicPr>
        <p:blipFill>
          <a:blip r:embed="rId4"/>
          <a:stretch/>
        </p:blipFill>
        <p:spPr>
          <a:xfrm>
            <a:off x="5164200" y="41796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52" name="object 30"/>
          <p:cNvPicPr/>
          <p:nvPr/>
        </p:nvPicPr>
        <p:blipFill>
          <a:blip r:embed="rId4"/>
          <a:stretch/>
        </p:blipFill>
        <p:spPr>
          <a:xfrm>
            <a:off x="7145640" y="463680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53" name="object 31"/>
          <p:cNvPicPr/>
          <p:nvPr/>
        </p:nvPicPr>
        <p:blipFill>
          <a:blip r:embed="rId4"/>
          <a:stretch/>
        </p:blipFill>
        <p:spPr>
          <a:xfrm>
            <a:off x="6993000" y="50176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54" name="object 32"/>
          <p:cNvPicPr/>
          <p:nvPr/>
        </p:nvPicPr>
        <p:blipFill>
          <a:blip r:embed="rId4"/>
          <a:stretch/>
        </p:blipFill>
        <p:spPr>
          <a:xfrm>
            <a:off x="6840720" y="402732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55" name="object 33"/>
          <p:cNvPicPr/>
          <p:nvPr/>
        </p:nvPicPr>
        <p:blipFill>
          <a:blip r:embed="rId4"/>
          <a:stretch/>
        </p:blipFill>
        <p:spPr>
          <a:xfrm>
            <a:off x="7450200" y="5246280"/>
            <a:ext cx="161640" cy="161640"/>
          </a:xfrm>
          <a:prstGeom prst="rect">
            <a:avLst/>
          </a:prstGeom>
          <a:ln>
            <a:noFill/>
          </a:ln>
        </p:spPr>
      </p:pic>
      <p:pic>
        <p:nvPicPr>
          <p:cNvPr id="756" name="object 34"/>
          <p:cNvPicPr/>
          <p:nvPr/>
        </p:nvPicPr>
        <p:blipFill>
          <a:blip r:embed="rId5"/>
          <a:stretch/>
        </p:blipFill>
        <p:spPr>
          <a:xfrm>
            <a:off x="6612120" y="2579400"/>
            <a:ext cx="161640" cy="161640"/>
          </a:xfrm>
          <a:prstGeom prst="rect">
            <a:avLst/>
          </a:prstGeom>
          <a:ln>
            <a:noFill/>
          </a:ln>
        </p:spPr>
      </p:pic>
      <p:grpSp>
        <p:nvGrpSpPr>
          <p:cNvPr id="757" name="Group 11"/>
          <p:cNvGrpSpPr/>
          <p:nvPr/>
        </p:nvGrpSpPr>
        <p:grpSpPr>
          <a:xfrm>
            <a:off x="2349720" y="1441080"/>
            <a:ext cx="5943240" cy="4190760"/>
            <a:chOff x="2349720" y="1441080"/>
            <a:chExt cx="5943240" cy="4190760"/>
          </a:xfrm>
        </p:grpSpPr>
        <p:sp>
          <p:nvSpPr>
            <p:cNvPr id="758" name="CustomShape 12"/>
            <p:cNvSpPr/>
            <p:nvPr/>
          </p:nvSpPr>
          <p:spPr>
            <a:xfrm>
              <a:off x="2349720" y="1441080"/>
              <a:ext cx="5943240" cy="4190760"/>
            </a:xfrm>
            <a:custGeom>
              <a:avLst/>
              <a:gdLst/>
              <a:ahLst/>
              <a:cxnLst/>
              <a:rect l="l" t="t" r="r" b="b"/>
              <a:pathLst>
                <a:path w="5943600" h="4191000">
                  <a:moveTo>
                    <a:pt x="0" y="0"/>
                  </a:moveTo>
                  <a:lnTo>
                    <a:pt x="0" y="4191000"/>
                  </a:lnTo>
                  <a:moveTo>
                    <a:pt x="0" y="4191000"/>
                  </a:moveTo>
                  <a:lnTo>
                    <a:pt x="5943587" y="4191000"/>
                  </a:lnTo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59" name="object 37"/>
            <p:cNvPicPr/>
            <p:nvPr/>
          </p:nvPicPr>
          <p:blipFill>
            <a:blip r:embed="rId6"/>
            <a:stretch/>
          </p:blipFill>
          <p:spPr>
            <a:xfrm>
              <a:off x="2806920" y="3879720"/>
              <a:ext cx="228240" cy="228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60" name="CustomShape 13"/>
          <p:cNvSpPr/>
          <p:nvPr/>
        </p:nvSpPr>
        <p:spPr>
          <a:xfrm>
            <a:off x="1803600" y="2800080"/>
            <a:ext cx="245520" cy="3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4">
                <a:latin typeface="Times New Roman"/>
              </a:rPr>
              <a:t>Y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761" name="CustomShape 14"/>
          <p:cNvSpPr/>
          <p:nvPr/>
        </p:nvSpPr>
        <p:spPr>
          <a:xfrm>
            <a:off x="295560" y="4130640"/>
            <a:ext cx="1690560" cy="11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1">
                <a:latin typeface="Times New Roman"/>
              </a:rPr>
              <a:t>move</a:t>
            </a:r>
            <a:r>
              <a:rPr lang="en-IN" sz="2400" b="0" strike="noStrike" spc="-32">
                <a:latin typeface="Times New Roman"/>
              </a:rPr>
              <a:t> </a:t>
            </a:r>
            <a:r>
              <a:rPr lang="en-IN" sz="2400" b="0" strike="noStrike" spc="-9">
                <a:latin typeface="Times New Roman"/>
              </a:rPr>
              <a:t>cluster </a:t>
            </a:r>
            <a:r>
              <a:rPr lang="en-IN" sz="2400" b="0" strike="noStrike" spc="-1">
                <a:latin typeface="Times New Roman"/>
              </a:rPr>
              <a:t>centers</a:t>
            </a:r>
            <a:r>
              <a:rPr lang="en-IN" sz="2400" b="0" strike="noStrike" spc="-32">
                <a:latin typeface="Times New Roman"/>
              </a:rPr>
              <a:t> </a:t>
            </a:r>
            <a:r>
              <a:rPr lang="en-IN" sz="2400" b="0" strike="noStrike" spc="-24">
                <a:latin typeface="Times New Roman"/>
              </a:rPr>
              <a:t>to </a:t>
            </a:r>
            <a:r>
              <a:rPr lang="en-IN" sz="2400" b="0" strike="noStrike" spc="-1">
                <a:latin typeface="Times New Roman"/>
              </a:rPr>
              <a:t>cluster</a:t>
            </a:r>
            <a:r>
              <a:rPr lang="en-IN" sz="2400" b="0" strike="noStrike" spc="-32">
                <a:latin typeface="Times New Roman"/>
              </a:rPr>
              <a:t> </a:t>
            </a:r>
            <a:r>
              <a:rPr lang="en-IN" sz="2400" b="0" strike="noStrike" spc="-9">
                <a:latin typeface="Times New Roman"/>
              </a:rPr>
              <a:t>means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762" name="CustomShape 15"/>
          <p:cNvSpPr/>
          <p:nvPr/>
        </p:nvSpPr>
        <p:spPr>
          <a:xfrm>
            <a:off x="3013200" y="39780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2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763" name="object 41"/>
          <p:cNvPicPr/>
          <p:nvPr/>
        </p:nvPicPr>
        <p:blipFill>
          <a:blip r:embed="rId7"/>
          <a:stretch/>
        </p:blipFill>
        <p:spPr>
          <a:xfrm>
            <a:off x="6459840" y="2122200"/>
            <a:ext cx="237600" cy="237600"/>
          </a:xfrm>
          <a:prstGeom prst="rect">
            <a:avLst/>
          </a:prstGeom>
          <a:ln>
            <a:noFill/>
          </a:ln>
        </p:spPr>
      </p:pic>
      <p:sp>
        <p:nvSpPr>
          <p:cNvPr id="764" name="CustomShape 16"/>
          <p:cNvSpPr/>
          <p:nvPr/>
        </p:nvSpPr>
        <p:spPr>
          <a:xfrm>
            <a:off x="6670800" y="222552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1</a:t>
            </a:r>
            <a:endParaRPr lang="en-IN" sz="2400" b="0" strike="noStrike" spc="-1">
              <a:latin typeface="Arial"/>
            </a:endParaRPr>
          </a:p>
        </p:txBody>
      </p:sp>
      <p:pic>
        <p:nvPicPr>
          <p:cNvPr id="765" name="object 43"/>
          <p:cNvPicPr/>
          <p:nvPr/>
        </p:nvPicPr>
        <p:blipFill>
          <a:blip r:embed="rId8"/>
          <a:stretch/>
        </p:blipFill>
        <p:spPr>
          <a:xfrm>
            <a:off x="6078600" y="4331880"/>
            <a:ext cx="237600" cy="237600"/>
          </a:xfrm>
          <a:prstGeom prst="rect">
            <a:avLst/>
          </a:prstGeom>
          <a:ln>
            <a:noFill/>
          </a:ln>
        </p:spPr>
      </p:pic>
      <p:sp>
        <p:nvSpPr>
          <p:cNvPr id="766" name="CustomShape 17"/>
          <p:cNvSpPr/>
          <p:nvPr/>
        </p:nvSpPr>
        <p:spPr>
          <a:xfrm>
            <a:off x="6289920" y="4435200"/>
            <a:ext cx="330480" cy="41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8160">
              <a:lnSpc>
                <a:spcPct val="100000"/>
              </a:lnSpc>
              <a:spcBef>
                <a:spcPts val="99"/>
              </a:spcBef>
            </a:pPr>
            <a:r>
              <a:rPr lang="en-IN" sz="2400" b="0" strike="noStrike" spc="-24">
                <a:latin typeface="Times New Roman"/>
              </a:rPr>
              <a:t>k</a:t>
            </a:r>
            <a:r>
              <a:rPr lang="en-IN" sz="2400" b="0" strike="noStrike" spc="-35" baseline="-20000">
                <a:latin typeface="Times New Roman"/>
              </a:rPr>
              <a:t>3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767" name="CustomShape 18"/>
          <p:cNvSpPr/>
          <p:nvPr/>
        </p:nvSpPr>
        <p:spPr>
          <a:xfrm>
            <a:off x="5156280" y="5881320"/>
            <a:ext cx="2455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2600">
              <a:lnSpc>
                <a:spcPts val="2721"/>
              </a:lnSpc>
            </a:pPr>
            <a:r>
              <a:rPr lang="en-IN" sz="2400" b="0" strike="noStrike" spc="-4">
                <a:latin typeface="Times New Roman"/>
              </a:rPr>
              <a:t>X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768" name="TextShape 19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769" name="TextShape 20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770" name="TextShape 21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DE955067-0FB7-41C4-8FF8-377641104635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21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extShape 1"/>
          <p:cNvSpPr txBox="1"/>
          <p:nvPr/>
        </p:nvSpPr>
        <p:spPr>
          <a:xfrm>
            <a:off x="524160" y="267840"/>
            <a:ext cx="2294640" cy="12931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4200" b="0" strike="noStrike" spc="-9">
                <a:solidFill>
                  <a:srgbClr val="006533"/>
                </a:solidFill>
                <a:latin typeface="Garamond"/>
              </a:rPr>
              <a:t>Discussion</a:t>
            </a:r>
            <a:endParaRPr lang="en-IN" sz="4200" b="0" strike="noStrike" spc="-1">
              <a:latin typeface="Calibri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752760" y="1587600"/>
            <a:ext cx="7573320" cy="12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0"/>
          <a:lstStyle/>
          <a:p>
            <a:pPr marL="469440" indent="-456840">
              <a:lnSpc>
                <a:spcPct val="100000"/>
              </a:lnSpc>
              <a:spcBef>
                <a:spcPts val="71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latin typeface="Garamond"/>
              </a:rPr>
              <a:t>Result</a:t>
            </a:r>
            <a:r>
              <a:rPr lang="en-IN" sz="2600" b="0" strike="noStrike" spc="-63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can</a:t>
            </a:r>
            <a:r>
              <a:rPr lang="en-IN" sz="2600" b="0" strike="noStrike" spc="-52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vary</a:t>
            </a:r>
            <a:r>
              <a:rPr lang="en-IN" sz="2600" b="0" strike="noStrike" spc="-63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significantly</a:t>
            </a:r>
            <a:r>
              <a:rPr lang="en-IN" sz="2600" b="0" strike="noStrike" spc="-58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depending</a:t>
            </a:r>
            <a:r>
              <a:rPr lang="en-IN" sz="2600" b="0" strike="noStrike" spc="-63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on</a:t>
            </a:r>
            <a:r>
              <a:rPr lang="en-IN" sz="2600" b="0" strike="noStrike" spc="-58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initial</a:t>
            </a:r>
            <a:r>
              <a:rPr lang="en-IN" sz="2600" b="0" strike="noStrike" spc="-63">
                <a:latin typeface="Garamond"/>
              </a:rPr>
              <a:t> </a:t>
            </a:r>
            <a:r>
              <a:rPr lang="en-IN" sz="2600" b="0" strike="noStrike" spc="-9">
                <a:latin typeface="Garamond"/>
              </a:rPr>
              <a:t>choice </a:t>
            </a:r>
            <a:r>
              <a:rPr lang="en-IN" sz="2600" b="0" strike="noStrike" spc="-1">
                <a:latin typeface="Garamond"/>
              </a:rPr>
              <a:t>of</a:t>
            </a:r>
            <a:r>
              <a:rPr lang="en-IN" sz="2600" b="0" strike="noStrike" spc="-29">
                <a:latin typeface="Garamond"/>
              </a:rPr>
              <a:t> </a:t>
            </a:r>
            <a:r>
              <a:rPr lang="en-IN" sz="2600" b="0" strike="noStrike" spc="-9">
                <a:latin typeface="Garamond"/>
              </a:rPr>
              <a:t>seeds</a:t>
            </a:r>
            <a:endParaRPr lang="en-IN" sz="2600" b="0" strike="noStrike" spc="-1">
              <a:latin typeface="Arial"/>
            </a:endParaRPr>
          </a:p>
          <a:p>
            <a:pPr marL="469800" indent="-456840">
              <a:lnSpc>
                <a:spcPct val="100000"/>
              </a:lnSpc>
              <a:spcBef>
                <a:spcPts val="629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latin typeface="Garamond"/>
              </a:rPr>
              <a:t>Can</a:t>
            </a:r>
            <a:r>
              <a:rPr lang="en-IN" sz="2600" b="0" strike="noStrike" spc="-43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get</a:t>
            </a:r>
            <a:r>
              <a:rPr lang="en-IN" sz="2600" b="0" strike="noStrike" spc="-43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trapped</a:t>
            </a:r>
            <a:r>
              <a:rPr lang="en-IN" sz="2600" b="0" strike="noStrike" spc="-32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in</a:t>
            </a:r>
            <a:r>
              <a:rPr lang="en-IN" sz="2600" b="0" strike="noStrike" spc="-43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local</a:t>
            </a:r>
            <a:r>
              <a:rPr lang="en-IN" sz="2600" b="0" strike="noStrike" spc="-38">
                <a:latin typeface="Garamond"/>
              </a:rPr>
              <a:t> </a:t>
            </a:r>
            <a:r>
              <a:rPr lang="en-IN" sz="2600" b="0" strike="noStrike" spc="-9">
                <a:latin typeface="Garamond"/>
              </a:rPr>
              <a:t>minimum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773" name="CustomShape 3"/>
          <p:cNvSpPr/>
          <p:nvPr/>
        </p:nvSpPr>
        <p:spPr>
          <a:xfrm>
            <a:off x="1324080" y="2930400"/>
            <a:ext cx="1509840" cy="6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469800" indent="-456840">
              <a:lnSpc>
                <a:spcPct val="100000"/>
              </a:lnSpc>
              <a:spcBef>
                <a:spcPts val="99"/>
              </a:spcBef>
              <a:buClr>
                <a:srgbClr val="3B822F"/>
              </a:buClr>
              <a:buSzPct val="59000"/>
              <a:buFont typeface="Wingdings" charset="2"/>
              <a:buChar char=""/>
            </a:pPr>
            <a:r>
              <a:rPr lang="en-IN" sz="2200" b="0" strike="noStrike" spc="-9">
                <a:latin typeface="Garamond"/>
              </a:rPr>
              <a:t>Example:</a:t>
            </a:r>
            <a:endParaRPr lang="en-IN" sz="2200" b="0" strike="noStrike" spc="-1">
              <a:latin typeface="Arial"/>
            </a:endParaRPr>
          </a:p>
        </p:txBody>
      </p:sp>
      <p:sp>
        <p:nvSpPr>
          <p:cNvPr id="774" name="CustomShape 4"/>
          <p:cNvSpPr/>
          <p:nvPr/>
        </p:nvSpPr>
        <p:spPr>
          <a:xfrm>
            <a:off x="752760" y="4618080"/>
            <a:ext cx="735480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000" rIns="0" bIns="0"/>
          <a:lstStyle/>
          <a:p>
            <a:pPr marL="469800" indent="-456840">
              <a:lnSpc>
                <a:spcPct val="100000"/>
              </a:lnSpc>
              <a:spcBef>
                <a:spcPts val="71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latin typeface="Garamond"/>
              </a:rPr>
              <a:t>To</a:t>
            </a:r>
            <a:r>
              <a:rPr lang="en-IN" sz="2600" b="0" strike="noStrike" spc="-63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increase</a:t>
            </a:r>
            <a:r>
              <a:rPr lang="en-IN" sz="2600" b="0" strike="noStrike" spc="-58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chance</a:t>
            </a:r>
            <a:r>
              <a:rPr lang="en-IN" sz="2600" b="0" strike="noStrike" spc="-58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of</a:t>
            </a:r>
            <a:r>
              <a:rPr lang="en-IN" sz="2600" b="0" strike="noStrike" spc="-63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finding</a:t>
            </a:r>
            <a:r>
              <a:rPr lang="en-IN" sz="2600" b="0" strike="noStrike" spc="-58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global</a:t>
            </a:r>
            <a:r>
              <a:rPr lang="en-IN" sz="2600" b="0" strike="noStrike" spc="-58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optimum:</a:t>
            </a:r>
            <a:r>
              <a:rPr lang="en-IN" sz="2600" b="0" strike="noStrike" spc="-63">
                <a:latin typeface="Garamond"/>
              </a:rPr>
              <a:t> </a:t>
            </a:r>
            <a:r>
              <a:rPr lang="en-IN" sz="2600" b="0" strike="noStrike" spc="-9">
                <a:latin typeface="Garamond"/>
              </a:rPr>
              <a:t>restart </a:t>
            </a:r>
            <a:r>
              <a:rPr lang="en-IN" sz="2600" b="0" strike="noStrike" spc="-1">
                <a:latin typeface="Garamond"/>
              </a:rPr>
              <a:t>with</a:t>
            </a:r>
            <a:r>
              <a:rPr lang="en-IN" sz="2600" b="0" strike="noStrike" spc="-77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different</a:t>
            </a:r>
            <a:r>
              <a:rPr lang="en-IN" sz="2600" b="0" strike="noStrike" spc="-77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random</a:t>
            </a:r>
            <a:r>
              <a:rPr lang="en-IN" sz="2600" b="0" strike="noStrike" spc="-77">
                <a:latin typeface="Garamond"/>
              </a:rPr>
              <a:t> </a:t>
            </a:r>
            <a:r>
              <a:rPr lang="en-IN" sz="2600" b="0" strike="noStrike" spc="-9">
                <a:latin typeface="Garamond"/>
              </a:rPr>
              <a:t>seeds</a:t>
            </a:r>
            <a:endParaRPr lang="en-IN" sz="2600" b="0" strike="noStrike" spc="-1">
              <a:latin typeface="Arial"/>
            </a:endParaRPr>
          </a:p>
        </p:txBody>
      </p:sp>
      <p:grpSp>
        <p:nvGrpSpPr>
          <p:cNvPr id="775" name="Group 5"/>
          <p:cNvGrpSpPr/>
          <p:nvPr/>
        </p:nvGrpSpPr>
        <p:grpSpPr>
          <a:xfrm>
            <a:off x="5544720" y="3879720"/>
            <a:ext cx="385920" cy="312120"/>
            <a:chOff x="5544720" y="3879720"/>
            <a:chExt cx="385920" cy="312120"/>
          </a:xfrm>
        </p:grpSpPr>
        <p:sp>
          <p:nvSpPr>
            <p:cNvPr id="776" name="CustomShape 6"/>
            <p:cNvSpPr/>
            <p:nvPr/>
          </p:nvSpPr>
          <p:spPr>
            <a:xfrm>
              <a:off x="5778720" y="387972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146387" y="46612"/>
                  </a:lnTo>
                  <a:lnTo>
                    <a:pt x="130016" y="22383"/>
                  </a:lnTo>
                  <a:lnTo>
                    <a:pt x="105787" y="6012"/>
                  </a:lnTo>
                  <a:lnTo>
                    <a:pt x="76200" y="0"/>
                  </a:lnTo>
                  <a:lnTo>
                    <a:pt x="46618" y="6012"/>
                  </a:lnTo>
                  <a:lnTo>
                    <a:pt x="22388" y="22383"/>
                  </a:lnTo>
                  <a:lnTo>
                    <a:pt x="6014" y="46612"/>
                  </a:lnTo>
                  <a:lnTo>
                    <a:pt x="0" y="76200"/>
                  </a:lnTo>
                  <a:lnTo>
                    <a:pt x="6014" y="105787"/>
                  </a:lnTo>
                  <a:lnTo>
                    <a:pt x="22388" y="130016"/>
                  </a:lnTo>
                  <a:lnTo>
                    <a:pt x="46618" y="146387"/>
                  </a:lnTo>
                  <a:lnTo>
                    <a:pt x="76200" y="152400"/>
                  </a:lnTo>
                  <a:lnTo>
                    <a:pt x="105787" y="146387"/>
                  </a:lnTo>
                  <a:lnTo>
                    <a:pt x="130016" y="130016"/>
                  </a:lnTo>
                  <a:lnTo>
                    <a:pt x="146387" y="105787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7" name="CustomShape 7"/>
            <p:cNvSpPr/>
            <p:nvPr/>
          </p:nvSpPr>
          <p:spPr>
            <a:xfrm>
              <a:off x="5778720" y="387972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618" y="6012"/>
                  </a:lnTo>
                  <a:lnTo>
                    <a:pt x="22388" y="22383"/>
                  </a:lnTo>
                  <a:lnTo>
                    <a:pt x="6014" y="46612"/>
                  </a:lnTo>
                  <a:lnTo>
                    <a:pt x="0" y="76200"/>
                  </a:lnTo>
                  <a:lnTo>
                    <a:pt x="6014" y="105787"/>
                  </a:lnTo>
                  <a:lnTo>
                    <a:pt x="22388" y="130016"/>
                  </a:lnTo>
                  <a:lnTo>
                    <a:pt x="46618" y="146387"/>
                  </a:lnTo>
                  <a:lnTo>
                    <a:pt x="76200" y="152400"/>
                  </a:lnTo>
                  <a:lnTo>
                    <a:pt x="105787" y="146387"/>
                  </a:lnTo>
                  <a:lnTo>
                    <a:pt x="130016" y="130016"/>
                  </a:lnTo>
                  <a:lnTo>
                    <a:pt x="146387" y="105787"/>
                  </a:lnTo>
                  <a:lnTo>
                    <a:pt x="152400" y="76200"/>
                  </a:lnTo>
                  <a:lnTo>
                    <a:pt x="146387" y="46612"/>
                  </a:lnTo>
                  <a:lnTo>
                    <a:pt x="130016" y="22383"/>
                  </a:lnTo>
                  <a:lnTo>
                    <a:pt x="105787" y="6012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381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78" name="CustomShape 8"/>
            <p:cNvSpPr/>
            <p:nvPr/>
          </p:nvSpPr>
          <p:spPr>
            <a:xfrm>
              <a:off x="5544720" y="4032000"/>
              <a:ext cx="234000" cy="159840"/>
            </a:xfrm>
            <a:custGeom>
              <a:avLst/>
              <a:gdLst/>
              <a:ahLst/>
              <a:cxnLst/>
              <a:rect l="l" t="t" r="r" b="b"/>
              <a:pathLst>
                <a:path w="234314" h="160020">
                  <a:moveTo>
                    <a:pt x="196766" y="35954"/>
                  </a:moveTo>
                  <a:lnTo>
                    <a:pt x="186176" y="19932"/>
                  </a:lnTo>
                  <a:lnTo>
                    <a:pt x="0" y="144779"/>
                  </a:lnTo>
                  <a:lnTo>
                    <a:pt x="10667" y="160019"/>
                  </a:lnTo>
                  <a:lnTo>
                    <a:pt x="196766" y="35954"/>
                  </a:lnTo>
                  <a:close/>
                  <a:moveTo>
                    <a:pt x="233921" y="0"/>
                  </a:moveTo>
                  <a:lnTo>
                    <a:pt x="177533" y="6857"/>
                  </a:lnTo>
                  <a:lnTo>
                    <a:pt x="186176" y="19932"/>
                  </a:lnTo>
                  <a:lnTo>
                    <a:pt x="196583" y="12953"/>
                  </a:lnTo>
                  <a:lnTo>
                    <a:pt x="207263" y="28955"/>
                  </a:lnTo>
                  <a:lnTo>
                    <a:pt x="207263" y="46851"/>
                  </a:lnTo>
                  <a:lnTo>
                    <a:pt x="233921" y="0"/>
                  </a:lnTo>
                  <a:close/>
                  <a:moveTo>
                    <a:pt x="207263" y="28955"/>
                  </a:moveTo>
                  <a:lnTo>
                    <a:pt x="196583" y="12953"/>
                  </a:lnTo>
                  <a:lnTo>
                    <a:pt x="186176" y="19932"/>
                  </a:lnTo>
                  <a:lnTo>
                    <a:pt x="196766" y="35954"/>
                  </a:lnTo>
                  <a:lnTo>
                    <a:pt x="207263" y="28955"/>
                  </a:lnTo>
                  <a:close/>
                  <a:moveTo>
                    <a:pt x="207263" y="46851"/>
                  </a:moveTo>
                  <a:lnTo>
                    <a:pt x="207263" y="28955"/>
                  </a:lnTo>
                  <a:lnTo>
                    <a:pt x="196766" y="35954"/>
                  </a:lnTo>
                  <a:lnTo>
                    <a:pt x="205740" y="49529"/>
                  </a:lnTo>
                  <a:lnTo>
                    <a:pt x="207263" y="4685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779" name="object 10"/>
          <p:cNvPicPr/>
          <p:nvPr/>
        </p:nvPicPr>
        <p:blipFill>
          <a:blip r:embed="rId2"/>
          <a:stretch/>
        </p:blipFill>
        <p:spPr>
          <a:xfrm>
            <a:off x="7283520" y="3860640"/>
            <a:ext cx="190080" cy="190080"/>
          </a:xfrm>
          <a:prstGeom prst="rect">
            <a:avLst/>
          </a:prstGeom>
          <a:ln>
            <a:noFill/>
          </a:ln>
        </p:spPr>
      </p:pic>
      <p:pic>
        <p:nvPicPr>
          <p:cNvPr id="780" name="object 11"/>
          <p:cNvPicPr/>
          <p:nvPr/>
        </p:nvPicPr>
        <p:blipFill>
          <a:blip r:embed="rId2"/>
          <a:stretch/>
        </p:blipFill>
        <p:spPr>
          <a:xfrm>
            <a:off x="7283520" y="4470120"/>
            <a:ext cx="190080" cy="190080"/>
          </a:xfrm>
          <a:prstGeom prst="rect">
            <a:avLst/>
          </a:prstGeom>
          <a:ln>
            <a:noFill/>
          </a:ln>
        </p:spPr>
      </p:pic>
      <p:grpSp>
        <p:nvGrpSpPr>
          <p:cNvPr id="781" name="Group 9"/>
          <p:cNvGrpSpPr/>
          <p:nvPr/>
        </p:nvGrpSpPr>
        <p:grpSpPr>
          <a:xfrm>
            <a:off x="5544720" y="4329000"/>
            <a:ext cx="385920" cy="312120"/>
            <a:chOff x="5544720" y="4329000"/>
            <a:chExt cx="385920" cy="312120"/>
          </a:xfrm>
        </p:grpSpPr>
        <p:sp>
          <p:nvSpPr>
            <p:cNvPr id="782" name="CustomShape 10"/>
            <p:cNvSpPr/>
            <p:nvPr/>
          </p:nvSpPr>
          <p:spPr>
            <a:xfrm>
              <a:off x="5778720" y="448920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76200"/>
                  </a:moveTo>
                  <a:lnTo>
                    <a:pt x="146387" y="46612"/>
                  </a:lnTo>
                  <a:lnTo>
                    <a:pt x="130016" y="22383"/>
                  </a:lnTo>
                  <a:lnTo>
                    <a:pt x="105787" y="6012"/>
                  </a:lnTo>
                  <a:lnTo>
                    <a:pt x="76200" y="0"/>
                  </a:lnTo>
                  <a:lnTo>
                    <a:pt x="46618" y="6012"/>
                  </a:lnTo>
                  <a:lnTo>
                    <a:pt x="22388" y="22383"/>
                  </a:lnTo>
                  <a:lnTo>
                    <a:pt x="6014" y="46612"/>
                  </a:lnTo>
                  <a:lnTo>
                    <a:pt x="0" y="76200"/>
                  </a:lnTo>
                  <a:lnTo>
                    <a:pt x="6014" y="105787"/>
                  </a:lnTo>
                  <a:lnTo>
                    <a:pt x="22388" y="130016"/>
                  </a:lnTo>
                  <a:lnTo>
                    <a:pt x="46618" y="146387"/>
                  </a:lnTo>
                  <a:lnTo>
                    <a:pt x="76200" y="152400"/>
                  </a:lnTo>
                  <a:lnTo>
                    <a:pt x="105787" y="146387"/>
                  </a:lnTo>
                  <a:lnTo>
                    <a:pt x="130016" y="130016"/>
                  </a:lnTo>
                  <a:lnTo>
                    <a:pt x="146387" y="105787"/>
                  </a:lnTo>
                  <a:lnTo>
                    <a:pt x="152400" y="7620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3" name="CustomShape 11"/>
            <p:cNvSpPr/>
            <p:nvPr/>
          </p:nvSpPr>
          <p:spPr>
            <a:xfrm>
              <a:off x="5778720" y="4489200"/>
              <a:ext cx="151920" cy="15192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618" y="6012"/>
                  </a:lnTo>
                  <a:lnTo>
                    <a:pt x="22388" y="22383"/>
                  </a:lnTo>
                  <a:lnTo>
                    <a:pt x="6014" y="46612"/>
                  </a:lnTo>
                  <a:lnTo>
                    <a:pt x="0" y="76200"/>
                  </a:lnTo>
                  <a:lnTo>
                    <a:pt x="6014" y="105787"/>
                  </a:lnTo>
                  <a:lnTo>
                    <a:pt x="22388" y="130016"/>
                  </a:lnTo>
                  <a:lnTo>
                    <a:pt x="46618" y="146387"/>
                  </a:lnTo>
                  <a:lnTo>
                    <a:pt x="76200" y="152400"/>
                  </a:lnTo>
                  <a:lnTo>
                    <a:pt x="105787" y="146387"/>
                  </a:lnTo>
                  <a:lnTo>
                    <a:pt x="130016" y="130016"/>
                  </a:lnTo>
                  <a:lnTo>
                    <a:pt x="146387" y="105787"/>
                  </a:lnTo>
                  <a:lnTo>
                    <a:pt x="152400" y="76200"/>
                  </a:lnTo>
                  <a:lnTo>
                    <a:pt x="146387" y="46612"/>
                  </a:lnTo>
                  <a:lnTo>
                    <a:pt x="130016" y="22383"/>
                  </a:lnTo>
                  <a:lnTo>
                    <a:pt x="105787" y="6012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381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84" name="CustomShape 12"/>
            <p:cNvSpPr/>
            <p:nvPr/>
          </p:nvSpPr>
          <p:spPr>
            <a:xfrm>
              <a:off x="5544720" y="4329000"/>
              <a:ext cx="234000" cy="159840"/>
            </a:xfrm>
            <a:custGeom>
              <a:avLst/>
              <a:gdLst/>
              <a:ahLst/>
              <a:cxnLst/>
              <a:rect l="l" t="t" r="r" b="b"/>
              <a:pathLst>
                <a:path w="234314" h="160020">
                  <a:moveTo>
                    <a:pt x="196766" y="124065"/>
                  </a:moveTo>
                  <a:lnTo>
                    <a:pt x="10667" y="0"/>
                  </a:lnTo>
                  <a:lnTo>
                    <a:pt x="0" y="15239"/>
                  </a:lnTo>
                  <a:lnTo>
                    <a:pt x="186176" y="140087"/>
                  </a:lnTo>
                  <a:lnTo>
                    <a:pt x="196766" y="124065"/>
                  </a:lnTo>
                  <a:close/>
                  <a:moveTo>
                    <a:pt x="207263" y="156777"/>
                  </a:moveTo>
                  <a:lnTo>
                    <a:pt x="207263" y="131063"/>
                  </a:lnTo>
                  <a:lnTo>
                    <a:pt x="196583" y="147065"/>
                  </a:lnTo>
                  <a:lnTo>
                    <a:pt x="186176" y="140087"/>
                  </a:lnTo>
                  <a:lnTo>
                    <a:pt x="177533" y="153162"/>
                  </a:lnTo>
                  <a:lnTo>
                    <a:pt x="207263" y="156777"/>
                  </a:lnTo>
                  <a:close/>
                  <a:moveTo>
                    <a:pt x="207263" y="131063"/>
                  </a:moveTo>
                  <a:lnTo>
                    <a:pt x="196766" y="124065"/>
                  </a:lnTo>
                  <a:lnTo>
                    <a:pt x="186176" y="140087"/>
                  </a:lnTo>
                  <a:lnTo>
                    <a:pt x="196583" y="147065"/>
                  </a:lnTo>
                  <a:lnTo>
                    <a:pt x="207263" y="131063"/>
                  </a:lnTo>
                  <a:close/>
                  <a:moveTo>
                    <a:pt x="233921" y="160020"/>
                  </a:moveTo>
                  <a:lnTo>
                    <a:pt x="205740" y="110489"/>
                  </a:lnTo>
                  <a:lnTo>
                    <a:pt x="196766" y="124065"/>
                  </a:lnTo>
                  <a:lnTo>
                    <a:pt x="207263" y="131063"/>
                  </a:lnTo>
                  <a:lnTo>
                    <a:pt x="207263" y="156777"/>
                  </a:lnTo>
                  <a:lnTo>
                    <a:pt x="233921" y="16002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785" name="Group 13"/>
          <p:cNvGrpSpPr/>
          <p:nvPr/>
        </p:nvGrpSpPr>
        <p:grpSpPr>
          <a:xfrm>
            <a:off x="6227280" y="3795840"/>
            <a:ext cx="465120" cy="845280"/>
            <a:chOff x="6227280" y="3795840"/>
            <a:chExt cx="465120" cy="845280"/>
          </a:xfrm>
        </p:grpSpPr>
        <p:pic>
          <p:nvPicPr>
            <p:cNvPr id="786" name="object 17"/>
            <p:cNvPicPr/>
            <p:nvPr/>
          </p:nvPicPr>
          <p:blipFill>
            <a:blip r:embed="rId3"/>
            <a:stretch/>
          </p:blipFill>
          <p:spPr>
            <a:xfrm>
              <a:off x="6540480" y="3879720"/>
              <a:ext cx="151920" cy="151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7" name="object 18"/>
            <p:cNvPicPr/>
            <p:nvPr/>
          </p:nvPicPr>
          <p:blipFill>
            <a:blip r:embed="rId3"/>
            <a:stretch/>
          </p:blipFill>
          <p:spPr>
            <a:xfrm>
              <a:off x="6540480" y="4489200"/>
              <a:ext cx="151920" cy="151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788" name="CustomShape 14"/>
            <p:cNvSpPr/>
            <p:nvPr/>
          </p:nvSpPr>
          <p:spPr>
            <a:xfrm>
              <a:off x="6227280" y="3799440"/>
              <a:ext cx="315360" cy="689400"/>
            </a:xfrm>
            <a:custGeom>
              <a:avLst/>
              <a:gdLst/>
              <a:ahLst/>
              <a:cxnLst/>
              <a:rect l="l" t="t" r="r" b="b"/>
              <a:pathLst>
                <a:path w="315595" h="689610">
                  <a:moveTo>
                    <a:pt x="301311" y="639483"/>
                  </a:moveTo>
                  <a:lnTo>
                    <a:pt x="16764" y="0"/>
                  </a:lnTo>
                  <a:lnTo>
                    <a:pt x="0" y="7619"/>
                  </a:lnTo>
                  <a:lnTo>
                    <a:pt x="283848" y="647215"/>
                  </a:lnTo>
                  <a:lnTo>
                    <a:pt x="301311" y="639483"/>
                  </a:lnTo>
                  <a:close/>
                  <a:moveTo>
                    <a:pt x="306324" y="684061"/>
                  </a:moveTo>
                  <a:lnTo>
                    <a:pt x="306324" y="650748"/>
                  </a:lnTo>
                  <a:lnTo>
                    <a:pt x="288798" y="658367"/>
                  </a:lnTo>
                  <a:lnTo>
                    <a:pt x="283848" y="647215"/>
                  </a:lnTo>
                  <a:lnTo>
                    <a:pt x="268985" y="653796"/>
                  </a:lnTo>
                  <a:lnTo>
                    <a:pt x="306324" y="684061"/>
                  </a:lnTo>
                  <a:close/>
                  <a:moveTo>
                    <a:pt x="306324" y="650748"/>
                  </a:moveTo>
                  <a:lnTo>
                    <a:pt x="301311" y="639483"/>
                  </a:lnTo>
                  <a:lnTo>
                    <a:pt x="283848" y="647215"/>
                  </a:lnTo>
                  <a:lnTo>
                    <a:pt x="288798" y="658367"/>
                  </a:lnTo>
                  <a:lnTo>
                    <a:pt x="306324" y="650748"/>
                  </a:lnTo>
                  <a:close/>
                  <a:moveTo>
                    <a:pt x="315455" y="633222"/>
                  </a:moveTo>
                  <a:lnTo>
                    <a:pt x="301311" y="639483"/>
                  </a:lnTo>
                  <a:lnTo>
                    <a:pt x="306324" y="650748"/>
                  </a:lnTo>
                  <a:lnTo>
                    <a:pt x="306324" y="684061"/>
                  </a:lnTo>
                  <a:lnTo>
                    <a:pt x="313169" y="689610"/>
                  </a:lnTo>
                  <a:lnTo>
                    <a:pt x="315455" y="63322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89" name="object 20"/>
            <p:cNvPicPr/>
            <p:nvPr/>
          </p:nvPicPr>
          <p:blipFill>
            <a:blip r:embed="rId4"/>
            <a:stretch/>
          </p:blipFill>
          <p:spPr>
            <a:xfrm>
              <a:off x="6306840" y="3795840"/>
              <a:ext cx="233640" cy="159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90" name="CustomShape 15"/>
          <p:cNvSpPr/>
          <p:nvPr/>
        </p:nvSpPr>
        <p:spPr>
          <a:xfrm>
            <a:off x="4795920" y="4129200"/>
            <a:ext cx="677160" cy="4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1300" b="1" strike="noStrike" spc="-9">
                <a:latin typeface="Garamond"/>
              </a:rPr>
              <a:t>instances</a:t>
            </a:r>
            <a:endParaRPr lang="en-IN" sz="1300" b="0" strike="noStrike" spc="-1">
              <a:latin typeface="Arial"/>
            </a:endParaRPr>
          </a:p>
        </p:txBody>
      </p:sp>
      <p:sp>
        <p:nvSpPr>
          <p:cNvPr id="791" name="TextShape 16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792" name="TextShape 17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793" name="TextShape 18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6CA05737-F42F-4276-B3EA-10B226280BE7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22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94" name="CustomShape 19"/>
          <p:cNvSpPr/>
          <p:nvPr/>
        </p:nvSpPr>
        <p:spPr>
          <a:xfrm>
            <a:off x="5881680" y="3137040"/>
            <a:ext cx="935640" cy="60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/>
          <a:lstStyle/>
          <a:p>
            <a:pPr marL="217080" indent="-204840">
              <a:lnSpc>
                <a:spcPct val="100000"/>
              </a:lnSpc>
              <a:spcBef>
                <a:spcPts val="91"/>
              </a:spcBef>
            </a:pPr>
            <a:r>
              <a:rPr lang="en-IN" sz="1300" b="1" strike="noStrike" spc="-1">
                <a:latin typeface="Garamond"/>
              </a:rPr>
              <a:t>initial</a:t>
            </a:r>
            <a:r>
              <a:rPr lang="en-IN" sz="1300" b="1" strike="noStrike" spc="-32">
                <a:latin typeface="Garamond"/>
              </a:rPr>
              <a:t> </a:t>
            </a:r>
            <a:r>
              <a:rPr lang="en-IN" sz="1300" b="1" strike="noStrike" spc="-9">
                <a:latin typeface="Garamond"/>
              </a:rPr>
              <a:t>cluster centers</a:t>
            </a:r>
            <a:endParaRPr lang="en-IN" sz="1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TextShape 1"/>
          <p:cNvSpPr txBox="1"/>
          <p:nvPr/>
        </p:nvSpPr>
        <p:spPr>
          <a:xfrm>
            <a:off x="524160" y="267840"/>
            <a:ext cx="6232680" cy="12931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K-</a:t>
            </a:r>
            <a:r>
              <a:rPr lang="en-IN" sz="4200" b="0" strike="noStrike" spc="-9">
                <a:solidFill>
                  <a:srgbClr val="006533"/>
                </a:solidFill>
                <a:latin typeface="Garamond"/>
              </a:rPr>
              <a:t>means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	Clustering</a:t>
            </a:r>
            <a:r>
              <a:rPr lang="en-IN" sz="4200" b="0" strike="noStrike" spc="-49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9">
                <a:solidFill>
                  <a:srgbClr val="006533"/>
                </a:solidFill>
                <a:latin typeface="Garamond"/>
              </a:rPr>
              <a:t>Summary</a:t>
            </a:r>
            <a:endParaRPr lang="en-IN" sz="4200" b="0" strike="noStrike" spc="-1">
              <a:latin typeface="Calibri"/>
            </a:endParaRPr>
          </a:p>
        </p:txBody>
      </p:sp>
      <p:sp>
        <p:nvSpPr>
          <p:cNvPr id="796" name="TextShape 2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797" name="TextShape 3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798" name="TextShape 4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2B0A8016-9450-4DB3-AC6C-2CEB37F119DB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23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799" name="CustomShape 5"/>
          <p:cNvSpPr/>
          <p:nvPr/>
        </p:nvSpPr>
        <p:spPr>
          <a:xfrm>
            <a:off x="524160" y="1522800"/>
            <a:ext cx="3342240" cy="301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2880" rIns="0" bIns="0"/>
          <a:lstStyle/>
          <a:p>
            <a:pPr marL="12600">
              <a:lnSpc>
                <a:spcPct val="100000"/>
              </a:lnSpc>
              <a:spcBef>
                <a:spcPts val="731"/>
              </a:spcBef>
            </a:pP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Advantages</a:t>
            </a:r>
            <a:endParaRPr lang="en-IN" sz="26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29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Simple,</a:t>
            </a:r>
            <a:r>
              <a:rPr lang="en-IN" sz="2600" b="0" strike="noStrike" spc="-6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understandable</a:t>
            </a:r>
            <a:endParaRPr lang="en-IN" sz="26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items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automatically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assigned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to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clusters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800" name="CustomShape 6"/>
          <p:cNvSpPr/>
          <p:nvPr/>
        </p:nvSpPr>
        <p:spPr>
          <a:xfrm>
            <a:off x="4719600" y="1525680"/>
            <a:ext cx="3461760" cy="38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9640" rIns="0" bIns="0"/>
          <a:lstStyle/>
          <a:p>
            <a:pPr marL="12600">
              <a:lnSpc>
                <a:spcPct val="100000"/>
              </a:lnSpc>
              <a:spcBef>
                <a:spcPts val="706"/>
              </a:spcBef>
            </a:pP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Disadvantages</a:t>
            </a:r>
            <a:endParaRPr lang="en-IN" sz="26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581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Must</a:t>
            </a:r>
            <a:r>
              <a:rPr lang="en-IN" sz="2600" b="0" strike="noStrike" spc="-6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pick</a:t>
            </a:r>
            <a:r>
              <a:rPr lang="en-IN" sz="2600" b="0" strike="noStrike" spc="-5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number</a:t>
            </a:r>
            <a:r>
              <a:rPr lang="en-IN" sz="2600" b="0" strike="noStrike" spc="-6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24">
                <a:solidFill>
                  <a:srgbClr val="170982"/>
                </a:solidFill>
                <a:latin typeface="Garamond"/>
              </a:rPr>
              <a:t>of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clusters</a:t>
            </a:r>
            <a:r>
              <a:rPr lang="en-IN" sz="2600" b="0" strike="noStrike" spc="-7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before</a:t>
            </a:r>
            <a:r>
              <a:rPr lang="en-IN" sz="2600" b="0" strike="noStrike" spc="-7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8">
                <a:solidFill>
                  <a:srgbClr val="170982"/>
                </a:solidFill>
                <a:latin typeface="Garamond"/>
              </a:rPr>
              <a:t>hand</a:t>
            </a:r>
            <a:endParaRPr lang="en-IN" sz="26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575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All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items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forced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into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a </a:t>
            </a: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cluster</a:t>
            </a:r>
            <a:endParaRPr lang="en-IN" sz="26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35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Too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sensitive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to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outliers</a:t>
            </a: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524160" y="675720"/>
            <a:ext cx="5699880" cy="12931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Clustering</a:t>
            </a:r>
            <a:r>
              <a:rPr lang="en-IN" sz="4200" b="0" strike="noStrike" spc="-29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vs.</a:t>
            </a:r>
            <a:r>
              <a:rPr lang="en-IN" sz="4200" b="0" strike="noStrike" spc="-18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9">
                <a:solidFill>
                  <a:srgbClr val="006533"/>
                </a:solidFill>
                <a:latin typeface="Garamond"/>
              </a:rPr>
              <a:t>Classification</a:t>
            </a:r>
            <a:endParaRPr lang="en-IN" sz="4200" b="0" strike="noStrike" spc="-1">
              <a:latin typeface="Calibri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4999320" y="1559520"/>
            <a:ext cx="3541680" cy="16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lang="en-IN" sz="2000" b="1" strike="noStrike" spc="-9">
                <a:solidFill>
                  <a:srgbClr val="170982"/>
                </a:solidFill>
                <a:latin typeface="Times New Roman"/>
              </a:rPr>
              <a:t>Classification: Supervised</a:t>
            </a:r>
            <a:r>
              <a:rPr lang="en-IN" sz="2000" b="1" strike="noStrike" spc="-38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1" strike="noStrike" spc="-9">
                <a:solidFill>
                  <a:srgbClr val="170982"/>
                </a:solidFill>
                <a:latin typeface="Times New Roman"/>
              </a:rPr>
              <a:t>learning</a:t>
            </a:r>
            <a:r>
              <a:rPr lang="en-IN" sz="2000" b="0" strike="noStrike" spc="-9">
                <a:solidFill>
                  <a:srgbClr val="170982"/>
                </a:solidFill>
                <a:latin typeface="Times New Roman"/>
              </a:rPr>
              <a:t>:</a:t>
            </a:r>
            <a:endParaRPr lang="en-IN" sz="2000" b="0" strike="noStrike" spc="-1">
              <a:latin typeface="Arial"/>
            </a:endParaRPr>
          </a:p>
          <a:p>
            <a:pPr marL="297720" indent="-285480">
              <a:lnSpc>
                <a:spcPct val="90000"/>
              </a:lnSpc>
              <a:spcBef>
                <a:spcPts val="720"/>
              </a:spcBef>
            </a:pPr>
            <a:r>
              <a:rPr lang="en-IN" sz="2000" b="0" strike="noStrike" spc="-1">
                <a:solidFill>
                  <a:srgbClr val="170982"/>
                </a:solidFill>
                <a:latin typeface="Times New Roman"/>
              </a:rPr>
              <a:t>Learns</a:t>
            </a:r>
            <a:r>
              <a:rPr lang="en-IN" sz="2000" b="0" strike="noStrike" spc="-52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0" strike="noStrike" spc="-1">
                <a:solidFill>
                  <a:srgbClr val="170982"/>
                </a:solidFill>
                <a:latin typeface="Times New Roman"/>
              </a:rPr>
              <a:t>a</a:t>
            </a:r>
            <a:r>
              <a:rPr lang="en-IN" sz="2000" b="0" strike="noStrike" spc="-49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0" strike="noStrike" spc="-1">
                <a:solidFill>
                  <a:srgbClr val="170982"/>
                </a:solidFill>
                <a:latin typeface="Times New Roman"/>
              </a:rPr>
              <a:t>method</a:t>
            </a:r>
            <a:r>
              <a:rPr lang="en-IN" sz="2000" b="0" strike="noStrike" spc="-49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0" strike="noStrike" spc="-1">
                <a:solidFill>
                  <a:srgbClr val="170982"/>
                </a:solidFill>
                <a:latin typeface="Times New Roman"/>
              </a:rPr>
              <a:t>for</a:t>
            </a:r>
            <a:r>
              <a:rPr lang="en-IN" sz="2000" b="0" strike="noStrike" spc="-49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0" strike="noStrike" spc="-1">
                <a:solidFill>
                  <a:srgbClr val="170982"/>
                </a:solidFill>
                <a:latin typeface="Times New Roman"/>
              </a:rPr>
              <a:t>predicting</a:t>
            </a:r>
            <a:r>
              <a:rPr lang="en-IN" sz="2000" b="0" strike="noStrike" spc="-49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0" strike="noStrike" spc="-24">
                <a:solidFill>
                  <a:srgbClr val="170982"/>
                </a:solidFill>
                <a:latin typeface="Times New Roman"/>
              </a:rPr>
              <a:t>the </a:t>
            </a:r>
            <a:r>
              <a:rPr lang="en-IN" sz="2000" b="0" strike="noStrike" spc="-1">
                <a:solidFill>
                  <a:srgbClr val="170982"/>
                </a:solidFill>
                <a:latin typeface="Times New Roman"/>
              </a:rPr>
              <a:t>instance</a:t>
            </a:r>
            <a:r>
              <a:rPr lang="en-IN" sz="2000" b="0" strike="noStrike" spc="-69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0" strike="noStrike" spc="-1">
                <a:solidFill>
                  <a:srgbClr val="170982"/>
                </a:solidFill>
                <a:latin typeface="Times New Roman"/>
              </a:rPr>
              <a:t>class</a:t>
            </a:r>
            <a:r>
              <a:rPr lang="en-IN" sz="2000" b="0" strike="noStrike" spc="-63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0" strike="noStrike" spc="-1">
                <a:solidFill>
                  <a:srgbClr val="170982"/>
                </a:solidFill>
                <a:latin typeface="Times New Roman"/>
              </a:rPr>
              <a:t>from</a:t>
            </a:r>
            <a:r>
              <a:rPr lang="en-IN" sz="2000" b="0" strike="noStrike" spc="-69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0" strike="noStrike" spc="-18">
                <a:solidFill>
                  <a:srgbClr val="170982"/>
                </a:solidFill>
                <a:latin typeface="Times New Roman"/>
              </a:rPr>
              <a:t>pre-</a:t>
            </a:r>
            <a:r>
              <a:rPr lang="en-IN" sz="2000" b="0" strike="noStrike" spc="-9">
                <a:solidFill>
                  <a:srgbClr val="170982"/>
                </a:solidFill>
                <a:latin typeface="Times New Roman"/>
              </a:rPr>
              <a:t>labeled </a:t>
            </a:r>
            <a:r>
              <a:rPr lang="en-IN" sz="2000" b="0" strike="noStrike" spc="-1">
                <a:solidFill>
                  <a:srgbClr val="170982"/>
                </a:solidFill>
                <a:latin typeface="Times New Roman"/>
              </a:rPr>
              <a:t>(classified)</a:t>
            </a:r>
            <a:r>
              <a:rPr lang="en-IN" sz="2000" b="0" strike="noStrike" spc="338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0" strike="noStrike" spc="-9">
                <a:solidFill>
                  <a:srgbClr val="170982"/>
                </a:solidFill>
                <a:latin typeface="Times New Roman"/>
              </a:rPr>
              <a:t>instances</a:t>
            </a:r>
            <a:endParaRPr lang="en-IN" sz="2000" b="0" strike="noStrike" spc="-1">
              <a:latin typeface="Arial"/>
            </a:endParaRPr>
          </a:p>
        </p:txBody>
      </p:sp>
      <p:grpSp>
        <p:nvGrpSpPr>
          <p:cNvPr id="202" name="Group 3"/>
          <p:cNvGrpSpPr/>
          <p:nvPr/>
        </p:nvGrpSpPr>
        <p:grpSpPr>
          <a:xfrm>
            <a:off x="5063760" y="3135240"/>
            <a:ext cx="3504960" cy="2895120"/>
            <a:chOff x="5063760" y="3135240"/>
            <a:chExt cx="3504960" cy="2895120"/>
          </a:xfrm>
        </p:grpSpPr>
        <p:sp>
          <p:nvSpPr>
            <p:cNvPr id="203" name="CustomShape 4"/>
            <p:cNvSpPr/>
            <p:nvPr/>
          </p:nvSpPr>
          <p:spPr>
            <a:xfrm>
              <a:off x="5063760" y="4720680"/>
              <a:ext cx="2514240" cy="1294920"/>
            </a:xfrm>
            <a:custGeom>
              <a:avLst/>
              <a:gdLst/>
              <a:ahLst/>
              <a:cxnLst/>
              <a:rect l="l" t="t" r="r" b="b"/>
              <a:pathLst>
                <a:path w="2514600" h="1295400">
                  <a:moveTo>
                    <a:pt x="2514600" y="1295400"/>
                  </a:moveTo>
                  <a:lnTo>
                    <a:pt x="2514600" y="0"/>
                  </a:lnTo>
                  <a:lnTo>
                    <a:pt x="0" y="0"/>
                  </a:lnTo>
                  <a:lnTo>
                    <a:pt x="0" y="1295400"/>
                  </a:lnTo>
                  <a:lnTo>
                    <a:pt x="2514600" y="1295400"/>
                  </a:lnTo>
                  <a:close/>
                </a:path>
              </a:pathLst>
            </a:custGeom>
            <a:solidFill>
              <a:srgbClr val="AFBF3A">
                <a:alpha val="28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" name="CustomShape 5"/>
            <p:cNvSpPr/>
            <p:nvPr/>
          </p:nvSpPr>
          <p:spPr>
            <a:xfrm>
              <a:off x="5063760" y="4720680"/>
              <a:ext cx="2514240" cy="1294920"/>
            </a:xfrm>
            <a:custGeom>
              <a:avLst/>
              <a:gdLst/>
              <a:ahLst/>
              <a:cxnLst/>
              <a:rect l="l" t="t" r="r" b="b"/>
              <a:pathLst>
                <a:path w="2514600" h="1295400">
                  <a:moveTo>
                    <a:pt x="0" y="0"/>
                  </a:moveTo>
                  <a:lnTo>
                    <a:pt x="0" y="1295400"/>
                  </a:lnTo>
                  <a:lnTo>
                    <a:pt x="2514600" y="1295400"/>
                  </a:lnTo>
                  <a:lnTo>
                    <a:pt x="2514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" name="CustomShape 6"/>
            <p:cNvSpPr/>
            <p:nvPr/>
          </p:nvSpPr>
          <p:spPr>
            <a:xfrm>
              <a:off x="5063760" y="3135240"/>
              <a:ext cx="3504960" cy="2895120"/>
            </a:xfrm>
            <a:custGeom>
              <a:avLst/>
              <a:gdLst/>
              <a:ahLst/>
              <a:cxnLst/>
              <a:rect l="l" t="t" r="r" b="b"/>
              <a:pathLst>
                <a:path w="3505200" h="2895600">
                  <a:moveTo>
                    <a:pt x="0" y="0"/>
                  </a:moveTo>
                  <a:lnTo>
                    <a:pt x="0" y="2895600"/>
                  </a:lnTo>
                  <a:moveTo>
                    <a:pt x="0" y="2895600"/>
                  </a:moveTo>
                  <a:lnTo>
                    <a:pt x="3505187" y="2895599"/>
                  </a:lnTo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" name="CustomShape 7"/>
            <p:cNvSpPr/>
            <p:nvPr/>
          </p:nvSpPr>
          <p:spPr>
            <a:xfrm>
              <a:off x="6517800" y="5122440"/>
              <a:ext cx="140040" cy="139320"/>
            </a:xfrm>
            <a:custGeom>
              <a:avLst/>
              <a:gdLst/>
              <a:ahLst/>
              <a:cxnLst/>
              <a:rect l="l" t="t" r="r" b="b"/>
              <a:pathLst>
                <a:path w="140334" h="139700">
                  <a:moveTo>
                    <a:pt x="140207" y="139446"/>
                  </a:moveTo>
                  <a:lnTo>
                    <a:pt x="140207" y="0"/>
                  </a:lnTo>
                  <a:lnTo>
                    <a:pt x="0" y="0"/>
                  </a:lnTo>
                  <a:lnTo>
                    <a:pt x="0" y="139446"/>
                  </a:lnTo>
                  <a:lnTo>
                    <a:pt x="140207" y="139446"/>
                  </a:lnTo>
                  <a:close/>
                </a:path>
              </a:pathLst>
            </a:custGeom>
            <a:solidFill>
              <a:srgbClr val="52DC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8"/>
            <p:cNvSpPr/>
            <p:nvPr/>
          </p:nvSpPr>
          <p:spPr>
            <a:xfrm>
              <a:off x="6518520" y="5122440"/>
              <a:ext cx="139320" cy="140040"/>
            </a:xfrm>
            <a:custGeom>
              <a:avLst/>
              <a:gdLst/>
              <a:ahLst/>
              <a:cxnLst/>
              <a:rect l="l" t="t" r="r" b="b"/>
              <a:pathLst>
                <a:path w="139700" h="140335">
                  <a:moveTo>
                    <a:pt x="0" y="0"/>
                  </a:moveTo>
                  <a:lnTo>
                    <a:pt x="0" y="140208"/>
                  </a:lnTo>
                  <a:lnTo>
                    <a:pt x="139446" y="140208"/>
                  </a:lnTo>
                  <a:lnTo>
                    <a:pt x="1394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9"/>
            <p:cNvSpPr/>
            <p:nvPr/>
          </p:nvSpPr>
          <p:spPr>
            <a:xfrm>
              <a:off x="6822720" y="4893840"/>
              <a:ext cx="140040" cy="139320"/>
            </a:xfrm>
            <a:custGeom>
              <a:avLst/>
              <a:gdLst/>
              <a:ahLst/>
              <a:cxnLst/>
              <a:rect l="l" t="t" r="r" b="b"/>
              <a:pathLst>
                <a:path w="140334" h="139700">
                  <a:moveTo>
                    <a:pt x="140207" y="139446"/>
                  </a:moveTo>
                  <a:lnTo>
                    <a:pt x="140207" y="0"/>
                  </a:lnTo>
                  <a:lnTo>
                    <a:pt x="0" y="0"/>
                  </a:lnTo>
                  <a:lnTo>
                    <a:pt x="0" y="139446"/>
                  </a:lnTo>
                  <a:lnTo>
                    <a:pt x="140207" y="139446"/>
                  </a:lnTo>
                  <a:close/>
                </a:path>
              </a:pathLst>
            </a:custGeom>
            <a:solidFill>
              <a:srgbClr val="52DC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CustomShape 10"/>
            <p:cNvSpPr/>
            <p:nvPr/>
          </p:nvSpPr>
          <p:spPr>
            <a:xfrm>
              <a:off x="6823440" y="4893840"/>
              <a:ext cx="139320" cy="140040"/>
            </a:xfrm>
            <a:custGeom>
              <a:avLst/>
              <a:gdLst/>
              <a:ahLst/>
              <a:cxnLst/>
              <a:rect l="l" t="t" r="r" b="b"/>
              <a:pathLst>
                <a:path w="139700" h="140335">
                  <a:moveTo>
                    <a:pt x="0" y="0"/>
                  </a:moveTo>
                  <a:lnTo>
                    <a:pt x="0" y="140208"/>
                  </a:lnTo>
                  <a:lnTo>
                    <a:pt x="139446" y="140208"/>
                  </a:lnTo>
                  <a:lnTo>
                    <a:pt x="1394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0" name="CustomShape 11"/>
            <p:cNvSpPr/>
            <p:nvPr/>
          </p:nvSpPr>
          <p:spPr>
            <a:xfrm>
              <a:off x="6746400" y="5122440"/>
              <a:ext cx="140040" cy="139320"/>
            </a:xfrm>
            <a:custGeom>
              <a:avLst/>
              <a:gdLst/>
              <a:ahLst/>
              <a:cxnLst/>
              <a:rect l="l" t="t" r="r" b="b"/>
              <a:pathLst>
                <a:path w="140334" h="139700">
                  <a:moveTo>
                    <a:pt x="140207" y="139446"/>
                  </a:moveTo>
                  <a:lnTo>
                    <a:pt x="140207" y="0"/>
                  </a:lnTo>
                  <a:lnTo>
                    <a:pt x="0" y="0"/>
                  </a:lnTo>
                  <a:lnTo>
                    <a:pt x="0" y="139446"/>
                  </a:lnTo>
                  <a:lnTo>
                    <a:pt x="140207" y="139446"/>
                  </a:lnTo>
                  <a:close/>
                </a:path>
              </a:pathLst>
            </a:custGeom>
            <a:solidFill>
              <a:srgbClr val="52DC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" name="CustomShape 12"/>
            <p:cNvSpPr/>
            <p:nvPr/>
          </p:nvSpPr>
          <p:spPr>
            <a:xfrm>
              <a:off x="6747120" y="5122440"/>
              <a:ext cx="139320" cy="140040"/>
            </a:xfrm>
            <a:custGeom>
              <a:avLst/>
              <a:gdLst/>
              <a:ahLst/>
              <a:cxnLst/>
              <a:rect l="l" t="t" r="r" b="b"/>
              <a:pathLst>
                <a:path w="139700" h="140335">
                  <a:moveTo>
                    <a:pt x="0" y="0"/>
                  </a:moveTo>
                  <a:lnTo>
                    <a:pt x="0" y="140208"/>
                  </a:lnTo>
                  <a:lnTo>
                    <a:pt x="139446" y="140208"/>
                  </a:lnTo>
                  <a:lnTo>
                    <a:pt x="1394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CustomShape 13"/>
            <p:cNvSpPr/>
            <p:nvPr/>
          </p:nvSpPr>
          <p:spPr>
            <a:xfrm>
              <a:off x="6975000" y="5427360"/>
              <a:ext cx="140040" cy="139320"/>
            </a:xfrm>
            <a:custGeom>
              <a:avLst/>
              <a:gdLst/>
              <a:ahLst/>
              <a:cxnLst/>
              <a:rect l="l" t="t" r="r" b="b"/>
              <a:pathLst>
                <a:path w="140334" h="139700">
                  <a:moveTo>
                    <a:pt x="140207" y="139446"/>
                  </a:moveTo>
                  <a:lnTo>
                    <a:pt x="140207" y="0"/>
                  </a:lnTo>
                  <a:lnTo>
                    <a:pt x="0" y="0"/>
                  </a:lnTo>
                  <a:lnTo>
                    <a:pt x="0" y="139446"/>
                  </a:lnTo>
                  <a:lnTo>
                    <a:pt x="140207" y="139446"/>
                  </a:lnTo>
                  <a:close/>
                </a:path>
              </a:pathLst>
            </a:custGeom>
            <a:solidFill>
              <a:srgbClr val="52DC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CustomShape 14"/>
            <p:cNvSpPr/>
            <p:nvPr/>
          </p:nvSpPr>
          <p:spPr>
            <a:xfrm>
              <a:off x="6975720" y="5427360"/>
              <a:ext cx="139320" cy="140040"/>
            </a:xfrm>
            <a:custGeom>
              <a:avLst/>
              <a:gdLst/>
              <a:ahLst/>
              <a:cxnLst/>
              <a:rect l="l" t="t" r="r" b="b"/>
              <a:pathLst>
                <a:path w="139700" h="140335">
                  <a:moveTo>
                    <a:pt x="0" y="0"/>
                  </a:moveTo>
                  <a:lnTo>
                    <a:pt x="0" y="140208"/>
                  </a:lnTo>
                  <a:lnTo>
                    <a:pt x="139446" y="140208"/>
                  </a:lnTo>
                  <a:lnTo>
                    <a:pt x="1394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CustomShape 15"/>
            <p:cNvSpPr/>
            <p:nvPr/>
          </p:nvSpPr>
          <p:spPr>
            <a:xfrm>
              <a:off x="7654680" y="5115600"/>
              <a:ext cx="139320" cy="140040"/>
            </a:xfrm>
            <a:custGeom>
              <a:avLst/>
              <a:gdLst/>
              <a:ahLst/>
              <a:cxnLst/>
              <a:rect l="l" t="t" r="r" b="b"/>
              <a:pathLst>
                <a:path w="139700" h="140335">
                  <a:moveTo>
                    <a:pt x="139446" y="140208"/>
                  </a:moveTo>
                  <a:lnTo>
                    <a:pt x="139446" y="0"/>
                  </a:lnTo>
                  <a:lnTo>
                    <a:pt x="0" y="0"/>
                  </a:lnTo>
                  <a:lnTo>
                    <a:pt x="0" y="140208"/>
                  </a:lnTo>
                  <a:lnTo>
                    <a:pt x="139446" y="140208"/>
                  </a:lnTo>
                  <a:close/>
                </a:path>
              </a:pathLst>
            </a:custGeom>
            <a:solidFill>
              <a:srgbClr val="52DC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CustomShape 16"/>
            <p:cNvSpPr/>
            <p:nvPr/>
          </p:nvSpPr>
          <p:spPr>
            <a:xfrm>
              <a:off x="7654680" y="5116320"/>
              <a:ext cx="140040" cy="139320"/>
            </a:xfrm>
            <a:custGeom>
              <a:avLst/>
              <a:gdLst/>
              <a:ahLst/>
              <a:cxnLst/>
              <a:rect l="l" t="t" r="r" b="b"/>
              <a:pathLst>
                <a:path w="140334" h="139700">
                  <a:moveTo>
                    <a:pt x="0" y="0"/>
                  </a:moveTo>
                  <a:lnTo>
                    <a:pt x="0" y="139446"/>
                  </a:lnTo>
                  <a:lnTo>
                    <a:pt x="140207" y="139446"/>
                  </a:lnTo>
                  <a:lnTo>
                    <a:pt x="14020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CustomShape 17"/>
            <p:cNvSpPr/>
            <p:nvPr/>
          </p:nvSpPr>
          <p:spPr>
            <a:xfrm>
              <a:off x="6289200" y="5351040"/>
              <a:ext cx="140040" cy="139320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140207" y="139446"/>
                  </a:moveTo>
                  <a:lnTo>
                    <a:pt x="140207" y="0"/>
                  </a:lnTo>
                  <a:lnTo>
                    <a:pt x="0" y="0"/>
                  </a:lnTo>
                  <a:lnTo>
                    <a:pt x="0" y="139446"/>
                  </a:lnTo>
                  <a:lnTo>
                    <a:pt x="140207" y="139446"/>
                  </a:lnTo>
                  <a:close/>
                </a:path>
              </a:pathLst>
            </a:custGeom>
            <a:solidFill>
              <a:srgbClr val="52DC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CustomShape 18"/>
            <p:cNvSpPr/>
            <p:nvPr/>
          </p:nvSpPr>
          <p:spPr>
            <a:xfrm>
              <a:off x="6289920" y="5351040"/>
              <a:ext cx="139320" cy="140040"/>
            </a:xfrm>
            <a:custGeom>
              <a:avLst/>
              <a:gdLst/>
              <a:ahLst/>
              <a:cxnLst/>
              <a:rect l="l" t="t" r="r" b="b"/>
              <a:pathLst>
                <a:path w="139700" h="140335">
                  <a:moveTo>
                    <a:pt x="0" y="0"/>
                  </a:moveTo>
                  <a:lnTo>
                    <a:pt x="0" y="140208"/>
                  </a:lnTo>
                  <a:lnTo>
                    <a:pt x="139446" y="140208"/>
                  </a:lnTo>
                  <a:lnTo>
                    <a:pt x="1394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18" name="object 20"/>
            <p:cNvPicPr/>
            <p:nvPr/>
          </p:nvPicPr>
          <p:blipFill>
            <a:blip r:embed="rId2"/>
            <a:stretch/>
          </p:blipFill>
          <p:spPr>
            <a:xfrm>
              <a:off x="5750280" y="4277880"/>
              <a:ext cx="304200" cy="304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9" name="object 21"/>
            <p:cNvPicPr/>
            <p:nvPr/>
          </p:nvPicPr>
          <p:blipFill>
            <a:blip r:embed="rId3"/>
            <a:stretch/>
          </p:blipFill>
          <p:spPr>
            <a:xfrm>
              <a:off x="6207480" y="4354200"/>
              <a:ext cx="151920" cy="152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0" name="object 22"/>
            <p:cNvPicPr/>
            <p:nvPr/>
          </p:nvPicPr>
          <p:blipFill>
            <a:blip r:embed="rId3"/>
            <a:stretch/>
          </p:blipFill>
          <p:spPr>
            <a:xfrm>
              <a:off x="6512040" y="4277880"/>
              <a:ext cx="151920" cy="152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1" name="CustomShape 19"/>
            <p:cNvSpPr/>
            <p:nvPr/>
          </p:nvSpPr>
          <p:spPr>
            <a:xfrm>
              <a:off x="5680440" y="4970160"/>
              <a:ext cx="139320" cy="140040"/>
            </a:xfrm>
            <a:custGeom>
              <a:avLst/>
              <a:gdLst/>
              <a:ahLst/>
              <a:cxnLst/>
              <a:rect l="l" t="t" r="r" b="b"/>
              <a:pathLst>
                <a:path w="139700" h="140335">
                  <a:moveTo>
                    <a:pt x="139433" y="70104"/>
                  </a:moveTo>
                  <a:lnTo>
                    <a:pt x="133946" y="42755"/>
                  </a:lnTo>
                  <a:lnTo>
                    <a:pt x="118959" y="20478"/>
                  </a:lnTo>
                  <a:lnTo>
                    <a:pt x="96683" y="5488"/>
                  </a:lnTo>
                  <a:lnTo>
                    <a:pt x="69329" y="0"/>
                  </a:lnTo>
                  <a:lnTo>
                    <a:pt x="42423" y="5488"/>
                  </a:lnTo>
                  <a:lnTo>
                    <a:pt x="20377" y="20478"/>
                  </a:lnTo>
                  <a:lnTo>
                    <a:pt x="5474" y="42755"/>
                  </a:lnTo>
                  <a:lnTo>
                    <a:pt x="0" y="70104"/>
                  </a:lnTo>
                  <a:lnTo>
                    <a:pt x="5474" y="97452"/>
                  </a:lnTo>
                  <a:lnTo>
                    <a:pt x="20377" y="119729"/>
                  </a:lnTo>
                  <a:lnTo>
                    <a:pt x="42423" y="134719"/>
                  </a:lnTo>
                  <a:lnTo>
                    <a:pt x="69329" y="140208"/>
                  </a:lnTo>
                  <a:lnTo>
                    <a:pt x="96683" y="134719"/>
                  </a:lnTo>
                  <a:lnTo>
                    <a:pt x="118959" y="119729"/>
                  </a:lnTo>
                  <a:lnTo>
                    <a:pt x="133946" y="97452"/>
                  </a:lnTo>
                  <a:lnTo>
                    <a:pt x="139433" y="70104"/>
                  </a:lnTo>
                  <a:close/>
                </a:path>
              </a:pathLst>
            </a:custGeom>
            <a:solidFill>
              <a:srgbClr val="3C813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CustomShape 20"/>
            <p:cNvSpPr/>
            <p:nvPr/>
          </p:nvSpPr>
          <p:spPr>
            <a:xfrm>
              <a:off x="5680440" y="4970160"/>
              <a:ext cx="139320" cy="140040"/>
            </a:xfrm>
            <a:custGeom>
              <a:avLst/>
              <a:gdLst/>
              <a:ahLst/>
              <a:cxnLst/>
              <a:rect l="l" t="t" r="r" b="b"/>
              <a:pathLst>
                <a:path w="139700" h="140335">
                  <a:moveTo>
                    <a:pt x="69329" y="0"/>
                  </a:moveTo>
                  <a:lnTo>
                    <a:pt x="42423" y="5488"/>
                  </a:lnTo>
                  <a:lnTo>
                    <a:pt x="20377" y="20478"/>
                  </a:lnTo>
                  <a:lnTo>
                    <a:pt x="5474" y="42755"/>
                  </a:lnTo>
                  <a:lnTo>
                    <a:pt x="0" y="70104"/>
                  </a:lnTo>
                  <a:lnTo>
                    <a:pt x="5474" y="97452"/>
                  </a:lnTo>
                  <a:lnTo>
                    <a:pt x="20377" y="119729"/>
                  </a:lnTo>
                  <a:lnTo>
                    <a:pt x="42423" y="134719"/>
                  </a:lnTo>
                  <a:lnTo>
                    <a:pt x="69329" y="140208"/>
                  </a:lnTo>
                  <a:lnTo>
                    <a:pt x="96683" y="134719"/>
                  </a:lnTo>
                  <a:lnTo>
                    <a:pt x="118959" y="119729"/>
                  </a:lnTo>
                  <a:lnTo>
                    <a:pt x="133946" y="97452"/>
                  </a:lnTo>
                  <a:lnTo>
                    <a:pt x="139433" y="70104"/>
                  </a:lnTo>
                  <a:lnTo>
                    <a:pt x="133946" y="42755"/>
                  </a:lnTo>
                  <a:lnTo>
                    <a:pt x="118959" y="20478"/>
                  </a:lnTo>
                  <a:lnTo>
                    <a:pt x="96683" y="5488"/>
                  </a:lnTo>
                  <a:lnTo>
                    <a:pt x="69329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23" name="object 25"/>
            <p:cNvPicPr/>
            <p:nvPr/>
          </p:nvPicPr>
          <p:blipFill>
            <a:blip r:embed="rId3"/>
            <a:stretch/>
          </p:blipFill>
          <p:spPr>
            <a:xfrm>
              <a:off x="6893280" y="3972960"/>
              <a:ext cx="151920" cy="152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4" name="object 26"/>
            <p:cNvPicPr/>
            <p:nvPr/>
          </p:nvPicPr>
          <p:blipFill>
            <a:blip r:embed="rId3"/>
            <a:stretch/>
          </p:blipFill>
          <p:spPr>
            <a:xfrm>
              <a:off x="6054840" y="4735080"/>
              <a:ext cx="151920" cy="152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5" name="object 27"/>
            <p:cNvPicPr/>
            <p:nvPr/>
          </p:nvPicPr>
          <p:blipFill>
            <a:blip r:embed="rId3"/>
            <a:stretch/>
          </p:blipFill>
          <p:spPr>
            <a:xfrm>
              <a:off x="6512040" y="4582800"/>
              <a:ext cx="151920" cy="152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6" name="object 28"/>
            <p:cNvPicPr/>
            <p:nvPr/>
          </p:nvPicPr>
          <p:blipFill>
            <a:blip r:embed="rId3"/>
            <a:stretch/>
          </p:blipFill>
          <p:spPr>
            <a:xfrm>
              <a:off x="6893280" y="4506480"/>
              <a:ext cx="151920" cy="152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27" name="CustomShape 21"/>
            <p:cNvSpPr/>
            <p:nvPr/>
          </p:nvSpPr>
          <p:spPr>
            <a:xfrm>
              <a:off x="5832720" y="5122440"/>
              <a:ext cx="139320" cy="140040"/>
            </a:xfrm>
            <a:custGeom>
              <a:avLst/>
              <a:gdLst/>
              <a:ahLst/>
              <a:cxnLst/>
              <a:rect l="l" t="t" r="r" b="b"/>
              <a:pathLst>
                <a:path w="139700" h="140335">
                  <a:moveTo>
                    <a:pt x="139433" y="70104"/>
                  </a:moveTo>
                  <a:lnTo>
                    <a:pt x="133946" y="42755"/>
                  </a:lnTo>
                  <a:lnTo>
                    <a:pt x="118959" y="20478"/>
                  </a:lnTo>
                  <a:lnTo>
                    <a:pt x="96683" y="5488"/>
                  </a:lnTo>
                  <a:lnTo>
                    <a:pt x="69329" y="0"/>
                  </a:lnTo>
                  <a:lnTo>
                    <a:pt x="42423" y="5488"/>
                  </a:lnTo>
                  <a:lnTo>
                    <a:pt x="20377" y="20478"/>
                  </a:lnTo>
                  <a:lnTo>
                    <a:pt x="5474" y="42755"/>
                  </a:lnTo>
                  <a:lnTo>
                    <a:pt x="0" y="70104"/>
                  </a:lnTo>
                  <a:lnTo>
                    <a:pt x="5474" y="97452"/>
                  </a:lnTo>
                  <a:lnTo>
                    <a:pt x="20377" y="119729"/>
                  </a:lnTo>
                  <a:lnTo>
                    <a:pt x="42423" y="134719"/>
                  </a:lnTo>
                  <a:lnTo>
                    <a:pt x="69329" y="140208"/>
                  </a:lnTo>
                  <a:lnTo>
                    <a:pt x="96683" y="134719"/>
                  </a:lnTo>
                  <a:lnTo>
                    <a:pt x="118959" y="119729"/>
                  </a:lnTo>
                  <a:lnTo>
                    <a:pt x="133946" y="97452"/>
                  </a:lnTo>
                  <a:lnTo>
                    <a:pt x="139433" y="70104"/>
                  </a:lnTo>
                  <a:close/>
                </a:path>
              </a:pathLst>
            </a:custGeom>
            <a:solidFill>
              <a:srgbClr val="3C813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CustomShape 22"/>
            <p:cNvSpPr/>
            <p:nvPr/>
          </p:nvSpPr>
          <p:spPr>
            <a:xfrm>
              <a:off x="5832720" y="5122440"/>
              <a:ext cx="139320" cy="140040"/>
            </a:xfrm>
            <a:custGeom>
              <a:avLst/>
              <a:gdLst/>
              <a:ahLst/>
              <a:cxnLst/>
              <a:rect l="l" t="t" r="r" b="b"/>
              <a:pathLst>
                <a:path w="139700" h="140335">
                  <a:moveTo>
                    <a:pt x="69329" y="0"/>
                  </a:moveTo>
                  <a:lnTo>
                    <a:pt x="42423" y="5488"/>
                  </a:lnTo>
                  <a:lnTo>
                    <a:pt x="20377" y="20478"/>
                  </a:lnTo>
                  <a:lnTo>
                    <a:pt x="5474" y="42755"/>
                  </a:lnTo>
                  <a:lnTo>
                    <a:pt x="0" y="70104"/>
                  </a:lnTo>
                  <a:lnTo>
                    <a:pt x="5474" y="97452"/>
                  </a:lnTo>
                  <a:lnTo>
                    <a:pt x="20377" y="119729"/>
                  </a:lnTo>
                  <a:lnTo>
                    <a:pt x="42423" y="134719"/>
                  </a:lnTo>
                  <a:lnTo>
                    <a:pt x="69329" y="140208"/>
                  </a:lnTo>
                  <a:lnTo>
                    <a:pt x="96683" y="134719"/>
                  </a:lnTo>
                  <a:lnTo>
                    <a:pt x="118959" y="119729"/>
                  </a:lnTo>
                  <a:lnTo>
                    <a:pt x="133946" y="97452"/>
                  </a:lnTo>
                  <a:lnTo>
                    <a:pt x="139433" y="70104"/>
                  </a:lnTo>
                  <a:lnTo>
                    <a:pt x="133946" y="42755"/>
                  </a:lnTo>
                  <a:lnTo>
                    <a:pt x="118959" y="20478"/>
                  </a:lnTo>
                  <a:lnTo>
                    <a:pt x="96683" y="5488"/>
                  </a:lnTo>
                  <a:lnTo>
                    <a:pt x="69329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29" name="object 31"/>
            <p:cNvPicPr/>
            <p:nvPr/>
          </p:nvPicPr>
          <p:blipFill>
            <a:blip r:embed="rId3"/>
            <a:stretch/>
          </p:blipFill>
          <p:spPr>
            <a:xfrm>
              <a:off x="5597640" y="5344560"/>
              <a:ext cx="151920" cy="152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0" name="object 32"/>
            <p:cNvPicPr/>
            <p:nvPr/>
          </p:nvPicPr>
          <p:blipFill>
            <a:blip r:embed="rId3"/>
            <a:stretch/>
          </p:blipFill>
          <p:spPr>
            <a:xfrm>
              <a:off x="6283440" y="3972960"/>
              <a:ext cx="151920" cy="152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1" name="CustomShape 23"/>
            <p:cNvSpPr/>
            <p:nvPr/>
          </p:nvSpPr>
          <p:spPr>
            <a:xfrm>
              <a:off x="6060600" y="5503320"/>
              <a:ext cx="140040" cy="139320"/>
            </a:xfrm>
            <a:custGeom>
              <a:avLst/>
              <a:gdLst/>
              <a:ahLst/>
              <a:cxnLst/>
              <a:rect l="l" t="t" r="r" b="b"/>
              <a:pathLst>
                <a:path w="140335" h="139700">
                  <a:moveTo>
                    <a:pt x="140207" y="139446"/>
                  </a:moveTo>
                  <a:lnTo>
                    <a:pt x="140207" y="0"/>
                  </a:lnTo>
                  <a:lnTo>
                    <a:pt x="0" y="0"/>
                  </a:lnTo>
                  <a:lnTo>
                    <a:pt x="0" y="139446"/>
                  </a:lnTo>
                  <a:lnTo>
                    <a:pt x="140207" y="139446"/>
                  </a:lnTo>
                  <a:close/>
                </a:path>
              </a:pathLst>
            </a:custGeom>
            <a:solidFill>
              <a:srgbClr val="52DC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2" name="CustomShape 24"/>
            <p:cNvSpPr/>
            <p:nvPr/>
          </p:nvSpPr>
          <p:spPr>
            <a:xfrm>
              <a:off x="6061320" y="5503320"/>
              <a:ext cx="139320" cy="140040"/>
            </a:xfrm>
            <a:custGeom>
              <a:avLst/>
              <a:gdLst/>
              <a:ahLst/>
              <a:cxnLst/>
              <a:rect l="l" t="t" r="r" b="b"/>
              <a:pathLst>
                <a:path w="139700" h="140335">
                  <a:moveTo>
                    <a:pt x="0" y="0"/>
                  </a:moveTo>
                  <a:lnTo>
                    <a:pt x="0" y="140208"/>
                  </a:lnTo>
                  <a:lnTo>
                    <a:pt x="139446" y="140208"/>
                  </a:lnTo>
                  <a:lnTo>
                    <a:pt x="1394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33" name="object 35"/>
            <p:cNvPicPr/>
            <p:nvPr/>
          </p:nvPicPr>
          <p:blipFill>
            <a:blip r:embed="rId3"/>
            <a:stretch/>
          </p:blipFill>
          <p:spPr>
            <a:xfrm>
              <a:off x="6893280" y="4201560"/>
              <a:ext cx="151920" cy="152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4" name="object 36"/>
            <p:cNvPicPr/>
            <p:nvPr/>
          </p:nvPicPr>
          <p:blipFill>
            <a:blip r:embed="rId3"/>
            <a:stretch/>
          </p:blipFill>
          <p:spPr>
            <a:xfrm>
              <a:off x="7959960" y="4277880"/>
              <a:ext cx="151920" cy="152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5" name="object 37"/>
            <p:cNvPicPr/>
            <p:nvPr/>
          </p:nvPicPr>
          <p:blipFill>
            <a:blip r:embed="rId4"/>
            <a:stretch/>
          </p:blipFill>
          <p:spPr>
            <a:xfrm>
              <a:off x="7655040" y="4506480"/>
              <a:ext cx="151920" cy="152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6" name="object 38"/>
            <p:cNvPicPr/>
            <p:nvPr/>
          </p:nvPicPr>
          <p:blipFill>
            <a:blip r:embed="rId4"/>
            <a:stretch/>
          </p:blipFill>
          <p:spPr>
            <a:xfrm>
              <a:off x="7579080" y="4811400"/>
              <a:ext cx="151920" cy="152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7" name="object 39"/>
            <p:cNvPicPr/>
            <p:nvPr/>
          </p:nvPicPr>
          <p:blipFill>
            <a:blip r:embed="rId2"/>
            <a:stretch/>
          </p:blipFill>
          <p:spPr>
            <a:xfrm>
              <a:off x="7883640" y="4887360"/>
              <a:ext cx="304200" cy="3049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8" name="object 40"/>
            <p:cNvPicPr/>
            <p:nvPr/>
          </p:nvPicPr>
          <p:blipFill>
            <a:blip r:embed="rId3"/>
            <a:stretch/>
          </p:blipFill>
          <p:spPr>
            <a:xfrm>
              <a:off x="7959960" y="4658760"/>
              <a:ext cx="151920" cy="152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9" name="CustomShape 25"/>
            <p:cNvSpPr/>
            <p:nvPr/>
          </p:nvSpPr>
          <p:spPr>
            <a:xfrm>
              <a:off x="6670080" y="3979440"/>
              <a:ext cx="140040" cy="139320"/>
            </a:xfrm>
            <a:custGeom>
              <a:avLst/>
              <a:gdLst/>
              <a:ahLst/>
              <a:cxnLst/>
              <a:rect l="l" t="t" r="r" b="b"/>
              <a:pathLst>
                <a:path w="140334" h="139700">
                  <a:moveTo>
                    <a:pt x="140207" y="139446"/>
                  </a:moveTo>
                  <a:lnTo>
                    <a:pt x="140207" y="0"/>
                  </a:lnTo>
                  <a:lnTo>
                    <a:pt x="0" y="0"/>
                  </a:lnTo>
                  <a:lnTo>
                    <a:pt x="0" y="139446"/>
                  </a:lnTo>
                  <a:lnTo>
                    <a:pt x="140207" y="139446"/>
                  </a:lnTo>
                  <a:close/>
                </a:path>
              </a:pathLst>
            </a:custGeom>
            <a:solidFill>
              <a:srgbClr val="52DC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CustomShape 26"/>
            <p:cNvSpPr/>
            <p:nvPr/>
          </p:nvSpPr>
          <p:spPr>
            <a:xfrm>
              <a:off x="6670800" y="3979440"/>
              <a:ext cx="139320" cy="140040"/>
            </a:xfrm>
            <a:custGeom>
              <a:avLst/>
              <a:gdLst/>
              <a:ahLst/>
              <a:cxnLst/>
              <a:rect l="l" t="t" r="r" b="b"/>
              <a:pathLst>
                <a:path w="139700" h="140335">
                  <a:moveTo>
                    <a:pt x="0" y="0"/>
                  </a:moveTo>
                  <a:lnTo>
                    <a:pt x="0" y="140208"/>
                  </a:lnTo>
                  <a:lnTo>
                    <a:pt x="139446" y="140208"/>
                  </a:lnTo>
                  <a:lnTo>
                    <a:pt x="1394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1" name="CustomShape 27"/>
            <p:cNvSpPr/>
            <p:nvPr/>
          </p:nvSpPr>
          <p:spPr>
            <a:xfrm>
              <a:off x="7578360" y="3667680"/>
              <a:ext cx="914040" cy="2361960"/>
            </a:xfrm>
            <a:custGeom>
              <a:avLst/>
              <a:gdLst/>
              <a:ahLst/>
              <a:cxnLst/>
              <a:rect l="l" t="t" r="r" b="b"/>
              <a:pathLst>
                <a:path w="914400" h="2362200">
                  <a:moveTo>
                    <a:pt x="914400" y="2362200"/>
                  </a:moveTo>
                  <a:lnTo>
                    <a:pt x="914400" y="0"/>
                  </a:lnTo>
                  <a:lnTo>
                    <a:pt x="0" y="0"/>
                  </a:lnTo>
                  <a:lnTo>
                    <a:pt x="0" y="2362200"/>
                  </a:lnTo>
                  <a:lnTo>
                    <a:pt x="914400" y="2362200"/>
                  </a:lnTo>
                  <a:close/>
                </a:path>
              </a:pathLst>
            </a:custGeom>
            <a:solidFill>
              <a:srgbClr val="3C8130">
                <a:alpha val="3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" name="CustomShape 28"/>
            <p:cNvSpPr/>
            <p:nvPr/>
          </p:nvSpPr>
          <p:spPr>
            <a:xfrm>
              <a:off x="7578360" y="3668400"/>
              <a:ext cx="914040" cy="2361960"/>
            </a:xfrm>
            <a:custGeom>
              <a:avLst/>
              <a:gdLst/>
              <a:ahLst/>
              <a:cxnLst/>
              <a:rect l="l" t="t" r="r" b="b"/>
              <a:pathLst>
                <a:path w="914400" h="2362200">
                  <a:moveTo>
                    <a:pt x="0" y="0"/>
                  </a:moveTo>
                  <a:lnTo>
                    <a:pt x="0" y="2362200"/>
                  </a:lnTo>
                  <a:lnTo>
                    <a:pt x="914400" y="2362200"/>
                  </a:lnTo>
                  <a:lnTo>
                    <a:pt x="9144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" name="CustomShape 29"/>
            <p:cNvSpPr/>
            <p:nvPr/>
          </p:nvSpPr>
          <p:spPr>
            <a:xfrm>
              <a:off x="5063760" y="4734720"/>
              <a:ext cx="1218960" cy="1294920"/>
            </a:xfrm>
            <a:custGeom>
              <a:avLst/>
              <a:gdLst/>
              <a:ahLst/>
              <a:cxnLst/>
              <a:rect l="l" t="t" r="r" b="b"/>
              <a:pathLst>
                <a:path w="1219200" h="1295400">
                  <a:moveTo>
                    <a:pt x="1219200" y="1295400"/>
                  </a:moveTo>
                  <a:lnTo>
                    <a:pt x="1219200" y="0"/>
                  </a:lnTo>
                  <a:lnTo>
                    <a:pt x="0" y="0"/>
                  </a:lnTo>
                  <a:lnTo>
                    <a:pt x="0" y="1295400"/>
                  </a:lnTo>
                  <a:lnTo>
                    <a:pt x="1219200" y="1295400"/>
                  </a:lnTo>
                  <a:close/>
                </a:path>
              </a:pathLst>
            </a:custGeom>
            <a:solidFill>
              <a:srgbClr val="3C8130">
                <a:alpha val="3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" name="CustomShape 30"/>
            <p:cNvSpPr/>
            <p:nvPr/>
          </p:nvSpPr>
          <p:spPr>
            <a:xfrm>
              <a:off x="5063760" y="4735440"/>
              <a:ext cx="1218960" cy="1294920"/>
            </a:xfrm>
            <a:custGeom>
              <a:avLst/>
              <a:gdLst/>
              <a:ahLst/>
              <a:cxnLst/>
              <a:rect l="l" t="t" r="r" b="b"/>
              <a:pathLst>
                <a:path w="1219200" h="1295400">
                  <a:moveTo>
                    <a:pt x="0" y="0"/>
                  </a:moveTo>
                  <a:lnTo>
                    <a:pt x="0" y="1295400"/>
                  </a:lnTo>
                  <a:lnTo>
                    <a:pt x="1219200" y="1295400"/>
                  </a:lnTo>
                  <a:lnTo>
                    <a:pt x="12192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5" name="Group 31"/>
          <p:cNvGrpSpPr/>
          <p:nvPr/>
        </p:nvGrpSpPr>
        <p:grpSpPr>
          <a:xfrm>
            <a:off x="743400" y="3277440"/>
            <a:ext cx="3433680" cy="2658960"/>
            <a:chOff x="743400" y="3277440"/>
            <a:chExt cx="3433680" cy="2658960"/>
          </a:xfrm>
        </p:grpSpPr>
        <p:pic>
          <p:nvPicPr>
            <p:cNvPr id="246" name="object 48"/>
            <p:cNvPicPr/>
            <p:nvPr/>
          </p:nvPicPr>
          <p:blipFill>
            <a:blip r:embed="rId5"/>
            <a:stretch/>
          </p:blipFill>
          <p:spPr>
            <a:xfrm>
              <a:off x="1540080" y="4730760"/>
              <a:ext cx="1367640" cy="9817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7" name="CustomShape 32"/>
            <p:cNvSpPr/>
            <p:nvPr/>
          </p:nvSpPr>
          <p:spPr>
            <a:xfrm>
              <a:off x="743400" y="3277440"/>
              <a:ext cx="3433680" cy="2658960"/>
            </a:xfrm>
            <a:custGeom>
              <a:avLst/>
              <a:gdLst/>
              <a:ahLst/>
              <a:cxnLst/>
              <a:rect l="l" t="t" r="r" b="b"/>
              <a:pathLst>
                <a:path w="3434079" h="2659379">
                  <a:moveTo>
                    <a:pt x="0" y="0"/>
                  </a:moveTo>
                  <a:lnTo>
                    <a:pt x="0" y="2659380"/>
                  </a:lnTo>
                  <a:moveTo>
                    <a:pt x="0" y="2659380"/>
                  </a:moveTo>
                  <a:lnTo>
                    <a:pt x="3433572" y="2659380"/>
                  </a:lnTo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8" name="CustomShape 33"/>
            <p:cNvSpPr/>
            <p:nvPr/>
          </p:nvSpPr>
          <p:spPr>
            <a:xfrm>
              <a:off x="2166840" y="5103360"/>
              <a:ext cx="138240" cy="128520"/>
            </a:xfrm>
            <a:custGeom>
              <a:avLst/>
              <a:gdLst/>
              <a:ahLst/>
              <a:cxnLst/>
              <a:rect l="l" t="t" r="r" b="b"/>
              <a:pathLst>
                <a:path w="138430" h="128904">
                  <a:moveTo>
                    <a:pt x="137922" y="128777"/>
                  </a:moveTo>
                  <a:lnTo>
                    <a:pt x="137922" y="0"/>
                  </a:lnTo>
                  <a:lnTo>
                    <a:pt x="0" y="0"/>
                  </a:lnTo>
                  <a:lnTo>
                    <a:pt x="0" y="128777"/>
                  </a:lnTo>
                  <a:lnTo>
                    <a:pt x="137922" y="128777"/>
                  </a:lnTo>
                  <a:close/>
                </a:path>
              </a:pathLst>
            </a:custGeom>
            <a:solidFill>
              <a:srgbClr val="FF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9" name="CustomShape 34"/>
            <p:cNvSpPr/>
            <p:nvPr/>
          </p:nvSpPr>
          <p:spPr>
            <a:xfrm>
              <a:off x="2166840" y="5103360"/>
              <a:ext cx="138600" cy="128520"/>
            </a:xfrm>
            <a:custGeom>
              <a:avLst/>
              <a:gdLst/>
              <a:ahLst/>
              <a:cxnLst/>
              <a:rect l="l" t="t" r="r" b="b"/>
              <a:pathLst>
                <a:path w="139064" h="128904">
                  <a:moveTo>
                    <a:pt x="0" y="0"/>
                  </a:moveTo>
                  <a:lnTo>
                    <a:pt x="0" y="128777"/>
                  </a:lnTo>
                  <a:lnTo>
                    <a:pt x="138683" y="128777"/>
                  </a:lnTo>
                  <a:lnTo>
                    <a:pt x="13868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0" name="CustomShape 35"/>
            <p:cNvSpPr/>
            <p:nvPr/>
          </p:nvSpPr>
          <p:spPr>
            <a:xfrm>
              <a:off x="2465640" y="4892400"/>
              <a:ext cx="138240" cy="127800"/>
            </a:xfrm>
            <a:custGeom>
              <a:avLst/>
              <a:gdLst/>
              <a:ahLst/>
              <a:cxnLst/>
              <a:rect l="l" t="t" r="r" b="b"/>
              <a:pathLst>
                <a:path w="138430" h="128270">
                  <a:moveTo>
                    <a:pt x="137922" y="128015"/>
                  </a:moveTo>
                  <a:lnTo>
                    <a:pt x="137922" y="0"/>
                  </a:lnTo>
                  <a:lnTo>
                    <a:pt x="0" y="0"/>
                  </a:lnTo>
                  <a:lnTo>
                    <a:pt x="0" y="128015"/>
                  </a:lnTo>
                  <a:lnTo>
                    <a:pt x="137922" y="128015"/>
                  </a:lnTo>
                  <a:close/>
                </a:path>
              </a:pathLst>
            </a:custGeom>
            <a:solidFill>
              <a:srgbClr val="FF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1" name="CustomShape 36"/>
            <p:cNvSpPr/>
            <p:nvPr/>
          </p:nvSpPr>
          <p:spPr>
            <a:xfrm>
              <a:off x="2465640" y="4892400"/>
              <a:ext cx="138240" cy="128520"/>
            </a:xfrm>
            <a:custGeom>
              <a:avLst/>
              <a:gdLst/>
              <a:ahLst/>
              <a:cxnLst/>
              <a:rect l="l" t="t" r="r" b="b"/>
              <a:pathLst>
                <a:path w="138430" h="128904">
                  <a:moveTo>
                    <a:pt x="0" y="0"/>
                  </a:moveTo>
                  <a:lnTo>
                    <a:pt x="0" y="128777"/>
                  </a:lnTo>
                  <a:lnTo>
                    <a:pt x="137922" y="128777"/>
                  </a:lnTo>
                  <a:lnTo>
                    <a:pt x="13792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2" name="CustomShape 37"/>
            <p:cNvSpPr/>
            <p:nvPr/>
          </p:nvSpPr>
          <p:spPr>
            <a:xfrm>
              <a:off x="2390760" y="5103360"/>
              <a:ext cx="138240" cy="128520"/>
            </a:xfrm>
            <a:custGeom>
              <a:avLst/>
              <a:gdLst/>
              <a:ahLst/>
              <a:cxnLst/>
              <a:rect l="l" t="t" r="r" b="b"/>
              <a:pathLst>
                <a:path w="138430" h="128904">
                  <a:moveTo>
                    <a:pt x="137921" y="128777"/>
                  </a:moveTo>
                  <a:lnTo>
                    <a:pt x="137921" y="0"/>
                  </a:lnTo>
                  <a:lnTo>
                    <a:pt x="0" y="0"/>
                  </a:lnTo>
                  <a:lnTo>
                    <a:pt x="0" y="128777"/>
                  </a:lnTo>
                  <a:lnTo>
                    <a:pt x="137921" y="128777"/>
                  </a:lnTo>
                  <a:close/>
                </a:path>
              </a:pathLst>
            </a:custGeom>
            <a:solidFill>
              <a:srgbClr val="FF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3" name="CustomShape 38"/>
            <p:cNvSpPr/>
            <p:nvPr/>
          </p:nvSpPr>
          <p:spPr>
            <a:xfrm>
              <a:off x="2390760" y="5103360"/>
              <a:ext cx="138240" cy="128520"/>
            </a:xfrm>
            <a:custGeom>
              <a:avLst/>
              <a:gdLst/>
              <a:ahLst/>
              <a:cxnLst/>
              <a:rect l="l" t="t" r="r" b="b"/>
              <a:pathLst>
                <a:path w="138430" h="128904">
                  <a:moveTo>
                    <a:pt x="0" y="0"/>
                  </a:moveTo>
                  <a:lnTo>
                    <a:pt x="0" y="128777"/>
                  </a:lnTo>
                  <a:lnTo>
                    <a:pt x="137921" y="128777"/>
                  </a:lnTo>
                  <a:lnTo>
                    <a:pt x="1379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4" name="CustomShape 39"/>
            <p:cNvSpPr/>
            <p:nvPr/>
          </p:nvSpPr>
          <p:spPr>
            <a:xfrm>
              <a:off x="2613960" y="5382360"/>
              <a:ext cx="138600" cy="128520"/>
            </a:xfrm>
            <a:custGeom>
              <a:avLst/>
              <a:gdLst/>
              <a:ahLst/>
              <a:cxnLst/>
              <a:rect l="l" t="t" r="r" b="b"/>
              <a:pathLst>
                <a:path w="139064" h="128904">
                  <a:moveTo>
                    <a:pt x="138684" y="128777"/>
                  </a:moveTo>
                  <a:lnTo>
                    <a:pt x="138684" y="0"/>
                  </a:lnTo>
                  <a:lnTo>
                    <a:pt x="0" y="0"/>
                  </a:lnTo>
                  <a:lnTo>
                    <a:pt x="0" y="128777"/>
                  </a:lnTo>
                  <a:lnTo>
                    <a:pt x="138684" y="128777"/>
                  </a:lnTo>
                  <a:close/>
                </a:path>
              </a:pathLst>
            </a:custGeom>
            <a:solidFill>
              <a:srgbClr val="FF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5" name="CustomShape 40"/>
            <p:cNvSpPr/>
            <p:nvPr/>
          </p:nvSpPr>
          <p:spPr>
            <a:xfrm>
              <a:off x="2614680" y="5383080"/>
              <a:ext cx="138240" cy="128520"/>
            </a:xfrm>
            <a:custGeom>
              <a:avLst/>
              <a:gdLst/>
              <a:ahLst/>
              <a:cxnLst/>
              <a:rect l="l" t="t" r="r" b="b"/>
              <a:pathLst>
                <a:path w="138430" h="128904">
                  <a:moveTo>
                    <a:pt x="0" y="0"/>
                  </a:moveTo>
                  <a:lnTo>
                    <a:pt x="0" y="128777"/>
                  </a:lnTo>
                  <a:lnTo>
                    <a:pt x="137922" y="128777"/>
                  </a:lnTo>
                  <a:lnTo>
                    <a:pt x="137922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56" name="object 58"/>
            <p:cNvPicPr/>
            <p:nvPr/>
          </p:nvPicPr>
          <p:blipFill>
            <a:blip r:embed="rId6"/>
            <a:stretch/>
          </p:blipFill>
          <p:spPr>
            <a:xfrm>
              <a:off x="3094200" y="4255920"/>
              <a:ext cx="833400" cy="1329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7" name="CustomShape 41"/>
            <p:cNvSpPr/>
            <p:nvPr/>
          </p:nvSpPr>
          <p:spPr>
            <a:xfrm>
              <a:off x="3280680" y="5096520"/>
              <a:ext cx="136800" cy="128520"/>
            </a:xfrm>
            <a:custGeom>
              <a:avLst/>
              <a:gdLst/>
              <a:ahLst/>
              <a:cxnLst/>
              <a:rect l="l" t="t" r="r" b="b"/>
              <a:pathLst>
                <a:path w="137160" h="128904">
                  <a:moveTo>
                    <a:pt x="137160" y="128777"/>
                  </a:moveTo>
                  <a:lnTo>
                    <a:pt x="137160" y="0"/>
                  </a:lnTo>
                  <a:lnTo>
                    <a:pt x="0" y="0"/>
                  </a:lnTo>
                  <a:lnTo>
                    <a:pt x="0" y="128777"/>
                  </a:lnTo>
                  <a:lnTo>
                    <a:pt x="137160" y="128777"/>
                  </a:lnTo>
                  <a:close/>
                </a:path>
              </a:pathLst>
            </a:custGeom>
            <a:solidFill>
              <a:srgbClr val="FF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8" name="CustomShape 42"/>
            <p:cNvSpPr/>
            <p:nvPr/>
          </p:nvSpPr>
          <p:spPr>
            <a:xfrm>
              <a:off x="3281400" y="5097240"/>
              <a:ext cx="136080" cy="128520"/>
            </a:xfrm>
            <a:custGeom>
              <a:avLst/>
              <a:gdLst/>
              <a:ahLst/>
              <a:cxnLst/>
              <a:rect l="l" t="t" r="r" b="b"/>
              <a:pathLst>
                <a:path w="136525" h="128904">
                  <a:moveTo>
                    <a:pt x="0" y="0"/>
                  </a:moveTo>
                  <a:lnTo>
                    <a:pt x="0" y="128777"/>
                  </a:lnTo>
                  <a:lnTo>
                    <a:pt x="136398" y="128777"/>
                  </a:lnTo>
                  <a:lnTo>
                    <a:pt x="13639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59" name="CustomShape 43"/>
            <p:cNvSpPr/>
            <p:nvPr/>
          </p:nvSpPr>
          <p:spPr>
            <a:xfrm>
              <a:off x="1942560" y="5312880"/>
              <a:ext cx="136080" cy="128520"/>
            </a:xfrm>
            <a:custGeom>
              <a:avLst/>
              <a:gdLst/>
              <a:ahLst/>
              <a:cxnLst/>
              <a:rect l="l" t="t" r="r" b="b"/>
              <a:pathLst>
                <a:path w="136525" h="128904">
                  <a:moveTo>
                    <a:pt x="136398" y="128777"/>
                  </a:moveTo>
                  <a:lnTo>
                    <a:pt x="136398" y="0"/>
                  </a:lnTo>
                  <a:lnTo>
                    <a:pt x="0" y="0"/>
                  </a:lnTo>
                  <a:lnTo>
                    <a:pt x="0" y="128777"/>
                  </a:lnTo>
                  <a:lnTo>
                    <a:pt x="136398" y="128777"/>
                  </a:lnTo>
                  <a:close/>
                </a:path>
              </a:pathLst>
            </a:custGeom>
            <a:solidFill>
              <a:srgbClr val="FF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0" name="CustomShape 44"/>
            <p:cNvSpPr/>
            <p:nvPr/>
          </p:nvSpPr>
          <p:spPr>
            <a:xfrm>
              <a:off x="1943640" y="5312880"/>
              <a:ext cx="136080" cy="128520"/>
            </a:xfrm>
            <a:custGeom>
              <a:avLst/>
              <a:gdLst/>
              <a:ahLst/>
              <a:cxnLst/>
              <a:rect l="l" t="t" r="r" b="b"/>
              <a:pathLst>
                <a:path w="136525" h="128904">
                  <a:moveTo>
                    <a:pt x="0" y="0"/>
                  </a:moveTo>
                  <a:lnTo>
                    <a:pt x="0" y="128777"/>
                  </a:lnTo>
                  <a:lnTo>
                    <a:pt x="136398" y="128777"/>
                  </a:lnTo>
                  <a:lnTo>
                    <a:pt x="13639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61" name="object 63"/>
            <p:cNvPicPr/>
            <p:nvPr/>
          </p:nvPicPr>
          <p:blipFill>
            <a:blip r:embed="rId7"/>
            <a:stretch/>
          </p:blipFill>
          <p:spPr>
            <a:xfrm>
              <a:off x="1414440" y="4327560"/>
              <a:ext cx="298080" cy="280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2" name="object 64"/>
            <p:cNvPicPr/>
            <p:nvPr/>
          </p:nvPicPr>
          <p:blipFill>
            <a:blip r:embed="rId8"/>
            <a:stretch/>
          </p:blipFill>
          <p:spPr>
            <a:xfrm>
              <a:off x="1862640" y="4396680"/>
              <a:ext cx="148680" cy="14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3" name="object 65"/>
            <p:cNvPicPr/>
            <p:nvPr/>
          </p:nvPicPr>
          <p:blipFill>
            <a:blip r:embed="rId9"/>
            <a:stretch/>
          </p:blipFill>
          <p:spPr>
            <a:xfrm>
              <a:off x="2160360" y="4327560"/>
              <a:ext cx="151200" cy="141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4" name="CustomShape 45"/>
            <p:cNvSpPr/>
            <p:nvPr/>
          </p:nvSpPr>
          <p:spPr>
            <a:xfrm>
              <a:off x="1346040" y="4964040"/>
              <a:ext cx="136080" cy="127440"/>
            </a:xfrm>
            <a:custGeom>
              <a:avLst/>
              <a:gdLst/>
              <a:ahLst/>
              <a:cxnLst/>
              <a:rect l="l" t="t" r="r" b="b"/>
              <a:pathLst>
                <a:path w="136525" h="127635">
                  <a:moveTo>
                    <a:pt x="136397" y="63245"/>
                  </a:moveTo>
                  <a:lnTo>
                    <a:pt x="131052" y="38576"/>
                  </a:lnTo>
                  <a:lnTo>
                    <a:pt x="116490" y="18478"/>
                  </a:lnTo>
                  <a:lnTo>
                    <a:pt x="94928" y="4952"/>
                  </a:lnTo>
                  <a:lnTo>
                    <a:pt x="68579" y="0"/>
                  </a:lnTo>
                  <a:lnTo>
                    <a:pt x="41790" y="4952"/>
                  </a:lnTo>
                  <a:lnTo>
                    <a:pt x="20002" y="18478"/>
                  </a:lnTo>
                  <a:lnTo>
                    <a:pt x="5357" y="38576"/>
                  </a:lnTo>
                  <a:lnTo>
                    <a:pt x="0" y="63245"/>
                  </a:lnTo>
                  <a:lnTo>
                    <a:pt x="5357" y="88034"/>
                  </a:lnTo>
                  <a:lnTo>
                    <a:pt x="20002" y="108394"/>
                  </a:lnTo>
                  <a:lnTo>
                    <a:pt x="41790" y="122181"/>
                  </a:lnTo>
                  <a:lnTo>
                    <a:pt x="68579" y="127253"/>
                  </a:lnTo>
                  <a:lnTo>
                    <a:pt x="94928" y="122181"/>
                  </a:lnTo>
                  <a:lnTo>
                    <a:pt x="116490" y="108394"/>
                  </a:lnTo>
                  <a:lnTo>
                    <a:pt x="131052" y="88034"/>
                  </a:lnTo>
                  <a:lnTo>
                    <a:pt x="136397" y="63245"/>
                  </a:lnTo>
                  <a:close/>
                </a:path>
              </a:pathLst>
            </a:custGeom>
            <a:solidFill>
              <a:srgbClr val="FF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65" name="CustomShape 46"/>
            <p:cNvSpPr/>
            <p:nvPr/>
          </p:nvSpPr>
          <p:spPr>
            <a:xfrm>
              <a:off x="1346040" y="4964040"/>
              <a:ext cx="136080" cy="127440"/>
            </a:xfrm>
            <a:custGeom>
              <a:avLst/>
              <a:gdLst/>
              <a:ahLst/>
              <a:cxnLst/>
              <a:rect l="l" t="t" r="r" b="b"/>
              <a:pathLst>
                <a:path w="136525" h="127635">
                  <a:moveTo>
                    <a:pt x="68579" y="0"/>
                  </a:moveTo>
                  <a:lnTo>
                    <a:pt x="41790" y="4952"/>
                  </a:lnTo>
                  <a:lnTo>
                    <a:pt x="20002" y="18478"/>
                  </a:lnTo>
                  <a:lnTo>
                    <a:pt x="5357" y="38576"/>
                  </a:lnTo>
                  <a:lnTo>
                    <a:pt x="0" y="63245"/>
                  </a:lnTo>
                  <a:lnTo>
                    <a:pt x="5357" y="88034"/>
                  </a:lnTo>
                  <a:lnTo>
                    <a:pt x="20002" y="108394"/>
                  </a:lnTo>
                  <a:lnTo>
                    <a:pt x="41790" y="122181"/>
                  </a:lnTo>
                  <a:lnTo>
                    <a:pt x="68579" y="127253"/>
                  </a:lnTo>
                  <a:lnTo>
                    <a:pt x="94928" y="122181"/>
                  </a:lnTo>
                  <a:lnTo>
                    <a:pt x="116490" y="108394"/>
                  </a:lnTo>
                  <a:lnTo>
                    <a:pt x="131052" y="88034"/>
                  </a:lnTo>
                  <a:lnTo>
                    <a:pt x="136397" y="63245"/>
                  </a:lnTo>
                  <a:lnTo>
                    <a:pt x="131052" y="38576"/>
                  </a:lnTo>
                  <a:lnTo>
                    <a:pt x="116490" y="18478"/>
                  </a:lnTo>
                  <a:lnTo>
                    <a:pt x="94928" y="4952"/>
                  </a:lnTo>
                  <a:lnTo>
                    <a:pt x="68579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66" name="object 68"/>
            <p:cNvPicPr/>
            <p:nvPr/>
          </p:nvPicPr>
          <p:blipFill>
            <a:blip r:embed="rId10"/>
            <a:stretch/>
          </p:blipFill>
          <p:spPr>
            <a:xfrm>
              <a:off x="2533680" y="4047840"/>
              <a:ext cx="150120" cy="1396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7" name="object 69"/>
            <p:cNvPicPr/>
            <p:nvPr/>
          </p:nvPicPr>
          <p:blipFill>
            <a:blip r:embed="rId11"/>
            <a:stretch/>
          </p:blipFill>
          <p:spPr>
            <a:xfrm>
              <a:off x="1713240" y="4746600"/>
              <a:ext cx="148680" cy="14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8" name="object 70"/>
            <p:cNvPicPr/>
            <p:nvPr/>
          </p:nvPicPr>
          <p:blipFill>
            <a:blip r:embed="rId12"/>
            <a:stretch/>
          </p:blipFill>
          <p:spPr>
            <a:xfrm>
              <a:off x="2160360" y="4606200"/>
              <a:ext cx="151200" cy="14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9" name="object 71"/>
            <p:cNvPicPr/>
            <p:nvPr/>
          </p:nvPicPr>
          <p:blipFill>
            <a:blip r:embed="rId13"/>
            <a:stretch/>
          </p:blipFill>
          <p:spPr>
            <a:xfrm>
              <a:off x="2533680" y="4537080"/>
              <a:ext cx="150120" cy="141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0" name="CustomShape 47"/>
            <p:cNvSpPr/>
            <p:nvPr/>
          </p:nvSpPr>
          <p:spPr>
            <a:xfrm>
              <a:off x="1495440" y="5103360"/>
              <a:ext cx="136080" cy="128520"/>
            </a:xfrm>
            <a:custGeom>
              <a:avLst/>
              <a:gdLst/>
              <a:ahLst/>
              <a:cxnLst/>
              <a:rect l="l" t="t" r="r" b="b"/>
              <a:pathLst>
                <a:path w="136525" h="128904">
                  <a:moveTo>
                    <a:pt x="136398" y="64770"/>
                  </a:moveTo>
                  <a:lnTo>
                    <a:pt x="131052" y="39540"/>
                  </a:lnTo>
                  <a:lnTo>
                    <a:pt x="116490" y="18954"/>
                  </a:lnTo>
                  <a:lnTo>
                    <a:pt x="94928" y="5083"/>
                  </a:lnTo>
                  <a:lnTo>
                    <a:pt x="68580" y="0"/>
                  </a:lnTo>
                  <a:lnTo>
                    <a:pt x="41790" y="5083"/>
                  </a:lnTo>
                  <a:lnTo>
                    <a:pt x="20002" y="18954"/>
                  </a:lnTo>
                  <a:lnTo>
                    <a:pt x="5357" y="39540"/>
                  </a:lnTo>
                  <a:lnTo>
                    <a:pt x="0" y="64770"/>
                  </a:lnTo>
                  <a:lnTo>
                    <a:pt x="5357" y="89558"/>
                  </a:lnTo>
                  <a:lnTo>
                    <a:pt x="20002" y="109918"/>
                  </a:lnTo>
                  <a:lnTo>
                    <a:pt x="41790" y="123705"/>
                  </a:lnTo>
                  <a:lnTo>
                    <a:pt x="68580" y="128778"/>
                  </a:lnTo>
                  <a:lnTo>
                    <a:pt x="94928" y="123705"/>
                  </a:lnTo>
                  <a:lnTo>
                    <a:pt x="116490" y="109918"/>
                  </a:lnTo>
                  <a:lnTo>
                    <a:pt x="131052" y="89558"/>
                  </a:lnTo>
                  <a:lnTo>
                    <a:pt x="136398" y="64770"/>
                  </a:lnTo>
                  <a:close/>
                </a:path>
              </a:pathLst>
            </a:custGeom>
            <a:solidFill>
              <a:srgbClr val="FF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1" name="CustomShape 48"/>
            <p:cNvSpPr/>
            <p:nvPr/>
          </p:nvSpPr>
          <p:spPr>
            <a:xfrm>
              <a:off x="1495440" y="5103360"/>
              <a:ext cx="136080" cy="128520"/>
            </a:xfrm>
            <a:custGeom>
              <a:avLst/>
              <a:gdLst/>
              <a:ahLst/>
              <a:cxnLst/>
              <a:rect l="l" t="t" r="r" b="b"/>
              <a:pathLst>
                <a:path w="136525" h="128904">
                  <a:moveTo>
                    <a:pt x="68580" y="0"/>
                  </a:moveTo>
                  <a:lnTo>
                    <a:pt x="41790" y="5083"/>
                  </a:lnTo>
                  <a:lnTo>
                    <a:pt x="20002" y="18954"/>
                  </a:lnTo>
                  <a:lnTo>
                    <a:pt x="5357" y="39540"/>
                  </a:lnTo>
                  <a:lnTo>
                    <a:pt x="0" y="64770"/>
                  </a:lnTo>
                  <a:lnTo>
                    <a:pt x="5357" y="89558"/>
                  </a:lnTo>
                  <a:lnTo>
                    <a:pt x="20002" y="109918"/>
                  </a:lnTo>
                  <a:lnTo>
                    <a:pt x="41790" y="123705"/>
                  </a:lnTo>
                  <a:lnTo>
                    <a:pt x="68580" y="128778"/>
                  </a:lnTo>
                  <a:lnTo>
                    <a:pt x="94928" y="123705"/>
                  </a:lnTo>
                  <a:lnTo>
                    <a:pt x="116490" y="109918"/>
                  </a:lnTo>
                  <a:lnTo>
                    <a:pt x="131052" y="89558"/>
                  </a:lnTo>
                  <a:lnTo>
                    <a:pt x="136398" y="64770"/>
                  </a:lnTo>
                  <a:lnTo>
                    <a:pt x="131052" y="39540"/>
                  </a:lnTo>
                  <a:lnTo>
                    <a:pt x="116490" y="18954"/>
                  </a:lnTo>
                  <a:lnTo>
                    <a:pt x="94928" y="5083"/>
                  </a:lnTo>
                  <a:lnTo>
                    <a:pt x="6858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72" name="object 74"/>
            <p:cNvPicPr/>
            <p:nvPr/>
          </p:nvPicPr>
          <p:blipFill>
            <a:blip r:embed="rId14"/>
            <a:stretch/>
          </p:blipFill>
          <p:spPr>
            <a:xfrm>
              <a:off x="1265040" y="5306400"/>
              <a:ext cx="149400" cy="14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3" name="object 75"/>
            <p:cNvPicPr/>
            <p:nvPr/>
          </p:nvPicPr>
          <p:blipFill>
            <a:blip r:embed="rId15"/>
            <a:stretch/>
          </p:blipFill>
          <p:spPr>
            <a:xfrm>
              <a:off x="1937160" y="4047840"/>
              <a:ext cx="148680" cy="139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4" name="CustomShape 49"/>
            <p:cNvSpPr/>
            <p:nvPr/>
          </p:nvSpPr>
          <p:spPr>
            <a:xfrm>
              <a:off x="1718640" y="5452200"/>
              <a:ext cx="136800" cy="128520"/>
            </a:xfrm>
            <a:custGeom>
              <a:avLst/>
              <a:gdLst/>
              <a:ahLst/>
              <a:cxnLst/>
              <a:rect l="l" t="t" r="r" b="b"/>
              <a:pathLst>
                <a:path w="137160" h="128904">
                  <a:moveTo>
                    <a:pt x="137160" y="128777"/>
                  </a:moveTo>
                  <a:lnTo>
                    <a:pt x="137160" y="0"/>
                  </a:lnTo>
                  <a:lnTo>
                    <a:pt x="0" y="0"/>
                  </a:lnTo>
                  <a:lnTo>
                    <a:pt x="0" y="128777"/>
                  </a:lnTo>
                  <a:lnTo>
                    <a:pt x="137160" y="128777"/>
                  </a:lnTo>
                  <a:close/>
                </a:path>
              </a:pathLst>
            </a:custGeom>
            <a:solidFill>
              <a:srgbClr val="FF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CustomShape 50"/>
            <p:cNvSpPr/>
            <p:nvPr/>
          </p:nvSpPr>
          <p:spPr>
            <a:xfrm>
              <a:off x="1719360" y="5453280"/>
              <a:ext cx="136080" cy="127800"/>
            </a:xfrm>
            <a:custGeom>
              <a:avLst/>
              <a:gdLst/>
              <a:ahLst/>
              <a:cxnLst/>
              <a:rect l="l" t="t" r="r" b="b"/>
              <a:pathLst>
                <a:path w="136525" h="128270">
                  <a:moveTo>
                    <a:pt x="0" y="0"/>
                  </a:moveTo>
                  <a:lnTo>
                    <a:pt x="0" y="128015"/>
                  </a:lnTo>
                  <a:lnTo>
                    <a:pt x="136398" y="128015"/>
                  </a:lnTo>
                  <a:lnTo>
                    <a:pt x="13639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76" name="object 78"/>
            <p:cNvPicPr/>
            <p:nvPr/>
          </p:nvPicPr>
          <p:blipFill>
            <a:blip r:embed="rId16"/>
            <a:stretch/>
          </p:blipFill>
          <p:spPr>
            <a:xfrm>
              <a:off x="2533680" y="4257360"/>
              <a:ext cx="150120" cy="14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7" name="object 79"/>
            <p:cNvPicPr/>
            <p:nvPr/>
          </p:nvPicPr>
          <p:blipFill>
            <a:blip r:embed="rId11"/>
            <a:stretch/>
          </p:blipFill>
          <p:spPr>
            <a:xfrm>
              <a:off x="3579840" y="4327560"/>
              <a:ext cx="148680" cy="14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8" name="object 80"/>
            <p:cNvPicPr/>
            <p:nvPr/>
          </p:nvPicPr>
          <p:blipFill>
            <a:blip r:embed="rId17"/>
            <a:stretch/>
          </p:blipFill>
          <p:spPr>
            <a:xfrm>
              <a:off x="3281400" y="4537080"/>
              <a:ext cx="148680" cy="14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9" name="object 81"/>
            <p:cNvPicPr/>
            <p:nvPr/>
          </p:nvPicPr>
          <p:blipFill>
            <a:blip r:embed="rId18"/>
            <a:stretch/>
          </p:blipFill>
          <p:spPr>
            <a:xfrm>
              <a:off x="3206520" y="4815720"/>
              <a:ext cx="148680" cy="141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0" name="object 82"/>
            <p:cNvPicPr/>
            <p:nvPr/>
          </p:nvPicPr>
          <p:blipFill>
            <a:blip r:embed="rId19"/>
            <a:stretch/>
          </p:blipFill>
          <p:spPr>
            <a:xfrm>
              <a:off x="3505320" y="4885920"/>
              <a:ext cx="298080" cy="280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81" name="object 83"/>
            <p:cNvPicPr/>
            <p:nvPr/>
          </p:nvPicPr>
          <p:blipFill>
            <a:blip r:embed="rId20"/>
            <a:stretch/>
          </p:blipFill>
          <p:spPr>
            <a:xfrm>
              <a:off x="3579840" y="4676400"/>
              <a:ext cx="148680" cy="1411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2" name="CustomShape 51"/>
            <p:cNvSpPr/>
            <p:nvPr/>
          </p:nvSpPr>
          <p:spPr>
            <a:xfrm>
              <a:off x="2316240" y="4053960"/>
              <a:ext cx="138240" cy="126720"/>
            </a:xfrm>
            <a:custGeom>
              <a:avLst/>
              <a:gdLst/>
              <a:ahLst/>
              <a:cxnLst/>
              <a:rect l="l" t="t" r="r" b="b"/>
              <a:pathLst>
                <a:path w="138430" h="127000">
                  <a:moveTo>
                    <a:pt x="137921" y="126491"/>
                  </a:moveTo>
                  <a:lnTo>
                    <a:pt x="137921" y="0"/>
                  </a:lnTo>
                  <a:lnTo>
                    <a:pt x="0" y="0"/>
                  </a:lnTo>
                  <a:lnTo>
                    <a:pt x="0" y="126491"/>
                  </a:lnTo>
                  <a:lnTo>
                    <a:pt x="137921" y="126491"/>
                  </a:lnTo>
                  <a:close/>
                </a:path>
              </a:pathLst>
            </a:custGeom>
            <a:solidFill>
              <a:srgbClr val="FFFF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3" name="CustomShape 52"/>
            <p:cNvSpPr/>
            <p:nvPr/>
          </p:nvSpPr>
          <p:spPr>
            <a:xfrm>
              <a:off x="2316240" y="4053960"/>
              <a:ext cx="138240" cy="127440"/>
            </a:xfrm>
            <a:custGeom>
              <a:avLst/>
              <a:gdLst/>
              <a:ahLst/>
              <a:cxnLst/>
              <a:rect l="l" t="t" r="r" b="b"/>
              <a:pathLst>
                <a:path w="138430" h="127635">
                  <a:moveTo>
                    <a:pt x="0" y="0"/>
                  </a:moveTo>
                  <a:lnTo>
                    <a:pt x="0" y="127253"/>
                  </a:lnTo>
                  <a:lnTo>
                    <a:pt x="137921" y="127253"/>
                  </a:lnTo>
                  <a:lnTo>
                    <a:pt x="137921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84" name="object 86"/>
            <p:cNvPicPr/>
            <p:nvPr/>
          </p:nvPicPr>
          <p:blipFill>
            <a:blip r:embed="rId21"/>
            <a:stretch/>
          </p:blipFill>
          <p:spPr>
            <a:xfrm>
              <a:off x="1125360" y="3973320"/>
              <a:ext cx="1711800" cy="15458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85" name="CustomShape 53"/>
          <p:cNvSpPr/>
          <p:nvPr/>
        </p:nvSpPr>
        <p:spPr>
          <a:xfrm>
            <a:off x="822960" y="1704960"/>
            <a:ext cx="3488400" cy="13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20000"/>
              </a:lnSpc>
              <a:spcBef>
                <a:spcPts val="99"/>
              </a:spcBef>
            </a:pPr>
            <a:r>
              <a:rPr lang="en-IN" sz="2000" b="1" strike="noStrike" spc="-9">
                <a:solidFill>
                  <a:srgbClr val="170982"/>
                </a:solidFill>
                <a:latin typeface="Times New Roman"/>
              </a:rPr>
              <a:t>Clustering: </a:t>
            </a:r>
            <a:r>
              <a:rPr lang="en-IN" sz="2000" b="1" strike="noStrike" spc="-1">
                <a:solidFill>
                  <a:srgbClr val="170982"/>
                </a:solidFill>
                <a:latin typeface="Times New Roman"/>
              </a:rPr>
              <a:t>Unsupervised</a:t>
            </a:r>
            <a:r>
              <a:rPr lang="en-IN" sz="2000" b="1" strike="noStrike" spc="-123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1" strike="noStrike" spc="-9">
                <a:solidFill>
                  <a:srgbClr val="170982"/>
                </a:solidFill>
                <a:latin typeface="Times New Roman"/>
              </a:rPr>
              <a:t>learning:</a:t>
            </a:r>
            <a:endParaRPr lang="en-IN" sz="2000" b="0" strike="noStrike" spc="-1">
              <a:latin typeface="Arial"/>
            </a:endParaRPr>
          </a:p>
          <a:p>
            <a:pPr marL="297720" indent="-285480">
              <a:lnSpc>
                <a:spcPts val="2171"/>
              </a:lnSpc>
              <a:spcBef>
                <a:spcPts val="751"/>
              </a:spcBef>
            </a:pPr>
            <a:r>
              <a:rPr lang="en-IN" sz="2000" b="0" strike="noStrike" spc="-1">
                <a:solidFill>
                  <a:srgbClr val="170982"/>
                </a:solidFill>
                <a:latin typeface="Times New Roman"/>
              </a:rPr>
              <a:t>Finds</a:t>
            </a:r>
            <a:r>
              <a:rPr lang="en-IN" sz="2000" b="0" strike="noStrike" spc="-69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0" strike="noStrike" spc="-1">
                <a:solidFill>
                  <a:srgbClr val="170982"/>
                </a:solidFill>
                <a:latin typeface="Times New Roman"/>
              </a:rPr>
              <a:t>“natural”</a:t>
            </a:r>
            <a:r>
              <a:rPr lang="en-IN" sz="2000" b="0" strike="noStrike" spc="-69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0" strike="noStrike" spc="-1">
                <a:solidFill>
                  <a:srgbClr val="170982"/>
                </a:solidFill>
                <a:latin typeface="Times New Roman"/>
              </a:rPr>
              <a:t>grouping</a:t>
            </a:r>
            <a:r>
              <a:rPr lang="en-IN" sz="2000" b="0" strike="noStrike" spc="-63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0" strike="noStrike" spc="-24">
                <a:solidFill>
                  <a:srgbClr val="170982"/>
                </a:solidFill>
                <a:latin typeface="Times New Roman"/>
              </a:rPr>
              <a:t>of </a:t>
            </a:r>
            <a:r>
              <a:rPr lang="en-IN" sz="2000" b="0" strike="noStrike" spc="-1">
                <a:solidFill>
                  <a:srgbClr val="170982"/>
                </a:solidFill>
                <a:latin typeface="Times New Roman"/>
              </a:rPr>
              <a:t>instances</a:t>
            </a:r>
            <a:r>
              <a:rPr lang="en-IN" sz="2000" b="0" strike="noStrike" spc="-63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0" strike="noStrike" spc="-1">
                <a:solidFill>
                  <a:srgbClr val="170982"/>
                </a:solidFill>
                <a:latin typeface="Times New Roman"/>
              </a:rPr>
              <a:t>given</a:t>
            </a:r>
            <a:r>
              <a:rPr lang="en-IN" sz="2000" b="0" strike="noStrike" spc="-58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0" strike="noStrike" spc="-9">
                <a:solidFill>
                  <a:srgbClr val="170982"/>
                </a:solidFill>
                <a:latin typeface="Times New Roman"/>
              </a:rPr>
              <a:t>un-</a:t>
            </a:r>
            <a:r>
              <a:rPr lang="en-IN" sz="2000" b="0" strike="noStrike" spc="-1">
                <a:solidFill>
                  <a:srgbClr val="170982"/>
                </a:solidFill>
                <a:latin typeface="Times New Roman"/>
              </a:rPr>
              <a:t>labeled</a:t>
            </a:r>
            <a:r>
              <a:rPr lang="en-IN" sz="2000" b="0" strike="noStrike" spc="-63">
                <a:solidFill>
                  <a:srgbClr val="170982"/>
                </a:solidFill>
                <a:latin typeface="Times New Roman"/>
              </a:rPr>
              <a:t> </a:t>
            </a:r>
            <a:r>
              <a:rPr lang="en-IN" sz="2000" b="0" strike="noStrike" spc="-18">
                <a:solidFill>
                  <a:srgbClr val="170982"/>
                </a:solidFill>
                <a:latin typeface="Times New Roman"/>
              </a:rPr>
              <a:t>data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286" name="TextShape 54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87" name="TextShape 55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88" name="TextShape 56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4068518D-E7C0-4CA1-B2AB-FBC02A176438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3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673560" y="505080"/>
            <a:ext cx="6890040" cy="117108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Examples</a:t>
            </a:r>
            <a:r>
              <a:rPr lang="en-IN" sz="3800" b="0" strike="noStrike" spc="-111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of</a:t>
            </a:r>
            <a:r>
              <a:rPr lang="en-IN" sz="3800" b="0" strike="noStrike" spc="-111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Clustering</a:t>
            </a:r>
            <a:r>
              <a:rPr lang="en-IN" sz="3800" b="0" strike="noStrike" spc="-111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9">
                <a:solidFill>
                  <a:srgbClr val="006533"/>
                </a:solidFill>
                <a:latin typeface="Garamond"/>
              </a:rPr>
              <a:t>Applications</a:t>
            </a:r>
            <a:endParaRPr lang="en-IN" sz="3800" b="0" strike="noStrike" spc="-1">
              <a:latin typeface="Calibri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91" name="TextShape 3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92" name="TextShape 4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45CB9D16-7FC9-4526-B489-17128C1F7247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4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524160" y="1738800"/>
            <a:ext cx="7996680" cy="5894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54960" indent="-342720">
              <a:lnSpc>
                <a:spcPct val="111000"/>
              </a:lnSpc>
              <a:spcBef>
                <a:spcPts val="99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1" strike="noStrike" spc="-1">
                <a:solidFill>
                  <a:srgbClr val="AFBF39"/>
                </a:solidFill>
                <a:latin typeface="Garamond"/>
              </a:rPr>
              <a:t>Marketing:</a:t>
            </a:r>
            <a:r>
              <a:rPr lang="en-IN" sz="2600" b="1" strike="noStrike" spc="-72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discover</a:t>
            </a:r>
            <a:r>
              <a:rPr lang="en-IN" sz="2600" b="0" strike="noStrike" spc="-63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customer</a:t>
            </a:r>
            <a:r>
              <a:rPr lang="en-IN" sz="2600" b="0" strike="noStrike" spc="-63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groups</a:t>
            </a:r>
            <a:r>
              <a:rPr lang="en-IN" sz="2600" b="0" strike="noStrike" spc="-63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and</a:t>
            </a:r>
            <a:r>
              <a:rPr lang="en-IN" sz="2600" b="0" strike="noStrike" spc="-63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use</a:t>
            </a:r>
            <a:r>
              <a:rPr lang="en-IN" sz="2600" b="0" strike="noStrike" spc="-63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them</a:t>
            </a:r>
            <a:r>
              <a:rPr lang="en-IN" sz="2600" b="0" strike="noStrike" spc="-69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24">
                <a:solidFill>
                  <a:srgbClr val="AFBF39"/>
                </a:solidFill>
                <a:latin typeface="Garamond"/>
              </a:rPr>
              <a:t>for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targeted</a:t>
            </a:r>
            <a:r>
              <a:rPr lang="en-IN" sz="2600" b="0" strike="noStrike" spc="-72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marketing</a:t>
            </a:r>
            <a:r>
              <a:rPr lang="en-IN" sz="2600" b="0" strike="noStrike" spc="-69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and</a:t>
            </a:r>
            <a:r>
              <a:rPr lang="en-IN" sz="2600" b="0" strike="noStrike" spc="-77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AFBF39"/>
                </a:solidFill>
                <a:latin typeface="Garamond"/>
              </a:rPr>
              <a:t>re-organization</a:t>
            </a:r>
            <a:endParaRPr lang="en-IN" sz="26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941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1" strike="noStrike" spc="-1">
                <a:solidFill>
                  <a:srgbClr val="AFBF39"/>
                </a:solidFill>
                <a:latin typeface="Garamond"/>
              </a:rPr>
              <a:t>Astronomy:</a:t>
            </a:r>
            <a:r>
              <a:rPr lang="en-IN" sz="2600" b="1" strike="noStrike" spc="-63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find</a:t>
            </a:r>
            <a:r>
              <a:rPr lang="en-IN" sz="2600" b="0" strike="noStrike" spc="-58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groups</a:t>
            </a:r>
            <a:r>
              <a:rPr lang="en-IN" sz="2600" b="0" strike="noStrike" spc="-52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of</a:t>
            </a:r>
            <a:r>
              <a:rPr lang="en-IN" sz="2600" b="0" strike="noStrike" spc="-58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similar</a:t>
            </a:r>
            <a:r>
              <a:rPr lang="en-IN" sz="2600" b="0" strike="noStrike" spc="-58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stars</a:t>
            </a:r>
            <a:r>
              <a:rPr lang="en-IN" sz="2600" b="0" strike="noStrike" spc="-52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and</a:t>
            </a:r>
            <a:r>
              <a:rPr lang="en-IN" sz="2600" b="0" strike="noStrike" spc="-58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AFBF39"/>
                </a:solidFill>
                <a:latin typeface="Garamond"/>
              </a:rPr>
              <a:t>galaxies</a:t>
            </a:r>
            <a:endParaRPr lang="en-IN" sz="2600" b="0" strike="noStrike" spc="-1">
              <a:latin typeface="Arial"/>
            </a:endParaRPr>
          </a:p>
          <a:p>
            <a:pPr marL="355680" indent="-343080">
              <a:lnSpc>
                <a:spcPct val="111000"/>
              </a:lnSpc>
              <a:spcBef>
                <a:spcPts val="575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1" strike="noStrike" spc="-18">
                <a:solidFill>
                  <a:srgbClr val="AFBF39"/>
                </a:solidFill>
                <a:latin typeface="Garamond"/>
              </a:rPr>
              <a:t>Earth-</a:t>
            </a:r>
            <a:r>
              <a:rPr lang="en-IN" sz="2600" b="1" strike="noStrike" spc="-1">
                <a:solidFill>
                  <a:srgbClr val="AFBF39"/>
                </a:solidFill>
                <a:latin typeface="Garamond"/>
              </a:rPr>
              <a:t>quake</a:t>
            </a:r>
            <a:r>
              <a:rPr lang="en-IN" sz="2600" b="1" strike="noStrike" spc="-52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1" strike="noStrike" spc="-1">
                <a:solidFill>
                  <a:srgbClr val="AFBF39"/>
                </a:solidFill>
                <a:latin typeface="Garamond"/>
              </a:rPr>
              <a:t>studies:</a:t>
            </a:r>
            <a:r>
              <a:rPr lang="en-IN" sz="2600" b="1" strike="noStrike" spc="-49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Observed</a:t>
            </a:r>
            <a:r>
              <a:rPr lang="en-IN" sz="2600" b="0" strike="noStrike" spc="-52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earth</a:t>
            </a:r>
            <a:r>
              <a:rPr lang="en-IN" sz="2600" b="0" strike="noStrike" spc="-49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quake</a:t>
            </a:r>
            <a:r>
              <a:rPr lang="en-IN" sz="2600" b="0" strike="noStrike" spc="-52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AFBF39"/>
                </a:solidFill>
                <a:latin typeface="Garamond"/>
              </a:rPr>
              <a:t>epicenters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should</a:t>
            </a:r>
            <a:r>
              <a:rPr lang="en-IN" sz="2600" b="0" strike="noStrike" spc="-69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be</a:t>
            </a:r>
            <a:r>
              <a:rPr lang="en-IN" sz="2600" b="0" strike="noStrike" spc="-63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clustered</a:t>
            </a:r>
            <a:r>
              <a:rPr lang="en-IN" sz="2600" b="0" strike="noStrike" spc="-58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along</a:t>
            </a:r>
            <a:r>
              <a:rPr lang="en-IN" sz="2600" b="0" strike="noStrike" spc="-69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continent</a:t>
            </a:r>
            <a:r>
              <a:rPr lang="en-IN" sz="2600" b="0" strike="noStrike" spc="-58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AFBF39"/>
                </a:solidFill>
                <a:latin typeface="Garamond"/>
              </a:rPr>
              <a:t>faults</a:t>
            </a:r>
            <a:endParaRPr lang="en-IN" sz="26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941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1" strike="noStrike" spc="-1">
                <a:solidFill>
                  <a:srgbClr val="AFBF39"/>
                </a:solidFill>
                <a:latin typeface="Garamond"/>
              </a:rPr>
              <a:t>Genomics:</a:t>
            </a:r>
            <a:r>
              <a:rPr lang="en-IN" sz="2600" b="1" strike="noStrike" spc="-58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finding</a:t>
            </a:r>
            <a:r>
              <a:rPr lang="en-IN" sz="2600" b="0" strike="noStrike" spc="-63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groups</a:t>
            </a:r>
            <a:r>
              <a:rPr lang="en-IN" sz="2600" b="0" strike="noStrike" spc="-58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of</a:t>
            </a:r>
            <a:r>
              <a:rPr lang="en-IN" sz="2600" b="0" strike="noStrike" spc="-58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gene</a:t>
            </a:r>
            <a:r>
              <a:rPr lang="en-IN" sz="2600" b="0" strike="noStrike" spc="-63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with</a:t>
            </a:r>
            <a:r>
              <a:rPr lang="en-IN" sz="2600" b="0" strike="noStrike" spc="-58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AFBF39"/>
                </a:solidFill>
                <a:latin typeface="Garamond"/>
              </a:rPr>
              <a:t>similar</a:t>
            </a:r>
            <a:r>
              <a:rPr lang="en-IN" sz="2600" b="0" strike="noStrike" spc="-58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AFBF39"/>
                </a:solidFill>
                <a:latin typeface="Garamond"/>
              </a:rPr>
              <a:t>expressions</a:t>
            </a:r>
            <a:endParaRPr lang="en-IN" sz="26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414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2100" b="1" strike="noStrike" spc="-24">
                <a:solidFill>
                  <a:srgbClr val="AFBF39"/>
                </a:solidFill>
                <a:latin typeface="Garamond"/>
              </a:rPr>
              <a:t>WWW</a:t>
            </a:r>
            <a:endParaRPr lang="en-IN" sz="2100" b="0" strike="noStrike" spc="-1">
              <a:latin typeface="Arial"/>
            </a:endParaRPr>
          </a:p>
          <a:p>
            <a:pPr marL="681840" lvl="1" indent="-325440">
              <a:lnSpc>
                <a:spcPct val="100000"/>
              </a:lnSpc>
              <a:spcBef>
                <a:spcPts val="249"/>
              </a:spcBef>
              <a:buClr>
                <a:srgbClr val="3B822F"/>
              </a:buClr>
              <a:buSzPct val="60000"/>
              <a:buFont typeface="Wingdings" charset="2"/>
              <a:buChar char=""/>
            </a:pPr>
            <a:r>
              <a:rPr lang="en-IN" sz="2000" b="0" strike="noStrike" spc="-1">
                <a:solidFill>
                  <a:srgbClr val="AFBF39"/>
                </a:solidFill>
                <a:latin typeface="Garamond"/>
              </a:rPr>
              <a:t>Document</a:t>
            </a:r>
            <a:r>
              <a:rPr lang="en-IN" sz="2000" b="0" strike="noStrike" spc="-83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000" b="0" strike="noStrike" spc="-9">
                <a:solidFill>
                  <a:srgbClr val="AFBF39"/>
                </a:solidFill>
                <a:latin typeface="Garamond"/>
              </a:rPr>
              <a:t>classification</a:t>
            </a:r>
            <a:endParaRPr lang="en-IN" sz="2000" b="0" strike="noStrike" spc="-1">
              <a:latin typeface="Arial"/>
            </a:endParaRPr>
          </a:p>
          <a:p>
            <a:pPr marL="681840" lvl="1" indent="-325440">
              <a:lnSpc>
                <a:spcPct val="100000"/>
              </a:lnSpc>
              <a:spcBef>
                <a:spcPts val="235"/>
              </a:spcBef>
              <a:buClr>
                <a:srgbClr val="3B822F"/>
              </a:buClr>
              <a:buSzPct val="60000"/>
              <a:buFont typeface="Wingdings" charset="2"/>
              <a:buChar char=""/>
            </a:pPr>
            <a:r>
              <a:rPr lang="en-IN" sz="2000" b="0" strike="noStrike" spc="-1">
                <a:solidFill>
                  <a:srgbClr val="AFBF39"/>
                </a:solidFill>
                <a:latin typeface="Garamond"/>
              </a:rPr>
              <a:t>Cluster</a:t>
            </a:r>
            <a:r>
              <a:rPr lang="en-IN" sz="2000" b="0" strike="noStrike" spc="-43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000" b="0" strike="noStrike" spc="-1">
                <a:solidFill>
                  <a:srgbClr val="AFBF39"/>
                </a:solidFill>
                <a:latin typeface="Garamond"/>
              </a:rPr>
              <a:t>Weblog</a:t>
            </a:r>
            <a:r>
              <a:rPr lang="en-IN" sz="2000" b="0" strike="noStrike" spc="-43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000" b="0" strike="noStrike" spc="-1">
                <a:solidFill>
                  <a:srgbClr val="AFBF39"/>
                </a:solidFill>
                <a:latin typeface="Garamond"/>
              </a:rPr>
              <a:t>data</a:t>
            </a:r>
            <a:r>
              <a:rPr lang="en-IN" sz="2000" b="0" strike="noStrike" spc="-43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000" b="0" strike="noStrike" spc="-1">
                <a:solidFill>
                  <a:srgbClr val="AFBF39"/>
                </a:solidFill>
                <a:latin typeface="Garamond"/>
              </a:rPr>
              <a:t>to</a:t>
            </a:r>
            <a:r>
              <a:rPr lang="en-IN" sz="2000" b="0" strike="noStrike" spc="-38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000" b="0" strike="noStrike" spc="-1">
                <a:solidFill>
                  <a:srgbClr val="AFBF39"/>
                </a:solidFill>
                <a:latin typeface="Garamond"/>
              </a:rPr>
              <a:t>discover</a:t>
            </a:r>
            <a:r>
              <a:rPr lang="en-IN" sz="2000" b="0" strike="noStrike" spc="-32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000" b="0" strike="noStrike" spc="-1">
                <a:solidFill>
                  <a:srgbClr val="AFBF39"/>
                </a:solidFill>
                <a:latin typeface="Garamond"/>
              </a:rPr>
              <a:t>groups</a:t>
            </a:r>
            <a:r>
              <a:rPr lang="en-IN" sz="2000" b="0" strike="noStrike" spc="-38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000" b="0" strike="noStrike" spc="-1">
                <a:solidFill>
                  <a:srgbClr val="AFBF39"/>
                </a:solidFill>
                <a:latin typeface="Garamond"/>
              </a:rPr>
              <a:t>of</a:t>
            </a:r>
            <a:r>
              <a:rPr lang="en-IN" sz="2000" b="0" strike="noStrike" spc="-43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000" b="0" strike="noStrike" spc="-1">
                <a:solidFill>
                  <a:srgbClr val="AFBF39"/>
                </a:solidFill>
                <a:latin typeface="Garamond"/>
              </a:rPr>
              <a:t>similar</a:t>
            </a:r>
            <a:r>
              <a:rPr lang="en-IN" sz="2000" b="0" strike="noStrike" spc="-43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000" b="0" strike="noStrike" spc="-1">
                <a:solidFill>
                  <a:srgbClr val="AFBF39"/>
                </a:solidFill>
                <a:latin typeface="Garamond"/>
              </a:rPr>
              <a:t>access</a:t>
            </a:r>
            <a:r>
              <a:rPr lang="en-IN" sz="2000" b="0" strike="noStrike" spc="-43">
                <a:solidFill>
                  <a:srgbClr val="AFBF39"/>
                </a:solidFill>
                <a:latin typeface="Garamond"/>
              </a:rPr>
              <a:t> </a:t>
            </a:r>
            <a:r>
              <a:rPr lang="en-IN" sz="2000" b="0" strike="noStrike" spc="-9">
                <a:solidFill>
                  <a:srgbClr val="AFBF39"/>
                </a:solidFill>
                <a:latin typeface="Garamond"/>
              </a:rPr>
              <a:t>patterns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1422360" y="548280"/>
            <a:ext cx="5444640" cy="12931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What</a:t>
            </a:r>
            <a:r>
              <a:rPr lang="en-IN" sz="4200" b="0" strike="noStrike" spc="-18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24">
                <a:solidFill>
                  <a:srgbClr val="006533"/>
                </a:solidFill>
                <a:latin typeface="Garamond"/>
              </a:rPr>
              <a:t>Is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	</a:t>
            </a:r>
            <a:r>
              <a:rPr lang="en-IN" sz="4200" b="0" strike="noStrike" spc="-18">
                <a:solidFill>
                  <a:srgbClr val="006533"/>
                </a:solidFill>
                <a:latin typeface="Garamond"/>
              </a:rPr>
              <a:t>Good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	</a:t>
            </a:r>
            <a:r>
              <a:rPr lang="en-IN" sz="4200" b="0" strike="noStrike" spc="-9">
                <a:solidFill>
                  <a:srgbClr val="006533"/>
                </a:solidFill>
                <a:latin typeface="Garamond"/>
              </a:rPr>
              <a:t>Clustering?</a:t>
            </a:r>
            <a:endParaRPr lang="en-IN" sz="4200" b="0" strike="noStrike" spc="-1">
              <a:latin typeface="Calibri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297" name="TextShape 4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9F332D96-05EC-40A9-A7D1-C4F9ABA9D033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600480" y="1727640"/>
            <a:ext cx="7994880" cy="538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354960" indent="-342720">
              <a:lnSpc>
                <a:spcPct val="121000"/>
              </a:lnSpc>
              <a:spcBef>
                <a:spcPts val="99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latin typeface="Garamond"/>
              </a:rPr>
              <a:t>A</a:t>
            </a:r>
            <a:r>
              <a:rPr lang="en-IN" sz="2600" b="0" strike="noStrike" spc="-63"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good</a:t>
            </a:r>
            <a:r>
              <a:rPr lang="en-IN" sz="2600" b="0" strike="noStrike" spc="-5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clustering</a:t>
            </a:r>
            <a:r>
              <a:rPr lang="en-IN" sz="2600" b="0" strike="noStrike" spc="-7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method</a:t>
            </a:r>
            <a:r>
              <a:rPr lang="en-IN" sz="2600" b="0" strike="noStrike" spc="-5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will</a:t>
            </a:r>
            <a:r>
              <a:rPr lang="en-IN" sz="2600" b="0" strike="noStrike" spc="-5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produce</a:t>
            </a:r>
            <a:r>
              <a:rPr lang="en-IN" sz="2600" b="0" strike="noStrike" spc="-5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high</a:t>
            </a:r>
            <a:r>
              <a:rPr lang="en-IN" sz="2600" b="0" strike="noStrike" spc="-5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quality</a:t>
            </a:r>
            <a:r>
              <a:rPr lang="en-IN" sz="2600" b="0" strike="noStrike" spc="-5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clusters </a:t>
            </a:r>
            <a:r>
              <a:rPr lang="en-IN" sz="2600" b="0" strike="noStrike" spc="-18">
                <a:solidFill>
                  <a:srgbClr val="170982"/>
                </a:solidFill>
                <a:latin typeface="Garamond"/>
              </a:rPr>
              <a:t>with</a:t>
            </a:r>
            <a:endParaRPr lang="en-IN" sz="2600" b="0" strike="noStrike" spc="-1">
              <a:latin typeface="Arial"/>
            </a:endParaRPr>
          </a:p>
          <a:p>
            <a:pPr marL="681840" lvl="1" indent="-325440">
              <a:lnSpc>
                <a:spcPct val="100000"/>
              </a:lnSpc>
              <a:spcBef>
                <a:spcPts val="1111"/>
              </a:spcBef>
              <a:buClr>
                <a:srgbClr val="3B822F"/>
              </a:buClr>
              <a:buSzPct val="59000"/>
              <a:buFont typeface="Wingdings" charset="2"/>
              <a:buChar char=""/>
            </a:pP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high</a:t>
            </a:r>
            <a:r>
              <a:rPr lang="en-IN" sz="2200" b="0" strike="noStrike" spc="-4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u="heavy" strike="noStrike" spc="-9">
                <a:solidFill>
                  <a:srgbClr val="170982"/>
                </a:solidFill>
                <a:uFill>
                  <a:solidFill>
                    <a:srgbClr val="000000"/>
                  </a:solidFill>
                </a:uFill>
                <a:latin typeface="Garamond"/>
              </a:rPr>
              <a:t>intra-</a:t>
            </a:r>
            <a:r>
              <a:rPr lang="en-IN" sz="2200" b="0" u="heavy" strike="noStrike" spc="-1">
                <a:solidFill>
                  <a:srgbClr val="170982"/>
                </a:solidFill>
                <a:uFill>
                  <a:solidFill>
                    <a:srgbClr val="000000"/>
                  </a:solidFill>
                </a:uFill>
                <a:latin typeface="Garamond"/>
              </a:rPr>
              <a:t>class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9">
                <a:solidFill>
                  <a:srgbClr val="170982"/>
                </a:solidFill>
                <a:latin typeface="Garamond"/>
              </a:rPr>
              <a:t>similarity</a:t>
            </a:r>
            <a:endParaRPr lang="en-IN" sz="2200" b="0" strike="noStrike" spc="-1">
              <a:latin typeface="Arial"/>
            </a:endParaRPr>
          </a:p>
          <a:p>
            <a:pPr marL="681840" lvl="1" indent="-325440">
              <a:lnSpc>
                <a:spcPct val="100000"/>
              </a:lnSpc>
              <a:spcBef>
                <a:spcPts val="1049"/>
              </a:spcBef>
              <a:buClr>
                <a:srgbClr val="3B822F"/>
              </a:buClr>
              <a:buSzPct val="59000"/>
              <a:buFont typeface="Wingdings" charset="2"/>
              <a:buChar char=""/>
            </a:pP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low</a:t>
            </a:r>
            <a:r>
              <a:rPr lang="en-IN" sz="2200" b="0" strike="noStrike" spc="-4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u="heavy" strike="noStrike" spc="-9">
                <a:solidFill>
                  <a:srgbClr val="170982"/>
                </a:solidFill>
                <a:uFill>
                  <a:solidFill>
                    <a:srgbClr val="000000"/>
                  </a:solidFill>
                </a:uFill>
                <a:latin typeface="Garamond"/>
              </a:rPr>
              <a:t>inter-</a:t>
            </a:r>
            <a:r>
              <a:rPr lang="en-IN" sz="2200" b="0" u="heavy" strike="noStrike" spc="-1">
                <a:solidFill>
                  <a:srgbClr val="170982"/>
                </a:solidFill>
                <a:uFill>
                  <a:solidFill>
                    <a:srgbClr val="000000"/>
                  </a:solidFill>
                </a:uFill>
                <a:latin typeface="Garamond"/>
              </a:rPr>
              <a:t>class</a:t>
            </a:r>
            <a:r>
              <a:rPr lang="en-IN" sz="2200" b="0" strike="noStrike" spc="-1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200" b="0" strike="noStrike" spc="-9">
                <a:solidFill>
                  <a:srgbClr val="170982"/>
                </a:solidFill>
                <a:latin typeface="Garamond"/>
              </a:rPr>
              <a:t>similarity</a:t>
            </a:r>
            <a:endParaRPr lang="en-IN" sz="2200" b="0" strike="noStrike" spc="-1">
              <a:latin typeface="Arial"/>
            </a:endParaRPr>
          </a:p>
          <a:p>
            <a:pPr marL="355680" indent="-342720">
              <a:lnSpc>
                <a:spcPct val="120000"/>
              </a:lnSpc>
              <a:spcBef>
                <a:spcPts val="510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The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quality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of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clustering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result</a:t>
            </a:r>
            <a:r>
              <a:rPr lang="en-IN" sz="2600" b="0" strike="noStrike" spc="-6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depends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on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both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24">
                <a:solidFill>
                  <a:srgbClr val="170982"/>
                </a:solidFill>
                <a:latin typeface="Garamond"/>
              </a:rPr>
              <a:t>the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similarity</a:t>
            </a:r>
            <a:r>
              <a:rPr lang="en-IN" sz="2600" b="0" strike="noStrike" spc="-5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measure</a:t>
            </a:r>
            <a:r>
              <a:rPr lang="en-IN" sz="2600" b="0" strike="noStrike" spc="-5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used</a:t>
            </a:r>
            <a:r>
              <a:rPr lang="en-IN" sz="2600" b="0" strike="noStrike" spc="-5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by</a:t>
            </a:r>
            <a:r>
              <a:rPr lang="en-IN" sz="2600" b="0" strike="noStrike" spc="-5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the</a:t>
            </a:r>
            <a:r>
              <a:rPr lang="en-IN" sz="2600" b="0" strike="noStrike" spc="-5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method</a:t>
            </a:r>
            <a:r>
              <a:rPr lang="en-IN" sz="2600" b="0" strike="noStrike" spc="-5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and</a:t>
            </a:r>
            <a:r>
              <a:rPr lang="en-IN" sz="2600" b="0" strike="noStrike" spc="-52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24">
                <a:solidFill>
                  <a:srgbClr val="170982"/>
                </a:solidFill>
                <a:latin typeface="Garamond"/>
              </a:rPr>
              <a:t>its </a:t>
            </a: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implementation.</a:t>
            </a:r>
            <a:endParaRPr lang="en-IN" sz="2600" b="0" strike="noStrike" spc="-1">
              <a:latin typeface="Arial"/>
            </a:endParaRPr>
          </a:p>
          <a:p>
            <a:pPr marL="355680" indent="-342720">
              <a:lnSpc>
                <a:spcPct val="121000"/>
              </a:lnSpc>
              <a:spcBef>
                <a:spcPts val="561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The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quality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of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clustering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method</a:t>
            </a:r>
            <a:r>
              <a:rPr lang="en-IN" sz="2600" b="0" strike="noStrike" spc="-5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is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also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measured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by</a:t>
            </a:r>
            <a:r>
              <a:rPr lang="en-IN" sz="2600" b="0" strike="noStrike" spc="-4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24">
                <a:solidFill>
                  <a:srgbClr val="170982"/>
                </a:solidFill>
                <a:latin typeface="Garamond"/>
              </a:rPr>
              <a:t>its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ability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to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discover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some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or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all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of</a:t>
            </a:r>
            <a:r>
              <a:rPr lang="en-IN" sz="2600" b="0" strike="noStrike" spc="-38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170982"/>
                </a:solidFill>
                <a:latin typeface="Garamond"/>
              </a:rPr>
              <a:t>the</a:t>
            </a:r>
            <a:r>
              <a:rPr lang="en-IN" sz="2600" b="0" strike="noStrike" spc="-43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u="heavy" strike="noStrike" spc="-1">
                <a:solidFill>
                  <a:srgbClr val="170982"/>
                </a:solidFill>
                <a:uFill>
                  <a:solidFill>
                    <a:srgbClr val="000000"/>
                  </a:solidFill>
                </a:uFill>
                <a:latin typeface="Garamond"/>
              </a:rPr>
              <a:t>hidden</a:t>
            </a:r>
            <a:r>
              <a:rPr lang="en-IN" sz="2600" b="0" strike="noStrike" spc="-29">
                <a:solidFill>
                  <a:srgbClr val="170982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170982"/>
                </a:solidFill>
                <a:latin typeface="Garamond"/>
              </a:rPr>
              <a:t>patterns.</a:t>
            </a: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368280" y="222120"/>
            <a:ext cx="8229240" cy="60912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587" y="0"/>
                </a:lnTo>
              </a:path>
            </a:pathLst>
          </a:custGeom>
          <a:noFill/>
          <a:ln w="19080">
            <a:solidFill>
              <a:srgbClr val="CC990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00" name="Group 2"/>
          <p:cNvGrpSpPr/>
          <p:nvPr/>
        </p:nvGrpSpPr>
        <p:grpSpPr>
          <a:xfrm>
            <a:off x="0" y="6159600"/>
            <a:ext cx="1248840" cy="685440"/>
            <a:chOff x="0" y="6159600"/>
            <a:chExt cx="1248840" cy="685440"/>
          </a:xfrm>
        </p:grpSpPr>
        <p:pic>
          <p:nvPicPr>
            <p:cNvPr id="301" name="object 4"/>
            <p:cNvPicPr/>
            <p:nvPr/>
          </p:nvPicPr>
          <p:blipFill>
            <a:blip r:embed="rId2"/>
            <a:stretch/>
          </p:blipFill>
          <p:spPr>
            <a:xfrm>
              <a:off x="627480" y="6230520"/>
              <a:ext cx="621360" cy="614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2" name="object 5"/>
            <p:cNvPicPr/>
            <p:nvPr/>
          </p:nvPicPr>
          <p:blipFill>
            <a:blip r:embed="rId3"/>
            <a:stretch/>
          </p:blipFill>
          <p:spPr>
            <a:xfrm>
              <a:off x="0" y="6159600"/>
              <a:ext cx="626760" cy="685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03" name="TextShape 3"/>
          <p:cNvSpPr txBox="1"/>
          <p:nvPr/>
        </p:nvSpPr>
        <p:spPr>
          <a:xfrm>
            <a:off x="749520" y="160560"/>
            <a:ext cx="6662520" cy="1166400"/>
          </a:xfrm>
          <a:prstGeom prst="rect">
            <a:avLst/>
          </a:prstGeom>
          <a:noFill/>
          <a:ln>
            <a:noFill/>
          </a:ln>
        </p:spPr>
        <p:txBody>
          <a:bodyPr lIns="0" tIns="7560" rIns="0" bIns="0"/>
          <a:lstStyle/>
          <a:p>
            <a:pPr marL="12600">
              <a:lnSpc>
                <a:spcPct val="100000"/>
              </a:lnSpc>
              <a:spcBef>
                <a:spcPts val="60"/>
              </a:spcBef>
            </a:pP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Requirements</a:t>
            </a:r>
            <a:r>
              <a:rPr lang="en-IN" sz="3800" b="0" strike="noStrike" spc="-103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of</a:t>
            </a:r>
            <a:r>
              <a:rPr lang="en-IN" sz="3800" b="0" strike="noStrike" spc="-103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Clustering</a:t>
            </a:r>
            <a:r>
              <a:rPr lang="en-IN" sz="3800" b="0" strike="noStrike" spc="-97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in</a:t>
            </a:r>
            <a:r>
              <a:rPr lang="en-IN" sz="3800" b="0" strike="noStrike" spc="-103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8">
                <a:solidFill>
                  <a:srgbClr val="006533"/>
                </a:solidFill>
                <a:latin typeface="Garamond"/>
              </a:rPr>
              <a:t>Data </a:t>
            </a:r>
            <a:r>
              <a:rPr lang="en-IN" sz="3800" b="0" strike="noStrike" spc="-9">
                <a:solidFill>
                  <a:srgbClr val="006533"/>
                </a:solidFill>
                <a:latin typeface="Garamond"/>
              </a:rPr>
              <a:t>Mining</a:t>
            </a:r>
            <a:endParaRPr lang="en-IN" sz="3800" b="0" strike="noStrike" spc="-1">
              <a:latin typeface="Calibri"/>
            </a:endParaRPr>
          </a:p>
        </p:txBody>
      </p:sp>
      <p:sp>
        <p:nvSpPr>
          <p:cNvPr id="304" name="TextShape 4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305" name="TextShape 5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306" name="TextShape 6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6963567B-EEAA-4BBA-9537-BC6EF4800A0B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6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07" name="CustomShape 7"/>
          <p:cNvSpPr/>
          <p:nvPr/>
        </p:nvSpPr>
        <p:spPr>
          <a:xfrm>
            <a:off x="432000" y="1110600"/>
            <a:ext cx="8254800" cy="671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2120" rIns="0" bIns="0"/>
          <a:lstStyle/>
          <a:p>
            <a:pPr marL="752400" indent="-343080">
              <a:lnSpc>
                <a:spcPct val="100000"/>
              </a:lnSpc>
              <a:spcBef>
                <a:spcPts val="1040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9">
                <a:latin typeface="Garamond"/>
              </a:rPr>
              <a:t>Scalability</a:t>
            </a:r>
            <a:endParaRPr lang="en-IN" sz="2600" b="0" strike="noStrike" spc="-1">
              <a:latin typeface="Arial"/>
            </a:endParaRPr>
          </a:p>
          <a:p>
            <a:pPr marL="752400" indent="-343080">
              <a:lnSpc>
                <a:spcPct val="100000"/>
              </a:lnSpc>
              <a:spcBef>
                <a:spcPts val="944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latin typeface="Garamond"/>
              </a:rPr>
              <a:t>Ability</a:t>
            </a:r>
            <a:r>
              <a:rPr lang="en-IN" sz="2600" b="0" strike="noStrike" spc="-43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to</a:t>
            </a:r>
            <a:r>
              <a:rPr lang="en-IN" sz="2600" b="0" strike="noStrike" spc="-38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deal</a:t>
            </a:r>
            <a:r>
              <a:rPr lang="en-IN" sz="2600" b="0" strike="noStrike" spc="-43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with</a:t>
            </a:r>
            <a:r>
              <a:rPr lang="en-IN" sz="2600" b="0" strike="noStrike" spc="-38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different</a:t>
            </a:r>
            <a:r>
              <a:rPr lang="en-IN" sz="2600" b="0" strike="noStrike" spc="-38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types</a:t>
            </a:r>
            <a:r>
              <a:rPr lang="en-IN" sz="2600" b="0" strike="noStrike" spc="-43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of</a:t>
            </a:r>
            <a:r>
              <a:rPr lang="en-IN" sz="2600" b="0" strike="noStrike" spc="-38">
                <a:latin typeface="Garamond"/>
              </a:rPr>
              <a:t> </a:t>
            </a:r>
            <a:r>
              <a:rPr lang="en-IN" sz="2600" b="0" strike="noStrike" spc="-9">
                <a:latin typeface="Garamond"/>
              </a:rPr>
              <a:t>attributes</a:t>
            </a:r>
            <a:endParaRPr lang="en-IN" sz="2600" b="0" strike="noStrike" spc="-1">
              <a:latin typeface="Arial"/>
            </a:endParaRPr>
          </a:p>
          <a:p>
            <a:pPr marL="752400" indent="-343080">
              <a:lnSpc>
                <a:spcPct val="100000"/>
              </a:lnSpc>
              <a:spcBef>
                <a:spcPts val="941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latin typeface="Garamond"/>
              </a:rPr>
              <a:t>Discovery</a:t>
            </a:r>
            <a:r>
              <a:rPr lang="en-IN" sz="2600" b="0" strike="noStrike" spc="-63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of</a:t>
            </a:r>
            <a:r>
              <a:rPr lang="en-IN" sz="2600" b="0" strike="noStrike" spc="-63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clusters</a:t>
            </a:r>
            <a:r>
              <a:rPr lang="en-IN" sz="2600" b="0" strike="noStrike" spc="-58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with</a:t>
            </a:r>
            <a:r>
              <a:rPr lang="en-IN" sz="2600" b="0" strike="noStrike" spc="-58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arbitrary</a:t>
            </a:r>
            <a:r>
              <a:rPr lang="en-IN" sz="2600" b="0" strike="noStrike" spc="-63">
                <a:latin typeface="Garamond"/>
              </a:rPr>
              <a:t> </a:t>
            </a:r>
            <a:r>
              <a:rPr lang="en-IN" sz="2600" b="0" strike="noStrike" spc="-9">
                <a:latin typeface="Garamond"/>
              </a:rPr>
              <a:t>shape</a:t>
            </a:r>
            <a:endParaRPr lang="en-IN" sz="2600" b="0" strike="noStrike" spc="-1">
              <a:latin typeface="Arial"/>
            </a:endParaRPr>
          </a:p>
          <a:p>
            <a:pPr marL="752400" indent="-342720">
              <a:lnSpc>
                <a:spcPct val="111000"/>
              </a:lnSpc>
              <a:spcBef>
                <a:spcPts val="575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latin typeface="Garamond"/>
              </a:rPr>
              <a:t>Minimal</a:t>
            </a:r>
            <a:r>
              <a:rPr lang="en-IN" sz="2600" b="0" strike="noStrike" spc="-83">
                <a:latin typeface="Garamond"/>
              </a:rPr>
              <a:t> </a:t>
            </a:r>
            <a:r>
              <a:rPr lang="en-IN" sz="2600" b="0" strike="noStrike" spc="-9">
                <a:latin typeface="Garamond"/>
              </a:rPr>
              <a:t>requirements</a:t>
            </a:r>
            <a:r>
              <a:rPr lang="en-IN" sz="2600" b="0" strike="noStrike" spc="-83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for</a:t>
            </a:r>
            <a:r>
              <a:rPr lang="en-IN" sz="2600" b="0" strike="noStrike" spc="-77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domain</a:t>
            </a:r>
            <a:r>
              <a:rPr lang="en-IN" sz="2600" b="0" strike="noStrike" spc="-77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knowledge</a:t>
            </a:r>
            <a:r>
              <a:rPr lang="en-IN" sz="2600" b="0" strike="noStrike" spc="-72">
                <a:latin typeface="Garamond"/>
              </a:rPr>
              <a:t> </a:t>
            </a:r>
            <a:r>
              <a:rPr lang="en-IN" sz="2600" b="0" strike="noStrike" spc="-24">
                <a:latin typeface="Garamond"/>
              </a:rPr>
              <a:t>to </a:t>
            </a:r>
            <a:r>
              <a:rPr lang="en-IN" sz="2600" b="0" strike="noStrike" spc="-1">
                <a:latin typeface="Garamond"/>
              </a:rPr>
              <a:t>determine</a:t>
            </a:r>
            <a:r>
              <a:rPr lang="en-IN" sz="2600" b="0" strike="noStrike" spc="-72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input</a:t>
            </a:r>
            <a:r>
              <a:rPr lang="en-IN" sz="2600" b="0" strike="noStrike" spc="-69">
                <a:latin typeface="Garamond"/>
              </a:rPr>
              <a:t> </a:t>
            </a:r>
            <a:r>
              <a:rPr lang="en-IN" sz="2600" b="0" strike="noStrike" spc="-9">
                <a:latin typeface="Garamond"/>
              </a:rPr>
              <a:t>parameters</a:t>
            </a:r>
            <a:endParaRPr lang="en-IN" sz="2600" b="0" strike="noStrike" spc="-1">
              <a:latin typeface="Arial"/>
            </a:endParaRPr>
          </a:p>
          <a:p>
            <a:pPr marL="752400" indent="-343080">
              <a:lnSpc>
                <a:spcPct val="100000"/>
              </a:lnSpc>
              <a:spcBef>
                <a:spcPts val="941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latin typeface="Garamond"/>
              </a:rPr>
              <a:t>Able</a:t>
            </a:r>
            <a:r>
              <a:rPr lang="en-IN" sz="2600" b="0" strike="noStrike" spc="-43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to</a:t>
            </a:r>
            <a:r>
              <a:rPr lang="en-IN" sz="2600" b="0" strike="noStrike" spc="-32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deal</a:t>
            </a:r>
            <a:r>
              <a:rPr lang="en-IN" sz="2600" b="0" strike="noStrike" spc="-38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with</a:t>
            </a:r>
            <a:r>
              <a:rPr lang="en-IN" sz="2600" b="0" strike="noStrike" spc="-32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noise</a:t>
            </a:r>
            <a:r>
              <a:rPr lang="en-IN" sz="2600" b="0" strike="noStrike" spc="-38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and</a:t>
            </a:r>
            <a:r>
              <a:rPr lang="en-IN" sz="2600" b="0" strike="noStrike" spc="-38">
                <a:latin typeface="Garamond"/>
              </a:rPr>
              <a:t> </a:t>
            </a:r>
            <a:r>
              <a:rPr lang="en-IN" sz="2600" b="0" strike="noStrike" spc="-9">
                <a:latin typeface="Garamond"/>
              </a:rPr>
              <a:t>outliers</a:t>
            </a:r>
            <a:endParaRPr lang="en-IN" sz="2600" b="0" strike="noStrike" spc="-1">
              <a:latin typeface="Arial"/>
            </a:endParaRPr>
          </a:p>
          <a:p>
            <a:pPr marL="752400" indent="-343080">
              <a:lnSpc>
                <a:spcPct val="100000"/>
              </a:lnSpc>
              <a:spcBef>
                <a:spcPts val="950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latin typeface="Garamond"/>
              </a:rPr>
              <a:t>Insensitive</a:t>
            </a:r>
            <a:r>
              <a:rPr lang="en-IN" sz="2600" b="0" strike="noStrike" spc="-52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to</a:t>
            </a:r>
            <a:r>
              <a:rPr lang="en-IN" sz="2600" b="0" strike="noStrike" spc="-49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order</a:t>
            </a:r>
            <a:r>
              <a:rPr lang="en-IN" sz="2600" b="0" strike="noStrike" spc="-52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of</a:t>
            </a:r>
            <a:r>
              <a:rPr lang="en-IN" sz="2600" b="0" strike="noStrike" spc="-58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input</a:t>
            </a:r>
            <a:r>
              <a:rPr lang="en-IN" sz="2600" b="0" strike="noStrike" spc="-49">
                <a:latin typeface="Garamond"/>
              </a:rPr>
              <a:t> </a:t>
            </a:r>
            <a:r>
              <a:rPr lang="en-IN" sz="2600" b="0" strike="noStrike" spc="-9">
                <a:latin typeface="Garamond"/>
              </a:rPr>
              <a:t>records</a:t>
            </a:r>
            <a:endParaRPr lang="en-IN" sz="2600" b="0" strike="noStrike" spc="-1">
              <a:latin typeface="Arial"/>
            </a:endParaRPr>
          </a:p>
          <a:p>
            <a:pPr marL="752400" indent="-343080">
              <a:lnSpc>
                <a:spcPct val="100000"/>
              </a:lnSpc>
              <a:spcBef>
                <a:spcPts val="941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latin typeface="Garamond"/>
              </a:rPr>
              <a:t>High</a:t>
            </a:r>
            <a:r>
              <a:rPr lang="en-IN" sz="2600" b="0" strike="noStrike" spc="-52">
                <a:latin typeface="Garamond"/>
              </a:rPr>
              <a:t> </a:t>
            </a:r>
            <a:r>
              <a:rPr lang="en-IN" sz="2600" b="0" strike="noStrike" spc="-9">
                <a:latin typeface="Garamond"/>
              </a:rPr>
              <a:t>dimensionality</a:t>
            </a:r>
            <a:endParaRPr lang="en-IN" sz="2600" b="0" strike="noStrike" spc="-1">
              <a:latin typeface="Arial"/>
            </a:endParaRPr>
          </a:p>
          <a:p>
            <a:pPr marL="752400" indent="-343080">
              <a:lnSpc>
                <a:spcPct val="100000"/>
              </a:lnSpc>
              <a:spcBef>
                <a:spcPts val="944"/>
              </a:spcBef>
              <a:buClr>
                <a:srgbClr val="CC9A00"/>
              </a:buClr>
              <a:buSzPct val="65000"/>
              <a:buFont typeface="Wingdings" charset="2"/>
              <a:buChar char=""/>
            </a:pPr>
            <a:r>
              <a:rPr lang="en-IN" sz="2600" b="0" strike="noStrike" spc="-1">
                <a:latin typeface="Garamond"/>
              </a:rPr>
              <a:t>Incorporation</a:t>
            </a:r>
            <a:r>
              <a:rPr lang="en-IN" sz="2600" b="0" strike="noStrike" spc="-83">
                <a:latin typeface="Garamond"/>
              </a:rPr>
              <a:t> </a:t>
            </a:r>
            <a:r>
              <a:rPr lang="en-IN" sz="2600" b="0" strike="noStrike" spc="-1">
                <a:latin typeface="Garamond"/>
              </a:rPr>
              <a:t>of</a:t>
            </a:r>
            <a:r>
              <a:rPr lang="en-IN" sz="2600" b="0" strike="noStrike" spc="-83">
                <a:latin typeface="Garamond"/>
              </a:rPr>
              <a:t> </a:t>
            </a:r>
            <a:r>
              <a:rPr lang="en-IN" sz="2600" b="0" strike="noStrike" spc="-9">
                <a:latin typeface="Garamond"/>
              </a:rPr>
              <a:t>user-</a:t>
            </a:r>
            <a:r>
              <a:rPr lang="en-IN" sz="2600" b="0" strike="noStrike" spc="-1">
                <a:latin typeface="Garamond"/>
              </a:rPr>
              <a:t>specified</a:t>
            </a:r>
            <a:r>
              <a:rPr lang="en-IN" sz="2600" b="0" strike="noStrike" spc="-83">
                <a:latin typeface="Garamond"/>
              </a:rPr>
              <a:t> </a:t>
            </a:r>
            <a:r>
              <a:rPr lang="en-IN" sz="2600" b="0" strike="noStrike" spc="-9">
                <a:latin typeface="Garamond"/>
              </a:rPr>
              <a:t>constraints</a:t>
            </a:r>
            <a:endParaRPr lang="en-IN" sz="2600" b="0" strike="noStrike" spc="-1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41"/>
              </a:spcBef>
            </a:pPr>
            <a:r>
              <a:rPr lang="en-IN" sz="1700" b="0" u="heavy" strike="noStrike" spc="-1">
                <a:solidFill>
                  <a:srgbClr val="CC9A00"/>
                </a:solidFill>
                <a:uFill>
                  <a:solidFill>
                    <a:srgbClr val="CC9901"/>
                  </a:solidFill>
                </a:uFill>
                <a:latin typeface="Times New Roman"/>
              </a:rPr>
              <a:t>	</a:t>
            </a:r>
            <a:r>
              <a:rPr lang="en-IN" sz="1700" b="0" u="heavy" strike="noStrike" spc="-49">
                <a:solidFill>
                  <a:srgbClr val="CC9A00"/>
                </a:solidFill>
                <a:uFill>
                  <a:solidFill>
                    <a:srgbClr val="CC9901"/>
                  </a:solidFill>
                </a:uFill>
                <a:latin typeface="Wingdings"/>
              </a:rPr>
              <a:t></a:t>
            </a:r>
            <a:r>
              <a:rPr lang="en-IN" sz="1700" b="0" u="heavy" strike="noStrike" spc="-1">
                <a:solidFill>
                  <a:srgbClr val="CC9A00"/>
                </a:solidFill>
                <a:uFill>
                  <a:solidFill>
                    <a:srgbClr val="CC9901"/>
                  </a:solidFill>
                </a:uFill>
                <a:latin typeface="Times New Roman"/>
              </a:rPr>
              <a:t>	</a:t>
            </a:r>
            <a:r>
              <a:rPr lang="en-IN" sz="2600" b="0" u="heavy" strike="noStrike" spc="-1">
                <a:solidFill>
                  <a:srgbClr val="CC9A00"/>
                </a:solidFill>
                <a:uFill>
                  <a:solidFill>
                    <a:srgbClr val="CC9901"/>
                  </a:solidFill>
                </a:uFill>
                <a:latin typeface="Garamond"/>
              </a:rPr>
              <a:t>Interpretability</a:t>
            </a:r>
            <a:r>
              <a:rPr lang="en-IN" sz="2600" b="0" u="heavy" strike="noStrike" spc="-94">
                <a:solidFill>
                  <a:srgbClr val="CC9A00"/>
                </a:solidFill>
                <a:uFill>
                  <a:solidFill>
                    <a:srgbClr val="CC9901"/>
                  </a:solidFill>
                </a:uFill>
                <a:latin typeface="Garamond"/>
              </a:rPr>
              <a:t> </a:t>
            </a:r>
            <a:r>
              <a:rPr lang="en-IN" sz="2600" b="0" u="heavy" strike="noStrike" spc="-1">
                <a:solidFill>
                  <a:srgbClr val="CC9A00"/>
                </a:solidFill>
                <a:uFill>
                  <a:solidFill>
                    <a:srgbClr val="CC9901"/>
                  </a:solidFill>
                </a:uFill>
                <a:latin typeface="Garamond"/>
              </a:rPr>
              <a:t>and</a:t>
            </a:r>
            <a:r>
              <a:rPr lang="en-IN" sz="2600" b="0" u="heavy" strike="noStrike" spc="-94">
                <a:solidFill>
                  <a:srgbClr val="CC9A00"/>
                </a:solidFill>
                <a:uFill>
                  <a:solidFill>
                    <a:srgbClr val="CC9901"/>
                  </a:solidFill>
                </a:uFill>
                <a:latin typeface="Garamond"/>
              </a:rPr>
              <a:t> </a:t>
            </a:r>
            <a:r>
              <a:rPr lang="en-IN" sz="2600" b="0" u="heavy" strike="noStrike" spc="-9">
                <a:solidFill>
                  <a:srgbClr val="CC9A00"/>
                </a:solidFill>
                <a:uFill>
                  <a:solidFill>
                    <a:srgbClr val="CC9901"/>
                  </a:solidFill>
                </a:uFill>
                <a:latin typeface="Garamond"/>
              </a:rPr>
              <a:t>usability</a:t>
            </a:r>
            <a:r>
              <a:rPr lang="en-IN" sz="2600" b="0" u="heavy" strike="noStrike" spc="-1">
                <a:solidFill>
                  <a:srgbClr val="CC9A00"/>
                </a:solidFill>
                <a:uFill>
                  <a:solidFill>
                    <a:srgbClr val="CC9901"/>
                  </a:solidFill>
                </a:uFill>
                <a:latin typeface="Garamond"/>
              </a:rPr>
              <a:t>	</a:t>
            </a: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524160" y="271080"/>
            <a:ext cx="1453320" cy="117108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3800" b="0" strike="noStrike" spc="-9">
                <a:solidFill>
                  <a:srgbClr val="006533"/>
                </a:solidFill>
                <a:latin typeface="Garamond"/>
              </a:rPr>
              <a:t>Agenda</a:t>
            </a:r>
            <a:endParaRPr lang="en-IN" sz="3800" b="0" strike="noStrike" spc="-1">
              <a:latin typeface="Calibri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311" name="TextShape 4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22334176-9001-4654-89CC-A11AF3AF6D41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7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524160" y="1505520"/>
            <a:ext cx="6427080" cy="464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4760" rIns="0" bIns="0"/>
          <a:lstStyle/>
          <a:p>
            <a:pPr marL="355680" indent="-342720">
              <a:lnSpc>
                <a:spcPct val="100000"/>
              </a:lnSpc>
              <a:spcBef>
                <a:spcPts val="825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9">
                <a:latin typeface="Garamond"/>
              </a:rPr>
              <a:t>Introduction</a:t>
            </a:r>
            <a:endParaRPr lang="en-IN" sz="30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26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1">
                <a:solidFill>
                  <a:srgbClr val="9A6500"/>
                </a:solidFill>
                <a:latin typeface="Garamond"/>
              </a:rPr>
              <a:t>Clustering</a:t>
            </a:r>
            <a:r>
              <a:rPr lang="en-IN" sz="3000" b="0" strike="noStrike" spc="-52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3000" b="0" strike="noStrike" spc="-9">
                <a:solidFill>
                  <a:srgbClr val="9A6500"/>
                </a:solidFill>
                <a:latin typeface="Garamond"/>
              </a:rPr>
              <a:t>Methods</a:t>
            </a:r>
            <a:endParaRPr lang="en-IN" sz="30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26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1">
                <a:solidFill>
                  <a:srgbClr val="9A6500"/>
                </a:solidFill>
                <a:latin typeface="Garamond"/>
              </a:rPr>
              <a:t>Techniques</a:t>
            </a:r>
            <a:r>
              <a:rPr lang="en-IN" sz="3000" b="0" strike="noStrike" spc="-29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3000" b="0" strike="noStrike" spc="-1">
                <a:solidFill>
                  <a:srgbClr val="9A6500"/>
                </a:solidFill>
                <a:latin typeface="Garamond"/>
              </a:rPr>
              <a:t>for</a:t>
            </a:r>
            <a:r>
              <a:rPr lang="en-IN" sz="3000" b="0" strike="noStrike" spc="-18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3000" b="0" strike="noStrike" spc="-1">
                <a:solidFill>
                  <a:srgbClr val="9A6500"/>
                </a:solidFill>
                <a:latin typeface="Garamond"/>
              </a:rPr>
              <a:t>Improving</a:t>
            </a:r>
            <a:r>
              <a:rPr lang="en-IN" sz="3000" b="0" strike="noStrike" spc="-18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3000" b="0" strike="noStrike" spc="-1">
                <a:solidFill>
                  <a:srgbClr val="9A6500"/>
                </a:solidFill>
                <a:latin typeface="Garamond"/>
              </a:rPr>
              <a:t>the</a:t>
            </a:r>
            <a:r>
              <a:rPr lang="en-IN" sz="3000" b="0" strike="noStrike" spc="-18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3000" b="0" strike="noStrike" spc="-9">
                <a:solidFill>
                  <a:srgbClr val="9A6500"/>
                </a:solidFill>
                <a:latin typeface="Garamond"/>
              </a:rPr>
              <a:t>Efficiency</a:t>
            </a:r>
            <a:endParaRPr lang="en-IN" sz="30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31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9">
                <a:solidFill>
                  <a:srgbClr val="9A6500"/>
                </a:solidFill>
                <a:latin typeface="Garamond"/>
              </a:rPr>
              <a:t>Applications:</a:t>
            </a:r>
            <a:endParaRPr lang="en-IN" sz="3000" b="0" strike="noStrike" spc="-1">
              <a:latin typeface="Arial"/>
            </a:endParaRPr>
          </a:p>
          <a:p>
            <a:pPr marL="681840" lvl="1" indent="-325440">
              <a:lnSpc>
                <a:spcPct val="100000"/>
              </a:lnSpc>
              <a:spcBef>
                <a:spcPts val="660"/>
              </a:spcBef>
              <a:buClr>
                <a:srgbClr val="3B822F"/>
              </a:buClr>
              <a:buSzPct val="61000"/>
              <a:buFont typeface="Wingdings" charset="2"/>
              <a:buChar char=""/>
            </a:pPr>
            <a:r>
              <a:rPr lang="en-IN" sz="2600" b="0" strike="noStrike" spc="-1">
                <a:solidFill>
                  <a:srgbClr val="9A6500"/>
                </a:solidFill>
                <a:latin typeface="Garamond"/>
              </a:rPr>
              <a:t>Medical</a:t>
            </a:r>
            <a:r>
              <a:rPr lang="en-IN" sz="2600" b="0" strike="noStrike" spc="-89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2600" b="0" strike="noStrike" spc="-1">
                <a:solidFill>
                  <a:srgbClr val="9A6500"/>
                </a:solidFill>
                <a:latin typeface="Garamond"/>
              </a:rPr>
              <a:t>Image</a:t>
            </a:r>
            <a:r>
              <a:rPr lang="en-IN" sz="2600" b="0" strike="noStrike" spc="-77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9A6500"/>
                </a:solidFill>
                <a:latin typeface="Garamond"/>
              </a:rPr>
              <a:t>Clustering</a:t>
            </a:r>
            <a:endParaRPr lang="en-IN" sz="2600" b="0" strike="noStrike" spc="-1">
              <a:latin typeface="Arial"/>
            </a:endParaRPr>
          </a:p>
          <a:p>
            <a:pPr marL="681840" lvl="1" indent="-325440">
              <a:lnSpc>
                <a:spcPct val="100000"/>
              </a:lnSpc>
              <a:spcBef>
                <a:spcPts val="629"/>
              </a:spcBef>
              <a:buClr>
                <a:srgbClr val="3B822F"/>
              </a:buClr>
              <a:buSzPct val="61000"/>
              <a:buFont typeface="Wingdings" charset="2"/>
              <a:buChar char=""/>
            </a:pPr>
            <a:r>
              <a:rPr lang="en-IN" sz="2600" b="0" strike="noStrike" spc="-1">
                <a:solidFill>
                  <a:srgbClr val="9A6500"/>
                </a:solidFill>
                <a:latin typeface="Garamond"/>
              </a:rPr>
              <a:t>Document</a:t>
            </a:r>
            <a:r>
              <a:rPr lang="en-IN" sz="2600" b="0" strike="noStrike" spc="-103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9A6500"/>
                </a:solidFill>
                <a:latin typeface="Garamond"/>
              </a:rPr>
              <a:t>Clustering</a:t>
            </a:r>
            <a:endParaRPr lang="en-IN" sz="2600" b="0" strike="noStrike" spc="-1">
              <a:latin typeface="Arial"/>
            </a:endParaRPr>
          </a:p>
          <a:p>
            <a:pPr marL="681840" lvl="1" indent="-325440">
              <a:lnSpc>
                <a:spcPct val="100000"/>
              </a:lnSpc>
              <a:spcBef>
                <a:spcPts val="629"/>
              </a:spcBef>
              <a:buClr>
                <a:srgbClr val="3B822F"/>
              </a:buClr>
              <a:buSzPct val="61000"/>
              <a:buFont typeface="Wingdings" charset="2"/>
              <a:buChar char=""/>
            </a:pPr>
            <a:r>
              <a:rPr lang="en-IN" sz="2600" b="0" strike="noStrike" spc="-1">
                <a:solidFill>
                  <a:srgbClr val="9A6500"/>
                </a:solidFill>
                <a:latin typeface="Garamond"/>
              </a:rPr>
              <a:t>Outlier</a:t>
            </a:r>
            <a:r>
              <a:rPr lang="en-IN" sz="2600" b="0" strike="noStrike" spc="-69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2600" b="0" strike="noStrike" spc="-9">
                <a:solidFill>
                  <a:srgbClr val="9A6500"/>
                </a:solidFill>
                <a:latin typeface="Garamond"/>
              </a:rPr>
              <a:t>Analysis</a:t>
            </a:r>
            <a:endParaRPr lang="en-IN" sz="26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694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1">
                <a:solidFill>
                  <a:srgbClr val="9A6500"/>
                </a:solidFill>
                <a:latin typeface="Garamond"/>
              </a:rPr>
              <a:t>Summary</a:t>
            </a:r>
            <a:r>
              <a:rPr lang="en-IN" sz="3000" b="0" strike="noStrike" spc="-4">
                <a:solidFill>
                  <a:srgbClr val="9A6500"/>
                </a:solidFill>
                <a:latin typeface="Garamond"/>
              </a:rPr>
              <a:t> </a:t>
            </a:r>
            <a:r>
              <a:rPr lang="en-IN" sz="3000" b="0" strike="noStrike" spc="-1">
                <a:solidFill>
                  <a:srgbClr val="9A6500"/>
                </a:solidFill>
                <a:latin typeface="Garamond"/>
              </a:rPr>
              <a:t>and</a:t>
            </a:r>
            <a:r>
              <a:rPr lang="en-IN" sz="3000" b="0" strike="noStrike" spc="-9">
                <a:solidFill>
                  <a:srgbClr val="9A6500"/>
                </a:solidFill>
                <a:latin typeface="Garamond"/>
              </a:rPr>
              <a:t> Conclusions</a:t>
            </a:r>
            <a:endParaRPr lang="en-IN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Shape 1"/>
          <p:cNvSpPr txBox="1"/>
          <p:nvPr/>
        </p:nvSpPr>
        <p:spPr>
          <a:xfrm>
            <a:off x="524160" y="267840"/>
            <a:ext cx="6534360" cy="1293120"/>
          </a:xfrm>
          <a:prstGeom prst="rect">
            <a:avLst/>
          </a:prstGeom>
          <a:noFill/>
          <a:ln>
            <a:noFill/>
          </a:ln>
        </p:spPr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Types</a:t>
            </a:r>
            <a:r>
              <a:rPr lang="en-IN" sz="4200" b="0" strike="noStrike" spc="-24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of</a:t>
            </a:r>
            <a:r>
              <a:rPr lang="en-IN" sz="4200" b="0" strike="noStrike" spc="-24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1">
                <a:solidFill>
                  <a:srgbClr val="006533"/>
                </a:solidFill>
                <a:latin typeface="Garamond"/>
              </a:rPr>
              <a:t>Clustering</a:t>
            </a:r>
            <a:r>
              <a:rPr lang="en-IN" sz="4200" b="0" strike="noStrike" spc="-24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4200" b="0" strike="noStrike" spc="-9">
                <a:solidFill>
                  <a:srgbClr val="006533"/>
                </a:solidFill>
                <a:latin typeface="Garamond"/>
              </a:rPr>
              <a:t>Algorithms</a:t>
            </a:r>
            <a:endParaRPr lang="en-IN" sz="4200" b="0" strike="noStrike" spc="-1">
              <a:latin typeface="Calibri"/>
            </a:endParaRPr>
          </a:p>
        </p:txBody>
      </p:sp>
      <p:sp>
        <p:nvSpPr>
          <p:cNvPr id="314" name="TextShape 2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316" name="TextShape 4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0BACE82D-05B2-4D46-A6E1-247D7E8BB898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905040" y="1389600"/>
            <a:ext cx="5466960" cy="367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4760" rIns="0" bIns="0"/>
          <a:lstStyle/>
          <a:p>
            <a:pPr marL="355680" indent="-342720">
              <a:lnSpc>
                <a:spcPct val="100000"/>
              </a:lnSpc>
              <a:spcBef>
                <a:spcPts val="825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1">
                <a:latin typeface="Garamond"/>
              </a:rPr>
              <a:t>Hierarchical vs.</a:t>
            </a:r>
            <a:r>
              <a:rPr lang="en-IN" sz="3000" b="0" strike="noStrike" spc="4">
                <a:latin typeface="Garamond"/>
              </a:rPr>
              <a:t> </a:t>
            </a:r>
            <a:r>
              <a:rPr lang="en-IN" sz="3000" b="0" strike="noStrike" spc="-18">
                <a:latin typeface="Garamond"/>
              </a:rPr>
              <a:t>flat</a:t>
            </a:r>
            <a:endParaRPr lang="en-IN" sz="30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26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1">
                <a:latin typeface="Garamond"/>
              </a:rPr>
              <a:t>For</a:t>
            </a:r>
            <a:r>
              <a:rPr lang="en-IN" sz="3000" b="0" strike="noStrike" spc="-24">
                <a:latin typeface="Garamond"/>
              </a:rPr>
              <a:t> </a:t>
            </a:r>
            <a:r>
              <a:rPr lang="en-IN" sz="3000" b="0" strike="noStrike" spc="-1">
                <a:latin typeface="Garamond"/>
              </a:rPr>
              <a:t>numeric</a:t>
            </a:r>
            <a:r>
              <a:rPr lang="en-IN" sz="3000" b="0" strike="noStrike" spc="-18">
                <a:latin typeface="Garamond"/>
              </a:rPr>
              <a:t> </a:t>
            </a:r>
            <a:r>
              <a:rPr lang="en-IN" sz="3000" b="0" strike="noStrike" spc="-1">
                <a:latin typeface="Garamond"/>
              </a:rPr>
              <a:t>and/or</a:t>
            </a:r>
            <a:r>
              <a:rPr lang="en-IN" sz="3000" b="0" strike="noStrike" spc="-18">
                <a:latin typeface="Garamond"/>
              </a:rPr>
              <a:t> </a:t>
            </a:r>
            <a:r>
              <a:rPr lang="en-IN" sz="3000" b="0" strike="noStrike" spc="-1">
                <a:latin typeface="Garamond"/>
              </a:rPr>
              <a:t>symbolic</a:t>
            </a:r>
            <a:r>
              <a:rPr lang="en-IN" sz="3000" b="0" strike="noStrike" spc="-9">
                <a:latin typeface="Garamond"/>
              </a:rPr>
              <a:t> </a:t>
            </a:r>
            <a:r>
              <a:rPr lang="en-IN" sz="3000" b="0" strike="noStrike" spc="-18">
                <a:latin typeface="Garamond"/>
              </a:rPr>
              <a:t>data</a:t>
            </a:r>
            <a:endParaRPr lang="en-IN" sz="30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26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1">
                <a:latin typeface="Garamond"/>
              </a:rPr>
              <a:t>Deterministic vs. </a:t>
            </a:r>
            <a:r>
              <a:rPr lang="en-IN" sz="3000" b="0" strike="noStrike" spc="-9">
                <a:latin typeface="Garamond"/>
              </a:rPr>
              <a:t>probabilistic</a:t>
            </a:r>
            <a:endParaRPr lang="en-IN" sz="30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31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1">
                <a:latin typeface="Garamond"/>
              </a:rPr>
              <a:t>Exclusive</a:t>
            </a:r>
            <a:r>
              <a:rPr lang="en-IN" sz="3000" b="0" strike="noStrike" spc="-18">
                <a:latin typeface="Garamond"/>
              </a:rPr>
              <a:t> </a:t>
            </a:r>
            <a:r>
              <a:rPr lang="en-IN" sz="3000" b="0" strike="noStrike" spc="-1">
                <a:latin typeface="Garamond"/>
              </a:rPr>
              <a:t>vs.</a:t>
            </a:r>
            <a:r>
              <a:rPr lang="en-IN" sz="3000" b="0" strike="noStrike" spc="-12">
                <a:latin typeface="Garamond"/>
              </a:rPr>
              <a:t> </a:t>
            </a:r>
            <a:r>
              <a:rPr lang="en-IN" sz="3000" b="0" strike="noStrike" spc="-9">
                <a:latin typeface="Garamond"/>
              </a:rPr>
              <a:t>overlapping</a:t>
            </a:r>
            <a:endParaRPr lang="en-IN" sz="3000" b="0" strike="noStrike" spc="-1">
              <a:latin typeface="Arial"/>
            </a:endParaRPr>
          </a:p>
          <a:p>
            <a:pPr marL="355680" indent="-342720">
              <a:lnSpc>
                <a:spcPct val="100000"/>
              </a:lnSpc>
              <a:spcBef>
                <a:spcPts val="726"/>
              </a:spcBef>
              <a:buClr>
                <a:srgbClr val="CC9A00"/>
              </a:buClr>
              <a:buSzPct val="66000"/>
              <a:buFont typeface="Wingdings" charset="2"/>
              <a:buChar char=""/>
            </a:pPr>
            <a:r>
              <a:rPr lang="en-IN" sz="3000" b="0" strike="noStrike" spc="-1">
                <a:latin typeface="Garamond"/>
              </a:rPr>
              <a:t>Top-down</a:t>
            </a:r>
            <a:r>
              <a:rPr lang="en-IN" sz="3000" b="0" strike="noStrike" spc="12">
                <a:latin typeface="Garamond"/>
              </a:rPr>
              <a:t> </a:t>
            </a:r>
            <a:r>
              <a:rPr lang="en-IN" sz="3000" b="0" strike="noStrike" spc="-1">
                <a:latin typeface="Garamond"/>
              </a:rPr>
              <a:t>vs.</a:t>
            </a:r>
            <a:r>
              <a:rPr lang="en-IN" sz="3000" b="0" strike="noStrike" spc="18">
                <a:latin typeface="Garamond"/>
              </a:rPr>
              <a:t> </a:t>
            </a:r>
            <a:r>
              <a:rPr lang="en-IN" sz="3000" b="0" strike="noStrike" spc="-9">
                <a:latin typeface="Garamond"/>
              </a:rPr>
              <a:t>bottom-</a:t>
            </a:r>
            <a:r>
              <a:rPr lang="en-IN" sz="3000" b="0" strike="noStrike" spc="-24">
                <a:latin typeface="Garamond"/>
              </a:rPr>
              <a:t>up</a:t>
            </a:r>
            <a:endParaRPr lang="en-IN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524160" y="271080"/>
            <a:ext cx="6649920" cy="1171080"/>
          </a:xfrm>
          <a:prstGeom prst="rect">
            <a:avLst/>
          </a:prstGeom>
          <a:noFill/>
          <a:ln>
            <a:noFill/>
          </a:ln>
        </p:spPr>
        <p:txBody>
          <a:bodyPr lIns="0" tIns="12240" rIns="0" bIns="0"/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Clusters:</a:t>
            </a:r>
            <a:r>
              <a:rPr lang="en-IN" sz="3800" b="0" strike="noStrike" spc="-103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Exclusive</a:t>
            </a:r>
            <a:r>
              <a:rPr lang="en-IN" sz="3800" b="0" strike="noStrike" spc="-103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1">
                <a:solidFill>
                  <a:srgbClr val="006533"/>
                </a:solidFill>
                <a:latin typeface="Garamond"/>
              </a:rPr>
              <a:t>vs.</a:t>
            </a:r>
            <a:r>
              <a:rPr lang="en-IN" sz="3800" b="0" strike="noStrike" spc="-94">
                <a:solidFill>
                  <a:srgbClr val="006533"/>
                </a:solidFill>
                <a:latin typeface="Garamond"/>
              </a:rPr>
              <a:t> </a:t>
            </a:r>
            <a:r>
              <a:rPr lang="en-IN" sz="3800" b="0" strike="noStrike" spc="-9">
                <a:solidFill>
                  <a:srgbClr val="006533"/>
                </a:solidFill>
                <a:latin typeface="Garamond"/>
              </a:rPr>
              <a:t>Overlapping</a:t>
            </a:r>
            <a:endParaRPr lang="en-IN" sz="3800" b="0" strike="noStrike" spc="-1">
              <a:latin typeface="Calibri"/>
            </a:endParaRPr>
          </a:p>
        </p:txBody>
      </p:sp>
      <p:grpSp>
        <p:nvGrpSpPr>
          <p:cNvPr id="319" name="Group 2"/>
          <p:cNvGrpSpPr/>
          <p:nvPr/>
        </p:nvGrpSpPr>
        <p:grpSpPr>
          <a:xfrm>
            <a:off x="4846680" y="2053800"/>
            <a:ext cx="2895120" cy="2100240"/>
            <a:chOff x="4846680" y="2053800"/>
            <a:chExt cx="2895120" cy="2100240"/>
          </a:xfrm>
        </p:grpSpPr>
        <p:sp>
          <p:nvSpPr>
            <p:cNvPr id="320" name="CustomShape 3"/>
            <p:cNvSpPr/>
            <p:nvPr/>
          </p:nvSpPr>
          <p:spPr>
            <a:xfrm>
              <a:off x="4846680" y="2053800"/>
              <a:ext cx="2895120" cy="2100240"/>
            </a:xfrm>
            <a:custGeom>
              <a:avLst/>
              <a:gdLst/>
              <a:ahLst/>
              <a:cxnLst/>
              <a:rect l="l" t="t" r="r" b="b"/>
              <a:pathLst>
                <a:path w="2895600" h="2100579">
                  <a:moveTo>
                    <a:pt x="2895600" y="2100072"/>
                  </a:moveTo>
                  <a:lnTo>
                    <a:pt x="2895600" y="0"/>
                  </a:lnTo>
                  <a:lnTo>
                    <a:pt x="0" y="0"/>
                  </a:lnTo>
                  <a:lnTo>
                    <a:pt x="0" y="2100072"/>
                  </a:lnTo>
                  <a:lnTo>
                    <a:pt x="2895600" y="2100072"/>
                  </a:lnTo>
                  <a:close/>
                </a:path>
              </a:pathLst>
            </a:custGeom>
            <a:solidFill>
              <a:srgbClr val="CC99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1" name="CustomShape 4"/>
            <p:cNvSpPr/>
            <p:nvPr/>
          </p:nvSpPr>
          <p:spPr>
            <a:xfrm>
              <a:off x="5517360" y="2846160"/>
              <a:ext cx="182520" cy="182520"/>
            </a:xfrm>
            <a:custGeom>
              <a:avLst/>
              <a:gdLst/>
              <a:ahLst/>
              <a:cxnLst/>
              <a:rect l="l" t="t" r="r" b="b"/>
              <a:pathLst>
                <a:path w="182879" h="182880">
                  <a:moveTo>
                    <a:pt x="182879" y="182879"/>
                  </a:moveTo>
                  <a:lnTo>
                    <a:pt x="182879" y="0"/>
                  </a:lnTo>
                  <a:lnTo>
                    <a:pt x="0" y="0"/>
                  </a:lnTo>
                  <a:lnTo>
                    <a:pt x="0" y="182879"/>
                  </a:lnTo>
                  <a:lnTo>
                    <a:pt x="182879" y="1828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22" name="CustomShape 5"/>
          <p:cNvSpPr/>
          <p:nvPr/>
        </p:nvSpPr>
        <p:spPr>
          <a:xfrm>
            <a:off x="5517360" y="2815200"/>
            <a:ext cx="8028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Times New Roman"/>
              </a:rPr>
              <a:t>a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23" name="CustomShape 6"/>
          <p:cNvSpPr/>
          <p:nvPr/>
        </p:nvSpPr>
        <p:spPr>
          <a:xfrm>
            <a:off x="5700240" y="2937600"/>
            <a:ext cx="548280" cy="456840"/>
          </a:xfrm>
          <a:custGeom>
            <a:avLst/>
            <a:gdLst/>
            <a:ahLst/>
            <a:cxnLst/>
            <a:rect l="l" t="t" r="r" b="b"/>
            <a:pathLst>
              <a:path w="548639" h="457200">
                <a:moveTo>
                  <a:pt x="182880" y="274320"/>
                </a:moveTo>
                <a:lnTo>
                  <a:pt x="0" y="274320"/>
                </a:lnTo>
                <a:lnTo>
                  <a:pt x="0" y="457200"/>
                </a:lnTo>
                <a:lnTo>
                  <a:pt x="182880" y="457200"/>
                </a:lnTo>
                <a:lnTo>
                  <a:pt x="182880" y="274320"/>
                </a:lnTo>
                <a:close/>
                <a:moveTo>
                  <a:pt x="548627" y="0"/>
                </a:moveTo>
                <a:lnTo>
                  <a:pt x="365747" y="0"/>
                </a:lnTo>
                <a:lnTo>
                  <a:pt x="365747" y="182880"/>
                </a:lnTo>
                <a:lnTo>
                  <a:pt x="548627" y="182880"/>
                </a:lnTo>
                <a:lnTo>
                  <a:pt x="5486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7"/>
          <p:cNvSpPr/>
          <p:nvPr/>
        </p:nvSpPr>
        <p:spPr>
          <a:xfrm>
            <a:off x="6066000" y="2906640"/>
            <a:ext cx="5472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Times New Roman"/>
              </a:rPr>
              <a:t>j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25" name="CustomShape 8"/>
          <p:cNvSpPr/>
          <p:nvPr/>
        </p:nvSpPr>
        <p:spPr>
          <a:xfrm>
            <a:off x="6340320" y="3486240"/>
            <a:ext cx="182520" cy="18252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182879"/>
                </a:moveTo>
                <a:lnTo>
                  <a:pt x="182879" y="0"/>
                </a:lnTo>
                <a:lnTo>
                  <a:pt x="0" y="0"/>
                </a:lnTo>
                <a:lnTo>
                  <a:pt x="0" y="182879"/>
                </a:lnTo>
                <a:lnTo>
                  <a:pt x="182879" y="182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CustomShape 9"/>
          <p:cNvSpPr/>
          <p:nvPr/>
        </p:nvSpPr>
        <p:spPr>
          <a:xfrm>
            <a:off x="6340320" y="3455280"/>
            <a:ext cx="5472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Times New Roman"/>
              </a:rPr>
              <a:t>i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27" name="CustomShape 10"/>
          <p:cNvSpPr/>
          <p:nvPr/>
        </p:nvSpPr>
        <p:spPr>
          <a:xfrm>
            <a:off x="6248880" y="3120480"/>
            <a:ext cx="182520" cy="18252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182879"/>
                </a:moveTo>
                <a:lnTo>
                  <a:pt x="182879" y="0"/>
                </a:lnTo>
                <a:lnTo>
                  <a:pt x="0" y="0"/>
                </a:lnTo>
                <a:lnTo>
                  <a:pt x="0" y="182879"/>
                </a:lnTo>
                <a:lnTo>
                  <a:pt x="182879" y="182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8" name="CustomShape 11"/>
          <p:cNvSpPr/>
          <p:nvPr/>
        </p:nvSpPr>
        <p:spPr>
          <a:xfrm>
            <a:off x="5674680" y="3089520"/>
            <a:ext cx="687960" cy="34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25560">
              <a:lnSpc>
                <a:spcPct val="100000"/>
              </a:lnSpc>
              <a:spcBef>
                <a:spcPts val="99"/>
              </a:spcBef>
            </a:pPr>
            <a:r>
              <a:rPr lang="en-IN" sz="1800" b="0" strike="noStrike" spc="-72" baseline="-32000">
                <a:latin typeface="Times New Roman"/>
              </a:rPr>
              <a:t>k</a:t>
            </a:r>
            <a:r>
              <a:rPr lang="en-IN" sz="1800" b="0" strike="noStrike" spc="-1" baseline="-32000">
                <a:latin typeface="Times New Roman"/>
              </a:rPr>
              <a:t>	</a:t>
            </a:r>
            <a:r>
              <a:rPr lang="en-IN" sz="1200" b="0" strike="noStrike" spc="-49">
                <a:latin typeface="Times New Roman"/>
              </a:rPr>
              <a:t>h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29" name="CustomShape 12"/>
          <p:cNvSpPr/>
          <p:nvPr/>
        </p:nvSpPr>
        <p:spPr>
          <a:xfrm>
            <a:off x="5883120" y="3577680"/>
            <a:ext cx="182520" cy="18252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182879"/>
                </a:moveTo>
                <a:lnTo>
                  <a:pt x="182879" y="0"/>
                </a:lnTo>
                <a:lnTo>
                  <a:pt x="0" y="0"/>
                </a:lnTo>
                <a:lnTo>
                  <a:pt x="0" y="182879"/>
                </a:lnTo>
                <a:lnTo>
                  <a:pt x="182879" y="182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CustomShape 13"/>
          <p:cNvSpPr/>
          <p:nvPr/>
        </p:nvSpPr>
        <p:spPr>
          <a:xfrm>
            <a:off x="5883120" y="3546720"/>
            <a:ext cx="8856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Times New Roman"/>
              </a:rPr>
              <a:t>g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31" name="CustomShape 14"/>
          <p:cNvSpPr/>
          <p:nvPr/>
        </p:nvSpPr>
        <p:spPr>
          <a:xfrm>
            <a:off x="6614640" y="3303360"/>
            <a:ext cx="182520" cy="164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295"/>
              </a:lnSpc>
            </a:pPr>
            <a:r>
              <a:rPr lang="en-IN" sz="1200" b="0" strike="noStrike" spc="-1">
                <a:latin typeface="Times New Roman"/>
              </a:rPr>
              <a:t>f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32" name="CustomShape 15"/>
          <p:cNvSpPr/>
          <p:nvPr/>
        </p:nvSpPr>
        <p:spPr>
          <a:xfrm>
            <a:off x="6340320" y="2571840"/>
            <a:ext cx="182520" cy="18252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879" y="182880"/>
                </a:moveTo>
                <a:lnTo>
                  <a:pt x="182879" y="0"/>
                </a:lnTo>
                <a:lnTo>
                  <a:pt x="0" y="0"/>
                </a:lnTo>
                <a:lnTo>
                  <a:pt x="0" y="182880"/>
                </a:lnTo>
                <a:lnTo>
                  <a:pt x="182879" y="1828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CustomShape 16"/>
          <p:cNvSpPr/>
          <p:nvPr/>
        </p:nvSpPr>
        <p:spPr>
          <a:xfrm>
            <a:off x="6340320" y="2540880"/>
            <a:ext cx="8028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Times New Roman"/>
              </a:rPr>
              <a:t>e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34" name="CustomShape 17"/>
          <p:cNvSpPr/>
          <p:nvPr/>
        </p:nvSpPr>
        <p:spPr>
          <a:xfrm>
            <a:off x="5700240" y="2480400"/>
            <a:ext cx="182520" cy="18252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879" y="182880"/>
                </a:moveTo>
                <a:lnTo>
                  <a:pt x="182879" y="0"/>
                </a:lnTo>
                <a:lnTo>
                  <a:pt x="0" y="0"/>
                </a:lnTo>
                <a:lnTo>
                  <a:pt x="0" y="182880"/>
                </a:lnTo>
                <a:lnTo>
                  <a:pt x="182879" y="1828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5" name="CustomShape 18"/>
          <p:cNvSpPr/>
          <p:nvPr/>
        </p:nvSpPr>
        <p:spPr>
          <a:xfrm>
            <a:off x="5700240" y="2449440"/>
            <a:ext cx="8856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Times New Roman"/>
              </a:rPr>
              <a:t>d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36" name="CustomShape 19"/>
          <p:cNvSpPr/>
          <p:nvPr/>
        </p:nvSpPr>
        <p:spPr>
          <a:xfrm>
            <a:off x="6706080" y="2846160"/>
            <a:ext cx="182520" cy="18252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182879" y="182879"/>
                </a:moveTo>
                <a:lnTo>
                  <a:pt x="182879" y="0"/>
                </a:lnTo>
                <a:lnTo>
                  <a:pt x="0" y="0"/>
                </a:lnTo>
                <a:lnTo>
                  <a:pt x="0" y="182879"/>
                </a:lnTo>
                <a:lnTo>
                  <a:pt x="182879" y="182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CustomShape 20"/>
          <p:cNvSpPr/>
          <p:nvPr/>
        </p:nvSpPr>
        <p:spPr>
          <a:xfrm>
            <a:off x="6706080" y="2815200"/>
            <a:ext cx="8028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Times New Roman"/>
              </a:rPr>
              <a:t>c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38" name="CustomShape 21"/>
          <p:cNvSpPr/>
          <p:nvPr/>
        </p:nvSpPr>
        <p:spPr>
          <a:xfrm>
            <a:off x="7071840" y="3211920"/>
            <a:ext cx="182520" cy="18252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182879" y="182879"/>
                </a:moveTo>
                <a:lnTo>
                  <a:pt x="182879" y="0"/>
                </a:lnTo>
                <a:lnTo>
                  <a:pt x="0" y="0"/>
                </a:lnTo>
                <a:lnTo>
                  <a:pt x="0" y="182879"/>
                </a:lnTo>
                <a:lnTo>
                  <a:pt x="182879" y="182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22"/>
          <p:cNvSpPr/>
          <p:nvPr/>
        </p:nvSpPr>
        <p:spPr>
          <a:xfrm>
            <a:off x="7071840" y="3180960"/>
            <a:ext cx="8856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Times New Roman"/>
              </a:rPr>
              <a:t>b</a:t>
            </a:r>
            <a:endParaRPr lang="en-IN" sz="1200" b="0" strike="noStrike" spc="-1">
              <a:latin typeface="Arial"/>
            </a:endParaRPr>
          </a:p>
        </p:txBody>
      </p:sp>
      <p:grpSp>
        <p:nvGrpSpPr>
          <p:cNvPr id="340" name="Group 23"/>
          <p:cNvGrpSpPr/>
          <p:nvPr/>
        </p:nvGrpSpPr>
        <p:grpSpPr>
          <a:xfrm>
            <a:off x="5428800" y="2229120"/>
            <a:ext cx="1816560" cy="1747440"/>
            <a:chOff x="5428800" y="2229120"/>
            <a:chExt cx="1816560" cy="1747440"/>
          </a:xfrm>
        </p:grpSpPr>
        <p:sp>
          <p:nvSpPr>
            <p:cNvPr id="341" name="CustomShape 24"/>
            <p:cNvSpPr/>
            <p:nvPr/>
          </p:nvSpPr>
          <p:spPr>
            <a:xfrm>
              <a:off x="5593320" y="2233800"/>
              <a:ext cx="30240" cy="12240"/>
            </a:xfrm>
            <a:custGeom>
              <a:avLst/>
              <a:gdLst/>
              <a:ahLst/>
              <a:cxnLst/>
              <a:rect l="l" t="t" r="r" b="b"/>
              <a:pathLst>
                <a:path w="30479" h="12700">
                  <a:moveTo>
                    <a:pt x="30480" y="0"/>
                  </a:moveTo>
                  <a:lnTo>
                    <a:pt x="0" y="12191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CustomShape 25"/>
            <p:cNvSpPr/>
            <p:nvPr/>
          </p:nvSpPr>
          <p:spPr>
            <a:xfrm>
              <a:off x="5520240" y="2246040"/>
              <a:ext cx="73440" cy="82080"/>
            </a:xfrm>
            <a:custGeom>
              <a:avLst/>
              <a:gdLst/>
              <a:ahLst/>
              <a:cxnLst/>
              <a:rect l="l" t="t" r="r" b="b"/>
              <a:pathLst>
                <a:path w="73660" h="82550">
                  <a:moveTo>
                    <a:pt x="73151" y="0"/>
                  </a:moveTo>
                  <a:lnTo>
                    <a:pt x="45720" y="21336"/>
                  </a:lnTo>
                  <a:moveTo>
                    <a:pt x="45720" y="21336"/>
                  </a:moveTo>
                  <a:lnTo>
                    <a:pt x="21323" y="48768"/>
                  </a:lnTo>
                  <a:moveTo>
                    <a:pt x="21323" y="48768"/>
                  </a:moveTo>
                  <a:lnTo>
                    <a:pt x="0" y="82295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26"/>
            <p:cNvSpPr/>
            <p:nvPr/>
          </p:nvSpPr>
          <p:spPr>
            <a:xfrm>
              <a:off x="5462280" y="2328120"/>
              <a:ext cx="204120" cy="1152000"/>
            </a:xfrm>
            <a:custGeom>
              <a:avLst/>
              <a:gdLst/>
              <a:ahLst/>
              <a:cxnLst/>
              <a:rect l="l" t="t" r="r" b="b"/>
              <a:pathLst>
                <a:path w="204470" h="1152525">
                  <a:moveTo>
                    <a:pt x="57912" y="0"/>
                  </a:moveTo>
                  <a:lnTo>
                    <a:pt x="39611" y="39624"/>
                  </a:lnTo>
                  <a:moveTo>
                    <a:pt x="39611" y="39624"/>
                  </a:moveTo>
                  <a:lnTo>
                    <a:pt x="24384" y="88392"/>
                  </a:lnTo>
                  <a:moveTo>
                    <a:pt x="24384" y="88392"/>
                  </a:moveTo>
                  <a:lnTo>
                    <a:pt x="15227" y="140208"/>
                  </a:lnTo>
                  <a:moveTo>
                    <a:pt x="15227" y="140208"/>
                  </a:moveTo>
                  <a:lnTo>
                    <a:pt x="6096" y="198120"/>
                  </a:lnTo>
                  <a:moveTo>
                    <a:pt x="6096" y="198120"/>
                  </a:moveTo>
                  <a:lnTo>
                    <a:pt x="0" y="259080"/>
                  </a:lnTo>
                  <a:moveTo>
                    <a:pt x="0" y="259080"/>
                  </a:moveTo>
                  <a:lnTo>
                    <a:pt x="0" y="326136"/>
                  </a:lnTo>
                  <a:moveTo>
                    <a:pt x="0" y="326136"/>
                  </a:moveTo>
                  <a:lnTo>
                    <a:pt x="3035" y="393192"/>
                  </a:lnTo>
                  <a:moveTo>
                    <a:pt x="3035" y="393192"/>
                  </a:moveTo>
                  <a:lnTo>
                    <a:pt x="9144" y="466344"/>
                  </a:lnTo>
                  <a:moveTo>
                    <a:pt x="9144" y="466344"/>
                  </a:moveTo>
                  <a:lnTo>
                    <a:pt x="18287" y="542544"/>
                  </a:lnTo>
                  <a:moveTo>
                    <a:pt x="18287" y="542544"/>
                  </a:moveTo>
                  <a:lnTo>
                    <a:pt x="30467" y="621791"/>
                  </a:lnTo>
                  <a:moveTo>
                    <a:pt x="30467" y="621791"/>
                  </a:moveTo>
                  <a:lnTo>
                    <a:pt x="45720" y="701039"/>
                  </a:lnTo>
                  <a:moveTo>
                    <a:pt x="45720" y="701039"/>
                  </a:moveTo>
                  <a:lnTo>
                    <a:pt x="67056" y="783336"/>
                  </a:lnTo>
                  <a:moveTo>
                    <a:pt x="67056" y="783336"/>
                  </a:moveTo>
                  <a:lnTo>
                    <a:pt x="91427" y="865632"/>
                  </a:lnTo>
                  <a:moveTo>
                    <a:pt x="91427" y="865632"/>
                  </a:moveTo>
                  <a:lnTo>
                    <a:pt x="115811" y="941832"/>
                  </a:lnTo>
                  <a:moveTo>
                    <a:pt x="115811" y="941832"/>
                  </a:moveTo>
                  <a:lnTo>
                    <a:pt x="143256" y="1014984"/>
                  </a:lnTo>
                  <a:moveTo>
                    <a:pt x="143256" y="1014984"/>
                  </a:moveTo>
                  <a:lnTo>
                    <a:pt x="173723" y="1085088"/>
                  </a:lnTo>
                  <a:moveTo>
                    <a:pt x="173723" y="1085088"/>
                  </a:moveTo>
                  <a:lnTo>
                    <a:pt x="204203" y="1152144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4" name="CustomShape 27"/>
            <p:cNvSpPr/>
            <p:nvPr/>
          </p:nvSpPr>
          <p:spPr>
            <a:xfrm>
              <a:off x="5666760" y="3480480"/>
              <a:ext cx="283320" cy="332280"/>
            </a:xfrm>
            <a:custGeom>
              <a:avLst/>
              <a:gdLst/>
              <a:ahLst/>
              <a:cxnLst/>
              <a:rect l="l" t="t" r="r" b="b"/>
              <a:pathLst>
                <a:path w="283845" h="332739">
                  <a:moveTo>
                    <a:pt x="0" y="0"/>
                  </a:moveTo>
                  <a:lnTo>
                    <a:pt x="33540" y="60959"/>
                  </a:lnTo>
                  <a:moveTo>
                    <a:pt x="33540" y="60959"/>
                  </a:moveTo>
                  <a:lnTo>
                    <a:pt x="67068" y="118871"/>
                  </a:lnTo>
                  <a:moveTo>
                    <a:pt x="67068" y="118871"/>
                  </a:moveTo>
                  <a:lnTo>
                    <a:pt x="103644" y="170687"/>
                  </a:lnTo>
                  <a:moveTo>
                    <a:pt x="103644" y="170687"/>
                  </a:moveTo>
                  <a:lnTo>
                    <a:pt x="137160" y="216407"/>
                  </a:lnTo>
                  <a:moveTo>
                    <a:pt x="137160" y="216407"/>
                  </a:moveTo>
                  <a:lnTo>
                    <a:pt x="173736" y="256031"/>
                  </a:lnTo>
                  <a:moveTo>
                    <a:pt x="173736" y="256031"/>
                  </a:moveTo>
                  <a:lnTo>
                    <a:pt x="210312" y="286512"/>
                  </a:lnTo>
                  <a:moveTo>
                    <a:pt x="210312" y="286512"/>
                  </a:moveTo>
                  <a:lnTo>
                    <a:pt x="246887" y="313943"/>
                  </a:lnTo>
                  <a:moveTo>
                    <a:pt x="246887" y="313943"/>
                  </a:moveTo>
                  <a:lnTo>
                    <a:pt x="283463" y="332231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28"/>
            <p:cNvSpPr/>
            <p:nvPr/>
          </p:nvSpPr>
          <p:spPr>
            <a:xfrm>
              <a:off x="5950080" y="3812400"/>
              <a:ext cx="131040" cy="14760"/>
            </a:xfrm>
            <a:custGeom>
              <a:avLst/>
              <a:gdLst/>
              <a:ahLst/>
              <a:cxnLst/>
              <a:rect l="l" t="t" r="r" b="b"/>
              <a:pathLst>
                <a:path w="131445" h="15239">
                  <a:moveTo>
                    <a:pt x="0" y="0"/>
                  </a:moveTo>
                  <a:lnTo>
                    <a:pt x="33540" y="12192"/>
                  </a:lnTo>
                  <a:moveTo>
                    <a:pt x="33540" y="12192"/>
                  </a:moveTo>
                  <a:lnTo>
                    <a:pt x="67068" y="15239"/>
                  </a:lnTo>
                  <a:moveTo>
                    <a:pt x="67068" y="15239"/>
                  </a:moveTo>
                  <a:lnTo>
                    <a:pt x="100583" y="12192"/>
                  </a:lnTo>
                  <a:moveTo>
                    <a:pt x="100583" y="12192"/>
                  </a:moveTo>
                  <a:lnTo>
                    <a:pt x="131076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6" name="CustomShape 29"/>
            <p:cNvSpPr/>
            <p:nvPr/>
          </p:nvSpPr>
          <p:spPr>
            <a:xfrm>
              <a:off x="6081120" y="3730320"/>
              <a:ext cx="73440" cy="82080"/>
            </a:xfrm>
            <a:custGeom>
              <a:avLst/>
              <a:gdLst/>
              <a:ahLst/>
              <a:cxnLst/>
              <a:rect l="l" t="t" r="r" b="b"/>
              <a:pathLst>
                <a:path w="73660" h="82550">
                  <a:moveTo>
                    <a:pt x="0" y="82295"/>
                  </a:moveTo>
                  <a:lnTo>
                    <a:pt x="27419" y="60959"/>
                  </a:lnTo>
                  <a:moveTo>
                    <a:pt x="27419" y="60959"/>
                  </a:moveTo>
                  <a:lnTo>
                    <a:pt x="51815" y="33527"/>
                  </a:lnTo>
                  <a:moveTo>
                    <a:pt x="51815" y="33527"/>
                  </a:moveTo>
                  <a:lnTo>
                    <a:pt x="73151" y="0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CustomShape 30"/>
            <p:cNvSpPr/>
            <p:nvPr/>
          </p:nvSpPr>
          <p:spPr>
            <a:xfrm>
              <a:off x="6008040" y="2577960"/>
              <a:ext cx="204120" cy="1152000"/>
            </a:xfrm>
            <a:custGeom>
              <a:avLst/>
              <a:gdLst/>
              <a:ahLst/>
              <a:cxnLst/>
              <a:rect l="l" t="t" r="r" b="b"/>
              <a:pathLst>
                <a:path w="204470" h="1152525">
                  <a:moveTo>
                    <a:pt x="146316" y="1152143"/>
                  </a:moveTo>
                  <a:lnTo>
                    <a:pt x="164604" y="1112519"/>
                  </a:lnTo>
                  <a:moveTo>
                    <a:pt x="164604" y="1112519"/>
                  </a:moveTo>
                  <a:lnTo>
                    <a:pt x="179831" y="1063751"/>
                  </a:lnTo>
                  <a:moveTo>
                    <a:pt x="179831" y="1063751"/>
                  </a:moveTo>
                  <a:lnTo>
                    <a:pt x="188988" y="1011935"/>
                  </a:lnTo>
                  <a:moveTo>
                    <a:pt x="188988" y="1011935"/>
                  </a:moveTo>
                  <a:lnTo>
                    <a:pt x="198132" y="954023"/>
                  </a:lnTo>
                  <a:moveTo>
                    <a:pt x="198132" y="954023"/>
                  </a:moveTo>
                  <a:lnTo>
                    <a:pt x="204228" y="893063"/>
                  </a:lnTo>
                  <a:moveTo>
                    <a:pt x="204228" y="893063"/>
                  </a:moveTo>
                  <a:lnTo>
                    <a:pt x="204228" y="826007"/>
                  </a:lnTo>
                  <a:moveTo>
                    <a:pt x="204228" y="826007"/>
                  </a:moveTo>
                  <a:lnTo>
                    <a:pt x="201180" y="758951"/>
                  </a:lnTo>
                  <a:moveTo>
                    <a:pt x="201180" y="758951"/>
                  </a:moveTo>
                  <a:lnTo>
                    <a:pt x="198132" y="685799"/>
                  </a:lnTo>
                  <a:moveTo>
                    <a:pt x="198132" y="685799"/>
                  </a:moveTo>
                  <a:lnTo>
                    <a:pt x="185940" y="609599"/>
                  </a:lnTo>
                  <a:moveTo>
                    <a:pt x="185940" y="609599"/>
                  </a:moveTo>
                  <a:lnTo>
                    <a:pt x="173735" y="530351"/>
                  </a:lnTo>
                  <a:moveTo>
                    <a:pt x="173735" y="530351"/>
                  </a:moveTo>
                  <a:lnTo>
                    <a:pt x="158508" y="451103"/>
                  </a:lnTo>
                  <a:moveTo>
                    <a:pt x="158508" y="451103"/>
                  </a:moveTo>
                  <a:lnTo>
                    <a:pt x="137159" y="368807"/>
                  </a:lnTo>
                  <a:moveTo>
                    <a:pt x="137159" y="368807"/>
                  </a:moveTo>
                  <a:lnTo>
                    <a:pt x="112788" y="289559"/>
                  </a:lnTo>
                  <a:lnTo>
                    <a:pt x="88404" y="210311"/>
                  </a:lnTo>
                  <a:moveTo>
                    <a:pt x="88404" y="210311"/>
                  </a:moveTo>
                  <a:lnTo>
                    <a:pt x="60959" y="137159"/>
                  </a:lnTo>
                  <a:moveTo>
                    <a:pt x="60959" y="137159"/>
                  </a:moveTo>
                  <a:lnTo>
                    <a:pt x="30492" y="67055"/>
                  </a:lnTo>
                  <a:moveTo>
                    <a:pt x="30492" y="67055"/>
                  </a:moveTo>
                  <a:lnTo>
                    <a:pt x="0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CustomShape 31"/>
            <p:cNvSpPr/>
            <p:nvPr/>
          </p:nvSpPr>
          <p:spPr>
            <a:xfrm>
              <a:off x="5724360" y="2246040"/>
              <a:ext cx="283320" cy="332280"/>
            </a:xfrm>
            <a:custGeom>
              <a:avLst/>
              <a:gdLst/>
              <a:ahLst/>
              <a:cxnLst/>
              <a:rect l="l" t="t" r="r" b="b"/>
              <a:pathLst>
                <a:path w="283845" h="332739">
                  <a:moveTo>
                    <a:pt x="283464" y="332231"/>
                  </a:moveTo>
                  <a:lnTo>
                    <a:pt x="249935" y="271271"/>
                  </a:lnTo>
                  <a:moveTo>
                    <a:pt x="249935" y="271271"/>
                  </a:moveTo>
                  <a:lnTo>
                    <a:pt x="216420" y="216407"/>
                  </a:lnTo>
                  <a:moveTo>
                    <a:pt x="216420" y="216407"/>
                  </a:moveTo>
                  <a:lnTo>
                    <a:pt x="179844" y="164592"/>
                  </a:lnTo>
                  <a:moveTo>
                    <a:pt x="179844" y="164592"/>
                  </a:moveTo>
                  <a:lnTo>
                    <a:pt x="146316" y="118871"/>
                  </a:lnTo>
                  <a:moveTo>
                    <a:pt x="146316" y="118871"/>
                  </a:moveTo>
                  <a:lnTo>
                    <a:pt x="109740" y="79248"/>
                  </a:lnTo>
                  <a:moveTo>
                    <a:pt x="109740" y="79248"/>
                  </a:moveTo>
                  <a:lnTo>
                    <a:pt x="73151" y="45719"/>
                  </a:lnTo>
                  <a:moveTo>
                    <a:pt x="73151" y="45719"/>
                  </a:moveTo>
                  <a:lnTo>
                    <a:pt x="36575" y="18287"/>
                  </a:lnTo>
                  <a:moveTo>
                    <a:pt x="36575" y="18287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32"/>
            <p:cNvSpPr/>
            <p:nvPr/>
          </p:nvSpPr>
          <p:spPr>
            <a:xfrm>
              <a:off x="5623920" y="2230560"/>
              <a:ext cx="100440" cy="14760"/>
            </a:xfrm>
            <a:custGeom>
              <a:avLst/>
              <a:gdLst/>
              <a:ahLst/>
              <a:cxnLst/>
              <a:rect l="l" t="t" r="r" b="b"/>
              <a:pathLst>
                <a:path w="100964" h="15239">
                  <a:moveTo>
                    <a:pt x="100571" y="15239"/>
                  </a:moveTo>
                  <a:lnTo>
                    <a:pt x="67055" y="3047"/>
                  </a:lnTo>
                  <a:moveTo>
                    <a:pt x="67055" y="3047"/>
                  </a:moveTo>
                  <a:lnTo>
                    <a:pt x="33527" y="0"/>
                  </a:lnTo>
                  <a:moveTo>
                    <a:pt x="33527" y="0"/>
                  </a:moveTo>
                  <a:lnTo>
                    <a:pt x="0" y="3047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0" name="CustomShape 33"/>
            <p:cNvSpPr/>
            <p:nvPr/>
          </p:nvSpPr>
          <p:spPr>
            <a:xfrm>
              <a:off x="5619240" y="2229120"/>
              <a:ext cx="9000" cy="9000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4572" y="0"/>
                  </a:moveTo>
                  <a:lnTo>
                    <a:pt x="7804" y="1339"/>
                  </a:lnTo>
                  <a:lnTo>
                    <a:pt x="9144" y="4571"/>
                  </a:lnTo>
                  <a:lnTo>
                    <a:pt x="7804" y="7804"/>
                  </a:lnTo>
                  <a:lnTo>
                    <a:pt x="4572" y="9143"/>
                  </a:lnTo>
                  <a:lnTo>
                    <a:pt x="1339" y="7804"/>
                  </a:lnTo>
                  <a:lnTo>
                    <a:pt x="0" y="4571"/>
                  </a:lnTo>
                  <a:lnTo>
                    <a:pt x="1339" y="133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CustomShape 34"/>
            <p:cNvSpPr/>
            <p:nvPr/>
          </p:nvSpPr>
          <p:spPr>
            <a:xfrm>
              <a:off x="6882840" y="2388960"/>
              <a:ext cx="30240" cy="2124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30479" y="21335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35"/>
            <p:cNvSpPr/>
            <p:nvPr/>
          </p:nvSpPr>
          <p:spPr>
            <a:xfrm>
              <a:off x="6526080" y="2364840"/>
              <a:ext cx="356400" cy="66960"/>
            </a:xfrm>
            <a:custGeom>
              <a:avLst/>
              <a:gdLst/>
              <a:ahLst/>
              <a:cxnLst/>
              <a:rect l="l" t="t" r="r" b="b"/>
              <a:pathLst>
                <a:path w="356870" h="67310">
                  <a:moveTo>
                    <a:pt x="356628" y="24384"/>
                  </a:moveTo>
                  <a:lnTo>
                    <a:pt x="323087" y="9144"/>
                  </a:lnTo>
                  <a:moveTo>
                    <a:pt x="323087" y="9144"/>
                  </a:moveTo>
                  <a:lnTo>
                    <a:pt x="280428" y="0"/>
                  </a:lnTo>
                  <a:moveTo>
                    <a:pt x="280428" y="0"/>
                  </a:moveTo>
                  <a:lnTo>
                    <a:pt x="234708" y="0"/>
                  </a:lnTo>
                  <a:moveTo>
                    <a:pt x="234708" y="0"/>
                  </a:moveTo>
                  <a:lnTo>
                    <a:pt x="182892" y="6096"/>
                  </a:lnTo>
                  <a:moveTo>
                    <a:pt x="182892" y="6096"/>
                  </a:moveTo>
                  <a:lnTo>
                    <a:pt x="124980" y="21336"/>
                  </a:lnTo>
                  <a:moveTo>
                    <a:pt x="124980" y="21336"/>
                  </a:moveTo>
                  <a:lnTo>
                    <a:pt x="64020" y="42672"/>
                  </a:lnTo>
                  <a:moveTo>
                    <a:pt x="64020" y="42672"/>
                  </a:moveTo>
                  <a:lnTo>
                    <a:pt x="0" y="67056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3" name="CustomShape 36"/>
            <p:cNvSpPr/>
            <p:nvPr/>
          </p:nvSpPr>
          <p:spPr>
            <a:xfrm>
              <a:off x="5508000" y="2431800"/>
              <a:ext cx="1018080" cy="993240"/>
            </a:xfrm>
            <a:custGeom>
              <a:avLst/>
              <a:gdLst/>
              <a:ahLst/>
              <a:cxnLst/>
              <a:rect l="l" t="t" r="r" b="b"/>
              <a:pathLst>
                <a:path w="1018540" h="993775">
                  <a:moveTo>
                    <a:pt x="1018019" y="0"/>
                  </a:moveTo>
                  <a:lnTo>
                    <a:pt x="950976" y="33528"/>
                  </a:lnTo>
                  <a:moveTo>
                    <a:pt x="950976" y="33528"/>
                  </a:moveTo>
                  <a:lnTo>
                    <a:pt x="880859" y="73152"/>
                  </a:lnTo>
                  <a:moveTo>
                    <a:pt x="880859" y="73152"/>
                  </a:moveTo>
                  <a:lnTo>
                    <a:pt x="807707" y="118872"/>
                  </a:lnTo>
                  <a:moveTo>
                    <a:pt x="807707" y="118872"/>
                  </a:moveTo>
                  <a:lnTo>
                    <a:pt x="734568" y="170687"/>
                  </a:lnTo>
                  <a:moveTo>
                    <a:pt x="734568" y="170687"/>
                  </a:moveTo>
                  <a:lnTo>
                    <a:pt x="661416" y="225552"/>
                  </a:lnTo>
                  <a:moveTo>
                    <a:pt x="661416" y="225552"/>
                  </a:moveTo>
                  <a:lnTo>
                    <a:pt x="585216" y="286512"/>
                  </a:lnTo>
                  <a:moveTo>
                    <a:pt x="585216" y="286512"/>
                  </a:moveTo>
                  <a:lnTo>
                    <a:pt x="512063" y="353568"/>
                  </a:lnTo>
                  <a:moveTo>
                    <a:pt x="512063" y="353568"/>
                  </a:moveTo>
                  <a:lnTo>
                    <a:pt x="435863" y="423672"/>
                  </a:lnTo>
                  <a:moveTo>
                    <a:pt x="435863" y="423672"/>
                  </a:moveTo>
                  <a:lnTo>
                    <a:pt x="362711" y="496824"/>
                  </a:lnTo>
                  <a:moveTo>
                    <a:pt x="362711" y="496824"/>
                  </a:moveTo>
                  <a:lnTo>
                    <a:pt x="295643" y="569976"/>
                  </a:lnTo>
                  <a:moveTo>
                    <a:pt x="295643" y="569976"/>
                  </a:moveTo>
                  <a:lnTo>
                    <a:pt x="231648" y="643127"/>
                  </a:lnTo>
                  <a:moveTo>
                    <a:pt x="231648" y="643127"/>
                  </a:moveTo>
                  <a:lnTo>
                    <a:pt x="173736" y="716279"/>
                  </a:lnTo>
                  <a:moveTo>
                    <a:pt x="173736" y="716279"/>
                  </a:moveTo>
                  <a:lnTo>
                    <a:pt x="121907" y="789431"/>
                  </a:lnTo>
                  <a:moveTo>
                    <a:pt x="121907" y="789431"/>
                  </a:moveTo>
                  <a:lnTo>
                    <a:pt x="76200" y="859536"/>
                  </a:lnTo>
                  <a:moveTo>
                    <a:pt x="76200" y="859536"/>
                  </a:moveTo>
                  <a:lnTo>
                    <a:pt x="33515" y="929639"/>
                  </a:lnTo>
                  <a:moveTo>
                    <a:pt x="33515" y="929639"/>
                  </a:moveTo>
                  <a:lnTo>
                    <a:pt x="0" y="993648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4" name="CustomShape 37"/>
            <p:cNvSpPr/>
            <p:nvPr/>
          </p:nvSpPr>
          <p:spPr>
            <a:xfrm>
              <a:off x="5428800" y="3425400"/>
              <a:ext cx="78840" cy="356400"/>
            </a:xfrm>
            <a:custGeom>
              <a:avLst/>
              <a:gdLst/>
              <a:ahLst/>
              <a:cxnLst/>
              <a:rect l="l" t="t" r="r" b="b"/>
              <a:pathLst>
                <a:path w="79375" h="356870">
                  <a:moveTo>
                    <a:pt x="79248" y="0"/>
                  </a:moveTo>
                  <a:lnTo>
                    <a:pt x="48755" y="64007"/>
                  </a:lnTo>
                  <a:moveTo>
                    <a:pt x="48755" y="64007"/>
                  </a:moveTo>
                  <a:lnTo>
                    <a:pt x="27431" y="124967"/>
                  </a:lnTo>
                  <a:moveTo>
                    <a:pt x="27431" y="124967"/>
                  </a:moveTo>
                  <a:lnTo>
                    <a:pt x="12191" y="179831"/>
                  </a:lnTo>
                  <a:moveTo>
                    <a:pt x="12191" y="179831"/>
                  </a:moveTo>
                  <a:lnTo>
                    <a:pt x="3048" y="231647"/>
                  </a:lnTo>
                  <a:moveTo>
                    <a:pt x="3048" y="231647"/>
                  </a:moveTo>
                  <a:lnTo>
                    <a:pt x="0" y="280415"/>
                  </a:lnTo>
                  <a:moveTo>
                    <a:pt x="0" y="280415"/>
                  </a:moveTo>
                  <a:lnTo>
                    <a:pt x="6096" y="323088"/>
                  </a:lnTo>
                  <a:moveTo>
                    <a:pt x="6096" y="323088"/>
                  </a:moveTo>
                  <a:lnTo>
                    <a:pt x="21336" y="356615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5" name="CustomShape 38"/>
            <p:cNvSpPr/>
            <p:nvPr/>
          </p:nvSpPr>
          <p:spPr>
            <a:xfrm>
              <a:off x="5450040" y="3782160"/>
              <a:ext cx="51840" cy="54720"/>
            </a:xfrm>
            <a:custGeom>
              <a:avLst/>
              <a:gdLst/>
              <a:ahLst/>
              <a:cxnLst/>
              <a:rect l="l" t="t" r="r" b="b"/>
              <a:pathLst>
                <a:path w="52070" h="55245">
                  <a:moveTo>
                    <a:pt x="0" y="0"/>
                  </a:moveTo>
                  <a:lnTo>
                    <a:pt x="21336" y="30479"/>
                  </a:lnTo>
                  <a:moveTo>
                    <a:pt x="21336" y="30479"/>
                  </a:moveTo>
                  <a:lnTo>
                    <a:pt x="51803" y="54863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CustomShape 39"/>
            <p:cNvSpPr/>
            <p:nvPr/>
          </p:nvSpPr>
          <p:spPr>
            <a:xfrm>
              <a:off x="5501880" y="3791160"/>
              <a:ext cx="359640" cy="66960"/>
            </a:xfrm>
            <a:custGeom>
              <a:avLst/>
              <a:gdLst/>
              <a:ahLst/>
              <a:cxnLst/>
              <a:rect l="l" t="t" r="r" b="b"/>
              <a:pathLst>
                <a:path w="360045" h="67310">
                  <a:moveTo>
                    <a:pt x="0" y="45720"/>
                  </a:moveTo>
                  <a:lnTo>
                    <a:pt x="36588" y="60960"/>
                  </a:lnTo>
                  <a:moveTo>
                    <a:pt x="36588" y="60960"/>
                  </a:moveTo>
                  <a:lnTo>
                    <a:pt x="76200" y="67056"/>
                  </a:lnTo>
                  <a:moveTo>
                    <a:pt x="76200" y="67056"/>
                  </a:moveTo>
                  <a:lnTo>
                    <a:pt x="124967" y="67056"/>
                  </a:lnTo>
                  <a:moveTo>
                    <a:pt x="124967" y="67056"/>
                  </a:moveTo>
                  <a:lnTo>
                    <a:pt x="176796" y="60960"/>
                  </a:lnTo>
                  <a:moveTo>
                    <a:pt x="176796" y="60960"/>
                  </a:moveTo>
                  <a:lnTo>
                    <a:pt x="234708" y="45720"/>
                  </a:lnTo>
                  <a:moveTo>
                    <a:pt x="234708" y="45720"/>
                  </a:moveTo>
                  <a:lnTo>
                    <a:pt x="295655" y="27432"/>
                  </a:lnTo>
                  <a:moveTo>
                    <a:pt x="295655" y="27432"/>
                  </a:moveTo>
                  <a:lnTo>
                    <a:pt x="359663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CustomShape 40"/>
            <p:cNvSpPr/>
            <p:nvPr/>
          </p:nvSpPr>
          <p:spPr>
            <a:xfrm>
              <a:off x="5861520" y="2797560"/>
              <a:ext cx="1018080" cy="993240"/>
            </a:xfrm>
            <a:custGeom>
              <a:avLst/>
              <a:gdLst/>
              <a:ahLst/>
              <a:cxnLst/>
              <a:rect l="l" t="t" r="r" b="b"/>
              <a:pathLst>
                <a:path w="1018540" h="993775">
                  <a:moveTo>
                    <a:pt x="0" y="993647"/>
                  </a:moveTo>
                  <a:lnTo>
                    <a:pt x="67068" y="960119"/>
                  </a:lnTo>
                  <a:moveTo>
                    <a:pt x="67068" y="960119"/>
                  </a:moveTo>
                  <a:lnTo>
                    <a:pt x="137172" y="920495"/>
                  </a:lnTo>
                  <a:moveTo>
                    <a:pt x="137172" y="920495"/>
                  </a:moveTo>
                  <a:lnTo>
                    <a:pt x="210312" y="874776"/>
                  </a:lnTo>
                  <a:moveTo>
                    <a:pt x="210312" y="874776"/>
                  </a:moveTo>
                  <a:lnTo>
                    <a:pt x="283464" y="822959"/>
                  </a:lnTo>
                  <a:moveTo>
                    <a:pt x="283464" y="822959"/>
                  </a:moveTo>
                  <a:lnTo>
                    <a:pt x="356616" y="768095"/>
                  </a:lnTo>
                  <a:moveTo>
                    <a:pt x="356616" y="768095"/>
                  </a:moveTo>
                  <a:lnTo>
                    <a:pt x="432816" y="707135"/>
                  </a:lnTo>
                  <a:moveTo>
                    <a:pt x="432816" y="707135"/>
                  </a:moveTo>
                  <a:lnTo>
                    <a:pt x="509016" y="640079"/>
                  </a:lnTo>
                  <a:moveTo>
                    <a:pt x="509016" y="640079"/>
                  </a:moveTo>
                  <a:lnTo>
                    <a:pt x="582180" y="569976"/>
                  </a:lnTo>
                  <a:moveTo>
                    <a:pt x="582180" y="569976"/>
                  </a:moveTo>
                  <a:lnTo>
                    <a:pt x="655332" y="496823"/>
                  </a:lnTo>
                  <a:moveTo>
                    <a:pt x="655332" y="496823"/>
                  </a:moveTo>
                  <a:lnTo>
                    <a:pt x="722388" y="423671"/>
                  </a:lnTo>
                  <a:moveTo>
                    <a:pt x="722388" y="423671"/>
                  </a:moveTo>
                  <a:lnTo>
                    <a:pt x="786396" y="350519"/>
                  </a:lnTo>
                  <a:moveTo>
                    <a:pt x="786396" y="350519"/>
                  </a:moveTo>
                  <a:lnTo>
                    <a:pt x="844308" y="277367"/>
                  </a:lnTo>
                  <a:moveTo>
                    <a:pt x="844308" y="277367"/>
                  </a:moveTo>
                  <a:lnTo>
                    <a:pt x="896112" y="204215"/>
                  </a:lnTo>
                  <a:moveTo>
                    <a:pt x="896112" y="204215"/>
                  </a:moveTo>
                  <a:lnTo>
                    <a:pt x="941844" y="134111"/>
                  </a:lnTo>
                  <a:moveTo>
                    <a:pt x="941844" y="134111"/>
                  </a:moveTo>
                  <a:lnTo>
                    <a:pt x="984504" y="64007"/>
                  </a:lnTo>
                  <a:moveTo>
                    <a:pt x="984504" y="64007"/>
                  </a:moveTo>
                  <a:lnTo>
                    <a:pt x="1018044" y="0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41"/>
            <p:cNvSpPr/>
            <p:nvPr/>
          </p:nvSpPr>
          <p:spPr>
            <a:xfrm>
              <a:off x="6879600" y="2440800"/>
              <a:ext cx="75960" cy="356400"/>
            </a:xfrm>
            <a:custGeom>
              <a:avLst/>
              <a:gdLst/>
              <a:ahLst/>
              <a:cxnLst/>
              <a:rect l="l" t="t" r="r" b="b"/>
              <a:pathLst>
                <a:path w="76200" h="356869">
                  <a:moveTo>
                    <a:pt x="0" y="356616"/>
                  </a:moveTo>
                  <a:lnTo>
                    <a:pt x="30467" y="292608"/>
                  </a:lnTo>
                  <a:moveTo>
                    <a:pt x="30467" y="292608"/>
                  </a:moveTo>
                  <a:lnTo>
                    <a:pt x="51816" y="231648"/>
                  </a:lnTo>
                  <a:moveTo>
                    <a:pt x="51816" y="231648"/>
                  </a:moveTo>
                  <a:lnTo>
                    <a:pt x="67043" y="176784"/>
                  </a:lnTo>
                  <a:moveTo>
                    <a:pt x="67043" y="176784"/>
                  </a:moveTo>
                  <a:lnTo>
                    <a:pt x="76200" y="124968"/>
                  </a:lnTo>
                  <a:moveTo>
                    <a:pt x="76200" y="124968"/>
                  </a:moveTo>
                  <a:lnTo>
                    <a:pt x="76200" y="76200"/>
                  </a:lnTo>
                  <a:moveTo>
                    <a:pt x="76200" y="76200"/>
                  </a:moveTo>
                  <a:lnTo>
                    <a:pt x="70091" y="36576"/>
                  </a:lnTo>
                  <a:moveTo>
                    <a:pt x="70091" y="36576"/>
                  </a:moveTo>
                  <a:lnTo>
                    <a:pt x="54863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9" name="CustomShape 42"/>
            <p:cNvSpPr/>
            <p:nvPr/>
          </p:nvSpPr>
          <p:spPr>
            <a:xfrm>
              <a:off x="6913080" y="2410560"/>
              <a:ext cx="21240" cy="30240"/>
            </a:xfrm>
            <a:custGeom>
              <a:avLst/>
              <a:gdLst/>
              <a:ahLst/>
              <a:cxnLst/>
              <a:rect l="l" t="t" r="r" b="b"/>
              <a:pathLst>
                <a:path w="21590" h="30480">
                  <a:moveTo>
                    <a:pt x="21335" y="30480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CustomShape 43"/>
            <p:cNvSpPr/>
            <p:nvPr/>
          </p:nvSpPr>
          <p:spPr>
            <a:xfrm>
              <a:off x="6908760" y="2405880"/>
              <a:ext cx="9000" cy="9000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4572" y="0"/>
                  </a:moveTo>
                  <a:lnTo>
                    <a:pt x="7804" y="1339"/>
                  </a:lnTo>
                  <a:lnTo>
                    <a:pt x="9144" y="4572"/>
                  </a:lnTo>
                  <a:lnTo>
                    <a:pt x="7804" y="7804"/>
                  </a:lnTo>
                  <a:lnTo>
                    <a:pt x="4572" y="9144"/>
                  </a:lnTo>
                  <a:lnTo>
                    <a:pt x="1339" y="7804"/>
                  </a:lnTo>
                  <a:lnTo>
                    <a:pt x="0" y="4572"/>
                  </a:lnTo>
                  <a:lnTo>
                    <a:pt x="1339" y="133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1" name="CustomShape 44"/>
            <p:cNvSpPr/>
            <p:nvPr/>
          </p:nvSpPr>
          <p:spPr>
            <a:xfrm>
              <a:off x="6791400" y="2721240"/>
              <a:ext cx="304560" cy="39600"/>
            </a:xfrm>
            <a:custGeom>
              <a:avLst/>
              <a:gdLst/>
              <a:ahLst/>
              <a:cxnLst/>
              <a:rect l="l" t="t" r="r" b="b"/>
              <a:pathLst>
                <a:path w="304800" h="40005">
                  <a:moveTo>
                    <a:pt x="304800" y="33527"/>
                  </a:moveTo>
                  <a:lnTo>
                    <a:pt x="265175" y="15239"/>
                  </a:lnTo>
                  <a:moveTo>
                    <a:pt x="265175" y="15239"/>
                  </a:moveTo>
                  <a:lnTo>
                    <a:pt x="225551" y="3048"/>
                  </a:lnTo>
                  <a:moveTo>
                    <a:pt x="225551" y="3048"/>
                  </a:moveTo>
                  <a:lnTo>
                    <a:pt x="182892" y="0"/>
                  </a:lnTo>
                  <a:moveTo>
                    <a:pt x="182892" y="0"/>
                  </a:moveTo>
                  <a:lnTo>
                    <a:pt x="137172" y="0"/>
                  </a:lnTo>
                  <a:moveTo>
                    <a:pt x="137172" y="0"/>
                  </a:moveTo>
                  <a:lnTo>
                    <a:pt x="91452" y="9143"/>
                  </a:lnTo>
                  <a:moveTo>
                    <a:pt x="91452" y="9143"/>
                  </a:moveTo>
                  <a:lnTo>
                    <a:pt x="45732" y="21336"/>
                  </a:lnTo>
                  <a:moveTo>
                    <a:pt x="45732" y="21336"/>
                  </a:moveTo>
                  <a:lnTo>
                    <a:pt x="0" y="39624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2" name="CustomShape 45"/>
            <p:cNvSpPr/>
            <p:nvPr/>
          </p:nvSpPr>
          <p:spPr>
            <a:xfrm>
              <a:off x="6361560" y="2760840"/>
              <a:ext cx="429480" cy="441720"/>
            </a:xfrm>
            <a:custGeom>
              <a:avLst/>
              <a:gdLst/>
              <a:ahLst/>
              <a:cxnLst/>
              <a:rect l="l" t="t" r="r" b="b"/>
              <a:pathLst>
                <a:path w="429895" h="441960">
                  <a:moveTo>
                    <a:pt x="429755" y="0"/>
                  </a:moveTo>
                  <a:lnTo>
                    <a:pt x="381000" y="24383"/>
                  </a:lnTo>
                  <a:moveTo>
                    <a:pt x="381000" y="24383"/>
                  </a:moveTo>
                  <a:lnTo>
                    <a:pt x="332219" y="51815"/>
                  </a:lnTo>
                  <a:moveTo>
                    <a:pt x="332219" y="51815"/>
                  </a:moveTo>
                  <a:lnTo>
                    <a:pt x="286512" y="85343"/>
                  </a:lnTo>
                  <a:moveTo>
                    <a:pt x="286512" y="85343"/>
                  </a:moveTo>
                  <a:lnTo>
                    <a:pt x="240779" y="124968"/>
                  </a:lnTo>
                  <a:moveTo>
                    <a:pt x="240779" y="124968"/>
                  </a:moveTo>
                  <a:lnTo>
                    <a:pt x="195072" y="167639"/>
                  </a:lnTo>
                  <a:moveTo>
                    <a:pt x="195072" y="167639"/>
                  </a:moveTo>
                  <a:lnTo>
                    <a:pt x="152400" y="213359"/>
                  </a:lnTo>
                  <a:moveTo>
                    <a:pt x="152400" y="213359"/>
                  </a:moveTo>
                  <a:lnTo>
                    <a:pt x="109728" y="265175"/>
                  </a:lnTo>
                  <a:moveTo>
                    <a:pt x="109728" y="265175"/>
                  </a:moveTo>
                  <a:lnTo>
                    <a:pt x="70104" y="323087"/>
                  </a:lnTo>
                  <a:moveTo>
                    <a:pt x="70104" y="323087"/>
                  </a:moveTo>
                  <a:lnTo>
                    <a:pt x="33528" y="380999"/>
                  </a:lnTo>
                  <a:moveTo>
                    <a:pt x="33528" y="380999"/>
                  </a:moveTo>
                  <a:lnTo>
                    <a:pt x="0" y="441959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3" name="CustomShape 46"/>
            <p:cNvSpPr/>
            <p:nvPr/>
          </p:nvSpPr>
          <p:spPr>
            <a:xfrm>
              <a:off x="6257880" y="3202920"/>
              <a:ext cx="103680" cy="612360"/>
            </a:xfrm>
            <a:custGeom>
              <a:avLst/>
              <a:gdLst/>
              <a:ahLst/>
              <a:cxnLst/>
              <a:rect l="l" t="t" r="r" b="b"/>
              <a:pathLst>
                <a:path w="104139" h="612775">
                  <a:moveTo>
                    <a:pt x="103644" y="0"/>
                  </a:moveTo>
                  <a:lnTo>
                    <a:pt x="76200" y="64008"/>
                  </a:lnTo>
                  <a:moveTo>
                    <a:pt x="76200" y="64008"/>
                  </a:moveTo>
                  <a:lnTo>
                    <a:pt x="51828" y="124968"/>
                  </a:lnTo>
                  <a:moveTo>
                    <a:pt x="51828" y="124968"/>
                  </a:moveTo>
                  <a:lnTo>
                    <a:pt x="33540" y="185927"/>
                  </a:lnTo>
                  <a:moveTo>
                    <a:pt x="33540" y="185927"/>
                  </a:moveTo>
                  <a:lnTo>
                    <a:pt x="18288" y="246887"/>
                  </a:lnTo>
                  <a:moveTo>
                    <a:pt x="18288" y="246887"/>
                  </a:moveTo>
                  <a:lnTo>
                    <a:pt x="6096" y="307848"/>
                  </a:lnTo>
                  <a:moveTo>
                    <a:pt x="6096" y="307848"/>
                  </a:moveTo>
                  <a:lnTo>
                    <a:pt x="0" y="365760"/>
                  </a:lnTo>
                  <a:moveTo>
                    <a:pt x="0" y="365760"/>
                  </a:moveTo>
                  <a:lnTo>
                    <a:pt x="0" y="420624"/>
                  </a:lnTo>
                  <a:moveTo>
                    <a:pt x="0" y="420624"/>
                  </a:moveTo>
                  <a:lnTo>
                    <a:pt x="3048" y="472439"/>
                  </a:lnTo>
                  <a:moveTo>
                    <a:pt x="3048" y="472439"/>
                  </a:moveTo>
                  <a:lnTo>
                    <a:pt x="9156" y="524256"/>
                  </a:lnTo>
                  <a:moveTo>
                    <a:pt x="9156" y="524256"/>
                  </a:moveTo>
                  <a:lnTo>
                    <a:pt x="21335" y="569976"/>
                  </a:lnTo>
                  <a:moveTo>
                    <a:pt x="21335" y="569976"/>
                  </a:moveTo>
                  <a:lnTo>
                    <a:pt x="39624" y="612648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CustomShape 47"/>
            <p:cNvSpPr/>
            <p:nvPr/>
          </p:nvSpPr>
          <p:spPr>
            <a:xfrm>
              <a:off x="6297480" y="3815640"/>
              <a:ext cx="109440" cy="127800"/>
            </a:xfrm>
            <a:custGeom>
              <a:avLst/>
              <a:gdLst/>
              <a:ahLst/>
              <a:cxnLst/>
              <a:rect l="l" t="t" r="r" b="b"/>
              <a:pathLst>
                <a:path w="109854" h="128270">
                  <a:moveTo>
                    <a:pt x="0" y="0"/>
                  </a:moveTo>
                  <a:lnTo>
                    <a:pt x="21348" y="39624"/>
                  </a:lnTo>
                  <a:moveTo>
                    <a:pt x="21348" y="39624"/>
                  </a:moveTo>
                  <a:lnTo>
                    <a:pt x="45732" y="73151"/>
                  </a:lnTo>
                  <a:moveTo>
                    <a:pt x="45732" y="73151"/>
                  </a:moveTo>
                  <a:lnTo>
                    <a:pt x="76200" y="103632"/>
                  </a:lnTo>
                  <a:moveTo>
                    <a:pt x="76200" y="103632"/>
                  </a:moveTo>
                  <a:lnTo>
                    <a:pt x="109727" y="128015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5" name="CustomShape 48"/>
            <p:cNvSpPr/>
            <p:nvPr/>
          </p:nvSpPr>
          <p:spPr>
            <a:xfrm>
              <a:off x="6407280" y="3916080"/>
              <a:ext cx="353160" cy="60480"/>
            </a:xfrm>
            <a:custGeom>
              <a:avLst/>
              <a:gdLst/>
              <a:ahLst/>
              <a:cxnLst/>
              <a:rect l="l" t="t" r="r" b="b"/>
              <a:pathLst>
                <a:path w="353695" h="60960">
                  <a:moveTo>
                    <a:pt x="0" y="27431"/>
                  </a:moveTo>
                  <a:lnTo>
                    <a:pt x="39624" y="45719"/>
                  </a:lnTo>
                  <a:moveTo>
                    <a:pt x="39624" y="45719"/>
                  </a:moveTo>
                  <a:lnTo>
                    <a:pt x="79248" y="57912"/>
                  </a:lnTo>
                  <a:moveTo>
                    <a:pt x="79248" y="57912"/>
                  </a:moveTo>
                  <a:lnTo>
                    <a:pt x="121920" y="60960"/>
                  </a:lnTo>
                  <a:moveTo>
                    <a:pt x="121920" y="60960"/>
                  </a:moveTo>
                  <a:lnTo>
                    <a:pt x="167652" y="60960"/>
                  </a:lnTo>
                  <a:moveTo>
                    <a:pt x="167652" y="60960"/>
                  </a:moveTo>
                  <a:lnTo>
                    <a:pt x="213359" y="54863"/>
                  </a:lnTo>
                  <a:moveTo>
                    <a:pt x="213359" y="54863"/>
                  </a:moveTo>
                  <a:lnTo>
                    <a:pt x="259092" y="39624"/>
                  </a:lnTo>
                  <a:moveTo>
                    <a:pt x="259092" y="39624"/>
                  </a:moveTo>
                  <a:lnTo>
                    <a:pt x="307848" y="21336"/>
                  </a:lnTo>
                  <a:moveTo>
                    <a:pt x="307848" y="21336"/>
                  </a:moveTo>
                  <a:lnTo>
                    <a:pt x="353580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CustomShape 49"/>
            <p:cNvSpPr/>
            <p:nvPr/>
          </p:nvSpPr>
          <p:spPr>
            <a:xfrm>
              <a:off x="6760800" y="3495600"/>
              <a:ext cx="380520" cy="420480"/>
            </a:xfrm>
            <a:custGeom>
              <a:avLst/>
              <a:gdLst/>
              <a:ahLst/>
              <a:cxnLst/>
              <a:rect l="l" t="t" r="r" b="b"/>
              <a:pathLst>
                <a:path w="381000" h="421004">
                  <a:moveTo>
                    <a:pt x="0" y="420624"/>
                  </a:moveTo>
                  <a:lnTo>
                    <a:pt x="48755" y="390143"/>
                  </a:lnTo>
                  <a:moveTo>
                    <a:pt x="48755" y="390143"/>
                  </a:moveTo>
                  <a:lnTo>
                    <a:pt x="94488" y="356615"/>
                  </a:lnTo>
                  <a:moveTo>
                    <a:pt x="94488" y="356615"/>
                  </a:moveTo>
                  <a:lnTo>
                    <a:pt x="140207" y="316991"/>
                  </a:lnTo>
                  <a:moveTo>
                    <a:pt x="140207" y="316991"/>
                  </a:moveTo>
                  <a:lnTo>
                    <a:pt x="185915" y="274319"/>
                  </a:lnTo>
                  <a:moveTo>
                    <a:pt x="185915" y="274319"/>
                  </a:moveTo>
                  <a:lnTo>
                    <a:pt x="228600" y="228600"/>
                  </a:lnTo>
                  <a:moveTo>
                    <a:pt x="228600" y="228600"/>
                  </a:moveTo>
                  <a:lnTo>
                    <a:pt x="271272" y="176784"/>
                  </a:lnTo>
                  <a:moveTo>
                    <a:pt x="271272" y="176784"/>
                  </a:moveTo>
                  <a:lnTo>
                    <a:pt x="310896" y="118872"/>
                  </a:lnTo>
                  <a:moveTo>
                    <a:pt x="310896" y="118872"/>
                  </a:moveTo>
                  <a:lnTo>
                    <a:pt x="347472" y="60960"/>
                  </a:lnTo>
                  <a:moveTo>
                    <a:pt x="347472" y="60960"/>
                  </a:moveTo>
                  <a:lnTo>
                    <a:pt x="381000" y="0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50"/>
            <p:cNvSpPr/>
            <p:nvPr/>
          </p:nvSpPr>
          <p:spPr>
            <a:xfrm>
              <a:off x="7141680" y="2882880"/>
              <a:ext cx="103680" cy="612360"/>
            </a:xfrm>
            <a:custGeom>
              <a:avLst/>
              <a:gdLst/>
              <a:ahLst/>
              <a:cxnLst/>
              <a:rect l="l" t="t" r="r" b="b"/>
              <a:pathLst>
                <a:path w="104140" h="612775">
                  <a:moveTo>
                    <a:pt x="0" y="612647"/>
                  </a:moveTo>
                  <a:lnTo>
                    <a:pt x="27419" y="548639"/>
                  </a:lnTo>
                  <a:moveTo>
                    <a:pt x="27419" y="548639"/>
                  </a:moveTo>
                  <a:lnTo>
                    <a:pt x="51816" y="487679"/>
                  </a:lnTo>
                  <a:moveTo>
                    <a:pt x="51816" y="487679"/>
                  </a:moveTo>
                  <a:lnTo>
                    <a:pt x="73139" y="426719"/>
                  </a:lnTo>
                  <a:moveTo>
                    <a:pt x="73139" y="426719"/>
                  </a:moveTo>
                  <a:lnTo>
                    <a:pt x="85331" y="365759"/>
                  </a:lnTo>
                  <a:lnTo>
                    <a:pt x="97535" y="304799"/>
                  </a:lnTo>
                  <a:moveTo>
                    <a:pt x="97535" y="304799"/>
                  </a:moveTo>
                  <a:lnTo>
                    <a:pt x="103619" y="246887"/>
                  </a:lnTo>
                  <a:moveTo>
                    <a:pt x="103619" y="246887"/>
                  </a:moveTo>
                  <a:lnTo>
                    <a:pt x="103619" y="192023"/>
                  </a:lnTo>
                  <a:moveTo>
                    <a:pt x="103619" y="192023"/>
                  </a:moveTo>
                  <a:lnTo>
                    <a:pt x="100583" y="140207"/>
                  </a:lnTo>
                  <a:moveTo>
                    <a:pt x="100583" y="140207"/>
                  </a:moveTo>
                  <a:lnTo>
                    <a:pt x="94488" y="88391"/>
                  </a:lnTo>
                  <a:moveTo>
                    <a:pt x="94488" y="88391"/>
                  </a:moveTo>
                  <a:lnTo>
                    <a:pt x="82296" y="42671"/>
                  </a:lnTo>
                  <a:moveTo>
                    <a:pt x="82296" y="42671"/>
                  </a:moveTo>
                  <a:lnTo>
                    <a:pt x="64007" y="0"/>
                  </a:lnTo>
                </a:path>
              </a:pathLst>
            </a:custGeom>
            <a:noFill/>
            <a:ln w="9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8" name="CustomShape 51"/>
            <p:cNvSpPr/>
            <p:nvPr/>
          </p:nvSpPr>
          <p:spPr>
            <a:xfrm>
              <a:off x="7095960" y="2754720"/>
              <a:ext cx="109440" cy="127800"/>
            </a:xfrm>
            <a:custGeom>
              <a:avLst/>
              <a:gdLst/>
              <a:ahLst/>
              <a:cxnLst/>
              <a:rect l="l" t="t" r="r" b="b"/>
              <a:pathLst>
                <a:path w="109854" h="128269">
                  <a:moveTo>
                    <a:pt x="109740" y="128016"/>
                  </a:moveTo>
                  <a:lnTo>
                    <a:pt x="88404" y="88392"/>
                  </a:lnTo>
                  <a:moveTo>
                    <a:pt x="88404" y="88392"/>
                  </a:moveTo>
                  <a:lnTo>
                    <a:pt x="64020" y="54864"/>
                  </a:lnTo>
                  <a:moveTo>
                    <a:pt x="64020" y="54864"/>
                  </a:moveTo>
                  <a:lnTo>
                    <a:pt x="33540" y="24384"/>
                  </a:lnTo>
                  <a:moveTo>
                    <a:pt x="33540" y="24384"/>
                  </a:moveTo>
                  <a:lnTo>
                    <a:pt x="0" y="0"/>
                  </a:lnTo>
                </a:path>
              </a:pathLst>
            </a:custGeom>
            <a:noFill/>
            <a:ln w="1224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9" name="CustomShape 52"/>
            <p:cNvSpPr/>
            <p:nvPr/>
          </p:nvSpPr>
          <p:spPr>
            <a:xfrm>
              <a:off x="7091640" y="2750400"/>
              <a:ext cx="9000" cy="9000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4572" y="0"/>
                  </a:moveTo>
                  <a:lnTo>
                    <a:pt x="7804" y="1339"/>
                  </a:lnTo>
                  <a:lnTo>
                    <a:pt x="9144" y="4572"/>
                  </a:lnTo>
                  <a:lnTo>
                    <a:pt x="7804" y="7804"/>
                  </a:lnTo>
                  <a:lnTo>
                    <a:pt x="4572" y="9144"/>
                  </a:lnTo>
                  <a:lnTo>
                    <a:pt x="1339" y="7804"/>
                  </a:lnTo>
                  <a:lnTo>
                    <a:pt x="0" y="4572"/>
                  </a:lnTo>
                  <a:lnTo>
                    <a:pt x="1339" y="1339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0" name="CustomShape 53"/>
          <p:cNvSpPr/>
          <p:nvPr/>
        </p:nvSpPr>
        <p:spPr>
          <a:xfrm>
            <a:off x="966960" y="4523760"/>
            <a:ext cx="286020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i="1" strike="noStrike" spc="-1">
                <a:latin typeface="Times New Roman"/>
              </a:rPr>
              <a:t>Flat,</a:t>
            </a:r>
            <a:r>
              <a:rPr lang="en-IN" sz="2400" b="1" i="1" strike="noStrike" spc="-9">
                <a:latin typeface="Times New Roman"/>
              </a:rPr>
              <a:t> non-overlapping, deterministic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371" name="CustomShape 54"/>
          <p:cNvSpPr/>
          <p:nvPr/>
        </p:nvSpPr>
        <p:spPr>
          <a:xfrm>
            <a:off x="5214960" y="4596840"/>
            <a:ext cx="226728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en-IN" sz="2400" b="1" i="1" strike="noStrike" spc="-1">
                <a:latin typeface="Times New Roman"/>
              </a:rPr>
              <a:t>Flat,</a:t>
            </a:r>
            <a:r>
              <a:rPr lang="en-IN" sz="2400" b="1" i="1" strike="noStrike" spc="-38">
                <a:latin typeface="Times New Roman"/>
              </a:rPr>
              <a:t> </a:t>
            </a:r>
            <a:r>
              <a:rPr lang="en-IN" sz="2400" b="1" i="1" strike="noStrike" spc="-9">
                <a:latin typeface="Times New Roman"/>
              </a:rPr>
              <a:t>overlapping, deterministic</a:t>
            </a:r>
            <a:endParaRPr lang="en-IN" sz="2400" b="0" strike="noStrike" spc="-1">
              <a:latin typeface="Arial"/>
            </a:endParaRPr>
          </a:p>
        </p:txBody>
      </p:sp>
      <p:grpSp>
        <p:nvGrpSpPr>
          <p:cNvPr id="372" name="Group 55"/>
          <p:cNvGrpSpPr/>
          <p:nvPr/>
        </p:nvGrpSpPr>
        <p:grpSpPr>
          <a:xfrm>
            <a:off x="1103040" y="2053800"/>
            <a:ext cx="2895120" cy="2100240"/>
            <a:chOff x="1103040" y="2053800"/>
            <a:chExt cx="2895120" cy="2100240"/>
          </a:xfrm>
        </p:grpSpPr>
        <p:sp>
          <p:nvSpPr>
            <p:cNvPr id="373" name="CustomShape 56"/>
            <p:cNvSpPr/>
            <p:nvPr/>
          </p:nvSpPr>
          <p:spPr>
            <a:xfrm>
              <a:off x="1103040" y="2053800"/>
              <a:ext cx="2895120" cy="2100240"/>
            </a:xfrm>
            <a:custGeom>
              <a:avLst/>
              <a:gdLst/>
              <a:ahLst/>
              <a:cxnLst/>
              <a:rect l="l" t="t" r="r" b="b"/>
              <a:pathLst>
                <a:path w="2895600" h="2100579">
                  <a:moveTo>
                    <a:pt x="2895600" y="2100072"/>
                  </a:moveTo>
                  <a:lnTo>
                    <a:pt x="2895600" y="0"/>
                  </a:lnTo>
                  <a:lnTo>
                    <a:pt x="0" y="0"/>
                  </a:lnTo>
                  <a:lnTo>
                    <a:pt x="0" y="2100072"/>
                  </a:lnTo>
                  <a:lnTo>
                    <a:pt x="2895600" y="2100072"/>
                  </a:lnTo>
                  <a:close/>
                </a:path>
              </a:pathLst>
            </a:custGeom>
            <a:solidFill>
              <a:srgbClr val="CC990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4" name="CustomShape 57"/>
            <p:cNvSpPr/>
            <p:nvPr/>
          </p:nvSpPr>
          <p:spPr>
            <a:xfrm>
              <a:off x="1636560" y="2968200"/>
              <a:ext cx="182520" cy="181800"/>
            </a:xfrm>
            <a:custGeom>
              <a:avLst/>
              <a:gdLst/>
              <a:ahLst/>
              <a:cxnLst/>
              <a:rect l="l" t="t" r="r" b="b"/>
              <a:pathLst>
                <a:path w="182880" h="182244">
                  <a:moveTo>
                    <a:pt x="182880" y="182117"/>
                  </a:moveTo>
                  <a:lnTo>
                    <a:pt x="182880" y="0"/>
                  </a:lnTo>
                  <a:lnTo>
                    <a:pt x="0" y="0"/>
                  </a:lnTo>
                  <a:lnTo>
                    <a:pt x="0" y="182117"/>
                  </a:lnTo>
                  <a:lnTo>
                    <a:pt x="182880" y="182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5" name="CustomShape 58"/>
          <p:cNvSpPr/>
          <p:nvPr/>
        </p:nvSpPr>
        <p:spPr>
          <a:xfrm>
            <a:off x="1637280" y="2944800"/>
            <a:ext cx="8028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Times New Roman"/>
              </a:rPr>
              <a:t>a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76" name="CustomShape 59"/>
          <p:cNvSpPr/>
          <p:nvPr/>
        </p:nvSpPr>
        <p:spPr>
          <a:xfrm>
            <a:off x="1819440" y="3333240"/>
            <a:ext cx="181800" cy="17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369"/>
              </a:lnSpc>
            </a:pPr>
            <a:r>
              <a:rPr lang="en-IN" sz="1200" b="0" strike="noStrike" spc="-1">
                <a:latin typeface="Times New Roman"/>
              </a:rPr>
              <a:t>k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77" name="CustomShape 60"/>
          <p:cNvSpPr/>
          <p:nvPr/>
        </p:nvSpPr>
        <p:spPr>
          <a:xfrm>
            <a:off x="2185920" y="3060360"/>
            <a:ext cx="182520" cy="181800"/>
          </a:xfrm>
          <a:custGeom>
            <a:avLst/>
            <a:gdLst/>
            <a:ahLst/>
            <a:cxnLst/>
            <a:rect l="l" t="t" r="r" b="b"/>
            <a:pathLst>
              <a:path w="182880" h="182244">
                <a:moveTo>
                  <a:pt x="182880" y="182117"/>
                </a:moveTo>
                <a:lnTo>
                  <a:pt x="182880" y="0"/>
                </a:lnTo>
                <a:lnTo>
                  <a:pt x="0" y="0"/>
                </a:lnTo>
                <a:lnTo>
                  <a:pt x="0" y="182117"/>
                </a:lnTo>
                <a:lnTo>
                  <a:pt x="182880" y="182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CustomShape 61"/>
          <p:cNvSpPr/>
          <p:nvPr/>
        </p:nvSpPr>
        <p:spPr>
          <a:xfrm>
            <a:off x="2185920" y="3036240"/>
            <a:ext cx="5472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Times New Roman"/>
              </a:rPr>
              <a:t>j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79" name="CustomShape 62"/>
          <p:cNvSpPr/>
          <p:nvPr/>
        </p:nvSpPr>
        <p:spPr>
          <a:xfrm>
            <a:off x="2458440" y="3607560"/>
            <a:ext cx="184320" cy="182520"/>
          </a:xfrm>
          <a:custGeom>
            <a:avLst/>
            <a:gdLst/>
            <a:ahLst/>
            <a:cxnLst/>
            <a:rect l="l" t="t" r="r" b="b"/>
            <a:pathLst>
              <a:path w="184785" h="182879">
                <a:moveTo>
                  <a:pt x="184403" y="182879"/>
                </a:moveTo>
                <a:lnTo>
                  <a:pt x="184403" y="0"/>
                </a:lnTo>
                <a:lnTo>
                  <a:pt x="0" y="0"/>
                </a:lnTo>
                <a:lnTo>
                  <a:pt x="0" y="182879"/>
                </a:lnTo>
                <a:lnTo>
                  <a:pt x="184403" y="182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63"/>
          <p:cNvSpPr/>
          <p:nvPr/>
        </p:nvSpPr>
        <p:spPr>
          <a:xfrm>
            <a:off x="2459520" y="3585600"/>
            <a:ext cx="5472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Times New Roman"/>
              </a:rPr>
              <a:t>i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81" name="CustomShape 64"/>
          <p:cNvSpPr/>
          <p:nvPr/>
        </p:nvSpPr>
        <p:spPr>
          <a:xfrm>
            <a:off x="2368800" y="3242520"/>
            <a:ext cx="181800" cy="182520"/>
          </a:xfrm>
          <a:custGeom>
            <a:avLst/>
            <a:gdLst/>
            <a:ahLst/>
            <a:cxnLst/>
            <a:rect l="l" t="t" r="r" b="b"/>
            <a:pathLst>
              <a:path w="182244" h="182879">
                <a:moveTo>
                  <a:pt x="182117" y="182879"/>
                </a:moveTo>
                <a:lnTo>
                  <a:pt x="182117" y="0"/>
                </a:lnTo>
                <a:lnTo>
                  <a:pt x="0" y="0"/>
                </a:lnTo>
                <a:lnTo>
                  <a:pt x="0" y="182879"/>
                </a:lnTo>
                <a:lnTo>
                  <a:pt x="182117" y="182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65"/>
          <p:cNvSpPr/>
          <p:nvPr/>
        </p:nvSpPr>
        <p:spPr>
          <a:xfrm>
            <a:off x="2368800" y="3219120"/>
            <a:ext cx="8856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Times New Roman"/>
              </a:rPr>
              <a:t>h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83" name="CustomShape 66"/>
          <p:cNvSpPr/>
          <p:nvPr/>
        </p:nvSpPr>
        <p:spPr>
          <a:xfrm>
            <a:off x="2001240" y="3699720"/>
            <a:ext cx="184320" cy="182520"/>
          </a:xfrm>
          <a:custGeom>
            <a:avLst/>
            <a:gdLst/>
            <a:ahLst/>
            <a:cxnLst/>
            <a:rect l="l" t="t" r="r" b="b"/>
            <a:pathLst>
              <a:path w="184785" h="182879">
                <a:moveTo>
                  <a:pt x="184404" y="182879"/>
                </a:moveTo>
                <a:lnTo>
                  <a:pt x="184404" y="0"/>
                </a:lnTo>
                <a:lnTo>
                  <a:pt x="0" y="0"/>
                </a:lnTo>
                <a:lnTo>
                  <a:pt x="0" y="182879"/>
                </a:lnTo>
                <a:lnTo>
                  <a:pt x="184404" y="1828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CustomShape 67"/>
          <p:cNvSpPr/>
          <p:nvPr/>
        </p:nvSpPr>
        <p:spPr>
          <a:xfrm>
            <a:off x="2002320" y="3676320"/>
            <a:ext cx="8856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Times New Roman"/>
              </a:rPr>
              <a:t>g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85" name="CustomShape 68"/>
          <p:cNvSpPr/>
          <p:nvPr/>
        </p:nvSpPr>
        <p:spPr>
          <a:xfrm>
            <a:off x="2733840" y="3425400"/>
            <a:ext cx="181800" cy="181800"/>
          </a:xfrm>
          <a:custGeom>
            <a:avLst/>
            <a:gdLst/>
            <a:ahLst/>
            <a:cxnLst/>
            <a:rect l="l" t="t" r="r" b="b"/>
            <a:pathLst>
              <a:path w="182244" h="182245">
                <a:moveTo>
                  <a:pt x="182117" y="182117"/>
                </a:moveTo>
                <a:lnTo>
                  <a:pt x="182117" y="0"/>
                </a:lnTo>
                <a:lnTo>
                  <a:pt x="0" y="0"/>
                </a:lnTo>
                <a:lnTo>
                  <a:pt x="0" y="182117"/>
                </a:lnTo>
                <a:lnTo>
                  <a:pt x="182117" y="182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6" name="CustomShape 69"/>
          <p:cNvSpPr/>
          <p:nvPr/>
        </p:nvSpPr>
        <p:spPr>
          <a:xfrm>
            <a:off x="2733840" y="3402000"/>
            <a:ext cx="6300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Times New Roman"/>
              </a:rPr>
              <a:t>f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87" name="CustomShape 70"/>
          <p:cNvSpPr/>
          <p:nvPr/>
        </p:nvSpPr>
        <p:spPr>
          <a:xfrm>
            <a:off x="2458440" y="2693160"/>
            <a:ext cx="184320" cy="17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720">
              <a:lnSpc>
                <a:spcPts val="1369"/>
              </a:lnSpc>
            </a:pPr>
            <a:r>
              <a:rPr lang="en-IN" sz="1200" b="0" strike="noStrike" spc="-1">
                <a:latin typeface="Times New Roman"/>
              </a:rPr>
              <a:t>e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88" name="CustomShape 71"/>
          <p:cNvSpPr/>
          <p:nvPr/>
        </p:nvSpPr>
        <p:spPr>
          <a:xfrm>
            <a:off x="1819440" y="2603160"/>
            <a:ext cx="181800" cy="181800"/>
          </a:xfrm>
          <a:custGeom>
            <a:avLst/>
            <a:gdLst/>
            <a:ahLst/>
            <a:cxnLst/>
            <a:rect l="l" t="t" r="r" b="b"/>
            <a:pathLst>
              <a:path w="182244" h="182244">
                <a:moveTo>
                  <a:pt x="182118" y="182117"/>
                </a:moveTo>
                <a:lnTo>
                  <a:pt x="182118" y="0"/>
                </a:lnTo>
                <a:lnTo>
                  <a:pt x="0" y="0"/>
                </a:lnTo>
                <a:lnTo>
                  <a:pt x="0" y="182117"/>
                </a:lnTo>
                <a:lnTo>
                  <a:pt x="182118" y="182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72"/>
          <p:cNvSpPr/>
          <p:nvPr/>
        </p:nvSpPr>
        <p:spPr>
          <a:xfrm>
            <a:off x="1819440" y="2579040"/>
            <a:ext cx="8856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Times New Roman"/>
              </a:rPr>
              <a:t>d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90" name="CustomShape 73"/>
          <p:cNvSpPr/>
          <p:nvPr/>
        </p:nvSpPr>
        <p:spPr>
          <a:xfrm>
            <a:off x="2826000" y="2968200"/>
            <a:ext cx="181800" cy="181800"/>
          </a:xfrm>
          <a:custGeom>
            <a:avLst/>
            <a:gdLst/>
            <a:ahLst/>
            <a:cxnLst/>
            <a:rect l="l" t="t" r="r" b="b"/>
            <a:pathLst>
              <a:path w="182244" h="182244">
                <a:moveTo>
                  <a:pt x="182117" y="182117"/>
                </a:moveTo>
                <a:lnTo>
                  <a:pt x="182117" y="0"/>
                </a:lnTo>
                <a:lnTo>
                  <a:pt x="0" y="0"/>
                </a:lnTo>
                <a:lnTo>
                  <a:pt x="0" y="182117"/>
                </a:lnTo>
                <a:lnTo>
                  <a:pt x="182117" y="1821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74"/>
          <p:cNvSpPr/>
          <p:nvPr/>
        </p:nvSpPr>
        <p:spPr>
          <a:xfrm>
            <a:off x="2826000" y="2944800"/>
            <a:ext cx="80280" cy="19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/>
          <a:lstStyle/>
          <a:p>
            <a:pPr>
              <a:lnSpc>
                <a:spcPct val="100000"/>
              </a:lnSpc>
              <a:spcBef>
                <a:spcPts val="99"/>
              </a:spcBef>
            </a:pPr>
            <a:r>
              <a:rPr lang="en-IN" sz="1200" b="0" strike="noStrike" spc="-1">
                <a:latin typeface="Times New Roman"/>
              </a:rPr>
              <a:t>c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392" name="CustomShape 75"/>
          <p:cNvSpPr/>
          <p:nvPr/>
        </p:nvSpPr>
        <p:spPr>
          <a:xfrm>
            <a:off x="3191040" y="3333240"/>
            <a:ext cx="181800" cy="174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ts val="1369"/>
              </a:lnSpc>
            </a:pPr>
            <a:r>
              <a:rPr lang="en-IN" sz="1200" b="0" strike="noStrike" spc="-1">
                <a:latin typeface="Times New Roman"/>
              </a:rPr>
              <a:t>b</a:t>
            </a:r>
            <a:endParaRPr lang="en-IN" sz="1200" b="0" strike="noStrike" spc="-1">
              <a:latin typeface="Arial"/>
            </a:endParaRPr>
          </a:p>
        </p:txBody>
      </p:sp>
      <p:grpSp>
        <p:nvGrpSpPr>
          <p:cNvPr id="393" name="Group 76"/>
          <p:cNvGrpSpPr/>
          <p:nvPr/>
        </p:nvGrpSpPr>
        <p:grpSpPr>
          <a:xfrm>
            <a:off x="1819440" y="2603160"/>
            <a:ext cx="1280520" cy="1097280"/>
            <a:chOff x="1819440" y="2603160"/>
            <a:chExt cx="1280520" cy="1097280"/>
          </a:xfrm>
        </p:grpSpPr>
        <p:sp>
          <p:nvSpPr>
            <p:cNvPr id="394" name="CustomShape 77"/>
            <p:cNvSpPr/>
            <p:nvPr/>
          </p:nvSpPr>
          <p:spPr>
            <a:xfrm>
              <a:off x="2185920" y="2603160"/>
              <a:ext cx="914040" cy="1004760"/>
            </a:xfrm>
            <a:custGeom>
              <a:avLst/>
              <a:gdLst/>
              <a:ahLst/>
              <a:cxnLst/>
              <a:rect l="l" t="t" r="r" b="b"/>
              <a:pathLst>
                <a:path w="914400" h="1005204">
                  <a:moveTo>
                    <a:pt x="0" y="0"/>
                  </a:moveTo>
                  <a:lnTo>
                    <a:pt x="914399" y="1005078"/>
                  </a:lnTo>
                </a:path>
              </a:pathLst>
            </a:custGeom>
            <a:noFill/>
            <a:ln w="1260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78"/>
            <p:cNvSpPr/>
            <p:nvPr/>
          </p:nvSpPr>
          <p:spPr>
            <a:xfrm>
              <a:off x="1819440" y="3333240"/>
              <a:ext cx="1006920" cy="367200"/>
            </a:xfrm>
            <a:custGeom>
              <a:avLst/>
              <a:gdLst/>
              <a:ahLst/>
              <a:cxnLst/>
              <a:rect l="l" t="t" r="r" b="b"/>
              <a:pathLst>
                <a:path w="1007110" h="367664">
                  <a:moveTo>
                    <a:pt x="1006601" y="0"/>
                  </a:moveTo>
                  <a:lnTo>
                    <a:pt x="0" y="367284"/>
                  </a:lnTo>
                </a:path>
              </a:pathLst>
            </a:custGeom>
            <a:noFill/>
            <a:ln w="9360">
              <a:solidFill>
                <a:srgbClr val="01010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96" name="TextShape 79"/>
          <p:cNvSpPr txBox="1"/>
          <p:nvPr/>
        </p:nvSpPr>
        <p:spPr>
          <a:xfrm>
            <a:off x="1604520" y="6461280"/>
            <a:ext cx="8942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15 lutego </a:t>
            </a:r>
            <a:r>
              <a:rPr lang="en-IN" sz="1200" b="0" strike="noStrike" spc="-18">
                <a:solidFill>
                  <a:srgbClr val="000000"/>
                </a:solidFill>
                <a:latin typeface="Garamond"/>
              </a:rPr>
              <a:t>2006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397" name="TextShape 80"/>
          <p:cNvSpPr txBox="1"/>
          <p:nvPr/>
        </p:nvSpPr>
        <p:spPr>
          <a:xfrm>
            <a:off x="4245840" y="6466680"/>
            <a:ext cx="62640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9">
                <a:solidFill>
                  <a:srgbClr val="000000"/>
                </a:solidFill>
                <a:latin typeface="Garamond"/>
              </a:rPr>
              <a:t>Clustering</a:t>
            </a:r>
            <a:endParaRPr lang="en-IN" sz="1200" b="0" strike="noStrike" spc="-1">
              <a:latin typeface="Times New Roman"/>
            </a:endParaRPr>
          </a:p>
        </p:txBody>
      </p:sp>
      <p:sp>
        <p:nvSpPr>
          <p:cNvPr id="398" name="TextShape 81"/>
          <p:cNvSpPr txBox="1"/>
          <p:nvPr/>
        </p:nvSpPr>
        <p:spPr>
          <a:xfrm>
            <a:off x="7786800" y="6461280"/>
            <a:ext cx="845640" cy="397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12600">
              <a:lnSpc>
                <a:spcPts val="1375"/>
              </a:lnSpc>
            </a:pPr>
            <a:r>
              <a:rPr lang="en-IN" sz="1200" b="0" strike="noStrike" spc="-1">
                <a:solidFill>
                  <a:srgbClr val="000000"/>
                </a:solidFill>
                <a:latin typeface="Garamond"/>
              </a:rPr>
              <a:t>Clustering</a:t>
            </a:r>
            <a:r>
              <a:rPr lang="en-IN" sz="1200" b="0" strike="noStrike" spc="-43">
                <a:solidFill>
                  <a:srgbClr val="000000"/>
                </a:solidFill>
                <a:latin typeface="Garamond"/>
              </a:rPr>
              <a:t> </a:t>
            </a:r>
            <a:fld id="{F4E6F68E-6819-4E37-AE9E-4587C7ADB22E}" type="slidenum">
              <a:rPr lang="en-IN" sz="1200" b="0" strike="noStrike" spc="-24">
                <a:solidFill>
                  <a:srgbClr val="000000"/>
                </a:solidFill>
                <a:latin typeface="Garamond"/>
              </a:rPr>
              <a:t>9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917</Words>
  <Application>Microsoft Office PowerPoint</Application>
  <PresentationFormat>Custom</PresentationFormat>
  <Paragraphs>249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DejaVu Sans</vt:lpstr>
      <vt:lpstr>Garamond</vt:lpstr>
      <vt:lpstr>Symbol</vt:lpstr>
      <vt:lpstr>Tahoma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subject/>
  <dc:creator>Jiawei Han</dc:creator>
  <dc:description/>
  <cp:lastModifiedBy>Krishna tenneti</cp:lastModifiedBy>
  <cp:revision>2</cp:revision>
  <dcterms:created xsi:type="dcterms:W3CDTF">2022-05-16T04:43:14Z</dcterms:created>
  <dcterms:modified xsi:type="dcterms:W3CDTF">2022-11-26T04:46:44Z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2006-02-15T00:00:00Z</vt:filetime>
  </property>
  <property fmtid="{D5CDD505-2E9C-101B-9397-08002B2CF9AE}" pid="4" name="Creator">
    <vt:lpwstr>Acrobat PDFMaker 7.0.5 for PowerPoint</vt:lpwstr>
  </property>
  <property fmtid="{D5CDD505-2E9C-101B-9397-08002B2CF9AE}" pid="5" name="HyperlinksChanged">
    <vt:bool>false</vt:bool>
  </property>
  <property fmtid="{D5CDD505-2E9C-101B-9397-08002B2CF9AE}" pid="6" name="LastSaved">
    <vt:filetime>2022-05-16T00:00:00Z</vt:filetime>
  </property>
  <property fmtid="{D5CDD505-2E9C-101B-9397-08002B2CF9AE}" pid="7" name="LinksUpToDate">
    <vt:bool>false</vt:bool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</Properties>
</file>